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66"/>
  </p:notesMasterIdLst>
  <p:sldIdLst>
    <p:sldId id="256" r:id="rId3"/>
    <p:sldId id="318"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71" autoAdjust="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0" y="1878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940661-4F06-4E73-BCF2-6ECA47A165E9}" type="datetimeFigureOut">
              <a:rPr lang="fr-FR" smtClean="0"/>
              <a:pPr/>
              <a:t>04/05/2020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8FFBC-8633-47ED-ADA9-D2677D9ED417}" type="slidenum">
              <a:rPr lang="fr-FR" smtClean="0"/>
              <a:pPr/>
              <a:t>‹N°›</a:t>
            </a:fld>
            <a:endParaRPr lang="fr-FR"/>
          </a:p>
        </p:txBody>
      </p:sp>
    </p:spTree>
    <p:extLst>
      <p:ext uri="{BB962C8B-B14F-4D97-AF65-F5344CB8AC3E}">
        <p14:creationId xmlns:p14="http://schemas.microsoft.com/office/powerpoint/2010/main" xmlns="" val="2928187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F8FFBC-8633-47ED-ADA9-D2677D9ED417}" type="slidenum">
              <a:rPr lang="fr-FR" smtClean="0"/>
              <a:pPr/>
              <a:t>1</a:t>
            </a:fld>
            <a:endParaRPr lang="fr-FR"/>
          </a:p>
        </p:txBody>
      </p:sp>
    </p:spTree>
    <p:extLst>
      <p:ext uri="{BB962C8B-B14F-4D97-AF65-F5344CB8AC3E}">
        <p14:creationId xmlns:p14="http://schemas.microsoft.com/office/powerpoint/2010/main" xmlns="" val="3015776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4136265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3021150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432813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723656EC-A87C-4680-AC11-E8ED42F73F73}"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723656EC-A87C-4680-AC11-E8ED42F73F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14594490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170217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1621419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3722295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205013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2816951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264575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898031-E201-407E-A7E2-CCC4E22F347B}" type="datetimeFigureOut">
              <a:rPr lang="fr-FR" smtClean="0"/>
              <a:pPr/>
              <a:t>04/05/2020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1368414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xmlns="">
                  <a14:imgLayer r:embed="rId14">
                    <a14:imgEffect>
                      <a14:artisticPhotocopy trans="50000" detail="0"/>
                    </a14:imgEffect>
                    <a14:imgEffect>
                      <a14:saturation sat="200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98031-E201-407E-A7E2-CCC4E22F347B}" type="datetimeFigureOut">
              <a:rPr lang="fr-FR" smtClean="0"/>
              <a:pPr/>
              <a:t>04/05/2020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656EC-A87C-4680-AC11-E8ED42F73F73}" type="slidenum">
              <a:rPr lang="fr-FR" smtClean="0"/>
              <a:pPr/>
              <a:t>‹N°›</a:t>
            </a:fld>
            <a:endParaRPr lang="fr-FR"/>
          </a:p>
        </p:txBody>
      </p:sp>
    </p:spTree>
    <p:extLst>
      <p:ext uri="{BB962C8B-B14F-4D97-AF65-F5344CB8AC3E}">
        <p14:creationId xmlns:p14="http://schemas.microsoft.com/office/powerpoint/2010/main" xmlns="" val="2109515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A898031-E201-407E-A7E2-CCC4E22F347B}" type="datetimeFigureOut">
              <a:rPr lang="fr-FR" smtClean="0"/>
              <a:pPr/>
              <a:t>04/05/2020</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3656EC-A87C-4680-AC11-E8ED42F73F73}"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pPr algn="r" rtl="1"/>
            <a:r>
              <a:rPr lang="fr-FR" sz="9600" b="1" dirty="0" smtClean="0"/>
              <a:t/>
            </a:r>
            <a:br>
              <a:rPr lang="fr-FR" sz="9600" b="1" dirty="0" smtClean="0"/>
            </a:br>
            <a:r>
              <a:rPr lang="ar-DZ" sz="9600" b="1" dirty="0" smtClean="0"/>
              <a:t> تكاليف </a:t>
            </a:r>
            <a:r>
              <a:rPr lang="ar-DZ" sz="9600" b="1" dirty="0"/>
              <a:t>الاقتراض</a:t>
            </a:r>
            <a:r>
              <a:rPr lang="fr-FR" sz="9600" dirty="0"/>
              <a:t/>
            </a:r>
            <a:br>
              <a:rPr lang="fr-FR" sz="9600" dirty="0"/>
            </a:br>
            <a:endParaRPr lang="fr-FR" sz="9600" dirty="0"/>
          </a:p>
        </p:txBody>
      </p:sp>
    </p:spTree>
    <p:extLst>
      <p:ext uri="{BB962C8B-B14F-4D97-AF65-F5344CB8AC3E}">
        <p14:creationId xmlns:p14="http://schemas.microsoft.com/office/powerpoint/2010/main" xmlns="" val="747307006"/>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40768"/>
            <a:ext cx="8229600" cy="1143000"/>
          </a:xfrm>
        </p:spPr>
        <p:txBody>
          <a:bodyPr>
            <a:normAutofit fontScale="90000"/>
          </a:bodyPr>
          <a:lstStyle/>
          <a:p>
            <a:pPr algn="r" rtl="1"/>
            <a:r>
              <a:rPr lang="ar-DZ" b="1" u="sng" dirty="0"/>
              <a:t>الإفصاح</a:t>
            </a:r>
            <a:r>
              <a:rPr lang="fr-FR" dirty="0"/>
              <a:t/>
            </a:r>
            <a:br>
              <a:rPr lang="fr-FR" dirty="0"/>
            </a:br>
            <a:r>
              <a:rPr lang="fr-FR" dirty="0"/>
              <a:t>9.	 </a:t>
            </a:r>
            <a:r>
              <a:rPr lang="ar-DZ" dirty="0"/>
              <a:t>يجب أن تفصح البيانات المالية عن السياسة المحاسبية المطبقة بشأن تكاليف الاقتراض</a:t>
            </a:r>
            <a:r>
              <a:rPr lang="fr-FR" dirty="0"/>
              <a:t>.</a:t>
            </a:r>
            <a:br>
              <a:rPr lang="fr-FR" dirty="0"/>
            </a:br>
            <a:r>
              <a:rPr lang="ar-DZ" dirty="0"/>
              <a:t>تكاليف الاقتراض - معالجة بديلة مسموح بها</a:t>
            </a:r>
            <a:endParaRPr lang="fr-FR" dirty="0"/>
          </a:p>
        </p:txBody>
      </p:sp>
    </p:spTree>
    <p:extLst>
      <p:ext uri="{BB962C8B-B14F-4D97-AF65-F5344CB8AC3E}">
        <p14:creationId xmlns:p14="http://schemas.microsoft.com/office/powerpoint/2010/main" xmlns="" val="3225976110"/>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62064"/>
            <a:ext cx="8229600" cy="1143000"/>
          </a:xfrm>
        </p:spPr>
        <p:txBody>
          <a:bodyPr>
            <a:normAutofit fontScale="90000"/>
          </a:bodyPr>
          <a:lstStyle/>
          <a:p>
            <a:pPr algn="r" rtl="1"/>
            <a:r>
              <a:rPr lang="ar-DZ" b="1" dirty="0"/>
              <a:t>الاعتراف بتكاليف الاقتراض </a:t>
            </a:r>
            <a:r>
              <a:rPr lang="fr-FR" dirty="0"/>
              <a:t/>
            </a:r>
            <a:br>
              <a:rPr lang="fr-FR" dirty="0"/>
            </a:br>
            <a:r>
              <a:rPr lang="fr-FR" dirty="0"/>
              <a:t> 10.</a:t>
            </a:r>
            <a:r>
              <a:rPr lang="ar-DZ" dirty="0"/>
              <a:t>يجب الاعتراف بتكاليف الاقتراض كمصروف في الفترة التي حدثت فيها، باستثناء تلك التي يمكن </a:t>
            </a:r>
            <a:r>
              <a:rPr lang="ar-DZ" dirty="0" err="1"/>
              <a:t>رسملتها</a:t>
            </a:r>
            <a:r>
              <a:rPr lang="ar-DZ" dirty="0"/>
              <a:t> طبقا للفقرة رقم 11</a:t>
            </a:r>
            <a:r>
              <a:rPr lang="fr-FR" dirty="0"/>
              <a:t>.</a:t>
            </a:r>
            <a:br>
              <a:rPr lang="fr-FR" dirty="0"/>
            </a:br>
            <a:r>
              <a:rPr lang="fr-FR" dirty="0"/>
              <a:t> 11.</a:t>
            </a:r>
            <a:r>
              <a:rPr lang="ar-DZ" dirty="0"/>
              <a:t>تكاليف الاقتراض التي يمكن أن تنسب مباشرة لامتلاك وإنشاء أو تصنيع أصل مؤهل </a:t>
            </a:r>
            <a:r>
              <a:rPr lang="ar-DZ" dirty="0" err="1"/>
              <a:t>ترسمل</a:t>
            </a:r>
            <a:r>
              <a:rPr lang="ar-DZ" dirty="0"/>
              <a:t> كجزء من تكلفة ذلك الأصل. ويجب تحديد قيمة تكاليف الاقتراض المؤهلة للرسملة طبقا لما جاء بهذا المعيار.1</a:t>
            </a:r>
            <a:r>
              <a:rPr lang="fr-FR" dirty="0"/>
              <a:t/>
            </a:r>
            <a:br>
              <a:rPr lang="fr-FR" dirty="0"/>
            </a:br>
            <a:endParaRPr lang="fr-FR" dirty="0"/>
          </a:p>
        </p:txBody>
      </p:sp>
    </p:spTree>
    <p:extLst>
      <p:ext uri="{BB962C8B-B14F-4D97-AF65-F5344CB8AC3E}">
        <p14:creationId xmlns:p14="http://schemas.microsoft.com/office/powerpoint/2010/main" xmlns="" val="2445467898"/>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74032"/>
            <a:ext cx="8229600" cy="1143000"/>
          </a:xfrm>
        </p:spPr>
        <p:txBody>
          <a:bodyPr>
            <a:normAutofit fontScale="90000"/>
          </a:bodyPr>
          <a:lstStyle/>
          <a:p>
            <a:pPr algn="r" rtl="1"/>
            <a:r>
              <a:rPr lang="ar-DZ" dirty="0"/>
              <a:t> </a:t>
            </a:r>
            <a:r>
              <a:rPr lang="fr-FR" dirty="0"/>
              <a:t/>
            </a:r>
            <a:br>
              <a:rPr lang="fr-FR" dirty="0"/>
            </a:br>
            <a:r>
              <a:rPr lang="fr-FR" dirty="0"/>
              <a:t> 12.</a:t>
            </a:r>
            <a:r>
              <a:rPr lang="ar-DZ" dirty="0"/>
              <a:t>بموجب المعالجة البديلة المسموح بها فان تكاليف الاقتراض التي تنسب مباشرة لامتلاك أو إنشاء أو تصنيع أصل تدخل في تكلفة ذلك الأصل يتم رسملة تكاليف الاقتراض كجزء من تكلفة  الأصل حينما يحتمل أن تحقق المنشأة منافع مستقبلية وأن التكلفة يمكن قياسها بشكل موثوق به بينما تعتبر تكاليف الاقتراض الأخرى كنفقات في الفترة التي حدثت فيها</a:t>
            </a:r>
            <a:r>
              <a:rPr lang="fr-FR" dirty="0"/>
              <a:t>.</a:t>
            </a:r>
            <a:br>
              <a:rPr lang="fr-FR" dirty="0"/>
            </a:br>
            <a:r>
              <a:rPr lang="ar-DZ" dirty="0"/>
              <a:t>تكاليف الاقتراض التي يمكن </a:t>
            </a:r>
            <a:r>
              <a:rPr lang="ar-DZ" dirty="0" err="1"/>
              <a:t>رسملتها</a:t>
            </a:r>
            <a:r>
              <a:rPr lang="ar-DZ" dirty="0"/>
              <a:t> </a:t>
            </a:r>
            <a:r>
              <a:rPr lang="fr-FR" dirty="0"/>
              <a:t/>
            </a:r>
            <a:br>
              <a:rPr lang="fr-FR" dirty="0"/>
            </a:br>
            <a:endParaRPr lang="fr-FR" dirty="0"/>
          </a:p>
        </p:txBody>
      </p:sp>
    </p:spTree>
    <p:extLst>
      <p:ext uri="{BB962C8B-B14F-4D97-AF65-F5344CB8AC3E}">
        <p14:creationId xmlns:p14="http://schemas.microsoft.com/office/powerpoint/2010/main" xmlns="" val="3832962375"/>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20888"/>
            <a:ext cx="8229600" cy="1143000"/>
          </a:xfrm>
        </p:spPr>
        <p:txBody>
          <a:bodyPr>
            <a:normAutofit fontScale="90000"/>
          </a:bodyPr>
          <a:lstStyle/>
          <a:p>
            <a:pPr algn="r" rtl="1"/>
            <a:r>
              <a:rPr lang="fr-FR" dirty="0"/>
              <a:t>13.</a:t>
            </a:r>
            <a:r>
              <a:rPr lang="ar-DZ" dirty="0"/>
              <a:t>تتمثل تكاليف الاقتراض التي يمكن أن تنسب مباشرة إلى امتلاك أو إنشاء أو تصنيع أصل مؤهل في تلك التكاليف التي كان بالإمكان تجنبها لو لم تتم النفقات الرأسمالية على الأصل المؤهل. عندما تقترض المنشأة أموال خصيصا للحصول على أصل مؤهل معين فإن تكاليف الاقتراض المتعلقة مباشرة بذلك الأصل المؤهل يمكن تحديدها بسهولة</a:t>
            </a:r>
            <a:r>
              <a:rPr lang="fr-FR" dirty="0"/>
              <a:t>.</a:t>
            </a:r>
            <a:br>
              <a:rPr lang="fr-FR" dirty="0"/>
            </a:br>
            <a:endParaRPr lang="fr-FR" dirty="0"/>
          </a:p>
        </p:txBody>
      </p:sp>
    </p:spTree>
    <p:extLst>
      <p:ext uri="{BB962C8B-B14F-4D97-AF65-F5344CB8AC3E}">
        <p14:creationId xmlns:p14="http://schemas.microsoft.com/office/powerpoint/2010/main" xmlns="" val="183463163"/>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862064"/>
            <a:ext cx="8229600" cy="1143000"/>
          </a:xfrm>
        </p:spPr>
        <p:txBody>
          <a:bodyPr>
            <a:noAutofit/>
          </a:bodyPr>
          <a:lstStyle/>
          <a:p>
            <a:pPr algn="r" rtl="1"/>
            <a:r>
              <a:rPr lang="ar-DZ" sz="3600" dirty="0"/>
              <a:t> </a:t>
            </a:r>
            <a:r>
              <a:rPr lang="fr-FR" sz="3600" dirty="0"/>
              <a:t/>
            </a:r>
            <a:br>
              <a:rPr lang="fr-FR" sz="3600" dirty="0"/>
            </a:br>
            <a:r>
              <a:rPr lang="fr-FR" sz="3600" dirty="0"/>
              <a:t>     14 </a:t>
            </a:r>
            <a:r>
              <a:rPr lang="ar-DZ" sz="3600" dirty="0"/>
              <a:t>قد يكون من الصعب تحديد علاقة مباشرة بين اقتراض معين وأصل مؤهل وتحديد الاقتراض الذي كان بالإمكان تجنبه. وتحدث هذه الصعوبة مثلا حينما يتم تنسيق عملية التمويل للمنشأة مركزيا. تظهر أيضا الصعوبات في هذا الصدد حينما تستخدم مجموعة من المنشآت أدوات اقتراض أموال متعددة بمعدلات فائدة متفاوتة، وتقوم باقتراض هذه الأموال على عدة أسس </a:t>
            </a:r>
            <a:r>
              <a:rPr lang="ar-DZ" sz="3600" dirty="0" err="1"/>
              <a:t>لمنشات</a:t>
            </a:r>
            <a:r>
              <a:rPr lang="ar-DZ" sz="3600" dirty="0"/>
              <a:t> أخرى في المجموعة . يضاف إلى ذلك تعقيدات تظهر من خلال استخدام قروض متصلة بعملات أجنبية، عندما تعمل المجموعة في اقتصاديات عالية التضخم، وكذلك من تقلبات معدلات التحويل. ونتيجة لذلك فإنه قد يصعب تحديد قيمة </a:t>
            </a:r>
            <a:r>
              <a:rPr lang="fr-FR" sz="3600" dirty="0"/>
              <a:t/>
            </a:r>
            <a:br>
              <a:rPr lang="fr-FR" sz="3600" dirty="0"/>
            </a:br>
            <a:endParaRPr lang="fr-FR" sz="3600" dirty="0"/>
          </a:p>
        </p:txBody>
      </p:sp>
    </p:spTree>
    <p:extLst>
      <p:ext uri="{BB962C8B-B14F-4D97-AF65-F5344CB8AC3E}">
        <p14:creationId xmlns:p14="http://schemas.microsoft.com/office/powerpoint/2010/main" xmlns="" val="3663996280"/>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90056"/>
            <a:ext cx="8229600" cy="1143000"/>
          </a:xfrm>
        </p:spPr>
        <p:txBody>
          <a:bodyPr>
            <a:normAutofit fontScale="90000"/>
          </a:bodyPr>
          <a:lstStyle/>
          <a:p>
            <a:pPr algn="r" rtl="1"/>
            <a:r>
              <a:rPr lang="ar-DZ" dirty="0"/>
              <a:t> </a:t>
            </a:r>
            <a:r>
              <a:rPr lang="fr-FR" dirty="0"/>
              <a:t/>
            </a:r>
            <a:br>
              <a:rPr lang="fr-FR" dirty="0"/>
            </a:br>
            <a:r>
              <a:rPr lang="fr-FR" dirty="0"/>
              <a:t>15.	</a:t>
            </a:r>
            <a:r>
              <a:rPr lang="ar-DZ" dirty="0"/>
              <a:t>تكاليف الاقتراض التي يمكن أن تنسب مباشرة لامتلاك أصل مؤهل وتتطلب ممارسة الاجتهاد</a:t>
            </a:r>
            <a:r>
              <a:rPr lang="fr-FR" dirty="0"/>
              <a:t>. </a:t>
            </a:r>
            <a:br>
              <a:rPr lang="fr-FR" dirty="0"/>
            </a:br>
            <a:r>
              <a:rPr lang="fr-FR" dirty="0"/>
              <a:t>16.	</a:t>
            </a:r>
            <a:r>
              <a:rPr lang="ar-DZ" dirty="0"/>
              <a:t>عند اقتراض أموال خصيصا لغرض الحصول على أصل مؤهل تحدد مقدار تكاليف الاقتراض المؤهلة للرسملة على ذلك الأصل خلال الفترة  بالتكاليف الفعلية لذلك الاقتراض مطروحا منها أي ربح على الاستثمار المؤقت لتلك الأموال المقترضة</a:t>
            </a:r>
            <a:r>
              <a:rPr lang="fr-FR" dirty="0"/>
              <a:t>.</a:t>
            </a:r>
            <a:br>
              <a:rPr lang="fr-FR" dirty="0"/>
            </a:br>
            <a:endParaRPr lang="fr-FR" dirty="0"/>
          </a:p>
        </p:txBody>
      </p:sp>
    </p:spTree>
    <p:extLst>
      <p:ext uri="{BB962C8B-B14F-4D97-AF65-F5344CB8AC3E}">
        <p14:creationId xmlns:p14="http://schemas.microsoft.com/office/powerpoint/2010/main" xmlns="" val="1269765872"/>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08920"/>
            <a:ext cx="8229600" cy="1143000"/>
          </a:xfrm>
        </p:spPr>
        <p:txBody>
          <a:bodyPr>
            <a:normAutofit fontScale="90000"/>
          </a:bodyPr>
          <a:lstStyle/>
          <a:p>
            <a:pPr algn="r" rtl="1"/>
            <a:r>
              <a:rPr lang="ar-DZ" dirty="0"/>
              <a:t> </a:t>
            </a:r>
            <a:r>
              <a:rPr lang="fr-FR" dirty="0"/>
              <a:t/>
            </a:r>
            <a:br>
              <a:rPr lang="fr-FR" dirty="0"/>
            </a:br>
            <a:r>
              <a:rPr lang="fr-FR" dirty="0"/>
              <a:t>17.	</a:t>
            </a:r>
            <a:r>
              <a:rPr lang="ar-DZ" dirty="0"/>
              <a:t>قد تحصل المنشأة على أموال مقترضة وتتحمل تكاليف اقتراض متعلقة بها نتيجة ترتيبات تمويل أصل مؤهل قبل استعمال بعض أو كافة تلك الأموال لمواجهة النفقات الرأسمالية على الأصل المؤهل. في هذه الحالات عادة يتم استثمار تلك الأموال مؤقتا لحين إنفاقها على الأصل المؤهل. عند تحديد قيمة تكاليف الاقتراض المؤهلة للرسملة خلال الفترة فإنه يتم تخفيض تلك التكاليف بقيمة أي ربح استثمار يتم تحقيقه على تلك الأموال</a:t>
            </a:r>
            <a:r>
              <a:rPr lang="fr-FR" dirty="0"/>
              <a:t>.</a:t>
            </a:r>
            <a:br>
              <a:rPr lang="fr-FR" dirty="0"/>
            </a:br>
            <a:endParaRPr lang="fr-FR" dirty="0"/>
          </a:p>
        </p:txBody>
      </p:sp>
    </p:spTree>
    <p:extLst>
      <p:ext uri="{BB962C8B-B14F-4D97-AF65-F5344CB8AC3E}">
        <p14:creationId xmlns:p14="http://schemas.microsoft.com/office/powerpoint/2010/main" xmlns="" val="3607832486"/>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90056"/>
            <a:ext cx="8229600" cy="1143000"/>
          </a:xfrm>
        </p:spPr>
        <p:txBody>
          <a:bodyPr>
            <a:normAutofit fontScale="90000"/>
          </a:bodyPr>
          <a:lstStyle/>
          <a:p>
            <a:pPr algn="r" rtl="1"/>
            <a:r>
              <a:rPr lang="ar-DZ" dirty="0"/>
              <a:t> </a:t>
            </a:r>
            <a:r>
              <a:rPr lang="fr-FR" dirty="0"/>
              <a:t/>
            </a:r>
            <a:br>
              <a:rPr lang="fr-FR" dirty="0"/>
            </a:br>
            <a:r>
              <a:rPr lang="fr-FR" dirty="0"/>
              <a:t>18.	</a:t>
            </a:r>
            <a:r>
              <a:rPr lang="ar-DZ" dirty="0"/>
              <a:t>عند  اقتراض أموال بشكل عام  واستخدامها للحصول على أصل مؤهل فإن تكاليف الاقتراض المؤهلة للرسملة يجب تحديدها عن طريق تطبيق معدل الرسملة </a:t>
            </a:r>
            <a:r>
              <a:rPr lang="ar-DZ" dirty="0" err="1"/>
              <a:t>علىالنفقات</a:t>
            </a:r>
            <a:r>
              <a:rPr lang="ar-DZ" dirty="0"/>
              <a:t> </a:t>
            </a:r>
            <a:r>
              <a:rPr lang="ar-DZ" dirty="0" err="1"/>
              <a:t>إلرأسمالية</a:t>
            </a:r>
            <a:r>
              <a:rPr lang="ar-DZ" dirty="0"/>
              <a:t> على ذلك الأصل. ويكون معدل الرسملة هو المتوسط المرجح لتكاليف الاقتراض الملائم المتعلق بما أجرته المنشأة من اقتراض  خلال الفترة، ما عدا الاقتراض المخصص للحصول على أصل مؤهل. ويجب أن لا تزيد تكاليف الاقتراض التي يتم </a:t>
            </a:r>
            <a:r>
              <a:rPr lang="ar-DZ" dirty="0" err="1"/>
              <a:t>رسملتها</a:t>
            </a:r>
            <a:r>
              <a:rPr lang="ar-DZ" dirty="0"/>
              <a:t> خلال الفترة عن تكاليف الاقتراض الفعلية التي تحملتها المنشأة خلال تلك الفترة</a:t>
            </a:r>
            <a:r>
              <a:rPr lang="fr-FR" dirty="0"/>
              <a:t>. </a:t>
            </a:r>
            <a:br>
              <a:rPr lang="fr-FR" dirty="0"/>
            </a:br>
            <a:endParaRPr lang="fr-FR" dirty="0"/>
          </a:p>
        </p:txBody>
      </p:sp>
    </p:spTree>
    <p:extLst>
      <p:ext uri="{BB962C8B-B14F-4D97-AF65-F5344CB8AC3E}">
        <p14:creationId xmlns:p14="http://schemas.microsoft.com/office/powerpoint/2010/main" xmlns="" val="265355514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60848"/>
            <a:ext cx="8229600" cy="1143000"/>
          </a:xfrm>
        </p:spPr>
        <p:txBody>
          <a:bodyPr>
            <a:normAutofit fontScale="90000"/>
          </a:bodyPr>
          <a:lstStyle/>
          <a:p>
            <a:pPr algn="r" rtl="1"/>
            <a:r>
              <a:rPr lang="ar-DZ" dirty="0"/>
              <a:t> </a:t>
            </a:r>
            <a:r>
              <a:rPr lang="fr-FR" dirty="0"/>
              <a:t/>
            </a:r>
            <a:br>
              <a:rPr lang="fr-FR" dirty="0"/>
            </a:br>
            <a:r>
              <a:rPr lang="fr-FR" dirty="0"/>
              <a:t>19.	</a:t>
            </a:r>
            <a:r>
              <a:rPr lang="ar-DZ" dirty="0"/>
              <a:t>في بعض الأحيان يكون من المناسب إدراج جميع الأموال التي اقترضتها الشركة القابضة والشركات التابعة عند احتساب المتوسط المرجح لتكاليف الاقتراض وفي أحيان أخرى يمكن فصل قروض كل شركة تابعة لكي تستعمل متوسط مرجح لتكاليف الاقتراض يطبق على الأموال التي اقترضتها</a:t>
            </a:r>
            <a:r>
              <a:rPr lang="fr-FR" dirty="0"/>
              <a:t>.</a:t>
            </a:r>
            <a:br>
              <a:rPr lang="fr-FR" dirty="0"/>
            </a:br>
            <a:endParaRPr lang="fr-FR" dirty="0"/>
          </a:p>
        </p:txBody>
      </p:sp>
    </p:spTree>
    <p:extLst>
      <p:ext uri="{BB962C8B-B14F-4D97-AF65-F5344CB8AC3E}">
        <p14:creationId xmlns:p14="http://schemas.microsoft.com/office/powerpoint/2010/main" xmlns="" val="901338105"/>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6856" y="2852936"/>
            <a:ext cx="8229600" cy="1143000"/>
          </a:xfrm>
        </p:spPr>
        <p:txBody>
          <a:bodyPr>
            <a:normAutofit fontScale="90000"/>
          </a:bodyPr>
          <a:lstStyle/>
          <a:p>
            <a:pPr algn="r" rtl="1"/>
            <a:r>
              <a:rPr lang="ar-DZ" b="1" dirty="0"/>
              <a:t>زيادة القيمة الدفترية لأصل المؤهل للرسملة على القيمة القابلة للاسترداد</a:t>
            </a:r>
            <a:r>
              <a:rPr lang="fr-FR" dirty="0"/>
              <a:t/>
            </a:r>
            <a:br>
              <a:rPr lang="fr-FR" dirty="0"/>
            </a:br>
            <a:r>
              <a:rPr lang="fr-FR" dirty="0"/>
              <a:t>20.	</a:t>
            </a:r>
            <a:r>
              <a:rPr lang="ar-DZ" dirty="0"/>
              <a:t>عندما تكون القيمة المدرجة أو التكلفة النهائية المتوقعة لأصل مؤهل تزيد عن قيمتها القابلة للاسترداد أو صافي قيمتها التحصيلية فإن القيمة الدفترية تخفض أو تحذف حسب متطلبات معايير المحاسبة الدولية . وفي بعض الأحيان يتم إعادة إظهار قيمة التخفيض أو الحذف حسب معايير المحاسبة الدولية الأخرى</a:t>
            </a:r>
            <a:r>
              <a:rPr lang="fr-FR" dirty="0"/>
              <a:t>. </a:t>
            </a:r>
            <a:br>
              <a:rPr lang="fr-FR" dirty="0"/>
            </a:br>
            <a:endParaRPr lang="fr-FR" dirty="0"/>
          </a:p>
        </p:txBody>
      </p:sp>
    </p:spTree>
    <p:extLst>
      <p:ext uri="{BB962C8B-B14F-4D97-AF65-F5344CB8AC3E}">
        <p14:creationId xmlns:p14="http://schemas.microsoft.com/office/powerpoint/2010/main" xmlns="" val="33032883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46040"/>
            <a:ext cx="8229600" cy="1143000"/>
          </a:xfrm>
        </p:spPr>
        <p:txBody>
          <a:bodyPr>
            <a:normAutofit fontScale="90000"/>
          </a:bodyPr>
          <a:lstStyle/>
          <a:p>
            <a:pPr algn="r" rtl="1"/>
            <a:r>
              <a:rPr lang="ar-DZ" dirty="0" smtClean="0"/>
              <a:t>يحل هذا المعيار المحاسبي الدولي المعدل محل المعيار المحاسبي الدولي الثالث و العشرون "رسملة تكاليف الاقتراض"،  والذي تم اعتماده من قبل المجلس في آذار (مارس) 1984. وأصبح المعيار المعدل نافذ المفعول على البيانات المالية التي تغطي الفترات التي تبدأ في الأول من كانون الثاني (يناير) 1995 أو بعد ذلك التاريخ</a:t>
            </a:r>
            <a:r>
              <a:rPr lang="fr-FR" dirty="0" smtClean="0"/>
              <a:t>.</a:t>
            </a:r>
            <a:br>
              <a:rPr lang="fr-FR" dirty="0" smtClean="0"/>
            </a:br>
            <a:endParaRPr lang="fr-FR" dirty="0"/>
          </a:p>
        </p:txBody>
      </p:sp>
    </p:spTree>
    <p:extLst>
      <p:ext uri="{BB962C8B-B14F-4D97-AF65-F5344CB8AC3E}">
        <p14:creationId xmlns:p14="http://schemas.microsoft.com/office/powerpoint/2010/main" xmlns="" val="14216826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36912"/>
            <a:ext cx="8229600" cy="1143000"/>
          </a:xfrm>
        </p:spPr>
        <p:txBody>
          <a:bodyPr>
            <a:normAutofit fontScale="90000"/>
          </a:bodyPr>
          <a:lstStyle/>
          <a:p>
            <a:pPr algn="r" rtl="1"/>
            <a:r>
              <a:rPr lang="ar-DZ" b="1" dirty="0"/>
              <a:t>تاريخ بدء فترة الرسملة</a:t>
            </a:r>
            <a:r>
              <a:rPr lang="fr-FR" dirty="0"/>
              <a:t/>
            </a:r>
            <a:br>
              <a:rPr lang="fr-FR" dirty="0"/>
            </a:br>
            <a:r>
              <a:rPr lang="fr-FR" dirty="0"/>
              <a:t>21.	</a:t>
            </a:r>
            <a:r>
              <a:rPr lang="ar-DZ" dirty="0"/>
              <a:t>تبدأ رسملة تكاليف الاقتراض كجزء من تكلفة الأصل المؤهل عندما</a:t>
            </a:r>
            <a:r>
              <a:rPr lang="fr-FR" dirty="0"/>
              <a:t>:</a:t>
            </a:r>
            <a:br>
              <a:rPr lang="fr-FR" dirty="0"/>
            </a:br>
            <a:r>
              <a:rPr lang="ar-DZ" dirty="0"/>
              <a:t>‌أ.</a:t>
            </a:r>
            <a:r>
              <a:rPr lang="fr-FR" dirty="0"/>
              <a:t>	</a:t>
            </a:r>
            <a:r>
              <a:rPr lang="ar-DZ" dirty="0"/>
              <a:t>تكون النفقات الرأسمالية على الأصل جاري حدوثها</a:t>
            </a:r>
            <a:r>
              <a:rPr lang="fr-FR" dirty="0"/>
              <a:t>.</a:t>
            </a:r>
            <a:br>
              <a:rPr lang="fr-FR" dirty="0"/>
            </a:br>
            <a:r>
              <a:rPr lang="ar-DZ" dirty="0"/>
              <a:t>‌ب.</a:t>
            </a:r>
            <a:r>
              <a:rPr lang="fr-FR" dirty="0"/>
              <a:t>	</a:t>
            </a:r>
            <a:r>
              <a:rPr lang="ar-DZ" dirty="0"/>
              <a:t>تكون تكاليف الاقتراض جاري تحملها</a:t>
            </a:r>
            <a:r>
              <a:rPr lang="fr-FR" dirty="0"/>
              <a:t>.</a:t>
            </a:r>
            <a:br>
              <a:rPr lang="fr-FR" dirty="0"/>
            </a:br>
            <a:r>
              <a:rPr lang="ar-DZ" dirty="0"/>
              <a:t>‌ج.</a:t>
            </a:r>
            <a:r>
              <a:rPr lang="fr-FR" dirty="0"/>
              <a:t>	</a:t>
            </a:r>
            <a:r>
              <a:rPr lang="ar-DZ" dirty="0"/>
              <a:t>أن تكون الأنشطة الضرورية </a:t>
            </a:r>
            <a:r>
              <a:rPr lang="ar-DZ" dirty="0" err="1"/>
              <a:t>لاعداد</a:t>
            </a:r>
            <a:r>
              <a:rPr lang="ar-DZ" dirty="0"/>
              <a:t> الأصل للاستخدام أو البيع جارية</a:t>
            </a:r>
            <a:r>
              <a:rPr lang="fr-FR" dirty="0"/>
              <a:t>.</a:t>
            </a:r>
            <a:br>
              <a:rPr lang="fr-FR" dirty="0"/>
            </a:br>
            <a:endParaRPr lang="fr-FR" dirty="0"/>
          </a:p>
        </p:txBody>
      </p:sp>
    </p:spTree>
    <p:extLst>
      <p:ext uri="{BB962C8B-B14F-4D97-AF65-F5344CB8AC3E}">
        <p14:creationId xmlns:p14="http://schemas.microsoft.com/office/powerpoint/2010/main" xmlns="" val="960356393"/>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46040"/>
            <a:ext cx="8229600" cy="1143000"/>
          </a:xfrm>
        </p:spPr>
        <p:txBody>
          <a:bodyPr>
            <a:normAutofit fontScale="90000"/>
          </a:bodyPr>
          <a:lstStyle/>
          <a:p>
            <a:pPr algn="r" rtl="1"/>
            <a:r>
              <a:rPr lang="ar-DZ" sz="3600" dirty="0"/>
              <a:t> </a:t>
            </a:r>
            <a:r>
              <a:rPr lang="fr-FR" sz="3600" dirty="0"/>
              <a:t/>
            </a:r>
            <a:br>
              <a:rPr lang="fr-FR" sz="3600" dirty="0"/>
            </a:br>
            <a:r>
              <a:rPr lang="fr-FR" sz="3600" dirty="0"/>
              <a:t>22.	</a:t>
            </a:r>
            <a:r>
              <a:rPr lang="ar-DZ" sz="3600" dirty="0"/>
              <a:t>تمثل النفقات الرأسمالية على أصل مؤهل فقط تلك النفقات التي ينشأ عنها سداد مبالغ نقدية أو تحويل موجودات أخرى، أو تحمل التزامات محملة بفوائد. وتخفض النفقات الرأسمالية بأي مقبوضات مسايرة للتقدم بالتنفيذ أو منح مقبوضة متعلقة بالأصل (انظر المعيار المحاسبي العشرون والخاص بالمحاسبة عن المنح الحكومية والإفصاح عن المساعدة الحكومية). إن متوسط القيمة الدفترية للأصل خلال الفترة بما في ذلك تكاليف الاقتراض </a:t>
            </a:r>
            <a:r>
              <a:rPr lang="ar-DZ" sz="3600" dirty="0" err="1"/>
              <a:t>المرسملة</a:t>
            </a:r>
            <a:r>
              <a:rPr lang="ar-DZ" sz="3600" dirty="0"/>
              <a:t> سابقا، عادة ما يمثل تقريب معقول للنفقات الرأسمالية التي طبق عليها معدل الرسملة في تلك الفترة</a:t>
            </a:r>
            <a:r>
              <a:rPr lang="fr-FR" sz="3600" dirty="0"/>
              <a:t>.</a:t>
            </a:r>
            <a:br>
              <a:rPr lang="fr-FR" sz="3600" dirty="0"/>
            </a:br>
            <a:endParaRPr lang="fr-FR" sz="3600" dirty="0"/>
          </a:p>
        </p:txBody>
      </p:sp>
    </p:spTree>
    <p:extLst>
      <p:ext uri="{BB962C8B-B14F-4D97-AF65-F5344CB8AC3E}">
        <p14:creationId xmlns:p14="http://schemas.microsoft.com/office/powerpoint/2010/main" xmlns="" val="4040098945"/>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90056"/>
            <a:ext cx="8229600" cy="1143000"/>
          </a:xfrm>
        </p:spPr>
        <p:txBody>
          <a:bodyPr>
            <a:normAutofit fontScale="90000"/>
          </a:bodyPr>
          <a:lstStyle/>
          <a:p>
            <a:pPr algn="r" rtl="1"/>
            <a:r>
              <a:rPr lang="ar-DZ" sz="4000" dirty="0"/>
              <a:t> </a:t>
            </a:r>
            <a:r>
              <a:rPr lang="fr-FR" sz="4000" dirty="0"/>
              <a:t/>
            </a:r>
            <a:br>
              <a:rPr lang="fr-FR" sz="4000" dirty="0"/>
            </a:br>
            <a:r>
              <a:rPr lang="fr-FR" sz="4000" dirty="0"/>
              <a:t>23.	</a:t>
            </a:r>
            <a:r>
              <a:rPr lang="ar-DZ" sz="4000" dirty="0"/>
              <a:t>لا تقتصر الأنشطة الضرورية </a:t>
            </a:r>
            <a:r>
              <a:rPr lang="ar-DZ" sz="4000" dirty="0" err="1"/>
              <a:t>لاعداد</a:t>
            </a:r>
            <a:r>
              <a:rPr lang="ar-DZ" sz="4000" dirty="0"/>
              <a:t> الأصل للاستخدام المرجو أو للبيع فقط على تلك الأنشطة المرتبطة بالإنشاء الفعلي للأصل إذ تشمل الأعمال الفنية والإدارية التي تسبق البدء الفعلي للإنشاء مثل الأنشطة المتعلقة بالحصول على التراخيص قبل البدء الفعلي للإنشاء. ولكن يستبعد من هذه الأنشطة امتلاك أصل عند توقف الإنتاج أو التطوير الذي يغير من حالة الأصل. مثلا </a:t>
            </a:r>
            <a:r>
              <a:rPr lang="ar-DZ" sz="4000" dirty="0" err="1"/>
              <a:t>ترسمل</a:t>
            </a:r>
            <a:r>
              <a:rPr lang="ar-DZ" sz="4000" dirty="0"/>
              <a:t> تكاليف الاقتراض على أراضي تحت التطوير في الفترة التي خلالها يتم التطوير. ولكن لا </a:t>
            </a:r>
            <a:r>
              <a:rPr lang="ar-DZ" sz="4000" dirty="0" err="1"/>
              <a:t>ترسمل</a:t>
            </a:r>
            <a:r>
              <a:rPr lang="ar-DZ" sz="4000" dirty="0"/>
              <a:t> تكاليف الاقتراض على الأراضي التي تم حيازتها لتشييد مبنى دون الشروع  بالأعمال المتعلقة بالتطوير</a:t>
            </a:r>
            <a:r>
              <a:rPr lang="fr-FR" sz="4000" dirty="0"/>
              <a:t>.</a:t>
            </a:r>
            <a:r>
              <a:rPr lang="fr-FR" dirty="0"/>
              <a:t/>
            </a:r>
            <a:br>
              <a:rPr lang="fr-FR" dirty="0"/>
            </a:br>
            <a:endParaRPr lang="fr-FR" dirty="0"/>
          </a:p>
        </p:txBody>
      </p:sp>
    </p:spTree>
    <p:extLst>
      <p:ext uri="{BB962C8B-B14F-4D97-AF65-F5344CB8AC3E}">
        <p14:creationId xmlns:p14="http://schemas.microsoft.com/office/powerpoint/2010/main" xmlns="" val="3480416318"/>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8864" y="3006080"/>
            <a:ext cx="8229600" cy="1143000"/>
          </a:xfrm>
        </p:spPr>
        <p:txBody>
          <a:bodyPr>
            <a:normAutofit fontScale="90000"/>
          </a:bodyPr>
          <a:lstStyle/>
          <a:p>
            <a:pPr algn="r" rtl="1"/>
            <a:r>
              <a:rPr lang="ar-DZ" b="1" dirty="0"/>
              <a:t>تعليق الرسملة</a:t>
            </a:r>
            <a:r>
              <a:rPr lang="fr-FR" b="1" dirty="0"/>
              <a:t> :</a:t>
            </a:r>
            <a:r>
              <a:rPr lang="fr-FR" dirty="0"/>
              <a:t/>
            </a:r>
            <a:br>
              <a:rPr lang="fr-FR" dirty="0"/>
            </a:br>
            <a:r>
              <a:rPr lang="fr-FR" dirty="0"/>
              <a:t>24.	</a:t>
            </a:r>
            <a:r>
              <a:rPr lang="ar-DZ" dirty="0"/>
              <a:t>يجب إيقاف رسملة تكاليف الاقتراض خلال الفترات الممتدة من توقف نشاط التطوير</a:t>
            </a:r>
            <a:r>
              <a:rPr lang="fr-FR" dirty="0" smtClean="0"/>
              <a:t>.</a:t>
            </a:r>
            <a:r>
              <a:rPr lang="ar-DZ" dirty="0" smtClean="0"/>
              <a:t/>
            </a:r>
            <a:br>
              <a:rPr lang="ar-DZ" dirty="0" smtClean="0"/>
            </a:br>
            <a:r>
              <a:rPr lang="ar-DZ" dirty="0"/>
              <a:t> </a:t>
            </a:r>
            <a:r>
              <a:rPr lang="fr-FR" dirty="0"/>
              <a:t/>
            </a:r>
            <a:br>
              <a:rPr lang="fr-FR" dirty="0"/>
            </a:br>
            <a:r>
              <a:rPr lang="fr-FR" dirty="0"/>
              <a:t>25.	</a:t>
            </a:r>
            <a:r>
              <a:rPr lang="ar-DZ" dirty="0"/>
              <a:t>يمكن حدوث تكاليف الاقتراض خلال فترة ممتدة والتي تتوقف فيها الأنشطة الضرورية </a:t>
            </a:r>
            <a:r>
              <a:rPr lang="ar-DZ" dirty="0" err="1"/>
              <a:t>لاعداد</a:t>
            </a:r>
            <a:r>
              <a:rPr lang="ar-DZ" dirty="0"/>
              <a:t> الأصل للاستعمال المرجو أو للبيع. وتكون هذه التكاليف هي تكلفة امتلاك أصل مستكمل جزئيا ولذا لا تؤهل للرسملة. ولكن رسملة تكاليف الاقتراض لا تعلق عادة خلال </a:t>
            </a:r>
            <a:r>
              <a:rPr lang="fr-FR" dirty="0"/>
              <a:t/>
            </a:r>
            <a:br>
              <a:rPr lang="fr-FR" dirty="0"/>
            </a:br>
            <a:endParaRPr lang="fr-FR" dirty="0"/>
          </a:p>
        </p:txBody>
      </p:sp>
    </p:spTree>
    <p:extLst>
      <p:ext uri="{BB962C8B-B14F-4D97-AF65-F5344CB8AC3E}">
        <p14:creationId xmlns:p14="http://schemas.microsoft.com/office/powerpoint/2010/main" xmlns="" val="3360788843"/>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08920"/>
            <a:ext cx="8229600" cy="1143000"/>
          </a:xfrm>
        </p:spPr>
        <p:txBody>
          <a:bodyPr>
            <a:normAutofit fontScale="90000"/>
          </a:bodyPr>
          <a:lstStyle/>
          <a:p>
            <a:pPr algn="r"/>
            <a:r>
              <a:rPr lang="ar-DZ" dirty="0"/>
              <a:t>الفترة التي يجري خلالها قدر كبير من الأعمال الفنية والإدارية. كما لا تعلق رسملة تكاليف الاقتراض حينما يكون التأخير المؤقت جزءا ضروريا من عملية إعداد الأصل للاستعمال المرجو أو للبيع . فمثلا تستمر الرسملة خلال الفترة الممتدة والمطلوبة لنضج المخزون أو خلال الفترة الممتدة من ارتفاع مناسيب المياه التي تؤخر بناء أحد الجسور، إذا كان من المعتاد ارتفاع مناسيب المياه في المنطقة الجغرافية المعنية</a:t>
            </a:r>
            <a:r>
              <a:rPr lang="fr-FR" dirty="0"/>
              <a:t>.</a:t>
            </a:r>
            <a:br>
              <a:rPr lang="fr-FR" dirty="0"/>
            </a:br>
            <a:endParaRPr lang="fr-FR" dirty="0"/>
          </a:p>
        </p:txBody>
      </p:sp>
    </p:spTree>
    <p:extLst>
      <p:ext uri="{BB962C8B-B14F-4D97-AF65-F5344CB8AC3E}">
        <p14:creationId xmlns:p14="http://schemas.microsoft.com/office/powerpoint/2010/main" xmlns="" val="234244632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068960"/>
            <a:ext cx="8229600" cy="1143000"/>
          </a:xfrm>
        </p:spPr>
        <p:txBody>
          <a:bodyPr>
            <a:normAutofit fontScale="90000"/>
          </a:bodyPr>
          <a:lstStyle/>
          <a:p>
            <a:pPr algn="r" rtl="1"/>
            <a:r>
              <a:rPr lang="ar-DZ" b="1" dirty="0"/>
              <a:t>إيقاف الرسملة </a:t>
            </a:r>
            <a:r>
              <a:rPr lang="fr-FR" dirty="0"/>
              <a:t/>
            </a:r>
            <a:br>
              <a:rPr lang="fr-FR" dirty="0"/>
            </a:br>
            <a:r>
              <a:rPr lang="fr-FR" dirty="0"/>
              <a:t>26.	</a:t>
            </a:r>
            <a:r>
              <a:rPr lang="ar-DZ" dirty="0"/>
              <a:t>يتعين إيقاف رسملة تكاليف الاقتراض عندما تتح بشكل جوهري كافة  الأنشطة الضرورية </a:t>
            </a:r>
            <a:r>
              <a:rPr lang="ar-DZ" dirty="0" err="1"/>
              <a:t>لاعداد</a:t>
            </a:r>
            <a:r>
              <a:rPr lang="ar-DZ" dirty="0"/>
              <a:t> الأصل المؤهل للاستعمال المرجو أو للبيع</a:t>
            </a:r>
            <a:r>
              <a:rPr lang="fr-FR" dirty="0"/>
              <a:t>.</a:t>
            </a:r>
            <a:br>
              <a:rPr lang="fr-FR" dirty="0"/>
            </a:br>
            <a:r>
              <a:rPr lang="fr-FR" dirty="0"/>
              <a:t>27.	</a:t>
            </a:r>
            <a:r>
              <a:rPr lang="ar-DZ" dirty="0"/>
              <a:t>يكون الأصل عادة جاهزا للاستعمال المرجو أو للبيع إذا استكمل إنشاؤه على الرغم من أن العمل الإداري الروتيني مازال مستمرا. و إذا تبقت تعديلات ثانوية مثل ديكور المبنى ليناسب مواصفات المشتري أو المستخدم فهذا يشير إلى أن كافة الأنشطة قد استكملت بشكل جوهري</a:t>
            </a:r>
            <a:r>
              <a:rPr lang="fr-FR" dirty="0"/>
              <a:t> .</a:t>
            </a:r>
            <a:br>
              <a:rPr lang="fr-FR" dirty="0"/>
            </a:br>
            <a:endParaRPr lang="fr-FR" dirty="0"/>
          </a:p>
        </p:txBody>
      </p:sp>
    </p:spTree>
    <p:extLst>
      <p:ext uri="{BB962C8B-B14F-4D97-AF65-F5344CB8AC3E}">
        <p14:creationId xmlns:p14="http://schemas.microsoft.com/office/powerpoint/2010/main" xmlns="" val="2709358231"/>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229600" cy="1143000"/>
          </a:xfrm>
        </p:spPr>
        <p:txBody>
          <a:bodyPr>
            <a:normAutofit fontScale="90000"/>
          </a:bodyPr>
          <a:lstStyle/>
          <a:p>
            <a:pPr algn="r" rtl="1"/>
            <a:r>
              <a:rPr lang="ar-DZ" dirty="0"/>
              <a:t> </a:t>
            </a:r>
            <a:r>
              <a:rPr lang="fr-FR" dirty="0"/>
              <a:t/>
            </a:r>
            <a:br>
              <a:rPr lang="fr-FR" dirty="0"/>
            </a:br>
            <a:r>
              <a:rPr lang="fr-FR" dirty="0"/>
              <a:t>28.	</a:t>
            </a:r>
            <a:r>
              <a:rPr lang="ar-DZ" dirty="0"/>
              <a:t>عند استكمال إنشاء أجزاء من الأصل المؤهل ويكون كل جزء قابل للاستعمال أثناء استمرار الإنشاء على الأجزاء الأخرى فانه يتعين إيقاف رسملة تكاليف الاقتراض عندما يتم استكمال جميع الأنشطة الضرورية </a:t>
            </a:r>
            <a:r>
              <a:rPr lang="ar-DZ" dirty="0" err="1"/>
              <a:t>لاعداد</a:t>
            </a:r>
            <a:r>
              <a:rPr lang="ar-DZ" dirty="0"/>
              <a:t>  ذلك الجزء للاستعمال المرجو أو للبيع</a:t>
            </a:r>
            <a:r>
              <a:rPr lang="fr-FR" dirty="0"/>
              <a:t>.</a:t>
            </a:r>
            <a:br>
              <a:rPr lang="fr-FR" dirty="0"/>
            </a:br>
            <a:endParaRPr lang="fr-FR" dirty="0"/>
          </a:p>
        </p:txBody>
      </p:sp>
    </p:spTree>
    <p:extLst>
      <p:ext uri="{BB962C8B-B14F-4D97-AF65-F5344CB8AC3E}">
        <p14:creationId xmlns:p14="http://schemas.microsoft.com/office/powerpoint/2010/main" xmlns="" val="3154685821"/>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32856"/>
            <a:ext cx="8229600" cy="1143000"/>
          </a:xfrm>
        </p:spPr>
        <p:txBody>
          <a:bodyPr>
            <a:normAutofit fontScale="90000"/>
          </a:bodyPr>
          <a:lstStyle/>
          <a:p>
            <a:pPr algn="r" rtl="1"/>
            <a:r>
              <a:rPr lang="ar-DZ" dirty="0"/>
              <a:t> </a:t>
            </a:r>
            <a:r>
              <a:rPr lang="fr-FR" dirty="0"/>
              <a:t/>
            </a:r>
            <a:br>
              <a:rPr lang="fr-FR" dirty="0"/>
            </a:br>
            <a:r>
              <a:rPr lang="fr-FR" dirty="0"/>
              <a:t>29.	</a:t>
            </a:r>
            <a:r>
              <a:rPr lang="ar-DZ" dirty="0"/>
              <a:t>كمثال على أصل مؤهل مكون من عدة أجزاء قابلة للاستعمال منفردة كما هو في حالة مجمع  تجاري مكون من عدة مباني قابلة للاستعمال منفردة بينما يستمر الإنشاء لباقي المباني. وكمثال لأصل مؤهل يستلزم استكماله قبل إمكان استخدام أي جزء في حالة المصنع الذي يتطلب عدة عمليات تنفذ بشكل متسلسل في عدة أجزاء من المصنع في نفس الموقع مثل مصنع الصلب</a:t>
            </a:r>
            <a:r>
              <a:rPr lang="fr-FR" dirty="0"/>
              <a:t>.</a:t>
            </a:r>
            <a:br>
              <a:rPr lang="fr-FR" dirty="0"/>
            </a:br>
            <a:endParaRPr lang="fr-FR" dirty="0"/>
          </a:p>
        </p:txBody>
      </p:sp>
    </p:spTree>
    <p:extLst>
      <p:ext uri="{BB962C8B-B14F-4D97-AF65-F5344CB8AC3E}">
        <p14:creationId xmlns:p14="http://schemas.microsoft.com/office/powerpoint/2010/main" xmlns="" val="511913083"/>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80928"/>
            <a:ext cx="8229600" cy="1143000"/>
          </a:xfrm>
        </p:spPr>
        <p:txBody>
          <a:bodyPr>
            <a:normAutofit fontScale="90000"/>
          </a:bodyPr>
          <a:lstStyle/>
          <a:p>
            <a:pPr algn="r" rtl="1"/>
            <a:r>
              <a:rPr lang="ar-DZ" b="1" dirty="0"/>
              <a:t>الإفصاح </a:t>
            </a:r>
            <a:r>
              <a:rPr lang="fr-FR" dirty="0"/>
              <a:t/>
            </a:r>
            <a:br>
              <a:rPr lang="fr-FR" dirty="0"/>
            </a:br>
            <a:r>
              <a:rPr lang="fr-FR" dirty="0"/>
              <a:t>30.	</a:t>
            </a:r>
            <a:r>
              <a:rPr lang="ar-DZ" dirty="0"/>
              <a:t>يجب أن تفصح البيانات المالية عن</a:t>
            </a:r>
            <a:r>
              <a:rPr lang="fr-FR" dirty="0"/>
              <a:t>:</a:t>
            </a:r>
            <a:br>
              <a:rPr lang="fr-FR" dirty="0"/>
            </a:br>
            <a:r>
              <a:rPr lang="ar-DZ" dirty="0"/>
              <a:t>‌أ.</a:t>
            </a:r>
            <a:r>
              <a:rPr lang="fr-FR" dirty="0"/>
              <a:t>	</a:t>
            </a:r>
            <a:r>
              <a:rPr lang="ar-DZ" dirty="0"/>
              <a:t>السياسة المحاسبية المطبقة لتكاليف الاقتراض</a:t>
            </a:r>
            <a:r>
              <a:rPr lang="fr-FR" dirty="0"/>
              <a:t> .</a:t>
            </a:r>
            <a:br>
              <a:rPr lang="fr-FR" dirty="0"/>
            </a:br>
            <a:r>
              <a:rPr lang="ar-DZ" dirty="0"/>
              <a:t>‌ب.</a:t>
            </a:r>
            <a:r>
              <a:rPr lang="fr-FR" dirty="0"/>
              <a:t>	</a:t>
            </a:r>
            <a:r>
              <a:rPr lang="ar-DZ" dirty="0"/>
              <a:t>قيمة تكاليف الاقتراض </a:t>
            </a:r>
            <a:r>
              <a:rPr lang="ar-DZ" dirty="0" err="1"/>
              <a:t>المرسملة</a:t>
            </a:r>
            <a:r>
              <a:rPr lang="ar-DZ" dirty="0"/>
              <a:t> خلال الفترة</a:t>
            </a:r>
            <a:r>
              <a:rPr lang="fr-FR" dirty="0"/>
              <a:t>.</a:t>
            </a:r>
            <a:br>
              <a:rPr lang="fr-FR" dirty="0"/>
            </a:br>
            <a:r>
              <a:rPr lang="ar-DZ" dirty="0"/>
              <a:t>‌ج.</a:t>
            </a:r>
            <a:r>
              <a:rPr lang="fr-FR" dirty="0"/>
              <a:t>	</a:t>
            </a:r>
            <a:r>
              <a:rPr lang="ar-DZ" dirty="0"/>
              <a:t>معدل الرسملة المستخدم لتحديد مقدار تكاليف الاقتراض المؤهلة للرسملة</a:t>
            </a:r>
            <a:r>
              <a:rPr lang="fr-FR" dirty="0"/>
              <a:t>.</a:t>
            </a:r>
            <a:br>
              <a:rPr lang="fr-FR" dirty="0"/>
            </a:br>
            <a:r>
              <a:rPr lang="ar-DZ" dirty="0"/>
              <a:t>أحكام انتقالية </a:t>
            </a:r>
            <a:r>
              <a:rPr lang="fr-FR" dirty="0"/>
              <a:t/>
            </a:r>
            <a:br>
              <a:rPr lang="fr-FR" dirty="0"/>
            </a:br>
            <a:endParaRPr lang="fr-FR" dirty="0"/>
          </a:p>
        </p:txBody>
      </p:sp>
    </p:spTree>
    <p:extLst>
      <p:ext uri="{BB962C8B-B14F-4D97-AF65-F5344CB8AC3E}">
        <p14:creationId xmlns:p14="http://schemas.microsoft.com/office/powerpoint/2010/main" xmlns="" val="2058899587"/>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068960"/>
            <a:ext cx="8229600" cy="1143000"/>
          </a:xfrm>
        </p:spPr>
        <p:txBody>
          <a:bodyPr>
            <a:normAutofit fontScale="90000"/>
          </a:bodyPr>
          <a:lstStyle/>
          <a:p>
            <a:pPr algn="r" rtl="1"/>
            <a:r>
              <a:rPr lang="fr-FR" dirty="0"/>
              <a:t>31.	</a:t>
            </a:r>
            <a:r>
              <a:rPr lang="ar-DZ" dirty="0"/>
              <a:t>عندما يشكل تطبيق هذا المعيار تعديل للسياسة المحاسبية فإنه يفضل أن تقوم المنشأة  بتعديل بياناتها المالية حسب !لمعيار المحاسبي الدولي رقم 8 والخاص بصافي ربح  أو خسارة الفترة، الأخطاء الجوهرية والتغيرات في السياسات المحاسبية. وكبديل </a:t>
            </a:r>
            <a:r>
              <a:rPr lang="ar-DZ" dirty="0" err="1"/>
              <a:t>للمنشات</a:t>
            </a:r>
            <a:r>
              <a:rPr lang="ar-DZ" dirty="0"/>
              <a:t> التي اتبعت المعالجة البديلة المسموح بها يجب الاقتصار على رسملة تكاليف الاقتراض التي حلت بعد نفاد المعيار الذي يحقق معايير الرسملة</a:t>
            </a:r>
            <a:r>
              <a:rPr lang="fr-FR" dirty="0"/>
              <a:t>.</a:t>
            </a:r>
            <a:br>
              <a:rPr lang="fr-FR" dirty="0"/>
            </a:br>
            <a:endParaRPr lang="fr-FR" dirty="0"/>
          </a:p>
        </p:txBody>
      </p:sp>
    </p:spTree>
    <p:extLst>
      <p:ext uri="{BB962C8B-B14F-4D97-AF65-F5344CB8AC3E}">
        <p14:creationId xmlns:p14="http://schemas.microsoft.com/office/powerpoint/2010/main" xmlns="" val="2892472357"/>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404664"/>
            <a:ext cx="8229600" cy="1143000"/>
          </a:xfrm>
        </p:spPr>
        <p:txBody>
          <a:bodyPr>
            <a:normAutofit fontScale="90000"/>
          </a:bodyPr>
          <a:lstStyle/>
          <a:p>
            <a:pPr algn="r" rtl="1"/>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smtClean="0"/>
              <a:t>يتكون </a:t>
            </a:r>
            <a:r>
              <a:rPr lang="ar-DZ" dirty="0"/>
              <a:t>هذا المعيار من الفقرات المكتوبة بأحرف مائلة وبلون داكن ويجب تطبيق هذا المعيار في ضوء ما جاء من مواد  وإيضاحات بباقي الفقرات، وكذلك في ضوء ما جاء بالمقدمة الخاصة بالمعايير المحاسبية الدولية، مع ملاحظة عدم ضرورة تطبيق المعايير المحاسبية الدولية على البنود قليلة الأهمية نسبيا ( راجع الفقرة رقم 12 </a:t>
            </a:r>
            <a:r>
              <a:rPr lang="ar-DZ" dirty="0" smtClean="0"/>
              <a:t>بالمقدمة)</a:t>
            </a:r>
            <a:r>
              <a:rPr lang="fr-FR" dirty="0" smtClean="0"/>
              <a:t> </a:t>
            </a:r>
            <a:r>
              <a:rPr lang="fr-FR" dirty="0"/>
              <a:t/>
            </a:r>
            <a:br>
              <a:rPr lang="fr-FR" dirty="0"/>
            </a:br>
            <a:endParaRPr lang="fr-FR" dirty="0"/>
          </a:p>
        </p:txBody>
      </p:sp>
    </p:spTree>
    <p:extLst>
      <p:ext uri="{BB962C8B-B14F-4D97-AF65-F5344CB8AC3E}">
        <p14:creationId xmlns:p14="http://schemas.microsoft.com/office/powerpoint/2010/main" xmlns="" val="5176386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93912"/>
            <a:ext cx="8229600" cy="1143000"/>
          </a:xfrm>
        </p:spPr>
        <p:txBody>
          <a:bodyPr>
            <a:normAutofit fontScale="90000"/>
          </a:bodyPr>
          <a:lstStyle/>
          <a:p>
            <a:pPr algn="r" rtl="1"/>
            <a:r>
              <a:rPr lang="ar-DZ" b="1" dirty="0"/>
              <a:t>تاريخ التطبيق </a:t>
            </a:r>
            <a:r>
              <a:rPr lang="fr-FR" dirty="0"/>
              <a:t/>
            </a:r>
            <a:br>
              <a:rPr lang="fr-FR" dirty="0"/>
            </a:br>
            <a:r>
              <a:rPr lang="fr-FR" dirty="0"/>
              <a:t>32.	</a:t>
            </a:r>
            <a:r>
              <a:rPr lang="ar-DZ" dirty="0"/>
              <a:t>يطبق هذا المعيار المحاسبي الدولي على البيانات المالية التي تغطي الفترات التي تبدأ في أو بعد أول يناير 1995</a:t>
            </a:r>
            <a:r>
              <a:rPr lang="fr-FR" dirty="0"/>
              <a:t>.    </a:t>
            </a:r>
            <a:br>
              <a:rPr lang="fr-FR" dirty="0"/>
            </a:br>
            <a:endParaRPr lang="fr-FR" dirty="0"/>
          </a:p>
        </p:txBody>
      </p:sp>
    </p:spTree>
    <p:extLst>
      <p:ext uri="{BB962C8B-B14F-4D97-AF65-F5344CB8AC3E}">
        <p14:creationId xmlns:p14="http://schemas.microsoft.com/office/powerpoint/2010/main" xmlns="" val="3125388464"/>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90056"/>
            <a:ext cx="8229600" cy="1143000"/>
          </a:xfrm>
        </p:spPr>
        <p:txBody>
          <a:bodyPr>
            <a:normAutofit fontScale="90000"/>
          </a:bodyPr>
          <a:lstStyle/>
          <a:p>
            <a:pPr algn="r" rtl="1"/>
            <a:r>
              <a:rPr lang="ar-DZ" b="1" dirty="0"/>
              <a:t>الحجج التي يدفع بها أولئك الذين يشجعون رسملة تكاليف الاقتراض</a:t>
            </a:r>
            <a:r>
              <a:rPr lang="fr-FR" dirty="0"/>
              <a:t/>
            </a:r>
            <a:br>
              <a:rPr lang="fr-FR" dirty="0"/>
            </a:br>
            <a:r>
              <a:rPr lang="fr-FR" dirty="0"/>
              <a:t>    1-</a:t>
            </a:r>
            <a:r>
              <a:rPr lang="ar-DZ" dirty="0"/>
              <a:t>أن الفائدة أو هامش الربح في حالة المرابحة هي جزء لا يتجزأ من تكلفة أنشاء الأصل أو تكلفة الحصول على الأصل سواء كانت تلك الفائدة أو هامش الربح صريحة أو غير صريحة ( ضمنية</a:t>
            </a:r>
            <a:r>
              <a:rPr lang="fr-FR" dirty="0"/>
              <a:t> )</a:t>
            </a:r>
            <a:br>
              <a:rPr lang="fr-FR" dirty="0"/>
            </a:br>
            <a:r>
              <a:rPr lang="fr-FR" dirty="0"/>
              <a:t>    2-</a:t>
            </a:r>
            <a:r>
              <a:rPr lang="ar-DZ" dirty="0"/>
              <a:t>أن تكاليف الاقتراض تشكل جزءا من تكاليف الحصول على الأصل ( بدونها لا يمكن الحصول على الأصل في حالة الاقتراض</a:t>
            </a:r>
            <a:r>
              <a:rPr lang="fr-FR" dirty="0"/>
              <a:t> )</a:t>
            </a:r>
            <a:br>
              <a:rPr lang="fr-FR" dirty="0"/>
            </a:br>
            <a:endParaRPr lang="fr-FR" dirty="0"/>
          </a:p>
        </p:txBody>
      </p:sp>
    </p:spTree>
    <p:extLst>
      <p:ext uri="{BB962C8B-B14F-4D97-AF65-F5344CB8AC3E}">
        <p14:creationId xmlns:p14="http://schemas.microsoft.com/office/powerpoint/2010/main" xmlns="" val="2388603156"/>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72816"/>
            <a:ext cx="8229600" cy="1143000"/>
          </a:xfrm>
        </p:spPr>
        <p:txBody>
          <a:bodyPr>
            <a:normAutofit fontScale="90000"/>
          </a:bodyPr>
          <a:lstStyle/>
          <a:p>
            <a:pPr algn="r" rtl="1"/>
            <a:r>
              <a:rPr lang="ar-DZ" dirty="0"/>
              <a:t> </a:t>
            </a:r>
            <a:r>
              <a:rPr lang="fr-FR" dirty="0"/>
              <a:t/>
            </a:r>
            <a:br>
              <a:rPr lang="fr-FR" dirty="0"/>
            </a:br>
            <a:r>
              <a:rPr lang="fr-FR" dirty="0"/>
              <a:t>    3-</a:t>
            </a:r>
            <a:r>
              <a:rPr lang="ar-DZ" dirty="0"/>
              <a:t>أن التكاليف التي سوف يشتمل عليها الأصل سوف توزع بشكل متناسب مع إيرادات الفترات المالية المستقبلية</a:t>
            </a:r>
            <a:r>
              <a:rPr lang="fr-FR" dirty="0"/>
              <a:t/>
            </a:r>
            <a:br>
              <a:rPr lang="fr-FR" dirty="0"/>
            </a:br>
            <a:r>
              <a:rPr lang="fr-FR" dirty="0"/>
              <a:t>    4-</a:t>
            </a:r>
            <a:r>
              <a:rPr lang="ar-DZ" dirty="0"/>
              <a:t>أن رسملة تكاليف الاقتراض ينتج عنها وجود بيئة مقارنة أفضل للمقارنة بين الأصول </a:t>
            </a:r>
            <a:r>
              <a:rPr lang="ar-DZ" dirty="0" err="1"/>
              <a:t>المشتراة</a:t>
            </a:r>
            <a:r>
              <a:rPr lang="ar-DZ" dirty="0"/>
              <a:t> و المنتجة</a:t>
            </a:r>
            <a:r>
              <a:rPr lang="fr-FR" dirty="0"/>
              <a:t/>
            </a:r>
            <a:br>
              <a:rPr lang="fr-FR" dirty="0"/>
            </a:br>
            <a:endParaRPr lang="fr-FR" dirty="0"/>
          </a:p>
        </p:txBody>
      </p:sp>
    </p:spTree>
    <p:extLst>
      <p:ext uri="{BB962C8B-B14F-4D97-AF65-F5344CB8AC3E}">
        <p14:creationId xmlns:p14="http://schemas.microsoft.com/office/powerpoint/2010/main" xmlns="" val="3226803716"/>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48880"/>
            <a:ext cx="8229600" cy="1143000"/>
          </a:xfrm>
        </p:spPr>
        <p:txBody>
          <a:bodyPr>
            <a:normAutofit fontScale="90000"/>
          </a:bodyPr>
          <a:lstStyle/>
          <a:p>
            <a:pPr algn="r" rtl="1"/>
            <a:r>
              <a:rPr lang="fr-FR" b="1" dirty="0"/>
              <a:t> </a:t>
            </a:r>
            <a:r>
              <a:rPr lang="ar-DZ" b="1" dirty="0"/>
              <a:t>الحجج التي يدفع بها أولئك الذين هم ضد عملية رسملة تكاليف الاقتراض</a:t>
            </a:r>
            <a:r>
              <a:rPr lang="fr-FR" dirty="0"/>
              <a:t/>
            </a:r>
            <a:br>
              <a:rPr lang="fr-FR" dirty="0"/>
            </a:br>
            <a:r>
              <a:rPr lang="fr-FR" dirty="0"/>
              <a:t>    1-</a:t>
            </a:r>
            <a:r>
              <a:rPr lang="ar-DZ" dirty="0"/>
              <a:t>أن عملية الربط بين تكاليف الاقتراض و أصل معين هي عملية غير منطقية</a:t>
            </a:r>
            <a:r>
              <a:rPr lang="fr-FR" dirty="0"/>
              <a:t/>
            </a:r>
            <a:br>
              <a:rPr lang="fr-FR" dirty="0"/>
            </a:br>
            <a:r>
              <a:rPr lang="fr-FR" dirty="0"/>
              <a:t> -  2</a:t>
            </a:r>
            <a:r>
              <a:rPr lang="ar-DZ" dirty="0"/>
              <a:t>أن اختلاف طرق التمويل من الممكن أن ينتج عنها قيم مختلفة يمكن أن </a:t>
            </a:r>
            <a:r>
              <a:rPr lang="ar-DZ" dirty="0" err="1"/>
              <a:t>ترسمل</a:t>
            </a:r>
            <a:r>
              <a:rPr lang="ar-DZ" dirty="0"/>
              <a:t> للأصل الواحد</a:t>
            </a:r>
            <a:r>
              <a:rPr lang="fr-FR" dirty="0"/>
              <a:t/>
            </a:r>
            <a:br>
              <a:rPr lang="fr-FR" dirty="0"/>
            </a:br>
            <a:r>
              <a:rPr lang="ar-DZ" dirty="0"/>
              <a:t>    3-التعامل مع تكاليف الاقتراض كمصاريف ينتج عنها نتائج مقارنة أفضل</a:t>
            </a:r>
            <a:endParaRPr lang="fr-FR" dirty="0"/>
          </a:p>
        </p:txBody>
      </p:sp>
    </p:spTree>
    <p:extLst>
      <p:ext uri="{BB962C8B-B14F-4D97-AF65-F5344CB8AC3E}">
        <p14:creationId xmlns:p14="http://schemas.microsoft.com/office/powerpoint/2010/main" xmlns="" val="508291173"/>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006080"/>
            <a:ext cx="8229600" cy="1143000"/>
          </a:xfrm>
        </p:spPr>
        <p:txBody>
          <a:bodyPr>
            <a:normAutofit fontScale="90000"/>
          </a:bodyPr>
          <a:lstStyle/>
          <a:p>
            <a:pPr algn="r" rtl="1"/>
            <a:r>
              <a:rPr lang="ar-DZ" b="1" u="sng" dirty="0"/>
              <a:t>5 مشكلة تكاليف الاقتراض من منظور المعايير المحاسبية و كيفية معالجتها</a:t>
            </a:r>
            <a:r>
              <a:rPr lang="fr-FR" dirty="0"/>
              <a:t/>
            </a:r>
            <a:br>
              <a:rPr lang="fr-FR" dirty="0"/>
            </a:br>
            <a:r>
              <a:rPr lang="ar-DZ" dirty="0"/>
              <a:t> </a:t>
            </a:r>
            <a:r>
              <a:rPr lang="fr-FR" dirty="0"/>
              <a:t/>
            </a:r>
            <a:br>
              <a:rPr lang="fr-FR" dirty="0"/>
            </a:br>
            <a:r>
              <a:rPr lang="ar-DZ" dirty="0"/>
              <a:t>مشكلة تكاليف الاقتراض من المشاكل التي قد تثار بين المحاسبين من حين لأخر فالمشكلة الأساسية هي هل تعالج الفوائد على أنها مصاريف رأسمالية أم مصاريف إيراديه </a:t>
            </a:r>
            <a:r>
              <a:rPr lang="fr-FR" dirty="0"/>
              <a:t/>
            </a:r>
            <a:br>
              <a:rPr lang="fr-FR" dirty="0"/>
            </a:br>
            <a:r>
              <a:rPr lang="ar-DZ" dirty="0"/>
              <a:t>المعايير المحاسبية الدولية التي تتعلق بهذه المشكلة هي المعيار المحاسبي الدولي رقم 23 عن تكاليف الاقتراض</a:t>
            </a:r>
            <a:r>
              <a:rPr lang="fr-FR" dirty="0"/>
              <a:t/>
            </a:r>
            <a:br>
              <a:rPr lang="fr-FR" dirty="0"/>
            </a:br>
            <a:endParaRPr lang="fr-FR" dirty="0"/>
          </a:p>
        </p:txBody>
      </p:sp>
    </p:spTree>
    <p:extLst>
      <p:ext uri="{BB962C8B-B14F-4D97-AF65-F5344CB8AC3E}">
        <p14:creationId xmlns:p14="http://schemas.microsoft.com/office/powerpoint/2010/main" xmlns="" val="1634872704"/>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36912"/>
            <a:ext cx="8229600" cy="1143000"/>
          </a:xfrm>
        </p:spPr>
        <p:txBody>
          <a:bodyPr>
            <a:normAutofit fontScale="90000"/>
          </a:bodyPr>
          <a:lstStyle/>
          <a:p>
            <a:pPr algn="r" rtl="1"/>
            <a:r>
              <a:rPr lang="ar-DZ" dirty="0"/>
              <a:t>المشكلة حلها المنطقي هو إضافة كافة التكاليف التي قد تؤدي إلى أن يكون الأصل قابل للاستخدام أي أن جميع تكاليف الاقتراض يجب أن </a:t>
            </a:r>
            <a:r>
              <a:rPr lang="ar-DZ" dirty="0" err="1"/>
              <a:t>ترسمل</a:t>
            </a:r>
            <a:r>
              <a:rPr lang="ar-DZ" dirty="0"/>
              <a:t> دون التفرقة بين الأصل الذي تم </a:t>
            </a:r>
            <a:r>
              <a:rPr lang="ar-DZ" dirty="0" err="1"/>
              <a:t>أنتاجه</a:t>
            </a:r>
            <a:r>
              <a:rPr lang="ar-DZ" dirty="0"/>
              <a:t> داخليا أو تم تمويله و شراؤه من الخارج</a:t>
            </a:r>
            <a:r>
              <a:rPr lang="fr-FR" dirty="0"/>
              <a:t/>
            </a:r>
            <a:br>
              <a:rPr lang="fr-FR" dirty="0"/>
            </a:br>
            <a:r>
              <a:rPr lang="ar-DZ" dirty="0"/>
              <a:t>لقد تم حل هذه المشكلة من خلال معيار المحاسبة المالية الأمريكي رقم 34</a:t>
            </a:r>
            <a:r>
              <a:rPr lang="fr-FR" dirty="0"/>
              <a:t> (SFAS34) </a:t>
            </a:r>
            <a:r>
              <a:rPr lang="ar-DZ" dirty="0"/>
              <a:t>و الذي أقر برسملة جميع تكاليف الاقتراض </a:t>
            </a:r>
            <a:r>
              <a:rPr lang="fr-FR" dirty="0"/>
              <a:t/>
            </a:r>
            <a:br>
              <a:rPr lang="fr-FR" dirty="0"/>
            </a:br>
            <a:endParaRPr lang="fr-FR" dirty="0"/>
          </a:p>
        </p:txBody>
      </p:sp>
    </p:spTree>
    <p:extLst>
      <p:ext uri="{BB962C8B-B14F-4D97-AF65-F5344CB8AC3E}">
        <p14:creationId xmlns:p14="http://schemas.microsoft.com/office/powerpoint/2010/main" xmlns="" val="1899653329"/>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18048"/>
            <a:ext cx="8229600" cy="1143000"/>
          </a:xfrm>
        </p:spPr>
        <p:txBody>
          <a:bodyPr>
            <a:normAutofit fontScale="90000"/>
          </a:bodyPr>
          <a:lstStyle/>
          <a:p>
            <a:pPr algn="r" rtl="1"/>
            <a:r>
              <a:rPr lang="ar-DZ" dirty="0"/>
              <a:t>الغرض الرئيسي من رسملة مصاريف القروض ( الفوائد أو الأرباح ) هو الحصول على قيمة أكثر دقة للقيمة المستثمرة في الأصل ، و أيضاً للمقابلة الأكثر دقة بين الإيرادات المستقبلية و التكاليف التي تناسبها</a:t>
            </a:r>
            <a:r>
              <a:rPr lang="fr-FR" dirty="0"/>
              <a:t/>
            </a:r>
            <a:br>
              <a:rPr lang="fr-FR" dirty="0"/>
            </a:br>
            <a:r>
              <a:rPr lang="ar-DZ" dirty="0"/>
              <a:t>بغض النظر عن المعالجة السابقة فإننا بصدد حالة تحتاج إلى مرجع أخر أكثر قبولا مثل المعايير الدولية المحاسبية و نجد أن المعيار الدولي رقم 23 قد حدد أن هناك معالجتان رئيسيتان </a:t>
            </a:r>
            <a:r>
              <a:rPr lang="fr-FR" dirty="0"/>
              <a:t/>
            </a:r>
            <a:br>
              <a:rPr lang="fr-FR" dirty="0"/>
            </a:br>
            <a:endParaRPr lang="fr-FR" dirty="0"/>
          </a:p>
        </p:txBody>
      </p:sp>
    </p:spTree>
    <p:extLst>
      <p:ext uri="{BB962C8B-B14F-4D97-AF65-F5344CB8AC3E}">
        <p14:creationId xmlns:p14="http://schemas.microsoft.com/office/powerpoint/2010/main" xmlns="" val="1877817412"/>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80928"/>
            <a:ext cx="8229600" cy="1143000"/>
          </a:xfrm>
        </p:spPr>
        <p:txBody>
          <a:bodyPr>
            <a:normAutofit fontScale="90000"/>
          </a:bodyPr>
          <a:lstStyle/>
          <a:p>
            <a:pPr algn="r" rtl="1"/>
            <a:r>
              <a:rPr lang="ar-DZ" dirty="0"/>
              <a:t>المعالجة الأولى: اعتبار تكاليف الاقتراض كمصاريف إيراديه تحمل على السنة المالية محل القياس</a:t>
            </a:r>
            <a:r>
              <a:rPr lang="fr-FR" dirty="0"/>
              <a:t/>
            </a:r>
            <a:br>
              <a:rPr lang="fr-FR" dirty="0"/>
            </a:br>
            <a:r>
              <a:rPr lang="ar-DZ" dirty="0"/>
              <a:t>المعالجة الثانية : اعتبار تكاليف الاقتراض كمصاريف رأسمالية </a:t>
            </a:r>
            <a:r>
              <a:rPr lang="ar-DZ" dirty="0" err="1"/>
              <a:t>ترسمل</a:t>
            </a:r>
            <a:r>
              <a:rPr lang="ar-DZ" dirty="0"/>
              <a:t> أي تضاف إلى تكلفة الأصل مثلها مثل تكاليف الإعداد و التحضير و التجهيز للأصل</a:t>
            </a:r>
            <a:r>
              <a:rPr lang="fr-FR" dirty="0"/>
              <a:t/>
            </a:r>
            <a:br>
              <a:rPr lang="fr-FR" dirty="0"/>
            </a:br>
            <a:r>
              <a:rPr lang="ar-DZ" dirty="0"/>
              <a:t>بشكل عام هناك أراء مع رسملة تكاليف الاقتراض و هناك أراء أخرى ضد رسملة تكاليف الاقتراض</a:t>
            </a:r>
            <a:r>
              <a:rPr lang="fr-FR" dirty="0"/>
              <a:t/>
            </a:r>
            <a:br>
              <a:rPr lang="fr-FR" dirty="0"/>
            </a:br>
            <a:endParaRPr lang="fr-FR" dirty="0"/>
          </a:p>
        </p:txBody>
      </p:sp>
    </p:spTree>
    <p:extLst>
      <p:ext uri="{BB962C8B-B14F-4D97-AF65-F5344CB8AC3E}">
        <p14:creationId xmlns:p14="http://schemas.microsoft.com/office/powerpoint/2010/main" xmlns="" val="1647237338"/>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62064"/>
            <a:ext cx="8229600" cy="1143000"/>
          </a:xfrm>
        </p:spPr>
        <p:txBody>
          <a:bodyPr>
            <a:noAutofit/>
          </a:bodyPr>
          <a:lstStyle/>
          <a:p>
            <a:pPr algn="r" rtl="1"/>
            <a:r>
              <a:rPr lang="ar-DZ" sz="3200" b="1" dirty="0"/>
              <a:t>المعالجة </a:t>
            </a:r>
            <a:r>
              <a:rPr lang="ar-DZ" sz="3200" b="1" dirty="0" smtClean="0"/>
              <a:t>المحاسبية</a:t>
            </a:r>
            <a:r>
              <a:rPr lang="ar-DZ" sz="3200" dirty="0"/>
              <a:t> </a:t>
            </a:r>
            <a:r>
              <a:rPr lang="fr-FR" sz="3200" dirty="0"/>
              <a:t/>
            </a:r>
            <a:br>
              <a:rPr lang="fr-FR" sz="3200" dirty="0"/>
            </a:br>
            <a:r>
              <a:rPr lang="ar-DZ" sz="3200" dirty="0"/>
              <a:t>كما سبق و ذكرنا توجد طريقتين أساسيتين لتسجيل تكاليف الاقتراض </a:t>
            </a:r>
            <a:r>
              <a:rPr lang="fr-FR" sz="3200" dirty="0"/>
              <a:t/>
            </a:r>
            <a:br>
              <a:rPr lang="fr-FR" sz="3200" dirty="0"/>
            </a:br>
            <a:r>
              <a:rPr lang="ar-DZ" sz="3200" b="1" u="sng" dirty="0"/>
              <a:t>الطريقة الأولى : </a:t>
            </a:r>
            <a:r>
              <a:rPr lang="ar-DZ" sz="3200" dirty="0"/>
              <a:t>تكاليف الاقتراض تعتبر مصاريف تحمل على الفترة المالية التي حدثت بها</a:t>
            </a:r>
            <a:r>
              <a:rPr lang="fr-FR" sz="3200" dirty="0"/>
              <a:t/>
            </a:r>
            <a:br>
              <a:rPr lang="fr-FR" sz="3200" dirty="0"/>
            </a:br>
            <a:r>
              <a:rPr lang="ar-DZ" sz="3200" b="1" u="sng" dirty="0"/>
              <a:t>الطريقة الثانية</a:t>
            </a:r>
            <a:r>
              <a:rPr lang="ar-DZ" sz="3200" dirty="0"/>
              <a:t> : تكاليف الاقتراض تتم </a:t>
            </a:r>
            <a:r>
              <a:rPr lang="ar-DZ" sz="3200" dirty="0" err="1"/>
              <a:t>رسملتها</a:t>
            </a:r>
            <a:r>
              <a:rPr lang="ar-DZ" sz="3200" dirty="0"/>
              <a:t> بإضافتها إلى قيمة الأصل و ذلك عندما</a:t>
            </a:r>
            <a:r>
              <a:rPr lang="fr-FR" sz="3200" dirty="0"/>
              <a:t/>
            </a:r>
            <a:br>
              <a:rPr lang="fr-FR" sz="3200" dirty="0"/>
            </a:br>
            <a:r>
              <a:rPr lang="ar-DZ" sz="3200" dirty="0"/>
              <a:t>- احتمال أن ينتج عن هذه التكاليف منافع اقتصادية مستقبلية </a:t>
            </a:r>
            <a:r>
              <a:rPr lang="fr-FR" sz="3200" dirty="0"/>
              <a:t/>
            </a:r>
            <a:br>
              <a:rPr lang="fr-FR" sz="3200" dirty="0"/>
            </a:br>
            <a:r>
              <a:rPr lang="ar-DZ" sz="3200" dirty="0"/>
              <a:t>- قياس هذه التكاليف بشكل واضح </a:t>
            </a:r>
            <a:r>
              <a:rPr lang="fr-FR" sz="3200" dirty="0"/>
              <a:t/>
            </a:r>
            <a:br>
              <a:rPr lang="fr-FR" sz="3200" dirty="0"/>
            </a:br>
            <a:r>
              <a:rPr lang="ar-DZ" sz="3200" dirty="0"/>
              <a:t>  عندما تكون صافي قيمة الأصل ( الأصل بعد خصم مجمع الإهلاك ) مشتملاً على فوائد أو أرباح </a:t>
            </a:r>
            <a:r>
              <a:rPr lang="ar-DZ" sz="3200" dirty="0" err="1"/>
              <a:t>مرسملة</a:t>
            </a:r>
            <a:r>
              <a:rPr lang="ar-DZ" sz="3200" dirty="0"/>
              <a:t> أكثر من القيمة السوقية للأصل فإن صافي الأصل يجب أن يخفض </a:t>
            </a:r>
            <a:r>
              <a:rPr lang="ar-DZ" sz="3200" dirty="0" smtClean="0"/>
              <a:t>حتى يصل إلى </a:t>
            </a:r>
            <a:r>
              <a:rPr lang="ar-DZ" sz="3200" dirty="0"/>
              <a:t>القيمة السوقية</a:t>
            </a:r>
            <a:r>
              <a:rPr lang="ar-DZ" sz="3200" dirty="0" smtClean="0"/>
              <a:t> </a:t>
            </a:r>
            <a:endParaRPr lang="fr-FR" sz="3200" dirty="0"/>
          </a:p>
        </p:txBody>
      </p:sp>
    </p:spTree>
    <p:extLst>
      <p:ext uri="{BB962C8B-B14F-4D97-AF65-F5344CB8AC3E}">
        <p14:creationId xmlns:p14="http://schemas.microsoft.com/office/powerpoint/2010/main" xmlns="" val="2512521699"/>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44824"/>
            <a:ext cx="8229600" cy="1143000"/>
          </a:xfrm>
        </p:spPr>
        <p:txBody>
          <a:bodyPr>
            <a:normAutofit fontScale="90000"/>
          </a:bodyPr>
          <a:lstStyle/>
          <a:p>
            <a:pPr algn="r" rtl="1"/>
            <a:r>
              <a:rPr lang="ar-DZ" b="1" u="sng" dirty="0"/>
              <a:t>تبدأ عملية الرسملة عندما</a:t>
            </a:r>
            <a:r>
              <a:rPr lang="fr-FR" dirty="0"/>
              <a:t/>
            </a:r>
            <a:br>
              <a:rPr lang="fr-FR" dirty="0"/>
            </a:br>
            <a:r>
              <a:rPr lang="ar-DZ" dirty="0" smtClean="0"/>
              <a:t>- تكون </a:t>
            </a:r>
            <a:r>
              <a:rPr lang="ar-DZ" dirty="0"/>
              <a:t>نفقات تجهيز الأصل قد حدثت </a:t>
            </a:r>
            <a:r>
              <a:rPr lang="ar-DZ" dirty="0" smtClean="0"/>
              <a:t>بالفعل</a:t>
            </a:r>
            <a:br>
              <a:rPr lang="ar-DZ" dirty="0" smtClean="0"/>
            </a:br>
            <a:r>
              <a:rPr lang="ar-DZ" dirty="0" smtClean="0"/>
              <a:t>- تكاليف </a:t>
            </a:r>
            <a:r>
              <a:rPr lang="ar-DZ" dirty="0"/>
              <a:t>الاقتراض قد حدثت بالفعل</a:t>
            </a:r>
            <a:r>
              <a:rPr lang="fr-FR" dirty="0"/>
              <a:t/>
            </a:r>
            <a:br>
              <a:rPr lang="fr-FR" dirty="0"/>
            </a:br>
            <a:r>
              <a:rPr lang="ar-DZ" dirty="0" smtClean="0"/>
              <a:t>- الأنشطة </a:t>
            </a:r>
            <a:r>
              <a:rPr lang="ar-DZ" dirty="0"/>
              <a:t>الضرورية اللازمة لإعداد الأصل </a:t>
            </a:r>
            <a:r>
              <a:rPr lang="ar-DZ" dirty="0" smtClean="0"/>
              <a:t>بنية البيع </a:t>
            </a:r>
            <a:r>
              <a:rPr lang="ar-DZ" dirty="0"/>
              <a:t>أو </a:t>
            </a:r>
            <a:r>
              <a:rPr lang="ar-DZ" dirty="0" err="1"/>
              <a:t>الأستخدام</a:t>
            </a:r>
            <a:r>
              <a:rPr lang="ar-DZ" dirty="0"/>
              <a:t> تسير في خطاها</a:t>
            </a:r>
            <a:r>
              <a:rPr lang="fr-FR" dirty="0"/>
              <a:t/>
            </a:r>
            <a:br>
              <a:rPr lang="fr-FR" dirty="0"/>
            </a:br>
            <a:endParaRPr lang="fr-FR" dirty="0"/>
          </a:p>
        </p:txBody>
      </p:sp>
    </p:spTree>
    <p:extLst>
      <p:ext uri="{BB962C8B-B14F-4D97-AF65-F5344CB8AC3E}">
        <p14:creationId xmlns:p14="http://schemas.microsoft.com/office/powerpoint/2010/main" xmlns="" val="3776729568"/>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smtClean="0"/>
              <a:t/>
            </a:r>
            <a:br>
              <a:rPr lang="ar-DZ" b="1" dirty="0" smtClean="0"/>
            </a:br>
            <a:r>
              <a:rPr lang="ar-DZ" b="1" dirty="0" smtClean="0"/>
              <a:t/>
            </a:r>
            <a:br>
              <a:rPr lang="ar-DZ" b="1" dirty="0" smtClean="0"/>
            </a:br>
            <a:r>
              <a:rPr lang="ar-DZ" b="1" dirty="0" smtClean="0"/>
              <a:t/>
            </a:r>
            <a:br>
              <a:rPr lang="ar-DZ" b="1" dirty="0" smtClean="0"/>
            </a:br>
            <a:r>
              <a:rPr lang="ar-DZ" b="1" dirty="0" smtClean="0"/>
              <a:t/>
            </a:r>
            <a:br>
              <a:rPr lang="ar-DZ" b="1" dirty="0" smtClean="0"/>
            </a:br>
            <a:r>
              <a:rPr lang="ar-DZ" b="1" dirty="0" smtClean="0"/>
              <a:t/>
            </a:r>
            <a:br>
              <a:rPr lang="ar-DZ" b="1" dirty="0" smtClean="0"/>
            </a:br>
            <a:r>
              <a:rPr lang="ar-DZ" b="1" dirty="0" smtClean="0"/>
              <a:t/>
            </a:r>
            <a:br>
              <a:rPr lang="ar-DZ" b="1" dirty="0" smtClean="0"/>
            </a:br>
            <a:r>
              <a:rPr lang="ar-DZ" b="1" dirty="0" smtClean="0"/>
              <a:t/>
            </a:r>
            <a:br>
              <a:rPr lang="ar-DZ" b="1" dirty="0" smtClean="0"/>
            </a:br>
            <a:r>
              <a:rPr lang="ar-DZ" b="1" dirty="0"/>
              <a:t/>
            </a:r>
            <a:br>
              <a:rPr lang="ar-DZ" b="1" dirty="0"/>
            </a:br>
            <a:r>
              <a:rPr lang="ar-DZ" b="1" dirty="0" smtClean="0"/>
              <a:t/>
            </a:r>
            <a:br>
              <a:rPr lang="ar-DZ" b="1" dirty="0" smtClean="0"/>
            </a:br>
            <a:r>
              <a:rPr lang="ar-DZ" b="1" dirty="0" smtClean="0"/>
              <a:t>                       هدف المعيار</a:t>
            </a:r>
            <a:br>
              <a:rPr lang="ar-DZ" b="1" dirty="0" smtClean="0"/>
            </a:br>
            <a:r>
              <a:rPr lang="fr-FR" dirty="0" smtClean="0"/>
              <a:t/>
            </a:r>
            <a:br>
              <a:rPr lang="fr-FR" dirty="0" smtClean="0"/>
            </a:br>
            <a:r>
              <a:rPr lang="ar-DZ" dirty="0" smtClean="0"/>
              <a:t> يهدف هذا المعيار إلى وصف المعالجة المحاسبية لتكاليف الاقتراض، ويتطلب المعيار عموما اعتبار تكاليف الاقتراض مصروفات، ولكن يسمح المعيار، كمعالجة بديلة، برسملة تكاليف الاقتراض التي يمكن أن تنسب مباشرة لامتلاك أو إنشاء أو تصنيع أصل مؤهل للرسملة</a:t>
            </a:r>
            <a:r>
              <a:rPr lang="fr-FR" dirty="0" smtClean="0"/>
              <a:t>.</a:t>
            </a:r>
            <a:r>
              <a:rPr lang="ar-DZ" dirty="0" smtClean="0"/>
              <a:t/>
            </a:r>
            <a:br>
              <a:rPr lang="ar-DZ" dirty="0" smtClean="0"/>
            </a:br>
            <a:r>
              <a:rPr lang="fr-FR" dirty="0" smtClean="0"/>
              <a:t/>
            </a:r>
            <a:br>
              <a:rPr lang="fr-FR" dirty="0" smtClean="0"/>
            </a:br>
            <a:endParaRPr lang="fr-FR" dirty="0"/>
          </a:p>
        </p:txBody>
      </p:sp>
    </p:spTree>
    <p:extLst>
      <p:ext uri="{BB962C8B-B14F-4D97-AF65-F5344CB8AC3E}">
        <p14:creationId xmlns:p14="http://schemas.microsoft.com/office/powerpoint/2010/main" xmlns="" val="3226785793"/>
      </p:ext>
    </p:extLst>
  </p:cSld>
  <p:clrMapOvr>
    <a:masterClrMapping/>
  </p:clrMapOvr>
  <p:transition spd="slow">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1984"/>
            <a:ext cx="8229600" cy="1143000"/>
          </a:xfrm>
        </p:spPr>
        <p:txBody>
          <a:bodyPr>
            <a:normAutofit fontScale="90000"/>
          </a:bodyPr>
          <a:lstStyle/>
          <a:p>
            <a:pPr algn="r" rtl="1"/>
            <a:r>
              <a:rPr lang="ar-DZ" b="1" u="sng" dirty="0"/>
              <a:t>تتوقف عملية الرسملة عندما</a:t>
            </a:r>
            <a:r>
              <a:rPr lang="fr-FR" dirty="0"/>
              <a:t/>
            </a:r>
            <a:br>
              <a:rPr lang="fr-FR" dirty="0"/>
            </a:br>
            <a:r>
              <a:rPr lang="ar-DZ" dirty="0" smtClean="0"/>
              <a:t>- يكون </a:t>
            </a:r>
            <a:r>
              <a:rPr lang="ar-DZ" dirty="0"/>
              <a:t>الأصل بشكل مادي جاهزاً للاستخدام أو البيع</a:t>
            </a:r>
            <a:r>
              <a:rPr lang="fr-FR" dirty="0"/>
              <a:t/>
            </a:r>
            <a:br>
              <a:rPr lang="fr-FR" dirty="0"/>
            </a:br>
            <a:r>
              <a:rPr lang="ar-DZ" dirty="0" smtClean="0"/>
              <a:t>- يكون </a:t>
            </a:r>
            <a:r>
              <a:rPr lang="ar-DZ" dirty="0"/>
              <a:t>نشاط التطوير متوقف بالنسبة للفترات الباقية</a:t>
            </a:r>
            <a:r>
              <a:rPr lang="fr-FR" dirty="0"/>
              <a:t/>
            </a:r>
            <a:br>
              <a:rPr lang="fr-FR" dirty="0"/>
            </a:br>
            <a:r>
              <a:rPr lang="ar-DZ" dirty="0" smtClean="0"/>
              <a:t>- تكون </a:t>
            </a:r>
            <a:r>
              <a:rPr lang="ar-DZ" dirty="0"/>
              <a:t>الإنشاءات مكتملة بشكل جزئي و أن الجزء المكتمل يمكن أن يستخدم بشكل مستقل </a:t>
            </a:r>
            <a:r>
              <a:rPr lang="fr-FR" dirty="0"/>
              <a:t/>
            </a:r>
            <a:br>
              <a:rPr lang="fr-FR" dirty="0"/>
            </a:br>
            <a:endParaRPr lang="fr-FR" dirty="0"/>
          </a:p>
        </p:txBody>
      </p:sp>
    </p:spTree>
    <p:extLst>
      <p:ext uri="{BB962C8B-B14F-4D97-AF65-F5344CB8AC3E}">
        <p14:creationId xmlns:p14="http://schemas.microsoft.com/office/powerpoint/2010/main" xmlns="" val="231221160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18048"/>
            <a:ext cx="8229600" cy="1143000"/>
          </a:xfrm>
        </p:spPr>
        <p:txBody>
          <a:bodyPr>
            <a:normAutofit fontScale="90000"/>
          </a:bodyPr>
          <a:lstStyle/>
          <a:p>
            <a:pPr algn="r" rtl="1"/>
            <a:r>
              <a:rPr lang="ar-DZ" b="1" u="sng" dirty="0"/>
              <a:t>يجب أن لا تتوقف عملية الرسملة عندما</a:t>
            </a:r>
            <a:r>
              <a:rPr lang="fr-FR" dirty="0"/>
              <a:t/>
            </a:r>
            <a:br>
              <a:rPr lang="fr-FR" dirty="0"/>
            </a:br>
            <a:r>
              <a:rPr lang="ar-DZ" dirty="0" smtClean="0"/>
              <a:t>- تكون </a:t>
            </a:r>
            <a:r>
              <a:rPr lang="ar-DZ" dirty="0"/>
              <a:t>كل عناصر الأصل في حاجة إلى أن تكتمل قبل أن نقول أن الأصل قابل للبيع أو الاستخدام</a:t>
            </a:r>
            <a:r>
              <a:rPr lang="fr-FR" dirty="0"/>
              <a:t/>
            </a:r>
            <a:br>
              <a:rPr lang="fr-FR" dirty="0"/>
            </a:br>
            <a:r>
              <a:rPr lang="ar-DZ" dirty="0" smtClean="0"/>
              <a:t>- يكون </a:t>
            </a:r>
            <a:r>
              <a:rPr lang="ar-DZ" dirty="0"/>
              <a:t>هناك توقف يسير لأنشطة الأصل</a:t>
            </a:r>
            <a:r>
              <a:rPr lang="fr-FR" dirty="0"/>
              <a:t/>
            </a:r>
            <a:br>
              <a:rPr lang="fr-FR" dirty="0"/>
            </a:br>
            <a:r>
              <a:rPr lang="ar-DZ" dirty="0" smtClean="0"/>
              <a:t>- أثناء </a:t>
            </a:r>
            <a:r>
              <a:rPr lang="ar-DZ" dirty="0"/>
              <a:t>الفترات التي تنفذ فيها أعمال فنية و إدارية جوهرية و ضرورية</a:t>
            </a:r>
            <a:r>
              <a:rPr lang="fr-FR" dirty="0"/>
              <a:t/>
            </a:r>
            <a:br>
              <a:rPr lang="fr-FR" dirty="0"/>
            </a:br>
            <a:r>
              <a:rPr lang="ar-DZ" dirty="0" smtClean="0"/>
              <a:t>- يكون </a:t>
            </a:r>
            <a:r>
              <a:rPr lang="ar-DZ" dirty="0"/>
              <a:t>هناك تأخير إجباري نتيجة لطبيعة الأصل أو لكي يكون الأصل صالح للاستخدام </a:t>
            </a:r>
            <a:r>
              <a:rPr lang="fr-FR" dirty="0"/>
              <a:t/>
            </a:r>
            <a:br>
              <a:rPr lang="fr-FR" dirty="0"/>
            </a:br>
            <a:endParaRPr lang="fr-FR" dirty="0"/>
          </a:p>
        </p:txBody>
      </p:sp>
    </p:spTree>
    <p:extLst>
      <p:ext uri="{BB962C8B-B14F-4D97-AF65-F5344CB8AC3E}">
        <p14:creationId xmlns:p14="http://schemas.microsoft.com/office/powerpoint/2010/main" xmlns="" val="381725159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34072"/>
            <a:ext cx="8229600" cy="1143000"/>
          </a:xfrm>
        </p:spPr>
        <p:txBody>
          <a:bodyPr>
            <a:normAutofit fontScale="90000"/>
          </a:bodyPr>
          <a:lstStyle/>
          <a:p>
            <a:pPr algn="r" rtl="1"/>
            <a:r>
              <a:rPr lang="ar-DZ" b="1" u="sng" dirty="0"/>
              <a:t>قيمة تكاليف القروض التي يجب أن </a:t>
            </a:r>
            <a:r>
              <a:rPr lang="ar-DZ" b="1" u="sng" dirty="0" err="1"/>
              <a:t>ترسمل</a:t>
            </a:r>
            <a:r>
              <a:rPr lang="ar-DZ" b="1" u="sng" dirty="0"/>
              <a:t> هي تلك التكاليف التي تنتفي في حالة عدم وجود نفقات إعداد للأصل </a:t>
            </a:r>
            <a:r>
              <a:rPr lang="fr-FR" dirty="0"/>
              <a:t/>
            </a:r>
            <a:br>
              <a:rPr lang="fr-FR" dirty="0"/>
            </a:br>
            <a:r>
              <a:rPr lang="ar-DZ" dirty="0" smtClean="0"/>
              <a:t>- إذا </a:t>
            </a:r>
            <a:r>
              <a:rPr lang="ar-DZ" dirty="0"/>
              <a:t>كانت الأموال المقترضة اقترضت بشكل خاص للحصول على أصل معين فإن قيمة تكاليف الاقتراض التي تكون مؤهلة للرسملة هي عبارة عن قيمة التكاليف الحقيقية التي تحققت خلال الفترة مخفضا منها الإيرادات المكتسبة من الاستثمار </a:t>
            </a:r>
            <a:r>
              <a:rPr lang="ar-DZ" dirty="0" err="1"/>
              <a:t>المؤقف</a:t>
            </a:r>
            <a:r>
              <a:rPr lang="ar-DZ" dirty="0"/>
              <a:t> لأي جزء من الأموال المقترضة لغرض الحصول على الأصل</a:t>
            </a:r>
            <a:r>
              <a:rPr lang="fr-FR" dirty="0"/>
              <a:t/>
            </a:r>
            <a:br>
              <a:rPr lang="fr-FR" dirty="0"/>
            </a:br>
            <a:endParaRPr lang="fr-FR" dirty="0"/>
          </a:p>
        </p:txBody>
      </p:sp>
    </p:spTree>
    <p:extLst>
      <p:ext uri="{BB962C8B-B14F-4D97-AF65-F5344CB8AC3E}">
        <p14:creationId xmlns:p14="http://schemas.microsoft.com/office/powerpoint/2010/main" xmlns="" val="100203233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36912"/>
            <a:ext cx="8229600" cy="1143000"/>
          </a:xfrm>
        </p:spPr>
        <p:txBody>
          <a:bodyPr>
            <a:normAutofit fontScale="90000"/>
          </a:bodyPr>
          <a:lstStyle/>
          <a:p>
            <a:pPr algn="r" rtl="1"/>
            <a:r>
              <a:rPr lang="ar-DZ" dirty="0" smtClean="0"/>
              <a:t>- إذا </a:t>
            </a:r>
            <a:r>
              <a:rPr lang="ar-DZ" dirty="0"/>
              <a:t>تم الحصول على الأموال المقترضة للتمويل العام الغير مخصص لأصل من الأصول و تم استعمال تلك الأموال المقترضة للحصول على الأصل ، فإن تكاليف الاقتراض التي يجب أن </a:t>
            </a:r>
            <a:r>
              <a:rPr lang="ar-DZ" dirty="0" err="1"/>
              <a:t>ترسمل</a:t>
            </a:r>
            <a:r>
              <a:rPr lang="ar-DZ" dirty="0"/>
              <a:t> يجب تحديدها بتطبيق المتوسط المرجح لتكاليف الاقتراض بالنسبة للنفقات التي تم صرفها على الأصل . و يجب أن تكون القيمة </a:t>
            </a:r>
            <a:r>
              <a:rPr lang="ar-DZ" dirty="0" err="1"/>
              <a:t>المرسملة</a:t>
            </a:r>
            <a:r>
              <a:rPr lang="ar-DZ" dirty="0"/>
              <a:t> خلال الفترة المالية لا تتعدى قيمة تكاليف الاقتراض التي حدثت خلال ا لفترة</a:t>
            </a:r>
            <a:endParaRPr lang="fr-FR" dirty="0"/>
          </a:p>
        </p:txBody>
      </p:sp>
    </p:spTree>
    <p:extLst>
      <p:ext uri="{BB962C8B-B14F-4D97-AF65-F5344CB8AC3E}">
        <p14:creationId xmlns:p14="http://schemas.microsoft.com/office/powerpoint/2010/main" xmlns="" val="350821853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09936"/>
            <a:ext cx="8229600" cy="1143000"/>
          </a:xfrm>
        </p:spPr>
        <p:txBody>
          <a:bodyPr>
            <a:noAutofit/>
          </a:bodyPr>
          <a:lstStyle/>
          <a:p>
            <a:r>
              <a:rPr lang="ar-DZ" sz="7200" b="1" i="1" dirty="0"/>
              <a:t>حالات عملية لشرح ما سبق</a:t>
            </a:r>
            <a:endParaRPr lang="fr-FR" sz="7200" i="1" dirty="0"/>
          </a:p>
        </p:txBody>
      </p:sp>
    </p:spTree>
    <p:extLst>
      <p:ext uri="{BB962C8B-B14F-4D97-AF65-F5344CB8AC3E}">
        <p14:creationId xmlns:p14="http://schemas.microsoft.com/office/powerpoint/2010/main" xmlns="" val="95012749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150096"/>
            <a:ext cx="8229600" cy="1143000"/>
          </a:xfrm>
        </p:spPr>
        <p:txBody>
          <a:bodyPr>
            <a:normAutofit fontScale="90000"/>
          </a:bodyPr>
          <a:lstStyle/>
          <a:p>
            <a:pPr algn="r" rtl="1"/>
            <a:r>
              <a:rPr lang="ar-DZ" b="1" dirty="0"/>
              <a:t>الحالة العملية الأولى</a:t>
            </a:r>
            <a:r>
              <a:rPr lang="fr-FR" b="1" dirty="0"/>
              <a:t> :</a:t>
            </a:r>
            <a:r>
              <a:rPr lang="fr-FR" dirty="0"/>
              <a:t/>
            </a:r>
            <a:br>
              <a:rPr lang="fr-FR" dirty="0"/>
            </a:br>
            <a:r>
              <a:rPr lang="ar-DZ" dirty="0"/>
              <a:t>شركة الإخلاص تشيد مخازن و مدة التشييد هي 18 شهر حتى تكتمل تلك المخازن و لقد بدأت التشييد 1-1-2002 و الدفعات التالية تم دفعها خلال سنة 2002</a:t>
            </a:r>
            <a:r>
              <a:rPr lang="fr-FR" dirty="0"/>
              <a:t/>
            </a:r>
            <a:br>
              <a:rPr lang="fr-FR" dirty="0"/>
            </a:br>
            <a:r>
              <a:rPr lang="ar-DZ" dirty="0"/>
              <a:t> </a:t>
            </a:r>
            <a:r>
              <a:rPr lang="fr-FR" dirty="0"/>
              <a:t/>
            </a:r>
            <a:br>
              <a:rPr lang="fr-FR" dirty="0"/>
            </a:br>
            <a:r>
              <a:rPr lang="ar-DZ" dirty="0"/>
              <a:t>في 31/01/2002 قيمة الدفعة 200000</a:t>
            </a:r>
            <a:r>
              <a:rPr lang="fr-FR" dirty="0"/>
              <a:t/>
            </a:r>
            <a:br>
              <a:rPr lang="fr-FR" dirty="0"/>
            </a:br>
            <a:r>
              <a:rPr lang="ar-DZ" dirty="0"/>
              <a:t>في 31/03/2002 قيمة الدفعة 450000</a:t>
            </a:r>
            <a:r>
              <a:rPr lang="fr-FR" dirty="0"/>
              <a:t/>
            </a:r>
            <a:br>
              <a:rPr lang="fr-FR" dirty="0"/>
            </a:br>
            <a:r>
              <a:rPr lang="ar-DZ" dirty="0"/>
              <a:t>في 30/06/2002 قيمة الدفعة 100000</a:t>
            </a:r>
            <a:r>
              <a:rPr lang="fr-FR" dirty="0"/>
              <a:t/>
            </a:r>
            <a:br>
              <a:rPr lang="fr-FR" dirty="0"/>
            </a:br>
            <a:r>
              <a:rPr lang="ar-DZ" dirty="0"/>
              <a:t>في 31/10/2002 قيمة الدفعة 200000</a:t>
            </a:r>
            <a:r>
              <a:rPr lang="fr-FR" dirty="0"/>
              <a:t/>
            </a:r>
            <a:br>
              <a:rPr lang="fr-FR" dirty="0"/>
            </a:br>
            <a:r>
              <a:rPr lang="ar-DZ" dirty="0"/>
              <a:t>في 30/11/2002 قيمة الدفعة 250000</a:t>
            </a:r>
            <a:r>
              <a:rPr lang="fr-FR" dirty="0"/>
              <a:t/>
            </a:r>
            <a:br>
              <a:rPr lang="fr-FR" dirty="0"/>
            </a:br>
            <a:endParaRPr lang="fr-FR" dirty="0"/>
          </a:p>
        </p:txBody>
      </p:sp>
    </p:spTree>
    <p:extLst>
      <p:ext uri="{BB962C8B-B14F-4D97-AF65-F5344CB8AC3E}">
        <p14:creationId xmlns:p14="http://schemas.microsoft.com/office/powerpoint/2010/main" xmlns="" val="173951543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140968"/>
            <a:ext cx="8229600" cy="1143000"/>
          </a:xfrm>
        </p:spPr>
        <p:txBody>
          <a:bodyPr>
            <a:normAutofit fontScale="90000"/>
          </a:bodyPr>
          <a:lstStyle/>
          <a:p>
            <a:pPr algn="r" rtl="1"/>
            <a:r>
              <a:rPr lang="ar-DZ" sz="4200" dirty="0"/>
              <a:t>الدفعة الأولى التي كانت بتاريخ 31/01/2002 تم تمويلها داخلياً من الشركة و نجحت الشركة في الحصول على قرض متوسط الآجل بقيمة 800000 في 31/03/2002 بفائدة بسيطة قدرها 9% سنويا مستحقة الدفع شهرياً دفعات عادية ( نهاية كل شهر</a:t>
            </a:r>
            <a:r>
              <a:rPr lang="fr-FR" sz="4200" dirty="0"/>
              <a:t>(</a:t>
            </a:r>
            <a:br>
              <a:rPr lang="fr-FR" sz="4200" dirty="0"/>
            </a:br>
            <a:r>
              <a:rPr lang="ar-DZ" sz="4200" dirty="0"/>
              <a:t>هذه الأموال استعملت بشكل خاص في عمليات البناء ، هناك أموال فائضة تم استثمارها بشكل مؤقت بمعدل سنوي 6% دفعات عادية نقدية ، تم استخدام التمويل الداخلي للشركة للمشروع بقيمة 200000 للدفعة التي تستحق بتاريخ 30/11/2002 و التي لم يكن في الاستطاعة تمويلها من القرض متوسط الآجل </a:t>
            </a:r>
            <a:r>
              <a:rPr lang="fr-FR" dirty="0"/>
              <a:t/>
            </a:r>
            <a:br>
              <a:rPr lang="fr-FR" dirty="0"/>
            </a:br>
            <a:endParaRPr lang="fr-FR" dirty="0"/>
          </a:p>
        </p:txBody>
      </p:sp>
    </p:spTree>
    <p:extLst>
      <p:ext uri="{BB962C8B-B14F-4D97-AF65-F5344CB8AC3E}">
        <p14:creationId xmlns:p14="http://schemas.microsoft.com/office/powerpoint/2010/main" xmlns="" val="193075047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150096"/>
            <a:ext cx="8229600" cy="1143000"/>
          </a:xfrm>
        </p:spPr>
        <p:txBody>
          <a:bodyPr>
            <a:noAutofit/>
          </a:bodyPr>
          <a:lstStyle/>
          <a:p>
            <a:pPr algn="r" rtl="1"/>
            <a:r>
              <a:rPr lang="ar-DZ" sz="3400" dirty="0"/>
              <a:t>المشروع الإنشائي توقف بشكل مؤقت لمدة ثلاثة أسابيع في مايو عندما كانت هناك أعمال إدارية و فنية جوهرية </a:t>
            </a:r>
            <a:r>
              <a:rPr lang="fr-FR" sz="3400" dirty="0"/>
              <a:t/>
            </a:r>
            <a:br>
              <a:rPr lang="fr-FR" sz="3400" dirty="0"/>
            </a:br>
            <a:r>
              <a:rPr lang="ar-DZ" sz="3400" dirty="0"/>
              <a:t>تتبنى شركة الإخلاص سياسة رسملة تكاليف الاقتراض كسياسة محاسبية</a:t>
            </a:r>
            <a:r>
              <a:rPr lang="fr-FR" sz="3400" dirty="0"/>
              <a:t/>
            </a:r>
            <a:br>
              <a:rPr lang="fr-FR" sz="3400" dirty="0"/>
            </a:br>
            <a:r>
              <a:rPr lang="ar-DZ" sz="3400" dirty="0"/>
              <a:t>في الميزانية العمومية بتاريخ 31/12/2002 كانت قيمة المديونيات على الشركة كالتالي</a:t>
            </a:r>
            <a:r>
              <a:rPr lang="fr-FR" sz="3400" dirty="0"/>
              <a:t/>
            </a:r>
            <a:br>
              <a:rPr lang="fr-FR" sz="3400" dirty="0"/>
            </a:br>
            <a:r>
              <a:rPr lang="fr-FR" sz="3400" dirty="0"/>
              <a:t>800000 </a:t>
            </a:r>
            <a:r>
              <a:rPr lang="ar-DZ" sz="3400" dirty="0"/>
              <a:t>رصيد قرض متوسط الآجل </a:t>
            </a:r>
            <a:r>
              <a:rPr lang="fr-FR" sz="3400" dirty="0"/>
              <a:t/>
            </a:r>
            <a:br>
              <a:rPr lang="fr-FR" sz="3400" dirty="0"/>
            </a:br>
            <a:r>
              <a:rPr lang="fr-FR" sz="3400" dirty="0"/>
              <a:t>1200000 </a:t>
            </a:r>
            <a:r>
              <a:rPr lang="ar-DZ" sz="3400" dirty="0"/>
              <a:t>سحب على المكشوف ( حساب بنكي ) ( المتوسط المرجح للقيمة المستحقة أثناء السنة المالية كانت 750000 و إجمالي الفوائد التي طبقت من قبل البنك كانت 33800 على السنة المالية</a:t>
            </a:r>
            <a:r>
              <a:rPr lang="fr-FR" sz="3400" dirty="0"/>
              <a:t> )</a:t>
            </a:r>
            <a:br>
              <a:rPr lang="fr-FR" sz="3400" dirty="0"/>
            </a:br>
            <a:r>
              <a:rPr lang="ar-DZ" sz="3400" dirty="0"/>
              <a:t>9000000 عبارة عن 10% بكمبيالة مؤرخة بتاريخ 31/10/1997 بفائدة بسيطة سنوية تستحق 31/12 كل سنة</a:t>
            </a:r>
            <a:r>
              <a:rPr lang="fr-FR" sz="3400" dirty="0"/>
              <a:t/>
            </a:r>
            <a:br>
              <a:rPr lang="fr-FR" sz="3400" dirty="0"/>
            </a:br>
            <a:endParaRPr lang="fr-FR" sz="3400" dirty="0"/>
          </a:p>
        </p:txBody>
      </p:sp>
    </p:spTree>
    <p:extLst>
      <p:ext uri="{BB962C8B-B14F-4D97-AF65-F5344CB8AC3E}">
        <p14:creationId xmlns:p14="http://schemas.microsoft.com/office/powerpoint/2010/main" xmlns="" val="47823853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44824"/>
            <a:ext cx="8229600" cy="1143000"/>
          </a:xfrm>
        </p:spPr>
        <p:txBody>
          <a:bodyPr>
            <a:normAutofit fontScale="90000"/>
          </a:bodyPr>
          <a:lstStyle/>
          <a:p>
            <a:pPr algn="r" rtl="1"/>
            <a:r>
              <a:rPr lang="ar-DZ" dirty="0"/>
              <a:t>قبل البدء في حل الحالة العملية السابقة و في سرد تعليقي الشخصي على المعيار ، هناك تعديلات قد طرأت على النسخ السابقة من المعيار الدولي رقم 23 و أخر تعديل على هذا المعيار تم بتاريخ 29 مارس 2007 </a:t>
            </a:r>
            <a:r>
              <a:rPr lang="fr-FR" dirty="0"/>
              <a:t/>
            </a:r>
            <a:br>
              <a:rPr lang="fr-FR" dirty="0"/>
            </a:br>
            <a:endParaRPr lang="fr-FR" dirty="0"/>
          </a:p>
        </p:txBody>
      </p:sp>
    </p:spTree>
    <p:extLst>
      <p:ext uri="{BB962C8B-B14F-4D97-AF65-F5344CB8AC3E}">
        <p14:creationId xmlns:p14="http://schemas.microsoft.com/office/powerpoint/2010/main" xmlns="" val="324717557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140968"/>
            <a:ext cx="8229600" cy="1143000"/>
          </a:xfrm>
        </p:spPr>
        <p:txBody>
          <a:bodyPr>
            <a:noAutofit/>
          </a:bodyPr>
          <a:lstStyle/>
          <a:p>
            <a:pPr algn="r" rtl="1"/>
            <a:r>
              <a:rPr lang="ar-DZ" sz="3600" dirty="0"/>
              <a:t>أنه تم إلغاء اعتبار تكاليف الاقتراض المتعلقة بالأصول التي تأخذ فترة من الزمن لإعدادها للاستخدام أو للبيع على أنها مصاريف بشكل فوري</a:t>
            </a:r>
            <a:r>
              <a:rPr lang="fr-FR" sz="3600" dirty="0"/>
              <a:t/>
            </a:r>
            <a:br>
              <a:rPr lang="fr-FR" sz="3600" dirty="0"/>
            </a:br>
            <a:r>
              <a:rPr lang="ar-DZ" sz="3600" dirty="0"/>
              <a:t>المعيار المعدل لا يطلب من الشركات رسملة تكاليف الاقتراض المتعلقة بالأصول المقاسة على أساس القيمة العادلة و الأصناف </a:t>
            </a:r>
            <a:r>
              <a:rPr lang="ar-DZ" sz="3600" dirty="0" err="1"/>
              <a:t>المخزنية</a:t>
            </a:r>
            <a:r>
              <a:rPr lang="ar-DZ" sz="3600" dirty="0"/>
              <a:t> التي تصنع أو تنتج بكميات كبيرة بشكل متكرر حتى و إن أخذت فترة من الزمن لجعلها جاهزة للاستخدام أو البيع</a:t>
            </a:r>
            <a:r>
              <a:rPr lang="fr-FR" sz="3600" dirty="0"/>
              <a:t/>
            </a:r>
            <a:br>
              <a:rPr lang="fr-FR" sz="3600" dirty="0"/>
            </a:br>
            <a:r>
              <a:rPr lang="ar-DZ" sz="3600" dirty="0"/>
              <a:t>المعيار المعدل يطبق على تكاليف الاقتراض المتعلقة بإعداد الأصول و التي تبدأ من سنة 2009 بدءاً من تاريخ 1 يناير 2009 ، و التطبيق المبكر للمعيار المعدل مسموح </a:t>
            </a:r>
            <a:r>
              <a:rPr lang="fr-FR" sz="3600" dirty="0"/>
              <a:t/>
            </a:r>
            <a:br>
              <a:rPr lang="fr-FR" sz="3600" dirty="0"/>
            </a:br>
            <a:endParaRPr lang="fr-FR" sz="3600" dirty="0"/>
          </a:p>
        </p:txBody>
      </p:sp>
    </p:spTree>
    <p:extLst>
      <p:ext uri="{BB962C8B-B14F-4D97-AF65-F5344CB8AC3E}">
        <p14:creationId xmlns:p14="http://schemas.microsoft.com/office/powerpoint/2010/main" xmlns="" val="2710229227"/>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نطاق </a:t>
            </a:r>
            <a:r>
              <a:rPr lang="ar-DZ" dirty="0"/>
              <a:t>المعيار</a:t>
            </a:r>
            <a:r>
              <a:rPr lang="fr-FR" dirty="0"/>
              <a:t/>
            </a:r>
            <a:br>
              <a:rPr lang="fr-FR" dirty="0"/>
            </a:br>
            <a:r>
              <a:rPr lang="fr-FR" dirty="0"/>
              <a:t>1.	</a:t>
            </a:r>
            <a:r>
              <a:rPr lang="ar-DZ" dirty="0"/>
              <a:t>يجب تطبيق هذا المعيار للمحاسبة عن تكاليف الاقتراض</a:t>
            </a:r>
            <a:r>
              <a:rPr lang="fr-FR" dirty="0"/>
              <a:t>.</a:t>
            </a:r>
            <a:br>
              <a:rPr lang="fr-FR" dirty="0"/>
            </a:br>
            <a:r>
              <a:rPr lang="fr-FR" dirty="0"/>
              <a:t>2.	 </a:t>
            </a:r>
            <a:r>
              <a:rPr lang="ar-DZ" dirty="0"/>
              <a:t>يحل هذا المعيار محل المعيار المحاسبي الدولي الثالث و العشرون والخاص برسملة تكاليف الاقتراض،  المصادق عليه في عام 1983</a:t>
            </a:r>
            <a:r>
              <a:rPr lang="fr-FR" dirty="0"/>
              <a:t>.</a:t>
            </a:r>
            <a:br>
              <a:rPr lang="fr-FR" dirty="0"/>
            </a:br>
            <a:r>
              <a:rPr lang="fr-FR" dirty="0"/>
              <a:t>3.	</a:t>
            </a:r>
            <a:r>
              <a:rPr lang="ar-DZ" dirty="0"/>
              <a:t>لا يتناول هذا المعيار التكاليف الفعلية أو الضمنية لحقوق المساهمين ويشمل ذلك أسهم رأس المال الممتازة غير المبوبة كمطلوبات</a:t>
            </a:r>
            <a:r>
              <a:rPr lang="fr-FR" dirty="0"/>
              <a:t>.</a:t>
            </a:r>
            <a:br>
              <a:rPr lang="fr-FR" dirty="0"/>
            </a:br>
            <a:endParaRPr lang="fr-FR" dirty="0"/>
          </a:p>
        </p:txBody>
      </p:sp>
    </p:spTree>
    <p:extLst>
      <p:ext uri="{BB962C8B-B14F-4D97-AF65-F5344CB8AC3E}">
        <p14:creationId xmlns:p14="http://schemas.microsoft.com/office/powerpoint/2010/main" xmlns="" val="80749116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46040"/>
            <a:ext cx="8229600" cy="1143000"/>
          </a:xfrm>
        </p:spPr>
        <p:txBody>
          <a:bodyPr>
            <a:normAutofit fontScale="90000"/>
          </a:bodyPr>
          <a:lstStyle/>
          <a:p>
            <a:pPr algn="r" rtl="1"/>
            <a:r>
              <a:rPr lang="ar-DZ" dirty="0"/>
              <a:t> </a:t>
            </a:r>
            <a:r>
              <a:rPr lang="fr-FR" dirty="0"/>
              <a:t/>
            </a:r>
            <a:br>
              <a:rPr lang="fr-FR" dirty="0"/>
            </a:br>
            <a:r>
              <a:rPr lang="ar-DZ" b="1" u="sng" dirty="0"/>
              <a:t>الأمر الآخر الذي يجب أن ننوه عنه هو كيفية الإفصاح في القوائم المالية في نهاية السنة المالية</a:t>
            </a:r>
            <a:r>
              <a:rPr lang="fr-FR" dirty="0"/>
              <a:t/>
            </a:r>
            <a:br>
              <a:rPr lang="fr-FR" dirty="0"/>
            </a:br>
            <a:r>
              <a:rPr lang="ar-DZ" dirty="0" smtClean="0"/>
              <a:t>1- يجب </a:t>
            </a:r>
            <a:r>
              <a:rPr lang="ar-DZ" dirty="0"/>
              <a:t>أن تحدد السياسة المالية المتبعة ( رسملة تكاليف الاقتراض أم تكاليف الاقتراض </a:t>
            </a:r>
            <a:r>
              <a:rPr lang="ar-DZ" dirty="0" smtClean="0"/>
              <a:t>كمصاريف)</a:t>
            </a:r>
            <a:r>
              <a:rPr lang="fr-FR" dirty="0"/>
              <a:t/>
            </a:r>
            <a:br>
              <a:rPr lang="fr-FR" dirty="0"/>
            </a:br>
            <a:r>
              <a:rPr lang="ar-DZ" dirty="0" smtClean="0"/>
              <a:t>2- يجب </a:t>
            </a:r>
            <a:r>
              <a:rPr lang="ar-DZ" dirty="0"/>
              <a:t>الإفصاح عن القيمة التي تمت </a:t>
            </a:r>
            <a:r>
              <a:rPr lang="ar-DZ" dirty="0" err="1"/>
              <a:t>رسملتها</a:t>
            </a:r>
            <a:r>
              <a:rPr lang="ar-DZ" dirty="0"/>
              <a:t> خلال الفترة المالية</a:t>
            </a:r>
            <a:r>
              <a:rPr lang="fr-FR" dirty="0"/>
              <a:t/>
            </a:r>
            <a:br>
              <a:rPr lang="fr-FR" dirty="0"/>
            </a:br>
            <a:r>
              <a:rPr lang="ar-DZ" dirty="0" smtClean="0"/>
              <a:t>3- معدل </a:t>
            </a:r>
            <a:r>
              <a:rPr lang="ar-DZ" dirty="0"/>
              <a:t>الرسملة المستخدم</a:t>
            </a:r>
            <a:r>
              <a:rPr lang="fr-FR" dirty="0"/>
              <a:t/>
            </a:r>
            <a:br>
              <a:rPr lang="fr-FR" dirty="0"/>
            </a:br>
            <a:endParaRPr lang="fr-FR" dirty="0"/>
          </a:p>
        </p:txBody>
      </p:sp>
    </p:spTree>
    <p:extLst>
      <p:ext uri="{BB962C8B-B14F-4D97-AF65-F5344CB8AC3E}">
        <p14:creationId xmlns:p14="http://schemas.microsoft.com/office/powerpoint/2010/main" xmlns="" val="563897969"/>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02024"/>
            <a:ext cx="8229600" cy="1143000"/>
          </a:xfrm>
        </p:spPr>
        <p:txBody>
          <a:bodyPr>
            <a:normAutofit fontScale="90000"/>
          </a:bodyPr>
          <a:lstStyle/>
          <a:p>
            <a:pPr lvl="0" algn="r" rtl="1"/>
            <a:r>
              <a:rPr lang="ar-DZ" dirty="0"/>
              <a:t> </a:t>
            </a:r>
            <a:r>
              <a:rPr lang="fr-FR" dirty="0"/>
              <a:t/>
            </a:r>
            <a:br>
              <a:rPr lang="fr-FR" dirty="0"/>
            </a:br>
            <a:r>
              <a:rPr lang="ar-DZ" b="1" dirty="0"/>
              <a:t>التعليق على ما سبق</a:t>
            </a:r>
            <a:r>
              <a:rPr lang="fr-FR" dirty="0"/>
              <a:t/>
            </a:r>
            <a:br>
              <a:rPr lang="fr-FR" dirty="0"/>
            </a:br>
            <a:r>
              <a:rPr lang="fr-FR" dirty="0"/>
              <a:t>** </a:t>
            </a:r>
            <a:r>
              <a:rPr lang="ar-DZ" dirty="0"/>
              <a:t>يبدو لي أن مجلس المعايير الدولية قد تخلي عن كلمة يجب في الفترة الأخيرة و التي أدرجت في نص المعيار و ذلك بقولهم بخصوص المعالجة الأساسية : يجب أن تعتبر جميع تكاليف الاقتراض كمصاريف خاصة بالفترة المالية </a:t>
            </a:r>
            <a:r>
              <a:rPr lang="fr-FR" dirty="0"/>
              <a:t/>
            </a:r>
            <a:br>
              <a:rPr lang="fr-FR" dirty="0"/>
            </a:br>
            <a:r>
              <a:rPr lang="ar-DZ" dirty="0"/>
              <a:t>و التعديل الأخير أقر بأن بديهة أن تأخذ تكاليف الاقتراض على أنها مصاريف قد تم التخلي عنها و هذا يبدوا لي أفضل حيث أني أرى أن تكاليف الاقتراض يجب أن </a:t>
            </a:r>
            <a:r>
              <a:rPr lang="ar-DZ" dirty="0" err="1"/>
              <a:t>ترسمل</a:t>
            </a:r>
            <a:r>
              <a:rPr lang="ar-DZ" dirty="0"/>
              <a:t> بالكامل و خاصة أن هذا يتوافق مع المبدأ الذي تتعامل به البنوك الإسلامية</a:t>
            </a:r>
            <a:endParaRPr lang="fr-FR" dirty="0"/>
          </a:p>
        </p:txBody>
      </p:sp>
    </p:spTree>
    <p:extLst>
      <p:ext uri="{BB962C8B-B14F-4D97-AF65-F5344CB8AC3E}">
        <p14:creationId xmlns:p14="http://schemas.microsoft.com/office/powerpoint/2010/main" xmlns="" val="3071679206"/>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62064"/>
            <a:ext cx="8229600" cy="1143000"/>
          </a:xfrm>
        </p:spPr>
        <p:txBody>
          <a:bodyPr>
            <a:normAutofit fontScale="90000"/>
          </a:bodyPr>
          <a:lstStyle/>
          <a:p>
            <a:pPr algn="r" rtl="1"/>
            <a:r>
              <a:rPr lang="ar-DZ" dirty="0"/>
              <a:t>في الحقيقة البنوك الإسلامية تتعامل بنظام المرابحة في تمويل الأصول و هذا الأمر بالطبع ينطوي على حكمة بسيطة جداً تتوافق مع الشريعة الإسلامية و هي أن البنك يتحول من كونه ممول إلى مشتري يبيع لك الأصل و فائدته تكمن في ربح يحسب بدقة و بالتالي فإن الأصل عند شراءه يكون عبارة عن تكلفة الشراء + هامش ربح الشراء المطبق من قبل البنك </a:t>
            </a:r>
            <a:r>
              <a:rPr lang="fr-FR" dirty="0"/>
              <a:t/>
            </a:r>
            <a:br>
              <a:rPr lang="fr-FR" dirty="0"/>
            </a:br>
            <a:r>
              <a:rPr lang="ar-DZ" dirty="0"/>
              <a:t>و بالنسبة للمشتري فإن السعر النهائي يشتمل على بندين هما تكلفة الشراء و هامش ربح الشراء ( سعر الشراء بالكامل ) و الذي يجب أن </a:t>
            </a:r>
            <a:r>
              <a:rPr lang="ar-DZ" dirty="0" err="1"/>
              <a:t>يرسمل</a:t>
            </a:r>
            <a:r>
              <a:rPr lang="ar-DZ" dirty="0"/>
              <a:t> كاملاً</a:t>
            </a:r>
            <a:endParaRPr lang="fr-FR" dirty="0"/>
          </a:p>
        </p:txBody>
      </p:sp>
    </p:spTree>
    <p:extLst>
      <p:ext uri="{BB962C8B-B14F-4D97-AF65-F5344CB8AC3E}">
        <p14:creationId xmlns:p14="http://schemas.microsoft.com/office/powerpoint/2010/main" xmlns="" val="3699264602"/>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60848"/>
            <a:ext cx="8229600" cy="1143000"/>
          </a:xfrm>
        </p:spPr>
        <p:txBody>
          <a:bodyPr>
            <a:normAutofit fontScale="90000"/>
          </a:bodyPr>
          <a:lstStyle/>
          <a:p>
            <a:pPr algn="r" rtl="1"/>
            <a:r>
              <a:rPr lang="ar-DZ" dirty="0"/>
              <a:t>فبالنسبة للتمويل الإسلامي تتحول القضية من قضية تمويل بفوائد بسيطة أو مركبة إلى قضية بيع و شراء </a:t>
            </a:r>
            <a:r>
              <a:rPr lang="fr-FR" dirty="0"/>
              <a:t/>
            </a:r>
            <a:br>
              <a:rPr lang="fr-FR" dirty="0"/>
            </a:br>
            <a:r>
              <a:rPr lang="ar-DZ" dirty="0"/>
              <a:t>و بالتالي و </a:t>
            </a:r>
            <a:r>
              <a:rPr lang="ar-DZ" dirty="0" err="1"/>
              <a:t>بناءا</a:t>
            </a:r>
            <a:r>
              <a:rPr lang="ar-DZ" dirty="0"/>
              <a:t> على ما سبق أرى أن أنسب معالجة هي اعتبار تكاليف الاقتراض إذا كانت عبارة عن هامش ربح ( تمويل إسلامي ) كتكاليف يجب أن </a:t>
            </a:r>
            <a:r>
              <a:rPr lang="ar-DZ" dirty="0" err="1"/>
              <a:t>ترسمل</a:t>
            </a:r>
            <a:r>
              <a:rPr lang="ar-DZ" dirty="0"/>
              <a:t> </a:t>
            </a:r>
            <a:endParaRPr lang="fr-FR" dirty="0"/>
          </a:p>
        </p:txBody>
      </p:sp>
    </p:spTree>
    <p:extLst>
      <p:ext uri="{BB962C8B-B14F-4D97-AF65-F5344CB8AC3E}">
        <p14:creationId xmlns:p14="http://schemas.microsoft.com/office/powerpoint/2010/main" xmlns="" val="3727535159"/>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006080"/>
            <a:ext cx="8229600" cy="1143000"/>
          </a:xfrm>
        </p:spPr>
        <p:txBody>
          <a:bodyPr>
            <a:normAutofit fontScale="90000"/>
          </a:bodyPr>
          <a:lstStyle/>
          <a:p>
            <a:pPr algn="r" rtl="1"/>
            <a:r>
              <a:rPr lang="ar-DZ" dirty="0"/>
              <a:t>بالنسبة للتمويل الخارجي الخاص بالبنوك العامة هناك قضية شائكة بعض الشيء و هي أنه في حالة اعتبار تكاليف الاقتراض كتكاليف </a:t>
            </a:r>
            <a:r>
              <a:rPr lang="ar-DZ" dirty="0" err="1"/>
              <a:t>ترسمل</a:t>
            </a:r>
            <a:r>
              <a:rPr lang="ar-DZ" dirty="0"/>
              <a:t> فالمشكلة الأساسية هي زيادة القيمة بالكامل عن القيمة العادلة للأصل في تاريخ معين ( على ما أعتقد لقد تم حلها في المعيار و ذلك بإدراجهم بند يشير إلى أنه عندما تكون صافي قيمة الأصل - الأصل بعد خصم مجمع الإهلاك- مشتملاً على فوائد أو أرباح </a:t>
            </a:r>
            <a:r>
              <a:rPr lang="ar-DZ" dirty="0" err="1"/>
              <a:t>مرسملة</a:t>
            </a:r>
            <a:r>
              <a:rPr lang="ar-DZ" dirty="0"/>
              <a:t> أكثر من القيمة السوقية للأصل فإن صافي </a:t>
            </a:r>
            <a:r>
              <a:rPr lang="ar-DZ" dirty="0" err="1"/>
              <a:t>الأصليجب</a:t>
            </a:r>
            <a:r>
              <a:rPr lang="ar-DZ" dirty="0"/>
              <a:t> أن يخفض حتى يصل إلى القيمة السوقية</a:t>
            </a:r>
            <a:r>
              <a:rPr lang="fr-FR" dirty="0"/>
              <a:t> )</a:t>
            </a:r>
            <a:br>
              <a:rPr lang="fr-FR" dirty="0"/>
            </a:br>
            <a:endParaRPr lang="fr-FR" dirty="0"/>
          </a:p>
        </p:txBody>
      </p:sp>
    </p:spTree>
    <p:extLst>
      <p:ext uri="{BB962C8B-B14F-4D97-AF65-F5344CB8AC3E}">
        <p14:creationId xmlns:p14="http://schemas.microsoft.com/office/powerpoint/2010/main" xmlns="" val="1331004520"/>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988840"/>
            <a:ext cx="8229600" cy="1143000"/>
          </a:xfrm>
        </p:spPr>
        <p:txBody>
          <a:bodyPr>
            <a:normAutofit fontScale="90000"/>
          </a:bodyPr>
          <a:lstStyle/>
          <a:p>
            <a:pPr algn="r" rtl="1"/>
            <a:r>
              <a:rPr lang="ar-DZ" dirty="0"/>
              <a:t>و لا أعلم ما إذا كان هناك نصاً ينص على قياس الأصول بالقيمة العادلة حيث أن واضع المعيار قد أستثنى الأصول التي تقاس بالقيمة العادلة من أن </a:t>
            </a:r>
            <a:r>
              <a:rPr lang="ar-DZ" dirty="0" err="1"/>
              <a:t>ترسمل</a:t>
            </a:r>
            <a:r>
              <a:rPr lang="ar-DZ" dirty="0"/>
              <a:t> تكاليف الاقتراض الخاصة بها و يبدو لي أن هذه النقطة تحتاج إلى بعض التوضيح ربما من المعيار المحاسبي رقم 16 فيما بعد</a:t>
            </a:r>
            <a:r>
              <a:rPr lang="fr-FR" dirty="0" smtClean="0">
                <a:effectLst/>
              </a:rPr>
              <a:t> </a:t>
            </a:r>
            <a:r>
              <a:rPr lang="ar-DZ" dirty="0"/>
              <a:t> </a:t>
            </a:r>
            <a:r>
              <a:rPr lang="fr-FR" dirty="0"/>
              <a:t/>
            </a:r>
            <a:br>
              <a:rPr lang="fr-FR" dirty="0"/>
            </a:br>
            <a:endParaRPr lang="fr-FR" dirty="0"/>
          </a:p>
        </p:txBody>
      </p:sp>
    </p:spTree>
    <p:extLst>
      <p:ext uri="{BB962C8B-B14F-4D97-AF65-F5344CB8AC3E}">
        <p14:creationId xmlns:p14="http://schemas.microsoft.com/office/powerpoint/2010/main" xmlns="" val="3991935161"/>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997968"/>
            <a:ext cx="8229600" cy="1143000"/>
          </a:xfrm>
        </p:spPr>
        <p:txBody>
          <a:bodyPr>
            <a:normAutofit fontScale="90000"/>
          </a:bodyPr>
          <a:lstStyle/>
          <a:p>
            <a:pPr algn="r" rtl="1"/>
            <a:r>
              <a:rPr lang="ar-DZ" dirty="0"/>
              <a:t>بشكل عام يمكنني القول أن المعالجة المفضلة لدي تنقسم إلى قسمين</a:t>
            </a:r>
            <a:r>
              <a:rPr lang="fr-FR" dirty="0"/>
              <a:t/>
            </a:r>
            <a:br>
              <a:rPr lang="fr-FR" dirty="0"/>
            </a:br>
            <a:r>
              <a:rPr lang="ar-DZ" b="1" dirty="0"/>
              <a:t>الحالة الأولى</a:t>
            </a:r>
            <a:r>
              <a:rPr lang="ar-DZ" dirty="0"/>
              <a:t>: حالة التمويل الإسلامي</a:t>
            </a:r>
            <a:r>
              <a:rPr lang="fr-FR" dirty="0"/>
              <a:t/>
            </a:r>
            <a:br>
              <a:rPr lang="fr-FR" dirty="0"/>
            </a:br>
            <a:r>
              <a:rPr lang="ar-DZ" dirty="0" err="1"/>
              <a:t>ترسمل</a:t>
            </a:r>
            <a:r>
              <a:rPr lang="ar-DZ" dirty="0"/>
              <a:t> جميع نفقات الاقتراض </a:t>
            </a:r>
            <a:r>
              <a:rPr lang="fr-FR" dirty="0"/>
              <a:t/>
            </a:r>
            <a:br>
              <a:rPr lang="fr-FR" dirty="0"/>
            </a:br>
            <a:r>
              <a:rPr lang="ar-DZ" b="1" dirty="0"/>
              <a:t>الحالة الثانية</a:t>
            </a:r>
            <a:r>
              <a:rPr lang="ar-DZ" dirty="0"/>
              <a:t>: حالة التمويل العام ( بنوك عامة غير إسلامية) </a:t>
            </a:r>
            <a:r>
              <a:rPr lang="fr-FR" dirty="0"/>
              <a:t/>
            </a:r>
            <a:br>
              <a:rPr lang="fr-FR" dirty="0"/>
            </a:br>
            <a:endParaRPr lang="fr-FR" dirty="0"/>
          </a:p>
        </p:txBody>
      </p:sp>
    </p:spTree>
    <p:extLst>
      <p:ext uri="{BB962C8B-B14F-4D97-AF65-F5344CB8AC3E}">
        <p14:creationId xmlns:p14="http://schemas.microsoft.com/office/powerpoint/2010/main" xmlns="" val="1970599289"/>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96952"/>
            <a:ext cx="8229600" cy="1143000"/>
          </a:xfrm>
        </p:spPr>
        <p:txBody>
          <a:bodyPr>
            <a:noAutofit/>
          </a:bodyPr>
          <a:lstStyle/>
          <a:p>
            <a:pPr algn="r" rtl="1"/>
            <a:r>
              <a:rPr lang="ar-DZ" sz="3600" dirty="0" err="1"/>
              <a:t>ترسمل</a:t>
            </a:r>
            <a:r>
              <a:rPr lang="ar-DZ" sz="3600" dirty="0"/>
              <a:t> جميع نفقات الاقتراض في حدود القيمة العادلة للأصل في تاريخ معين و يتم اعتبار المبلغ الزائد كمصاريف خاصة بالفترة المالية و مثال ذلك إذا كان لدينا أصل تكلفته الأساسية هي 200000 و تكاليف الاقتراض بالكامل هي 40000 و قد كان سعر السوق أو القيمة العادلة في تاريخ قابلية الأصل للاستخدام أو البيع هو مبلغ 230000 ، أن يتم رسملة مبلغ 230000 بالكامل و يتم اعتبار قيمة ( 240000 – 230000 ) كمصاريف تعالج في الفترة التي تحدث فيها ، مع الأخذ في الاعتبار أن التطبيق يجب أن يتم بمعدلات تكون متناسقة مع الفترات المالية التي تحدث فيها تكاليف الاقتراض </a:t>
            </a:r>
            <a:r>
              <a:rPr lang="fr-FR" sz="3600" dirty="0"/>
              <a:t/>
            </a:r>
            <a:br>
              <a:rPr lang="fr-FR" sz="3600" dirty="0"/>
            </a:br>
            <a:endParaRPr lang="fr-FR" sz="3600" dirty="0"/>
          </a:p>
        </p:txBody>
      </p:sp>
    </p:spTree>
    <p:extLst>
      <p:ext uri="{BB962C8B-B14F-4D97-AF65-F5344CB8AC3E}">
        <p14:creationId xmlns:p14="http://schemas.microsoft.com/office/powerpoint/2010/main" xmlns="" val="3646140731"/>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00808"/>
            <a:ext cx="8229600" cy="1143000"/>
          </a:xfrm>
        </p:spPr>
        <p:txBody>
          <a:bodyPr>
            <a:normAutofit fontScale="90000"/>
          </a:bodyPr>
          <a:lstStyle/>
          <a:p>
            <a:pPr algn="r" rtl="1"/>
            <a:r>
              <a:rPr lang="ar-DZ" dirty="0"/>
              <a:t>أي لدينا 40000 تكاليف اقتراض سيتم رسملة 30000 و يتم معالجة الباقي 10000 كمصاريف و بالتالي فإن النسبة التي يتم تطبيقها على تكاليف الأنفاق هي معدل 3:1 في كل مرة تحدث فيها تكاليف الأنفاق </a:t>
            </a:r>
            <a:r>
              <a:rPr lang="fr-FR" dirty="0"/>
              <a:t/>
            </a:r>
            <a:br>
              <a:rPr lang="fr-FR" dirty="0"/>
            </a:br>
            <a:endParaRPr lang="fr-FR" dirty="0"/>
          </a:p>
        </p:txBody>
      </p:sp>
    </p:spTree>
    <p:extLst>
      <p:ext uri="{BB962C8B-B14F-4D97-AF65-F5344CB8AC3E}">
        <p14:creationId xmlns:p14="http://schemas.microsoft.com/office/powerpoint/2010/main" xmlns="" val="219000718"/>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72816"/>
            <a:ext cx="8229600" cy="1143000"/>
          </a:xfrm>
        </p:spPr>
        <p:txBody>
          <a:bodyPr>
            <a:normAutofit fontScale="90000"/>
          </a:bodyPr>
          <a:lstStyle/>
          <a:p>
            <a:pPr algn="r" rtl="1"/>
            <a:r>
              <a:rPr lang="ar-DZ" dirty="0"/>
              <a:t>و الحالة الأخرى التي طرأت لي هي حالة أن تزيد القيمة العادلة عن قيمة الأصل مضافاً له تكاليف الاقتراض و أعتقد أن المعالجة المحاسبية السليمة في هذه الحالة أن يتم اعتبار الباقي كإيراد خاص بالفترة إذا جاز الأمر</a:t>
            </a:r>
            <a:r>
              <a:rPr lang="fr-FR" dirty="0"/>
              <a:t/>
            </a:r>
            <a:br>
              <a:rPr lang="fr-FR" dirty="0"/>
            </a:br>
            <a:endParaRPr lang="fr-FR" dirty="0"/>
          </a:p>
        </p:txBody>
      </p:sp>
    </p:spTree>
    <p:extLst>
      <p:ext uri="{BB962C8B-B14F-4D97-AF65-F5344CB8AC3E}">
        <p14:creationId xmlns:p14="http://schemas.microsoft.com/office/powerpoint/2010/main" xmlns="" val="1100984008"/>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smtClean="0"/>
              <a:t/>
            </a:r>
            <a:br>
              <a:rPr lang="ar-DZ" b="1" dirty="0" smtClean="0"/>
            </a:br>
            <a:r>
              <a:rPr lang="ar-DZ" b="1" dirty="0" smtClean="0"/>
              <a:t/>
            </a:r>
            <a:br>
              <a:rPr lang="ar-DZ" b="1" dirty="0" smtClean="0"/>
            </a:br>
            <a:r>
              <a:rPr lang="ar-DZ" b="1" dirty="0"/>
              <a:t/>
            </a:r>
            <a:br>
              <a:rPr lang="ar-DZ" b="1" dirty="0"/>
            </a:br>
            <a:r>
              <a:rPr lang="ar-DZ" b="1" dirty="0" smtClean="0"/>
              <a:t/>
            </a:r>
            <a:br>
              <a:rPr lang="ar-DZ" b="1" dirty="0" smtClean="0"/>
            </a:br>
            <a:r>
              <a:rPr lang="ar-DZ" b="1" dirty="0"/>
              <a:t/>
            </a:r>
            <a:br>
              <a:rPr lang="ar-DZ" b="1" dirty="0"/>
            </a:br>
            <a:r>
              <a:rPr lang="ar-DZ" b="1" dirty="0" smtClean="0"/>
              <a:t/>
            </a:r>
            <a:br>
              <a:rPr lang="ar-DZ" b="1" dirty="0" smtClean="0"/>
            </a:br>
            <a:r>
              <a:rPr lang="ar-DZ" b="1" dirty="0"/>
              <a:t/>
            </a:r>
            <a:br>
              <a:rPr lang="ar-DZ" b="1" dirty="0"/>
            </a:br>
            <a:r>
              <a:rPr lang="ar-DZ" b="1" dirty="0" smtClean="0"/>
              <a:t/>
            </a:r>
            <a:br>
              <a:rPr lang="ar-DZ" b="1" dirty="0" smtClean="0"/>
            </a:br>
            <a:r>
              <a:rPr lang="ar-DZ" b="1" dirty="0" smtClean="0"/>
              <a:t>تعريف </a:t>
            </a:r>
            <a:r>
              <a:rPr lang="ar-DZ" b="1" dirty="0"/>
              <a:t>المصطلحات </a:t>
            </a:r>
            <a:r>
              <a:rPr lang="fr-FR" dirty="0"/>
              <a:t/>
            </a:r>
            <a:br>
              <a:rPr lang="fr-FR" dirty="0"/>
            </a:br>
            <a:r>
              <a:rPr lang="fr-FR" dirty="0" smtClean="0"/>
              <a:t>4.	</a:t>
            </a:r>
            <a:r>
              <a:rPr lang="ar-DZ" dirty="0" smtClean="0"/>
              <a:t>المصطلحات </a:t>
            </a:r>
            <a:r>
              <a:rPr lang="ar-DZ" dirty="0"/>
              <a:t>التالية استخدمت في المعيار بالمعاني المحددة</a:t>
            </a:r>
            <a:r>
              <a:rPr lang="fr-FR" dirty="0"/>
              <a:t>.</a:t>
            </a:r>
            <a:br>
              <a:rPr lang="fr-FR" dirty="0"/>
            </a:br>
            <a:r>
              <a:rPr lang="ar-DZ" dirty="0"/>
              <a:t>تكاليف الاقتراض:  هي الفائدة وغيرها من التكاليف التي تتحملها المنشأة فيما يتعلق باقتراض  الأموال</a:t>
            </a:r>
            <a:r>
              <a:rPr lang="fr-FR" dirty="0"/>
              <a:t>.</a:t>
            </a:r>
            <a:br>
              <a:rPr lang="fr-FR" dirty="0"/>
            </a:br>
            <a:r>
              <a:rPr lang="ar-DZ" dirty="0"/>
              <a:t>أصل مؤهل: هو أصل  يتطلب بالضرورة فترة طويلة  </a:t>
            </a:r>
            <a:r>
              <a:rPr lang="ar-DZ" dirty="0" err="1"/>
              <a:t>لاعداده</a:t>
            </a:r>
            <a:r>
              <a:rPr lang="ar-DZ" dirty="0"/>
              <a:t>  للاستخدام المعد له أو   لبيعه</a:t>
            </a:r>
            <a:r>
              <a:rPr lang="fr-FR" dirty="0"/>
              <a:t>.</a:t>
            </a:r>
            <a:br>
              <a:rPr lang="fr-FR" dirty="0"/>
            </a:br>
            <a:endParaRPr lang="fr-FR" dirty="0"/>
          </a:p>
        </p:txBody>
      </p:sp>
    </p:spTree>
    <p:extLst>
      <p:ext uri="{BB962C8B-B14F-4D97-AF65-F5344CB8AC3E}">
        <p14:creationId xmlns:p14="http://schemas.microsoft.com/office/powerpoint/2010/main" xmlns="" val="4139696007"/>
      </p:ext>
    </p:extLst>
  </p:cSld>
  <p:clrMapOvr>
    <a:masterClrMapping/>
  </p:clrMapOvr>
  <p:transition spd="slow">
    <p:pull/>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30016"/>
            <a:ext cx="8229600" cy="1143000"/>
          </a:xfrm>
        </p:spPr>
        <p:txBody>
          <a:bodyPr>
            <a:noAutofit/>
          </a:bodyPr>
          <a:lstStyle/>
          <a:p>
            <a:pPr rtl="1"/>
            <a:r>
              <a:rPr lang="ar-DZ" sz="9600" b="1" i="1" dirty="0" smtClean="0"/>
              <a:t>  الخاتمة</a:t>
            </a:r>
            <a:endParaRPr lang="fr-FR" sz="9600" i="1" dirty="0"/>
          </a:p>
        </p:txBody>
      </p:sp>
    </p:spTree>
    <p:extLst>
      <p:ext uri="{BB962C8B-B14F-4D97-AF65-F5344CB8AC3E}">
        <p14:creationId xmlns:p14="http://schemas.microsoft.com/office/powerpoint/2010/main" xmlns="" val="203507397"/>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64904"/>
            <a:ext cx="8229600" cy="1143000"/>
          </a:xfrm>
        </p:spPr>
        <p:txBody>
          <a:bodyPr>
            <a:normAutofit fontScale="90000"/>
          </a:bodyPr>
          <a:lstStyle/>
          <a:p>
            <a:pPr algn="r"/>
            <a:r>
              <a:rPr lang="ar-DZ" dirty="0"/>
              <a:t> إن عولمة الشركات و الأسواق المالية و حرية </a:t>
            </a:r>
            <a:r>
              <a:rPr lang="ar-DZ" dirty="0" err="1"/>
              <a:t>إنتقال</a:t>
            </a:r>
            <a:r>
              <a:rPr lang="ar-DZ" dirty="0"/>
              <a:t> رؤوس الأموال عبر القارات و كذلك التطور السريع الذي يعرفه مجال </a:t>
            </a:r>
            <a:r>
              <a:rPr lang="ar-DZ" dirty="0" err="1"/>
              <a:t>الإتصالات</a:t>
            </a:r>
            <a:r>
              <a:rPr lang="ar-DZ" dirty="0"/>
              <a:t> والمعلوماتية كانت العوامل الأساسية وراء جهود توحيد لغة المحاسبة في العالم بظهور لجنة معايير المحاسبة الدولية، وبطبيعة الحال، فإن الأمر </a:t>
            </a:r>
            <a:r>
              <a:rPr lang="ar-DZ" dirty="0" err="1"/>
              <a:t>لايخلو</a:t>
            </a:r>
            <a:r>
              <a:rPr lang="ar-DZ" dirty="0"/>
              <a:t> من عقبات تحاول هذه اللجنة تخطيها بتصحيح الأخطاء و تعديل المعايير بما يحقق المنفعة القصوى للمعلومات المحاسبية بالنسبة لكل مستعمليها .</a:t>
            </a:r>
            <a:endParaRPr lang="fr-FR" dirty="0"/>
          </a:p>
        </p:txBody>
      </p:sp>
    </p:spTree>
    <p:extLst>
      <p:ext uri="{BB962C8B-B14F-4D97-AF65-F5344CB8AC3E}">
        <p14:creationId xmlns:p14="http://schemas.microsoft.com/office/powerpoint/2010/main" xmlns="" val="2063576331"/>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92896"/>
            <a:ext cx="8229600" cy="1143000"/>
          </a:xfrm>
        </p:spPr>
        <p:txBody>
          <a:bodyPr>
            <a:normAutofit fontScale="90000"/>
          </a:bodyPr>
          <a:lstStyle/>
          <a:p>
            <a:pPr algn="r"/>
            <a:r>
              <a:rPr lang="ar-DZ" dirty="0"/>
              <a:t>لقد </a:t>
            </a:r>
            <a:r>
              <a:rPr lang="ar-DZ" dirty="0" err="1"/>
              <a:t>إستجابت</a:t>
            </a:r>
            <a:r>
              <a:rPr lang="ar-DZ" dirty="0"/>
              <a:t> الجزائر لهذه المستجدات الدولية بتبنيها لنظام محاسبي جديد يتوافق بدرجة عالية مع معايير المحاسبة الدولية سواء من حيث الإطار </a:t>
            </a:r>
            <a:r>
              <a:rPr lang="ar-DZ" dirty="0" err="1"/>
              <a:t>المفاهيمي</a:t>
            </a:r>
            <a:r>
              <a:rPr lang="ar-DZ" dirty="0"/>
              <a:t> النظري أو من حيث المعالجة المحاسبية لبعض المسائل المطروحة </a:t>
            </a:r>
            <a:r>
              <a:rPr lang="ar-DZ" dirty="0" smtClean="0"/>
              <a:t>بحدة </a:t>
            </a:r>
            <a:r>
              <a:rPr lang="ar-DZ" dirty="0"/>
              <a:t>في المحاسبة، رغم ملاحظة بعض </a:t>
            </a:r>
            <a:r>
              <a:rPr lang="ar-DZ" dirty="0" err="1"/>
              <a:t>الإختلافات</a:t>
            </a:r>
            <a:r>
              <a:rPr lang="ar-DZ" dirty="0"/>
              <a:t> التي ترجع- أساسا- إلى أخذ بعين </a:t>
            </a:r>
            <a:r>
              <a:rPr lang="ar-DZ" dirty="0" err="1"/>
              <a:t>الإعتبار</a:t>
            </a:r>
            <a:r>
              <a:rPr lang="ar-DZ" dirty="0"/>
              <a:t> خصوصيات البيئة الجزائرية في إعداده.</a:t>
            </a:r>
            <a:r>
              <a:rPr lang="fr-FR" dirty="0"/>
              <a:t/>
            </a:r>
            <a:br>
              <a:rPr lang="fr-FR" dirty="0"/>
            </a:br>
            <a:endParaRPr lang="fr-FR" dirty="0"/>
          </a:p>
        </p:txBody>
      </p:sp>
    </p:spTree>
    <p:extLst>
      <p:ext uri="{BB962C8B-B14F-4D97-AF65-F5344CB8AC3E}">
        <p14:creationId xmlns:p14="http://schemas.microsoft.com/office/powerpoint/2010/main" xmlns="" val="2700057617"/>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00808"/>
            <a:ext cx="8229600" cy="1143000"/>
          </a:xfrm>
        </p:spPr>
        <p:txBody>
          <a:bodyPr>
            <a:normAutofit/>
          </a:bodyPr>
          <a:lstStyle/>
          <a:p>
            <a:pPr algn="r"/>
            <a:endParaRPr lang="fr-FR" dirty="0"/>
          </a:p>
        </p:txBody>
      </p:sp>
    </p:spTree>
    <p:extLst>
      <p:ext uri="{BB962C8B-B14F-4D97-AF65-F5344CB8AC3E}">
        <p14:creationId xmlns:p14="http://schemas.microsoft.com/office/powerpoint/2010/main" xmlns="" val="1136660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1143000"/>
          </a:xfrm>
        </p:spPr>
        <p:txBody>
          <a:bodyPr>
            <a:normAutofit fontScale="90000"/>
          </a:bodyPr>
          <a:lstStyle/>
          <a:p>
            <a:pPr algn="r" rtl="1"/>
            <a:r>
              <a:rPr lang="ar-DZ" dirty="0"/>
              <a:t> </a:t>
            </a:r>
            <a:r>
              <a:rPr lang="fr-FR" dirty="0"/>
              <a:t/>
            </a:r>
            <a:br>
              <a:rPr lang="fr-FR"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fr-FR" dirty="0" smtClean="0"/>
              <a:t>5</a:t>
            </a:r>
            <a:r>
              <a:rPr lang="fr-FR" dirty="0"/>
              <a:t>.	</a:t>
            </a:r>
            <a:r>
              <a:rPr lang="ar-DZ" dirty="0"/>
              <a:t>يمكن أن تشمل تكاليف الاقتراض</a:t>
            </a:r>
            <a:r>
              <a:rPr lang="fr-FR" dirty="0"/>
              <a:t>:</a:t>
            </a:r>
            <a:br>
              <a:rPr lang="fr-FR" dirty="0"/>
            </a:br>
            <a:r>
              <a:rPr lang="ar-DZ" dirty="0"/>
              <a:t>‌أ.</a:t>
            </a:r>
            <a:r>
              <a:rPr lang="fr-FR" dirty="0"/>
              <a:t>	</a:t>
            </a:r>
            <a:r>
              <a:rPr lang="ar-DZ" dirty="0"/>
              <a:t>الفوائد على السحب على المكشوف وعلى الاقتراض القصير والطويل الأجل</a:t>
            </a:r>
            <a:r>
              <a:rPr lang="fr-FR" dirty="0"/>
              <a:t>.</a:t>
            </a:r>
            <a:br>
              <a:rPr lang="fr-FR" dirty="0"/>
            </a:br>
            <a:r>
              <a:rPr lang="ar-DZ" dirty="0"/>
              <a:t>‌ب. إطفاء الخصم والعلاوات المتعلقة بالاقتراض</a:t>
            </a:r>
            <a:r>
              <a:rPr lang="fr-FR" dirty="0"/>
              <a:t>.</a:t>
            </a:r>
            <a:br>
              <a:rPr lang="fr-FR" dirty="0"/>
            </a:br>
            <a:r>
              <a:rPr lang="ar-DZ" dirty="0"/>
              <a:t>‌ج.</a:t>
            </a:r>
            <a:r>
              <a:rPr lang="fr-FR" dirty="0"/>
              <a:t>	</a:t>
            </a:r>
            <a:r>
              <a:rPr lang="ar-DZ" dirty="0"/>
              <a:t> إطفاء أو تخفيض التكاليف الإضافية المتعلقة بترتيبات الاقتراض</a:t>
            </a:r>
            <a:r>
              <a:rPr lang="fr-FR" dirty="0"/>
              <a:t>.</a:t>
            </a:r>
            <a:br>
              <a:rPr lang="fr-FR" dirty="0"/>
            </a:br>
            <a:r>
              <a:rPr lang="ar-DZ" dirty="0"/>
              <a:t>‌د.</a:t>
            </a:r>
            <a:r>
              <a:rPr lang="fr-FR" dirty="0"/>
              <a:t>	</a:t>
            </a:r>
            <a:r>
              <a:rPr lang="ar-DZ" dirty="0"/>
              <a:t> نفقات التمويل المتصلة بالتأجير </a:t>
            </a:r>
            <a:r>
              <a:rPr lang="ar-DZ" dirty="0" err="1"/>
              <a:t>التمويلى</a:t>
            </a:r>
            <a:r>
              <a:rPr lang="ar-DZ" dirty="0"/>
              <a:t> والمعترف به حسب المعيار المحاسبي السابع عشر والخاص بالمحاسبة عن عقود الإيجار</a:t>
            </a:r>
            <a:r>
              <a:rPr lang="fr-FR" dirty="0"/>
              <a:t>.</a:t>
            </a:r>
            <a:br>
              <a:rPr lang="fr-FR" dirty="0"/>
            </a:br>
            <a:r>
              <a:rPr lang="ar-DZ" dirty="0"/>
              <a:t>‌ه. فروق العملة الناشئة من اقتراض العملة الأجنبية في الحدود التي تعتبر تعديلات لنفقات الفائدة</a:t>
            </a:r>
            <a:r>
              <a:rPr lang="fr-FR" dirty="0"/>
              <a:t>. </a:t>
            </a:r>
            <a:br>
              <a:rPr lang="fr-FR" dirty="0"/>
            </a:br>
            <a:endParaRPr lang="fr-FR" dirty="0"/>
          </a:p>
        </p:txBody>
      </p:sp>
    </p:spTree>
    <p:extLst>
      <p:ext uri="{BB962C8B-B14F-4D97-AF65-F5344CB8AC3E}">
        <p14:creationId xmlns:p14="http://schemas.microsoft.com/office/powerpoint/2010/main" xmlns="" val="2689012888"/>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852936"/>
            <a:ext cx="8229600" cy="1143000"/>
          </a:xfrm>
        </p:spPr>
        <p:txBody>
          <a:bodyPr>
            <a:normAutofit fontScale="90000"/>
          </a:bodyPr>
          <a:lstStyle/>
          <a:p>
            <a:pPr algn="r" rtl="1"/>
            <a:r>
              <a:rPr lang="ar-DZ" dirty="0"/>
              <a:t> </a:t>
            </a:r>
            <a:r>
              <a:rPr lang="fr-FR" dirty="0"/>
              <a:t/>
            </a:r>
            <a:br>
              <a:rPr lang="fr-FR" dirty="0"/>
            </a:br>
            <a:r>
              <a:rPr lang="fr-FR" dirty="0"/>
              <a:t>6.	</a:t>
            </a:r>
            <a:r>
              <a:rPr lang="ar-DZ" dirty="0"/>
              <a:t>من أمثلة الموجودات المؤهلة للرسملة البضائع التي تتطلب فترة طويلة لجعلها قابلة للبيع،  المصانع، معدات وتجهيزات إنتاج الطاقة، الممتلكات الاستثمارية. أما الاستثمارات الأخرى وتلك البضائع التي تصنع بشكل روتيني أو بكميات كبيرة بشكل متكرر خلال فترة قصيرة  فإنها لا تعتبر من الموجودات المؤهلة. وكذلك فان الموجودات التي تم امتلاكها وهي جاهزة للاستخدام أو للبيع لا تعتبر من الموجودات المؤهلة</a:t>
            </a:r>
            <a:r>
              <a:rPr lang="fr-FR" dirty="0"/>
              <a:t>.</a:t>
            </a:r>
            <a:br>
              <a:rPr lang="fr-FR" dirty="0"/>
            </a:br>
            <a:r>
              <a:rPr lang="ar-DZ" dirty="0"/>
              <a:t>تكاليف الاقتراض- المعالجة المفضلة</a:t>
            </a:r>
            <a:r>
              <a:rPr lang="fr-FR" dirty="0"/>
              <a:t/>
            </a:r>
            <a:br>
              <a:rPr lang="fr-FR" dirty="0"/>
            </a:br>
            <a:r>
              <a:rPr lang="ar-DZ" dirty="0"/>
              <a:t>الاعتراف بتكاليف الاقتراض</a:t>
            </a:r>
            <a:r>
              <a:rPr lang="fr-FR" dirty="0"/>
              <a:t/>
            </a:r>
            <a:br>
              <a:rPr lang="fr-FR" dirty="0"/>
            </a:br>
            <a:endParaRPr lang="fr-FR" dirty="0"/>
          </a:p>
        </p:txBody>
      </p:sp>
    </p:spTree>
    <p:extLst>
      <p:ext uri="{BB962C8B-B14F-4D97-AF65-F5344CB8AC3E}">
        <p14:creationId xmlns:p14="http://schemas.microsoft.com/office/powerpoint/2010/main" xmlns="" val="809571712"/>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84784"/>
            <a:ext cx="8229600" cy="1143000"/>
          </a:xfrm>
        </p:spPr>
        <p:txBody>
          <a:bodyPr>
            <a:normAutofit fontScale="90000"/>
          </a:bodyPr>
          <a:lstStyle/>
          <a:p>
            <a:pPr algn="r" rtl="1"/>
            <a:r>
              <a:rPr lang="ar-DZ" dirty="0"/>
              <a:t> </a:t>
            </a:r>
            <a:r>
              <a:rPr lang="fr-FR" dirty="0"/>
              <a:t/>
            </a:r>
            <a:br>
              <a:rPr lang="fr-FR" dirty="0"/>
            </a:br>
            <a:r>
              <a:rPr lang="fr-FR" dirty="0"/>
              <a:t>7.	</a:t>
            </a:r>
            <a:r>
              <a:rPr lang="ar-DZ" dirty="0"/>
              <a:t>يجب الاعتراف بتكاليف الاقتراض كمصروف في الفترة التي حدثت بها</a:t>
            </a:r>
            <a:r>
              <a:rPr lang="fr-FR" dirty="0"/>
              <a:t>.</a:t>
            </a:r>
            <a:br>
              <a:rPr lang="fr-FR" dirty="0"/>
            </a:br>
            <a:r>
              <a:rPr lang="fr-FR" dirty="0"/>
              <a:t>8.	</a:t>
            </a:r>
            <a:r>
              <a:rPr lang="ar-DZ" dirty="0"/>
              <a:t>حسب المعالجة المفضلة يعترف بتكاليف الاقتراض كمصروف في الفترة التي حدثت بها بغض النظر عن كيفية استعمال القروض</a:t>
            </a:r>
            <a:r>
              <a:rPr lang="fr-FR" dirty="0"/>
              <a:t>.</a:t>
            </a:r>
            <a:br>
              <a:rPr lang="fr-FR" dirty="0"/>
            </a:br>
            <a:endParaRPr lang="fr-FR" dirty="0"/>
          </a:p>
        </p:txBody>
      </p:sp>
    </p:spTree>
    <p:extLst>
      <p:ext uri="{BB962C8B-B14F-4D97-AF65-F5344CB8AC3E}">
        <p14:creationId xmlns:p14="http://schemas.microsoft.com/office/powerpoint/2010/main" xmlns="" val="1538688781"/>
      </p:ext>
    </p:extLst>
  </p:cSld>
  <p:clrMapOvr>
    <a:masterClrMapping/>
  </p:clrMapOvr>
  <p:transition spd="slow">
    <p:pull/>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131</TotalTime>
  <Words>1073</Words>
  <Application>Microsoft Office PowerPoint</Application>
  <PresentationFormat>Affichage à l'écran (4:3)</PresentationFormat>
  <Paragraphs>63</Paragraphs>
  <Slides>63</Slides>
  <Notes>1</Notes>
  <HiddenSlides>0</HiddenSlides>
  <MMClips>0</MMClips>
  <ScaleCrop>false</ScaleCrop>
  <HeadingPairs>
    <vt:vector size="4" baseType="variant">
      <vt:variant>
        <vt:lpstr>Thème</vt:lpstr>
      </vt:variant>
      <vt:variant>
        <vt:i4>2</vt:i4>
      </vt:variant>
      <vt:variant>
        <vt:lpstr>Titres des diapositives</vt:lpstr>
      </vt:variant>
      <vt:variant>
        <vt:i4>63</vt:i4>
      </vt:variant>
    </vt:vector>
  </HeadingPairs>
  <TitlesOfParts>
    <vt:vector size="65" baseType="lpstr">
      <vt:lpstr>Thème Office</vt:lpstr>
      <vt:lpstr>Apex</vt:lpstr>
      <vt:lpstr>  تكاليف الاقتراض </vt:lpstr>
      <vt:lpstr>يحل هذا المعيار المحاسبي الدولي المعدل محل المعيار المحاسبي الدولي الثالث و العشرون "رسملة تكاليف الاقتراض"،  والذي تم اعتماده من قبل المجلس في آذار (مارس) 1984. وأصبح المعيار المعدل نافذ المفعول على البيانات المالية التي تغطي الفترات التي تبدأ في الأول من كانون الثاني (يناير) 1995 أو بعد ذلك التاريخ. </vt:lpstr>
      <vt:lpstr>       يتكون هذا المعيار من الفقرات المكتوبة بأحرف مائلة وبلون داكن ويجب تطبيق هذا المعيار في ضوء ما جاء من مواد  وإيضاحات بباقي الفقرات، وكذلك في ضوء ما جاء بالمقدمة الخاصة بالمعايير المحاسبية الدولية، مع ملاحظة عدم ضرورة تطبيق المعايير المحاسبية الدولية على البنود قليلة الأهمية نسبيا ( راجع الفقرة رقم 12 بالمقدمة)  </vt:lpstr>
      <vt:lpstr>                                هدف المعيار   يهدف هذا المعيار إلى وصف المعالجة المحاسبية لتكاليف الاقتراض، ويتطلب المعيار عموما اعتبار تكاليف الاقتراض مصروفات، ولكن يسمح المعيار، كمعالجة بديلة، برسملة تكاليف الاقتراض التي يمكن أن تنسب مباشرة لامتلاك أو إنشاء أو تصنيع أصل مؤهل للرسملة.  </vt:lpstr>
      <vt:lpstr>        نطاق المعيار 1. يجب تطبيق هذا المعيار للمحاسبة عن تكاليف الاقتراض. 2.  يحل هذا المعيار محل المعيار المحاسبي الدولي الثالث و العشرون والخاص برسملة تكاليف الاقتراض،  المصادق عليه في عام 1983. 3. لا يتناول هذا المعيار التكاليف الفعلية أو الضمنية لحقوق المساهمين ويشمل ذلك أسهم رأس المال الممتازة غير المبوبة كمطلوبات. </vt:lpstr>
      <vt:lpstr>        تعريف المصطلحات  4. المصطلحات التالية استخدمت في المعيار بالمعاني المحددة. تكاليف الاقتراض:  هي الفائدة وغيرها من التكاليف التي تتحملها المنشأة فيما يتعلق باقتراض  الأموال. أصل مؤهل: هو أصل  يتطلب بالضرورة فترة طويلة  لاعداده  للاستخدام المعد له أو   لبيعه. </vt:lpstr>
      <vt:lpstr>          5. يمكن أن تشمل تكاليف الاقتراض: ‌أ. الفوائد على السحب على المكشوف وعلى الاقتراض القصير والطويل الأجل. ‌ب. إطفاء الخصم والعلاوات المتعلقة بالاقتراض. ‌ج.  إطفاء أو تخفيض التكاليف الإضافية المتعلقة بترتيبات الاقتراض. ‌د.  نفقات التمويل المتصلة بالتأجير التمويلى والمعترف به حسب المعيار المحاسبي السابع عشر والخاص بالمحاسبة عن عقود الإيجار. ‌ه. فروق العملة الناشئة من اقتراض العملة الأجنبية في الحدود التي تعتبر تعديلات لنفقات الفائدة.  </vt:lpstr>
      <vt:lpstr>  6. من أمثلة الموجودات المؤهلة للرسملة البضائع التي تتطلب فترة طويلة لجعلها قابلة للبيع،  المصانع، معدات وتجهيزات إنتاج الطاقة، الممتلكات الاستثمارية. أما الاستثمارات الأخرى وتلك البضائع التي تصنع بشكل روتيني أو بكميات كبيرة بشكل متكرر خلال فترة قصيرة  فإنها لا تعتبر من الموجودات المؤهلة. وكذلك فان الموجودات التي تم امتلاكها وهي جاهزة للاستخدام أو للبيع لا تعتبر من الموجودات المؤهلة. تكاليف الاقتراض- المعالجة المفضلة الاعتراف بتكاليف الاقتراض </vt:lpstr>
      <vt:lpstr>  7. يجب الاعتراف بتكاليف الاقتراض كمصروف في الفترة التي حدثت بها. 8. حسب المعالجة المفضلة يعترف بتكاليف الاقتراض كمصروف في الفترة التي حدثت بها بغض النظر عن كيفية استعمال القروض. </vt:lpstr>
      <vt:lpstr>الإفصاح 9.  يجب أن تفصح البيانات المالية عن السياسة المحاسبية المطبقة بشأن تكاليف الاقتراض. تكاليف الاقتراض - معالجة بديلة مسموح بها</vt:lpstr>
      <vt:lpstr>الاعتراف بتكاليف الاقتراض   10.يجب الاعتراف بتكاليف الاقتراض كمصروف في الفترة التي حدثت فيها، باستثناء تلك التي يمكن رسملتها طبقا للفقرة رقم 11.  11.تكاليف الاقتراض التي يمكن أن تنسب مباشرة لامتلاك وإنشاء أو تصنيع أصل مؤهل ترسمل كجزء من تكلفة ذلك الأصل. ويجب تحديد قيمة تكاليف الاقتراض المؤهلة للرسملة طبقا لما جاء بهذا المعيار.1 </vt:lpstr>
      <vt:lpstr>   12.بموجب المعالجة البديلة المسموح بها فان تكاليف الاقتراض التي تنسب مباشرة لامتلاك أو إنشاء أو تصنيع أصل تدخل في تكلفة ذلك الأصل يتم رسملة تكاليف الاقتراض كجزء من تكلفة  الأصل حينما يحتمل أن تحقق المنشأة منافع مستقبلية وأن التكلفة يمكن قياسها بشكل موثوق به بينما تعتبر تكاليف الاقتراض الأخرى كنفقات في الفترة التي حدثت فيها. تكاليف الاقتراض التي يمكن رسملتها  </vt:lpstr>
      <vt:lpstr>13.تتمثل تكاليف الاقتراض التي يمكن أن تنسب مباشرة إلى امتلاك أو إنشاء أو تصنيع أصل مؤهل في تلك التكاليف التي كان بالإمكان تجنبها لو لم تتم النفقات الرأسمالية على الأصل المؤهل. عندما تقترض المنشأة أموال خصيصا للحصول على أصل مؤهل معين فإن تكاليف الاقتراض المتعلقة مباشرة بذلك الأصل المؤهل يمكن تحديدها بسهولة. </vt:lpstr>
      <vt:lpstr>       14 قد يكون من الصعب تحديد علاقة مباشرة بين اقتراض معين وأصل مؤهل وتحديد الاقتراض الذي كان بالإمكان تجنبه. وتحدث هذه الصعوبة مثلا حينما يتم تنسيق عملية التمويل للمنشأة مركزيا. تظهر أيضا الصعوبات في هذا الصدد حينما تستخدم مجموعة من المنشآت أدوات اقتراض أموال متعددة بمعدلات فائدة متفاوتة، وتقوم باقتراض هذه الأموال على عدة أسس لمنشات أخرى في المجموعة . يضاف إلى ذلك تعقيدات تظهر من خلال استخدام قروض متصلة بعملات أجنبية، عندما تعمل المجموعة في اقتصاديات عالية التضخم، وكذلك من تقلبات معدلات التحويل. ونتيجة لذلك فإنه قد يصعب تحديد قيمة  </vt:lpstr>
      <vt:lpstr>  15. تكاليف الاقتراض التي يمكن أن تنسب مباشرة لامتلاك أصل مؤهل وتتطلب ممارسة الاجتهاد.  16. عند اقتراض أموال خصيصا لغرض الحصول على أصل مؤهل تحدد مقدار تكاليف الاقتراض المؤهلة للرسملة على ذلك الأصل خلال الفترة  بالتكاليف الفعلية لذلك الاقتراض مطروحا منها أي ربح على الاستثمار المؤقت لتلك الأموال المقترضة. </vt:lpstr>
      <vt:lpstr>  17. قد تحصل المنشأة على أموال مقترضة وتتحمل تكاليف اقتراض متعلقة بها نتيجة ترتيبات تمويل أصل مؤهل قبل استعمال بعض أو كافة تلك الأموال لمواجهة النفقات الرأسمالية على الأصل المؤهل. في هذه الحالات عادة يتم استثمار تلك الأموال مؤقتا لحين إنفاقها على الأصل المؤهل. عند تحديد قيمة تكاليف الاقتراض المؤهلة للرسملة خلال الفترة فإنه يتم تخفيض تلك التكاليف بقيمة أي ربح استثمار يتم تحقيقه على تلك الأموال. </vt:lpstr>
      <vt:lpstr>  18. عند  اقتراض أموال بشكل عام  واستخدامها للحصول على أصل مؤهل فإن تكاليف الاقتراض المؤهلة للرسملة يجب تحديدها عن طريق تطبيق معدل الرسملة علىالنفقات إلرأسمالية على ذلك الأصل. ويكون معدل الرسملة هو المتوسط المرجح لتكاليف الاقتراض الملائم المتعلق بما أجرته المنشأة من اقتراض  خلال الفترة، ما عدا الاقتراض المخصص للحصول على أصل مؤهل. ويجب أن لا تزيد تكاليف الاقتراض التي يتم رسملتها خلال الفترة عن تكاليف الاقتراض الفعلية التي تحملتها المنشأة خلال تلك الفترة.  </vt:lpstr>
      <vt:lpstr>  19. في بعض الأحيان يكون من المناسب إدراج جميع الأموال التي اقترضتها الشركة القابضة والشركات التابعة عند احتساب المتوسط المرجح لتكاليف الاقتراض وفي أحيان أخرى يمكن فصل قروض كل شركة تابعة لكي تستعمل متوسط مرجح لتكاليف الاقتراض يطبق على الأموال التي اقترضتها. </vt:lpstr>
      <vt:lpstr>زيادة القيمة الدفترية لأصل المؤهل للرسملة على القيمة القابلة للاسترداد 20. عندما تكون القيمة المدرجة أو التكلفة النهائية المتوقعة لأصل مؤهل تزيد عن قيمتها القابلة للاسترداد أو صافي قيمتها التحصيلية فإن القيمة الدفترية تخفض أو تحذف حسب متطلبات معايير المحاسبة الدولية . وفي بعض الأحيان يتم إعادة إظهار قيمة التخفيض أو الحذف حسب معايير المحاسبة الدولية الأخرى.  </vt:lpstr>
      <vt:lpstr>تاريخ بدء فترة الرسملة 21. تبدأ رسملة تكاليف الاقتراض كجزء من تكلفة الأصل المؤهل عندما: ‌أ. تكون النفقات الرأسمالية على الأصل جاري حدوثها. ‌ب. تكون تكاليف الاقتراض جاري تحملها. ‌ج. أن تكون الأنشطة الضرورية لاعداد الأصل للاستخدام أو البيع جارية. </vt:lpstr>
      <vt:lpstr>  22. تمثل النفقات الرأسمالية على أصل مؤهل فقط تلك النفقات التي ينشأ عنها سداد مبالغ نقدية أو تحويل موجودات أخرى، أو تحمل التزامات محملة بفوائد. وتخفض النفقات الرأسمالية بأي مقبوضات مسايرة للتقدم بالتنفيذ أو منح مقبوضة متعلقة بالأصل (انظر المعيار المحاسبي العشرون والخاص بالمحاسبة عن المنح الحكومية والإفصاح عن المساعدة الحكومية). إن متوسط القيمة الدفترية للأصل خلال الفترة بما في ذلك تكاليف الاقتراض المرسملة سابقا، عادة ما يمثل تقريب معقول للنفقات الرأسمالية التي طبق عليها معدل الرسملة في تلك الفترة. </vt:lpstr>
      <vt:lpstr>  23. لا تقتصر الأنشطة الضرورية لاعداد الأصل للاستخدام المرجو أو للبيع فقط على تلك الأنشطة المرتبطة بالإنشاء الفعلي للأصل إذ تشمل الأعمال الفنية والإدارية التي تسبق البدء الفعلي للإنشاء مثل الأنشطة المتعلقة بالحصول على التراخيص قبل البدء الفعلي للإنشاء. ولكن يستبعد من هذه الأنشطة امتلاك أصل عند توقف الإنتاج أو التطوير الذي يغير من حالة الأصل. مثلا ترسمل تكاليف الاقتراض على أراضي تحت التطوير في الفترة التي خلالها يتم التطوير. ولكن لا ترسمل تكاليف الاقتراض على الأراضي التي تم حيازتها لتشييد مبنى دون الشروع  بالأعمال المتعلقة بالتطوير. </vt:lpstr>
      <vt:lpstr>تعليق الرسملة : 24. يجب إيقاف رسملة تكاليف الاقتراض خلال الفترات الممتدة من توقف نشاط التطوير.   25. يمكن حدوث تكاليف الاقتراض خلال فترة ممتدة والتي تتوقف فيها الأنشطة الضرورية لاعداد الأصل للاستعمال المرجو أو للبيع. وتكون هذه التكاليف هي تكلفة امتلاك أصل مستكمل جزئيا ولذا لا تؤهل للرسملة. ولكن رسملة تكاليف الاقتراض لا تعلق عادة خلال  </vt:lpstr>
      <vt:lpstr>الفترة التي يجري خلالها قدر كبير من الأعمال الفنية والإدارية. كما لا تعلق رسملة تكاليف الاقتراض حينما يكون التأخير المؤقت جزءا ضروريا من عملية إعداد الأصل للاستعمال المرجو أو للبيع . فمثلا تستمر الرسملة خلال الفترة الممتدة والمطلوبة لنضج المخزون أو خلال الفترة الممتدة من ارتفاع مناسيب المياه التي تؤخر بناء أحد الجسور، إذا كان من المعتاد ارتفاع مناسيب المياه في المنطقة الجغرافية المعنية. </vt:lpstr>
      <vt:lpstr>إيقاف الرسملة  26. يتعين إيقاف رسملة تكاليف الاقتراض عندما تتح بشكل جوهري كافة  الأنشطة الضرورية لاعداد الأصل المؤهل للاستعمال المرجو أو للبيع. 27. يكون الأصل عادة جاهزا للاستعمال المرجو أو للبيع إذا استكمل إنشاؤه على الرغم من أن العمل الإداري الروتيني مازال مستمرا. و إذا تبقت تعديلات ثانوية مثل ديكور المبنى ليناسب مواصفات المشتري أو المستخدم فهذا يشير إلى أن كافة الأنشطة قد استكملت بشكل جوهري . </vt:lpstr>
      <vt:lpstr>  28. عند استكمال إنشاء أجزاء من الأصل المؤهل ويكون كل جزء قابل للاستعمال أثناء استمرار الإنشاء على الأجزاء الأخرى فانه يتعين إيقاف رسملة تكاليف الاقتراض عندما يتم استكمال جميع الأنشطة الضرورية لاعداد  ذلك الجزء للاستعمال المرجو أو للبيع. </vt:lpstr>
      <vt:lpstr>  29. كمثال على أصل مؤهل مكون من عدة أجزاء قابلة للاستعمال منفردة كما هو في حالة مجمع  تجاري مكون من عدة مباني قابلة للاستعمال منفردة بينما يستمر الإنشاء لباقي المباني. وكمثال لأصل مؤهل يستلزم استكماله قبل إمكان استخدام أي جزء في حالة المصنع الذي يتطلب عدة عمليات تنفذ بشكل متسلسل في عدة أجزاء من المصنع في نفس الموقع مثل مصنع الصلب. </vt:lpstr>
      <vt:lpstr>الإفصاح  30. يجب أن تفصح البيانات المالية عن: ‌أ. السياسة المحاسبية المطبقة لتكاليف الاقتراض . ‌ب. قيمة تكاليف الاقتراض المرسملة خلال الفترة. ‌ج. معدل الرسملة المستخدم لتحديد مقدار تكاليف الاقتراض المؤهلة للرسملة. أحكام انتقالية  </vt:lpstr>
      <vt:lpstr>31. عندما يشكل تطبيق هذا المعيار تعديل للسياسة المحاسبية فإنه يفضل أن تقوم المنشأة  بتعديل بياناتها المالية حسب !لمعيار المحاسبي الدولي رقم 8 والخاص بصافي ربح  أو خسارة الفترة، الأخطاء الجوهرية والتغيرات في السياسات المحاسبية. وكبديل للمنشات التي اتبعت المعالجة البديلة المسموح بها يجب الاقتصار على رسملة تكاليف الاقتراض التي حلت بعد نفاد المعيار الذي يحقق معايير الرسملة. </vt:lpstr>
      <vt:lpstr>تاريخ التطبيق  32. يطبق هذا المعيار المحاسبي الدولي على البيانات المالية التي تغطي الفترات التي تبدأ في أو بعد أول يناير 1995.     </vt:lpstr>
      <vt:lpstr>الحجج التي يدفع بها أولئك الذين يشجعون رسملة تكاليف الاقتراض     1-أن الفائدة أو هامش الربح في حالة المرابحة هي جزء لا يتجزأ من تكلفة أنشاء الأصل أو تكلفة الحصول على الأصل سواء كانت تلك الفائدة أو هامش الربح صريحة أو غير صريحة ( ضمنية )     2-أن تكاليف الاقتراض تشكل جزءا من تكاليف الحصول على الأصل ( بدونها لا يمكن الحصول على الأصل في حالة الاقتراض ) </vt:lpstr>
      <vt:lpstr>      3-أن التكاليف التي سوف يشتمل عليها الأصل سوف توزع بشكل متناسب مع إيرادات الفترات المالية المستقبلية     4-أن رسملة تكاليف الاقتراض ينتج عنها وجود بيئة مقارنة أفضل للمقارنة بين الأصول المشتراة و المنتجة </vt:lpstr>
      <vt:lpstr> الحجج التي يدفع بها أولئك الذين هم ضد عملية رسملة تكاليف الاقتراض     1-أن عملية الربط بين تكاليف الاقتراض و أصل معين هي عملية غير منطقية  -  2أن اختلاف طرق التمويل من الممكن أن ينتج عنها قيم مختلفة يمكن أن ترسمل للأصل الواحد     3-التعامل مع تكاليف الاقتراض كمصاريف ينتج عنها نتائج مقارنة أفضل</vt:lpstr>
      <vt:lpstr>5 مشكلة تكاليف الاقتراض من منظور المعايير المحاسبية و كيفية معالجتها   مشكلة تكاليف الاقتراض من المشاكل التي قد تثار بين المحاسبين من حين لأخر فالمشكلة الأساسية هي هل تعالج الفوائد على أنها مصاريف رأسمالية أم مصاريف إيراديه  المعايير المحاسبية الدولية التي تتعلق بهذه المشكلة هي المعيار المحاسبي الدولي رقم 23 عن تكاليف الاقتراض </vt:lpstr>
      <vt:lpstr>المشكلة حلها المنطقي هو إضافة كافة التكاليف التي قد تؤدي إلى أن يكون الأصل قابل للاستخدام أي أن جميع تكاليف الاقتراض يجب أن ترسمل دون التفرقة بين الأصل الذي تم أنتاجه داخليا أو تم تمويله و شراؤه من الخارج لقد تم حل هذه المشكلة من خلال معيار المحاسبة المالية الأمريكي رقم 34 (SFAS34) و الذي أقر برسملة جميع تكاليف الاقتراض  </vt:lpstr>
      <vt:lpstr>الغرض الرئيسي من رسملة مصاريف القروض ( الفوائد أو الأرباح ) هو الحصول على قيمة أكثر دقة للقيمة المستثمرة في الأصل ، و أيضاً للمقابلة الأكثر دقة بين الإيرادات المستقبلية و التكاليف التي تناسبها بغض النظر عن المعالجة السابقة فإننا بصدد حالة تحتاج إلى مرجع أخر أكثر قبولا مثل المعايير الدولية المحاسبية و نجد أن المعيار الدولي رقم 23 قد حدد أن هناك معالجتان رئيسيتان  </vt:lpstr>
      <vt:lpstr>المعالجة الأولى: اعتبار تكاليف الاقتراض كمصاريف إيراديه تحمل على السنة المالية محل القياس المعالجة الثانية : اعتبار تكاليف الاقتراض كمصاريف رأسمالية ترسمل أي تضاف إلى تكلفة الأصل مثلها مثل تكاليف الإعداد و التحضير و التجهيز للأصل بشكل عام هناك أراء مع رسملة تكاليف الاقتراض و هناك أراء أخرى ضد رسملة تكاليف الاقتراض </vt:lpstr>
      <vt:lpstr>المعالجة المحاسبية  كما سبق و ذكرنا توجد طريقتين أساسيتين لتسجيل تكاليف الاقتراض  الطريقة الأولى : تكاليف الاقتراض تعتبر مصاريف تحمل على الفترة المالية التي حدثت بها الطريقة الثانية : تكاليف الاقتراض تتم رسملتها بإضافتها إلى قيمة الأصل و ذلك عندما - احتمال أن ينتج عن هذه التكاليف منافع اقتصادية مستقبلية  - قياس هذه التكاليف بشكل واضح    عندما تكون صافي قيمة الأصل ( الأصل بعد خصم مجمع الإهلاك ) مشتملاً على فوائد أو أرباح مرسملة أكثر من القيمة السوقية للأصل فإن صافي الأصل يجب أن يخفض حتى يصل إلى القيمة السوقية </vt:lpstr>
      <vt:lpstr>تبدأ عملية الرسملة عندما - تكون نفقات تجهيز الأصل قد حدثت بالفعل - تكاليف الاقتراض قد حدثت بالفعل - الأنشطة الضرورية اللازمة لإعداد الأصل بنية البيع أو الأستخدام تسير في خطاها </vt:lpstr>
      <vt:lpstr>تتوقف عملية الرسملة عندما - يكون الأصل بشكل مادي جاهزاً للاستخدام أو البيع - يكون نشاط التطوير متوقف بالنسبة للفترات الباقية - تكون الإنشاءات مكتملة بشكل جزئي و أن الجزء المكتمل يمكن أن يستخدم بشكل مستقل  </vt:lpstr>
      <vt:lpstr>يجب أن لا تتوقف عملية الرسملة عندما - تكون كل عناصر الأصل في حاجة إلى أن تكتمل قبل أن نقول أن الأصل قابل للبيع أو الاستخدام - يكون هناك توقف يسير لأنشطة الأصل - أثناء الفترات التي تنفذ فيها أعمال فنية و إدارية جوهرية و ضرورية - يكون هناك تأخير إجباري نتيجة لطبيعة الأصل أو لكي يكون الأصل صالح للاستخدام  </vt:lpstr>
      <vt:lpstr>قيمة تكاليف القروض التي يجب أن ترسمل هي تلك التكاليف التي تنتفي في حالة عدم وجود نفقات إعداد للأصل  - إذا كانت الأموال المقترضة اقترضت بشكل خاص للحصول على أصل معين فإن قيمة تكاليف الاقتراض التي تكون مؤهلة للرسملة هي عبارة عن قيمة التكاليف الحقيقية التي تحققت خلال الفترة مخفضا منها الإيرادات المكتسبة من الاستثمار المؤقف لأي جزء من الأموال المقترضة لغرض الحصول على الأصل </vt:lpstr>
      <vt:lpstr>- إذا تم الحصول على الأموال المقترضة للتمويل العام الغير مخصص لأصل من الأصول و تم استعمال تلك الأموال المقترضة للحصول على الأصل ، فإن تكاليف الاقتراض التي يجب أن ترسمل يجب تحديدها بتطبيق المتوسط المرجح لتكاليف الاقتراض بالنسبة للنفقات التي تم صرفها على الأصل . و يجب أن تكون القيمة المرسملة خلال الفترة المالية لا تتعدى قيمة تكاليف الاقتراض التي حدثت خلال ا لفترة</vt:lpstr>
      <vt:lpstr>حالات عملية لشرح ما سبق</vt:lpstr>
      <vt:lpstr>الحالة العملية الأولى : شركة الإخلاص تشيد مخازن و مدة التشييد هي 18 شهر حتى تكتمل تلك المخازن و لقد بدأت التشييد 1-1-2002 و الدفعات التالية تم دفعها خلال سنة 2002   في 31/01/2002 قيمة الدفعة 200000 في 31/03/2002 قيمة الدفعة 450000 في 30/06/2002 قيمة الدفعة 100000 في 31/10/2002 قيمة الدفعة 200000 في 30/11/2002 قيمة الدفعة 250000 </vt:lpstr>
      <vt:lpstr>الدفعة الأولى التي كانت بتاريخ 31/01/2002 تم تمويلها داخلياً من الشركة و نجحت الشركة في الحصول على قرض متوسط الآجل بقيمة 800000 في 31/03/2002 بفائدة بسيطة قدرها 9% سنويا مستحقة الدفع شهرياً دفعات عادية ( نهاية كل شهر( هذه الأموال استعملت بشكل خاص في عمليات البناء ، هناك أموال فائضة تم استثمارها بشكل مؤقت بمعدل سنوي 6% دفعات عادية نقدية ، تم استخدام التمويل الداخلي للشركة للمشروع بقيمة 200000 للدفعة التي تستحق بتاريخ 30/11/2002 و التي لم يكن في الاستطاعة تمويلها من القرض متوسط الآجل  </vt:lpstr>
      <vt:lpstr>المشروع الإنشائي توقف بشكل مؤقت لمدة ثلاثة أسابيع في مايو عندما كانت هناك أعمال إدارية و فنية جوهرية  تتبنى شركة الإخلاص سياسة رسملة تكاليف الاقتراض كسياسة محاسبية في الميزانية العمومية بتاريخ 31/12/2002 كانت قيمة المديونيات على الشركة كالتالي 800000 رصيد قرض متوسط الآجل  1200000 سحب على المكشوف ( حساب بنكي ) ( المتوسط المرجح للقيمة المستحقة أثناء السنة المالية كانت 750000 و إجمالي الفوائد التي طبقت من قبل البنك كانت 33800 على السنة المالية ) 9000000 عبارة عن 10% بكمبيالة مؤرخة بتاريخ 31/10/1997 بفائدة بسيطة سنوية تستحق 31/12 كل سنة </vt:lpstr>
      <vt:lpstr>قبل البدء في حل الحالة العملية السابقة و في سرد تعليقي الشخصي على المعيار ، هناك تعديلات قد طرأت على النسخ السابقة من المعيار الدولي رقم 23 و أخر تعديل على هذا المعيار تم بتاريخ 29 مارس 2007  </vt:lpstr>
      <vt:lpstr>أنه تم إلغاء اعتبار تكاليف الاقتراض المتعلقة بالأصول التي تأخذ فترة من الزمن لإعدادها للاستخدام أو للبيع على أنها مصاريف بشكل فوري المعيار المعدل لا يطلب من الشركات رسملة تكاليف الاقتراض المتعلقة بالأصول المقاسة على أساس القيمة العادلة و الأصناف المخزنية التي تصنع أو تنتج بكميات كبيرة بشكل متكرر حتى و إن أخذت فترة من الزمن لجعلها جاهزة للاستخدام أو البيع المعيار المعدل يطبق على تكاليف الاقتراض المتعلقة بإعداد الأصول و التي تبدأ من سنة 2009 بدءاً من تاريخ 1 يناير 2009 ، و التطبيق المبكر للمعيار المعدل مسموح  </vt:lpstr>
      <vt:lpstr>  الأمر الآخر الذي يجب أن ننوه عنه هو كيفية الإفصاح في القوائم المالية في نهاية السنة المالية 1- يجب أن تحدد السياسة المالية المتبعة ( رسملة تكاليف الاقتراض أم تكاليف الاقتراض كمصاريف) 2- يجب الإفصاح عن القيمة التي تمت رسملتها خلال الفترة المالية 3- معدل الرسملة المستخدم </vt:lpstr>
      <vt:lpstr>  التعليق على ما سبق ** يبدو لي أن مجلس المعايير الدولية قد تخلي عن كلمة يجب في الفترة الأخيرة و التي أدرجت في نص المعيار و ذلك بقولهم بخصوص المعالجة الأساسية : يجب أن تعتبر جميع تكاليف الاقتراض كمصاريف خاصة بالفترة المالية  و التعديل الأخير أقر بأن بديهة أن تأخذ تكاليف الاقتراض على أنها مصاريف قد تم التخلي عنها و هذا يبدوا لي أفضل حيث أني أرى أن تكاليف الاقتراض يجب أن ترسمل بالكامل و خاصة أن هذا يتوافق مع المبدأ الذي تتعامل به البنوك الإسلامية</vt:lpstr>
      <vt:lpstr>في الحقيقة البنوك الإسلامية تتعامل بنظام المرابحة في تمويل الأصول و هذا الأمر بالطبع ينطوي على حكمة بسيطة جداً تتوافق مع الشريعة الإسلامية و هي أن البنك يتحول من كونه ممول إلى مشتري يبيع لك الأصل و فائدته تكمن في ربح يحسب بدقة و بالتالي فإن الأصل عند شراءه يكون عبارة عن تكلفة الشراء + هامش ربح الشراء المطبق من قبل البنك  و بالنسبة للمشتري فإن السعر النهائي يشتمل على بندين هما تكلفة الشراء و هامش ربح الشراء ( سعر الشراء بالكامل ) و الذي يجب أن يرسمل كاملاً</vt:lpstr>
      <vt:lpstr>فبالنسبة للتمويل الإسلامي تتحول القضية من قضية تمويل بفوائد بسيطة أو مركبة إلى قضية بيع و شراء  و بالتالي و بناءا على ما سبق أرى أن أنسب معالجة هي اعتبار تكاليف الاقتراض إذا كانت عبارة عن هامش ربح ( تمويل إسلامي ) كتكاليف يجب أن ترسمل </vt:lpstr>
      <vt:lpstr>بالنسبة للتمويل الخارجي الخاص بالبنوك العامة هناك قضية شائكة بعض الشيء و هي أنه في حالة اعتبار تكاليف الاقتراض كتكاليف ترسمل فالمشكلة الأساسية هي زيادة القيمة بالكامل عن القيمة العادلة للأصل في تاريخ معين ( على ما أعتقد لقد تم حلها في المعيار و ذلك بإدراجهم بند يشير إلى أنه عندما تكون صافي قيمة الأصل - الأصل بعد خصم مجمع الإهلاك- مشتملاً على فوائد أو أرباح مرسملة أكثر من القيمة السوقية للأصل فإن صافي الأصليجب أن يخفض حتى يصل إلى القيمة السوقية ) </vt:lpstr>
      <vt:lpstr>و لا أعلم ما إذا كان هناك نصاً ينص على قياس الأصول بالقيمة العادلة حيث أن واضع المعيار قد أستثنى الأصول التي تقاس بالقيمة العادلة من أن ترسمل تكاليف الاقتراض الخاصة بها و يبدو لي أن هذه النقطة تحتاج إلى بعض التوضيح ربما من المعيار المحاسبي رقم 16 فيما بعد   </vt:lpstr>
      <vt:lpstr>بشكل عام يمكنني القول أن المعالجة المفضلة لدي تنقسم إلى قسمين الحالة الأولى: حالة التمويل الإسلامي ترسمل جميع نفقات الاقتراض  الحالة الثانية: حالة التمويل العام ( بنوك عامة غير إسلامية)  </vt:lpstr>
      <vt:lpstr>ترسمل جميع نفقات الاقتراض في حدود القيمة العادلة للأصل في تاريخ معين و يتم اعتبار المبلغ الزائد كمصاريف خاصة بالفترة المالية و مثال ذلك إذا كان لدينا أصل تكلفته الأساسية هي 200000 و تكاليف الاقتراض بالكامل هي 40000 و قد كان سعر السوق أو القيمة العادلة في تاريخ قابلية الأصل للاستخدام أو البيع هو مبلغ 230000 ، أن يتم رسملة مبلغ 230000 بالكامل و يتم اعتبار قيمة ( 240000 – 230000 ) كمصاريف تعالج في الفترة التي تحدث فيها ، مع الأخذ في الاعتبار أن التطبيق يجب أن يتم بمعدلات تكون متناسقة مع الفترات المالية التي تحدث فيها تكاليف الاقتراض  </vt:lpstr>
      <vt:lpstr>أي لدينا 40000 تكاليف اقتراض سيتم رسملة 30000 و يتم معالجة الباقي 10000 كمصاريف و بالتالي فإن النسبة التي يتم تطبيقها على تكاليف الأنفاق هي معدل 3:1 في كل مرة تحدث فيها تكاليف الأنفاق  </vt:lpstr>
      <vt:lpstr>و الحالة الأخرى التي طرأت لي هي حالة أن تزيد القيمة العادلة عن قيمة الأصل مضافاً له تكاليف الاقتراض و أعتقد أن المعالجة المحاسبية السليمة في هذه الحالة أن يتم اعتبار الباقي كإيراد خاص بالفترة إذا جاز الأمر </vt:lpstr>
      <vt:lpstr>  الخاتمة</vt:lpstr>
      <vt:lpstr> إن عولمة الشركات و الأسواق المالية و حرية إنتقال رؤوس الأموال عبر القارات و كذلك التطور السريع الذي يعرفه مجال الإتصالات والمعلوماتية كانت العوامل الأساسية وراء جهود توحيد لغة المحاسبة في العالم بظهور لجنة معايير المحاسبة الدولية، وبطبيعة الحال، فإن الأمر لايخلو من عقبات تحاول هذه اللجنة تخطيها بتصحيح الأخطاء و تعديل المعايير بما يحقق المنفعة القصوى للمعلومات المحاسبية بالنسبة لكل مستعمليها .</vt:lpstr>
      <vt:lpstr>لقد إستجابت الجزائر لهذه المستجدات الدولية بتبنيها لنظام محاسبي جديد يتوافق بدرجة عالية مع معايير المحاسبة الدولية سواء من حيث الإطار المفاهيمي النظري أو من حيث المعالجة المحاسبية لبعض المسائل المطروحة بحدة في المحاسبة، رغم ملاحظة بعض الإختلافات التي ترجع- أساسا- إلى أخذ بعين الإعتبار خصوصيات البيئة الجزائرية في إعداده. </vt:lpstr>
      <vt:lpstr>Diapositive 63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تكاليف الاقتراض يحل هذا المعيار المحاسبي الدولي المعدل محل المعيار المحاسبي الدولي الثالث و العشرون "رسملة تكاليف الاقتراض"،  والذي تم اعتماده من قبل المجلس في آذار (مارس) 1984. وأصبح المعيار المعدل نافذ المفعول على البيانات المالية التي تغطي الفترات التي تبدأ في الأول من كانون الثاني (يناير) 1995 أو بعد ذلك التاريخ.</dc:title>
  <dc:creator>LOUCIF</dc:creator>
  <cp:lastModifiedBy>Core2Duo</cp:lastModifiedBy>
  <cp:revision>11</cp:revision>
  <dcterms:created xsi:type="dcterms:W3CDTF">2012-01-13T20:45:06Z</dcterms:created>
  <dcterms:modified xsi:type="dcterms:W3CDTF">2020-05-04T18:26:30Z</dcterms:modified>
</cp:coreProperties>
</file>