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401" r:id="rId2"/>
    <p:sldId id="410" r:id="rId3"/>
    <p:sldId id="370" r:id="rId4"/>
    <p:sldId id="311" r:id="rId5"/>
    <p:sldId id="411" r:id="rId6"/>
    <p:sldId id="280" r:id="rId7"/>
    <p:sldId id="281" r:id="rId8"/>
    <p:sldId id="415" r:id="rId9"/>
    <p:sldId id="416" r:id="rId10"/>
    <p:sldId id="386" r:id="rId11"/>
    <p:sldId id="417" r:id="rId12"/>
    <p:sldId id="413" r:id="rId13"/>
    <p:sldId id="414" r:id="rId14"/>
    <p:sldId id="391" r:id="rId15"/>
    <p:sldId id="392" r:id="rId16"/>
    <p:sldId id="408" r:id="rId17"/>
    <p:sldId id="404" r:id="rId18"/>
    <p:sldId id="418" r:id="rId19"/>
    <p:sldId id="419" r:id="rId20"/>
    <p:sldId id="409" r:id="rId21"/>
    <p:sldId id="294" r:id="rId22"/>
    <p:sldId id="295" r:id="rId23"/>
    <p:sldId id="350" r:id="rId24"/>
    <p:sldId id="348" r:id="rId25"/>
    <p:sldId id="402" r:id="rId26"/>
    <p:sldId id="349" r:id="rId27"/>
    <p:sldId id="352" r:id="rId28"/>
    <p:sldId id="353" r:id="rId29"/>
    <p:sldId id="354" r:id="rId30"/>
    <p:sldId id="357" r:id="rId31"/>
    <p:sldId id="358" r:id="rId32"/>
    <p:sldId id="359" r:id="rId33"/>
    <p:sldId id="361" r:id="rId34"/>
    <p:sldId id="362" r:id="rId35"/>
    <p:sldId id="363" r:id="rId36"/>
    <p:sldId id="364" r:id="rId37"/>
    <p:sldId id="371" r:id="rId38"/>
    <p:sldId id="372" r:id="rId39"/>
    <p:sldId id="374" r:id="rId40"/>
    <p:sldId id="377" r:id="rId41"/>
    <p:sldId id="379" r:id="rId42"/>
    <p:sldId id="378" r:id="rId43"/>
    <p:sldId id="383" r:id="rId44"/>
    <p:sldId id="384" r:id="rId45"/>
    <p:sldId id="360" r:id="rId46"/>
    <p:sldId id="365" r:id="rId47"/>
    <p:sldId id="366" r:id="rId48"/>
    <p:sldId id="367" r:id="rId49"/>
    <p:sldId id="369"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tion par défaut" id="{5F3E087C-ECAF-4008-AF8F-5FAE610C6347}">
          <p14:sldIdLst>
            <p14:sldId id="401"/>
            <p14:sldId id="370"/>
            <p14:sldId id="311"/>
            <p14:sldId id="347"/>
            <p14:sldId id="279"/>
            <p14:sldId id="280"/>
            <p14:sldId id="281"/>
            <p14:sldId id="282"/>
            <p14:sldId id="386"/>
            <p14:sldId id="387"/>
            <p14:sldId id="388"/>
            <p14:sldId id="391"/>
            <p14:sldId id="392"/>
            <p14:sldId id="393"/>
            <p14:sldId id="394"/>
            <p14:sldId id="403"/>
            <p14:sldId id="396"/>
            <p14:sldId id="404"/>
            <p14:sldId id="405"/>
            <p14:sldId id="294"/>
            <p14:sldId id="295"/>
            <p14:sldId id="350"/>
            <p14:sldId id="348"/>
            <p14:sldId id="402"/>
            <p14:sldId id="349"/>
            <p14:sldId id="352"/>
            <p14:sldId id="353"/>
            <p14:sldId id="354"/>
            <p14:sldId id="355"/>
            <p14:sldId id="356"/>
            <p14:sldId id="357"/>
            <p14:sldId id="358"/>
            <p14:sldId id="359"/>
            <p14:sldId id="361"/>
            <p14:sldId id="362"/>
            <p14:sldId id="363"/>
            <p14:sldId id="364"/>
            <p14:sldId id="371"/>
            <p14:sldId id="372"/>
            <p14:sldId id="374"/>
            <p14:sldId id="377"/>
            <p14:sldId id="379"/>
            <p14:sldId id="378"/>
            <p14:sldId id="383"/>
            <p14:sldId id="384"/>
            <p14:sldId id="360"/>
            <p14:sldId id="365"/>
            <p14:sldId id="366"/>
            <p14:sldId id="367"/>
            <p14:sldId id="3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C2FF"/>
    <a:srgbClr val="0097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35" autoAdjust="0"/>
    <p:restoredTop sz="89247" autoAdjust="0"/>
  </p:normalViewPr>
  <p:slideViewPr>
    <p:cSldViewPr>
      <p:cViewPr>
        <p:scale>
          <a:sx n="44" d="100"/>
          <a:sy n="44" d="100"/>
        </p:scale>
        <p:origin x="-2328" y="-55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9C799-5AF9-44C7-8B5C-2031ED364915}" type="datetimeFigureOut">
              <a:rPr lang="fr-FR" smtClean="0"/>
              <a:pPr/>
              <a:t>28/03/2020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80BA9-C524-4932-9CDD-2CB9CC4DA2BB}" type="slidenum">
              <a:rPr lang="fr-FR" smtClean="0"/>
              <a:pPr/>
              <a:t>‹N°›</a:t>
            </a:fld>
            <a:endParaRPr lang="fr-FR"/>
          </a:p>
        </p:txBody>
      </p:sp>
    </p:spTree>
    <p:extLst>
      <p:ext uri="{BB962C8B-B14F-4D97-AF65-F5344CB8AC3E}">
        <p14:creationId xmlns="" xmlns:p14="http://schemas.microsoft.com/office/powerpoint/2010/main" val="409253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A309A6D-C09C-4548-B29A-6CF363A7E532}" type="datetimeFigureOut">
              <a:rPr lang="fr-FR" smtClean="0"/>
              <a:pPr/>
              <a:t>28/03/2020</a:t>
            </a:fld>
            <a:endParaRPr lang="fr-BE"/>
          </a:p>
        </p:txBody>
      </p:sp>
      <p:sp>
        <p:nvSpPr>
          <p:cNvPr id="23" name="Slide Number Placeholder 22"/>
          <p:cNvSpPr>
            <a:spLocks noGrp="1"/>
          </p:cNvSpPr>
          <p:nvPr>
            <p:ph type="sldNum" sz="quarter" idx="11"/>
          </p:nvPr>
        </p:nvSpPr>
        <p:spPr/>
        <p:txBody>
          <a:bodyPr/>
          <a:lstStyle/>
          <a:p>
            <a:fld id="{CF4668DC-857F-487D-BFFA-8C0CA5037977}" type="slidenum">
              <a:rPr lang="fr-BE" smtClean="0"/>
              <a:pPr/>
              <a:t>‹N°›</a:t>
            </a:fld>
            <a:endParaRPr lang="fr-BE"/>
          </a:p>
        </p:txBody>
      </p:sp>
      <p:sp>
        <p:nvSpPr>
          <p:cNvPr id="24" name="Footer Placeholder 23"/>
          <p:cNvSpPr>
            <a:spLocks noGrp="1"/>
          </p:cNvSpPr>
          <p:nvPr>
            <p:ph type="ftr" sz="quarter" idx="12"/>
          </p:nvPr>
        </p:nvSpPr>
        <p:spPr/>
        <p:txBody>
          <a:bodyPr/>
          <a:lstStyle/>
          <a:p>
            <a:endParaRPr lang="fr-BE"/>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28/03/2020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28/03/2020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Date Placeholder 11"/>
          <p:cNvSpPr>
            <a:spLocks noGrp="1"/>
          </p:cNvSpPr>
          <p:nvPr>
            <p:ph type="dt" sz="half" idx="14"/>
          </p:nvPr>
        </p:nvSpPr>
        <p:spPr/>
        <p:txBody>
          <a:bodyPr/>
          <a:lstStyle/>
          <a:p>
            <a:fld id="{AA309A6D-C09C-4548-B29A-6CF363A7E532}" type="datetimeFigureOut">
              <a:rPr lang="fr-FR" smtClean="0"/>
              <a:pPr/>
              <a:t>28/03/2020</a:t>
            </a:fld>
            <a:endParaRPr lang="fr-BE"/>
          </a:p>
        </p:txBody>
      </p:sp>
      <p:sp>
        <p:nvSpPr>
          <p:cNvPr id="19" name="Slide Number Placeholder 18"/>
          <p:cNvSpPr>
            <a:spLocks noGrp="1"/>
          </p:cNvSpPr>
          <p:nvPr>
            <p:ph type="sldNum" sz="quarter" idx="15"/>
          </p:nvPr>
        </p:nvSpPr>
        <p:spPr/>
        <p:txBody>
          <a:bodyPr/>
          <a:lstStyle/>
          <a:p>
            <a:fld id="{CF4668DC-857F-487D-BFFA-8C0CA5037977}" type="slidenum">
              <a:rPr lang="fr-BE" smtClean="0"/>
              <a:pPr/>
              <a:t>‹N°›</a:t>
            </a:fld>
            <a:endParaRPr lang="fr-BE"/>
          </a:p>
        </p:txBody>
      </p:sp>
      <p:sp>
        <p:nvSpPr>
          <p:cNvPr id="21" name="Footer Placeholder 20"/>
          <p:cNvSpPr>
            <a:spLocks noGrp="1"/>
          </p:cNvSpPr>
          <p:nvPr>
            <p:ph type="ftr" sz="quarter" idx="16"/>
          </p:nvPr>
        </p:nvSpPr>
        <p:spPr/>
        <p:txBody>
          <a:bodyPr/>
          <a:lstStyle/>
          <a:p>
            <a:endParaRPr lang="fr-BE"/>
          </a:p>
        </p:txBody>
      </p:sp>
      <p:sp>
        <p:nvSpPr>
          <p:cNvPr id="8" name="Title 7"/>
          <p:cNvSpPr>
            <a:spLocks noGrp="1"/>
          </p:cNvSpPr>
          <p:nvPr>
            <p:ph type="title"/>
          </p:nvPr>
        </p:nvSpPr>
        <p:spPr/>
        <p:txBody>
          <a:bodyPr/>
          <a:lstStyle/>
          <a:p>
            <a:r>
              <a:rPr lang="fr-FR" smtClean="0"/>
              <a:t>Modifiez le style du titre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6" name="Date Placeholder 15"/>
          <p:cNvSpPr>
            <a:spLocks noGrp="1"/>
          </p:cNvSpPr>
          <p:nvPr>
            <p:ph type="dt" sz="half" idx="10"/>
          </p:nvPr>
        </p:nvSpPr>
        <p:spPr/>
        <p:txBody>
          <a:bodyPr/>
          <a:lstStyle/>
          <a:p>
            <a:fld id="{AA309A6D-C09C-4548-B29A-6CF363A7E532}" type="datetimeFigureOut">
              <a:rPr lang="fr-FR" smtClean="0"/>
              <a:pPr/>
              <a:t>28/03/2020</a:t>
            </a:fld>
            <a:endParaRPr lang="fr-BE"/>
          </a:p>
        </p:txBody>
      </p:sp>
      <p:sp>
        <p:nvSpPr>
          <p:cNvPr id="20" name="Slide Number Placeholder 19"/>
          <p:cNvSpPr>
            <a:spLocks noGrp="1"/>
          </p:cNvSpPr>
          <p:nvPr>
            <p:ph type="sldNum" sz="quarter" idx="11"/>
          </p:nvPr>
        </p:nvSpPr>
        <p:spPr/>
        <p:txBody>
          <a:bodyPr/>
          <a:lstStyle/>
          <a:p>
            <a:fld id="{CF4668DC-857F-487D-BFFA-8C0CA5037977}" type="slidenum">
              <a:rPr lang="fr-BE" smtClean="0"/>
              <a:pPr/>
              <a:t>‹N°›</a:t>
            </a:fld>
            <a:endParaRPr lang="fr-BE"/>
          </a:p>
        </p:txBody>
      </p:sp>
      <p:sp>
        <p:nvSpPr>
          <p:cNvPr id="21" name="Footer Placeholder 20"/>
          <p:cNvSpPr>
            <a:spLocks noGrp="1"/>
          </p:cNvSpPr>
          <p:nvPr>
            <p:ph type="ftr" sz="quarter" idx="12"/>
          </p:nvPr>
        </p:nvSpPr>
        <p:spPr/>
        <p:txBody>
          <a:bodyPr/>
          <a:lstStyle/>
          <a:p>
            <a:endParaRPr lang="fr-BE"/>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fr-FR" smtClean="0"/>
              <a:t>Modifiez le style du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7" name="Title 26"/>
          <p:cNvSpPr>
            <a:spLocks noGrp="1"/>
          </p:cNvSpPr>
          <p:nvPr>
            <p:ph type="title"/>
          </p:nvPr>
        </p:nvSpPr>
        <p:spPr/>
        <p:txBody>
          <a:bodyPr/>
          <a:lstStyle/>
          <a:p>
            <a:r>
              <a:rPr lang="fr-FR" smtClean="0"/>
              <a:t>Modifiez le style du titre</a:t>
            </a:r>
            <a:endParaRPr lang="en-US" dirty="0"/>
          </a:p>
        </p:txBody>
      </p:sp>
      <p:sp>
        <p:nvSpPr>
          <p:cNvPr id="20" name="Date Placeholder 19"/>
          <p:cNvSpPr>
            <a:spLocks noGrp="1"/>
          </p:cNvSpPr>
          <p:nvPr>
            <p:ph type="dt" sz="half" idx="15"/>
          </p:nvPr>
        </p:nvSpPr>
        <p:spPr/>
        <p:txBody>
          <a:bodyPr/>
          <a:lstStyle/>
          <a:p>
            <a:fld id="{AA309A6D-C09C-4548-B29A-6CF363A7E532}" type="datetimeFigureOut">
              <a:rPr lang="fr-FR" smtClean="0"/>
              <a:pPr/>
              <a:t>28/03/2020</a:t>
            </a:fld>
            <a:endParaRPr lang="fr-BE"/>
          </a:p>
        </p:txBody>
      </p:sp>
      <p:sp>
        <p:nvSpPr>
          <p:cNvPr id="25" name="Slide Number Placeholder 24"/>
          <p:cNvSpPr>
            <a:spLocks noGrp="1"/>
          </p:cNvSpPr>
          <p:nvPr>
            <p:ph type="sldNum" sz="quarter" idx="16"/>
          </p:nvPr>
        </p:nvSpPr>
        <p:spPr/>
        <p:txBody>
          <a:bodyPr/>
          <a:lstStyle/>
          <a:p>
            <a:fld id="{CF4668DC-857F-487D-BFFA-8C0CA5037977}" type="slidenum">
              <a:rPr lang="fr-BE" smtClean="0"/>
              <a:pPr/>
              <a:t>‹N°›</a:t>
            </a:fld>
            <a:endParaRPr lang="fr-BE"/>
          </a:p>
        </p:txBody>
      </p:sp>
      <p:sp>
        <p:nvSpPr>
          <p:cNvPr id="26" name="Footer Placeholder 25"/>
          <p:cNvSpPr>
            <a:spLocks noGrp="1"/>
          </p:cNvSpPr>
          <p:nvPr>
            <p:ph type="ftr" sz="quarter" idx="17"/>
          </p:nvPr>
        </p:nvSpPr>
        <p:spPr/>
        <p:txBody>
          <a:bodyPr/>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30" name="Title 29"/>
          <p:cNvSpPr>
            <a:spLocks noGrp="1"/>
          </p:cNvSpPr>
          <p:nvPr>
            <p:ph type="title"/>
          </p:nvPr>
        </p:nvSpPr>
        <p:spPr/>
        <p:txBody>
          <a:bodyPr/>
          <a:lstStyle/>
          <a:p>
            <a:r>
              <a:rPr lang="fr-FR" smtClean="0"/>
              <a:t>Modifiez le style du titre</a:t>
            </a:r>
            <a:endParaRPr lang="en-US"/>
          </a:p>
        </p:txBody>
      </p:sp>
      <p:sp>
        <p:nvSpPr>
          <p:cNvPr id="20" name="Date Placeholder 19"/>
          <p:cNvSpPr>
            <a:spLocks noGrp="1"/>
          </p:cNvSpPr>
          <p:nvPr>
            <p:ph type="dt" sz="half" idx="16"/>
          </p:nvPr>
        </p:nvSpPr>
        <p:spPr/>
        <p:txBody>
          <a:bodyPr/>
          <a:lstStyle/>
          <a:p>
            <a:fld id="{AA309A6D-C09C-4548-B29A-6CF363A7E532}" type="datetimeFigureOut">
              <a:rPr lang="fr-FR" smtClean="0"/>
              <a:pPr/>
              <a:t>28/03/2020</a:t>
            </a:fld>
            <a:endParaRPr lang="fr-BE"/>
          </a:p>
        </p:txBody>
      </p:sp>
      <p:sp>
        <p:nvSpPr>
          <p:cNvPr id="24" name="Slide Number Placeholder 23"/>
          <p:cNvSpPr>
            <a:spLocks noGrp="1"/>
          </p:cNvSpPr>
          <p:nvPr>
            <p:ph type="sldNum" sz="quarter" idx="17"/>
          </p:nvPr>
        </p:nvSpPr>
        <p:spPr/>
        <p:txBody>
          <a:bodyPr/>
          <a:lstStyle/>
          <a:p>
            <a:fld id="{CF4668DC-857F-487D-BFFA-8C0CA5037977}" type="slidenum">
              <a:rPr lang="fr-BE" smtClean="0"/>
              <a:pPr/>
              <a:t>‹N°›</a:t>
            </a:fld>
            <a:endParaRPr lang="fr-BE"/>
          </a:p>
        </p:txBody>
      </p:sp>
      <p:sp>
        <p:nvSpPr>
          <p:cNvPr id="29" name="Footer Placeholder 28"/>
          <p:cNvSpPr>
            <a:spLocks noGrp="1"/>
          </p:cNvSpPr>
          <p:nvPr>
            <p:ph type="ftr" sz="quarter" idx="18"/>
          </p:nvPr>
        </p:nvSpPr>
        <p:spPr/>
        <p:txBody>
          <a:bodyPr/>
          <a:lstStyle/>
          <a:p>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AA309A6D-C09C-4548-B29A-6CF363A7E532}" type="datetimeFigureOut">
              <a:rPr lang="fr-FR" smtClean="0"/>
              <a:pPr/>
              <a:t>28/03/2020</a:t>
            </a:fld>
            <a:endParaRPr lang="fr-BE"/>
          </a:p>
        </p:txBody>
      </p:sp>
      <p:sp>
        <p:nvSpPr>
          <p:cNvPr id="14" name="Slide Number Placeholder 13"/>
          <p:cNvSpPr>
            <a:spLocks noGrp="1"/>
          </p:cNvSpPr>
          <p:nvPr>
            <p:ph type="sldNum" sz="quarter" idx="11"/>
          </p:nvPr>
        </p:nvSpPr>
        <p:spPr/>
        <p:txBody>
          <a:bodyPr/>
          <a:lstStyle/>
          <a:p>
            <a:fld id="{CF4668DC-857F-487D-BFFA-8C0CA5037977}" type="slidenum">
              <a:rPr lang="fr-BE" smtClean="0"/>
              <a:pPr/>
              <a:t>‹N°›</a:t>
            </a:fld>
            <a:endParaRPr lang="fr-BE"/>
          </a:p>
        </p:txBody>
      </p:sp>
      <p:sp>
        <p:nvSpPr>
          <p:cNvPr id="18" name="Footer Placeholder 17"/>
          <p:cNvSpPr>
            <a:spLocks noGrp="1"/>
          </p:cNvSpPr>
          <p:nvPr>
            <p:ph type="ftr" sz="quarter" idx="12"/>
          </p:nvPr>
        </p:nvSpPr>
        <p:spPr/>
        <p:txBody>
          <a:bodyPr/>
          <a:lstStyle/>
          <a:p>
            <a:endParaRPr lang="fr-BE"/>
          </a:p>
        </p:txBody>
      </p:sp>
      <p:sp>
        <p:nvSpPr>
          <p:cNvPr id="15" name="Title 14"/>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A309A6D-C09C-4548-B29A-6CF363A7E532}" type="datetimeFigureOut">
              <a:rPr lang="fr-FR" smtClean="0"/>
              <a:pPr/>
              <a:t>28/03/2020</a:t>
            </a:fld>
            <a:endParaRPr lang="fr-BE"/>
          </a:p>
        </p:txBody>
      </p:sp>
      <p:sp>
        <p:nvSpPr>
          <p:cNvPr id="12" name="Slide Number Placeholder 11"/>
          <p:cNvSpPr>
            <a:spLocks noGrp="1"/>
          </p:cNvSpPr>
          <p:nvPr>
            <p:ph type="sldNum" sz="quarter" idx="11"/>
          </p:nvPr>
        </p:nvSpPr>
        <p:spPr/>
        <p:txBody>
          <a:bodyPr/>
          <a:lstStyle/>
          <a:p>
            <a:fld id="{CF4668DC-857F-487D-BFFA-8C0CA5037977}" type="slidenum">
              <a:rPr lang="fr-BE" smtClean="0"/>
              <a:pPr/>
              <a:t>‹N°›</a:t>
            </a:fld>
            <a:endParaRPr lang="fr-BE"/>
          </a:p>
        </p:txBody>
      </p:sp>
      <p:sp>
        <p:nvSpPr>
          <p:cNvPr id="13" name="Footer Placeholder 12"/>
          <p:cNvSpPr>
            <a:spLocks noGrp="1"/>
          </p:cNvSpPr>
          <p:nvPr>
            <p:ph type="ftr" sz="quarter" idx="12"/>
          </p:nvPr>
        </p:nvSpPr>
        <p:spPr/>
        <p:txBody>
          <a:bodyPr/>
          <a:lstStyle/>
          <a:p>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fr-FR" smtClean="0"/>
              <a:t>Modifiez le style du titre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Date Placeholder 12"/>
          <p:cNvSpPr>
            <a:spLocks noGrp="1"/>
          </p:cNvSpPr>
          <p:nvPr>
            <p:ph type="dt" sz="half" idx="15"/>
          </p:nvPr>
        </p:nvSpPr>
        <p:spPr/>
        <p:txBody>
          <a:bodyPr/>
          <a:lstStyle/>
          <a:p>
            <a:fld id="{AA309A6D-C09C-4548-B29A-6CF363A7E532}" type="datetimeFigureOut">
              <a:rPr lang="fr-FR" smtClean="0"/>
              <a:pPr/>
              <a:t>28/03/2020</a:t>
            </a:fld>
            <a:endParaRPr lang="fr-BE"/>
          </a:p>
        </p:txBody>
      </p:sp>
      <p:sp>
        <p:nvSpPr>
          <p:cNvPr id="18" name="Slide Number Placeholder 17"/>
          <p:cNvSpPr>
            <a:spLocks noGrp="1"/>
          </p:cNvSpPr>
          <p:nvPr>
            <p:ph type="sldNum" sz="quarter" idx="16"/>
          </p:nvPr>
        </p:nvSpPr>
        <p:spPr/>
        <p:txBody>
          <a:bodyPr/>
          <a:lstStyle/>
          <a:p>
            <a:fld id="{CF4668DC-857F-487D-BFFA-8C0CA5037977}" type="slidenum">
              <a:rPr lang="fr-BE" smtClean="0"/>
              <a:pPr/>
              <a:t>‹N°›</a:t>
            </a:fld>
            <a:endParaRPr lang="fr-BE"/>
          </a:p>
        </p:txBody>
      </p:sp>
      <p:sp>
        <p:nvSpPr>
          <p:cNvPr id="20" name="Footer Placeholder 19"/>
          <p:cNvSpPr>
            <a:spLocks noGrp="1"/>
          </p:cNvSpPr>
          <p:nvPr>
            <p:ph type="ftr" sz="quarter" idx="17"/>
          </p:nvPr>
        </p:nvSpPr>
        <p:spPr/>
        <p:txBody>
          <a:bodyPr/>
          <a:lstStyle/>
          <a:p>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fr-FR" smtClean="0"/>
              <a:t>Modifiez les styles du texte du masque</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13" name="Date Placeholder 12"/>
          <p:cNvSpPr>
            <a:spLocks noGrp="1"/>
          </p:cNvSpPr>
          <p:nvPr>
            <p:ph type="dt" sz="half" idx="14"/>
          </p:nvPr>
        </p:nvSpPr>
        <p:spPr/>
        <p:txBody>
          <a:bodyPr/>
          <a:lstStyle/>
          <a:p>
            <a:fld id="{AA309A6D-C09C-4548-B29A-6CF363A7E532}" type="datetimeFigureOut">
              <a:rPr lang="fr-FR" smtClean="0"/>
              <a:pPr/>
              <a:t>28/03/2020</a:t>
            </a:fld>
            <a:endParaRPr lang="fr-BE"/>
          </a:p>
        </p:txBody>
      </p:sp>
      <p:sp>
        <p:nvSpPr>
          <p:cNvPr id="20" name="Slide Number Placeholder 19"/>
          <p:cNvSpPr>
            <a:spLocks noGrp="1"/>
          </p:cNvSpPr>
          <p:nvPr>
            <p:ph type="sldNum" sz="quarter" idx="15"/>
          </p:nvPr>
        </p:nvSpPr>
        <p:spPr/>
        <p:txBody>
          <a:bodyPr/>
          <a:lstStyle/>
          <a:p>
            <a:fld id="{CF4668DC-857F-487D-BFFA-8C0CA5037977}" type="slidenum">
              <a:rPr lang="fr-BE" smtClean="0"/>
              <a:pPr/>
              <a:t>‹N°›</a:t>
            </a:fld>
            <a:endParaRPr lang="fr-BE"/>
          </a:p>
        </p:txBody>
      </p:sp>
      <p:sp>
        <p:nvSpPr>
          <p:cNvPr id="21" name="Footer Placeholder 20"/>
          <p:cNvSpPr>
            <a:spLocks noGrp="1"/>
          </p:cNvSpPr>
          <p:nvPr>
            <p:ph type="ftr" sz="quarter" idx="16"/>
          </p:nvPr>
        </p:nvSpPr>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AA309A6D-C09C-4548-B29A-6CF363A7E532}" type="datetimeFigureOut">
              <a:rPr lang="fr-FR" smtClean="0"/>
              <a:pPr/>
              <a:t>28/03/2020</a:t>
            </a:fld>
            <a:endParaRPr lang="fr-BE"/>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fr-BE"/>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357158" y="2099296"/>
            <a:ext cx="8220102" cy="3994000"/>
          </a:xfrm>
        </p:spPr>
        <p:txBody>
          <a:bodyPr>
            <a:normAutofit/>
          </a:bodyPr>
          <a:lstStyle/>
          <a:p>
            <a:pPr lvl="0" algn="r" rtl="1">
              <a:spcBef>
                <a:spcPts val="400"/>
              </a:spcBef>
              <a:buClrTx/>
              <a:defRPr/>
            </a:pPr>
            <a:r>
              <a:rPr lang="ar-DZ" sz="4000" b="1" spc="0" dirty="0" smtClean="0">
                <a:latin typeface="Calibri" pitchFamily="34" charset="0"/>
                <a:cs typeface="Simplified Arabic"/>
              </a:rPr>
              <a:t>اولا: </a:t>
            </a:r>
            <a:r>
              <a:rPr lang="fr-FR" sz="4000" b="1" spc="0" dirty="0" smtClean="0">
                <a:latin typeface="Calibri" pitchFamily="34" charset="0"/>
                <a:cs typeface="Simplified Arabic"/>
              </a:rPr>
              <a:t>Les tableaux croisés</a:t>
            </a:r>
          </a:p>
          <a:p>
            <a:pPr lvl="0" algn="r" rtl="1">
              <a:spcBef>
                <a:spcPts val="400"/>
              </a:spcBef>
              <a:buClrTx/>
              <a:defRPr/>
            </a:pPr>
            <a:r>
              <a:rPr lang="ar-DZ" sz="4000" b="1" dirty="0" smtClean="0">
                <a:latin typeface="Calibri" pitchFamily="34" charset="0"/>
                <a:cs typeface="Simplified Arabic"/>
              </a:rPr>
              <a:t>ثانيا</a:t>
            </a:r>
            <a:r>
              <a:rPr lang="ar-DZ" sz="4000" b="1" spc="0" dirty="0" smtClean="0">
                <a:latin typeface="Calibri" pitchFamily="34" charset="0"/>
                <a:cs typeface="Simplified Arabic"/>
              </a:rPr>
              <a:t>: تكوين متغير جديد باستخدام معادلة</a:t>
            </a:r>
            <a:endParaRPr lang="en-US" sz="4000" b="1" spc="0" dirty="0" smtClean="0">
              <a:latin typeface="Calibri" pitchFamily="34" charset="0"/>
              <a:cs typeface="Simplified Arabic"/>
            </a:endParaRPr>
          </a:p>
          <a:p>
            <a:pPr lvl="0" algn="r" rtl="1">
              <a:spcBef>
                <a:spcPts val="400"/>
              </a:spcBef>
              <a:buClrTx/>
              <a:defRPr/>
            </a:pPr>
            <a:r>
              <a:rPr lang="ar-DZ" sz="4000" b="1" spc="0" dirty="0" smtClean="0">
                <a:latin typeface="Calibri" pitchFamily="34" charset="0"/>
                <a:cs typeface="Simplified Arabic"/>
              </a:rPr>
              <a:t>ثالثا: تجزئة النتائج</a:t>
            </a:r>
          </a:p>
          <a:p>
            <a:pPr lvl="0" algn="r" rtl="1">
              <a:spcBef>
                <a:spcPts val="400"/>
              </a:spcBef>
              <a:buClrTx/>
              <a:defRPr/>
            </a:pPr>
            <a:r>
              <a:rPr lang="ar-DZ" sz="4000" b="1" spc="0" dirty="0" smtClean="0">
                <a:latin typeface="Calibri" pitchFamily="34" charset="0"/>
                <a:cs typeface="Simplified Arabic"/>
              </a:rPr>
              <a:t>رابعا: المقارنة بين النتائج</a:t>
            </a:r>
          </a:p>
          <a:p>
            <a:pPr lvl="0" algn="r" rtl="1">
              <a:spcBef>
                <a:spcPts val="400"/>
              </a:spcBef>
              <a:buClrTx/>
              <a:defRPr/>
            </a:pPr>
            <a:r>
              <a:rPr lang="ar-DZ" sz="4000" b="1" spc="0" dirty="0" smtClean="0">
                <a:latin typeface="Calibri" pitchFamily="34" charset="0"/>
                <a:cs typeface="Simplified Arabic"/>
              </a:rPr>
              <a:t>خامسا : ترتيب البيانات</a:t>
            </a:r>
            <a:endParaRPr lang="fr-FR" sz="4000" b="1" spc="0" dirty="0" smtClean="0">
              <a:latin typeface="Calibri" pitchFamily="34" charset="0"/>
              <a:cs typeface="Simplified Arabic"/>
            </a:endParaRPr>
          </a:p>
          <a:p>
            <a:pPr algn="r"/>
            <a:endParaRPr lang="fr-FR" sz="4000" dirty="0"/>
          </a:p>
        </p:txBody>
      </p:sp>
      <p:sp>
        <p:nvSpPr>
          <p:cNvPr id="3" name="Titre 2"/>
          <p:cNvSpPr>
            <a:spLocks noGrp="1"/>
          </p:cNvSpPr>
          <p:nvPr>
            <p:ph type="title"/>
          </p:nvPr>
        </p:nvSpPr>
        <p:spPr>
          <a:xfrm>
            <a:off x="571472" y="785794"/>
            <a:ext cx="7680960" cy="1066800"/>
          </a:xfrm>
        </p:spPr>
        <p:txBody>
          <a:bodyPr>
            <a:normAutofit fontScale="90000"/>
          </a:bodyPr>
          <a:lstStyle/>
          <a:p>
            <a:pPr algn="r" rtl="1"/>
            <a:r>
              <a:rPr lang="ar-DZ" b="1" dirty="0" smtClean="0">
                <a:solidFill>
                  <a:srgbClr val="FFC000"/>
                </a:solidFill>
              </a:rPr>
              <a:t>المحاضرة 03: بعض التطبيقات في برنامج </a:t>
            </a:r>
            <a:r>
              <a:rPr lang="en-US" b="1" dirty="0" smtClean="0">
                <a:solidFill>
                  <a:srgbClr val="FFC000"/>
                </a:solidFill>
              </a:rPr>
              <a:t>SPSS</a:t>
            </a:r>
            <a:endParaRPr lang="fr-FR" b="1"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0"/>
            <a:ext cx="8229600" cy="637456"/>
          </a:xfrm>
        </p:spPr>
        <p:txBody>
          <a:bodyPr>
            <a:noAutofit/>
          </a:bodyPr>
          <a:lstStyle/>
          <a:p>
            <a:pPr algn="ctr" rtl="1" eaLnBrk="1" fontAlgn="auto" hangingPunct="1">
              <a:spcAft>
                <a:spcPts val="0"/>
              </a:spcAft>
              <a:defRPr/>
            </a:pPr>
            <a:r>
              <a:rPr lang="ar-EG" sz="3000" b="1" u="sng" dirty="0">
                <a:solidFill>
                  <a:srgbClr val="FFFF00"/>
                </a:solidFill>
                <a:effectLst>
                  <a:outerShdw blurRad="38100" dist="38100" dir="2700000" algn="tl">
                    <a:srgbClr val="C0C0C0"/>
                  </a:outerShdw>
                </a:effectLst>
                <a:latin typeface="Times New Roman" pitchFamily="18" charset="0"/>
                <a:cs typeface="Times New Roman" pitchFamily="18" charset="0"/>
              </a:rPr>
              <a:t>النتائج</a:t>
            </a:r>
            <a:r>
              <a:rPr lang="en-US" sz="3000" b="1" u="sng" dirty="0">
                <a:solidFill>
                  <a:srgbClr val="FFFF00"/>
                </a:solidFill>
                <a:effectLst>
                  <a:outerShdw blurRad="38100" dist="38100" dir="2700000" algn="tl">
                    <a:srgbClr val="C0C0C0"/>
                  </a:outerShdw>
                </a:effectLst>
                <a:latin typeface="Times New Roman" pitchFamily="18" charset="0"/>
                <a:cs typeface="Times New Roman" pitchFamily="18" charset="0"/>
              </a:rPr>
              <a:t> Output </a:t>
            </a:r>
          </a:p>
        </p:txBody>
      </p:sp>
      <p:pic>
        <p:nvPicPr>
          <p:cNvPr id="3074" name="Picture 2"/>
          <p:cNvPicPr>
            <a:picLocks noChangeAspect="1" noChangeArrowheads="1"/>
          </p:cNvPicPr>
          <p:nvPr/>
        </p:nvPicPr>
        <p:blipFill>
          <a:blip r:embed="rId2" cstate="print"/>
          <a:srcRect r="38580" b="57062"/>
          <a:stretch>
            <a:fillRect/>
          </a:stretch>
        </p:blipFill>
        <p:spPr bwMode="auto">
          <a:xfrm>
            <a:off x="0" y="2132856"/>
            <a:ext cx="9144000" cy="4176464"/>
          </a:xfrm>
          <a:prstGeom prst="rect">
            <a:avLst/>
          </a:prstGeom>
          <a:noFill/>
          <a:ln w="9525">
            <a:noFill/>
            <a:miter lim="800000"/>
            <a:headEnd/>
            <a:tailEnd/>
          </a:ln>
        </p:spPr>
      </p:pic>
    </p:spTree>
    <p:extLst>
      <p:ext uri="{BB962C8B-B14F-4D97-AF65-F5344CB8AC3E}">
        <p14:creationId xmlns="" xmlns:p14="http://schemas.microsoft.com/office/powerpoint/2010/main" val="169657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idx="4294967295"/>
          </p:nvPr>
        </p:nvSpPr>
        <p:spPr>
          <a:xfrm>
            <a:off x="0" y="100880"/>
            <a:ext cx="9144000" cy="6757120"/>
          </a:xfrm>
          <a:prstGeom prst="rect">
            <a:avLst/>
          </a:prstGeom>
        </p:spPr>
        <p:txBody>
          <a:bodyPr>
            <a:noAutofit/>
          </a:bodyPr>
          <a:lstStyle/>
          <a:p>
            <a:pPr marL="609600" indent="-609600" algn="just" rtl="1" eaLnBrk="1" fontAlgn="auto" hangingPunct="1">
              <a:spcAft>
                <a:spcPts val="0"/>
              </a:spcAft>
              <a:buClr>
                <a:schemeClr val="accent3"/>
              </a:buClr>
              <a:buFont typeface="Wingdings" pitchFamily="2" charset="2"/>
              <a:buNone/>
              <a:defRPr/>
            </a:pPr>
            <a:r>
              <a:rPr lang="ar-EG" sz="2400" b="1" u="sng" dirty="0">
                <a:solidFill>
                  <a:srgbClr val="FFFF00"/>
                </a:solidFill>
                <a:effectLst>
                  <a:outerShdw blurRad="38100" dist="38100" dir="2700000" algn="tl">
                    <a:srgbClr val="C0C0C0"/>
                  </a:outerShdw>
                </a:effectLst>
                <a:latin typeface="Arabic Transparent" pitchFamily="34" charset="0"/>
                <a:cs typeface="Arabic Transparent" pitchFamily="34" charset="0"/>
              </a:rPr>
              <a:t>الجدول الأول: </a:t>
            </a:r>
            <a:r>
              <a:rPr lang="en-US" sz="2400" b="1" u="sng" dirty="0" smtClean="0">
                <a:solidFill>
                  <a:srgbClr val="FFFF00"/>
                </a:solidFill>
                <a:effectLst>
                  <a:outerShdw blurRad="38100" dist="38100" dir="2700000" algn="tl">
                    <a:srgbClr val="C0C0C0"/>
                  </a:outerShdw>
                </a:effectLst>
                <a:latin typeface="Arabic Transparent" pitchFamily="34" charset="0"/>
                <a:cs typeface="Arabic Transparent" pitchFamily="34" charset="0"/>
              </a:rPr>
              <a:t> </a:t>
            </a:r>
            <a:r>
              <a:rPr lang="ar-EG" sz="2400" b="1" dirty="0" smtClean="0">
                <a:latin typeface="Arabic Transparent" pitchFamily="34" charset="0"/>
                <a:cs typeface="Arabic Transparent" pitchFamily="34" charset="0"/>
              </a:rPr>
              <a:t>عرض </a:t>
            </a:r>
            <a:r>
              <a:rPr lang="ar-EG" sz="2400" b="1" dirty="0">
                <a:latin typeface="Arabic Transparent" pitchFamily="34" charset="0"/>
                <a:cs typeface="Arabic Transparent" pitchFamily="34" charset="0"/>
              </a:rPr>
              <a:t>ملخص عن الحالات من حيث عدد الحالات المستخدمه وعدد القيم المفقوده ونسبه كلا منها</a:t>
            </a:r>
            <a:r>
              <a:rPr lang="ar-EG" sz="2400" b="1" dirty="0" smtClean="0">
                <a:latin typeface="Arabic Transparent" pitchFamily="34" charset="0"/>
                <a:cs typeface="Arabic Transparent" pitchFamily="34" charset="0"/>
              </a:rPr>
              <a:t>.</a:t>
            </a:r>
            <a:endParaRPr lang="ar-EG" sz="2400" b="1" dirty="0">
              <a:latin typeface="Arabic Transparent" pitchFamily="34" charset="0"/>
              <a:cs typeface="Arabic Transparent" pitchFamily="34" charset="0"/>
            </a:endParaRPr>
          </a:p>
          <a:p>
            <a:pPr marL="609600" indent="-609600" algn="just" rtl="1">
              <a:buClr>
                <a:schemeClr val="accent3"/>
              </a:buClr>
              <a:defRPr/>
            </a:pPr>
            <a:r>
              <a:rPr lang="ar-EG" sz="2400" b="1" u="sng" dirty="0">
                <a:solidFill>
                  <a:srgbClr val="FFFF00"/>
                </a:solidFill>
                <a:effectLst>
                  <a:outerShdw blurRad="38100" dist="38100" dir="2700000" algn="tl">
                    <a:srgbClr val="C0C0C0"/>
                  </a:outerShdw>
                </a:effectLst>
                <a:latin typeface="Arabic Transparent" pitchFamily="34" charset="0"/>
                <a:cs typeface="Arabic Transparent" pitchFamily="34" charset="0"/>
              </a:rPr>
              <a:t>الجدول الثانى</a:t>
            </a:r>
            <a:r>
              <a:rPr lang="ar-EG" sz="2400" b="1" u="sng" dirty="0" smtClean="0">
                <a:solidFill>
                  <a:srgbClr val="FFFF00"/>
                </a:solidFill>
                <a:effectLst>
                  <a:outerShdw blurRad="38100" dist="38100" dir="2700000" algn="tl">
                    <a:srgbClr val="C0C0C0"/>
                  </a:outerShdw>
                </a:effectLst>
                <a:latin typeface="Arabic Transparent" pitchFamily="34" charset="0"/>
                <a:cs typeface="Arabic Transparent" pitchFamily="34" charset="0"/>
              </a:rPr>
              <a:t>:</a:t>
            </a:r>
            <a:r>
              <a:rPr lang="en-US" sz="2400" b="1" u="sng" dirty="0" smtClean="0">
                <a:solidFill>
                  <a:srgbClr val="FFFF00"/>
                </a:solidFill>
                <a:effectLst>
                  <a:outerShdw blurRad="38100" dist="38100" dir="2700000" algn="tl">
                    <a:srgbClr val="C0C0C0"/>
                  </a:outerShdw>
                </a:effectLst>
                <a:latin typeface="Arabic Transparent" pitchFamily="34" charset="0"/>
                <a:cs typeface="Arabic Transparent" pitchFamily="34" charset="0"/>
              </a:rPr>
              <a:t> </a:t>
            </a:r>
            <a:r>
              <a:rPr lang="ar-EG" sz="2400" b="1" dirty="0" smtClean="0">
                <a:latin typeface="Arabic Transparent" pitchFamily="34" charset="0"/>
                <a:cs typeface="Arabic Transparent" pitchFamily="34" charset="0"/>
              </a:rPr>
              <a:t>هو </a:t>
            </a:r>
            <a:r>
              <a:rPr lang="ar-EG" sz="2400" b="1" dirty="0">
                <a:latin typeface="Arabic Transparent" pitchFamily="34" charset="0"/>
                <a:cs typeface="Arabic Transparent" pitchFamily="34" charset="0"/>
              </a:rPr>
              <a:t>الجدول المزدوج </a:t>
            </a:r>
            <a:r>
              <a:rPr lang="ar-EG" sz="2400" b="1" dirty="0" smtClean="0">
                <a:latin typeface="Arabic Transparent" pitchFamily="34" charset="0"/>
                <a:cs typeface="Arabic Transparent" pitchFamily="34" charset="0"/>
              </a:rPr>
              <a:t>بين</a:t>
            </a:r>
            <a:r>
              <a:rPr lang="ar-DZ" sz="2400" b="1" dirty="0" smtClean="0">
                <a:latin typeface="Arabic Transparent" pitchFamily="34" charset="0"/>
                <a:cs typeface="Arabic Transparent" pitchFamily="34" charset="0"/>
              </a:rPr>
              <a:t> </a:t>
            </a:r>
            <a:r>
              <a:rPr lang="en-US" sz="2400" b="1" dirty="0" err="1" smtClean="0">
                <a:solidFill>
                  <a:srgbClr val="FF3300"/>
                </a:solidFill>
                <a:latin typeface="Arabic Transparent" pitchFamily="34" charset="0"/>
                <a:cs typeface="Arabic Transparent" pitchFamily="34" charset="0"/>
              </a:rPr>
              <a:t>Programme</a:t>
            </a:r>
            <a:r>
              <a:rPr lang="ar-DZ" sz="2400" b="1" dirty="0" smtClean="0">
                <a:solidFill>
                  <a:srgbClr val="FF3300"/>
                </a:solidFill>
                <a:latin typeface="Arabic Transparent" pitchFamily="34" charset="0"/>
                <a:cs typeface="Arabic Transparent" pitchFamily="34" charset="0"/>
              </a:rPr>
              <a:t> </a:t>
            </a:r>
            <a:r>
              <a:rPr lang="ar-EG" sz="2400" b="1" dirty="0" smtClean="0">
                <a:latin typeface="Arabic Transparent" pitchFamily="34" charset="0"/>
                <a:cs typeface="Arabic Transparent" pitchFamily="34" charset="0"/>
              </a:rPr>
              <a:t>فى الصفوف</a:t>
            </a:r>
            <a:r>
              <a:rPr lang="ar-DZ" sz="2400" b="1" dirty="0" smtClean="0">
                <a:latin typeface="Arabic Transparent" pitchFamily="34" charset="0"/>
                <a:cs typeface="Arabic Transparent" pitchFamily="34" charset="0"/>
              </a:rPr>
              <a:t>   </a:t>
            </a:r>
            <a:r>
              <a:rPr lang="fr-FR" sz="2400" b="1" dirty="0" smtClean="0">
                <a:latin typeface="Arabic Transparent" pitchFamily="34" charset="0"/>
                <a:cs typeface="Arabic Transparent" pitchFamily="34" charset="0"/>
              </a:rPr>
              <a:t>(</a:t>
            </a:r>
            <a:r>
              <a:rPr lang="en-US" sz="2400" b="1" dirty="0" err="1" smtClean="0">
                <a:solidFill>
                  <a:srgbClr val="FF3300"/>
                </a:solidFill>
                <a:latin typeface="Arabic Transparent" pitchFamily="34" charset="0"/>
                <a:cs typeface="Arabic Transparent" pitchFamily="34" charset="0"/>
              </a:rPr>
              <a:t>Ligne</a:t>
            </a:r>
            <a:r>
              <a:rPr lang="en-US" sz="2400" b="1" dirty="0" smtClean="0">
                <a:solidFill>
                  <a:srgbClr val="FF3300"/>
                </a:solidFill>
                <a:latin typeface="Arabic Transparent" pitchFamily="34" charset="0"/>
                <a:cs typeface="Arabic Transparent" pitchFamily="34" charset="0"/>
              </a:rPr>
              <a:t>(s))</a:t>
            </a:r>
            <a:r>
              <a:rPr lang="ar-DZ" sz="2400" b="1" dirty="0" smtClean="0">
                <a:solidFill>
                  <a:srgbClr val="FF3300"/>
                </a:solidFill>
                <a:latin typeface="Arabic Transparent" pitchFamily="34" charset="0"/>
                <a:cs typeface="Arabic Transparent" pitchFamily="34" charset="0"/>
              </a:rPr>
              <a:t> </a:t>
            </a:r>
            <a:r>
              <a:rPr lang="ar-DZ" sz="2400" b="1" dirty="0" smtClean="0">
                <a:latin typeface="Arabic Transparent" pitchFamily="34" charset="0"/>
                <a:cs typeface="Arabic Transparent" pitchFamily="34" charset="0"/>
              </a:rPr>
              <a:t>و الجنس </a:t>
            </a:r>
            <a:r>
              <a:rPr lang="en-US" sz="2400" b="1" dirty="0" smtClean="0">
                <a:solidFill>
                  <a:srgbClr val="FF3300"/>
                </a:solidFill>
                <a:latin typeface="Arabic Transparent" pitchFamily="34" charset="0"/>
                <a:cs typeface="Arabic Transparent" pitchFamily="34" charset="0"/>
              </a:rPr>
              <a:t>Genre</a:t>
            </a:r>
            <a:r>
              <a:rPr lang="ar-DZ" sz="2400" b="1" dirty="0" smtClean="0">
                <a:solidFill>
                  <a:srgbClr val="FF3300"/>
                </a:solidFill>
                <a:latin typeface="Arabic Transparent" pitchFamily="34" charset="0"/>
                <a:cs typeface="Arabic Transparent" pitchFamily="34" charset="0"/>
              </a:rPr>
              <a:t> </a:t>
            </a:r>
            <a:r>
              <a:rPr lang="ar-EG" sz="2400" b="1" dirty="0" smtClean="0">
                <a:latin typeface="Arabic Transparent" pitchFamily="34" charset="0"/>
                <a:cs typeface="Arabic Transparent" pitchFamily="34" charset="0"/>
              </a:rPr>
              <a:t>فى الأعمدة</a:t>
            </a:r>
            <a:r>
              <a:rPr lang="fr-FR" sz="2400" b="1" dirty="0" smtClean="0">
                <a:latin typeface="Arabic Transparent" pitchFamily="34" charset="0"/>
                <a:cs typeface="Arabic Transparent" pitchFamily="34" charset="0"/>
              </a:rPr>
              <a:t> (</a:t>
            </a:r>
            <a:r>
              <a:rPr lang="en-US" sz="2400" b="1" dirty="0" err="1" smtClean="0">
                <a:solidFill>
                  <a:srgbClr val="FF3300"/>
                </a:solidFill>
                <a:latin typeface="Arabic Transparent" pitchFamily="34" charset="0"/>
                <a:cs typeface="Arabic Transparent" pitchFamily="34" charset="0"/>
              </a:rPr>
              <a:t>Colonne</a:t>
            </a:r>
            <a:r>
              <a:rPr lang="en-US" sz="2400" b="1" dirty="0" smtClean="0">
                <a:solidFill>
                  <a:srgbClr val="FF3300"/>
                </a:solidFill>
                <a:latin typeface="Arabic Transparent" pitchFamily="34" charset="0"/>
                <a:cs typeface="Arabic Transparent" pitchFamily="34" charset="0"/>
              </a:rPr>
              <a:t> (s)) </a:t>
            </a:r>
            <a:r>
              <a:rPr lang="ar-DZ" sz="2400" b="1" dirty="0" smtClean="0">
                <a:latin typeface="Arabic Transparent" pitchFamily="34" charset="0"/>
                <a:cs typeface="Arabic Transparent" pitchFamily="34" charset="0"/>
              </a:rPr>
              <a:t>              و</a:t>
            </a:r>
            <a:r>
              <a:rPr lang="ar-EG" sz="2400" b="1" dirty="0" smtClean="0">
                <a:latin typeface="Arabic Transparent" pitchFamily="34" charset="0"/>
                <a:cs typeface="Arabic Transparent" pitchFamily="34" charset="0"/>
              </a:rPr>
              <a:t>الخلايا تحتوى </a:t>
            </a:r>
            <a:r>
              <a:rPr lang="ar-EG" sz="2400" b="1" dirty="0">
                <a:latin typeface="Arabic Transparent" pitchFamily="34" charset="0"/>
                <a:cs typeface="Arabic Transparent" pitchFamily="34" charset="0"/>
              </a:rPr>
              <a:t>على كلا من  عدد القيم ونسبه كل قيم بالنسبة للنوع </a:t>
            </a:r>
            <a:r>
              <a:rPr lang="ar-EG" sz="2400" b="1" dirty="0" err="1">
                <a:latin typeface="Arabic Transparent" pitchFamily="34" charset="0"/>
                <a:cs typeface="Arabic Transparent" pitchFamily="34" charset="0"/>
              </a:rPr>
              <a:t>وايضا</a:t>
            </a:r>
            <a:r>
              <a:rPr lang="ar-EG" sz="2400" b="1" dirty="0">
                <a:latin typeface="Arabic Transparent" pitchFamily="34" charset="0"/>
                <a:cs typeface="Arabic Transparent" pitchFamily="34" charset="0"/>
              </a:rPr>
              <a:t> </a:t>
            </a:r>
            <a:r>
              <a:rPr lang="ar-DZ" sz="2400" b="1" dirty="0" smtClean="0">
                <a:latin typeface="Arabic Transparent" pitchFamily="34" charset="0"/>
                <a:cs typeface="Arabic Transparent" pitchFamily="34" charset="0"/>
              </a:rPr>
              <a:t>البرنامج </a:t>
            </a:r>
            <a:r>
              <a:rPr lang="ar-EG" sz="2400" b="1" dirty="0" smtClean="0">
                <a:latin typeface="Arabic Transparent" pitchFamily="34" charset="0"/>
                <a:cs typeface="Arabic Transparent" pitchFamily="34" charset="0"/>
              </a:rPr>
              <a:t>والمجموع</a:t>
            </a:r>
            <a:endParaRPr lang="ar-EG" sz="2400" b="1" dirty="0">
              <a:latin typeface="Arabic Transparent" pitchFamily="34" charset="0"/>
              <a:cs typeface="Arabic Transparent" pitchFamily="34" charset="0"/>
            </a:endParaRPr>
          </a:p>
          <a:p>
            <a:pPr marL="609600" indent="-609600" algn="just" rtl="1">
              <a:buClr>
                <a:schemeClr val="accent3"/>
              </a:buClr>
              <a:defRPr/>
            </a:pPr>
            <a:r>
              <a:rPr lang="ar-EG" sz="2400" b="1" dirty="0">
                <a:latin typeface="Arabic Transparent" pitchFamily="34" charset="0"/>
                <a:cs typeface="Arabic Transparent" pitchFamily="34" charset="0"/>
              </a:rPr>
              <a:t>فعلى سبيل المثال الخليه الأولى تحتوى على العدد </a:t>
            </a:r>
            <a:r>
              <a:rPr lang="ar-DZ" sz="2400" b="1" dirty="0" smtClean="0">
                <a:solidFill>
                  <a:srgbClr val="00B0F0"/>
                </a:solidFill>
                <a:latin typeface="Arabic Transparent" pitchFamily="34" charset="0"/>
                <a:cs typeface="Arabic Transparent" pitchFamily="34" charset="0"/>
              </a:rPr>
              <a:t>9</a:t>
            </a:r>
            <a:r>
              <a:rPr lang="ar-EG" sz="2400" b="1" dirty="0" smtClean="0">
                <a:latin typeface="Arabic Transparent" pitchFamily="34" charset="0"/>
                <a:cs typeface="Arabic Transparent" pitchFamily="34" charset="0"/>
              </a:rPr>
              <a:t>فتعنى </a:t>
            </a:r>
            <a:r>
              <a:rPr lang="ar-EG" sz="2400" b="1" dirty="0">
                <a:latin typeface="Arabic Transparent" pitchFamily="34" charset="0"/>
                <a:cs typeface="Arabic Transparent" pitchFamily="34" charset="0"/>
              </a:rPr>
              <a:t>انه يوجد </a:t>
            </a:r>
            <a:r>
              <a:rPr lang="ar-DZ" sz="2400" b="1" dirty="0" err="1" smtClean="0">
                <a:solidFill>
                  <a:srgbClr val="00B0F0"/>
                </a:solidFill>
                <a:latin typeface="Arabic Transparent" pitchFamily="34" charset="0"/>
                <a:cs typeface="Arabic Transparent" pitchFamily="34" charset="0"/>
              </a:rPr>
              <a:t>9</a:t>
            </a:r>
            <a:r>
              <a:rPr lang="ar-DZ" sz="2400" b="1" dirty="0" err="1" smtClean="0">
                <a:latin typeface="Arabic Transparent" pitchFamily="34" charset="0"/>
                <a:cs typeface="Arabic Transparent" pitchFamily="34" charset="0"/>
              </a:rPr>
              <a:t>أشخاص</a:t>
            </a:r>
            <a:r>
              <a:rPr lang="ar-DZ" sz="2400" b="1" dirty="0" smtClean="0">
                <a:latin typeface="Arabic Transparent" pitchFamily="34" charset="0"/>
                <a:cs typeface="Arabic Transparent" pitchFamily="34" charset="0"/>
              </a:rPr>
              <a:t> </a:t>
            </a:r>
            <a:r>
              <a:rPr lang="ar-EG" sz="2400" b="1" dirty="0" smtClean="0">
                <a:latin typeface="Arabic Transparent" pitchFamily="34" charset="0"/>
                <a:cs typeface="Arabic Transparent" pitchFamily="34" charset="0"/>
              </a:rPr>
              <a:t>من </a:t>
            </a:r>
            <a:r>
              <a:rPr lang="ar-EG" sz="2400" b="1" dirty="0">
                <a:latin typeface="Arabic Transparent" pitchFamily="34" charset="0"/>
                <a:cs typeface="Arabic Transparent" pitchFamily="34" charset="0"/>
              </a:rPr>
              <a:t>النوع </a:t>
            </a:r>
            <a:r>
              <a:rPr lang="ar-DZ" sz="2400" b="1" dirty="0" smtClean="0">
                <a:latin typeface="Arabic Transparent" pitchFamily="34" charset="0"/>
                <a:cs typeface="Arabic Transparent" pitchFamily="34" charset="0"/>
              </a:rPr>
              <a:t> </a:t>
            </a:r>
            <a:r>
              <a:rPr lang="en-US" sz="2400" b="1" dirty="0" err="1" smtClean="0">
                <a:solidFill>
                  <a:schemeClr val="accent4">
                    <a:lumMod val="60000"/>
                    <a:lumOff val="40000"/>
                  </a:schemeClr>
                </a:solidFill>
                <a:latin typeface="Arabic Transparent" pitchFamily="34" charset="0"/>
                <a:cs typeface="Arabic Transparent" pitchFamily="34" charset="0"/>
              </a:rPr>
              <a:t>masculin</a:t>
            </a:r>
            <a:r>
              <a:rPr lang="en-US" sz="2400" b="1" dirty="0" smtClean="0">
                <a:solidFill>
                  <a:srgbClr val="FF3300"/>
                </a:solidFill>
                <a:latin typeface="Arabic Transparent" pitchFamily="34" charset="0"/>
                <a:cs typeface="Arabic Transparent" pitchFamily="34" charset="0"/>
              </a:rPr>
              <a:t> </a:t>
            </a:r>
            <a:r>
              <a:rPr lang="ar-DZ" sz="2400" b="1" dirty="0" smtClean="0">
                <a:solidFill>
                  <a:srgbClr val="FF3300"/>
                </a:solidFill>
                <a:latin typeface="Arabic Transparent" pitchFamily="34" charset="0"/>
                <a:cs typeface="Arabic Transparent" pitchFamily="34" charset="0"/>
              </a:rPr>
              <a:t> </a:t>
            </a:r>
            <a:r>
              <a:rPr lang="ar-DZ" sz="2400" b="1" dirty="0" smtClean="0">
                <a:latin typeface="Arabic Transparent" pitchFamily="34" charset="0"/>
                <a:cs typeface="Arabic Transparent" pitchFamily="34" charset="0"/>
              </a:rPr>
              <a:t>أجابوا</a:t>
            </a:r>
            <a:r>
              <a:rPr lang="ar-EG" sz="2400" b="1" dirty="0" smtClean="0">
                <a:latin typeface="Arabic Transparent" pitchFamily="34" charset="0"/>
                <a:cs typeface="Arabic Transparent" pitchFamily="34" charset="0"/>
              </a:rPr>
              <a:t>على </a:t>
            </a:r>
            <a:r>
              <a:rPr lang="ar-DZ" sz="2400" b="1" dirty="0" smtClean="0">
                <a:solidFill>
                  <a:schemeClr val="accent4">
                    <a:lumMod val="60000"/>
                    <a:lumOff val="40000"/>
                  </a:schemeClr>
                </a:solidFill>
                <a:latin typeface="Arabic Transparent" pitchFamily="34" charset="0"/>
                <a:cs typeface="Arabic Transparent" pitchFamily="34" charset="0"/>
              </a:rPr>
              <a:t>موافق جدا </a:t>
            </a:r>
            <a:r>
              <a:rPr lang="ar-EG" sz="2400" b="1" dirty="0" smtClean="0">
                <a:latin typeface="Arabic Transparent" pitchFamily="34" charset="0"/>
                <a:cs typeface="Arabic Transparent" pitchFamily="34" charset="0"/>
              </a:rPr>
              <a:t>والذى </a:t>
            </a:r>
            <a:r>
              <a:rPr lang="ar-DZ" sz="2400" b="1" dirty="0" smtClean="0">
                <a:latin typeface="Arabic Transparent" pitchFamily="34" charset="0"/>
                <a:cs typeface="Arabic Transparent" pitchFamily="34" charset="0"/>
              </a:rPr>
              <a:t>يمثل </a:t>
            </a:r>
            <a:r>
              <a:rPr lang="ar-DZ" sz="2400" b="1" dirty="0" smtClean="0">
                <a:solidFill>
                  <a:srgbClr val="00B0F0"/>
                </a:solidFill>
                <a:latin typeface="Arabic Transparent" pitchFamily="34" charset="0"/>
                <a:cs typeface="Arabic Transparent" pitchFamily="34" charset="0"/>
              </a:rPr>
              <a:t>52.9</a:t>
            </a:r>
            <a:r>
              <a:rPr lang="en-US" sz="2400" b="1" dirty="0" smtClean="0">
                <a:solidFill>
                  <a:srgbClr val="00B0F0"/>
                </a:solidFill>
                <a:latin typeface="Arabic Transparent" pitchFamily="34" charset="0"/>
                <a:cs typeface="Arabic Transparent" pitchFamily="34" charset="0"/>
              </a:rPr>
              <a:t>%</a:t>
            </a:r>
            <a:r>
              <a:rPr lang="en-US" sz="2400" b="1" dirty="0" smtClean="0">
                <a:latin typeface="Arabic Transparent" pitchFamily="34" charset="0"/>
                <a:cs typeface="Arabic Transparent" pitchFamily="34" charset="0"/>
              </a:rPr>
              <a:t> </a:t>
            </a:r>
            <a:r>
              <a:rPr lang="ar-EG" sz="2400" b="1" dirty="0" smtClean="0">
                <a:latin typeface="Arabic Transparent" pitchFamily="34" charset="0"/>
                <a:cs typeface="Arabic Transparent" pitchFamily="34" charset="0"/>
              </a:rPr>
              <a:t> </a:t>
            </a:r>
            <a:r>
              <a:rPr lang="ar-EG" sz="2400" b="1" dirty="0">
                <a:latin typeface="Arabic Transparent" pitchFamily="34" charset="0"/>
                <a:cs typeface="Arabic Transparent" pitchFamily="34" charset="0"/>
              </a:rPr>
              <a:t>من </a:t>
            </a:r>
            <a:r>
              <a:rPr lang="ar-DZ" sz="2400" b="1" dirty="0" smtClean="0">
                <a:latin typeface="Arabic Transparent" pitchFamily="34" charset="0"/>
                <a:cs typeface="Arabic Transparent" pitchFamily="34" charset="0"/>
              </a:rPr>
              <a:t>الموافقين جدا و الذين عددهم هو </a:t>
            </a:r>
            <a:r>
              <a:rPr lang="ar-DZ" sz="2400" b="1" dirty="0" err="1" smtClean="0">
                <a:latin typeface="Arabic Transparent" pitchFamily="34" charset="0"/>
                <a:cs typeface="Arabic Transparent" pitchFamily="34" charset="0"/>
              </a:rPr>
              <a:t>17 </a:t>
            </a:r>
            <a:r>
              <a:rPr lang="ar-DZ" sz="2400" b="1" dirty="0" smtClean="0">
                <a:latin typeface="Arabic Transparent" pitchFamily="34" charset="0"/>
                <a:cs typeface="Arabic Transparent" pitchFamily="34" charset="0"/>
              </a:rPr>
              <a:t>(أي:</a:t>
            </a:r>
            <a:r>
              <a:rPr lang="fr-FR" sz="2400" b="1" dirty="0" smtClean="0">
                <a:latin typeface="Arabic Transparent" pitchFamily="34" charset="0"/>
                <a:cs typeface="Arabic Transparent" pitchFamily="34" charset="0"/>
              </a:rPr>
              <a:t>(9/17)*100%</a:t>
            </a:r>
            <a:r>
              <a:rPr lang="ar-DZ" sz="2400" b="1" dirty="0" err="1" smtClean="0">
                <a:latin typeface="Arabic Transparent" pitchFamily="34" charset="0"/>
                <a:cs typeface="Arabic Transparent" pitchFamily="34" charset="0"/>
              </a:rPr>
              <a:t>) </a:t>
            </a:r>
            <a:r>
              <a:rPr lang="ar-DZ" sz="2400" b="1" dirty="0" smtClean="0">
                <a:latin typeface="Arabic Transparent" pitchFamily="34" charset="0"/>
                <a:cs typeface="Arabic Transparent" pitchFamily="34" charset="0"/>
              </a:rPr>
              <a:t>(هذا التحليل على أساس السطر</a:t>
            </a:r>
            <a:r>
              <a:rPr lang="ar-DZ" sz="2400" b="1" dirty="0" err="1" smtClean="0">
                <a:latin typeface="Arabic Transparent" pitchFamily="34" charset="0"/>
                <a:cs typeface="Arabic Transparent" pitchFamily="34" charset="0"/>
              </a:rPr>
              <a:t>)</a:t>
            </a:r>
            <a:endParaRPr lang="ar-DZ" sz="2400" b="1" dirty="0" smtClean="0">
              <a:latin typeface="Arabic Transparent" pitchFamily="34" charset="0"/>
              <a:cs typeface="Arabic Transparent" pitchFamily="34" charset="0"/>
            </a:endParaRPr>
          </a:p>
          <a:p>
            <a:pPr marL="609600" indent="-609600" algn="just" rtl="1">
              <a:buClr>
                <a:schemeClr val="accent3"/>
              </a:buClr>
              <a:defRPr/>
            </a:pPr>
            <a:r>
              <a:rPr lang="ar-EG" sz="2400" b="1" dirty="0" smtClean="0">
                <a:latin typeface="Arabic Transparent" pitchFamily="34" charset="0"/>
                <a:cs typeface="Arabic Transparent" pitchFamily="34" charset="0"/>
              </a:rPr>
              <a:t>ويمثل</a:t>
            </a:r>
            <a:r>
              <a:rPr lang="ar-DZ" sz="2400" b="1" dirty="0" smtClean="0">
                <a:solidFill>
                  <a:srgbClr val="00B0F0"/>
                </a:solidFill>
                <a:latin typeface="Arabic Transparent" pitchFamily="34" charset="0"/>
                <a:cs typeface="Arabic Transparent" pitchFamily="34" charset="0"/>
              </a:rPr>
              <a:t>56.3</a:t>
            </a:r>
            <a:r>
              <a:rPr lang="en-US" sz="2400" b="1" dirty="0" smtClean="0">
                <a:solidFill>
                  <a:srgbClr val="00B0F0"/>
                </a:solidFill>
                <a:latin typeface="Arabic Transparent" pitchFamily="34" charset="0"/>
                <a:cs typeface="Arabic Transparent" pitchFamily="34" charset="0"/>
              </a:rPr>
              <a:t>%</a:t>
            </a:r>
            <a:r>
              <a:rPr lang="en-US" sz="2400" b="1" dirty="0" smtClean="0">
                <a:latin typeface="Arabic Transparent" pitchFamily="34" charset="0"/>
                <a:cs typeface="Arabic Transparent" pitchFamily="34" charset="0"/>
              </a:rPr>
              <a:t> </a:t>
            </a:r>
            <a:r>
              <a:rPr lang="ar-EG" sz="2400" b="1" dirty="0" smtClean="0">
                <a:latin typeface="Arabic Transparent" pitchFamily="34" charset="0"/>
                <a:cs typeface="Arabic Transparent" pitchFamily="34" charset="0"/>
              </a:rPr>
              <a:t> </a:t>
            </a:r>
            <a:r>
              <a:rPr lang="ar-EG" sz="2400" b="1" dirty="0">
                <a:latin typeface="Arabic Transparent" pitchFamily="34" charset="0"/>
                <a:cs typeface="Arabic Transparent" pitchFamily="34" charset="0"/>
              </a:rPr>
              <a:t>من </a:t>
            </a:r>
            <a:r>
              <a:rPr lang="ar-EG" sz="2400" b="1" dirty="0" smtClean="0">
                <a:latin typeface="Arabic Transparent" pitchFamily="34" charset="0"/>
                <a:cs typeface="Arabic Transparent" pitchFamily="34" charset="0"/>
              </a:rPr>
              <a:t>النوع</a:t>
            </a:r>
            <a:r>
              <a:rPr lang="ar-DZ" sz="2400" b="1" dirty="0" smtClean="0">
                <a:latin typeface="Arabic Transparent" pitchFamily="34" charset="0"/>
                <a:cs typeface="Arabic Transparent" pitchFamily="34" charset="0"/>
              </a:rPr>
              <a:t> </a:t>
            </a:r>
            <a:r>
              <a:rPr lang="en-US" sz="2400" b="1" dirty="0" err="1" smtClean="0">
                <a:solidFill>
                  <a:schemeClr val="accent4">
                    <a:lumMod val="60000"/>
                    <a:lumOff val="40000"/>
                  </a:schemeClr>
                </a:solidFill>
                <a:latin typeface="Arabic Transparent" pitchFamily="34" charset="0"/>
                <a:cs typeface="Arabic Transparent" pitchFamily="34" charset="0"/>
              </a:rPr>
              <a:t>masculin</a:t>
            </a:r>
            <a:r>
              <a:rPr lang="ar-DZ" sz="2400" b="1" dirty="0" smtClean="0">
                <a:solidFill>
                  <a:schemeClr val="accent4">
                    <a:lumMod val="60000"/>
                    <a:lumOff val="40000"/>
                  </a:schemeClr>
                </a:solidFill>
                <a:latin typeface="Arabic Transparent" pitchFamily="34" charset="0"/>
                <a:cs typeface="Arabic Transparent" pitchFamily="34" charset="0"/>
              </a:rPr>
              <a:t> </a:t>
            </a:r>
            <a:r>
              <a:rPr lang="ar-DZ" sz="2400" b="1" dirty="0" smtClean="0">
                <a:latin typeface="Arabic Transparent" pitchFamily="34" charset="0"/>
                <a:cs typeface="Arabic Transparent" pitchFamily="34" charset="0"/>
              </a:rPr>
              <a:t>و الذين عددهم  16</a:t>
            </a:r>
            <a:r>
              <a:rPr lang="ar-DZ" sz="2400" b="1" dirty="0" err="1" smtClean="0">
                <a:latin typeface="Arabic Transparent" pitchFamily="34" charset="0"/>
                <a:cs typeface="Arabic Transparent" pitchFamily="34" charset="0"/>
              </a:rPr>
              <a:t>(أي:</a:t>
            </a:r>
            <a:r>
              <a:rPr lang="ar-DZ" sz="2400" b="1" dirty="0" smtClean="0">
                <a:latin typeface="Arabic Transparent" pitchFamily="34" charset="0"/>
                <a:cs typeface="Arabic Transparent" pitchFamily="34" charset="0"/>
              </a:rPr>
              <a:t> </a:t>
            </a:r>
            <a:r>
              <a:rPr lang="fr-FR" sz="2400" b="1" dirty="0" smtClean="0">
                <a:latin typeface="Arabic Transparent" pitchFamily="34" charset="0"/>
                <a:cs typeface="Arabic Transparent" pitchFamily="34" charset="0"/>
              </a:rPr>
              <a:t>(9/16)*100%</a:t>
            </a:r>
            <a:r>
              <a:rPr lang="ar-DZ" sz="2400" b="1" dirty="0" err="1" smtClean="0">
                <a:latin typeface="Arabic Transparent" pitchFamily="34" charset="0"/>
                <a:cs typeface="Arabic Transparent" pitchFamily="34" charset="0"/>
              </a:rPr>
              <a:t>) </a:t>
            </a:r>
            <a:r>
              <a:rPr lang="ar-DZ" sz="2400" b="1" dirty="0" smtClean="0">
                <a:latin typeface="Arabic Transparent" pitchFamily="34" charset="0"/>
                <a:cs typeface="Arabic Transparent" pitchFamily="34" charset="0"/>
              </a:rPr>
              <a:t>(هذا التحليل على أساس العمود</a:t>
            </a:r>
            <a:r>
              <a:rPr lang="ar-DZ" sz="2400" b="1" dirty="0" err="1" smtClean="0">
                <a:latin typeface="Arabic Transparent" pitchFamily="34" charset="0"/>
                <a:cs typeface="Arabic Transparent" pitchFamily="34" charset="0"/>
              </a:rPr>
              <a:t>)</a:t>
            </a:r>
            <a:r>
              <a:rPr lang="en-US" sz="2400" b="1" dirty="0" smtClean="0">
                <a:latin typeface="Arabic Transparent" pitchFamily="34" charset="0"/>
                <a:cs typeface="Arabic Transparent" pitchFamily="34" charset="0"/>
              </a:rPr>
              <a:t>.</a:t>
            </a:r>
            <a:endParaRPr lang="ar-DZ" sz="2400" b="1" dirty="0" smtClean="0">
              <a:latin typeface="Arabic Transparent" pitchFamily="34" charset="0"/>
              <a:cs typeface="Arabic Transparent" pitchFamily="34" charset="0"/>
            </a:endParaRPr>
          </a:p>
          <a:p>
            <a:pPr marL="609600" indent="-609600" algn="just" rtl="1">
              <a:buClr>
                <a:schemeClr val="accent3"/>
              </a:buClr>
              <a:defRPr/>
            </a:pPr>
            <a:r>
              <a:rPr lang="ar-DZ" sz="2400" b="1" dirty="0" smtClean="0">
                <a:latin typeface="Arabic Transparent" pitchFamily="34" charset="0"/>
                <a:cs typeface="Arabic Transparent" pitchFamily="34" charset="0"/>
              </a:rPr>
              <a:t>  </a:t>
            </a:r>
            <a:r>
              <a:rPr lang="ar-EG" sz="2400" b="1" dirty="0" err="1" smtClean="0">
                <a:latin typeface="Arabic Transparent" pitchFamily="34" charset="0"/>
                <a:cs typeface="Arabic Transparent" pitchFamily="34" charset="0"/>
              </a:rPr>
              <a:t>وايضا</a:t>
            </a:r>
            <a:r>
              <a:rPr lang="ar-EG" sz="2400" b="1" dirty="0" smtClean="0">
                <a:latin typeface="Arabic Transparent" pitchFamily="34" charset="0"/>
                <a:cs typeface="Arabic Transparent" pitchFamily="34" charset="0"/>
              </a:rPr>
              <a:t> </a:t>
            </a:r>
            <a:r>
              <a:rPr lang="ar-DZ" sz="2400" b="1" dirty="0" smtClean="0">
                <a:solidFill>
                  <a:srgbClr val="00B0F0"/>
                </a:solidFill>
                <a:latin typeface="Arabic Transparent" pitchFamily="34" charset="0"/>
                <a:cs typeface="Arabic Transparent" pitchFamily="34" charset="0"/>
              </a:rPr>
              <a:t>56.7</a:t>
            </a:r>
            <a:r>
              <a:rPr lang="en-US" sz="2400" b="1" dirty="0" smtClean="0">
                <a:solidFill>
                  <a:srgbClr val="00B0F0"/>
                </a:solidFill>
                <a:latin typeface="Arabic Transparent" pitchFamily="34" charset="0"/>
                <a:cs typeface="Arabic Transparent" pitchFamily="34" charset="0"/>
              </a:rPr>
              <a:t>%</a:t>
            </a:r>
            <a:r>
              <a:rPr lang="ar-EG" sz="2400" b="1" dirty="0" smtClean="0">
                <a:latin typeface="Arabic Transparent" pitchFamily="34" charset="0"/>
                <a:cs typeface="Arabic Transparent" pitchFamily="34" charset="0"/>
              </a:rPr>
              <a:t> </a:t>
            </a:r>
            <a:r>
              <a:rPr lang="ar-EG" sz="2400" b="1" dirty="0">
                <a:latin typeface="Arabic Transparent" pitchFamily="34" charset="0"/>
                <a:cs typeface="Arabic Transparent" pitchFamily="34" charset="0"/>
              </a:rPr>
              <a:t>من العدد الكلى </a:t>
            </a:r>
            <a:r>
              <a:rPr lang="ar-EG" sz="2400" b="1" dirty="0" smtClean="0">
                <a:latin typeface="Arabic Transparent" pitchFamily="34" charset="0"/>
                <a:cs typeface="Arabic Transparent" pitchFamily="34" charset="0"/>
              </a:rPr>
              <a:t>للبيانات</a:t>
            </a:r>
            <a:r>
              <a:rPr lang="ar-DZ" sz="2400" b="1" dirty="0" smtClean="0">
                <a:latin typeface="Arabic Transparent" pitchFamily="34" charset="0"/>
                <a:cs typeface="Arabic Transparent" pitchFamily="34" charset="0"/>
              </a:rPr>
              <a:t>(30</a:t>
            </a:r>
            <a:r>
              <a:rPr lang="ar-DZ" sz="2400" b="1" dirty="0" err="1" smtClean="0">
                <a:latin typeface="Arabic Transparent" pitchFamily="34" charset="0"/>
                <a:cs typeface="Arabic Transparent" pitchFamily="34" charset="0"/>
              </a:rPr>
              <a:t>) (أي:</a:t>
            </a:r>
            <a:r>
              <a:rPr lang="ar-DZ" sz="2400" b="1" dirty="0" smtClean="0">
                <a:latin typeface="Arabic Transparent" pitchFamily="34" charset="0"/>
                <a:cs typeface="Arabic Transparent" pitchFamily="34" charset="0"/>
              </a:rPr>
              <a:t> </a:t>
            </a:r>
            <a:r>
              <a:rPr lang="fr-FR" sz="2400" b="1" dirty="0" smtClean="0">
                <a:latin typeface="Arabic Transparent" pitchFamily="34" charset="0"/>
                <a:cs typeface="Arabic Transparent" pitchFamily="34" charset="0"/>
              </a:rPr>
              <a:t>(9/30)*100%</a:t>
            </a:r>
            <a:r>
              <a:rPr lang="ar-DZ" sz="2400" b="1" dirty="0" err="1" smtClean="0">
                <a:latin typeface="Arabic Transparent" pitchFamily="34" charset="0"/>
                <a:cs typeface="Arabic Transparent" pitchFamily="34" charset="0"/>
              </a:rPr>
              <a:t>)</a:t>
            </a:r>
            <a:r>
              <a:rPr lang="ar-DZ" sz="2400" b="1" dirty="0" smtClean="0">
                <a:latin typeface="Arabic Transparent" pitchFamily="34" charset="0"/>
                <a:cs typeface="Arabic Transparent" pitchFamily="34" charset="0"/>
              </a:rPr>
              <a:t> </a:t>
            </a:r>
            <a:r>
              <a:rPr lang="ar-EG" sz="2400" b="1" dirty="0" err="1" smtClean="0">
                <a:latin typeface="Arabic Transparent" pitchFamily="34" charset="0"/>
                <a:cs typeface="Arabic Transparent" pitchFamily="34" charset="0"/>
              </a:rPr>
              <a:t>.</a:t>
            </a:r>
            <a:r>
              <a:rPr lang="ar-DZ" sz="2400" b="1" dirty="0" smtClean="0">
                <a:latin typeface="Arabic Transparent" pitchFamily="34" charset="0"/>
                <a:cs typeface="Arabic Transparent" pitchFamily="34" charset="0"/>
              </a:rPr>
              <a:t> (هذا التحليل على أساس </a:t>
            </a:r>
            <a:r>
              <a:rPr lang="en-US" sz="2400" b="1" dirty="0" smtClean="0">
                <a:latin typeface="Arabic Transparent" pitchFamily="34" charset="0"/>
                <a:cs typeface="Arabic Transparent" pitchFamily="34" charset="0"/>
              </a:rPr>
              <a:t>total</a:t>
            </a:r>
            <a:r>
              <a:rPr lang="ar-DZ" sz="2400" b="1" dirty="0" err="1" smtClean="0">
                <a:latin typeface="Arabic Transparent" pitchFamily="34" charset="0"/>
                <a:cs typeface="Arabic Transparent" pitchFamily="34" charset="0"/>
              </a:rPr>
              <a:t>)</a:t>
            </a:r>
            <a:r>
              <a:rPr lang="en-US" sz="2400" b="1" dirty="0" smtClean="0">
                <a:latin typeface="Arabic Transparent" pitchFamily="34" charset="0"/>
                <a:cs typeface="Arabic Transparent" pitchFamily="34" charset="0"/>
              </a:rPr>
              <a:t>.</a:t>
            </a:r>
          </a:p>
          <a:p>
            <a:pPr marL="609600" indent="-609600" algn="just" rtl="1">
              <a:buClr>
                <a:schemeClr val="accent3"/>
              </a:buClr>
              <a:defRPr/>
            </a:pPr>
            <a:r>
              <a:rPr lang="ar-DZ" sz="2400" b="1" dirty="0" smtClean="0">
                <a:solidFill>
                  <a:srgbClr val="FFC000"/>
                </a:solidFill>
                <a:latin typeface="Arabic Transparent" pitchFamily="34" charset="0"/>
                <a:cs typeface="Arabic Transparent" pitchFamily="34" charset="0"/>
              </a:rPr>
              <a:t>وهكذا التحليل يكون لكل باقي الخلايا.</a:t>
            </a:r>
            <a:endParaRPr lang="en-US" sz="2400" b="1" dirty="0" smtClean="0">
              <a:solidFill>
                <a:srgbClr val="FFC000"/>
              </a:solidFill>
              <a:latin typeface="Arabic Transparent" pitchFamily="34" charset="0"/>
              <a:cs typeface="Arabic Transparent" pitchFamily="34" charset="0"/>
            </a:endParaRPr>
          </a:p>
          <a:p>
            <a:pPr marL="609600" indent="-609600" algn="just" rtl="1" eaLnBrk="1" fontAlgn="auto" hangingPunct="1">
              <a:spcAft>
                <a:spcPts val="0"/>
              </a:spcAft>
              <a:buClr>
                <a:schemeClr val="accent3"/>
              </a:buClr>
              <a:buFont typeface="Wingdings 2"/>
              <a:buNone/>
              <a:defRPr/>
            </a:pPr>
            <a:r>
              <a:rPr lang="ar-EG" sz="2400" b="1" dirty="0" smtClean="0">
                <a:latin typeface="Arabic Transparent" pitchFamily="34" charset="0"/>
                <a:cs typeface="Arabic Transparent" pitchFamily="34" charset="0"/>
              </a:rPr>
              <a:t>لاحظ الصف والعمود الآخيرين فى الجدول المزدوج فهى تمثل التوزيعات الهامشية للمتغيرات</a:t>
            </a:r>
            <a:r>
              <a:rPr lang="en-US" sz="2400" b="1" dirty="0" smtClean="0">
                <a:solidFill>
                  <a:srgbClr val="FF3300"/>
                </a:solidFill>
                <a:latin typeface="Arabic Transparent" pitchFamily="34" charset="0"/>
                <a:cs typeface="Arabic Transparent" pitchFamily="34" charset="0"/>
              </a:rPr>
              <a:t>Genre</a:t>
            </a:r>
            <a:r>
              <a:rPr lang="ar-EG" sz="2400" b="1" dirty="0" err="1" smtClean="0">
                <a:latin typeface="Arabic Transparent" pitchFamily="34" charset="0"/>
                <a:cs typeface="Arabic Transparent" pitchFamily="34" charset="0"/>
              </a:rPr>
              <a:t>وايضا</a:t>
            </a:r>
            <a:r>
              <a:rPr lang="ar-EG" sz="2400" b="1" dirty="0" smtClean="0">
                <a:latin typeface="Arabic Transparent" pitchFamily="34" charset="0"/>
                <a:cs typeface="Arabic Transparent" pitchFamily="34" charset="0"/>
              </a:rPr>
              <a:t> </a:t>
            </a:r>
            <a:r>
              <a:rPr lang="en-US" sz="2400" b="1" dirty="0" err="1" smtClean="0">
                <a:solidFill>
                  <a:srgbClr val="FF3300"/>
                </a:solidFill>
                <a:latin typeface="Arabic Transparent" pitchFamily="34" charset="0"/>
                <a:cs typeface="Arabic Transparent" pitchFamily="34" charset="0"/>
              </a:rPr>
              <a:t>Programme</a:t>
            </a:r>
            <a:r>
              <a:rPr lang="en-US" sz="2400" b="1" dirty="0" smtClean="0">
                <a:solidFill>
                  <a:srgbClr val="FF3300"/>
                </a:solidFill>
                <a:latin typeface="Arabic Transparent" pitchFamily="34" charset="0"/>
                <a:cs typeface="Arabic Transparent" pitchFamily="34" charset="0"/>
              </a:rPr>
              <a:t>  </a:t>
            </a: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1" name="Objet 10"/>
          <p:cNvGraphicFramePr>
            <a:graphicFrameLocks noChangeAspect="1"/>
          </p:cNvGraphicFramePr>
          <p:nvPr/>
        </p:nvGraphicFramePr>
        <p:xfrm>
          <a:off x="4391025" y="3248025"/>
          <a:ext cx="360363" cy="360363"/>
        </p:xfrm>
        <a:graphic>
          <a:graphicData uri="http://schemas.openxmlformats.org/presentationml/2006/ole">
            <p:oleObj spid="_x0000_s1034" name="PaperPort Document" r:id="rId3" imgW="360000" imgH="360000" progId="Paper.Document">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animEffect transition="in" filter="box(in)">
                                      <p:cBhvr>
                                        <p:cTn id="7" dur="500"/>
                                        <p:tgtEl>
                                          <p:spTgt spid="788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8850">
                                            <p:txEl>
                                              <p:pRg st="1" end="1"/>
                                            </p:txEl>
                                          </p:spTgt>
                                        </p:tgtEl>
                                        <p:attrNameLst>
                                          <p:attrName>style.visibility</p:attrName>
                                        </p:attrNameLst>
                                      </p:cBhvr>
                                      <p:to>
                                        <p:strVal val="visible"/>
                                      </p:to>
                                    </p:set>
                                    <p:animEffect transition="in" filter="box(in)">
                                      <p:cBhvr>
                                        <p:cTn id="12" dur="500"/>
                                        <p:tgtEl>
                                          <p:spTgt spid="788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8850">
                                            <p:txEl>
                                              <p:pRg st="2" end="2"/>
                                            </p:txEl>
                                          </p:spTgt>
                                        </p:tgtEl>
                                        <p:attrNameLst>
                                          <p:attrName>style.visibility</p:attrName>
                                        </p:attrNameLst>
                                      </p:cBhvr>
                                      <p:to>
                                        <p:strVal val="visible"/>
                                      </p:to>
                                    </p:set>
                                    <p:animEffect transition="in" filter="box(in)">
                                      <p:cBhvr>
                                        <p:cTn id="17" dur="500"/>
                                        <p:tgtEl>
                                          <p:spTgt spid="788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8850">
                                            <p:txEl>
                                              <p:pRg st="3" end="3"/>
                                            </p:txEl>
                                          </p:spTgt>
                                        </p:tgtEl>
                                        <p:attrNameLst>
                                          <p:attrName>style.visibility</p:attrName>
                                        </p:attrNameLst>
                                      </p:cBhvr>
                                      <p:to>
                                        <p:strVal val="visible"/>
                                      </p:to>
                                    </p:set>
                                    <p:animEffect transition="in" filter="box(in)">
                                      <p:cBhvr>
                                        <p:cTn id="22" dur="500"/>
                                        <p:tgtEl>
                                          <p:spTgt spid="788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8850">
                                            <p:txEl>
                                              <p:pRg st="4" end="4"/>
                                            </p:txEl>
                                          </p:spTgt>
                                        </p:tgtEl>
                                        <p:attrNameLst>
                                          <p:attrName>style.visibility</p:attrName>
                                        </p:attrNameLst>
                                      </p:cBhvr>
                                      <p:to>
                                        <p:strVal val="visible"/>
                                      </p:to>
                                    </p:set>
                                    <p:animEffect transition="in" filter="box(in)">
                                      <p:cBhvr>
                                        <p:cTn id="27" dur="500"/>
                                        <p:tgtEl>
                                          <p:spTgt spid="788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8850">
                                            <p:txEl>
                                              <p:pRg st="5" end="5"/>
                                            </p:txEl>
                                          </p:spTgt>
                                        </p:tgtEl>
                                        <p:attrNameLst>
                                          <p:attrName>style.visibility</p:attrName>
                                        </p:attrNameLst>
                                      </p:cBhvr>
                                      <p:to>
                                        <p:strVal val="visible"/>
                                      </p:to>
                                    </p:set>
                                    <p:animEffect transition="in" filter="box(in)">
                                      <p:cBhvr>
                                        <p:cTn id="32" dur="500"/>
                                        <p:tgtEl>
                                          <p:spTgt spid="788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8850">
                                            <p:txEl>
                                              <p:pRg st="6" end="6"/>
                                            </p:txEl>
                                          </p:spTgt>
                                        </p:tgtEl>
                                        <p:attrNameLst>
                                          <p:attrName>style.visibility</p:attrName>
                                        </p:attrNameLst>
                                      </p:cBhvr>
                                      <p:to>
                                        <p:strVal val="visible"/>
                                      </p:to>
                                    </p:set>
                                    <p:animEffect transition="in" filter="box(in)">
                                      <p:cBhvr>
                                        <p:cTn id="37" dur="500"/>
                                        <p:tgtEl>
                                          <p:spTgt spid="788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ChangeArrowheads="1"/>
          </p:cNvSpPr>
          <p:nvPr/>
        </p:nvSpPr>
        <p:spPr bwMode="auto">
          <a:xfrm>
            <a:off x="662880" y="116632"/>
            <a:ext cx="8229600" cy="1368152"/>
          </a:xfrm>
          <a:prstGeom prst="rect">
            <a:avLst/>
          </a:prstGeom>
          <a:noFill/>
          <a:ln w="9525">
            <a:noFill/>
            <a:miter lim="800000"/>
            <a:headEnd/>
            <a:tailEnd/>
          </a:ln>
          <a:effectLst/>
        </p:spPr>
        <p:txBody>
          <a:bodyPr/>
          <a:lstStyle/>
          <a:p>
            <a:pPr marL="342900" indent="-342900" algn="r">
              <a:lnSpc>
                <a:spcPct val="150000"/>
              </a:lnSpc>
              <a:spcBef>
                <a:spcPct val="20000"/>
              </a:spcBef>
              <a:buClr>
                <a:schemeClr val="bg2"/>
              </a:buClr>
              <a:buSzPct val="75000"/>
              <a:buFont typeface="Wingdings" pitchFamily="2" charset="2"/>
              <a:buNone/>
              <a:defRPr/>
            </a:pPr>
            <a:r>
              <a:rPr lang="ar-EG" sz="2800" b="1" u="sng" dirty="0">
                <a:solidFill>
                  <a:srgbClr val="FFFF00"/>
                </a:solidFill>
                <a:effectLst>
                  <a:outerShdw blurRad="38100" dist="38100" dir="2700000" algn="tl">
                    <a:srgbClr val="C0C0C0"/>
                  </a:outerShdw>
                </a:effectLst>
                <a:latin typeface="Times New Roman" pitchFamily="18" charset="0"/>
                <a:cs typeface="Times New Roman" pitchFamily="18" charset="0"/>
              </a:rPr>
              <a:t>الشكل البيانى:</a:t>
            </a:r>
            <a:r>
              <a:rPr lang="ar-EG" sz="2800" b="1" dirty="0">
                <a:solidFill>
                  <a:srgbClr val="FFFF00"/>
                </a:solidFill>
                <a:latin typeface="Times New Roman" pitchFamily="18" charset="0"/>
                <a:cs typeface="Times New Roman" pitchFamily="18" charset="0"/>
              </a:rPr>
              <a:t> </a:t>
            </a:r>
          </a:p>
          <a:p>
            <a:pPr marL="342900" indent="-342900" algn="r">
              <a:lnSpc>
                <a:spcPct val="150000"/>
              </a:lnSpc>
              <a:spcBef>
                <a:spcPct val="20000"/>
              </a:spcBef>
              <a:buClr>
                <a:schemeClr val="bg2"/>
              </a:buClr>
              <a:buSzPct val="75000"/>
              <a:buFont typeface="Wingdings" pitchFamily="2" charset="2"/>
              <a:buNone/>
              <a:defRPr/>
            </a:pPr>
            <a:r>
              <a:rPr lang="ar-EG" sz="2600" b="1" dirty="0">
                <a:latin typeface="Times New Roman" pitchFamily="18" charset="0"/>
                <a:cs typeface="Times New Roman" pitchFamily="18" charset="0"/>
              </a:rPr>
              <a:t>هو الأعمدة البيانية للجدول </a:t>
            </a:r>
            <a:r>
              <a:rPr lang="ar-DZ" sz="2600" b="1" dirty="0" smtClean="0">
                <a:latin typeface="Times New Roman" pitchFamily="18" charset="0"/>
                <a:cs typeface="Times New Roman" pitchFamily="18" charset="0"/>
              </a:rPr>
              <a:t>التقاطعي</a:t>
            </a:r>
            <a:endParaRPr lang="en-US" sz="26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23528" y="1628800"/>
            <a:ext cx="8208912" cy="522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box(in)">
                                      <p:cBhvr>
                                        <p:cTn id="7" dur="5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ar-DZ" b="1" dirty="0" smtClean="0">
                <a:solidFill>
                  <a:srgbClr val="FFFF00"/>
                </a:solidFill>
              </a:rPr>
              <a:t>مع اضافة متغير ثالث</a:t>
            </a:r>
            <a:r>
              <a:rPr lang="fr-FR" b="1" dirty="0" smtClean="0">
                <a:solidFill>
                  <a:srgbClr val="FFFF00"/>
                </a:solidFill>
              </a:rPr>
              <a:t/>
            </a:r>
            <a:br>
              <a:rPr lang="fr-FR" b="1" dirty="0" smtClean="0">
                <a:solidFill>
                  <a:srgbClr val="FFFF00"/>
                </a:solidFill>
              </a:rPr>
            </a:br>
            <a:r>
              <a:rPr lang="ar-DZ" b="1" dirty="0" err="1" smtClean="0">
                <a:solidFill>
                  <a:srgbClr val="FFFF00"/>
                </a:solidFill>
              </a:rPr>
              <a:t>مثال </a:t>
            </a:r>
            <a:r>
              <a:rPr lang="ar-DZ" b="1" dirty="0" smtClean="0">
                <a:solidFill>
                  <a:srgbClr val="FFFF00"/>
                </a:solidFill>
              </a:rPr>
              <a:t>: اضافة متغير المستوى الدراسي</a:t>
            </a:r>
            <a:endParaRPr lang="fr-FR" b="1" dirty="0">
              <a:solidFill>
                <a:srgbClr val="FFFF00"/>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263" t="10689" r="2922" b="16872"/>
          <a:stretch/>
        </p:blipFill>
        <p:spPr bwMode="auto">
          <a:xfrm>
            <a:off x="0" y="1488558"/>
            <a:ext cx="9144000" cy="53694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97857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35245" b="55094"/>
          <a:stretch>
            <a:fillRect/>
          </a:stretch>
        </p:blipFill>
        <p:spPr bwMode="auto">
          <a:xfrm>
            <a:off x="0" y="1412776"/>
            <a:ext cx="9144000" cy="3960440"/>
          </a:xfrm>
          <a:prstGeom prst="rect">
            <a:avLst/>
          </a:prstGeom>
          <a:noFill/>
          <a:ln w="9525">
            <a:noFill/>
            <a:miter lim="800000"/>
            <a:headEnd/>
            <a:tailEnd/>
          </a:ln>
        </p:spPr>
      </p:pic>
      <p:sp>
        <p:nvSpPr>
          <p:cNvPr id="4" name="Rectangle 2"/>
          <p:cNvSpPr txBox="1">
            <a:spLocks noChangeArrowheads="1"/>
          </p:cNvSpPr>
          <p:nvPr/>
        </p:nvSpPr>
        <p:spPr>
          <a:xfrm>
            <a:off x="457200" y="127248"/>
            <a:ext cx="8229600" cy="637456"/>
          </a:xfrm>
          <a:prstGeom prst="rect">
            <a:avLst/>
          </a:prstGeom>
        </p:spPr>
        <p:txBody>
          <a:bodyPr>
            <a:noAutofit/>
          </a:bodyPr>
          <a:lstStyle/>
          <a:p>
            <a:pPr marL="0" marR="0" lvl="0" indent="0" algn="ctr" defTabSz="914400" rtl="1" eaLnBrk="1" fontAlgn="auto" latinLnBrk="0" hangingPunct="1">
              <a:lnSpc>
                <a:spcPct val="100000"/>
              </a:lnSpc>
              <a:spcBef>
                <a:spcPts val="400"/>
              </a:spcBef>
              <a:spcAft>
                <a:spcPts val="0"/>
              </a:spcAft>
              <a:buClrTx/>
              <a:buSzTx/>
              <a:buFontTx/>
              <a:buNone/>
              <a:tabLst/>
              <a:defRPr/>
            </a:pPr>
            <a:r>
              <a:rPr kumimoji="0" lang="ar-EG" sz="3000" b="1" i="0" u="sng" strike="noStrike" kern="1200" cap="none" spc="0" normalizeH="0" baseline="0" noProof="0" smtClean="0">
                <a:ln>
                  <a:noFill/>
                </a:ln>
                <a:solidFill>
                  <a:srgbClr val="FFFF00"/>
                </a:solidFill>
                <a:effectLst>
                  <a:outerShdw blurRad="38100" dist="38100" dir="2700000" algn="tl">
                    <a:srgbClr val="C0C0C0"/>
                  </a:outerShdw>
                </a:effectLst>
                <a:uLnTx/>
                <a:uFillTx/>
                <a:latin typeface="Times New Roman" pitchFamily="18" charset="0"/>
                <a:ea typeface="+mj-ea"/>
                <a:cs typeface="Times New Roman" pitchFamily="18" charset="0"/>
              </a:rPr>
              <a:t>النتائج</a:t>
            </a:r>
            <a:r>
              <a:rPr kumimoji="0" lang="en-US" sz="3000" b="1" i="0" u="sng" strike="noStrike" kern="1200" cap="none" spc="0" normalizeH="0" baseline="0" noProof="0" smtClean="0">
                <a:ln>
                  <a:noFill/>
                </a:ln>
                <a:solidFill>
                  <a:srgbClr val="FFFF00"/>
                </a:solidFill>
                <a:effectLst>
                  <a:outerShdw blurRad="38100" dist="38100" dir="2700000" algn="tl">
                    <a:srgbClr val="C0C0C0"/>
                  </a:outerShdw>
                </a:effectLst>
                <a:uLnTx/>
                <a:uFillTx/>
                <a:latin typeface="Times New Roman" pitchFamily="18" charset="0"/>
                <a:ea typeface="+mj-ea"/>
                <a:cs typeface="Times New Roman" pitchFamily="18" charset="0"/>
              </a:rPr>
              <a:t> Output </a:t>
            </a:r>
            <a:endParaRPr kumimoji="0" lang="en-US" sz="3000" b="1" i="0" u="sng" strike="noStrike" kern="1200" cap="none" spc="0" normalizeH="0" baseline="0" noProof="0" dirty="0">
              <a:ln>
                <a:noFill/>
              </a:ln>
              <a:solidFill>
                <a:srgbClr val="FFFF00"/>
              </a:solidFill>
              <a:effectLst>
                <a:outerShdw blurRad="38100" dist="38100" dir="2700000" algn="tl">
                  <a:srgbClr val="C0C0C0"/>
                </a:outerShdw>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291424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l="15839" t="16360" r="26350" b="10797"/>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1733686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5839" t="17344" r="27462" b="18672"/>
          <a:stretch>
            <a:fillRect/>
          </a:stretch>
        </p:blipFill>
        <p:spPr bwMode="auto">
          <a:xfrm>
            <a:off x="0" y="0"/>
            <a:ext cx="9468544" cy="6858000"/>
          </a:xfrm>
          <a:prstGeom prst="rect">
            <a:avLst/>
          </a:prstGeom>
          <a:noFill/>
          <a:ln w="9525">
            <a:noFill/>
            <a:miter lim="800000"/>
            <a:headEnd/>
            <a:tailEnd/>
          </a:ln>
        </p:spPr>
      </p:pic>
    </p:spTree>
    <p:extLst>
      <p:ext uri="{BB962C8B-B14F-4D97-AF65-F5344CB8AC3E}">
        <p14:creationId xmlns="" xmlns:p14="http://schemas.microsoft.com/office/powerpoint/2010/main" val="1630674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6394" t="13407" r="29412" b="5266"/>
          <a:stretch>
            <a:fillRect/>
          </a:stretch>
        </p:blipFill>
        <p:spPr bwMode="auto">
          <a:xfrm>
            <a:off x="0" y="0"/>
            <a:ext cx="9144000" cy="594928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l="16648" t="34250" r="29088" b="49016"/>
          <a:stretch>
            <a:fillRect/>
          </a:stretch>
        </p:blipFill>
        <p:spPr bwMode="auto">
          <a:xfrm>
            <a:off x="36512" y="5805264"/>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7192" t="5532" r="28481" b="13141"/>
          <a:stretch>
            <a:fillRect/>
          </a:stretch>
        </p:blipFill>
        <p:spPr bwMode="auto">
          <a:xfrm>
            <a:off x="0" y="16158"/>
            <a:ext cx="9144000" cy="5616624"/>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l="16648" t="63781" r="28437" b="20111"/>
          <a:stretch>
            <a:fillRect/>
          </a:stretch>
        </p:blipFill>
        <p:spPr bwMode="auto">
          <a:xfrm>
            <a:off x="-21771" y="5661248"/>
            <a:ext cx="9144000"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395536" y="2996952"/>
            <a:ext cx="8748464" cy="2304256"/>
          </a:xfrm>
        </p:spPr>
        <p:txBody>
          <a:bodyPr>
            <a:noAutofit/>
          </a:bodyPr>
          <a:lstStyle/>
          <a:p>
            <a:pPr lvl="0" algn="ctr" rtl="1"/>
            <a:r>
              <a:rPr lang="ar-DZ" sz="5000" b="1" dirty="0" smtClean="0">
                <a:solidFill>
                  <a:srgbClr val="FFFF00"/>
                </a:solidFill>
                <a:latin typeface="Calibri" pitchFamily="34" charset="0"/>
                <a:cs typeface="Simplified Arabic"/>
              </a:rPr>
              <a:t>اولا: الجداول المتقاطعة </a:t>
            </a:r>
            <a:r>
              <a:rPr lang="fr-FR" sz="5000" b="1" dirty="0" smtClean="0">
                <a:solidFill>
                  <a:srgbClr val="FFFF00"/>
                </a:solidFill>
                <a:latin typeface="Calibri" pitchFamily="34" charset="0"/>
                <a:cs typeface="Simplified Arabic"/>
              </a:rPr>
              <a:t>Les tableaux croisés</a:t>
            </a:r>
            <a:br>
              <a:rPr lang="fr-FR" sz="5000" b="1" dirty="0" smtClean="0">
                <a:solidFill>
                  <a:srgbClr val="FFFF00"/>
                </a:solidFill>
                <a:latin typeface="Calibri" pitchFamily="34" charset="0"/>
                <a:cs typeface="Simplified Arabic"/>
              </a:rPr>
            </a:br>
            <a:endParaRPr lang="fr-FR" sz="5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a:spLocks/>
          </p:cNvSpPr>
          <p:nvPr/>
        </p:nvSpPr>
        <p:spPr>
          <a:xfrm>
            <a:off x="179512" y="2708920"/>
            <a:ext cx="8643966" cy="1728192"/>
          </a:xfrm>
          <a:prstGeom prst="rect">
            <a:avLst/>
          </a:prstGeom>
        </p:spPr>
        <p:txBody>
          <a:bodyPr>
            <a:noAutofit/>
          </a:bodyPr>
          <a:lstStyle/>
          <a:p>
            <a:pPr marL="0" marR="0" lvl="0" indent="0" algn="ctr" defTabSz="914400" rtl="1" eaLnBrk="1" fontAlgn="auto" latinLnBrk="0" hangingPunct="1">
              <a:lnSpc>
                <a:spcPct val="100000"/>
              </a:lnSpc>
              <a:spcBef>
                <a:spcPts val="400"/>
              </a:spcBef>
              <a:spcAft>
                <a:spcPts val="0"/>
              </a:spcAft>
              <a:buClrTx/>
              <a:buSzTx/>
              <a:buFontTx/>
              <a:buNone/>
              <a:tabLst/>
              <a:defRPr/>
            </a:pPr>
            <a:r>
              <a:rPr lang="ar-DZ" sz="5000" b="1" dirty="0" smtClean="0">
                <a:solidFill>
                  <a:srgbClr val="FFFF00"/>
                </a:solidFill>
                <a:latin typeface="Calibri" pitchFamily="34" charset="0"/>
                <a:ea typeface="+mj-ea"/>
                <a:cs typeface="Simplified Arabic"/>
              </a:rPr>
              <a:t>ثانيا</a:t>
            </a:r>
            <a:r>
              <a:rPr kumimoji="0" lang="ar-DZ" sz="5000" b="1" i="0" u="none" strike="noStrike" kern="1200" cap="none" spc="0" normalizeH="0" baseline="0" noProof="0" dirty="0" smtClean="0">
                <a:ln>
                  <a:noFill/>
                </a:ln>
                <a:solidFill>
                  <a:srgbClr val="FFFF00"/>
                </a:solidFill>
                <a:effectLst/>
                <a:uLnTx/>
                <a:uFillTx/>
                <a:latin typeface="Calibri" pitchFamily="34" charset="0"/>
                <a:ea typeface="+mj-ea"/>
                <a:cs typeface="Simplified Arabic"/>
              </a:rPr>
              <a:t>: تكوين متغير</a:t>
            </a:r>
            <a:r>
              <a:rPr kumimoji="0" lang="ar-DZ" sz="5000" b="1" i="0" u="none" strike="noStrike" kern="1200" cap="none" spc="0" normalizeH="0" noProof="0" dirty="0" smtClean="0">
                <a:ln>
                  <a:noFill/>
                </a:ln>
                <a:solidFill>
                  <a:srgbClr val="FFFF00"/>
                </a:solidFill>
                <a:effectLst/>
                <a:uLnTx/>
                <a:uFillTx/>
                <a:latin typeface="Calibri" pitchFamily="34" charset="0"/>
                <a:ea typeface="+mj-ea"/>
                <a:cs typeface="Simplified Arabic"/>
              </a:rPr>
              <a:t> جديد باستخدام معادلة</a:t>
            </a:r>
            <a:endParaRPr kumimoji="0" lang="fr-FR" sz="5000" b="1" i="0" u="none" strike="noStrike" kern="1200" cap="none" spc="0" normalizeH="0" baseline="0" noProof="0" dirty="0" smtClean="0">
              <a:ln>
                <a:noFill/>
              </a:ln>
              <a:solidFill>
                <a:srgbClr val="FFFF00"/>
              </a:solidFill>
              <a:effectLst/>
              <a:uLnTx/>
              <a:uFillTx/>
              <a:latin typeface="Calibri" pitchFamily="34" charset="0"/>
              <a:ea typeface="+mj-ea"/>
              <a:cs typeface="Simplified Arabic"/>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 xmlns:p14="http://schemas.microsoft.com/office/powerpoint/2010/main" val="1979459917"/>
              </p:ext>
            </p:extLst>
          </p:nvPr>
        </p:nvGraphicFramePr>
        <p:xfrm>
          <a:off x="0" y="2587111"/>
          <a:ext cx="9144000" cy="1970288"/>
        </p:xfrm>
        <a:graphic>
          <a:graphicData uri="http://schemas.openxmlformats.org/drawingml/2006/table">
            <a:tbl>
              <a:tblPr>
                <a:tableStyleId>{ED083AE6-46FA-4A59-8FB0-9F97EB10719F}</a:tableStyleId>
              </a:tblPr>
              <a:tblGrid>
                <a:gridCol w="1143000"/>
                <a:gridCol w="1143000"/>
                <a:gridCol w="1143000"/>
                <a:gridCol w="1143000"/>
                <a:gridCol w="1143000"/>
                <a:gridCol w="1143000"/>
                <a:gridCol w="1143000"/>
                <a:gridCol w="1143000"/>
              </a:tblGrid>
              <a:tr h="438641">
                <a:tc>
                  <a:txBody>
                    <a:bodyPr/>
                    <a:lstStyle/>
                    <a:p>
                      <a:pPr algn="ctr">
                        <a:lnSpc>
                          <a:spcPct val="115000"/>
                        </a:lnSpc>
                        <a:spcAft>
                          <a:spcPts val="0"/>
                        </a:spcAft>
                      </a:pPr>
                      <a:r>
                        <a:rPr lang="fr-FR" sz="1800" b="1" dirty="0">
                          <a:solidFill>
                            <a:schemeClr val="bg1"/>
                          </a:solidFill>
                        </a:rPr>
                        <a:t>Année</a:t>
                      </a:r>
                      <a:endParaRPr lang="fr-FR" sz="1800" b="1" dirty="0">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2008</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2009</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2010</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2011</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2012</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dirty="0">
                          <a:solidFill>
                            <a:schemeClr val="bg1"/>
                          </a:solidFill>
                        </a:rPr>
                        <a:t>2013</a:t>
                      </a:r>
                      <a:endParaRPr lang="fr-FR" sz="1800" b="1" dirty="0">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2014</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r>
              <a:tr h="438641">
                <a:tc>
                  <a:txBody>
                    <a:bodyPr/>
                    <a:lstStyle/>
                    <a:p>
                      <a:pPr algn="ctr">
                        <a:lnSpc>
                          <a:spcPct val="115000"/>
                        </a:lnSpc>
                        <a:spcAft>
                          <a:spcPts val="0"/>
                        </a:spcAft>
                      </a:pPr>
                      <a:r>
                        <a:rPr lang="fr-FR" sz="1800" b="1" dirty="0" smtClean="0">
                          <a:solidFill>
                            <a:schemeClr val="bg1"/>
                          </a:solidFill>
                        </a:rPr>
                        <a:t>DA/USD (a)</a:t>
                      </a:r>
                      <a:endParaRPr lang="fr-FR" sz="1800" b="1" dirty="0">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dirty="0" smtClean="0">
                          <a:solidFill>
                            <a:schemeClr val="bg1"/>
                          </a:solidFill>
                        </a:rPr>
                        <a:t>64,5810</a:t>
                      </a:r>
                      <a:endParaRPr lang="fr-FR" sz="1800" b="1" dirty="0">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72,6467</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74,3199</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72,8537</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77,5519</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dirty="0">
                          <a:solidFill>
                            <a:schemeClr val="bg1"/>
                          </a:solidFill>
                        </a:rPr>
                        <a:t>79,3809</a:t>
                      </a:r>
                      <a:endParaRPr lang="fr-FR" sz="1800" b="1" dirty="0">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dirty="0">
                          <a:solidFill>
                            <a:schemeClr val="bg1"/>
                          </a:solidFill>
                        </a:rPr>
                        <a:t>80,5606</a:t>
                      </a:r>
                      <a:endParaRPr lang="fr-FR" sz="1800" b="1" dirty="0">
                        <a:solidFill>
                          <a:schemeClr val="bg1"/>
                        </a:solidFill>
                        <a:latin typeface="Calibri"/>
                        <a:ea typeface="Calibri"/>
                        <a:cs typeface="Arial"/>
                      </a:endParaRPr>
                    </a:p>
                  </a:txBody>
                  <a:tcPr marL="44450" marR="44450" marT="0" marB="0" anchor="ctr">
                    <a:solidFill>
                      <a:schemeClr val="accent4">
                        <a:lumMod val="40000"/>
                        <a:lumOff val="60000"/>
                      </a:schemeClr>
                    </a:solidFill>
                  </a:tcPr>
                </a:tc>
              </a:tr>
              <a:tr h="900711">
                <a:tc>
                  <a:txBody>
                    <a:bodyPr/>
                    <a:lstStyle/>
                    <a:p>
                      <a:pPr algn="ctr">
                        <a:lnSpc>
                          <a:spcPct val="115000"/>
                        </a:lnSpc>
                        <a:spcAft>
                          <a:spcPts val="0"/>
                        </a:spcAft>
                      </a:pPr>
                      <a:r>
                        <a:rPr lang="fr-FR" sz="1800" b="1" dirty="0" smtClean="0">
                          <a:solidFill>
                            <a:schemeClr val="bg1"/>
                          </a:solidFill>
                        </a:rPr>
                        <a:t>DA/EURO</a:t>
                      </a:r>
                    </a:p>
                    <a:p>
                      <a:pPr algn="ctr">
                        <a:lnSpc>
                          <a:spcPct val="115000"/>
                        </a:lnSpc>
                        <a:spcAft>
                          <a:spcPts val="0"/>
                        </a:spcAft>
                      </a:pPr>
                      <a:r>
                        <a:rPr lang="fr-FR" sz="1800" b="1" dirty="0" smtClean="0">
                          <a:solidFill>
                            <a:schemeClr val="bg1"/>
                          </a:solidFill>
                          <a:latin typeface="Calibri"/>
                          <a:ea typeface="Calibri"/>
                          <a:cs typeface="Arial"/>
                        </a:rPr>
                        <a:t>(b)</a:t>
                      </a:r>
                      <a:endParaRPr lang="fr-FR" sz="1800" b="1" dirty="0">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94,8548</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101,2979</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103,4953</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dirty="0">
                          <a:solidFill>
                            <a:schemeClr val="bg1"/>
                          </a:solidFill>
                        </a:rPr>
                        <a:t>102,2154</a:t>
                      </a:r>
                      <a:endParaRPr lang="fr-FR" sz="1800" b="1" dirty="0">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a:solidFill>
                            <a:schemeClr val="bg1"/>
                          </a:solidFill>
                        </a:rPr>
                        <a:t>102,1627</a:t>
                      </a:r>
                      <a:endParaRPr lang="fr-FR" sz="1800" b="1">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dirty="0">
                          <a:solidFill>
                            <a:schemeClr val="bg1"/>
                          </a:solidFill>
                        </a:rPr>
                        <a:t>105,4374</a:t>
                      </a:r>
                      <a:endParaRPr lang="fr-FR" sz="1800" b="1" dirty="0">
                        <a:solidFill>
                          <a:schemeClr val="bg1"/>
                        </a:solidFill>
                        <a:latin typeface="Calibri"/>
                        <a:ea typeface="Calibri"/>
                        <a:cs typeface="Arial"/>
                      </a:endParaRPr>
                    </a:p>
                  </a:txBody>
                  <a:tcPr marL="44450" marR="44450" marT="0" marB="0" anchor="ctr">
                    <a:solidFill>
                      <a:schemeClr val="accent4">
                        <a:lumMod val="40000"/>
                        <a:lumOff val="60000"/>
                      </a:schemeClr>
                    </a:solidFill>
                  </a:tcPr>
                </a:tc>
                <a:tc>
                  <a:txBody>
                    <a:bodyPr/>
                    <a:lstStyle/>
                    <a:p>
                      <a:pPr algn="ctr">
                        <a:lnSpc>
                          <a:spcPct val="115000"/>
                        </a:lnSpc>
                        <a:spcAft>
                          <a:spcPts val="0"/>
                        </a:spcAft>
                      </a:pPr>
                      <a:r>
                        <a:rPr lang="fr-FR" sz="1800" b="1" dirty="0">
                          <a:solidFill>
                            <a:schemeClr val="bg1"/>
                          </a:solidFill>
                        </a:rPr>
                        <a:t>106,9064</a:t>
                      </a:r>
                      <a:endParaRPr lang="fr-FR" sz="1800" b="1" dirty="0">
                        <a:solidFill>
                          <a:schemeClr val="bg1"/>
                        </a:solidFill>
                        <a:latin typeface="Calibri"/>
                        <a:ea typeface="Calibri"/>
                        <a:cs typeface="Arial"/>
                      </a:endParaRPr>
                    </a:p>
                  </a:txBody>
                  <a:tcPr marL="44450" marR="44450" marT="0" marB="0" anchor="ctr">
                    <a:solidFill>
                      <a:schemeClr val="accent4">
                        <a:lumMod val="40000"/>
                        <a:lumOff val="60000"/>
                      </a:schemeClr>
                    </a:solidFill>
                  </a:tcPr>
                </a:tc>
              </a:tr>
            </a:tbl>
          </a:graphicData>
        </a:graphic>
      </p:graphicFrame>
      <p:sp>
        <p:nvSpPr>
          <p:cNvPr id="2049" name="Rectangle 1"/>
          <p:cNvSpPr>
            <a:spLocks noChangeArrowheads="1"/>
          </p:cNvSpPr>
          <p:nvPr/>
        </p:nvSpPr>
        <p:spPr bwMode="auto">
          <a:xfrm>
            <a:off x="214282" y="1142984"/>
            <a:ext cx="8929719"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4859338" algn="l"/>
              </a:tabLst>
            </a:pPr>
            <a:r>
              <a:rPr kumimoji="0" lang="ar-DZ" sz="3200" b="1" i="0" u="none" strike="noStrike" cap="none" normalizeH="0" baseline="0" dirty="0" smtClean="0">
                <a:ln>
                  <a:noFill/>
                </a:ln>
                <a:solidFill>
                  <a:schemeClr val="tx1"/>
                </a:solidFill>
                <a:effectLst/>
                <a:latin typeface="+mj-lt"/>
                <a:ea typeface="Calibri" pitchFamily="34" charset="0"/>
                <a:cs typeface="Arabic Transparent" pitchFamily="2" charset="-78"/>
              </a:rPr>
              <a:t>لدينا المعطيات التالية </a:t>
            </a:r>
            <a:r>
              <a:rPr kumimoji="0" lang="ar-DZ" sz="3200" b="1" i="0" u="none" strike="noStrike" cap="none" normalizeH="0" baseline="0" dirty="0" err="1" smtClean="0">
                <a:ln>
                  <a:noFill/>
                </a:ln>
                <a:solidFill>
                  <a:schemeClr val="tx1"/>
                </a:solidFill>
                <a:effectLst/>
                <a:latin typeface="+mj-lt"/>
                <a:ea typeface="Calibri" pitchFamily="34" charset="0"/>
                <a:cs typeface="Arabic Transparent" pitchFamily="2" charset="-78"/>
              </a:rPr>
              <a:t>و</a:t>
            </a:r>
            <a:r>
              <a:rPr kumimoji="0" lang="ar-DZ" sz="3200" b="1" i="0" u="none" strike="noStrike" cap="none" normalizeH="0" baseline="0" dirty="0" smtClean="0">
                <a:ln>
                  <a:noFill/>
                </a:ln>
                <a:solidFill>
                  <a:schemeClr val="tx1"/>
                </a:solidFill>
                <a:effectLst/>
                <a:latin typeface="+mj-lt"/>
                <a:ea typeface="Calibri" pitchFamily="34" charset="0"/>
                <a:cs typeface="Arabic Transparent" pitchFamily="2" charset="-78"/>
              </a:rPr>
              <a:t> التي تمثل متوسط سعر الصرف السنوي بالدينار مقابل الدولار </a:t>
            </a:r>
            <a:r>
              <a:rPr kumimoji="0" lang="ar-DZ" sz="3200" b="1" i="0" u="none" strike="noStrike" cap="none" normalizeH="0" baseline="0" dirty="0" err="1" smtClean="0">
                <a:ln>
                  <a:noFill/>
                </a:ln>
                <a:solidFill>
                  <a:schemeClr val="tx1"/>
                </a:solidFill>
                <a:effectLst/>
                <a:latin typeface="+mj-lt"/>
                <a:ea typeface="Calibri" pitchFamily="34" charset="0"/>
                <a:cs typeface="Arabic Transparent" pitchFamily="2" charset="-78"/>
              </a:rPr>
              <a:t>و</a:t>
            </a:r>
            <a:r>
              <a:rPr kumimoji="0" lang="ar-DZ" sz="3200" b="1" i="0" u="none" strike="noStrike" cap="none" normalizeH="0" baseline="0" dirty="0" smtClean="0">
                <a:ln>
                  <a:noFill/>
                </a:ln>
                <a:solidFill>
                  <a:schemeClr val="tx1"/>
                </a:solidFill>
                <a:effectLst/>
                <a:latin typeface="+mj-lt"/>
                <a:ea typeface="Calibri" pitchFamily="34" charset="0"/>
                <a:cs typeface="Arabic Transparent" pitchFamily="2" charset="-78"/>
              </a:rPr>
              <a:t> الاورو في الجزائر خلال الفترة(2008-2014)</a:t>
            </a:r>
          </a:p>
        </p:txBody>
      </p:sp>
      <p:sp>
        <p:nvSpPr>
          <p:cNvPr id="5" name="Rectangle 1"/>
          <p:cNvSpPr>
            <a:spLocks noChangeArrowheads="1"/>
          </p:cNvSpPr>
          <p:nvPr/>
        </p:nvSpPr>
        <p:spPr bwMode="auto">
          <a:xfrm>
            <a:off x="131539" y="5429264"/>
            <a:ext cx="8929719"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buClr>
                <a:schemeClr val="accent4">
                  <a:lumMod val="60000"/>
                  <a:lumOff val="40000"/>
                </a:schemeClr>
              </a:buClr>
              <a:buFont typeface="Wingdings" pitchFamily="2" charset="2"/>
              <a:buChar char="Ø"/>
              <a:tabLst>
                <a:tab pos="4859338" algn="l"/>
              </a:tabLst>
            </a:pPr>
            <a:r>
              <a:rPr kumimoji="0" lang="ar-DZ" sz="3000" b="1" i="0" u="none" strike="noStrike" cap="none" normalizeH="0" baseline="0" dirty="0" smtClean="0">
                <a:ln>
                  <a:noFill/>
                </a:ln>
                <a:solidFill>
                  <a:schemeClr val="tx1"/>
                </a:solidFill>
                <a:effectLst/>
                <a:latin typeface="+mj-lt"/>
                <a:ea typeface="Calibri" pitchFamily="34" charset="0"/>
                <a:cs typeface="Arabic Transparent" pitchFamily="2" charset="-78"/>
              </a:rPr>
              <a:t>قم بإضافة متغير جديد يحتوي سعر الصرف بالدينار مقابل الدولار الأكبر أو يساوي 77دولار للدينار خلال الفترة </a:t>
            </a:r>
            <a:r>
              <a:rPr lang="ar-DZ" sz="3000" b="1" dirty="0" smtClean="0">
                <a:latin typeface="+mj-lt"/>
                <a:ea typeface="Calibri" pitchFamily="34" charset="0"/>
                <a:cs typeface="Arabic Transparent" pitchFamily="2" charset="-78"/>
              </a:rPr>
              <a:t>(2008-2014)</a:t>
            </a:r>
            <a:r>
              <a:rPr kumimoji="0" lang="ar-DZ" sz="3000" b="1" i="0" u="none" strike="noStrike" cap="none" normalizeH="0" baseline="0" dirty="0" smtClean="0">
                <a:ln>
                  <a:noFill/>
                </a:ln>
                <a:solidFill>
                  <a:schemeClr val="tx1"/>
                </a:solidFill>
                <a:effectLst/>
                <a:latin typeface="+mj-lt"/>
                <a:ea typeface="Calibri" pitchFamily="34" charset="0"/>
                <a:cs typeface="Arabic Transparent" pitchFamily="2" charset="-78"/>
              </a:rPr>
              <a:t> </a:t>
            </a:r>
            <a:endParaRPr kumimoji="0" lang="fr-FR" sz="3000" b="1" i="0" u="none" strike="noStrike" cap="none" normalizeH="0" baseline="0" dirty="0" smtClean="0">
              <a:ln>
                <a:noFill/>
              </a:ln>
              <a:solidFill>
                <a:schemeClr val="tx1"/>
              </a:solidFill>
              <a:effectLst/>
              <a:latin typeface="+mj-lt"/>
              <a:cs typeface="Arabic Transparent" pitchFamily="2" charset="-78"/>
            </a:endParaRPr>
          </a:p>
        </p:txBody>
      </p:sp>
      <p:sp>
        <p:nvSpPr>
          <p:cNvPr id="6" name="ZoneTexte 5"/>
          <p:cNvSpPr txBox="1"/>
          <p:nvPr/>
        </p:nvSpPr>
        <p:spPr>
          <a:xfrm>
            <a:off x="6894563" y="0"/>
            <a:ext cx="2141933" cy="707886"/>
          </a:xfrm>
          <a:prstGeom prst="rect">
            <a:avLst/>
          </a:prstGeom>
          <a:noFill/>
        </p:spPr>
        <p:txBody>
          <a:bodyPr wrap="none" rtlCol="0">
            <a:spAutoFit/>
          </a:bodyPr>
          <a:lstStyle/>
          <a:p>
            <a:r>
              <a:rPr lang="ar-DZ" sz="4000" b="1" dirty="0" smtClean="0">
                <a:solidFill>
                  <a:srgbClr val="FFFF00"/>
                </a:solidFill>
              </a:rPr>
              <a:t>مثـــــــــــال </a:t>
            </a:r>
            <a:endParaRPr lang="fr-FR" sz="4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a:spLocks/>
          </p:cNvSpPr>
          <p:nvPr/>
        </p:nvSpPr>
        <p:spPr>
          <a:xfrm>
            <a:off x="571472" y="0"/>
            <a:ext cx="7680960" cy="485756"/>
          </a:xfrm>
          <a:prstGeom prst="rect">
            <a:avLst/>
          </a:prstGeom>
        </p:spPr>
        <p:txBody>
          <a:bodyPr>
            <a:noAutofit/>
          </a:bodyPr>
          <a:lstStyle/>
          <a:p>
            <a:pPr marL="0" marR="0" lvl="0" indent="0" algn="ctr" defTabSz="914400" rtl="1" eaLnBrk="1" fontAlgn="auto" latinLnBrk="0" hangingPunct="1">
              <a:lnSpc>
                <a:spcPct val="100000"/>
              </a:lnSpc>
              <a:spcBef>
                <a:spcPts val="400"/>
              </a:spcBef>
              <a:spcAft>
                <a:spcPts val="0"/>
              </a:spcAft>
              <a:buClrTx/>
              <a:buSzTx/>
              <a:buFontTx/>
              <a:buNone/>
              <a:tabLst/>
              <a:defRPr/>
            </a:pPr>
            <a:r>
              <a:rPr lang="ar-DZ" sz="3000" dirty="0" smtClean="0">
                <a:solidFill>
                  <a:srgbClr val="FFFF00"/>
                </a:solidFill>
                <a:latin typeface="Calibri" pitchFamily="34" charset="0"/>
                <a:ea typeface="+mj-ea"/>
                <a:cs typeface="Simplified Arabic"/>
              </a:rPr>
              <a:t>الحل:</a:t>
            </a:r>
            <a:endParaRPr kumimoji="0" lang="fr-FR" sz="3000" b="0" i="0" u="none" strike="noStrike" kern="1200" cap="none" spc="0" normalizeH="0" baseline="0" noProof="0" dirty="0" smtClean="0">
              <a:ln>
                <a:noFill/>
              </a:ln>
              <a:solidFill>
                <a:srgbClr val="FFFF00"/>
              </a:solidFill>
              <a:effectLst/>
              <a:uLnTx/>
              <a:uFillTx/>
              <a:latin typeface="Calibri" pitchFamily="34" charset="0"/>
              <a:ea typeface="+mj-ea"/>
              <a:cs typeface="Simplified Arabic"/>
            </a:endParaRPr>
          </a:p>
        </p:txBody>
      </p:sp>
      <p:sp>
        <p:nvSpPr>
          <p:cNvPr id="5" name="Rectangle 1"/>
          <p:cNvSpPr>
            <a:spLocks noChangeArrowheads="1"/>
          </p:cNvSpPr>
          <p:nvPr/>
        </p:nvSpPr>
        <p:spPr bwMode="auto">
          <a:xfrm>
            <a:off x="214281" y="357166"/>
            <a:ext cx="892971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buClr>
                <a:schemeClr val="accent4">
                  <a:lumMod val="60000"/>
                  <a:lumOff val="40000"/>
                </a:schemeClr>
              </a:buClr>
              <a:tabLst>
                <a:tab pos="4859338" algn="l"/>
              </a:tabLst>
            </a:pPr>
            <a:r>
              <a:rPr kumimoji="0" lang="ar-DZ" sz="4000" b="1" i="0" u="none" strike="noStrike" cap="none" normalizeH="0" baseline="0" dirty="0" smtClean="0">
                <a:ln>
                  <a:noFill/>
                </a:ln>
                <a:solidFill>
                  <a:schemeClr val="tx1"/>
                </a:solidFill>
                <a:effectLst/>
                <a:latin typeface="Calibri" pitchFamily="34" charset="0"/>
                <a:ea typeface="Calibri" pitchFamily="34" charset="0"/>
                <a:cs typeface="Arabic Transparent" pitchFamily="2" charset="-78"/>
              </a:rPr>
              <a:t>نقوم  بإتباع الخطوات التالية:</a:t>
            </a:r>
            <a:endParaRPr kumimoji="0" lang="fr-FR" sz="4000" b="1" i="0" u="none" strike="noStrike" cap="none" normalizeH="0" baseline="0" dirty="0" smtClean="0">
              <a:ln>
                <a:noFill/>
              </a:ln>
              <a:solidFill>
                <a:schemeClr val="tx1"/>
              </a:solidFill>
              <a:effectLst/>
              <a:latin typeface="Arial" pitchFamily="34" charset="0"/>
              <a:cs typeface="Arabic Transparent" pitchFamily="2" charset="-78"/>
            </a:endParaRPr>
          </a:p>
        </p:txBody>
      </p:sp>
      <p:sp>
        <p:nvSpPr>
          <p:cNvPr id="7" name="Rectangle 6"/>
          <p:cNvSpPr/>
          <p:nvPr/>
        </p:nvSpPr>
        <p:spPr>
          <a:xfrm>
            <a:off x="0" y="1357298"/>
            <a:ext cx="9144000" cy="5687711"/>
          </a:xfrm>
          <a:prstGeom prst="rect">
            <a:avLst/>
          </a:prstGeom>
        </p:spPr>
        <p:txBody>
          <a:bodyPr wrap="square">
            <a:spAutoFit/>
          </a:bodyPr>
          <a:lstStyle/>
          <a:p>
            <a:pPr>
              <a:lnSpc>
                <a:spcPct val="150000"/>
              </a:lnSpc>
              <a:defRPr/>
            </a:pPr>
            <a:r>
              <a:rPr lang="fr-FR" altLang="fr-FR" sz="3200" b="1" dirty="0" smtClean="0"/>
              <a:t>Menu transformer --&gt;  calculer la variable--&gt; variable cible </a:t>
            </a:r>
            <a:r>
              <a:rPr lang="fr-FR" altLang="fr-FR" sz="3200" b="1" dirty="0" smtClean="0">
                <a:solidFill>
                  <a:srgbClr val="FFFF00"/>
                </a:solidFill>
              </a:rPr>
              <a:t>(</a:t>
            </a:r>
            <a:r>
              <a:rPr lang="fr-FR" altLang="fr-FR" sz="3200" b="1" dirty="0" smtClean="0">
                <a:solidFill>
                  <a:srgbClr val="FFFF00"/>
                </a:solidFill>
              </a:rPr>
              <a:t>DAUSDsup77</a:t>
            </a:r>
            <a:r>
              <a:rPr lang="ar-DZ" altLang="fr-FR" sz="3200" b="1" dirty="0" smtClean="0">
                <a:solidFill>
                  <a:srgbClr val="FF0000"/>
                </a:solidFill>
              </a:rPr>
              <a:t> </a:t>
            </a:r>
            <a:r>
              <a:rPr lang="ar-DZ" altLang="fr-FR" sz="3200" b="1" dirty="0" smtClean="0"/>
              <a:t>اسم المتغير الجديد  </a:t>
            </a:r>
            <a:r>
              <a:rPr lang="fr-FR" altLang="fr-FR" sz="3200" b="1" dirty="0" smtClean="0">
                <a:solidFill>
                  <a:srgbClr val="FFFF00"/>
                </a:solidFill>
              </a:rPr>
              <a:t>)</a:t>
            </a:r>
            <a:r>
              <a:rPr lang="fr-FR" altLang="fr-FR" sz="3200" b="1" dirty="0" smtClean="0">
                <a:solidFill>
                  <a:srgbClr val="FF0000"/>
                </a:solidFill>
              </a:rPr>
              <a:t> </a:t>
            </a:r>
            <a:r>
              <a:rPr lang="fr-FR" altLang="fr-FR" sz="3200" b="1" dirty="0" smtClean="0"/>
              <a:t>--&gt;  expression numérique </a:t>
            </a:r>
            <a:r>
              <a:rPr lang="fr-FR" altLang="fr-FR" sz="3200" b="1" dirty="0" smtClean="0">
                <a:solidFill>
                  <a:srgbClr val="FFFF00"/>
                </a:solidFill>
              </a:rPr>
              <a:t>(</a:t>
            </a:r>
            <a:r>
              <a:rPr lang="fr-FR" sz="3200" b="1" dirty="0" smtClean="0">
                <a:solidFill>
                  <a:srgbClr val="FFFF00"/>
                </a:solidFill>
              </a:rPr>
              <a:t>DA/USD</a:t>
            </a:r>
            <a:r>
              <a:rPr lang="fr-FR" altLang="fr-FR" sz="3200" b="1" dirty="0" smtClean="0">
                <a:solidFill>
                  <a:srgbClr val="FFFF00"/>
                </a:solidFill>
              </a:rPr>
              <a:t> </a:t>
            </a:r>
            <a:r>
              <a:rPr lang="ar-DZ" altLang="fr-FR" sz="3200" b="1" dirty="0" smtClean="0"/>
              <a:t>اسم المتغير المراد كتابة  المعادلة على أساسه</a:t>
            </a:r>
            <a:r>
              <a:rPr lang="fr-FR" altLang="fr-FR" sz="3200" b="1" dirty="0" smtClean="0"/>
              <a:t>) --&gt; la condition </a:t>
            </a:r>
            <a:r>
              <a:rPr lang="fr-FR" altLang="fr-FR" sz="3200" b="1" dirty="0" smtClean="0">
                <a:solidFill>
                  <a:srgbClr val="FFFF00"/>
                </a:solidFill>
              </a:rPr>
              <a:t>Si</a:t>
            </a:r>
            <a:r>
              <a:rPr lang="fr-FR" altLang="fr-FR" sz="3200" b="1" dirty="0" smtClean="0">
                <a:solidFill>
                  <a:srgbClr val="FF0000"/>
                </a:solidFill>
              </a:rPr>
              <a:t> </a:t>
            </a:r>
            <a:r>
              <a:rPr lang="fr-FR" altLang="fr-FR" sz="3200" b="1" dirty="0" smtClean="0"/>
              <a:t>--&gt;inclure lorsque l’observation remplit la condition --&gt; la </a:t>
            </a:r>
            <a:r>
              <a:rPr lang="fr-FR" altLang="fr-FR" sz="3200" b="1" dirty="0" smtClean="0">
                <a:solidFill>
                  <a:srgbClr val="FFFF00"/>
                </a:solidFill>
              </a:rPr>
              <a:t>variable :</a:t>
            </a:r>
            <a:r>
              <a:rPr lang="fr-FR" sz="3200" b="1" dirty="0" smtClean="0">
                <a:solidFill>
                  <a:srgbClr val="FFFF00"/>
                </a:solidFill>
              </a:rPr>
              <a:t> </a:t>
            </a:r>
            <a:r>
              <a:rPr lang="fr-FR" sz="4000" b="1" dirty="0" smtClean="0">
                <a:solidFill>
                  <a:srgbClr val="FFFF00"/>
                </a:solidFill>
              </a:rPr>
              <a:t>DA/USD &gt;= 77</a:t>
            </a:r>
            <a:endParaRPr lang="fr-FR" sz="3200" b="1" dirty="0" smtClean="0">
              <a:solidFill>
                <a:srgbClr val="FFFF00"/>
              </a:solidFill>
              <a:latin typeface="Calibri"/>
              <a:ea typeface="Calibri"/>
              <a:cs typeface="Arial"/>
            </a:endParaRPr>
          </a:p>
          <a:p>
            <a:pPr>
              <a:lnSpc>
                <a:spcPct val="80000"/>
              </a:lnSpc>
              <a:defRPr/>
            </a:pPr>
            <a:endParaRPr lang="fr-FR" altLang="fr-FR" sz="3200" dirty="0" smtClean="0">
              <a:solidFill>
                <a:srgbClr val="FF0000"/>
              </a:solidFill>
            </a:endParaRPr>
          </a:p>
          <a:p>
            <a:pPr>
              <a:lnSpc>
                <a:spcPct val="80000"/>
              </a:lnSpc>
              <a:defRPr/>
            </a:pPr>
            <a:r>
              <a:rPr lang="fr-FR" altLang="fr-FR" sz="3200"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3177" t="6836" r="41801" b="3750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10468" t="6054" r="10468" b="21679"/>
          <a:stretch>
            <a:fillRect/>
          </a:stretch>
        </p:blipFill>
        <p:spPr bwMode="auto">
          <a:xfrm>
            <a:off x="0" y="0"/>
            <a:ext cx="9358346"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49857" b="6250"/>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3475312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57364"/>
            <a:ext cx="9144000" cy="938719"/>
          </a:xfrm>
          <a:prstGeom prst="rect">
            <a:avLst/>
          </a:prstGeom>
        </p:spPr>
        <p:txBody>
          <a:bodyPr wrap="square">
            <a:spAutoFit/>
          </a:bodyPr>
          <a:lstStyle/>
          <a:p>
            <a:pPr lvl="0" algn="ctr" rtl="1">
              <a:spcBef>
                <a:spcPct val="0"/>
              </a:spcBef>
              <a:defRPr/>
            </a:pPr>
            <a:r>
              <a:rPr lang="ar-DZ" sz="5500" b="1" cap="all" spc="50" dirty="0" smtClean="0">
                <a:solidFill>
                  <a:srgbClr val="FFFF00"/>
                </a:solidFill>
              </a:rPr>
              <a:t>ثالثا:تجزئة </a:t>
            </a:r>
            <a:r>
              <a:rPr lang="ar-DZ" sz="5500" b="1" cap="all" spc="50" dirty="0" smtClean="0">
                <a:solidFill>
                  <a:srgbClr val="FFFF00"/>
                </a:solidFill>
                <a:latin typeface="Arial Black" panose="020B0A04020102020204" pitchFamily="34" charset="0"/>
              </a:rPr>
              <a:t>النتائج</a:t>
            </a:r>
            <a:endParaRPr lang="fr-FR" sz="5500" b="1" cap="all" spc="50" dirty="0">
              <a:solidFill>
                <a:srgbClr val="FFFF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dirty="0" smtClean="0"/>
              <a:t>ليكن لدينا المثال التالي في برنامج </a:t>
            </a:r>
            <a:r>
              <a:rPr lang="fr-FR" dirty="0" err="1" smtClean="0"/>
              <a:t>spss</a:t>
            </a:r>
            <a:endParaRPr lang="fr-FR"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695" r="56510" b="41667"/>
          <a:stretch>
            <a:fillRect/>
          </a:stretch>
        </p:blipFill>
        <p:spPr bwMode="auto">
          <a:xfrm>
            <a:off x="0" y="1302066"/>
            <a:ext cx="9144000" cy="55559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8643998" cy="4293096"/>
          </a:xfrm>
        </p:spPr>
        <p:txBody>
          <a:bodyPr>
            <a:noAutofit/>
          </a:bodyPr>
          <a:lstStyle/>
          <a:p>
            <a:pPr algn="ctr" rtl="1"/>
            <a:r>
              <a:rPr lang="ar-DZ" b="1" dirty="0" smtClean="0">
                <a:solidFill>
                  <a:srgbClr val="FFFF00"/>
                </a:solidFill>
                <a:latin typeface="Arabic Transparent" pitchFamily="34" charset="0"/>
                <a:cs typeface="Arabic Transparent" pitchFamily="34" charset="0"/>
              </a:rPr>
              <a:t>المطلوب: تحديد الوسط الحسابي  لمتغير الراتب للإناث فقط</a:t>
            </a:r>
            <a:r>
              <a:rPr lang="ar-DZ" b="1" dirty="0" smtClean="0">
                <a:latin typeface="Arabic Transparent" pitchFamily="34" charset="0"/>
                <a:cs typeface="Arabic Transparent" pitchFamily="34" charset="0"/>
              </a:rPr>
              <a:t/>
            </a:r>
            <a:br>
              <a:rPr lang="ar-DZ" b="1" dirty="0" smtClean="0">
                <a:latin typeface="Arabic Transparent" pitchFamily="34" charset="0"/>
                <a:cs typeface="Arabic Transparent" pitchFamily="34" charset="0"/>
              </a:rPr>
            </a:br>
            <a:r>
              <a:rPr lang="fr-FR" b="1" dirty="0" smtClean="0">
                <a:latin typeface="Arabic Transparent" pitchFamily="34" charset="0"/>
                <a:cs typeface="Arabic Transparent" pitchFamily="34" charset="0"/>
              </a:rPr>
              <a:t/>
            </a:r>
            <a:br>
              <a:rPr lang="fr-FR" b="1" dirty="0" smtClean="0">
                <a:latin typeface="Arabic Transparent" pitchFamily="34" charset="0"/>
                <a:cs typeface="Arabic Transparent" pitchFamily="34" charset="0"/>
              </a:rPr>
            </a:br>
            <a:r>
              <a:rPr lang="ar-DZ" b="1" u="sng" dirty="0" smtClean="0">
                <a:solidFill>
                  <a:srgbClr val="15C2FF"/>
                </a:solidFill>
                <a:latin typeface="Arabic Transparent" pitchFamily="34" charset="0"/>
                <a:cs typeface="Arabic Transparent" pitchFamily="34" charset="0"/>
              </a:rPr>
              <a:t>أولا: </a:t>
            </a:r>
            <a:r>
              <a:rPr lang="ar-DZ" b="1" dirty="0" smtClean="0">
                <a:solidFill>
                  <a:srgbClr val="15C2FF"/>
                </a:solidFill>
                <a:latin typeface="Arabic Transparent" pitchFamily="34" charset="0"/>
                <a:cs typeface="Arabic Transparent" pitchFamily="34" charset="0"/>
              </a:rPr>
              <a:t>تجزئة  قاعدة البيانات على أساس متغير الجنس  </a:t>
            </a:r>
            <a:r>
              <a:rPr lang="ar-DZ" b="1" dirty="0" smtClean="0">
                <a:latin typeface="Arabic Transparent" pitchFamily="34" charset="0"/>
                <a:cs typeface="Arabic Transparent" pitchFamily="34" charset="0"/>
              </a:rPr>
              <a:t/>
            </a:r>
            <a:br>
              <a:rPr lang="ar-DZ" b="1" dirty="0" smtClean="0">
                <a:latin typeface="Arabic Transparent" pitchFamily="34" charset="0"/>
                <a:cs typeface="Arabic Transparent" pitchFamily="34" charset="0"/>
              </a:rPr>
            </a:br>
            <a:r>
              <a:rPr lang="ar-DZ" b="1" dirty="0" smtClean="0">
                <a:latin typeface="Arabic Transparent" pitchFamily="34" charset="0"/>
                <a:cs typeface="Arabic Transparent" pitchFamily="34" charset="0"/>
              </a:rPr>
              <a:t/>
            </a:r>
            <a:br>
              <a:rPr lang="ar-DZ" b="1" dirty="0" smtClean="0">
                <a:latin typeface="Arabic Transparent" pitchFamily="34" charset="0"/>
                <a:cs typeface="Arabic Transparent" pitchFamily="34" charset="0"/>
              </a:rPr>
            </a:br>
            <a:endParaRPr lang="fr-FR" b="1" dirty="0">
              <a:latin typeface="Arabic Transparent" pitchFamily="34" charset="0"/>
              <a:cs typeface="Arabic Transparent" pitchFamily="34" charset="0"/>
            </a:endParaRPr>
          </a:p>
        </p:txBody>
      </p:sp>
      <p:sp>
        <p:nvSpPr>
          <p:cNvPr id="4" name="Rectangle 3"/>
          <p:cNvSpPr/>
          <p:nvPr/>
        </p:nvSpPr>
        <p:spPr>
          <a:xfrm>
            <a:off x="0" y="4030495"/>
            <a:ext cx="9144000" cy="1581972"/>
          </a:xfrm>
          <a:prstGeom prst="rect">
            <a:avLst/>
          </a:prstGeom>
        </p:spPr>
        <p:txBody>
          <a:bodyPr wrap="square">
            <a:spAutoFit/>
          </a:bodyPr>
          <a:lstStyle/>
          <a:p>
            <a:pPr>
              <a:lnSpc>
                <a:spcPct val="80000"/>
              </a:lnSpc>
              <a:defRPr/>
            </a:pPr>
            <a:r>
              <a:rPr lang="fr-FR" altLang="fr-FR" sz="4000" b="1" dirty="0" smtClean="0"/>
              <a:t>Menu Données --&gt;  scinder un fichier--&gt; séparer  résultats  par  groupes--&gt;  la variable :</a:t>
            </a:r>
            <a:r>
              <a:rPr lang="fr-FR" altLang="fr-FR" sz="4000" b="1" dirty="0" smtClean="0">
                <a:solidFill>
                  <a:srgbClr val="FF0000"/>
                </a:solidFill>
              </a:rPr>
              <a:t>SEXE</a:t>
            </a:r>
            <a:r>
              <a:rPr lang="fr-FR" altLang="fr-FR" sz="4000" b="1" dirty="0" smtClean="0"/>
              <a:t> --&gt; ok</a:t>
            </a:r>
            <a:endParaRPr lang="fr-FR" sz="4000" b="1" dirty="0" smtClean="0">
              <a:solidFill>
                <a:srgbClr val="FF0000"/>
              </a:solidFill>
              <a:latin typeface="Calibri"/>
              <a:ea typeface="Calibri"/>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21757" t="-695" r="52453"/>
          <a:stretch>
            <a:fillRect/>
          </a:stretch>
        </p:blipFill>
        <p:spPr bwMode="auto">
          <a:xfrm>
            <a:off x="35496" y="-27384"/>
            <a:ext cx="3456384" cy="39604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srcRect l="28624" t="23250" r="29412" b="28516"/>
          <a:stretch>
            <a:fillRect/>
          </a:stretch>
        </p:blipFill>
        <p:spPr bwMode="auto">
          <a:xfrm>
            <a:off x="3491880" y="-27384"/>
            <a:ext cx="5652120" cy="396044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r="43573" b="47335"/>
          <a:stretch>
            <a:fillRect/>
          </a:stretch>
        </p:blipFill>
        <p:spPr bwMode="auto">
          <a:xfrm>
            <a:off x="683568" y="3933056"/>
            <a:ext cx="6518528" cy="29523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a:spLocks noGrp="1"/>
          </p:cNvSpPr>
          <p:nvPr>
            <p:ph sz="quarter" idx="13"/>
          </p:nvPr>
        </p:nvSpPr>
        <p:spPr>
          <a:xfrm>
            <a:off x="179512" y="1268760"/>
            <a:ext cx="8820472" cy="3816424"/>
          </a:xfrm>
        </p:spPr>
        <p:txBody>
          <a:bodyPr>
            <a:normAutofit/>
          </a:bodyPr>
          <a:lstStyle/>
          <a:p>
            <a:pPr algn="just" rtl="1">
              <a:lnSpc>
                <a:spcPct val="150000"/>
              </a:lnSpc>
            </a:pPr>
            <a:r>
              <a:rPr lang="fr-FR" sz="3200" dirty="0" smtClean="0">
                <a:latin typeface="Arabic Transparent" pitchFamily="34" charset="0"/>
                <a:cs typeface="Arabic Transparent" pitchFamily="34" charset="0"/>
              </a:rPr>
              <a:t> </a:t>
            </a:r>
            <a:r>
              <a:rPr lang="ar-DZ" sz="3200" dirty="0" smtClean="0">
                <a:latin typeface="Arabic Transparent" pitchFamily="34" charset="0"/>
                <a:cs typeface="Arabic Transparent" pitchFamily="34" charset="0"/>
              </a:rPr>
              <a:t>الجدول التقاطعي </a:t>
            </a:r>
            <a:r>
              <a:rPr lang="ar-SA" sz="3200" dirty="0" smtClean="0">
                <a:latin typeface="Arabic Transparent" pitchFamily="34" charset="0"/>
                <a:cs typeface="Arabic Transparent" pitchFamily="34" charset="0"/>
              </a:rPr>
              <a:t>هو جدول يستخدم لتوزيع أفراد عينة الدراسة حسب متغيرين أو اكثر أو هو جدول يستخدم لعرض عدد الحالات( التكرارات) التي لها مجاميع مختلفة من قيم متغيرين مصنفين أو اكثر، ويمكن أن يرافق الجدول التقاطعي حساب ملخصات إحصائية واختبارات. </a:t>
            </a:r>
            <a:endParaRPr lang="fr-FR" sz="3200" dirty="0">
              <a:latin typeface="Arabic Transparent" pitchFamily="34" charset="0"/>
              <a:cs typeface="Arabic Transparent" pitchFamily="34" charset="0"/>
            </a:endParaRPr>
          </a:p>
        </p:txBody>
      </p:sp>
      <p:sp>
        <p:nvSpPr>
          <p:cNvPr id="51201" name="Rectangle 1"/>
          <p:cNvSpPr>
            <a:spLocks noChangeArrowheads="1"/>
          </p:cNvSpPr>
          <p:nvPr/>
        </p:nvSpPr>
        <p:spPr bwMode="auto">
          <a:xfrm>
            <a:off x="0" y="5403413"/>
            <a:ext cx="899998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pPr>
            <a:r>
              <a:rPr kumimoji="0" lang="ar-SA" sz="3200" b="0" i="0" u="none" strike="noStrike" cap="none" normalizeH="0" baseline="0" dirty="0" smtClean="0">
                <a:ln>
                  <a:noFill/>
                </a:ln>
                <a:solidFill>
                  <a:schemeClr val="tx1"/>
                </a:solidFill>
                <a:effectLst/>
                <a:latin typeface="Arabic Transparent" pitchFamily="34" charset="0"/>
                <a:ea typeface="Times New Roman" pitchFamily="18" charset="0"/>
                <a:cs typeface="Arabic Transparent" pitchFamily="34" charset="0"/>
              </a:rPr>
              <a:t>ويسمى الجدول التقاطعي لمتغيرين باسم </a:t>
            </a:r>
            <a:r>
              <a:rPr kumimoji="0" lang="ar-DZ" sz="3200" b="1" i="0" u="none" strike="noStrike" cap="none" normalizeH="0" baseline="0" dirty="0" smtClean="0">
                <a:ln>
                  <a:noFill/>
                </a:ln>
                <a:solidFill>
                  <a:srgbClr val="FF0000"/>
                </a:solidFill>
                <a:effectLst/>
                <a:latin typeface="Arabic Transparent" pitchFamily="34" charset="0"/>
                <a:ea typeface="Times New Roman" pitchFamily="18" charset="0"/>
                <a:cs typeface="Arabic Transparent" pitchFamily="34" charset="0"/>
              </a:rPr>
              <a:t>الجدول</a:t>
            </a:r>
            <a:r>
              <a:rPr kumimoji="0" lang="ar-DZ" sz="3200" b="1" i="0" u="none" strike="noStrike" cap="none" normalizeH="0" dirty="0" smtClean="0">
                <a:ln>
                  <a:noFill/>
                </a:ln>
                <a:solidFill>
                  <a:srgbClr val="FF0000"/>
                </a:solidFill>
                <a:effectLst/>
                <a:latin typeface="Arabic Transparent" pitchFamily="34" charset="0"/>
                <a:ea typeface="Times New Roman" pitchFamily="18" charset="0"/>
                <a:cs typeface="Arabic Transparent" pitchFamily="34" charset="0"/>
              </a:rPr>
              <a:t> الثنائي</a:t>
            </a:r>
            <a:r>
              <a:rPr lang="ar-DZ" sz="3200" b="1" dirty="0" smtClean="0"/>
              <a:t>،</a:t>
            </a:r>
            <a:r>
              <a:rPr kumimoji="0" lang="ar-SA" sz="3200" b="0" i="0" u="none" strike="noStrike" cap="none" normalizeH="0" baseline="0" dirty="0" smtClean="0">
                <a:ln>
                  <a:noFill/>
                </a:ln>
                <a:solidFill>
                  <a:schemeClr val="tx1"/>
                </a:solidFill>
                <a:effectLst/>
                <a:latin typeface="Arabic Transparent" pitchFamily="34" charset="0"/>
                <a:ea typeface="Times New Roman" pitchFamily="18" charset="0"/>
                <a:cs typeface="Arabic Transparent" pitchFamily="34" charset="0"/>
              </a:rPr>
              <a:t> ويسمى الجدول التقاطعي لأكثر من متغيرين باسم</a:t>
            </a:r>
            <a:r>
              <a:rPr kumimoji="0" lang="ar-DZ" sz="3200" b="0" i="0" u="none" strike="noStrike" cap="none" normalizeH="0" dirty="0" smtClean="0">
                <a:ln>
                  <a:noFill/>
                </a:ln>
                <a:solidFill>
                  <a:schemeClr val="tx1"/>
                </a:solidFill>
                <a:effectLst/>
                <a:latin typeface="Arabic Transparent" pitchFamily="34" charset="0"/>
                <a:ea typeface="Times New Roman" pitchFamily="18" charset="0"/>
                <a:cs typeface="Arabic Transparent" pitchFamily="34" charset="0"/>
              </a:rPr>
              <a:t> </a:t>
            </a:r>
            <a:r>
              <a:rPr lang="ar-DZ" sz="3200" b="1" dirty="0" smtClean="0">
                <a:solidFill>
                  <a:srgbClr val="FF0000"/>
                </a:solidFill>
              </a:rPr>
              <a:t>الجدول المركب</a:t>
            </a:r>
            <a:r>
              <a:rPr lang="ar-DZ" sz="3200" b="1" dirty="0" smtClean="0"/>
              <a:t>.</a:t>
            </a:r>
            <a:endParaRPr kumimoji="0" lang="ar-SA" sz="3200" b="0" i="0" u="none" strike="noStrike" cap="none" normalizeH="0" baseline="0" dirty="0" smtClean="0">
              <a:ln>
                <a:noFill/>
              </a:ln>
              <a:solidFill>
                <a:schemeClr val="tx1"/>
              </a:solidFill>
              <a:effectLst/>
              <a:latin typeface="Arabic Transparent" pitchFamily="34" charset="0"/>
              <a:cs typeface="Arabic Transparent" pitchFamily="34" charset="0"/>
            </a:endParaRPr>
          </a:p>
        </p:txBody>
      </p:sp>
      <p:sp>
        <p:nvSpPr>
          <p:cNvPr id="6" name="ZoneTexte 5"/>
          <p:cNvSpPr txBox="1"/>
          <p:nvPr/>
        </p:nvSpPr>
        <p:spPr>
          <a:xfrm>
            <a:off x="6669175" y="476672"/>
            <a:ext cx="2178802" cy="707886"/>
          </a:xfrm>
          <a:prstGeom prst="rect">
            <a:avLst/>
          </a:prstGeom>
          <a:noFill/>
        </p:spPr>
        <p:txBody>
          <a:bodyPr wrap="none" rtlCol="0">
            <a:spAutoFit/>
          </a:bodyPr>
          <a:lstStyle/>
          <a:p>
            <a:r>
              <a:rPr lang="ar-DZ" sz="4000" b="1" dirty="0" err="1" smtClean="0">
                <a:solidFill>
                  <a:srgbClr val="FFFF00"/>
                </a:solidFill>
              </a:rPr>
              <a:t>تعريــــــف:</a:t>
            </a:r>
            <a:r>
              <a:rPr lang="ar-DZ" sz="4000" b="1" dirty="0" smtClean="0">
                <a:solidFill>
                  <a:srgbClr val="FFFF00"/>
                </a:solidFill>
              </a:rPr>
              <a:t> </a:t>
            </a:r>
            <a:endParaRPr lang="fr-FR" sz="4000" b="1"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2352660"/>
          </a:xfrm>
        </p:spPr>
        <p:txBody>
          <a:bodyPr>
            <a:normAutofit/>
          </a:bodyPr>
          <a:lstStyle/>
          <a:p>
            <a:pPr algn="ctr"/>
            <a:r>
              <a:rPr lang="ar-DZ" b="1" dirty="0" smtClean="0">
                <a:solidFill>
                  <a:srgbClr val="15C2FF"/>
                </a:solidFill>
              </a:rPr>
              <a:t>ثانيا: بعد تجزئة الملف على أساس متغير </a:t>
            </a:r>
            <a:r>
              <a:rPr lang="ar-DZ" b="1" dirty="0" err="1" smtClean="0">
                <a:solidFill>
                  <a:srgbClr val="15C2FF"/>
                </a:solidFill>
              </a:rPr>
              <a:t>الجنس </a:t>
            </a:r>
            <a:r>
              <a:rPr lang="ar-DZ" b="1" dirty="0" smtClean="0">
                <a:solidFill>
                  <a:srgbClr val="15C2FF"/>
                </a:solidFill>
              </a:rPr>
              <a:t>، سيتم حساب الوسط الحسابي لمتغير الراتب للإناث فقط كما هو مطلوب</a:t>
            </a:r>
            <a:endParaRPr lang="fr-FR" b="1" dirty="0">
              <a:solidFill>
                <a:srgbClr val="15C2FF"/>
              </a:solidFill>
            </a:endParaRPr>
          </a:p>
        </p:txBody>
      </p:sp>
      <p:sp>
        <p:nvSpPr>
          <p:cNvPr id="4" name="Rectangle 3"/>
          <p:cNvSpPr/>
          <p:nvPr/>
        </p:nvSpPr>
        <p:spPr>
          <a:xfrm>
            <a:off x="0" y="3258672"/>
            <a:ext cx="9144000" cy="2308324"/>
          </a:xfrm>
          <a:prstGeom prst="rect">
            <a:avLst/>
          </a:prstGeom>
        </p:spPr>
        <p:txBody>
          <a:bodyPr wrap="square">
            <a:spAutoFit/>
          </a:bodyPr>
          <a:lstStyle/>
          <a:p>
            <a:pPr>
              <a:lnSpc>
                <a:spcPct val="80000"/>
              </a:lnSpc>
              <a:defRPr/>
            </a:pPr>
            <a:r>
              <a:rPr lang="fr-FR" altLang="fr-FR" sz="3600" b="1" dirty="0" smtClean="0"/>
              <a:t>Menu Analyse --&gt;  statistiques descriptives--&gt; effectifs--&gt;  la variable :</a:t>
            </a:r>
            <a:r>
              <a:rPr lang="fr-FR" altLang="fr-FR" sz="3600" b="1" dirty="0" smtClean="0">
                <a:solidFill>
                  <a:srgbClr val="FFFF00"/>
                </a:solidFill>
              </a:rPr>
              <a:t>SALAIRE</a:t>
            </a:r>
            <a:r>
              <a:rPr lang="fr-FR" altLang="fr-FR" sz="3600" b="1" dirty="0" smtClean="0"/>
              <a:t> --&gt; statistiques --&gt;tendance centrale</a:t>
            </a:r>
          </a:p>
          <a:p>
            <a:pPr>
              <a:lnSpc>
                <a:spcPct val="80000"/>
              </a:lnSpc>
              <a:defRPr/>
            </a:pPr>
            <a:r>
              <a:rPr lang="fr-FR" altLang="fr-FR" sz="3600" b="1" dirty="0" smtClean="0"/>
              <a:t>Cochez : Moyenne --&gt;poursuivre --&gt;ok</a:t>
            </a:r>
          </a:p>
          <a:p>
            <a:pPr>
              <a:lnSpc>
                <a:spcPct val="80000"/>
              </a:lnSpc>
              <a:defRPr/>
            </a:pPr>
            <a:r>
              <a:rPr lang="fr-FR" altLang="fr-FR" sz="3600" b="1" dirty="0" smtClean="0"/>
              <a:t> </a:t>
            </a:r>
            <a:endParaRPr lang="fr-FR" sz="3600" b="1" dirty="0" smtClean="0">
              <a:solidFill>
                <a:srgbClr val="FF0000"/>
              </a:solidFill>
              <a:latin typeface="Calibri"/>
              <a:ea typeface="Calibri"/>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18750" t="20139" r="20052" b="27777"/>
          <a:stretch>
            <a:fillRect/>
          </a:stretch>
        </p:blipFill>
        <p:spPr bwMode="auto">
          <a:xfrm>
            <a:off x="288032" y="289585"/>
            <a:ext cx="4139952" cy="63077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8750" t="18403" r="20052" b="27777"/>
          <a:stretch>
            <a:fillRect/>
          </a:stretch>
        </p:blipFill>
        <p:spPr bwMode="auto">
          <a:xfrm>
            <a:off x="4572000" y="310808"/>
            <a:ext cx="4169054" cy="62865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13541" t="12767" r="14844" b="17361"/>
          <a:stretch>
            <a:fillRect/>
          </a:stretch>
        </p:blipFill>
        <p:spPr bwMode="auto">
          <a:xfrm>
            <a:off x="0" y="332656"/>
            <a:ext cx="9144000" cy="63813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dirty="0" smtClean="0"/>
              <a:t>في ملف النتائج تظهر النتائج التالية :</a:t>
            </a:r>
            <a:endParaRPr lang="fr-FR"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2777" r="35677"/>
          <a:stretch>
            <a:fillRect/>
          </a:stretch>
        </p:blipFill>
        <p:spPr bwMode="auto">
          <a:xfrm>
            <a:off x="0" y="1214422"/>
            <a:ext cx="9144000" cy="56435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r="11718" b="10000"/>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r="13437" b="7500"/>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DZ" sz="4800" b="1" dirty="0" smtClean="0">
                <a:solidFill>
                  <a:srgbClr val="FFFF00"/>
                </a:solidFill>
              </a:rPr>
              <a:t>رابعا: المقارنة بين النتائج</a:t>
            </a:r>
            <a:endParaRPr lang="fr-FR" sz="4800" b="1" dirty="0">
              <a:solidFill>
                <a:srgbClr val="FFFF00"/>
              </a:solidFill>
            </a:endParaRPr>
          </a:p>
        </p:txBody>
      </p:sp>
      <p:sp>
        <p:nvSpPr>
          <p:cNvPr id="3" name="ZoneTexte 2"/>
          <p:cNvSpPr txBox="1"/>
          <p:nvPr/>
        </p:nvSpPr>
        <p:spPr>
          <a:xfrm>
            <a:off x="2822081" y="1428736"/>
            <a:ext cx="5814412" cy="584775"/>
          </a:xfrm>
          <a:prstGeom prst="rect">
            <a:avLst/>
          </a:prstGeom>
          <a:noFill/>
        </p:spPr>
        <p:txBody>
          <a:bodyPr wrap="none" rtlCol="0">
            <a:spAutoFit/>
          </a:bodyPr>
          <a:lstStyle/>
          <a:p>
            <a:pPr algn="r" rtl="1"/>
            <a:r>
              <a:rPr lang="ar-DZ" sz="3200" b="1" dirty="0" smtClean="0">
                <a:latin typeface="+mj-lt"/>
              </a:rPr>
              <a:t>ليكن لدينا المثال التالي في برنامج </a:t>
            </a:r>
            <a:r>
              <a:rPr lang="fr-FR" sz="3200" b="1" dirty="0" smtClean="0">
                <a:latin typeface="+mj-lt"/>
              </a:rPr>
              <a:t>SPSS</a:t>
            </a:r>
            <a:r>
              <a:rPr lang="ar-DZ" sz="3200" b="1" dirty="0" smtClean="0">
                <a:latin typeface="+mj-lt"/>
              </a:rPr>
              <a:t> </a:t>
            </a:r>
            <a:endParaRPr lang="fr-FR" sz="3200" b="1" dirty="0">
              <a:latin typeface="+mj-lt"/>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695" r="56510" b="53810"/>
          <a:stretch>
            <a:fillRect/>
          </a:stretch>
        </p:blipFill>
        <p:spPr bwMode="auto">
          <a:xfrm>
            <a:off x="0" y="2445050"/>
            <a:ext cx="9144000" cy="4412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384"/>
            <a:ext cx="8103844" cy="3672408"/>
          </a:xfrm>
        </p:spPr>
        <p:txBody>
          <a:bodyPr>
            <a:noAutofit/>
          </a:bodyPr>
          <a:lstStyle/>
          <a:p>
            <a:pPr algn="ctr" rtl="1"/>
            <a:r>
              <a:rPr lang="ar-DZ" b="1" dirty="0" smtClean="0">
                <a:solidFill>
                  <a:srgbClr val="FFFF00"/>
                </a:solidFill>
              </a:rPr>
              <a:t>المطلوب: مقارنة الوسط الحسابي لمتغير الراتب </a:t>
            </a:r>
            <a:br>
              <a:rPr lang="ar-DZ" b="1" dirty="0" smtClean="0">
                <a:solidFill>
                  <a:srgbClr val="FFFF00"/>
                </a:solidFill>
              </a:rPr>
            </a:br>
            <a:r>
              <a:rPr lang="ar-DZ" b="1" dirty="0" smtClean="0">
                <a:solidFill>
                  <a:srgbClr val="FFFF00"/>
                </a:solidFill>
              </a:rPr>
              <a:t>حسب الجنس</a:t>
            </a:r>
            <a:br>
              <a:rPr lang="ar-DZ" b="1" dirty="0" smtClean="0">
                <a:solidFill>
                  <a:srgbClr val="FFFF00"/>
                </a:solidFill>
              </a:rPr>
            </a:br>
            <a:r>
              <a:rPr lang="ar-DZ" b="1" dirty="0" smtClean="0">
                <a:solidFill>
                  <a:srgbClr val="FF0000"/>
                </a:solidFill>
              </a:rPr>
              <a:t/>
            </a:r>
            <a:br>
              <a:rPr lang="ar-DZ" b="1" dirty="0" smtClean="0">
                <a:solidFill>
                  <a:srgbClr val="FF0000"/>
                </a:solidFill>
              </a:rPr>
            </a:br>
            <a:r>
              <a:rPr lang="ar-DZ" b="1" dirty="0" smtClean="0">
                <a:solidFill>
                  <a:srgbClr val="15C2FF"/>
                </a:solidFill>
              </a:rPr>
              <a:t>اولا</a:t>
            </a:r>
            <a:r>
              <a:rPr lang="fr-FR" b="1" dirty="0" smtClean="0">
                <a:solidFill>
                  <a:srgbClr val="15C2FF"/>
                </a:solidFill>
              </a:rPr>
              <a:t> </a:t>
            </a:r>
            <a:r>
              <a:rPr lang="ar-DZ" b="1" dirty="0" smtClean="0">
                <a:solidFill>
                  <a:srgbClr val="15C2FF"/>
                </a:solidFill>
              </a:rPr>
              <a:t>: تجزئة الملف على أساس متغير الجنس</a:t>
            </a:r>
            <a:endParaRPr lang="fr-FR" b="1" dirty="0">
              <a:solidFill>
                <a:srgbClr val="15C2FF"/>
              </a:solidFill>
            </a:endParaRPr>
          </a:p>
        </p:txBody>
      </p:sp>
      <p:sp>
        <p:nvSpPr>
          <p:cNvPr id="3" name="Rectangle 2"/>
          <p:cNvSpPr/>
          <p:nvPr/>
        </p:nvSpPr>
        <p:spPr>
          <a:xfrm>
            <a:off x="0" y="4102503"/>
            <a:ext cx="9144000" cy="2566857"/>
          </a:xfrm>
          <a:prstGeom prst="rect">
            <a:avLst/>
          </a:prstGeom>
        </p:spPr>
        <p:txBody>
          <a:bodyPr wrap="square">
            <a:spAutoFit/>
          </a:bodyPr>
          <a:lstStyle/>
          <a:p>
            <a:pPr>
              <a:lnSpc>
                <a:spcPct val="80000"/>
              </a:lnSpc>
              <a:defRPr/>
            </a:pPr>
            <a:r>
              <a:rPr lang="fr-FR" altLang="fr-FR" sz="4000" b="1" dirty="0" smtClean="0"/>
              <a:t>Menu Données --&gt;  scinder un fichier--&gt; comparer  résultats  par  groupes--&gt;  la variable :</a:t>
            </a:r>
            <a:r>
              <a:rPr lang="fr-FR" altLang="fr-FR" sz="4000" b="1" dirty="0" smtClean="0">
                <a:solidFill>
                  <a:srgbClr val="FF0000"/>
                </a:solidFill>
              </a:rPr>
              <a:t>SEXE</a:t>
            </a:r>
            <a:r>
              <a:rPr lang="fr-FR" altLang="fr-FR" sz="4000" b="1" dirty="0" smtClean="0"/>
              <a:t> --&gt; ok</a:t>
            </a:r>
            <a:endParaRPr lang="fr-FR" sz="4000" b="1" dirty="0" smtClean="0">
              <a:solidFill>
                <a:srgbClr val="FF0000"/>
              </a:solidFill>
              <a:latin typeface="Calibri"/>
              <a:ea typeface="Calibri"/>
              <a:cs typeface="Arial"/>
            </a:endParaRPr>
          </a:p>
          <a:p>
            <a:pPr>
              <a:lnSpc>
                <a:spcPct val="80000"/>
              </a:lnSpc>
              <a:defRPr/>
            </a:pPr>
            <a:endParaRPr lang="fr-FR" altLang="fr-FR" sz="4000" dirty="0" smtClean="0">
              <a:solidFill>
                <a:srgbClr val="FF0000"/>
              </a:solidFill>
            </a:endParaRPr>
          </a:p>
          <a:p>
            <a:pPr>
              <a:lnSpc>
                <a:spcPct val="80000"/>
              </a:lnSpc>
              <a:defRPr/>
            </a:pPr>
            <a:r>
              <a:rPr lang="fr-FR" altLang="fr-FR" sz="4000" dirty="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20937" r="38750" b="7500"/>
          <a:stretch>
            <a:fillRect/>
          </a:stretch>
        </p:blipFill>
        <p:spPr bwMode="auto">
          <a:xfrm>
            <a:off x="0" y="0"/>
            <a:ext cx="3071834"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16250" t="17500" r="16250" b="25000"/>
          <a:stretch>
            <a:fillRect/>
          </a:stretch>
        </p:blipFill>
        <p:spPr bwMode="auto">
          <a:xfrm>
            <a:off x="2714612" y="0"/>
            <a:ext cx="3143272"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57884" y="0"/>
            <a:ext cx="3286116"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65904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6930" b="40964"/>
          <a:stretch/>
        </p:blipFill>
        <p:spPr bwMode="auto">
          <a:xfrm>
            <a:off x="0" y="1412776"/>
            <a:ext cx="9144000" cy="54452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re 2"/>
          <p:cNvSpPr txBox="1">
            <a:spLocks/>
          </p:cNvSpPr>
          <p:nvPr/>
        </p:nvSpPr>
        <p:spPr>
          <a:xfrm>
            <a:off x="285720" y="144016"/>
            <a:ext cx="8858280" cy="1340768"/>
          </a:xfrm>
          <a:prstGeom prst="rect">
            <a:avLst/>
          </a:prstGeom>
        </p:spPr>
        <p:txBody>
          <a:bodyPr>
            <a:noAutofit/>
          </a:bodyPr>
          <a:lstStyle/>
          <a:p>
            <a:pPr marL="0" marR="0" lvl="0" indent="0" algn="r" defTabSz="914400" rtl="1" eaLnBrk="1" fontAlgn="auto" latinLnBrk="0" hangingPunct="1">
              <a:lnSpc>
                <a:spcPct val="100000"/>
              </a:lnSpc>
              <a:spcBef>
                <a:spcPts val="400"/>
              </a:spcBef>
              <a:spcAft>
                <a:spcPts val="0"/>
              </a:spcAft>
              <a:buClrTx/>
              <a:buSzTx/>
              <a:buFontTx/>
              <a:buNone/>
              <a:tabLst/>
              <a:defRPr/>
            </a:pPr>
            <a:r>
              <a:rPr kumimoji="0" lang="ar-DZ" sz="3000" b="1" i="0" u="none" strike="noStrike" kern="1200" cap="none" spc="0" normalizeH="0" baseline="0" noProof="0" dirty="0" smtClean="0">
                <a:ln>
                  <a:noFill/>
                </a:ln>
                <a:solidFill>
                  <a:srgbClr val="FFFF00"/>
                </a:solidFill>
                <a:effectLst/>
                <a:uLnTx/>
                <a:uFillTx/>
                <a:latin typeface="Calibri" pitchFamily="34" charset="0"/>
                <a:ea typeface="+mj-ea"/>
                <a:cs typeface="Simplified Arabic"/>
              </a:rPr>
              <a:t>انشاء جدول تقاطعي</a:t>
            </a:r>
            <a:r>
              <a:rPr kumimoji="0" lang="ar-DZ" sz="3000" b="1" i="0" u="none" strike="noStrike" kern="1200" cap="none" spc="0" normalizeH="0" noProof="0" dirty="0" smtClean="0">
                <a:ln>
                  <a:noFill/>
                </a:ln>
                <a:solidFill>
                  <a:srgbClr val="FFFF00"/>
                </a:solidFill>
                <a:effectLst/>
                <a:uLnTx/>
                <a:uFillTx/>
                <a:latin typeface="Calibri" pitchFamily="34" charset="0"/>
                <a:ea typeface="+mj-ea"/>
                <a:cs typeface="Simplified Arabic"/>
              </a:rPr>
              <a:t> لمتغيرين</a:t>
            </a:r>
          </a:p>
          <a:p>
            <a:pPr marL="0" marR="0" lvl="0" indent="0" algn="r" defTabSz="914400" rtl="1" eaLnBrk="1" fontAlgn="auto" latinLnBrk="0" hangingPunct="1">
              <a:lnSpc>
                <a:spcPct val="100000"/>
              </a:lnSpc>
              <a:spcBef>
                <a:spcPts val="400"/>
              </a:spcBef>
              <a:spcAft>
                <a:spcPts val="0"/>
              </a:spcAft>
              <a:buClrTx/>
              <a:buSzTx/>
              <a:buFontTx/>
              <a:buNone/>
              <a:tabLst/>
              <a:defRPr/>
            </a:pPr>
            <a:r>
              <a:rPr lang="ar-DZ" sz="3000" b="1" baseline="0" dirty="0" smtClean="0">
                <a:solidFill>
                  <a:srgbClr val="FFFF00"/>
                </a:solidFill>
                <a:latin typeface="Calibri" pitchFamily="34" charset="0"/>
                <a:ea typeface="+mj-ea"/>
                <a:cs typeface="Simplified Arabic"/>
              </a:rPr>
              <a:t>مثال</a:t>
            </a:r>
            <a:r>
              <a:rPr lang="ar-DZ" sz="3000" b="1" dirty="0" smtClean="0">
                <a:solidFill>
                  <a:srgbClr val="FFFF00"/>
                </a:solidFill>
                <a:latin typeface="Calibri" pitchFamily="34" charset="0"/>
                <a:ea typeface="+mj-ea"/>
                <a:cs typeface="Simplified Arabic"/>
              </a:rPr>
              <a:t> تقاطع متغير الجنس مع متغير برنامج السداسي </a:t>
            </a:r>
            <a:endParaRPr kumimoji="0" lang="fr-FR" sz="3000" b="1" i="0" u="none" strike="noStrike" kern="1200" cap="none" spc="0" normalizeH="0" baseline="0" noProof="0" dirty="0" smtClean="0">
              <a:ln>
                <a:noFill/>
              </a:ln>
              <a:solidFill>
                <a:srgbClr val="FFFF00"/>
              </a:solidFill>
              <a:effectLst/>
              <a:uLnTx/>
              <a:uFillTx/>
              <a:latin typeface="Calibri" pitchFamily="34" charset="0"/>
              <a:ea typeface="+mj-ea"/>
              <a:cs typeface="Simplified Arabic"/>
            </a:endParaRPr>
          </a:p>
        </p:txBody>
      </p:sp>
    </p:spTree>
    <p:extLst>
      <p:ext uri="{BB962C8B-B14F-4D97-AF65-F5344CB8AC3E}">
        <p14:creationId xmlns="" xmlns:p14="http://schemas.microsoft.com/office/powerpoint/2010/main" val="186290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06843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0042"/>
            <a:ext cx="9144000" cy="707886"/>
          </a:xfrm>
          <a:prstGeom prst="rect">
            <a:avLst/>
          </a:prstGeom>
        </p:spPr>
        <p:txBody>
          <a:bodyPr wrap="square">
            <a:spAutoFit/>
          </a:bodyPr>
          <a:lstStyle/>
          <a:p>
            <a:pPr algn="ctr" rtl="1"/>
            <a:r>
              <a:rPr lang="ar-DZ" sz="4000" b="1" dirty="0" smtClean="0">
                <a:solidFill>
                  <a:srgbClr val="15C2FF"/>
                </a:solidFill>
              </a:rPr>
              <a:t>ثانيا: مقارنة الوسط الحسابي لمتغير الراتب</a:t>
            </a:r>
            <a:endParaRPr lang="fr-FR" sz="4000" b="1" dirty="0">
              <a:solidFill>
                <a:srgbClr val="15C2FF"/>
              </a:solidFill>
            </a:endParaRPr>
          </a:p>
        </p:txBody>
      </p:sp>
      <p:sp>
        <p:nvSpPr>
          <p:cNvPr id="3" name="Rectangle 2"/>
          <p:cNvSpPr/>
          <p:nvPr/>
        </p:nvSpPr>
        <p:spPr>
          <a:xfrm>
            <a:off x="0" y="2928934"/>
            <a:ext cx="9144000" cy="3884140"/>
          </a:xfrm>
          <a:prstGeom prst="rect">
            <a:avLst/>
          </a:prstGeom>
        </p:spPr>
        <p:txBody>
          <a:bodyPr wrap="square">
            <a:spAutoFit/>
          </a:bodyPr>
          <a:lstStyle/>
          <a:p>
            <a:pPr>
              <a:lnSpc>
                <a:spcPct val="80000"/>
              </a:lnSpc>
              <a:defRPr/>
            </a:pPr>
            <a:r>
              <a:rPr lang="fr-FR" altLang="fr-FR" sz="4400" b="1" dirty="0" smtClean="0"/>
              <a:t>Menu Analyse --&gt;  statistiques descriptives--&gt; effectifs--&gt;  la variable :</a:t>
            </a:r>
            <a:r>
              <a:rPr lang="fr-FR" altLang="fr-FR" sz="4400" b="1" dirty="0" smtClean="0">
                <a:solidFill>
                  <a:srgbClr val="FF0000"/>
                </a:solidFill>
              </a:rPr>
              <a:t>SALAIRE</a:t>
            </a:r>
            <a:r>
              <a:rPr lang="fr-FR" altLang="fr-FR" sz="4400" b="1" dirty="0" smtClean="0"/>
              <a:t> --&gt; statistiques</a:t>
            </a:r>
          </a:p>
          <a:p>
            <a:pPr>
              <a:lnSpc>
                <a:spcPct val="80000"/>
              </a:lnSpc>
              <a:defRPr/>
            </a:pPr>
            <a:r>
              <a:rPr lang="fr-FR" altLang="fr-FR" sz="4400" b="1" dirty="0" smtClean="0"/>
              <a:t> --&gt;tendance centrale</a:t>
            </a:r>
          </a:p>
          <a:p>
            <a:pPr>
              <a:lnSpc>
                <a:spcPct val="80000"/>
              </a:lnSpc>
              <a:defRPr/>
            </a:pPr>
            <a:r>
              <a:rPr lang="fr-FR" altLang="fr-FR" sz="4400" b="1" dirty="0" smtClean="0"/>
              <a:t>Cochez : Moyenne --&gt;poursuivre --&gt;ok</a:t>
            </a:r>
          </a:p>
          <a:p>
            <a:pPr>
              <a:lnSpc>
                <a:spcPct val="80000"/>
              </a:lnSpc>
              <a:defRPr/>
            </a:pPr>
            <a:r>
              <a:rPr lang="fr-FR" altLang="fr-FR" sz="4400" b="1" dirty="0" smtClean="0"/>
              <a:t> </a:t>
            </a:r>
            <a:endParaRPr lang="fr-FR" sz="4400" b="1" dirty="0" smtClean="0">
              <a:solidFill>
                <a:srgbClr val="FF0000"/>
              </a:solidFill>
              <a:latin typeface="Calibri"/>
              <a:ea typeface="Calibri"/>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40312" r="6250" b="3750"/>
          <a:stretch>
            <a:fillRect/>
          </a:stretch>
        </p:blipFill>
        <p:spPr bwMode="auto">
          <a:xfrm>
            <a:off x="0" y="0"/>
            <a:ext cx="4071966"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9062" t="21250" r="20000" b="28750"/>
          <a:stretch>
            <a:fillRect/>
          </a:stretch>
        </p:blipFill>
        <p:spPr bwMode="auto">
          <a:xfrm>
            <a:off x="3571868" y="0"/>
            <a:ext cx="2786083"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l="13437" t="12500" r="14375" b="17500"/>
          <a:stretch>
            <a:fillRect/>
          </a:stretch>
        </p:blipFill>
        <p:spPr bwMode="auto">
          <a:xfrm>
            <a:off x="6357950" y="0"/>
            <a:ext cx="278605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94061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b="8001"/>
          <a:stretch>
            <a:fillRect/>
          </a:stretch>
        </p:blipFill>
        <p:spPr bwMode="auto">
          <a:xfrm>
            <a:off x="0" y="0"/>
            <a:ext cx="9144000" cy="65253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93338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b="9051"/>
          <a:stretch>
            <a:fillRect/>
          </a:stretch>
        </p:blipFill>
        <p:spPr bwMode="auto">
          <a:xfrm>
            <a:off x="0" y="216024"/>
            <a:ext cx="9144000" cy="62373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19778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8171" y="2428868"/>
            <a:ext cx="9387890" cy="861774"/>
          </a:xfrm>
          <a:prstGeom prst="rect">
            <a:avLst/>
          </a:prstGeom>
        </p:spPr>
        <p:txBody>
          <a:bodyPr wrap="none">
            <a:spAutoFit/>
          </a:bodyPr>
          <a:lstStyle/>
          <a:p>
            <a:pPr algn="r" rtl="1"/>
            <a:r>
              <a:rPr lang="ar-DZ" sz="5000" b="1" dirty="0" smtClean="0">
                <a:solidFill>
                  <a:srgbClr val="FFFF00"/>
                </a:solidFill>
              </a:rPr>
              <a:t>خامسا:ترتيب البيانات في برنامج </a:t>
            </a:r>
            <a:r>
              <a:rPr lang="fr-FR" sz="5000" b="1" dirty="0" smtClean="0">
                <a:solidFill>
                  <a:srgbClr val="FFFF00"/>
                </a:solidFill>
              </a:rPr>
              <a:t>      SPSS</a:t>
            </a:r>
            <a:endParaRPr lang="fr-FR" sz="5000" b="1"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rtl="1"/>
            <a:r>
              <a:rPr lang="ar-DZ" dirty="0" smtClean="0"/>
              <a:t>لدينا المثال التالي:</a:t>
            </a:r>
            <a:endParaRPr lang="fr-FR"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1019" r="33483" b="40607"/>
          <a:stretch>
            <a:fillRect/>
          </a:stretch>
        </p:blipFill>
        <p:spPr bwMode="auto">
          <a:xfrm>
            <a:off x="0" y="1500174"/>
            <a:ext cx="9144000" cy="53578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r="312" b="63750"/>
          <a:stretch>
            <a:fillRect/>
          </a:stretch>
        </p:blipFill>
        <p:spPr bwMode="auto">
          <a:xfrm>
            <a:off x="0" y="571500"/>
            <a:ext cx="9144000" cy="58578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r="30183" b="7291"/>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21875" t="23750" r="22812" b="31250"/>
          <a:stretch>
            <a:fillRect/>
          </a:stretch>
        </p:blipFill>
        <p:spPr bwMode="auto">
          <a:xfrm>
            <a:off x="0" y="0"/>
            <a:ext cx="3643306"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21875" t="23750" r="22812" b="30000"/>
          <a:stretch>
            <a:fillRect/>
          </a:stretch>
        </p:blipFill>
        <p:spPr bwMode="auto">
          <a:xfrm>
            <a:off x="2357422" y="0"/>
            <a:ext cx="35719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l="308" t="1234" r="46914" b="41975"/>
          <a:stretch>
            <a:fillRect/>
          </a:stretch>
        </p:blipFill>
        <p:spPr bwMode="auto">
          <a:xfrm>
            <a:off x="5072034" y="0"/>
            <a:ext cx="4071966"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12661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idx="4294967295"/>
          </p:nvPr>
        </p:nvSpPr>
        <p:spPr>
          <a:xfrm>
            <a:off x="251520" y="260648"/>
            <a:ext cx="8892480" cy="1872208"/>
          </a:xfrm>
          <a:prstGeom prst="rect">
            <a:avLst/>
          </a:prstGeom>
        </p:spPr>
        <p:txBody>
          <a:bodyPr>
            <a:noAutofit/>
          </a:bodyPr>
          <a:lstStyle/>
          <a:p>
            <a:pPr marL="180000" indent="-468000" algn="just" rtl="1" eaLnBrk="1" hangingPunct="1">
              <a:spcBef>
                <a:spcPts val="2400"/>
              </a:spcBef>
              <a:buClr>
                <a:schemeClr val="tx1"/>
              </a:buClr>
              <a:buFont typeface="Wingdings" pitchFamily="2" charset="2"/>
              <a:buAutoNum type="arabicPeriod"/>
            </a:pPr>
            <a:r>
              <a:rPr lang="ar-EG" sz="2600" b="1" dirty="0" smtClean="0">
                <a:latin typeface="Arabic Transparent" pitchFamily="34" charset="0"/>
                <a:ea typeface="Majalla UI"/>
                <a:cs typeface="Arabic Transparent" pitchFamily="34" charset="0"/>
              </a:rPr>
              <a:t>من قائمة </a:t>
            </a:r>
            <a:r>
              <a:rPr lang="en-US" sz="2600" b="1" dirty="0" smtClean="0">
                <a:solidFill>
                  <a:srgbClr val="FFFF00"/>
                </a:solidFill>
                <a:latin typeface="Arabic Transparent" pitchFamily="34" charset="0"/>
                <a:ea typeface="Majalla UI"/>
                <a:cs typeface="Arabic Transparent" pitchFamily="34" charset="0"/>
              </a:rPr>
              <a:t>analyze</a:t>
            </a:r>
            <a:r>
              <a:rPr lang="en-US" sz="2600" b="1" dirty="0" smtClean="0">
                <a:latin typeface="Arabic Transparent" pitchFamily="34" charset="0"/>
                <a:ea typeface="Majalla UI"/>
                <a:cs typeface="Arabic Transparent" pitchFamily="34" charset="0"/>
              </a:rPr>
              <a:t> </a:t>
            </a:r>
            <a:r>
              <a:rPr lang="ar-EG" sz="2600" b="1" dirty="0" smtClean="0">
                <a:latin typeface="Arabic Transparent" pitchFamily="34" charset="0"/>
                <a:ea typeface="Majalla UI"/>
                <a:cs typeface="Arabic Transparent" pitchFamily="34" charset="0"/>
              </a:rPr>
              <a:t> نختار</a:t>
            </a:r>
            <a:r>
              <a:rPr lang="en-US" sz="2600" b="1" dirty="0" err="1" smtClean="0">
                <a:solidFill>
                  <a:srgbClr val="FFFF00"/>
                </a:solidFill>
                <a:latin typeface="Arabic Transparent" pitchFamily="34" charset="0"/>
                <a:ea typeface="Majalla UI"/>
                <a:cs typeface="Arabic Transparent" pitchFamily="34" charset="0"/>
              </a:rPr>
              <a:t>Statistiques</a:t>
            </a:r>
            <a:r>
              <a:rPr lang="en-US" sz="2600" b="1" dirty="0" smtClean="0">
                <a:solidFill>
                  <a:srgbClr val="FFFF00"/>
                </a:solidFill>
                <a:latin typeface="Arabic Transparent" pitchFamily="34" charset="0"/>
                <a:ea typeface="Majalla UI"/>
                <a:cs typeface="Arabic Transparent" pitchFamily="34" charset="0"/>
              </a:rPr>
              <a:t>  </a:t>
            </a:r>
            <a:r>
              <a:rPr lang="en-US" sz="2600" b="1" dirty="0" err="1" smtClean="0">
                <a:solidFill>
                  <a:srgbClr val="FFFF00"/>
                </a:solidFill>
                <a:latin typeface="Arabic Transparent" pitchFamily="34" charset="0"/>
                <a:ea typeface="Majalla UI"/>
                <a:cs typeface="Arabic Transparent" pitchFamily="34" charset="0"/>
              </a:rPr>
              <a:t>Descriptives</a:t>
            </a:r>
            <a:r>
              <a:rPr lang="en-US" sz="2600" b="1" dirty="0" smtClean="0">
                <a:solidFill>
                  <a:srgbClr val="FFFF00"/>
                </a:solidFill>
                <a:latin typeface="Arabic Transparent" pitchFamily="34" charset="0"/>
                <a:ea typeface="Majalla UI"/>
                <a:cs typeface="Arabic Transparent" pitchFamily="34" charset="0"/>
              </a:rPr>
              <a:t> </a:t>
            </a:r>
            <a:endParaRPr lang="ar-EG" sz="2600" b="1" dirty="0" smtClean="0">
              <a:solidFill>
                <a:srgbClr val="FFFF00"/>
              </a:solidFill>
              <a:latin typeface="Arabic Transparent" pitchFamily="34" charset="0"/>
              <a:ea typeface="Majalla UI"/>
              <a:cs typeface="Arabic Transparent" pitchFamily="34" charset="0"/>
            </a:endParaRPr>
          </a:p>
          <a:p>
            <a:pPr marL="180000" indent="-468000" algn="just" rtl="1" eaLnBrk="1" hangingPunct="1">
              <a:spcBef>
                <a:spcPts val="2400"/>
              </a:spcBef>
              <a:buClr>
                <a:schemeClr val="tx1"/>
              </a:buClr>
              <a:buFont typeface="Wingdings" pitchFamily="2" charset="2"/>
              <a:buAutoNum type="arabicPeriod"/>
            </a:pPr>
            <a:r>
              <a:rPr lang="ar-EG" sz="2600" b="1" dirty="0" smtClean="0">
                <a:latin typeface="Arabic Transparent" pitchFamily="34" charset="0"/>
                <a:ea typeface="Majalla UI"/>
                <a:cs typeface="Arabic Transparent" pitchFamily="34" charset="0"/>
              </a:rPr>
              <a:t>من القائمة الفرعيه نختار </a:t>
            </a:r>
            <a:r>
              <a:rPr lang="en-US" sz="2600" b="1" dirty="0" smtClean="0">
                <a:solidFill>
                  <a:srgbClr val="FFFF00"/>
                </a:solidFill>
                <a:latin typeface="Arabic Transparent" pitchFamily="34" charset="0"/>
                <a:cs typeface="Arabic Transparent" pitchFamily="34" charset="0"/>
              </a:rPr>
              <a:t>Tableaux </a:t>
            </a:r>
            <a:r>
              <a:rPr lang="en-US" sz="2600" b="1" dirty="0" err="1" smtClean="0">
                <a:solidFill>
                  <a:srgbClr val="FFFF00"/>
                </a:solidFill>
                <a:latin typeface="Arabic Transparent" pitchFamily="34" charset="0"/>
                <a:cs typeface="Arabic Transparent" pitchFamily="34" charset="0"/>
              </a:rPr>
              <a:t>croisés</a:t>
            </a:r>
            <a:endParaRPr lang="ar-EG" sz="2600" b="1" dirty="0" smtClean="0">
              <a:solidFill>
                <a:srgbClr val="FFFF00"/>
              </a:solidFill>
              <a:latin typeface="Arabic Transparent" pitchFamily="34" charset="0"/>
              <a:cs typeface="Arabic Transparent" pitchFamily="34" charset="0"/>
            </a:endParaRPr>
          </a:p>
        </p:txBody>
      </p:sp>
      <p:pic>
        <p:nvPicPr>
          <p:cNvPr id="6" name="Image 5"/>
          <p:cNvPicPr>
            <a:picLocks noChangeAspect="1"/>
          </p:cNvPicPr>
          <p:nvPr/>
        </p:nvPicPr>
        <p:blipFill>
          <a:blip r:embed="rId2" cstate="print"/>
          <a:srcRect l="26777" t="1875" r="19965" b="65323"/>
          <a:stretch>
            <a:fillRect/>
          </a:stretch>
        </p:blipFill>
        <p:spPr>
          <a:xfrm>
            <a:off x="2627784" y="2492896"/>
            <a:ext cx="3995936" cy="38884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box(in)">
                                      <p:cBhvr>
                                        <p:cTn id="7" dur="500"/>
                                        <p:tgtEl>
                                          <p:spTgt spid="747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754">
                                            <p:txEl>
                                              <p:pRg st="1" end="1"/>
                                            </p:txEl>
                                          </p:spTgt>
                                        </p:tgtEl>
                                        <p:attrNameLst>
                                          <p:attrName>style.visibility</p:attrName>
                                        </p:attrNameLst>
                                      </p:cBhvr>
                                      <p:to>
                                        <p:strVal val="visible"/>
                                      </p:to>
                                    </p:set>
                                    <p:animEffect transition="in" filter="box(in)">
                                      <p:cBhvr>
                                        <p:cTn id="12" dur="500"/>
                                        <p:tgtEl>
                                          <p:spTgt spid="747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16632"/>
            <a:ext cx="9144000" cy="2592288"/>
          </a:xfrm>
          <a:prstGeom prst="rect">
            <a:avLst/>
          </a:prstGeom>
        </p:spPr>
        <p:txBody>
          <a:bodyPr vert="horz" lIns="91440" tIns="45720" rIns="91440" bIns="45720" rtlCol="0">
            <a:noAutofit/>
          </a:bodyPr>
          <a:lstStyle/>
          <a:p>
            <a:pPr marL="180000" marR="0" lvl="0" indent="-468000" algn="just" defTabSz="914400" rtl="1" eaLnBrk="1" fontAlgn="auto" latinLnBrk="0" hangingPunct="1">
              <a:lnSpc>
                <a:spcPct val="100000"/>
              </a:lnSpc>
              <a:spcBef>
                <a:spcPts val="1200"/>
              </a:spcBef>
              <a:spcAft>
                <a:spcPts val="0"/>
              </a:spcAft>
              <a:buClr>
                <a:schemeClr val="tx1"/>
              </a:buClr>
              <a:buSzTx/>
              <a:buFont typeface="Wingdings" pitchFamily="2" charset="2"/>
              <a:buAutoNum type="arabicPeriod"/>
              <a:tabLst/>
              <a:defRPr/>
            </a:pP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تظهر شاشة جديدة بعنوان </a:t>
            </a:r>
            <a:r>
              <a:rPr kumimoji="0" lang="en-US" sz="2400" b="1" i="0" u="none" strike="noStrike" kern="1200" cap="none" spc="30" normalizeH="0" baseline="0" noProof="0" dirty="0" smtClean="0">
                <a:ln>
                  <a:noFill/>
                </a:ln>
                <a:solidFill>
                  <a:srgbClr val="FFFF00"/>
                </a:solidFill>
                <a:effectLst/>
                <a:uLnTx/>
                <a:uFillTx/>
                <a:latin typeface="Arabic Transparent" pitchFamily="34" charset="0"/>
                <a:ea typeface="+mn-ea"/>
                <a:cs typeface="Arabic Transparent" pitchFamily="34" charset="0"/>
              </a:rPr>
              <a:t>Tableaux </a:t>
            </a:r>
            <a:r>
              <a:rPr kumimoji="0" lang="en-US" sz="2400" b="1" i="0" u="none" strike="noStrike" kern="1200" cap="none" spc="30" normalizeH="0" baseline="0" noProof="0" dirty="0" err="1" smtClean="0">
                <a:ln>
                  <a:noFill/>
                </a:ln>
                <a:solidFill>
                  <a:srgbClr val="FFFF00"/>
                </a:solidFill>
                <a:effectLst/>
                <a:uLnTx/>
                <a:uFillTx/>
                <a:latin typeface="Arabic Transparent" pitchFamily="34" charset="0"/>
                <a:ea typeface="+mn-ea"/>
                <a:cs typeface="Arabic Transparent" pitchFamily="34" charset="0"/>
              </a:rPr>
              <a:t>croisés</a:t>
            </a:r>
            <a:r>
              <a:rPr kumimoji="0" lang="en-US" sz="2400" b="1" i="0" u="none" strike="noStrike" kern="1200" cap="none" spc="30" normalizeH="0" baseline="0" noProof="0" dirty="0" smtClean="0">
                <a:ln>
                  <a:noFill/>
                </a:ln>
                <a:solidFill>
                  <a:srgbClr val="FFFF00"/>
                </a:solidFill>
                <a:effectLst/>
                <a:uLnTx/>
                <a:uFillTx/>
                <a:latin typeface="Arabic Transparent" pitchFamily="34" charset="0"/>
                <a:ea typeface="+mn-ea"/>
                <a:cs typeface="Arabic Transparent" pitchFamily="34" charset="0"/>
              </a:rPr>
              <a:t> </a:t>
            </a: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ننقل المتغير </a:t>
            </a:r>
            <a:r>
              <a:rPr kumimoji="0" lang="fr-FR"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 </a:t>
            </a:r>
            <a:r>
              <a:rPr kumimoji="0" lang="en-US" sz="2400" b="1" i="0" u="none" strike="noStrike" kern="1200" cap="none" spc="30" normalizeH="0" baseline="0" noProof="0" dirty="0" err="1" smtClean="0">
                <a:ln>
                  <a:noFill/>
                </a:ln>
                <a:solidFill>
                  <a:srgbClr val="FF0000"/>
                </a:solidFill>
                <a:effectLst/>
                <a:uLnTx/>
                <a:uFillTx/>
                <a:latin typeface="Arabic Transparent" pitchFamily="34" charset="0"/>
                <a:ea typeface="+mn-ea"/>
                <a:cs typeface="Arabic Transparent" pitchFamily="34" charset="0"/>
              </a:rPr>
              <a:t>Programme</a:t>
            </a:r>
            <a:r>
              <a:rPr kumimoji="0" lang="en-US" sz="2400" b="1" i="0" u="none" strike="noStrike" kern="1200" cap="none" spc="30" normalizeH="0" baseline="0" noProof="0" dirty="0" smtClean="0">
                <a:ln>
                  <a:noFill/>
                </a:ln>
                <a:solidFill>
                  <a:srgbClr val="FF0000"/>
                </a:solidFill>
                <a:effectLst/>
                <a:uLnTx/>
                <a:uFillTx/>
                <a:latin typeface="Arabic Transparent" pitchFamily="34" charset="0"/>
                <a:ea typeface="+mn-ea"/>
                <a:cs typeface="Arabic Transparent" pitchFamily="34" charset="0"/>
              </a:rPr>
              <a:t> </a:t>
            </a: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لقائمة </a:t>
            </a:r>
            <a:r>
              <a:rPr kumimoji="0" lang="en-US" sz="2400" b="1" i="0" u="none" strike="noStrike" kern="1200" cap="none" spc="30" normalizeH="0" baseline="0" noProof="0" dirty="0" err="1" smtClean="0">
                <a:ln>
                  <a:noFill/>
                </a:ln>
                <a:solidFill>
                  <a:srgbClr val="00B0F0"/>
                </a:solidFill>
                <a:effectLst/>
                <a:uLnTx/>
                <a:uFillTx/>
                <a:latin typeface="Arabic Transparent" pitchFamily="34" charset="0"/>
                <a:ea typeface="+mn-ea"/>
                <a:cs typeface="Arabic Transparent" pitchFamily="34" charset="0"/>
              </a:rPr>
              <a:t>Ligne</a:t>
            </a: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 وننقل المتغير</a:t>
            </a:r>
            <a:r>
              <a:rPr kumimoji="0" lang="en-US" sz="2400" b="1" i="0" u="none" strike="noStrike" kern="1200" cap="none" spc="30" normalizeH="0" baseline="0" noProof="0" dirty="0" smtClean="0">
                <a:ln>
                  <a:noFill/>
                </a:ln>
                <a:solidFill>
                  <a:srgbClr val="FF0000"/>
                </a:solidFill>
                <a:effectLst/>
                <a:uLnTx/>
                <a:uFillTx/>
                <a:latin typeface="Arabic Transparent" pitchFamily="34" charset="0"/>
                <a:ea typeface="+mn-ea"/>
                <a:cs typeface="Arabic Transparent" pitchFamily="34" charset="0"/>
              </a:rPr>
              <a:t> Genre </a:t>
            </a: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لقائمة</a:t>
            </a:r>
            <a:r>
              <a:rPr kumimoji="0" lang="en-US"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 </a:t>
            </a:r>
            <a:r>
              <a:rPr kumimoji="0" lang="en-US" sz="2400" b="1" i="0" u="none" strike="noStrike" kern="1200" cap="none" spc="30" normalizeH="0" baseline="0" noProof="0" dirty="0" err="1" smtClean="0">
                <a:ln>
                  <a:noFill/>
                </a:ln>
                <a:solidFill>
                  <a:srgbClr val="00B0F0"/>
                </a:solidFill>
                <a:effectLst/>
                <a:uLnTx/>
                <a:uFillTx/>
                <a:latin typeface="Arabic Transparent" pitchFamily="34" charset="0"/>
                <a:ea typeface="+mn-ea"/>
                <a:cs typeface="Arabic Transparent" pitchFamily="34" charset="0"/>
              </a:rPr>
              <a:t>Colonne</a:t>
            </a:r>
            <a:endParaRPr kumimoji="0" lang="en-US" sz="2400" b="1" i="0" u="none" strike="noStrike" kern="1200" cap="none" spc="30" normalizeH="0" baseline="0" noProof="0" dirty="0" smtClean="0">
              <a:ln>
                <a:noFill/>
              </a:ln>
              <a:solidFill>
                <a:srgbClr val="00B0F0"/>
              </a:solidFill>
              <a:effectLst/>
              <a:uLnTx/>
              <a:uFillTx/>
              <a:latin typeface="Arabic Transparent" pitchFamily="34" charset="0"/>
              <a:ea typeface="+mn-ea"/>
              <a:cs typeface="Arabic Transparent" pitchFamily="34" charset="0"/>
            </a:endParaRPr>
          </a:p>
          <a:p>
            <a:pPr marL="180000" marR="0" lvl="0" indent="-468000" algn="just" defTabSz="914400" rtl="1" eaLnBrk="1" fontAlgn="auto" latinLnBrk="0" hangingPunct="1">
              <a:lnSpc>
                <a:spcPct val="100000"/>
              </a:lnSpc>
              <a:spcBef>
                <a:spcPts val="1200"/>
              </a:spcBef>
              <a:spcAft>
                <a:spcPts val="0"/>
              </a:spcAft>
              <a:buClr>
                <a:schemeClr val="tx1"/>
              </a:buClr>
              <a:buSzTx/>
              <a:buFont typeface="Wingdings" pitchFamily="2" charset="2"/>
              <a:buAutoNum type="arabicPeriod"/>
              <a:tabLst/>
              <a:defRPr/>
            </a:pP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لتمثيل البيانات بيانيا باستخدام الأعمدة المزدوجة نختار </a:t>
            </a:r>
            <a:r>
              <a:rPr kumimoji="0" lang="en-US" sz="2400" b="1" i="0" u="none" strike="noStrike" kern="1200" cap="none" spc="30" normalizeH="0" baseline="0" noProof="0" dirty="0" err="1" smtClean="0">
                <a:ln>
                  <a:noFill/>
                </a:ln>
                <a:solidFill>
                  <a:srgbClr val="FFFF00"/>
                </a:solidFill>
                <a:effectLst/>
                <a:uLnTx/>
                <a:uFillTx/>
                <a:latin typeface="Arabic Transparent" pitchFamily="34" charset="0"/>
                <a:ea typeface="+mn-ea"/>
                <a:cs typeface="Arabic Transparent" pitchFamily="34" charset="0"/>
              </a:rPr>
              <a:t>Afficher</a:t>
            </a:r>
            <a:r>
              <a:rPr kumimoji="0" lang="en-US" sz="2400" b="1" i="0" u="none" strike="noStrike" kern="1200" cap="none" spc="30" normalizeH="0" baseline="0" noProof="0" dirty="0" smtClean="0">
                <a:ln>
                  <a:noFill/>
                </a:ln>
                <a:solidFill>
                  <a:srgbClr val="FFFF00"/>
                </a:solidFill>
                <a:effectLst/>
                <a:uLnTx/>
                <a:uFillTx/>
                <a:latin typeface="Arabic Transparent" pitchFamily="34" charset="0"/>
                <a:ea typeface="+mn-ea"/>
                <a:cs typeface="Arabic Transparent" pitchFamily="34" charset="0"/>
              </a:rPr>
              <a:t> les </a:t>
            </a:r>
            <a:r>
              <a:rPr kumimoji="0" lang="fr-FR" sz="2400" b="1" i="0" u="none" strike="noStrike" kern="1200" cap="none" spc="30" normalizeH="0" baseline="0" noProof="0" dirty="0" smtClean="0">
                <a:ln>
                  <a:noFill/>
                </a:ln>
                <a:solidFill>
                  <a:srgbClr val="FFFF00"/>
                </a:solidFill>
                <a:effectLst/>
                <a:uLnTx/>
                <a:uFillTx/>
                <a:latin typeface="Arabic Transparent" pitchFamily="34" charset="0"/>
                <a:ea typeface="+mn-ea"/>
                <a:cs typeface="Arabic Transparent" pitchFamily="34" charset="0"/>
              </a:rPr>
              <a:t>diagrammes</a:t>
            </a:r>
            <a:r>
              <a:rPr kumimoji="0" lang="en-US" sz="2400" b="1" i="0" u="none" strike="noStrike" kern="1200" cap="none" spc="30" normalizeH="0" baseline="0" noProof="0" dirty="0" smtClean="0">
                <a:ln>
                  <a:noFill/>
                </a:ln>
                <a:solidFill>
                  <a:srgbClr val="FFFF00"/>
                </a:solidFill>
                <a:effectLst/>
                <a:uLnTx/>
                <a:uFillTx/>
                <a:latin typeface="Arabic Transparent" pitchFamily="34" charset="0"/>
                <a:ea typeface="+mn-ea"/>
                <a:cs typeface="Arabic Transparent" pitchFamily="34" charset="0"/>
              </a:rPr>
              <a:t> en baton </a:t>
            </a:r>
            <a:r>
              <a:rPr kumimoji="0" lang="fr-FR" sz="2400" b="1" i="0" u="none" strike="noStrike" kern="1200" cap="none" spc="30" normalizeH="0" baseline="0" noProof="0" dirty="0" smtClean="0">
                <a:ln>
                  <a:noFill/>
                </a:ln>
                <a:solidFill>
                  <a:srgbClr val="FFFF00"/>
                </a:solidFill>
                <a:effectLst/>
                <a:uLnTx/>
                <a:uFillTx/>
                <a:latin typeface="Arabic Transparent" pitchFamily="34" charset="0"/>
                <a:ea typeface="+mn-ea"/>
                <a:cs typeface="Arabic Transparent" pitchFamily="34" charset="0"/>
              </a:rPr>
              <a:t>juxtaposés</a:t>
            </a:r>
          </a:p>
          <a:p>
            <a:pPr marL="180000" marR="0" lvl="0" indent="-468000" algn="just" defTabSz="914400" rtl="1" eaLnBrk="1" fontAlgn="auto" latinLnBrk="0" hangingPunct="1">
              <a:lnSpc>
                <a:spcPct val="100000"/>
              </a:lnSpc>
              <a:spcBef>
                <a:spcPts val="1200"/>
              </a:spcBef>
              <a:spcAft>
                <a:spcPts val="0"/>
              </a:spcAft>
              <a:buClr>
                <a:schemeClr val="tx1"/>
              </a:buClr>
              <a:buSzTx/>
              <a:buFont typeface="Wingdings" pitchFamily="2" charset="2"/>
              <a:buAutoNum type="arabicPeriod"/>
              <a:tabLst/>
              <a:defRPr/>
            </a:pP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لحجب الجدول المزدوج للمتغيرين نختار </a:t>
            </a:r>
            <a:r>
              <a:rPr kumimoji="0" lang="fr-FR" sz="2400" b="1" i="0" u="none" strike="noStrike" kern="1200" cap="none" spc="30" normalizeH="0" baseline="0" noProof="0" dirty="0" smtClean="0">
                <a:ln>
                  <a:noFill/>
                </a:ln>
                <a:solidFill>
                  <a:srgbClr val="FF0000"/>
                </a:solidFill>
                <a:effectLst/>
                <a:uLnTx/>
                <a:uFillTx/>
                <a:latin typeface="Arabic Transparent" pitchFamily="34" charset="0"/>
                <a:ea typeface="+mn-ea"/>
                <a:cs typeface="Arabic Transparent" pitchFamily="34" charset="0"/>
              </a:rPr>
              <a:t>Supprimer</a:t>
            </a:r>
            <a:r>
              <a:rPr kumimoji="0" lang="en-US" sz="2400" b="1" i="0" u="none" strike="noStrike" kern="1200" cap="none" spc="30" normalizeH="0" baseline="0" noProof="0" dirty="0" smtClean="0">
                <a:ln>
                  <a:noFill/>
                </a:ln>
                <a:solidFill>
                  <a:srgbClr val="FF0000"/>
                </a:solidFill>
                <a:effectLst/>
                <a:uLnTx/>
                <a:uFillTx/>
                <a:latin typeface="Arabic Transparent" pitchFamily="34" charset="0"/>
                <a:ea typeface="+mn-ea"/>
                <a:cs typeface="Arabic Transparent" pitchFamily="34" charset="0"/>
              </a:rPr>
              <a:t> les tableaux</a:t>
            </a:r>
            <a:endParaRPr kumimoji="0" lang="ar-EG" sz="2400" b="1" i="0" u="none" strike="noStrike" kern="1200" cap="none" spc="30" normalizeH="0" baseline="0" noProof="0" dirty="0" smtClean="0">
              <a:ln>
                <a:noFill/>
              </a:ln>
              <a:solidFill>
                <a:srgbClr val="FF0000"/>
              </a:solidFill>
              <a:effectLst/>
              <a:uLnTx/>
              <a:uFillTx/>
              <a:latin typeface="Arabic Transparent" pitchFamily="34" charset="0"/>
              <a:ea typeface="+mn-ea"/>
              <a:cs typeface="Arabic Transparent"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395536" y="2348880"/>
            <a:ext cx="8208912" cy="4509119"/>
          </a:xfrm>
          <a:prstGeom prst="rect">
            <a:avLst/>
          </a:prstGeom>
          <a:noFill/>
          <a:ln w="9525">
            <a:noFill/>
            <a:miter lim="800000"/>
            <a:headEnd/>
            <a:tailEnd/>
          </a:ln>
        </p:spPr>
      </p:pic>
    </p:spTree>
    <p:extLst>
      <p:ext uri="{BB962C8B-B14F-4D97-AF65-F5344CB8AC3E}">
        <p14:creationId xmlns="" xmlns:p14="http://schemas.microsoft.com/office/powerpoint/2010/main" val="191165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rcRect l="12500" t="9572" r="12500" b="16250"/>
          <a:stretch>
            <a:fillRect/>
          </a:stretch>
        </p:blipFill>
        <p:spPr>
          <a:xfrm>
            <a:off x="0" y="357166"/>
            <a:ext cx="9143999" cy="6299171"/>
          </a:xfrm>
          <a:prstGeom prst="rect">
            <a:avLst/>
          </a:prstGeom>
        </p:spPr>
      </p:pic>
    </p:spTree>
    <p:extLst>
      <p:ext uri="{BB962C8B-B14F-4D97-AF65-F5344CB8AC3E}">
        <p14:creationId xmlns="" xmlns:p14="http://schemas.microsoft.com/office/powerpoint/2010/main" val="401570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idx="4294967295"/>
          </p:nvPr>
        </p:nvSpPr>
        <p:spPr>
          <a:xfrm>
            <a:off x="144016" y="44624"/>
            <a:ext cx="8820472" cy="2160240"/>
          </a:xfrm>
          <a:prstGeom prst="rect">
            <a:avLst/>
          </a:prstGeom>
        </p:spPr>
        <p:txBody>
          <a:bodyPr>
            <a:noAutofit/>
          </a:bodyPr>
          <a:lstStyle/>
          <a:p>
            <a:pPr marL="609600" indent="-609600" algn="just" rtl="1" eaLnBrk="1" hangingPunct="1">
              <a:buClr>
                <a:schemeClr val="tx1"/>
              </a:buClr>
              <a:buFont typeface="Calibri" pitchFamily="34" charset="0"/>
              <a:buAutoNum type="arabicPeriod" startAt="6"/>
            </a:pPr>
            <a:r>
              <a:rPr lang="ar-EG" sz="2400" b="1" dirty="0" smtClean="0">
                <a:latin typeface="Times New Roman" pitchFamily="18" charset="0"/>
                <a:ea typeface="Majalla UI"/>
                <a:cs typeface="Times New Roman" pitchFamily="18" charset="0"/>
              </a:rPr>
              <a:t>نختار</a:t>
            </a:r>
            <a:r>
              <a:rPr lang="en-US" sz="2400" b="1" dirty="0" err="1" smtClean="0">
                <a:solidFill>
                  <a:srgbClr val="FFFF00"/>
                </a:solidFill>
                <a:latin typeface="Times New Roman" pitchFamily="18" charset="0"/>
                <a:ea typeface="Majalla UI"/>
                <a:cs typeface="Times New Roman" pitchFamily="18" charset="0"/>
              </a:rPr>
              <a:t>Cellues</a:t>
            </a:r>
            <a:r>
              <a:rPr lang="ar-EG" sz="2400" b="1" dirty="0" smtClean="0">
                <a:latin typeface="Times New Roman" pitchFamily="18" charset="0"/>
                <a:ea typeface="Majalla UI"/>
                <a:cs typeface="Times New Roman" pitchFamily="18" charset="0"/>
              </a:rPr>
              <a:t>لتحديد محتوى الخلية فتظهر شاشة </a:t>
            </a:r>
            <a:r>
              <a:rPr lang="ar-EG" sz="2400" b="1" dirty="0" err="1" smtClean="0">
                <a:latin typeface="Times New Roman" pitchFamily="18" charset="0"/>
                <a:ea typeface="Majalla UI"/>
                <a:cs typeface="Times New Roman" pitchFamily="18" charset="0"/>
              </a:rPr>
              <a:t>جديده</a:t>
            </a:r>
            <a:r>
              <a:rPr lang="ar-EG" sz="2400" b="1" dirty="0" smtClean="0">
                <a:latin typeface="Times New Roman" pitchFamily="18" charset="0"/>
                <a:ea typeface="Majalla UI"/>
                <a:cs typeface="Times New Roman" pitchFamily="18" charset="0"/>
              </a:rPr>
              <a:t> بعنوان </a:t>
            </a:r>
            <a:r>
              <a:rPr lang="en-US" sz="2400" b="1" dirty="0" smtClean="0">
                <a:solidFill>
                  <a:srgbClr val="FF0000"/>
                </a:solidFill>
                <a:latin typeface="Times New Roman" pitchFamily="18" charset="0"/>
                <a:cs typeface="Times New Roman" pitchFamily="18" charset="0"/>
              </a:rPr>
              <a:t>Tableaux</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Croisés</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Affichage</a:t>
            </a:r>
            <a:r>
              <a:rPr lang="en-US" sz="2400" b="1" dirty="0" smtClean="0">
                <a:solidFill>
                  <a:srgbClr val="FF0000"/>
                </a:solidFill>
                <a:latin typeface="Times New Roman" pitchFamily="18" charset="0"/>
                <a:cs typeface="Times New Roman" pitchFamily="18" charset="0"/>
              </a:rPr>
              <a:t> des cellules</a:t>
            </a:r>
          </a:p>
          <a:p>
            <a:pPr marL="609600" indent="-609600" algn="just" rtl="1" eaLnBrk="1" hangingPunct="1">
              <a:buClr>
                <a:schemeClr val="tx1"/>
              </a:buClr>
              <a:buFont typeface="Calibri" pitchFamily="34" charset="0"/>
              <a:buAutoNum type="arabicPeriod" startAt="6"/>
            </a:pPr>
            <a:r>
              <a:rPr lang="ar-EG" sz="2400" b="1" dirty="0" smtClean="0">
                <a:latin typeface="Times New Roman" pitchFamily="18" charset="0"/>
                <a:cs typeface="Times New Roman" pitchFamily="18" charset="0"/>
              </a:rPr>
              <a:t>من </a:t>
            </a:r>
            <a:r>
              <a:rPr lang="en-US" sz="2400" b="1" dirty="0" err="1" smtClean="0">
                <a:solidFill>
                  <a:srgbClr val="FFFF00"/>
                </a:solidFill>
                <a:latin typeface="Times New Roman" pitchFamily="18" charset="0"/>
                <a:cs typeface="Times New Roman" pitchFamily="18" charset="0"/>
              </a:rPr>
              <a:t>Effectifs</a:t>
            </a:r>
            <a:r>
              <a:rPr lang="ar-EG" sz="2400" b="1" dirty="0" smtClean="0">
                <a:latin typeface="Times New Roman" pitchFamily="18" charset="0"/>
                <a:cs typeface="Times New Roman" pitchFamily="18" charset="0"/>
              </a:rPr>
              <a:t>سوف نختار</a:t>
            </a:r>
            <a:r>
              <a:rPr lang="en-US" sz="2400" b="1" dirty="0" smtClean="0">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Observé</a:t>
            </a:r>
            <a:r>
              <a:rPr lang="ar-EG" sz="2400" b="1" dirty="0" smtClean="0">
                <a:latin typeface="Times New Roman" pitchFamily="18" charset="0"/>
                <a:cs typeface="Times New Roman" pitchFamily="18" charset="0"/>
              </a:rPr>
              <a:t>حيث يستخدم لتعين عدد المشاهدات فى كل خلية ويمكن استخدام </a:t>
            </a:r>
            <a:r>
              <a:rPr lang="en-US" sz="2400" b="1" dirty="0" err="1" smtClean="0">
                <a:solidFill>
                  <a:srgbClr val="00B0F0"/>
                </a:solidFill>
                <a:latin typeface="Times New Roman" pitchFamily="18" charset="0"/>
                <a:cs typeface="Times New Roman" pitchFamily="18" charset="0"/>
              </a:rPr>
              <a:t>Attendu</a:t>
            </a:r>
            <a:r>
              <a:rPr lang="ar-EG" sz="2400" b="1" dirty="0" smtClean="0">
                <a:latin typeface="Times New Roman" pitchFamily="18" charset="0"/>
                <a:cs typeface="Times New Roman" pitchFamily="18" charset="0"/>
              </a:rPr>
              <a:t>لتعين التوقعات لكل خلية والذى يستخدم عند اجراء اختبار الاستقلال.</a:t>
            </a:r>
            <a:endParaRPr lang="en-US" sz="2400" b="1" dirty="0" smtClean="0">
              <a:solidFill>
                <a:srgbClr val="FF3300"/>
              </a:solidFill>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a:lstStyle/>
          <a:p>
            <a:pPr>
              <a:defRPr/>
            </a:pPr>
            <a:fld id="{BAD16F8F-3EE0-420A-9DBF-AE4F99D6D20D}" type="slidenum">
              <a:rPr lang="en-US"/>
              <a:pPr>
                <a:defRPr/>
              </a:pPr>
              <a:t>8</a:t>
            </a:fld>
            <a:endParaRPr lang="en-US"/>
          </a:p>
        </p:txBody>
      </p:sp>
      <p:pic>
        <p:nvPicPr>
          <p:cNvPr id="1026" name="Picture 2"/>
          <p:cNvPicPr>
            <a:picLocks noChangeAspect="1" noChangeArrowheads="1"/>
          </p:cNvPicPr>
          <p:nvPr/>
        </p:nvPicPr>
        <p:blipFill>
          <a:blip r:embed="rId2" cstate="print"/>
          <a:srcRect l="31403" t="18329" r="31909" b="24578"/>
          <a:stretch>
            <a:fillRect/>
          </a:stretch>
        </p:blipFill>
        <p:spPr bwMode="auto">
          <a:xfrm>
            <a:off x="755576" y="2204864"/>
            <a:ext cx="7920880" cy="46531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box(in)">
                                      <p:cBhvr>
                                        <p:cTn id="7" dur="500"/>
                                        <p:tgtEl>
                                          <p:spTgt spid="74754">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4754">
                                            <p:txEl>
                                              <p:pRg st="1" end="1"/>
                                            </p:txEl>
                                          </p:spTgt>
                                        </p:tgtEl>
                                        <p:attrNameLst>
                                          <p:attrName>style.visibility</p:attrName>
                                        </p:attrNameLst>
                                      </p:cBhvr>
                                      <p:to>
                                        <p:strVal val="visible"/>
                                      </p:to>
                                    </p:set>
                                    <p:animEffect transition="in" filter="box(in)">
                                      <p:cBhvr>
                                        <p:cTn id="11" dur="500"/>
                                        <p:tgtEl>
                                          <p:spTgt spid="747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4294967295"/>
          </p:nvPr>
        </p:nvSpPr>
        <p:spPr>
          <a:xfrm>
            <a:off x="0" y="188640"/>
            <a:ext cx="8964488" cy="2298576"/>
          </a:xfrm>
          <a:prstGeom prst="rect">
            <a:avLst/>
          </a:prstGeom>
        </p:spPr>
        <p:txBody>
          <a:bodyPr>
            <a:normAutofit/>
          </a:bodyPr>
          <a:lstStyle/>
          <a:p>
            <a:pPr marL="495300" indent="-495300" algn="just" rtl="1" eaLnBrk="1" fontAlgn="auto" hangingPunct="1">
              <a:spcAft>
                <a:spcPts val="0"/>
              </a:spcAft>
              <a:buClr>
                <a:schemeClr val="tx1"/>
              </a:buClr>
              <a:buFont typeface="+mj-lt"/>
              <a:buAutoNum type="arabicPeriod" startAt="8"/>
              <a:defRPr/>
            </a:pPr>
            <a:r>
              <a:rPr lang="ar-EG" sz="2800" b="1" dirty="0" smtClean="0">
                <a:latin typeface="Arabic Transparent" pitchFamily="34" charset="0"/>
                <a:cs typeface="Arabic Transparent" pitchFamily="34" charset="0"/>
              </a:rPr>
              <a:t>من </a:t>
            </a:r>
            <a:r>
              <a:rPr lang="en-US" sz="2800" b="1" dirty="0" smtClean="0">
                <a:solidFill>
                  <a:srgbClr val="FF3300"/>
                </a:solidFill>
                <a:latin typeface="Arabic Transparent" pitchFamily="34" charset="0"/>
                <a:cs typeface="Arabic Transparent" pitchFamily="34" charset="0"/>
              </a:rPr>
              <a:t> </a:t>
            </a:r>
            <a:r>
              <a:rPr lang="en-US" sz="2800" b="1" dirty="0" err="1" smtClean="0">
                <a:solidFill>
                  <a:srgbClr val="FFFF00"/>
                </a:solidFill>
                <a:latin typeface="Arabic Transparent" pitchFamily="34" charset="0"/>
                <a:cs typeface="Arabic Transparent" pitchFamily="34" charset="0"/>
              </a:rPr>
              <a:t>Pourcentage</a:t>
            </a:r>
            <a:r>
              <a:rPr lang="ar-EG" sz="2800" b="1" dirty="0" smtClean="0">
                <a:latin typeface="Arabic Transparent" pitchFamily="34" charset="0"/>
                <a:cs typeface="Arabic Transparent" pitchFamily="34" charset="0"/>
              </a:rPr>
              <a:t>سوف نختار</a:t>
            </a:r>
            <a:r>
              <a:rPr lang="en-US" sz="2800" b="1" dirty="0" err="1" smtClean="0">
                <a:solidFill>
                  <a:srgbClr val="00B0F0"/>
                </a:solidFill>
                <a:latin typeface="Arabic Transparent" pitchFamily="34" charset="0"/>
                <a:cs typeface="Arabic Transparent" pitchFamily="34" charset="0"/>
              </a:rPr>
              <a:t>Ligne</a:t>
            </a:r>
            <a:r>
              <a:rPr lang="en-US" sz="2800" b="1" dirty="0" smtClean="0">
                <a:latin typeface="Arabic Transparent" pitchFamily="34" charset="0"/>
                <a:cs typeface="Arabic Transparent" pitchFamily="34" charset="0"/>
              </a:rPr>
              <a:t>,</a:t>
            </a:r>
            <a:r>
              <a:rPr lang="en-US" sz="2800" b="1" dirty="0" smtClean="0">
                <a:solidFill>
                  <a:srgbClr val="FF3300"/>
                </a:solidFill>
                <a:latin typeface="Arabic Transparent" pitchFamily="34" charset="0"/>
                <a:cs typeface="Arabic Transparent" pitchFamily="34" charset="0"/>
              </a:rPr>
              <a:t> </a:t>
            </a:r>
            <a:r>
              <a:rPr lang="en-US" sz="2800" b="1" dirty="0" smtClean="0">
                <a:solidFill>
                  <a:srgbClr val="00B0F0"/>
                </a:solidFill>
                <a:latin typeface="Arabic Transparent" pitchFamily="34" charset="0"/>
                <a:cs typeface="Arabic Transparent" pitchFamily="34" charset="0"/>
              </a:rPr>
              <a:t>Position</a:t>
            </a:r>
            <a:r>
              <a:rPr lang="en-US" sz="2800" b="1" dirty="0" smtClean="0">
                <a:latin typeface="Arabic Transparent" pitchFamily="34" charset="0"/>
                <a:cs typeface="Arabic Transparent" pitchFamily="34" charset="0"/>
              </a:rPr>
              <a:t>,</a:t>
            </a:r>
            <a:r>
              <a:rPr lang="en-US" sz="2800" b="1" dirty="0" smtClean="0">
                <a:solidFill>
                  <a:srgbClr val="FF3300"/>
                </a:solidFill>
                <a:latin typeface="Arabic Transparent" pitchFamily="34" charset="0"/>
                <a:cs typeface="Arabic Transparent" pitchFamily="34" charset="0"/>
              </a:rPr>
              <a:t> </a:t>
            </a:r>
            <a:r>
              <a:rPr lang="en-US" sz="2800" b="1" dirty="0" smtClean="0">
                <a:solidFill>
                  <a:srgbClr val="00B0F0"/>
                </a:solidFill>
                <a:latin typeface="Arabic Transparent" pitchFamily="34" charset="0"/>
                <a:cs typeface="Arabic Transparent" pitchFamily="34" charset="0"/>
              </a:rPr>
              <a:t>Total</a:t>
            </a:r>
            <a:r>
              <a:rPr lang="ar-EG" sz="2800" b="1" dirty="0" smtClean="0">
                <a:latin typeface="Arabic Transparent" pitchFamily="34" charset="0"/>
                <a:cs typeface="Arabic Transparent" pitchFamily="34" charset="0"/>
              </a:rPr>
              <a:t> </a:t>
            </a:r>
            <a:r>
              <a:rPr lang="ar-EG" sz="2800" b="1" dirty="0">
                <a:latin typeface="Arabic Transparent" pitchFamily="34" charset="0"/>
                <a:cs typeface="Arabic Transparent" pitchFamily="34" charset="0"/>
              </a:rPr>
              <a:t>ويقوم بتعين نسبة الخلية للعمود او الصف او </a:t>
            </a:r>
            <a:r>
              <a:rPr lang="ar-EG" sz="2800" b="1" dirty="0" smtClean="0">
                <a:latin typeface="Arabic Transparent" pitchFamily="34" charset="0"/>
                <a:cs typeface="Arabic Transparent" pitchFamily="34" charset="0"/>
              </a:rPr>
              <a:t>المجموع</a:t>
            </a:r>
            <a:r>
              <a:rPr lang="fr-FR" sz="2800" b="1" dirty="0" smtClean="0">
                <a:latin typeface="Arabic Transparent" pitchFamily="34" charset="0"/>
                <a:cs typeface="Arabic Transparent" pitchFamily="34" charset="0"/>
              </a:rPr>
              <a:t>.</a:t>
            </a:r>
            <a:endParaRPr lang="en-US" sz="2800" b="1" dirty="0" smtClean="0">
              <a:latin typeface="Arabic Transparent" pitchFamily="34" charset="0"/>
              <a:cs typeface="Arabic Transparent" pitchFamily="34" charset="0"/>
            </a:endParaRPr>
          </a:p>
          <a:p>
            <a:pPr marL="495300" indent="-495300" algn="just" rtl="1" eaLnBrk="1" fontAlgn="auto" hangingPunct="1">
              <a:spcAft>
                <a:spcPts val="0"/>
              </a:spcAft>
              <a:buClr>
                <a:schemeClr val="tx1"/>
              </a:buClr>
              <a:buFont typeface="+mj-lt"/>
              <a:buAutoNum type="arabicPeriod" startAt="8"/>
              <a:defRPr/>
            </a:pPr>
            <a:r>
              <a:rPr lang="ar-EG" sz="2800" b="1" dirty="0" smtClean="0">
                <a:latin typeface="Arabic Transparent" pitchFamily="34" charset="0"/>
                <a:cs typeface="Arabic Transparent" pitchFamily="34" charset="0"/>
              </a:rPr>
              <a:t>الاختيار </a:t>
            </a:r>
            <a:r>
              <a:rPr lang="en-US" sz="2800" b="1" dirty="0" err="1" smtClean="0">
                <a:solidFill>
                  <a:srgbClr val="FFFF00"/>
                </a:solidFill>
                <a:latin typeface="Arabic Transparent" pitchFamily="34" charset="0"/>
                <a:cs typeface="Arabic Transparent" pitchFamily="34" charset="0"/>
              </a:rPr>
              <a:t>Residus</a:t>
            </a:r>
            <a:r>
              <a:rPr lang="ar-EG" sz="2800" b="1" dirty="0" smtClean="0">
                <a:latin typeface="Arabic Transparent" pitchFamily="34" charset="0"/>
                <a:cs typeface="Arabic Transparent" pitchFamily="34" charset="0"/>
              </a:rPr>
              <a:t> </a:t>
            </a:r>
            <a:r>
              <a:rPr lang="ar-EG" sz="2800" b="1" dirty="0">
                <a:latin typeface="Arabic Transparent" pitchFamily="34" charset="0"/>
                <a:cs typeface="Arabic Transparent" pitchFamily="34" charset="0"/>
              </a:rPr>
              <a:t>يستخدم لتعين </a:t>
            </a:r>
            <a:r>
              <a:rPr lang="ar-EG" sz="2800" b="1" dirty="0" smtClean="0">
                <a:latin typeface="Arabic Transparent" pitchFamily="34" charset="0"/>
                <a:cs typeface="Arabic Transparent" pitchFamily="34" charset="0"/>
              </a:rPr>
              <a:t>البواقى</a:t>
            </a:r>
            <a:r>
              <a:rPr lang="fr-FR" sz="2800" b="1" dirty="0" smtClean="0">
                <a:latin typeface="Arabic Transparent" pitchFamily="34" charset="0"/>
                <a:cs typeface="Arabic Transparent" pitchFamily="34" charset="0"/>
              </a:rPr>
              <a:t>.</a:t>
            </a:r>
            <a:endParaRPr lang="ar-EG" sz="2800" b="1" dirty="0" smtClean="0">
              <a:latin typeface="Arabic Transparent" pitchFamily="34" charset="0"/>
              <a:cs typeface="Arabic Transparent" pitchFamily="34" charset="0"/>
            </a:endParaRPr>
          </a:p>
          <a:p>
            <a:pPr marL="495300" indent="-495300" algn="just" rtl="1" eaLnBrk="1" fontAlgn="auto" hangingPunct="1">
              <a:spcAft>
                <a:spcPts val="0"/>
              </a:spcAft>
              <a:buClr>
                <a:schemeClr val="tx1"/>
              </a:buClr>
              <a:buFont typeface="Wingdings" pitchFamily="2" charset="2"/>
              <a:buNone/>
              <a:defRPr/>
            </a:pPr>
            <a:r>
              <a:rPr lang="ar-EG" sz="2800" b="1" dirty="0" smtClean="0">
                <a:latin typeface="Arabic Transparent" pitchFamily="34" charset="0"/>
                <a:cs typeface="Arabic Transparent" pitchFamily="34" charset="0"/>
              </a:rPr>
              <a:t>10- نضغط على </a:t>
            </a:r>
            <a:r>
              <a:rPr lang="fr-FR" sz="2800" b="1" dirty="0" smtClean="0">
                <a:latin typeface="Arabic Transparent" pitchFamily="34" charset="0"/>
                <a:cs typeface="Arabic Transparent" pitchFamily="34" charset="0"/>
              </a:rPr>
              <a:t> </a:t>
            </a:r>
            <a:r>
              <a:rPr lang="en-US" sz="2800" b="1" dirty="0" err="1" smtClean="0">
                <a:solidFill>
                  <a:srgbClr val="FFFF00"/>
                </a:solidFill>
                <a:latin typeface="Arabic Transparent" pitchFamily="34" charset="0"/>
                <a:cs typeface="Arabic Transparent" pitchFamily="34" charset="0"/>
              </a:rPr>
              <a:t>Poursuivre</a:t>
            </a:r>
            <a:r>
              <a:rPr lang="ar-EG" sz="2800" b="1" dirty="0" smtClean="0">
                <a:latin typeface="Arabic Transparent" pitchFamily="34" charset="0"/>
                <a:cs typeface="Arabic Transparent" pitchFamily="34" charset="0"/>
              </a:rPr>
              <a:t>للعودة للشاشة السابقة</a:t>
            </a:r>
            <a:r>
              <a:rPr lang="fr-FR" sz="2800" b="1" dirty="0" smtClean="0">
                <a:latin typeface="Arabic Transparent" pitchFamily="34" charset="0"/>
                <a:cs typeface="Arabic Transparent" pitchFamily="34" charset="0"/>
              </a:rPr>
              <a:t>.</a:t>
            </a:r>
            <a:endParaRPr lang="ar-EG" sz="2800" b="1" dirty="0" smtClean="0">
              <a:latin typeface="Arabic Transparent" pitchFamily="34" charset="0"/>
              <a:cs typeface="Arabic Transparent" pitchFamily="34" charset="0"/>
            </a:endParaRPr>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a:lstStyle/>
          <a:p>
            <a:pPr>
              <a:defRPr/>
            </a:pPr>
            <a:fld id="{77E3A79D-48DC-474A-ADA1-BFDF7FA042B6}" type="slidenum">
              <a:rPr lang="en-US"/>
              <a:pPr>
                <a:defRPr/>
              </a:pPr>
              <a:t>9</a:t>
            </a:fld>
            <a:endParaRPr lang="en-US"/>
          </a:p>
        </p:txBody>
      </p:sp>
      <p:pic>
        <p:nvPicPr>
          <p:cNvPr id="6" name="Picture 2"/>
          <p:cNvPicPr>
            <a:picLocks noChangeAspect="1" noChangeArrowheads="1"/>
          </p:cNvPicPr>
          <p:nvPr/>
        </p:nvPicPr>
        <p:blipFill>
          <a:blip r:embed="rId2" cstate="print"/>
          <a:srcRect l="30847" t="21098" r="31353" b="24578"/>
          <a:stretch>
            <a:fillRect/>
          </a:stretch>
        </p:blipFill>
        <p:spPr bwMode="auto">
          <a:xfrm>
            <a:off x="539552" y="2636912"/>
            <a:ext cx="7884368" cy="41490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animEffect transition="in" filter="box(in)">
                                      <p:cBhvr>
                                        <p:cTn id="7" dur="500"/>
                                        <p:tgtEl>
                                          <p:spTgt spid="75778">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5778">
                                            <p:txEl>
                                              <p:pRg st="1" end="1"/>
                                            </p:txEl>
                                          </p:spTgt>
                                        </p:tgtEl>
                                        <p:attrNameLst>
                                          <p:attrName>style.visibility</p:attrName>
                                        </p:attrNameLst>
                                      </p:cBhvr>
                                      <p:to>
                                        <p:strVal val="visible"/>
                                      </p:to>
                                    </p:set>
                                    <p:animEffect transition="in" filter="box(in)">
                                      <p:cBhvr>
                                        <p:cTn id="11" dur="500"/>
                                        <p:tgtEl>
                                          <p:spTgt spid="75778">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75778">
                                            <p:txEl>
                                              <p:pRg st="2" end="2"/>
                                            </p:txEl>
                                          </p:spTgt>
                                        </p:tgtEl>
                                        <p:attrNameLst>
                                          <p:attrName>style.visibility</p:attrName>
                                        </p:attrNameLst>
                                      </p:cBhvr>
                                      <p:to>
                                        <p:strVal val="visible"/>
                                      </p:to>
                                    </p:set>
                                    <p:animEffect transition="in" filter="box(in)">
                                      <p:cBhvr>
                                        <p:cTn id="15" dur="500"/>
                                        <p:tgtEl>
                                          <p:spTgt spid="7577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2778</TotalTime>
  <Words>741</Words>
  <Application>Microsoft Office PowerPoint</Application>
  <PresentationFormat>Affichage à l'écran (4:3)</PresentationFormat>
  <Paragraphs>92</Paragraphs>
  <Slides>49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1" baseType="lpstr">
      <vt:lpstr>Mylar</vt:lpstr>
      <vt:lpstr>PaperPort Document</vt:lpstr>
      <vt:lpstr>المحاضرة 03: بعض التطبيقات في برنامج SPSS</vt:lpstr>
      <vt:lpstr>اولا: الجداول المتقاطعة Les tableaux croisés </vt:lpstr>
      <vt:lpstr>Diapositive 3</vt:lpstr>
      <vt:lpstr>Diapositive 4</vt:lpstr>
      <vt:lpstr>Diapositive 5</vt:lpstr>
      <vt:lpstr>Diapositive 6</vt:lpstr>
      <vt:lpstr>Diapositive 7</vt:lpstr>
      <vt:lpstr>Diapositive 8</vt:lpstr>
      <vt:lpstr>Diapositive 9</vt:lpstr>
      <vt:lpstr>النتائج Output </vt:lpstr>
      <vt:lpstr>Diapositive 11</vt:lpstr>
      <vt:lpstr>Diapositive 12</vt:lpstr>
      <vt:lpstr>Diapositive 13</vt:lpstr>
      <vt:lpstr>مع اضافة متغير ثالث مثال : اضافة متغير المستوى الدراسي</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ليكن لدينا المثال التالي في برنامج spss</vt:lpstr>
      <vt:lpstr>المطلوب: تحديد الوسط الحسابي  لمتغير الراتب للإناث فقط  أولا: تجزئة  قاعدة البيانات على أساس متغير الجنس    </vt:lpstr>
      <vt:lpstr>Diapositive 29</vt:lpstr>
      <vt:lpstr>ثانيا: بعد تجزئة الملف على أساس متغير الجنس ، سيتم حساب الوسط الحسابي لمتغير الراتب للإناث فقط كما هو مطلوب</vt:lpstr>
      <vt:lpstr>Diapositive 31</vt:lpstr>
      <vt:lpstr>Diapositive 32</vt:lpstr>
      <vt:lpstr>Diapositive 33</vt:lpstr>
      <vt:lpstr>في ملف النتائج تظهر النتائج التالية :</vt:lpstr>
      <vt:lpstr>Diapositive 35</vt:lpstr>
      <vt:lpstr>Diapositive 36</vt:lpstr>
      <vt:lpstr>رابعا: المقارنة بين النتائج</vt:lpstr>
      <vt:lpstr>المطلوب: مقارنة الوسط الحسابي لمتغير الراتب  حسب الجنس  اولا : تجزئة الملف على أساس متغير الجنس</vt:lpstr>
      <vt:lpstr>Diapositive 39</vt:lpstr>
      <vt:lpstr>Diapositive 40</vt:lpstr>
      <vt:lpstr>Diapositive 41</vt:lpstr>
      <vt:lpstr>Diapositive 42</vt:lpstr>
      <vt:lpstr>Diapositive 43</vt:lpstr>
      <vt:lpstr>Diapositive 44</vt:lpstr>
      <vt:lpstr>Diapositive 45</vt:lpstr>
      <vt:lpstr>لدينا المثال التالي:</vt:lpstr>
      <vt:lpstr>Diapositive 47</vt:lpstr>
      <vt:lpstr>Diapositive 48</vt:lpstr>
      <vt:lpstr>Diapositive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1: مفاهيم اساسية</dc:title>
  <dc:creator>aa</dc:creator>
  <cp:lastModifiedBy>ADMIN</cp:lastModifiedBy>
  <cp:revision>120</cp:revision>
  <dcterms:created xsi:type="dcterms:W3CDTF">2018-02-04T21:26:55Z</dcterms:created>
  <dcterms:modified xsi:type="dcterms:W3CDTF">2020-03-28T11:28:20Z</dcterms:modified>
</cp:coreProperties>
</file>