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259" r:id="rId3"/>
    <p:sldId id="260" r:id="rId4"/>
    <p:sldId id="262" r:id="rId5"/>
    <p:sldId id="264" r:id="rId6"/>
    <p:sldId id="266" r:id="rId7"/>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p:restoredTop sz="94621"/>
  </p:normalViewPr>
  <p:slideViewPr>
    <p:cSldViewPr snapToGrid="0" snapToObjects="1">
      <p:cViewPr varScale="1">
        <p:scale>
          <a:sx n="91" d="100"/>
          <a:sy n="91" d="100"/>
        </p:scale>
        <p:origin x="8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r-FR"/>
              <a:t>Modifiez le style du titre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4611E36-F612-1447-B4AD-4711FC71A12F}" type="datetime1">
              <a:rPr lang="fr-FR" smtClean="0"/>
              <a:t>14/03/2020</a:t>
            </a:fld>
            <a:endParaRPr lang="ar-SA"/>
          </a:p>
        </p:txBody>
      </p:sp>
      <p:sp>
        <p:nvSpPr>
          <p:cNvPr id="5" name="Footer Placeholder 4"/>
          <p:cNvSpPr>
            <a:spLocks noGrp="1"/>
          </p:cNvSpPr>
          <p:nvPr>
            <p:ph type="ftr" sz="quarter" idx="11"/>
          </p:nvPr>
        </p:nvSpPr>
        <p:spPr>
          <a:xfrm>
            <a:off x="1371600" y="4323845"/>
            <a:ext cx="6400800" cy="365125"/>
          </a:xfrm>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a:xfrm>
            <a:off x="8077200" y="1430866"/>
            <a:ext cx="2743200" cy="365125"/>
          </a:xfrm>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1227856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841F0D81-5A29-5A48-8D72-B78750FF2BB9}" type="datetime1">
              <a:rPr lang="fr-FR" smtClean="0"/>
              <a:t>14/03/2020</a:t>
            </a:fld>
            <a:endParaRPr lang="ar-SA"/>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51622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228E3AB5-8EDB-0F44-AEA3-7CC3CA437A0C}" type="datetime1">
              <a:rPr lang="fr-FR" smtClean="0"/>
              <a:t>14/03/2020</a:t>
            </a:fld>
            <a:endParaRPr lang="ar-SA"/>
          </a:p>
        </p:txBody>
      </p:sp>
      <p:sp>
        <p:nvSpPr>
          <p:cNvPr id="6" name="Footer Placeholder 5"/>
          <p:cNvSpPr>
            <a:spLocks noGrp="1"/>
          </p:cNvSpPr>
          <p:nvPr>
            <p:ph type="ftr" sz="quarter" idx="11"/>
          </p:nvPr>
        </p:nvSpPr>
        <p:spPr>
          <a:xfrm>
            <a:off x="685800" y="379941"/>
            <a:ext cx="6991492" cy="365125"/>
          </a:xfrm>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a:xfrm>
            <a:off x="10862452" y="381000"/>
            <a:ext cx="643748" cy="365125"/>
          </a:xfrm>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33096441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r-FR"/>
              <a:t>Modifiez le style du titre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E0D9E17A-D4BB-D942-88A1-0A07C961052F}" type="datetime1">
              <a:rPr lang="fr-FR" smtClean="0"/>
              <a:t>14/03/2020</a:t>
            </a:fld>
            <a:endParaRPr lang="ar-SA"/>
          </a:p>
        </p:txBody>
      </p:sp>
      <p:sp>
        <p:nvSpPr>
          <p:cNvPr id="6" name="Footer Placeholder 5"/>
          <p:cNvSpPr>
            <a:spLocks noGrp="1"/>
          </p:cNvSpPr>
          <p:nvPr>
            <p:ph type="ftr" sz="quarter" idx="11"/>
          </p:nvPr>
        </p:nvSpPr>
        <p:spPr>
          <a:xfrm>
            <a:off x="685800" y="379941"/>
            <a:ext cx="6991492" cy="365125"/>
          </a:xfrm>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a:xfrm>
            <a:off x="10862452" y="381000"/>
            <a:ext cx="643748" cy="365125"/>
          </a:xfrm>
        </p:spPr>
        <p:txBody>
          <a:bodyPr/>
          <a:lstStyle/>
          <a:p>
            <a:fld id="{95ADB8FA-39EC-8048-909D-BDCB8EC412C3}" type="slidenum">
              <a:rPr lang="ar-SA" smtClean="0"/>
              <a:t>‹N°›</a:t>
            </a:fld>
            <a:endParaRPr lang="ar-SA"/>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207754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r-FR"/>
              <a:t>Modifiez le style du titre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E0EA16C1-C9DB-804C-ADA9-E0A013FF6B4A}" type="datetime1">
              <a:rPr lang="fr-FR" smtClean="0"/>
              <a:t>14/03/2020</a:t>
            </a:fld>
            <a:endParaRPr lang="ar-SA"/>
          </a:p>
        </p:txBody>
      </p:sp>
      <p:sp>
        <p:nvSpPr>
          <p:cNvPr id="6" name="Footer Placeholder 5"/>
          <p:cNvSpPr>
            <a:spLocks noGrp="1"/>
          </p:cNvSpPr>
          <p:nvPr>
            <p:ph type="ftr" sz="quarter" idx="11"/>
          </p:nvPr>
        </p:nvSpPr>
        <p:spPr>
          <a:xfrm>
            <a:off x="685800" y="378883"/>
            <a:ext cx="6991492" cy="365125"/>
          </a:xfrm>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a:xfrm>
            <a:off x="10862452" y="381000"/>
            <a:ext cx="643748" cy="365125"/>
          </a:xfrm>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4194562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r-FR"/>
              <a:t>Modifiez le style du titre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FD202381-600C-CC48-80A7-A83E7CB6A85F}" type="datetime1">
              <a:rPr lang="fr-FR" smtClean="0"/>
              <a:t>14/03/2020</a:t>
            </a:fld>
            <a:endParaRPr lang="ar-SA"/>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5" name="Slide Number Placeholder 4"/>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9459369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r-FR"/>
              <a:t>Modifiez le style du titre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
Deuxième niveau
Troisième niveau
Quatrième niveau
Cinquième niveau</a:t>
            </a:r>
            <a:endParaRPr lang="en-US" dirty="0"/>
          </a:p>
        </p:txBody>
      </p:sp>
      <p:sp>
        <p:nvSpPr>
          <p:cNvPr id="3" name="Date Placeholder 2"/>
          <p:cNvSpPr>
            <a:spLocks noGrp="1"/>
          </p:cNvSpPr>
          <p:nvPr>
            <p:ph type="dt" sz="half" idx="10"/>
          </p:nvPr>
        </p:nvSpPr>
        <p:spPr/>
        <p:txBody>
          <a:bodyPr/>
          <a:lstStyle/>
          <a:p>
            <a:fld id="{438CC185-825E-F747-997B-AFC3A15A278C}" type="datetime1">
              <a:rPr lang="fr-FR" smtClean="0"/>
              <a:t>14/03/2020</a:t>
            </a:fld>
            <a:endParaRPr lang="ar-SA"/>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5" name="Slide Number Placeholder 4"/>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9862987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BDFBADC0-42DB-3B41-9566-654BD6A5E8D0}" type="datetime1">
              <a:rPr lang="fr-FR" smtClean="0"/>
              <a:t>14/03/2020</a:t>
            </a:fld>
            <a:endParaRPr lang="ar-SA"/>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831827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D3759766-65CC-F74D-BD61-ED6EF56BD404}" type="datetime1">
              <a:rPr lang="fr-FR" smtClean="0"/>
              <a:t>14/03/2020</a:t>
            </a:fld>
            <a:endParaRPr lang="ar-SA"/>
          </a:p>
        </p:txBody>
      </p:sp>
      <p:sp>
        <p:nvSpPr>
          <p:cNvPr id="5" name="Footer Placeholder 4"/>
          <p:cNvSpPr>
            <a:spLocks noGrp="1"/>
          </p:cNvSpPr>
          <p:nvPr>
            <p:ph type="ftr" sz="quarter" idx="11"/>
          </p:nvPr>
        </p:nvSpPr>
        <p:spPr>
          <a:xfrm>
            <a:off x="685800" y="381000"/>
            <a:ext cx="6991492" cy="365125"/>
          </a:xfrm>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a:xfrm>
            <a:off x="10862452" y="381000"/>
            <a:ext cx="643748" cy="365125"/>
          </a:xfrm>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296655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p:txBody>
          <a:bodyPr/>
          <a:lstStyle/>
          <a:p>
            <a:fld id="{02FD1BB2-3785-344D-ABAB-6FB2D06434A7}" type="datetime1">
              <a:rPr lang="fr-FR" smtClean="0"/>
              <a:t>14/03/2020</a:t>
            </a:fld>
            <a:endParaRPr lang="ar-SA"/>
          </a:p>
        </p:txBody>
      </p:sp>
      <p:sp>
        <p:nvSpPr>
          <p:cNvPr id="5" name="Footer Placeholder 4"/>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1842864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r-FR"/>
              <a:t>Modifiez le style du titre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188D2D96-E3D9-594E-A670-A24387ED7732}" type="datetime1">
              <a:rPr lang="fr-FR" smtClean="0"/>
              <a:t>14/03/2020</a:t>
            </a:fld>
            <a:endParaRPr lang="ar-SA"/>
          </a:p>
        </p:txBody>
      </p:sp>
      <p:sp>
        <p:nvSpPr>
          <p:cNvPr id="5" name="Footer Placeholder 4"/>
          <p:cNvSpPr>
            <a:spLocks noGrp="1"/>
          </p:cNvSpPr>
          <p:nvPr>
            <p:ph type="ftr" sz="quarter" idx="11"/>
          </p:nvPr>
        </p:nvSpPr>
        <p:spPr>
          <a:xfrm>
            <a:off x="685800" y="381001"/>
            <a:ext cx="6991492" cy="364065"/>
          </a:xfrm>
        </p:spPr>
        <p:txBody>
          <a:body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12"/>
          </p:nvPr>
        </p:nvSpPr>
        <p:spPr>
          <a:xfrm>
            <a:off x="10862452" y="381000"/>
            <a:ext cx="643748" cy="365125"/>
          </a:xfrm>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423683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91B28C01-D098-9845-B6BA-B07DF2365B5B}" type="datetime1">
              <a:rPr lang="fr-FR" smtClean="0"/>
              <a:t>14/03/2020</a:t>
            </a:fld>
            <a:endParaRPr lang="ar-SA"/>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397944098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r-FR"/>
              <a:t>Modifiez le style du titre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4" name="Content Placeholder 3"/>
          <p:cNvSpPr>
            <a:spLocks noGrp="1"/>
          </p:cNvSpPr>
          <p:nvPr>
            <p:ph sz="half" idx="2"/>
          </p:nvPr>
        </p:nvSpPr>
        <p:spPr>
          <a:xfrm>
            <a:off x="685800" y="3132666"/>
            <a:ext cx="5311775" cy="3086019"/>
          </a:xfrm>
        </p:spPr>
        <p:txBody>
          <a:bodyPr/>
          <a:lstStyle/>
          <a:p>
            <a:pPr lvl="0"/>
            <a:r>
              <a:rPr lang="fr-FR"/>
              <a:t>Modifier les styles du texte du masque
Deuxième niveau
Troisième niveau
Quatrième niveau
Cinquième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
Deuxième niveau
Troisième niveau
Quatrième niveau
Cinquième niveau</a:t>
            </a:r>
            <a:endParaRPr lang="en-US" dirty="0"/>
          </a:p>
        </p:txBody>
      </p:sp>
      <p:sp>
        <p:nvSpPr>
          <p:cNvPr id="6" name="Content Placeholder 5"/>
          <p:cNvSpPr>
            <a:spLocks noGrp="1"/>
          </p:cNvSpPr>
          <p:nvPr>
            <p:ph sz="quarter" idx="4"/>
          </p:nvPr>
        </p:nvSpPr>
        <p:spPr>
          <a:xfrm>
            <a:off x="6172200" y="3132666"/>
            <a:ext cx="5334000" cy="3086019"/>
          </a:xfrm>
        </p:spPr>
        <p:txBody>
          <a:bodyPr/>
          <a:lstStyle/>
          <a:p>
            <a:pPr lvl="0"/>
            <a:r>
              <a:rPr lang="fr-FR"/>
              <a:t>Modifier les styles du texte du masque
Deuxième niveau
Troisième niveau
Quatrième niveau
Cinquième niveau</a:t>
            </a:r>
            <a:endParaRPr lang="en-US" dirty="0"/>
          </a:p>
        </p:txBody>
      </p:sp>
      <p:sp>
        <p:nvSpPr>
          <p:cNvPr id="7" name="Date Placeholder 6"/>
          <p:cNvSpPr>
            <a:spLocks noGrp="1"/>
          </p:cNvSpPr>
          <p:nvPr>
            <p:ph type="dt" sz="half" idx="10"/>
          </p:nvPr>
        </p:nvSpPr>
        <p:spPr/>
        <p:txBody>
          <a:bodyPr/>
          <a:lstStyle/>
          <a:p>
            <a:fld id="{DCD89622-9AE6-0842-A5AE-E38464272ED1}" type="datetime1">
              <a:rPr lang="fr-FR" smtClean="0"/>
              <a:t>14/03/2020</a:t>
            </a:fld>
            <a:endParaRPr lang="ar-SA"/>
          </a:p>
        </p:txBody>
      </p:sp>
      <p:sp>
        <p:nvSpPr>
          <p:cNvPr id="8" name="Footer Placeholder 7"/>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9" name="Slide Number Placeholder 8"/>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465976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2B84D5A-77C8-6645-89B4-0F4EADAC3613}" type="datetime1">
              <a:rPr lang="fr-FR" smtClean="0"/>
              <a:t>14/03/2020</a:t>
            </a:fld>
            <a:endParaRPr lang="ar-SA"/>
          </a:p>
        </p:txBody>
      </p:sp>
      <p:sp>
        <p:nvSpPr>
          <p:cNvPr id="4" name="Footer Placeholder 3"/>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5" name="Slide Number Placeholder 4"/>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1836987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EC5F9-E76F-3B4B-9EB2-7CEA9B447E2B}" type="datetime1">
              <a:rPr lang="fr-FR" smtClean="0"/>
              <a:t>14/03/2020</a:t>
            </a:fld>
            <a:endParaRPr lang="ar-SA"/>
          </a:p>
        </p:txBody>
      </p:sp>
      <p:sp>
        <p:nvSpPr>
          <p:cNvPr id="3" name="Footer Placeholder 2"/>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4" name="Slide Number Placeholder 3"/>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1025622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r-FR"/>
              <a:t>Modifiez le style du titre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r-FR"/>
              <a:t>Modifier les styles du texte du masque
Deuxième niveau
Troisième niveau
Quatrième niveau
Cinquième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A17813BE-BF43-B446-91C3-C838F23CFBE8}" type="datetime1">
              <a:rPr lang="fr-FR" smtClean="0"/>
              <a:t>14/03/2020</a:t>
            </a:fld>
            <a:endParaRPr lang="ar-SA"/>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74064308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
Deuxième niveau
Troisième niveau
Quatrième niveau
Cinquième niveau</a:t>
            </a:r>
            <a:endParaRPr lang="en-US" dirty="0"/>
          </a:p>
        </p:txBody>
      </p:sp>
      <p:sp>
        <p:nvSpPr>
          <p:cNvPr id="5" name="Date Placeholder 4"/>
          <p:cNvSpPr>
            <a:spLocks noGrp="1"/>
          </p:cNvSpPr>
          <p:nvPr>
            <p:ph type="dt" sz="half" idx="10"/>
          </p:nvPr>
        </p:nvSpPr>
        <p:spPr/>
        <p:txBody>
          <a:bodyPr/>
          <a:lstStyle/>
          <a:p>
            <a:fld id="{8C981A8F-BDA5-2347-894E-2C7437998351}" type="datetime1">
              <a:rPr lang="fr-FR" smtClean="0"/>
              <a:t>14/03/2020</a:t>
            </a:fld>
            <a:endParaRPr lang="ar-SA"/>
          </a:p>
        </p:txBody>
      </p:sp>
      <p:sp>
        <p:nvSpPr>
          <p:cNvPr id="6" name="Footer Placeholder 5"/>
          <p:cNvSpPr>
            <a:spLocks noGrp="1"/>
          </p:cNvSpPr>
          <p:nvPr>
            <p:ph type="ftr" sz="quarter" idx="11"/>
          </p:nvPr>
        </p:nvSpPr>
        <p:spPr/>
        <p:txBody>
          <a:bodyPr/>
          <a:lstStyle/>
          <a:p>
            <a:r>
              <a:rPr lang="ar-SA"/>
              <a:t>د.قشاري يسمينة </a:t>
            </a:r>
            <a:r>
              <a:rPr lang="fr-FR"/>
              <a:t>e-mail: guechariuniv2016@gmail.com</a:t>
            </a:r>
            <a:endParaRPr lang="ar-SA"/>
          </a:p>
        </p:txBody>
      </p:sp>
      <p:sp>
        <p:nvSpPr>
          <p:cNvPr id="7" name="Slide Number Placeholder 6"/>
          <p:cNvSpPr>
            <a:spLocks noGrp="1"/>
          </p:cNvSpPr>
          <p:nvPr>
            <p:ph type="sldNum" sz="quarter" idx="12"/>
          </p:nvPr>
        </p:nvSpPr>
        <p:spPr/>
        <p:txBody>
          <a:bodyPr/>
          <a:lstStyle/>
          <a:p>
            <a:fld id="{95ADB8FA-39EC-8048-909D-BDCB8EC412C3}" type="slidenum">
              <a:rPr lang="ar-SA" smtClean="0"/>
              <a:t>‹N°›</a:t>
            </a:fld>
            <a:endParaRPr lang="ar-SA"/>
          </a:p>
        </p:txBody>
      </p:sp>
    </p:spTree>
    <p:extLst>
      <p:ext uri="{BB962C8B-B14F-4D97-AF65-F5344CB8AC3E}">
        <p14:creationId xmlns:p14="http://schemas.microsoft.com/office/powerpoint/2010/main" val="1566620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r-FR"/>
              <a:t>Modifier les styles du texte du masque
Deuxième niveau
Troisième niveau
Quatrième niveau
Cinquième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85A6E6F-1377-3042-834C-DF9E1BAF3EFD}" type="datetime1">
              <a:rPr lang="fr-FR" smtClean="0"/>
              <a:t>14/03/2020</a:t>
            </a:fld>
            <a:endParaRPr lang="ar-SA"/>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ar-SA"/>
              <a:t>د.قشاري يسمينة </a:t>
            </a:r>
            <a:r>
              <a:rPr lang="fr-FR"/>
              <a:t>e-mail: guechariuniv2016@gmail.com</a:t>
            </a:r>
            <a:endParaRPr lang="ar-SA"/>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5ADB8FA-39EC-8048-909D-BDCB8EC412C3}" type="slidenum">
              <a:rPr lang="ar-SA" smtClean="0"/>
              <a:t>‹N°›</a:t>
            </a:fld>
            <a:endParaRPr lang="ar-SA"/>
          </a:p>
        </p:txBody>
      </p:sp>
    </p:spTree>
    <p:extLst>
      <p:ext uri="{BB962C8B-B14F-4D97-AF65-F5344CB8AC3E}">
        <p14:creationId xmlns:p14="http://schemas.microsoft.com/office/powerpoint/2010/main" val="417799824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p:txStyles>
    <p:titleStyle>
      <a:lvl1pPr algn="r" defTabSz="914400" rtl="1"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29E456-3F87-ED49-A4B5-A6A31461C8EE}"/>
              </a:ext>
            </a:extLst>
          </p:cNvPr>
          <p:cNvSpPr>
            <a:spLocks noGrp="1"/>
          </p:cNvSpPr>
          <p:nvPr>
            <p:ph type="ctrTitle"/>
          </p:nvPr>
        </p:nvSpPr>
        <p:spPr>
          <a:xfrm>
            <a:off x="1524000" y="2458793"/>
            <a:ext cx="9144000" cy="2387600"/>
          </a:xfrm>
        </p:spPr>
        <p:txBody>
          <a:bodyPr>
            <a:normAutofit fontScale="90000"/>
          </a:bodyPr>
          <a:lstStyle/>
          <a:p>
            <a:pPr algn="ctr" defTabSz="914400" rtl="1" eaLnBrk="1" latinLnBrk="0" hangingPunct="1">
              <a:lnSpc>
                <a:spcPct val="90000"/>
              </a:lnSpc>
              <a:spcBef>
                <a:spcPct val="0"/>
              </a:spcBef>
              <a:buNone/>
            </a:pPr>
            <a:br>
              <a:rPr lang="ar-SA" dirty="0"/>
            </a:br>
            <a:r>
              <a:rPr lang="ar-SA" sz="7300" dirty="0">
                <a:latin typeface="Arial" panose="020B0604020202020204" pitchFamily="34" charset="0"/>
                <a:ea typeface="SimSun" panose="02010600030101010101" pitchFamily="2" charset="-122"/>
                <a:cs typeface="Arial" panose="020B0604020202020204" pitchFamily="34" charset="0"/>
              </a:rPr>
              <a:t>المضاربة في أسواق البضائع</a:t>
            </a:r>
            <a:br>
              <a:rPr lang="ar-SA" dirty="0"/>
            </a:br>
            <a:endParaRPr lang="ar-SA" dirty="0"/>
          </a:p>
        </p:txBody>
      </p:sp>
    </p:spTree>
    <p:extLst>
      <p:ext uri="{BB962C8B-B14F-4D97-AF65-F5344CB8AC3E}">
        <p14:creationId xmlns:p14="http://schemas.microsoft.com/office/powerpoint/2010/main" val="12046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833CC-D680-5746-B939-326AFD306A28}"/>
              </a:ext>
            </a:extLst>
          </p:cNvPr>
          <p:cNvSpPr>
            <a:spLocks noGrp="1"/>
          </p:cNvSpPr>
          <p:nvPr>
            <p:ph type="title"/>
          </p:nvPr>
        </p:nvSpPr>
        <p:spPr>
          <a:xfrm>
            <a:off x="838200" y="365126"/>
            <a:ext cx="10515600" cy="1055712"/>
          </a:xfrm>
        </p:spPr>
        <p:txBody>
          <a:bodyPr/>
          <a:lstStyle/>
          <a:p>
            <a:pPr marL="742950" indent="-742950" algn="ctr" defTabSz="914400" rtl="1" eaLnBrk="1" latinLnBrk="0" hangingPunct="1">
              <a:lnSpc>
                <a:spcPct val="90000"/>
              </a:lnSpc>
              <a:spcBef>
                <a:spcPct val="0"/>
              </a:spcBef>
              <a:buFont typeface="+mj-lt"/>
              <a:buAutoNum type="arabicPeriod"/>
            </a:pPr>
            <a:r>
              <a:rPr lang="ar-SA" dirty="0"/>
              <a:t>مفهوم المضاربة</a:t>
            </a:r>
          </a:p>
        </p:txBody>
      </p:sp>
      <p:sp>
        <p:nvSpPr>
          <p:cNvPr id="3" name="Espace réservé du contenu 2">
            <a:extLst>
              <a:ext uri="{FF2B5EF4-FFF2-40B4-BE49-F238E27FC236}">
                <a16:creationId xmlns:a16="http://schemas.microsoft.com/office/drawing/2014/main" id="{2D275940-788C-6643-9E0B-E1F77FE3880B}"/>
              </a:ext>
            </a:extLst>
          </p:cNvPr>
          <p:cNvSpPr>
            <a:spLocks noGrp="1"/>
          </p:cNvSpPr>
          <p:nvPr>
            <p:ph idx="1"/>
          </p:nvPr>
        </p:nvSpPr>
        <p:spPr>
          <a:xfrm>
            <a:off x="838200" y="1589649"/>
            <a:ext cx="10753578" cy="5148776"/>
          </a:xfrm>
        </p:spPr>
        <p:txBody>
          <a:bodyPr>
            <a:normAutofit fontScale="92500" lnSpcReduction="10000"/>
          </a:bodyPr>
          <a:lstStyle/>
          <a:p>
            <a:pPr algn="r" rtl="1"/>
            <a:r>
              <a:rPr lang="ar-SA" sz="2800" b="1" dirty="0"/>
              <a:t>تعريف المضاربة: </a:t>
            </a:r>
            <a:r>
              <a:rPr lang="ar-SA" sz="2800" dirty="0"/>
              <a:t>المضاربة هي شراء أصل (سلعة او اسهم او عملة) على أمل أن يصبح أكثر قيمة في المستقبل القريب. في مجال المالية، تمثل المضاربة أيضًا الدخول في معاملات مالية محفوفة بالمخاطر في محاولة للتحقيق الربح من التقلبات قصيرة الأجل في القيمة السوقية لأداة مالية قابلة للتداول - بدلاً من محاولة الاستفادة من السمات المالية الأساسية المتضمنة في الأداة مثل مكاسب رأس المال، أرباح الأسهم ، أو الفائدة.</a:t>
            </a:r>
          </a:p>
          <a:p>
            <a:pPr algn="r" rtl="1"/>
            <a:r>
              <a:rPr lang="ar-SA" sz="2800" dirty="0"/>
              <a:t>في عالم السلع ، المضارب هو طرف لا يتعامل مع السلعة المادية الفعلية ولكنه يأخذ مركزًا ماليًا (طويلًا أو قصيرًا) مع توقع ربح من حركة في أسعار السلع.</a:t>
            </a:r>
          </a:p>
          <a:p>
            <a:pPr algn="r" rtl="1"/>
            <a:r>
              <a:rPr lang="ar-SA" sz="2800" b="1" dirty="0"/>
              <a:t>مزيا المضاربة</a:t>
            </a:r>
            <a:r>
              <a:rPr lang="ar-SA" sz="2800" dirty="0"/>
              <a:t>: </a:t>
            </a:r>
          </a:p>
          <a:p>
            <a:pPr marL="514350" indent="-514350" algn="r" rtl="1">
              <a:buFont typeface="+mj-lt"/>
              <a:buAutoNum type="arabicPeriod"/>
            </a:pPr>
            <a:r>
              <a:rPr lang="ar-SA" sz="2800" dirty="0"/>
              <a:t>في بعض الأحيان وعند مستوى معين للأسعار قد لا يرغب المنتجون في البيع في حين هناك رغبة المستهلكين في الشراء، فوجود المضارب في السوق غالباً ما يسد هذه الفجوة.</a:t>
            </a:r>
          </a:p>
          <a:p>
            <a:pPr marL="514350" indent="-514350" algn="r" rtl="1">
              <a:buFont typeface="+mj-lt"/>
              <a:buAutoNum type="arabicPeriod"/>
            </a:pPr>
            <a:r>
              <a:rPr lang="ar-SA" sz="2800" dirty="0"/>
              <a:t>المضارب يضيف السيولة إلى الأسواق.</a:t>
            </a:r>
            <a:endParaRPr lang="fr-FR" sz="2800" dirty="0"/>
          </a:p>
          <a:p>
            <a:pPr marL="514350" indent="-514350" algn="r" rtl="1">
              <a:buFont typeface="+mj-lt"/>
              <a:buAutoNum type="arabicPeriod"/>
            </a:pPr>
            <a:r>
              <a:rPr lang="ar-SA" sz="2800" dirty="0"/>
              <a:t>يمكن للمضاربين توفير سيولة في السوق وتضييق فروق العرض-الطلب ، مما يمكّن المنتجين من التحوط من مخاطر الأسعار بكفاءة</a:t>
            </a:r>
          </a:p>
          <a:p>
            <a:pPr algn="r" rtl="1"/>
            <a:endParaRPr lang="ar-SA" dirty="0"/>
          </a:p>
        </p:txBody>
      </p:sp>
      <p:sp>
        <p:nvSpPr>
          <p:cNvPr id="4" name="Espace réservé de la date 3">
            <a:extLst>
              <a:ext uri="{FF2B5EF4-FFF2-40B4-BE49-F238E27FC236}">
                <a16:creationId xmlns:a16="http://schemas.microsoft.com/office/drawing/2014/main" id="{141358BC-71B9-534A-88C5-B4C4BA1C0CDF}"/>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B68DAB7-9EB7-0F49-A6BA-8E1B5B3A1986}" type="datetime1">
              <a:rPr kumimoji="0" lang="fr-FR"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5B982F12-B35D-BF4B-A1EC-721AA151E704}"/>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prstClr val="white">
                    <a:tint val="75000"/>
                  </a:prstClr>
                </a:solidFill>
                <a:effectLst/>
                <a:uLnTx/>
                <a:uFillTx/>
                <a:latin typeface="Century Gothic" panose="020B0502020202020204"/>
                <a:ea typeface="+mn-ea"/>
                <a:cs typeface="Arial" panose="020B0604020202020204" pitchFamily="34" charset="0"/>
              </a:rPr>
              <a:t>د.قشاري</a:t>
            </a:r>
            <a:r>
              <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rPr>
              <a:t> يسمينة </a:t>
            </a:r>
            <a:r>
              <a:rPr kumimoji="0" lang="fr-FR"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mn-cs"/>
              </a:rPr>
              <a:t>                                                                                    e-mail: guechariuniv2016@gmail.com</a:t>
            </a:r>
            <a:endPar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7FE81E59-3A2D-E944-9DD1-C6737F19A842}"/>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ADB8FA-39EC-8048-909D-BDCB8EC412C3}" type="slidenum">
              <a:rPr kumimoji="0" lang="ar-SA"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1856040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3AC57E-86D2-5845-AA0F-D8F596BEB19F}"/>
              </a:ext>
            </a:extLst>
          </p:cNvPr>
          <p:cNvSpPr>
            <a:spLocks noGrp="1"/>
          </p:cNvSpPr>
          <p:nvPr>
            <p:ph type="title"/>
          </p:nvPr>
        </p:nvSpPr>
        <p:spPr>
          <a:xfrm>
            <a:off x="838200" y="365126"/>
            <a:ext cx="10515600" cy="1041644"/>
          </a:xfrm>
        </p:spPr>
        <p:txBody>
          <a:bodyPr/>
          <a:lstStyle/>
          <a:p>
            <a:pPr marL="742950" indent="-742950" algn="ctr" rtl="1">
              <a:buFont typeface="+mj-lt"/>
              <a:buAutoNum type="arabicPeriod"/>
            </a:pPr>
            <a:r>
              <a:rPr lang="ar-SA" dirty="0"/>
              <a:t>مفهوم المضاربة</a:t>
            </a:r>
          </a:p>
        </p:txBody>
      </p:sp>
      <p:sp>
        <p:nvSpPr>
          <p:cNvPr id="3" name="Espace réservé du contenu 2">
            <a:extLst>
              <a:ext uri="{FF2B5EF4-FFF2-40B4-BE49-F238E27FC236}">
                <a16:creationId xmlns:a16="http://schemas.microsoft.com/office/drawing/2014/main" id="{8FA0BE6D-973F-8140-8735-8EF03CB65AC0}"/>
              </a:ext>
            </a:extLst>
          </p:cNvPr>
          <p:cNvSpPr>
            <a:spLocks noGrp="1"/>
          </p:cNvSpPr>
          <p:nvPr>
            <p:ph idx="1"/>
          </p:nvPr>
        </p:nvSpPr>
        <p:spPr>
          <a:xfrm>
            <a:off x="838200" y="1406770"/>
            <a:ext cx="10515600" cy="4770193"/>
          </a:xfrm>
        </p:spPr>
        <p:txBody>
          <a:bodyPr>
            <a:normAutofit/>
          </a:bodyPr>
          <a:lstStyle/>
          <a:p>
            <a:pPr marL="228600" indent="-228600" algn="r" defTabSz="914400" rtl="1" eaLnBrk="1" latinLnBrk="0" hangingPunct="1">
              <a:lnSpc>
                <a:spcPct val="90000"/>
              </a:lnSpc>
              <a:spcBef>
                <a:spcPts val="1000"/>
              </a:spcBef>
              <a:buFont typeface="Arial" panose="020B0604020202020204" pitchFamily="34" charset="0"/>
              <a:buChar char="•"/>
            </a:pPr>
            <a:r>
              <a:rPr lang="ar-SA" sz="2800" dirty="0"/>
              <a:t>سلبيات المضاربة:</a:t>
            </a:r>
          </a:p>
          <a:p>
            <a:pPr marL="514350" indent="-514350" algn="r" defTabSz="914400" rtl="1" eaLnBrk="1" latinLnBrk="0" hangingPunct="1">
              <a:lnSpc>
                <a:spcPct val="90000"/>
              </a:lnSpc>
              <a:spcBef>
                <a:spcPts val="1000"/>
              </a:spcBef>
              <a:buFont typeface="+mj-lt"/>
              <a:buAutoNum type="arabicPeriod"/>
            </a:pPr>
            <a:r>
              <a:rPr lang="ar-SA" sz="2800" dirty="0"/>
              <a:t>المضاربة تجعل تكلفة المواد الخام عالية جدا بالنسبة للمشتري النهائي او المستهلك، عن طريق دفع الأسعار أكثر فأكثر الى الأعلى.</a:t>
            </a:r>
          </a:p>
          <a:p>
            <a:pPr marL="514350" indent="-514350" algn="r" defTabSz="914400" rtl="1" eaLnBrk="1" latinLnBrk="0" hangingPunct="1">
              <a:lnSpc>
                <a:spcPct val="90000"/>
              </a:lnSpc>
              <a:spcBef>
                <a:spcPts val="1000"/>
              </a:spcBef>
              <a:buFont typeface="+mj-lt"/>
              <a:buAutoNum type="arabicPeriod"/>
            </a:pPr>
            <a:r>
              <a:rPr lang="ar-SA" sz="2800" dirty="0"/>
              <a:t>في حالة انخفاض الأسعار فالمضاربة تدفع الأسعار للانخفاض أكثر فأكثر بطريقة مؤقتة، وهذا يكون في صالح المستهلكين ويضر بالمنتجين.</a:t>
            </a:r>
          </a:p>
        </p:txBody>
      </p:sp>
      <p:sp>
        <p:nvSpPr>
          <p:cNvPr id="4" name="Espace réservé de la date 3">
            <a:extLst>
              <a:ext uri="{FF2B5EF4-FFF2-40B4-BE49-F238E27FC236}">
                <a16:creationId xmlns:a16="http://schemas.microsoft.com/office/drawing/2014/main" id="{E312AE4B-C9EC-6046-80F2-F3E8731E4D26}"/>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C3D7C41-A8A9-F848-B2C9-C760F3B7B954}" type="datetime1">
              <a:rPr kumimoji="0" lang="fr-FR"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B2270C0F-8135-344A-AEDE-AC8485B6FDFC}"/>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prstClr val="white">
                    <a:tint val="75000"/>
                  </a:prstClr>
                </a:solidFill>
                <a:effectLst/>
                <a:uLnTx/>
                <a:uFillTx/>
                <a:latin typeface="Century Gothic" panose="020B0502020202020204"/>
                <a:ea typeface="+mn-ea"/>
                <a:cs typeface="Arial" panose="020B0604020202020204" pitchFamily="34" charset="0"/>
              </a:rPr>
              <a:t>د.قشاري</a:t>
            </a:r>
            <a:r>
              <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rPr>
              <a:t> يسمينة </a:t>
            </a:r>
            <a:r>
              <a:rPr kumimoji="0" lang="fr-FR"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mn-cs"/>
              </a:rPr>
              <a:t>                                                                             e-mail: guechariuniv2016@gmail.com</a:t>
            </a:r>
            <a:endPar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3CD268FD-A626-9B4F-8076-3D933DB77E6A}"/>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ADB8FA-39EC-8048-909D-BDCB8EC412C3}" type="slidenum">
              <a:rPr kumimoji="0" lang="ar-SA"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3485391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83569D-CA5B-024A-9691-3D66508B349A}"/>
              </a:ext>
            </a:extLst>
          </p:cNvPr>
          <p:cNvSpPr>
            <a:spLocks noGrp="1"/>
          </p:cNvSpPr>
          <p:nvPr>
            <p:ph type="title"/>
          </p:nvPr>
        </p:nvSpPr>
        <p:spPr/>
        <p:txBody>
          <a:bodyPr/>
          <a:lstStyle/>
          <a:p>
            <a:pPr marL="742950" indent="-742950" algn="ctr" rtl="1">
              <a:buFont typeface="+mj-lt"/>
              <a:buAutoNum type="arabicPeriod" startAt="2"/>
            </a:pPr>
            <a:r>
              <a:rPr lang="ar-SA" dirty="0"/>
              <a:t>المضاربة في سوق العملات فوركس</a:t>
            </a:r>
          </a:p>
        </p:txBody>
      </p:sp>
      <p:sp>
        <p:nvSpPr>
          <p:cNvPr id="3" name="Espace réservé du contenu 2">
            <a:extLst>
              <a:ext uri="{FF2B5EF4-FFF2-40B4-BE49-F238E27FC236}">
                <a16:creationId xmlns:a16="http://schemas.microsoft.com/office/drawing/2014/main" id="{63057B53-1189-C045-BC58-FAC906D78A6B}"/>
              </a:ext>
            </a:extLst>
          </p:cNvPr>
          <p:cNvSpPr>
            <a:spLocks noGrp="1"/>
          </p:cNvSpPr>
          <p:nvPr>
            <p:ph idx="1"/>
          </p:nvPr>
        </p:nvSpPr>
        <p:spPr/>
        <p:txBody>
          <a:bodyPr/>
          <a:lstStyle/>
          <a:p>
            <a:pPr marL="228600" indent="-228600" algn="r" defTabSz="914400" rtl="1" eaLnBrk="1" latinLnBrk="0" hangingPunct="1">
              <a:lnSpc>
                <a:spcPct val="90000"/>
              </a:lnSpc>
              <a:spcBef>
                <a:spcPts val="1000"/>
              </a:spcBef>
              <a:buFont typeface="Arial" panose="020B0604020202020204" pitchFamily="34" charset="0"/>
              <a:buChar char="•"/>
            </a:pPr>
            <a:r>
              <a:rPr lang="ar-SA" sz="2800" dirty="0"/>
              <a:t>تعد المضاربة من اكثر أساليب التداول ربحية وخاصة في سوق العملات، حيث ان هناك العديد من الفرص اليومية التي تجنى أرباحها خلال دقائق او بضع ساعات وتنتهي الصفقات مع نهاية اليوم.</a:t>
            </a:r>
          </a:p>
          <a:p>
            <a:pPr marL="228600" indent="-228600" algn="r" defTabSz="914400" rtl="1" eaLnBrk="1" latinLnBrk="0" hangingPunct="1">
              <a:lnSpc>
                <a:spcPct val="90000"/>
              </a:lnSpc>
              <a:spcBef>
                <a:spcPts val="1000"/>
              </a:spcBef>
              <a:buFont typeface="Arial" panose="020B0604020202020204" pitchFamily="34" charset="0"/>
              <a:buChar char="•"/>
            </a:pPr>
            <a:r>
              <a:rPr lang="ar-SA" sz="2800" dirty="0"/>
              <a:t>يعد سوق العملات جنة المضاربين نظرا لمتوسط الحركة وتكلفة التنفيذ المنخفضة والروافع المالية المرتفعة التي تمكن من التداول بفعالية وبمبالغ صغيرة.</a:t>
            </a:r>
          </a:p>
          <a:p>
            <a:pPr marL="228600" indent="-228600" algn="r" defTabSz="914400" rtl="1" eaLnBrk="1" latinLnBrk="0" hangingPunct="1">
              <a:lnSpc>
                <a:spcPct val="90000"/>
              </a:lnSpc>
              <a:spcBef>
                <a:spcPts val="1000"/>
              </a:spcBef>
              <a:buFont typeface="Arial" panose="020B0604020202020204" pitchFamily="34" charset="0"/>
              <a:buChar char="•"/>
            </a:pPr>
            <a:endParaRPr lang="ar-SA" dirty="0"/>
          </a:p>
        </p:txBody>
      </p:sp>
      <p:sp>
        <p:nvSpPr>
          <p:cNvPr id="4" name="Espace réservé de la date 3">
            <a:extLst>
              <a:ext uri="{FF2B5EF4-FFF2-40B4-BE49-F238E27FC236}">
                <a16:creationId xmlns:a16="http://schemas.microsoft.com/office/drawing/2014/main" id="{B20A9373-4543-CA48-8A57-8C5E31F0C076}"/>
              </a:ext>
            </a:extLst>
          </p:cNvPr>
          <p:cNvSpPr>
            <a:spLocks noGrp="1"/>
          </p:cNvSpPr>
          <p:nvPr>
            <p:ph type="dt" sz="half" idx="10"/>
          </p:nvPr>
        </p:nvSpPr>
        <p:spPr/>
        <p:txBody>
          <a:bodyPr/>
          <a:lstStyle/>
          <a:p>
            <a:fld id="{62971FB1-C829-0549-B637-B548F34E750B}" type="datetime1">
              <a:rPr lang="fr-FR" smtClean="0"/>
              <a:t>14/03/2020</a:t>
            </a:fld>
            <a:endParaRPr lang="ar-SA"/>
          </a:p>
        </p:txBody>
      </p:sp>
      <p:sp>
        <p:nvSpPr>
          <p:cNvPr id="5" name="Espace réservé du pied de page 4">
            <a:extLst>
              <a:ext uri="{FF2B5EF4-FFF2-40B4-BE49-F238E27FC236}">
                <a16:creationId xmlns:a16="http://schemas.microsoft.com/office/drawing/2014/main" id="{220928CA-2266-C244-955E-47FF8CB48DD3}"/>
              </a:ext>
            </a:extLst>
          </p:cNvPr>
          <p:cNvSpPr>
            <a:spLocks noGrp="1"/>
          </p:cNvSpPr>
          <p:nvPr>
            <p:ph type="ftr" sz="quarter" idx="11"/>
          </p:nvPr>
        </p:nvSpPr>
        <p:spPr/>
        <p:txBody>
          <a:bodyPr/>
          <a:lstStyle/>
          <a:p>
            <a:r>
              <a:rPr lang="ar-SA" dirty="0" err="1"/>
              <a:t>د.قشاري</a:t>
            </a:r>
            <a:r>
              <a:rPr lang="ar-SA" dirty="0"/>
              <a:t> يسمينة </a:t>
            </a:r>
            <a:r>
              <a:rPr lang="fr-FR" dirty="0"/>
              <a:t>                                                                                    e-mail: guechariuniv2016@gmail.com</a:t>
            </a:r>
            <a:endParaRPr lang="ar-SA" dirty="0"/>
          </a:p>
        </p:txBody>
      </p:sp>
      <p:sp>
        <p:nvSpPr>
          <p:cNvPr id="6" name="Espace réservé du numéro de diapositive 5">
            <a:extLst>
              <a:ext uri="{FF2B5EF4-FFF2-40B4-BE49-F238E27FC236}">
                <a16:creationId xmlns:a16="http://schemas.microsoft.com/office/drawing/2014/main" id="{1DBB3A75-F97A-A846-94ED-3B916508610D}"/>
              </a:ext>
            </a:extLst>
          </p:cNvPr>
          <p:cNvSpPr>
            <a:spLocks noGrp="1"/>
          </p:cNvSpPr>
          <p:nvPr>
            <p:ph type="sldNum" sz="quarter" idx="12"/>
          </p:nvPr>
        </p:nvSpPr>
        <p:spPr/>
        <p:txBody>
          <a:bodyPr/>
          <a:lstStyle/>
          <a:p>
            <a:fld id="{95ADB8FA-39EC-8048-909D-BDCB8EC412C3}" type="slidenum">
              <a:rPr lang="ar-SA" smtClean="0"/>
              <a:t>4</a:t>
            </a:fld>
            <a:endParaRPr lang="ar-SA"/>
          </a:p>
        </p:txBody>
      </p:sp>
    </p:spTree>
    <p:extLst>
      <p:ext uri="{BB962C8B-B14F-4D97-AF65-F5344CB8AC3E}">
        <p14:creationId xmlns:p14="http://schemas.microsoft.com/office/powerpoint/2010/main" val="3184255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AEFDF5-096F-4C40-9408-4728C342F32B}"/>
              </a:ext>
            </a:extLst>
          </p:cNvPr>
          <p:cNvSpPr>
            <a:spLocks noGrp="1"/>
          </p:cNvSpPr>
          <p:nvPr>
            <p:ph type="title"/>
          </p:nvPr>
        </p:nvSpPr>
        <p:spPr/>
        <p:txBody>
          <a:bodyPr/>
          <a:lstStyle/>
          <a:p>
            <a:pPr marL="742950" indent="-742950" algn="ctr" defTabSz="914400" rtl="1" eaLnBrk="1" latinLnBrk="0" hangingPunct="1">
              <a:lnSpc>
                <a:spcPct val="90000"/>
              </a:lnSpc>
              <a:spcBef>
                <a:spcPct val="0"/>
              </a:spcBef>
              <a:buFont typeface="+mj-lt"/>
              <a:buAutoNum type="arabicPeriod" startAt="3"/>
            </a:pPr>
            <a:r>
              <a:rPr lang="ar-SA" dirty="0"/>
              <a:t>المضاربة في أسواق البضائع</a:t>
            </a:r>
          </a:p>
        </p:txBody>
      </p:sp>
      <p:sp>
        <p:nvSpPr>
          <p:cNvPr id="3" name="Espace réservé du contenu 2">
            <a:extLst>
              <a:ext uri="{FF2B5EF4-FFF2-40B4-BE49-F238E27FC236}">
                <a16:creationId xmlns:a16="http://schemas.microsoft.com/office/drawing/2014/main" id="{36C54245-DF3A-6943-A7EE-2955B06FD9FE}"/>
              </a:ext>
            </a:extLst>
          </p:cNvPr>
          <p:cNvSpPr>
            <a:spLocks noGrp="1"/>
          </p:cNvSpPr>
          <p:nvPr>
            <p:ph idx="1"/>
          </p:nvPr>
        </p:nvSpPr>
        <p:spPr/>
        <p:txBody>
          <a:bodyPr>
            <a:normAutofit lnSpcReduction="10000"/>
          </a:bodyPr>
          <a:lstStyle/>
          <a:p>
            <a:pPr algn="r" rtl="1"/>
            <a:r>
              <a:rPr lang="ar-SA" sz="2800" dirty="0"/>
              <a:t>المضاربة في اسواق البضائع يكمن في استخدام العقود المستقبلية للسلع من قبل المضاربين لعمل مراهنات اتجاهية على المواد الخام. على سبيل المثال ، بالنسبة لهامش أولي يبلغ نحو </a:t>
            </a:r>
            <a:r>
              <a:rPr lang="fr-FR" sz="2800" dirty="0"/>
              <a:t>5400</a:t>
            </a:r>
            <a:r>
              <a:rPr lang="ar-SA" sz="2800" dirty="0"/>
              <a:t> دولار (100:12) ، يمكن للمستثمر إبرام عقد مستقبلي على 1000 برميل من النفط بقيمة 45000 دولار (مع سعر النفط بسعر 45 دولارًا للبرميل). بالنظر إلى هذا القدر الكبير من </a:t>
            </a:r>
            <a:r>
              <a:rPr lang="ar-SA" sz="2800" b="1" dirty="0"/>
              <a:t>الرافعة المالية </a:t>
            </a:r>
            <a:r>
              <a:rPr lang="ar-SA" sz="2800" dirty="0"/>
              <a:t>، فإن أي تحرك بسيط للغاية في سعر السلعة قد يؤدي إلى مكاسب أو خسائر كبيرة مقارنة بالهامش الأولي.</a:t>
            </a:r>
          </a:p>
          <a:p>
            <a:pPr algn="r" rtl="1"/>
            <a:r>
              <a:rPr lang="ar-SA" sz="2800" dirty="0"/>
              <a:t>مثال: مضارب يتوقع ارتفاع أسعار النفط في الأيام المقبلة الى $50 للبرميل، فيقوم بإبرام عقد مستقبلي على 1000 برميل من النفط ب$45 للبرميل، فإذا تحققت توقعاته فسيحقق ربح يومي من إعادة تقييم الصفقة يوميا بالإضافة الى الربح النهائي اين يمكنه شراء النفط ب $45 للبرميل بدلا من $50 للبرميل (يربح $5000 من إعادة بيع 1000 برميل).</a:t>
            </a:r>
          </a:p>
          <a:p>
            <a:pPr marL="514350" indent="-514350" algn="r" rtl="1">
              <a:buFont typeface="+mj-lt"/>
              <a:buAutoNum type="arabicPeriod"/>
            </a:pPr>
            <a:endParaRPr lang="ar-SA" dirty="0"/>
          </a:p>
        </p:txBody>
      </p:sp>
      <p:sp>
        <p:nvSpPr>
          <p:cNvPr id="4" name="Espace réservé de la date 3">
            <a:extLst>
              <a:ext uri="{FF2B5EF4-FFF2-40B4-BE49-F238E27FC236}">
                <a16:creationId xmlns:a16="http://schemas.microsoft.com/office/drawing/2014/main" id="{892242A9-B3E3-7F41-8DA2-AAE6F8622623}"/>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307B86C-7912-5C45-BA23-5CBC73D13AEF}" type="datetime1">
              <a:rPr kumimoji="0" lang="fr-FR"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58AF06D9-904E-5245-A2F4-421149376E24}"/>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prstClr val="white">
                    <a:tint val="75000"/>
                  </a:prstClr>
                </a:solidFill>
                <a:effectLst/>
                <a:uLnTx/>
                <a:uFillTx/>
                <a:latin typeface="Century Gothic" panose="020B0502020202020204"/>
                <a:ea typeface="+mn-ea"/>
                <a:cs typeface="Arial" panose="020B0604020202020204" pitchFamily="34" charset="0"/>
              </a:rPr>
              <a:t>د.قشاري</a:t>
            </a:r>
            <a:r>
              <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rPr>
              <a:t> يسمينة </a:t>
            </a:r>
            <a:r>
              <a:rPr kumimoji="0" lang="fr-FR"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mn-cs"/>
              </a:rPr>
              <a:t>                                                                              e-mail: guechariuniv2016@gmail.com</a:t>
            </a:r>
            <a:endPar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CB399242-CD43-F848-BCC3-A8679FE063B7}"/>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ADB8FA-39EC-8048-909D-BDCB8EC412C3}" type="slidenum">
              <a:rPr kumimoji="0" lang="ar-SA"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1453504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220F4F-68B3-D941-8C77-55502299F270}"/>
              </a:ext>
            </a:extLst>
          </p:cNvPr>
          <p:cNvSpPr>
            <a:spLocks noGrp="1"/>
          </p:cNvSpPr>
          <p:nvPr>
            <p:ph type="title"/>
          </p:nvPr>
        </p:nvSpPr>
        <p:spPr/>
        <p:txBody>
          <a:bodyPr/>
          <a:lstStyle/>
          <a:p>
            <a:pPr marL="742950" indent="-742950" algn="ctr" rtl="1">
              <a:buFont typeface="+mj-lt"/>
              <a:buAutoNum type="arabicPeriod" startAt="3"/>
            </a:pPr>
            <a:r>
              <a:rPr lang="ar-SA" dirty="0"/>
              <a:t>المضاربة في أسواق البضائع</a:t>
            </a:r>
          </a:p>
        </p:txBody>
      </p:sp>
      <p:sp>
        <p:nvSpPr>
          <p:cNvPr id="3" name="Espace réservé du contenu 2">
            <a:extLst>
              <a:ext uri="{FF2B5EF4-FFF2-40B4-BE49-F238E27FC236}">
                <a16:creationId xmlns:a16="http://schemas.microsoft.com/office/drawing/2014/main" id="{E0A4857B-F669-1C44-B5E1-879DFA58173A}"/>
              </a:ext>
            </a:extLst>
          </p:cNvPr>
          <p:cNvSpPr>
            <a:spLocks noGrp="1"/>
          </p:cNvSpPr>
          <p:nvPr>
            <p:ph idx="1"/>
          </p:nvPr>
        </p:nvSpPr>
        <p:spPr/>
        <p:txBody>
          <a:bodyPr>
            <a:normAutofit/>
          </a:bodyPr>
          <a:lstStyle/>
          <a:p>
            <a:pPr algn="r" rtl="1"/>
            <a:r>
              <a:rPr lang="ar-SA" sz="2800" dirty="0"/>
              <a:t>مضارب يتوقع انخفاض أسعار النفط في الأيام المقبلة الى $40 للبرميل، فيقوم بإبرام عقد مستقبلي على بيع 1000 برميل من النفط ب$45 للبرميل، فإذا تحققت توقعاته فسيحقق ربح يومي من إعادة تقييم الصفقة يوميا بالإضافة الى الربح النهائي اين يمكنه بيع النفط ب $45 للبرميل بدلا من $40 للبرميل (يربح $5000 من بيع 1000 برميل).</a:t>
            </a:r>
          </a:p>
        </p:txBody>
      </p:sp>
      <p:sp>
        <p:nvSpPr>
          <p:cNvPr id="4" name="Espace réservé de la date 3">
            <a:extLst>
              <a:ext uri="{FF2B5EF4-FFF2-40B4-BE49-F238E27FC236}">
                <a16:creationId xmlns:a16="http://schemas.microsoft.com/office/drawing/2014/main" id="{EB6EC384-2C39-084F-A6E0-A55B23B2EAFB}"/>
              </a:ext>
            </a:extLst>
          </p:cNvPr>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237B3B1-FD39-804D-93D6-5C9841C71257}" type="datetime1">
              <a:rPr kumimoji="0" lang="fr-FR"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14/03/2020</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5" name="Espace réservé du pied de page 4">
            <a:extLst>
              <a:ext uri="{FF2B5EF4-FFF2-40B4-BE49-F238E27FC236}">
                <a16:creationId xmlns:a16="http://schemas.microsoft.com/office/drawing/2014/main" id="{062CE4B5-6F3F-4F42-ABC8-895798739A5B}"/>
              </a:ext>
            </a:extLst>
          </p:cNvPr>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ar-SA" sz="1050" b="0" i="0" u="none" strike="noStrike" kern="1200" cap="none" spc="0" normalizeH="0" baseline="0" noProof="0" dirty="0" err="1">
                <a:ln>
                  <a:noFill/>
                </a:ln>
                <a:solidFill>
                  <a:prstClr val="white">
                    <a:tint val="75000"/>
                  </a:prstClr>
                </a:solidFill>
                <a:effectLst/>
                <a:uLnTx/>
                <a:uFillTx/>
                <a:latin typeface="Century Gothic" panose="020B0502020202020204"/>
                <a:ea typeface="+mn-ea"/>
                <a:cs typeface="Arial" panose="020B0604020202020204" pitchFamily="34" charset="0"/>
              </a:rPr>
              <a:t>د.قشاري</a:t>
            </a:r>
            <a:r>
              <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rPr>
              <a:t> يسمينة </a:t>
            </a:r>
            <a:r>
              <a:rPr kumimoji="0" lang="fr-FR"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mn-cs"/>
              </a:rPr>
              <a:t>                                                                                                      e-mail: guechariuniv2016@gmail.com</a:t>
            </a:r>
            <a:endParaRPr kumimoji="0" lang="ar-SA" sz="1050" b="0" i="0" u="none" strike="noStrike" kern="1200" cap="none" spc="0" normalizeH="0" baseline="0" noProof="0" dirty="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
        <p:nvSpPr>
          <p:cNvPr id="6" name="Espace réservé du numéro de diapositive 5">
            <a:extLst>
              <a:ext uri="{FF2B5EF4-FFF2-40B4-BE49-F238E27FC236}">
                <a16:creationId xmlns:a16="http://schemas.microsoft.com/office/drawing/2014/main" id="{C3D63DA1-3D03-C24F-8800-B1C01F9C4810}"/>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5ADB8FA-39EC-8048-909D-BDCB8EC412C3}" type="slidenum">
              <a:rPr kumimoji="0" lang="ar-SA" sz="105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Arial" panose="020B060402020202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ar-SA" sz="1050" b="0" i="0" u="none" strike="noStrike" kern="1200" cap="none" spc="0" normalizeH="0" baseline="0" noProof="0">
              <a:ln>
                <a:noFill/>
              </a:ln>
              <a:solidFill>
                <a:prstClr val="white">
                  <a:tint val="75000"/>
                </a:prstClr>
              </a:solidFill>
              <a:effectLst/>
              <a:uLnTx/>
              <a:uFillTx/>
              <a:latin typeface="Century Gothic" panose="020B0502020202020204"/>
              <a:ea typeface="+mn-ea"/>
              <a:cs typeface="Arial" panose="020B0604020202020204" pitchFamily="34" charset="0"/>
            </a:endParaRPr>
          </a:p>
        </p:txBody>
      </p:sp>
    </p:spTree>
    <p:extLst>
      <p:ext uri="{BB962C8B-B14F-4D97-AF65-F5344CB8AC3E}">
        <p14:creationId xmlns:p14="http://schemas.microsoft.com/office/powerpoint/2010/main" val="2833874491"/>
      </p:ext>
    </p:extLst>
  </p:cSld>
  <p:clrMapOvr>
    <a:masterClrMapping/>
  </p:clrMapOvr>
</p:sld>
</file>

<file path=ppt/theme/theme1.xml><?xml version="1.0" encoding="utf-8"?>
<a:theme xmlns:a="http://schemas.openxmlformats.org/drawingml/2006/main" name="Traînée de condensation">
  <a:themeElements>
    <a:clrScheme name="Traînée de condensatio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Traînée de condensatio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înée de condensatio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otalTime>20</TotalTime>
  <Words>571</Words>
  <Application>Microsoft Macintosh PowerPoint</Application>
  <PresentationFormat>Grand écran</PresentationFormat>
  <Paragraphs>35</Paragraphs>
  <Slides>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6</vt:i4>
      </vt:variant>
    </vt:vector>
  </HeadingPairs>
  <TitlesOfParts>
    <vt:vector size="9" baseType="lpstr">
      <vt:lpstr>Arial</vt:lpstr>
      <vt:lpstr>Century Gothic</vt:lpstr>
      <vt:lpstr>Traînée de condensation</vt:lpstr>
      <vt:lpstr> المضاربة في أسواق البضائع </vt:lpstr>
      <vt:lpstr>مفهوم المضاربة</vt:lpstr>
      <vt:lpstr>مفهوم المضاربة</vt:lpstr>
      <vt:lpstr>المضاربة في سوق العملات فوركس</vt:lpstr>
      <vt:lpstr>المضاربة في أسواق البضائع</vt:lpstr>
      <vt:lpstr>المضاربة في أسواق البضائع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Guechariuniv2016@gmail.com</dc:creator>
  <cp:lastModifiedBy>Guechariuniv2016@gmail.com</cp:lastModifiedBy>
  <cp:revision>3</cp:revision>
  <dcterms:created xsi:type="dcterms:W3CDTF">2020-03-14T17:29:14Z</dcterms:created>
  <dcterms:modified xsi:type="dcterms:W3CDTF">2020-03-14T17:49:35Z</dcterms:modified>
</cp:coreProperties>
</file>