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90" r:id="rId2"/>
    <p:sldId id="257" r:id="rId3"/>
    <p:sldId id="258" r:id="rId4"/>
    <p:sldId id="283" r:id="rId5"/>
    <p:sldId id="259" r:id="rId6"/>
    <p:sldId id="284"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85" r:id="rId20"/>
    <p:sldId id="273" r:id="rId21"/>
    <p:sldId id="274" r:id="rId22"/>
    <p:sldId id="275" r:id="rId23"/>
    <p:sldId id="276" r:id="rId24"/>
    <p:sldId id="277" r:id="rId25"/>
    <p:sldId id="278" r:id="rId26"/>
    <p:sldId id="279" r:id="rId27"/>
    <p:sldId id="280" r:id="rId28"/>
    <p:sldId id="281" r:id="rId29"/>
    <p:sldId id="282" r:id="rId30"/>
    <p:sldId id="286" r:id="rId31"/>
    <p:sldId id="287" r:id="rId32"/>
    <p:sldId id="288" r:id="rId33"/>
    <p:sldId id="289"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6" autoAdjust="0"/>
    <p:restoredTop sz="94689"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27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33624F-5D36-4CA5-8AD5-2E1A0105623E}" type="datetimeFigureOut">
              <a:rPr lang="fr-FR" smtClean="0"/>
              <a:pPr/>
              <a:t>21/04/2020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CD78DD-2F83-4A34-A027-4318B7EC49A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21/04/2020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mawdoo3.com/&#1605;&#1575;&#1607;&#1608;"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142852"/>
            <a:ext cx="8858312" cy="6572296"/>
          </a:xfrm>
        </p:spPr>
        <p:txBody>
          <a:bodyPr>
            <a:normAutofit fontScale="90000"/>
          </a:bodyPr>
          <a:lstStyle/>
          <a:p>
            <a:pPr algn="r" rtl="1"/>
            <a:r>
              <a:rPr lang="ar-DZ" sz="3600" dirty="0" smtClean="0">
                <a:cs typeface="+mn-cs"/>
              </a:rPr>
              <a:t>              </a:t>
            </a:r>
            <a:r>
              <a:rPr lang="ar-DZ" sz="3100" b="1" dirty="0" smtClean="0">
                <a:cs typeface="+mn-cs"/>
              </a:rPr>
              <a:t>الجمهورية الجزائرية </a:t>
            </a:r>
            <a:r>
              <a:rPr lang="ar-DZ" sz="3100" b="1" smtClean="0">
                <a:cs typeface="+mn-cs"/>
              </a:rPr>
              <a:t>الديمقراطية </a:t>
            </a:r>
            <a:r>
              <a:rPr lang="ar-DZ" sz="3100" b="1" smtClean="0">
                <a:cs typeface="+mn-cs"/>
              </a:rPr>
              <a:t>الشعبية.</a:t>
            </a:r>
            <a:r>
              <a:rPr lang="fr-FR" sz="3100" b="1" dirty="0" smtClean="0">
                <a:cs typeface="+mn-cs"/>
              </a:rPr>
              <a:t/>
            </a:r>
            <a:br>
              <a:rPr lang="fr-FR" sz="3100" b="1" dirty="0" smtClean="0">
                <a:cs typeface="+mn-cs"/>
              </a:rPr>
            </a:br>
            <a:r>
              <a:rPr lang="ar-DZ" sz="3100" b="1" dirty="0" smtClean="0">
                <a:cs typeface="+mn-cs"/>
              </a:rPr>
              <a:t>                     وزارة التعليم العالي والبحث العلمي.</a:t>
            </a:r>
            <a:br>
              <a:rPr lang="ar-DZ" sz="3100" b="1" dirty="0" smtClean="0">
                <a:cs typeface="+mn-cs"/>
              </a:rPr>
            </a:br>
            <a:r>
              <a:rPr lang="ar-DZ" sz="3100" b="1" dirty="0" smtClean="0">
                <a:cs typeface="+mn-cs"/>
              </a:rPr>
              <a:t>                          جامعة محمد </a:t>
            </a:r>
            <a:r>
              <a:rPr lang="ar-DZ" sz="3100" b="1" dirty="0" err="1" smtClean="0">
                <a:cs typeface="+mn-cs"/>
              </a:rPr>
              <a:t>خيضر</a:t>
            </a:r>
            <a:r>
              <a:rPr lang="ar-DZ" sz="3100" b="1" dirty="0" smtClean="0">
                <a:cs typeface="+mn-cs"/>
              </a:rPr>
              <a:t> بسكرة.</a:t>
            </a:r>
            <a:r>
              <a:rPr lang="fr-FR" sz="3100" b="1" dirty="0" smtClean="0"/>
              <a:t/>
            </a:r>
            <a:br>
              <a:rPr lang="fr-FR" sz="3100" b="1" dirty="0" smtClean="0"/>
            </a:br>
            <a:r>
              <a:rPr lang="ar-DZ" sz="3100" b="1" dirty="0" smtClean="0"/>
              <a:t>                 </a:t>
            </a:r>
            <a:r>
              <a:rPr lang="ar-DZ" sz="3100" b="1" dirty="0" smtClean="0">
                <a:cs typeface="+mn-cs"/>
              </a:rPr>
              <a:t>كلية العلوم الاقتصادية والتجارية وعلوم التسيير.</a:t>
            </a:r>
            <a:r>
              <a:rPr lang="fr-FR" sz="3600" dirty="0" smtClean="0">
                <a:cs typeface="+mn-cs"/>
              </a:rPr>
              <a:t/>
            </a:r>
            <a:br>
              <a:rPr lang="fr-FR" sz="3600" dirty="0" smtClean="0">
                <a:cs typeface="+mn-cs"/>
              </a:rPr>
            </a:br>
            <a:r>
              <a:rPr lang="ar-DZ" sz="3600" b="1" dirty="0" smtClean="0">
                <a:cs typeface="+mn-cs"/>
              </a:rPr>
              <a:t>الشعبة</a:t>
            </a:r>
            <a:r>
              <a:rPr lang="ar-DZ" sz="3600" dirty="0" smtClean="0">
                <a:cs typeface="+mn-cs"/>
              </a:rPr>
              <a:t>:</a:t>
            </a:r>
            <a:r>
              <a:rPr lang="fr-FR" sz="3600" dirty="0" smtClean="0">
                <a:cs typeface="+mn-cs"/>
              </a:rPr>
              <a:t> </a:t>
            </a:r>
            <a:r>
              <a:rPr lang="ar-DZ" sz="3600" dirty="0" smtClean="0">
                <a:cs typeface="+mn-cs"/>
              </a:rPr>
              <a:t>العلوم المالية </a:t>
            </a:r>
            <a:r>
              <a:rPr lang="ar-DZ" sz="3600" dirty="0" err="1" smtClean="0">
                <a:cs typeface="+mn-cs"/>
              </a:rPr>
              <a:t>و</a:t>
            </a:r>
            <a:r>
              <a:rPr lang="ar-DZ" sz="3600" dirty="0" smtClean="0">
                <a:cs typeface="+mn-cs"/>
              </a:rPr>
              <a:t> المحاسبية.</a:t>
            </a:r>
            <a:r>
              <a:rPr lang="fr-FR" sz="3600" dirty="0" smtClean="0">
                <a:cs typeface="+mn-cs"/>
              </a:rPr>
              <a:t/>
            </a:r>
            <a:br>
              <a:rPr lang="fr-FR" sz="3600" dirty="0" smtClean="0">
                <a:cs typeface="+mn-cs"/>
              </a:rPr>
            </a:br>
            <a:r>
              <a:rPr lang="ar-DZ" sz="3600" b="1" dirty="0" smtClean="0">
                <a:cs typeface="+mn-cs"/>
              </a:rPr>
              <a:t>المقياس</a:t>
            </a:r>
            <a:r>
              <a:rPr lang="ar-DZ" sz="3600" dirty="0" smtClean="0">
                <a:cs typeface="+mn-cs"/>
              </a:rPr>
              <a:t>: تقنيات البنوك.</a:t>
            </a:r>
            <a:r>
              <a:rPr lang="fr-FR" sz="3600" dirty="0" smtClean="0">
                <a:cs typeface="+mn-cs"/>
              </a:rPr>
              <a:t/>
            </a:r>
            <a:br>
              <a:rPr lang="fr-FR" sz="3600" dirty="0" smtClean="0">
                <a:cs typeface="+mn-cs"/>
              </a:rPr>
            </a:br>
            <a:r>
              <a:rPr lang="ar-DZ" sz="3600" dirty="0" smtClean="0">
                <a:cs typeface="+mn-cs"/>
              </a:rPr>
              <a:t>                </a:t>
            </a:r>
            <a:r>
              <a:rPr lang="ar-DZ" sz="4000" b="1" dirty="0" smtClean="0">
                <a:cs typeface="+mn-cs"/>
              </a:rPr>
              <a:t>بحث حـــــول</a:t>
            </a:r>
            <a:r>
              <a:rPr lang="fr-FR" sz="4000" b="1" dirty="0" smtClean="0">
                <a:cs typeface="+mn-cs"/>
              </a:rPr>
              <a:t>:</a:t>
            </a:r>
            <a:r>
              <a:rPr lang="ar-DZ" sz="4000" b="1" dirty="0" smtClean="0">
                <a:cs typeface="+mn-cs"/>
              </a:rPr>
              <a:t> الحســــابات والودائع.</a:t>
            </a:r>
            <a:r>
              <a:rPr lang="fr-FR" sz="3600" dirty="0" smtClean="0">
                <a:cs typeface="+mn-cs"/>
              </a:rPr>
              <a:t/>
            </a:r>
            <a:br>
              <a:rPr lang="fr-FR" sz="3600" dirty="0" smtClean="0">
                <a:cs typeface="+mn-cs"/>
              </a:rPr>
            </a:br>
            <a:r>
              <a:rPr lang="ar-DZ" sz="3600" b="1" dirty="0" smtClean="0">
                <a:cs typeface="+mn-cs"/>
              </a:rPr>
              <a:t>مقياس</a:t>
            </a:r>
            <a:r>
              <a:rPr lang="ar-DZ" sz="3600" dirty="0" smtClean="0">
                <a:cs typeface="+mn-cs"/>
              </a:rPr>
              <a:t>: تقنيات البنوك.</a:t>
            </a:r>
            <a:r>
              <a:rPr lang="fr-FR" dirty="0" smtClean="0"/>
              <a:t/>
            </a:r>
            <a:br>
              <a:rPr lang="fr-FR" dirty="0" smtClean="0"/>
            </a:br>
            <a:r>
              <a:rPr lang="ar-DZ" sz="3600" b="1" dirty="0" smtClean="0">
                <a:cs typeface="+mn-cs"/>
              </a:rPr>
              <a:t>تخصص</a:t>
            </a:r>
            <a:r>
              <a:rPr lang="ar-DZ" sz="3600" dirty="0" smtClean="0">
                <a:cs typeface="+mn-cs"/>
              </a:rPr>
              <a:t>:</a:t>
            </a:r>
            <a:r>
              <a:rPr lang="fr-FR" sz="3600" dirty="0" smtClean="0">
                <a:cs typeface="+mn-cs"/>
              </a:rPr>
              <a:t> </a:t>
            </a:r>
            <a:r>
              <a:rPr lang="ar-DZ" sz="3600" dirty="0" smtClean="0">
                <a:cs typeface="+mn-cs"/>
              </a:rPr>
              <a:t>محاسبة وجباية.</a:t>
            </a:r>
            <a:r>
              <a:rPr lang="fr-FR" sz="3600" dirty="0" smtClean="0">
                <a:cs typeface="+mn-cs"/>
              </a:rPr>
              <a:t/>
            </a:r>
            <a:br>
              <a:rPr lang="fr-FR" sz="3600" dirty="0" smtClean="0">
                <a:cs typeface="+mn-cs"/>
              </a:rPr>
            </a:br>
            <a:r>
              <a:rPr lang="ar-DZ" sz="3600" b="1" dirty="0" smtClean="0">
                <a:cs typeface="+mn-cs"/>
              </a:rPr>
              <a:t>من إعداد الطلبة</a:t>
            </a:r>
            <a:r>
              <a:rPr lang="ar-DZ" sz="3600" dirty="0" smtClean="0">
                <a:cs typeface="+mn-cs"/>
              </a:rPr>
              <a:t>:</a:t>
            </a:r>
            <a:r>
              <a:rPr lang="fr-FR" sz="3600" dirty="0" smtClean="0">
                <a:cs typeface="+mn-cs"/>
              </a:rPr>
              <a:t> </a:t>
            </a:r>
            <a:r>
              <a:rPr lang="ar-DZ" sz="3600" dirty="0" smtClean="0">
                <a:cs typeface="+mn-cs"/>
              </a:rPr>
              <a:t>                                   </a:t>
            </a:r>
            <a:r>
              <a:rPr lang="ar-DZ" sz="3600" dirty="0" err="1" smtClean="0">
                <a:cs typeface="+mn-cs"/>
              </a:rPr>
              <a:t>زعبوبي</a:t>
            </a:r>
            <a:r>
              <a:rPr lang="ar-DZ" sz="3600" dirty="0" smtClean="0">
                <a:cs typeface="+mn-cs"/>
              </a:rPr>
              <a:t> إخلاص.</a:t>
            </a:r>
            <a:r>
              <a:rPr lang="fr-FR" sz="3600" dirty="0" smtClean="0">
                <a:cs typeface="+mn-cs"/>
              </a:rPr>
              <a:t/>
            </a:r>
            <a:br>
              <a:rPr lang="fr-FR" sz="3600" dirty="0" smtClean="0">
                <a:cs typeface="+mn-cs"/>
              </a:rPr>
            </a:br>
            <a:r>
              <a:rPr lang="ar-DZ" sz="3600" dirty="0" smtClean="0">
                <a:cs typeface="+mn-cs"/>
              </a:rPr>
              <a:t>                                                       </a:t>
            </a:r>
            <a:r>
              <a:rPr lang="ar-DZ" sz="3600" dirty="0" err="1" smtClean="0">
                <a:cs typeface="+mn-cs"/>
              </a:rPr>
              <a:t>عريبي</a:t>
            </a:r>
            <a:r>
              <a:rPr lang="ar-DZ" sz="3600" dirty="0" smtClean="0">
                <a:cs typeface="+mn-cs"/>
              </a:rPr>
              <a:t> زهرة العلا.</a:t>
            </a:r>
            <a:br>
              <a:rPr lang="ar-DZ" sz="3600" dirty="0" smtClean="0">
                <a:cs typeface="+mn-cs"/>
              </a:rPr>
            </a:br>
            <a:r>
              <a:rPr lang="ar-DZ" sz="3600" dirty="0" smtClean="0">
                <a:cs typeface="+mn-cs"/>
              </a:rPr>
              <a:t>                                                       </a:t>
            </a:r>
            <a:r>
              <a:rPr lang="ar-DZ" sz="3600" dirty="0" err="1" smtClean="0">
                <a:cs typeface="+mn-cs"/>
              </a:rPr>
              <a:t>حوامد</a:t>
            </a:r>
            <a:r>
              <a:rPr lang="ar-DZ" sz="3600" dirty="0" smtClean="0">
                <a:cs typeface="+mn-cs"/>
              </a:rPr>
              <a:t> </a:t>
            </a:r>
            <a:r>
              <a:rPr lang="ar-DZ" sz="3600" dirty="0" err="1" smtClean="0">
                <a:cs typeface="+mn-cs"/>
              </a:rPr>
              <a:t>ابراهيم</a:t>
            </a:r>
            <a:r>
              <a:rPr lang="ar-DZ" sz="3600" dirty="0" smtClean="0">
                <a:cs typeface="+mn-cs"/>
              </a:rPr>
              <a:t>.</a:t>
            </a:r>
            <a:r>
              <a:rPr lang="fr-FR" dirty="0" smtClean="0"/>
              <a:t/>
            </a:r>
            <a:br>
              <a:rPr lang="fr-FR" dirty="0" smtClean="0"/>
            </a:br>
            <a:r>
              <a:rPr lang="ar-DZ" dirty="0" smtClean="0"/>
              <a:t>                   </a:t>
            </a:r>
            <a:r>
              <a:rPr lang="ar-DZ" sz="3600" b="1" dirty="0" smtClean="0">
                <a:cs typeface="+mn-cs"/>
              </a:rPr>
              <a:t>السنة الدراسية: </a:t>
            </a:r>
            <a:r>
              <a:rPr lang="fr-FR" sz="3600" b="1" dirty="0" smtClean="0">
                <a:cs typeface="+mn-cs"/>
              </a:rPr>
              <a:t>2020/2019</a:t>
            </a:r>
            <a:endParaRPr lang="fr-F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الثالث </a:t>
            </a:r>
            <a:r>
              <a:rPr lang="fr-FR" b="1" u="sng" dirty="0" smtClean="0"/>
              <a:t>:</a:t>
            </a:r>
            <a:r>
              <a:rPr lang="ar-DZ" b="1" u="sng" dirty="0" smtClean="0"/>
              <a:t> العمليات على الحسابات.</a:t>
            </a:r>
            <a:endParaRPr lang="fr-FR" u="sng" dirty="0"/>
          </a:p>
        </p:txBody>
      </p:sp>
      <p:sp>
        <p:nvSpPr>
          <p:cNvPr id="3" name="Espace réservé du contenu 2"/>
          <p:cNvSpPr>
            <a:spLocks noGrp="1"/>
          </p:cNvSpPr>
          <p:nvPr>
            <p:ph idx="1"/>
          </p:nvPr>
        </p:nvSpPr>
        <p:spPr/>
        <p:txBody>
          <a:bodyPr>
            <a:normAutofit fontScale="92500" lnSpcReduction="10000"/>
          </a:bodyPr>
          <a:lstStyle/>
          <a:p>
            <a:pPr marL="0" indent="0" algn="r" rtl="1">
              <a:buNone/>
            </a:pPr>
            <a:r>
              <a:rPr lang="ar-SA" sz="2900" dirty="0" smtClean="0"/>
              <a:t>يمكن لصاحب الحساب إجراء ثلاث عمليات أساسية هي:الإيداع، السحب والتحويل.</a:t>
            </a:r>
            <a:endParaRPr lang="fr-FR" sz="2900" dirty="0" smtClean="0"/>
          </a:p>
          <a:p>
            <a:pPr marL="0" lvl="0" indent="0" algn="r" rtl="1">
              <a:buNone/>
            </a:pPr>
            <a:r>
              <a:rPr lang="ar-DZ" sz="2900" b="1" dirty="0" smtClean="0"/>
              <a:t>1. </a:t>
            </a:r>
            <a:r>
              <a:rPr lang="ar-SA" sz="2900" b="1" u="heavy" dirty="0" smtClean="0"/>
              <a:t>عمليات الإيداع</a:t>
            </a:r>
            <a:r>
              <a:rPr lang="ar-SA" sz="2900" dirty="0" smtClean="0"/>
              <a:t>:يقوم العميل بإيداع جميع مدخراته لدى البنك من أجل الاحتفاظ </a:t>
            </a:r>
            <a:r>
              <a:rPr lang="ar-SA" sz="2900" dirty="0" err="1" smtClean="0"/>
              <a:t>بها</a:t>
            </a:r>
            <a:r>
              <a:rPr lang="ar-SA" sz="2900" dirty="0" smtClean="0"/>
              <a:t> والمحافظة عليها، ونلاحظ أنه في عمليات الإيداع فإن رصيد حساب الزبون يزيد كلما زادت الموارد البنكية، وتتمثل حالات الزيادة في الحسابات في </a:t>
            </a:r>
            <a:r>
              <a:rPr lang="fr-FR" sz="2900" dirty="0" smtClean="0"/>
              <a:t>:</a:t>
            </a:r>
          </a:p>
          <a:p>
            <a:pPr marL="0" indent="0" algn="r" rtl="1"/>
            <a:r>
              <a:rPr lang="ar-SA" sz="2900" dirty="0" smtClean="0"/>
              <a:t>الإيداع النقدي لصاحب الحساب المصرفي نفسه أو من قبل الغير وكل من له مصلحة في ذلك،أو من قبل البنك نفسه مثل إيداع أرباح وفوائد المحفظة المالية للزبون</a:t>
            </a:r>
            <a:r>
              <a:rPr lang="fr-FR" sz="2900" dirty="0" smtClean="0"/>
              <a:t>. </a:t>
            </a:r>
          </a:p>
          <a:p>
            <a:pPr marL="0" indent="0" algn="r" rtl="1"/>
            <a:r>
              <a:rPr lang="ar-SA" sz="2900" dirty="0" smtClean="0"/>
              <a:t>إيداع الصكوك والأوراق التجارية المقدمة للإيداع والخصم مثل </a:t>
            </a:r>
            <a:r>
              <a:rPr lang="ar-SA" sz="2900" dirty="0" err="1" smtClean="0"/>
              <a:t>السفتجة</a:t>
            </a:r>
            <a:r>
              <a:rPr lang="ar-SA" sz="2900" dirty="0" smtClean="0"/>
              <a:t> والسند لأمر.</a:t>
            </a:r>
            <a:endParaRPr lang="ar-DZ" sz="2900" dirty="0" smtClean="0"/>
          </a:p>
          <a:p>
            <a:pPr lvl="0" algn="r" rtl="1">
              <a:buNone/>
            </a:pPr>
            <a:endParaRPr lang="fr-FR" dirty="0" smtClean="0"/>
          </a:p>
          <a:p>
            <a:pPr algn="r" rtl="1">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الثالث </a:t>
            </a:r>
            <a:r>
              <a:rPr lang="fr-FR" b="1" u="sng" dirty="0" smtClean="0"/>
              <a:t>:</a:t>
            </a:r>
            <a:r>
              <a:rPr lang="ar-DZ" b="1" u="sng" dirty="0" smtClean="0"/>
              <a:t> العمليات على الحسابات.</a:t>
            </a:r>
            <a:endParaRPr lang="fr-FR" u="sng" dirty="0"/>
          </a:p>
        </p:txBody>
      </p:sp>
      <p:sp>
        <p:nvSpPr>
          <p:cNvPr id="3" name="Espace réservé du contenu 2"/>
          <p:cNvSpPr>
            <a:spLocks noGrp="1"/>
          </p:cNvSpPr>
          <p:nvPr>
            <p:ph idx="1"/>
          </p:nvPr>
        </p:nvSpPr>
        <p:spPr/>
        <p:txBody>
          <a:bodyPr>
            <a:normAutofit/>
          </a:bodyPr>
          <a:lstStyle/>
          <a:p>
            <a:pPr marL="0" lvl="0" indent="0" algn="r" rtl="1">
              <a:buNone/>
            </a:pPr>
            <a:r>
              <a:rPr lang="ar-DZ" sz="2900" b="1" dirty="0" smtClean="0"/>
              <a:t>2. </a:t>
            </a:r>
            <a:r>
              <a:rPr lang="ar-SA" sz="2900" b="1" u="sng" dirty="0" smtClean="0"/>
              <a:t>عمليات السحب</a:t>
            </a:r>
            <a:r>
              <a:rPr lang="ar-SA" sz="2900" dirty="0" smtClean="0"/>
              <a:t>: هي عبارة عن كل الاقتطاعات التي يقوم </a:t>
            </a:r>
            <a:r>
              <a:rPr lang="ar-SA" sz="2900" dirty="0" err="1" smtClean="0"/>
              <a:t>بها</a:t>
            </a:r>
            <a:r>
              <a:rPr lang="ar-SA" sz="2900" dirty="0" smtClean="0"/>
              <a:t> الشخص من حسابه وذلك من خلال استعماله للشيك أو عن طريق تقديم دفتر،أو عن طريق إعطاء الأمر لشخص آخر من خلال عملية التوكيل، إلا أنه قبل أن تتم عملية السحب لابد من التأكد من هوية الساحب،رقم الحساب ومدى تطابق المعلومات الموجودة على الشيك</a:t>
            </a:r>
            <a:r>
              <a:rPr lang="fr-FR" sz="2900" dirty="0" smtClean="0"/>
              <a:t>.</a:t>
            </a:r>
          </a:p>
          <a:p>
            <a:pPr marL="0" indent="0" algn="r" rtl="1">
              <a:buNone/>
            </a:pPr>
            <a:r>
              <a:rPr lang="ar-SA" sz="2900" dirty="0" smtClean="0"/>
              <a:t>وفي الجزائر أصبحت عمليات السحب تتم بالشيك أو من خلال الساحب الآلي،أما في حالة انتقال صاحب الحساب فإنه يقوم بالسحب من أي وكالة بنكية تابعة للبنك الأول دون السحب من وكالات أخرى .</a:t>
            </a:r>
            <a:endParaRPr lang="fr-FR" dirty="0" smtClean="0"/>
          </a:p>
          <a:p>
            <a:pPr algn="r" rtl="1">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الثالث </a:t>
            </a:r>
            <a:r>
              <a:rPr lang="fr-FR" b="1" u="sng" dirty="0" smtClean="0"/>
              <a:t>:</a:t>
            </a:r>
            <a:r>
              <a:rPr lang="ar-DZ" b="1" u="sng" dirty="0" smtClean="0"/>
              <a:t> العمليات على الحسابات.</a:t>
            </a:r>
            <a:endParaRPr lang="fr-FR" u="sng" dirty="0"/>
          </a:p>
        </p:txBody>
      </p:sp>
      <p:sp>
        <p:nvSpPr>
          <p:cNvPr id="3" name="Espace réservé du contenu 2"/>
          <p:cNvSpPr>
            <a:spLocks noGrp="1"/>
          </p:cNvSpPr>
          <p:nvPr>
            <p:ph idx="1"/>
          </p:nvPr>
        </p:nvSpPr>
        <p:spPr/>
        <p:txBody>
          <a:bodyPr>
            <a:normAutofit/>
          </a:bodyPr>
          <a:lstStyle/>
          <a:p>
            <a:pPr marL="0" lvl="0" indent="0" algn="r" rtl="1">
              <a:buNone/>
            </a:pPr>
            <a:r>
              <a:rPr lang="ar-SA" sz="2900" b="1" u="sng" dirty="0" smtClean="0"/>
              <a:t>عمليات التحويل</a:t>
            </a:r>
            <a:r>
              <a:rPr lang="ar-SA" sz="2900" dirty="0" smtClean="0"/>
              <a:t>:يكون التحويل من حساب لحساب آخر ويتم ذلك إما للبنك نفسه أو لبنكين مختلفين، وقد يكون كذلك حسابين لنفس الشخص أو لشخصين آخرين</a:t>
            </a:r>
            <a:r>
              <a:rPr lang="fr-FR" sz="2900" dirty="0" smtClean="0"/>
              <a:t>. </a:t>
            </a:r>
            <a:r>
              <a:rPr lang="ar-SA" sz="2900" dirty="0" smtClean="0"/>
              <a:t>والتحويل يتم من خلال اقتطاع مبلغ من حساب المدين وإضافته إلى حساب الدائن</a:t>
            </a:r>
            <a:r>
              <a:rPr lang="fr-FR" sz="2900" dirty="0" smtClean="0"/>
              <a:t>. </a:t>
            </a:r>
          </a:p>
          <a:p>
            <a:pPr marL="0" indent="0" algn="r" rtl="1">
              <a:buNone/>
            </a:pPr>
            <a:r>
              <a:rPr lang="ar-SA" sz="2900" dirty="0" smtClean="0"/>
              <a:t>والتحويل من حساب لحساب آخر داخل البنك نفسه يتم من خلال القيام بعملية محاسبية بمعنى هي مجرد تسجيل محاسبي دون التأثير على الحساب الكلي للبنك</a:t>
            </a:r>
            <a:r>
              <a:rPr lang="fr-FR" sz="2900" dirty="0" smtClean="0"/>
              <a:t>. </a:t>
            </a:r>
          </a:p>
          <a:p>
            <a:pPr marL="0" indent="0" algn="r" rtl="1">
              <a:buNone/>
            </a:pPr>
            <a:r>
              <a:rPr lang="ar-SA" sz="2900" dirty="0" smtClean="0"/>
              <a:t>بينما التحويل من بنكين آخرين يزيد في رصيد البنك المستفيد من التحويل وينقص هذا الرصيد بالنسبة للبنك الذي سحبت منه الأموال</a:t>
            </a:r>
            <a:r>
              <a:rPr lang="fr-FR" sz="2900" dirty="0" smtClean="0"/>
              <a:t>. </a:t>
            </a:r>
            <a:endParaRPr lang="ar-DZ" sz="2900" dirty="0" smtClean="0"/>
          </a:p>
          <a:p>
            <a:pPr algn="r" rtl="1">
              <a:buNone/>
            </a:pPr>
            <a:endParaRPr lang="fr-FR" dirty="0" smtClean="0"/>
          </a:p>
          <a:p>
            <a:pPr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الثالث </a:t>
            </a:r>
            <a:r>
              <a:rPr lang="fr-FR" b="1" u="sng" dirty="0" smtClean="0"/>
              <a:t>:</a:t>
            </a:r>
            <a:r>
              <a:rPr lang="ar-DZ" b="1" u="sng" dirty="0" smtClean="0"/>
              <a:t> العمليات على الحسابات.</a:t>
            </a:r>
            <a:endParaRPr lang="fr-FR" u="sng" dirty="0"/>
          </a:p>
        </p:txBody>
      </p:sp>
      <p:sp>
        <p:nvSpPr>
          <p:cNvPr id="3" name="Espace réservé du contenu 2"/>
          <p:cNvSpPr>
            <a:spLocks noGrp="1"/>
          </p:cNvSpPr>
          <p:nvPr>
            <p:ph idx="1"/>
          </p:nvPr>
        </p:nvSpPr>
        <p:spPr/>
        <p:txBody>
          <a:bodyPr>
            <a:normAutofit/>
          </a:bodyPr>
          <a:lstStyle/>
          <a:p>
            <a:pPr marL="0" indent="0" algn="r" rtl="1">
              <a:buNone/>
            </a:pPr>
            <a:r>
              <a:rPr lang="ar-SA" sz="2900" dirty="0" smtClean="0"/>
              <a:t>وخلاصة القول فإن الوساطة المالية لعبت دور كبير في العمليات التي تقوم </a:t>
            </a:r>
            <a:r>
              <a:rPr lang="ar-SA" sz="2900" dirty="0" err="1" smtClean="0"/>
              <a:t>بها</a:t>
            </a:r>
            <a:r>
              <a:rPr lang="ar-SA" sz="2900" dirty="0" smtClean="0"/>
              <a:t> البنوك،خصوصا بين الزبون والبنك.وتشكل البنوك التجارية غالبية المؤسسات المالية الناشطة في إطار الأسواق النقدية،ويعد البنك المؤسسة القائمة بدور الوساطة بين المودع والمقرض.</a:t>
            </a:r>
            <a:endParaRPr lang="fr-FR" sz="2900" dirty="0" smtClean="0"/>
          </a:p>
          <a:p>
            <a:pPr marL="0" indent="0" algn="r" rtl="1">
              <a:buNone/>
            </a:pPr>
            <a:r>
              <a:rPr lang="ar-SA" sz="2900" dirty="0" smtClean="0"/>
              <a:t>فالبنك ومن خلال قيامه بعملية الوساطة المالية فإنه يوافق بين رغبات أصحاب الفائض وأصحاب العجز المالي</a:t>
            </a:r>
            <a:r>
              <a:rPr lang="fr-FR" sz="2900" dirty="0" smtClean="0"/>
              <a:t>. </a:t>
            </a:r>
            <a:r>
              <a:rPr lang="ar-SA" sz="2900" dirty="0" smtClean="0"/>
              <a:t>وتعد الحسابات المصرفية أول خطوة لقيام هذه العلاقة،ولعل السبب الرئيسي هو الاستفادة من كل التسهيلات البنكية للاحتفاظ بأموالهم</a:t>
            </a:r>
            <a:r>
              <a:rPr lang="fr-FR" sz="2900" dirty="0" smtClean="0"/>
              <a:t>.</a:t>
            </a:r>
            <a:r>
              <a:rPr lang="ar-DZ" sz="2900" dirty="0" smtClean="0"/>
              <a:t>(5)</a:t>
            </a:r>
          </a:p>
          <a:p>
            <a:pPr algn="r" rtl="1">
              <a:buNone/>
            </a:pPr>
            <a:endParaRPr lang="fr-FR" dirty="0" smtClean="0"/>
          </a:p>
          <a:p>
            <a:pPr algn="r" rtl="1">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الرابع </a:t>
            </a:r>
            <a:r>
              <a:rPr lang="fr-FR" b="1" u="sng" dirty="0" smtClean="0"/>
              <a:t>:</a:t>
            </a:r>
            <a:r>
              <a:rPr lang="ar-DZ" b="1" u="sng" dirty="0" smtClean="0"/>
              <a:t> كشف الحساب.</a:t>
            </a:r>
            <a:endParaRPr lang="fr-FR" u="sng" dirty="0"/>
          </a:p>
        </p:txBody>
      </p:sp>
      <p:sp>
        <p:nvSpPr>
          <p:cNvPr id="3" name="Espace réservé du contenu 2"/>
          <p:cNvSpPr>
            <a:spLocks noGrp="1"/>
          </p:cNvSpPr>
          <p:nvPr>
            <p:ph idx="1"/>
          </p:nvPr>
        </p:nvSpPr>
        <p:spPr/>
        <p:txBody>
          <a:bodyPr>
            <a:normAutofit lnSpcReduction="10000"/>
          </a:bodyPr>
          <a:lstStyle/>
          <a:p>
            <a:pPr marL="0" indent="0" algn="r" rtl="1">
              <a:buNone/>
            </a:pPr>
            <a:r>
              <a:rPr lang="ar-DZ" sz="2700" b="1" u="heavy" dirty="0" smtClean="0"/>
              <a:t>الفرع الأول </a:t>
            </a:r>
            <a:r>
              <a:rPr lang="fr-FR" sz="2700" b="1" u="heavy" dirty="0" smtClean="0"/>
              <a:t>:</a:t>
            </a:r>
            <a:r>
              <a:rPr lang="ar-DZ" sz="2700" b="1" u="heavy" dirty="0" smtClean="0"/>
              <a:t> تعريف كشف الحساب.</a:t>
            </a:r>
            <a:endParaRPr lang="fr-FR" sz="2700" dirty="0" smtClean="0"/>
          </a:p>
          <a:p>
            <a:pPr marL="0" indent="0" algn="r" rtl="1">
              <a:buNone/>
            </a:pPr>
            <a:r>
              <a:rPr lang="ar-SA" sz="2700" dirty="0" smtClean="0"/>
              <a:t>وهو عبارة عن مُلخّص يحتوي على مجموعةٍ من العمليات الماليّة التي حدثت خلال فترة زمنيّة معينة، وخاصة في الحساب المصرفيّ لعميلٍ ما، ويُعرَّف كشف الحساب بأنّه الخلاصة الدوريّة الخاصة بنشاط حساب مصرفيّ، ومرتبط مع تاريخ بداية وتاريخ نهاية، وغالباً تُقدَّم كشوف الحسابات بشكلٍ شهريّ</a:t>
            </a:r>
            <a:r>
              <a:rPr lang="fr-FR" sz="2700" dirty="0" smtClean="0"/>
              <a:t>.</a:t>
            </a:r>
            <a:endParaRPr lang="ar-DZ" sz="2700" dirty="0" smtClean="0"/>
          </a:p>
          <a:p>
            <a:pPr marL="0" indent="0" algn="r" rtl="1">
              <a:buNone/>
            </a:pPr>
            <a:r>
              <a:rPr lang="ar-SA" sz="2900" b="1" u="sng" dirty="0" smtClean="0"/>
              <a:t>الفرع الثاني </a:t>
            </a:r>
            <a:r>
              <a:rPr lang="fr-FR" sz="2900" b="1" u="sng" dirty="0" smtClean="0"/>
              <a:t>:</a:t>
            </a:r>
            <a:r>
              <a:rPr lang="ar-DZ" sz="2900" b="1" u="sng" dirty="0" smtClean="0"/>
              <a:t> مكونات كشف الحساب.</a:t>
            </a:r>
            <a:endParaRPr lang="fr-FR" sz="2900" u="sng" dirty="0" smtClean="0"/>
          </a:p>
          <a:p>
            <a:pPr marL="0" indent="0" algn="r" rtl="1">
              <a:buNone/>
            </a:pPr>
            <a:r>
              <a:rPr lang="ar-SA" sz="2900" dirty="0" smtClean="0"/>
              <a:t>عند إعداد كشف الحساب يجب معرفة كافة المكونات الخاصة </a:t>
            </a:r>
            <a:r>
              <a:rPr lang="ar-SA" sz="2900" dirty="0" err="1" smtClean="0"/>
              <a:t>به</a:t>
            </a:r>
            <a:r>
              <a:rPr lang="ar-SA" sz="2900" dirty="0" smtClean="0"/>
              <a:t>؛ حتى يتمّ إعداده بطريقةٍ صحيحةٍ تحتوي على المعلومات الماليّة التي يستفيد منها صاحبه، ويُقسّم كشف الحساب إلى قسمين (جانبيين) هما:</a:t>
            </a:r>
            <a:endParaRPr lang="fr-FR" sz="2900" dirty="0" smtClean="0"/>
          </a:p>
          <a:p>
            <a:pPr algn="r" rtl="1">
              <a:buNone/>
            </a:pPr>
            <a:endParaRPr lang="fr-FR" dirty="0" smtClean="0"/>
          </a:p>
          <a:p>
            <a:pPr algn="r" rtl="1">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الرابع </a:t>
            </a:r>
            <a:r>
              <a:rPr lang="fr-FR" b="1" u="sng" dirty="0" smtClean="0"/>
              <a:t>:</a:t>
            </a:r>
            <a:r>
              <a:rPr lang="ar-DZ" b="1" u="sng" dirty="0" smtClean="0"/>
              <a:t> كشف الحساب.</a:t>
            </a:r>
            <a:endParaRPr lang="fr-FR" u="sng" dirty="0"/>
          </a:p>
        </p:txBody>
      </p:sp>
      <p:sp>
        <p:nvSpPr>
          <p:cNvPr id="3" name="Espace réservé du contenu 2"/>
          <p:cNvSpPr>
            <a:spLocks noGrp="1"/>
          </p:cNvSpPr>
          <p:nvPr>
            <p:ph idx="1"/>
          </p:nvPr>
        </p:nvSpPr>
        <p:spPr/>
        <p:txBody>
          <a:bodyPr>
            <a:normAutofit fontScale="85000" lnSpcReduction="20000"/>
          </a:bodyPr>
          <a:lstStyle/>
          <a:p>
            <a:pPr lvl="0" algn="r" rtl="1">
              <a:buNone/>
            </a:pPr>
            <a:r>
              <a:rPr lang="ar-SA" b="1" u="heavy" dirty="0" smtClean="0"/>
              <a:t>مكونات الجانب المدين</a:t>
            </a:r>
            <a:r>
              <a:rPr lang="ar-SA" dirty="0" smtClean="0"/>
              <a:t> </a:t>
            </a:r>
            <a:r>
              <a:rPr lang="fr-FR" dirty="0" smtClean="0"/>
              <a:t>:</a:t>
            </a:r>
            <a:r>
              <a:rPr lang="ar-SA" dirty="0" smtClean="0"/>
              <a:t> وتشمل الآتي: </a:t>
            </a:r>
            <a:endParaRPr lang="fr-FR" dirty="0" smtClean="0"/>
          </a:p>
          <a:p>
            <a:pPr lvl="0" algn="r" rtl="1">
              <a:buNone/>
            </a:pPr>
            <a:r>
              <a:rPr lang="ar-SA" dirty="0" smtClean="0"/>
              <a:t>المبلغ الناتج عن بيع كافة الأصول الثابتة. </a:t>
            </a:r>
            <a:endParaRPr lang="fr-FR" dirty="0" smtClean="0"/>
          </a:p>
          <a:p>
            <a:pPr lvl="0" algn="r" rtl="1">
              <a:buNone/>
            </a:pPr>
            <a:r>
              <a:rPr lang="ar-SA" dirty="0" smtClean="0"/>
              <a:t>المال الذي يُستلم من الموظفين، والعاملين، والمديرين في المُنشأة. </a:t>
            </a:r>
            <a:endParaRPr lang="fr-FR" dirty="0" smtClean="0"/>
          </a:p>
          <a:p>
            <a:pPr lvl="0" algn="r" rtl="1">
              <a:buNone/>
            </a:pPr>
            <a:r>
              <a:rPr lang="ar-SA" dirty="0" smtClean="0"/>
              <a:t>الأموال التي تُشكّل مساهمات من العملاء والمُشتركين. </a:t>
            </a:r>
            <a:endParaRPr lang="fr-FR" dirty="0" smtClean="0"/>
          </a:p>
          <a:p>
            <a:pPr lvl="0" algn="r" rtl="1">
              <a:buNone/>
            </a:pPr>
            <a:r>
              <a:rPr lang="ar-SA" b="1" u="heavy" dirty="0" smtClean="0"/>
              <a:t>مكونات الجانب الدائن</a:t>
            </a:r>
            <a:r>
              <a:rPr lang="ar-SA" dirty="0" smtClean="0"/>
              <a:t> </a:t>
            </a:r>
            <a:r>
              <a:rPr lang="fr-FR" dirty="0" smtClean="0"/>
              <a:t>:</a:t>
            </a:r>
            <a:r>
              <a:rPr lang="ar-SA" dirty="0" smtClean="0"/>
              <a:t> ويشمل الآتي: </a:t>
            </a:r>
            <a:endParaRPr lang="fr-FR" dirty="0" smtClean="0"/>
          </a:p>
          <a:p>
            <a:pPr lvl="0" algn="r" rtl="1">
              <a:buNone/>
            </a:pPr>
            <a:r>
              <a:rPr lang="ar-SA" dirty="0" smtClean="0"/>
              <a:t>قيم الأصول غير القابلة للتحقيق. </a:t>
            </a:r>
            <a:endParaRPr lang="fr-FR" dirty="0" smtClean="0"/>
          </a:p>
          <a:p>
            <a:pPr lvl="0" algn="r" rtl="1">
              <a:buNone/>
            </a:pPr>
            <a:r>
              <a:rPr lang="ar-SA" dirty="0" smtClean="0"/>
              <a:t>المبالغ الماليّة المدفوعة عند تصفية المُنشأة وتشمل: </a:t>
            </a:r>
            <a:endParaRPr lang="fr-FR" dirty="0" smtClean="0"/>
          </a:p>
          <a:p>
            <a:pPr lvl="0" algn="r" rtl="1">
              <a:buNone/>
            </a:pPr>
            <a:r>
              <a:rPr lang="ar-SA" dirty="0" smtClean="0"/>
              <a:t>توزيعات الأرباح المُستحقّة للأفراد من الدائنين. </a:t>
            </a:r>
            <a:endParaRPr lang="fr-FR" dirty="0" smtClean="0"/>
          </a:p>
          <a:p>
            <a:pPr lvl="0" algn="r" rtl="1">
              <a:buNone/>
            </a:pPr>
            <a:r>
              <a:rPr lang="ar-SA" dirty="0" smtClean="0"/>
              <a:t>التوزيعات الماليّة الأُخرى التي لم يُطالب </a:t>
            </a:r>
            <a:r>
              <a:rPr lang="ar-SA" dirty="0" err="1" smtClean="0"/>
              <a:t>بها</a:t>
            </a:r>
            <a:r>
              <a:rPr lang="ar-SA" dirty="0" smtClean="0"/>
              <a:t> أصحابها. </a:t>
            </a:r>
            <a:endParaRPr lang="fr-FR" dirty="0" smtClean="0"/>
          </a:p>
          <a:p>
            <a:pPr lvl="0" algn="r" rtl="1">
              <a:buNone/>
            </a:pPr>
            <a:r>
              <a:rPr lang="ar-SA" dirty="0" smtClean="0"/>
              <a:t>الأموال التي تشكّل مُدّخرات المُنشأة</a:t>
            </a:r>
            <a:r>
              <a:rPr lang="fr-FR" dirty="0" smtClean="0"/>
              <a:t>.</a:t>
            </a:r>
            <a:endParaRPr lang="ar-DZ" dirty="0" smtClean="0"/>
          </a:p>
          <a:p>
            <a:pPr lvl="0" algn="r" rtl="1">
              <a:buNone/>
            </a:pPr>
            <a:endParaRPr lang="fr-F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الرابع </a:t>
            </a:r>
            <a:r>
              <a:rPr lang="fr-FR" b="1" u="sng" dirty="0" smtClean="0"/>
              <a:t>:</a:t>
            </a:r>
            <a:r>
              <a:rPr lang="ar-DZ" b="1" u="sng" dirty="0" smtClean="0"/>
              <a:t> كشف الحساب.</a:t>
            </a:r>
            <a:endParaRPr lang="fr-FR" u="sng" dirty="0"/>
          </a:p>
        </p:txBody>
      </p:sp>
      <p:sp>
        <p:nvSpPr>
          <p:cNvPr id="3" name="Espace réservé du contenu 2"/>
          <p:cNvSpPr>
            <a:spLocks noGrp="1"/>
          </p:cNvSpPr>
          <p:nvPr>
            <p:ph idx="1"/>
          </p:nvPr>
        </p:nvSpPr>
        <p:spPr/>
        <p:txBody>
          <a:bodyPr>
            <a:normAutofit/>
          </a:bodyPr>
          <a:lstStyle/>
          <a:p>
            <a:pPr marL="0" indent="0" algn="r" rtl="1">
              <a:buNone/>
            </a:pPr>
            <a:r>
              <a:rPr lang="ar-SA" sz="2700" dirty="0" smtClean="0"/>
              <a:t>يُعتبر كشف الحساب من أهمّ الوثائق والأوراق المصرفيّة التي تُقدّم لعُملاء البنوك، سواء من الأفراد أو الشركات المتنوعة، ومن الممكن تلخيص أهمية كشف الحساب وفقاً للنقاط الآتية:</a:t>
            </a:r>
            <a:endParaRPr lang="fr-FR" sz="2700" dirty="0" smtClean="0"/>
          </a:p>
          <a:p>
            <a:pPr marL="0" lvl="0" indent="0" algn="r" rtl="1">
              <a:buNone/>
            </a:pPr>
            <a:r>
              <a:rPr lang="ar-SA" sz="2700" dirty="0" smtClean="0"/>
              <a:t>يُساهم في توضيح الحالة الماليّة للعميل صاحب الحساب. </a:t>
            </a:r>
            <a:endParaRPr lang="fr-FR" sz="2700" dirty="0" smtClean="0"/>
          </a:p>
          <a:p>
            <a:pPr marL="0" lvl="0" indent="0" algn="r" rtl="1">
              <a:buNone/>
            </a:pPr>
            <a:r>
              <a:rPr lang="ar-SA" sz="2700" dirty="0" smtClean="0"/>
              <a:t>يحتوي على كافة عمليات الحساب الماليّة، مثل الإيداع والسحوبات. </a:t>
            </a:r>
            <a:endParaRPr lang="fr-FR" sz="2700" dirty="0" smtClean="0"/>
          </a:p>
          <a:p>
            <a:pPr marL="0" lvl="0" indent="0" algn="r" rtl="1">
              <a:buNone/>
            </a:pPr>
            <a:r>
              <a:rPr lang="ar-SA" sz="2700" dirty="0" smtClean="0"/>
              <a:t>يُعدّ نوعاً من أنواع سندات الدين، ومن الممكن استخدامه كورقةٍ قانونيّة أمام هيئة المحكمة عند الحاجة له. </a:t>
            </a:r>
            <a:endParaRPr lang="ar-DZ" sz="2700" dirty="0" smtClean="0"/>
          </a:p>
          <a:p>
            <a:pPr marL="0" indent="0" algn="r" rtl="1">
              <a:buNone/>
            </a:pPr>
            <a:r>
              <a:rPr lang="ar-SA" sz="2700" dirty="0" smtClean="0"/>
              <a:t>يستخدم البنك كشف الحساب كأداةٍ لإخبار صاحب الحساب بوضعه الماليّ؛ لذلك يُرسله بشكلٍ دوريّ. </a:t>
            </a:r>
            <a:endParaRPr lang="fr-FR" sz="2700" dirty="0" smtClean="0"/>
          </a:p>
          <a:p>
            <a:pPr lvl="0" algn="r" rtl="1">
              <a:buNone/>
            </a:pPr>
            <a:endParaRPr lang="fr-FR" dirty="0" smtClean="0"/>
          </a:p>
          <a:p>
            <a:pPr algn="r" rtl="1">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الرابع </a:t>
            </a:r>
            <a:r>
              <a:rPr lang="fr-FR" b="1" u="sng" dirty="0" smtClean="0"/>
              <a:t>:</a:t>
            </a:r>
            <a:r>
              <a:rPr lang="ar-DZ" b="1" u="sng" dirty="0" smtClean="0"/>
              <a:t> كشف الحساب.</a:t>
            </a:r>
            <a:endParaRPr lang="fr-FR" u="sng" dirty="0"/>
          </a:p>
        </p:txBody>
      </p:sp>
      <p:sp>
        <p:nvSpPr>
          <p:cNvPr id="3" name="Espace réservé du contenu 2"/>
          <p:cNvSpPr>
            <a:spLocks noGrp="1"/>
          </p:cNvSpPr>
          <p:nvPr>
            <p:ph idx="1"/>
          </p:nvPr>
        </p:nvSpPr>
        <p:spPr/>
        <p:txBody>
          <a:bodyPr>
            <a:normAutofit/>
          </a:bodyPr>
          <a:lstStyle/>
          <a:p>
            <a:pPr marL="0" lvl="0" indent="0" algn="r" rtl="1">
              <a:buNone/>
            </a:pPr>
            <a:r>
              <a:rPr lang="ar-SA" sz="2700" dirty="0" smtClean="0"/>
              <a:t>يُعتبر وسيلة إثباتٍ لصاحب الحساب تجاه الآخرين؛ أيّ يُستخدم لإثبات التحويلات الماليّة البنكيّة من الحساب المصرفيّ إلى أشخاصٍ آخرين. </a:t>
            </a:r>
            <a:endParaRPr lang="fr-FR" sz="2700" dirty="0" smtClean="0"/>
          </a:p>
          <a:p>
            <a:pPr marL="0" lvl="0" indent="0" algn="r" rtl="1">
              <a:buNone/>
            </a:pPr>
            <a:r>
              <a:rPr lang="ar-SA" sz="2700" dirty="0" smtClean="0"/>
              <a:t>يُعدّ من الوثائق والأوراق المُحاسبيّة ذات الأهمية عند تعامل المصرف أو العميل مع الضرائب. </a:t>
            </a:r>
            <a:endParaRPr lang="fr-FR" sz="2700" dirty="0" smtClean="0"/>
          </a:p>
          <a:p>
            <a:pPr marL="0" lvl="0" indent="0" algn="r" rtl="1">
              <a:buNone/>
            </a:pPr>
            <a:r>
              <a:rPr lang="ar-SA" sz="2700" dirty="0" smtClean="0"/>
              <a:t>يُساعد على توضيح الحالة الماليّة للفرد؛ أيّ قيمة الدخل الخاص </a:t>
            </a:r>
            <a:r>
              <a:rPr lang="ar-SA" sz="2700" dirty="0" err="1" smtClean="0"/>
              <a:t>به</a:t>
            </a:r>
            <a:r>
              <a:rPr lang="ar-SA" sz="2700" dirty="0" smtClean="0"/>
              <a:t> وخصوصاً عند الحاجة إلى الحصول على إثباتٍ لذلك، مثل استخدام كشف الحساب للحصول على قرضٍ ماليٍّ أو تأشيرة سفر.</a:t>
            </a:r>
            <a:endParaRPr lang="ar-DZ" sz="2700" dirty="0" smtClean="0"/>
          </a:p>
          <a:p>
            <a:pPr lvl="0" algn="r" rtl="1">
              <a:buNone/>
            </a:pPr>
            <a:endParaRPr lang="fr-FR" dirty="0" smtClean="0"/>
          </a:p>
          <a:p>
            <a:pPr algn="r" rtl="1">
              <a:buNone/>
            </a:pP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الرابع </a:t>
            </a:r>
            <a:r>
              <a:rPr lang="fr-FR" b="1" u="sng" dirty="0" smtClean="0"/>
              <a:t>:</a:t>
            </a:r>
            <a:r>
              <a:rPr lang="ar-DZ" b="1" u="sng" dirty="0" smtClean="0"/>
              <a:t> كشف الحساب.</a:t>
            </a:r>
            <a:endParaRPr lang="fr-FR" u="sng" dirty="0"/>
          </a:p>
        </p:txBody>
      </p:sp>
      <p:sp>
        <p:nvSpPr>
          <p:cNvPr id="3" name="Espace réservé du contenu 2"/>
          <p:cNvSpPr>
            <a:spLocks noGrp="1"/>
          </p:cNvSpPr>
          <p:nvPr>
            <p:ph idx="1"/>
          </p:nvPr>
        </p:nvSpPr>
        <p:spPr/>
        <p:txBody>
          <a:bodyPr>
            <a:normAutofit/>
          </a:bodyPr>
          <a:lstStyle/>
          <a:p>
            <a:pPr marL="0" indent="0" algn="r" rtl="1">
              <a:buNone/>
            </a:pPr>
            <a:r>
              <a:rPr lang="ar-DZ" sz="2700" b="1" u="heavy" dirty="0" smtClean="0"/>
              <a:t>الفرع الرابع</a:t>
            </a:r>
            <a:r>
              <a:rPr lang="ar-SA" sz="2700" b="1" u="heavy" dirty="0" smtClean="0"/>
              <a:t> </a:t>
            </a:r>
            <a:r>
              <a:rPr lang="fr-FR" sz="2700" b="1" u="heavy" dirty="0" smtClean="0"/>
              <a:t>:</a:t>
            </a:r>
            <a:r>
              <a:rPr lang="ar-DZ" sz="2700" b="1" u="heavy" dirty="0" smtClean="0"/>
              <a:t> معلومات توجد في كشف الحساب.</a:t>
            </a:r>
            <a:endParaRPr lang="fr-FR" sz="2700" dirty="0" smtClean="0"/>
          </a:p>
          <a:p>
            <a:pPr marL="0" indent="0" algn="r" rtl="1">
              <a:buNone/>
            </a:pPr>
            <a:r>
              <a:rPr lang="ar-SA" sz="2700" dirty="0" smtClean="0"/>
              <a:t>يحتوي النموذج العام لكشف الحساب على عدّة بيانات مُهمة وتوفر مجموعة من المعلومات للعملاء، ومن الأمثلة عليها: </a:t>
            </a:r>
            <a:endParaRPr lang="fr-FR" sz="2700" dirty="0" smtClean="0"/>
          </a:p>
          <a:p>
            <a:pPr marL="0" lvl="0" indent="0" algn="r" rtl="1">
              <a:buNone/>
            </a:pPr>
            <a:r>
              <a:rPr lang="ar-SA" sz="2700" dirty="0" smtClean="0"/>
              <a:t>قيم الفواتير الماليّة المترتبة على العميل والتاريخ الخاص في كلٍّ منها. </a:t>
            </a:r>
            <a:endParaRPr lang="fr-FR" sz="2700" dirty="0" smtClean="0"/>
          </a:p>
          <a:p>
            <a:pPr marL="0" lvl="0" indent="0" algn="r" rtl="1">
              <a:buNone/>
            </a:pPr>
            <a:r>
              <a:rPr lang="ar-SA" sz="2700" dirty="0" smtClean="0"/>
              <a:t>تاريخ ورقم الائتمان والمبالغ الماليّة المترتبة على كُلّ ائتمان خاص في العميل. </a:t>
            </a:r>
            <a:endParaRPr lang="fr-FR" sz="2700" dirty="0" smtClean="0"/>
          </a:p>
          <a:p>
            <a:pPr marL="0" lvl="0" indent="0" algn="r" rtl="1">
              <a:buNone/>
            </a:pPr>
            <a:r>
              <a:rPr lang="ar-SA" sz="2700" dirty="0" smtClean="0"/>
              <a:t>صافي قيمة الرصيد الماليّ المتبقي بعد تطبيق كافة العمليات الماليّة</a:t>
            </a:r>
            <a:r>
              <a:rPr lang="fr-FR" sz="2700" dirty="0" smtClean="0"/>
              <a:t>.</a:t>
            </a:r>
            <a:r>
              <a:rPr lang="ar-DZ" sz="2700" dirty="0" smtClean="0"/>
              <a:t>(6)</a:t>
            </a:r>
            <a:endParaRPr lang="fr-FR" sz="2700" dirty="0" smtClean="0"/>
          </a:p>
          <a:p>
            <a:pPr algn="r" rtl="1">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00174"/>
            <a:ext cx="7772400" cy="2928959"/>
          </a:xfrm>
        </p:spPr>
        <p:txBody>
          <a:bodyPr>
            <a:noAutofit/>
          </a:bodyPr>
          <a:lstStyle/>
          <a:p>
            <a:pPr rtl="1"/>
            <a:r>
              <a:rPr lang="ar-DZ" sz="9600" u="sng" dirty="0" smtClean="0">
                <a:effectLst>
                  <a:outerShdw blurRad="38100" dist="38100" dir="2700000" algn="tl">
                    <a:srgbClr val="000000">
                      <a:alpha val="43137"/>
                    </a:srgbClr>
                  </a:outerShdw>
                </a:effectLst>
              </a:rPr>
              <a:t>المبحث الثاني </a:t>
            </a:r>
            <a:r>
              <a:rPr lang="fr-FR" sz="9600" u="sng" dirty="0" smtClean="0">
                <a:effectLst>
                  <a:outerShdw blurRad="38100" dist="38100" dir="2700000" algn="tl">
                    <a:srgbClr val="000000">
                      <a:alpha val="43137"/>
                    </a:srgbClr>
                  </a:outerShdw>
                </a:effectLst>
              </a:rPr>
              <a:t>:</a:t>
            </a:r>
            <a:r>
              <a:rPr lang="ar-DZ" sz="9600" u="sng" dirty="0" smtClean="0">
                <a:effectLst>
                  <a:outerShdw blurRad="38100" dist="38100" dir="2700000" algn="tl">
                    <a:srgbClr val="000000">
                      <a:alpha val="43137"/>
                    </a:srgbClr>
                  </a:outerShdw>
                </a:effectLst>
              </a:rPr>
              <a:t> الودائع.</a:t>
            </a:r>
            <a:endParaRPr lang="fr-FR" sz="9600" u="sng"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المقدمة</a:t>
            </a:r>
            <a:endParaRPr lang="fr-FR" b="1" u="sng" dirty="0"/>
          </a:p>
        </p:txBody>
      </p:sp>
      <p:sp>
        <p:nvSpPr>
          <p:cNvPr id="3" name="Espace réservé du contenu 2"/>
          <p:cNvSpPr>
            <a:spLocks noGrp="1"/>
          </p:cNvSpPr>
          <p:nvPr>
            <p:ph idx="1"/>
          </p:nvPr>
        </p:nvSpPr>
        <p:spPr>
          <a:xfrm>
            <a:off x="457200" y="1214422"/>
            <a:ext cx="8229600" cy="5214974"/>
          </a:xfrm>
        </p:spPr>
        <p:txBody>
          <a:bodyPr>
            <a:noAutofit/>
          </a:bodyPr>
          <a:lstStyle/>
          <a:p>
            <a:pPr marL="0" indent="0" algn="r" rtl="1">
              <a:buNone/>
            </a:pPr>
            <a:r>
              <a:rPr lang="ar-DZ" sz="2300" dirty="0" smtClean="0"/>
              <a:t>للودائع النقدية المصرفية أهمية خاصة في مجال النشاط البنكي ذلك أنها تغذي المصارف بالأموال الضرورية لمباشرة العديد من أعمالها كخصم الأوراق التجارية ، </a:t>
            </a:r>
            <a:r>
              <a:rPr lang="ar-DZ" sz="2300" dirty="0" err="1" smtClean="0"/>
              <a:t>و</a:t>
            </a:r>
            <a:r>
              <a:rPr lang="ar-DZ" sz="2300" dirty="0" smtClean="0"/>
              <a:t> منح قروض بفوائد </a:t>
            </a:r>
            <a:r>
              <a:rPr lang="ar-DZ" sz="2300" dirty="0" err="1" smtClean="0"/>
              <a:t>و</a:t>
            </a:r>
            <a:r>
              <a:rPr lang="ar-DZ" sz="2300" dirty="0" smtClean="0"/>
              <a:t> فتح </a:t>
            </a:r>
            <a:r>
              <a:rPr lang="ar-DZ" sz="2300" dirty="0" err="1" smtClean="0"/>
              <a:t>اعتمادات</a:t>
            </a:r>
            <a:r>
              <a:rPr lang="ar-DZ" sz="2300" dirty="0" smtClean="0"/>
              <a:t> لمن هو بحاجة إليها من أفراد </a:t>
            </a:r>
            <a:r>
              <a:rPr lang="ar-DZ" sz="2300" dirty="0" err="1" smtClean="0"/>
              <a:t>و</a:t>
            </a:r>
            <a:r>
              <a:rPr lang="ar-DZ" sz="2300" dirty="0" smtClean="0"/>
              <a:t> مشروعات.</a:t>
            </a:r>
            <a:endParaRPr lang="fr-FR" sz="2300" dirty="0" smtClean="0"/>
          </a:p>
          <a:p>
            <a:pPr marL="0" indent="0" algn="r" rtl="1">
              <a:buNone/>
            </a:pPr>
            <a:r>
              <a:rPr lang="ar-DZ" sz="2300" dirty="0" smtClean="0"/>
              <a:t>و تعد الودائع النقدية المصرفية من حيث الكم إحدى المؤشرات الرئيسية لقياس مدى ثقة الجمهور في البنك ، </a:t>
            </a:r>
            <a:r>
              <a:rPr lang="ar-DZ" sz="2300" dirty="0" err="1" smtClean="0"/>
              <a:t>اذ</a:t>
            </a:r>
            <a:r>
              <a:rPr lang="ar-DZ" sz="2300" dirty="0" smtClean="0"/>
              <a:t> هي الركيزة الأساسية لقدرتها على خلق نقود الودائع </a:t>
            </a:r>
            <a:r>
              <a:rPr lang="ar-DZ" sz="2300" dirty="0" err="1" smtClean="0"/>
              <a:t>و</a:t>
            </a:r>
            <a:r>
              <a:rPr lang="ar-DZ" sz="2300" dirty="0" smtClean="0"/>
              <a:t> توزيع الائتمان .</a:t>
            </a:r>
            <a:endParaRPr lang="fr-FR" sz="2300" dirty="0" smtClean="0"/>
          </a:p>
          <a:p>
            <a:pPr marL="0" indent="0" algn="r" rtl="1">
              <a:buNone/>
            </a:pPr>
            <a:r>
              <a:rPr lang="ar-DZ" sz="2300" dirty="0" smtClean="0"/>
              <a:t>و نظرا لأهمية الودائع النقدية بالنسبة للمصاريف ، تتنافس هذه الأخيرة فيما بينها على جذب الزبائن إليها </a:t>
            </a:r>
            <a:r>
              <a:rPr lang="ar-DZ" sz="2300" dirty="0" err="1" smtClean="0"/>
              <a:t>و</a:t>
            </a:r>
            <a:r>
              <a:rPr lang="ar-DZ" sz="2300" dirty="0" smtClean="0"/>
              <a:t> تحفيزهم على إيداع مدخراتهم لديها . و تلعب الفوائد الممنوحة للمتعاملين معها دورا هاما في عملية كسب هؤلاء </a:t>
            </a:r>
            <a:r>
              <a:rPr lang="ar-DZ" sz="2300" dirty="0" err="1" smtClean="0"/>
              <a:t>و</a:t>
            </a:r>
            <a:r>
              <a:rPr lang="ar-DZ" sz="2300" dirty="0" smtClean="0"/>
              <a:t> تشجيعهم على إيداع أموالهم لديها.</a:t>
            </a:r>
            <a:endParaRPr lang="fr-FR" sz="2300" dirty="0" smtClean="0"/>
          </a:p>
          <a:p>
            <a:pPr marL="0" indent="0" algn="r" rtl="1">
              <a:buNone/>
            </a:pPr>
            <a:r>
              <a:rPr lang="ar-DZ" sz="2300" dirty="0" smtClean="0"/>
              <a:t>و يلاحظ هنا أن عملية إيداع النقود ترتبط في اغلب الأحوال بفتح حساب وديعة للعميل لدى المصرف </a:t>
            </a:r>
            <a:r>
              <a:rPr lang="ar-DZ" sz="2300" dirty="0" err="1" smtClean="0"/>
              <a:t>و</a:t>
            </a:r>
            <a:r>
              <a:rPr lang="ar-DZ" sz="2300" dirty="0" smtClean="0"/>
              <a:t> استخدام الشيك في سحب أو </a:t>
            </a:r>
            <a:r>
              <a:rPr lang="ar-DZ" sz="2300" dirty="0" err="1" smtClean="0"/>
              <a:t>استراد</a:t>
            </a:r>
            <a:r>
              <a:rPr lang="ar-DZ" sz="2300" dirty="0" smtClean="0"/>
              <a:t> مبالغ نقدية منه.</a:t>
            </a:r>
            <a:endParaRPr lang="fr-FR" sz="2300" dirty="0" smtClean="0"/>
          </a:p>
          <a:p>
            <a:pPr marL="0" indent="0" algn="r" rtl="1">
              <a:buNone/>
            </a:pPr>
            <a:r>
              <a:rPr lang="ar-DZ" sz="2300" dirty="0" smtClean="0"/>
              <a:t>كما يلاحظ أن المصرف يقوم أحيانا بعملية التحويل المصرفي لإجراء القيود داخل هذا الحساب .فما هي الحسابات </a:t>
            </a:r>
            <a:r>
              <a:rPr lang="ar-DZ" sz="2300" dirty="0" err="1" smtClean="0"/>
              <a:t>و</a:t>
            </a:r>
            <a:r>
              <a:rPr lang="ar-DZ" sz="2300" dirty="0" smtClean="0"/>
              <a:t> الودائع المصرفية ؟ و ما الفرق بينهما ؟ </a:t>
            </a:r>
            <a:endParaRPr lang="fr-FR" sz="2300" dirty="0" smtClean="0"/>
          </a:p>
          <a:p>
            <a:pPr marL="0" indent="0" algn="r" rtl="1">
              <a:buNone/>
            </a:pPr>
            <a:r>
              <a:rPr lang="ar-DZ" sz="2300" dirty="0" smtClean="0"/>
              <a:t>و للإجابة على هذه الإشكالية نقترح الخطة التالية </a:t>
            </a:r>
            <a:r>
              <a:rPr lang="fr-FR" sz="2300" dirty="0" smtClean="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الأول </a:t>
            </a:r>
            <a:r>
              <a:rPr lang="fr-FR" b="1" u="sng" dirty="0" smtClean="0"/>
              <a:t>:</a:t>
            </a:r>
            <a:r>
              <a:rPr lang="ar-DZ" b="1" u="sng" dirty="0" smtClean="0"/>
              <a:t> تعريف الوديعة.</a:t>
            </a:r>
            <a:endParaRPr lang="fr-FR" b="1" u="sng" dirty="0"/>
          </a:p>
        </p:txBody>
      </p:sp>
      <p:sp>
        <p:nvSpPr>
          <p:cNvPr id="3" name="Espace réservé du contenu 2"/>
          <p:cNvSpPr>
            <a:spLocks noGrp="1"/>
          </p:cNvSpPr>
          <p:nvPr>
            <p:ph idx="1"/>
          </p:nvPr>
        </p:nvSpPr>
        <p:spPr/>
        <p:txBody>
          <a:bodyPr>
            <a:normAutofit lnSpcReduction="10000"/>
          </a:bodyPr>
          <a:lstStyle/>
          <a:p>
            <a:pPr marL="0" indent="0" algn="r" rtl="1">
              <a:buNone/>
            </a:pPr>
            <a:r>
              <a:rPr lang="ar-DZ" sz="2700" b="1" u="heavy" dirty="0" smtClean="0"/>
              <a:t>التعريف الأول</a:t>
            </a:r>
            <a:r>
              <a:rPr lang="ar-DZ" sz="2700" dirty="0" smtClean="0"/>
              <a:t> </a:t>
            </a:r>
            <a:r>
              <a:rPr lang="fr-FR" sz="2700" dirty="0" smtClean="0"/>
              <a:t>:</a:t>
            </a:r>
            <a:r>
              <a:rPr lang="ar-DZ" sz="2700" dirty="0" smtClean="0"/>
              <a:t> الودائع جمع وديعة وأصلها في اللغة: الترك والتخلي، وتطلق على الخفض، وكذلك السكون. فاشتقاقها من الترك لأنها متروكة عند المودَع، واشتقاقها من السكون، فكأنها ساكنة عند المودَع مستقِرة، واشتقاقها من الخفض والدّعة، فكأنها في دَعةٍ عند المودَع. </a:t>
            </a:r>
            <a:endParaRPr lang="fr-FR" sz="2700" dirty="0" smtClean="0"/>
          </a:p>
          <a:p>
            <a:pPr marL="0" indent="0" algn="r" rtl="1">
              <a:buNone/>
            </a:pPr>
            <a:r>
              <a:rPr lang="ar-DZ" sz="2700" dirty="0" smtClean="0"/>
              <a:t>وفي الاصطلاح: عقدُ تبرع بحفظ مال غيره بل تصرف فيه.</a:t>
            </a:r>
            <a:endParaRPr lang="fr-FR" sz="2700" dirty="0" smtClean="0"/>
          </a:p>
          <a:p>
            <a:pPr marL="0" indent="0" algn="r" rtl="1">
              <a:buNone/>
            </a:pPr>
            <a:r>
              <a:rPr lang="ar-DZ" sz="2700" dirty="0" smtClean="0"/>
              <a:t>وقيل في تعريفها: هي المال المتروك عند الغير للحفظ قصدا بغير أجر.(7)</a:t>
            </a:r>
          </a:p>
          <a:p>
            <a:pPr marL="0" indent="0" algn="r" rtl="1">
              <a:buNone/>
            </a:pPr>
            <a:r>
              <a:rPr lang="ar-DZ" sz="2900" b="1" u="sng" dirty="0" smtClean="0"/>
              <a:t>التعريف الثاني</a:t>
            </a:r>
            <a:r>
              <a:rPr lang="ar-DZ" sz="2900" dirty="0" smtClean="0"/>
              <a:t> </a:t>
            </a:r>
            <a:r>
              <a:rPr lang="fr-FR" sz="2900" dirty="0" smtClean="0"/>
              <a:t>: </a:t>
            </a:r>
            <a:r>
              <a:rPr lang="ar-DZ" sz="2900" dirty="0" smtClean="0"/>
              <a:t>يقصد بالوديعة بأنها تلك المبالغ المصرح </a:t>
            </a:r>
            <a:r>
              <a:rPr lang="ar-DZ" sz="2900" dirty="0" err="1" smtClean="0"/>
              <a:t>بها</a:t>
            </a:r>
            <a:r>
              <a:rPr lang="ar-DZ" sz="2900" dirty="0" smtClean="0"/>
              <a:t> في أي عملة كانت  </a:t>
            </a:r>
            <a:r>
              <a:rPr lang="ar-DZ" sz="2900" dirty="0" err="1" smtClean="0"/>
              <a:t>و</a:t>
            </a:r>
            <a:r>
              <a:rPr lang="ar-DZ" sz="2900" dirty="0" smtClean="0"/>
              <a:t> المودعة لدى المصرف  </a:t>
            </a:r>
            <a:r>
              <a:rPr lang="ar-DZ" sz="2900" dirty="0" err="1" smtClean="0"/>
              <a:t>و</a:t>
            </a:r>
            <a:r>
              <a:rPr lang="ar-DZ" sz="2900" dirty="0" smtClean="0"/>
              <a:t>  الواجبة التأدية أو بعد إنذار أو في تاريخ استحقاق معين . هذا يعني أن هناك أموالا تودع لدى المصارف </a:t>
            </a:r>
            <a:r>
              <a:rPr lang="ar-DZ" sz="2900" dirty="0" err="1" smtClean="0"/>
              <a:t>و</a:t>
            </a:r>
            <a:r>
              <a:rPr lang="ar-DZ" sz="2900" dirty="0" smtClean="0"/>
              <a:t> لكنها لا تعتبر ودائع  </a:t>
            </a:r>
            <a:r>
              <a:rPr lang="ar-DZ" sz="2900" dirty="0" err="1" smtClean="0"/>
              <a:t>و</a:t>
            </a:r>
            <a:r>
              <a:rPr lang="ar-DZ" sz="2900" dirty="0" smtClean="0"/>
              <a:t> هذه الأموال هي </a:t>
            </a:r>
            <a:r>
              <a:rPr lang="fr-FR" sz="2900" dirty="0" smtClean="0"/>
              <a:t>:</a:t>
            </a:r>
          </a:p>
          <a:p>
            <a:pPr algn="r" rtl="1">
              <a:buNone/>
            </a:pPr>
            <a:endParaRPr lang="fr-F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الأول </a:t>
            </a:r>
            <a:r>
              <a:rPr lang="fr-FR" b="1" u="sng" dirty="0" smtClean="0"/>
              <a:t>:</a:t>
            </a:r>
            <a:r>
              <a:rPr lang="ar-DZ" b="1" u="sng" dirty="0" smtClean="0"/>
              <a:t> تعريف الوديعة.</a:t>
            </a:r>
            <a:endParaRPr lang="fr-FR" u="sng" dirty="0"/>
          </a:p>
        </p:txBody>
      </p:sp>
      <p:sp>
        <p:nvSpPr>
          <p:cNvPr id="3" name="Espace réservé du contenu 2"/>
          <p:cNvSpPr>
            <a:spLocks noGrp="1"/>
          </p:cNvSpPr>
          <p:nvPr>
            <p:ph idx="1"/>
          </p:nvPr>
        </p:nvSpPr>
        <p:spPr/>
        <p:txBody>
          <a:bodyPr>
            <a:normAutofit lnSpcReduction="10000"/>
          </a:bodyPr>
          <a:lstStyle/>
          <a:p>
            <a:pPr marL="0" indent="0" algn="r" rtl="1"/>
            <a:r>
              <a:rPr lang="ar-DZ" sz="2700" dirty="0" smtClean="0"/>
              <a:t>الأموال المودعة بالعملة المحلية لقاء فتح </a:t>
            </a:r>
            <a:r>
              <a:rPr lang="ar-DZ" sz="2700" dirty="0" err="1" smtClean="0"/>
              <a:t>الاعتمادات</a:t>
            </a:r>
            <a:r>
              <a:rPr lang="ar-DZ" sz="2700" dirty="0" smtClean="0"/>
              <a:t> </a:t>
            </a:r>
            <a:r>
              <a:rPr lang="ar-DZ" sz="2700" dirty="0" err="1" smtClean="0"/>
              <a:t>المستندية</a:t>
            </a:r>
            <a:r>
              <a:rPr lang="ar-DZ" sz="2700" dirty="0" smtClean="0"/>
              <a:t>.</a:t>
            </a:r>
            <a:endParaRPr lang="fr-FR" sz="2700" dirty="0" smtClean="0"/>
          </a:p>
          <a:p>
            <a:pPr marL="0" indent="0" algn="r" rtl="1"/>
            <a:r>
              <a:rPr lang="ar-DZ" sz="2700" dirty="0" smtClean="0"/>
              <a:t>الأموال المودعة لقاء إصدار الكافلات المصرفية.</a:t>
            </a:r>
            <a:endParaRPr lang="fr-FR" sz="2700" dirty="0" smtClean="0"/>
          </a:p>
          <a:p>
            <a:pPr marL="0" indent="0" algn="r" rtl="1"/>
            <a:r>
              <a:rPr lang="ar-DZ" sz="2700" dirty="0" smtClean="0"/>
              <a:t>الأموال المودعة بالعملات الأجنبية لدى المصارف المحلية كغطاء </a:t>
            </a:r>
            <a:r>
              <a:rPr lang="ar-DZ" sz="2700" dirty="0" err="1" smtClean="0"/>
              <a:t>للاعتمادات</a:t>
            </a:r>
            <a:r>
              <a:rPr lang="ar-DZ" sz="2700" dirty="0" smtClean="0"/>
              <a:t> المفتوحة.</a:t>
            </a:r>
            <a:endParaRPr lang="fr-FR" sz="2700" dirty="0" smtClean="0"/>
          </a:p>
          <a:p>
            <a:pPr marL="0" indent="0" algn="r" rtl="1"/>
            <a:r>
              <a:rPr lang="ar-DZ" sz="2700" dirty="0" smtClean="0"/>
              <a:t>الأموال التي أودعها احد فروع مصرف معين أدى فرع آخر من نفس المصرف.(8)</a:t>
            </a:r>
            <a:endParaRPr lang="fr-FR" sz="2700" dirty="0" smtClean="0"/>
          </a:p>
          <a:p>
            <a:pPr marL="0" indent="0" algn="r" rtl="1">
              <a:buNone/>
            </a:pPr>
            <a:r>
              <a:rPr lang="ar-DZ" sz="2900" b="1" u="sng" dirty="0" smtClean="0"/>
              <a:t>التعريف الثالث</a:t>
            </a:r>
            <a:r>
              <a:rPr lang="ar-DZ" sz="2900" dirty="0" smtClean="0"/>
              <a:t> </a:t>
            </a:r>
            <a:r>
              <a:rPr lang="fr-FR" sz="2900" dirty="0" smtClean="0"/>
              <a:t>: </a:t>
            </a:r>
            <a:r>
              <a:rPr lang="ar-DZ" sz="2900" dirty="0" smtClean="0"/>
              <a:t>يمكن النظر إلى الودائع على أنها اتفاق يدفع بمقتضاه المودع مبلغا من النقود بوسيلة من وسائل الدفع ، يلتزم بمقتضاه المصرف برد هذا المبلغ للمودع عند الطلب أو حينما يحل اجله ، كما قد يلتزم بدفع فوائد على قيمة الوديعة.</a:t>
            </a:r>
            <a:endParaRPr lang="fr-FR" sz="2900" dirty="0" smtClean="0"/>
          </a:p>
          <a:p>
            <a:pPr algn="r" rtl="1">
              <a:buNone/>
            </a:pPr>
            <a:endParaRPr lang="fr-F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الأول </a:t>
            </a:r>
            <a:r>
              <a:rPr lang="fr-FR" b="1" u="sng" dirty="0" smtClean="0"/>
              <a:t>:</a:t>
            </a:r>
            <a:r>
              <a:rPr lang="ar-DZ" b="1" u="sng" dirty="0" smtClean="0"/>
              <a:t> تعريف الوديعة.</a:t>
            </a:r>
            <a:endParaRPr lang="fr-FR" u="sng" dirty="0"/>
          </a:p>
        </p:txBody>
      </p:sp>
      <p:sp>
        <p:nvSpPr>
          <p:cNvPr id="3" name="Espace réservé du contenu 2"/>
          <p:cNvSpPr>
            <a:spLocks noGrp="1"/>
          </p:cNvSpPr>
          <p:nvPr>
            <p:ph idx="1"/>
          </p:nvPr>
        </p:nvSpPr>
        <p:spPr/>
        <p:txBody>
          <a:bodyPr>
            <a:normAutofit/>
          </a:bodyPr>
          <a:lstStyle/>
          <a:p>
            <a:pPr marL="0" indent="0" algn="r" rtl="1">
              <a:buNone/>
            </a:pPr>
            <a:r>
              <a:rPr lang="ar-DZ" sz="2700" dirty="0" smtClean="0"/>
              <a:t>كما يمكن النظر إليها على أنها تتمثل بالمبالغ النقدية المقيدة في دفاتر المصارف التجارية والمستحقة للمودعين سواء كانوا أفراد أو مؤسسات</a:t>
            </a:r>
            <a:r>
              <a:rPr lang="fr-FR" sz="2700" dirty="0" smtClean="0"/>
              <a:t>.</a:t>
            </a:r>
          </a:p>
          <a:p>
            <a:pPr marL="0" indent="0" algn="r" rtl="1">
              <a:buNone/>
            </a:pPr>
            <a:r>
              <a:rPr lang="ar-DZ" sz="2700" dirty="0" smtClean="0"/>
              <a:t> </a:t>
            </a:r>
            <a:r>
              <a:rPr lang="ar-DZ" sz="2700" b="1" u="heavy" dirty="0" smtClean="0"/>
              <a:t>التعريف الشامل</a:t>
            </a:r>
            <a:r>
              <a:rPr lang="ar-DZ" sz="2700" dirty="0" smtClean="0"/>
              <a:t> </a:t>
            </a:r>
            <a:r>
              <a:rPr lang="fr-FR" sz="2700" dirty="0" smtClean="0"/>
              <a:t>: </a:t>
            </a:r>
            <a:r>
              <a:rPr lang="ar-DZ" sz="2700" dirty="0" smtClean="0"/>
              <a:t>تمثل كل ما يقوم الأفراد أو الهيئات بوضعه في البنوك بصفة مؤقتة قصيرة أو طويلة على سبيل الحفظ أو التوظيف . و تتجسد هذه الودائع في غالب الأحيان في شكل نقود قانونية ، على الرغم من أنها يمكن أن تأخذ أحيانا أشكالا أخرى.(10)</a:t>
            </a:r>
            <a:endParaRPr lang="fr-FR" sz="27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الثاني </a:t>
            </a:r>
            <a:r>
              <a:rPr lang="fr-FR" b="1" u="sng" dirty="0" smtClean="0"/>
              <a:t>:</a:t>
            </a:r>
            <a:r>
              <a:rPr lang="ar-DZ" b="1" u="sng" dirty="0" smtClean="0"/>
              <a:t> خصائص الوديعة.</a:t>
            </a:r>
            <a:endParaRPr lang="fr-FR" u="sng" dirty="0"/>
          </a:p>
        </p:txBody>
      </p:sp>
      <p:sp>
        <p:nvSpPr>
          <p:cNvPr id="3" name="Espace réservé du contenu 2"/>
          <p:cNvSpPr>
            <a:spLocks noGrp="1"/>
          </p:cNvSpPr>
          <p:nvPr>
            <p:ph idx="1"/>
          </p:nvPr>
        </p:nvSpPr>
        <p:spPr/>
        <p:txBody>
          <a:bodyPr/>
          <a:lstStyle/>
          <a:p>
            <a:pPr algn="r" rtl="1"/>
            <a:r>
              <a:rPr lang="ar-DZ" sz="2700" dirty="0" smtClean="0"/>
              <a:t>اتفاق بين طرفين هما المصرف  </a:t>
            </a:r>
            <a:r>
              <a:rPr lang="ar-DZ" sz="2700" dirty="0" err="1" smtClean="0"/>
              <a:t>و</a:t>
            </a:r>
            <a:r>
              <a:rPr lang="ar-DZ" sz="2700" dirty="0" smtClean="0"/>
              <a:t>  الزبون.</a:t>
            </a:r>
            <a:endParaRPr lang="fr-FR" sz="2700" dirty="0" smtClean="0"/>
          </a:p>
          <a:p>
            <a:pPr algn="r" rtl="1"/>
            <a:r>
              <a:rPr lang="ar-DZ" sz="2700" dirty="0" smtClean="0"/>
              <a:t>مبلغ نقدي.</a:t>
            </a:r>
            <a:endParaRPr lang="fr-FR" sz="2700" dirty="0" smtClean="0"/>
          </a:p>
          <a:p>
            <a:pPr algn="r" rtl="1"/>
            <a:r>
              <a:rPr lang="ar-DZ" sz="2700" dirty="0" smtClean="0"/>
              <a:t>يودع في المصرف.</a:t>
            </a:r>
            <a:endParaRPr lang="fr-FR" sz="2700" dirty="0" smtClean="0"/>
          </a:p>
          <a:p>
            <a:pPr algn="r" rtl="1"/>
            <a:r>
              <a:rPr lang="ar-DZ" sz="2700" dirty="0" smtClean="0"/>
              <a:t>مقابل الحصول على فائدة.</a:t>
            </a:r>
            <a:endParaRPr lang="fr-FR" sz="2700" dirty="0" smtClean="0"/>
          </a:p>
          <a:p>
            <a:pPr algn="r" rtl="1"/>
            <a:r>
              <a:rPr lang="ar-DZ" sz="2700" dirty="0" smtClean="0"/>
              <a:t>يسحب في تاريخ متفق عليه يدعى بتاريخ الاستحقاق.</a:t>
            </a:r>
            <a:endParaRPr lang="fr-FR" sz="2700" dirty="0" smtClean="0"/>
          </a:p>
          <a:p>
            <a:pPr algn="r" rtl="1">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الثالث </a:t>
            </a:r>
            <a:r>
              <a:rPr lang="fr-FR" b="1" u="sng" dirty="0" smtClean="0"/>
              <a:t>: </a:t>
            </a:r>
            <a:r>
              <a:rPr lang="ar-DZ" b="1" u="sng" dirty="0" smtClean="0"/>
              <a:t>أنواع الودائع.</a:t>
            </a:r>
            <a:endParaRPr lang="fr-FR" u="sng" dirty="0"/>
          </a:p>
        </p:txBody>
      </p:sp>
      <p:sp>
        <p:nvSpPr>
          <p:cNvPr id="3" name="Espace réservé du contenu 2"/>
          <p:cNvSpPr>
            <a:spLocks noGrp="1"/>
          </p:cNvSpPr>
          <p:nvPr>
            <p:ph idx="1"/>
          </p:nvPr>
        </p:nvSpPr>
        <p:spPr/>
        <p:txBody>
          <a:bodyPr>
            <a:normAutofit/>
          </a:bodyPr>
          <a:lstStyle/>
          <a:p>
            <a:pPr marL="0" indent="0" algn="r" rtl="1">
              <a:buNone/>
            </a:pPr>
            <a:r>
              <a:rPr lang="ar-DZ" sz="2700" dirty="0" smtClean="0"/>
              <a:t>هناك أسس عديدة لتصنيف الودائع أهمها أربع أسس </a:t>
            </a:r>
            <a:r>
              <a:rPr lang="fr-FR" sz="2700" dirty="0" smtClean="0"/>
              <a:t>: </a:t>
            </a:r>
          </a:p>
          <a:p>
            <a:pPr marL="0" indent="0" algn="r" rtl="1">
              <a:buNone/>
            </a:pPr>
            <a:r>
              <a:rPr lang="ar-DZ" sz="2700" b="1" u="heavy" dirty="0" smtClean="0"/>
              <a:t>الفرع الأول </a:t>
            </a:r>
            <a:r>
              <a:rPr lang="fr-FR" sz="2700" b="1" u="heavy" dirty="0" smtClean="0"/>
              <a:t>: </a:t>
            </a:r>
            <a:r>
              <a:rPr lang="ar-DZ" sz="2700" b="1" u="heavy" dirty="0" smtClean="0"/>
              <a:t>الودائع حسب الملكية </a:t>
            </a:r>
            <a:r>
              <a:rPr lang="fr-FR" sz="2700" b="1" u="heavy" dirty="0" smtClean="0"/>
              <a:t>: </a:t>
            </a:r>
            <a:endParaRPr lang="fr-FR" sz="2700" dirty="0" smtClean="0"/>
          </a:p>
          <a:p>
            <a:pPr marL="0" indent="0" algn="r" rtl="1">
              <a:buNone/>
            </a:pPr>
            <a:r>
              <a:rPr lang="ar-DZ" sz="2700" dirty="0" smtClean="0"/>
              <a:t>تنقسم الودائع وفقا للملكية إلى ثلاثة أنواع من الودائع هي </a:t>
            </a:r>
            <a:r>
              <a:rPr lang="fr-FR" sz="2700" dirty="0" smtClean="0"/>
              <a:t>: </a:t>
            </a:r>
          </a:p>
          <a:p>
            <a:pPr marL="0" lvl="0" indent="0" algn="r" rtl="1">
              <a:buNone/>
            </a:pPr>
            <a:r>
              <a:rPr lang="ar-DZ" sz="2700" b="1" dirty="0" smtClean="0"/>
              <a:t>1.</a:t>
            </a:r>
            <a:r>
              <a:rPr lang="ar-DZ" sz="2700" b="1" u="heavy" dirty="0" smtClean="0"/>
              <a:t>الودائع الأهلية</a:t>
            </a:r>
            <a:r>
              <a:rPr lang="ar-DZ" sz="2700" dirty="0" smtClean="0"/>
              <a:t> </a:t>
            </a:r>
            <a:r>
              <a:rPr lang="fr-FR" sz="2700" dirty="0" smtClean="0"/>
              <a:t>:</a:t>
            </a:r>
            <a:r>
              <a:rPr lang="ar-DZ" sz="2700" dirty="0" smtClean="0"/>
              <a:t> و هي تلك الودائع التي تعود ملكيتها إلى الجمهور  </a:t>
            </a:r>
            <a:r>
              <a:rPr lang="ar-DZ" sz="2700" dirty="0" err="1" smtClean="0"/>
              <a:t>و</a:t>
            </a:r>
            <a:r>
              <a:rPr lang="ar-DZ" sz="2700" dirty="0" smtClean="0"/>
              <a:t>   الشركات الخاصة.</a:t>
            </a:r>
            <a:endParaRPr lang="fr-FR" sz="2700" dirty="0" smtClean="0"/>
          </a:p>
          <a:p>
            <a:pPr marL="0" lvl="0" indent="0" algn="r" rtl="1">
              <a:buNone/>
            </a:pPr>
            <a:r>
              <a:rPr lang="ar-DZ" sz="2700" b="1" dirty="0" smtClean="0"/>
              <a:t>2.</a:t>
            </a:r>
            <a:r>
              <a:rPr lang="ar-DZ" sz="2700" b="1" u="heavy" dirty="0" smtClean="0"/>
              <a:t>الودائع الحكومية</a:t>
            </a:r>
            <a:r>
              <a:rPr lang="ar-DZ" sz="2700" dirty="0" smtClean="0"/>
              <a:t> </a:t>
            </a:r>
            <a:r>
              <a:rPr lang="fr-FR" sz="2700" dirty="0" smtClean="0"/>
              <a:t>:</a:t>
            </a:r>
            <a:r>
              <a:rPr lang="ar-DZ" sz="2700" dirty="0" smtClean="0"/>
              <a:t> و هي تلك الودائع التي تعود ملكيتها إلى الشركات </a:t>
            </a:r>
            <a:r>
              <a:rPr lang="ar-DZ" sz="2700" dirty="0" err="1" smtClean="0"/>
              <a:t>و</a:t>
            </a:r>
            <a:r>
              <a:rPr lang="ar-DZ" sz="2700" dirty="0" smtClean="0"/>
              <a:t>  المؤسسات الحكومية.</a:t>
            </a:r>
            <a:endParaRPr lang="fr-FR" sz="2700" dirty="0" smtClean="0"/>
          </a:p>
          <a:p>
            <a:pPr marL="0" lvl="0" indent="0" algn="r" rtl="1">
              <a:buNone/>
            </a:pPr>
            <a:r>
              <a:rPr lang="ar-DZ" sz="2700" b="1" dirty="0" smtClean="0"/>
              <a:t>3.</a:t>
            </a:r>
            <a:r>
              <a:rPr lang="ar-DZ" sz="2700" b="1" u="heavy" dirty="0" smtClean="0"/>
              <a:t>الودائع المختلطة</a:t>
            </a:r>
            <a:r>
              <a:rPr lang="ar-DZ" sz="2700" dirty="0" smtClean="0"/>
              <a:t> </a:t>
            </a:r>
            <a:r>
              <a:rPr lang="fr-FR" sz="2700" dirty="0" smtClean="0"/>
              <a:t>:</a:t>
            </a:r>
            <a:r>
              <a:rPr lang="ar-DZ" sz="2700" dirty="0" smtClean="0"/>
              <a:t> و هي تلك الودائع التي تعود ملكيتها إلى الشركات  </a:t>
            </a:r>
            <a:r>
              <a:rPr lang="ar-DZ" sz="2700" dirty="0" err="1" smtClean="0"/>
              <a:t>و</a:t>
            </a:r>
            <a:r>
              <a:rPr lang="ar-DZ" sz="2700" dirty="0" smtClean="0"/>
              <a:t>  المؤسسات شبه الرسمية ( القطاع المختلط ). </a:t>
            </a:r>
            <a:endParaRPr lang="fr-FR" sz="2700" dirty="0" smtClean="0"/>
          </a:p>
          <a:p>
            <a:pPr algn="r" rtl="1">
              <a:buNone/>
            </a:pP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الثالث </a:t>
            </a:r>
            <a:r>
              <a:rPr lang="fr-FR" b="1" u="sng" dirty="0" smtClean="0"/>
              <a:t>: </a:t>
            </a:r>
            <a:r>
              <a:rPr lang="ar-DZ" b="1" u="sng" dirty="0" smtClean="0"/>
              <a:t>أنواع الودائع.</a:t>
            </a:r>
            <a:endParaRPr lang="fr-FR" u="sng" dirty="0"/>
          </a:p>
        </p:txBody>
      </p:sp>
      <p:sp>
        <p:nvSpPr>
          <p:cNvPr id="3" name="Espace réservé du contenu 2"/>
          <p:cNvSpPr>
            <a:spLocks noGrp="1"/>
          </p:cNvSpPr>
          <p:nvPr>
            <p:ph idx="1"/>
          </p:nvPr>
        </p:nvSpPr>
        <p:spPr/>
        <p:txBody>
          <a:bodyPr>
            <a:normAutofit/>
          </a:bodyPr>
          <a:lstStyle/>
          <a:p>
            <a:pPr marL="0" indent="0" algn="r" rtl="1">
              <a:buNone/>
            </a:pPr>
            <a:r>
              <a:rPr lang="ar-DZ" sz="2700" b="1" u="sng" dirty="0" smtClean="0"/>
              <a:t>الفرع الثاني </a:t>
            </a:r>
            <a:r>
              <a:rPr lang="fr-FR" sz="2700" b="1" u="sng" dirty="0" smtClean="0"/>
              <a:t>: </a:t>
            </a:r>
            <a:r>
              <a:rPr lang="ar-DZ" sz="2700" b="1" u="sng" dirty="0" smtClean="0"/>
              <a:t>الودائع حسب المصدر </a:t>
            </a:r>
            <a:r>
              <a:rPr lang="fr-FR" sz="2700" b="1" u="sng" dirty="0" smtClean="0"/>
              <a:t>:</a:t>
            </a:r>
            <a:r>
              <a:rPr lang="ar-DZ" sz="2700" b="1" u="sng" dirty="0" smtClean="0"/>
              <a:t> </a:t>
            </a:r>
            <a:r>
              <a:rPr lang="ar-DZ" sz="2700" b="1" u="heavy" dirty="0" smtClean="0"/>
              <a:t> </a:t>
            </a:r>
            <a:endParaRPr lang="fr-FR" sz="2700" dirty="0" smtClean="0"/>
          </a:p>
          <a:p>
            <a:pPr marL="0" indent="0" algn="r" rtl="1">
              <a:buNone/>
            </a:pPr>
            <a:r>
              <a:rPr lang="ar-DZ" sz="2700" dirty="0" smtClean="0"/>
              <a:t>تنقسم الودائع وفقا للمصدر إلى نوعين من الودائع هما </a:t>
            </a:r>
            <a:r>
              <a:rPr lang="fr-FR" sz="2700" dirty="0" smtClean="0"/>
              <a:t>: </a:t>
            </a:r>
          </a:p>
          <a:p>
            <a:pPr marL="0" lvl="0" indent="0" algn="r" rtl="1">
              <a:buNone/>
            </a:pPr>
            <a:r>
              <a:rPr lang="ar-DZ" sz="2700" b="1" dirty="0" smtClean="0"/>
              <a:t>1.</a:t>
            </a:r>
            <a:r>
              <a:rPr lang="ar-DZ" sz="2700" b="1" u="sng" dirty="0" smtClean="0"/>
              <a:t>الودائع الأولية</a:t>
            </a:r>
            <a:r>
              <a:rPr lang="ar-DZ" sz="2700" u="sng" dirty="0" smtClean="0"/>
              <a:t> </a:t>
            </a:r>
            <a:r>
              <a:rPr lang="fr-FR" sz="2700" dirty="0" smtClean="0"/>
              <a:t>:</a:t>
            </a:r>
            <a:r>
              <a:rPr lang="ar-DZ" sz="2700" dirty="0" smtClean="0"/>
              <a:t> هي تلك الودائع التي يتم إيداعها لأول مرة من قبل الجمهور أو الشركات </a:t>
            </a:r>
            <a:r>
              <a:rPr lang="ar-DZ" sz="2700" dirty="0" err="1" smtClean="0"/>
              <a:t>و</a:t>
            </a:r>
            <a:r>
              <a:rPr lang="ar-DZ" sz="2700" dirty="0" smtClean="0"/>
              <a:t> المؤسسات سواء أكانت حكومية أم أهلية أم مختلطة في المصارف.</a:t>
            </a:r>
            <a:endParaRPr lang="fr-FR" sz="2700" dirty="0" smtClean="0"/>
          </a:p>
          <a:p>
            <a:pPr marL="0" lvl="0" indent="0" algn="r" rtl="1">
              <a:buNone/>
            </a:pPr>
            <a:r>
              <a:rPr lang="ar-DZ" sz="2700" b="1" dirty="0" smtClean="0"/>
              <a:t>2.</a:t>
            </a:r>
            <a:r>
              <a:rPr lang="ar-DZ" sz="2700" b="1" u="sng" dirty="0" smtClean="0"/>
              <a:t>الودائع المشتقة</a:t>
            </a:r>
            <a:r>
              <a:rPr lang="ar-DZ" sz="2700" u="sng" dirty="0" smtClean="0"/>
              <a:t> </a:t>
            </a:r>
            <a:r>
              <a:rPr lang="fr-FR" sz="2700" dirty="0" smtClean="0"/>
              <a:t>:</a:t>
            </a:r>
            <a:r>
              <a:rPr lang="ar-DZ" sz="2700" dirty="0" smtClean="0"/>
              <a:t> و هي تلك الودائع التي تشتق من الوديعة بعد أن يتم منح جزء منها على شكل قروض </a:t>
            </a:r>
            <a:r>
              <a:rPr lang="ar-DZ" sz="2700" dirty="0" err="1" smtClean="0"/>
              <a:t>و</a:t>
            </a:r>
            <a:r>
              <a:rPr lang="ar-DZ" sz="2700" dirty="0" smtClean="0"/>
              <a:t> استثمارات.</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الثالث </a:t>
            </a:r>
            <a:r>
              <a:rPr lang="fr-FR" b="1" u="sng" dirty="0" smtClean="0"/>
              <a:t>: </a:t>
            </a:r>
            <a:r>
              <a:rPr lang="ar-DZ" b="1" u="sng" dirty="0" smtClean="0"/>
              <a:t>أنواع الودائع.</a:t>
            </a:r>
            <a:endParaRPr lang="fr-FR" u="sng" dirty="0"/>
          </a:p>
        </p:txBody>
      </p:sp>
      <p:sp>
        <p:nvSpPr>
          <p:cNvPr id="3" name="Espace réservé du contenu 2"/>
          <p:cNvSpPr>
            <a:spLocks noGrp="1"/>
          </p:cNvSpPr>
          <p:nvPr>
            <p:ph idx="1"/>
          </p:nvPr>
        </p:nvSpPr>
        <p:spPr/>
        <p:txBody>
          <a:bodyPr>
            <a:normAutofit fontScale="92500" lnSpcReduction="10000"/>
          </a:bodyPr>
          <a:lstStyle/>
          <a:p>
            <a:pPr marL="0" indent="0" algn="r" rtl="1">
              <a:buNone/>
            </a:pPr>
            <a:r>
              <a:rPr lang="ar-DZ" sz="2900" b="1" u="sng" dirty="0" smtClean="0"/>
              <a:t>الفرع الثالث </a:t>
            </a:r>
            <a:r>
              <a:rPr lang="fr-FR" sz="2900" b="1" u="sng" dirty="0" smtClean="0"/>
              <a:t>: </a:t>
            </a:r>
            <a:r>
              <a:rPr lang="ar-DZ" sz="2900" b="1" u="sng" dirty="0" smtClean="0"/>
              <a:t>الودائع حسب الأمد </a:t>
            </a:r>
            <a:r>
              <a:rPr lang="fr-FR" sz="2900" b="1" u="sng" dirty="0" smtClean="0"/>
              <a:t>:</a:t>
            </a:r>
            <a:endParaRPr lang="fr-FR" sz="2900" u="sng" dirty="0" smtClean="0"/>
          </a:p>
          <a:p>
            <a:pPr marL="0" indent="0" algn="r" rtl="1">
              <a:buNone/>
            </a:pPr>
            <a:r>
              <a:rPr lang="ar-DZ" sz="2900" dirty="0" smtClean="0"/>
              <a:t>تنقسم الودائع وفقا للأمد إلى ثلاثة أنواع هي </a:t>
            </a:r>
            <a:r>
              <a:rPr lang="fr-FR" sz="2900" dirty="0" smtClean="0"/>
              <a:t>: </a:t>
            </a:r>
          </a:p>
          <a:p>
            <a:pPr marL="0" lvl="0" indent="0" algn="r" rtl="1">
              <a:buNone/>
            </a:pPr>
            <a:r>
              <a:rPr lang="ar-DZ" sz="2900" b="1" u="sng" dirty="0" smtClean="0"/>
              <a:t>الودائع الجارية ( تحت الطلب )</a:t>
            </a:r>
            <a:r>
              <a:rPr lang="ar-DZ" sz="2900" u="sng" dirty="0" smtClean="0"/>
              <a:t> </a:t>
            </a:r>
            <a:r>
              <a:rPr lang="fr-FR" sz="2900" dirty="0" smtClean="0"/>
              <a:t>:</a:t>
            </a:r>
            <a:r>
              <a:rPr lang="ar-DZ" sz="2900" dirty="0" smtClean="0"/>
              <a:t> و هي تلك الودائع التي يودعها الأفراد </a:t>
            </a:r>
            <a:r>
              <a:rPr lang="ar-DZ" sz="2900" dirty="0" err="1" smtClean="0"/>
              <a:t>و</a:t>
            </a:r>
            <a:r>
              <a:rPr lang="ar-DZ" sz="2900" dirty="0" smtClean="0"/>
              <a:t> الهيئات لدى المصارف بحيث يمكن سحبها في أي وقت يشاء دون إخطار سابق منهم ، بموجب أوامر يصدرها المودع إلى المصرف ليتم الدفع بموجبها له أو لشخص آخر يعينه في الأمر الصادر منه إلى المصرف </a:t>
            </a:r>
            <a:r>
              <a:rPr lang="ar-DZ" sz="2900" dirty="0" err="1" smtClean="0"/>
              <a:t>و</a:t>
            </a:r>
            <a:r>
              <a:rPr lang="ar-DZ" sz="2900" dirty="0" smtClean="0"/>
              <a:t> قد يتم الدفع لأي شخص آخر يظهر هذا الأمر باسمه </a:t>
            </a:r>
            <a:r>
              <a:rPr lang="ar-DZ" sz="2900" dirty="0" err="1" smtClean="0"/>
              <a:t>و</a:t>
            </a:r>
            <a:r>
              <a:rPr lang="ar-DZ" sz="2900" dirty="0" smtClean="0"/>
              <a:t> هذا الأمر يسمى ( صك).</a:t>
            </a:r>
            <a:endParaRPr lang="ar-DZ" sz="2900" b="1" u="heavy" dirty="0" smtClean="0"/>
          </a:p>
          <a:p>
            <a:pPr marL="0" indent="0" algn="r" rtl="1">
              <a:buNone/>
            </a:pPr>
            <a:r>
              <a:rPr lang="ar-DZ" sz="2900" b="1" u="sng" dirty="0" smtClean="0"/>
              <a:t>ودائع التوفير</a:t>
            </a:r>
            <a:r>
              <a:rPr lang="ar-DZ" sz="2900" u="sng" dirty="0" smtClean="0"/>
              <a:t> </a:t>
            </a:r>
            <a:r>
              <a:rPr lang="fr-FR" sz="2900" dirty="0" smtClean="0"/>
              <a:t>:</a:t>
            </a:r>
            <a:r>
              <a:rPr lang="ar-DZ" sz="2900" dirty="0" smtClean="0"/>
              <a:t> و هي الودائع التي يتم التعامل </a:t>
            </a:r>
            <a:r>
              <a:rPr lang="ar-DZ" sz="2900" dirty="0" err="1" smtClean="0"/>
              <a:t>بها</a:t>
            </a:r>
            <a:r>
              <a:rPr lang="ar-DZ" sz="2900" dirty="0" smtClean="0"/>
              <a:t> من حيث الإيداع </a:t>
            </a:r>
            <a:r>
              <a:rPr lang="ar-DZ" sz="2900" dirty="0" err="1" smtClean="0"/>
              <a:t>و</a:t>
            </a:r>
            <a:r>
              <a:rPr lang="ar-DZ" sz="2900" dirty="0" smtClean="0"/>
              <a:t> السحب بموجب دفتر خاص </a:t>
            </a:r>
            <a:r>
              <a:rPr lang="ar-DZ" sz="2900" dirty="0" err="1" smtClean="0"/>
              <a:t>و</a:t>
            </a:r>
            <a:r>
              <a:rPr lang="ar-DZ" sz="2900" dirty="0" smtClean="0"/>
              <a:t> تمنح المصارف فوائد محدودة على هذا النوع من الودائع </a:t>
            </a:r>
            <a:r>
              <a:rPr lang="ar-DZ" sz="2900" dirty="0" err="1" smtClean="0"/>
              <a:t>و</a:t>
            </a:r>
            <a:r>
              <a:rPr lang="ar-DZ" sz="2900" dirty="0" smtClean="0"/>
              <a:t> غالبا ما يطلق عليها بالودائع الادخارية.</a:t>
            </a:r>
            <a:endParaRPr lang="fr-FR" sz="2900" dirty="0" smtClean="0"/>
          </a:p>
          <a:p>
            <a:pPr lvl="0" algn="r" rtl="1">
              <a:buNone/>
            </a:pPr>
            <a:endParaRPr lang="ar-DZ" dirty="0" smtClean="0"/>
          </a:p>
          <a:p>
            <a:pPr lvl="0" algn="r" rtl="1">
              <a:buNone/>
            </a:pPr>
            <a:endParaRPr lang="fr-FR" dirty="0" smtClean="0"/>
          </a:p>
          <a:p>
            <a:pPr algn="r" rtl="1">
              <a:buNone/>
            </a:pP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الثالث </a:t>
            </a:r>
            <a:r>
              <a:rPr lang="fr-FR" b="1" u="sng" dirty="0" smtClean="0"/>
              <a:t>:</a:t>
            </a:r>
            <a:r>
              <a:rPr lang="ar-DZ" b="1" u="sng" dirty="0" smtClean="0"/>
              <a:t> </a:t>
            </a:r>
            <a:r>
              <a:rPr lang="ar-DZ" b="1" u="sng" dirty="0" err="1" smtClean="0"/>
              <a:t>انواع</a:t>
            </a:r>
            <a:r>
              <a:rPr lang="ar-DZ" b="1" u="sng" dirty="0" smtClean="0"/>
              <a:t> الودائع.</a:t>
            </a:r>
            <a:endParaRPr lang="fr-FR" b="1" u="sng" dirty="0"/>
          </a:p>
        </p:txBody>
      </p:sp>
      <p:sp>
        <p:nvSpPr>
          <p:cNvPr id="3" name="Espace réservé du contenu 2"/>
          <p:cNvSpPr>
            <a:spLocks noGrp="1"/>
          </p:cNvSpPr>
          <p:nvPr>
            <p:ph idx="1"/>
          </p:nvPr>
        </p:nvSpPr>
        <p:spPr/>
        <p:txBody>
          <a:bodyPr>
            <a:normAutofit fontScale="85000" lnSpcReduction="10000"/>
          </a:bodyPr>
          <a:lstStyle/>
          <a:p>
            <a:pPr marL="0" lvl="0" indent="0" algn="r" rtl="1">
              <a:buNone/>
            </a:pPr>
            <a:r>
              <a:rPr lang="ar-DZ" b="1" u="heavy" dirty="0" smtClean="0"/>
              <a:t>ودائع لأجل</a:t>
            </a:r>
            <a:r>
              <a:rPr lang="ar-DZ" dirty="0" smtClean="0"/>
              <a:t> </a:t>
            </a:r>
            <a:r>
              <a:rPr lang="fr-FR" dirty="0" smtClean="0"/>
              <a:t>:</a:t>
            </a:r>
            <a:r>
              <a:rPr lang="ar-DZ" dirty="0" smtClean="0"/>
              <a:t> و هي الودائع التي يودعها الأفراد </a:t>
            </a:r>
            <a:r>
              <a:rPr lang="ar-DZ" dirty="0" err="1" smtClean="0"/>
              <a:t>و</a:t>
            </a:r>
            <a:r>
              <a:rPr lang="ar-DZ" dirty="0" smtClean="0"/>
              <a:t> الهيئات لدى المصارف لمدة محدودة يتفق عليها الطرفين ، </a:t>
            </a:r>
            <a:r>
              <a:rPr lang="ar-DZ" dirty="0" err="1" smtClean="0"/>
              <a:t>و</a:t>
            </a:r>
            <a:r>
              <a:rPr lang="ar-DZ" dirty="0" smtClean="0"/>
              <a:t> لا يجوز السحب منها جزئيا قبل انقضاء الأجل المحدد لإيداعها </a:t>
            </a:r>
            <a:r>
              <a:rPr lang="ar-DZ" dirty="0" err="1" smtClean="0"/>
              <a:t>و</a:t>
            </a:r>
            <a:r>
              <a:rPr lang="ar-DZ" dirty="0" smtClean="0"/>
              <a:t> يلجا الأفراد </a:t>
            </a:r>
            <a:r>
              <a:rPr lang="ar-DZ" dirty="0" err="1" smtClean="0"/>
              <a:t>و</a:t>
            </a:r>
            <a:r>
              <a:rPr lang="ar-DZ" dirty="0" smtClean="0"/>
              <a:t> الهيئات إلى الإيداع الثابت لأجل بالمصارف ، عندما تكون لديهم فائض نقدي لم يتيسر لهم استثماره ، </a:t>
            </a:r>
            <a:r>
              <a:rPr lang="ar-DZ" dirty="0" err="1" smtClean="0"/>
              <a:t>و</a:t>
            </a:r>
            <a:r>
              <a:rPr lang="ar-DZ" dirty="0" smtClean="0"/>
              <a:t> تمنح على هذه الودائع فوائد تفوق الفوائد التي تمنحها ودائع التوفير. </a:t>
            </a:r>
            <a:endParaRPr lang="fr-FR" dirty="0" smtClean="0"/>
          </a:p>
          <a:p>
            <a:pPr marL="0" indent="0" algn="r" rtl="1">
              <a:buNone/>
            </a:pPr>
            <a:r>
              <a:rPr lang="ar-DZ" b="1" u="heavy" dirty="0" smtClean="0"/>
              <a:t>الفرع الرابع </a:t>
            </a:r>
            <a:r>
              <a:rPr lang="fr-FR" b="1" u="heavy" dirty="0" smtClean="0"/>
              <a:t>: </a:t>
            </a:r>
            <a:r>
              <a:rPr lang="ar-DZ" b="1" u="heavy" dirty="0" smtClean="0"/>
              <a:t>الودائع حسب حركتها </a:t>
            </a:r>
            <a:r>
              <a:rPr lang="fr-FR" b="1" u="heavy" dirty="0" smtClean="0"/>
              <a:t>: </a:t>
            </a:r>
            <a:endParaRPr lang="fr-FR" dirty="0" smtClean="0"/>
          </a:p>
          <a:p>
            <a:pPr marL="0" indent="0" algn="r" rtl="1">
              <a:buNone/>
            </a:pPr>
            <a:r>
              <a:rPr lang="ar-DZ" dirty="0" smtClean="0"/>
              <a:t>و تصنف الودائع وفقا لحركتها إلى نوعين هما </a:t>
            </a:r>
            <a:r>
              <a:rPr lang="fr-FR" dirty="0" smtClean="0"/>
              <a:t>: </a:t>
            </a:r>
          </a:p>
          <a:p>
            <a:pPr marL="0" lvl="0" indent="0" algn="r" rtl="1">
              <a:buNone/>
            </a:pPr>
            <a:r>
              <a:rPr lang="ar-DZ" b="1" u="heavy" dirty="0" smtClean="0"/>
              <a:t>الودائع النشيطة</a:t>
            </a:r>
            <a:r>
              <a:rPr lang="ar-DZ" dirty="0" smtClean="0"/>
              <a:t> </a:t>
            </a:r>
            <a:r>
              <a:rPr lang="fr-FR" dirty="0" smtClean="0"/>
              <a:t>:</a:t>
            </a:r>
            <a:r>
              <a:rPr lang="ar-DZ" dirty="0" smtClean="0"/>
              <a:t> و هي تلك الودائع التي يكون رصيدها غير مستقر نسبيا لكثرة عمليات السحب </a:t>
            </a:r>
            <a:r>
              <a:rPr lang="ar-DZ" dirty="0" err="1" smtClean="0"/>
              <a:t>و</a:t>
            </a:r>
            <a:r>
              <a:rPr lang="ar-DZ" dirty="0" smtClean="0"/>
              <a:t> الإيداع.</a:t>
            </a:r>
            <a:endParaRPr lang="fr-FR" dirty="0" smtClean="0"/>
          </a:p>
          <a:p>
            <a:pPr marL="0" lvl="0" indent="0" algn="r" rtl="1">
              <a:buNone/>
            </a:pPr>
            <a:r>
              <a:rPr lang="ar-DZ" b="1" u="heavy" dirty="0" smtClean="0"/>
              <a:t>الودائع المستقرة</a:t>
            </a:r>
            <a:r>
              <a:rPr lang="ar-DZ" dirty="0" smtClean="0"/>
              <a:t> </a:t>
            </a:r>
            <a:r>
              <a:rPr lang="fr-FR" dirty="0" smtClean="0"/>
              <a:t>:</a:t>
            </a:r>
            <a:r>
              <a:rPr lang="ar-DZ" dirty="0" smtClean="0"/>
              <a:t> و هي تلك الودائع التي يكون رصيدها مستقر نسبيا </a:t>
            </a:r>
            <a:r>
              <a:rPr lang="ar-DZ" dirty="0" err="1" smtClean="0"/>
              <a:t>و</a:t>
            </a:r>
            <a:r>
              <a:rPr lang="ar-DZ" dirty="0" smtClean="0"/>
              <a:t> ذات طبيعة ادخارية.(11)</a:t>
            </a:r>
            <a:endParaRPr lang="fr-FR" dirty="0" smtClean="0"/>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b="1" u="sng" dirty="0" smtClean="0"/>
              <a:t>المطلب الرابع </a:t>
            </a:r>
            <a:r>
              <a:rPr lang="fr-FR" b="1" u="sng" dirty="0" smtClean="0"/>
              <a:t>:</a:t>
            </a:r>
            <a:r>
              <a:rPr lang="ar-DZ" b="1" u="sng" dirty="0" smtClean="0"/>
              <a:t> مقارنة بين الحساب </a:t>
            </a:r>
            <a:r>
              <a:rPr lang="ar-DZ" b="1" u="sng" dirty="0" err="1" smtClean="0"/>
              <a:t>و</a:t>
            </a:r>
            <a:r>
              <a:rPr lang="ar-DZ" b="1" u="sng" dirty="0" smtClean="0"/>
              <a:t> الوديعة.</a:t>
            </a:r>
            <a:endParaRPr lang="fr-FR" u="sng" dirty="0"/>
          </a:p>
        </p:txBody>
      </p:sp>
      <p:sp>
        <p:nvSpPr>
          <p:cNvPr id="3" name="Espace réservé du contenu 2"/>
          <p:cNvSpPr>
            <a:spLocks noGrp="1"/>
          </p:cNvSpPr>
          <p:nvPr>
            <p:ph idx="1"/>
          </p:nvPr>
        </p:nvSpPr>
        <p:spPr/>
        <p:txBody>
          <a:bodyPr>
            <a:normAutofit lnSpcReduction="10000"/>
          </a:bodyPr>
          <a:lstStyle/>
          <a:p>
            <a:pPr marL="0" lvl="0" indent="0" algn="r" rtl="1">
              <a:buNone/>
            </a:pPr>
            <a:r>
              <a:rPr lang="fr-FR" sz="2900" u="sng" dirty="0" smtClean="0"/>
              <a:t> </a:t>
            </a:r>
            <a:r>
              <a:rPr lang="ar-DZ" sz="2900" b="1" u="sng" dirty="0" smtClean="0"/>
              <a:t>أوجه التشابه</a:t>
            </a:r>
            <a:r>
              <a:rPr lang="ar-DZ" sz="2900" u="sng" dirty="0" smtClean="0"/>
              <a:t> </a:t>
            </a:r>
            <a:r>
              <a:rPr lang="fr-FR" sz="2900" dirty="0" smtClean="0"/>
              <a:t>:</a:t>
            </a:r>
            <a:r>
              <a:rPr lang="ar-DZ" sz="2900" dirty="0" smtClean="0"/>
              <a:t> الحساب </a:t>
            </a:r>
            <a:r>
              <a:rPr lang="ar-DZ" sz="2900" dirty="0" err="1" smtClean="0"/>
              <a:t>و</a:t>
            </a:r>
            <a:r>
              <a:rPr lang="ar-DZ" sz="2900" dirty="0" smtClean="0"/>
              <a:t> الوديعة كلاهما وسيلة تتم تحت </a:t>
            </a:r>
            <a:r>
              <a:rPr lang="ar-DZ" sz="2900" dirty="0" err="1" smtClean="0"/>
              <a:t>صقف</a:t>
            </a:r>
            <a:r>
              <a:rPr lang="ar-DZ" sz="2900" dirty="0" smtClean="0"/>
              <a:t> البنك </a:t>
            </a:r>
            <a:r>
              <a:rPr lang="ar-DZ" sz="2900" dirty="0" err="1" smtClean="0"/>
              <a:t>و</a:t>
            </a:r>
            <a:r>
              <a:rPr lang="ar-DZ" sz="2900" dirty="0" smtClean="0"/>
              <a:t> لا يمكن إجراؤهما خارج إطار البنك.</a:t>
            </a:r>
            <a:endParaRPr lang="fr-FR" sz="2900" dirty="0" smtClean="0"/>
          </a:p>
          <a:p>
            <a:pPr marL="0" lvl="0" indent="0" algn="r" rtl="1">
              <a:buNone/>
            </a:pPr>
            <a:r>
              <a:rPr lang="ar-DZ" sz="2900" b="1" u="sng" dirty="0" smtClean="0"/>
              <a:t>أوجه الاختلاف</a:t>
            </a:r>
            <a:r>
              <a:rPr lang="ar-DZ" sz="2900" u="sng" dirty="0" smtClean="0"/>
              <a:t> </a:t>
            </a:r>
            <a:r>
              <a:rPr lang="fr-FR" sz="2900" dirty="0" smtClean="0"/>
              <a:t>:</a:t>
            </a:r>
            <a:r>
              <a:rPr lang="ar-DZ" sz="2900" dirty="0" smtClean="0"/>
              <a:t> الحساب هو رمز أو رقم شخصي لإبرام المعاهدات أو الاتفاقيات بين البنك </a:t>
            </a:r>
            <a:r>
              <a:rPr lang="ar-DZ" sz="2900" dirty="0" err="1" smtClean="0"/>
              <a:t>و</a:t>
            </a:r>
            <a:r>
              <a:rPr lang="ar-DZ" sz="2900" dirty="0" smtClean="0"/>
              <a:t> صاحب الحساب ، أما الوديعة هي احد المعاهدات أو الاتفاقيات المبرمة بين الطرفين(صاحب الحساب البنك الذي تم فتح فيه ذلك الحساب).</a:t>
            </a:r>
            <a:endParaRPr lang="fr-FR" sz="2900" dirty="0" smtClean="0"/>
          </a:p>
          <a:p>
            <a:pPr marL="0" lvl="0" indent="0" algn="r" rtl="1">
              <a:buNone/>
            </a:pPr>
            <a:r>
              <a:rPr lang="ar-DZ" sz="2900" b="1" u="sng" dirty="0" smtClean="0"/>
              <a:t>أوجه التداخل</a:t>
            </a:r>
            <a:r>
              <a:rPr lang="ar-DZ" sz="2900" dirty="0" smtClean="0"/>
              <a:t> </a:t>
            </a:r>
            <a:r>
              <a:rPr lang="fr-FR" sz="2900" dirty="0" smtClean="0"/>
              <a:t>:</a:t>
            </a:r>
            <a:r>
              <a:rPr lang="ar-DZ" sz="2900" dirty="0" smtClean="0"/>
              <a:t> الحساب هو عبارة عن وسيلة بنكية من اجل إيداع الودائع ، فالشخص الذي يريد أن يودع مبالغ نقدية في البنك يجب أولا أن يملك الشخص المودع حساب بنكي في البنك الذي يريد أن يودع فيه تلك المبالغ،فالحساب هو معبر عبور للوديعة في البنك. </a:t>
            </a:r>
            <a:endParaRPr lang="fr-FR" sz="2900" dirty="0" smtClean="0"/>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الخاتمة.</a:t>
            </a:r>
            <a:endParaRPr lang="fr-FR" b="1" u="sng" dirty="0"/>
          </a:p>
        </p:txBody>
      </p:sp>
      <p:sp>
        <p:nvSpPr>
          <p:cNvPr id="3" name="Espace réservé du contenu 2"/>
          <p:cNvSpPr>
            <a:spLocks noGrp="1"/>
          </p:cNvSpPr>
          <p:nvPr>
            <p:ph idx="1"/>
          </p:nvPr>
        </p:nvSpPr>
        <p:spPr/>
        <p:txBody>
          <a:bodyPr>
            <a:normAutofit fontScale="70000" lnSpcReduction="20000"/>
          </a:bodyPr>
          <a:lstStyle/>
          <a:p>
            <a:pPr marL="0" indent="0" algn="r" rtl="1">
              <a:buNone/>
            </a:pPr>
            <a:r>
              <a:rPr lang="ar-DZ" sz="3500" dirty="0" smtClean="0"/>
              <a:t>    يلعب النظام البنكي دورا أساسيا لما يقوم </a:t>
            </a:r>
            <a:r>
              <a:rPr lang="ar-DZ" sz="3500" dirty="0" err="1" smtClean="0"/>
              <a:t>به</a:t>
            </a:r>
            <a:r>
              <a:rPr lang="ar-DZ" sz="3500" dirty="0" smtClean="0"/>
              <a:t> في سبيل توفير الظروف الملائمة التي تسمح لهذا الاقتصاد بالتطور في ظل وضع يتميز بالاستقرار، </a:t>
            </a:r>
            <a:r>
              <a:rPr lang="ar-DZ" sz="3500" dirty="0" err="1" smtClean="0"/>
              <a:t>و</a:t>
            </a:r>
            <a:r>
              <a:rPr lang="ar-DZ" sz="3500" dirty="0" smtClean="0"/>
              <a:t> لا يمكن أن </a:t>
            </a:r>
            <a:r>
              <a:rPr lang="ar-DZ" sz="3500" dirty="0" err="1" smtClean="0"/>
              <a:t>نهمل</a:t>
            </a:r>
            <a:r>
              <a:rPr lang="ar-DZ" sz="3500" dirty="0" smtClean="0"/>
              <a:t> في الوقت الحاضر الدور الذي يقوم </a:t>
            </a:r>
            <a:r>
              <a:rPr lang="ar-DZ" sz="3500" dirty="0" err="1" smtClean="0"/>
              <a:t>به</a:t>
            </a:r>
            <a:r>
              <a:rPr lang="ar-DZ" sz="3500" dirty="0" smtClean="0"/>
              <a:t> النظام البنكي في ظل انفتاح داخلي واسع على اقتصاد السوق .</a:t>
            </a:r>
          </a:p>
          <a:p>
            <a:pPr marL="0" indent="0" algn="r" rtl="1">
              <a:buNone/>
            </a:pPr>
            <a:r>
              <a:rPr lang="ar-DZ" sz="3500" dirty="0" smtClean="0"/>
              <a:t>    و في هذا الإطار بالذات قد حاولنا فيه تقديم أهم التقنيات </a:t>
            </a:r>
            <a:r>
              <a:rPr lang="ar-DZ" sz="3500" dirty="0" err="1" smtClean="0"/>
              <a:t>و</a:t>
            </a:r>
            <a:r>
              <a:rPr lang="ar-DZ" sz="3500" dirty="0" smtClean="0"/>
              <a:t> الطرق المعروفة التي تستعمل أثناء أداء البنوك لنشاطها . </a:t>
            </a:r>
          </a:p>
          <a:p>
            <a:pPr marL="0" indent="0" algn="r" rtl="1">
              <a:buNone/>
            </a:pPr>
            <a:r>
              <a:rPr lang="ar-DZ" sz="3500" dirty="0" smtClean="0"/>
              <a:t>   و فيما يتعلق بالنظام البنكي الجزائري بالذات ، فانه من الضروري القيام بإصلاح عميق لهياكله </a:t>
            </a:r>
            <a:r>
              <a:rPr lang="ar-DZ" sz="3500" dirty="0" err="1" smtClean="0"/>
              <a:t>و</a:t>
            </a:r>
            <a:r>
              <a:rPr lang="ar-DZ" sz="3500" dirty="0" smtClean="0"/>
              <a:t> آليات عمله .</a:t>
            </a:r>
          </a:p>
          <a:p>
            <a:pPr marL="0" indent="0" algn="r" rtl="1">
              <a:buNone/>
            </a:pPr>
            <a:r>
              <a:rPr lang="ar-DZ" sz="3500" dirty="0" smtClean="0"/>
              <a:t>   و لاشك أن إصلاح هذا النظام سوف يكون عاملا أساسيا في نجاح الإصلاحات الاقتصادية </a:t>
            </a:r>
            <a:r>
              <a:rPr lang="ar-DZ" sz="3500" dirty="0" err="1" smtClean="0"/>
              <a:t>و</a:t>
            </a:r>
            <a:r>
              <a:rPr lang="ar-DZ" sz="3500" dirty="0" smtClean="0"/>
              <a:t> يسمح للاقتصاد الوطني بالاندماج بنجاح في الاقتصاد الدولي . و استغلال التكنولوجيا المالية يسمح باستثمار أفضل لإمكانات النظام المالي الوطني بصفة خاصة ، </a:t>
            </a:r>
            <a:r>
              <a:rPr lang="ar-DZ" sz="3500" dirty="0" err="1" smtClean="0"/>
              <a:t>و</a:t>
            </a:r>
            <a:r>
              <a:rPr lang="ar-DZ" sz="3500" dirty="0" smtClean="0"/>
              <a:t> الإمكانيات الاقتصادية الوطنية بصفة عامة.</a:t>
            </a:r>
            <a:endParaRPr lang="fr-FR" sz="3500" dirty="0" smtClean="0"/>
          </a:p>
          <a:p>
            <a:pPr marL="514350" indent="-514350" algn="r" rtl="1">
              <a:buFont typeface="+mj-lt"/>
              <a:buAutoNum type="arabicPeriod"/>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خطة البحث</a:t>
            </a:r>
            <a:endParaRPr lang="fr-FR" b="1" u="sng" dirty="0"/>
          </a:p>
        </p:txBody>
      </p:sp>
      <p:sp>
        <p:nvSpPr>
          <p:cNvPr id="3" name="Espace réservé du contenu 2"/>
          <p:cNvSpPr>
            <a:spLocks noGrp="1"/>
          </p:cNvSpPr>
          <p:nvPr>
            <p:ph idx="1"/>
          </p:nvPr>
        </p:nvSpPr>
        <p:spPr>
          <a:xfrm>
            <a:off x="428596" y="1285860"/>
            <a:ext cx="8229600" cy="5214974"/>
          </a:xfrm>
        </p:spPr>
        <p:txBody>
          <a:bodyPr>
            <a:normAutofit fontScale="25000" lnSpcReduction="20000"/>
          </a:bodyPr>
          <a:lstStyle/>
          <a:p>
            <a:pPr algn="r" rtl="1">
              <a:buNone/>
            </a:pPr>
            <a:r>
              <a:rPr lang="ar-DZ" sz="10000" dirty="0" smtClean="0"/>
              <a:t>خطة البحث.</a:t>
            </a:r>
            <a:endParaRPr lang="fr-FR" sz="10000" dirty="0" smtClean="0"/>
          </a:p>
          <a:p>
            <a:pPr algn="r" rtl="1">
              <a:buNone/>
            </a:pPr>
            <a:r>
              <a:rPr lang="ar-DZ" sz="10000" dirty="0" smtClean="0"/>
              <a:t>المبحث الأول </a:t>
            </a:r>
            <a:r>
              <a:rPr lang="fr-FR" sz="10000" dirty="0" smtClean="0"/>
              <a:t>:</a:t>
            </a:r>
            <a:r>
              <a:rPr lang="ar-DZ" sz="10000" dirty="0" smtClean="0"/>
              <a:t> الحسابات.</a:t>
            </a:r>
            <a:endParaRPr lang="fr-FR" sz="10000" dirty="0" smtClean="0"/>
          </a:p>
          <a:p>
            <a:pPr algn="r" rtl="1">
              <a:buNone/>
            </a:pPr>
            <a:r>
              <a:rPr lang="ar-DZ" sz="10000" dirty="0" smtClean="0"/>
              <a:t>    المطلب الأول </a:t>
            </a:r>
            <a:r>
              <a:rPr lang="fr-FR" sz="10000" dirty="0" smtClean="0"/>
              <a:t>: </a:t>
            </a:r>
            <a:r>
              <a:rPr lang="ar-DZ" sz="10000" dirty="0" smtClean="0"/>
              <a:t>تعريف الحساب.</a:t>
            </a:r>
            <a:endParaRPr lang="fr-FR" sz="10000" dirty="0" smtClean="0"/>
          </a:p>
          <a:p>
            <a:pPr algn="r" rtl="1">
              <a:buNone/>
            </a:pPr>
            <a:r>
              <a:rPr lang="ar-DZ" sz="10000" dirty="0" smtClean="0"/>
              <a:t>    المطلب الثاني </a:t>
            </a:r>
            <a:r>
              <a:rPr lang="fr-FR" sz="10000" dirty="0" smtClean="0"/>
              <a:t>: </a:t>
            </a:r>
            <a:r>
              <a:rPr lang="ar-DZ" sz="10000" dirty="0" smtClean="0"/>
              <a:t>أنواع الحسابات.</a:t>
            </a:r>
            <a:endParaRPr lang="fr-FR" sz="10000" dirty="0" smtClean="0"/>
          </a:p>
          <a:p>
            <a:pPr algn="r" rtl="1">
              <a:buNone/>
            </a:pPr>
            <a:r>
              <a:rPr lang="ar-DZ" sz="10000" dirty="0" smtClean="0"/>
              <a:t>    المطلب الثالث </a:t>
            </a:r>
            <a:r>
              <a:rPr lang="fr-FR" sz="10000" dirty="0" smtClean="0"/>
              <a:t>:</a:t>
            </a:r>
            <a:r>
              <a:rPr lang="ar-DZ" sz="10000" dirty="0" smtClean="0"/>
              <a:t> العمليات على الحسابات.</a:t>
            </a:r>
            <a:endParaRPr lang="fr-FR" sz="10000" dirty="0" smtClean="0"/>
          </a:p>
          <a:p>
            <a:pPr algn="r" rtl="1">
              <a:buNone/>
            </a:pPr>
            <a:r>
              <a:rPr lang="ar-DZ" sz="10000" dirty="0" smtClean="0"/>
              <a:t>    المطلب الرابع </a:t>
            </a:r>
            <a:r>
              <a:rPr lang="fr-FR" sz="10000" dirty="0" smtClean="0"/>
              <a:t>: </a:t>
            </a:r>
            <a:r>
              <a:rPr lang="ar-DZ" sz="10000" dirty="0" smtClean="0"/>
              <a:t> كشف الحساب.</a:t>
            </a:r>
            <a:endParaRPr lang="fr-FR" sz="10000" dirty="0" smtClean="0"/>
          </a:p>
          <a:p>
            <a:pPr algn="r" rtl="1">
              <a:buNone/>
            </a:pPr>
            <a:r>
              <a:rPr lang="ar-DZ" sz="10000" dirty="0" smtClean="0"/>
              <a:t>المبحث الثاني </a:t>
            </a:r>
            <a:r>
              <a:rPr lang="fr-FR" sz="10000" dirty="0" smtClean="0"/>
              <a:t>:</a:t>
            </a:r>
            <a:r>
              <a:rPr lang="ar-DZ" sz="10000" dirty="0" smtClean="0"/>
              <a:t> الودائع.</a:t>
            </a:r>
            <a:endParaRPr lang="fr-FR" sz="10000" dirty="0" smtClean="0"/>
          </a:p>
          <a:p>
            <a:pPr algn="r" rtl="1">
              <a:buNone/>
            </a:pPr>
            <a:r>
              <a:rPr lang="ar-DZ" sz="10000" dirty="0" smtClean="0"/>
              <a:t>    المطلب الأول </a:t>
            </a:r>
            <a:r>
              <a:rPr lang="fr-FR" sz="10000" dirty="0" smtClean="0"/>
              <a:t>:</a:t>
            </a:r>
            <a:r>
              <a:rPr lang="ar-DZ" sz="10000" dirty="0" smtClean="0"/>
              <a:t> تعريف الودائع.</a:t>
            </a:r>
            <a:endParaRPr lang="fr-FR" sz="10000" dirty="0" smtClean="0"/>
          </a:p>
          <a:p>
            <a:pPr algn="r" rtl="1">
              <a:buNone/>
            </a:pPr>
            <a:r>
              <a:rPr lang="ar-DZ" sz="10000" dirty="0" smtClean="0"/>
              <a:t>    المطلب الثاني </a:t>
            </a:r>
            <a:r>
              <a:rPr lang="fr-FR" sz="10000" dirty="0" smtClean="0"/>
              <a:t>:</a:t>
            </a:r>
            <a:r>
              <a:rPr lang="ar-DZ" sz="10000" dirty="0" smtClean="0"/>
              <a:t> خصائص الودائع.</a:t>
            </a:r>
            <a:endParaRPr lang="fr-FR" sz="10000" dirty="0" smtClean="0"/>
          </a:p>
          <a:p>
            <a:pPr algn="r" rtl="1">
              <a:buNone/>
            </a:pPr>
            <a:r>
              <a:rPr lang="ar-DZ" sz="10000" dirty="0" smtClean="0"/>
              <a:t>    المطلب الثالث </a:t>
            </a:r>
            <a:r>
              <a:rPr lang="fr-FR" sz="10000" dirty="0" smtClean="0"/>
              <a:t>: </a:t>
            </a:r>
            <a:r>
              <a:rPr lang="ar-DZ" sz="10000" dirty="0" smtClean="0"/>
              <a:t>أنواع الودائع.</a:t>
            </a:r>
            <a:endParaRPr lang="fr-FR" sz="10000" dirty="0" smtClean="0"/>
          </a:p>
          <a:p>
            <a:pPr algn="r" rtl="1">
              <a:buNone/>
            </a:pPr>
            <a:r>
              <a:rPr lang="ar-DZ" sz="10000" dirty="0" smtClean="0"/>
              <a:t>    المطلب الرابع </a:t>
            </a:r>
            <a:r>
              <a:rPr lang="fr-FR" sz="10000" dirty="0" smtClean="0"/>
              <a:t>:</a:t>
            </a:r>
            <a:r>
              <a:rPr lang="ar-DZ" sz="10000" dirty="0" smtClean="0"/>
              <a:t> مقارنة بين الحساب </a:t>
            </a:r>
            <a:r>
              <a:rPr lang="ar-DZ" sz="10000" dirty="0" err="1" smtClean="0"/>
              <a:t>و</a:t>
            </a:r>
            <a:r>
              <a:rPr lang="ar-DZ" sz="10000" dirty="0" smtClean="0"/>
              <a:t> الوديعة.</a:t>
            </a:r>
            <a:endParaRPr lang="fr-FR" sz="10000" dirty="0" smtClean="0"/>
          </a:p>
          <a:p>
            <a:pPr algn="r" rtl="1">
              <a:buNone/>
            </a:pPr>
            <a:r>
              <a:rPr lang="ar-DZ" sz="10000" dirty="0" smtClean="0"/>
              <a:t>الخاتمة.</a:t>
            </a:r>
            <a:endParaRPr lang="fr-FR" sz="10000" dirty="0" smtClean="0"/>
          </a:p>
          <a:p>
            <a:pPr algn="r" rtl="1">
              <a:buNone/>
            </a:pPr>
            <a:r>
              <a:rPr lang="ar-DZ" sz="10000" dirty="0" smtClean="0"/>
              <a:t>قائمة المراجع.</a:t>
            </a:r>
            <a:endParaRPr lang="fr-FR" sz="10000" dirty="0" smtClean="0"/>
          </a:p>
          <a:p>
            <a:pPr algn="r" rtl="1">
              <a:buNone/>
            </a:pP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قائمة التهميش.</a:t>
            </a:r>
            <a:endParaRPr lang="fr-FR" b="1" u="sng" dirty="0"/>
          </a:p>
        </p:txBody>
      </p:sp>
      <p:sp>
        <p:nvSpPr>
          <p:cNvPr id="3" name="Espace réservé du contenu 2"/>
          <p:cNvSpPr>
            <a:spLocks noGrp="1"/>
          </p:cNvSpPr>
          <p:nvPr>
            <p:ph idx="1"/>
          </p:nvPr>
        </p:nvSpPr>
        <p:spPr/>
        <p:txBody>
          <a:bodyPr>
            <a:normAutofit/>
          </a:bodyPr>
          <a:lstStyle/>
          <a:p>
            <a:pPr marL="265113" indent="-265113" algn="r" rtl="1">
              <a:buFont typeface="+mj-lt"/>
              <a:buAutoNum type="arabicPeriod"/>
            </a:pPr>
            <a:r>
              <a:rPr lang="ar-SA" sz="2700" dirty="0" smtClean="0"/>
              <a:t>الطاهر لطرش ، تقنيات البنوك ، دراسة في طرق استخدام النقود من طرف البنوك مع الإشارة إلى التجربة الجزائرية ، ط2 ، 2003 ، ديوان المطبوعات الجامعية الساحة المركزية بن </a:t>
            </a:r>
            <a:r>
              <a:rPr lang="ar-SA" sz="2700" dirty="0" err="1" smtClean="0"/>
              <a:t>عكنون</a:t>
            </a:r>
            <a:r>
              <a:rPr lang="ar-SA" sz="2700" dirty="0" smtClean="0"/>
              <a:t> ، الجزائر ، ص15-16.</a:t>
            </a:r>
            <a:endParaRPr lang="ar-DZ" sz="2700" dirty="0" smtClean="0"/>
          </a:p>
          <a:p>
            <a:pPr marL="265113" indent="-265113" algn="r" rtl="1">
              <a:buFont typeface="+mj-lt"/>
              <a:buAutoNum type="arabicPeriod"/>
            </a:pPr>
            <a:r>
              <a:rPr lang="ar-SA" sz="2700" dirty="0" smtClean="0"/>
              <a:t>شاكر القز ويني،محاضرات في اقتصاد البنوك،ط4، ديوان المطبوعات الجامعية،بن </a:t>
            </a:r>
            <a:r>
              <a:rPr lang="ar-SA" sz="2700" dirty="0" err="1" smtClean="0"/>
              <a:t>عكنون</a:t>
            </a:r>
            <a:r>
              <a:rPr lang="ar-SA" sz="2700" dirty="0" smtClean="0"/>
              <a:t>،الجزائر،ص79</a:t>
            </a:r>
            <a:r>
              <a:rPr lang="fr-FR" sz="2700" dirty="0" smtClean="0"/>
              <a:t>.</a:t>
            </a:r>
            <a:endParaRPr lang="ar-DZ" sz="2700" dirty="0" smtClean="0"/>
          </a:p>
          <a:p>
            <a:pPr marL="265113" indent="-265113" algn="r" rtl="1">
              <a:buFont typeface="+mj-lt"/>
              <a:buAutoNum type="arabicPeriod"/>
            </a:pPr>
            <a:r>
              <a:rPr lang="ar-DZ" sz="2700" dirty="0" smtClean="0"/>
              <a:t>ا</a:t>
            </a:r>
            <a:r>
              <a:rPr lang="ar-SA" sz="2700" dirty="0" smtClean="0"/>
              <a:t>حمد </a:t>
            </a:r>
            <a:r>
              <a:rPr lang="ar-SA" sz="2700" dirty="0" err="1" smtClean="0"/>
              <a:t>هني</a:t>
            </a:r>
            <a:r>
              <a:rPr lang="ar-SA" sz="2700" dirty="0" smtClean="0"/>
              <a:t>،العملة والنقود،ط4، ديوان المطبوعات الجامعية، الجزائر،2008 ،ص83.</a:t>
            </a:r>
            <a:endParaRPr lang="ar-DZ" sz="2700" dirty="0" smtClean="0"/>
          </a:p>
          <a:p>
            <a:pPr marL="265113" indent="-265113" algn="r" rtl="1">
              <a:buFont typeface="+mj-lt"/>
              <a:buAutoNum type="arabicPeriod"/>
            </a:pPr>
            <a:r>
              <a:rPr lang="ar-DZ" sz="2700" dirty="0" smtClean="0"/>
              <a:t>الطاهر لطرش ، تقنيات البنوك ، مرجع سابق الذكر ، ص16-18.</a:t>
            </a:r>
          </a:p>
          <a:p>
            <a:pPr marL="265113" indent="-265113" algn="r" rtl="1">
              <a:buNone/>
            </a:pPr>
            <a:endParaRPr lang="fr-FR" sz="27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قائمة التهميش.</a:t>
            </a:r>
            <a:endParaRPr lang="fr-FR" b="1" u="sng" dirty="0"/>
          </a:p>
        </p:txBody>
      </p:sp>
      <p:sp>
        <p:nvSpPr>
          <p:cNvPr id="3" name="Espace réservé du contenu 2"/>
          <p:cNvSpPr>
            <a:spLocks noGrp="1"/>
          </p:cNvSpPr>
          <p:nvPr>
            <p:ph idx="1"/>
          </p:nvPr>
        </p:nvSpPr>
        <p:spPr/>
        <p:txBody>
          <a:bodyPr>
            <a:normAutofit fontScale="92500"/>
          </a:bodyPr>
          <a:lstStyle/>
          <a:p>
            <a:pPr marL="354013" indent="-354013" algn="r" rtl="1">
              <a:buNone/>
            </a:pPr>
            <a:r>
              <a:rPr lang="ar-DZ" dirty="0" smtClean="0"/>
              <a:t>5. </a:t>
            </a:r>
            <a:r>
              <a:rPr lang="ar-DZ" sz="2700" dirty="0" smtClean="0"/>
              <a:t>كوثر وجي ، عمليات البنوك المختلفة ، </a:t>
            </a:r>
            <a:r>
              <a:rPr lang="ar-SA" sz="2700" dirty="0" smtClean="0"/>
              <a:t>مذكرة تكميلية لنيل شهادة </a:t>
            </a:r>
            <a:r>
              <a:rPr lang="ar-SA" sz="2700" dirty="0" err="1" smtClean="0"/>
              <a:t>الماستر</a:t>
            </a:r>
            <a:r>
              <a:rPr lang="ar-SA" sz="2700" dirty="0" smtClean="0"/>
              <a:t>، كلية الحقوق والعلوم السياسية ، جامعة العربي بن </a:t>
            </a:r>
            <a:r>
              <a:rPr lang="ar-SA" sz="2700" dirty="0" err="1" smtClean="0"/>
              <a:t>مهيدي</a:t>
            </a:r>
            <a:r>
              <a:rPr lang="ar-SA" sz="2700" dirty="0" smtClean="0"/>
              <a:t>- أم البواقي</a:t>
            </a:r>
            <a:r>
              <a:rPr lang="fr-FR" sz="2700" dirty="0" smtClean="0"/>
              <a:t>-</a:t>
            </a:r>
            <a:r>
              <a:rPr lang="ar-SA" sz="2700" dirty="0" smtClean="0"/>
              <a:t> ، قسم الحقوق ، شعبة الحقوق- تخصص-: قانون الأعمال ، ص11-12.</a:t>
            </a:r>
            <a:endParaRPr lang="ar-DZ" sz="2700" dirty="0" smtClean="0"/>
          </a:p>
          <a:p>
            <a:pPr marL="514350" indent="-514350" algn="r" rtl="1">
              <a:buNone/>
            </a:pPr>
            <a:r>
              <a:rPr lang="ar-DZ" sz="2700" dirty="0" smtClean="0"/>
              <a:t>6.</a:t>
            </a:r>
            <a:r>
              <a:rPr lang="fr-FR" sz="2700" u="sng" dirty="0" smtClean="0">
                <a:hlinkClick r:id="rId2"/>
              </a:rPr>
              <a:t> https://mawdoo3.com/</a:t>
            </a:r>
            <a:r>
              <a:rPr lang="ar-SA" sz="2700" u="sng" dirty="0" err="1" smtClean="0">
                <a:hlinkClick r:id="rId2"/>
              </a:rPr>
              <a:t>ماهو</a:t>
            </a:r>
            <a:r>
              <a:rPr lang="ar-SA" sz="2700" dirty="0" smtClean="0"/>
              <a:t> كشف الحساب .</a:t>
            </a:r>
            <a:endParaRPr lang="ar-DZ" sz="2700" dirty="0" smtClean="0"/>
          </a:p>
          <a:p>
            <a:pPr marL="514350" indent="-514350" algn="r" rtl="1">
              <a:buNone/>
            </a:pPr>
            <a:r>
              <a:rPr lang="ar-DZ" sz="2700" dirty="0" smtClean="0"/>
              <a:t>7.</a:t>
            </a:r>
            <a:r>
              <a:rPr lang="fr-FR" sz="2800" baseline="30000" dirty="0" smtClean="0"/>
              <a:t> </a:t>
            </a:r>
            <a:r>
              <a:rPr lang="ar-DZ" baseline="30000" dirty="0" smtClean="0"/>
              <a:t>عامر بن عيسى اللهو ، الودائع البنكية في المصارف الإسلامية دراسة تطبيقية ، 1429هـ ، ص4.</a:t>
            </a:r>
          </a:p>
          <a:p>
            <a:pPr marL="354013" indent="-354013" algn="r" rtl="1">
              <a:buNone/>
            </a:pPr>
            <a:r>
              <a:rPr lang="ar-DZ" baseline="30000" dirty="0" smtClean="0"/>
              <a:t>8.</a:t>
            </a:r>
            <a:r>
              <a:rPr lang="ar-DZ" dirty="0" smtClean="0"/>
              <a:t> </a:t>
            </a:r>
            <a:r>
              <a:rPr lang="ar-DZ" sz="2700" dirty="0" smtClean="0"/>
              <a:t>جهاد همام ، </a:t>
            </a:r>
            <a:r>
              <a:rPr lang="ar-DZ" sz="2700" dirty="0" err="1" smtClean="0"/>
              <a:t>ادارة</a:t>
            </a:r>
            <a:r>
              <a:rPr lang="ar-DZ" sz="2700" dirty="0" smtClean="0"/>
              <a:t> العمليات المصرفية ، دار امجد للنشر </a:t>
            </a:r>
            <a:r>
              <a:rPr lang="ar-DZ" sz="2700" dirty="0" err="1" smtClean="0"/>
              <a:t>و</a:t>
            </a:r>
            <a:r>
              <a:rPr lang="ar-DZ" sz="2700" dirty="0" smtClean="0"/>
              <a:t> التوزيع ، عمان ، </a:t>
            </a:r>
            <a:r>
              <a:rPr lang="ar-DZ" sz="2700" dirty="0" err="1" smtClean="0"/>
              <a:t>الاردن</a:t>
            </a:r>
            <a:r>
              <a:rPr lang="ar-DZ" sz="2700" dirty="0" smtClean="0"/>
              <a:t> ، ط1 ، 2016 ، ص61.</a:t>
            </a:r>
          </a:p>
          <a:p>
            <a:pPr marL="354013" indent="-354013" algn="r" rtl="1">
              <a:buNone/>
            </a:pPr>
            <a:r>
              <a:rPr lang="ar-DZ" sz="2700" dirty="0" smtClean="0"/>
              <a:t>9.</a:t>
            </a:r>
            <a:r>
              <a:rPr lang="ar-DZ" sz="2800" dirty="0" smtClean="0"/>
              <a:t> </a:t>
            </a:r>
            <a:r>
              <a:rPr lang="ar-DZ" sz="2900" dirty="0" smtClean="0"/>
              <a:t>د.عبد السلام لفتة سعيد ، </a:t>
            </a:r>
            <a:r>
              <a:rPr lang="ar-SA" sz="2900" dirty="0" smtClean="0"/>
              <a:t>تحليل الودائع المصرفية نموذج مقترح ، مجلة بغداد كلية العلوم الاقتصادية ، العدد 11 ، 2006 ، ص2.</a:t>
            </a:r>
            <a:endParaRPr lang="fr-FR" sz="29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قائمة التهميش.</a:t>
            </a:r>
            <a:endParaRPr lang="fr-FR" b="1" u="sng" dirty="0"/>
          </a:p>
        </p:txBody>
      </p:sp>
      <p:sp>
        <p:nvSpPr>
          <p:cNvPr id="3" name="Espace réservé du contenu 2"/>
          <p:cNvSpPr>
            <a:spLocks noGrp="1"/>
          </p:cNvSpPr>
          <p:nvPr>
            <p:ph idx="1"/>
          </p:nvPr>
        </p:nvSpPr>
        <p:spPr/>
        <p:txBody>
          <a:bodyPr/>
          <a:lstStyle/>
          <a:p>
            <a:pPr marL="514350" indent="-514350" algn="r" rtl="1">
              <a:buNone/>
            </a:pPr>
            <a:r>
              <a:rPr lang="ar-DZ" dirty="0" smtClean="0"/>
              <a:t>10. </a:t>
            </a:r>
            <a:r>
              <a:rPr lang="ar-DZ" sz="2700" dirty="0" smtClean="0"/>
              <a:t>الطاهر لطرش ، تقنيات البنوك ، مرجع سابق الذكر ، ص25.</a:t>
            </a:r>
          </a:p>
          <a:p>
            <a:pPr marL="514350" indent="-514350" algn="r" rtl="1">
              <a:buNone/>
            </a:pPr>
            <a:r>
              <a:rPr lang="ar-DZ" sz="2700" dirty="0" smtClean="0"/>
              <a:t>11.</a:t>
            </a:r>
            <a:r>
              <a:rPr lang="ar-DZ" sz="2800" dirty="0" smtClean="0"/>
              <a:t> </a:t>
            </a:r>
            <a:r>
              <a:rPr lang="ar-DZ" sz="2700" dirty="0" smtClean="0"/>
              <a:t>جهاد همام ، </a:t>
            </a:r>
            <a:r>
              <a:rPr lang="ar-DZ" sz="2700" dirty="0" err="1" smtClean="0"/>
              <a:t>ادارة</a:t>
            </a:r>
            <a:r>
              <a:rPr lang="ar-DZ" sz="2700" dirty="0" smtClean="0"/>
              <a:t> العمليات المصرفية ، مرجع سابق الذكر ، ص61-67.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643051"/>
            <a:ext cx="7772400" cy="2786082"/>
          </a:xfrm>
        </p:spPr>
        <p:txBody>
          <a:bodyPr>
            <a:normAutofit fontScale="90000"/>
          </a:bodyPr>
          <a:lstStyle/>
          <a:p>
            <a:pPr rtl="1"/>
            <a:r>
              <a:rPr lang="ar-DZ" sz="9600" b="1" u="sng" dirty="0" smtClean="0">
                <a:effectLst>
                  <a:outerShdw blurRad="38100" dist="38100" dir="2700000" algn="tl">
                    <a:srgbClr val="000000">
                      <a:alpha val="43137"/>
                    </a:srgbClr>
                  </a:outerShdw>
                </a:effectLst>
              </a:rPr>
              <a:t>المبحث </a:t>
            </a:r>
            <a:r>
              <a:rPr lang="ar-DZ" sz="9600" b="1" u="sng" dirty="0" err="1" smtClean="0">
                <a:effectLst>
                  <a:outerShdw blurRad="38100" dist="38100" dir="2700000" algn="tl">
                    <a:srgbClr val="000000">
                      <a:alpha val="43137"/>
                    </a:srgbClr>
                  </a:outerShdw>
                </a:effectLst>
              </a:rPr>
              <a:t>الاول</a:t>
            </a:r>
            <a:r>
              <a:rPr lang="ar-DZ" sz="9600" b="1" u="sng" dirty="0" smtClean="0">
                <a:effectLst>
                  <a:outerShdw blurRad="38100" dist="38100" dir="2700000" algn="tl">
                    <a:srgbClr val="000000">
                      <a:alpha val="43137"/>
                    </a:srgbClr>
                  </a:outerShdw>
                </a:effectLst>
              </a:rPr>
              <a:t> </a:t>
            </a:r>
            <a:r>
              <a:rPr lang="fr-FR" sz="9600" b="1" u="sng" dirty="0" smtClean="0">
                <a:effectLst>
                  <a:outerShdw blurRad="38100" dist="38100" dir="2700000" algn="tl">
                    <a:srgbClr val="000000">
                      <a:alpha val="43137"/>
                    </a:srgbClr>
                  </a:outerShdw>
                </a:effectLst>
              </a:rPr>
              <a:t>:</a:t>
            </a:r>
            <a:r>
              <a:rPr lang="ar-DZ" sz="9600" b="1" u="sng" dirty="0" smtClean="0">
                <a:effectLst>
                  <a:outerShdw blurRad="38100" dist="38100" dir="2700000" algn="tl">
                    <a:srgbClr val="000000">
                      <a:alpha val="43137"/>
                    </a:srgbClr>
                  </a:outerShdw>
                </a:effectLst>
              </a:rPr>
              <a:t> الحسابات</a:t>
            </a:r>
            <a:r>
              <a:rPr lang="fr-FR" dirty="0" smtClean="0">
                <a:effectLst>
                  <a:outerShdw blurRad="38100" dist="38100" dir="2700000" algn="tl">
                    <a:srgbClr val="000000">
                      <a:alpha val="43137"/>
                    </a:srgbClr>
                  </a:outerShdw>
                </a:effectLst>
              </a:rPr>
              <a:t>.</a:t>
            </a:r>
            <a:endParaRPr lang="fr-FR"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b="1" u="sng" dirty="0" smtClean="0"/>
              <a:t>المطلب </a:t>
            </a:r>
            <a:r>
              <a:rPr lang="ar-DZ" sz="4000" b="1" u="sng" dirty="0" err="1" smtClean="0"/>
              <a:t>الاول</a:t>
            </a:r>
            <a:r>
              <a:rPr lang="ar-DZ" sz="4000" b="1" u="sng" dirty="0" smtClean="0"/>
              <a:t> </a:t>
            </a:r>
            <a:r>
              <a:rPr lang="fr-FR" sz="4000" b="1" u="sng" dirty="0" smtClean="0"/>
              <a:t>:</a:t>
            </a:r>
            <a:r>
              <a:rPr lang="ar-DZ" sz="4000" b="1" u="sng" dirty="0" smtClean="0"/>
              <a:t> تعريف الحساب.</a:t>
            </a:r>
            <a:endParaRPr lang="fr-FR" b="1" u="sng" dirty="0"/>
          </a:p>
        </p:txBody>
      </p:sp>
      <p:sp>
        <p:nvSpPr>
          <p:cNvPr id="9" name="Espace réservé du contenu 8"/>
          <p:cNvSpPr>
            <a:spLocks noGrp="1"/>
          </p:cNvSpPr>
          <p:nvPr>
            <p:ph idx="1"/>
          </p:nvPr>
        </p:nvSpPr>
        <p:spPr/>
        <p:txBody>
          <a:bodyPr>
            <a:normAutofit fontScale="85000" lnSpcReduction="10000"/>
          </a:bodyPr>
          <a:lstStyle/>
          <a:p>
            <a:pPr algn="r" rtl="1">
              <a:buNone/>
            </a:pPr>
            <a:r>
              <a:rPr lang="ar-DZ" b="1" u="heavy" dirty="0" smtClean="0"/>
              <a:t>التعريف الأول</a:t>
            </a:r>
            <a:r>
              <a:rPr lang="ar-DZ" dirty="0" smtClean="0"/>
              <a:t> </a:t>
            </a:r>
            <a:r>
              <a:rPr lang="fr-FR" dirty="0" smtClean="0"/>
              <a:t>: </a:t>
            </a:r>
            <a:r>
              <a:rPr lang="ar-DZ" dirty="0" smtClean="0"/>
              <a:t>يمكن تعريف الحساب من وجهتي نظر </a:t>
            </a:r>
            <a:r>
              <a:rPr lang="fr-FR" dirty="0" smtClean="0"/>
              <a:t>:</a:t>
            </a:r>
          </a:p>
          <a:p>
            <a:pPr marL="265113" indent="-265113" algn="r" rtl="1"/>
            <a:r>
              <a:rPr lang="ar-DZ" dirty="0" smtClean="0"/>
              <a:t>فهو من الناحية المجردة عبارة عن رمز (رقم) تقترن </a:t>
            </a:r>
            <a:r>
              <a:rPr lang="ar-DZ" dirty="0" err="1" smtClean="0"/>
              <a:t>به</a:t>
            </a:r>
            <a:r>
              <a:rPr lang="ar-DZ" dirty="0" smtClean="0"/>
              <a:t> معظم العمليات المالية لصاحبه في علاقته مع البنك .</a:t>
            </a:r>
            <a:endParaRPr lang="fr-FR" dirty="0" smtClean="0"/>
          </a:p>
          <a:p>
            <a:pPr marL="265113" indent="-265113" algn="r" rtl="1"/>
            <a:r>
              <a:rPr lang="ar-DZ" dirty="0" smtClean="0"/>
              <a:t>وهو من الناحية العملية </a:t>
            </a:r>
            <a:r>
              <a:rPr lang="ar-DZ" dirty="0" err="1" smtClean="0"/>
              <a:t>و</a:t>
            </a:r>
            <a:r>
              <a:rPr lang="ar-DZ" dirty="0" smtClean="0"/>
              <a:t> القانونية عبارة عن معاهدة أو اتفاق بين البنك الذي يفتحه </a:t>
            </a:r>
            <a:r>
              <a:rPr lang="ar-DZ" dirty="0" err="1" smtClean="0"/>
              <a:t>و</a:t>
            </a:r>
            <a:r>
              <a:rPr lang="ar-DZ" dirty="0" smtClean="0"/>
              <a:t> الشخص الذي يفتح لصالحه تنظم </a:t>
            </a:r>
            <a:r>
              <a:rPr lang="ar-DZ" dirty="0" err="1" smtClean="0"/>
              <a:t>بها</a:t>
            </a:r>
            <a:r>
              <a:rPr lang="ar-DZ" dirty="0" smtClean="0"/>
              <a:t> العمليات المالية القائمة بينهما سواء كانت إيداع أم سحب أو أي عملية أخرى بين الطرفين.(1)</a:t>
            </a:r>
            <a:endParaRPr lang="fr-FR" dirty="0" smtClean="0"/>
          </a:p>
          <a:p>
            <a:pPr marL="0" indent="0" algn="r" rtl="1">
              <a:buNone/>
            </a:pPr>
            <a:r>
              <a:rPr lang="ar-DZ" b="1" u="heavy" dirty="0" smtClean="0"/>
              <a:t>التعريف الثاني</a:t>
            </a:r>
            <a:r>
              <a:rPr lang="ar-DZ" dirty="0" smtClean="0"/>
              <a:t> </a:t>
            </a:r>
            <a:r>
              <a:rPr lang="fr-FR" dirty="0" smtClean="0"/>
              <a:t>: </a:t>
            </a:r>
            <a:r>
              <a:rPr lang="ar-SA" dirty="0" smtClean="0"/>
              <a:t>الحساب هو ترجمة أو بيان ما للشخص وما عليه لدى البنك وهو المعنى العام.أما بلغة القانون فهو اتفاق شخصين الزبون </a:t>
            </a:r>
            <a:r>
              <a:rPr lang="ar-SA" dirty="0" err="1" smtClean="0"/>
              <a:t>و</a:t>
            </a:r>
            <a:r>
              <a:rPr lang="ar-SA" dirty="0" smtClean="0"/>
              <a:t> البنك،والبنك شخص معنوي يأمر على أن كل ما يسلمه كل منهم للآخر من مال يسجل لمصلحة الدافع وعلى ذمة القابض</a:t>
            </a:r>
            <a:r>
              <a:rPr lang="ar-DZ" dirty="0" smtClean="0"/>
              <a:t>.(2)</a:t>
            </a:r>
            <a:endParaRPr lang="fr-FR" dirty="0" smtClean="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المطلب </a:t>
            </a:r>
            <a:r>
              <a:rPr lang="ar-DZ" b="1" u="sng" dirty="0" err="1" smtClean="0"/>
              <a:t>الاول</a:t>
            </a:r>
            <a:r>
              <a:rPr lang="ar-DZ" b="1" u="sng" dirty="0" smtClean="0"/>
              <a:t> </a:t>
            </a:r>
            <a:r>
              <a:rPr lang="fr-FR" b="1" u="sng" dirty="0" smtClean="0"/>
              <a:t>:</a:t>
            </a:r>
            <a:r>
              <a:rPr lang="ar-DZ" b="1" u="sng" dirty="0" smtClean="0"/>
              <a:t> تعريف الحساب.</a:t>
            </a:r>
            <a:endParaRPr lang="fr-FR" b="1" u="sng" dirty="0"/>
          </a:p>
        </p:txBody>
      </p:sp>
      <p:sp>
        <p:nvSpPr>
          <p:cNvPr id="3" name="Espace réservé du contenu 2"/>
          <p:cNvSpPr>
            <a:spLocks noGrp="1"/>
          </p:cNvSpPr>
          <p:nvPr>
            <p:ph idx="1"/>
          </p:nvPr>
        </p:nvSpPr>
        <p:spPr>
          <a:xfrm>
            <a:off x="457200" y="1428736"/>
            <a:ext cx="8229600" cy="5072098"/>
          </a:xfrm>
        </p:spPr>
        <p:txBody>
          <a:bodyPr>
            <a:noAutofit/>
          </a:bodyPr>
          <a:lstStyle/>
          <a:p>
            <a:pPr marL="0" indent="0" algn="r" rtl="1">
              <a:buNone/>
            </a:pPr>
            <a:r>
              <a:rPr lang="ar-SA" sz="2700" b="1" u="heavy" dirty="0" smtClean="0"/>
              <a:t>التعريف الثالث</a:t>
            </a:r>
            <a:r>
              <a:rPr lang="ar-SA" sz="2700" dirty="0" smtClean="0"/>
              <a:t> </a:t>
            </a:r>
            <a:r>
              <a:rPr lang="fr-FR" sz="2700" dirty="0" smtClean="0"/>
              <a:t>: </a:t>
            </a:r>
            <a:r>
              <a:rPr lang="ar-SA" sz="2700" dirty="0" smtClean="0"/>
              <a:t>وكذلك هو رمز شخصي بمعنى أنه لا يمكن لأي شخص مهما كان أن يتصرف فيه إلا صاحبه أو بأمر منه، ويتمثل هذا الأمر في الإمضاء على وثيقة السحب المتمثلة في الشيك ويمكن للحساب أن يلعب ثلاث أدوار أساسية </a:t>
            </a:r>
            <a:r>
              <a:rPr lang="ar-SA" sz="2700" dirty="0" err="1" smtClean="0"/>
              <a:t>و</a:t>
            </a:r>
            <a:r>
              <a:rPr lang="ar-SA" sz="2700" dirty="0" smtClean="0"/>
              <a:t> مهمة</a:t>
            </a:r>
            <a:r>
              <a:rPr lang="fr-FR" sz="2700" dirty="0" smtClean="0"/>
              <a:t>: </a:t>
            </a:r>
          </a:p>
          <a:p>
            <a:pPr marL="354013" indent="-354013" algn="r" rtl="1"/>
            <a:r>
              <a:rPr lang="ar-SA" sz="2700" dirty="0" smtClean="0"/>
              <a:t>الحساب عبارة عن وسيلة محاسبية تسمح للبنك بمراقبة العمليات المالية وتسجيلها واستخلاص النتائج المترتبة عن هذه الحركات سواء كانت قرض أو دين على الصك</a:t>
            </a:r>
            <a:r>
              <a:rPr lang="fr-FR" sz="2700" dirty="0" smtClean="0"/>
              <a:t>. </a:t>
            </a:r>
          </a:p>
          <a:p>
            <a:pPr algn="r" rtl="1"/>
            <a:r>
              <a:rPr lang="ar-SA" sz="2700" dirty="0" smtClean="0"/>
              <a:t>يعتبر أداة تسوية بين البنك وصاحب الحساب.</a:t>
            </a:r>
            <a:endParaRPr lang="fr-FR" sz="2700" dirty="0" smtClean="0"/>
          </a:p>
          <a:p>
            <a:pPr marL="354013" indent="-354013" algn="r" rtl="1"/>
            <a:r>
              <a:rPr lang="ar-SA" sz="2700" dirty="0" smtClean="0"/>
              <a:t>وأخيرا هو وسيلة ضمان بالنسبة للبنك، وبالتالي فهذا الدور ينبع من آلية عمل هذا الحساب ذاتها وذلك بالخصوص فيما يتعلق الحساب الجاري</a:t>
            </a:r>
            <a:r>
              <a:rPr lang="ar-DZ" sz="2700" dirty="0" smtClean="0"/>
              <a:t>.(3)</a:t>
            </a:r>
            <a:endParaRPr lang="fr-FR" sz="2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الثاني </a:t>
            </a:r>
            <a:r>
              <a:rPr lang="fr-FR" b="1" u="sng" dirty="0" smtClean="0"/>
              <a:t>:</a:t>
            </a:r>
            <a:r>
              <a:rPr lang="ar-DZ" b="1" u="sng" dirty="0" smtClean="0"/>
              <a:t>أنواع الحسابات.</a:t>
            </a:r>
            <a:endParaRPr lang="fr-FR" u="sng" dirty="0"/>
          </a:p>
        </p:txBody>
      </p:sp>
      <p:sp>
        <p:nvSpPr>
          <p:cNvPr id="3" name="Espace réservé du contenu 2"/>
          <p:cNvSpPr>
            <a:spLocks noGrp="1"/>
          </p:cNvSpPr>
          <p:nvPr>
            <p:ph idx="1"/>
          </p:nvPr>
        </p:nvSpPr>
        <p:spPr/>
        <p:txBody>
          <a:bodyPr>
            <a:normAutofit lnSpcReduction="10000"/>
          </a:bodyPr>
          <a:lstStyle/>
          <a:p>
            <a:pPr algn="r" rtl="1">
              <a:buNone/>
            </a:pPr>
            <a:r>
              <a:rPr lang="ar-DZ" sz="2900" dirty="0" smtClean="0"/>
              <a:t>بصفة عامة ، يمكن تمييز أربعة أنواع من الحسابات تبعا لطبيعة العمليات التي يقوم </a:t>
            </a:r>
            <a:r>
              <a:rPr lang="ar-DZ" sz="2900" dirty="0" err="1" smtClean="0"/>
              <a:t>بها</a:t>
            </a:r>
            <a:r>
              <a:rPr lang="ar-DZ" sz="2900" dirty="0" smtClean="0"/>
              <a:t> الأشخاص </a:t>
            </a:r>
            <a:r>
              <a:rPr lang="fr-FR" sz="2900" dirty="0" smtClean="0"/>
              <a:t>: </a:t>
            </a:r>
          </a:p>
          <a:p>
            <a:pPr marL="514350" lvl="0" indent="-514350" algn="r" rtl="1">
              <a:buFont typeface="+mj-lt"/>
              <a:buAutoNum type="arabicPeriod"/>
            </a:pPr>
            <a:r>
              <a:rPr lang="ar-DZ" sz="2900" b="1" u="sng" dirty="0" smtClean="0"/>
              <a:t>الحساب للاطلاع</a:t>
            </a:r>
            <a:r>
              <a:rPr lang="ar-DZ" sz="2900" dirty="0" smtClean="0"/>
              <a:t> </a:t>
            </a:r>
            <a:r>
              <a:rPr lang="fr-FR" sz="2900" dirty="0" smtClean="0"/>
              <a:t>:</a:t>
            </a:r>
            <a:r>
              <a:rPr lang="ar-DZ" sz="2900" dirty="0" smtClean="0"/>
              <a:t> هو ذلك الحساب الذي تتم فيه العمليات المالية للزبون بدون قيود أو شروط ، فلا وقت يفرض عند السحب ، يمكن لصاحبه أن يسحب منه في أية لحظة يريدها </a:t>
            </a:r>
            <a:r>
              <a:rPr lang="ar-DZ" sz="2900" dirty="0" err="1" smtClean="0"/>
              <a:t>و</a:t>
            </a:r>
            <a:r>
              <a:rPr lang="ar-DZ" sz="2900" dirty="0" smtClean="0"/>
              <a:t> بدون أية عراقيل من طرف البنك ، لذلك يسمى أيضا حساب الشيك.</a:t>
            </a:r>
          </a:p>
          <a:p>
            <a:pPr marL="0" indent="0" algn="r" rtl="1">
              <a:buNone/>
            </a:pPr>
            <a:r>
              <a:rPr lang="ar-DZ" sz="2900" dirty="0" smtClean="0"/>
              <a:t>و يفتح الحساب لفائدة الأشخاص الطبيعيين من اجل تنفيذ عملياتهم المالية العادية . و من خصائصه الأساسية أن يكون دائما دائنا . و هذا يعني انه لا يمكن السحب على هذا الحساب إلا في حدود الرصيد الموجود فيه.</a:t>
            </a:r>
            <a:endParaRPr lang="fr-FR" sz="2900" dirty="0" smtClean="0"/>
          </a:p>
          <a:p>
            <a:pPr lvl="0" algn="r" rtl="1">
              <a:buNone/>
            </a:pPr>
            <a:endParaRPr lang="ar-DZ" dirty="0" smtClean="0"/>
          </a:p>
          <a:p>
            <a:pPr lvl="0" algn="r" rtl="1">
              <a:buNone/>
            </a:pPr>
            <a:endParaRPr lang="fr-FR" dirty="0" smtClean="0"/>
          </a:p>
          <a:p>
            <a:pPr algn="r" rtl="1">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الثاني </a:t>
            </a:r>
            <a:r>
              <a:rPr lang="fr-FR" b="1" u="sng" dirty="0" smtClean="0"/>
              <a:t>:</a:t>
            </a:r>
            <a:r>
              <a:rPr lang="ar-DZ" b="1" u="sng" dirty="0" smtClean="0"/>
              <a:t>أنواع الحسابات.</a:t>
            </a:r>
            <a:endParaRPr lang="fr-FR" u="sng" dirty="0"/>
          </a:p>
        </p:txBody>
      </p:sp>
      <p:sp>
        <p:nvSpPr>
          <p:cNvPr id="3" name="Espace réservé du contenu 2"/>
          <p:cNvSpPr>
            <a:spLocks noGrp="1"/>
          </p:cNvSpPr>
          <p:nvPr>
            <p:ph idx="1"/>
          </p:nvPr>
        </p:nvSpPr>
        <p:spPr/>
        <p:txBody>
          <a:bodyPr>
            <a:normAutofit fontScale="85000" lnSpcReduction="20000"/>
          </a:bodyPr>
          <a:lstStyle/>
          <a:p>
            <a:pPr marL="514350" lvl="0" indent="-514350" algn="r" rtl="1">
              <a:buNone/>
            </a:pPr>
            <a:r>
              <a:rPr lang="ar-DZ" b="1" dirty="0" smtClean="0"/>
              <a:t>2. </a:t>
            </a:r>
            <a:r>
              <a:rPr lang="ar-DZ" b="1" u="heavy" dirty="0" smtClean="0"/>
              <a:t>الحساب الجاري</a:t>
            </a:r>
            <a:r>
              <a:rPr lang="ar-DZ" dirty="0" smtClean="0"/>
              <a:t> </a:t>
            </a:r>
            <a:r>
              <a:rPr lang="fr-FR" dirty="0" smtClean="0"/>
              <a:t>: </a:t>
            </a:r>
            <a:r>
              <a:rPr lang="ar-DZ" dirty="0" smtClean="0"/>
              <a:t>لهذا الحساب نفس خصائص حساب الاطلاع </a:t>
            </a:r>
            <a:r>
              <a:rPr lang="ar-DZ" dirty="0" err="1" smtClean="0"/>
              <a:t>و</a:t>
            </a:r>
            <a:r>
              <a:rPr lang="ar-DZ" dirty="0" smtClean="0"/>
              <a:t> لكنه يفتح لفائدة التجار لاستعماله في عملياتهم المهنية . و ينبغي أن تكون هذه الحسابات مفصولة عن حساباتهم الشخصية كأفراد عاديين . و من خصائصه الأساسية إمكانية أن يكون مدينا للتدفقات المالية لصاحب هذا الحساب . و هذا يعني أن البنك يسمح له بالسحب على هذا الحساب حتى </a:t>
            </a:r>
            <a:r>
              <a:rPr lang="ar-DZ" dirty="0" err="1" smtClean="0"/>
              <a:t>و</a:t>
            </a:r>
            <a:r>
              <a:rPr lang="ar-DZ" dirty="0" smtClean="0"/>
              <a:t> لم يكن </a:t>
            </a:r>
            <a:r>
              <a:rPr lang="ar-DZ" dirty="0" err="1" smtClean="0"/>
              <a:t>به</a:t>
            </a:r>
            <a:r>
              <a:rPr lang="ar-DZ" dirty="0" smtClean="0"/>
              <a:t> رصيد.</a:t>
            </a:r>
            <a:endParaRPr lang="fr-FR" dirty="0" smtClean="0"/>
          </a:p>
          <a:p>
            <a:pPr lvl="0" algn="r" rtl="1">
              <a:buNone/>
            </a:pPr>
            <a:r>
              <a:rPr lang="ar-DZ" b="1" dirty="0" smtClean="0"/>
              <a:t>3. </a:t>
            </a:r>
            <a:r>
              <a:rPr lang="ar-DZ" b="1" u="heavy" dirty="0" smtClean="0"/>
              <a:t>الحساب لأجل</a:t>
            </a:r>
            <a:r>
              <a:rPr lang="ar-DZ" dirty="0" smtClean="0"/>
              <a:t> </a:t>
            </a:r>
            <a:r>
              <a:rPr lang="fr-FR" dirty="0" smtClean="0"/>
              <a:t>:</a:t>
            </a:r>
            <a:r>
              <a:rPr lang="ar-DZ" dirty="0" smtClean="0"/>
              <a:t> على عكس حساب الاطلاع ، فان الحساب لأجل يتطلب بعض الشروط </a:t>
            </a:r>
            <a:r>
              <a:rPr lang="ar-DZ" dirty="0" err="1" smtClean="0"/>
              <a:t>و</a:t>
            </a:r>
            <a:r>
              <a:rPr lang="ar-DZ" dirty="0" smtClean="0"/>
              <a:t> القيود عند استعماله . فالأموال تودع في هذا الحساب لفترة معينة </a:t>
            </a:r>
            <a:r>
              <a:rPr lang="ar-DZ" dirty="0" err="1" smtClean="0"/>
              <a:t>و</a:t>
            </a:r>
            <a:r>
              <a:rPr lang="ar-DZ" dirty="0" smtClean="0"/>
              <a:t> محددة مسبقا. و لا يمكن لصاحبه التصرف فيها متى شاء . بل لا يمكن أن تسحب إلا بعد انقضاء هذه المدة . إن تجميد الأموال لا يمكن أن يكون دون مقابل ، بل على العكس من هذا الحساب سوف يستفيد صاحب الحساب من وراء ذلك على فائدة.</a:t>
            </a:r>
          </a:p>
          <a:p>
            <a:pPr lvl="0" algn="r" rtl="1">
              <a:buNone/>
            </a:pPr>
            <a:endParaRPr lang="fr-FR" dirty="0" smtClean="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b="1" u="sng" dirty="0" smtClean="0"/>
              <a:t>المطلب الثاني </a:t>
            </a:r>
            <a:r>
              <a:rPr lang="fr-FR" b="1" u="sng" dirty="0" smtClean="0"/>
              <a:t>:</a:t>
            </a:r>
            <a:r>
              <a:rPr lang="ar-DZ" b="1" u="sng" dirty="0" smtClean="0"/>
              <a:t>أنواع الحسابات.</a:t>
            </a:r>
            <a:endParaRPr lang="fr-FR" u="sng" dirty="0"/>
          </a:p>
        </p:txBody>
      </p:sp>
      <p:sp>
        <p:nvSpPr>
          <p:cNvPr id="3" name="Espace réservé du contenu 2"/>
          <p:cNvSpPr>
            <a:spLocks noGrp="1"/>
          </p:cNvSpPr>
          <p:nvPr>
            <p:ph idx="1"/>
          </p:nvPr>
        </p:nvSpPr>
        <p:spPr/>
        <p:txBody>
          <a:bodyPr>
            <a:normAutofit/>
          </a:bodyPr>
          <a:lstStyle/>
          <a:p>
            <a:pPr lvl="0" algn="r" rtl="1">
              <a:buNone/>
            </a:pPr>
            <a:r>
              <a:rPr lang="ar-DZ" sz="2700" b="1" dirty="0" smtClean="0"/>
              <a:t>4. </a:t>
            </a:r>
            <a:r>
              <a:rPr lang="ar-DZ" sz="2700" b="1" u="heavy" dirty="0" smtClean="0"/>
              <a:t>الحساب على الدفتر</a:t>
            </a:r>
            <a:r>
              <a:rPr lang="ar-DZ" sz="2700" dirty="0" smtClean="0"/>
              <a:t> </a:t>
            </a:r>
            <a:r>
              <a:rPr lang="fr-FR" sz="2700" dirty="0" smtClean="0"/>
              <a:t>: </a:t>
            </a:r>
            <a:r>
              <a:rPr lang="ar-DZ" sz="2700" dirty="0" smtClean="0"/>
              <a:t>و على عكس الحسابات السابقة ، فان هذا الحساب لا يتطلب استعمال الشيكات أثناء العمليات القائمة بين البنك </a:t>
            </a:r>
            <a:r>
              <a:rPr lang="ar-DZ" sz="2700" dirty="0" err="1" smtClean="0"/>
              <a:t>و</a:t>
            </a:r>
            <a:r>
              <a:rPr lang="ar-DZ" sz="2700" dirty="0" smtClean="0"/>
              <a:t> زبونه . و على هذا الأساس ، فان كل عمليات السحب </a:t>
            </a:r>
            <a:r>
              <a:rPr lang="ar-DZ" sz="2700" dirty="0" err="1" smtClean="0"/>
              <a:t>و</a:t>
            </a:r>
            <a:r>
              <a:rPr lang="ar-DZ" sz="2700" dirty="0" smtClean="0"/>
              <a:t> الإيداع تسجل وجوبا في دفتر خاص يسلم لصاحب الحساب عند فتحه.</a:t>
            </a:r>
            <a:endParaRPr lang="fr-FR" sz="2700" dirty="0" smtClean="0"/>
          </a:p>
          <a:p>
            <a:pPr algn="r" rtl="1">
              <a:buNone/>
            </a:pPr>
            <a:r>
              <a:rPr lang="ar-DZ" sz="2700" dirty="0" smtClean="0"/>
              <a:t>و هذا الحساب شخصي جدا ، حيث لا يمكن صاحبه أن يعطي أمرا لفائدة الغير . و هو مثل حساب الشيك لا يمكن أن يكون مدينا . كما يمكن لصاحبه أن يستفيد من فائدة مثلما هو الشأن في حساب لأجل.(4)</a:t>
            </a:r>
            <a:endParaRPr lang="fr-FR" dirty="0" smtClean="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1408</Words>
  <PresentationFormat>Affichage à l'écran (4:3)</PresentationFormat>
  <Paragraphs>159</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Thème Office</vt:lpstr>
      <vt:lpstr>              الجمهورية الجزائرية الديمقراطية الشعبية.                      وزارة التعليم العالي والبحث العلمي.                           جامعة محمد خيضر بسكرة.                  كلية العلوم الاقتصادية والتجارية وعلوم التسيير. الشعبة: العلوم المالية و المحاسبية. المقياس: تقنيات البنوك.                 بحث حـــــول: الحســــابات والودائع. مقياس: تقنيات البنوك. تخصص: محاسبة وجباية. من إعداد الطلبة:                                    زعبوبي إخلاص.                                                        عريبي زهرة العلا.                                                        حوامد ابراهيم.                    السنة الدراسية: 2020/2019</vt:lpstr>
      <vt:lpstr>المقدمة</vt:lpstr>
      <vt:lpstr>خطة البحث</vt:lpstr>
      <vt:lpstr>المبحث الاول : الحسابات.</vt:lpstr>
      <vt:lpstr>المطلب الاول : تعريف الحساب.</vt:lpstr>
      <vt:lpstr>المطلب الاول : تعريف الحساب.</vt:lpstr>
      <vt:lpstr>المطلب الثاني :أنواع الحسابات.</vt:lpstr>
      <vt:lpstr>المطلب الثاني :أنواع الحسابات.</vt:lpstr>
      <vt:lpstr>المطلب الثاني :أنواع الحسابات.</vt:lpstr>
      <vt:lpstr>المطلب الثالث : العمليات على الحسابات.</vt:lpstr>
      <vt:lpstr>المطلب الثالث : العمليات على الحسابات.</vt:lpstr>
      <vt:lpstr>المطلب الثالث : العمليات على الحسابات.</vt:lpstr>
      <vt:lpstr>المطلب الثالث : العمليات على الحسابات.</vt:lpstr>
      <vt:lpstr>المطلب الرابع : كشف الحساب.</vt:lpstr>
      <vt:lpstr>المطلب الرابع : كشف الحساب.</vt:lpstr>
      <vt:lpstr>المطلب الرابع : كشف الحساب.</vt:lpstr>
      <vt:lpstr>المطلب الرابع : كشف الحساب.</vt:lpstr>
      <vt:lpstr>المطلب الرابع : كشف الحساب.</vt:lpstr>
      <vt:lpstr>المبحث الثاني : الودائع.</vt:lpstr>
      <vt:lpstr>المطلب الأول : تعريف الوديعة.</vt:lpstr>
      <vt:lpstr>المطلب الأول : تعريف الوديعة.</vt:lpstr>
      <vt:lpstr>المطلب الأول : تعريف الوديعة.</vt:lpstr>
      <vt:lpstr>المطلب الثاني : خصائص الوديعة.</vt:lpstr>
      <vt:lpstr>المطلب الثالث : أنواع الودائع.</vt:lpstr>
      <vt:lpstr>المطلب الثالث : أنواع الودائع.</vt:lpstr>
      <vt:lpstr>المطلب الثالث : أنواع الودائع.</vt:lpstr>
      <vt:lpstr>المطلب الثالث : انواع الودائع.</vt:lpstr>
      <vt:lpstr>المطلب الرابع : مقارنة بين الحساب و الوديعة.</vt:lpstr>
      <vt:lpstr>الخاتمة.</vt:lpstr>
      <vt:lpstr>قائمة التهميش.</vt:lpstr>
      <vt:lpstr>قائمة التهميش.</vt:lpstr>
      <vt:lpstr>قائمة التهميش.</vt:lpstr>
      <vt:lpstr>Diapositive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24</cp:revision>
  <dcterms:created xsi:type="dcterms:W3CDTF">2020-03-07T09:02:06Z</dcterms:created>
  <dcterms:modified xsi:type="dcterms:W3CDTF">2020-04-21T16:14:22Z</dcterms:modified>
</cp:coreProperties>
</file>