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63473488-A585-4121-AE9B-D7304B7098E4}" type="datetimeFigureOut">
              <a:rPr lang="fr-FR" smtClean="0"/>
              <a:pPr/>
              <a:t>02/07/2020</a:t>
            </a:fld>
            <a:endParaRPr lang="fr-FR" dirty="0"/>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dirty="0"/>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30A4B80-9A61-4CA1-8134-02001E4A5FD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3473488-A585-4121-AE9B-D7304B7098E4}" type="datetimeFigureOut">
              <a:rPr lang="fr-FR" smtClean="0"/>
              <a:pPr/>
              <a:t>02/07/2020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30A4B80-9A61-4CA1-8134-02001E4A5FD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3473488-A585-4121-AE9B-D7304B7098E4}" type="datetimeFigureOut">
              <a:rPr lang="fr-FR" smtClean="0"/>
              <a:pPr/>
              <a:t>02/07/2020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30A4B80-9A61-4CA1-8134-02001E4A5FD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63473488-A585-4121-AE9B-D7304B7098E4}" type="datetimeFigureOut">
              <a:rPr lang="fr-FR" smtClean="0"/>
              <a:pPr/>
              <a:t>02/07/2020</a:t>
            </a:fld>
            <a:endParaRPr lang="fr-FR" dirty="0"/>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dirty="0"/>
          </a:p>
        </p:txBody>
      </p:sp>
      <p:sp>
        <p:nvSpPr>
          <p:cNvPr id="6" name="Espace réservé du numéro de diapositive 5"/>
          <p:cNvSpPr>
            <a:spLocks noGrp="1"/>
          </p:cNvSpPr>
          <p:nvPr>
            <p:ph type="sldNum" sz="quarter" idx="12"/>
          </p:nvPr>
        </p:nvSpPr>
        <p:spPr/>
        <p:txBody>
          <a:bodyPr/>
          <a:lstStyle/>
          <a:p>
            <a:fld id="{130A4B80-9A61-4CA1-8134-02001E4A5FD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e la date 3"/>
          <p:cNvSpPr>
            <a:spLocks noGrp="1"/>
          </p:cNvSpPr>
          <p:nvPr>
            <p:ph type="dt" sz="half" idx="10"/>
          </p:nvPr>
        </p:nvSpPr>
        <p:spPr>
          <a:xfrm>
            <a:off x="6955632" y="6477000"/>
            <a:ext cx="2133600" cy="304800"/>
          </a:xfrm>
        </p:spPr>
        <p:txBody>
          <a:bodyPr/>
          <a:lstStyle/>
          <a:p>
            <a:fld id="{63473488-A585-4121-AE9B-D7304B7098E4}" type="datetimeFigureOut">
              <a:rPr lang="fr-FR" smtClean="0"/>
              <a:pPr/>
              <a:t>02/07/2020</a:t>
            </a:fld>
            <a:endParaRPr lang="fr-FR" dirty="0"/>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dirty="0"/>
          </a:p>
        </p:txBody>
      </p:sp>
      <p:sp>
        <p:nvSpPr>
          <p:cNvPr id="6" name="Espace réservé du numéro de diapositive 5"/>
          <p:cNvSpPr>
            <a:spLocks noGrp="1"/>
          </p:cNvSpPr>
          <p:nvPr>
            <p:ph type="sldNum" sz="quarter" idx="12"/>
          </p:nvPr>
        </p:nvSpPr>
        <p:spPr>
          <a:xfrm>
            <a:off x="8451056" y="809624"/>
            <a:ext cx="502920" cy="300831"/>
          </a:xfrm>
        </p:spPr>
        <p:txBody>
          <a:bodyPr/>
          <a:lstStyle/>
          <a:p>
            <a:fld id="{130A4B80-9A61-4CA1-8134-02001E4A5FD4}" type="slidenum">
              <a:rPr lang="fr-FR" smtClean="0"/>
              <a:pPr/>
              <a:t>‹N°›</a:t>
            </a:fld>
            <a:endParaRPr lang="fr-FR" dirty="0"/>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63473488-A585-4121-AE9B-D7304B7098E4}" type="datetimeFigureOut">
              <a:rPr lang="fr-FR" smtClean="0"/>
              <a:pPr/>
              <a:t>02/07/2020</a:t>
            </a:fld>
            <a:endParaRPr lang="fr-FR" dirty="0"/>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dirty="0"/>
          </a:p>
        </p:txBody>
      </p:sp>
      <p:sp>
        <p:nvSpPr>
          <p:cNvPr id="7" name="Espace réservé du numéro de diapositive 6"/>
          <p:cNvSpPr>
            <a:spLocks noGrp="1"/>
          </p:cNvSpPr>
          <p:nvPr>
            <p:ph type="sldNum" sz="quarter" idx="12"/>
          </p:nvPr>
        </p:nvSpPr>
        <p:spPr>
          <a:xfrm>
            <a:off x="7589520" y="6480969"/>
            <a:ext cx="502920" cy="301752"/>
          </a:xfrm>
        </p:spPr>
        <p:txBody>
          <a:bodyPr/>
          <a:lstStyle/>
          <a:p>
            <a:fld id="{130A4B80-9A61-4CA1-8134-02001E4A5FD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63473488-A585-4121-AE9B-D7304B7098E4}" type="datetimeFigureOut">
              <a:rPr lang="fr-FR" smtClean="0"/>
              <a:pPr/>
              <a:t>02/07/2020</a:t>
            </a:fld>
            <a:endParaRPr lang="fr-FR" dirty="0"/>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dirty="0"/>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130A4B80-9A61-4CA1-8134-02001E4A5FD4}"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3473488-A585-4121-AE9B-D7304B7098E4}" type="datetimeFigureOut">
              <a:rPr lang="fr-FR" smtClean="0"/>
              <a:pPr/>
              <a:t>02/07/2020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130A4B80-9A61-4CA1-8134-02001E4A5FD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63473488-A585-4121-AE9B-D7304B7098E4}" type="datetimeFigureOut">
              <a:rPr lang="fr-FR" smtClean="0"/>
              <a:pPr/>
              <a:t>02/07/2020</a:t>
            </a:fld>
            <a:endParaRPr lang="fr-FR" dirty="0"/>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dirty="0"/>
          </a:p>
        </p:txBody>
      </p:sp>
      <p:sp>
        <p:nvSpPr>
          <p:cNvPr id="4" name="Espace réservé du numéro de diapositive 3"/>
          <p:cNvSpPr>
            <a:spLocks noGrp="1"/>
          </p:cNvSpPr>
          <p:nvPr>
            <p:ph type="sldNum" sz="quarter" idx="12"/>
          </p:nvPr>
        </p:nvSpPr>
        <p:spPr>
          <a:xfrm>
            <a:off x="7589520" y="6480969"/>
            <a:ext cx="502920" cy="301752"/>
          </a:xfrm>
        </p:spPr>
        <p:txBody>
          <a:bodyPr/>
          <a:lstStyle/>
          <a:p>
            <a:fld id="{130A4B80-9A61-4CA1-8134-02001E4A5FD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63473488-A585-4121-AE9B-D7304B7098E4}" type="datetimeFigureOut">
              <a:rPr lang="fr-FR" smtClean="0"/>
              <a:pPr/>
              <a:t>02/07/2020</a:t>
            </a:fld>
            <a:endParaRPr lang="fr-FR" dirty="0"/>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dirty="0"/>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130A4B80-9A61-4CA1-8134-02001E4A5FD4}"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dirty="0"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63473488-A585-4121-AE9B-D7304B7098E4}" type="datetimeFigureOut">
              <a:rPr lang="fr-FR" smtClean="0"/>
              <a:pPr/>
              <a:t>02/07/2020</a:t>
            </a:fld>
            <a:endParaRPr lang="fr-FR" dirty="0"/>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dirty="0"/>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130A4B80-9A61-4CA1-8134-02001E4A5FD4}"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3473488-A585-4121-AE9B-D7304B7098E4}" type="datetimeFigureOut">
              <a:rPr lang="fr-FR" smtClean="0"/>
              <a:pPr/>
              <a:t>02/07/2020</a:t>
            </a:fld>
            <a:endParaRPr lang="fr-FR" dirty="0"/>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dirty="0"/>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30A4B80-9A61-4CA1-8134-02001E4A5FD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27584" cy="1123950"/>
          </a:xfrm>
          <a:prstGeom prst="rect">
            <a:avLst/>
          </a:prstGeom>
        </p:spPr>
      </p:pic>
      <p:pic>
        <p:nvPicPr>
          <p:cNvPr id="3" name="Imag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16416" y="14989"/>
            <a:ext cx="827583" cy="1123950"/>
          </a:xfrm>
          <a:prstGeom prst="rect">
            <a:avLst/>
          </a:prstGeom>
        </p:spPr>
      </p:pic>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4414" y="0"/>
            <a:ext cx="6768752" cy="1123950"/>
          </a:xfrm>
          <a:prstGeom prst="rect">
            <a:avLst/>
          </a:prstGeom>
        </p:spPr>
      </p:pic>
      <p:sp>
        <p:nvSpPr>
          <p:cNvPr id="5" name="Rectangle 4"/>
          <p:cNvSpPr/>
          <p:nvPr/>
        </p:nvSpPr>
        <p:spPr>
          <a:xfrm>
            <a:off x="1071538" y="1285860"/>
            <a:ext cx="7000924"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fr-FR" sz="2000" dirty="0" smtClean="0">
                <a:solidFill>
                  <a:prstClr val="black"/>
                </a:solidFill>
                <a:latin typeface="Bodoni MT Black" panose="02070A03080606020203" pitchFamily="18" charset="0"/>
              </a:rPr>
              <a:t>   </a:t>
            </a:r>
            <a:r>
              <a:rPr lang="fr-FR" sz="2000" b="1" dirty="0" smtClean="0">
                <a:solidFill>
                  <a:prstClr val="black"/>
                </a:solidFill>
                <a:latin typeface="Bodoni MT Black" panose="02070A03080606020203" pitchFamily="18" charset="0"/>
              </a:rPr>
              <a:t>université Mohamed khider Biskra </a:t>
            </a:r>
          </a:p>
          <a:p>
            <a:pPr lvl="0" algn="ctr"/>
            <a:r>
              <a:rPr lang="fr-FR" sz="2000" b="1" dirty="0" smtClean="0">
                <a:solidFill>
                  <a:prstClr val="black"/>
                </a:solidFill>
                <a:latin typeface="Bodoni MT Black" panose="02070A03080606020203" pitchFamily="18" charset="0"/>
              </a:rPr>
              <a:t>Faculté </a:t>
            </a:r>
            <a:r>
              <a:rPr lang="fr-FR" sz="2000" b="1" dirty="0">
                <a:solidFill>
                  <a:prstClr val="black"/>
                </a:solidFill>
                <a:latin typeface="Bodoni MT Black" panose="02070A03080606020203" pitchFamily="18" charset="0"/>
              </a:rPr>
              <a:t>des sciences exactes et sciences de la nature </a:t>
            </a:r>
            <a:r>
              <a:rPr lang="fr-FR" sz="2000" b="1" dirty="0" smtClean="0">
                <a:solidFill>
                  <a:prstClr val="black"/>
                </a:solidFill>
                <a:latin typeface="Bodoni MT Black" panose="02070A03080606020203" pitchFamily="18" charset="0"/>
              </a:rPr>
              <a:t>    et </a:t>
            </a:r>
            <a:r>
              <a:rPr lang="fr-FR" sz="2000" b="1" dirty="0">
                <a:solidFill>
                  <a:prstClr val="black"/>
                </a:solidFill>
                <a:latin typeface="Bodoni MT Black" panose="02070A03080606020203" pitchFamily="18" charset="0"/>
              </a:rPr>
              <a:t>de la </a:t>
            </a:r>
            <a:r>
              <a:rPr lang="fr-FR" sz="2000" b="1" dirty="0" smtClean="0">
                <a:solidFill>
                  <a:prstClr val="black"/>
                </a:solidFill>
                <a:latin typeface="Bodoni MT Black" panose="02070A03080606020203" pitchFamily="18" charset="0"/>
              </a:rPr>
              <a:t>vie</a:t>
            </a:r>
          </a:p>
          <a:p>
            <a:pPr lvl="0"/>
            <a:r>
              <a:rPr lang="fr-FR" sz="2000" b="1" dirty="0" smtClean="0">
                <a:solidFill>
                  <a:prstClr val="black"/>
                </a:solidFill>
                <a:latin typeface="Bodoni MT Black" panose="02070A03080606020203" pitchFamily="18" charset="0"/>
              </a:rPr>
              <a:t>Département des science de la nature et de la vie</a:t>
            </a:r>
            <a:endParaRPr lang="fr-FR" sz="2000" b="1" dirty="0">
              <a:solidFill>
                <a:prstClr val="black"/>
              </a:solidFill>
              <a:latin typeface="Bodoni MT Black" panose="02070A03080606020203" pitchFamily="18" charset="0"/>
            </a:endParaRPr>
          </a:p>
        </p:txBody>
      </p:sp>
      <p:sp>
        <p:nvSpPr>
          <p:cNvPr id="6" name="ZoneTexte 5"/>
          <p:cNvSpPr txBox="1"/>
          <p:nvPr/>
        </p:nvSpPr>
        <p:spPr>
          <a:xfrm>
            <a:off x="1214414" y="3071810"/>
            <a:ext cx="6768752" cy="1200329"/>
          </a:xfrm>
          <a:prstGeom prst="rect">
            <a:avLst/>
          </a:prstGeom>
          <a:noFill/>
        </p:spPr>
        <p:txBody>
          <a:bodyPr wrap="square" rtlCol="0">
            <a:spAutoFit/>
          </a:bodyPr>
          <a:lstStyle/>
          <a:p>
            <a:pPr algn="ctr"/>
            <a:r>
              <a:rPr lang="fr-FR" sz="3600" b="1" dirty="0" smtClean="0">
                <a:solidFill>
                  <a:srgbClr val="FF0000"/>
                </a:solidFill>
                <a:latin typeface="Arial" pitchFamily="34" charset="0"/>
                <a:cs typeface="Arial" pitchFamily="34" charset="0"/>
              </a:rPr>
              <a:t>Les plante d’intérêt </a:t>
            </a:r>
            <a:r>
              <a:rPr lang="fr-FR" sz="3600" b="1" dirty="0">
                <a:solidFill>
                  <a:srgbClr val="FF0000"/>
                </a:solidFill>
                <a:latin typeface="Arial" pitchFamily="34" charset="0"/>
                <a:cs typeface="Arial" pitchFamily="34" charset="0"/>
              </a:rPr>
              <a:t>papetier (</a:t>
            </a:r>
            <a:r>
              <a:rPr lang="fr-FR" sz="3600" b="1" dirty="0" smtClean="0">
                <a:solidFill>
                  <a:srgbClr val="FF0000"/>
                </a:solidFill>
                <a:latin typeface="Arial" pitchFamily="34" charset="0"/>
                <a:cs typeface="Arial" pitchFamily="34" charset="0"/>
              </a:rPr>
              <a:t>L’alfa)</a:t>
            </a:r>
            <a:endParaRPr lang="fr-FR" sz="3600" b="1" dirty="0">
              <a:solidFill>
                <a:srgbClr val="FF0000"/>
              </a:solidFill>
              <a:latin typeface="Arial" pitchFamily="34" charset="0"/>
              <a:cs typeface="Arial" pitchFamily="34" charset="0"/>
            </a:endParaRPr>
          </a:p>
        </p:txBody>
      </p:sp>
      <p:sp>
        <p:nvSpPr>
          <p:cNvPr id="7" name="Rectangle 6"/>
          <p:cNvSpPr/>
          <p:nvPr/>
        </p:nvSpPr>
        <p:spPr>
          <a:xfrm>
            <a:off x="211281" y="5013176"/>
            <a:ext cx="3217711" cy="1323439"/>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lvl="0">
              <a:buFont typeface="Wingdings" pitchFamily="2" charset="2"/>
              <a:buChar char="v"/>
            </a:pPr>
            <a:r>
              <a:rPr lang="fr-FR" sz="2000" b="1" dirty="0">
                <a:solidFill>
                  <a:prstClr val="black"/>
                </a:solidFill>
                <a:latin typeface="Times New Roman" pitchFamily="18" charset="0"/>
                <a:cs typeface="Times New Roman" pitchFamily="18" charset="0"/>
              </a:rPr>
              <a:t>Réalisée  par:	</a:t>
            </a:r>
          </a:p>
          <a:p>
            <a:pPr lvl="0">
              <a:buFont typeface="Wingdings" pitchFamily="2" charset="2"/>
              <a:buChar char="v"/>
            </a:pPr>
            <a:r>
              <a:rPr lang="fr-FR" sz="2000" b="1" dirty="0" smtClean="0">
                <a:solidFill>
                  <a:prstClr val="black"/>
                </a:solidFill>
                <a:latin typeface="Times New Roman" pitchFamily="18" charset="0"/>
                <a:cs typeface="Times New Roman" pitchFamily="18" charset="0"/>
              </a:rPr>
              <a:t>Djellali chaima </a:t>
            </a:r>
          </a:p>
          <a:p>
            <a:pPr lvl="0">
              <a:buFont typeface="Wingdings" pitchFamily="2" charset="2"/>
              <a:buChar char="v"/>
            </a:pPr>
            <a:r>
              <a:rPr lang="fr-FR" sz="2000" b="1" dirty="0" smtClean="0">
                <a:solidFill>
                  <a:prstClr val="black"/>
                </a:solidFill>
                <a:latin typeface="Times New Roman" pitchFamily="18" charset="0"/>
                <a:cs typeface="Times New Roman" pitchFamily="18" charset="0"/>
              </a:rPr>
              <a:t>Ben hafid maissa </a:t>
            </a:r>
          </a:p>
          <a:p>
            <a:pPr lvl="0">
              <a:buFont typeface="Wingdings" pitchFamily="2" charset="2"/>
              <a:buChar char="v"/>
            </a:pPr>
            <a:r>
              <a:rPr lang="fr-FR" sz="2000" b="1" dirty="0" smtClean="0">
                <a:solidFill>
                  <a:prstClr val="black"/>
                </a:solidFill>
                <a:latin typeface="Times New Roman" pitchFamily="18" charset="0"/>
                <a:cs typeface="Times New Roman" pitchFamily="18" charset="0"/>
              </a:rPr>
              <a:t>Djbabri samia</a:t>
            </a:r>
          </a:p>
        </p:txBody>
      </p:sp>
      <p:sp>
        <p:nvSpPr>
          <p:cNvPr id="8" name="Rectangle 7"/>
          <p:cNvSpPr/>
          <p:nvPr/>
        </p:nvSpPr>
        <p:spPr>
          <a:xfrm>
            <a:off x="6444207" y="5013176"/>
            <a:ext cx="2271197" cy="70788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lvl="0"/>
            <a:r>
              <a:rPr lang="fr-FR" sz="2000" b="1" dirty="0">
                <a:solidFill>
                  <a:prstClr val="black"/>
                </a:solidFill>
                <a:latin typeface="Times New Roman" pitchFamily="18" charset="0"/>
                <a:cs typeface="Times New Roman" pitchFamily="18" charset="0"/>
              </a:rPr>
              <a:t>Dirigée par:</a:t>
            </a:r>
          </a:p>
          <a:p>
            <a:pPr lvl="1">
              <a:buFont typeface="Wingdings" pitchFamily="2" charset="2"/>
              <a:buChar char="v"/>
            </a:pPr>
            <a:r>
              <a:rPr lang="fr-FR" sz="2000" b="1" dirty="0">
                <a:solidFill>
                  <a:prstClr val="black"/>
                </a:solidFill>
                <a:latin typeface="Times New Roman" pitchFamily="18" charset="0"/>
                <a:cs typeface="Times New Roman" pitchFamily="18" charset="0"/>
              </a:rPr>
              <a:t>M, Krikr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wipe(down)">
                                      <p:cBhvr>
                                        <p:cTn id="31" dur="500"/>
                                        <p:tgtEl>
                                          <p:spTgt spid="6">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bg/>
                                          </p:spTgt>
                                        </p:tgtEl>
                                        <p:attrNameLst>
                                          <p:attrName>style.visibility</p:attrName>
                                        </p:attrNameLst>
                                      </p:cBhvr>
                                      <p:to>
                                        <p:strVal val="visible"/>
                                      </p:to>
                                    </p:set>
                                    <p:anim calcmode="lin" valueType="num">
                                      <p:cBhvr additive="base">
                                        <p:cTn id="36" dur="500" fill="hold"/>
                                        <p:tgtEl>
                                          <p:spTgt spid="7">
                                            <p:bg/>
                                          </p:spTgt>
                                        </p:tgtEl>
                                        <p:attrNameLst>
                                          <p:attrName>ppt_x</p:attrName>
                                        </p:attrNameLst>
                                      </p:cBhvr>
                                      <p:tavLst>
                                        <p:tav tm="0">
                                          <p:val>
                                            <p:strVal val="#ppt_x"/>
                                          </p:val>
                                        </p:tav>
                                        <p:tav tm="100000">
                                          <p:val>
                                            <p:strVal val="#ppt_x"/>
                                          </p:val>
                                        </p:tav>
                                      </p:tavLst>
                                    </p:anim>
                                    <p:anim calcmode="lin" valueType="num">
                                      <p:cBhvr additive="base">
                                        <p:cTn id="37"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 calcmode="lin" valueType="num">
                                      <p:cBhvr additive="base">
                                        <p:cTn id="4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7">
                                            <p:txEl>
                                              <p:pRg st="1" end="1"/>
                                            </p:txEl>
                                          </p:spTgt>
                                        </p:tgtEl>
                                        <p:attrNameLst>
                                          <p:attrName>style.visibility</p:attrName>
                                        </p:attrNameLst>
                                      </p:cBhvr>
                                      <p:to>
                                        <p:strVal val="visible"/>
                                      </p:to>
                                    </p:set>
                                    <p:anim calcmode="lin" valueType="num">
                                      <p:cBhvr additive="base">
                                        <p:cTn id="48"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7">
                                            <p:txEl>
                                              <p:pRg st="2" end="2"/>
                                            </p:txEl>
                                          </p:spTgt>
                                        </p:tgtEl>
                                        <p:attrNameLst>
                                          <p:attrName>style.visibility</p:attrName>
                                        </p:attrNameLst>
                                      </p:cBhvr>
                                      <p:to>
                                        <p:strVal val="visible"/>
                                      </p:to>
                                    </p:set>
                                    <p:anim calcmode="lin" valueType="num">
                                      <p:cBhvr additive="base">
                                        <p:cTn id="54"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7">
                                            <p:txEl>
                                              <p:pRg st="3" end="3"/>
                                            </p:txEl>
                                          </p:spTgt>
                                        </p:tgtEl>
                                        <p:attrNameLst>
                                          <p:attrName>style.visibility</p:attrName>
                                        </p:attrNameLst>
                                      </p:cBhvr>
                                      <p:to>
                                        <p:strVal val="visible"/>
                                      </p:to>
                                    </p:set>
                                    <p:anim calcmode="lin" valueType="num">
                                      <p:cBhvr additive="base">
                                        <p:cTn id="60"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8">
                                            <p:bg/>
                                          </p:spTgt>
                                        </p:tgtEl>
                                        <p:attrNameLst>
                                          <p:attrName>style.visibility</p:attrName>
                                        </p:attrNameLst>
                                      </p:cBhvr>
                                      <p:to>
                                        <p:strVal val="visible"/>
                                      </p:to>
                                    </p:set>
                                    <p:anim calcmode="lin" valueType="num">
                                      <p:cBhvr additive="base">
                                        <p:cTn id="66" dur="500" fill="hold"/>
                                        <p:tgtEl>
                                          <p:spTgt spid="8">
                                            <p:bg/>
                                          </p:spTgt>
                                        </p:tgtEl>
                                        <p:attrNameLst>
                                          <p:attrName>ppt_x</p:attrName>
                                        </p:attrNameLst>
                                      </p:cBhvr>
                                      <p:tavLst>
                                        <p:tav tm="0">
                                          <p:val>
                                            <p:strVal val="#ppt_x"/>
                                          </p:val>
                                        </p:tav>
                                        <p:tav tm="100000">
                                          <p:val>
                                            <p:strVal val="#ppt_x"/>
                                          </p:val>
                                        </p:tav>
                                      </p:tavLst>
                                    </p:anim>
                                    <p:anim calcmode="lin" valueType="num">
                                      <p:cBhvr additive="base">
                                        <p:cTn id="67"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8">
                                            <p:txEl>
                                              <p:pRg st="0" end="0"/>
                                            </p:txEl>
                                          </p:spTgt>
                                        </p:tgtEl>
                                        <p:attrNameLst>
                                          <p:attrName>style.visibility</p:attrName>
                                        </p:attrNameLst>
                                      </p:cBhvr>
                                      <p:to>
                                        <p:strVal val="visible"/>
                                      </p:to>
                                    </p:set>
                                    <p:anim calcmode="lin" valueType="num">
                                      <p:cBhvr additive="base">
                                        <p:cTn id="72"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8">
                                            <p:txEl>
                                              <p:pRg st="0" end="0"/>
                                            </p:txEl>
                                          </p:spTgt>
                                        </p:tgtEl>
                                        <p:attrNameLst>
                                          <p:attrName>ppt_y</p:attrName>
                                        </p:attrNameLst>
                                      </p:cBhvr>
                                      <p:tavLst>
                                        <p:tav tm="0">
                                          <p:val>
                                            <p:strVal val="1+#ppt_h/2"/>
                                          </p:val>
                                        </p:tav>
                                        <p:tav tm="100000">
                                          <p:val>
                                            <p:strVal val="#ppt_y"/>
                                          </p:val>
                                        </p:tav>
                                      </p:tavLst>
                                    </p:anim>
                                  </p:childTnLst>
                                </p:cTn>
                              </p:par>
                              <p:par>
                                <p:cTn id="74" presetID="2" presetClass="entr" presetSubtype="4" fill="hold" grpId="0" nodeType="withEffect">
                                  <p:stCondLst>
                                    <p:cond delay="0"/>
                                  </p:stCondLst>
                                  <p:childTnLst>
                                    <p:set>
                                      <p:cBhvr>
                                        <p:cTn id="75" dur="1" fill="hold">
                                          <p:stCondLst>
                                            <p:cond delay="0"/>
                                          </p:stCondLst>
                                        </p:cTn>
                                        <p:tgtEl>
                                          <p:spTgt spid="8">
                                            <p:txEl>
                                              <p:pRg st="1" end="1"/>
                                            </p:txEl>
                                          </p:spTgt>
                                        </p:tgtEl>
                                        <p:attrNameLst>
                                          <p:attrName>style.visibility</p:attrName>
                                        </p:attrNameLst>
                                      </p:cBhvr>
                                      <p:to>
                                        <p:strVal val="visible"/>
                                      </p:to>
                                    </p:set>
                                    <p:anim calcmode="lin" valueType="num">
                                      <p:cBhvr additive="base">
                                        <p:cTn id="76"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build="p"/>
      <p:bldP spid="7" grpId="0" build="p" animBg="1"/>
      <p:bldP spid="8"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285728"/>
            <a:ext cx="8643966" cy="769441"/>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4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cycle développement:</a:t>
            </a:r>
            <a:endParaRPr lang="fr-F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3" name="Rectangle à coins arrondis 2"/>
          <p:cNvSpPr/>
          <p:nvPr/>
        </p:nvSpPr>
        <p:spPr>
          <a:xfrm>
            <a:off x="0" y="1071546"/>
            <a:ext cx="8929750" cy="557214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fr-FR" dirty="0">
              <a:latin typeface="Times New Roman" panose="02020603050405020304" pitchFamily="18" charset="0"/>
              <a:cs typeface="Times New Roman" panose="02020603050405020304" pitchFamily="18" charset="0"/>
            </a:endParaRPr>
          </a:p>
        </p:txBody>
      </p:sp>
      <p:sp>
        <p:nvSpPr>
          <p:cNvPr id="4" name="Espace réservé du contenu 2"/>
          <p:cNvSpPr txBox="1">
            <a:spLocks/>
          </p:cNvSpPr>
          <p:nvPr/>
        </p:nvSpPr>
        <p:spPr>
          <a:xfrm>
            <a:off x="357158" y="1142984"/>
            <a:ext cx="7715304" cy="5541818"/>
          </a:xfrm>
          <a:prstGeom prst="rect">
            <a:avLst/>
          </a:prstGeom>
        </p:spPr>
        <p:txBody>
          <a:bodyPr>
            <a:normAutofit fontScale="62500" lnSpcReduction="20000"/>
          </a:bodyPr>
          <a:lstStyle/>
          <a:p>
            <a:pPr marL="448056" marR="0" lvl="0" indent="-384048" algn="ctr"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fr-FR" sz="3400" b="1" i="1" u="none" strike="noStrike" kern="1200" cap="none" spc="0" normalizeH="0" baseline="0" noProof="0" dirty="0" smtClean="0">
                <a:ln>
                  <a:noFill/>
                </a:ln>
                <a:solidFill>
                  <a:srgbClr val="00B050"/>
                </a:solidFill>
                <a:effectLst/>
                <a:uLnTx/>
                <a:uFillTx/>
                <a:latin typeface="Segoe UI" pitchFamily="34" charset="0"/>
                <a:ea typeface="+mn-ea"/>
                <a:cs typeface="Segoe UI" pitchFamily="34" charset="0"/>
              </a:rPr>
              <a:t>1- Phase de végétation</a:t>
            </a:r>
            <a:r>
              <a:rPr kumimoji="0" lang="fr-FR" sz="3400" b="1" u="none" strike="noStrike" kern="1200" cap="none" spc="0" normalizeH="0" baseline="0" noProof="0" dirty="0" smtClean="0">
                <a:ln>
                  <a:noFill/>
                </a:ln>
                <a:solidFill>
                  <a:srgbClr val="00B050"/>
                </a:solidFill>
                <a:effectLst/>
                <a:uLnTx/>
                <a:uFillTx/>
                <a:latin typeface="Segoe UI" pitchFamily="34" charset="0"/>
                <a:ea typeface="+mn-ea"/>
                <a:cs typeface="Segoe UI" pitchFamily="34" charset="0"/>
              </a:rPr>
              <a:t> :</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fr-FR" sz="3800" b="0" i="0" u="none" strike="noStrike" kern="1200" cap="none" spc="0" normalizeH="0" baseline="0" noProof="0" dirty="0" smtClean="0">
                <a:ln>
                  <a:noFill/>
                </a:ln>
                <a:solidFill>
                  <a:schemeClr val="bg1"/>
                </a:solidFill>
                <a:effectLst/>
                <a:uLnTx/>
                <a:uFillTx/>
                <a:latin typeface="Arial" pitchFamily="34" charset="0"/>
                <a:cs typeface="Arial" pitchFamily="34" charset="0"/>
              </a:rPr>
              <a:t>            Les formations steppiques et ceux de </a:t>
            </a:r>
            <a:r>
              <a:rPr kumimoji="0" lang="fr-FR" sz="3800" b="0"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Stipa tenacissima</a:t>
            </a:r>
            <a:r>
              <a:rPr kumimoji="0" lang="fr-FR" sz="3800" b="0" i="0" u="none" strike="noStrike" kern="1200" cap="none" spc="0" normalizeH="0" baseline="0" noProof="0" dirty="0" smtClean="0">
                <a:ln>
                  <a:noFill/>
                </a:ln>
                <a:solidFill>
                  <a:schemeClr val="bg1"/>
                </a:solidFill>
                <a:effectLst/>
                <a:uLnTx/>
                <a:uFillTx/>
                <a:latin typeface="Arial" pitchFamily="34" charset="0"/>
                <a:cs typeface="Arial" pitchFamily="34" charset="0"/>
              </a:rPr>
              <a:t> L. sont considérés comme étant l’un des meilleurs remparts face à l’avancée du désert (MOULAY et al., 2011). Il entre dans la catégorie des végétaux verts. Ses phénoplastes sont les suivantes :Début de printemps : dès que la température dépasse 3 à 5 °C les feuilles persistantes entrent en activité, et commencent à synthétiser leurs substances nutritives, les jeunes feuilles déjà ébauchées depuis l’automne sortent des gaines et de nouvelles innovations se forment</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3800" b="0" i="0" u="none" strike="noStrike" kern="1200" cap="none" spc="0" normalizeH="0" baseline="0" noProof="0" dirty="0" smtClean="0">
                <a:ln>
                  <a:noFill/>
                </a:ln>
                <a:solidFill>
                  <a:schemeClr val="bg1"/>
                </a:solidFill>
                <a:effectLst/>
                <a:uLnTx/>
                <a:uFillTx/>
                <a:latin typeface="Arial" pitchFamily="34" charset="0"/>
                <a:cs typeface="Arial" pitchFamily="34" charset="0"/>
              </a:rPr>
              <a:t>Entre la fin du mois d’Avril et le début du mois de Mai apparaissent les fleurs.</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3800" b="0" i="0" u="none" strike="noStrike" kern="1200" cap="none" spc="0" normalizeH="0" baseline="0" noProof="0" dirty="0" smtClean="0">
                <a:ln>
                  <a:noFill/>
                </a:ln>
                <a:solidFill>
                  <a:schemeClr val="bg1"/>
                </a:solidFill>
                <a:effectLst/>
                <a:uLnTx/>
                <a:uFillTx/>
                <a:latin typeface="Arial" pitchFamily="34" charset="0"/>
                <a:cs typeface="Arial" pitchFamily="34" charset="0"/>
              </a:rPr>
              <a:t>Au début de l’été, les fruits sont murs. En Juillet, la feuille ferme ses stomates et se met en état de vie ralentie sous l’effet de la sécheresse. </a:t>
            </a:r>
            <a:endParaRPr kumimoji="0" lang="fr-FR" sz="3800" b="0" i="0" u="none" strike="noStrike" kern="1200" cap="none" spc="0" normalizeH="0" baseline="0" noProof="0" dirty="0">
              <a:ln>
                <a:noFill/>
              </a:ln>
              <a:solidFill>
                <a:schemeClr val="bg1"/>
              </a:solidFill>
              <a:effectLst/>
              <a:uLnTx/>
              <a:uFillTx/>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14282" y="0"/>
            <a:ext cx="8786874" cy="6858000"/>
          </a:xfrm>
          <a:prstGeom prst="roundRect">
            <a:avLst>
              <a:gd name="adj"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000" b="1" dirty="0" smtClean="0">
                <a:latin typeface="Arial" pitchFamily="34" charset="0"/>
                <a:cs typeface="Arial" pitchFamily="34" charset="0"/>
              </a:rPr>
              <a:t> </a:t>
            </a:r>
            <a:r>
              <a:rPr lang="fr-FR" sz="2000" b="1" dirty="0" smtClean="0">
                <a:solidFill>
                  <a:srgbClr val="00B050"/>
                </a:solidFill>
                <a:latin typeface="Arial" pitchFamily="34" charset="0"/>
                <a:cs typeface="Arial" pitchFamily="34" charset="0"/>
              </a:rPr>
              <a:t>A Reproduction par semis </a:t>
            </a:r>
            <a:r>
              <a:rPr lang="fr-FR" sz="2000" b="1" dirty="0" smtClean="0">
                <a:solidFill>
                  <a:srgbClr val="FF0000"/>
                </a:solidFill>
                <a:latin typeface="Arial" pitchFamily="34" charset="0"/>
                <a:cs typeface="Arial" pitchFamily="34" charset="0"/>
              </a:rPr>
              <a:t/>
            </a:r>
            <a:br>
              <a:rPr lang="fr-FR" sz="2000" b="1" dirty="0" smtClean="0">
                <a:solidFill>
                  <a:srgbClr val="FF0000"/>
                </a:solidFill>
                <a:latin typeface="Arial" pitchFamily="34" charset="0"/>
                <a:cs typeface="Arial" pitchFamily="34" charset="0"/>
              </a:rPr>
            </a:br>
            <a:r>
              <a:rPr lang="fr-FR" sz="2000" b="1" dirty="0" smtClean="0">
                <a:latin typeface="Arial" pitchFamily="34" charset="0"/>
                <a:cs typeface="Arial" pitchFamily="34" charset="0"/>
              </a:rPr>
              <a:t>L’épillet est mur en juin. La germination se fait rapidement dés que l’humidité est assez persistance, et la floraison de l’alfa sur les steppes est assez courante pour peu que les précipitations soit suffisantes et la ramification axillaire apparait très tôt après la germination </a:t>
            </a:r>
            <a:r>
              <a:rPr lang="fr-FR" sz="2000" b="1" dirty="0" smtClean="0">
                <a:solidFill>
                  <a:srgbClr val="FF0000"/>
                </a:solidFill>
                <a:latin typeface="Arial" pitchFamily="34" charset="0"/>
                <a:cs typeface="Arial" pitchFamily="34" charset="0"/>
              </a:rPr>
              <a:t> </a:t>
            </a:r>
            <a:r>
              <a:rPr lang="fr-FR" sz="2000" b="1" dirty="0" smtClean="0">
                <a:solidFill>
                  <a:srgbClr val="00B050"/>
                </a:solidFill>
                <a:latin typeface="Arial" pitchFamily="34" charset="0"/>
                <a:cs typeface="Arial" pitchFamily="34" charset="0"/>
              </a:rPr>
              <a:t>b- Reproduction par bourgeons dormants</a:t>
            </a:r>
            <a:r>
              <a:rPr lang="fr-FR" sz="2000" b="1" dirty="0" smtClean="0">
                <a:solidFill>
                  <a:srgbClr val="FF0000"/>
                </a:solidFill>
                <a:latin typeface="Arial" pitchFamily="34" charset="0"/>
                <a:cs typeface="Arial" pitchFamily="34" charset="0"/>
              </a:rPr>
              <a:t> </a:t>
            </a:r>
            <a:br>
              <a:rPr lang="fr-FR" sz="2000" b="1" dirty="0" smtClean="0">
                <a:solidFill>
                  <a:srgbClr val="FF0000"/>
                </a:solidFill>
                <a:latin typeface="Arial" pitchFamily="34" charset="0"/>
                <a:cs typeface="Arial" pitchFamily="34" charset="0"/>
              </a:rPr>
            </a:br>
            <a:r>
              <a:rPr lang="fr-FR" sz="2000" b="1" dirty="0" smtClean="0">
                <a:latin typeface="Arial" pitchFamily="34" charset="0"/>
                <a:cs typeface="Arial" pitchFamily="34" charset="0"/>
              </a:rPr>
              <a:t>Lorsque les veilles touffes sont épuisées, les bourgeons axillaires se réveillent au printemps, donnent naissance à de petites touffes dont les feuilles restent courtes pendant trois ans ou plus. Cette rénovation des touffes à partir des bourgeons dormants est le principal mode de reconstitution des nappes alfatières détruites par abus de cueillette </a:t>
            </a:r>
            <a:br>
              <a:rPr lang="fr-FR" sz="2000" b="1" dirty="0" smtClean="0">
                <a:latin typeface="Arial" pitchFamily="34" charset="0"/>
                <a:cs typeface="Arial" pitchFamily="34" charset="0"/>
              </a:rPr>
            </a:br>
            <a:r>
              <a:rPr lang="fr-FR" sz="2000" b="1" dirty="0" smtClean="0">
                <a:latin typeface="Arial" pitchFamily="34" charset="0"/>
                <a:cs typeface="Arial" pitchFamily="34" charset="0"/>
              </a:rPr>
              <a:t/>
            </a:r>
            <a:br>
              <a:rPr lang="fr-FR" sz="2000" b="1" dirty="0" smtClean="0">
                <a:latin typeface="Arial" pitchFamily="34" charset="0"/>
                <a:cs typeface="Arial" pitchFamily="34" charset="0"/>
              </a:rPr>
            </a:br>
            <a:r>
              <a:rPr lang="fr-FR" sz="2000" b="1" dirty="0" smtClean="0">
                <a:latin typeface="Arial" pitchFamily="34" charset="0"/>
                <a:cs typeface="Arial" pitchFamily="34" charset="0"/>
              </a:rPr>
              <a:t>       </a:t>
            </a:r>
            <a:r>
              <a:rPr lang="fr-FR" sz="2000" b="1" dirty="0" smtClean="0">
                <a:solidFill>
                  <a:srgbClr val="00B050"/>
                </a:solidFill>
                <a:latin typeface="Arial" pitchFamily="34" charset="0"/>
                <a:cs typeface="Arial" pitchFamily="34" charset="0"/>
              </a:rPr>
              <a:t>c- Reproduction par extension et fragmentation des souches</a:t>
            </a:r>
            <a:r>
              <a:rPr lang="fr-FR" sz="2000" b="1" dirty="0" smtClean="0">
                <a:solidFill>
                  <a:srgbClr val="FF0000"/>
                </a:solidFill>
                <a:latin typeface="Arial" pitchFamily="34" charset="0"/>
                <a:cs typeface="Arial" pitchFamily="34" charset="0"/>
              </a:rPr>
              <a:t> </a:t>
            </a:r>
            <a:r>
              <a:rPr lang="fr-FR" sz="2000" b="1" dirty="0" smtClean="0">
                <a:latin typeface="Arial" pitchFamily="34" charset="0"/>
                <a:cs typeface="Arial" pitchFamily="34" charset="0"/>
              </a:rPr>
              <a:t/>
            </a:r>
            <a:br>
              <a:rPr lang="fr-FR" sz="2000" b="1" dirty="0" smtClean="0">
                <a:latin typeface="Arial" pitchFamily="34" charset="0"/>
                <a:cs typeface="Arial" pitchFamily="34" charset="0"/>
              </a:rPr>
            </a:br>
            <a:r>
              <a:rPr lang="fr-FR" sz="2000" b="1" dirty="0" smtClean="0">
                <a:latin typeface="Arial" pitchFamily="34" charset="0"/>
                <a:cs typeface="Arial" pitchFamily="34" charset="0"/>
              </a:rPr>
              <a:t>L’encombrement important des touffes par les feuilles mortes dont l’ensemble constitue le fatras, favorise la floraison, crée à l’intérieur d’elle un milieu asphyxique perturbant leur développement et accélère le dépérissement des rameaux anciens du centre entrainant ainsi la fragmentation ou la circination des touffes, phénomène considéré comme l’un des mécanismes de régénération naturelle de l’alfa par voie végétative</a:t>
            </a:r>
            <a:endParaRPr lang="fr-FR"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143108" y="142852"/>
            <a:ext cx="4714908" cy="1143000"/>
          </a:xfrm>
          <a:prstGeom prst="rect">
            <a:avLst/>
          </a:prstGeo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484632" marR="0" lvl="0" indent="0" algn="l"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all" normalizeH="0" baseline="0" noProof="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uLnTx/>
                <a:uFillTx/>
                <a:latin typeface="+mj-lt"/>
                <a:ea typeface="+mj-ea"/>
                <a:cs typeface="+mj-cs"/>
              </a:rPr>
              <a:t>Exigences</a:t>
            </a:r>
            <a:r>
              <a:rPr kumimoji="0" lang="fr-FR" sz="4200" b="1" i="0" u="none" strike="noStrike" kern="1200" cap="all" normalizeH="0" baseline="0" noProof="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uLnTx/>
                <a:uFillTx/>
                <a:latin typeface="+mj-lt"/>
                <a:ea typeface="+mj-ea"/>
                <a:cs typeface="+mj-cs"/>
              </a:rPr>
              <a:t>:</a:t>
            </a:r>
            <a:endParaRPr kumimoji="0" lang="fr-FR" sz="4200" b="1" i="0" u="none" strike="noStrike" kern="1200" cap="all" normalizeH="0" baseline="0" noProof="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uLnTx/>
              <a:uFillTx/>
              <a:latin typeface="+mj-lt"/>
              <a:ea typeface="+mj-ea"/>
              <a:cs typeface="+mj-cs"/>
            </a:endParaRPr>
          </a:p>
        </p:txBody>
      </p:sp>
      <p:sp>
        <p:nvSpPr>
          <p:cNvPr id="4" name="Espace réservé du contenu 2"/>
          <p:cNvSpPr txBox="1">
            <a:spLocks/>
          </p:cNvSpPr>
          <p:nvPr/>
        </p:nvSpPr>
        <p:spPr>
          <a:xfrm>
            <a:off x="214282" y="1857364"/>
            <a:ext cx="8643998" cy="4572032"/>
          </a:xfrm>
          <a:prstGeom prst="rect">
            <a:avLst/>
          </a:prstGeo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2800" b="0" i="0" u="none" strike="noStrike" kern="1200" cap="none" spc="0" normalizeH="0" baseline="0" noProof="0" dirty="0" smtClean="0">
                <a:ln>
                  <a:noFill/>
                </a:ln>
                <a:solidFill>
                  <a:schemeClr val="dk1"/>
                </a:solidFill>
                <a:effectLst/>
                <a:uLnTx/>
                <a:uFillTx/>
                <a:latin typeface="Arial" pitchFamily="34" charset="0"/>
                <a:cs typeface="Arial" pitchFamily="34" charset="0"/>
              </a:rPr>
              <a:t>L’alfa résiste à des températures de -16 </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2800" b="0" i="0" u="none" strike="noStrike" kern="1200" cap="none" spc="0" normalizeH="0" baseline="0" noProof="0" dirty="0" smtClean="0">
                <a:ln>
                  <a:noFill/>
                </a:ln>
                <a:solidFill>
                  <a:schemeClr val="dk1"/>
                </a:solidFill>
                <a:effectLst/>
                <a:uLnTx/>
                <a:uFillTx/>
                <a:latin typeface="Arial" pitchFamily="34" charset="0"/>
                <a:cs typeface="Arial" pitchFamily="34" charset="0"/>
              </a:rPr>
              <a:t>Il présente une vie latente qui est observée au dessous de +1.5 pour attendre une vie optimale entre 16et25 .</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2800" b="0" i="0" u="none" strike="noStrike" kern="1200" cap="none" spc="0" normalizeH="0" baseline="0" noProof="0" dirty="0" smtClean="0">
                <a:ln>
                  <a:noFill/>
                </a:ln>
                <a:solidFill>
                  <a:schemeClr val="dk1"/>
                </a:solidFill>
                <a:effectLst/>
                <a:uLnTx/>
                <a:uFillTx/>
                <a:latin typeface="Arial" pitchFamily="34" charset="0"/>
                <a:cs typeface="Arial" pitchFamily="34" charset="0"/>
              </a:rPr>
              <a:t>La température a donc moins d’efft sur l’effet sur l’evolution de l’alfa</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2800" b="0" i="0" u="none" strike="noStrike" kern="1200" cap="none" spc="0" normalizeH="0" baseline="0" noProof="0" dirty="0" smtClean="0">
                <a:ln>
                  <a:noFill/>
                </a:ln>
                <a:solidFill>
                  <a:schemeClr val="dk1"/>
                </a:solidFill>
                <a:effectLst/>
                <a:uLnTx/>
                <a:uFillTx/>
                <a:latin typeface="Arial" pitchFamily="34" charset="0"/>
                <a:cs typeface="Arial" pitchFamily="34" charset="0"/>
              </a:rPr>
              <a:t>La limite inférieur pour le developpement de l’alfa est de 150mm d’eau par an.</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2800" b="0" i="0" u="none" strike="noStrike" kern="1200" cap="none" spc="0" normalizeH="0" baseline="0" noProof="0" dirty="0" smtClean="0">
                <a:ln>
                  <a:noFill/>
                </a:ln>
                <a:solidFill>
                  <a:schemeClr val="dk1"/>
                </a:solidFill>
                <a:effectLst/>
                <a:uLnTx/>
                <a:uFillTx/>
                <a:latin typeface="Arial" pitchFamily="34" charset="0"/>
                <a:cs typeface="Arial" pitchFamily="34" charset="0"/>
              </a:rPr>
              <a:t>La limite supérieur est Denviron 500mm</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2800" b="0" i="0" u="none" strike="noStrike" kern="1200" cap="none" spc="0" normalizeH="0" baseline="0" noProof="0" dirty="0" smtClean="0">
                <a:ln>
                  <a:noFill/>
                </a:ln>
                <a:solidFill>
                  <a:schemeClr val="dk1"/>
                </a:solidFill>
                <a:effectLst/>
                <a:uLnTx/>
                <a:uFillTx/>
                <a:latin typeface="Arial" pitchFamily="34" charset="0"/>
                <a:cs typeface="Arial" pitchFamily="34" charset="0"/>
              </a:rPr>
              <a:t>L’alfa supporte bien un enneigement prolongé.sa grande résistance au froid,lui permet d’atteindre des altitudes éleves;c’est pour cela qu’on peut la rétrouver à 1800m d’ltitudes</a:t>
            </a:r>
            <a:endParaRPr kumimoji="0" lang="fr-FR" sz="2800" b="0" i="0" u="none" strike="noStrike" kern="1200" cap="none" spc="0" normalizeH="0" baseline="0" noProof="0" dirty="0">
              <a:ln>
                <a:noFill/>
              </a:ln>
              <a:solidFill>
                <a:schemeClr val="dk1"/>
              </a:solidFill>
              <a:effectLst/>
              <a:uLnTx/>
              <a:uFillTx/>
              <a:latin typeface="Arial" pitchFamily="34" charset="0"/>
              <a:cs typeface="Arial" pitchFamily="34" charset="0"/>
            </a:endParaRPr>
          </a:p>
        </p:txBody>
      </p:sp>
      <p:sp>
        <p:nvSpPr>
          <p:cNvPr id="5" name="Rectangle 4"/>
          <p:cNvSpPr/>
          <p:nvPr/>
        </p:nvSpPr>
        <p:spPr>
          <a:xfrm>
            <a:off x="571472" y="928670"/>
            <a:ext cx="3071834" cy="584775"/>
          </a:xfrm>
          <a:prstGeom prst="rect">
            <a:avLst/>
          </a:prstGeom>
        </p:spPr>
        <p:txBody>
          <a:bodyPr wrap="square">
            <a:spAutoFit/>
          </a:bodyPr>
          <a:lstStyle/>
          <a:p>
            <a:pPr algn="ctr"/>
            <a:r>
              <a:rPr lang="fr-FR" sz="32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Arial" pitchFamily="34" charset="0"/>
                <a:cs typeface="Arial" pitchFamily="34" charset="0"/>
              </a:rPr>
              <a:t>climatique</a:t>
            </a:r>
            <a:r>
              <a:rPr lang="fr-FR"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t>
            </a:r>
            <a:endParaRPr lang="fr-FR"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bg/>
                                          </p:spTgt>
                                        </p:tgtEl>
                                        <p:attrNameLst>
                                          <p:attrName>style.visibility</p:attrName>
                                        </p:attrNameLst>
                                      </p:cBhvr>
                                      <p:to>
                                        <p:strVal val="visible"/>
                                      </p:to>
                                    </p:set>
                                    <p:anim calcmode="lin" valueType="num">
                                      <p:cBhvr additive="base">
                                        <p:cTn id="1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 calcmode="lin" valueType="num">
                                      <p:cBhvr additive="base">
                                        <p:cTn id="2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 calcmode="lin" valueType="num">
                                      <p:cBhvr additive="base">
                                        <p:cTn id="2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 calcmode="lin" valueType="num">
                                      <p:cBhvr additive="base">
                                        <p:cTn id="3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4">
                                            <p:txEl>
                                              <p:pRg st="3" end="3"/>
                                            </p:txEl>
                                          </p:spTgt>
                                        </p:tgtEl>
                                        <p:attrNameLst>
                                          <p:attrName>style.visibility</p:attrName>
                                        </p:attrNameLst>
                                      </p:cBhvr>
                                      <p:to>
                                        <p:strVal val="visible"/>
                                      </p:to>
                                    </p:set>
                                    <p:anim calcmode="lin" valueType="num">
                                      <p:cBhvr additive="base">
                                        <p:cTn id="4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anim calcmode="lin" valueType="num">
                                      <p:cBhvr additive="base">
                                        <p:cTn id="4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anim calcmode="lin" valueType="num">
                                      <p:cBhvr additive="base">
                                        <p:cTn id="5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p" animBg="1"/>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nvSpPr>
        <p:spPr>
          <a:xfrm>
            <a:off x="609600" y="1357298"/>
            <a:ext cx="8034366" cy="5072097"/>
          </a:xfrm>
          <a:prstGeom prst="rect">
            <a:avLst/>
          </a:prstGeom>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3000" b="0" i="0" u="none" strike="noStrike" kern="1200" cap="none" spc="0" normalizeH="0" baseline="0" noProof="0" dirty="0" smtClean="0">
                <a:ln>
                  <a:noFill/>
                </a:ln>
                <a:solidFill>
                  <a:schemeClr val="dk1"/>
                </a:solidFill>
                <a:effectLst/>
                <a:uLnTx/>
                <a:uFillTx/>
                <a:latin typeface="+mn-lt"/>
                <a:ea typeface="+mn-ea"/>
                <a:cs typeface="+mn-cs"/>
              </a:rPr>
              <a:t>Stipa tenacissima L ne montre pas d’exigences édaphiques mais vient sur les sols calcaires et pierreux,elle fuit les dépressions inondeé,les soles argileux et salés dans son aire de prédilection </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3000" b="0" i="0" u="none" strike="noStrike" kern="1200" cap="none" spc="0" normalizeH="0" baseline="0" noProof="0" dirty="0" smtClean="0">
                <a:ln>
                  <a:noFill/>
                </a:ln>
                <a:solidFill>
                  <a:schemeClr val="dk1"/>
                </a:solidFill>
                <a:effectLst/>
                <a:uLnTx/>
                <a:uFillTx/>
                <a:latin typeface="+mn-lt"/>
                <a:ea typeface="+mn-ea"/>
                <a:cs typeface="+mn-cs"/>
              </a:rPr>
              <a:t>Les eaux stagnantes limitent l’extension de l’alfa ainsi que l’argile quand il dépasse 12 à15%des eléments de sol,ce qui empeche la développement d’alfa,si le drainage est mal assuré</a:t>
            </a:r>
          </a:p>
          <a:p>
            <a:pPr marL="448056"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fr-FR" sz="3000" b="0" i="0" u="none" strike="noStrike" kern="1200" cap="none" spc="0" normalizeH="0" baseline="0" noProof="0" dirty="0" smtClean="0">
                <a:ln>
                  <a:noFill/>
                </a:ln>
                <a:solidFill>
                  <a:schemeClr val="dk1"/>
                </a:solidFill>
                <a:effectLst/>
                <a:uLnTx/>
                <a:uFillTx/>
                <a:latin typeface="+mn-lt"/>
                <a:ea typeface="+mn-ea"/>
                <a:cs typeface="+mn-cs"/>
              </a:rPr>
              <a:t>L’alfa se développe sur des sols squelettique secs à texture  limono-sableuse                                                           </a:t>
            </a:r>
            <a:endParaRPr kumimoji="0" lang="fr-FR" sz="3000" b="0" i="0" u="none" strike="noStrike" kern="1200" cap="none" spc="0" normalizeH="0" baseline="0" noProof="0" dirty="0">
              <a:ln>
                <a:noFill/>
              </a:ln>
              <a:solidFill>
                <a:schemeClr val="dk1"/>
              </a:solidFill>
              <a:effectLst/>
              <a:uLnTx/>
              <a:uFillTx/>
              <a:latin typeface="+mn-lt"/>
              <a:ea typeface="+mn-ea"/>
              <a:cs typeface="+mn-cs"/>
            </a:endParaRPr>
          </a:p>
        </p:txBody>
      </p:sp>
      <p:sp>
        <p:nvSpPr>
          <p:cNvPr id="3" name="Rectangle 2"/>
          <p:cNvSpPr/>
          <p:nvPr/>
        </p:nvSpPr>
        <p:spPr>
          <a:xfrm>
            <a:off x="2285984" y="428604"/>
            <a:ext cx="3429024" cy="584775"/>
          </a:xfrm>
          <a:prstGeom prst="rect">
            <a:avLst/>
          </a:prstGeom>
        </p:spPr>
        <p:txBody>
          <a:bodyPr wrap="square">
            <a:spAutoFit/>
          </a:bodyPr>
          <a:lstStyle/>
          <a:p>
            <a:pPr algn="ctr"/>
            <a:r>
              <a:rPr lang="fr-F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édaphique:</a:t>
            </a:r>
            <a:endParaRPr lang="fr-FR"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bg/>
                                          </p:spTgt>
                                        </p:tgtEl>
                                        <p:attrNameLst>
                                          <p:attrName>style.visibility</p:attrName>
                                        </p:attrNameLst>
                                      </p:cBhvr>
                                      <p:to>
                                        <p:strVal val="visible"/>
                                      </p:to>
                                    </p:set>
                                    <p:anim calcmode="lin" valueType="num">
                                      <p:cBhvr additive="base">
                                        <p:cTn id="13" dur="500" fill="hold"/>
                                        <p:tgtEl>
                                          <p:spTgt spid="2">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2">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 calcmode="lin" valueType="num">
                                      <p:cBhvr additive="base">
                                        <p:cTn id="2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 calcmode="lin" valueType="num">
                                      <p:cBhvr additive="base">
                                        <p:cTn id="3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285720" y="2285992"/>
            <a:ext cx="8429684" cy="257176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p:txBody>
      </p:sp>
      <p:sp>
        <p:nvSpPr>
          <p:cNvPr id="4" name="Rectangle 3"/>
          <p:cNvSpPr/>
          <p:nvPr/>
        </p:nvSpPr>
        <p:spPr>
          <a:xfrm>
            <a:off x="714348" y="2786058"/>
            <a:ext cx="7248900" cy="1261884"/>
          </a:xfrm>
          <a:prstGeom prst="rect">
            <a:avLst/>
          </a:prstGeom>
        </p:spPr>
        <p:txBody>
          <a:bodyPr wrap="square">
            <a:spAutoFit/>
          </a:bodyPr>
          <a:lstStyle/>
          <a:p>
            <a:pPr fontAlgn="base"/>
            <a:endParaRPr lang="fr-FR" sz="2800" b="1" dirty="0" smtClean="0">
              <a:solidFill>
                <a:srgbClr val="FF0000"/>
              </a:solidFill>
              <a:latin typeface="Times New Roman" panose="02020603050405020304" pitchFamily="18" charset="0"/>
              <a:cs typeface="Times New Roman" panose="02020603050405020304" pitchFamily="18" charset="0"/>
            </a:endParaRPr>
          </a:p>
          <a:p>
            <a:pPr fontAlgn="base"/>
            <a:r>
              <a:rPr lang="fr-FR" sz="2400" b="1" dirty="0" smtClean="0">
                <a:solidFill>
                  <a:schemeClr val="bg1">
                    <a:lumMod val="95000"/>
                    <a:lumOff val="5000"/>
                  </a:schemeClr>
                </a:solidFill>
                <a:latin typeface="Arial" pitchFamily="34" charset="0"/>
                <a:cs typeface="Arial" pitchFamily="34" charset="0"/>
              </a:rPr>
              <a:t>L'alfa est sensible aux champignons lorsque l'hiver est froid et humide.</a:t>
            </a:r>
            <a:endParaRPr lang="fr-FR" sz="2400" b="1" dirty="0">
              <a:solidFill>
                <a:schemeClr val="bg1">
                  <a:lumMod val="95000"/>
                  <a:lumOff val="5000"/>
                </a:schemeClr>
              </a:solidFill>
              <a:latin typeface="Arial" pitchFamily="34" charset="0"/>
              <a:cs typeface="Arial" pitchFamily="34" charset="0"/>
            </a:endParaRPr>
          </a:p>
        </p:txBody>
      </p:sp>
      <p:sp>
        <p:nvSpPr>
          <p:cNvPr id="5" name="Rectangle 4"/>
          <p:cNvSpPr/>
          <p:nvPr/>
        </p:nvSpPr>
        <p:spPr>
          <a:xfrm>
            <a:off x="1928794" y="1071546"/>
            <a:ext cx="5286412" cy="707886"/>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4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Les maladies</a:t>
            </a:r>
            <a:endParaRPr lang="fr-FR"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85918" y="642918"/>
            <a:ext cx="5214974" cy="646331"/>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fr-FR"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Conclusion:</a:t>
            </a:r>
            <a:endParaRPr lang="fr-F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Rectangle à coins arrondis 2"/>
          <p:cNvSpPr/>
          <p:nvPr/>
        </p:nvSpPr>
        <p:spPr>
          <a:xfrm>
            <a:off x="500034" y="1785926"/>
            <a:ext cx="7929618" cy="3643338"/>
          </a:xfrm>
          <a:prstGeom prst="roundRect">
            <a:avLst/>
          </a:prstGeom>
          <a:effectLst>
            <a:glow rad="228600">
              <a:schemeClr val="accent3">
                <a:satMod val="175000"/>
                <a:alpha val="40000"/>
              </a:schemeClr>
            </a:glow>
            <a:outerShdw blurRad="63500" dist="25400" dir="14700000" algn="t" rotWithShape="0">
              <a:srgbClr val="000000">
                <a:alpha val="50000"/>
              </a:srgbClr>
            </a:outerShdw>
            <a:reflection blurRad="6350" stA="50000" endA="300" endPos="55500" dist="1016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r>
              <a:rPr lang="fr-FR" dirty="0" smtClean="0">
                <a:latin typeface="Segoe UI" pitchFamily="34" charset="0"/>
                <a:cs typeface="Segoe UI" pitchFamily="34" charset="0"/>
              </a:rPr>
              <a:t> </a:t>
            </a:r>
            <a:r>
              <a:rPr lang="fr-FR" sz="2400" dirty="0" smtClean="0">
                <a:latin typeface="Arial" pitchFamily="34" charset="0"/>
                <a:cs typeface="Arial" pitchFamily="34" charset="0"/>
              </a:rPr>
              <a:t>L’alfa est une ressource de première importance du point de vue</a:t>
            </a:r>
          </a:p>
          <a:p>
            <a:r>
              <a:rPr lang="fr-FR" sz="2400" dirty="0" smtClean="0">
                <a:latin typeface="Arial" pitchFamily="34" charset="0"/>
                <a:cs typeface="Arial" pitchFamily="34" charset="0"/>
              </a:rPr>
              <a:t>économique et social. L’intégration de l’alfa au processus de </a:t>
            </a:r>
          </a:p>
          <a:p>
            <a:r>
              <a:rPr lang="fr-FR" sz="2400" dirty="0" smtClean="0">
                <a:latin typeface="Arial" pitchFamily="34" charset="0"/>
                <a:cs typeface="Arial" pitchFamily="34" charset="0"/>
              </a:rPr>
              <a:t>développement économique et social d’un pays suppose l’élaboration et la mise en place d’un programme cohérent visant à sa </a:t>
            </a:r>
          </a:p>
          <a:p>
            <a:r>
              <a:rPr lang="fr-FR" sz="2400" dirty="0" smtClean="0">
                <a:latin typeface="Arial" pitchFamily="34" charset="0"/>
                <a:cs typeface="Arial" pitchFamily="34" charset="0"/>
              </a:rPr>
              <a:t>protection, sa mise en valeur et son développement</a:t>
            </a:r>
            <a:endParaRPr lang="fr-FR" sz="24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7290" y="928670"/>
            <a:ext cx="3786214" cy="1000132"/>
          </a:xfrm>
          <a:prstGeom prst="rect">
            <a:avLst/>
          </a:prstGeom>
          <a:solidFill>
            <a:schemeClr val="accent1">
              <a:alpha val="7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p:cNvSpPr txBox="1"/>
          <p:nvPr/>
        </p:nvSpPr>
        <p:spPr>
          <a:xfrm>
            <a:off x="1500166" y="1142984"/>
            <a:ext cx="3500462" cy="584775"/>
          </a:xfrm>
          <a:prstGeom prst="rect">
            <a:avLst/>
          </a:prstGeom>
          <a:noFill/>
        </p:spPr>
        <p:txBody>
          <a:bodyPr wrap="square" rtlCol="0">
            <a:spAutoFit/>
          </a:bodyPr>
          <a:lstStyle/>
          <a:p>
            <a:r>
              <a:rPr lang="fr-FR" sz="3200" b="1" dirty="0" smtClean="0">
                <a:solidFill>
                  <a:schemeClr val="bg1">
                    <a:lumMod val="95000"/>
                    <a:lumOff val="5000"/>
                  </a:schemeClr>
                </a:solidFill>
              </a:rPr>
              <a:t>Plan de travail</a:t>
            </a:r>
            <a:r>
              <a:rPr lang="fr-FR" sz="3200" b="1" dirty="0">
                <a:solidFill>
                  <a:schemeClr val="bg1">
                    <a:lumMod val="95000"/>
                    <a:lumOff val="5000"/>
                  </a:schemeClr>
                </a:solidFill>
              </a:rPr>
              <a:t>:</a:t>
            </a:r>
            <a:endParaRPr lang="fr-FR" dirty="0"/>
          </a:p>
        </p:txBody>
      </p:sp>
      <p:sp>
        <p:nvSpPr>
          <p:cNvPr id="4" name="Ellipse 3"/>
          <p:cNvSpPr/>
          <p:nvPr/>
        </p:nvSpPr>
        <p:spPr>
          <a:xfrm>
            <a:off x="357158" y="2071678"/>
            <a:ext cx="8215370" cy="4500594"/>
          </a:xfrm>
          <a:prstGeom prst="ellipse">
            <a:avLst/>
          </a:prstGeom>
          <a:solidFill>
            <a:schemeClr val="accent1">
              <a:alpha val="6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ZoneTexte 4"/>
          <p:cNvSpPr txBox="1"/>
          <p:nvPr/>
        </p:nvSpPr>
        <p:spPr>
          <a:xfrm>
            <a:off x="1785918" y="2857496"/>
            <a:ext cx="6643734" cy="2985433"/>
          </a:xfrm>
          <a:prstGeom prst="rect">
            <a:avLst/>
          </a:prstGeom>
          <a:noFill/>
        </p:spPr>
        <p:txBody>
          <a:bodyPr wrap="square" rtlCol="0">
            <a:spAutoFit/>
          </a:bodyPr>
          <a:lstStyle/>
          <a:p>
            <a:r>
              <a:rPr lang="fr-FR" sz="2400" b="1" dirty="0" smtClean="0"/>
              <a:t>Introduction</a:t>
            </a:r>
          </a:p>
          <a:p>
            <a:pPr>
              <a:buFont typeface="Wingdings" pitchFamily="2" charset="2"/>
              <a:buChar char="Ø"/>
            </a:pPr>
            <a:r>
              <a:rPr lang="fr-FR" sz="2000" b="1" dirty="0" smtClean="0"/>
              <a:t>Définition </a:t>
            </a:r>
          </a:p>
          <a:p>
            <a:pPr>
              <a:buFont typeface="Wingdings" pitchFamily="2" charset="2"/>
              <a:buChar char="Ø"/>
            </a:pPr>
            <a:r>
              <a:rPr lang="fr-FR" sz="2000" b="1" dirty="0" smtClean="0"/>
              <a:t>Systématique</a:t>
            </a:r>
          </a:p>
          <a:p>
            <a:pPr>
              <a:buFont typeface="Wingdings" pitchFamily="2" charset="2"/>
              <a:buChar char="Ø"/>
            </a:pPr>
            <a:r>
              <a:rPr lang="fr-FR" sz="2000" b="1" dirty="0" smtClean="0"/>
              <a:t>Morphologie (racine, tige, feuille)</a:t>
            </a:r>
          </a:p>
          <a:p>
            <a:pPr>
              <a:buFont typeface="Wingdings" pitchFamily="2" charset="2"/>
              <a:buChar char="Ø"/>
            </a:pPr>
            <a:r>
              <a:rPr lang="fr-FR" sz="2000" b="1" dirty="0" smtClean="0"/>
              <a:t>Réparation géographique en Algérie  et le monde </a:t>
            </a:r>
          </a:p>
          <a:p>
            <a:pPr>
              <a:buFont typeface="Wingdings" pitchFamily="2" charset="2"/>
              <a:buChar char="Ø"/>
            </a:pPr>
            <a:r>
              <a:rPr lang="fr-FR" sz="2000" b="1" dirty="0" smtClean="0"/>
              <a:t>  cycle développement</a:t>
            </a:r>
          </a:p>
          <a:p>
            <a:pPr>
              <a:buFont typeface="Wingdings" pitchFamily="2" charset="2"/>
              <a:buChar char="Ø"/>
            </a:pPr>
            <a:r>
              <a:rPr lang="fr-FR" sz="2000" b="1" dirty="0" smtClean="0"/>
              <a:t>Exigences climat et édaphique </a:t>
            </a:r>
          </a:p>
          <a:p>
            <a:pPr>
              <a:buFont typeface="Wingdings" pitchFamily="2" charset="2"/>
              <a:buChar char="Ø"/>
            </a:pPr>
            <a:r>
              <a:rPr lang="fr-FR" sz="2000" b="1" dirty="0" smtClean="0"/>
              <a:t>Le maladie </a:t>
            </a:r>
          </a:p>
          <a:p>
            <a:r>
              <a:rPr lang="fr-FR" sz="2400" b="1" dirty="0" smtClean="0"/>
              <a:t>Conclusion </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 calcmode="lin" valueType="num">
                                      <p:cBhvr additive="base">
                                        <p:cTn id="2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anim calcmode="lin" valueType="num">
                                      <p:cBhvr additive="base">
                                        <p:cTn id="3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5">
                                            <p:txEl>
                                              <p:pRg st="3" end="3"/>
                                            </p:txEl>
                                          </p:spTgt>
                                        </p:tgtEl>
                                        <p:attrNameLst>
                                          <p:attrName>style.visibility</p:attrName>
                                        </p:attrNameLst>
                                      </p:cBhvr>
                                      <p:to>
                                        <p:strVal val="visible"/>
                                      </p:to>
                                    </p:set>
                                    <p:anim calcmode="lin" valueType="num">
                                      <p:cBhvr additive="base">
                                        <p:cTn id="4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5">
                                            <p:txEl>
                                              <p:pRg st="4" end="4"/>
                                            </p:txEl>
                                          </p:spTgt>
                                        </p:tgtEl>
                                        <p:attrNameLst>
                                          <p:attrName>style.visibility</p:attrName>
                                        </p:attrNameLst>
                                      </p:cBhvr>
                                      <p:to>
                                        <p:strVal val="visible"/>
                                      </p:to>
                                    </p:set>
                                    <p:anim calcmode="lin" valueType="num">
                                      <p:cBhvr additive="base">
                                        <p:cTn id="4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5">
                                            <p:txEl>
                                              <p:pRg st="5" end="5"/>
                                            </p:txEl>
                                          </p:spTgt>
                                        </p:tgtEl>
                                        <p:attrNameLst>
                                          <p:attrName>style.visibility</p:attrName>
                                        </p:attrNameLst>
                                      </p:cBhvr>
                                      <p:to>
                                        <p:strVal val="visible"/>
                                      </p:to>
                                    </p:set>
                                    <p:anim calcmode="lin" valueType="num">
                                      <p:cBhvr additive="base">
                                        <p:cTn id="5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5">
                                            <p:txEl>
                                              <p:pRg st="6" end="6"/>
                                            </p:txEl>
                                          </p:spTgt>
                                        </p:tgtEl>
                                        <p:attrNameLst>
                                          <p:attrName>style.visibility</p:attrName>
                                        </p:attrNameLst>
                                      </p:cBhvr>
                                      <p:to>
                                        <p:strVal val="visible"/>
                                      </p:to>
                                    </p:set>
                                    <p:anim calcmode="lin" valueType="num">
                                      <p:cBhvr additive="base">
                                        <p:cTn id="5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5">
                                            <p:txEl>
                                              <p:pRg st="7" end="7"/>
                                            </p:txEl>
                                          </p:spTgt>
                                        </p:tgtEl>
                                        <p:attrNameLst>
                                          <p:attrName>style.visibility</p:attrName>
                                        </p:attrNameLst>
                                      </p:cBhvr>
                                      <p:to>
                                        <p:strVal val="visible"/>
                                      </p:to>
                                    </p:set>
                                    <p:anim calcmode="lin" valueType="num">
                                      <p:cBhvr additive="base">
                                        <p:cTn id="65"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5">
                                            <p:txEl>
                                              <p:pRg st="8" end="8"/>
                                            </p:txEl>
                                          </p:spTgt>
                                        </p:tgtEl>
                                        <p:attrNameLst>
                                          <p:attrName>style.visibility</p:attrName>
                                        </p:attrNameLst>
                                      </p:cBhvr>
                                      <p:to>
                                        <p:strVal val="visible"/>
                                      </p:to>
                                    </p:set>
                                    <p:anim calcmode="lin" valueType="num">
                                      <p:cBhvr additive="base">
                                        <p:cTn id="7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animBg="1"/>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571472" y="1785926"/>
            <a:ext cx="7858180" cy="4643470"/>
          </a:xfrm>
          <a:prstGeom prst="roundRect">
            <a:avLst/>
          </a:prstGeom>
          <a:effectLst>
            <a:glow rad="228600">
              <a:schemeClr val="accent2">
                <a:satMod val="175000"/>
                <a:alpha val="40000"/>
              </a:schemeClr>
            </a:glow>
            <a:outerShdw blurRad="63500" dist="25400" dir="14700000" algn="t" rotWithShape="0">
              <a:srgbClr val="000000">
                <a:alpha val="50000"/>
              </a:srgbClr>
            </a:outerShdw>
            <a:reflection blurRad="6350" stA="50000" endA="300" endPos="90000" dist="508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dirty="0" smtClean="0"/>
              <a:t> </a:t>
            </a:r>
            <a:r>
              <a:rPr lang="fr-FR" sz="2800" dirty="0" smtClean="0">
                <a:latin typeface="Times New Roman" pitchFamily="18" charset="0"/>
                <a:cs typeface="Times New Roman" pitchFamily="18" charset="0"/>
              </a:rPr>
              <a:t>Stipa tenacissima ,L’alfa est une espéce de plantes monocotylédones de la famille des poacae, originaire de l’ouset du bassin méditerranée. C’est une plante herbacée vivace qui pousse dans des région arides et qui sedt notamment à fabriquer des papiers d’impression de qualité.par extension,le terme(alfa)ou(alfamousse)désigne aussi le papier fabriqué à partir de cette plante.</a:t>
            </a:r>
            <a:endParaRPr lang="fr-FR" sz="2800" dirty="0">
              <a:latin typeface="Times New Roman" pitchFamily="18" charset="0"/>
              <a:cs typeface="Times New Roman" pitchFamily="18" charset="0"/>
            </a:endParaRPr>
          </a:p>
        </p:txBody>
      </p:sp>
      <p:sp>
        <p:nvSpPr>
          <p:cNvPr id="3" name="Titre 1048619"/>
          <p:cNvSpPr txBox="1">
            <a:spLocks/>
          </p:cNvSpPr>
          <p:nvPr/>
        </p:nvSpPr>
        <p:spPr>
          <a:xfrm>
            <a:off x="1285852" y="500042"/>
            <a:ext cx="5344403" cy="1182687"/>
          </a:xfrm>
          <a:prstGeom prst="rect">
            <a:avLst/>
          </a:prstGeom>
          <a:noFill/>
          <a:ln>
            <a:noFill/>
          </a:ln>
        </p:spPr>
        <p:txBody>
          <a:bodyPr vert="horz" lIns="91440" tIns="45720" rIns="91440" bIns="45720" anchor="ct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lvl1pPr marL="914400" indent="-914400" algn="l" rtl="0" eaLnBrk="1" fontAlgn="base" latinLnBrk="1" hangingPunct="1">
              <a:lnSpc>
                <a:spcPct val="90000"/>
              </a:lnSpc>
              <a:spcBef>
                <a:spcPct val="0"/>
              </a:spcBef>
              <a:spcAft>
                <a:spcPct val="0"/>
              </a:spcAft>
              <a:buFontTx/>
              <a:buNone/>
              <a:defRPr sz="4400">
                <a:solidFill>
                  <a:schemeClr val="dk1"/>
                </a:solidFill>
                <a:latin typeface="Arial" pitchFamily="34" charset="0"/>
                <a:ea typeface="黑体" pitchFamily="49" charset="-122"/>
                <a:sym typeface="Arial" pitchFamily="34" charset="0"/>
              </a:defRPr>
            </a:lvl1pPr>
          </a:lstStyle>
          <a:p>
            <a:pPr marL="914400" marR="0" lvl="0" indent="-342900" algn="l" defTabSz="914400" rtl="0" eaLnBrk="1" fontAlgn="base" latinLnBrk="1" hangingPunct="1">
              <a:lnSpc>
                <a:spcPct val="90000"/>
              </a:lnSpc>
              <a:spcBef>
                <a:spcPct val="0"/>
              </a:spcBef>
              <a:spcAft>
                <a:spcPct val="0"/>
              </a:spcAft>
              <a:buClrTx/>
              <a:buSzTx/>
              <a:buFontTx/>
              <a:buNone/>
              <a:tabLst/>
              <a:defRPr/>
            </a:pPr>
            <a:r>
              <a:rPr kumimoji="0" lang="en-US" altLang="zh-CN" sz="4400" b="1" i="0" u="none" strike="noStrike" kern="1200" cap="all" normalizeH="0" baseline="0" noProof="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uLnTx/>
                <a:uFillTx/>
                <a:latin typeface="Arial" pitchFamily="34" charset="0"/>
                <a:ea typeface="黑体" pitchFamily="49" charset="-122"/>
                <a:cs typeface="+mj-cs"/>
                <a:sym typeface="Arial" pitchFamily="34" charset="0"/>
              </a:rPr>
              <a:t>Introduction:</a:t>
            </a:r>
            <a:endParaRPr kumimoji="0" lang="en-US" altLang="zh-CN" sz="4400" b="1" i="0" u="none" strike="noStrike" kern="1200" cap="all" normalizeH="0" baseline="0" noProof="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uLnTx/>
              <a:uFillTx/>
              <a:latin typeface="Arial" pitchFamily="34" charset="0"/>
              <a:ea typeface="黑体" pitchFamily="49" charset="-122"/>
              <a:cs typeface="+mj-cs"/>
              <a:sym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bg/>
                                          </p:spTgt>
                                        </p:tgtEl>
                                        <p:attrNameLst>
                                          <p:attrName>style.visibility</p:attrName>
                                        </p:attrNameLst>
                                      </p:cBhvr>
                                      <p:to>
                                        <p:strVal val="visible"/>
                                      </p:to>
                                    </p:set>
                                    <p:animEffect transition="in" filter="wipe(down)">
                                      <p:cBhvr>
                                        <p:cTn id="12" dur="500"/>
                                        <p:tgtEl>
                                          <p:spTgt spid="2">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wipe(down)">
                                      <p:cBhvr>
                                        <p:cTn id="1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357158" y="2071678"/>
            <a:ext cx="8286808" cy="4143404"/>
          </a:xfrm>
          <a:prstGeom prst="roundRect">
            <a:avLst/>
          </a:prstGeom>
          <a:effectLst>
            <a:glow rad="228600">
              <a:schemeClr val="accent2">
                <a:satMod val="175000"/>
                <a:alpha val="40000"/>
              </a:schemeClr>
            </a:glow>
            <a:outerShdw blurRad="63500" dist="25400" dir="14700000" algn="t" rotWithShape="0">
              <a:srgbClr val="000000">
                <a:alpha val="50000"/>
              </a:srgbClr>
            </a:outerShdw>
            <a:reflection blurRad="6350" stA="50000" endA="295" endPos="92000" dist="1016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dirty="0" smtClean="0">
                <a:latin typeface="Arial" pitchFamily="34" charset="0"/>
                <a:cs typeface="Arial" pitchFamily="34" charset="0"/>
              </a:rPr>
              <a:t>L'Alfa (de l'arabe halfa), Stipe tenace ou Sparte est une plante herbacée vivace de la famille des poacées, venant des régions arides de l'ouest du bassin de la Méditerranée, qui sert surtout à fabriquer des papiers d'impression de qualité.</a:t>
            </a:r>
          </a:p>
          <a:p>
            <a:pPr algn="ctr"/>
            <a:endParaRPr lang="fr-FR" sz="2400" dirty="0" smtClean="0">
              <a:latin typeface="Arial" pitchFamily="34" charset="0"/>
              <a:cs typeface="Arial" pitchFamily="34" charset="0"/>
            </a:endParaRPr>
          </a:p>
          <a:p>
            <a:pPr algn="ctr"/>
            <a:r>
              <a:rPr lang="fr-FR" sz="2400" dirty="0" smtClean="0">
                <a:latin typeface="Arial" pitchFamily="34" charset="0"/>
                <a:cs typeface="Arial" pitchFamily="34" charset="0"/>
              </a:rPr>
              <a:t>Par extension, le terme sert à désigner aussi le papier fabriqué à partir de cette plante.</a:t>
            </a:r>
            <a:endParaRPr lang="fr-FR" sz="2400" dirty="0">
              <a:latin typeface="Arial" pitchFamily="34" charset="0"/>
              <a:cs typeface="Arial" pitchFamily="34" charset="0"/>
            </a:endParaRPr>
          </a:p>
        </p:txBody>
      </p:sp>
      <p:sp>
        <p:nvSpPr>
          <p:cNvPr id="3" name="ZoneTexte 2"/>
          <p:cNvSpPr txBox="1"/>
          <p:nvPr/>
        </p:nvSpPr>
        <p:spPr>
          <a:xfrm>
            <a:off x="2285984" y="785794"/>
            <a:ext cx="3571900" cy="769441"/>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4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rPr>
              <a:t>Définition:</a:t>
            </a:r>
            <a:endParaRPr lang="fr-F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3108" y="428604"/>
            <a:ext cx="4786346" cy="769441"/>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4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rPr>
              <a:t>Systématique:</a:t>
            </a:r>
          </a:p>
        </p:txBody>
      </p:sp>
      <p:sp>
        <p:nvSpPr>
          <p:cNvPr id="5" name="Rectangle 4"/>
          <p:cNvSpPr/>
          <p:nvPr/>
        </p:nvSpPr>
        <p:spPr>
          <a:xfrm>
            <a:off x="142844" y="1357298"/>
            <a:ext cx="8858312" cy="5500702"/>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fr-FR" dirty="0"/>
          </a:p>
        </p:txBody>
      </p:sp>
      <p:graphicFrame>
        <p:nvGraphicFramePr>
          <p:cNvPr id="7" name="Espace réservé du contenu 4"/>
          <p:cNvGraphicFramePr>
            <a:graphicFrameLocks/>
          </p:cNvGraphicFramePr>
          <p:nvPr/>
        </p:nvGraphicFramePr>
        <p:xfrm>
          <a:off x="428596" y="1357298"/>
          <a:ext cx="8229600" cy="5335713"/>
        </p:xfrm>
        <a:graphic>
          <a:graphicData uri="http://schemas.openxmlformats.org/drawingml/2006/table">
            <a:tbl>
              <a:tblPr firstRow="1" bandRow="1">
                <a:tableStyleId>{5940675A-B579-460E-94D1-54222C63F5DA}</a:tableStyleId>
              </a:tblPr>
              <a:tblGrid>
                <a:gridCol w="4186238"/>
                <a:gridCol w="4043362"/>
              </a:tblGrid>
              <a:tr h="637923">
                <a:tc>
                  <a:txBody>
                    <a:bodyPr/>
                    <a:lstStyle/>
                    <a:p>
                      <a:pPr algn="l"/>
                      <a:r>
                        <a:rPr lang="fr-FR" sz="2400" dirty="0" smtClean="0"/>
                        <a:t>Nom vulgaire</a:t>
                      </a:r>
                      <a:endParaRPr lang="fr-FR" sz="2400" dirty="0"/>
                    </a:p>
                  </a:txBody>
                  <a:tcPr/>
                </a:tc>
                <a:tc>
                  <a:txBody>
                    <a:bodyPr/>
                    <a:lstStyle/>
                    <a:p>
                      <a:pPr algn="l"/>
                      <a:r>
                        <a:rPr lang="fr-FR" sz="2400" dirty="0" smtClean="0"/>
                        <a:t>L’alfa</a:t>
                      </a:r>
                      <a:endParaRPr lang="fr-FR" sz="2400" dirty="0"/>
                    </a:p>
                  </a:txBody>
                  <a:tcPr/>
                </a:tc>
              </a:tr>
              <a:tr h="469779">
                <a:tc>
                  <a:txBody>
                    <a:bodyPr/>
                    <a:lstStyle/>
                    <a:p>
                      <a:pPr algn="l"/>
                      <a:r>
                        <a:rPr lang="fr-FR" sz="2400" dirty="0" smtClean="0"/>
                        <a:t>Nom scientifique</a:t>
                      </a:r>
                      <a:endParaRPr lang="fr-FR" sz="2400" dirty="0"/>
                    </a:p>
                  </a:txBody>
                  <a:tcPr/>
                </a:tc>
                <a:tc>
                  <a:txBody>
                    <a:bodyPr/>
                    <a:lstStyle/>
                    <a:p>
                      <a:pPr algn="l"/>
                      <a:r>
                        <a:rPr lang="fr-FR" sz="2400" dirty="0" smtClean="0"/>
                        <a:t>Stipa tenacissima L</a:t>
                      </a:r>
                      <a:endParaRPr lang="fr-FR" sz="2400" dirty="0"/>
                    </a:p>
                  </a:txBody>
                  <a:tcPr/>
                </a:tc>
              </a:tr>
              <a:tr h="469779">
                <a:tc>
                  <a:txBody>
                    <a:bodyPr/>
                    <a:lstStyle/>
                    <a:p>
                      <a:pPr algn="l"/>
                      <a:r>
                        <a:rPr lang="fr-FR" sz="2400" dirty="0" smtClean="0"/>
                        <a:t>règne</a:t>
                      </a:r>
                      <a:endParaRPr lang="fr-FR" sz="2400" dirty="0"/>
                    </a:p>
                  </a:txBody>
                  <a:tcPr/>
                </a:tc>
                <a:tc>
                  <a:txBody>
                    <a:bodyPr/>
                    <a:lstStyle/>
                    <a:p>
                      <a:pPr algn="l"/>
                      <a:r>
                        <a:rPr lang="fr-FR" sz="2400" dirty="0" smtClean="0"/>
                        <a:t>Plantae </a:t>
                      </a:r>
                      <a:endParaRPr lang="fr-FR" sz="2400" dirty="0"/>
                    </a:p>
                  </a:txBody>
                  <a:tcPr/>
                </a:tc>
              </a:tr>
              <a:tr h="469779">
                <a:tc>
                  <a:txBody>
                    <a:bodyPr/>
                    <a:lstStyle/>
                    <a:p>
                      <a:pPr algn="l"/>
                      <a:r>
                        <a:rPr lang="fr-FR" sz="2400" dirty="0" smtClean="0"/>
                        <a:t>Sous règne</a:t>
                      </a:r>
                      <a:endParaRPr lang="fr-FR" sz="2400" dirty="0"/>
                    </a:p>
                  </a:txBody>
                  <a:tcPr/>
                </a:tc>
                <a:tc>
                  <a:txBody>
                    <a:bodyPr/>
                    <a:lstStyle/>
                    <a:p>
                      <a:pPr algn="l"/>
                      <a:r>
                        <a:rPr lang="fr-FR" sz="2400" dirty="0" smtClean="0"/>
                        <a:t>Tracheobionta </a:t>
                      </a:r>
                      <a:endParaRPr lang="fr-FR" sz="2400" dirty="0"/>
                    </a:p>
                  </a:txBody>
                  <a:tcPr/>
                </a:tc>
              </a:tr>
              <a:tr h="469779">
                <a:tc>
                  <a:txBody>
                    <a:bodyPr/>
                    <a:lstStyle/>
                    <a:p>
                      <a:pPr algn="l"/>
                      <a:r>
                        <a:rPr lang="fr-FR" sz="2400" dirty="0" smtClean="0"/>
                        <a:t>Super division</a:t>
                      </a:r>
                      <a:endParaRPr lang="fr-FR" sz="2400" dirty="0"/>
                    </a:p>
                  </a:txBody>
                  <a:tcPr/>
                </a:tc>
                <a:tc>
                  <a:txBody>
                    <a:bodyPr/>
                    <a:lstStyle/>
                    <a:p>
                      <a:pPr algn="l"/>
                      <a:r>
                        <a:rPr lang="fr-FR" sz="2400" dirty="0" smtClean="0"/>
                        <a:t>Spermatophyta </a:t>
                      </a:r>
                      <a:endParaRPr lang="fr-FR" sz="2400" dirty="0"/>
                    </a:p>
                  </a:txBody>
                  <a:tcPr/>
                </a:tc>
              </a:tr>
              <a:tr h="469779">
                <a:tc>
                  <a:txBody>
                    <a:bodyPr/>
                    <a:lstStyle/>
                    <a:p>
                      <a:pPr algn="l"/>
                      <a:r>
                        <a:rPr lang="fr-FR" sz="2400" dirty="0" smtClean="0"/>
                        <a:t>Division </a:t>
                      </a:r>
                      <a:endParaRPr lang="fr-FR" sz="2400" dirty="0"/>
                    </a:p>
                  </a:txBody>
                  <a:tcPr/>
                </a:tc>
                <a:tc>
                  <a:txBody>
                    <a:bodyPr/>
                    <a:lstStyle/>
                    <a:p>
                      <a:pPr algn="l"/>
                      <a:r>
                        <a:rPr lang="fr-FR" sz="2400" dirty="0" smtClean="0"/>
                        <a:t>Magnoliophyta </a:t>
                      </a:r>
                      <a:endParaRPr lang="fr-FR" sz="2400" dirty="0"/>
                    </a:p>
                  </a:txBody>
                  <a:tcPr/>
                </a:tc>
              </a:tr>
              <a:tr h="469779">
                <a:tc>
                  <a:txBody>
                    <a:bodyPr/>
                    <a:lstStyle/>
                    <a:p>
                      <a:pPr algn="l"/>
                      <a:r>
                        <a:rPr lang="fr-FR" sz="2400" dirty="0" smtClean="0"/>
                        <a:t>Classe </a:t>
                      </a:r>
                      <a:endParaRPr lang="fr-FR" sz="2400" dirty="0"/>
                    </a:p>
                  </a:txBody>
                  <a:tcPr/>
                </a:tc>
                <a:tc>
                  <a:txBody>
                    <a:bodyPr/>
                    <a:lstStyle/>
                    <a:p>
                      <a:pPr algn="l"/>
                      <a:r>
                        <a:rPr lang="fr-FR" sz="2400" dirty="0" smtClean="0"/>
                        <a:t>Liliopsida </a:t>
                      </a:r>
                      <a:endParaRPr lang="fr-FR" sz="2400" dirty="0"/>
                    </a:p>
                  </a:txBody>
                  <a:tcPr/>
                </a:tc>
              </a:tr>
              <a:tr h="469779">
                <a:tc>
                  <a:txBody>
                    <a:bodyPr/>
                    <a:lstStyle/>
                    <a:p>
                      <a:pPr algn="l"/>
                      <a:r>
                        <a:rPr lang="fr-FR" sz="2400" dirty="0" smtClean="0"/>
                        <a:t>Ordre </a:t>
                      </a:r>
                      <a:endParaRPr lang="fr-FR" sz="2400" dirty="0"/>
                    </a:p>
                  </a:txBody>
                  <a:tcPr/>
                </a:tc>
                <a:tc>
                  <a:txBody>
                    <a:bodyPr/>
                    <a:lstStyle/>
                    <a:p>
                      <a:pPr algn="l"/>
                      <a:r>
                        <a:rPr lang="fr-FR" sz="2400" dirty="0" smtClean="0"/>
                        <a:t>Poales </a:t>
                      </a:r>
                      <a:endParaRPr lang="fr-FR" sz="2400" dirty="0"/>
                    </a:p>
                  </a:txBody>
                  <a:tcPr/>
                </a:tc>
              </a:tr>
              <a:tr h="469779">
                <a:tc>
                  <a:txBody>
                    <a:bodyPr/>
                    <a:lstStyle/>
                    <a:p>
                      <a:pPr algn="l"/>
                      <a:r>
                        <a:rPr lang="fr-FR" sz="2400" dirty="0" smtClean="0"/>
                        <a:t>Famille </a:t>
                      </a:r>
                      <a:endParaRPr lang="fr-FR" sz="2400" dirty="0"/>
                    </a:p>
                  </a:txBody>
                  <a:tcPr/>
                </a:tc>
                <a:tc>
                  <a:txBody>
                    <a:bodyPr/>
                    <a:lstStyle/>
                    <a:p>
                      <a:pPr algn="l"/>
                      <a:r>
                        <a:rPr lang="fr-FR" sz="2400" dirty="0" smtClean="0"/>
                        <a:t>Poaceae </a:t>
                      </a:r>
                      <a:endParaRPr lang="fr-FR" sz="2400" dirty="0"/>
                    </a:p>
                  </a:txBody>
                  <a:tcPr/>
                </a:tc>
              </a:tr>
              <a:tr h="469779">
                <a:tc>
                  <a:txBody>
                    <a:bodyPr/>
                    <a:lstStyle/>
                    <a:p>
                      <a:pPr algn="l"/>
                      <a:r>
                        <a:rPr lang="fr-FR" sz="2400" dirty="0" smtClean="0"/>
                        <a:t>Genre </a:t>
                      </a:r>
                      <a:endParaRPr lang="fr-FR" sz="2400" dirty="0"/>
                    </a:p>
                  </a:txBody>
                  <a:tcPr/>
                </a:tc>
                <a:tc>
                  <a:txBody>
                    <a:bodyPr/>
                    <a:lstStyle/>
                    <a:p>
                      <a:pPr algn="l"/>
                      <a:r>
                        <a:rPr lang="fr-FR" sz="2400" dirty="0" smtClean="0"/>
                        <a:t>Stipa L</a:t>
                      </a:r>
                      <a:endParaRPr lang="fr-FR" sz="2400" dirty="0"/>
                    </a:p>
                  </a:txBody>
                  <a:tcPr/>
                </a:tc>
              </a:tr>
              <a:tr h="469779">
                <a:tc>
                  <a:txBody>
                    <a:bodyPr/>
                    <a:lstStyle/>
                    <a:p>
                      <a:pPr algn="l"/>
                      <a:r>
                        <a:rPr lang="fr-FR" sz="2400" dirty="0" smtClean="0"/>
                        <a:t>Espèce </a:t>
                      </a:r>
                      <a:endParaRPr lang="fr-FR" sz="2400" dirty="0"/>
                    </a:p>
                  </a:txBody>
                  <a:tcPr/>
                </a:tc>
                <a:tc>
                  <a:txBody>
                    <a:bodyPr/>
                    <a:lstStyle/>
                    <a:p>
                      <a:pPr algn="l"/>
                      <a:r>
                        <a:rPr lang="fr-FR" sz="2400" dirty="0" smtClean="0"/>
                        <a:t>Stipa tenacissima L</a:t>
                      </a:r>
                      <a:endParaRPr lang="fr-FR" sz="2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0232" y="500042"/>
            <a:ext cx="4786346" cy="769441"/>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4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rPr>
              <a:t>Morphologie:</a:t>
            </a:r>
            <a:endParaRPr lang="fr-F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endParaRPr>
          </a:p>
        </p:txBody>
      </p:sp>
      <p:sp>
        <p:nvSpPr>
          <p:cNvPr id="3" name="Espace réservé du contenu 1048651"/>
          <p:cNvSpPr txBox="1">
            <a:spLocks/>
          </p:cNvSpPr>
          <p:nvPr/>
        </p:nvSpPr>
        <p:spPr>
          <a:xfrm>
            <a:off x="1" y="1500174"/>
            <a:ext cx="4500562" cy="1700213"/>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anchor="t">
            <a:normAutofit fontScale="92500" lnSpcReduction="10000"/>
          </a:bodyPr>
          <a:lstStyle>
            <a:lvl1pPr marL="228600" indent="-228600">
              <a:lnSpc>
                <a:spcPct val="90000"/>
              </a:lnSpc>
              <a:spcBef>
                <a:spcPts val="1000"/>
              </a:spcBef>
              <a:spcAft>
                <a:spcPct val="0"/>
              </a:spcAft>
              <a:buFont typeface="Arial" pitchFamily="34" charset="0"/>
              <a:buChar char="•"/>
              <a:defRPr sz="2800">
                <a:solidFill>
                  <a:schemeClr val="dk1"/>
                </a:solidFill>
              </a:defRPr>
            </a:lvl1pPr>
            <a:lvl2pPr marL="685800" indent="-228600">
              <a:lnSpc>
                <a:spcPct val="90000"/>
              </a:lnSpc>
              <a:spcBef>
                <a:spcPts val="500"/>
              </a:spcBef>
              <a:spcAft>
                <a:spcPct val="0"/>
              </a:spcAft>
              <a:buFont typeface="Arial" pitchFamily="34" charset="0"/>
              <a:buChar char="•"/>
              <a:defRPr sz="2400">
                <a:solidFill>
                  <a:schemeClr val="dk1"/>
                </a:solidFill>
              </a:defRPr>
            </a:lvl2pPr>
            <a:lvl3pPr marL="1143000" indent="-228600">
              <a:lnSpc>
                <a:spcPct val="90000"/>
              </a:lnSpc>
              <a:spcBef>
                <a:spcPts val="500"/>
              </a:spcBef>
              <a:spcAft>
                <a:spcPct val="0"/>
              </a:spcAft>
              <a:buFont typeface="Arial" pitchFamily="34" charset="0"/>
              <a:buChar char="•"/>
              <a:defRPr sz="2000">
                <a:solidFill>
                  <a:schemeClr val="dk1"/>
                </a:solidFill>
              </a:defRPr>
            </a:lvl3pPr>
            <a:lvl4pPr marL="1600200" indent="-228600">
              <a:lnSpc>
                <a:spcPct val="90000"/>
              </a:lnSpc>
              <a:spcBef>
                <a:spcPts val="500"/>
              </a:spcBef>
              <a:spcAft>
                <a:spcPct val="0"/>
              </a:spcAft>
              <a:buFont typeface="Arial" pitchFamily="34" charset="0"/>
              <a:buChar char="•"/>
              <a:defRPr sz="1800">
                <a:solidFill>
                  <a:schemeClr val="dk1"/>
                </a:solidFill>
              </a:defRPr>
            </a:lvl4pPr>
            <a:lvl5pPr marL="2057400" indent="-228600">
              <a:lnSpc>
                <a:spcPct val="90000"/>
              </a:lnSpc>
              <a:spcBef>
                <a:spcPts val="500"/>
              </a:spcBef>
              <a:spcAft>
                <a:spcPct val="0"/>
              </a:spcAft>
              <a:buFont typeface="Arial" pitchFamily="34" charset="0"/>
              <a:buChar char="•"/>
              <a:defRPr sz="1800">
                <a:solidFill>
                  <a:schemeClr val="dk1"/>
                </a:solidFill>
              </a:defRPr>
            </a:lvl5pPr>
          </a:lstStyle>
          <a:p>
            <a:pPr marL="228600" marR="0" lvl="0" indent="-342900" algn="l"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000" b="1" i="0" u="sng" strike="noStrike" kern="1200" cap="none" spc="0" normalizeH="0" baseline="0" noProof="0" dirty="0" smtClean="0">
                <a:ln>
                  <a:noFill/>
                </a:ln>
                <a:solidFill>
                  <a:srgbClr val="FF0066"/>
                </a:solidFill>
                <a:effectLst/>
                <a:uLnTx/>
                <a:uFillTx/>
                <a:latin typeface="Arial" pitchFamily="34" charset="0"/>
                <a:cs typeface="Arial" pitchFamily="34" charset="0"/>
              </a:rPr>
              <a:t>1. Partie aérienne</a:t>
            </a:r>
            <a:r>
              <a:rPr kumimoji="0" lang="fr-FR" sz="2000" b="1" i="0" u="none" strike="noStrike" kern="1200" cap="none" spc="0" normalizeH="0" baseline="0" noProof="0" dirty="0" smtClean="0">
                <a:ln>
                  <a:noFill/>
                </a:ln>
                <a:solidFill>
                  <a:schemeClr val="dk1"/>
                </a:solidFill>
                <a:effectLst/>
                <a:uLnTx/>
                <a:uFillTx/>
                <a:latin typeface="Arial" pitchFamily="34" charset="0"/>
                <a:cs typeface="Arial" pitchFamily="34" charset="0"/>
              </a:rPr>
              <a:t>: </a:t>
            </a:r>
            <a:r>
              <a:rPr kumimoji="0" lang="fr-FR" sz="2000" b="0" i="0" u="none" strike="noStrike" kern="1200" cap="none" spc="0" normalizeH="0" baseline="0" noProof="0" dirty="0" smtClean="0">
                <a:ln>
                  <a:noFill/>
                </a:ln>
                <a:solidFill>
                  <a:schemeClr val="dk1"/>
                </a:solidFill>
                <a:effectLst/>
                <a:uLnTx/>
                <a:uFillTx/>
                <a:latin typeface="Arial" pitchFamily="34" charset="0"/>
                <a:cs typeface="Arial" pitchFamily="34" charset="0"/>
              </a:rPr>
              <a:t>c’est à dire sa feuille, est </a:t>
            </a:r>
          </a:p>
          <a:p>
            <a:pPr marL="228600" marR="0" lvl="0" indent="-342900" algn="l"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000" b="0" i="0" u="none" strike="noStrike" kern="1200" cap="none" spc="0" normalizeH="0" baseline="0" noProof="0" dirty="0" smtClean="0">
                <a:ln>
                  <a:noFill/>
                </a:ln>
                <a:solidFill>
                  <a:schemeClr val="dk1"/>
                </a:solidFill>
                <a:effectLst/>
                <a:uLnTx/>
                <a:uFillTx/>
                <a:latin typeface="Arial" pitchFamily="34" charset="0"/>
                <a:cs typeface="Arial" pitchFamily="34" charset="0"/>
              </a:rPr>
              <a:t>constituée par des rameaux portant des </a:t>
            </a:r>
          </a:p>
          <a:p>
            <a:pPr marL="228600" marR="0" lvl="0" indent="-342900" algn="l"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000" b="0" i="0" u="none" strike="noStrike" kern="1200" cap="none" spc="0" normalizeH="0" baseline="0" noProof="0" dirty="0" smtClean="0">
                <a:ln>
                  <a:noFill/>
                </a:ln>
                <a:solidFill>
                  <a:schemeClr val="dk1"/>
                </a:solidFill>
                <a:effectLst/>
                <a:uLnTx/>
                <a:uFillTx/>
                <a:latin typeface="Arial" pitchFamily="34" charset="0"/>
                <a:cs typeface="Arial" pitchFamily="34" charset="0"/>
              </a:rPr>
              <a:t>graines surmontées de limbes</a:t>
            </a:r>
          </a:p>
          <a:p>
            <a:pPr marL="228600" marR="0" lvl="0" indent="-342900" algn="l"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endParaRPr kumimoji="0" lang="en-US" altLang="zh-CN" sz="2000" b="0" i="0" u="none" strike="noStrike" kern="1200" cap="none" spc="0" normalizeH="0" baseline="0" noProof="0" dirty="0">
              <a:ln>
                <a:noFill/>
              </a:ln>
              <a:solidFill>
                <a:schemeClr val="dk1"/>
              </a:solidFill>
              <a:effectLst/>
              <a:uLnTx/>
              <a:uFillTx/>
              <a:latin typeface="+mn-lt"/>
              <a:ea typeface="+mn-ea"/>
              <a:cs typeface="+mn-cs"/>
            </a:endParaRPr>
          </a:p>
        </p:txBody>
      </p:sp>
      <p:sp>
        <p:nvSpPr>
          <p:cNvPr id="4" name="Rectangle à coins arrondis 3"/>
          <p:cNvSpPr/>
          <p:nvPr/>
        </p:nvSpPr>
        <p:spPr>
          <a:xfrm>
            <a:off x="4500562" y="1214422"/>
            <a:ext cx="4643438" cy="5417127"/>
          </a:xfrm>
          <a:prstGeom prst="roundRect">
            <a:avLst/>
          </a:prstGeom>
          <a:solidFill>
            <a:schemeClr val="bg2">
              <a:lumMod val="20000"/>
              <a:lumOff val="8000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lang="fr-FR" dirty="0" smtClean="0">
                <a:solidFill>
                  <a:srgbClr val="009900"/>
                </a:solidFill>
                <a:latin typeface="Arial" pitchFamily="34" charset="0"/>
                <a:cs typeface="Arial" pitchFamily="34" charset="0"/>
              </a:rPr>
              <a:t>La tige: </a:t>
            </a:r>
            <a:r>
              <a:rPr lang="fr-FR" dirty="0" smtClean="0">
                <a:latin typeface="Arial" pitchFamily="34" charset="0"/>
                <a:cs typeface="Arial" pitchFamily="34" charset="0"/>
              </a:rPr>
              <a:t>elle</a:t>
            </a:r>
            <a:r>
              <a:rPr lang="fr-FR" dirty="0" smtClean="0">
                <a:solidFill>
                  <a:srgbClr val="009900"/>
                </a:solidFill>
                <a:latin typeface="Arial" pitchFamily="34" charset="0"/>
                <a:cs typeface="Arial" pitchFamily="34" charset="0"/>
              </a:rPr>
              <a:t> </a:t>
            </a:r>
            <a:r>
              <a:rPr lang="fr-FR" dirty="0" smtClean="0">
                <a:latin typeface="Arial" pitchFamily="34" charset="0"/>
                <a:cs typeface="Arial" pitchFamily="34" charset="0"/>
              </a:rPr>
              <a:t>creuse et cylindrique, sa cavité est interrompue régulièrement au niveau du nœud par des diaphragmes résultant de</a:t>
            </a:r>
          </a:p>
          <a:p>
            <a:pPr algn="ctr"/>
            <a:r>
              <a:rPr lang="fr-FR" dirty="0" smtClean="0">
                <a:latin typeface="Arial" pitchFamily="34" charset="0"/>
                <a:cs typeface="Arial" pitchFamily="34" charset="0"/>
              </a:rPr>
              <a:t> enchevêtrement</a:t>
            </a:r>
          </a:p>
          <a:p>
            <a:pPr algn="ctr"/>
            <a:r>
              <a:rPr lang="fr-FR" dirty="0" smtClean="0">
                <a:solidFill>
                  <a:srgbClr val="009900"/>
                </a:solidFill>
                <a:latin typeface="Arial" pitchFamily="34" charset="0"/>
                <a:cs typeface="Arial" pitchFamily="34" charset="0"/>
              </a:rPr>
              <a:t> Les feuilles: </a:t>
            </a:r>
            <a:r>
              <a:rPr lang="fr-FR" dirty="0" smtClean="0">
                <a:latin typeface="Arial" pitchFamily="34" charset="0"/>
                <a:cs typeface="Arial" pitchFamily="34" charset="0"/>
              </a:rPr>
              <a:t>la longueur des limbes varie de 25à120 cm, les longueurs moyennes varient de 40 à60 cm</a:t>
            </a:r>
            <a:br>
              <a:rPr lang="fr-FR" dirty="0" smtClean="0">
                <a:latin typeface="Arial" pitchFamily="34" charset="0"/>
                <a:cs typeface="Arial" pitchFamily="34" charset="0"/>
              </a:rPr>
            </a:br>
            <a:r>
              <a:rPr lang="fr-FR" dirty="0" smtClean="0">
                <a:latin typeface="Arial" pitchFamily="34" charset="0"/>
                <a:cs typeface="Arial" pitchFamily="34" charset="0"/>
              </a:rPr>
              <a:t>la limbe est pendant la période végétative   étalé rubané et de couleur vert foncée mais sous l’effet de la sécheresse la teinte vert </a:t>
            </a:r>
          </a:p>
          <a:p>
            <a:pPr algn="ctr"/>
            <a:r>
              <a:rPr lang="fr-FR" dirty="0" smtClean="0">
                <a:latin typeface="Arial" pitchFamily="34" charset="0"/>
                <a:cs typeface="Arial" pitchFamily="34" charset="0"/>
              </a:rPr>
              <a:t>devient blanchâtre</a:t>
            </a:r>
          </a:p>
          <a:p>
            <a:pPr algn="ctr"/>
            <a:r>
              <a:rPr lang="fr-FR" dirty="0" smtClean="0">
                <a:solidFill>
                  <a:srgbClr val="009900"/>
                </a:solidFill>
                <a:latin typeface="Arial" pitchFamily="34" charset="0"/>
                <a:cs typeface="Arial" pitchFamily="34" charset="0"/>
              </a:rPr>
              <a:t> Les fruit</a:t>
            </a:r>
            <a:r>
              <a:rPr lang="fr-FR" dirty="0" smtClean="0">
                <a:latin typeface="Arial" pitchFamily="34" charset="0"/>
                <a:cs typeface="Arial" pitchFamily="34" charset="0"/>
              </a:rPr>
              <a:t>: c’est caryopse appelé graine qui mesure 5à6 mm de longueur, linéaire, allongé avec un hile formant le sillon</a:t>
            </a:r>
            <a:r>
              <a:rPr lang="fr-FR" dirty="0">
                <a:latin typeface="Arial" pitchFamily="34" charset="0"/>
                <a:cs typeface="Arial" pitchFamily="34" charset="0"/>
              </a:rPr>
              <a:t> </a:t>
            </a:r>
            <a:r>
              <a:rPr lang="fr-FR" dirty="0" smtClean="0">
                <a:latin typeface="Arial" pitchFamily="34" charset="0"/>
                <a:cs typeface="Arial" pitchFamily="34" charset="0"/>
              </a:rPr>
              <a:t>longitudinal</a:t>
            </a:r>
            <a:endParaRPr lang="fr-FR" dirty="0">
              <a:latin typeface="Arial" pitchFamily="34" charset="0"/>
              <a:cs typeface="Arial" pitchFamily="34" charset="0"/>
            </a:endParaRPr>
          </a:p>
        </p:txBody>
      </p:sp>
      <p:pic>
        <p:nvPicPr>
          <p:cNvPr id="5" name="Image 4"/>
          <p:cNvPicPr/>
          <p:nvPr/>
        </p:nvPicPr>
        <p:blipFill>
          <a:blip r:embed="rId2">
            <a:extLst>
              <a:ext uri="{28A0092B-C50C-407E-A947-70E740481C1C}">
                <a14:useLocalDpi xmlns:a14="http://schemas.microsoft.com/office/drawing/2010/main" val="0"/>
              </a:ext>
            </a:extLst>
          </a:blip>
          <a:stretch>
            <a:fillRect/>
          </a:stretch>
        </p:blipFill>
        <p:spPr>
          <a:xfrm>
            <a:off x="1" y="3357562"/>
            <a:ext cx="2214546" cy="2357454"/>
          </a:xfrm>
          <a:prstGeom prst="rect">
            <a:avLst/>
          </a:prstGeom>
        </p:spPr>
      </p:pic>
      <p:pic>
        <p:nvPicPr>
          <p:cNvPr id="6" name="Image 5"/>
          <p:cNvPicPr/>
          <p:nvPr/>
        </p:nvPicPr>
        <p:blipFill>
          <a:blip r:embed="rId3">
            <a:extLst>
              <a:ext uri="{28A0092B-C50C-407E-A947-70E740481C1C}">
                <a14:useLocalDpi xmlns:a14="http://schemas.microsoft.com/office/drawing/2010/main" val="0"/>
              </a:ext>
            </a:extLst>
          </a:blip>
          <a:stretch>
            <a:fillRect/>
          </a:stretch>
        </p:blipFill>
        <p:spPr>
          <a:xfrm>
            <a:off x="2214546" y="3357562"/>
            <a:ext cx="2286015" cy="23574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ipe(down)">
                                      <p:cBhvr>
                                        <p:cTn id="12" dur="500"/>
                                        <p:tgtEl>
                                          <p:spTgt spid="3">
                                            <p:bg/>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0"/>
                                        <p:tgtEl>
                                          <p:spTgt spid="3">
                                            <p:txEl>
                                              <p:pRg st="0" end="0"/>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down)">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4">
                                            <p:bg/>
                                          </p:spTgt>
                                        </p:tgtEl>
                                        <p:attrNameLst>
                                          <p:attrName>style.visibility</p:attrName>
                                        </p:attrNameLst>
                                      </p:cBhvr>
                                      <p:to>
                                        <p:strVal val="visible"/>
                                      </p:to>
                                    </p:set>
                                    <p:animEffect transition="in" filter="wipe(down)">
                                      <p:cBhvr>
                                        <p:cTn id="26" dur="500"/>
                                        <p:tgtEl>
                                          <p:spTgt spid="4">
                                            <p:bg/>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Effect transition="in" filter="wipe(down)">
                                      <p:cBhvr>
                                        <p:cTn id="29" dur="500"/>
                                        <p:tgtEl>
                                          <p:spTgt spid="4">
                                            <p:txEl>
                                              <p:pRg st="0" end="0"/>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wipe(down)">
                                      <p:cBhvr>
                                        <p:cTn id="32" dur="500"/>
                                        <p:tgtEl>
                                          <p:spTgt spid="4">
                                            <p:txEl>
                                              <p:pRg st="1" end="1"/>
                                            </p:txEl>
                                          </p:spTgt>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wipe(down)">
                                      <p:cBhvr>
                                        <p:cTn id="35" dur="500"/>
                                        <p:tgtEl>
                                          <p:spTgt spid="4">
                                            <p:txEl>
                                              <p:pRg st="2" end="2"/>
                                            </p:txEl>
                                          </p:spTgt>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wipe(down)">
                                      <p:cBhvr>
                                        <p:cTn id="38" dur="500"/>
                                        <p:tgtEl>
                                          <p:spTgt spid="4">
                                            <p:txEl>
                                              <p:pRg st="3" end="3"/>
                                            </p:txEl>
                                          </p:spTgt>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animEffect transition="in" filter="wipe(down)">
                                      <p:cBhvr>
                                        <p:cTn id="41" dur="500"/>
                                        <p:tgtEl>
                                          <p:spTgt spid="4">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wipe(down)">
                                      <p:cBhvr>
                                        <p:cTn id="46" dur="500"/>
                                        <p:tgtEl>
                                          <p:spTgt spid="5"/>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wipe(down)">
                                      <p:cBhvr>
                                        <p:cTn id="5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allAtOnce" animBg="1"/>
      <p:bldP spid="4"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048652"/>
          <p:cNvSpPr txBox="1">
            <a:spLocks/>
          </p:cNvSpPr>
          <p:nvPr/>
        </p:nvSpPr>
        <p:spPr>
          <a:xfrm>
            <a:off x="4429124" y="357166"/>
            <a:ext cx="4500626" cy="292895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anchor="t">
            <a:normAutofit fontScale="92500" lnSpcReduction="20000"/>
          </a:bodyPr>
          <a:lstStyle>
            <a:lvl1pPr marL="228600" indent="-228600">
              <a:lnSpc>
                <a:spcPct val="90000"/>
              </a:lnSpc>
              <a:spcBef>
                <a:spcPts val="1000"/>
              </a:spcBef>
              <a:spcAft>
                <a:spcPct val="0"/>
              </a:spcAft>
              <a:buFont typeface="Arial" pitchFamily="34" charset="0"/>
              <a:buChar char="•"/>
              <a:defRPr sz="2800">
                <a:solidFill>
                  <a:schemeClr val="dk1"/>
                </a:solidFill>
              </a:defRPr>
            </a:lvl1pPr>
            <a:lvl2pPr marL="685800" indent="-228600">
              <a:lnSpc>
                <a:spcPct val="90000"/>
              </a:lnSpc>
              <a:spcBef>
                <a:spcPts val="500"/>
              </a:spcBef>
              <a:spcAft>
                <a:spcPct val="0"/>
              </a:spcAft>
              <a:buFont typeface="Arial" pitchFamily="34" charset="0"/>
              <a:buChar char="•"/>
              <a:defRPr sz="2400">
                <a:solidFill>
                  <a:schemeClr val="dk1"/>
                </a:solidFill>
              </a:defRPr>
            </a:lvl2pPr>
            <a:lvl3pPr marL="1143000" indent="-228600">
              <a:lnSpc>
                <a:spcPct val="90000"/>
              </a:lnSpc>
              <a:spcBef>
                <a:spcPts val="500"/>
              </a:spcBef>
              <a:spcAft>
                <a:spcPct val="0"/>
              </a:spcAft>
              <a:buFont typeface="Arial" pitchFamily="34" charset="0"/>
              <a:buChar char="•"/>
              <a:defRPr sz="2000">
                <a:solidFill>
                  <a:schemeClr val="dk1"/>
                </a:solidFill>
              </a:defRPr>
            </a:lvl3pPr>
            <a:lvl4pPr marL="1600200" indent="-228600">
              <a:lnSpc>
                <a:spcPct val="90000"/>
              </a:lnSpc>
              <a:spcBef>
                <a:spcPts val="500"/>
              </a:spcBef>
              <a:spcAft>
                <a:spcPct val="0"/>
              </a:spcAft>
              <a:buFont typeface="Arial" pitchFamily="34" charset="0"/>
              <a:buChar char="•"/>
              <a:defRPr sz="1800">
                <a:solidFill>
                  <a:schemeClr val="dk1"/>
                </a:solidFill>
              </a:defRPr>
            </a:lvl4pPr>
            <a:lvl5pPr marL="2057400" indent="-228600">
              <a:lnSpc>
                <a:spcPct val="90000"/>
              </a:lnSpc>
              <a:spcBef>
                <a:spcPts val="500"/>
              </a:spcBef>
              <a:spcAft>
                <a:spcPct val="0"/>
              </a:spcAft>
              <a:buFont typeface="Arial" pitchFamily="34" charset="0"/>
              <a:buChar char="•"/>
              <a:defRPr sz="1800">
                <a:solidFill>
                  <a:schemeClr val="dk1"/>
                </a:solidFill>
              </a:defRPr>
            </a:lvl5pPr>
          </a:lstStyle>
          <a:p>
            <a:pPr marL="228600" marR="0" lvl="0" indent="-342900" algn="l"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200" b="1" i="0" u="sng" strike="noStrike" kern="1200" cap="none" spc="0" normalizeH="0" baseline="0" noProof="0" dirty="0" smtClean="0">
                <a:ln>
                  <a:noFill/>
                </a:ln>
                <a:solidFill>
                  <a:srgbClr val="FF0066"/>
                </a:solidFill>
                <a:effectLst/>
                <a:uLnTx/>
                <a:uFillTx/>
                <a:latin typeface="Arial" pitchFamily="34" charset="0"/>
                <a:cs typeface="Arial" pitchFamily="34" charset="0"/>
              </a:rPr>
              <a:t>2.Partie souterraine</a:t>
            </a:r>
            <a:r>
              <a:rPr kumimoji="0" lang="fr-FR" sz="2200" b="0" i="0" u="none" strike="noStrike" kern="1200" cap="none" spc="0" normalizeH="0" baseline="0" noProof="0" dirty="0" smtClean="0">
                <a:ln>
                  <a:noFill/>
                </a:ln>
                <a:solidFill>
                  <a:schemeClr val="dk1"/>
                </a:solidFill>
                <a:effectLst/>
                <a:uLnTx/>
                <a:uFillTx/>
                <a:latin typeface="Arial" pitchFamily="34" charset="0"/>
                <a:cs typeface="Arial" pitchFamily="34" charset="0"/>
              </a:rPr>
              <a:t>:</a:t>
            </a:r>
          </a:p>
          <a:p>
            <a:pPr marL="228600" marR="0" lvl="0" indent="-342900" algn="just"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200" b="0" i="0" u="none" strike="noStrike" kern="1200" cap="none" spc="0" normalizeH="0" baseline="0" noProof="0" dirty="0" smtClean="0">
                <a:ln>
                  <a:noFill/>
                </a:ln>
                <a:solidFill>
                  <a:schemeClr val="dk1"/>
                </a:solidFill>
                <a:effectLst/>
                <a:uLnTx/>
                <a:uFillTx/>
                <a:latin typeface="Arial" pitchFamily="34" charset="0"/>
                <a:cs typeface="Arial" pitchFamily="34" charset="0"/>
              </a:rPr>
              <a:t> est un rhizome à entre–nœuds très courts</a:t>
            </a:r>
          </a:p>
          <a:p>
            <a:pPr marL="228600" marR="0" lvl="0" indent="-342900" algn="just"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200" b="0" i="0" u="none" strike="noStrike" kern="1200" cap="none" spc="0" normalizeH="0" baseline="0" noProof="0" dirty="0" smtClean="0">
                <a:ln>
                  <a:noFill/>
                </a:ln>
                <a:solidFill>
                  <a:schemeClr val="dk1"/>
                </a:solidFill>
                <a:effectLst/>
                <a:uLnTx/>
                <a:uFillTx/>
                <a:latin typeface="Arial" pitchFamily="34" charset="0"/>
                <a:cs typeface="Arial" pitchFamily="34" charset="0"/>
              </a:rPr>
              <a:t>portant des racines adventives s’enfoncant</a:t>
            </a:r>
          </a:p>
          <a:p>
            <a:pPr marL="228600" marR="0" lvl="0" indent="-342900" algn="just"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200" b="0" i="0" u="none" strike="noStrike" kern="1200" cap="none" spc="0" normalizeH="0" baseline="0" noProof="0" dirty="0" smtClean="0">
                <a:ln>
                  <a:noFill/>
                </a:ln>
                <a:solidFill>
                  <a:schemeClr val="dk1"/>
                </a:solidFill>
                <a:effectLst/>
                <a:uLnTx/>
                <a:uFillTx/>
                <a:latin typeface="Arial" pitchFamily="34" charset="0"/>
                <a:cs typeface="Arial" pitchFamily="34" charset="0"/>
              </a:rPr>
              <a:t> dans le sol et des bourgeons qui se </a:t>
            </a:r>
          </a:p>
          <a:p>
            <a:pPr marL="228600" marR="0" lvl="0" indent="-342900" algn="just"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r>
              <a:rPr kumimoji="0" lang="fr-FR" sz="2200" b="0" i="0" u="none" strike="noStrike" kern="1200" cap="none" spc="0" normalizeH="0" baseline="0" noProof="0" dirty="0" smtClean="0">
                <a:ln>
                  <a:noFill/>
                </a:ln>
                <a:solidFill>
                  <a:schemeClr val="dk1"/>
                </a:solidFill>
                <a:effectLst/>
                <a:uLnTx/>
                <a:uFillTx/>
                <a:latin typeface="Arial" pitchFamily="34" charset="0"/>
                <a:cs typeface="Arial" pitchFamily="34" charset="0"/>
              </a:rPr>
              <a:t>développent ou restent dormants</a:t>
            </a:r>
          </a:p>
          <a:p>
            <a:pPr marL="228600" marR="0" lvl="0" indent="-342900" algn="l" defTabSz="914400" rtl="0" eaLnBrk="1" fontAlgn="auto" latinLnBrk="0" hangingPunct="1">
              <a:lnSpc>
                <a:spcPct val="120000"/>
              </a:lnSpc>
              <a:spcBef>
                <a:spcPts val="1000"/>
              </a:spcBef>
              <a:spcAft>
                <a:spcPct val="0"/>
              </a:spcAft>
              <a:buClr>
                <a:schemeClr val="accent1"/>
              </a:buClr>
              <a:buSzPct val="80000"/>
              <a:buFont typeface="Arial" pitchFamily="34" charset="0"/>
              <a:buNone/>
              <a:tabLst/>
              <a:defRPr/>
            </a:pPr>
            <a:endParaRPr kumimoji="0" lang="en-US" altLang="zh-CN" sz="2000" b="0" i="0" u="none" strike="noStrike" kern="1200" cap="none" spc="0" normalizeH="0" baseline="0" noProof="0" dirty="0">
              <a:ln>
                <a:noFill/>
              </a:ln>
              <a:solidFill>
                <a:schemeClr val="dk1"/>
              </a:solidFill>
              <a:effectLst/>
              <a:uLnTx/>
              <a:uFillTx/>
              <a:latin typeface="Arial" pitchFamily="34" charset="0"/>
              <a:cs typeface="Arial" pitchFamily="34" charset="0"/>
            </a:endParaRPr>
          </a:p>
        </p:txBody>
      </p:sp>
      <p:pic>
        <p:nvPicPr>
          <p:cNvPr id="3" name="Picture 2" descr="C:\Users\client\Desktop\Messenger\received_2100962890014187.jpeg"/>
          <p:cNvPicPr>
            <a:picLocks noChangeAspect="1" noChangeArrowheads="1"/>
          </p:cNvPicPr>
          <p:nvPr/>
        </p:nvPicPr>
        <p:blipFill>
          <a:blip r:embed="rId2"/>
          <a:srcRect/>
          <a:stretch>
            <a:fillRect/>
          </a:stretch>
        </p:blipFill>
        <p:spPr bwMode="auto">
          <a:xfrm>
            <a:off x="4714876" y="3500438"/>
            <a:ext cx="3535491" cy="2798618"/>
          </a:xfrm>
          <a:prstGeom prst="rect">
            <a:avLst/>
          </a:prstGeom>
          <a:noFill/>
        </p:spPr>
      </p:pic>
      <p:sp>
        <p:nvSpPr>
          <p:cNvPr id="4" name="Rectangle 3"/>
          <p:cNvSpPr/>
          <p:nvPr/>
        </p:nvSpPr>
        <p:spPr>
          <a:xfrm>
            <a:off x="214282" y="2357430"/>
            <a:ext cx="3775777" cy="40594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fr-FR" sz="2000" dirty="0" smtClean="0">
                <a:solidFill>
                  <a:srgbClr val="009900"/>
                </a:solidFill>
                <a:latin typeface="Arial" pitchFamily="34" charset="0"/>
                <a:cs typeface="Arial" pitchFamily="34" charset="0"/>
              </a:rPr>
              <a:t>Les rhizomes</a:t>
            </a:r>
            <a:r>
              <a:rPr lang="fr-FR" sz="2000" dirty="0" smtClean="0">
                <a:latin typeface="Arial" pitchFamily="34" charset="0"/>
                <a:cs typeface="Arial" pitchFamily="34" charset="0"/>
              </a:rPr>
              <a:t>: forme des entres </a:t>
            </a:r>
          </a:p>
          <a:p>
            <a:r>
              <a:rPr lang="fr-FR" sz="2000" dirty="0" smtClean="0">
                <a:latin typeface="Arial" pitchFamily="34" charset="0"/>
                <a:cs typeface="Arial" pitchFamily="34" charset="0"/>
              </a:rPr>
              <a:t>nœuds et port des racines très </a:t>
            </a:r>
          </a:p>
          <a:p>
            <a:r>
              <a:rPr lang="fr-FR" sz="2000" dirty="0" smtClean="0">
                <a:latin typeface="Arial" pitchFamily="34" charset="0"/>
                <a:cs typeface="Arial" pitchFamily="34" charset="0"/>
              </a:rPr>
              <a:t>ramifiées</a:t>
            </a:r>
          </a:p>
          <a:p>
            <a:r>
              <a:rPr lang="fr-FR" sz="2000" dirty="0" smtClean="0">
                <a:solidFill>
                  <a:srgbClr val="009900"/>
                </a:solidFill>
                <a:latin typeface="Arial" pitchFamily="34" charset="0"/>
                <a:cs typeface="Arial" pitchFamily="34" charset="0"/>
              </a:rPr>
              <a:t>Les racines</a:t>
            </a:r>
            <a:r>
              <a:rPr lang="fr-FR" sz="2000" dirty="0" smtClean="0">
                <a:latin typeface="Arial" pitchFamily="34" charset="0"/>
                <a:cs typeface="Arial" pitchFamily="34" charset="0"/>
              </a:rPr>
              <a:t>: elle a des racines </a:t>
            </a:r>
          </a:p>
          <a:p>
            <a:r>
              <a:rPr lang="fr-FR" sz="2000" dirty="0" smtClean="0">
                <a:latin typeface="Arial" pitchFamily="34" charset="0"/>
                <a:cs typeface="Arial" pitchFamily="34" charset="0"/>
              </a:rPr>
              <a:t>adventives de 2 mm de diamètre environ, présentant plusieurs </a:t>
            </a:r>
          </a:p>
          <a:p>
            <a:r>
              <a:rPr lang="fr-FR" sz="2000" dirty="0" smtClean="0">
                <a:latin typeface="Arial" pitchFamily="34" charset="0"/>
                <a:cs typeface="Arial" pitchFamily="34" charset="0"/>
              </a:rPr>
              <a:t>ramifications et des racines fasciculées de formes circulaires, sa </a:t>
            </a:r>
          </a:p>
          <a:p>
            <a:r>
              <a:rPr lang="fr-FR" sz="2000" dirty="0" smtClean="0">
                <a:latin typeface="Arial" pitchFamily="34" charset="0"/>
                <a:cs typeface="Arial" pitchFamily="34" charset="0"/>
              </a:rPr>
              <a:t>profondeur </a:t>
            </a:r>
            <a:endParaRPr lang="fr-FR" sz="20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bg/>
                                          </p:spTgt>
                                        </p:tgtEl>
                                        <p:attrNameLst>
                                          <p:attrName>style.visibility</p:attrName>
                                        </p:attrNameLst>
                                      </p:cBhvr>
                                      <p:to>
                                        <p:strVal val="visible"/>
                                      </p:to>
                                    </p:set>
                                    <p:animEffect transition="in" filter="fade">
                                      <p:cBhvr>
                                        <p:cTn id="12" dur="2000"/>
                                        <p:tgtEl>
                                          <p:spTgt spid="2">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2000"/>
                                        <p:tgtEl>
                                          <p:spTgt spid="2">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fade">
                                      <p:cBhvr>
                                        <p:cTn id="18" dur="2000"/>
                                        <p:tgtEl>
                                          <p:spTgt spid="2">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2000"/>
                                        <p:tgtEl>
                                          <p:spTgt spid="2">
                                            <p:txEl>
                                              <p:pRg st="2" end="2"/>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2000"/>
                                        <p:tgtEl>
                                          <p:spTgt spid="2">
                                            <p:txEl>
                                              <p:pRg st="3" end="3"/>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bg/>
                                          </p:spTgt>
                                        </p:tgtEl>
                                        <p:attrNameLst>
                                          <p:attrName>style.visibility</p:attrName>
                                        </p:attrNameLst>
                                      </p:cBhvr>
                                      <p:to>
                                        <p:strVal val="visible"/>
                                      </p:to>
                                    </p:set>
                                    <p:animEffect transition="in" filter="wipe(down)">
                                      <p:cBhvr>
                                        <p:cTn id="32" dur="500"/>
                                        <p:tgtEl>
                                          <p:spTgt spid="4">
                                            <p:bg/>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wipe(down)">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wipe(down)">
                                      <p:cBhvr>
                                        <p:cTn id="42" dur="500"/>
                                        <p:tgtEl>
                                          <p:spTgt spid="4">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animEffect transition="in" filter="wipe(down)">
                                      <p:cBhvr>
                                        <p:cTn id="47" dur="500"/>
                                        <p:tgtEl>
                                          <p:spTgt spid="4">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
                                            <p:txEl>
                                              <p:pRg st="3" end="3"/>
                                            </p:txEl>
                                          </p:spTgt>
                                        </p:tgtEl>
                                        <p:attrNameLst>
                                          <p:attrName>style.visibility</p:attrName>
                                        </p:attrNameLst>
                                      </p:cBhvr>
                                      <p:to>
                                        <p:strVal val="visible"/>
                                      </p:to>
                                    </p:set>
                                    <p:animEffect transition="in" filter="wipe(down)">
                                      <p:cBhvr>
                                        <p:cTn id="52" dur="500"/>
                                        <p:tgtEl>
                                          <p:spTgt spid="4">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4">
                                            <p:txEl>
                                              <p:pRg st="4" end="4"/>
                                            </p:txEl>
                                          </p:spTgt>
                                        </p:tgtEl>
                                        <p:attrNameLst>
                                          <p:attrName>style.visibility</p:attrName>
                                        </p:attrNameLst>
                                      </p:cBhvr>
                                      <p:to>
                                        <p:strVal val="visible"/>
                                      </p:to>
                                    </p:set>
                                    <p:animEffect transition="in" filter="wipe(down)">
                                      <p:cBhvr>
                                        <p:cTn id="57" dur="500"/>
                                        <p:tgtEl>
                                          <p:spTgt spid="4">
                                            <p:txEl>
                                              <p:pRg st="4" end="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4">
                                            <p:txEl>
                                              <p:pRg st="5" end="5"/>
                                            </p:txEl>
                                          </p:spTgt>
                                        </p:tgtEl>
                                        <p:attrNameLst>
                                          <p:attrName>style.visibility</p:attrName>
                                        </p:attrNameLst>
                                      </p:cBhvr>
                                      <p:to>
                                        <p:strVal val="visible"/>
                                      </p:to>
                                    </p:set>
                                    <p:animEffect transition="in" filter="wipe(down)">
                                      <p:cBhvr>
                                        <p:cTn id="62" dur="500"/>
                                        <p:tgtEl>
                                          <p:spTgt spid="4">
                                            <p:txEl>
                                              <p:pRg st="5" end="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4">
                                            <p:txEl>
                                              <p:pRg st="6" end="6"/>
                                            </p:txEl>
                                          </p:spTgt>
                                        </p:tgtEl>
                                        <p:attrNameLst>
                                          <p:attrName>style.visibility</p:attrName>
                                        </p:attrNameLst>
                                      </p:cBhvr>
                                      <p:to>
                                        <p:strVal val="visible"/>
                                      </p:to>
                                    </p:set>
                                    <p:animEffect transition="in" filter="wipe(down)">
                                      <p:cBhvr>
                                        <p:cTn id="6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P spid="4"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642918"/>
            <a:ext cx="9787006" cy="769441"/>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4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Réparation géographique: </a:t>
            </a:r>
            <a:endParaRPr lang="fr-F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3" name="Rogner et arrondir un rectangle à un seul coin 2"/>
          <p:cNvSpPr/>
          <p:nvPr/>
        </p:nvSpPr>
        <p:spPr>
          <a:xfrm>
            <a:off x="214282" y="1571612"/>
            <a:ext cx="8715436" cy="4429156"/>
          </a:xfrm>
          <a:prstGeom prst="snipRoundRect">
            <a:avLst/>
          </a:prstGeom>
          <a:effectLst>
            <a:glow rad="228600">
              <a:schemeClr val="accent2">
                <a:satMod val="175000"/>
                <a:alpha val="40000"/>
              </a:schemeClr>
            </a:glow>
            <a:outerShdw blurRad="63500" dist="25400" dir="14700000" algn="t" rotWithShape="0">
              <a:srgbClr val="000000">
                <a:alpha val="50000"/>
              </a:srgbClr>
            </a:outerShdw>
            <a:reflection blurRad="6350" stA="50000" endA="300" endPos="90000" dist="508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r>
              <a:rPr lang="fr-FR" sz="2400" b="1" dirty="0" smtClean="0">
                <a:solidFill>
                  <a:srgbClr val="FF0000"/>
                </a:solidFill>
                <a:latin typeface="Arial" pitchFamily="34" charset="0"/>
                <a:cs typeface="Arial" pitchFamily="34" charset="0"/>
              </a:rPr>
              <a:t>En Algérie:                                                                                 </a:t>
            </a:r>
            <a:r>
              <a:rPr lang="fr-FR" sz="2400" dirty="0" smtClean="0">
                <a:latin typeface="Arial" pitchFamily="34" charset="0"/>
                <a:cs typeface="Arial" pitchFamily="34" charset="0"/>
              </a:rPr>
              <a:t> l’alfa est abondant dans la région oranaise, depuis le littoral jusqu’aux monts des Ksours, sur les hauts plateaux de la région de Ksar Chellala, Djelfa, autour de Boussada, jusqu’aux montagnes d’Ouled Nail et autour de Laghouat. A l’est, elle se répartit surtout dans les régions ouest et sud de Setif, les Bibans, Boutaleb et Maadi. Elle couvre également une partie importante des versants de montagnes du massif des Aurès</a:t>
            </a:r>
            <a:endParaRPr lang="fr-FR" sz="24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gner et arrondir un rectangle à un seul coin 1"/>
          <p:cNvSpPr/>
          <p:nvPr/>
        </p:nvSpPr>
        <p:spPr>
          <a:xfrm>
            <a:off x="357158" y="1142984"/>
            <a:ext cx="8501122" cy="5000660"/>
          </a:xfrm>
          <a:prstGeom prst="snipRoundRect">
            <a:avLst/>
          </a:prstGeom>
          <a:effectLst>
            <a:glow rad="228600">
              <a:schemeClr val="accent2">
                <a:satMod val="175000"/>
                <a:alpha val="40000"/>
              </a:schemeClr>
            </a:glow>
            <a:outerShdw blurRad="63500" dist="25400" dir="14700000" algn="t" rotWithShape="0">
              <a:srgbClr val="000000">
                <a:alpha val="50000"/>
              </a:srgbClr>
            </a:outerShdw>
            <a:reflection blurRad="6350" stA="50000" endA="300" endPos="55500" dist="1016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dirty="0" smtClean="0">
                <a:latin typeface="Arial" pitchFamily="34" charset="0"/>
                <a:cs typeface="Arial" pitchFamily="34" charset="0"/>
              </a:rPr>
              <a:t>cette espèce est présente en Espagne orientale et méridionale, au Portugal méridional, aux Baléares, et elle s'étend vers l'est jusqu'en Égypte. Au sud et à l'est, la limite naturelle de l'Alfa est déterminée par la sécheresse ; en bordure du Sahara, elle est fréquemment localisée sur les bords des oueds temporaires. Au nord et à l'ouest, en revanche, c'est l'humidité croissante du climat qui l'élimine de la flore.</a:t>
            </a:r>
            <a:endParaRPr lang="fr-FR" sz="2400" dirty="0">
              <a:latin typeface="Arial" pitchFamily="34" charset="0"/>
              <a:cs typeface="Arial" pitchFamily="34" charset="0"/>
            </a:endParaRPr>
          </a:p>
        </p:txBody>
      </p:sp>
      <p:sp>
        <p:nvSpPr>
          <p:cNvPr id="3" name="ZoneTexte 2"/>
          <p:cNvSpPr txBox="1"/>
          <p:nvPr/>
        </p:nvSpPr>
        <p:spPr>
          <a:xfrm>
            <a:off x="857224" y="1785926"/>
            <a:ext cx="3071834" cy="461665"/>
          </a:xfrm>
          <a:prstGeom prst="rect">
            <a:avLst/>
          </a:prstGeom>
          <a:noFill/>
        </p:spPr>
        <p:txBody>
          <a:bodyPr wrap="square" rtlCol="0">
            <a:spAutoFit/>
          </a:bodyPr>
          <a:lstStyle/>
          <a:p>
            <a:r>
              <a:rPr lang="fr-FR" sz="2400" b="1" dirty="0" smtClean="0">
                <a:solidFill>
                  <a:srgbClr val="FF0000"/>
                </a:solidFill>
                <a:latin typeface="Arial" pitchFamily="34" charset="0"/>
                <a:cs typeface="Arial" pitchFamily="34" charset="0"/>
              </a:rPr>
              <a:t>D’une le monde: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additive="base">
                                        <p:cTn id="7" dur="500" fill="hold"/>
                                        <p:tgtEl>
                                          <p:spTgt spid="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149</TotalTime>
  <Words>708</Words>
  <Application>Microsoft Office PowerPoint</Application>
  <PresentationFormat>Affichage à l'écran (4:3)</PresentationFormat>
  <Paragraphs>100</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Verve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younes</dc:creator>
  <cp:lastModifiedBy>ahim</cp:lastModifiedBy>
  <cp:revision>33</cp:revision>
  <dcterms:created xsi:type="dcterms:W3CDTF">2020-02-23T16:31:33Z</dcterms:created>
  <dcterms:modified xsi:type="dcterms:W3CDTF">2020-07-02T19:23:43Z</dcterms:modified>
</cp:coreProperties>
</file>