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 snapToGrid="0">
      <p:cViewPr varScale="1">
        <p:scale>
          <a:sx n="68" d="100"/>
          <a:sy n="68" d="100"/>
        </p:scale>
        <p:origin x="-76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A869F12-2DEE-4839-A75F-DA765B9AB883}" type="datetimeFigureOut">
              <a:rPr lang="ar-SA" smtClean="0"/>
              <a:pPr/>
              <a:t>20/08/1441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C122C7D-A688-46CD-964C-8E8B9544F5C8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6623778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C080-CD81-4D44-8BC9-A192827635F4}" type="datetimeFigureOut">
              <a:rPr lang="ar-SA" smtClean="0"/>
              <a:pPr/>
              <a:t>20/08/1441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F3FA4-8A07-4E32-AFCC-45B56D6899AA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459949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C080-CD81-4D44-8BC9-A192827635F4}" type="datetimeFigureOut">
              <a:rPr lang="ar-SA" smtClean="0"/>
              <a:pPr/>
              <a:t>20/08/1441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F3FA4-8A07-4E32-AFCC-45B56D6899AA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27228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C080-CD81-4D44-8BC9-A192827635F4}" type="datetimeFigureOut">
              <a:rPr lang="ar-SA" smtClean="0"/>
              <a:pPr/>
              <a:t>20/08/1441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F3FA4-8A07-4E32-AFCC-45B56D6899AA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994400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C080-CD81-4D44-8BC9-A192827635F4}" type="datetimeFigureOut">
              <a:rPr lang="ar-SA" smtClean="0"/>
              <a:pPr/>
              <a:t>20/08/1441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F3FA4-8A07-4E32-AFCC-45B56D6899AA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138313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C080-CD81-4D44-8BC9-A192827635F4}" type="datetimeFigureOut">
              <a:rPr lang="ar-SA" smtClean="0"/>
              <a:pPr/>
              <a:t>20/08/1441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F3FA4-8A07-4E32-AFCC-45B56D6899AA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29658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C080-CD81-4D44-8BC9-A192827635F4}" type="datetimeFigureOut">
              <a:rPr lang="ar-SA" smtClean="0"/>
              <a:pPr/>
              <a:t>20/08/1441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F3FA4-8A07-4E32-AFCC-45B56D6899AA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423788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C080-CD81-4D44-8BC9-A192827635F4}" type="datetimeFigureOut">
              <a:rPr lang="ar-SA" smtClean="0"/>
              <a:pPr/>
              <a:t>20/08/1441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F3FA4-8A07-4E32-AFCC-45B56D6899AA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4137387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C080-CD81-4D44-8BC9-A192827635F4}" type="datetimeFigureOut">
              <a:rPr lang="ar-SA" smtClean="0"/>
              <a:pPr/>
              <a:t>20/08/1441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F3FA4-8A07-4E32-AFCC-45B56D6899AA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563424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C080-CD81-4D44-8BC9-A192827635F4}" type="datetimeFigureOut">
              <a:rPr lang="ar-SA" smtClean="0"/>
              <a:pPr/>
              <a:t>20/08/1441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F3FA4-8A07-4E32-AFCC-45B56D6899AA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077831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C080-CD81-4D44-8BC9-A192827635F4}" type="datetimeFigureOut">
              <a:rPr lang="ar-SA" smtClean="0"/>
              <a:pPr/>
              <a:t>20/08/1441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F3FA4-8A07-4E32-AFCC-45B56D6899AA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591275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C080-CD81-4D44-8BC9-A192827635F4}" type="datetimeFigureOut">
              <a:rPr lang="ar-SA" smtClean="0"/>
              <a:pPr/>
              <a:t>20/08/1441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F3FA4-8A07-4E32-AFCC-45B56D6899AA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370915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7C080-CD81-4D44-8BC9-A192827635F4}" type="datetimeFigureOut">
              <a:rPr lang="ar-SA" smtClean="0"/>
              <a:pPr/>
              <a:t>20/08/1441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F3FA4-8A07-4E32-AFCC-45B56D6899AA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820138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solidFill>
            <a:schemeClr val="accent4"/>
          </a:solidFill>
        </p:spPr>
        <p:txBody>
          <a:bodyPr>
            <a:normAutofit/>
          </a:bodyPr>
          <a:lstStyle/>
          <a:p>
            <a:r>
              <a:rPr lang="ar-SA" sz="4800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إدارة العمليات</a:t>
            </a:r>
            <a:endParaRPr lang="ar-SA" sz="4800" dirty="0">
              <a:solidFill>
                <a:srgbClr val="0070C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ar-SA" sz="3200" dirty="0" smtClean="0">
              <a:solidFill>
                <a:srgbClr val="FF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ar-DZ" sz="32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تطبيق 1</a:t>
            </a:r>
            <a:endParaRPr lang="ar-SA" sz="3200" dirty="0">
              <a:solidFill>
                <a:srgbClr val="FF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506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pPr algn="ctr"/>
            <a:r>
              <a:rPr lang="ar-SA" sz="3200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تمرين 1</a:t>
            </a:r>
            <a:endParaRPr lang="ar-SA" sz="3200" dirty="0">
              <a:solidFill>
                <a:srgbClr val="0070C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30704"/>
          </a:xfrm>
        </p:spPr>
        <p:txBody>
          <a:bodyPr/>
          <a:lstStyle/>
          <a:p>
            <a:pPr marL="0" indent="0">
              <a:buNone/>
            </a:pPr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اذا كانت مبيعات شركة ما خلال الشهور السبع الماضية كما هو مبين في الجدول التالي:</a:t>
            </a:r>
          </a:p>
          <a:p>
            <a:endParaRPr lang="ar-SA" dirty="0"/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48383475"/>
              </p:ext>
            </p:extLst>
          </p:nvPr>
        </p:nvGraphicFramePr>
        <p:xfrm>
          <a:off x="8211671" y="2591266"/>
          <a:ext cx="3508187" cy="4023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64691"/>
                <a:gridCol w="2143496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>
                          <a:solidFill>
                            <a:srgbClr val="0070C0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الشهر</a:t>
                      </a:r>
                      <a:endParaRPr lang="ar-SA" sz="2400" dirty="0">
                        <a:solidFill>
                          <a:srgbClr val="0070C0"/>
                        </a:solidFill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>
                          <a:solidFill>
                            <a:srgbClr val="0070C0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المبيعات</a:t>
                      </a:r>
                    </a:p>
                    <a:p>
                      <a:pPr rtl="1"/>
                      <a:r>
                        <a:rPr lang="ar-SA" sz="2400" dirty="0" smtClean="0">
                          <a:solidFill>
                            <a:srgbClr val="0070C0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 ( بآلاف</a:t>
                      </a:r>
                      <a:r>
                        <a:rPr lang="ar-SA" sz="2400" baseline="0" dirty="0" smtClean="0">
                          <a:solidFill>
                            <a:srgbClr val="0070C0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 </a:t>
                      </a:r>
                      <a:r>
                        <a:rPr lang="ar-SA" sz="2400" dirty="0" smtClean="0">
                          <a:solidFill>
                            <a:srgbClr val="0070C0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الوحدات)</a:t>
                      </a:r>
                      <a:endParaRPr lang="ar-SA" sz="2400" dirty="0">
                        <a:solidFill>
                          <a:srgbClr val="0070C0"/>
                        </a:solidFill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فبراير</a:t>
                      </a:r>
                      <a:endParaRPr lang="ar-SA" sz="2400" dirty="0"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19</a:t>
                      </a:r>
                      <a:endParaRPr lang="ar-SA" sz="2400" dirty="0"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مارس</a:t>
                      </a:r>
                      <a:endParaRPr lang="ar-SA" sz="2400" dirty="0"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18</a:t>
                      </a:r>
                      <a:endParaRPr lang="ar-SA" sz="2400" dirty="0"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ابريل</a:t>
                      </a:r>
                      <a:endParaRPr lang="ar-SA" sz="2400" dirty="0"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15</a:t>
                      </a:r>
                      <a:endParaRPr lang="ar-SA" sz="2400" dirty="0"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مايو</a:t>
                      </a:r>
                      <a:endParaRPr lang="ar-SA" sz="2400" dirty="0"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20</a:t>
                      </a:r>
                      <a:endParaRPr lang="ar-SA" sz="2400" dirty="0"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جون</a:t>
                      </a:r>
                      <a:endParaRPr lang="ar-SA" sz="2400" dirty="0"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18</a:t>
                      </a:r>
                      <a:endParaRPr lang="ar-SA" sz="2400" dirty="0"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جولاي</a:t>
                      </a:r>
                      <a:endParaRPr lang="ar-SA" sz="2400" dirty="0"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22</a:t>
                      </a:r>
                      <a:endParaRPr lang="ar-SA" sz="2400" dirty="0"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أوغسطس</a:t>
                      </a:r>
                      <a:endParaRPr lang="ar-SA" sz="2400" dirty="0"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20</a:t>
                      </a:r>
                      <a:endParaRPr lang="ar-SA" sz="2400" dirty="0"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مربع نص 5"/>
          <p:cNvSpPr txBox="1"/>
          <p:nvPr/>
        </p:nvSpPr>
        <p:spPr>
          <a:xfrm>
            <a:off x="-6412" y="3022542"/>
            <a:ext cx="8161209" cy="267765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المطلوب:</a:t>
            </a:r>
          </a:p>
          <a:p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1. ارسم هذه البيانات على معلم متعامد؟</a:t>
            </a:r>
          </a:p>
          <a:p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2. قدر الطلب في شهر سبتمبر باستخدام طريقة الاتجاه العام (المربعات الصغرى)؟</a:t>
            </a:r>
          </a:p>
          <a:p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3. قدر الطلب </a:t>
            </a:r>
            <a:r>
              <a:rPr lang="ar-SA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في شهر سبتمبر </a:t>
            </a:r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باستخدام متوسط متحرك من خمسة اشهر.</a:t>
            </a:r>
          </a:p>
          <a:p>
            <a:r>
              <a:rPr lang="ar-SA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4. قدر </a:t>
            </a:r>
            <a:r>
              <a:rPr lang="ar-SA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الطلب </a:t>
            </a:r>
            <a:r>
              <a:rPr lang="ar-SA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من شهر ابريل الى شهر </a:t>
            </a:r>
            <a:r>
              <a:rPr lang="ar-SA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سبتمبر باستخدام </a:t>
            </a:r>
            <a:r>
              <a:rPr lang="ar-SA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طريقة </a:t>
            </a:r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التهدئة الاسية</a:t>
            </a:r>
          </a:p>
          <a:p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بافتراض معامل التهدئة والطلب المقدر في شهر مارس هما : 0.2 و19</a:t>
            </a:r>
            <a:r>
              <a:rPr lang="ar-SA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SA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على</a:t>
            </a:r>
          </a:p>
          <a:p>
            <a:r>
              <a:rPr lang="ar-SA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التوالي</a:t>
            </a:r>
            <a:endParaRPr lang="ar-SA" sz="24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2626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txBody>
          <a:bodyPr>
            <a:normAutofit/>
          </a:bodyPr>
          <a:lstStyle/>
          <a:p>
            <a:r>
              <a:rPr lang="ar-SA" sz="200" dirty="0" smtClean="0"/>
              <a:t>.</a:t>
            </a:r>
            <a:endParaRPr lang="ar-SA" sz="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24482" y="2169459"/>
            <a:ext cx="6360178" cy="3801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مربع نص 4"/>
          <p:cNvSpPr txBox="1"/>
          <p:nvPr/>
        </p:nvSpPr>
        <p:spPr>
          <a:xfrm>
            <a:off x="10952728" y="2366683"/>
            <a:ext cx="40107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1">
            <a:spAutoFit/>
          </a:bodyPr>
          <a:lstStyle/>
          <a:p>
            <a:r>
              <a:rPr lang="ar-SA" sz="3200" dirty="0" smtClean="0">
                <a:solidFill>
                  <a:srgbClr val="0070C0"/>
                </a:solidFill>
              </a:rPr>
              <a:t>1</a:t>
            </a:r>
            <a:endParaRPr lang="ar-SA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6560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7489201"/>
              </p:ext>
            </p:extLst>
          </p:nvPr>
        </p:nvGraphicFramePr>
        <p:xfrm>
          <a:off x="2330823" y="2008093"/>
          <a:ext cx="7530353" cy="49377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37442"/>
                <a:gridCol w="2740112"/>
                <a:gridCol w="1739153"/>
                <a:gridCol w="1613646"/>
              </a:tblGrid>
              <a:tr h="462720"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 (x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)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t²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Y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tY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720"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720"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720"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720"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80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720"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90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720"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132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720"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140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656"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28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140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132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542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مربع نص 4"/>
          <p:cNvSpPr txBox="1"/>
          <p:nvPr/>
        </p:nvSpPr>
        <p:spPr>
          <a:xfrm>
            <a:off x="11217187" y="2277035"/>
            <a:ext cx="40107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1">
            <a:spAutoFit/>
          </a:bodyPr>
          <a:lstStyle/>
          <a:p>
            <a:r>
              <a:rPr lang="ar-SA" sz="3200" dirty="0" smtClean="0">
                <a:solidFill>
                  <a:srgbClr val="0070C0"/>
                </a:solidFill>
              </a:rPr>
              <a:t>2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6" name="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accent4"/>
          </a:solidFill>
        </p:spPr>
        <p:txBody>
          <a:bodyPr>
            <a:normAutofit/>
          </a:bodyPr>
          <a:lstStyle/>
          <a:p>
            <a:r>
              <a:rPr lang="ar-SA" sz="200" dirty="0" smtClean="0"/>
              <a:t>.</a:t>
            </a:r>
            <a:endParaRPr lang="ar-SA" sz="200" dirty="0"/>
          </a:p>
        </p:txBody>
      </p:sp>
    </p:spTree>
    <p:extLst>
      <p:ext uri="{BB962C8B-B14F-4D97-AF65-F5344CB8AC3E}">
        <p14:creationId xmlns:p14="http://schemas.microsoft.com/office/powerpoint/2010/main" xmlns="" val="2572164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040019" y="3918031"/>
            <a:ext cx="25040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 = 16.86 + 0.50X</a:t>
            </a:r>
            <a:endParaRPr lang="ar-SA" sz="2400" dirty="0"/>
          </a:p>
        </p:txBody>
      </p:sp>
      <p:graphicFrame>
        <p:nvGraphicFramePr>
          <p:cNvPr id="5" name="Object 2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64772872"/>
              </p:ext>
            </p:extLst>
          </p:nvPr>
        </p:nvGraphicFramePr>
        <p:xfrm>
          <a:off x="1655484" y="2040088"/>
          <a:ext cx="2592287" cy="1064470"/>
        </p:xfrm>
        <a:graphic>
          <a:graphicData uri="http://schemas.openxmlformats.org/presentationml/2006/ole">
            <p:oleObj spid="_x0000_s1040" name="معادلة" r:id="rId3" imgW="990170" imgH="482391" progId="Equation.3">
              <p:embed/>
            </p:oleObj>
          </a:graphicData>
        </a:graphic>
      </p:graphicFrame>
      <p:graphicFrame>
        <p:nvGraphicFramePr>
          <p:cNvPr id="6" name="Object 2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88630762"/>
              </p:ext>
            </p:extLst>
          </p:nvPr>
        </p:nvGraphicFramePr>
        <p:xfrm>
          <a:off x="1881841" y="3223454"/>
          <a:ext cx="1651000" cy="431800"/>
        </p:xfrm>
        <a:graphic>
          <a:graphicData uri="http://schemas.openxmlformats.org/presentationml/2006/ole">
            <p:oleObj spid="_x0000_s1041" name="معادلة" r:id="rId4" imgW="1636560" imgH="420480" progId="Equation.3">
              <p:embed/>
            </p:oleObj>
          </a:graphicData>
        </a:graphic>
      </p:graphicFrame>
      <p:sp>
        <p:nvSpPr>
          <p:cNvPr id="7" name="مربع نص 6"/>
          <p:cNvSpPr txBox="1"/>
          <p:nvPr/>
        </p:nvSpPr>
        <p:spPr>
          <a:xfrm>
            <a:off x="6622778" y="4715435"/>
            <a:ext cx="3722494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بعد </a:t>
            </a: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7 أي </a:t>
            </a:r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شهر </a:t>
            </a:r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سبتمبر فان:</a:t>
            </a:r>
          </a:p>
          <a:p>
            <a:r>
              <a:rPr lang="en-US" sz="2400" dirty="0">
                <a:solidFill>
                  <a:prstClr val="black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Y = 16.86 + 0.50(8)=</a:t>
            </a:r>
            <a:r>
              <a:rPr lang="en-US" sz="2400" b="1" dirty="0">
                <a:solidFill>
                  <a:prstClr val="black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20.86</a:t>
            </a:r>
            <a:endParaRPr lang="ar-SA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8" name="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accent4"/>
          </a:solidFill>
        </p:spPr>
        <p:txBody>
          <a:bodyPr>
            <a:normAutofit/>
          </a:bodyPr>
          <a:lstStyle/>
          <a:p>
            <a:r>
              <a:rPr lang="ar-SA" sz="200" dirty="0" smtClean="0"/>
              <a:t>.</a:t>
            </a:r>
            <a:endParaRPr lang="ar-SA" sz="200" dirty="0"/>
          </a:p>
        </p:txBody>
      </p:sp>
      <p:sp>
        <p:nvSpPr>
          <p:cNvPr id="9" name="مربع نص 8"/>
          <p:cNvSpPr txBox="1"/>
          <p:nvPr/>
        </p:nvSpPr>
        <p:spPr>
          <a:xfrm>
            <a:off x="11217187" y="2277035"/>
            <a:ext cx="40107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1">
            <a:spAutoFit/>
          </a:bodyPr>
          <a:lstStyle/>
          <a:p>
            <a:r>
              <a:rPr lang="ar-SA" sz="3200" dirty="0" smtClean="0">
                <a:solidFill>
                  <a:srgbClr val="0070C0"/>
                </a:solidFill>
              </a:rPr>
              <a:t>2</a:t>
            </a:r>
            <a:endParaRPr lang="ar-SA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2910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accent4"/>
          </a:solidFill>
        </p:spPr>
        <p:txBody>
          <a:bodyPr>
            <a:normAutofit/>
          </a:bodyPr>
          <a:lstStyle/>
          <a:p>
            <a:r>
              <a:rPr lang="ar-SA" sz="200" dirty="0" smtClean="0"/>
              <a:t>.</a:t>
            </a:r>
            <a:endParaRPr lang="ar-SA" sz="200" dirty="0"/>
          </a:p>
        </p:txBody>
      </p:sp>
      <p:sp>
        <p:nvSpPr>
          <p:cNvPr id="8" name="مربع نص 7"/>
          <p:cNvSpPr txBox="1"/>
          <p:nvPr/>
        </p:nvSpPr>
        <p:spPr>
          <a:xfrm>
            <a:off x="1556592" y="3874816"/>
            <a:ext cx="46482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F </a:t>
            </a:r>
            <a:r>
              <a:rPr lang="fr-FR" sz="2400" baseline="-250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t+1</a:t>
            </a: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= </a:t>
            </a:r>
            <a:r>
              <a:rPr lang="en-US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  <a:sym typeface="Symbol"/>
              </a:rPr>
              <a:t> </a:t>
            </a:r>
            <a:r>
              <a:rPr lang="fr-FR" sz="2400" dirty="0" err="1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D</a:t>
            </a:r>
            <a:r>
              <a:rPr lang="fr-FR" sz="2400" baseline="-25000" dirty="0" err="1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t</a:t>
            </a: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+ (1-</a:t>
            </a:r>
            <a:r>
              <a:rPr lang="en-US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  <a:sym typeface="Symbol"/>
              </a:rPr>
              <a:t></a:t>
            </a: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) </a:t>
            </a:r>
            <a:r>
              <a:rPr lang="fr-FR" sz="2400" dirty="0" err="1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F</a:t>
            </a:r>
            <a:r>
              <a:rPr lang="fr-FR" sz="2400" baseline="-25000" dirty="0" err="1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t</a:t>
            </a:r>
            <a:endParaRPr lang="ar-SA" sz="2400" baseline="-25000" dirty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6884199" y="5074275"/>
            <a:ext cx="2887330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تقدير الطلب لشهر ابريل = </a:t>
            </a:r>
            <a:endParaRPr lang="ar-SA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1447800" y="5028108"/>
            <a:ext cx="46482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F </a:t>
            </a:r>
            <a:r>
              <a:rPr lang="fr-FR" sz="2400" baseline="-250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3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= </a:t>
            </a:r>
            <a:r>
              <a:rPr lang="en-US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  <a:sym typeface="Symbol"/>
              </a:rPr>
              <a:t>.2* </a:t>
            </a:r>
            <a:r>
              <a:rPr lang="fr-FR" sz="2400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18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+ (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1-</a:t>
            </a:r>
            <a:r>
              <a:rPr lang="en-US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  <a:sym typeface="Symbol"/>
              </a:rPr>
              <a:t>0.2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) </a:t>
            </a:r>
            <a:r>
              <a:rPr lang="fr-FR" sz="2400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19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= 18.8</a:t>
            </a:r>
            <a:endParaRPr lang="ar-SA" sz="2400" baseline="-25000" dirty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6967555" y="5845856"/>
            <a:ext cx="2803974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تقدير الطلب لشهر ماي = </a:t>
            </a:r>
            <a:endParaRPr lang="ar-SA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1447799" y="5799689"/>
            <a:ext cx="497092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F </a:t>
            </a:r>
            <a:r>
              <a:rPr lang="fr-FR" sz="2400" baseline="-250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4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= </a:t>
            </a:r>
            <a:r>
              <a:rPr lang="en-US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  <a:sym typeface="Symbol"/>
              </a:rPr>
              <a:t>.2* </a:t>
            </a:r>
            <a:r>
              <a:rPr lang="en-US" sz="2400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15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+ (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1-</a:t>
            </a:r>
            <a:r>
              <a:rPr lang="en-US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  <a:sym typeface="Symbol"/>
              </a:rPr>
              <a:t>0.2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)</a:t>
            </a:r>
            <a:r>
              <a:rPr lang="en-US" sz="2400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18.8</a:t>
            </a:r>
            <a:r>
              <a:rPr lang="en-US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= 18.04</a:t>
            </a:r>
            <a:endParaRPr lang="ar-SA" sz="2400" baseline="-25000" dirty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9730234" y="2492188"/>
            <a:ext cx="18473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endParaRPr lang="ar-SA" dirty="0"/>
          </a:p>
        </p:txBody>
      </p:sp>
      <p:grpSp>
        <p:nvGrpSpPr>
          <p:cNvPr id="16" name="مجموعة 15"/>
          <p:cNvGrpSpPr/>
          <p:nvPr/>
        </p:nvGrpSpPr>
        <p:grpSpPr>
          <a:xfrm>
            <a:off x="961917" y="2304501"/>
            <a:ext cx="6005638" cy="766465"/>
            <a:chOff x="2590800" y="1447800"/>
            <a:chExt cx="3761013" cy="766465"/>
          </a:xfrm>
        </p:grpSpPr>
        <p:grpSp>
          <p:nvGrpSpPr>
            <p:cNvPr id="17" name="مجموعة 18"/>
            <p:cNvGrpSpPr/>
            <p:nvPr/>
          </p:nvGrpSpPr>
          <p:grpSpPr>
            <a:xfrm>
              <a:off x="2590800" y="1447800"/>
              <a:ext cx="2743200" cy="766465"/>
              <a:chOff x="2590800" y="1447800"/>
              <a:chExt cx="2743200" cy="766465"/>
            </a:xfrm>
          </p:grpSpPr>
          <p:sp>
            <p:nvSpPr>
              <p:cNvPr id="19" name="مربع نص 18"/>
              <p:cNvSpPr txBox="1"/>
              <p:nvPr/>
            </p:nvSpPr>
            <p:spPr>
              <a:xfrm>
                <a:off x="2971800" y="1447800"/>
                <a:ext cx="236220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sz="2400" u="sng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15+ 18+ 22+20 +20</a:t>
                </a:r>
                <a:endParaRPr lang="ar-SA" sz="2400" u="sng" dirty="0">
                  <a:solidFill>
                    <a:prstClr val="black"/>
                  </a:solidFill>
                  <a:latin typeface="Arial" pitchFamily="34" charset="0"/>
                </a:endParaRPr>
              </a:p>
            </p:txBody>
          </p:sp>
          <p:sp>
            <p:nvSpPr>
              <p:cNvPr id="20" name="مربع نص 19"/>
              <p:cNvSpPr txBox="1"/>
              <p:nvPr/>
            </p:nvSpPr>
            <p:spPr>
              <a:xfrm>
                <a:off x="3657600" y="1752600"/>
                <a:ext cx="99060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sz="2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5</a:t>
                </a:r>
                <a:endParaRPr lang="ar-SA" sz="2400" dirty="0">
                  <a:solidFill>
                    <a:prstClr val="black"/>
                  </a:solidFill>
                  <a:latin typeface="Arial" pitchFamily="34" charset="0"/>
                </a:endParaRPr>
              </a:p>
            </p:txBody>
          </p:sp>
          <p:sp>
            <p:nvSpPr>
              <p:cNvPr id="21" name="مربع نص 20"/>
              <p:cNvSpPr txBox="1"/>
              <p:nvPr/>
            </p:nvSpPr>
            <p:spPr>
              <a:xfrm>
                <a:off x="2590800" y="1600200"/>
                <a:ext cx="76200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sz="2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F</a:t>
                </a:r>
                <a:r>
                  <a:rPr lang="fr-FR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8</a:t>
                </a:r>
                <a:r>
                  <a:rPr lang="fr-FR" sz="2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fr-FR" sz="2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endParaRPr lang="ar-SA" sz="2400" dirty="0">
                  <a:solidFill>
                    <a:prstClr val="black"/>
                  </a:solidFill>
                  <a:latin typeface="Arial" pitchFamily="34" charset="0"/>
                </a:endParaRPr>
              </a:p>
            </p:txBody>
          </p:sp>
        </p:grpSp>
        <p:sp>
          <p:nvSpPr>
            <p:cNvPr id="18" name="مربع نص 17"/>
            <p:cNvSpPr txBox="1"/>
            <p:nvPr/>
          </p:nvSpPr>
          <p:spPr>
            <a:xfrm>
              <a:off x="5001987" y="1482084"/>
              <a:ext cx="134982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2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= </a:t>
              </a:r>
              <a:r>
                <a:rPr lang="fr-FR" sz="2400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rPr>
                <a:t>19</a:t>
              </a:r>
              <a:endParaRPr lang="ar-SA" sz="2400" dirty="0">
                <a:solidFill>
                  <a:srgbClr val="7030A0"/>
                </a:solidFill>
                <a:latin typeface="Arial" pitchFamily="34" charset="0"/>
              </a:endParaRPr>
            </a:p>
          </p:txBody>
        </p:sp>
      </p:grpSp>
      <p:sp>
        <p:nvSpPr>
          <p:cNvPr id="22" name="مربع نص 21"/>
          <p:cNvSpPr txBox="1"/>
          <p:nvPr/>
        </p:nvSpPr>
        <p:spPr>
          <a:xfrm>
            <a:off x="9914965" y="2277229"/>
            <a:ext cx="40107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1">
            <a:spAutoFit/>
          </a:bodyPr>
          <a:lstStyle/>
          <a:p>
            <a:r>
              <a:rPr lang="ar-SA" sz="3200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3</a:t>
            </a:r>
            <a:endParaRPr lang="ar-SA" sz="3200" dirty="0">
              <a:solidFill>
                <a:srgbClr val="0070C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9914965" y="3813260"/>
            <a:ext cx="40107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1">
            <a:spAutoFit/>
          </a:bodyPr>
          <a:lstStyle/>
          <a:p>
            <a:r>
              <a:rPr lang="ar-SA" sz="3200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4</a:t>
            </a:r>
            <a:endParaRPr lang="ar-SA" sz="3200" dirty="0">
              <a:solidFill>
                <a:srgbClr val="0070C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4768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3" grpId="0"/>
      <p:bldP spid="14" grpId="0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accent4"/>
          </a:solidFill>
        </p:spPr>
        <p:txBody>
          <a:bodyPr>
            <a:normAutofit/>
          </a:bodyPr>
          <a:lstStyle/>
          <a:p>
            <a:r>
              <a:rPr lang="ar-SA" sz="200" dirty="0" smtClean="0"/>
              <a:t>.</a:t>
            </a:r>
            <a:endParaRPr lang="ar-SA" sz="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6528810" y="2278091"/>
            <a:ext cx="2890536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تقدير الطلب لشهر جوان = </a:t>
            </a:r>
            <a:endParaRPr lang="ar-SA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838200" y="2224105"/>
            <a:ext cx="497092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F </a:t>
            </a:r>
            <a:r>
              <a:rPr lang="fr-FR" sz="2400" baseline="-250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5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= </a:t>
            </a:r>
            <a:r>
              <a:rPr lang="en-US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  <a:sym typeface="Symbol"/>
              </a:rPr>
              <a:t>.2* </a:t>
            </a:r>
            <a:r>
              <a:rPr lang="en-US" sz="2400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20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+ (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1-</a:t>
            </a:r>
            <a:r>
              <a:rPr lang="en-US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  <a:sym typeface="Symbol"/>
              </a:rPr>
              <a:t>0.2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)</a:t>
            </a:r>
            <a:r>
              <a:rPr lang="en-US" sz="2400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18.04</a:t>
            </a:r>
            <a:r>
              <a:rPr lang="en-US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= </a:t>
            </a:r>
            <a:r>
              <a:rPr lang="en-US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18.43</a:t>
            </a:r>
            <a:endParaRPr lang="ar-SA" sz="2400" baseline="-25000" dirty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6419806" y="3010307"/>
            <a:ext cx="2999540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تقدير الطلب لشهر جولاي = </a:t>
            </a:r>
            <a:endParaRPr lang="ar-SA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891256" y="2987814"/>
            <a:ext cx="497092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F </a:t>
            </a:r>
            <a:r>
              <a:rPr lang="ar-SA" sz="2400" baseline="-250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6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= </a:t>
            </a:r>
            <a:r>
              <a:rPr lang="en-US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  <a:sym typeface="Symbol"/>
              </a:rPr>
              <a:t>.2* </a:t>
            </a:r>
            <a:r>
              <a:rPr lang="en-US" sz="2400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18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+ (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1-</a:t>
            </a:r>
            <a:r>
              <a:rPr lang="en-US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  <a:sym typeface="Symbol"/>
              </a:rPr>
              <a:t>0.2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)</a:t>
            </a:r>
            <a:r>
              <a:rPr lang="en-US" sz="2400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18.43</a:t>
            </a:r>
            <a:r>
              <a:rPr lang="en-US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= </a:t>
            </a:r>
            <a:r>
              <a:rPr lang="en-US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18.34</a:t>
            </a:r>
            <a:endParaRPr lang="ar-SA" sz="2400" baseline="-25000" dirty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6350879" y="3742523"/>
            <a:ext cx="306846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تقدير الطلب لشهر </a:t>
            </a: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سبتمبر</a:t>
            </a:r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= </a:t>
            </a:r>
            <a:endParaRPr lang="ar-SA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947204" y="3696356"/>
            <a:ext cx="497092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F </a:t>
            </a:r>
            <a:r>
              <a:rPr lang="ar-SA" sz="2400" baseline="-250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7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= </a:t>
            </a:r>
            <a:r>
              <a:rPr lang="en-US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  <a:sym typeface="Symbol"/>
              </a:rPr>
              <a:t>.2* </a:t>
            </a:r>
            <a:r>
              <a:rPr lang="en-US" sz="2400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22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+ (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1-</a:t>
            </a:r>
            <a:r>
              <a:rPr lang="en-US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  <a:sym typeface="Symbol"/>
              </a:rPr>
              <a:t>0.2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)</a:t>
            </a:r>
            <a:r>
              <a:rPr lang="en-US" sz="2400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18.34</a:t>
            </a:r>
            <a:r>
              <a:rPr lang="en-US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= </a:t>
            </a:r>
            <a:r>
              <a:rPr lang="en-US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19.07</a:t>
            </a:r>
            <a:endParaRPr lang="ar-SA" sz="2400" baseline="-25000" dirty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6350879" y="4451065"/>
            <a:ext cx="306846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تقدير الطلب لشهر </a:t>
            </a: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سبتمبر</a:t>
            </a:r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= </a:t>
            </a:r>
            <a:endParaRPr lang="ar-SA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947203" y="4568384"/>
            <a:ext cx="497092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F </a:t>
            </a:r>
            <a:r>
              <a:rPr lang="ar-SA" sz="2400" baseline="-250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8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= </a:t>
            </a:r>
            <a:r>
              <a:rPr lang="en-US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  <a:sym typeface="Symbol"/>
              </a:rPr>
              <a:t>.2* </a:t>
            </a:r>
            <a:r>
              <a:rPr lang="en-US" sz="2400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20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+ (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1-</a:t>
            </a:r>
            <a:r>
              <a:rPr lang="en-US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  <a:sym typeface="Symbol"/>
              </a:rPr>
              <a:t>0.2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)</a:t>
            </a:r>
            <a:r>
              <a:rPr lang="en-US" sz="2400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19.07</a:t>
            </a:r>
            <a:r>
              <a:rPr lang="en-US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= </a:t>
            </a:r>
            <a:r>
              <a:rPr lang="en-US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19.26</a:t>
            </a:r>
            <a:endParaRPr lang="ar-SA" sz="2400" baseline="-25000" dirty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10399059" y="2331161"/>
            <a:ext cx="40107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1">
            <a:spAutoFit/>
          </a:bodyPr>
          <a:lstStyle/>
          <a:p>
            <a:r>
              <a:rPr lang="ar-SA" sz="3200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4</a:t>
            </a:r>
            <a:endParaRPr lang="ar-SA" sz="3200" dirty="0">
              <a:solidFill>
                <a:srgbClr val="0070C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2727262" y="5880847"/>
            <a:ext cx="682911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 smtClean="0"/>
              <a:t>أي أن الطلب المقدر لشهر سبتمبر وفقا لطريقة التهدئة الأسية سيكون في حدود 20 ألف وحدة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2190559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txBody>
          <a:bodyPr>
            <a:normAutofit/>
          </a:bodyPr>
          <a:lstStyle/>
          <a:p>
            <a:pPr algn="ctr"/>
            <a:r>
              <a:rPr lang="ar-SA" sz="3200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تمرين 2</a:t>
            </a:r>
            <a:endParaRPr lang="ar-SA" sz="3200" dirty="0">
              <a:solidFill>
                <a:srgbClr val="0070C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86852"/>
          </a:xfrm>
        </p:spPr>
        <p:txBody>
          <a:bodyPr/>
          <a:lstStyle/>
          <a:p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طور قسم التسويق في شركة منتجة للعطور معادلة اتجاه عام يمكن استخدامها لتقدير المبيعات السنوية لإحدى منتجاتها بالآلاف على الشكل التالي: </a:t>
            </a:r>
            <a:endParaRPr lang="ar-SA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3894756" y="2632510"/>
            <a:ext cx="2201244" cy="579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>
              <a:lnSpc>
                <a:spcPct val="150000"/>
              </a:lnSpc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F</a:t>
            </a:r>
            <a:r>
              <a:rPr lang="en-US" sz="2400" baseline="-2500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= 80 + 15 t 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2581835" y="3416449"/>
            <a:ext cx="867783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حيث: </a:t>
            </a:r>
            <a:r>
              <a:rPr lang="en-US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F</a:t>
            </a:r>
            <a:r>
              <a:rPr lang="en-US" sz="2400" baseline="-25000" dirty="0" smtClean="0">
                <a:solidFill>
                  <a:prstClr val="black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t</a:t>
            </a:r>
            <a:r>
              <a:rPr lang="ar-SA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تمثل المبيعات السنوية </a:t>
            </a:r>
            <a:r>
              <a:rPr lang="ar-SA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بآلاف </a:t>
            </a:r>
            <a:r>
              <a:rPr lang="ar-SA" sz="2400" dirty="0" smtClean="0">
                <a:solidFill>
                  <a:prstClr val="black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الوحدات. افترض  ان سنة1990   هي </a:t>
            </a:r>
            <a:r>
              <a:rPr lang="en-US" sz="2400" dirty="0">
                <a:solidFill>
                  <a:prstClr val="black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t= 0 </a:t>
            </a:r>
            <a:endParaRPr lang="ar-SA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4600476" y="4289832"/>
            <a:ext cx="6659195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1. هل المبيعات السنوية لهذه الشركة في تزايد أم في تناقص؟ وبكم؟</a:t>
            </a:r>
            <a:endParaRPr lang="ar-SA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6466371" y="5227117"/>
            <a:ext cx="4793300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2. قدر المبيعات لسنة 2006 باستخدام المعادلة</a:t>
            </a:r>
            <a:endParaRPr lang="ar-SA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3800577" y="5933569"/>
            <a:ext cx="7459094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3. قدر التغير في المبيعات ما بين سنتي 1995 و2005 باستخدام المعادلة</a:t>
            </a:r>
            <a:endParaRPr lang="ar-SA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8208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txBody>
          <a:bodyPr>
            <a:normAutofit/>
          </a:bodyPr>
          <a:lstStyle/>
          <a:p>
            <a:pPr algn="ctr"/>
            <a:r>
              <a:rPr lang="ar-SA" sz="3200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الجواب</a:t>
            </a:r>
            <a:endParaRPr lang="ar-SA" sz="3200" dirty="0">
              <a:solidFill>
                <a:srgbClr val="0070C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967221" y="1832846"/>
            <a:ext cx="22781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lvl="0" algn="l" rtl="0">
              <a:lnSpc>
                <a:spcPct val="150000"/>
              </a:lnSpc>
            </a:pPr>
            <a:r>
              <a:rPr lang="tr-TR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F</a:t>
            </a:r>
            <a:r>
              <a:rPr lang="en-US" sz="2400" b="1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= 80 + 15 t 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2074129" y="2531520"/>
            <a:ext cx="9669635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457200" indent="-457200">
              <a:buAutoNum type="arabicPlain" startAt="15"/>
            </a:pPr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هو ميل المعادلة وبالتالي فان هذه القيمة تبين لنا هل المبيعات في تزايد ام في تناقص. وبما أن</a:t>
            </a:r>
          </a:p>
          <a:p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إشارة هذا المعمل موجبة فان المبيعات في تزايد بمقدار:</a:t>
            </a:r>
            <a:endParaRPr lang="ar-SA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3050778" y="3004318"/>
            <a:ext cx="238558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15000وحدة في السنة</a:t>
            </a:r>
            <a:endParaRPr lang="ar-SA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807080" y="3835315"/>
            <a:ext cx="51587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lvl="0" algn="l" rtl="0">
              <a:lnSpc>
                <a:spcPct val="150000"/>
              </a:lnSpc>
            </a:pP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F</a:t>
            </a:r>
            <a:r>
              <a:rPr lang="en-US" sz="2400" b="1" baseline="-25000" dirty="0" smtClean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= 80 + 15 t=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80+ 15(16)  = 320000 </a:t>
            </a:r>
          </a:p>
        </p:txBody>
      </p:sp>
      <p:sp>
        <p:nvSpPr>
          <p:cNvPr id="8" name="مربع نص 7"/>
          <p:cNvSpPr txBox="1"/>
          <p:nvPr/>
        </p:nvSpPr>
        <p:spPr>
          <a:xfrm>
            <a:off x="2635599" y="4553781"/>
            <a:ext cx="2800768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dirty="0" smtClean="0"/>
              <a:t>حيث 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t=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2006-1990=16</a:t>
            </a:r>
            <a:endParaRPr lang="ar-SA" sz="2400" dirty="0"/>
          </a:p>
        </p:txBody>
      </p:sp>
      <p:sp>
        <p:nvSpPr>
          <p:cNvPr id="9" name="مستطيل 8"/>
          <p:cNvSpPr/>
          <p:nvPr/>
        </p:nvSpPr>
        <p:spPr>
          <a:xfrm>
            <a:off x="1147482" y="501544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l" rtl="0">
              <a:lnSpc>
                <a:spcPct val="150000"/>
              </a:lnSpc>
              <a:tabLst>
                <a:tab pos="457200" algn="l"/>
              </a:tabLst>
            </a:pP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F</a:t>
            </a:r>
            <a:r>
              <a:rPr lang="en-US" sz="2400" b="1" baseline="-25000" dirty="0" smtClean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5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= 80 + 15 t=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80+ 15(5) = 155000 in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1995</a:t>
            </a:r>
          </a:p>
          <a:p>
            <a:pPr marL="228600" lvl="0" algn="l" rtl="0">
              <a:lnSpc>
                <a:spcPct val="150000"/>
              </a:lnSpc>
            </a:pP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F</a:t>
            </a:r>
            <a:r>
              <a:rPr lang="en-US" sz="2400" b="1" baseline="-25000" dirty="0" smtClean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15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= 80 + 15 t=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80+ 15(15) = 305000 in 2005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2269732" y="6215775"/>
            <a:ext cx="852377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التغير في المبيعات بين السنتين المعنيتين = </a:t>
            </a:r>
            <a:r>
              <a:rPr lang="en-US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305000</a:t>
            </a:r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-</a:t>
            </a:r>
            <a:r>
              <a:rPr lang="en-US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155000</a:t>
            </a:r>
            <a:r>
              <a:rPr lang="ar-SA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= </a:t>
            </a:r>
            <a:r>
              <a:rPr lang="en-US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150000</a:t>
            </a:r>
            <a:endParaRPr lang="ar-SA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10592970" y="1920573"/>
            <a:ext cx="40107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1">
            <a:spAutoFit/>
          </a:bodyPr>
          <a:lstStyle/>
          <a:p>
            <a:r>
              <a:rPr lang="ar-SA" sz="3200" dirty="0" smtClean="0">
                <a:solidFill>
                  <a:srgbClr val="0070C0"/>
                </a:solidFill>
              </a:rPr>
              <a:t>1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10592970" y="3866092"/>
            <a:ext cx="40107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1">
            <a:spAutoFit/>
          </a:bodyPr>
          <a:lstStyle/>
          <a:p>
            <a:r>
              <a:rPr lang="ar-SA" sz="3200" dirty="0" smtClean="0">
                <a:solidFill>
                  <a:srgbClr val="0070C0"/>
                </a:solidFill>
              </a:rPr>
              <a:t>2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10592970" y="5015446"/>
            <a:ext cx="40107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1">
            <a:spAutoFit/>
          </a:bodyPr>
          <a:lstStyle/>
          <a:p>
            <a:r>
              <a:rPr lang="ar-SA" sz="3200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3</a:t>
            </a:r>
            <a:endParaRPr lang="ar-SA" sz="3200" dirty="0">
              <a:solidFill>
                <a:srgbClr val="0070C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9456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525</Words>
  <Application>Microsoft Office PowerPoint</Application>
  <PresentationFormat>Personnalisé</PresentationFormat>
  <Paragraphs>117</Paragraphs>
  <Slides>9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1" baseType="lpstr">
      <vt:lpstr>نسق Office</vt:lpstr>
      <vt:lpstr>معادلة</vt:lpstr>
      <vt:lpstr>إدارة العمليات</vt:lpstr>
      <vt:lpstr>تمرين 1</vt:lpstr>
      <vt:lpstr>.</vt:lpstr>
      <vt:lpstr>.</vt:lpstr>
      <vt:lpstr>.</vt:lpstr>
      <vt:lpstr>.</vt:lpstr>
      <vt:lpstr>.</vt:lpstr>
      <vt:lpstr>تمرين 2</vt:lpstr>
      <vt:lpstr>الجواب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Abdennaceur Abdelmadjid Moussi</dc:creator>
  <cp:lastModifiedBy>HP</cp:lastModifiedBy>
  <cp:revision>20</cp:revision>
  <cp:lastPrinted>2017-04-15T13:31:24Z</cp:lastPrinted>
  <dcterms:created xsi:type="dcterms:W3CDTF">2017-04-15T07:08:32Z</dcterms:created>
  <dcterms:modified xsi:type="dcterms:W3CDTF">2020-04-13T15:31:39Z</dcterms:modified>
</cp:coreProperties>
</file>