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2" r:id="rId6"/>
    <p:sldId id="260" r:id="rId7"/>
    <p:sldId id="257" r:id="rId8"/>
    <p:sldId id="263" r:id="rId9"/>
    <p:sldId id="264" r:id="rId10"/>
    <p:sldId id="267" r:id="rId11"/>
    <p:sldId id="268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21" r:id="rId30"/>
    <p:sldId id="288" r:id="rId31"/>
    <p:sldId id="323" r:id="rId32"/>
    <p:sldId id="320" r:id="rId33"/>
    <p:sldId id="322" r:id="rId34"/>
    <p:sldId id="284" r:id="rId35"/>
    <p:sldId id="286" r:id="rId36"/>
    <p:sldId id="287" r:id="rId37"/>
    <p:sldId id="290" r:id="rId38"/>
    <p:sldId id="324" r:id="rId39"/>
    <p:sldId id="337" r:id="rId40"/>
    <p:sldId id="291" r:id="rId41"/>
    <p:sldId id="326" r:id="rId42"/>
    <p:sldId id="335" r:id="rId43"/>
    <p:sldId id="336" r:id="rId44"/>
    <p:sldId id="327" r:id="rId45"/>
    <p:sldId id="329" r:id="rId46"/>
    <p:sldId id="331" r:id="rId47"/>
    <p:sldId id="332" r:id="rId48"/>
    <p:sldId id="333" r:id="rId49"/>
    <p:sldId id="334" r:id="rId50"/>
    <p:sldId id="325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309" autoAdjust="0"/>
    <p:restoredTop sz="94660"/>
  </p:normalViewPr>
  <p:slideViewPr>
    <p:cSldViewPr>
      <p:cViewPr>
        <p:scale>
          <a:sx n="66" d="100"/>
          <a:sy n="66" d="100"/>
        </p:scale>
        <p:origin x="-139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B28B8-CB8E-4933-B399-07D6537D7699}" type="doc">
      <dgm:prSet loTypeId="urn:microsoft.com/office/officeart/2005/8/layout/orgChart1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291B1AC1-2EA6-4238-BF7F-BBEC7F5A5C53}">
      <dgm:prSet phldrT="[Texte]"/>
      <dgm:spPr/>
      <dgm:t>
        <a:bodyPr/>
        <a:lstStyle/>
        <a:p>
          <a:r>
            <a:rPr lang="fr-FR" dirty="0" smtClean="0"/>
            <a:t>Électrocution </a:t>
          </a:r>
          <a:endParaRPr lang="fr-FR" dirty="0"/>
        </a:p>
      </dgm:t>
    </dgm:pt>
    <dgm:pt modelId="{4FE162FB-A4A4-4DCE-8901-54EE0AA66F88}" type="parTrans" cxnId="{BA1856FB-E7F7-4AF7-A8E0-41E535904E45}">
      <dgm:prSet/>
      <dgm:spPr/>
      <dgm:t>
        <a:bodyPr/>
        <a:lstStyle/>
        <a:p>
          <a:endParaRPr lang="fr-FR"/>
        </a:p>
      </dgm:t>
    </dgm:pt>
    <dgm:pt modelId="{42811A23-7262-4995-B477-C923F2958510}" type="sibTrans" cxnId="{BA1856FB-E7F7-4AF7-A8E0-41E535904E45}">
      <dgm:prSet/>
      <dgm:spPr/>
      <dgm:t>
        <a:bodyPr/>
        <a:lstStyle/>
        <a:p>
          <a:endParaRPr lang="fr-FR"/>
        </a:p>
      </dgm:t>
    </dgm:pt>
    <dgm:pt modelId="{B432B30A-F777-4E55-B1F8-1BAC36B4C85F}">
      <dgm:prSet phldrT="[Texte]"/>
      <dgm:spPr/>
      <dgm:t>
        <a:bodyPr/>
        <a:lstStyle/>
        <a:p>
          <a:r>
            <a:rPr lang="fr-FR" dirty="0" smtClean="0"/>
            <a:t>Contact direct</a:t>
          </a:r>
          <a:endParaRPr lang="fr-FR" dirty="0"/>
        </a:p>
      </dgm:t>
    </dgm:pt>
    <dgm:pt modelId="{45BFFBD3-C7EA-404A-90D3-83C5787E671F}" type="parTrans" cxnId="{74DEB2B8-60B0-4200-9B68-78F774819462}">
      <dgm:prSet/>
      <dgm:spPr/>
      <dgm:t>
        <a:bodyPr/>
        <a:lstStyle/>
        <a:p>
          <a:endParaRPr lang="fr-FR"/>
        </a:p>
      </dgm:t>
    </dgm:pt>
    <dgm:pt modelId="{E9870589-9446-43F7-A543-7FE3CF5D28B1}" type="sibTrans" cxnId="{74DEB2B8-60B0-4200-9B68-78F774819462}">
      <dgm:prSet/>
      <dgm:spPr/>
      <dgm:t>
        <a:bodyPr/>
        <a:lstStyle/>
        <a:p>
          <a:endParaRPr lang="fr-FR"/>
        </a:p>
      </dgm:t>
    </dgm:pt>
    <dgm:pt modelId="{D0F97E45-F848-40E8-AA39-A18ED5442295}">
      <dgm:prSet phldrT="[Texte]"/>
      <dgm:spPr/>
      <dgm:t>
        <a:bodyPr/>
        <a:lstStyle/>
        <a:p>
          <a:r>
            <a:rPr lang="fr-FR" dirty="0" smtClean="0"/>
            <a:t>Contact Indirect</a:t>
          </a:r>
          <a:endParaRPr lang="fr-FR" dirty="0"/>
        </a:p>
      </dgm:t>
    </dgm:pt>
    <dgm:pt modelId="{B38F9640-F527-4490-AA8E-ACDCEDB2446F}" type="parTrans" cxnId="{37A26848-8A18-4C46-9967-77A452FF70EA}">
      <dgm:prSet/>
      <dgm:spPr/>
      <dgm:t>
        <a:bodyPr/>
        <a:lstStyle/>
        <a:p>
          <a:endParaRPr lang="fr-FR"/>
        </a:p>
      </dgm:t>
    </dgm:pt>
    <dgm:pt modelId="{F441D37D-82BF-4BAB-9A83-97B18A61C18B}" type="sibTrans" cxnId="{37A26848-8A18-4C46-9967-77A452FF70EA}">
      <dgm:prSet/>
      <dgm:spPr/>
      <dgm:t>
        <a:bodyPr/>
        <a:lstStyle/>
        <a:p>
          <a:endParaRPr lang="fr-FR"/>
        </a:p>
      </dgm:t>
    </dgm:pt>
    <dgm:pt modelId="{49AE54DD-3954-45FE-81F7-72DBB087E725}" type="pres">
      <dgm:prSet presAssocID="{CD4B28B8-CB8E-4933-B399-07D6537D769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B39156D7-21F6-4694-96D2-C14E6F0E62C3}" type="pres">
      <dgm:prSet presAssocID="{291B1AC1-2EA6-4238-BF7F-BBEC7F5A5C53}" presName="hierRoot1" presStyleCnt="0">
        <dgm:presLayoutVars>
          <dgm:hierBranch val="init"/>
        </dgm:presLayoutVars>
      </dgm:prSet>
      <dgm:spPr/>
    </dgm:pt>
    <dgm:pt modelId="{7E443335-0618-4786-9EDF-FE3E2EF75D48}" type="pres">
      <dgm:prSet presAssocID="{291B1AC1-2EA6-4238-BF7F-BBEC7F5A5C53}" presName="rootComposite1" presStyleCnt="0"/>
      <dgm:spPr/>
    </dgm:pt>
    <dgm:pt modelId="{ECF2E5B1-EF9A-4447-920A-B235E07ACE57}" type="pres">
      <dgm:prSet presAssocID="{291B1AC1-2EA6-4238-BF7F-BBEC7F5A5C5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460808E-22BC-4EB0-ADAA-1BF72B964932}" type="pres">
      <dgm:prSet presAssocID="{291B1AC1-2EA6-4238-BF7F-BBEC7F5A5C53}" presName="rootConnector1" presStyleLbl="node1" presStyleIdx="0" presStyleCnt="0"/>
      <dgm:spPr/>
      <dgm:t>
        <a:bodyPr/>
        <a:lstStyle/>
        <a:p>
          <a:endParaRPr lang="fr-FR"/>
        </a:p>
      </dgm:t>
    </dgm:pt>
    <dgm:pt modelId="{43E70202-14C5-420B-86F2-651034A86BB8}" type="pres">
      <dgm:prSet presAssocID="{291B1AC1-2EA6-4238-BF7F-BBEC7F5A5C53}" presName="hierChild2" presStyleCnt="0"/>
      <dgm:spPr/>
    </dgm:pt>
    <dgm:pt modelId="{B5E5B481-F9E2-4D6E-88EB-9CD4CA0FBB90}" type="pres">
      <dgm:prSet presAssocID="{45BFFBD3-C7EA-404A-90D3-83C5787E671F}" presName="Name37" presStyleLbl="parChTrans1D2" presStyleIdx="0" presStyleCnt="2"/>
      <dgm:spPr/>
      <dgm:t>
        <a:bodyPr/>
        <a:lstStyle/>
        <a:p>
          <a:endParaRPr lang="fr-FR"/>
        </a:p>
      </dgm:t>
    </dgm:pt>
    <dgm:pt modelId="{47CB18EC-2B75-4C9F-9DAB-2D07165BBE64}" type="pres">
      <dgm:prSet presAssocID="{B432B30A-F777-4E55-B1F8-1BAC36B4C85F}" presName="hierRoot2" presStyleCnt="0">
        <dgm:presLayoutVars>
          <dgm:hierBranch val="init"/>
        </dgm:presLayoutVars>
      </dgm:prSet>
      <dgm:spPr/>
    </dgm:pt>
    <dgm:pt modelId="{046CB99E-6F89-4193-9091-3B83FD060045}" type="pres">
      <dgm:prSet presAssocID="{B432B30A-F777-4E55-B1F8-1BAC36B4C85F}" presName="rootComposite" presStyleCnt="0"/>
      <dgm:spPr/>
    </dgm:pt>
    <dgm:pt modelId="{A9242AF4-2904-4B6F-98A3-B12533E62556}" type="pres">
      <dgm:prSet presAssocID="{B432B30A-F777-4E55-B1F8-1BAC36B4C85F}" presName="rootText" presStyleLbl="node2" presStyleIdx="0" presStyleCnt="2" custLinFactNeighborX="-8841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C4E1AF8-C4E9-4923-9D62-41A88EBD5F85}" type="pres">
      <dgm:prSet presAssocID="{B432B30A-F777-4E55-B1F8-1BAC36B4C85F}" presName="rootConnector" presStyleLbl="node2" presStyleIdx="0" presStyleCnt="2"/>
      <dgm:spPr/>
      <dgm:t>
        <a:bodyPr/>
        <a:lstStyle/>
        <a:p>
          <a:endParaRPr lang="fr-FR"/>
        </a:p>
      </dgm:t>
    </dgm:pt>
    <dgm:pt modelId="{FC995E14-3753-49D6-B9F0-104D59B1A5AB}" type="pres">
      <dgm:prSet presAssocID="{B432B30A-F777-4E55-B1F8-1BAC36B4C85F}" presName="hierChild4" presStyleCnt="0"/>
      <dgm:spPr/>
    </dgm:pt>
    <dgm:pt modelId="{513007E1-FBE0-4A2F-93DD-193F40124A6E}" type="pres">
      <dgm:prSet presAssocID="{B432B30A-F777-4E55-B1F8-1BAC36B4C85F}" presName="hierChild5" presStyleCnt="0"/>
      <dgm:spPr/>
    </dgm:pt>
    <dgm:pt modelId="{7C1C96A0-A7C5-43B1-AD7F-21575A029698}" type="pres">
      <dgm:prSet presAssocID="{B38F9640-F527-4490-AA8E-ACDCEDB2446F}" presName="Name37" presStyleLbl="parChTrans1D2" presStyleIdx="1" presStyleCnt="2"/>
      <dgm:spPr/>
      <dgm:t>
        <a:bodyPr/>
        <a:lstStyle/>
        <a:p>
          <a:endParaRPr lang="fr-FR"/>
        </a:p>
      </dgm:t>
    </dgm:pt>
    <dgm:pt modelId="{269D5F97-64D9-48CB-A495-F38224D0552A}" type="pres">
      <dgm:prSet presAssocID="{D0F97E45-F848-40E8-AA39-A18ED5442295}" presName="hierRoot2" presStyleCnt="0">
        <dgm:presLayoutVars>
          <dgm:hierBranch val="init"/>
        </dgm:presLayoutVars>
      </dgm:prSet>
      <dgm:spPr/>
    </dgm:pt>
    <dgm:pt modelId="{6125C4F4-7450-452E-B994-18E6C48D5F4B}" type="pres">
      <dgm:prSet presAssocID="{D0F97E45-F848-40E8-AA39-A18ED5442295}" presName="rootComposite" presStyleCnt="0"/>
      <dgm:spPr/>
    </dgm:pt>
    <dgm:pt modelId="{51135AC6-A036-4179-87E3-0A9A623CB2A6}" type="pres">
      <dgm:prSet presAssocID="{D0F97E45-F848-40E8-AA39-A18ED5442295}" presName="rootText" presStyleLbl="node2" presStyleIdx="1" presStyleCnt="2" custLinFactNeighborX="7803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E326797-700A-4406-B1AC-E61AD7EB723C}" type="pres">
      <dgm:prSet presAssocID="{D0F97E45-F848-40E8-AA39-A18ED5442295}" presName="rootConnector" presStyleLbl="node2" presStyleIdx="1" presStyleCnt="2"/>
      <dgm:spPr/>
      <dgm:t>
        <a:bodyPr/>
        <a:lstStyle/>
        <a:p>
          <a:endParaRPr lang="fr-FR"/>
        </a:p>
      </dgm:t>
    </dgm:pt>
    <dgm:pt modelId="{37D36581-EE7E-44A4-B532-D444A8E09CBF}" type="pres">
      <dgm:prSet presAssocID="{D0F97E45-F848-40E8-AA39-A18ED5442295}" presName="hierChild4" presStyleCnt="0"/>
      <dgm:spPr/>
    </dgm:pt>
    <dgm:pt modelId="{8ED90D05-94B6-4413-8704-4355962C1C5A}" type="pres">
      <dgm:prSet presAssocID="{D0F97E45-F848-40E8-AA39-A18ED5442295}" presName="hierChild5" presStyleCnt="0"/>
      <dgm:spPr/>
    </dgm:pt>
    <dgm:pt modelId="{49458693-7433-47B3-AABF-00D77C9F6321}" type="pres">
      <dgm:prSet presAssocID="{291B1AC1-2EA6-4238-BF7F-BBEC7F5A5C53}" presName="hierChild3" presStyleCnt="0"/>
      <dgm:spPr/>
    </dgm:pt>
  </dgm:ptLst>
  <dgm:cxnLst>
    <dgm:cxn modelId="{0A4D60CF-F468-4747-9CFA-EEFC379A0D94}" type="presOf" srcId="{291B1AC1-2EA6-4238-BF7F-BBEC7F5A5C53}" destId="{ECF2E5B1-EF9A-4447-920A-B235E07ACE57}" srcOrd="0" destOrd="0" presId="urn:microsoft.com/office/officeart/2005/8/layout/orgChart1"/>
    <dgm:cxn modelId="{BA1856FB-E7F7-4AF7-A8E0-41E535904E45}" srcId="{CD4B28B8-CB8E-4933-B399-07D6537D7699}" destId="{291B1AC1-2EA6-4238-BF7F-BBEC7F5A5C53}" srcOrd="0" destOrd="0" parTransId="{4FE162FB-A4A4-4DCE-8901-54EE0AA66F88}" sibTransId="{42811A23-7262-4995-B477-C923F2958510}"/>
    <dgm:cxn modelId="{FEFC39BC-5FFF-4CC1-A32A-F8105C67270E}" type="presOf" srcId="{291B1AC1-2EA6-4238-BF7F-BBEC7F5A5C53}" destId="{A460808E-22BC-4EB0-ADAA-1BF72B964932}" srcOrd="1" destOrd="0" presId="urn:microsoft.com/office/officeart/2005/8/layout/orgChart1"/>
    <dgm:cxn modelId="{910649B3-2F0C-4F67-BFFB-B579486E566E}" type="presOf" srcId="{CD4B28B8-CB8E-4933-B399-07D6537D7699}" destId="{49AE54DD-3954-45FE-81F7-72DBB087E725}" srcOrd="0" destOrd="0" presId="urn:microsoft.com/office/officeart/2005/8/layout/orgChart1"/>
    <dgm:cxn modelId="{2C0682A1-DDD9-4294-9DD8-7EF26C873266}" type="presOf" srcId="{D0F97E45-F848-40E8-AA39-A18ED5442295}" destId="{51135AC6-A036-4179-87E3-0A9A623CB2A6}" srcOrd="0" destOrd="0" presId="urn:microsoft.com/office/officeart/2005/8/layout/orgChart1"/>
    <dgm:cxn modelId="{B5697B9A-0005-4AF1-B646-AFEAFF9327F3}" type="presOf" srcId="{B432B30A-F777-4E55-B1F8-1BAC36B4C85F}" destId="{6C4E1AF8-C4E9-4923-9D62-41A88EBD5F85}" srcOrd="1" destOrd="0" presId="urn:microsoft.com/office/officeart/2005/8/layout/orgChart1"/>
    <dgm:cxn modelId="{9F1C4A57-2163-4421-B8DC-122C4F8F3078}" type="presOf" srcId="{45BFFBD3-C7EA-404A-90D3-83C5787E671F}" destId="{B5E5B481-F9E2-4D6E-88EB-9CD4CA0FBB90}" srcOrd="0" destOrd="0" presId="urn:microsoft.com/office/officeart/2005/8/layout/orgChart1"/>
    <dgm:cxn modelId="{B5273C84-16FF-418F-BFD8-738B7364790A}" type="presOf" srcId="{B38F9640-F527-4490-AA8E-ACDCEDB2446F}" destId="{7C1C96A0-A7C5-43B1-AD7F-21575A029698}" srcOrd="0" destOrd="0" presId="urn:microsoft.com/office/officeart/2005/8/layout/orgChart1"/>
    <dgm:cxn modelId="{74DEB2B8-60B0-4200-9B68-78F774819462}" srcId="{291B1AC1-2EA6-4238-BF7F-BBEC7F5A5C53}" destId="{B432B30A-F777-4E55-B1F8-1BAC36B4C85F}" srcOrd="0" destOrd="0" parTransId="{45BFFBD3-C7EA-404A-90D3-83C5787E671F}" sibTransId="{E9870589-9446-43F7-A543-7FE3CF5D28B1}"/>
    <dgm:cxn modelId="{6FF741A7-0580-454D-892A-CD21FEAE2980}" type="presOf" srcId="{B432B30A-F777-4E55-B1F8-1BAC36B4C85F}" destId="{A9242AF4-2904-4B6F-98A3-B12533E62556}" srcOrd="0" destOrd="0" presId="urn:microsoft.com/office/officeart/2005/8/layout/orgChart1"/>
    <dgm:cxn modelId="{37A26848-8A18-4C46-9967-77A452FF70EA}" srcId="{291B1AC1-2EA6-4238-BF7F-BBEC7F5A5C53}" destId="{D0F97E45-F848-40E8-AA39-A18ED5442295}" srcOrd="1" destOrd="0" parTransId="{B38F9640-F527-4490-AA8E-ACDCEDB2446F}" sibTransId="{F441D37D-82BF-4BAB-9A83-97B18A61C18B}"/>
    <dgm:cxn modelId="{47CF2EFA-C48A-4C96-916C-FBEE1F234A7F}" type="presOf" srcId="{D0F97E45-F848-40E8-AA39-A18ED5442295}" destId="{CE326797-700A-4406-B1AC-E61AD7EB723C}" srcOrd="1" destOrd="0" presId="urn:microsoft.com/office/officeart/2005/8/layout/orgChart1"/>
    <dgm:cxn modelId="{E0E54FD5-4D7A-472A-A99C-4104468FAD06}" type="presParOf" srcId="{49AE54DD-3954-45FE-81F7-72DBB087E725}" destId="{B39156D7-21F6-4694-96D2-C14E6F0E62C3}" srcOrd="0" destOrd="0" presId="urn:microsoft.com/office/officeart/2005/8/layout/orgChart1"/>
    <dgm:cxn modelId="{F2AC1F23-BEAE-48D6-A649-06A3D6710EF9}" type="presParOf" srcId="{B39156D7-21F6-4694-96D2-C14E6F0E62C3}" destId="{7E443335-0618-4786-9EDF-FE3E2EF75D48}" srcOrd="0" destOrd="0" presId="urn:microsoft.com/office/officeart/2005/8/layout/orgChart1"/>
    <dgm:cxn modelId="{43F794E6-5376-4649-90F8-2A3DDCD2D537}" type="presParOf" srcId="{7E443335-0618-4786-9EDF-FE3E2EF75D48}" destId="{ECF2E5B1-EF9A-4447-920A-B235E07ACE57}" srcOrd="0" destOrd="0" presId="urn:microsoft.com/office/officeart/2005/8/layout/orgChart1"/>
    <dgm:cxn modelId="{3019DE8E-B1A7-4D59-AE0F-1E7D5A90F280}" type="presParOf" srcId="{7E443335-0618-4786-9EDF-FE3E2EF75D48}" destId="{A460808E-22BC-4EB0-ADAA-1BF72B964932}" srcOrd="1" destOrd="0" presId="urn:microsoft.com/office/officeart/2005/8/layout/orgChart1"/>
    <dgm:cxn modelId="{3CA3F24A-E67E-436B-B705-805FB9E3C911}" type="presParOf" srcId="{B39156D7-21F6-4694-96D2-C14E6F0E62C3}" destId="{43E70202-14C5-420B-86F2-651034A86BB8}" srcOrd="1" destOrd="0" presId="urn:microsoft.com/office/officeart/2005/8/layout/orgChart1"/>
    <dgm:cxn modelId="{06ACACEB-A8D7-4160-B554-8AAE3DE5603A}" type="presParOf" srcId="{43E70202-14C5-420B-86F2-651034A86BB8}" destId="{B5E5B481-F9E2-4D6E-88EB-9CD4CA0FBB90}" srcOrd="0" destOrd="0" presId="urn:microsoft.com/office/officeart/2005/8/layout/orgChart1"/>
    <dgm:cxn modelId="{FDCC4147-ECA4-4F51-9BD5-5443CCFCABAC}" type="presParOf" srcId="{43E70202-14C5-420B-86F2-651034A86BB8}" destId="{47CB18EC-2B75-4C9F-9DAB-2D07165BBE64}" srcOrd="1" destOrd="0" presId="urn:microsoft.com/office/officeart/2005/8/layout/orgChart1"/>
    <dgm:cxn modelId="{F6C00187-C254-435F-A99D-3F63174B001C}" type="presParOf" srcId="{47CB18EC-2B75-4C9F-9DAB-2D07165BBE64}" destId="{046CB99E-6F89-4193-9091-3B83FD060045}" srcOrd="0" destOrd="0" presId="urn:microsoft.com/office/officeart/2005/8/layout/orgChart1"/>
    <dgm:cxn modelId="{ED268ECD-709C-47C4-BA33-3645AAFBF98D}" type="presParOf" srcId="{046CB99E-6F89-4193-9091-3B83FD060045}" destId="{A9242AF4-2904-4B6F-98A3-B12533E62556}" srcOrd="0" destOrd="0" presId="urn:microsoft.com/office/officeart/2005/8/layout/orgChart1"/>
    <dgm:cxn modelId="{4127198B-7897-4C01-A09B-E2A2851E3A45}" type="presParOf" srcId="{046CB99E-6F89-4193-9091-3B83FD060045}" destId="{6C4E1AF8-C4E9-4923-9D62-41A88EBD5F85}" srcOrd="1" destOrd="0" presId="urn:microsoft.com/office/officeart/2005/8/layout/orgChart1"/>
    <dgm:cxn modelId="{D6AB9433-FE03-4657-8D9C-3ABDB7430926}" type="presParOf" srcId="{47CB18EC-2B75-4C9F-9DAB-2D07165BBE64}" destId="{FC995E14-3753-49D6-B9F0-104D59B1A5AB}" srcOrd="1" destOrd="0" presId="urn:microsoft.com/office/officeart/2005/8/layout/orgChart1"/>
    <dgm:cxn modelId="{AB872C04-005C-4F0A-9E10-0CA008F559D7}" type="presParOf" srcId="{47CB18EC-2B75-4C9F-9DAB-2D07165BBE64}" destId="{513007E1-FBE0-4A2F-93DD-193F40124A6E}" srcOrd="2" destOrd="0" presId="urn:microsoft.com/office/officeart/2005/8/layout/orgChart1"/>
    <dgm:cxn modelId="{4476D47E-F7AB-4822-98E5-BBAEBD953BA7}" type="presParOf" srcId="{43E70202-14C5-420B-86F2-651034A86BB8}" destId="{7C1C96A0-A7C5-43B1-AD7F-21575A029698}" srcOrd="2" destOrd="0" presId="urn:microsoft.com/office/officeart/2005/8/layout/orgChart1"/>
    <dgm:cxn modelId="{8E5B6369-876A-47C4-A53D-636FE1733688}" type="presParOf" srcId="{43E70202-14C5-420B-86F2-651034A86BB8}" destId="{269D5F97-64D9-48CB-A495-F38224D0552A}" srcOrd="3" destOrd="0" presId="urn:microsoft.com/office/officeart/2005/8/layout/orgChart1"/>
    <dgm:cxn modelId="{0CC3DFE3-923A-47F8-BF84-31026A71B74C}" type="presParOf" srcId="{269D5F97-64D9-48CB-A495-F38224D0552A}" destId="{6125C4F4-7450-452E-B994-18E6C48D5F4B}" srcOrd="0" destOrd="0" presId="urn:microsoft.com/office/officeart/2005/8/layout/orgChart1"/>
    <dgm:cxn modelId="{CF694CEB-F624-4DE7-8960-3D3151185B33}" type="presParOf" srcId="{6125C4F4-7450-452E-B994-18E6C48D5F4B}" destId="{51135AC6-A036-4179-87E3-0A9A623CB2A6}" srcOrd="0" destOrd="0" presId="urn:microsoft.com/office/officeart/2005/8/layout/orgChart1"/>
    <dgm:cxn modelId="{0479DB18-B8AC-4919-A0D3-384102CFEFBB}" type="presParOf" srcId="{6125C4F4-7450-452E-B994-18E6C48D5F4B}" destId="{CE326797-700A-4406-B1AC-E61AD7EB723C}" srcOrd="1" destOrd="0" presId="urn:microsoft.com/office/officeart/2005/8/layout/orgChart1"/>
    <dgm:cxn modelId="{AA916E3B-676D-4007-B2C2-AF0072771237}" type="presParOf" srcId="{269D5F97-64D9-48CB-A495-F38224D0552A}" destId="{37D36581-EE7E-44A4-B532-D444A8E09CBF}" srcOrd="1" destOrd="0" presId="urn:microsoft.com/office/officeart/2005/8/layout/orgChart1"/>
    <dgm:cxn modelId="{C1837898-B739-40CA-8020-7C4F2F265296}" type="presParOf" srcId="{269D5F97-64D9-48CB-A495-F38224D0552A}" destId="{8ED90D05-94B6-4413-8704-4355962C1C5A}" srcOrd="2" destOrd="0" presId="urn:microsoft.com/office/officeart/2005/8/layout/orgChart1"/>
    <dgm:cxn modelId="{5FF12D98-2B86-4B31-97AE-C93654D34BCA}" type="presParOf" srcId="{B39156D7-21F6-4694-96D2-C14E6F0E62C3}" destId="{49458693-7433-47B3-AABF-00D77C9F6321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04/07/2019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00166" y="2314510"/>
            <a:ext cx="635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Enseignant:</a:t>
            </a:r>
            <a:r>
              <a:rPr lang="fr-FR" sz="2000" b="1" dirty="0" smtClean="0">
                <a:solidFill>
                  <a:srgbClr val="7030A0"/>
                </a:solidFill>
              </a:rPr>
              <a:t> 	</a:t>
            </a:r>
            <a:r>
              <a:rPr lang="fr-FR" sz="2000" dirty="0" err="1" smtClean="0">
                <a:solidFill>
                  <a:srgbClr val="7030A0"/>
                </a:solidFill>
              </a:rPr>
              <a:t>Benferhat</a:t>
            </a:r>
            <a:r>
              <a:rPr lang="fr-FR" sz="2000" dirty="0" smtClean="0">
                <a:solidFill>
                  <a:srgbClr val="7030A0"/>
                </a:solidFill>
              </a:rPr>
              <a:t> Mohamed </a:t>
            </a:r>
            <a:r>
              <a:rPr lang="fr-FR" sz="2000" dirty="0" err="1" smtClean="0">
                <a:solidFill>
                  <a:srgbClr val="7030A0"/>
                </a:solidFill>
              </a:rPr>
              <a:t>Ladaoui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357422" y="620294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Année Universitaire </a:t>
            </a:r>
            <a:r>
              <a:rPr lang="fr-FR" b="1" dirty="0" smtClean="0">
                <a:solidFill>
                  <a:srgbClr val="FF0000"/>
                </a:solidFill>
              </a:rPr>
              <a:t>2018-2019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85984" y="996719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Département d’Architecture.</a:t>
            </a:r>
          </a:p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r>
              <a:rPr lang="fr-FR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ère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Année Master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43108" y="291679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Cours N°7</a:t>
            </a:r>
            <a:r>
              <a:rPr lang="fr-FR" dirty="0" smtClean="0"/>
              <a:t>: </a:t>
            </a:r>
            <a:r>
              <a:rPr lang="fr-FR" b="1" dirty="0" smtClean="0">
                <a:solidFill>
                  <a:srgbClr val="FF0000"/>
                </a:solidFill>
              </a:rPr>
              <a:t>Electricité et Climatisation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285984" y="285728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Université de Biskra.</a:t>
            </a:r>
          </a:p>
          <a:p>
            <a:pPr algn="ctr"/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Faculté des Sciences et de la Technologie.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28662" y="1885882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Matière:</a:t>
            </a:r>
            <a:r>
              <a:rPr lang="fr-FR" sz="2000" b="1" dirty="0" smtClean="0">
                <a:solidFill>
                  <a:srgbClr val="7030A0"/>
                </a:solidFill>
              </a:rPr>
              <a:t> 	Initiations aux Détails et Corps d’Etat Secondaire</a:t>
            </a:r>
            <a:endParaRPr lang="fr-FR" sz="20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6903" t="20508" r="26976" b="29687"/>
          <a:stretch>
            <a:fillRect/>
          </a:stretch>
        </p:blipFill>
        <p:spPr bwMode="auto">
          <a:xfrm>
            <a:off x="2214546" y="3357563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1332" t="34375" r="52745" b="31445"/>
          <a:stretch>
            <a:fillRect/>
          </a:stretch>
        </p:blipFill>
        <p:spPr bwMode="auto">
          <a:xfrm>
            <a:off x="285720" y="3286124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40" y="3286124"/>
            <a:ext cx="3143240" cy="269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034" y="571504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Triangle isocèle 2"/>
          <p:cNvSpPr/>
          <p:nvPr/>
        </p:nvSpPr>
        <p:spPr>
          <a:xfrm rot="5400000">
            <a:off x="3068230" y="860804"/>
            <a:ext cx="507210" cy="21431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2095" y="4000504"/>
            <a:ext cx="47718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14282" y="5211561"/>
            <a:ext cx="30718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C’est le type de raccordement qui respecte l’environnement</a:t>
            </a:r>
            <a:endParaRPr lang="fr-FR" dirty="0"/>
          </a:p>
        </p:txBody>
      </p:sp>
      <p:pic>
        <p:nvPicPr>
          <p:cNvPr id="24578" name="Picture 2" descr="E:\2018 2019\Matière CES\électricité et climatisation\photos du livre Gérard Calvat\20190623_165341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22656" t="2777" r="13281"/>
          <a:stretch>
            <a:fillRect/>
          </a:stretch>
        </p:blipFill>
        <p:spPr bwMode="auto">
          <a:xfrm>
            <a:off x="-32" y="1428737"/>
            <a:ext cx="3643338" cy="3110156"/>
          </a:xfrm>
          <a:prstGeom prst="rect">
            <a:avLst/>
          </a:prstGeom>
          <a:noFill/>
        </p:spPr>
      </p:pic>
      <p:sp>
        <p:nvSpPr>
          <p:cNvPr id="8" name="Triangle isocèle 7"/>
          <p:cNvSpPr/>
          <p:nvPr/>
        </p:nvSpPr>
        <p:spPr>
          <a:xfrm rot="10800000">
            <a:off x="1285852" y="214314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571868" y="714356"/>
            <a:ext cx="2571768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Coffret extérieur</a:t>
            </a:r>
            <a:endParaRPr lang="fr-FR" sz="24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1428736"/>
            <a:ext cx="364330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Coffret intégré dans un muret</a:t>
            </a:r>
            <a:endParaRPr lang="fr-FR" sz="2000" b="1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1207" y="1428736"/>
            <a:ext cx="355282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2018 2019\Matière CES\électricité et climatisation\photos du livre Gérard Calvat\20190623_165354.jpg"/>
          <p:cNvPicPr>
            <a:picLocks noChangeAspect="1" noChangeArrowheads="1"/>
          </p:cNvPicPr>
          <p:nvPr/>
        </p:nvPicPr>
        <p:blipFill>
          <a:blip r:embed="rId2" cstate="print"/>
          <a:srcRect l="24074" t="37562" r="5555" b="22916"/>
          <a:stretch>
            <a:fillRect/>
          </a:stretch>
        </p:blipFill>
        <p:spPr bwMode="auto">
          <a:xfrm>
            <a:off x="5500694" y="2285992"/>
            <a:ext cx="2714644" cy="321471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072198" y="1428736"/>
            <a:ext cx="2714644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Coffret Isolé</a:t>
            </a:r>
            <a:endParaRPr lang="fr-FR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00034" y="571504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Triangle isocèle 4"/>
          <p:cNvSpPr/>
          <p:nvPr/>
        </p:nvSpPr>
        <p:spPr>
          <a:xfrm rot="5400000">
            <a:off x="3068230" y="860804"/>
            <a:ext cx="507210" cy="21431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71868" y="714356"/>
            <a:ext cx="2571768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Coffret extérieur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1428736"/>
            <a:ext cx="364330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>
                    <a:lumMod val="65000"/>
                  </a:schemeClr>
                </a:solidFill>
              </a:rPr>
              <a:t>Coffret intégré dans un muret</a:t>
            </a:r>
            <a:endParaRPr lang="fr-FR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1285852" y="214314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604" name="Picture 4" descr="https://encrypted-tbn0.gstatic.com/images?q=tbn:ANd9GcThDq223pH6YhjmjDZ25APWWV78FJOgdUILKiYmoFXMO1f8V1HrL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285992"/>
            <a:ext cx="4333888" cy="3233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isocèle 4"/>
          <p:cNvSpPr/>
          <p:nvPr/>
        </p:nvSpPr>
        <p:spPr>
          <a:xfrm rot="10800000">
            <a:off x="1285852" y="214291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28596" y="571481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</a:t>
            </a:r>
            <a:r>
              <a:rPr lang="fr-FR" sz="2400" b="1" dirty="0" err="1" smtClean="0">
                <a:solidFill>
                  <a:srgbClr val="FF0000"/>
                </a:solidFill>
              </a:rPr>
              <a:t>Aéro</a:t>
            </a:r>
            <a:r>
              <a:rPr lang="fr-FR" sz="2400" b="1" dirty="0" smtClean="0">
                <a:solidFill>
                  <a:srgbClr val="FF0000"/>
                </a:solidFill>
              </a:rPr>
              <a:t>-Souterrain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1294" y="3714752"/>
            <a:ext cx="27813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Connecteur en angle 10"/>
          <p:cNvCxnSpPr/>
          <p:nvPr/>
        </p:nvCxnSpPr>
        <p:spPr>
          <a:xfrm rot="5400000">
            <a:off x="607191" y="1464455"/>
            <a:ext cx="1643074" cy="1571636"/>
          </a:xfrm>
          <a:prstGeom prst="bentConnector3">
            <a:avLst>
              <a:gd name="adj1" fmla="val 50000"/>
            </a:avLst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643306" y="2300109"/>
            <a:ext cx="550069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Partie b:</a:t>
            </a:r>
          </a:p>
          <a:p>
            <a:r>
              <a:rPr lang="fr-FR" dirty="0" smtClean="0"/>
              <a:t>Câble enterré, situé dans le </a:t>
            </a:r>
            <a:r>
              <a:rPr lang="fr-FR" b="1" dirty="0" smtClean="0"/>
              <a:t>domaine privé</a:t>
            </a:r>
          </a:p>
          <a:p>
            <a:r>
              <a:rPr lang="fr-FR" dirty="0" smtClean="0"/>
              <a:t>Reliant le </a:t>
            </a:r>
            <a:r>
              <a:rPr lang="fr-FR" dirty="0" smtClean="0">
                <a:solidFill>
                  <a:srgbClr val="FF0000"/>
                </a:solidFill>
              </a:rPr>
              <a:t>coffret extérieur  </a:t>
            </a:r>
            <a:r>
              <a:rPr lang="fr-FR" dirty="0" smtClean="0"/>
              <a:t>au </a:t>
            </a:r>
            <a:r>
              <a:rPr lang="fr-FR" dirty="0" smtClean="0">
                <a:solidFill>
                  <a:srgbClr val="FF0000"/>
                </a:solidFill>
              </a:rPr>
              <a:t>disjoncteur</a:t>
            </a:r>
            <a:r>
              <a:rPr lang="fr-FR" dirty="0" smtClean="0"/>
              <a:t> de branchement de l’usager</a:t>
            </a:r>
            <a:endParaRPr lang="fr-FR" dirty="0"/>
          </a:p>
        </p:txBody>
      </p:sp>
      <p:cxnSp>
        <p:nvCxnSpPr>
          <p:cNvPr id="13" name="Connecteur en angle 12"/>
          <p:cNvCxnSpPr/>
          <p:nvPr/>
        </p:nvCxnSpPr>
        <p:spPr>
          <a:xfrm rot="16200000" flipH="1">
            <a:off x="2035951" y="1607331"/>
            <a:ext cx="1643074" cy="1285884"/>
          </a:xfrm>
          <a:prstGeom prst="bentConnector3">
            <a:avLst>
              <a:gd name="adj1" fmla="val 50000"/>
            </a:avLst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4282" y="3143248"/>
            <a:ext cx="3143272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Partie a:</a:t>
            </a:r>
          </a:p>
          <a:p>
            <a:r>
              <a:rPr lang="fr-FR" dirty="0" smtClean="0"/>
              <a:t>Câble partiellement enterré, situé dans le </a:t>
            </a:r>
            <a:r>
              <a:rPr lang="fr-FR" b="1" dirty="0" smtClean="0"/>
              <a:t>domaine public</a:t>
            </a:r>
          </a:p>
          <a:p>
            <a:r>
              <a:rPr lang="fr-FR" dirty="0" smtClean="0"/>
              <a:t>Reliant le </a:t>
            </a:r>
            <a:r>
              <a:rPr lang="fr-FR" b="1" dirty="0" smtClean="0">
                <a:solidFill>
                  <a:srgbClr val="FF0000"/>
                </a:solidFill>
              </a:rPr>
              <a:t>Poteau électrique </a:t>
            </a:r>
            <a:r>
              <a:rPr lang="fr-FR" dirty="0" smtClean="0"/>
              <a:t>au </a:t>
            </a:r>
            <a:r>
              <a:rPr lang="fr-FR" dirty="0" smtClean="0">
                <a:solidFill>
                  <a:srgbClr val="FF0000"/>
                </a:solidFill>
              </a:rPr>
              <a:t>coffret extérieur </a:t>
            </a:r>
            <a:r>
              <a:rPr lang="fr-FR" dirty="0" smtClean="0"/>
              <a:t>installé en limite de propriété.</a:t>
            </a:r>
            <a:endParaRPr lang="fr-FR" dirty="0"/>
          </a:p>
        </p:txBody>
      </p:sp>
      <p:pic>
        <p:nvPicPr>
          <p:cNvPr id="22530" name="Picture 2" descr="http://idata.over-blog.com/0/18/60/75/agrandissement-de-la-maison/P20120831erdf0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666156"/>
            <a:ext cx="2109781" cy="2810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045" y="642919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Aérien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Triangle isocèle 2"/>
          <p:cNvSpPr/>
          <p:nvPr/>
        </p:nvSpPr>
        <p:spPr>
          <a:xfrm rot="10800000">
            <a:off x="1666863" y="285729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971821"/>
            <a:ext cx="33813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https://www.mayenne-fibre.fr/upimg/diapo/zoom/9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7" y="3000394"/>
            <a:ext cx="5027950" cy="3357563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643306" y="642918"/>
            <a:ext cx="5000660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Un câble situé en hauteur</a:t>
            </a:r>
          </a:p>
          <a:p>
            <a:r>
              <a:rPr lang="fr-FR" b="1" dirty="0" smtClean="0"/>
              <a:t>Reliant le Poteau électrique au Coffret de comptage encastré dans une façade ou un muret.</a:t>
            </a:r>
          </a:p>
          <a:p>
            <a:r>
              <a:rPr lang="fr-FR" b="1" dirty="0" smtClean="0"/>
              <a:t>C’est un type de raccordement peu esthétique, tend à disparaitre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6626" name="Picture 2" descr="http://metasite.fournisseur-energie.com/wp-content/uploads/2016/12/compteurs-electriques-illustratio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2309823"/>
            <a:ext cx="4429125" cy="276225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71472" y="2845354"/>
            <a:ext cx="4071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Appareil mesurant la quantité d’énergie électrique en (kWh) consommée par l’utilisateur afin de pouvoir en assurer la facturation.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1472" y="221455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A- Le Compteur: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2876" y="3165835"/>
            <a:ext cx="53578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Est généralement </a:t>
            </a:r>
            <a:r>
              <a:rPr lang="fr-FR" sz="2000" b="1" dirty="0" smtClean="0">
                <a:solidFill>
                  <a:srgbClr val="FF0000"/>
                </a:solidFill>
              </a:rPr>
              <a:t>différentiel </a:t>
            </a:r>
            <a:r>
              <a:rPr lang="fr-FR" sz="2000" dirty="0" smtClean="0"/>
              <a:t>avec une sensibilité de 500mA.</a:t>
            </a:r>
          </a:p>
          <a:p>
            <a:r>
              <a:rPr lang="fr-FR" sz="2000" dirty="0" smtClean="0"/>
              <a:t>En cas de </a:t>
            </a:r>
            <a:r>
              <a:rPr lang="fr-FR" sz="2000" b="1" dirty="0" smtClean="0">
                <a:solidFill>
                  <a:srgbClr val="FF0000"/>
                </a:solidFill>
              </a:rPr>
              <a:t>défaut d’Isolement</a:t>
            </a:r>
            <a:r>
              <a:rPr lang="fr-FR" sz="2000" dirty="0" smtClean="0"/>
              <a:t>, tout courant de fuite vers la terre au moins égale à 0.5 ampère provoque le </a:t>
            </a:r>
            <a:r>
              <a:rPr lang="fr-FR" sz="2000" u="sng" dirty="0" smtClean="0">
                <a:solidFill>
                  <a:srgbClr val="FF0000"/>
                </a:solidFill>
              </a:rPr>
              <a:t>déclenchement du disjoncteur. </a:t>
            </a:r>
            <a:r>
              <a:rPr lang="fr-FR" sz="2000" dirty="0" smtClean="0"/>
              <a:t>Il est souvent situé près du compteur.</a:t>
            </a:r>
          </a:p>
          <a:p>
            <a:r>
              <a:rPr lang="fr-FR" sz="2000" dirty="0" smtClean="0"/>
              <a:t>Il assure la </a:t>
            </a:r>
            <a:r>
              <a:rPr lang="fr-FR" sz="2000" b="1" dirty="0" smtClean="0">
                <a:solidFill>
                  <a:srgbClr val="FF0000"/>
                </a:solidFill>
              </a:rPr>
              <a:t>protection</a:t>
            </a:r>
            <a:r>
              <a:rPr lang="fr-FR" sz="2000" dirty="0" smtClean="0"/>
              <a:t> de tous les circuits électriques.</a:t>
            </a:r>
          </a:p>
          <a:p>
            <a:r>
              <a:rPr lang="fr-FR" sz="2000" dirty="0" smtClean="0"/>
              <a:t>Il est réglé en fonction de la </a:t>
            </a:r>
            <a:r>
              <a:rPr lang="fr-FR" sz="2000" b="1" dirty="0" smtClean="0">
                <a:solidFill>
                  <a:srgbClr val="FF0000"/>
                </a:solidFill>
              </a:rPr>
              <a:t>puissance souscrite </a:t>
            </a:r>
            <a:r>
              <a:rPr lang="fr-FR" sz="2000" dirty="0" smtClean="0"/>
              <a:t>par l’usager.</a:t>
            </a:r>
          </a:p>
          <a:p>
            <a:r>
              <a:rPr lang="fr-FR" sz="2000" dirty="0" smtClean="0"/>
              <a:t>Il est muni d’un </a:t>
            </a:r>
            <a:r>
              <a:rPr lang="fr-FR" sz="2000" b="1" dirty="0" smtClean="0">
                <a:solidFill>
                  <a:srgbClr val="FF0000"/>
                </a:solidFill>
              </a:rPr>
              <a:t>dispositif de coupure d’urgence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71472" y="2214554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B- Le Disjoncteur de Branchement (Disjoncteur Général):</a:t>
            </a:r>
          </a:p>
        </p:txBody>
      </p:sp>
      <p:pic>
        <p:nvPicPr>
          <p:cNvPr id="27652" name="Picture 4" descr="https://i0.wp.com/electricite-online.fr/wp-content/uploads/2019/05/Branchement-13.jpg?fit=891%2C499&amp;ssl=1"/>
          <p:cNvPicPr>
            <a:picLocks noChangeAspect="1" noChangeArrowheads="1"/>
          </p:cNvPicPr>
          <p:nvPr/>
        </p:nvPicPr>
        <p:blipFill>
          <a:blip r:embed="rId2"/>
          <a:srcRect l="1695" t="3156" r="1694" b="3025"/>
          <a:stretch>
            <a:fillRect/>
          </a:stretch>
        </p:blipFill>
        <p:spPr bwMode="auto">
          <a:xfrm>
            <a:off x="4737921" y="642918"/>
            <a:ext cx="4334673" cy="2357454"/>
          </a:xfrm>
          <a:prstGeom prst="rect">
            <a:avLst/>
          </a:prstGeom>
          <a:noFill/>
        </p:spPr>
      </p:pic>
      <p:pic>
        <p:nvPicPr>
          <p:cNvPr id="27654" name="Picture 6" descr="https://www.installation-renovation-electrique.com/images/disjoncteur-de-branchement-EDF-500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286100"/>
            <a:ext cx="3000420" cy="3000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596" y="3786190"/>
            <a:ext cx="5357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Destinés à protéger les personnes contre les fuite de courant.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Il est placé à la tête de plusieurs circuits dans le tableau de répartition, </a:t>
            </a:r>
            <a:r>
              <a:rPr lang="fr-FR" sz="2000" dirty="0" smtClean="0"/>
              <a:t>entre le </a:t>
            </a:r>
            <a:r>
              <a:rPr lang="fr-FR" sz="2000" b="1" dirty="0" smtClean="0">
                <a:solidFill>
                  <a:srgbClr val="FF0000"/>
                </a:solidFill>
              </a:rPr>
              <a:t>disjoncteur de branchement </a:t>
            </a:r>
            <a:r>
              <a:rPr lang="fr-FR" sz="2000" dirty="0" smtClean="0"/>
              <a:t>et les </a:t>
            </a:r>
            <a:r>
              <a:rPr lang="fr-FR" sz="2000" b="1" dirty="0" smtClean="0">
                <a:solidFill>
                  <a:srgbClr val="FF0000"/>
                </a:solidFill>
              </a:rPr>
              <a:t>dispositifs de protection des circuits </a:t>
            </a:r>
            <a:r>
              <a:rPr lang="fr-FR" sz="2000" dirty="0" smtClean="0"/>
              <a:t>(disjoncteur divisionnaire et coupe-circuit)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1472" y="221455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C- Les Dispositifs différentiels résiduels:</a:t>
            </a:r>
          </a:p>
        </p:txBody>
      </p:sp>
      <p:pic>
        <p:nvPicPr>
          <p:cNvPr id="28674" name="Picture 2" descr="https://professionnels.promotelec.com/wp-content/uploads/sites/3/2017/12/Dispositifs-Diff%C3%A9rentiels_Illustration7.jpg"/>
          <p:cNvPicPr>
            <a:picLocks noChangeAspect="1" noChangeArrowheads="1"/>
          </p:cNvPicPr>
          <p:nvPr/>
        </p:nvPicPr>
        <p:blipFill>
          <a:blip r:embed="rId2"/>
          <a:srcRect l="20755" r="20754"/>
          <a:stretch>
            <a:fillRect/>
          </a:stretch>
        </p:blipFill>
        <p:spPr bwMode="auto">
          <a:xfrm>
            <a:off x="6715140" y="1357298"/>
            <a:ext cx="2214578" cy="378619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28596" y="2643182"/>
            <a:ext cx="5357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Il existe deux modèles: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	- Interrupteur différentiel.</a:t>
            </a:r>
          </a:p>
          <a:p>
            <a:r>
              <a:rPr lang="fr-FR" sz="2000" b="1" dirty="0" smtClean="0">
                <a:solidFill>
                  <a:srgbClr val="FF0000"/>
                </a:solidFill>
              </a:rPr>
              <a:t>	- Disjoncteur différentiel.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8596" y="3786190"/>
            <a:ext cx="535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choix d’un fusible se fait en fonction de la grosseur du fil à protéger.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1472" y="221455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D- Le Coupe-circuit à Cartouche </a:t>
            </a:r>
            <a:r>
              <a:rPr lang="fr-FR" dirty="0" smtClean="0"/>
              <a:t>fusible</a:t>
            </a:r>
            <a:r>
              <a:rPr lang="fr-FR" b="1" dirty="0" smtClean="0"/>
              <a:t>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8596" y="2643182"/>
            <a:ext cx="5357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Dispositif Installé en tête de Circuit pour assurer la protection contre les surcharges et les courts-circuits par fusion d’un fusible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pic>
        <p:nvPicPr>
          <p:cNvPr id="29698" name="Picture 2" descr="RÃ©sultat de recherche d'images pour &quot;Les coupes-circuits/ Ã©lectricitÃ©&quot;"/>
          <p:cNvPicPr>
            <a:picLocks noChangeAspect="1" noChangeArrowheads="1"/>
          </p:cNvPicPr>
          <p:nvPr/>
        </p:nvPicPr>
        <p:blipFill>
          <a:blip r:embed="rId2"/>
          <a:srcRect l="26250" r="23125"/>
          <a:stretch>
            <a:fillRect/>
          </a:stretch>
        </p:blipFill>
        <p:spPr bwMode="auto">
          <a:xfrm>
            <a:off x="6929454" y="1500174"/>
            <a:ext cx="1928826" cy="3810000"/>
          </a:xfrm>
          <a:prstGeom prst="rect">
            <a:avLst/>
          </a:prstGeom>
          <a:noFill/>
        </p:spPr>
      </p:pic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28596" y="4929198"/>
          <a:ext cx="6500858" cy="12858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15289"/>
                <a:gridCol w="738734"/>
                <a:gridCol w="664860"/>
                <a:gridCol w="590987"/>
                <a:gridCol w="590988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Courant</a:t>
                      </a:r>
                      <a:r>
                        <a:rPr lang="fr-FR" baseline="0" dirty="0" smtClean="0"/>
                        <a:t> nominal maximal (A)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32</a:t>
                      </a:r>
                      <a:endParaRPr lang="fr-FR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Section du conducteur à protéger (mm²)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4282" y="1785926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E- Le Disjoncteur Divisionnaire: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406" y="4572008"/>
            <a:ext cx="41434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disjoncteur est choisi en fonction de l’intensité du courant qui le traverse et la nature du circuit à protéger (section du conducteur et nature des équipements installés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3929057" y="5357826"/>
          <a:ext cx="5143505" cy="12858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4644"/>
                <a:gridCol w="500067"/>
                <a:gridCol w="500065"/>
                <a:gridCol w="500067"/>
                <a:gridCol w="461070"/>
                <a:gridCol w="467592"/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Courant</a:t>
                      </a:r>
                      <a:r>
                        <a:rPr lang="fr-FR" baseline="0" dirty="0" smtClean="0"/>
                        <a:t> nominal maximal (A)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32</a:t>
                      </a:r>
                      <a:endParaRPr lang="fr-FR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Section du conducteur à protéger (mm²)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42844" y="2285992"/>
            <a:ext cx="53578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Dispositif Installé en tête de Circuit, équivalent eu Coupe-circuit à cartouche fusible. Lorsqu’une surcharge ou un court-circuit le disjoncteur divisionnaire concerné se déclenche automatiquement. Après élimination du défaut, il suffit, de réenclencher le disjoncteur en remettant le levier en place. </a:t>
            </a:r>
          </a:p>
        </p:txBody>
      </p:sp>
      <p:pic>
        <p:nvPicPr>
          <p:cNvPr id="30722" name="Picture 2" descr="https://i.pinimg.com/originals/5e/3b/23/5e3b23739c96cbbcf3bf3419caa793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8" y="1785926"/>
            <a:ext cx="3500422" cy="3500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1472" y="221455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F- Le Parafoudre: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8596" y="5286388"/>
            <a:ext cx="407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mise en place de Parafoudre est obligatoire dans les région dont le niveau </a:t>
            </a:r>
            <a:r>
              <a:rPr lang="fr-FR" sz="2000" b="1" u="sng" dirty="0" err="1" smtClean="0"/>
              <a:t>Kéraunique</a:t>
            </a:r>
            <a:r>
              <a:rPr lang="fr-FR" sz="2000" b="1" u="sng" dirty="0" smtClean="0"/>
              <a:t> ≥25 </a:t>
            </a:r>
            <a:r>
              <a:rPr lang="fr-FR" sz="2000" dirty="0" smtClean="0"/>
              <a:t>(Nombre de jour/an pendant lesquels on entend le Tonnerre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31746" name="AutoShape 2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748" name="Picture 4" descr="Image associÃ©e"/>
          <p:cNvPicPr>
            <a:picLocks noChangeAspect="1" noChangeArrowheads="1"/>
          </p:cNvPicPr>
          <p:nvPr/>
        </p:nvPicPr>
        <p:blipFill>
          <a:blip r:embed="rId2"/>
          <a:srcRect l="1171" t="1316" r="1562" b="1973"/>
          <a:stretch>
            <a:fillRect/>
          </a:stretch>
        </p:blipFill>
        <p:spPr bwMode="auto">
          <a:xfrm>
            <a:off x="4572000" y="3772419"/>
            <a:ext cx="4500594" cy="2656977"/>
          </a:xfrm>
          <a:prstGeom prst="rect">
            <a:avLst/>
          </a:prstGeom>
          <a:noFill/>
        </p:spPr>
      </p:pic>
      <p:sp>
        <p:nvSpPr>
          <p:cNvPr id="31750" name="AutoShape 6" descr="legrand-parafoudre-tableau-electrique-protection-mai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752" name="AutoShape 8" descr="legrand-parafoudre-tableau-electrique-protection-mai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754" name="AutoShape 10" descr="legrand-parafoudre-tableau-electrique-protection-mais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28596" y="2643182"/>
            <a:ext cx="835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La foudre peut provoquer des surtensions dans les installations pouvant endommager gravement les équipements électriques (téléviseurs, ordinateurs, électroménager, …</a:t>
            </a:r>
            <a:r>
              <a:rPr lang="fr-FR" sz="2000" dirty="0" err="1" smtClean="0"/>
              <a:t>etc</a:t>
            </a:r>
            <a:r>
              <a:rPr lang="fr-FR" sz="2000" dirty="0" smtClean="0"/>
              <a:t>)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8596" y="3714752"/>
            <a:ext cx="407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paratonnerre protège contre la foudre qui tombe directement sur un bâtiment, mais il est sans aucune utilité si une ligne électrique est touchée. 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1. Choix de Puissance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323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Consommation Electrique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260508" y="1357298"/>
            <a:ext cx="204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Comment Calculer?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929322" y="5286388"/>
            <a:ext cx="3065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La puissance est beaucoup </a:t>
            </a:r>
          </a:p>
          <a:p>
            <a:pPr algn="ctr"/>
            <a:r>
              <a:rPr lang="fr-FR" sz="2000" b="1" dirty="0" smtClean="0"/>
              <a:t>plus </a:t>
            </a:r>
            <a:r>
              <a:rPr lang="fr-FR" sz="2400" b="1" dirty="0" smtClean="0">
                <a:solidFill>
                  <a:srgbClr val="FF0000"/>
                </a:solidFill>
              </a:rPr>
              <a:t>Inférieure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Un appareil Ã©lectrique sur six dÃ©fectueux"/>
          <p:cNvPicPr>
            <a:picLocks noChangeAspect="1" noChangeArrowheads="1"/>
          </p:cNvPicPr>
          <p:nvPr/>
        </p:nvPicPr>
        <p:blipFill>
          <a:blip r:embed="rId2"/>
          <a:srcRect t="15521" b="16014"/>
          <a:stretch>
            <a:fillRect/>
          </a:stretch>
        </p:blipFill>
        <p:spPr bwMode="auto">
          <a:xfrm>
            <a:off x="142844" y="2500306"/>
            <a:ext cx="5214974" cy="3000396"/>
          </a:xfrm>
          <a:prstGeom prst="rect">
            <a:avLst/>
          </a:prstGeom>
          <a:noFill/>
        </p:spPr>
      </p:pic>
      <p:sp>
        <p:nvSpPr>
          <p:cNvPr id="6" name="Interdiction 5"/>
          <p:cNvSpPr/>
          <p:nvPr/>
        </p:nvSpPr>
        <p:spPr>
          <a:xfrm>
            <a:off x="3143240" y="1571612"/>
            <a:ext cx="2214578" cy="1357322"/>
          </a:xfrm>
          <a:prstGeom prst="noSmoking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6858016" y="2214554"/>
            <a:ext cx="473894" cy="16519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5400000">
            <a:off x="7072330" y="4857760"/>
            <a:ext cx="571504" cy="158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357290" y="2000240"/>
            <a:ext cx="552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∑ </a:t>
            </a:r>
            <a:r>
              <a:rPr lang="fr-FR" sz="2000" b="1" dirty="0" smtClean="0"/>
              <a:t>des </a:t>
            </a:r>
            <a:r>
              <a:rPr lang="fr-FR" sz="2000" b="1" dirty="0" smtClean="0">
                <a:solidFill>
                  <a:srgbClr val="FF0000"/>
                </a:solidFill>
              </a:rPr>
              <a:t>puissances</a:t>
            </a:r>
            <a:r>
              <a:rPr lang="fr-FR" sz="2000" b="1" dirty="0" smtClean="0"/>
              <a:t> de tous les appareils électriques </a:t>
            </a:r>
            <a:endParaRPr lang="fr-FR" sz="2000" b="1" dirty="0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6751653" y="2821777"/>
            <a:ext cx="1214446" cy="1588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979342" y="3500438"/>
            <a:ext cx="2807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/>
              <a:t>les appareils électriques </a:t>
            </a:r>
          </a:p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ne fonctionnent pas </a:t>
            </a:r>
          </a:p>
          <a:p>
            <a:pPr algn="ctr"/>
            <a:r>
              <a:rPr lang="fr-FR" sz="2000" b="1" dirty="0" smtClean="0"/>
              <a:t>en même temps 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 animBg="1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fr.cdn.v5.futura-sciences.com/buildsv6/images/mediumoriginal/5/2/d/52df978f98_125641_parafoudre-01.jpg"/>
          <p:cNvPicPr>
            <a:picLocks noChangeAspect="1" noChangeArrowheads="1"/>
          </p:cNvPicPr>
          <p:nvPr/>
        </p:nvPicPr>
        <p:blipFill>
          <a:blip r:embed="rId2"/>
          <a:srcRect l="5624" r="13482"/>
          <a:stretch>
            <a:fillRect/>
          </a:stretch>
        </p:blipFill>
        <p:spPr bwMode="auto">
          <a:xfrm>
            <a:off x="4500562" y="857232"/>
            <a:ext cx="4286280" cy="47863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42844" y="2857496"/>
            <a:ext cx="407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Il doit être relié au </a:t>
            </a:r>
            <a:r>
              <a:rPr lang="fr-FR" sz="2000" dirty="0" err="1" smtClean="0"/>
              <a:t>bornier</a:t>
            </a:r>
            <a:r>
              <a:rPr lang="fr-FR" sz="2000" dirty="0" smtClean="0"/>
              <a:t> de terre de l’installation (mise à la terre)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438" y="1000108"/>
            <a:ext cx="4071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Le Parafoudre doit être installé directement après le disjoncteur de branchement différentiel avec son propre dispositif de coupure (dispositif bipolaire)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40005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Algérie</a:t>
            </a:r>
            <a:r>
              <a:rPr lang="fr-FR" dirty="0" smtClean="0"/>
              <a:t> :  </a:t>
            </a:r>
            <a:r>
              <a:rPr lang="fr-FR" b="1" dirty="0" smtClean="0">
                <a:solidFill>
                  <a:srgbClr val="FF0000"/>
                </a:solidFill>
              </a:rPr>
              <a:t>15</a:t>
            </a:r>
            <a:r>
              <a:rPr lang="fr-FR" dirty="0" smtClean="0"/>
              <a:t> .</a:t>
            </a:r>
          </a:p>
          <a:p>
            <a:r>
              <a:rPr lang="fr-FR" b="1" dirty="0" smtClean="0">
                <a:solidFill>
                  <a:schemeClr val="tx2"/>
                </a:solidFill>
              </a:rPr>
              <a:t>Floride (USA): 100 </a:t>
            </a:r>
          </a:p>
          <a:p>
            <a:r>
              <a:rPr lang="fr-FR" dirty="0" smtClean="0"/>
              <a:t>Certaines régions 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d’Afrique tropicale </a:t>
            </a:r>
            <a:r>
              <a:rPr lang="fr-FR" dirty="0" smtClean="0"/>
              <a:t>et en </a:t>
            </a:r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</a:rPr>
              <a:t>Indonésie: dépasse 180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221455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G- Le Délesteur: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8596" y="2643182"/>
            <a:ext cx="835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Appareillage qui gère automatiquement l’alimentation électrique des appareils.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8596" y="3429000"/>
            <a:ext cx="4071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Lorsque la consommation électrique risque de dépasser le seuil fixé, le </a:t>
            </a:r>
            <a:r>
              <a:rPr lang="fr-FR" sz="2000" dirty="0" err="1" smtClean="0"/>
              <a:t>délesteur</a:t>
            </a:r>
            <a:r>
              <a:rPr lang="fr-FR" sz="2000" dirty="0" smtClean="0"/>
              <a:t> coupe l’alimentation des circuits jugés non prioritaires (ex: le chauffage électrique des chambre)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pic>
        <p:nvPicPr>
          <p:cNvPr id="32770" name="Picture 2" descr="https://www.habitamat.com/26334-large_default/contacteur-delesteur-cds-monophase-2-voies.jpg"/>
          <p:cNvPicPr>
            <a:picLocks noChangeAspect="1" noChangeArrowheads="1"/>
          </p:cNvPicPr>
          <p:nvPr/>
        </p:nvPicPr>
        <p:blipFill>
          <a:blip r:embed="rId2"/>
          <a:srcRect t="13101" b="13209"/>
          <a:stretch>
            <a:fillRect/>
          </a:stretch>
        </p:blipFill>
        <p:spPr bwMode="auto">
          <a:xfrm>
            <a:off x="4781550" y="3286124"/>
            <a:ext cx="436245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2. Les Appareillages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28662" y="1857364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 </a:t>
            </a:r>
            <a:r>
              <a:rPr lang="fr-FR" b="1" dirty="0" err="1" smtClean="0"/>
              <a:t>Télérupteur</a:t>
            </a:r>
            <a:r>
              <a:rPr lang="fr-FR" b="1" dirty="0" smtClean="0"/>
              <a:t>: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85786" y="2285992"/>
            <a:ext cx="3143272" cy="19288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Dispositif permettant de commander l’allumage et l’extinction d’un point lumineux depuis plusieurs endroits, à partir d’un bouton poussoir.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pic>
        <p:nvPicPr>
          <p:cNvPr id="34818" name="Picture 2" descr="http://s1.lmcdn.fr/multimedia/2a4467369/produits/telerupteur-unipolaire-legrand-16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286256"/>
            <a:ext cx="2285992" cy="228599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000628" y="1867530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Contacteur Jour/Nuit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000628" y="2285992"/>
            <a:ext cx="3357586" cy="19389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Appareillage qui met en marche automatiquement les appareils à consommation électrique Importante (ex: lave-vaisselle) pendant les périodes creuses</a:t>
            </a:r>
            <a:endParaRPr lang="fr-FR" sz="2000" b="1" dirty="0" smtClean="0">
              <a:solidFill>
                <a:srgbClr val="FF0000"/>
              </a:solidFill>
            </a:endParaRPr>
          </a:p>
        </p:txBody>
      </p:sp>
      <p:pic>
        <p:nvPicPr>
          <p:cNvPr id="34822" name="Picture 6" descr="RÃ©sultat de recherche d'images pour &quot;contacteur jour nuit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4281521"/>
            <a:ext cx="2060240" cy="2505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3. La Gaine Technique GTL (Logement):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3143248"/>
            <a:ext cx="4643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elle doit être installée à proximité de l’entrée principale (ou de service) ou dans un garage ou un local annexe directement accessible</a:t>
            </a:r>
          </a:p>
        </p:txBody>
      </p:sp>
      <p:pic>
        <p:nvPicPr>
          <p:cNvPr id="35842" name="Picture 2" descr="http://www.forum-electricite.com/schemas/avis-passage-consuel-2.jpg"/>
          <p:cNvPicPr>
            <a:picLocks noChangeAspect="1" noChangeArrowheads="1"/>
          </p:cNvPicPr>
          <p:nvPr/>
        </p:nvPicPr>
        <p:blipFill>
          <a:blip r:embed="rId2"/>
          <a:srcRect l="23077" r="10256"/>
          <a:stretch>
            <a:fillRect/>
          </a:stretch>
        </p:blipFill>
        <p:spPr bwMode="auto">
          <a:xfrm>
            <a:off x="5286380" y="3143225"/>
            <a:ext cx="1857388" cy="3714775"/>
          </a:xfrm>
          <a:prstGeom prst="rect">
            <a:avLst/>
          </a:prstGeom>
          <a:noFill/>
        </p:spPr>
      </p:pic>
      <p:pic>
        <p:nvPicPr>
          <p:cNvPr id="35846" name="Picture 6" descr="http://idata.over-blog.com/1/88/75/04/GTL-complete.jpg"/>
          <p:cNvPicPr>
            <a:picLocks noChangeAspect="1" noChangeArrowheads="1"/>
          </p:cNvPicPr>
          <p:nvPr/>
        </p:nvPicPr>
        <p:blipFill>
          <a:blip r:embed="rId3" cstate="print"/>
          <a:srcRect l="25641" r="10255"/>
          <a:stretch>
            <a:fillRect/>
          </a:stretch>
        </p:blipFill>
        <p:spPr bwMode="auto">
          <a:xfrm>
            <a:off x="7358082" y="3143266"/>
            <a:ext cx="1785950" cy="3714733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71472" y="1928802"/>
            <a:ext cx="764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Elle est obligatoire tous les logements (individuels ou collectifs). Elle regroupe en un emplacement unique toutes les arrivées du réseaux électriques.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476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3. La Gaine Technique GTL (Logement):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1472" y="1928802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Elle doit contenir les éléments suivants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928670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3. Armoire électrique(équipement):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406" y="1857364"/>
            <a:ext cx="2286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Elle est obligatoire tous les logements (individuels ou collectifs). Elle regroupe en un emplacement unique toutes les arrivées du réseaux électriques.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8860" y="3786190"/>
            <a:ext cx="2571768" cy="7143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Tableau (Coffret) de communication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8860" y="4929198"/>
            <a:ext cx="2571768" cy="6429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02 Socle de prises de courant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8860" y="2571744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Tableau de répartition principal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8860" y="6072206"/>
            <a:ext cx="2571768" cy="64294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Canalisations électriques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28860" y="1571612"/>
            <a:ext cx="2571768" cy="5715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Panneau de Contrôle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6866" name="Picture 2" descr="E:\2018 2019\Matière CES\électricité et climatisation\photos du livre Gérard Calvat\20190623_23000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9375" r="3703" b="28125"/>
          <a:stretch>
            <a:fillRect/>
          </a:stretch>
        </p:blipFill>
        <p:spPr bwMode="auto">
          <a:xfrm>
            <a:off x="5143504" y="214290"/>
            <a:ext cx="4000496" cy="6357982"/>
          </a:xfrm>
          <a:prstGeom prst="rect">
            <a:avLst/>
          </a:prstGeom>
          <a:noFill/>
        </p:spPr>
      </p:pic>
      <p:cxnSp>
        <p:nvCxnSpPr>
          <p:cNvPr id="16" name="Connecteur droit avec flèche 15"/>
          <p:cNvCxnSpPr>
            <a:stCxn id="12" idx="3"/>
          </p:cNvCxnSpPr>
          <p:nvPr/>
        </p:nvCxnSpPr>
        <p:spPr>
          <a:xfrm>
            <a:off x="5000628" y="1857364"/>
            <a:ext cx="1857388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8" idx="3"/>
          </p:cNvCxnSpPr>
          <p:nvPr/>
        </p:nvCxnSpPr>
        <p:spPr>
          <a:xfrm flipV="1">
            <a:off x="5000628" y="2928934"/>
            <a:ext cx="1928826" cy="357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4" idx="3"/>
          </p:cNvCxnSpPr>
          <p:nvPr/>
        </p:nvCxnSpPr>
        <p:spPr>
          <a:xfrm flipV="1">
            <a:off x="5000628" y="3429000"/>
            <a:ext cx="1928826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6" idx="3"/>
          </p:cNvCxnSpPr>
          <p:nvPr/>
        </p:nvCxnSpPr>
        <p:spPr>
          <a:xfrm flipV="1">
            <a:off x="5000628" y="3143248"/>
            <a:ext cx="2357454" cy="210742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0" idx="3"/>
          </p:cNvCxnSpPr>
          <p:nvPr/>
        </p:nvCxnSpPr>
        <p:spPr>
          <a:xfrm flipV="1">
            <a:off x="5000628" y="4572008"/>
            <a:ext cx="2071702" cy="18216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1438" y="5127981"/>
            <a:ext cx="207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Elle doit contenir les éléments suivants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928670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4. Les Câbles et les Conduits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1524000" y="2578112"/>
          <a:ext cx="6096000" cy="2565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Diamètre des fils (mm²)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Usage 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Circuits d’éclairage et les</a:t>
                      </a:r>
                      <a:r>
                        <a:rPr lang="fr-FR" baseline="0" dirty="0" smtClean="0"/>
                        <a:t> prises de courant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Prises</a:t>
                      </a:r>
                      <a:r>
                        <a:rPr lang="fr-FR" baseline="0" dirty="0" smtClean="0"/>
                        <a:t> de courant (Lave-linge, Lave-vaisselle, …)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4 et 6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Circuits de puissances (Cuisinière électriques, Plaques de Cuisson,</a:t>
                      </a:r>
                      <a:r>
                        <a:rPr lang="fr-FR" baseline="0" dirty="0" smtClean="0"/>
                        <a:t> …)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500166" y="1928802"/>
            <a:ext cx="5648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Usage selon le diamètre du conducteur </a:t>
            </a:r>
            <a:r>
              <a:rPr lang="fr-FR" sz="2000" b="1" dirty="0" err="1" smtClean="0"/>
              <a:t>élecctrique</a:t>
            </a:r>
            <a:r>
              <a:rPr lang="fr-FR" sz="2000" b="1" dirty="0" smtClean="0"/>
              <a:t>: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www.confort-electrique.fr/images/Image/article/composition-cable-electriqu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34" y="-24"/>
            <a:ext cx="4071966" cy="3136071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785786" y="928670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4. Les Câbles et les Conduits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/>
        </p:nvGraphicFramePr>
        <p:xfrm>
          <a:off x="357158" y="3071810"/>
          <a:ext cx="6715172" cy="24288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57586"/>
                <a:gridCol w="3357586"/>
              </a:tblGrid>
              <a:tr h="568521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Couleurs 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Usage 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89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Jaune et vert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Conducteur de protection (fil de terre)</a:t>
                      </a:r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9929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Bleu clair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Conducteur de </a:t>
                      </a:r>
                      <a:r>
                        <a:rPr lang="fr-FR" b="1" dirty="0" smtClean="0"/>
                        <a:t>Neutre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9291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Rouge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</a:rPr>
                        <a:t> ou </a:t>
                      </a: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Marron</a:t>
                      </a:r>
                      <a:r>
                        <a:rPr lang="fr-FR" b="1" baseline="0" dirty="0" smtClean="0">
                          <a:solidFill>
                            <a:schemeClr val="tx1"/>
                          </a:solidFill>
                        </a:rPr>
                        <a:t> ou noir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</a:rPr>
                        <a:t>Conducteur de Phase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642910" y="2571744"/>
            <a:ext cx="5501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Usage selon la couleur du conducteur électrique: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142852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4. Les Câbles et les Conduits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034" y="928670"/>
            <a:ext cx="2580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Conduites apparentes:</a:t>
            </a:r>
            <a:endParaRPr lang="fr-FR" sz="2000" b="1" dirty="0"/>
          </a:p>
        </p:txBody>
      </p:sp>
      <p:pic>
        <p:nvPicPr>
          <p:cNvPr id="37891" name="Picture 3" descr="E:\2018 2019\Matière CES\électricité et climatisation\photos du livre Gérard Calvat\20190623_230215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9259" t="11458" b="18750"/>
          <a:stretch>
            <a:fillRect/>
          </a:stretch>
        </p:blipFill>
        <p:spPr bwMode="auto">
          <a:xfrm>
            <a:off x="142844" y="1643074"/>
            <a:ext cx="3505776" cy="4793612"/>
          </a:xfrm>
          <a:prstGeom prst="rect">
            <a:avLst/>
          </a:prstGeom>
          <a:noFill/>
        </p:spPr>
      </p:pic>
      <p:pic>
        <p:nvPicPr>
          <p:cNvPr id="8" name="Picture 4" descr="E:\2018 2019\Matière CES\électricité et climatisation\photos du livre Gérard Calvat\20190623_230227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3703" t="55208" r="5555" b="8333"/>
          <a:stretch>
            <a:fillRect/>
          </a:stretch>
        </p:blipFill>
        <p:spPr bwMode="auto">
          <a:xfrm>
            <a:off x="4429124" y="918465"/>
            <a:ext cx="4214842" cy="3010601"/>
          </a:xfrm>
          <a:prstGeom prst="rect">
            <a:avLst/>
          </a:prstGeom>
          <a:noFill/>
        </p:spPr>
      </p:pic>
      <p:sp>
        <p:nvSpPr>
          <p:cNvPr id="37894" name="AutoShape 6" descr="Monter une installation Ã©lectrique appare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896" name="AutoShape 8" descr="Monter une installation Ã©lectrique appare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7908" name="Picture 20" descr="RÃ©sultat de recherche d'images pour &quot;conduites Ã©lectriques apparentes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78" y="4286276"/>
            <a:ext cx="2837917" cy="1928801"/>
          </a:xfrm>
          <a:prstGeom prst="rect">
            <a:avLst/>
          </a:prstGeom>
          <a:noFill/>
        </p:spPr>
      </p:pic>
      <p:pic>
        <p:nvPicPr>
          <p:cNvPr id="10" name="Picture 2" descr="Vue intÃ©rieure d'une moulure Ã©lectrique d'angle RAUTRI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98" y="4286276"/>
            <a:ext cx="2071682" cy="2071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2018 2019\Matière CES\électricité et climatisation\photos du livre Gérard Calvat\20190623_23022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3703" t="17708" r="5555" b="54167"/>
          <a:stretch>
            <a:fillRect/>
          </a:stretch>
        </p:blipFill>
        <p:spPr bwMode="auto">
          <a:xfrm>
            <a:off x="214282" y="285728"/>
            <a:ext cx="5704413" cy="3143248"/>
          </a:xfrm>
          <a:prstGeom prst="rect">
            <a:avLst/>
          </a:prstGeom>
          <a:noFill/>
        </p:spPr>
      </p:pic>
      <p:pic>
        <p:nvPicPr>
          <p:cNvPr id="77826" name="Picture 2" descr="http://fr.electrical-installation.org/frw/images/4/4a/PB1167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992561"/>
            <a:ext cx="7000892" cy="3651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 appareil Ã©lectrique sur six dÃ©fectueux"/>
          <p:cNvPicPr>
            <a:picLocks noChangeAspect="1" noChangeArrowheads="1"/>
          </p:cNvPicPr>
          <p:nvPr/>
        </p:nvPicPr>
        <p:blipFill>
          <a:blip r:embed="rId2"/>
          <a:srcRect t="15521" b="16014"/>
          <a:stretch>
            <a:fillRect/>
          </a:stretch>
        </p:blipFill>
        <p:spPr bwMode="auto">
          <a:xfrm>
            <a:off x="3857620" y="0"/>
            <a:ext cx="3500462" cy="20139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1472" y="5786454"/>
            <a:ext cx="242889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Chauffage électrique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472" y="642918"/>
            <a:ext cx="242889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Appareils à usage courant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472" y="2428868"/>
            <a:ext cx="242889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Gros électroménager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4143380"/>
            <a:ext cx="242889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Audio-visuel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s://i2.cdscdn.com/pdt2/7/2/j/1/115x115/bravh1772j/rw/brandt-vh1772j-lave-vaisselle-encastrable-12-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2214554"/>
            <a:ext cx="1428759" cy="1428760"/>
          </a:xfrm>
          <a:prstGeom prst="rect">
            <a:avLst/>
          </a:prstGeom>
          <a:noFill/>
        </p:spPr>
      </p:pic>
      <p:pic>
        <p:nvPicPr>
          <p:cNvPr id="16388" name="Picture 4" descr="PLAQUE INDUCTION SIEMENS EX651FEB1F - Table de cuisson induction -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071678"/>
            <a:ext cx="1643074" cy="1643074"/>
          </a:xfrm>
          <a:prstGeom prst="rect">
            <a:avLst/>
          </a:prstGeom>
          <a:noFill/>
        </p:spPr>
      </p:pic>
      <p:pic>
        <p:nvPicPr>
          <p:cNvPr id="16392" name="Picture 8" descr="https://i.ytimg.com/vi/hDmy3JKKcms/maxres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000372"/>
            <a:ext cx="3857652" cy="2169930"/>
          </a:xfrm>
          <a:prstGeom prst="rect">
            <a:avLst/>
          </a:prstGeom>
          <a:noFill/>
        </p:spPr>
      </p:pic>
      <p:pic>
        <p:nvPicPr>
          <p:cNvPr id="16394" name="Picture 10" descr="http://www.papillonjaune.fr/images/plancherchauffantelec/plancher%20chauffant.jpg"/>
          <p:cNvPicPr>
            <a:picLocks noChangeAspect="1" noChangeArrowheads="1"/>
          </p:cNvPicPr>
          <p:nvPr/>
        </p:nvPicPr>
        <p:blipFill>
          <a:blip r:embed="rId6"/>
          <a:srcRect l="6563" t="8654" r="9062" b="13461"/>
          <a:stretch>
            <a:fillRect/>
          </a:stretch>
        </p:blipFill>
        <p:spPr bwMode="auto">
          <a:xfrm>
            <a:off x="6572232" y="5314939"/>
            <a:ext cx="2571768" cy="1543061"/>
          </a:xfrm>
          <a:prstGeom prst="rect">
            <a:avLst/>
          </a:prstGeom>
          <a:noFill/>
        </p:spPr>
      </p:pic>
      <p:pic>
        <p:nvPicPr>
          <p:cNvPr id="16396" name="Picture 12" descr="https://images-na.ssl-images-amazon.com/images/I/61z1TIlSVoL._SY355_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17" y="5072050"/>
            <a:ext cx="1785950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onduits apparents"/>
          <p:cNvPicPr>
            <a:picLocks noChangeAspect="1" noChangeArrowheads="1"/>
          </p:cNvPicPr>
          <p:nvPr/>
        </p:nvPicPr>
        <p:blipFill>
          <a:blip r:embed="rId2"/>
          <a:srcRect b="9999"/>
          <a:stretch>
            <a:fillRect/>
          </a:stretch>
        </p:blipFill>
        <p:spPr bwMode="auto">
          <a:xfrm>
            <a:off x="5429256" y="-24"/>
            <a:ext cx="3333740" cy="3000396"/>
          </a:xfrm>
          <a:prstGeom prst="rect">
            <a:avLst/>
          </a:prstGeom>
          <a:noFill/>
        </p:spPr>
      </p:pic>
      <p:pic>
        <p:nvPicPr>
          <p:cNvPr id="4" name="Picture 12" descr="montage mÃ©tro boite plex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16" y="532974"/>
            <a:ext cx="4905388" cy="2753150"/>
          </a:xfrm>
          <a:prstGeom prst="rect">
            <a:avLst/>
          </a:prstGeom>
          <a:noFill/>
        </p:spPr>
      </p:pic>
      <p:pic>
        <p:nvPicPr>
          <p:cNvPr id="5" name="Picture 14" descr="installation Ã©lectrique en apparent "/>
          <p:cNvPicPr>
            <a:picLocks noChangeAspect="1" noChangeArrowheads="1"/>
          </p:cNvPicPr>
          <p:nvPr/>
        </p:nvPicPr>
        <p:blipFill>
          <a:blip r:embed="rId4"/>
          <a:srcRect t="21312"/>
          <a:stretch>
            <a:fillRect/>
          </a:stretch>
        </p:blipFill>
        <p:spPr bwMode="auto">
          <a:xfrm>
            <a:off x="5418558" y="3286124"/>
            <a:ext cx="3368284" cy="3429024"/>
          </a:xfrm>
          <a:prstGeom prst="rect">
            <a:avLst/>
          </a:prstGeom>
          <a:noFill/>
        </p:spPr>
      </p:pic>
      <p:pic>
        <p:nvPicPr>
          <p:cNvPr id="6" name="Picture 16" descr="gaine, tube IRL et cable Ã©lectriqu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4" y="3662887"/>
            <a:ext cx="4929190" cy="276650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14282" y="38377"/>
            <a:ext cx="35004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Habitation;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obo.ch/images/Loesungen-Flughaefen-Bahnhoefe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14429"/>
            <a:ext cx="6762750" cy="477202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14282" y="38377"/>
            <a:ext cx="35004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Équipement;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282" y="38377"/>
            <a:ext cx="35004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Équipement;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KBS110"/>
          <p:cNvPicPr>
            <a:picLocks noChangeAspect="1" noChangeArrowheads="1"/>
          </p:cNvPicPr>
          <p:nvPr/>
        </p:nvPicPr>
        <p:blipFill>
          <a:blip r:embed="rId2"/>
          <a:srcRect t="12562" b="10780"/>
          <a:stretch>
            <a:fillRect/>
          </a:stretch>
        </p:blipFill>
        <p:spPr bwMode="auto">
          <a:xfrm>
            <a:off x="3111840" y="1357298"/>
            <a:ext cx="2888920" cy="2214578"/>
          </a:xfrm>
          <a:prstGeom prst="rect">
            <a:avLst/>
          </a:prstGeom>
          <a:noFill/>
        </p:spPr>
      </p:pic>
      <p:pic>
        <p:nvPicPr>
          <p:cNvPr id="1030" name="Picture 6" descr="Image associÃ©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357298"/>
            <a:ext cx="3286116" cy="3286117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2285984" y="857232"/>
            <a:ext cx="58519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On utilise se qu’on appelle: </a:t>
            </a:r>
            <a:r>
              <a:rPr lang="fr-FR" sz="2400" b="1" dirty="0" smtClean="0">
                <a:solidFill>
                  <a:srgbClr val="00B050"/>
                </a:solidFill>
              </a:rPr>
              <a:t>Chemin de Câble</a:t>
            </a:r>
            <a:endParaRPr lang="fr-FR" sz="24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KBS35"/>
          <p:cNvPicPr>
            <a:picLocks noChangeAspect="1" noChangeArrowheads="1"/>
          </p:cNvPicPr>
          <p:nvPr/>
        </p:nvPicPr>
        <p:blipFill>
          <a:blip r:embed="rId4"/>
          <a:srcRect t="20000" b="17778"/>
          <a:stretch>
            <a:fillRect/>
          </a:stretch>
        </p:blipFill>
        <p:spPr bwMode="auto">
          <a:xfrm>
            <a:off x="0" y="1643050"/>
            <a:ext cx="3099899" cy="1928826"/>
          </a:xfrm>
          <a:prstGeom prst="rect">
            <a:avLst/>
          </a:prstGeom>
          <a:noFill/>
        </p:spPr>
      </p:pic>
      <p:pic>
        <p:nvPicPr>
          <p:cNvPr id="1034" name="Picture 10" descr="Chem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86198"/>
            <a:ext cx="3071802" cy="307180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500430" y="5681979"/>
            <a:ext cx="4261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B050"/>
                </a:solidFill>
              </a:rPr>
              <a:t>Chemin de Câble avec couvercle</a:t>
            </a:r>
            <a:endParaRPr lang="fr-FR" sz="2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KLB"/>
          <p:cNvPicPr>
            <a:picLocks noChangeAspect="1" noChangeArrowheads="1"/>
          </p:cNvPicPr>
          <p:nvPr/>
        </p:nvPicPr>
        <p:blipFill>
          <a:blip r:embed="rId2"/>
          <a:srcRect t="33040" b="32268"/>
          <a:stretch>
            <a:fillRect/>
          </a:stretch>
        </p:blipFill>
        <p:spPr bwMode="auto">
          <a:xfrm>
            <a:off x="4071934" y="714356"/>
            <a:ext cx="4324313" cy="1500198"/>
          </a:xfrm>
          <a:prstGeom prst="rect">
            <a:avLst/>
          </a:prstGeom>
          <a:noFill/>
        </p:spPr>
      </p:pic>
      <p:pic>
        <p:nvPicPr>
          <p:cNvPr id="78852" name="Picture 4" descr="KLV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794" y="2071678"/>
            <a:ext cx="2643206" cy="2643206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14282" y="38377"/>
            <a:ext cx="3500462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Équipement;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78856" name="Picture 8" descr="http://s7d3.scene7.com/is/image/ThomasBetts/prod_tnb-cable-tray02?wid=600&amp;hei=2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4238625"/>
            <a:ext cx="5715000" cy="2619375"/>
          </a:xfrm>
          <a:prstGeom prst="rect">
            <a:avLst/>
          </a:prstGeom>
          <a:noFill/>
        </p:spPr>
      </p:pic>
      <p:pic>
        <p:nvPicPr>
          <p:cNvPr id="78854" name="Picture 6" descr="HDKLIX"/>
          <p:cNvPicPr>
            <a:picLocks noChangeAspect="1" noChangeArrowheads="1"/>
          </p:cNvPicPr>
          <p:nvPr/>
        </p:nvPicPr>
        <p:blipFill>
          <a:blip r:embed="rId5"/>
          <a:srcRect t="17058" b="19412"/>
          <a:stretch>
            <a:fillRect/>
          </a:stretch>
        </p:blipFill>
        <p:spPr bwMode="auto">
          <a:xfrm>
            <a:off x="5770561" y="4714860"/>
            <a:ext cx="3373439" cy="214314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000496" y="38377"/>
            <a:ext cx="45151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on trouve aussi: </a:t>
            </a:r>
            <a:r>
              <a:rPr lang="fr-FR" sz="2400" b="1" dirty="0" smtClean="0">
                <a:solidFill>
                  <a:srgbClr val="00B050"/>
                </a:solidFill>
              </a:rPr>
              <a:t>Echelle de Câble</a:t>
            </a:r>
            <a:endParaRPr lang="fr-FR" sz="2400" b="1" dirty="0">
              <a:solidFill>
                <a:srgbClr val="00B050"/>
              </a:solidFill>
            </a:endParaRPr>
          </a:p>
        </p:txBody>
      </p:sp>
      <p:pic>
        <p:nvPicPr>
          <p:cNvPr id="8" name="Picture 8" descr="cable ladde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71480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428604"/>
            <a:ext cx="3486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4. Les Câbles et les Conduits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857752" y="428604"/>
            <a:ext cx="3843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Conduites encastrées dans le Mur:</a:t>
            </a:r>
            <a:endParaRPr lang="fr-FR" sz="2000" b="1" dirty="0"/>
          </a:p>
        </p:txBody>
      </p:sp>
      <p:pic>
        <p:nvPicPr>
          <p:cNvPr id="5" name="Picture 4" descr="https://fr.cdn.v5.futura-sciences.com/buildsv6/images/mediumoriginal/e/e/f/eef56a7668_50148584_qr-regles-electricite-encastree-3.jpg"/>
          <p:cNvPicPr>
            <a:picLocks noChangeAspect="1" noChangeArrowheads="1"/>
          </p:cNvPicPr>
          <p:nvPr/>
        </p:nvPicPr>
        <p:blipFill>
          <a:blip r:embed="rId2"/>
          <a:srcRect b="3572"/>
          <a:stretch>
            <a:fillRect/>
          </a:stretch>
        </p:blipFill>
        <p:spPr bwMode="auto">
          <a:xfrm>
            <a:off x="0" y="1071570"/>
            <a:ext cx="9157653" cy="578645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254969" y="6457890"/>
            <a:ext cx="488903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</a:rPr>
              <a:t>Conduites encastrées dans le Mur: les règles</a:t>
            </a:r>
            <a:endParaRPr lang="fr-FR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ans les murs porteurs, les dimensions des saignÃ©es (largeur x profondeur x longueur) se dÃ©finissent en fonction de lâÃ©paisseur de la maÃ§onnerie. Â© M.B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5" y="642919"/>
            <a:ext cx="9108835" cy="6278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a rÃ¨gle du tiers dÃ©montre que, pour pouvoir passer les conducteurs sans trop de difficultÃ©, on ne doit pas chercher Ã  utiliser plus dâun tiers de la section intÃ©rieure du conduit. Sinon, Ã§a coince. Â© M.B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85728"/>
            <a:ext cx="7500990" cy="6308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928670"/>
            <a:ext cx="4668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5. Installations électriques pré-câblées: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14480" y="1428736"/>
            <a:ext cx="1892185" cy="40011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Boite dérivation</a:t>
            </a:r>
            <a:endParaRPr lang="fr-FR" sz="2000" b="1" dirty="0"/>
          </a:p>
        </p:txBody>
      </p:sp>
      <p:pic>
        <p:nvPicPr>
          <p:cNvPr id="31746" name="Picture 2" descr="E:\2018 2019\Matière CES\électricité et climatisation\photos du livre Gérard Calvat\20190623_23033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10416" b="20833"/>
          <a:stretch>
            <a:fillRect/>
          </a:stretch>
        </p:blipFill>
        <p:spPr bwMode="auto">
          <a:xfrm>
            <a:off x="285747" y="1928802"/>
            <a:ext cx="3857625" cy="4714908"/>
          </a:xfrm>
          <a:prstGeom prst="rect">
            <a:avLst/>
          </a:prstGeom>
          <a:noFill/>
        </p:spPr>
      </p:pic>
      <p:pic>
        <p:nvPicPr>
          <p:cNvPr id="31748" name="Picture 4" descr="https://www.installation-renovation-electrique.com/images/cablage-boite-de-connexion.jpg"/>
          <p:cNvPicPr>
            <a:picLocks noChangeAspect="1" noChangeArrowheads="1"/>
          </p:cNvPicPr>
          <p:nvPr/>
        </p:nvPicPr>
        <p:blipFill>
          <a:blip r:embed="rId3"/>
          <a:srcRect l="12500" r="18749"/>
          <a:stretch>
            <a:fillRect/>
          </a:stretch>
        </p:blipFill>
        <p:spPr bwMode="auto">
          <a:xfrm>
            <a:off x="4572000" y="1928802"/>
            <a:ext cx="4000528" cy="4674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14480" y="1428736"/>
            <a:ext cx="2618345" cy="400110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Une Pieuvre électrique</a:t>
            </a:r>
            <a:endParaRPr lang="fr-FR" sz="2000" b="1" dirty="0"/>
          </a:p>
        </p:txBody>
      </p:sp>
      <p:pic>
        <p:nvPicPr>
          <p:cNvPr id="3" name="Picture 1" descr="E:\2018 2019\Matière CES\électricité et climatisation\photos du livre Gérard Calvat\20190623_23031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4062" t="13889" r="27344"/>
          <a:stretch>
            <a:fillRect/>
          </a:stretch>
        </p:blipFill>
        <p:spPr bwMode="auto">
          <a:xfrm>
            <a:off x="214282" y="3656623"/>
            <a:ext cx="3786246" cy="3129963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85786" y="928670"/>
            <a:ext cx="4668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5. Installations électriques pré-câblées: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0898" name="Picture 2" descr="https://i.ebayimg.com/images/g/PfcAAOSweW5VCEAx/s-l3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1" y="3656623"/>
            <a:ext cx="4607751" cy="3071834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14348" y="200024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Elle comprend plusieurs conduits reliés à une boite centrale appelée </a:t>
            </a:r>
            <a:r>
              <a:rPr lang="fr-FR" b="1" dirty="0" smtClean="0"/>
              <a:t>BOITE DE DERIVATION. </a:t>
            </a:r>
            <a:r>
              <a:rPr lang="fr-FR" dirty="0" smtClean="0"/>
              <a:t>Les conduits renferment les câbles électriques destinés aux différents appareillages: interrupteur, prises, points lumineux, …</a:t>
            </a:r>
            <a:r>
              <a:rPr lang="fr-FR" dirty="0" err="1" smtClean="0"/>
              <a:t>etc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357422" y="2428868"/>
            <a:ext cx="4557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Sécurité et Protection </a:t>
            </a:r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des Personnes: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5143512"/>
            <a:ext cx="2428892" cy="1571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&gt;12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1802" y="5143512"/>
            <a:ext cx="5500726" cy="1571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Les puissances supérieures à 12 (15, 24, 30 et 36) </a:t>
            </a:r>
            <a:r>
              <a:rPr lang="fr-FR" dirty="0" smtClean="0">
                <a:solidFill>
                  <a:schemeClr val="tx1"/>
                </a:solidFill>
              </a:rPr>
              <a:t>concernant</a:t>
            </a:r>
            <a:r>
              <a:rPr lang="fr-FR" b="1" dirty="0" smtClean="0">
                <a:solidFill>
                  <a:schemeClr val="tx1"/>
                </a:solidFill>
              </a:rPr>
              <a:t> Un très grand nombre de logements ; suréquipés et chauffés </a:t>
            </a:r>
            <a:r>
              <a:rPr lang="fr-FR" dirty="0" smtClean="0">
                <a:solidFill>
                  <a:schemeClr val="tx1"/>
                </a:solidFill>
              </a:rPr>
              <a:t>à l’électricité </a:t>
            </a:r>
            <a:r>
              <a:rPr lang="fr-FR" b="1" dirty="0" smtClean="0">
                <a:solidFill>
                  <a:schemeClr val="tx1"/>
                </a:solidFill>
              </a:rPr>
              <a:t>par </a:t>
            </a:r>
            <a:r>
              <a:rPr lang="fr-FR" b="1" dirty="0" smtClean="0">
                <a:solidFill>
                  <a:srgbClr val="FF0000"/>
                </a:solidFill>
              </a:rPr>
              <a:t>plancher rayonnant électrique (PRE) </a:t>
            </a:r>
            <a:r>
              <a:rPr lang="fr-FR" b="1" dirty="0" smtClean="0">
                <a:solidFill>
                  <a:schemeClr val="tx1"/>
                </a:solidFill>
              </a:rPr>
              <a:t>et/ou par </a:t>
            </a:r>
            <a:r>
              <a:rPr lang="fr-FR" b="1" dirty="0" smtClean="0">
                <a:solidFill>
                  <a:srgbClr val="FF0000"/>
                </a:solidFill>
              </a:rPr>
              <a:t>plafond rayonnant plâtre (PRP)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1472" y="928670"/>
            <a:ext cx="2428892" cy="7143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3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1472" y="3714752"/>
            <a:ext cx="2428892" cy="13573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12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2500306"/>
            <a:ext cx="2428892" cy="1143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9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1714488"/>
            <a:ext cx="2428892" cy="7143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6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1472" y="142852"/>
            <a:ext cx="2428892" cy="7143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Puissance maximale Souscrite (kW)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071802" y="142852"/>
            <a:ext cx="5500726" cy="7143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Remarques et observations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071802" y="2500306"/>
            <a:ext cx="5500726" cy="11430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Logement &gt;100²</a:t>
            </a:r>
            <a:r>
              <a:rPr lang="fr-FR" dirty="0" smtClean="0">
                <a:solidFill>
                  <a:schemeClr val="tx1"/>
                </a:solidFill>
              </a:rPr>
              <a:t>: appareils électriques d’usage courant+ plusieurs équipements audio-visuels et Informatiques+ chauffé à l’électricité (convecteurs et/ou panneaux rayonnants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802" y="1714488"/>
            <a:ext cx="5500726" cy="714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Logement de 100²</a:t>
            </a:r>
            <a:r>
              <a:rPr lang="fr-FR" dirty="0" smtClean="0">
                <a:solidFill>
                  <a:schemeClr val="tx1"/>
                </a:solidFill>
              </a:rPr>
              <a:t>: appareils électriques d’usage courant non chauffé à l’électricité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71802" y="928670"/>
            <a:ext cx="5500726" cy="7143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Petit Logement: Studio</a:t>
            </a:r>
            <a:r>
              <a:rPr lang="fr-FR" dirty="0" smtClean="0">
                <a:solidFill>
                  <a:schemeClr val="tx1"/>
                </a:solidFill>
              </a:rPr>
              <a:t>, logement secondaire; appareils électriques d’usage courant (non chauffé à l’électricité)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1802" y="3714752"/>
            <a:ext cx="5500726" cy="135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Un grand nombre de logements </a:t>
            </a:r>
            <a:r>
              <a:rPr lang="fr-FR" dirty="0" smtClean="0">
                <a:solidFill>
                  <a:schemeClr val="tx1"/>
                </a:solidFill>
              </a:rPr>
              <a:t>chauffés à l’électricité (convecteurs et/ou accumulateurs électriques), possédant un équipement électroménager très complet et un grand nombre d’équipements audio-visuels susceptibles de fonctionnés en même temps.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158" y="642918"/>
            <a:ext cx="328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Protection des Personnes: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 descr="E:\2018 2019\Matière CES\électricité et climatisation\photos du livre Gérard Calvat\20190624_08495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25000" t="15278" r="10156" b="9722"/>
          <a:stretch>
            <a:fillRect/>
          </a:stretch>
        </p:blipFill>
        <p:spPr bwMode="auto">
          <a:xfrm>
            <a:off x="1071538" y="1563866"/>
            <a:ext cx="6929486" cy="45083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929454" y="5572140"/>
            <a:ext cx="2214546" cy="85725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U: Tension appliquée (Volts)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8794" y="1142984"/>
            <a:ext cx="1857388" cy="64294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R: Résistance de la peau (ohms)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000892" y="4000504"/>
            <a:ext cx="14175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Peau humide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000892" y="4845618"/>
            <a:ext cx="165615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Peau Immergée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000892" y="4429132"/>
            <a:ext cx="151695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Peau mouillée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000892" y="3571876"/>
            <a:ext cx="123963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Peau sèche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rot="10800000" flipV="1">
            <a:off x="6643702" y="4573596"/>
            <a:ext cx="285752" cy="21272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10800000" flipV="1">
            <a:off x="6000760" y="4214818"/>
            <a:ext cx="928694" cy="28575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0800000" flipV="1">
            <a:off x="5357818" y="3787778"/>
            <a:ext cx="1571636" cy="28416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10800000">
            <a:off x="6643702" y="5000636"/>
            <a:ext cx="28575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/>
        </p:nvGraphicFramePr>
        <p:xfrm>
          <a:off x="214282" y="214290"/>
          <a:ext cx="8501122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25256" t="42947" r="54978" b="34570"/>
          <a:stretch>
            <a:fillRect/>
          </a:stretch>
        </p:blipFill>
        <p:spPr bwMode="auto">
          <a:xfrm>
            <a:off x="-1" y="3000372"/>
            <a:ext cx="3786183" cy="24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/>
          <a:srcRect l="55990" t="44396" r="32185" b="37074"/>
          <a:stretch>
            <a:fillRect/>
          </a:stretch>
        </p:blipFill>
        <p:spPr bwMode="auto">
          <a:xfrm>
            <a:off x="6143636" y="3000372"/>
            <a:ext cx="300036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 l="22511" t="50781" r="24231" b="34570"/>
          <a:stretch>
            <a:fillRect/>
          </a:stretch>
        </p:blipFill>
        <p:spPr bwMode="auto">
          <a:xfrm>
            <a:off x="3786182" y="2428868"/>
            <a:ext cx="5081468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5786446" y="5643578"/>
            <a:ext cx="3357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Toucher une masse métallique mise sous tension (défaut)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-32" y="5214950"/>
            <a:ext cx="4643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1/ Toucher un conducteur sous tension mal isolé et vous n’êtes pas isolé/terre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2/ Vous toucher deux conducteurs à des potentiels différents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86182" y="642918"/>
            <a:ext cx="373371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Les circuits de Mise à la Terre</a:t>
            </a:r>
            <a:endParaRPr lang="fr-FR" sz="2000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3288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Protection des Personnes: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00100" y="4071942"/>
            <a:ext cx="7358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Toute mise à la terre doit comporter une protection différentielle qui permet d’interrompre automatiquement l’alimentation électrique dès que la tension de contact devient dangereuse (supérieure à 50 volts)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57224" y="2143116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</a:t>
            </a:r>
            <a:r>
              <a:rPr lang="fr-FR" b="1" dirty="0" smtClean="0"/>
              <a:t>mise à la terre</a:t>
            </a:r>
            <a:r>
              <a:rPr lang="fr-FR" dirty="0" smtClean="0"/>
              <a:t> consiste à relier au sol (la terre) les équipements métalliques de l’habitation (carcasse d’appareils, canalisation, huisseries et fenêtres métalliques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28662" y="3000372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Cette disposition permet, en cas de défaut, d’isoler les fuites du courant, en direction du sol afin de protéger les usager contre les risques d’électrocution.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5786" y="642918"/>
            <a:ext cx="6286544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Constituants d’une Mise à la terre comporte: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E:\2018 2019\Matière CES\électricité et climatisation\photos du livre Gérard Calvat\20190624_085058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 l="15625" t="6944" r="7812" b="8333"/>
          <a:stretch>
            <a:fillRect/>
          </a:stretch>
        </p:blipFill>
        <p:spPr bwMode="auto">
          <a:xfrm>
            <a:off x="625343" y="1214422"/>
            <a:ext cx="7804309" cy="485778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57224" y="2428868"/>
            <a:ext cx="2214578" cy="35719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Répartiteur de terre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3714744" y="2714620"/>
            <a:ext cx="1143008" cy="285752"/>
          </a:xfrm>
          <a:prstGeom prst="rect">
            <a:avLst/>
          </a:prstGeom>
          <a:solidFill>
            <a:srgbClr val="FFFF00">
              <a:alpha val="53000"/>
            </a:srgbClr>
          </a:solidFill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stCxn id="4" idx="3"/>
            <a:endCxn id="5" idx="1"/>
          </p:cNvCxnSpPr>
          <p:nvPr/>
        </p:nvCxnSpPr>
        <p:spPr>
          <a:xfrm>
            <a:off x="3071802" y="2607463"/>
            <a:ext cx="642942" cy="25003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5400000">
            <a:off x="4036215" y="3178967"/>
            <a:ext cx="642942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15074" y="3143248"/>
            <a:ext cx="2214578" cy="64294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Conducteur Principal de Protection</a:t>
            </a:r>
            <a:endParaRPr lang="fr-FR" b="1" dirty="0"/>
          </a:p>
        </p:txBody>
      </p:sp>
      <p:cxnSp>
        <p:nvCxnSpPr>
          <p:cNvPr id="13" name="Connecteur droit avec flèche 12"/>
          <p:cNvCxnSpPr>
            <a:stCxn id="11" idx="1"/>
          </p:cNvCxnSpPr>
          <p:nvPr/>
        </p:nvCxnSpPr>
        <p:spPr>
          <a:xfrm rot="10800000">
            <a:off x="4357686" y="3214687"/>
            <a:ext cx="1857388" cy="250033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71934" y="3429000"/>
            <a:ext cx="571504" cy="214314"/>
          </a:xfrm>
          <a:prstGeom prst="rect">
            <a:avLst/>
          </a:prstGeom>
          <a:solidFill>
            <a:srgbClr val="00B050">
              <a:alpha val="53000"/>
            </a:srgbClr>
          </a:solid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928662" y="3643314"/>
            <a:ext cx="2214578" cy="642942"/>
          </a:xfrm>
          <a:prstGeom prst="rect">
            <a:avLst/>
          </a:prstGeom>
          <a:solidFill>
            <a:srgbClr val="00B050">
              <a:alpha val="53000"/>
            </a:srgbClr>
          </a:solid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Borne principale de terre</a:t>
            </a:r>
            <a:endParaRPr lang="fr-FR" b="1" dirty="0">
              <a:solidFill>
                <a:srgbClr val="002060"/>
              </a:solidFill>
            </a:endParaRPr>
          </a:p>
        </p:txBody>
      </p:sp>
      <p:cxnSp>
        <p:nvCxnSpPr>
          <p:cNvPr id="18" name="Connecteur droit avec flèche 17"/>
          <p:cNvCxnSpPr>
            <a:stCxn id="16" idx="3"/>
            <a:endCxn id="15" idx="1"/>
          </p:cNvCxnSpPr>
          <p:nvPr/>
        </p:nvCxnSpPr>
        <p:spPr>
          <a:xfrm flipV="1">
            <a:off x="3143240" y="3536157"/>
            <a:ext cx="928694" cy="42862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000496" y="3857628"/>
            <a:ext cx="500066" cy="571504"/>
          </a:xfrm>
          <a:prstGeom prst="ellipse">
            <a:avLst/>
          </a:prstGeom>
          <a:solidFill>
            <a:schemeClr val="accent6">
              <a:lumMod val="75000"/>
              <a:alpha val="5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28662" y="4500570"/>
            <a:ext cx="2214578" cy="642942"/>
          </a:xfrm>
          <a:prstGeom prst="rect">
            <a:avLst/>
          </a:prstGeom>
          <a:solidFill>
            <a:schemeClr val="accent6">
              <a:lumMod val="75000"/>
              <a:alpha val="53000"/>
            </a:schemeClr>
          </a:solidFill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Barrette verticale</a:t>
            </a:r>
            <a:endParaRPr lang="fr-FR" b="1" dirty="0">
              <a:solidFill>
                <a:srgbClr val="002060"/>
              </a:solidFill>
            </a:endParaRPr>
          </a:p>
        </p:txBody>
      </p:sp>
      <p:cxnSp>
        <p:nvCxnSpPr>
          <p:cNvPr id="21" name="Connecteur droit avec flèche 20"/>
          <p:cNvCxnSpPr>
            <a:stCxn id="20" idx="3"/>
            <a:endCxn id="19" idx="2"/>
          </p:cNvCxnSpPr>
          <p:nvPr/>
        </p:nvCxnSpPr>
        <p:spPr>
          <a:xfrm flipV="1">
            <a:off x="3143240" y="4143380"/>
            <a:ext cx="857256" cy="6786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28662" y="5286388"/>
            <a:ext cx="2214578" cy="642942"/>
          </a:xfrm>
          <a:prstGeom prst="rect">
            <a:avLst/>
          </a:prstGeom>
          <a:solidFill>
            <a:srgbClr val="FF0000">
              <a:alpha val="53000"/>
            </a:srgbClr>
          </a:solidFill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Conducteur de Terre</a:t>
            </a:r>
            <a:endParaRPr lang="fr-FR" b="1" dirty="0">
              <a:solidFill>
                <a:srgbClr val="002060"/>
              </a:solidFill>
            </a:endParaRPr>
          </a:p>
        </p:txBody>
      </p:sp>
      <p:cxnSp>
        <p:nvCxnSpPr>
          <p:cNvPr id="25" name="Connecteur droit avec flèche 24"/>
          <p:cNvCxnSpPr>
            <a:stCxn id="24" idx="3"/>
          </p:cNvCxnSpPr>
          <p:nvPr/>
        </p:nvCxnSpPr>
        <p:spPr>
          <a:xfrm flipV="1">
            <a:off x="3143240" y="4929198"/>
            <a:ext cx="928694" cy="67866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286512" y="4786322"/>
            <a:ext cx="2643206" cy="1143008"/>
          </a:xfrm>
          <a:prstGeom prst="rect">
            <a:avLst/>
          </a:prstGeom>
          <a:solidFill>
            <a:schemeClr val="accent5">
              <a:lumMod val="75000"/>
              <a:alpha val="53000"/>
            </a:schemeClr>
          </a:solidFill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Boucle enfouie au niveau du sol de fondation </a:t>
            </a:r>
            <a:r>
              <a:rPr lang="fr-FR" b="1" dirty="0" smtClean="0">
                <a:solidFill>
                  <a:srgbClr val="002060"/>
                </a:solidFill>
              </a:rPr>
              <a:t>F </a:t>
            </a:r>
            <a:r>
              <a:rPr lang="fr-FR" dirty="0" smtClean="0">
                <a:solidFill>
                  <a:srgbClr val="002060"/>
                </a:solidFill>
              </a:rPr>
              <a:t>(en cuivre nu) section 25mm²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rot="10800000">
            <a:off x="5643571" y="5429265"/>
            <a:ext cx="714381" cy="71439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143636" y="2214554"/>
            <a:ext cx="2500330" cy="642942"/>
          </a:xfrm>
          <a:prstGeom prst="rect">
            <a:avLst/>
          </a:prstGeom>
          <a:solidFill>
            <a:schemeClr val="bg1">
              <a:lumMod val="50000"/>
              <a:alpha val="69000"/>
            </a:schemeClr>
          </a:solidFill>
          <a:ln w="5715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2060"/>
                </a:solidFill>
              </a:rPr>
              <a:t>Liaison équipotentielle principale </a:t>
            </a:r>
            <a:r>
              <a:rPr lang="fr-FR" b="1" dirty="0" smtClean="0">
                <a:solidFill>
                  <a:srgbClr val="002060"/>
                </a:solidFill>
              </a:rPr>
              <a:t>G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43636" y="1285860"/>
            <a:ext cx="2286016" cy="642942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Canalisation Métallique</a:t>
            </a:r>
            <a:endParaRPr lang="fr-FR" b="1" dirty="0">
              <a:solidFill>
                <a:srgbClr val="002060"/>
              </a:solidFill>
            </a:endParaRPr>
          </a:p>
        </p:txBody>
      </p:sp>
      <p:cxnSp>
        <p:nvCxnSpPr>
          <p:cNvPr id="36" name="Connecteur droit avec flèche 35"/>
          <p:cNvCxnSpPr>
            <a:stCxn id="35" idx="1"/>
          </p:cNvCxnSpPr>
          <p:nvPr/>
        </p:nvCxnSpPr>
        <p:spPr>
          <a:xfrm rot="10800000" flipV="1">
            <a:off x="5643570" y="1607330"/>
            <a:ext cx="500066" cy="178595"/>
          </a:xfrm>
          <a:prstGeom prst="straightConnector1">
            <a:avLst/>
          </a:prstGeom>
          <a:ln w="38100">
            <a:solidFill>
              <a:srgbClr val="7030A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rot="10800000" flipV="1">
            <a:off x="5143504" y="2500306"/>
            <a:ext cx="928694" cy="428628"/>
          </a:xfrm>
          <a:prstGeom prst="straightConnector1">
            <a:avLst/>
          </a:prstGeom>
          <a:ln w="38100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5" grpId="0" animBg="1"/>
      <p:bldP spid="16" grpId="0" animBg="1"/>
      <p:bldP spid="19" grpId="0" animBg="1"/>
      <p:bldP spid="20" grpId="0" animBg="1"/>
      <p:bldP spid="24" grpId="0" animBg="1"/>
      <p:bldP spid="28" grpId="0" animBg="1"/>
      <p:bldP spid="33" grpId="0" animBg="1"/>
      <p:bldP spid="3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:\2018 2019\Matière CES\électricité et climatisation\photos du livre Gérard Calvat\20190624_085048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</a:blip>
          <a:srcRect l="18750" t="13889" r="1562" b="23611"/>
          <a:stretch>
            <a:fillRect/>
          </a:stretch>
        </p:blipFill>
        <p:spPr bwMode="auto">
          <a:xfrm>
            <a:off x="171419" y="1000108"/>
            <a:ext cx="8258233" cy="3643338"/>
          </a:xfrm>
          <a:prstGeom prst="rect">
            <a:avLst/>
          </a:prstGeom>
          <a:noFill/>
        </p:spPr>
      </p:pic>
      <p:cxnSp>
        <p:nvCxnSpPr>
          <p:cNvPr id="4" name="Connecteur droit 3"/>
          <p:cNvCxnSpPr/>
          <p:nvPr/>
        </p:nvCxnSpPr>
        <p:spPr>
          <a:xfrm rot="16200000" flipV="1">
            <a:off x="6465504" y="3607992"/>
            <a:ext cx="571504" cy="70644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 flipV="1">
            <a:off x="1571604" y="3929066"/>
            <a:ext cx="6429420" cy="7143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500562" y="3357562"/>
            <a:ext cx="214314" cy="158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286380" y="1428736"/>
            <a:ext cx="2428892" cy="73026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786050" y="2143116"/>
            <a:ext cx="214314" cy="158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286512" y="3500438"/>
            <a:ext cx="214314" cy="158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7715272" y="3214686"/>
            <a:ext cx="214314" cy="158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16200000" flipV="1">
            <a:off x="6394463" y="2822571"/>
            <a:ext cx="2998808" cy="357190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6200000" flipV="1">
            <a:off x="2035951" y="3036091"/>
            <a:ext cx="1857388" cy="7143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5400000" flipH="1" flipV="1">
            <a:off x="4392611" y="3679033"/>
            <a:ext cx="643736" cy="794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5400000" flipH="1" flipV="1">
            <a:off x="3143240" y="3642520"/>
            <a:ext cx="428628" cy="1588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5400000" flipH="1" flipV="1">
            <a:off x="3500033" y="3786587"/>
            <a:ext cx="430216" cy="794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 flipH="1" flipV="1">
            <a:off x="6071801" y="3715149"/>
            <a:ext cx="430216" cy="794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E:\2018 2019\Matière CES\électricité et climatisation\photos du livre Gérard Calvat\20190624_085108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24074" t="3125" b="21875"/>
          <a:stretch>
            <a:fillRect/>
          </a:stretch>
        </p:blipFill>
        <p:spPr bwMode="auto">
          <a:xfrm>
            <a:off x="3714744" y="1857364"/>
            <a:ext cx="2603506" cy="4572032"/>
          </a:xfrm>
          <a:prstGeom prst="rect">
            <a:avLst/>
          </a:prstGeom>
          <a:noFill/>
        </p:spPr>
      </p:pic>
      <p:pic>
        <p:nvPicPr>
          <p:cNvPr id="3" name="Picture 2" descr="E:\2018 2019\Matière CES\électricité et climatisation\photos du livre Gérard Calvat\20190624_085115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 l="11111" t="14583" r="3703" b="19791"/>
          <a:stretch>
            <a:fillRect/>
          </a:stretch>
        </p:blipFill>
        <p:spPr bwMode="auto">
          <a:xfrm>
            <a:off x="357158" y="1928802"/>
            <a:ext cx="3286148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E:\2018 2019\Matière CES\électricité et climatisation\photos du livre Gérard Calvat\20190624_08512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14583" b="29167"/>
          <a:stretch>
            <a:fillRect/>
          </a:stretch>
        </p:blipFill>
        <p:spPr bwMode="auto">
          <a:xfrm>
            <a:off x="4429124" y="1643050"/>
            <a:ext cx="3857625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2018 2019\Matière CES\électricité et climatisation\photos du livre Gérard Calvat\20190624_085138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1111" t="9375" r="9259" b="14583"/>
          <a:stretch>
            <a:fillRect/>
          </a:stretch>
        </p:blipFill>
        <p:spPr bwMode="auto">
          <a:xfrm>
            <a:off x="5357818" y="714356"/>
            <a:ext cx="307183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2018 2019\Matière CES\électricité et climatisation\photos du livre Gérard Calvat\20190624_085227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27344" t="12500" r="20312"/>
          <a:stretch>
            <a:fillRect/>
          </a:stretch>
        </p:blipFill>
        <p:spPr bwMode="auto">
          <a:xfrm>
            <a:off x="857224" y="-44800"/>
            <a:ext cx="7358114" cy="6918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E:\2018 2019\Matière CES\électricité et climatisation\photos du livre Gérard Calvat\20190624_085246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9259" t="11458" b="35417"/>
          <a:stretch>
            <a:fillRect/>
          </a:stretch>
        </p:blipFill>
        <p:spPr bwMode="auto">
          <a:xfrm>
            <a:off x="3000364" y="785794"/>
            <a:ext cx="3500448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57225" y="2285992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Le Disjoncteur de branchement se déclenche et l’Alimentation électrique se coupe dans tous le logement.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57224" y="1000108"/>
            <a:ext cx="7723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2">
                    <a:lumMod val="75000"/>
                  </a:schemeClr>
                </a:solidFill>
              </a:rPr>
              <a:t>Qu’est ce qui se passe si on dépasse la puissance souscrite?</a:t>
            </a:r>
            <a:endParaRPr lang="fr-F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58" name="Picture 2" descr="https://www.legrand.fr/sites/default/files/styles/lar_700/public/interdifferentiel-test-700x700.jpg?itok=EWJc2QXh"/>
          <p:cNvPicPr>
            <a:picLocks noChangeAspect="1" noChangeArrowheads="1"/>
          </p:cNvPicPr>
          <p:nvPr/>
        </p:nvPicPr>
        <p:blipFill>
          <a:blip r:embed="rId2"/>
          <a:srcRect b="19354"/>
          <a:stretch>
            <a:fillRect/>
          </a:stretch>
        </p:blipFill>
        <p:spPr bwMode="auto">
          <a:xfrm>
            <a:off x="3143240" y="3295372"/>
            <a:ext cx="2952724" cy="2381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00232" y="1571612"/>
            <a:ext cx="5077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Appareils électriques.       Combien de Types?  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/>
          <p:cNvCxnSpPr/>
          <p:nvPr/>
        </p:nvCxnSpPr>
        <p:spPr>
          <a:xfrm rot="5400000">
            <a:off x="1856562" y="3642520"/>
            <a:ext cx="3143272" cy="158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805" t="17578" r="58213" b="30664"/>
          <a:stretch>
            <a:fillRect/>
          </a:stretch>
        </p:blipFill>
        <p:spPr bwMode="auto">
          <a:xfrm>
            <a:off x="71438" y="392461"/>
            <a:ext cx="3286116" cy="598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7075" t="17578" r="38756" b="66042"/>
          <a:stretch>
            <a:fillRect/>
          </a:stretch>
        </p:blipFill>
        <p:spPr bwMode="auto">
          <a:xfrm>
            <a:off x="6429388" y="392461"/>
            <a:ext cx="857256" cy="189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1245" t="17578" r="29722" b="66660"/>
          <a:stretch>
            <a:fillRect/>
          </a:stretch>
        </p:blipFill>
        <p:spPr bwMode="auto">
          <a:xfrm>
            <a:off x="7286644" y="392461"/>
            <a:ext cx="1857356" cy="182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1245" t="33958" r="29722" b="54300"/>
          <a:stretch>
            <a:fillRect/>
          </a:stretch>
        </p:blipFill>
        <p:spPr bwMode="auto">
          <a:xfrm>
            <a:off x="7286644" y="2285992"/>
            <a:ext cx="185735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1245" t="46936" r="29722" b="41322"/>
          <a:stretch>
            <a:fillRect/>
          </a:stretch>
        </p:blipFill>
        <p:spPr bwMode="auto">
          <a:xfrm>
            <a:off x="7286644" y="3786190"/>
            <a:ext cx="185735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61245" t="59914" r="29722" b="30664"/>
          <a:stretch>
            <a:fillRect/>
          </a:stretch>
        </p:blipFill>
        <p:spPr bwMode="auto">
          <a:xfrm>
            <a:off x="7286644" y="5286388"/>
            <a:ext cx="1857356" cy="108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57075" t="32722" r="38756" b="53682"/>
          <a:stretch>
            <a:fillRect/>
          </a:stretch>
        </p:blipFill>
        <p:spPr bwMode="auto">
          <a:xfrm>
            <a:off x="6429388" y="2143116"/>
            <a:ext cx="85725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 l="57075" t="48790" r="38756" b="41940"/>
          <a:stretch>
            <a:fillRect/>
          </a:stretch>
        </p:blipFill>
        <p:spPr bwMode="auto">
          <a:xfrm>
            <a:off x="6429388" y="4000504"/>
            <a:ext cx="85725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57075" t="59914" r="38756" b="30664"/>
          <a:stretch>
            <a:fillRect/>
          </a:stretch>
        </p:blipFill>
        <p:spPr bwMode="auto">
          <a:xfrm>
            <a:off x="6429388" y="5286388"/>
            <a:ext cx="857256" cy="108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Connecteur droit 18"/>
          <p:cNvCxnSpPr/>
          <p:nvPr/>
        </p:nvCxnSpPr>
        <p:spPr>
          <a:xfrm rot="5400000">
            <a:off x="3465505" y="3606801"/>
            <a:ext cx="3643338" cy="158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3428992" y="5213362"/>
            <a:ext cx="185738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3428992" y="2070090"/>
            <a:ext cx="185738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3428992" y="3641726"/>
            <a:ext cx="1857388" cy="15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41440" t="17578" r="42925" b="69132"/>
          <a:stretch>
            <a:fillRect/>
          </a:stretch>
        </p:blipFill>
        <p:spPr bwMode="auto">
          <a:xfrm>
            <a:off x="3214678" y="392461"/>
            <a:ext cx="3214710" cy="153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l="45957" t="33340" r="42925" b="55536"/>
          <a:stretch>
            <a:fillRect/>
          </a:stretch>
        </p:blipFill>
        <p:spPr bwMode="auto">
          <a:xfrm>
            <a:off x="4143372" y="2214554"/>
            <a:ext cx="228601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45609" t="46936" r="42925" b="41322"/>
          <a:stretch>
            <a:fillRect/>
          </a:stretch>
        </p:blipFill>
        <p:spPr bwMode="auto">
          <a:xfrm>
            <a:off x="4071934" y="3786190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 l="45957" t="60532" r="42925" b="30664"/>
          <a:stretch>
            <a:fillRect/>
          </a:stretch>
        </p:blipFill>
        <p:spPr bwMode="auto">
          <a:xfrm>
            <a:off x="4143372" y="5357826"/>
            <a:ext cx="2286016" cy="101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7290" y="1357298"/>
            <a:ext cx="4894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1. Le raccordement au réseau électrique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57158" y="642918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Les appareils et les canalisations</a:t>
            </a:r>
            <a:endParaRPr lang="fr-FR" sz="20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12" y="2500306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Aérien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6" name="Triangle isocèle 5"/>
          <p:cNvSpPr/>
          <p:nvPr/>
        </p:nvSpPr>
        <p:spPr>
          <a:xfrm rot="10800000">
            <a:off x="7072330" y="2143116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00034" y="2500306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8" name="Triangle isocèle 7"/>
          <p:cNvSpPr/>
          <p:nvPr/>
        </p:nvSpPr>
        <p:spPr>
          <a:xfrm rot="10800000">
            <a:off x="1285852" y="2143116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28992" y="2500306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</a:t>
            </a:r>
            <a:r>
              <a:rPr lang="fr-FR" sz="2400" b="1" dirty="0" err="1" smtClean="0">
                <a:solidFill>
                  <a:srgbClr val="FF0000"/>
                </a:solidFill>
              </a:rPr>
              <a:t>Aéro</a:t>
            </a:r>
            <a:r>
              <a:rPr lang="fr-FR" sz="2400" b="1" dirty="0" smtClean="0">
                <a:solidFill>
                  <a:srgbClr val="FF0000"/>
                </a:solidFill>
              </a:rPr>
              <a:t>-Souterrain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0" name="Triangle isocèle 9"/>
          <p:cNvSpPr/>
          <p:nvPr/>
        </p:nvSpPr>
        <p:spPr>
          <a:xfrm rot="10800000">
            <a:off x="4214810" y="2143116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643314"/>
            <a:ext cx="47718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25" y="3400425"/>
            <a:ext cx="33813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3571876"/>
            <a:ext cx="27813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0034" y="571504"/>
            <a:ext cx="2571768" cy="7858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</a:rPr>
              <a:t>Raccordement Souterrain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5" name="Triangle isocèle 4"/>
          <p:cNvSpPr/>
          <p:nvPr/>
        </p:nvSpPr>
        <p:spPr>
          <a:xfrm rot="10800000">
            <a:off x="1285852" y="214314"/>
            <a:ext cx="857256" cy="157164"/>
          </a:xfrm>
          <a:prstGeom prst="triangl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2095" y="4000504"/>
            <a:ext cx="477180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en angle 11"/>
          <p:cNvCxnSpPr/>
          <p:nvPr/>
        </p:nvCxnSpPr>
        <p:spPr>
          <a:xfrm rot="5400000">
            <a:off x="607191" y="1464455"/>
            <a:ext cx="1643074" cy="1571636"/>
          </a:xfrm>
          <a:prstGeom prst="bentConnector3">
            <a:avLst>
              <a:gd name="adj1" fmla="val 50000"/>
            </a:avLst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643306" y="2300109"/>
            <a:ext cx="5500694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Partie b:</a:t>
            </a:r>
          </a:p>
          <a:p>
            <a:r>
              <a:rPr lang="fr-FR" dirty="0" smtClean="0"/>
              <a:t>Câble enterré, situé dans le </a:t>
            </a:r>
            <a:r>
              <a:rPr lang="fr-FR" b="1" dirty="0" smtClean="0"/>
              <a:t>domaine privé</a:t>
            </a:r>
          </a:p>
          <a:p>
            <a:r>
              <a:rPr lang="fr-FR" dirty="0" smtClean="0"/>
              <a:t>Reliant le </a:t>
            </a:r>
            <a:r>
              <a:rPr lang="fr-FR" dirty="0" smtClean="0">
                <a:solidFill>
                  <a:srgbClr val="FF0000"/>
                </a:solidFill>
              </a:rPr>
              <a:t>coffret extérieur  </a:t>
            </a:r>
            <a:r>
              <a:rPr lang="fr-FR" dirty="0" smtClean="0"/>
              <a:t>au </a:t>
            </a:r>
            <a:r>
              <a:rPr lang="fr-FR" dirty="0" smtClean="0">
                <a:solidFill>
                  <a:srgbClr val="FF0000"/>
                </a:solidFill>
              </a:rPr>
              <a:t>disjoncteur</a:t>
            </a:r>
            <a:r>
              <a:rPr lang="fr-FR" dirty="0" smtClean="0"/>
              <a:t> de branchement de l’usager</a:t>
            </a:r>
            <a:endParaRPr lang="fr-FR" dirty="0"/>
          </a:p>
        </p:txBody>
      </p:sp>
      <p:cxnSp>
        <p:nvCxnSpPr>
          <p:cNvPr id="21" name="Connecteur droit avec flèche 20"/>
          <p:cNvCxnSpPr>
            <a:stCxn id="19" idx="2"/>
          </p:cNvCxnSpPr>
          <p:nvPr/>
        </p:nvCxnSpPr>
        <p:spPr>
          <a:xfrm rot="5400000">
            <a:off x="5089917" y="4482720"/>
            <a:ext cx="2286018" cy="321455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/>
        </p:nvCxnSpPr>
        <p:spPr>
          <a:xfrm rot="16200000" flipH="1">
            <a:off x="2035951" y="1607331"/>
            <a:ext cx="1643074" cy="1285884"/>
          </a:xfrm>
          <a:prstGeom prst="bentConnector3">
            <a:avLst>
              <a:gd name="adj1" fmla="val 50000"/>
            </a:avLst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14282" y="3143248"/>
            <a:ext cx="3143272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Partie a:</a:t>
            </a:r>
          </a:p>
          <a:p>
            <a:r>
              <a:rPr lang="fr-FR" dirty="0" smtClean="0"/>
              <a:t>Câble enterré, situé dans le </a:t>
            </a:r>
            <a:r>
              <a:rPr lang="fr-FR" b="1" dirty="0" smtClean="0"/>
              <a:t>domaine public</a:t>
            </a:r>
          </a:p>
          <a:p>
            <a:r>
              <a:rPr lang="fr-FR" dirty="0" smtClean="0"/>
              <a:t>Reliant le </a:t>
            </a:r>
            <a:r>
              <a:rPr lang="fr-FR" dirty="0" smtClean="0">
                <a:solidFill>
                  <a:srgbClr val="FF0000"/>
                </a:solidFill>
              </a:rPr>
              <a:t>réseau de distribution </a:t>
            </a:r>
            <a:r>
              <a:rPr lang="fr-FR" dirty="0" smtClean="0"/>
              <a:t>existant au </a:t>
            </a:r>
            <a:r>
              <a:rPr lang="fr-FR" dirty="0" smtClean="0">
                <a:solidFill>
                  <a:srgbClr val="FF0000"/>
                </a:solidFill>
              </a:rPr>
              <a:t>coffret extérieur </a:t>
            </a:r>
            <a:r>
              <a:rPr lang="fr-FR" dirty="0" smtClean="0"/>
              <a:t>(de branchement et de comptage)</a:t>
            </a:r>
            <a:endParaRPr lang="fr-FR" dirty="0"/>
          </a:p>
        </p:txBody>
      </p:sp>
      <p:cxnSp>
        <p:nvCxnSpPr>
          <p:cNvPr id="38" name="Connecteur droit avec flèche 37"/>
          <p:cNvCxnSpPr/>
          <p:nvPr/>
        </p:nvCxnSpPr>
        <p:spPr>
          <a:xfrm rot="16200000" flipH="1">
            <a:off x="3306023" y="3377469"/>
            <a:ext cx="1388946" cy="4429156"/>
          </a:xfrm>
          <a:prstGeom prst="straightConnector1">
            <a:avLst/>
          </a:prstGeom>
          <a:ln w="28575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https://cdn.123elec.com/media/wysiwyg/Dossiers/equipement_electrique/pose-enterr_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52850"/>
            <a:ext cx="6191250" cy="3105150"/>
          </a:xfrm>
          <a:prstGeom prst="rect">
            <a:avLst/>
          </a:prstGeom>
          <a:noFill/>
        </p:spPr>
      </p:pic>
      <p:pic>
        <p:nvPicPr>
          <p:cNvPr id="23555" name="Picture 3" descr="E:\2018 2019\Matière CES\électricité et climatisation\photos du livre Gérard Calvat\20190623_165404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22656" t="11111" r="12500" b="6944"/>
          <a:stretch>
            <a:fillRect/>
          </a:stretch>
        </p:blipFill>
        <p:spPr bwMode="auto">
          <a:xfrm>
            <a:off x="4714876" y="3709585"/>
            <a:ext cx="4429124" cy="3148414"/>
          </a:xfrm>
          <a:prstGeom prst="rect">
            <a:avLst/>
          </a:prstGeom>
          <a:noFill/>
        </p:spPr>
      </p:pic>
      <p:cxnSp>
        <p:nvCxnSpPr>
          <p:cNvPr id="42" name="Connecteur droit avec flèche 41"/>
          <p:cNvCxnSpPr/>
          <p:nvPr/>
        </p:nvCxnSpPr>
        <p:spPr>
          <a:xfrm rot="16200000" flipH="1">
            <a:off x="7750991" y="5464983"/>
            <a:ext cx="2000264" cy="71438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8060049" y="3714752"/>
            <a:ext cx="108395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P=60cm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     100cm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1614</Words>
  <PresentationFormat>Affichage à l'écran (4:3)</PresentationFormat>
  <Paragraphs>222</Paragraphs>
  <Slides>50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ladaoui</dc:creator>
  <cp:lastModifiedBy>ladaoui</cp:lastModifiedBy>
  <cp:revision>31</cp:revision>
  <dcterms:created xsi:type="dcterms:W3CDTF">2019-06-23T09:20:19Z</dcterms:created>
  <dcterms:modified xsi:type="dcterms:W3CDTF">2019-07-04T16:11:38Z</dcterms:modified>
</cp:coreProperties>
</file>