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8" r:id="rId5"/>
    <p:sldId id="259" r:id="rId6"/>
    <p:sldId id="260"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9" autoAdjust="0"/>
    <p:restoredTop sz="94660"/>
  </p:normalViewPr>
  <p:slideViewPr>
    <p:cSldViewPr snapToGrid="0">
      <p:cViewPr varScale="1">
        <p:scale>
          <a:sx n="63" d="100"/>
          <a:sy n="63" d="100"/>
        </p:scale>
        <p:origin x="804"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E75B4-387C-4A8D-B656-65F5F880C5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9F376B1-43BA-4D40-9BC5-F60A4E5D081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44B6FB3-49BE-4FF1-AEC7-702458C327C8}"/>
              </a:ext>
            </a:extLst>
          </p:cNvPr>
          <p:cNvSpPr>
            <a:spLocks noGrp="1"/>
          </p:cNvSpPr>
          <p:nvPr>
            <p:ph type="dt" sz="half" idx="10"/>
          </p:nvPr>
        </p:nvSpPr>
        <p:spPr/>
        <p:txBody>
          <a:bodyPr/>
          <a:lstStyle/>
          <a:p>
            <a:fld id="{5B4CC7C6-358F-441C-8A20-A83F07116E5E}" type="datetimeFigureOut">
              <a:rPr lang="en-GB" smtClean="0"/>
              <a:t>20/04/2020</a:t>
            </a:fld>
            <a:endParaRPr lang="en-GB"/>
          </a:p>
        </p:txBody>
      </p:sp>
      <p:sp>
        <p:nvSpPr>
          <p:cNvPr id="5" name="Footer Placeholder 4">
            <a:extLst>
              <a:ext uri="{FF2B5EF4-FFF2-40B4-BE49-F238E27FC236}">
                <a16:creationId xmlns:a16="http://schemas.microsoft.com/office/drawing/2014/main" id="{B496CEC8-5968-4E02-A86C-6B7A50EB2B1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1C016EF-6C33-4E9A-A5DE-A8C603F65174}"/>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781560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BB11-F029-42FA-BE93-476BF01293D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C4813C5-B080-4D33-97C8-CED8012B0654}"/>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3063B82-9819-4B2F-96BC-A0A60F09506E}"/>
              </a:ext>
            </a:extLst>
          </p:cNvPr>
          <p:cNvSpPr>
            <a:spLocks noGrp="1"/>
          </p:cNvSpPr>
          <p:nvPr>
            <p:ph type="dt" sz="half" idx="10"/>
          </p:nvPr>
        </p:nvSpPr>
        <p:spPr/>
        <p:txBody>
          <a:bodyPr/>
          <a:lstStyle/>
          <a:p>
            <a:fld id="{5B4CC7C6-358F-441C-8A20-A83F07116E5E}" type="datetimeFigureOut">
              <a:rPr lang="en-GB" smtClean="0"/>
              <a:t>20/04/2020</a:t>
            </a:fld>
            <a:endParaRPr lang="en-GB"/>
          </a:p>
        </p:txBody>
      </p:sp>
      <p:sp>
        <p:nvSpPr>
          <p:cNvPr id="5" name="Footer Placeholder 4">
            <a:extLst>
              <a:ext uri="{FF2B5EF4-FFF2-40B4-BE49-F238E27FC236}">
                <a16:creationId xmlns:a16="http://schemas.microsoft.com/office/drawing/2014/main" id="{2441E3B2-C2A1-4807-A52E-79FE6204884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9863EA-D8A2-48A0-8C13-7D80B5A3DDF8}"/>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3994281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12EECD-8FA1-4C73-8EE0-7CE0A023DCD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9DB3ED0-DB86-4467-ABBE-8AD5DE4B483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547D985-DD7C-43FE-81EF-1BFBC4DCEB18}"/>
              </a:ext>
            </a:extLst>
          </p:cNvPr>
          <p:cNvSpPr>
            <a:spLocks noGrp="1"/>
          </p:cNvSpPr>
          <p:nvPr>
            <p:ph type="dt" sz="half" idx="10"/>
          </p:nvPr>
        </p:nvSpPr>
        <p:spPr/>
        <p:txBody>
          <a:bodyPr/>
          <a:lstStyle/>
          <a:p>
            <a:fld id="{5B4CC7C6-358F-441C-8A20-A83F07116E5E}" type="datetimeFigureOut">
              <a:rPr lang="en-GB" smtClean="0"/>
              <a:t>20/04/2020</a:t>
            </a:fld>
            <a:endParaRPr lang="en-GB"/>
          </a:p>
        </p:txBody>
      </p:sp>
      <p:sp>
        <p:nvSpPr>
          <p:cNvPr id="5" name="Footer Placeholder 4">
            <a:extLst>
              <a:ext uri="{FF2B5EF4-FFF2-40B4-BE49-F238E27FC236}">
                <a16:creationId xmlns:a16="http://schemas.microsoft.com/office/drawing/2014/main" id="{36BE2F53-A0CD-4622-A0B0-E32B96ED55B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65B3185-2AD6-4881-867B-DBD11F5D5BEF}"/>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9700850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8FEB8-05AD-4EFE-8D18-A92F7AA123C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93A4103-A7E5-4CF9-B892-BBC1FECBE0D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FFB35DA-2766-4728-BCEF-341E5DCB1376}"/>
              </a:ext>
            </a:extLst>
          </p:cNvPr>
          <p:cNvSpPr>
            <a:spLocks noGrp="1"/>
          </p:cNvSpPr>
          <p:nvPr>
            <p:ph type="dt" sz="half" idx="10"/>
          </p:nvPr>
        </p:nvSpPr>
        <p:spPr/>
        <p:txBody>
          <a:bodyPr/>
          <a:lstStyle/>
          <a:p>
            <a:fld id="{5B4CC7C6-358F-441C-8A20-A83F07116E5E}" type="datetimeFigureOut">
              <a:rPr lang="en-GB" smtClean="0"/>
              <a:t>20/04/2020</a:t>
            </a:fld>
            <a:endParaRPr lang="en-GB"/>
          </a:p>
        </p:txBody>
      </p:sp>
      <p:sp>
        <p:nvSpPr>
          <p:cNvPr id="5" name="Footer Placeholder 4">
            <a:extLst>
              <a:ext uri="{FF2B5EF4-FFF2-40B4-BE49-F238E27FC236}">
                <a16:creationId xmlns:a16="http://schemas.microsoft.com/office/drawing/2014/main" id="{C07F37B8-6F7A-4FDD-9CB9-30AB8AE6EAA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D92D5EB-8C20-43BA-BA84-F0EF424C6E18}"/>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3568273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A7F9A-1A07-46AA-AB65-3D92887D5E4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5FAC037-00A6-406D-943E-5EBCFA6DF0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1B69948-4B1F-4591-868A-E9243281F4AE}"/>
              </a:ext>
            </a:extLst>
          </p:cNvPr>
          <p:cNvSpPr>
            <a:spLocks noGrp="1"/>
          </p:cNvSpPr>
          <p:nvPr>
            <p:ph type="dt" sz="half" idx="10"/>
          </p:nvPr>
        </p:nvSpPr>
        <p:spPr/>
        <p:txBody>
          <a:bodyPr/>
          <a:lstStyle/>
          <a:p>
            <a:fld id="{5B4CC7C6-358F-441C-8A20-A83F07116E5E}" type="datetimeFigureOut">
              <a:rPr lang="en-GB" smtClean="0"/>
              <a:t>20/04/2020</a:t>
            </a:fld>
            <a:endParaRPr lang="en-GB"/>
          </a:p>
        </p:txBody>
      </p:sp>
      <p:sp>
        <p:nvSpPr>
          <p:cNvPr id="5" name="Footer Placeholder 4">
            <a:extLst>
              <a:ext uri="{FF2B5EF4-FFF2-40B4-BE49-F238E27FC236}">
                <a16:creationId xmlns:a16="http://schemas.microsoft.com/office/drawing/2014/main" id="{07051EE0-3483-4C65-B353-332B8A57888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5B5FA60-D843-4C7F-A901-C9DD4C1814C7}"/>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3465530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E4961-CD36-49E2-AB42-46AF03FB6B6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B56E535-DDDC-47F2-895D-1060ABCD55D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E5870C6-E538-4891-8EDB-E74B2E622A7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457A5CB-1441-488B-AA17-E66E206E8286}"/>
              </a:ext>
            </a:extLst>
          </p:cNvPr>
          <p:cNvSpPr>
            <a:spLocks noGrp="1"/>
          </p:cNvSpPr>
          <p:nvPr>
            <p:ph type="dt" sz="half" idx="10"/>
          </p:nvPr>
        </p:nvSpPr>
        <p:spPr/>
        <p:txBody>
          <a:bodyPr/>
          <a:lstStyle/>
          <a:p>
            <a:fld id="{5B4CC7C6-358F-441C-8A20-A83F07116E5E}" type="datetimeFigureOut">
              <a:rPr lang="en-GB" smtClean="0"/>
              <a:t>20/04/2020</a:t>
            </a:fld>
            <a:endParaRPr lang="en-GB"/>
          </a:p>
        </p:txBody>
      </p:sp>
      <p:sp>
        <p:nvSpPr>
          <p:cNvPr id="6" name="Footer Placeholder 5">
            <a:extLst>
              <a:ext uri="{FF2B5EF4-FFF2-40B4-BE49-F238E27FC236}">
                <a16:creationId xmlns:a16="http://schemas.microsoft.com/office/drawing/2014/main" id="{0D426589-2FF7-448A-8C78-A5F51AB21E3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65046AA-A368-424D-A772-1C48176BFAFF}"/>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1028766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4B2C8-EFD9-41A6-BB97-C2C1F6EB95A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659B498-DC99-4157-A780-CF50E14EDB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52C17F8-AC49-42AA-8C0D-8E541E75C31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122CEFB-4D82-42B5-874A-F2832E5895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CAD3027-388A-45F4-AF6D-6D904ED89AF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154CAA5-F0BA-41C7-A2CB-DE28E32FCA81}"/>
              </a:ext>
            </a:extLst>
          </p:cNvPr>
          <p:cNvSpPr>
            <a:spLocks noGrp="1"/>
          </p:cNvSpPr>
          <p:nvPr>
            <p:ph type="dt" sz="half" idx="10"/>
          </p:nvPr>
        </p:nvSpPr>
        <p:spPr/>
        <p:txBody>
          <a:bodyPr/>
          <a:lstStyle/>
          <a:p>
            <a:fld id="{5B4CC7C6-358F-441C-8A20-A83F07116E5E}" type="datetimeFigureOut">
              <a:rPr lang="en-GB" smtClean="0"/>
              <a:t>20/04/2020</a:t>
            </a:fld>
            <a:endParaRPr lang="en-GB"/>
          </a:p>
        </p:txBody>
      </p:sp>
      <p:sp>
        <p:nvSpPr>
          <p:cNvPr id="8" name="Footer Placeholder 7">
            <a:extLst>
              <a:ext uri="{FF2B5EF4-FFF2-40B4-BE49-F238E27FC236}">
                <a16:creationId xmlns:a16="http://schemas.microsoft.com/office/drawing/2014/main" id="{EF01BAD3-EBB4-4861-9476-C3BF19020ED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FCCC86D-D040-402C-8D96-F25DA5DA8F8A}"/>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3111186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925E8-49EE-4648-845A-2B8576A9959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80B31EF-C195-49FA-BC86-A8BD0B505B06}"/>
              </a:ext>
            </a:extLst>
          </p:cNvPr>
          <p:cNvSpPr>
            <a:spLocks noGrp="1"/>
          </p:cNvSpPr>
          <p:nvPr>
            <p:ph type="dt" sz="half" idx="10"/>
          </p:nvPr>
        </p:nvSpPr>
        <p:spPr/>
        <p:txBody>
          <a:bodyPr/>
          <a:lstStyle/>
          <a:p>
            <a:fld id="{5B4CC7C6-358F-441C-8A20-A83F07116E5E}" type="datetimeFigureOut">
              <a:rPr lang="en-GB" smtClean="0"/>
              <a:t>20/04/2020</a:t>
            </a:fld>
            <a:endParaRPr lang="en-GB"/>
          </a:p>
        </p:txBody>
      </p:sp>
      <p:sp>
        <p:nvSpPr>
          <p:cNvPr id="4" name="Footer Placeholder 3">
            <a:extLst>
              <a:ext uri="{FF2B5EF4-FFF2-40B4-BE49-F238E27FC236}">
                <a16:creationId xmlns:a16="http://schemas.microsoft.com/office/drawing/2014/main" id="{C989A25C-C835-4BC1-88E8-AE53E07114D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514F0B3-8A81-43B0-ACF8-F77F764A7C07}"/>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2482595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E030E9-10C0-498D-A8AA-EB5442226C05}"/>
              </a:ext>
            </a:extLst>
          </p:cNvPr>
          <p:cNvSpPr>
            <a:spLocks noGrp="1"/>
          </p:cNvSpPr>
          <p:nvPr>
            <p:ph type="dt" sz="half" idx="10"/>
          </p:nvPr>
        </p:nvSpPr>
        <p:spPr/>
        <p:txBody>
          <a:bodyPr/>
          <a:lstStyle/>
          <a:p>
            <a:fld id="{5B4CC7C6-358F-441C-8A20-A83F07116E5E}" type="datetimeFigureOut">
              <a:rPr lang="en-GB" smtClean="0"/>
              <a:t>20/04/2020</a:t>
            </a:fld>
            <a:endParaRPr lang="en-GB"/>
          </a:p>
        </p:txBody>
      </p:sp>
      <p:sp>
        <p:nvSpPr>
          <p:cNvPr id="3" name="Footer Placeholder 2">
            <a:extLst>
              <a:ext uri="{FF2B5EF4-FFF2-40B4-BE49-F238E27FC236}">
                <a16:creationId xmlns:a16="http://schemas.microsoft.com/office/drawing/2014/main" id="{BD8FFDCB-2AF9-4455-813A-2B145EF2D33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6B90550-E5B0-4F1C-A2B4-455FEB57A1AF}"/>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924688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E753C-8EA0-46BD-A938-DA1E429A0B8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15D25FF-7BBA-4381-89F1-65FB3556FE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4B27C12-C084-4469-92CA-63441A1D6B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501E509-2853-4D2D-B58C-32443A3568CA}"/>
              </a:ext>
            </a:extLst>
          </p:cNvPr>
          <p:cNvSpPr>
            <a:spLocks noGrp="1"/>
          </p:cNvSpPr>
          <p:nvPr>
            <p:ph type="dt" sz="half" idx="10"/>
          </p:nvPr>
        </p:nvSpPr>
        <p:spPr/>
        <p:txBody>
          <a:bodyPr/>
          <a:lstStyle/>
          <a:p>
            <a:fld id="{5B4CC7C6-358F-441C-8A20-A83F07116E5E}" type="datetimeFigureOut">
              <a:rPr lang="en-GB" smtClean="0"/>
              <a:t>20/04/2020</a:t>
            </a:fld>
            <a:endParaRPr lang="en-GB"/>
          </a:p>
        </p:txBody>
      </p:sp>
      <p:sp>
        <p:nvSpPr>
          <p:cNvPr id="6" name="Footer Placeholder 5">
            <a:extLst>
              <a:ext uri="{FF2B5EF4-FFF2-40B4-BE49-F238E27FC236}">
                <a16:creationId xmlns:a16="http://schemas.microsoft.com/office/drawing/2014/main" id="{CC5F458E-8085-422B-A66F-61715160F70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DD882CB-1CD2-4E05-9214-5BAD789FA1B2}"/>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42679129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83D23-936B-4B4B-83F3-14FCD17E15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D28A4A1-BB42-4252-8DE4-9EF24AF3FCA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89AF05A-C727-4FFD-85BB-5D837D2C6D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2AD784F-A827-40FD-B587-12C39B562472}"/>
              </a:ext>
            </a:extLst>
          </p:cNvPr>
          <p:cNvSpPr>
            <a:spLocks noGrp="1"/>
          </p:cNvSpPr>
          <p:nvPr>
            <p:ph type="dt" sz="half" idx="10"/>
          </p:nvPr>
        </p:nvSpPr>
        <p:spPr/>
        <p:txBody>
          <a:bodyPr/>
          <a:lstStyle/>
          <a:p>
            <a:fld id="{5B4CC7C6-358F-441C-8A20-A83F07116E5E}" type="datetimeFigureOut">
              <a:rPr lang="en-GB" smtClean="0"/>
              <a:t>20/04/2020</a:t>
            </a:fld>
            <a:endParaRPr lang="en-GB"/>
          </a:p>
        </p:txBody>
      </p:sp>
      <p:sp>
        <p:nvSpPr>
          <p:cNvPr id="6" name="Footer Placeholder 5">
            <a:extLst>
              <a:ext uri="{FF2B5EF4-FFF2-40B4-BE49-F238E27FC236}">
                <a16:creationId xmlns:a16="http://schemas.microsoft.com/office/drawing/2014/main" id="{9EC9B2C3-9E23-4FFD-8FBE-4115B2C444A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BBFBBE8-FED3-4AB4-9616-294B9A50E43A}"/>
              </a:ext>
            </a:extLst>
          </p:cNvPr>
          <p:cNvSpPr>
            <a:spLocks noGrp="1"/>
          </p:cNvSpPr>
          <p:nvPr>
            <p:ph type="sldNum" sz="quarter" idx="12"/>
          </p:nvPr>
        </p:nvSpPr>
        <p:spPr/>
        <p:txBody>
          <a:bodyPr/>
          <a:lstStyle/>
          <a:p>
            <a:fld id="{D43AD5B8-00B1-43E1-8A68-79A0D45C2E12}" type="slidenum">
              <a:rPr lang="en-GB" smtClean="0"/>
              <a:t>‹#›</a:t>
            </a:fld>
            <a:endParaRPr lang="en-GB"/>
          </a:p>
        </p:txBody>
      </p:sp>
    </p:spTree>
    <p:extLst>
      <p:ext uri="{BB962C8B-B14F-4D97-AF65-F5344CB8AC3E}">
        <p14:creationId xmlns:p14="http://schemas.microsoft.com/office/powerpoint/2010/main" val="1506750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613E3FB-1AA7-4ADE-B763-27F18F259C4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6AA996-1EE3-42B0-9556-AC8C18C16E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1670578-21A7-47AE-813B-D514CE9ED6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4CC7C6-358F-441C-8A20-A83F07116E5E}" type="datetimeFigureOut">
              <a:rPr lang="en-GB" smtClean="0"/>
              <a:t>20/04/2020</a:t>
            </a:fld>
            <a:endParaRPr lang="en-GB"/>
          </a:p>
        </p:txBody>
      </p:sp>
      <p:sp>
        <p:nvSpPr>
          <p:cNvPr id="5" name="Footer Placeholder 4">
            <a:extLst>
              <a:ext uri="{FF2B5EF4-FFF2-40B4-BE49-F238E27FC236}">
                <a16:creationId xmlns:a16="http://schemas.microsoft.com/office/drawing/2014/main" id="{12D31FAE-B0CF-4D64-8CE2-8F4BB48C30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8B635E8-71CE-4786-8C4F-99A1C852D7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3AD5B8-00B1-43E1-8A68-79A0D45C2E12}" type="slidenum">
              <a:rPr lang="en-GB" smtClean="0"/>
              <a:t>‹#›</a:t>
            </a:fld>
            <a:endParaRPr lang="en-GB"/>
          </a:p>
        </p:txBody>
      </p:sp>
    </p:spTree>
    <p:extLst>
      <p:ext uri="{BB962C8B-B14F-4D97-AF65-F5344CB8AC3E}">
        <p14:creationId xmlns:p14="http://schemas.microsoft.com/office/powerpoint/2010/main" val="12820950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2CF09A-AE78-4853-A576-263ABDDEB03F}"/>
              </a:ext>
            </a:extLst>
          </p:cNvPr>
          <p:cNvSpPr>
            <a:spLocks noGrp="1"/>
          </p:cNvSpPr>
          <p:nvPr>
            <p:ph type="ctrTitle"/>
          </p:nvPr>
        </p:nvSpPr>
        <p:spPr/>
        <p:txBody>
          <a:bodyPr/>
          <a:lstStyle/>
          <a:p>
            <a:r>
              <a:rPr lang="ar-DZ" dirty="0">
                <a:solidFill>
                  <a:srgbClr val="C00000"/>
                </a:solidFill>
              </a:rPr>
              <a:t>الثقافة التنظيمية وأخلاقيات العمل</a:t>
            </a:r>
            <a:br>
              <a:rPr lang="en-GB" dirty="0">
                <a:solidFill>
                  <a:srgbClr val="C00000"/>
                </a:solidFill>
              </a:rPr>
            </a:br>
            <a:r>
              <a:rPr lang="ar-DZ" sz="4000" dirty="0">
                <a:solidFill>
                  <a:srgbClr val="C00000"/>
                </a:solidFill>
                <a:highlight>
                  <a:srgbClr val="FFFF00"/>
                </a:highlight>
              </a:rPr>
              <a:t>(الجزء الثاني) </a:t>
            </a:r>
            <a:endParaRPr lang="en-GB" dirty="0">
              <a:solidFill>
                <a:srgbClr val="C00000"/>
              </a:solidFill>
              <a:highlight>
                <a:srgbClr val="FFFF00"/>
              </a:highlight>
            </a:endParaRPr>
          </a:p>
        </p:txBody>
      </p:sp>
      <p:sp>
        <p:nvSpPr>
          <p:cNvPr id="3" name="Subtitle 2">
            <a:extLst>
              <a:ext uri="{FF2B5EF4-FFF2-40B4-BE49-F238E27FC236}">
                <a16:creationId xmlns:a16="http://schemas.microsoft.com/office/drawing/2014/main" id="{0259B98A-A138-40EB-A4D9-21974498BC28}"/>
              </a:ext>
            </a:extLst>
          </p:cNvPr>
          <p:cNvSpPr>
            <a:spLocks noGrp="1"/>
          </p:cNvSpPr>
          <p:nvPr>
            <p:ph type="subTitle" idx="1"/>
          </p:nvPr>
        </p:nvSpPr>
        <p:spPr>
          <a:xfrm>
            <a:off x="1818289" y="3926107"/>
            <a:ext cx="9144000" cy="602100"/>
          </a:xfrm>
        </p:spPr>
        <p:txBody>
          <a:bodyPr>
            <a:normAutofit fontScale="70000" lnSpcReduction="20000"/>
          </a:bodyPr>
          <a:lstStyle/>
          <a:p>
            <a:r>
              <a:rPr lang="ar-DZ" b="1" dirty="0">
                <a:solidFill>
                  <a:srgbClr val="0070C0"/>
                </a:solidFill>
              </a:rPr>
              <a:t>د. فاتح دبلة </a:t>
            </a:r>
          </a:p>
          <a:p>
            <a:r>
              <a:rPr lang="ar-DZ" b="1" dirty="0">
                <a:solidFill>
                  <a:srgbClr val="0070C0"/>
                </a:solidFill>
              </a:rPr>
              <a:t>20 أفريل 2020</a:t>
            </a:r>
            <a:endParaRPr lang="en-GB" b="1" dirty="0">
              <a:solidFill>
                <a:srgbClr val="0070C0"/>
              </a:solidFill>
            </a:endParaRPr>
          </a:p>
        </p:txBody>
      </p:sp>
    </p:spTree>
    <p:extLst>
      <p:ext uri="{BB962C8B-B14F-4D97-AF65-F5344CB8AC3E}">
        <p14:creationId xmlns:p14="http://schemas.microsoft.com/office/powerpoint/2010/main" val="7752384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AAB6-938B-4A4D-89FE-8D0CAD71980C}"/>
              </a:ext>
            </a:extLst>
          </p:cNvPr>
          <p:cNvSpPr>
            <a:spLocks noGrp="1"/>
          </p:cNvSpPr>
          <p:nvPr>
            <p:ph type="ctrTitle"/>
          </p:nvPr>
        </p:nvSpPr>
        <p:spPr>
          <a:xfrm>
            <a:off x="3814840" y="819319"/>
            <a:ext cx="4360332" cy="655637"/>
          </a:xfrm>
        </p:spPr>
        <p:txBody>
          <a:bodyPr>
            <a:normAutofit fontScale="90000"/>
          </a:bodyPr>
          <a:lstStyle/>
          <a:p>
            <a:pPr algn="r"/>
            <a:r>
              <a:rPr lang="ar-DZ" sz="4400" b="1" dirty="0">
                <a:solidFill>
                  <a:srgbClr val="C00000"/>
                </a:solidFill>
              </a:rPr>
              <a:t>أهمية الثقافة التنظيمية </a:t>
            </a:r>
            <a:endParaRPr lang="en-GB" sz="4400" b="1" dirty="0">
              <a:solidFill>
                <a:srgbClr val="7030A0"/>
              </a:solidFill>
            </a:endParaRPr>
          </a:p>
        </p:txBody>
      </p:sp>
      <p:sp>
        <p:nvSpPr>
          <p:cNvPr id="10" name="Title 1">
            <a:extLst>
              <a:ext uri="{FF2B5EF4-FFF2-40B4-BE49-F238E27FC236}">
                <a16:creationId xmlns:a16="http://schemas.microsoft.com/office/drawing/2014/main" id="{CD81CB10-5069-4FD1-AA3F-6DBFF03697B4}"/>
              </a:ext>
            </a:extLst>
          </p:cNvPr>
          <p:cNvSpPr txBox="1">
            <a:spLocks/>
          </p:cNvSpPr>
          <p:nvPr/>
        </p:nvSpPr>
        <p:spPr>
          <a:xfrm>
            <a:off x="664028" y="2353174"/>
            <a:ext cx="10842171" cy="65563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Arial" panose="020B0604020202020204" pitchFamily="34" charset="0"/>
              <a:buChar char="•"/>
            </a:pPr>
            <a:r>
              <a:rPr lang="ar-DZ" sz="3600" dirty="0">
                <a:solidFill>
                  <a:srgbClr val="C00000"/>
                </a:solidFill>
              </a:rPr>
              <a:t>جعل سلوك الافراد ضمن شروطها وخصائصها، ومقاومة دعاة التغيير</a:t>
            </a:r>
            <a:endParaRPr lang="en-GB" sz="3600" dirty="0">
              <a:solidFill>
                <a:srgbClr val="7030A0"/>
              </a:solidFill>
            </a:endParaRPr>
          </a:p>
        </p:txBody>
      </p:sp>
      <p:sp>
        <p:nvSpPr>
          <p:cNvPr id="11" name="Title 1">
            <a:extLst>
              <a:ext uri="{FF2B5EF4-FFF2-40B4-BE49-F238E27FC236}">
                <a16:creationId xmlns:a16="http://schemas.microsoft.com/office/drawing/2014/main" id="{30BD85BD-BD69-4527-8BF2-817AC9544955}"/>
              </a:ext>
            </a:extLst>
          </p:cNvPr>
          <p:cNvSpPr txBox="1">
            <a:spLocks/>
          </p:cNvSpPr>
          <p:nvPr/>
        </p:nvSpPr>
        <p:spPr>
          <a:xfrm>
            <a:off x="248194" y="3300857"/>
            <a:ext cx="10842171" cy="655637"/>
          </a:xfrm>
          <a:prstGeom prst="rect">
            <a:avLst/>
          </a:prstGeom>
        </p:spPr>
        <p:txBody>
          <a:bodyPr vert="horz" lIns="91440" tIns="45720" rIns="91440" bIns="45720" rtlCol="0" anchor="b">
            <a:normAutofit fontScale="92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Arial" panose="020B0604020202020204" pitchFamily="34" charset="0"/>
              <a:buChar char="•"/>
            </a:pPr>
            <a:r>
              <a:rPr lang="ar-DZ" sz="3600" dirty="0">
                <a:solidFill>
                  <a:srgbClr val="C00000"/>
                </a:solidFill>
              </a:rPr>
              <a:t>توسيع أفق ومدارك الاقفراد وبالتالي فهي تشكل اطارا مرجعيا لتفسير الأحداث</a:t>
            </a:r>
            <a:endParaRPr lang="en-GB" sz="3600" dirty="0">
              <a:solidFill>
                <a:srgbClr val="7030A0"/>
              </a:solidFill>
            </a:endParaRPr>
          </a:p>
        </p:txBody>
      </p:sp>
      <p:sp>
        <p:nvSpPr>
          <p:cNvPr id="12" name="Title 1">
            <a:extLst>
              <a:ext uri="{FF2B5EF4-FFF2-40B4-BE49-F238E27FC236}">
                <a16:creationId xmlns:a16="http://schemas.microsoft.com/office/drawing/2014/main" id="{549D4AF7-67B7-4EE0-BE82-E2705C886598}"/>
              </a:ext>
            </a:extLst>
          </p:cNvPr>
          <p:cNvSpPr txBox="1">
            <a:spLocks/>
          </p:cNvSpPr>
          <p:nvPr/>
        </p:nvSpPr>
        <p:spPr>
          <a:xfrm>
            <a:off x="-168366" y="4163158"/>
            <a:ext cx="10842171" cy="65563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Arial" panose="020B0604020202020204" pitchFamily="34" charset="0"/>
              <a:buChar char="•"/>
            </a:pPr>
            <a:r>
              <a:rPr lang="ar-DZ" sz="3600" dirty="0">
                <a:solidFill>
                  <a:srgbClr val="C00000"/>
                </a:solidFill>
              </a:rPr>
              <a:t>تساعد في التنبؤ بسلوك الافراد والجماعات</a:t>
            </a:r>
            <a:endParaRPr lang="en-GB" sz="3600" dirty="0">
              <a:solidFill>
                <a:srgbClr val="7030A0"/>
              </a:solidFill>
            </a:endParaRPr>
          </a:p>
        </p:txBody>
      </p:sp>
      <p:sp>
        <p:nvSpPr>
          <p:cNvPr id="7" name="Title 1">
            <a:extLst>
              <a:ext uri="{FF2B5EF4-FFF2-40B4-BE49-F238E27FC236}">
                <a16:creationId xmlns:a16="http://schemas.microsoft.com/office/drawing/2014/main" id="{902B1E1A-0178-4821-9E0C-DFB7082AEC2A}"/>
              </a:ext>
            </a:extLst>
          </p:cNvPr>
          <p:cNvSpPr txBox="1">
            <a:spLocks/>
          </p:cNvSpPr>
          <p:nvPr/>
        </p:nvSpPr>
        <p:spPr>
          <a:xfrm>
            <a:off x="-168367" y="5161244"/>
            <a:ext cx="10842171" cy="655637"/>
          </a:xfrm>
          <a:prstGeom prst="rect">
            <a:avLst/>
          </a:prstGeom>
        </p:spPr>
        <p:txBody>
          <a:bodyPr vert="horz" lIns="91440" tIns="45720" rIns="91440" bIns="45720" rtlCol="0" anchor="b">
            <a:normAutofit fontScale="7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rtl="1"/>
            <a:r>
              <a:rPr lang="ar-DZ" sz="3600" b="1" dirty="0">
                <a:solidFill>
                  <a:srgbClr val="7030A0"/>
                </a:solidFill>
              </a:rPr>
              <a:t>يرى    </a:t>
            </a:r>
            <a:r>
              <a:rPr lang="en-GB" sz="3600" b="1" dirty="0" err="1">
                <a:solidFill>
                  <a:srgbClr val="7030A0"/>
                </a:solidFill>
              </a:rPr>
              <a:t>Kreinter</a:t>
            </a:r>
            <a:r>
              <a:rPr lang="en-GB" sz="3600" b="1" dirty="0">
                <a:solidFill>
                  <a:srgbClr val="7030A0"/>
                </a:solidFill>
              </a:rPr>
              <a:t> &amp; </a:t>
            </a:r>
            <a:r>
              <a:rPr lang="en-GB" sz="3600" b="1" dirty="0" err="1">
                <a:solidFill>
                  <a:srgbClr val="7030A0"/>
                </a:solidFill>
              </a:rPr>
              <a:t>Kinichi</a:t>
            </a:r>
            <a:r>
              <a:rPr lang="ar-DZ" sz="3600" b="1" dirty="0">
                <a:solidFill>
                  <a:srgbClr val="7030A0"/>
                </a:solidFill>
              </a:rPr>
              <a:t> أن للثقافة 4 وظائف : تعطي الأفراد هوية منظمية، تسهال الالتزام الجماعي،</a:t>
            </a:r>
          </a:p>
          <a:p>
            <a:pPr rtl="1"/>
            <a:r>
              <a:rPr lang="ar-DZ" sz="3600" b="1" dirty="0">
                <a:solidFill>
                  <a:srgbClr val="7030A0"/>
                </a:solidFill>
              </a:rPr>
              <a:t>تعزز الاستقرار للنظام الاجتماعي وتشكل السلوك.</a:t>
            </a:r>
            <a:endParaRPr lang="en-GB" sz="3600" b="1" dirty="0">
              <a:solidFill>
                <a:srgbClr val="7030A0"/>
              </a:solidFill>
            </a:endParaRPr>
          </a:p>
        </p:txBody>
      </p:sp>
    </p:spTree>
    <p:extLst>
      <p:ext uri="{BB962C8B-B14F-4D97-AF65-F5344CB8AC3E}">
        <p14:creationId xmlns:p14="http://schemas.microsoft.com/office/powerpoint/2010/main" val="3648959044"/>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AAB6-938B-4A4D-89FE-8D0CAD71980C}"/>
              </a:ext>
            </a:extLst>
          </p:cNvPr>
          <p:cNvSpPr>
            <a:spLocks noGrp="1"/>
          </p:cNvSpPr>
          <p:nvPr>
            <p:ph type="ctrTitle"/>
          </p:nvPr>
        </p:nvSpPr>
        <p:spPr>
          <a:xfrm>
            <a:off x="6443132" y="1122363"/>
            <a:ext cx="4224867" cy="528637"/>
          </a:xfrm>
        </p:spPr>
        <p:txBody>
          <a:bodyPr>
            <a:normAutofit fontScale="90000"/>
          </a:bodyPr>
          <a:lstStyle/>
          <a:p>
            <a:pPr algn="r"/>
            <a:r>
              <a:rPr lang="ar-DZ" sz="4000" dirty="0">
                <a:solidFill>
                  <a:srgbClr val="C00000"/>
                </a:solidFill>
              </a:rPr>
              <a:t>خصائص الثقافة التنظيمية</a:t>
            </a:r>
            <a:endParaRPr lang="en-GB" sz="4000" dirty="0">
              <a:solidFill>
                <a:srgbClr val="7030A0"/>
              </a:solidFill>
            </a:endParaRPr>
          </a:p>
        </p:txBody>
      </p:sp>
      <p:sp>
        <p:nvSpPr>
          <p:cNvPr id="3" name="Subtitle 2">
            <a:extLst>
              <a:ext uri="{FF2B5EF4-FFF2-40B4-BE49-F238E27FC236}">
                <a16:creationId xmlns:a16="http://schemas.microsoft.com/office/drawing/2014/main" id="{CB9E25EE-D676-480A-958E-7DD57C248202}"/>
              </a:ext>
            </a:extLst>
          </p:cNvPr>
          <p:cNvSpPr>
            <a:spLocks noGrp="1"/>
          </p:cNvSpPr>
          <p:nvPr>
            <p:ph type="subTitle" idx="1"/>
          </p:nvPr>
        </p:nvSpPr>
        <p:spPr>
          <a:xfrm>
            <a:off x="1684866" y="1877749"/>
            <a:ext cx="9144000" cy="772318"/>
          </a:xfrm>
        </p:spPr>
        <p:txBody>
          <a:bodyPr>
            <a:normAutofit fontScale="85000" lnSpcReduction="20000"/>
          </a:bodyPr>
          <a:lstStyle/>
          <a:p>
            <a:pPr marL="571500" indent="-571500" rtl="1">
              <a:buFont typeface="Wingdings" panose="05000000000000000000" pitchFamily="2" charset="2"/>
              <a:buChar char="v"/>
            </a:pPr>
            <a:r>
              <a:rPr lang="ar-DZ" sz="3600" dirty="0">
                <a:solidFill>
                  <a:srgbClr val="7030A0"/>
                </a:solidFill>
              </a:rPr>
              <a:t>تختلف الثقافة من منظمة لأخرى حتى وان كانت كلها تعمل في نفس القطاع، وذلك تبعا لعوامل تشكيلها المختلفة. </a:t>
            </a:r>
            <a:endParaRPr lang="en-GB" sz="3600" dirty="0"/>
          </a:p>
        </p:txBody>
      </p:sp>
      <p:sp>
        <p:nvSpPr>
          <p:cNvPr id="4" name="Rectangle 3">
            <a:extLst>
              <a:ext uri="{FF2B5EF4-FFF2-40B4-BE49-F238E27FC236}">
                <a16:creationId xmlns:a16="http://schemas.microsoft.com/office/drawing/2014/main" id="{1979812B-A664-4E82-ACD7-3160F396CB4C}"/>
              </a:ext>
            </a:extLst>
          </p:cNvPr>
          <p:cNvSpPr/>
          <p:nvPr/>
        </p:nvSpPr>
        <p:spPr>
          <a:xfrm>
            <a:off x="3462866" y="3097368"/>
            <a:ext cx="6096000" cy="2585323"/>
          </a:xfrm>
          <a:prstGeom prst="rect">
            <a:avLst/>
          </a:prstGeom>
        </p:spPr>
        <p:style>
          <a:lnRef idx="2">
            <a:schemeClr val="accent2"/>
          </a:lnRef>
          <a:fillRef idx="1">
            <a:schemeClr val="lt1"/>
          </a:fillRef>
          <a:effectRef idx="0">
            <a:schemeClr val="accent2"/>
          </a:effectRef>
          <a:fontRef idx="minor">
            <a:schemeClr val="dk1"/>
          </a:fontRef>
        </p:style>
        <p:txBody>
          <a:bodyPr>
            <a:spAutoFit/>
          </a:bodyPr>
          <a:lstStyle/>
          <a:p>
            <a:pPr marL="571500" indent="-571500" algn="r" rtl="1">
              <a:buFont typeface="Wingdings" panose="05000000000000000000" pitchFamily="2" charset="2"/>
              <a:buChar char="v"/>
            </a:pPr>
            <a:r>
              <a:rPr lang="ar-DZ" dirty="0">
                <a:solidFill>
                  <a:srgbClr val="7030A0"/>
                </a:solidFill>
              </a:rPr>
              <a:t>من أهم خصائصها (العميان 2005):</a:t>
            </a:r>
          </a:p>
          <a:p>
            <a:pPr marL="571500" indent="-571500" algn="r" rtl="1">
              <a:buFont typeface="Wingdings" panose="05000000000000000000" pitchFamily="2" charset="2"/>
              <a:buChar char="v"/>
            </a:pPr>
            <a:r>
              <a:rPr lang="ar-DZ" dirty="0">
                <a:solidFill>
                  <a:srgbClr val="7030A0"/>
                </a:solidFill>
              </a:rPr>
              <a:t>الانتظام في السلوك والتقييد به (استخدام لغة ومصطلحات وطقوس مشتركة)</a:t>
            </a:r>
          </a:p>
          <a:p>
            <a:pPr marL="571500" indent="-571500" algn="r" rtl="1">
              <a:buFont typeface="Wingdings" panose="05000000000000000000" pitchFamily="2" charset="2"/>
              <a:buChar char="v"/>
            </a:pPr>
            <a:r>
              <a:rPr lang="ar-DZ" dirty="0">
                <a:solidFill>
                  <a:srgbClr val="7030A0"/>
                </a:solidFill>
              </a:rPr>
              <a:t>المعايير (معايير سلوكية فيما يتعلق بحجم العمل مثلا)</a:t>
            </a:r>
          </a:p>
          <a:p>
            <a:pPr marL="571500" indent="-571500" algn="r" rtl="1">
              <a:buFont typeface="Wingdings" panose="05000000000000000000" pitchFamily="2" charset="2"/>
              <a:buChar char="v"/>
            </a:pPr>
            <a:r>
              <a:rPr lang="ar-DZ" dirty="0">
                <a:solidFill>
                  <a:srgbClr val="7030A0"/>
                </a:solidFill>
              </a:rPr>
              <a:t>القيم المتحمة (قيم اساسية يتم تبنيها والاتزام بها، جودة عالية، نسب متدنية من الغياب.....)</a:t>
            </a:r>
          </a:p>
          <a:p>
            <a:pPr marL="571500" indent="-571500" algn="r" rtl="1">
              <a:buFont typeface="Wingdings" panose="05000000000000000000" pitchFamily="2" charset="2"/>
              <a:buChar char="v"/>
            </a:pPr>
            <a:r>
              <a:rPr lang="ar-DZ" dirty="0">
                <a:solidFill>
                  <a:srgbClr val="7030A0"/>
                </a:solidFill>
              </a:rPr>
              <a:t>الفلسفة  (سياسات خاصة في التعامل والتفكير)</a:t>
            </a:r>
          </a:p>
          <a:p>
            <a:pPr marL="571500" indent="-571500" algn="r" rtl="1">
              <a:buFont typeface="Wingdings" panose="05000000000000000000" pitchFamily="2" charset="2"/>
              <a:buChar char="v"/>
            </a:pPr>
            <a:r>
              <a:rPr lang="ar-DZ" dirty="0">
                <a:solidFill>
                  <a:srgbClr val="7030A0"/>
                </a:solidFill>
              </a:rPr>
              <a:t>قواعد (التعليمات)</a:t>
            </a:r>
          </a:p>
          <a:p>
            <a:pPr marL="571500" indent="-571500" algn="r" rtl="1">
              <a:buFont typeface="Wingdings" panose="05000000000000000000" pitchFamily="2" charset="2"/>
              <a:buChar char="v"/>
            </a:pPr>
            <a:r>
              <a:rPr lang="ar-DZ" dirty="0">
                <a:solidFill>
                  <a:srgbClr val="7030A0"/>
                </a:solidFill>
              </a:rPr>
              <a:t>المناخ التنظيمي</a:t>
            </a:r>
          </a:p>
        </p:txBody>
      </p:sp>
    </p:spTree>
    <p:extLst>
      <p:ext uri="{BB962C8B-B14F-4D97-AF65-F5344CB8AC3E}">
        <p14:creationId xmlns:p14="http://schemas.microsoft.com/office/powerpoint/2010/main" val="32328462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AAB6-938B-4A4D-89FE-8D0CAD71980C}"/>
              </a:ext>
            </a:extLst>
          </p:cNvPr>
          <p:cNvSpPr>
            <a:spLocks noGrp="1"/>
          </p:cNvSpPr>
          <p:nvPr>
            <p:ph type="ctrTitle"/>
          </p:nvPr>
        </p:nvSpPr>
        <p:spPr>
          <a:xfrm>
            <a:off x="4017434" y="645848"/>
            <a:ext cx="4360332" cy="655637"/>
          </a:xfrm>
        </p:spPr>
        <p:style>
          <a:lnRef idx="2">
            <a:schemeClr val="accent4"/>
          </a:lnRef>
          <a:fillRef idx="1">
            <a:schemeClr val="lt1"/>
          </a:fillRef>
          <a:effectRef idx="0">
            <a:schemeClr val="accent4"/>
          </a:effectRef>
          <a:fontRef idx="minor">
            <a:schemeClr val="dk1"/>
          </a:fontRef>
        </p:style>
        <p:txBody>
          <a:bodyPr>
            <a:normAutofit fontScale="90000"/>
          </a:bodyPr>
          <a:lstStyle/>
          <a:p>
            <a:pPr algn="r"/>
            <a:r>
              <a:rPr lang="ar-DZ" sz="4400" dirty="0">
                <a:ln w="0"/>
                <a:solidFill>
                  <a:srgbClr val="C00000"/>
                </a:solidFill>
                <a:effectLst>
                  <a:outerShdw blurRad="38100" dist="19050" dir="2700000" algn="tl" rotWithShape="0">
                    <a:schemeClr val="dk1">
                      <a:alpha val="40000"/>
                    </a:schemeClr>
                  </a:outerShdw>
                </a:effectLst>
              </a:rPr>
              <a:t>أنواع الثقافة التنظيمية </a:t>
            </a:r>
            <a:endParaRPr lang="en-GB" sz="4400" dirty="0">
              <a:ln w="0"/>
              <a:solidFill>
                <a:srgbClr val="C00000"/>
              </a:solidFill>
              <a:effectLst>
                <a:outerShdw blurRad="38100" dist="19050" dir="2700000" algn="tl" rotWithShape="0">
                  <a:schemeClr val="dk1">
                    <a:alpha val="40000"/>
                  </a:schemeClr>
                </a:outerShdw>
              </a:effectLst>
            </a:endParaRPr>
          </a:p>
        </p:txBody>
      </p:sp>
      <p:sp>
        <p:nvSpPr>
          <p:cNvPr id="5" name="Rectangle 4">
            <a:extLst>
              <a:ext uri="{FF2B5EF4-FFF2-40B4-BE49-F238E27FC236}">
                <a16:creationId xmlns:a16="http://schemas.microsoft.com/office/drawing/2014/main" id="{7ACB4E1D-A81E-4923-85BD-9ED53A9F02F4}"/>
              </a:ext>
            </a:extLst>
          </p:cNvPr>
          <p:cNvSpPr/>
          <p:nvPr/>
        </p:nvSpPr>
        <p:spPr>
          <a:xfrm>
            <a:off x="9301811" y="1606216"/>
            <a:ext cx="832279" cy="523220"/>
          </a:xfrm>
          <a:prstGeom prst="rect">
            <a:avLst/>
          </a:prstGeom>
        </p:spPr>
        <p:txBody>
          <a:bodyPr wrap="none">
            <a:spAutoFit/>
          </a:bodyPr>
          <a:lstStyle/>
          <a:p>
            <a:r>
              <a:rPr lang="ar-DZ" sz="2800" dirty="0">
                <a:solidFill>
                  <a:schemeClr val="accent1"/>
                </a:solidFill>
              </a:rPr>
              <a:t>هناك </a:t>
            </a:r>
            <a:endParaRPr lang="en-GB" sz="2800" dirty="0">
              <a:solidFill>
                <a:schemeClr val="accent1"/>
              </a:solidFill>
            </a:endParaRPr>
          </a:p>
        </p:txBody>
      </p:sp>
      <p:sp>
        <p:nvSpPr>
          <p:cNvPr id="6" name="Arrow: Left 5">
            <a:extLst>
              <a:ext uri="{FF2B5EF4-FFF2-40B4-BE49-F238E27FC236}">
                <a16:creationId xmlns:a16="http://schemas.microsoft.com/office/drawing/2014/main" id="{9F93D8A6-03F8-4E62-AFC0-AF532DA92297}"/>
              </a:ext>
            </a:extLst>
          </p:cNvPr>
          <p:cNvSpPr/>
          <p:nvPr/>
        </p:nvSpPr>
        <p:spPr>
          <a:xfrm>
            <a:off x="7594600" y="1794933"/>
            <a:ext cx="1397000" cy="39793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itle 1">
            <a:extLst>
              <a:ext uri="{FF2B5EF4-FFF2-40B4-BE49-F238E27FC236}">
                <a16:creationId xmlns:a16="http://schemas.microsoft.com/office/drawing/2014/main" id="{BD224353-58CD-449D-9C96-D5F54BAAEC7D}"/>
              </a:ext>
            </a:extLst>
          </p:cNvPr>
          <p:cNvSpPr txBox="1">
            <a:spLocks/>
          </p:cNvSpPr>
          <p:nvPr/>
        </p:nvSpPr>
        <p:spPr>
          <a:xfrm>
            <a:off x="2840567" y="1666081"/>
            <a:ext cx="4360332" cy="655637"/>
          </a:xfrm>
          <a:prstGeom prst="rect">
            <a:avLst/>
          </a:prstGeom>
        </p:spPr>
        <p:style>
          <a:lnRef idx="2">
            <a:schemeClr val="accent4"/>
          </a:lnRef>
          <a:fillRef idx="1">
            <a:schemeClr val="lt1"/>
          </a:fillRef>
          <a:effectRef idx="0">
            <a:schemeClr val="accent4"/>
          </a:effectRef>
          <a:fontRef idx="minor">
            <a:schemeClr val="dk1"/>
          </a:fontRef>
        </p:style>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r"/>
            <a:r>
              <a:rPr lang="ar-DZ" sz="3200" dirty="0">
                <a:ln w="0"/>
                <a:solidFill>
                  <a:srgbClr val="7030A0"/>
                </a:solidFill>
                <a:effectLst>
                  <a:outerShdw blurRad="38100" dist="19050" dir="2700000" algn="tl" rotWithShape="0">
                    <a:schemeClr val="dk1">
                      <a:alpha val="40000"/>
                    </a:schemeClr>
                  </a:outerShdw>
                </a:effectLst>
              </a:rPr>
              <a:t>الثقافة القوية والثقافة الضعيفة </a:t>
            </a:r>
            <a:endParaRPr lang="en-GB" sz="3200" dirty="0">
              <a:ln w="0"/>
              <a:solidFill>
                <a:srgbClr val="7030A0"/>
              </a:solidFill>
              <a:effectLst>
                <a:outerShdw blurRad="38100" dist="19050" dir="2700000" algn="tl" rotWithShape="0">
                  <a:schemeClr val="dk1">
                    <a:alpha val="40000"/>
                  </a:schemeClr>
                </a:outerShdw>
              </a:effectLst>
            </a:endParaRPr>
          </a:p>
        </p:txBody>
      </p:sp>
      <p:sp>
        <p:nvSpPr>
          <p:cNvPr id="10" name="Rectangle 9">
            <a:extLst>
              <a:ext uri="{FF2B5EF4-FFF2-40B4-BE49-F238E27FC236}">
                <a16:creationId xmlns:a16="http://schemas.microsoft.com/office/drawing/2014/main" id="{6924DBF8-6588-432A-8EC7-E06712AD2E34}"/>
              </a:ext>
            </a:extLst>
          </p:cNvPr>
          <p:cNvSpPr/>
          <p:nvPr/>
        </p:nvSpPr>
        <p:spPr>
          <a:xfrm>
            <a:off x="7336369" y="3418680"/>
            <a:ext cx="3930884" cy="523220"/>
          </a:xfrm>
          <a:prstGeom prst="rect">
            <a:avLst/>
          </a:prstGeom>
        </p:spPr>
        <p:txBody>
          <a:bodyPr wrap="none">
            <a:spAutoFit/>
          </a:bodyPr>
          <a:lstStyle/>
          <a:p>
            <a:r>
              <a:rPr lang="ar-DZ" sz="2800" dirty="0">
                <a:solidFill>
                  <a:schemeClr val="accent1"/>
                </a:solidFill>
              </a:rPr>
              <a:t>وتكون ثقافة المنظمة قوية نتيجة :</a:t>
            </a:r>
            <a:endParaRPr lang="en-GB" sz="2800" dirty="0">
              <a:solidFill>
                <a:schemeClr val="accent1"/>
              </a:solidFill>
            </a:endParaRPr>
          </a:p>
        </p:txBody>
      </p:sp>
      <p:sp>
        <p:nvSpPr>
          <p:cNvPr id="11" name="Title 1">
            <a:extLst>
              <a:ext uri="{FF2B5EF4-FFF2-40B4-BE49-F238E27FC236}">
                <a16:creationId xmlns:a16="http://schemas.microsoft.com/office/drawing/2014/main" id="{7A55F00C-3229-4665-8C60-B468535038CC}"/>
              </a:ext>
            </a:extLst>
          </p:cNvPr>
          <p:cNvSpPr txBox="1">
            <a:spLocks/>
          </p:cNvSpPr>
          <p:nvPr/>
        </p:nvSpPr>
        <p:spPr>
          <a:xfrm>
            <a:off x="524933" y="3424765"/>
            <a:ext cx="6675966" cy="977902"/>
          </a:xfrm>
          <a:prstGeom prst="rect">
            <a:avLst/>
          </a:prstGeom>
        </p:spPr>
        <p:style>
          <a:lnRef idx="2">
            <a:schemeClr val="accent4"/>
          </a:lnRef>
          <a:fillRef idx="1">
            <a:schemeClr val="lt1"/>
          </a:fillRef>
          <a:effectRef idx="0">
            <a:schemeClr val="accent4"/>
          </a:effectRef>
          <a:fontRef idx="minor">
            <a:schemeClr val="dk1"/>
          </a:fontRef>
        </p:style>
        <p:txBody>
          <a:bodyPr vert="horz" lIns="91440" tIns="45720" rIns="91440" bIns="45720" rtlCol="0" anchor="b">
            <a:normAutofit fontScale="82500" lnSpcReduction="20000"/>
          </a:bodyPr>
          <a:lstStyle>
            <a:lvl1pPr algn="ctr" defTabSz="914400" rtl="0" eaLnBrk="1" latinLnBrk="0" hangingPunct="1">
              <a:lnSpc>
                <a:spcPct val="90000"/>
              </a:lnSpc>
              <a:spcBef>
                <a:spcPct val="0"/>
              </a:spcBef>
              <a:buNone/>
              <a:defRPr sz="60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r"/>
            <a:r>
              <a:rPr lang="ar-DZ" sz="3200" dirty="0">
                <a:ln w="0"/>
                <a:solidFill>
                  <a:srgbClr val="7030A0"/>
                </a:solidFill>
                <a:effectLst>
                  <a:outerShdw blurRad="38100" dist="19050" dir="2700000" algn="tl" rotWithShape="0">
                    <a:schemeClr val="dk1">
                      <a:alpha val="40000"/>
                    </a:schemeClr>
                  </a:outerShdw>
                </a:effectLst>
              </a:rPr>
              <a:t>عنصر الشدة الذي يشير الى تماسك أعضائها وتمسكهم بالقيم والمعتقدات من جهة ومن جهة اخرى عنصر الاجماع والمشاركة لنفس القيم والمعتقدات</a:t>
            </a:r>
            <a:endParaRPr lang="en-GB" sz="3200" dirty="0">
              <a:ln w="0"/>
              <a:solidFill>
                <a:srgbClr val="7030A0"/>
              </a:solidFill>
              <a:effectLst>
                <a:outerShdw blurRad="38100" dist="19050" dir="2700000" algn="tl" rotWithShape="0">
                  <a:schemeClr val="dk1">
                    <a:alpha val="40000"/>
                  </a:schemeClr>
                </a:outerShdw>
              </a:effectLst>
            </a:endParaRPr>
          </a:p>
        </p:txBody>
      </p:sp>
      <p:sp>
        <p:nvSpPr>
          <p:cNvPr id="12" name="Rectangle 11">
            <a:extLst>
              <a:ext uri="{FF2B5EF4-FFF2-40B4-BE49-F238E27FC236}">
                <a16:creationId xmlns:a16="http://schemas.microsoft.com/office/drawing/2014/main" id="{9D229E7D-2520-402C-AF7C-CDB034285C9E}"/>
              </a:ext>
            </a:extLst>
          </p:cNvPr>
          <p:cNvSpPr/>
          <p:nvPr/>
        </p:nvSpPr>
        <p:spPr>
          <a:xfrm>
            <a:off x="1290579" y="5028660"/>
            <a:ext cx="10076798" cy="954107"/>
          </a:xfrm>
          <a:prstGeom prst="rect">
            <a:avLst/>
          </a:prstGeom>
        </p:spPr>
        <p:txBody>
          <a:bodyPr wrap="none">
            <a:spAutoFit/>
          </a:bodyPr>
          <a:lstStyle/>
          <a:p>
            <a:pPr algn="ctr"/>
            <a:r>
              <a:rPr lang="ar-DZ" sz="2800" dirty="0">
                <a:solidFill>
                  <a:schemeClr val="accent2">
                    <a:lumMod val="75000"/>
                  </a:schemeClr>
                </a:solidFill>
              </a:rPr>
              <a:t>بينما في الثقافة الضعيفة يتصرف الأفراد بطرق مبهمة غير واضحة المعالم،</a:t>
            </a:r>
          </a:p>
          <a:p>
            <a:pPr algn="ctr"/>
            <a:r>
              <a:rPr lang="ar-DZ" sz="2800" dirty="0">
                <a:solidFill>
                  <a:schemeClr val="accent2">
                    <a:lumMod val="75000"/>
                  </a:schemeClr>
                </a:solidFill>
              </a:rPr>
              <a:t> لا يعرفون ما يجب القيام به ولا كيف، وبالتالي تكزون نتائج اعمالهم متناقضة وضعيفة </a:t>
            </a:r>
            <a:endParaRPr lang="en-GB" sz="2800" dirty="0">
              <a:solidFill>
                <a:schemeClr val="accent2">
                  <a:lumMod val="75000"/>
                </a:schemeClr>
              </a:solidFill>
            </a:endParaRPr>
          </a:p>
        </p:txBody>
      </p:sp>
    </p:spTree>
    <p:extLst>
      <p:ext uri="{BB962C8B-B14F-4D97-AF65-F5344CB8AC3E}">
        <p14:creationId xmlns:p14="http://schemas.microsoft.com/office/powerpoint/2010/main" val="21768131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AAB6-938B-4A4D-89FE-8D0CAD71980C}"/>
              </a:ext>
            </a:extLst>
          </p:cNvPr>
          <p:cNvSpPr>
            <a:spLocks noGrp="1"/>
          </p:cNvSpPr>
          <p:nvPr>
            <p:ph type="ctrTitle"/>
          </p:nvPr>
        </p:nvSpPr>
        <p:spPr>
          <a:xfrm>
            <a:off x="2875280" y="848043"/>
            <a:ext cx="5902960" cy="655637"/>
          </a:xfrm>
        </p:spPr>
        <p:style>
          <a:lnRef idx="2">
            <a:schemeClr val="accent4">
              <a:shade val="50000"/>
            </a:schemeClr>
          </a:lnRef>
          <a:fillRef idx="1">
            <a:schemeClr val="accent4"/>
          </a:fillRef>
          <a:effectRef idx="0">
            <a:schemeClr val="accent4"/>
          </a:effectRef>
          <a:fontRef idx="minor">
            <a:schemeClr val="lt1"/>
          </a:fontRef>
        </p:style>
        <p:txBody>
          <a:bodyPr>
            <a:normAutofit/>
          </a:bodyPr>
          <a:lstStyle/>
          <a:p>
            <a:pPr algn="r"/>
            <a:r>
              <a:rPr lang="ar-DZ" sz="3600" dirty="0">
                <a:solidFill>
                  <a:srgbClr val="C00000"/>
                </a:solidFill>
              </a:rPr>
              <a:t>تغيير ثقافة المنظمة، هل يمكن ذلك؟  </a:t>
            </a:r>
            <a:endParaRPr lang="en-GB" sz="3600" dirty="0">
              <a:solidFill>
                <a:srgbClr val="7030A0"/>
              </a:solidFill>
            </a:endParaRPr>
          </a:p>
        </p:txBody>
      </p:sp>
      <p:sp>
        <p:nvSpPr>
          <p:cNvPr id="3" name="Subtitle 2">
            <a:extLst>
              <a:ext uri="{FF2B5EF4-FFF2-40B4-BE49-F238E27FC236}">
                <a16:creationId xmlns:a16="http://schemas.microsoft.com/office/drawing/2014/main" id="{CB9E25EE-D676-480A-958E-7DD57C248202}"/>
              </a:ext>
            </a:extLst>
          </p:cNvPr>
          <p:cNvSpPr>
            <a:spLocks noGrp="1"/>
          </p:cNvSpPr>
          <p:nvPr>
            <p:ph type="subTitle" idx="1"/>
          </p:nvPr>
        </p:nvSpPr>
        <p:spPr>
          <a:xfrm>
            <a:off x="1056640" y="2106348"/>
            <a:ext cx="10322560" cy="3654372"/>
          </a:xfrm>
        </p:spPr>
        <p:style>
          <a:lnRef idx="1">
            <a:schemeClr val="accent5"/>
          </a:lnRef>
          <a:fillRef idx="2">
            <a:schemeClr val="accent5"/>
          </a:fillRef>
          <a:effectRef idx="1">
            <a:schemeClr val="accent5"/>
          </a:effectRef>
          <a:fontRef idx="minor">
            <a:schemeClr val="dk1"/>
          </a:fontRef>
        </p:style>
        <p:txBody>
          <a:bodyPr>
            <a:normAutofit lnSpcReduction="10000"/>
          </a:bodyPr>
          <a:lstStyle/>
          <a:p>
            <a:r>
              <a:rPr lang="ar-DZ" sz="2800" b="1" dirty="0">
                <a:solidFill>
                  <a:schemeClr val="accent2">
                    <a:lumMod val="75000"/>
                  </a:schemeClr>
                </a:solidFill>
              </a:rPr>
              <a:t>نعم يمكن ذلك. طالما ان الثقافة تؤثر على اداء الافراد والمنظمات فيمكن تغييرالثقافات الضعيفة وغير المنتجة بثقافات جديدة أكثر فعالية ويمكن أن يتم ذلك انطلاقا من تغيير الافتراضات والمعتقدات الموجودة لدى الأقراد، ويمكن أن يساهم في ذلك المجالات التالية: </a:t>
            </a:r>
          </a:p>
          <a:p>
            <a:pPr marL="342900" indent="-342900" algn="r" rtl="1">
              <a:buFont typeface="Wingdings" panose="05000000000000000000" pitchFamily="2" charset="2"/>
              <a:buChar char="q"/>
            </a:pPr>
            <a:r>
              <a:rPr lang="ar-DZ" sz="2800" b="1" dirty="0"/>
              <a:t>الادارة عمل ريادي</a:t>
            </a:r>
          </a:p>
          <a:p>
            <a:pPr marL="342900" indent="-342900" algn="r" rtl="1">
              <a:buFont typeface="Wingdings" panose="05000000000000000000" pitchFamily="2" charset="2"/>
              <a:buChar char="q"/>
            </a:pPr>
            <a:r>
              <a:rPr lang="ar-DZ" sz="2800" b="1" dirty="0"/>
              <a:t>مشاركة العاملين</a:t>
            </a:r>
          </a:p>
          <a:p>
            <a:pPr marL="342900" indent="-342900" algn="r" rtl="1">
              <a:buFont typeface="Wingdings" panose="05000000000000000000" pitchFamily="2" charset="2"/>
              <a:buChar char="q"/>
            </a:pPr>
            <a:r>
              <a:rPr lang="ar-DZ" sz="2800" b="1" dirty="0"/>
              <a:t>المعلومات من الاخرين </a:t>
            </a:r>
          </a:p>
          <a:p>
            <a:pPr marL="342900" indent="-342900" algn="r" rtl="1">
              <a:buFont typeface="Wingdings" panose="05000000000000000000" pitchFamily="2" charset="2"/>
              <a:buChar char="q"/>
            </a:pPr>
            <a:r>
              <a:rPr lang="ar-DZ" sz="2800" b="1" dirty="0"/>
              <a:t>العوائد والمكافئات</a:t>
            </a:r>
            <a:endParaRPr lang="en-GB" sz="2800" b="1" dirty="0"/>
          </a:p>
        </p:txBody>
      </p:sp>
    </p:spTree>
    <p:extLst>
      <p:ext uri="{BB962C8B-B14F-4D97-AF65-F5344CB8AC3E}">
        <p14:creationId xmlns:p14="http://schemas.microsoft.com/office/powerpoint/2010/main" val="8628191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AAB6-938B-4A4D-89FE-8D0CAD71980C}"/>
              </a:ext>
            </a:extLst>
          </p:cNvPr>
          <p:cNvSpPr>
            <a:spLocks noGrp="1"/>
          </p:cNvSpPr>
          <p:nvPr>
            <p:ph type="ctrTitle"/>
          </p:nvPr>
        </p:nvSpPr>
        <p:spPr>
          <a:xfrm>
            <a:off x="3838788" y="715963"/>
            <a:ext cx="4360332" cy="655637"/>
          </a:xfrm>
          <a:ln/>
        </p:spPr>
        <p:style>
          <a:lnRef idx="2">
            <a:schemeClr val="accent3"/>
          </a:lnRef>
          <a:fillRef idx="1">
            <a:schemeClr val="lt1"/>
          </a:fillRef>
          <a:effectRef idx="0">
            <a:schemeClr val="accent3"/>
          </a:effectRef>
          <a:fontRef idx="minor">
            <a:schemeClr val="dk1"/>
          </a:fontRef>
        </p:style>
        <p:txBody>
          <a:bodyPr>
            <a:normAutofit fontScale="90000"/>
          </a:bodyPr>
          <a:lstStyle/>
          <a:p>
            <a:pPr algn="r"/>
            <a:r>
              <a:rPr lang="ar-DZ" sz="3600" b="1" dirty="0">
                <a:ln w="22225">
                  <a:solidFill>
                    <a:schemeClr val="accent2"/>
                  </a:solidFill>
                  <a:prstDash val="solid"/>
                </a:ln>
                <a:solidFill>
                  <a:schemeClr val="accent2">
                    <a:lumMod val="40000"/>
                    <a:lumOff val="60000"/>
                  </a:schemeClr>
                </a:solidFill>
              </a:rPr>
              <a:t>كيف يتم تغيير ثقافة المنظمة؟</a:t>
            </a:r>
            <a:endParaRPr lang="en-GB" sz="3600" b="1" dirty="0">
              <a:ln w="22225">
                <a:solidFill>
                  <a:schemeClr val="accent2"/>
                </a:solidFill>
                <a:prstDash val="solid"/>
              </a:ln>
              <a:solidFill>
                <a:schemeClr val="accent2">
                  <a:lumMod val="40000"/>
                  <a:lumOff val="60000"/>
                </a:schemeClr>
              </a:solidFill>
            </a:endParaRPr>
          </a:p>
        </p:txBody>
      </p:sp>
      <p:sp>
        <p:nvSpPr>
          <p:cNvPr id="3" name="Subtitle 2">
            <a:extLst>
              <a:ext uri="{FF2B5EF4-FFF2-40B4-BE49-F238E27FC236}">
                <a16:creationId xmlns:a16="http://schemas.microsoft.com/office/drawing/2014/main" id="{CB9E25EE-D676-480A-958E-7DD57C248202}"/>
              </a:ext>
            </a:extLst>
          </p:cNvPr>
          <p:cNvSpPr>
            <a:spLocks noGrp="1"/>
          </p:cNvSpPr>
          <p:nvPr>
            <p:ph type="subTitle" idx="1"/>
          </p:nvPr>
        </p:nvSpPr>
        <p:spPr>
          <a:xfrm>
            <a:off x="314961" y="2106348"/>
            <a:ext cx="10962640" cy="3380052"/>
          </a:xfrm>
        </p:spPr>
        <p:txBody>
          <a:bodyPr>
            <a:normAutofit fontScale="92500" lnSpcReduction="20000"/>
          </a:bodyPr>
          <a:lstStyle/>
          <a:p>
            <a:pPr algn="r"/>
            <a:r>
              <a:rPr lang="ar-DZ" sz="2800" b="1" dirty="0">
                <a:solidFill>
                  <a:srgbClr val="7030A0"/>
                </a:solidFill>
              </a:rPr>
              <a:t>يمكن ان يتم ذلك باتباع الخطوات التالية: </a:t>
            </a:r>
            <a:endParaRPr lang="en-GB" sz="2800" b="1" dirty="0">
              <a:solidFill>
                <a:srgbClr val="7030A0"/>
              </a:solidFill>
            </a:endParaRPr>
          </a:p>
          <a:p>
            <a:pPr algn="r"/>
            <a:r>
              <a:rPr lang="ar-DZ" sz="2800" b="1" dirty="0">
                <a:solidFill>
                  <a:srgbClr val="7030A0"/>
                </a:solidFill>
              </a:rPr>
              <a:t> </a:t>
            </a:r>
          </a:p>
          <a:p>
            <a:pPr marL="457200" indent="-457200" algn="just" rtl="1">
              <a:buFont typeface="Wingdings" panose="05000000000000000000" pitchFamily="2" charset="2"/>
              <a:buChar char="q"/>
            </a:pPr>
            <a:r>
              <a:rPr lang="ar-DZ" sz="2800" b="1" dirty="0">
                <a:solidFill>
                  <a:srgbClr val="C00000"/>
                </a:solidFill>
              </a:rPr>
              <a:t>حصر وتحديد الثقافة والسلوك المتبع في المنظمة من قبل العاملين</a:t>
            </a:r>
          </a:p>
          <a:p>
            <a:pPr marL="457200" indent="-457200" algn="just" rtl="1">
              <a:buFont typeface="Wingdings" panose="05000000000000000000" pitchFamily="2" charset="2"/>
              <a:buChar char="q"/>
            </a:pPr>
            <a:r>
              <a:rPr lang="ar-DZ" sz="2800" b="1" dirty="0">
                <a:solidFill>
                  <a:srgbClr val="C00000"/>
                </a:solidFill>
              </a:rPr>
              <a:t>تحديد المتطلبات الجديدة التي ترغب بها المنظمة </a:t>
            </a:r>
          </a:p>
          <a:p>
            <a:pPr marL="457200" indent="-457200" algn="just" rtl="1">
              <a:buFont typeface="Wingdings" panose="05000000000000000000" pitchFamily="2" charset="2"/>
              <a:buChar char="q"/>
            </a:pPr>
            <a:r>
              <a:rPr lang="ar-DZ" sz="2800" b="1" dirty="0">
                <a:solidFill>
                  <a:srgbClr val="C00000"/>
                </a:solidFill>
              </a:rPr>
              <a:t>تعديل وتطوير السلوكيات الجديدة وفق المتطلبات المرغوبة للمنظمة </a:t>
            </a:r>
          </a:p>
          <a:p>
            <a:pPr marL="457200" indent="-457200" algn="just" rtl="1">
              <a:buFont typeface="Wingdings" panose="05000000000000000000" pitchFamily="2" charset="2"/>
              <a:buChar char="q"/>
            </a:pPr>
            <a:r>
              <a:rPr lang="ar-DZ" sz="2800" b="1" dirty="0">
                <a:solidFill>
                  <a:srgbClr val="C00000"/>
                </a:solidFill>
              </a:rPr>
              <a:t>تحديد الفجوة والاختلاف بين الثقافة الحالية والسلوكيات الجديدة ومدى تأثيرها على المنظمة بشكل عام</a:t>
            </a:r>
          </a:p>
          <a:p>
            <a:pPr marL="457200" indent="-457200" algn="just" rtl="1">
              <a:buFont typeface="Wingdings" panose="05000000000000000000" pitchFamily="2" charset="2"/>
              <a:buChar char="q"/>
            </a:pPr>
            <a:r>
              <a:rPr lang="ar-DZ" sz="2800" b="1" dirty="0">
                <a:solidFill>
                  <a:srgbClr val="C00000"/>
                </a:solidFill>
              </a:rPr>
              <a:t>اتخاذ الخطوات التي من شأنها التكفل بتبني السلوك التنظيمي الجديد</a:t>
            </a:r>
            <a:endParaRPr lang="en-GB" sz="2800" b="1" dirty="0">
              <a:solidFill>
                <a:srgbClr val="C00000"/>
              </a:solidFill>
            </a:endParaRPr>
          </a:p>
          <a:p>
            <a:pPr marL="457200" indent="-457200" algn="r" rtl="1">
              <a:buFont typeface="Wingdings" panose="05000000000000000000" pitchFamily="2" charset="2"/>
              <a:buChar char="q"/>
            </a:pPr>
            <a:endParaRPr lang="ar-DZ" sz="2800" b="1" dirty="0">
              <a:solidFill>
                <a:srgbClr val="C00000"/>
              </a:solidFill>
            </a:endParaRPr>
          </a:p>
          <a:p>
            <a:pPr algn="r" rtl="1"/>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ar-DZ" sz="2000" dirty="0"/>
          </a:p>
          <a:p>
            <a:pPr marL="342900" indent="-342900" algn="r" rtl="1">
              <a:buFont typeface="Wingdings" panose="05000000000000000000" pitchFamily="2" charset="2"/>
              <a:buChar char="q"/>
            </a:pPr>
            <a:endParaRPr lang="en-GB" sz="2000" dirty="0"/>
          </a:p>
        </p:txBody>
      </p:sp>
    </p:spTree>
    <p:extLst>
      <p:ext uri="{BB962C8B-B14F-4D97-AF65-F5344CB8AC3E}">
        <p14:creationId xmlns:p14="http://schemas.microsoft.com/office/powerpoint/2010/main" val="2722668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FAAB6-938B-4A4D-89FE-8D0CAD71980C}"/>
              </a:ext>
            </a:extLst>
          </p:cNvPr>
          <p:cNvSpPr>
            <a:spLocks noGrp="1"/>
          </p:cNvSpPr>
          <p:nvPr>
            <p:ph type="ctrTitle"/>
          </p:nvPr>
        </p:nvSpPr>
        <p:spPr>
          <a:xfrm>
            <a:off x="3662440" y="512763"/>
            <a:ext cx="4360332" cy="655637"/>
          </a:xfrm>
        </p:spPr>
        <p:style>
          <a:lnRef idx="2">
            <a:schemeClr val="accent1"/>
          </a:lnRef>
          <a:fillRef idx="1">
            <a:schemeClr val="lt1"/>
          </a:fillRef>
          <a:effectRef idx="0">
            <a:schemeClr val="accent1"/>
          </a:effectRef>
          <a:fontRef idx="minor">
            <a:schemeClr val="dk1"/>
          </a:fontRef>
        </p:style>
        <p:txBody>
          <a:bodyPr>
            <a:normAutofit fontScale="90000"/>
          </a:bodyPr>
          <a:lstStyle/>
          <a:p>
            <a:pPr rtl="1">
              <a:lnSpc>
                <a:spcPct val="70000"/>
              </a:lnSpc>
            </a:pPr>
            <a:r>
              <a:rPr lang="ar-DZ" sz="3600" b="1" dirty="0">
                <a:solidFill>
                  <a:schemeClr val="accent2">
                    <a:lumMod val="75000"/>
                  </a:schemeClr>
                </a:solidFill>
                <a:latin typeface="+mj-lt"/>
                <a:ea typeface="+mj-ea"/>
                <a:cs typeface="+mj-cs"/>
              </a:rPr>
              <a:t>المحافظة على الثقافة التنظيمية </a:t>
            </a:r>
            <a:endParaRPr lang="en-GB" sz="3600" b="1" dirty="0">
              <a:solidFill>
                <a:schemeClr val="accent2">
                  <a:lumMod val="75000"/>
                </a:schemeClr>
              </a:solidFill>
              <a:latin typeface="+mj-lt"/>
              <a:ea typeface="+mj-ea"/>
              <a:cs typeface="+mj-cs"/>
            </a:endParaRPr>
          </a:p>
        </p:txBody>
      </p:sp>
      <p:sp>
        <p:nvSpPr>
          <p:cNvPr id="9" name="Title 1">
            <a:extLst>
              <a:ext uri="{FF2B5EF4-FFF2-40B4-BE49-F238E27FC236}">
                <a16:creationId xmlns:a16="http://schemas.microsoft.com/office/drawing/2014/main" id="{858EC2F2-2582-4DC0-8817-FBF48CCC3C35}"/>
              </a:ext>
            </a:extLst>
          </p:cNvPr>
          <p:cNvSpPr txBox="1">
            <a:spLocks/>
          </p:cNvSpPr>
          <p:nvPr/>
        </p:nvSpPr>
        <p:spPr>
          <a:xfrm>
            <a:off x="664029" y="1840820"/>
            <a:ext cx="10842171" cy="65563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rtl="1">
              <a:buFont typeface="Wingdings" panose="05000000000000000000" pitchFamily="2" charset="2"/>
              <a:buChar char="Ø"/>
            </a:pPr>
            <a:r>
              <a:rPr lang="ar-DZ" sz="2500" b="1" dirty="0">
                <a:solidFill>
                  <a:schemeClr val="accent2">
                    <a:lumMod val="75000"/>
                  </a:schemeClr>
                </a:solidFill>
                <a:highlight>
                  <a:srgbClr val="FFFF00"/>
                </a:highlight>
              </a:rPr>
              <a:t>هناك 3 عوامل رئيسية تلعب دورا كبيرا في المحافظة والبقاء على ثقافة المنظمة وهي :</a:t>
            </a:r>
            <a:endParaRPr lang="en-GB" sz="2500" b="1" dirty="0">
              <a:solidFill>
                <a:schemeClr val="accent2">
                  <a:lumMod val="75000"/>
                </a:schemeClr>
              </a:solidFill>
              <a:highlight>
                <a:srgbClr val="FFFF00"/>
              </a:highlight>
            </a:endParaRPr>
          </a:p>
        </p:txBody>
      </p:sp>
      <p:sp>
        <p:nvSpPr>
          <p:cNvPr id="10" name="Title 1">
            <a:extLst>
              <a:ext uri="{FF2B5EF4-FFF2-40B4-BE49-F238E27FC236}">
                <a16:creationId xmlns:a16="http://schemas.microsoft.com/office/drawing/2014/main" id="{CD81CB10-5069-4FD1-AA3F-6DBFF03697B4}"/>
              </a:ext>
            </a:extLst>
          </p:cNvPr>
          <p:cNvSpPr txBox="1">
            <a:spLocks/>
          </p:cNvSpPr>
          <p:nvPr/>
        </p:nvSpPr>
        <p:spPr>
          <a:xfrm>
            <a:off x="664028" y="2972934"/>
            <a:ext cx="10842171" cy="65563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Wingdings" panose="05000000000000000000" pitchFamily="2" charset="2"/>
              <a:buChar char="Ø"/>
            </a:pPr>
            <a:r>
              <a:rPr lang="ar-DZ" sz="2500" b="1" dirty="0">
                <a:solidFill>
                  <a:srgbClr val="0070C0"/>
                </a:solidFill>
              </a:rPr>
              <a:t>الادارة العليا</a:t>
            </a:r>
            <a:endParaRPr lang="en-GB" sz="2500" b="1" dirty="0">
              <a:solidFill>
                <a:srgbClr val="0070C0"/>
              </a:solidFill>
            </a:endParaRPr>
          </a:p>
        </p:txBody>
      </p:sp>
      <p:sp>
        <p:nvSpPr>
          <p:cNvPr id="11" name="Title 1">
            <a:extLst>
              <a:ext uri="{FF2B5EF4-FFF2-40B4-BE49-F238E27FC236}">
                <a16:creationId xmlns:a16="http://schemas.microsoft.com/office/drawing/2014/main" id="{30BD85BD-BD69-4527-8BF2-817AC9544955}"/>
              </a:ext>
            </a:extLst>
          </p:cNvPr>
          <p:cNvSpPr txBox="1">
            <a:spLocks/>
          </p:cNvSpPr>
          <p:nvPr/>
        </p:nvSpPr>
        <p:spPr>
          <a:xfrm>
            <a:off x="674914" y="3924868"/>
            <a:ext cx="10842171" cy="65563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Wingdings" panose="05000000000000000000" pitchFamily="2" charset="2"/>
              <a:buChar char="Ø"/>
            </a:pPr>
            <a:r>
              <a:rPr lang="ar-DZ" sz="2500" b="1" dirty="0">
                <a:solidFill>
                  <a:srgbClr val="0070C0"/>
                </a:solidFill>
              </a:rPr>
              <a:t>اختيار العاملين </a:t>
            </a:r>
            <a:endParaRPr lang="en-GB" sz="2500" b="1" dirty="0">
              <a:solidFill>
                <a:srgbClr val="0070C0"/>
              </a:solidFill>
            </a:endParaRPr>
          </a:p>
        </p:txBody>
      </p:sp>
      <p:sp>
        <p:nvSpPr>
          <p:cNvPr id="12" name="Title 1">
            <a:extLst>
              <a:ext uri="{FF2B5EF4-FFF2-40B4-BE49-F238E27FC236}">
                <a16:creationId xmlns:a16="http://schemas.microsoft.com/office/drawing/2014/main" id="{549D4AF7-67B7-4EE0-BE82-E2705C886598}"/>
              </a:ext>
            </a:extLst>
          </p:cNvPr>
          <p:cNvSpPr txBox="1">
            <a:spLocks/>
          </p:cNvSpPr>
          <p:nvPr/>
        </p:nvSpPr>
        <p:spPr>
          <a:xfrm>
            <a:off x="674914" y="4921479"/>
            <a:ext cx="10842171" cy="655637"/>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571500" indent="-571500" algn="r" rtl="1">
              <a:buFont typeface="Wingdings" panose="05000000000000000000" pitchFamily="2" charset="2"/>
              <a:buChar char="Ø"/>
            </a:pPr>
            <a:r>
              <a:rPr lang="ar-DZ" sz="2500" b="1" dirty="0">
                <a:solidFill>
                  <a:srgbClr val="0070C0"/>
                </a:solidFill>
              </a:rPr>
              <a:t>المخالطة الاجتماعية </a:t>
            </a:r>
            <a:endParaRPr lang="en-GB" sz="2500" b="1" dirty="0">
              <a:solidFill>
                <a:srgbClr val="0070C0"/>
              </a:solidFill>
            </a:endParaRPr>
          </a:p>
        </p:txBody>
      </p:sp>
    </p:spTree>
    <p:extLst>
      <p:ext uri="{BB962C8B-B14F-4D97-AF65-F5344CB8AC3E}">
        <p14:creationId xmlns:p14="http://schemas.microsoft.com/office/powerpoint/2010/main" val="5311898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198</TotalTime>
  <Words>362</Words>
  <Application>Microsoft Office PowerPoint</Application>
  <PresentationFormat>Widescreen</PresentationFormat>
  <Paragraphs>59</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Times New Roman</vt:lpstr>
      <vt:lpstr>Wingdings</vt:lpstr>
      <vt:lpstr>Office Theme</vt:lpstr>
      <vt:lpstr>الثقافة التنظيمية وأخلاقيات العمل (الجزء الثاني) </vt:lpstr>
      <vt:lpstr>أهمية الثقافة التنظيمية </vt:lpstr>
      <vt:lpstr>خصائص الثقافة التنظيمية</vt:lpstr>
      <vt:lpstr>أنواع الثقافة التنظيمية </vt:lpstr>
      <vt:lpstr>تغيير ثقافة المنظمة، هل يمكن ذلك؟  </vt:lpstr>
      <vt:lpstr>كيف يتم تغيير ثقافة المنظمة؟</vt:lpstr>
      <vt:lpstr>المحافظة على الثقافة التنظيمية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الثقافة التنظيمية وأخلاقيات العمل</dc:title>
  <dc:creator>Nawel Debla</dc:creator>
  <cp:lastModifiedBy>Nawel Debla</cp:lastModifiedBy>
  <cp:revision>22</cp:revision>
  <dcterms:created xsi:type="dcterms:W3CDTF">2020-04-15T12:27:46Z</dcterms:created>
  <dcterms:modified xsi:type="dcterms:W3CDTF">2020-04-20T18:40:32Z</dcterms:modified>
  <cp:contentStatus/>
</cp:coreProperties>
</file>