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79" r:id="rId3"/>
    <p:sldId id="263" r:id="rId4"/>
    <p:sldId id="278" r:id="rId5"/>
    <p:sldId id="262" r:id="rId6"/>
    <p:sldId id="258" r:id="rId7"/>
    <p:sldId id="265" r:id="rId8"/>
    <p:sldId id="267" r:id="rId9"/>
    <p:sldId id="268" r:id="rId10"/>
    <p:sldId id="270" r:id="rId11"/>
    <p:sldId id="271" r:id="rId12"/>
    <p:sldId id="272" r:id="rId13"/>
    <p:sldId id="274" r:id="rId14"/>
    <p:sldId id="275" r:id="rId15"/>
    <p:sldId id="276" r:id="rId16"/>
    <p:sldId id="280" r:id="rId17"/>
    <p:sldId id="284" r:id="rId18"/>
    <p:sldId id="269" r:id="rId19"/>
    <p:sldId id="283" r:id="rId20"/>
    <p:sldId id="286"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24" autoAdjust="0"/>
  </p:normalViewPr>
  <p:slideViewPr>
    <p:cSldViewPr>
      <p:cViewPr varScale="1">
        <p:scale>
          <a:sx n="69" d="100"/>
          <a:sy n="69" d="100"/>
        </p:scale>
        <p:origin x="-636" y="-102"/>
      </p:cViewPr>
      <p:guideLst>
        <p:guide orient="horz" pos="2160"/>
        <p:guide pos="2880"/>
      </p:guideLst>
    </p:cSldViewPr>
  </p:slideViewPr>
  <p:outlineViewPr>
    <p:cViewPr>
      <p:scale>
        <a:sx n="33" d="100"/>
        <a:sy n="33" d="100"/>
      </p:scale>
      <p:origin x="0" y="83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D09EA86-08D9-418B-A660-9446A84F3A72}" type="datetimeFigureOut">
              <a:rPr lang="fr-FR" smtClean="0"/>
              <a:pPr/>
              <a:t>11/02/2020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78DE3E-F03C-4C2B-8986-82081926535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09EA86-08D9-418B-A660-9446A84F3A72}" type="datetimeFigureOut">
              <a:rPr lang="fr-FR" smtClean="0"/>
              <a:pPr/>
              <a:t>11/02/2020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78DE3E-F03C-4C2B-8986-82081926535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Group 2">
            <a:extLst>
              <a:ext uri="{FF2B5EF4-FFF2-40B4-BE49-F238E27FC236}">
                <a16:creationId xmlns="" xmlns:a16="http://schemas.microsoft.com/office/drawing/2014/main" id="{AC9F0C3D-B736-404C-B103-77F2FD43C27C}"/>
              </a:ext>
            </a:extLst>
          </p:cNvPr>
          <p:cNvGrpSpPr>
            <a:grpSpLocks/>
          </p:cNvGrpSpPr>
          <p:nvPr/>
        </p:nvGrpSpPr>
        <p:grpSpPr bwMode="auto">
          <a:xfrm>
            <a:off x="7786710" y="285728"/>
            <a:ext cx="864096" cy="1152128"/>
            <a:chOff x="4041" y="5842"/>
            <a:chExt cx="1056" cy="1375"/>
          </a:xfrm>
        </p:grpSpPr>
        <p:sp>
          <p:nvSpPr>
            <p:cNvPr id="3" name="Oval 3">
              <a:extLst>
                <a:ext uri="{FF2B5EF4-FFF2-40B4-BE49-F238E27FC236}">
                  <a16:creationId xmlns="" xmlns:a16="http://schemas.microsoft.com/office/drawing/2014/main" id="{97153225-31A5-4483-B580-7F3C064717DF}"/>
                </a:ext>
              </a:extLst>
            </p:cNvPr>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4" name="Picture 4" descr="SigleUNI4">
              <a:extLst>
                <a:ext uri="{FF2B5EF4-FFF2-40B4-BE49-F238E27FC236}">
                  <a16:creationId xmlns="" xmlns:a16="http://schemas.microsoft.com/office/drawing/2014/main" id="{A91A7DE8-B3D5-493C-B359-3375E1424AD8}"/>
                </a:ext>
              </a:extLst>
            </p:cNvPr>
            <p:cNvPicPr>
              <a:picLocks noChangeAspect="1" noChangeArrowheads="1"/>
            </p:cNvPicPr>
            <p:nvPr/>
          </p:nvPicPr>
          <p:blipFill>
            <a:blip r:embed="rId3" cstate="print"/>
            <a:srcRect l="2623" t="1465" r="1811"/>
            <a:stretch>
              <a:fillRect/>
            </a:stretch>
          </p:blipFill>
          <p:spPr bwMode="auto">
            <a:xfrm>
              <a:off x="4193" y="6073"/>
              <a:ext cx="742" cy="904"/>
            </a:xfrm>
            <a:prstGeom prst="rect">
              <a:avLst/>
            </a:prstGeom>
            <a:noFill/>
          </p:spPr>
        </p:pic>
        <p:sp>
          <p:nvSpPr>
            <p:cNvPr id="5" name="WordArt 5">
              <a:extLst>
                <a:ext uri="{FF2B5EF4-FFF2-40B4-BE49-F238E27FC236}">
                  <a16:creationId xmlns="" xmlns:a16="http://schemas.microsoft.com/office/drawing/2014/main" id="{E0F77808-A37B-463F-9554-0FA0F110EBB8}"/>
                </a:ext>
              </a:extLst>
            </p:cNvPr>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a:ln w="9525">
                    <a:noFill/>
                    <a:round/>
                    <a:headEnd/>
                    <a:tailEnd/>
                  </a:ln>
                  <a:solidFill>
                    <a:srgbClr val="000080"/>
                  </a:solidFill>
                  <a:effectLst/>
                  <a:latin typeface="AF_Aseer"/>
                </a:rPr>
                <a:t>جامعــــــة محمد خيضــــــــــــر</a:t>
              </a:r>
              <a:endParaRPr lang="fr-FR" sz="3600" kern="10" spc="0" dirty="0">
                <a:ln w="9525">
                  <a:noFill/>
                  <a:round/>
                  <a:headEnd/>
                  <a:tailEnd/>
                </a:ln>
                <a:solidFill>
                  <a:srgbClr val="000080"/>
                </a:solidFill>
                <a:effectLst/>
                <a:latin typeface="AF_Aseer"/>
              </a:endParaRPr>
            </a:p>
          </p:txBody>
        </p:sp>
        <p:sp>
          <p:nvSpPr>
            <p:cNvPr id="6" name="WordArt 6">
              <a:extLst>
                <a:ext uri="{FF2B5EF4-FFF2-40B4-BE49-F238E27FC236}">
                  <a16:creationId xmlns="" xmlns:a16="http://schemas.microsoft.com/office/drawing/2014/main" id="{87DD9EBF-9C04-463A-B79D-175B05052B95}"/>
                </a:ext>
              </a:extLst>
            </p:cNvPr>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grpSp>
        <p:nvGrpSpPr>
          <p:cNvPr id="7" name="Group 2">
            <a:extLst>
              <a:ext uri="{FF2B5EF4-FFF2-40B4-BE49-F238E27FC236}">
                <a16:creationId xmlns="" xmlns:a16="http://schemas.microsoft.com/office/drawing/2014/main" id="{195BC378-2020-4C32-BCA1-778C22923724}"/>
              </a:ext>
            </a:extLst>
          </p:cNvPr>
          <p:cNvGrpSpPr>
            <a:grpSpLocks/>
          </p:cNvGrpSpPr>
          <p:nvPr/>
        </p:nvGrpSpPr>
        <p:grpSpPr bwMode="auto">
          <a:xfrm>
            <a:off x="714348" y="357166"/>
            <a:ext cx="864096" cy="1152128"/>
            <a:chOff x="4041" y="5842"/>
            <a:chExt cx="1056" cy="1375"/>
          </a:xfrm>
        </p:grpSpPr>
        <p:sp>
          <p:nvSpPr>
            <p:cNvPr id="8" name="Oval 3">
              <a:extLst>
                <a:ext uri="{FF2B5EF4-FFF2-40B4-BE49-F238E27FC236}">
                  <a16:creationId xmlns="" xmlns:a16="http://schemas.microsoft.com/office/drawing/2014/main" id="{0F24A071-581F-4DF7-8002-7BAC62AE55C5}"/>
                </a:ext>
              </a:extLst>
            </p:cNvPr>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9" name="Picture 4" descr="SigleUNI4">
              <a:extLst>
                <a:ext uri="{FF2B5EF4-FFF2-40B4-BE49-F238E27FC236}">
                  <a16:creationId xmlns="" xmlns:a16="http://schemas.microsoft.com/office/drawing/2014/main" id="{C7690FD4-03BC-413E-8B03-1932D237767F}"/>
                </a:ext>
              </a:extLst>
            </p:cNvPr>
            <p:cNvPicPr>
              <a:picLocks noChangeAspect="1" noChangeArrowheads="1"/>
            </p:cNvPicPr>
            <p:nvPr/>
          </p:nvPicPr>
          <p:blipFill>
            <a:blip r:embed="rId3" cstate="print"/>
            <a:srcRect l="2623" t="1465" r="1811"/>
            <a:stretch>
              <a:fillRect/>
            </a:stretch>
          </p:blipFill>
          <p:spPr bwMode="auto">
            <a:xfrm>
              <a:off x="4193" y="6073"/>
              <a:ext cx="742" cy="904"/>
            </a:xfrm>
            <a:prstGeom prst="rect">
              <a:avLst/>
            </a:prstGeom>
            <a:noFill/>
          </p:spPr>
        </p:pic>
        <p:sp>
          <p:nvSpPr>
            <p:cNvPr id="10" name="WordArt 5">
              <a:extLst>
                <a:ext uri="{FF2B5EF4-FFF2-40B4-BE49-F238E27FC236}">
                  <a16:creationId xmlns="" xmlns:a16="http://schemas.microsoft.com/office/drawing/2014/main" id="{1214EEB1-5824-49EE-A3A1-DCF0465A234F}"/>
                </a:ext>
              </a:extLst>
            </p:cNvPr>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a:ln w="9525">
                    <a:noFill/>
                    <a:round/>
                    <a:headEnd/>
                    <a:tailEnd/>
                  </a:ln>
                  <a:solidFill>
                    <a:srgbClr val="000080"/>
                  </a:solidFill>
                  <a:effectLst/>
                  <a:latin typeface="AF_Aseer"/>
                </a:rPr>
                <a:t>جامعــــــة محمد خيضــــــــــــر</a:t>
              </a:r>
              <a:endParaRPr lang="fr-FR" sz="3600" kern="10" spc="0" dirty="0">
                <a:ln w="9525">
                  <a:noFill/>
                  <a:round/>
                  <a:headEnd/>
                  <a:tailEnd/>
                </a:ln>
                <a:solidFill>
                  <a:srgbClr val="000080"/>
                </a:solidFill>
                <a:effectLst/>
                <a:latin typeface="AF_Aseer"/>
              </a:endParaRPr>
            </a:p>
          </p:txBody>
        </p:sp>
        <p:sp>
          <p:nvSpPr>
            <p:cNvPr id="11" name="WordArt 6">
              <a:extLst>
                <a:ext uri="{FF2B5EF4-FFF2-40B4-BE49-F238E27FC236}">
                  <a16:creationId xmlns="" xmlns:a16="http://schemas.microsoft.com/office/drawing/2014/main" id="{651D2A13-D10E-4745-BC4F-35A5D0196143}"/>
                </a:ext>
              </a:extLst>
            </p:cNvPr>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sp>
        <p:nvSpPr>
          <p:cNvPr id="12" name="Rectangle 11"/>
          <p:cNvSpPr/>
          <p:nvPr/>
        </p:nvSpPr>
        <p:spPr>
          <a:xfrm>
            <a:off x="1714480" y="428604"/>
            <a:ext cx="5857916" cy="1446550"/>
          </a:xfrm>
          <a:prstGeom prst="rect">
            <a:avLst/>
          </a:prstGeom>
        </p:spPr>
        <p:txBody>
          <a:bodyPr wrap="square">
            <a:spAutoFit/>
          </a:bodyPr>
          <a:lstStyle/>
          <a:p>
            <a:pPr algn="r" rtl="1"/>
            <a:r>
              <a:rPr lang="ar-DZ" dirty="0" smtClean="0">
                <a:latin typeface="Times New Roman" pitchFamily="18" charset="0"/>
                <a:cs typeface="Times New Roman" pitchFamily="18" charset="0"/>
              </a:rPr>
              <a:t>                      الجمهورية الجزائرية الديمقراطية الشعبية</a:t>
            </a:r>
          </a:p>
          <a:p>
            <a:pPr algn="r" rtl="1"/>
            <a:r>
              <a:rPr lang="ar-DZ" dirty="0" smtClean="0">
                <a:latin typeface="Times New Roman" pitchFamily="18" charset="0"/>
                <a:cs typeface="Times New Roman" pitchFamily="18" charset="0"/>
              </a:rPr>
              <a:t>                         وزارة التعليم العالي والبحث العلمي </a:t>
            </a:r>
          </a:p>
          <a:p>
            <a:pPr algn="r" rtl="1"/>
            <a:r>
              <a:rPr lang="ar-DZ" dirty="0" smtClean="0">
                <a:latin typeface="Times New Roman" pitchFamily="18" charset="0"/>
                <a:cs typeface="Times New Roman" pitchFamily="18" charset="0"/>
              </a:rPr>
              <a:t>                           جامعة محمد </a:t>
            </a:r>
            <a:r>
              <a:rPr lang="ar-DZ" dirty="0" err="1" smtClean="0">
                <a:latin typeface="Times New Roman" pitchFamily="18" charset="0"/>
                <a:cs typeface="Times New Roman" pitchFamily="18" charset="0"/>
              </a:rPr>
              <a:t>خيضر</a:t>
            </a:r>
            <a:r>
              <a:rPr lang="ar-DZ" dirty="0" smtClean="0">
                <a:latin typeface="Times New Roman" pitchFamily="18" charset="0"/>
                <a:cs typeface="Times New Roman" pitchFamily="18" charset="0"/>
              </a:rPr>
              <a:t>— بسكرة —</a:t>
            </a:r>
          </a:p>
          <a:p>
            <a:pPr algn="r" rtl="1"/>
            <a:r>
              <a:rPr lang="ar-DZ" dirty="0" smtClean="0">
                <a:cs typeface="Calibri"/>
              </a:rPr>
              <a:t>                    </a:t>
            </a:r>
            <a:r>
              <a:rPr lang="ar-DZ" sz="1600" b="1" dirty="0" smtClean="0">
                <a:cs typeface="Calibri"/>
              </a:rPr>
              <a:t>كلية العلوم الاقتصادية والتجارية وعلوم التسيير</a:t>
            </a:r>
          </a:p>
          <a:p>
            <a:pPr algn="r" rtl="1"/>
            <a:r>
              <a:rPr lang="ar-DZ" sz="1600" b="1" dirty="0" smtClean="0">
                <a:cs typeface="Calibri"/>
              </a:rPr>
              <a:t>                                    قسم علوم التسيير </a:t>
            </a:r>
            <a:endParaRPr lang="fr-FR" dirty="0"/>
          </a:p>
        </p:txBody>
      </p:sp>
      <p:sp>
        <p:nvSpPr>
          <p:cNvPr id="13" name="Rectangle 12"/>
          <p:cNvSpPr/>
          <p:nvPr/>
        </p:nvSpPr>
        <p:spPr>
          <a:xfrm>
            <a:off x="3357554" y="2071678"/>
            <a:ext cx="2643206" cy="369332"/>
          </a:xfrm>
          <a:prstGeom prst="rect">
            <a:avLst/>
          </a:prstGeom>
        </p:spPr>
        <p:txBody>
          <a:bodyPr wrap="square">
            <a:spAutoFit/>
          </a:bodyPr>
          <a:lstStyle/>
          <a:p>
            <a:pPr algn="ctr" rtl="1"/>
            <a:r>
              <a:rPr lang="ar-DZ" b="1" i="1" kern="10" dirty="0" smtClean="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rPr>
              <a:t>المــــوضـــوع</a:t>
            </a:r>
            <a:endParaRPr lang="fr-FR" b="1" i="1" kern="10" dirty="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endParaRPr>
          </a:p>
        </p:txBody>
      </p:sp>
      <p:graphicFrame>
        <p:nvGraphicFramePr>
          <p:cNvPr id="14" name="Tableau 19">
            <a:extLst>
              <a:ext uri="{FF2B5EF4-FFF2-40B4-BE49-F238E27FC236}">
                <a16:creationId xmlns="" xmlns:a16="http://schemas.microsoft.com/office/drawing/2014/main" id="{BCB45778-1769-470C-AAA2-5494C9EE82D1}"/>
              </a:ext>
            </a:extLst>
          </p:cNvPr>
          <p:cNvGraphicFramePr>
            <a:graphicFrameLocks noGrp="1"/>
          </p:cNvGraphicFramePr>
          <p:nvPr>
            <p:extLst>
              <p:ext uri="{D42A27DB-BD31-4B8C-83A1-F6EECF244321}">
                <p14:modId xmlns="" xmlns:p14="http://schemas.microsoft.com/office/powerpoint/2010/main" val="1906402787"/>
              </p:ext>
            </p:extLst>
          </p:nvPr>
        </p:nvGraphicFramePr>
        <p:xfrm>
          <a:off x="714348" y="2571744"/>
          <a:ext cx="7724601" cy="1512168"/>
        </p:xfrm>
        <a:graphic>
          <a:graphicData uri="http://schemas.openxmlformats.org/drawingml/2006/table">
            <a:tbl>
              <a:tblPr rtl="1"/>
              <a:tblGrid>
                <a:gridCol w="7724601">
                  <a:extLst>
                    <a:ext uri="{9D8B030D-6E8A-4147-A177-3AD203B41FA5}">
                      <a16:colId xmlns="" xmlns:a16="http://schemas.microsoft.com/office/drawing/2014/main" val="20000"/>
                    </a:ext>
                  </a:extLst>
                </a:gridCol>
              </a:tblGrid>
              <a:tr h="1512168">
                <a:tc>
                  <a:txBody>
                    <a:bodyPr/>
                    <a:lstStyle/>
                    <a:p>
                      <a:pPr algn="ctr" rtl="1">
                        <a:spcAft>
                          <a:spcPts val="0"/>
                        </a:spcAft>
                      </a:pPr>
                      <a:r>
                        <a:rPr lang="fr-FR" sz="6000" b="1" i="1" dirty="0" smtClean="0">
                          <a:latin typeface="Brush Script MT" pitchFamily="66" charset="0"/>
                          <a:ea typeface="Times New Roman"/>
                          <a:cs typeface="Arial" pitchFamily="34" charset="0"/>
                        </a:rPr>
                        <a:t>La</a:t>
                      </a:r>
                      <a:r>
                        <a:rPr lang="fr-FR" sz="6000" b="1" i="1" baseline="0" dirty="0" smtClean="0">
                          <a:latin typeface="Brush Script MT" pitchFamily="66" charset="0"/>
                          <a:ea typeface="Times New Roman"/>
                          <a:cs typeface="Arial" pitchFamily="34" charset="0"/>
                        </a:rPr>
                        <a:t> gestion des risques </a:t>
                      </a:r>
                      <a:endParaRPr lang="fr-FR" sz="6000" b="1" i="1" dirty="0">
                        <a:latin typeface="Brush Script MT" pitchFamily="66" charset="0"/>
                        <a:ea typeface="Times New Roman"/>
                        <a:cs typeface="Arial" pitchFamily="34" charset="0"/>
                      </a:endParaRPr>
                    </a:p>
                  </a:txBody>
                  <a:tcPr marL="68580" marR="68580" marT="0" marB="0" anchor="ctr">
                    <a:lnL w="114300" cap="flat" cmpd="sng" algn="ctr">
                      <a:solidFill>
                        <a:srgbClr val="000000"/>
                      </a:solidFill>
                      <a:prstDash val="solid"/>
                      <a:round/>
                      <a:headEnd type="none" w="med" len="med"/>
                      <a:tailEnd type="none" w="med" len="med"/>
                    </a:lnL>
                    <a:lnR w="114300" cap="flat" cmpd="sng" algn="ctr">
                      <a:solidFill>
                        <a:srgbClr val="000000"/>
                      </a:solidFill>
                      <a:prstDash val="solid"/>
                      <a:round/>
                      <a:headEnd type="none" w="med" len="med"/>
                      <a:tailEnd type="none" w="med" len="med"/>
                    </a:lnR>
                    <a:lnT w="114300" cap="flat" cmpd="sng" algn="ctr">
                      <a:solidFill>
                        <a:srgbClr val="000000"/>
                      </a:solidFill>
                      <a:prstDash val="solid"/>
                      <a:round/>
                      <a:headEnd type="none" w="med" len="med"/>
                      <a:tailEnd type="none" w="med" len="med"/>
                    </a:lnT>
                    <a:lnB w="1143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 xmlns:a16="http://schemas.microsoft.com/office/drawing/2014/main" val="10000"/>
                  </a:ext>
                </a:extLst>
              </a:tr>
            </a:tbl>
          </a:graphicData>
        </a:graphic>
      </p:graphicFrame>
      <p:sp>
        <p:nvSpPr>
          <p:cNvPr id="15" name="Rectangle 14"/>
          <p:cNvSpPr/>
          <p:nvPr/>
        </p:nvSpPr>
        <p:spPr>
          <a:xfrm>
            <a:off x="7286644" y="4714884"/>
            <a:ext cx="1857356" cy="369332"/>
          </a:xfrm>
          <a:prstGeom prst="rect">
            <a:avLst/>
          </a:prstGeom>
        </p:spPr>
        <p:txBody>
          <a:bodyPr wrap="square">
            <a:spAutoFit/>
          </a:bodyPr>
          <a:lstStyle/>
          <a:p>
            <a:pPr algn="ctr" rtl="1"/>
            <a:r>
              <a:rPr lang="ar-DZ" b="1" i="1" kern="10" dirty="0" smtClean="0">
                <a:ln w="9525">
                  <a:noFill/>
                  <a:round/>
                  <a:headEnd/>
                  <a:tailEnd/>
                </a:ln>
                <a:solidFill>
                  <a:srgbClr val="000000"/>
                </a:solidFill>
                <a:effectLst>
                  <a:outerShdw dist="45791" dir="2021404" algn="ctr" rotWithShape="0">
                    <a:srgbClr val="B2B2B2">
                      <a:alpha val="80000"/>
                    </a:srgbClr>
                  </a:outerShdw>
                </a:effectLst>
                <a:latin typeface="Traditional Arabic"/>
                <a:cs typeface="Traditional Arabic"/>
              </a:rPr>
              <a:t>إعـداد الطــلــبة:</a:t>
            </a:r>
            <a:endParaRPr lang="fr-FR" b="1" i="1" kern="10" dirty="0">
              <a:ln w="9525">
                <a:noFill/>
                <a:round/>
                <a:headEnd/>
                <a:tailEnd/>
              </a:ln>
              <a:solidFill>
                <a:srgbClr val="000000"/>
              </a:solidFill>
              <a:effectLst>
                <a:outerShdw dist="45791" dir="2021404" algn="ctr" rotWithShape="0">
                  <a:srgbClr val="B2B2B2">
                    <a:alpha val="80000"/>
                  </a:srgbClr>
                </a:outerShdw>
              </a:effectLst>
              <a:latin typeface="Traditional Arabic"/>
              <a:cs typeface="Traditional Arabic"/>
            </a:endParaRPr>
          </a:p>
        </p:txBody>
      </p:sp>
      <p:sp>
        <p:nvSpPr>
          <p:cNvPr id="16" name="Rectangle 15"/>
          <p:cNvSpPr/>
          <p:nvPr/>
        </p:nvSpPr>
        <p:spPr>
          <a:xfrm>
            <a:off x="1785919" y="6357958"/>
            <a:ext cx="3571899" cy="369332"/>
          </a:xfrm>
          <a:prstGeom prst="rect">
            <a:avLst/>
          </a:prstGeom>
        </p:spPr>
        <p:txBody>
          <a:bodyPr wrap="square">
            <a:spAutoFit/>
          </a:bodyPr>
          <a:lstStyle/>
          <a:p>
            <a:pPr algn="ctr" rtl="1"/>
            <a:r>
              <a:rPr lang="ar-DZ" i="1" kern="10" dirty="0" smtClean="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rPr>
              <a:t>المـــوسم الجــامعي:  2020/2019</a:t>
            </a:r>
            <a:endParaRPr lang="fr-FR" i="1" kern="10" dirty="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endParaRPr>
          </a:p>
        </p:txBody>
      </p:sp>
      <p:sp>
        <p:nvSpPr>
          <p:cNvPr id="19" name="Rectangle à coins arrondis 18"/>
          <p:cNvSpPr/>
          <p:nvPr/>
        </p:nvSpPr>
        <p:spPr>
          <a:xfrm>
            <a:off x="7286644" y="5143512"/>
            <a:ext cx="1857356" cy="121444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rtl="1">
              <a:buFont typeface="Wingdings" pitchFamily="2" charset="2"/>
              <a:buChar char="ü"/>
            </a:pPr>
            <a:r>
              <a:rPr lang="ar-DZ" b="1" dirty="0" smtClean="0">
                <a:solidFill>
                  <a:schemeClr val="tx1"/>
                </a:solidFill>
                <a:effectLst>
                  <a:outerShdw blurRad="38100" dist="38100" dir="2700000" algn="tl">
                    <a:srgbClr val="000000">
                      <a:alpha val="43137"/>
                    </a:srgbClr>
                  </a:outerShdw>
                </a:effectLst>
                <a:cs typeface="+mj-cs"/>
              </a:rPr>
              <a:t>تلي دنيا سلمى</a:t>
            </a:r>
          </a:p>
          <a:p>
            <a:pPr algn="l" rtl="1">
              <a:buFont typeface="Wingdings" pitchFamily="2" charset="2"/>
              <a:buChar char="ü"/>
            </a:pPr>
            <a:r>
              <a:rPr lang="ar-DZ" b="1" dirty="0" smtClean="0">
                <a:solidFill>
                  <a:schemeClr val="tx1"/>
                </a:solidFill>
                <a:effectLst>
                  <a:outerShdw blurRad="38100" dist="38100" dir="2700000" algn="tl">
                    <a:srgbClr val="000000">
                      <a:alpha val="43137"/>
                    </a:srgbClr>
                  </a:outerShdw>
                </a:effectLst>
                <a:cs typeface="+mj-cs"/>
              </a:rPr>
              <a:t>سلامين يوسف </a:t>
            </a:r>
            <a:endParaRPr lang="fr-FR" b="1" dirty="0">
              <a:solidFill>
                <a:schemeClr val="tx1"/>
              </a:solidFill>
              <a:effectLst>
                <a:outerShdw blurRad="38100" dist="38100" dir="2700000" algn="tl">
                  <a:srgbClr val="000000">
                    <a:alpha val="43137"/>
                  </a:srgbClr>
                </a:outerShdw>
              </a:effectLst>
              <a:cs typeface="+mj-cs"/>
            </a:endParaRPr>
          </a:p>
        </p:txBody>
      </p:sp>
      <p:sp>
        <p:nvSpPr>
          <p:cNvPr id="18" name="Rectangle à coins arrondis 17"/>
          <p:cNvSpPr/>
          <p:nvPr/>
        </p:nvSpPr>
        <p:spPr>
          <a:xfrm>
            <a:off x="357158" y="4286256"/>
            <a:ext cx="4000528" cy="11430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u="sng" dirty="0" smtClean="0">
                <a:latin typeface="Arial" pitchFamily="34" charset="0"/>
                <a:cs typeface="Arial" pitchFamily="34" charset="0"/>
              </a:rPr>
              <a:t>تحت إشراف الأستاذة</a:t>
            </a:r>
            <a:r>
              <a:rPr lang="ar-DZ" b="1" i="1" kern="10" dirty="0" smtClean="0">
                <a:ln w="9525">
                  <a:noFill/>
                  <a:round/>
                  <a:headEnd/>
                  <a:tailEnd/>
                </a:ln>
                <a:solidFill>
                  <a:srgbClr val="000000"/>
                </a:solidFill>
                <a:effectLst>
                  <a:outerShdw dist="45791" dir="2021404" algn="ctr" rotWithShape="0">
                    <a:srgbClr val="B2B2B2">
                      <a:alpha val="80000"/>
                    </a:srgbClr>
                  </a:outerShdw>
                </a:effectLst>
                <a:latin typeface="Arial" pitchFamily="34" charset="0"/>
                <a:cs typeface="Arial" pitchFamily="34" charset="0"/>
              </a:rPr>
              <a:t>:</a:t>
            </a:r>
            <a:r>
              <a:rPr lang="ar-DZ" b="1" kern="10" dirty="0" smtClean="0">
                <a:ln w="9525">
                  <a:noFill/>
                  <a:round/>
                  <a:headEnd/>
                  <a:tailEnd/>
                </a:ln>
                <a:solidFill>
                  <a:srgbClr val="000000"/>
                </a:solidFill>
                <a:effectLst>
                  <a:outerShdw dist="45791" dir="2021404" algn="ctr" rotWithShape="0">
                    <a:srgbClr val="B2B2B2">
                      <a:alpha val="80000"/>
                    </a:srgbClr>
                  </a:outerShdw>
                </a:effectLst>
                <a:latin typeface="Arial" pitchFamily="34" charset="0"/>
                <a:cs typeface="Arial" pitchFamily="34" charset="0"/>
              </a:rPr>
              <a:t> </a:t>
            </a:r>
            <a:r>
              <a:rPr lang="ar-DZ" b="1" dirty="0" smtClean="0">
                <a:effectLst>
                  <a:outerShdw blurRad="38100" dist="38100" dir="2700000" algn="tl">
                    <a:srgbClr val="000000">
                      <a:alpha val="43137"/>
                    </a:srgbClr>
                  </a:outerShdw>
                </a:effectLst>
                <a:latin typeface="Arial" pitchFamily="34" charset="0"/>
                <a:cs typeface="Arial" pitchFamily="34" charset="0"/>
              </a:rPr>
              <a:t>طاهري فاطمة الزهراء </a:t>
            </a:r>
            <a:endParaRPr lang="fr-FR" b="1"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amond(in)">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heel(4)">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lide(fromBottom)">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0" fill="hold"/>
                                        <p:tgtEl>
                                          <p:spTgt spid="19"/>
                                        </p:tgtEl>
                                        <p:attrNameLst>
                                          <p:attrName>ppt_x</p:attrName>
                                        </p:attrNameLst>
                                      </p:cBhvr>
                                      <p:tavLst>
                                        <p:tav tm="0">
                                          <p:val>
                                            <p:strVal val="#ppt_x"/>
                                          </p:val>
                                        </p:tav>
                                        <p:tav tm="100000">
                                          <p:val>
                                            <p:strVal val="#ppt_x"/>
                                          </p:val>
                                        </p:tav>
                                      </p:tavLst>
                                    </p:anim>
                                    <p:anim calcmode="lin" valueType="num">
                                      <p:cBhvr additive="base">
                                        <p:cTn id="28" dur="50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rtl="1">
              <a:buNone/>
            </a:pP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eflection blurRad="6350" stA="60000" endA="900" endPos="58000" dir="5400000" sy="-100000" algn="bl" rotWithShape="0"/>
                </a:effectLst>
                <a:latin typeface="Arial" pitchFamily="34" charset="0"/>
                <a:cs typeface="Arial" pitchFamily="34" charset="0"/>
              </a:rPr>
              <a:t>ثانيا</a:t>
            </a:r>
            <a:r>
              <a:rPr lang="ar-DZ" b="1" spc="50" dirty="0" smtClean="0">
                <a:ln w="11430">
                  <a:solidFill>
                    <a:schemeClr val="tx2"/>
                  </a:solidFill>
                </a:ln>
                <a:solidFill>
                  <a:schemeClr val="tx2">
                    <a:lumMod val="75000"/>
                  </a:schemeClr>
                </a:solidFill>
                <a:effectLst>
                  <a:outerShdw blurRad="76200" dist="50800" dir="5400000" algn="tl" rotWithShape="0">
                    <a:srgbClr val="000000">
                      <a:alpha val="65000"/>
                    </a:srgbClr>
                  </a:outerShdw>
                </a:effectLst>
                <a:latin typeface="Arial" pitchFamily="34" charset="0"/>
                <a:cs typeface="Arial" pitchFamily="34" charset="0"/>
              </a:rPr>
              <a:t>:</a:t>
            </a:r>
            <a:r>
              <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 </a:t>
            </a:r>
            <a:r>
              <a:rPr lang="ar-DZ" b="1" u="sng" spc="50" dirty="0" smtClean="0">
                <a:ln w="11430">
                  <a:solidFill>
                    <a:schemeClr val="tx1">
                      <a:lumMod val="95000"/>
                      <a:lumOff val="5000"/>
                    </a:schemeClr>
                  </a:solidFill>
                </a:ln>
                <a:solidFill>
                  <a:schemeClr val="accent2">
                    <a:lumMod val="50000"/>
                  </a:schemeClr>
                </a:solidFill>
                <a:effectLst>
                  <a:outerShdw blurRad="76200" dist="50800" dir="5400000" algn="tl" rotWithShape="0">
                    <a:srgbClr val="000000">
                      <a:alpha val="65000"/>
                    </a:srgbClr>
                  </a:outerShdw>
                  <a:reflection blurRad="6350" stA="60000" endA="900" endPos="58000" dir="5400000" sy="-100000" algn="bl" rotWithShape="0"/>
                </a:effectLst>
                <a:latin typeface="Arial" pitchFamily="34" charset="0"/>
                <a:cs typeface="Arial" pitchFamily="34" charset="0"/>
              </a:rPr>
              <a:t>فحص الخطر </a:t>
            </a:r>
          </a:p>
          <a:p>
            <a:pPr algn="just" rtl="1">
              <a:buNone/>
            </a:pPr>
            <a:r>
              <a:rPr lang="ar-DZ" sz="2400" b="1" dirty="0" smtClean="0">
                <a:ln w="10541" cmpd="sng">
                  <a:solidFill>
                    <a:schemeClr val="tx1"/>
                  </a:solidFill>
                  <a:prstDash val="solid"/>
                </a:ln>
              </a:rPr>
              <a:t>وتتم عملية فحص الخطر من خلال عمليتين هما تحليل الخطر وتقييم الخطر</a:t>
            </a:r>
          </a:p>
          <a:p>
            <a:pPr algn="just" rtl="1">
              <a:buNone/>
            </a:pPr>
            <a:endPar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just" rtl="1">
              <a:buNone/>
            </a:pPr>
            <a:r>
              <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fr-F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Rectangle à coins arrondis 3"/>
          <p:cNvSpPr/>
          <p:nvPr/>
        </p:nvSpPr>
        <p:spPr>
          <a:xfrm>
            <a:off x="6500826" y="1071546"/>
            <a:ext cx="2643174" cy="78581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400" b="1" dirty="0" smtClean="0">
                <a:ln w="10541" cmpd="sng">
                  <a:solidFill>
                    <a:schemeClr val="tx1"/>
                  </a:solidFill>
                  <a:prstDash val="solid"/>
                </a:ln>
                <a:solidFill>
                  <a:schemeClr val="tx1"/>
                </a:solidFill>
              </a:rPr>
              <a:t>1</a:t>
            </a:r>
            <a:r>
              <a:rPr lang="ar-DZ" sz="2400" b="1" dirty="0" smtClean="0">
                <a:ln w="10541" cmpd="sng">
                  <a:solidFill>
                    <a:schemeClr val="tx1"/>
                  </a:solidFill>
                  <a:prstDash val="solid"/>
                </a:ln>
                <a:solidFill>
                  <a:schemeClr val="tx1"/>
                </a:solidFill>
                <a:latin typeface="Arial" pitchFamily="34" charset="0"/>
                <a:cs typeface="Arial" pitchFamily="34" charset="0"/>
              </a:rPr>
              <a:t>-تحليل الخطر: </a:t>
            </a:r>
            <a:r>
              <a:rPr lang="ar-DZ" sz="2400" b="1" dirty="0" smtClean="0">
                <a:ln w="10541" cmpd="sng">
                  <a:solidFill>
                    <a:schemeClr val="tx1"/>
                  </a:solidFill>
                  <a:prstDash val="solid"/>
                </a:ln>
                <a:solidFill>
                  <a:schemeClr val="tx1"/>
                </a:solidFill>
              </a:rPr>
              <a:t> </a:t>
            </a:r>
            <a:endParaRPr lang="fr-FR" sz="2400" dirty="0">
              <a:solidFill>
                <a:schemeClr val="tx1"/>
              </a:solidFill>
            </a:endParaRPr>
          </a:p>
        </p:txBody>
      </p:sp>
      <p:sp>
        <p:nvSpPr>
          <p:cNvPr id="5" name="Rectangle à coins arrondis 4"/>
          <p:cNvSpPr/>
          <p:nvPr/>
        </p:nvSpPr>
        <p:spPr>
          <a:xfrm>
            <a:off x="6000760" y="2285992"/>
            <a:ext cx="2286016" cy="78581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spc="50" dirty="0" smtClean="0">
                <a:ln w="11430"/>
                <a:solidFill>
                  <a:schemeClr val="tx1"/>
                </a:solidFill>
                <a:effectLst>
                  <a:outerShdw blurRad="76200" dist="50800" dir="5400000" algn="tl" rotWithShape="0">
                    <a:srgbClr val="000000">
                      <a:alpha val="65000"/>
                    </a:srgbClr>
                  </a:outerShdw>
                </a:effectLst>
                <a:latin typeface="Arial" pitchFamily="34" charset="0"/>
                <a:cs typeface="Arial" pitchFamily="34" charset="0"/>
              </a:rPr>
              <a:t>ا</a:t>
            </a:r>
            <a:r>
              <a:rPr lang="ar-DZ" sz="2400" b="1" spc="50" dirty="0" smtClean="0">
                <a:ln w="11430"/>
                <a:solidFill>
                  <a:schemeClr val="tx1"/>
                </a:solidFill>
                <a:effectLst>
                  <a:outerShdw blurRad="76200" dist="50800" dir="5400000" algn="tl" rotWithShape="0">
                    <a:srgbClr val="000000">
                      <a:alpha val="65000"/>
                    </a:srgbClr>
                  </a:outerShdw>
                </a:effectLst>
                <a:latin typeface="Arial" pitchFamily="34" charset="0"/>
                <a:cs typeface="Arial" pitchFamily="34" charset="0"/>
              </a:rPr>
              <a:t>/تحديد الخطر</a:t>
            </a:r>
            <a:r>
              <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 </a:t>
            </a:r>
            <a:endParaRPr lang="fr-FR" dirty="0">
              <a:latin typeface="Arial" pitchFamily="34" charset="0"/>
              <a:cs typeface="Arial" pitchFamily="34" charset="0"/>
            </a:endParaRPr>
          </a:p>
        </p:txBody>
      </p:sp>
      <p:sp>
        <p:nvSpPr>
          <p:cNvPr id="6" name="Rectangle à coins arrondis 5"/>
          <p:cNvSpPr/>
          <p:nvPr/>
        </p:nvSpPr>
        <p:spPr>
          <a:xfrm>
            <a:off x="4572000" y="4357694"/>
            <a:ext cx="2714644" cy="64294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400" b="1" spc="50" dirty="0" smtClean="0">
                <a:ln w="11430"/>
                <a:solidFill>
                  <a:schemeClr val="tx1"/>
                </a:solidFill>
                <a:effectLst>
                  <a:outerShdw blurRad="76200" dist="50800" dir="5400000" algn="tl" rotWithShape="0">
                    <a:srgbClr val="000000">
                      <a:alpha val="65000"/>
                    </a:srgbClr>
                  </a:outerShdw>
                </a:effectLst>
                <a:latin typeface="Arial" pitchFamily="34" charset="0"/>
                <a:cs typeface="Arial" pitchFamily="34" charset="0"/>
              </a:rPr>
              <a:t>تقنيات تحديد المخاطر </a:t>
            </a:r>
            <a:endParaRPr lang="fr-FR" sz="2400" dirty="0">
              <a:solidFill>
                <a:schemeClr val="tx1"/>
              </a:solidFill>
              <a:latin typeface="Arial" pitchFamily="34" charset="0"/>
              <a:cs typeface="Arial" pitchFamily="34" charset="0"/>
            </a:endParaRPr>
          </a:p>
        </p:txBody>
      </p:sp>
      <p:sp>
        <p:nvSpPr>
          <p:cNvPr id="7" name="Rectangle à coins arrondis 6"/>
          <p:cNvSpPr/>
          <p:nvPr/>
        </p:nvSpPr>
        <p:spPr>
          <a:xfrm>
            <a:off x="0" y="5286388"/>
            <a:ext cx="3286116" cy="50006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2400" b="1" spc="50" dirty="0" smtClean="0">
                <a:ln w="11430"/>
                <a:solidFill>
                  <a:schemeClr val="tx1"/>
                </a:solidFill>
                <a:effectLst>
                  <a:outerShdw blurRad="76200" dist="50800" dir="5400000" algn="tl" rotWithShape="0">
                    <a:srgbClr val="000000">
                      <a:alpha val="65000"/>
                    </a:srgbClr>
                  </a:outerShdw>
                </a:effectLst>
              </a:rPr>
              <a:t>ا</a:t>
            </a:r>
            <a:r>
              <a:rPr lang="ar-DZ" sz="2400" b="1" spc="50" dirty="0" smtClean="0">
                <a:ln w="11430"/>
                <a:solidFill>
                  <a:schemeClr val="tx1"/>
                </a:solidFill>
                <a:effectLst>
                  <a:outerShdw blurRad="76200" dist="50800" dir="5400000" algn="tl" rotWithShape="0">
                    <a:srgbClr val="000000">
                      <a:alpha val="65000"/>
                    </a:srgbClr>
                  </a:outerShdw>
                </a:effectLst>
                <a:latin typeface="Arial" pitchFamily="34" charset="0"/>
                <a:cs typeface="Arial" pitchFamily="34" charset="0"/>
              </a:rPr>
              <a:t>لاستبيان</a:t>
            </a:r>
            <a:endParaRPr lang="fr-FR" sz="2400" b="1" dirty="0">
              <a:solidFill>
                <a:schemeClr val="tx1"/>
              </a:solidFill>
              <a:latin typeface="Arial" pitchFamily="34" charset="0"/>
              <a:cs typeface="Arial" pitchFamily="34" charset="0"/>
            </a:endParaRPr>
          </a:p>
        </p:txBody>
      </p:sp>
      <p:sp>
        <p:nvSpPr>
          <p:cNvPr id="8" name="Rectangle à coins arrondis 7"/>
          <p:cNvSpPr/>
          <p:nvPr/>
        </p:nvSpPr>
        <p:spPr>
          <a:xfrm>
            <a:off x="0" y="4572008"/>
            <a:ext cx="328611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spc="50" dirty="0" smtClean="0">
                <a:ln w="11430"/>
                <a:solidFill>
                  <a:schemeClr val="tx1"/>
                </a:solidFill>
                <a:effectLst>
                  <a:outerShdw blurRad="76200" dist="50800" dir="5400000" algn="tl" rotWithShape="0">
                    <a:srgbClr val="000000">
                      <a:alpha val="65000"/>
                    </a:srgbClr>
                  </a:outerShdw>
                </a:effectLst>
                <a:latin typeface="Arial" pitchFamily="34" charset="0"/>
                <a:cs typeface="Arial" pitchFamily="34" charset="0"/>
              </a:rPr>
              <a:t>تحقيق في الحوادث </a:t>
            </a:r>
            <a:endParaRPr lang="fr-FR" sz="2400" dirty="0">
              <a:solidFill>
                <a:schemeClr val="tx1"/>
              </a:solidFill>
              <a:latin typeface="Arial" pitchFamily="34" charset="0"/>
              <a:cs typeface="Arial" pitchFamily="34" charset="0"/>
            </a:endParaRPr>
          </a:p>
        </p:txBody>
      </p:sp>
      <p:sp>
        <p:nvSpPr>
          <p:cNvPr id="9" name="Rectangle à coins arrondis 8"/>
          <p:cNvSpPr/>
          <p:nvPr/>
        </p:nvSpPr>
        <p:spPr>
          <a:xfrm>
            <a:off x="0" y="6000768"/>
            <a:ext cx="3286116" cy="5000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b="1" spc="50" dirty="0" smtClean="0">
                <a:ln w="11430"/>
                <a:solidFill>
                  <a:schemeClr val="tx1"/>
                </a:solidFill>
                <a:effectLst>
                  <a:outerShdw blurRad="76200" dist="50800" dir="5400000" algn="tl" rotWithShape="0">
                    <a:srgbClr val="000000">
                      <a:alpha val="65000"/>
                    </a:srgbClr>
                  </a:outerShdw>
                </a:effectLst>
                <a:latin typeface="Arial" pitchFamily="34" charset="0"/>
                <a:cs typeface="Arial" pitchFamily="34" charset="0"/>
              </a:rPr>
              <a:t>العصف الذهني </a:t>
            </a:r>
            <a:endParaRPr lang="fr-FR" sz="2400" dirty="0">
              <a:solidFill>
                <a:schemeClr val="tx1"/>
              </a:solidFill>
              <a:latin typeface="Arial" pitchFamily="34" charset="0"/>
              <a:cs typeface="Arial" pitchFamily="34" charset="0"/>
            </a:endParaRPr>
          </a:p>
        </p:txBody>
      </p:sp>
      <p:sp>
        <p:nvSpPr>
          <p:cNvPr id="10" name="Rectangle à coins arrondis 9"/>
          <p:cNvSpPr/>
          <p:nvPr/>
        </p:nvSpPr>
        <p:spPr>
          <a:xfrm>
            <a:off x="0" y="3857628"/>
            <a:ext cx="3286116" cy="50006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000" b="1" spc="50" dirty="0" smtClean="0">
                <a:ln w="11430"/>
                <a:solidFill>
                  <a:schemeClr val="tx1"/>
                </a:solidFill>
                <a:effectLst>
                  <a:outerShdw blurRad="76200" dist="50800" dir="5400000" algn="tl" rotWithShape="0">
                    <a:srgbClr val="000000">
                      <a:alpha val="65000"/>
                    </a:srgbClr>
                  </a:outerShdw>
                </a:effectLst>
                <a:latin typeface="Arial" pitchFamily="34" charset="0"/>
                <a:cs typeface="Arial" pitchFamily="34" charset="0"/>
              </a:rPr>
              <a:t>مراجعة المخاطر الشائعة </a:t>
            </a:r>
            <a:endParaRPr lang="fr-FR" sz="2000" dirty="0">
              <a:solidFill>
                <a:schemeClr val="tx1"/>
              </a:solidFill>
              <a:latin typeface="Arial" pitchFamily="34" charset="0"/>
              <a:cs typeface="Arial" pitchFamily="34" charset="0"/>
            </a:endParaRPr>
          </a:p>
        </p:txBody>
      </p:sp>
      <p:sp>
        <p:nvSpPr>
          <p:cNvPr id="11" name="Rectangle à coins arrondis 10"/>
          <p:cNvSpPr/>
          <p:nvPr/>
        </p:nvSpPr>
        <p:spPr>
          <a:xfrm>
            <a:off x="0" y="3071810"/>
            <a:ext cx="3286148" cy="50006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000" b="1" spc="50" dirty="0" smtClean="0">
                <a:ln w="11430"/>
                <a:solidFill>
                  <a:schemeClr val="tx1"/>
                </a:solidFill>
                <a:effectLst>
                  <a:outerShdw blurRad="76200" dist="50800" dir="5400000" algn="tl" rotWithShape="0">
                    <a:srgbClr val="000000">
                      <a:alpha val="65000"/>
                    </a:srgbClr>
                  </a:outerShdw>
                </a:effectLst>
                <a:latin typeface="Arial" pitchFamily="34" charset="0"/>
                <a:cs typeface="Arial" pitchFamily="34" charset="0"/>
              </a:rPr>
              <a:t>التحديد المعتمد على السيناريو </a:t>
            </a:r>
            <a:endParaRPr lang="fr-FR" sz="2000" dirty="0">
              <a:solidFill>
                <a:schemeClr val="tx1"/>
              </a:solidFill>
              <a:latin typeface="Arial" pitchFamily="34" charset="0"/>
              <a:cs typeface="Arial" pitchFamily="34" charset="0"/>
            </a:endParaRPr>
          </a:p>
        </p:txBody>
      </p:sp>
      <p:sp>
        <p:nvSpPr>
          <p:cNvPr id="13" name="Flèche courbée vers la gauche 12"/>
          <p:cNvSpPr/>
          <p:nvPr/>
        </p:nvSpPr>
        <p:spPr>
          <a:xfrm>
            <a:off x="8358214" y="1928802"/>
            <a:ext cx="500066" cy="857256"/>
          </a:xfrm>
          <a:prstGeom prst="curved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solidFill>
                <a:schemeClr val="tx1"/>
              </a:solidFill>
            </a:endParaRPr>
          </a:p>
        </p:txBody>
      </p:sp>
      <p:sp>
        <p:nvSpPr>
          <p:cNvPr id="15" name="Flèche courbée vers la gauche 14"/>
          <p:cNvSpPr/>
          <p:nvPr/>
        </p:nvSpPr>
        <p:spPr>
          <a:xfrm>
            <a:off x="7500958" y="3214686"/>
            <a:ext cx="1214446" cy="1714512"/>
          </a:xfrm>
          <a:prstGeom prst="curved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solidFill>
                <a:schemeClr val="tx1"/>
              </a:solidFill>
            </a:endParaRPr>
          </a:p>
        </p:txBody>
      </p:sp>
      <p:sp>
        <p:nvSpPr>
          <p:cNvPr id="17" name="Flèche gauche 16"/>
          <p:cNvSpPr/>
          <p:nvPr/>
        </p:nvSpPr>
        <p:spPr>
          <a:xfrm>
            <a:off x="3428992" y="3143248"/>
            <a:ext cx="571504" cy="35719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9" name="Flèche gauche 18"/>
          <p:cNvSpPr/>
          <p:nvPr/>
        </p:nvSpPr>
        <p:spPr>
          <a:xfrm>
            <a:off x="3428992" y="3929066"/>
            <a:ext cx="571504" cy="35719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20" name="Flèche gauche 19"/>
          <p:cNvSpPr/>
          <p:nvPr/>
        </p:nvSpPr>
        <p:spPr>
          <a:xfrm>
            <a:off x="3428992" y="4643446"/>
            <a:ext cx="571504" cy="35719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21" name="Flèche gauche 20"/>
          <p:cNvSpPr/>
          <p:nvPr/>
        </p:nvSpPr>
        <p:spPr>
          <a:xfrm>
            <a:off x="3428992" y="5429264"/>
            <a:ext cx="571504" cy="35719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22" name="Flèche gauche 21"/>
          <p:cNvSpPr/>
          <p:nvPr/>
        </p:nvSpPr>
        <p:spPr>
          <a:xfrm>
            <a:off x="3428992" y="6072206"/>
            <a:ext cx="571504" cy="35719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cxnSp>
        <p:nvCxnSpPr>
          <p:cNvPr id="24" name="Connecteur droit 23"/>
          <p:cNvCxnSpPr>
            <a:stCxn id="17" idx="3"/>
          </p:cNvCxnSpPr>
          <p:nvPr/>
        </p:nvCxnSpPr>
        <p:spPr>
          <a:xfrm>
            <a:off x="4000496" y="3321843"/>
            <a:ext cx="1588" cy="3036115"/>
          </a:xfrm>
          <a:prstGeom prst="line">
            <a:avLst/>
          </a:prstGeom>
        </p:spPr>
        <p:style>
          <a:lnRef idx="3">
            <a:schemeClr val="accent1"/>
          </a:lnRef>
          <a:fillRef idx="0">
            <a:schemeClr val="accent1"/>
          </a:fillRef>
          <a:effectRef idx="2">
            <a:schemeClr val="accent1"/>
          </a:effectRef>
          <a:fontRef idx="minor">
            <a:schemeClr val="tx1"/>
          </a:fontRef>
        </p:style>
      </p:cxnSp>
      <p:sp>
        <p:nvSpPr>
          <p:cNvPr id="26" name="Flèche gauche 25"/>
          <p:cNvSpPr/>
          <p:nvPr/>
        </p:nvSpPr>
        <p:spPr>
          <a:xfrm>
            <a:off x="4071934" y="4572008"/>
            <a:ext cx="285752" cy="214314"/>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strips(down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1000" fill="hold"/>
                                        <p:tgtEl>
                                          <p:spTgt spid="10"/>
                                        </p:tgtEl>
                                        <p:attrNameLst>
                                          <p:attrName>ppt_w</p:attrName>
                                        </p:attrNameLst>
                                      </p:cBhvr>
                                      <p:tavLst>
                                        <p:tav tm="0">
                                          <p:val>
                                            <p:strVal val="#ppt_w*0.70"/>
                                          </p:val>
                                        </p:tav>
                                        <p:tav tm="100000">
                                          <p:val>
                                            <p:strVal val="#ppt_w"/>
                                          </p:val>
                                        </p:tav>
                                      </p:tavLst>
                                    </p:anim>
                                    <p:anim calcmode="lin" valueType="num">
                                      <p:cBhvr>
                                        <p:cTn id="33" dur="1000" fill="hold"/>
                                        <p:tgtEl>
                                          <p:spTgt spid="10"/>
                                        </p:tgtEl>
                                        <p:attrNameLst>
                                          <p:attrName>ppt_h</p:attrName>
                                        </p:attrNameLst>
                                      </p:cBhvr>
                                      <p:tavLst>
                                        <p:tav tm="0">
                                          <p:val>
                                            <p:strVal val="#ppt_h"/>
                                          </p:val>
                                        </p:tav>
                                        <p:tav tm="100000">
                                          <p:val>
                                            <p:strVal val="#ppt_h"/>
                                          </p:val>
                                        </p:tav>
                                      </p:tavLst>
                                    </p:anim>
                                    <p:animEffect transition="in" filter="fade">
                                      <p:cBhvr>
                                        <p:cTn id="34" dur="1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3" presetClass="entr" presetSubtype="16"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plus(in)">
                                      <p:cBhvr>
                                        <p:cTn id="45" dur="2000"/>
                                        <p:tgtEl>
                                          <p:spTgt spid="7"/>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blinds(horizontal)">
                                      <p:cBhvr>
                                        <p:cTn id="5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just" rtl="1">
              <a:buNone/>
            </a:pPr>
            <a:r>
              <a:rPr lang="ar-DZ" dirty="0" smtClean="0"/>
              <a:t> </a:t>
            </a:r>
            <a:r>
              <a:rPr lang="ar-DZ" sz="2400" b="1" dirty="0" smtClean="0">
                <a:effectLst>
                  <a:outerShdw blurRad="38100" dist="38100" dir="2700000" algn="tl">
                    <a:srgbClr val="000000">
                      <a:alpha val="43137"/>
                    </a:srgbClr>
                  </a:outerShdw>
                </a:effectLst>
                <a:latin typeface="Arial" pitchFamily="34" charset="0"/>
                <a:cs typeface="Arial" pitchFamily="34" charset="0"/>
              </a:rPr>
              <a:t>ب/وصف الخطر </a:t>
            </a:r>
          </a:p>
          <a:p>
            <a:pPr algn="just" rtl="1">
              <a:buNone/>
            </a:pPr>
            <a:endParaRPr lang="fr-FR" dirty="0"/>
          </a:p>
        </p:txBody>
      </p:sp>
      <p:graphicFrame>
        <p:nvGraphicFramePr>
          <p:cNvPr id="5" name="Tableau 4"/>
          <p:cNvGraphicFramePr>
            <a:graphicFrameLocks noGrp="1"/>
          </p:cNvGraphicFramePr>
          <p:nvPr/>
        </p:nvGraphicFramePr>
        <p:xfrm>
          <a:off x="0" y="642919"/>
          <a:ext cx="9144000" cy="6219039"/>
        </p:xfrm>
        <a:graphic>
          <a:graphicData uri="http://schemas.openxmlformats.org/drawingml/2006/table">
            <a:tbl>
              <a:tblPr firstRow="1" bandRow="1">
                <a:tableStyleId>{7DF18680-E054-41AD-8BC1-D1AEF772440D}</a:tableStyleId>
              </a:tblPr>
              <a:tblGrid>
                <a:gridCol w="4426840"/>
                <a:gridCol w="4717160"/>
              </a:tblGrid>
              <a:tr h="662280">
                <a:tc>
                  <a:txBody>
                    <a:bodyPr/>
                    <a:lstStyle/>
                    <a:p>
                      <a:pPr algn="r" rtl="1"/>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latin typeface="Arial" pitchFamily="34" charset="0"/>
                          <a:cs typeface="Arial" pitchFamily="34" charset="0"/>
                        </a:rPr>
                        <a:t>1-اسم الخطر </a:t>
                      </a:r>
                      <a:endParaRPr lang="fr-FR" sz="1600" b="1" dirty="0">
                        <a:effectLst>
                          <a:outerShdw blurRad="38100" dist="38100" dir="2700000" algn="tl">
                            <a:srgbClr val="000000">
                              <a:alpha val="43137"/>
                            </a:srgbClr>
                          </a:outerShdw>
                        </a:effectLst>
                        <a:latin typeface="Arial" pitchFamily="34" charset="0"/>
                        <a:cs typeface="Arial" pitchFamily="34" charset="0"/>
                      </a:endParaRPr>
                    </a:p>
                  </a:txBody>
                  <a:tcPr/>
                </a:tc>
              </a:tr>
              <a:tr h="760119">
                <a:tc>
                  <a:txBody>
                    <a:bodyPr/>
                    <a:lstStyle/>
                    <a:p>
                      <a:pPr algn="r" rtl="1"/>
                      <a:r>
                        <a:rPr lang="ar-DZ" sz="1600" b="1" dirty="0" smtClean="0">
                          <a:effectLst>
                            <a:outerShdw blurRad="38100" dist="38100" dir="2700000" algn="tl">
                              <a:srgbClr val="000000">
                                <a:alpha val="43137"/>
                              </a:srgbClr>
                            </a:outerShdw>
                          </a:effectLst>
                        </a:rPr>
                        <a:t>وصف نوعي للأحداث’</a:t>
                      </a:r>
                      <a:r>
                        <a:rPr lang="ar-DZ" sz="1600" b="1" baseline="0" dirty="0" smtClean="0">
                          <a:effectLst>
                            <a:outerShdw blurRad="38100" dist="38100" dir="2700000" algn="tl">
                              <a:srgbClr val="000000">
                                <a:alpha val="43137"/>
                              </a:srgbClr>
                            </a:outerShdw>
                          </a:effectLst>
                        </a:rPr>
                        <a:t>حجمها ,نوعها ,عددها</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2- مجال الخطر </a:t>
                      </a:r>
                      <a:endParaRPr lang="fr-FR" sz="1600" b="1" dirty="0">
                        <a:effectLst>
                          <a:outerShdw blurRad="38100" dist="38100" dir="2700000" algn="tl">
                            <a:srgbClr val="000000">
                              <a:alpha val="43137"/>
                            </a:srgbClr>
                          </a:outerShdw>
                        </a:effectLst>
                      </a:endParaRPr>
                    </a:p>
                  </a:txBody>
                  <a:tcPr/>
                </a:tc>
              </a:tr>
              <a:tr h="662280">
                <a:tc>
                  <a:txBody>
                    <a:bodyPr/>
                    <a:lstStyle/>
                    <a:p>
                      <a:pPr algn="r" rtl="1"/>
                      <a:r>
                        <a:rPr lang="ar-DZ" sz="1600" b="1" dirty="0" smtClean="0">
                          <a:effectLst>
                            <a:outerShdw blurRad="38100" dist="38100" dir="2700000" algn="tl">
                              <a:srgbClr val="000000">
                                <a:alpha val="43137"/>
                              </a:srgbClr>
                            </a:outerShdw>
                          </a:effectLst>
                        </a:rPr>
                        <a:t>إستراتيجي ,تشغيلي , مالي, قانوني, معرفي</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3- طبيعة الخطر </a:t>
                      </a:r>
                      <a:endParaRPr lang="fr-FR" sz="1600" b="1" dirty="0">
                        <a:effectLst>
                          <a:outerShdw blurRad="38100" dist="38100" dir="2700000" algn="tl">
                            <a:srgbClr val="000000">
                              <a:alpha val="43137"/>
                            </a:srgbClr>
                          </a:outerShdw>
                        </a:effectLst>
                      </a:endParaRPr>
                    </a:p>
                  </a:txBody>
                  <a:tcPr/>
                </a:tc>
              </a:tr>
              <a:tr h="662280">
                <a:tc>
                  <a:txBody>
                    <a:bodyPr/>
                    <a:lstStyle/>
                    <a:p>
                      <a:pPr algn="r" rtl="1"/>
                      <a:r>
                        <a:rPr lang="ar-DZ" sz="1600" b="1" dirty="0" smtClean="0">
                          <a:effectLst>
                            <a:outerShdw blurRad="38100" dist="38100" dir="2700000" algn="tl">
                              <a:srgbClr val="000000">
                                <a:alpha val="43137"/>
                              </a:srgbClr>
                            </a:outerShdw>
                          </a:effectLst>
                        </a:rPr>
                        <a:t>توقعات أصحاب</a:t>
                      </a:r>
                      <a:r>
                        <a:rPr lang="ar-DZ" sz="1600" b="1" baseline="0" dirty="0" smtClean="0">
                          <a:effectLst>
                            <a:outerShdw blurRad="38100" dist="38100" dir="2700000" algn="tl">
                              <a:srgbClr val="000000">
                                <a:alpha val="43137"/>
                              </a:srgbClr>
                            </a:outerShdw>
                          </a:effectLst>
                        </a:rPr>
                        <a:t> </a:t>
                      </a:r>
                      <a:r>
                        <a:rPr lang="ar-DZ" sz="1600" b="1" dirty="0" smtClean="0">
                          <a:effectLst>
                            <a:outerShdw blurRad="38100" dist="38100" dir="2700000" algn="tl">
                              <a:srgbClr val="000000">
                                <a:alpha val="43137"/>
                              </a:srgbClr>
                            </a:outerShdw>
                          </a:effectLst>
                        </a:rPr>
                        <a:t>المصلحة</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4- أصحاب المصلحة</a:t>
                      </a:r>
                      <a:endParaRPr lang="fr-FR" sz="1600" b="1" dirty="0">
                        <a:effectLst>
                          <a:outerShdw blurRad="38100" dist="38100" dir="2700000" algn="tl">
                            <a:srgbClr val="000000">
                              <a:alpha val="43137"/>
                            </a:srgbClr>
                          </a:outerShdw>
                        </a:effectLst>
                      </a:endParaRPr>
                    </a:p>
                  </a:txBody>
                  <a:tcPr/>
                </a:tc>
              </a:tr>
              <a:tr h="662280">
                <a:tc>
                  <a:txBody>
                    <a:bodyPr/>
                    <a:lstStyle/>
                    <a:p>
                      <a:pPr algn="r" rtl="1"/>
                      <a:r>
                        <a:rPr lang="ar-DZ" sz="1600" b="1" dirty="0" smtClean="0">
                          <a:effectLst>
                            <a:outerShdw blurRad="38100" dist="38100" dir="2700000" algn="tl">
                              <a:srgbClr val="000000">
                                <a:alpha val="43137"/>
                              </a:srgbClr>
                            </a:outerShdw>
                          </a:effectLst>
                        </a:rPr>
                        <a:t>الأهمية والاحتمال </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5- التقدير</a:t>
                      </a:r>
                      <a:r>
                        <a:rPr lang="ar-DZ" sz="1600" b="1" baseline="0" dirty="0" smtClean="0">
                          <a:effectLst>
                            <a:outerShdw blurRad="38100" dist="38100" dir="2700000" algn="tl">
                              <a:srgbClr val="000000">
                                <a:alpha val="43137"/>
                              </a:srgbClr>
                            </a:outerShdw>
                          </a:effectLst>
                        </a:rPr>
                        <a:t> الكمي للخطر </a:t>
                      </a:r>
                    </a:p>
                    <a:p>
                      <a:pPr algn="r" rtl="1"/>
                      <a:endParaRPr lang="fr-FR" sz="1600" b="1" dirty="0">
                        <a:effectLst>
                          <a:outerShdw blurRad="38100" dist="38100" dir="2700000" algn="tl">
                            <a:srgbClr val="000000">
                              <a:alpha val="43137"/>
                            </a:srgbClr>
                          </a:outerShdw>
                        </a:effectLst>
                      </a:endParaRPr>
                    </a:p>
                  </a:txBody>
                  <a:tcPr/>
                </a:tc>
              </a:tr>
              <a:tr h="662280">
                <a:tc>
                  <a:txBody>
                    <a:bodyPr/>
                    <a:lstStyle/>
                    <a:p>
                      <a:pPr algn="r" rtl="1"/>
                      <a:r>
                        <a:rPr lang="ar-DZ" sz="1600" b="1" dirty="0" smtClean="0">
                          <a:effectLst>
                            <a:outerShdw blurRad="38100" dist="38100" dir="2700000" algn="tl">
                              <a:srgbClr val="000000">
                                <a:alpha val="43137"/>
                              </a:srgbClr>
                            </a:outerShdw>
                          </a:effectLst>
                        </a:rPr>
                        <a:t>توقعات الخسارة والتأثير المالي للخطر</a:t>
                      </a:r>
                    </a:p>
                    <a:p>
                      <a:pPr algn="r" rtl="1"/>
                      <a:r>
                        <a:rPr lang="ar-DZ" sz="1600" b="1" baseline="0" dirty="0" smtClean="0">
                          <a:effectLst>
                            <a:outerShdw blurRad="38100" dist="38100" dir="2700000" algn="tl">
                              <a:srgbClr val="000000">
                                <a:alpha val="43137"/>
                              </a:srgbClr>
                            </a:outerShdw>
                          </a:effectLst>
                        </a:rPr>
                        <a:t>احتمال وحجم الخسائر  </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6- تحمل الخطر </a:t>
                      </a:r>
                      <a:endParaRPr lang="fr-FR" sz="1600" b="1" dirty="0">
                        <a:effectLst>
                          <a:outerShdw blurRad="38100" dist="38100" dir="2700000" algn="tl">
                            <a:srgbClr val="000000">
                              <a:alpha val="43137"/>
                            </a:srgbClr>
                          </a:outerShdw>
                        </a:effectLst>
                      </a:endParaRPr>
                    </a:p>
                  </a:txBody>
                  <a:tcPr/>
                </a:tc>
              </a:tr>
              <a:tr h="819002">
                <a:tc>
                  <a:txBody>
                    <a:bodyPr/>
                    <a:lstStyle/>
                    <a:p>
                      <a:pPr algn="r" rtl="1"/>
                      <a:r>
                        <a:rPr lang="ar-DZ" sz="1600" b="1" dirty="0" smtClean="0">
                          <a:effectLst>
                            <a:outerShdw blurRad="38100" dist="38100" dir="2700000" algn="tl">
                              <a:srgbClr val="000000">
                                <a:alpha val="43137"/>
                              </a:srgbClr>
                            </a:outerShdw>
                          </a:effectLst>
                        </a:rPr>
                        <a:t>الوسائل الأولية التي يتم بواسطتها إدارة الخطر حاليا</a:t>
                      </a:r>
                    </a:p>
                    <a:p>
                      <a:pPr algn="r" rtl="1"/>
                      <a:r>
                        <a:rPr lang="ar-DZ" sz="1600" b="1" dirty="0" smtClean="0">
                          <a:effectLst>
                            <a:outerShdw blurRad="38100" dist="38100" dir="2700000" algn="tl">
                              <a:srgbClr val="000000">
                                <a:alpha val="43137"/>
                              </a:srgbClr>
                            </a:outerShdw>
                          </a:effectLst>
                        </a:rPr>
                        <a:t>مستويات الثقة كفي أساليب التحكم المطبقة </a:t>
                      </a:r>
                    </a:p>
                    <a:p>
                      <a:pPr algn="r" rtl="1"/>
                      <a:r>
                        <a:rPr lang="ar-DZ" sz="1600" b="1" dirty="0" smtClean="0">
                          <a:effectLst>
                            <a:outerShdw blurRad="38100" dist="38100" dir="2700000" algn="tl">
                              <a:srgbClr val="000000">
                                <a:alpha val="43137"/>
                              </a:srgbClr>
                            </a:outerShdw>
                          </a:effectLst>
                        </a:rPr>
                        <a:t>تحديد البروتوكول لمراقبة ومراجعة</a:t>
                      </a:r>
                      <a:r>
                        <a:rPr lang="ar-DZ" sz="1600" b="1" baseline="0" dirty="0" smtClean="0">
                          <a:effectLst>
                            <a:outerShdw blurRad="38100" dist="38100" dir="2700000" algn="tl">
                              <a:srgbClr val="000000">
                                <a:alpha val="43137"/>
                              </a:srgbClr>
                            </a:outerShdw>
                          </a:effectLst>
                        </a:rPr>
                        <a:t> المخاطر </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7- أساليب معالجة المخاطر والسيطرة عليها</a:t>
                      </a:r>
                      <a:r>
                        <a:rPr lang="ar-DZ" sz="1600" b="1" baseline="0" dirty="0" smtClean="0">
                          <a:effectLst>
                            <a:outerShdw blurRad="38100" dist="38100" dir="2700000" algn="tl">
                              <a:srgbClr val="000000">
                                <a:alpha val="43137"/>
                              </a:srgbClr>
                            </a:outerShdw>
                          </a:effectLst>
                        </a:rPr>
                        <a:t> </a:t>
                      </a:r>
                      <a:endParaRPr lang="fr-FR" sz="1600" b="1" dirty="0">
                        <a:effectLst>
                          <a:outerShdw blurRad="38100" dist="38100" dir="2700000" algn="tl">
                            <a:srgbClr val="000000">
                              <a:alpha val="43137"/>
                            </a:srgbClr>
                          </a:outerShdw>
                        </a:effectLst>
                      </a:endParaRPr>
                    </a:p>
                  </a:txBody>
                  <a:tcPr/>
                </a:tc>
              </a:tr>
              <a:tr h="662280">
                <a:tc>
                  <a:txBody>
                    <a:bodyPr/>
                    <a:lstStyle/>
                    <a:p>
                      <a:pPr algn="r" rtl="1"/>
                      <a:r>
                        <a:rPr lang="ar-DZ" sz="1600" b="1" dirty="0" smtClean="0">
                          <a:effectLst>
                            <a:outerShdw blurRad="38100" dist="38100" dir="2700000" algn="tl">
                              <a:srgbClr val="000000">
                                <a:alpha val="43137"/>
                              </a:srgbClr>
                            </a:outerShdw>
                          </a:effectLst>
                        </a:rPr>
                        <a:t>التوصيات للحد والتخفيض من</a:t>
                      </a:r>
                      <a:r>
                        <a:rPr lang="ar-DZ" sz="1600" b="1" baseline="0" dirty="0" smtClean="0">
                          <a:effectLst>
                            <a:outerShdw blurRad="38100" dist="38100" dir="2700000" algn="tl">
                              <a:srgbClr val="000000">
                                <a:alpha val="43137"/>
                              </a:srgbClr>
                            </a:outerShdw>
                          </a:effectLst>
                        </a:rPr>
                        <a:t> المخاطر</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8- إجراءات التحسين الممكنة  </a:t>
                      </a:r>
                      <a:endParaRPr lang="fr-FR" sz="1600" b="1" dirty="0">
                        <a:effectLst>
                          <a:outerShdw blurRad="38100" dist="38100" dir="2700000" algn="tl">
                            <a:srgbClr val="000000">
                              <a:alpha val="43137"/>
                            </a:srgbClr>
                          </a:outerShdw>
                        </a:effectLst>
                      </a:endParaRPr>
                    </a:p>
                  </a:txBody>
                  <a:tcPr/>
                </a:tc>
              </a:tr>
              <a:tr h="662280">
                <a:tc>
                  <a:txBody>
                    <a:bodyPr/>
                    <a:lstStyle/>
                    <a:p>
                      <a:pPr algn="r" rtl="1"/>
                      <a:r>
                        <a:rPr lang="ar-DZ" sz="1600" b="1" dirty="0" smtClean="0">
                          <a:effectLst>
                            <a:outerShdw blurRad="38100" dist="38100" dir="2700000" algn="tl">
                              <a:srgbClr val="000000">
                                <a:alpha val="43137"/>
                              </a:srgbClr>
                            </a:outerShdw>
                          </a:effectLst>
                        </a:rPr>
                        <a:t>تحديد الإدارة </a:t>
                      </a:r>
                      <a:r>
                        <a:rPr lang="ar-DZ" sz="1600" b="1" dirty="0" err="1" smtClean="0">
                          <a:effectLst>
                            <a:outerShdw blurRad="38100" dist="38100" dir="2700000" algn="tl">
                              <a:srgbClr val="000000">
                                <a:alpha val="43137"/>
                              </a:srgbClr>
                            </a:outerShdw>
                          </a:effectLst>
                        </a:rPr>
                        <a:t>المسؤولة</a:t>
                      </a:r>
                      <a:r>
                        <a:rPr lang="ar-DZ" sz="1600" b="1" dirty="0" smtClean="0">
                          <a:effectLst>
                            <a:outerShdw blurRad="38100" dist="38100" dir="2700000" algn="tl">
                              <a:srgbClr val="000000">
                                <a:alpha val="43137"/>
                              </a:srgbClr>
                            </a:outerShdw>
                          </a:effectLst>
                        </a:rPr>
                        <a:t> عن تطوير الإستراتيجية والسياسة لمواجهة</a:t>
                      </a:r>
                      <a:r>
                        <a:rPr lang="ar-DZ" sz="1600" b="1" baseline="0" dirty="0" smtClean="0">
                          <a:effectLst>
                            <a:outerShdw blurRad="38100" dist="38100" dir="2700000" algn="tl">
                              <a:srgbClr val="000000">
                                <a:alpha val="43137"/>
                              </a:srgbClr>
                            </a:outerShdw>
                          </a:effectLst>
                        </a:rPr>
                        <a:t> هذا الخطر</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9- تطوير الإستراتيجية</a:t>
                      </a:r>
                      <a:r>
                        <a:rPr lang="ar-DZ" sz="1600" b="1" baseline="0" dirty="0" smtClean="0">
                          <a:effectLst>
                            <a:outerShdw blurRad="38100" dist="38100" dir="2700000" algn="tl">
                              <a:srgbClr val="000000">
                                <a:alpha val="43137"/>
                              </a:srgbClr>
                            </a:outerShdw>
                          </a:effectLst>
                        </a:rPr>
                        <a:t> والسياسة في مواجهة المخاطر </a:t>
                      </a:r>
                      <a:endParaRPr lang="fr-FR" sz="1600" b="1" dirty="0">
                        <a:effectLst>
                          <a:outerShdw blurRad="38100" dist="38100" dir="2700000" algn="tl">
                            <a:srgbClr val="000000">
                              <a:alpha val="43137"/>
                            </a:srgbClr>
                          </a:outerShdw>
                        </a:effectLst>
                      </a:endParaRPr>
                    </a:p>
                  </a:txBody>
                  <a:tcPr/>
                </a:tc>
              </a:tr>
            </a:tbl>
          </a:graphicData>
        </a:graphic>
      </p:graphicFrame>
    </p:spTree>
  </p:cSld>
  <p:clrMapOvr>
    <a:masterClrMapping/>
  </p:clrMapOvr>
  <p:transition spd="med">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a:buNone/>
            </a:pPr>
            <a:r>
              <a:rPr lang="ar-DZ" dirty="0" smtClean="0"/>
              <a:t> </a:t>
            </a:r>
          </a:p>
          <a:p>
            <a:pPr algn="r"/>
            <a:endParaRPr lang="ar-DZ" dirty="0" smtClean="0"/>
          </a:p>
          <a:p>
            <a:pPr algn="r"/>
            <a:endParaRPr lang="ar-DZ" dirty="0" smtClean="0"/>
          </a:p>
          <a:p>
            <a:pPr algn="r">
              <a:buNone/>
            </a:pPr>
            <a:r>
              <a:rPr lang="ar-DZ" dirty="0" smtClean="0"/>
              <a:t>                   </a:t>
            </a:r>
            <a:r>
              <a:rPr lang="ar-DZ" b="1" dirty="0" smtClean="0">
                <a:solidFill>
                  <a:schemeClr val="accent3">
                    <a:lumMod val="50000"/>
                  </a:schemeClr>
                </a:solidFill>
                <a:latin typeface="Arial" pitchFamily="34" charset="0"/>
                <a:cs typeface="Arial" pitchFamily="34" charset="0"/>
              </a:rPr>
              <a:t>جدول احتمالات حدوث تهديدات</a:t>
            </a:r>
            <a:r>
              <a:rPr lang="ar-DZ" dirty="0" smtClean="0"/>
              <a:t>                                                      </a:t>
            </a:r>
            <a:endParaRPr lang="fr-FR" dirty="0"/>
          </a:p>
        </p:txBody>
      </p:sp>
      <p:graphicFrame>
        <p:nvGraphicFramePr>
          <p:cNvPr id="7" name="Tableau 6"/>
          <p:cNvGraphicFramePr>
            <a:graphicFrameLocks noGrp="1"/>
          </p:cNvGraphicFramePr>
          <p:nvPr/>
        </p:nvGraphicFramePr>
        <p:xfrm>
          <a:off x="0" y="2357429"/>
          <a:ext cx="9144000" cy="4500571"/>
        </p:xfrm>
        <a:graphic>
          <a:graphicData uri="http://schemas.openxmlformats.org/drawingml/2006/table">
            <a:tbl>
              <a:tblPr firstRow="1" bandRow="1">
                <a:tableStyleId>{5C22544A-7EE6-4342-B048-85BDC9FD1C3A}</a:tableStyleId>
              </a:tblPr>
              <a:tblGrid>
                <a:gridCol w="3048000"/>
                <a:gridCol w="3048000"/>
                <a:gridCol w="3048000"/>
              </a:tblGrid>
              <a:tr h="543169">
                <a:tc>
                  <a:txBody>
                    <a:bodyPr/>
                    <a:lstStyle/>
                    <a:p>
                      <a:pPr algn="r" rtl="1"/>
                      <a:r>
                        <a:rPr lang="ar-DZ" sz="2000" b="1" dirty="0" smtClean="0">
                          <a:latin typeface="Arial" pitchFamily="34" charset="0"/>
                          <a:cs typeface="Arial" pitchFamily="34" charset="0"/>
                        </a:rPr>
                        <a:t>المؤشرات</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الوصف</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التقدير </a:t>
                      </a:r>
                      <a:endParaRPr lang="fr-FR" sz="2000" b="1" dirty="0">
                        <a:latin typeface="Arial" pitchFamily="34" charset="0"/>
                        <a:cs typeface="Arial" pitchFamily="34" charset="0"/>
                      </a:endParaRPr>
                    </a:p>
                  </a:txBody>
                  <a:tcPr/>
                </a:tc>
              </a:tr>
              <a:tr h="1319134">
                <a:tc>
                  <a:txBody>
                    <a:bodyPr/>
                    <a:lstStyle/>
                    <a:p>
                      <a:pPr algn="r" rtl="1"/>
                      <a:r>
                        <a:rPr lang="ar-DZ" sz="2000" b="1" dirty="0" smtClean="0">
                          <a:latin typeface="Arial" pitchFamily="34" charset="0"/>
                          <a:cs typeface="Arial" pitchFamily="34" charset="0"/>
                        </a:rPr>
                        <a:t>توقع</a:t>
                      </a:r>
                      <a:r>
                        <a:rPr lang="ar-DZ" sz="2000" b="1" baseline="0" dirty="0" smtClean="0">
                          <a:latin typeface="Arial" pitchFamily="34" charset="0"/>
                          <a:cs typeface="Arial" pitchFamily="34" charset="0"/>
                        </a:rPr>
                        <a:t> حدوثها عدة مرات خلال فترة معينة(10 سنوات)</a:t>
                      </a:r>
                    </a:p>
                    <a:p>
                      <a:pPr algn="r" rtl="1"/>
                      <a:r>
                        <a:rPr lang="ar-DZ" sz="2000" b="1" baseline="0" dirty="0" smtClean="0">
                          <a:latin typeface="Arial" pitchFamily="34" charset="0"/>
                          <a:cs typeface="Arial" pitchFamily="34" charset="0"/>
                        </a:rPr>
                        <a:t>تحققت حديثا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متوقع حدوثه كل سنة</a:t>
                      </a:r>
                      <a:r>
                        <a:rPr lang="ar-DZ" sz="2000" b="1" baseline="0" dirty="0" smtClean="0">
                          <a:latin typeface="Arial" pitchFamily="34" charset="0"/>
                          <a:cs typeface="Arial" pitchFamily="34" charset="0"/>
                        </a:rPr>
                        <a:t> أو أن فرصة حدوثه أكثر من 25%</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مرتفعة</a:t>
                      </a:r>
                      <a:endParaRPr lang="fr-FR" sz="2000" b="1" dirty="0">
                        <a:latin typeface="Arial" pitchFamily="34" charset="0"/>
                        <a:cs typeface="Arial" pitchFamily="34" charset="0"/>
                      </a:endParaRPr>
                    </a:p>
                  </a:txBody>
                  <a:tcPr/>
                </a:tc>
              </a:tr>
              <a:tr h="1319134">
                <a:tc>
                  <a:txBody>
                    <a:bodyPr/>
                    <a:lstStyle/>
                    <a:p>
                      <a:pPr algn="r" rtl="1"/>
                      <a:r>
                        <a:rPr lang="ar-DZ" sz="2000" b="1" dirty="0" smtClean="0">
                          <a:latin typeface="Arial" pitchFamily="34" charset="0"/>
                          <a:cs typeface="Arial" pitchFamily="34" charset="0"/>
                        </a:rPr>
                        <a:t>صعب السيطرة عليها بسبب التأثيرات الخارجية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متوقع حدوثه خلال فترة 10 سنوات أو أن</a:t>
                      </a:r>
                      <a:r>
                        <a:rPr lang="ar-DZ" sz="2000" b="1" baseline="0" dirty="0" smtClean="0">
                          <a:latin typeface="Arial" pitchFamily="34" charset="0"/>
                          <a:cs typeface="Arial" pitchFamily="34" charset="0"/>
                        </a:rPr>
                        <a:t> فرصة حدوثه أقل من 25 %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متوسطة</a:t>
                      </a:r>
                      <a:endParaRPr lang="fr-FR" sz="2000" b="1" dirty="0">
                        <a:latin typeface="Arial" pitchFamily="34" charset="0"/>
                        <a:cs typeface="Arial" pitchFamily="34" charset="0"/>
                      </a:endParaRPr>
                    </a:p>
                  </a:txBody>
                  <a:tcPr/>
                </a:tc>
              </a:tr>
              <a:tr h="1319134">
                <a:tc>
                  <a:txBody>
                    <a:bodyPr/>
                    <a:lstStyle/>
                    <a:p>
                      <a:pPr algn="r" rtl="1"/>
                      <a:r>
                        <a:rPr lang="ar-DZ" sz="2000" b="1" dirty="0" smtClean="0">
                          <a:latin typeface="Arial" pitchFamily="34" charset="0"/>
                          <a:cs typeface="Arial" pitchFamily="34" charset="0"/>
                        </a:rPr>
                        <a:t>لم تحدث من قبل لم </a:t>
                      </a:r>
                    </a:p>
                    <a:p>
                      <a:pPr algn="r" rtl="1"/>
                      <a:r>
                        <a:rPr lang="ar-DZ" sz="2000" b="1" dirty="0" smtClean="0">
                          <a:latin typeface="Arial" pitchFamily="34" charset="0"/>
                          <a:cs typeface="Arial" pitchFamily="34" charset="0"/>
                        </a:rPr>
                        <a:t>ليس محتمل حدوثها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من غير المتوقع حدوثه خلال</a:t>
                      </a:r>
                      <a:r>
                        <a:rPr lang="ar-DZ" sz="2000" b="1" baseline="0" dirty="0" smtClean="0">
                          <a:latin typeface="Arial" pitchFamily="34" charset="0"/>
                          <a:cs typeface="Arial" pitchFamily="34" charset="0"/>
                        </a:rPr>
                        <a:t> فترة 10 سنوات أو أن فرصة حدوثه أقل من 2 %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منخفضة</a:t>
                      </a:r>
                      <a:endParaRPr lang="fr-FR" sz="2000" b="1" dirty="0">
                        <a:latin typeface="Arial" pitchFamily="34" charset="0"/>
                        <a:cs typeface="Arial" pitchFamily="34" charset="0"/>
                      </a:endParaRPr>
                    </a:p>
                  </a:txBody>
                  <a:tcPr/>
                </a:tc>
              </a:tr>
            </a:tbl>
          </a:graphicData>
        </a:graphic>
      </p:graphicFrame>
      <p:sp>
        <p:nvSpPr>
          <p:cNvPr id="4" name="Rectangle à coins arrondis 3"/>
          <p:cNvSpPr/>
          <p:nvPr/>
        </p:nvSpPr>
        <p:spPr>
          <a:xfrm>
            <a:off x="0" y="0"/>
            <a:ext cx="9144000" cy="178592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r" rtl="1"/>
            <a:r>
              <a:rPr lang="ar-DZ" sz="2400" b="1" dirty="0" smtClean="0">
                <a:solidFill>
                  <a:schemeClr val="accent2">
                    <a:lumMod val="50000"/>
                  </a:schemeClr>
                </a:solidFill>
                <a:latin typeface="Arial" pitchFamily="34" charset="0"/>
                <a:cs typeface="Arial" pitchFamily="34" charset="0"/>
              </a:rPr>
              <a:t>ج/</a:t>
            </a:r>
            <a:r>
              <a:rPr lang="ar-DZ" sz="2400" b="1" u="sng" dirty="0" smtClean="0">
                <a:solidFill>
                  <a:schemeClr val="accent2">
                    <a:lumMod val="50000"/>
                  </a:schemeClr>
                </a:solidFill>
                <a:latin typeface="Arial" pitchFamily="34" charset="0"/>
                <a:cs typeface="Arial" pitchFamily="34" charset="0"/>
              </a:rPr>
              <a:t>تقدير الخطر</a:t>
            </a:r>
            <a:r>
              <a:rPr lang="ar-DZ" sz="2400" b="1" dirty="0" smtClean="0">
                <a:solidFill>
                  <a:schemeClr val="tx1"/>
                </a:solidFill>
                <a:latin typeface="Arial" pitchFamily="34" charset="0"/>
                <a:cs typeface="Arial" pitchFamily="34" charset="0"/>
              </a:rPr>
              <a:t>: يمكن تقدير المخاطر بأسلوب كمي أو شبه كمي أو نوعي من حيث احتمال حدوثه ونتائجه المحتملة, من حيث النتائج (تهديدات أو فرص النجاح) قد تكون مرتفعة أو متوسطة أو منخفضة كما هو موضح في الجداول التالية</a:t>
            </a:r>
            <a:r>
              <a:rPr lang="ar-DZ" sz="2400" b="1" dirty="0" smtClean="0">
                <a:solidFill>
                  <a:schemeClr val="tx1"/>
                </a:solidFill>
              </a:rPr>
              <a:t>:</a:t>
            </a:r>
            <a:endParaRPr lang="fr-FR" sz="2400" b="1" dirty="0">
              <a:solidFill>
                <a:schemeClr val="tx1"/>
              </a:solidFill>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643710"/>
          </a:xfrm>
        </p:spPr>
        <p:txBody>
          <a:bodyPr/>
          <a:lstStyle/>
          <a:p>
            <a:pPr algn="r" rtl="1">
              <a:buNone/>
            </a:pPr>
            <a:r>
              <a:rPr lang="ar-DZ" dirty="0" smtClean="0"/>
              <a:t>                         </a:t>
            </a:r>
            <a:r>
              <a:rPr lang="ar-DZ" b="1"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rPr>
              <a:t>جدول احتمالات حدوث الفرص </a:t>
            </a:r>
            <a:endParaRPr lang="fr-FR" b="1" dirty="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endParaRPr>
          </a:p>
        </p:txBody>
      </p:sp>
      <p:graphicFrame>
        <p:nvGraphicFramePr>
          <p:cNvPr id="4" name="Tableau 3"/>
          <p:cNvGraphicFramePr>
            <a:graphicFrameLocks noGrp="1"/>
          </p:cNvGraphicFramePr>
          <p:nvPr/>
        </p:nvGraphicFramePr>
        <p:xfrm>
          <a:off x="0" y="857232"/>
          <a:ext cx="9144000" cy="6116016"/>
        </p:xfrm>
        <a:graphic>
          <a:graphicData uri="http://schemas.openxmlformats.org/drawingml/2006/table">
            <a:tbl>
              <a:tblPr firstRow="1" bandRow="1">
                <a:tableStyleId>{5C22544A-7EE6-4342-B048-85BDC9FD1C3A}</a:tableStyleId>
              </a:tblPr>
              <a:tblGrid>
                <a:gridCol w="3048000"/>
                <a:gridCol w="3048000"/>
                <a:gridCol w="3048000"/>
              </a:tblGrid>
              <a:tr h="1500192">
                <a:tc>
                  <a:txBody>
                    <a:bodyPr/>
                    <a:lstStyle/>
                    <a:p>
                      <a:pPr algn="r" rtl="1"/>
                      <a:r>
                        <a:rPr lang="ar-DZ" sz="2000" b="1" dirty="0" smtClean="0">
                          <a:latin typeface="Arial" pitchFamily="34" charset="0"/>
                          <a:cs typeface="Arial" pitchFamily="34" charset="0"/>
                        </a:rPr>
                        <a:t>المؤشرات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الوصف</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التقدير </a:t>
                      </a:r>
                      <a:endParaRPr lang="fr-FR" sz="2000" b="1" dirty="0">
                        <a:latin typeface="Arial" pitchFamily="34" charset="0"/>
                        <a:cs typeface="Arial" pitchFamily="34" charset="0"/>
                      </a:endParaRPr>
                    </a:p>
                  </a:txBody>
                  <a:tcPr/>
                </a:tc>
              </a:tr>
              <a:tr h="1500192">
                <a:tc>
                  <a:txBody>
                    <a:bodyPr/>
                    <a:lstStyle/>
                    <a:p>
                      <a:pPr algn="r" rtl="1"/>
                      <a:r>
                        <a:rPr lang="ar-DZ" sz="2000" b="1" dirty="0" smtClean="0">
                          <a:latin typeface="Arial" pitchFamily="34" charset="0"/>
                          <a:cs typeface="Arial" pitchFamily="34" charset="0"/>
                        </a:rPr>
                        <a:t>فرصة واضحة يمكن الاعتماد عليها مع التأكد المعقول لتحققها في المدى القصير</a:t>
                      </a:r>
                      <a:r>
                        <a:rPr lang="ar-DZ" sz="2000" b="1" baseline="0" dirty="0" smtClean="0">
                          <a:latin typeface="Arial" pitchFamily="34" charset="0"/>
                          <a:cs typeface="Arial" pitchFamily="34" charset="0"/>
                        </a:rPr>
                        <a:t> معتمدا على ممارسات الإدارة الحالية</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النتيجة المفضلة قد</a:t>
                      </a:r>
                      <a:r>
                        <a:rPr lang="ar-DZ" sz="2000" b="1" baseline="0" dirty="0" smtClean="0">
                          <a:latin typeface="Arial" pitchFamily="34" charset="0"/>
                          <a:cs typeface="Arial" pitchFamily="34" charset="0"/>
                        </a:rPr>
                        <a:t> تتحقق في سنة أو أن فرصة حدوثها أكثر من 75 %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مرتفعة (محتملة)</a:t>
                      </a:r>
                      <a:endParaRPr lang="fr-FR" sz="2000" b="1" dirty="0">
                        <a:latin typeface="Arial" pitchFamily="34" charset="0"/>
                        <a:cs typeface="Arial" pitchFamily="34" charset="0"/>
                      </a:endParaRPr>
                    </a:p>
                  </a:txBody>
                  <a:tcPr/>
                </a:tc>
              </a:tr>
              <a:tr h="1500192">
                <a:tc>
                  <a:txBody>
                    <a:bodyPr/>
                    <a:lstStyle/>
                    <a:p>
                      <a:pPr algn="r" rtl="1"/>
                      <a:r>
                        <a:rPr lang="ar-DZ" sz="2000" b="1" dirty="0" smtClean="0">
                          <a:latin typeface="Arial" pitchFamily="34" charset="0"/>
                          <a:cs typeface="Arial" pitchFamily="34" charset="0"/>
                        </a:rPr>
                        <a:t>فرص يمكن تحققها ولكن تتطلب الإدارة الحذر</a:t>
                      </a:r>
                      <a:r>
                        <a:rPr lang="ar-DZ" sz="2000" b="1" baseline="0" dirty="0" smtClean="0">
                          <a:latin typeface="Arial" pitchFamily="34" charset="0"/>
                          <a:cs typeface="Arial" pitchFamily="34" charset="0"/>
                        </a:rPr>
                        <a:t>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توقعات معقولة</a:t>
                      </a:r>
                      <a:r>
                        <a:rPr lang="ar-DZ" sz="2000" b="1" baseline="0" dirty="0" smtClean="0">
                          <a:latin typeface="Arial" pitchFamily="34" charset="0"/>
                          <a:cs typeface="Arial" pitchFamily="34" charset="0"/>
                        </a:rPr>
                        <a:t> للنتائج المرغوبة التي قد تتحقق في سنة مع فرصة حدوثها بين   25 %و 75 %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متوسطة (ممكن )</a:t>
                      </a:r>
                      <a:endParaRPr lang="fr-FR" sz="2000" b="1" dirty="0">
                        <a:latin typeface="Arial" pitchFamily="34" charset="0"/>
                        <a:cs typeface="Arial" pitchFamily="34" charset="0"/>
                      </a:endParaRPr>
                    </a:p>
                  </a:txBody>
                  <a:tcPr/>
                </a:tc>
              </a:tr>
              <a:tr h="1500192">
                <a:tc>
                  <a:txBody>
                    <a:bodyPr/>
                    <a:lstStyle/>
                    <a:p>
                      <a:pPr algn="r" rtl="1"/>
                      <a:r>
                        <a:rPr lang="ar-DZ" sz="2000" b="1" dirty="0" smtClean="0">
                          <a:latin typeface="Arial" pitchFamily="34" charset="0"/>
                          <a:cs typeface="Arial" pitchFamily="34" charset="0"/>
                        </a:rPr>
                        <a:t>الفرص الممكنة التي لم يتم بحثها بعد من قبل الإدارة بشكل كامل</a:t>
                      </a:r>
                    </a:p>
                    <a:p>
                      <a:pPr algn="r" rtl="1"/>
                      <a:r>
                        <a:rPr lang="ar-DZ" sz="2000" b="1" dirty="0" smtClean="0">
                          <a:latin typeface="Arial" pitchFamily="34" charset="0"/>
                          <a:cs typeface="Arial" pitchFamily="34" charset="0"/>
                        </a:rPr>
                        <a:t>الفرص التي قد يكون احتمال نجاحها</a:t>
                      </a:r>
                      <a:r>
                        <a:rPr lang="ar-DZ" sz="2000" b="1" baseline="0" dirty="0" smtClean="0">
                          <a:latin typeface="Arial" pitchFamily="34" charset="0"/>
                          <a:cs typeface="Arial" pitchFamily="34" charset="0"/>
                        </a:rPr>
                        <a:t> منخفض اعتمادا على مورد الإدارة المستخدمة حاليا</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احتمال وجود</a:t>
                      </a:r>
                      <a:r>
                        <a:rPr lang="ar-DZ" sz="2000" b="1" baseline="0" dirty="0" smtClean="0">
                          <a:latin typeface="Arial" pitchFamily="34" charset="0"/>
                          <a:cs typeface="Arial" pitchFamily="34" charset="0"/>
                        </a:rPr>
                        <a:t> بعض الفرص لنتائج مرغوبة في المدى المتوسط أو أن فرصة حدوثها أقل من 25 % </a:t>
                      </a:r>
                      <a:endParaRPr lang="fr-FR" sz="2000" b="1" dirty="0">
                        <a:latin typeface="Arial" pitchFamily="34" charset="0"/>
                        <a:cs typeface="Arial" pitchFamily="34" charset="0"/>
                      </a:endParaRPr>
                    </a:p>
                  </a:txBody>
                  <a:tcPr/>
                </a:tc>
                <a:tc>
                  <a:txBody>
                    <a:bodyPr/>
                    <a:lstStyle/>
                    <a:p>
                      <a:pPr algn="r" rtl="1"/>
                      <a:r>
                        <a:rPr lang="ar-DZ" sz="2000" b="1" dirty="0" smtClean="0">
                          <a:latin typeface="Arial" pitchFamily="34" charset="0"/>
                          <a:cs typeface="Arial" pitchFamily="34" charset="0"/>
                        </a:rPr>
                        <a:t>منخفضة (بعيد)</a:t>
                      </a:r>
                      <a:endParaRPr lang="fr-FR" sz="2000" b="1" dirty="0">
                        <a:latin typeface="Arial" pitchFamily="34" charset="0"/>
                        <a:cs typeface="Arial" pitchFamily="34" charset="0"/>
                      </a:endParaRPr>
                    </a:p>
                  </a:txBody>
                  <a:tcPr/>
                </a:tc>
              </a:tr>
            </a:tbl>
          </a:graphicData>
        </a:graphic>
      </p:graphicFrame>
    </p:spTree>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edge">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786058"/>
            <a:ext cx="9144000" cy="4071942"/>
          </a:xfrm>
          <a:blipFill>
            <a:blip r:embed="rId2"/>
            <a:stretch>
              <a:fillRect/>
            </a:stretch>
          </a:blipFill>
        </p:spPr>
        <p:txBody>
          <a:bodyPr>
            <a:normAutofit/>
          </a:bodyPr>
          <a:lstStyle/>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p:txBody>
      </p:sp>
      <p:sp>
        <p:nvSpPr>
          <p:cNvPr id="4" name="Rectangle à coins arrondis 3"/>
          <p:cNvSpPr/>
          <p:nvPr/>
        </p:nvSpPr>
        <p:spPr>
          <a:xfrm>
            <a:off x="0" y="0"/>
            <a:ext cx="9144000" cy="264318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buNone/>
            </a:pPr>
            <a:r>
              <a:rPr lang="ar-DZ" sz="2400" b="1" dirty="0" smtClean="0">
                <a:solidFill>
                  <a:schemeClr val="accent5">
                    <a:lumMod val="50000"/>
                  </a:schemeClr>
                </a:solidFill>
              </a:rPr>
              <a:t>2</a:t>
            </a:r>
            <a:r>
              <a:rPr lang="ar-DZ" sz="2400" b="1" dirty="0" smtClean="0">
                <a:solidFill>
                  <a:schemeClr val="accent5">
                    <a:lumMod val="50000"/>
                  </a:schemeClr>
                </a:solidFill>
                <a:latin typeface="Arial" pitchFamily="34" charset="0"/>
                <a:cs typeface="Arial" pitchFamily="34" charset="0"/>
              </a:rPr>
              <a:t>/ </a:t>
            </a:r>
            <a:r>
              <a:rPr lang="ar-DZ" sz="2400" b="1" u="sng" dirty="0" smtClean="0">
                <a:solidFill>
                  <a:schemeClr val="accent5">
                    <a:lumMod val="50000"/>
                  </a:schemeClr>
                </a:solidFill>
                <a:latin typeface="Arial" pitchFamily="34" charset="0"/>
                <a:cs typeface="Arial" pitchFamily="34" charset="0"/>
              </a:rPr>
              <a:t>تقييم الخطر</a:t>
            </a:r>
            <a:r>
              <a:rPr lang="ar-DZ" sz="2400" b="1" dirty="0" smtClean="0">
                <a:solidFill>
                  <a:schemeClr val="accent5">
                    <a:lumMod val="50000"/>
                  </a:schemeClr>
                </a:solidFill>
                <a:latin typeface="Arial" pitchFamily="34" charset="0"/>
                <a:cs typeface="Arial" pitchFamily="34" charset="0"/>
              </a:rPr>
              <a:t>: </a:t>
            </a:r>
            <a:r>
              <a:rPr lang="ar-DZ" sz="2400" b="1" dirty="0" smtClean="0">
                <a:solidFill>
                  <a:schemeClr val="tx1"/>
                </a:solidFill>
                <a:latin typeface="Arial" pitchFamily="34" charset="0"/>
                <a:cs typeface="Arial" pitchFamily="34" charset="0"/>
              </a:rPr>
              <a:t>أي إجراء مقارنة بين تقدير الأخطار ومقاييس الخطر التي تم إعدادها بواسطة المؤسسة قد تتضمن العوائد والتكاليف ذات العلاقة والمتطلبات القانونية والعوامل الاجتماعية والاقتصادية والبيئية واهتمامات أصحاب المصلحة ومن ثم معرفة إذا كان الخطر يجب قبوله أو معالجته</a:t>
            </a:r>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3143248"/>
            <a:ext cx="9144000" cy="3714752"/>
          </a:xfrm>
          <a:blipFill>
            <a:blip r:embed="rId2"/>
            <a:stretch>
              <a:fillRect/>
            </a:stretch>
          </a:blipFill>
        </p:spPr>
        <p:txBody>
          <a:bodyPr>
            <a:normAutofit/>
          </a:bodyPr>
          <a:lstStyle/>
          <a:p>
            <a:pPr algn="r" rtl="1"/>
            <a:endParaRPr lang="ar-DZ" dirty="0" smtClean="0"/>
          </a:p>
          <a:p>
            <a:pPr algn="r" rtl="1"/>
            <a:endParaRPr lang="ar-DZ" dirty="0" smtClean="0"/>
          </a:p>
        </p:txBody>
      </p:sp>
      <p:sp>
        <p:nvSpPr>
          <p:cNvPr id="4" name="Rectangle à coins arrondis 3"/>
          <p:cNvSpPr/>
          <p:nvPr/>
        </p:nvSpPr>
        <p:spPr>
          <a:xfrm>
            <a:off x="0" y="0"/>
            <a:ext cx="9144000" cy="314327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buNone/>
            </a:pPr>
            <a:r>
              <a:rPr lang="ar-DZ" sz="2800" b="1" dirty="0" smtClean="0">
                <a:ln w="10541" cmpd="sng">
                  <a:solidFill>
                    <a:schemeClr val="tx2">
                      <a:lumMod val="75000"/>
                    </a:schemeClr>
                  </a:solidFill>
                  <a:prstDash val="solid"/>
                </a:ln>
                <a:solidFill>
                  <a:schemeClr val="bg2">
                    <a:lumMod val="10000"/>
                  </a:schemeClr>
                </a:solidFill>
                <a:latin typeface="Arial" pitchFamily="34" charset="0"/>
                <a:cs typeface="Arial" pitchFamily="34" charset="0"/>
              </a:rPr>
              <a:t>ثالثا: </a:t>
            </a:r>
            <a:r>
              <a:rPr lang="ar-DZ" sz="2800"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reflection blurRad="6350" stA="55000" endA="300" endPos="45500" dir="5400000" sy="-100000" algn="bl" rotWithShape="0"/>
                </a:effectLst>
                <a:latin typeface="Arial" pitchFamily="34" charset="0"/>
                <a:cs typeface="Arial" pitchFamily="34" charset="0"/>
              </a:rPr>
              <a:t>تحديد البدائل واختيار الوسائل المناسبة لمواجهة الخطر:</a:t>
            </a:r>
            <a:endParaRPr lang="ar-DZ" sz="2800" b="1" u="sng" dirty="0" smtClean="0">
              <a:solidFill>
                <a:schemeClr val="tx1"/>
              </a:solidFill>
              <a:effectLst>
                <a:outerShdw blurRad="41275" dist="12700" dir="12000000" algn="tl" rotWithShape="0">
                  <a:srgbClr val="000000">
                    <a:alpha val="40000"/>
                  </a:srgbClr>
                </a:outerShdw>
                <a:reflection blurRad="6350" stA="55000" endA="300" endPos="45500" dir="5400000" sy="-100000" algn="bl" rotWithShape="0"/>
              </a:effectLst>
              <a:latin typeface="Arial" pitchFamily="34" charset="0"/>
              <a:cs typeface="Arial" pitchFamily="34" charset="0"/>
            </a:endParaRPr>
          </a:p>
          <a:p>
            <a:pPr algn="r" rtl="1">
              <a:buNone/>
            </a:pPr>
            <a:r>
              <a:rPr lang="ar-DZ" sz="28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تعد هذه المرحلة من مراحل اتخاذ القرار من خلال تحديد أنسب الطرق المتاحة في التعامل مع كل خطر أي كل ما كان الاختيار دقيقا للوسيلة المساعدة في مواجهة الخطر كان من شأنه أن يوجد كفاءة أكبر وفعالية أكثر في مواجهة المخاطر</a:t>
            </a: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500306"/>
            <a:ext cx="9144000" cy="4357694"/>
          </a:xfrm>
          <a:blipFill>
            <a:blip r:embed="rId2"/>
            <a:stretch>
              <a:fillRect/>
            </a:stretch>
          </a:blipFill>
        </p:spPr>
        <p:txBody>
          <a:bodyPr>
            <a:normAutofit/>
          </a:bodyPr>
          <a:lstStyle/>
          <a:p>
            <a:pPr algn="r" rtl="1">
              <a:buNone/>
            </a:pPr>
            <a:endParaRPr lang="fr-FR" dirty="0"/>
          </a:p>
        </p:txBody>
      </p:sp>
      <p:sp>
        <p:nvSpPr>
          <p:cNvPr id="4" name="Rectangle à coins arrondis 3"/>
          <p:cNvSpPr/>
          <p:nvPr/>
        </p:nvSpPr>
        <p:spPr>
          <a:xfrm>
            <a:off x="0" y="0"/>
            <a:ext cx="9144000" cy="250030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r" rtl="1">
              <a:buNone/>
            </a:pPr>
            <a:r>
              <a:rPr lang="ar-DZ" sz="2800" b="1" dirty="0" smtClean="0">
                <a:ln w="31550" cmpd="sng">
                  <a:solidFill>
                    <a:schemeClr val="tx1"/>
                  </a:solidFill>
                  <a:prstDash val="solid"/>
                </a:ln>
                <a:solidFill>
                  <a:schemeClr val="tx1"/>
                </a:solidFill>
                <a:effectLst>
                  <a:outerShdw blurRad="41275" dist="12700" dir="12000000" algn="tl" rotWithShape="0">
                    <a:srgbClr val="000000">
                      <a:alpha val="40000"/>
                    </a:srgbClr>
                  </a:outerShdw>
                  <a:reflection blurRad="6350" stA="60000" endA="900" endPos="58000" dir="5400000" sy="-100000" algn="bl" rotWithShape="0"/>
                </a:effectLst>
                <a:latin typeface="Arial" pitchFamily="34" charset="0"/>
                <a:cs typeface="Arial" pitchFamily="34" charset="0"/>
              </a:rPr>
              <a:t>رابعا:</a:t>
            </a:r>
            <a:r>
              <a:rPr lang="ar-DZ" sz="2800" b="1" dirty="0" smtClean="0">
                <a:solidFill>
                  <a:schemeClr val="tx1"/>
                </a:solidFill>
                <a:effectLst>
                  <a:reflection blurRad="6350" stA="60000" endA="900" endPos="58000" dir="5400000" sy="-100000" algn="bl" rotWithShape="0"/>
                </a:effectLst>
                <a:latin typeface="Arial" pitchFamily="34" charset="0"/>
                <a:cs typeface="Arial" pitchFamily="34" charset="0"/>
              </a:rPr>
              <a:t> </a:t>
            </a:r>
            <a:r>
              <a:rPr lang="ar-DZ" sz="2800" b="1" u="sng" dirty="0" smtClean="0">
                <a:ln w="10541" cmpd="sng">
                  <a:solidFill>
                    <a:schemeClr val="accent1">
                      <a:shade val="88000"/>
                      <a:satMod val="110000"/>
                    </a:schemeClr>
                  </a:solidFill>
                  <a:prstDash val="solid"/>
                </a:ln>
                <a:solidFill>
                  <a:schemeClr val="tx1">
                    <a:lumMod val="95000"/>
                    <a:lumOff val="5000"/>
                  </a:schemeClr>
                </a:solidFill>
                <a:effectLst>
                  <a:reflection blurRad="6350" stA="60000" endA="900" endPos="58000" dir="5400000" sy="-100000" algn="bl" rotWithShape="0"/>
                </a:effectLst>
                <a:latin typeface="Arial" pitchFamily="34" charset="0"/>
                <a:cs typeface="Arial" pitchFamily="34" charset="0"/>
              </a:rPr>
              <a:t>تنفيذ القرار </a:t>
            </a:r>
            <a:endParaRPr lang="ar-DZ" sz="2800" b="1" u="sng" dirty="0" smtClean="0">
              <a:solidFill>
                <a:schemeClr val="tx1">
                  <a:lumMod val="95000"/>
                  <a:lumOff val="5000"/>
                </a:schemeClr>
              </a:solidFill>
              <a:effectLst>
                <a:reflection blurRad="6350" stA="60000" endA="900" endPos="58000" dir="5400000" sy="-100000" algn="bl" rotWithShape="0"/>
              </a:effectLst>
              <a:latin typeface="Arial" pitchFamily="34" charset="0"/>
              <a:cs typeface="Arial" pitchFamily="34" charset="0"/>
            </a:endParaRPr>
          </a:p>
          <a:p>
            <a:pPr algn="r" rtl="1">
              <a:buNone/>
            </a:pPr>
            <a:r>
              <a:rPr lang="ar-DZ" sz="2800" b="1" dirty="0" smtClean="0">
                <a:solidFill>
                  <a:schemeClr val="tx1"/>
                </a:solidFill>
                <a:latin typeface="Arial" pitchFamily="34" charset="0"/>
                <a:cs typeface="Arial" pitchFamily="34" charset="0"/>
              </a:rPr>
              <a:t>مثلا : إذا كان القرار هو تحويل الخطر إلى جهة أخرى هي شركة التأمين فلا بد من اختيار المؤمن المناسب والتفاوض معه , ثم التعاقد على التأمين ,وإذا كان القرار التأمين الذاتي فعلى المؤسسة أن تقوم بإنشاء إدارة أو صندوق خاص لهذا الغرض </a:t>
            </a:r>
            <a:endParaRPr lang="fr-FR" sz="2800" b="1" dirty="0" smtClean="0">
              <a:solidFill>
                <a:schemeClr val="tx1"/>
              </a:solidFill>
              <a:latin typeface="Arial" pitchFamily="34" charset="0"/>
              <a:cs typeface="Arial" pitchFamily="34" charset="0"/>
            </a:endParaRP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lstStyle/>
          <a:p>
            <a:pPr algn="r" rtl="1">
              <a:buNone/>
            </a:pPr>
            <a:endParaRPr lang="fr-FR" dirty="0"/>
          </a:p>
        </p:txBody>
      </p:sp>
      <p:sp>
        <p:nvSpPr>
          <p:cNvPr id="4" name="Ellipse 3"/>
          <p:cNvSpPr/>
          <p:nvPr/>
        </p:nvSpPr>
        <p:spPr>
          <a:xfrm>
            <a:off x="0" y="214290"/>
            <a:ext cx="9144000" cy="128588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خامسا: </a:t>
            </a:r>
            <a:r>
              <a:rPr lang="ar-DZ" sz="36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التقييم </a:t>
            </a:r>
            <a:r>
              <a:rPr lang="ar-DZ" sz="36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reflection blurRad="6350" stA="60000" endA="900" endPos="60000" dist="29997" dir="5400000" sy="-100000" algn="bl" rotWithShape="0"/>
                </a:effectLst>
                <a:latin typeface="Arial" pitchFamily="34" charset="0"/>
                <a:cs typeface="Arial" pitchFamily="34" charset="0"/>
              </a:rPr>
              <a:t>والمراجعة</a:t>
            </a:r>
            <a:r>
              <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 </a:t>
            </a:r>
            <a:endParaRPr lang="fr-F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Tree>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lstStyle/>
          <a:p>
            <a:pPr algn="r">
              <a:buNone/>
            </a:pPr>
            <a:endParaRPr lang="fr-FR" dirty="0"/>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ox(i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lstStyle/>
          <a:p>
            <a:pPr algn="r" rtl="1">
              <a:buNone/>
            </a:pPr>
            <a:endParaRPr lang="fr-FR" dirty="0"/>
          </a:p>
        </p:txBody>
      </p:sp>
      <p:sp>
        <p:nvSpPr>
          <p:cNvPr id="4" name="Rectangle à coins arrondis 3"/>
          <p:cNvSpPr/>
          <p:nvPr/>
        </p:nvSpPr>
        <p:spPr>
          <a:xfrm>
            <a:off x="2000232" y="357166"/>
            <a:ext cx="5072098" cy="100013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هيكل إدارة المخاطر</a:t>
            </a:r>
            <a:r>
              <a:rPr lang="ar-DZ" dirty="0" smtClean="0">
                <a:solidFill>
                  <a:schemeClr val="tx1"/>
                </a:solidFill>
                <a:latin typeface="Arial" pitchFamily="34" charset="0"/>
                <a:cs typeface="Arial" pitchFamily="34" charset="0"/>
              </a:rPr>
              <a:t> </a:t>
            </a:r>
            <a:endParaRPr lang="fr-FR" dirty="0">
              <a:solidFill>
                <a:schemeClr val="tx1"/>
              </a:solidFill>
              <a:latin typeface="Arial" pitchFamily="34" charset="0"/>
              <a:cs typeface="Arial" pitchFamily="34" charset="0"/>
            </a:endParaRPr>
          </a:p>
        </p:txBody>
      </p:sp>
      <p:cxnSp>
        <p:nvCxnSpPr>
          <p:cNvPr id="6" name="Connecteur droit 5"/>
          <p:cNvCxnSpPr/>
          <p:nvPr/>
        </p:nvCxnSpPr>
        <p:spPr>
          <a:xfrm>
            <a:off x="1214414" y="1571612"/>
            <a:ext cx="6786610" cy="1588"/>
          </a:xfrm>
          <a:prstGeom prst="line">
            <a:avLst/>
          </a:prstGeom>
        </p:spPr>
        <p:style>
          <a:lnRef idx="2">
            <a:schemeClr val="dk1"/>
          </a:lnRef>
          <a:fillRef idx="0">
            <a:schemeClr val="dk1"/>
          </a:fillRef>
          <a:effectRef idx="1">
            <a:schemeClr val="dk1"/>
          </a:effectRef>
          <a:fontRef idx="minor">
            <a:schemeClr val="tx1"/>
          </a:fontRef>
        </p:style>
      </p:cxnSp>
      <p:cxnSp>
        <p:nvCxnSpPr>
          <p:cNvPr id="9" name="Connecteur droit avec flèche 8"/>
          <p:cNvCxnSpPr/>
          <p:nvPr/>
        </p:nvCxnSpPr>
        <p:spPr>
          <a:xfrm rot="5400000">
            <a:off x="7823223" y="1749413"/>
            <a:ext cx="3571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Connecteur droit avec flèche 10"/>
          <p:cNvCxnSpPr/>
          <p:nvPr/>
        </p:nvCxnSpPr>
        <p:spPr>
          <a:xfrm rot="5400000">
            <a:off x="4001290" y="2142322"/>
            <a:ext cx="1142214"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Connecteur droit avec flèche 12"/>
          <p:cNvCxnSpPr/>
          <p:nvPr/>
        </p:nvCxnSpPr>
        <p:spPr>
          <a:xfrm rot="5400000">
            <a:off x="1000894" y="1785132"/>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Rectangle à coins arrondis 13"/>
          <p:cNvSpPr/>
          <p:nvPr/>
        </p:nvSpPr>
        <p:spPr>
          <a:xfrm>
            <a:off x="6786578" y="1928802"/>
            <a:ext cx="2357422" cy="57150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سياسة إدارة المخاطر </a:t>
            </a:r>
            <a:endParaRPr lang="fr-FR" sz="2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17" name="Rectangle à coins arrondis 16"/>
          <p:cNvSpPr/>
          <p:nvPr/>
        </p:nvSpPr>
        <p:spPr>
          <a:xfrm>
            <a:off x="3357554" y="2786058"/>
            <a:ext cx="2428892" cy="57150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0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دور الأشخاص </a:t>
            </a:r>
            <a:r>
              <a:rPr lang="ar-DZ" sz="2000" b="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المسؤولين</a:t>
            </a:r>
            <a:r>
              <a:rPr lang="ar-DZ" sz="20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عنها </a:t>
            </a:r>
            <a:endParaRPr lang="fr-FR"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18" name="Rectangle à coins arrondis 17"/>
          <p:cNvSpPr/>
          <p:nvPr/>
        </p:nvSpPr>
        <p:spPr>
          <a:xfrm>
            <a:off x="0" y="2000240"/>
            <a:ext cx="2214546" cy="64294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دور جهاز الإدارة </a:t>
            </a:r>
            <a:endParaRPr lang="fr-FR" sz="2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21" name="Connecteur droit 20"/>
          <p:cNvCxnSpPr/>
          <p:nvPr/>
        </p:nvCxnSpPr>
        <p:spPr>
          <a:xfrm rot="5400000">
            <a:off x="7466033" y="3178173"/>
            <a:ext cx="1214446" cy="1588"/>
          </a:xfrm>
          <a:prstGeom prst="line">
            <a:avLst/>
          </a:prstGeom>
        </p:spPr>
        <p:style>
          <a:lnRef idx="2">
            <a:schemeClr val="dk1"/>
          </a:lnRef>
          <a:fillRef idx="0">
            <a:schemeClr val="dk1"/>
          </a:fillRef>
          <a:effectRef idx="1">
            <a:schemeClr val="dk1"/>
          </a:effectRef>
          <a:fontRef idx="minor">
            <a:schemeClr val="tx1"/>
          </a:fontRef>
        </p:style>
      </p:cxnSp>
      <p:cxnSp>
        <p:nvCxnSpPr>
          <p:cNvPr id="23" name="Connecteur droit 22"/>
          <p:cNvCxnSpPr/>
          <p:nvPr/>
        </p:nvCxnSpPr>
        <p:spPr>
          <a:xfrm rot="5400000">
            <a:off x="750861" y="2963859"/>
            <a:ext cx="642942" cy="1588"/>
          </a:xfrm>
          <a:prstGeom prst="line">
            <a:avLst/>
          </a:prstGeom>
        </p:spPr>
        <p:style>
          <a:lnRef idx="2">
            <a:schemeClr val="dk1"/>
          </a:lnRef>
          <a:fillRef idx="0">
            <a:schemeClr val="dk1"/>
          </a:fillRef>
          <a:effectRef idx="1">
            <a:schemeClr val="dk1"/>
          </a:effectRef>
          <a:fontRef idx="minor">
            <a:schemeClr val="tx1"/>
          </a:fontRef>
        </p:style>
      </p:cxnSp>
      <p:cxnSp>
        <p:nvCxnSpPr>
          <p:cNvPr id="25" name="Connecteur droit 24"/>
          <p:cNvCxnSpPr/>
          <p:nvPr/>
        </p:nvCxnSpPr>
        <p:spPr>
          <a:xfrm>
            <a:off x="7358082" y="3857628"/>
            <a:ext cx="1428760" cy="1588"/>
          </a:xfrm>
          <a:prstGeom prst="line">
            <a:avLst/>
          </a:prstGeom>
        </p:spPr>
        <p:style>
          <a:lnRef idx="2">
            <a:schemeClr val="dk1"/>
          </a:lnRef>
          <a:fillRef idx="0">
            <a:schemeClr val="dk1"/>
          </a:fillRef>
          <a:effectRef idx="1">
            <a:schemeClr val="dk1"/>
          </a:effectRef>
          <a:fontRef idx="minor">
            <a:schemeClr val="tx1"/>
          </a:fontRef>
        </p:style>
      </p:cxnSp>
      <p:cxnSp>
        <p:nvCxnSpPr>
          <p:cNvPr id="27" name="Connecteur droit 26"/>
          <p:cNvCxnSpPr/>
          <p:nvPr/>
        </p:nvCxnSpPr>
        <p:spPr>
          <a:xfrm>
            <a:off x="357158" y="3357562"/>
            <a:ext cx="1285884" cy="1588"/>
          </a:xfrm>
          <a:prstGeom prst="line">
            <a:avLst/>
          </a:prstGeom>
        </p:spPr>
        <p:style>
          <a:lnRef idx="2">
            <a:schemeClr val="dk1"/>
          </a:lnRef>
          <a:fillRef idx="0">
            <a:schemeClr val="dk1"/>
          </a:fillRef>
          <a:effectRef idx="1">
            <a:schemeClr val="dk1"/>
          </a:effectRef>
          <a:fontRef idx="minor">
            <a:schemeClr val="tx1"/>
          </a:fontRef>
        </p:style>
      </p:cxnSp>
      <p:cxnSp>
        <p:nvCxnSpPr>
          <p:cNvPr id="29" name="Connecteur droit avec flèche 28"/>
          <p:cNvCxnSpPr/>
          <p:nvPr/>
        </p:nvCxnSpPr>
        <p:spPr>
          <a:xfrm rot="5400000">
            <a:off x="8644760" y="3999710"/>
            <a:ext cx="28575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Connecteur droit avec flèche 30"/>
          <p:cNvCxnSpPr/>
          <p:nvPr/>
        </p:nvCxnSpPr>
        <p:spPr>
          <a:xfrm rot="5400000">
            <a:off x="7216000" y="3999710"/>
            <a:ext cx="28575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 name="Connecteur droit avec flèche 32"/>
          <p:cNvCxnSpPr/>
          <p:nvPr/>
        </p:nvCxnSpPr>
        <p:spPr>
          <a:xfrm rot="5400000">
            <a:off x="1286646" y="3713958"/>
            <a:ext cx="71438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 name="Connecteur droit avec flèche 34"/>
          <p:cNvCxnSpPr/>
          <p:nvPr/>
        </p:nvCxnSpPr>
        <p:spPr>
          <a:xfrm rot="5400000">
            <a:off x="34893" y="3679033"/>
            <a:ext cx="643736"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Rectangle à coins arrondis 35"/>
          <p:cNvSpPr/>
          <p:nvPr/>
        </p:nvSpPr>
        <p:spPr>
          <a:xfrm>
            <a:off x="7858148" y="4214818"/>
            <a:ext cx="1285852" cy="35719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37" name="Rectangle à coins arrondis 36"/>
          <p:cNvSpPr/>
          <p:nvPr/>
        </p:nvSpPr>
        <p:spPr>
          <a:xfrm>
            <a:off x="6357950" y="4214818"/>
            <a:ext cx="1285884" cy="35719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38" name="Rectangle à coins arrondis 37"/>
          <p:cNvSpPr/>
          <p:nvPr/>
        </p:nvSpPr>
        <p:spPr>
          <a:xfrm>
            <a:off x="1214414" y="4143380"/>
            <a:ext cx="1357322" cy="42862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39" name="Rectangle à coins arrondis 38"/>
          <p:cNvSpPr/>
          <p:nvPr/>
        </p:nvSpPr>
        <p:spPr>
          <a:xfrm>
            <a:off x="0" y="4071942"/>
            <a:ext cx="1142976" cy="50006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cxnSp>
        <p:nvCxnSpPr>
          <p:cNvPr id="41" name="Connecteur droit 40"/>
          <p:cNvCxnSpPr/>
          <p:nvPr/>
        </p:nvCxnSpPr>
        <p:spPr>
          <a:xfrm rot="5400000">
            <a:off x="3429786" y="4499776"/>
            <a:ext cx="2143140" cy="1588"/>
          </a:xfrm>
          <a:prstGeom prst="line">
            <a:avLst/>
          </a:prstGeom>
        </p:spPr>
        <p:style>
          <a:lnRef idx="2">
            <a:schemeClr val="dk1"/>
          </a:lnRef>
          <a:fillRef idx="0">
            <a:schemeClr val="dk1"/>
          </a:fillRef>
          <a:effectRef idx="1">
            <a:schemeClr val="dk1"/>
          </a:effectRef>
          <a:fontRef idx="minor">
            <a:schemeClr val="tx1"/>
          </a:fontRef>
        </p:style>
      </p:cxnSp>
      <p:cxnSp>
        <p:nvCxnSpPr>
          <p:cNvPr id="43" name="Connecteur droit 42"/>
          <p:cNvCxnSpPr/>
          <p:nvPr/>
        </p:nvCxnSpPr>
        <p:spPr>
          <a:xfrm>
            <a:off x="3428992" y="3786190"/>
            <a:ext cx="2071702" cy="1588"/>
          </a:xfrm>
          <a:prstGeom prst="line">
            <a:avLst/>
          </a:prstGeom>
        </p:spPr>
        <p:style>
          <a:lnRef idx="2">
            <a:schemeClr val="dk1"/>
          </a:lnRef>
          <a:fillRef idx="0">
            <a:schemeClr val="dk1"/>
          </a:fillRef>
          <a:effectRef idx="1">
            <a:schemeClr val="dk1"/>
          </a:effectRef>
          <a:fontRef idx="minor">
            <a:schemeClr val="tx1"/>
          </a:fontRef>
        </p:style>
      </p:cxnSp>
      <p:cxnSp>
        <p:nvCxnSpPr>
          <p:cNvPr id="45" name="Connecteur droit avec flèche 44"/>
          <p:cNvCxnSpPr/>
          <p:nvPr/>
        </p:nvCxnSpPr>
        <p:spPr>
          <a:xfrm rot="5400000">
            <a:off x="5322893" y="3963991"/>
            <a:ext cx="3571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7" name="Connecteur droit avec flèche 46"/>
          <p:cNvCxnSpPr/>
          <p:nvPr/>
        </p:nvCxnSpPr>
        <p:spPr>
          <a:xfrm rot="5400000">
            <a:off x="3214678" y="4000504"/>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8" name="Rectangle à coins arrondis 47"/>
          <p:cNvSpPr/>
          <p:nvPr/>
        </p:nvSpPr>
        <p:spPr>
          <a:xfrm>
            <a:off x="4786314" y="4214818"/>
            <a:ext cx="1357322" cy="35719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49" name="Rectangle à coins arrondis 48"/>
          <p:cNvSpPr/>
          <p:nvPr/>
        </p:nvSpPr>
        <p:spPr>
          <a:xfrm>
            <a:off x="2714612" y="4214818"/>
            <a:ext cx="1714512" cy="35719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50" name="Rectangle à coins arrondis 49"/>
          <p:cNvSpPr/>
          <p:nvPr/>
        </p:nvSpPr>
        <p:spPr>
          <a:xfrm>
            <a:off x="3357554" y="5572140"/>
            <a:ext cx="2357454" cy="57150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400" b="1" dirty="0" smtClean="0">
                <a:solidFill>
                  <a:schemeClr val="tx1"/>
                </a:solidFill>
                <a:latin typeface="Arial" pitchFamily="34" charset="0"/>
                <a:cs typeface="Arial" pitchFamily="34" charset="0"/>
              </a:rPr>
              <a:t>الموارد والتنفيذ </a:t>
            </a:r>
            <a:endParaRPr lang="fr-FR" sz="2400" b="1" dirty="0">
              <a:solidFill>
                <a:schemeClr val="tx1"/>
              </a:solidFill>
              <a:latin typeface="Arial" pitchFamily="34" charset="0"/>
              <a:cs typeface="Arial" pitchFamily="34" charset="0"/>
            </a:endParaRPr>
          </a:p>
        </p:txBody>
      </p:sp>
      <p:cxnSp>
        <p:nvCxnSpPr>
          <p:cNvPr id="52" name="Connecteur en angle 51"/>
          <p:cNvCxnSpPr/>
          <p:nvPr/>
        </p:nvCxnSpPr>
        <p:spPr>
          <a:xfrm rot="5400000">
            <a:off x="8108181" y="4607727"/>
            <a:ext cx="714380" cy="642942"/>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8" name="Connecteur en angle 57"/>
          <p:cNvCxnSpPr>
            <a:stCxn id="38" idx="2"/>
          </p:cNvCxnSpPr>
          <p:nvPr/>
        </p:nvCxnSpPr>
        <p:spPr>
          <a:xfrm rot="5400000">
            <a:off x="1160836" y="4768463"/>
            <a:ext cx="928694" cy="53578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Connecteur en angle 59"/>
          <p:cNvCxnSpPr/>
          <p:nvPr/>
        </p:nvCxnSpPr>
        <p:spPr>
          <a:xfrm rot="16200000" flipH="1">
            <a:off x="500034" y="4643446"/>
            <a:ext cx="1000132" cy="7143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Connecteur en angle 78"/>
          <p:cNvCxnSpPr/>
          <p:nvPr/>
        </p:nvCxnSpPr>
        <p:spPr>
          <a:xfrm>
            <a:off x="6786578" y="4572008"/>
            <a:ext cx="1428760" cy="35719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99" name="Rectangle à coins arrondis 98"/>
          <p:cNvSpPr/>
          <p:nvPr/>
        </p:nvSpPr>
        <p:spPr>
          <a:xfrm>
            <a:off x="0" y="5572140"/>
            <a:ext cx="2428860" cy="50006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0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دور الوحدات التشغيلية </a:t>
            </a:r>
            <a:endParaRPr lang="fr-FR"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100" name="Rectangle à coins arrondis 99"/>
          <p:cNvSpPr/>
          <p:nvPr/>
        </p:nvSpPr>
        <p:spPr>
          <a:xfrm>
            <a:off x="6858016" y="5500702"/>
            <a:ext cx="2285984" cy="57150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دور التدقيق الداخلي</a:t>
            </a:r>
            <a:r>
              <a:rPr lang="ar-DZ" sz="2400" b="1" dirty="0" smtClean="0">
                <a:effectLst>
                  <a:outerShdw blurRad="38100" dist="38100" dir="2700000" algn="tl">
                    <a:srgbClr val="000000">
                      <a:alpha val="43137"/>
                    </a:srgbClr>
                  </a:outerShdw>
                </a:effectLst>
                <a:latin typeface="Arial" pitchFamily="34" charset="0"/>
                <a:cs typeface="Arial" pitchFamily="34" charset="0"/>
              </a:rPr>
              <a:t> </a:t>
            </a:r>
            <a:endParaRPr lang="fr-FR" sz="2400" b="1"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to="" calcmode="lin" valueType="num">
                                      <p:cBhvr>
                                        <p:cTn id="12" dur="1" fill="hold"/>
                                        <p:tgtEl>
                                          <p:spTgt spid="1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randombar(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1000" fill="hold"/>
                                        <p:tgtEl>
                                          <p:spTgt spid="18"/>
                                        </p:tgtEl>
                                        <p:attrNameLst>
                                          <p:attrName>ppt_w</p:attrName>
                                        </p:attrNameLst>
                                      </p:cBhvr>
                                      <p:tavLst>
                                        <p:tav tm="0">
                                          <p:val>
                                            <p:strVal val="#ppt_w*0.70"/>
                                          </p:val>
                                        </p:tav>
                                        <p:tav tm="100000">
                                          <p:val>
                                            <p:strVal val="#ppt_w"/>
                                          </p:val>
                                        </p:tav>
                                      </p:tavLst>
                                    </p:anim>
                                    <p:anim calcmode="lin" valueType="num">
                                      <p:cBhvr>
                                        <p:cTn id="23" dur="1000" fill="hold"/>
                                        <p:tgtEl>
                                          <p:spTgt spid="18"/>
                                        </p:tgtEl>
                                        <p:attrNameLst>
                                          <p:attrName>ppt_h</p:attrName>
                                        </p:attrNameLst>
                                      </p:cBhvr>
                                      <p:tavLst>
                                        <p:tav tm="0">
                                          <p:val>
                                            <p:strVal val="#ppt_h"/>
                                          </p:val>
                                        </p:tav>
                                        <p:tav tm="100000">
                                          <p:val>
                                            <p:strVal val="#ppt_h"/>
                                          </p:val>
                                        </p:tav>
                                      </p:tavLst>
                                    </p:anim>
                                    <p:animEffect transition="in" filter="fade">
                                      <p:cBhvr>
                                        <p:cTn id="24" dur="10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100"/>
                                        </p:tgtEl>
                                        <p:attrNameLst>
                                          <p:attrName>style.visibility</p:attrName>
                                        </p:attrNameLst>
                                      </p:cBhvr>
                                      <p:to>
                                        <p:strVal val="visible"/>
                                      </p:to>
                                    </p:set>
                                    <p:animEffect transition="in" filter="checkerboard(across)">
                                      <p:cBhvr>
                                        <p:cTn id="29" dur="500"/>
                                        <p:tgtEl>
                                          <p:spTgt spid="100"/>
                                        </p:tgtEl>
                                      </p:cBhvr>
                                    </p:animEffect>
                                  </p:childTnLst>
                                </p:cTn>
                              </p:par>
                            </p:childTnLst>
                          </p:cTn>
                        </p:par>
                      </p:childTnLst>
                    </p:cTn>
                  </p:par>
                  <p:par>
                    <p:cTn id="30" fill="hold">
                      <p:stCondLst>
                        <p:cond delay="indefinite"/>
                      </p:stCondLst>
                      <p:childTnLst>
                        <p:par>
                          <p:cTn id="31" fill="hold">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50"/>
                                        </p:tgtEl>
                                        <p:attrNameLst>
                                          <p:attrName>style.visibility</p:attrName>
                                        </p:attrNameLst>
                                      </p:cBhvr>
                                      <p:to>
                                        <p:strVal val="visible"/>
                                      </p:to>
                                    </p:set>
                                    <p:animEffect transition="in" filter="wedge">
                                      <p:cBhvr>
                                        <p:cTn id="34" dur="2000"/>
                                        <p:tgtEl>
                                          <p:spTgt spid="50"/>
                                        </p:tgtEl>
                                      </p:cBhvr>
                                    </p:animEffect>
                                  </p:childTnLst>
                                </p:cTn>
                              </p:par>
                            </p:childTnLst>
                          </p:cTn>
                        </p:par>
                      </p:childTnLst>
                    </p:cTn>
                  </p:par>
                  <p:par>
                    <p:cTn id="35" fill="hold">
                      <p:stCondLst>
                        <p:cond delay="indefinite"/>
                      </p:stCondLst>
                      <p:childTnLst>
                        <p:par>
                          <p:cTn id="36" fill="hold">
                            <p:stCondLst>
                              <p:cond delay="0"/>
                            </p:stCondLst>
                            <p:childTnLst>
                              <p:par>
                                <p:cTn id="37" presetID="20" presetClass="entr" presetSubtype="0" fill="hold" grpId="0" nodeType="clickEffect">
                                  <p:stCondLst>
                                    <p:cond delay="0"/>
                                  </p:stCondLst>
                                  <p:childTnLst>
                                    <p:set>
                                      <p:cBhvr>
                                        <p:cTn id="38" dur="1" fill="hold">
                                          <p:stCondLst>
                                            <p:cond delay="0"/>
                                          </p:stCondLst>
                                        </p:cTn>
                                        <p:tgtEl>
                                          <p:spTgt spid="99"/>
                                        </p:tgtEl>
                                        <p:attrNameLst>
                                          <p:attrName>style.visibility</p:attrName>
                                        </p:attrNameLst>
                                      </p:cBhvr>
                                      <p:to>
                                        <p:strVal val="visible"/>
                                      </p:to>
                                    </p:set>
                                    <p:animEffect transition="in" filter="wedge">
                                      <p:cBhvr>
                                        <p:cTn id="39" dur="20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P spid="17" grpId="0" animBg="1"/>
      <p:bldP spid="18" grpId="0" animBg="1"/>
      <p:bldP spid="50" grpId="0" animBg="1"/>
      <p:bldP spid="99" grpId="0" animBg="1"/>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blipFill>
            <a:blip r:embed="rId2"/>
            <a:stretch>
              <a:fillRect/>
            </a:stretch>
          </a:blipFill>
        </p:spPr>
        <p:txBody>
          <a:bodyPr/>
          <a:lstStyle/>
          <a:p>
            <a:endParaRPr lang="fr-FR" dirty="0"/>
          </a:p>
        </p:txBody>
      </p:sp>
      <p:sp>
        <p:nvSpPr>
          <p:cNvPr id="4" name="Rectangle à coins arrondis 3"/>
          <p:cNvSpPr/>
          <p:nvPr/>
        </p:nvSpPr>
        <p:spPr>
          <a:xfrm>
            <a:off x="0" y="3429000"/>
            <a:ext cx="6858016" cy="34290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r" rtl="1"/>
            <a:r>
              <a:rPr lang="ar-DZ" sz="2000" b="1" dirty="0" smtClean="0">
                <a:solidFill>
                  <a:schemeClr val="tx2">
                    <a:lumMod val="50000"/>
                  </a:schemeClr>
                </a:solidFill>
                <a:latin typeface="Arial" pitchFamily="34" charset="0"/>
                <a:cs typeface="Arial" pitchFamily="34" charset="0"/>
              </a:rPr>
              <a:t>تواجه مختلف المنظمات مخاطر عديدة عند ممارسة أعمالها مما يؤدي إلى تعرض هذه الأعمال إلى العديد من الأزمات تتمثل عموما في حالة عدم التأكد ولعل التحدي الأساسي الذي يواجه الإدارة هو تحديد مقدار حجم عدم التأكد الذي تقبل </a:t>
            </a:r>
            <a:r>
              <a:rPr lang="ar-DZ" sz="2000" b="1" dirty="0" err="1" smtClean="0">
                <a:solidFill>
                  <a:schemeClr val="tx2">
                    <a:lumMod val="50000"/>
                  </a:schemeClr>
                </a:solidFill>
                <a:latin typeface="Arial" pitchFamily="34" charset="0"/>
                <a:cs typeface="Arial" pitchFamily="34" charset="0"/>
              </a:rPr>
              <a:t>به</a:t>
            </a:r>
            <a:r>
              <a:rPr lang="ar-DZ" sz="2000" b="1" dirty="0" smtClean="0">
                <a:solidFill>
                  <a:schemeClr val="tx2">
                    <a:lumMod val="50000"/>
                  </a:schemeClr>
                </a:solidFill>
                <a:latin typeface="Arial" pitchFamily="34" charset="0"/>
                <a:cs typeface="Arial" pitchFamily="34" charset="0"/>
              </a:rPr>
              <a:t> لتستطيع بموجبه بلوغ أهدافها الإستراتيجية المسطرة مسبقا فعدم التأكد بالأساس يمثل حالتين هما الفرص المتاحة والتهديدات التي تحيط بالمؤسسة باحتمالية تؤدي إما لنجاح المؤسسة أو فشلها لذلك على المنظمات التي ترغب بالبقاء والاستمرارية والتنافس بكفاءة في السوق أن تبحث عن وسائل تمكنها من البقاء لذلك فان اعتماد المدخل الاستراتيجي الإدارة المخاطرة يمثل احد الوسائل التي تعمل على تقليل تعرض المنظمات لمثل هذه الأخطاء. </a:t>
            </a:r>
            <a:endParaRPr lang="fr-FR" sz="2000" b="1" dirty="0">
              <a:solidFill>
                <a:schemeClr val="tx2">
                  <a:lumMod val="50000"/>
                </a:schemeClr>
              </a:solidFill>
              <a:latin typeface="Arial" pitchFamily="34" charset="0"/>
              <a:cs typeface="Arial" pitchFamily="34" charset="0"/>
            </a:endParaRPr>
          </a:p>
        </p:txBody>
      </p:sp>
      <p:sp>
        <p:nvSpPr>
          <p:cNvPr id="6" name="Ellipse 5"/>
          <p:cNvSpPr/>
          <p:nvPr/>
        </p:nvSpPr>
        <p:spPr>
          <a:xfrm>
            <a:off x="785786" y="2500306"/>
            <a:ext cx="2714644" cy="78581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3200" b="1"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مقدمة</a:t>
            </a:r>
            <a:r>
              <a:rPr lang="ar-DZ" dirty="0" smtClean="0">
                <a:latin typeface="Arial" pitchFamily="34" charset="0"/>
                <a:cs typeface="Arial" pitchFamily="34" charset="0"/>
              </a:rPr>
              <a:t> </a:t>
            </a:r>
            <a:endParaRPr lang="fr-FR" dirty="0">
              <a:latin typeface="Arial" pitchFamily="34" charset="0"/>
              <a:cs typeface="Arial" pitchFamily="34" charset="0"/>
            </a:endParaRPr>
          </a:p>
        </p:txBody>
      </p:sp>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6000" r="-36000"/>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fr-FR" b="1" dirty="0" smtClean="0">
                <a:solidFill>
                  <a:schemeClr val="tx2">
                    <a:lumMod val="50000"/>
                  </a:schemeClr>
                </a:solidFill>
                <a:effectLst>
                  <a:outerShdw blurRad="38100" dist="38100" dir="2700000" algn="tl">
                    <a:srgbClr val="000000">
                      <a:alpha val="43137"/>
                    </a:srgbClr>
                  </a:outerShdw>
                </a:effectLst>
                <a:latin typeface="Brush Script MT" pitchFamily="66" charset="0"/>
              </a:rPr>
              <a:t>"Le risque est nécessaire a </a:t>
            </a:r>
            <a:r>
              <a:rPr lang="fr-FR" b="1" dirty="0" err="1" smtClean="0">
                <a:solidFill>
                  <a:schemeClr val="tx2">
                    <a:lumMod val="50000"/>
                  </a:schemeClr>
                </a:solidFill>
                <a:effectLst>
                  <a:outerShdw blurRad="38100" dist="38100" dir="2700000" algn="tl">
                    <a:srgbClr val="000000">
                      <a:alpha val="43137"/>
                    </a:srgbClr>
                  </a:outerShdw>
                </a:effectLst>
                <a:latin typeface="Brush Script MT" pitchFamily="66" charset="0"/>
              </a:rPr>
              <a:t>lindividu</a:t>
            </a:r>
            <a:r>
              <a:rPr lang="fr-FR" b="1" dirty="0" smtClean="0">
                <a:solidFill>
                  <a:schemeClr val="tx2">
                    <a:lumMod val="50000"/>
                  </a:schemeClr>
                </a:solidFill>
                <a:effectLst>
                  <a:outerShdw blurRad="38100" dist="38100" dir="2700000" algn="tl">
                    <a:srgbClr val="000000">
                      <a:alpha val="43137"/>
                    </a:srgbClr>
                  </a:outerShdw>
                </a:effectLst>
                <a:latin typeface="Brush Script MT" pitchFamily="66" charset="0"/>
              </a:rPr>
              <a:t> ,le risque est nécessaire á la </a:t>
            </a:r>
            <a:r>
              <a:rPr lang="fr-FR" b="1" dirty="0" err="1" smtClean="0">
                <a:solidFill>
                  <a:schemeClr val="tx2">
                    <a:lumMod val="50000"/>
                  </a:schemeClr>
                </a:solidFill>
                <a:effectLst>
                  <a:outerShdw blurRad="38100" dist="38100" dir="2700000" algn="tl">
                    <a:srgbClr val="000000">
                      <a:alpha val="43137"/>
                    </a:srgbClr>
                  </a:outerShdw>
                </a:effectLst>
                <a:latin typeface="Brush Script MT" pitchFamily="66" charset="0"/>
              </a:rPr>
              <a:t>societé</a:t>
            </a:r>
            <a:r>
              <a:rPr lang="fr-FR" b="1" dirty="0" smtClean="0">
                <a:solidFill>
                  <a:schemeClr val="tx2">
                    <a:lumMod val="50000"/>
                  </a:schemeClr>
                </a:solidFill>
                <a:effectLst>
                  <a:outerShdw blurRad="38100" dist="38100" dir="2700000" algn="tl">
                    <a:srgbClr val="000000">
                      <a:alpha val="43137"/>
                    </a:srgbClr>
                  </a:outerShdw>
                </a:effectLst>
                <a:latin typeface="Brush Script MT" pitchFamily="66" charset="0"/>
              </a:rPr>
              <a:t>. Le risque est le défi dont la </a:t>
            </a:r>
            <a:r>
              <a:rPr lang="fr-FR" b="1" dirty="0" err="1" smtClean="0">
                <a:solidFill>
                  <a:schemeClr val="tx2">
                    <a:lumMod val="50000"/>
                  </a:schemeClr>
                </a:solidFill>
                <a:effectLst>
                  <a:outerShdw blurRad="38100" dist="38100" dir="2700000" algn="tl">
                    <a:srgbClr val="000000">
                      <a:alpha val="43137"/>
                    </a:srgbClr>
                  </a:outerShdw>
                </a:effectLst>
                <a:latin typeface="Brush Script MT" pitchFamily="66" charset="0"/>
              </a:rPr>
              <a:t>sociétéa</a:t>
            </a:r>
            <a:r>
              <a:rPr lang="fr-FR" b="1" dirty="0" smtClean="0">
                <a:solidFill>
                  <a:schemeClr val="tx2">
                    <a:lumMod val="50000"/>
                  </a:schemeClr>
                </a:solidFill>
                <a:effectLst>
                  <a:outerShdw blurRad="38100" dist="38100" dir="2700000" algn="tl">
                    <a:srgbClr val="000000">
                      <a:alpha val="43137"/>
                    </a:srgbClr>
                  </a:outerShdw>
                </a:effectLst>
                <a:latin typeface="Brush Script MT" pitchFamily="66" charset="0"/>
              </a:rPr>
              <a:t> besoin pour trouver ses </a:t>
            </a:r>
            <a:r>
              <a:rPr lang="fr-FR" b="1" dirty="0" err="1" smtClean="0">
                <a:solidFill>
                  <a:schemeClr val="tx2">
                    <a:lumMod val="50000"/>
                  </a:schemeClr>
                </a:solidFill>
                <a:effectLst>
                  <a:outerShdw blurRad="38100" dist="38100" dir="2700000" algn="tl">
                    <a:srgbClr val="000000">
                      <a:alpha val="43137"/>
                    </a:srgbClr>
                  </a:outerShdw>
                </a:effectLst>
                <a:latin typeface="Brush Script MT" pitchFamily="66" charset="0"/>
              </a:rPr>
              <a:t>repéres</a:t>
            </a:r>
            <a:r>
              <a:rPr lang="fr-FR" b="1" dirty="0" smtClean="0">
                <a:solidFill>
                  <a:schemeClr val="tx2">
                    <a:lumMod val="50000"/>
                  </a:schemeClr>
                </a:solidFill>
                <a:effectLst>
                  <a:outerShdw blurRad="38100" dist="38100" dir="2700000" algn="tl">
                    <a:srgbClr val="000000">
                      <a:alpha val="43137"/>
                    </a:srgbClr>
                  </a:outerShdw>
                </a:effectLst>
                <a:latin typeface="Brush Script MT" pitchFamily="66" charset="0"/>
              </a:rPr>
              <a:t>. Une société sans risqué </a:t>
            </a:r>
            <a:r>
              <a:rPr lang="fr-FR" b="1" dirty="0" err="1" smtClean="0">
                <a:solidFill>
                  <a:schemeClr val="tx2">
                    <a:lumMod val="50000"/>
                  </a:schemeClr>
                </a:solidFill>
                <a:effectLst>
                  <a:outerShdw blurRad="38100" dist="38100" dir="2700000" algn="tl">
                    <a:srgbClr val="000000">
                      <a:alpha val="43137"/>
                    </a:srgbClr>
                  </a:outerShdw>
                </a:effectLst>
                <a:latin typeface="Brush Script MT" pitchFamily="66" charset="0"/>
              </a:rPr>
              <a:t>sertait</a:t>
            </a:r>
            <a:r>
              <a:rPr lang="fr-FR" b="1" dirty="0" smtClean="0">
                <a:solidFill>
                  <a:schemeClr val="tx2">
                    <a:lumMod val="50000"/>
                  </a:schemeClr>
                </a:solidFill>
                <a:effectLst>
                  <a:outerShdw blurRad="38100" dist="38100" dir="2700000" algn="tl">
                    <a:srgbClr val="000000">
                      <a:alpha val="43137"/>
                    </a:srgbClr>
                  </a:outerShdw>
                </a:effectLst>
                <a:latin typeface="Brush Script MT" pitchFamily="66" charset="0"/>
              </a:rPr>
              <a:t> une société sans objectif une société morte"</a:t>
            </a:r>
          </a:p>
          <a:p>
            <a:pPr>
              <a:buNone/>
            </a:pPr>
            <a:r>
              <a:rPr lang="fr-FR" b="1" dirty="0" smtClean="0">
                <a:effectLst>
                  <a:outerShdw blurRad="38100" dist="38100" dir="2700000" algn="tl">
                    <a:srgbClr val="000000">
                      <a:alpha val="43137"/>
                    </a:srgbClr>
                  </a:outerShdw>
                </a:effectLst>
                <a:latin typeface="Brush Script MT" pitchFamily="66" charset="0"/>
              </a:rPr>
              <a:t>                                                          </a:t>
            </a:r>
            <a:r>
              <a:rPr lang="fr-FR" sz="3600" b="1" dirty="0" smtClean="0">
                <a:solidFill>
                  <a:schemeClr val="tx2">
                    <a:lumMod val="50000"/>
                  </a:schemeClr>
                </a:solidFill>
                <a:effectLst>
                  <a:outerShdw blurRad="38100" dist="38100" dir="2700000" algn="tl">
                    <a:srgbClr val="000000">
                      <a:alpha val="43137"/>
                    </a:srgbClr>
                  </a:outerShdw>
                </a:effectLst>
                <a:latin typeface="Kunstler Script" pitchFamily="66" charset="0"/>
              </a:rPr>
              <a:t>Bernard </a:t>
            </a:r>
            <a:r>
              <a:rPr lang="fr-FR" sz="3600" b="1" dirty="0" err="1" smtClean="0">
                <a:solidFill>
                  <a:schemeClr val="tx2">
                    <a:lumMod val="50000"/>
                  </a:schemeClr>
                </a:solidFill>
                <a:effectLst>
                  <a:outerShdw blurRad="38100" dist="38100" dir="2700000" algn="tl">
                    <a:srgbClr val="000000">
                      <a:alpha val="43137"/>
                    </a:srgbClr>
                  </a:outerShdw>
                </a:effectLst>
                <a:latin typeface="Kunstler Script" pitchFamily="66" charset="0"/>
              </a:rPr>
              <a:t>kouchner</a:t>
            </a:r>
            <a:r>
              <a:rPr lang="fr-FR" sz="3600" b="1" dirty="0" smtClean="0">
                <a:solidFill>
                  <a:schemeClr val="tx2">
                    <a:lumMod val="50000"/>
                  </a:schemeClr>
                </a:solidFill>
                <a:effectLst>
                  <a:outerShdw blurRad="38100" dist="38100" dir="2700000" algn="tl">
                    <a:srgbClr val="000000">
                      <a:alpha val="43137"/>
                    </a:srgbClr>
                  </a:outerShdw>
                </a:effectLst>
                <a:latin typeface="Kunstler Script" pitchFamily="66" charset="0"/>
              </a:rPr>
              <a:t> </a:t>
            </a:r>
            <a:endParaRPr lang="fr-FR" sz="3600" b="1" dirty="0">
              <a:solidFill>
                <a:schemeClr val="tx2">
                  <a:lumMod val="50000"/>
                </a:schemeClr>
              </a:solidFill>
              <a:effectLst>
                <a:outerShdw blurRad="38100" dist="38100" dir="2700000" algn="tl">
                  <a:srgbClr val="000000">
                    <a:alpha val="43137"/>
                  </a:srgbClr>
                </a:outerShdw>
              </a:effectLst>
              <a:latin typeface="Kunstler Script" pitchFamily="66" charset="0"/>
            </a:endParaRP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pic>
        <p:nvPicPr>
          <p:cNvPr id="4" name="Espace réservé du contenu 3" descr="مفهوم-المخاطرة.png"/>
          <p:cNvPicPr>
            <a:picLocks noGrp="1" noChangeAspect="1"/>
          </p:cNvPicPr>
          <p:nvPr>
            <p:ph idx="1"/>
          </p:nvPr>
        </p:nvPicPr>
        <p:blipFill>
          <a:blip r:embed="rId3"/>
          <a:stretch>
            <a:fillRect/>
          </a:stretch>
        </p:blipFill>
        <p:spPr>
          <a:xfrm>
            <a:off x="0" y="0"/>
            <a:ext cx="9144000" cy="6858000"/>
          </a:xfrm>
          <a:prstGeom prst="rect">
            <a:avLst/>
          </a:prstGeom>
          <a:ln>
            <a:noFill/>
          </a:ln>
          <a:effectLst>
            <a:softEdge rad="112500"/>
          </a:effec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lstStyle/>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r>
              <a:rPr lang="ar-DZ" dirty="0" smtClean="0"/>
              <a:t>                                        </a:t>
            </a:r>
          </a:p>
          <a:p>
            <a:pPr algn="r" rtl="1">
              <a:buNone/>
            </a:pPr>
            <a:r>
              <a:rPr lang="ar-DZ" dirty="0" smtClean="0"/>
              <a:t>                                           </a:t>
            </a:r>
          </a:p>
          <a:p>
            <a:pPr algn="r" rtl="1">
              <a:buNone/>
            </a:pPr>
            <a:endParaRPr lang="ar-DZ" dirty="0" err="1" smtClean="0"/>
          </a:p>
        </p:txBody>
      </p:sp>
      <p:sp>
        <p:nvSpPr>
          <p:cNvPr id="5" name="Pensées 4"/>
          <p:cNvSpPr/>
          <p:nvPr/>
        </p:nvSpPr>
        <p:spPr>
          <a:xfrm>
            <a:off x="2643174" y="0"/>
            <a:ext cx="6500826" cy="2643182"/>
          </a:xfrm>
          <a:prstGeom prst="cloudCallout">
            <a:avLst/>
          </a:prstGeom>
        </p:spPr>
        <p:style>
          <a:lnRef idx="1">
            <a:schemeClr val="dk1"/>
          </a:lnRef>
          <a:fillRef idx="2">
            <a:schemeClr val="dk1"/>
          </a:fillRef>
          <a:effectRef idx="1">
            <a:schemeClr val="dk1"/>
          </a:effectRef>
          <a:fontRef idx="minor">
            <a:schemeClr val="dk1"/>
          </a:fontRef>
        </p:style>
        <p:txBody>
          <a:bodyPr rtlCol="0" anchor="ctr"/>
          <a:lstStyle/>
          <a:p>
            <a:pPr algn="r"/>
            <a:r>
              <a:rPr lang="ar-DZ" sz="2800" b="1" dirty="0" smtClean="0">
                <a:solidFill>
                  <a:schemeClr val="tx1">
                    <a:lumMod val="95000"/>
                    <a:lumOff val="5000"/>
                  </a:schemeClr>
                </a:solidFill>
                <a:latin typeface="Arial" pitchFamily="34" charset="0"/>
                <a:cs typeface="Arial" pitchFamily="34" charset="0"/>
              </a:rPr>
              <a:t>هو احتمالية حدوث أي حادثة مستقبلية والتي يمكن أن تؤثر على الخطط الموضوعة للمنظمة وبالتالي الانحراف عن ما هو مخطط</a:t>
            </a:r>
            <a:r>
              <a:rPr lang="ar-DZ" dirty="0" smtClean="0"/>
              <a:t> </a:t>
            </a:r>
            <a:endParaRPr lang="fr-FR" dirty="0"/>
          </a:p>
        </p:txBody>
      </p:sp>
      <p:sp>
        <p:nvSpPr>
          <p:cNvPr id="6" name="Explosion 1 5"/>
          <p:cNvSpPr/>
          <p:nvPr/>
        </p:nvSpPr>
        <p:spPr>
          <a:xfrm>
            <a:off x="1071538" y="2571744"/>
            <a:ext cx="3571900" cy="1357322"/>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200" b="1" dirty="0" smtClean="0">
                <a:solidFill>
                  <a:schemeClr val="tx1">
                    <a:lumMod val="95000"/>
                    <a:lumOff val="5000"/>
                  </a:schemeClr>
                </a:solidFill>
                <a:latin typeface="Arial" pitchFamily="34" charset="0"/>
                <a:cs typeface="Arial" pitchFamily="34" charset="0"/>
              </a:rPr>
              <a:t>الخطر</a:t>
            </a:r>
            <a:endParaRPr lang="fr-FR" sz="3200" b="1" dirty="0">
              <a:solidFill>
                <a:schemeClr val="tx1">
                  <a:lumMod val="95000"/>
                  <a:lumOff val="5000"/>
                </a:schemeClr>
              </a:solidFill>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anim calcmode="lin" valueType="num">
                                      <p:cBhvr>
                                        <p:cTn id="13" dur="2000" fill="hold"/>
                                        <p:tgtEl>
                                          <p:spTgt spid="5"/>
                                        </p:tgtEl>
                                        <p:attrNameLst>
                                          <p:attrName>ppt_w</p:attrName>
                                        </p:attrNameLst>
                                      </p:cBhvr>
                                      <p:tavLst>
                                        <p:tav tm="0" fmla="#ppt_w*sin(2.5*pi*$)">
                                          <p:val>
                                            <p:fltVal val="0"/>
                                          </p:val>
                                        </p:tav>
                                        <p:tav tm="100000">
                                          <p:val>
                                            <p:fltVal val="1"/>
                                          </p:val>
                                        </p:tav>
                                      </p:tavLst>
                                    </p:anim>
                                    <p:anim calcmode="lin" valueType="num">
                                      <p:cBhvr>
                                        <p:cTn id="14"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download (1).jpg"/>
          <p:cNvPicPr>
            <a:picLocks noGrp="1" noChangeAspect="1"/>
          </p:cNvPicPr>
          <p:nvPr>
            <p:ph idx="1"/>
          </p:nvPr>
        </p:nvPicPr>
        <p:blipFill>
          <a:blip r:embed="rId2"/>
          <a:stretch>
            <a:fillRect/>
          </a:stretch>
        </p:blipFill>
        <p:spPr>
          <a:xfrm>
            <a:off x="0" y="0"/>
            <a:ext cx="9144000" cy="6858000"/>
          </a:xfrm>
          <a:prstGeom prst="rect">
            <a:avLst/>
          </a:prstGeom>
          <a:ln>
            <a:noFill/>
          </a:ln>
          <a:effectLst>
            <a:softEdge rad="112500"/>
          </a:effectLst>
        </p:spPr>
      </p:pic>
      <p:sp>
        <p:nvSpPr>
          <p:cNvPr id="6" name="Rectangle à coins arrondis 5"/>
          <p:cNvSpPr/>
          <p:nvPr/>
        </p:nvSpPr>
        <p:spPr>
          <a:xfrm>
            <a:off x="1214414" y="142852"/>
            <a:ext cx="7215238" cy="18573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rtl="1"/>
            <a:r>
              <a:rPr lang="ar-DZ" sz="2400" dirty="0" smtClean="0"/>
              <a:t>هي جزء أساسي في الإدارة الإستراتيجية لأي مؤسسة  وهي الإجراءات التي تتبعها المؤسسة بشكل منظم لموجهة المخاطر التي تمس أنشطتها بهدف تحقيق قيمة  أو ميزة مستدامة فهي تزيد من احتمال النجاح وتخفيض كلا من احتمال الفشل وعدم اليقين في  تحقيق أهداف المؤسسة </a:t>
            </a:r>
            <a:endParaRPr lang="fr-FR" sz="2400" dirty="0"/>
          </a:p>
        </p:txBody>
      </p:sp>
      <p:sp>
        <p:nvSpPr>
          <p:cNvPr id="7" name="Flèche vers le bas 6"/>
          <p:cNvSpPr/>
          <p:nvPr/>
        </p:nvSpPr>
        <p:spPr>
          <a:xfrm>
            <a:off x="4429124" y="2000240"/>
            <a:ext cx="857256" cy="500066"/>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normAutofit/>
          </a:bodyPr>
          <a:lstStyle/>
          <a:p>
            <a:pPr algn="just" rtl="1">
              <a:buNone/>
            </a:pPr>
            <a:r>
              <a:rPr lang="ar-DZ" b="1" i="1" dirty="0" smtClean="0">
                <a:effectLst>
                  <a:outerShdw blurRad="38100" dist="38100" dir="2700000" algn="tl">
                    <a:srgbClr val="000000">
                      <a:alpha val="43137"/>
                    </a:srgbClr>
                  </a:outerShdw>
                  <a:reflection blurRad="6350" stA="60000" endA="900" endPos="58000" dir="5400000" sy="-100000" algn="bl" rotWithShape="0"/>
                </a:effectLst>
              </a:rPr>
              <a:t>                     </a:t>
            </a:r>
            <a:r>
              <a:rPr lang="ar-DZ" sz="2800" b="1" i="1" dirty="0" smtClean="0">
                <a:ln w="31550" cmpd="sng">
                  <a:solidFill>
                    <a:schemeClr val="accent2">
                      <a:lumMod val="75000"/>
                    </a:schemeClr>
                  </a:solidFill>
                  <a:prstDash val="solid"/>
                </a:ln>
                <a:solidFill>
                  <a:srgbClr val="FFFFFF"/>
                </a:solidFill>
                <a:effectLst>
                  <a:outerShdw blurRad="41275" dist="12700" dir="12000000" algn="tl" rotWithShape="0">
                    <a:srgbClr val="000000">
                      <a:alpha val="40000"/>
                    </a:srgbClr>
                  </a:outerShdw>
                  <a:reflection blurRad="6350" stA="60000" endA="900" endPos="58000" dir="5400000" sy="-100000" algn="bl" rotWithShape="0"/>
                </a:effectLst>
              </a:rPr>
              <a:t>إدارة المخاطر بالمفهوم الحديث</a:t>
            </a:r>
            <a:endParaRPr lang="ar-DZ" sz="2800" b="1" i="1" dirty="0" smtClean="0">
              <a:ln w="31550" cmpd="sng">
                <a:solidFill>
                  <a:schemeClr val="accent2">
                    <a:lumMod val="75000"/>
                  </a:schemeClr>
                </a:solidFill>
                <a:prstDash val="solid"/>
              </a:ln>
              <a:effectLst>
                <a:outerShdw blurRad="41275" dist="12700" dir="12000000" algn="tl" rotWithShape="0">
                  <a:srgbClr val="000000">
                    <a:alpha val="40000"/>
                  </a:srgbClr>
                </a:outerShdw>
                <a:reflection blurRad="6350" stA="60000" endA="900" endPos="58000" dir="5400000" sy="-100000" algn="bl" rotWithShape="0"/>
              </a:effectLst>
            </a:endParaRPr>
          </a:p>
          <a:p>
            <a:pPr algn="just" rtl="1">
              <a:buNone/>
            </a:pPr>
            <a:r>
              <a:rPr lang="ar-DZ" sz="2800"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latin typeface="Arial" pitchFamily="34" charset="0"/>
                <a:cs typeface="Arial" pitchFamily="34" charset="0"/>
              </a:rPr>
              <a:t>يعتبر الخطر وفق تعريف (</a:t>
            </a:r>
            <a:r>
              <a:rPr lang="fr-FR" sz="2800"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latin typeface="Arial" pitchFamily="34" charset="0"/>
                <a:cs typeface="Arial" pitchFamily="34" charset="0"/>
              </a:rPr>
              <a:t>ISO/ IEC GUIDE 73</a:t>
            </a:r>
            <a:r>
              <a:rPr lang="ar-DZ" sz="2800"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latin typeface="Arial" pitchFamily="34" charset="0"/>
                <a:cs typeface="Arial" pitchFamily="34" charset="0"/>
              </a:rPr>
              <a:t>)</a:t>
            </a:r>
            <a:r>
              <a:rPr lang="fr-FR"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effectLst>
                  <a:outerShdw blurRad="41275" dist="12700" dir="12000000" algn="tl" rotWithShape="0">
                    <a:srgbClr val="000000">
                      <a:alpha val="40000"/>
                    </a:srgbClr>
                  </a:outerShdw>
                </a:effectLst>
                <a:latin typeface="Arial" pitchFamily="34" charset="0"/>
                <a:cs typeface="Arial" pitchFamily="34" charset="0"/>
              </a:rPr>
              <a:t>:</a:t>
            </a:r>
            <a:r>
              <a:rPr lang="ar-DZ" sz="2800" dirty="0" smtClean="0">
                <a:ln>
                  <a:solidFill>
                    <a:schemeClr val="tx1">
                      <a:lumMod val="95000"/>
                      <a:lumOff val="5000"/>
                    </a:schemeClr>
                  </a:solidFill>
                </a:ln>
                <a:solidFill>
                  <a:schemeClr val="tx1">
                    <a:lumMod val="95000"/>
                    <a:lumOff val="5000"/>
                  </a:schemeClr>
                </a:solidFill>
                <a:latin typeface="Arial" pitchFamily="34" charset="0"/>
                <a:cs typeface="Arial" pitchFamily="34" charset="0"/>
              </a:rPr>
              <a:t>مزيجا مركبا مركبا من احتمال وقوع الخطر والآثار المترتبة على حدوثه. أما </a:t>
            </a:r>
            <a:r>
              <a:rPr lang="ar-DZ" sz="2800" dirty="0" err="1" smtClean="0">
                <a:ln>
                  <a:solidFill>
                    <a:schemeClr val="tx1">
                      <a:lumMod val="95000"/>
                      <a:lumOff val="5000"/>
                    </a:schemeClr>
                  </a:solidFill>
                </a:ln>
                <a:solidFill>
                  <a:schemeClr val="tx1">
                    <a:lumMod val="95000"/>
                    <a:lumOff val="5000"/>
                  </a:schemeClr>
                </a:solidFill>
                <a:latin typeface="Arial" pitchFamily="34" charset="0"/>
                <a:cs typeface="Arial" pitchFamily="34" charset="0"/>
              </a:rPr>
              <a:t>إدارةالمخاطرفهي</a:t>
            </a:r>
            <a:r>
              <a:rPr lang="ar-DZ" sz="2800" dirty="0" smtClean="0">
                <a:ln>
                  <a:solidFill>
                    <a:schemeClr val="tx1">
                      <a:lumMod val="95000"/>
                      <a:lumOff val="5000"/>
                    </a:schemeClr>
                  </a:solidFill>
                </a:ln>
                <a:solidFill>
                  <a:schemeClr val="tx1">
                    <a:lumMod val="95000"/>
                    <a:lumOff val="5000"/>
                  </a:schemeClr>
                </a:solidFill>
                <a:latin typeface="Arial" pitchFamily="34" charset="0"/>
                <a:cs typeface="Arial" pitchFamily="34" charset="0"/>
              </a:rPr>
              <a:t>  عملية قياس تقييم المخاطر وتطوير إستراتيجيات لإدارتها.</a:t>
            </a:r>
          </a:p>
          <a:p>
            <a:pPr algn="just" rtl="1">
              <a:buNone/>
            </a:pPr>
            <a:r>
              <a:rPr lang="ar-DZ" sz="2800" dirty="0" smtClean="0">
                <a:ln>
                  <a:solidFill>
                    <a:schemeClr val="tx1">
                      <a:lumMod val="95000"/>
                      <a:lumOff val="5000"/>
                    </a:schemeClr>
                  </a:solidFill>
                </a:ln>
                <a:solidFill>
                  <a:schemeClr val="tx1">
                    <a:lumMod val="95000"/>
                    <a:lumOff val="5000"/>
                  </a:schemeClr>
                </a:solidFill>
                <a:latin typeface="Arial" pitchFamily="34" charset="0"/>
                <a:cs typeface="Arial" pitchFamily="34" charset="0"/>
              </a:rPr>
              <a:t>تتضمن إدارة المخاطر بعض الفوائد:</a:t>
            </a:r>
          </a:p>
          <a:p>
            <a:pPr algn="just" rtl="1">
              <a:buNone/>
            </a:pPr>
            <a:endParaRPr lang="fr-FR" b="1" i="1" dirty="0">
              <a:effectLst>
                <a:outerShdw blurRad="38100" dist="38100" dir="2700000" algn="tl">
                  <a:srgbClr val="000000">
                    <a:alpha val="43137"/>
                  </a:srgbClr>
                </a:outerShdw>
              </a:effectLst>
            </a:endParaRPr>
          </a:p>
        </p:txBody>
      </p:sp>
      <p:sp>
        <p:nvSpPr>
          <p:cNvPr id="5" name="Rectangle à coins arrondis 4"/>
          <p:cNvSpPr/>
          <p:nvPr/>
        </p:nvSpPr>
        <p:spPr>
          <a:xfrm>
            <a:off x="7143768" y="2857496"/>
            <a:ext cx="1571636" cy="335758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justLow" rtl="1"/>
            <a:r>
              <a:rPr lang="ar-DZ" sz="2400" dirty="0" smtClean="0">
                <a:ln>
                  <a:solidFill>
                    <a:schemeClr val="accent2">
                      <a:lumMod val="75000"/>
                    </a:schemeClr>
                  </a:solidFill>
                </a:ln>
                <a:effectLst>
                  <a:glow rad="101600">
                    <a:schemeClr val="accent4">
                      <a:satMod val="175000"/>
                      <a:alpha val="40000"/>
                    </a:schemeClr>
                  </a:glow>
                </a:effectLst>
                <a:latin typeface="Arial" pitchFamily="34" charset="0"/>
                <a:cs typeface="Arial" pitchFamily="34" charset="0"/>
              </a:rPr>
              <a:t>تفعيل ربط الأهداف والعمليات التشغيلية بالرؤية الإستراتيجية العامة</a:t>
            </a:r>
            <a:endParaRPr lang="fr-FR" sz="2400" dirty="0">
              <a:ln>
                <a:solidFill>
                  <a:schemeClr val="accent2">
                    <a:lumMod val="75000"/>
                  </a:schemeClr>
                </a:solidFill>
              </a:ln>
              <a:effectLst>
                <a:glow rad="101600">
                  <a:schemeClr val="accent4">
                    <a:satMod val="175000"/>
                    <a:alpha val="40000"/>
                  </a:schemeClr>
                </a:glow>
              </a:effectLst>
              <a:latin typeface="Arial" pitchFamily="34" charset="0"/>
              <a:cs typeface="Arial" pitchFamily="34" charset="0"/>
            </a:endParaRPr>
          </a:p>
        </p:txBody>
      </p:sp>
      <p:sp>
        <p:nvSpPr>
          <p:cNvPr id="6" name="Rectangle à coins arrondis 5"/>
          <p:cNvSpPr/>
          <p:nvPr/>
        </p:nvSpPr>
        <p:spPr>
          <a:xfrm>
            <a:off x="4857752" y="2857496"/>
            <a:ext cx="1500198" cy="33575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a:r>
              <a:rPr lang="ar-D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63500">
                    <a:schemeClr val="accent6">
                      <a:satMod val="175000"/>
                      <a:alpha val="40000"/>
                    </a:schemeClr>
                  </a:glow>
                  <a:innerShdw blurRad="69850" dist="43180" dir="5400000">
                    <a:srgbClr val="000000">
                      <a:alpha val="65000"/>
                    </a:srgbClr>
                  </a:innerShdw>
                </a:effectLst>
                <a:latin typeface="Arial" pitchFamily="34" charset="0"/>
                <a:cs typeface="Arial" pitchFamily="34" charset="0"/>
              </a:rPr>
              <a:t>تقليل المخاطر والمفاجئات ودعم تنفيذ الأنشطة المستقبلية</a:t>
            </a:r>
            <a:endParaRPr lang="fr-FR"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63500">
                  <a:schemeClr val="accent6">
                    <a:satMod val="175000"/>
                    <a:alpha val="40000"/>
                  </a:schemeClr>
                </a:glow>
                <a:innerShdw blurRad="69850" dist="43180" dir="5400000">
                  <a:srgbClr val="000000">
                    <a:alpha val="65000"/>
                  </a:srgbClr>
                </a:innerShdw>
              </a:effectLst>
              <a:latin typeface="Arial" pitchFamily="34" charset="0"/>
              <a:cs typeface="Arial" pitchFamily="34" charset="0"/>
            </a:endParaRPr>
          </a:p>
        </p:txBody>
      </p:sp>
      <p:sp>
        <p:nvSpPr>
          <p:cNvPr id="7" name="Rectangle à coins arrondis 6"/>
          <p:cNvSpPr/>
          <p:nvPr/>
        </p:nvSpPr>
        <p:spPr>
          <a:xfrm>
            <a:off x="2643174" y="2857496"/>
            <a:ext cx="1500198" cy="335758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r>
              <a:rPr lang="ar-DZ" sz="2400" b="1" dirty="0" smtClean="0">
                <a:ln w="10541" cmpd="sng">
                  <a:solidFill>
                    <a:schemeClr val="tx1"/>
                  </a:solidFill>
                  <a:prstDash val="solid"/>
                </a:ln>
                <a:solidFill>
                  <a:schemeClr val="tx1"/>
                </a:solidFill>
                <a:effectLst>
                  <a:glow rad="139700">
                    <a:schemeClr val="accent4">
                      <a:satMod val="175000"/>
                      <a:alpha val="40000"/>
                    </a:schemeClr>
                  </a:glow>
                </a:effectLst>
                <a:latin typeface="Arial" pitchFamily="34" charset="0"/>
                <a:cs typeface="Arial" pitchFamily="34" charset="0"/>
              </a:rPr>
              <a:t>تحسين القدرات متخذ القرار استنادا للمعلومات أكثر شمولية وشفافية</a:t>
            </a:r>
            <a:r>
              <a:rPr lang="ar-DZ" dirty="0" smtClean="0"/>
              <a:t> </a:t>
            </a:r>
            <a:endParaRPr lang="fr-FR" dirty="0"/>
          </a:p>
        </p:txBody>
      </p:sp>
      <p:sp>
        <p:nvSpPr>
          <p:cNvPr id="8" name="Rectangle à coins arrondis 7"/>
          <p:cNvSpPr/>
          <p:nvPr/>
        </p:nvSpPr>
        <p:spPr>
          <a:xfrm>
            <a:off x="500034" y="2786058"/>
            <a:ext cx="1500198" cy="342902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a:r>
              <a:rPr lang="ar-D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chemeClr val="accent5">
                      <a:satMod val="175000"/>
                      <a:alpha val="40000"/>
                    </a:schemeClr>
                  </a:glow>
                </a:effectLst>
                <a:latin typeface="Arial" pitchFamily="34" charset="0"/>
                <a:cs typeface="Arial" pitchFamily="34" charset="0"/>
              </a:rPr>
              <a:t>تحسين وحماية سمعة المؤسسة</a:t>
            </a:r>
            <a:r>
              <a:rPr lang="ar-DZ" sz="2400" dirty="0" smtClean="0">
                <a:latin typeface="Arial" pitchFamily="34" charset="0"/>
                <a:cs typeface="Arial" pitchFamily="34" charset="0"/>
              </a:rPr>
              <a:t> </a:t>
            </a:r>
            <a:endParaRPr lang="fr-FR" sz="2400" dirty="0">
              <a:latin typeface="Arial" pitchFamily="34" charset="0"/>
              <a:cs typeface="Arial" pitchFamily="34"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edge">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inHorizontal)">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circle(in)">
                                      <p:cBhvr>
                                        <p:cTn id="3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عمليات+وأنشطة+إدارة+المخاطر.jpg"/>
          <p:cNvPicPr>
            <a:picLocks noGrp="1" noChangeAspect="1"/>
          </p:cNvPicPr>
          <p:nvPr>
            <p:ph idx="1"/>
          </p:nvPr>
        </p:nvPicPr>
        <p:blipFill>
          <a:blip r:embed="rId2"/>
          <a:stretch>
            <a:fillRect/>
          </a:stretch>
        </p:blipFill>
        <p:spPr>
          <a:xfrm>
            <a:off x="0" y="428604"/>
            <a:ext cx="9144000" cy="6858000"/>
          </a:xfrm>
          <a:blipFill>
            <a:blip r:embed="rId3"/>
            <a:stretch>
              <a:fillRect/>
            </a:stretch>
          </a:blipFill>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lstStyle/>
          <a:p>
            <a:pPr algn="r" rtl="1">
              <a:buNone/>
            </a:pPr>
            <a:r>
              <a:rPr lang="ar-DZ" b="1" spc="50" dirty="0" smtClean="0">
                <a:ln w="12700" cmpd="sng">
                  <a:solidFill>
                    <a:schemeClr val="accent6">
                      <a:satMod val="120000"/>
                      <a:shade val="80000"/>
                    </a:schemeClr>
                  </a:solidFill>
                  <a:prstDash val="solid"/>
                </a:ln>
                <a:solidFill>
                  <a:schemeClr val="accent6">
                    <a:lumMod val="40000"/>
                    <a:lumOff val="60000"/>
                  </a:schemeClr>
                </a:solidFill>
                <a:effectLst>
                  <a:glow rad="53100">
                    <a:schemeClr val="accent6">
                      <a:satMod val="180000"/>
                      <a:alpha val="30000"/>
                    </a:schemeClr>
                  </a:glow>
                </a:effectLst>
              </a:rPr>
              <a:t>               </a:t>
            </a:r>
            <a:r>
              <a:rPr lang="ar-DZ" b="1" i="1" spc="50" dirty="0" smtClean="0">
                <a:ln w="12700" cmpd="sng">
                  <a:solidFill>
                    <a:schemeClr val="accent6">
                      <a:satMod val="120000"/>
                      <a:shade val="80000"/>
                    </a:schemeClr>
                  </a:solidFill>
                  <a:prstDash val="solid"/>
                </a:ln>
                <a:solidFill>
                  <a:schemeClr val="accent6">
                    <a:lumMod val="40000"/>
                    <a:lumOff val="60000"/>
                  </a:schemeClr>
                </a:solidFill>
                <a:effectLst>
                  <a:glow rad="53100">
                    <a:schemeClr val="accent6">
                      <a:satMod val="180000"/>
                      <a:alpha val="30000"/>
                    </a:schemeClr>
                  </a:glow>
                </a:effectLst>
                <a:latin typeface="Arial" pitchFamily="34" charset="0"/>
                <a:cs typeface="Arial" pitchFamily="34" charset="0"/>
              </a:rPr>
              <a:t>العوامل المؤثرة في المخاطر الرئيسية  </a:t>
            </a:r>
          </a:p>
          <a:p>
            <a:pPr algn="r" rtl="1">
              <a:buNone/>
            </a:pPr>
            <a:endParaRPr lang="fr-FR" dirty="0"/>
          </a:p>
        </p:txBody>
      </p:sp>
      <p:sp>
        <p:nvSpPr>
          <p:cNvPr id="4" name="Ellipse 3"/>
          <p:cNvSpPr/>
          <p:nvPr/>
        </p:nvSpPr>
        <p:spPr>
          <a:xfrm>
            <a:off x="3286116" y="2071678"/>
            <a:ext cx="3071834" cy="314327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effectLst>
                  <a:outerShdw blurRad="50800" algn="tl" rotWithShape="0">
                    <a:srgbClr val="000000"/>
                  </a:outerShdw>
                </a:effectLst>
                <a:latin typeface="Arial" pitchFamily="34" charset="0"/>
                <a:cs typeface="Arial" pitchFamily="34" charset="0"/>
              </a:rPr>
              <a:t>البحث والتطوير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effectLst>
                  <a:outerShdw blurRad="50800" algn="tl" rotWithShape="0">
                    <a:srgbClr val="000000"/>
                  </a:outerShdw>
                </a:effectLst>
                <a:latin typeface="Arial" pitchFamily="34" charset="0"/>
                <a:cs typeface="Arial" pitchFamily="34" charset="0"/>
              </a:rPr>
              <a:t>السيولة والتدفق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effectLst>
                  <a:outerShdw blurRad="50800" algn="tl" rotWithShape="0">
                    <a:srgbClr val="000000"/>
                  </a:outerShdw>
                </a:effectLst>
                <a:latin typeface="Arial" pitchFamily="34" charset="0"/>
                <a:cs typeface="Arial" pitchFamily="34" charset="0"/>
              </a:rPr>
              <a:t>رأس المال الفكري المحاسبية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effectLst>
                  <a:outerShdw blurRad="50800" algn="tl" rotWithShape="0">
                    <a:srgbClr val="000000"/>
                  </a:outerShdw>
                </a:effectLst>
                <a:latin typeface="Arial" pitchFamily="34" charset="0"/>
                <a:cs typeface="Arial" pitchFamily="34" charset="0"/>
              </a:rPr>
              <a:t>الرقابة </a:t>
            </a:r>
          </a:p>
        </p:txBody>
      </p:sp>
      <p:sp>
        <p:nvSpPr>
          <p:cNvPr id="6" name="Rectangle à coins arrondis 5"/>
          <p:cNvSpPr/>
          <p:nvPr/>
        </p:nvSpPr>
        <p:spPr>
          <a:xfrm>
            <a:off x="0" y="3857628"/>
            <a:ext cx="3357554" cy="18573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buNone/>
            </a:pPr>
            <a:r>
              <a:rPr lang="ar-DZ" b="1" u="sng" dirty="0" smtClean="0">
                <a:solidFill>
                  <a:schemeClr val="tx1"/>
                </a:solidFill>
                <a:latin typeface="Arial" pitchFamily="34" charset="0"/>
                <a:cs typeface="Arial" pitchFamily="34" charset="0"/>
              </a:rPr>
              <a:t>أخطار تشغيلية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القوانين</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 الثقافة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هيكل مجلس الإدارة </a:t>
            </a:r>
          </a:p>
        </p:txBody>
      </p:sp>
      <p:sp>
        <p:nvSpPr>
          <p:cNvPr id="7" name="Rectangle à coins arrondis 6"/>
          <p:cNvSpPr/>
          <p:nvPr/>
        </p:nvSpPr>
        <p:spPr>
          <a:xfrm>
            <a:off x="6215074" y="4071942"/>
            <a:ext cx="2928926" cy="17859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buNone/>
            </a:pPr>
            <a:r>
              <a:rPr lang="ar-DZ" b="1" u="sng"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أخطار البيئة</a:t>
            </a:r>
          </a:p>
          <a:p>
            <a:pPr algn="r" rtl="1">
              <a:buFont typeface="Wingdings" pitchFamily="2" charset="2"/>
              <a:buChar char="ü"/>
            </a:pPr>
            <a:r>
              <a:rPr lang="ar-DZ" sz="2400" dirty="0" smtClean="0"/>
              <a:t> </a:t>
            </a:r>
            <a:r>
              <a:rPr lang="ar-DZ" sz="24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العقود </a:t>
            </a:r>
          </a:p>
          <a:p>
            <a:pPr algn="r" rtl="1">
              <a:buFont typeface="Wingdings" pitchFamily="2" charset="2"/>
              <a:buChar char="ü"/>
            </a:pPr>
            <a:r>
              <a:rPr lang="ar-DZ" sz="24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أحداث الطبيعة </a:t>
            </a:r>
          </a:p>
          <a:p>
            <a:pPr algn="r" rtl="1">
              <a:buFont typeface="Wingdings" pitchFamily="2" charset="2"/>
              <a:buChar char="ü"/>
            </a:pPr>
            <a:r>
              <a:rPr lang="ar-DZ" sz="24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الموردين </a:t>
            </a:r>
          </a:p>
          <a:p>
            <a:pPr algn="r" rtl="1">
              <a:buFont typeface="Wingdings" pitchFamily="2" charset="2"/>
              <a:buChar char="ü"/>
            </a:pPr>
            <a:r>
              <a:rPr lang="ar-DZ" sz="24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البيئة </a:t>
            </a:r>
          </a:p>
        </p:txBody>
      </p:sp>
      <p:sp>
        <p:nvSpPr>
          <p:cNvPr id="8" name="Rectangle à coins arrondis 7"/>
          <p:cNvSpPr/>
          <p:nvPr/>
        </p:nvSpPr>
        <p:spPr>
          <a:xfrm>
            <a:off x="0" y="1285860"/>
            <a:ext cx="3500430" cy="171451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buNone/>
            </a:pPr>
            <a:r>
              <a:rPr lang="ar-DZ" b="1" u="sng"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أخطار مالية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rPr>
              <a:t>أسعار الفائدة</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rPr>
              <a:t> أسعار الصرف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rPr>
              <a:t>الائتمان </a:t>
            </a:r>
          </a:p>
        </p:txBody>
      </p:sp>
      <p:sp>
        <p:nvSpPr>
          <p:cNvPr id="5" name="Rectangle à coins arrondis 4"/>
          <p:cNvSpPr/>
          <p:nvPr/>
        </p:nvSpPr>
        <p:spPr>
          <a:xfrm>
            <a:off x="6072198" y="1142984"/>
            <a:ext cx="3071802" cy="18573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buNone/>
            </a:pPr>
            <a:r>
              <a:rPr lang="ar-DZ" b="1" u="sng" dirty="0" smtClean="0">
                <a:effectLst>
                  <a:outerShdw blurRad="38100" dist="38100" dir="2700000" algn="tl">
                    <a:srgbClr val="000000">
                      <a:alpha val="43137"/>
                    </a:srgbClr>
                  </a:outerShdw>
                </a:effectLst>
                <a:latin typeface="Arial" pitchFamily="34" charset="0"/>
                <a:cs typeface="Arial" pitchFamily="34" charset="0"/>
              </a:rPr>
              <a:t>أخطار إستراتيجية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المنافسة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تحول المستهلكين </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التغيرات في الصناعة</a:t>
            </a:r>
          </a:p>
          <a:p>
            <a:pPr algn="r" rtl="1">
              <a:buFont typeface="Wingdings" pitchFamily="2" charset="2"/>
              <a:buChar char="ü"/>
            </a:pPr>
            <a:r>
              <a:rPr lang="ar-DZ" sz="2000" b="1" dirty="0" smtClean="0">
                <a:ln w="17780" cmpd="sng">
                  <a:solidFill>
                    <a:schemeClr val="tx1">
                      <a:lumMod val="85000"/>
                      <a:lumOff val="15000"/>
                    </a:schemeClr>
                  </a:solidFill>
                  <a:prstDash val="solid"/>
                  <a:miter lim="800000"/>
                </a:ln>
                <a:solidFill>
                  <a:schemeClr val="accent1">
                    <a:lumMod val="50000"/>
                  </a:schemeClr>
                </a:solidFill>
                <a:latin typeface="Arial" pitchFamily="34" charset="0"/>
                <a:cs typeface="Arial" pitchFamily="34" charset="0"/>
              </a:rPr>
              <a:t>طلبات العملاء</a:t>
            </a:r>
          </a:p>
        </p:txBody>
      </p:sp>
      <p:sp>
        <p:nvSpPr>
          <p:cNvPr id="10" name="Flèche courbée vers la gauche 9"/>
          <p:cNvSpPr/>
          <p:nvPr/>
        </p:nvSpPr>
        <p:spPr>
          <a:xfrm>
            <a:off x="6357950" y="5929330"/>
            <a:ext cx="714380" cy="928670"/>
          </a:xfrm>
          <a:prstGeom prst="curvedLef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solidFill>
                <a:schemeClr val="tx1"/>
              </a:solidFill>
            </a:endParaRPr>
          </a:p>
        </p:txBody>
      </p:sp>
      <p:sp>
        <p:nvSpPr>
          <p:cNvPr id="11" name="Flèche courbée vers la droite 10"/>
          <p:cNvSpPr/>
          <p:nvPr/>
        </p:nvSpPr>
        <p:spPr>
          <a:xfrm>
            <a:off x="2714612" y="5857892"/>
            <a:ext cx="785818" cy="1000108"/>
          </a:xfrm>
          <a:prstGeom prst="curved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solidFill>
                <a:schemeClr val="tx1"/>
              </a:solidFill>
            </a:endParaRPr>
          </a:p>
        </p:txBody>
      </p:sp>
      <p:sp>
        <p:nvSpPr>
          <p:cNvPr id="12" name="Flèche courbée vers la gauche 11"/>
          <p:cNvSpPr/>
          <p:nvPr/>
        </p:nvSpPr>
        <p:spPr>
          <a:xfrm>
            <a:off x="6072198" y="500042"/>
            <a:ext cx="500066" cy="642942"/>
          </a:xfrm>
          <a:prstGeom prst="curvedLef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solidFill>
                <a:schemeClr val="tx1"/>
              </a:solidFill>
            </a:endParaRPr>
          </a:p>
        </p:txBody>
      </p:sp>
      <p:sp>
        <p:nvSpPr>
          <p:cNvPr id="13" name="Flèche courbée vers la droite 12"/>
          <p:cNvSpPr/>
          <p:nvPr/>
        </p:nvSpPr>
        <p:spPr>
          <a:xfrm>
            <a:off x="2928926" y="500042"/>
            <a:ext cx="428628" cy="571504"/>
          </a:xfrm>
          <a:prstGeom prst="curved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solidFill>
                <a:schemeClr val="tx1"/>
              </a:solidFill>
            </a:endParaRPr>
          </a:p>
        </p:txBody>
      </p:sp>
      <p:sp>
        <p:nvSpPr>
          <p:cNvPr id="15" name="Rectangle à coins arrondis 14"/>
          <p:cNvSpPr/>
          <p:nvPr/>
        </p:nvSpPr>
        <p:spPr>
          <a:xfrm>
            <a:off x="3643306" y="571480"/>
            <a:ext cx="2143140" cy="57150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b="1" dirty="0" smtClean="0">
                <a:solidFill>
                  <a:schemeClr val="tx1"/>
                </a:solidFill>
                <a:effectLst>
                  <a:outerShdw blurRad="38100" dist="38100" dir="2700000" algn="tl">
                    <a:srgbClr val="000000">
                      <a:alpha val="43137"/>
                    </a:srgbClr>
                  </a:outerShdw>
                </a:effectLst>
              </a:rPr>
              <a:t>عوامل خارجية</a:t>
            </a:r>
            <a:endParaRPr lang="fr-FR"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16" name="Rectangle à coins arrondis 15"/>
          <p:cNvSpPr/>
          <p:nvPr/>
        </p:nvSpPr>
        <p:spPr>
          <a:xfrm>
            <a:off x="3714744" y="6072206"/>
            <a:ext cx="2357454" cy="57150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b="1" dirty="0" smtClean="0">
                <a:solidFill>
                  <a:schemeClr val="tx1"/>
                </a:solidFill>
                <a:effectLst>
                  <a:outerShdw blurRad="38100" dist="38100" dir="2700000" algn="tl">
                    <a:srgbClr val="000000">
                      <a:alpha val="43137"/>
                    </a:srgbClr>
                  </a:outerShdw>
                </a:effectLst>
              </a:rPr>
              <a:t>عوامل خارجية</a:t>
            </a:r>
            <a:endParaRPr lang="fr-FR"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17" name="Rectangle à coins arrondis 16"/>
          <p:cNvSpPr/>
          <p:nvPr/>
        </p:nvSpPr>
        <p:spPr>
          <a:xfrm>
            <a:off x="3857620" y="1928802"/>
            <a:ext cx="1928826" cy="71438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b="1" dirty="0" smtClean="0">
                <a:solidFill>
                  <a:schemeClr val="tx1"/>
                </a:solidFill>
                <a:effectLst>
                  <a:outerShdw blurRad="38100" dist="38100" dir="2700000" algn="tl">
                    <a:srgbClr val="000000">
                      <a:alpha val="43137"/>
                    </a:srgbClr>
                  </a:outerShdw>
                </a:effectLst>
              </a:rPr>
              <a:t>عوامل داخلية</a:t>
            </a:r>
            <a:r>
              <a:rPr lang="ar-DZ" dirty="0" smtClean="0"/>
              <a:t> </a:t>
            </a:r>
            <a:endParaRPr lang="fr-FR" dirty="0">
              <a:latin typeface="Arial" pitchFamily="34" charset="0"/>
              <a:cs typeface="Arial" pitchFamily="34" charset="0"/>
            </a:endParaRPr>
          </a:p>
        </p:txBody>
      </p:sp>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amond(in)">
                                      <p:cBhvr>
                                        <p:cTn id="27" dur="2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amond(in)">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circle(in)">
                                      <p:cBhvr>
                                        <p:cTn id="37" dur="20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ircle(in)">
                                      <p:cBhvr>
                                        <p:cTn id="42" dur="20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20"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edge">
                                      <p:cBhvr>
                                        <p:cTn id="4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5" grpId="0" animBg="1"/>
      <p:bldP spid="15" grpId="0" animBg="1"/>
      <p:bldP spid="16"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rtl="1">
              <a:buNone/>
            </a:pPr>
            <a:r>
              <a:rPr lang="ar-DZ"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ar-DZ" b="1" cap="all" dirty="0" smtClean="0">
                <a:ln w="0">
                  <a:solidFill>
                    <a:schemeClr val="bg2">
                      <a:lumMod val="10000"/>
                    </a:schemeClr>
                  </a:solidFill>
                </a:ln>
                <a:solidFill>
                  <a:schemeClr val="tx1">
                    <a:lumMod val="95000"/>
                    <a:lumOff val="5000"/>
                  </a:schemeClr>
                </a:solidFill>
                <a:effectLst>
                  <a:glow rad="101600">
                    <a:schemeClr val="accent2">
                      <a:satMod val="175000"/>
                      <a:alpha val="40000"/>
                    </a:schemeClr>
                  </a:glow>
                  <a:reflection blurRad="6350" stA="55000" endA="50" endPos="85000" dist="29997" dir="5400000" sy="-100000" algn="bl" rotWithShape="0"/>
                </a:effectLst>
              </a:rPr>
              <a:t>خطوات </a:t>
            </a:r>
            <a:r>
              <a:rPr lang="ar-DZ" b="1" cap="all" dirty="0" err="1" smtClean="0">
                <a:ln w="0">
                  <a:solidFill>
                    <a:schemeClr val="bg2">
                      <a:lumMod val="10000"/>
                    </a:schemeClr>
                  </a:solidFill>
                </a:ln>
                <a:solidFill>
                  <a:schemeClr val="tx1">
                    <a:lumMod val="95000"/>
                    <a:lumOff val="5000"/>
                  </a:schemeClr>
                </a:solidFill>
                <a:effectLst>
                  <a:glow rad="101600">
                    <a:schemeClr val="accent2">
                      <a:satMod val="175000"/>
                      <a:alpha val="40000"/>
                    </a:schemeClr>
                  </a:glow>
                  <a:reflection blurRad="6350" stA="55000" endA="50" endPos="85000" dist="29997" dir="5400000" sy="-100000" algn="bl" rotWithShape="0"/>
                </a:effectLst>
              </a:rPr>
              <a:t>ادارة</a:t>
            </a:r>
            <a:r>
              <a:rPr lang="ar-DZ" b="1" cap="all" dirty="0" smtClean="0">
                <a:ln w="0">
                  <a:solidFill>
                    <a:schemeClr val="bg2">
                      <a:lumMod val="10000"/>
                    </a:schemeClr>
                  </a:solidFill>
                </a:ln>
                <a:solidFill>
                  <a:schemeClr val="tx1">
                    <a:lumMod val="95000"/>
                    <a:lumOff val="5000"/>
                  </a:schemeClr>
                </a:solidFill>
                <a:effectLst>
                  <a:glow rad="101600">
                    <a:schemeClr val="accent2">
                      <a:satMod val="175000"/>
                      <a:alpha val="40000"/>
                    </a:schemeClr>
                  </a:glow>
                  <a:reflection blurRad="6350" stA="55000" endA="50" endPos="85000" dist="29997" dir="5400000" sy="-100000" algn="bl" rotWithShape="0"/>
                </a:effectLst>
              </a:rPr>
              <a:t> المخاطر مخطط</a:t>
            </a:r>
          </a:p>
          <a:p>
            <a:pPr algn="r" rtl="1">
              <a:buNone/>
            </a:pPr>
            <a:r>
              <a:rPr lang="ar-DZ" b="1" cap="all" dirty="0" smtClean="0">
                <a:ln w="0">
                  <a:solidFill>
                    <a:schemeClr val="bg2">
                      <a:lumMod val="10000"/>
                    </a:schemeClr>
                  </a:solidFill>
                </a:ln>
                <a:solidFill>
                  <a:schemeClr val="tx1">
                    <a:lumMod val="95000"/>
                    <a:lumOff val="5000"/>
                  </a:schemeClr>
                </a:solidFill>
                <a:effectLst>
                  <a:glow rad="101600">
                    <a:schemeClr val="accent2">
                      <a:satMod val="175000"/>
                      <a:alpha val="40000"/>
                    </a:schemeClr>
                  </a:glow>
                  <a:reflection blurRad="6350" stA="55000" endA="50" endPos="85000" dist="29997" dir="5400000" sy="-100000" algn="bl" rotWithShape="0"/>
                </a:effectLst>
              </a:rPr>
              <a:t> </a:t>
            </a:r>
            <a:endParaRPr lang="fr-FR" b="1" cap="all" dirty="0">
              <a:ln w="0">
                <a:solidFill>
                  <a:schemeClr val="bg2">
                    <a:lumMod val="10000"/>
                  </a:schemeClr>
                </a:solidFill>
              </a:ln>
              <a:solidFill>
                <a:schemeClr val="tx1">
                  <a:lumMod val="95000"/>
                  <a:lumOff val="5000"/>
                </a:schemeClr>
              </a:solidFill>
              <a:effectLst>
                <a:glow rad="101600">
                  <a:schemeClr val="accent2">
                    <a:satMod val="175000"/>
                    <a:alpha val="40000"/>
                  </a:schemeClr>
                </a:glow>
                <a:reflection blurRad="6350" stA="55000" endA="50" endPos="85000" dist="29997" dir="5400000" sy="-100000" algn="bl" rotWithShape="0"/>
              </a:effectLst>
            </a:endParaRPr>
          </a:p>
        </p:txBody>
      </p:sp>
      <p:sp>
        <p:nvSpPr>
          <p:cNvPr id="4" name="Rectangle à coins arrondis 3"/>
          <p:cNvSpPr/>
          <p:nvPr/>
        </p:nvSpPr>
        <p:spPr>
          <a:xfrm>
            <a:off x="2571736" y="500042"/>
            <a:ext cx="4643470" cy="642942"/>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ar-DZ" sz="2000" b="1" dirty="0" smtClean="0">
                <a:latin typeface="Arial" pitchFamily="34" charset="0"/>
                <a:cs typeface="Arial" pitchFamily="34" charset="0"/>
              </a:rPr>
              <a:t>تحديد الأهداف الإستراتيجية للمنظمة</a:t>
            </a:r>
            <a:r>
              <a:rPr lang="ar-DZ" sz="2000" dirty="0" smtClean="0">
                <a:latin typeface="Arial" pitchFamily="34" charset="0"/>
                <a:cs typeface="Arial" pitchFamily="34" charset="0"/>
              </a:rPr>
              <a:t> </a:t>
            </a:r>
            <a:endParaRPr lang="fr-FR" sz="2000" dirty="0">
              <a:latin typeface="Arial" pitchFamily="34" charset="0"/>
              <a:cs typeface="Arial" pitchFamily="34" charset="0"/>
            </a:endParaRPr>
          </a:p>
        </p:txBody>
      </p:sp>
      <p:sp>
        <p:nvSpPr>
          <p:cNvPr id="5" name="Rectangle à coins arrondis 4"/>
          <p:cNvSpPr/>
          <p:nvPr/>
        </p:nvSpPr>
        <p:spPr>
          <a:xfrm>
            <a:off x="2571736" y="1357298"/>
            <a:ext cx="4714908" cy="242889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latin typeface="Arial" pitchFamily="34" charset="0"/>
                <a:cs typeface="Arial" pitchFamily="34" charset="0"/>
              </a:rPr>
              <a:t>1</a:t>
            </a:r>
            <a:r>
              <a:rPr lang="ar-DZ" b="1" u="sng" dirty="0" smtClean="0">
                <a:solidFill>
                  <a:schemeClr val="tx1"/>
                </a:solidFill>
                <a:latin typeface="Arial" pitchFamily="34" charset="0"/>
                <a:cs typeface="Arial" pitchFamily="34" charset="0"/>
              </a:rPr>
              <a:t>-تحليل الخطر</a:t>
            </a:r>
            <a:r>
              <a:rPr lang="ar-DZ" b="1" u="sng" dirty="0" smtClean="0">
                <a:solidFill>
                  <a:schemeClr val="tx1"/>
                </a:solidFill>
                <a:latin typeface="Bodoni MT"/>
                <a:cs typeface="Arial" pitchFamily="34" charset="0"/>
              </a:rPr>
              <a:t>:</a:t>
            </a:r>
          </a:p>
          <a:p>
            <a:pPr algn="ctr" rtl="1">
              <a:buFont typeface="Wingdings" pitchFamily="2" charset="2"/>
              <a:buChar char="ü"/>
            </a:pPr>
            <a:r>
              <a:rPr lang="ar-DZ" dirty="0" smtClean="0">
                <a:effectLst>
                  <a:outerShdw blurRad="38100" dist="38100" dir="2700000" algn="tl">
                    <a:srgbClr val="000000">
                      <a:alpha val="43137"/>
                    </a:srgbClr>
                  </a:outerShdw>
                </a:effectLst>
                <a:latin typeface="Arial" pitchFamily="34" charset="0"/>
                <a:cs typeface="Arial" pitchFamily="34" charset="0"/>
              </a:rPr>
              <a:t>تعريف الخطر</a:t>
            </a:r>
          </a:p>
          <a:p>
            <a:pPr algn="ctr" rtl="1">
              <a:buFont typeface="Wingdings" pitchFamily="2" charset="2"/>
              <a:buChar char="ü"/>
            </a:pPr>
            <a:r>
              <a:rPr lang="ar-DZ" dirty="0" smtClean="0">
                <a:effectLst>
                  <a:outerShdw blurRad="38100" dist="38100" dir="2700000" algn="tl">
                    <a:srgbClr val="000000">
                      <a:alpha val="43137"/>
                    </a:srgbClr>
                  </a:outerShdw>
                </a:effectLst>
                <a:latin typeface="Arial" pitchFamily="34" charset="0"/>
                <a:cs typeface="Arial" pitchFamily="34" charset="0"/>
              </a:rPr>
              <a:t>وصف الخطر</a:t>
            </a:r>
          </a:p>
          <a:p>
            <a:pPr algn="ctr" rtl="1">
              <a:buFont typeface="Wingdings" pitchFamily="2" charset="2"/>
              <a:buChar char="ü"/>
            </a:pPr>
            <a:r>
              <a:rPr lang="ar-DZ" dirty="0" smtClean="0">
                <a:effectLst>
                  <a:outerShdw blurRad="38100" dist="38100" dir="2700000" algn="tl">
                    <a:srgbClr val="000000">
                      <a:alpha val="43137"/>
                    </a:srgbClr>
                  </a:outerShdw>
                </a:effectLst>
                <a:latin typeface="Arial" pitchFamily="34" charset="0"/>
                <a:cs typeface="Arial" pitchFamily="34" charset="0"/>
              </a:rPr>
              <a:t> تقدير الخطر</a:t>
            </a:r>
            <a:r>
              <a:rPr lang="ar-DZ" dirty="0" smtClean="0">
                <a:latin typeface="Arial" pitchFamily="34" charset="0"/>
                <a:cs typeface="Arial" pitchFamily="34" charset="0"/>
              </a:rPr>
              <a:t> </a:t>
            </a:r>
          </a:p>
          <a:p>
            <a:pPr algn="ctr"/>
            <a:r>
              <a:rPr lang="ar-DZ" b="1" u="sng" dirty="0" smtClean="0">
                <a:latin typeface="Arial" pitchFamily="34" charset="0"/>
                <a:cs typeface="Arial" pitchFamily="34" charset="0"/>
              </a:rPr>
              <a:t>2- تقييم الخطر</a:t>
            </a:r>
            <a:endParaRPr lang="fr-FR" b="1" u="sng" dirty="0">
              <a:latin typeface="Arial" pitchFamily="34" charset="0"/>
              <a:cs typeface="Arial" pitchFamily="34" charset="0"/>
            </a:endParaRPr>
          </a:p>
        </p:txBody>
      </p:sp>
      <p:sp>
        <p:nvSpPr>
          <p:cNvPr id="6" name="Rectangle à coins arrondis 5"/>
          <p:cNvSpPr/>
          <p:nvPr/>
        </p:nvSpPr>
        <p:spPr>
          <a:xfrm>
            <a:off x="3286116" y="1428736"/>
            <a:ext cx="3500462" cy="428628"/>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2000" b="1" dirty="0" smtClean="0">
                <a:solidFill>
                  <a:schemeClr val="tx1"/>
                </a:solidFill>
                <a:latin typeface="Arial" pitchFamily="34" charset="0"/>
                <a:cs typeface="Arial" pitchFamily="34" charset="0"/>
              </a:rPr>
              <a:t>فحص الخطر </a:t>
            </a:r>
            <a:endParaRPr lang="fr-FR" sz="2000" b="1" dirty="0">
              <a:solidFill>
                <a:schemeClr val="tx1"/>
              </a:solidFill>
              <a:latin typeface="Arial" pitchFamily="34" charset="0"/>
              <a:cs typeface="Arial" pitchFamily="34" charset="0"/>
            </a:endParaRPr>
          </a:p>
        </p:txBody>
      </p:sp>
      <p:sp>
        <p:nvSpPr>
          <p:cNvPr id="7" name="Rectangle à coins arrondis 6"/>
          <p:cNvSpPr/>
          <p:nvPr/>
        </p:nvSpPr>
        <p:spPr>
          <a:xfrm>
            <a:off x="2571736" y="4071942"/>
            <a:ext cx="4643470" cy="85725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smtClean="0">
                <a:effectLst>
                  <a:outerShdw blurRad="38100" dist="38100" dir="2700000" algn="tl">
                    <a:srgbClr val="000000">
                      <a:alpha val="43137"/>
                    </a:srgbClr>
                  </a:outerShdw>
                </a:effectLst>
                <a:latin typeface="Arial" pitchFamily="34" charset="0"/>
                <a:cs typeface="Arial" pitchFamily="34" charset="0"/>
              </a:rPr>
              <a:t>تحديد البدائل واختيار الوسيلة المناسبة لمواجهة الخطر </a:t>
            </a:r>
            <a:endParaRPr lang="fr-FR" b="1" dirty="0">
              <a:effectLst>
                <a:outerShdw blurRad="38100" dist="38100" dir="2700000" algn="tl">
                  <a:srgbClr val="000000">
                    <a:alpha val="43137"/>
                  </a:srgbClr>
                </a:outerShdw>
              </a:effectLst>
              <a:latin typeface="Arial" pitchFamily="34" charset="0"/>
              <a:cs typeface="Arial" pitchFamily="34" charset="0"/>
            </a:endParaRPr>
          </a:p>
        </p:txBody>
      </p:sp>
      <p:sp>
        <p:nvSpPr>
          <p:cNvPr id="8" name="Rectangle à coins arrondis 7"/>
          <p:cNvSpPr/>
          <p:nvPr/>
        </p:nvSpPr>
        <p:spPr>
          <a:xfrm>
            <a:off x="2643174" y="5286388"/>
            <a:ext cx="4572032" cy="71438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000" b="1" dirty="0" smtClean="0">
                <a:effectLst>
                  <a:outerShdw blurRad="38100" dist="38100" dir="2700000" algn="tl">
                    <a:srgbClr val="000000">
                      <a:alpha val="43137"/>
                    </a:srgbClr>
                  </a:outerShdw>
                </a:effectLst>
                <a:latin typeface="Arial" pitchFamily="34" charset="0"/>
                <a:cs typeface="Arial" pitchFamily="34" charset="0"/>
              </a:rPr>
              <a:t>تنفيذ القرار </a:t>
            </a:r>
            <a:endParaRPr lang="fr-FR" sz="2000" b="1" dirty="0">
              <a:effectLst>
                <a:outerShdw blurRad="38100" dist="38100" dir="2700000" algn="tl">
                  <a:srgbClr val="000000">
                    <a:alpha val="43137"/>
                  </a:srgbClr>
                </a:outerShdw>
              </a:effectLst>
              <a:latin typeface="Arial" pitchFamily="34" charset="0"/>
              <a:cs typeface="Arial" pitchFamily="34" charset="0"/>
            </a:endParaRPr>
          </a:p>
        </p:txBody>
      </p:sp>
      <p:sp>
        <p:nvSpPr>
          <p:cNvPr id="9" name="Rectangle à coins arrondis 8"/>
          <p:cNvSpPr/>
          <p:nvPr/>
        </p:nvSpPr>
        <p:spPr>
          <a:xfrm>
            <a:off x="2643174" y="6286520"/>
            <a:ext cx="4500594" cy="57148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000" b="1" dirty="0" smtClean="0">
                <a:effectLst>
                  <a:outerShdw blurRad="38100" dist="38100" dir="2700000" algn="tl">
                    <a:srgbClr val="000000">
                      <a:alpha val="43137"/>
                    </a:srgbClr>
                  </a:outerShdw>
                </a:effectLst>
                <a:latin typeface="Arial" pitchFamily="34" charset="0"/>
                <a:cs typeface="Arial" pitchFamily="34" charset="0"/>
              </a:rPr>
              <a:t>التقييم والمراجعة </a:t>
            </a:r>
            <a:endParaRPr lang="fr-FR" sz="2000" b="1" dirty="0">
              <a:effectLst>
                <a:outerShdw blurRad="38100" dist="38100" dir="2700000" algn="tl">
                  <a:srgbClr val="000000">
                    <a:alpha val="43137"/>
                  </a:srgbClr>
                </a:outerShdw>
              </a:effectLst>
              <a:latin typeface="Arial" pitchFamily="34" charset="0"/>
              <a:cs typeface="Arial" pitchFamily="34" charset="0"/>
            </a:endParaRPr>
          </a:p>
        </p:txBody>
      </p:sp>
      <p:cxnSp>
        <p:nvCxnSpPr>
          <p:cNvPr id="20" name="Connecteur en arc 19"/>
          <p:cNvCxnSpPr/>
          <p:nvPr/>
        </p:nvCxnSpPr>
        <p:spPr>
          <a:xfrm rot="5400000">
            <a:off x="-1285122" y="3642520"/>
            <a:ext cx="5715040" cy="1588"/>
          </a:xfrm>
          <a:prstGeom prst="curvedConnector3">
            <a:avLst>
              <a:gd name="adj1" fmla="val 50000"/>
            </a:avLst>
          </a:prstGeom>
        </p:spPr>
        <p:style>
          <a:lnRef idx="2">
            <a:schemeClr val="dk1"/>
          </a:lnRef>
          <a:fillRef idx="0">
            <a:schemeClr val="dk1"/>
          </a:fillRef>
          <a:effectRef idx="1">
            <a:schemeClr val="dk1"/>
          </a:effectRef>
          <a:fontRef idx="minor">
            <a:schemeClr val="tx1"/>
          </a:fontRef>
        </p:style>
      </p:cxnSp>
      <p:cxnSp>
        <p:nvCxnSpPr>
          <p:cNvPr id="25" name="Connecteur en arc 24"/>
          <p:cNvCxnSpPr/>
          <p:nvPr/>
        </p:nvCxnSpPr>
        <p:spPr>
          <a:xfrm rot="5400000">
            <a:off x="5214942" y="3714752"/>
            <a:ext cx="5858710" cy="794"/>
          </a:xfrm>
          <a:prstGeom prst="curvedConnector3">
            <a:avLst>
              <a:gd name="adj1" fmla="val 50000"/>
            </a:avLst>
          </a:prstGeom>
        </p:spPr>
        <p:style>
          <a:lnRef idx="2">
            <a:schemeClr val="dk1"/>
          </a:lnRef>
          <a:fillRef idx="0">
            <a:schemeClr val="dk1"/>
          </a:fillRef>
          <a:effectRef idx="1">
            <a:schemeClr val="dk1"/>
          </a:effectRef>
          <a:fontRef idx="minor">
            <a:schemeClr val="tx1"/>
          </a:fontRef>
        </p:style>
      </p:cxnSp>
      <p:cxnSp>
        <p:nvCxnSpPr>
          <p:cNvPr id="32" name="Connecteur en angle 31"/>
          <p:cNvCxnSpPr/>
          <p:nvPr/>
        </p:nvCxnSpPr>
        <p:spPr>
          <a:xfrm rot="10800000">
            <a:off x="7429520" y="785794"/>
            <a:ext cx="71438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4" name="Connecteur en angle 33"/>
          <p:cNvCxnSpPr/>
          <p:nvPr/>
        </p:nvCxnSpPr>
        <p:spPr>
          <a:xfrm rot="10800000">
            <a:off x="7500958" y="2643182"/>
            <a:ext cx="642942"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6" name="Connecteur en angle 35"/>
          <p:cNvCxnSpPr/>
          <p:nvPr/>
        </p:nvCxnSpPr>
        <p:spPr>
          <a:xfrm rot="10800000">
            <a:off x="7429520" y="4500570"/>
            <a:ext cx="71438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8" name="Connecteur en angle 37"/>
          <p:cNvCxnSpPr/>
          <p:nvPr/>
        </p:nvCxnSpPr>
        <p:spPr>
          <a:xfrm rot="10800000">
            <a:off x="7429520" y="5715016"/>
            <a:ext cx="71438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0" name="Connecteur en angle 39"/>
          <p:cNvCxnSpPr/>
          <p:nvPr/>
        </p:nvCxnSpPr>
        <p:spPr>
          <a:xfrm rot="10800000">
            <a:off x="7500958" y="6643710"/>
            <a:ext cx="642942"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6" name="Connecteur en angle 45"/>
          <p:cNvCxnSpPr/>
          <p:nvPr/>
        </p:nvCxnSpPr>
        <p:spPr>
          <a:xfrm>
            <a:off x="1571604" y="785794"/>
            <a:ext cx="857256"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8" name="Connecteur en angle 57"/>
          <p:cNvCxnSpPr/>
          <p:nvPr/>
        </p:nvCxnSpPr>
        <p:spPr>
          <a:xfrm>
            <a:off x="1571604" y="2500306"/>
            <a:ext cx="785818"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2" name="Connecteur en angle 61"/>
          <p:cNvCxnSpPr/>
          <p:nvPr/>
        </p:nvCxnSpPr>
        <p:spPr>
          <a:xfrm>
            <a:off x="1571604" y="4357694"/>
            <a:ext cx="642942"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6" name="Connecteur en angle 65"/>
          <p:cNvCxnSpPr/>
          <p:nvPr/>
        </p:nvCxnSpPr>
        <p:spPr>
          <a:xfrm>
            <a:off x="1571604" y="5500702"/>
            <a:ext cx="642942"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8" name="Connecteur en angle 67"/>
          <p:cNvCxnSpPr/>
          <p:nvPr/>
        </p:nvCxnSpPr>
        <p:spPr>
          <a:xfrm>
            <a:off x="1571604" y="6500834"/>
            <a:ext cx="857256"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1" presetClass="entr" presetSubtype="0" fill="hold" grpId="0" nodeType="clickEffect">
                                  <p:stCondLst>
                                    <p:cond delay="0"/>
                                  </p:stCondLst>
                                  <p:childTnLst>
                                    <p:set>
                                      <p:cBhvr>
                                        <p:cTn id="12" dur="1000">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edg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strVal val="#ppt_w*0.70"/>
                                          </p:val>
                                        </p:tav>
                                        <p:tav tm="100000">
                                          <p:val>
                                            <p:strVal val="#ppt_w"/>
                                          </p:val>
                                        </p:tav>
                                      </p:tavLst>
                                    </p:anim>
                                    <p:anim calcmode="lin" valueType="num">
                                      <p:cBhvr>
                                        <p:cTn id="28" dur="1000" fill="hold"/>
                                        <p:tgtEl>
                                          <p:spTgt spid="8"/>
                                        </p:tgtEl>
                                        <p:attrNameLst>
                                          <p:attrName>ppt_h</p:attrName>
                                        </p:attrNameLst>
                                      </p:cBhvr>
                                      <p:tavLst>
                                        <p:tav tm="0">
                                          <p:val>
                                            <p:strVal val="#ppt_h"/>
                                          </p:val>
                                        </p:tav>
                                        <p:tav tm="100000">
                                          <p:val>
                                            <p:strVal val="#ppt_h"/>
                                          </p:val>
                                        </p:tav>
                                      </p:tavLst>
                                    </p:anim>
                                    <p:animEffect transition="in" filter="fade">
                                      <p:cBhvr>
                                        <p:cTn id="29" dur="10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slide(fromBottom)">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515</TotalTime>
  <Words>986</Words>
  <Application>Microsoft Office PowerPoint</Application>
  <PresentationFormat>Affichage à l'écran (4:3)</PresentationFormat>
  <Paragraphs>164</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home</cp:lastModifiedBy>
  <cp:revision>66</cp:revision>
  <dcterms:created xsi:type="dcterms:W3CDTF">2020-02-10T11:59:10Z</dcterms:created>
  <dcterms:modified xsi:type="dcterms:W3CDTF">2020-02-10T23:42:13Z</dcterms:modified>
</cp:coreProperties>
</file>