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3"/>
  </p:notesMasterIdLst>
  <p:sldIdLst>
    <p:sldId id="256" r:id="rId2"/>
    <p:sldId id="286" r:id="rId3"/>
    <p:sldId id="284" r:id="rId4"/>
    <p:sldId id="259" r:id="rId5"/>
    <p:sldId id="306" r:id="rId6"/>
    <p:sldId id="261" r:id="rId7"/>
    <p:sldId id="262" r:id="rId8"/>
    <p:sldId id="287" r:id="rId9"/>
    <p:sldId id="288" r:id="rId10"/>
    <p:sldId id="290" r:id="rId11"/>
    <p:sldId id="294" r:id="rId12"/>
    <p:sldId id="295" r:id="rId13"/>
    <p:sldId id="296" r:id="rId14"/>
    <p:sldId id="298" r:id="rId15"/>
    <p:sldId id="300" r:id="rId16"/>
    <p:sldId id="302" r:id="rId17"/>
    <p:sldId id="304" r:id="rId18"/>
    <p:sldId id="271" r:id="rId19"/>
    <p:sldId id="283" r:id="rId20"/>
    <p:sldId id="282" r:id="rId21"/>
    <p:sldId id="285"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FF33CC"/>
    <a:srgbClr val="00FF00"/>
    <a:srgbClr val="D01217"/>
    <a:srgbClr val="31EF87"/>
    <a:srgbClr val="C50B0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1" autoAdjust="0"/>
    <p:restoredTop sz="94660"/>
  </p:normalViewPr>
  <p:slideViewPr>
    <p:cSldViewPr>
      <p:cViewPr varScale="1">
        <p:scale>
          <a:sx n="65" d="100"/>
          <a:sy n="65"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F99E8-C41C-4929-B7D3-515B4CE231CF}" type="datetimeFigureOut">
              <a:rPr lang="fr-FR" smtClean="0"/>
              <a:pPr/>
              <a:t>22/02/2020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C7B28-F436-4676-A806-D719D54BA423}" type="slidenum">
              <a:rPr lang="fr-FR" smtClean="0"/>
              <a:pPr/>
              <a:t>‹N°›</a:t>
            </a:fld>
            <a:endParaRPr lang="fr-FR"/>
          </a:p>
        </p:txBody>
      </p:sp>
    </p:spTree>
    <p:extLst>
      <p:ext uri="{BB962C8B-B14F-4D97-AF65-F5344CB8AC3E}">
        <p14:creationId xmlns:p14="http://schemas.microsoft.com/office/powerpoint/2010/main" val="67457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3C7B28-F436-4676-A806-D719D54BA423}" type="slidenum">
              <a:rPr lang="fr-FR" smtClean="0"/>
              <a:pPr/>
              <a:t>5</a:t>
            </a:fld>
            <a:endParaRPr lang="fr-FR"/>
          </a:p>
        </p:txBody>
      </p:sp>
    </p:spTree>
    <p:extLst>
      <p:ext uri="{BB962C8B-B14F-4D97-AF65-F5344CB8AC3E}">
        <p14:creationId xmlns:p14="http://schemas.microsoft.com/office/powerpoint/2010/main" val="314144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3C7B28-F436-4676-A806-D719D54BA423}" type="slidenum">
              <a:rPr lang="fr-FR" smtClean="0"/>
              <a:pPr/>
              <a:t>12</a:t>
            </a:fld>
            <a:endParaRPr lang="fr-FR"/>
          </a:p>
        </p:txBody>
      </p:sp>
    </p:spTree>
    <p:extLst>
      <p:ext uri="{BB962C8B-B14F-4D97-AF65-F5344CB8AC3E}">
        <p14:creationId xmlns:p14="http://schemas.microsoft.com/office/powerpoint/2010/main" val="314144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42A18DAD-5AA3-4500-9F3C-A8124C4C3C8C}"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2A18DAD-5AA3-4500-9F3C-A8124C4C3C8C}"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2A18DAD-5AA3-4500-9F3C-A8124C4C3C8C}"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2A18DAD-5AA3-4500-9F3C-A8124C4C3C8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378802AD-603D-4798-A582-130650F64762}" type="datetimeFigureOut">
              <a:rPr lang="fr-FR" smtClean="0"/>
              <a:pPr/>
              <a:t>22/02/2020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2A18DAD-5AA3-4500-9F3C-A8124C4C3C8C}"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802AD-603D-4798-A582-130650F64762}" type="datetimeFigureOut">
              <a:rPr lang="fr-FR" smtClean="0"/>
              <a:pPr/>
              <a:t>22/02/2020</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2A18DAD-5AA3-4500-9F3C-A8124C4C3C8C}"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Desktop\Nouveau doss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archemin horizontal 3"/>
          <p:cNvSpPr/>
          <p:nvPr/>
        </p:nvSpPr>
        <p:spPr>
          <a:xfrm>
            <a:off x="1771328" y="1991"/>
            <a:ext cx="5104928" cy="720080"/>
          </a:xfrm>
          <a:prstGeom prst="horizontalScroll">
            <a:avLst/>
          </a:prstGeom>
          <a:ln w="28575">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جامعة محمد خيضر بسكرة</a:t>
            </a:r>
            <a:endParaRPr lang="fr-FR"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Parchemin horizontal 5"/>
          <p:cNvSpPr/>
          <p:nvPr/>
        </p:nvSpPr>
        <p:spPr>
          <a:xfrm>
            <a:off x="6088391" y="860252"/>
            <a:ext cx="2736304" cy="840556"/>
          </a:xfrm>
          <a:prstGeom prst="horizontalScroll">
            <a:avLst/>
          </a:prstGeom>
          <a:ln w="28575">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قسم علوم التسيير</a:t>
            </a:r>
          </a:p>
        </p:txBody>
      </p:sp>
      <p:sp>
        <p:nvSpPr>
          <p:cNvPr id="7" name="Parchemin horizontal 6"/>
          <p:cNvSpPr/>
          <p:nvPr/>
        </p:nvSpPr>
        <p:spPr>
          <a:xfrm>
            <a:off x="338808" y="920512"/>
            <a:ext cx="2865040" cy="924311"/>
          </a:xfrm>
          <a:prstGeom prst="horizontalScroll">
            <a:avLst/>
          </a:prstGeom>
          <a:ln w="28575">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سنة أولى ماستر تسيير الموارد البشرية</a:t>
            </a:r>
            <a:endParaRPr lang="fr-FR"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Parchemin vertical 4"/>
          <p:cNvSpPr/>
          <p:nvPr/>
        </p:nvSpPr>
        <p:spPr>
          <a:xfrm>
            <a:off x="-6975" y="4869160"/>
            <a:ext cx="2946920" cy="1872208"/>
          </a:xfrm>
          <a:prstGeom prst="verticalScroll">
            <a:avLst/>
          </a:prstGeom>
          <a:ln w="28575">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من إعداد:</a:t>
            </a:r>
          </a:p>
          <a:p>
            <a:pPr marL="342900" indent="-342900" algn="ctr" rtl="1">
              <a:buFont typeface="Wingdings" pitchFamily="2" charset="2"/>
              <a:buChar char="ü"/>
            </a:pP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طلبة فوج3</a:t>
            </a:r>
            <a:endParaRPr lang="fr-FR"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342900" indent="-342900" algn="ctr" rtl="1">
              <a:buFont typeface="Wingdings" pitchFamily="2" charset="2"/>
              <a:buChar char="ü"/>
            </a:pP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عفيصة شيماء</a:t>
            </a:r>
          </a:p>
          <a:p>
            <a:pPr marL="342900" indent="-342900" algn="ctr" rtl="1">
              <a:buFont typeface="Wingdings" pitchFamily="2" charset="2"/>
              <a:buChar char="ü"/>
            </a:pPr>
            <a:r>
              <a:rPr lang="ar-DZ"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ضحوة سارة   طاهري هاجر</a:t>
            </a:r>
            <a:endParaRPr lang="fr-FR"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Titre 2"/>
          <p:cNvSpPr>
            <a:spLocks noGrp="1"/>
          </p:cNvSpPr>
          <p:nvPr>
            <p:ph type="ctrTitle"/>
          </p:nvPr>
        </p:nvSpPr>
        <p:spPr>
          <a:xfrm>
            <a:off x="616652" y="2036998"/>
            <a:ext cx="7910696" cy="1472184"/>
          </a:xfrm>
        </p:spPr>
        <p:txBody>
          <a:bodyPr>
            <a:noAutofit/>
          </a:bodyPr>
          <a:lstStyle/>
          <a:p>
            <a:pPr algn="ctr" rtl="1"/>
            <a:r>
              <a:rPr lang="ar-DZ"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الاطار المرجعي </a:t>
            </a:r>
            <a:r>
              <a:rPr lang="ar-DZ" sz="5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لادارة</a:t>
            </a:r>
            <a:r>
              <a:rPr lang="ar-DZ"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المخاطر</a:t>
            </a:r>
            <a:endParaRPr lang="fr-FR" sz="4800" b="1" dirty="0">
              <a:ln w="31550" cmpd="sng">
                <a:solidFill>
                  <a:srgbClr val="FFFF00"/>
                </a:solidFill>
                <a:prstDash val="solid"/>
              </a:ln>
              <a:solidFill>
                <a:srgbClr val="FF6600"/>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Tree>
    <p:extLst>
      <p:ext uri="{BB962C8B-B14F-4D97-AF65-F5344CB8AC3E}">
        <p14:creationId xmlns:p14="http://schemas.microsoft.com/office/powerpoint/2010/main" val="261286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2134719"/>
              </p:ext>
            </p:extLst>
          </p:nvPr>
        </p:nvGraphicFramePr>
        <p:xfrm>
          <a:off x="611561" y="1340769"/>
          <a:ext cx="7848872" cy="4040392"/>
        </p:xfrm>
        <a:graphic>
          <a:graphicData uri="http://schemas.openxmlformats.org/drawingml/2006/table">
            <a:tbl>
              <a:tblPr rtl="1" firstRow="1" firstCol="1" bandRow="1">
                <a:tableStyleId>{5C22544A-7EE6-4342-B048-85BDC9FD1C3A}</a:tableStyleId>
              </a:tblPr>
              <a:tblGrid>
                <a:gridCol w="2866797"/>
                <a:gridCol w="4982075"/>
              </a:tblGrid>
              <a:tr h="800431">
                <a:tc>
                  <a:txBody>
                    <a:bodyPr/>
                    <a:lstStyle/>
                    <a:p>
                      <a:pPr marR="90170" algn="ctr" rtl="1">
                        <a:lnSpc>
                          <a:spcPct val="115000"/>
                        </a:lnSpc>
                        <a:spcAft>
                          <a:spcPts val="0"/>
                        </a:spcAft>
                      </a:pPr>
                      <a:r>
                        <a:rPr lang="ar-SA" sz="2000" dirty="0" smtClean="0">
                          <a:effectLst/>
                          <a:latin typeface="Simplified Arabic" pitchFamily="18" charset="-78"/>
                          <a:cs typeface="Simplified Arabic" pitchFamily="18" charset="-78"/>
                        </a:rPr>
                        <a:t>اسم </a:t>
                      </a:r>
                      <a:r>
                        <a:rPr lang="ar-SA" sz="2000" dirty="0">
                          <a:effectLst/>
                          <a:latin typeface="Simplified Arabic" pitchFamily="18" charset="-78"/>
                          <a:cs typeface="Simplified Arabic" pitchFamily="18" charset="-78"/>
                        </a:rPr>
                        <a:t>الخطر</a:t>
                      </a:r>
                      <a:endParaRPr lang="fr-FR" sz="2000" dirty="0">
                        <a:effectLst/>
                        <a:latin typeface="Simplified Arabic" pitchFamily="18" charset="-78"/>
                        <a:ea typeface="Calibri"/>
                        <a:cs typeface="Simplified Arabic" pitchFamily="18" charset="-78"/>
                      </a:endParaRPr>
                    </a:p>
                  </a:txBody>
                  <a:tcPr marL="68580" marR="68580" marT="0" marB="0"/>
                </a:tc>
                <a:tc>
                  <a:txBody>
                    <a:bodyPr/>
                    <a:lstStyle/>
                    <a:p>
                      <a:pPr marR="90170" algn="ctr" rtl="1">
                        <a:lnSpc>
                          <a:spcPct val="115000"/>
                        </a:lnSpc>
                        <a:spcAft>
                          <a:spcPts val="0"/>
                        </a:spcAft>
                      </a:pPr>
                      <a:r>
                        <a:rPr lang="ar-SA" sz="2000">
                          <a:effectLst/>
                          <a:latin typeface="Simplified Arabic" pitchFamily="18" charset="-78"/>
                          <a:cs typeface="Simplified Arabic" pitchFamily="18" charset="-78"/>
                        </a:rPr>
                        <a:t>/</a:t>
                      </a:r>
                      <a:endParaRPr lang="fr-FR" sz="2000">
                        <a:effectLst/>
                        <a:latin typeface="Simplified Arabic" pitchFamily="18" charset="-78"/>
                        <a:ea typeface="Calibri"/>
                        <a:cs typeface="Simplified Arabic" pitchFamily="18" charset="-78"/>
                      </a:endParaRPr>
                    </a:p>
                  </a:txBody>
                  <a:tcPr marL="68580" marR="68580" marT="0" marB="0"/>
                </a:tc>
              </a:tr>
              <a:tr h="440389">
                <a:tc>
                  <a:txBody>
                    <a:bodyPr/>
                    <a:lstStyle/>
                    <a:p>
                      <a:pPr marR="90170" algn="ctr" rtl="1">
                        <a:lnSpc>
                          <a:spcPct val="115000"/>
                        </a:lnSpc>
                        <a:spcAft>
                          <a:spcPts val="0"/>
                        </a:spcAft>
                      </a:pPr>
                      <a:r>
                        <a:rPr lang="ar-SA" sz="2000" dirty="0">
                          <a:effectLst/>
                          <a:latin typeface="Simplified Arabic" pitchFamily="18" charset="-78"/>
                          <a:cs typeface="Simplified Arabic" pitchFamily="18" charset="-78"/>
                        </a:rPr>
                        <a:t>مجال الخطر</a:t>
                      </a:r>
                      <a:endParaRPr lang="fr-FR" sz="2000" dirty="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وصف غير كمي للأحداث، حجمها ونوعها وعددها و عدم استقلاليتها</a:t>
                      </a:r>
                      <a:endParaRPr lang="fr-FR" sz="1700" dirty="0">
                        <a:effectLst/>
                        <a:latin typeface="Simplified Arabic" pitchFamily="18" charset="-78"/>
                        <a:ea typeface="Calibri"/>
                        <a:cs typeface="Simplified Arabic" pitchFamily="18" charset="-78"/>
                      </a:endParaRPr>
                    </a:p>
                  </a:txBody>
                  <a:tcPr marL="68580" marR="68580" marT="0" marB="0"/>
                </a:tc>
              </a:tr>
              <a:tr h="343356">
                <a:tc>
                  <a:txBody>
                    <a:bodyPr/>
                    <a:lstStyle/>
                    <a:p>
                      <a:pPr marR="90170" algn="ctr" rtl="1">
                        <a:lnSpc>
                          <a:spcPct val="115000"/>
                        </a:lnSpc>
                        <a:spcAft>
                          <a:spcPts val="0"/>
                        </a:spcAft>
                      </a:pPr>
                      <a:r>
                        <a:rPr lang="ar-SA" sz="2000" dirty="0">
                          <a:effectLst/>
                          <a:latin typeface="Simplified Arabic" pitchFamily="18" charset="-78"/>
                          <a:cs typeface="Simplified Arabic" pitchFamily="18" charset="-78"/>
                        </a:rPr>
                        <a:t>طبيعة الخطر</a:t>
                      </a:r>
                      <a:endParaRPr lang="fr-FR" sz="2000" dirty="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مثلا: استراتيجي، تشغيلي، مالي، معرفي...</a:t>
                      </a:r>
                      <a:endParaRPr lang="fr-FR" sz="1700" dirty="0">
                        <a:effectLst/>
                        <a:latin typeface="Simplified Arabic" pitchFamily="18" charset="-78"/>
                        <a:ea typeface="Calibri"/>
                        <a:cs typeface="Simplified Arabic" pitchFamily="18" charset="-78"/>
                      </a:endParaRPr>
                    </a:p>
                  </a:txBody>
                  <a:tcPr marL="68580" marR="68580" marT="0" marB="0"/>
                </a:tc>
              </a:tr>
              <a:tr h="360040">
                <a:tc>
                  <a:txBody>
                    <a:bodyPr/>
                    <a:lstStyle/>
                    <a:p>
                      <a:pPr marR="90170" algn="ctr" rtl="1">
                        <a:lnSpc>
                          <a:spcPct val="115000"/>
                        </a:lnSpc>
                        <a:spcAft>
                          <a:spcPts val="0"/>
                        </a:spcAft>
                      </a:pPr>
                      <a:r>
                        <a:rPr lang="ar-SA" sz="2000" dirty="0">
                          <a:effectLst/>
                          <a:latin typeface="Simplified Arabic" pitchFamily="18" charset="-78"/>
                          <a:cs typeface="Simplified Arabic" pitchFamily="18" charset="-78"/>
                        </a:rPr>
                        <a:t>أصحاب المصلحة</a:t>
                      </a:r>
                      <a:endParaRPr lang="fr-FR" sz="2000" dirty="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تحديدهم وتحديد توقعاتهم</a:t>
                      </a:r>
                      <a:endParaRPr lang="fr-FR" sz="1700" dirty="0">
                        <a:effectLst/>
                        <a:latin typeface="Simplified Arabic" pitchFamily="18" charset="-78"/>
                        <a:ea typeface="Calibri"/>
                        <a:cs typeface="Simplified Arabic" pitchFamily="18" charset="-78"/>
                      </a:endParaRPr>
                    </a:p>
                  </a:txBody>
                  <a:tcPr marL="68580" marR="68580" marT="0" marB="0"/>
                </a:tc>
              </a:tr>
              <a:tr h="351699">
                <a:tc>
                  <a:txBody>
                    <a:bodyPr/>
                    <a:lstStyle/>
                    <a:p>
                      <a:pPr marR="90170" algn="ctr" rtl="1">
                        <a:lnSpc>
                          <a:spcPct val="115000"/>
                        </a:lnSpc>
                        <a:spcAft>
                          <a:spcPts val="0"/>
                        </a:spcAft>
                      </a:pPr>
                      <a:r>
                        <a:rPr lang="ar-SA" sz="2000">
                          <a:effectLst/>
                          <a:latin typeface="Simplified Arabic" pitchFamily="18" charset="-78"/>
                          <a:cs typeface="Simplified Arabic" pitchFamily="18" charset="-78"/>
                        </a:rPr>
                        <a:t>التقدير الكمي</a:t>
                      </a:r>
                      <a:endParaRPr lang="fr-FR" sz="200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الأهمية والاحتمال</a:t>
                      </a:r>
                      <a:endParaRPr lang="fr-FR" sz="1700" dirty="0">
                        <a:effectLst/>
                        <a:latin typeface="Simplified Arabic" pitchFamily="18" charset="-78"/>
                        <a:ea typeface="Calibri"/>
                        <a:cs typeface="Simplified Arabic" pitchFamily="18" charset="-78"/>
                      </a:endParaRPr>
                    </a:p>
                  </a:txBody>
                  <a:tcPr marL="68580" marR="68580" marT="0" marB="0"/>
                </a:tc>
              </a:tr>
              <a:tr h="584405">
                <a:tc>
                  <a:txBody>
                    <a:bodyPr/>
                    <a:lstStyle/>
                    <a:p>
                      <a:pPr marR="90170" algn="ctr" rtl="1">
                        <a:lnSpc>
                          <a:spcPct val="115000"/>
                        </a:lnSpc>
                        <a:spcAft>
                          <a:spcPts val="0"/>
                        </a:spcAft>
                      </a:pPr>
                      <a:r>
                        <a:rPr lang="ar-SA" sz="2000">
                          <a:effectLst/>
                          <a:latin typeface="Simplified Arabic" pitchFamily="18" charset="-78"/>
                          <a:cs typeface="Simplified Arabic" pitchFamily="18" charset="-78"/>
                        </a:rPr>
                        <a:t>التحمل (الميل للخطر)</a:t>
                      </a:r>
                      <a:endParaRPr lang="fr-FR" sz="200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توقعات الخسارة والتأثير المالي للخطر</a:t>
                      </a:r>
                      <a:endParaRPr lang="fr-FR" sz="1700" dirty="0">
                        <a:effectLst/>
                        <a:latin typeface="Simplified Arabic" pitchFamily="18" charset="-78"/>
                        <a:cs typeface="Simplified Arabic" pitchFamily="18" charset="-78"/>
                      </a:endParaRPr>
                    </a:p>
                    <a:p>
                      <a:pPr marR="90170" algn="r" rtl="1">
                        <a:lnSpc>
                          <a:spcPct val="115000"/>
                        </a:lnSpc>
                        <a:spcAft>
                          <a:spcPts val="0"/>
                        </a:spcAft>
                      </a:pPr>
                      <a:r>
                        <a:rPr lang="ar-SA" sz="1700" dirty="0">
                          <a:effectLst/>
                          <a:latin typeface="Simplified Arabic" pitchFamily="18" charset="-78"/>
                          <a:cs typeface="Simplified Arabic" pitchFamily="18" charset="-78"/>
                        </a:rPr>
                        <a:t>احتمال و حجم الخسائر/العوائد المتوقعة</a:t>
                      </a:r>
                      <a:endParaRPr lang="fr-FR" sz="1700" dirty="0">
                        <a:effectLst/>
                        <a:latin typeface="Simplified Arabic" pitchFamily="18" charset="-78"/>
                        <a:ea typeface="Calibri"/>
                        <a:cs typeface="Simplified Arabic" pitchFamily="18" charset="-78"/>
                      </a:endParaRPr>
                    </a:p>
                  </a:txBody>
                  <a:tcPr marL="68580" marR="68580" marT="0" marB="0"/>
                </a:tc>
              </a:tr>
              <a:tr h="576064">
                <a:tc>
                  <a:txBody>
                    <a:bodyPr/>
                    <a:lstStyle/>
                    <a:p>
                      <a:pPr marR="90170" algn="ctr" rtl="1">
                        <a:lnSpc>
                          <a:spcPct val="115000"/>
                        </a:lnSpc>
                        <a:spcAft>
                          <a:spcPts val="0"/>
                        </a:spcAft>
                      </a:pPr>
                      <a:r>
                        <a:rPr lang="ar-SA" sz="2000">
                          <a:effectLst/>
                          <a:latin typeface="Simplified Arabic" pitchFamily="18" charset="-78"/>
                          <a:cs typeface="Simplified Arabic" pitchFamily="18" charset="-78"/>
                        </a:rPr>
                        <a:t>أساليب المعالجة والتحكم في الخطر</a:t>
                      </a:r>
                      <a:endParaRPr lang="fr-FR" sz="200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الوسائل الأولية التي يتم بواسطتها إدارة الخطر حاليا</a:t>
                      </a:r>
                      <a:endParaRPr lang="fr-FR" sz="1700" dirty="0">
                        <a:effectLst/>
                        <a:latin typeface="Simplified Arabic" pitchFamily="18" charset="-78"/>
                        <a:cs typeface="Simplified Arabic" pitchFamily="18" charset="-78"/>
                      </a:endParaRPr>
                    </a:p>
                    <a:p>
                      <a:pPr marR="90170" algn="r" rtl="1">
                        <a:lnSpc>
                          <a:spcPct val="115000"/>
                        </a:lnSpc>
                        <a:spcAft>
                          <a:spcPts val="0"/>
                        </a:spcAft>
                      </a:pPr>
                      <a:r>
                        <a:rPr lang="ar-SA" sz="1700" dirty="0">
                          <a:effectLst/>
                          <a:latin typeface="Simplified Arabic" pitchFamily="18" charset="-78"/>
                          <a:cs typeface="Simplified Arabic" pitchFamily="18" charset="-78"/>
                        </a:rPr>
                        <a:t>مستويات الثقة في أساليب التحكم المطبقة</a:t>
                      </a:r>
                      <a:endParaRPr lang="fr-FR" sz="1700" dirty="0">
                        <a:effectLst/>
                        <a:latin typeface="Simplified Arabic" pitchFamily="18" charset="-78"/>
                        <a:ea typeface="Calibri"/>
                        <a:cs typeface="Simplified Arabic" pitchFamily="18" charset="-78"/>
                      </a:endParaRPr>
                    </a:p>
                  </a:txBody>
                  <a:tcPr marL="68580" marR="68580" marT="0" marB="0"/>
                </a:tc>
              </a:tr>
              <a:tr h="440389">
                <a:tc>
                  <a:txBody>
                    <a:bodyPr/>
                    <a:lstStyle/>
                    <a:p>
                      <a:pPr marR="90170" algn="ctr" rtl="1">
                        <a:lnSpc>
                          <a:spcPct val="115000"/>
                        </a:lnSpc>
                        <a:spcAft>
                          <a:spcPts val="0"/>
                        </a:spcAft>
                      </a:pPr>
                      <a:r>
                        <a:rPr lang="ar-SA" sz="2000">
                          <a:effectLst/>
                          <a:latin typeface="Simplified Arabic" pitchFamily="18" charset="-78"/>
                          <a:cs typeface="Simplified Arabic" pitchFamily="18" charset="-78"/>
                        </a:rPr>
                        <a:t>الإجراء المتوقع</a:t>
                      </a:r>
                      <a:endParaRPr lang="fr-FR" sz="2000">
                        <a:effectLst/>
                        <a:latin typeface="Simplified Arabic" pitchFamily="18" charset="-78"/>
                        <a:ea typeface="Calibri"/>
                        <a:cs typeface="Simplified Arabic" pitchFamily="18" charset="-78"/>
                      </a:endParaRPr>
                    </a:p>
                  </a:txBody>
                  <a:tcPr marL="68580" marR="68580" marT="0" marB="0"/>
                </a:tc>
                <a:tc>
                  <a:txBody>
                    <a:bodyPr/>
                    <a:lstStyle/>
                    <a:p>
                      <a:pPr marR="90170" algn="r" rtl="1">
                        <a:lnSpc>
                          <a:spcPct val="115000"/>
                        </a:lnSpc>
                        <a:spcAft>
                          <a:spcPts val="0"/>
                        </a:spcAft>
                      </a:pPr>
                      <a:r>
                        <a:rPr lang="ar-SA" sz="1700" dirty="0">
                          <a:effectLst/>
                          <a:latin typeface="Simplified Arabic" pitchFamily="18" charset="-78"/>
                          <a:cs typeface="Simplified Arabic" pitchFamily="18" charset="-78"/>
                        </a:rPr>
                        <a:t>توصيات لتخفيض المخاطر</a:t>
                      </a:r>
                      <a:endParaRPr lang="fr-FR" sz="1700" dirty="0">
                        <a:effectLst/>
                        <a:latin typeface="Simplified Arabic" pitchFamily="18" charset="-78"/>
                        <a:ea typeface="Calibri"/>
                        <a:cs typeface="Simplified Arabic" pitchFamily="18" charset="-78"/>
                      </a:endParaRPr>
                    </a:p>
                  </a:txBody>
                  <a:tcPr marL="68580" marR="68580" marT="0" marB="0"/>
                </a:tc>
              </a:tr>
            </a:tbl>
          </a:graphicData>
        </a:graphic>
      </p:graphicFrame>
      <p:sp>
        <p:nvSpPr>
          <p:cNvPr id="4" name="Espace réservé du pied de page 3"/>
          <p:cNvSpPr>
            <a:spLocks noGrp="1"/>
          </p:cNvSpPr>
          <p:nvPr>
            <p:ph type="ftr" sz="quarter" idx="10"/>
          </p:nvPr>
        </p:nvSpPr>
        <p:spPr/>
        <p:txBody>
          <a:bodyPr/>
          <a:lstStyle/>
          <a:p>
            <a:r>
              <a:rPr lang="en-US" smtClean="0"/>
              <a:t>www.themegallery.com</a:t>
            </a:r>
            <a:endParaRPr lang="en-US"/>
          </a:p>
        </p:txBody>
      </p:sp>
    </p:spTree>
    <p:extLst>
      <p:ext uri="{BB962C8B-B14F-4D97-AF65-F5344CB8AC3E}">
        <p14:creationId xmlns:p14="http://schemas.microsoft.com/office/powerpoint/2010/main" val="1917409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784" y="188640"/>
            <a:ext cx="7392988" cy="563563"/>
          </a:xfrm>
        </p:spPr>
        <p:txBody>
          <a:bodyPr>
            <a:normAutofit fontScale="90000"/>
          </a:bodyPr>
          <a:lstStyle/>
          <a:p>
            <a:pPr rtl="1"/>
            <a:r>
              <a:rPr lang="ar-DZ" sz="3200" dirty="0" smtClean="0">
                <a:latin typeface="Simplified Arabic" pitchFamily="18" charset="-78"/>
                <a:cs typeface="Simplified Arabic" pitchFamily="18" charset="-78"/>
              </a:rPr>
              <a:t>تقديـــر الخطـــر</a:t>
            </a:r>
            <a:endParaRPr lang="fr-FR" sz="3200" dirty="0">
              <a:latin typeface="Simplified Arabic" pitchFamily="18" charset="-78"/>
              <a:cs typeface="Simplified Arabic" pitchFamily="18" charset="-78"/>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8679693"/>
              </p:ext>
            </p:extLst>
          </p:nvPr>
        </p:nvGraphicFramePr>
        <p:xfrm>
          <a:off x="1043608" y="1052736"/>
          <a:ext cx="7612123" cy="4563928"/>
        </p:xfrm>
        <a:graphic>
          <a:graphicData uri="http://schemas.openxmlformats.org/drawingml/2006/table">
            <a:tbl>
              <a:tblPr rtl="1" firstRow="1" firstCol="1" bandRow="1">
                <a:tableStyleId>{7DF18680-E054-41AD-8BC1-D1AEF772440D}</a:tableStyleId>
              </a:tblPr>
              <a:tblGrid>
                <a:gridCol w="766078"/>
                <a:gridCol w="1665260"/>
                <a:gridCol w="1036157"/>
                <a:gridCol w="1036157"/>
                <a:gridCol w="1036157"/>
                <a:gridCol w="1036157"/>
                <a:gridCol w="1036157"/>
              </a:tblGrid>
              <a:tr h="576062">
                <a:tc>
                  <a:txBody>
                    <a:bodyPr/>
                    <a:lstStyle/>
                    <a:p>
                      <a:pPr marR="90170" algn="just" rtl="1">
                        <a:lnSpc>
                          <a:spcPct val="115000"/>
                        </a:lnSpc>
                        <a:spcAft>
                          <a:spcPts val="0"/>
                        </a:spcAft>
                      </a:pPr>
                      <a:r>
                        <a:rPr lang="ar-DZ" sz="2200" dirty="0">
                          <a:solidFill>
                            <a:schemeClr val="accent5">
                              <a:lumMod val="10000"/>
                            </a:schemeClr>
                          </a:solidFill>
                          <a:effectLst/>
                        </a:rPr>
                        <a:t> </a:t>
                      </a:r>
                      <a:endParaRPr lang="fr-FR" sz="2200" dirty="0">
                        <a:solidFill>
                          <a:schemeClr val="accent5">
                            <a:lumMod val="10000"/>
                          </a:schemeClr>
                        </a:solidFill>
                        <a:effectLst/>
                        <a:latin typeface="Calibri"/>
                        <a:ea typeface="Calibri"/>
                        <a:cs typeface="Arial"/>
                      </a:endParaRPr>
                    </a:p>
                  </a:txBody>
                  <a:tcPr marL="68580" marR="68580" marT="0" marB="0"/>
                </a:tc>
                <a:tc gridSpan="6">
                  <a:txBody>
                    <a:bodyPr/>
                    <a:lstStyle/>
                    <a:p>
                      <a:pPr marR="90170" algn="ctr" rtl="1">
                        <a:lnSpc>
                          <a:spcPct val="115000"/>
                        </a:lnSpc>
                        <a:spcAft>
                          <a:spcPts val="0"/>
                        </a:spcAft>
                      </a:pPr>
                      <a:endParaRPr lang="ar-DZ" sz="500" dirty="0" smtClean="0">
                        <a:solidFill>
                          <a:schemeClr val="accent5">
                            <a:lumMod val="10000"/>
                          </a:schemeClr>
                        </a:solidFill>
                        <a:effectLst/>
                      </a:endParaRPr>
                    </a:p>
                    <a:p>
                      <a:pPr marR="90170" algn="ctr" rtl="1">
                        <a:lnSpc>
                          <a:spcPct val="115000"/>
                        </a:lnSpc>
                        <a:spcAft>
                          <a:spcPts val="0"/>
                        </a:spcAft>
                      </a:pPr>
                      <a:r>
                        <a:rPr lang="ar-DZ" sz="2200" dirty="0" smtClean="0">
                          <a:solidFill>
                            <a:schemeClr val="accent5">
                              <a:lumMod val="10000"/>
                            </a:schemeClr>
                          </a:solidFill>
                          <a:effectLst/>
                        </a:rPr>
                        <a:t>النتائج </a:t>
                      </a:r>
                      <a:r>
                        <a:rPr lang="ar-DZ" sz="2200" dirty="0">
                          <a:solidFill>
                            <a:schemeClr val="accent5">
                              <a:lumMod val="10000"/>
                            </a:schemeClr>
                          </a:solidFill>
                          <a:effectLst/>
                        </a:rPr>
                        <a:t>المحتملة أو شدة المخاطر</a:t>
                      </a:r>
                      <a:endParaRPr lang="fr-FR" sz="2200" dirty="0">
                        <a:solidFill>
                          <a:schemeClr val="accent5">
                            <a:lumMod val="10000"/>
                          </a:schemeClr>
                        </a:solidFill>
                        <a:effectLst/>
                        <a:latin typeface="Calibri"/>
                        <a:ea typeface="Calibri"/>
                        <a:cs typeface="Arial"/>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35066">
                <a:tc rowSpan="6">
                  <a:txBody>
                    <a:bodyPr/>
                    <a:lstStyle/>
                    <a:p>
                      <a:pPr marR="90170" algn="ctr" rtl="1">
                        <a:lnSpc>
                          <a:spcPct val="115000"/>
                        </a:lnSpc>
                        <a:spcAft>
                          <a:spcPts val="0"/>
                        </a:spcAft>
                      </a:pPr>
                      <a:endParaRPr lang="ar-DZ" sz="1050" dirty="0" smtClean="0">
                        <a:solidFill>
                          <a:schemeClr val="accent5">
                            <a:lumMod val="10000"/>
                          </a:schemeClr>
                        </a:solidFill>
                        <a:effectLst/>
                      </a:endParaRPr>
                    </a:p>
                    <a:p>
                      <a:pPr marR="90170" algn="ctr" rtl="1">
                        <a:lnSpc>
                          <a:spcPct val="115000"/>
                        </a:lnSpc>
                        <a:spcAft>
                          <a:spcPts val="0"/>
                        </a:spcAft>
                      </a:pPr>
                      <a:r>
                        <a:rPr lang="ar-DZ" sz="2200" dirty="0" smtClean="0">
                          <a:solidFill>
                            <a:schemeClr val="accent5">
                              <a:lumMod val="10000"/>
                            </a:schemeClr>
                          </a:solidFill>
                          <a:effectLst/>
                        </a:rPr>
                        <a:t>احتمالية </a:t>
                      </a:r>
                      <a:r>
                        <a:rPr lang="ar-DZ" sz="2200" dirty="0">
                          <a:solidFill>
                            <a:schemeClr val="accent5">
                              <a:lumMod val="10000"/>
                            </a:schemeClr>
                          </a:solidFill>
                          <a:effectLst/>
                        </a:rPr>
                        <a:t>الخطر</a:t>
                      </a:r>
                      <a:endParaRPr lang="fr-FR" sz="2200" dirty="0">
                        <a:solidFill>
                          <a:schemeClr val="accent5">
                            <a:lumMod val="10000"/>
                          </a:schemeClr>
                        </a:solidFill>
                        <a:effectLst/>
                        <a:latin typeface="Calibri"/>
                        <a:ea typeface="Calibri"/>
                        <a:cs typeface="Arial"/>
                      </a:endParaRPr>
                    </a:p>
                  </a:txBody>
                  <a:tcPr marL="68580" marR="68580" marT="0" marB="0" vert="vert"/>
                </a:tc>
                <a:tc>
                  <a:txBody>
                    <a:bodyPr/>
                    <a:lstStyle/>
                    <a:p>
                      <a:pPr marR="90170" algn="just" rtl="1">
                        <a:lnSpc>
                          <a:spcPct val="115000"/>
                        </a:lnSpc>
                        <a:spcAft>
                          <a:spcPts val="0"/>
                        </a:spcAft>
                      </a:pPr>
                      <a:r>
                        <a:rPr lang="ar-DZ" sz="2000" dirty="0">
                          <a:solidFill>
                            <a:schemeClr val="accent5">
                              <a:lumMod val="10000"/>
                            </a:schemeClr>
                          </a:solidFill>
                          <a:effectLst/>
                        </a:rPr>
                        <a:t> </a:t>
                      </a:r>
                      <a:endParaRPr lang="fr-FR" sz="20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115000"/>
                        </a:lnSpc>
                        <a:spcAft>
                          <a:spcPts val="0"/>
                        </a:spcAft>
                      </a:pPr>
                      <a:r>
                        <a:rPr lang="ar-DZ" sz="1800" dirty="0">
                          <a:solidFill>
                            <a:schemeClr val="accent5">
                              <a:lumMod val="10000"/>
                            </a:schemeClr>
                          </a:solidFill>
                          <a:effectLst/>
                        </a:rPr>
                        <a:t>ضعيفة جدا (1)</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115000"/>
                        </a:lnSpc>
                        <a:spcAft>
                          <a:spcPts val="0"/>
                        </a:spcAft>
                      </a:pPr>
                      <a:r>
                        <a:rPr lang="ar-DZ" sz="1800" dirty="0">
                          <a:solidFill>
                            <a:schemeClr val="accent5">
                              <a:lumMod val="10000"/>
                            </a:schemeClr>
                          </a:solidFill>
                          <a:effectLst/>
                        </a:rPr>
                        <a:t>ضعيفة (2)</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115000"/>
                        </a:lnSpc>
                        <a:spcAft>
                          <a:spcPts val="0"/>
                        </a:spcAft>
                      </a:pPr>
                      <a:r>
                        <a:rPr lang="ar-DZ" sz="1800" dirty="0">
                          <a:solidFill>
                            <a:schemeClr val="accent5">
                              <a:lumMod val="10000"/>
                            </a:schemeClr>
                          </a:solidFill>
                          <a:effectLst/>
                        </a:rPr>
                        <a:t>متوسطة (3)</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115000"/>
                        </a:lnSpc>
                        <a:spcAft>
                          <a:spcPts val="0"/>
                        </a:spcAft>
                      </a:pPr>
                      <a:r>
                        <a:rPr lang="ar-DZ" sz="1800" dirty="0">
                          <a:solidFill>
                            <a:schemeClr val="accent5">
                              <a:lumMod val="10000"/>
                            </a:schemeClr>
                          </a:solidFill>
                          <a:effectLst/>
                        </a:rPr>
                        <a:t>خطيرة (4)</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115000"/>
                        </a:lnSpc>
                        <a:spcAft>
                          <a:spcPts val="0"/>
                        </a:spcAft>
                      </a:pPr>
                      <a:r>
                        <a:rPr lang="ar-DZ" sz="1800" dirty="0">
                          <a:solidFill>
                            <a:schemeClr val="accent5">
                              <a:lumMod val="10000"/>
                            </a:schemeClr>
                          </a:solidFill>
                          <a:effectLst/>
                        </a:rPr>
                        <a:t>خطيرة جدا (5)</a:t>
                      </a:r>
                      <a:endParaRPr lang="fr-FR" sz="1800" dirty="0">
                        <a:solidFill>
                          <a:schemeClr val="accent5">
                            <a:lumMod val="10000"/>
                          </a:schemeClr>
                        </a:solidFill>
                        <a:effectLst/>
                        <a:latin typeface="Calibri"/>
                        <a:ea typeface="Calibri"/>
                        <a:cs typeface="Arial"/>
                      </a:endParaRPr>
                    </a:p>
                  </a:txBody>
                  <a:tcPr marL="68580" marR="68580" marT="0" marB="0"/>
                </a:tc>
              </a:tr>
              <a:tr h="635066">
                <a:tc vMerge="1">
                  <a:txBody>
                    <a:bodyPr/>
                    <a:lstStyle/>
                    <a:p>
                      <a:endParaRPr lang="fr-FR"/>
                    </a:p>
                  </a:txBody>
                  <a:tcPr/>
                </a:tc>
                <a:tc>
                  <a:txBody>
                    <a:bodyPr/>
                    <a:lstStyle/>
                    <a:p>
                      <a:pPr marR="90170" algn="ctr" rtl="1">
                        <a:lnSpc>
                          <a:spcPct val="115000"/>
                        </a:lnSpc>
                        <a:spcAft>
                          <a:spcPts val="0"/>
                        </a:spcAft>
                      </a:pPr>
                      <a:r>
                        <a:rPr lang="ar-DZ" sz="1800" dirty="0">
                          <a:solidFill>
                            <a:schemeClr val="accent5">
                              <a:lumMod val="10000"/>
                            </a:schemeClr>
                          </a:solidFill>
                          <a:effectLst/>
                        </a:rPr>
                        <a:t>(1) غير محتمل للغاية</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2</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3</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4</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5</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r>
              <a:tr h="597553">
                <a:tc vMerge="1">
                  <a:txBody>
                    <a:bodyPr/>
                    <a:lstStyle/>
                    <a:p>
                      <a:endParaRPr lang="fr-FR"/>
                    </a:p>
                  </a:txBody>
                  <a:tcPr/>
                </a:tc>
                <a:tc>
                  <a:txBody>
                    <a:bodyPr/>
                    <a:lstStyle/>
                    <a:p>
                      <a:pPr marR="90170" algn="ctr" rtl="1">
                        <a:lnSpc>
                          <a:spcPct val="115000"/>
                        </a:lnSpc>
                        <a:spcAft>
                          <a:spcPts val="0"/>
                        </a:spcAft>
                      </a:pPr>
                      <a:r>
                        <a:rPr lang="ar-DZ" sz="1800" dirty="0">
                          <a:solidFill>
                            <a:schemeClr val="accent5">
                              <a:lumMod val="10000"/>
                            </a:schemeClr>
                          </a:solidFill>
                          <a:effectLst/>
                        </a:rPr>
                        <a:t>(2) غير محتمل</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2</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4</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6</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8</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FF00"/>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10</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FF00"/>
                    </a:solidFill>
                  </a:tcPr>
                </a:tc>
              </a:tr>
              <a:tr h="597553">
                <a:tc vMerge="1">
                  <a:txBody>
                    <a:bodyPr/>
                    <a:lstStyle/>
                    <a:p>
                      <a:endParaRPr lang="fr-FR"/>
                    </a:p>
                  </a:txBody>
                  <a:tcPr/>
                </a:tc>
                <a:tc>
                  <a:txBody>
                    <a:bodyPr/>
                    <a:lstStyle/>
                    <a:p>
                      <a:pPr marR="90170" algn="ctr" rtl="1">
                        <a:lnSpc>
                          <a:spcPct val="115000"/>
                        </a:lnSpc>
                        <a:spcAft>
                          <a:spcPts val="0"/>
                        </a:spcAft>
                      </a:pPr>
                      <a:r>
                        <a:rPr lang="ar-DZ" sz="1800" dirty="0">
                          <a:solidFill>
                            <a:schemeClr val="accent5">
                              <a:lumMod val="10000"/>
                            </a:schemeClr>
                          </a:solidFill>
                          <a:effectLst/>
                        </a:rPr>
                        <a:t>(3) قليل الاحتمال</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3</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6</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9</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FF00"/>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12</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9933"/>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15</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9933"/>
                    </a:solidFill>
                  </a:tcPr>
                </a:tc>
              </a:tr>
              <a:tr h="597553">
                <a:tc vMerge="1">
                  <a:txBody>
                    <a:bodyPr/>
                    <a:lstStyle/>
                    <a:p>
                      <a:endParaRPr lang="fr-FR"/>
                    </a:p>
                  </a:txBody>
                  <a:tcPr/>
                </a:tc>
                <a:tc>
                  <a:txBody>
                    <a:bodyPr/>
                    <a:lstStyle/>
                    <a:p>
                      <a:pPr marR="90170" algn="ctr" rtl="1">
                        <a:lnSpc>
                          <a:spcPct val="115000"/>
                        </a:lnSpc>
                        <a:spcAft>
                          <a:spcPts val="0"/>
                        </a:spcAft>
                      </a:pPr>
                      <a:r>
                        <a:rPr lang="ar-DZ" sz="1800" dirty="0">
                          <a:solidFill>
                            <a:schemeClr val="accent5">
                              <a:lumMod val="10000"/>
                            </a:schemeClr>
                          </a:solidFill>
                          <a:effectLst/>
                        </a:rPr>
                        <a:t>(4) محتمل</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4</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8</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FF00"/>
                    </a:solidFill>
                  </a:tcPr>
                </a:tc>
                <a:tc>
                  <a:txBody>
                    <a:bodyPr/>
                    <a:lstStyle/>
                    <a:p>
                      <a:pPr marR="90170" algn="ctr" rtl="1">
                        <a:lnSpc>
                          <a:spcPct val="200000"/>
                        </a:lnSpc>
                        <a:spcAft>
                          <a:spcPts val="0"/>
                        </a:spcAft>
                      </a:pPr>
                      <a:r>
                        <a:rPr lang="ar-DZ" sz="2200">
                          <a:solidFill>
                            <a:schemeClr val="accent5">
                              <a:lumMod val="10000"/>
                            </a:schemeClr>
                          </a:solidFill>
                          <a:effectLst/>
                          <a:latin typeface="Cambria" pitchFamily="18" charset="0"/>
                        </a:rPr>
                        <a:t>12</a:t>
                      </a:r>
                      <a:endParaRPr lang="fr-FR" sz="2200">
                        <a:solidFill>
                          <a:schemeClr val="accent5">
                            <a:lumMod val="10000"/>
                          </a:schemeClr>
                        </a:solidFill>
                        <a:effectLst/>
                        <a:latin typeface="Cambria" pitchFamily="18" charset="0"/>
                        <a:ea typeface="Calibri"/>
                        <a:cs typeface="Arial"/>
                      </a:endParaRPr>
                    </a:p>
                  </a:txBody>
                  <a:tcPr marL="68580" marR="68580" marT="0" marB="0">
                    <a:solidFill>
                      <a:srgbClr val="FF9933"/>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16</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9933"/>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20</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0000"/>
                    </a:solidFill>
                  </a:tcPr>
                </a:tc>
              </a:tr>
              <a:tr h="597553">
                <a:tc vMerge="1">
                  <a:txBody>
                    <a:bodyPr/>
                    <a:lstStyle/>
                    <a:p>
                      <a:endParaRPr lang="fr-FR"/>
                    </a:p>
                  </a:txBody>
                  <a:tcPr/>
                </a:tc>
                <a:tc>
                  <a:txBody>
                    <a:bodyPr/>
                    <a:lstStyle/>
                    <a:p>
                      <a:pPr marR="90170" algn="ctr" rtl="1">
                        <a:lnSpc>
                          <a:spcPct val="115000"/>
                        </a:lnSpc>
                        <a:spcAft>
                          <a:spcPts val="0"/>
                        </a:spcAft>
                      </a:pPr>
                      <a:r>
                        <a:rPr lang="ar-DZ" sz="1800" dirty="0">
                          <a:solidFill>
                            <a:schemeClr val="accent5">
                              <a:lumMod val="10000"/>
                            </a:schemeClr>
                          </a:solidFill>
                          <a:effectLst/>
                        </a:rPr>
                        <a:t>(5) مؤكد الحدوث</a:t>
                      </a:r>
                      <a:endParaRPr lang="fr-FR" sz="1800" dirty="0">
                        <a:solidFill>
                          <a:schemeClr val="accent5">
                            <a:lumMod val="10000"/>
                          </a:schemeClr>
                        </a:solidFill>
                        <a:effectLst/>
                        <a:latin typeface="Calibri"/>
                        <a:ea typeface="Calibri"/>
                        <a:cs typeface="Arial"/>
                      </a:endParaRPr>
                    </a:p>
                  </a:txBody>
                  <a:tcPr marL="68580" marR="68580" marT="0" marB="0"/>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5</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66FFFF"/>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10</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FF00"/>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15</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9933"/>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20</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0000"/>
                    </a:solidFill>
                  </a:tcPr>
                </a:tc>
                <a:tc>
                  <a:txBody>
                    <a:bodyPr/>
                    <a:lstStyle/>
                    <a:p>
                      <a:pPr marR="90170" algn="ctr" rtl="1">
                        <a:lnSpc>
                          <a:spcPct val="200000"/>
                        </a:lnSpc>
                        <a:spcAft>
                          <a:spcPts val="0"/>
                        </a:spcAft>
                      </a:pPr>
                      <a:r>
                        <a:rPr lang="ar-DZ" sz="2200" dirty="0">
                          <a:solidFill>
                            <a:schemeClr val="accent5">
                              <a:lumMod val="10000"/>
                            </a:schemeClr>
                          </a:solidFill>
                          <a:effectLst/>
                          <a:latin typeface="Cambria" pitchFamily="18" charset="0"/>
                        </a:rPr>
                        <a:t>25</a:t>
                      </a:r>
                      <a:endParaRPr lang="fr-FR" sz="2200" dirty="0">
                        <a:solidFill>
                          <a:schemeClr val="accent5">
                            <a:lumMod val="10000"/>
                          </a:schemeClr>
                        </a:solidFill>
                        <a:effectLst/>
                        <a:latin typeface="Cambria" pitchFamily="18" charset="0"/>
                        <a:ea typeface="Calibri"/>
                        <a:cs typeface="Arial"/>
                      </a:endParaRPr>
                    </a:p>
                  </a:txBody>
                  <a:tcPr marL="68580" marR="68580" marT="0" marB="0">
                    <a:solidFill>
                      <a:srgbClr val="FF0000"/>
                    </a:solidFill>
                  </a:tcPr>
                </a:tc>
              </a:tr>
            </a:tbl>
          </a:graphicData>
        </a:graphic>
      </p:graphicFrame>
      <p:sp>
        <p:nvSpPr>
          <p:cNvPr id="4" name="Espace réservé du pied de page 3"/>
          <p:cNvSpPr>
            <a:spLocks noGrp="1"/>
          </p:cNvSpPr>
          <p:nvPr>
            <p:ph type="ftr" sz="quarter" idx="10"/>
          </p:nvPr>
        </p:nvSpPr>
        <p:spPr/>
        <p:txBody>
          <a:bodyPr/>
          <a:lstStyle/>
          <a:p>
            <a:r>
              <a:rPr lang="en-US" smtClean="0"/>
              <a:t>www.themegallery.com</a:t>
            </a:r>
            <a:endParaRPr lang="en-US"/>
          </a:p>
        </p:txBody>
      </p:sp>
    </p:spTree>
    <p:extLst>
      <p:ext uri="{BB962C8B-B14F-4D97-AF65-F5344CB8AC3E}">
        <p14:creationId xmlns:p14="http://schemas.microsoft.com/office/powerpoint/2010/main" val="3082799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4400" y="188640"/>
            <a:ext cx="7498080" cy="720080"/>
          </a:xfrm>
        </p:spPr>
        <p:txBody>
          <a:bodyPr>
            <a:normAutofit fontScale="90000"/>
          </a:bodyPr>
          <a:lstStyle/>
          <a:p>
            <a:pPr algn="r" rtl="1"/>
            <a:r>
              <a:rPr lang="ar-DZ" b="1" dirty="0" smtClean="0">
                <a:effectLst/>
              </a:rPr>
              <a:t> </a:t>
            </a:r>
            <a:endParaRPr lang="fr-FR" b="1" dirty="0"/>
          </a:p>
        </p:txBody>
      </p:sp>
      <p:sp>
        <p:nvSpPr>
          <p:cNvPr id="6" name="Étoile à 10 branches 5"/>
          <p:cNvSpPr/>
          <p:nvPr/>
        </p:nvSpPr>
        <p:spPr>
          <a:xfrm>
            <a:off x="2987824" y="889867"/>
            <a:ext cx="5472608" cy="4752528"/>
          </a:xfrm>
          <a:prstGeom prst="star10">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r" rtl="1">
              <a:lnSpc>
                <a:spcPct val="150000"/>
              </a:lnSpc>
            </a:pPr>
            <a:r>
              <a:rPr lang="ar-DZ" sz="2400" dirty="0"/>
              <a:t>مقارنة المخاطر المقدرة بمعايير المخاطر التي وضعتها المنظمة، فهو يساعد على تحديد أهمية كل خطر وفي تحديد إمكانية قبول الخطر وعدم القيام بأي شيء، أو وضع جهاز وقائي أو تصحيحي أو علاجي</a:t>
            </a:r>
            <a:endParaRPr lang="fr-FR" sz="2400" dirty="0"/>
          </a:p>
        </p:txBody>
      </p:sp>
      <p:pic>
        <p:nvPicPr>
          <p:cNvPr id="8" name="Image 5">
            <a:extLst>
              <a:ext uri="{FF2B5EF4-FFF2-40B4-BE49-F238E27FC236}">
                <a16:creationId xmlns="" xmlns:a16="http://schemas.microsoft.com/office/drawing/2014/main" id="{807A4333-D537-4891-A358-20FA5BBB6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26952"/>
            <a:ext cx="3419872" cy="2531047"/>
          </a:xfrm>
          <a:prstGeom prst="rect">
            <a:avLst/>
          </a:prstGeom>
        </p:spPr>
      </p:pic>
      <p:sp>
        <p:nvSpPr>
          <p:cNvPr id="9" name="Text Box 39"/>
          <p:cNvSpPr txBox="1">
            <a:spLocks noChangeArrowheads="1"/>
          </p:cNvSpPr>
          <p:nvPr/>
        </p:nvSpPr>
        <p:spPr bwMode="gray">
          <a:xfrm>
            <a:off x="1547664" y="38656"/>
            <a:ext cx="3292647" cy="1020047"/>
          </a:xfrm>
          <a:prstGeom prst="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3500000" scaled="1"/>
            <a:tileRect/>
          </a:gradFill>
          <a:extLst/>
        </p:spPr>
        <p:style>
          <a:lnRef idx="0">
            <a:schemeClr val="accent6"/>
          </a:lnRef>
          <a:fillRef idx="3">
            <a:schemeClr val="accent6"/>
          </a:fillRef>
          <a:effectRef idx="3">
            <a:schemeClr val="accent6"/>
          </a:effectRef>
          <a:fontRef idx="minor">
            <a:schemeClr val="lt1"/>
          </a:fontRef>
        </p:style>
        <p:txBody>
          <a:bodyPr wrap="square" lIns="95782" tIns="47891" rIns="95782" bIns="47891" anchor="ctr">
            <a:spAutoFit/>
          </a:bodyPr>
          <a:lstStyle>
            <a:lvl1pPr algn="l" defTabSz="957263" rtl="0" eaLnBrk="1" latinLnBrk="0" hangingPunct="1">
              <a:spcBef>
                <a:spcPct val="0"/>
              </a:spcBef>
              <a:buNone/>
              <a:defRPr kumimoji="0" sz="4300" kern="1200">
                <a:solidFill>
                  <a:schemeClr val="tx1"/>
                </a:solidFill>
                <a:effectLst>
                  <a:outerShdw blurRad="50000" dist="30000" dir="5400000" algn="tl" rotWithShape="0">
                    <a:srgbClr val="000000">
                      <a:alpha val="30000"/>
                    </a:srgbClr>
                  </a:outerShdw>
                </a:effectLst>
                <a:latin typeface="Arial" charset="0"/>
                <a:ea typeface="+mn-ea"/>
                <a:cs typeface="+mn-cs"/>
              </a:defRPr>
            </a:lvl1pPr>
            <a:lvl2pPr marL="479425" defTabSz="957263">
              <a:defRPr>
                <a:solidFill>
                  <a:schemeClr val="tx1"/>
                </a:solidFill>
                <a:latin typeface="Arial" charset="0"/>
                <a:ea typeface="+mn-ea"/>
                <a:cs typeface="+mn-cs"/>
              </a:defRPr>
            </a:lvl2pPr>
            <a:lvl3pPr marL="957263" defTabSz="957263">
              <a:defRPr>
                <a:solidFill>
                  <a:schemeClr val="tx1"/>
                </a:solidFill>
                <a:latin typeface="Arial" charset="0"/>
                <a:ea typeface="+mn-ea"/>
                <a:cs typeface="+mn-cs"/>
              </a:defRPr>
            </a:lvl3pPr>
            <a:lvl4pPr marL="1436688" defTabSz="957263">
              <a:defRPr>
                <a:solidFill>
                  <a:schemeClr val="tx1"/>
                </a:solidFill>
                <a:latin typeface="Arial" charset="0"/>
                <a:ea typeface="+mn-ea"/>
                <a:cs typeface="+mn-cs"/>
              </a:defRPr>
            </a:lvl4pPr>
            <a:lvl5pPr marL="1916113" defTabSz="957263">
              <a:defRPr>
                <a:solidFill>
                  <a:schemeClr val="tx1"/>
                </a:solidFill>
                <a:latin typeface="Arial" charset="0"/>
                <a:ea typeface="+mn-ea"/>
                <a:cs typeface="+mn-cs"/>
              </a:defRPr>
            </a:lvl5pPr>
            <a:lvl6pPr marL="2373313" defTabSz="957263" fontAlgn="base">
              <a:spcBef>
                <a:spcPct val="0"/>
              </a:spcBef>
              <a:spcAft>
                <a:spcPct val="0"/>
              </a:spcAft>
              <a:defRPr>
                <a:solidFill>
                  <a:schemeClr val="tx1"/>
                </a:solidFill>
                <a:latin typeface="Arial" charset="0"/>
                <a:ea typeface="+mn-ea"/>
                <a:cs typeface="+mn-cs"/>
              </a:defRPr>
            </a:lvl6pPr>
            <a:lvl7pPr marL="2830513" defTabSz="957263" fontAlgn="base">
              <a:spcBef>
                <a:spcPct val="0"/>
              </a:spcBef>
              <a:spcAft>
                <a:spcPct val="0"/>
              </a:spcAft>
              <a:defRPr>
                <a:solidFill>
                  <a:schemeClr val="tx1"/>
                </a:solidFill>
                <a:latin typeface="Arial" charset="0"/>
                <a:ea typeface="+mn-ea"/>
                <a:cs typeface="+mn-cs"/>
              </a:defRPr>
            </a:lvl7pPr>
            <a:lvl8pPr marL="3287713" defTabSz="957263" fontAlgn="base">
              <a:spcBef>
                <a:spcPct val="0"/>
              </a:spcBef>
              <a:spcAft>
                <a:spcPct val="0"/>
              </a:spcAft>
              <a:defRPr>
                <a:solidFill>
                  <a:schemeClr val="tx1"/>
                </a:solidFill>
                <a:latin typeface="Arial" charset="0"/>
                <a:ea typeface="+mn-ea"/>
                <a:cs typeface="+mn-cs"/>
              </a:defRPr>
            </a:lvl8pPr>
            <a:lvl9pPr marL="3744913" defTabSz="957263" fontAlgn="base">
              <a:spcBef>
                <a:spcPct val="0"/>
              </a:spcBef>
              <a:spcAft>
                <a:spcPct val="0"/>
              </a:spcAft>
              <a:defRPr>
                <a:solidFill>
                  <a:schemeClr val="tx1"/>
                </a:solidFill>
                <a:latin typeface="Arial" charset="0"/>
                <a:ea typeface="+mn-ea"/>
                <a:cs typeface="+mn-cs"/>
              </a:defRPr>
            </a:lvl9pPr>
            <a:extLst/>
          </a:lstStyle>
          <a:p>
            <a:pPr algn="ctr" rtl="1" eaLnBrk="0" hangingPunct="0"/>
            <a:r>
              <a:rPr lang="ar-DZ" sz="1500" b="1" smtClean="0">
                <a:solidFill>
                  <a:srgbClr val="000000"/>
                </a:solidFill>
              </a:rPr>
              <a:t/>
            </a:r>
            <a:br>
              <a:rPr lang="ar-DZ" sz="1500" b="1" smtClean="0">
                <a:solidFill>
                  <a:srgbClr val="000000"/>
                </a:solidFill>
              </a:rPr>
            </a:br>
            <a:r>
              <a:rPr lang="ar-DZ" sz="3000" b="1" smtClean="0">
                <a:solidFill>
                  <a:srgbClr val="000000"/>
                </a:solidFill>
              </a:rPr>
              <a:t>2- تقييـم المخاطر</a:t>
            </a:r>
            <a:br>
              <a:rPr lang="ar-DZ" sz="3000" b="1" smtClean="0">
                <a:solidFill>
                  <a:srgbClr val="000000"/>
                </a:solidFill>
              </a:rPr>
            </a:br>
            <a:endParaRPr lang="en-US" sz="1500" b="1" dirty="0">
              <a:solidFill>
                <a:srgbClr val="000000"/>
              </a:solidFill>
            </a:endParaRPr>
          </a:p>
        </p:txBody>
      </p:sp>
    </p:spTree>
    <p:extLst>
      <p:ext uri="{BB962C8B-B14F-4D97-AF65-F5344CB8AC3E}">
        <p14:creationId xmlns:p14="http://schemas.microsoft.com/office/powerpoint/2010/main" val="3786019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pied de page 3"/>
          <p:cNvSpPr>
            <a:spLocks noGrp="1"/>
          </p:cNvSpPr>
          <p:nvPr>
            <p:ph type="ftr" sz="quarter" idx="10"/>
          </p:nvPr>
        </p:nvSpPr>
        <p:spPr/>
        <p:txBody>
          <a:bodyPr/>
          <a:lstStyle/>
          <a:p>
            <a:r>
              <a:rPr lang="en-US"/>
              <a:t>www.themegallery.com</a:t>
            </a:r>
          </a:p>
        </p:txBody>
      </p:sp>
      <p:grpSp>
        <p:nvGrpSpPr>
          <p:cNvPr id="74755" name="Group 3"/>
          <p:cNvGrpSpPr>
            <a:grpSpLocks/>
          </p:cNvGrpSpPr>
          <p:nvPr/>
        </p:nvGrpSpPr>
        <p:grpSpPr bwMode="auto">
          <a:xfrm>
            <a:off x="827584" y="1556792"/>
            <a:ext cx="6984776" cy="4023288"/>
            <a:chOff x="1611" y="1339"/>
            <a:chExt cx="2448" cy="2395"/>
          </a:xfrm>
        </p:grpSpPr>
        <p:grpSp>
          <p:nvGrpSpPr>
            <p:cNvPr id="74756" name="Group 4"/>
            <p:cNvGrpSpPr>
              <a:grpSpLocks/>
            </p:cNvGrpSpPr>
            <p:nvPr/>
          </p:nvGrpSpPr>
          <p:grpSpPr bwMode="auto">
            <a:xfrm>
              <a:off x="2122" y="1339"/>
              <a:ext cx="1430" cy="1730"/>
              <a:chOff x="2170" y="1915"/>
              <a:chExt cx="1430" cy="1730"/>
            </a:xfrm>
          </p:grpSpPr>
          <p:sp>
            <p:nvSpPr>
              <p:cNvPr id="74759" name="AutoShape 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74760" name="Oval 8"/>
              <p:cNvSpPr>
                <a:spLocks noChangeArrowheads="1"/>
              </p:cNvSpPr>
              <p:nvPr/>
            </p:nvSpPr>
            <p:spPr bwMode="gray">
              <a:xfrm>
                <a:off x="2254" y="1915"/>
                <a:ext cx="1262" cy="143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74761" name="Oval 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74762" name="Oval 1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74763" name="Oval 11"/>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74764" name="Oval 1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74765" name="Oval 13"/>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grpSp>
        <p:sp>
          <p:nvSpPr>
            <p:cNvPr id="74772" name="Text Box 20"/>
            <p:cNvSpPr txBox="1">
              <a:spLocks noChangeArrowheads="1"/>
            </p:cNvSpPr>
            <p:nvPr/>
          </p:nvSpPr>
          <p:spPr bwMode="gray">
            <a:xfrm>
              <a:off x="2442" y="1682"/>
              <a:ext cx="802"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sz="3000" b="1" dirty="0" smtClean="0">
                  <a:solidFill>
                    <a:schemeClr val="bg1"/>
                  </a:solidFill>
                </a:rPr>
                <a:t>ثانيا: </a:t>
              </a:r>
            </a:p>
            <a:p>
              <a:pPr algn="ctr" eaLnBrk="0" hangingPunct="0"/>
              <a:r>
                <a:rPr lang="ar-DZ" sz="3000" b="1" dirty="0" smtClean="0">
                  <a:solidFill>
                    <a:schemeClr val="bg1"/>
                  </a:solidFill>
                </a:rPr>
                <a:t>معالجة المخاطــر</a:t>
              </a:r>
              <a:endParaRPr lang="en-US" sz="3000" b="1" dirty="0">
                <a:solidFill>
                  <a:schemeClr val="bg1"/>
                </a:solidFill>
              </a:endParaRPr>
            </a:p>
          </p:txBody>
        </p:sp>
        <p:sp>
          <p:nvSpPr>
            <p:cNvPr id="74773" name="AutoShape 21"/>
            <p:cNvSpPr>
              <a:spLocks noChangeArrowheads="1"/>
            </p:cNvSpPr>
            <p:nvPr/>
          </p:nvSpPr>
          <p:spPr bwMode="auto">
            <a:xfrm>
              <a:off x="1611" y="3168"/>
              <a:ext cx="2448" cy="566"/>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p>
              <a:pPr algn="ctr" defTabSz="957263" eaLnBrk="0" hangingPunct="0"/>
              <a:endParaRPr lang="en-US" dirty="0">
                <a:latin typeface="Verdana" pitchFamily="34" charset="0"/>
              </a:endParaRPr>
            </a:p>
          </p:txBody>
        </p:sp>
      </p:grpSp>
      <p:sp>
        <p:nvSpPr>
          <p:cNvPr id="3" name="Rectangle 2"/>
          <p:cNvSpPr/>
          <p:nvPr/>
        </p:nvSpPr>
        <p:spPr>
          <a:xfrm>
            <a:off x="899592" y="4797152"/>
            <a:ext cx="6696744" cy="677108"/>
          </a:xfrm>
          <a:prstGeom prst="rect">
            <a:avLst/>
          </a:prstGeom>
        </p:spPr>
        <p:txBody>
          <a:bodyPr wrap="square">
            <a:spAutoFit/>
          </a:bodyPr>
          <a:lstStyle/>
          <a:p>
            <a:pPr algn="r" rtl="1"/>
            <a:r>
              <a:rPr lang="ar-SA" dirty="0"/>
              <a:t>عملية تعديل المخاطر، وتأتي بعد مرحلة تحديد البدائل التي تعد من مراحل اتخاذ القرار بشأن أنسب الطرق المتاحة في التعامل مع الخطر</a:t>
            </a:r>
            <a:endParaRPr lang="fr-FR" dirty="0"/>
          </a:p>
        </p:txBody>
      </p:sp>
    </p:spTree>
    <p:extLst>
      <p:ext uri="{BB962C8B-B14F-4D97-AF65-F5344CB8AC3E}">
        <p14:creationId xmlns:p14="http://schemas.microsoft.com/office/powerpoint/2010/main" val="147334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dirty="0"/>
              <a:t>استراتيجية الاستجابة للمخاطر السلبية والمخاطر الايجابية</a:t>
            </a:r>
            <a:endParaRPr lang="fr-FR" dirty="0"/>
          </a:p>
        </p:txBody>
      </p:sp>
      <p:sp>
        <p:nvSpPr>
          <p:cNvPr id="4" name="Espace réservé du pied de page 3"/>
          <p:cNvSpPr>
            <a:spLocks noGrp="1"/>
          </p:cNvSpPr>
          <p:nvPr>
            <p:ph type="ftr" sz="quarter" idx="10"/>
          </p:nvPr>
        </p:nvSpPr>
        <p:spPr/>
        <p:txBody>
          <a:bodyPr/>
          <a:lstStyle/>
          <a:p>
            <a:r>
              <a:rPr lang="en-US" smtClean="0"/>
              <a:t>www.themegallery.com</a:t>
            </a:r>
            <a:endParaRPr lang="en-US"/>
          </a:p>
        </p:txBody>
      </p:sp>
      <p:graphicFrame>
        <p:nvGraphicFramePr>
          <p:cNvPr id="5" name="Tableau 4"/>
          <p:cNvGraphicFramePr>
            <a:graphicFrameLocks noGrp="1"/>
          </p:cNvGraphicFramePr>
          <p:nvPr>
            <p:extLst>
              <p:ext uri="{D42A27DB-BD31-4B8C-83A1-F6EECF244321}">
                <p14:modId xmlns:p14="http://schemas.microsoft.com/office/powerpoint/2010/main" val="307312736"/>
              </p:ext>
            </p:extLst>
          </p:nvPr>
        </p:nvGraphicFramePr>
        <p:xfrm>
          <a:off x="395535" y="836713"/>
          <a:ext cx="8064896" cy="5574432"/>
        </p:xfrm>
        <a:graphic>
          <a:graphicData uri="http://schemas.openxmlformats.org/drawingml/2006/table">
            <a:tbl>
              <a:tblPr rtl="1" firstRow="1" firstCol="1" bandRow="1">
                <a:tableStyleId>{9DCAF9ED-07DC-4A11-8D7F-57B35C25682E}</a:tableStyleId>
              </a:tblPr>
              <a:tblGrid>
                <a:gridCol w="4032448"/>
                <a:gridCol w="4032448"/>
              </a:tblGrid>
              <a:tr h="312479">
                <a:tc>
                  <a:txBody>
                    <a:bodyPr/>
                    <a:lstStyle/>
                    <a:p>
                      <a:pPr algn="ctr" rtl="1">
                        <a:lnSpc>
                          <a:spcPct val="115000"/>
                        </a:lnSpc>
                        <a:spcAft>
                          <a:spcPts val="0"/>
                        </a:spcAft>
                      </a:pPr>
                      <a:r>
                        <a:rPr lang="ar-SA" sz="1200" dirty="0">
                          <a:solidFill>
                            <a:schemeClr val="accent5">
                              <a:lumMod val="10000"/>
                            </a:schemeClr>
                          </a:solidFill>
                          <a:effectLst/>
                        </a:rPr>
                        <a:t>الخطر السلبي (التهديدات)</a:t>
                      </a:r>
                      <a:endParaRPr lang="fr-FR" sz="9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200" dirty="0">
                          <a:solidFill>
                            <a:schemeClr val="accent5">
                              <a:lumMod val="10000"/>
                            </a:schemeClr>
                          </a:solidFill>
                          <a:effectLst/>
                        </a:rPr>
                        <a:t>الخطر الايجابي (الفرص)</a:t>
                      </a:r>
                      <a:endParaRPr lang="fr-FR" sz="9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9030">
                <a:tc>
                  <a:txBody>
                    <a:bodyPr/>
                    <a:lstStyle/>
                    <a:p>
                      <a:pPr algn="r" rtl="1">
                        <a:lnSpc>
                          <a:spcPct val="115000"/>
                        </a:lnSpc>
                        <a:spcAft>
                          <a:spcPts val="0"/>
                        </a:spcAft>
                      </a:pPr>
                      <a:r>
                        <a:rPr lang="ar-SA" sz="1200" dirty="0">
                          <a:solidFill>
                            <a:schemeClr val="accent5">
                              <a:lumMod val="10000"/>
                            </a:schemeClr>
                          </a:solidFill>
                          <a:effectLst/>
                        </a:rPr>
                        <a:t>المنع </a:t>
                      </a:r>
                      <a:r>
                        <a:rPr lang="fr-FR" sz="1200" dirty="0">
                          <a:solidFill>
                            <a:schemeClr val="accent5">
                              <a:lumMod val="10000"/>
                            </a:schemeClr>
                          </a:solidFill>
                          <a:effectLst/>
                        </a:rPr>
                        <a:t> </a:t>
                      </a:r>
                      <a:r>
                        <a:rPr lang="fr-FR" sz="1200" dirty="0" err="1">
                          <a:solidFill>
                            <a:schemeClr val="accent5">
                              <a:lumMod val="10000"/>
                            </a:schemeClr>
                          </a:solidFill>
                          <a:effectLst/>
                        </a:rPr>
                        <a:t>Avoid</a:t>
                      </a:r>
                      <a:endParaRPr lang="fr-FR" sz="1200" dirty="0">
                        <a:solidFill>
                          <a:schemeClr val="accent5">
                            <a:lumMod val="10000"/>
                          </a:schemeClr>
                        </a:solidFill>
                        <a:effectLst/>
                      </a:endParaRPr>
                    </a:p>
                    <a:p>
                      <a:pPr algn="just" rtl="1">
                        <a:lnSpc>
                          <a:spcPct val="115000"/>
                        </a:lnSpc>
                        <a:spcAft>
                          <a:spcPts val="0"/>
                        </a:spcAft>
                      </a:pPr>
                      <a:r>
                        <a:rPr lang="ar-SA" sz="1200" dirty="0">
                          <a:solidFill>
                            <a:schemeClr val="accent5">
                              <a:lumMod val="10000"/>
                            </a:schemeClr>
                          </a:solidFill>
                          <a:effectLst/>
                        </a:rPr>
                        <a:t>تقليل التهديد والخطر ويتم عادة بإزالة المسبب ويمكن أن يتم عبر حذف أو التعديل في بعض أنشطة المشروع</a:t>
                      </a:r>
                      <a:r>
                        <a:rPr lang="fr-FR" sz="1200" dirty="0">
                          <a:solidFill>
                            <a:schemeClr val="accent5">
                              <a:lumMod val="10000"/>
                            </a:schemeClr>
                          </a:solidFill>
                          <a:effectLst/>
                        </a:rPr>
                        <a:t>. </a:t>
                      </a:r>
                    </a:p>
                    <a:p>
                      <a:pPr algn="just" rtl="1">
                        <a:lnSpc>
                          <a:spcPct val="115000"/>
                        </a:lnSpc>
                        <a:spcAft>
                          <a:spcPts val="0"/>
                        </a:spcAft>
                      </a:pPr>
                      <a:r>
                        <a:rPr lang="ar-SA" sz="1200" dirty="0">
                          <a:solidFill>
                            <a:schemeClr val="accent5">
                              <a:lumMod val="10000"/>
                            </a:schemeClr>
                          </a:solidFill>
                          <a:effectLst/>
                        </a:rPr>
                        <a:t>مثال</a:t>
                      </a:r>
                      <a:r>
                        <a:rPr lang="fr-FR" sz="1200" dirty="0">
                          <a:solidFill>
                            <a:schemeClr val="accent5">
                              <a:lumMod val="10000"/>
                            </a:schemeClr>
                          </a:solidFill>
                          <a:effectLst/>
                        </a:rPr>
                        <a:t>: </a:t>
                      </a:r>
                      <a:r>
                        <a:rPr lang="ar-SA" sz="1200" dirty="0">
                          <a:solidFill>
                            <a:schemeClr val="accent5">
                              <a:lumMod val="10000"/>
                            </a:schemeClr>
                          </a:solidFill>
                          <a:effectLst/>
                        </a:rPr>
                        <a:t>وقع التأخير في تسليم المشروع، يتم معالجته بإضافة موظفين جدد للفريق</a:t>
                      </a:r>
                      <a:endParaRPr lang="fr-FR" sz="12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200" dirty="0">
                          <a:solidFill>
                            <a:schemeClr val="accent5">
                              <a:lumMod val="10000"/>
                            </a:schemeClr>
                          </a:solidFill>
                          <a:effectLst/>
                        </a:rPr>
                        <a:t>الاستثمار</a:t>
                      </a:r>
                      <a:r>
                        <a:rPr lang="fr-FR" sz="1200" dirty="0">
                          <a:solidFill>
                            <a:schemeClr val="accent5">
                              <a:lumMod val="10000"/>
                            </a:schemeClr>
                          </a:solidFill>
                          <a:effectLst/>
                        </a:rPr>
                        <a:t> </a:t>
                      </a:r>
                      <a:r>
                        <a:rPr lang="fr-FR" sz="1200" dirty="0" smtClean="0">
                          <a:solidFill>
                            <a:schemeClr val="accent5">
                              <a:lumMod val="10000"/>
                            </a:schemeClr>
                          </a:solidFill>
                          <a:effectLst/>
                        </a:rPr>
                        <a:t>Exploit</a:t>
                      </a:r>
                      <a:r>
                        <a:rPr lang="ar-DZ" sz="1200" baseline="0" dirty="0" smtClean="0">
                          <a:solidFill>
                            <a:schemeClr val="accent5">
                              <a:lumMod val="10000"/>
                            </a:schemeClr>
                          </a:solidFill>
                          <a:effectLst/>
                        </a:rPr>
                        <a:t> </a:t>
                      </a:r>
                      <a:r>
                        <a:rPr lang="fr-FR" sz="1200" dirty="0">
                          <a:solidFill>
                            <a:schemeClr val="accent5">
                              <a:lumMod val="10000"/>
                            </a:schemeClr>
                          </a:solidFill>
                          <a:effectLst/>
                        </a:rPr>
                        <a:t/>
                      </a:r>
                      <a:br>
                        <a:rPr lang="fr-FR" sz="1200" dirty="0">
                          <a:solidFill>
                            <a:schemeClr val="accent5">
                              <a:lumMod val="10000"/>
                            </a:schemeClr>
                          </a:solidFill>
                          <a:effectLst/>
                        </a:rPr>
                      </a:br>
                      <a:r>
                        <a:rPr lang="ar-SA" sz="1200" dirty="0">
                          <a:solidFill>
                            <a:schemeClr val="accent5">
                              <a:lumMod val="10000"/>
                            </a:schemeClr>
                          </a:solidFill>
                          <a:effectLst/>
                        </a:rPr>
                        <a:t>التأكد من تحقيق هذا الخطر او الفرصة واستثماره في زيادة ربحية المؤسسة أو تحسين الأداء، ويتم عبر التعديل في بعض أنشطة المشروع لضمان حدوثه</a:t>
                      </a:r>
                      <a:endParaRPr lang="fr-FR" sz="1200" dirty="0">
                        <a:solidFill>
                          <a:schemeClr val="accent5">
                            <a:lumMod val="10000"/>
                          </a:schemeClr>
                        </a:solidFill>
                        <a:effectLst/>
                      </a:endParaRPr>
                    </a:p>
                    <a:p>
                      <a:pPr algn="r" rtl="1">
                        <a:lnSpc>
                          <a:spcPct val="115000"/>
                        </a:lnSpc>
                        <a:spcAft>
                          <a:spcPts val="0"/>
                        </a:spcAft>
                      </a:pPr>
                      <a:r>
                        <a:rPr lang="ar-SA" sz="1200" dirty="0">
                          <a:solidFill>
                            <a:schemeClr val="accent5">
                              <a:lumMod val="10000"/>
                            </a:schemeClr>
                          </a:solidFill>
                          <a:effectLst/>
                        </a:rPr>
                        <a:t>مثال</a:t>
                      </a:r>
                      <a:r>
                        <a:rPr lang="fr-FR" sz="1200" dirty="0">
                          <a:solidFill>
                            <a:schemeClr val="accent5">
                              <a:lumMod val="10000"/>
                            </a:schemeClr>
                          </a:solidFill>
                          <a:effectLst/>
                        </a:rPr>
                        <a:t>: </a:t>
                      </a:r>
                      <a:r>
                        <a:rPr lang="ar-SA" sz="1200" dirty="0">
                          <a:solidFill>
                            <a:schemeClr val="accent5">
                              <a:lumMod val="10000"/>
                            </a:schemeClr>
                          </a:solidFill>
                          <a:effectLst/>
                        </a:rPr>
                        <a:t>بعض من أفراد فريق مشروع ما لديهم معرفة في تقنية جديدة استخدامها يمكن أن يقلل مدة المشروع </a:t>
                      </a:r>
                      <a:r>
                        <a:rPr lang="ar-SA" sz="1200" dirty="0" smtClean="0">
                          <a:solidFill>
                            <a:schemeClr val="accent5">
                              <a:lumMod val="10000"/>
                            </a:schemeClr>
                          </a:solidFill>
                          <a:effectLst/>
                        </a:rPr>
                        <a:t>ب</a:t>
                      </a:r>
                      <a:r>
                        <a:rPr lang="ar-DZ" sz="1200" smtClean="0">
                          <a:solidFill>
                            <a:schemeClr val="accent5">
                              <a:lumMod val="10000"/>
                            </a:schemeClr>
                          </a:solidFill>
                          <a:effectLst/>
                        </a:rPr>
                        <a:t>ن</a:t>
                      </a:r>
                      <a:r>
                        <a:rPr lang="ar-SA" sz="1200" smtClean="0">
                          <a:solidFill>
                            <a:schemeClr val="accent5">
                              <a:lumMod val="10000"/>
                            </a:schemeClr>
                          </a:solidFill>
                          <a:effectLst/>
                        </a:rPr>
                        <a:t>سبة </a:t>
                      </a:r>
                      <a:r>
                        <a:rPr lang="ar-SA" sz="1200" dirty="0">
                          <a:solidFill>
                            <a:schemeClr val="accent5">
                              <a:lumMod val="10000"/>
                            </a:schemeClr>
                          </a:solidFill>
                          <a:effectLst/>
                        </a:rPr>
                        <a:t>20%، لاستثمار هذه الفرصة يتم تدريب بقية الفريق على استخدام هذه التقنية</a:t>
                      </a:r>
                      <a:endParaRPr lang="fr-FR" sz="12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9023">
                <a:tc>
                  <a:txBody>
                    <a:bodyPr/>
                    <a:lstStyle/>
                    <a:p>
                      <a:pPr algn="just" rtl="1">
                        <a:lnSpc>
                          <a:spcPct val="115000"/>
                        </a:lnSpc>
                        <a:spcAft>
                          <a:spcPts val="0"/>
                        </a:spcAft>
                      </a:pPr>
                      <a:r>
                        <a:rPr lang="ar-SA" sz="1200" dirty="0">
                          <a:solidFill>
                            <a:schemeClr val="accent5">
                              <a:lumMod val="10000"/>
                            </a:schemeClr>
                          </a:solidFill>
                          <a:effectLst/>
                        </a:rPr>
                        <a:t>التحويل </a:t>
                      </a:r>
                      <a:r>
                        <a:rPr lang="fr-FR" sz="1200" dirty="0">
                          <a:solidFill>
                            <a:schemeClr val="accent5">
                              <a:lumMod val="10000"/>
                            </a:schemeClr>
                          </a:solidFill>
                          <a:effectLst/>
                        </a:rPr>
                        <a:t> Transfer</a:t>
                      </a:r>
                    </a:p>
                    <a:p>
                      <a:pPr algn="just" rtl="1">
                        <a:lnSpc>
                          <a:spcPct val="115000"/>
                        </a:lnSpc>
                        <a:spcAft>
                          <a:spcPts val="0"/>
                        </a:spcAft>
                      </a:pPr>
                      <a:r>
                        <a:rPr lang="ar-SA" sz="1200" dirty="0">
                          <a:solidFill>
                            <a:schemeClr val="accent5">
                              <a:lumMod val="10000"/>
                            </a:schemeClr>
                          </a:solidFill>
                          <a:effectLst/>
                        </a:rPr>
                        <a:t>تحويل مسؤولية وأثر الخطر إلى طرف ثالث، وغالباً ما يتم اللجوء </a:t>
                      </a:r>
                      <a:r>
                        <a:rPr lang="ar-SA" sz="1200" dirty="0" smtClean="0">
                          <a:solidFill>
                            <a:schemeClr val="accent5">
                              <a:lumMod val="10000"/>
                            </a:schemeClr>
                          </a:solidFill>
                          <a:effectLst/>
                        </a:rPr>
                        <a:t>لهذ</a:t>
                      </a:r>
                      <a:r>
                        <a:rPr lang="ar-DZ" sz="1200" dirty="0" smtClean="0">
                          <a:solidFill>
                            <a:schemeClr val="accent5">
                              <a:lumMod val="10000"/>
                            </a:schemeClr>
                          </a:solidFill>
                          <a:effectLst/>
                        </a:rPr>
                        <a:t>ه</a:t>
                      </a:r>
                      <a:r>
                        <a:rPr lang="ar-SA" sz="1200" dirty="0" smtClean="0">
                          <a:solidFill>
                            <a:schemeClr val="accent5">
                              <a:lumMod val="10000"/>
                            </a:schemeClr>
                          </a:solidFill>
                          <a:effectLst/>
                        </a:rPr>
                        <a:t> </a:t>
                      </a:r>
                      <a:r>
                        <a:rPr lang="ar-SA" sz="1200" dirty="0">
                          <a:solidFill>
                            <a:schemeClr val="accent5">
                              <a:lumMod val="10000"/>
                            </a:schemeClr>
                          </a:solidFill>
                          <a:effectLst/>
                        </a:rPr>
                        <a:t>الاستراتيجية عند المخاطر التي تتعلق بالأمور المالية، ويكون الطرف الثالث غالباً شركات التأمين</a:t>
                      </a:r>
                      <a:r>
                        <a:rPr lang="fr-FR" sz="1200" dirty="0">
                          <a:solidFill>
                            <a:schemeClr val="accent5">
                              <a:lumMod val="10000"/>
                            </a:schemeClr>
                          </a:solidFill>
                          <a:effectLst/>
                        </a:rPr>
                        <a:t>.</a:t>
                      </a:r>
                    </a:p>
                    <a:p>
                      <a:pPr algn="just" rtl="1">
                        <a:lnSpc>
                          <a:spcPct val="115000"/>
                        </a:lnSpc>
                        <a:spcAft>
                          <a:spcPts val="0"/>
                        </a:spcAft>
                      </a:pPr>
                      <a:r>
                        <a:rPr lang="ar-SA" sz="1200" dirty="0">
                          <a:solidFill>
                            <a:schemeClr val="accent5">
                              <a:lumMod val="10000"/>
                            </a:schemeClr>
                          </a:solidFill>
                          <a:effectLst/>
                        </a:rPr>
                        <a:t>مثال</a:t>
                      </a:r>
                      <a:r>
                        <a:rPr lang="fr-FR" sz="1200" dirty="0">
                          <a:solidFill>
                            <a:schemeClr val="accent5">
                              <a:lumMod val="10000"/>
                            </a:schemeClr>
                          </a:solidFill>
                          <a:effectLst/>
                        </a:rPr>
                        <a:t>: </a:t>
                      </a:r>
                      <a:r>
                        <a:rPr lang="ar-SA" sz="1200" dirty="0">
                          <a:solidFill>
                            <a:schemeClr val="accent5">
                              <a:lumMod val="10000"/>
                            </a:schemeClr>
                          </a:solidFill>
                          <a:effectLst/>
                        </a:rPr>
                        <a:t>شركة مقاولات تعمل في ظروف بيئية متقلبة وتخشى حدوث أمطار أو عواصف تؤثر على موعد التسليم أو تتسبب في أضرار مادية على المواد والآليات، فيتم في هذه الحالة اللجوء إلى شركات التأمين للتأمين على هذه المواد لتلافي أي خسارة محتملة</a:t>
                      </a:r>
                      <a:endParaRPr lang="fr-FR" sz="12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15000"/>
                        </a:lnSpc>
                        <a:spcAft>
                          <a:spcPts val="0"/>
                        </a:spcAft>
                      </a:pPr>
                      <a:r>
                        <a:rPr lang="ar-SA" sz="1200" dirty="0">
                          <a:solidFill>
                            <a:schemeClr val="accent5">
                              <a:lumMod val="10000"/>
                            </a:schemeClr>
                          </a:solidFill>
                          <a:effectLst/>
                        </a:rPr>
                        <a:t>المشاركة </a:t>
                      </a:r>
                      <a:r>
                        <a:rPr lang="fr-FR" sz="1200" dirty="0">
                          <a:solidFill>
                            <a:schemeClr val="accent5">
                              <a:lumMod val="10000"/>
                            </a:schemeClr>
                          </a:solidFill>
                          <a:effectLst/>
                        </a:rPr>
                        <a:t> </a:t>
                      </a:r>
                      <a:r>
                        <a:rPr lang="fr-FR" sz="1200" dirty="0" err="1">
                          <a:solidFill>
                            <a:schemeClr val="accent5">
                              <a:lumMod val="10000"/>
                            </a:schemeClr>
                          </a:solidFill>
                          <a:effectLst/>
                        </a:rPr>
                        <a:t>Share</a:t>
                      </a:r>
                      <a:endParaRPr lang="fr-FR" sz="1200" dirty="0">
                        <a:solidFill>
                          <a:schemeClr val="accent5">
                            <a:lumMod val="10000"/>
                          </a:schemeClr>
                        </a:solidFill>
                        <a:effectLst/>
                      </a:endParaRPr>
                    </a:p>
                    <a:p>
                      <a:pPr algn="just" rtl="1">
                        <a:lnSpc>
                          <a:spcPct val="115000"/>
                        </a:lnSpc>
                        <a:spcAft>
                          <a:spcPts val="0"/>
                        </a:spcAft>
                      </a:pPr>
                      <a:r>
                        <a:rPr lang="ar-SA" sz="1200" dirty="0">
                          <a:solidFill>
                            <a:schemeClr val="accent5">
                              <a:lumMod val="10000"/>
                            </a:schemeClr>
                          </a:solidFill>
                          <a:effectLst/>
                        </a:rPr>
                        <a:t>يتم تحويل كل أو جزء من الفرصة إلى طرف ثالث، ويتم ذلك عبر</a:t>
                      </a:r>
                      <a:r>
                        <a:rPr lang="fr-FR" sz="1200" dirty="0">
                          <a:solidFill>
                            <a:schemeClr val="accent5">
                              <a:lumMod val="10000"/>
                            </a:schemeClr>
                          </a:solidFill>
                          <a:effectLst/>
                        </a:rPr>
                        <a:t>  </a:t>
                      </a:r>
                      <a:r>
                        <a:rPr lang="ar-SA" sz="1200" dirty="0">
                          <a:solidFill>
                            <a:schemeClr val="accent5">
                              <a:lumMod val="10000"/>
                            </a:schemeClr>
                          </a:solidFill>
                          <a:effectLst/>
                        </a:rPr>
                        <a:t>الاستعانة بخبير أو جهة خارجية لديها خبرة في مجال معين غير متاح لديها</a:t>
                      </a:r>
                      <a:r>
                        <a:rPr lang="fr-FR" sz="1200" dirty="0">
                          <a:solidFill>
                            <a:schemeClr val="accent5">
                              <a:lumMod val="10000"/>
                            </a:schemeClr>
                          </a:solidFill>
                          <a:effectLst/>
                        </a:rPr>
                        <a:t>.</a:t>
                      </a:r>
                    </a:p>
                    <a:p>
                      <a:pPr algn="just" rtl="1">
                        <a:lnSpc>
                          <a:spcPct val="115000"/>
                        </a:lnSpc>
                        <a:spcAft>
                          <a:spcPts val="0"/>
                        </a:spcAft>
                      </a:pPr>
                      <a:r>
                        <a:rPr lang="ar-SA" sz="1200" dirty="0">
                          <a:solidFill>
                            <a:schemeClr val="accent5">
                              <a:lumMod val="10000"/>
                            </a:schemeClr>
                          </a:solidFill>
                          <a:effectLst/>
                        </a:rPr>
                        <a:t>مثال</a:t>
                      </a:r>
                      <a:r>
                        <a:rPr lang="fr-FR" sz="1200" dirty="0">
                          <a:solidFill>
                            <a:schemeClr val="accent5">
                              <a:lumMod val="10000"/>
                            </a:schemeClr>
                          </a:solidFill>
                          <a:effectLst/>
                        </a:rPr>
                        <a:t>: </a:t>
                      </a:r>
                      <a:r>
                        <a:rPr lang="ar-SA" sz="1200" dirty="0">
                          <a:solidFill>
                            <a:schemeClr val="accent5">
                              <a:lumMod val="10000"/>
                            </a:schemeClr>
                          </a:solidFill>
                          <a:effectLst/>
                        </a:rPr>
                        <a:t>وجود فرصة للشركة للدخول إلى السوق بواسطة تطوير منتج جديد ولكنها تحتاج سرعة لتنفيذ المنتج، في هذه الحالة يتم التعاقد مع خبراء أو شركات خارجية متخصصة لإنجاز المنتج في أسرع وقت</a:t>
                      </a:r>
                      <a:endParaRPr lang="fr-FR" sz="12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9511">
                <a:tc>
                  <a:txBody>
                    <a:bodyPr/>
                    <a:lstStyle/>
                    <a:p>
                      <a:pPr algn="just" rtl="1">
                        <a:lnSpc>
                          <a:spcPct val="115000"/>
                        </a:lnSpc>
                        <a:spcAft>
                          <a:spcPts val="0"/>
                        </a:spcAft>
                      </a:pPr>
                      <a:r>
                        <a:rPr lang="ar-SA" sz="1200">
                          <a:solidFill>
                            <a:schemeClr val="accent5">
                              <a:lumMod val="10000"/>
                            </a:schemeClr>
                          </a:solidFill>
                          <a:effectLst/>
                        </a:rPr>
                        <a:t>التخفيف </a:t>
                      </a:r>
                      <a:r>
                        <a:rPr lang="fr-FR" sz="1200">
                          <a:solidFill>
                            <a:schemeClr val="accent5">
                              <a:lumMod val="10000"/>
                            </a:schemeClr>
                          </a:solidFill>
                          <a:effectLst/>
                        </a:rPr>
                        <a:t> Mitigate</a:t>
                      </a:r>
                    </a:p>
                    <a:p>
                      <a:pPr algn="just" rtl="1">
                        <a:lnSpc>
                          <a:spcPct val="115000"/>
                        </a:lnSpc>
                        <a:spcAft>
                          <a:spcPts val="0"/>
                        </a:spcAft>
                      </a:pPr>
                      <a:r>
                        <a:rPr lang="ar-SA" sz="1200">
                          <a:solidFill>
                            <a:schemeClr val="accent5">
                              <a:lumMod val="10000"/>
                            </a:schemeClr>
                          </a:solidFill>
                          <a:effectLst/>
                        </a:rPr>
                        <a:t>تقليل احتمالية حدوث الخطر أو التقليل من أثره</a:t>
                      </a:r>
                      <a:r>
                        <a:rPr lang="fr-FR" sz="1200">
                          <a:solidFill>
                            <a:schemeClr val="accent5">
                              <a:lumMod val="10000"/>
                            </a:schemeClr>
                          </a:solidFill>
                          <a:effectLst/>
                        </a:rPr>
                        <a:t>.</a:t>
                      </a:r>
                    </a:p>
                    <a:p>
                      <a:pPr algn="just" rtl="1">
                        <a:lnSpc>
                          <a:spcPct val="115000"/>
                        </a:lnSpc>
                        <a:spcAft>
                          <a:spcPts val="0"/>
                        </a:spcAft>
                      </a:pPr>
                      <a:r>
                        <a:rPr lang="ar-SA" sz="1200">
                          <a:solidFill>
                            <a:schemeClr val="accent5">
                              <a:lumMod val="10000"/>
                            </a:schemeClr>
                          </a:solidFill>
                          <a:effectLst/>
                        </a:rPr>
                        <a:t>مثال</a:t>
                      </a:r>
                      <a:r>
                        <a:rPr lang="fr-FR" sz="1200">
                          <a:solidFill>
                            <a:schemeClr val="accent5">
                              <a:lumMod val="10000"/>
                            </a:schemeClr>
                          </a:solidFill>
                          <a:effectLst/>
                        </a:rPr>
                        <a:t>: </a:t>
                      </a:r>
                      <a:r>
                        <a:rPr lang="ar-SA" sz="1200">
                          <a:solidFill>
                            <a:schemeClr val="accent5">
                              <a:lumMod val="10000"/>
                            </a:schemeClr>
                          </a:solidFill>
                          <a:effectLst/>
                        </a:rPr>
                        <a:t>إجراء عدة فحوصات للجودة أو التعامل مع مورد قوي لضمان استمرارية التوريد</a:t>
                      </a:r>
                      <a:endParaRPr lang="fr-FR" sz="120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15000"/>
                        </a:lnSpc>
                        <a:spcAft>
                          <a:spcPts val="0"/>
                        </a:spcAft>
                      </a:pPr>
                      <a:r>
                        <a:rPr lang="ar-SA" sz="1200" dirty="0">
                          <a:solidFill>
                            <a:schemeClr val="accent5">
                              <a:lumMod val="10000"/>
                            </a:schemeClr>
                          </a:solidFill>
                          <a:effectLst/>
                        </a:rPr>
                        <a:t>التحسين </a:t>
                      </a:r>
                      <a:r>
                        <a:rPr lang="fr-FR" sz="1200" dirty="0">
                          <a:solidFill>
                            <a:schemeClr val="accent5">
                              <a:lumMod val="10000"/>
                            </a:schemeClr>
                          </a:solidFill>
                          <a:effectLst/>
                        </a:rPr>
                        <a:t> </a:t>
                      </a:r>
                      <a:r>
                        <a:rPr lang="fr-FR" sz="1200" dirty="0" err="1">
                          <a:solidFill>
                            <a:schemeClr val="accent5">
                              <a:lumMod val="10000"/>
                            </a:schemeClr>
                          </a:solidFill>
                          <a:effectLst/>
                        </a:rPr>
                        <a:t>Enhance</a:t>
                      </a:r>
                      <a:endParaRPr lang="fr-FR" sz="1200" dirty="0">
                        <a:solidFill>
                          <a:schemeClr val="accent5">
                            <a:lumMod val="10000"/>
                          </a:schemeClr>
                        </a:solidFill>
                        <a:effectLst/>
                      </a:endParaRPr>
                    </a:p>
                    <a:p>
                      <a:pPr algn="just" rtl="1">
                        <a:lnSpc>
                          <a:spcPct val="115000"/>
                        </a:lnSpc>
                        <a:spcAft>
                          <a:spcPts val="0"/>
                        </a:spcAft>
                      </a:pPr>
                      <a:r>
                        <a:rPr lang="ar-SA" sz="1200" dirty="0">
                          <a:solidFill>
                            <a:schemeClr val="accent5">
                              <a:lumMod val="10000"/>
                            </a:schemeClr>
                          </a:solidFill>
                          <a:effectLst/>
                        </a:rPr>
                        <a:t>زيادة احتمالية حدوث الفرصة أو زيادة أثرها</a:t>
                      </a:r>
                      <a:r>
                        <a:rPr lang="fr-FR" sz="1200" dirty="0">
                          <a:solidFill>
                            <a:schemeClr val="accent5">
                              <a:lumMod val="10000"/>
                            </a:schemeClr>
                          </a:solidFill>
                          <a:effectLst/>
                        </a:rPr>
                        <a:t>.</a:t>
                      </a:r>
                    </a:p>
                    <a:p>
                      <a:pPr algn="just" rtl="1">
                        <a:lnSpc>
                          <a:spcPct val="115000"/>
                        </a:lnSpc>
                        <a:spcAft>
                          <a:spcPts val="0"/>
                        </a:spcAft>
                      </a:pPr>
                      <a:r>
                        <a:rPr lang="ar-SA" sz="1200" dirty="0">
                          <a:solidFill>
                            <a:schemeClr val="accent5">
                              <a:lumMod val="10000"/>
                            </a:schemeClr>
                          </a:solidFill>
                          <a:effectLst/>
                        </a:rPr>
                        <a:t>مثال</a:t>
                      </a:r>
                      <a:r>
                        <a:rPr lang="fr-FR" sz="1200" dirty="0">
                          <a:solidFill>
                            <a:schemeClr val="accent5">
                              <a:lumMod val="10000"/>
                            </a:schemeClr>
                          </a:solidFill>
                          <a:effectLst/>
                        </a:rPr>
                        <a:t>: </a:t>
                      </a:r>
                      <a:r>
                        <a:rPr lang="ar-SA" sz="1200" dirty="0">
                          <a:solidFill>
                            <a:schemeClr val="accent5">
                              <a:lumMod val="10000"/>
                            </a:schemeClr>
                          </a:solidFill>
                          <a:effectLst/>
                        </a:rPr>
                        <a:t>تخصيص مصادر اضافية للمهام، التفاوض مبكراً مع أصحاب المصالح للحصول على أسعار أفضل</a:t>
                      </a:r>
                      <a:endParaRPr lang="fr-FR" sz="12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4389">
                <a:tc gridSpan="2">
                  <a:txBody>
                    <a:bodyPr/>
                    <a:lstStyle/>
                    <a:p>
                      <a:pPr algn="ctr" rtl="1">
                        <a:lnSpc>
                          <a:spcPct val="115000"/>
                        </a:lnSpc>
                        <a:spcAft>
                          <a:spcPts val="0"/>
                        </a:spcAft>
                      </a:pPr>
                      <a:r>
                        <a:rPr lang="ar-SA" sz="1200" dirty="0">
                          <a:solidFill>
                            <a:schemeClr val="accent5">
                              <a:lumMod val="10000"/>
                            </a:schemeClr>
                          </a:solidFill>
                          <a:effectLst/>
                        </a:rPr>
                        <a:t>القبول </a:t>
                      </a:r>
                      <a:r>
                        <a:rPr lang="fr-FR" sz="1200" dirty="0">
                          <a:solidFill>
                            <a:schemeClr val="accent5">
                              <a:lumMod val="10000"/>
                            </a:schemeClr>
                          </a:solidFill>
                          <a:effectLst/>
                        </a:rPr>
                        <a:t> </a:t>
                      </a:r>
                      <a:r>
                        <a:rPr lang="fr-FR" sz="1200" dirty="0" err="1">
                          <a:solidFill>
                            <a:schemeClr val="accent5">
                              <a:lumMod val="10000"/>
                            </a:schemeClr>
                          </a:solidFill>
                          <a:effectLst/>
                        </a:rPr>
                        <a:t>Acceptance</a:t>
                      </a:r>
                      <a:endParaRPr lang="fr-FR" sz="1200" dirty="0">
                        <a:solidFill>
                          <a:schemeClr val="accent5">
                            <a:lumMod val="10000"/>
                          </a:schemeClr>
                        </a:solidFill>
                        <a:effectLst/>
                      </a:endParaRPr>
                    </a:p>
                    <a:p>
                      <a:pPr algn="just" rtl="1">
                        <a:lnSpc>
                          <a:spcPct val="115000"/>
                        </a:lnSpc>
                        <a:spcAft>
                          <a:spcPts val="0"/>
                        </a:spcAft>
                      </a:pPr>
                      <a:r>
                        <a:rPr lang="ar-SA" sz="1200" dirty="0">
                          <a:solidFill>
                            <a:schemeClr val="accent5">
                              <a:lumMod val="10000"/>
                            </a:schemeClr>
                          </a:solidFill>
                          <a:effectLst/>
                        </a:rPr>
                        <a:t>وهي استراتيجية يمكن اتباعها في الحالتين: الخطر الايجابي أو الخطر السلبي، وفيها يتم قبول الخطأ وعدم اتخاذ أي اجراء حتى حدوثه. يتم اللجوء لهذه الاستراتيجية كخيار أخير</a:t>
                      </a:r>
                      <a:r>
                        <a:rPr lang="fr-FR" sz="1200" dirty="0">
                          <a:solidFill>
                            <a:schemeClr val="accent5">
                              <a:lumMod val="10000"/>
                            </a:schemeClr>
                          </a:solidFill>
                          <a:effectLst/>
                        </a:rPr>
                        <a:t>.</a:t>
                      </a:r>
                    </a:p>
                    <a:p>
                      <a:pPr algn="just" rtl="1">
                        <a:lnSpc>
                          <a:spcPct val="115000"/>
                        </a:lnSpc>
                        <a:spcAft>
                          <a:spcPts val="0"/>
                        </a:spcAft>
                      </a:pPr>
                      <a:r>
                        <a:rPr lang="ar-SA" sz="1200" dirty="0">
                          <a:solidFill>
                            <a:schemeClr val="accent5">
                              <a:lumMod val="10000"/>
                            </a:schemeClr>
                          </a:solidFill>
                          <a:effectLst/>
                        </a:rPr>
                        <a:t>فمثلاً</a:t>
                      </a:r>
                      <a:r>
                        <a:rPr lang="fr-FR" sz="1200" dirty="0">
                          <a:solidFill>
                            <a:schemeClr val="accent5">
                              <a:lumMod val="10000"/>
                            </a:schemeClr>
                          </a:solidFill>
                          <a:effectLst/>
                        </a:rPr>
                        <a:t> </a:t>
                      </a:r>
                      <a:r>
                        <a:rPr lang="ar-SA" sz="1200" dirty="0">
                          <a:solidFill>
                            <a:schemeClr val="accent5">
                              <a:lumMod val="10000"/>
                            </a:schemeClr>
                          </a:solidFill>
                          <a:effectLst/>
                        </a:rPr>
                        <a:t>لو كان الخطر المحتمل ممكن أن يحدث وتكلفته 1000 دولار بينما تكاليف منع حدوثه تكلف 5000 دولار ففي هذه الحالة يكون المجدي هو الانتظار وبعدها يتم التعامل حسب الحالة، فربما يكون ايجابياً أو سلبياً</a:t>
                      </a:r>
                      <a:r>
                        <a:rPr lang="fr-FR" sz="1200" dirty="0">
                          <a:solidFill>
                            <a:schemeClr val="accent5">
                              <a:lumMod val="10000"/>
                            </a:schemeClr>
                          </a:solidFill>
                          <a:effectLst/>
                        </a:rPr>
                        <a:t>.</a:t>
                      </a:r>
                      <a:endParaRPr lang="fr-FR" sz="1200" dirty="0">
                        <a:solidFill>
                          <a:schemeClr val="accent5">
                            <a:lumMod val="10000"/>
                          </a:schemeClr>
                        </a:solidFill>
                        <a:effectLst/>
                        <a:latin typeface="Calibri"/>
                        <a:ea typeface="Calibri"/>
                        <a:cs typeface="Arial"/>
                      </a:endParaRPr>
                    </a:p>
                  </a:txBody>
                  <a:tcPr marL="56265" marR="562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bl>
          </a:graphicData>
        </a:graphic>
      </p:graphicFrame>
    </p:spTree>
    <p:extLst>
      <p:ext uri="{BB962C8B-B14F-4D97-AF65-F5344CB8AC3E}">
        <p14:creationId xmlns:p14="http://schemas.microsoft.com/office/powerpoint/2010/main" val="141367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en-US" smtClean="0"/>
              <a:t>www.themegallery.com</a:t>
            </a:r>
            <a:endParaRPr lang="en-US"/>
          </a:p>
        </p:txBody>
      </p:sp>
      <p:grpSp>
        <p:nvGrpSpPr>
          <p:cNvPr id="5" name="Group 3"/>
          <p:cNvGrpSpPr>
            <a:grpSpLocks/>
          </p:cNvGrpSpPr>
          <p:nvPr/>
        </p:nvGrpSpPr>
        <p:grpSpPr bwMode="auto">
          <a:xfrm>
            <a:off x="467544" y="1700808"/>
            <a:ext cx="8136904" cy="4027512"/>
            <a:chOff x="509" y="1248"/>
            <a:chExt cx="4675" cy="2256"/>
          </a:xfrm>
        </p:grpSpPr>
        <p:grpSp>
          <p:nvGrpSpPr>
            <p:cNvPr id="6" name="Group 4"/>
            <p:cNvGrpSpPr>
              <a:grpSpLocks/>
            </p:cNvGrpSpPr>
            <p:nvPr/>
          </p:nvGrpSpPr>
          <p:grpSpPr bwMode="auto">
            <a:xfrm>
              <a:off x="1824" y="1248"/>
              <a:ext cx="2014" cy="1736"/>
              <a:chOff x="1872" y="1824"/>
              <a:chExt cx="2014" cy="1736"/>
            </a:xfrm>
          </p:grpSpPr>
          <p:sp>
            <p:nvSpPr>
              <p:cNvPr id="21" name="AutoShape 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22"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23" name="AutoShape 7"/>
              <p:cNvSpPr>
                <a:spLocks noChangeArrowheads="1"/>
              </p:cNvSpPr>
              <p:nvPr/>
            </p:nvSpPr>
            <p:spPr bwMode="gray">
              <a:xfrm rot="10800000" flipH="1">
                <a:off x="2725" y="335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24" name="Oval 8"/>
              <p:cNvSpPr>
                <a:spLocks noChangeArrowheads="1"/>
              </p:cNvSpPr>
              <p:nvPr/>
            </p:nvSpPr>
            <p:spPr bwMode="gray">
              <a:xfrm>
                <a:off x="2078" y="1824"/>
                <a:ext cx="1615" cy="144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25" name="Oval 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26" name="Oval 1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27" name="Oval 11"/>
              <p:cNvSpPr>
                <a:spLocks noChangeArrowheads="1"/>
              </p:cNvSpPr>
              <p:nvPr/>
            </p:nvSpPr>
            <p:spPr bwMode="gray">
              <a:xfrm>
                <a:off x="2254" y="2450"/>
                <a:ext cx="180" cy="364"/>
              </a:xfrm>
              <a:prstGeom prst="ellipse">
                <a:avLst/>
              </a:prstGeom>
              <a:no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ln>
                    <a:solidFill>
                      <a:srgbClr val="66FFFF"/>
                    </a:solidFill>
                  </a:ln>
                  <a:solidFill>
                    <a:srgbClr val="66FFFF"/>
                  </a:solidFill>
                </a:endParaRPr>
              </a:p>
            </p:txBody>
          </p:sp>
          <p:sp>
            <p:nvSpPr>
              <p:cNvPr id="28" name="Oval 1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29" name="Oval 13"/>
              <p:cNvSpPr>
                <a:spLocks noChangeArrowheads="1"/>
              </p:cNvSpPr>
              <p:nvPr/>
            </p:nvSpPr>
            <p:spPr bwMode="gray">
              <a:xfrm>
                <a:off x="2337" y="2450"/>
                <a:ext cx="1096" cy="364"/>
              </a:xfrm>
              <a:prstGeom prst="ellipse">
                <a:avLst/>
              </a:prstGeom>
              <a:solidFill>
                <a:schemeClr val="accent6">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solidFill>
                    <a:srgbClr val="66FFFF"/>
                  </a:solidFill>
                </a:endParaRPr>
              </a:p>
            </p:txBody>
          </p:sp>
        </p:grpSp>
        <p:sp>
          <p:nvSpPr>
            <p:cNvPr id="8" name="AutoShape 15"/>
            <p:cNvSpPr>
              <a:spLocks noChangeArrowheads="1"/>
            </p:cNvSpPr>
            <p:nvPr/>
          </p:nvSpPr>
          <p:spPr bwMode="gray">
            <a:xfrm>
              <a:off x="509" y="1826"/>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AutoShape 17"/>
            <p:cNvSpPr>
              <a:spLocks noChangeArrowheads="1"/>
            </p:cNvSpPr>
            <p:nvPr/>
          </p:nvSpPr>
          <p:spPr bwMode="gray">
            <a:xfrm>
              <a:off x="3984" y="1875"/>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Text Box 20"/>
            <p:cNvSpPr txBox="1">
              <a:spLocks noChangeArrowheads="1"/>
            </p:cNvSpPr>
            <p:nvPr/>
          </p:nvSpPr>
          <p:spPr bwMode="gray">
            <a:xfrm>
              <a:off x="2205" y="1776"/>
              <a:ext cx="1263"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sz="2500" b="1" dirty="0" smtClean="0">
                  <a:solidFill>
                    <a:schemeClr val="accent5">
                      <a:lumMod val="10000"/>
                    </a:schemeClr>
                  </a:solidFill>
                </a:rPr>
                <a:t>التقارير المتعلقة بالمخاطر</a:t>
              </a:r>
              <a:endParaRPr lang="en-US" sz="2500" b="1" dirty="0">
                <a:solidFill>
                  <a:schemeClr val="accent5">
                    <a:lumMod val="10000"/>
                  </a:schemeClr>
                </a:solidFill>
              </a:endParaRPr>
            </a:p>
          </p:txBody>
        </p:sp>
        <p:sp>
          <p:nvSpPr>
            <p:cNvPr id="14" name="AutoShape 21"/>
            <p:cNvSpPr>
              <a:spLocks noChangeArrowheads="1"/>
            </p:cNvSpPr>
            <p:nvPr/>
          </p:nvSpPr>
          <p:spPr bwMode="auto">
            <a:xfrm>
              <a:off x="509" y="3060"/>
              <a:ext cx="4523" cy="444"/>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p>
              <a:pPr algn="ctr" defTabSz="957263" eaLnBrk="0" hangingPunct="0"/>
              <a:endParaRPr lang="en-US" dirty="0">
                <a:latin typeface="Verdana" pitchFamily="34" charset="0"/>
              </a:endParaRPr>
            </a:p>
          </p:txBody>
        </p:sp>
        <p:sp>
          <p:nvSpPr>
            <p:cNvPr id="16" name="Text Box 23"/>
            <p:cNvSpPr txBox="1">
              <a:spLocks noChangeArrowheads="1"/>
            </p:cNvSpPr>
            <p:nvPr/>
          </p:nvSpPr>
          <p:spPr bwMode="gray">
            <a:xfrm>
              <a:off x="619" y="1951"/>
              <a:ext cx="889"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b="1" dirty="0" smtClean="0">
                  <a:solidFill>
                    <a:schemeClr val="bg1"/>
                  </a:solidFill>
                </a:rPr>
                <a:t>التقارير الخارجية</a:t>
              </a:r>
              <a:endParaRPr lang="en-US" b="1" dirty="0">
                <a:solidFill>
                  <a:schemeClr val="bg1"/>
                </a:solidFill>
              </a:endParaRPr>
            </a:p>
          </p:txBody>
        </p:sp>
      </p:grpSp>
      <p:sp>
        <p:nvSpPr>
          <p:cNvPr id="31" name="Text Box 23"/>
          <p:cNvSpPr txBox="1">
            <a:spLocks noChangeArrowheads="1"/>
          </p:cNvSpPr>
          <p:nvPr/>
        </p:nvSpPr>
        <p:spPr bwMode="gray">
          <a:xfrm>
            <a:off x="6876256" y="3068960"/>
            <a:ext cx="1450189"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b="1" dirty="0" smtClean="0">
                <a:solidFill>
                  <a:schemeClr val="bg1"/>
                </a:solidFill>
              </a:rPr>
              <a:t>التقارير الداخلية</a:t>
            </a:r>
            <a:endParaRPr lang="en-US" b="1" dirty="0">
              <a:solidFill>
                <a:schemeClr val="bg1"/>
              </a:solidFill>
            </a:endParaRPr>
          </a:p>
        </p:txBody>
      </p:sp>
      <p:sp>
        <p:nvSpPr>
          <p:cNvPr id="32" name="Rectangle 31"/>
          <p:cNvSpPr/>
          <p:nvPr/>
        </p:nvSpPr>
        <p:spPr>
          <a:xfrm>
            <a:off x="586994" y="5013176"/>
            <a:ext cx="7585406" cy="646331"/>
          </a:xfrm>
          <a:prstGeom prst="rect">
            <a:avLst/>
          </a:prstGeom>
        </p:spPr>
        <p:txBody>
          <a:bodyPr wrap="square">
            <a:spAutoFit/>
          </a:bodyPr>
          <a:lstStyle/>
          <a:p>
            <a:pPr algn="ctr" rtl="1"/>
            <a:r>
              <a:rPr lang="ar-SA" sz="1800" b="1" dirty="0"/>
              <a:t>يتم عمل التقارير الدورية لكل خطر كما تتم الاتصالات اللازمة مع الإدارات التي تقع مسؤولية الخطر ضمن نطاق عملها، حيث ان المعلومات الدقيقة والاتصالات الجيدة من أهم عناصر علاج الخطر</a:t>
            </a:r>
            <a:endParaRPr lang="fr-FR" sz="1800" b="1" dirty="0"/>
          </a:p>
        </p:txBody>
      </p:sp>
      <p:sp>
        <p:nvSpPr>
          <p:cNvPr id="30" name="Text Box 20"/>
          <p:cNvSpPr txBox="1">
            <a:spLocks noChangeArrowheads="1"/>
          </p:cNvSpPr>
          <p:nvPr/>
        </p:nvSpPr>
        <p:spPr bwMode="gray">
          <a:xfrm>
            <a:off x="1835696" y="116632"/>
            <a:ext cx="5040560" cy="55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rtl="1" eaLnBrk="0" hangingPunct="0"/>
            <a:r>
              <a:rPr lang="ar-DZ" sz="3000" b="1" dirty="0" smtClean="0">
                <a:solidFill>
                  <a:schemeClr val="bg1"/>
                </a:solidFill>
              </a:rPr>
              <a:t>ثالثا: التقارير المتعلقة بالمخاطر</a:t>
            </a:r>
            <a:endParaRPr lang="en-US" sz="3000" b="1" dirty="0">
              <a:solidFill>
                <a:schemeClr val="bg1"/>
              </a:solidFill>
            </a:endParaRPr>
          </a:p>
        </p:txBody>
      </p:sp>
    </p:spTree>
    <p:extLst>
      <p:ext uri="{BB962C8B-B14F-4D97-AF65-F5344CB8AC3E}">
        <p14:creationId xmlns:p14="http://schemas.microsoft.com/office/powerpoint/2010/main" val="57753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3"/>
          <p:cNvSpPr>
            <a:spLocks noGrp="1"/>
          </p:cNvSpPr>
          <p:nvPr>
            <p:ph type="ftr" sz="quarter" idx="10"/>
          </p:nvPr>
        </p:nvSpPr>
        <p:spPr/>
        <p:txBody>
          <a:bodyPr/>
          <a:lstStyle/>
          <a:p>
            <a:r>
              <a:rPr lang="en-US"/>
              <a:t>www.themegallery.com</a:t>
            </a:r>
          </a:p>
        </p:txBody>
      </p:sp>
      <p:sp>
        <p:nvSpPr>
          <p:cNvPr id="76802" name="Rectangle 2"/>
          <p:cNvSpPr>
            <a:spLocks noGrp="1" noChangeArrowheads="1"/>
          </p:cNvSpPr>
          <p:nvPr>
            <p:ph type="title"/>
          </p:nvPr>
        </p:nvSpPr>
        <p:spPr>
          <a:xfrm>
            <a:off x="542925" y="44624"/>
            <a:ext cx="7392988" cy="638721"/>
          </a:xfrm>
        </p:spPr>
        <p:txBody>
          <a:bodyPr/>
          <a:lstStyle/>
          <a:p>
            <a:r>
              <a:rPr lang="ar-DZ" sz="3400" dirty="0" smtClean="0"/>
              <a:t>رابعا: </a:t>
            </a:r>
            <a:r>
              <a:rPr lang="ar-SA" sz="3400" dirty="0" smtClean="0"/>
              <a:t>مراقبة </a:t>
            </a:r>
            <a:r>
              <a:rPr lang="ar-SA" sz="3400" dirty="0"/>
              <a:t>ومراجعة عملية إدارة المخاطر</a:t>
            </a:r>
            <a:endParaRPr lang="en-US" sz="3400" dirty="0"/>
          </a:p>
        </p:txBody>
      </p:sp>
      <p:sp>
        <p:nvSpPr>
          <p:cNvPr id="76803" name="AutoShape 3"/>
          <p:cNvSpPr>
            <a:spLocks noChangeArrowheads="1"/>
          </p:cNvSpPr>
          <p:nvPr/>
        </p:nvSpPr>
        <p:spPr bwMode="ltGray">
          <a:xfrm rot="10800000">
            <a:off x="4355976" y="1201354"/>
            <a:ext cx="4680520" cy="4495800"/>
          </a:xfrm>
          <a:prstGeom prst="rightArrow">
            <a:avLst>
              <a:gd name="adj1" fmla="val 79306"/>
              <a:gd name="adj2" fmla="val 40288"/>
            </a:avLst>
          </a:prstGeom>
          <a:gradFill rotWithShape="1">
            <a:gsLst>
              <a:gs pos="0">
                <a:schemeClr val="accent1">
                  <a:gamma/>
                  <a:tint val="0"/>
                  <a:invGamma/>
                  <a:alpha val="24001"/>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6805" name="AutoShape 5"/>
          <p:cNvSpPr>
            <a:spLocks noChangeArrowheads="1"/>
          </p:cNvSpPr>
          <p:nvPr/>
        </p:nvSpPr>
        <p:spPr bwMode="blackWhite">
          <a:xfrm>
            <a:off x="251520" y="1556792"/>
            <a:ext cx="4038600" cy="1676438"/>
          </a:xfrm>
          <a:prstGeom prst="roundRect">
            <a:avLst>
              <a:gd name="adj" fmla="val 9106"/>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a:ln w="25400">
            <a:solidFill>
              <a:schemeClr val="bg1"/>
            </a:solidFill>
            <a:round/>
            <a:headEnd/>
            <a:tailEnd/>
          </a:ln>
          <a:effectLst/>
          <a:extLst/>
        </p:spPr>
        <p:txBody>
          <a:bodyPr wrap="none" lIns="95782" tIns="47891" rIns="95782" bIns="47891" anchor="ctr"/>
          <a:lstStyle/>
          <a:p>
            <a:pPr algn="ctr" defTabSz="957263" rtl="1" eaLnBrk="0" hangingPunct="0"/>
            <a:r>
              <a:rPr lang="ar-SA" b="1" dirty="0" smtClean="0">
                <a:solidFill>
                  <a:schemeClr val="accent5">
                    <a:lumMod val="10000"/>
                  </a:schemeClr>
                </a:solidFill>
              </a:rPr>
              <a:t>أن </a:t>
            </a:r>
            <a:r>
              <a:rPr lang="ar-SA" b="1" dirty="0">
                <a:solidFill>
                  <a:schemeClr val="accent5">
                    <a:lumMod val="10000"/>
                  </a:schemeClr>
                </a:solidFill>
              </a:rPr>
              <a:t>المنظمات ديناميكية وتعمل في بيئة </a:t>
            </a:r>
            <a:r>
              <a:rPr lang="ar-SA" b="1" dirty="0" smtClean="0">
                <a:solidFill>
                  <a:schemeClr val="accent5">
                    <a:lumMod val="10000"/>
                  </a:schemeClr>
                </a:solidFill>
              </a:rPr>
              <a:t>ديناميكية</a:t>
            </a:r>
            <a:endParaRPr lang="ar-DZ" b="1" dirty="0" smtClean="0">
              <a:solidFill>
                <a:schemeClr val="accent5">
                  <a:lumMod val="10000"/>
                </a:schemeClr>
              </a:solidFill>
            </a:endParaRPr>
          </a:p>
          <a:p>
            <a:pPr algn="ctr" defTabSz="957263" rtl="1" eaLnBrk="0" hangingPunct="0"/>
            <a:r>
              <a:rPr lang="ar-SA" b="1" dirty="0" smtClean="0">
                <a:solidFill>
                  <a:schemeClr val="accent5">
                    <a:lumMod val="10000"/>
                  </a:schemeClr>
                </a:solidFill>
              </a:rPr>
              <a:t>حيث </a:t>
            </a:r>
            <a:r>
              <a:rPr lang="ar-SA" b="1" dirty="0">
                <a:solidFill>
                  <a:schemeClr val="accent5">
                    <a:lumMod val="10000"/>
                  </a:schemeClr>
                </a:solidFill>
              </a:rPr>
              <a:t>تختفي مخاطر وتنشأ مخاطر جديدة، </a:t>
            </a:r>
            <a:endParaRPr lang="ar-DZ" b="1" dirty="0" smtClean="0">
              <a:solidFill>
                <a:schemeClr val="accent5">
                  <a:lumMod val="10000"/>
                </a:schemeClr>
              </a:solidFill>
            </a:endParaRPr>
          </a:p>
          <a:p>
            <a:pPr algn="ctr" defTabSz="957263" rtl="1" eaLnBrk="0" hangingPunct="0"/>
            <a:r>
              <a:rPr lang="ar-SA" b="1" dirty="0" smtClean="0">
                <a:solidFill>
                  <a:schemeClr val="accent5">
                    <a:lumMod val="10000"/>
                  </a:schemeClr>
                </a:solidFill>
              </a:rPr>
              <a:t>لذلك </a:t>
            </a:r>
            <a:r>
              <a:rPr lang="ar-SA" b="1" dirty="0">
                <a:solidFill>
                  <a:schemeClr val="accent5">
                    <a:lumMod val="10000"/>
                  </a:schemeClr>
                </a:solidFill>
              </a:rPr>
              <a:t>فالتقنيات التي كانت مناسبة في </a:t>
            </a:r>
            <a:r>
              <a:rPr lang="ar-SA" b="1" dirty="0" smtClean="0">
                <a:solidFill>
                  <a:schemeClr val="accent5">
                    <a:lumMod val="10000"/>
                  </a:schemeClr>
                </a:solidFill>
              </a:rPr>
              <a:t>الماضي</a:t>
            </a:r>
            <a:endParaRPr lang="ar-DZ" b="1" dirty="0" smtClean="0">
              <a:solidFill>
                <a:schemeClr val="accent5">
                  <a:lumMod val="10000"/>
                </a:schemeClr>
              </a:solidFill>
            </a:endParaRPr>
          </a:p>
          <a:p>
            <a:pPr algn="ctr" defTabSz="957263" rtl="1" eaLnBrk="0" hangingPunct="0"/>
            <a:r>
              <a:rPr lang="ar-SA" b="1" dirty="0" smtClean="0">
                <a:solidFill>
                  <a:schemeClr val="accent5">
                    <a:lumMod val="10000"/>
                  </a:schemeClr>
                </a:solidFill>
              </a:rPr>
              <a:t> </a:t>
            </a:r>
            <a:r>
              <a:rPr lang="ar-SA" b="1" dirty="0">
                <a:solidFill>
                  <a:schemeClr val="accent5">
                    <a:lumMod val="10000"/>
                  </a:schemeClr>
                </a:solidFill>
              </a:rPr>
              <a:t>قد لا تكون المثلى في الحاضر</a:t>
            </a:r>
            <a:r>
              <a:rPr lang="ar-SA" b="1" dirty="0" smtClean="0">
                <a:solidFill>
                  <a:schemeClr val="accent5">
                    <a:lumMod val="10000"/>
                  </a:schemeClr>
                </a:solidFill>
              </a:rPr>
              <a:t> </a:t>
            </a:r>
            <a:endParaRPr lang="en-US" b="1" dirty="0">
              <a:solidFill>
                <a:schemeClr val="accent5">
                  <a:lumMod val="10000"/>
                </a:schemeClr>
              </a:solidFill>
            </a:endParaRPr>
          </a:p>
        </p:txBody>
      </p:sp>
      <p:sp>
        <p:nvSpPr>
          <p:cNvPr id="76806" name="AutoShape 6"/>
          <p:cNvSpPr>
            <a:spLocks noChangeArrowheads="1"/>
          </p:cNvSpPr>
          <p:nvPr/>
        </p:nvSpPr>
        <p:spPr bwMode="blackWhite">
          <a:xfrm>
            <a:off x="337445" y="4000500"/>
            <a:ext cx="4038600" cy="1696654"/>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p>
            <a:pPr algn="ctr" defTabSz="957263" rtl="1" eaLnBrk="0" hangingPunct="0"/>
            <a:r>
              <a:rPr lang="ar-SA" b="1" dirty="0">
                <a:solidFill>
                  <a:schemeClr val="accent5">
                    <a:lumMod val="10000"/>
                  </a:schemeClr>
                </a:solidFill>
              </a:rPr>
              <a:t>أن الأخطاء ترتكب أحيانا، فهذه المرحلة </a:t>
            </a:r>
            <a:endParaRPr lang="ar-DZ" b="1" dirty="0" smtClean="0">
              <a:solidFill>
                <a:schemeClr val="accent5">
                  <a:lumMod val="10000"/>
                </a:schemeClr>
              </a:solidFill>
            </a:endParaRPr>
          </a:p>
          <a:p>
            <a:pPr algn="ctr" defTabSz="957263" rtl="1" eaLnBrk="0" hangingPunct="0"/>
            <a:r>
              <a:rPr lang="ar-SA" b="1" dirty="0" smtClean="0">
                <a:solidFill>
                  <a:schemeClr val="accent5">
                    <a:lumMod val="10000"/>
                  </a:schemeClr>
                </a:solidFill>
              </a:rPr>
              <a:t>تمكن </a:t>
            </a:r>
            <a:r>
              <a:rPr lang="ar-SA" b="1" dirty="0">
                <a:solidFill>
                  <a:schemeClr val="accent5">
                    <a:lumMod val="10000"/>
                  </a:schemeClr>
                </a:solidFill>
              </a:rPr>
              <a:t>من اكتشاف هذه الأخطاء </a:t>
            </a:r>
            <a:endParaRPr lang="ar-DZ" b="1" dirty="0" smtClean="0">
              <a:solidFill>
                <a:schemeClr val="accent5">
                  <a:lumMod val="10000"/>
                </a:schemeClr>
              </a:solidFill>
            </a:endParaRPr>
          </a:p>
          <a:p>
            <a:pPr algn="ctr" defTabSz="957263" rtl="1" eaLnBrk="0" hangingPunct="0"/>
            <a:r>
              <a:rPr lang="ar-SA" b="1" dirty="0" smtClean="0">
                <a:solidFill>
                  <a:schemeClr val="accent5">
                    <a:lumMod val="10000"/>
                  </a:schemeClr>
                </a:solidFill>
              </a:rPr>
              <a:t>وكذا </a:t>
            </a:r>
            <a:r>
              <a:rPr lang="ar-SA" b="1" dirty="0">
                <a:solidFill>
                  <a:schemeClr val="accent5">
                    <a:lumMod val="10000"/>
                  </a:schemeClr>
                </a:solidFill>
              </a:rPr>
              <a:t>تصويب القرارات قبل أن تصبح </a:t>
            </a:r>
            <a:r>
              <a:rPr lang="ar-SA" b="1" dirty="0" err="1">
                <a:solidFill>
                  <a:schemeClr val="accent5">
                    <a:lumMod val="10000"/>
                  </a:schemeClr>
                </a:solidFill>
              </a:rPr>
              <a:t>باهضة</a:t>
            </a:r>
            <a:r>
              <a:rPr lang="ar-SA" b="1" dirty="0">
                <a:solidFill>
                  <a:schemeClr val="accent5">
                    <a:lumMod val="10000"/>
                  </a:schemeClr>
                </a:solidFill>
              </a:rPr>
              <a:t> الثمن</a:t>
            </a:r>
            <a:endParaRPr lang="en-US" b="1" dirty="0">
              <a:solidFill>
                <a:schemeClr val="accent5">
                  <a:lumMod val="10000"/>
                </a:schemeClr>
              </a:solidFill>
            </a:endParaRPr>
          </a:p>
        </p:txBody>
      </p:sp>
      <p:sp>
        <p:nvSpPr>
          <p:cNvPr id="76807" name="AutoShape 7"/>
          <p:cNvSpPr>
            <a:spLocks noChangeArrowheads="1"/>
          </p:cNvSpPr>
          <p:nvPr/>
        </p:nvSpPr>
        <p:spPr bwMode="auto">
          <a:xfrm>
            <a:off x="5148064" y="2492896"/>
            <a:ext cx="3528392" cy="2079104"/>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p>
            <a:pPr algn="ctr" defTabSz="957263"/>
            <a:r>
              <a:rPr lang="ar-SA" sz="2000" dirty="0"/>
              <a:t>عملية منهجية ومستقلة وموثقة للحصول على الأدلة وتقييمها بموضوعية من أجل تحديد درجة كفاية وفعالية إطار عمل إدارة المخاطر. </a:t>
            </a:r>
            <a:endParaRPr lang="ar-DZ" sz="2000" dirty="0" smtClean="0"/>
          </a:p>
          <a:p>
            <a:pPr algn="ctr" defTabSz="957263"/>
            <a:r>
              <a:rPr lang="ar-SA" sz="2000" dirty="0" smtClean="0"/>
              <a:t>يجب </a:t>
            </a:r>
            <a:r>
              <a:rPr lang="ar-SA" sz="2000" dirty="0"/>
              <a:t>إدراج هذه العملية لسببين</a:t>
            </a:r>
            <a:endParaRPr lang="en-US" sz="2000" b="1" dirty="0">
              <a:effectLst>
                <a:outerShdw blurRad="38100" dist="38100" dir="2700000" algn="tl">
                  <a:srgbClr val="C0C0C0"/>
                </a:outerShdw>
              </a:effectLst>
            </a:endParaRPr>
          </a:p>
        </p:txBody>
      </p:sp>
    </p:spTree>
    <p:extLst>
      <p:ext uri="{BB962C8B-B14F-4D97-AF65-F5344CB8AC3E}">
        <p14:creationId xmlns:p14="http://schemas.microsoft.com/office/powerpoint/2010/main" val="267990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en-US" smtClean="0"/>
              <a:t>www.themegallery.com</a:t>
            </a:r>
            <a:endParaRPr lang="en-US"/>
          </a:p>
        </p:txBody>
      </p:sp>
      <p:pic>
        <p:nvPicPr>
          <p:cNvPr id="5" name="Espace réservé du contenu 4" descr="https://surveymonkey-assets.s3.amazonaws.com/survey/70758857/cdfe6c22-68f5-4817-a9ae-9cae308633e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5" y="836712"/>
            <a:ext cx="8448213" cy="5826397"/>
          </a:xfrm>
          <a:prstGeom prst="rect">
            <a:avLst/>
          </a:prstGeom>
          <a:noFill/>
          <a:ln>
            <a:noFill/>
          </a:ln>
        </p:spPr>
      </p:pic>
    </p:spTree>
    <p:extLst>
      <p:ext uri="{BB962C8B-B14F-4D97-AF65-F5344CB8AC3E}">
        <p14:creationId xmlns:p14="http://schemas.microsoft.com/office/powerpoint/2010/main" val="386378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40" y="116434"/>
            <a:ext cx="5792594" cy="720278"/>
          </a:xfrm>
        </p:spPr>
        <p:txBody>
          <a:bodyPr>
            <a:normAutofit/>
          </a:bodyPr>
          <a:lstStyle/>
          <a:p>
            <a:pPr algn="r" rtl="1"/>
            <a:r>
              <a:rPr lang="ar-DZ" sz="2800" b="1" dirty="0" smtClean="0">
                <a:ln>
                  <a:solidFill>
                    <a:srgbClr val="C00000"/>
                  </a:solidFill>
                </a:ln>
                <a:solidFill>
                  <a:srgbClr val="C00000"/>
                </a:solidFill>
                <a:latin typeface="Arial" pitchFamily="34" charset="0"/>
                <a:cs typeface="Arial" pitchFamily="34" charset="0"/>
              </a:rPr>
              <a:t> </a:t>
            </a:r>
            <a:endParaRPr lang="fr-FR" sz="2800" b="1" dirty="0">
              <a:ln>
                <a:solidFill>
                  <a:srgbClr val="C00000"/>
                </a:solidFill>
              </a:ln>
              <a:solidFill>
                <a:srgbClr val="C00000"/>
              </a:solidFill>
              <a:latin typeface="Arial" pitchFamily="34" charset="0"/>
              <a:cs typeface="Arial" pitchFamily="34" charset="0"/>
            </a:endParaRPr>
          </a:p>
        </p:txBody>
      </p:sp>
      <p:sp>
        <p:nvSpPr>
          <p:cNvPr id="8" name="Larme 7"/>
          <p:cNvSpPr/>
          <p:nvPr/>
        </p:nvSpPr>
        <p:spPr>
          <a:xfrm rot="5948474">
            <a:off x="2622680" y="1042117"/>
            <a:ext cx="2302965" cy="2508032"/>
          </a:xfrm>
          <a:prstGeom prst="teardrop">
            <a:avLst>
              <a:gd name="adj" fmla="val 108246"/>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9" name="Larme 8"/>
          <p:cNvSpPr/>
          <p:nvPr/>
        </p:nvSpPr>
        <p:spPr>
          <a:xfrm rot="11803393">
            <a:off x="5232502" y="1723230"/>
            <a:ext cx="2242008" cy="2304256"/>
          </a:xfrm>
          <a:prstGeom prst="teardrop">
            <a:avLst>
              <a:gd name="adj" fmla="val 108246"/>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10" name="Larme 9"/>
          <p:cNvSpPr/>
          <p:nvPr/>
        </p:nvSpPr>
        <p:spPr>
          <a:xfrm rot="16665845">
            <a:off x="4768349" y="3774673"/>
            <a:ext cx="2228912" cy="2472610"/>
          </a:xfrm>
          <a:prstGeom prst="teardrop">
            <a:avLst>
              <a:gd name="adj" fmla="val 108246"/>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11" name="Larme 10"/>
          <p:cNvSpPr/>
          <p:nvPr/>
        </p:nvSpPr>
        <p:spPr>
          <a:xfrm rot="473899">
            <a:off x="2276504" y="3468793"/>
            <a:ext cx="2358817" cy="2492891"/>
          </a:xfrm>
          <a:prstGeom prst="teardrop">
            <a:avLst>
              <a:gd name="adj" fmla="val 108246"/>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33" name="Ellipse 32"/>
          <p:cNvSpPr/>
          <p:nvPr/>
        </p:nvSpPr>
        <p:spPr>
          <a:xfrm>
            <a:off x="5291824" y="1828081"/>
            <a:ext cx="2159826" cy="208823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ln w="18415" cmpd="sng">
                <a:solidFill>
                  <a:srgbClr val="FFFFFF"/>
                </a:solidFill>
                <a:prstDash val="solid"/>
              </a:ln>
              <a:solidFill>
                <a:schemeClr val="bg1"/>
              </a:solidFill>
            </a:endParaRPr>
          </a:p>
        </p:txBody>
      </p:sp>
      <p:sp>
        <p:nvSpPr>
          <p:cNvPr id="34" name="Ellipse 33"/>
          <p:cNvSpPr/>
          <p:nvPr/>
        </p:nvSpPr>
        <p:spPr>
          <a:xfrm>
            <a:off x="4784620" y="3991482"/>
            <a:ext cx="2219661" cy="212044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n w="18415" cmpd="sng">
                <a:solidFill>
                  <a:srgbClr val="FFFFFF"/>
                </a:solidFill>
                <a:prstDash val="solid"/>
              </a:ln>
              <a:solidFill>
                <a:srgbClr val="FFFFFF"/>
              </a:solidFill>
            </a:endParaRPr>
          </a:p>
        </p:txBody>
      </p:sp>
      <p:sp>
        <p:nvSpPr>
          <p:cNvPr id="35" name="Ellipse 34"/>
          <p:cNvSpPr/>
          <p:nvPr/>
        </p:nvSpPr>
        <p:spPr>
          <a:xfrm>
            <a:off x="2395769" y="3638017"/>
            <a:ext cx="2230224" cy="223224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ln w="18415" cmpd="sng">
                  <a:solidFill>
                    <a:schemeClr val="bg1"/>
                  </a:solidFill>
                  <a:prstDash val="solid"/>
                </a:ln>
                <a:solidFill>
                  <a:schemeClr val="bg1"/>
                </a:solidFill>
              </a:rPr>
              <a:t> </a:t>
            </a:r>
            <a:endParaRPr lang="fr-FR" sz="2800" b="1" dirty="0">
              <a:ln w="18415" cmpd="sng">
                <a:solidFill>
                  <a:schemeClr val="bg1"/>
                </a:solidFill>
                <a:prstDash val="solid"/>
              </a:ln>
              <a:solidFill>
                <a:schemeClr val="bg1"/>
              </a:solidFill>
            </a:endParaRPr>
          </a:p>
        </p:txBody>
      </p:sp>
      <p:sp>
        <p:nvSpPr>
          <p:cNvPr id="36" name="Ellipse 35"/>
          <p:cNvSpPr/>
          <p:nvPr/>
        </p:nvSpPr>
        <p:spPr>
          <a:xfrm>
            <a:off x="2701681" y="1202346"/>
            <a:ext cx="2230224" cy="22322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fr-FR" sz="2800" b="1" dirty="0">
              <a:ln w="18415" cmpd="sng">
                <a:solidFill>
                  <a:schemeClr val="bg1"/>
                </a:solidFill>
                <a:prstDash val="solid"/>
              </a:ln>
              <a:solidFill>
                <a:schemeClr val="bg1"/>
              </a:solidFill>
            </a:endParaRPr>
          </a:p>
        </p:txBody>
      </p:sp>
      <p:pic>
        <p:nvPicPr>
          <p:cNvPr id="4098" name="Picture 2" descr="C:\Users\TEC\Desktop\Nouveau dossier\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6868"/>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Organigramme : Terminateur 3"/>
          <p:cNvSpPr/>
          <p:nvPr/>
        </p:nvSpPr>
        <p:spPr>
          <a:xfrm rot="890083">
            <a:off x="4595235" y="2699910"/>
            <a:ext cx="452083" cy="2079621"/>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57" name="Connecteur droit 56"/>
          <p:cNvCxnSpPr>
            <a:endCxn id="4" idx="0"/>
          </p:cNvCxnSpPr>
          <p:nvPr/>
        </p:nvCxnSpPr>
        <p:spPr>
          <a:xfrm flipH="1">
            <a:off x="5087501" y="1386707"/>
            <a:ext cx="795305" cy="1347862"/>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Connecteur droit 62"/>
          <p:cNvCxnSpPr>
            <a:endCxn id="4" idx="0"/>
          </p:cNvCxnSpPr>
          <p:nvPr/>
        </p:nvCxnSpPr>
        <p:spPr>
          <a:xfrm>
            <a:off x="5017945" y="1324025"/>
            <a:ext cx="69556" cy="1410544"/>
          </a:xfrm>
          <a:prstGeom prst="line">
            <a:avLst/>
          </a:prstGeom>
        </p:spPr>
        <p:style>
          <a:lnRef idx="3">
            <a:schemeClr val="accent1"/>
          </a:lnRef>
          <a:fillRef idx="0">
            <a:schemeClr val="accent1"/>
          </a:fillRef>
          <a:effectRef idx="2">
            <a:schemeClr val="accent1"/>
          </a:effectRef>
          <a:fontRef idx="minor">
            <a:schemeClr val="tx1"/>
          </a:fontRef>
        </p:style>
      </p:cxnSp>
      <p:sp>
        <p:nvSpPr>
          <p:cNvPr id="4099" name="Ellipse 4098"/>
          <p:cNvSpPr/>
          <p:nvPr/>
        </p:nvSpPr>
        <p:spPr>
          <a:xfrm>
            <a:off x="5810798" y="1324025"/>
            <a:ext cx="136685" cy="152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4948390" y="1297002"/>
            <a:ext cx="176341" cy="116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leil 2"/>
          <p:cNvSpPr/>
          <p:nvPr/>
        </p:nvSpPr>
        <p:spPr>
          <a:xfrm>
            <a:off x="1060654" y="194694"/>
            <a:ext cx="1055757" cy="1007652"/>
          </a:xfrm>
          <a:prstGeom prst="su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0264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1000"/>
                                        <p:tgtEl>
                                          <p:spTgt spid="57"/>
                                        </p:tgtEl>
                                      </p:cBhvr>
                                    </p:animEffect>
                                    <p:anim calcmode="lin" valueType="num">
                                      <p:cBhvr>
                                        <p:cTn id="53" dur="1000" fill="hold"/>
                                        <p:tgtEl>
                                          <p:spTgt spid="57"/>
                                        </p:tgtEl>
                                        <p:attrNameLst>
                                          <p:attrName>ppt_x</p:attrName>
                                        </p:attrNameLst>
                                      </p:cBhvr>
                                      <p:tavLst>
                                        <p:tav tm="0">
                                          <p:val>
                                            <p:strVal val="#ppt_x"/>
                                          </p:val>
                                        </p:tav>
                                        <p:tav tm="100000">
                                          <p:val>
                                            <p:strVal val="#ppt_x"/>
                                          </p:val>
                                        </p:tav>
                                      </p:tavLst>
                                    </p:anim>
                                    <p:anim calcmode="lin" valueType="num">
                                      <p:cBhvr>
                                        <p:cTn id="54" dur="1000" fill="hold"/>
                                        <p:tgtEl>
                                          <p:spTgt spid="5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99"/>
                                        </p:tgtEl>
                                        <p:attrNameLst>
                                          <p:attrName>style.visibility</p:attrName>
                                        </p:attrNameLst>
                                      </p:cBhvr>
                                      <p:to>
                                        <p:strVal val="visible"/>
                                      </p:to>
                                    </p:set>
                                    <p:animEffect transition="in" filter="fade">
                                      <p:cBhvr>
                                        <p:cTn id="62" dur="1000"/>
                                        <p:tgtEl>
                                          <p:spTgt spid="4099"/>
                                        </p:tgtEl>
                                      </p:cBhvr>
                                    </p:animEffect>
                                    <p:anim calcmode="lin" valueType="num">
                                      <p:cBhvr>
                                        <p:cTn id="63" dur="1000" fill="hold"/>
                                        <p:tgtEl>
                                          <p:spTgt spid="4099"/>
                                        </p:tgtEl>
                                        <p:attrNameLst>
                                          <p:attrName>ppt_x</p:attrName>
                                        </p:attrNameLst>
                                      </p:cBhvr>
                                      <p:tavLst>
                                        <p:tav tm="0">
                                          <p:val>
                                            <p:strVal val="#ppt_x"/>
                                          </p:val>
                                        </p:tav>
                                        <p:tav tm="100000">
                                          <p:val>
                                            <p:strVal val="#ppt_x"/>
                                          </p:val>
                                        </p:tav>
                                      </p:tavLst>
                                    </p:anim>
                                    <p:anim calcmode="lin" valueType="num">
                                      <p:cBhvr>
                                        <p:cTn id="64" dur="1000" fill="hold"/>
                                        <p:tgtEl>
                                          <p:spTgt spid="409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nodePh="1">
                                  <p:stCondLst>
                                    <p:cond delay="0"/>
                                  </p:stCondLst>
                                  <p:endCondLst>
                                    <p:cond evt="begin" delay="0">
                                      <p:tn val="72"/>
                                    </p:cond>
                                  </p:endCondLst>
                                  <p:childTnLst>
                                    <p:set>
                                      <p:cBhvr>
                                        <p:cTn id="73" dur="1" fill="hold">
                                          <p:stCondLst>
                                            <p:cond delay="0"/>
                                          </p:stCondLst>
                                        </p:cTn>
                                        <p:tgtEl>
                                          <p:spTgt spid="33">
                                            <p:txEl>
                                              <p:pRg st="0" end="0"/>
                                            </p:txEl>
                                          </p:spTgt>
                                        </p:tgtEl>
                                        <p:attrNameLst>
                                          <p:attrName>style.visibility</p:attrName>
                                        </p:attrNameLst>
                                      </p:cBhvr>
                                      <p:to>
                                        <p:strVal val="visible"/>
                                      </p:to>
                                    </p:set>
                                    <p:animEffect transition="in" filter="circle(in)">
                                      <p:cBhvr>
                                        <p:cTn id="74" dur="2000"/>
                                        <p:tgtEl>
                                          <p:spTgt spid="3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nodePh="1">
                                  <p:stCondLst>
                                    <p:cond delay="0"/>
                                  </p:stCondLst>
                                  <p:endCondLst>
                                    <p:cond evt="begin" delay="0">
                                      <p:tn val="77"/>
                                    </p:cond>
                                  </p:endCondLst>
                                  <p:childTnLst>
                                    <p:set>
                                      <p:cBhvr>
                                        <p:cTn id="78" dur="1" fill="hold">
                                          <p:stCondLst>
                                            <p:cond delay="0"/>
                                          </p:stCondLst>
                                        </p:cTn>
                                        <p:tgtEl>
                                          <p:spTgt spid="34">
                                            <p:txEl>
                                              <p:pRg st="0" end="0"/>
                                            </p:txEl>
                                          </p:spTgt>
                                        </p:tgtEl>
                                        <p:attrNameLst>
                                          <p:attrName>style.visibility</p:attrName>
                                        </p:attrNameLst>
                                      </p:cBhvr>
                                      <p:to>
                                        <p:strVal val="visible"/>
                                      </p:to>
                                    </p:set>
                                    <p:animEffect transition="in" filter="circle(in)">
                                      <p:cBhvr>
                                        <p:cTn id="79" dur="2000"/>
                                        <p:tgtEl>
                                          <p:spTgt spid="3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35">
                                            <p:txEl>
                                              <p:pRg st="0" end="0"/>
                                            </p:txEl>
                                          </p:spTgt>
                                        </p:tgtEl>
                                        <p:attrNameLst>
                                          <p:attrName>style.visibility</p:attrName>
                                        </p:attrNameLst>
                                      </p:cBhvr>
                                      <p:to>
                                        <p:strVal val="visible"/>
                                      </p:to>
                                    </p:set>
                                    <p:animEffect transition="in" filter="circle(in)">
                                      <p:cBhvr>
                                        <p:cTn id="84" dur="2000"/>
                                        <p:tgtEl>
                                          <p:spTgt spid="35">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nodePh="1">
                                  <p:stCondLst>
                                    <p:cond delay="0"/>
                                  </p:stCondLst>
                                  <p:endCondLst>
                                    <p:cond evt="begin" delay="0">
                                      <p:tn val="87"/>
                                    </p:cond>
                                  </p:end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circle(in)">
                                      <p:cBhvr>
                                        <p:cTn id="89"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3" grpId="0" animBg="1"/>
      <p:bldP spid="34" grpId="0" animBg="1"/>
      <p:bldP spid="35" grpId="0" animBg="1"/>
      <p:bldP spid="36" grpId="0" animBg="1"/>
      <p:bldP spid="4" grpId="0" animBg="1"/>
      <p:bldP spid="4099"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t>الخاتمة</a:t>
            </a:r>
            <a:endParaRPr lang="fr-FR" dirty="0"/>
          </a:p>
        </p:txBody>
      </p:sp>
      <p:sp>
        <p:nvSpPr>
          <p:cNvPr id="3" name="Espace réservé du contenu 2"/>
          <p:cNvSpPr>
            <a:spLocks noGrp="1"/>
          </p:cNvSpPr>
          <p:nvPr>
            <p:ph idx="1"/>
          </p:nvPr>
        </p:nvSpPr>
        <p:spPr>
          <a:xfrm>
            <a:off x="683568" y="1556792"/>
            <a:ext cx="7920880" cy="3672408"/>
          </a:xfrm>
          <a:prstGeom prst="wedgeRoundRectCallou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a:normAutofit/>
          </a:bodyPr>
          <a:lstStyle/>
          <a:p>
            <a:pPr marL="82296" indent="0" algn="ctr" rtl="1">
              <a:buNone/>
            </a:pPr>
            <a:r>
              <a:rPr lang="ar-DZ"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من خلال ما سبق يمكن القول </a:t>
            </a:r>
            <a:r>
              <a:rPr lang="ar-DZ"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أن</a:t>
            </a:r>
            <a:endParaRPr lang="fr-F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19149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pied de page 3"/>
          <p:cNvSpPr>
            <a:spLocks noGrp="1"/>
          </p:cNvSpPr>
          <p:nvPr>
            <p:ph type="ftr" sz="quarter" idx="10"/>
          </p:nvPr>
        </p:nvSpPr>
        <p:spPr/>
        <p:txBody>
          <a:bodyPr/>
          <a:lstStyle/>
          <a:p>
            <a:r>
              <a:rPr lang="en-US"/>
              <a:t>www.themegallery.com</a:t>
            </a:r>
          </a:p>
        </p:txBody>
      </p:sp>
      <p:grpSp>
        <p:nvGrpSpPr>
          <p:cNvPr id="89176" name="Group 88"/>
          <p:cNvGrpSpPr>
            <a:grpSpLocks/>
          </p:cNvGrpSpPr>
          <p:nvPr/>
        </p:nvGrpSpPr>
        <p:grpSpPr bwMode="auto">
          <a:xfrm rot="10800000">
            <a:off x="1979712" y="862826"/>
            <a:ext cx="4150392" cy="493939"/>
            <a:chOff x="1919" y="1793"/>
            <a:chExt cx="4369" cy="436"/>
          </a:xfrm>
        </p:grpSpPr>
        <p:sp>
          <p:nvSpPr>
            <p:cNvPr id="89150"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9152" name="Text Box 64"/>
            <p:cNvSpPr txBox="1">
              <a:spLocks noChangeArrowheads="1"/>
            </p:cNvSpPr>
            <p:nvPr/>
          </p:nvSpPr>
          <p:spPr bwMode="gray">
            <a:xfrm rot="10800000">
              <a:off x="2588" y="1809"/>
              <a:ext cx="303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مقدمــــــــة</a:t>
              </a:r>
              <a:endParaRPr lang="en-US" sz="2000" b="1" dirty="0">
                <a:solidFill>
                  <a:schemeClr val="bg1"/>
                </a:solidFill>
              </a:endParaRPr>
            </a:p>
          </p:txBody>
        </p:sp>
        <p:sp>
          <p:nvSpPr>
            <p:cNvPr id="89153" name="Text Box 65"/>
            <p:cNvSpPr txBox="1">
              <a:spLocks noChangeArrowheads="1"/>
            </p:cNvSpPr>
            <p:nvPr/>
          </p:nvSpPr>
          <p:spPr bwMode="gray">
            <a:xfrm rot="10800000">
              <a:off x="1919" y="1813"/>
              <a:ext cx="30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endParaRPr lang="en-US" sz="2400" dirty="0">
                <a:solidFill>
                  <a:schemeClr val="bg1"/>
                </a:solidFill>
              </a:endParaRPr>
            </a:p>
          </p:txBody>
        </p:sp>
      </p:grpSp>
      <p:grpSp>
        <p:nvGrpSpPr>
          <p:cNvPr id="89175" name="Group 87"/>
          <p:cNvGrpSpPr>
            <a:grpSpLocks/>
          </p:cNvGrpSpPr>
          <p:nvPr/>
        </p:nvGrpSpPr>
        <p:grpSpPr bwMode="auto">
          <a:xfrm rot="10800000">
            <a:off x="1958973" y="1556790"/>
            <a:ext cx="4413226" cy="739775"/>
            <a:chOff x="1728" y="2478"/>
            <a:chExt cx="4560" cy="653"/>
          </a:xfrm>
        </p:grpSpPr>
        <p:sp>
          <p:nvSpPr>
            <p:cNvPr id="89155" name="AutoShape 67"/>
            <p:cNvSpPr>
              <a:spLocks noChangeArrowheads="1"/>
            </p:cNvSpPr>
            <p:nvPr/>
          </p:nvSpPr>
          <p:spPr bwMode="gray">
            <a:xfrm>
              <a:off x="2096" y="2591"/>
              <a:ext cx="4192" cy="436"/>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9156" name="AutoShape 68"/>
            <p:cNvSpPr>
              <a:spLocks noChangeArrowheads="1"/>
            </p:cNvSpPr>
            <p:nvPr/>
          </p:nvSpPr>
          <p:spPr bwMode="gray">
            <a:xfrm>
              <a:off x="1728" y="2478"/>
              <a:ext cx="662" cy="653"/>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grpSp>
      <p:grpSp>
        <p:nvGrpSpPr>
          <p:cNvPr id="89174" name="Group 86"/>
          <p:cNvGrpSpPr>
            <a:grpSpLocks/>
          </p:cNvGrpSpPr>
          <p:nvPr/>
        </p:nvGrpSpPr>
        <p:grpSpPr bwMode="auto">
          <a:xfrm rot="10800000">
            <a:off x="1958972" y="2401190"/>
            <a:ext cx="4400725" cy="739775"/>
            <a:chOff x="1728" y="3276"/>
            <a:chExt cx="4560" cy="653"/>
          </a:xfrm>
        </p:grpSpPr>
        <p:sp>
          <p:nvSpPr>
            <p:cNvPr id="89160" name="AutoShape 72"/>
            <p:cNvSpPr>
              <a:spLocks noChangeArrowheads="1"/>
            </p:cNvSpPr>
            <p:nvPr/>
          </p:nvSpPr>
          <p:spPr bwMode="gray">
            <a:xfrm>
              <a:off x="2096" y="3293"/>
              <a:ext cx="4192" cy="436"/>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9161" name="AutoShape 73"/>
            <p:cNvSpPr>
              <a:spLocks noChangeArrowheads="1"/>
            </p:cNvSpPr>
            <p:nvPr/>
          </p:nvSpPr>
          <p:spPr bwMode="gray">
            <a:xfrm>
              <a:off x="1728" y="3276"/>
              <a:ext cx="662"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grpSp>
      <p:grpSp>
        <p:nvGrpSpPr>
          <p:cNvPr id="89173" name="Group 85"/>
          <p:cNvGrpSpPr>
            <a:grpSpLocks/>
          </p:cNvGrpSpPr>
          <p:nvPr/>
        </p:nvGrpSpPr>
        <p:grpSpPr bwMode="auto">
          <a:xfrm rot="10800000">
            <a:off x="1958971" y="3263700"/>
            <a:ext cx="4442509" cy="741363"/>
            <a:chOff x="1728" y="4147"/>
            <a:chExt cx="4560" cy="653"/>
          </a:xfrm>
        </p:grpSpPr>
        <p:sp>
          <p:nvSpPr>
            <p:cNvPr id="89165" name="AutoShape 77"/>
            <p:cNvSpPr>
              <a:spLocks noChangeArrowheads="1"/>
            </p:cNvSpPr>
            <p:nvPr/>
          </p:nvSpPr>
          <p:spPr bwMode="gray">
            <a:xfrm>
              <a:off x="2096" y="4260"/>
              <a:ext cx="4192" cy="43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9166" name="AutoShape 78"/>
            <p:cNvSpPr>
              <a:spLocks noChangeArrowheads="1"/>
            </p:cNvSpPr>
            <p:nvPr/>
          </p:nvSpPr>
          <p:spPr bwMode="gray">
            <a:xfrm>
              <a:off x="1728" y="4147"/>
              <a:ext cx="662" cy="653"/>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89172" name="Text Box 84"/>
            <p:cNvSpPr txBox="1">
              <a:spLocks noChangeArrowheads="1"/>
            </p:cNvSpPr>
            <p:nvPr/>
          </p:nvSpPr>
          <p:spPr bwMode="gray">
            <a:xfrm>
              <a:off x="1988" y="4261"/>
              <a:ext cx="122"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endParaRPr lang="en-US" sz="2400" dirty="0">
                <a:solidFill>
                  <a:schemeClr val="bg1"/>
                </a:solidFill>
              </a:endParaRPr>
            </a:p>
          </p:txBody>
        </p:sp>
      </p:grpSp>
      <p:sp>
        <p:nvSpPr>
          <p:cNvPr id="24" name="Text Box 65"/>
          <p:cNvSpPr txBox="1">
            <a:spLocks noChangeArrowheads="1"/>
          </p:cNvSpPr>
          <p:nvPr/>
        </p:nvSpPr>
        <p:spPr bwMode="gray">
          <a:xfrm>
            <a:off x="5868144" y="1694429"/>
            <a:ext cx="343671" cy="43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r>
              <a:rPr lang="ar-DZ" sz="2400" dirty="0" smtClean="0">
                <a:solidFill>
                  <a:schemeClr val="bg1"/>
                </a:solidFill>
              </a:rPr>
              <a:t>1</a:t>
            </a:r>
            <a:endParaRPr lang="en-US" sz="2400" dirty="0">
              <a:solidFill>
                <a:schemeClr val="bg1"/>
              </a:solidFill>
            </a:endParaRPr>
          </a:p>
        </p:txBody>
      </p:sp>
      <p:sp>
        <p:nvSpPr>
          <p:cNvPr id="26" name="Text Box 65"/>
          <p:cNvSpPr txBox="1">
            <a:spLocks noChangeArrowheads="1"/>
          </p:cNvSpPr>
          <p:nvPr/>
        </p:nvSpPr>
        <p:spPr bwMode="gray">
          <a:xfrm flipH="1">
            <a:off x="5940152" y="2558525"/>
            <a:ext cx="254181" cy="43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r>
              <a:rPr lang="ar-DZ" sz="2400" dirty="0" smtClean="0">
                <a:solidFill>
                  <a:schemeClr val="bg1"/>
                </a:solidFill>
              </a:rPr>
              <a:t>2</a:t>
            </a:r>
            <a:endParaRPr lang="en-US" sz="2400" dirty="0">
              <a:solidFill>
                <a:schemeClr val="bg1"/>
              </a:solidFill>
            </a:endParaRPr>
          </a:p>
        </p:txBody>
      </p:sp>
      <p:sp>
        <p:nvSpPr>
          <p:cNvPr id="27" name="Text Box 65"/>
          <p:cNvSpPr txBox="1">
            <a:spLocks noChangeArrowheads="1"/>
          </p:cNvSpPr>
          <p:nvPr/>
        </p:nvSpPr>
        <p:spPr bwMode="gray">
          <a:xfrm flipH="1">
            <a:off x="5940152" y="3356992"/>
            <a:ext cx="254181" cy="43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r>
              <a:rPr lang="ar-DZ" sz="2400" dirty="0" smtClean="0">
                <a:solidFill>
                  <a:schemeClr val="bg1"/>
                </a:solidFill>
              </a:rPr>
              <a:t>3</a:t>
            </a:r>
            <a:endParaRPr lang="en-US" sz="2400" dirty="0">
              <a:solidFill>
                <a:schemeClr val="bg1"/>
              </a:solidFill>
            </a:endParaRPr>
          </a:p>
        </p:txBody>
      </p:sp>
      <p:grpSp>
        <p:nvGrpSpPr>
          <p:cNvPr id="28" name="Group 88"/>
          <p:cNvGrpSpPr>
            <a:grpSpLocks/>
          </p:cNvGrpSpPr>
          <p:nvPr/>
        </p:nvGrpSpPr>
        <p:grpSpPr bwMode="auto">
          <a:xfrm rot="10800000">
            <a:off x="1979711" y="4129384"/>
            <a:ext cx="4524004" cy="739775"/>
            <a:chOff x="1728" y="1680"/>
            <a:chExt cx="4560" cy="653"/>
          </a:xfrm>
        </p:grpSpPr>
        <p:sp>
          <p:nvSpPr>
            <p:cNvPr id="29"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30" name="AutoShape 63"/>
            <p:cNvSpPr>
              <a:spLocks noChangeArrowheads="1"/>
            </p:cNvSpPr>
            <p:nvPr/>
          </p:nvSpPr>
          <p:spPr bwMode="gray">
            <a:xfrm>
              <a:off x="1728" y="1680"/>
              <a:ext cx="662" cy="653"/>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31" name="Text Box 64"/>
            <p:cNvSpPr txBox="1">
              <a:spLocks noChangeArrowheads="1"/>
            </p:cNvSpPr>
            <p:nvPr/>
          </p:nvSpPr>
          <p:spPr bwMode="gray">
            <a:xfrm rot="10800000">
              <a:off x="2588" y="1873"/>
              <a:ext cx="3555"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عملية (خطوات) إدارة المخاطــر</a:t>
              </a:r>
              <a:endParaRPr lang="en-US" sz="2000" b="1" dirty="0">
                <a:solidFill>
                  <a:schemeClr val="bg1"/>
                </a:solidFill>
              </a:endParaRPr>
            </a:p>
          </p:txBody>
        </p:sp>
        <p:sp>
          <p:nvSpPr>
            <p:cNvPr id="32" name="Text Box 65"/>
            <p:cNvSpPr txBox="1">
              <a:spLocks noChangeArrowheads="1"/>
            </p:cNvSpPr>
            <p:nvPr/>
          </p:nvSpPr>
          <p:spPr bwMode="gray">
            <a:xfrm rot="10800000">
              <a:off x="1919" y="1813"/>
              <a:ext cx="30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endParaRPr lang="en-US" sz="2400" dirty="0">
                <a:solidFill>
                  <a:schemeClr val="bg1"/>
                </a:solidFill>
              </a:endParaRPr>
            </a:p>
          </p:txBody>
        </p:sp>
      </p:grpSp>
      <p:grpSp>
        <p:nvGrpSpPr>
          <p:cNvPr id="33" name="Group 87"/>
          <p:cNvGrpSpPr>
            <a:grpSpLocks/>
          </p:cNvGrpSpPr>
          <p:nvPr/>
        </p:nvGrpSpPr>
        <p:grpSpPr bwMode="auto">
          <a:xfrm rot="10800000">
            <a:off x="5220072" y="4941168"/>
            <a:ext cx="3743776" cy="739775"/>
            <a:chOff x="-1415" y="2477"/>
            <a:chExt cx="4523" cy="653"/>
          </a:xfrm>
        </p:grpSpPr>
        <p:sp>
          <p:nvSpPr>
            <p:cNvPr id="34" name="AutoShape 67"/>
            <p:cNvSpPr>
              <a:spLocks noChangeArrowheads="1"/>
            </p:cNvSpPr>
            <p:nvPr/>
          </p:nvSpPr>
          <p:spPr bwMode="gray">
            <a:xfrm>
              <a:off x="-1084" y="2586"/>
              <a:ext cx="4192" cy="436"/>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35" name="AutoShape 68"/>
            <p:cNvSpPr>
              <a:spLocks noChangeArrowheads="1"/>
            </p:cNvSpPr>
            <p:nvPr/>
          </p:nvSpPr>
          <p:spPr bwMode="gray">
            <a:xfrm>
              <a:off x="-1415" y="2477"/>
              <a:ext cx="1077" cy="653"/>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grpSp>
      <p:grpSp>
        <p:nvGrpSpPr>
          <p:cNvPr id="36" name="Group 86"/>
          <p:cNvGrpSpPr>
            <a:grpSpLocks/>
          </p:cNvGrpSpPr>
          <p:nvPr/>
        </p:nvGrpSpPr>
        <p:grpSpPr bwMode="auto">
          <a:xfrm rot="10800000">
            <a:off x="537306" y="4849265"/>
            <a:ext cx="4034740" cy="739775"/>
            <a:chOff x="1676" y="3230"/>
            <a:chExt cx="4612" cy="653"/>
          </a:xfrm>
        </p:grpSpPr>
        <p:sp>
          <p:nvSpPr>
            <p:cNvPr id="37" name="AutoShape 72"/>
            <p:cNvSpPr>
              <a:spLocks noChangeArrowheads="1"/>
            </p:cNvSpPr>
            <p:nvPr/>
          </p:nvSpPr>
          <p:spPr bwMode="gray">
            <a:xfrm>
              <a:off x="2096" y="3293"/>
              <a:ext cx="4192" cy="436"/>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38" name="AutoShape 73"/>
            <p:cNvSpPr>
              <a:spLocks noChangeArrowheads="1"/>
            </p:cNvSpPr>
            <p:nvPr/>
          </p:nvSpPr>
          <p:spPr bwMode="gray">
            <a:xfrm>
              <a:off x="1676" y="3230"/>
              <a:ext cx="1051"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grpSp>
      <p:grpSp>
        <p:nvGrpSpPr>
          <p:cNvPr id="39" name="Group 85"/>
          <p:cNvGrpSpPr>
            <a:grpSpLocks/>
          </p:cNvGrpSpPr>
          <p:nvPr/>
        </p:nvGrpSpPr>
        <p:grpSpPr bwMode="auto">
          <a:xfrm rot="10800000">
            <a:off x="251519" y="5683764"/>
            <a:ext cx="4035283" cy="741363"/>
            <a:chOff x="1728" y="4147"/>
            <a:chExt cx="4560" cy="653"/>
          </a:xfrm>
        </p:grpSpPr>
        <p:sp>
          <p:nvSpPr>
            <p:cNvPr id="40" name="AutoShape 77"/>
            <p:cNvSpPr>
              <a:spLocks noChangeArrowheads="1"/>
            </p:cNvSpPr>
            <p:nvPr/>
          </p:nvSpPr>
          <p:spPr bwMode="gray">
            <a:xfrm>
              <a:off x="2096" y="4260"/>
              <a:ext cx="4192" cy="43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41" name="AutoShape 78"/>
            <p:cNvSpPr>
              <a:spLocks noChangeArrowheads="1"/>
            </p:cNvSpPr>
            <p:nvPr/>
          </p:nvSpPr>
          <p:spPr bwMode="gray">
            <a:xfrm>
              <a:off x="1728" y="4147"/>
              <a:ext cx="945" cy="653"/>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grpSp>
      <p:grpSp>
        <p:nvGrpSpPr>
          <p:cNvPr id="43" name="Group 88"/>
          <p:cNvGrpSpPr>
            <a:grpSpLocks/>
          </p:cNvGrpSpPr>
          <p:nvPr/>
        </p:nvGrpSpPr>
        <p:grpSpPr bwMode="auto">
          <a:xfrm rot="10800000">
            <a:off x="4371782" y="5732468"/>
            <a:ext cx="4046510" cy="739775"/>
            <a:chOff x="1728" y="1680"/>
            <a:chExt cx="4560" cy="653"/>
          </a:xfrm>
        </p:grpSpPr>
        <p:sp>
          <p:nvSpPr>
            <p:cNvPr id="44"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45" name="AutoShape 63"/>
            <p:cNvSpPr>
              <a:spLocks noChangeArrowheads="1"/>
            </p:cNvSpPr>
            <p:nvPr/>
          </p:nvSpPr>
          <p:spPr bwMode="gray">
            <a:xfrm>
              <a:off x="1728" y="1680"/>
              <a:ext cx="990" cy="653"/>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46" name="Text Box 64"/>
            <p:cNvSpPr txBox="1">
              <a:spLocks noChangeArrowheads="1"/>
            </p:cNvSpPr>
            <p:nvPr/>
          </p:nvSpPr>
          <p:spPr bwMode="gray">
            <a:xfrm rot="10800000">
              <a:off x="2588" y="1825"/>
              <a:ext cx="303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التقارير المتعلقة بالمخاطر</a:t>
              </a:r>
              <a:endParaRPr lang="en-US" sz="2000" b="1" dirty="0" smtClean="0">
                <a:solidFill>
                  <a:schemeClr val="bg1"/>
                </a:solidFill>
              </a:endParaRPr>
            </a:p>
          </p:txBody>
        </p:sp>
        <p:sp>
          <p:nvSpPr>
            <p:cNvPr id="47" name="Text Box 65"/>
            <p:cNvSpPr txBox="1">
              <a:spLocks noChangeArrowheads="1"/>
            </p:cNvSpPr>
            <p:nvPr/>
          </p:nvSpPr>
          <p:spPr bwMode="gray">
            <a:xfrm rot="10800000">
              <a:off x="1919" y="1813"/>
              <a:ext cx="30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endParaRPr lang="en-US" sz="2400" dirty="0">
                <a:solidFill>
                  <a:schemeClr val="bg1"/>
                </a:solidFill>
              </a:endParaRPr>
            </a:p>
          </p:txBody>
        </p:sp>
      </p:grpSp>
      <p:sp>
        <p:nvSpPr>
          <p:cNvPr id="48" name="Text Box 64"/>
          <p:cNvSpPr txBox="1">
            <a:spLocks noChangeArrowheads="1"/>
          </p:cNvSpPr>
          <p:nvPr/>
        </p:nvSpPr>
        <p:spPr bwMode="gray">
          <a:xfrm>
            <a:off x="2843808" y="1755605"/>
            <a:ext cx="2885990" cy="37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تعريف المخاطـــر</a:t>
            </a:r>
            <a:endParaRPr lang="en-US" sz="2000" b="1" dirty="0">
              <a:solidFill>
                <a:schemeClr val="bg1"/>
              </a:solidFill>
            </a:endParaRPr>
          </a:p>
        </p:txBody>
      </p:sp>
      <p:sp>
        <p:nvSpPr>
          <p:cNvPr id="49" name="Text Box 64"/>
          <p:cNvSpPr txBox="1">
            <a:spLocks noChangeArrowheads="1"/>
          </p:cNvSpPr>
          <p:nvPr/>
        </p:nvSpPr>
        <p:spPr bwMode="gray">
          <a:xfrm>
            <a:off x="2771800" y="2691709"/>
            <a:ext cx="2885990" cy="37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إدارة المخاطــر</a:t>
            </a:r>
            <a:endParaRPr lang="en-US" sz="2000" b="1" dirty="0">
              <a:solidFill>
                <a:schemeClr val="bg1"/>
              </a:solidFill>
            </a:endParaRPr>
          </a:p>
        </p:txBody>
      </p:sp>
      <p:sp>
        <p:nvSpPr>
          <p:cNvPr id="50" name="Text Box 64"/>
          <p:cNvSpPr txBox="1">
            <a:spLocks noChangeArrowheads="1"/>
          </p:cNvSpPr>
          <p:nvPr/>
        </p:nvSpPr>
        <p:spPr bwMode="gray">
          <a:xfrm>
            <a:off x="2843808" y="3411789"/>
            <a:ext cx="2885990" cy="37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هيكلة إدارة المخاطــر</a:t>
            </a:r>
            <a:endParaRPr lang="en-US" sz="2000" b="1" dirty="0">
              <a:solidFill>
                <a:schemeClr val="bg1"/>
              </a:solidFill>
            </a:endParaRPr>
          </a:p>
        </p:txBody>
      </p:sp>
      <p:sp>
        <p:nvSpPr>
          <p:cNvPr id="51" name="Text Box 64"/>
          <p:cNvSpPr txBox="1">
            <a:spLocks noChangeArrowheads="1"/>
          </p:cNvSpPr>
          <p:nvPr/>
        </p:nvSpPr>
        <p:spPr bwMode="gray">
          <a:xfrm>
            <a:off x="1063381" y="5063520"/>
            <a:ext cx="2695899" cy="37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معالجة المخاطر</a:t>
            </a:r>
            <a:endParaRPr lang="en-US" sz="2000" b="1" dirty="0" smtClean="0">
              <a:solidFill>
                <a:schemeClr val="bg1"/>
              </a:solidFill>
            </a:endParaRPr>
          </a:p>
        </p:txBody>
      </p:sp>
      <p:sp>
        <p:nvSpPr>
          <p:cNvPr id="52" name="Text Box 64"/>
          <p:cNvSpPr txBox="1">
            <a:spLocks noChangeArrowheads="1"/>
          </p:cNvSpPr>
          <p:nvPr/>
        </p:nvSpPr>
        <p:spPr bwMode="gray">
          <a:xfrm>
            <a:off x="5436096" y="5140418"/>
            <a:ext cx="2695899" cy="37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marL="273050" algn="r" rtl="1" eaLnBrk="0" hangingPunct="0"/>
            <a:r>
              <a:rPr lang="ar-DZ" sz="2000" b="1" dirty="0" smtClean="0">
                <a:solidFill>
                  <a:schemeClr val="bg1"/>
                </a:solidFill>
              </a:rPr>
              <a:t>تقدير المخاطر</a:t>
            </a:r>
            <a:endParaRPr lang="en-US" sz="2000" b="1" dirty="0">
              <a:solidFill>
                <a:schemeClr val="bg1"/>
              </a:solidFill>
            </a:endParaRPr>
          </a:p>
        </p:txBody>
      </p:sp>
      <p:sp>
        <p:nvSpPr>
          <p:cNvPr id="53" name="Text Box 64"/>
          <p:cNvSpPr txBox="1">
            <a:spLocks noChangeArrowheads="1"/>
          </p:cNvSpPr>
          <p:nvPr/>
        </p:nvSpPr>
        <p:spPr bwMode="gray">
          <a:xfrm>
            <a:off x="72008" y="5860711"/>
            <a:ext cx="3347864" cy="37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r" defTabSz="1047750" rtl="1" eaLnBrk="0" hangingPunct="0"/>
            <a:r>
              <a:rPr lang="ar-DZ" sz="2000" b="1" dirty="0" smtClean="0">
                <a:solidFill>
                  <a:schemeClr val="bg1"/>
                </a:solidFill>
              </a:rPr>
              <a:t>مراقبة ومعالجة عملية إدارة المخاطر</a:t>
            </a:r>
            <a:endParaRPr lang="en-US" sz="2000" b="1" dirty="0">
              <a:solidFill>
                <a:schemeClr val="bg1"/>
              </a:solidFill>
            </a:endParaRPr>
          </a:p>
        </p:txBody>
      </p:sp>
      <p:sp>
        <p:nvSpPr>
          <p:cNvPr id="54" name="Text Box 65"/>
          <p:cNvSpPr txBox="1">
            <a:spLocks noChangeArrowheads="1"/>
          </p:cNvSpPr>
          <p:nvPr/>
        </p:nvSpPr>
        <p:spPr bwMode="gray">
          <a:xfrm>
            <a:off x="8316416" y="5109829"/>
            <a:ext cx="474188" cy="37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r>
              <a:rPr lang="ar-DZ" sz="2000" b="1" dirty="0" smtClean="0">
                <a:solidFill>
                  <a:schemeClr val="bg1"/>
                </a:solidFill>
              </a:rPr>
              <a:t>أولا</a:t>
            </a:r>
            <a:endParaRPr lang="en-US" sz="2000" b="1" dirty="0">
              <a:solidFill>
                <a:schemeClr val="bg1"/>
              </a:solidFill>
            </a:endParaRPr>
          </a:p>
        </p:txBody>
      </p:sp>
      <p:sp>
        <p:nvSpPr>
          <p:cNvPr id="2" name="Rectangle 1"/>
          <p:cNvSpPr/>
          <p:nvPr/>
        </p:nvSpPr>
        <p:spPr>
          <a:xfrm>
            <a:off x="3905212" y="5013176"/>
            <a:ext cx="497252" cy="369332"/>
          </a:xfrm>
          <a:prstGeom prst="rect">
            <a:avLst/>
          </a:prstGeom>
        </p:spPr>
        <p:txBody>
          <a:bodyPr wrap="none">
            <a:spAutoFit/>
          </a:bodyPr>
          <a:lstStyle/>
          <a:p>
            <a:r>
              <a:rPr lang="ar-DZ" sz="1800" b="1" dirty="0" smtClean="0">
                <a:solidFill>
                  <a:schemeClr val="bg1"/>
                </a:solidFill>
              </a:rPr>
              <a:t>ثانيا</a:t>
            </a:r>
            <a:endParaRPr lang="fr-FR" dirty="0"/>
          </a:p>
        </p:txBody>
      </p:sp>
      <p:sp>
        <p:nvSpPr>
          <p:cNvPr id="3" name="Rectangle 2"/>
          <p:cNvSpPr/>
          <p:nvPr/>
        </p:nvSpPr>
        <p:spPr>
          <a:xfrm>
            <a:off x="7768555" y="5912592"/>
            <a:ext cx="473206" cy="369332"/>
          </a:xfrm>
          <a:prstGeom prst="rect">
            <a:avLst/>
          </a:prstGeom>
        </p:spPr>
        <p:txBody>
          <a:bodyPr wrap="none">
            <a:spAutoFit/>
          </a:bodyPr>
          <a:lstStyle/>
          <a:p>
            <a:r>
              <a:rPr lang="ar-DZ" sz="1800" b="1" dirty="0" smtClean="0">
                <a:solidFill>
                  <a:schemeClr val="bg1"/>
                </a:solidFill>
              </a:rPr>
              <a:t>ثالثا</a:t>
            </a:r>
            <a:endParaRPr lang="fr-FR" dirty="0"/>
          </a:p>
        </p:txBody>
      </p:sp>
      <p:sp>
        <p:nvSpPr>
          <p:cNvPr id="57" name="Rectangle 56"/>
          <p:cNvSpPr/>
          <p:nvPr/>
        </p:nvSpPr>
        <p:spPr>
          <a:xfrm>
            <a:off x="3605831" y="5860711"/>
            <a:ext cx="534121" cy="369332"/>
          </a:xfrm>
          <a:prstGeom prst="rect">
            <a:avLst/>
          </a:prstGeom>
        </p:spPr>
        <p:txBody>
          <a:bodyPr wrap="none">
            <a:spAutoFit/>
          </a:bodyPr>
          <a:lstStyle/>
          <a:p>
            <a:r>
              <a:rPr lang="ar-DZ" sz="1800" b="1" dirty="0" smtClean="0">
                <a:solidFill>
                  <a:schemeClr val="bg1"/>
                </a:solidFill>
              </a:rPr>
              <a:t>رابعا</a:t>
            </a:r>
            <a:endParaRPr lang="fr-FR" dirty="0"/>
          </a:p>
        </p:txBody>
      </p:sp>
      <p:sp>
        <p:nvSpPr>
          <p:cNvPr id="58" name="Text Box 65"/>
          <p:cNvSpPr txBox="1">
            <a:spLocks noChangeArrowheads="1"/>
          </p:cNvSpPr>
          <p:nvPr/>
        </p:nvSpPr>
        <p:spPr bwMode="gray">
          <a:xfrm flipH="1">
            <a:off x="6046011" y="4221088"/>
            <a:ext cx="254181" cy="43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hangingPunct="0"/>
            <a:r>
              <a:rPr lang="ar-DZ" sz="2400" dirty="0" smtClean="0">
                <a:solidFill>
                  <a:schemeClr val="bg1"/>
                </a:solidFill>
              </a:rPr>
              <a:t>4</a:t>
            </a:r>
            <a:endParaRPr lang="en-US" sz="2400" dirty="0">
              <a:solidFill>
                <a:schemeClr val="bg1"/>
              </a:solidFill>
            </a:endParaRPr>
          </a:p>
        </p:txBody>
      </p:sp>
      <p:sp>
        <p:nvSpPr>
          <p:cNvPr id="5" name="Titre 4"/>
          <p:cNvSpPr>
            <a:spLocks noGrp="1"/>
          </p:cNvSpPr>
          <p:nvPr>
            <p:ph type="title"/>
          </p:nvPr>
        </p:nvSpPr>
        <p:spPr>
          <a:xfrm>
            <a:off x="6231756" y="0"/>
            <a:ext cx="5909198" cy="1143000"/>
          </a:xfrm>
        </p:spPr>
        <p:txBody>
          <a:bodyPr>
            <a:normAutofit/>
          </a:bodyPr>
          <a:lstStyle/>
          <a:p>
            <a:r>
              <a:rPr lang="ar-DZ" sz="6000" b="1" dirty="0" smtClean="0"/>
              <a:t>المضمون</a:t>
            </a:r>
            <a:endParaRPr lang="fr-FR" sz="6000" b="1" dirty="0"/>
          </a:p>
        </p:txBody>
      </p:sp>
    </p:spTree>
    <p:extLst>
      <p:ext uri="{BB962C8B-B14F-4D97-AF65-F5344CB8AC3E}">
        <p14:creationId xmlns:p14="http://schemas.microsoft.com/office/powerpoint/2010/main" val="110770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EC\Pictures\Saved Pictures\Screenshot_2017-09-17-15-31-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1838325"/>
            <a:ext cx="10184060" cy="10534650"/>
          </a:xfrm>
          <a:prstGeom prst="rect">
            <a:avLst/>
          </a:prstGeom>
          <a:noFill/>
          <a:extLst>
            <a:ext uri="{909E8E84-426E-40DD-AFC4-6F175D3DCCD1}">
              <a14:hiddenFill xmlns:a14="http://schemas.microsoft.com/office/drawing/2010/main">
                <a:solidFill>
                  <a:srgbClr val="FFFFFF"/>
                </a:solidFill>
              </a14:hiddenFill>
            </a:ext>
          </a:extLst>
        </p:spPr>
      </p:pic>
      <p:sp>
        <p:nvSpPr>
          <p:cNvPr id="4" name="Titre 4"/>
          <p:cNvSpPr txBox="1">
            <a:spLocks/>
          </p:cNvSpPr>
          <p:nvPr/>
        </p:nvSpPr>
        <p:spPr>
          <a:xfrm>
            <a:off x="323528" y="1670993"/>
            <a:ext cx="8424936" cy="5187007"/>
          </a:xfrm>
          <a:prstGeom prst="rect">
            <a:avLst/>
          </a:prstGeom>
        </p:spPr>
        <p:txBody>
          <a:bodyPr numCol="1">
            <a:prstTxWarp prst="textInflateBottom">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ar-DZ" sz="8000" b="1" dirty="0" smtClean="0">
                <a:ln w="28575" cmpd="sng">
                  <a:solidFill>
                    <a:schemeClr val="bg1"/>
                  </a:solidFill>
                  <a:prstDash val="solid"/>
                </a:ln>
                <a:solidFill>
                  <a:srgbClr val="C00000"/>
                </a:solidFill>
                <a:effectLst>
                  <a:glow rad="101600">
                    <a:srgbClr val="002060">
                      <a:alpha val="60000"/>
                    </a:srgbClr>
                  </a:glow>
                  <a:outerShdw blurRad="63500" dir="3600000" algn="tl" rotWithShape="0">
                    <a:srgbClr val="000000">
                      <a:alpha val="70000"/>
                    </a:srgbClr>
                  </a:outerShdw>
                  <a:reflection blurRad="6350" stA="60000" endA="900" endPos="58000" dir="5400000" sy="-100000" algn="bl" rotWithShape="0"/>
                </a:effectLst>
                <a:latin typeface="Arial" pitchFamily="34" charset="0"/>
                <a:cs typeface="Arial" pitchFamily="34" charset="0"/>
              </a:rPr>
              <a:t>شكرا على حسن الإصغاء والمتابعة</a:t>
            </a:r>
            <a:endParaRPr lang="fr-FR" sz="8000" b="1" dirty="0">
              <a:ln w="28575" cmpd="sng">
                <a:solidFill>
                  <a:schemeClr val="bg1"/>
                </a:solidFill>
                <a:prstDash val="solid"/>
              </a:ln>
              <a:solidFill>
                <a:srgbClr val="C00000"/>
              </a:solidFill>
              <a:effectLst>
                <a:glow rad="101600">
                  <a:srgbClr val="002060">
                    <a:alpha val="60000"/>
                  </a:srgbClr>
                </a:glow>
                <a:outerShdw blurRad="63500" dir="3600000" algn="tl" rotWithShape="0">
                  <a:srgbClr val="000000">
                    <a:alpha val="70000"/>
                  </a:srgbClr>
                </a:outerShdw>
                <a:reflection blurRad="6350" stA="60000" endA="900" endPos="58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18953927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Desktop\Nouveau dossier\lbd_ld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re 1"/>
          <p:cNvSpPr>
            <a:spLocks noGrp="1"/>
          </p:cNvSpPr>
          <p:nvPr>
            <p:ph type="title"/>
          </p:nvPr>
        </p:nvSpPr>
        <p:spPr>
          <a:xfrm>
            <a:off x="1043608" y="4437112"/>
            <a:ext cx="7498080" cy="1215008"/>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rtl="1"/>
            <a:r>
              <a:rPr lang="ar-DZ" sz="6600" b="1" dirty="0" smtClean="0">
                <a:ln>
                  <a:solidFill>
                    <a:srgbClr val="FFC000"/>
                  </a:solidFill>
                  <a:prstDash val="solid"/>
                </a:ln>
                <a:solidFill>
                  <a:srgbClr val="C00000"/>
                </a:solidFill>
                <a:effectLst>
                  <a:glow rad="139700">
                    <a:schemeClr val="bg1">
                      <a:alpha val="40000"/>
                    </a:schemeClr>
                  </a:glow>
                  <a:outerShdw blurRad="88000" dist="50800" dir="5040000" algn="tl">
                    <a:schemeClr val="accent4">
                      <a:tint val="80000"/>
                      <a:satMod val="250000"/>
                      <a:alpha val="45000"/>
                    </a:schemeClr>
                  </a:outerShdw>
                </a:effectLst>
                <a:latin typeface="Arial" pitchFamily="34" charset="0"/>
                <a:cs typeface="Arial" pitchFamily="34" charset="0"/>
              </a:rPr>
              <a:t>كونوا متألقين على الدوام</a:t>
            </a:r>
            <a:endParaRPr lang="fr-FR" sz="6600" b="1" dirty="0">
              <a:ln>
                <a:solidFill>
                  <a:srgbClr val="FFC000"/>
                </a:solidFill>
                <a:prstDash val="solid"/>
              </a:ln>
              <a:solidFill>
                <a:srgbClr val="C00000"/>
              </a:solidFill>
              <a:effectLst>
                <a:glow rad="139700">
                  <a:schemeClr val="bg1">
                    <a:alpha val="40000"/>
                  </a:schemeClr>
                </a:glow>
                <a:outerShdw blurRad="88000" dist="50800" dir="5040000" algn="tl">
                  <a:schemeClr val="accent4">
                    <a:tint val="80000"/>
                    <a:satMod val="250000"/>
                    <a:alpha val="45000"/>
                  </a:schemeClr>
                </a:outerShdw>
              </a:effectLst>
              <a:latin typeface="Arial" pitchFamily="34" charset="0"/>
              <a:cs typeface="Arial" pitchFamily="34" charset="0"/>
            </a:endParaRPr>
          </a:p>
        </p:txBody>
      </p:sp>
    </p:spTree>
    <p:extLst>
      <p:ext uri="{BB962C8B-B14F-4D97-AF65-F5344CB8AC3E}">
        <p14:creationId xmlns:p14="http://schemas.microsoft.com/office/powerpoint/2010/main" val="3472889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63688" y="188640"/>
            <a:ext cx="5688632" cy="980728"/>
          </a:xfrm>
        </p:spPr>
        <p:txBody>
          <a:bodyPr>
            <a:noAutofit/>
          </a:bodyPr>
          <a:lstStyle/>
          <a:p>
            <a:pPr algn="ctr"/>
            <a:r>
              <a:rPr lang="ar-DZ" sz="7200" b="1" dirty="0" smtClean="0"/>
              <a:t>المقدمة</a:t>
            </a:r>
            <a:endParaRPr lang="fr-FR" sz="7200" b="1" dirty="0"/>
          </a:p>
        </p:txBody>
      </p:sp>
      <p:sp>
        <p:nvSpPr>
          <p:cNvPr id="4" name="Rectangle 3"/>
          <p:cNvSpPr>
            <a:spLocks noGrp="1" noChangeArrowheads="1"/>
          </p:cNvSpPr>
          <p:nvPr>
            <p:ph idx="1"/>
          </p:nvPr>
        </p:nvSpPr>
        <p:spPr/>
        <p:txBody>
          <a:bodyPr/>
          <a:lstStyle/>
          <a:p>
            <a:pPr marL="0" indent="0" algn="just" rtl="1">
              <a:lnSpc>
                <a:spcPct val="150000"/>
              </a:lnSpc>
              <a:buNone/>
            </a:pPr>
            <a:r>
              <a:rPr lang="ar-SA" sz="3200" dirty="0"/>
              <a:t>لقد أصبحت المخاطر في الوقت الراهن أحد أهم التحديات التي تفرضها بيئة الأعمال على المنظمات، وأضحت عنصرا لا يمكن تجاهله في إعداد استراتيجيات هذه الأخيرة، حيث تعد السيطرة عليها مؤشر يحكم درجة تكيف وتأقلم أي مؤسسة مع ظروف ومتغيرات البيئة المتسارعة.</a:t>
            </a:r>
            <a:endParaRPr lang="en-US" sz="2800" dirty="0"/>
          </a:p>
        </p:txBody>
      </p:sp>
    </p:spTree>
    <p:extLst>
      <p:ext uri="{BB962C8B-B14F-4D97-AF65-F5344CB8AC3E}">
        <p14:creationId xmlns:p14="http://schemas.microsoft.com/office/powerpoint/2010/main" val="10465860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55976" y="764704"/>
            <a:ext cx="4788024" cy="662640"/>
          </a:xfrm>
        </p:spPr>
        <p:txBody>
          <a:bodyPr>
            <a:normAutofit/>
          </a:bodyPr>
          <a:lstStyle/>
          <a:p>
            <a:pPr marL="82296" indent="0" algn="r" rtl="1">
              <a:buNone/>
            </a:pPr>
            <a:r>
              <a:rPr lang="ar-DZ" dirty="0" smtClean="0">
                <a:ln>
                  <a:solidFill>
                    <a:srgbClr val="C00000"/>
                  </a:solidFill>
                </a:ln>
                <a:solidFill>
                  <a:srgbClr val="C00000"/>
                </a:solidFill>
              </a:rPr>
              <a:t>أولا:</a:t>
            </a:r>
          </a:p>
        </p:txBody>
      </p:sp>
      <p:sp>
        <p:nvSpPr>
          <p:cNvPr id="4" name="Pensées 3"/>
          <p:cNvSpPr/>
          <p:nvPr/>
        </p:nvSpPr>
        <p:spPr>
          <a:xfrm>
            <a:off x="4644008" y="3548964"/>
            <a:ext cx="3744416" cy="3168352"/>
          </a:xfrm>
          <a:prstGeom prst="cloudCallout">
            <a:avLst>
              <a:gd name="adj1" fmla="val 47354"/>
              <a:gd name="adj2" fmla="val -8945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800" dirty="0" smtClean="0"/>
              <a:t>...</a:t>
            </a:r>
            <a:endParaRPr lang="fr-FR" sz="2800" b="1" dirty="0"/>
          </a:p>
        </p:txBody>
      </p:sp>
      <p:sp>
        <p:nvSpPr>
          <p:cNvPr id="19" name="Pensées 18"/>
          <p:cNvSpPr/>
          <p:nvPr/>
        </p:nvSpPr>
        <p:spPr>
          <a:xfrm>
            <a:off x="38766" y="3789040"/>
            <a:ext cx="4101186" cy="2928276"/>
          </a:xfrm>
          <a:prstGeom prst="cloudCallout">
            <a:avLst>
              <a:gd name="adj1" fmla="val -35036"/>
              <a:gd name="adj2" fmla="val -996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400" b="1" dirty="0"/>
          </a:p>
        </p:txBody>
      </p:sp>
      <p:sp>
        <p:nvSpPr>
          <p:cNvPr id="5" name="Rectangle 4"/>
          <p:cNvSpPr/>
          <p:nvPr/>
        </p:nvSpPr>
        <p:spPr>
          <a:xfrm>
            <a:off x="5508104" y="1495452"/>
            <a:ext cx="3049488" cy="6189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المخاطر </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260884" y="1509309"/>
            <a:ext cx="3560058" cy="6189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ادارة </a:t>
            </a:r>
            <a:r>
              <a:rPr lang="ar-DZ"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المحاطر</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 Box 20"/>
          <p:cNvSpPr txBox="1">
            <a:spLocks noChangeArrowheads="1"/>
          </p:cNvSpPr>
          <p:nvPr/>
        </p:nvSpPr>
        <p:spPr bwMode="auto">
          <a:xfrm>
            <a:off x="5353025" y="3899841"/>
            <a:ext cx="2326382" cy="24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just" rtl="1" eaLnBrk="0" hangingPunct="0"/>
            <a:r>
              <a:rPr lang="ar-DZ" sz="2200" b="1" dirty="0">
                <a:solidFill>
                  <a:srgbClr val="000000"/>
                </a:solidFill>
                <a:cs typeface="B Compset" pitchFamily="2" charset="-78"/>
              </a:rPr>
              <a:t>تعرف على أنها مزيج من احتمال وقوع حدث وتبعاته أو نتائجه. هناك إمكانية حدوث أحداث قد تكون عواقبها مفيدة (خطر إيجابي) أو ضارة (خطر سلبي).</a:t>
            </a:r>
            <a:r>
              <a:rPr lang="en-US" sz="2200" b="1" dirty="0" smtClean="0">
                <a:solidFill>
                  <a:srgbClr val="000000"/>
                </a:solidFill>
                <a:cs typeface="B Compset" pitchFamily="2" charset="-78"/>
              </a:rPr>
              <a:t>.</a:t>
            </a:r>
            <a:endParaRPr lang="en-US" sz="2200" b="1" dirty="0">
              <a:solidFill>
                <a:srgbClr val="000000"/>
              </a:solidFill>
              <a:cs typeface="B Compset" pitchFamily="2" charset="-78"/>
            </a:endParaRPr>
          </a:p>
        </p:txBody>
      </p:sp>
      <p:sp>
        <p:nvSpPr>
          <p:cNvPr id="17" name="Text Box 20"/>
          <p:cNvSpPr txBox="1">
            <a:spLocks noChangeArrowheads="1"/>
          </p:cNvSpPr>
          <p:nvPr/>
        </p:nvSpPr>
        <p:spPr bwMode="auto">
          <a:xfrm>
            <a:off x="467544" y="4235323"/>
            <a:ext cx="3024336" cy="203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just" rtl="1" eaLnBrk="0" hangingPunct="0"/>
            <a:r>
              <a:rPr lang="ar-DZ" b="1" dirty="0" smtClean="0">
                <a:solidFill>
                  <a:srgbClr val="000000"/>
                </a:solidFill>
                <a:cs typeface="B Compset" pitchFamily="2" charset="-78"/>
              </a:rPr>
              <a:t>هي </a:t>
            </a:r>
            <a:r>
              <a:rPr lang="ar-DZ" b="1" dirty="0">
                <a:solidFill>
                  <a:srgbClr val="000000"/>
                </a:solidFill>
                <a:cs typeface="B Compset" pitchFamily="2" charset="-78"/>
              </a:rPr>
              <a:t>جزء لا يتجزأ من تنفيذ استراتيجية أي منظمة، فهي مجموع الإجراءات التي تتعامل بها المنظمات بشكل منهجي مع المخاطر المرتبطة بأنشطتها</a:t>
            </a:r>
            <a:r>
              <a:rPr lang="ar-DZ" b="1" dirty="0" smtClean="0">
                <a:solidFill>
                  <a:srgbClr val="000000"/>
                </a:solidFill>
                <a:cs typeface="B Compset" pitchFamily="2" charset="-78"/>
              </a:rPr>
              <a:t>.</a:t>
            </a:r>
          </a:p>
          <a:p>
            <a:pPr algn="just" rtl="1" eaLnBrk="0" hangingPunct="0"/>
            <a:r>
              <a:rPr lang="ar-DZ" b="1" dirty="0" smtClean="0">
                <a:solidFill>
                  <a:srgbClr val="000000"/>
                </a:solidFill>
                <a:cs typeface="B Compset" pitchFamily="2" charset="-78"/>
              </a:rPr>
              <a:t> </a:t>
            </a:r>
            <a:r>
              <a:rPr lang="ar-DZ" b="1" dirty="0">
                <a:solidFill>
                  <a:srgbClr val="000000"/>
                </a:solidFill>
                <a:cs typeface="B Compset" pitchFamily="2" charset="-78"/>
              </a:rPr>
              <a:t>تتركز إدارة المخاطر على تحديد المخاطر ومعالجتها، بهدف إضافة القيمة القصوى الدائمة لكل نشاط من أنشطة المنظمة، فهي تزيد من احتمالية النجاح وتقلل من احتمالية الفشل وعدم اليقين</a:t>
            </a:r>
            <a:endParaRPr lang="en-US" b="1" dirty="0">
              <a:solidFill>
                <a:srgbClr val="000000"/>
              </a:solidFill>
              <a:cs typeface="B Compset" pitchFamily="2" charset="-78"/>
            </a:endParaRPr>
          </a:p>
        </p:txBody>
      </p:sp>
    </p:spTree>
    <p:extLst>
      <p:ext uri="{BB962C8B-B14F-4D97-AF65-F5344CB8AC3E}">
        <p14:creationId xmlns:p14="http://schemas.microsoft.com/office/powerpoint/2010/main" val="2901851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4400" y="188640"/>
            <a:ext cx="7498080" cy="720080"/>
          </a:xfrm>
        </p:spPr>
        <p:txBody>
          <a:bodyPr>
            <a:normAutofit fontScale="90000"/>
          </a:bodyPr>
          <a:lstStyle/>
          <a:p>
            <a:pPr algn="r" rtl="1"/>
            <a:r>
              <a:rPr lang="ar-DZ" b="1" dirty="0" smtClean="0"/>
              <a:t>اهمية ادارة المخاطر</a:t>
            </a:r>
            <a:r>
              <a:rPr lang="ar-DZ" b="1" dirty="0" smtClean="0">
                <a:effectLst/>
              </a:rPr>
              <a:t> </a:t>
            </a:r>
            <a:endParaRPr lang="fr-FR" b="1" dirty="0"/>
          </a:p>
        </p:txBody>
      </p:sp>
      <p:sp>
        <p:nvSpPr>
          <p:cNvPr id="4" name="Étoile à 10 branches 3"/>
          <p:cNvSpPr/>
          <p:nvPr/>
        </p:nvSpPr>
        <p:spPr>
          <a:xfrm>
            <a:off x="6660232" y="1412776"/>
            <a:ext cx="2232248" cy="2160240"/>
          </a:xfrm>
          <a:prstGeom prst="star10">
            <a:avLst/>
          </a:prstGeom>
          <a:solidFill>
            <a:srgbClr val="92D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الاستغلال الامثل  للموارد البشرية</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Étoile à 10 branches 4"/>
          <p:cNvSpPr/>
          <p:nvPr/>
        </p:nvSpPr>
        <p:spPr>
          <a:xfrm>
            <a:off x="713980" y="1369724"/>
            <a:ext cx="2232248" cy="2160240"/>
          </a:xfrm>
          <a:prstGeom prst="star10">
            <a:avLst/>
          </a:prstGeom>
          <a:solidFill>
            <a:srgbClr val="FFC0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8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دعم تنفيذ الانشطة المستقبلية</a:t>
            </a:r>
            <a:endParaRPr lang="fr-FR" sz="2800"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
        <p:nvSpPr>
          <p:cNvPr id="6" name="Étoile à 10 branches 5"/>
          <p:cNvSpPr/>
          <p:nvPr/>
        </p:nvSpPr>
        <p:spPr>
          <a:xfrm>
            <a:off x="3660208" y="1412776"/>
            <a:ext cx="2232248" cy="2160240"/>
          </a:xfrm>
          <a:prstGeom prst="star10">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DZ"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تطوير اساليب اتخاذ القرار </a:t>
            </a:r>
            <a:endParaRPr lang="fr-FR" sz="24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7" name="Étoile à 10 branches 6"/>
          <p:cNvSpPr/>
          <p:nvPr/>
        </p:nvSpPr>
        <p:spPr>
          <a:xfrm>
            <a:off x="6444208" y="4149080"/>
            <a:ext cx="2232248" cy="2160240"/>
          </a:xfrm>
          <a:prstGeom prst="star10">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dirty="0" smtClean="0">
                <a:ln w="18415" cmpd="sng">
                  <a:solidFill>
                    <a:schemeClr val="tx1"/>
                  </a:solidFill>
                  <a:prstDash val="solid"/>
                </a:ln>
                <a:solidFill>
                  <a:schemeClr val="tx1"/>
                </a:solidFill>
              </a:rPr>
              <a:t>تقليل </a:t>
            </a:r>
            <a:r>
              <a:rPr lang="ar-DZ" sz="2400" dirty="0" err="1" smtClean="0">
                <a:ln w="18415" cmpd="sng">
                  <a:solidFill>
                    <a:schemeClr val="tx1"/>
                  </a:solidFill>
                  <a:prstDash val="solid"/>
                </a:ln>
                <a:solidFill>
                  <a:schemeClr val="tx1"/>
                </a:solidFill>
              </a:rPr>
              <a:t>المفاجاءات</a:t>
            </a:r>
            <a:r>
              <a:rPr lang="ar-DZ" sz="2400" dirty="0" smtClean="0">
                <a:ln w="18415" cmpd="sng">
                  <a:solidFill>
                    <a:schemeClr val="tx1"/>
                  </a:solidFill>
                  <a:prstDash val="solid"/>
                </a:ln>
                <a:solidFill>
                  <a:schemeClr val="tx1"/>
                </a:solidFill>
              </a:rPr>
              <a:t> والتقلبات</a:t>
            </a:r>
            <a:endParaRPr lang="fr-FR" sz="2400" dirty="0">
              <a:ln w="18415" cmpd="sng">
                <a:solidFill>
                  <a:schemeClr val="tx1"/>
                </a:solidFill>
                <a:prstDash val="solid"/>
              </a:ln>
              <a:solidFill>
                <a:schemeClr val="tx1"/>
              </a:solidFill>
            </a:endParaRPr>
          </a:p>
        </p:txBody>
      </p:sp>
      <p:pic>
        <p:nvPicPr>
          <p:cNvPr id="8" name="Image 5">
            <a:extLst>
              <a:ext uri="{FF2B5EF4-FFF2-40B4-BE49-F238E27FC236}">
                <a16:creationId xmlns="" xmlns:a16="http://schemas.microsoft.com/office/drawing/2014/main" id="{807A4333-D537-4891-A358-20FA5BBB6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9080"/>
            <a:ext cx="3660208" cy="2708920"/>
          </a:xfrm>
          <a:prstGeom prst="rect">
            <a:avLst/>
          </a:prstGeom>
        </p:spPr>
      </p:pic>
      <p:sp>
        <p:nvSpPr>
          <p:cNvPr id="9" name="Étoile à 10 branches 8"/>
          <p:cNvSpPr/>
          <p:nvPr/>
        </p:nvSpPr>
        <p:spPr>
          <a:xfrm>
            <a:off x="3311860" y="4325376"/>
            <a:ext cx="2232248" cy="2160240"/>
          </a:xfrm>
          <a:prstGeom prst="star10">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dirty="0" smtClean="0">
                <a:ln w="18415" cmpd="sng">
                  <a:solidFill>
                    <a:schemeClr val="tx1"/>
                  </a:solidFill>
                  <a:prstDash val="solid"/>
                </a:ln>
                <a:solidFill>
                  <a:schemeClr val="tx1"/>
                </a:solidFill>
              </a:rPr>
              <a:t>تحسين وحماية سمعة المؤسسة واصولها</a:t>
            </a:r>
            <a:endParaRPr lang="fr-FR" sz="2400" dirty="0">
              <a:ln w="18415" cmpd="sng">
                <a:solidFill>
                  <a:schemeClr val="tx1"/>
                </a:solidFill>
                <a:prstDash val="solid"/>
              </a:ln>
              <a:solidFill>
                <a:schemeClr val="tx1"/>
              </a:solidFill>
            </a:endParaRPr>
          </a:p>
        </p:txBody>
      </p:sp>
    </p:spTree>
    <p:extLst>
      <p:ext uri="{BB962C8B-B14F-4D97-AF65-F5344CB8AC3E}">
        <p14:creationId xmlns:p14="http://schemas.microsoft.com/office/powerpoint/2010/main" val="3588349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Extraire 4"/>
          <p:cNvSpPr/>
          <p:nvPr/>
        </p:nvSpPr>
        <p:spPr>
          <a:xfrm>
            <a:off x="5894741" y="4705103"/>
            <a:ext cx="2971141" cy="1784406"/>
          </a:xfrm>
          <a:prstGeom prst="flowChartExtract">
            <a:avLst/>
          </a:prstGeom>
          <a:ln>
            <a:solidFill>
              <a:srgbClr val="FF66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ar-DZ"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ar-DZ" sz="2400" dirty="0" smtClean="0"/>
              <a:t>خسارة العملاء</a:t>
            </a:r>
            <a:endParaRPr lang="fr-FR" sz="2400" dirty="0"/>
          </a:p>
        </p:txBody>
      </p:sp>
      <p:sp>
        <p:nvSpPr>
          <p:cNvPr id="7" name="Organigramme : Extraire 6"/>
          <p:cNvSpPr/>
          <p:nvPr/>
        </p:nvSpPr>
        <p:spPr>
          <a:xfrm>
            <a:off x="4682544" y="2684144"/>
            <a:ext cx="2697768" cy="2040649"/>
          </a:xfrm>
          <a:prstGeom prst="flowChartExtra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t>التقلبات في اسعار الصرف</a:t>
            </a:r>
            <a:endParaRPr lang="fr-FR" sz="2400" dirty="0"/>
          </a:p>
        </p:txBody>
      </p:sp>
      <p:sp>
        <p:nvSpPr>
          <p:cNvPr id="8" name="Organigramme : Extraire 7"/>
          <p:cNvSpPr/>
          <p:nvPr/>
        </p:nvSpPr>
        <p:spPr>
          <a:xfrm>
            <a:off x="1953906" y="2664451"/>
            <a:ext cx="2885081" cy="2060341"/>
          </a:xfrm>
          <a:prstGeom prst="flowChartExtra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rtl="1"/>
            <a:endParaRPr lang="ar-DZ" b="1" dirty="0"/>
          </a:p>
          <a:p>
            <a:pPr algn="ctr" rtl="1"/>
            <a:r>
              <a:rPr lang="ar-DZ" sz="2800" dirty="0" smtClean="0"/>
              <a:t>التغيرات القانونية والتشريعية</a:t>
            </a:r>
            <a:endParaRPr lang="fr-FR" sz="2800" dirty="0"/>
          </a:p>
        </p:txBody>
      </p:sp>
      <p:sp>
        <p:nvSpPr>
          <p:cNvPr id="9" name="Organigramme : Extraire 8"/>
          <p:cNvSpPr/>
          <p:nvPr/>
        </p:nvSpPr>
        <p:spPr>
          <a:xfrm>
            <a:off x="2406918" y="253253"/>
            <a:ext cx="4483764" cy="2411197"/>
          </a:xfrm>
          <a:prstGeom prst="flowChartExtract">
            <a:avLst/>
          </a:prstGeom>
          <a:solidFill>
            <a:srgbClr val="C50B0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4038" lvl="1" indent="12700" algn="just" rtl="1">
              <a:lnSpc>
                <a:spcPct val="150000"/>
              </a:lnSpc>
              <a:buFontTx/>
              <a:buChar char="-"/>
            </a:pPr>
            <a:r>
              <a:rPr lang="ar-DZ" sz="2800" dirty="0" smtClean="0"/>
              <a:t>التغيرات الخارجية</a:t>
            </a:r>
            <a:endParaRPr lang="ar-DZ" sz="2800" dirty="0"/>
          </a:p>
        </p:txBody>
      </p:sp>
      <p:sp>
        <p:nvSpPr>
          <p:cNvPr id="10" name="Organigramme : Extraire 9"/>
          <p:cNvSpPr/>
          <p:nvPr/>
        </p:nvSpPr>
        <p:spPr>
          <a:xfrm>
            <a:off x="611560" y="4705102"/>
            <a:ext cx="2738684" cy="1784407"/>
          </a:xfrm>
          <a:prstGeom prst="flowChartExtract">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ar-DZ" b="1"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endParaRPr>
          </a:p>
          <a:p>
            <a:pPr algn="ctr"/>
            <a:r>
              <a:rPr lang="ar-DZ" sz="2400" dirty="0" smtClean="0"/>
              <a:t>سعر الفائدة</a:t>
            </a:r>
            <a:endParaRPr lang="fr-FR" sz="2400" dirty="0"/>
          </a:p>
        </p:txBody>
      </p:sp>
      <p:sp>
        <p:nvSpPr>
          <p:cNvPr id="11" name="Organigramme : Extraire 10"/>
          <p:cNvSpPr/>
          <p:nvPr/>
        </p:nvSpPr>
        <p:spPr>
          <a:xfrm>
            <a:off x="3350244" y="4705102"/>
            <a:ext cx="2597112" cy="1784406"/>
          </a:xfrm>
          <a:prstGeom prst="flowChartExtract">
            <a:avLst/>
          </a:prstGeom>
          <a:ln>
            <a:solidFill>
              <a:schemeClr val="tx2"/>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ar-DZ" sz="2400" dirty="0" smtClean="0"/>
              <a:t>الكوارث الطبيعية</a:t>
            </a:r>
            <a:endParaRPr lang="fr-FR" sz="2400" dirty="0"/>
          </a:p>
        </p:txBody>
      </p:sp>
    </p:spTree>
    <p:extLst>
      <p:ext uri="{BB962C8B-B14F-4D97-AF65-F5344CB8AC3E}">
        <p14:creationId xmlns:p14="http://schemas.microsoft.com/office/powerpoint/2010/main" val="3062832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6588224" y="1129768"/>
            <a:ext cx="2304256" cy="1568047"/>
          </a:xfrm>
          <a:prstGeom prst="flowChartAlternateProcess">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50000"/>
              </a:lnSpc>
              <a:buFontTx/>
              <a:buChar char="-"/>
            </a:pPr>
            <a:r>
              <a:rPr lang="ar-DZ" sz="2800" dirty="0"/>
              <a:t>عدم كفاية أنظمة المعلومات</a:t>
            </a:r>
          </a:p>
        </p:txBody>
      </p:sp>
      <p:sp>
        <p:nvSpPr>
          <p:cNvPr id="5" name="Organigramme : Alternative 4"/>
          <p:cNvSpPr/>
          <p:nvPr/>
        </p:nvSpPr>
        <p:spPr>
          <a:xfrm>
            <a:off x="5208240" y="2492896"/>
            <a:ext cx="2304256" cy="1407607"/>
          </a:xfrm>
          <a:prstGeom prst="flowChartAlternateProcess">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a:solidFill>
                  <a:schemeClr val="tx1">
                    <a:lumMod val="75000"/>
                    <a:lumOff val="25000"/>
                  </a:schemeClr>
                </a:solidFill>
              </a:rPr>
              <a:t>التدفقات المالية</a:t>
            </a:r>
            <a:endParaRPr lang="fr-FR" sz="3200" dirty="0">
              <a:ln w="18415" cmpd="sng">
                <a:solidFill>
                  <a:schemeClr val="tx1"/>
                </a:solidFill>
                <a:prstDash val="solid"/>
              </a:ln>
              <a:solidFill>
                <a:schemeClr val="tx1">
                  <a:lumMod val="75000"/>
                  <a:lumOff val="25000"/>
                </a:schemeClr>
              </a:solidFill>
            </a:endParaRPr>
          </a:p>
        </p:txBody>
      </p:sp>
      <p:sp>
        <p:nvSpPr>
          <p:cNvPr id="6" name="Organigramme : Alternative 5"/>
          <p:cNvSpPr/>
          <p:nvPr/>
        </p:nvSpPr>
        <p:spPr>
          <a:xfrm>
            <a:off x="3412290" y="3776700"/>
            <a:ext cx="2304256" cy="1328697"/>
          </a:xfrm>
          <a:prstGeom prst="flowChartAlternateProcess">
            <a:avLst/>
          </a:prstGeom>
          <a:solidFill>
            <a:srgbClr val="C50B0F"/>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r" rtl="1">
              <a:lnSpc>
                <a:spcPct val="150000"/>
              </a:lnSpc>
              <a:buFontTx/>
              <a:buChar char="-"/>
            </a:pPr>
            <a:r>
              <a:rPr lang="ar-DZ" sz="2800" dirty="0"/>
              <a:t>فقدان أهم الكفاءات</a:t>
            </a:r>
          </a:p>
        </p:txBody>
      </p:sp>
      <p:sp>
        <p:nvSpPr>
          <p:cNvPr id="7" name="Organigramme : Alternative 6"/>
          <p:cNvSpPr/>
          <p:nvPr/>
        </p:nvSpPr>
        <p:spPr>
          <a:xfrm>
            <a:off x="1654633" y="4836607"/>
            <a:ext cx="2304256" cy="1400705"/>
          </a:xfrm>
          <a:prstGeom prst="flowChartAlternateProcess">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dirty="0"/>
              <a:t>أعطال </a:t>
            </a:r>
            <a:r>
              <a:rPr lang="ar-DZ" sz="2400" dirty="0" smtClean="0"/>
              <a:t>الكمبيوتر </a:t>
            </a:r>
            <a:endParaRPr lang="ar-DZ" sz="2400"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Rectangle à coins arrondis 7"/>
          <p:cNvSpPr/>
          <p:nvPr/>
        </p:nvSpPr>
        <p:spPr>
          <a:xfrm>
            <a:off x="0" y="908720"/>
            <a:ext cx="2051720" cy="1005071"/>
          </a:xfrm>
          <a:prstGeom prst="round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eaLnBrk="0" hangingPunct="0"/>
            <a:r>
              <a:rPr lang="ar-DZ" sz="2800" b="1" dirty="0">
                <a:solidFill>
                  <a:schemeClr val="bg1"/>
                </a:solidFill>
              </a:rPr>
              <a:t>ذات مصدر داخلي</a:t>
            </a:r>
            <a:endParaRPr lang="en-US" sz="2800" b="1" dirty="0">
              <a:solidFill>
                <a:schemeClr val="bg1"/>
              </a:solidFill>
            </a:endParaRPr>
          </a:p>
        </p:txBody>
      </p:sp>
      <p:cxnSp>
        <p:nvCxnSpPr>
          <p:cNvPr id="10" name="Connecteur droit avec flèche 9"/>
          <p:cNvCxnSpPr>
            <a:stCxn id="8" idx="3"/>
            <a:endCxn id="4" idx="1"/>
          </p:cNvCxnSpPr>
          <p:nvPr/>
        </p:nvCxnSpPr>
        <p:spPr>
          <a:xfrm>
            <a:off x="2051720" y="1411256"/>
            <a:ext cx="4536504" cy="5025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Connecteur droit avec flèche 11"/>
          <p:cNvCxnSpPr>
            <a:stCxn id="8" idx="3"/>
            <a:endCxn id="5" idx="1"/>
          </p:cNvCxnSpPr>
          <p:nvPr/>
        </p:nvCxnSpPr>
        <p:spPr>
          <a:xfrm>
            <a:off x="2051720" y="1411256"/>
            <a:ext cx="3156520" cy="17854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a:stCxn id="8" idx="3"/>
            <a:endCxn id="6" idx="0"/>
          </p:cNvCxnSpPr>
          <p:nvPr/>
        </p:nvCxnSpPr>
        <p:spPr>
          <a:xfrm>
            <a:off x="2051720" y="1411256"/>
            <a:ext cx="2512698" cy="23654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Connecteur droit avec flèche 20"/>
          <p:cNvCxnSpPr>
            <a:stCxn id="8" idx="3"/>
            <a:endCxn id="7" idx="0"/>
          </p:cNvCxnSpPr>
          <p:nvPr/>
        </p:nvCxnSpPr>
        <p:spPr>
          <a:xfrm>
            <a:off x="2051720" y="1411256"/>
            <a:ext cx="755041" cy="34253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3" name="Image 6">
            <a:extLst>
              <a:ext uri="{FF2B5EF4-FFF2-40B4-BE49-F238E27FC236}">
                <a16:creationId xmlns="" xmlns:a16="http://schemas.microsoft.com/office/drawing/2014/main" id="{62AD9ACE-06E6-4868-B36F-C213437B8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11432" y="3352794"/>
            <a:ext cx="3432568" cy="3505206"/>
          </a:xfrm>
          <a:prstGeom prst="rect">
            <a:avLst/>
          </a:prstGeom>
        </p:spPr>
      </p:pic>
    </p:spTree>
    <p:extLst>
      <p:ext uri="{BB962C8B-B14F-4D97-AF65-F5344CB8AC3E}">
        <p14:creationId xmlns:p14="http://schemas.microsoft.com/office/powerpoint/2010/main" val="1256620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20095758">
            <a:off x="2786728" y="1908262"/>
            <a:ext cx="6860340" cy="1538717"/>
          </a:xfrm>
        </p:spPr>
        <p:txBody>
          <a:bodyPr>
            <a:normAutofit/>
          </a:bodyPr>
          <a:lstStyle/>
          <a:p>
            <a:r>
              <a:rPr lang="ar-DZ" sz="2800" dirty="0" smtClean="0"/>
              <a:t>هيكلة   ادارة المخاطر</a:t>
            </a:r>
            <a:endParaRPr lang="fr-FR" sz="2800" dirty="0"/>
          </a:p>
        </p:txBody>
      </p:sp>
      <p:grpSp>
        <p:nvGrpSpPr>
          <p:cNvPr id="4" name="Group 3"/>
          <p:cNvGrpSpPr>
            <a:grpSpLocks/>
          </p:cNvGrpSpPr>
          <p:nvPr/>
        </p:nvGrpSpPr>
        <p:grpSpPr bwMode="auto">
          <a:xfrm>
            <a:off x="1115104" y="506305"/>
            <a:ext cx="7677248" cy="5600469"/>
            <a:chOff x="909" y="1420"/>
            <a:chExt cx="4201" cy="2008"/>
          </a:xfrm>
        </p:grpSpPr>
        <p:sp>
          <p:nvSpPr>
            <p:cNvPr id="5" name="Freeform 4"/>
            <p:cNvSpPr>
              <a:spLocks noEditPoints="1"/>
            </p:cNvSpPr>
            <p:nvPr/>
          </p:nvSpPr>
          <p:spPr bwMode="gray">
            <a:xfrm rot="20241944">
              <a:off x="909" y="1760"/>
              <a:ext cx="3839" cy="1666"/>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42353"/>
                    <a:invGamma/>
                    <a:alpha val="36000"/>
                  </a:schemeClr>
                </a:gs>
                <a:gs pos="100000">
                  <a:schemeClr val="bg2"/>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endParaRPr lang="fr-FR"/>
            </a:p>
          </p:txBody>
        </p:sp>
        <p:sp>
          <p:nvSpPr>
            <p:cNvPr id="6" name="Oval 5"/>
            <p:cNvSpPr>
              <a:spLocks noChangeArrowheads="1"/>
            </p:cNvSpPr>
            <p:nvPr/>
          </p:nvSpPr>
          <p:spPr bwMode="gray">
            <a:xfrm rot="20056323">
              <a:off x="2441" y="1774"/>
              <a:ext cx="672" cy="264"/>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Oval 6"/>
            <p:cNvSpPr>
              <a:spLocks noChangeArrowheads="1"/>
            </p:cNvSpPr>
            <p:nvPr/>
          </p:nvSpPr>
          <p:spPr bwMode="gray">
            <a:xfrm rot="20056323">
              <a:off x="4438" y="1745"/>
              <a:ext cx="672" cy="2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Oval 7"/>
            <p:cNvSpPr>
              <a:spLocks noChangeArrowheads="1"/>
            </p:cNvSpPr>
            <p:nvPr/>
          </p:nvSpPr>
          <p:spPr bwMode="gray">
            <a:xfrm rot="20056323">
              <a:off x="1489" y="3051"/>
              <a:ext cx="672" cy="304"/>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Oval 8"/>
            <p:cNvSpPr>
              <a:spLocks noChangeArrowheads="1"/>
            </p:cNvSpPr>
            <p:nvPr/>
          </p:nvSpPr>
          <p:spPr bwMode="gray">
            <a:xfrm rot="20056323">
              <a:off x="3506" y="2978"/>
              <a:ext cx="672" cy="321"/>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Oval 10"/>
            <p:cNvSpPr>
              <a:spLocks noChangeArrowheads="1"/>
            </p:cNvSpPr>
            <p:nvPr/>
          </p:nvSpPr>
          <p:spPr bwMode="gray">
            <a:xfrm>
              <a:off x="1924" y="1420"/>
              <a:ext cx="872" cy="690"/>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a:endParaRPr lang="fr-FR"/>
            </a:p>
          </p:txBody>
        </p:sp>
        <p:sp>
          <p:nvSpPr>
            <p:cNvPr id="11" name="Oval 12"/>
            <p:cNvSpPr>
              <a:spLocks noChangeArrowheads="1"/>
            </p:cNvSpPr>
            <p:nvPr/>
          </p:nvSpPr>
          <p:spPr bwMode="gray">
            <a:xfrm>
              <a:off x="918" y="2697"/>
              <a:ext cx="931" cy="731"/>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a:endParaRPr lang="fr-FR"/>
            </a:p>
          </p:txBody>
        </p:sp>
        <p:sp>
          <p:nvSpPr>
            <p:cNvPr id="12" name="Oval 13"/>
            <p:cNvSpPr>
              <a:spLocks noChangeArrowheads="1"/>
            </p:cNvSpPr>
            <p:nvPr/>
          </p:nvSpPr>
          <p:spPr bwMode="gray">
            <a:xfrm>
              <a:off x="2993" y="2602"/>
              <a:ext cx="845" cy="752"/>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a:endParaRPr lang="fr-FR"/>
            </a:p>
          </p:txBody>
        </p:sp>
        <p:sp>
          <p:nvSpPr>
            <p:cNvPr id="13" name="Oval 14"/>
            <p:cNvSpPr>
              <a:spLocks noChangeArrowheads="1"/>
            </p:cNvSpPr>
            <p:nvPr/>
          </p:nvSpPr>
          <p:spPr bwMode="gray">
            <a:xfrm>
              <a:off x="3893" y="1420"/>
              <a:ext cx="859" cy="726"/>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a:endParaRPr lang="fr-FR" b="1"/>
            </a:p>
          </p:txBody>
        </p:sp>
        <p:sp>
          <p:nvSpPr>
            <p:cNvPr id="14" name="Text Box 16"/>
            <p:cNvSpPr txBox="1">
              <a:spLocks noChangeArrowheads="1"/>
            </p:cNvSpPr>
            <p:nvPr/>
          </p:nvSpPr>
          <p:spPr bwMode="gray">
            <a:xfrm>
              <a:off x="1924" y="1472"/>
              <a:ext cx="828"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rtl="1" eaLnBrk="0" hangingPunct="0"/>
              <a:r>
                <a:rPr lang="ar-DZ" sz="2600" b="1" dirty="0" smtClean="0">
                  <a:solidFill>
                    <a:schemeClr val="bg1"/>
                  </a:solidFill>
                  <a:latin typeface="Verdana" pitchFamily="34" charset="0"/>
                </a:rPr>
                <a:t>مدير المخاطر</a:t>
              </a:r>
              <a:endParaRPr lang="en-US" sz="2600" b="1" dirty="0">
                <a:solidFill>
                  <a:schemeClr val="bg1"/>
                </a:solidFill>
                <a:latin typeface="Verdana" pitchFamily="34" charset="0"/>
              </a:endParaRPr>
            </a:p>
          </p:txBody>
        </p:sp>
        <p:sp>
          <p:nvSpPr>
            <p:cNvPr id="15" name="Text Box 17"/>
            <p:cNvSpPr txBox="1">
              <a:spLocks noChangeArrowheads="1"/>
            </p:cNvSpPr>
            <p:nvPr/>
          </p:nvSpPr>
          <p:spPr bwMode="gray">
            <a:xfrm>
              <a:off x="4024" y="1516"/>
              <a:ext cx="649"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rtl="1" eaLnBrk="0" hangingPunct="0"/>
              <a:r>
                <a:rPr lang="ar-DZ" sz="2600" b="1" dirty="0">
                  <a:solidFill>
                    <a:schemeClr val="bg1"/>
                  </a:solidFill>
                  <a:latin typeface="Verdana" pitchFamily="34" charset="0"/>
                </a:rPr>
                <a:t>مجلس الإدارة</a:t>
              </a:r>
              <a:endParaRPr lang="en-US" sz="2600" b="1" dirty="0">
                <a:solidFill>
                  <a:schemeClr val="bg1"/>
                </a:solidFill>
                <a:latin typeface="Verdana" pitchFamily="34" charset="0"/>
              </a:endParaRPr>
            </a:p>
          </p:txBody>
        </p:sp>
        <p:sp>
          <p:nvSpPr>
            <p:cNvPr id="16" name="Text Box 18"/>
            <p:cNvSpPr txBox="1">
              <a:spLocks noChangeArrowheads="1"/>
            </p:cNvSpPr>
            <p:nvPr/>
          </p:nvSpPr>
          <p:spPr bwMode="gray">
            <a:xfrm>
              <a:off x="2993" y="2697"/>
              <a:ext cx="856"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rtl="1" eaLnBrk="0" hangingPunct="0"/>
              <a:r>
                <a:rPr lang="ar-DZ" sz="2600" b="1" dirty="0">
                  <a:solidFill>
                    <a:schemeClr val="bg1"/>
                  </a:solidFill>
                  <a:latin typeface="Verdana" pitchFamily="34" charset="0"/>
                </a:rPr>
                <a:t>الوحدات التشغيلية</a:t>
              </a:r>
              <a:endParaRPr lang="en-US" sz="2600" b="1" dirty="0">
                <a:solidFill>
                  <a:schemeClr val="bg1"/>
                </a:solidFill>
                <a:latin typeface="Verdana" pitchFamily="34" charset="0"/>
              </a:endParaRPr>
            </a:p>
          </p:txBody>
        </p:sp>
        <p:sp>
          <p:nvSpPr>
            <p:cNvPr id="17" name="Text Box 19"/>
            <p:cNvSpPr txBox="1">
              <a:spLocks noChangeArrowheads="1"/>
            </p:cNvSpPr>
            <p:nvPr/>
          </p:nvSpPr>
          <p:spPr bwMode="gray">
            <a:xfrm>
              <a:off x="918" y="2828"/>
              <a:ext cx="931"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rtl="1" eaLnBrk="0" hangingPunct="0"/>
              <a:r>
                <a:rPr lang="ar-DZ" sz="2600" b="1" dirty="0">
                  <a:solidFill>
                    <a:schemeClr val="bg1"/>
                  </a:solidFill>
                  <a:latin typeface="Verdana" pitchFamily="34" charset="0"/>
                </a:rPr>
                <a:t>التدقيق الداخلي</a:t>
              </a:r>
              <a:endParaRPr lang="en-US" sz="2600" b="1" dirty="0">
                <a:solidFill>
                  <a:schemeClr val="bg1"/>
                </a:solidFill>
                <a:latin typeface="Verdana" pitchFamily="34" charset="0"/>
              </a:endParaRPr>
            </a:p>
          </p:txBody>
        </p:sp>
      </p:grpSp>
    </p:spTree>
    <p:extLst>
      <p:ext uri="{BB962C8B-B14F-4D97-AF65-F5344CB8AC3E}">
        <p14:creationId xmlns:p14="http://schemas.microsoft.com/office/powerpoint/2010/main" val="280909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p:cNvSpPr>
            <a:spLocks noGrp="1"/>
          </p:cNvSpPr>
          <p:nvPr>
            <p:ph type="ftr" sz="quarter" idx="10"/>
          </p:nvPr>
        </p:nvSpPr>
        <p:spPr/>
        <p:txBody>
          <a:bodyPr/>
          <a:lstStyle/>
          <a:p>
            <a:r>
              <a:rPr lang="en-US"/>
              <a:t>www.themegallery.com</a:t>
            </a:r>
          </a:p>
        </p:txBody>
      </p:sp>
      <p:sp>
        <p:nvSpPr>
          <p:cNvPr id="90114" name="AutoShape 2"/>
          <p:cNvSpPr>
            <a:spLocks noChangeArrowheads="1"/>
          </p:cNvSpPr>
          <p:nvPr/>
        </p:nvSpPr>
        <p:spPr bwMode="auto">
          <a:xfrm>
            <a:off x="3635896" y="3657600"/>
            <a:ext cx="2001440"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p>
            <a:pPr algn="r" defTabSz="957263" rtl="1" eaLnBrk="0" hangingPunct="0"/>
            <a:r>
              <a:rPr lang="ar-SA" sz="1700" b="1" dirty="0">
                <a:solidFill>
                  <a:schemeClr val="accent5">
                    <a:lumMod val="10000"/>
                  </a:schemeClr>
                </a:solidFill>
              </a:rPr>
              <a:t>تمثيل منظم للمخاطر يتضمن عمومًا أربعة عناصر: المصادر، الأحداث، الأسباب </a:t>
            </a:r>
            <a:r>
              <a:rPr lang="ar-SA" sz="1700" b="1" dirty="0" smtClean="0">
                <a:solidFill>
                  <a:schemeClr val="accent5">
                    <a:lumMod val="10000"/>
                  </a:schemeClr>
                </a:solidFill>
              </a:rPr>
              <a:t>والنتائج</a:t>
            </a:r>
            <a:r>
              <a:rPr lang="ar-DZ" sz="1700" b="1" dirty="0">
                <a:solidFill>
                  <a:schemeClr val="accent5">
                    <a:lumMod val="10000"/>
                  </a:schemeClr>
                </a:solidFill>
              </a:rPr>
              <a:t> </a:t>
            </a:r>
            <a:r>
              <a:rPr lang="ar-DZ" sz="1700" b="1" dirty="0" smtClean="0">
                <a:solidFill>
                  <a:schemeClr val="accent5">
                    <a:lumMod val="10000"/>
                  </a:schemeClr>
                </a:solidFill>
              </a:rPr>
              <a:t>(حسب الجدول المرفق)</a:t>
            </a:r>
            <a:endParaRPr lang="en-US" sz="1700" b="1" dirty="0">
              <a:solidFill>
                <a:schemeClr val="accent5">
                  <a:lumMod val="10000"/>
                </a:schemeClr>
              </a:solidFill>
              <a:latin typeface="Verdana" pitchFamily="34" charset="0"/>
            </a:endParaRPr>
          </a:p>
        </p:txBody>
      </p:sp>
      <p:sp>
        <p:nvSpPr>
          <p:cNvPr id="90115" name="AutoShape 3"/>
          <p:cNvSpPr>
            <a:spLocks noChangeArrowheads="1"/>
          </p:cNvSpPr>
          <p:nvPr/>
        </p:nvSpPr>
        <p:spPr bwMode="auto">
          <a:xfrm>
            <a:off x="755576" y="3657600"/>
            <a:ext cx="2520280"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p>
            <a:pPr algn="r" defTabSz="957263" rtl="1" eaLnBrk="0" hangingPunct="0"/>
            <a:r>
              <a:rPr lang="ar-DZ" sz="1600" b="1" dirty="0">
                <a:solidFill>
                  <a:schemeClr val="accent5">
                    <a:lumMod val="10000"/>
                  </a:schemeClr>
                </a:solidFill>
              </a:rPr>
              <a:t>يمكن أن يكون تقدير المخاطر كميًا أو نوعيا من حيث احتمال حدوثه ونتائجه المحتملة. حيث يمكن وصف النتائج سواء من حيث التهديدات </a:t>
            </a:r>
            <a:r>
              <a:rPr lang="ar-DZ" sz="1600" b="1" dirty="0" smtClean="0">
                <a:solidFill>
                  <a:schemeClr val="accent5">
                    <a:lumMod val="10000"/>
                  </a:schemeClr>
                </a:solidFill>
              </a:rPr>
              <a:t>أو الفرص </a:t>
            </a:r>
            <a:r>
              <a:rPr lang="ar-DZ" sz="1600" b="1" dirty="0">
                <a:solidFill>
                  <a:schemeClr val="accent5">
                    <a:lumMod val="10000"/>
                  </a:schemeClr>
                </a:solidFill>
              </a:rPr>
              <a:t>بأنها قوية أو متوسطة أو ضعيفة، كما يمكن وصف احتمال الحدوث بأنه مرتفع أو متوسط أو </a:t>
            </a:r>
            <a:r>
              <a:rPr lang="ar-DZ" sz="1600" b="1" dirty="0" smtClean="0">
                <a:solidFill>
                  <a:schemeClr val="accent5">
                    <a:lumMod val="10000"/>
                  </a:schemeClr>
                </a:solidFill>
              </a:rPr>
              <a:t>منخفض (الجدول يوضح ذلك)</a:t>
            </a:r>
            <a:endParaRPr lang="en-US" sz="1500" b="1" dirty="0">
              <a:solidFill>
                <a:schemeClr val="accent5">
                  <a:lumMod val="10000"/>
                </a:schemeClr>
              </a:solidFill>
              <a:latin typeface="Verdana" pitchFamily="34" charset="0"/>
            </a:endParaRPr>
          </a:p>
        </p:txBody>
      </p:sp>
      <p:sp>
        <p:nvSpPr>
          <p:cNvPr id="90116" name="AutoShape 4"/>
          <p:cNvSpPr>
            <a:spLocks noChangeArrowheads="1"/>
          </p:cNvSpPr>
          <p:nvPr/>
        </p:nvSpPr>
        <p:spPr bwMode="auto">
          <a:xfrm>
            <a:off x="6104384" y="3663280"/>
            <a:ext cx="2140024" cy="22860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p>
            <a:pPr algn="just" defTabSz="957263" rtl="1" eaLnBrk="0" hangingPunct="0"/>
            <a:r>
              <a:rPr lang="ar-DZ" sz="1600" b="1" dirty="0">
                <a:solidFill>
                  <a:schemeClr val="accent5">
                    <a:lumMod val="10000"/>
                  </a:schemeClr>
                </a:solidFill>
              </a:rPr>
              <a:t>تحديد مدى تعرض المنظمة لعدم اليقين. وتتطلب معرفة دقيقة بالمنظمة والأسواق التي تعمل فيها وبيئتها </a:t>
            </a:r>
            <a:r>
              <a:rPr lang="ar-DZ" sz="1600" b="1" dirty="0" smtClean="0">
                <a:solidFill>
                  <a:schemeClr val="accent5">
                    <a:lumMod val="10000"/>
                  </a:schemeClr>
                </a:solidFill>
              </a:rPr>
              <a:t>القانونيـة والاجتماعيــة </a:t>
            </a:r>
            <a:r>
              <a:rPr lang="ar-DZ" sz="1600" b="1" dirty="0">
                <a:solidFill>
                  <a:schemeClr val="accent5">
                    <a:lumMod val="10000"/>
                  </a:schemeClr>
                </a:solidFill>
              </a:rPr>
              <a:t>والسياسية والثقافية. كما تتطلب فهما قويا لأهدافها الاستراتيجية والتشغيلية</a:t>
            </a:r>
            <a:endParaRPr lang="en-US" sz="1500" b="1" dirty="0">
              <a:solidFill>
                <a:schemeClr val="accent5">
                  <a:lumMod val="10000"/>
                </a:schemeClr>
              </a:solidFill>
              <a:latin typeface="Verdana" pitchFamily="34" charset="0"/>
            </a:endParaRPr>
          </a:p>
        </p:txBody>
      </p:sp>
      <p:sp>
        <p:nvSpPr>
          <p:cNvPr id="90117" name="Rectangle 5"/>
          <p:cNvSpPr>
            <a:spLocks noGrp="1" noChangeArrowheads="1"/>
          </p:cNvSpPr>
          <p:nvPr>
            <p:ph type="title"/>
          </p:nvPr>
        </p:nvSpPr>
        <p:spPr>
          <a:xfrm>
            <a:off x="4001092" y="-42951"/>
            <a:ext cx="7498080" cy="1143000"/>
          </a:xfrm>
        </p:spPr>
        <p:txBody>
          <a:bodyPr/>
          <a:lstStyle/>
          <a:p>
            <a:r>
              <a:rPr lang="ar-DZ" sz="3600" dirty="0" smtClean="0"/>
              <a:t>أولا: تقدير المخاطر</a:t>
            </a:r>
            <a:r>
              <a:rPr lang="fr-FR" sz="3600" dirty="0" smtClean="0"/>
              <a:t>    </a:t>
            </a:r>
            <a:endParaRPr lang="en-US" sz="3600" dirty="0"/>
          </a:p>
        </p:txBody>
      </p:sp>
      <p:sp>
        <p:nvSpPr>
          <p:cNvPr id="90118" name="AutoShape 6"/>
          <p:cNvSpPr>
            <a:spLocks noChangeArrowheads="1"/>
          </p:cNvSpPr>
          <p:nvPr/>
        </p:nvSpPr>
        <p:spPr bwMode="gray">
          <a:xfrm rot="10800000">
            <a:off x="3151188" y="2452688"/>
            <a:ext cx="401637" cy="4492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0119" name="AutoShape 7"/>
          <p:cNvSpPr>
            <a:spLocks noChangeArrowheads="1"/>
          </p:cNvSpPr>
          <p:nvPr/>
        </p:nvSpPr>
        <p:spPr bwMode="gray">
          <a:xfrm rot="10587813">
            <a:off x="5611813" y="2452688"/>
            <a:ext cx="400050" cy="4492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90120" name="Oval 8"/>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90121" name="Oval 9"/>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22" name="Oval 10"/>
          <p:cNvSpPr>
            <a:spLocks noChangeArrowheads="1"/>
          </p:cNvSpPr>
          <p:nvPr/>
        </p:nvSpPr>
        <p:spPr bwMode="gray">
          <a:xfrm>
            <a:off x="6334125" y="1944688"/>
            <a:ext cx="1479550"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23" name="Oval 11"/>
          <p:cNvSpPr>
            <a:spLocks noChangeArrowheads="1"/>
          </p:cNvSpPr>
          <p:nvPr/>
        </p:nvSpPr>
        <p:spPr bwMode="gray">
          <a:xfrm>
            <a:off x="6372200" y="1916832"/>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24" name="Oval 12"/>
          <p:cNvSpPr>
            <a:spLocks noChangeArrowheads="1"/>
          </p:cNvSpPr>
          <p:nvPr/>
        </p:nvSpPr>
        <p:spPr bwMode="gray">
          <a:xfrm>
            <a:off x="6411913" y="2016125"/>
            <a:ext cx="1335087"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25" name="Oval 13"/>
          <p:cNvSpPr>
            <a:spLocks noChangeArrowheads="1"/>
          </p:cNvSpPr>
          <p:nvPr/>
        </p:nvSpPr>
        <p:spPr bwMode="gray">
          <a:xfrm>
            <a:off x="1295400" y="1828800"/>
            <a:ext cx="1704975"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90126" name="Oval 14"/>
          <p:cNvSpPr>
            <a:spLocks noChangeArrowheads="1"/>
          </p:cNvSpPr>
          <p:nvPr/>
        </p:nvSpPr>
        <p:spPr bwMode="gray">
          <a:xfrm>
            <a:off x="1295400" y="1828800"/>
            <a:ext cx="1704975"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90127" name="Oval 15"/>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28" name="Oval 16"/>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29" name="Oval 17"/>
          <p:cNvSpPr>
            <a:spLocks noChangeArrowheads="1"/>
          </p:cNvSpPr>
          <p:nvPr/>
        </p:nvSpPr>
        <p:spPr bwMode="gray">
          <a:xfrm>
            <a:off x="1481138" y="2012950"/>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grpSp>
        <p:nvGrpSpPr>
          <p:cNvPr id="90130" name="Group 18"/>
          <p:cNvGrpSpPr>
            <a:grpSpLocks/>
          </p:cNvGrpSpPr>
          <p:nvPr/>
        </p:nvGrpSpPr>
        <p:grpSpPr bwMode="auto">
          <a:xfrm>
            <a:off x="1501775" y="2032000"/>
            <a:ext cx="1290638" cy="1277938"/>
            <a:chOff x="4166" y="1706"/>
            <a:chExt cx="1252" cy="1252"/>
          </a:xfrm>
        </p:grpSpPr>
        <p:sp>
          <p:nvSpPr>
            <p:cNvPr id="901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sp>
        <p:nvSpPr>
          <p:cNvPr id="90135" name="Oval 23"/>
          <p:cNvSpPr>
            <a:spLocks noChangeArrowheads="1"/>
          </p:cNvSpPr>
          <p:nvPr/>
        </p:nvSpPr>
        <p:spPr bwMode="gray">
          <a:xfrm>
            <a:off x="3759200" y="1833563"/>
            <a:ext cx="1701800"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90136" name="Oval 24"/>
          <p:cNvSpPr>
            <a:spLocks noChangeArrowheads="1"/>
          </p:cNvSpPr>
          <p:nvPr/>
        </p:nvSpPr>
        <p:spPr bwMode="gray">
          <a:xfrm>
            <a:off x="3759200" y="1833563"/>
            <a:ext cx="1701800" cy="1687512"/>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r-FR"/>
          </a:p>
        </p:txBody>
      </p:sp>
      <p:sp>
        <p:nvSpPr>
          <p:cNvPr id="90137" name="Oval 25"/>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38" name="Oval 26"/>
          <p:cNvSpPr>
            <a:spLocks noChangeArrowheads="1"/>
          </p:cNvSpPr>
          <p:nvPr/>
        </p:nvSpPr>
        <p:spPr bwMode="gray">
          <a:xfrm>
            <a:off x="3873500" y="1946275"/>
            <a:ext cx="1479550"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sp>
        <p:nvSpPr>
          <p:cNvPr id="90139" name="Oval 27"/>
          <p:cNvSpPr>
            <a:spLocks noChangeArrowheads="1"/>
          </p:cNvSpPr>
          <p:nvPr/>
        </p:nvSpPr>
        <p:spPr bwMode="gray">
          <a:xfrm>
            <a:off x="3943350" y="2016125"/>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r-FR"/>
          </a:p>
        </p:txBody>
      </p:sp>
      <p:grpSp>
        <p:nvGrpSpPr>
          <p:cNvPr id="90140" name="Group 28"/>
          <p:cNvGrpSpPr>
            <a:grpSpLocks/>
          </p:cNvGrpSpPr>
          <p:nvPr/>
        </p:nvGrpSpPr>
        <p:grpSpPr bwMode="auto">
          <a:xfrm>
            <a:off x="3965575" y="2032000"/>
            <a:ext cx="1290638" cy="1277938"/>
            <a:chOff x="4166" y="1706"/>
            <a:chExt cx="1252" cy="1252"/>
          </a:xfrm>
        </p:grpSpPr>
        <p:sp>
          <p:nvSpPr>
            <p:cNvPr id="90141"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4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43"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44"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grpSp>
        <p:nvGrpSpPr>
          <p:cNvPr id="90145" name="Group 33"/>
          <p:cNvGrpSpPr>
            <a:grpSpLocks/>
          </p:cNvGrpSpPr>
          <p:nvPr/>
        </p:nvGrpSpPr>
        <p:grpSpPr bwMode="auto">
          <a:xfrm>
            <a:off x="6435725" y="2032000"/>
            <a:ext cx="1292225" cy="1277938"/>
            <a:chOff x="4166" y="1706"/>
            <a:chExt cx="1252" cy="1252"/>
          </a:xfrm>
        </p:grpSpPr>
        <p:sp>
          <p:nvSpPr>
            <p:cNvPr id="90146" name="Oval 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4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48" name="Oval 3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90149" name="Oval 3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grpSp>
      <p:sp>
        <p:nvSpPr>
          <p:cNvPr id="90150" name="Text Box 38"/>
          <p:cNvSpPr txBox="1">
            <a:spLocks noChangeArrowheads="1"/>
          </p:cNvSpPr>
          <p:nvPr/>
        </p:nvSpPr>
        <p:spPr bwMode="gray">
          <a:xfrm>
            <a:off x="6357938" y="2202801"/>
            <a:ext cx="1601662" cy="86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sz="2500" b="1" dirty="0" smtClean="0">
                <a:solidFill>
                  <a:srgbClr val="000000"/>
                </a:solidFill>
              </a:rPr>
              <a:t>تحديد المخاطر</a:t>
            </a:r>
            <a:endParaRPr lang="en-US" sz="2500" b="1" dirty="0">
              <a:solidFill>
                <a:srgbClr val="000000"/>
              </a:solidFill>
            </a:endParaRPr>
          </a:p>
        </p:txBody>
      </p:sp>
      <p:sp>
        <p:nvSpPr>
          <p:cNvPr id="90151" name="Text Box 39"/>
          <p:cNvSpPr txBox="1">
            <a:spLocks noChangeArrowheads="1"/>
          </p:cNvSpPr>
          <p:nvPr/>
        </p:nvSpPr>
        <p:spPr bwMode="gray">
          <a:xfrm>
            <a:off x="3851920" y="2204864"/>
            <a:ext cx="1641933" cy="86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sz="2500" b="1" dirty="0" smtClean="0">
                <a:solidFill>
                  <a:srgbClr val="000000"/>
                </a:solidFill>
              </a:rPr>
              <a:t>وصف المخاطر</a:t>
            </a:r>
            <a:endParaRPr lang="en-US" sz="2500" b="1" dirty="0">
              <a:solidFill>
                <a:srgbClr val="000000"/>
              </a:solidFill>
            </a:endParaRPr>
          </a:p>
        </p:txBody>
      </p:sp>
      <p:sp>
        <p:nvSpPr>
          <p:cNvPr id="90152" name="Text Box 40"/>
          <p:cNvSpPr txBox="1">
            <a:spLocks noChangeArrowheads="1"/>
          </p:cNvSpPr>
          <p:nvPr/>
        </p:nvSpPr>
        <p:spPr bwMode="gray">
          <a:xfrm>
            <a:off x="1475656" y="2204864"/>
            <a:ext cx="1330011" cy="86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ar-DZ" sz="2500" b="1" dirty="0" smtClean="0">
                <a:solidFill>
                  <a:srgbClr val="000000"/>
                </a:solidFill>
              </a:rPr>
              <a:t>تقدير المخاطر</a:t>
            </a:r>
            <a:endParaRPr lang="en-US" sz="2500" b="1" dirty="0">
              <a:solidFill>
                <a:srgbClr val="000000"/>
              </a:solidFill>
            </a:endParaRPr>
          </a:p>
        </p:txBody>
      </p:sp>
      <p:sp>
        <p:nvSpPr>
          <p:cNvPr id="42" name="Text Box 39"/>
          <p:cNvSpPr txBox="1">
            <a:spLocks noChangeArrowheads="1"/>
          </p:cNvSpPr>
          <p:nvPr/>
        </p:nvSpPr>
        <p:spPr bwMode="gray">
          <a:xfrm>
            <a:off x="2578571" y="1100049"/>
            <a:ext cx="3384376" cy="481438"/>
          </a:xfrm>
          <a:prstGeom prst="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3500000" scaled="1"/>
            <a:tileRect/>
          </a:gradFill>
          <a:ln/>
          <a:extLst/>
        </p:spPr>
        <p:style>
          <a:lnRef idx="0">
            <a:schemeClr val="accent6"/>
          </a:lnRef>
          <a:fillRef idx="3">
            <a:schemeClr val="accent6"/>
          </a:fillRef>
          <a:effectRef idx="3">
            <a:schemeClr val="accent6"/>
          </a:effectRef>
          <a:fontRef idx="minor">
            <a:schemeClr val="lt1"/>
          </a:fontRef>
        </p:style>
        <p:txBody>
          <a:bodyPr wrap="square"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rtl="1" eaLnBrk="0" hangingPunct="0"/>
            <a:r>
              <a:rPr lang="ar-DZ" sz="2500" b="1" dirty="0" smtClean="0">
                <a:solidFill>
                  <a:srgbClr val="000000"/>
                </a:solidFill>
              </a:rPr>
              <a:t>1- تحليل المخاطر</a:t>
            </a:r>
            <a:endParaRPr lang="en-US" sz="2500" b="1" dirty="0">
              <a:solidFill>
                <a:srgbClr val="000000"/>
              </a:solidFill>
            </a:endParaRPr>
          </a:p>
        </p:txBody>
      </p:sp>
    </p:spTree>
    <p:extLst>
      <p:ext uri="{BB962C8B-B14F-4D97-AF65-F5344CB8AC3E}">
        <p14:creationId xmlns:p14="http://schemas.microsoft.com/office/powerpoint/2010/main" val="1996215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1609</TotalTime>
  <Words>1019</Words>
  <Application>Microsoft Office PowerPoint</Application>
  <PresentationFormat>Affichage à l'écran (4:3)</PresentationFormat>
  <Paragraphs>190</Paragraphs>
  <Slides>21</Slides>
  <Notes>2</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Solstice</vt:lpstr>
      <vt:lpstr>الاطار المرجعي لادارة المخاطر</vt:lpstr>
      <vt:lpstr>المضمون</vt:lpstr>
      <vt:lpstr>المقدمة</vt:lpstr>
      <vt:lpstr>Présentation PowerPoint</vt:lpstr>
      <vt:lpstr>اهمية ادارة المخاطر </vt:lpstr>
      <vt:lpstr>Présentation PowerPoint</vt:lpstr>
      <vt:lpstr>Présentation PowerPoint</vt:lpstr>
      <vt:lpstr>هيكلة   ادارة المخاطر</vt:lpstr>
      <vt:lpstr>أولا: تقدير المخاطر    </vt:lpstr>
      <vt:lpstr>Présentation PowerPoint</vt:lpstr>
      <vt:lpstr>تقديـــر الخطـــر</vt:lpstr>
      <vt:lpstr> </vt:lpstr>
      <vt:lpstr>Présentation PowerPoint</vt:lpstr>
      <vt:lpstr>استراتيجية الاستجابة للمخاطر السلبية والمخاطر الايجابية</vt:lpstr>
      <vt:lpstr>Présentation PowerPoint</vt:lpstr>
      <vt:lpstr>رابعا: مراقبة ومراجعة عملية إدارة المخاطر</vt:lpstr>
      <vt:lpstr>Présentation PowerPoint</vt:lpstr>
      <vt:lpstr> </vt:lpstr>
      <vt:lpstr>الخاتمة</vt:lpstr>
      <vt:lpstr>Présentation PowerPoint</vt:lpstr>
      <vt:lpstr>كونوا متألقين على الدوام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TEC</dc:creator>
  <cp:lastModifiedBy>acer</cp:lastModifiedBy>
  <cp:revision>154</cp:revision>
  <dcterms:created xsi:type="dcterms:W3CDTF">2018-02-19T19:37:39Z</dcterms:created>
  <dcterms:modified xsi:type="dcterms:W3CDTF">2020-02-22T11:11:20Z</dcterms:modified>
</cp:coreProperties>
</file>