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7" r:id="rId2"/>
    <p:sldId id="261" r:id="rId3"/>
    <p:sldId id="263" r:id="rId4"/>
    <p:sldId id="295" r:id="rId5"/>
    <p:sldId id="265" r:id="rId6"/>
    <p:sldId id="291" r:id="rId7"/>
    <p:sldId id="269" r:id="rId8"/>
    <p:sldId id="293" r:id="rId9"/>
    <p:sldId id="294" r:id="rId10"/>
    <p:sldId id="27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D6D83-6BBB-4D71-A11B-C7BEE070B34B}" type="doc">
      <dgm:prSet loTypeId="urn:microsoft.com/office/officeart/2005/8/layout/radial6" loCatId="cycle" qsTypeId="urn:microsoft.com/office/officeart/2005/8/quickstyle/3d2" qsCatId="3D" csTypeId="urn:microsoft.com/office/officeart/2005/8/colors/colorful2" csCatId="colorful" phldr="1"/>
      <dgm:spPr/>
      <dgm:t>
        <a:bodyPr/>
        <a:lstStyle/>
        <a:p>
          <a:pPr rtl="1"/>
          <a:endParaRPr lang="ar-DZ"/>
        </a:p>
      </dgm:t>
    </dgm:pt>
    <dgm:pt modelId="{F50D3541-E380-43D5-8CE0-0991D2569708}">
      <dgm:prSet phldrT="[Texte]"/>
      <dgm:spPr/>
      <dgm:t>
        <a:bodyPr/>
        <a:lstStyle/>
        <a:p>
          <a:pPr rtl="1"/>
          <a:r>
            <a:rPr lang="fr-FR" b="1" dirty="0" smtClean="0">
              <a:latin typeface="Times New Roman" pitchFamily="18" charset="0"/>
              <a:cs typeface="Times New Roman" pitchFamily="18" charset="0"/>
            </a:rPr>
            <a:t>les effets du </a:t>
          </a:r>
          <a:r>
            <a:rPr lang="fr-FR" b="1" dirty="0" err="1" smtClean="0">
              <a:latin typeface="Times New Roman" pitchFamily="18" charset="0"/>
              <a:cs typeface="Times New Roman" pitchFamily="18" charset="0"/>
            </a:rPr>
            <a:t>dèsengagement</a:t>
          </a:r>
          <a:r>
            <a:rPr lang="fr-FR" b="1" dirty="0" smtClean="0">
              <a:latin typeface="Times New Roman" pitchFamily="18" charset="0"/>
              <a:cs typeface="Times New Roman" pitchFamily="18" charset="0"/>
            </a:rPr>
            <a:t> sur la gestion des ressources humaines</a:t>
          </a:r>
          <a:endParaRPr lang="ar-DZ" dirty="0"/>
        </a:p>
      </dgm:t>
    </dgm:pt>
    <dgm:pt modelId="{462797BE-AA28-4E98-8FD4-303F06AF0634}" type="parTrans" cxnId="{E13EA37E-3359-42FA-923F-2847A98ACAD3}">
      <dgm:prSet/>
      <dgm:spPr/>
      <dgm:t>
        <a:bodyPr/>
        <a:lstStyle/>
        <a:p>
          <a:pPr rtl="1"/>
          <a:endParaRPr lang="ar-DZ"/>
        </a:p>
      </dgm:t>
    </dgm:pt>
    <dgm:pt modelId="{C9C659D1-3122-4266-AD45-ECA6A2C50547}" type="sibTrans" cxnId="{E13EA37E-3359-42FA-923F-2847A98ACAD3}">
      <dgm:prSet/>
      <dgm:spPr/>
      <dgm:t>
        <a:bodyPr/>
        <a:lstStyle/>
        <a:p>
          <a:pPr rtl="1"/>
          <a:endParaRPr lang="ar-DZ"/>
        </a:p>
      </dgm:t>
    </dgm:pt>
    <dgm:pt modelId="{B7D05984-C4A9-495C-AD2B-3F72D1A4E27A}">
      <dgm:prSet phldrT="[Texte]"/>
      <dgm:spPr/>
      <dgm:t>
        <a:bodyPr/>
        <a:lstStyle/>
        <a:p>
          <a:pPr rtl="1"/>
          <a:r>
            <a:rPr lang="fr-FR" b="1" dirty="0" smtClean="0">
              <a:latin typeface="Arial" pitchFamily="34" charset="0"/>
              <a:cs typeface="Arial" pitchFamily="34" charset="0"/>
            </a:rPr>
            <a:t>le manque d’</a:t>
          </a:r>
          <a:r>
            <a:rPr lang="fr-FR" b="1" dirty="0" err="1" smtClean="0">
              <a:latin typeface="Arial" pitchFamily="34" charset="0"/>
              <a:cs typeface="Arial" pitchFamily="34" charset="0"/>
            </a:rPr>
            <a:t>effcacité</a:t>
          </a:r>
          <a:r>
            <a:rPr lang="fr-FR" b="1" dirty="0" smtClean="0">
              <a:latin typeface="Arial" pitchFamily="34" charset="0"/>
              <a:cs typeface="Arial" pitchFamily="34" charset="0"/>
            </a:rPr>
            <a:t> personnelle et collective</a:t>
          </a:r>
          <a:endParaRPr lang="ar-DZ" dirty="0"/>
        </a:p>
      </dgm:t>
    </dgm:pt>
    <dgm:pt modelId="{67599449-8EA4-47B2-8F8B-87C91784059C}" type="parTrans" cxnId="{3B47F42B-4F5E-4113-ABF3-CDBCAD52676C}">
      <dgm:prSet/>
      <dgm:spPr/>
      <dgm:t>
        <a:bodyPr/>
        <a:lstStyle/>
        <a:p>
          <a:pPr rtl="1"/>
          <a:endParaRPr lang="ar-DZ"/>
        </a:p>
      </dgm:t>
    </dgm:pt>
    <dgm:pt modelId="{9570E7A6-5029-41F7-AB1E-2091BB8D0D11}" type="sibTrans" cxnId="{3B47F42B-4F5E-4113-ABF3-CDBCAD52676C}">
      <dgm:prSet/>
      <dgm:spPr/>
      <dgm:t>
        <a:bodyPr/>
        <a:lstStyle/>
        <a:p>
          <a:pPr rtl="1"/>
          <a:endParaRPr lang="ar-DZ"/>
        </a:p>
      </dgm:t>
    </dgm:pt>
    <dgm:pt modelId="{6BA58AA7-F45E-4EBF-AF4F-60FDF44C15DB}">
      <dgm:prSet phldrT="[Texte]"/>
      <dgm:spPr/>
      <dgm:t>
        <a:bodyPr/>
        <a:lstStyle/>
        <a:p>
          <a:pPr rtl="1"/>
          <a:r>
            <a:rPr lang="fr-FR" b="1" dirty="0" smtClean="0">
              <a:latin typeface="Arial" pitchFamily="34" charset="0"/>
              <a:cs typeface="Arial" pitchFamily="34" charset="0"/>
            </a:rPr>
            <a:t>le manque de </a:t>
          </a:r>
          <a:r>
            <a:rPr lang="fr-FR" b="1" dirty="0" err="1" smtClean="0">
              <a:latin typeface="Arial" pitchFamily="34" charset="0"/>
              <a:cs typeface="Arial" pitchFamily="34" charset="0"/>
            </a:rPr>
            <a:t>proactivité</a:t>
          </a:r>
          <a:endParaRPr lang="ar-DZ" dirty="0"/>
        </a:p>
      </dgm:t>
    </dgm:pt>
    <dgm:pt modelId="{C78C410B-FF6A-4B28-A1A8-1774232AF98E}" type="parTrans" cxnId="{3BB74FB7-4686-49A3-8C17-792F2F05EC68}">
      <dgm:prSet/>
      <dgm:spPr/>
      <dgm:t>
        <a:bodyPr/>
        <a:lstStyle/>
        <a:p>
          <a:pPr rtl="1"/>
          <a:endParaRPr lang="ar-DZ"/>
        </a:p>
      </dgm:t>
    </dgm:pt>
    <dgm:pt modelId="{CB925180-E51F-4F77-A1D7-5F88B4EF679D}" type="sibTrans" cxnId="{3BB74FB7-4686-49A3-8C17-792F2F05EC68}">
      <dgm:prSet/>
      <dgm:spPr/>
      <dgm:t>
        <a:bodyPr/>
        <a:lstStyle/>
        <a:p>
          <a:pPr rtl="1"/>
          <a:endParaRPr lang="ar-DZ"/>
        </a:p>
      </dgm:t>
    </dgm:pt>
    <dgm:pt modelId="{5E41EECA-7963-4A2E-8124-0D3AAD02879A}">
      <dgm:prSet phldrT="[Texte]"/>
      <dgm:spPr/>
      <dgm:t>
        <a:bodyPr/>
        <a:lstStyle/>
        <a:p>
          <a:pPr rtl="1"/>
          <a:r>
            <a:rPr lang="fr-FR" b="1" dirty="0" smtClean="0">
              <a:latin typeface="Arial" pitchFamily="34" charset="0"/>
              <a:cs typeface="Arial" pitchFamily="34" charset="0"/>
            </a:rPr>
            <a:t>la progression de l’absentéisme</a:t>
          </a:r>
          <a:endParaRPr lang="ar-DZ" dirty="0"/>
        </a:p>
      </dgm:t>
    </dgm:pt>
    <dgm:pt modelId="{445CC5C3-69A6-406B-9181-3AB5B5215D0E}" type="parTrans" cxnId="{62C79DC9-0DBC-42F6-9BDB-A2339CC15C9E}">
      <dgm:prSet/>
      <dgm:spPr/>
      <dgm:t>
        <a:bodyPr/>
        <a:lstStyle/>
        <a:p>
          <a:pPr rtl="1"/>
          <a:endParaRPr lang="ar-DZ"/>
        </a:p>
      </dgm:t>
    </dgm:pt>
    <dgm:pt modelId="{2BFC6AAB-814A-425D-AA14-3C226551DF80}" type="sibTrans" cxnId="{62C79DC9-0DBC-42F6-9BDB-A2339CC15C9E}">
      <dgm:prSet/>
      <dgm:spPr/>
      <dgm:t>
        <a:bodyPr/>
        <a:lstStyle/>
        <a:p>
          <a:pPr rtl="1"/>
          <a:endParaRPr lang="ar-DZ"/>
        </a:p>
      </dgm:t>
    </dgm:pt>
    <dgm:pt modelId="{ABCB20E2-B427-4A27-8FF6-68FC0F58C738}">
      <dgm:prSet phldrT="[Texte]"/>
      <dgm:spPr/>
      <dgm:t>
        <a:bodyPr/>
        <a:lstStyle/>
        <a:p>
          <a:pPr rtl="1"/>
          <a:r>
            <a:rPr lang="fr-FR" b="1" dirty="0" err="1" smtClean="0">
              <a:latin typeface="Arial" pitchFamily="34" charset="0"/>
              <a:cs typeface="Arial" pitchFamily="34" charset="0"/>
            </a:rPr>
            <a:t>Ledèveloppement</a:t>
          </a:r>
          <a:r>
            <a:rPr lang="fr-FR" b="1" dirty="0" smtClean="0">
              <a:latin typeface="Arial" pitchFamily="34" charset="0"/>
              <a:cs typeface="Arial" pitchFamily="34" charset="0"/>
            </a:rPr>
            <a:t> du turn-over</a:t>
          </a:r>
          <a:endParaRPr lang="ar-DZ" dirty="0"/>
        </a:p>
      </dgm:t>
    </dgm:pt>
    <dgm:pt modelId="{AE942271-A709-482A-91A9-AA477A5EA3FE}" type="parTrans" cxnId="{6AEE293E-DDA7-4E88-9FCC-D9BEA32793F8}">
      <dgm:prSet/>
      <dgm:spPr/>
      <dgm:t>
        <a:bodyPr/>
        <a:lstStyle/>
        <a:p>
          <a:pPr rtl="1"/>
          <a:endParaRPr lang="ar-DZ"/>
        </a:p>
      </dgm:t>
    </dgm:pt>
    <dgm:pt modelId="{BFEFAE5D-188B-459F-9D90-1945698336DA}" type="sibTrans" cxnId="{6AEE293E-DDA7-4E88-9FCC-D9BEA32793F8}">
      <dgm:prSet/>
      <dgm:spPr/>
      <dgm:t>
        <a:bodyPr/>
        <a:lstStyle/>
        <a:p>
          <a:pPr rtl="1"/>
          <a:endParaRPr lang="ar-DZ"/>
        </a:p>
      </dgm:t>
    </dgm:pt>
    <dgm:pt modelId="{85FFC7EF-3FA8-4C3C-8085-E884A4AA1947}" type="pres">
      <dgm:prSet presAssocID="{4C0D6D83-6BBB-4D71-A11B-C7BEE070B34B}" presName="Name0" presStyleCnt="0">
        <dgm:presLayoutVars>
          <dgm:chMax val="1"/>
          <dgm:dir/>
          <dgm:animLvl val="ctr"/>
          <dgm:resizeHandles val="exact"/>
        </dgm:presLayoutVars>
      </dgm:prSet>
      <dgm:spPr/>
    </dgm:pt>
    <dgm:pt modelId="{81067209-6663-486E-8438-AF1AF094C909}" type="pres">
      <dgm:prSet presAssocID="{F50D3541-E380-43D5-8CE0-0991D2569708}" presName="centerShape" presStyleLbl="node0" presStyleIdx="0" presStyleCnt="1" custScaleX="119277" custScaleY="117990"/>
      <dgm:spPr/>
      <dgm:t>
        <a:bodyPr/>
        <a:lstStyle/>
        <a:p>
          <a:pPr rtl="1"/>
          <a:endParaRPr lang="ar-DZ"/>
        </a:p>
      </dgm:t>
    </dgm:pt>
    <dgm:pt modelId="{4045A44C-F7B2-4CDF-AB3F-9A662EDD7BB6}" type="pres">
      <dgm:prSet presAssocID="{B7D05984-C4A9-495C-AD2B-3F72D1A4E27A}" presName="node" presStyleLbl="node1" presStyleIdx="0" presStyleCnt="4" custScaleX="172722">
        <dgm:presLayoutVars>
          <dgm:bulletEnabled val="1"/>
        </dgm:presLayoutVars>
      </dgm:prSet>
      <dgm:spPr/>
      <dgm:t>
        <a:bodyPr/>
        <a:lstStyle/>
        <a:p>
          <a:pPr rtl="1"/>
          <a:endParaRPr lang="ar-DZ"/>
        </a:p>
      </dgm:t>
    </dgm:pt>
    <dgm:pt modelId="{F8252D0D-081A-449D-A0DF-A8824A30AFF4}" type="pres">
      <dgm:prSet presAssocID="{B7D05984-C4A9-495C-AD2B-3F72D1A4E27A}" presName="dummy" presStyleCnt="0"/>
      <dgm:spPr/>
    </dgm:pt>
    <dgm:pt modelId="{A658A908-E51F-4627-80AF-823EE75B46BF}" type="pres">
      <dgm:prSet presAssocID="{9570E7A6-5029-41F7-AB1E-2091BB8D0D11}" presName="sibTrans" presStyleLbl="sibTrans2D1" presStyleIdx="0" presStyleCnt="4"/>
      <dgm:spPr/>
    </dgm:pt>
    <dgm:pt modelId="{A66AF1A3-1F58-4A28-AA56-181B9E09975A}" type="pres">
      <dgm:prSet presAssocID="{6BA58AA7-F45E-4EBF-AF4F-60FDF44C15DB}" presName="node" presStyleLbl="node1" presStyleIdx="1" presStyleCnt="4" custScaleX="163242" custRadScaleRad="140706" custRadScaleInc="-7822">
        <dgm:presLayoutVars>
          <dgm:bulletEnabled val="1"/>
        </dgm:presLayoutVars>
      </dgm:prSet>
      <dgm:spPr/>
      <dgm:t>
        <a:bodyPr/>
        <a:lstStyle/>
        <a:p>
          <a:pPr rtl="1"/>
          <a:endParaRPr lang="ar-DZ"/>
        </a:p>
      </dgm:t>
    </dgm:pt>
    <dgm:pt modelId="{0176D712-C4BC-460F-9FCE-2FA0B0B9814F}" type="pres">
      <dgm:prSet presAssocID="{6BA58AA7-F45E-4EBF-AF4F-60FDF44C15DB}" presName="dummy" presStyleCnt="0"/>
      <dgm:spPr/>
    </dgm:pt>
    <dgm:pt modelId="{1EA63376-B7DB-45EA-B422-82C9A6C72DE2}" type="pres">
      <dgm:prSet presAssocID="{CB925180-E51F-4F77-A1D7-5F88B4EF679D}" presName="sibTrans" presStyleLbl="sibTrans2D1" presStyleIdx="1" presStyleCnt="4"/>
      <dgm:spPr/>
    </dgm:pt>
    <dgm:pt modelId="{0448EAD0-665D-432A-B3F9-587952DFBE81}" type="pres">
      <dgm:prSet presAssocID="{5E41EECA-7963-4A2E-8124-0D3AAD02879A}" presName="node" presStyleLbl="node1" presStyleIdx="2" presStyleCnt="4" custScaleX="162506">
        <dgm:presLayoutVars>
          <dgm:bulletEnabled val="1"/>
        </dgm:presLayoutVars>
      </dgm:prSet>
      <dgm:spPr/>
      <dgm:t>
        <a:bodyPr/>
        <a:lstStyle/>
        <a:p>
          <a:pPr rtl="1"/>
          <a:endParaRPr lang="ar-DZ"/>
        </a:p>
      </dgm:t>
    </dgm:pt>
    <dgm:pt modelId="{96131F3E-163C-4515-8836-15874C67BDFB}" type="pres">
      <dgm:prSet presAssocID="{5E41EECA-7963-4A2E-8124-0D3AAD02879A}" presName="dummy" presStyleCnt="0"/>
      <dgm:spPr/>
    </dgm:pt>
    <dgm:pt modelId="{8D9324CA-70B2-496C-AA32-D14A7AD2D136}" type="pres">
      <dgm:prSet presAssocID="{2BFC6AAB-814A-425D-AA14-3C226551DF80}" presName="sibTrans" presStyleLbl="sibTrans2D1" presStyleIdx="2" presStyleCnt="4"/>
      <dgm:spPr/>
    </dgm:pt>
    <dgm:pt modelId="{26C37A48-A4F6-42FE-9D75-60744E433909}" type="pres">
      <dgm:prSet presAssocID="{ABCB20E2-B427-4A27-8FF6-68FC0F58C738}" presName="node" presStyleLbl="node1" presStyleIdx="3" presStyleCnt="4" custScaleX="179021" custRadScaleRad="136660" custRadScaleInc="-6066">
        <dgm:presLayoutVars>
          <dgm:bulletEnabled val="1"/>
        </dgm:presLayoutVars>
      </dgm:prSet>
      <dgm:spPr/>
      <dgm:t>
        <a:bodyPr/>
        <a:lstStyle/>
        <a:p>
          <a:pPr rtl="1"/>
          <a:endParaRPr lang="ar-DZ"/>
        </a:p>
      </dgm:t>
    </dgm:pt>
    <dgm:pt modelId="{17E80CAB-61C2-4F92-97D7-42E1CE9BBEB1}" type="pres">
      <dgm:prSet presAssocID="{ABCB20E2-B427-4A27-8FF6-68FC0F58C738}" presName="dummy" presStyleCnt="0"/>
      <dgm:spPr/>
    </dgm:pt>
    <dgm:pt modelId="{0AE17B1F-338E-4502-97FD-C239B990A424}" type="pres">
      <dgm:prSet presAssocID="{BFEFAE5D-188B-459F-9D90-1945698336DA}" presName="sibTrans" presStyleLbl="sibTrans2D1" presStyleIdx="3" presStyleCnt="4" custScaleX="98893" custScaleY="96623"/>
      <dgm:spPr/>
    </dgm:pt>
  </dgm:ptLst>
  <dgm:cxnLst>
    <dgm:cxn modelId="{215AC4EF-FC07-4CF0-97E1-C4F8E429A010}" type="presOf" srcId="{6BA58AA7-F45E-4EBF-AF4F-60FDF44C15DB}" destId="{A66AF1A3-1F58-4A28-AA56-181B9E09975A}" srcOrd="0" destOrd="0" presId="urn:microsoft.com/office/officeart/2005/8/layout/radial6"/>
    <dgm:cxn modelId="{3BB74FB7-4686-49A3-8C17-792F2F05EC68}" srcId="{F50D3541-E380-43D5-8CE0-0991D2569708}" destId="{6BA58AA7-F45E-4EBF-AF4F-60FDF44C15DB}" srcOrd="1" destOrd="0" parTransId="{C78C410B-FF6A-4B28-A1A8-1774232AF98E}" sibTransId="{CB925180-E51F-4F77-A1D7-5F88B4EF679D}"/>
    <dgm:cxn modelId="{C020EF78-FFE5-4C2A-8B65-51CD979DD9EB}" type="presOf" srcId="{4C0D6D83-6BBB-4D71-A11B-C7BEE070B34B}" destId="{85FFC7EF-3FA8-4C3C-8085-E884A4AA1947}" srcOrd="0" destOrd="0" presId="urn:microsoft.com/office/officeart/2005/8/layout/radial6"/>
    <dgm:cxn modelId="{01BFD128-FE89-4DA5-A073-38A4C7308491}" type="presOf" srcId="{2BFC6AAB-814A-425D-AA14-3C226551DF80}" destId="{8D9324CA-70B2-496C-AA32-D14A7AD2D136}" srcOrd="0" destOrd="0" presId="urn:microsoft.com/office/officeart/2005/8/layout/radial6"/>
    <dgm:cxn modelId="{A2B38CD9-80D5-40DC-933F-C5CAD26EFAC7}" type="presOf" srcId="{B7D05984-C4A9-495C-AD2B-3F72D1A4E27A}" destId="{4045A44C-F7B2-4CDF-AB3F-9A662EDD7BB6}" srcOrd="0" destOrd="0" presId="urn:microsoft.com/office/officeart/2005/8/layout/radial6"/>
    <dgm:cxn modelId="{E445269A-489E-4C51-A4AB-28F9AFB9E585}" type="presOf" srcId="{BFEFAE5D-188B-459F-9D90-1945698336DA}" destId="{0AE17B1F-338E-4502-97FD-C239B990A424}" srcOrd="0" destOrd="0" presId="urn:microsoft.com/office/officeart/2005/8/layout/radial6"/>
    <dgm:cxn modelId="{6AEE293E-DDA7-4E88-9FCC-D9BEA32793F8}" srcId="{F50D3541-E380-43D5-8CE0-0991D2569708}" destId="{ABCB20E2-B427-4A27-8FF6-68FC0F58C738}" srcOrd="3" destOrd="0" parTransId="{AE942271-A709-482A-91A9-AA477A5EA3FE}" sibTransId="{BFEFAE5D-188B-459F-9D90-1945698336DA}"/>
    <dgm:cxn modelId="{BD422D6F-7667-4E08-9180-4CAFEA5BF922}" type="presOf" srcId="{ABCB20E2-B427-4A27-8FF6-68FC0F58C738}" destId="{26C37A48-A4F6-42FE-9D75-60744E433909}" srcOrd="0" destOrd="0" presId="urn:microsoft.com/office/officeart/2005/8/layout/radial6"/>
    <dgm:cxn modelId="{DBFAFC76-9AD3-4DEF-8625-BFB3C0E4AB29}" type="presOf" srcId="{5E41EECA-7963-4A2E-8124-0D3AAD02879A}" destId="{0448EAD0-665D-432A-B3F9-587952DFBE81}" srcOrd="0" destOrd="0" presId="urn:microsoft.com/office/officeart/2005/8/layout/radial6"/>
    <dgm:cxn modelId="{725B651A-C7E2-4F3D-96D1-35D675ED065E}" type="presOf" srcId="{9570E7A6-5029-41F7-AB1E-2091BB8D0D11}" destId="{A658A908-E51F-4627-80AF-823EE75B46BF}" srcOrd="0" destOrd="0" presId="urn:microsoft.com/office/officeart/2005/8/layout/radial6"/>
    <dgm:cxn modelId="{3B47F42B-4F5E-4113-ABF3-CDBCAD52676C}" srcId="{F50D3541-E380-43D5-8CE0-0991D2569708}" destId="{B7D05984-C4A9-495C-AD2B-3F72D1A4E27A}" srcOrd="0" destOrd="0" parTransId="{67599449-8EA4-47B2-8F8B-87C91784059C}" sibTransId="{9570E7A6-5029-41F7-AB1E-2091BB8D0D11}"/>
    <dgm:cxn modelId="{62C79DC9-0DBC-42F6-9BDB-A2339CC15C9E}" srcId="{F50D3541-E380-43D5-8CE0-0991D2569708}" destId="{5E41EECA-7963-4A2E-8124-0D3AAD02879A}" srcOrd="2" destOrd="0" parTransId="{445CC5C3-69A6-406B-9181-3AB5B5215D0E}" sibTransId="{2BFC6AAB-814A-425D-AA14-3C226551DF80}"/>
    <dgm:cxn modelId="{E13EA37E-3359-42FA-923F-2847A98ACAD3}" srcId="{4C0D6D83-6BBB-4D71-A11B-C7BEE070B34B}" destId="{F50D3541-E380-43D5-8CE0-0991D2569708}" srcOrd="0" destOrd="0" parTransId="{462797BE-AA28-4E98-8FD4-303F06AF0634}" sibTransId="{C9C659D1-3122-4266-AD45-ECA6A2C50547}"/>
    <dgm:cxn modelId="{E97284EB-43D9-4365-AD23-39167ACFCC0C}" type="presOf" srcId="{F50D3541-E380-43D5-8CE0-0991D2569708}" destId="{81067209-6663-486E-8438-AF1AF094C909}" srcOrd="0" destOrd="0" presId="urn:microsoft.com/office/officeart/2005/8/layout/radial6"/>
    <dgm:cxn modelId="{6B0E3906-1C66-4405-B859-B7FFA6BB08FA}" type="presOf" srcId="{CB925180-E51F-4F77-A1D7-5F88B4EF679D}" destId="{1EA63376-B7DB-45EA-B422-82C9A6C72DE2}" srcOrd="0" destOrd="0" presId="urn:microsoft.com/office/officeart/2005/8/layout/radial6"/>
    <dgm:cxn modelId="{60DEA9A6-15C4-4A1D-87B5-89C002C56633}" type="presParOf" srcId="{85FFC7EF-3FA8-4C3C-8085-E884A4AA1947}" destId="{81067209-6663-486E-8438-AF1AF094C909}" srcOrd="0" destOrd="0" presId="urn:microsoft.com/office/officeart/2005/8/layout/radial6"/>
    <dgm:cxn modelId="{CD32E94F-8AE2-4219-81DF-230D80C60DA6}" type="presParOf" srcId="{85FFC7EF-3FA8-4C3C-8085-E884A4AA1947}" destId="{4045A44C-F7B2-4CDF-AB3F-9A662EDD7BB6}" srcOrd="1" destOrd="0" presId="urn:microsoft.com/office/officeart/2005/8/layout/radial6"/>
    <dgm:cxn modelId="{8068741A-D672-4323-895A-9B137B35DCC6}" type="presParOf" srcId="{85FFC7EF-3FA8-4C3C-8085-E884A4AA1947}" destId="{F8252D0D-081A-449D-A0DF-A8824A30AFF4}" srcOrd="2" destOrd="0" presId="urn:microsoft.com/office/officeart/2005/8/layout/radial6"/>
    <dgm:cxn modelId="{D1113837-F1CA-4E11-A8C0-7D0AB0D7C528}" type="presParOf" srcId="{85FFC7EF-3FA8-4C3C-8085-E884A4AA1947}" destId="{A658A908-E51F-4627-80AF-823EE75B46BF}" srcOrd="3" destOrd="0" presId="urn:microsoft.com/office/officeart/2005/8/layout/radial6"/>
    <dgm:cxn modelId="{D3AA8190-CD7A-417B-A370-05F288697A71}" type="presParOf" srcId="{85FFC7EF-3FA8-4C3C-8085-E884A4AA1947}" destId="{A66AF1A3-1F58-4A28-AA56-181B9E09975A}" srcOrd="4" destOrd="0" presId="urn:microsoft.com/office/officeart/2005/8/layout/radial6"/>
    <dgm:cxn modelId="{388568F6-6C6A-4ABF-96FD-8720C42A794D}" type="presParOf" srcId="{85FFC7EF-3FA8-4C3C-8085-E884A4AA1947}" destId="{0176D712-C4BC-460F-9FCE-2FA0B0B9814F}" srcOrd="5" destOrd="0" presId="urn:microsoft.com/office/officeart/2005/8/layout/radial6"/>
    <dgm:cxn modelId="{D15F82DA-DDC2-4805-BC76-BC1A08FF2200}" type="presParOf" srcId="{85FFC7EF-3FA8-4C3C-8085-E884A4AA1947}" destId="{1EA63376-B7DB-45EA-B422-82C9A6C72DE2}" srcOrd="6" destOrd="0" presId="urn:microsoft.com/office/officeart/2005/8/layout/radial6"/>
    <dgm:cxn modelId="{DD3DEBEA-968A-4A36-ADE9-90C52DC31265}" type="presParOf" srcId="{85FFC7EF-3FA8-4C3C-8085-E884A4AA1947}" destId="{0448EAD0-665D-432A-B3F9-587952DFBE81}" srcOrd="7" destOrd="0" presId="urn:microsoft.com/office/officeart/2005/8/layout/radial6"/>
    <dgm:cxn modelId="{CE6AD213-F298-4F11-B426-C87F8DAD487F}" type="presParOf" srcId="{85FFC7EF-3FA8-4C3C-8085-E884A4AA1947}" destId="{96131F3E-163C-4515-8836-15874C67BDFB}" srcOrd="8" destOrd="0" presId="urn:microsoft.com/office/officeart/2005/8/layout/radial6"/>
    <dgm:cxn modelId="{747FB470-80CB-40B5-8C8A-7ABA01DC5628}" type="presParOf" srcId="{85FFC7EF-3FA8-4C3C-8085-E884A4AA1947}" destId="{8D9324CA-70B2-496C-AA32-D14A7AD2D136}" srcOrd="9" destOrd="0" presId="urn:microsoft.com/office/officeart/2005/8/layout/radial6"/>
    <dgm:cxn modelId="{E46F5C1E-6C15-4E7F-B27C-51F89AFE56B2}" type="presParOf" srcId="{85FFC7EF-3FA8-4C3C-8085-E884A4AA1947}" destId="{26C37A48-A4F6-42FE-9D75-60744E433909}" srcOrd="10" destOrd="0" presId="urn:microsoft.com/office/officeart/2005/8/layout/radial6"/>
    <dgm:cxn modelId="{613C2AFD-88AE-4470-A4B9-B19E3D5CACC9}" type="presParOf" srcId="{85FFC7EF-3FA8-4C3C-8085-E884A4AA1947}" destId="{17E80CAB-61C2-4F92-97D7-42E1CE9BBEB1}" srcOrd="11" destOrd="0" presId="urn:microsoft.com/office/officeart/2005/8/layout/radial6"/>
    <dgm:cxn modelId="{E9545447-C4B2-4500-8D7D-9361ACEB88DD}" type="presParOf" srcId="{85FFC7EF-3FA8-4C3C-8085-E884A4AA1947}" destId="{0AE17B1F-338E-4502-97FD-C239B990A424}" srcOrd="12" destOrd="0" presId="urn:microsoft.com/office/officeart/2005/8/layout/radial6"/>
  </dgm:cxnLst>
  <dgm:bg/>
  <dgm:whole/>
</dgm:dataModel>
</file>

<file path=ppt/diagrams/data2.xml><?xml version="1.0" encoding="utf-8"?>
<dgm:dataModel xmlns:dgm="http://schemas.openxmlformats.org/drawingml/2006/diagram" xmlns:a="http://schemas.openxmlformats.org/drawingml/2006/main">
  <dgm:ptLst>
    <dgm:pt modelId="{5B2974AD-47F0-4CD1-AA74-DB5B8AB57E8F}" type="doc">
      <dgm:prSet loTypeId="urn:microsoft.com/office/officeart/2005/8/layout/lProcess3" loCatId="process" qsTypeId="urn:microsoft.com/office/officeart/2005/8/quickstyle/3d7" qsCatId="3D" csTypeId="urn:microsoft.com/office/officeart/2005/8/colors/colorful2" csCatId="colorful" phldr="1"/>
      <dgm:spPr/>
      <dgm:t>
        <a:bodyPr/>
        <a:lstStyle/>
        <a:p>
          <a:pPr rtl="1"/>
          <a:endParaRPr lang="ar-DZ"/>
        </a:p>
      </dgm:t>
    </dgm:pt>
    <dgm:pt modelId="{87E60D6C-26EA-4CE9-A739-8F61C22575A7}">
      <dgm:prSet phldrT="[Texte]" custT="1"/>
      <dgm:spPr/>
      <dgm:t>
        <a:bodyPr/>
        <a:lstStyle/>
        <a:p>
          <a:pPr rtl="1"/>
          <a:r>
            <a:rPr lang="ar-DZ" sz="2100" b="1" dirty="0" smtClean="0">
              <a:latin typeface="Times New Roman" pitchFamily="18" charset="0"/>
              <a:cs typeface="Times New Roman" pitchFamily="18" charset="0"/>
            </a:rPr>
            <a:t>خطر الرؤية الاختزالية</a:t>
          </a:r>
          <a:endParaRPr lang="fr-FR" sz="2100" b="1" dirty="0" smtClean="0">
            <a:latin typeface="Times New Roman" pitchFamily="18" charset="0"/>
            <a:cs typeface="Times New Roman" pitchFamily="18" charset="0"/>
          </a:endParaRPr>
        </a:p>
        <a:p>
          <a:pPr rtl="1"/>
          <a:r>
            <a:rPr lang="fr-FR" sz="1800" b="1" dirty="0" smtClean="0">
              <a:latin typeface="Times New Roman" pitchFamily="18" charset="0"/>
              <a:cs typeface="Times New Roman" pitchFamily="18" charset="0"/>
            </a:rPr>
            <a:t>(</a:t>
          </a:r>
          <a:r>
            <a:rPr lang="fr-FR" sz="1800" b="1" spc="0" dirty="0" smtClean="0"/>
            <a:t>Le risque d’une vision</a:t>
          </a:r>
          <a:r>
            <a:rPr lang="ar-DZ" sz="1800" b="1" spc="0" dirty="0" smtClean="0"/>
            <a:t> </a:t>
          </a:r>
          <a:r>
            <a:rPr lang="fr-FR" sz="1800" b="1" spc="0" dirty="0" smtClean="0"/>
            <a:t>réductionniste)</a:t>
          </a:r>
          <a:r>
            <a:rPr lang="ar-DZ" sz="2000" b="1" dirty="0" smtClean="0">
              <a:latin typeface="Times New Roman" pitchFamily="18" charset="0"/>
              <a:cs typeface="Times New Roman" pitchFamily="18" charset="0"/>
            </a:rPr>
            <a:t> </a:t>
          </a:r>
          <a:endParaRPr lang="ar-DZ" sz="2000" dirty="0"/>
        </a:p>
      </dgm:t>
    </dgm:pt>
    <dgm:pt modelId="{E6506478-DD45-43CE-A955-735DC981B39A}" type="parTrans" cxnId="{8CD21567-E250-45DD-83AA-CC39220E39CA}">
      <dgm:prSet/>
      <dgm:spPr/>
      <dgm:t>
        <a:bodyPr/>
        <a:lstStyle/>
        <a:p>
          <a:pPr rtl="1"/>
          <a:endParaRPr lang="ar-DZ"/>
        </a:p>
      </dgm:t>
    </dgm:pt>
    <dgm:pt modelId="{6396BB14-A83B-4EBF-BA4A-3AC71020C9CD}" type="sibTrans" cxnId="{8CD21567-E250-45DD-83AA-CC39220E39CA}">
      <dgm:prSet/>
      <dgm:spPr/>
      <dgm:t>
        <a:bodyPr/>
        <a:lstStyle/>
        <a:p>
          <a:pPr rtl="1"/>
          <a:endParaRPr lang="ar-DZ"/>
        </a:p>
      </dgm:t>
    </dgm:pt>
    <dgm:pt modelId="{23724FB7-9834-4C17-8E0A-AB6AD166EBA3}">
      <dgm:prSet phldrT="[Texte]" custT="1"/>
      <dgm:spPr/>
      <dgm:t>
        <a:bodyPr/>
        <a:lstStyle/>
        <a:p>
          <a:pPr rtl="1"/>
          <a:endParaRPr lang="fr-FR" sz="2400" b="1" dirty="0" smtClean="0">
            <a:latin typeface="Times New Roman" pitchFamily="18" charset="0"/>
            <a:cs typeface="Times New Roman" pitchFamily="18" charset="0"/>
          </a:endParaRPr>
        </a:p>
        <a:p>
          <a:pPr rtl="1"/>
          <a:endParaRPr lang="fr-FR" sz="2400" b="1" dirty="0" smtClean="0">
            <a:latin typeface="Times New Roman" pitchFamily="18" charset="0"/>
            <a:cs typeface="Times New Roman" pitchFamily="18" charset="0"/>
          </a:endParaRPr>
        </a:p>
        <a:p>
          <a:pPr rtl="1"/>
          <a:r>
            <a:rPr lang="ar-DZ" sz="2400" b="1" dirty="0" smtClean="0">
              <a:latin typeface="Times New Roman" pitchFamily="18" charset="0"/>
              <a:cs typeface="Times New Roman" pitchFamily="18" charset="0"/>
            </a:rPr>
            <a:t>الإجهاد وتنظيم الأعمال وجودة الإدارة</a:t>
          </a:r>
          <a:endParaRPr lang="fr-FR" sz="2400" b="1" dirty="0" smtClean="0">
            <a:latin typeface="Times New Roman" pitchFamily="18" charset="0"/>
            <a:cs typeface="Times New Roman" pitchFamily="18" charset="0"/>
          </a:endParaRPr>
        </a:p>
        <a:p>
          <a:pPr rtl="1"/>
          <a:r>
            <a:rPr lang="fr-FR" sz="2000" b="1" dirty="0" smtClean="0">
              <a:latin typeface="Times New Roman" pitchFamily="18" charset="0"/>
              <a:cs typeface="Times New Roman" pitchFamily="18" charset="0"/>
            </a:rPr>
            <a:t>(Stress, organisation de l’entre prisent qualité du management)</a:t>
          </a:r>
        </a:p>
        <a:p>
          <a:pPr rtl="1"/>
          <a:endParaRPr lang="fr-FR" sz="2000" b="1" dirty="0" smtClean="0">
            <a:latin typeface="Times New Roman" pitchFamily="18" charset="0"/>
            <a:cs typeface="Times New Roman" pitchFamily="18" charset="0"/>
          </a:endParaRPr>
        </a:p>
        <a:p>
          <a:pPr rtl="1"/>
          <a:endParaRPr lang="ar-DZ" sz="2000" b="1" dirty="0">
            <a:latin typeface="Times New Roman" pitchFamily="18" charset="0"/>
            <a:cs typeface="Times New Roman" pitchFamily="18" charset="0"/>
          </a:endParaRPr>
        </a:p>
      </dgm:t>
    </dgm:pt>
    <dgm:pt modelId="{C804A6D6-A231-4366-81CB-A9192CC57F29}" type="parTrans" cxnId="{7708B915-A321-4E07-845D-6E31C1AC55A4}">
      <dgm:prSet/>
      <dgm:spPr/>
      <dgm:t>
        <a:bodyPr/>
        <a:lstStyle/>
        <a:p>
          <a:pPr rtl="1"/>
          <a:endParaRPr lang="ar-DZ"/>
        </a:p>
      </dgm:t>
    </dgm:pt>
    <dgm:pt modelId="{4C7E4175-C1C1-4E94-9864-EA6E76208E5C}" type="sibTrans" cxnId="{7708B915-A321-4E07-845D-6E31C1AC55A4}">
      <dgm:prSet/>
      <dgm:spPr/>
      <dgm:t>
        <a:bodyPr/>
        <a:lstStyle/>
        <a:p>
          <a:pPr rtl="1"/>
          <a:endParaRPr lang="ar-DZ"/>
        </a:p>
      </dgm:t>
    </dgm:pt>
    <dgm:pt modelId="{DC11D8D0-96FB-4A2C-ABC0-E12A39E4EE39}" type="pres">
      <dgm:prSet presAssocID="{5B2974AD-47F0-4CD1-AA74-DB5B8AB57E8F}" presName="Name0" presStyleCnt="0">
        <dgm:presLayoutVars>
          <dgm:chPref val="3"/>
          <dgm:dir/>
          <dgm:animLvl val="lvl"/>
          <dgm:resizeHandles/>
        </dgm:presLayoutVars>
      </dgm:prSet>
      <dgm:spPr/>
      <dgm:t>
        <a:bodyPr/>
        <a:lstStyle/>
        <a:p>
          <a:pPr rtl="1"/>
          <a:endParaRPr lang="ar-DZ"/>
        </a:p>
      </dgm:t>
    </dgm:pt>
    <dgm:pt modelId="{84A03829-C0A4-40CC-A6C3-582973A5728F}" type="pres">
      <dgm:prSet presAssocID="{87E60D6C-26EA-4CE9-A739-8F61C22575A7}" presName="horFlow" presStyleCnt="0"/>
      <dgm:spPr/>
      <dgm:t>
        <a:bodyPr/>
        <a:lstStyle/>
        <a:p>
          <a:pPr rtl="1"/>
          <a:endParaRPr lang="ar-DZ"/>
        </a:p>
      </dgm:t>
    </dgm:pt>
    <dgm:pt modelId="{A87FB8B1-B27A-4FFE-99AB-11B098AA847A}" type="pres">
      <dgm:prSet presAssocID="{87E60D6C-26EA-4CE9-A739-8F61C22575A7}" presName="bigChev" presStyleLbl="node1" presStyleIdx="0" presStyleCnt="2"/>
      <dgm:spPr/>
      <dgm:t>
        <a:bodyPr/>
        <a:lstStyle/>
        <a:p>
          <a:pPr rtl="1"/>
          <a:endParaRPr lang="ar-DZ"/>
        </a:p>
      </dgm:t>
    </dgm:pt>
    <dgm:pt modelId="{1E80DD1E-345F-4C48-8F04-D7779551C21E}" type="pres">
      <dgm:prSet presAssocID="{87E60D6C-26EA-4CE9-A739-8F61C22575A7}" presName="vSp" presStyleCnt="0"/>
      <dgm:spPr/>
      <dgm:t>
        <a:bodyPr/>
        <a:lstStyle/>
        <a:p>
          <a:pPr rtl="1"/>
          <a:endParaRPr lang="ar-DZ"/>
        </a:p>
      </dgm:t>
    </dgm:pt>
    <dgm:pt modelId="{48A0882C-822F-4525-9C44-4635484CA4AA}" type="pres">
      <dgm:prSet presAssocID="{23724FB7-9834-4C17-8E0A-AB6AD166EBA3}" presName="horFlow" presStyleCnt="0"/>
      <dgm:spPr/>
      <dgm:t>
        <a:bodyPr/>
        <a:lstStyle/>
        <a:p>
          <a:pPr rtl="1"/>
          <a:endParaRPr lang="ar-DZ"/>
        </a:p>
      </dgm:t>
    </dgm:pt>
    <dgm:pt modelId="{BFD11603-DF5F-416D-A47A-8AF327AADE81}" type="pres">
      <dgm:prSet presAssocID="{23724FB7-9834-4C17-8E0A-AB6AD166EBA3}" presName="bigChev" presStyleLbl="node1" presStyleIdx="1" presStyleCnt="2"/>
      <dgm:spPr/>
      <dgm:t>
        <a:bodyPr/>
        <a:lstStyle/>
        <a:p>
          <a:pPr rtl="1"/>
          <a:endParaRPr lang="ar-DZ"/>
        </a:p>
      </dgm:t>
    </dgm:pt>
  </dgm:ptLst>
  <dgm:cxnLst>
    <dgm:cxn modelId="{21E8DE52-DA6F-48E8-B67D-0F7993A682BB}" type="presOf" srcId="{23724FB7-9834-4C17-8E0A-AB6AD166EBA3}" destId="{BFD11603-DF5F-416D-A47A-8AF327AADE81}" srcOrd="0" destOrd="0" presId="urn:microsoft.com/office/officeart/2005/8/layout/lProcess3"/>
    <dgm:cxn modelId="{8CD21567-E250-45DD-83AA-CC39220E39CA}" srcId="{5B2974AD-47F0-4CD1-AA74-DB5B8AB57E8F}" destId="{87E60D6C-26EA-4CE9-A739-8F61C22575A7}" srcOrd="0" destOrd="0" parTransId="{E6506478-DD45-43CE-A955-735DC981B39A}" sibTransId="{6396BB14-A83B-4EBF-BA4A-3AC71020C9CD}"/>
    <dgm:cxn modelId="{2BA7C2F4-0A61-463E-8445-8053687235CB}" type="presOf" srcId="{5B2974AD-47F0-4CD1-AA74-DB5B8AB57E8F}" destId="{DC11D8D0-96FB-4A2C-ABC0-E12A39E4EE39}" srcOrd="0" destOrd="0" presId="urn:microsoft.com/office/officeart/2005/8/layout/lProcess3"/>
    <dgm:cxn modelId="{B7E3F34E-5BEC-4239-9C3C-948255489ED2}" type="presOf" srcId="{87E60D6C-26EA-4CE9-A739-8F61C22575A7}" destId="{A87FB8B1-B27A-4FFE-99AB-11B098AA847A}" srcOrd="0" destOrd="0" presId="urn:microsoft.com/office/officeart/2005/8/layout/lProcess3"/>
    <dgm:cxn modelId="{7708B915-A321-4E07-845D-6E31C1AC55A4}" srcId="{5B2974AD-47F0-4CD1-AA74-DB5B8AB57E8F}" destId="{23724FB7-9834-4C17-8E0A-AB6AD166EBA3}" srcOrd="1" destOrd="0" parTransId="{C804A6D6-A231-4366-81CB-A9192CC57F29}" sibTransId="{4C7E4175-C1C1-4E94-9864-EA6E76208E5C}"/>
    <dgm:cxn modelId="{F526B8AB-B87C-441C-82D1-F4ACBC5D2E53}" type="presParOf" srcId="{DC11D8D0-96FB-4A2C-ABC0-E12A39E4EE39}" destId="{84A03829-C0A4-40CC-A6C3-582973A5728F}" srcOrd="0" destOrd="0" presId="urn:microsoft.com/office/officeart/2005/8/layout/lProcess3"/>
    <dgm:cxn modelId="{B14F681F-ED70-4932-A5AE-CC8E49B46E0B}" type="presParOf" srcId="{84A03829-C0A4-40CC-A6C3-582973A5728F}" destId="{A87FB8B1-B27A-4FFE-99AB-11B098AA847A}" srcOrd="0" destOrd="0" presId="urn:microsoft.com/office/officeart/2005/8/layout/lProcess3"/>
    <dgm:cxn modelId="{222A441F-FD33-4583-BE7E-2C16142AB1A6}" type="presParOf" srcId="{DC11D8D0-96FB-4A2C-ABC0-E12A39E4EE39}" destId="{1E80DD1E-345F-4C48-8F04-D7779551C21E}" srcOrd="1" destOrd="0" presId="urn:microsoft.com/office/officeart/2005/8/layout/lProcess3"/>
    <dgm:cxn modelId="{18226DF1-367C-4901-8BDB-54BF8FD909E9}" type="presParOf" srcId="{DC11D8D0-96FB-4A2C-ABC0-E12A39E4EE39}" destId="{48A0882C-822F-4525-9C44-4635484CA4AA}" srcOrd="2" destOrd="0" presId="urn:microsoft.com/office/officeart/2005/8/layout/lProcess3"/>
    <dgm:cxn modelId="{3E941BF1-B08E-472F-9601-F43DA55125A5}" type="presParOf" srcId="{48A0882C-822F-4525-9C44-4635484CA4AA}" destId="{BFD11603-DF5F-416D-A47A-8AF327AADE81}" srcOrd="0"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266010-9210-4E3E-B6E4-6CBC7829CFD9}" type="datetimeFigureOut">
              <a:rPr lang="fr-FR" smtClean="0"/>
              <a:pPr/>
              <a:t>01/03/2020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BA430B-C7E0-4443-84D0-B588CF0B1C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11" name="Espace réservé du numéro de diapositive 10"/>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01/03/2020</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A309A6D-C09C-4548-B29A-6CF363A7E532}" type="datetimeFigureOut">
              <a:rPr lang="fr-FR" smtClean="0"/>
              <a:pPr/>
              <a:t>01/03/2020</a:t>
            </a:fld>
            <a:endParaRPr lang="fr-BE"/>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BE"/>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newsflash/>
  </p:transition>
  <p:timing>
    <p:tnLst>
      <p:par>
        <p:cTn id="1" dur="indefinite" restart="never" nodeType="tmRoot"/>
      </p:par>
    </p:tnLst>
  </p:timing>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pace réservé du contenu 3" descr="téléchargement (1).jpg"/>
          <p:cNvPicPr>
            <a:picLocks noChangeAspect="1"/>
          </p:cNvPicPr>
          <p:nvPr/>
        </p:nvPicPr>
        <p:blipFill>
          <a:blip r:embed="rId2"/>
          <a:stretch>
            <a:fillRect/>
          </a:stretch>
        </p:blipFill>
        <p:spPr>
          <a:xfrm>
            <a:off x="0" y="0"/>
            <a:ext cx="9144000" cy="6857999"/>
          </a:xfrm>
          <a:prstGeom prst="rect">
            <a:avLst/>
          </a:prstGeom>
        </p:spPr>
      </p:pic>
      <p:sp>
        <p:nvSpPr>
          <p:cNvPr id="6" name="Rectangle 5"/>
          <p:cNvSpPr/>
          <p:nvPr/>
        </p:nvSpPr>
        <p:spPr>
          <a:xfrm>
            <a:off x="1785918" y="571480"/>
            <a:ext cx="5572164" cy="1200329"/>
          </a:xfrm>
          <a:prstGeom prst="rect">
            <a:avLst/>
          </a:prstGeom>
          <a:noFill/>
        </p:spPr>
        <p:txBody>
          <a:bodyPr wrap="square" lIns="91440" tIns="45720" rIns="91440" bIns="45720">
            <a:spAutoFit/>
          </a:bodyPr>
          <a:lstStyle/>
          <a:p>
            <a:pPr algn="ctr"/>
            <a:r>
              <a:rPr lang="ar-DZ" sz="24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 جامعة محمد </a:t>
            </a:r>
            <a:r>
              <a:rPr lang="ar-DZ" sz="2400" b="1" dirty="0" err="1"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خيضر</a:t>
            </a:r>
            <a:r>
              <a:rPr lang="ar-DZ" sz="24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 بسكرة </a:t>
            </a:r>
          </a:p>
          <a:p>
            <a:pPr algn="ctr"/>
            <a:r>
              <a:rPr lang="ar-DZ" sz="24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كلية العلوم الاقتصادية والتجارية وعلوم التسيير </a:t>
            </a:r>
          </a:p>
          <a:p>
            <a:pPr algn="ctr"/>
            <a:r>
              <a:rPr lang="ar-DZ" sz="24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قسم التسيير  </a:t>
            </a:r>
            <a:endParaRPr lang="fr-FR" sz="2400" b="1" dirty="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8" name="Rectangle 7"/>
          <p:cNvSpPr/>
          <p:nvPr/>
        </p:nvSpPr>
        <p:spPr>
          <a:xfrm>
            <a:off x="5357818" y="4214867"/>
            <a:ext cx="3286116" cy="1754326"/>
          </a:xfrm>
          <a:prstGeom prst="rect">
            <a:avLst/>
          </a:prstGeom>
        </p:spPr>
        <p:txBody>
          <a:bodyPr wrap="square">
            <a:spAutoFit/>
          </a:bodyPr>
          <a:lstStyle/>
          <a:p>
            <a:pPr algn="r"/>
            <a:r>
              <a:rPr lang="ar-DZ" sz="2400" b="1" u="sng" dirty="0" smtClean="0">
                <a:ln w="50800"/>
                <a:solidFill>
                  <a:srgbClr val="FF0000"/>
                </a:solidFill>
                <a:latin typeface="Times New Roman" pitchFamily="18" charset="0"/>
                <a:cs typeface="Times New Roman" pitchFamily="18" charset="0"/>
              </a:rPr>
              <a:t>تحت </a:t>
            </a:r>
            <a:r>
              <a:rPr lang="ar-DZ" sz="2800" b="1" u="sng" dirty="0" smtClean="0">
                <a:ln w="50800"/>
                <a:solidFill>
                  <a:srgbClr val="FF0000"/>
                </a:solidFill>
                <a:latin typeface="Times New Roman" pitchFamily="18" charset="0"/>
                <a:cs typeface="Times New Roman" pitchFamily="18" charset="0"/>
              </a:rPr>
              <a:t>إعداد</a:t>
            </a:r>
            <a:r>
              <a:rPr lang="ar-DZ" sz="2400" b="1" u="sng" dirty="0" smtClean="0">
                <a:ln w="50800"/>
                <a:solidFill>
                  <a:srgbClr val="FF0000"/>
                </a:solidFill>
                <a:latin typeface="Times New Roman" pitchFamily="18" charset="0"/>
                <a:cs typeface="Times New Roman" pitchFamily="18" charset="0"/>
              </a:rPr>
              <a:t> الطلبة :</a:t>
            </a:r>
          </a:p>
          <a:p>
            <a:pPr algn="r"/>
            <a:r>
              <a:rPr lang="ar-DZ" sz="2000" b="1" dirty="0" smtClean="0">
                <a:ln w="5080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برجي سارة</a:t>
            </a:r>
          </a:p>
          <a:p>
            <a:pPr algn="r"/>
            <a:r>
              <a:rPr lang="ar-DZ" sz="2000" b="1" dirty="0" err="1" smtClean="0">
                <a:ln w="5080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براهيمي</a:t>
            </a:r>
            <a:r>
              <a:rPr lang="ar-DZ" sz="2000" b="1" dirty="0" smtClean="0">
                <a:ln w="5080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 سارة </a:t>
            </a:r>
          </a:p>
          <a:p>
            <a:pPr algn="r"/>
            <a:r>
              <a:rPr lang="ar-DZ" sz="2000" b="1" dirty="0" err="1" smtClean="0">
                <a:ln w="5080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ساسي</a:t>
            </a:r>
            <a:r>
              <a:rPr lang="ar-DZ" sz="2000" b="1" dirty="0" smtClean="0">
                <a:ln w="5080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 أمال </a:t>
            </a:r>
            <a:r>
              <a:rPr lang="ar-DZ" sz="2000" b="1" dirty="0" err="1" smtClean="0">
                <a:ln w="5080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خولة</a:t>
            </a:r>
            <a:r>
              <a:rPr lang="ar-DZ" sz="2000" b="1" dirty="0" smtClean="0">
                <a:ln w="5080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algn="r"/>
            <a:r>
              <a:rPr lang="ar-DZ" sz="2000" b="1" dirty="0" smtClean="0">
                <a:ln w="5080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p>
        </p:txBody>
      </p:sp>
      <p:sp>
        <p:nvSpPr>
          <p:cNvPr id="10" name="Rectangle 9"/>
          <p:cNvSpPr/>
          <p:nvPr/>
        </p:nvSpPr>
        <p:spPr>
          <a:xfrm>
            <a:off x="594981" y="4241077"/>
            <a:ext cx="3119765" cy="954107"/>
          </a:xfrm>
          <a:prstGeom prst="rect">
            <a:avLst/>
          </a:prstGeom>
        </p:spPr>
        <p:txBody>
          <a:bodyPr wrap="none">
            <a:spAutoFit/>
          </a:bodyPr>
          <a:lstStyle/>
          <a:p>
            <a:pPr algn="r" rtl="1"/>
            <a:r>
              <a:rPr lang="ar-DZ" sz="2800" b="1" u="sng" dirty="0" smtClean="0">
                <a:ln w="50800"/>
                <a:solidFill>
                  <a:srgbClr val="FF0000"/>
                </a:solidFill>
                <a:latin typeface="Times New Roman" pitchFamily="18" charset="0"/>
                <a:cs typeface="Times New Roman" pitchFamily="18" charset="0"/>
              </a:rPr>
              <a:t>تحت إشراف الأستاذة:</a:t>
            </a:r>
          </a:p>
          <a:p>
            <a:pPr algn="r" rtl="1"/>
            <a:r>
              <a:rPr lang="ar-DZ" sz="2800" b="1" dirty="0" smtClean="0">
                <a:ln w="50800"/>
                <a:latin typeface="Times New Roman" pitchFamily="18" charset="0"/>
                <a:cs typeface="Times New Roman" pitchFamily="18" charset="0"/>
              </a:rPr>
              <a:t>    </a:t>
            </a:r>
            <a:r>
              <a:rPr lang="ar-DZ" sz="2800" b="1" dirty="0" smtClean="0">
                <a:ln w="50800"/>
                <a:effectLst>
                  <a:outerShdw blurRad="38100" dist="38100" dir="2700000" algn="tl">
                    <a:srgbClr val="000000">
                      <a:alpha val="43137"/>
                    </a:srgbClr>
                  </a:outerShdw>
                </a:effectLst>
                <a:latin typeface="Times New Roman" pitchFamily="18" charset="0"/>
                <a:cs typeface="Times New Roman" pitchFamily="18" charset="0"/>
              </a:rPr>
              <a:t>طاهري فاطمة الزهراء</a:t>
            </a:r>
            <a:endParaRPr lang="fr-FR"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1" name="Picture 6" descr="ENTET023"/>
          <p:cNvPicPr>
            <a:picLocks noChangeAspect="1" noChangeArrowheads="1"/>
          </p:cNvPicPr>
          <p:nvPr/>
        </p:nvPicPr>
        <p:blipFill>
          <a:blip r:embed="rId3"/>
          <a:srcRect/>
          <a:stretch>
            <a:fillRect/>
          </a:stretch>
        </p:blipFill>
        <p:spPr bwMode="auto">
          <a:xfrm>
            <a:off x="0" y="-71389"/>
            <a:ext cx="9144000" cy="620713"/>
          </a:xfrm>
          <a:prstGeom prst="rect">
            <a:avLst/>
          </a:prstGeom>
          <a:noFill/>
          <a:ln w="9525">
            <a:solidFill>
              <a:srgbClr val="990099"/>
            </a:solidFill>
            <a:miter lim="800000"/>
            <a:headEnd/>
            <a:tailEnd/>
          </a:ln>
        </p:spPr>
      </p:pic>
      <p:grpSp>
        <p:nvGrpSpPr>
          <p:cNvPr id="12" name="Group 7"/>
          <p:cNvGrpSpPr>
            <a:grpSpLocks/>
          </p:cNvGrpSpPr>
          <p:nvPr/>
        </p:nvGrpSpPr>
        <p:grpSpPr bwMode="auto">
          <a:xfrm>
            <a:off x="7643834" y="857281"/>
            <a:ext cx="846137" cy="936625"/>
            <a:chOff x="4041" y="5842"/>
            <a:chExt cx="1056" cy="1375"/>
          </a:xfrm>
        </p:grpSpPr>
        <p:sp>
          <p:nvSpPr>
            <p:cNvPr id="13" name="Oval 8"/>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fr-FR" sz="2000" b="1">
                <a:latin typeface="Times New Roman" pitchFamily="18" charset="0"/>
                <a:cs typeface="Times New Roman" pitchFamily="18" charset="0"/>
              </a:endParaRPr>
            </a:p>
          </p:txBody>
        </p:sp>
        <p:pic>
          <p:nvPicPr>
            <p:cNvPr id="14" name="Picture 9" descr="SigleUNI4"/>
            <p:cNvPicPr>
              <a:picLocks noChangeAspect="1" noChangeArrowheads="1"/>
            </p:cNvPicPr>
            <p:nvPr/>
          </p:nvPicPr>
          <p:blipFill>
            <a:blip r:embed="rId4"/>
            <a:srcRect l="2623" t="1465" r="1811"/>
            <a:stretch>
              <a:fillRect/>
            </a:stretch>
          </p:blipFill>
          <p:spPr bwMode="auto">
            <a:xfrm>
              <a:off x="4193" y="6073"/>
              <a:ext cx="742" cy="904"/>
            </a:xfrm>
            <a:prstGeom prst="rect">
              <a:avLst/>
            </a:prstGeom>
            <a:noFill/>
            <a:ln w="9525">
              <a:noFill/>
              <a:miter lim="800000"/>
              <a:headEnd/>
              <a:tailEnd/>
            </a:ln>
          </p:spPr>
        </p:pic>
        <p:sp>
          <p:nvSpPr>
            <p:cNvPr id="15" name="WordArt 10"/>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4000" b="1" kern="10">
                  <a:ln w="9525">
                    <a:noFill/>
                    <a:round/>
                    <a:headEnd/>
                    <a:tailEnd/>
                  </a:ln>
                  <a:solidFill>
                    <a:srgbClr val="000080"/>
                  </a:solidFill>
                  <a:latin typeface="Times New Roman" pitchFamily="18" charset="0"/>
                  <a:cs typeface="Times New Roman" pitchFamily="18" charset="0"/>
                </a:rPr>
                <a:t>جامعــــــة محمد خيضــــــــــــر</a:t>
              </a:r>
              <a:endParaRPr lang="fr-FR" sz="4000" b="1" kern="10">
                <a:ln w="9525">
                  <a:noFill/>
                  <a:round/>
                  <a:headEnd/>
                  <a:tailEnd/>
                </a:ln>
                <a:solidFill>
                  <a:srgbClr val="000080"/>
                </a:solidFill>
                <a:latin typeface="Times New Roman" pitchFamily="18" charset="0"/>
                <a:cs typeface="Times New Roman" pitchFamily="18" charset="0"/>
              </a:endParaRPr>
            </a:p>
          </p:txBody>
        </p:sp>
        <p:sp>
          <p:nvSpPr>
            <p:cNvPr id="16" name="WordArt 11"/>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4000" b="1" kern="10">
                  <a:ln w="9525">
                    <a:noFill/>
                    <a:round/>
                    <a:headEnd/>
                    <a:tailEnd/>
                  </a:ln>
                  <a:solidFill>
                    <a:srgbClr val="000080"/>
                  </a:solidFill>
                  <a:latin typeface="Times New Roman" pitchFamily="18" charset="0"/>
                  <a:cs typeface="Times New Roman" pitchFamily="18" charset="0"/>
                </a:rPr>
                <a:t>بــســكــــــــــــرة</a:t>
              </a:r>
              <a:endParaRPr lang="fr-FR" sz="4000" b="1" kern="10">
                <a:ln w="9525">
                  <a:noFill/>
                  <a:round/>
                  <a:headEnd/>
                  <a:tailEnd/>
                </a:ln>
                <a:solidFill>
                  <a:srgbClr val="000080"/>
                </a:solidFill>
                <a:latin typeface="Times New Roman" pitchFamily="18" charset="0"/>
                <a:cs typeface="Times New Roman" pitchFamily="18" charset="0"/>
              </a:endParaRPr>
            </a:p>
          </p:txBody>
        </p:sp>
      </p:grpSp>
      <p:grpSp>
        <p:nvGrpSpPr>
          <p:cNvPr id="17" name="Group 7"/>
          <p:cNvGrpSpPr>
            <a:grpSpLocks/>
          </p:cNvGrpSpPr>
          <p:nvPr/>
        </p:nvGrpSpPr>
        <p:grpSpPr bwMode="auto">
          <a:xfrm>
            <a:off x="428596" y="857281"/>
            <a:ext cx="846137" cy="936625"/>
            <a:chOff x="4041" y="5842"/>
            <a:chExt cx="1056" cy="1375"/>
          </a:xfrm>
        </p:grpSpPr>
        <p:sp>
          <p:nvSpPr>
            <p:cNvPr id="18" name="Oval 8"/>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fr-FR" sz="2000" b="1">
                <a:latin typeface="Times New Roman" pitchFamily="18" charset="0"/>
                <a:cs typeface="Times New Roman" pitchFamily="18" charset="0"/>
              </a:endParaRPr>
            </a:p>
          </p:txBody>
        </p:sp>
        <p:pic>
          <p:nvPicPr>
            <p:cNvPr id="19" name="Picture 9" descr="SigleUNI4"/>
            <p:cNvPicPr>
              <a:picLocks noChangeAspect="1" noChangeArrowheads="1"/>
            </p:cNvPicPr>
            <p:nvPr/>
          </p:nvPicPr>
          <p:blipFill>
            <a:blip r:embed="rId4"/>
            <a:srcRect l="2623" t="1465" r="1811"/>
            <a:stretch>
              <a:fillRect/>
            </a:stretch>
          </p:blipFill>
          <p:spPr bwMode="auto">
            <a:xfrm>
              <a:off x="4193" y="6073"/>
              <a:ext cx="742" cy="904"/>
            </a:xfrm>
            <a:prstGeom prst="rect">
              <a:avLst/>
            </a:prstGeom>
            <a:noFill/>
            <a:ln w="9525">
              <a:noFill/>
              <a:miter lim="800000"/>
              <a:headEnd/>
              <a:tailEnd/>
            </a:ln>
          </p:spPr>
        </p:pic>
        <p:sp>
          <p:nvSpPr>
            <p:cNvPr id="20" name="WordArt 10"/>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4000" b="1" kern="10">
                  <a:ln w="9525">
                    <a:noFill/>
                    <a:round/>
                    <a:headEnd/>
                    <a:tailEnd/>
                  </a:ln>
                  <a:solidFill>
                    <a:srgbClr val="000080"/>
                  </a:solidFill>
                  <a:latin typeface="Times New Roman" pitchFamily="18" charset="0"/>
                  <a:cs typeface="Times New Roman" pitchFamily="18" charset="0"/>
                </a:rPr>
                <a:t>جامعــــــة محمد خيضــــــــــــر</a:t>
              </a:r>
              <a:endParaRPr lang="fr-FR" sz="4000" b="1" kern="10">
                <a:ln w="9525">
                  <a:noFill/>
                  <a:round/>
                  <a:headEnd/>
                  <a:tailEnd/>
                </a:ln>
                <a:solidFill>
                  <a:srgbClr val="000080"/>
                </a:solidFill>
                <a:latin typeface="Times New Roman" pitchFamily="18" charset="0"/>
                <a:cs typeface="Times New Roman" pitchFamily="18" charset="0"/>
              </a:endParaRPr>
            </a:p>
          </p:txBody>
        </p:sp>
        <p:sp>
          <p:nvSpPr>
            <p:cNvPr id="21" name="WordArt 11"/>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4000" b="1" kern="10">
                  <a:ln w="9525">
                    <a:noFill/>
                    <a:round/>
                    <a:headEnd/>
                    <a:tailEnd/>
                  </a:ln>
                  <a:solidFill>
                    <a:srgbClr val="000080"/>
                  </a:solidFill>
                  <a:latin typeface="Times New Roman" pitchFamily="18" charset="0"/>
                  <a:cs typeface="Times New Roman" pitchFamily="18" charset="0"/>
                </a:rPr>
                <a:t>بــســكــــــــــــرة</a:t>
              </a:r>
              <a:endParaRPr lang="fr-FR" sz="4000" b="1" kern="10">
                <a:ln w="9525">
                  <a:noFill/>
                  <a:round/>
                  <a:headEnd/>
                  <a:tailEnd/>
                </a:ln>
                <a:solidFill>
                  <a:srgbClr val="000080"/>
                </a:solidFill>
                <a:latin typeface="Times New Roman" pitchFamily="18" charset="0"/>
                <a:cs typeface="Times New Roman" pitchFamily="18" charset="0"/>
              </a:endParaRPr>
            </a:p>
          </p:txBody>
        </p:sp>
      </p:grpSp>
      <p:sp>
        <p:nvSpPr>
          <p:cNvPr id="22" name="Ellipse 21"/>
          <p:cNvSpPr/>
          <p:nvPr/>
        </p:nvSpPr>
        <p:spPr>
          <a:xfrm>
            <a:off x="1214414" y="1928802"/>
            <a:ext cx="6429420" cy="20002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4000" b="1" dirty="0" smtClean="0">
                <a:ln w="24500" cmpd="dbl">
                  <a:solidFill>
                    <a:schemeClr val="accent2">
                      <a:shade val="85000"/>
                      <a:satMod val="155000"/>
                    </a:schemeClr>
                  </a:solidFill>
                  <a:prstDash val="solid"/>
                  <a:miter lim="800000"/>
                </a:ln>
                <a:solidFill>
                  <a:schemeClr val="tx2">
                    <a:lumMod val="50000"/>
                  </a:schemeClr>
                </a:solidFill>
                <a:latin typeface="Times New Roman" pitchFamily="18" charset="0"/>
                <a:cs typeface="Times New Roman" pitchFamily="18" charset="0"/>
              </a:rPr>
              <a:t>أثــــــــار عـــــدم الالـــتزام في </a:t>
            </a:r>
            <a:r>
              <a:rPr lang="ar-DZ" sz="4000" b="1" dirty="0" smtClean="0">
                <a:ln w="24500" cmpd="dbl">
                  <a:solidFill>
                    <a:schemeClr val="accent2">
                      <a:shade val="85000"/>
                      <a:satMod val="155000"/>
                    </a:schemeClr>
                  </a:solidFill>
                  <a:prstDash val="solid"/>
                  <a:miter lim="800000"/>
                </a:ln>
                <a:solidFill>
                  <a:schemeClr val="tx2">
                    <a:lumMod val="50000"/>
                  </a:schemeClr>
                </a:solidFill>
                <a:latin typeface="Times New Roman" pitchFamily="18" charset="0"/>
                <a:cs typeface="Times New Roman" pitchFamily="18" charset="0"/>
              </a:rPr>
              <a:t>إدارة </a:t>
            </a:r>
            <a:r>
              <a:rPr lang="ar-DZ" sz="4000" b="1" dirty="0" smtClean="0">
                <a:ln w="24500" cmpd="dbl">
                  <a:solidFill>
                    <a:schemeClr val="accent2">
                      <a:shade val="85000"/>
                      <a:satMod val="155000"/>
                    </a:schemeClr>
                  </a:solidFill>
                  <a:prstDash val="solid"/>
                  <a:miter lim="800000"/>
                </a:ln>
                <a:solidFill>
                  <a:schemeClr val="tx2">
                    <a:lumMod val="50000"/>
                  </a:schemeClr>
                </a:solidFill>
                <a:latin typeface="Times New Roman" pitchFamily="18" charset="0"/>
                <a:cs typeface="Times New Roman" pitchFamily="18" charset="0"/>
              </a:rPr>
              <a:t>الموارد البشرية</a:t>
            </a:r>
            <a:endParaRPr lang="fr-FR" sz="4000" b="1" dirty="0">
              <a:ln w="24500" cmpd="dbl">
                <a:solidFill>
                  <a:schemeClr val="accent2">
                    <a:shade val="85000"/>
                    <a:satMod val="155000"/>
                  </a:schemeClr>
                </a:solidFill>
                <a:prstDash val="solid"/>
                <a:miter lim="800000"/>
              </a:ln>
              <a:solidFill>
                <a:schemeClr val="tx2">
                  <a:lumMod val="50000"/>
                </a:schemeClr>
              </a:solidFill>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par>
                          <p:cTn id="8" fill="hold">
                            <p:stCondLst>
                              <p:cond delay="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000"/>
                            </p:stCondLst>
                            <p:childTnLst>
                              <p:par>
                                <p:cTn id="16" presetID="51" presetClass="entr" presetSubtype="0"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385" decel="100000"/>
                                        <p:tgtEl>
                                          <p:spTgt spid="12"/>
                                        </p:tgtEl>
                                      </p:cBhvr>
                                    </p:animEffect>
                                    <p:animScale>
                                      <p:cBhvr>
                                        <p:cTn id="19" dur="385" decel="100000"/>
                                        <p:tgtEl>
                                          <p:spTgt spid="12"/>
                                        </p:tgtEl>
                                      </p:cBhvr>
                                      <p:from x="10000" y="10000"/>
                                      <p:to x="200000" y="450000"/>
                                    </p:animScale>
                                    <p:animScale>
                                      <p:cBhvr>
                                        <p:cTn id="20" dur="615" accel="100000" fill="hold">
                                          <p:stCondLst>
                                            <p:cond delay="385"/>
                                          </p:stCondLst>
                                        </p:cTn>
                                        <p:tgtEl>
                                          <p:spTgt spid="12"/>
                                        </p:tgtEl>
                                      </p:cBhvr>
                                      <p:from x="200000" y="450000"/>
                                      <p:to x="100000" y="100000"/>
                                    </p:animScale>
                                    <p:set>
                                      <p:cBhvr>
                                        <p:cTn id="21" dur="385" fill="hold"/>
                                        <p:tgtEl>
                                          <p:spTgt spid="12"/>
                                        </p:tgtEl>
                                        <p:attrNameLst>
                                          <p:attrName>ppt_x</p:attrName>
                                        </p:attrNameLst>
                                      </p:cBhvr>
                                      <p:to>
                                        <p:strVal val="(0.5)"/>
                                      </p:to>
                                    </p:set>
                                    <p:anim from="(0.5)" to="(#ppt_x)" calcmode="lin" valueType="num">
                                      <p:cBhvr>
                                        <p:cTn id="22" dur="615" accel="100000" fill="hold">
                                          <p:stCondLst>
                                            <p:cond delay="385"/>
                                          </p:stCondLst>
                                        </p:cTn>
                                        <p:tgtEl>
                                          <p:spTgt spid="12"/>
                                        </p:tgtEl>
                                        <p:attrNameLst>
                                          <p:attrName>ppt_x</p:attrName>
                                        </p:attrNameLst>
                                      </p:cBhvr>
                                    </p:anim>
                                    <p:set>
                                      <p:cBhvr>
                                        <p:cTn id="23" dur="385" fill="hold"/>
                                        <p:tgtEl>
                                          <p:spTgt spid="12"/>
                                        </p:tgtEl>
                                        <p:attrNameLst>
                                          <p:attrName>ppt_y</p:attrName>
                                        </p:attrNameLst>
                                      </p:cBhvr>
                                      <p:to>
                                        <p:strVal val="(#ppt_y+0.4)"/>
                                      </p:to>
                                    </p:set>
                                    <p:anim from="(#ppt_y+0.4)" to="(#ppt_y)" calcmode="lin" valueType="num">
                                      <p:cBhvr>
                                        <p:cTn id="24" dur="615" accel="100000" fill="hold">
                                          <p:stCondLst>
                                            <p:cond delay="385"/>
                                          </p:stCondLst>
                                        </p:cTn>
                                        <p:tgtEl>
                                          <p:spTgt spid="12"/>
                                        </p:tgtEl>
                                        <p:attrNameLst>
                                          <p:attrName>ppt_y</p:attrName>
                                        </p:attrNameLst>
                                      </p:cBhvr>
                                    </p:anim>
                                  </p:childTnLst>
                                </p:cTn>
                              </p:par>
                            </p:childTnLst>
                          </p:cTn>
                        </p:par>
                        <p:par>
                          <p:cTn id="25" fill="hold">
                            <p:stCondLst>
                              <p:cond delay="2000"/>
                            </p:stCondLst>
                            <p:childTnLst>
                              <p:par>
                                <p:cTn id="26" presetID="51" presetClass="entr" presetSubtype="0"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385" decel="100000"/>
                                        <p:tgtEl>
                                          <p:spTgt spid="17"/>
                                        </p:tgtEl>
                                      </p:cBhvr>
                                    </p:animEffect>
                                    <p:animScale>
                                      <p:cBhvr>
                                        <p:cTn id="29" dur="385" decel="100000"/>
                                        <p:tgtEl>
                                          <p:spTgt spid="17"/>
                                        </p:tgtEl>
                                      </p:cBhvr>
                                      <p:from x="10000" y="10000"/>
                                      <p:to x="200000" y="450000"/>
                                    </p:animScale>
                                    <p:animScale>
                                      <p:cBhvr>
                                        <p:cTn id="30" dur="615" accel="100000" fill="hold">
                                          <p:stCondLst>
                                            <p:cond delay="385"/>
                                          </p:stCondLst>
                                        </p:cTn>
                                        <p:tgtEl>
                                          <p:spTgt spid="17"/>
                                        </p:tgtEl>
                                      </p:cBhvr>
                                      <p:from x="200000" y="450000"/>
                                      <p:to x="100000" y="100000"/>
                                    </p:animScale>
                                    <p:set>
                                      <p:cBhvr>
                                        <p:cTn id="31" dur="385" fill="hold"/>
                                        <p:tgtEl>
                                          <p:spTgt spid="17"/>
                                        </p:tgtEl>
                                        <p:attrNameLst>
                                          <p:attrName>ppt_x</p:attrName>
                                        </p:attrNameLst>
                                      </p:cBhvr>
                                      <p:to>
                                        <p:strVal val="(0.5)"/>
                                      </p:to>
                                    </p:set>
                                    <p:anim from="(0.5)" to="(#ppt_x)" calcmode="lin" valueType="num">
                                      <p:cBhvr>
                                        <p:cTn id="32" dur="615" accel="100000" fill="hold">
                                          <p:stCondLst>
                                            <p:cond delay="385"/>
                                          </p:stCondLst>
                                        </p:cTn>
                                        <p:tgtEl>
                                          <p:spTgt spid="17"/>
                                        </p:tgtEl>
                                        <p:attrNameLst>
                                          <p:attrName>ppt_x</p:attrName>
                                        </p:attrNameLst>
                                      </p:cBhvr>
                                    </p:anim>
                                    <p:set>
                                      <p:cBhvr>
                                        <p:cTn id="33" dur="385" fill="hold"/>
                                        <p:tgtEl>
                                          <p:spTgt spid="17"/>
                                        </p:tgtEl>
                                        <p:attrNameLst>
                                          <p:attrName>ppt_y</p:attrName>
                                        </p:attrNameLst>
                                      </p:cBhvr>
                                      <p:to>
                                        <p:strVal val="(#ppt_y+0.4)"/>
                                      </p:to>
                                    </p:set>
                                    <p:anim from="(#ppt_y+0.4)" to="(#ppt_y)" calcmode="lin" valueType="num">
                                      <p:cBhvr>
                                        <p:cTn id="34" dur="615" accel="100000" fill="hold">
                                          <p:stCondLst>
                                            <p:cond delay="385"/>
                                          </p:stCondLst>
                                        </p:cTn>
                                        <p:tgtEl>
                                          <p:spTgt spid="1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du contenu 3" descr="téléchargement (1).jpg"/>
          <p:cNvPicPr>
            <a:picLocks noChangeAspect="1"/>
          </p:cNvPicPr>
          <p:nvPr/>
        </p:nvPicPr>
        <p:blipFill>
          <a:blip r:embed="rId2"/>
          <a:stretch>
            <a:fillRect/>
          </a:stretch>
        </p:blipFill>
        <p:spPr>
          <a:xfrm>
            <a:off x="0" y="0"/>
            <a:ext cx="9144000" cy="6857999"/>
          </a:xfrm>
          <a:prstGeom prst="rect">
            <a:avLst/>
          </a:prstGeom>
        </p:spPr>
      </p:pic>
      <p:sp>
        <p:nvSpPr>
          <p:cNvPr id="5" name="Rectangle 4"/>
          <p:cNvSpPr/>
          <p:nvPr/>
        </p:nvSpPr>
        <p:spPr>
          <a:xfrm>
            <a:off x="857224" y="2214554"/>
            <a:ext cx="7858180" cy="1107996"/>
          </a:xfrm>
          <a:prstGeom prst="rect">
            <a:avLst/>
          </a:prstGeom>
        </p:spPr>
        <p:txBody>
          <a:bodyPr wrap="square">
            <a:spAutoFit/>
          </a:bodyPr>
          <a:lstStyle/>
          <a:p>
            <a:r>
              <a:rPr lang="ar-DZ" sz="6600" b="1" dirty="0" smtClean="0">
                <a:ln w="6600">
                  <a:solidFill>
                    <a:schemeClr val="bg1"/>
                  </a:solidFill>
                  <a:prstDash val="solid"/>
                </a:ln>
                <a:solidFill>
                  <a:srgbClr val="C00000"/>
                </a:solidFill>
                <a:effectLst>
                  <a:innerShdw blurRad="63500" dist="50800" dir="13500000">
                    <a:prstClr val="black">
                      <a:alpha val="50000"/>
                    </a:prstClr>
                  </a:innerShdw>
                  <a:reflection blurRad="6350" stA="50000" endA="300" endPos="50000" dist="29997" dir="5400000" sy="-100000" algn="bl" rotWithShape="0"/>
                </a:effectLst>
                <a:latin typeface="A Thuluth" pitchFamily="2" charset="-78"/>
                <a:cs typeface="B Shekari" panose="00000400000000000000" pitchFamily="2" charset="-78"/>
              </a:rPr>
              <a:t>نشكركم على حسن الإصغاء و المتابعة </a:t>
            </a:r>
            <a:endParaRPr lang="ar-DZ" sz="6600" dirty="0">
              <a:ln>
                <a:solidFill>
                  <a:schemeClr val="bg1"/>
                </a:solidFill>
              </a:ln>
              <a:solidFill>
                <a:srgbClr val="C00000"/>
              </a:solidFill>
            </a:endParaRPr>
          </a:p>
        </p:txBody>
      </p:sp>
      <p:pic>
        <p:nvPicPr>
          <p:cNvPr id="6" name="Espace réservé du contenu 3">
            <a:extLst>
              <a:ext uri="{FF2B5EF4-FFF2-40B4-BE49-F238E27FC236}">
                <a16:creationId xmlns="" xmlns:a16="http://schemas.microsoft.com/office/drawing/2014/main" id="{2ACFDBD6-A65A-47BD-A946-27E800D2541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14414" y="3188891"/>
            <a:ext cx="3643338" cy="3312368"/>
          </a:xfrm>
          <a:prstGeom prst="rect">
            <a:avLst/>
          </a:prstGeom>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3174" y="285728"/>
            <a:ext cx="319318" cy="646331"/>
          </a:xfrm>
          <a:prstGeom prst="rect">
            <a:avLst/>
          </a:prstGeom>
          <a:noFill/>
          <a:ln>
            <a:noFill/>
          </a:ln>
        </p:spPr>
        <p:txBody>
          <a:bodyPr wrap="none" lIns="91440" tIns="45720" rIns="91440" bIns="45720">
            <a:spAutoFit/>
          </a:bodyPr>
          <a:lstStyle/>
          <a:p>
            <a:pPr algn="ctr"/>
            <a:r>
              <a:rPr lang="ar-DZ" sz="36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 </a:t>
            </a:r>
            <a:endParaRPr lang="fr-FR" sz="36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sp>
        <p:nvSpPr>
          <p:cNvPr id="13" name="ZoneTexte 12"/>
          <p:cNvSpPr txBox="1"/>
          <p:nvPr/>
        </p:nvSpPr>
        <p:spPr>
          <a:xfrm>
            <a:off x="3071802" y="571480"/>
            <a:ext cx="3125413" cy="707886"/>
          </a:xfrm>
          <a:prstGeom prst="rect">
            <a:avLst/>
          </a:prstGeom>
          <a:noFill/>
        </p:spPr>
        <p:txBody>
          <a:bodyPr wrap="square" rtlCol="0">
            <a:spAutoFit/>
          </a:bodyPr>
          <a:lstStyle/>
          <a:p>
            <a:pPr algn="ctr" rtl="1"/>
            <a:r>
              <a:rPr lang="ar-DZ" sz="4000" b="1" u="sng" dirty="0" smtClean="0">
                <a:solidFill>
                  <a:schemeClr val="tx2">
                    <a:lumMod val="50000"/>
                  </a:schemeClr>
                </a:solidFill>
                <a:effectLst>
                  <a:glow rad="228600">
                    <a:schemeClr val="accent2">
                      <a:satMod val="175000"/>
                      <a:alpha val="40000"/>
                    </a:schemeClr>
                  </a:glow>
                </a:effectLst>
                <a:latin typeface="Times New Roman" pitchFamily="18" charset="0"/>
                <a:cs typeface="Times New Roman" pitchFamily="18" charset="0"/>
              </a:rPr>
              <a:t>الخطة</a:t>
            </a:r>
            <a:r>
              <a:rPr lang="ar-DZ" sz="4000" b="1" u="sng" dirty="0" smtClean="0">
                <a:solidFill>
                  <a:schemeClr val="accent1">
                    <a:lumMod val="75000"/>
                  </a:schemeClr>
                </a:solidFill>
                <a:effectLst>
                  <a:glow rad="228600">
                    <a:schemeClr val="accent2">
                      <a:satMod val="175000"/>
                      <a:alpha val="40000"/>
                    </a:schemeClr>
                  </a:glow>
                </a:effectLst>
                <a:latin typeface="Times New Roman" pitchFamily="18" charset="0"/>
                <a:cs typeface="Times New Roman" pitchFamily="18" charset="0"/>
              </a:rPr>
              <a:t> </a:t>
            </a:r>
            <a:endParaRPr lang="fr-FR" sz="4000" b="1" u="sng" dirty="0">
              <a:solidFill>
                <a:schemeClr val="accent1">
                  <a:lumMod val="75000"/>
                </a:schemeClr>
              </a:solidFill>
              <a:effectLst>
                <a:glow rad="228600">
                  <a:schemeClr val="accent2">
                    <a:satMod val="175000"/>
                    <a:alpha val="40000"/>
                  </a:schemeClr>
                </a:glow>
              </a:effectLst>
              <a:latin typeface="Times New Roman" pitchFamily="18" charset="0"/>
              <a:cs typeface="Times New Roman" pitchFamily="18" charset="0"/>
            </a:endParaRPr>
          </a:p>
        </p:txBody>
      </p:sp>
      <p:sp>
        <p:nvSpPr>
          <p:cNvPr id="26" name="ZoneTexte 25"/>
          <p:cNvSpPr txBox="1"/>
          <p:nvPr/>
        </p:nvSpPr>
        <p:spPr>
          <a:xfrm>
            <a:off x="1000100" y="5643578"/>
            <a:ext cx="7786710" cy="523220"/>
          </a:xfrm>
          <a:prstGeom prst="rect">
            <a:avLst/>
          </a:prstGeom>
          <a:noFill/>
        </p:spPr>
        <p:txBody>
          <a:bodyPr wrap="square" rtlCol="0">
            <a:spAutoFit/>
          </a:bodyPr>
          <a:lstStyle/>
          <a:p>
            <a:pPr algn="r"/>
            <a:r>
              <a:rPr lang="ar-DZ" sz="2800" b="1" dirty="0" smtClean="0"/>
              <a:t> </a:t>
            </a:r>
            <a:endParaRPr lang="fr-FR" sz="2800" b="1" dirty="0"/>
          </a:p>
        </p:txBody>
      </p:sp>
      <p:sp>
        <p:nvSpPr>
          <p:cNvPr id="9" name="Rectangle 8"/>
          <p:cNvSpPr/>
          <p:nvPr/>
        </p:nvSpPr>
        <p:spPr>
          <a:xfrm>
            <a:off x="857224" y="1714488"/>
            <a:ext cx="7500990" cy="3539430"/>
          </a:xfrm>
          <a:prstGeom prst="rect">
            <a:avLst/>
          </a:prstGeom>
        </p:spPr>
        <p:txBody>
          <a:bodyPr wrap="square">
            <a:spAutoFit/>
          </a:bodyPr>
          <a:lstStyle/>
          <a:p>
            <a:pPr algn="r" rtl="1"/>
            <a:r>
              <a:rPr lang="ar-DZ" sz="3200" b="1" dirty="0" smtClean="0">
                <a:latin typeface="Times New Roman" pitchFamily="18" charset="0"/>
                <a:cs typeface="Times New Roman" pitchFamily="18" charset="0"/>
              </a:rPr>
              <a:t>تم تطرق في هذه المقال إلى عدة  محاور نوجزها في التالي:</a:t>
            </a:r>
          </a:p>
          <a:p>
            <a:pPr algn="r" rtl="1">
              <a:buFont typeface="Wingdings" pitchFamily="2" charset="2"/>
              <a:buChar char="Ø"/>
            </a:pPr>
            <a:r>
              <a:rPr lang="ar-DZ" sz="3200" b="1" dirty="0" smtClean="0">
                <a:latin typeface="Times New Roman" pitchFamily="18" charset="0"/>
                <a:cs typeface="Times New Roman" pitchFamily="18" charset="0"/>
              </a:rPr>
              <a:t>آثار عدم الالتزام</a:t>
            </a:r>
          </a:p>
          <a:p>
            <a:pPr algn="r" rtl="1">
              <a:buFont typeface="Wingdings" pitchFamily="2" charset="2"/>
              <a:buChar char="Ø"/>
            </a:pPr>
            <a:r>
              <a:rPr lang="ar-DZ" sz="3200" b="1" dirty="0" smtClean="0">
                <a:latin typeface="Times New Roman" pitchFamily="18" charset="0"/>
                <a:cs typeface="Times New Roman" pitchFamily="18" charset="0"/>
              </a:rPr>
              <a:t>تطور عدم الالتزام والمخاطر النفسية والاجتماعية</a:t>
            </a:r>
          </a:p>
          <a:p>
            <a:pPr algn="r" rtl="1">
              <a:buFont typeface="Wingdings" pitchFamily="2" charset="2"/>
              <a:buChar char="Ø"/>
            </a:pPr>
            <a:r>
              <a:rPr lang="ar-DZ" sz="3200" b="1" dirty="0" smtClean="0">
                <a:latin typeface="Times New Roman" pitchFamily="18" charset="0"/>
                <a:cs typeface="Times New Roman" pitchFamily="18" charset="0"/>
              </a:rPr>
              <a:t>تكلفة الانسحاب</a:t>
            </a:r>
          </a:p>
          <a:p>
            <a:pPr algn="r" rtl="1">
              <a:buFont typeface="Wingdings" pitchFamily="2" charset="2"/>
              <a:buChar char="Ø"/>
            </a:pPr>
            <a:r>
              <a:rPr lang="ar-DZ" sz="3200" b="1" dirty="0" smtClean="0">
                <a:latin typeface="Times New Roman" pitchFamily="18" charset="0"/>
                <a:cs typeface="Times New Roman" pitchFamily="18" charset="0"/>
              </a:rPr>
              <a:t>مساهمة المنظمة في التنمية البشرية </a:t>
            </a:r>
          </a:p>
          <a:p>
            <a:pPr algn="r" rtl="1"/>
            <a:endParaRPr lang="ar-DZ" sz="3200" b="1" dirty="0" smtClean="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ox(in)">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lipse 11"/>
          <p:cNvSpPr/>
          <p:nvPr/>
        </p:nvSpPr>
        <p:spPr>
          <a:xfrm>
            <a:off x="1714480" y="357190"/>
            <a:ext cx="6286544" cy="1357298"/>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r>
              <a:rPr lang="ar-DZ" sz="2400" b="1" dirty="0" smtClean="0">
                <a:latin typeface="Times New Roman" pitchFamily="18" charset="0"/>
                <a:cs typeface="Times New Roman" pitchFamily="18" charset="0"/>
              </a:rPr>
              <a:t>آثار عدم الالتزام على إدارة الموارد البشرية </a:t>
            </a:r>
            <a:endParaRPr lang="fr-FR" sz="2400" b="1" dirty="0" smtClean="0">
              <a:latin typeface="Times New Roman" pitchFamily="18" charset="0"/>
              <a:cs typeface="Times New Roman" pitchFamily="18" charset="0"/>
            </a:endParaRPr>
          </a:p>
          <a:p>
            <a:pPr algn="ctr" rtl="1"/>
            <a:r>
              <a:rPr lang="fr-FR" b="1" dirty="0" smtClean="0">
                <a:latin typeface="Times New Roman" pitchFamily="18" charset="0"/>
                <a:cs typeface="Times New Roman" pitchFamily="18" charset="0"/>
              </a:rPr>
              <a:t>les effets du dèsengagement sur la gestion des ressources humaines</a:t>
            </a:r>
            <a:endParaRPr lang="ar-DZ" b="1" dirty="0" smtClean="0">
              <a:latin typeface="Times New Roman" pitchFamily="18" charset="0"/>
              <a:cs typeface="Times New Roman" pitchFamily="18" charset="0"/>
            </a:endParaRPr>
          </a:p>
        </p:txBody>
      </p:sp>
      <p:sp>
        <p:nvSpPr>
          <p:cNvPr id="13" name="ZoneTexte 12"/>
          <p:cNvSpPr txBox="1"/>
          <p:nvPr/>
        </p:nvSpPr>
        <p:spPr>
          <a:xfrm>
            <a:off x="642910" y="1857364"/>
            <a:ext cx="8001056" cy="3816429"/>
          </a:xfrm>
          <a:prstGeom prst="rect">
            <a:avLst/>
          </a:prstGeom>
          <a:noFill/>
        </p:spPr>
        <p:txBody>
          <a:bodyPr wrap="square" rtlCol="1">
            <a:spAutoFit/>
          </a:bodyPr>
          <a:lstStyle/>
          <a:p>
            <a:pPr algn="r" rtl="1"/>
            <a:r>
              <a:rPr lang="ar-DZ" sz="2800" b="1" dirty="0" smtClean="0">
                <a:latin typeface="Arial" pitchFamily="34" charset="0"/>
                <a:cs typeface="Arial" pitchFamily="34" charset="0"/>
              </a:rPr>
              <a:t>إن هذه الآثار بالكاد تكون ظاهرة لأنها تأخذ أشكالا متنوعة جدا سوف نميز كيفية عدم الالتزام في المنظمة من جهة والموظفين المتضررين من جهة أخرى والتي ستقودنا إلي معالجة المخاطر النفسية والاجتماعية وسوف نميز أربعة:</a:t>
            </a:r>
            <a:endParaRPr lang="fr-FR" sz="2800" b="1" dirty="0" smtClean="0">
              <a:latin typeface="Arial" pitchFamily="34" charset="0"/>
              <a:cs typeface="Arial" pitchFamily="34" charset="0"/>
            </a:endParaRPr>
          </a:p>
          <a:p>
            <a:pPr marL="342900" indent="-342900" algn="r" rtl="1">
              <a:buFont typeface="+mj-lt"/>
              <a:buAutoNum type="arabicPeriod"/>
            </a:pPr>
            <a:r>
              <a:rPr lang="ar-DZ" sz="2800" b="1" dirty="0" smtClean="0">
                <a:latin typeface="Arial" pitchFamily="34" charset="0"/>
                <a:cs typeface="Arial" pitchFamily="34" charset="0"/>
              </a:rPr>
              <a:t>نقص الكفاءة الشخصية </a:t>
            </a:r>
            <a:r>
              <a:rPr lang="ar-DZ" sz="2800" b="1" dirty="0" smtClean="0">
                <a:latin typeface="Arial" pitchFamily="34" charset="0"/>
                <a:cs typeface="Arial" pitchFamily="34" charset="0"/>
              </a:rPr>
              <a:t>والجماعية</a:t>
            </a:r>
            <a:endParaRPr lang="ar-DZ" sz="2800" b="1" dirty="0" smtClean="0">
              <a:latin typeface="Arial" pitchFamily="34" charset="0"/>
              <a:cs typeface="Arial" pitchFamily="34" charset="0"/>
            </a:endParaRPr>
          </a:p>
          <a:p>
            <a:pPr marL="342900" indent="-342900" algn="r" rtl="1">
              <a:buFont typeface="+mj-lt"/>
              <a:buAutoNum type="arabicPeriod"/>
            </a:pPr>
            <a:r>
              <a:rPr lang="ar-DZ" sz="2800" b="1" dirty="0" smtClean="0">
                <a:latin typeface="Arial" pitchFamily="34" charset="0"/>
                <a:cs typeface="Arial" pitchFamily="34" charset="0"/>
              </a:rPr>
              <a:t>عدم وجود روح </a:t>
            </a:r>
            <a:r>
              <a:rPr lang="ar-DZ" sz="2800" b="1" dirty="0" smtClean="0">
                <a:latin typeface="Arial" pitchFamily="34" charset="0"/>
                <a:cs typeface="Arial" pitchFamily="34" charset="0"/>
              </a:rPr>
              <a:t>المبادرة</a:t>
            </a:r>
            <a:endParaRPr lang="ar-DZ" sz="2800" b="1" dirty="0" smtClean="0">
              <a:latin typeface="Arial" pitchFamily="34" charset="0"/>
              <a:cs typeface="Arial" pitchFamily="34" charset="0"/>
            </a:endParaRPr>
          </a:p>
          <a:p>
            <a:pPr marL="342900" indent="-342900" algn="r" rtl="1">
              <a:buFont typeface="+mj-lt"/>
              <a:buAutoNum type="arabicPeriod"/>
            </a:pPr>
            <a:r>
              <a:rPr lang="ar-DZ" sz="2800" b="1" dirty="0" smtClean="0">
                <a:latin typeface="Arial" pitchFamily="34" charset="0"/>
                <a:cs typeface="Arial" pitchFamily="34" charset="0"/>
              </a:rPr>
              <a:t>تطوير </a:t>
            </a:r>
            <a:r>
              <a:rPr lang="ar-DZ" sz="2800" b="1" dirty="0" smtClean="0">
                <a:latin typeface="Arial" pitchFamily="34" charset="0"/>
                <a:cs typeface="Arial" pitchFamily="34" charset="0"/>
              </a:rPr>
              <a:t>الدوران</a:t>
            </a:r>
            <a:endParaRPr lang="ar-DZ" sz="2800" b="1" dirty="0" smtClean="0">
              <a:latin typeface="Arial" pitchFamily="34" charset="0"/>
              <a:cs typeface="Arial" pitchFamily="34" charset="0"/>
            </a:endParaRPr>
          </a:p>
          <a:p>
            <a:pPr marL="342900" indent="-342900" algn="r" rtl="1">
              <a:buFont typeface="+mj-lt"/>
              <a:buAutoNum type="arabicPeriod"/>
            </a:pPr>
            <a:r>
              <a:rPr lang="ar-DZ" sz="2800" b="1" dirty="0" smtClean="0">
                <a:latin typeface="Arial" pitchFamily="34" charset="0"/>
                <a:cs typeface="Arial" pitchFamily="34" charset="0"/>
              </a:rPr>
              <a:t>الزيادة في </a:t>
            </a:r>
            <a:r>
              <a:rPr lang="ar-DZ" sz="2800" b="1" dirty="0" smtClean="0">
                <a:latin typeface="Arial" pitchFamily="34" charset="0"/>
                <a:cs typeface="Arial" pitchFamily="34" charset="0"/>
              </a:rPr>
              <a:t>التغيب</a:t>
            </a:r>
            <a:endParaRPr lang="ar-DZ" sz="2800" b="1" dirty="0" smtClean="0">
              <a:latin typeface="Arial" pitchFamily="34" charset="0"/>
              <a:cs typeface="Arial" pitchFamily="34" charset="0"/>
            </a:endParaRPr>
          </a:p>
          <a:p>
            <a:pPr marL="342900" indent="-342900" algn="r" rtl="1"/>
            <a:endParaRPr lang="ar-DZ" b="1" dirty="0"/>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02920" y="500042"/>
          <a:ext cx="8183880"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téléchargement (1).jpg"/>
          <p:cNvPicPr>
            <a:picLocks noChangeAspect="1"/>
          </p:cNvPicPr>
          <p:nvPr/>
        </p:nvPicPr>
        <p:blipFill>
          <a:blip r:embed="rId2"/>
          <a:stretch>
            <a:fillRect/>
          </a:stretch>
        </p:blipFill>
        <p:spPr>
          <a:xfrm>
            <a:off x="0" y="0"/>
            <a:ext cx="9144000" cy="6857999"/>
          </a:xfrm>
          <a:prstGeom prst="rect">
            <a:avLst/>
          </a:prstGeom>
        </p:spPr>
      </p:pic>
      <p:sp>
        <p:nvSpPr>
          <p:cNvPr id="14" name="Ellipse 13"/>
          <p:cNvSpPr/>
          <p:nvPr/>
        </p:nvSpPr>
        <p:spPr>
          <a:xfrm>
            <a:off x="1500166" y="1643050"/>
            <a:ext cx="6357982" cy="2857520"/>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rtl="1"/>
            <a:r>
              <a:rPr lang="ar-DZ" sz="2800" b="1" dirty="0" smtClean="0">
                <a:latin typeface="Times New Roman" pitchFamily="18" charset="0"/>
                <a:cs typeface="Times New Roman" pitchFamily="18" charset="0"/>
              </a:rPr>
              <a:t>تطور عدم الالتزام والمخاطر النفسية </a:t>
            </a:r>
            <a:r>
              <a:rPr lang="ar-DZ" sz="2800" b="1" dirty="0" smtClean="0">
                <a:latin typeface="Times New Roman" pitchFamily="18" charset="0"/>
                <a:cs typeface="Times New Roman" pitchFamily="18" charset="0"/>
              </a:rPr>
              <a:t>والاجتماعية</a:t>
            </a:r>
          </a:p>
          <a:p>
            <a:pPr algn="ctr" rtl="1"/>
            <a:r>
              <a:rPr lang="ar-DZ" sz="2800"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développement du désengagement et d</a:t>
            </a:r>
            <a:r>
              <a:rPr lang="ar-DZ" b="1" dirty="0" smtClean="0">
                <a:latin typeface="Times New Roman" pitchFamily="18" charset="0"/>
                <a:cs typeface="Times New Roman" pitchFamily="18" charset="0"/>
              </a:rPr>
              <a:t>é</a:t>
            </a:r>
            <a:r>
              <a:rPr lang="fr-FR" b="1" dirty="0" err="1" smtClean="0">
                <a:latin typeface="Times New Roman" pitchFamily="18" charset="0"/>
                <a:cs typeface="Times New Roman" pitchFamily="18" charset="0"/>
              </a:rPr>
              <a:t>veloppement</a:t>
            </a:r>
            <a:r>
              <a:rPr lang="fr-FR" b="1" dirty="0" smtClean="0">
                <a:latin typeface="Times New Roman" pitchFamily="18" charset="0"/>
                <a:cs typeface="Times New Roman" pitchFamily="18" charset="0"/>
              </a:rPr>
              <a:t> des risque psychosociaux</a:t>
            </a:r>
            <a:endParaRPr lang="ar-DZ" b="1"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nvGraphicFramePr>
        <p:xfrm>
          <a:off x="500034" y="571480"/>
          <a:ext cx="8286808" cy="58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Diagram group"/>
          <p:cNvGrpSpPr/>
          <p:nvPr/>
        </p:nvGrpSpPr>
        <p:grpSpPr>
          <a:xfrm>
            <a:off x="357158" y="1071546"/>
            <a:ext cx="2214578" cy="2000264"/>
            <a:chOff x="142870" y="0"/>
            <a:chExt cx="2921156" cy="2921156"/>
          </a:xfrm>
          <a:scene3d>
            <a:camera prst="isometricOffAxis2Left" zoom="95000"/>
            <a:lightRig rig="flat" dir="t"/>
          </a:scene3d>
        </p:grpSpPr>
        <p:sp>
          <p:nvSpPr>
            <p:cNvPr id="4" name="Ellipse 3"/>
            <p:cNvSpPr/>
            <p:nvPr/>
          </p:nvSpPr>
          <p:spPr>
            <a:xfrm>
              <a:off x="142870" y="0"/>
              <a:ext cx="2921156" cy="2921156"/>
            </a:xfrm>
            <a:prstGeom prst="ellipse">
              <a:avLst/>
            </a:prstGeom>
            <a:blipFill rotWithShape="0">
              <a:blip r:embed="rId6"/>
              <a:stretch>
                <a:fillRect/>
              </a:stretch>
            </a:blipFill>
            <a:sp3d z="57150" extrusionH="63500" contourW="12700" prstMaterial="matte">
              <a:contourClr>
                <a:schemeClr val="lt1"/>
              </a:contourClr>
            </a:sp3d>
          </p:spPr>
          <p:style>
            <a:lnRef idx="0">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grpSp>
      <p:grpSp>
        <p:nvGrpSpPr>
          <p:cNvPr id="5" name="Diagram group"/>
          <p:cNvGrpSpPr/>
          <p:nvPr/>
        </p:nvGrpSpPr>
        <p:grpSpPr>
          <a:xfrm>
            <a:off x="428596" y="3500438"/>
            <a:ext cx="2214578" cy="2143140"/>
            <a:chOff x="0" y="3000385"/>
            <a:chExt cx="2921156" cy="2921156"/>
          </a:xfrm>
          <a:scene3d>
            <a:camera prst="isometricOffAxis2Left" zoom="95000"/>
            <a:lightRig rig="flat" dir="t"/>
          </a:scene3d>
        </p:grpSpPr>
        <p:sp>
          <p:nvSpPr>
            <p:cNvPr id="6" name="Ellipse 5"/>
            <p:cNvSpPr/>
            <p:nvPr/>
          </p:nvSpPr>
          <p:spPr>
            <a:xfrm>
              <a:off x="0" y="3000385"/>
              <a:ext cx="2921156" cy="2921156"/>
            </a:xfrm>
            <a:prstGeom prst="ellipse">
              <a:avLst/>
            </a:prstGeom>
            <a:blipFill rotWithShape="0">
              <a:blip r:embed="rId7"/>
              <a:stretch>
                <a:fillRect/>
              </a:stretch>
            </a:blipFill>
            <a:sp3d z="57150" extrusionH="63500" contourW="12700" prstMaterial="matte">
              <a:contourClr>
                <a:schemeClr val="lt1"/>
              </a:contourClr>
            </a:sp3d>
          </p:spPr>
          <p:style>
            <a:lnRef idx="0">
              <a:schemeClr val="lt1">
                <a:hueOff val="0"/>
                <a:satOff val="0"/>
                <a:lumOff val="0"/>
                <a:alphaOff val="0"/>
              </a:schemeClr>
            </a:lnRef>
            <a:fillRef idx="1">
              <a:scrgbClr r="0" g="0" b="0"/>
            </a:fillRef>
            <a:effectRef idx="0">
              <a:schemeClr val="accent3">
                <a:tint val="50000"/>
                <a:hueOff val="10752195"/>
                <a:satOff val="-14108"/>
                <a:lumOff val="-1388"/>
                <a:alphaOff val="0"/>
              </a:schemeClr>
            </a:effectRef>
            <a:fontRef idx="minor">
              <a:schemeClr val="lt1">
                <a:hueOff val="0"/>
                <a:satOff val="0"/>
                <a:lumOff val="0"/>
                <a:alphaOff val="0"/>
              </a:schemeClr>
            </a:fontRef>
          </p:style>
        </p:sp>
      </p:gr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rrondir un rectangle avec un coin du même côté 14"/>
          <p:cNvSpPr/>
          <p:nvPr/>
        </p:nvSpPr>
        <p:spPr>
          <a:xfrm>
            <a:off x="1571604" y="428604"/>
            <a:ext cx="6500858" cy="1000132"/>
          </a:xfrm>
          <a:prstGeom prst="round2SameRect">
            <a:avLst>
              <a:gd name="adj1" fmla="val 50000"/>
              <a:gd name="adj2" fmla="val 34219"/>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3200" b="1" dirty="0" smtClean="0">
                <a:solidFill>
                  <a:schemeClr val="tx1"/>
                </a:solidFill>
                <a:effectLst>
                  <a:glow rad="228600">
                    <a:schemeClr val="accent2">
                      <a:satMod val="175000"/>
                      <a:alpha val="40000"/>
                    </a:schemeClr>
                  </a:glow>
                </a:effectLst>
                <a:latin typeface="Andalus" pitchFamily="18" charset="-78"/>
                <a:cs typeface="Andalus" pitchFamily="18" charset="-78"/>
              </a:rPr>
              <a:t>  تكلفة الانســــــــــــحاب</a:t>
            </a:r>
            <a:endParaRPr lang="fr-FR" sz="3200" b="1" dirty="0" smtClean="0">
              <a:solidFill>
                <a:schemeClr val="tx1"/>
              </a:solidFill>
              <a:effectLst>
                <a:glow rad="228600">
                  <a:schemeClr val="accent2">
                    <a:satMod val="175000"/>
                    <a:alpha val="40000"/>
                  </a:schemeClr>
                </a:glow>
              </a:effectLst>
              <a:latin typeface="Andalus" pitchFamily="18" charset="-78"/>
              <a:cs typeface="Andalus" pitchFamily="18" charset="-78"/>
            </a:endParaRPr>
          </a:p>
          <a:p>
            <a:pPr algn="ctr"/>
            <a:r>
              <a:rPr lang="fr-FR" sz="3200" b="1" dirty="0" smtClean="0">
                <a:solidFill>
                  <a:schemeClr val="tx1"/>
                </a:solidFill>
                <a:effectLst>
                  <a:glow rad="228600">
                    <a:schemeClr val="accent2">
                      <a:satMod val="175000"/>
                      <a:alpha val="40000"/>
                    </a:schemeClr>
                  </a:glow>
                </a:effectLst>
                <a:latin typeface="Andalus" pitchFamily="18" charset="-78"/>
                <a:cs typeface="Andalus" pitchFamily="18" charset="-78"/>
              </a:rPr>
              <a:t>Le cout du </a:t>
            </a:r>
            <a:r>
              <a:rPr lang="fr-FR" sz="3200" b="1" dirty="0" err="1" smtClean="0">
                <a:solidFill>
                  <a:schemeClr val="tx1"/>
                </a:solidFill>
                <a:effectLst>
                  <a:glow rad="228600">
                    <a:schemeClr val="accent2">
                      <a:satMod val="175000"/>
                      <a:alpha val="40000"/>
                    </a:schemeClr>
                  </a:glow>
                </a:effectLst>
                <a:latin typeface="Andalus" pitchFamily="18" charset="-78"/>
                <a:cs typeface="Andalus" pitchFamily="18" charset="-78"/>
              </a:rPr>
              <a:t>dèsegagement</a:t>
            </a:r>
            <a:endParaRPr lang="ar-DZ" sz="3200" b="1" dirty="0" smtClean="0">
              <a:solidFill>
                <a:schemeClr val="tx1"/>
              </a:solidFill>
              <a:effectLst>
                <a:glow rad="228600">
                  <a:schemeClr val="accent2">
                    <a:satMod val="175000"/>
                    <a:alpha val="40000"/>
                  </a:schemeClr>
                </a:glow>
              </a:effectLst>
              <a:latin typeface="Andalus" pitchFamily="18" charset="-78"/>
              <a:cs typeface="Andalus" pitchFamily="18" charset="-78"/>
            </a:endParaRPr>
          </a:p>
        </p:txBody>
      </p:sp>
      <p:sp>
        <p:nvSpPr>
          <p:cNvPr id="19" name="ZoneTexte 18"/>
          <p:cNvSpPr txBox="1"/>
          <p:nvPr/>
        </p:nvSpPr>
        <p:spPr>
          <a:xfrm>
            <a:off x="3143240" y="1643050"/>
            <a:ext cx="5072098" cy="830997"/>
          </a:xfrm>
          <a:prstGeom prst="rect">
            <a:avLst/>
          </a:prstGeom>
          <a:noFill/>
        </p:spPr>
        <p:txBody>
          <a:bodyPr wrap="square" rtlCol="1">
            <a:spAutoFit/>
          </a:bodyPr>
          <a:lstStyle/>
          <a:p>
            <a:pPr algn="ctr" rtl="1"/>
            <a:r>
              <a:rPr lang="ar-DZ" sz="28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1- مشكلة تقدير التكاليف الخفية :</a:t>
            </a:r>
            <a:r>
              <a:rPr lang="fr-FR" sz="20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le </a:t>
            </a:r>
            <a:r>
              <a:rPr lang="fr-FR" sz="2000" u="sng" dirty="0" err="1"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prbleme</a:t>
            </a:r>
            <a:r>
              <a:rPr lang="fr-FR" sz="20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 de l’</a:t>
            </a:r>
            <a:r>
              <a:rPr lang="fr-FR" sz="2000" u="sng" dirty="0" err="1"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evaluation</a:t>
            </a:r>
            <a:r>
              <a:rPr lang="fr-FR" sz="20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 des couts cachés</a:t>
            </a:r>
            <a:endParaRPr lang="ar-DZ" sz="2000" u="sng" dirty="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endParaRPr>
          </a:p>
        </p:txBody>
      </p:sp>
      <p:sp>
        <p:nvSpPr>
          <p:cNvPr id="21" name="Larme 20"/>
          <p:cNvSpPr/>
          <p:nvPr/>
        </p:nvSpPr>
        <p:spPr>
          <a:xfrm>
            <a:off x="5143504" y="2928934"/>
            <a:ext cx="2286016" cy="2428892"/>
          </a:xfrm>
          <a:prstGeom prst="teardrop">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DZ" sz="2400" b="1" dirty="0" smtClean="0">
                <a:solidFill>
                  <a:schemeClr val="tx1"/>
                </a:solidFill>
                <a:latin typeface="Times New Roman" pitchFamily="18" charset="0"/>
                <a:cs typeface="Times New Roman" pitchFamily="18" charset="0"/>
              </a:rPr>
              <a:t>أ- تكلفة التغيب والتقلب المفرط</a:t>
            </a:r>
            <a:endParaRPr lang="ar-DZ" sz="2400" b="1" dirty="0">
              <a:solidFill>
                <a:schemeClr val="tx1"/>
              </a:solidFill>
              <a:latin typeface="Times New Roman" pitchFamily="18" charset="0"/>
              <a:cs typeface="Times New Roman" pitchFamily="18" charset="0"/>
            </a:endParaRPr>
          </a:p>
        </p:txBody>
      </p:sp>
      <p:sp>
        <p:nvSpPr>
          <p:cNvPr id="8" name="Larme 7"/>
          <p:cNvSpPr/>
          <p:nvPr/>
        </p:nvSpPr>
        <p:spPr>
          <a:xfrm>
            <a:off x="1428728" y="3071810"/>
            <a:ext cx="2500330" cy="2393173"/>
          </a:xfrm>
          <a:prstGeom prst="teardrop">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DZ" sz="2400" b="1" dirty="0" smtClean="0">
                <a:solidFill>
                  <a:schemeClr val="tx1"/>
                </a:solidFill>
                <a:latin typeface="Times New Roman" pitchFamily="18" charset="0"/>
                <a:cs typeface="Times New Roman" pitchFamily="18" charset="0"/>
              </a:rPr>
              <a:t>ب- تكلفة فقدان الكفاءة وسمعة المنظمة</a:t>
            </a:r>
            <a:endParaRPr lang="ar-DZ" sz="2400" b="1" dirty="0">
              <a:solidFill>
                <a:schemeClr val="tx1"/>
              </a:solidFill>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57356" y="571480"/>
            <a:ext cx="6786610" cy="1754326"/>
          </a:xfrm>
          <a:prstGeom prst="rect">
            <a:avLst/>
          </a:prstGeom>
          <a:noFill/>
        </p:spPr>
        <p:txBody>
          <a:bodyPr wrap="square" rtlCol="1">
            <a:spAutoFit/>
          </a:bodyPr>
          <a:lstStyle/>
          <a:p>
            <a:pPr algn="ctr" rtl="1"/>
            <a:r>
              <a:rPr lang="ar-DZ" sz="28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2- العواقب المترتبة على ربحية المنظمة</a:t>
            </a:r>
            <a:r>
              <a:rPr lang="fr-FR" sz="28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 </a:t>
            </a:r>
            <a:r>
              <a:rPr lang="ar-DZ" sz="28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a:t>
            </a:r>
            <a:r>
              <a:rPr lang="fr-FR" sz="28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(Les</a:t>
            </a:r>
            <a:r>
              <a:rPr lang="fr-FR" sz="24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rPr>
              <a:t> conséquences sur la rentabilité de l’entreprise</a:t>
            </a:r>
            <a:endParaRPr lang="ar-DZ" sz="24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endParaRPr>
          </a:p>
          <a:p>
            <a:pPr algn="r" rtl="1"/>
            <a:endParaRPr lang="fr-FR" sz="2800" u="sng"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endParaRPr>
          </a:p>
          <a:p>
            <a:pPr algn="r" rtl="1"/>
            <a:endParaRPr lang="fr-FR" sz="2800" dirty="0" smtClean="0">
              <a:ln w="17780" cmpd="sng">
                <a:solidFill>
                  <a:schemeClr val="tx1"/>
                </a:solidFill>
                <a:prstDash val="solid"/>
                <a:miter lim="800000"/>
              </a:ln>
              <a:effectLst>
                <a:glow rad="228600">
                  <a:schemeClr val="accent3">
                    <a:satMod val="175000"/>
                    <a:alpha val="40000"/>
                  </a:schemeClr>
                </a:glow>
              </a:effectLst>
              <a:latin typeface="Times New Roman" pitchFamily="18" charset="0"/>
              <a:cs typeface="Times New Roman" pitchFamily="18" charset="0"/>
            </a:endParaRPr>
          </a:p>
        </p:txBody>
      </p:sp>
      <p:sp>
        <p:nvSpPr>
          <p:cNvPr id="7" name="ZoneTexte 6"/>
          <p:cNvSpPr txBox="1"/>
          <p:nvPr/>
        </p:nvSpPr>
        <p:spPr>
          <a:xfrm>
            <a:off x="928662" y="1785926"/>
            <a:ext cx="7358114" cy="3779758"/>
          </a:xfrm>
          <a:prstGeom prst="roundRect">
            <a:avLst/>
          </a:prstGeom>
          <a:noFill/>
          <a:ln>
            <a:prstDash val="dashDot"/>
          </a:ln>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buFontTx/>
              <a:buChar char="-"/>
            </a:pPr>
            <a:r>
              <a:rPr lang="ar-DZ" sz="2400" b="1" dirty="0" smtClean="0">
                <a:latin typeface="Times New Roman" pitchFamily="18" charset="0"/>
                <a:cs typeface="Times New Roman" pitchFamily="18" charset="0"/>
              </a:rPr>
              <a:t>بعد قيام الباحثين بالمقارنة بين الشركات أشارا إلى أن ربحية المؤسسات </a:t>
            </a:r>
            <a:r>
              <a:rPr lang="ar-DZ" sz="2400" b="1" smtClean="0">
                <a:latin typeface="Times New Roman" pitchFamily="18" charset="0"/>
                <a:cs typeface="Times New Roman" pitchFamily="18" charset="0"/>
              </a:rPr>
              <a:t>الاجتماعية اقل </a:t>
            </a:r>
            <a:r>
              <a:rPr lang="ar-DZ" sz="2400" b="1" dirty="0" smtClean="0">
                <a:latin typeface="Times New Roman" pitchFamily="18" charset="0"/>
                <a:cs typeface="Times New Roman" pitchFamily="18" charset="0"/>
              </a:rPr>
              <a:t>من </a:t>
            </a:r>
            <a:r>
              <a:rPr lang="ar-DZ" sz="2400" b="1" smtClean="0">
                <a:latin typeface="Times New Roman" pitchFamily="18" charset="0"/>
                <a:cs typeface="Times New Roman" pitchFamily="18" charset="0"/>
              </a:rPr>
              <a:t>ربحية المؤسسات </a:t>
            </a:r>
            <a:r>
              <a:rPr lang="ar-DZ" sz="2400" b="1" dirty="0" smtClean="0">
                <a:latin typeface="Times New Roman" pitchFamily="18" charset="0"/>
                <a:cs typeface="Times New Roman" pitchFamily="18" charset="0"/>
              </a:rPr>
              <a:t>تجارية. وهذا يدل على أن الاستثمار الاجتماعي الذي يدمج البيانات الاجتماعية والبيئية والأخلاقية يحقق ربحا اكبر قليلا من المتوسط وبعد هذه المقارنة قاما بصياغة فرضيتين متكاملتين في هذا الصدد:</a:t>
            </a:r>
          </a:p>
          <a:p>
            <a:pPr algn="r" rtl="1">
              <a:buFontTx/>
              <a:buChar char="-"/>
            </a:pPr>
            <a:r>
              <a:rPr lang="ar-DZ" sz="2400" b="1" dirty="0" smtClean="0">
                <a:latin typeface="Times New Roman" pitchFamily="18" charset="0"/>
                <a:cs typeface="Times New Roman" pitchFamily="18" charset="0"/>
              </a:rPr>
              <a:t>تعمل الشركات الاجتماعية على الحد من المخاطر التي تعرض أرباحها للخطر.</a:t>
            </a:r>
          </a:p>
          <a:p>
            <a:pPr algn="r" rtl="1">
              <a:buFontTx/>
              <a:buChar char="-"/>
            </a:pPr>
            <a:r>
              <a:rPr lang="ar-DZ" sz="2400" b="1" dirty="0" smtClean="0">
                <a:latin typeface="Times New Roman" pitchFamily="18" charset="0"/>
                <a:cs typeface="Times New Roman" pitchFamily="18" charset="0"/>
              </a:rPr>
              <a:t>يؤدي سلوك الشركات الاجتماعية إلى زيادة التزام موظفيها، وبالتالي إلى زيادة الكفاءة.</a:t>
            </a:r>
            <a:endParaRPr lang="ar-DZ" sz="2400" b="1"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1357290" y="500042"/>
            <a:ext cx="6500858" cy="1357322"/>
          </a:xfrm>
          <a:prstGeom prst="round2SameRect">
            <a:avLst>
              <a:gd name="adj1" fmla="val 50000"/>
              <a:gd name="adj2" fmla="val 3421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b="1" dirty="0" smtClean="0">
                <a:solidFill>
                  <a:schemeClr val="tx1"/>
                </a:solidFill>
                <a:effectLst>
                  <a:glow rad="228600">
                    <a:schemeClr val="accent1">
                      <a:satMod val="175000"/>
                      <a:alpha val="40000"/>
                    </a:schemeClr>
                  </a:glow>
                </a:effectLst>
                <a:latin typeface="Andalus" pitchFamily="18" charset="-78"/>
                <a:cs typeface="Andalus" pitchFamily="18" charset="-78"/>
              </a:rPr>
              <a:t> </a:t>
            </a:r>
            <a:r>
              <a:rPr lang="ar-DZ" sz="2800" b="1" dirty="0" smtClean="0">
                <a:solidFill>
                  <a:schemeClr val="tx1"/>
                </a:solidFill>
                <a:effectLst>
                  <a:glow rad="228600">
                    <a:schemeClr val="accent1">
                      <a:satMod val="175000"/>
                      <a:alpha val="40000"/>
                    </a:schemeClr>
                  </a:glow>
                </a:effectLst>
                <a:latin typeface="Andalus" pitchFamily="18" charset="-78"/>
                <a:cs typeface="Andalus" pitchFamily="18" charset="-78"/>
              </a:rPr>
              <a:t>ساهمة المنظمة  التنمية البشرية</a:t>
            </a:r>
            <a:endParaRPr lang="fr-FR" sz="2800" b="1" dirty="0" smtClean="0">
              <a:solidFill>
                <a:schemeClr val="tx1"/>
              </a:solidFill>
              <a:effectLst>
                <a:glow rad="228600">
                  <a:schemeClr val="accent1">
                    <a:satMod val="175000"/>
                    <a:alpha val="40000"/>
                  </a:schemeClr>
                </a:glow>
              </a:effectLst>
              <a:latin typeface="Andalus" pitchFamily="18" charset="-78"/>
              <a:cs typeface="Andalus" pitchFamily="18" charset="-78"/>
            </a:endParaRPr>
          </a:p>
          <a:p>
            <a:pPr algn="ctr"/>
            <a:r>
              <a:rPr lang="fr-FR" sz="2000" b="1" dirty="0" smtClean="0">
                <a:solidFill>
                  <a:schemeClr val="tx1"/>
                </a:solidFill>
                <a:effectLst>
                  <a:glow rad="228600">
                    <a:schemeClr val="accent1">
                      <a:satMod val="175000"/>
                      <a:alpha val="40000"/>
                    </a:schemeClr>
                  </a:glow>
                </a:effectLst>
                <a:latin typeface="Andalus" pitchFamily="18" charset="-78"/>
                <a:cs typeface="Andalus" pitchFamily="18" charset="-78"/>
              </a:rPr>
              <a:t> La </a:t>
            </a:r>
            <a:r>
              <a:rPr lang="fr-FR" sz="2000" b="1" dirty="0" err="1" smtClean="0">
                <a:solidFill>
                  <a:schemeClr val="tx1"/>
                </a:solidFill>
                <a:effectLst>
                  <a:glow rad="228600">
                    <a:schemeClr val="accent1">
                      <a:satMod val="175000"/>
                      <a:alpha val="40000"/>
                    </a:schemeClr>
                  </a:glow>
                </a:effectLst>
                <a:latin typeface="Andalus" pitchFamily="18" charset="-78"/>
                <a:cs typeface="Andalus" pitchFamily="18" charset="-78"/>
              </a:rPr>
              <a:t>co,trilution</a:t>
            </a:r>
            <a:r>
              <a:rPr lang="fr-FR" sz="2000" b="1" dirty="0" smtClean="0">
                <a:solidFill>
                  <a:schemeClr val="tx1"/>
                </a:solidFill>
                <a:effectLst>
                  <a:glow rad="228600">
                    <a:schemeClr val="accent1">
                      <a:satMod val="175000"/>
                      <a:alpha val="40000"/>
                    </a:schemeClr>
                  </a:glow>
                </a:effectLst>
                <a:latin typeface="Andalus" pitchFamily="18" charset="-78"/>
                <a:cs typeface="Andalus" pitchFamily="18" charset="-78"/>
              </a:rPr>
              <a:t> de l’entreprise </a:t>
            </a:r>
            <a:r>
              <a:rPr lang="fr-FR" sz="2000" b="1" dirty="0" err="1" smtClean="0">
                <a:solidFill>
                  <a:schemeClr val="tx1"/>
                </a:solidFill>
                <a:effectLst>
                  <a:glow rad="228600">
                    <a:schemeClr val="accent1">
                      <a:satMod val="175000"/>
                      <a:alpha val="40000"/>
                    </a:schemeClr>
                  </a:glow>
                </a:effectLst>
                <a:latin typeface="Andalus" pitchFamily="18" charset="-78"/>
                <a:cs typeface="Andalus" pitchFamily="18" charset="-78"/>
              </a:rPr>
              <a:t>devlopment</a:t>
            </a:r>
            <a:r>
              <a:rPr lang="fr-FR" sz="2000" b="1" dirty="0" smtClean="0">
                <a:solidFill>
                  <a:schemeClr val="tx1"/>
                </a:solidFill>
                <a:effectLst>
                  <a:glow rad="228600">
                    <a:schemeClr val="accent1">
                      <a:satMod val="175000"/>
                      <a:alpha val="40000"/>
                    </a:schemeClr>
                  </a:glow>
                </a:effectLst>
                <a:latin typeface="Andalus" pitchFamily="18" charset="-78"/>
                <a:cs typeface="Andalus" pitchFamily="18" charset="-78"/>
              </a:rPr>
              <a:t> humaine</a:t>
            </a:r>
            <a:r>
              <a:rPr lang="fr-FR" sz="2400" b="1" dirty="0" smtClean="0">
                <a:solidFill>
                  <a:schemeClr val="tx1"/>
                </a:solidFill>
                <a:effectLst>
                  <a:glow rad="228600">
                    <a:schemeClr val="accent1">
                      <a:satMod val="175000"/>
                      <a:alpha val="40000"/>
                    </a:schemeClr>
                  </a:glow>
                </a:effectLst>
                <a:latin typeface="Andalus" pitchFamily="18" charset="-78"/>
                <a:cs typeface="Andalus" pitchFamily="18" charset="-78"/>
              </a:rPr>
              <a:t> </a:t>
            </a:r>
            <a:endParaRPr lang="fr-FR" sz="6000" dirty="0">
              <a:solidFill>
                <a:schemeClr val="tx1"/>
              </a:solidFill>
              <a:effectLst>
                <a:glow rad="228600">
                  <a:schemeClr val="accent1">
                    <a:satMod val="175000"/>
                    <a:alpha val="40000"/>
                  </a:schemeClr>
                </a:glow>
              </a:effectLst>
            </a:endParaRPr>
          </a:p>
        </p:txBody>
      </p:sp>
      <p:sp>
        <p:nvSpPr>
          <p:cNvPr id="6" name="ZoneTexte 5"/>
          <p:cNvSpPr txBox="1"/>
          <p:nvPr/>
        </p:nvSpPr>
        <p:spPr>
          <a:xfrm>
            <a:off x="1000100" y="2285992"/>
            <a:ext cx="7358114" cy="2485787"/>
          </a:xfrm>
          <a:prstGeom prst="roundRect">
            <a:avLst/>
          </a:prstGeom>
          <a:noFill/>
          <a:ln>
            <a:prstDash val="dashDot"/>
          </a:ln>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buFontTx/>
              <a:buChar char="-"/>
            </a:pPr>
            <a:r>
              <a:rPr lang="ar-DZ" sz="2800" b="1" dirty="0" smtClean="0">
                <a:latin typeface="Times New Roman" pitchFamily="18" charset="0"/>
                <a:cs typeface="Times New Roman" pitchFamily="18" charset="0"/>
              </a:rPr>
              <a:t>لا تقتصر مساهمة منظمة في التنمية البشرية على الأجور التي توزعها ويترتب على ذلك : </a:t>
            </a:r>
          </a:p>
          <a:p>
            <a:pPr algn="r" rtl="1">
              <a:buFontTx/>
              <a:buChar char="-"/>
            </a:pPr>
            <a:r>
              <a:rPr lang="ar-DZ" sz="2800" b="1" dirty="0" smtClean="0">
                <a:latin typeface="Times New Roman" pitchFamily="18" charset="0"/>
                <a:cs typeface="Times New Roman" pitchFamily="18" charset="0"/>
              </a:rPr>
              <a:t> التزام الموظف أو فض النزاع معه.</a:t>
            </a:r>
          </a:p>
          <a:p>
            <a:pPr algn="r" rtl="1">
              <a:buFontTx/>
              <a:buChar char="-"/>
            </a:pPr>
            <a:r>
              <a:rPr lang="ar-DZ" sz="2800" b="1" dirty="0" smtClean="0">
                <a:latin typeface="Times New Roman" pitchFamily="18" charset="0"/>
                <a:cs typeface="Times New Roman" pitchFamily="18" charset="0"/>
              </a:rPr>
              <a:t> تقاسم الأرباح </a:t>
            </a:r>
            <a:r>
              <a:rPr lang="ar-DZ" sz="2800" b="1" dirty="0" err="1" smtClean="0">
                <a:latin typeface="Times New Roman" pitchFamily="18" charset="0"/>
                <a:cs typeface="Times New Roman" pitchFamily="18" charset="0"/>
              </a:rPr>
              <a:t>و</a:t>
            </a:r>
            <a:r>
              <a:rPr lang="ar-DZ" sz="2800" b="1" dirty="0" smtClean="0">
                <a:latin typeface="Times New Roman" pitchFamily="18" charset="0"/>
                <a:cs typeface="Times New Roman" pitchFamily="18" charset="0"/>
              </a:rPr>
              <a:t> احتمالات التغيير </a:t>
            </a:r>
          </a:p>
          <a:p>
            <a:pPr algn="r" rtl="1">
              <a:buFontTx/>
              <a:buChar char="-"/>
            </a:pPr>
            <a:r>
              <a:rPr lang="ar-DZ" sz="2800" b="1" dirty="0" smtClean="0">
                <a:latin typeface="Times New Roman" pitchFamily="18" charset="0"/>
                <a:cs typeface="Times New Roman" pitchFamily="18" charset="0"/>
              </a:rPr>
              <a:t>تعاون الموظفين يشكل نوع من الرضا </a:t>
            </a:r>
            <a:r>
              <a:rPr lang="ar-DZ" sz="2800" b="1" dirty="0" err="1" smtClean="0">
                <a:latin typeface="Times New Roman" pitchFamily="18" charset="0"/>
                <a:cs typeface="Times New Roman" pitchFamily="18" charset="0"/>
              </a:rPr>
              <a:t>و</a:t>
            </a:r>
            <a:r>
              <a:rPr lang="ar-DZ" sz="2800" b="1" dirty="0" smtClean="0">
                <a:latin typeface="Times New Roman" pitchFamily="18" charset="0"/>
                <a:cs typeface="Times New Roman" pitchFamily="18" charset="0"/>
              </a:rPr>
              <a:t> السعادة </a:t>
            </a:r>
            <a:r>
              <a:rPr lang="ar-DZ" sz="2800" b="1" dirty="0" err="1" smtClean="0">
                <a:latin typeface="Times New Roman" pitchFamily="18" charset="0"/>
                <a:cs typeface="Times New Roman" pitchFamily="18" charset="0"/>
              </a:rPr>
              <a:t>و</a:t>
            </a:r>
            <a:r>
              <a:rPr lang="ar-DZ" sz="2800" b="1" dirty="0" smtClean="0">
                <a:latin typeface="Times New Roman" pitchFamily="18" charset="0"/>
                <a:cs typeface="Times New Roman" pitchFamily="18" charset="0"/>
              </a:rPr>
              <a:t> الرفاهية </a:t>
            </a:r>
            <a:endParaRPr lang="ar-DZ" sz="2800" b="1"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2616</TotalTime>
  <Words>391</Words>
  <PresentationFormat>Affichage à l'écran (4:3)</PresentationFormat>
  <Paragraphs>59</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Aspect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Ima archi</dc:creator>
  <cp:lastModifiedBy>User</cp:lastModifiedBy>
  <cp:revision>255</cp:revision>
  <dcterms:created xsi:type="dcterms:W3CDTF">2019-02-23T12:43:33Z</dcterms:created>
  <dcterms:modified xsi:type="dcterms:W3CDTF">2020-03-01T21:08:15Z</dcterms:modified>
</cp:coreProperties>
</file>