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Default Extension="gif" ContentType="image/gif"/>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2"/>
  </p:notesMasterIdLst>
  <p:sldIdLst>
    <p:sldId id="257" r:id="rId2"/>
    <p:sldId id="261" r:id="rId3"/>
    <p:sldId id="263" r:id="rId4"/>
    <p:sldId id="295" r:id="rId5"/>
    <p:sldId id="265" r:id="rId6"/>
    <p:sldId id="291" r:id="rId7"/>
    <p:sldId id="269" r:id="rId8"/>
    <p:sldId id="293" r:id="rId9"/>
    <p:sldId id="294" r:id="rId10"/>
    <p:sldId id="273"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24" autoAdjust="0"/>
  </p:normalViewPr>
  <p:slideViewPr>
    <p:cSldViewPr>
      <p:cViewPr>
        <p:scale>
          <a:sx n="66" d="100"/>
          <a:sy n="66" d="100"/>
        </p:scale>
        <p:origin x="-1506"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0D6D83-6BBB-4D71-A11B-C7BEE070B34B}" type="doc">
      <dgm:prSet loTypeId="urn:microsoft.com/office/officeart/2005/8/layout/radial6" loCatId="cycle" qsTypeId="urn:microsoft.com/office/officeart/2005/8/quickstyle/3d2" qsCatId="3D" csTypeId="urn:microsoft.com/office/officeart/2005/8/colors/colorful2" csCatId="colorful" phldr="1"/>
      <dgm:spPr/>
      <dgm:t>
        <a:bodyPr/>
        <a:lstStyle/>
        <a:p>
          <a:pPr rtl="1"/>
          <a:endParaRPr lang="ar-DZ"/>
        </a:p>
      </dgm:t>
    </dgm:pt>
    <dgm:pt modelId="{F50D3541-E380-43D5-8CE0-0991D2569708}">
      <dgm:prSet phldrT="[Texte]"/>
      <dgm:spPr/>
      <dgm:t>
        <a:bodyPr/>
        <a:lstStyle/>
        <a:p>
          <a:pPr rtl="1"/>
          <a:r>
            <a:rPr lang="fr-FR" b="1" dirty="0" smtClean="0">
              <a:latin typeface="Times New Roman" pitchFamily="18" charset="0"/>
              <a:cs typeface="Times New Roman" pitchFamily="18" charset="0"/>
            </a:rPr>
            <a:t>les effets du </a:t>
          </a:r>
          <a:r>
            <a:rPr lang="fr-FR" b="1" dirty="0" err="1" smtClean="0">
              <a:latin typeface="Times New Roman" pitchFamily="18" charset="0"/>
              <a:cs typeface="Times New Roman" pitchFamily="18" charset="0"/>
            </a:rPr>
            <a:t>dèsengagement</a:t>
          </a:r>
          <a:r>
            <a:rPr lang="fr-FR" b="1" dirty="0" smtClean="0">
              <a:latin typeface="Times New Roman" pitchFamily="18" charset="0"/>
              <a:cs typeface="Times New Roman" pitchFamily="18" charset="0"/>
            </a:rPr>
            <a:t> sur la gestion des ressources humaines</a:t>
          </a:r>
          <a:endParaRPr lang="ar-DZ" dirty="0"/>
        </a:p>
      </dgm:t>
    </dgm:pt>
    <dgm:pt modelId="{462797BE-AA28-4E98-8FD4-303F06AF0634}" type="parTrans" cxnId="{E13EA37E-3359-42FA-923F-2847A98ACAD3}">
      <dgm:prSet/>
      <dgm:spPr/>
      <dgm:t>
        <a:bodyPr/>
        <a:lstStyle/>
        <a:p>
          <a:pPr rtl="1"/>
          <a:endParaRPr lang="ar-DZ"/>
        </a:p>
      </dgm:t>
    </dgm:pt>
    <dgm:pt modelId="{C9C659D1-3122-4266-AD45-ECA6A2C50547}" type="sibTrans" cxnId="{E13EA37E-3359-42FA-923F-2847A98ACAD3}">
      <dgm:prSet/>
      <dgm:spPr/>
      <dgm:t>
        <a:bodyPr/>
        <a:lstStyle/>
        <a:p>
          <a:pPr rtl="1"/>
          <a:endParaRPr lang="ar-DZ"/>
        </a:p>
      </dgm:t>
    </dgm:pt>
    <dgm:pt modelId="{B7D05984-C4A9-495C-AD2B-3F72D1A4E27A}">
      <dgm:prSet phldrT="[Texte]"/>
      <dgm:spPr/>
      <dgm:t>
        <a:bodyPr/>
        <a:lstStyle/>
        <a:p>
          <a:pPr rtl="1"/>
          <a:r>
            <a:rPr lang="fr-FR" b="1" dirty="0" smtClean="0">
              <a:latin typeface="Arial" pitchFamily="34" charset="0"/>
              <a:cs typeface="Arial" pitchFamily="34" charset="0"/>
            </a:rPr>
            <a:t>le manque d’</a:t>
          </a:r>
          <a:r>
            <a:rPr lang="fr-FR" b="1" dirty="0" err="1" smtClean="0">
              <a:latin typeface="Arial" pitchFamily="34" charset="0"/>
              <a:cs typeface="Arial" pitchFamily="34" charset="0"/>
            </a:rPr>
            <a:t>effcacité</a:t>
          </a:r>
          <a:r>
            <a:rPr lang="fr-FR" b="1" dirty="0" smtClean="0">
              <a:latin typeface="Arial" pitchFamily="34" charset="0"/>
              <a:cs typeface="Arial" pitchFamily="34" charset="0"/>
            </a:rPr>
            <a:t> personnelle et collective</a:t>
          </a:r>
          <a:endParaRPr lang="ar-DZ" dirty="0"/>
        </a:p>
      </dgm:t>
    </dgm:pt>
    <dgm:pt modelId="{67599449-8EA4-47B2-8F8B-87C91784059C}" type="parTrans" cxnId="{3B47F42B-4F5E-4113-ABF3-CDBCAD52676C}">
      <dgm:prSet/>
      <dgm:spPr/>
      <dgm:t>
        <a:bodyPr/>
        <a:lstStyle/>
        <a:p>
          <a:pPr rtl="1"/>
          <a:endParaRPr lang="ar-DZ"/>
        </a:p>
      </dgm:t>
    </dgm:pt>
    <dgm:pt modelId="{9570E7A6-5029-41F7-AB1E-2091BB8D0D11}" type="sibTrans" cxnId="{3B47F42B-4F5E-4113-ABF3-CDBCAD52676C}">
      <dgm:prSet/>
      <dgm:spPr/>
      <dgm:t>
        <a:bodyPr/>
        <a:lstStyle/>
        <a:p>
          <a:pPr rtl="1"/>
          <a:endParaRPr lang="ar-DZ"/>
        </a:p>
      </dgm:t>
    </dgm:pt>
    <dgm:pt modelId="{6BA58AA7-F45E-4EBF-AF4F-60FDF44C15DB}">
      <dgm:prSet phldrT="[Texte]"/>
      <dgm:spPr/>
      <dgm:t>
        <a:bodyPr/>
        <a:lstStyle/>
        <a:p>
          <a:pPr rtl="1"/>
          <a:r>
            <a:rPr lang="fr-FR" b="1" dirty="0" smtClean="0">
              <a:latin typeface="Arial" pitchFamily="34" charset="0"/>
              <a:cs typeface="Arial" pitchFamily="34" charset="0"/>
            </a:rPr>
            <a:t>le manque de </a:t>
          </a:r>
          <a:r>
            <a:rPr lang="fr-FR" b="1" dirty="0" err="1" smtClean="0">
              <a:latin typeface="Arial" pitchFamily="34" charset="0"/>
              <a:cs typeface="Arial" pitchFamily="34" charset="0"/>
            </a:rPr>
            <a:t>proactivité</a:t>
          </a:r>
          <a:endParaRPr lang="ar-DZ" dirty="0"/>
        </a:p>
      </dgm:t>
    </dgm:pt>
    <dgm:pt modelId="{C78C410B-FF6A-4B28-A1A8-1774232AF98E}" type="parTrans" cxnId="{3BB74FB7-4686-49A3-8C17-792F2F05EC68}">
      <dgm:prSet/>
      <dgm:spPr/>
      <dgm:t>
        <a:bodyPr/>
        <a:lstStyle/>
        <a:p>
          <a:pPr rtl="1"/>
          <a:endParaRPr lang="ar-DZ"/>
        </a:p>
      </dgm:t>
    </dgm:pt>
    <dgm:pt modelId="{CB925180-E51F-4F77-A1D7-5F88B4EF679D}" type="sibTrans" cxnId="{3BB74FB7-4686-49A3-8C17-792F2F05EC68}">
      <dgm:prSet/>
      <dgm:spPr/>
      <dgm:t>
        <a:bodyPr/>
        <a:lstStyle/>
        <a:p>
          <a:pPr rtl="1"/>
          <a:endParaRPr lang="ar-DZ"/>
        </a:p>
      </dgm:t>
    </dgm:pt>
    <dgm:pt modelId="{5E41EECA-7963-4A2E-8124-0D3AAD02879A}">
      <dgm:prSet phldrT="[Texte]"/>
      <dgm:spPr/>
      <dgm:t>
        <a:bodyPr/>
        <a:lstStyle/>
        <a:p>
          <a:pPr rtl="1"/>
          <a:r>
            <a:rPr lang="fr-FR" b="1" dirty="0" smtClean="0">
              <a:latin typeface="Arial" pitchFamily="34" charset="0"/>
              <a:cs typeface="Arial" pitchFamily="34" charset="0"/>
            </a:rPr>
            <a:t>la progression de l’absentéisme</a:t>
          </a:r>
          <a:endParaRPr lang="ar-DZ" dirty="0"/>
        </a:p>
      </dgm:t>
    </dgm:pt>
    <dgm:pt modelId="{445CC5C3-69A6-406B-9181-3AB5B5215D0E}" type="parTrans" cxnId="{62C79DC9-0DBC-42F6-9BDB-A2339CC15C9E}">
      <dgm:prSet/>
      <dgm:spPr/>
      <dgm:t>
        <a:bodyPr/>
        <a:lstStyle/>
        <a:p>
          <a:pPr rtl="1"/>
          <a:endParaRPr lang="ar-DZ"/>
        </a:p>
      </dgm:t>
    </dgm:pt>
    <dgm:pt modelId="{2BFC6AAB-814A-425D-AA14-3C226551DF80}" type="sibTrans" cxnId="{62C79DC9-0DBC-42F6-9BDB-A2339CC15C9E}">
      <dgm:prSet/>
      <dgm:spPr/>
      <dgm:t>
        <a:bodyPr/>
        <a:lstStyle/>
        <a:p>
          <a:pPr rtl="1"/>
          <a:endParaRPr lang="ar-DZ"/>
        </a:p>
      </dgm:t>
    </dgm:pt>
    <dgm:pt modelId="{ABCB20E2-B427-4A27-8FF6-68FC0F58C738}">
      <dgm:prSet phldrT="[Texte]"/>
      <dgm:spPr/>
      <dgm:t>
        <a:bodyPr/>
        <a:lstStyle/>
        <a:p>
          <a:pPr rtl="1"/>
          <a:r>
            <a:rPr lang="fr-FR" b="1" dirty="0" err="1" smtClean="0">
              <a:latin typeface="Arial" pitchFamily="34" charset="0"/>
              <a:cs typeface="Arial" pitchFamily="34" charset="0"/>
            </a:rPr>
            <a:t>Ledèveloppement</a:t>
          </a:r>
          <a:r>
            <a:rPr lang="fr-FR" b="1" dirty="0" smtClean="0">
              <a:latin typeface="Arial" pitchFamily="34" charset="0"/>
              <a:cs typeface="Arial" pitchFamily="34" charset="0"/>
            </a:rPr>
            <a:t> du turn-over</a:t>
          </a:r>
          <a:endParaRPr lang="ar-DZ" dirty="0"/>
        </a:p>
      </dgm:t>
    </dgm:pt>
    <dgm:pt modelId="{AE942271-A709-482A-91A9-AA477A5EA3FE}" type="parTrans" cxnId="{6AEE293E-DDA7-4E88-9FCC-D9BEA32793F8}">
      <dgm:prSet/>
      <dgm:spPr/>
      <dgm:t>
        <a:bodyPr/>
        <a:lstStyle/>
        <a:p>
          <a:pPr rtl="1"/>
          <a:endParaRPr lang="ar-DZ"/>
        </a:p>
      </dgm:t>
    </dgm:pt>
    <dgm:pt modelId="{BFEFAE5D-188B-459F-9D90-1945698336DA}" type="sibTrans" cxnId="{6AEE293E-DDA7-4E88-9FCC-D9BEA32793F8}">
      <dgm:prSet/>
      <dgm:spPr/>
      <dgm:t>
        <a:bodyPr/>
        <a:lstStyle/>
        <a:p>
          <a:pPr rtl="1"/>
          <a:endParaRPr lang="ar-DZ"/>
        </a:p>
      </dgm:t>
    </dgm:pt>
    <dgm:pt modelId="{85FFC7EF-3FA8-4C3C-8085-E884A4AA1947}" type="pres">
      <dgm:prSet presAssocID="{4C0D6D83-6BBB-4D71-A11B-C7BEE070B34B}" presName="Name0" presStyleCnt="0">
        <dgm:presLayoutVars>
          <dgm:chMax val="1"/>
          <dgm:dir/>
          <dgm:animLvl val="ctr"/>
          <dgm:resizeHandles val="exact"/>
        </dgm:presLayoutVars>
      </dgm:prSet>
      <dgm:spPr/>
    </dgm:pt>
    <dgm:pt modelId="{81067209-6663-486E-8438-AF1AF094C909}" type="pres">
      <dgm:prSet presAssocID="{F50D3541-E380-43D5-8CE0-0991D2569708}" presName="centerShape" presStyleLbl="node0" presStyleIdx="0" presStyleCnt="1" custScaleX="119277" custScaleY="117990"/>
      <dgm:spPr/>
      <dgm:t>
        <a:bodyPr/>
        <a:lstStyle/>
        <a:p>
          <a:pPr rtl="1"/>
          <a:endParaRPr lang="ar-DZ"/>
        </a:p>
      </dgm:t>
    </dgm:pt>
    <dgm:pt modelId="{4045A44C-F7B2-4CDF-AB3F-9A662EDD7BB6}" type="pres">
      <dgm:prSet presAssocID="{B7D05984-C4A9-495C-AD2B-3F72D1A4E27A}" presName="node" presStyleLbl="node1" presStyleIdx="0" presStyleCnt="4" custScaleX="172722">
        <dgm:presLayoutVars>
          <dgm:bulletEnabled val="1"/>
        </dgm:presLayoutVars>
      </dgm:prSet>
      <dgm:spPr/>
      <dgm:t>
        <a:bodyPr/>
        <a:lstStyle/>
        <a:p>
          <a:pPr rtl="1"/>
          <a:endParaRPr lang="ar-DZ"/>
        </a:p>
      </dgm:t>
    </dgm:pt>
    <dgm:pt modelId="{F8252D0D-081A-449D-A0DF-A8824A30AFF4}" type="pres">
      <dgm:prSet presAssocID="{B7D05984-C4A9-495C-AD2B-3F72D1A4E27A}" presName="dummy" presStyleCnt="0"/>
      <dgm:spPr/>
    </dgm:pt>
    <dgm:pt modelId="{A658A908-E51F-4627-80AF-823EE75B46BF}" type="pres">
      <dgm:prSet presAssocID="{9570E7A6-5029-41F7-AB1E-2091BB8D0D11}" presName="sibTrans" presStyleLbl="sibTrans2D1" presStyleIdx="0" presStyleCnt="4"/>
      <dgm:spPr/>
    </dgm:pt>
    <dgm:pt modelId="{A66AF1A3-1F58-4A28-AA56-181B9E09975A}" type="pres">
      <dgm:prSet presAssocID="{6BA58AA7-F45E-4EBF-AF4F-60FDF44C15DB}" presName="node" presStyleLbl="node1" presStyleIdx="1" presStyleCnt="4" custScaleX="163242" custRadScaleRad="140706" custRadScaleInc="-7822">
        <dgm:presLayoutVars>
          <dgm:bulletEnabled val="1"/>
        </dgm:presLayoutVars>
      </dgm:prSet>
      <dgm:spPr/>
      <dgm:t>
        <a:bodyPr/>
        <a:lstStyle/>
        <a:p>
          <a:pPr rtl="1"/>
          <a:endParaRPr lang="ar-DZ"/>
        </a:p>
      </dgm:t>
    </dgm:pt>
    <dgm:pt modelId="{0176D712-C4BC-460F-9FCE-2FA0B0B9814F}" type="pres">
      <dgm:prSet presAssocID="{6BA58AA7-F45E-4EBF-AF4F-60FDF44C15DB}" presName="dummy" presStyleCnt="0"/>
      <dgm:spPr/>
    </dgm:pt>
    <dgm:pt modelId="{1EA63376-B7DB-45EA-B422-82C9A6C72DE2}" type="pres">
      <dgm:prSet presAssocID="{CB925180-E51F-4F77-A1D7-5F88B4EF679D}" presName="sibTrans" presStyleLbl="sibTrans2D1" presStyleIdx="1" presStyleCnt="4"/>
      <dgm:spPr/>
    </dgm:pt>
    <dgm:pt modelId="{0448EAD0-665D-432A-B3F9-587952DFBE81}" type="pres">
      <dgm:prSet presAssocID="{5E41EECA-7963-4A2E-8124-0D3AAD02879A}" presName="node" presStyleLbl="node1" presStyleIdx="2" presStyleCnt="4" custScaleX="162506">
        <dgm:presLayoutVars>
          <dgm:bulletEnabled val="1"/>
        </dgm:presLayoutVars>
      </dgm:prSet>
      <dgm:spPr/>
      <dgm:t>
        <a:bodyPr/>
        <a:lstStyle/>
        <a:p>
          <a:pPr rtl="1"/>
          <a:endParaRPr lang="ar-DZ"/>
        </a:p>
      </dgm:t>
    </dgm:pt>
    <dgm:pt modelId="{96131F3E-163C-4515-8836-15874C67BDFB}" type="pres">
      <dgm:prSet presAssocID="{5E41EECA-7963-4A2E-8124-0D3AAD02879A}" presName="dummy" presStyleCnt="0"/>
      <dgm:spPr/>
    </dgm:pt>
    <dgm:pt modelId="{8D9324CA-70B2-496C-AA32-D14A7AD2D136}" type="pres">
      <dgm:prSet presAssocID="{2BFC6AAB-814A-425D-AA14-3C226551DF80}" presName="sibTrans" presStyleLbl="sibTrans2D1" presStyleIdx="2" presStyleCnt="4"/>
      <dgm:spPr/>
    </dgm:pt>
    <dgm:pt modelId="{26C37A48-A4F6-42FE-9D75-60744E433909}" type="pres">
      <dgm:prSet presAssocID="{ABCB20E2-B427-4A27-8FF6-68FC0F58C738}" presName="node" presStyleLbl="node1" presStyleIdx="3" presStyleCnt="4" custScaleX="179021" custRadScaleRad="136660" custRadScaleInc="-6066">
        <dgm:presLayoutVars>
          <dgm:bulletEnabled val="1"/>
        </dgm:presLayoutVars>
      </dgm:prSet>
      <dgm:spPr/>
      <dgm:t>
        <a:bodyPr/>
        <a:lstStyle/>
        <a:p>
          <a:pPr rtl="1"/>
          <a:endParaRPr lang="ar-DZ"/>
        </a:p>
      </dgm:t>
    </dgm:pt>
    <dgm:pt modelId="{17E80CAB-61C2-4F92-97D7-42E1CE9BBEB1}" type="pres">
      <dgm:prSet presAssocID="{ABCB20E2-B427-4A27-8FF6-68FC0F58C738}" presName="dummy" presStyleCnt="0"/>
      <dgm:spPr/>
    </dgm:pt>
    <dgm:pt modelId="{0AE17B1F-338E-4502-97FD-C239B990A424}" type="pres">
      <dgm:prSet presAssocID="{BFEFAE5D-188B-459F-9D90-1945698336DA}" presName="sibTrans" presStyleLbl="sibTrans2D1" presStyleIdx="3" presStyleCnt="4" custScaleX="98893" custScaleY="96623"/>
      <dgm:spPr/>
    </dgm:pt>
  </dgm:ptLst>
  <dgm:cxnLst>
    <dgm:cxn modelId="{215AC4EF-FC07-4CF0-97E1-C4F8E429A010}" type="presOf" srcId="{6BA58AA7-F45E-4EBF-AF4F-60FDF44C15DB}" destId="{A66AF1A3-1F58-4A28-AA56-181B9E09975A}" srcOrd="0" destOrd="0" presId="urn:microsoft.com/office/officeart/2005/8/layout/radial6"/>
    <dgm:cxn modelId="{3BB74FB7-4686-49A3-8C17-792F2F05EC68}" srcId="{F50D3541-E380-43D5-8CE0-0991D2569708}" destId="{6BA58AA7-F45E-4EBF-AF4F-60FDF44C15DB}" srcOrd="1" destOrd="0" parTransId="{C78C410B-FF6A-4B28-A1A8-1774232AF98E}" sibTransId="{CB925180-E51F-4F77-A1D7-5F88B4EF679D}"/>
    <dgm:cxn modelId="{C020EF78-FFE5-4C2A-8B65-51CD979DD9EB}" type="presOf" srcId="{4C0D6D83-6BBB-4D71-A11B-C7BEE070B34B}" destId="{85FFC7EF-3FA8-4C3C-8085-E884A4AA1947}" srcOrd="0" destOrd="0" presId="urn:microsoft.com/office/officeart/2005/8/layout/radial6"/>
    <dgm:cxn modelId="{01BFD128-FE89-4DA5-A073-38A4C7308491}" type="presOf" srcId="{2BFC6AAB-814A-425D-AA14-3C226551DF80}" destId="{8D9324CA-70B2-496C-AA32-D14A7AD2D136}" srcOrd="0" destOrd="0" presId="urn:microsoft.com/office/officeart/2005/8/layout/radial6"/>
    <dgm:cxn modelId="{A2B38CD9-80D5-40DC-933F-C5CAD26EFAC7}" type="presOf" srcId="{B7D05984-C4A9-495C-AD2B-3F72D1A4E27A}" destId="{4045A44C-F7B2-4CDF-AB3F-9A662EDD7BB6}" srcOrd="0" destOrd="0" presId="urn:microsoft.com/office/officeart/2005/8/layout/radial6"/>
    <dgm:cxn modelId="{E445269A-489E-4C51-A4AB-28F9AFB9E585}" type="presOf" srcId="{BFEFAE5D-188B-459F-9D90-1945698336DA}" destId="{0AE17B1F-338E-4502-97FD-C239B990A424}" srcOrd="0" destOrd="0" presId="urn:microsoft.com/office/officeart/2005/8/layout/radial6"/>
    <dgm:cxn modelId="{6AEE293E-DDA7-4E88-9FCC-D9BEA32793F8}" srcId="{F50D3541-E380-43D5-8CE0-0991D2569708}" destId="{ABCB20E2-B427-4A27-8FF6-68FC0F58C738}" srcOrd="3" destOrd="0" parTransId="{AE942271-A709-482A-91A9-AA477A5EA3FE}" sibTransId="{BFEFAE5D-188B-459F-9D90-1945698336DA}"/>
    <dgm:cxn modelId="{BD422D6F-7667-4E08-9180-4CAFEA5BF922}" type="presOf" srcId="{ABCB20E2-B427-4A27-8FF6-68FC0F58C738}" destId="{26C37A48-A4F6-42FE-9D75-60744E433909}" srcOrd="0" destOrd="0" presId="urn:microsoft.com/office/officeart/2005/8/layout/radial6"/>
    <dgm:cxn modelId="{DBFAFC76-9AD3-4DEF-8625-BFB3C0E4AB29}" type="presOf" srcId="{5E41EECA-7963-4A2E-8124-0D3AAD02879A}" destId="{0448EAD0-665D-432A-B3F9-587952DFBE81}" srcOrd="0" destOrd="0" presId="urn:microsoft.com/office/officeart/2005/8/layout/radial6"/>
    <dgm:cxn modelId="{725B651A-C7E2-4F3D-96D1-35D675ED065E}" type="presOf" srcId="{9570E7A6-5029-41F7-AB1E-2091BB8D0D11}" destId="{A658A908-E51F-4627-80AF-823EE75B46BF}" srcOrd="0" destOrd="0" presId="urn:microsoft.com/office/officeart/2005/8/layout/radial6"/>
    <dgm:cxn modelId="{3B47F42B-4F5E-4113-ABF3-CDBCAD52676C}" srcId="{F50D3541-E380-43D5-8CE0-0991D2569708}" destId="{B7D05984-C4A9-495C-AD2B-3F72D1A4E27A}" srcOrd="0" destOrd="0" parTransId="{67599449-8EA4-47B2-8F8B-87C91784059C}" sibTransId="{9570E7A6-5029-41F7-AB1E-2091BB8D0D11}"/>
    <dgm:cxn modelId="{62C79DC9-0DBC-42F6-9BDB-A2339CC15C9E}" srcId="{F50D3541-E380-43D5-8CE0-0991D2569708}" destId="{5E41EECA-7963-4A2E-8124-0D3AAD02879A}" srcOrd="2" destOrd="0" parTransId="{445CC5C3-69A6-406B-9181-3AB5B5215D0E}" sibTransId="{2BFC6AAB-814A-425D-AA14-3C226551DF80}"/>
    <dgm:cxn modelId="{E13EA37E-3359-42FA-923F-2847A98ACAD3}" srcId="{4C0D6D83-6BBB-4D71-A11B-C7BEE070B34B}" destId="{F50D3541-E380-43D5-8CE0-0991D2569708}" srcOrd="0" destOrd="0" parTransId="{462797BE-AA28-4E98-8FD4-303F06AF0634}" sibTransId="{C9C659D1-3122-4266-AD45-ECA6A2C50547}"/>
    <dgm:cxn modelId="{E97284EB-43D9-4365-AD23-39167ACFCC0C}" type="presOf" srcId="{F50D3541-E380-43D5-8CE0-0991D2569708}" destId="{81067209-6663-486E-8438-AF1AF094C909}" srcOrd="0" destOrd="0" presId="urn:microsoft.com/office/officeart/2005/8/layout/radial6"/>
    <dgm:cxn modelId="{6B0E3906-1C66-4405-B859-B7FFA6BB08FA}" type="presOf" srcId="{CB925180-E51F-4F77-A1D7-5F88B4EF679D}" destId="{1EA63376-B7DB-45EA-B422-82C9A6C72DE2}" srcOrd="0" destOrd="0" presId="urn:microsoft.com/office/officeart/2005/8/layout/radial6"/>
    <dgm:cxn modelId="{60DEA9A6-15C4-4A1D-87B5-89C002C56633}" type="presParOf" srcId="{85FFC7EF-3FA8-4C3C-8085-E884A4AA1947}" destId="{81067209-6663-486E-8438-AF1AF094C909}" srcOrd="0" destOrd="0" presId="urn:microsoft.com/office/officeart/2005/8/layout/radial6"/>
    <dgm:cxn modelId="{CD32E94F-8AE2-4219-81DF-230D80C60DA6}" type="presParOf" srcId="{85FFC7EF-3FA8-4C3C-8085-E884A4AA1947}" destId="{4045A44C-F7B2-4CDF-AB3F-9A662EDD7BB6}" srcOrd="1" destOrd="0" presId="urn:microsoft.com/office/officeart/2005/8/layout/radial6"/>
    <dgm:cxn modelId="{8068741A-D672-4323-895A-9B137B35DCC6}" type="presParOf" srcId="{85FFC7EF-3FA8-4C3C-8085-E884A4AA1947}" destId="{F8252D0D-081A-449D-A0DF-A8824A30AFF4}" srcOrd="2" destOrd="0" presId="urn:microsoft.com/office/officeart/2005/8/layout/radial6"/>
    <dgm:cxn modelId="{D1113837-F1CA-4E11-A8C0-7D0AB0D7C528}" type="presParOf" srcId="{85FFC7EF-3FA8-4C3C-8085-E884A4AA1947}" destId="{A658A908-E51F-4627-80AF-823EE75B46BF}" srcOrd="3" destOrd="0" presId="urn:microsoft.com/office/officeart/2005/8/layout/radial6"/>
    <dgm:cxn modelId="{D3AA8190-CD7A-417B-A370-05F288697A71}" type="presParOf" srcId="{85FFC7EF-3FA8-4C3C-8085-E884A4AA1947}" destId="{A66AF1A3-1F58-4A28-AA56-181B9E09975A}" srcOrd="4" destOrd="0" presId="urn:microsoft.com/office/officeart/2005/8/layout/radial6"/>
    <dgm:cxn modelId="{388568F6-6C6A-4ABF-96FD-8720C42A794D}" type="presParOf" srcId="{85FFC7EF-3FA8-4C3C-8085-E884A4AA1947}" destId="{0176D712-C4BC-460F-9FCE-2FA0B0B9814F}" srcOrd="5" destOrd="0" presId="urn:microsoft.com/office/officeart/2005/8/layout/radial6"/>
    <dgm:cxn modelId="{D15F82DA-DDC2-4805-BC76-BC1A08FF2200}" type="presParOf" srcId="{85FFC7EF-3FA8-4C3C-8085-E884A4AA1947}" destId="{1EA63376-B7DB-45EA-B422-82C9A6C72DE2}" srcOrd="6" destOrd="0" presId="urn:microsoft.com/office/officeart/2005/8/layout/radial6"/>
    <dgm:cxn modelId="{DD3DEBEA-968A-4A36-ADE9-90C52DC31265}" type="presParOf" srcId="{85FFC7EF-3FA8-4C3C-8085-E884A4AA1947}" destId="{0448EAD0-665D-432A-B3F9-587952DFBE81}" srcOrd="7" destOrd="0" presId="urn:microsoft.com/office/officeart/2005/8/layout/radial6"/>
    <dgm:cxn modelId="{CE6AD213-F298-4F11-B426-C87F8DAD487F}" type="presParOf" srcId="{85FFC7EF-3FA8-4C3C-8085-E884A4AA1947}" destId="{96131F3E-163C-4515-8836-15874C67BDFB}" srcOrd="8" destOrd="0" presId="urn:microsoft.com/office/officeart/2005/8/layout/radial6"/>
    <dgm:cxn modelId="{747FB470-80CB-40B5-8C8A-7ABA01DC5628}" type="presParOf" srcId="{85FFC7EF-3FA8-4C3C-8085-E884A4AA1947}" destId="{8D9324CA-70B2-496C-AA32-D14A7AD2D136}" srcOrd="9" destOrd="0" presId="urn:microsoft.com/office/officeart/2005/8/layout/radial6"/>
    <dgm:cxn modelId="{E46F5C1E-6C15-4E7F-B27C-51F89AFE56B2}" type="presParOf" srcId="{85FFC7EF-3FA8-4C3C-8085-E884A4AA1947}" destId="{26C37A48-A4F6-42FE-9D75-60744E433909}" srcOrd="10" destOrd="0" presId="urn:microsoft.com/office/officeart/2005/8/layout/radial6"/>
    <dgm:cxn modelId="{613C2AFD-88AE-4470-A4B9-B19E3D5CACC9}" type="presParOf" srcId="{85FFC7EF-3FA8-4C3C-8085-E884A4AA1947}" destId="{17E80CAB-61C2-4F92-97D7-42E1CE9BBEB1}" srcOrd="11" destOrd="0" presId="urn:microsoft.com/office/officeart/2005/8/layout/radial6"/>
    <dgm:cxn modelId="{E9545447-C4B2-4500-8D7D-9361ACEB88DD}" type="presParOf" srcId="{85FFC7EF-3FA8-4C3C-8085-E884A4AA1947}" destId="{0AE17B1F-338E-4502-97FD-C239B990A424}" srcOrd="12" destOrd="0" presId="urn:microsoft.com/office/officeart/2005/8/layout/radial6"/>
  </dgm:cxnLst>
  <dgm:bg/>
  <dgm:whole/>
</dgm:dataModel>
</file>

<file path=ppt/diagrams/data2.xml><?xml version="1.0" encoding="utf-8"?>
<dgm:dataModel xmlns:dgm="http://schemas.openxmlformats.org/drawingml/2006/diagram" xmlns:a="http://schemas.openxmlformats.org/drawingml/2006/main">
  <dgm:ptLst>
    <dgm:pt modelId="{5B2974AD-47F0-4CD1-AA74-DB5B8AB57E8F}" type="doc">
      <dgm:prSet loTypeId="urn:microsoft.com/office/officeart/2005/8/layout/lProcess3" loCatId="process" qsTypeId="urn:microsoft.com/office/officeart/2005/8/quickstyle/3d7" qsCatId="3D" csTypeId="urn:microsoft.com/office/officeart/2005/8/colors/colorful2" csCatId="colorful" phldr="1"/>
      <dgm:spPr/>
      <dgm:t>
        <a:bodyPr/>
        <a:lstStyle/>
        <a:p>
          <a:pPr rtl="1"/>
          <a:endParaRPr lang="ar-DZ"/>
        </a:p>
      </dgm:t>
    </dgm:pt>
    <dgm:pt modelId="{87E60D6C-26EA-4CE9-A739-8F61C22575A7}">
      <dgm:prSet phldrT="[Texte]" custT="1"/>
      <dgm:spPr/>
      <dgm:t>
        <a:bodyPr/>
        <a:lstStyle/>
        <a:p>
          <a:pPr rtl="1"/>
          <a:r>
            <a:rPr lang="ar-DZ" sz="2100" b="1" dirty="0" smtClean="0">
              <a:latin typeface="Times New Roman" pitchFamily="18" charset="0"/>
              <a:cs typeface="Times New Roman" pitchFamily="18" charset="0"/>
            </a:rPr>
            <a:t>خطر الرؤية الاختزالية</a:t>
          </a:r>
          <a:endParaRPr lang="fr-FR" sz="2100" b="1" dirty="0" smtClean="0">
            <a:latin typeface="Times New Roman" pitchFamily="18" charset="0"/>
            <a:cs typeface="Times New Roman" pitchFamily="18" charset="0"/>
          </a:endParaRPr>
        </a:p>
        <a:p>
          <a:pPr rtl="1"/>
          <a:r>
            <a:rPr lang="fr-FR" sz="1800" b="1" dirty="0" smtClean="0">
              <a:latin typeface="Times New Roman" pitchFamily="18" charset="0"/>
              <a:cs typeface="Times New Roman" pitchFamily="18" charset="0"/>
            </a:rPr>
            <a:t>(</a:t>
          </a:r>
          <a:r>
            <a:rPr lang="fr-FR" sz="1800" b="1" spc="0" dirty="0" smtClean="0"/>
            <a:t>Le risque d’une vision</a:t>
          </a:r>
          <a:r>
            <a:rPr lang="ar-DZ" sz="1800" b="1" spc="0" dirty="0" smtClean="0"/>
            <a:t> </a:t>
          </a:r>
          <a:r>
            <a:rPr lang="fr-FR" sz="1800" b="1" spc="0" dirty="0" smtClean="0"/>
            <a:t>réductionniste)</a:t>
          </a:r>
          <a:r>
            <a:rPr lang="ar-DZ" sz="2000" b="1" dirty="0" smtClean="0">
              <a:latin typeface="Times New Roman" pitchFamily="18" charset="0"/>
              <a:cs typeface="Times New Roman" pitchFamily="18" charset="0"/>
            </a:rPr>
            <a:t> </a:t>
          </a:r>
          <a:endParaRPr lang="ar-DZ" sz="2000" dirty="0"/>
        </a:p>
      </dgm:t>
    </dgm:pt>
    <dgm:pt modelId="{E6506478-DD45-43CE-A955-735DC981B39A}" type="parTrans" cxnId="{8CD21567-E250-45DD-83AA-CC39220E39CA}">
      <dgm:prSet/>
      <dgm:spPr/>
      <dgm:t>
        <a:bodyPr/>
        <a:lstStyle/>
        <a:p>
          <a:pPr rtl="1"/>
          <a:endParaRPr lang="ar-DZ"/>
        </a:p>
      </dgm:t>
    </dgm:pt>
    <dgm:pt modelId="{6396BB14-A83B-4EBF-BA4A-3AC71020C9CD}" type="sibTrans" cxnId="{8CD21567-E250-45DD-83AA-CC39220E39CA}">
      <dgm:prSet/>
      <dgm:spPr/>
      <dgm:t>
        <a:bodyPr/>
        <a:lstStyle/>
        <a:p>
          <a:pPr rtl="1"/>
          <a:endParaRPr lang="ar-DZ"/>
        </a:p>
      </dgm:t>
    </dgm:pt>
    <dgm:pt modelId="{23724FB7-9834-4C17-8E0A-AB6AD166EBA3}">
      <dgm:prSet phldrT="[Texte]" custT="1"/>
      <dgm:spPr/>
      <dgm:t>
        <a:bodyPr/>
        <a:lstStyle/>
        <a:p>
          <a:pPr rtl="1"/>
          <a:endParaRPr lang="fr-FR" sz="2400" b="1" dirty="0" smtClean="0">
            <a:latin typeface="Times New Roman" pitchFamily="18" charset="0"/>
            <a:cs typeface="Times New Roman" pitchFamily="18" charset="0"/>
          </a:endParaRPr>
        </a:p>
        <a:p>
          <a:pPr rtl="1"/>
          <a:endParaRPr lang="fr-FR" sz="2400" b="1" dirty="0" smtClean="0">
            <a:latin typeface="Times New Roman" pitchFamily="18" charset="0"/>
            <a:cs typeface="Times New Roman" pitchFamily="18" charset="0"/>
          </a:endParaRPr>
        </a:p>
        <a:p>
          <a:pPr rtl="1"/>
          <a:r>
            <a:rPr lang="ar-DZ" sz="2400" b="1" dirty="0" smtClean="0">
              <a:latin typeface="Times New Roman" pitchFamily="18" charset="0"/>
              <a:cs typeface="Times New Roman" pitchFamily="18" charset="0"/>
            </a:rPr>
            <a:t>الإجهاد وتنظيم الأعمال وجودة الإدارة</a:t>
          </a:r>
          <a:endParaRPr lang="fr-FR" sz="2400" b="1" dirty="0" smtClean="0">
            <a:latin typeface="Times New Roman" pitchFamily="18" charset="0"/>
            <a:cs typeface="Times New Roman" pitchFamily="18" charset="0"/>
          </a:endParaRPr>
        </a:p>
        <a:p>
          <a:pPr rtl="1"/>
          <a:r>
            <a:rPr lang="fr-FR" sz="2000" b="1" dirty="0" smtClean="0">
              <a:latin typeface="Times New Roman" pitchFamily="18" charset="0"/>
              <a:cs typeface="Times New Roman" pitchFamily="18" charset="0"/>
            </a:rPr>
            <a:t>(Stress, organisation de l’entre prisent qualité du management)</a:t>
          </a:r>
        </a:p>
        <a:p>
          <a:pPr rtl="1"/>
          <a:endParaRPr lang="fr-FR" sz="2000" b="1" dirty="0" smtClean="0">
            <a:latin typeface="Times New Roman" pitchFamily="18" charset="0"/>
            <a:cs typeface="Times New Roman" pitchFamily="18" charset="0"/>
          </a:endParaRPr>
        </a:p>
        <a:p>
          <a:pPr rtl="1"/>
          <a:endParaRPr lang="ar-DZ" sz="2000" b="1" dirty="0">
            <a:latin typeface="Times New Roman" pitchFamily="18" charset="0"/>
            <a:cs typeface="Times New Roman" pitchFamily="18" charset="0"/>
          </a:endParaRPr>
        </a:p>
      </dgm:t>
    </dgm:pt>
    <dgm:pt modelId="{C804A6D6-A231-4366-81CB-A9192CC57F29}" type="parTrans" cxnId="{7708B915-A321-4E07-845D-6E31C1AC55A4}">
      <dgm:prSet/>
      <dgm:spPr/>
      <dgm:t>
        <a:bodyPr/>
        <a:lstStyle/>
        <a:p>
          <a:pPr rtl="1"/>
          <a:endParaRPr lang="ar-DZ"/>
        </a:p>
      </dgm:t>
    </dgm:pt>
    <dgm:pt modelId="{4C7E4175-C1C1-4E94-9864-EA6E76208E5C}" type="sibTrans" cxnId="{7708B915-A321-4E07-845D-6E31C1AC55A4}">
      <dgm:prSet/>
      <dgm:spPr/>
      <dgm:t>
        <a:bodyPr/>
        <a:lstStyle/>
        <a:p>
          <a:pPr rtl="1"/>
          <a:endParaRPr lang="ar-DZ"/>
        </a:p>
      </dgm:t>
    </dgm:pt>
    <dgm:pt modelId="{DC11D8D0-96FB-4A2C-ABC0-E12A39E4EE39}" type="pres">
      <dgm:prSet presAssocID="{5B2974AD-47F0-4CD1-AA74-DB5B8AB57E8F}" presName="Name0" presStyleCnt="0">
        <dgm:presLayoutVars>
          <dgm:chPref val="3"/>
          <dgm:dir/>
          <dgm:animLvl val="lvl"/>
          <dgm:resizeHandles/>
        </dgm:presLayoutVars>
      </dgm:prSet>
      <dgm:spPr/>
      <dgm:t>
        <a:bodyPr/>
        <a:lstStyle/>
        <a:p>
          <a:pPr rtl="1"/>
          <a:endParaRPr lang="ar-DZ"/>
        </a:p>
      </dgm:t>
    </dgm:pt>
    <dgm:pt modelId="{84A03829-C0A4-40CC-A6C3-582973A5728F}" type="pres">
      <dgm:prSet presAssocID="{87E60D6C-26EA-4CE9-A739-8F61C22575A7}" presName="horFlow" presStyleCnt="0"/>
      <dgm:spPr/>
      <dgm:t>
        <a:bodyPr/>
        <a:lstStyle/>
        <a:p>
          <a:pPr rtl="1"/>
          <a:endParaRPr lang="ar-DZ"/>
        </a:p>
      </dgm:t>
    </dgm:pt>
    <dgm:pt modelId="{A87FB8B1-B27A-4FFE-99AB-11B098AA847A}" type="pres">
      <dgm:prSet presAssocID="{87E60D6C-26EA-4CE9-A739-8F61C22575A7}" presName="bigChev" presStyleLbl="node1" presStyleIdx="0" presStyleCnt="2"/>
      <dgm:spPr/>
      <dgm:t>
        <a:bodyPr/>
        <a:lstStyle/>
        <a:p>
          <a:pPr rtl="1"/>
          <a:endParaRPr lang="ar-DZ"/>
        </a:p>
      </dgm:t>
    </dgm:pt>
    <dgm:pt modelId="{1E80DD1E-345F-4C48-8F04-D7779551C21E}" type="pres">
      <dgm:prSet presAssocID="{87E60D6C-26EA-4CE9-A739-8F61C22575A7}" presName="vSp" presStyleCnt="0"/>
      <dgm:spPr/>
      <dgm:t>
        <a:bodyPr/>
        <a:lstStyle/>
        <a:p>
          <a:pPr rtl="1"/>
          <a:endParaRPr lang="ar-DZ"/>
        </a:p>
      </dgm:t>
    </dgm:pt>
    <dgm:pt modelId="{48A0882C-822F-4525-9C44-4635484CA4AA}" type="pres">
      <dgm:prSet presAssocID="{23724FB7-9834-4C17-8E0A-AB6AD166EBA3}" presName="horFlow" presStyleCnt="0"/>
      <dgm:spPr/>
      <dgm:t>
        <a:bodyPr/>
        <a:lstStyle/>
        <a:p>
          <a:pPr rtl="1"/>
          <a:endParaRPr lang="ar-DZ"/>
        </a:p>
      </dgm:t>
    </dgm:pt>
    <dgm:pt modelId="{BFD11603-DF5F-416D-A47A-8AF327AADE81}" type="pres">
      <dgm:prSet presAssocID="{23724FB7-9834-4C17-8E0A-AB6AD166EBA3}" presName="bigChev" presStyleLbl="node1" presStyleIdx="1" presStyleCnt="2"/>
      <dgm:spPr/>
      <dgm:t>
        <a:bodyPr/>
        <a:lstStyle/>
        <a:p>
          <a:pPr rtl="1"/>
          <a:endParaRPr lang="ar-DZ"/>
        </a:p>
      </dgm:t>
    </dgm:pt>
  </dgm:ptLst>
  <dgm:cxnLst>
    <dgm:cxn modelId="{21E8DE52-DA6F-48E8-B67D-0F7993A682BB}" type="presOf" srcId="{23724FB7-9834-4C17-8E0A-AB6AD166EBA3}" destId="{BFD11603-DF5F-416D-A47A-8AF327AADE81}" srcOrd="0" destOrd="0" presId="urn:microsoft.com/office/officeart/2005/8/layout/lProcess3"/>
    <dgm:cxn modelId="{8CD21567-E250-45DD-83AA-CC39220E39CA}" srcId="{5B2974AD-47F0-4CD1-AA74-DB5B8AB57E8F}" destId="{87E60D6C-26EA-4CE9-A739-8F61C22575A7}" srcOrd="0" destOrd="0" parTransId="{E6506478-DD45-43CE-A955-735DC981B39A}" sibTransId="{6396BB14-A83B-4EBF-BA4A-3AC71020C9CD}"/>
    <dgm:cxn modelId="{2BA7C2F4-0A61-463E-8445-8053687235CB}" type="presOf" srcId="{5B2974AD-47F0-4CD1-AA74-DB5B8AB57E8F}" destId="{DC11D8D0-96FB-4A2C-ABC0-E12A39E4EE39}" srcOrd="0" destOrd="0" presId="urn:microsoft.com/office/officeart/2005/8/layout/lProcess3"/>
    <dgm:cxn modelId="{B7E3F34E-5BEC-4239-9C3C-948255489ED2}" type="presOf" srcId="{87E60D6C-26EA-4CE9-A739-8F61C22575A7}" destId="{A87FB8B1-B27A-4FFE-99AB-11B098AA847A}" srcOrd="0" destOrd="0" presId="urn:microsoft.com/office/officeart/2005/8/layout/lProcess3"/>
    <dgm:cxn modelId="{7708B915-A321-4E07-845D-6E31C1AC55A4}" srcId="{5B2974AD-47F0-4CD1-AA74-DB5B8AB57E8F}" destId="{23724FB7-9834-4C17-8E0A-AB6AD166EBA3}" srcOrd="1" destOrd="0" parTransId="{C804A6D6-A231-4366-81CB-A9192CC57F29}" sibTransId="{4C7E4175-C1C1-4E94-9864-EA6E76208E5C}"/>
    <dgm:cxn modelId="{F526B8AB-B87C-441C-82D1-F4ACBC5D2E53}" type="presParOf" srcId="{DC11D8D0-96FB-4A2C-ABC0-E12A39E4EE39}" destId="{84A03829-C0A4-40CC-A6C3-582973A5728F}" srcOrd="0" destOrd="0" presId="urn:microsoft.com/office/officeart/2005/8/layout/lProcess3"/>
    <dgm:cxn modelId="{B14F681F-ED70-4932-A5AE-CC8E49B46E0B}" type="presParOf" srcId="{84A03829-C0A4-40CC-A6C3-582973A5728F}" destId="{A87FB8B1-B27A-4FFE-99AB-11B098AA847A}" srcOrd="0" destOrd="0" presId="urn:microsoft.com/office/officeart/2005/8/layout/lProcess3"/>
    <dgm:cxn modelId="{222A441F-FD33-4583-BE7E-2C16142AB1A6}" type="presParOf" srcId="{DC11D8D0-96FB-4A2C-ABC0-E12A39E4EE39}" destId="{1E80DD1E-345F-4C48-8F04-D7779551C21E}" srcOrd="1" destOrd="0" presId="urn:microsoft.com/office/officeart/2005/8/layout/lProcess3"/>
    <dgm:cxn modelId="{18226DF1-367C-4901-8BDB-54BF8FD909E9}" type="presParOf" srcId="{DC11D8D0-96FB-4A2C-ABC0-E12A39E4EE39}" destId="{48A0882C-822F-4525-9C44-4635484CA4AA}" srcOrd="2" destOrd="0" presId="urn:microsoft.com/office/officeart/2005/8/layout/lProcess3"/>
    <dgm:cxn modelId="{3E941BF1-B08E-472F-9601-F43DA55125A5}" type="presParOf" srcId="{48A0882C-822F-4525-9C44-4635484CA4AA}" destId="{BFD11603-DF5F-416D-A47A-8AF327AADE81}" srcOrd="0" destOrd="0" presId="urn:microsoft.com/office/officeart/2005/8/layout/lProcess3"/>
  </dgm:cxnLst>
  <dgm:bg/>
  <dgm:whole/>
</dgm:dataModel>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266010-9210-4E3E-B6E4-6CBC7829CFD9}" type="datetimeFigureOut">
              <a:rPr lang="fr-FR" smtClean="0"/>
              <a:pPr/>
              <a:t>01/03/2020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BA430B-C7E0-4443-84D0-B588CF0B1C2E}"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5" name="Rectangle à coins arrondi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à coins arrondis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r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fr-FR" smtClean="0"/>
              <a:t>Cliquez pour modifier le style du titre</a:t>
            </a:r>
            <a:endParaRPr kumimoji="0" lang="en-US"/>
          </a:p>
        </p:txBody>
      </p:sp>
      <p:sp>
        <p:nvSpPr>
          <p:cNvPr id="20" name="Sous-titr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19" name="Espace réservé de la date 18"/>
          <p:cNvSpPr>
            <a:spLocks noGrp="1"/>
          </p:cNvSpPr>
          <p:nvPr>
            <p:ph type="dt" sz="half" idx="10"/>
          </p:nvPr>
        </p:nvSpPr>
        <p:spPr/>
        <p:txBody>
          <a:bodyPr/>
          <a:lstStyle>
            <a:extLst/>
          </a:lstStyle>
          <a:p>
            <a:fld id="{AA309A6D-C09C-4548-B29A-6CF363A7E532}" type="datetimeFigureOut">
              <a:rPr lang="fr-FR" smtClean="0"/>
              <a:pPr/>
              <a:t>01/03/2020</a:t>
            </a:fld>
            <a:endParaRPr lang="fr-BE"/>
          </a:p>
        </p:txBody>
      </p:sp>
      <p:sp>
        <p:nvSpPr>
          <p:cNvPr id="8" name="Espace réservé du pied de page 7"/>
          <p:cNvSpPr>
            <a:spLocks noGrp="1"/>
          </p:cNvSpPr>
          <p:nvPr>
            <p:ph type="ftr" sz="quarter" idx="11"/>
          </p:nvPr>
        </p:nvSpPr>
        <p:spPr/>
        <p:txBody>
          <a:bodyPr/>
          <a:lstStyle>
            <a:extLst/>
          </a:lstStyle>
          <a:p>
            <a:endParaRPr lang="fr-BE"/>
          </a:p>
        </p:txBody>
      </p:sp>
      <p:sp>
        <p:nvSpPr>
          <p:cNvPr id="11" name="Espace réservé du numéro de diapositive 10"/>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transition spd="slow">
    <p:newsflash/>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502920" y="530352"/>
            <a:ext cx="8183880" cy="4187952"/>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01/03/2020</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transition spd="slow">
    <p:newsflash/>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533404"/>
            <a:ext cx="1981200" cy="5257799"/>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533400" y="533402"/>
            <a:ext cx="5943600" cy="5257801"/>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01/03/2020</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transition spd="slow">
    <p:newsflash/>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502920" y="530352"/>
            <a:ext cx="8183880" cy="4187952"/>
          </a:xfrm>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01/03/2020</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transition spd="slow">
    <p:newsflash/>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14" name="Rectangle à coins arrondis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à coins arrondis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01/03/2020</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transition spd="slow">
    <p:newsflash/>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pPr/>
              <a:t>01/03/2020</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transition spd="slow">
    <p:newsflash/>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nchor="b"/>
          <a:lstStyle>
            <a:lvl1pPr>
              <a:defRPr b="1"/>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AA309A6D-C09C-4548-B29A-6CF363A7E532}" type="datetimeFigureOut">
              <a:rPr lang="fr-FR" smtClean="0"/>
              <a:pPr/>
              <a:t>01/03/2020</a:t>
            </a:fld>
            <a:endParaRPr lang="fr-BE"/>
          </a:p>
        </p:txBody>
      </p:sp>
      <p:sp>
        <p:nvSpPr>
          <p:cNvPr id="8" name="Espace réservé du pied de page 7"/>
          <p:cNvSpPr>
            <a:spLocks noGrp="1"/>
          </p:cNvSpPr>
          <p:nvPr>
            <p:ph type="ftr" sz="quarter" idx="11"/>
          </p:nvPr>
        </p:nvSpPr>
        <p:spPr/>
        <p:txBody>
          <a:bodyPr/>
          <a:lstStyle>
            <a:extLst/>
          </a:lstStyle>
          <a:p>
            <a:endParaRPr lang="fr-BE"/>
          </a:p>
        </p:txBody>
      </p:sp>
      <p:sp>
        <p:nvSpPr>
          <p:cNvPr id="9" name="Espace réservé du numéro de diapositive 8"/>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transition spd="slow">
    <p:newsflash/>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AA309A6D-C09C-4548-B29A-6CF363A7E532}" type="datetimeFigureOut">
              <a:rPr lang="fr-FR" smtClean="0"/>
              <a:pPr/>
              <a:t>01/03/2020</a:t>
            </a:fld>
            <a:endParaRPr lang="fr-BE"/>
          </a:p>
        </p:txBody>
      </p:sp>
      <p:sp>
        <p:nvSpPr>
          <p:cNvPr id="4" name="Espace réservé du pied de page 3"/>
          <p:cNvSpPr>
            <a:spLocks noGrp="1"/>
          </p:cNvSpPr>
          <p:nvPr>
            <p:ph type="ftr" sz="quarter" idx="11"/>
          </p:nvPr>
        </p:nvSpPr>
        <p:spPr/>
        <p:txBody>
          <a:bodyPr/>
          <a:lstStyle>
            <a:extLst/>
          </a:lstStyle>
          <a:p>
            <a:endParaRPr lang="fr-BE"/>
          </a:p>
        </p:txBody>
      </p:sp>
      <p:sp>
        <p:nvSpPr>
          <p:cNvPr id="5" name="Espace réservé du numéro de diapositive 4"/>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transition spd="slow">
    <p:newsflash/>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à coins arrondi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fld id="{AA309A6D-C09C-4548-B29A-6CF363A7E532}" type="datetimeFigureOut">
              <a:rPr lang="fr-FR" smtClean="0"/>
              <a:pPr/>
              <a:t>01/03/2020</a:t>
            </a:fld>
            <a:endParaRPr lang="fr-BE"/>
          </a:p>
        </p:txBody>
      </p:sp>
      <p:sp>
        <p:nvSpPr>
          <p:cNvPr id="3" name="Espace réservé du pied de page 2"/>
          <p:cNvSpPr>
            <a:spLocks noGrp="1"/>
          </p:cNvSpPr>
          <p:nvPr>
            <p:ph type="ftr" sz="quarter" idx="11"/>
          </p:nvPr>
        </p:nvSpPr>
        <p:spPr/>
        <p:txBody>
          <a:bodyPr/>
          <a:lstStyle>
            <a:extLst/>
          </a:lstStyle>
          <a:p>
            <a:endParaRPr lang="fr-BE"/>
          </a:p>
        </p:txBody>
      </p:sp>
      <p:sp>
        <p:nvSpPr>
          <p:cNvPr id="4" name="Espace réservé du numéro de diapositive 3"/>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transition spd="slow">
    <p:newsflash/>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pPr/>
              <a:t>01/03/2020</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transition spd="slow">
    <p:newsflash/>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5" name="Rectangle à coins arrondi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Arrondir un rectangle à un seul coin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pPr/>
              <a:t>01/03/2020</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3" name="Espace réservé pour une image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fr-FR" smtClean="0"/>
              <a:t>Cliquez sur l'icône pour ajouter une image</a:t>
            </a:r>
            <a:endParaRPr kumimoji="0" lang="en-US"/>
          </a:p>
        </p:txBody>
      </p:sp>
    </p:spTree>
  </p:cSld>
  <p:clrMapOvr>
    <a:masterClrMapping/>
  </p:clrMapOvr>
  <p:transition spd="slow">
    <p:newsflash/>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à coins arrondi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à coins arrondis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Espace réservé du titre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fr-FR" smtClean="0"/>
              <a:t>Cliquez pour modifier le style du titre</a:t>
            </a:r>
            <a:endParaRPr kumimoji="0" lang="en-US"/>
          </a:p>
        </p:txBody>
      </p:sp>
      <p:sp>
        <p:nvSpPr>
          <p:cNvPr id="4" name="Espace réservé du texte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5" name="Espace réservé de la date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A309A6D-C09C-4548-B29A-6CF363A7E532}" type="datetimeFigureOut">
              <a:rPr lang="fr-FR" smtClean="0"/>
              <a:pPr/>
              <a:t>01/03/2020</a:t>
            </a:fld>
            <a:endParaRPr lang="fr-BE"/>
          </a:p>
        </p:txBody>
      </p:sp>
      <p:sp>
        <p:nvSpPr>
          <p:cNvPr id="18" name="Espace réservé du pied de page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fr-BE"/>
          </a:p>
        </p:txBody>
      </p:sp>
      <p:sp>
        <p:nvSpPr>
          <p:cNvPr id="5" name="Espace réservé du numéro de diapositive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spd="slow">
    <p:newsflash/>
  </p:transition>
  <p:timing>
    <p:tnLst>
      <p:par>
        <p:cTn id="1" dur="indefinite" restart="never" nodeType="tmRoot"/>
      </p:par>
    </p:tnLst>
  </p:timing>
  <p:txStyles>
    <p:titleStyle>
      <a:lvl1pPr algn="l" rtl="1"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r" rtl="1"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r" rtl="1"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r" rtl="1"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r" rtl="1"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r" rtl="1"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r" rtl="1"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r" rtl="1"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6.jpeg"/><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Espace réservé du contenu 3" descr="téléchargement (1).jpg"/>
          <p:cNvPicPr>
            <a:picLocks noChangeAspect="1"/>
          </p:cNvPicPr>
          <p:nvPr/>
        </p:nvPicPr>
        <p:blipFill>
          <a:blip r:embed="rId2"/>
          <a:stretch>
            <a:fillRect/>
          </a:stretch>
        </p:blipFill>
        <p:spPr>
          <a:xfrm>
            <a:off x="0" y="0"/>
            <a:ext cx="9144000" cy="6857999"/>
          </a:xfrm>
          <a:prstGeom prst="rect">
            <a:avLst/>
          </a:prstGeom>
        </p:spPr>
      </p:pic>
      <p:sp>
        <p:nvSpPr>
          <p:cNvPr id="6" name="Rectangle 5"/>
          <p:cNvSpPr/>
          <p:nvPr/>
        </p:nvSpPr>
        <p:spPr>
          <a:xfrm>
            <a:off x="1785918" y="571480"/>
            <a:ext cx="5572164" cy="1200329"/>
          </a:xfrm>
          <a:prstGeom prst="rect">
            <a:avLst/>
          </a:prstGeom>
          <a:noFill/>
        </p:spPr>
        <p:txBody>
          <a:bodyPr wrap="square" lIns="91440" tIns="45720" rIns="91440" bIns="45720">
            <a:spAutoFit/>
          </a:bodyPr>
          <a:lstStyle/>
          <a:p>
            <a:pPr algn="ctr"/>
            <a:r>
              <a:rPr lang="ar-DZ" sz="2400" b="1" dirty="0" smtClean="0">
                <a:ln w="18000">
                  <a:solidFill>
                    <a:schemeClr val="accent2">
                      <a:satMod val="140000"/>
                    </a:schemeClr>
                  </a:solidFill>
                  <a:prstDash val="solid"/>
                  <a:miter lim="800000"/>
                </a:ln>
                <a:solidFill>
                  <a:schemeClr val="accent2">
                    <a:lumMod val="75000"/>
                  </a:schemeClr>
                </a:solidFill>
                <a:effectLst>
                  <a:outerShdw blurRad="25500" dist="23000" dir="7020000" algn="tl">
                    <a:srgbClr val="000000">
                      <a:alpha val="50000"/>
                    </a:srgbClr>
                  </a:outerShdw>
                </a:effectLst>
                <a:latin typeface="Times New Roman" pitchFamily="18" charset="0"/>
                <a:cs typeface="Times New Roman" pitchFamily="18" charset="0"/>
              </a:rPr>
              <a:t> جامعة محمد </a:t>
            </a:r>
            <a:r>
              <a:rPr lang="ar-DZ" sz="2400" b="1" dirty="0" err="1" smtClean="0">
                <a:ln w="18000">
                  <a:solidFill>
                    <a:schemeClr val="accent2">
                      <a:satMod val="140000"/>
                    </a:schemeClr>
                  </a:solidFill>
                  <a:prstDash val="solid"/>
                  <a:miter lim="800000"/>
                </a:ln>
                <a:solidFill>
                  <a:schemeClr val="accent2">
                    <a:lumMod val="75000"/>
                  </a:schemeClr>
                </a:solidFill>
                <a:effectLst>
                  <a:outerShdw blurRad="25500" dist="23000" dir="7020000" algn="tl">
                    <a:srgbClr val="000000">
                      <a:alpha val="50000"/>
                    </a:srgbClr>
                  </a:outerShdw>
                </a:effectLst>
                <a:latin typeface="Times New Roman" pitchFamily="18" charset="0"/>
                <a:cs typeface="Times New Roman" pitchFamily="18" charset="0"/>
              </a:rPr>
              <a:t>خيضر</a:t>
            </a:r>
            <a:r>
              <a:rPr lang="ar-DZ" sz="2400" b="1" dirty="0" smtClean="0">
                <a:ln w="18000">
                  <a:solidFill>
                    <a:schemeClr val="accent2">
                      <a:satMod val="140000"/>
                    </a:schemeClr>
                  </a:solidFill>
                  <a:prstDash val="solid"/>
                  <a:miter lim="800000"/>
                </a:ln>
                <a:solidFill>
                  <a:schemeClr val="accent2">
                    <a:lumMod val="75000"/>
                  </a:schemeClr>
                </a:solidFill>
                <a:effectLst>
                  <a:outerShdw blurRad="25500" dist="23000" dir="7020000" algn="tl">
                    <a:srgbClr val="000000">
                      <a:alpha val="50000"/>
                    </a:srgbClr>
                  </a:outerShdw>
                </a:effectLst>
                <a:latin typeface="Times New Roman" pitchFamily="18" charset="0"/>
                <a:cs typeface="Times New Roman" pitchFamily="18" charset="0"/>
              </a:rPr>
              <a:t> بسكرة </a:t>
            </a:r>
          </a:p>
          <a:p>
            <a:pPr algn="ctr"/>
            <a:r>
              <a:rPr lang="ar-DZ" sz="2400" b="1" dirty="0" smtClean="0">
                <a:ln w="18000">
                  <a:solidFill>
                    <a:schemeClr val="accent2">
                      <a:satMod val="140000"/>
                    </a:schemeClr>
                  </a:solidFill>
                  <a:prstDash val="solid"/>
                  <a:miter lim="800000"/>
                </a:ln>
                <a:solidFill>
                  <a:schemeClr val="accent2">
                    <a:lumMod val="75000"/>
                  </a:schemeClr>
                </a:solidFill>
                <a:effectLst>
                  <a:outerShdw blurRad="25500" dist="23000" dir="7020000" algn="tl">
                    <a:srgbClr val="000000">
                      <a:alpha val="50000"/>
                    </a:srgbClr>
                  </a:outerShdw>
                </a:effectLst>
                <a:latin typeface="Times New Roman" pitchFamily="18" charset="0"/>
                <a:cs typeface="Times New Roman" pitchFamily="18" charset="0"/>
              </a:rPr>
              <a:t>كلية العلوم الاقتصادية والتجارية وعلوم التسيير </a:t>
            </a:r>
          </a:p>
          <a:p>
            <a:pPr algn="ctr"/>
            <a:r>
              <a:rPr lang="ar-DZ" sz="2400" b="1" dirty="0" smtClean="0">
                <a:ln w="18000">
                  <a:solidFill>
                    <a:schemeClr val="accent2">
                      <a:satMod val="140000"/>
                    </a:schemeClr>
                  </a:solidFill>
                  <a:prstDash val="solid"/>
                  <a:miter lim="800000"/>
                </a:ln>
                <a:solidFill>
                  <a:schemeClr val="accent2">
                    <a:lumMod val="75000"/>
                  </a:schemeClr>
                </a:solidFill>
                <a:effectLst>
                  <a:outerShdw blurRad="25500" dist="23000" dir="7020000" algn="tl">
                    <a:srgbClr val="000000">
                      <a:alpha val="50000"/>
                    </a:srgbClr>
                  </a:outerShdw>
                </a:effectLst>
                <a:latin typeface="Times New Roman" pitchFamily="18" charset="0"/>
                <a:cs typeface="Times New Roman" pitchFamily="18" charset="0"/>
              </a:rPr>
              <a:t>قسم التسيير  </a:t>
            </a:r>
            <a:endParaRPr lang="fr-FR" sz="2400" b="1" dirty="0">
              <a:ln w="18000">
                <a:solidFill>
                  <a:schemeClr val="accent2">
                    <a:satMod val="140000"/>
                  </a:schemeClr>
                </a:solidFill>
                <a:prstDash val="solid"/>
                <a:miter lim="800000"/>
              </a:ln>
              <a:solidFill>
                <a:schemeClr val="accent2">
                  <a:lumMod val="75000"/>
                </a:schemeClr>
              </a:solidFill>
              <a:effectLst>
                <a:outerShdw blurRad="25500" dist="23000" dir="7020000" algn="tl">
                  <a:srgbClr val="000000">
                    <a:alpha val="50000"/>
                  </a:srgbClr>
                </a:outerShdw>
              </a:effectLst>
              <a:latin typeface="Times New Roman" pitchFamily="18" charset="0"/>
              <a:cs typeface="Times New Roman" pitchFamily="18" charset="0"/>
            </a:endParaRPr>
          </a:p>
        </p:txBody>
      </p:sp>
      <p:sp>
        <p:nvSpPr>
          <p:cNvPr id="8" name="Rectangle 7"/>
          <p:cNvSpPr/>
          <p:nvPr/>
        </p:nvSpPr>
        <p:spPr>
          <a:xfrm>
            <a:off x="5357818" y="4214867"/>
            <a:ext cx="3286116" cy="1754326"/>
          </a:xfrm>
          <a:prstGeom prst="rect">
            <a:avLst/>
          </a:prstGeom>
        </p:spPr>
        <p:txBody>
          <a:bodyPr wrap="square">
            <a:spAutoFit/>
          </a:bodyPr>
          <a:lstStyle/>
          <a:p>
            <a:pPr algn="r"/>
            <a:r>
              <a:rPr lang="ar-DZ" sz="2400" b="1" u="sng" dirty="0" smtClean="0">
                <a:ln w="50800"/>
                <a:solidFill>
                  <a:srgbClr val="FF0000"/>
                </a:solidFill>
                <a:latin typeface="Times New Roman" pitchFamily="18" charset="0"/>
                <a:cs typeface="Times New Roman" pitchFamily="18" charset="0"/>
              </a:rPr>
              <a:t>تحت </a:t>
            </a:r>
            <a:r>
              <a:rPr lang="ar-DZ" sz="2800" b="1" u="sng" dirty="0" smtClean="0">
                <a:ln w="50800"/>
                <a:solidFill>
                  <a:srgbClr val="FF0000"/>
                </a:solidFill>
                <a:latin typeface="Times New Roman" pitchFamily="18" charset="0"/>
                <a:cs typeface="Times New Roman" pitchFamily="18" charset="0"/>
              </a:rPr>
              <a:t>إعداد</a:t>
            </a:r>
            <a:r>
              <a:rPr lang="ar-DZ" sz="2400" b="1" u="sng" dirty="0" smtClean="0">
                <a:ln w="50800"/>
                <a:solidFill>
                  <a:srgbClr val="FF0000"/>
                </a:solidFill>
                <a:latin typeface="Times New Roman" pitchFamily="18" charset="0"/>
                <a:cs typeface="Times New Roman" pitchFamily="18" charset="0"/>
              </a:rPr>
              <a:t> الطلبة :</a:t>
            </a:r>
          </a:p>
          <a:p>
            <a:pPr algn="r"/>
            <a:r>
              <a:rPr lang="ar-DZ" sz="2000" b="1" dirty="0" smtClean="0">
                <a:ln w="50800"/>
                <a:solidFill>
                  <a:schemeClr val="tx2">
                    <a:lumMod val="10000"/>
                  </a:schemeClr>
                </a:solidFill>
                <a:effectLst>
                  <a:outerShdw blurRad="38100" dist="38100" dir="2700000" algn="tl">
                    <a:srgbClr val="000000">
                      <a:alpha val="43137"/>
                    </a:srgbClr>
                  </a:outerShdw>
                </a:effectLst>
                <a:latin typeface="Times New Roman" pitchFamily="18" charset="0"/>
                <a:cs typeface="Times New Roman" pitchFamily="18" charset="0"/>
              </a:rPr>
              <a:t>برجي سارة</a:t>
            </a:r>
          </a:p>
          <a:p>
            <a:pPr algn="r"/>
            <a:r>
              <a:rPr lang="ar-DZ" sz="2000" b="1" dirty="0" err="1" smtClean="0">
                <a:ln w="50800"/>
                <a:solidFill>
                  <a:schemeClr val="tx2">
                    <a:lumMod val="10000"/>
                  </a:schemeClr>
                </a:solidFill>
                <a:effectLst>
                  <a:outerShdw blurRad="38100" dist="38100" dir="2700000" algn="tl">
                    <a:srgbClr val="000000">
                      <a:alpha val="43137"/>
                    </a:srgbClr>
                  </a:outerShdw>
                </a:effectLst>
                <a:latin typeface="Times New Roman" pitchFamily="18" charset="0"/>
                <a:cs typeface="Times New Roman" pitchFamily="18" charset="0"/>
              </a:rPr>
              <a:t>براهيمي</a:t>
            </a:r>
            <a:r>
              <a:rPr lang="ar-DZ" sz="2000" b="1" dirty="0" smtClean="0">
                <a:ln w="50800"/>
                <a:solidFill>
                  <a:schemeClr val="tx2">
                    <a:lumMod val="10000"/>
                  </a:schemeClr>
                </a:solidFill>
                <a:effectLst>
                  <a:outerShdw blurRad="38100" dist="38100" dir="2700000" algn="tl">
                    <a:srgbClr val="000000">
                      <a:alpha val="43137"/>
                    </a:srgbClr>
                  </a:outerShdw>
                </a:effectLst>
                <a:latin typeface="Times New Roman" pitchFamily="18" charset="0"/>
                <a:cs typeface="Times New Roman" pitchFamily="18" charset="0"/>
              </a:rPr>
              <a:t> سارة </a:t>
            </a:r>
          </a:p>
          <a:p>
            <a:pPr algn="r"/>
            <a:r>
              <a:rPr lang="ar-DZ" sz="2000" b="1" dirty="0" err="1" smtClean="0">
                <a:ln w="50800"/>
                <a:solidFill>
                  <a:schemeClr val="tx2">
                    <a:lumMod val="10000"/>
                  </a:schemeClr>
                </a:solidFill>
                <a:effectLst>
                  <a:outerShdw blurRad="38100" dist="38100" dir="2700000" algn="tl">
                    <a:srgbClr val="000000">
                      <a:alpha val="43137"/>
                    </a:srgbClr>
                  </a:outerShdw>
                </a:effectLst>
                <a:latin typeface="Times New Roman" pitchFamily="18" charset="0"/>
                <a:cs typeface="Times New Roman" pitchFamily="18" charset="0"/>
              </a:rPr>
              <a:t>ساسي</a:t>
            </a:r>
            <a:r>
              <a:rPr lang="ar-DZ" sz="2000" b="1" dirty="0" smtClean="0">
                <a:ln w="50800"/>
                <a:solidFill>
                  <a:schemeClr val="tx2">
                    <a:lumMod val="10000"/>
                  </a:schemeClr>
                </a:solidFill>
                <a:effectLst>
                  <a:outerShdw blurRad="38100" dist="38100" dir="2700000" algn="tl">
                    <a:srgbClr val="000000">
                      <a:alpha val="43137"/>
                    </a:srgbClr>
                  </a:outerShdw>
                </a:effectLst>
                <a:latin typeface="Times New Roman" pitchFamily="18" charset="0"/>
                <a:cs typeface="Times New Roman" pitchFamily="18" charset="0"/>
              </a:rPr>
              <a:t> أمال </a:t>
            </a:r>
            <a:r>
              <a:rPr lang="ar-DZ" sz="2000" b="1" dirty="0" err="1" smtClean="0">
                <a:ln w="50800"/>
                <a:solidFill>
                  <a:schemeClr val="tx2">
                    <a:lumMod val="10000"/>
                  </a:schemeClr>
                </a:solidFill>
                <a:effectLst>
                  <a:outerShdw blurRad="38100" dist="38100" dir="2700000" algn="tl">
                    <a:srgbClr val="000000">
                      <a:alpha val="43137"/>
                    </a:srgbClr>
                  </a:outerShdw>
                </a:effectLst>
                <a:latin typeface="Times New Roman" pitchFamily="18" charset="0"/>
                <a:cs typeface="Times New Roman" pitchFamily="18" charset="0"/>
              </a:rPr>
              <a:t>خولة</a:t>
            </a:r>
            <a:r>
              <a:rPr lang="ar-DZ" sz="2000" b="1" dirty="0" smtClean="0">
                <a:ln w="50800"/>
                <a:solidFill>
                  <a:schemeClr val="tx2">
                    <a:lumMod val="10000"/>
                  </a:schemeClr>
                </a:solidFill>
                <a:effectLst>
                  <a:outerShdw blurRad="38100" dist="38100" dir="2700000" algn="tl">
                    <a:srgbClr val="000000">
                      <a:alpha val="43137"/>
                    </a:srgbClr>
                  </a:outerShdw>
                </a:effectLst>
                <a:latin typeface="Times New Roman" pitchFamily="18" charset="0"/>
                <a:cs typeface="Times New Roman" pitchFamily="18" charset="0"/>
              </a:rPr>
              <a:t> </a:t>
            </a:r>
          </a:p>
          <a:p>
            <a:pPr algn="r"/>
            <a:r>
              <a:rPr lang="ar-DZ" sz="2000" b="1" dirty="0" smtClean="0">
                <a:ln w="50800"/>
                <a:solidFill>
                  <a:schemeClr val="tx2">
                    <a:lumMod val="10000"/>
                  </a:schemeClr>
                </a:solidFill>
                <a:effectLst>
                  <a:outerShdw blurRad="38100" dist="38100" dir="2700000" algn="tl">
                    <a:srgbClr val="000000">
                      <a:alpha val="43137"/>
                    </a:srgbClr>
                  </a:outerShdw>
                </a:effectLst>
                <a:latin typeface="Times New Roman" pitchFamily="18" charset="0"/>
                <a:cs typeface="Times New Roman" pitchFamily="18" charset="0"/>
              </a:rPr>
              <a:t> </a:t>
            </a:r>
          </a:p>
        </p:txBody>
      </p:sp>
      <p:sp>
        <p:nvSpPr>
          <p:cNvPr id="10" name="Rectangle 9"/>
          <p:cNvSpPr/>
          <p:nvPr/>
        </p:nvSpPr>
        <p:spPr>
          <a:xfrm>
            <a:off x="594981" y="4241077"/>
            <a:ext cx="3119765" cy="954107"/>
          </a:xfrm>
          <a:prstGeom prst="rect">
            <a:avLst/>
          </a:prstGeom>
        </p:spPr>
        <p:txBody>
          <a:bodyPr wrap="none">
            <a:spAutoFit/>
          </a:bodyPr>
          <a:lstStyle/>
          <a:p>
            <a:pPr algn="r" rtl="1"/>
            <a:r>
              <a:rPr lang="ar-DZ" sz="2800" b="1" u="sng" dirty="0" smtClean="0">
                <a:ln w="50800"/>
                <a:solidFill>
                  <a:srgbClr val="FF0000"/>
                </a:solidFill>
                <a:latin typeface="Times New Roman" pitchFamily="18" charset="0"/>
                <a:cs typeface="Times New Roman" pitchFamily="18" charset="0"/>
              </a:rPr>
              <a:t>تحت إشراف الأستاذة:</a:t>
            </a:r>
          </a:p>
          <a:p>
            <a:pPr algn="r" rtl="1"/>
            <a:r>
              <a:rPr lang="ar-DZ" sz="2800" b="1" dirty="0" smtClean="0">
                <a:ln w="50800"/>
                <a:latin typeface="Times New Roman" pitchFamily="18" charset="0"/>
                <a:cs typeface="Times New Roman" pitchFamily="18" charset="0"/>
              </a:rPr>
              <a:t>    </a:t>
            </a:r>
            <a:r>
              <a:rPr lang="ar-DZ" sz="2800" b="1" dirty="0" smtClean="0">
                <a:ln w="50800"/>
                <a:effectLst>
                  <a:outerShdw blurRad="38100" dist="38100" dir="2700000" algn="tl">
                    <a:srgbClr val="000000">
                      <a:alpha val="43137"/>
                    </a:srgbClr>
                  </a:outerShdw>
                </a:effectLst>
                <a:latin typeface="Times New Roman" pitchFamily="18" charset="0"/>
                <a:cs typeface="Times New Roman" pitchFamily="18" charset="0"/>
              </a:rPr>
              <a:t>طاهري فاطمة الزهراء</a:t>
            </a:r>
            <a:endParaRPr lang="fr-FR" sz="2800" b="1"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11" name="Picture 6" descr="ENTET023"/>
          <p:cNvPicPr>
            <a:picLocks noChangeAspect="1" noChangeArrowheads="1"/>
          </p:cNvPicPr>
          <p:nvPr/>
        </p:nvPicPr>
        <p:blipFill>
          <a:blip r:embed="rId3"/>
          <a:srcRect/>
          <a:stretch>
            <a:fillRect/>
          </a:stretch>
        </p:blipFill>
        <p:spPr bwMode="auto">
          <a:xfrm>
            <a:off x="0" y="-71389"/>
            <a:ext cx="9144000" cy="620713"/>
          </a:xfrm>
          <a:prstGeom prst="rect">
            <a:avLst/>
          </a:prstGeom>
          <a:noFill/>
          <a:ln w="9525">
            <a:solidFill>
              <a:srgbClr val="990099"/>
            </a:solidFill>
            <a:miter lim="800000"/>
            <a:headEnd/>
            <a:tailEnd/>
          </a:ln>
        </p:spPr>
      </p:pic>
      <p:grpSp>
        <p:nvGrpSpPr>
          <p:cNvPr id="12" name="Group 7"/>
          <p:cNvGrpSpPr>
            <a:grpSpLocks/>
          </p:cNvGrpSpPr>
          <p:nvPr/>
        </p:nvGrpSpPr>
        <p:grpSpPr bwMode="auto">
          <a:xfrm>
            <a:off x="7643834" y="857281"/>
            <a:ext cx="846137" cy="936625"/>
            <a:chOff x="4041" y="5842"/>
            <a:chExt cx="1056" cy="1375"/>
          </a:xfrm>
        </p:grpSpPr>
        <p:sp>
          <p:nvSpPr>
            <p:cNvPr id="13" name="Oval 8"/>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a:lstStyle/>
            <a:p>
              <a:endParaRPr lang="fr-FR" sz="2000" b="1">
                <a:latin typeface="Times New Roman" pitchFamily="18" charset="0"/>
                <a:cs typeface="Times New Roman" pitchFamily="18" charset="0"/>
              </a:endParaRPr>
            </a:p>
          </p:txBody>
        </p:sp>
        <p:pic>
          <p:nvPicPr>
            <p:cNvPr id="14" name="Picture 9" descr="SigleUNI4"/>
            <p:cNvPicPr>
              <a:picLocks noChangeAspect="1" noChangeArrowheads="1"/>
            </p:cNvPicPr>
            <p:nvPr/>
          </p:nvPicPr>
          <p:blipFill>
            <a:blip r:embed="rId4"/>
            <a:srcRect l="2623" t="1465" r="1811"/>
            <a:stretch>
              <a:fillRect/>
            </a:stretch>
          </p:blipFill>
          <p:spPr bwMode="auto">
            <a:xfrm>
              <a:off x="4193" y="6073"/>
              <a:ext cx="742" cy="904"/>
            </a:xfrm>
            <a:prstGeom prst="rect">
              <a:avLst/>
            </a:prstGeom>
            <a:noFill/>
            <a:ln w="9525">
              <a:noFill/>
              <a:miter lim="800000"/>
              <a:headEnd/>
              <a:tailEnd/>
            </a:ln>
          </p:spPr>
        </p:pic>
        <p:sp>
          <p:nvSpPr>
            <p:cNvPr id="15" name="WordArt 10"/>
            <p:cNvSpPr>
              <a:spLocks noChangeArrowheads="1" noChangeShapeType="1" noTextEdit="1"/>
            </p:cNvSpPr>
            <p:nvPr/>
          </p:nvSpPr>
          <p:spPr bwMode="auto">
            <a:xfrm>
              <a:off x="4190" y="5978"/>
              <a:ext cx="733" cy="746"/>
            </a:xfrm>
            <a:prstGeom prst="rect">
              <a:avLst/>
            </a:prstGeom>
          </p:spPr>
          <p:txBody>
            <a:bodyPr spcFirstLastPara="1" wrap="none" fromWordArt="1">
              <a:prstTxWarp prst="textArchUp">
                <a:avLst>
                  <a:gd name="adj" fmla="val 10800004"/>
                </a:avLst>
              </a:prstTxWarp>
            </a:bodyPr>
            <a:lstStyle/>
            <a:p>
              <a:pPr algn="ctr" rtl="1"/>
              <a:r>
                <a:rPr lang="ar-DZ" sz="4000" b="1" kern="10">
                  <a:ln w="9525">
                    <a:noFill/>
                    <a:round/>
                    <a:headEnd/>
                    <a:tailEnd/>
                  </a:ln>
                  <a:solidFill>
                    <a:srgbClr val="000080"/>
                  </a:solidFill>
                  <a:latin typeface="Times New Roman" pitchFamily="18" charset="0"/>
                  <a:cs typeface="Times New Roman" pitchFamily="18" charset="0"/>
                </a:rPr>
                <a:t>جامعــــــة محمد خيضــــــــــــر</a:t>
              </a:r>
              <a:endParaRPr lang="fr-FR" sz="4000" b="1" kern="10">
                <a:ln w="9525">
                  <a:noFill/>
                  <a:round/>
                  <a:headEnd/>
                  <a:tailEnd/>
                </a:ln>
                <a:solidFill>
                  <a:srgbClr val="000080"/>
                </a:solidFill>
                <a:latin typeface="Times New Roman" pitchFamily="18" charset="0"/>
                <a:cs typeface="Times New Roman" pitchFamily="18" charset="0"/>
              </a:endParaRPr>
            </a:p>
          </p:txBody>
        </p:sp>
        <p:sp>
          <p:nvSpPr>
            <p:cNvPr id="16" name="WordArt 11"/>
            <p:cNvSpPr>
              <a:spLocks noChangeArrowheads="1" noChangeShapeType="1" noTextEdit="1"/>
            </p:cNvSpPr>
            <p:nvPr/>
          </p:nvSpPr>
          <p:spPr bwMode="auto">
            <a:xfrm>
              <a:off x="4316" y="7018"/>
              <a:ext cx="490" cy="123"/>
            </a:xfrm>
            <a:prstGeom prst="rect">
              <a:avLst/>
            </a:prstGeom>
          </p:spPr>
          <p:txBody>
            <a:bodyPr wrap="none" fromWordArt="1">
              <a:prstTxWarp prst="textPlain">
                <a:avLst>
                  <a:gd name="adj" fmla="val 50000"/>
                </a:avLst>
              </a:prstTxWarp>
            </a:bodyPr>
            <a:lstStyle/>
            <a:p>
              <a:pPr algn="ctr" rtl="1"/>
              <a:r>
                <a:rPr lang="ar-DZ" sz="4000" b="1" kern="10">
                  <a:ln w="9525">
                    <a:noFill/>
                    <a:round/>
                    <a:headEnd/>
                    <a:tailEnd/>
                  </a:ln>
                  <a:solidFill>
                    <a:srgbClr val="000080"/>
                  </a:solidFill>
                  <a:latin typeface="Times New Roman" pitchFamily="18" charset="0"/>
                  <a:cs typeface="Times New Roman" pitchFamily="18" charset="0"/>
                </a:rPr>
                <a:t>بــســكــــــــــــرة</a:t>
              </a:r>
              <a:endParaRPr lang="fr-FR" sz="4000" b="1" kern="10">
                <a:ln w="9525">
                  <a:noFill/>
                  <a:round/>
                  <a:headEnd/>
                  <a:tailEnd/>
                </a:ln>
                <a:solidFill>
                  <a:srgbClr val="000080"/>
                </a:solidFill>
                <a:latin typeface="Times New Roman" pitchFamily="18" charset="0"/>
                <a:cs typeface="Times New Roman" pitchFamily="18" charset="0"/>
              </a:endParaRPr>
            </a:p>
          </p:txBody>
        </p:sp>
      </p:grpSp>
      <p:grpSp>
        <p:nvGrpSpPr>
          <p:cNvPr id="17" name="Group 7"/>
          <p:cNvGrpSpPr>
            <a:grpSpLocks/>
          </p:cNvGrpSpPr>
          <p:nvPr/>
        </p:nvGrpSpPr>
        <p:grpSpPr bwMode="auto">
          <a:xfrm>
            <a:off x="428596" y="857281"/>
            <a:ext cx="846137" cy="936625"/>
            <a:chOff x="4041" y="5842"/>
            <a:chExt cx="1056" cy="1375"/>
          </a:xfrm>
        </p:grpSpPr>
        <p:sp>
          <p:nvSpPr>
            <p:cNvPr id="18" name="Oval 8"/>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a:lstStyle/>
            <a:p>
              <a:endParaRPr lang="fr-FR" sz="2000" b="1">
                <a:latin typeface="Times New Roman" pitchFamily="18" charset="0"/>
                <a:cs typeface="Times New Roman" pitchFamily="18" charset="0"/>
              </a:endParaRPr>
            </a:p>
          </p:txBody>
        </p:sp>
        <p:pic>
          <p:nvPicPr>
            <p:cNvPr id="19" name="Picture 9" descr="SigleUNI4"/>
            <p:cNvPicPr>
              <a:picLocks noChangeAspect="1" noChangeArrowheads="1"/>
            </p:cNvPicPr>
            <p:nvPr/>
          </p:nvPicPr>
          <p:blipFill>
            <a:blip r:embed="rId4"/>
            <a:srcRect l="2623" t="1465" r="1811"/>
            <a:stretch>
              <a:fillRect/>
            </a:stretch>
          </p:blipFill>
          <p:spPr bwMode="auto">
            <a:xfrm>
              <a:off x="4193" y="6073"/>
              <a:ext cx="742" cy="904"/>
            </a:xfrm>
            <a:prstGeom prst="rect">
              <a:avLst/>
            </a:prstGeom>
            <a:noFill/>
            <a:ln w="9525">
              <a:noFill/>
              <a:miter lim="800000"/>
              <a:headEnd/>
              <a:tailEnd/>
            </a:ln>
          </p:spPr>
        </p:pic>
        <p:sp>
          <p:nvSpPr>
            <p:cNvPr id="20" name="WordArt 10"/>
            <p:cNvSpPr>
              <a:spLocks noChangeArrowheads="1" noChangeShapeType="1" noTextEdit="1"/>
            </p:cNvSpPr>
            <p:nvPr/>
          </p:nvSpPr>
          <p:spPr bwMode="auto">
            <a:xfrm>
              <a:off x="4190" y="5978"/>
              <a:ext cx="733" cy="746"/>
            </a:xfrm>
            <a:prstGeom prst="rect">
              <a:avLst/>
            </a:prstGeom>
          </p:spPr>
          <p:txBody>
            <a:bodyPr spcFirstLastPara="1" wrap="none" fromWordArt="1">
              <a:prstTxWarp prst="textArchUp">
                <a:avLst>
                  <a:gd name="adj" fmla="val 10800004"/>
                </a:avLst>
              </a:prstTxWarp>
            </a:bodyPr>
            <a:lstStyle/>
            <a:p>
              <a:pPr algn="ctr" rtl="1"/>
              <a:r>
                <a:rPr lang="ar-DZ" sz="4000" b="1" kern="10">
                  <a:ln w="9525">
                    <a:noFill/>
                    <a:round/>
                    <a:headEnd/>
                    <a:tailEnd/>
                  </a:ln>
                  <a:solidFill>
                    <a:srgbClr val="000080"/>
                  </a:solidFill>
                  <a:latin typeface="Times New Roman" pitchFamily="18" charset="0"/>
                  <a:cs typeface="Times New Roman" pitchFamily="18" charset="0"/>
                </a:rPr>
                <a:t>جامعــــــة محمد خيضــــــــــــر</a:t>
              </a:r>
              <a:endParaRPr lang="fr-FR" sz="4000" b="1" kern="10">
                <a:ln w="9525">
                  <a:noFill/>
                  <a:round/>
                  <a:headEnd/>
                  <a:tailEnd/>
                </a:ln>
                <a:solidFill>
                  <a:srgbClr val="000080"/>
                </a:solidFill>
                <a:latin typeface="Times New Roman" pitchFamily="18" charset="0"/>
                <a:cs typeface="Times New Roman" pitchFamily="18" charset="0"/>
              </a:endParaRPr>
            </a:p>
          </p:txBody>
        </p:sp>
        <p:sp>
          <p:nvSpPr>
            <p:cNvPr id="21" name="WordArt 11"/>
            <p:cNvSpPr>
              <a:spLocks noChangeArrowheads="1" noChangeShapeType="1" noTextEdit="1"/>
            </p:cNvSpPr>
            <p:nvPr/>
          </p:nvSpPr>
          <p:spPr bwMode="auto">
            <a:xfrm>
              <a:off x="4316" y="7018"/>
              <a:ext cx="490" cy="123"/>
            </a:xfrm>
            <a:prstGeom prst="rect">
              <a:avLst/>
            </a:prstGeom>
          </p:spPr>
          <p:txBody>
            <a:bodyPr wrap="none" fromWordArt="1">
              <a:prstTxWarp prst="textPlain">
                <a:avLst>
                  <a:gd name="adj" fmla="val 50000"/>
                </a:avLst>
              </a:prstTxWarp>
            </a:bodyPr>
            <a:lstStyle/>
            <a:p>
              <a:pPr algn="ctr" rtl="1"/>
              <a:r>
                <a:rPr lang="ar-DZ" sz="4000" b="1" kern="10">
                  <a:ln w="9525">
                    <a:noFill/>
                    <a:round/>
                    <a:headEnd/>
                    <a:tailEnd/>
                  </a:ln>
                  <a:solidFill>
                    <a:srgbClr val="000080"/>
                  </a:solidFill>
                  <a:latin typeface="Times New Roman" pitchFamily="18" charset="0"/>
                  <a:cs typeface="Times New Roman" pitchFamily="18" charset="0"/>
                </a:rPr>
                <a:t>بــســكــــــــــــرة</a:t>
              </a:r>
              <a:endParaRPr lang="fr-FR" sz="4000" b="1" kern="10">
                <a:ln w="9525">
                  <a:noFill/>
                  <a:round/>
                  <a:headEnd/>
                  <a:tailEnd/>
                </a:ln>
                <a:solidFill>
                  <a:srgbClr val="000080"/>
                </a:solidFill>
                <a:latin typeface="Times New Roman" pitchFamily="18" charset="0"/>
                <a:cs typeface="Times New Roman" pitchFamily="18" charset="0"/>
              </a:endParaRPr>
            </a:p>
          </p:txBody>
        </p:sp>
      </p:grpSp>
      <p:sp>
        <p:nvSpPr>
          <p:cNvPr id="22" name="Ellipse 21"/>
          <p:cNvSpPr/>
          <p:nvPr/>
        </p:nvSpPr>
        <p:spPr>
          <a:xfrm>
            <a:off x="1214414" y="1928802"/>
            <a:ext cx="6429420" cy="2000264"/>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ar-DZ" sz="4000" b="1" dirty="0" smtClean="0">
                <a:ln w="24500" cmpd="dbl">
                  <a:solidFill>
                    <a:schemeClr val="accent2">
                      <a:shade val="85000"/>
                      <a:satMod val="155000"/>
                    </a:schemeClr>
                  </a:solidFill>
                  <a:prstDash val="solid"/>
                  <a:miter lim="800000"/>
                </a:ln>
                <a:solidFill>
                  <a:schemeClr val="tx2">
                    <a:lumMod val="50000"/>
                  </a:schemeClr>
                </a:solidFill>
                <a:latin typeface="Times New Roman" pitchFamily="18" charset="0"/>
                <a:cs typeface="Times New Roman" pitchFamily="18" charset="0"/>
              </a:rPr>
              <a:t>أثــــــــار عـــــدم الالـــتزام في </a:t>
            </a:r>
            <a:r>
              <a:rPr lang="ar-DZ" sz="4000" b="1" dirty="0" smtClean="0">
                <a:ln w="24500" cmpd="dbl">
                  <a:solidFill>
                    <a:schemeClr val="accent2">
                      <a:shade val="85000"/>
                      <a:satMod val="155000"/>
                    </a:schemeClr>
                  </a:solidFill>
                  <a:prstDash val="solid"/>
                  <a:miter lim="800000"/>
                </a:ln>
                <a:solidFill>
                  <a:schemeClr val="tx2">
                    <a:lumMod val="50000"/>
                  </a:schemeClr>
                </a:solidFill>
                <a:latin typeface="Times New Roman" pitchFamily="18" charset="0"/>
                <a:cs typeface="Times New Roman" pitchFamily="18" charset="0"/>
              </a:rPr>
              <a:t>إدارة </a:t>
            </a:r>
            <a:r>
              <a:rPr lang="ar-DZ" sz="4000" b="1" dirty="0" smtClean="0">
                <a:ln w="24500" cmpd="dbl">
                  <a:solidFill>
                    <a:schemeClr val="accent2">
                      <a:shade val="85000"/>
                      <a:satMod val="155000"/>
                    </a:schemeClr>
                  </a:solidFill>
                  <a:prstDash val="solid"/>
                  <a:miter lim="800000"/>
                </a:ln>
                <a:solidFill>
                  <a:schemeClr val="tx2">
                    <a:lumMod val="50000"/>
                  </a:schemeClr>
                </a:solidFill>
                <a:latin typeface="Times New Roman" pitchFamily="18" charset="0"/>
                <a:cs typeface="Times New Roman" pitchFamily="18" charset="0"/>
              </a:rPr>
              <a:t>الموارد البشرية</a:t>
            </a:r>
            <a:endParaRPr lang="fr-FR" sz="4000" b="1" dirty="0">
              <a:ln w="24500" cmpd="dbl">
                <a:solidFill>
                  <a:schemeClr val="accent2">
                    <a:shade val="85000"/>
                    <a:satMod val="155000"/>
                  </a:schemeClr>
                </a:solidFill>
                <a:prstDash val="solid"/>
                <a:miter lim="800000"/>
              </a:ln>
              <a:solidFill>
                <a:schemeClr val="tx2">
                  <a:lumMod val="50000"/>
                </a:schemeClr>
              </a:solidFill>
              <a:latin typeface="Times New Roman" pitchFamily="18" charset="0"/>
              <a:cs typeface="Times New Roman" pitchFamily="18" charset="0"/>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to="" calcmode="lin" valueType="num">
                                      <p:cBhvr>
                                        <p:cTn id="7" dur="1" fill="hold"/>
                                        <p:tgtEl>
                                          <p:spTgt spid="6"/>
                                        </p:tgtEl>
                                        <p:attrNameLst>
                                          <p:attrName/>
                                        </p:attrNameLst>
                                      </p:cBhvr>
                                    </p:anim>
                                  </p:childTnLst>
                                </p:cTn>
                              </p:par>
                            </p:childTnLst>
                          </p:cTn>
                        </p:par>
                        <p:par>
                          <p:cTn id="8" fill="hold">
                            <p:stCondLst>
                              <p:cond delay="0"/>
                            </p:stCondLst>
                            <p:childTnLst>
                              <p:par>
                                <p:cTn id="9" presetID="31" presetClass="entr" presetSubtype="0" fill="hold" nodeType="afterEffect">
                                  <p:stCondLst>
                                    <p:cond delay="0"/>
                                  </p:stCondLst>
                                  <p:iterate type="lt">
                                    <p:tmPct val="5000"/>
                                  </p:iterate>
                                  <p:childTnLst>
                                    <p:set>
                                      <p:cBhvr>
                                        <p:cTn id="10" dur="1" fill="hold">
                                          <p:stCondLst>
                                            <p:cond delay="0"/>
                                          </p:stCondLst>
                                        </p:cTn>
                                        <p:tgtEl>
                                          <p:spTgt spid="11"/>
                                        </p:tgtEl>
                                        <p:attrNameLst>
                                          <p:attrName>style.visibility</p:attrName>
                                        </p:attrNameLst>
                                      </p:cBhvr>
                                      <p:to>
                                        <p:strVal val="visible"/>
                                      </p:to>
                                    </p:set>
                                    <p:anim calcmode="lin" valueType="num">
                                      <p:cBhvr>
                                        <p:cTn id="11" dur="1000" fill="hold"/>
                                        <p:tgtEl>
                                          <p:spTgt spid="11"/>
                                        </p:tgtEl>
                                        <p:attrNameLst>
                                          <p:attrName>ppt_w</p:attrName>
                                        </p:attrNameLst>
                                      </p:cBhvr>
                                      <p:tavLst>
                                        <p:tav tm="0">
                                          <p:val>
                                            <p:fltVal val="0"/>
                                          </p:val>
                                        </p:tav>
                                        <p:tav tm="100000">
                                          <p:val>
                                            <p:strVal val="#ppt_w"/>
                                          </p:val>
                                        </p:tav>
                                      </p:tavLst>
                                    </p:anim>
                                    <p:anim calcmode="lin" valueType="num">
                                      <p:cBhvr>
                                        <p:cTn id="12" dur="1000" fill="hold"/>
                                        <p:tgtEl>
                                          <p:spTgt spid="11"/>
                                        </p:tgtEl>
                                        <p:attrNameLst>
                                          <p:attrName>ppt_h</p:attrName>
                                        </p:attrNameLst>
                                      </p:cBhvr>
                                      <p:tavLst>
                                        <p:tav tm="0">
                                          <p:val>
                                            <p:fltVal val="0"/>
                                          </p:val>
                                        </p:tav>
                                        <p:tav tm="100000">
                                          <p:val>
                                            <p:strVal val="#ppt_h"/>
                                          </p:val>
                                        </p:tav>
                                      </p:tavLst>
                                    </p:anim>
                                    <p:anim calcmode="lin" valueType="num">
                                      <p:cBhvr>
                                        <p:cTn id="13" dur="1000" fill="hold"/>
                                        <p:tgtEl>
                                          <p:spTgt spid="11"/>
                                        </p:tgtEl>
                                        <p:attrNameLst>
                                          <p:attrName>style.rotation</p:attrName>
                                        </p:attrNameLst>
                                      </p:cBhvr>
                                      <p:tavLst>
                                        <p:tav tm="0">
                                          <p:val>
                                            <p:fltVal val="90"/>
                                          </p:val>
                                        </p:tav>
                                        <p:tav tm="100000">
                                          <p:val>
                                            <p:fltVal val="0"/>
                                          </p:val>
                                        </p:tav>
                                      </p:tavLst>
                                    </p:anim>
                                    <p:animEffect transition="in" filter="fade">
                                      <p:cBhvr>
                                        <p:cTn id="14" dur="1000"/>
                                        <p:tgtEl>
                                          <p:spTgt spid="11"/>
                                        </p:tgtEl>
                                      </p:cBhvr>
                                    </p:animEffect>
                                  </p:childTnLst>
                                </p:cTn>
                              </p:par>
                            </p:childTnLst>
                          </p:cTn>
                        </p:par>
                        <p:par>
                          <p:cTn id="15" fill="hold">
                            <p:stCondLst>
                              <p:cond delay="1000"/>
                            </p:stCondLst>
                            <p:childTnLst>
                              <p:par>
                                <p:cTn id="16" presetID="51" presetClass="entr" presetSubtype="0" fill="hold" nodeType="after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fade">
                                      <p:cBhvr>
                                        <p:cTn id="18" dur="385" decel="100000"/>
                                        <p:tgtEl>
                                          <p:spTgt spid="12"/>
                                        </p:tgtEl>
                                      </p:cBhvr>
                                    </p:animEffect>
                                    <p:animScale>
                                      <p:cBhvr>
                                        <p:cTn id="19" dur="385" decel="100000"/>
                                        <p:tgtEl>
                                          <p:spTgt spid="12"/>
                                        </p:tgtEl>
                                      </p:cBhvr>
                                      <p:from x="10000" y="10000"/>
                                      <p:to x="200000" y="450000"/>
                                    </p:animScale>
                                    <p:animScale>
                                      <p:cBhvr>
                                        <p:cTn id="20" dur="615" accel="100000" fill="hold">
                                          <p:stCondLst>
                                            <p:cond delay="385"/>
                                          </p:stCondLst>
                                        </p:cTn>
                                        <p:tgtEl>
                                          <p:spTgt spid="12"/>
                                        </p:tgtEl>
                                      </p:cBhvr>
                                      <p:from x="200000" y="450000"/>
                                      <p:to x="100000" y="100000"/>
                                    </p:animScale>
                                    <p:set>
                                      <p:cBhvr>
                                        <p:cTn id="21" dur="385" fill="hold"/>
                                        <p:tgtEl>
                                          <p:spTgt spid="12"/>
                                        </p:tgtEl>
                                        <p:attrNameLst>
                                          <p:attrName>ppt_x</p:attrName>
                                        </p:attrNameLst>
                                      </p:cBhvr>
                                      <p:to>
                                        <p:strVal val="(0.5)"/>
                                      </p:to>
                                    </p:set>
                                    <p:anim from="(0.5)" to="(#ppt_x)" calcmode="lin" valueType="num">
                                      <p:cBhvr>
                                        <p:cTn id="22" dur="615" accel="100000" fill="hold">
                                          <p:stCondLst>
                                            <p:cond delay="385"/>
                                          </p:stCondLst>
                                        </p:cTn>
                                        <p:tgtEl>
                                          <p:spTgt spid="12"/>
                                        </p:tgtEl>
                                        <p:attrNameLst>
                                          <p:attrName>ppt_x</p:attrName>
                                        </p:attrNameLst>
                                      </p:cBhvr>
                                    </p:anim>
                                    <p:set>
                                      <p:cBhvr>
                                        <p:cTn id="23" dur="385" fill="hold"/>
                                        <p:tgtEl>
                                          <p:spTgt spid="12"/>
                                        </p:tgtEl>
                                        <p:attrNameLst>
                                          <p:attrName>ppt_y</p:attrName>
                                        </p:attrNameLst>
                                      </p:cBhvr>
                                      <p:to>
                                        <p:strVal val="(#ppt_y+0.4)"/>
                                      </p:to>
                                    </p:set>
                                    <p:anim from="(#ppt_y+0.4)" to="(#ppt_y)" calcmode="lin" valueType="num">
                                      <p:cBhvr>
                                        <p:cTn id="24" dur="615" accel="100000" fill="hold">
                                          <p:stCondLst>
                                            <p:cond delay="385"/>
                                          </p:stCondLst>
                                        </p:cTn>
                                        <p:tgtEl>
                                          <p:spTgt spid="12"/>
                                        </p:tgtEl>
                                        <p:attrNameLst>
                                          <p:attrName>ppt_y</p:attrName>
                                        </p:attrNameLst>
                                      </p:cBhvr>
                                    </p:anim>
                                  </p:childTnLst>
                                </p:cTn>
                              </p:par>
                            </p:childTnLst>
                          </p:cTn>
                        </p:par>
                        <p:par>
                          <p:cTn id="25" fill="hold">
                            <p:stCondLst>
                              <p:cond delay="2000"/>
                            </p:stCondLst>
                            <p:childTnLst>
                              <p:par>
                                <p:cTn id="26" presetID="51" presetClass="entr" presetSubtype="0" fill="hold" nodeType="after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fade">
                                      <p:cBhvr>
                                        <p:cTn id="28" dur="385" decel="100000"/>
                                        <p:tgtEl>
                                          <p:spTgt spid="17"/>
                                        </p:tgtEl>
                                      </p:cBhvr>
                                    </p:animEffect>
                                    <p:animScale>
                                      <p:cBhvr>
                                        <p:cTn id="29" dur="385" decel="100000"/>
                                        <p:tgtEl>
                                          <p:spTgt spid="17"/>
                                        </p:tgtEl>
                                      </p:cBhvr>
                                      <p:from x="10000" y="10000"/>
                                      <p:to x="200000" y="450000"/>
                                    </p:animScale>
                                    <p:animScale>
                                      <p:cBhvr>
                                        <p:cTn id="30" dur="615" accel="100000" fill="hold">
                                          <p:stCondLst>
                                            <p:cond delay="385"/>
                                          </p:stCondLst>
                                        </p:cTn>
                                        <p:tgtEl>
                                          <p:spTgt spid="17"/>
                                        </p:tgtEl>
                                      </p:cBhvr>
                                      <p:from x="200000" y="450000"/>
                                      <p:to x="100000" y="100000"/>
                                    </p:animScale>
                                    <p:set>
                                      <p:cBhvr>
                                        <p:cTn id="31" dur="385" fill="hold"/>
                                        <p:tgtEl>
                                          <p:spTgt spid="17"/>
                                        </p:tgtEl>
                                        <p:attrNameLst>
                                          <p:attrName>ppt_x</p:attrName>
                                        </p:attrNameLst>
                                      </p:cBhvr>
                                      <p:to>
                                        <p:strVal val="(0.5)"/>
                                      </p:to>
                                    </p:set>
                                    <p:anim from="(0.5)" to="(#ppt_x)" calcmode="lin" valueType="num">
                                      <p:cBhvr>
                                        <p:cTn id="32" dur="615" accel="100000" fill="hold">
                                          <p:stCondLst>
                                            <p:cond delay="385"/>
                                          </p:stCondLst>
                                        </p:cTn>
                                        <p:tgtEl>
                                          <p:spTgt spid="17"/>
                                        </p:tgtEl>
                                        <p:attrNameLst>
                                          <p:attrName>ppt_x</p:attrName>
                                        </p:attrNameLst>
                                      </p:cBhvr>
                                    </p:anim>
                                    <p:set>
                                      <p:cBhvr>
                                        <p:cTn id="33" dur="385" fill="hold"/>
                                        <p:tgtEl>
                                          <p:spTgt spid="17"/>
                                        </p:tgtEl>
                                        <p:attrNameLst>
                                          <p:attrName>ppt_y</p:attrName>
                                        </p:attrNameLst>
                                      </p:cBhvr>
                                      <p:to>
                                        <p:strVal val="(#ppt_y+0.4)"/>
                                      </p:to>
                                    </p:set>
                                    <p:anim from="(#ppt_y+0.4)" to="(#ppt_y)" calcmode="lin" valueType="num">
                                      <p:cBhvr>
                                        <p:cTn id="34" dur="615" accel="100000" fill="hold">
                                          <p:stCondLst>
                                            <p:cond delay="385"/>
                                          </p:stCondLst>
                                        </p:cTn>
                                        <p:tgtEl>
                                          <p:spTgt spid="17"/>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pic>
        <p:nvPicPr>
          <p:cNvPr id="4" name="Espace réservé du contenu 3" descr="téléchargement (1).jpg"/>
          <p:cNvPicPr>
            <a:picLocks noChangeAspect="1"/>
          </p:cNvPicPr>
          <p:nvPr/>
        </p:nvPicPr>
        <p:blipFill>
          <a:blip r:embed="rId2"/>
          <a:stretch>
            <a:fillRect/>
          </a:stretch>
        </p:blipFill>
        <p:spPr>
          <a:xfrm>
            <a:off x="0" y="0"/>
            <a:ext cx="9144000" cy="6857999"/>
          </a:xfrm>
          <a:prstGeom prst="rect">
            <a:avLst/>
          </a:prstGeom>
        </p:spPr>
      </p:pic>
      <p:sp>
        <p:nvSpPr>
          <p:cNvPr id="5" name="Rectangle 4"/>
          <p:cNvSpPr/>
          <p:nvPr/>
        </p:nvSpPr>
        <p:spPr>
          <a:xfrm>
            <a:off x="857224" y="2214554"/>
            <a:ext cx="7858180" cy="1107996"/>
          </a:xfrm>
          <a:prstGeom prst="rect">
            <a:avLst/>
          </a:prstGeom>
        </p:spPr>
        <p:txBody>
          <a:bodyPr wrap="square">
            <a:spAutoFit/>
          </a:bodyPr>
          <a:lstStyle/>
          <a:p>
            <a:r>
              <a:rPr lang="ar-DZ" sz="6600" b="1" dirty="0" smtClean="0">
                <a:ln w="6600">
                  <a:solidFill>
                    <a:schemeClr val="bg1"/>
                  </a:solidFill>
                  <a:prstDash val="solid"/>
                </a:ln>
                <a:solidFill>
                  <a:srgbClr val="C00000"/>
                </a:solidFill>
                <a:effectLst>
                  <a:innerShdw blurRad="63500" dist="50800" dir="13500000">
                    <a:prstClr val="black">
                      <a:alpha val="50000"/>
                    </a:prstClr>
                  </a:innerShdw>
                  <a:reflection blurRad="6350" stA="50000" endA="300" endPos="50000" dist="29997" dir="5400000" sy="-100000" algn="bl" rotWithShape="0"/>
                </a:effectLst>
                <a:latin typeface="A Thuluth" pitchFamily="2" charset="-78"/>
                <a:cs typeface="B Shekari" panose="00000400000000000000" pitchFamily="2" charset="-78"/>
              </a:rPr>
              <a:t>نشكركم على حسن الإصغاء و المتابعة </a:t>
            </a:r>
            <a:endParaRPr lang="ar-DZ" sz="6600" dirty="0">
              <a:ln>
                <a:solidFill>
                  <a:schemeClr val="bg1"/>
                </a:solidFill>
              </a:ln>
              <a:solidFill>
                <a:srgbClr val="C00000"/>
              </a:solidFill>
            </a:endParaRPr>
          </a:p>
        </p:txBody>
      </p:sp>
      <p:pic>
        <p:nvPicPr>
          <p:cNvPr id="6" name="Espace réservé du contenu 3">
            <a:extLst>
              <a:ext uri="{FF2B5EF4-FFF2-40B4-BE49-F238E27FC236}">
                <a16:creationId xmlns="" xmlns:a16="http://schemas.microsoft.com/office/drawing/2014/main" id="{2ACFDBD6-A65A-47BD-A946-27E800D25419}"/>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214414" y="3188891"/>
            <a:ext cx="3643338" cy="3312368"/>
          </a:xfrm>
          <a:prstGeom prst="rect">
            <a:avLst/>
          </a:prstGeom>
        </p:spPr>
      </p:pic>
    </p:spTree>
  </p:cSld>
  <p:clrMapOvr>
    <a:masterClrMapping/>
  </p:clrMapOvr>
  <p:transition spd="slow">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643174" y="285728"/>
            <a:ext cx="319318" cy="646331"/>
          </a:xfrm>
          <a:prstGeom prst="rect">
            <a:avLst/>
          </a:prstGeom>
          <a:noFill/>
          <a:ln>
            <a:noFill/>
          </a:ln>
        </p:spPr>
        <p:txBody>
          <a:bodyPr wrap="none" lIns="91440" tIns="45720" rIns="91440" bIns="45720">
            <a:spAutoFit/>
          </a:bodyPr>
          <a:lstStyle/>
          <a:p>
            <a:pPr algn="ctr"/>
            <a:r>
              <a:rPr lang="ar-DZ" sz="3600" b="1" cap="all" dirty="0" smtClean="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rPr>
              <a:t> </a:t>
            </a:r>
            <a:endParaRPr lang="fr-FR" sz="3600" b="1" cap="all" dirty="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endParaRPr>
          </a:p>
        </p:txBody>
      </p:sp>
      <p:sp>
        <p:nvSpPr>
          <p:cNvPr id="13" name="ZoneTexte 12"/>
          <p:cNvSpPr txBox="1"/>
          <p:nvPr/>
        </p:nvSpPr>
        <p:spPr>
          <a:xfrm>
            <a:off x="3071802" y="571480"/>
            <a:ext cx="3125413" cy="707886"/>
          </a:xfrm>
          <a:prstGeom prst="rect">
            <a:avLst/>
          </a:prstGeom>
          <a:noFill/>
        </p:spPr>
        <p:txBody>
          <a:bodyPr wrap="square" rtlCol="0">
            <a:spAutoFit/>
          </a:bodyPr>
          <a:lstStyle/>
          <a:p>
            <a:pPr algn="ctr" rtl="1"/>
            <a:r>
              <a:rPr lang="ar-DZ" sz="4000" b="1" u="sng" dirty="0" smtClean="0">
                <a:solidFill>
                  <a:schemeClr val="tx2">
                    <a:lumMod val="50000"/>
                  </a:schemeClr>
                </a:solidFill>
                <a:effectLst>
                  <a:glow rad="228600">
                    <a:schemeClr val="accent2">
                      <a:satMod val="175000"/>
                      <a:alpha val="40000"/>
                    </a:schemeClr>
                  </a:glow>
                </a:effectLst>
                <a:latin typeface="Times New Roman" pitchFamily="18" charset="0"/>
                <a:cs typeface="Times New Roman" pitchFamily="18" charset="0"/>
              </a:rPr>
              <a:t>الخطة</a:t>
            </a:r>
            <a:r>
              <a:rPr lang="ar-DZ" sz="4000" b="1" u="sng" dirty="0" smtClean="0">
                <a:solidFill>
                  <a:schemeClr val="accent1">
                    <a:lumMod val="75000"/>
                  </a:schemeClr>
                </a:solidFill>
                <a:effectLst>
                  <a:glow rad="228600">
                    <a:schemeClr val="accent2">
                      <a:satMod val="175000"/>
                      <a:alpha val="40000"/>
                    </a:schemeClr>
                  </a:glow>
                </a:effectLst>
                <a:latin typeface="Times New Roman" pitchFamily="18" charset="0"/>
                <a:cs typeface="Times New Roman" pitchFamily="18" charset="0"/>
              </a:rPr>
              <a:t> </a:t>
            </a:r>
            <a:endParaRPr lang="fr-FR" sz="4000" b="1" u="sng" dirty="0">
              <a:solidFill>
                <a:schemeClr val="accent1">
                  <a:lumMod val="75000"/>
                </a:schemeClr>
              </a:solidFill>
              <a:effectLst>
                <a:glow rad="228600">
                  <a:schemeClr val="accent2">
                    <a:satMod val="175000"/>
                    <a:alpha val="40000"/>
                  </a:schemeClr>
                </a:glow>
              </a:effectLst>
              <a:latin typeface="Times New Roman" pitchFamily="18" charset="0"/>
              <a:cs typeface="Times New Roman" pitchFamily="18" charset="0"/>
            </a:endParaRPr>
          </a:p>
        </p:txBody>
      </p:sp>
      <p:sp>
        <p:nvSpPr>
          <p:cNvPr id="26" name="ZoneTexte 25"/>
          <p:cNvSpPr txBox="1"/>
          <p:nvPr/>
        </p:nvSpPr>
        <p:spPr>
          <a:xfrm>
            <a:off x="1000100" y="5643578"/>
            <a:ext cx="7786710" cy="523220"/>
          </a:xfrm>
          <a:prstGeom prst="rect">
            <a:avLst/>
          </a:prstGeom>
          <a:noFill/>
        </p:spPr>
        <p:txBody>
          <a:bodyPr wrap="square" rtlCol="0">
            <a:spAutoFit/>
          </a:bodyPr>
          <a:lstStyle/>
          <a:p>
            <a:pPr algn="r"/>
            <a:r>
              <a:rPr lang="ar-DZ" sz="2800" b="1" dirty="0" smtClean="0"/>
              <a:t> </a:t>
            </a:r>
            <a:endParaRPr lang="fr-FR" sz="2800" b="1" dirty="0"/>
          </a:p>
        </p:txBody>
      </p:sp>
      <p:sp>
        <p:nvSpPr>
          <p:cNvPr id="9" name="Rectangle 8"/>
          <p:cNvSpPr/>
          <p:nvPr/>
        </p:nvSpPr>
        <p:spPr>
          <a:xfrm>
            <a:off x="857224" y="1714488"/>
            <a:ext cx="7500990" cy="3539430"/>
          </a:xfrm>
          <a:prstGeom prst="rect">
            <a:avLst/>
          </a:prstGeom>
        </p:spPr>
        <p:txBody>
          <a:bodyPr wrap="square">
            <a:spAutoFit/>
          </a:bodyPr>
          <a:lstStyle/>
          <a:p>
            <a:pPr algn="r" rtl="1"/>
            <a:r>
              <a:rPr lang="ar-DZ" sz="3200" b="1" dirty="0" smtClean="0">
                <a:latin typeface="Times New Roman" pitchFamily="18" charset="0"/>
                <a:cs typeface="Times New Roman" pitchFamily="18" charset="0"/>
              </a:rPr>
              <a:t>تم تطرق في هذه المقال إلى عدة  محاور نوجزها في التالي:</a:t>
            </a:r>
          </a:p>
          <a:p>
            <a:pPr algn="r" rtl="1">
              <a:buFont typeface="Wingdings" pitchFamily="2" charset="2"/>
              <a:buChar char="Ø"/>
            </a:pPr>
            <a:r>
              <a:rPr lang="ar-DZ" sz="3200" b="1" dirty="0" smtClean="0">
                <a:latin typeface="Times New Roman" pitchFamily="18" charset="0"/>
                <a:cs typeface="Times New Roman" pitchFamily="18" charset="0"/>
              </a:rPr>
              <a:t>آثار عدم الالتزام</a:t>
            </a:r>
          </a:p>
          <a:p>
            <a:pPr algn="r" rtl="1">
              <a:buFont typeface="Wingdings" pitchFamily="2" charset="2"/>
              <a:buChar char="Ø"/>
            </a:pPr>
            <a:r>
              <a:rPr lang="ar-DZ" sz="3200" b="1" dirty="0" smtClean="0">
                <a:latin typeface="Times New Roman" pitchFamily="18" charset="0"/>
                <a:cs typeface="Times New Roman" pitchFamily="18" charset="0"/>
              </a:rPr>
              <a:t>تطور عدم الالتزام والمخاطر النفسية والاجتماعية</a:t>
            </a:r>
          </a:p>
          <a:p>
            <a:pPr algn="r" rtl="1">
              <a:buFont typeface="Wingdings" pitchFamily="2" charset="2"/>
              <a:buChar char="Ø"/>
            </a:pPr>
            <a:r>
              <a:rPr lang="ar-DZ" sz="3200" b="1" dirty="0" smtClean="0">
                <a:latin typeface="Times New Roman" pitchFamily="18" charset="0"/>
                <a:cs typeface="Times New Roman" pitchFamily="18" charset="0"/>
              </a:rPr>
              <a:t>تكلفة الانسحاب</a:t>
            </a:r>
          </a:p>
          <a:p>
            <a:pPr algn="r" rtl="1">
              <a:buFont typeface="Wingdings" pitchFamily="2" charset="2"/>
              <a:buChar char="Ø"/>
            </a:pPr>
            <a:r>
              <a:rPr lang="ar-DZ" sz="3200" b="1" dirty="0" smtClean="0">
                <a:latin typeface="Times New Roman" pitchFamily="18" charset="0"/>
                <a:cs typeface="Times New Roman" pitchFamily="18" charset="0"/>
              </a:rPr>
              <a:t>مساهمة المنظمة في التنمية البشرية </a:t>
            </a:r>
          </a:p>
          <a:p>
            <a:pPr algn="r" rtl="1"/>
            <a:endParaRPr lang="ar-DZ" sz="3200" b="1" dirty="0" smtClean="0">
              <a:latin typeface="Times New Roman" pitchFamily="18" charset="0"/>
              <a:cs typeface="Times New Roman" pitchFamily="18" charset="0"/>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amond(in)">
                                      <p:cBhvr>
                                        <p:cTn id="7" dur="2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box(in)">
                                      <p:cBhvr>
                                        <p:cTn id="1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2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Ellipse 11"/>
          <p:cNvSpPr/>
          <p:nvPr/>
        </p:nvSpPr>
        <p:spPr>
          <a:xfrm>
            <a:off x="1714480" y="357190"/>
            <a:ext cx="6286544" cy="1357298"/>
          </a:xfrm>
          <a:prstGeom prst="ellipse">
            <a:avLst/>
          </a:prstGeom>
        </p:spPr>
        <p:style>
          <a:lnRef idx="1">
            <a:schemeClr val="accent4"/>
          </a:lnRef>
          <a:fillRef idx="2">
            <a:schemeClr val="accent4"/>
          </a:fillRef>
          <a:effectRef idx="1">
            <a:schemeClr val="accent4"/>
          </a:effectRef>
          <a:fontRef idx="minor">
            <a:schemeClr val="dk1"/>
          </a:fontRef>
        </p:style>
        <p:txBody>
          <a:bodyPr rtlCol="1" anchor="ctr"/>
          <a:lstStyle/>
          <a:p>
            <a:pPr algn="ctr" rtl="1"/>
            <a:r>
              <a:rPr lang="ar-DZ" sz="2400" b="1" dirty="0" smtClean="0">
                <a:latin typeface="Times New Roman" pitchFamily="18" charset="0"/>
                <a:cs typeface="Times New Roman" pitchFamily="18" charset="0"/>
              </a:rPr>
              <a:t>آثار عدم الالتزام على إدارة الموارد البشرية </a:t>
            </a:r>
            <a:endParaRPr lang="fr-FR" sz="2400" b="1" dirty="0" smtClean="0">
              <a:latin typeface="Times New Roman" pitchFamily="18" charset="0"/>
              <a:cs typeface="Times New Roman" pitchFamily="18" charset="0"/>
            </a:endParaRPr>
          </a:p>
          <a:p>
            <a:pPr algn="ctr" rtl="1"/>
            <a:r>
              <a:rPr lang="fr-FR" b="1" dirty="0" smtClean="0">
                <a:latin typeface="Times New Roman" pitchFamily="18" charset="0"/>
                <a:cs typeface="Times New Roman" pitchFamily="18" charset="0"/>
              </a:rPr>
              <a:t>les effets du dèsengagement sur la gestion des ressources humaines</a:t>
            </a:r>
            <a:endParaRPr lang="ar-DZ" b="1" dirty="0" smtClean="0">
              <a:latin typeface="Times New Roman" pitchFamily="18" charset="0"/>
              <a:cs typeface="Times New Roman" pitchFamily="18" charset="0"/>
            </a:endParaRPr>
          </a:p>
        </p:txBody>
      </p:sp>
      <p:sp>
        <p:nvSpPr>
          <p:cNvPr id="13" name="ZoneTexte 12"/>
          <p:cNvSpPr txBox="1"/>
          <p:nvPr/>
        </p:nvSpPr>
        <p:spPr>
          <a:xfrm>
            <a:off x="642910" y="1857364"/>
            <a:ext cx="8001056" cy="3816429"/>
          </a:xfrm>
          <a:prstGeom prst="rect">
            <a:avLst/>
          </a:prstGeom>
          <a:noFill/>
        </p:spPr>
        <p:txBody>
          <a:bodyPr wrap="square" rtlCol="1">
            <a:spAutoFit/>
          </a:bodyPr>
          <a:lstStyle/>
          <a:p>
            <a:pPr algn="r" rtl="1"/>
            <a:r>
              <a:rPr lang="ar-DZ" sz="2800" b="1" dirty="0" smtClean="0">
                <a:latin typeface="Arial" pitchFamily="34" charset="0"/>
                <a:cs typeface="Arial" pitchFamily="34" charset="0"/>
              </a:rPr>
              <a:t>إن هذه الآثار بالكاد تكون ظاهرة لأنها تأخذ أشكالا متنوعة جدا سوف نميز كيفية عدم الالتزام في المنظمة من جهة والموظفين المتضررين من جهة أخرى والتي ستقودنا إلي معالجة المخاطر النفسية والاجتماعية وسوف نميز أربعة:</a:t>
            </a:r>
            <a:endParaRPr lang="fr-FR" sz="2800" b="1" dirty="0" smtClean="0">
              <a:latin typeface="Arial" pitchFamily="34" charset="0"/>
              <a:cs typeface="Arial" pitchFamily="34" charset="0"/>
            </a:endParaRPr>
          </a:p>
          <a:p>
            <a:pPr marL="342900" indent="-342900" algn="r" rtl="1">
              <a:buFont typeface="+mj-lt"/>
              <a:buAutoNum type="arabicPeriod"/>
            </a:pPr>
            <a:r>
              <a:rPr lang="ar-DZ" sz="2800" b="1" dirty="0" smtClean="0">
                <a:latin typeface="Arial" pitchFamily="34" charset="0"/>
                <a:cs typeface="Arial" pitchFamily="34" charset="0"/>
              </a:rPr>
              <a:t>نقص الكفاءة الشخصية </a:t>
            </a:r>
            <a:r>
              <a:rPr lang="ar-DZ" sz="2800" b="1" dirty="0" smtClean="0">
                <a:latin typeface="Arial" pitchFamily="34" charset="0"/>
                <a:cs typeface="Arial" pitchFamily="34" charset="0"/>
              </a:rPr>
              <a:t>والجماعية</a:t>
            </a:r>
            <a:endParaRPr lang="ar-DZ" sz="2800" b="1" dirty="0" smtClean="0">
              <a:latin typeface="Arial" pitchFamily="34" charset="0"/>
              <a:cs typeface="Arial" pitchFamily="34" charset="0"/>
            </a:endParaRPr>
          </a:p>
          <a:p>
            <a:pPr marL="342900" indent="-342900" algn="r" rtl="1">
              <a:buFont typeface="+mj-lt"/>
              <a:buAutoNum type="arabicPeriod"/>
            </a:pPr>
            <a:r>
              <a:rPr lang="ar-DZ" sz="2800" b="1" dirty="0" smtClean="0">
                <a:latin typeface="Arial" pitchFamily="34" charset="0"/>
                <a:cs typeface="Arial" pitchFamily="34" charset="0"/>
              </a:rPr>
              <a:t>عدم وجود روح </a:t>
            </a:r>
            <a:r>
              <a:rPr lang="ar-DZ" sz="2800" b="1" dirty="0" smtClean="0">
                <a:latin typeface="Arial" pitchFamily="34" charset="0"/>
                <a:cs typeface="Arial" pitchFamily="34" charset="0"/>
              </a:rPr>
              <a:t>المبادرة</a:t>
            </a:r>
            <a:endParaRPr lang="ar-DZ" sz="2800" b="1" dirty="0" smtClean="0">
              <a:latin typeface="Arial" pitchFamily="34" charset="0"/>
              <a:cs typeface="Arial" pitchFamily="34" charset="0"/>
            </a:endParaRPr>
          </a:p>
          <a:p>
            <a:pPr marL="342900" indent="-342900" algn="r" rtl="1">
              <a:buFont typeface="+mj-lt"/>
              <a:buAutoNum type="arabicPeriod"/>
            </a:pPr>
            <a:r>
              <a:rPr lang="ar-DZ" sz="2800" b="1" dirty="0" smtClean="0">
                <a:latin typeface="Arial" pitchFamily="34" charset="0"/>
                <a:cs typeface="Arial" pitchFamily="34" charset="0"/>
              </a:rPr>
              <a:t>تطوير </a:t>
            </a:r>
            <a:r>
              <a:rPr lang="ar-DZ" sz="2800" b="1" dirty="0" smtClean="0">
                <a:latin typeface="Arial" pitchFamily="34" charset="0"/>
                <a:cs typeface="Arial" pitchFamily="34" charset="0"/>
              </a:rPr>
              <a:t>الدوران</a:t>
            </a:r>
            <a:endParaRPr lang="ar-DZ" sz="2800" b="1" dirty="0" smtClean="0">
              <a:latin typeface="Arial" pitchFamily="34" charset="0"/>
              <a:cs typeface="Arial" pitchFamily="34" charset="0"/>
            </a:endParaRPr>
          </a:p>
          <a:p>
            <a:pPr marL="342900" indent="-342900" algn="r" rtl="1">
              <a:buFont typeface="+mj-lt"/>
              <a:buAutoNum type="arabicPeriod"/>
            </a:pPr>
            <a:r>
              <a:rPr lang="ar-DZ" sz="2800" b="1" dirty="0" smtClean="0">
                <a:latin typeface="Arial" pitchFamily="34" charset="0"/>
                <a:cs typeface="Arial" pitchFamily="34" charset="0"/>
              </a:rPr>
              <a:t>الزيادة في </a:t>
            </a:r>
            <a:r>
              <a:rPr lang="ar-DZ" sz="2800" b="1" dirty="0" smtClean="0">
                <a:latin typeface="Arial" pitchFamily="34" charset="0"/>
                <a:cs typeface="Arial" pitchFamily="34" charset="0"/>
              </a:rPr>
              <a:t>التغيب</a:t>
            </a:r>
            <a:endParaRPr lang="ar-DZ" sz="2800" b="1" dirty="0" smtClean="0">
              <a:latin typeface="Arial" pitchFamily="34" charset="0"/>
              <a:cs typeface="Arial" pitchFamily="34" charset="0"/>
            </a:endParaRPr>
          </a:p>
          <a:p>
            <a:pPr marL="342900" indent="-342900" algn="r" rtl="1"/>
            <a:endParaRPr lang="ar-DZ" b="1" dirty="0"/>
          </a:p>
        </p:txBody>
      </p:sp>
    </p:spTree>
  </p:cSld>
  <p:clrMapOvr>
    <a:masterClrMapping/>
  </p:clrMapOvr>
  <p:transition spd="slow">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502920" y="500042"/>
          <a:ext cx="8183880" cy="56436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newsfla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téléchargement (1).jpg"/>
          <p:cNvPicPr>
            <a:picLocks noChangeAspect="1"/>
          </p:cNvPicPr>
          <p:nvPr/>
        </p:nvPicPr>
        <p:blipFill>
          <a:blip r:embed="rId2"/>
          <a:stretch>
            <a:fillRect/>
          </a:stretch>
        </p:blipFill>
        <p:spPr>
          <a:xfrm>
            <a:off x="0" y="0"/>
            <a:ext cx="9144000" cy="6857999"/>
          </a:xfrm>
          <a:prstGeom prst="rect">
            <a:avLst/>
          </a:prstGeom>
        </p:spPr>
      </p:pic>
      <p:sp>
        <p:nvSpPr>
          <p:cNvPr id="14" name="Ellipse 13"/>
          <p:cNvSpPr/>
          <p:nvPr/>
        </p:nvSpPr>
        <p:spPr>
          <a:xfrm>
            <a:off x="1500166" y="1643050"/>
            <a:ext cx="6357982" cy="2857520"/>
          </a:xfrm>
          <a:prstGeom prst="ellipse">
            <a:avLst/>
          </a:prstGeom>
        </p:spPr>
        <p:style>
          <a:lnRef idx="2">
            <a:schemeClr val="accent2"/>
          </a:lnRef>
          <a:fillRef idx="1">
            <a:schemeClr val="lt1"/>
          </a:fillRef>
          <a:effectRef idx="0">
            <a:schemeClr val="accent2"/>
          </a:effectRef>
          <a:fontRef idx="minor">
            <a:schemeClr val="dk1"/>
          </a:fontRef>
        </p:style>
        <p:txBody>
          <a:bodyPr rtlCol="1" anchor="ctr"/>
          <a:lstStyle/>
          <a:p>
            <a:pPr algn="ctr" rtl="1"/>
            <a:r>
              <a:rPr lang="ar-DZ" sz="2800" b="1" dirty="0" smtClean="0">
                <a:latin typeface="Times New Roman" pitchFamily="18" charset="0"/>
                <a:cs typeface="Times New Roman" pitchFamily="18" charset="0"/>
              </a:rPr>
              <a:t>تطور عدم الالتزام والمخاطر النفسية </a:t>
            </a:r>
            <a:r>
              <a:rPr lang="ar-DZ" sz="2800" b="1" dirty="0" smtClean="0">
                <a:latin typeface="Times New Roman" pitchFamily="18" charset="0"/>
                <a:cs typeface="Times New Roman" pitchFamily="18" charset="0"/>
              </a:rPr>
              <a:t>والاجتماعية</a:t>
            </a:r>
          </a:p>
          <a:p>
            <a:pPr algn="ctr" rtl="1"/>
            <a:r>
              <a:rPr lang="ar-DZ" sz="2800" b="1" dirty="0" smtClean="0">
                <a:latin typeface="Times New Roman" pitchFamily="18" charset="0"/>
                <a:cs typeface="Times New Roman" pitchFamily="18" charset="0"/>
              </a:rPr>
              <a:t> </a:t>
            </a:r>
            <a:r>
              <a:rPr lang="fr-FR" b="1" dirty="0" smtClean="0">
                <a:latin typeface="Times New Roman" pitchFamily="18" charset="0"/>
                <a:cs typeface="Times New Roman" pitchFamily="18" charset="0"/>
              </a:rPr>
              <a:t>développement du désengagement et d</a:t>
            </a:r>
            <a:r>
              <a:rPr lang="ar-DZ" b="1" dirty="0" smtClean="0">
                <a:latin typeface="Times New Roman" pitchFamily="18" charset="0"/>
                <a:cs typeface="Times New Roman" pitchFamily="18" charset="0"/>
              </a:rPr>
              <a:t>é</a:t>
            </a:r>
            <a:r>
              <a:rPr lang="fr-FR" b="1" dirty="0" err="1" smtClean="0">
                <a:latin typeface="Times New Roman" pitchFamily="18" charset="0"/>
                <a:cs typeface="Times New Roman" pitchFamily="18" charset="0"/>
              </a:rPr>
              <a:t>veloppement</a:t>
            </a:r>
            <a:r>
              <a:rPr lang="fr-FR" b="1" dirty="0" smtClean="0">
                <a:latin typeface="Times New Roman" pitchFamily="18" charset="0"/>
                <a:cs typeface="Times New Roman" pitchFamily="18" charset="0"/>
              </a:rPr>
              <a:t> des risque psychosociaux</a:t>
            </a:r>
            <a:endParaRPr lang="ar-DZ" b="1" dirty="0">
              <a:latin typeface="Times New Roman" pitchFamily="18" charset="0"/>
              <a:cs typeface="Times New Roman" pitchFamily="18" charset="0"/>
            </a:endParaRPr>
          </a:p>
        </p:txBody>
      </p:sp>
    </p:spTree>
  </p:cSld>
  <p:clrMapOvr>
    <a:masterClrMapping/>
  </p:clrMapOvr>
  <p:transition spd="slow">
    <p:newsfla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me 6"/>
          <p:cNvGraphicFramePr/>
          <p:nvPr/>
        </p:nvGraphicFramePr>
        <p:xfrm>
          <a:off x="500034" y="571480"/>
          <a:ext cx="8286808" cy="58579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3" name="Diagram group"/>
          <p:cNvGrpSpPr/>
          <p:nvPr/>
        </p:nvGrpSpPr>
        <p:grpSpPr>
          <a:xfrm>
            <a:off x="357158" y="1071546"/>
            <a:ext cx="2214578" cy="2000264"/>
            <a:chOff x="142870" y="0"/>
            <a:chExt cx="2921156" cy="2921156"/>
          </a:xfrm>
          <a:scene3d>
            <a:camera prst="isometricOffAxis2Left" zoom="95000"/>
            <a:lightRig rig="flat" dir="t"/>
          </a:scene3d>
        </p:grpSpPr>
        <p:sp>
          <p:nvSpPr>
            <p:cNvPr id="4" name="Ellipse 3"/>
            <p:cNvSpPr/>
            <p:nvPr/>
          </p:nvSpPr>
          <p:spPr>
            <a:xfrm>
              <a:off x="142870" y="0"/>
              <a:ext cx="2921156" cy="2921156"/>
            </a:xfrm>
            <a:prstGeom prst="ellipse">
              <a:avLst/>
            </a:prstGeom>
            <a:blipFill rotWithShape="0">
              <a:blip r:embed="rId6"/>
              <a:stretch>
                <a:fillRect/>
              </a:stretch>
            </a:blipFill>
            <a:sp3d z="57150" extrusionH="63500" contourW="12700" prstMaterial="matte">
              <a:contourClr>
                <a:schemeClr val="lt1"/>
              </a:contourClr>
            </a:sp3d>
          </p:spPr>
          <p:style>
            <a:lnRef idx="0">
              <a:schemeClr val="lt1">
                <a:hueOff val="0"/>
                <a:satOff val="0"/>
                <a:lumOff val="0"/>
                <a:alphaOff val="0"/>
              </a:schemeClr>
            </a:lnRef>
            <a:fillRef idx="1">
              <a:scrgbClr r="0" g="0" b="0"/>
            </a:fillRef>
            <a:effectRef idx="0">
              <a:schemeClr val="accent3">
                <a:tint val="50000"/>
                <a:hueOff val="0"/>
                <a:satOff val="0"/>
                <a:lumOff val="0"/>
                <a:alphaOff val="0"/>
              </a:schemeClr>
            </a:effectRef>
            <a:fontRef idx="minor">
              <a:schemeClr val="lt1">
                <a:hueOff val="0"/>
                <a:satOff val="0"/>
                <a:lumOff val="0"/>
                <a:alphaOff val="0"/>
              </a:schemeClr>
            </a:fontRef>
          </p:style>
        </p:sp>
      </p:grpSp>
      <p:grpSp>
        <p:nvGrpSpPr>
          <p:cNvPr id="5" name="Diagram group"/>
          <p:cNvGrpSpPr/>
          <p:nvPr/>
        </p:nvGrpSpPr>
        <p:grpSpPr>
          <a:xfrm>
            <a:off x="428596" y="3500438"/>
            <a:ext cx="2214578" cy="2143140"/>
            <a:chOff x="0" y="3000385"/>
            <a:chExt cx="2921156" cy="2921156"/>
          </a:xfrm>
          <a:scene3d>
            <a:camera prst="isometricOffAxis2Left" zoom="95000"/>
            <a:lightRig rig="flat" dir="t"/>
          </a:scene3d>
        </p:grpSpPr>
        <p:sp>
          <p:nvSpPr>
            <p:cNvPr id="6" name="Ellipse 5"/>
            <p:cNvSpPr/>
            <p:nvPr/>
          </p:nvSpPr>
          <p:spPr>
            <a:xfrm>
              <a:off x="0" y="3000385"/>
              <a:ext cx="2921156" cy="2921156"/>
            </a:xfrm>
            <a:prstGeom prst="ellipse">
              <a:avLst/>
            </a:prstGeom>
            <a:blipFill rotWithShape="0">
              <a:blip r:embed="rId7"/>
              <a:stretch>
                <a:fillRect/>
              </a:stretch>
            </a:blipFill>
            <a:sp3d z="57150" extrusionH="63500" contourW="12700" prstMaterial="matte">
              <a:contourClr>
                <a:schemeClr val="lt1"/>
              </a:contourClr>
            </a:sp3d>
          </p:spPr>
          <p:style>
            <a:lnRef idx="0">
              <a:schemeClr val="lt1">
                <a:hueOff val="0"/>
                <a:satOff val="0"/>
                <a:lumOff val="0"/>
                <a:alphaOff val="0"/>
              </a:schemeClr>
            </a:lnRef>
            <a:fillRef idx="1">
              <a:scrgbClr r="0" g="0" b="0"/>
            </a:fillRef>
            <a:effectRef idx="0">
              <a:schemeClr val="accent3">
                <a:tint val="50000"/>
                <a:hueOff val="10752195"/>
                <a:satOff val="-14108"/>
                <a:lumOff val="-1388"/>
                <a:alphaOff val="0"/>
              </a:schemeClr>
            </a:effectRef>
            <a:fontRef idx="minor">
              <a:schemeClr val="lt1">
                <a:hueOff val="0"/>
                <a:satOff val="0"/>
                <a:lumOff val="0"/>
                <a:alphaOff val="0"/>
              </a:schemeClr>
            </a:fontRef>
          </p:style>
        </p:sp>
      </p:grpSp>
    </p:spTree>
  </p:cSld>
  <p:clrMapOvr>
    <a:masterClrMapping/>
  </p:clrMapOvr>
  <p:transition spd="slow">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Arrondir un rectangle avec un coin du même côté 14"/>
          <p:cNvSpPr/>
          <p:nvPr/>
        </p:nvSpPr>
        <p:spPr>
          <a:xfrm>
            <a:off x="1571604" y="428604"/>
            <a:ext cx="6500858" cy="1000132"/>
          </a:xfrm>
          <a:prstGeom prst="round2SameRect">
            <a:avLst>
              <a:gd name="adj1" fmla="val 50000"/>
              <a:gd name="adj2" fmla="val 34219"/>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ar-DZ" sz="3200" b="1" dirty="0" smtClean="0">
                <a:solidFill>
                  <a:schemeClr val="tx1"/>
                </a:solidFill>
                <a:effectLst>
                  <a:glow rad="228600">
                    <a:schemeClr val="accent2">
                      <a:satMod val="175000"/>
                      <a:alpha val="40000"/>
                    </a:schemeClr>
                  </a:glow>
                </a:effectLst>
                <a:latin typeface="Andalus" pitchFamily="18" charset="-78"/>
                <a:cs typeface="Andalus" pitchFamily="18" charset="-78"/>
              </a:rPr>
              <a:t>  تكلفة الانســــــــــــحاب</a:t>
            </a:r>
            <a:endParaRPr lang="fr-FR" sz="3200" b="1" dirty="0" smtClean="0">
              <a:solidFill>
                <a:schemeClr val="tx1"/>
              </a:solidFill>
              <a:effectLst>
                <a:glow rad="228600">
                  <a:schemeClr val="accent2">
                    <a:satMod val="175000"/>
                    <a:alpha val="40000"/>
                  </a:schemeClr>
                </a:glow>
              </a:effectLst>
              <a:latin typeface="Andalus" pitchFamily="18" charset="-78"/>
              <a:cs typeface="Andalus" pitchFamily="18" charset="-78"/>
            </a:endParaRPr>
          </a:p>
          <a:p>
            <a:pPr algn="ctr"/>
            <a:r>
              <a:rPr lang="fr-FR" sz="3200" b="1" dirty="0" smtClean="0">
                <a:solidFill>
                  <a:schemeClr val="tx1"/>
                </a:solidFill>
                <a:effectLst>
                  <a:glow rad="228600">
                    <a:schemeClr val="accent2">
                      <a:satMod val="175000"/>
                      <a:alpha val="40000"/>
                    </a:schemeClr>
                  </a:glow>
                </a:effectLst>
                <a:latin typeface="Andalus" pitchFamily="18" charset="-78"/>
                <a:cs typeface="Andalus" pitchFamily="18" charset="-78"/>
              </a:rPr>
              <a:t>Le cout du </a:t>
            </a:r>
            <a:r>
              <a:rPr lang="fr-FR" sz="3200" b="1" dirty="0" err="1" smtClean="0">
                <a:solidFill>
                  <a:schemeClr val="tx1"/>
                </a:solidFill>
                <a:effectLst>
                  <a:glow rad="228600">
                    <a:schemeClr val="accent2">
                      <a:satMod val="175000"/>
                      <a:alpha val="40000"/>
                    </a:schemeClr>
                  </a:glow>
                </a:effectLst>
                <a:latin typeface="Andalus" pitchFamily="18" charset="-78"/>
                <a:cs typeface="Andalus" pitchFamily="18" charset="-78"/>
              </a:rPr>
              <a:t>dèsegagement</a:t>
            </a:r>
            <a:endParaRPr lang="ar-DZ" sz="3200" b="1" dirty="0" smtClean="0">
              <a:solidFill>
                <a:schemeClr val="tx1"/>
              </a:solidFill>
              <a:effectLst>
                <a:glow rad="228600">
                  <a:schemeClr val="accent2">
                    <a:satMod val="175000"/>
                    <a:alpha val="40000"/>
                  </a:schemeClr>
                </a:glow>
              </a:effectLst>
              <a:latin typeface="Andalus" pitchFamily="18" charset="-78"/>
              <a:cs typeface="Andalus" pitchFamily="18" charset="-78"/>
            </a:endParaRPr>
          </a:p>
        </p:txBody>
      </p:sp>
      <p:sp>
        <p:nvSpPr>
          <p:cNvPr id="19" name="ZoneTexte 18"/>
          <p:cNvSpPr txBox="1"/>
          <p:nvPr/>
        </p:nvSpPr>
        <p:spPr>
          <a:xfrm>
            <a:off x="3143240" y="1643050"/>
            <a:ext cx="5072098" cy="830997"/>
          </a:xfrm>
          <a:prstGeom prst="rect">
            <a:avLst/>
          </a:prstGeom>
          <a:noFill/>
        </p:spPr>
        <p:txBody>
          <a:bodyPr wrap="square" rtlCol="1">
            <a:spAutoFit/>
          </a:bodyPr>
          <a:lstStyle/>
          <a:p>
            <a:pPr algn="ctr" rtl="1"/>
            <a:r>
              <a:rPr lang="ar-DZ" sz="2800" u="sng" dirty="0" smtClean="0">
                <a:ln w="17780" cmpd="sng">
                  <a:solidFill>
                    <a:schemeClr val="tx1"/>
                  </a:solidFill>
                  <a:prstDash val="solid"/>
                  <a:miter lim="800000"/>
                </a:ln>
                <a:effectLst>
                  <a:glow rad="228600">
                    <a:schemeClr val="accent3">
                      <a:satMod val="175000"/>
                      <a:alpha val="40000"/>
                    </a:schemeClr>
                  </a:glow>
                </a:effectLst>
                <a:latin typeface="Times New Roman" pitchFamily="18" charset="0"/>
                <a:cs typeface="Times New Roman" pitchFamily="18" charset="0"/>
              </a:rPr>
              <a:t>1- مشكلة تقدير التكاليف الخفية :</a:t>
            </a:r>
            <a:r>
              <a:rPr lang="fr-FR" sz="2000" u="sng" dirty="0" smtClean="0">
                <a:ln w="17780" cmpd="sng">
                  <a:solidFill>
                    <a:schemeClr val="tx1"/>
                  </a:solidFill>
                  <a:prstDash val="solid"/>
                  <a:miter lim="800000"/>
                </a:ln>
                <a:effectLst>
                  <a:glow rad="228600">
                    <a:schemeClr val="accent3">
                      <a:satMod val="175000"/>
                      <a:alpha val="40000"/>
                    </a:schemeClr>
                  </a:glow>
                </a:effectLst>
                <a:latin typeface="Times New Roman" pitchFamily="18" charset="0"/>
                <a:cs typeface="Times New Roman" pitchFamily="18" charset="0"/>
              </a:rPr>
              <a:t>le </a:t>
            </a:r>
            <a:r>
              <a:rPr lang="fr-FR" sz="2000" u="sng" dirty="0" err="1" smtClean="0">
                <a:ln w="17780" cmpd="sng">
                  <a:solidFill>
                    <a:schemeClr val="tx1"/>
                  </a:solidFill>
                  <a:prstDash val="solid"/>
                  <a:miter lim="800000"/>
                </a:ln>
                <a:effectLst>
                  <a:glow rad="228600">
                    <a:schemeClr val="accent3">
                      <a:satMod val="175000"/>
                      <a:alpha val="40000"/>
                    </a:schemeClr>
                  </a:glow>
                </a:effectLst>
                <a:latin typeface="Times New Roman" pitchFamily="18" charset="0"/>
                <a:cs typeface="Times New Roman" pitchFamily="18" charset="0"/>
              </a:rPr>
              <a:t>prbleme</a:t>
            </a:r>
            <a:r>
              <a:rPr lang="fr-FR" sz="2000" u="sng" dirty="0" smtClean="0">
                <a:ln w="17780" cmpd="sng">
                  <a:solidFill>
                    <a:schemeClr val="tx1"/>
                  </a:solidFill>
                  <a:prstDash val="solid"/>
                  <a:miter lim="800000"/>
                </a:ln>
                <a:effectLst>
                  <a:glow rad="228600">
                    <a:schemeClr val="accent3">
                      <a:satMod val="175000"/>
                      <a:alpha val="40000"/>
                    </a:schemeClr>
                  </a:glow>
                </a:effectLst>
                <a:latin typeface="Times New Roman" pitchFamily="18" charset="0"/>
                <a:cs typeface="Times New Roman" pitchFamily="18" charset="0"/>
              </a:rPr>
              <a:t> de l’</a:t>
            </a:r>
            <a:r>
              <a:rPr lang="fr-FR" sz="2000" u="sng" dirty="0" err="1" smtClean="0">
                <a:ln w="17780" cmpd="sng">
                  <a:solidFill>
                    <a:schemeClr val="tx1"/>
                  </a:solidFill>
                  <a:prstDash val="solid"/>
                  <a:miter lim="800000"/>
                </a:ln>
                <a:effectLst>
                  <a:glow rad="228600">
                    <a:schemeClr val="accent3">
                      <a:satMod val="175000"/>
                      <a:alpha val="40000"/>
                    </a:schemeClr>
                  </a:glow>
                </a:effectLst>
                <a:latin typeface="Times New Roman" pitchFamily="18" charset="0"/>
                <a:cs typeface="Times New Roman" pitchFamily="18" charset="0"/>
              </a:rPr>
              <a:t>evaluation</a:t>
            </a:r>
            <a:r>
              <a:rPr lang="fr-FR" sz="2000" u="sng" dirty="0" smtClean="0">
                <a:ln w="17780" cmpd="sng">
                  <a:solidFill>
                    <a:schemeClr val="tx1"/>
                  </a:solidFill>
                  <a:prstDash val="solid"/>
                  <a:miter lim="800000"/>
                </a:ln>
                <a:effectLst>
                  <a:glow rad="228600">
                    <a:schemeClr val="accent3">
                      <a:satMod val="175000"/>
                      <a:alpha val="40000"/>
                    </a:schemeClr>
                  </a:glow>
                </a:effectLst>
                <a:latin typeface="Times New Roman" pitchFamily="18" charset="0"/>
                <a:cs typeface="Times New Roman" pitchFamily="18" charset="0"/>
              </a:rPr>
              <a:t> des couts cachés</a:t>
            </a:r>
            <a:endParaRPr lang="ar-DZ" sz="2000" u="sng" dirty="0">
              <a:ln w="17780" cmpd="sng">
                <a:solidFill>
                  <a:schemeClr val="tx1"/>
                </a:solidFill>
                <a:prstDash val="solid"/>
                <a:miter lim="800000"/>
              </a:ln>
              <a:effectLst>
                <a:glow rad="228600">
                  <a:schemeClr val="accent3">
                    <a:satMod val="175000"/>
                    <a:alpha val="40000"/>
                  </a:schemeClr>
                </a:glow>
              </a:effectLst>
              <a:latin typeface="Times New Roman" pitchFamily="18" charset="0"/>
              <a:cs typeface="Times New Roman" pitchFamily="18" charset="0"/>
            </a:endParaRPr>
          </a:p>
        </p:txBody>
      </p:sp>
      <p:sp>
        <p:nvSpPr>
          <p:cNvPr id="21" name="Larme 20"/>
          <p:cNvSpPr/>
          <p:nvPr/>
        </p:nvSpPr>
        <p:spPr>
          <a:xfrm>
            <a:off x="5143504" y="2928934"/>
            <a:ext cx="2286016" cy="2428892"/>
          </a:xfrm>
          <a:prstGeom prst="teardrop">
            <a:avLst/>
          </a:prstGeom>
        </p:spPr>
        <p:style>
          <a:lnRef idx="1">
            <a:schemeClr val="accent3"/>
          </a:lnRef>
          <a:fillRef idx="2">
            <a:schemeClr val="accent3"/>
          </a:fillRef>
          <a:effectRef idx="1">
            <a:schemeClr val="accent3"/>
          </a:effectRef>
          <a:fontRef idx="minor">
            <a:schemeClr val="dk1"/>
          </a:fontRef>
        </p:style>
        <p:txBody>
          <a:bodyPr rtlCol="1" anchor="ctr"/>
          <a:lstStyle/>
          <a:p>
            <a:pPr algn="ctr" rtl="1"/>
            <a:r>
              <a:rPr lang="ar-DZ" sz="2400" b="1" dirty="0" smtClean="0">
                <a:solidFill>
                  <a:schemeClr val="tx1"/>
                </a:solidFill>
                <a:latin typeface="Times New Roman" pitchFamily="18" charset="0"/>
                <a:cs typeface="Times New Roman" pitchFamily="18" charset="0"/>
              </a:rPr>
              <a:t>أ- تكلفة التغيب والتقلب المفرط</a:t>
            </a:r>
            <a:endParaRPr lang="ar-DZ" sz="2400" b="1" dirty="0">
              <a:solidFill>
                <a:schemeClr val="tx1"/>
              </a:solidFill>
              <a:latin typeface="Times New Roman" pitchFamily="18" charset="0"/>
              <a:cs typeface="Times New Roman" pitchFamily="18" charset="0"/>
            </a:endParaRPr>
          </a:p>
        </p:txBody>
      </p:sp>
      <p:sp>
        <p:nvSpPr>
          <p:cNvPr id="8" name="Larme 7"/>
          <p:cNvSpPr/>
          <p:nvPr/>
        </p:nvSpPr>
        <p:spPr>
          <a:xfrm>
            <a:off x="1428728" y="3071810"/>
            <a:ext cx="2500330" cy="2393173"/>
          </a:xfrm>
          <a:prstGeom prst="teardrop">
            <a:avLst/>
          </a:prstGeom>
        </p:spPr>
        <p:style>
          <a:lnRef idx="1">
            <a:schemeClr val="accent3"/>
          </a:lnRef>
          <a:fillRef idx="2">
            <a:schemeClr val="accent3"/>
          </a:fillRef>
          <a:effectRef idx="1">
            <a:schemeClr val="accent3"/>
          </a:effectRef>
          <a:fontRef idx="minor">
            <a:schemeClr val="dk1"/>
          </a:fontRef>
        </p:style>
        <p:txBody>
          <a:bodyPr rtlCol="1" anchor="ctr"/>
          <a:lstStyle/>
          <a:p>
            <a:pPr algn="ctr" rtl="1"/>
            <a:r>
              <a:rPr lang="ar-DZ" sz="2400" b="1" dirty="0" smtClean="0">
                <a:solidFill>
                  <a:schemeClr val="tx1"/>
                </a:solidFill>
                <a:latin typeface="Times New Roman" pitchFamily="18" charset="0"/>
                <a:cs typeface="Times New Roman" pitchFamily="18" charset="0"/>
              </a:rPr>
              <a:t>ب- تكلفة فقدان الكفاءة وسمعة المنظمة</a:t>
            </a:r>
            <a:endParaRPr lang="ar-DZ" sz="2400" b="1" dirty="0">
              <a:solidFill>
                <a:schemeClr val="tx1"/>
              </a:solidFill>
              <a:latin typeface="Times New Roman" pitchFamily="18" charset="0"/>
              <a:cs typeface="Times New Roman" pitchFamily="18" charset="0"/>
            </a:endParaRPr>
          </a:p>
        </p:txBody>
      </p:sp>
    </p:spTree>
  </p:cSld>
  <p:clrMapOvr>
    <a:masterClrMapping/>
  </p:clrMapOvr>
  <p:transition spd="slow">
    <p:newsfla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857356" y="571480"/>
            <a:ext cx="6786610" cy="1754326"/>
          </a:xfrm>
          <a:prstGeom prst="rect">
            <a:avLst/>
          </a:prstGeom>
          <a:noFill/>
        </p:spPr>
        <p:txBody>
          <a:bodyPr wrap="square" rtlCol="1">
            <a:spAutoFit/>
          </a:bodyPr>
          <a:lstStyle/>
          <a:p>
            <a:pPr algn="ctr" rtl="1"/>
            <a:r>
              <a:rPr lang="ar-DZ" sz="2800" u="sng" dirty="0" smtClean="0">
                <a:ln w="17780" cmpd="sng">
                  <a:solidFill>
                    <a:schemeClr val="tx1"/>
                  </a:solidFill>
                  <a:prstDash val="solid"/>
                  <a:miter lim="800000"/>
                </a:ln>
                <a:effectLst>
                  <a:glow rad="228600">
                    <a:schemeClr val="accent3">
                      <a:satMod val="175000"/>
                      <a:alpha val="40000"/>
                    </a:schemeClr>
                  </a:glow>
                </a:effectLst>
                <a:latin typeface="Times New Roman" pitchFamily="18" charset="0"/>
                <a:cs typeface="Times New Roman" pitchFamily="18" charset="0"/>
              </a:rPr>
              <a:t>2- العواقب المترتبة على ربحية المنظمة</a:t>
            </a:r>
            <a:r>
              <a:rPr lang="fr-FR" sz="2800" u="sng" dirty="0" smtClean="0">
                <a:ln w="17780" cmpd="sng">
                  <a:solidFill>
                    <a:schemeClr val="tx1"/>
                  </a:solidFill>
                  <a:prstDash val="solid"/>
                  <a:miter lim="800000"/>
                </a:ln>
                <a:effectLst>
                  <a:glow rad="228600">
                    <a:schemeClr val="accent3">
                      <a:satMod val="175000"/>
                      <a:alpha val="40000"/>
                    </a:schemeClr>
                  </a:glow>
                </a:effectLst>
                <a:latin typeface="Times New Roman" pitchFamily="18" charset="0"/>
                <a:cs typeface="Times New Roman" pitchFamily="18" charset="0"/>
              </a:rPr>
              <a:t> </a:t>
            </a:r>
            <a:r>
              <a:rPr lang="ar-DZ" sz="2800" u="sng" dirty="0" smtClean="0">
                <a:ln w="17780" cmpd="sng">
                  <a:solidFill>
                    <a:schemeClr val="tx1"/>
                  </a:solidFill>
                  <a:prstDash val="solid"/>
                  <a:miter lim="800000"/>
                </a:ln>
                <a:effectLst>
                  <a:glow rad="228600">
                    <a:schemeClr val="accent3">
                      <a:satMod val="175000"/>
                      <a:alpha val="40000"/>
                    </a:schemeClr>
                  </a:glow>
                </a:effectLst>
                <a:latin typeface="Times New Roman" pitchFamily="18" charset="0"/>
                <a:cs typeface="Times New Roman" pitchFamily="18" charset="0"/>
              </a:rPr>
              <a:t>:</a:t>
            </a:r>
            <a:r>
              <a:rPr lang="fr-FR" sz="2800" u="sng" dirty="0" smtClean="0">
                <a:ln w="17780" cmpd="sng">
                  <a:solidFill>
                    <a:schemeClr val="tx1"/>
                  </a:solidFill>
                  <a:prstDash val="solid"/>
                  <a:miter lim="800000"/>
                </a:ln>
                <a:effectLst>
                  <a:glow rad="228600">
                    <a:schemeClr val="accent3">
                      <a:satMod val="175000"/>
                      <a:alpha val="40000"/>
                    </a:schemeClr>
                  </a:glow>
                </a:effectLst>
                <a:latin typeface="Times New Roman" pitchFamily="18" charset="0"/>
                <a:cs typeface="Times New Roman" pitchFamily="18" charset="0"/>
              </a:rPr>
              <a:t>(Les</a:t>
            </a:r>
            <a:r>
              <a:rPr lang="fr-FR" sz="2400" u="sng" dirty="0" smtClean="0">
                <a:ln w="17780" cmpd="sng">
                  <a:solidFill>
                    <a:schemeClr val="tx1"/>
                  </a:solidFill>
                  <a:prstDash val="solid"/>
                  <a:miter lim="800000"/>
                </a:ln>
                <a:effectLst>
                  <a:glow rad="228600">
                    <a:schemeClr val="accent3">
                      <a:satMod val="175000"/>
                      <a:alpha val="40000"/>
                    </a:schemeClr>
                  </a:glow>
                </a:effectLst>
                <a:latin typeface="Times New Roman" pitchFamily="18" charset="0"/>
                <a:cs typeface="Times New Roman" pitchFamily="18" charset="0"/>
              </a:rPr>
              <a:t> conséquences sur la rentabilité de l’entreprise</a:t>
            </a:r>
            <a:endParaRPr lang="ar-DZ" sz="2400" u="sng" dirty="0" smtClean="0">
              <a:ln w="17780" cmpd="sng">
                <a:solidFill>
                  <a:schemeClr val="tx1"/>
                </a:solidFill>
                <a:prstDash val="solid"/>
                <a:miter lim="800000"/>
              </a:ln>
              <a:effectLst>
                <a:glow rad="228600">
                  <a:schemeClr val="accent3">
                    <a:satMod val="175000"/>
                    <a:alpha val="40000"/>
                  </a:schemeClr>
                </a:glow>
              </a:effectLst>
              <a:latin typeface="Times New Roman" pitchFamily="18" charset="0"/>
              <a:cs typeface="Times New Roman" pitchFamily="18" charset="0"/>
            </a:endParaRPr>
          </a:p>
          <a:p>
            <a:pPr algn="r" rtl="1"/>
            <a:endParaRPr lang="fr-FR" sz="2800" u="sng" dirty="0" smtClean="0">
              <a:ln w="17780" cmpd="sng">
                <a:solidFill>
                  <a:schemeClr val="tx1"/>
                </a:solidFill>
                <a:prstDash val="solid"/>
                <a:miter lim="800000"/>
              </a:ln>
              <a:effectLst>
                <a:glow rad="228600">
                  <a:schemeClr val="accent3">
                    <a:satMod val="175000"/>
                    <a:alpha val="40000"/>
                  </a:schemeClr>
                </a:glow>
              </a:effectLst>
              <a:latin typeface="Times New Roman" pitchFamily="18" charset="0"/>
              <a:cs typeface="Times New Roman" pitchFamily="18" charset="0"/>
            </a:endParaRPr>
          </a:p>
          <a:p>
            <a:pPr algn="r" rtl="1"/>
            <a:endParaRPr lang="fr-FR" sz="2800" dirty="0" smtClean="0">
              <a:ln w="17780" cmpd="sng">
                <a:solidFill>
                  <a:schemeClr val="tx1"/>
                </a:solidFill>
                <a:prstDash val="solid"/>
                <a:miter lim="800000"/>
              </a:ln>
              <a:effectLst>
                <a:glow rad="228600">
                  <a:schemeClr val="accent3">
                    <a:satMod val="175000"/>
                    <a:alpha val="40000"/>
                  </a:schemeClr>
                </a:glow>
              </a:effectLst>
              <a:latin typeface="Times New Roman" pitchFamily="18" charset="0"/>
              <a:cs typeface="Times New Roman" pitchFamily="18" charset="0"/>
            </a:endParaRPr>
          </a:p>
        </p:txBody>
      </p:sp>
      <p:sp>
        <p:nvSpPr>
          <p:cNvPr id="7" name="ZoneTexte 6"/>
          <p:cNvSpPr txBox="1"/>
          <p:nvPr/>
        </p:nvSpPr>
        <p:spPr>
          <a:xfrm>
            <a:off x="928662" y="1785926"/>
            <a:ext cx="7358114" cy="3779758"/>
          </a:xfrm>
          <a:prstGeom prst="roundRect">
            <a:avLst/>
          </a:prstGeom>
          <a:noFill/>
          <a:ln>
            <a:prstDash val="dashDot"/>
          </a:ln>
        </p:spPr>
        <p:style>
          <a:lnRef idx="2">
            <a:schemeClr val="accent1"/>
          </a:lnRef>
          <a:fillRef idx="1">
            <a:schemeClr val="lt1"/>
          </a:fillRef>
          <a:effectRef idx="0">
            <a:schemeClr val="accent1"/>
          </a:effectRef>
          <a:fontRef idx="minor">
            <a:schemeClr val="dk1"/>
          </a:fontRef>
        </p:style>
        <p:txBody>
          <a:bodyPr wrap="square" rtlCol="1">
            <a:spAutoFit/>
          </a:bodyPr>
          <a:lstStyle/>
          <a:p>
            <a:pPr algn="r" rtl="1">
              <a:buFontTx/>
              <a:buChar char="-"/>
            </a:pPr>
            <a:r>
              <a:rPr lang="ar-DZ" sz="2400" b="1" dirty="0" smtClean="0">
                <a:latin typeface="Times New Roman" pitchFamily="18" charset="0"/>
                <a:cs typeface="Times New Roman" pitchFamily="18" charset="0"/>
              </a:rPr>
              <a:t>بعد قيام الباحثين بالمقارنة بين الشركات أشارا إلى أن ربحية المؤسسات </a:t>
            </a:r>
            <a:r>
              <a:rPr lang="ar-DZ" sz="2400" b="1" smtClean="0">
                <a:latin typeface="Times New Roman" pitchFamily="18" charset="0"/>
                <a:cs typeface="Times New Roman" pitchFamily="18" charset="0"/>
              </a:rPr>
              <a:t>الاجتماعية اقل </a:t>
            </a:r>
            <a:r>
              <a:rPr lang="ar-DZ" sz="2400" b="1" dirty="0" smtClean="0">
                <a:latin typeface="Times New Roman" pitchFamily="18" charset="0"/>
                <a:cs typeface="Times New Roman" pitchFamily="18" charset="0"/>
              </a:rPr>
              <a:t>من </a:t>
            </a:r>
            <a:r>
              <a:rPr lang="ar-DZ" sz="2400" b="1" smtClean="0">
                <a:latin typeface="Times New Roman" pitchFamily="18" charset="0"/>
                <a:cs typeface="Times New Roman" pitchFamily="18" charset="0"/>
              </a:rPr>
              <a:t>ربحية المؤسسات </a:t>
            </a:r>
            <a:r>
              <a:rPr lang="ar-DZ" sz="2400" b="1" dirty="0" smtClean="0">
                <a:latin typeface="Times New Roman" pitchFamily="18" charset="0"/>
                <a:cs typeface="Times New Roman" pitchFamily="18" charset="0"/>
              </a:rPr>
              <a:t>تجارية. وهذا يدل على أن الاستثمار الاجتماعي الذي يدمج البيانات الاجتماعية والبيئية والأخلاقية يحقق ربحا اكبر قليلا من المتوسط وبعد هذه المقارنة قاما بصياغة فرضيتين متكاملتين في هذا الصدد:</a:t>
            </a:r>
          </a:p>
          <a:p>
            <a:pPr algn="r" rtl="1">
              <a:buFontTx/>
              <a:buChar char="-"/>
            </a:pPr>
            <a:r>
              <a:rPr lang="ar-DZ" sz="2400" b="1" dirty="0" smtClean="0">
                <a:latin typeface="Times New Roman" pitchFamily="18" charset="0"/>
                <a:cs typeface="Times New Roman" pitchFamily="18" charset="0"/>
              </a:rPr>
              <a:t>تعمل الشركات الاجتماعية على الحد من المخاطر التي تعرض أرباحها للخطر.</a:t>
            </a:r>
          </a:p>
          <a:p>
            <a:pPr algn="r" rtl="1">
              <a:buFontTx/>
              <a:buChar char="-"/>
            </a:pPr>
            <a:r>
              <a:rPr lang="ar-DZ" sz="2400" b="1" dirty="0" smtClean="0">
                <a:latin typeface="Times New Roman" pitchFamily="18" charset="0"/>
                <a:cs typeface="Times New Roman" pitchFamily="18" charset="0"/>
              </a:rPr>
              <a:t>يؤدي سلوك الشركات الاجتماعية إلى زيادة التزام موظفيها، وبالتالي إلى زيادة الكفاءة.</a:t>
            </a:r>
            <a:endParaRPr lang="ar-DZ" sz="2400" b="1" dirty="0">
              <a:latin typeface="Times New Roman" pitchFamily="18" charset="0"/>
              <a:cs typeface="Times New Roman" pitchFamily="18" charset="0"/>
            </a:endParaRPr>
          </a:p>
        </p:txBody>
      </p:sp>
    </p:spTree>
  </p:cSld>
  <p:clrMapOvr>
    <a:masterClrMapping/>
  </p:clrMapOvr>
  <p:transition spd="slow">
    <p:newsfla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ndir un rectangle avec un coin du même côté 3"/>
          <p:cNvSpPr/>
          <p:nvPr/>
        </p:nvSpPr>
        <p:spPr>
          <a:xfrm>
            <a:off x="1357290" y="500042"/>
            <a:ext cx="6500858" cy="1357322"/>
          </a:xfrm>
          <a:prstGeom prst="round2SameRect">
            <a:avLst>
              <a:gd name="adj1" fmla="val 50000"/>
              <a:gd name="adj2" fmla="val 34219"/>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sz="2400" b="1" dirty="0" smtClean="0">
                <a:solidFill>
                  <a:schemeClr val="tx1"/>
                </a:solidFill>
                <a:effectLst>
                  <a:glow rad="228600">
                    <a:schemeClr val="accent1">
                      <a:satMod val="175000"/>
                      <a:alpha val="40000"/>
                    </a:schemeClr>
                  </a:glow>
                </a:effectLst>
                <a:latin typeface="Andalus" pitchFamily="18" charset="-78"/>
                <a:cs typeface="Andalus" pitchFamily="18" charset="-78"/>
              </a:rPr>
              <a:t> </a:t>
            </a:r>
            <a:r>
              <a:rPr lang="ar-DZ" sz="2800" b="1" dirty="0" smtClean="0">
                <a:solidFill>
                  <a:schemeClr val="tx1"/>
                </a:solidFill>
                <a:effectLst>
                  <a:glow rad="228600">
                    <a:schemeClr val="accent1">
                      <a:satMod val="175000"/>
                      <a:alpha val="40000"/>
                    </a:schemeClr>
                  </a:glow>
                </a:effectLst>
                <a:latin typeface="Andalus" pitchFamily="18" charset="-78"/>
                <a:cs typeface="Andalus" pitchFamily="18" charset="-78"/>
              </a:rPr>
              <a:t>ساهمة المنظمة  التنمية البشرية</a:t>
            </a:r>
            <a:endParaRPr lang="fr-FR" sz="2800" b="1" dirty="0" smtClean="0">
              <a:solidFill>
                <a:schemeClr val="tx1"/>
              </a:solidFill>
              <a:effectLst>
                <a:glow rad="228600">
                  <a:schemeClr val="accent1">
                    <a:satMod val="175000"/>
                    <a:alpha val="40000"/>
                  </a:schemeClr>
                </a:glow>
              </a:effectLst>
              <a:latin typeface="Andalus" pitchFamily="18" charset="-78"/>
              <a:cs typeface="Andalus" pitchFamily="18" charset="-78"/>
            </a:endParaRPr>
          </a:p>
          <a:p>
            <a:pPr algn="ctr"/>
            <a:r>
              <a:rPr lang="fr-FR" sz="2000" b="1" dirty="0" smtClean="0">
                <a:solidFill>
                  <a:schemeClr val="tx1"/>
                </a:solidFill>
                <a:effectLst>
                  <a:glow rad="228600">
                    <a:schemeClr val="accent1">
                      <a:satMod val="175000"/>
                      <a:alpha val="40000"/>
                    </a:schemeClr>
                  </a:glow>
                </a:effectLst>
                <a:latin typeface="Andalus" pitchFamily="18" charset="-78"/>
                <a:cs typeface="Andalus" pitchFamily="18" charset="-78"/>
              </a:rPr>
              <a:t> La </a:t>
            </a:r>
            <a:r>
              <a:rPr lang="fr-FR" sz="2000" b="1" dirty="0" err="1" smtClean="0">
                <a:solidFill>
                  <a:schemeClr val="tx1"/>
                </a:solidFill>
                <a:effectLst>
                  <a:glow rad="228600">
                    <a:schemeClr val="accent1">
                      <a:satMod val="175000"/>
                      <a:alpha val="40000"/>
                    </a:schemeClr>
                  </a:glow>
                </a:effectLst>
                <a:latin typeface="Andalus" pitchFamily="18" charset="-78"/>
                <a:cs typeface="Andalus" pitchFamily="18" charset="-78"/>
              </a:rPr>
              <a:t>co,trilution</a:t>
            </a:r>
            <a:r>
              <a:rPr lang="fr-FR" sz="2000" b="1" dirty="0" smtClean="0">
                <a:solidFill>
                  <a:schemeClr val="tx1"/>
                </a:solidFill>
                <a:effectLst>
                  <a:glow rad="228600">
                    <a:schemeClr val="accent1">
                      <a:satMod val="175000"/>
                      <a:alpha val="40000"/>
                    </a:schemeClr>
                  </a:glow>
                </a:effectLst>
                <a:latin typeface="Andalus" pitchFamily="18" charset="-78"/>
                <a:cs typeface="Andalus" pitchFamily="18" charset="-78"/>
              </a:rPr>
              <a:t> de l’entreprise </a:t>
            </a:r>
            <a:r>
              <a:rPr lang="fr-FR" sz="2000" b="1" dirty="0" err="1" smtClean="0">
                <a:solidFill>
                  <a:schemeClr val="tx1"/>
                </a:solidFill>
                <a:effectLst>
                  <a:glow rad="228600">
                    <a:schemeClr val="accent1">
                      <a:satMod val="175000"/>
                      <a:alpha val="40000"/>
                    </a:schemeClr>
                  </a:glow>
                </a:effectLst>
                <a:latin typeface="Andalus" pitchFamily="18" charset="-78"/>
                <a:cs typeface="Andalus" pitchFamily="18" charset="-78"/>
              </a:rPr>
              <a:t>devlopment</a:t>
            </a:r>
            <a:r>
              <a:rPr lang="fr-FR" sz="2000" b="1" dirty="0" smtClean="0">
                <a:solidFill>
                  <a:schemeClr val="tx1"/>
                </a:solidFill>
                <a:effectLst>
                  <a:glow rad="228600">
                    <a:schemeClr val="accent1">
                      <a:satMod val="175000"/>
                      <a:alpha val="40000"/>
                    </a:schemeClr>
                  </a:glow>
                </a:effectLst>
                <a:latin typeface="Andalus" pitchFamily="18" charset="-78"/>
                <a:cs typeface="Andalus" pitchFamily="18" charset="-78"/>
              </a:rPr>
              <a:t> humaine</a:t>
            </a:r>
            <a:r>
              <a:rPr lang="fr-FR" sz="2400" b="1" dirty="0" smtClean="0">
                <a:solidFill>
                  <a:schemeClr val="tx1"/>
                </a:solidFill>
                <a:effectLst>
                  <a:glow rad="228600">
                    <a:schemeClr val="accent1">
                      <a:satMod val="175000"/>
                      <a:alpha val="40000"/>
                    </a:schemeClr>
                  </a:glow>
                </a:effectLst>
                <a:latin typeface="Andalus" pitchFamily="18" charset="-78"/>
                <a:cs typeface="Andalus" pitchFamily="18" charset="-78"/>
              </a:rPr>
              <a:t> </a:t>
            </a:r>
            <a:endParaRPr lang="fr-FR" sz="6000" dirty="0">
              <a:solidFill>
                <a:schemeClr val="tx1"/>
              </a:solidFill>
              <a:effectLst>
                <a:glow rad="228600">
                  <a:schemeClr val="accent1">
                    <a:satMod val="175000"/>
                    <a:alpha val="40000"/>
                  </a:schemeClr>
                </a:glow>
              </a:effectLst>
            </a:endParaRPr>
          </a:p>
        </p:txBody>
      </p:sp>
      <p:sp>
        <p:nvSpPr>
          <p:cNvPr id="6" name="ZoneTexte 5"/>
          <p:cNvSpPr txBox="1"/>
          <p:nvPr/>
        </p:nvSpPr>
        <p:spPr>
          <a:xfrm>
            <a:off x="1000100" y="2285992"/>
            <a:ext cx="7358114" cy="2485787"/>
          </a:xfrm>
          <a:prstGeom prst="roundRect">
            <a:avLst/>
          </a:prstGeom>
          <a:noFill/>
          <a:ln>
            <a:prstDash val="dashDot"/>
          </a:ln>
        </p:spPr>
        <p:style>
          <a:lnRef idx="2">
            <a:schemeClr val="accent1"/>
          </a:lnRef>
          <a:fillRef idx="1">
            <a:schemeClr val="lt1"/>
          </a:fillRef>
          <a:effectRef idx="0">
            <a:schemeClr val="accent1"/>
          </a:effectRef>
          <a:fontRef idx="minor">
            <a:schemeClr val="dk1"/>
          </a:fontRef>
        </p:style>
        <p:txBody>
          <a:bodyPr wrap="square" rtlCol="1">
            <a:spAutoFit/>
          </a:bodyPr>
          <a:lstStyle/>
          <a:p>
            <a:pPr algn="r" rtl="1">
              <a:buFontTx/>
              <a:buChar char="-"/>
            </a:pPr>
            <a:r>
              <a:rPr lang="ar-DZ" sz="2800" b="1" dirty="0" smtClean="0">
                <a:latin typeface="Times New Roman" pitchFamily="18" charset="0"/>
                <a:cs typeface="Times New Roman" pitchFamily="18" charset="0"/>
              </a:rPr>
              <a:t>لا تقتصر مساهمة منظمة في التنمية البشرية على الأجور التي توزعها ويترتب على ذلك : </a:t>
            </a:r>
          </a:p>
          <a:p>
            <a:pPr algn="r" rtl="1">
              <a:buFontTx/>
              <a:buChar char="-"/>
            </a:pPr>
            <a:r>
              <a:rPr lang="ar-DZ" sz="2800" b="1" dirty="0" smtClean="0">
                <a:latin typeface="Times New Roman" pitchFamily="18" charset="0"/>
                <a:cs typeface="Times New Roman" pitchFamily="18" charset="0"/>
              </a:rPr>
              <a:t> التزام الموظف أو فض النزاع معه.</a:t>
            </a:r>
          </a:p>
          <a:p>
            <a:pPr algn="r" rtl="1">
              <a:buFontTx/>
              <a:buChar char="-"/>
            </a:pPr>
            <a:r>
              <a:rPr lang="ar-DZ" sz="2800" b="1" dirty="0" smtClean="0">
                <a:latin typeface="Times New Roman" pitchFamily="18" charset="0"/>
                <a:cs typeface="Times New Roman" pitchFamily="18" charset="0"/>
              </a:rPr>
              <a:t> تقاسم الأرباح </a:t>
            </a:r>
            <a:r>
              <a:rPr lang="ar-DZ" sz="2800" b="1" dirty="0" err="1" smtClean="0">
                <a:latin typeface="Times New Roman" pitchFamily="18" charset="0"/>
                <a:cs typeface="Times New Roman" pitchFamily="18" charset="0"/>
              </a:rPr>
              <a:t>و</a:t>
            </a:r>
            <a:r>
              <a:rPr lang="ar-DZ" sz="2800" b="1" dirty="0" smtClean="0">
                <a:latin typeface="Times New Roman" pitchFamily="18" charset="0"/>
                <a:cs typeface="Times New Roman" pitchFamily="18" charset="0"/>
              </a:rPr>
              <a:t> احتمالات التغيير </a:t>
            </a:r>
          </a:p>
          <a:p>
            <a:pPr algn="r" rtl="1">
              <a:buFontTx/>
              <a:buChar char="-"/>
            </a:pPr>
            <a:r>
              <a:rPr lang="ar-DZ" sz="2800" b="1" dirty="0" smtClean="0">
                <a:latin typeface="Times New Roman" pitchFamily="18" charset="0"/>
                <a:cs typeface="Times New Roman" pitchFamily="18" charset="0"/>
              </a:rPr>
              <a:t>تعاون الموظفين يشكل نوع من الرضا </a:t>
            </a:r>
            <a:r>
              <a:rPr lang="ar-DZ" sz="2800" b="1" dirty="0" err="1" smtClean="0">
                <a:latin typeface="Times New Roman" pitchFamily="18" charset="0"/>
                <a:cs typeface="Times New Roman" pitchFamily="18" charset="0"/>
              </a:rPr>
              <a:t>و</a:t>
            </a:r>
            <a:r>
              <a:rPr lang="ar-DZ" sz="2800" b="1" dirty="0" smtClean="0">
                <a:latin typeface="Times New Roman" pitchFamily="18" charset="0"/>
                <a:cs typeface="Times New Roman" pitchFamily="18" charset="0"/>
              </a:rPr>
              <a:t> السعادة </a:t>
            </a:r>
            <a:r>
              <a:rPr lang="ar-DZ" sz="2800" b="1" dirty="0" err="1" smtClean="0">
                <a:latin typeface="Times New Roman" pitchFamily="18" charset="0"/>
                <a:cs typeface="Times New Roman" pitchFamily="18" charset="0"/>
              </a:rPr>
              <a:t>و</a:t>
            </a:r>
            <a:r>
              <a:rPr lang="ar-DZ" sz="2800" b="1" dirty="0" smtClean="0">
                <a:latin typeface="Times New Roman" pitchFamily="18" charset="0"/>
                <a:cs typeface="Times New Roman" pitchFamily="18" charset="0"/>
              </a:rPr>
              <a:t> الرفاهية </a:t>
            </a:r>
            <a:endParaRPr lang="ar-DZ" sz="2800" b="1" dirty="0">
              <a:latin typeface="Times New Roman" pitchFamily="18" charset="0"/>
              <a:cs typeface="Times New Roman" pitchFamily="18" charset="0"/>
            </a:endParaRPr>
          </a:p>
        </p:txBody>
      </p:sp>
    </p:spTree>
  </p:cSld>
  <p:clrMapOvr>
    <a:masterClrMapping/>
  </p:clrMapOvr>
  <p:transition spd="slow">
    <p:newsfla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2616</TotalTime>
  <Words>391</Words>
  <PresentationFormat>Affichage à l'écran (4:3)</PresentationFormat>
  <Paragraphs>59</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Aspect</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Ima archi</dc:creator>
  <cp:lastModifiedBy>User</cp:lastModifiedBy>
  <cp:revision>255</cp:revision>
  <dcterms:created xsi:type="dcterms:W3CDTF">2019-02-23T12:43:33Z</dcterms:created>
  <dcterms:modified xsi:type="dcterms:W3CDTF">2020-03-01T21:08:15Z</dcterms:modified>
</cp:coreProperties>
</file>