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68" r:id="rId3"/>
    <p:sldId id="266" r:id="rId4"/>
    <p:sldId id="265" r:id="rId5"/>
    <p:sldId id="264" r:id="rId6"/>
    <p:sldId id="263" r:id="rId7"/>
    <p:sldId id="261" r:id="rId8"/>
    <p:sldId id="260" r:id="rId9"/>
    <p:sldId id="259" r:id="rId10"/>
    <p:sldId id="258" r:id="rId11"/>
    <p:sldId id="257" r:id="rId12"/>
    <p:sldId id="270"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809" autoAdjust="0"/>
    <p:restoredTop sz="94660"/>
  </p:normalViewPr>
  <p:slideViewPr>
    <p:cSldViewPr>
      <p:cViewPr varScale="1">
        <p:scale>
          <a:sx n="68" d="100"/>
          <a:sy n="68" d="100"/>
        </p:scale>
        <p:origin x="-1434" y="-16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3575AB1-672A-4BF5-9D2B-62D67F0277A8}" type="doc">
      <dgm:prSet loTypeId="urn:microsoft.com/office/officeart/2005/8/layout/hList6" loCatId="list" qsTypeId="urn:microsoft.com/office/officeart/2005/8/quickstyle/3d1" qsCatId="3D" csTypeId="urn:microsoft.com/office/officeart/2005/8/colors/colorful4" csCatId="colorful" phldr="1"/>
      <dgm:spPr/>
      <dgm:t>
        <a:bodyPr/>
        <a:lstStyle/>
        <a:p>
          <a:endParaRPr lang="fr-FR"/>
        </a:p>
      </dgm:t>
    </dgm:pt>
    <dgm:pt modelId="{248F3DA6-9A97-4ED1-AEC8-5AF2B3E5AF6E}">
      <dgm:prSet phldrT="[Texte]" custT="1">
        <dgm:style>
          <a:lnRef idx="1">
            <a:schemeClr val="accent6"/>
          </a:lnRef>
          <a:fillRef idx="2">
            <a:schemeClr val="accent6"/>
          </a:fillRef>
          <a:effectRef idx="1">
            <a:schemeClr val="accent6"/>
          </a:effectRef>
          <a:fontRef idx="minor">
            <a:schemeClr val="dk1"/>
          </a:fontRef>
        </dgm:style>
      </dgm:prSet>
      <dgm:spPr/>
      <dgm:t>
        <a:bodyPr/>
        <a:lstStyle/>
        <a:p>
          <a:pPr algn="r" rtl="1"/>
          <a:r>
            <a:rPr lang="ar-DZ" sz="2000" b="1" u="sng" dirty="0" err="1" smtClean="0">
              <a:solidFill>
                <a:schemeClr val="tx1"/>
              </a:solidFill>
              <a:latin typeface="Arial" pitchFamily="34" charset="0"/>
              <a:cs typeface="Arial" pitchFamily="34" charset="0"/>
            </a:rPr>
            <a:t>هولتون</a:t>
          </a:r>
          <a:r>
            <a:rPr lang="ar-DZ" sz="2000" b="1" u="sng" dirty="0" smtClean="0">
              <a:solidFill>
                <a:schemeClr val="tx1"/>
              </a:solidFill>
              <a:latin typeface="Arial" pitchFamily="34" charset="0"/>
              <a:cs typeface="Arial" pitchFamily="34" charset="0"/>
            </a:rPr>
            <a:t> 2004 </a:t>
          </a:r>
          <a:endParaRPr lang="fr-FR" sz="2000" b="1" u="sng" dirty="0">
            <a:solidFill>
              <a:schemeClr val="tx1"/>
            </a:solidFill>
            <a:latin typeface="Arial" pitchFamily="34" charset="0"/>
            <a:cs typeface="Arial" pitchFamily="34" charset="0"/>
          </a:endParaRPr>
        </a:p>
      </dgm:t>
    </dgm:pt>
    <dgm:pt modelId="{9111055D-11FE-4EAB-A2F6-D295285D682D}" type="parTrans" cxnId="{B7957A21-67FF-4255-ADA0-DE25B53EDEBD}">
      <dgm:prSet/>
      <dgm:spPr/>
      <dgm:t>
        <a:bodyPr/>
        <a:lstStyle/>
        <a:p>
          <a:endParaRPr lang="fr-FR"/>
        </a:p>
      </dgm:t>
    </dgm:pt>
    <dgm:pt modelId="{C11C1EDB-E043-42F7-AA9C-C6C1F73DF512}" type="sibTrans" cxnId="{B7957A21-67FF-4255-ADA0-DE25B53EDEBD}">
      <dgm:prSet/>
      <dgm:spPr/>
      <dgm:t>
        <a:bodyPr/>
        <a:lstStyle/>
        <a:p>
          <a:endParaRPr lang="fr-FR"/>
        </a:p>
      </dgm:t>
    </dgm:pt>
    <dgm:pt modelId="{989EE907-DA6D-42F5-B7FB-35FB84B9EC99}">
      <dgm:prSet phldrT="[Texte]" custT="1">
        <dgm:style>
          <a:lnRef idx="1">
            <a:schemeClr val="accent6"/>
          </a:lnRef>
          <a:fillRef idx="2">
            <a:schemeClr val="accent6"/>
          </a:fillRef>
          <a:effectRef idx="1">
            <a:schemeClr val="accent6"/>
          </a:effectRef>
          <a:fontRef idx="minor">
            <a:schemeClr val="dk1"/>
          </a:fontRef>
        </dgm:style>
      </dgm:prSet>
      <dgm:spPr/>
      <dgm:t>
        <a:bodyPr/>
        <a:lstStyle/>
        <a:p>
          <a:pPr algn="r" rtl="1"/>
          <a:r>
            <a:rPr lang="ar-SA" sz="2000" b="1" dirty="0" smtClean="0">
              <a:solidFill>
                <a:schemeClr val="tx1"/>
              </a:solidFill>
              <a:latin typeface="Arial" pitchFamily="34" charset="0"/>
              <a:cs typeface="Arial" pitchFamily="34" charset="0"/>
            </a:rPr>
            <a:t>التعرض:إذا كانت هناك مصلحة شخصية لنتيجة مرغوبة </a:t>
          </a:r>
          <a:endParaRPr lang="fr-FR" sz="2000" b="1" dirty="0">
            <a:solidFill>
              <a:schemeClr val="tx1"/>
            </a:solidFill>
            <a:latin typeface="Arial" pitchFamily="34" charset="0"/>
            <a:cs typeface="Arial" pitchFamily="34" charset="0"/>
          </a:endParaRPr>
        </a:p>
      </dgm:t>
    </dgm:pt>
    <dgm:pt modelId="{58E872E6-9FDD-4A87-A651-F35FA113BB11}" type="parTrans" cxnId="{E35EAEAD-74DE-4FF6-8FA1-6FCDDFB7136E}">
      <dgm:prSet/>
      <dgm:spPr/>
      <dgm:t>
        <a:bodyPr/>
        <a:lstStyle/>
        <a:p>
          <a:endParaRPr lang="fr-FR"/>
        </a:p>
      </dgm:t>
    </dgm:pt>
    <dgm:pt modelId="{25A430E9-B928-430E-BFB4-879486CA765F}" type="sibTrans" cxnId="{E35EAEAD-74DE-4FF6-8FA1-6FCDDFB7136E}">
      <dgm:prSet/>
      <dgm:spPr/>
      <dgm:t>
        <a:bodyPr/>
        <a:lstStyle/>
        <a:p>
          <a:endParaRPr lang="fr-FR"/>
        </a:p>
      </dgm:t>
    </dgm:pt>
    <dgm:pt modelId="{A9597334-74C7-42A8-8CA3-CB896EA9941D}">
      <dgm:prSet phldrT="[Texte]" custT="1">
        <dgm:style>
          <a:lnRef idx="1">
            <a:schemeClr val="accent5"/>
          </a:lnRef>
          <a:fillRef idx="2">
            <a:schemeClr val="accent5"/>
          </a:fillRef>
          <a:effectRef idx="1">
            <a:schemeClr val="accent5"/>
          </a:effectRef>
          <a:fontRef idx="minor">
            <a:schemeClr val="dk1"/>
          </a:fontRef>
        </dgm:style>
      </dgm:prSet>
      <dgm:spPr/>
      <dgm:t>
        <a:bodyPr/>
        <a:lstStyle/>
        <a:p>
          <a:pPr algn="r" rtl="1"/>
          <a:r>
            <a:rPr lang="ar-DZ" sz="2000" b="1" u="sng" dirty="0" smtClean="0">
              <a:solidFill>
                <a:schemeClr val="tx1"/>
              </a:solidFill>
              <a:latin typeface="Arial" pitchFamily="34" charset="0"/>
              <a:cs typeface="Arial" pitchFamily="34" charset="0"/>
            </a:rPr>
            <a:t>2007 </a:t>
          </a:r>
          <a:r>
            <a:rPr lang="fr-FR" sz="2000" b="1" u="sng" dirty="0" err="1" smtClean="0">
              <a:solidFill>
                <a:schemeClr val="tx1"/>
              </a:solidFill>
              <a:latin typeface="Arial" pitchFamily="34" charset="0"/>
              <a:cs typeface="Arial" pitchFamily="34" charset="0"/>
            </a:rPr>
            <a:t>Regda</a:t>
          </a:r>
          <a:endParaRPr lang="fr-FR" sz="2000" b="1" u="sng" dirty="0">
            <a:solidFill>
              <a:schemeClr val="tx1"/>
            </a:solidFill>
            <a:latin typeface="Arial" pitchFamily="34" charset="0"/>
            <a:cs typeface="Arial" pitchFamily="34" charset="0"/>
          </a:endParaRPr>
        </a:p>
      </dgm:t>
    </dgm:pt>
    <dgm:pt modelId="{7AD807E2-C903-4A78-A4C4-837315EECF95}" type="parTrans" cxnId="{209D8BD0-C09C-4634-BCE0-9AC68FDC6FC9}">
      <dgm:prSet/>
      <dgm:spPr/>
      <dgm:t>
        <a:bodyPr/>
        <a:lstStyle/>
        <a:p>
          <a:endParaRPr lang="fr-FR"/>
        </a:p>
      </dgm:t>
    </dgm:pt>
    <dgm:pt modelId="{CCD643C0-9E9B-4CCD-8E27-3E416A2660D5}" type="sibTrans" cxnId="{209D8BD0-C09C-4634-BCE0-9AC68FDC6FC9}">
      <dgm:prSet/>
      <dgm:spPr/>
      <dgm:t>
        <a:bodyPr/>
        <a:lstStyle/>
        <a:p>
          <a:endParaRPr lang="fr-FR"/>
        </a:p>
      </dgm:t>
    </dgm:pt>
    <dgm:pt modelId="{8AEAA9D8-C9EA-46CC-8B01-EFF4263FF595}">
      <dgm:prSet phldrT="[Texte]" custT="1">
        <dgm:style>
          <a:lnRef idx="1">
            <a:schemeClr val="accent5"/>
          </a:lnRef>
          <a:fillRef idx="2">
            <a:schemeClr val="accent5"/>
          </a:fillRef>
          <a:effectRef idx="1">
            <a:schemeClr val="accent5"/>
          </a:effectRef>
          <a:fontRef idx="minor">
            <a:schemeClr val="dk1"/>
          </a:fontRef>
        </dgm:style>
      </dgm:prSet>
      <dgm:spPr/>
      <dgm:t>
        <a:bodyPr/>
        <a:lstStyle/>
        <a:p>
          <a:pPr algn="r" rtl="1"/>
          <a:r>
            <a:rPr lang="ar-SA" sz="2000" b="1" dirty="0" smtClean="0">
              <a:solidFill>
                <a:schemeClr val="tx1"/>
              </a:solidFill>
              <a:latin typeface="Arial" pitchFamily="34" charset="0"/>
              <a:cs typeface="Arial" pitchFamily="34" charset="0"/>
            </a:rPr>
            <a:t>عدم اليقين، في هذا المفهوم، نقصًا تنظيميًا في المعلومات حول ما قد يحدث في المستقبل، مما يعني أن صناع القرار سيواجهون مشكلة في وصف النتائج المستقبلية بسبب معرفتهم المحدودة.</a:t>
          </a:r>
          <a:endParaRPr lang="fr-FR" sz="2000" b="1" dirty="0">
            <a:solidFill>
              <a:schemeClr val="tx1"/>
            </a:solidFill>
            <a:latin typeface="Arial" pitchFamily="34" charset="0"/>
            <a:cs typeface="Arial" pitchFamily="34" charset="0"/>
          </a:endParaRPr>
        </a:p>
      </dgm:t>
    </dgm:pt>
    <dgm:pt modelId="{30AABFC1-83B6-494A-BEFA-99E275B3DAFC}" type="parTrans" cxnId="{6268FED7-D1BC-45AE-A717-F460876C97D0}">
      <dgm:prSet/>
      <dgm:spPr/>
      <dgm:t>
        <a:bodyPr/>
        <a:lstStyle/>
        <a:p>
          <a:endParaRPr lang="fr-FR"/>
        </a:p>
      </dgm:t>
    </dgm:pt>
    <dgm:pt modelId="{B4A9D354-53A9-4C9C-8A38-121C9E6114A2}" type="sibTrans" cxnId="{6268FED7-D1BC-45AE-A717-F460876C97D0}">
      <dgm:prSet/>
      <dgm:spPr/>
      <dgm:t>
        <a:bodyPr/>
        <a:lstStyle/>
        <a:p>
          <a:endParaRPr lang="fr-FR"/>
        </a:p>
      </dgm:t>
    </dgm:pt>
    <dgm:pt modelId="{FA943D00-FCBE-4E1E-AF28-3F23F8C70751}">
      <dgm:prSet phldrT="[Texte]" custT="1">
        <dgm:style>
          <a:lnRef idx="1">
            <a:schemeClr val="accent2"/>
          </a:lnRef>
          <a:fillRef idx="2">
            <a:schemeClr val="accent2"/>
          </a:fillRef>
          <a:effectRef idx="1">
            <a:schemeClr val="accent2"/>
          </a:effectRef>
          <a:fontRef idx="minor">
            <a:schemeClr val="dk1"/>
          </a:fontRef>
        </dgm:style>
      </dgm:prSet>
      <dgm:spPr/>
      <dgm:t>
        <a:bodyPr/>
        <a:lstStyle/>
        <a:p>
          <a:pPr algn="r" rtl="1"/>
          <a:r>
            <a:rPr lang="ar-SA" sz="2000" b="1" u="sng" dirty="0" smtClean="0">
              <a:solidFill>
                <a:schemeClr val="tx1"/>
              </a:solidFill>
              <a:latin typeface="Arial" pitchFamily="34" charset="0"/>
              <a:cs typeface="Arial" pitchFamily="34" charset="0"/>
            </a:rPr>
            <a:t>اتجاه جديد</a:t>
          </a:r>
          <a:endParaRPr lang="fr-FR" sz="2000" b="1" u="sng" dirty="0">
            <a:solidFill>
              <a:schemeClr val="tx1"/>
            </a:solidFill>
            <a:latin typeface="Arial" pitchFamily="34" charset="0"/>
            <a:cs typeface="Arial" pitchFamily="34" charset="0"/>
          </a:endParaRPr>
        </a:p>
      </dgm:t>
    </dgm:pt>
    <dgm:pt modelId="{01B8BB94-0A57-48F2-8658-B1CDC8114AAE}" type="parTrans" cxnId="{6B09579D-4EB7-4EC5-9E17-E64A7D939099}">
      <dgm:prSet/>
      <dgm:spPr/>
      <dgm:t>
        <a:bodyPr/>
        <a:lstStyle/>
        <a:p>
          <a:endParaRPr lang="fr-FR"/>
        </a:p>
      </dgm:t>
    </dgm:pt>
    <dgm:pt modelId="{1889A2C3-85C1-4F5F-A781-B5E73E3C7484}" type="sibTrans" cxnId="{6B09579D-4EB7-4EC5-9E17-E64A7D939099}">
      <dgm:prSet/>
      <dgm:spPr/>
      <dgm:t>
        <a:bodyPr/>
        <a:lstStyle/>
        <a:p>
          <a:endParaRPr lang="fr-FR"/>
        </a:p>
      </dgm:t>
    </dgm:pt>
    <dgm:pt modelId="{7AFC03E9-D5AC-404F-BA0E-1C310F5F5A40}">
      <dgm:prSet phldrT="[Texte]" custT="1">
        <dgm:style>
          <a:lnRef idx="1">
            <a:schemeClr val="accent2"/>
          </a:lnRef>
          <a:fillRef idx="2">
            <a:schemeClr val="accent2"/>
          </a:fillRef>
          <a:effectRef idx="1">
            <a:schemeClr val="accent2"/>
          </a:effectRef>
          <a:fontRef idx="minor">
            <a:schemeClr val="dk1"/>
          </a:fontRef>
        </dgm:style>
      </dgm:prSet>
      <dgm:spPr/>
      <dgm:t>
        <a:bodyPr/>
        <a:lstStyle/>
        <a:p>
          <a:pPr algn="r" rtl="1"/>
          <a:r>
            <a:rPr lang="ar-SA" sz="2000" b="1" dirty="0" smtClean="0">
              <a:solidFill>
                <a:schemeClr val="tx1"/>
              </a:solidFill>
              <a:latin typeface="Arial" pitchFamily="34" charset="0"/>
              <a:cs typeface="Arial" pitchFamily="34" charset="0"/>
            </a:rPr>
            <a:t>المخاطرة الآن شيء يمكن إدارته</a:t>
          </a:r>
          <a:r>
            <a:rPr lang="ar-DZ" sz="2000" b="1" dirty="0" smtClean="0">
              <a:solidFill>
                <a:schemeClr val="tx1"/>
              </a:solidFill>
              <a:latin typeface="Arial" pitchFamily="34" charset="0"/>
              <a:cs typeface="Arial" pitchFamily="34" charset="0"/>
            </a:rPr>
            <a:t>ا</a:t>
          </a:r>
          <a:r>
            <a:rPr lang="ar-SA" sz="2000" b="1" dirty="0" smtClean="0">
              <a:solidFill>
                <a:schemeClr val="tx1"/>
              </a:solidFill>
              <a:latin typeface="Arial" pitchFamily="34" charset="0"/>
              <a:cs typeface="Arial" pitchFamily="34" charset="0"/>
            </a:rPr>
            <a:t> من أجل تقليل التكلفة التي تتبعها الأحداث غير المتوقعة</a:t>
          </a:r>
          <a:endParaRPr lang="fr-FR" sz="2000" b="1" dirty="0">
            <a:solidFill>
              <a:schemeClr val="tx1"/>
            </a:solidFill>
            <a:latin typeface="Arial" pitchFamily="34" charset="0"/>
            <a:cs typeface="Arial" pitchFamily="34" charset="0"/>
          </a:endParaRPr>
        </a:p>
      </dgm:t>
    </dgm:pt>
    <dgm:pt modelId="{52DFE74D-2655-44A6-8909-8A6E7CD3298F}" type="parTrans" cxnId="{EC77A951-9C10-4F17-814C-AFC66B1479ED}">
      <dgm:prSet/>
      <dgm:spPr/>
      <dgm:t>
        <a:bodyPr/>
        <a:lstStyle/>
        <a:p>
          <a:endParaRPr lang="fr-FR"/>
        </a:p>
      </dgm:t>
    </dgm:pt>
    <dgm:pt modelId="{97979BF9-1C85-4E87-A3AF-16BC1FD52EAE}" type="sibTrans" cxnId="{EC77A951-9C10-4F17-814C-AFC66B1479ED}">
      <dgm:prSet/>
      <dgm:spPr/>
      <dgm:t>
        <a:bodyPr/>
        <a:lstStyle/>
        <a:p>
          <a:endParaRPr lang="fr-FR"/>
        </a:p>
      </dgm:t>
    </dgm:pt>
    <dgm:pt modelId="{24FC47C2-8430-431F-8732-A0FFA7CA4C1B}">
      <dgm:prSet phldrT="[Texte]" custT="1">
        <dgm:style>
          <a:lnRef idx="1">
            <a:schemeClr val="accent6"/>
          </a:lnRef>
          <a:fillRef idx="2">
            <a:schemeClr val="accent6"/>
          </a:fillRef>
          <a:effectRef idx="1">
            <a:schemeClr val="accent6"/>
          </a:effectRef>
          <a:fontRef idx="minor">
            <a:schemeClr val="dk1"/>
          </a:fontRef>
        </dgm:style>
      </dgm:prSet>
      <dgm:spPr/>
      <dgm:t>
        <a:bodyPr/>
        <a:lstStyle/>
        <a:p>
          <a:pPr algn="r" rtl="1"/>
          <a:r>
            <a:rPr lang="ar-SA" sz="2000" b="1" dirty="0" smtClean="0">
              <a:solidFill>
                <a:schemeClr val="tx1"/>
              </a:solidFill>
              <a:latin typeface="Arial" pitchFamily="34" charset="0"/>
              <a:cs typeface="Arial" pitchFamily="34" charset="0"/>
            </a:rPr>
            <a:t>عدم اليقين: إذا كان هناك احتمال بعدم تأمين نتيجة مرغوب فيها</a:t>
          </a:r>
          <a:endParaRPr lang="fr-FR" sz="2000" b="1" dirty="0">
            <a:solidFill>
              <a:schemeClr val="tx1"/>
            </a:solidFill>
            <a:latin typeface="Arial" pitchFamily="34" charset="0"/>
            <a:cs typeface="Arial" pitchFamily="34" charset="0"/>
          </a:endParaRPr>
        </a:p>
      </dgm:t>
    </dgm:pt>
    <dgm:pt modelId="{FF94B994-3C70-494A-A2AE-0C80057B64A1}" type="parTrans" cxnId="{1B74DD8A-3EC9-4CFC-B045-79CDEA0609E5}">
      <dgm:prSet/>
      <dgm:spPr/>
      <dgm:t>
        <a:bodyPr/>
        <a:lstStyle/>
        <a:p>
          <a:endParaRPr lang="fr-FR"/>
        </a:p>
      </dgm:t>
    </dgm:pt>
    <dgm:pt modelId="{C8EDB2B0-1A28-418D-88E8-FA884F85D3D3}" type="sibTrans" cxnId="{1B74DD8A-3EC9-4CFC-B045-79CDEA0609E5}">
      <dgm:prSet/>
      <dgm:spPr/>
      <dgm:t>
        <a:bodyPr/>
        <a:lstStyle/>
        <a:p>
          <a:endParaRPr lang="fr-FR"/>
        </a:p>
      </dgm:t>
    </dgm:pt>
    <dgm:pt modelId="{82A196EE-B9C9-45B3-B02B-7CD643478815}" type="pres">
      <dgm:prSet presAssocID="{43575AB1-672A-4BF5-9D2B-62D67F0277A8}" presName="Name0" presStyleCnt="0">
        <dgm:presLayoutVars>
          <dgm:dir/>
          <dgm:resizeHandles val="exact"/>
        </dgm:presLayoutVars>
      </dgm:prSet>
      <dgm:spPr/>
      <dgm:t>
        <a:bodyPr/>
        <a:lstStyle/>
        <a:p>
          <a:endParaRPr lang="fr-FR"/>
        </a:p>
      </dgm:t>
    </dgm:pt>
    <dgm:pt modelId="{76F6ADD6-B1D6-42DF-B215-A63AF8C2A404}" type="pres">
      <dgm:prSet presAssocID="{248F3DA6-9A97-4ED1-AEC8-5AF2B3E5AF6E}" presName="node" presStyleLbl="node1" presStyleIdx="0" presStyleCnt="3">
        <dgm:presLayoutVars>
          <dgm:bulletEnabled val="1"/>
        </dgm:presLayoutVars>
      </dgm:prSet>
      <dgm:spPr/>
      <dgm:t>
        <a:bodyPr/>
        <a:lstStyle/>
        <a:p>
          <a:endParaRPr lang="fr-FR"/>
        </a:p>
      </dgm:t>
    </dgm:pt>
    <dgm:pt modelId="{8C026978-CBB3-4F4E-BBFC-B0BAD87B7334}" type="pres">
      <dgm:prSet presAssocID="{C11C1EDB-E043-42F7-AA9C-C6C1F73DF512}" presName="sibTrans" presStyleCnt="0"/>
      <dgm:spPr/>
    </dgm:pt>
    <dgm:pt modelId="{F29E731E-E547-47B9-95F2-99CFFF3F3B9D}" type="pres">
      <dgm:prSet presAssocID="{A9597334-74C7-42A8-8CA3-CB896EA9941D}" presName="node" presStyleLbl="node1" presStyleIdx="1" presStyleCnt="3">
        <dgm:presLayoutVars>
          <dgm:bulletEnabled val="1"/>
        </dgm:presLayoutVars>
      </dgm:prSet>
      <dgm:spPr/>
      <dgm:t>
        <a:bodyPr/>
        <a:lstStyle/>
        <a:p>
          <a:endParaRPr lang="fr-FR"/>
        </a:p>
      </dgm:t>
    </dgm:pt>
    <dgm:pt modelId="{85076B4B-8A15-47CE-9D82-ADD7C0C11DC1}" type="pres">
      <dgm:prSet presAssocID="{CCD643C0-9E9B-4CCD-8E27-3E416A2660D5}" presName="sibTrans" presStyleCnt="0"/>
      <dgm:spPr/>
    </dgm:pt>
    <dgm:pt modelId="{4FDF35FE-CDF8-4572-A722-E0EC78E7C282}" type="pres">
      <dgm:prSet presAssocID="{FA943D00-FCBE-4E1E-AF28-3F23F8C70751}" presName="node" presStyleLbl="node1" presStyleIdx="2" presStyleCnt="3">
        <dgm:presLayoutVars>
          <dgm:bulletEnabled val="1"/>
        </dgm:presLayoutVars>
      </dgm:prSet>
      <dgm:spPr/>
      <dgm:t>
        <a:bodyPr/>
        <a:lstStyle/>
        <a:p>
          <a:endParaRPr lang="fr-FR"/>
        </a:p>
      </dgm:t>
    </dgm:pt>
  </dgm:ptLst>
  <dgm:cxnLst>
    <dgm:cxn modelId="{209D8BD0-C09C-4634-BCE0-9AC68FDC6FC9}" srcId="{43575AB1-672A-4BF5-9D2B-62D67F0277A8}" destId="{A9597334-74C7-42A8-8CA3-CB896EA9941D}" srcOrd="1" destOrd="0" parTransId="{7AD807E2-C903-4A78-A4C4-837315EECF95}" sibTransId="{CCD643C0-9E9B-4CCD-8E27-3E416A2660D5}"/>
    <dgm:cxn modelId="{EC77A951-9C10-4F17-814C-AFC66B1479ED}" srcId="{FA943D00-FCBE-4E1E-AF28-3F23F8C70751}" destId="{7AFC03E9-D5AC-404F-BA0E-1C310F5F5A40}" srcOrd="0" destOrd="0" parTransId="{52DFE74D-2655-44A6-8909-8A6E7CD3298F}" sibTransId="{97979BF9-1C85-4E87-A3AF-16BC1FD52EAE}"/>
    <dgm:cxn modelId="{6268FED7-D1BC-45AE-A717-F460876C97D0}" srcId="{A9597334-74C7-42A8-8CA3-CB896EA9941D}" destId="{8AEAA9D8-C9EA-46CC-8B01-EFF4263FF595}" srcOrd="0" destOrd="0" parTransId="{30AABFC1-83B6-494A-BEFA-99E275B3DAFC}" sibTransId="{B4A9D354-53A9-4C9C-8A38-121C9E6114A2}"/>
    <dgm:cxn modelId="{B25A0257-F04E-4006-AFDB-488FBBC940DE}" type="presOf" srcId="{8AEAA9D8-C9EA-46CC-8B01-EFF4263FF595}" destId="{F29E731E-E547-47B9-95F2-99CFFF3F3B9D}" srcOrd="0" destOrd="1" presId="urn:microsoft.com/office/officeart/2005/8/layout/hList6"/>
    <dgm:cxn modelId="{18165AC9-6880-4EBD-8B77-7B44BE3E4E5D}" type="presOf" srcId="{FA943D00-FCBE-4E1E-AF28-3F23F8C70751}" destId="{4FDF35FE-CDF8-4572-A722-E0EC78E7C282}" srcOrd="0" destOrd="0" presId="urn:microsoft.com/office/officeart/2005/8/layout/hList6"/>
    <dgm:cxn modelId="{6B09579D-4EB7-4EC5-9E17-E64A7D939099}" srcId="{43575AB1-672A-4BF5-9D2B-62D67F0277A8}" destId="{FA943D00-FCBE-4E1E-AF28-3F23F8C70751}" srcOrd="2" destOrd="0" parTransId="{01B8BB94-0A57-48F2-8658-B1CDC8114AAE}" sibTransId="{1889A2C3-85C1-4F5F-A781-B5E73E3C7484}"/>
    <dgm:cxn modelId="{863C16DE-9693-483C-944C-9B4635C67C2E}" type="presOf" srcId="{A9597334-74C7-42A8-8CA3-CB896EA9941D}" destId="{F29E731E-E547-47B9-95F2-99CFFF3F3B9D}" srcOrd="0" destOrd="0" presId="urn:microsoft.com/office/officeart/2005/8/layout/hList6"/>
    <dgm:cxn modelId="{27EC45A7-F980-405B-B411-4D613401F3B7}" type="presOf" srcId="{248F3DA6-9A97-4ED1-AEC8-5AF2B3E5AF6E}" destId="{76F6ADD6-B1D6-42DF-B215-A63AF8C2A404}" srcOrd="0" destOrd="0" presId="urn:microsoft.com/office/officeart/2005/8/layout/hList6"/>
    <dgm:cxn modelId="{E35EAEAD-74DE-4FF6-8FA1-6FCDDFB7136E}" srcId="{248F3DA6-9A97-4ED1-AEC8-5AF2B3E5AF6E}" destId="{989EE907-DA6D-42F5-B7FB-35FB84B9EC99}" srcOrd="0" destOrd="0" parTransId="{58E872E6-9FDD-4A87-A651-F35FA113BB11}" sibTransId="{25A430E9-B928-430E-BFB4-879486CA765F}"/>
    <dgm:cxn modelId="{B7957A21-67FF-4255-ADA0-DE25B53EDEBD}" srcId="{43575AB1-672A-4BF5-9D2B-62D67F0277A8}" destId="{248F3DA6-9A97-4ED1-AEC8-5AF2B3E5AF6E}" srcOrd="0" destOrd="0" parTransId="{9111055D-11FE-4EAB-A2F6-D295285D682D}" sibTransId="{C11C1EDB-E043-42F7-AA9C-C6C1F73DF512}"/>
    <dgm:cxn modelId="{A0693388-E5CA-4A98-A44D-4CFE28ED0688}" type="presOf" srcId="{43575AB1-672A-4BF5-9D2B-62D67F0277A8}" destId="{82A196EE-B9C9-45B3-B02B-7CD643478815}" srcOrd="0" destOrd="0" presId="urn:microsoft.com/office/officeart/2005/8/layout/hList6"/>
    <dgm:cxn modelId="{CFECA525-1332-449C-8FD1-D771FC64D60A}" type="presOf" srcId="{7AFC03E9-D5AC-404F-BA0E-1C310F5F5A40}" destId="{4FDF35FE-CDF8-4572-A722-E0EC78E7C282}" srcOrd="0" destOrd="1" presId="urn:microsoft.com/office/officeart/2005/8/layout/hList6"/>
    <dgm:cxn modelId="{997B6D6D-A0C6-41F3-92E7-A44FB9B1128F}" type="presOf" srcId="{24FC47C2-8430-431F-8732-A0FFA7CA4C1B}" destId="{76F6ADD6-B1D6-42DF-B215-A63AF8C2A404}" srcOrd="0" destOrd="2" presId="urn:microsoft.com/office/officeart/2005/8/layout/hList6"/>
    <dgm:cxn modelId="{6AAB9208-8F67-466C-852D-57894E67952F}" type="presOf" srcId="{989EE907-DA6D-42F5-B7FB-35FB84B9EC99}" destId="{76F6ADD6-B1D6-42DF-B215-A63AF8C2A404}" srcOrd="0" destOrd="1" presId="urn:microsoft.com/office/officeart/2005/8/layout/hList6"/>
    <dgm:cxn modelId="{1B74DD8A-3EC9-4CFC-B045-79CDEA0609E5}" srcId="{248F3DA6-9A97-4ED1-AEC8-5AF2B3E5AF6E}" destId="{24FC47C2-8430-431F-8732-A0FFA7CA4C1B}" srcOrd="1" destOrd="0" parTransId="{FF94B994-3C70-494A-A2AE-0C80057B64A1}" sibTransId="{C8EDB2B0-1A28-418D-88E8-FA884F85D3D3}"/>
    <dgm:cxn modelId="{03136D80-6CFF-4112-8166-0A53EA90D0A1}" type="presParOf" srcId="{82A196EE-B9C9-45B3-B02B-7CD643478815}" destId="{76F6ADD6-B1D6-42DF-B215-A63AF8C2A404}" srcOrd="0" destOrd="0" presId="urn:microsoft.com/office/officeart/2005/8/layout/hList6"/>
    <dgm:cxn modelId="{4058AC19-1E63-497B-B908-EFA55539F313}" type="presParOf" srcId="{82A196EE-B9C9-45B3-B02B-7CD643478815}" destId="{8C026978-CBB3-4F4E-BBFC-B0BAD87B7334}" srcOrd="1" destOrd="0" presId="urn:microsoft.com/office/officeart/2005/8/layout/hList6"/>
    <dgm:cxn modelId="{5A18AE55-DE1A-4A2F-A1F6-7A98D2E73E91}" type="presParOf" srcId="{82A196EE-B9C9-45B3-B02B-7CD643478815}" destId="{F29E731E-E547-47B9-95F2-99CFFF3F3B9D}" srcOrd="2" destOrd="0" presId="urn:microsoft.com/office/officeart/2005/8/layout/hList6"/>
    <dgm:cxn modelId="{0A7B152A-F2DC-4C50-8946-65FC17D0FAEA}" type="presParOf" srcId="{82A196EE-B9C9-45B3-B02B-7CD643478815}" destId="{85076B4B-8A15-47CE-9D82-ADD7C0C11DC1}" srcOrd="3" destOrd="0" presId="urn:microsoft.com/office/officeart/2005/8/layout/hList6"/>
    <dgm:cxn modelId="{A833113A-3455-43A9-A6D7-FAD150945E64}" type="presParOf" srcId="{82A196EE-B9C9-45B3-B02B-7CD643478815}" destId="{4FDF35FE-CDF8-4572-A722-E0EC78E7C282}" srcOrd="4" destOrd="0" presId="urn:microsoft.com/office/officeart/2005/8/layout/hList6"/>
  </dgm:cxnLst>
  <dgm:bg/>
  <dgm:whole/>
</dgm:dataModel>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D155737-B18D-472A-A683-BA20B1CEF531}" type="datetimeFigureOut">
              <a:rPr lang="fr-FR" smtClean="0"/>
              <a:pPr/>
              <a:t>30/03/2020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020F8D1-4CB6-4864-800A-A25A5FA00A2F}"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D155737-B18D-472A-A683-BA20B1CEF531}" type="datetimeFigureOut">
              <a:rPr lang="fr-FR" smtClean="0"/>
              <a:pPr/>
              <a:t>30/03/2020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020F8D1-4CB6-4864-800A-A25A5FA00A2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D155737-B18D-472A-A683-BA20B1CEF531}" type="datetimeFigureOut">
              <a:rPr lang="fr-FR" smtClean="0"/>
              <a:pPr/>
              <a:t>30/03/2020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020F8D1-4CB6-4864-800A-A25A5FA00A2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D155737-B18D-472A-A683-BA20B1CEF531}" type="datetimeFigureOut">
              <a:rPr lang="fr-FR" smtClean="0"/>
              <a:pPr/>
              <a:t>30/03/2020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020F8D1-4CB6-4864-800A-A25A5FA00A2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D155737-B18D-472A-A683-BA20B1CEF531}" type="datetimeFigureOut">
              <a:rPr lang="fr-FR" smtClean="0"/>
              <a:pPr/>
              <a:t>30/03/2020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020F8D1-4CB6-4864-800A-A25A5FA00A2F}"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D155737-B18D-472A-A683-BA20B1CEF531}" type="datetimeFigureOut">
              <a:rPr lang="fr-FR" smtClean="0"/>
              <a:pPr/>
              <a:t>30/03/2020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020F8D1-4CB6-4864-800A-A25A5FA00A2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D155737-B18D-472A-A683-BA20B1CEF531}" type="datetimeFigureOut">
              <a:rPr lang="fr-FR" smtClean="0"/>
              <a:pPr/>
              <a:t>30/03/2020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020F8D1-4CB6-4864-800A-A25A5FA00A2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9D155737-B18D-472A-A683-BA20B1CEF531}" type="datetimeFigureOut">
              <a:rPr lang="fr-FR" smtClean="0"/>
              <a:pPr/>
              <a:t>30/03/2020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020F8D1-4CB6-4864-800A-A25A5FA00A2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D155737-B18D-472A-A683-BA20B1CEF531}" type="datetimeFigureOut">
              <a:rPr lang="fr-FR" smtClean="0"/>
              <a:pPr/>
              <a:t>30/03/2020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020F8D1-4CB6-4864-800A-A25A5FA00A2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D155737-B18D-472A-A683-BA20B1CEF531}" type="datetimeFigureOut">
              <a:rPr lang="fr-FR" smtClean="0"/>
              <a:pPr/>
              <a:t>30/03/2020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020F8D1-4CB6-4864-800A-A25A5FA00A2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D155737-B18D-472A-A683-BA20B1CEF531}" type="datetimeFigureOut">
              <a:rPr lang="fr-FR" smtClean="0"/>
              <a:pPr/>
              <a:t>30/03/2020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020F8D1-4CB6-4864-800A-A25A5FA00A2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155737-B18D-472A-A683-BA20B1CEF531}" type="datetimeFigureOut">
              <a:rPr lang="fr-FR" smtClean="0"/>
              <a:pPr/>
              <a:t>30/03/2020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20F8D1-4CB6-4864-800A-A25A5FA00A2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2.xml"/><Relationship Id="rId6" Type="http://schemas.openxmlformats.org/officeDocument/2006/relationships/image" Target="../media/image20.jpeg"/><Relationship Id="rId5" Type="http://schemas.openxmlformats.org/officeDocument/2006/relationships/image" Target="../media/image19.jpeg"/><Relationship Id="rId4" Type="http://schemas.openxmlformats.org/officeDocument/2006/relationships/image" Target="../media/image18.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8000" r="-8000"/>
          </a:stretch>
        </a:blipFill>
        <a:effectLst/>
      </p:bgPr>
    </p:bg>
    <p:spTree>
      <p:nvGrpSpPr>
        <p:cNvPr id="1" name=""/>
        <p:cNvGrpSpPr/>
        <p:nvPr/>
      </p:nvGrpSpPr>
      <p:grpSpPr>
        <a:xfrm>
          <a:off x="0" y="0"/>
          <a:ext cx="0" cy="0"/>
          <a:chOff x="0" y="0"/>
          <a:chExt cx="0" cy="0"/>
        </a:xfrm>
      </p:grpSpPr>
      <p:grpSp>
        <p:nvGrpSpPr>
          <p:cNvPr id="2" name="Group 2">
            <a:extLst>
              <a:ext uri="{FF2B5EF4-FFF2-40B4-BE49-F238E27FC236}">
                <a16:creationId xmlns="" xmlns:a16="http://schemas.microsoft.com/office/drawing/2014/main" id="{AC9F0C3D-B736-404C-B103-77F2FD43C27C}"/>
              </a:ext>
            </a:extLst>
          </p:cNvPr>
          <p:cNvGrpSpPr>
            <a:grpSpLocks/>
          </p:cNvGrpSpPr>
          <p:nvPr/>
        </p:nvGrpSpPr>
        <p:grpSpPr bwMode="auto">
          <a:xfrm>
            <a:off x="7786710" y="285728"/>
            <a:ext cx="864096" cy="1152128"/>
            <a:chOff x="4041" y="5842"/>
            <a:chExt cx="1056" cy="1375"/>
          </a:xfrm>
        </p:grpSpPr>
        <p:sp>
          <p:nvSpPr>
            <p:cNvPr id="3" name="Oval 3">
              <a:extLst>
                <a:ext uri="{FF2B5EF4-FFF2-40B4-BE49-F238E27FC236}">
                  <a16:creationId xmlns="" xmlns:a16="http://schemas.microsoft.com/office/drawing/2014/main" id="{97153225-31A5-4483-B580-7F3C064717DF}"/>
                </a:ext>
              </a:extLst>
            </p:cNvPr>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fr-FR"/>
            </a:p>
          </p:txBody>
        </p:sp>
        <p:pic>
          <p:nvPicPr>
            <p:cNvPr id="4" name="Picture 4" descr="SigleUNI4">
              <a:extLst>
                <a:ext uri="{FF2B5EF4-FFF2-40B4-BE49-F238E27FC236}">
                  <a16:creationId xmlns="" xmlns:a16="http://schemas.microsoft.com/office/drawing/2014/main" id="{A91A7DE8-B3D5-493C-B359-3375E1424AD8}"/>
                </a:ext>
              </a:extLst>
            </p:cNvPr>
            <p:cNvPicPr>
              <a:picLocks noChangeAspect="1" noChangeArrowheads="1"/>
            </p:cNvPicPr>
            <p:nvPr/>
          </p:nvPicPr>
          <p:blipFill>
            <a:blip r:embed="rId3" cstate="print"/>
            <a:srcRect l="2623" t="1465" r="1811"/>
            <a:stretch>
              <a:fillRect/>
            </a:stretch>
          </p:blipFill>
          <p:spPr bwMode="auto">
            <a:xfrm>
              <a:off x="4193" y="6073"/>
              <a:ext cx="742" cy="904"/>
            </a:xfrm>
            <a:prstGeom prst="rect">
              <a:avLst/>
            </a:prstGeom>
            <a:noFill/>
          </p:spPr>
        </p:pic>
        <p:sp>
          <p:nvSpPr>
            <p:cNvPr id="5" name="WordArt 5">
              <a:extLst>
                <a:ext uri="{FF2B5EF4-FFF2-40B4-BE49-F238E27FC236}">
                  <a16:creationId xmlns="" xmlns:a16="http://schemas.microsoft.com/office/drawing/2014/main" id="{E0F77808-A37B-463F-9554-0FA0F110EBB8}"/>
                </a:ext>
              </a:extLst>
            </p:cNvPr>
            <p:cNvSpPr>
              <a:spLocks noChangeArrowheads="1" noChangeShapeType="1" noTextEdit="1"/>
            </p:cNvSpPr>
            <p:nvPr/>
          </p:nvSpPr>
          <p:spPr bwMode="auto">
            <a:xfrm>
              <a:off x="4190" y="5978"/>
              <a:ext cx="733" cy="746"/>
            </a:xfrm>
            <a:prstGeom prst="rect">
              <a:avLst/>
            </a:prstGeom>
          </p:spPr>
          <p:txBody>
            <a:bodyPr wrap="none" fromWordArt="1">
              <a:prstTxWarp prst="textArchUp">
                <a:avLst>
                  <a:gd name="adj" fmla="val 10800000"/>
                </a:avLst>
              </a:prstTxWarp>
            </a:bodyPr>
            <a:lstStyle/>
            <a:p>
              <a:pPr algn="ctr" rtl="1"/>
              <a:r>
                <a:rPr lang="ar-DZ" sz="3600" kern="10" spc="0" dirty="0">
                  <a:ln w="9525">
                    <a:noFill/>
                    <a:round/>
                    <a:headEnd/>
                    <a:tailEnd/>
                  </a:ln>
                  <a:solidFill>
                    <a:srgbClr val="000080"/>
                  </a:solidFill>
                  <a:effectLst/>
                  <a:latin typeface="AF_Aseer"/>
                </a:rPr>
                <a:t>جامعــــــة محمد خيضــــــــــــر</a:t>
              </a:r>
              <a:endParaRPr lang="fr-FR" sz="3600" kern="10" spc="0" dirty="0">
                <a:ln w="9525">
                  <a:noFill/>
                  <a:round/>
                  <a:headEnd/>
                  <a:tailEnd/>
                </a:ln>
                <a:solidFill>
                  <a:srgbClr val="000080"/>
                </a:solidFill>
                <a:effectLst/>
                <a:latin typeface="AF_Aseer"/>
              </a:endParaRPr>
            </a:p>
          </p:txBody>
        </p:sp>
        <p:sp>
          <p:nvSpPr>
            <p:cNvPr id="6" name="WordArt 6">
              <a:extLst>
                <a:ext uri="{FF2B5EF4-FFF2-40B4-BE49-F238E27FC236}">
                  <a16:creationId xmlns="" xmlns:a16="http://schemas.microsoft.com/office/drawing/2014/main" id="{87DD9EBF-9C04-463A-B79D-175B05052B95}"/>
                </a:ext>
              </a:extLst>
            </p:cNvPr>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spc="0">
                  <a:ln w="9525">
                    <a:noFill/>
                    <a:round/>
                    <a:headEnd/>
                    <a:tailEnd/>
                  </a:ln>
                  <a:solidFill>
                    <a:srgbClr val="000080"/>
                  </a:solidFill>
                  <a:effectLst/>
                  <a:latin typeface="AF_Aseer"/>
                </a:rPr>
                <a:t>بــســكــــــــــــرة</a:t>
              </a:r>
              <a:endParaRPr lang="fr-FR" sz="3600" kern="10" spc="0">
                <a:ln w="9525">
                  <a:noFill/>
                  <a:round/>
                  <a:headEnd/>
                  <a:tailEnd/>
                </a:ln>
                <a:solidFill>
                  <a:srgbClr val="000080"/>
                </a:solidFill>
                <a:effectLst/>
                <a:latin typeface="AF_Aseer"/>
              </a:endParaRPr>
            </a:p>
          </p:txBody>
        </p:sp>
      </p:grpSp>
      <p:grpSp>
        <p:nvGrpSpPr>
          <p:cNvPr id="7" name="Group 2">
            <a:extLst>
              <a:ext uri="{FF2B5EF4-FFF2-40B4-BE49-F238E27FC236}">
                <a16:creationId xmlns="" xmlns:a16="http://schemas.microsoft.com/office/drawing/2014/main" id="{195BC378-2020-4C32-BCA1-778C22923724}"/>
              </a:ext>
            </a:extLst>
          </p:cNvPr>
          <p:cNvGrpSpPr>
            <a:grpSpLocks/>
          </p:cNvGrpSpPr>
          <p:nvPr/>
        </p:nvGrpSpPr>
        <p:grpSpPr bwMode="auto">
          <a:xfrm>
            <a:off x="714348" y="357166"/>
            <a:ext cx="864096" cy="1152128"/>
            <a:chOff x="4041" y="5842"/>
            <a:chExt cx="1056" cy="1375"/>
          </a:xfrm>
        </p:grpSpPr>
        <p:sp>
          <p:nvSpPr>
            <p:cNvPr id="8" name="Oval 3">
              <a:extLst>
                <a:ext uri="{FF2B5EF4-FFF2-40B4-BE49-F238E27FC236}">
                  <a16:creationId xmlns="" xmlns:a16="http://schemas.microsoft.com/office/drawing/2014/main" id="{0F24A071-581F-4DF7-8002-7BAC62AE55C5}"/>
                </a:ext>
              </a:extLst>
            </p:cNvPr>
            <p:cNvSpPr>
              <a:spLocks noChangeArrowheads="1"/>
            </p:cNvSpPr>
            <p:nvPr/>
          </p:nvSpPr>
          <p:spPr bwMode="auto">
            <a:xfrm>
              <a:off x="4041" y="5842"/>
              <a:ext cx="1056" cy="1375"/>
            </a:xfrm>
            <a:prstGeom prst="ellipse">
              <a:avLst/>
            </a:prstGeom>
            <a:solidFill>
              <a:srgbClr val="FFFFFF"/>
            </a:solidFill>
            <a:ln w="19050">
              <a:solidFill>
                <a:srgbClr val="333399"/>
              </a:solidFill>
              <a:round/>
              <a:headEnd/>
              <a:tailEnd/>
            </a:ln>
          </p:spPr>
          <p:txBody>
            <a:bodyPr vert="horz" wrap="square" lIns="91440" tIns="45720" rIns="91440" bIns="45720" numCol="1" anchor="t" anchorCtr="0" compatLnSpc="1">
              <a:prstTxWarp prst="textNoShape">
                <a:avLst/>
              </a:prstTxWarp>
            </a:bodyPr>
            <a:lstStyle/>
            <a:p>
              <a:endParaRPr lang="fr-FR"/>
            </a:p>
          </p:txBody>
        </p:sp>
        <p:pic>
          <p:nvPicPr>
            <p:cNvPr id="9" name="Picture 4" descr="SigleUNI4">
              <a:extLst>
                <a:ext uri="{FF2B5EF4-FFF2-40B4-BE49-F238E27FC236}">
                  <a16:creationId xmlns="" xmlns:a16="http://schemas.microsoft.com/office/drawing/2014/main" id="{C7690FD4-03BC-413E-8B03-1932D237767F}"/>
                </a:ext>
              </a:extLst>
            </p:cNvPr>
            <p:cNvPicPr>
              <a:picLocks noChangeAspect="1" noChangeArrowheads="1"/>
            </p:cNvPicPr>
            <p:nvPr/>
          </p:nvPicPr>
          <p:blipFill>
            <a:blip r:embed="rId3" cstate="print"/>
            <a:srcRect l="2623" t="1465" r="1811"/>
            <a:stretch>
              <a:fillRect/>
            </a:stretch>
          </p:blipFill>
          <p:spPr bwMode="auto">
            <a:xfrm>
              <a:off x="4193" y="6073"/>
              <a:ext cx="742" cy="904"/>
            </a:xfrm>
            <a:prstGeom prst="rect">
              <a:avLst/>
            </a:prstGeom>
            <a:noFill/>
          </p:spPr>
        </p:pic>
        <p:sp>
          <p:nvSpPr>
            <p:cNvPr id="10" name="WordArt 5">
              <a:extLst>
                <a:ext uri="{FF2B5EF4-FFF2-40B4-BE49-F238E27FC236}">
                  <a16:creationId xmlns="" xmlns:a16="http://schemas.microsoft.com/office/drawing/2014/main" id="{1214EEB1-5824-49EE-A3A1-DCF0465A234F}"/>
                </a:ext>
              </a:extLst>
            </p:cNvPr>
            <p:cNvSpPr>
              <a:spLocks noChangeArrowheads="1" noChangeShapeType="1" noTextEdit="1"/>
            </p:cNvSpPr>
            <p:nvPr/>
          </p:nvSpPr>
          <p:spPr bwMode="auto">
            <a:xfrm>
              <a:off x="4190" y="5978"/>
              <a:ext cx="733" cy="746"/>
            </a:xfrm>
            <a:prstGeom prst="rect">
              <a:avLst/>
            </a:prstGeom>
          </p:spPr>
          <p:txBody>
            <a:bodyPr wrap="none" fromWordArt="1">
              <a:prstTxWarp prst="textArchUp">
                <a:avLst>
                  <a:gd name="adj" fmla="val 10800000"/>
                </a:avLst>
              </a:prstTxWarp>
            </a:bodyPr>
            <a:lstStyle/>
            <a:p>
              <a:pPr algn="ctr" rtl="1"/>
              <a:r>
                <a:rPr lang="ar-DZ" sz="3600" kern="10" spc="0" dirty="0">
                  <a:ln w="9525">
                    <a:noFill/>
                    <a:round/>
                    <a:headEnd/>
                    <a:tailEnd/>
                  </a:ln>
                  <a:solidFill>
                    <a:srgbClr val="000080"/>
                  </a:solidFill>
                  <a:effectLst/>
                  <a:latin typeface="AF_Aseer"/>
                </a:rPr>
                <a:t>جامعــــــة محمد خيضــــــــــــر</a:t>
              </a:r>
              <a:endParaRPr lang="fr-FR" sz="3600" kern="10" spc="0" dirty="0">
                <a:ln w="9525">
                  <a:noFill/>
                  <a:round/>
                  <a:headEnd/>
                  <a:tailEnd/>
                </a:ln>
                <a:solidFill>
                  <a:srgbClr val="000080"/>
                </a:solidFill>
                <a:effectLst/>
                <a:latin typeface="AF_Aseer"/>
              </a:endParaRPr>
            </a:p>
          </p:txBody>
        </p:sp>
        <p:sp>
          <p:nvSpPr>
            <p:cNvPr id="11" name="WordArt 6">
              <a:extLst>
                <a:ext uri="{FF2B5EF4-FFF2-40B4-BE49-F238E27FC236}">
                  <a16:creationId xmlns="" xmlns:a16="http://schemas.microsoft.com/office/drawing/2014/main" id="{651D2A13-D10E-4745-BC4F-35A5D0196143}"/>
                </a:ext>
              </a:extLst>
            </p:cNvPr>
            <p:cNvSpPr>
              <a:spLocks noChangeArrowheads="1" noChangeShapeType="1" noTextEdit="1"/>
            </p:cNvSpPr>
            <p:nvPr/>
          </p:nvSpPr>
          <p:spPr bwMode="auto">
            <a:xfrm>
              <a:off x="4316" y="7018"/>
              <a:ext cx="490" cy="123"/>
            </a:xfrm>
            <a:prstGeom prst="rect">
              <a:avLst/>
            </a:prstGeom>
          </p:spPr>
          <p:txBody>
            <a:bodyPr wrap="none" fromWordArt="1">
              <a:prstTxWarp prst="textPlain">
                <a:avLst>
                  <a:gd name="adj" fmla="val 50000"/>
                </a:avLst>
              </a:prstTxWarp>
            </a:bodyPr>
            <a:lstStyle/>
            <a:p>
              <a:pPr algn="ctr" rtl="1"/>
              <a:r>
                <a:rPr lang="ar-DZ" sz="3600" kern="10" spc="0">
                  <a:ln w="9525">
                    <a:noFill/>
                    <a:round/>
                    <a:headEnd/>
                    <a:tailEnd/>
                  </a:ln>
                  <a:solidFill>
                    <a:srgbClr val="000080"/>
                  </a:solidFill>
                  <a:effectLst/>
                  <a:latin typeface="AF_Aseer"/>
                </a:rPr>
                <a:t>بــســكــــــــــــرة</a:t>
              </a:r>
              <a:endParaRPr lang="fr-FR" sz="3600" kern="10" spc="0">
                <a:ln w="9525">
                  <a:noFill/>
                  <a:round/>
                  <a:headEnd/>
                  <a:tailEnd/>
                </a:ln>
                <a:solidFill>
                  <a:srgbClr val="000080"/>
                </a:solidFill>
                <a:effectLst/>
                <a:latin typeface="AF_Aseer"/>
              </a:endParaRPr>
            </a:p>
          </p:txBody>
        </p:sp>
      </p:grpSp>
      <p:sp>
        <p:nvSpPr>
          <p:cNvPr id="12" name="Rectangle 11"/>
          <p:cNvSpPr/>
          <p:nvPr/>
        </p:nvSpPr>
        <p:spPr>
          <a:xfrm>
            <a:off x="1714480" y="428604"/>
            <a:ext cx="5857916" cy="1446550"/>
          </a:xfrm>
          <a:prstGeom prst="rect">
            <a:avLst/>
          </a:prstGeom>
        </p:spPr>
        <p:txBody>
          <a:bodyPr wrap="square">
            <a:spAutoFit/>
          </a:bodyPr>
          <a:lstStyle/>
          <a:p>
            <a:pPr algn="r" rtl="1"/>
            <a:r>
              <a:rPr lang="ar-DZ" dirty="0" smtClean="0">
                <a:latin typeface="Times New Roman" pitchFamily="18" charset="0"/>
                <a:cs typeface="Times New Roman" pitchFamily="18" charset="0"/>
              </a:rPr>
              <a:t>                      الجمهورية الجزائرية الديمقراطية الشعبية</a:t>
            </a:r>
          </a:p>
          <a:p>
            <a:pPr algn="r" rtl="1"/>
            <a:r>
              <a:rPr lang="ar-DZ" dirty="0" smtClean="0">
                <a:latin typeface="Times New Roman" pitchFamily="18" charset="0"/>
                <a:cs typeface="Times New Roman" pitchFamily="18" charset="0"/>
              </a:rPr>
              <a:t>                         وزارة التعليم العالي والبحث العلمي </a:t>
            </a:r>
          </a:p>
          <a:p>
            <a:pPr algn="r" rtl="1"/>
            <a:r>
              <a:rPr lang="ar-DZ" dirty="0" smtClean="0">
                <a:latin typeface="Times New Roman" pitchFamily="18" charset="0"/>
                <a:cs typeface="Times New Roman" pitchFamily="18" charset="0"/>
              </a:rPr>
              <a:t>                           جامعة محمد </a:t>
            </a:r>
            <a:r>
              <a:rPr lang="ar-DZ" dirty="0" err="1" smtClean="0">
                <a:latin typeface="Times New Roman" pitchFamily="18" charset="0"/>
                <a:cs typeface="Times New Roman" pitchFamily="18" charset="0"/>
              </a:rPr>
              <a:t>خيضر</a:t>
            </a:r>
            <a:r>
              <a:rPr lang="ar-DZ" dirty="0" smtClean="0">
                <a:latin typeface="Times New Roman" pitchFamily="18" charset="0"/>
                <a:cs typeface="Times New Roman" pitchFamily="18" charset="0"/>
              </a:rPr>
              <a:t>— بسكرة —</a:t>
            </a:r>
          </a:p>
          <a:p>
            <a:pPr algn="r" rtl="1"/>
            <a:r>
              <a:rPr lang="ar-DZ" dirty="0" smtClean="0">
                <a:cs typeface="Calibri"/>
              </a:rPr>
              <a:t>                    </a:t>
            </a:r>
            <a:r>
              <a:rPr lang="ar-DZ" sz="1600" b="1" dirty="0" smtClean="0">
                <a:cs typeface="Calibri"/>
              </a:rPr>
              <a:t>كلية العلوم الاقتصادية والتجارية وعلوم التسيير</a:t>
            </a:r>
          </a:p>
          <a:p>
            <a:pPr algn="r" rtl="1"/>
            <a:r>
              <a:rPr lang="ar-DZ" sz="1600" b="1" dirty="0" smtClean="0">
                <a:cs typeface="Calibri"/>
              </a:rPr>
              <a:t>                                    قسم علوم التسيير </a:t>
            </a:r>
            <a:endParaRPr lang="fr-FR" dirty="0"/>
          </a:p>
        </p:txBody>
      </p:sp>
      <p:sp>
        <p:nvSpPr>
          <p:cNvPr id="13" name="Rectangle 12"/>
          <p:cNvSpPr/>
          <p:nvPr/>
        </p:nvSpPr>
        <p:spPr>
          <a:xfrm>
            <a:off x="3357554" y="2071678"/>
            <a:ext cx="2643206" cy="369332"/>
          </a:xfrm>
          <a:prstGeom prst="rect">
            <a:avLst/>
          </a:prstGeom>
        </p:spPr>
        <p:txBody>
          <a:bodyPr wrap="square">
            <a:spAutoFit/>
          </a:bodyPr>
          <a:lstStyle/>
          <a:p>
            <a:pPr algn="ctr" rtl="1"/>
            <a:r>
              <a:rPr lang="ar-DZ" b="1" i="1" kern="10" dirty="0" smtClean="0">
                <a:ln w="9525">
                  <a:noFill/>
                  <a:round/>
                  <a:headEnd/>
                  <a:tailEnd/>
                </a:ln>
                <a:solidFill>
                  <a:srgbClr val="000000"/>
                </a:solidFill>
                <a:effectLst>
                  <a:outerShdw dist="45791" dir="2021404" algn="ctr" rotWithShape="0">
                    <a:srgbClr val="B2B2B2">
                      <a:alpha val="80000"/>
                    </a:srgbClr>
                  </a:outerShdw>
                </a:effectLst>
                <a:latin typeface="Traditional Arabic" pitchFamily="18" charset="-78"/>
                <a:cs typeface="Traditional Arabic" pitchFamily="18" charset="-78"/>
              </a:rPr>
              <a:t>المــــوضـــوع</a:t>
            </a:r>
            <a:endParaRPr lang="fr-FR" b="1" i="1" kern="10" dirty="0">
              <a:ln w="9525">
                <a:noFill/>
                <a:round/>
                <a:headEnd/>
                <a:tailEnd/>
              </a:ln>
              <a:solidFill>
                <a:srgbClr val="000000"/>
              </a:solidFill>
              <a:effectLst>
                <a:outerShdw dist="45791" dir="2021404" algn="ctr" rotWithShape="0">
                  <a:srgbClr val="B2B2B2">
                    <a:alpha val="80000"/>
                  </a:srgbClr>
                </a:outerShdw>
              </a:effectLst>
              <a:latin typeface="Traditional Arabic" pitchFamily="18" charset="-78"/>
              <a:cs typeface="Traditional Arabic" pitchFamily="18" charset="-78"/>
            </a:endParaRPr>
          </a:p>
        </p:txBody>
      </p:sp>
      <p:graphicFrame>
        <p:nvGraphicFramePr>
          <p:cNvPr id="14" name="Tableau 19">
            <a:extLst>
              <a:ext uri="{FF2B5EF4-FFF2-40B4-BE49-F238E27FC236}">
                <a16:creationId xmlns="" xmlns:a16="http://schemas.microsoft.com/office/drawing/2014/main" id="{BCB45778-1769-470C-AAA2-5494C9EE82D1}"/>
              </a:ext>
            </a:extLst>
          </p:cNvPr>
          <p:cNvGraphicFramePr>
            <a:graphicFrameLocks noGrp="1"/>
          </p:cNvGraphicFramePr>
          <p:nvPr>
            <p:extLst>
              <p:ext uri="{D42A27DB-BD31-4B8C-83A1-F6EECF244321}">
                <p14:modId xmlns="" xmlns:p14="http://schemas.microsoft.com/office/powerpoint/2010/main" val="1906402787"/>
              </p:ext>
            </p:extLst>
          </p:nvPr>
        </p:nvGraphicFramePr>
        <p:xfrm>
          <a:off x="714348" y="2571744"/>
          <a:ext cx="7724601" cy="1828800"/>
        </p:xfrm>
        <a:graphic>
          <a:graphicData uri="http://schemas.openxmlformats.org/drawingml/2006/table">
            <a:tbl>
              <a:tblPr rtl="1"/>
              <a:tblGrid>
                <a:gridCol w="7724601">
                  <a:extLst>
                    <a:ext uri="{9D8B030D-6E8A-4147-A177-3AD203B41FA5}">
                      <a16:colId xmlns="" xmlns:a16="http://schemas.microsoft.com/office/drawing/2014/main" val="20000"/>
                    </a:ext>
                  </a:extLst>
                </a:gridCol>
              </a:tblGrid>
              <a:tr h="1512168">
                <a:tc>
                  <a:txBody>
                    <a:bodyPr/>
                    <a:lstStyle/>
                    <a:p>
                      <a:pPr algn="ctr" rtl="1">
                        <a:spcAft>
                          <a:spcPts val="0"/>
                        </a:spcAft>
                      </a:pPr>
                      <a:r>
                        <a:rPr lang="en-US" sz="6000" b="1" i="1" dirty="0" smtClean="0">
                          <a:latin typeface="Brush Script MT" pitchFamily="66" charset="0"/>
                          <a:ea typeface="Times New Roman"/>
                          <a:cs typeface="Arial" pitchFamily="34" charset="0"/>
                        </a:rPr>
                        <a:t> Risks in relation to human resources</a:t>
                      </a:r>
                      <a:endParaRPr lang="fr-FR" sz="6000" b="1" i="1" dirty="0">
                        <a:latin typeface="Brush Script MT" pitchFamily="66" charset="0"/>
                        <a:ea typeface="Times New Roman"/>
                        <a:cs typeface="Arial" pitchFamily="34" charset="0"/>
                      </a:endParaRPr>
                    </a:p>
                  </a:txBody>
                  <a:tcPr marL="68580" marR="68580" marT="0" marB="0" anchor="ctr">
                    <a:lnL w="114300" cap="flat" cmpd="sng" algn="ctr">
                      <a:solidFill>
                        <a:srgbClr val="000000"/>
                      </a:solidFill>
                      <a:prstDash val="solid"/>
                      <a:round/>
                      <a:headEnd type="none" w="med" len="med"/>
                      <a:tailEnd type="none" w="med" len="med"/>
                    </a:lnL>
                    <a:lnR w="114300" cap="flat" cmpd="sng" algn="ctr">
                      <a:solidFill>
                        <a:srgbClr val="000000"/>
                      </a:solidFill>
                      <a:prstDash val="solid"/>
                      <a:round/>
                      <a:headEnd type="none" w="med" len="med"/>
                      <a:tailEnd type="none" w="med" len="med"/>
                    </a:lnR>
                    <a:lnT w="114300" cap="flat" cmpd="sng" algn="ctr">
                      <a:solidFill>
                        <a:srgbClr val="000000"/>
                      </a:solidFill>
                      <a:prstDash val="solid"/>
                      <a:round/>
                      <a:headEnd type="none" w="med" len="med"/>
                      <a:tailEnd type="none" w="med" len="med"/>
                    </a:lnT>
                    <a:lnB w="114300" cap="flat" cmpd="sng" algn="ctr">
                      <a:solidFill>
                        <a:srgbClr val="000000"/>
                      </a:solidFill>
                      <a:prstDash val="solid"/>
                      <a:round/>
                      <a:headEnd type="none" w="med" len="med"/>
                      <a:tailEnd type="none" w="med" len="med"/>
                    </a:lnB>
                    <a:solidFill>
                      <a:schemeClr val="accent2">
                        <a:lumMod val="40000"/>
                        <a:lumOff val="60000"/>
                      </a:schemeClr>
                    </a:solidFill>
                  </a:tcPr>
                </a:tc>
                <a:extLst>
                  <a:ext uri="{0D108BD9-81ED-4DB2-BD59-A6C34878D82A}">
                    <a16:rowId xmlns="" xmlns:a16="http://schemas.microsoft.com/office/drawing/2014/main" val="10000"/>
                  </a:ext>
                </a:extLst>
              </a:tr>
            </a:tbl>
          </a:graphicData>
        </a:graphic>
      </p:graphicFrame>
      <p:sp>
        <p:nvSpPr>
          <p:cNvPr id="15" name="Rectangle 14"/>
          <p:cNvSpPr/>
          <p:nvPr/>
        </p:nvSpPr>
        <p:spPr>
          <a:xfrm>
            <a:off x="7286644" y="4714884"/>
            <a:ext cx="1857356" cy="369332"/>
          </a:xfrm>
          <a:prstGeom prst="rect">
            <a:avLst/>
          </a:prstGeom>
        </p:spPr>
        <p:txBody>
          <a:bodyPr wrap="square">
            <a:spAutoFit/>
          </a:bodyPr>
          <a:lstStyle/>
          <a:p>
            <a:pPr algn="ctr" rtl="1"/>
            <a:r>
              <a:rPr lang="ar-DZ" b="1" i="1" kern="10" dirty="0" smtClean="0">
                <a:ln w="9525">
                  <a:noFill/>
                  <a:round/>
                  <a:headEnd/>
                  <a:tailEnd/>
                </a:ln>
                <a:solidFill>
                  <a:srgbClr val="000000"/>
                </a:solidFill>
                <a:effectLst>
                  <a:outerShdw dist="45791" dir="2021404" algn="ctr" rotWithShape="0">
                    <a:srgbClr val="B2B2B2">
                      <a:alpha val="80000"/>
                    </a:srgbClr>
                  </a:outerShdw>
                </a:effectLst>
                <a:latin typeface="Traditional Arabic"/>
                <a:cs typeface="Traditional Arabic"/>
              </a:rPr>
              <a:t>إعـداد الطــلــبة:</a:t>
            </a:r>
            <a:endParaRPr lang="fr-FR" b="1" i="1" kern="10" dirty="0">
              <a:ln w="9525">
                <a:noFill/>
                <a:round/>
                <a:headEnd/>
                <a:tailEnd/>
              </a:ln>
              <a:solidFill>
                <a:srgbClr val="000000"/>
              </a:solidFill>
              <a:effectLst>
                <a:outerShdw dist="45791" dir="2021404" algn="ctr" rotWithShape="0">
                  <a:srgbClr val="B2B2B2">
                    <a:alpha val="80000"/>
                  </a:srgbClr>
                </a:outerShdw>
              </a:effectLst>
              <a:latin typeface="Traditional Arabic"/>
              <a:cs typeface="Traditional Arabic"/>
            </a:endParaRPr>
          </a:p>
        </p:txBody>
      </p:sp>
      <p:sp>
        <p:nvSpPr>
          <p:cNvPr id="16" name="Rectangle 15"/>
          <p:cNvSpPr/>
          <p:nvPr/>
        </p:nvSpPr>
        <p:spPr>
          <a:xfrm>
            <a:off x="1785919" y="6357958"/>
            <a:ext cx="3571899" cy="369332"/>
          </a:xfrm>
          <a:prstGeom prst="rect">
            <a:avLst/>
          </a:prstGeom>
        </p:spPr>
        <p:txBody>
          <a:bodyPr wrap="square">
            <a:spAutoFit/>
          </a:bodyPr>
          <a:lstStyle/>
          <a:p>
            <a:pPr algn="ctr" rtl="1"/>
            <a:r>
              <a:rPr lang="ar-DZ" i="1" kern="10" dirty="0" smtClean="0">
                <a:ln w="9525">
                  <a:noFill/>
                  <a:round/>
                  <a:headEnd/>
                  <a:tailEnd/>
                </a:ln>
                <a:solidFill>
                  <a:srgbClr val="000000"/>
                </a:solidFill>
                <a:effectLst>
                  <a:outerShdw dist="45791" dir="2021404" algn="ctr" rotWithShape="0">
                    <a:srgbClr val="B2B2B2">
                      <a:alpha val="80000"/>
                    </a:srgbClr>
                  </a:outerShdw>
                </a:effectLst>
                <a:latin typeface="Traditional Arabic" pitchFamily="18" charset="-78"/>
                <a:cs typeface="Traditional Arabic" pitchFamily="18" charset="-78"/>
              </a:rPr>
              <a:t>المـــوسم الجــامعي:  2020/2019</a:t>
            </a:r>
            <a:endParaRPr lang="fr-FR" i="1" kern="10" dirty="0">
              <a:ln w="9525">
                <a:noFill/>
                <a:round/>
                <a:headEnd/>
                <a:tailEnd/>
              </a:ln>
              <a:solidFill>
                <a:srgbClr val="000000"/>
              </a:solidFill>
              <a:effectLst>
                <a:outerShdw dist="45791" dir="2021404" algn="ctr" rotWithShape="0">
                  <a:srgbClr val="B2B2B2">
                    <a:alpha val="80000"/>
                  </a:srgbClr>
                </a:outerShdw>
              </a:effectLst>
              <a:latin typeface="Traditional Arabic" pitchFamily="18" charset="-78"/>
              <a:cs typeface="Traditional Arabic" pitchFamily="18" charset="-78"/>
            </a:endParaRPr>
          </a:p>
        </p:txBody>
      </p:sp>
      <p:sp>
        <p:nvSpPr>
          <p:cNvPr id="19" name="Rectangle à coins arrondis 18"/>
          <p:cNvSpPr/>
          <p:nvPr/>
        </p:nvSpPr>
        <p:spPr>
          <a:xfrm>
            <a:off x="7286644" y="5143512"/>
            <a:ext cx="1857356" cy="1214446"/>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l" rtl="1">
              <a:buFont typeface="Wingdings" pitchFamily="2" charset="2"/>
              <a:buChar char="ü"/>
            </a:pPr>
            <a:r>
              <a:rPr lang="ar-DZ" b="1" dirty="0" smtClean="0">
                <a:solidFill>
                  <a:schemeClr val="tx1"/>
                </a:solidFill>
                <a:effectLst>
                  <a:outerShdw blurRad="38100" dist="38100" dir="2700000" algn="tl">
                    <a:srgbClr val="000000">
                      <a:alpha val="43137"/>
                    </a:srgbClr>
                  </a:outerShdw>
                </a:effectLst>
                <a:cs typeface="+mj-cs"/>
              </a:rPr>
              <a:t>حداد إيمان </a:t>
            </a:r>
          </a:p>
          <a:p>
            <a:pPr algn="l" rtl="1">
              <a:buFont typeface="Wingdings" pitchFamily="2" charset="2"/>
              <a:buChar char="ü"/>
            </a:pPr>
            <a:r>
              <a:rPr lang="ar-DZ" b="1" dirty="0" err="1" smtClean="0">
                <a:solidFill>
                  <a:schemeClr val="tx1"/>
                </a:solidFill>
                <a:effectLst>
                  <a:outerShdw blurRad="38100" dist="38100" dir="2700000" algn="tl">
                    <a:srgbClr val="000000">
                      <a:alpha val="43137"/>
                    </a:srgbClr>
                  </a:outerShdw>
                </a:effectLst>
                <a:cs typeface="+mj-cs"/>
              </a:rPr>
              <a:t>الهامل</a:t>
            </a:r>
            <a:r>
              <a:rPr lang="ar-DZ" b="1" dirty="0" smtClean="0">
                <a:solidFill>
                  <a:schemeClr val="tx1"/>
                </a:solidFill>
                <a:effectLst>
                  <a:outerShdw blurRad="38100" dist="38100" dir="2700000" algn="tl">
                    <a:srgbClr val="000000">
                      <a:alpha val="43137"/>
                    </a:srgbClr>
                  </a:outerShdw>
                </a:effectLst>
                <a:cs typeface="+mj-cs"/>
              </a:rPr>
              <a:t> </a:t>
            </a:r>
            <a:r>
              <a:rPr lang="ar-DZ" b="1" dirty="0" err="1" smtClean="0">
                <a:solidFill>
                  <a:schemeClr val="tx1"/>
                </a:solidFill>
                <a:effectLst>
                  <a:outerShdw blurRad="38100" dist="38100" dir="2700000" algn="tl">
                    <a:srgbClr val="000000">
                      <a:alpha val="43137"/>
                    </a:srgbClr>
                  </a:outerShdw>
                </a:effectLst>
                <a:cs typeface="+mj-cs"/>
              </a:rPr>
              <a:t>ربيحة</a:t>
            </a:r>
            <a:endParaRPr lang="ar-DZ" b="1" dirty="0" smtClean="0">
              <a:solidFill>
                <a:schemeClr val="tx1"/>
              </a:solidFill>
              <a:effectLst>
                <a:outerShdw blurRad="38100" dist="38100" dir="2700000" algn="tl">
                  <a:srgbClr val="000000">
                    <a:alpha val="43137"/>
                  </a:srgbClr>
                </a:outerShdw>
              </a:effectLst>
              <a:cs typeface="+mj-cs"/>
            </a:endParaRPr>
          </a:p>
          <a:p>
            <a:pPr algn="l" rtl="1">
              <a:buFont typeface="Wingdings" pitchFamily="2" charset="2"/>
              <a:buChar char="ü"/>
            </a:pPr>
            <a:r>
              <a:rPr lang="ar-DZ" b="1" dirty="0" smtClean="0">
                <a:solidFill>
                  <a:schemeClr val="tx1"/>
                </a:solidFill>
                <a:effectLst>
                  <a:outerShdw blurRad="38100" dist="38100" dir="2700000" algn="tl">
                    <a:srgbClr val="000000">
                      <a:alpha val="43137"/>
                    </a:srgbClr>
                  </a:outerShdw>
                </a:effectLst>
                <a:cs typeface="+mj-cs"/>
              </a:rPr>
              <a:t>سلمي مريم  </a:t>
            </a:r>
            <a:endParaRPr lang="fr-FR" b="1" dirty="0">
              <a:solidFill>
                <a:schemeClr val="tx1"/>
              </a:solidFill>
              <a:effectLst>
                <a:outerShdw blurRad="38100" dist="38100" dir="2700000" algn="tl">
                  <a:srgbClr val="000000">
                    <a:alpha val="43137"/>
                  </a:srgbClr>
                </a:outerShdw>
              </a:effectLst>
              <a:cs typeface="+mj-cs"/>
            </a:endParaRPr>
          </a:p>
        </p:txBody>
      </p:sp>
      <p:sp>
        <p:nvSpPr>
          <p:cNvPr id="18" name="Rectangle à coins arrondis 17"/>
          <p:cNvSpPr/>
          <p:nvPr/>
        </p:nvSpPr>
        <p:spPr>
          <a:xfrm>
            <a:off x="357158" y="4786322"/>
            <a:ext cx="4000528" cy="1143008"/>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ar-DZ" b="1" u="sng" dirty="0" smtClean="0">
                <a:latin typeface="Arial" pitchFamily="34" charset="0"/>
                <a:cs typeface="Arial" pitchFamily="34" charset="0"/>
              </a:rPr>
              <a:t>تحت إشراف الأستاذة</a:t>
            </a:r>
            <a:r>
              <a:rPr lang="ar-DZ" b="1" i="1" kern="10" dirty="0" smtClean="0">
                <a:ln w="9525">
                  <a:noFill/>
                  <a:round/>
                  <a:headEnd/>
                  <a:tailEnd/>
                </a:ln>
                <a:solidFill>
                  <a:srgbClr val="000000"/>
                </a:solidFill>
                <a:effectLst>
                  <a:outerShdw dist="45791" dir="2021404" algn="ctr" rotWithShape="0">
                    <a:srgbClr val="B2B2B2">
                      <a:alpha val="80000"/>
                    </a:srgbClr>
                  </a:outerShdw>
                </a:effectLst>
                <a:latin typeface="Arial" pitchFamily="34" charset="0"/>
                <a:cs typeface="Arial" pitchFamily="34" charset="0"/>
              </a:rPr>
              <a:t>:</a:t>
            </a:r>
            <a:r>
              <a:rPr lang="ar-DZ" b="1" kern="10" dirty="0" smtClean="0">
                <a:ln w="9525">
                  <a:noFill/>
                  <a:round/>
                  <a:headEnd/>
                  <a:tailEnd/>
                </a:ln>
                <a:solidFill>
                  <a:srgbClr val="000000"/>
                </a:solidFill>
                <a:effectLst>
                  <a:outerShdw dist="45791" dir="2021404" algn="ctr" rotWithShape="0">
                    <a:srgbClr val="B2B2B2">
                      <a:alpha val="80000"/>
                    </a:srgbClr>
                  </a:outerShdw>
                </a:effectLst>
                <a:latin typeface="Arial" pitchFamily="34" charset="0"/>
                <a:cs typeface="Arial" pitchFamily="34" charset="0"/>
              </a:rPr>
              <a:t> </a:t>
            </a:r>
            <a:r>
              <a:rPr lang="ar-DZ" b="1" dirty="0" smtClean="0">
                <a:effectLst>
                  <a:outerShdw blurRad="38100" dist="38100" dir="2700000" algn="tl">
                    <a:srgbClr val="000000">
                      <a:alpha val="43137"/>
                    </a:srgbClr>
                  </a:outerShdw>
                </a:effectLst>
                <a:latin typeface="Arial" pitchFamily="34" charset="0"/>
                <a:cs typeface="Arial" pitchFamily="34" charset="0"/>
              </a:rPr>
              <a:t>طاهري فاطمة الزهراء </a:t>
            </a:r>
            <a:endParaRPr lang="fr-FR" b="1" dirty="0">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amond(in)">
                                      <p:cBhvr>
                                        <p:cTn id="7" dur="20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diamond(in)">
                                      <p:cBhvr>
                                        <p:cTn id="12" dur="20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heel(4)">
                                      <p:cBhvr>
                                        <p:cTn id="17" dur="20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slide(fromBottom)">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7" presetClass="entr" presetSubtype="4"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 calcmode="lin" valueType="num">
                                      <p:cBhvr additive="base">
                                        <p:cTn id="27" dur="5000" fill="hold"/>
                                        <p:tgtEl>
                                          <p:spTgt spid="19"/>
                                        </p:tgtEl>
                                        <p:attrNameLst>
                                          <p:attrName>ppt_x</p:attrName>
                                        </p:attrNameLst>
                                      </p:cBhvr>
                                      <p:tavLst>
                                        <p:tav tm="0">
                                          <p:val>
                                            <p:strVal val="#ppt_x"/>
                                          </p:val>
                                        </p:tav>
                                        <p:tav tm="100000">
                                          <p:val>
                                            <p:strVal val="#ppt_x"/>
                                          </p:val>
                                        </p:tav>
                                      </p:tavLst>
                                    </p:anim>
                                    <p:anim calcmode="lin" valueType="num">
                                      <p:cBhvr additive="base">
                                        <p:cTn id="28" dur="500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P spid="15" grpId="0"/>
      <p:bldP spid="1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blipFill>
            <a:blip r:embed="rId2"/>
            <a:stretch>
              <a:fillRect/>
            </a:stretch>
          </a:blipFill>
        </p:spPr>
        <p:txBody>
          <a:bodyPr/>
          <a:lstStyle/>
          <a:p>
            <a:pPr>
              <a:buNone/>
            </a:pPr>
            <a:endParaRPr lang="fr-FR" dirty="0"/>
          </a:p>
        </p:txBody>
      </p:sp>
      <p:sp>
        <p:nvSpPr>
          <p:cNvPr id="4" name="Organigramme : Alternative 3"/>
          <p:cNvSpPr/>
          <p:nvPr/>
        </p:nvSpPr>
        <p:spPr>
          <a:xfrm>
            <a:off x="4143372" y="2285992"/>
            <a:ext cx="1928826" cy="785818"/>
          </a:xfrm>
          <a:prstGeom prst="flowChartAlternateProcess">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ar-DZ" sz="2400" b="1" dirty="0" smtClean="0"/>
              <a:t>مخاطر الموارد البشرية</a:t>
            </a:r>
            <a:r>
              <a:rPr lang="ar-DZ" dirty="0" smtClean="0"/>
              <a:t> </a:t>
            </a:r>
            <a:endParaRPr lang="fr-FR" dirty="0"/>
          </a:p>
        </p:txBody>
      </p:sp>
      <p:sp>
        <p:nvSpPr>
          <p:cNvPr id="5" name="Organigramme : Alternative 4"/>
          <p:cNvSpPr/>
          <p:nvPr/>
        </p:nvSpPr>
        <p:spPr>
          <a:xfrm>
            <a:off x="4500562" y="642918"/>
            <a:ext cx="1143008" cy="500066"/>
          </a:xfrm>
          <a:prstGeom prst="flowChartAlternateProcess">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ar-DZ" sz="2000" b="1" dirty="0" smtClean="0">
                <a:solidFill>
                  <a:schemeClr val="tx1"/>
                </a:solidFill>
              </a:rPr>
              <a:t>التجنيد </a:t>
            </a:r>
            <a:endParaRPr lang="fr-FR" sz="2000" b="1" dirty="0">
              <a:solidFill>
                <a:schemeClr val="tx1"/>
              </a:solidFill>
            </a:endParaRPr>
          </a:p>
        </p:txBody>
      </p:sp>
      <p:sp>
        <p:nvSpPr>
          <p:cNvPr id="6" name="Organigramme : Alternative 5"/>
          <p:cNvSpPr/>
          <p:nvPr/>
        </p:nvSpPr>
        <p:spPr>
          <a:xfrm>
            <a:off x="2428860" y="785794"/>
            <a:ext cx="1214446" cy="642942"/>
          </a:xfrm>
          <a:prstGeom prst="flowChartAlternateProcess">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ar-DZ" sz="2000" b="1" dirty="0" smtClean="0">
                <a:solidFill>
                  <a:schemeClr val="tx1"/>
                </a:solidFill>
              </a:rPr>
              <a:t>دوران الموظفين </a:t>
            </a:r>
            <a:endParaRPr lang="fr-FR" sz="2000" b="1" dirty="0">
              <a:solidFill>
                <a:schemeClr val="tx1"/>
              </a:solidFill>
            </a:endParaRPr>
          </a:p>
        </p:txBody>
      </p:sp>
      <p:sp>
        <p:nvSpPr>
          <p:cNvPr id="7" name="Organigramme : Alternative 6"/>
          <p:cNvSpPr/>
          <p:nvPr/>
        </p:nvSpPr>
        <p:spPr>
          <a:xfrm>
            <a:off x="1142976" y="1857364"/>
            <a:ext cx="1785950" cy="500066"/>
          </a:xfrm>
          <a:prstGeom prst="flowChartAlternateProcess">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ar-DZ" sz="2000" b="1" dirty="0" smtClean="0">
                <a:solidFill>
                  <a:schemeClr val="tx1"/>
                </a:solidFill>
              </a:rPr>
              <a:t>تقاضي الموظف </a:t>
            </a:r>
            <a:endParaRPr lang="fr-FR" sz="2000" b="1" dirty="0">
              <a:solidFill>
                <a:schemeClr val="tx1"/>
              </a:solidFill>
            </a:endParaRPr>
          </a:p>
        </p:txBody>
      </p:sp>
      <p:sp>
        <p:nvSpPr>
          <p:cNvPr id="18" name="Rectangle à coins arrondis 17"/>
          <p:cNvSpPr/>
          <p:nvPr/>
        </p:nvSpPr>
        <p:spPr>
          <a:xfrm>
            <a:off x="1142976" y="3000372"/>
            <a:ext cx="1785950" cy="571504"/>
          </a:xfrm>
          <a:prstGeom prst="round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ar-DZ" sz="2400" b="1" dirty="0" smtClean="0">
                <a:solidFill>
                  <a:schemeClr val="tx1"/>
                </a:solidFill>
              </a:rPr>
              <a:t>الأوبئة </a:t>
            </a:r>
            <a:endParaRPr lang="fr-FR" sz="2400" b="1" dirty="0">
              <a:solidFill>
                <a:schemeClr val="tx1"/>
              </a:solidFill>
            </a:endParaRPr>
          </a:p>
        </p:txBody>
      </p:sp>
      <p:sp>
        <p:nvSpPr>
          <p:cNvPr id="19" name="Rectangle à coins arrondis 18"/>
          <p:cNvSpPr/>
          <p:nvPr/>
        </p:nvSpPr>
        <p:spPr>
          <a:xfrm>
            <a:off x="2857488" y="3929066"/>
            <a:ext cx="1571636" cy="642942"/>
          </a:xfrm>
          <a:prstGeom prst="roundRect">
            <a:avLst/>
          </a:prstGeom>
        </p:spPr>
        <p:style>
          <a:lnRef idx="1">
            <a:schemeClr val="dk1"/>
          </a:lnRef>
          <a:fillRef idx="3">
            <a:schemeClr val="dk1"/>
          </a:fillRef>
          <a:effectRef idx="2">
            <a:schemeClr val="dk1"/>
          </a:effectRef>
          <a:fontRef idx="minor">
            <a:schemeClr val="lt1"/>
          </a:fontRef>
        </p:style>
        <p:txBody>
          <a:bodyPr rtlCol="0" anchor="ctr"/>
          <a:lstStyle/>
          <a:p>
            <a:pPr algn="ctr"/>
            <a:r>
              <a:rPr lang="ar-DZ" sz="2400" b="1" dirty="0" smtClean="0"/>
              <a:t>مشاكل الإدارة العليا </a:t>
            </a:r>
            <a:endParaRPr lang="fr-FR" sz="2400" b="1" dirty="0"/>
          </a:p>
        </p:txBody>
      </p:sp>
      <p:cxnSp>
        <p:nvCxnSpPr>
          <p:cNvPr id="21" name="Connecteur droit avec flèche 20"/>
          <p:cNvCxnSpPr>
            <a:stCxn id="4" idx="1"/>
            <a:endCxn id="18" idx="3"/>
          </p:cNvCxnSpPr>
          <p:nvPr/>
        </p:nvCxnSpPr>
        <p:spPr>
          <a:xfrm rot="10800000" flipV="1">
            <a:off x="2928926" y="2678900"/>
            <a:ext cx="1214446" cy="607223"/>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23" name="Connecteur droit avec flèche 22"/>
          <p:cNvCxnSpPr/>
          <p:nvPr/>
        </p:nvCxnSpPr>
        <p:spPr>
          <a:xfrm rot="5400000">
            <a:off x="3250397" y="2964653"/>
            <a:ext cx="1214446" cy="571504"/>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25" name="Rectangle à coins arrondis 24"/>
          <p:cNvSpPr/>
          <p:nvPr/>
        </p:nvSpPr>
        <p:spPr>
          <a:xfrm>
            <a:off x="0" y="4143380"/>
            <a:ext cx="1357290" cy="642942"/>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2000" b="1" dirty="0" smtClean="0"/>
              <a:t>لوحة تحكم ضعيفة </a:t>
            </a:r>
            <a:endParaRPr lang="fr-FR" sz="2000" b="1" dirty="0"/>
          </a:p>
        </p:txBody>
      </p:sp>
      <p:sp>
        <p:nvSpPr>
          <p:cNvPr id="26" name="Rectangle à coins arrondis 25"/>
          <p:cNvSpPr/>
          <p:nvPr/>
        </p:nvSpPr>
        <p:spPr>
          <a:xfrm>
            <a:off x="1500166" y="5000636"/>
            <a:ext cx="1428760" cy="57150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2000" b="1" dirty="0" smtClean="0"/>
              <a:t>جودة التنفيذ </a:t>
            </a:r>
            <a:endParaRPr lang="fr-FR" sz="2000" b="1" dirty="0"/>
          </a:p>
        </p:txBody>
      </p:sp>
      <p:sp>
        <p:nvSpPr>
          <p:cNvPr id="28" name="Rectangle à coins arrondis 27"/>
          <p:cNvSpPr/>
          <p:nvPr/>
        </p:nvSpPr>
        <p:spPr>
          <a:xfrm>
            <a:off x="0" y="5500702"/>
            <a:ext cx="1000100" cy="50006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DZ" dirty="0" smtClean="0"/>
              <a:t>ا</a:t>
            </a:r>
            <a:r>
              <a:rPr lang="ar-DZ" sz="2000" b="1" dirty="0" smtClean="0"/>
              <a:t>لخلافات </a:t>
            </a:r>
            <a:endParaRPr lang="fr-FR" sz="2000" b="1" dirty="0"/>
          </a:p>
        </p:txBody>
      </p:sp>
      <p:sp>
        <p:nvSpPr>
          <p:cNvPr id="29" name="Rectangle à coins arrondis 28"/>
          <p:cNvSpPr/>
          <p:nvPr/>
        </p:nvSpPr>
        <p:spPr>
          <a:xfrm>
            <a:off x="785786" y="6215082"/>
            <a:ext cx="1357322" cy="642918"/>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DZ" sz="2000" b="1" dirty="0" smtClean="0"/>
              <a:t>الفشل في التكيف </a:t>
            </a:r>
            <a:endParaRPr lang="fr-FR" sz="2000" b="1" dirty="0"/>
          </a:p>
        </p:txBody>
      </p:sp>
      <p:sp>
        <p:nvSpPr>
          <p:cNvPr id="39" name="Rectangle à coins arrondis 38"/>
          <p:cNvSpPr/>
          <p:nvPr/>
        </p:nvSpPr>
        <p:spPr>
          <a:xfrm>
            <a:off x="3786182" y="5143512"/>
            <a:ext cx="1285884" cy="71438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ar-DZ" sz="2000" b="1" dirty="0" smtClean="0"/>
              <a:t>الأجر العالي </a:t>
            </a:r>
            <a:endParaRPr lang="fr-FR" sz="2000" b="1" dirty="0"/>
          </a:p>
        </p:txBody>
      </p:sp>
      <p:cxnSp>
        <p:nvCxnSpPr>
          <p:cNvPr id="41" name="Connecteur droit avec flèche 40"/>
          <p:cNvCxnSpPr/>
          <p:nvPr/>
        </p:nvCxnSpPr>
        <p:spPr>
          <a:xfrm rot="16200000" flipH="1">
            <a:off x="3786182" y="4643446"/>
            <a:ext cx="571504" cy="428628"/>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42" name="Rectangle à coins arrondis 41"/>
          <p:cNvSpPr/>
          <p:nvPr/>
        </p:nvSpPr>
        <p:spPr>
          <a:xfrm>
            <a:off x="4714876" y="4071942"/>
            <a:ext cx="1214446" cy="428628"/>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ar-DZ" sz="2400" b="1" dirty="0" smtClean="0">
                <a:solidFill>
                  <a:schemeClr val="tx1"/>
                </a:solidFill>
              </a:rPr>
              <a:t>الموهبة </a:t>
            </a:r>
            <a:endParaRPr lang="fr-FR" sz="2400" b="1" dirty="0">
              <a:solidFill>
                <a:schemeClr val="tx1"/>
              </a:solidFill>
            </a:endParaRPr>
          </a:p>
        </p:txBody>
      </p:sp>
      <p:sp>
        <p:nvSpPr>
          <p:cNvPr id="43" name="Rectangle à coins arrondis 42"/>
          <p:cNvSpPr/>
          <p:nvPr/>
        </p:nvSpPr>
        <p:spPr>
          <a:xfrm>
            <a:off x="5500694" y="5857892"/>
            <a:ext cx="1500198" cy="642942"/>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ar-DZ" sz="2000" b="1" dirty="0" smtClean="0">
                <a:solidFill>
                  <a:schemeClr val="tx1"/>
                </a:solidFill>
              </a:rPr>
              <a:t>التغيرات الديمقراطية </a:t>
            </a:r>
            <a:endParaRPr lang="fr-FR" sz="2000" b="1" dirty="0">
              <a:solidFill>
                <a:schemeClr val="tx1"/>
              </a:solidFill>
            </a:endParaRPr>
          </a:p>
        </p:txBody>
      </p:sp>
      <p:sp>
        <p:nvSpPr>
          <p:cNvPr id="44" name="Rectangle à coins arrondis 43"/>
          <p:cNvSpPr/>
          <p:nvPr/>
        </p:nvSpPr>
        <p:spPr>
          <a:xfrm>
            <a:off x="7143768" y="5286388"/>
            <a:ext cx="2000232" cy="571504"/>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ar-DZ" sz="2000" b="1" dirty="0" smtClean="0">
                <a:solidFill>
                  <a:schemeClr val="tx1"/>
                </a:solidFill>
              </a:rPr>
              <a:t>الاستعانة بمصادر خارجية </a:t>
            </a:r>
            <a:endParaRPr lang="fr-FR" sz="2000" b="1" dirty="0">
              <a:solidFill>
                <a:schemeClr val="tx1"/>
              </a:solidFill>
            </a:endParaRPr>
          </a:p>
        </p:txBody>
      </p:sp>
      <p:sp>
        <p:nvSpPr>
          <p:cNvPr id="45" name="Rectangle à coins arrondis 44"/>
          <p:cNvSpPr/>
          <p:nvPr/>
        </p:nvSpPr>
        <p:spPr>
          <a:xfrm>
            <a:off x="7143768" y="3714752"/>
            <a:ext cx="2000232" cy="571504"/>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ar-DZ" sz="2000" b="1" dirty="0" smtClean="0">
                <a:solidFill>
                  <a:schemeClr val="tx1"/>
                </a:solidFill>
              </a:rPr>
              <a:t>القوى العاملة النقابية </a:t>
            </a:r>
            <a:endParaRPr lang="fr-FR" sz="2000" b="1" dirty="0">
              <a:solidFill>
                <a:schemeClr val="tx1"/>
              </a:solidFill>
            </a:endParaRPr>
          </a:p>
        </p:txBody>
      </p:sp>
      <p:sp>
        <p:nvSpPr>
          <p:cNvPr id="46" name="Rectangle à coins arrondis 45"/>
          <p:cNvSpPr/>
          <p:nvPr/>
        </p:nvSpPr>
        <p:spPr>
          <a:xfrm>
            <a:off x="6572264" y="2357430"/>
            <a:ext cx="928694" cy="642942"/>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ar-DZ" sz="2400" b="1" dirty="0" smtClean="0">
                <a:solidFill>
                  <a:schemeClr val="tx1"/>
                </a:solidFill>
              </a:rPr>
              <a:t>ضعف الأداء </a:t>
            </a:r>
            <a:endParaRPr lang="fr-FR" sz="2400" b="1" dirty="0">
              <a:solidFill>
                <a:schemeClr val="tx1"/>
              </a:solidFill>
            </a:endParaRPr>
          </a:p>
        </p:txBody>
      </p:sp>
      <p:sp>
        <p:nvSpPr>
          <p:cNvPr id="47" name="Rectangle à coins arrondis 46"/>
          <p:cNvSpPr/>
          <p:nvPr/>
        </p:nvSpPr>
        <p:spPr>
          <a:xfrm>
            <a:off x="7858148" y="2571744"/>
            <a:ext cx="1071570" cy="500066"/>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2800" b="1" dirty="0" smtClean="0"/>
              <a:t>الغياب </a:t>
            </a:r>
            <a:endParaRPr lang="fr-FR" sz="2800" b="1" dirty="0"/>
          </a:p>
        </p:txBody>
      </p:sp>
      <p:sp>
        <p:nvSpPr>
          <p:cNvPr id="48" name="Rectangle à coins arrondis 47"/>
          <p:cNvSpPr/>
          <p:nvPr/>
        </p:nvSpPr>
        <p:spPr>
          <a:xfrm>
            <a:off x="7358082" y="1428736"/>
            <a:ext cx="1143008" cy="571504"/>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2000" b="1" dirty="0" smtClean="0"/>
              <a:t>عدم المشاركة </a:t>
            </a:r>
            <a:endParaRPr lang="fr-FR" sz="2000" b="1" dirty="0"/>
          </a:p>
        </p:txBody>
      </p:sp>
      <p:sp>
        <p:nvSpPr>
          <p:cNvPr id="49" name="Rectangle à coins arrondis 48"/>
          <p:cNvSpPr/>
          <p:nvPr/>
        </p:nvSpPr>
        <p:spPr>
          <a:xfrm>
            <a:off x="7072330" y="785794"/>
            <a:ext cx="1571636" cy="428628"/>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2000" b="1" dirty="0" smtClean="0"/>
              <a:t>سوء السلوك</a:t>
            </a:r>
            <a:r>
              <a:rPr lang="ar-DZ" dirty="0" smtClean="0"/>
              <a:t> </a:t>
            </a:r>
            <a:endParaRPr lang="fr-FR" dirty="0"/>
          </a:p>
        </p:txBody>
      </p:sp>
      <p:sp>
        <p:nvSpPr>
          <p:cNvPr id="50" name="Rectangle à coins arrondis 49"/>
          <p:cNvSpPr/>
          <p:nvPr/>
        </p:nvSpPr>
        <p:spPr>
          <a:xfrm>
            <a:off x="6286512" y="0"/>
            <a:ext cx="1285884" cy="5714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ar-DZ" sz="2000" b="1" dirty="0" smtClean="0"/>
              <a:t>الاجتهاد</a:t>
            </a:r>
            <a:endParaRPr lang="fr-FR" sz="2000" b="1" dirty="0"/>
          </a:p>
        </p:txBody>
      </p:sp>
      <p:cxnSp>
        <p:nvCxnSpPr>
          <p:cNvPr id="52" name="Connecteur droit avec flèche 51"/>
          <p:cNvCxnSpPr>
            <a:endCxn id="42" idx="0"/>
          </p:cNvCxnSpPr>
          <p:nvPr/>
        </p:nvCxnSpPr>
        <p:spPr>
          <a:xfrm rot="5400000">
            <a:off x="4839893" y="3554017"/>
            <a:ext cx="1000132" cy="357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Connecteur droit avec flèche 53"/>
          <p:cNvCxnSpPr>
            <a:endCxn id="43" idx="0"/>
          </p:cNvCxnSpPr>
          <p:nvPr/>
        </p:nvCxnSpPr>
        <p:spPr>
          <a:xfrm rot="16200000" flipH="1">
            <a:off x="4697016" y="4304115"/>
            <a:ext cx="2786082" cy="32147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6" name="Connecteur droit avec flèche 55"/>
          <p:cNvCxnSpPr/>
          <p:nvPr/>
        </p:nvCxnSpPr>
        <p:spPr>
          <a:xfrm rot="16200000" flipH="1">
            <a:off x="5464975" y="3607595"/>
            <a:ext cx="2214578" cy="128588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8" name="Connecteur droit avec flèche 57"/>
          <p:cNvCxnSpPr>
            <a:stCxn id="4" idx="3"/>
            <a:endCxn id="46" idx="1"/>
          </p:cNvCxnSpPr>
          <p:nvPr/>
        </p:nvCxnSpPr>
        <p:spPr>
          <a:xfrm>
            <a:off x="6072198" y="2678901"/>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Connecteur droit avec flèche 59"/>
          <p:cNvCxnSpPr/>
          <p:nvPr/>
        </p:nvCxnSpPr>
        <p:spPr>
          <a:xfrm rot="5400000" flipH="1" flipV="1">
            <a:off x="7179487" y="2107397"/>
            <a:ext cx="357190" cy="14287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2" name="Connecteur droit avec flèche 61"/>
          <p:cNvCxnSpPr>
            <a:endCxn id="47" idx="0"/>
          </p:cNvCxnSpPr>
          <p:nvPr/>
        </p:nvCxnSpPr>
        <p:spPr>
          <a:xfrm rot="16200000" flipH="1">
            <a:off x="8018883" y="2196694"/>
            <a:ext cx="571504" cy="17859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4" name="Connecteur droit avec flèche 63"/>
          <p:cNvCxnSpPr/>
          <p:nvPr/>
        </p:nvCxnSpPr>
        <p:spPr>
          <a:xfrm rot="16200000" flipV="1">
            <a:off x="7179487" y="1250141"/>
            <a:ext cx="285752" cy="21431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8" name="Connecteur droit avec flèche 67"/>
          <p:cNvCxnSpPr>
            <a:stCxn id="49" idx="1"/>
          </p:cNvCxnSpPr>
          <p:nvPr/>
        </p:nvCxnSpPr>
        <p:spPr>
          <a:xfrm rot="10800000">
            <a:off x="6715140" y="571480"/>
            <a:ext cx="357190" cy="42862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0" name="Connecteur droit avec flèche 69"/>
          <p:cNvCxnSpPr>
            <a:endCxn id="29" idx="0"/>
          </p:cNvCxnSpPr>
          <p:nvPr/>
        </p:nvCxnSpPr>
        <p:spPr>
          <a:xfrm rot="5400000">
            <a:off x="1232274" y="5875752"/>
            <a:ext cx="571504" cy="10715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2" name="Connecteur droit avec flèche 71"/>
          <p:cNvCxnSpPr>
            <a:endCxn id="28" idx="3"/>
          </p:cNvCxnSpPr>
          <p:nvPr/>
        </p:nvCxnSpPr>
        <p:spPr>
          <a:xfrm rot="10800000" flipV="1">
            <a:off x="1000100" y="5357825"/>
            <a:ext cx="428628" cy="3929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4" name="Connecteur droit avec flèche 73"/>
          <p:cNvCxnSpPr>
            <a:endCxn id="25" idx="3"/>
          </p:cNvCxnSpPr>
          <p:nvPr/>
        </p:nvCxnSpPr>
        <p:spPr>
          <a:xfrm rot="10800000" flipV="1">
            <a:off x="1357290" y="4071941"/>
            <a:ext cx="1500198" cy="39290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6" name="Connecteur droit avec flèche 75"/>
          <p:cNvCxnSpPr>
            <a:stCxn id="19" idx="1"/>
            <a:endCxn id="26" idx="0"/>
          </p:cNvCxnSpPr>
          <p:nvPr/>
        </p:nvCxnSpPr>
        <p:spPr>
          <a:xfrm rot="10800000" flipV="1">
            <a:off x="2214546" y="4250536"/>
            <a:ext cx="642942" cy="75009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8" name="Connecteur droit avec flèche 77"/>
          <p:cNvCxnSpPr>
            <a:stCxn id="5" idx="2"/>
          </p:cNvCxnSpPr>
          <p:nvPr/>
        </p:nvCxnSpPr>
        <p:spPr>
          <a:xfrm rot="16200000" flipH="1">
            <a:off x="4607719" y="1607331"/>
            <a:ext cx="1143008" cy="21431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0" name="Connecteur droit avec flèche 79"/>
          <p:cNvCxnSpPr/>
          <p:nvPr/>
        </p:nvCxnSpPr>
        <p:spPr>
          <a:xfrm>
            <a:off x="3643306" y="1428736"/>
            <a:ext cx="928694" cy="85725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2" name="Connecteur droit avec flèche 81"/>
          <p:cNvCxnSpPr>
            <a:stCxn id="7" idx="3"/>
          </p:cNvCxnSpPr>
          <p:nvPr/>
        </p:nvCxnSpPr>
        <p:spPr>
          <a:xfrm>
            <a:off x="2928926" y="2107397"/>
            <a:ext cx="1643074" cy="17859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5" name="Connecteur droit avec flèche 84"/>
          <p:cNvCxnSpPr/>
          <p:nvPr/>
        </p:nvCxnSpPr>
        <p:spPr>
          <a:xfrm>
            <a:off x="5929322" y="3214686"/>
            <a:ext cx="1214446" cy="57150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transition spd="med">
    <p:cover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additive="base">
                                        <p:cTn id="12" dur="500" fill="hold"/>
                                        <p:tgtEl>
                                          <p:spTgt spid="5"/>
                                        </p:tgtEl>
                                        <p:attrNameLst>
                                          <p:attrName>ppt_x</p:attrName>
                                        </p:attrNameLst>
                                      </p:cBhvr>
                                      <p:tavLst>
                                        <p:tav tm="0">
                                          <p:val>
                                            <p:strVal val="#ppt_x"/>
                                          </p:val>
                                        </p:tav>
                                        <p:tav tm="100000">
                                          <p:val>
                                            <p:strVal val="#ppt_x"/>
                                          </p:val>
                                        </p:tav>
                                      </p:tavLst>
                                    </p:anim>
                                    <p:anim calcmode="lin" valueType="num">
                                      <p:cBhvr additive="base">
                                        <p:cTn id="1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ox(in)">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6"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arn(inHorizontal)">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4" fill="hold" nodeType="clickEffect">
                                  <p:stCondLst>
                                    <p:cond delay="0"/>
                                  </p:stCondLst>
                                  <p:childTnLst>
                                    <p:set>
                                      <p:cBhvr>
                                        <p:cTn id="27" dur="1" fill="hold">
                                          <p:stCondLst>
                                            <p:cond delay="0"/>
                                          </p:stCondLst>
                                        </p:cTn>
                                        <p:tgtEl>
                                          <p:spTgt spid="18">
                                            <p:txEl>
                                              <p:pRg st="0" end="0"/>
                                            </p:txEl>
                                          </p:spTgt>
                                        </p:tgtEl>
                                        <p:attrNameLst>
                                          <p:attrName>style.visibility</p:attrName>
                                        </p:attrNameLst>
                                      </p:cBhvr>
                                      <p:to>
                                        <p:strVal val="visible"/>
                                      </p:to>
                                    </p:set>
                                    <p:animEffect transition="in" filter="wheel(4)">
                                      <p:cBhvr>
                                        <p:cTn id="28" dur="2000"/>
                                        <p:tgtEl>
                                          <p:spTgt spid="18">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25"/>
                                        </p:tgtEl>
                                        <p:attrNameLst>
                                          <p:attrName>style.visibility</p:attrName>
                                        </p:attrNameLst>
                                      </p:cBhvr>
                                      <p:to>
                                        <p:strVal val="visible"/>
                                      </p:to>
                                    </p:set>
                                    <p:animEffect transition="in" filter="box(in)">
                                      <p:cBhvr>
                                        <p:cTn id="33" dur="500"/>
                                        <p:tgtEl>
                                          <p:spTgt spid="25"/>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box(in)">
                                      <p:cBhvr>
                                        <p:cTn id="38" dur="500"/>
                                        <p:tgtEl>
                                          <p:spTgt spid="26"/>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9"/>
                                        </p:tgtEl>
                                        <p:attrNameLst>
                                          <p:attrName>style.visibility</p:attrName>
                                        </p:attrNameLst>
                                      </p:cBhvr>
                                      <p:to>
                                        <p:strVal val="visible"/>
                                      </p:to>
                                    </p:set>
                                    <p:anim calcmode="lin" valueType="num">
                                      <p:cBhvr additive="base">
                                        <p:cTn id="43" dur="500" fill="hold"/>
                                        <p:tgtEl>
                                          <p:spTgt spid="39"/>
                                        </p:tgtEl>
                                        <p:attrNameLst>
                                          <p:attrName>ppt_x</p:attrName>
                                        </p:attrNameLst>
                                      </p:cBhvr>
                                      <p:tavLst>
                                        <p:tav tm="0">
                                          <p:val>
                                            <p:strVal val="#ppt_x"/>
                                          </p:val>
                                        </p:tav>
                                        <p:tav tm="100000">
                                          <p:val>
                                            <p:strVal val="#ppt_x"/>
                                          </p:val>
                                        </p:tav>
                                      </p:tavLst>
                                    </p:anim>
                                    <p:anim calcmode="lin" valueType="num">
                                      <p:cBhvr additive="base">
                                        <p:cTn id="44" dur="500" fill="hold"/>
                                        <p:tgtEl>
                                          <p:spTgt spid="39"/>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29">
                                            <p:txEl>
                                              <p:pRg st="0" end="0"/>
                                            </p:txEl>
                                          </p:spTgt>
                                        </p:tgtEl>
                                        <p:attrNameLst>
                                          <p:attrName>style.visibility</p:attrName>
                                        </p:attrNameLst>
                                      </p:cBhvr>
                                      <p:to>
                                        <p:strVal val="visible"/>
                                      </p:to>
                                    </p:set>
                                    <p:anim calcmode="lin" valueType="num">
                                      <p:cBhvr additive="base">
                                        <p:cTn id="49" dur="500" fill="hold"/>
                                        <p:tgtEl>
                                          <p:spTgt spid="29">
                                            <p:txEl>
                                              <p:pRg st="0" end="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2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4" presetClass="entr" presetSubtype="0" fill="hold" grpId="0" nodeType="clickEffect">
                                  <p:stCondLst>
                                    <p:cond delay="0"/>
                                  </p:stCondLst>
                                  <p:childTnLst>
                                    <p:set>
                                      <p:cBhvr>
                                        <p:cTn id="54" dur="1" fill="hold">
                                          <p:stCondLst>
                                            <p:cond delay="0"/>
                                          </p:stCondLst>
                                        </p:cTn>
                                        <p:tgtEl>
                                          <p:spTgt spid="28"/>
                                        </p:tgtEl>
                                        <p:attrNameLst>
                                          <p:attrName>style.visibility</p:attrName>
                                        </p:attrNameLst>
                                      </p:cBhvr>
                                      <p:to>
                                        <p:strVal val="visible"/>
                                      </p:to>
                                    </p:set>
                                    <p:anim to="" calcmode="lin" valueType="num">
                                      <p:cBhvr>
                                        <p:cTn id="55" dur="1" fill="hold"/>
                                        <p:tgtEl>
                                          <p:spTgt spid="28"/>
                                        </p:tgtEl>
                                        <p:attrNameLst>
                                          <p:attrName/>
                                        </p:attrNameLst>
                                      </p:cBhvr>
                                    </p:anim>
                                  </p:childTnLst>
                                </p:cTn>
                              </p:par>
                            </p:childTnLst>
                          </p:cTn>
                        </p:par>
                      </p:childTnLst>
                    </p:cTn>
                  </p:par>
                  <p:par>
                    <p:cTn id="56" fill="hold">
                      <p:stCondLst>
                        <p:cond delay="indefinite"/>
                      </p:stCondLst>
                      <p:childTnLst>
                        <p:par>
                          <p:cTn id="57" fill="hold">
                            <p:stCondLst>
                              <p:cond delay="0"/>
                            </p:stCondLst>
                            <p:childTnLst>
                              <p:par>
                                <p:cTn id="58" presetID="5" presetClass="entr" presetSubtype="10" fill="hold" grpId="0" nodeType="clickEffect">
                                  <p:stCondLst>
                                    <p:cond delay="0"/>
                                  </p:stCondLst>
                                  <p:childTnLst>
                                    <p:set>
                                      <p:cBhvr>
                                        <p:cTn id="59" dur="1" fill="hold">
                                          <p:stCondLst>
                                            <p:cond delay="0"/>
                                          </p:stCondLst>
                                        </p:cTn>
                                        <p:tgtEl>
                                          <p:spTgt spid="42"/>
                                        </p:tgtEl>
                                        <p:attrNameLst>
                                          <p:attrName>style.visibility</p:attrName>
                                        </p:attrNameLst>
                                      </p:cBhvr>
                                      <p:to>
                                        <p:strVal val="visible"/>
                                      </p:to>
                                    </p:set>
                                    <p:animEffect transition="in" filter="checkerboard(across)">
                                      <p:cBhvr>
                                        <p:cTn id="60" dur="500"/>
                                        <p:tgtEl>
                                          <p:spTgt spid="42"/>
                                        </p:tgtEl>
                                      </p:cBhvr>
                                    </p:animEffect>
                                  </p:childTnLst>
                                </p:cTn>
                              </p:par>
                            </p:childTnLst>
                          </p:cTn>
                        </p:par>
                      </p:childTnLst>
                    </p:cTn>
                  </p:par>
                  <p:par>
                    <p:cTn id="61" fill="hold">
                      <p:stCondLst>
                        <p:cond delay="indefinite"/>
                      </p:stCondLst>
                      <p:childTnLst>
                        <p:par>
                          <p:cTn id="62" fill="hold">
                            <p:stCondLst>
                              <p:cond delay="0"/>
                            </p:stCondLst>
                            <p:childTnLst>
                              <p:par>
                                <p:cTn id="63" presetID="4" presetClass="entr" presetSubtype="16" fill="hold" grpId="0" nodeType="clickEffect">
                                  <p:stCondLst>
                                    <p:cond delay="0"/>
                                  </p:stCondLst>
                                  <p:childTnLst>
                                    <p:set>
                                      <p:cBhvr>
                                        <p:cTn id="64" dur="1" fill="hold">
                                          <p:stCondLst>
                                            <p:cond delay="0"/>
                                          </p:stCondLst>
                                        </p:cTn>
                                        <p:tgtEl>
                                          <p:spTgt spid="45"/>
                                        </p:tgtEl>
                                        <p:attrNameLst>
                                          <p:attrName>style.visibility</p:attrName>
                                        </p:attrNameLst>
                                      </p:cBhvr>
                                      <p:to>
                                        <p:strVal val="visible"/>
                                      </p:to>
                                    </p:set>
                                    <p:animEffect transition="in" filter="box(in)">
                                      <p:cBhvr>
                                        <p:cTn id="65" dur="500"/>
                                        <p:tgtEl>
                                          <p:spTgt spid="45"/>
                                        </p:tgtEl>
                                      </p:cBhvr>
                                    </p:animEffect>
                                  </p:childTnLst>
                                </p:cTn>
                              </p:par>
                            </p:childTnLst>
                          </p:cTn>
                        </p:par>
                      </p:childTnLst>
                    </p:cTn>
                  </p:par>
                  <p:par>
                    <p:cTn id="66" fill="hold">
                      <p:stCondLst>
                        <p:cond delay="indefinite"/>
                      </p:stCondLst>
                      <p:childTnLst>
                        <p:par>
                          <p:cTn id="67" fill="hold">
                            <p:stCondLst>
                              <p:cond delay="0"/>
                            </p:stCondLst>
                            <p:childTnLst>
                              <p:par>
                                <p:cTn id="68" presetID="24" presetClass="entr" presetSubtype="0" fill="hold" grpId="0" nodeType="clickEffect">
                                  <p:stCondLst>
                                    <p:cond delay="0"/>
                                  </p:stCondLst>
                                  <p:childTnLst>
                                    <p:set>
                                      <p:cBhvr>
                                        <p:cTn id="69" dur="1" fill="hold">
                                          <p:stCondLst>
                                            <p:cond delay="0"/>
                                          </p:stCondLst>
                                        </p:cTn>
                                        <p:tgtEl>
                                          <p:spTgt spid="44"/>
                                        </p:tgtEl>
                                        <p:attrNameLst>
                                          <p:attrName>style.visibility</p:attrName>
                                        </p:attrNameLst>
                                      </p:cBhvr>
                                      <p:to>
                                        <p:strVal val="visible"/>
                                      </p:to>
                                    </p:set>
                                    <p:anim to="" calcmode="lin" valueType="num">
                                      <p:cBhvr>
                                        <p:cTn id="70" dur="1" fill="hold"/>
                                        <p:tgtEl>
                                          <p:spTgt spid="44"/>
                                        </p:tgtEl>
                                        <p:attrNameLst>
                                          <p:attrName/>
                                        </p:attrNameLst>
                                      </p:cBhvr>
                                    </p:anim>
                                  </p:childTnLst>
                                </p:cTn>
                              </p:par>
                            </p:childTnLst>
                          </p:cTn>
                        </p:par>
                      </p:childTnLst>
                    </p:cTn>
                  </p:par>
                  <p:par>
                    <p:cTn id="71" fill="hold">
                      <p:stCondLst>
                        <p:cond delay="indefinite"/>
                      </p:stCondLst>
                      <p:childTnLst>
                        <p:par>
                          <p:cTn id="72" fill="hold">
                            <p:stCondLst>
                              <p:cond delay="0"/>
                            </p:stCondLst>
                            <p:childTnLst>
                              <p:par>
                                <p:cTn id="73" presetID="4" presetClass="entr" presetSubtype="16" fill="hold" grpId="0" nodeType="clickEffect">
                                  <p:stCondLst>
                                    <p:cond delay="0"/>
                                  </p:stCondLst>
                                  <p:childTnLst>
                                    <p:set>
                                      <p:cBhvr>
                                        <p:cTn id="74" dur="1" fill="hold">
                                          <p:stCondLst>
                                            <p:cond delay="0"/>
                                          </p:stCondLst>
                                        </p:cTn>
                                        <p:tgtEl>
                                          <p:spTgt spid="43"/>
                                        </p:tgtEl>
                                        <p:attrNameLst>
                                          <p:attrName>style.visibility</p:attrName>
                                        </p:attrNameLst>
                                      </p:cBhvr>
                                      <p:to>
                                        <p:strVal val="visible"/>
                                      </p:to>
                                    </p:set>
                                    <p:animEffect transition="in" filter="box(in)">
                                      <p:cBhvr>
                                        <p:cTn id="75" dur="500"/>
                                        <p:tgtEl>
                                          <p:spTgt spid="43"/>
                                        </p:tgtEl>
                                      </p:cBhvr>
                                    </p:animEffect>
                                  </p:childTnLst>
                                </p:cTn>
                              </p:par>
                            </p:childTnLst>
                          </p:cTn>
                        </p:par>
                      </p:childTnLst>
                    </p:cTn>
                  </p:par>
                  <p:par>
                    <p:cTn id="76" fill="hold">
                      <p:stCondLst>
                        <p:cond delay="indefinite"/>
                      </p:stCondLst>
                      <p:childTnLst>
                        <p:par>
                          <p:cTn id="77" fill="hold">
                            <p:stCondLst>
                              <p:cond delay="0"/>
                            </p:stCondLst>
                            <p:childTnLst>
                              <p:par>
                                <p:cTn id="78" presetID="21" presetClass="entr" presetSubtype="4" fill="hold" grpId="0" nodeType="clickEffect">
                                  <p:stCondLst>
                                    <p:cond delay="0"/>
                                  </p:stCondLst>
                                  <p:childTnLst>
                                    <p:set>
                                      <p:cBhvr>
                                        <p:cTn id="79" dur="1" fill="hold">
                                          <p:stCondLst>
                                            <p:cond delay="0"/>
                                          </p:stCondLst>
                                        </p:cTn>
                                        <p:tgtEl>
                                          <p:spTgt spid="46"/>
                                        </p:tgtEl>
                                        <p:attrNameLst>
                                          <p:attrName>style.visibility</p:attrName>
                                        </p:attrNameLst>
                                      </p:cBhvr>
                                      <p:to>
                                        <p:strVal val="visible"/>
                                      </p:to>
                                    </p:set>
                                    <p:animEffect transition="in" filter="wheel(4)">
                                      <p:cBhvr>
                                        <p:cTn id="80" dur="2000"/>
                                        <p:tgtEl>
                                          <p:spTgt spid="46"/>
                                        </p:tgtEl>
                                      </p:cBhvr>
                                    </p:animEffect>
                                  </p:childTnLst>
                                </p:cTn>
                              </p:par>
                            </p:childTnLst>
                          </p:cTn>
                        </p:par>
                      </p:childTnLst>
                    </p:cTn>
                  </p:par>
                  <p:par>
                    <p:cTn id="81" fill="hold">
                      <p:stCondLst>
                        <p:cond delay="indefinite"/>
                      </p:stCondLst>
                      <p:childTnLst>
                        <p:par>
                          <p:cTn id="82" fill="hold">
                            <p:stCondLst>
                              <p:cond delay="0"/>
                            </p:stCondLst>
                            <p:childTnLst>
                              <p:par>
                                <p:cTn id="83" presetID="24" presetClass="entr" presetSubtype="0" fill="hold" grpId="0" nodeType="clickEffect">
                                  <p:stCondLst>
                                    <p:cond delay="0"/>
                                  </p:stCondLst>
                                  <p:childTnLst>
                                    <p:set>
                                      <p:cBhvr>
                                        <p:cTn id="84" dur="1" fill="hold">
                                          <p:stCondLst>
                                            <p:cond delay="0"/>
                                          </p:stCondLst>
                                        </p:cTn>
                                        <p:tgtEl>
                                          <p:spTgt spid="47"/>
                                        </p:tgtEl>
                                        <p:attrNameLst>
                                          <p:attrName>style.visibility</p:attrName>
                                        </p:attrNameLst>
                                      </p:cBhvr>
                                      <p:to>
                                        <p:strVal val="visible"/>
                                      </p:to>
                                    </p:set>
                                    <p:anim to="" calcmode="lin" valueType="num">
                                      <p:cBhvr>
                                        <p:cTn id="85" dur="1" fill="hold"/>
                                        <p:tgtEl>
                                          <p:spTgt spid="47"/>
                                        </p:tgtEl>
                                        <p:attrNameLst>
                                          <p:attrName/>
                                        </p:attrNameLst>
                                      </p:cBhvr>
                                    </p:anim>
                                  </p:childTnLst>
                                </p:cTn>
                              </p:par>
                            </p:childTnLst>
                          </p:cTn>
                        </p:par>
                      </p:childTnLst>
                    </p:cTn>
                  </p:par>
                  <p:par>
                    <p:cTn id="86" fill="hold">
                      <p:stCondLst>
                        <p:cond delay="indefinite"/>
                      </p:stCondLst>
                      <p:childTnLst>
                        <p:par>
                          <p:cTn id="87" fill="hold">
                            <p:stCondLst>
                              <p:cond delay="0"/>
                            </p:stCondLst>
                            <p:childTnLst>
                              <p:par>
                                <p:cTn id="88" presetID="5" presetClass="entr" presetSubtype="10" fill="hold" grpId="0" nodeType="clickEffect">
                                  <p:stCondLst>
                                    <p:cond delay="0"/>
                                  </p:stCondLst>
                                  <p:childTnLst>
                                    <p:set>
                                      <p:cBhvr>
                                        <p:cTn id="89" dur="1" fill="hold">
                                          <p:stCondLst>
                                            <p:cond delay="0"/>
                                          </p:stCondLst>
                                        </p:cTn>
                                        <p:tgtEl>
                                          <p:spTgt spid="48"/>
                                        </p:tgtEl>
                                        <p:attrNameLst>
                                          <p:attrName>style.visibility</p:attrName>
                                        </p:attrNameLst>
                                      </p:cBhvr>
                                      <p:to>
                                        <p:strVal val="visible"/>
                                      </p:to>
                                    </p:set>
                                    <p:animEffect transition="in" filter="checkerboard(across)">
                                      <p:cBhvr>
                                        <p:cTn id="90" dur="500"/>
                                        <p:tgtEl>
                                          <p:spTgt spid="48"/>
                                        </p:tgtEl>
                                      </p:cBhvr>
                                    </p:animEffect>
                                  </p:childTnLst>
                                </p:cTn>
                              </p:par>
                            </p:childTnLst>
                          </p:cTn>
                        </p:par>
                      </p:childTnLst>
                    </p:cTn>
                  </p:par>
                  <p:par>
                    <p:cTn id="91" fill="hold">
                      <p:stCondLst>
                        <p:cond delay="indefinite"/>
                      </p:stCondLst>
                      <p:childTnLst>
                        <p:par>
                          <p:cTn id="92" fill="hold">
                            <p:stCondLst>
                              <p:cond delay="0"/>
                            </p:stCondLst>
                            <p:childTnLst>
                              <p:par>
                                <p:cTn id="93" presetID="11" presetClass="entr" presetSubtype="0" fill="hold" grpId="0" nodeType="clickEffect">
                                  <p:stCondLst>
                                    <p:cond delay="0"/>
                                  </p:stCondLst>
                                  <p:childTnLst>
                                    <p:set>
                                      <p:cBhvr>
                                        <p:cTn id="94" dur="1000">
                                          <p:stCondLst>
                                            <p:cond delay="0"/>
                                          </p:stCondLst>
                                        </p:cTn>
                                        <p:tgtEl>
                                          <p:spTgt spid="49"/>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4" presetClass="entr" presetSubtype="16" fill="hold" grpId="0" nodeType="clickEffect">
                                  <p:stCondLst>
                                    <p:cond delay="0"/>
                                  </p:stCondLst>
                                  <p:childTnLst>
                                    <p:set>
                                      <p:cBhvr>
                                        <p:cTn id="98" dur="1" fill="hold">
                                          <p:stCondLst>
                                            <p:cond delay="0"/>
                                          </p:stCondLst>
                                        </p:cTn>
                                        <p:tgtEl>
                                          <p:spTgt spid="50"/>
                                        </p:tgtEl>
                                        <p:attrNameLst>
                                          <p:attrName>style.visibility</p:attrName>
                                        </p:attrNameLst>
                                      </p:cBhvr>
                                      <p:to>
                                        <p:strVal val="visible"/>
                                      </p:to>
                                    </p:set>
                                    <p:animEffect transition="in" filter="box(in)">
                                      <p:cBhvr>
                                        <p:cTn id="99"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25" grpId="0" animBg="1"/>
      <p:bldP spid="26" grpId="0" animBg="1"/>
      <p:bldP spid="28" grpId="0" animBg="1"/>
      <p:bldP spid="39" grpId="0" animBg="1"/>
      <p:bldP spid="42" grpId="0" animBg="1"/>
      <p:bldP spid="43" grpId="0" animBg="1"/>
      <p:bldP spid="44" grpId="0" animBg="1"/>
      <p:bldP spid="45" grpId="0" animBg="1"/>
      <p:bldP spid="46" grpId="0" animBg="1"/>
      <p:bldP spid="47" grpId="0" animBg="1"/>
      <p:bldP spid="48" grpId="0" animBg="1"/>
      <p:bldP spid="49" grpId="0" animBg="1"/>
      <p:bldP spid="5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blipFill>
            <a:blip r:embed="rId2"/>
            <a:stretch>
              <a:fillRect/>
            </a:stretch>
          </a:blipFill>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buNone/>
            </a:pPr>
            <a:r>
              <a:rPr lang="ar-DZ"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ar-DZ" b="1" spc="50" dirty="0" smtClean="0">
                <a:ln w="11430"/>
                <a:gradFill>
                  <a:gsLst>
                    <a:gs pos="25000">
                      <a:schemeClr val="accent2">
                        <a:satMod val="155000"/>
                      </a:schemeClr>
                    </a:gs>
                    <a:gs pos="100000">
                      <a:schemeClr val="accent2">
                        <a:shade val="45000"/>
                        <a:satMod val="165000"/>
                      </a:schemeClr>
                    </a:gs>
                  </a:gsLst>
                  <a:lin ang="5400000"/>
                </a:gradFill>
                <a:effectLst>
                  <a:glow rad="139700">
                    <a:schemeClr val="accent3">
                      <a:satMod val="175000"/>
                      <a:alpha val="40000"/>
                    </a:schemeClr>
                  </a:glow>
                  <a:outerShdw blurRad="76200" dist="50800" dir="5400000" algn="tl" rotWithShape="0">
                    <a:srgbClr val="000000">
                      <a:alpha val="65000"/>
                    </a:srgbClr>
                  </a:outerShdw>
                  <a:reflection blurRad="6350" stA="60000" endA="900" endPos="60000" dist="29997" dir="5400000" sy="-100000" algn="bl" rotWithShape="0"/>
                </a:effectLst>
              </a:rPr>
              <a:t>تصميم نظام لإدارة مخاطر الموارد البشرية </a:t>
            </a:r>
            <a:endParaRPr lang="fr-FR" b="1" spc="50" dirty="0">
              <a:ln w="11430"/>
              <a:gradFill>
                <a:gsLst>
                  <a:gs pos="25000">
                    <a:schemeClr val="accent2">
                      <a:satMod val="155000"/>
                    </a:schemeClr>
                  </a:gs>
                  <a:gs pos="100000">
                    <a:schemeClr val="accent2">
                      <a:shade val="45000"/>
                      <a:satMod val="165000"/>
                    </a:schemeClr>
                  </a:gs>
                </a:gsLst>
                <a:lin ang="5400000"/>
              </a:gradFill>
              <a:effectLst>
                <a:glow rad="139700">
                  <a:schemeClr val="accent3">
                    <a:satMod val="175000"/>
                    <a:alpha val="40000"/>
                  </a:schemeClr>
                </a:glow>
                <a:outerShdw blurRad="76200" dist="50800" dir="5400000" algn="tl" rotWithShape="0">
                  <a:srgbClr val="000000">
                    <a:alpha val="65000"/>
                  </a:srgbClr>
                </a:outerShdw>
                <a:reflection blurRad="6350" stA="60000" endA="900" endPos="60000" dist="29997" dir="5400000" sy="-100000" algn="bl" rotWithShape="0"/>
              </a:effectLst>
            </a:endParaRPr>
          </a:p>
        </p:txBody>
      </p:sp>
      <p:sp>
        <p:nvSpPr>
          <p:cNvPr id="5" name="Rectangle à coins arrondis 4"/>
          <p:cNvSpPr/>
          <p:nvPr/>
        </p:nvSpPr>
        <p:spPr>
          <a:xfrm>
            <a:off x="3286116" y="571480"/>
            <a:ext cx="3143272" cy="1714512"/>
          </a:xfrm>
          <a:prstGeom prst="round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ar-DZ" sz="2000" b="1" u="sng" dirty="0" smtClean="0">
                <a:solidFill>
                  <a:schemeClr val="tx1"/>
                </a:solidFill>
                <a:effectLst>
                  <a:glow rad="139700">
                    <a:schemeClr val="accent6">
                      <a:satMod val="175000"/>
                      <a:alpha val="40000"/>
                    </a:schemeClr>
                  </a:glow>
                </a:effectLst>
              </a:rPr>
              <a:t>مخاطر الموارد البشرية </a:t>
            </a:r>
          </a:p>
          <a:p>
            <a:pPr algn="ctr"/>
            <a:r>
              <a:rPr lang="ar-DZ" sz="2000" b="1" dirty="0" smtClean="0">
                <a:solidFill>
                  <a:schemeClr val="tx1"/>
                </a:solidFill>
                <a:effectLst>
                  <a:glow rad="139700">
                    <a:schemeClr val="accent3">
                      <a:satMod val="175000"/>
                      <a:alpha val="40000"/>
                    </a:schemeClr>
                  </a:glow>
                </a:effectLst>
              </a:rPr>
              <a:t>البيئة الاقتصادية </a:t>
            </a:r>
          </a:p>
          <a:p>
            <a:pPr algn="ctr"/>
            <a:r>
              <a:rPr lang="ar-DZ" sz="2000" b="1" dirty="0" smtClean="0">
                <a:solidFill>
                  <a:schemeClr val="tx1"/>
                </a:solidFill>
                <a:effectLst>
                  <a:glow rad="139700">
                    <a:schemeClr val="accent3">
                      <a:satMod val="175000"/>
                      <a:alpha val="40000"/>
                    </a:schemeClr>
                  </a:glow>
                </a:effectLst>
              </a:rPr>
              <a:t>البيئة السياسية </a:t>
            </a:r>
          </a:p>
          <a:p>
            <a:pPr algn="ctr"/>
            <a:r>
              <a:rPr lang="ar-DZ" sz="2000" b="1" dirty="0" smtClean="0">
                <a:solidFill>
                  <a:schemeClr val="tx1"/>
                </a:solidFill>
                <a:effectLst>
                  <a:glow rad="139700">
                    <a:schemeClr val="accent3">
                      <a:satMod val="175000"/>
                      <a:alpha val="40000"/>
                    </a:schemeClr>
                  </a:glow>
                </a:effectLst>
              </a:rPr>
              <a:t>البيئة الثقافية</a:t>
            </a:r>
            <a:r>
              <a:rPr lang="ar-DZ" dirty="0" smtClean="0"/>
              <a:t> </a:t>
            </a:r>
            <a:endParaRPr lang="fr-FR" dirty="0"/>
          </a:p>
        </p:txBody>
      </p:sp>
      <p:sp>
        <p:nvSpPr>
          <p:cNvPr id="6" name="Flèche vers le bas 5"/>
          <p:cNvSpPr/>
          <p:nvPr/>
        </p:nvSpPr>
        <p:spPr>
          <a:xfrm>
            <a:off x="4500562" y="2357430"/>
            <a:ext cx="571504" cy="714380"/>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7" name="Rectangle à coins arrondis 6"/>
          <p:cNvSpPr/>
          <p:nvPr/>
        </p:nvSpPr>
        <p:spPr>
          <a:xfrm>
            <a:off x="3357554" y="3214686"/>
            <a:ext cx="3000396" cy="57150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sz="2000" b="1" dirty="0" smtClean="0">
                <a:solidFill>
                  <a:schemeClr val="tx1"/>
                </a:solidFill>
              </a:rPr>
              <a:t>مخاطر </a:t>
            </a:r>
            <a:r>
              <a:rPr lang="ar-DZ" sz="2000" b="1" dirty="0" err="1" smtClean="0">
                <a:solidFill>
                  <a:schemeClr val="tx1"/>
                </a:solidFill>
              </a:rPr>
              <a:t>استراتيجية</a:t>
            </a:r>
            <a:r>
              <a:rPr lang="ar-DZ" sz="2000" b="1" dirty="0" smtClean="0">
                <a:solidFill>
                  <a:schemeClr val="tx1"/>
                </a:solidFill>
              </a:rPr>
              <a:t> </a:t>
            </a:r>
            <a:endParaRPr lang="fr-FR" sz="2000" b="1" dirty="0">
              <a:solidFill>
                <a:schemeClr val="tx1"/>
              </a:solidFill>
            </a:endParaRPr>
          </a:p>
        </p:txBody>
      </p:sp>
      <p:sp>
        <p:nvSpPr>
          <p:cNvPr id="8" name="Rectangle à coins arrondis 7"/>
          <p:cNvSpPr/>
          <p:nvPr/>
        </p:nvSpPr>
        <p:spPr>
          <a:xfrm>
            <a:off x="0" y="4500570"/>
            <a:ext cx="9144000" cy="1785950"/>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ar-DZ" sz="2000" b="1" dirty="0" smtClean="0"/>
              <a:t>المخاطر العملية للموارد البشرية </a:t>
            </a:r>
            <a:endParaRPr lang="fr-FR" sz="2000" b="1" dirty="0"/>
          </a:p>
        </p:txBody>
      </p:sp>
      <p:sp>
        <p:nvSpPr>
          <p:cNvPr id="9" name="Rectangle à coins arrondis 8"/>
          <p:cNvSpPr/>
          <p:nvPr/>
        </p:nvSpPr>
        <p:spPr>
          <a:xfrm>
            <a:off x="0" y="5286388"/>
            <a:ext cx="2000264" cy="500066"/>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2000" b="1" dirty="0" smtClean="0"/>
              <a:t>مخاطر الاختبار </a:t>
            </a:r>
            <a:endParaRPr lang="fr-FR" sz="2000" b="1" dirty="0"/>
          </a:p>
        </p:txBody>
      </p:sp>
      <p:sp>
        <p:nvSpPr>
          <p:cNvPr id="11" name="Rectangle à coins arrondis 10"/>
          <p:cNvSpPr/>
          <p:nvPr/>
        </p:nvSpPr>
        <p:spPr>
          <a:xfrm>
            <a:off x="5000628" y="5572140"/>
            <a:ext cx="2000264" cy="500066"/>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2000" b="1" dirty="0" smtClean="0"/>
              <a:t>مخاطر نظام </a:t>
            </a:r>
            <a:r>
              <a:rPr lang="ar-DZ" sz="2000" b="1" dirty="0" err="1" smtClean="0"/>
              <a:t>المكافات</a:t>
            </a:r>
            <a:r>
              <a:rPr lang="ar-DZ" sz="2000" b="1" dirty="0" smtClean="0"/>
              <a:t> </a:t>
            </a:r>
            <a:endParaRPr lang="fr-FR" sz="2000" b="1" dirty="0"/>
          </a:p>
        </p:txBody>
      </p:sp>
      <p:sp>
        <p:nvSpPr>
          <p:cNvPr id="12" name="Rectangle à coins arrondis 11"/>
          <p:cNvSpPr/>
          <p:nvPr/>
        </p:nvSpPr>
        <p:spPr>
          <a:xfrm>
            <a:off x="7286644" y="5286388"/>
            <a:ext cx="1857356" cy="500066"/>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2800" b="1" dirty="0" smtClean="0"/>
              <a:t>مخاطر التنمية</a:t>
            </a:r>
            <a:r>
              <a:rPr lang="ar-DZ" sz="2800" dirty="0" smtClean="0"/>
              <a:t> </a:t>
            </a:r>
            <a:endParaRPr lang="fr-FR" sz="2800" dirty="0"/>
          </a:p>
        </p:txBody>
      </p:sp>
      <p:sp>
        <p:nvSpPr>
          <p:cNvPr id="13" name="Flèche vers le bas 12"/>
          <p:cNvSpPr/>
          <p:nvPr/>
        </p:nvSpPr>
        <p:spPr>
          <a:xfrm>
            <a:off x="4572000" y="3857628"/>
            <a:ext cx="500066" cy="500066"/>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4" name="Rectangle à coins arrondis 13"/>
          <p:cNvSpPr/>
          <p:nvPr/>
        </p:nvSpPr>
        <p:spPr>
          <a:xfrm>
            <a:off x="2214546" y="5572140"/>
            <a:ext cx="2143140" cy="428628"/>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2400" b="1" dirty="0" smtClean="0"/>
              <a:t>مخاطر التقييم </a:t>
            </a:r>
            <a:endParaRPr lang="fr-FR" sz="2400" b="1" dirty="0"/>
          </a:p>
        </p:txBody>
      </p:sp>
    </p:spTree>
  </p:cSld>
  <p:clrMapOvr>
    <a:masterClrMapping/>
  </p:clrMapOvr>
  <p:transition spd="med">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6"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Horizontal)">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ox(in)">
                                      <p:cBhvr>
                                        <p:cTn id="18" dur="5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6"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barn(inHorizontal)">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7" presetClass="entr" presetSubtype="4" fill="hold" grpId="0"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0" fill="hold"/>
                                        <p:tgtEl>
                                          <p:spTgt spid="13"/>
                                        </p:tgtEl>
                                        <p:attrNameLst>
                                          <p:attrName>ppt_x</p:attrName>
                                        </p:attrNameLst>
                                      </p:cBhvr>
                                      <p:tavLst>
                                        <p:tav tm="0">
                                          <p:val>
                                            <p:strVal val="#ppt_x"/>
                                          </p:val>
                                        </p:tav>
                                        <p:tav tm="100000">
                                          <p:val>
                                            <p:strVal val="#ppt_x"/>
                                          </p:val>
                                        </p:tav>
                                      </p:tavLst>
                                    </p:anim>
                                    <p:anim calcmode="lin" valueType="num">
                                      <p:cBhvr additive="base">
                                        <p:cTn id="29" dur="50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8"/>
                                        </p:tgtEl>
                                        <p:attrNameLst>
                                          <p:attrName>style.visibility</p:attrName>
                                        </p:attrNameLst>
                                      </p:cBhvr>
                                      <p:to>
                                        <p:strVal val="visible"/>
                                      </p:to>
                                    </p:set>
                                    <p:animEffect transition="in" filter="box(in)">
                                      <p:cBhvr>
                                        <p:cTn id="34" dur="500"/>
                                        <p:tgtEl>
                                          <p:spTgt spid="8"/>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box(in)">
                                      <p:cBhvr>
                                        <p:cTn id="39" dur="500"/>
                                        <p:tgtEl>
                                          <p:spTgt spid="12"/>
                                        </p:tgtEl>
                                      </p:cBhvr>
                                    </p:animEffect>
                                  </p:childTnLst>
                                </p:cTn>
                              </p:par>
                            </p:childTnLst>
                          </p:cTn>
                        </p:par>
                      </p:childTnLst>
                    </p:cTn>
                  </p:par>
                  <p:par>
                    <p:cTn id="40" fill="hold">
                      <p:stCondLst>
                        <p:cond delay="indefinite"/>
                      </p:stCondLst>
                      <p:childTnLst>
                        <p:par>
                          <p:cTn id="41" fill="hold">
                            <p:stCondLst>
                              <p:cond delay="0"/>
                            </p:stCondLst>
                            <p:childTnLst>
                              <p:par>
                                <p:cTn id="42" presetID="4" presetClass="entr" presetSubtype="16" fill="hold" nodeType="clickEffect">
                                  <p:stCondLst>
                                    <p:cond delay="0"/>
                                  </p:stCondLst>
                                  <p:childTnLst>
                                    <p:set>
                                      <p:cBhvr>
                                        <p:cTn id="43" dur="1" fill="hold">
                                          <p:stCondLst>
                                            <p:cond delay="0"/>
                                          </p:stCondLst>
                                        </p:cTn>
                                        <p:tgtEl>
                                          <p:spTgt spid="11">
                                            <p:txEl>
                                              <p:pRg st="0" end="0"/>
                                            </p:txEl>
                                          </p:spTgt>
                                        </p:tgtEl>
                                        <p:attrNameLst>
                                          <p:attrName>style.visibility</p:attrName>
                                        </p:attrNameLst>
                                      </p:cBhvr>
                                      <p:to>
                                        <p:strVal val="visible"/>
                                      </p:to>
                                    </p:set>
                                    <p:animEffect transition="in" filter="box(in)">
                                      <p:cBhvr>
                                        <p:cTn id="44" dur="500"/>
                                        <p:tgtEl>
                                          <p:spTgt spid="11">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4" presetClass="entr" presetSubtype="0"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anim to="" calcmode="lin" valueType="num">
                                      <p:cBhvr>
                                        <p:cTn id="49" dur="1" fill="hold"/>
                                        <p:tgtEl>
                                          <p:spTgt spid="14"/>
                                        </p:tgtEl>
                                        <p:attrNameLst>
                                          <p:attrName/>
                                        </p:attrNameLst>
                                      </p:cBhvr>
                                    </p:anim>
                                  </p:childTnLst>
                                </p:cTn>
                              </p:par>
                            </p:childTnLst>
                          </p:cTn>
                        </p:par>
                      </p:childTnLst>
                    </p:cTn>
                  </p:par>
                  <p:par>
                    <p:cTn id="50" fill="hold">
                      <p:stCondLst>
                        <p:cond delay="indefinite"/>
                      </p:stCondLst>
                      <p:childTnLst>
                        <p:par>
                          <p:cTn id="51" fill="hold">
                            <p:stCondLst>
                              <p:cond delay="0"/>
                            </p:stCondLst>
                            <p:childTnLst>
                              <p:par>
                                <p:cTn id="52" presetID="24" presetClass="entr" presetSubtype="0" fill="hold" grpId="0" nodeType="clickEffect">
                                  <p:stCondLst>
                                    <p:cond delay="0"/>
                                  </p:stCondLst>
                                  <p:childTnLst>
                                    <p:set>
                                      <p:cBhvr>
                                        <p:cTn id="53" dur="1" fill="hold">
                                          <p:stCondLst>
                                            <p:cond delay="0"/>
                                          </p:stCondLst>
                                        </p:cTn>
                                        <p:tgtEl>
                                          <p:spTgt spid="9"/>
                                        </p:tgtEl>
                                        <p:attrNameLst>
                                          <p:attrName>style.visibility</p:attrName>
                                        </p:attrNameLst>
                                      </p:cBhvr>
                                      <p:to>
                                        <p:strVal val="visible"/>
                                      </p:to>
                                    </p:set>
                                    <p:anim to="" calcmode="lin" valueType="num">
                                      <p:cBhvr>
                                        <p:cTn id="54" dur="1" fill="hold"/>
                                        <p:tgtEl>
                                          <p:spTgt spid="9"/>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blipFill>
            <a:blip r:embed="rId2"/>
            <a:stretch>
              <a:fillRect/>
            </a:stretch>
          </a:blipFill>
        </p:spPr>
        <p:txBody>
          <a:bodyPr>
            <a:normAutofit/>
          </a:bodyPr>
          <a:lstStyle/>
          <a:p>
            <a:pPr algn="r" rtl="1">
              <a:buNone/>
            </a:pPr>
            <a:r>
              <a:rPr lang="ar-DZ" sz="2800" b="1" dirty="0" smtClean="0">
                <a:solidFill>
                  <a:schemeClr val="bg1"/>
                </a:solidFill>
                <a:latin typeface="Times New Roman" pitchFamily="18" charset="0"/>
                <a:cs typeface="Times New Roman" pitchFamily="18" charset="0"/>
              </a:rPr>
              <a:t>إن وضع مخاطر الموارد البشرية المحتملة في نظام إدارة </a:t>
            </a:r>
            <a:r>
              <a:rPr lang="ar-SA" sz="2800" b="1" dirty="0" smtClean="0">
                <a:solidFill>
                  <a:schemeClr val="bg1"/>
                </a:solidFill>
                <a:latin typeface="Times New Roman" pitchFamily="18" charset="0"/>
                <a:cs typeface="Times New Roman" pitchFamily="18" charset="0"/>
              </a:rPr>
              <a:t>المخاطر. يتم ذلك </a:t>
            </a:r>
            <a:r>
              <a:rPr lang="ar-SA" sz="2800" b="1" dirty="0" smtClean="0">
                <a:solidFill>
                  <a:srgbClr val="FFFF00"/>
                </a:solidFill>
                <a:latin typeface="Times New Roman" pitchFamily="18" charset="0"/>
                <a:cs typeface="Times New Roman" pitchFamily="18" charset="0"/>
                <a:sym typeface="Wingdings"/>
              </a:rPr>
              <a:t></a:t>
            </a:r>
            <a:r>
              <a:rPr lang="ar-SA" sz="2800" b="1" dirty="0" smtClean="0">
                <a:solidFill>
                  <a:schemeClr val="bg1"/>
                </a:solidFill>
                <a:latin typeface="Times New Roman" pitchFamily="18" charset="0"/>
                <a:cs typeface="Times New Roman" pitchFamily="18" charset="0"/>
              </a:rPr>
              <a:t>لتعزيز إستراتيجية أعمال المنظمات ولكن إدارة الموارد البشرية الإستراتيجية هي عامل حاسم في تحقيق النجاح التنظيمي. وبالتالي، فإن عدم إدارة المخاطر في الموارد البشرية يمكن أن يكون له تأثير شديد على عملها. </a:t>
            </a:r>
            <a:r>
              <a:rPr lang="ar-SA" sz="2800" b="1" dirty="0" smtClean="0">
                <a:solidFill>
                  <a:srgbClr val="FFFF00"/>
                </a:solidFill>
                <a:latin typeface="Times New Roman" pitchFamily="18" charset="0"/>
                <a:cs typeface="Times New Roman" pitchFamily="18" charset="0"/>
                <a:sym typeface="Wingdings"/>
              </a:rPr>
              <a:t></a:t>
            </a:r>
            <a:r>
              <a:rPr lang="ar-SA" sz="2800" b="1" dirty="0" smtClean="0">
                <a:solidFill>
                  <a:schemeClr val="bg1"/>
                </a:solidFill>
                <a:latin typeface="Times New Roman" pitchFamily="18" charset="0"/>
                <a:cs typeface="Times New Roman" pitchFamily="18" charset="0"/>
              </a:rPr>
              <a:t>يمكن للمؤسسات تشكيل أنظمة إدارة مخاطر الموارد البشرية من خلال إشراك ثلاثة عناصر أساسية. العناصر هي مهمة وإستراتيجية الشركة وهيكلها وإدارة الموارد البشرية. يجب أن تتوافق هذه العناصر الثلاثة مع ممارسات الموارد البشرية في المنظمات لتصميم نظام مناسب لمخاطر الموارد البشرية. </a:t>
            </a:r>
            <a:endParaRPr lang="ar-DZ" sz="2800" b="1" dirty="0" smtClean="0">
              <a:solidFill>
                <a:schemeClr val="bg1"/>
              </a:solidFill>
              <a:latin typeface="Times New Roman" pitchFamily="18" charset="0"/>
              <a:cs typeface="Times New Roman" pitchFamily="18" charset="0"/>
            </a:endParaRPr>
          </a:p>
          <a:p>
            <a:pPr algn="r" rtl="1">
              <a:buNone/>
            </a:pPr>
            <a:r>
              <a:rPr lang="ar-DZ" sz="2800" b="1" dirty="0" smtClean="0">
                <a:solidFill>
                  <a:schemeClr val="bg1"/>
                </a:solidFill>
                <a:latin typeface="Times New Roman" pitchFamily="18" charset="0"/>
                <a:cs typeface="Times New Roman" pitchFamily="18" charset="0"/>
              </a:rPr>
              <a:t> </a:t>
            </a:r>
            <a:r>
              <a:rPr lang="ar-SA" sz="2800" b="1" dirty="0" smtClean="0">
                <a:solidFill>
                  <a:srgbClr val="FFFF00"/>
                </a:solidFill>
                <a:latin typeface="Times New Roman" pitchFamily="18" charset="0"/>
                <a:cs typeface="Times New Roman" pitchFamily="18" charset="0"/>
                <a:sym typeface="Wingdings"/>
              </a:rPr>
              <a:t></a:t>
            </a:r>
            <a:r>
              <a:rPr lang="ar-DZ" sz="2800" b="1" dirty="0" smtClean="0">
                <a:solidFill>
                  <a:schemeClr val="bg1"/>
                </a:solidFill>
                <a:latin typeface="Times New Roman" pitchFamily="18" charset="0"/>
                <a:cs typeface="Times New Roman" pitchFamily="18" charset="0"/>
                <a:sym typeface="Wingdings"/>
              </a:rPr>
              <a:t>  </a:t>
            </a:r>
            <a:r>
              <a:rPr lang="ar-SA" sz="2800" b="1" dirty="0" smtClean="0">
                <a:solidFill>
                  <a:schemeClr val="bg1"/>
                </a:solidFill>
                <a:latin typeface="Times New Roman" pitchFamily="18" charset="0"/>
                <a:cs typeface="Times New Roman" pitchFamily="18" charset="0"/>
                <a:sym typeface="Wingdings"/>
              </a:rPr>
              <a:t> </a:t>
            </a:r>
            <a:r>
              <a:rPr lang="ar-SA" sz="2800" b="1" dirty="0" smtClean="0">
                <a:solidFill>
                  <a:schemeClr val="bg1"/>
                </a:solidFill>
                <a:latin typeface="Times New Roman" pitchFamily="18" charset="0"/>
                <a:cs typeface="Times New Roman" pitchFamily="18" charset="0"/>
              </a:rPr>
              <a:t>إن مشاركة الموظفين هي مفتاح النجاح، ولا يمكن لهذا النظام أن يزدهر إلا إذا كان الجميع على استعداد للمشاركة ودعمه. في ألمانيا، من المرجح أن تكون المؤسسات الأكبر قد أضافت بالفعل نظامًا لإدارة مخاطر الموارد البشرية إلى نظام إدارة المخاطر، مما يثير مسألة ما إذا كانت المؤسسات المتوسطة والصغيرة لا تركز بشكل كاف على أنظمة الموارد البشرية بشكل عام أو إذا لم يكن لديها موارد كافية لنفعل ذلك.</a:t>
            </a:r>
            <a:endParaRPr lang="fr-FR" sz="2800" b="1" dirty="0" smtClean="0">
              <a:solidFill>
                <a:schemeClr val="bg1"/>
              </a:solidFill>
              <a:latin typeface="Times New Roman" pitchFamily="18" charset="0"/>
              <a:cs typeface="Times New Roman" pitchFamily="18" charset="0"/>
            </a:endParaRPr>
          </a:p>
          <a:p>
            <a:pPr algn="r" rtl="1"/>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Horizontal)">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4000" r="-24000"/>
          </a:stretch>
        </a:blip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lstStyle/>
          <a:p>
            <a:pPr algn="r" rtl="1">
              <a:buNone/>
            </a:pPr>
            <a:r>
              <a:rPr lang="ar-DZ" dirty="0" smtClean="0"/>
              <a:t> </a:t>
            </a:r>
            <a:endParaRPr lang="fr-FR" dirty="0"/>
          </a:p>
        </p:txBody>
      </p:sp>
      <p:sp>
        <p:nvSpPr>
          <p:cNvPr id="4" name="Rectangle à coins arrondis 3"/>
          <p:cNvSpPr/>
          <p:nvPr/>
        </p:nvSpPr>
        <p:spPr>
          <a:xfrm>
            <a:off x="1000100" y="1428736"/>
            <a:ext cx="6357982" cy="3286148"/>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r" rtl="1"/>
            <a:r>
              <a:rPr lang="ar-DZ" b="1" dirty="0" smtClean="0">
                <a:solidFill>
                  <a:schemeClr val="tx1"/>
                </a:solidFill>
              </a:rPr>
              <a:t>لقد ازدادت أهمية مفهوم إدارة الموارد البشرية في السنوات الأخيرة ليس فقط كايدولوجية ولكن كإستراتيجية لدعم المؤسسة. وقد اقتنعت الإدارة الحديثة بان النجاح طويل الأمد يشمل العلاقة بين الكوادر الإنتاجية وأدت خبرة عمل إدارة إلى أن هناك اتجاهين</a:t>
            </a:r>
            <a:r>
              <a:rPr lang="ar-DZ" b="1" dirty="0" smtClean="0">
                <a:solidFill>
                  <a:schemeClr val="tx1"/>
                </a:solidFill>
                <a:latin typeface="Arial"/>
                <a:cs typeface="Arial"/>
              </a:rPr>
              <a:t>:</a:t>
            </a:r>
            <a:r>
              <a:rPr lang="ar-DZ" b="1" dirty="0" smtClean="0">
                <a:solidFill>
                  <a:schemeClr val="tx1"/>
                </a:solidFill>
              </a:rPr>
              <a:t> </a:t>
            </a:r>
          </a:p>
          <a:p>
            <a:pPr algn="r" rtl="1"/>
            <a:r>
              <a:rPr lang="ar-DZ" b="1" dirty="0" smtClean="0">
                <a:solidFill>
                  <a:schemeClr val="tx1"/>
                </a:solidFill>
                <a:sym typeface="Wingdings"/>
              </a:rPr>
              <a:t></a:t>
            </a:r>
            <a:r>
              <a:rPr lang="ar-DZ" b="1" dirty="0" smtClean="0">
                <a:solidFill>
                  <a:schemeClr val="tx1"/>
                </a:solidFill>
              </a:rPr>
              <a:t>نظرة موارد البشرية التي تشمل التطوير المنظم ونمو الكفاءة للأفراد في المؤسسة </a:t>
            </a:r>
          </a:p>
          <a:p>
            <a:pPr algn="r" rtl="1"/>
            <a:r>
              <a:rPr lang="ar-DZ" b="1" dirty="0" smtClean="0">
                <a:solidFill>
                  <a:schemeClr val="tx1"/>
                </a:solidFill>
                <a:sym typeface="Wingdings"/>
              </a:rPr>
              <a:t></a:t>
            </a:r>
            <a:r>
              <a:rPr lang="ar-DZ" b="1" dirty="0" smtClean="0">
                <a:solidFill>
                  <a:schemeClr val="tx1"/>
                </a:solidFill>
              </a:rPr>
              <a:t>النظرة الموجهة للأعمال التي تتطلب التوجه للخدمة وخلق المنافسة بين الموظفين </a:t>
            </a:r>
          </a:p>
          <a:p>
            <a:pPr algn="r" rtl="1"/>
            <a:r>
              <a:rPr lang="ar-DZ" b="1" dirty="0" smtClean="0">
                <a:solidFill>
                  <a:schemeClr val="tx1"/>
                </a:solidFill>
              </a:rPr>
              <a:t>يشير هذان المفهومان إلي أن إذا حدث خطا فان العواقب تكون على الأفراد والإعمال تسبب الخسارة فكيف يمكن للإدارة منع هذه الخسارة بالنسبة للفرد وبالنسبة للمؤسسة وهذا ما أصبح يعرف بإدارة مخاطر الموارد البشرية </a:t>
            </a:r>
          </a:p>
          <a:p>
            <a:pPr algn="r" rtl="1"/>
            <a:endParaRPr lang="fr-FR" b="1" dirty="0">
              <a:solidFill>
                <a:schemeClr val="tx1"/>
              </a:solidFill>
            </a:endParaRPr>
          </a:p>
        </p:txBody>
      </p:sp>
      <p:sp>
        <p:nvSpPr>
          <p:cNvPr id="5" name="Rectangle à coins arrondis 4"/>
          <p:cNvSpPr/>
          <p:nvPr/>
        </p:nvSpPr>
        <p:spPr>
          <a:xfrm>
            <a:off x="7286612" y="428604"/>
            <a:ext cx="1857388" cy="1000132"/>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3600" b="1" dirty="0" smtClean="0"/>
              <a:t>مقدمة</a:t>
            </a:r>
            <a:r>
              <a:rPr lang="ar-DZ" dirty="0" smtClean="0"/>
              <a:t> </a:t>
            </a:r>
            <a:endParaRPr lang="fr-FR" dirty="0"/>
          </a:p>
        </p:txBody>
      </p:sp>
    </p:spTree>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2000" fill="hold"/>
                                        <p:tgtEl>
                                          <p:spTgt spid="5"/>
                                        </p:tgtEl>
                                        <p:attrNameLst>
                                          <p:attrName>ppt_w</p:attrName>
                                        </p:attrNameLst>
                                      </p:cBhvr>
                                      <p:tavLst>
                                        <p:tav tm="0">
                                          <p:val>
                                            <p:strVal val="#ppt_w*0.70"/>
                                          </p:val>
                                        </p:tav>
                                        <p:tav tm="100000">
                                          <p:val>
                                            <p:strVal val="#ppt_w"/>
                                          </p:val>
                                        </p:tav>
                                      </p:tavLst>
                                    </p:anim>
                                    <p:anim calcmode="lin" valueType="num">
                                      <p:cBhvr>
                                        <p:cTn id="8" dur="2000" fill="hold"/>
                                        <p:tgtEl>
                                          <p:spTgt spid="5"/>
                                        </p:tgtEl>
                                        <p:attrNameLst>
                                          <p:attrName>ppt_h</p:attrName>
                                        </p:attrNameLst>
                                      </p:cBhvr>
                                      <p:tavLst>
                                        <p:tav tm="0">
                                          <p:val>
                                            <p:strVal val="#ppt_h"/>
                                          </p:val>
                                        </p:tav>
                                        <p:tav tm="100000">
                                          <p:val>
                                            <p:strVal val="#ppt_h"/>
                                          </p:val>
                                        </p:tav>
                                      </p:tavLst>
                                    </p:anim>
                                    <p:animEffect transition="in" filter="fade">
                                      <p:cBhvr>
                                        <p:cTn id="9" dur="2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2000" fill="hold"/>
                                        <p:tgtEl>
                                          <p:spTgt spid="4"/>
                                        </p:tgtEl>
                                        <p:attrNameLst>
                                          <p:attrName>ppt_x</p:attrName>
                                        </p:attrNameLst>
                                      </p:cBhvr>
                                      <p:tavLst>
                                        <p:tav tm="0">
                                          <p:val>
                                            <p:strVal val="#ppt_x"/>
                                          </p:val>
                                        </p:tav>
                                        <p:tav tm="100000">
                                          <p:val>
                                            <p:strVal val="#ppt_x"/>
                                          </p:val>
                                        </p:tav>
                                      </p:tavLst>
                                    </p:anim>
                                    <p:anim calcmode="lin" valueType="num">
                                      <p:cBhvr additive="base">
                                        <p:cTn id="15" dur="2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
            <a:ext cx="9144000" cy="6858000"/>
          </a:xfrm>
          <a:blipFill>
            <a:blip r:embed="rId2"/>
            <a:stretch>
              <a:fillRect/>
            </a:stretch>
          </a:blipFill>
        </p:spPr>
        <p:txBody>
          <a:bodyPr/>
          <a:lstStyle/>
          <a:p>
            <a:pPr algn="r" rtl="1">
              <a:buNone/>
            </a:pPr>
            <a:endParaRPr lang="ar-DZ" b="1" dirty="0" smtClean="0">
              <a:ln w="17780" cmpd="sng">
                <a:solidFill>
                  <a:schemeClr val="tx1"/>
                </a:solidFill>
                <a:prstDash val="solid"/>
                <a:miter lim="800000"/>
              </a:ln>
              <a:solidFill>
                <a:schemeClr val="tx1"/>
              </a:solidFill>
              <a:effectLst>
                <a:glow rad="63500">
                  <a:schemeClr val="accent6">
                    <a:satMod val="175000"/>
                    <a:alpha val="40000"/>
                  </a:schemeClr>
                </a:glow>
                <a:outerShdw blurRad="50800" algn="tl" rotWithShape="0">
                  <a:srgbClr val="000000"/>
                </a:outerShdw>
                <a:reflection blurRad="6350" stA="60000" endA="900" endPos="58000" dir="5400000" sy="-100000" algn="bl" rotWithShape="0"/>
              </a:effectLst>
              <a:latin typeface="Arial" pitchFamily="34" charset="0"/>
              <a:cs typeface="Arial" pitchFamily="34" charset="0"/>
              <a:sym typeface="Wingdings"/>
            </a:endParaRPr>
          </a:p>
          <a:p>
            <a:pPr algn="r" rtl="1">
              <a:buNone/>
            </a:pPr>
            <a:endParaRPr lang="ar-DZ" b="1" dirty="0" smtClean="0">
              <a:ln w="17780" cmpd="sng">
                <a:solidFill>
                  <a:schemeClr val="tx1"/>
                </a:solidFill>
                <a:prstDash val="solid"/>
                <a:miter lim="800000"/>
              </a:ln>
              <a:solidFill>
                <a:schemeClr val="tx1"/>
              </a:solidFill>
              <a:effectLst>
                <a:glow rad="63500">
                  <a:schemeClr val="accent6">
                    <a:satMod val="175000"/>
                    <a:alpha val="40000"/>
                  </a:schemeClr>
                </a:glow>
                <a:outerShdw blurRad="50800" algn="tl" rotWithShape="0">
                  <a:srgbClr val="000000"/>
                </a:outerShdw>
                <a:reflection blurRad="6350" stA="60000" endA="900" endPos="58000" dir="5400000" sy="-100000" algn="bl" rotWithShape="0"/>
              </a:effectLst>
              <a:latin typeface="Arial" pitchFamily="34" charset="0"/>
              <a:cs typeface="Arial" pitchFamily="34" charset="0"/>
              <a:sym typeface="Wingdings"/>
            </a:endParaRPr>
          </a:p>
          <a:p>
            <a:pPr algn="r" rtl="1">
              <a:buNone/>
            </a:pPr>
            <a:endParaRPr lang="ar-DZ" b="1" dirty="0">
              <a:ln w="17780" cmpd="sng">
                <a:solidFill>
                  <a:schemeClr val="tx1"/>
                </a:solidFill>
                <a:prstDash val="solid"/>
                <a:miter lim="800000"/>
              </a:ln>
              <a:effectLst>
                <a:glow rad="63500">
                  <a:schemeClr val="accent6">
                    <a:satMod val="175000"/>
                    <a:alpha val="40000"/>
                  </a:schemeClr>
                </a:glow>
                <a:outerShdw blurRad="50800" algn="tl" rotWithShape="0">
                  <a:srgbClr val="000000"/>
                </a:outerShdw>
                <a:reflection blurRad="6350" stA="60000" endA="900" endPos="58000" dir="5400000" sy="-100000" algn="bl" rotWithShape="0"/>
              </a:effectLst>
              <a:latin typeface="Arial" pitchFamily="34" charset="0"/>
              <a:cs typeface="Arial" pitchFamily="34" charset="0"/>
              <a:sym typeface="Wingdings"/>
            </a:endParaRPr>
          </a:p>
          <a:p>
            <a:pPr algn="r" rtl="1">
              <a:buNone/>
            </a:pPr>
            <a:endParaRPr lang="fr-FR" b="1" dirty="0" smtClean="0">
              <a:ln w="17780" cmpd="sng">
                <a:solidFill>
                  <a:schemeClr val="tx1"/>
                </a:solidFill>
                <a:prstDash val="solid"/>
                <a:miter lim="800000"/>
              </a:ln>
              <a:solidFill>
                <a:schemeClr val="tx1"/>
              </a:solidFill>
              <a:effectLst>
                <a:glow rad="63500">
                  <a:schemeClr val="accent6">
                    <a:satMod val="175000"/>
                    <a:alpha val="40000"/>
                  </a:schemeClr>
                </a:glow>
                <a:outerShdw blurRad="50800" algn="tl" rotWithShape="0">
                  <a:srgbClr val="000000"/>
                </a:outerShdw>
                <a:reflection blurRad="6350" stA="60000" endA="900" endPos="58000" dir="5400000" sy="-100000" algn="bl" rotWithShape="0"/>
              </a:effectLst>
              <a:latin typeface="Arial" pitchFamily="34" charset="0"/>
              <a:cs typeface="Arial" pitchFamily="34" charset="0"/>
            </a:endParaRPr>
          </a:p>
          <a:p>
            <a:pPr algn="r" rtl="1">
              <a:buNone/>
            </a:pPr>
            <a:r>
              <a:rPr lang="ar-DZ" sz="6600" b="1" dirty="0" smtClean="0">
                <a:ln w="17780" cmpd="sng">
                  <a:solidFill>
                    <a:schemeClr val="tx1"/>
                  </a:solidFill>
                  <a:prstDash val="solid"/>
                  <a:miter lim="800000"/>
                </a:ln>
                <a:solidFill>
                  <a:schemeClr val="tx1"/>
                </a:solidFill>
                <a:effectLst>
                  <a:glow rad="63500">
                    <a:schemeClr val="accent6">
                      <a:satMod val="175000"/>
                      <a:alpha val="40000"/>
                    </a:schemeClr>
                  </a:glow>
                  <a:outerShdw blurRad="50800" algn="tl" rotWithShape="0">
                    <a:srgbClr val="000000"/>
                  </a:outerShdw>
                  <a:reflection blurRad="6350" stA="60000" endA="900" endPos="58000" dir="5400000" sy="-100000" algn="bl" rotWithShape="0"/>
                </a:effectLst>
                <a:latin typeface="Arial" pitchFamily="34" charset="0"/>
                <a:cs typeface="Arial" pitchFamily="34" charset="0"/>
                <a:sym typeface="Wingdings"/>
              </a:rPr>
              <a:t></a:t>
            </a:r>
            <a:r>
              <a:rPr lang="ar-DZ" b="1" dirty="0" smtClean="0">
                <a:ln w="17780" cmpd="sng">
                  <a:solidFill>
                    <a:schemeClr val="tx1"/>
                  </a:solidFill>
                  <a:prstDash val="solid"/>
                  <a:miter lim="800000"/>
                </a:ln>
                <a:solidFill>
                  <a:schemeClr val="tx1"/>
                </a:solidFill>
                <a:effectLst>
                  <a:glow rad="63500">
                    <a:schemeClr val="accent6">
                      <a:satMod val="175000"/>
                      <a:alpha val="40000"/>
                    </a:schemeClr>
                  </a:glow>
                  <a:outerShdw blurRad="50800" algn="tl" rotWithShape="0">
                    <a:srgbClr val="000000"/>
                  </a:outerShdw>
                  <a:reflection blurRad="6350" stA="60000" endA="900" endPos="58000" dir="5400000" sy="-100000" algn="bl" rotWithShape="0"/>
                </a:effectLst>
                <a:latin typeface="Arial" pitchFamily="34" charset="0"/>
                <a:cs typeface="Arial" pitchFamily="34" charset="0"/>
                <a:sym typeface="Wingdings"/>
              </a:rPr>
              <a:t>       </a:t>
            </a:r>
          </a:p>
          <a:p>
            <a:pPr algn="r" rtl="1">
              <a:buNone/>
            </a:pPr>
            <a:endParaRPr lang="ar-DZ" b="1" dirty="0">
              <a:ln w="17780" cmpd="sng">
                <a:solidFill>
                  <a:schemeClr val="tx1"/>
                </a:solidFill>
                <a:prstDash val="solid"/>
                <a:miter lim="800000"/>
              </a:ln>
              <a:effectLst>
                <a:glow rad="63500">
                  <a:schemeClr val="accent6">
                    <a:satMod val="175000"/>
                    <a:alpha val="40000"/>
                  </a:schemeClr>
                </a:glow>
                <a:outerShdw blurRad="50800" algn="tl" rotWithShape="0">
                  <a:srgbClr val="000000"/>
                </a:outerShdw>
                <a:reflection blurRad="6350" stA="60000" endA="900" endPos="58000" dir="5400000" sy="-100000" algn="bl" rotWithShape="0"/>
              </a:effectLst>
              <a:latin typeface="Arial" pitchFamily="34" charset="0"/>
              <a:cs typeface="Arial" pitchFamily="34" charset="0"/>
              <a:sym typeface="Wingdings"/>
            </a:endParaRPr>
          </a:p>
          <a:p>
            <a:pPr algn="r" rtl="1">
              <a:buNone/>
            </a:pPr>
            <a:endParaRPr lang="fr-FR" b="1" dirty="0" smtClean="0">
              <a:ln w="17780" cmpd="sng">
                <a:solidFill>
                  <a:schemeClr val="tx1"/>
                </a:solidFill>
                <a:prstDash val="solid"/>
                <a:miter lim="800000"/>
              </a:ln>
              <a:solidFill>
                <a:schemeClr val="tx1"/>
              </a:solidFill>
              <a:effectLst>
                <a:glow rad="63500">
                  <a:schemeClr val="accent6">
                    <a:satMod val="175000"/>
                    <a:alpha val="40000"/>
                  </a:schemeClr>
                </a:glow>
                <a:outerShdw blurRad="50800" algn="tl" rotWithShape="0">
                  <a:srgbClr val="000000"/>
                </a:outerShdw>
                <a:reflection blurRad="6350" stA="60000" endA="900" endPos="58000" dir="5400000" sy="-100000" algn="bl" rotWithShape="0"/>
              </a:effectLst>
              <a:latin typeface="Arial" pitchFamily="34" charset="0"/>
              <a:cs typeface="Arial" pitchFamily="34" charset="0"/>
            </a:endParaRPr>
          </a:p>
          <a:p>
            <a:pPr algn="r" rtl="1">
              <a:buNone/>
            </a:pPr>
            <a:endParaRPr lang="fr-FR" dirty="0"/>
          </a:p>
        </p:txBody>
      </p:sp>
      <p:sp>
        <p:nvSpPr>
          <p:cNvPr id="5" name="Rectangle à coins arrondis 4"/>
          <p:cNvSpPr/>
          <p:nvPr/>
        </p:nvSpPr>
        <p:spPr>
          <a:xfrm>
            <a:off x="714348" y="3286124"/>
            <a:ext cx="5429288" cy="185738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DZ" sz="2400" b="1" dirty="0" smtClean="0">
                <a:solidFill>
                  <a:schemeClr val="accent2">
                    <a:lumMod val="50000"/>
                  </a:schemeClr>
                </a:solidFill>
                <a:latin typeface="Arial" pitchFamily="34" charset="0"/>
                <a:cs typeface="Arial" pitchFamily="34" charset="0"/>
              </a:rPr>
              <a:t>هي استيعاب المخاطر التي يتعرض لها الموظفون وأنشطتهم والتنبؤ بالمخاطر والتخطيط للتقليل من احتمالية حدوثها </a:t>
            </a:r>
            <a:endParaRPr lang="fr-FR" sz="2400" b="1" dirty="0">
              <a:solidFill>
                <a:schemeClr val="accent2">
                  <a:lumMod val="50000"/>
                </a:schemeClr>
              </a:solidFill>
              <a:latin typeface="Arial" pitchFamily="34" charset="0"/>
              <a:cs typeface="Arial" pitchFamily="34" charset="0"/>
            </a:endParaRPr>
          </a:p>
        </p:txBody>
      </p:sp>
      <p:sp>
        <p:nvSpPr>
          <p:cNvPr id="7" name="Ellipse 6"/>
          <p:cNvSpPr/>
          <p:nvPr/>
        </p:nvSpPr>
        <p:spPr>
          <a:xfrm>
            <a:off x="4143372" y="214290"/>
            <a:ext cx="5000628" cy="1785926"/>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ar-DZ" sz="3600" b="1" dirty="0" smtClean="0">
                <a:ln w="17780" cmpd="sng">
                  <a:solidFill>
                    <a:schemeClr val="tx1"/>
                  </a:solidFill>
                  <a:prstDash val="solid"/>
                  <a:miter lim="800000"/>
                </a:ln>
                <a:solidFill>
                  <a:schemeClr val="tx1"/>
                </a:solidFill>
                <a:effectLst>
                  <a:glow rad="63500">
                    <a:schemeClr val="accent6">
                      <a:satMod val="175000"/>
                      <a:alpha val="40000"/>
                    </a:schemeClr>
                  </a:glow>
                  <a:outerShdw blurRad="50800" algn="tl" rotWithShape="0">
                    <a:srgbClr val="000000"/>
                  </a:outerShdw>
                  <a:reflection blurRad="6350" stA="60000" endA="900" endPos="58000" dir="5400000" sy="-100000" algn="bl" rotWithShape="0"/>
                </a:effectLst>
                <a:latin typeface="Arial" pitchFamily="34" charset="0"/>
                <a:cs typeface="Arial" pitchFamily="34" charset="0"/>
              </a:rPr>
              <a:t>تعريف إدارة مخاطر موارد بشرية </a:t>
            </a:r>
            <a:endParaRPr lang="fr-FR" sz="3600" b="1" dirty="0">
              <a:ln w="17780" cmpd="sng">
                <a:solidFill>
                  <a:schemeClr val="tx1"/>
                </a:solidFill>
                <a:prstDash val="solid"/>
                <a:miter lim="800000"/>
              </a:ln>
              <a:solidFill>
                <a:schemeClr val="tx1"/>
              </a:solidFill>
              <a:effectLst>
                <a:glow rad="63500">
                  <a:schemeClr val="accent6">
                    <a:satMod val="175000"/>
                    <a:alpha val="40000"/>
                  </a:schemeClr>
                </a:glow>
                <a:outerShdw blurRad="50800" algn="tl" rotWithShape="0">
                  <a:srgbClr val="000000"/>
                </a:outerShdw>
                <a:reflection blurRad="6350" stA="60000" endA="900" endPos="58000" dir="5400000" sy="-100000" algn="bl" rotWithShape="0"/>
              </a:effectLst>
              <a:latin typeface="Arial" pitchFamily="34" charset="0"/>
              <a:cs typeface="Arial" pitchFamily="34" charset="0"/>
            </a:endParaRPr>
          </a:p>
        </p:txBody>
      </p:sp>
    </p:spTree>
  </p:cSld>
  <p:clrMapOvr>
    <a:masterClrMapping/>
  </p:clrMapOvr>
  <p:transition spd="med">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edg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20000" r="-20000"/>
          </a:stretch>
        </a:blip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buNone/>
            </a:pPr>
            <a:r>
              <a:rPr lang="ar-DZ" b="1" spc="50" dirty="0" smtClean="0">
                <a:ln w="11430">
                  <a:solidFill>
                    <a:srgbClr val="C00000"/>
                  </a:solidFill>
                </a:ln>
                <a:solidFill>
                  <a:schemeClr val="accent6">
                    <a:lumMod val="50000"/>
                  </a:schemeClr>
                </a:solidFill>
                <a:effectLst>
                  <a:glow rad="139700">
                    <a:schemeClr val="accent5">
                      <a:satMod val="175000"/>
                      <a:alpha val="40000"/>
                    </a:schemeClr>
                  </a:glow>
                  <a:outerShdw blurRad="76200" dist="50800" dir="5400000" algn="tl" rotWithShape="0">
                    <a:srgbClr val="000000">
                      <a:alpha val="65000"/>
                    </a:srgbClr>
                  </a:outerShdw>
                  <a:reflection blurRad="6350" stA="60000" endA="900" endPos="60000" dist="29997" dir="5400000" sy="-100000" algn="bl" rotWithShape="0"/>
                </a:effectLst>
                <a:latin typeface="Arial" pitchFamily="34" charset="0"/>
                <a:cs typeface="Arial" pitchFamily="34" charset="0"/>
              </a:rPr>
              <a:t>أولا : </a:t>
            </a:r>
            <a:r>
              <a:rPr lang="ar-DZ" b="1" u="sng" spc="50" dirty="0" smtClean="0">
                <a:ln w="11430">
                  <a:solidFill>
                    <a:srgbClr val="C00000"/>
                  </a:solidFill>
                </a:ln>
                <a:solidFill>
                  <a:schemeClr val="accent6">
                    <a:lumMod val="50000"/>
                  </a:schemeClr>
                </a:solidFill>
                <a:effectLst>
                  <a:glow rad="139700">
                    <a:schemeClr val="accent5">
                      <a:satMod val="175000"/>
                      <a:alpha val="40000"/>
                    </a:schemeClr>
                  </a:glow>
                  <a:outerShdw blurRad="76200" dist="50800" dir="5400000" algn="tl" rotWithShape="0">
                    <a:srgbClr val="000000">
                      <a:alpha val="65000"/>
                    </a:srgbClr>
                  </a:outerShdw>
                  <a:reflection blurRad="6350" stA="60000" endA="900" endPos="60000" dist="29997" dir="5400000" sy="-100000" algn="bl" rotWithShape="0"/>
                </a:effectLst>
                <a:latin typeface="Arial" pitchFamily="34" charset="0"/>
                <a:cs typeface="Arial" pitchFamily="34" charset="0"/>
              </a:rPr>
              <a:t>المخاطر التنظيمية </a:t>
            </a:r>
            <a:endParaRPr lang="fr-FR" b="1" u="sng" spc="50" dirty="0">
              <a:ln w="11430">
                <a:solidFill>
                  <a:srgbClr val="C00000"/>
                </a:solidFill>
              </a:ln>
              <a:solidFill>
                <a:schemeClr val="accent6">
                  <a:lumMod val="50000"/>
                </a:schemeClr>
              </a:solidFill>
              <a:effectLst>
                <a:glow rad="139700">
                  <a:schemeClr val="accent5">
                    <a:satMod val="175000"/>
                    <a:alpha val="40000"/>
                  </a:schemeClr>
                </a:glow>
                <a:outerShdw blurRad="76200" dist="50800" dir="5400000" algn="tl" rotWithShape="0">
                  <a:srgbClr val="000000">
                    <a:alpha val="65000"/>
                  </a:srgbClr>
                </a:outerShdw>
                <a:reflection blurRad="6350" stA="60000" endA="900" endPos="60000" dist="29997" dir="5400000" sy="-100000" algn="bl" rotWithShape="0"/>
              </a:effectLst>
              <a:latin typeface="Arial" pitchFamily="34" charset="0"/>
              <a:cs typeface="Arial" pitchFamily="34" charset="0"/>
            </a:endParaRPr>
          </a:p>
        </p:txBody>
      </p:sp>
      <p:sp>
        <p:nvSpPr>
          <p:cNvPr id="4" name="Rectangle à coins arrondis 3"/>
          <p:cNvSpPr/>
          <p:nvPr/>
        </p:nvSpPr>
        <p:spPr>
          <a:xfrm>
            <a:off x="500034" y="714356"/>
            <a:ext cx="8429684" cy="8572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r" rtl="1"/>
            <a:r>
              <a:rPr lang="ar-DZ" sz="2400" b="1" dirty="0" smtClean="0">
                <a:effectLst>
                  <a:reflection blurRad="6350" stA="60000" endA="900" endPos="58000" dir="5400000" sy="-100000" algn="bl" rotWithShape="0"/>
                </a:effectLst>
                <a:latin typeface="Arial" pitchFamily="34" charset="0"/>
                <a:cs typeface="Arial" pitchFamily="34" charset="0"/>
              </a:rPr>
              <a:t>هي احتمال حدوث شيء سيكون له تأثير مباشر على أهداف العمل التنظيمية</a:t>
            </a:r>
            <a:endParaRPr lang="fr-FR" sz="2400" b="1" dirty="0">
              <a:effectLst>
                <a:reflection blurRad="6350" stA="60000" endA="900" endPos="58000" dir="5400000" sy="-100000" algn="bl" rotWithShape="0"/>
              </a:effectLst>
              <a:latin typeface="Arial" pitchFamily="34" charset="0"/>
              <a:cs typeface="Arial" pitchFamily="34" charset="0"/>
            </a:endParaRPr>
          </a:p>
        </p:txBody>
      </p:sp>
      <p:graphicFrame>
        <p:nvGraphicFramePr>
          <p:cNvPr id="13" name="Diagramme 12"/>
          <p:cNvGraphicFramePr/>
          <p:nvPr/>
        </p:nvGraphicFramePr>
        <p:xfrm>
          <a:off x="1071538" y="1857364"/>
          <a:ext cx="7715304" cy="50006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med">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1" presetClass="entr" presetSubtype="0" fill="hold" grpId="0" nodeType="clickEffect">
                                  <p:stCondLst>
                                    <p:cond delay="0"/>
                                  </p:stCondLst>
                                  <p:childTnLst>
                                    <p:set>
                                      <p:cBhvr>
                                        <p:cTn id="11" dur="2000">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55"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2000" fill="hold"/>
                                        <p:tgtEl>
                                          <p:spTgt spid="13"/>
                                        </p:tgtEl>
                                        <p:attrNameLst>
                                          <p:attrName>ppt_w</p:attrName>
                                        </p:attrNameLst>
                                      </p:cBhvr>
                                      <p:tavLst>
                                        <p:tav tm="0">
                                          <p:val>
                                            <p:strVal val="#ppt_w*0.70"/>
                                          </p:val>
                                        </p:tav>
                                        <p:tav tm="100000">
                                          <p:val>
                                            <p:strVal val="#ppt_w"/>
                                          </p:val>
                                        </p:tav>
                                      </p:tavLst>
                                    </p:anim>
                                    <p:anim calcmode="lin" valueType="num">
                                      <p:cBhvr>
                                        <p:cTn id="17" dur="2000" fill="hold"/>
                                        <p:tgtEl>
                                          <p:spTgt spid="13"/>
                                        </p:tgtEl>
                                        <p:attrNameLst>
                                          <p:attrName>ppt_h</p:attrName>
                                        </p:attrNameLst>
                                      </p:cBhvr>
                                      <p:tavLst>
                                        <p:tav tm="0">
                                          <p:val>
                                            <p:strVal val="#ppt_h"/>
                                          </p:val>
                                        </p:tav>
                                        <p:tav tm="100000">
                                          <p:val>
                                            <p:strVal val="#ppt_h"/>
                                          </p:val>
                                        </p:tav>
                                      </p:tavLst>
                                    </p:anim>
                                    <p:animEffect transition="in" filter="fade">
                                      <p:cBhvr>
                                        <p:cTn id="18"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Graphic spid="13" grpId="0">
        <p:bldAsOne/>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blipFill>
            <a:blip r:embed="rId2"/>
            <a:stretch>
              <a:fillRect/>
            </a:stretch>
          </a:blipFill>
        </p:spPr>
        <p:txBody>
          <a:bodyPr/>
          <a:lstStyle/>
          <a:p>
            <a:pPr algn="r" rtl="1">
              <a:buNone/>
            </a:pPr>
            <a:endParaRPr lang="fr-FR" dirty="0">
              <a:latin typeface="Arial" pitchFamily="34" charset="0"/>
              <a:cs typeface="Arial" pitchFamily="34" charset="0"/>
            </a:endParaRPr>
          </a:p>
        </p:txBody>
      </p:sp>
      <p:sp>
        <p:nvSpPr>
          <p:cNvPr id="4" name="Rectangle à coins arrondis 3"/>
          <p:cNvSpPr/>
          <p:nvPr/>
        </p:nvSpPr>
        <p:spPr>
          <a:xfrm>
            <a:off x="6429388" y="2000240"/>
            <a:ext cx="2714612" cy="4357718"/>
          </a:xfrm>
          <a:prstGeom prst="roundRect">
            <a:avLst/>
          </a:prstGeom>
          <a:blipFill>
            <a:blip r:embed="rId3"/>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DZ" sz="2800" b="1" u="sng" dirty="0" smtClean="0">
                <a:solidFill>
                  <a:schemeClr val="bg1"/>
                </a:solidFill>
                <a:latin typeface="Arial" pitchFamily="34" charset="0"/>
                <a:cs typeface="Arial" pitchFamily="34" charset="0"/>
              </a:rPr>
              <a:t>مخاطر تنظيمية خارجية</a:t>
            </a:r>
            <a:r>
              <a:rPr lang="ar-DZ" sz="2800" b="1" dirty="0" smtClean="0">
                <a:solidFill>
                  <a:schemeClr val="tx1"/>
                </a:solidFill>
                <a:latin typeface="Arial" pitchFamily="34" charset="0"/>
                <a:cs typeface="Arial" pitchFamily="34" charset="0"/>
              </a:rPr>
              <a:t>:هي النظر إلى البيئة التي توجد فيها العملية وعادة ما يتم التغاضي عن بعض المخاطر </a:t>
            </a:r>
            <a:endParaRPr lang="fr-FR" sz="2800" b="1" dirty="0">
              <a:solidFill>
                <a:schemeClr val="tx1"/>
              </a:solidFill>
              <a:latin typeface="Arial" pitchFamily="34" charset="0"/>
              <a:cs typeface="Arial" pitchFamily="34" charset="0"/>
            </a:endParaRPr>
          </a:p>
        </p:txBody>
      </p:sp>
      <p:sp>
        <p:nvSpPr>
          <p:cNvPr id="6" name="Rectangle à coins arrondis 5"/>
          <p:cNvSpPr/>
          <p:nvPr/>
        </p:nvSpPr>
        <p:spPr>
          <a:xfrm>
            <a:off x="0" y="1928802"/>
            <a:ext cx="2857488" cy="4286280"/>
          </a:xfrm>
          <a:prstGeom prst="roundRect">
            <a:avLst/>
          </a:prstGeom>
          <a:blipFill>
            <a:blip r:embed="rId4"/>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u="sng" dirty="0" smtClean="0">
                <a:solidFill>
                  <a:schemeClr val="bg1"/>
                </a:solidFill>
                <a:latin typeface="Arial" pitchFamily="34" charset="0"/>
                <a:cs typeface="Arial" pitchFamily="34" charset="0"/>
              </a:rPr>
              <a:t>مخاطر تنظيمية داخلية</a:t>
            </a:r>
            <a:r>
              <a:rPr lang="ar-DZ" sz="3200" b="1" dirty="0" smtClean="0">
                <a:solidFill>
                  <a:schemeClr val="bg1"/>
                </a:solidFill>
              </a:rPr>
              <a:t>:</a:t>
            </a:r>
            <a:r>
              <a:rPr lang="ar-DZ" sz="3200" b="1" dirty="0" smtClean="0">
                <a:solidFill>
                  <a:srgbClr val="FFFF00"/>
                </a:solidFill>
              </a:rPr>
              <a:t>هي نظر الموظفين إلى العمل والتفكير في جميع العوامل التي تجعل الوظيفة عملية</a:t>
            </a:r>
            <a:r>
              <a:rPr lang="ar-DZ" b="1" dirty="0" smtClean="0">
                <a:solidFill>
                  <a:schemeClr val="tx1"/>
                </a:solidFill>
              </a:rPr>
              <a:t> </a:t>
            </a:r>
            <a:endParaRPr lang="fr-FR" b="1" dirty="0">
              <a:solidFill>
                <a:schemeClr val="tx1"/>
              </a:solidFill>
            </a:endParaRPr>
          </a:p>
        </p:txBody>
      </p:sp>
      <p:sp>
        <p:nvSpPr>
          <p:cNvPr id="7" name="Flèche courbée vers la gauche 6"/>
          <p:cNvSpPr/>
          <p:nvPr/>
        </p:nvSpPr>
        <p:spPr>
          <a:xfrm>
            <a:off x="6643702" y="500042"/>
            <a:ext cx="1285884" cy="1428760"/>
          </a:xfrm>
          <a:prstGeom prst="curvedLef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a:solidFill>
                <a:schemeClr val="tx1"/>
              </a:solidFill>
            </a:endParaRPr>
          </a:p>
        </p:txBody>
      </p:sp>
      <p:sp>
        <p:nvSpPr>
          <p:cNvPr id="8" name="Flèche courbée vers la droite 7"/>
          <p:cNvSpPr/>
          <p:nvPr/>
        </p:nvSpPr>
        <p:spPr>
          <a:xfrm>
            <a:off x="1928794" y="357166"/>
            <a:ext cx="1071570" cy="1428760"/>
          </a:xfrm>
          <a:prstGeom prst="curved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fr-FR">
              <a:solidFill>
                <a:schemeClr val="tx1"/>
              </a:solidFill>
            </a:endParaRPr>
          </a:p>
        </p:txBody>
      </p:sp>
      <p:sp>
        <p:nvSpPr>
          <p:cNvPr id="10" name="Ellipse 9"/>
          <p:cNvSpPr/>
          <p:nvPr/>
        </p:nvSpPr>
        <p:spPr>
          <a:xfrm>
            <a:off x="3143240" y="0"/>
            <a:ext cx="3214710" cy="1000132"/>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fr-FR" sz="2000" b="1" dirty="0" smtClean="0">
                <a:latin typeface="Arial"/>
                <a:cs typeface="Arial"/>
              </a:rPr>
              <a:t>(</a:t>
            </a:r>
            <a:r>
              <a:rPr lang="fr-FR" sz="2000" b="1" dirty="0" err="1" smtClean="0"/>
              <a:t>Sadgrove</a:t>
            </a:r>
            <a:r>
              <a:rPr lang="ar-DZ" sz="2000" b="1" dirty="0" smtClean="0"/>
              <a:t> 2016 </a:t>
            </a:r>
            <a:r>
              <a:rPr lang="ar-DZ" b="1" dirty="0" smtClean="0">
                <a:latin typeface="Arial"/>
                <a:cs typeface="Arial"/>
              </a:rPr>
              <a:t>(</a:t>
            </a:r>
            <a:endParaRPr lang="ar-DZ" b="1" dirty="0" smtClean="0"/>
          </a:p>
          <a:p>
            <a:pPr algn="ctr"/>
            <a:r>
              <a:rPr lang="ar-DZ" sz="2000" b="1" dirty="0" smtClean="0">
                <a:latin typeface="Arial"/>
                <a:cs typeface="Arial"/>
              </a:rPr>
              <a:t>المخاطر التنظيمية </a:t>
            </a:r>
            <a:endParaRPr lang="fr-FR" sz="2000" dirty="0"/>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heel(4)">
                                      <p:cBhvr>
                                        <p:cTn id="7" dur="20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p:cTn id="12" dur="2000" fill="hold"/>
                                        <p:tgtEl>
                                          <p:spTgt spid="4"/>
                                        </p:tgtEl>
                                        <p:attrNameLst>
                                          <p:attrName>ppt_w</p:attrName>
                                        </p:attrNameLst>
                                      </p:cBhvr>
                                      <p:tavLst>
                                        <p:tav tm="0">
                                          <p:val>
                                            <p:strVal val="#ppt_w*0.70"/>
                                          </p:val>
                                        </p:tav>
                                        <p:tav tm="100000">
                                          <p:val>
                                            <p:strVal val="#ppt_w"/>
                                          </p:val>
                                        </p:tav>
                                      </p:tavLst>
                                    </p:anim>
                                    <p:anim calcmode="lin" valueType="num">
                                      <p:cBhvr>
                                        <p:cTn id="13" dur="2000" fill="hold"/>
                                        <p:tgtEl>
                                          <p:spTgt spid="4"/>
                                        </p:tgtEl>
                                        <p:attrNameLst>
                                          <p:attrName>ppt_h</p:attrName>
                                        </p:attrNameLst>
                                      </p:cBhvr>
                                      <p:tavLst>
                                        <p:tav tm="0">
                                          <p:val>
                                            <p:strVal val="#ppt_h"/>
                                          </p:val>
                                        </p:tav>
                                        <p:tav tm="100000">
                                          <p:val>
                                            <p:strVal val="#ppt_h"/>
                                          </p:val>
                                        </p:tav>
                                      </p:tavLst>
                                    </p:anim>
                                    <p:animEffect transition="in" filter="fade">
                                      <p:cBhvr>
                                        <p:cTn id="14" dur="2000"/>
                                        <p:tgtEl>
                                          <p:spTgt spid="4"/>
                                        </p:tgtEl>
                                      </p:cBhvr>
                                    </p:animEffect>
                                  </p:childTnLst>
                                </p:cTn>
                              </p:par>
                            </p:childTnLst>
                          </p:cTn>
                        </p:par>
                      </p:childTnLst>
                    </p:cTn>
                  </p:par>
                  <p:par>
                    <p:cTn id="15" fill="hold">
                      <p:stCondLst>
                        <p:cond delay="indefinite"/>
                      </p:stCondLst>
                      <p:childTnLst>
                        <p:par>
                          <p:cTn id="16" fill="hold">
                            <p:stCondLst>
                              <p:cond delay="0"/>
                            </p:stCondLst>
                            <p:childTnLst>
                              <p:par>
                                <p:cTn id="17" presetID="11" presetClass="entr" presetSubtype="0" fill="hold" grpId="0" nodeType="clickEffect">
                                  <p:stCondLst>
                                    <p:cond delay="0"/>
                                  </p:stCondLst>
                                  <p:childTnLst>
                                    <p:set>
                                      <p:cBhvr>
                                        <p:cTn id="18" dur="2000">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blipFill>
            <a:blip r:embed="rId2"/>
            <a:stretch>
              <a:fillRect/>
            </a:stretch>
          </a:blipFill>
        </p:spPr>
        <p:txBody>
          <a:bodyPr/>
          <a:lstStyle/>
          <a:p>
            <a:pPr algn="r" rtl="1">
              <a:buNone/>
            </a:pPr>
            <a:endParaRPr lang="fr-FR" dirty="0">
              <a:latin typeface="Arial" pitchFamily="34" charset="0"/>
              <a:cs typeface="Arial" pitchFamily="34" charset="0"/>
            </a:endParaRPr>
          </a:p>
        </p:txBody>
      </p:sp>
      <p:sp>
        <p:nvSpPr>
          <p:cNvPr id="4" name="Rectangle à coins arrondis 3"/>
          <p:cNvSpPr/>
          <p:nvPr/>
        </p:nvSpPr>
        <p:spPr>
          <a:xfrm>
            <a:off x="2928926" y="214290"/>
            <a:ext cx="4071966" cy="928694"/>
          </a:xfrm>
          <a:prstGeom prst="roundRect">
            <a:avLst/>
          </a:prstGeom>
        </p:spPr>
        <p:style>
          <a:lnRef idx="0">
            <a:schemeClr val="dk1"/>
          </a:lnRef>
          <a:fillRef idx="3">
            <a:schemeClr val="dk1"/>
          </a:fillRef>
          <a:effectRef idx="3">
            <a:schemeClr val="dk1"/>
          </a:effectRef>
          <a:fontRef idx="minor">
            <a:schemeClr val="lt1"/>
          </a:fontRef>
        </p:style>
        <p:txBody>
          <a:bodyPr rtlCol="0" anchor="ctr"/>
          <a:lstStyle/>
          <a:p>
            <a:pPr algn="ctr"/>
            <a:r>
              <a:rPr lang="ar-DZ" sz="3600" b="1" dirty="0" smtClean="0">
                <a:latin typeface="Arial" pitchFamily="34" charset="0"/>
                <a:cs typeface="Arial" pitchFamily="34" charset="0"/>
              </a:rPr>
              <a:t>إدارة مخاطر الأعمال</a:t>
            </a:r>
            <a:endParaRPr lang="fr-FR" sz="3600" b="1" dirty="0">
              <a:latin typeface="Arial" pitchFamily="34" charset="0"/>
              <a:cs typeface="Arial" pitchFamily="34" charset="0"/>
            </a:endParaRPr>
          </a:p>
        </p:txBody>
      </p:sp>
      <p:cxnSp>
        <p:nvCxnSpPr>
          <p:cNvPr id="31" name="Connecteur en arc 30"/>
          <p:cNvCxnSpPr/>
          <p:nvPr/>
        </p:nvCxnSpPr>
        <p:spPr>
          <a:xfrm>
            <a:off x="714348" y="1571612"/>
            <a:ext cx="8072494" cy="1588"/>
          </a:xfrm>
          <a:prstGeom prst="curvedConnector3">
            <a:avLst>
              <a:gd name="adj1" fmla="val 50000"/>
            </a:avLst>
          </a:prstGeom>
        </p:spPr>
        <p:style>
          <a:lnRef idx="1">
            <a:schemeClr val="accent1"/>
          </a:lnRef>
          <a:fillRef idx="0">
            <a:schemeClr val="accent1"/>
          </a:fillRef>
          <a:effectRef idx="0">
            <a:schemeClr val="accent1"/>
          </a:effectRef>
          <a:fontRef idx="minor">
            <a:schemeClr val="tx1"/>
          </a:fontRef>
        </p:style>
      </p:cxnSp>
      <p:cxnSp>
        <p:nvCxnSpPr>
          <p:cNvPr id="35" name="Connecteur en angle 34"/>
          <p:cNvCxnSpPr/>
          <p:nvPr/>
        </p:nvCxnSpPr>
        <p:spPr>
          <a:xfrm rot="5400000">
            <a:off x="8429652" y="1928802"/>
            <a:ext cx="714380" cy="1588"/>
          </a:xfrm>
          <a:prstGeom prst="bentConnector3">
            <a:avLst>
              <a:gd name="adj1" fmla="val 50000"/>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7" name="Connecteur en angle 36"/>
          <p:cNvCxnSpPr/>
          <p:nvPr/>
        </p:nvCxnSpPr>
        <p:spPr>
          <a:xfrm rot="5400000">
            <a:off x="6858016" y="1928802"/>
            <a:ext cx="714380" cy="1588"/>
          </a:xfrm>
          <a:prstGeom prst="bentConnector3">
            <a:avLst>
              <a:gd name="adj1" fmla="val 50000"/>
            </a:avLst>
          </a:prstGeom>
          <a:ln>
            <a:tailEnd type="arrow"/>
          </a:ln>
        </p:spPr>
        <p:style>
          <a:lnRef idx="3">
            <a:schemeClr val="accent1"/>
          </a:lnRef>
          <a:fillRef idx="0">
            <a:schemeClr val="accent1"/>
          </a:fillRef>
          <a:effectRef idx="2">
            <a:schemeClr val="accent1"/>
          </a:effectRef>
          <a:fontRef idx="minor">
            <a:schemeClr val="tx1"/>
          </a:fontRef>
        </p:style>
      </p:cxnSp>
      <p:sp>
        <p:nvSpPr>
          <p:cNvPr id="41" name="Rectangle à coins arrondis 40"/>
          <p:cNvSpPr/>
          <p:nvPr/>
        </p:nvSpPr>
        <p:spPr>
          <a:xfrm>
            <a:off x="7786710" y="2643182"/>
            <a:ext cx="1357290" cy="3051169"/>
          </a:xfrm>
          <a:prstGeom prst="roundRect">
            <a:avLst/>
          </a:prstGeom>
        </p:spPr>
        <p:style>
          <a:lnRef idx="3">
            <a:schemeClr val="lt1"/>
          </a:lnRef>
          <a:fillRef idx="1">
            <a:schemeClr val="accent6"/>
          </a:fillRef>
          <a:effectRef idx="1">
            <a:schemeClr val="accent6"/>
          </a:effectRef>
          <a:fontRef idx="minor">
            <a:schemeClr val="lt1"/>
          </a:fontRef>
        </p:style>
        <p:txBody>
          <a:bodyPr rtlCol="0" anchor="ctr"/>
          <a:lstStyle/>
          <a:p>
            <a:pPr algn="l" rtl="1"/>
            <a:endParaRPr lang="ar-DZ" sz="1400" b="1" u="sng" dirty="0" smtClean="0">
              <a:solidFill>
                <a:schemeClr val="tx1">
                  <a:lumMod val="95000"/>
                  <a:lumOff val="5000"/>
                </a:schemeClr>
              </a:solidFill>
              <a:latin typeface="Bodoni MT Black" pitchFamily="18" charset="0"/>
              <a:cs typeface="Arial" pitchFamily="34" charset="0"/>
            </a:endParaRPr>
          </a:p>
          <a:p>
            <a:pPr algn="r" rtl="1"/>
            <a:r>
              <a:rPr lang="ar-DZ" sz="2400" b="1" u="sng" dirty="0" smtClean="0">
                <a:solidFill>
                  <a:schemeClr val="tx1">
                    <a:lumMod val="95000"/>
                    <a:lumOff val="5000"/>
                  </a:schemeClr>
                </a:solidFill>
                <a:effectLst>
                  <a:glow rad="101600">
                    <a:schemeClr val="accent4">
                      <a:satMod val="175000"/>
                      <a:alpha val="40000"/>
                    </a:schemeClr>
                  </a:glow>
                  <a:reflection blurRad="6350" stA="60000" endA="900" endPos="60000" dist="29997" dir="5400000" sy="-100000" algn="bl" rotWithShape="0"/>
                </a:effectLst>
                <a:latin typeface="Bodoni MT Black" pitchFamily="18" charset="0"/>
                <a:cs typeface="Arial" pitchFamily="34" charset="0"/>
              </a:rPr>
              <a:t>التشغيل</a:t>
            </a:r>
            <a:r>
              <a:rPr lang="fr-FR" sz="1400" b="1" u="sng" dirty="0" smtClean="0">
                <a:solidFill>
                  <a:schemeClr val="tx1">
                    <a:lumMod val="95000"/>
                    <a:lumOff val="5000"/>
                  </a:schemeClr>
                </a:solidFill>
                <a:latin typeface="Bodoni MT Black" pitchFamily="18" charset="0"/>
                <a:cs typeface="Arial" pitchFamily="34" charset="0"/>
              </a:rPr>
              <a:t> </a:t>
            </a:r>
            <a:r>
              <a:rPr lang="fr-FR" sz="1400" b="1" u="sng" dirty="0" err="1" smtClean="0">
                <a:solidFill>
                  <a:schemeClr val="tx1">
                    <a:lumMod val="95000"/>
                    <a:lumOff val="5000"/>
                  </a:schemeClr>
                </a:solidFill>
                <a:latin typeface="Bodoni MT Black" pitchFamily="18" charset="0"/>
                <a:cs typeface="Arial" pitchFamily="34" charset="0"/>
              </a:rPr>
              <a:t>Operationl</a:t>
            </a:r>
            <a:r>
              <a:rPr lang="ar-SA" sz="1400" b="1" u="sng" dirty="0" smtClean="0">
                <a:solidFill>
                  <a:schemeClr val="tx1">
                    <a:lumMod val="95000"/>
                    <a:lumOff val="5000"/>
                  </a:schemeClr>
                </a:solidFill>
                <a:latin typeface="Arial"/>
                <a:cs typeface="Arial"/>
              </a:rPr>
              <a:t>:</a:t>
            </a:r>
            <a:endParaRPr lang="fr-FR" sz="1400" b="1" u="sng" dirty="0">
              <a:solidFill>
                <a:schemeClr val="tx1">
                  <a:lumMod val="95000"/>
                  <a:lumOff val="5000"/>
                </a:schemeClr>
              </a:solidFill>
              <a:latin typeface="Bodoni MT Black" pitchFamily="18" charset="0"/>
              <a:cs typeface="Arial" pitchFamily="34" charset="0"/>
            </a:endParaRPr>
          </a:p>
          <a:p>
            <a:pPr algn="r" rtl="1"/>
            <a:r>
              <a:rPr lang="ar-DZ" b="1" dirty="0" smtClean="0">
                <a:solidFill>
                  <a:schemeClr val="tx1">
                    <a:lumMod val="95000"/>
                    <a:lumOff val="5000"/>
                  </a:schemeClr>
                </a:solidFill>
                <a:latin typeface="Arial" pitchFamily="34" charset="0"/>
                <a:cs typeface="Arial" pitchFamily="34" charset="0"/>
              </a:rPr>
              <a:t>-توزيع</a:t>
            </a:r>
            <a:endParaRPr lang="fr-FR" b="1" dirty="0" smtClean="0">
              <a:solidFill>
                <a:schemeClr val="tx1">
                  <a:lumMod val="95000"/>
                  <a:lumOff val="5000"/>
                </a:schemeClr>
              </a:solidFill>
              <a:latin typeface="Arial" pitchFamily="34" charset="0"/>
              <a:cs typeface="Arial" pitchFamily="34" charset="0"/>
            </a:endParaRPr>
          </a:p>
          <a:p>
            <a:pPr algn="r" rtl="1"/>
            <a:r>
              <a:rPr lang="ar-DZ" b="1" dirty="0" smtClean="0">
                <a:solidFill>
                  <a:schemeClr val="tx1">
                    <a:lumMod val="95000"/>
                    <a:lumOff val="5000"/>
                  </a:schemeClr>
                </a:solidFill>
                <a:latin typeface="Arial" pitchFamily="34" charset="0"/>
                <a:cs typeface="Arial" pitchFamily="34" charset="0"/>
              </a:rPr>
              <a:t> </a:t>
            </a:r>
            <a:r>
              <a:rPr lang="ar-DZ" sz="2400" b="1" dirty="0" smtClean="0">
                <a:solidFill>
                  <a:schemeClr val="tx1">
                    <a:lumMod val="95000"/>
                    <a:lumOff val="5000"/>
                  </a:schemeClr>
                </a:solidFill>
                <a:latin typeface="Arial" pitchFamily="34" charset="0"/>
                <a:cs typeface="Arial" pitchFamily="34" charset="0"/>
              </a:rPr>
              <a:t>الخدمات </a:t>
            </a:r>
            <a:r>
              <a:rPr lang="ar-DZ" sz="2400" b="1" dirty="0" err="1" smtClean="0">
                <a:solidFill>
                  <a:schemeClr val="tx1">
                    <a:lumMod val="95000"/>
                    <a:lumOff val="5000"/>
                  </a:schemeClr>
                </a:solidFill>
                <a:latin typeface="Arial" pitchFamily="34" charset="0"/>
                <a:cs typeface="Arial" pitchFamily="34" charset="0"/>
              </a:rPr>
              <a:t>اللوجيسية</a:t>
            </a:r>
            <a:r>
              <a:rPr lang="ar-DZ" dirty="0" smtClean="0"/>
              <a:t> </a:t>
            </a:r>
            <a:endParaRPr lang="fr-FR" dirty="0"/>
          </a:p>
        </p:txBody>
      </p:sp>
      <p:sp>
        <p:nvSpPr>
          <p:cNvPr id="42" name="Rectangle à coins arrondis 41"/>
          <p:cNvSpPr/>
          <p:nvPr/>
        </p:nvSpPr>
        <p:spPr>
          <a:xfrm>
            <a:off x="6143636" y="2571744"/>
            <a:ext cx="1357322" cy="3214710"/>
          </a:xfrm>
          <a:prstGeom prst="roundRect">
            <a:avLst/>
          </a:prstGeom>
        </p:spPr>
        <p:style>
          <a:lnRef idx="3">
            <a:schemeClr val="lt1"/>
          </a:lnRef>
          <a:fillRef idx="1">
            <a:schemeClr val="accent5"/>
          </a:fillRef>
          <a:effectRef idx="1">
            <a:schemeClr val="accent5"/>
          </a:effectRef>
          <a:fontRef idx="minor">
            <a:schemeClr val="lt1"/>
          </a:fontRef>
        </p:style>
        <p:txBody>
          <a:bodyPr rtlCol="0" anchor="ctr"/>
          <a:lstStyle/>
          <a:p>
            <a:pPr algn="r" rtl="1"/>
            <a:r>
              <a:rPr lang="ar-DZ" b="1" u="sng" dirty="0" smtClean="0">
                <a:solidFill>
                  <a:schemeClr val="tx1">
                    <a:lumMod val="95000"/>
                    <a:lumOff val="5000"/>
                  </a:schemeClr>
                </a:solidFill>
                <a:latin typeface="Arial" pitchFamily="34" charset="0"/>
                <a:cs typeface="Arial" pitchFamily="34" charset="0"/>
              </a:rPr>
              <a:t>ا</a:t>
            </a:r>
            <a:r>
              <a:rPr lang="ar-DZ" b="1" u="sng" dirty="0" smtClean="0">
                <a:solidFill>
                  <a:schemeClr val="tx1">
                    <a:lumMod val="95000"/>
                    <a:lumOff val="5000"/>
                  </a:schemeClr>
                </a:solidFill>
                <a:effectLst>
                  <a:glow rad="139700">
                    <a:schemeClr val="accent6">
                      <a:satMod val="175000"/>
                      <a:alpha val="40000"/>
                    </a:schemeClr>
                  </a:glow>
                  <a:reflection blurRad="6350" stA="60000" endA="900" endPos="58000" dir="5400000" sy="-100000" algn="bl" rotWithShape="0"/>
                </a:effectLst>
                <a:latin typeface="Arial" pitchFamily="34" charset="0"/>
                <a:cs typeface="Arial" pitchFamily="34" charset="0"/>
              </a:rPr>
              <a:t>لاسترايجية</a:t>
            </a:r>
            <a:r>
              <a:rPr lang="fr-FR" b="1" u="sng" dirty="0" smtClean="0">
                <a:solidFill>
                  <a:schemeClr val="tx1">
                    <a:lumMod val="95000"/>
                    <a:lumOff val="5000"/>
                  </a:schemeClr>
                </a:solidFill>
                <a:latin typeface="Arial"/>
                <a:cs typeface="Arial"/>
              </a:rPr>
              <a:t>:</a:t>
            </a:r>
            <a:r>
              <a:rPr lang="fr-FR" b="1" u="sng" dirty="0" err="1" smtClean="0">
                <a:solidFill>
                  <a:schemeClr val="tx1">
                    <a:lumMod val="95000"/>
                    <a:lumOff val="5000"/>
                  </a:schemeClr>
                </a:solidFill>
                <a:latin typeface="Bodoni MT Black" pitchFamily="18" charset="0"/>
                <a:cs typeface="Arial" pitchFamily="34" charset="0"/>
              </a:rPr>
              <a:t>Trat</a:t>
            </a:r>
            <a:r>
              <a:rPr lang="fr-FR" b="1" dirty="0" err="1" smtClean="0">
                <a:solidFill>
                  <a:schemeClr val="tx1">
                    <a:lumMod val="95000"/>
                    <a:lumOff val="5000"/>
                  </a:schemeClr>
                </a:solidFill>
                <a:latin typeface="Bodoni MT Black" pitchFamily="18" charset="0"/>
                <a:cs typeface="Arial" pitchFamily="34" charset="0"/>
              </a:rPr>
              <a:t>egic</a:t>
            </a:r>
            <a:r>
              <a:rPr lang="ar-DZ" b="1" dirty="0" smtClean="0">
                <a:solidFill>
                  <a:schemeClr val="tx1">
                    <a:lumMod val="95000"/>
                    <a:lumOff val="5000"/>
                  </a:schemeClr>
                </a:solidFill>
                <a:latin typeface="Arial" pitchFamily="34" charset="0"/>
                <a:cs typeface="Arial" pitchFamily="34" charset="0"/>
              </a:rPr>
              <a:t> -الأسواق </a:t>
            </a:r>
          </a:p>
          <a:p>
            <a:pPr algn="r" rtl="1"/>
            <a:r>
              <a:rPr lang="ar-DZ" b="1" dirty="0" smtClean="0">
                <a:solidFill>
                  <a:schemeClr val="tx1">
                    <a:lumMod val="95000"/>
                    <a:lumOff val="5000"/>
                  </a:schemeClr>
                </a:solidFill>
                <a:latin typeface="Arial" pitchFamily="34" charset="0"/>
                <a:cs typeface="Arial" pitchFamily="34" charset="0"/>
              </a:rPr>
              <a:t>-المنافسين</a:t>
            </a:r>
          </a:p>
          <a:p>
            <a:pPr algn="r" rtl="1"/>
            <a:r>
              <a:rPr lang="ar-DZ" b="1" dirty="0" smtClean="0">
                <a:solidFill>
                  <a:schemeClr val="tx1">
                    <a:lumMod val="95000"/>
                    <a:lumOff val="5000"/>
                  </a:schemeClr>
                </a:solidFill>
                <a:latin typeface="Arial" pitchFamily="34" charset="0"/>
                <a:cs typeface="Arial" pitchFamily="34" charset="0"/>
              </a:rPr>
              <a:t>-العقود </a:t>
            </a:r>
          </a:p>
          <a:p>
            <a:pPr algn="r" rtl="1"/>
            <a:r>
              <a:rPr lang="ar-DZ" b="1" dirty="0" smtClean="0">
                <a:solidFill>
                  <a:schemeClr val="tx1">
                    <a:lumMod val="95000"/>
                    <a:lumOff val="5000"/>
                  </a:schemeClr>
                </a:solidFill>
                <a:latin typeface="Arial" pitchFamily="34" charset="0"/>
                <a:cs typeface="Arial" pitchFamily="34" charset="0"/>
              </a:rPr>
              <a:t>-التقاضي </a:t>
            </a:r>
          </a:p>
          <a:p>
            <a:pPr algn="r" rtl="1"/>
            <a:r>
              <a:rPr lang="ar-DZ" b="1" dirty="0" smtClean="0">
                <a:solidFill>
                  <a:schemeClr val="tx1">
                    <a:lumMod val="95000"/>
                    <a:lumOff val="5000"/>
                  </a:schemeClr>
                </a:solidFill>
                <a:latin typeface="Arial" pitchFamily="34" charset="0"/>
                <a:cs typeface="Arial" pitchFamily="34" charset="0"/>
              </a:rPr>
              <a:t>-الاستحواذ على الملكية الفكرية </a:t>
            </a:r>
            <a:endParaRPr lang="fr-FR" b="1" dirty="0">
              <a:solidFill>
                <a:schemeClr val="tx1">
                  <a:lumMod val="95000"/>
                  <a:lumOff val="5000"/>
                </a:schemeClr>
              </a:solidFill>
              <a:latin typeface="Arial" pitchFamily="34" charset="0"/>
              <a:cs typeface="Arial" pitchFamily="34" charset="0"/>
            </a:endParaRPr>
          </a:p>
        </p:txBody>
      </p:sp>
      <p:sp>
        <p:nvSpPr>
          <p:cNvPr id="43" name="Rectangle à coins arrondis 42"/>
          <p:cNvSpPr/>
          <p:nvPr/>
        </p:nvSpPr>
        <p:spPr>
          <a:xfrm>
            <a:off x="4500562" y="2571744"/>
            <a:ext cx="1500198" cy="3429024"/>
          </a:xfrm>
          <a:prstGeom prst="roundRect">
            <a:avLst/>
          </a:prstGeom>
        </p:spPr>
        <p:style>
          <a:lnRef idx="3">
            <a:schemeClr val="lt1"/>
          </a:lnRef>
          <a:fillRef idx="1">
            <a:schemeClr val="accent4"/>
          </a:fillRef>
          <a:effectRef idx="1">
            <a:schemeClr val="accent4"/>
          </a:effectRef>
          <a:fontRef idx="minor">
            <a:schemeClr val="lt1"/>
          </a:fontRef>
        </p:style>
        <p:txBody>
          <a:bodyPr rtlCol="0" anchor="ctr"/>
          <a:lstStyle/>
          <a:p>
            <a:pPr algn="r" rtl="1"/>
            <a:r>
              <a:rPr lang="ar-DZ" sz="2400" b="1" u="sng" dirty="0" smtClean="0">
                <a:solidFill>
                  <a:schemeClr val="tx1">
                    <a:lumMod val="95000"/>
                    <a:lumOff val="5000"/>
                  </a:schemeClr>
                </a:solidFill>
                <a:effectLst>
                  <a:glow rad="139700">
                    <a:schemeClr val="accent3">
                      <a:satMod val="175000"/>
                      <a:alpha val="40000"/>
                    </a:schemeClr>
                  </a:glow>
                  <a:reflection blurRad="6350" stA="60000" endA="900" endPos="60000" dist="29997" dir="5400000" sy="-100000" algn="bl" rotWithShape="0"/>
                </a:effectLst>
                <a:latin typeface="Arial" pitchFamily="34" charset="0"/>
                <a:cs typeface="Arial" pitchFamily="34" charset="0"/>
              </a:rPr>
              <a:t>الامتثال</a:t>
            </a:r>
            <a:r>
              <a:rPr lang="ar-DZ" sz="1400" b="1" u="sng" dirty="0" smtClean="0">
                <a:solidFill>
                  <a:schemeClr val="tx1">
                    <a:lumMod val="95000"/>
                    <a:lumOff val="5000"/>
                  </a:schemeClr>
                </a:solidFill>
                <a:latin typeface="Arial" pitchFamily="34" charset="0"/>
                <a:cs typeface="Arial" pitchFamily="34" charset="0"/>
              </a:rPr>
              <a:t> </a:t>
            </a:r>
          </a:p>
          <a:p>
            <a:pPr algn="r" rtl="1"/>
            <a:r>
              <a:rPr lang="fr-FR" sz="1400" b="1" u="sng" dirty="0" smtClean="0">
                <a:solidFill>
                  <a:schemeClr val="bg1"/>
                </a:solidFill>
                <a:effectLst>
                  <a:glow rad="139700">
                    <a:schemeClr val="accent2">
                      <a:satMod val="175000"/>
                      <a:alpha val="40000"/>
                    </a:schemeClr>
                  </a:glow>
                </a:effectLst>
                <a:latin typeface="Bodoni MT Black" pitchFamily="18" charset="0"/>
                <a:cs typeface="Arial"/>
              </a:rPr>
              <a:t>:</a:t>
            </a:r>
            <a:r>
              <a:rPr lang="fr-FR" sz="1400" b="1" u="sng" dirty="0" err="1">
                <a:solidFill>
                  <a:schemeClr val="bg1"/>
                </a:solidFill>
                <a:effectLst>
                  <a:glow rad="139700">
                    <a:schemeClr val="accent2">
                      <a:satMod val="175000"/>
                      <a:alpha val="40000"/>
                    </a:schemeClr>
                  </a:glow>
                </a:effectLst>
                <a:latin typeface="Bodoni MT Black" pitchFamily="18" charset="0"/>
                <a:cs typeface="Arial" pitchFamily="34" charset="0"/>
              </a:rPr>
              <a:t>C</a:t>
            </a:r>
            <a:r>
              <a:rPr lang="fr-FR" sz="1400" b="1" u="sng" dirty="0" err="1" smtClean="0">
                <a:solidFill>
                  <a:schemeClr val="bg1"/>
                </a:solidFill>
                <a:effectLst>
                  <a:glow rad="139700">
                    <a:schemeClr val="accent2">
                      <a:satMod val="175000"/>
                      <a:alpha val="40000"/>
                    </a:schemeClr>
                  </a:glow>
                </a:effectLst>
                <a:latin typeface="Bodoni MT Black" pitchFamily="18" charset="0"/>
                <a:cs typeface="Arial" pitchFamily="34" charset="0"/>
              </a:rPr>
              <a:t>ompliance</a:t>
            </a:r>
            <a:r>
              <a:rPr lang="ar-DZ" sz="1400" b="1" dirty="0" smtClean="0">
                <a:solidFill>
                  <a:schemeClr val="bg1"/>
                </a:solidFill>
                <a:effectLst>
                  <a:glow rad="139700">
                    <a:schemeClr val="accent2">
                      <a:satMod val="175000"/>
                      <a:alpha val="40000"/>
                    </a:schemeClr>
                  </a:glow>
                </a:effectLst>
                <a:latin typeface="Arial" pitchFamily="34" charset="0"/>
                <a:cs typeface="Arial" pitchFamily="34" charset="0"/>
              </a:rPr>
              <a:t> </a:t>
            </a:r>
          </a:p>
          <a:p>
            <a:pPr algn="r" rtl="1"/>
            <a:r>
              <a:rPr lang="ar-DZ" sz="1400" b="1" dirty="0" smtClean="0">
                <a:solidFill>
                  <a:schemeClr val="tx1">
                    <a:lumMod val="95000"/>
                    <a:lumOff val="5000"/>
                  </a:schemeClr>
                </a:solidFill>
                <a:latin typeface="Arial" pitchFamily="34" charset="0"/>
                <a:cs typeface="Arial" pitchFamily="34" charset="0"/>
              </a:rPr>
              <a:t>-</a:t>
            </a:r>
            <a:r>
              <a:rPr lang="ar-DZ" b="1" dirty="0" smtClean="0">
                <a:solidFill>
                  <a:schemeClr val="bg1">
                    <a:lumMod val="95000"/>
                  </a:schemeClr>
                </a:solidFill>
                <a:latin typeface="Arial" pitchFamily="34" charset="0"/>
                <a:cs typeface="Arial" pitchFamily="34" charset="0"/>
              </a:rPr>
              <a:t>الضريبة </a:t>
            </a:r>
          </a:p>
          <a:p>
            <a:pPr algn="r" rtl="1"/>
            <a:r>
              <a:rPr lang="ar-DZ" b="1" dirty="0" smtClean="0">
                <a:solidFill>
                  <a:schemeClr val="bg1">
                    <a:lumMod val="95000"/>
                  </a:schemeClr>
                </a:solidFill>
                <a:latin typeface="Arial" pitchFamily="34" charset="0"/>
                <a:cs typeface="Arial" pitchFamily="34" charset="0"/>
              </a:rPr>
              <a:t>-الأوراق المالية -القوانين </a:t>
            </a:r>
          </a:p>
          <a:p>
            <a:pPr algn="r" rtl="1"/>
            <a:r>
              <a:rPr lang="ar-DZ" b="1" dirty="0" smtClean="0">
                <a:solidFill>
                  <a:schemeClr val="bg1">
                    <a:lumMod val="95000"/>
                  </a:schemeClr>
                </a:solidFill>
                <a:latin typeface="Arial" pitchFamily="34" charset="0"/>
                <a:cs typeface="Arial" pitchFamily="34" charset="0"/>
              </a:rPr>
              <a:t>-المعايير المحاسبية </a:t>
            </a:r>
          </a:p>
          <a:p>
            <a:pPr algn="r" rtl="1"/>
            <a:r>
              <a:rPr lang="ar-DZ" b="1" dirty="0" smtClean="0">
                <a:solidFill>
                  <a:schemeClr val="bg1">
                    <a:lumMod val="95000"/>
                  </a:schemeClr>
                </a:solidFill>
                <a:latin typeface="Arial" pitchFamily="34" charset="0"/>
                <a:cs typeface="Arial" pitchFamily="34" charset="0"/>
              </a:rPr>
              <a:t>-الضوابط الداخلية </a:t>
            </a:r>
          </a:p>
          <a:p>
            <a:pPr algn="r" rtl="1"/>
            <a:r>
              <a:rPr lang="ar-DZ" b="1" dirty="0" smtClean="0">
                <a:solidFill>
                  <a:schemeClr val="bg1">
                    <a:lumMod val="95000"/>
                  </a:schemeClr>
                </a:solidFill>
                <a:latin typeface="Arial" pitchFamily="34" charset="0"/>
                <a:cs typeface="Arial" pitchFamily="34" charset="0"/>
              </a:rPr>
              <a:t>-الأخلاق </a:t>
            </a:r>
            <a:endParaRPr lang="fr-FR" b="1" dirty="0">
              <a:solidFill>
                <a:schemeClr val="bg1">
                  <a:lumMod val="95000"/>
                </a:schemeClr>
              </a:solidFill>
              <a:latin typeface="Arial" pitchFamily="34" charset="0"/>
              <a:cs typeface="Arial" pitchFamily="34" charset="0"/>
            </a:endParaRPr>
          </a:p>
        </p:txBody>
      </p:sp>
      <p:sp>
        <p:nvSpPr>
          <p:cNvPr id="44" name="Rectangle à coins arrondis 43"/>
          <p:cNvSpPr/>
          <p:nvPr/>
        </p:nvSpPr>
        <p:spPr>
          <a:xfrm>
            <a:off x="2972228" y="2542508"/>
            <a:ext cx="1357322" cy="3315383"/>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r" rtl="1"/>
            <a:r>
              <a:rPr lang="ar-DZ" sz="2000" b="1" u="sng" dirty="0" smtClean="0">
                <a:solidFill>
                  <a:schemeClr val="tx1">
                    <a:lumMod val="95000"/>
                    <a:lumOff val="5000"/>
                  </a:schemeClr>
                </a:solidFill>
                <a:latin typeface="Arial" pitchFamily="34" charset="0"/>
              </a:rPr>
              <a:t>ا</a:t>
            </a:r>
            <a:r>
              <a:rPr lang="ar-DZ" sz="2000" b="1" u="sng" dirty="0" smtClean="0">
                <a:solidFill>
                  <a:schemeClr val="tx1">
                    <a:lumMod val="95000"/>
                    <a:lumOff val="5000"/>
                  </a:schemeClr>
                </a:solidFill>
                <a:effectLst>
                  <a:glow rad="139700">
                    <a:schemeClr val="accent1">
                      <a:satMod val="175000"/>
                      <a:alpha val="40000"/>
                    </a:schemeClr>
                  </a:glow>
                  <a:reflection blurRad="6350" stA="60000" endA="900" endPos="60000" dist="29997" dir="5400000" sy="-100000" algn="bl" rotWithShape="0"/>
                </a:effectLst>
                <a:latin typeface="Arial" pitchFamily="34" charset="0"/>
              </a:rPr>
              <a:t>لمالي</a:t>
            </a:r>
            <a:r>
              <a:rPr lang="fr-FR" sz="2000" b="1" u="sng" dirty="0" smtClean="0">
                <a:solidFill>
                  <a:schemeClr val="tx1">
                    <a:lumMod val="95000"/>
                    <a:lumOff val="5000"/>
                  </a:schemeClr>
                </a:solidFill>
                <a:latin typeface="Arial" pitchFamily="34" charset="0"/>
              </a:rPr>
              <a:t> </a:t>
            </a:r>
            <a:r>
              <a:rPr lang="fr-FR" sz="2000" b="1" dirty="0" smtClean="0">
                <a:solidFill>
                  <a:schemeClr val="tx1">
                    <a:lumMod val="95000"/>
                    <a:lumOff val="5000"/>
                  </a:schemeClr>
                </a:solidFill>
                <a:latin typeface="Arial"/>
                <a:cs typeface="Arial"/>
              </a:rPr>
              <a:t>:</a:t>
            </a:r>
            <a:r>
              <a:rPr lang="fr-FR" sz="2000" b="1" u="sng" dirty="0" err="1">
                <a:solidFill>
                  <a:schemeClr val="tx1">
                    <a:lumMod val="95000"/>
                    <a:lumOff val="5000"/>
                  </a:schemeClr>
                </a:solidFill>
                <a:latin typeface="Arial" pitchFamily="34" charset="0"/>
                <a:cs typeface="Arial"/>
              </a:rPr>
              <a:t>F</a:t>
            </a:r>
            <a:r>
              <a:rPr lang="fr-FR" sz="2000" b="1" u="sng" dirty="0" err="1" smtClean="0">
                <a:solidFill>
                  <a:schemeClr val="tx1">
                    <a:lumMod val="95000"/>
                    <a:lumOff val="5000"/>
                  </a:schemeClr>
                </a:solidFill>
                <a:latin typeface="Arial" pitchFamily="34" charset="0"/>
              </a:rPr>
              <a:t>inacial</a:t>
            </a:r>
            <a:endParaRPr lang="ar-DZ" sz="2000" b="1" u="sng" dirty="0" smtClean="0">
              <a:solidFill>
                <a:schemeClr val="tx1">
                  <a:lumMod val="95000"/>
                  <a:lumOff val="5000"/>
                </a:schemeClr>
              </a:solidFill>
              <a:latin typeface="Arial" pitchFamily="34" charset="0"/>
            </a:endParaRPr>
          </a:p>
          <a:p>
            <a:pPr algn="r" rtl="1"/>
            <a:r>
              <a:rPr lang="ar-DZ" sz="2000" b="1" dirty="0" smtClean="0">
                <a:solidFill>
                  <a:schemeClr val="tx1">
                    <a:lumMod val="95000"/>
                    <a:lumOff val="5000"/>
                  </a:schemeClr>
                </a:solidFill>
                <a:latin typeface="Arial" pitchFamily="34" charset="0"/>
              </a:rPr>
              <a:t>-أسعار الصرف السيولة </a:t>
            </a:r>
          </a:p>
          <a:p>
            <a:pPr algn="r" rtl="1"/>
            <a:r>
              <a:rPr lang="ar-DZ" sz="2000" b="1" dirty="0" smtClean="0">
                <a:solidFill>
                  <a:schemeClr val="tx1">
                    <a:lumMod val="95000"/>
                    <a:lumOff val="5000"/>
                  </a:schemeClr>
                </a:solidFill>
                <a:latin typeface="Arial" pitchFamily="34" charset="0"/>
              </a:rPr>
              <a:t>-أسعار الفائدة</a:t>
            </a:r>
          </a:p>
          <a:p>
            <a:pPr algn="r" rtl="1"/>
            <a:r>
              <a:rPr lang="ar-DZ" sz="2000" b="1" dirty="0" smtClean="0">
                <a:solidFill>
                  <a:schemeClr val="tx1">
                    <a:lumMod val="95000"/>
                    <a:lumOff val="5000"/>
                  </a:schemeClr>
                </a:solidFill>
                <a:latin typeface="Arial" pitchFamily="34" charset="0"/>
              </a:rPr>
              <a:t> -التكاليف </a:t>
            </a:r>
          </a:p>
          <a:p>
            <a:pPr algn="r" rtl="1"/>
            <a:r>
              <a:rPr lang="ar-DZ" sz="2000" b="1" dirty="0" smtClean="0">
                <a:solidFill>
                  <a:schemeClr val="tx1">
                    <a:lumMod val="95000"/>
                    <a:lumOff val="5000"/>
                  </a:schemeClr>
                </a:solidFill>
                <a:latin typeface="Arial" pitchFamily="34" charset="0"/>
              </a:rPr>
              <a:t>-</a:t>
            </a:r>
            <a:r>
              <a:rPr lang="ar-DZ" sz="2000" b="1" dirty="0" err="1" smtClean="0">
                <a:solidFill>
                  <a:schemeClr val="tx1">
                    <a:lumMod val="95000"/>
                    <a:lumOff val="5000"/>
                  </a:schemeClr>
                </a:solidFill>
                <a:latin typeface="Arial" pitchFamily="34" charset="0"/>
              </a:rPr>
              <a:t>الائتمانات</a:t>
            </a:r>
            <a:r>
              <a:rPr lang="ar-DZ" sz="2000" b="1" dirty="0" smtClean="0">
                <a:solidFill>
                  <a:schemeClr val="tx1">
                    <a:lumMod val="95000"/>
                    <a:lumOff val="5000"/>
                  </a:schemeClr>
                </a:solidFill>
                <a:latin typeface="Arial" pitchFamily="34" charset="0"/>
              </a:rPr>
              <a:t> الربحية</a:t>
            </a:r>
            <a:r>
              <a:rPr lang="ar-DZ" dirty="0" smtClean="0"/>
              <a:t> </a:t>
            </a:r>
            <a:endParaRPr lang="fr-FR" dirty="0"/>
          </a:p>
        </p:txBody>
      </p:sp>
      <p:sp>
        <p:nvSpPr>
          <p:cNvPr id="45" name="Rectangle à coins arrondis 44"/>
          <p:cNvSpPr/>
          <p:nvPr/>
        </p:nvSpPr>
        <p:spPr>
          <a:xfrm>
            <a:off x="1428728" y="2571744"/>
            <a:ext cx="1357322" cy="3286148"/>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r" rtl="1"/>
            <a:r>
              <a:rPr lang="ar-DZ" sz="2000" b="1" u="sng" dirty="0" smtClean="0">
                <a:solidFill>
                  <a:schemeClr val="bg1"/>
                </a:solidFill>
                <a:latin typeface="Arial" pitchFamily="34" charset="0"/>
                <a:cs typeface="Arial" pitchFamily="34" charset="0"/>
              </a:rPr>
              <a:t>ا</a:t>
            </a:r>
            <a:r>
              <a:rPr lang="ar-DZ" sz="2000" b="1" u="sng" dirty="0" smtClean="0">
                <a:solidFill>
                  <a:schemeClr val="bg1"/>
                </a:solidFill>
                <a:effectLst>
                  <a:glow rad="139700">
                    <a:schemeClr val="accent5">
                      <a:satMod val="175000"/>
                      <a:alpha val="40000"/>
                    </a:schemeClr>
                  </a:glow>
                  <a:reflection blurRad="6350" stA="60000" endA="900" endPos="60000" dist="29997" dir="5400000" sy="-100000" algn="bl" rotWithShape="0"/>
                </a:effectLst>
                <a:latin typeface="Arial" pitchFamily="34" charset="0"/>
                <a:cs typeface="Arial" pitchFamily="34" charset="0"/>
              </a:rPr>
              <a:t>لتكنولوجيا</a:t>
            </a:r>
            <a:r>
              <a:rPr lang="ar-DZ" sz="2000" b="1" u="sng" dirty="0" smtClean="0">
                <a:solidFill>
                  <a:schemeClr val="bg1"/>
                </a:solidFill>
                <a:latin typeface="Arial" pitchFamily="34" charset="0"/>
                <a:cs typeface="Arial" pitchFamily="34" charset="0"/>
              </a:rPr>
              <a:t> </a:t>
            </a:r>
            <a:r>
              <a:rPr lang="fr-FR" sz="1050" b="1" u="sng" dirty="0" smtClean="0">
                <a:solidFill>
                  <a:schemeClr val="bg1"/>
                </a:solidFill>
                <a:latin typeface="Bodoni MT Black" pitchFamily="18" charset="0"/>
                <a:cs typeface="Arial" pitchFamily="34" charset="0"/>
              </a:rPr>
              <a:t>TECHNOLOGY</a:t>
            </a:r>
            <a:r>
              <a:rPr lang="fr-FR" sz="2000" b="1" dirty="0" smtClean="0">
                <a:solidFill>
                  <a:schemeClr val="bg1"/>
                </a:solidFill>
                <a:latin typeface="Bodoni MT Black" pitchFamily="18" charset="0"/>
                <a:cs typeface="Arial" pitchFamily="34" charset="0"/>
              </a:rPr>
              <a:t> </a:t>
            </a:r>
            <a:r>
              <a:rPr lang="ar-DZ" sz="2000" b="1" dirty="0" smtClean="0">
                <a:solidFill>
                  <a:schemeClr val="bg1"/>
                </a:solidFill>
                <a:latin typeface="Arial"/>
                <a:cs typeface="Arial"/>
              </a:rPr>
              <a:t>:</a:t>
            </a:r>
            <a:r>
              <a:rPr lang="fr-FR" sz="2000" b="1" dirty="0" smtClean="0">
                <a:solidFill>
                  <a:schemeClr val="bg1"/>
                </a:solidFill>
                <a:latin typeface="Arial"/>
                <a:cs typeface="Arial"/>
              </a:rPr>
              <a:t>-</a:t>
            </a:r>
            <a:r>
              <a:rPr lang="fr-FR" sz="2000" b="1" dirty="0" smtClean="0">
                <a:solidFill>
                  <a:schemeClr val="bg1"/>
                </a:solidFill>
                <a:latin typeface="Arial" pitchFamily="34" charset="0"/>
                <a:cs typeface="Arial" pitchFamily="34" charset="0"/>
              </a:rPr>
              <a:t> </a:t>
            </a:r>
            <a:r>
              <a:rPr lang="ar-DZ" sz="2000" b="1" dirty="0" smtClean="0">
                <a:solidFill>
                  <a:schemeClr val="bg1"/>
                </a:solidFill>
                <a:latin typeface="Arial" pitchFamily="34" charset="0"/>
                <a:cs typeface="Arial" pitchFamily="34" charset="0"/>
              </a:rPr>
              <a:t>الاستخدام السيئ للتغيرات التكنولوجية يؤدي إلى فشل التكنولوجيا </a:t>
            </a:r>
            <a:endParaRPr lang="fr-FR" sz="2000" b="1" dirty="0">
              <a:solidFill>
                <a:schemeClr val="bg1"/>
              </a:solidFill>
              <a:latin typeface="Arial" pitchFamily="34" charset="0"/>
              <a:cs typeface="Arial" pitchFamily="34" charset="0"/>
            </a:endParaRPr>
          </a:p>
        </p:txBody>
      </p:sp>
      <p:sp>
        <p:nvSpPr>
          <p:cNvPr id="46" name="Rectangle à coins arrondis 45"/>
          <p:cNvSpPr/>
          <p:nvPr/>
        </p:nvSpPr>
        <p:spPr>
          <a:xfrm>
            <a:off x="0" y="2571744"/>
            <a:ext cx="1357290" cy="335758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r" rtl="1"/>
            <a:r>
              <a:rPr lang="ar-DZ" sz="2000" b="1" u="sng" dirty="0" smtClean="0">
                <a:solidFill>
                  <a:schemeClr val="tx1">
                    <a:lumMod val="95000"/>
                    <a:lumOff val="5000"/>
                  </a:schemeClr>
                </a:solidFill>
                <a:effectLst>
                  <a:glow rad="228600">
                    <a:schemeClr val="accent3">
                      <a:satMod val="175000"/>
                      <a:alpha val="40000"/>
                    </a:schemeClr>
                  </a:glow>
                  <a:reflection blurRad="6350" stA="60000" endA="900" endPos="60000" dist="29997" dir="5400000" sy="-100000" algn="bl" rotWithShape="0"/>
                </a:effectLst>
                <a:latin typeface="Arial" pitchFamily="34" charset="0"/>
                <a:cs typeface="Arial" pitchFamily="34" charset="0"/>
              </a:rPr>
              <a:t>الأفراد</a:t>
            </a:r>
            <a:r>
              <a:rPr lang="fr-FR" sz="2000" b="1" u="sng" dirty="0" smtClean="0">
                <a:solidFill>
                  <a:schemeClr val="tx1">
                    <a:lumMod val="95000"/>
                    <a:lumOff val="5000"/>
                  </a:schemeClr>
                </a:solidFill>
                <a:latin typeface="Arial" pitchFamily="34" charset="0"/>
                <a:cs typeface="Arial" pitchFamily="34" charset="0"/>
              </a:rPr>
              <a:t> People</a:t>
            </a:r>
            <a:r>
              <a:rPr lang="ar-DZ" sz="2000" b="1" u="sng" dirty="0" smtClean="0">
                <a:solidFill>
                  <a:schemeClr val="tx1">
                    <a:lumMod val="95000"/>
                    <a:lumOff val="5000"/>
                  </a:schemeClr>
                </a:solidFill>
                <a:latin typeface="Arial" pitchFamily="34" charset="0"/>
                <a:cs typeface="Arial" pitchFamily="34" charset="0"/>
              </a:rPr>
              <a:t> </a:t>
            </a:r>
            <a:r>
              <a:rPr lang="ar-DZ" sz="2000" b="1" dirty="0" smtClean="0">
                <a:solidFill>
                  <a:schemeClr val="tx1">
                    <a:lumMod val="95000"/>
                    <a:lumOff val="5000"/>
                  </a:schemeClr>
                </a:solidFill>
                <a:latin typeface="Arial"/>
                <a:cs typeface="Arial"/>
              </a:rPr>
              <a:t>:</a:t>
            </a:r>
            <a:endParaRPr lang="fr-FR" sz="2000" b="1" dirty="0" smtClean="0">
              <a:solidFill>
                <a:schemeClr val="tx1">
                  <a:lumMod val="95000"/>
                  <a:lumOff val="5000"/>
                </a:schemeClr>
              </a:solidFill>
              <a:latin typeface="Arial"/>
              <a:cs typeface="Arial"/>
            </a:endParaRPr>
          </a:p>
          <a:p>
            <a:pPr algn="r" rtl="1">
              <a:buFontTx/>
              <a:buChar char="-"/>
            </a:pPr>
            <a:r>
              <a:rPr lang="ar-DZ" sz="2000" b="1" dirty="0" smtClean="0">
                <a:solidFill>
                  <a:schemeClr val="tx1">
                    <a:lumMod val="95000"/>
                    <a:lumOff val="5000"/>
                  </a:schemeClr>
                </a:solidFill>
                <a:latin typeface="Arial" pitchFamily="34" charset="0"/>
                <a:cs typeface="Arial" pitchFamily="34" charset="0"/>
              </a:rPr>
              <a:t>الاحتيال</a:t>
            </a:r>
            <a:endParaRPr lang="fr-FR" sz="2000" b="1" dirty="0" smtClean="0">
              <a:solidFill>
                <a:schemeClr val="tx1">
                  <a:lumMod val="95000"/>
                  <a:lumOff val="5000"/>
                </a:schemeClr>
              </a:solidFill>
              <a:latin typeface="Arial" pitchFamily="34" charset="0"/>
              <a:cs typeface="Arial" pitchFamily="34" charset="0"/>
            </a:endParaRPr>
          </a:p>
          <a:p>
            <a:pPr algn="r" rtl="1">
              <a:buFontTx/>
              <a:buChar char="-"/>
            </a:pPr>
            <a:r>
              <a:rPr lang="ar-DZ" sz="2000" b="1" dirty="0" smtClean="0">
                <a:solidFill>
                  <a:schemeClr val="tx1">
                    <a:lumMod val="95000"/>
                    <a:lumOff val="5000"/>
                  </a:schemeClr>
                </a:solidFill>
                <a:latin typeface="Arial" pitchFamily="34" charset="0"/>
                <a:cs typeface="Arial" pitchFamily="34" charset="0"/>
              </a:rPr>
              <a:t>عدم الكفاءة العمل الصناعي</a:t>
            </a:r>
            <a:endParaRPr lang="fr-FR" sz="2000" b="1" dirty="0" smtClean="0">
              <a:solidFill>
                <a:schemeClr val="tx1">
                  <a:lumMod val="95000"/>
                  <a:lumOff val="5000"/>
                </a:schemeClr>
              </a:solidFill>
              <a:latin typeface="Arial" pitchFamily="34" charset="0"/>
              <a:cs typeface="Arial" pitchFamily="34" charset="0"/>
            </a:endParaRPr>
          </a:p>
          <a:p>
            <a:pPr algn="r" rtl="1"/>
            <a:r>
              <a:rPr lang="ar-DZ" sz="2000" b="1" dirty="0" smtClean="0">
                <a:solidFill>
                  <a:schemeClr val="tx1">
                    <a:lumMod val="95000"/>
                    <a:lumOff val="5000"/>
                  </a:schemeClr>
                </a:solidFill>
                <a:latin typeface="Arial" pitchFamily="34" charset="0"/>
                <a:cs typeface="Arial" pitchFamily="34" charset="0"/>
              </a:rPr>
              <a:t> </a:t>
            </a:r>
            <a:r>
              <a:rPr lang="fr-FR" sz="2000" b="1" dirty="0" smtClean="0">
                <a:solidFill>
                  <a:schemeClr val="tx1">
                    <a:lumMod val="95000"/>
                    <a:lumOff val="5000"/>
                  </a:schemeClr>
                </a:solidFill>
                <a:latin typeface="Arial" pitchFamily="34" charset="0"/>
                <a:cs typeface="Arial" pitchFamily="34" charset="0"/>
              </a:rPr>
              <a:t>-</a:t>
            </a:r>
            <a:r>
              <a:rPr lang="ar-DZ" sz="2000" b="1" dirty="0" smtClean="0">
                <a:solidFill>
                  <a:schemeClr val="tx1">
                    <a:lumMod val="95000"/>
                    <a:lumOff val="5000"/>
                  </a:schemeClr>
                </a:solidFill>
                <a:latin typeface="Arial" pitchFamily="34" charset="0"/>
                <a:cs typeface="Arial" pitchFamily="34" charset="0"/>
              </a:rPr>
              <a:t>عدم وجود موهبة</a:t>
            </a:r>
            <a:r>
              <a:rPr lang="ar-DZ" dirty="0" smtClean="0">
                <a:solidFill>
                  <a:schemeClr val="tx1">
                    <a:lumMod val="95000"/>
                    <a:lumOff val="5000"/>
                  </a:schemeClr>
                </a:solidFill>
              </a:rPr>
              <a:t> </a:t>
            </a:r>
            <a:endParaRPr lang="fr-FR" dirty="0">
              <a:solidFill>
                <a:schemeClr val="tx1">
                  <a:lumMod val="95000"/>
                  <a:lumOff val="5000"/>
                </a:schemeClr>
              </a:solidFill>
            </a:endParaRPr>
          </a:p>
        </p:txBody>
      </p:sp>
      <p:cxnSp>
        <p:nvCxnSpPr>
          <p:cNvPr id="48" name="Connecteur en angle 47"/>
          <p:cNvCxnSpPr/>
          <p:nvPr/>
        </p:nvCxnSpPr>
        <p:spPr>
          <a:xfrm rot="5400000">
            <a:off x="4786314" y="1928802"/>
            <a:ext cx="714380" cy="1588"/>
          </a:xfrm>
          <a:prstGeom prst="bentConnector3">
            <a:avLst>
              <a:gd name="adj1" fmla="val 50000"/>
            </a:avLst>
          </a:prstGeom>
          <a:ln>
            <a:tailEnd type="arrow"/>
          </a:ln>
        </p:spPr>
        <p:style>
          <a:lnRef idx="3">
            <a:schemeClr val="accent1"/>
          </a:lnRef>
          <a:fillRef idx="0">
            <a:schemeClr val="accent1"/>
          </a:fillRef>
          <a:effectRef idx="2">
            <a:schemeClr val="accent1"/>
          </a:effectRef>
          <a:fontRef idx="minor">
            <a:schemeClr val="tx1"/>
          </a:fontRef>
        </p:style>
      </p:cxnSp>
      <p:cxnSp>
        <p:nvCxnSpPr>
          <p:cNvPr id="50" name="Connecteur en angle 49"/>
          <p:cNvCxnSpPr/>
          <p:nvPr/>
        </p:nvCxnSpPr>
        <p:spPr>
          <a:xfrm rot="5400000">
            <a:off x="3286116" y="1928802"/>
            <a:ext cx="714380" cy="1588"/>
          </a:xfrm>
          <a:prstGeom prst="bentConnector3">
            <a:avLst>
              <a:gd name="adj1" fmla="val 50000"/>
            </a:avLst>
          </a:prstGeom>
          <a:ln>
            <a:tailEnd type="arrow"/>
          </a:ln>
        </p:spPr>
        <p:style>
          <a:lnRef idx="3">
            <a:schemeClr val="accent1"/>
          </a:lnRef>
          <a:fillRef idx="0">
            <a:schemeClr val="accent1"/>
          </a:fillRef>
          <a:effectRef idx="2">
            <a:schemeClr val="accent1"/>
          </a:effectRef>
          <a:fontRef idx="minor">
            <a:schemeClr val="tx1"/>
          </a:fontRef>
        </p:style>
      </p:cxnSp>
      <p:cxnSp>
        <p:nvCxnSpPr>
          <p:cNvPr id="52" name="Connecteur en angle 51"/>
          <p:cNvCxnSpPr/>
          <p:nvPr/>
        </p:nvCxnSpPr>
        <p:spPr>
          <a:xfrm rot="5400000">
            <a:off x="1857356" y="1928802"/>
            <a:ext cx="714380" cy="1588"/>
          </a:xfrm>
          <a:prstGeom prst="bentConnector3">
            <a:avLst>
              <a:gd name="adj1" fmla="val 50000"/>
            </a:avLst>
          </a:prstGeom>
          <a:ln>
            <a:tailEnd type="arrow"/>
          </a:ln>
        </p:spPr>
        <p:style>
          <a:lnRef idx="3">
            <a:schemeClr val="accent1"/>
          </a:lnRef>
          <a:fillRef idx="0">
            <a:schemeClr val="accent1"/>
          </a:fillRef>
          <a:effectRef idx="2">
            <a:schemeClr val="accent1"/>
          </a:effectRef>
          <a:fontRef idx="minor">
            <a:schemeClr val="tx1"/>
          </a:fontRef>
        </p:style>
      </p:cxnSp>
      <p:cxnSp>
        <p:nvCxnSpPr>
          <p:cNvPr id="54" name="Connecteur en angle 53"/>
          <p:cNvCxnSpPr/>
          <p:nvPr/>
        </p:nvCxnSpPr>
        <p:spPr>
          <a:xfrm rot="5400000">
            <a:off x="428596" y="1857364"/>
            <a:ext cx="571504" cy="1588"/>
          </a:xfrm>
          <a:prstGeom prst="bentConnector3">
            <a:avLst>
              <a:gd name="adj1" fmla="val 50000"/>
            </a:avLst>
          </a:prstGeom>
          <a:ln>
            <a:tailEnd type="arrow"/>
          </a:ln>
        </p:spPr>
        <p:style>
          <a:lnRef idx="3">
            <a:schemeClr val="accent1"/>
          </a:lnRef>
          <a:fillRef idx="0">
            <a:schemeClr val="accent1"/>
          </a:fillRef>
          <a:effectRef idx="2">
            <a:schemeClr val="accent1"/>
          </a:effectRef>
          <a:fontRef idx="minor">
            <a:schemeClr val="tx1"/>
          </a:fontRef>
        </p:style>
      </p:cxnSp>
      <p:cxnSp>
        <p:nvCxnSpPr>
          <p:cNvPr id="62" name="Connecteur droit 61"/>
          <p:cNvCxnSpPr>
            <a:stCxn id="4" idx="2"/>
          </p:cNvCxnSpPr>
          <p:nvPr/>
        </p:nvCxnSpPr>
        <p:spPr>
          <a:xfrm rot="16200000" flipH="1">
            <a:off x="4768454" y="1339438"/>
            <a:ext cx="428630" cy="35721"/>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to="" calcmode="lin" valueType="num">
                                      <p:cBhvr>
                                        <p:cTn id="7" dur="1" fill="hold"/>
                                        <p:tgtEl>
                                          <p:spTgt spid="4"/>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41"/>
                                        </p:tgtEl>
                                        <p:attrNameLst>
                                          <p:attrName>style.visibility</p:attrName>
                                        </p:attrNameLst>
                                      </p:cBhvr>
                                      <p:to>
                                        <p:strVal val="visible"/>
                                      </p:to>
                                    </p:set>
                                    <p:anim calcmode="lin" valueType="num">
                                      <p:cBhvr additive="base">
                                        <p:cTn id="12" dur="2000" fill="hold"/>
                                        <p:tgtEl>
                                          <p:spTgt spid="41"/>
                                        </p:tgtEl>
                                        <p:attrNameLst>
                                          <p:attrName>ppt_x</p:attrName>
                                        </p:attrNameLst>
                                      </p:cBhvr>
                                      <p:tavLst>
                                        <p:tav tm="0">
                                          <p:val>
                                            <p:strVal val="#ppt_x"/>
                                          </p:val>
                                        </p:tav>
                                        <p:tav tm="100000">
                                          <p:val>
                                            <p:strVal val="#ppt_x"/>
                                          </p:val>
                                        </p:tav>
                                      </p:tavLst>
                                    </p:anim>
                                    <p:anim calcmode="lin" valueType="num">
                                      <p:cBhvr additive="base">
                                        <p:cTn id="13" dur="2000" fill="hold"/>
                                        <p:tgtEl>
                                          <p:spTgt spid="41"/>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grpId="0" nodeType="clickEffect">
                                  <p:stCondLst>
                                    <p:cond delay="0"/>
                                  </p:stCondLst>
                                  <p:childTnLst>
                                    <p:set>
                                      <p:cBhvr>
                                        <p:cTn id="17" dur="1" fill="hold">
                                          <p:stCondLst>
                                            <p:cond delay="0"/>
                                          </p:stCondLst>
                                        </p:cTn>
                                        <p:tgtEl>
                                          <p:spTgt spid="42"/>
                                        </p:tgtEl>
                                        <p:attrNameLst>
                                          <p:attrName>style.visibility</p:attrName>
                                        </p:attrNameLst>
                                      </p:cBhvr>
                                      <p:to>
                                        <p:strVal val="visible"/>
                                      </p:to>
                                    </p:set>
                                    <p:animEffect transition="in" filter="diamond(in)">
                                      <p:cBhvr>
                                        <p:cTn id="18" dur="2000"/>
                                        <p:tgtEl>
                                          <p:spTgt spid="42"/>
                                        </p:tgtEl>
                                      </p:cBhvr>
                                    </p:animEffect>
                                  </p:childTnLst>
                                </p:cTn>
                              </p:par>
                            </p:childTnLst>
                          </p:cTn>
                        </p:par>
                      </p:childTnLst>
                    </p:cTn>
                  </p:par>
                  <p:par>
                    <p:cTn id="19" fill="hold">
                      <p:stCondLst>
                        <p:cond delay="indefinite"/>
                      </p:stCondLst>
                      <p:childTnLst>
                        <p:par>
                          <p:cTn id="20" fill="hold">
                            <p:stCondLst>
                              <p:cond delay="0"/>
                            </p:stCondLst>
                            <p:childTnLst>
                              <p:par>
                                <p:cTn id="21" presetID="11" presetClass="entr" presetSubtype="0" fill="hold" grpId="0" nodeType="clickEffect">
                                  <p:stCondLst>
                                    <p:cond delay="0"/>
                                  </p:stCondLst>
                                  <p:childTnLst>
                                    <p:set>
                                      <p:cBhvr>
                                        <p:cTn id="22" dur="2000">
                                          <p:stCondLst>
                                            <p:cond delay="0"/>
                                          </p:stCondLst>
                                        </p:cTn>
                                        <p:tgtEl>
                                          <p:spTgt spid="4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44"/>
                                        </p:tgtEl>
                                        <p:attrNameLst>
                                          <p:attrName>style.visibility</p:attrName>
                                        </p:attrNameLst>
                                      </p:cBhvr>
                                      <p:to>
                                        <p:strVal val="visible"/>
                                      </p:to>
                                    </p:set>
                                    <p:anim calcmode="lin" valueType="num">
                                      <p:cBhvr additive="base">
                                        <p:cTn id="27" dur="2000" fill="hold"/>
                                        <p:tgtEl>
                                          <p:spTgt spid="44"/>
                                        </p:tgtEl>
                                        <p:attrNameLst>
                                          <p:attrName>ppt_x</p:attrName>
                                        </p:attrNameLst>
                                      </p:cBhvr>
                                      <p:tavLst>
                                        <p:tav tm="0">
                                          <p:val>
                                            <p:strVal val="#ppt_x"/>
                                          </p:val>
                                        </p:tav>
                                        <p:tav tm="100000">
                                          <p:val>
                                            <p:strVal val="#ppt_x"/>
                                          </p:val>
                                        </p:tav>
                                      </p:tavLst>
                                    </p:anim>
                                    <p:anim calcmode="lin" valueType="num">
                                      <p:cBhvr additive="base">
                                        <p:cTn id="28" dur="2000" fill="hold"/>
                                        <p:tgtEl>
                                          <p:spTgt spid="44"/>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5" presetClass="entr" presetSubtype="10" fill="hold" grpId="0" nodeType="clickEffect">
                                  <p:stCondLst>
                                    <p:cond delay="0"/>
                                  </p:stCondLst>
                                  <p:childTnLst>
                                    <p:set>
                                      <p:cBhvr>
                                        <p:cTn id="32" dur="1" fill="hold">
                                          <p:stCondLst>
                                            <p:cond delay="0"/>
                                          </p:stCondLst>
                                        </p:cTn>
                                        <p:tgtEl>
                                          <p:spTgt spid="45"/>
                                        </p:tgtEl>
                                        <p:attrNameLst>
                                          <p:attrName>style.visibility</p:attrName>
                                        </p:attrNameLst>
                                      </p:cBhvr>
                                      <p:to>
                                        <p:strVal val="visible"/>
                                      </p:to>
                                    </p:set>
                                    <p:animEffect transition="in" filter="checkerboard(across)">
                                      <p:cBhvr>
                                        <p:cTn id="33" dur="2000"/>
                                        <p:tgtEl>
                                          <p:spTgt spid="45"/>
                                        </p:tgtEl>
                                      </p:cBhvr>
                                    </p:animEffect>
                                  </p:childTnLst>
                                </p:cTn>
                              </p:par>
                            </p:childTnLst>
                          </p:cTn>
                        </p:par>
                      </p:childTnLst>
                    </p:cTn>
                  </p:par>
                  <p:par>
                    <p:cTn id="34" fill="hold">
                      <p:stCondLst>
                        <p:cond delay="indefinite"/>
                      </p:stCondLst>
                      <p:childTnLst>
                        <p:par>
                          <p:cTn id="35" fill="hold">
                            <p:stCondLst>
                              <p:cond delay="0"/>
                            </p:stCondLst>
                            <p:childTnLst>
                              <p:par>
                                <p:cTn id="36" presetID="7" presetClass="entr" presetSubtype="4" fill="hold" grpId="0" nodeType="clickEffect">
                                  <p:stCondLst>
                                    <p:cond delay="0"/>
                                  </p:stCondLst>
                                  <p:childTnLst>
                                    <p:set>
                                      <p:cBhvr>
                                        <p:cTn id="37" dur="1" fill="hold">
                                          <p:stCondLst>
                                            <p:cond delay="0"/>
                                          </p:stCondLst>
                                        </p:cTn>
                                        <p:tgtEl>
                                          <p:spTgt spid="46"/>
                                        </p:tgtEl>
                                        <p:attrNameLst>
                                          <p:attrName>style.visibility</p:attrName>
                                        </p:attrNameLst>
                                      </p:cBhvr>
                                      <p:to>
                                        <p:strVal val="visible"/>
                                      </p:to>
                                    </p:set>
                                    <p:anim calcmode="lin" valueType="num">
                                      <p:cBhvr additive="base">
                                        <p:cTn id="38" dur="2000" fill="hold"/>
                                        <p:tgtEl>
                                          <p:spTgt spid="46"/>
                                        </p:tgtEl>
                                        <p:attrNameLst>
                                          <p:attrName>ppt_x</p:attrName>
                                        </p:attrNameLst>
                                      </p:cBhvr>
                                      <p:tavLst>
                                        <p:tav tm="0">
                                          <p:val>
                                            <p:strVal val="#ppt_x"/>
                                          </p:val>
                                        </p:tav>
                                        <p:tav tm="100000">
                                          <p:val>
                                            <p:strVal val="#ppt_x"/>
                                          </p:val>
                                        </p:tav>
                                      </p:tavLst>
                                    </p:anim>
                                    <p:anim calcmode="lin" valueType="num">
                                      <p:cBhvr additive="base">
                                        <p:cTn id="39" dur="2000" fill="hold"/>
                                        <p:tgtEl>
                                          <p:spTgt spid="4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41" grpId="0" animBg="1"/>
      <p:bldP spid="42" grpId="0" animBg="1"/>
      <p:bldP spid="43" grpId="0" animBg="1"/>
      <p:bldP spid="44" grpId="0" animBg="1"/>
      <p:bldP spid="45" grpId="0" animBg="1"/>
      <p:bldP spid="4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blipFill>
            <a:blip r:embed="rId2"/>
            <a:stretch>
              <a:fillRect/>
            </a:stretch>
          </a:blipFill>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buNone/>
            </a:pPr>
            <a:r>
              <a:rPr lang="ar-DZ" b="1" spc="50" dirty="0" smtClean="0">
                <a:ln w="11430"/>
                <a:gradFill>
                  <a:gsLst>
                    <a:gs pos="25000">
                      <a:schemeClr val="accent2">
                        <a:satMod val="155000"/>
                      </a:schemeClr>
                    </a:gs>
                    <a:gs pos="100000">
                      <a:schemeClr val="accent2">
                        <a:shade val="45000"/>
                        <a:satMod val="165000"/>
                      </a:schemeClr>
                    </a:gs>
                  </a:gsLst>
                  <a:lin ang="5400000"/>
                </a:gradFill>
                <a:effectLst>
                  <a:glow rad="139700">
                    <a:schemeClr val="accent5">
                      <a:satMod val="175000"/>
                      <a:alpha val="40000"/>
                    </a:schemeClr>
                  </a:glow>
                  <a:outerShdw blurRad="76200" dist="50800" dir="5400000" algn="tl" rotWithShape="0">
                    <a:srgbClr val="000000">
                      <a:alpha val="65000"/>
                    </a:srgbClr>
                  </a:outerShdw>
                  <a:reflection blurRad="6350" stA="55000" endA="50" endPos="85000" dist="29997" dir="5400000" sy="-100000" algn="bl" rotWithShape="0"/>
                </a:effectLst>
              </a:rPr>
              <a:t>ثانيا</a:t>
            </a:r>
            <a:r>
              <a:rPr lang="ar-DZ" b="1" spc="50" dirty="0" smtClean="0">
                <a:ln w="11430"/>
                <a:gradFill>
                  <a:gsLst>
                    <a:gs pos="25000">
                      <a:schemeClr val="accent2">
                        <a:satMod val="155000"/>
                      </a:schemeClr>
                    </a:gs>
                    <a:gs pos="100000">
                      <a:schemeClr val="accent2">
                        <a:shade val="45000"/>
                        <a:satMod val="165000"/>
                      </a:schemeClr>
                    </a:gs>
                  </a:gsLst>
                  <a:lin ang="5400000"/>
                </a:gradFill>
                <a:effectLst>
                  <a:glow rad="139700">
                    <a:schemeClr val="accent5">
                      <a:satMod val="175000"/>
                      <a:alpha val="40000"/>
                    </a:schemeClr>
                  </a:glow>
                  <a:outerShdw blurRad="76200" dist="50800" dir="5400000" algn="tl" rotWithShape="0">
                    <a:srgbClr val="000000">
                      <a:alpha val="65000"/>
                    </a:srgbClr>
                  </a:outerShdw>
                  <a:reflection blurRad="6350" stA="55000" endA="50" endPos="85000" dist="29997" dir="5400000" sy="-100000" algn="bl" rotWithShape="0"/>
                </a:effectLst>
                <a:latin typeface="Arial"/>
              </a:rPr>
              <a:t>:</a:t>
            </a:r>
            <a:r>
              <a:rPr lang="ar-DZ" b="1" u="sng" spc="50" dirty="0" smtClean="0">
                <a:ln w="11430"/>
                <a:gradFill>
                  <a:gsLst>
                    <a:gs pos="25000">
                      <a:schemeClr val="accent2">
                        <a:satMod val="155000"/>
                      </a:schemeClr>
                    </a:gs>
                    <a:gs pos="100000">
                      <a:schemeClr val="accent2">
                        <a:shade val="45000"/>
                        <a:satMod val="165000"/>
                      </a:schemeClr>
                    </a:gs>
                  </a:gsLst>
                  <a:lin ang="5400000"/>
                </a:gradFill>
                <a:effectLst>
                  <a:glow rad="139700">
                    <a:schemeClr val="accent5">
                      <a:satMod val="175000"/>
                      <a:alpha val="40000"/>
                    </a:schemeClr>
                  </a:glow>
                  <a:outerShdw blurRad="76200" dist="50800" dir="5400000" algn="tl" rotWithShape="0">
                    <a:srgbClr val="000000">
                      <a:alpha val="65000"/>
                    </a:srgbClr>
                  </a:outerShdw>
                  <a:reflection blurRad="6350" stA="55000" endA="50" endPos="85000" dist="29997" dir="5400000" sy="-100000" algn="bl" rotWithShape="0"/>
                </a:effectLst>
              </a:rPr>
              <a:t>إدارة الموارد البشرية</a:t>
            </a:r>
          </a:p>
          <a:p>
            <a:pPr algn="r" rtl="1">
              <a:buNone/>
            </a:pPr>
            <a:endParaRPr lang="ar-DZ" b="1" spc="50" dirty="0">
              <a:ln w="11430"/>
              <a:gradFill>
                <a:gsLst>
                  <a:gs pos="25000">
                    <a:schemeClr val="accent2">
                      <a:satMod val="155000"/>
                    </a:schemeClr>
                  </a:gs>
                  <a:gs pos="100000">
                    <a:schemeClr val="accent2">
                      <a:shade val="45000"/>
                      <a:satMod val="165000"/>
                    </a:schemeClr>
                  </a:gs>
                </a:gsLst>
                <a:lin ang="5400000"/>
              </a:gradFill>
              <a:effectLst>
                <a:glow rad="139700">
                  <a:schemeClr val="accent5">
                    <a:satMod val="175000"/>
                    <a:alpha val="40000"/>
                  </a:schemeClr>
                </a:glow>
                <a:outerShdw blurRad="76200" dist="50800" dir="5400000" algn="tl" rotWithShape="0">
                  <a:srgbClr val="000000">
                    <a:alpha val="65000"/>
                  </a:srgbClr>
                </a:outerShdw>
                <a:reflection blurRad="6350" stA="55000" endA="50" endPos="85000" dist="29997" dir="5400000" sy="-100000" algn="bl" rotWithShape="0"/>
              </a:effectLst>
              <a:sym typeface="Wingdings"/>
            </a:endParaRPr>
          </a:p>
          <a:p>
            <a:pPr algn="r" rtl="1">
              <a:buNone/>
            </a:pPr>
            <a:endParaRPr lang="ar-DZ" b="1" spc="50" dirty="0" smtClean="0">
              <a:ln w="11430"/>
              <a:gradFill>
                <a:gsLst>
                  <a:gs pos="25000">
                    <a:schemeClr val="accent2">
                      <a:satMod val="155000"/>
                    </a:schemeClr>
                  </a:gs>
                  <a:gs pos="100000">
                    <a:schemeClr val="accent2">
                      <a:shade val="45000"/>
                      <a:satMod val="165000"/>
                    </a:schemeClr>
                  </a:gs>
                </a:gsLst>
                <a:lin ang="5400000"/>
              </a:gradFill>
              <a:effectLst>
                <a:glow rad="139700">
                  <a:schemeClr val="accent5">
                    <a:satMod val="175000"/>
                    <a:alpha val="40000"/>
                  </a:schemeClr>
                </a:glow>
                <a:outerShdw blurRad="76200" dist="50800" dir="5400000" algn="tl" rotWithShape="0">
                  <a:srgbClr val="000000">
                    <a:alpha val="65000"/>
                  </a:srgbClr>
                </a:outerShdw>
                <a:reflection blurRad="6350" stA="55000" endA="50" endPos="85000" dist="29997" dir="5400000" sy="-100000" algn="bl" rotWithShape="0"/>
              </a:effectLst>
              <a:sym typeface="Wingdings"/>
            </a:endParaRPr>
          </a:p>
          <a:p>
            <a:pPr algn="r" rtl="1">
              <a:buNone/>
            </a:pPr>
            <a:endParaRPr lang="ar-DZ" sz="2000" b="1" spc="50" dirty="0">
              <a:ln w="11430"/>
              <a:gradFill>
                <a:gsLst>
                  <a:gs pos="25000">
                    <a:schemeClr val="accent2">
                      <a:satMod val="155000"/>
                    </a:schemeClr>
                  </a:gs>
                  <a:gs pos="100000">
                    <a:schemeClr val="accent2">
                      <a:shade val="45000"/>
                      <a:satMod val="165000"/>
                    </a:schemeClr>
                  </a:gs>
                </a:gsLst>
                <a:lin ang="5400000"/>
              </a:gradFill>
              <a:effectLst>
                <a:glow rad="139700">
                  <a:schemeClr val="accent5">
                    <a:satMod val="175000"/>
                    <a:alpha val="40000"/>
                  </a:schemeClr>
                </a:glow>
                <a:outerShdw blurRad="76200" dist="50800" dir="5400000" algn="tl" rotWithShape="0">
                  <a:srgbClr val="000000">
                    <a:alpha val="65000"/>
                  </a:srgbClr>
                </a:outerShdw>
                <a:reflection blurRad="6350" stA="55000" endA="50" endPos="85000" dist="29997" dir="5400000" sy="-100000" algn="bl" rotWithShape="0"/>
              </a:effectLst>
              <a:sym typeface="Wingdings"/>
            </a:endParaRPr>
          </a:p>
          <a:p>
            <a:pPr algn="r" rtl="1">
              <a:buNone/>
            </a:pPr>
            <a:r>
              <a:rPr lang="ar-DZ" sz="2000" b="1" spc="50" dirty="0" smtClean="0">
                <a:ln w="11430">
                  <a:solidFill>
                    <a:schemeClr val="accent6">
                      <a:lumMod val="75000"/>
                    </a:schemeClr>
                  </a:solidFill>
                </a:ln>
                <a:gradFill>
                  <a:gsLst>
                    <a:gs pos="25000">
                      <a:schemeClr val="accent2">
                        <a:satMod val="155000"/>
                      </a:schemeClr>
                    </a:gs>
                    <a:gs pos="100000">
                      <a:schemeClr val="accent2">
                        <a:shade val="45000"/>
                        <a:satMod val="165000"/>
                      </a:schemeClr>
                    </a:gs>
                  </a:gsLst>
                  <a:lin ang="5400000"/>
                </a:gradFill>
                <a:effectLst>
                  <a:glow rad="101600">
                    <a:schemeClr val="accent3">
                      <a:satMod val="175000"/>
                      <a:alpha val="40000"/>
                    </a:schemeClr>
                  </a:glow>
                  <a:outerShdw blurRad="76200" dist="50800" dir="5400000" algn="tl" rotWithShape="0">
                    <a:srgbClr val="000000">
                      <a:alpha val="65000"/>
                    </a:srgbClr>
                  </a:outerShdw>
                  <a:reflection blurRad="6350" stA="55000" endA="50" endPos="85000" dist="29997" dir="5400000" sy="-100000" algn="bl" rotWithShape="0"/>
                </a:effectLst>
                <a:sym typeface="Wingdings"/>
              </a:rPr>
              <a:t>-</a:t>
            </a:r>
            <a:r>
              <a:rPr lang="ar-DZ" sz="2400" b="1" spc="50" dirty="0" smtClean="0">
                <a:ln w="11430">
                  <a:solidFill>
                    <a:schemeClr val="accent6">
                      <a:lumMod val="75000"/>
                    </a:schemeClr>
                  </a:solidFill>
                </a:ln>
                <a:effectLst>
                  <a:glow rad="101600">
                    <a:schemeClr val="accent3">
                      <a:satMod val="175000"/>
                      <a:alpha val="40000"/>
                    </a:schemeClr>
                  </a:glow>
                  <a:outerShdw blurRad="76200" dist="50800" dir="5400000" algn="tl" rotWithShape="0">
                    <a:srgbClr val="000000">
                      <a:alpha val="65000"/>
                    </a:srgbClr>
                  </a:outerShdw>
                  <a:reflection blurRad="6350" stA="55000" endA="50" endPos="85000" dist="29997" dir="5400000" sy="-100000" algn="bl" rotWithShape="0"/>
                </a:effectLst>
                <a:sym typeface="Wingdings"/>
              </a:rPr>
              <a:t>تولت إدارة موارد بشرية ادوار مختلفة ومهام أكثر تنوعا ومسؤولية اكبر مع مرور الزمن </a:t>
            </a:r>
          </a:p>
          <a:p>
            <a:pPr algn="r" rtl="1">
              <a:buNone/>
            </a:pPr>
            <a:r>
              <a:rPr lang="ar-DZ" sz="2400" b="1" spc="50" dirty="0" smtClean="0">
                <a:ln w="11430">
                  <a:solidFill>
                    <a:schemeClr val="accent6">
                      <a:lumMod val="75000"/>
                    </a:schemeClr>
                  </a:solidFill>
                </a:ln>
                <a:effectLst>
                  <a:glow rad="101600">
                    <a:schemeClr val="accent3">
                      <a:satMod val="175000"/>
                      <a:alpha val="40000"/>
                    </a:schemeClr>
                  </a:glow>
                  <a:outerShdw blurRad="76200" dist="50800" dir="5400000" algn="tl" rotWithShape="0">
                    <a:srgbClr val="000000">
                      <a:alpha val="65000"/>
                    </a:srgbClr>
                  </a:outerShdw>
                  <a:reflection blurRad="6350" stA="55000" endA="50" endPos="85000" dist="29997" dir="5400000" sy="-100000" algn="bl" rotWithShape="0"/>
                </a:effectLst>
                <a:sym typeface="Wingdings"/>
              </a:rPr>
              <a:t>-يتمثل دورها الرئيسي التوفيق بين الإستراتيجية العمل وإدارة شؤون الموظفين </a:t>
            </a:r>
            <a:endParaRPr lang="ar-DZ" sz="2400" b="1" spc="50" dirty="0">
              <a:ln w="11430">
                <a:solidFill>
                  <a:schemeClr val="accent6">
                    <a:lumMod val="75000"/>
                  </a:schemeClr>
                </a:solidFill>
              </a:ln>
              <a:effectLst>
                <a:glow rad="101600">
                  <a:schemeClr val="accent3">
                    <a:satMod val="175000"/>
                    <a:alpha val="40000"/>
                  </a:schemeClr>
                </a:glow>
                <a:outerShdw blurRad="76200" dist="50800" dir="5400000" algn="tl" rotWithShape="0">
                  <a:srgbClr val="000000">
                    <a:alpha val="65000"/>
                  </a:srgbClr>
                </a:outerShdw>
                <a:reflection blurRad="6350" stA="55000" endA="50" endPos="85000" dist="29997" dir="5400000" sy="-100000" algn="bl" rotWithShape="0"/>
              </a:effectLst>
              <a:sym typeface="Wingdings"/>
            </a:endParaRPr>
          </a:p>
          <a:p>
            <a:pPr algn="r" rtl="1">
              <a:buNone/>
            </a:pPr>
            <a:r>
              <a:rPr lang="ar-DZ" sz="2400" b="1" spc="50" dirty="0" smtClean="0">
                <a:ln w="11430">
                  <a:solidFill>
                    <a:schemeClr val="accent6">
                      <a:lumMod val="75000"/>
                    </a:schemeClr>
                  </a:solidFill>
                </a:ln>
                <a:solidFill>
                  <a:srgbClr val="FF0000"/>
                </a:solidFill>
                <a:effectLst>
                  <a:glow rad="101600">
                    <a:schemeClr val="accent3">
                      <a:satMod val="175000"/>
                      <a:alpha val="40000"/>
                    </a:schemeClr>
                  </a:glow>
                  <a:outerShdw blurRad="76200" dist="50800" dir="5400000" algn="tl" rotWithShape="0">
                    <a:srgbClr val="000000">
                      <a:alpha val="65000"/>
                    </a:srgbClr>
                  </a:outerShdw>
                  <a:reflection blurRad="6350" stA="55000" endA="50" endPos="85000" dist="29997" dir="5400000" sy="-100000" algn="bl" rotWithShape="0"/>
                </a:effectLst>
              </a:rPr>
              <a:t> </a:t>
            </a:r>
            <a:endParaRPr lang="fr-FR" sz="2400" b="1" spc="50" dirty="0">
              <a:ln w="11430">
                <a:solidFill>
                  <a:schemeClr val="accent6">
                    <a:lumMod val="75000"/>
                  </a:schemeClr>
                </a:solidFill>
              </a:ln>
              <a:solidFill>
                <a:srgbClr val="FF0000"/>
              </a:solidFill>
              <a:effectLst>
                <a:glow rad="101600">
                  <a:schemeClr val="accent3">
                    <a:satMod val="175000"/>
                    <a:alpha val="40000"/>
                  </a:schemeClr>
                </a:glow>
                <a:outerShdw blurRad="76200" dist="50800" dir="5400000" algn="tl" rotWithShape="0">
                  <a:srgbClr val="000000">
                    <a:alpha val="65000"/>
                  </a:srgbClr>
                </a:outerShdw>
                <a:reflection blurRad="6350" stA="55000" endA="50" endPos="85000" dist="29997" dir="5400000" sy="-100000" algn="bl" rotWithShape="0"/>
              </a:effectLst>
            </a:endParaRPr>
          </a:p>
        </p:txBody>
      </p:sp>
      <p:sp>
        <p:nvSpPr>
          <p:cNvPr id="4" name="Ellipse 3"/>
          <p:cNvSpPr/>
          <p:nvPr/>
        </p:nvSpPr>
        <p:spPr>
          <a:xfrm>
            <a:off x="7215206" y="857232"/>
            <a:ext cx="1928794" cy="914400"/>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ar-DZ" sz="2800" b="1" dirty="0" smtClean="0">
                <a:solidFill>
                  <a:schemeClr val="tx1"/>
                </a:solidFill>
                <a:effectLst>
                  <a:glow rad="228600">
                    <a:schemeClr val="accent2">
                      <a:satMod val="175000"/>
                      <a:alpha val="40000"/>
                    </a:schemeClr>
                  </a:glow>
                  <a:reflection blurRad="6350" stA="55000" endA="50" endPos="85000" dir="5400000" sy="-100000" algn="bl" rotWithShape="0"/>
                </a:effectLst>
                <a:latin typeface="Bodoni MT Black" pitchFamily="18" charset="0"/>
              </a:rPr>
              <a:t>تعريف</a:t>
            </a:r>
            <a:r>
              <a:rPr lang="ar-DZ" sz="2800" b="1" spc="50" dirty="0" smtClean="0">
                <a:ln w="11430"/>
                <a:solidFill>
                  <a:schemeClr val="tx1"/>
                </a:solidFill>
                <a:effectLst>
                  <a:glow rad="228600">
                    <a:schemeClr val="accent2">
                      <a:satMod val="175000"/>
                      <a:alpha val="40000"/>
                    </a:schemeClr>
                  </a:glow>
                  <a:outerShdw blurRad="76200" dist="50800" dir="5400000" algn="tl" rotWithShape="0">
                    <a:srgbClr val="000000">
                      <a:alpha val="65000"/>
                    </a:srgbClr>
                  </a:outerShdw>
                  <a:reflection blurRad="6350" stA="55000" endA="50" endPos="85000" dir="5400000" sy="-100000" algn="bl" rotWithShape="0"/>
                </a:effectLst>
                <a:latin typeface="Bodoni MT Black" pitchFamily="18" charset="0"/>
                <a:sym typeface="Wingdings"/>
              </a:rPr>
              <a:t></a:t>
            </a:r>
          </a:p>
          <a:p>
            <a:pPr algn="ctr"/>
            <a:r>
              <a:rPr lang="ar-DZ" dirty="0" smtClean="0"/>
              <a:t> </a:t>
            </a:r>
            <a:endParaRPr lang="fr-FR" dirty="0"/>
          </a:p>
        </p:txBody>
      </p:sp>
      <p:sp>
        <p:nvSpPr>
          <p:cNvPr id="5" name="Organigramme : Alternative 4"/>
          <p:cNvSpPr/>
          <p:nvPr/>
        </p:nvSpPr>
        <p:spPr>
          <a:xfrm>
            <a:off x="0" y="642918"/>
            <a:ext cx="7072330" cy="1357322"/>
          </a:xfrm>
          <a:prstGeom prst="flowChartAlternateProcess">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ar-DZ" sz="2800" b="1" dirty="0" smtClean="0">
                <a:solidFill>
                  <a:schemeClr val="tx1"/>
                </a:solidFill>
              </a:rPr>
              <a:t>هي تخطيط وتنظيم ومراقبة واستقطاب وتنمية الكفاءات بغرض تحقيق أهداف المنظمة </a:t>
            </a:r>
            <a:endParaRPr lang="fr-FR" sz="2800" b="1" dirty="0">
              <a:solidFill>
                <a:schemeClr val="tx1"/>
              </a:solidFill>
            </a:endParaRPr>
          </a:p>
        </p:txBody>
      </p:sp>
      <p:sp>
        <p:nvSpPr>
          <p:cNvPr id="7" name="Flèche gauche 6"/>
          <p:cNvSpPr/>
          <p:nvPr/>
        </p:nvSpPr>
        <p:spPr>
          <a:xfrm>
            <a:off x="7358050" y="3429000"/>
            <a:ext cx="1785950" cy="1143008"/>
          </a:xfrm>
          <a:prstGeom prst="leftArrow">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ar-DZ" sz="2400" b="1" dirty="0" smtClean="0">
                <a:effectLst>
                  <a:reflection blurRad="6350" stA="60000" endA="900" endPos="60000" dist="29997" dir="5400000" sy="-100000" algn="bl" rotWithShape="0"/>
                </a:effectLst>
              </a:rPr>
              <a:t>فكرة الأولى </a:t>
            </a:r>
            <a:endParaRPr lang="fr-FR" sz="2400" b="1" dirty="0">
              <a:effectLst>
                <a:reflection blurRad="6350" stA="60000" endA="900" endPos="60000" dist="29997" dir="5400000" sy="-100000" algn="bl" rotWithShape="0"/>
              </a:effectLst>
            </a:endParaRPr>
          </a:p>
        </p:txBody>
      </p:sp>
      <p:sp>
        <p:nvSpPr>
          <p:cNvPr id="8" name="Flèche gauche 7"/>
          <p:cNvSpPr/>
          <p:nvPr/>
        </p:nvSpPr>
        <p:spPr>
          <a:xfrm>
            <a:off x="6858016" y="4572008"/>
            <a:ext cx="1785950" cy="1071570"/>
          </a:xfrm>
          <a:prstGeom prst="leftArrow">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ar-DZ" sz="2400" b="1" dirty="0" smtClean="0">
                <a:effectLst>
                  <a:reflection blurRad="6350" stA="60000" endA="900" endPos="58000" dir="5400000" sy="-100000" algn="bl" rotWithShape="0"/>
                </a:effectLst>
              </a:rPr>
              <a:t>الفكرة الثانية </a:t>
            </a:r>
            <a:endParaRPr lang="fr-FR" sz="2400" b="1" dirty="0">
              <a:effectLst>
                <a:reflection blurRad="6350" stA="60000" endA="900" endPos="58000" dir="5400000" sy="-100000" algn="bl" rotWithShape="0"/>
              </a:effectLst>
            </a:endParaRPr>
          </a:p>
        </p:txBody>
      </p:sp>
      <p:sp>
        <p:nvSpPr>
          <p:cNvPr id="9" name="Flèche gauche 8"/>
          <p:cNvSpPr/>
          <p:nvPr/>
        </p:nvSpPr>
        <p:spPr>
          <a:xfrm>
            <a:off x="6143636" y="5786430"/>
            <a:ext cx="1785950" cy="1071570"/>
          </a:xfrm>
          <a:prstGeom prst="leftArrow">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ar-DZ" sz="2400" b="1" dirty="0" smtClean="0"/>
              <a:t>الفكرة الثالثة </a:t>
            </a:r>
            <a:endParaRPr lang="fr-FR" sz="2400" b="1" dirty="0"/>
          </a:p>
        </p:txBody>
      </p:sp>
      <p:sp>
        <p:nvSpPr>
          <p:cNvPr id="10" name="Organigramme : Alternative 9"/>
          <p:cNvSpPr/>
          <p:nvPr/>
        </p:nvSpPr>
        <p:spPr>
          <a:xfrm>
            <a:off x="1785918" y="3357562"/>
            <a:ext cx="5429288" cy="1071570"/>
          </a:xfrm>
          <a:prstGeom prst="flowChartAlternateProcess">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2000" b="1" dirty="0" smtClean="0"/>
              <a:t>في الماضي لم يعتبر الموظف موردا للمؤسسة بل تكلفة ضرورية </a:t>
            </a:r>
            <a:endParaRPr lang="fr-FR" sz="2000" b="1" dirty="0"/>
          </a:p>
        </p:txBody>
      </p:sp>
      <p:sp>
        <p:nvSpPr>
          <p:cNvPr id="11" name="Organigramme : Alternative 10"/>
          <p:cNvSpPr/>
          <p:nvPr/>
        </p:nvSpPr>
        <p:spPr>
          <a:xfrm>
            <a:off x="1214414" y="4500570"/>
            <a:ext cx="5429288" cy="1071570"/>
          </a:xfrm>
          <a:prstGeom prst="flowChartAlternateProcess">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sz="2400" b="1" dirty="0" smtClean="0"/>
              <a:t>التنسيق الممارسات التوظيف مع الإستراتيجية التنظيمية </a:t>
            </a:r>
            <a:endParaRPr lang="fr-FR" sz="2400" b="1" dirty="0"/>
          </a:p>
        </p:txBody>
      </p:sp>
      <p:sp>
        <p:nvSpPr>
          <p:cNvPr id="12" name="Organigramme : Alternative 11"/>
          <p:cNvSpPr/>
          <p:nvPr/>
        </p:nvSpPr>
        <p:spPr>
          <a:xfrm>
            <a:off x="0" y="5643554"/>
            <a:ext cx="5429288" cy="1214446"/>
          </a:xfrm>
          <a:prstGeom prst="flowChartAlternateProcess">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ar-DZ" sz="2800" b="1" dirty="0" smtClean="0"/>
              <a:t>إدارة موارد بشرية يجب أن تضمن التزام الموظف بالعمليات </a:t>
            </a:r>
            <a:endParaRPr lang="fr-FR" sz="2800" b="1" dirty="0"/>
          </a:p>
        </p:txBody>
      </p:sp>
    </p:spTree>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11" presetClass="entr" presetSubtype="0" fill="hold" grpId="0" nodeType="clickEffect">
                                  <p:stCondLst>
                                    <p:cond delay="0"/>
                                  </p:stCondLst>
                                  <p:childTnLst>
                                    <p:set>
                                      <p:cBhvr>
                                        <p:cTn id="11" dur="2000">
                                          <p:stCondLst>
                                            <p:cond delay="0"/>
                                          </p:stCondLst>
                                        </p:cTn>
                                        <p:tgtEl>
                                          <p:spTgt spid="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1" presetClass="entr" presetSubtype="4"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heel(4)">
                                      <p:cBhvr>
                                        <p:cTn id="16" dur="2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5" presetClass="entr" presetSubtype="1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checkerboard(across)">
                                      <p:cBhvr>
                                        <p:cTn id="21" dur="2000"/>
                                        <p:tgtEl>
                                          <p:spTgt spid="3">
                                            <p:txEl>
                                              <p:pRg st="4" end="4"/>
                                            </p:txEl>
                                          </p:spTgt>
                                        </p:tgtEl>
                                      </p:cBhvr>
                                    </p:animEffect>
                                  </p:childTnLst>
                                </p:cTn>
                              </p:par>
                              <p:par>
                                <p:cTn id="22" presetID="5"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checkerboard(across)">
                                      <p:cBhvr>
                                        <p:cTn id="24" dur="2000"/>
                                        <p:tgtEl>
                                          <p:spTgt spid="3">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4" presetClass="entr" presetSubtype="16"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box(in)">
                                      <p:cBhvr>
                                        <p:cTn id="29" dur="20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11" presetClass="entr" presetSubtype="0" fill="hold" grpId="0" nodeType="clickEffect">
                                  <p:stCondLst>
                                    <p:cond delay="0"/>
                                  </p:stCondLst>
                                  <p:childTnLst>
                                    <p:set>
                                      <p:cBhvr>
                                        <p:cTn id="33" dur="2000">
                                          <p:stCondLst>
                                            <p:cond delay="0"/>
                                          </p:stCondLst>
                                        </p:cTn>
                                        <p:tgtEl>
                                          <p:spTgt spid="10"/>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24" presetClass="entr" presetSubtype="0"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 to="" calcmode="lin" valueType="num">
                                      <p:cBhvr>
                                        <p:cTn id="38" dur="1" fill="hold"/>
                                        <p:tgtEl>
                                          <p:spTgt spid="8"/>
                                        </p:tgtEl>
                                        <p:attrNameLst>
                                          <p:attrName/>
                                        </p:attrNameLst>
                                      </p:cBhvr>
                                    </p:anim>
                                  </p:childTnLst>
                                </p:cTn>
                              </p:par>
                            </p:childTnLst>
                          </p:cTn>
                        </p:par>
                      </p:childTnLst>
                    </p:cTn>
                  </p:par>
                  <p:par>
                    <p:cTn id="39" fill="hold">
                      <p:stCondLst>
                        <p:cond delay="indefinite"/>
                      </p:stCondLst>
                      <p:childTnLst>
                        <p:par>
                          <p:cTn id="40" fill="hold">
                            <p:stCondLst>
                              <p:cond delay="0"/>
                            </p:stCondLst>
                            <p:childTnLst>
                              <p:par>
                                <p:cTn id="41" presetID="16" presetClass="entr" presetSubtype="26" fill="hold" nodeType="clickEffect">
                                  <p:stCondLst>
                                    <p:cond delay="0"/>
                                  </p:stCondLst>
                                  <p:childTnLst>
                                    <p:set>
                                      <p:cBhvr>
                                        <p:cTn id="42" dur="1" fill="hold">
                                          <p:stCondLst>
                                            <p:cond delay="0"/>
                                          </p:stCondLst>
                                        </p:cTn>
                                        <p:tgtEl>
                                          <p:spTgt spid="11">
                                            <p:txEl>
                                              <p:pRg st="0" end="0"/>
                                            </p:txEl>
                                          </p:spTgt>
                                        </p:tgtEl>
                                        <p:attrNameLst>
                                          <p:attrName>style.visibility</p:attrName>
                                        </p:attrNameLst>
                                      </p:cBhvr>
                                      <p:to>
                                        <p:strVal val="visible"/>
                                      </p:to>
                                    </p:set>
                                    <p:animEffect transition="in" filter="barn(inHorizontal)">
                                      <p:cBhvr>
                                        <p:cTn id="43" dur="2000"/>
                                        <p:tgtEl>
                                          <p:spTgt spid="11">
                                            <p:txEl>
                                              <p:pRg st="0" end="0"/>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7" presetClass="entr" presetSubtype="4" fill="hold" grpId="0" nodeType="clickEffect">
                                  <p:stCondLst>
                                    <p:cond delay="0"/>
                                  </p:stCondLst>
                                  <p:childTnLst>
                                    <p:set>
                                      <p:cBhvr>
                                        <p:cTn id="47" dur="1" fill="hold">
                                          <p:stCondLst>
                                            <p:cond delay="0"/>
                                          </p:stCondLst>
                                        </p:cTn>
                                        <p:tgtEl>
                                          <p:spTgt spid="9"/>
                                        </p:tgtEl>
                                        <p:attrNameLst>
                                          <p:attrName>style.visibility</p:attrName>
                                        </p:attrNameLst>
                                      </p:cBhvr>
                                      <p:to>
                                        <p:strVal val="visible"/>
                                      </p:to>
                                    </p:set>
                                    <p:anim calcmode="lin" valueType="num">
                                      <p:cBhvr additive="base">
                                        <p:cTn id="48" dur="2000" fill="hold"/>
                                        <p:tgtEl>
                                          <p:spTgt spid="9"/>
                                        </p:tgtEl>
                                        <p:attrNameLst>
                                          <p:attrName>ppt_x</p:attrName>
                                        </p:attrNameLst>
                                      </p:cBhvr>
                                      <p:tavLst>
                                        <p:tav tm="0">
                                          <p:val>
                                            <p:strVal val="#ppt_x"/>
                                          </p:val>
                                        </p:tav>
                                        <p:tav tm="100000">
                                          <p:val>
                                            <p:strVal val="#ppt_x"/>
                                          </p:val>
                                        </p:tav>
                                      </p:tavLst>
                                    </p:anim>
                                    <p:anim calcmode="lin" valueType="num">
                                      <p:cBhvr additive="base">
                                        <p:cTn id="49" dur="20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8" presetClass="entr" presetSubtype="16" fill="hold" grpId="0" nodeType="click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diamond(in)">
                                      <p:cBhvr>
                                        <p:cTn id="54"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7" grpId="0" animBg="1"/>
      <p:bldP spid="8" grpId="0" animBg="1"/>
      <p:bldP spid="9" grpId="0" animBg="1"/>
      <p:bldP spid="10"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144000" cy="6858000"/>
          </a:xfrm>
          <a:blipFill>
            <a:blip r:embed="rId2"/>
            <a:stretch>
              <a:fillRect/>
            </a:stretch>
          </a:blipFill>
        </p:spPr>
        <p:txBody>
          <a:bodyP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rtl="1">
              <a:buNone/>
            </a:pPr>
            <a:r>
              <a:rPr lang="ar-DZ"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                          </a:t>
            </a:r>
            <a:r>
              <a:rPr lang="ar-DZ" sz="3600" b="1" spc="50" dirty="0" smtClean="0">
                <a:ln w="11430"/>
                <a:gradFill>
                  <a:gsLst>
                    <a:gs pos="25000">
                      <a:schemeClr val="accent2">
                        <a:satMod val="155000"/>
                      </a:schemeClr>
                    </a:gs>
                    <a:gs pos="100000">
                      <a:schemeClr val="accent2">
                        <a:shade val="45000"/>
                        <a:satMod val="165000"/>
                      </a:schemeClr>
                    </a:gs>
                  </a:gsLst>
                  <a:lin ang="5400000"/>
                </a:gradFill>
                <a:effectLst>
                  <a:glow rad="228600">
                    <a:schemeClr val="accent5">
                      <a:satMod val="175000"/>
                      <a:alpha val="40000"/>
                    </a:schemeClr>
                  </a:glow>
                  <a:outerShdw blurRad="76200" dist="50800" dir="5400000" algn="tl" rotWithShape="0">
                    <a:srgbClr val="000000">
                      <a:alpha val="65000"/>
                    </a:srgbClr>
                  </a:outerShdw>
                  <a:reflection blurRad="6350" stA="60000" endA="900" endPos="60000" dist="29997" dir="5400000" sy="-100000" algn="bl" rotWithShape="0"/>
                </a:effectLst>
              </a:rPr>
              <a:t>مخاطر موارد بشرية </a:t>
            </a:r>
            <a:endParaRPr lang="fr-FR" sz="3600" b="1" spc="50" dirty="0">
              <a:ln w="11430"/>
              <a:gradFill>
                <a:gsLst>
                  <a:gs pos="25000">
                    <a:schemeClr val="accent2">
                      <a:satMod val="155000"/>
                    </a:schemeClr>
                  </a:gs>
                  <a:gs pos="100000">
                    <a:schemeClr val="accent2">
                      <a:shade val="45000"/>
                      <a:satMod val="165000"/>
                    </a:schemeClr>
                  </a:gs>
                </a:gsLst>
                <a:lin ang="5400000"/>
              </a:gradFill>
              <a:effectLst>
                <a:glow rad="228600">
                  <a:schemeClr val="accent5">
                    <a:satMod val="175000"/>
                    <a:alpha val="40000"/>
                  </a:schemeClr>
                </a:glow>
                <a:outerShdw blurRad="76200" dist="50800" dir="5400000" algn="tl" rotWithShape="0">
                  <a:srgbClr val="000000">
                    <a:alpha val="65000"/>
                  </a:srgbClr>
                </a:outerShdw>
                <a:reflection blurRad="6350" stA="60000" endA="900" endPos="60000" dist="29997" dir="5400000" sy="-100000" algn="bl" rotWithShape="0"/>
              </a:effectLst>
            </a:endParaRPr>
          </a:p>
        </p:txBody>
      </p:sp>
      <p:sp>
        <p:nvSpPr>
          <p:cNvPr id="4" name="Organigramme : Alternative 3"/>
          <p:cNvSpPr/>
          <p:nvPr/>
        </p:nvSpPr>
        <p:spPr>
          <a:xfrm>
            <a:off x="4357686" y="1071546"/>
            <a:ext cx="4786314" cy="1071570"/>
          </a:xfrm>
          <a:prstGeom prst="flowChartAlternateProcess">
            <a:avLst/>
          </a:prstGeom>
          <a:blipFill>
            <a:blip r:embed="rId3"/>
            <a:stretch>
              <a:fillRect/>
            </a:stretch>
          </a:blipFill>
        </p:spPr>
        <p:style>
          <a:lnRef idx="3">
            <a:schemeClr val="lt1"/>
          </a:lnRef>
          <a:fillRef idx="1">
            <a:schemeClr val="accent1"/>
          </a:fillRef>
          <a:effectRef idx="1">
            <a:schemeClr val="accent1"/>
          </a:effectRef>
          <a:fontRef idx="minor">
            <a:schemeClr val="lt1"/>
          </a:fontRef>
        </p:style>
        <p:txBody>
          <a:bodyPr rtlCol="0" anchor="ctr"/>
          <a:lstStyle/>
          <a:p>
            <a:pPr algn="ctr"/>
            <a:r>
              <a:rPr lang="ar-DZ" sz="3200" b="1" dirty="0" smtClean="0">
                <a:solidFill>
                  <a:schemeClr val="tx1"/>
                </a:solidFill>
              </a:rPr>
              <a:t>الصحة والرفاهية </a:t>
            </a:r>
            <a:endParaRPr lang="fr-FR" sz="3200" b="1" dirty="0">
              <a:solidFill>
                <a:schemeClr val="tx1"/>
              </a:solidFill>
            </a:endParaRPr>
          </a:p>
        </p:txBody>
      </p:sp>
      <p:sp>
        <p:nvSpPr>
          <p:cNvPr id="5" name="Organigramme : Alternative 4"/>
          <p:cNvSpPr/>
          <p:nvPr/>
        </p:nvSpPr>
        <p:spPr>
          <a:xfrm>
            <a:off x="3500430" y="2857496"/>
            <a:ext cx="5357818" cy="1000132"/>
          </a:xfrm>
          <a:prstGeom prst="flowChartAlternateProcess">
            <a:avLst/>
          </a:prstGeom>
          <a:blipFill>
            <a:blip r:embed="rId4"/>
            <a:stretch>
              <a:fillRect/>
            </a:stretch>
          </a:blipFill>
        </p:spPr>
        <p:style>
          <a:lnRef idx="3">
            <a:schemeClr val="lt1"/>
          </a:lnRef>
          <a:fillRef idx="1">
            <a:schemeClr val="accent5"/>
          </a:fillRef>
          <a:effectRef idx="1">
            <a:schemeClr val="accent5"/>
          </a:effectRef>
          <a:fontRef idx="minor">
            <a:schemeClr val="lt1"/>
          </a:fontRef>
        </p:style>
        <p:txBody>
          <a:bodyPr rtlCol="0" anchor="ctr"/>
          <a:lstStyle/>
          <a:p>
            <a:pPr algn="ctr"/>
            <a:r>
              <a:rPr lang="ar-DZ" sz="4000" b="1" dirty="0" smtClean="0">
                <a:solidFill>
                  <a:schemeClr val="accent2">
                    <a:lumMod val="75000"/>
                  </a:schemeClr>
                </a:solidFill>
              </a:rPr>
              <a:t>الإنتاجية</a:t>
            </a:r>
            <a:r>
              <a:rPr lang="ar-DZ" sz="4000" b="1" dirty="0" smtClean="0"/>
              <a:t> </a:t>
            </a:r>
            <a:endParaRPr lang="fr-FR" sz="4000" b="1" dirty="0"/>
          </a:p>
        </p:txBody>
      </p:sp>
      <p:sp>
        <p:nvSpPr>
          <p:cNvPr id="6" name="Organigramme : Alternative 5"/>
          <p:cNvSpPr/>
          <p:nvPr/>
        </p:nvSpPr>
        <p:spPr>
          <a:xfrm>
            <a:off x="3071802" y="4214818"/>
            <a:ext cx="5429256" cy="1143008"/>
          </a:xfrm>
          <a:prstGeom prst="flowChartAlternateProcess">
            <a:avLst/>
          </a:prstGeom>
          <a:blipFill>
            <a:blip r:embed="rId5"/>
            <a:stretch>
              <a:fillRect/>
            </a:stretch>
          </a:blipFill>
        </p:spPr>
        <p:style>
          <a:lnRef idx="3">
            <a:schemeClr val="lt1"/>
          </a:lnRef>
          <a:fillRef idx="1">
            <a:schemeClr val="accent6"/>
          </a:fillRef>
          <a:effectRef idx="1">
            <a:schemeClr val="accent6"/>
          </a:effectRef>
          <a:fontRef idx="minor">
            <a:schemeClr val="lt1"/>
          </a:fontRef>
        </p:style>
        <p:txBody>
          <a:bodyPr rtlCol="0" anchor="ctr"/>
          <a:lstStyle/>
          <a:p>
            <a:pPr algn="ctr"/>
            <a:r>
              <a:rPr lang="ar-DZ" sz="4000" b="1" dirty="0" smtClean="0"/>
              <a:t>الأمور المالية </a:t>
            </a:r>
            <a:endParaRPr lang="fr-FR" sz="4000" b="1" dirty="0"/>
          </a:p>
        </p:txBody>
      </p:sp>
      <p:sp>
        <p:nvSpPr>
          <p:cNvPr id="12" name="Organigramme : Alternative 11"/>
          <p:cNvSpPr/>
          <p:nvPr/>
        </p:nvSpPr>
        <p:spPr>
          <a:xfrm>
            <a:off x="2143108" y="5714992"/>
            <a:ext cx="5429256" cy="1143008"/>
          </a:xfrm>
          <a:prstGeom prst="flowChartAlternateProcess">
            <a:avLst/>
          </a:prstGeom>
          <a:blipFill>
            <a:blip r:embed="rId6"/>
            <a:stretch>
              <a:fillRect/>
            </a:stretch>
          </a:blipFill>
        </p:spPr>
        <p:style>
          <a:lnRef idx="3">
            <a:schemeClr val="lt1"/>
          </a:lnRef>
          <a:fillRef idx="1">
            <a:schemeClr val="accent4"/>
          </a:fillRef>
          <a:effectRef idx="1">
            <a:schemeClr val="accent4"/>
          </a:effectRef>
          <a:fontRef idx="minor">
            <a:schemeClr val="lt1"/>
          </a:fontRef>
        </p:style>
        <p:txBody>
          <a:bodyPr rtlCol="0" anchor="ctr"/>
          <a:lstStyle/>
          <a:p>
            <a:pPr algn="ctr"/>
            <a:r>
              <a:rPr lang="ar-DZ" sz="4000" b="1" dirty="0" smtClean="0">
                <a:solidFill>
                  <a:schemeClr val="tx1"/>
                </a:solidFill>
              </a:rPr>
              <a:t>دوران العمل </a:t>
            </a:r>
            <a:endParaRPr lang="fr-FR" sz="4000" b="1" dirty="0">
              <a:solidFill>
                <a:schemeClr val="tx1"/>
              </a:solidFill>
            </a:endParaRPr>
          </a:p>
        </p:txBody>
      </p:sp>
    </p:spTree>
  </p:cSld>
  <p:clrMapOvr>
    <a:masterClrMapping/>
  </p:clrMapOvr>
  <p:transition spd="med">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ox(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Horizontal)">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2000" fill="hold"/>
                                        <p:tgtEl>
                                          <p:spTgt spid="6"/>
                                        </p:tgtEl>
                                        <p:attrNameLst>
                                          <p:attrName>ppt_x</p:attrName>
                                        </p:attrNameLst>
                                      </p:cBhvr>
                                      <p:tavLst>
                                        <p:tav tm="0">
                                          <p:val>
                                            <p:strVal val="#ppt_x"/>
                                          </p:val>
                                        </p:tav>
                                        <p:tav tm="100000">
                                          <p:val>
                                            <p:strVal val="#ppt_x"/>
                                          </p:val>
                                        </p:tav>
                                      </p:tavLst>
                                    </p:anim>
                                    <p:anim calcmode="lin" valueType="num">
                                      <p:cBhvr additive="base">
                                        <p:cTn id="23" dur="2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6" presetClass="entr" presetSubtype="26"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barn(inHorizontal)">
                                      <p:cBhvr>
                                        <p:cTn id="28"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1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22000" b="-22000"/>
          </a:stretch>
        </a:blipFill>
        <a:effectLst/>
      </p:bgPr>
    </p:bg>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pPr algn="r" rtl="1">
              <a:buNone/>
            </a:pPr>
            <a:r>
              <a:rPr lang="fr-FR" dirty="0"/>
              <a:t> </a:t>
            </a:r>
          </a:p>
          <a:p>
            <a:endParaRPr lang="fr-FR" dirty="0"/>
          </a:p>
        </p:txBody>
      </p:sp>
      <p:sp>
        <p:nvSpPr>
          <p:cNvPr id="4" name="Organigramme : Alternative 3"/>
          <p:cNvSpPr/>
          <p:nvPr/>
        </p:nvSpPr>
        <p:spPr>
          <a:xfrm>
            <a:off x="2714580" y="285728"/>
            <a:ext cx="6429420" cy="1000132"/>
          </a:xfrm>
          <a:prstGeom prst="flowChartAlternateProcess">
            <a:avLst/>
          </a:prstGeom>
          <a:blipFill>
            <a:blip r:embed="rId3"/>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000" b="1" dirty="0" smtClean="0">
                <a:solidFill>
                  <a:srgbClr val="FFFF00"/>
                </a:solidFill>
              </a:rPr>
              <a:t>معدلات الحضور </a:t>
            </a:r>
            <a:endParaRPr lang="fr-FR" sz="4000" b="1" dirty="0">
              <a:solidFill>
                <a:srgbClr val="FFFF00"/>
              </a:solidFill>
            </a:endParaRPr>
          </a:p>
        </p:txBody>
      </p:sp>
      <p:sp>
        <p:nvSpPr>
          <p:cNvPr id="5" name="Organigramme : Alternative 4"/>
          <p:cNvSpPr/>
          <p:nvPr/>
        </p:nvSpPr>
        <p:spPr>
          <a:xfrm>
            <a:off x="1785918" y="2357430"/>
            <a:ext cx="6858048" cy="1357322"/>
          </a:xfrm>
          <a:prstGeom prst="flowChartAlternateProcess">
            <a:avLst/>
          </a:prstGeom>
          <a:blipFill>
            <a:blip r:embed="rId4"/>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000" b="1" dirty="0" smtClean="0">
                <a:solidFill>
                  <a:schemeClr val="tx1"/>
                </a:solidFill>
              </a:rPr>
              <a:t>السمعة</a:t>
            </a:r>
            <a:r>
              <a:rPr lang="ar-DZ" sz="4000" b="1" dirty="0" smtClean="0"/>
              <a:t> </a:t>
            </a:r>
            <a:endParaRPr lang="fr-FR" sz="4000" b="1" dirty="0"/>
          </a:p>
        </p:txBody>
      </p:sp>
      <p:sp>
        <p:nvSpPr>
          <p:cNvPr id="6" name="Organigramme : Alternative 5"/>
          <p:cNvSpPr/>
          <p:nvPr/>
        </p:nvSpPr>
        <p:spPr>
          <a:xfrm>
            <a:off x="1214414" y="4214818"/>
            <a:ext cx="6429420" cy="1143008"/>
          </a:xfrm>
          <a:prstGeom prst="flowChartAlternateProcess">
            <a:avLst/>
          </a:prstGeom>
          <a:blipFill>
            <a:blip r:embed="rId5"/>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000" b="1" dirty="0" smtClean="0">
                <a:solidFill>
                  <a:schemeClr val="tx1"/>
                </a:solidFill>
              </a:rPr>
              <a:t>القانونية</a:t>
            </a:r>
            <a:endParaRPr lang="fr-FR" sz="4000" b="1" dirty="0">
              <a:solidFill>
                <a:schemeClr val="tx1"/>
              </a:solidFill>
            </a:endParaRPr>
          </a:p>
        </p:txBody>
      </p:sp>
      <p:sp>
        <p:nvSpPr>
          <p:cNvPr id="7" name="Organigramme : Alternative 6"/>
          <p:cNvSpPr/>
          <p:nvPr/>
        </p:nvSpPr>
        <p:spPr>
          <a:xfrm>
            <a:off x="0" y="5714992"/>
            <a:ext cx="6429420" cy="1143008"/>
          </a:xfrm>
          <a:prstGeom prst="flowChartAlternateProcess">
            <a:avLst/>
          </a:prstGeom>
          <a:blipFill>
            <a:blip r:embed="rId6"/>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000" b="1" dirty="0" smtClean="0">
                <a:solidFill>
                  <a:schemeClr val="tx1"/>
                </a:solidFill>
              </a:rPr>
              <a:t>الابتكار</a:t>
            </a:r>
            <a:r>
              <a:rPr lang="ar-DZ" sz="4000" b="1" dirty="0" smtClean="0"/>
              <a:t> </a:t>
            </a:r>
            <a:endParaRPr lang="fr-FR" sz="4000" b="1" dirty="0"/>
          </a:p>
        </p:txBody>
      </p:sp>
    </p:spTree>
  </p:cSld>
  <p:clrMapOvr>
    <a:masterClrMapping/>
  </p:clrMapOvr>
  <p:transition spd="med">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amond(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1" presetClass="entr" presetSubtype="0" fill="hold" grpId="0" nodeType="clickEffect">
                                  <p:stCondLst>
                                    <p:cond delay="0"/>
                                  </p:stCondLst>
                                  <p:childTnLst>
                                    <p:set>
                                      <p:cBhvr>
                                        <p:cTn id="16" dur="2000">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6" presetClass="entr" presetSubtype="2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arn(inHorizontal)">
                                      <p:cBhvr>
                                        <p:cTn id="21"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461</TotalTime>
  <Words>730</Words>
  <Application>Microsoft Office PowerPoint</Application>
  <PresentationFormat>Affichage à l'écran (4:3)</PresentationFormat>
  <Paragraphs>130</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home</dc:creator>
  <cp:lastModifiedBy>IVM</cp:lastModifiedBy>
  <cp:revision>52</cp:revision>
  <dcterms:created xsi:type="dcterms:W3CDTF">2020-02-17T15:24:17Z</dcterms:created>
  <dcterms:modified xsi:type="dcterms:W3CDTF">2020-03-30T13:34:27Z</dcterms:modified>
</cp:coreProperties>
</file>