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54" r:id="rId2"/>
  </p:sldMasterIdLst>
  <p:notesMasterIdLst>
    <p:notesMasterId r:id="rId67"/>
  </p:notesMasterIdLst>
  <p:sldIdLst>
    <p:sldId id="257" r:id="rId3"/>
    <p:sldId id="361" r:id="rId4"/>
    <p:sldId id="259" r:id="rId5"/>
    <p:sldId id="312" r:id="rId6"/>
    <p:sldId id="313" r:id="rId7"/>
    <p:sldId id="314" r:id="rId8"/>
    <p:sldId id="362" r:id="rId9"/>
    <p:sldId id="374" r:id="rId10"/>
    <p:sldId id="363" r:id="rId11"/>
    <p:sldId id="364" r:id="rId12"/>
    <p:sldId id="365" r:id="rId13"/>
    <p:sldId id="390" r:id="rId14"/>
    <p:sldId id="366" r:id="rId15"/>
    <p:sldId id="367" r:id="rId16"/>
    <p:sldId id="368" r:id="rId17"/>
    <p:sldId id="375" r:id="rId18"/>
    <p:sldId id="376" r:id="rId19"/>
    <p:sldId id="369" r:id="rId20"/>
    <p:sldId id="321" r:id="rId21"/>
    <p:sldId id="322" r:id="rId22"/>
    <p:sldId id="307" r:id="rId23"/>
    <p:sldId id="323" r:id="rId24"/>
    <p:sldId id="335" r:id="rId25"/>
    <p:sldId id="324" r:id="rId26"/>
    <p:sldId id="336" r:id="rId27"/>
    <p:sldId id="325" r:id="rId28"/>
    <p:sldId id="370" r:id="rId29"/>
    <p:sldId id="371" r:id="rId30"/>
    <p:sldId id="372" r:id="rId31"/>
    <p:sldId id="373" r:id="rId32"/>
    <p:sldId id="301" r:id="rId33"/>
    <p:sldId id="328" r:id="rId34"/>
    <p:sldId id="329" r:id="rId35"/>
    <p:sldId id="332" r:id="rId36"/>
    <p:sldId id="333" r:id="rId37"/>
    <p:sldId id="334" r:id="rId38"/>
    <p:sldId id="337" r:id="rId39"/>
    <p:sldId id="338" r:id="rId40"/>
    <p:sldId id="339" r:id="rId41"/>
    <p:sldId id="340" r:id="rId42"/>
    <p:sldId id="341" r:id="rId43"/>
    <p:sldId id="342" r:id="rId44"/>
    <p:sldId id="343" r:id="rId45"/>
    <p:sldId id="344" r:id="rId46"/>
    <p:sldId id="387" r:id="rId47"/>
    <p:sldId id="388" r:id="rId48"/>
    <p:sldId id="345" r:id="rId49"/>
    <p:sldId id="346" r:id="rId50"/>
    <p:sldId id="347" r:id="rId51"/>
    <p:sldId id="348" r:id="rId52"/>
    <p:sldId id="351" r:id="rId53"/>
    <p:sldId id="389" r:id="rId54"/>
    <p:sldId id="352" r:id="rId55"/>
    <p:sldId id="354" r:id="rId56"/>
    <p:sldId id="355" r:id="rId57"/>
    <p:sldId id="356" r:id="rId58"/>
    <p:sldId id="391" r:id="rId59"/>
    <p:sldId id="360" r:id="rId60"/>
    <p:sldId id="357" r:id="rId61"/>
    <p:sldId id="358" r:id="rId62"/>
    <p:sldId id="299" r:id="rId63"/>
    <p:sldId id="264" r:id="rId64"/>
    <p:sldId id="302" r:id="rId65"/>
    <p:sldId id="256" r:id="rId66"/>
  </p:sldIdLst>
  <p:sldSz cx="9144000" cy="6858000" type="screen4x3"/>
  <p:notesSz cx="6858000" cy="9144000"/>
  <p:defaultTextStyle>
    <a:defPPr>
      <a:defRPr lang="fr-FR"/>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CCFF"/>
    <a:srgbClr val="FFFF66"/>
    <a:srgbClr val="008000"/>
    <a:srgbClr val="C0C0C0"/>
    <a:srgbClr val="F5F5BD"/>
    <a:srgbClr val="FF0000"/>
    <a:srgbClr val="99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60"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fr-FR"/>
          </a:p>
        </p:txBody>
      </p:sp>
      <p:sp>
        <p:nvSpPr>
          <p:cNvPr id="686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fr-FR"/>
          </a:p>
        </p:txBody>
      </p:sp>
      <p:sp>
        <p:nvSpPr>
          <p:cNvPr id="788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86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fr-FR"/>
          </a:p>
        </p:txBody>
      </p:sp>
      <p:sp>
        <p:nvSpPr>
          <p:cNvPr id="686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EA005C2-789A-4758-BC3D-1F56D20C62F2}"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fr-F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fr-F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fr-F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fr-F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fr-F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fr-F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fr-FR"/>
            </a:p>
          </p:txBody>
        </p:sp>
      </p:grpSp>
      <p:sp>
        <p:nvSpPr>
          <p:cNvPr id="71691" name="Rectangle 11"/>
          <p:cNvSpPr>
            <a:spLocks noGrp="1" noChangeArrowheads="1"/>
          </p:cNvSpPr>
          <p:nvPr>
            <p:ph type="ctrTitle" sz="quarter"/>
          </p:nvPr>
        </p:nvSpPr>
        <p:spPr>
          <a:xfrm>
            <a:off x="685800" y="1736725"/>
            <a:ext cx="7772400" cy="1920875"/>
          </a:xfrm>
        </p:spPr>
        <p:txBody>
          <a:bodyPr/>
          <a:lstStyle>
            <a:lvl1pPr>
              <a:defRPr sz="6000"/>
            </a:lvl1pPr>
          </a:lstStyle>
          <a:p>
            <a:r>
              <a:rPr lang="fr-FR"/>
              <a:t>Cliquez pour modifier le style du titre</a:t>
            </a:r>
          </a:p>
        </p:txBody>
      </p:sp>
      <p:sp>
        <p:nvSpPr>
          <p:cNvPr id="7169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fr-FR"/>
              <a:t>Cliquez pour modifier le style des sous-titres du masque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fr-F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fr-F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24F4098C-5E74-4B52-A8EC-706FC2622E22}"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dt" sz="half"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C69B4AAF-0FFE-48D6-858D-7792D7FFAF68}" type="slidenum">
              <a:rPr lang="fr-FR"/>
              <a:pPr>
                <a:defRPr/>
              </a:pPr>
              <a:t>‹N°›</a:t>
            </a:fld>
            <a:endParaRPr lang="fr-FR"/>
          </a:p>
        </p:txBody>
      </p:sp>
      <p:sp>
        <p:nvSpPr>
          <p:cNvPr id="6" name="Rectangle 14"/>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dt" sz="half"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A930F4B0-495E-49F2-8020-09A631475D79}" type="slidenum">
              <a:rPr lang="fr-FR"/>
              <a:pPr>
                <a:defRPr/>
              </a:pPr>
              <a:t>‹N°›</a:t>
            </a:fld>
            <a:endParaRPr lang="fr-FR"/>
          </a:p>
        </p:txBody>
      </p:sp>
      <p:sp>
        <p:nvSpPr>
          <p:cNvPr id="6" name="Rectangle 14"/>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8BE4185-9018-422F-9B90-B749F0C61E39}"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5767B66-AE8B-4DBB-8854-E3F4063A0682}"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C8829E8-8AA0-402B-A381-37052B1BF3C2}" type="slidenum">
              <a:rPr lang="fr-FR"/>
              <a:pPr>
                <a:defRP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4904452-B319-4DBF-A612-BE100975E053}" type="slidenum">
              <a:rPr lang="fr-FR"/>
              <a:pPr>
                <a:defRP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5EA9B89E-FDC1-46D6-A2E6-96078F7448DF}" type="slidenum">
              <a:rPr lang="fr-FR"/>
              <a:pPr>
                <a:defRP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5E8E676C-9915-46B2-AFB8-926EAC5F1353}"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E3200256-AF0B-4B36-BBE4-AA433E95F6F2}"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9B0AE97-1681-4F0A-BB4B-467C436658F2}"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dt" sz="half"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3C45836E-3E4F-4BD2-BDA5-E1A92DB12297}" type="slidenum">
              <a:rPr lang="fr-FR"/>
              <a:pPr>
                <a:defRPr/>
              </a:pPr>
              <a:t>‹N°›</a:t>
            </a:fld>
            <a:endParaRPr lang="fr-FR"/>
          </a:p>
        </p:txBody>
      </p:sp>
      <p:sp>
        <p:nvSpPr>
          <p:cNvPr id="6" name="Rectangle 14"/>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AB94072-26B1-4ED2-AA6E-5902E6CC5A59}" type="slidenum">
              <a:rPr lang="fr-FR"/>
              <a:pPr>
                <a:defRP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310472B-C3FF-4631-A1E8-598D2515546D}"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D6EB60E-E8DC-4885-87E7-8B6CECEC32DB}"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
          <p:cNvSpPr>
            <a:spLocks noGrp="1" noChangeArrowheads="1"/>
          </p:cNvSpPr>
          <p:nvPr>
            <p:ph type="dt" sz="half"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65EC4A50-96F8-4471-9967-E2136C43F1E7}" type="slidenum">
              <a:rPr lang="fr-FR"/>
              <a:pPr>
                <a:defRPr/>
              </a:pPr>
              <a:t>‹N°›</a:t>
            </a:fld>
            <a:endParaRPr lang="fr-FR"/>
          </a:p>
        </p:txBody>
      </p:sp>
      <p:sp>
        <p:nvSpPr>
          <p:cNvPr id="6" name="Rectangle 14"/>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
          <p:cNvSpPr>
            <a:spLocks noGrp="1" noChangeArrowheads="1"/>
          </p:cNvSpPr>
          <p:nvPr>
            <p:ph type="dt" sz="half"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2CFAA144-EC6A-4FCE-ACB9-0083817CFCCC}" type="slidenum">
              <a:rPr lang="fr-FR"/>
              <a:pPr>
                <a:defRPr/>
              </a:pPr>
              <a:t>‹N°›</a:t>
            </a:fld>
            <a:endParaRPr lang="fr-FR"/>
          </a:p>
        </p:txBody>
      </p:sp>
      <p:sp>
        <p:nvSpPr>
          <p:cNvPr id="7" name="Rectangle 14"/>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2"/>
          <p:cNvSpPr>
            <a:spLocks noGrp="1" noChangeArrowheads="1"/>
          </p:cNvSpPr>
          <p:nvPr>
            <p:ph type="dt" sz="half" idx="10"/>
          </p:nvPr>
        </p:nvSpPr>
        <p:spPr>
          <a:ln/>
        </p:spPr>
        <p:txBody>
          <a:bodyPr/>
          <a:lstStyle>
            <a:lvl1pPr>
              <a:defRPr/>
            </a:lvl1pPr>
          </a:lstStyle>
          <a:p>
            <a:pPr>
              <a:defRPr/>
            </a:pPr>
            <a:endParaRPr lang="fr-FR"/>
          </a:p>
        </p:txBody>
      </p:sp>
      <p:sp>
        <p:nvSpPr>
          <p:cNvPr id="8" name="Rectangle 3"/>
          <p:cNvSpPr>
            <a:spLocks noGrp="1" noChangeArrowheads="1"/>
          </p:cNvSpPr>
          <p:nvPr>
            <p:ph type="sldNum" sz="quarter" idx="11"/>
          </p:nvPr>
        </p:nvSpPr>
        <p:spPr>
          <a:ln/>
        </p:spPr>
        <p:txBody>
          <a:bodyPr/>
          <a:lstStyle>
            <a:lvl1pPr>
              <a:defRPr/>
            </a:lvl1pPr>
          </a:lstStyle>
          <a:p>
            <a:pPr>
              <a:defRPr/>
            </a:pPr>
            <a:fld id="{0C33011A-580E-49D4-8A7F-4672D25B9E18}" type="slidenum">
              <a:rPr lang="fr-FR"/>
              <a:pPr>
                <a:defRPr/>
              </a:pPr>
              <a:t>‹N°›</a:t>
            </a:fld>
            <a:endParaRPr lang="fr-FR"/>
          </a:p>
        </p:txBody>
      </p:sp>
      <p:sp>
        <p:nvSpPr>
          <p:cNvPr id="9" name="Rectangle 14"/>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sldNum" sz="quarter" idx="11"/>
          </p:nvPr>
        </p:nvSpPr>
        <p:spPr>
          <a:ln/>
        </p:spPr>
        <p:txBody>
          <a:bodyPr/>
          <a:lstStyle>
            <a:lvl1pPr>
              <a:defRPr/>
            </a:lvl1pPr>
          </a:lstStyle>
          <a:p>
            <a:pPr>
              <a:defRPr/>
            </a:pPr>
            <a:fld id="{2E0C208A-F46B-4187-9001-9D1BDDE2D1DA}" type="slidenum">
              <a:rPr lang="fr-FR"/>
              <a:pPr>
                <a:defRPr/>
              </a:pPr>
              <a:t>‹N°›</a:t>
            </a:fld>
            <a:endParaRPr lang="fr-FR"/>
          </a:p>
        </p:txBody>
      </p:sp>
      <p:sp>
        <p:nvSpPr>
          <p:cNvPr id="5" name="Rectangle 14"/>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fr-FR"/>
          </a:p>
        </p:txBody>
      </p:sp>
      <p:sp>
        <p:nvSpPr>
          <p:cNvPr id="3" name="Rectangle 3"/>
          <p:cNvSpPr>
            <a:spLocks noGrp="1" noChangeArrowheads="1"/>
          </p:cNvSpPr>
          <p:nvPr>
            <p:ph type="sldNum" sz="quarter" idx="11"/>
          </p:nvPr>
        </p:nvSpPr>
        <p:spPr>
          <a:ln/>
        </p:spPr>
        <p:txBody>
          <a:bodyPr/>
          <a:lstStyle>
            <a:lvl1pPr>
              <a:defRPr/>
            </a:lvl1pPr>
          </a:lstStyle>
          <a:p>
            <a:pPr>
              <a:defRPr/>
            </a:pPr>
            <a:fld id="{BA5A781D-0D29-4703-BDA5-260148A033C9}" type="slidenum">
              <a:rPr lang="fr-FR"/>
              <a:pPr>
                <a:defRPr/>
              </a:pPr>
              <a:t>‹N°›</a:t>
            </a:fld>
            <a:endParaRPr lang="fr-FR"/>
          </a:p>
        </p:txBody>
      </p:sp>
      <p:sp>
        <p:nvSpPr>
          <p:cNvPr id="4" name="Rectangle 14"/>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
          <p:cNvSpPr>
            <a:spLocks noGrp="1" noChangeArrowheads="1"/>
          </p:cNvSpPr>
          <p:nvPr>
            <p:ph type="dt" sz="half"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36587A93-16BF-4961-B14A-C7431A371B94}" type="slidenum">
              <a:rPr lang="fr-FR"/>
              <a:pPr>
                <a:defRPr/>
              </a:pPr>
              <a:t>‹N°›</a:t>
            </a:fld>
            <a:endParaRPr lang="fr-FR"/>
          </a:p>
        </p:txBody>
      </p:sp>
      <p:sp>
        <p:nvSpPr>
          <p:cNvPr id="7" name="Rectangle 14"/>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
          <p:cNvSpPr>
            <a:spLocks noGrp="1" noChangeArrowheads="1"/>
          </p:cNvSpPr>
          <p:nvPr>
            <p:ph type="dt" sz="half"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3E0A59BC-47E0-46F3-9F42-D118D90311A8}" type="slidenum">
              <a:rPr lang="fr-FR"/>
              <a:pPr>
                <a:defRPr/>
              </a:pPr>
              <a:t>‹N°›</a:t>
            </a:fld>
            <a:endParaRPr lang="fr-FR"/>
          </a:p>
        </p:txBody>
      </p:sp>
      <p:sp>
        <p:nvSpPr>
          <p:cNvPr id="7" name="Rectangle 14"/>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fr-FR"/>
          </a:p>
        </p:txBody>
      </p:sp>
      <p:sp>
        <p:nvSpPr>
          <p:cNvPr id="7065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2E4FB853-FD2B-4261-B72F-7A0664D52DCF}" type="slidenum">
              <a:rPr lang="fr-FR"/>
              <a:pPr>
                <a:defRPr/>
              </a:pPr>
              <a:t>‹N°›</a:t>
            </a:fld>
            <a:endParaRPr lang="fr-F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7066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fr-FR"/>
              </a:p>
            </p:txBody>
          </p:sp>
          <p:sp>
            <p:nvSpPr>
              <p:cNvPr id="7066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fr-FR"/>
              </a:p>
            </p:txBody>
          </p:sp>
          <p:sp>
            <p:nvSpPr>
              <p:cNvPr id="7066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fr-FR"/>
              </a:p>
            </p:txBody>
          </p:sp>
          <p:sp>
            <p:nvSpPr>
              <p:cNvPr id="7066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fr-FR"/>
              </a:p>
            </p:txBody>
          </p:sp>
          <p:sp>
            <p:nvSpPr>
              <p:cNvPr id="7066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fr-FR"/>
              </a:p>
            </p:txBody>
          </p:sp>
        </p:grpSp>
        <p:sp>
          <p:nvSpPr>
            <p:cNvPr id="7066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fr-FR"/>
            </a:p>
          </p:txBody>
        </p:sp>
        <p:sp>
          <p:nvSpPr>
            <p:cNvPr id="7066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fr-FR"/>
            </a:p>
          </p:txBody>
        </p:sp>
      </p:grpSp>
      <p:sp>
        <p:nvSpPr>
          <p:cNvPr id="7066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7067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cs typeface="Arial" charset="0"/>
              </a:defRPr>
            </a:lvl1pPr>
          </a:lstStyle>
          <a:p>
            <a:pPr>
              <a:defRPr/>
            </a:pPr>
            <a:endParaRPr lang="fr-FR"/>
          </a:p>
        </p:txBody>
      </p:sp>
      <p:sp>
        <p:nvSpPr>
          <p:cNvPr id="7067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cSld>
  <p:clrMap bg1="dk2" tx1="lt1" bg2="dk1" tx2="lt2" accent1="accent1" accent2="accent2" accent3="accent3" accent4="accent4" accent5="accent5" accent6="accent6" hlink="hlink" folHlink="folHlink"/>
  <p:sldLayoutIdLst>
    <p:sldLayoutId id="2147483767"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993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fr-FR"/>
          </a:p>
        </p:txBody>
      </p:sp>
      <p:sp>
        <p:nvSpPr>
          <p:cNvPr id="993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fr-FR"/>
          </a:p>
        </p:txBody>
      </p:sp>
      <p:sp>
        <p:nvSpPr>
          <p:cNvPr id="993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FD85A2A1-7DB6-487D-BC43-141A763C311A}"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0cDSCF3208.JPG%20%20%20%20%20%20%20%20%20%20%20%20%20%20%20%20%20%20%20%20%20%20%20%20%20%20%20%20%20%20%20%20%20%20%20%20%20%20%20%20%20%20%20%20%20%20%20%20%20%20%2000029EC3%04Gaia%20%20%20%20%20%20%20%20%20%20%20%20%20%20%20%20%20%20%20%20%20%20%20%20%20%20%20BB7024E6:"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0cDSCF3207.JPG%20%20%20%20%20%20%20%20%20%20%20%20%20%20%20%20%20%20%20%20%20%20%20%20%20%20%20%20%20%20%20%20%20%20%20%20%20%20%20%20%20%20%20%20%20%20%20%20%20%20%200005D396%04Gaia%20%20%20%20%20%20%20%20%20%20%20%20%20%20%20%20%20%20%20%20%20%20%20%20%20%20%20BB7024E6:"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1187450" y="417513"/>
            <a:ext cx="7716838" cy="1139825"/>
          </a:xfrm>
        </p:spPr>
        <p:txBody>
          <a:bodyPr/>
          <a:lstStyle/>
          <a:p>
            <a:pPr eaLnBrk="1" hangingPunct="1">
              <a:defRPr/>
            </a:pPr>
            <a:r>
              <a:rPr lang="fr-FR" smtClean="0"/>
              <a:t>Durée</a:t>
            </a:r>
          </a:p>
        </p:txBody>
      </p:sp>
      <p:sp>
        <p:nvSpPr>
          <p:cNvPr id="4099" name="Text Box 3"/>
          <p:cNvSpPr txBox="1">
            <a:spLocks noChangeArrowheads="1"/>
          </p:cNvSpPr>
          <p:nvPr/>
        </p:nvSpPr>
        <p:spPr bwMode="auto">
          <a:xfrm>
            <a:off x="1447800" y="4572000"/>
            <a:ext cx="914400" cy="457200"/>
          </a:xfrm>
          <a:prstGeom prst="rect">
            <a:avLst/>
          </a:prstGeom>
          <a:noFill/>
          <a:ln w="9525">
            <a:noFill/>
            <a:miter lim="800000"/>
            <a:headEnd/>
            <a:tailEnd/>
          </a:ln>
        </p:spPr>
        <p:txBody>
          <a:bodyPr>
            <a:spAutoFit/>
          </a:bodyPr>
          <a:lstStyle/>
          <a:p>
            <a:pPr eaLnBrk="0" hangingPunct="0">
              <a:spcBef>
                <a:spcPct val="50000"/>
              </a:spcBef>
            </a:pPr>
            <a:r>
              <a:rPr lang="fr-FR" sz="2400">
                <a:latin typeface="Times New Roman" pitchFamily="18" charset="0"/>
                <a:cs typeface="Times New Roman" pitchFamily="18" charset="0"/>
              </a:rPr>
              <a:t>Aigu</a:t>
            </a:r>
          </a:p>
        </p:txBody>
      </p:sp>
      <p:sp>
        <p:nvSpPr>
          <p:cNvPr id="4100" name="Text Box 4"/>
          <p:cNvSpPr txBox="1">
            <a:spLocks noChangeArrowheads="1"/>
          </p:cNvSpPr>
          <p:nvPr/>
        </p:nvSpPr>
        <p:spPr bwMode="auto">
          <a:xfrm>
            <a:off x="6477000" y="4572000"/>
            <a:ext cx="1524000" cy="457200"/>
          </a:xfrm>
          <a:prstGeom prst="rect">
            <a:avLst/>
          </a:prstGeom>
          <a:noFill/>
          <a:ln w="9525">
            <a:noFill/>
            <a:miter lim="800000"/>
            <a:headEnd/>
            <a:tailEnd/>
          </a:ln>
        </p:spPr>
        <p:txBody>
          <a:bodyPr>
            <a:spAutoFit/>
          </a:bodyPr>
          <a:lstStyle/>
          <a:p>
            <a:pPr eaLnBrk="0" hangingPunct="0">
              <a:spcBef>
                <a:spcPct val="50000"/>
              </a:spcBef>
            </a:pPr>
            <a:r>
              <a:rPr lang="fr-FR" sz="2400">
                <a:latin typeface="Times New Roman" pitchFamily="18" charset="0"/>
                <a:cs typeface="Times New Roman" pitchFamily="18" charset="0"/>
              </a:rPr>
              <a:t>Chronique</a:t>
            </a:r>
          </a:p>
        </p:txBody>
      </p:sp>
      <p:sp>
        <p:nvSpPr>
          <p:cNvPr id="4101" name="Rectangle 5"/>
          <p:cNvSpPr>
            <a:spLocks noChangeArrowheads="1"/>
          </p:cNvSpPr>
          <p:nvPr/>
        </p:nvSpPr>
        <p:spPr bwMode="auto">
          <a:xfrm>
            <a:off x="3962400" y="4572000"/>
            <a:ext cx="1182688" cy="457200"/>
          </a:xfrm>
          <a:prstGeom prst="rect">
            <a:avLst/>
          </a:prstGeom>
          <a:noFill/>
          <a:ln w="9525">
            <a:noFill/>
            <a:miter lim="800000"/>
            <a:headEnd/>
            <a:tailEnd/>
          </a:ln>
        </p:spPr>
        <p:txBody>
          <a:bodyPr wrap="none">
            <a:spAutoFit/>
          </a:bodyPr>
          <a:lstStyle/>
          <a:p>
            <a:pPr eaLnBrk="0" hangingPunct="0"/>
            <a:r>
              <a:rPr lang="fr-FR" sz="2400">
                <a:latin typeface="Times New Roman" pitchFamily="18" charset="0"/>
                <a:cs typeface="Times New Roman" pitchFamily="18" charset="0"/>
              </a:rPr>
              <a:t>Subaigu</a:t>
            </a:r>
          </a:p>
        </p:txBody>
      </p:sp>
      <p:sp>
        <p:nvSpPr>
          <p:cNvPr id="4102" name="Text Box 6"/>
          <p:cNvSpPr txBox="1">
            <a:spLocks noChangeArrowheads="1"/>
          </p:cNvSpPr>
          <p:nvPr/>
        </p:nvSpPr>
        <p:spPr bwMode="auto">
          <a:xfrm>
            <a:off x="1524000" y="2133600"/>
            <a:ext cx="1600200" cy="457200"/>
          </a:xfrm>
          <a:prstGeom prst="rect">
            <a:avLst/>
          </a:prstGeom>
          <a:noFill/>
          <a:ln w="9525">
            <a:noFill/>
            <a:miter lim="800000"/>
            <a:headEnd/>
            <a:tailEnd/>
          </a:ln>
        </p:spPr>
        <p:txBody>
          <a:bodyPr>
            <a:spAutoFit/>
          </a:bodyPr>
          <a:lstStyle/>
          <a:p>
            <a:pPr eaLnBrk="0" hangingPunct="0">
              <a:spcBef>
                <a:spcPct val="50000"/>
              </a:spcBef>
            </a:pPr>
            <a:r>
              <a:rPr lang="fr-FR" sz="2400">
                <a:latin typeface="Times New Roman" pitchFamily="18" charset="0"/>
                <a:cs typeface="Times New Roman" pitchFamily="18" charset="0"/>
              </a:rPr>
              <a:t>Semaine</a:t>
            </a:r>
          </a:p>
        </p:txBody>
      </p:sp>
      <p:sp>
        <p:nvSpPr>
          <p:cNvPr id="4103" name="Text Box 7"/>
          <p:cNvSpPr txBox="1">
            <a:spLocks noChangeArrowheads="1"/>
          </p:cNvSpPr>
          <p:nvPr/>
        </p:nvSpPr>
        <p:spPr bwMode="auto">
          <a:xfrm>
            <a:off x="7010400" y="2133600"/>
            <a:ext cx="914400" cy="457200"/>
          </a:xfrm>
          <a:prstGeom prst="rect">
            <a:avLst/>
          </a:prstGeom>
          <a:noFill/>
          <a:ln w="9525">
            <a:noFill/>
            <a:miter lim="800000"/>
            <a:headEnd/>
            <a:tailEnd/>
          </a:ln>
        </p:spPr>
        <p:txBody>
          <a:bodyPr>
            <a:spAutoFit/>
          </a:bodyPr>
          <a:lstStyle/>
          <a:p>
            <a:pPr eaLnBrk="0" hangingPunct="0">
              <a:spcBef>
                <a:spcPct val="50000"/>
              </a:spcBef>
            </a:pPr>
            <a:r>
              <a:rPr lang="fr-FR" sz="2400">
                <a:latin typeface="Times New Roman" pitchFamily="18" charset="0"/>
                <a:cs typeface="Times New Roman" pitchFamily="18" charset="0"/>
              </a:rPr>
              <a:t>Mois</a:t>
            </a:r>
          </a:p>
        </p:txBody>
      </p:sp>
      <p:pic>
        <p:nvPicPr>
          <p:cNvPr id="4104" name="Picture 1032" descr="npo000007"/>
          <p:cNvPicPr>
            <a:picLocks noChangeAspect="1" noChangeArrowheads="1"/>
          </p:cNvPicPr>
          <p:nvPr/>
        </p:nvPicPr>
        <p:blipFill>
          <a:blip r:embed="rId2" cstate="print"/>
          <a:srcRect/>
          <a:stretch>
            <a:fillRect/>
          </a:stretch>
        </p:blipFill>
        <p:spPr bwMode="auto">
          <a:xfrm>
            <a:off x="1438275" y="2971800"/>
            <a:ext cx="6267450" cy="1238250"/>
          </a:xfrm>
          <a:prstGeom prst="rect">
            <a:avLst/>
          </a:prstGeom>
          <a:noFill/>
          <a:ln w="9525">
            <a:noFill/>
            <a:miter lim="800000"/>
            <a:headEnd/>
            <a:tailEnd/>
          </a:ln>
        </p:spPr>
      </p:pic>
      <p:sp>
        <p:nvSpPr>
          <p:cNvPr id="4105" name="Text Box 9"/>
          <p:cNvSpPr txBox="1">
            <a:spLocks noChangeArrowheads="1"/>
          </p:cNvSpPr>
          <p:nvPr/>
        </p:nvSpPr>
        <p:spPr bwMode="auto">
          <a:xfrm>
            <a:off x="1752600" y="5638800"/>
            <a:ext cx="5791200" cy="457200"/>
          </a:xfrm>
          <a:prstGeom prst="rect">
            <a:avLst/>
          </a:prstGeom>
          <a:noFill/>
          <a:ln w="9525">
            <a:noFill/>
            <a:miter lim="800000"/>
            <a:headEnd/>
            <a:tailEnd/>
          </a:ln>
        </p:spPr>
        <p:txBody>
          <a:bodyPr>
            <a:spAutoFit/>
          </a:bodyPr>
          <a:lstStyle/>
          <a:p>
            <a:pPr>
              <a:spcBef>
                <a:spcPct val="50000"/>
              </a:spcBef>
            </a:pPr>
            <a:r>
              <a:rPr lang="fr-CH" sz="2400">
                <a:latin typeface="Times New Roman" pitchFamily="18" charset="0"/>
                <a:cs typeface="Times New Roman" pitchFamily="18" charset="0"/>
              </a:rPr>
              <a:t>Inflammation chronique avec poussée aiguë</a:t>
            </a:r>
            <a:endParaRPr lang="fr-FR"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sz="3200" i="1" dirty="0" smtClean="0">
                <a:solidFill>
                  <a:srgbClr val="FFFF00"/>
                </a:solidFill>
              </a:rPr>
              <a:t>a. Les macrophages et monocytes :</a:t>
            </a:r>
            <a:endParaRPr lang="fr-FR" sz="3200" dirty="0" smtClean="0">
              <a:solidFill>
                <a:srgbClr val="FFFF00"/>
              </a:solidFill>
            </a:endParaRPr>
          </a:p>
        </p:txBody>
      </p:sp>
      <p:sp>
        <p:nvSpPr>
          <p:cNvPr id="3" name="Espace réservé du contenu 2"/>
          <p:cNvSpPr>
            <a:spLocks noGrp="1"/>
          </p:cNvSpPr>
          <p:nvPr>
            <p:ph idx="1"/>
          </p:nvPr>
        </p:nvSpPr>
        <p:spPr>
          <a:xfrm>
            <a:off x="0" y="1600200"/>
            <a:ext cx="9144000" cy="4525963"/>
          </a:xfrm>
        </p:spPr>
        <p:txBody>
          <a:bodyPr/>
          <a:lstStyle/>
          <a:p>
            <a:pPr eaLnBrk="1" hangingPunct="1">
              <a:defRPr/>
            </a:pPr>
            <a:r>
              <a:rPr lang="fr-FR" dirty="0" smtClean="0"/>
              <a:t>Ils sont produits dans la moelle par les myéloblastes, puis véhiculés vers les territoires périphériques par le sang, où ils se transforment en histiocytes dont la durée de vie peut aller jusqu'à 60j.</a:t>
            </a:r>
          </a:p>
          <a:p>
            <a:pPr eaLnBrk="1" hangingPunct="1">
              <a:defRPr/>
            </a:pPr>
            <a:r>
              <a:rPr lang="fr-FR" dirty="0" smtClean="0"/>
              <a:t>Le rôle des monocytes; double</a:t>
            </a:r>
          </a:p>
          <a:p>
            <a:pPr lvl="2" eaLnBrk="1" hangingPunct="1">
              <a:defRPr/>
            </a:pPr>
            <a:r>
              <a:rPr lang="fr-FR" dirty="0" smtClean="0"/>
              <a:t>• L'épuration qui consiste en l'élimination des substances exogènes et endogènes.</a:t>
            </a:r>
          </a:p>
          <a:p>
            <a:pPr lvl="2" eaLnBrk="1" hangingPunct="1">
              <a:defRPr/>
            </a:pPr>
            <a:r>
              <a:rPr lang="fr-FR" dirty="0" smtClean="0"/>
              <a:t>• La transmission de l'information antigénique aux lymphocytes permettant ainsi le </a:t>
            </a:r>
            <a:r>
              <a:rPr lang="fr-FR" dirty="0" err="1" smtClean="0"/>
              <a:t>déclanchernent</a:t>
            </a:r>
            <a:r>
              <a:rPr lang="fr-FR" dirty="0" smtClean="0"/>
              <a:t> de la réaction immunitaire sont des CPA.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337"/>
          </a:xfrm>
        </p:spPr>
        <p:txBody>
          <a:bodyPr/>
          <a:lstStyle/>
          <a:p>
            <a:pPr eaLnBrk="1" hangingPunct="1">
              <a:defRPr/>
            </a:pPr>
            <a:r>
              <a:rPr lang="fr-FR" sz="2400" i="1" dirty="0" smtClean="0">
                <a:solidFill>
                  <a:srgbClr val="FFFF00"/>
                </a:solidFill>
              </a:rPr>
              <a:t>b. Les polynucléaires ou Granulocytes :</a:t>
            </a:r>
            <a:br>
              <a:rPr lang="fr-FR" sz="2400" i="1" dirty="0" smtClean="0">
                <a:solidFill>
                  <a:srgbClr val="FFFF00"/>
                </a:solidFill>
              </a:rPr>
            </a:br>
            <a:endParaRPr lang="fr-FR" sz="2400" dirty="0" smtClean="0">
              <a:solidFill>
                <a:srgbClr val="FFFF00"/>
              </a:solidFill>
            </a:endParaRPr>
          </a:p>
        </p:txBody>
      </p:sp>
      <p:sp>
        <p:nvSpPr>
          <p:cNvPr id="3" name="Espace réservé du contenu 2"/>
          <p:cNvSpPr>
            <a:spLocks noGrp="1"/>
          </p:cNvSpPr>
          <p:nvPr>
            <p:ph idx="1"/>
          </p:nvPr>
        </p:nvSpPr>
        <p:spPr>
          <a:xfrm>
            <a:off x="468313" y="981075"/>
            <a:ext cx="8229600" cy="4525963"/>
          </a:xfrm>
        </p:spPr>
        <p:txBody>
          <a:bodyPr/>
          <a:lstStyle/>
          <a:p>
            <a:pPr eaLnBrk="1" hangingPunct="1">
              <a:defRPr/>
            </a:pPr>
            <a:r>
              <a:rPr lang="fr-FR" sz="2400" dirty="0" smtClean="0"/>
              <a:t>Ils sont produits dans la moelle osseuse par les myéloblastes qui subissent une différenciation fonctionnelle donnant naissance aux polynucléaires.</a:t>
            </a:r>
          </a:p>
          <a:p>
            <a:pPr eaLnBrk="1" hangingPunct="1">
              <a:defRPr/>
            </a:pPr>
            <a:r>
              <a:rPr lang="fr-FR" sz="2400" dirty="0" smtClean="0"/>
              <a:t>03 lignées de polynucléaires: </a:t>
            </a:r>
          </a:p>
          <a:p>
            <a:pPr lvl="2" eaLnBrk="1" hangingPunct="1">
              <a:defRPr/>
            </a:pPr>
            <a:r>
              <a:rPr lang="fr-FR" dirty="0" smtClean="0"/>
              <a:t>éosinophile, </a:t>
            </a:r>
          </a:p>
          <a:p>
            <a:pPr lvl="2" eaLnBrk="1" hangingPunct="1">
              <a:defRPr/>
            </a:pPr>
            <a:r>
              <a:rPr lang="fr-FR" dirty="0" smtClean="0"/>
              <a:t>neutrophile et</a:t>
            </a:r>
          </a:p>
          <a:p>
            <a:pPr lvl="2" eaLnBrk="1" hangingPunct="1">
              <a:defRPr/>
            </a:pPr>
            <a:r>
              <a:rPr lang="fr-FR" dirty="0" smtClean="0"/>
              <a:t> basophile.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84175" y="246063"/>
            <a:ext cx="8759825" cy="735012"/>
          </a:xfrm>
          <a:prstGeom prst="rect">
            <a:avLst/>
          </a:prstGeom>
          <a:noFill/>
          <a:ln w="9525" algn="ctr">
            <a:noFill/>
            <a:miter lim="800000"/>
            <a:headEnd/>
            <a:tailEnd/>
          </a:ln>
        </p:spPr>
        <p:txBody>
          <a:bodyPr anchor="ctr"/>
          <a:lstStyle/>
          <a:p>
            <a:pPr algn="ctr"/>
            <a:r>
              <a:rPr lang="fr-CA" sz="4400" b="1">
                <a:solidFill>
                  <a:srgbClr val="99FF66"/>
                </a:solidFill>
                <a:latin typeface="Garamond" pitchFamily="18" charset="0"/>
              </a:rPr>
              <a:t>Leucocytes (Globules Blancs)</a:t>
            </a:r>
          </a:p>
        </p:txBody>
      </p:sp>
      <p:sp>
        <p:nvSpPr>
          <p:cNvPr id="15363" name="Text Box 3"/>
          <p:cNvSpPr txBox="1">
            <a:spLocks noChangeArrowheads="1"/>
          </p:cNvSpPr>
          <p:nvPr/>
        </p:nvSpPr>
        <p:spPr bwMode="auto">
          <a:xfrm>
            <a:off x="395288" y="1079500"/>
            <a:ext cx="3241675" cy="620713"/>
          </a:xfrm>
          <a:prstGeom prst="rect">
            <a:avLst/>
          </a:prstGeom>
          <a:noFill/>
          <a:ln w="9525" algn="ctr">
            <a:noFill/>
            <a:miter lim="800000"/>
            <a:headEnd/>
            <a:tailEnd/>
          </a:ln>
        </p:spPr>
        <p:txBody>
          <a:bodyPr/>
          <a:lstStyle/>
          <a:p>
            <a:pPr marL="342900" indent="-342900" algn="just">
              <a:spcBef>
                <a:spcPct val="20000"/>
              </a:spcBef>
              <a:buClr>
                <a:srgbClr val="FF0000"/>
              </a:buClr>
              <a:buFont typeface="Wingdings" pitchFamily="2" charset="2"/>
              <a:buChar char="Ø"/>
            </a:pPr>
            <a:r>
              <a:rPr lang="fr-CA" sz="3200">
                <a:latin typeface="Garamond" pitchFamily="18" charset="0"/>
              </a:rPr>
              <a:t>5 grands types :</a:t>
            </a:r>
          </a:p>
        </p:txBody>
      </p:sp>
      <p:pic>
        <p:nvPicPr>
          <p:cNvPr id="15364" name="Picture 4" descr="CelSang"/>
          <p:cNvPicPr>
            <a:picLocks noChangeAspect="1" noChangeArrowheads="1"/>
          </p:cNvPicPr>
          <p:nvPr/>
        </p:nvPicPr>
        <p:blipFill>
          <a:blip r:embed="rId2" cstate="print"/>
          <a:srcRect/>
          <a:stretch>
            <a:fillRect/>
          </a:stretch>
        </p:blipFill>
        <p:spPr bwMode="auto">
          <a:xfrm>
            <a:off x="4038600" y="1219200"/>
            <a:ext cx="4713288" cy="4802188"/>
          </a:xfrm>
          <a:prstGeom prst="rect">
            <a:avLst/>
          </a:prstGeom>
          <a:noFill/>
          <a:ln w="9525">
            <a:noFill/>
            <a:miter lim="800000"/>
            <a:headEnd/>
            <a:tailEnd/>
          </a:ln>
        </p:spPr>
      </p:pic>
      <p:grpSp>
        <p:nvGrpSpPr>
          <p:cNvPr id="2" name="Group 5"/>
          <p:cNvGrpSpPr>
            <a:grpSpLocks/>
          </p:cNvGrpSpPr>
          <p:nvPr/>
        </p:nvGrpSpPr>
        <p:grpSpPr bwMode="auto">
          <a:xfrm>
            <a:off x="838200" y="2133600"/>
            <a:ext cx="5410200" cy="3505200"/>
            <a:chOff x="528" y="1344"/>
            <a:chExt cx="3408" cy="2208"/>
          </a:xfrm>
        </p:grpSpPr>
        <p:sp>
          <p:nvSpPr>
            <p:cNvPr id="15372" name="Text Box 6"/>
            <p:cNvSpPr txBox="1">
              <a:spLocks noChangeArrowheads="1"/>
            </p:cNvSpPr>
            <p:nvPr/>
          </p:nvSpPr>
          <p:spPr bwMode="auto">
            <a:xfrm>
              <a:off x="528" y="1344"/>
              <a:ext cx="1872" cy="1323"/>
            </a:xfrm>
            <a:prstGeom prst="rect">
              <a:avLst/>
            </a:prstGeom>
            <a:noFill/>
            <a:ln w="9525">
              <a:noFill/>
              <a:miter lim="800000"/>
              <a:headEnd/>
              <a:tailEnd/>
            </a:ln>
          </p:spPr>
          <p:txBody>
            <a:bodyPr>
              <a:spAutoFit/>
            </a:bodyPr>
            <a:lstStyle/>
            <a:p>
              <a:pPr eaLnBrk="0" hangingPunct="0">
                <a:spcBef>
                  <a:spcPct val="50000"/>
                </a:spcBef>
              </a:pPr>
              <a:r>
                <a:rPr lang="fr-CA" sz="2400" b="1">
                  <a:solidFill>
                    <a:srgbClr val="FFFF00"/>
                  </a:solidFill>
                  <a:latin typeface="Monotype Corsiva" pitchFamily="66" charset="0"/>
                </a:rPr>
                <a:t>Granulocytes</a:t>
              </a:r>
            </a:p>
            <a:p>
              <a:pPr lvl="1" eaLnBrk="0" hangingPunct="0">
                <a:spcBef>
                  <a:spcPct val="50000"/>
                </a:spcBef>
              </a:pPr>
              <a:r>
                <a:rPr lang="fr-CA" sz="2400" b="1">
                  <a:solidFill>
                    <a:srgbClr val="FF3300"/>
                  </a:solidFill>
                  <a:latin typeface="Monotype Corsiva" pitchFamily="66" charset="0"/>
                </a:rPr>
                <a:t>1. Neutrophiles</a:t>
              </a:r>
              <a:endParaRPr lang="fr-CA" sz="2400" b="1">
                <a:solidFill>
                  <a:srgbClr val="FFFF00"/>
                </a:solidFill>
                <a:latin typeface="Monotype Corsiva" pitchFamily="66" charset="0"/>
              </a:endParaRPr>
            </a:p>
            <a:p>
              <a:pPr lvl="1" eaLnBrk="0" hangingPunct="0">
                <a:spcBef>
                  <a:spcPct val="50000"/>
                </a:spcBef>
              </a:pPr>
              <a:r>
                <a:rPr lang="fr-CA" sz="2400" b="1">
                  <a:solidFill>
                    <a:srgbClr val="FFFF00"/>
                  </a:solidFill>
                  <a:latin typeface="Monotype Corsiva" pitchFamily="66" charset="0"/>
                </a:rPr>
                <a:t>2. Éosinophiles</a:t>
              </a:r>
            </a:p>
            <a:p>
              <a:pPr lvl="1" eaLnBrk="0" hangingPunct="0">
                <a:spcBef>
                  <a:spcPct val="50000"/>
                </a:spcBef>
              </a:pPr>
              <a:r>
                <a:rPr lang="fr-CA" sz="2400" b="1">
                  <a:solidFill>
                    <a:srgbClr val="FFFF00"/>
                  </a:solidFill>
                  <a:latin typeface="Monotype Corsiva" pitchFamily="66" charset="0"/>
                </a:rPr>
                <a:t>3. Basophiles</a:t>
              </a:r>
            </a:p>
          </p:txBody>
        </p:sp>
        <p:sp>
          <p:nvSpPr>
            <p:cNvPr id="15373" name="Rectangle 7"/>
            <p:cNvSpPr>
              <a:spLocks noChangeArrowheads="1"/>
            </p:cNvSpPr>
            <p:nvPr/>
          </p:nvSpPr>
          <p:spPr bwMode="auto">
            <a:xfrm>
              <a:off x="2544" y="1392"/>
              <a:ext cx="1392" cy="2160"/>
            </a:xfrm>
            <a:prstGeom prst="rect">
              <a:avLst/>
            </a:prstGeom>
            <a:noFill/>
            <a:ln w="38100">
              <a:solidFill>
                <a:srgbClr val="FF3300"/>
              </a:solidFill>
              <a:miter lim="800000"/>
              <a:headEnd/>
              <a:tailEnd/>
            </a:ln>
          </p:spPr>
          <p:txBody>
            <a:bodyPr anchor="ctr">
              <a:spAutoFit/>
            </a:bodyPr>
            <a:lstStyle/>
            <a:p>
              <a:endParaRPr lang="fr-FR"/>
            </a:p>
          </p:txBody>
        </p:sp>
      </p:grpSp>
      <p:grpSp>
        <p:nvGrpSpPr>
          <p:cNvPr id="3" name="Group 8"/>
          <p:cNvGrpSpPr>
            <a:grpSpLocks/>
          </p:cNvGrpSpPr>
          <p:nvPr/>
        </p:nvGrpSpPr>
        <p:grpSpPr bwMode="auto">
          <a:xfrm>
            <a:off x="838200" y="3276600"/>
            <a:ext cx="7696200" cy="3000375"/>
            <a:chOff x="528" y="2064"/>
            <a:chExt cx="4848" cy="1890"/>
          </a:xfrm>
        </p:grpSpPr>
        <p:sp>
          <p:nvSpPr>
            <p:cNvPr id="15370" name="Text Box 9"/>
            <p:cNvSpPr txBox="1">
              <a:spLocks noChangeArrowheads="1"/>
            </p:cNvSpPr>
            <p:nvPr/>
          </p:nvSpPr>
          <p:spPr bwMode="auto">
            <a:xfrm>
              <a:off x="528" y="2976"/>
              <a:ext cx="1968" cy="978"/>
            </a:xfrm>
            <a:prstGeom prst="rect">
              <a:avLst/>
            </a:prstGeom>
            <a:noFill/>
            <a:ln w="9525">
              <a:noFill/>
              <a:miter lim="800000"/>
              <a:headEnd/>
              <a:tailEnd/>
            </a:ln>
          </p:spPr>
          <p:txBody>
            <a:bodyPr>
              <a:spAutoFit/>
            </a:bodyPr>
            <a:lstStyle/>
            <a:p>
              <a:pPr eaLnBrk="0" hangingPunct="0">
                <a:spcBef>
                  <a:spcPct val="50000"/>
                </a:spcBef>
              </a:pPr>
              <a:r>
                <a:rPr lang="fr-CA" sz="2400" b="1">
                  <a:solidFill>
                    <a:srgbClr val="FFFF00"/>
                  </a:solidFill>
                  <a:latin typeface="Monotype Corsiva" pitchFamily="66" charset="0"/>
                </a:rPr>
                <a:t>Agranulocytes</a:t>
              </a:r>
            </a:p>
            <a:p>
              <a:pPr lvl="1" eaLnBrk="0" hangingPunct="0">
                <a:spcBef>
                  <a:spcPct val="50000"/>
                </a:spcBef>
              </a:pPr>
              <a:r>
                <a:rPr lang="fr-CA" sz="2400" b="1">
                  <a:solidFill>
                    <a:srgbClr val="FFFF00"/>
                  </a:solidFill>
                  <a:latin typeface="Monotype Corsiva" pitchFamily="66" charset="0"/>
                </a:rPr>
                <a:t>4. Lymphocytes</a:t>
              </a:r>
            </a:p>
            <a:p>
              <a:pPr lvl="1" eaLnBrk="0" hangingPunct="0">
                <a:spcBef>
                  <a:spcPct val="50000"/>
                </a:spcBef>
              </a:pPr>
              <a:r>
                <a:rPr lang="fr-CA" sz="2400" b="1">
                  <a:solidFill>
                    <a:srgbClr val="FF3300"/>
                  </a:solidFill>
                  <a:latin typeface="Monotype Corsiva" pitchFamily="66" charset="0"/>
                </a:rPr>
                <a:t>5. Monocytes</a:t>
              </a:r>
              <a:endParaRPr lang="fr-CA" sz="2400" b="1">
                <a:solidFill>
                  <a:srgbClr val="FFFF00"/>
                </a:solidFill>
                <a:latin typeface="Monotype Corsiva" pitchFamily="66" charset="0"/>
              </a:endParaRPr>
            </a:p>
          </p:txBody>
        </p:sp>
        <p:sp>
          <p:nvSpPr>
            <p:cNvPr id="15371" name="Rectangle 10"/>
            <p:cNvSpPr>
              <a:spLocks noChangeArrowheads="1"/>
            </p:cNvSpPr>
            <p:nvPr/>
          </p:nvSpPr>
          <p:spPr bwMode="auto">
            <a:xfrm>
              <a:off x="4032" y="2064"/>
              <a:ext cx="1344" cy="1344"/>
            </a:xfrm>
            <a:prstGeom prst="rect">
              <a:avLst/>
            </a:prstGeom>
            <a:noFill/>
            <a:ln w="38100">
              <a:solidFill>
                <a:srgbClr val="FF3300"/>
              </a:solidFill>
              <a:miter lim="800000"/>
              <a:headEnd/>
              <a:tailEnd/>
            </a:ln>
          </p:spPr>
          <p:txBody>
            <a:bodyPr wrap="none" anchor="ctr">
              <a:spAutoFit/>
            </a:bodyPr>
            <a:lstStyle/>
            <a:p>
              <a:endParaRPr lang="fr-FR"/>
            </a:p>
          </p:txBody>
        </p:sp>
      </p:grpSp>
      <p:grpSp>
        <p:nvGrpSpPr>
          <p:cNvPr id="4" name="Group 11"/>
          <p:cNvGrpSpPr>
            <a:grpSpLocks/>
          </p:cNvGrpSpPr>
          <p:nvPr/>
        </p:nvGrpSpPr>
        <p:grpSpPr bwMode="auto">
          <a:xfrm>
            <a:off x="2505075" y="6223000"/>
            <a:ext cx="3101975" cy="558800"/>
            <a:chOff x="1578" y="3920"/>
            <a:chExt cx="1954" cy="352"/>
          </a:xfrm>
        </p:grpSpPr>
        <p:sp>
          <p:nvSpPr>
            <p:cNvPr id="15368" name="Text Box 12"/>
            <p:cNvSpPr txBox="1">
              <a:spLocks noChangeArrowheads="1"/>
            </p:cNvSpPr>
            <p:nvPr/>
          </p:nvSpPr>
          <p:spPr bwMode="auto">
            <a:xfrm>
              <a:off x="2251" y="3984"/>
              <a:ext cx="1281" cy="288"/>
            </a:xfrm>
            <a:prstGeom prst="rect">
              <a:avLst/>
            </a:prstGeom>
            <a:noFill/>
            <a:ln w="9525" algn="ctr">
              <a:noFill/>
              <a:miter lim="800000"/>
              <a:headEnd/>
              <a:tailEnd/>
            </a:ln>
          </p:spPr>
          <p:txBody>
            <a:bodyPr>
              <a:spAutoFit/>
            </a:bodyPr>
            <a:lstStyle/>
            <a:p>
              <a:pPr eaLnBrk="0" hangingPunct="0">
                <a:spcBef>
                  <a:spcPct val="50000"/>
                </a:spcBef>
              </a:pPr>
              <a:r>
                <a:rPr lang="fr-CA" sz="2400" b="1">
                  <a:solidFill>
                    <a:srgbClr val="FFFF00"/>
                  </a:solidFill>
                  <a:latin typeface="Monotype Corsiva" pitchFamily="66" charset="0"/>
                </a:rPr>
                <a:t>Macrophages</a:t>
              </a:r>
            </a:p>
          </p:txBody>
        </p:sp>
        <p:sp>
          <p:nvSpPr>
            <p:cNvPr id="15369" name="Line 13"/>
            <p:cNvSpPr>
              <a:spLocks noChangeShapeType="1"/>
            </p:cNvSpPr>
            <p:nvPr/>
          </p:nvSpPr>
          <p:spPr bwMode="auto">
            <a:xfrm>
              <a:off x="1578" y="3920"/>
              <a:ext cx="649" cy="197"/>
            </a:xfrm>
            <a:prstGeom prst="line">
              <a:avLst/>
            </a:prstGeom>
            <a:noFill/>
            <a:ln w="9525">
              <a:noFill/>
              <a:round/>
              <a:headEnd/>
              <a:tailEnd type="triangle" w="med" len="med"/>
            </a:ln>
          </p:spPr>
          <p:txBody>
            <a:bodyPr>
              <a:spAutoFit/>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sz="2800" dirty="0" smtClean="0">
                <a:solidFill>
                  <a:srgbClr val="FFFF00"/>
                </a:solidFill>
              </a:rPr>
              <a:t>B. LES MEDIATEURS HUMORAUX OU CHIMIQUE:</a:t>
            </a:r>
          </a:p>
        </p:txBody>
      </p:sp>
      <p:sp>
        <p:nvSpPr>
          <p:cNvPr id="3" name="Espace réservé du contenu 2"/>
          <p:cNvSpPr>
            <a:spLocks noGrp="1"/>
          </p:cNvSpPr>
          <p:nvPr>
            <p:ph idx="1"/>
          </p:nvPr>
        </p:nvSpPr>
        <p:spPr>
          <a:xfrm>
            <a:off x="0" y="1341438"/>
            <a:ext cx="9144000" cy="4525962"/>
          </a:xfrm>
        </p:spPr>
        <p:txBody>
          <a:bodyPr/>
          <a:lstStyle/>
          <a:p>
            <a:pPr eaLnBrk="1" hangingPunct="1">
              <a:defRPr/>
            </a:pPr>
            <a:r>
              <a:rPr lang="fr-FR" dirty="0" smtClean="0">
                <a:solidFill>
                  <a:srgbClr val="FFC000"/>
                </a:solidFill>
              </a:rPr>
              <a:t>1. Les médiateurs d'origine cellulaire locale:</a:t>
            </a:r>
          </a:p>
          <a:p>
            <a:pPr eaLnBrk="1" hangingPunct="1">
              <a:defRPr/>
            </a:pPr>
            <a:r>
              <a:rPr lang="fr-FR" i="1" dirty="0" smtClean="0">
                <a:solidFill>
                  <a:srgbClr val="FF0000"/>
                </a:solidFill>
              </a:rPr>
              <a:t>a. Les amines: </a:t>
            </a:r>
            <a:r>
              <a:rPr lang="fr-FR" dirty="0" smtClean="0"/>
              <a:t>Sont stockes dans des sacs </a:t>
            </a:r>
            <a:r>
              <a:rPr lang="fr-FR" dirty="0" err="1" smtClean="0"/>
              <a:t>lysosomiaux</a:t>
            </a:r>
            <a:r>
              <a:rPr lang="fr-FR" dirty="0" smtClean="0"/>
              <a:t> des cellules.</a:t>
            </a:r>
          </a:p>
          <a:p>
            <a:pPr lvl="1" eaLnBrk="1" hangingPunct="1">
              <a:defRPr/>
            </a:pPr>
            <a:r>
              <a:rPr lang="fr-FR" i="1" dirty="0" smtClean="0">
                <a:solidFill>
                  <a:srgbClr val="FFCCFF"/>
                </a:solidFill>
              </a:rPr>
              <a:t>a. 1. L'histamine:</a:t>
            </a:r>
          </a:p>
          <a:p>
            <a:pPr lvl="2" eaLnBrk="1" hangingPunct="1">
              <a:defRPr/>
            </a:pPr>
            <a:r>
              <a:rPr lang="fr-FR" dirty="0" smtClean="0"/>
              <a:t>Elle est stockée dans les granulations des polynucléaires, des mastocytes et des plaquettes. Elle est à l'origine de la vasodilatation et de l'augmentation de la perméabilité capillaire. Elle entrain. donc une congestion active et un œdème inflammatoire.</a:t>
            </a:r>
          </a:p>
          <a:p>
            <a:pPr lvl="1" eaLnBrk="1" hangingPunct="1">
              <a:defRPr/>
            </a:pPr>
            <a:r>
              <a:rPr lang="fr-FR" i="1" dirty="0" smtClean="0">
                <a:solidFill>
                  <a:srgbClr val="FFCCFF"/>
                </a:solidFill>
              </a:rPr>
              <a:t>a.2 La sérotonine:</a:t>
            </a:r>
          </a:p>
          <a:p>
            <a:pPr lvl="2" eaLnBrk="1" hangingPunct="1">
              <a:defRPr/>
            </a:pPr>
            <a:r>
              <a:rPr lang="fr-FR" dirty="0" smtClean="0"/>
              <a:t>Sont rôle est secondaire et ne fait que renforcer l'action de l'histamine.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endParaRPr lang="fr-FR" smtClean="0"/>
          </a:p>
        </p:txBody>
      </p:sp>
      <p:sp>
        <p:nvSpPr>
          <p:cNvPr id="3" name="Espace réservé du contenu 2"/>
          <p:cNvSpPr>
            <a:spLocks noGrp="1"/>
          </p:cNvSpPr>
          <p:nvPr>
            <p:ph idx="1"/>
          </p:nvPr>
        </p:nvSpPr>
        <p:spPr/>
        <p:txBody>
          <a:bodyPr/>
          <a:lstStyle/>
          <a:p>
            <a:pPr eaLnBrk="1" hangingPunct="1">
              <a:defRPr/>
            </a:pPr>
            <a:r>
              <a:rPr lang="fr-FR" i="1" dirty="0" smtClean="0">
                <a:solidFill>
                  <a:srgbClr val="FF0000"/>
                </a:solidFill>
              </a:rPr>
              <a:t>b. Les prostaglandines</a:t>
            </a:r>
            <a:r>
              <a:rPr lang="fr-FR" i="1" dirty="0" smtClean="0"/>
              <a:t>:</a:t>
            </a:r>
          </a:p>
          <a:p>
            <a:pPr lvl="2" eaLnBrk="1" hangingPunct="1">
              <a:defRPr/>
            </a:pPr>
            <a:r>
              <a:rPr lang="fr-FR" dirty="0" smtClean="0"/>
              <a:t>Ce sont des </a:t>
            </a:r>
            <a:r>
              <a:rPr lang="fr-FR" dirty="0" err="1" smtClean="0"/>
              <a:t>Ac</a:t>
            </a:r>
            <a:r>
              <a:rPr lang="fr-FR" dirty="0" smtClean="0"/>
              <a:t> gras cycliques insaturés, à l'origine de la vasodilatation , de la douleur, de la fièvre et de l'attraction des polynucléaires vers le foyer inflammatoire: chimiotactisme.</a:t>
            </a:r>
          </a:p>
          <a:p>
            <a:pPr eaLnBrk="1" hangingPunct="1">
              <a:buFont typeface="Wingdings" pitchFamily="2" charset="2"/>
              <a:buNone/>
              <a:defRPr/>
            </a:pPr>
            <a:endParaRPr lang="fr-FR"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524625"/>
          </a:xfrm>
        </p:spPr>
        <p:txBody>
          <a:bodyPr/>
          <a:lstStyle/>
          <a:p>
            <a:pPr eaLnBrk="1" hangingPunct="1">
              <a:defRPr/>
            </a:pPr>
            <a:r>
              <a:rPr lang="fr-FR" dirty="0" smtClean="0">
                <a:solidFill>
                  <a:srgbClr val="FFC000"/>
                </a:solidFill>
              </a:rPr>
              <a:t>2. Les médiateurs plasmatiques:</a:t>
            </a:r>
          </a:p>
          <a:p>
            <a:pPr eaLnBrk="1" hangingPunct="1">
              <a:buFont typeface="Wingdings" pitchFamily="2" charset="2"/>
              <a:buNone/>
              <a:defRPr/>
            </a:pPr>
            <a:r>
              <a:rPr lang="fr-FR" dirty="0" smtClean="0"/>
              <a:t>  Il existe 03 systèmes étroitement liés.</a:t>
            </a:r>
          </a:p>
          <a:p>
            <a:pPr eaLnBrk="1" hangingPunct="1">
              <a:defRPr/>
            </a:pPr>
            <a:r>
              <a:rPr lang="fr-FR" b="1" i="1" dirty="0" smtClean="0">
                <a:solidFill>
                  <a:srgbClr val="FFFF00"/>
                </a:solidFill>
              </a:rPr>
              <a:t>a. Le système des </a:t>
            </a:r>
            <a:r>
              <a:rPr lang="fr-FR" b="1" i="1" dirty="0" err="1" smtClean="0">
                <a:solidFill>
                  <a:srgbClr val="FFFF00"/>
                </a:solidFill>
              </a:rPr>
              <a:t>kinines</a:t>
            </a:r>
            <a:r>
              <a:rPr lang="fr-FR" b="1" i="1" dirty="0" smtClean="0">
                <a:solidFill>
                  <a:srgbClr val="FFFF00"/>
                </a:solidFill>
              </a:rPr>
              <a:t> </a:t>
            </a:r>
            <a:r>
              <a:rPr lang="fr-FR" b="1" i="1" dirty="0" smtClean="0"/>
              <a:t>:</a:t>
            </a:r>
          </a:p>
          <a:p>
            <a:pPr eaLnBrk="1" hangingPunct="1">
              <a:buFont typeface="Wingdings" pitchFamily="2" charset="2"/>
              <a:buNone/>
              <a:defRPr/>
            </a:pPr>
            <a:r>
              <a:rPr lang="fr-FR" dirty="0" smtClean="0"/>
              <a:t>Constitués de 03 polypeptides : la Bradykinine, la </a:t>
            </a:r>
            <a:r>
              <a:rPr lang="fr-FR" dirty="0" err="1" smtClean="0"/>
              <a:t>lysil</a:t>
            </a:r>
            <a:r>
              <a:rPr lang="fr-FR" dirty="0" smtClean="0"/>
              <a:t>-bradykinine, la </a:t>
            </a:r>
            <a:r>
              <a:rPr lang="fr-FR" dirty="0" err="1" smtClean="0"/>
              <a:t>méthionyl</a:t>
            </a:r>
            <a:r>
              <a:rPr lang="fr-FR" dirty="0" smtClean="0"/>
              <a:t>-</a:t>
            </a:r>
            <a:r>
              <a:rPr lang="fr-FR" dirty="0" err="1" smtClean="0"/>
              <a:t>lysil</a:t>
            </a:r>
            <a:r>
              <a:rPr lang="fr-FR" dirty="0" smtClean="0"/>
              <a:t>-bradykinine.</a:t>
            </a:r>
          </a:p>
          <a:p>
            <a:pPr eaLnBrk="1" hangingPunct="1">
              <a:buFont typeface="Wingdings" pitchFamily="2" charset="2"/>
              <a:buNone/>
              <a:defRPr/>
            </a:pPr>
            <a:r>
              <a:rPr lang="fr-FR" dirty="0" smtClean="0"/>
              <a:t>       Système des </a:t>
            </a:r>
            <a:r>
              <a:rPr lang="fr-FR" dirty="0" err="1" smtClean="0"/>
              <a:t>kinines</a:t>
            </a:r>
            <a:r>
              <a:rPr lang="fr-FR" dirty="0" smtClean="0"/>
              <a:t> permet :</a:t>
            </a:r>
          </a:p>
          <a:p>
            <a:pPr lvl="3" eaLnBrk="1" hangingPunct="1">
              <a:defRPr/>
            </a:pPr>
            <a:r>
              <a:rPr lang="fr-FR" sz="3200" dirty="0" smtClean="0"/>
              <a:t>L'augmentation de la perméabilité vasculaire.</a:t>
            </a:r>
          </a:p>
          <a:p>
            <a:pPr lvl="3" eaLnBrk="1" hangingPunct="1">
              <a:defRPr/>
            </a:pPr>
            <a:r>
              <a:rPr lang="fr-FR" sz="3200" dirty="0" smtClean="0"/>
              <a:t>L'augmentation de l'adhérence des polynucléaires aux parois vasculaires.</a:t>
            </a:r>
          </a:p>
          <a:p>
            <a:pPr lvl="3" eaLnBrk="1" hangingPunct="1">
              <a:defRPr/>
            </a:pPr>
            <a:r>
              <a:rPr lang="fr-FR" sz="3200" dirty="0" smtClean="0"/>
              <a:t>Provoque une vive douleur locale.</a:t>
            </a:r>
          </a:p>
          <a:p>
            <a:pPr eaLnBrk="1" hangingPunct="1">
              <a:buFont typeface="Wingdings" pitchFamily="2" charset="2"/>
              <a:buNone/>
              <a:defRPr/>
            </a:pPr>
            <a:r>
              <a:rPr lang="fr-FR" sz="2400" dirty="0" smtClean="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313" y="0"/>
            <a:ext cx="8229600" cy="1143000"/>
          </a:xfrm>
        </p:spPr>
        <p:txBody>
          <a:bodyPr/>
          <a:lstStyle/>
          <a:p>
            <a:pPr eaLnBrk="1" hangingPunct="1">
              <a:defRPr/>
            </a:pPr>
            <a:r>
              <a:rPr lang="fr-FR" i="1" dirty="0" smtClean="0">
                <a:solidFill>
                  <a:srgbClr val="FFFF00"/>
                </a:solidFill>
              </a:rPr>
              <a:t>b. Le complément sérique</a:t>
            </a:r>
            <a:endParaRPr lang="fr-FR" dirty="0" smtClean="0"/>
          </a:p>
        </p:txBody>
      </p:sp>
      <p:sp>
        <p:nvSpPr>
          <p:cNvPr id="3" name="Espace réservé du contenu 2"/>
          <p:cNvSpPr>
            <a:spLocks noGrp="1"/>
          </p:cNvSpPr>
          <p:nvPr>
            <p:ph idx="1"/>
          </p:nvPr>
        </p:nvSpPr>
        <p:spPr>
          <a:xfrm>
            <a:off x="0" y="1600200"/>
            <a:ext cx="9144000" cy="4525963"/>
          </a:xfrm>
        </p:spPr>
        <p:txBody>
          <a:bodyPr/>
          <a:lstStyle/>
          <a:p>
            <a:pPr eaLnBrk="1" hangingPunct="1">
              <a:defRPr/>
            </a:pPr>
            <a:r>
              <a:rPr lang="fr-FR" dirty="0" smtClean="0"/>
              <a:t>Présent dans le sérum.</a:t>
            </a:r>
          </a:p>
          <a:p>
            <a:pPr eaLnBrk="1" hangingPunct="1">
              <a:defRPr/>
            </a:pPr>
            <a:r>
              <a:rPr lang="fr-FR" dirty="0" smtClean="0"/>
              <a:t>nécessaire pour que les </a:t>
            </a:r>
            <a:r>
              <a:rPr lang="fr-FR" dirty="0" err="1" smtClean="0"/>
              <a:t>Ac</a:t>
            </a:r>
            <a:r>
              <a:rPr lang="fr-FR" dirty="0" smtClean="0"/>
              <a:t> puissent lyser les hématies et les bactéries. C'est un facteur non spécifique qui agit en complément des </a:t>
            </a:r>
            <a:r>
              <a:rPr lang="fr-FR" dirty="0" err="1" smtClean="0"/>
              <a:t>Ac</a:t>
            </a:r>
            <a:r>
              <a:rPr lang="fr-FR" dirty="0" smtClean="0"/>
              <a:t>.</a:t>
            </a:r>
          </a:p>
          <a:p>
            <a:pPr eaLnBrk="1" hangingPunct="1">
              <a:defRPr/>
            </a:pPr>
            <a:r>
              <a:rPr lang="fr-FR" dirty="0" smtClean="0"/>
              <a:t>Il est constitué de 09 composantes qui vont de Cl à C9. Sont activation peut se faire selon 03 voies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8313" y="765175"/>
            <a:ext cx="8675687" cy="4525963"/>
          </a:xfrm>
        </p:spPr>
        <p:txBody>
          <a:bodyPr/>
          <a:lstStyle/>
          <a:p>
            <a:pPr eaLnBrk="1" hangingPunct="1">
              <a:buFont typeface="Wingdings" pitchFamily="2" charset="2"/>
              <a:buNone/>
              <a:defRPr/>
            </a:pPr>
            <a:r>
              <a:rPr lang="fr-FR" dirty="0" smtClean="0"/>
              <a:t>Ce système intervient comme médiateurs chimique dans de nombreuse réactions immunitaires et agit par des actions enzymatiques successives aboutissant à :</a:t>
            </a:r>
          </a:p>
          <a:p>
            <a:pPr eaLnBrk="1" hangingPunct="1">
              <a:buFont typeface="Wingdings" pitchFamily="2" charset="2"/>
              <a:buNone/>
              <a:defRPr/>
            </a:pPr>
            <a:r>
              <a:rPr lang="fr-FR" dirty="0" smtClean="0"/>
              <a:t>• Une destruction cellulaire par altération des membranes.</a:t>
            </a:r>
          </a:p>
          <a:p>
            <a:pPr eaLnBrk="1" hangingPunct="1">
              <a:buFont typeface="Wingdings" pitchFamily="2" charset="2"/>
              <a:buNone/>
              <a:defRPr/>
            </a:pPr>
            <a:r>
              <a:rPr lang="fr-FR" dirty="0" smtClean="0"/>
              <a:t>• Une libération des corps actifs dans le processus inflammatoire.</a:t>
            </a:r>
          </a:p>
          <a:p>
            <a:pPr eaLnBrk="1" hangingPunct="1">
              <a:buFont typeface="Wingdings" pitchFamily="2" charset="2"/>
              <a:buNone/>
              <a:defRPr/>
            </a:pPr>
            <a:endParaRPr lang="fr-FR"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350"/>
            <a:ext cx="8229600" cy="5865813"/>
          </a:xfrm>
        </p:spPr>
        <p:txBody>
          <a:bodyPr/>
          <a:lstStyle/>
          <a:p>
            <a:pPr eaLnBrk="1" hangingPunct="1">
              <a:buFont typeface="Wingdings" pitchFamily="2" charset="2"/>
              <a:buNone/>
              <a:defRPr/>
            </a:pPr>
            <a:r>
              <a:rPr lang="fr-FR" sz="3600" b="1" dirty="0" smtClean="0">
                <a:solidFill>
                  <a:srgbClr val="FFFF00"/>
                </a:solidFill>
              </a:rPr>
              <a:t>c. </a:t>
            </a:r>
            <a:r>
              <a:rPr lang="fr-FR" sz="3600" b="1" i="1" dirty="0" smtClean="0">
                <a:solidFill>
                  <a:srgbClr val="FFFF00"/>
                </a:solidFill>
              </a:rPr>
              <a:t>Le facteur XII (facteur de </a:t>
            </a:r>
            <a:r>
              <a:rPr lang="fr-FR" sz="3600" b="1" i="1" dirty="0" err="1" smtClean="0">
                <a:solidFill>
                  <a:srgbClr val="FFFF00"/>
                </a:solidFill>
              </a:rPr>
              <a:t>hagman</a:t>
            </a:r>
            <a:r>
              <a:rPr lang="fr-FR" sz="3600" b="1" i="1" dirty="0" smtClean="0">
                <a:solidFill>
                  <a:srgbClr val="FFFF00"/>
                </a:solidFill>
              </a:rPr>
              <a:t>):</a:t>
            </a:r>
          </a:p>
          <a:p>
            <a:pPr eaLnBrk="1" hangingPunct="1">
              <a:defRPr/>
            </a:pPr>
            <a:r>
              <a:rPr lang="fr-FR" sz="3600" dirty="0" smtClean="0"/>
              <a:t>C'est un enzyme qui existe dans le sérum sous forme inactive, il est activé par l'altération des cellules endothéliales vasculaires.</a:t>
            </a:r>
          </a:p>
          <a:p>
            <a:pPr eaLnBrk="1" hangingPunct="1">
              <a:defRPr/>
            </a:pPr>
            <a:r>
              <a:rPr lang="fr-FR" sz="3600" dirty="0" smtClean="0"/>
              <a:t>Le facteur XII va activer à son tour le système des </a:t>
            </a:r>
            <a:r>
              <a:rPr lang="fr-FR" sz="3600" dirty="0" err="1" smtClean="0"/>
              <a:t>kinines</a:t>
            </a:r>
            <a:r>
              <a:rPr lang="fr-FR" sz="3600" dirty="0" smtClean="0"/>
              <a:t> de du complément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a:xfrm>
            <a:off x="142875" y="419100"/>
            <a:ext cx="8893175" cy="777875"/>
          </a:xfrm>
        </p:spPr>
        <p:txBody>
          <a:bodyPr/>
          <a:lstStyle/>
          <a:p>
            <a:pPr eaLnBrk="1" hangingPunct="1">
              <a:defRPr/>
            </a:pPr>
            <a:r>
              <a:rPr lang="fr-FR" dirty="0" smtClean="0">
                <a:solidFill>
                  <a:srgbClr val="FFFF66"/>
                </a:solidFill>
              </a:rPr>
              <a:t>V- Phases de la réaction inflammatoire </a:t>
            </a:r>
          </a:p>
        </p:txBody>
      </p:sp>
      <p:sp>
        <p:nvSpPr>
          <p:cNvPr id="84995" name="Rectangle 3"/>
          <p:cNvSpPr>
            <a:spLocks noGrp="1" noChangeArrowheads="1"/>
          </p:cNvSpPr>
          <p:nvPr>
            <p:ph type="body" idx="1"/>
          </p:nvPr>
        </p:nvSpPr>
        <p:spPr>
          <a:xfrm>
            <a:off x="312738" y="1744663"/>
            <a:ext cx="8507412" cy="4276725"/>
          </a:xfrm>
        </p:spPr>
        <p:txBody>
          <a:bodyPr/>
          <a:lstStyle/>
          <a:p>
            <a:pPr algn="just" eaLnBrk="1" hangingPunct="1">
              <a:buFont typeface="Wingdings" pitchFamily="2" charset="2"/>
              <a:buNone/>
              <a:defRPr/>
            </a:pPr>
            <a:r>
              <a:rPr lang="fr-FR" dirty="0" smtClean="0"/>
              <a:t>	La réaction inflammatoire est un processus dynamique comportant plusieurs étapes successives : </a:t>
            </a:r>
          </a:p>
          <a:p>
            <a:pPr lvl="1" algn="just" eaLnBrk="1" hangingPunct="1">
              <a:buClr>
                <a:srgbClr val="FF0000"/>
              </a:buClr>
              <a:buFont typeface="Wingdings" pitchFamily="2" charset="2"/>
              <a:buChar char="Ø"/>
              <a:defRPr/>
            </a:pPr>
            <a:r>
              <a:rPr lang="fr-FR" sz="3200" dirty="0" smtClean="0"/>
              <a:t>Réaction </a:t>
            </a:r>
            <a:r>
              <a:rPr lang="fr-FR" sz="3200" dirty="0" err="1" smtClean="0"/>
              <a:t>vasculo</a:t>
            </a:r>
            <a:r>
              <a:rPr lang="fr-FR" sz="3200" dirty="0" smtClean="0"/>
              <a:t>-exsudative, </a:t>
            </a:r>
          </a:p>
          <a:p>
            <a:pPr lvl="1" algn="just" eaLnBrk="1" hangingPunct="1">
              <a:buClr>
                <a:srgbClr val="FF0000"/>
              </a:buClr>
              <a:buFont typeface="Wingdings" pitchFamily="2" charset="2"/>
              <a:buChar char="Ø"/>
              <a:defRPr/>
            </a:pPr>
            <a:r>
              <a:rPr lang="fr-FR" sz="3200" dirty="0" smtClean="0"/>
              <a:t>Réaction cellulaire, </a:t>
            </a:r>
          </a:p>
          <a:p>
            <a:pPr lvl="1" algn="just" eaLnBrk="1" hangingPunct="1">
              <a:buClr>
                <a:srgbClr val="FF0000"/>
              </a:buClr>
              <a:buFont typeface="Wingdings" pitchFamily="2" charset="2"/>
              <a:buChar char="Ø"/>
              <a:defRPr/>
            </a:pPr>
            <a:r>
              <a:rPr lang="fr-FR" sz="3200" dirty="0" smtClean="0"/>
              <a:t>Détersion, </a:t>
            </a:r>
          </a:p>
          <a:p>
            <a:pPr lvl="1" algn="just" eaLnBrk="1" hangingPunct="1">
              <a:buClr>
                <a:srgbClr val="FF0000"/>
              </a:buClr>
              <a:buFont typeface="Wingdings" pitchFamily="2" charset="2"/>
              <a:buChar char="Ø"/>
              <a:defRPr/>
            </a:pPr>
            <a:r>
              <a:rPr lang="fr-FR" sz="3200" dirty="0" smtClean="0"/>
              <a:t>Réparation et Cicatrisation.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188" y="1412875"/>
            <a:ext cx="8229600" cy="4679950"/>
          </a:xfrm>
        </p:spPr>
        <p:txBody>
          <a:bodyPr/>
          <a:lstStyle/>
          <a:p>
            <a:pPr algn="l" eaLnBrk="1" hangingPunct="1">
              <a:defRPr/>
            </a:pPr>
            <a:r>
              <a:rPr lang="fr-FR" sz="1400" dirty="0" smtClean="0"/>
              <a:t/>
            </a:r>
            <a:br>
              <a:rPr lang="fr-FR" sz="1400" dirty="0" smtClean="0"/>
            </a:br>
            <a:r>
              <a:rPr lang="fr-FR" sz="1400" dirty="0" smtClean="0"/>
              <a:t/>
            </a:r>
            <a:br>
              <a:rPr lang="fr-FR" sz="1400" dirty="0" smtClean="0"/>
            </a:br>
            <a:r>
              <a:rPr lang="fr-FR" sz="1400" dirty="0" smtClean="0"/>
              <a:t/>
            </a:r>
            <a:br>
              <a:rPr lang="fr-FR" sz="1400" dirty="0" smtClean="0"/>
            </a:br>
            <a:r>
              <a:rPr lang="fr-FR" sz="2400" dirty="0" smtClean="0"/>
              <a:t>C'est l'ensemble des réactions de l'organisme. qu'elle soit tissulaire ou humorale, locale ou générale en réponse à toute forme d'agression qui peut perturber son équilibre biologique.</a:t>
            </a:r>
            <a:br>
              <a:rPr lang="fr-FR" sz="2400" dirty="0" smtClean="0"/>
            </a:br>
            <a:r>
              <a:rPr lang="fr-FR" sz="2400" dirty="0" smtClean="0"/>
              <a:t>On peut donc dire que c'est un phénomène:</a:t>
            </a:r>
            <a:br>
              <a:rPr lang="fr-FR" sz="2400" dirty="0" smtClean="0"/>
            </a:br>
            <a:r>
              <a:rPr lang="fr-FR" sz="2400" dirty="0" smtClean="0"/>
              <a:t>- Dynamique, évolutif.</a:t>
            </a:r>
            <a:br>
              <a:rPr lang="fr-FR" sz="2400" dirty="0" smtClean="0"/>
            </a:br>
            <a:r>
              <a:rPr lang="fr-FR" sz="2400" dirty="0" smtClean="0"/>
              <a:t>- Constitué par un ensemble de réaction tissulaire, cellulaire et humorale.</a:t>
            </a:r>
            <a:br>
              <a:rPr lang="fr-FR" sz="2400" dirty="0" smtClean="0"/>
            </a:br>
            <a:r>
              <a:rPr lang="fr-FR" sz="2400" dirty="0" smtClean="0"/>
              <a:t>- Déclenché par toute lésion tissulaire d'origine infectieuse ou non infectieuse.</a:t>
            </a:r>
            <a:br>
              <a:rPr lang="fr-FR" sz="2400" dirty="0" smtClean="0"/>
            </a:br>
            <a:r>
              <a:rPr lang="fr-FR" sz="2400" dirty="0" smtClean="0"/>
              <a:t>- Habituellement bénéfique puisqu'elle aboutit à la cicatrisation.</a:t>
            </a:r>
            <a:br>
              <a:rPr lang="fr-FR" sz="2400" dirty="0" smtClean="0"/>
            </a:br>
            <a:r>
              <a:rPr lang="fr-FR" sz="2400" dirty="0" smtClean="0"/>
              <a:t>- Pouvant être parfois responsable de conséquences néfastes locales et régionales.</a:t>
            </a:r>
          </a:p>
        </p:txBody>
      </p:sp>
      <p:sp>
        <p:nvSpPr>
          <p:cNvPr id="3" name="ZoneTexte 2"/>
          <p:cNvSpPr txBox="1"/>
          <p:nvPr/>
        </p:nvSpPr>
        <p:spPr>
          <a:xfrm>
            <a:off x="1476375" y="692150"/>
            <a:ext cx="4967288" cy="585788"/>
          </a:xfrm>
          <a:prstGeom prst="rect">
            <a:avLst/>
          </a:prstGeom>
          <a:noFill/>
        </p:spPr>
        <p:txBody>
          <a:bodyPr>
            <a:spAutoFit/>
          </a:bodyPr>
          <a:lstStyle/>
          <a:p>
            <a:pPr algn="ctr">
              <a:defRPr/>
            </a:pPr>
            <a:r>
              <a:rPr lang="fr-FR" sz="3200" b="1" dirty="0">
                <a:solidFill>
                  <a:srgbClr val="FFFF00"/>
                </a:solidFill>
                <a:latin typeface="+mj-lt"/>
              </a:rPr>
              <a:t>I. INTRODUCTION: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a:xfrm>
            <a:off x="312738" y="115888"/>
            <a:ext cx="8435975" cy="777875"/>
          </a:xfrm>
          <a:ln>
            <a:solidFill>
              <a:schemeClr val="tx1"/>
            </a:solidFill>
          </a:ln>
        </p:spPr>
        <p:txBody>
          <a:bodyPr/>
          <a:lstStyle/>
          <a:p>
            <a:pPr marL="838200" indent="-838200" eaLnBrk="1" hangingPunct="1">
              <a:buFontTx/>
              <a:buAutoNum type="arabicPeriod"/>
              <a:defRPr/>
            </a:pPr>
            <a:r>
              <a:rPr lang="fr-FR" sz="4000" smtClean="0">
                <a:solidFill>
                  <a:srgbClr val="FFFF66"/>
                </a:solidFill>
              </a:rPr>
              <a:t>Réaction vasculo-exsudative </a:t>
            </a:r>
          </a:p>
        </p:txBody>
      </p:sp>
      <p:sp>
        <p:nvSpPr>
          <p:cNvPr id="86019" name="Rectangle 3"/>
          <p:cNvSpPr>
            <a:spLocks noGrp="1" noChangeArrowheads="1"/>
          </p:cNvSpPr>
          <p:nvPr>
            <p:ph type="body" idx="1"/>
          </p:nvPr>
        </p:nvSpPr>
        <p:spPr>
          <a:xfrm>
            <a:off x="179388" y="981075"/>
            <a:ext cx="8785225" cy="5688013"/>
          </a:xfrm>
        </p:spPr>
        <p:txBody>
          <a:bodyPr/>
          <a:lstStyle/>
          <a:p>
            <a:pPr algn="just" eaLnBrk="1" hangingPunct="1">
              <a:buFont typeface="Wingdings" pitchFamily="2" charset="2"/>
              <a:buNone/>
              <a:defRPr/>
            </a:pPr>
            <a:r>
              <a:rPr lang="fr-FR" smtClean="0"/>
              <a:t>Elle se traduit cliniquement par les quatre signes cardinaux classiques de l'inflammation aiguë:</a:t>
            </a:r>
          </a:p>
          <a:p>
            <a:pPr lvl="1" algn="just" eaLnBrk="1" hangingPunct="1">
              <a:buFont typeface="Wingdings" pitchFamily="2" charset="2"/>
              <a:buChar char="Ø"/>
              <a:defRPr/>
            </a:pPr>
            <a:r>
              <a:rPr lang="fr-FR" sz="3200" b="1" smtClean="0">
                <a:solidFill>
                  <a:srgbClr val="FF0000"/>
                </a:solidFill>
              </a:rPr>
              <a:t>Rougeur, </a:t>
            </a:r>
          </a:p>
          <a:p>
            <a:pPr lvl="1" algn="just" eaLnBrk="1" hangingPunct="1">
              <a:buFont typeface="Wingdings" pitchFamily="2" charset="2"/>
              <a:buChar char="Ø"/>
              <a:defRPr/>
            </a:pPr>
            <a:r>
              <a:rPr lang="fr-FR" sz="3200" b="1" smtClean="0">
                <a:solidFill>
                  <a:srgbClr val="FF0000"/>
                </a:solidFill>
              </a:rPr>
              <a:t>Chaleur, </a:t>
            </a:r>
          </a:p>
          <a:p>
            <a:pPr lvl="1" algn="just" eaLnBrk="1" hangingPunct="1">
              <a:buFont typeface="Wingdings" pitchFamily="2" charset="2"/>
              <a:buChar char="Ø"/>
              <a:defRPr/>
            </a:pPr>
            <a:r>
              <a:rPr lang="fr-FR" sz="3200" b="1" smtClean="0">
                <a:solidFill>
                  <a:srgbClr val="FF0000"/>
                </a:solidFill>
              </a:rPr>
              <a:t>Tuméfaction, </a:t>
            </a:r>
          </a:p>
          <a:p>
            <a:pPr lvl="1" algn="just" eaLnBrk="1" hangingPunct="1">
              <a:buFont typeface="Wingdings" pitchFamily="2" charset="2"/>
              <a:buChar char="Ø"/>
              <a:defRPr/>
            </a:pPr>
            <a:r>
              <a:rPr lang="fr-FR" sz="3200" b="1" smtClean="0">
                <a:solidFill>
                  <a:srgbClr val="FF0000"/>
                </a:solidFill>
              </a:rPr>
              <a:t>Douleur</a:t>
            </a:r>
            <a:r>
              <a:rPr lang="fr-FR" sz="3200" smtClean="0"/>
              <a:t>. </a:t>
            </a:r>
          </a:p>
          <a:p>
            <a:pPr algn="just" eaLnBrk="1" hangingPunct="1">
              <a:buFont typeface="Wingdings" pitchFamily="2" charset="2"/>
              <a:buNone/>
              <a:defRPr/>
            </a:pPr>
            <a:r>
              <a:rPr lang="fr-FR" smtClean="0"/>
              <a:t>Elle comporte trois phénomènes : </a:t>
            </a:r>
          </a:p>
          <a:p>
            <a:pPr lvl="1" algn="just" eaLnBrk="1" hangingPunct="1">
              <a:buClr>
                <a:srgbClr val="99FF66"/>
              </a:buClr>
              <a:buFont typeface="Wingdings" pitchFamily="2" charset="2"/>
              <a:buChar char="q"/>
              <a:defRPr/>
            </a:pPr>
            <a:r>
              <a:rPr lang="fr-FR" sz="3200" b="1" smtClean="0">
                <a:solidFill>
                  <a:srgbClr val="FFFF66"/>
                </a:solidFill>
              </a:rPr>
              <a:t>Congestion active, </a:t>
            </a:r>
          </a:p>
          <a:p>
            <a:pPr lvl="1" algn="just" eaLnBrk="1" hangingPunct="1">
              <a:buClr>
                <a:srgbClr val="99FF66"/>
              </a:buClr>
              <a:buFont typeface="Wingdings" pitchFamily="2" charset="2"/>
              <a:buChar char="q"/>
              <a:defRPr/>
            </a:pPr>
            <a:r>
              <a:rPr lang="fr-FR" sz="3200" b="1" smtClean="0">
                <a:solidFill>
                  <a:srgbClr val="FFFF66"/>
                </a:solidFill>
              </a:rPr>
              <a:t>Œdème inflammatoire (l'exsudat), </a:t>
            </a:r>
          </a:p>
          <a:p>
            <a:pPr lvl="1" algn="just" eaLnBrk="1" hangingPunct="1">
              <a:buClr>
                <a:srgbClr val="99FF66"/>
              </a:buClr>
              <a:buFont typeface="Wingdings" pitchFamily="2" charset="2"/>
              <a:buChar char="q"/>
              <a:defRPr/>
            </a:pPr>
            <a:r>
              <a:rPr lang="fr-FR" sz="3200" b="1" smtClean="0">
                <a:solidFill>
                  <a:srgbClr val="FFFF66"/>
                </a:solidFill>
              </a:rPr>
              <a:t>Diapédèse leucocytaire</a:t>
            </a:r>
            <a:r>
              <a:rPr lang="fr-FR" sz="3200" smtClean="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nflammation2"/>
          <p:cNvPicPr>
            <a:picLocks noChangeAspect="1" noChangeArrowheads="1"/>
          </p:cNvPicPr>
          <p:nvPr/>
        </p:nvPicPr>
        <p:blipFill>
          <a:blip r:embed="rId2" cstate="print"/>
          <a:srcRect/>
          <a:stretch>
            <a:fillRect/>
          </a:stretch>
        </p:blipFill>
        <p:spPr bwMode="auto">
          <a:xfrm>
            <a:off x="2843213" y="1714500"/>
            <a:ext cx="6067425" cy="4851400"/>
          </a:xfrm>
          <a:prstGeom prst="rect">
            <a:avLst/>
          </a:prstGeom>
          <a:noFill/>
          <a:ln w="9525">
            <a:noFill/>
            <a:miter lim="800000"/>
            <a:headEnd/>
            <a:tailEnd/>
          </a:ln>
        </p:spPr>
      </p:pic>
      <p:pic>
        <p:nvPicPr>
          <p:cNvPr id="24579" name="Picture 3" descr="inflammation"/>
          <p:cNvPicPr>
            <a:picLocks noChangeAspect="1" noChangeArrowheads="1"/>
          </p:cNvPicPr>
          <p:nvPr/>
        </p:nvPicPr>
        <p:blipFill>
          <a:blip r:embed="rId3" cstate="print"/>
          <a:srcRect/>
          <a:stretch>
            <a:fillRect/>
          </a:stretch>
        </p:blipFill>
        <p:spPr bwMode="auto">
          <a:xfrm>
            <a:off x="0" y="0"/>
            <a:ext cx="4427538" cy="2605088"/>
          </a:xfrm>
          <a:prstGeom prst="rect">
            <a:avLst/>
          </a:prstGeom>
          <a:noFill/>
          <a:ln w="9525">
            <a:solidFill>
              <a:srgbClr val="CC3300"/>
            </a:solidFill>
            <a:miter lim="800000"/>
            <a:headEnd/>
            <a:tailEnd/>
          </a:ln>
        </p:spPr>
      </p:pic>
      <p:sp>
        <p:nvSpPr>
          <p:cNvPr id="56324" name="Text Box 4"/>
          <p:cNvSpPr txBox="1">
            <a:spLocks noChangeArrowheads="1"/>
          </p:cNvSpPr>
          <p:nvPr/>
        </p:nvSpPr>
        <p:spPr bwMode="auto">
          <a:xfrm>
            <a:off x="4859338" y="765175"/>
            <a:ext cx="3529012" cy="457200"/>
          </a:xfrm>
          <a:prstGeom prst="rect">
            <a:avLst/>
          </a:prstGeom>
          <a:noFill/>
          <a:ln w="28575">
            <a:noFill/>
            <a:miter lim="800000"/>
            <a:headEnd/>
            <a:tailEnd/>
          </a:ln>
          <a:effectLst>
            <a:outerShdw dist="35921" dir="2700000" algn="ctr" rotWithShape="0">
              <a:schemeClr val="tx2"/>
            </a:outerShdw>
          </a:effectLst>
        </p:spPr>
        <p:txBody>
          <a:bodyPr>
            <a:spAutoFit/>
          </a:bodyPr>
          <a:lstStyle/>
          <a:p>
            <a:pPr algn="ctr" eaLnBrk="0" hangingPunct="0">
              <a:spcBef>
                <a:spcPct val="50000"/>
              </a:spcBef>
              <a:defRPr/>
            </a:pPr>
            <a:r>
              <a:rPr lang="fr-CA" sz="2400">
                <a:solidFill>
                  <a:srgbClr val="FFFF66"/>
                </a:solidFill>
              </a:rPr>
              <a:t>Diapédèse des GB</a:t>
            </a:r>
          </a:p>
        </p:txBody>
      </p:sp>
      <p:pic>
        <p:nvPicPr>
          <p:cNvPr id="24581" name="Picture 5" descr="diapedese"/>
          <p:cNvPicPr>
            <a:picLocks noChangeAspect="1" noChangeArrowheads="1"/>
          </p:cNvPicPr>
          <p:nvPr/>
        </p:nvPicPr>
        <p:blipFill>
          <a:blip r:embed="rId4" cstate="print"/>
          <a:srcRect/>
          <a:stretch>
            <a:fillRect/>
          </a:stretch>
        </p:blipFill>
        <p:spPr bwMode="auto">
          <a:xfrm>
            <a:off x="539750" y="3141663"/>
            <a:ext cx="2519363" cy="2741612"/>
          </a:xfrm>
          <a:prstGeom prst="rect">
            <a:avLst/>
          </a:prstGeom>
          <a:noFill/>
          <a:ln w="9525">
            <a:solidFill>
              <a:srgbClr val="CC3300"/>
            </a:solid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a:xfrm>
            <a:off x="457200" y="274638"/>
            <a:ext cx="7067550" cy="777875"/>
          </a:xfrm>
        </p:spPr>
        <p:txBody>
          <a:bodyPr/>
          <a:lstStyle/>
          <a:p>
            <a:pPr algn="l" eaLnBrk="1" hangingPunct="1">
              <a:defRPr/>
            </a:pPr>
            <a:r>
              <a:rPr lang="fr-FR" u="sng" smtClean="0">
                <a:solidFill>
                  <a:srgbClr val="99FF66"/>
                </a:solidFill>
              </a:rPr>
              <a:t>1.1 Congestion Active</a:t>
            </a:r>
          </a:p>
        </p:txBody>
      </p:sp>
      <p:sp>
        <p:nvSpPr>
          <p:cNvPr id="87043" name="Rectangle 3"/>
          <p:cNvSpPr>
            <a:spLocks noGrp="1" noChangeArrowheads="1"/>
          </p:cNvSpPr>
          <p:nvPr>
            <p:ph type="body" idx="1"/>
          </p:nvPr>
        </p:nvSpPr>
        <p:spPr>
          <a:xfrm>
            <a:off x="179388" y="1196975"/>
            <a:ext cx="8713787" cy="5327650"/>
          </a:xfrm>
        </p:spPr>
        <p:txBody>
          <a:bodyPr/>
          <a:lstStyle/>
          <a:p>
            <a:pPr algn="just" eaLnBrk="1" hangingPunct="1">
              <a:buClr>
                <a:srgbClr val="FF0000"/>
              </a:buClr>
              <a:buFont typeface="Wingdings" pitchFamily="2" charset="2"/>
              <a:buChar char="Ø"/>
              <a:defRPr/>
            </a:pPr>
            <a:r>
              <a:rPr lang="fr-FR" dirty="0" smtClean="0"/>
              <a:t>Une modification du calibre vasculaire qui apparaît très rapidement, consiste en une vasodilatation artériolaire puis capillaire dans la zone atteinte. </a:t>
            </a:r>
          </a:p>
          <a:p>
            <a:pPr algn="just" eaLnBrk="1" hangingPunct="1">
              <a:buClr>
                <a:srgbClr val="FF0000"/>
              </a:buClr>
              <a:buFont typeface="Wingdings" pitchFamily="2" charset="2"/>
              <a:buChar char="Ø"/>
              <a:defRPr/>
            </a:pPr>
            <a:r>
              <a:rPr lang="fr-FR" dirty="0" smtClean="0"/>
              <a:t>Localement, une augmentation de l'apport sanguin et un ralentissement du courant circulatoire. </a:t>
            </a:r>
          </a:p>
          <a:p>
            <a:pPr algn="just" eaLnBrk="1" hangingPunct="1">
              <a:buClr>
                <a:srgbClr val="FF0000"/>
              </a:buClr>
              <a:buFont typeface="Wingdings" pitchFamily="2" charset="2"/>
              <a:buChar char="Ø"/>
              <a:defRPr/>
            </a:pPr>
            <a:r>
              <a:rPr lang="fr-FR" dirty="0" smtClean="0"/>
              <a:t>Les petits vaisseaux sont dilatés et gorgés d'hématies, bordés d'un endothélium gonflé. </a:t>
            </a:r>
          </a:p>
          <a:p>
            <a:pPr algn="just" eaLnBrk="1" hangingPunct="1">
              <a:buClr>
                <a:srgbClr val="FF0000"/>
              </a:buClr>
              <a:buFont typeface="Wingdings" pitchFamily="2" charset="2"/>
              <a:buChar char="Ø"/>
              <a:defRPr/>
            </a:pPr>
            <a:r>
              <a:rPr lang="fr-FR" dirty="0" smtClean="0"/>
              <a:t>La congestion est déclenchée par un mécanisme nerveux et surtout  l'action de médiateurs chimiques.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1422400" y="1454150"/>
            <a:ext cx="3530600" cy="825500"/>
            <a:chOff x="880" y="900"/>
            <a:chExt cx="2224" cy="520"/>
          </a:xfrm>
        </p:grpSpPr>
        <p:sp>
          <p:nvSpPr>
            <p:cNvPr id="26740" name="Oval 3"/>
            <p:cNvSpPr>
              <a:spLocks noChangeArrowheads="1"/>
            </p:cNvSpPr>
            <p:nvPr/>
          </p:nvSpPr>
          <p:spPr bwMode="auto">
            <a:xfrm>
              <a:off x="2336" y="984"/>
              <a:ext cx="56" cy="56"/>
            </a:xfrm>
            <a:prstGeom prst="ellipse">
              <a:avLst/>
            </a:prstGeom>
            <a:solidFill>
              <a:srgbClr val="97B9DF"/>
            </a:solidFill>
            <a:ln w="9525">
              <a:noFill/>
              <a:round/>
              <a:headEnd/>
              <a:tailEnd/>
            </a:ln>
          </p:spPr>
          <p:txBody>
            <a:bodyPr wrap="none" anchor="ctr"/>
            <a:lstStyle/>
            <a:p>
              <a:endParaRPr lang="fr-FR"/>
            </a:p>
          </p:txBody>
        </p:sp>
        <p:sp>
          <p:nvSpPr>
            <p:cNvPr id="26741" name="Oval 4"/>
            <p:cNvSpPr>
              <a:spLocks noChangeArrowheads="1"/>
            </p:cNvSpPr>
            <p:nvPr/>
          </p:nvSpPr>
          <p:spPr bwMode="auto">
            <a:xfrm>
              <a:off x="2416" y="904"/>
              <a:ext cx="56" cy="56"/>
            </a:xfrm>
            <a:prstGeom prst="ellipse">
              <a:avLst/>
            </a:prstGeom>
            <a:solidFill>
              <a:srgbClr val="97B9DF"/>
            </a:solidFill>
            <a:ln w="9525">
              <a:noFill/>
              <a:round/>
              <a:headEnd/>
              <a:tailEnd/>
            </a:ln>
          </p:spPr>
          <p:txBody>
            <a:bodyPr wrap="none" anchor="ctr"/>
            <a:lstStyle/>
            <a:p>
              <a:endParaRPr lang="fr-FR"/>
            </a:p>
          </p:txBody>
        </p:sp>
        <p:sp>
          <p:nvSpPr>
            <p:cNvPr id="26742" name="Oval 5"/>
            <p:cNvSpPr>
              <a:spLocks noChangeArrowheads="1"/>
            </p:cNvSpPr>
            <p:nvPr/>
          </p:nvSpPr>
          <p:spPr bwMode="auto">
            <a:xfrm>
              <a:off x="2736" y="912"/>
              <a:ext cx="56" cy="56"/>
            </a:xfrm>
            <a:prstGeom prst="ellipse">
              <a:avLst/>
            </a:prstGeom>
            <a:solidFill>
              <a:srgbClr val="97B9DF"/>
            </a:solidFill>
            <a:ln w="9525">
              <a:noFill/>
              <a:round/>
              <a:headEnd/>
              <a:tailEnd/>
            </a:ln>
          </p:spPr>
          <p:txBody>
            <a:bodyPr wrap="none" anchor="ctr"/>
            <a:lstStyle/>
            <a:p>
              <a:endParaRPr lang="fr-FR"/>
            </a:p>
          </p:txBody>
        </p:sp>
        <p:sp>
          <p:nvSpPr>
            <p:cNvPr id="26743" name="Oval 6"/>
            <p:cNvSpPr>
              <a:spLocks noChangeArrowheads="1"/>
            </p:cNvSpPr>
            <p:nvPr/>
          </p:nvSpPr>
          <p:spPr bwMode="auto">
            <a:xfrm>
              <a:off x="2368" y="1056"/>
              <a:ext cx="56" cy="56"/>
            </a:xfrm>
            <a:prstGeom prst="ellipse">
              <a:avLst/>
            </a:prstGeom>
            <a:solidFill>
              <a:srgbClr val="97B9DF"/>
            </a:solidFill>
            <a:ln w="9525">
              <a:noFill/>
              <a:round/>
              <a:headEnd/>
              <a:tailEnd/>
            </a:ln>
          </p:spPr>
          <p:txBody>
            <a:bodyPr wrap="none" anchor="ctr"/>
            <a:lstStyle/>
            <a:p>
              <a:endParaRPr lang="fr-FR"/>
            </a:p>
          </p:txBody>
        </p:sp>
        <p:sp>
          <p:nvSpPr>
            <p:cNvPr id="26744" name="Oval 7"/>
            <p:cNvSpPr>
              <a:spLocks noChangeArrowheads="1"/>
            </p:cNvSpPr>
            <p:nvPr/>
          </p:nvSpPr>
          <p:spPr bwMode="auto">
            <a:xfrm>
              <a:off x="2256" y="900"/>
              <a:ext cx="56" cy="56"/>
            </a:xfrm>
            <a:prstGeom prst="ellipse">
              <a:avLst/>
            </a:prstGeom>
            <a:solidFill>
              <a:srgbClr val="97B9DF"/>
            </a:solidFill>
            <a:ln w="9525">
              <a:noFill/>
              <a:round/>
              <a:headEnd/>
              <a:tailEnd/>
            </a:ln>
          </p:spPr>
          <p:txBody>
            <a:bodyPr wrap="none" anchor="ctr"/>
            <a:lstStyle/>
            <a:p>
              <a:endParaRPr lang="fr-FR"/>
            </a:p>
          </p:txBody>
        </p:sp>
        <p:sp>
          <p:nvSpPr>
            <p:cNvPr id="26745" name="Oval 8"/>
            <p:cNvSpPr>
              <a:spLocks noChangeArrowheads="1"/>
            </p:cNvSpPr>
            <p:nvPr/>
          </p:nvSpPr>
          <p:spPr bwMode="auto">
            <a:xfrm>
              <a:off x="2204" y="1072"/>
              <a:ext cx="56" cy="56"/>
            </a:xfrm>
            <a:prstGeom prst="ellipse">
              <a:avLst/>
            </a:prstGeom>
            <a:solidFill>
              <a:srgbClr val="97B9DF"/>
            </a:solidFill>
            <a:ln w="9525">
              <a:noFill/>
              <a:round/>
              <a:headEnd/>
              <a:tailEnd/>
            </a:ln>
          </p:spPr>
          <p:txBody>
            <a:bodyPr wrap="none" anchor="ctr"/>
            <a:lstStyle/>
            <a:p>
              <a:endParaRPr lang="fr-FR"/>
            </a:p>
          </p:txBody>
        </p:sp>
        <p:sp>
          <p:nvSpPr>
            <p:cNvPr id="26746" name="Oval 9"/>
            <p:cNvSpPr>
              <a:spLocks noChangeArrowheads="1"/>
            </p:cNvSpPr>
            <p:nvPr/>
          </p:nvSpPr>
          <p:spPr bwMode="auto">
            <a:xfrm>
              <a:off x="2512" y="984"/>
              <a:ext cx="56" cy="56"/>
            </a:xfrm>
            <a:prstGeom prst="ellipse">
              <a:avLst/>
            </a:prstGeom>
            <a:solidFill>
              <a:srgbClr val="97B9DF"/>
            </a:solidFill>
            <a:ln w="9525">
              <a:noFill/>
              <a:round/>
              <a:headEnd/>
              <a:tailEnd/>
            </a:ln>
          </p:spPr>
          <p:txBody>
            <a:bodyPr wrap="none" anchor="ctr"/>
            <a:lstStyle/>
            <a:p>
              <a:endParaRPr lang="fr-FR"/>
            </a:p>
          </p:txBody>
        </p:sp>
        <p:sp>
          <p:nvSpPr>
            <p:cNvPr id="26747" name="Oval 10"/>
            <p:cNvSpPr>
              <a:spLocks noChangeArrowheads="1"/>
            </p:cNvSpPr>
            <p:nvPr/>
          </p:nvSpPr>
          <p:spPr bwMode="auto">
            <a:xfrm>
              <a:off x="2240" y="1124"/>
              <a:ext cx="56" cy="56"/>
            </a:xfrm>
            <a:prstGeom prst="ellipse">
              <a:avLst/>
            </a:prstGeom>
            <a:solidFill>
              <a:srgbClr val="97B9DF"/>
            </a:solidFill>
            <a:ln w="9525">
              <a:noFill/>
              <a:round/>
              <a:headEnd/>
              <a:tailEnd/>
            </a:ln>
          </p:spPr>
          <p:txBody>
            <a:bodyPr wrap="none" anchor="ctr"/>
            <a:lstStyle/>
            <a:p>
              <a:endParaRPr lang="fr-FR"/>
            </a:p>
          </p:txBody>
        </p:sp>
        <p:sp>
          <p:nvSpPr>
            <p:cNvPr id="26748" name="Oval 11"/>
            <p:cNvSpPr>
              <a:spLocks noChangeArrowheads="1"/>
            </p:cNvSpPr>
            <p:nvPr/>
          </p:nvSpPr>
          <p:spPr bwMode="auto">
            <a:xfrm>
              <a:off x="2464" y="1152"/>
              <a:ext cx="56" cy="56"/>
            </a:xfrm>
            <a:prstGeom prst="ellipse">
              <a:avLst/>
            </a:prstGeom>
            <a:solidFill>
              <a:srgbClr val="97B9DF"/>
            </a:solidFill>
            <a:ln w="9525">
              <a:noFill/>
              <a:round/>
              <a:headEnd/>
              <a:tailEnd/>
            </a:ln>
          </p:spPr>
          <p:txBody>
            <a:bodyPr wrap="none" anchor="ctr"/>
            <a:lstStyle/>
            <a:p>
              <a:endParaRPr lang="fr-FR"/>
            </a:p>
          </p:txBody>
        </p:sp>
        <p:sp>
          <p:nvSpPr>
            <p:cNvPr id="26749" name="Oval 12"/>
            <p:cNvSpPr>
              <a:spLocks noChangeArrowheads="1"/>
            </p:cNvSpPr>
            <p:nvPr/>
          </p:nvSpPr>
          <p:spPr bwMode="auto">
            <a:xfrm>
              <a:off x="2320" y="1152"/>
              <a:ext cx="56" cy="56"/>
            </a:xfrm>
            <a:prstGeom prst="ellipse">
              <a:avLst/>
            </a:prstGeom>
            <a:solidFill>
              <a:srgbClr val="97B9DF"/>
            </a:solidFill>
            <a:ln w="9525">
              <a:noFill/>
              <a:round/>
              <a:headEnd/>
              <a:tailEnd/>
            </a:ln>
          </p:spPr>
          <p:txBody>
            <a:bodyPr wrap="none" anchor="ctr"/>
            <a:lstStyle/>
            <a:p>
              <a:endParaRPr lang="fr-FR"/>
            </a:p>
          </p:txBody>
        </p:sp>
        <p:sp>
          <p:nvSpPr>
            <p:cNvPr id="26750" name="Oval 13"/>
            <p:cNvSpPr>
              <a:spLocks noChangeArrowheads="1"/>
            </p:cNvSpPr>
            <p:nvPr/>
          </p:nvSpPr>
          <p:spPr bwMode="auto">
            <a:xfrm>
              <a:off x="2640" y="960"/>
              <a:ext cx="56" cy="56"/>
            </a:xfrm>
            <a:prstGeom prst="ellipse">
              <a:avLst/>
            </a:prstGeom>
            <a:solidFill>
              <a:srgbClr val="97B9DF"/>
            </a:solidFill>
            <a:ln w="9525">
              <a:noFill/>
              <a:round/>
              <a:headEnd/>
              <a:tailEnd/>
            </a:ln>
          </p:spPr>
          <p:txBody>
            <a:bodyPr wrap="none" anchor="ctr"/>
            <a:lstStyle/>
            <a:p>
              <a:endParaRPr lang="fr-FR"/>
            </a:p>
          </p:txBody>
        </p:sp>
        <p:sp>
          <p:nvSpPr>
            <p:cNvPr id="26751" name="Oval 14"/>
            <p:cNvSpPr>
              <a:spLocks noChangeArrowheads="1"/>
            </p:cNvSpPr>
            <p:nvPr/>
          </p:nvSpPr>
          <p:spPr bwMode="auto">
            <a:xfrm>
              <a:off x="2608" y="1104"/>
              <a:ext cx="56" cy="56"/>
            </a:xfrm>
            <a:prstGeom prst="ellipse">
              <a:avLst/>
            </a:prstGeom>
            <a:solidFill>
              <a:srgbClr val="97B9DF"/>
            </a:solidFill>
            <a:ln w="9525">
              <a:noFill/>
              <a:round/>
              <a:headEnd/>
              <a:tailEnd/>
            </a:ln>
          </p:spPr>
          <p:txBody>
            <a:bodyPr wrap="none" anchor="ctr"/>
            <a:lstStyle/>
            <a:p>
              <a:endParaRPr lang="fr-FR"/>
            </a:p>
          </p:txBody>
        </p:sp>
        <p:sp>
          <p:nvSpPr>
            <p:cNvPr id="26752" name="Oval 15"/>
            <p:cNvSpPr>
              <a:spLocks noChangeArrowheads="1"/>
            </p:cNvSpPr>
            <p:nvPr/>
          </p:nvSpPr>
          <p:spPr bwMode="auto">
            <a:xfrm>
              <a:off x="2832" y="960"/>
              <a:ext cx="56" cy="56"/>
            </a:xfrm>
            <a:prstGeom prst="ellipse">
              <a:avLst/>
            </a:prstGeom>
            <a:solidFill>
              <a:srgbClr val="97B9DF"/>
            </a:solidFill>
            <a:ln w="9525">
              <a:noFill/>
              <a:round/>
              <a:headEnd/>
              <a:tailEnd/>
            </a:ln>
          </p:spPr>
          <p:txBody>
            <a:bodyPr wrap="none" anchor="ctr"/>
            <a:lstStyle/>
            <a:p>
              <a:endParaRPr lang="fr-FR"/>
            </a:p>
          </p:txBody>
        </p:sp>
        <p:sp>
          <p:nvSpPr>
            <p:cNvPr id="26753" name="Oval 16"/>
            <p:cNvSpPr>
              <a:spLocks noChangeArrowheads="1"/>
            </p:cNvSpPr>
            <p:nvPr/>
          </p:nvSpPr>
          <p:spPr bwMode="auto">
            <a:xfrm>
              <a:off x="2804" y="1096"/>
              <a:ext cx="56" cy="56"/>
            </a:xfrm>
            <a:prstGeom prst="ellipse">
              <a:avLst/>
            </a:prstGeom>
            <a:solidFill>
              <a:srgbClr val="97B9DF"/>
            </a:solidFill>
            <a:ln w="9525">
              <a:noFill/>
              <a:round/>
              <a:headEnd/>
              <a:tailEnd/>
            </a:ln>
          </p:spPr>
          <p:txBody>
            <a:bodyPr wrap="none" anchor="ctr"/>
            <a:lstStyle/>
            <a:p>
              <a:endParaRPr lang="fr-FR"/>
            </a:p>
          </p:txBody>
        </p:sp>
        <p:sp>
          <p:nvSpPr>
            <p:cNvPr id="26754" name="Oval 17"/>
            <p:cNvSpPr>
              <a:spLocks noChangeArrowheads="1"/>
            </p:cNvSpPr>
            <p:nvPr/>
          </p:nvSpPr>
          <p:spPr bwMode="auto">
            <a:xfrm>
              <a:off x="2976" y="1104"/>
              <a:ext cx="56" cy="56"/>
            </a:xfrm>
            <a:prstGeom prst="ellipse">
              <a:avLst/>
            </a:prstGeom>
            <a:solidFill>
              <a:srgbClr val="97B9DF"/>
            </a:solidFill>
            <a:ln w="9525">
              <a:noFill/>
              <a:round/>
              <a:headEnd/>
              <a:tailEnd/>
            </a:ln>
          </p:spPr>
          <p:txBody>
            <a:bodyPr wrap="none" anchor="ctr"/>
            <a:lstStyle/>
            <a:p>
              <a:endParaRPr lang="fr-FR"/>
            </a:p>
          </p:txBody>
        </p:sp>
        <p:sp>
          <p:nvSpPr>
            <p:cNvPr id="26755" name="Oval 18"/>
            <p:cNvSpPr>
              <a:spLocks noChangeArrowheads="1"/>
            </p:cNvSpPr>
            <p:nvPr/>
          </p:nvSpPr>
          <p:spPr bwMode="auto">
            <a:xfrm>
              <a:off x="2656" y="1248"/>
              <a:ext cx="56" cy="56"/>
            </a:xfrm>
            <a:prstGeom prst="ellipse">
              <a:avLst/>
            </a:prstGeom>
            <a:solidFill>
              <a:srgbClr val="97B9DF"/>
            </a:solidFill>
            <a:ln w="9525">
              <a:noFill/>
              <a:round/>
              <a:headEnd/>
              <a:tailEnd/>
            </a:ln>
          </p:spPr>
          <p:txBody>
            <a:bodyPr wrap="none" anchor="ctr"/>
            <a:lstStyle/>
            <a:p>
              <a:endParaRPr lang="fr-FR"/>
            </a:p>
          </p:txBody>
        </p:sp>
        <p:sp>
          <p:nvSpPr>
            <p:cNvPr id="26756" name="Oval 19"/>
            <p:cNvSpPr>
              <a:spLocks noChangeArrowheads="1"/>
            </p:cNvSpPr>
            <p:nvPr/>
          </p:nvSpPr>
          <p:spPr bwMode="auto">
            <a:xfrm>
              <a:off x="2832" y="1296"/>
              <a:ext cx="56" cy="56"/>
            </a:xfrm>
            <a:prstGeom prst="ellipse">
              <a:avLst/>
            </a:prstGeom>
            <a:solidFill>
              <a:srgbClr val="97B9DF"/>
            </a:solidFill>
            <a:ln w="9525">
              <a:noFill/>
              <a:round/>
              <a:headEnd/>
              <a:tailEnd/>
            </a:ln>
          </p:spPr>
          <p:txBody>
            <a:bodyPr wrap="none" anchor="ctr"/>
            <a:lstStyle/>
            <a:p>
              <a:endParaRPr lang="fr-FR"/>
            </a:p>
          </p:txBody>
        </p:sp>
        <p:sp>
          <p:nvSpPr>
            <p:cNvPr id="26757" name="Oval 20"/>
            <p:cNvSpPr>
              <a:spLocks noChangeArrowheads="1"/>
            </p:cNvSpPr>
            <p:nvPr/>
          </p:nvSpPr>
          <p:spPr bwMode="auto">
            <a:xfrm>
              <a:off x="2492" y="1264"/>
              <a:ext cx="56" cy="56"/>
            </a:xfrm>
            <a:prstGeom prst="ellipse">
              <a:avLst/>
            </a:prstGeom>
            <a:solidFill>
              <a:srgbClr val="97B9DF"/>
            </a:solidFill>
            <a:ln w="9525">
              <a:noFill/>
              <a:round/>
              <a:headEnd/>
              <a:tailEnd/>
            </a:ln>
          </p:spPr>
          <p:txBody>
            <a:bodyPr wrap="none" anchor="ctr"/>
            <a:lstStyle/>
            <a:p>
              <a:endParaRPr lang="fr-FR"/>
            </a:p>
          </p:txBody>
        </p:sp>
        <p:sp>
          <p:nvSpPr>
            <p:cNvPr id="26758" name="Oval 21"/>
            <p:cNvSpPr>
              <a:spLocks noChangeArrowheads="1"/>
            </p:cNvSpPr>
            <p:nvPr/>
          </p:nvSpPr>
          <p:spPr bwMode="auto">
            <a:xfrm>
              <a:off x="3024" y="1248"/>
              <a:ext cx="56" cy="56"/>
            </a:xfrm>
            <a:prstGeom prst="ellipse">
              <a:avLst/>
            </a:prstGeom>
            <a:solidFill>
              <a:srgbClr val="97B9DF"/>
            </a:solidFill>
            <a:ln w="9525">
              <a:noFill/>
              <a:round/>
              <a:headEnd/>
              <a:tailEnd/>
            </a:ln>
          </p:spPr>
          <p:txBody>
            <a:bodyPr wrap="none" anchor="ctr"/>
            <a:lstStyle/>
            <a:p>
              <a:endParaRPr lang="fr-FR"/>
            </a:p>
          </p:txBody>
        </p:sp>
        <p:sp>
          <p:nvSpPr>
            <p:cNvPr id="26759" name="Oval 22"/>
            <p:cNvSpPr>
              <a:spLocks noChangeArrowheads="1"/>
            </p:cNvSpPr>
            <p:nvPr/>
          </p:nvSpPr>
          <p:spPr bwMode="auto">
            <a:xfrm>
              <a:off x="2944" y="1324"/>
              <a:ext cx="56" cy="56"/>
            </a:xfrm>
            <a:prstGeom prst="ellipse">
              <a:avLst/>
            </a:prstGeom>
            <a:solidFill>
              <a:srgbClr val="97B9DF"/>
            </a:solidFill>
            <a:ln w="9525">
              <a:noFill/>
              <a:round/>
              <a:headEnd/>
              <a:tailEnd/>
            </a:ln>
          </p:spPr>
          <p:txBody>
            <a:bodyPr wrap="none" anchor="ctr"/>
            <a:lstStyle/>
            <a:p>
              <a:endParaRPr lang="fr-FR"/>
            </a:p>
          </p:txBody>
        </p:sp>
        <p:sp>
          <p:nvSpPr>
            <p:cNvPr id="26760" name="Oval 23"/>
            <p:cNvSpPr>
              <a:spLocks noChangeArrowheads="1"/>
            </p:cNvSpPr>
            <p:nvPr/>
          </p:nvSpPr>
          <p:spPr bwMode="auto">
            <a:xfrm>
              <a:off x="2892" y="1192"/>
              <a:ext cx="56" cy="56"/>
            </a:xfrm>
            <a:prstGeom prst="ellipse">
              <a:avLst/>
            </a:prstGeom>
            <a:solidFill>
              <a:srgbClr val="97B9DF"/>
            </a:solidFill>
            <a:ln w="9525">
              <a:noFill/>
              <a:round/>
              <a:headEnd/>
              <a:tailEnd/>
            </a:ln>
          </p:spPr>
          <p:txBody>
            <a:bodyPr wrap="none" anchor="ctr"/>
            <a:lstStyle/>
            <a:p>
              <a:endParaRPr lang="fr-FR"/>
            </a:p>
          </p:txBody>
        </p:sp>
        <p:sp>
          <p:nvSpPr>
            <p:cNvPr id="26761" name="Oval 24"/>
            <p:cNvSpPr>
              <a:spLocks noChangeArrowheads="1"/>
            </p:cNvSpPr>
            <p:nvPr/>
          </p:nvSpPr>
          <p:spPr bwMode="auto">
            <a:xfrm>
              <a:off x="3048" y="1348"/>
              <a:ext cx="56" cy="56"/>
            </a:xfrm>
            <a:prstGeom prst="ellipse">
              <a:avLst/>
            </a:prstGeom>
            <a:solidFill>
              <a:srgbClr val="97B9DF"/>
            </a:solidFill>
            <a:ln w="9525">
              <a:noFill/>
              <a:round/>
              <a:headEnd/>
              <a:tailEnd/>
            </a:ln>
          </p:spPr>
          <p:txBody>
            <a:bodyPr wrap="none" anchor="ctr"/>
            <a:lstStyle/>
            <a:p>
              <a:endParaRPr lang="fr-FR"/>
            </a:p>
          </p:txBody>
        </p:sp>
        <p:sp>
          <p:nvSpPr>
            <p:cNvPr id="26762" name="Oval 25"/>
            <p:cNvSpPr>
              <a:spLocks noChangeArrowheads="1"/>
            </p:cNvSpPr>
            <p:nvPr/>
          </p:nvSpPr>
          <p:spPr bwMode="auto">
            <a:xfrm>
              <a:off x="2352" y="1248"/>
              <a:ext cx="56" cy="56"/>
            </a:xfrm>
            <a:prstGeom prst="ellipse">
              <a:avLst/>
            </a:prstGeom>
            <a:solidFill>
              <a:srgbClr val="97B9DF"/>
            </a:solidFill>
            <a:ln w="9525">
              <a:noFill/>
              <a:round/>
              <a:headEnd/>
              <a:tailEnd/>
            </a:ln>
          </p:spPr>
          <p:txBody>
            <a:bodyPr wrap="none" anchor="ctr"/>
            <a:lstStyle/>
            <a:p>
              <a:endParaRPr lang="fr-FR"/>
            </a:p>
          </p:txBody>
        </p:sp>
        <p:sp>
          <p:nvSpPr>
            <p:cNvPr id="26763" name="Oval 26"/>
            <p:cNvSpPr>
              <a:spLocks noChangeArrowheads="1"/>
            </p:cNvSpPr>
            <p:nvPr/>
          </p:nvSpPr>
          <p:spPr bwMode="auto">
            <a:xfrm>
              <a:off x="2348" y="1352"/>
              <a:ext cx="56" cy="56"/>
            </a:xfrm>
            <a:prstGeom prst="ellipse">
              <a:avLst/>
            </a:prstGeom>
            <a:solidFill>
              <a:srgbClr val="97B9DF"/>
            </a:solidFill>
            <a:ln w="9525">
              <a:noFill/>
              <a:round/>
              <a:headEnd/>
              <a:tailEnd/>
            </a:ln>
          </p:spPr>
          <p:txBody>
            <a:bodyPr wrap="none" anchor="ctr"/>
            <a:lstStyle/>
            <a:p>
              <a:endParaRPr lang="fr-FR"/>
            </a:p>
          </p:txBody>
        </p:sp>
        <p:sp>
          <p:nvSpPr>
            <p:cNvPr id="26764" name="Oval 27"/>
            <p:cNvSpPr>
              <a:spLocks noChangeArrowheads="1"/>
            </p:cNvSpPr>
            <p:nvPr/>
          </p:nvSpPr>
          <p:spPr bwMode="auto">
            <a:xfrm>
              <a:off x="2428" y="1316"/>
              <a:ext cx="56" cy="56"/>
            </a:xfrm>
            <a:prstGeom prst="ellipse">
              <a:avLst/>
            </a:prstGeom>
            <a:solidFill>
              <a:srgbClr val="97B9DF"/>
            </a:solidFill>
            <a:ln w="9525">
              <a:noFill/>
              <a:round/>
              <a:headEnd/>
              <a:tailEnd/>
            </a:ln>
          </p:spPr>
          <p:txBody>
            <a:bodyPr wrap="none" anchor="ctr"/>
            <a:lstStyle/>
            <a:p>
              <a:endParaRPr lang="fr-FR"/>
            </a:p>
          </p:txBody>
        </p:sp>
        <p:sp>
          <p:nvSpPr>
            <p:cNvPr id="26765" name="Oval 28"/>
            <p:cNvSpPr>
              <a:spLocks noChangeArrowheads="1"/>
            </p:cNvSpPr>
            <p:nvPr/>
          </p:nvSpPr>
          <p:spPr bwMode="auto">
            <a:xfrm>
              <a:off x="2272" y="1296"/>
              <a:ext cx="56" cy="56"/>
            </a:xfrm>
            <a:prstGeom prst="ellipse">
              <a:avLst/>
            </a:prstGeom>
            <a:solidFill>
              <a:srgbClr val="97B9DF"/>
            </a:solidFill>
            <a:ln w="9525">
              <a:noFill/>
              <a:round/>
              <a:headEnd/>
              <a:tailEnd/>
            </a:ln>
          </p:spPr>
          <p:txBody>
            <a:bodyPr wrap="none" anchor="ctr"/>
            <a:lstStyle/>
            <a:p>
              <a:endParaRPr lang="fr-FR"/>
            </a:p>
          </p:txBody>
        </p:sp>
        <p:sp>
          <p:nvSpPr>
            <p:cNvPr id="26766" name="Oval 29"/>
            <p:cNvSpPr>
              <a:spLocks noChangeArrowheads="1"/>
            </p:cNvSpPr>
            <p:nvPr/>
          </p:nvSpPr>
          <p:spPr bwMode="auto">
            <a:xfrm>
              <a:off x="2192" y="1244"/>
              <a:ext cx="56" cy="56"/>
            </a:xfrm>
            <a:prstGeom prst="ellipse">
              <a:avLst/>
            </a:prstGeom>
            <a:solidFill>
              <a:srgbClr val="97B9DF"/>
            </a:solidFill>
            <a:ln w="9525">
              <a:noFill/>
              <a:round/>
              <a:headEnd/>
              <a:tailEnd/>
            </a:ln>
          </p:spPr>
          <p:txBody>
            <a:bodyPr wrap="none" anchor="ctr"/>
            <a:lstStyle/>
            <a:p>
              <a:endParaRPr lang="fr-FR"/>
            </a:p>
          </p:txBody>
        </p:sp>
        <p:sp>
          <p:nvSpPr>
            <p:cNvPr id="26767" name="Oval 30"/>
            <p:cNvSpPr>
              <a:spLocks noChangeArrowheads="1"/>
            </p:cNvSpPr>
            <p:nvPr/>
          </p:nvSpPr>
          <p:spPr bwMode="auto">
            <a:xfrm>
              <a:off x="2200" y="1340"/>
              <a:ext cx="56" cy="56"/>
            </a:xfrm>
            <a:prstGeom prst="ellipse">
              <a:avLst/>
            </a:prstGeom>
            <a:solidFill>
              <a:srgbClr val="97B9DF"/>
            </a:solidFill>
            <a:ln w="9525">
              <a:noFill/>
              <a:round/>
              <a:headEnd/>
              <a:tailEnd/>
            </a:ln>
          </p:spPr>
          <p:txBody>
            <a:bodyPr wrap="none" anchor="ctr"/>
            <a:lstStyle/>
            <a:p>
              <a:endParaRPr lang="fr-FR"/>
            </a:p>
          </p:txBody>
        </p:sp>
        <p:sp>
          <p:nvSpPr>
            <p:cNvPr id="26768" name="Oval 31"/>
            <p:cNvSpPr>
              <a:spLocks noChangeArrowheads="1"/>
            </p:cNvSpPr>
            <p:nvPr/>
          </p:nvSpPr>
          <p:spPr bwMode="auto">
            <a:xfrm>
              <a:off x="1404" y="1152"/>
              <a:ext cx="56" cy="56"/>
            </a:xfrm>
            <a:prstGeom prst="ellipse">
              <a:avLst/>
            </a:prstGeom>
            <a:solidFill>
              <a:srgbClr val="97B9DF"/>
            </a:solidFill>
            <a:ln w="9525">
              <a:noFill/>
              <a:round/>
              <a:headEnd/>
              <a:tailEnd/>
            </a:ln>
          </p:spPr>
          <p:txBody>
            <a:bodyPr wrap="none" anchor="ctr"/>
            <a:lstStyle/>
            <a:p>
              <a:endParaRPr lang="fr-FR"/>
            </a:p>
          </p:txBody>
        </p:sp>
        <p:sp>
          <p:nvSpPr>
            <p:cNvPr id="26769" name="Oval 32"/>
            <p:cNvSpPr>
              <a:spLocks noChangeArrowheads="1"/>
            </p:cNvSpPr>
            <p:nvPr/>
          </p:nvSpPr>
          <p:spPr bwMode="auto">
            <a:xfrm>
              <a:off x="1504" y="1124"/>
              <a:ext cx="56" cy="56"/>
            </a:xfrm>
            <a:prstGeom prst="ellipse">
              <a:avLst/>
            </a:prstGeom>
            <a:solidFill>
              <a:srgbClr val="97B9DF"/>
            </a:solidFill>
            <a:ln w="9525">
              <a:noFill/>
              <a:round/>
              <a:headEnd/>
              <a:tailEnd/>
            </a:ln>
          </p:spPr>
          <p:txBody>
            <a:bodyPr wrap="none" anchor="ctr"/>
            <a:lstStyle/>
            <a:p>
              <a:endParaRPr lang="fr-FR"/>
            </a:p>
          </p:txBody>
        </p:sp>
        <p:sp>
          <p:nvSpPr>
            <p:cNvPr id="26770" name="Oval 33"/>
            <p:cNvSpPr>
              <a:spLocks noChangeArrowheads="1"/>
            </p:cNvSpPr>
            <p:nvPr/>
          </p:nvSpPr>
          <p:spPr bwMode="auto">
            <a:xfrm>
              <a:off x="1152" y="1248"/>
              <a:ext cx="56" cy="56"/>
            </a:xfrm>
            <a:prstGeom prst="ellipse">
              <a:avLst/>
            </a:prstGeom>
            <a:solidFill>
              <a:srgbClr val="97B9DF"/>
            </a:solidFill>
            <a:ln w="9525">
              <a:noFill/>
              <a:round/>
              <a:headEnd/>
              <a:tailEnd/>
            </a:ln>
          </p:spPr>
          <p:txBody>
            <a:bodyPr wrap="none" anchor="ctr"/>
            <a:lstStyle/>
            <a:p>
              <a:endParaRPr lang="fr-FR"/>
            </a:p>
          </p:txBody>
        </p:sp>
        <p:sp>
          <p:nvSpPr>
            <p:cNvPr id="26771" name="Oval 34"/>
            <p:cNvSpPr>
              <a:spLocks noChangeArrowheads="1"/>
            </p:cNvSpPr>
            <p:nvPr/>
          </p:nvSpPr>
          <p:spPr bwMode="auto">
            <a:xfrm>
              <a:off x="1588" y="1144"/>
              <a:ext cx="56" cy="56"/>
            </a:xfrm>
            <a:prstGeom prst="ellipse">
              <a:avLst/>
            </a:prstGeom>
            <a:solidFill>
              <a:srgbClr val="97B9DF"/>
            </a:solidFill>
            <a:ln w="9525">
              <a:noFill/>
              <a:round/>
              <a:headEnd/>
              <a:tailEnd/>
            </a:ln>
          </p:spPr>
          <p:txBody>
            <a:bodyPr wrap="none" anchor="ctr"/>
            <a:lstStyle/>
            <a:p>
              <a:endParaRPr lang="fr-FR"/>
            </a:p>
          </p:txBody>
        </p:sp>
        <p:sp>
          <p:nvSpPr>
            <p:cNvPr id="26772" name="Oval 35"/>
            <p:cNvSpPr>
              <a:spLocks noChangeArrowheads="1"/>
            </p:cNvSpPr>
            <p:nvPr/>
          </p:nvSpPr>
          <p:spPr bwMode="auto">
            <a:xfrm>
              <a:off x="1072" y="1352"/>
              <a:ext cx="56" cy="56"/>
            </a:xfrm>
            <a:prstGeom prst="ellipse">
              <a:avLst/>
            </a:prstGeom>
            <a:solidFill>
              <a:srgbClr val="97B9DF"/>
            </a:solidFill>
            <a:ln w="9525">
              <a:noFill/>
              <a:round/>
              <a:headEnd/>
              <a:tailEnd/>
            </a:ln>
          </p:spPr>
          <p:txBody>
            <a:bodyPr wrap="none" anchor="ctr"/>
            <a:lstStyle/>
            <a:p>
              <a:endParaRPr lang="fr-FR"/>
            </a:p>
          </p:txBody>
        </p:sp>
        <p:sp>
          <p:nvSpPr>
            <p:cNvPr id="26773" name="Oval 36"/>
            <p:cNvSpPr>
              <a:spLocks noChangeArrowheads="1"/>
            </p:cNvSpPr>
            <p:nvPr/>
          </p:nvSpPr>
          <p:spPr bwMode="auto">
            <a:xfrm>
              <a:off x="1660" y="1064"/>
              <a:ext cx="56" cy="56"/>
            </a:xfrm>
            <a:prstGeom prst="ellipse">
              <a:avLst/>
            </a:prstGeom>
            <a:solidFill>
              <a:srgbClr val="97B9DF"/>
            </a:solidFill>
            <a:ln w="9525">
              <a:noFill/>
              <a:round/>
              <a:headEnd/>
              <a:tailEnd/>
            </a:ln>
          </p:spPr>
          <p:txBody>
            <a:bodyPr wrap="none" anchor="ctr"/>
            <a:lstStyle/>
            <a:p>
              <a:endParaRPr lang="fr-FR"/>
            </a:p>
          </p:txBody>
        </p:sp>
        <p:sp>
          <p:nvSpPr>
            <p:cNvPr id="26774" name="Oval 37"/>
            <p:cNvSpPr>
              <a:spLocks noChangeArrowheads="1"/>
            </p:cNvSpPr>
            <p:nvPr/>
          </p:nvSpPr>
          <p:spPr bwMode="auto">
            <a:xfrm>
              <a:off x="880" y="1296"/>
              <a:ext cx="56" cy="56"/>
            </a:xfrm>
            <a:prstGeom prst="ellipse">
              <a:avLst/>
            </a:prstGeom>
            <a:solidFill>
              <a:srgbClr val="97B9DF"/>
            </a:solidFill>
            <a:ln w="9525">
              <a:noFill/>
              <a:round/>
              <a:headEnd/>
              <a:tailEnd/>
            </a:ln>
          </p:spPr>
          <p:txBody>
            <a:bodyPr wrap="none" anchor="ctr"/>
            <a:lstStyle/>
            <a:p>
              <a:endParaRPr lang="fr-FR"/>
            </a:p>
          </p:txBody>
        </p:sp>
        <p:sp>
          <p:nvSpPr>
            <p:cNvPr id="26775" name="Oval 38"/>
            <p:cNvSpPr>
              <a:spLocks noChangeArrowheads="1"/>
            </p:cNvSpPr>
            <p:nvPr/>
          </p:nvSpPr>
          <p:spPr bwMode="auto">
            <a:xfrm>
              <a:off x="1264" y="1344"/>
              <a:ext cx="56" cy="56"/>
            </a:xfrm>
            <a:prstGeom prst="ellipse">
              <a:avLst/>
            </a:prstGeom>
            <a:solidFill>
              <a:srgbClr val="97B9DF"/>
            </a:solidFill>
            <a:ln w="9525">
              <a:noFill/>
              <a:round/>
              <a:headEnd/>
              <a:tailEnd/>
            </a:ln>
          </p:spPr>
          <p:txBody>
            <a:bodyPr wrap="none" anchor="ctr"/>
            <a:lstStyle/>
            <a:p>
              <a:endParaRPr lang="fr-FR"/>
            </a:p>
          </p:txBody>
        </p:sp>
        <p:sp>
          <p:nvSpPr>
            <p:cNvPr id="26776" name="Oval 39"/>
            <p:cNvSpPr>
              <a:spLocks noChangeArrowheads="1"/>
            </p:cNvSpPr>
            <p:nvPr/>
          </p:nvSpPr>
          <p:spPr bwMode="auto">
            <a:xfrm>
              <a:off x="1716" y="1144"/>
              <a:ext cx="56" cy="56"/>
            </a:xfrm>
            <a:prstGeom prst="ellipse">
              <a:avLst/>
            </a:prstGeom>
            <a:solidFill>
              <a:srgbClr val="97B9DF"/>
            </a:solidFill>
            <a:ln w="9525">
              <a:noFill/>
              <a:round/>
              <a:headEnd/>
              <a:tailEnd/>
            </a:ln>
          </p:spPr>
          <p:txBody>
            <a:bodyPr wrap="none" anchor="ctr"/>
            <a:lstStyle/>
            <a:p>
              <a:endParaRPr lang="fr-FR"/>
            </a:p>
          </p:txBody>
        </p:sp>
        <p:sp>
          <p:nvSpPr>
            <p:cNvPr id="26777" name="Oval 40"/>
            <p:cNvSpPr>
              <a:spLocks noChangeArrowheads="1"/>
            </p:cNvSpPr>
            <p:nvPr/>
          </p:nvSpPr>
          <p:spPr bwMode="auto">
            <a:xfrm>
              <a:off x="1548" y="1252"/>
              <a:ext cx="56" cy="56"/>
            </a:xfrm>
            <a:prstGeom prst="ellipse">
              <a:avLst/>
            </a:prstGeom>
            <a:solidFill>
              <a:srgbClr val="97B9DF"/>
            </a:solidFill>
            <a:ln w="9525">
              <a:noFill/>
              <a:round/>
              <a:headEnd/>
              <a:tailEnd/>
            </a:ln>
          </p:spPr>
          <p:txBody>
            <a:bodyPr wrap="none" anchor="ctr"/>
            <a:lstStyle/>
            <a:p>
              <a:endParaRPr lang="fr-FR"/>
            </a:p>
          </p:txBody>
        </p:sp>
        <p:sp>
          <p:nvSpPr>
            <p:cNvPr id="26778" name="Oval 41"/>
            <p:cNvSpPr>
              <a:spLocks noChangeArrowheads="1"/>
            </p:cNvSpPr>
            <p:nvPr/>
          </p:nvSpPr>
          <p:spPr bwMode="auto">
            <a:xfrm>
              <a:off x="1808" y="1332"/>
              <a:ext cx="56" cy="56"/>
            </a:xfrm>
            <a:prstGeom prst="ellipse">
              <a:avLst/>
            </a:prstGeom>
            <a:solidFill>
              <a:srgbClr val="97B9DF"/>
            </a:solidFill>
            <a:ln w="9525">
              <a:noFill/>
              <a:round/>
              <a:headEnd/>
              <a:tailEnd/>
            </a:ln>
          </p:spPr>
          <p:txBody>
            <a:bodyPr wrap="none" anchor="ctr"/>
            <a:lstStyle/>
            <a:p>
              <a:endParaRPr lang="fr-FR"/>
            </a:p>
          </p:txBody>
        </p:sp>
        <p:sp>
          <p:nvSpPr>
            <p:cNvPr id="26779" name="Oval 42"/>
            <p:cNvSpPr>
              <a:spLocks noChangeArrowheads="1"/>
            </p:cNvSpPr>
            <p:nvPr/>
          </p:nvSpPr>
          <p:spPr bwMode="auto">
            <a:xfrm>
              <a:off x="1868" y="1364"/>
              <a:ext cx="56" cy="56"/>
            </a:xfrm>
            <a:prstGeom prst="ellipse">
              <a:avLst/>
            </a:prstGeom>
            <a:solidFill>
              <a:srgbClr val="97B9DF"/>
            </a:solidFill>
            <a:ln w="9525">
              <a:noFill/>
              <a:round/>
              <a:headEnd/>
              <a:tailEnd/>
            </a:ln>
          </p:spPr>
          <p:txBody>
            <a:bodyPr wrap="none" anchor="ctr"/>
            <a:lstStyle/>
            <a:p>
              <a:endParaRPr lang="fr-FR"/>
            </a:p>
          </p:txBody>
        </p:sp>
        <p:sp>
          <p:nvSpPr>
            <p:cNvPr id="26780" name="Oval 43"/>
            <p:cNvSpPr>
              <a:spLocks noChangeArrowheads="1"/>
            </p:cNvSpPr>
            <p:nvPr/>
          </p:nvSpPr>
          <p:spPr bwMode="auto">
            <a:xfrm>
              <a:off x="1912" y="1040"/>
              <a:ext cx="56" cy="56"/>
            </a:xfrm>
            <a:prstGeom prst="ellipse">
              <a:avLst/>
            </a:prstGeom>
            <a:solidFill>
              <a:srgbClr val="97B9DF"/>
            </a:solidFill>
            <a:ln w="9525">
              <a:noFill/>
              <a:round/>
              <a:headEnd/>
              <a:tailEnd/>
            </a:ln>
          </p:spPr>
          <p:txBody>
            <a:bodyPr wrap="none" anchor="ctr"/>
            <a:lstStyle/>
            <a:p>
              <a:endParaRPr lang="fr-FR"/>
            </a:p>
          </p:txBody>
        </p:sp>
        <p:sp>
          <p:nvSpPr>
            <p:cNvPr id="26781" name="Oval 44"/>
            <p:cNvSpPr>
              <a:spLocks noChangeArrowheads="1"/>
            </p:cNvSpPr>
            <p:nvPr/>
          </p:nvSpPr>
          <p:spPr bwMode="auto">
            <a:xfrm>
              <a:off x="2004" y="968"/>
              <a:ext cx="56" cy="56"/>
            </a:xfrm>
            <a:prstGeom prst="ellipse">
              <a:avLst/>
            </a:prstGeom>
            <a:solidFill>
              <a:srgbClr val="97B9DF"/>
            </a:solidFill>
            <a:ln w="9525">
              <a:noFill/>
              <a:round/>
              <a:headEnd/>
              <a:tailEnd/>
            </a:ln>
          </p:spPr>
          <p:txBody>
            <a:bodyPr wrap="none" anchor="ctr"/>
            <a:lstStyle/>
            <a:p>
              <a:endParaRPr lang="fr-FR"/>
            </a:p>
          </p:txBody>
        </p:sp>
        <p:sp>
          <p:nvSpPr>
            <p:cNvPr id="26782" name="Oval 45"/>
            <p:cNvSpPr>
              <a:spLocks noChangeArrowheads="1"/>
            </p:cNvSpPr>
            <p:nvPr/>
          </p:nvSpPr>
          <p:spPr bwMode="auto">
            <a:xfrm>
              <a:off x="1920" y="1164"/>
              <a:ext cx="56" cy="56"/>
            </a:xfrm>
            <a:prstGeom prst="ellipse">
              <a:avLst/>
            </a:prstGeom>
            <a:solidFill>
              <a:srgbClr val="97B9DF"/>
            </a:solidFill>
            <a:ln w="9525">
              <a:noFill/>
              <a:round/>
              <a:headEnd/>
              <a:tailEnd/>
            </a:ln>
          </p:spPr>
          <p:txBody>
            <a:bodyPr wrap="none" anchor="ctr"/>
            <a:lstStyle/>
            <a:p>
              <a:endParaRPr lang="fr-FR"/>
            </a:p>
          </p:txBody>
        </p:sp>
        <p:sp>
          <p:nvSpPr>
            <p:cNvPr id="26783" name="Oval 46"/>
            <p:cNvSpPr>
              <a:spLocks noChangeArrowheads="1"/>
            </p:cNvSpPr>
            <p:nvPr/>
          </p:nvSpPr>
          <p:spPr bwMode="auto">
            <a:xfrm>
              <a:off x="2004" y="1100"/>
              <a:ext cx="56" cy="56"/>
            </a:xfrm>
            <a:prstGeom prst="ellipse">
              <a:avLst/>
            </a:prstGeom>
            <a:solidFill>
              <a:srgbClr val="97B9DF"/>
            </a:solidFill>
            <a:ln w="9525">
              <a:noFill/>
              <a:round/>
              <a:headEnd/>
              <a:tailEnd/>
            </a:ln>
          </p:spPr>
          <p:txBody>
            <a:bodyPr wrap="none" anchor="ctr"/>
            <a:lstStyle/>
            <a:p>
              <a:endParaRPr lang="fr-FR"/>
            </a:p>
          </p:txBody>
        </p:sp>
        <p:sp>
          <p:nvSpPr>
            <p:cNvPr id="26784" name="Oval 47"/>
            <p:cNvSpPr>
              <a:spLocks noChangeArrowheads="1"/>
            </p:cNvSpPr>
            <p:nvPr/>
          </p:nvSpPr>
          <p:spPr bwMode="auto">
            <a:xfrm>
              <a:off x="1984" y="1276"/>
              <a:ext cx="56" cy="56"/>
            </a:xfrm>
            <a:prstGeom prst="ellipse">
              <a:avLst/>
            </a:prstGeom>
            <a:solidFill>
              <a:srgbClr val="97B9DF"/>
            </a:solidFill>
            <a:ln w="9525">
              <a:noFill/>
              <a:round/>
              <a:headEnd/>
              <a:tailEnd/>
            </a:ln>
          </p:spPr>
          <p:txBody>
            <a:bodyPr wrap="none" anchor="ctr"/>
            <a:lstStyle/>
            <a:p>
              <a:endParaRPr lang="fr-FR"/>
            </a:p>
          </p:txBody>
        </p:sp>
        <p:sp>
          <p:nvSpPr>
            <p:cNvPr id="26785" name="Oval 48"/>
            <p:cNvSpPr>
              <a:spLocks noChangeArrowheads="1"/>
            </p:cNvSpPr>
            <p:nvPr/>
          </p:nvSpPr>
          <p:spPr bwMode="auto">
            <a:xfrm>
              <a:off x="2064" y="1008"/>
              <a:ext cx="56" cy="56"/>
            </a:xfrm>
            <a:prstGeom prst="ellipse">
              <a:avLst/>
            </a:prstGeom>
            <a:solidFill>
              <a:srgbClr val="97B9DF"/>
            </a:solidFill>
            <a:ln w="9525">
              <a:noFill/>
              <a:round/>
              <a:headEnd/>
              <a:tailEnd/>
            </a:ln>
          </p:spPr>
          <p:txBody>
            <a:bodyPr wrap="none" anchor="ctr"/>
            <a:lstStyle/>
            <a:p>
              <a:endParaRPr lang="fr-FR"/>
            </a:p>
          </p:txBody>
        </p:sp>
        <p:sp>
          <p:nvSpPr>
            <p:cNvPr id="26786" name="Oval 49"/>
            <p:cNvSpPr>
              <a:spLocks noChangeArrowheads="1"/>
            </p:cNvSpPr>
            <p:nvPr/>
          </p:nvSpPr>
          <p:spPr bwMode="auto">
            <a:xfrm>
              <a:off x="2140" y="940"/>
              <a:ext cx="56" cy="56"/>
            </a:xfrm>
            <a:prstGeom prst="ellipse">
              <a:avLst/>
            </a:prstGeom>
            <a:solidFill>
              <a:srgbClr val="97B9DF"/>
            </a:solidFill>
            <a:ln w="9525">
              <a:noFill/>
              <a:round/>
              <a:headEnd/>
              <a:tailEnd/>
            </a:ln>
          </p:spPr>
          <p:txBody>
            <a:bodyPr wrap="none" anchor="ctr"/>
            <a:lstStyle/>
            <a:p>
              <a:endParaRPr lang="fr-FR"/>
            </a:p>
          </p:txBody>
        </p:sp>
        <p:sp>
          <p:nvSpPr>
            <p:cNvPr id="26787" name="Oval 50"/>
            <p:cNvSpPr>
              <a:spLocks noChangeArrowheads="1"/>
            </p:cNvSpPr>
            <p:nvPr/>
          </p:nvSpPr>
          <p:spPr bwMode="auto">
            <a:xfrm>
              <a:off x="2080" y="1056"/>
              <a:ext cx="56" cy="56"/>
            </a:xfrm>
            <a:prstGeom prst="ellipse">
              <a:avLst/>
            </a:prstGeom>
            <a:solidFill>
              <a:srgbClr val="97B9DF"/>
            </a:solidFill>
            <a:ln w="9525">
              <a:noFill/>
              <a:round/>
              <a:headEnd/>
              <a:tailEnd/>
            </a:ln>
          </p:spPr>
          <p:txBody>
            <a:bodyPr wrap="none" anchor="ctr"/>
            <a:lstStyle/>
            <a:p>
              <a:endParaRPr lang="fr-FR"/>
            </a:p>
          </p:txBody>
        </p:sp>
        <p:sp>
          <p:nvSpPr>
            <p:cNvPr id="26788" name="Oval 51"/>
            <p:cNvSpPr>
              <a:spLocks noChangeArrowheads="1"/>
            </p:cNvSpPr>
            <p:nvPr/>
          </p:nvSpPr>
          <p:spPr bwMode="auto">
            <a:xfrm>
              <a:off x="2068" y="1152"/>
              <a:ext cx="56" cy="56"/>
            </a:xfrm>
            <a:prstGeom prst="ellipse">
              <a:avLst/>
            </a:prstGeom>
            <a:solidFill>
              <a:srgbClr val="97B9DF"/>
            </a:solidFill>
            <a:ln w="9525">
              <a:noFill/>
              <a:round/>
              <a:headEnd/>
              <a:tailEnd/>
            </a:ln>
          </p:spPr>
          <p:txBody>
            <a:bodyPr wrap="none" anchor="ctr"/>
            <a:lstStyle/>
            <a:p>
              <a:endParaRPr lang="fr-FR"/>
            </a:p>
          </p:txBody>
        </p:sp>
        <p:sp>
          <p:nvSpPr>
            <p:cNvPr id="26789" name="Oval 52"/>
            <p:cNvSpPr>
              <a:spLocks noChangeArrowheads="1"/>
            </p:cNvSpPr>
            <p:nvPr/>
          </p:nvSpPr>
          <p:spPr bwMode="auto">
            <a:xfrm>
              <a:off x="1796" y="1136"/>
              <a:ext cx="56" cy="56"/>
            </a:xfrm>
            <a:prstGeom prst="ellipse">
              <a:avLst/>
            </a:prstGeom>
            <a:solidFill>
              <a:srgbClr val="97B9DF"/>
            </a:solidFill>
            <a:ln w="9525">
              <a:noFill/>
              <a:round/>
              <a:headEnd/>
              <a:tailEnd/>
            </a:ln>
          </p:spPr>
          <p:txBody>
            <a:bodyPr wrap="none" anchor="ctr"/>
            <a:lstStyle/>
            <a:p>
              <a:endParaRPr lang="fr-FR"/>
            </a:p>
          </p:txBody>
        </p:sp>
        <p:sp>
          <p:nvSpPr>
            <p:cNvPr id="26790" name="Oval 53"/>
            <p:cNvSpPr>
              <a:spLocks noChangeArrowheads="1"/>
            </p:cNvSpPr>
            <p:nvPr/>
          </p:nvSpPr>
          <p:spPr bwMode="auto">
            <a:xfrm>
              <a:off x="1840" y="1248"/>
              <a:ext cx="56" cy="56"/>
            </a:xfrm>
            <a:prstGeom prst="ellipse">
              <a:avLst/>
            </a:prstGeom>
            <a:solidFill>
              <a:srgbClr val="97B9DF"/>
            </a:solidFill>
            <a:ln w="9525">
              <a:noFill/>
              <a:round/>
              <a:headEnd/>
              <a:tailEnd/>
            </a:ln>
          </p:spPr>
          <p:txBody>
            <a:bodyPr wrap="none" anchor="ctr"/>
            <a:lstStyle/>
            <a:p>
              <a:endParaRPr lang="fr-FR"/>
            </a:p>
          </p:txBody>
        </p:sp>
        <p:sp>
          <p:nvSpPr>
            <p:cNvPr id="26791" name="Oval 54"/>
            <p:cNvSpPr>
              <a:spLocks noChangeArrowheads="1"/>
            </p:cNvSpPr>
            <p:nvPr/>
          </p:nvSpPr>
          <p:spPr bwMode="auto">
            <a:xfrm>
              <a:off x="1272" y="1280"/>
              <a:ext cx="56" cy="56"/>
            </a:xfrm>
            <a:prstGeom prst="ellipse">
              <a:avLst/>
            </a:prstGeom>
            <a:solidFill>
              <a:srgbClr val="97B9DF"/>
            </a:solidFill>
            <a:ln w="9525">
              <a:noFill/>
              <a:round/>
              <a:headEnd/>
              <a:tailEnd/>
            </a:ln>
          </p:spPr>
          <p:txBody>
            <a:bodyPr wrap="none" anchor="ctr"/>
            <a:lstStyle/>
            <a:p>
              <a:endParaRPr lang="fr-FR"/>
            </a:p>
          </p:txBody>
        </p:sp>
        <p:sp>
          <p:nvSpPr>
            <p:cNvPr id="26792" name="Oval 55"/>
            <p:cNvSpPr>
              <a:spLocks noChangeArrowheads="1"/>
            </p:cNvSpPr>
            <p:nvPr/>
          </p:nvSpPr>
          <p:spPr bwMode="auto">
            <a:xfrm>
              <a:off x="1416" y="1276"/>
              <a:ext cx="56" cy="56"/>
            </a:xfrm>
            <a:prstGeom prst="ellipse">
              <a:avLst/>
            </a:prstGeom>
            <a:solidFill>
              <a:srgbClr val="97B9DF"/>
            </a:solidFill>
            <a:ln w="9525">
              <a:noFill/>
              <a:round/>
              <a:headEnd/>
              <a:tailEnd/>
            </a:ln>
          </p:spPr>
          <p:txBody>
            <a:bodyPr wrap="none" anchor="ctr"/>
            <a:lstStyle/>
            <a:p>
              <a:endParaRPr lang="fr-FR"/>
            </a:p>
          </p:txBody>
        </p:sp>
      </p:grpSp>
      <p:grpSp>
        <p:nvGrpSpPr>
          <p:cNvPr id="26627" name="Group 122"/>
          <p:cNvGrpSpPr>
            <a:grpSpLocks/>
          </p:cNvGrpSpPr>
          <p:nvPr/>
        </p:nvGrpSpPr>
        <p:grpSpPr bwMode="auto">
          <a:xfrm>
            <a:off x="2816225" y="3246438"/>
            <a:ext cx="1003300" cy="465137"/>
            <a:chOff x="1860" y="2125"/>
            <a:chExt cx="632" cy="293"/>
          </a:xfrm>
        </p:grpSpPr>
        <p:sp>
          <p:nvSpPr>
            <p:cNvPr id="26735" name="Freeform 123"/>
            <p:cNvSpPr>
              <a:spLocks/>
            </p:cNvSpPr>
            <p:nvPr/>
          </p:nvSpPr>
          <p:spPr bwMode="auto">
            <a:xfrm>
              <a:off x="2286" y="2127"/>
              <a:ext cx="60" cy="194"/>
            </a:xfrm>
            <a:custGeom>
              <a:avLst/>
              <a:gdLst>
                <a:gd name="T0" fmla="*/ 9 w 99"/>
                <a:gd name="T1" fmla="*/ 19 h 356"/>
                <a:gd name="T2" fmla="*/ 8 w 99"/>
                <a:gd name="T3" fmla="*/ 28 h 356"/>
                <a:gd name="T4" fmla="*/ 3 w 99"/>
                <a:gd name="T5" fmla="*/ 39 h 356"/>
                <a:gd name="T6" fmla="*/ 1 w 99"/>
                <a:gd name="T7" fmla="*/ 49 h 356"/>
                <a:gd name="T8" fmla="*/ 4 w 99"/>
                <a:gd name="T9" fmla="*/ 57 h 356"/>
                <a:gd name="T10" fmla="*/ 19 w 99"/>
                <a:gd name="T11" fmla="*/ 55 h 356"/>
                <a:gd name="T12" fmla="*/ 21 w 99"/>
                <a:gd name="T13" fmla="*/ 43 h 356"/>
                <a:gd name="T14" fmla="*/ 15 w 99"/>
                <a:gd name="T15" fmla="*/ 28 h 356"/>
                <a:gd name="T16" fmla="*/ 13 w 99"/>
                <a:gd name="T17" fmla="*/ 19 h 356"/>
                <a:gd name="T18" fmla="*/ 12 w 99"/>
                <a:gd name="T19" fmla="*/ 10 h 356"/>
                <a:gd name="T20" fmla="*/ 11 w 99"/>
                <a:gd name="T21" fmla="*/ 2 h 356"/>
                <a:gd name="T22" fmla="*/ 9 w 99"/>
                <a:gd name="T23" fmla="*/ 19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356"/>
                <a:gd name="T38" fmla="*/ 99 w 99"/>
                <a:gd name="T39" fmla="*/ 356 h 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356">
                  <a:moveTo>
                    <a:pt x="41" y="120"/>
                  </a:moveTo>
                  <a:cubicBezTo>
                    <a:pt x="38" y="146"/>
                    <a:pt x="39" y="154"/>
                    <a:pt x="35" y="174"/>
                  </a:cubicBezTo>
                  <a:cubicBezTo>
                    <a:pt x="31" y="194"/>
                    <a:pt x="21" y="218"/>
                    <a:pt x="15" y="240"/>
                  </a:cubicBezTo>
                  <a:cubicBezTo>
                    <a:pt x="9" y="262"/>
                    <a:pt x="0" y="286"/>
                    <a:pt x="1" y="304"/>
                  </a:cubicBezTo>
                  <a:cubicBezTo>
                    <a:pt x="2" y="322"/>
                    <a:pt x="5" y="344"/>
                    <a:pt x="19" y="350"/>
                  </a:cubicBezTo>
                  <a:cubicBezTo>
                    <a:pt x="33" y="356"/>
                    <a:pt x="75" y="354"/>
                    <a:pt x="87" y="340"/>
                  </a:cubicBezTo>
                  <a:cubicBezTo>
                    <a:pt x="99" y="326"/>
                    <a:pt x="96" y="291"/>
                    <a:pt x="93" y="264"/>
                  </a:cubicBezTo>
                  <a:cubicBezTo>
                    <a:pt x="90" y="237"/>
                    <a:pt x="75" y="201"/>
                    <a:pt x="69" y="176"/>
                  </a:cubicBezTo>
                  <a:cubicBezTo>
                    <a:pt x="63" y="151"/>
                    <a:pt x="61" y="135"/>
                    <a:pt x="59" y="116"/>
                  </a:cubicBezTo>
                  <a:cubicBezTo>
                    <a:pt x="57" y="97"/>
                    <a:pt x="57" y="80"/>
                    <a:pt x="55" y="62"/>
                  </a:cubicBezTo>
                  <a:cubicBezTo>
                    <a:pt x="53" y="44"/>
                    <a:pt x="51" y="0"/>
                    <a:pt x="49" y="10"/>
                  </a:cubicBezTo>
                  <a:cubicBezTo>
                    <a:pt x="47" y="20"/>
                    <a:pt x="43" y="97"/>
                    <a:pt x="41" y="120"/>
                  </a:cubicBezTo>
                  <a:close/>
                </a:path>
              </a:pathLst>
            </a:custGeom>
            <a:solidFill>
              <a:srgbClr val="97B9DF"/>
            </a:solidFill>
            <a:ln w="9525">
              <a:noFill/>
              <a:round/>
              <a:headEnd/>
              <a:tailEnd/>
            </a:ln>
          </p:spPr>
          <p:txBody>
            <a:bodyPr wrap="none" anchor="ctr"/>
            <a:lstStyle/>
            <a:p>
              <a:endParaRPr lang="fr-FR"/>
            </a:p>
          </p:txBody>
        </p:sp>
        <p:sp>
          <p:nvSpPr>
            <p:cNvPr id="26736" name="Freeform 124"/>
            <p:cNvSpPr>
              <a:spLocks/>
            </p:cNvSpPr>
            <p:nvPr/>
          </p:nvSpPr>
          <p:spPr bwMode="auto">
            <a:xfrm>
              <a:off x="2432" y="2157"/>
              <a:ext cx="60" cy="194"/>
            </a:xfrm>
            <a:custGeom>
              <a:avLst/>
              <a:gdLst>
                <a:gd name="T0" fmla="*/ 9 w 99"/>
                <a:gd name="T1" fmla="*/ 19 h 356"/>
                <a:gd name="T2" fmla="*/ 8 w 99"/>
                <a:gd name="T3" fmla="*/ 28 h 356"/>
                <a:gd name="T4" fmla="*/ 3 w 99"/>
                <a:gd name="T5" fmla="*/ 39 h 356"/>
                <a:gd name="T6" fmla="*/ 1 w 99"/>
                <a:gd name="T7" fmla="*/ 49 h 356"/>
                <a:gd name="T8" fmla="*/ 4 w 99"/>
                <a:gd name="T9" fmla="*/ 57 h 356"/>
                <a:gd name="T10" fmla="*/ 19 w 99"/>
                <a:gd name="T11" fmla="*/ 55 h 356"/>
                <a:gd name="T12" fmla="*/ 21 w 99"/>
                <a:gd name="T13" fmla="*/ 43 h 356"/>
                <a:gd name="T14" fmla="*/ 15 w 99"/>
                <a:gd name="T15" fmla="*/ 28 h 356"/>
                <a:gd name="T16" fmla="*/ 13 w 99"/>
                <a:gd name="T17" fmla="*/ 19 h 356"/>
                <a:gd name="T18" fmla="*/ 12 w 99"/>
                <a:gd name="T19" fmla="*/ 10 h 356"/>
                <a:gd name="T20" fmla="*/ 11 w 99"/>
                <a:gd name="T21" fmla="*/ 2 h 356"/>
                <a:gd name="T22" fmla="*/ 9 w 99"/>
                <a:gd name="T23" fmla="*/ 19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356"/>
                <a:gd name="T38" fmla="*/ 99 w 99"/>
                <a:gd name="T39" fmla="*/ 356 h 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356">
                  <a:moveTo>
                    <a:pt x="41" y="120"/>
                  </a:moveTo>
                  <a:cubicBezTo>
                    <a:pt x="38" y="146"/>
                    <a:pt x="39" y="154"/>
                    <a:pt x="35" y="174"/>
                  </a:cubicBezTo>
                  <a:cubicBezTo>
                    <a:pt x="31" y="194"/>
                    <a:pt x="21" y="218"/>
                    <a:pt x="15" y="240"/>
                  </a:cubicBezTo>
                  <a:cubicBezTo>
                    <a:pt x="9" y="262"/>
                    <a:pt x="0" y="286"/>
                    <a:pt x="1" y="304"/>
                  </a:cubicBezTo>
                  <a:cubicBezTo>
                    <a:pt x="2" y="322"/>
                    <a:pt x="5" y="344"/>
                    <a:pt x="19" y="350"/>
                  </a:cubicBezTo>
                  <a:cubicBezTo>
                    <a:pt x="33" y="356"/>
                    <a:pt x="75" y="354"/>
                    <a:pt x="87" y="340"/>
                  </a:cubicBezTo>
                  <a:cubicBezTo>
                    <a:pt x="99" y="326"/>
                    <a:pt x="96" y="291"/>
                    <a:pt x="93" y="264"/>
                  </a:cubicBezTo>
                  <a:cubicBezTo>
                    <a:pt x="90" y="237"/>
                    <a:pt x="75" y="201"/>
                    <a:pt x="69" y="176"/>
                  </a:cubicBezTo>
                  <a:cubicBezTo>
                    <a:pt x="63" y="151"/>
                    <a:pt x="61" y="135"/>
                    <a:pt x="59" y="116"/>
                  </a:cubicBezTo>
                  <a:cubicBezTo>
                    <a:pt x="57" y="97"/>
                    <a:pt x="57" y="80"/>
                    <a:pt x="55" y="62"/>
                  </a:cubicBezTo>
                  <a:cubicBezTo>
                    <a:pt x="53" y="44"/>
                    <a:pt x="51" y="0"/>
                    <a:pt x="49" y="10"/>
                  </a:cubicBezTo>
                  <a:cubicBezTo>
                    <a:pt x="47" y="20"/>
                    <a:pt x="43" y="97"/>
                    <a:pt x="41" y="120"/>
                  </a:cubicBezTo>
                  <a:close/>
                </a:path>
              </a:pathLst>
            </a:custGeom>
            <a:solidFill>
              <a:srgbClr val="97B9DF"/>
            </a:solidFill>
            <a:ln w="9525">
              <a:noFill/>
              <a:round/>
              <a:headEnd/>
              <a:tailEnd/>
            </a:ln>
          </p:spPr>
          <p:txBody>
            <a:bodyPr wrap="none" anchor="ctr"/>
            <a:lstStyle/>
            <a:p>
              <a:endParaRPr lang="fr-FR"/>
            </a:p>
          </p:txBody>
        </p:sp>
        <p:sp>
          <p:nvSpPr>
            <p:cNvPr id="26737" name="Freeform 125"/>
            <p:cNvSpPr>
              <a:spLocks/>
            </p:cNvSpPr>
            <p:nvPr/>
          </p:nvSpPr>
          <p:spPr bwMode="auto">
            <a:xfrm>
              <a:off x="2044" y="2125"/>
              <a:ext cx="60" cy="194"/>
            </a:xfrm>
            <a:custGeom>
              <a:avLst/>
              <a:gdLst>
                <a:gd name="T0" fmla="*/ 9 w 99"/>
                <a:gd name="T1" fmla="*/ 19 h 356"/>
                <a:gd name="T2" fmla="*/ 8 w 99"/>
                <a:gd name="T3" fmla="*/ 28 h 356"/>
                <a:gd name="T4" fmla="*/ 3 w 99"/>
                <a:gd name="T5" fmla="*/ 39 h 356"/>
                <a:gd name="T6" fmla="*/ 1 w 99"/>
                <a:gd name="T7" fmla="*/ 49 h 356"/>
                <a:gd name="T8" fmla="*/ 4 w 99"/>
                <a:gd name="T9" fmla="*/ 57 h 356"/>
                <a:gd name="T10" fmla="*/ 19 w 99"/>
                <a:gd name="T11" fmla="*/ 55 h 356"/>
                <a:gd name="T12" fmla="*/ 21 w 99"/>
                <a:gd name="T13" fmla="*/ 43 h 356"/>
                <a:gd name="T14" fmla="*/ 15 w 99"/>
                <a:gd name="T15" fmla="*/ 28 h 356"/>
                <a:gd name="T16" fmla="*/ 13 w 99"/>
                <a:gd name="T17" fmla="*/ 19 h 356"/>
                <a:gd name="T18" fmla="*/ 12 w 99"/>
                <a:gd name="T19" fmla="*/ 10 h 356"/>
                <a:gd name="T20" fmla="*/ 11 w 99"/>
                <a:gd name="T21" fmla="*/ 2 h 356"/>
                <a:gd name="T22" fmla="*/ 9 w 99"/>
                <a:gd name="T23" fmla="*/ 19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356"/>
                <a:gd name="T38" fmla="*/ 99 w 99"/>
                <a:gd name="T39" fmla="*/ 356 h 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356">
                  <a:moveTo>
                    <a:pt x="41" y="120"/>
                  </a:moveTo>
                  <a:cubicBezTo>
                    <a:pt x="38" y="146"/>
                    <a:pt x="39" y="154"/>
                    <a:pt x="35" y="174"/>
                  </a:cubicBezTo>
                  <a:cubicBezTo>
                    <a:pt x="31" y="194"/>
                    <a:pt x="21" y="218"/>
                    <a:pt x="15" y="240"/>
                  </a:cubicBezTo>
                  <a:cubicBezTo>
                    <a:pt x="9" y="262"/>
                    <a:pt x="0" y="286"/>
                    <a:pt x="1" y="304"/>
                  </a:cubicBezTo>
                  <a:cubicBezTo>
                    <a:pt x="2" y="322"/>
                    <a:pt x="5" y="344"/>
                    <a:pt x="19" y="350"/>
                  </a:cubicBezTo>
                  <a:cubicBezTo>
                    <a:pt x="33" y="356"/>
                    <a:pt x="75" y="354"/>
                    <a:pt x="87" y="340"/>
                  </a:cubicBezTo>
                  <a:cubicBezTo>
                    <a:pt x="99" y="326"/>
                    <a:pt x="96" y="291"/>
                    <a:pt x="93" y="264"/>
                  </a:cubicBezTo>
                  <a:cubicBezTo>
                    <a:pt x="90" y="237"/>
                    <a:pt x="75" y="201"/>
                    <a:pt x="69" y="176"/>
                  </a:cubicBezTo>
                  <a:cubicBezTo>
                    <a:pt x="63" y="151"/>
                    <a:pt x="61" y="135"/>
                    <a:pt x="59" y="116"/>
                  </a:cubicBezTo>
                  <a:cubicBezTo>
                    <a:pt x="57" y="97"/>
                    <a:pt x="57" y="80"/>
                    <a:pt x="55" y="62"/>
                  </a:cubicBezTo>
                  <a:cubicBezTo>
                    <a:pt x="53" y="44"/>
                    <a:pt x="51" y="0"/>
                    <a:pt x="49" y="10"/>
                  </a:cubicBezTo>
                  <a:cubicBezTo>
                    <a:pt x="47" y="20"/>
                    <a:pt x="43" y="97"/>
                    <a:pt x="41" y="120"/>
                  </a:cubicBezTo>
                  <a:close/>
                </a:path>
              </a:pathLst>
            </a:custGeom>
            <a:solidFill>
              <a:srgbClr val="97B9DF"/>
            </a:solidFill>
            <a:ln w="9525">
              <a:noFill/>
              <a:round/>
              <a:headEnd/>
              <a:tailEnd/>
            </a:ln>
          </p:spPr>
          <p:txBody>
            <a:bodyPr wrap="none" anchor="ctr"/>
            <a:lstStyle/>
            <a:p>
              <a:endParaRPr lang="fr-FR"/>
            </a:p>
          </p:txBody>
        </p:sp>
        <p:sp>
          <p:nvSpPr>
            <p:cNvPr id="26738" name="Freeform 126"/>
            <p:cNvSpPr>
              <a:spLocks/>
            </p:cNvSpPr>
            <p:nvPr/>
          </p:nvSpPr>
          <p:spPr bwMode="auto">
            <a:xfrm>
              <a:off x="1962" y="2224"/>
              <a:ext cx="60" cy="194"/>
            </a:xfrm>
            <a:custGeom>
              <a:avLst/>
              <a:gdLst>
                <a:gd name="T0" fmla="*/ 9 w 99"/>
                <a:gd name="T1" fmla="*/ 19 h 356"/>
                <a:gd name="T2" fmla="*/ 8 w 99"/>
                <a:gd name="T3" fmla="*/ 28 h 356"/>
                <a:gd name="T4" fmla="*/ 3 w 99"/>
                <a:gd name="T5" fmla="*/ 39 h 356"/>
                <a:gd name="T6" fmla="*/ 1 w 99"/>
                <a:gd name="T7" fmla="*/ 49 h 356"/>
                <a:gd name="T8" fmla="*/ 4 w 99"/>
                <a:gd name="T9" fmla="*/ 57 h 356"/>
                <a:gd name="T10" fmla="*/ 19 w 99"/>
                <a:gd name="T11" fmla="*/ 55 h 356"/>
                <a:gd name="T12" fmla="*/ 21 w 99"/>
                <a:gd name="T13" fmla="*/ 43 h 356"/>
                <a:gd name="T14" fmla="*/ 15 w 99"/>
                <a:gd name="T15" fmla="*/ 28 h 356"/>
                <a:gd name="T16" fmla="*/ 13 w 99"/>
                <a:gd name="T17" fmla="*/ 19 h 356"/>
                <a:gd name="T18" fmla="*/ 12 w 99"/>
                <a:gd name="T19" fmla="*/ 10 h 356"/>
                <a:gd name="T20" fmla="*/ 11 w 99"/>
                <a:gd name="T21" fmla="*/ 2 h 356"/>
                <a:gd name="T22" fmla="*/ 9 w 99"/>
                <a:gd name="T23" fmla="*/ 19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356"/>
                <a:gd name="T38" fmla="*/ 99 w 99"/>
                <a:gd name="T39" fmla="*/ 356 h 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356">
                  <a:moveTo>
                    <a:pt x="41" y="120"/>
                  </a:moveTo>
                  <a:cubicBezTo>
                    <a:pt x="38" y="146"/>
                    <a:pt x="39" y="154"/>
                    <a:pt x="35" y="174"/>
                  </a:cubicBezTo>
                  <a:cubicBezTo>
                    <a:pt x="31" y="194"/>
                    <a:pt x="21" y="218"/>
                    <a:pt x="15" y="240"/>
                  </a:cubicBezTo>
                  <a:cubicBezTo>
                    <a:pt x="9" y="262"/>
                    <a:pt x="0" y="286"/>
                    <a:pt x="1" y="304"/>
                  </a:cubicBezTo>
                  <a:cubicBezTo>
                    <a:pt x="2" y="322"/>
                    <a:pt x="5" y="344"/>
                    <a:pt x="19" y="350"/>
                  </a:cubicBezTo>
                  <a:cubicBezTo>
                    <a:pt x="33" y="356"/>
                    <a:pt x="75" y="354"/>
                    <a:pt x="87" y="340"/>
                  </a:cubicBezTo>
                  <a:cubicBezTo>
                    <a:pt x="99" y="326"/>
                    <a:pt x="96" y="291"/>
                    <a:pt x="93" y="264"/>
                  </a:cubicBezTo>
                  <a:cubicBezTo>
                    <a:pt x="90" y="237"/>
                    <a:pt x="75" y="201"/>
                    <a:pt x="69" y="176"/>
                  </a:cubicBezTo>
                  <a:cubicBezTo>
                    <a:pt x="63" y="151"/>
                    <a:pt x="61" y="135"/>
                    <a:pt x="59" y="116"/>
                  </a:cubicBezTo>
                  <a:cubicBezTo>
                    <a:pt x="57" y="97"/>
                    <a:pt x="57" y="80"/>
                    <a:pt x="55" y="62"/>
                  </a:cubicBezTo>
                  <a:cubicBezTo>
                    <a:pt x="53" y="44"/>
                    <a:pt x="51" y="0"/>
                    <a:pt x="49" y="10"/>
                  </a:cubicBezTo>
                  <a:cubicBezTo>
                    <a:pt x="47" y="20"/>
                    <a:pt x="43" y="97"/>
                    <a:pt x="41" y="120"/>
                  </a:cubicBezTo>
                  <a:close/>
                </a:path>
              </a:pathLst>
            </a:custGeom>
            <a:solidFill>
              <a:srgbClr val="97B9DF"/>
            </a:solidFill>
            <a:ln w="9525">
              <a:noFill/>
              <a:round/>
              <a:headEnd/>
              <a:tailEnd/>
            </a:ln>
          </p:spPr>
          <p:txBody>
            <a:bodyPr wrap="none" anchor="ctr"/>
            <a:lstStyle/>
            <a:p>
              <a:endParaRPr lang="fr-FR"/>
            </a:p>
          </p:txBody>
        </p:sp>
        <p:sp>
          <p:nvSpPr>
            <p:cNvPr id="26739" name="Freeform 127"/>
            <p:cNvSpPr>
              <a:spLocks/>
            </p:cNvSpPr>
            <p:nvPr/>
          </p:nvSpPr>
          <p:spPr bwMode="auto">
            <a:xfrm>
              <a:off x="1860" y="2145"/>
              <a:ext cx="60" cy="194"/>
            </a:xfrm>
            <a:custGeom>
              <a:avLst/>
              <a:gdLst>
                <a:gd name="T0" fmla="*/ 9 w 99"/>
                <a:gd name="T1" fmla="*/ 19 h 356"/>
                <a:gd name="T2" fmla="*/ 8 w 99"/>
                <a:gd name="T3" fmla="*/ 28 h 356"/>
                <a:gd name="T4" fmla="*/ 3 w 99"/>
                <a:gd name="T5" fmla="*/ 39 h 356"/>
                <a:gd name="T6" fmla="*/ 1 w 99"/>
                <a:gd name="T7" fmla="*/ 49 h 356"/>
                <a:gd name="T8" fmla="*/ 4 w 99"/>
                <a:gd name="T9" fmla="*/ 57 h 356"/>
                <a:gd name="T10" fmla="*/ 19 w 99"/>
                <a:gd name="T11" fmla="*/ 55 h 356"/>
                <a:gd name="T12" fmla="*/ 21 w 99"/>
                <a:gd name="T13" fmla="*/ 43 h 356"/>
                <a:gd name="T14" fmla="*/ 15 w 99"/>
                <a:gd name="T15" fmla="*/ 28 h 356"/>
                <a:gd name="T16" fmla="*/ 13 w 99"/>
                <a:gd name="T17" fmla="*/ 19 h 356"/>
                <a:gd name="T18" fmla="*/ 12 w 99"/>
                <a:gd name="T19" fmla="*/ 10 h 356"/>
                <a:gd name="T20" fmla="*/ 11 w 99"/>
                <a:gd name="T21" fmla="*/ 2 h 356"/>
                <a:gd name="T22" fmla="*/ 9 w 99"/>
                <a:gd name="T23" fmla="*/ 19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356"/>
                <a:gd name="T38" fmla="*/ 99 w 99"/>
                <a:gd name="T39" fmla="*/ 356 h 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356">
                  <a:moveTo>
                    <a:pt x="41" y="120"/>
                  </a:moveTo>
                  <a:cubicBezTo>
                    <a:pt x="38" y="146"/>
                    <a:pt x="39" y="154"/>
                    <a:pt x="35" y="174"/>
                  </a:cubicBezTo>
                  <a:cubicBezTo>
                    <a:pt x="31" y="194"/>
                    <a:pt x="21" y="218"/>
                    <a:pt x="15" y="240"/>
                  </a:cubicBezTo>
                  <a:cubicBezTo>
                    <a:pt x="9" y="262"/>
                    <a:pt x="0" y="286"/>
                    <a:pt x="1" y="304"/>
                  </a:cubicBezTo>
                  <a:cubicBezTo>
                    <a:pt x="2" y="322"/>
                    <a:pt x="5" y="344"/>
                    <a:pt x="19" y="350"/>
                  </a:cubicBezTo>
                  <a:cubicBezTo>
                    <a:pt x="33" y="356"/>
                    <a:pt x="75" y="354"/>
                    <a:pt x="87" y="340"/>
                  </a:cubicBezTo>
                  <a:cubicBezTo>
                    <a:pt x="99" y="326"/>
                    <a:pt x="96" y="291"/>
                    <a:pt x="93" y="264"/>
                  </a:cubicBezTo>
                  <a:cubicBezTo>
                    <a:pt x="90" y="237"/>
                    <a:pt x="75" y="201"/>
                    <a:pt x="69" y="176"/>
                  </a:cubicBezTo>
                  <a:cubicBezTo>
                    <a:pt x="63" y="151"/>
                    <a:pt x="61" y="135"/>
                    <a:pt x="59" y="116"/>
                  </a:cubicBezTo>
                  <a:cubicBezTo>
                    <a:pt x="57" y="97"/>
                    <a:pt x="57" y="80"/>
                    <a:pt x="55" y="62"/>
                  </a:cubicBezTo>
                  <a:cubicBezTo>
                    <a:pt x="53" y="44"/>
                    <a:pt x="51" y="0"/>
                    <a:pt x="49" y="10"/>
                  </a:cubicBezTo>
                  <a:cubicBezTo>
                    <a:pt x="47" y="20"/>
                    <a:pt x="43" y="97"/>
                    <a:pt x="41" y="120"/>
                  </a:cubicBezTo>
                  <a:close/>
                </a:path>
              </a:pathLst>
            </a:custGeom>
            <a:solidFill>
              <a:srgbClr val="97B9DF"/>
            </a:solidFill>
            <a:ln w="9525">
              <a:noFill/>
              <a:round/>
              <a:headEnd/>
              <a:tailEnd/>
            </a:ln>
          </p:spPr>
          <p:txBody>
            <a:bodyPr wrap="none" anchor="ctr"/>
            <a:lstStyle/>
            <a:p>
              <a:endParaRPr lang="fr-FR"/>
            </a:p>
          </p:txBody>
        </p:sp>
      </p:grpSp>
      <p:sp>
        <p:nvSpPr>
          <p:cNvPr id="26628" name="Freeform 128"/>
          <p:cNvSpPr>
            <a:spLocks/>
          </p:cNvSpPr>
          <p:nvPr/>
        </p:nvSpPr>
        <p:spPr bwMode="auto">
          <a:xfrm>
            <a:off x="3476625" y="3224213"/>
            <a:ext cx="95250" cy="307975"/>
          </a:xfrm>
          <a:custGeom>
            <a:avLst/>
            <a:gdLst>
              <a:gd name="T0" fmla="*/ 2147483647 w 99"/>
              <a:gd name="T1" fmla="*/ 2147483647 h 356"/>
              <a:gd name="T2" fmla="*/ 2147483647 w 99"/>
              <a:gd name="T3" fmla="*/ 2147483647 h 356"/>
              <a:gd name="T4" fmla="*/ 2147483647 w 99"/>
              <a:gd name="T5" fmla="*/ 2147483647 h 356"/>
              <a:gd name="T6" fmla="*/ 890501837 w 99"/>
              <a:gd name="T7" fmla="*/ 2147483647 h 356"/>
              <a:gd name="T8" fmla="*/ 2147483647 w 99"/>
              <a:gd name="T9" fmla="*/ 2147483647 h 356"/>
              <a:gd name="T10" fmla="*/ 2147483647 w 99"/>
              <a:gd name="T11" fmla="*/ 2147483647 h 356"/>
              <a:gd name="T12" fmla="*/ 2147483647 w 99"/>
              <a:gd name="T13" fmla="*/ 2147483647 h 356"/>
              <a:gd name="T14" fmla="*/ 2147483647 w 99"/>
              <a:gd name="T15" fmla="*/ 2147483647 h 356"/>
              <a:gd name="T16" fmla="*/ 2147483647 w 99"/>
              <a:gd name="T17" fmla="*/ 2147483647 h 356"/>
              <a:gd name="T18" fmla="*/ 2147483647 w 99"/>
              <a:gd name="T19" fmla="*/ 2147483647 h 356"/>
              <a:gd name="T20" fmla="*/ 2147483647 w 99"/>
              <a:gd name="T21" fmla="*/ 2147483647 h 356"/>
              <a:gd name="T22" fmla="*/ 2147483647 w 99"/>
              <a:gd name="T23" fmla="*/ 214748364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356"/>
              <a:gd name="T38" fmla="*/ 99 w 99"/>
              <a:gd name="T39" fmla="*/ 356 h 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356">
                <a:moveTo>
                  <a:pt x="41" y="120"/>
                </a:moveTo>
                <a:cubicBezTo>
                  <a:pt x="38" y="146"/>
                  <a:pt x="39" y="154"/>
                  <a:pt x="35" y="174"/>
                </a:cubicBezTo>
                <a:cubicBezTo>
                  <a:pt x="31" y="194"/>
                  <a:pt x="21" y="218"/>
                  <a:pt x="15" y="240"/>
                </a:cubicBezTo>
                <a:cubicBezTo>
                  <a:pt x="9" y="262"/>
                  <a:pt x="0" y="286"/>
                  <a:pt x="1" y="304"/>
                </a:cubicBezTo>
                <a:cubicBezTo>
                  <a:pt x="2" y="322"/>
                  <a:pt x="5" y="344"/>
                  <a:pt x="19" y="350"/>
                </a:cubicBezTo>
                <a:cubicBezTo>
                  <a:pt x="33" y="356"/>
                  <a:pt x="75" y="354"/>
                  <a:pt x="87" y="340"/>
                </a:cubicBezTo>
                <a:cubicBezTo>
                  <a:pt x="99" y="326"/>
                  <a:pt x="96" y="291"/>
                  <a:pt x="93" y="264"/>
                </a:cubicBezTo>
                <a:cubicBezTo>
                  <a:pt x="90" y="237"/>
                  <a:pt x="75" y="201"/>
                  <a:pt x="69" y="176"/>
                </a:cubicBezTo>
                <a:cubicBezTo>
                  <a:pt x="63" y="151"/>
                  <a:pt x="61" y="135"/>
                  <a:pt x="59" y="116"/>
                </a:cubicBezTo>
                <a:cubicBezTo>
                  <a:pt x="57" y="97"/>
                  <a:pt x="57" y="80"/>
                  <a:pt x="55" y="62"/>
                </a:cubicBezTo>
                <a:cubicBezTo>
                  <a:pt x="53" y="44"/>
                  <a:pt x="51" y="0"/>
                  <a:pt x="49" y="10"/>
                </a:cubicBezTo>
                <a:cubicBezTo>
                  <a:pt x="47" y="20"/>
                  <a:pt x="43" y="97"/>
                  <a:pt x="41" y="120"/>
                </a:cubicBezTo>
                <a:close/>
              </a:path>
            </a:pathLst>
          </a:custGeom>
          <a:gradFill rotWithShape="0">
            <a:gsLst>
              <a:gs pos="0">
                <a:srgbClr val="FF0000"/>
              </a:gs>
              <a:gs pos="100000">
                <a:srgbClr val="FFCC66"/>
              </a:gs>
            </a:gsLst>
            <a:lin ang="5400000" scaled="1"/>
          </a:gradFill>
          <a:ln w="9525">
            <a:noFill/>
            <a:round/>
            <a:headEnd/>
            <a:tailEnd/>
          </a:ln>
        </p:spPr>
        <p:txBody>
          <a:bodyPr wrap="none" anchor="ctr"/>
          <a:lstStyle/>
          <a:p>
            <a:endParaRPr lang="fr-FR"/>
          </a:p>
        </p:txBody>
      </p:sp>
      <p:sp>
        <p:nvSpPr>
          <p:cNvPr id="26629" name="Line 129"/>
          <p:cNvSpPr>
            <a:spLocks noChangeShapeType="1"/>
          </p:cNvSpPr>
          <p:nvPr/>
        </p:nvSpPr>
        <p:spPr bwMode="auto">
          <a:xfrm>
            <a:off x="5788025" y="558800"/>
            <a:ext cx="0" cy="184150"/>
          </a:xfrm>
          <a:prstGeom prst="line">
            <a:avLst/>
          </a:prstGeom>
          <a:noFill/>
          <a:ln w="28575">
            <a:solidFill>
              <a:srgbClr val="0000FF"/>
            </a:solidFill>
            <a:round/>
            <a:headEnd/>
            <a:tailEnd/>
          </a:ln>
        </p:spPr>
        <p:txBody>
          <a:bodyPr wrap="none" anchor="ctr"/>
          <a:lstStyle/>
          <a:p>
            <a:endParaRPr lang="fr-FR"/>
          </a:p>
        </p:txBody>
      </p:sp>
      <p:sp>
        <p:nvSpPr>
          <p:cNvPr id="26630" name="Freeform 130"/>
          <p:cNvSpPr>
            <a:spLocks/>
          </p:cNvSpPr>
          <p:nvPr/>
        </p:nvSpPr>
        <p:spPr bwMode="auto">
          <a:xfrm>
            <a:off x="1476375" y="1989138"/>
            <a:ext cx="2159000" cy="215900"/>
          </a:xfrm>
          <a:custGeom>
            <a:avLst/>
            <a:gdLst>
              <a:gd name="T0" fmla="*/ 0 w 2084"/>
              <a:gd name="T1" fmla="*/ 2147483647 h 88"/>
              <a:gd name="T2" fmla="*/ 0 w 2084"/>
              <a:gd name="T3" fmla="*/ 0 h 88"/>
              <a:gd name="T4" fmla="*/ 2147483647 w 2084"/>
              <a:gd name="T5" fmla="*/ 0 h 88"/>
              <a:gd name="T6" fmla="*/ 2147483647 w 2084"/>
              <a:gd name="T7" fmla="*/ 2147483647 h 88"/>
              <a:gd name="T8" fmla="*/ 0 60000 65536"/>
              <a:gd name="T9" fmla="*/ 0 60000 65536"/>
              <a:gd name="T10" fmla="*/ 0 60000 65536"/>
              <a:gd name="T11" fmla="*/ 0 60000 65536"/>
              <a:gd name="T12" fmla="*/ 0 w 2084"/>
              <a:gd name="T13" fmla="*/ 0 h 88"/>
              <a:gd name="T14" fmla="*/ 2084 w 2084"/>
              <a:gd name="T15" fmla="*/ 88 h 88"/>
            </a:gdLst>
            <a:ahLst/>
            <a:cxnLst>
              <a:cxn ang="T8">
                <a:pos x="T0" y="T1"/>
              </a:cxn>
              <a:cxn ang="T9">
                <a:pos x="T2" y="T3"/>
              </a:cxn>
              <a:cxn ang="T10">
                <a:pos x="T4" y="T5"/>
              </a:cxn>
              <a:cxn ang="T11">
                <a:pos x="T6" y="T7"/>
              </a:cxn>
            </a:cxnLst>
            <a:rect l="T12" t="T13" r="T14" b="T15"/>
            <a:pathLst>
              <a:path w="2084" h="88">
                <a:moveTo>
                  <a:pt x="0" y="88"/>
                </a:moveTo>
                <a:lnTo>
                  <a:pt x="0" y="0"/>
                </a:lnTo>
                <a:lnTo>
                  <a:pt x="2084" y="0"/>
                </a:lnTo>
                <a:lnTo>
                  <a:pt x="2084" y="88"/>
                </a:lnTo>
              </a:path>
            </a:pathLst>
          </a:custGeom>
          <a:noFill/>
          <a:ln w="28575" cmpd="sng">
            <a:solidFill>
              <a:srgbClr val="0000FF"/>
            </a:solidFill>
            <a:round/>
            <a:headEnd type="triangle" w="med" len="sm"/>
            <a:tailEnd type="triangle" w="med" len="sm"/>
          </a:ln>
        </p:spPr>
        <p:txBody>
          <a:bodyPr wrap="none" anchor="ctr"/>
          <a:lstStyle/>
          <a:p>
            <a:endParaRPr lang="fr-FR"/>
          </a:p>
        </p:txBody>
      </p:sp>
      <p:sp>
        <p:nvSpPr>
          <p:cNvPr id="26631" name="Line 133"/>
          <p:cNvSpPr>
            <a:spLocks noChangeShapeType="1"/>
          </p:cNvSpPr>
          <p:nvPr/>
        </p:nvSpPr>
        <p:spPr bwMode="auto">
          <a:xfrm rot="-5400000">
            <a:off x="4330700" y="3365500"/>
            <a:ext cx="0" cy="5721350"/>
          </a:xfrm>
          <a:prstGeom prst="line">
            <a:avLst/>
          </a:prstGeom>
          <a:noFill/>
          <a:ln w="28575">
            <a:solidFill>
              <a:srgbClr val="0000FF"/>
            </a:solidFill>
            <a:round/>
            <a:headEnd/>
            <a:tailEnd/>
          </a:ln>
        </p:spPr>
        <p:txBody>
          <a:bodyPr wrap="none" anchor="ctr"/>
          <a:lstStyle/>
          <a:p>
            <a:endParaRPr lang="fr-FR"/>
          </a:p>
        </p:txBody>
      </p:sp>
      <p:sp>
        <p:nvSpPr>
          <p:cNvPr id="26632" name="Freeform 134"/>
          <p:cNvSpPr>
            <a:spLocks/>
          </p:cNvSpPr>
          <p:nvPr/>
        </p:nvSpPr>
        <p:spPr bwMode="auto">
          <a:xfrm>
            <a:off x="1219200" y="5759450"/>
            <a:ext cx="387350" cy="469900"/>
          </a:xfrm>
          <a:custGeom>
            <a:avLst/>
            <a:gdLst>
              <a:gd name="T0" fmla="*/ 2147483647 w 488"/>
              <a:gd name="T1" fmla="*/ 2147483647 h 256"/>
              <a:gd name="T2" fmla="*/ 0 w 488"/>
              <a:gd name="T3" fmla="*/ 2147483647 h 256"/>
              <a:gd name="T4" fmla="*/ 0 w 488"/>
              <a:gd name="T5" fmla="*/ 0 h 256"/>
              <a:gd name="T6" fmla="*/ 0 60000 65536"/>
              <a:gd name="T7" fmla="*/ 0 60000 65536"/>
              <a:gd name="T8" fmla="*/ 0 60000 65536"/>
              <a:gd name="T9" fmla="*/ 0 w 488"/>
              <a:gd name="T10" fmla="*/ 0 h 256"/>
              <a:gd name="T11" fmla="*/ 488 w 488"/>
              <a:gd name="T12" fmla="*/ 256 h 256"/>
            </a:gdLst>
            <a:ahLst/>
            <a:cxnLst>
              <a:cxn ang="T6">
                <a:pos x="T0" y="T1"/>
              </a:cxn>
              <a:cxn ang="T7">
                <a:pos x="T2" y="T3"/>
              </a:cxn>
              <a:cxn ang="T8">
                <a:pos x="T4" y="T5"/>
              </a:cxn>
            </a:cxnLst>
            <a:rect l="T9" t="T10" r="T11" b="T12"/>
            <a:pathLst>
              <a:path w="488" h="256">
                <a:moveTo>
                  <a:pt x="488" y="256"/>
                </a:moveTo>
                <a:lnTo>
                  <a:pt x="0" y="256"/>
                </a:lnTo>
                <a:lnTo>
                  <a:pt x="0" y="0"/>
                </a:lnTo>
              </a:path>
            </a:pathLst>
          </a:custGeom>
          <a:noFill/>
          <a:ln w="28575" cmpd="sng">
            <a:solidFill>
              <a:srgbClr val="0000FF"/>
            </a:solidFill>
            <a:round/>
            <a:headEnd type="triangle" w="med" len="sm"/>
            <a:tailEnd/>
          </a:ln>
        </p:spPr>
        <p:txBody>
          <a:bodyPr wrap="none" anchor="ctr"/>
          <a:lstStyle/>
          <a:p>
            <a:endParaRPr lang="fr-FR"/>
          </a:p>
        </p:txBody>
      </p:sp>
      <p:sp>
        <p:nvSpPr>
          <p:cNvPr id="26633" name="Line 135"/>
          <p:cNvSpPr>
            <a:spLocks noChangeShapeType="1"/>
          </p:cNvSpPr>
          <p:nvPr/>
        </p:nvSpPr>
        <p:spPr bwMode="auto">
          <a:xfrm>
            <a:off x="3352800" y="5943600"/>
            <a:ext cx="0" cy="285750"/>
          </a:xfrm>
          <a:prstGeom prst="line">
            <a:avLst/>
          </a:prstGeom>
          <a:noFill/>
          <a:ln w="28575">
            <a:solidFill>
              <a:srgbClr val="0000FF"/>
            </a:solidFill>
            <a:round/>
            <a:headEnd/>
            <a:tailEnd/>
          </a:ln>
        </p:spPr>
        <p:txBody>
          <a:bodyPr wrap="none" anchor="ctr"/>
          <a:lstStyle/>
          <a:p>
            <a:endParaRPr lang="fr-FR"/>
          </a:p>
        </p:txBody>
      </p:sp>
      <p:sp>
        <p:nvSpPr>
          <p:cNvPr id="26634" name="Line 136"/>
          <p:cNvSpPr>
            <a:spLocks noChangeShapeType="1"/>
          </p:cNvSpPr>
          <p:nvPr/>
        </p:nvSpPr>
        <p:spPr bwMode="auto">
          <a:xfrm>
            <a:off x="5270500" y="5943600"/>
            <a:ext cx="0" cy="285750"/>
          </a:xfrm>
          <a:prstGeom prst="line">
            <a:avLst/>
          </a:prstGeom>
          <a:noFill/>
          <a:ln w="28575">
            <a:solidFill>
              <a:srgbClr val="0000FF"/>
            </a:solidFill>
            <a:round/>
            <a:headEnd/>
            <a:tailEnd/>
          </a:ln>
        </p:spPr>
        <p:txBody>
          <a:bodyPr wrap="none" anchor="ctr"/>
          <a:lstStyle/>
          <a:p>
            <a:endParaRPr lang="fr-FR"/>
          </a:p>
        </p:txBody>
      </p:sp>
      <p:sp>
        <p:nvSpPr>
          <p:cNvPr id="26635" name="Line 137"/>
          <p:cNvSpPr>
            <a:spLocks noChangeShapeType="1"/>
          </p:cNvSpPr>
          <p:nvPr/>
        </p:nvSpPr>
        <p:spPr bwMode="auto">
          <a:xfrm>
            <a:off x="6227763" y="5013325"/>
            <a:ext cx="0" cy="368300"/>
          </a:xfrm>
          <a:prstGeom prst="line">
            <a:avLst/>
          </a:prstGeom>
          <a:noFill/>
          <a:ln w="28575">
            <a:solidFill>
              <a:srgbClr val="0000FF"/>
            </a:solidFill>
            <a:round/>
            <a:headEnd/>
            <a:tailEnd type="triangle" w="med" len="sm"/>
          </a:ln>
        </p:spPr>
        <p:txBody>
          <a:bodyPr wrap="none" anchor="ctr"/>
          <a:lstStyle/>
          <a:p>
            <a:endParaRPr lang="fr-FR"/>
          </a:p>
        </p:txBody>
      </p:sp>
      <p:sp>
        <p:nvSpPr>
          <p:cNvPr id="26636" name="Line 138"/>
          <p:cNvSpPr>
            <a:spLocks noChangeShapeType="1"/>
          </p:cNvSpPr>
          <p:nvPr/>
        </p:nvSpPr>
        <p:spPr bwMode="auto">
          <a:xfrm>
            <a:off x="6227763" y="4437063"/>
            <a:ext cx="0" cy="368300"/>
          </a:xfrm>
          <a:prstGeom prst="line">
            <a:avLst/>
          </a:prstGeom>
          <a:noFill/>
          <a:ln w="28575">
            <a:solidFill>
              <a:srgbClr val="0000FF"/>
            </a:solidFill>
            <a:round/>
            <a:headEnd/>
            <a:tailEnd type="triangle" w="med" len="sm"/>
          </a:ln>
        </p:spPr>
        <p:txBody>
          <a:bodyPr wrap="none" anchor="ctr"/>
          <a:lstStyle/>
          <a:p>
            <a:endParaRPr lang="fr-FR"/>
          </a:p>
        </p:txBody>
      </p:sp>
      <p:sp>
        <p:nvSpPr>
          <p:cNvPr id="26637" name="Line 139"/>
          <p:cNvSpPr>
            <a:spLocks noChangeShapeType="1"/>
          </p:cNvSpPr>
          <p:nvPr/>
        </p:nvSpPr>
        <p:spPr bwMode="auto">
          <a:xfrm>
            <a:off x="3276600" y="4521200"/>
            <a:ext cx="0" cy="336550"/>
          </a:xfrm>
          <a:prstGeom prst="line">
            <a:avLst/>
          </a:prstGeom>
          <a:noFill/>
          <a:ln w="28575">
            <a:solidFill>
              <a:srgbClr val="0000FF"/>
            </a:solidFill>
            <a:round/>
            <a:headEnd/>
            <a:tailEnd/>
          </a:ln>
        </p:spPr>
        <p:txBody>
          <a:bodyPr wrap="none" anchor="ctr"/>
          <a:lstStyle/>
          <a:p>
            <a:endParaRPr lang="fr-FR"/>
          </a:p>
        </p:txBody>
      </p:sp>
      <p:sp>
        <p:nvSpPr>
          <p:cNvPr id="26638" name="Freeform 140"/>
          <p:cNvSpPr>
            <a:spLocks/>
          </p:cNvSpPr>
          <p:nvPr/>
        </p:nvSpPr>
        <p:spPr bwMode="auto">
          <a:xfrm flipV="1">
            <a:off x="2857500" y="5194300"/>
            <a:ext cx="838200" cy="171450"/>
          </a:xfrm>
          <a:custGeom>
            <a:avLst/>
            <a:gdLst>
              <a:gd name="T0" fmla="*/ 0 w 2084"/>
              <a:gd name="T1" fmla="*/ 2147483647 h 88"/>
              <a:gd name="T2" fmla="*/ 0 w 2084"/>
              <a:gd name="T3" fmla="*/ 0 h 88"/>
              <a:gd name="T4" fmla="*/ 2147483647 w 2084"/>
              <a:gd name="T5" fmla="*/ 0 h 88"/>
              <a:gd name="T6" fmla="*/ 2147483647 w 2084"/>
              <a:gd name="T7" fmla="*/ 2147483647 h 88"/>
              <a:gd name="T8" fmla="*/ 0 60000 65536"/>
              <a:gd name="T9" fmla="*/ 0 60000 65536"/>
              <a:gd name="T10" fmla="*/ 0 60000 65536"/>
              <a:gd name="T11" fmla="*/ 0 60000 65536"/>
              <a:gd name="T12" fmla="*/ 0 w 2084"/>
              <a:gd name="T13" fmla="*/ 0 h 88"/>
              <a:gd name="T14" fmla="*/ 2084 w 2084"/>
              <a:gd name="T15" fmla="*/ 88 h 88"/>
            </a:gdLst>
            <a:ahLst/>
            <a:cxnLst>
              <a:cxn ang="T8">
                <a:pos x="T0" y="T1"/>
              </a:cxn>
              <a:cxn ang="T9">
                <a:pos x="T2" y="T3"/>
              </a:cxn>
              <a:cxn ang="T10">
                <a:pos x="T4" y="T5"/>
              </a:cxn>
              <a:cxn ang="T11">
                <a:pos x="T6" y="T7"/>
              </a:cxn>
            </a:cxnLst>
            <a:rect l="T12" t="T13" r="T14" b="T15"/>
            <a:pathLst>
              <a:path w="2084" h="88">
                <a:moveTo>
                  <a:pt x="0" y="88"/>
                </a:moveTo>
                <a:lnTo>
                  <a:pt x="0" y="0"/>
                </a:lnTo>
                <a:lnTo>
                  <a:pt x="2084" y="0"/>
                </a:lnTo>
                <a:lnTo>
                  <a:pt x="2084" y="88"/>
                </a:lnTo>
              </a:path>
            </a:pathLst>
          </a:custGeom>
          <a:noFill/>
          <a:ln w="28575" cmpd="sng">
            <a:solidFill>
              <a:srgbClr val="0000FF"/>
            </a:solidFill>
            <a:round/>
            <a:headEnd type="none" w="med" len="sm"/>
            <a:tailEnd type="none" w="med" len="sm"/>
          </a:ln>
        </p:spPr>
        <p:txBody>
          <a:bodyPr wrap="none" anchor="ctr"/>
          <a:lstStyle/>
          <a:p>
            <a:endParaRPr lang="fr-FR"/>
          </a:p>
        </p:txBody>
      </p:sp>
      <p:sp>
        <p:nvSpPr>
          <p:cNvPr id="26639" name="Line 141"/>
          <p:cNvSpPr>
            <a:spLocks noChangeShapeType="1"/>
          </p:cNvSpPr>
          <p:nvPr/>
        </p:nvSpPr>
        <p:spPr bwMode="auto">
          <a:xfrm>
            <a:off x="1936750" y="5264150"/>
            <a:ext cx="0" cy="958850"/>
          </a:xfrm>
          <a:prstGeom prst="line">
            <a:avLst/>
          </a:prstGeom>
          <a:noFill/>
          <a:ln w="28575">
            <a:solidFill>
              <a:srgbClr val="0000FF"/>
            </a:solidFill>
            <a:round/>
            <a:headEnd/>
            <a:tailEnd/>
          </a:ln>
        </p:spPr>
        <p:txBody>
          <a:bodyPr wrap="none" anchor="ctr"/>
          <a:lstStyle/>
          <a:p>
            <a:endParaRPr lang="fr-FR"/>
          </a:p>
        </p:txBody>
      </p:sp>
      <p:sp>
        <p:nvSpPr>
          <p:cNvPr id="26640" name="Line 142"/>
          <p:cNvSpPr>
            <a:spLocks noChangeShapeType="1"/>
          </p:cNvSpPr>
          <p:nvPr/>
        </p:nvSpPr>
        <p:spPr bwMode="auto">
          <a:xfrm>
            <a:off x="1933575" y="4654550"/>
            <a:ext cx="0" cy="844550"/>
          </a:xfrm>
          <a:prstGeom prst="line">
            <a:avLst/>
          </a:prstGeom>
          <a:noFill/>
          <a:ln w="28575">
            <a:solidFill>
              <a:srgbClr val="0000FF"/>
            </a:solidFill>
            <a:round/>
            <a:headEnd/>
            <a:tailEnd type="triangle" w="med" len="sm"/>
          </a:ln>
        </p:spPr>
        <p:txBody>
          <a:bodyPr wrap="none" anchor="ctr"/>
          <a:lstStyle/>
          <a:p>
            <a:endParaRPr lang="fr-FR"/>
          </a:p>
        </p:txBody>
      </p:sp>
      <p:sp>
        <p:nvSpPr>
          <p:cNvPr id="26641" name="Line 163"/>
          <p:cNvSpPr>
            <a:spLocks noChangeShapeType="1"/>
          </p:cNvSpPr>
          <p:nvPr/>
        </p:nvSpPr>
        <p:spPr bwMode="auto">
          <a:xfrm>
            <a:off x="1971675" y="3244850"/>
            <a:ext cx="0" cy="400050"/>
          </a:xfrm>
          <a:prstGeom prst="line">
            <a:avLst/>
          </a:prstGeom>
          <a:noFill/>
          <a:ln w="28575">
            <a:solidFill>
              <a:srgbClr val="0000FF"/>
            </a:solidFill>
            <a:round/>
            <a:headEnd/>
            <a:tailEnd type="triangle" w="med" len="sm"/>
          </a:ln>
        </p:spPr>
        <p:txBody>
          <a:bodyPr wrap="none" anchor="ctr"/>
          <a:lstStyle/>
          <a:p>
            <a:endParaRPr lang="fr-FR"/>
          </a:p>
        </p:txBody>
      </p:sp>
      <p:sp>
        <p:nvSpPr>
          <p:cNvPr id="26642" name="Line 164"/>
          <p:cNvSpPr>
            <a:spLocks noChangeShapeType="1"/>
          </p:cNvSpPr>
          <p:nvPr/>
        </p:nvSpPr>
        <p:spPr bwMode="auto">
          <a:xfrm>
            <a:off x="684213" y="3213100"/>
            <a:ext cx="0" cy="400050"/>
          </a:xfrm>
          <a:prstGeom prst="line">
            <a:avLst/>
          </a:prstGeom>
          <a:noFill/>
          <a:ln w="28575">
            <a:solidFill>
              <a:srgbClr val="0000FF"/>
            </a:solidFill>
            <a:round/>
            <a:headEnd/>
            <a:tailEnd type="triangle" w="med" len="sm"/>
          </a:ln>
        </p:spPr>
        <p:txBody>
          <a:bodyPr wrap="none" anchor="ctr"/>
          <a:lstStyle/>
          <a:p>
            <a:endParaRPr lang="fr-FR"/>
          </a:p>
        </p:txBody>
      </p:sp>
      <p:sp>
        <p:nvSpPr>
          <p:cNvPr id="26643" name="Freeform 165"/>
          <p:cNvSpPr>
            <a:spLocks/>
          </p:cNvSpPr>
          <p:nvPr/>
        </p:nvSpPr>
        <p:spPr bwMode="auto">
          <a:xfrm>
            <a:off x="3851275" y="3284538"/>
            <a:ext cx="774700" cy="406400"/>
          </a:xfrm>
          <a:custGeom>
            <a:avLst/>
            <a:gdLst>
              <a:gd name="T0" fmla="*/ 2147483647 w 488"/>
              <a:gd name="T1" fmla="*/ 2147483647 h 256"/>
              <a:gd name="T2" fmla="*/ 0 w 488"/>
              <a:gd name="T3" fmla="*/ 2147483647 h 256"/>
              <a:gd name="T4" fmla="*/ 0 w 488"/>
              <a:gd name="T5" fmla="*/ 0 h 256"/>
              <a:gd name="T6" fmla="*/ 0 60000 65536"/>
              <a:gd name="T7" fmla="*/ 0 60000 65536"/>
              <a:gd name="T8" fmla="*/ 0 60000 65536"/>
              <a:gd name="T9" fmla="*/ 0 w 488"/>
              <a:gd name="T10" fmla="*/ 0 h 256"/>
              <a:gd name="T11" fmla="*/ 488 w 488"/>
              <a:gd name="T12" fmla="*/ 256 h 256"/>
            </a:gdLst>
            <a:ahLst/>
            <a:cxnLst>
              <a:cxn ang="T6">
                <a:pos x="T0" y="T1"/>
              </a:cxn>
              <a:cxn ang="T7">
                <a:pos x="T2" y="T3"/>
              </a:cxn>
              <a:cxn ang="T8">
                <a:pos x="T4" y="T5"/>
              </a:cxn>
            </a:cxnLst>
            <a:rect l="T9" t="T10" r="T11" b="T12"/>
            <a:pathLst>
              <a:path w="488" h="256">
                <a:moveTo>
                  <a:pt x="488" y="256"/>
                </a:moveTo>
                <a:lnTo>
                  <a:pt x="0" y="256"/>
                </a:lnTo>
                <a:lnTo>
                  <a:pt x="0" y="0"/>
                </a:lnTo>
              </a:path>
            </a:pathLst>
          </a:custGeom>
          <a:noFill/>
          <a:ln w="28575" cmpd="sng">
            <a:solidFill>
              <a:srgbClr val="0000FF"/>
            </a:solidFill>
            <a:round/>
            <a:headEnd/>
            <a:tailEnd/>
          </a:ln>
        </p:spPr>
        <p:txBody>
          <a:bodyPr wrap="none" anchor="ctr"/>
          <a:lstStyle/>
          <a:p>
            <a:endParaRPr lang="fr-FR"/>
          </a:p>
        </p:txBody>
      </p:sp>
      <p:sp>
        <p:nvSpPr>
          <p:cNvPr id="26644" name="Line 166"/>
          <p:cNvSpPr>
            <a:spLocks noChangeShapeType="1"/>
          </p:cNvSpPr>
          <p:nvPr/>
        </p:nvSpPr>
        <p:spPr bwMode="auto">
          <a:xfrm>
            <a:off x="3298825" y="3302000"/>
            <a:ext cx="0" cy="920750"/>
          </a:xfrm>
          <a:prstGeom prst="line">
            <a:avLst/>
          </a:prstGeom>
          <a:noFill/>
          <a:ln w="28575">
            <a:solidFill>
              <a:srgbClr val="0000FF"/>
            </a:solidFill>
            <a:round/>
            <a:headEnd/>
            <a:tailEnd type="triangle" w="med" len="sm"/>
          </a:ln>
        </p:spPr>
        <p:txBody>
          <a:bodyPr wrap="none" anchor="ctr"/>
          <a:lstStyle/>
          <a:p>
            <a:endParaRPr lang="fr-FR"/>
          </a:p>
        </p:txBody>
      </p:sp>
      <p:sp>
        <p:nvSpPr>
          <p:cNvPr id="26645" name="Line 167"/>
          <p:cNvSpPr>
            <a:spLocks noChangeShapeType="1"/>
          </p:cNvSpPr>
          <p:nvPr/>
        </p:nvSpPr>
        <p:spPr bwMode="auto">
          <a:xfrm>
            <a:off x="3635375" y="1412875"/>
            <a:ext cx="0" cy="781050"/>
          </a:xfrm>
          <a:prstGeom prst="line">
            <a:avLst/>
          </a:prstGeom>
          <a:noFill/>
          <a:ln w="28575">
            <a:solidFill>
              <a:srgbClr val="0000FF"/>
            </a:solidFill>
            <a:round/>
            <a:headEnd/>
            <a:tailEnd type="triangle" w="med" len="sm"/>
          </a:ln>
        </p:spPr>
        <p:txBody>
          <a:bodyPr wrap="none" anchor="ctr"/>
          <a:lstStyle/>
          <a:p>
            <a:endParaRPr lang="fr-FR"/>
          </a:p>
        </p:txBody>
      </p:sp>
      <p:sp>
        <p:nvSpPr>
          <p:cNvPr id="26646" name="Line 168"/>
          <p:cNvSpPr>
            <a:spLocks noChangeShapeType="1"/>
          </p:cNvSpPr>
          <p:nvPr/>
        </p:nvSpPr>
        <p:spPr bwMode="auto">
          <a:xfrm>
            <a:off x="3635375" y="2420938"/>
            <a:ext cx="0" cy="400050"/>
          </a:xfrm>
          <a:prstGeom prst="line">
            <a:avLst/>
          </a:prstGeom>
          <a:noFill/>
          <a:ln w="28575">
            <a:solidFill>
              <a:srgbClr val="0000FF"/>
            </a:solidFill>
            <a:round/>
            <a:headEnd/>
            <a:tailEnd type="triangle" w="med" len="sm"/>
          </a:ln>
        </p:spPr>
        <p:txBody>
          <a:bodyPr wrap="none" anchor="ctr"/>
          <a:lstStyle/>
          <a:p>
            <a:endParaRPr lang="fr-FR"/>
          </a:p>
        </p:txBody>
      </p:sp>
      <p:sp>
        <p:nvSpPr>
          <p:cNvPr id="26647" name="Line 169"/>
          <p:cNvSpPr>
            <a:spLocks noChangeShapeType="1"/>
          </p:cNvSpPr>
          <p:nvPr/>
        </p:nvSpPr>
        <p:spPr bwMode="auto">
          <a:xfrm>
            <a:off x="1590675" y="2432050"/>
            <a:ext cx="0" cy="400050"/>
          </a:xfrm>
          <a:prstGeom prst="line">
            <a:avLst/>
          </a:prstGeom>
          <a:noFill/>
          <a:ln w="28575">
            <a:solidFill>
              <a:srgbClr val="0000FF"/>
            </a:solidFill>
            <a:round/>
            <a:headEnd/>
            <a:tailEnd type="triangle" w="med" len="sm"/>
          </a:ln>
        </p:spPr>
        <p:txBody>
          <a:bodyPr wrap="none" anchor="ctr"/>
          <a:lstStyle/>
          <a:p>
            <a:endParaRPr lang="fr-FR"/>
          </a:p>
        </p:txBody>
      </p:sp>
      <p:sp>
        <p:nvSpPr>
          <p:cNvPr id="26648" name="Line 170"/>
          <p:cNvSpPr>
            <a:spLocks noChangeShapeType="1"/>
          </p:cNvSpPr>
          <p:nvPr/>
        </p:nvSpPr>
        <p:spPr bwMode="auto">
          <a:xfrm>
            <a:off x="684213" y="3789363"/>
            <a:ext cx="0" cy="1238250"/>
          </a:xfrm>
          <a:prstGeom prst="line">
            <a:avLst/>
          </a:prstGeom>
          <a:noFill/>
          <a:ln w="28575">
            <a:solidFill>
              <a:srgbClr val="0000FF"/>
            </a:solidFill>
            <a:round/>
            <a:headEnd/>
            <a:tailEnd type="triangle" w="med" len="sm"/>
          </a:ln>
        </p:spPr>
        <p:txBody>
          <a:bodyPr wrap="none" anchor="ctr"/>
          <a:lstStyle/>
          <a:p>
            <a:endParaRPr lang="fr-FR"/>
          </a:p>
        </p:txBody>
      </p:sp>
      <p:sp>
        <p:nvSpPr>
          <p:cNvPr id="26649" name="Text Box 171"/>
          <p:cNvSpPr txBox="1">
            <a:spLocks noChangeArrowheads="1"/>
          </p:cNvSpPr>
          <p:nvPr/>
        </p:nvSpPr>
        <p:spPr bwMode="auto">
          <a:xfrm>
            <a:off x="5051425" y="323850"/>
            <a:ext cx="1968500" cy="228600"/>
          </a:xfrm>
          <a:prstGeom prst="rect">
            <a:avLst/>
          </a:prstGeom>
          <a:solidFill>
            <a:srgbClr val="FFFF99"/>
          </a:solidFill>
          <a:ln w="9525" algn="ctr">
            <a:solidFill>
              <a:schemeClr val="tx1"/>
            </a:solidFill>
            <a:miter lim="800000"/>
            <a:headEnd/>
            <a:tailEnd/>
          </a:ln>
        </p:spPr>
        <p:txBody>
          <a:bodyPr>
            <a:spAutoFit/>
          </a:bodyPr>
          <a:lstStyle/>
          <a:p>
            <a:pPr algn="ctr" eaLnBrk="0" hangingPunct="0">
              <a:lnSpc>
                <a:spcPts val="1000"/>
              </a:lnSpc>
            </a:pPr>
            <a:r>
              <a:rPr lang="en-US" sz="1400" b="1">
                <a:latin typeface="Garamond" pitchFamily="18" charset="0"/>
              </a:rPr>
              <a:t>LÉSION DES TISSUS</a:t>
            </a:r>
          </a:p>
        </p:txBody>
      </p:sp>
      <p:sp>
        <p:nvSpPr>
          <p:cNvPr id="26650" name="Text Box 172"/>
          <p:cNvSpPr txBox="1">
            <a:spLocks noChangeArrowheads="1"/>
          </p:cNvSpPr>
          <p:nvPr/>
        </p:nvSpPr>
        <p:spPr bwMode="auto">
          <a:xfrm>
            <a:off x="1979613" y="1001713"/>
            <a:ext cx="3292475" cy="482600"/>
          </a:xfrm>
          <a:prstGeom prst="rect">
            <a:avLst/>
          </a:prstGeom>
          <a:solidFill>
            <a:schemeClr val="bg1"/>
          </a:solidFill>
          <a:ln w="9525" algn="ctr">
            <a:solidFill>
              <a:schemeClr val="tx1"/>
            </a:solidFill>
            <a:miter lim="800000"/>
            <a:headEnd/>
            <a:tailEnd/>
          </a:ln>
        </p:spPr>
        <p:txBody>
          <a:bodyPr>
            <a:spAutoFit/>
          </a:bodyPr>
          <a:lstStyle/>
          <a:p>
            <a:pPr algn="ctr" eaLnBrk="0" hangingPunct="0">
              <a:lnSpc>
                <a:spcPts val="1000"/>
              </a:lnSpc>
            </a:pPr>
            <a:r>
              <a:rPr lang="en-US" sz="1400" b="1">
                <a:latin typeface="Garamond" pitchFamily="18" charset="0"/>
              </a:rPr>
              <a:t>Libération des médiateurs chimiques</a:t>
            </a:r>
          </a:p>
          <a:p>
            <a:pPr algn="ctr" eaLnBrk="0" hangingPunct="0">
              <a:lnSpc>
                <a:spcPts val="1000"/>
              </a:lnSpc>
            </a:pPr>
            <a:r>
              <a:rPr lang="en-US" sz="1400" b="1">
                <a:latin typeface="Garamond" pitchFamily="18" charset="0"/>
              </a:rPr>
              <a:t>(histamine, complément, kinines,</a:t>
            </a:r>
          </a:p>
          <a:p>
            <a:pPr algn="ctr" eaLnBrk="0" hangingPunct="0">
              <a:lnSpc>
                <a:spcPts val="1000"/>
              </a:lnSpc>
            </a:pPr>
            <a:r>
              <a:rPr lang="en-US" sz="1400" b="1">
                <a:latin typeface="Garamond" pitchFamily="18" charset="0"/>
              </a:rPr>
              <a:t>prostaglandines, etc.)</a:t>
            </a:r>
          </a:p>
        </p:txBody>
      </p:sp>
      <p:sp>
        <p:nvSpPr>
          <p:cNvPr id="26651" name="Text Box 173"/>
          <p:cNvSpPr txBox="1">
            <a:spLocks noChangeArrowheads="1"/>
          </p:cNvSpPr>
          <p:nvPr/>
        </p:nvSpPr>
        <p:spPr bwMode="auto">
          <a:xfrm>
            <a:off x="250825" y="2205038"/>
            <a:ext cx="2233613" cy="355600"/>
          </a:xfrm>
          <a:prstGeom prst="rect">
            <a:avLst/>
          </a:prstGeom>
          <a:solidFill>
            <a:schemeClr val="bg1"/>
          </a:solidFill>
          <a:ln w="9525">
            <a:solidFill>
              <a:schemeClr val="tx1"/>
            </a:solidFill>
            <a:miter lim="800000"/>
            <a:headEnd/>
            <a:tailEnd/>
          </a:ln>
        </p:spPr>
        <p:txBody>
          <a:bodyPr>
            <a:spAutoFit/>
          </a:bodyPr>
          <a:lstStyle/>
          <a:p>
            <a:pPr algn="ctr" eaLnBrk="0" hangingPunct="0">
              <a:lnSpc>
                <a:spcPts val="1000"/>
              </a:lnSpc>
            </a:pPr>
            <a:r>
              <a:rPr lang="en-US" sz="1400" b="1">
                <a:latin typeface="Garamond" pitchFamily="18" charset="0"/>
              </a:rPr>
              <a:t>Vasodilatation des artérioles</a:t>
            </a:r>
          </a:p>
        </p:txBody>
      </p:sp>
      <p:sp>
        <p:nvSpPr>
          <p:cNvPr id="26652" name="Text Box 174"/>
          <p:cNvSpPr txBox="1">
            <a:spLocks noChangeArrowheads="1"/>
          </p:cNvSpPr>
          <p:nvPr/>
        </p:nvSpPr>
        <p:spPr bwMode="auto">
          <a:xfrm>
            <a:off x="2782888" y="2205038"/>
            <a:ext cx="2149475" cy="355600"/>
          </a:xfrm>
          <a:prstGeom prst="rect">
            <a:avLst/>
          </a:prstGeom>
          <a:solidFill>
            <a:schemeClr val="bg1"/>
          </a:solidFill>
          <a:ln w="9525" algn="ctr">
            <a:solidFill>
              <a:schemeClr val="tx1"/>
            </a:solidFill>
            <a:miter lim="800000"/>
            <a:headEnd/>
            <a:tailEnd/>
          </a:ln>
        </p:spPr>
        <p:txBody>
          <a:bodyPr>
            <a:spAutoFit/>
          </a:bodyPr>
          <a:lstStyle/>
          <a:p>
            <a:pPr algn="ctr" eaLnBrk="0" hangingPunct="0">
              <a:lnSpc>
                <a:spcPts val="1000"/>
              </a:lnSpc>
            </a:pPr>
            <a:r>
              <a:rPr lang="en-US" sz="1400" b="1">
                <a:latin typeface="Garamond" pitchFamily="18" charset="0"/>
              </a:rPr>
              <a:t>Augmentation de la perméabilité capillaire</a:t>
            </a:r>
          </a:p>
        </p:txBody>
      </p:sp>
      <p:sp>
        <p:nvSpPr>
          <p:cNvPr id="26653" name="Text Box 175"/>
          <p:cNvSpPr txBox="1">
            <a:spLocks noChangeArrowheads="1"/>
          </p:cNvSpPr>
          <p:nvPr/>
        </p:nvSpPr>
        <p:spPr bwMode="auto">
          <a:xfrm>
            <a:off x="2484438" y="2928938"/>
            <a:ext cx="3009900" cy="355600"/>
          </a:xfrm>
          <a:prstGeom prst="rect">
            <a:avLst/>
          </a:prstGeom>
          <a:solidFill>
            <a:schemeClr val="bg1"/>
          </a:solidFill>
          <a:ln w="9525" algn="ctr">
            <a:solidFill>
              <a:schemeClr val="tx1"/>
            </a:solidFill>
            <a:miter lim="800000"/>
            <a:headEnd/>
            <a:tailEnd/>
          </a:ln>
        </p:spPr>
        <p:txBody>
          <a:bodyPr>
            <a:spAutoFit/>
          </a:bodyPr>
          <a:lstStyle/>
          <a:p>
            <a:pPr algn="ctr" eaLnBrk="0" hangingPunct="0">
              <a:lnSpc>
                <a:spcPts val="1000"/>
              </a:lnSpc>
            </a:pPr>
            <a:r>
              <a:rPr lang="en-US" sz="1400" b="1">
                <a:latin typeface="Garamond" pitchFamily="18" charset="0"/>
              </a:rPr>
              <a:t>Fuite de liquides hors des capillaires</a:t>
            </a:r>
          </a:p>
          <a:p>
            <a:pPr algn="ctr" eaLnBrk="0" hangingPunct="0">
              <a:lnSpc>
                <a:spcPts val="1000"/>
              </a:lnSpc>
            </a:pPr>
            <a:r>
              <a:rPr lang="en-US" sz="1400" b="1">
                <a:latin typeface="Garamond" pitchFamily="18" charset="0"/>
              </a:rPr>
              <a:t>(formation d’exsudat)</a:t>
            </a:r>
          </a:p>
        </p:txBody>
      </p:sp>
      <p:sp>
        <p:nvSpPr>
          <p:cNvPr id="26654" name="Text Box 176"/>
          <p:cNvSpPr txBox="1">
            <a:spLocks noChangeArrowheads="1"/>
          </p:cNvSpPr>
          <p:nvPr/>
        </p:nvSpPr>
        <p:spPr bwMode="auto">
          <a:xfrm>
            <a:off x="179388" y="2838450"/>
            <a:ext cx="2097087" cy="609600"/>
          </a:xfrm>
          <a:prstGeom prst="rect">
            <a:avLst/>
          </a:prstGeom>
          <a:solidFill>
            <a:schemeClr val="bg1"/>
          </a:solidFill>
          <a:ln w="9525" algn="ctr">
            <a:solidFill>
              <a:schemeClr val="tx1"/>
            </a:solidFill>
            <a:miter lim="800000"/>
            <a:headEnd/>
            <a:tailEnd/>
          </a:ln>
        </p:spPr>
        <p:txBody>
          <a:bodyPr>
            <a:spAutoFit/>
          </a:bodyPr>
          <a:lstStyle/>
          <a:p>
            <a:pPr algn="ctr" eaLnBrk="0" hangingPunct="0">
              <a:lnSpc>
                <a:spcPts val="1000"/>
              </a:lnSpc>
            </a:pPr>
            <a:r>
              <a:rPr lang="en-US" sz="1400" b="1">
                <a:latin typeface="Garamond" pitchFamily="18" charset="0"/>
              </a:rPr>
              <a:t>Hypérémie locale</a:t>
            </a:r>
          </a:p>
          <a:p>
            <a:pPr algn="ctr" eaLnBrk="0" hangingPunct="0">
              <a:lnSpc>
                <a:spcPts val="1000"/>
              </a:lnSpc>
            </a:pPr>
            <a:r>
              <a:rPr lang="en-US" sz="1400" b="1">
                <a:latin typeface="Garamond" pitchFamily="18" charset="0"/>
              </a:rPr>
              <a:t>(augmentation du débit sanguin vers le siège de la lésion)</a:t>
            </a:r>
          </a:p>
        </p:txBody>
      </p:sp>
      <p:sp>
        <p:nvSpPr>
          <p:cNvPr id="26655" name="Text Box 177"/>
          <p:cNvSpPr txBox="1">
            <a:spLocks noChangeArrowheads="1"/>
          </p:cNvSpPr>
          <p:nvPr/>
        </p:nvSpPr>
        <p:spPr bwMode="auto">
          <a:xfrm>
            <a:off x="468313" y="3644900"/>
            <a:ext cx="792162" cy="228600"/>
          </a:xfrm>
          <a:prstGeom prst="rect">
            <a:avLst/>
          </a:prstGeom>
          <a:solidFill>
            <a:srgbClr val="D50202"/>
          </a:solidFill>
          <a:ln w="9525" algn="ctr">
            <a:solidFill>
              <a:schemeClr val="tx1"/>
            </a:solidFill>
            <a:miter lim="800000"/>
            <a:headEnd/>
            <a:tailEnd/>
          </a:ln>
        </p:spPr>
        <p:txBody>
          <a:bodyPr>
            <a:spAutoFit/>
          </a:bodyPr>
          <a:lstStyle/>
          <a:p>
            <a:pPr algn="ctr" eaLnBrk="0" hangingPunct="0">
              <a:lnSpc>
                <a:spcPts val="1000"/>
              </a:lnSpc>
            </a:pPr>
            <a:r>
              <a:rPr lang="en-US" sz="1400" b="1">
                <a:solidFill>
                  <a:schemeClr val="bg1"/>
                </a:solidFill>
                <a:latin typeface="Garamond" pitchFamily="18" charset="0"/>
              </a:rPr>
              <a:t>Chaleur</a:t>
            </a:r>
          </a:p>
        </p:txBody>
      </p:sp>
      <p:sp>
        <p:nvSpPr>
          <p:cNvPr id="26656" name="Text Box 178"/>
          <p:cNvSpPr txBox="1">
            <a:spLocks noChangeArrowheads="1"/>
          </p:cNvSpPr>
          <p:nvPr/>
        </p:nvSpPr>
        <p:spPr bwMode="auto">
          <a:xfrm>
            <a:off x="1619250" y="3644900"/>
            <a:ext cx="936625" cy="228600"/>
          </a:xfrm>
          <a:prstGeom prst="rect">
            <a:avLst/>
          </a:prstGeom>
          <a:solidFill>
            <a:srgbClr val="D50202"/>
          </a:solidFill>
          <a:ln w="9525">
            <a:solidFill>
              <a:schemeClr val="tx1"/>
            </a:solidFill>
            <a:miter lim="800000"/>
            <a:headEnd/>
            <a:tailEnd/>
          </a:ln>
        </p:spPr>
        <p:txBody>
          <a:bodyPr>
            <a:spAutoFit/>
          </a:bodyPr>
          <a:lstStyle/>
          <a:p>
            <a:pPr algn="ctr" eaLnBrk="0" hangingPunct="0">
              <a:lnSpc>
                <a:spcPts val="1000"/>
              </a:lnSpc>
            </a:pPr>
            <a:r>
              <a:rPr lang="en-US" sz="1400" b="1">
                <a:solidFill>
                  <a:schemeClr val="bg1"/>
                </a:solidFill>
                <a:latin typeface="Garamond" pitchFamily="18" charset="0"/>
              </a:rPr>
              <a:t>Rougeur</a:t>
            </a:r>
          </a:p>
        </p:txBody>
      </p:sp>
      <p:sp>
        <p:nvSpPr>
          <p:cNvPr id="26657" name="Text Box 179"/>
          <p:cNvSpPr txBox="1">
            <a:spLocks noChangeArrowheads="1"/>
          </p:cNvSpPr>
          <p:nvPr/>
        </p:nvSpPr>
        <p:spPr bwMode="auto">
          <a:xfrm>
            <a:off x="4643438" y="3573463"/>
            <a:ext cx="2736850" cy="228600"/>
          </a:xfrm>
          <a:prstGeom prst="rect">
            <a:avLst/>
          </a:prstGeom>
          <a:solidFill>
            <a:schemeClr val="bg1"/>
          </a:solidFill>
          <a:ln w="9525" algn="ctr">
            <a:solidFill>
              <a:schemeClr val="tx1"/>
            </a:solidFill>
            <a:miter lim="800000"/>
            <a:headEnd/>
            <a:tailEnd/>
          </a:ln>
        </p:spPr>
        <p:txBody>
          <a:bodyPr>
            <a:spAutoFit/>
          </a:bodyPr>
          <a:lstStyle/>
          <a:p>
            <a:pPr algn="ctr" eaLnBrk="0" hangingPunct="0">
              <a:lnSpc>
                <a:spcPts val="1000"/>
              </a:lnSpc>
            </a:pPr>
            <a:r>
              <a:rPr lang="en-US" sz="1400" b="1">
                <a:latin typeface="Garamond" pitchFamily="18" charset="0"/>
              </a:rPr>
              <a:t>Ralentissement du débit sanguin</a:t>
            </a:r>
          </a:p>
        </p:txBody>
      </p:sp>
      <p:sp>
        <p:nvSpPr>
          <p:cNvPr id="26658" name="Text Box 189"/>
          <p:cNvSpPr txBox="1">
            <a:spLocks noChangeArrowheads="1"/>
          </p:cNvSpPr>
          <p:nvPr/>
        </p:nvSpPr>
        <p:spPr bwMode="auto">
          <a:xfrm>
            <a:off x="2124075" y="5016500"/>
            <a:ext cx="1044575" cy="228600"/>
          </a:xfrm>
          <a:prstGeom prst="rect">
            <a:avLst/>
          </a:prstGeom>
          <a:solidFill>
            <a:srgbClr val="D50202"/>
          </a:solidFill>
          <a:ln w="9525" algn="ctr">
            <a:solidFill>
              <a:schemeClr val="tx1"/>
            </a:solidFill>
            <a:miter lim="800000"/>
            <a:headEnd/>
            <a:tailEnd/>
          </a:ln>
        </p:spPr>
        <p:txBody>
          <a:bodyPr>
            <a:spAutoFit/>
          </a:bodyPr>
          <a:lstStyle/>
          <a:p>
            <a:pPr algn="ctr" eaLnBrk="0" hangingPunct="0">
              <a:lnSpc>
                <a:spcPts val="1000"/>
              </a:lnSpc>
            </a:pPr>
            <a:r>
              <a:rPr lang="en-US" sz="1400" b="1">
                <a:solidFill>
                  <a:schemeClr val="bg1"/>
                </a:solidFill>
                <a:latin typeface="Garamond" pitchFamily="18" charset="0"/>
              </a:rPr>
              <a:t>Douleur</a:t>
            </a:r>
          </a:p>
        </p:txBody>
      </p:sp>
      <p:sp>
        <p:nvSpPr>
          <p:cNvPr id="26659" name="Text Box 190"/>
          <p:cNvSpPr txBox="1">
            <a:spLocks noChangeArrowheads="1"/>
          </p:cNvSpPr>
          <p:nvPr/>
        </p:nvSpPr>
        <p:spPr bwMode="auto">
          <a:xfrm>
            <a:off x="3563938" y="5013325"/>
            <a:ext cx="1449387" cy="228600"/>
          </a:xfrm>
          <a:prstGeom prst="rect">
            <a:avLst/>
          </a:prstGeom>
          <a:solidFill>
            <a:srgbClr val="D50202"/>
          </a:solidFill>
          <a:ln w="9525" algn="ctr">
            <a:solidFill>
              <a:schemeClr val="tx1"/>
            </a:solidFill>
            <a:miter lim="800000"/>
            <a:headEnd/>
            <a:tailEnd/>
          </a:ln>
        </p:spPr>
        <p:txBody>
          <a:bodyPr>
            <a:spAutoFit/>
          </a:bodyPr>
          <a:lstStyle/>
          <a:p>
            <a:pPr algn="ctr" eaLnBrk="0" hangingPunct="0">
              <a:lnSpc>
                <a:spcPts val="1000"/>
              </a:lnSpc>
            </a:pPr>
            <a:r>
              <a:rPr lang="en-US" sz="1400" b="1">
                <a:solidFill>
                  <a:schemeClr val="bg1"/>
                </a:solidFill>
                <a:latin typeface="Garamond" pitchFamily="18" charset="0"/>
              </a:rPr>
              <a:t>Tuméfaction</a:t>
            </a:r>
          </a:p>
        </p:txBody>
      </p:sp>
      <p:sp>
        <p:nvSpPr>
          <p:cNvPr id="26660" name="Text Box 191"/>
          <p:cNvSpPr txBox="1">
            <a:spLocks noChangeArrowheads="1"/>
          </p:cNvSpPr>
          <p:nvPr/>
        </p:nvSpPr>
        <p:spPr bwMode="auto">
          <a:xfrm>
            <a:off x="5219700" y="4221163"/>
            <a:ext cx="2520950" cy="355600"/>
          </a:xfrm>
          <a:prstGeom prst="rect">
            <a:avLst/>
          </a:prstGeom>
          <a:solidFill>
            <a:schemeClr val="bg1"/>
          </a:solidFill>
          <a:ln w="9525" algn="ctr">
            <a:solidFill>
              <a:schemeClr val="tx1"/>
            </a:solidFill>
            <a:miter lim="800000"/>
            <a:headEnd/>
            <a:tailEnd/>
          </a:ln>
        </p:spPr>
        <p:txBody>
          <a:bodyPr>
            <a:spAutoFit/>
          </a:bodyPr>
          <a:lstStyle/>
          <a:p>
            <a:pPr algn="ctr" eaLnBrk="0" hangingPunct="0">
              <a:lnSpc>
                <a:spcPts val="1000"/>
              </a:lnSpc>
            </a:pPr>
            <a:r>
              <a:rPr lang="en-US" sz="1400" b="1">
                <a:latin typeface="Garamond" pitchFamily="18" charset="0"/>
              </a:rPr>
              <a:t>Fuite des protéines de coagulation</a:t>
            </a:r>
          </a:p>
        </p:txBody>
      </p:sp>
      <p:sp>
        <p:nvSpPr>
          <p:cNvPr id="26661" name="Text Box 192"/>
          <p:cNvSpPr txBox="1">
            <a:spLocks noChangeArrowheads="1"/>
          </p:cNvSpPr>
          <p:nvPr/>
        </p:nvSpPr>
        <p:spPr bwMode="auto">
          <a:xfrm>
            <a:off x="2195513" y="4221163"/>
            <a:ext cx="2592387" cy="482600"/>
          </a:xfrm>
          <a:prstGeom prst="rect">
            <a:avLst/>
          </a:prstGeom>
          <a:solidFill>
            <a:schemeClr val="bg1"/>
          </a:solidFill>
          <a:ln w="9525" algn="ctr">
            <a:solidFill>
              <a:schemeClr val="tx1"/>
            </a:solidFill>
            <a:miter lim="800000"/>
            <a:headEnd/>
            <a:tailEnd/>
          </a:ln>
        </p:spPr>
        <p:txBody>
          <a:bodyPr>
            <a:spAutoFit/>
          </a:bodyPr>
          <a:lstStyle/>
          <a:p>
            <a:pPr algn="ctr" eaLnBrk="0" hangingPunct="0">
              <a:lnSpc>
                <a:spcPts val="1000"/>
              </a:lnSpc>
            </a:pPr>
            <a:r>
              <a:rPr lang="en-US" sz="1400" b="1">
                <a:latin typeface="Garamond" pitchFamily="18" charset="0"/>
              </a:rPr>
              <a:t>Fuite de liquides riches en protéines dans l’espace interstitiel</a:t>
            </a:r>
          </a:p>
        </p:txBody>
      </p:sp>
      <p:sp>
        <p:nvSpPr>
          <p:cNvPr id="26662" name="Text Box 193"/>
          <p:cNvSpPr txBox="1">
            <a:spLocks noChangeArrowheads="1"/>
          </p:cNvSpPr>
          <p:nvPr/>
        </p:nvSpPr>
        <p:spPr bwMode="auto">
          <a:xfrm>
            <a:off x="1042988" y="4221163"/>
            <a:ext cx="1038225" cy="482600"/>
          </a:xfrm>
          <a:prstGeom prst="rect">
            <a:avLst/>
          </a:prstGeom>
          <a:solidFill>
            <a:schemeClr val="bg1"/>
          </a:solidFill>
          <a:ln w="9525">
            <a:solidFill>
              <a:schemeClr val="tx1"/>
            </a:solidFill>
            <a:miter lim="800000"/>
            <a:headEnd/>
            <a:tailEnd/>
          </a:ln>
        </p:spPr>
        <p:txBody>
          <a:bodyPr>
            <a:spAutoFit/>
          </a:bodyPr>
          <a:lstStyle/>
          <a:p>
            <a:pPr algn="ctr" eaLnBrk="0" hangingPunct="0">
              <a:lnSpc>
                <a:spcPts val="1000"/>
              </a:lnSpc>
            </a:pPr>
            <a:r>
              <a:rPr lang="en-US" sz="900"/>
              <a:t>Augmentation de l’oxygène et des nutriments</a:t>
            </a:r>
          </a:p>
        </p:txBody>
      </p:sp>
      <p:sp>
        <p:nvSpPr>
          <p:cNvPr id="26663" name="Text Box 194"/>
          <p:cNvSpPr txBox="1">
            <a:spLocks noChangeArrowheads="1"/>
          </p:cNvSpPr>
          <p:nvPr/>
        </p:nvSpPr>
        <p:spPr bwMode="auto">
          <a:xfrm>
            <a:off x="20638" y="5073650"/>
            <a:ext cx="1743075" cy="736600"/>
          </a:xfrm>
          <a:prstGeom prst="rect">
            <a:avLst/>
          </a:prstGeom>
          <a:solidFill>
            <a:schemeClr val="bg1"/>
          </a:solidFill>
          <a:ln w="9525" algn="ctr">
            <a:solidFill>
              <a:schemeClr val="tx1"/>
            </a:solidFill>
            <a:miter lim="800000"/>
            <a:headEnd/>
            <a:tailEnd/>
          </a:ln>
        </p:spPr>
        <p:txBody>
          <a:bodyPr>
            <a:spAutoFit/>
          </a:bodyPr>
          <a:lstStyle/>
          <a:p>
            <a:pPr algn="ctr" eaLnBrk="0" hangingPunct="0">
              <a:lnSpc>
                <a:spcPts val="1000"/>
              </a:lnSpc>
            </a:pPr>
            <a:r>
              <a:rPr lang="en-US" sz="1400" b="1">
                <a:latin typeface="Garamond" pitchFamily="18" charset="0"/>
              </a:rPr>
              <a:t>Augmentation de la vitesse du métabolisme due à l’élévation de la température</a:t>
            </a:r>
          </a:p>
        </p:txBody>
      </p:sp>
      <p:sp>
        <p:nvSpPr>
          <p:cNvPr id="26664" name="Text Box 195"/>
          <p:cNvSpPr txBox="1">
            <a:spLocks noChangeArrowheads="1"/>
          </p:cNvSpPr>
          <p:nvPr/>
        </p:nvSpPr>
        <p:spPr bwMode="auto">
          <a:xfrm>
            <a:off x="2559050" y="5556250"/>
            <a:ext cx="1584325" cy="482600"/>
          </a:xfrm>
          <a:prstGeom prst="rect">
            <a:avLst/>
          </a:prstGeom>
          <a:solidFill>
            <a:schemeClr val="bg1"/>
          </a:solidFill>
          <a:ln w="9525">
            <a:solidFill>
              <a:schemeClr val="tx1"/>
            </a:solidFill>
            <a:miter lim="800000"/>
            <a:headEnd/>
            <a:tailEnd/>
          </a:ln>
        </p:spPr>
        <p:txBody>
          <a:bodyPr>
            <a:spAutoFit/>
          </a:bodyPr>
          <a:lstStyle/>
          <a:p>
            <a:pPr algn="ctr" eaLnBrk="0" hangingPunct="0">
              <a:lnSpc>
                <a:spcPts val="1000"/>
              </a:lnSpc>
            </a:pPr>
            <a:r>
              <a:rPr lang="en-US" sz="900"/>
              <a:t>Possibilité de réduction temporaire de la mobilité de l’articulation</a:t>
            </a:r>
          </a:p>
        </p:txBody>
      </p:sp>
      <p:sp>
        <p:nvSpPr>
          <p:cNvPr id="26665" name="Text Box 196"/>
          <p:cNvSpPr txBox="1">
            <a:spLocks noChangeArrowheads="1"/>
          </p:cNvSpPr>
          <p:nvPr/>
        </p:nvSpPr>
        <p:spPr bwMode="auto">
          <a:xfrm>
            <a:off x="4932363" y="4797425"/>
            <a:ext cx="3529012" cy="355600"/>
          </a:xfrm>
          <a:prstGeom prst="rect">
            <a:avLst/>
          </a:prstGeom>
          <a:solidFill>
            <a:schemeClr val="bg1"/>
          </a:solidFill>
          <a:ln w="9525" algn="ctr">
            <a:solidFill>
              <a:schemeClr val="tx1"/>
            </a:solidFill>
            <a:miter lim="800000"/>
            <a:headEnd/>
            <a:tailEnd/>
          </a:ln>
        </p:spPr>
        <p:txBody>
          <a:bodyPr>
            <a:spAutoFit/>
          </a:bodyPr>
          <a:lstStyle/>
          <a:p>
            <a:pPr algn="ctr" eaLnBrk="0" hangingPunct="0">
              <a:lnSpc>
                <a:spcPts val="1000"/>
              </a:lnSpc>
            </a:pPr>
            <a:r>
              <a:rPr lang="en-US" sz="1400" b="1">
                <a:latin typeface="Garamond" pitchFamily="18" charset="0"/>
              </a:rPr>
              <a:t>Processus de cloisonnement (formation d’un caillot qui isole la région infectée)</a:t>
            </a:r>
          </a:p>
        </p:txBody>
      </p:sp>
      <p:sp>
        <p:nvSpPr>
          <p:cNvPr id="26666" name="Text Box 197"/>
          <p:cNvSpPr txBox="1">
            <a:spLocks noChangeArrowheads="1"/>
          </p:cNvSpPr>
          <p:nvPr/>
        </p:nvSpPr>
        <p:spPr bwMode="auto">
          <a:xfrm>
            <a:off x="5003800" y="5445125"/>
            <a:ext cx="3455988" cy="355600"/>
          </a:xfrm>
          <a:prstGeom prst="rect">
            <a:avLst/>
          </a:prstGeom>
          <a:solidFill>
            <a:schemeClr val="bg1"/>
          </a:solidFill>
          <a:ln w="9525" algn="ctr">
            <a:solidFill>
              <a:schemeClr val="tx1"/>
            </a:solidFill>
            <a:miter lim="800000"/>
            <a:headEnd/>
            <a:tailEnd/>
          </a:ln>
        </p:spPr>
        <p:txBody>
          <a:bodyPr>
            <a:spAutoFit/>
          </a:bodyPr>
          <a:lstStyle/>
          <a:p>
            <a:pPr algn="ctr" eaLnBrk="0" hangingPunct="0">
              <a:lnSpc>
                <a:spcPts val="1000"/>
              </a:lnSpc>
            </a:pPr>
            <a:r>
              <a:rPr lang="en-US" sz="1400" b="1">
                <a:latin typeface="Garamond" pitchFamily="18" charset="0"/>
              </a:rPr>
              <a:t>Une plaque de fibrine temporaire forme une structure en vue de la réparation</a:t>
            </a:r>
          </a:p>
        </p:txBody>
      </p:sp>
      <p:sp>
        <p:nvSpPr>
          <p:cNvPr id="26667" name="Text Box 198"/>
          <p:cNvSpPr txBox="1">
            <a:spLocks noChangeArrowheads="1"/>
          </p:cNvSpPr>
          <p:nvPr/>
        </p:nvSpPr>
        <p:spPr bwMode="auto">
          <a:xfrm>
            <a:off x="3768725" y="6400800"/>
            <a:ext cx="1811338" cy="228600"/>
          </a:xfrm>
          <a:prstGeom prst="rect">
            <a:avLst/>
          </a:prstGeom>
          <a:solidFill>
            <a:srgbClr val="00FFFF"/>
          </a:solidFill>
          <a:ln w="9525" algn="ctr">
            <a:solidFill>
              <a:schemeClr val="tx1"/>
            </a:solidFill>
            <a:miter lim="800000"/>
            <a:headEnd/>
            <a:tailEnd/>
          </a:ln>
        </p:spPr>
        <p:txBody>
          <a:bodyPr>
            <a:spAutoFit/>
          </a:bodyPr>
          <a:lstStyle/>
          <a:p>
            <a:pPr algn="ctr" eaLnBrk="0" hangingPunct="0">
              <a:lnSpc>
                <a:spcPts val="1000"/>
              </a:lnSpc>
            </a:pPr>
            <a:r>
              <a:rPr lang="en-US" sz="1400" b="1">
                <a:latin typeface="Garamond" pitchFamily="18" charset="0"/>
              </a:rPr>
              <a:t>GUÉRISON</a:t>
            </a:r>
          </a:p>
        </p:txBody>
      </p:sp>
      <p:grpSp>
        <p:nvGrpSpPr>
          <p:cNvPr id="26668" name="Group 200"/>
          <p:cNvGrpSpPr>
            <a:grpSpLocks/>
          </p:cNvGrpSpPr>
          <p:nvPr/>
        </p:nvGrpSpPr>
        <p:grpSpPr bwMode="auto">
          <a:xfrm>
            <a:off x="1403350" y="1412875"/>
            <a:ext cx="3530600" cy="825500"/>
            <a:chOff x="880" y="900"/>
            <a:chExt cx="2224" cy="520"/>
          </a:xfrm>
        </p:grpSpPr>
        <p:sp>
          <p:nvSpPr>
            <p:cNvPr id="102601" name="Oval 201"/>
            <p:cNvSpPr>
              <a:spLocks noChangeArrowheads="1"/>
            </p:cNvSpPr>
            <p:nvPr/>
          </p:nvSpPr>
          <p:spPr bwMode="auto">
            <a:xfrm>
              <a:off x="2336" y="98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02" name="Oval 202"/>
            <p:cNvSpPr>
              <a:spLocks noChangeArrowheads="1"/>
            </p:cNvSpPr>
            <p:nvPr/>
          </p:nvSpPr>
          <p:spPr bwMode="auto">
            <a:xfrm>
              <a:off x="2416" y="90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03" name="Oval 203"/>
            <p:cNvSpPr>
              <a:spLocks noChangeArrowheads="1"/>
            </p:cNvSpPr>
            <p:nvPr/>
          </p:nvSpPr>
          <p:spPr bwMode="auto">
            <a:xfrm>
              <a:off x="2736" y="91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04" name="Oval 204"/>
            <p:cNvSpPr>
              <a:spLocks noChangeArrowheads="1"/>
            </p:cNvSpPr>
            <p:nvPr/>
          </p:nvSpPr>
          <p:spPr bwMode="auto">
            <a:xfrm>
              <a:off x="2368" y="1056"/>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05" name="Oval 205"/>
            <p:cNvSpPr>
              <a:spLocks noChangeArrowheads="1"/>
            </p:cNvSpPr>
            <p:nvPr/>
          </p:nvSpPr>
          <p:spPr bwMode="auto">
            <a:xfrm>
              <a:off x="2256" y="900"/>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06" name="Oval 206"/>
            <p:cNvSpPr>
              <a:spLocks noChangeArrowheads="1"/>
            </p:cNvSpPr>
            <p:nvPr/>
          </p:nvSpPr>
          <p:spPr bwMode="auto">
            <a:xfrm>
              <a:off x="2204" y="107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07" name="Oval 207"/>
            <p:cNvSpPr>
              <a:spLocks noChangeArrowheads="1"/>
            </p:cNvSpPr>
            <p:nvPr/>
          </p:nvSpPr>
          <p:spPr bwMode="auto">
            <a:xfrm>
              <a:off x="2512" y="98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08" name="Oval 208"/>
            <p:cNvSpPr>
              <a:spLocks noChangeArrowheads="1"/>
            </p:cNvSpPr>
            <p:nvPr/>
          </p:nvSpPr>
          <p:spPr bwMode="auto">
            <a:xfrm>
              <a:off x="2240" y="112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09" name="Oval 209"/>
            <p:cNvSpPr>
              <a:spLocks noChangeArrowheads="1"/>
            </p:cNvSpPr>
            <p:nvPr/>
          </p:nvSpPr>
          <p:spPr bwMode="auto">
            <a:xfrm>
              <a:off x="2464" y="115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10" name="Oval 210"/>
            <p:cNvSpPr>
              <a:spLocks noChangeArrowheads="1"/>
            </p:cNvSpPr>
            <p:nvPr/>
          </p:nvSpPr>
          <p:spPr bwMode="auto">
            <a:xfrm>
              <a:off x="2320" y="115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11" name="Oval 211"/>
            <p:cNvSpPr>
              <a:spLocks noChangeArrowheads="1"/>
            </p:cNvSpPr>
            <p:nvPr/>
          </p:nvSpPr>
          <p:spPr bwMode="auto">
            <a:xfrm>
              <a:off x="2640" y="960"/>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12" name="Oval 212"/>
            <p:cNvSpPr>
              <a:spLocks noChangeArrowheads="1"/>
            </p:cNvSpPr>
            <p:nvPr/>
          </p:nvSpPr>
          <p:spPr bwMode="auto">
            <a:xfrm>
              <a:off x="2608" y="110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13" name="Oval 213"/>
            <p:cNvSpPr>
              <a:spLocks noChangeArrowheads="1"/>
            </p:cNvSpPr>
            <p:nvPr/>
          </p:nvSpPr>
          <p:spPr bwMode="auto">
            <a:xfrm>
              <a:off x="2832" y="960"/>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14" name="Oval 214"/>
            <p:cNvSpPr>
              <a:spLocks noChangeArrowheads="1"/>
            </p:cNvSpPr>
            <p:nvPr/>
          </p:nvSpPr>
          <p:spPr bwMode="auto">
            <a:xfrm>
              <a:off x="2804" y="1096"/>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15" name="Oval 215"/>
            <p:cNvSpPr>
              <a:spLocks noChangeArrowheads="1"/>
            </p:cNvSpPr>
            <p:nvPr/>
          </p:nvSpPr>
          <p:spPr bwMode="auto">
            <a:xfrm>
              <a:off x="2976" y="110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16" name="Oval 216"/>
            <p:cNvSpPr>
              <a:spLocks noChangeArrowheads="1"/>
            </p:cNvSpPr>
            <p:nvPr/>
          </p:nvSpPr>
          <p:spPr bwMode="auto">
            <a:xfrm>
              <a:off x="2656" y="1248"/>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17" name="Oval 217"/>
            <p:cNvSpPr>
              <a:spLocks noChangeArrowheads="1"/>
            </p:cNvSpPr>
            <p:nvPr/>
          </p:nvSpPr>
          <p:spPr bwMode="auto">
            <a:xfrm>
              <a:off x="2832" y="1296"/>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18" name="Oval 218"/>
            <p:cNvSpPr>
              <a:spLocks noChangeArrowheads="1"/>
            </p:cNvSpPr>
            <p:nvPr/>
          </p:nvSpPr>
          <p:spPr bwMode="auto">
            <a:xfrm>
              <a:off x="2492" y="126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19" name="Oval 219"/>
            <p:cNvSpPr>
              <a:spLocks noChangeArrowheads="1"/>
            </p:cNvSpPr>
            <p:nvPr/>
          </p:nvSpPr>
          <p:spPr bwMode="auto">
            <a:xfrm>
              <a:off x="3024" y="1248"/>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20" name="Oval 220"/>
            <p:cNvSpPr>
              <a:spLocks noChangeArrowheads="1"/>
            </p:cNvSpPr>
            <p:nvPr/>
          </p:nvSpPr>
          <p:spPr bwMode="auto">
            <a:xfrm>
              <a:off x="2944" y="132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21" name="Oval 221"/>
            <p:cNvSpPr>
              <a:spLocks noChangeArrowheads="1"/>
            </p:cNvSpPr>
            <p:nvPr/>
          </p:nvSpPr>
          <p:spPr bwMode="auto">
            <a:xfrm>
              <a:off x="2892" y="119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22" name="Oval 222"/>
            <p:cNvSpPr>
              <a:spLocks noChangeArrowheads="1"/>
            </p:cNvSpPr>
            <p:nvPr/>
          </p:nvSpPr>
          <p:spPr bwMode="auto">
            <a:xfrm>
              <a:off x="3048" y="1348"/>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23" name="Oval 223"/>
            <p:cNvSpPr>
              <a:spLocks noChangeArrowheads="1"/>
            </p:cNvSpPr>
            <p:nvPr/>
          </p:nvSpPr>
          <p:spPr bwMode="auto">
            <a:xfrm>
              <a:off x="2352" y="1248"/>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24" name="Oval 224"/>
            <p:cNvSpPr>
              <a:spLocks noChangeArrowheads="1"/>
            </p:cNvSpPr>
            <p:nvPr/>
          </p:nvSpPr>
          <p:spPr bwMode="auto">
            <a:xfrm>
              <a:off x="2348" y="135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25" name="Oval 225"/>
            <p:cNvSpPr>
              <a:spLocks noChangeArrowheads="1"/>
            </p:cNvSpPr>
            <p:nvPr/>
          </p:nvSpPr>
          <p:spPr bwMode="auto">
            <a:xfrm>
              <a:off x="2428" y="1316"/>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26" name="Oval 226"/>
            <p:cNvSpPr>
              <a:spLocks noChangeArrowheads="1"/>
            </p:cNvSpPr>
            <p:nvPr/>
          </p:nvSpPr>
          <p:spPr bwMode="auto">
            <a:xfrm>
              <a:off x="2272" y="1296"/>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27" name="Oval 227"/>
            <p:cNvSpPr>
              <a:spLocks noChangeArrowheads="1"/>
            </p:cNvSpPr>
            <p:nvPr/>
          </p:nvSpPr>
          <p:spPr bwMode="auto">
            <a:xfrm>
              <a:off x="2192" y="124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28" name="Oval 228"/>
            <p:cNvSpPr>
              <a:spLocks noChangeArrowheads="1"/>
            </p:cNvSpPr>
            <p:nvPr/>
          </p:nvSpPr>
          <p:spPr bwMode="auto">
            <a:xfrm>
              <a:off x="2200" y="1340"/>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29" name="Oval 229"/>
            <p:cNvSpPr>
              <a:spLocks noChangeArrowheads="1"/>
            </p:cNvSpPr>
            <p:nvPr/>
          </p:nvSpPr>
          <p:spPr bwMode="auto">
            <a:xfrm>
              <a:off x="1404" y="115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30" name="Oval 230"/>
            <p:cNvSpPr>
              <a:spLocks noChangeArrowheads="1"/>
            </p:cNvSpPr>
            <p:nvPr/>
          </p:nvSpPr>
          <p:spPr bwMode="auto">
            <a:xfrm>
              <a:off x="1504" y="112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31" name="Oval 231"/>
            <p:cNvSpPr>
              <a:spLocks noChangeArrowheads="1"/>
            </p:cNvSpPr>
            <p:nvPr/>
          </p:nvSpPr>
          <p:spPr bwMode="auto">
            <a:xfrm>
              <a:off x="1152" y="1248"/>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32" name="Oval 232"/>
            <p:cNvSpPr>
              <a:spLocks noChangeArrowheads="1"/>
            </p:cNvSpPr>
            <p:nvPr/>
          </p:nvSpPr>
          <p:spPr bwMode="auto">
            <a:xfrm>
              <a:off x="1588" y="114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33" name="Oval 233"/>
            <p:cNvSpPr>
              <a:spLocks noChangeArrowheads="1"/>
            </p:cNvSpPr>
            <p:nvPr/>
          </p:nvSpPr>
          <p:spPr bwMode="auto">
            <a:xfrm>
              <a:off x="1072" y="135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34" name="Oval 234"/>
            <p:cNvSpPr>
              <a:spLocks noChangeArrowheads="1"/>
            </p:cNvSpPr>
            <p:nvPr/>
          </p:nvSpPr>
          <p:spPr bwMode="auto">
            <a:xfrm>
              <a:off x="1660" y="106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35" name="Oval 235"/>
            <p:cNvSpPr>
              <a:spLocks noChangeArrowheads="1"/>
            </p:cNvSpPr>
            <p:nvPr/>
          </p:nvSpPr>
          <p:spPr bwMode="auto">
            <a:xfrm>
              <a:off x="880" y="1296"/>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36" name="Oval 236"/>
            <p:cNvSpPr>
              <a:spLocks noChangeArrowheads="1"/>
            </p:cNvSpPr>
            <p:nvPr/>
          </p:nvSpPr>
          <p:spPr bwMode="auto">
            <a:xfrm>
              <a:off x="1264" y="134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37" name="Oval 237"/>
            <p:cNvSpPr>
              <a:spLocks noChangeArrowheads="1"/>
            </p:cNvSpPr>
            <p:nvPr/>
          </p:nvSpPr>
          <p:spPr bwMode="auto">
            <a:xfrm>
              <a:off x="1716" y="114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38" name="Oval 238"/>
            <p:cNvSpPr>
              <a:spLocks noChangeArrowheads="1"/>
            </p:cNvSpPr>
            <p:nvPr/>
          </p:nvSpPr>
          <p:spPr bwMode="auto">
            <a:xfrm>
              <a:off x="1548" y="125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39" name="Oval 239"/>
            <p:cNvSpPr>
              <a:spLocks noChangeArrowheads="1"/>
            </p:cNvSpPr>
            <p:nvPr/>
          </p:nvSpPr>
          <p:spPr bwMode="auto">
            <a:xfrm>
              <a:off x="1808" y="133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40" name="Oval 240"/>
            <p:cNvSpPr>
              <a:spLocks noChangeArrowheads="1"/>
            </p:cNvSpPr>
            <p:nvPr/>
          </p:nvSpPr>
          <p:spPr bwMode="auto">
            <a:xfrm>
              <a:off x="1868" y="136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41" name="Oval 241"/>
            <p:cNvSpPr>
              <a:spLocks noChangeArrowheads="1"/>
            </p:cNvSpPr>
            <p:nvPr/>
          </p:nvSpPr>
          <p:spPr bwMode="auto">
            <a:xfrm>
              <a:off x="1912" y="1040"/>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42" name="Oval 242"/>
            <p:cNvSpPr>
              <a:spLocks noChangeArrowheads="1"/>
            </p:cNvSpPr>
            <p:nvPr/>
          </p:nvSpPr>
          <p:spPr bwMode="auto">
            <a:xfrm>
              <a:off x="2004" y="968"/>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43" name="Oval 243"/>
            <p:cNvSpPr>
              <a:spLocks noChangeArrowheads="1"/>
            </p:cNvSpPr>
            <p:nvPr/>
          </p:nvSpPr>
          <p:spPr bwMode="auto">
            <a:xfrm>
              <a:off x="1920" y="116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44" name="Oval 244"/>
            <p:cNvSpPr>
              <a:spLocks noChangeArrowheads="1"/>
            </p:cNvSpPr>
            <p:nvPr/>
          </p:nvSpPr>
          <p:spPr bwMode="auto">
            <a:xfrm>
              <a:off x="2004" y="1100"/>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45" name="Oval 245"/>
            <p:cNvSpPr>
              <a:spLocks noChangeArrowheads="1"/>
            </p:cNvSpPr>
            <p:nvPr/>
          </p:nvSpPr>
          <p:spPr bwMode="auto">
            <a:xfrm>
              <a:off x="1984" y="1276"/>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46" name="Oval 246"/>
            <p:cNvSpPr>
              <a:spLocks noChangeArrowheads="1"/>
            </p:cNvSpPr>
            <p:nvPr/>
          </p:nvSpPr>
          <p:spPr bwMode="auto">
            <a:xfrm>
              <a:off x="2064" y="1008"/>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47" name="Oval 247"/>
            <p:cNvSpPr>
              <a:spLocks noChangeArrowheads="1"/>
            </p:cNvSpPr>
            <p:nvPr/>
          </p:nvSpPr>
          <p:spPr bwMode="auto">
            <a:xfrm>
              <a:off x="2140" y="940"/>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48" name="Oval 248"/>
            <p:cNvSpPr>
              <a:spLocks noChangeArrowheads="1"/>
            </p:cNvSpPr>
            <p:nvPr/>
          </p:nvSpPr>
          <p:spPr bwMode="auto">
            <a:xfrm>
              <a:off x="2080" y="1056"/>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49" name="Oval 249"/>
            <p:cNvSpPr>
              <a:spLocks noChangeArrowheads="1"/>
            </p:cNvSpPr>
            <p:nvPr/>
          </p:nvSpPr>
          <p:spPr bwMode="auto">
            <a:xfrm>
              <a:off x="2068" y="115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50" name="Oval 250"/>
            <p:cNvSpPr>
              <a:spLocks noChangeArrowheads="1"/>
            </p:cNvSpPr>
            <p:nvPr/>
          </p:nvSpPr>
          <p:spPr bwMode="auto">
            <a:xfrm>
              <a:off x="1796" y="1136"/>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51" name="Oval 251"/>
            <p:cNvSpPr>
              <a:spLocks noChangeArrowheads="1"/>
            </p:cNvSpPr>
            <p:nvPr/>
          </p:nvSpPr>
          <p:spPr bwMode="auto">
            <a:xfrm>
              <a:off x="1840" y="1248"/>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52" name="Oval 252"/>
            <p:cNvSpPr>
              <a:spLocks noChangeArrowheads="1"/>
            </p:cNvSpPr>
            <p:nvPr/>
          </p:nvSpPr>
          <p:spPr bwMode="auto">
            <a:xfrm>
              <a:off x="1272" y="1280"/>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2653" name="Oval 253"/>
            <p:cNvSpPr>
              <a:spLocks noChangeArrowheads="1"/>
            </p:cNvSpPr>
            <p:nvPr/>
          </p:nvSpPr>
          <p:spPr bwMode="auto">
            <a:xfrm>
              <a:off x="1416" y="1276"/>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grpSp>
      <p:sp>
        <p:nvSpPr>
          <p:cNvPr id="26669" name="Freeform 267"/>
          <p:cNvSpPr>
            <a:spLocks/>
          </p:cNvSpPr>
          <p:nvPr/>
        </p:nvSpPr>
        <p:spPr bwMode="auto">
          <a:xfrm>
            <a:off x="1936750" y="4005263"/>
            <a:ext cx="4291013" cy="223837"/>
          </a:xfrm>
          <a:custGeom>
            <a:avLst/>
            <a:gdLst>
              <a:gd name="T0" fmla="*/ 0 w 2084"/>
              <a:gd name="T1" fmla="*/ 2147483647 h 88"/>
              <a:gd name="T2" fmla="*/ 0 w 2084"/>
              <a:gd name="T3" fmla="*/ 0 h 88"/>
              <a:gd name="T4" fmla="*/ 2147483647 w 2084"/>
              <a:gd name="T5" fmla="*/ 0 h 88"/>
              <a:gd name="T6" fmla="*/ 2147483647 w 2084"/>
              <a:gd name="T7" fmla="*/ 2147483647 h 88"/>
              <a:gd name="T8" fmla="*/ 0 60000 65536"/>
              <a:gd name="T9" fmla="*/ 0 60000 65536"/>
              <a:gd name="T10" fmla="*/ 0 60000 65536"/>
              <a:gd name="T11" fmla="*/ 0 60000 65536"/>
              <a:gd name="T12" fmla="*/ 0 w 2084"/>
              <a:gd name="T13" fmla="*/ 0 h 88"/>
              <a:gd name="T14" fmla="*/ 2084 w 2084"/>
              <a:gd name="T15" fmla="*/ 88 h 88"/>
            </a:gdLst>
            <a:ahLst/>
            <a:cxnLst>
              <a:cxn ang="T8">
                <a:pos x="T0" y="T1"/>
              </a:cxn>
              <a:cxn ang="T9">
                <a:pos x="T2" y="T3"/>
              </a:cxn>
              <a:cxn ang="T10">
                <a:pos x="T4" y="T5"/>
              </a:cxn>
              <a:cxn ang="T11">
                <a:pos x="T6" y="T7"/>
              </a:cxn>
            </a:cxnLst>
            <a:rect l="T12" t="T13" r="T14" b="T15"/>
            <a:pathLst>
              <a:path w="2084" h="88">
                <a:moveTo>
                  <a:pt x="0" y="88"/>
                </a:moveTo>
                <a:lnTo>
                  <a:pt x="0" y="0"/>
                </a:lnTo>
                <a:lnTo>
                  <a:pt x="2084" y="0"/>
                </a:lnTo>
                <a:lnTo>
                  <a:pt x="2084" y="88"/>
                </a:lnTo>
              </a:path>
            </a:pathLst>
          </a:custGeom>
          <a:noFill/>
          <a:ln w="28575" cmpd="sng">
            <a:solidFill>
              <a:srgbClr val="0000FF"/>
            </a:solidFill>
            <a:round/>
            <a:headEnd type="triangle" w="med" len="sm"/>
            <a:tailEnd type="triangle" w="med" len="sm"/>
          </a:ln>
        </p:spPr>
        <p:txBody>
          <a:bodyPr wrap="none" anchor="ctr"/>
          <a:lstStyle/>
          <a:p>
            <a:endParaRPr lang="fr-FR"/>
          </a:p>
        </p:txBody>
      </p:sp>
      <p:sp>
        <p:nvSpPr>
          <p:cNvPr id="26670" name="Freeform 268"/>
          <p:cNvSpPr>
            <a:spLocks/>
          </p:cNvSpPr>
          <p:nvPr/>
        </p:nvSpPr>
        <p:spPr bwMode="auto">
          <a:xfrm>
            <a:off x="2857500" y="4868863"/>
            <a:ext cx="1282700" cy="128587"/>
          </a:xfrm>
          <a:custGeom>
            <a:avLst/>
            <a:gdLst>
              <a:gd name="T0" fmla="*/ 0 w 2084"/>
              <a:gd name="T1" fmla="*/ 2147483647 h 88"/>
              <a:gd name="T2" fmla="*/ 0 w 2084"/>
              <a:gd name="T3" fmla="*/ 0 h 88"/>
              <a:gd name="T4" fmla="*/ 2147483647 w 2084"/>
              <a:gd name="T5" fmla="*/ 0 h 88"/>
              <a:gd name="T6" fmla="*/ 2147483647 w 2084"/>
              <a:gd name="T7" fmla="*/ 2147483647 h 88"/>
              <a:gd name="T8" fmla="*/ 0 60000 65536"/>
              <a:gd name="T9" fmla="*/ 0 60000 65536"/>
              <a:gd name="T10" fmla="*/ 0 60000 65536"/>
              <a:gd name="T11" fmla="*/ 0 60000 65536"/>
              <a:gd name="T12" fmla="*/ 0 w 2084"/>
              <a:gd name="T13" fmla="*/ 0 h 88"/>
              <a:gd name="T14" fmla="*/ 2084 w 2084"/>
              <a:gd name="T15" fmla="*/ 88 h 88"/>
            </a:gdLst>
            <a:ahLst/>
            <a:cxnLst>
              <a:cxn ang="T8">
                <a:pos x="T0" y="T1"/>
              </a:cxn>
              <a:cxn ang="T9">
                <a:pos x="T2" y="T3"/>
              </a:cxn>
              <a:cxn ang="T10">
                <a:pos x="T4" y="T5"/>
              </a:cxn>
              <a:cxn ang="T11">
                <a:pos x="T6" y="T7"/>
              </a:cxn>
            </a:cxnLst>
            <a:rect l="T12" t="T13" r="T14" b="T15"/>
            <a:pathLst>
              <a:path w="2084" h="88">
                <a:moveTo>
                  <a:pt x="0" y="88"/>
                </a:moveTo>
                <a:lnTo>
                  <a:pt x="0" y="0"/>
                </a:lnTo>
                <a:lnTo>
                  <a:pt x="2084" y="0"/>
                </a:lnTo>
                <a:lnTo>
                  <a:pt x="2084" y="88"/>
                </a:lnTo>
              </a:path>
            </a:pathLst>
          </a:custGeom>
          <a:noFill/>
          <a:ln w="28575" cmpd="sng">
            <a:solidFill>
              <a:srgbClr val="0000FF"/>
            </a:solidFill>
            <a:round/>
            <a:headEnd type="triangle" w="med" len="sm"/>
            <a:tailEnd type="triangle" w="med" len="sm"/>
          </a:ln>
        </p:spPr>
        <p:txBody>
          <a:bodyPr wrap="none" anchor="ctr"/>
          <a:lstStyle/>
          <a:p>
            <a:endParaRPr lang="fr-FR"/>
          </a:p>
        </p:txBody>
      </p:sp>
      <p:sp>
        <p:nvSpPr>
          <p:cNvPr id="26671" name="Line 269"/>
          <p:cNvSpPr>
            <a:spLocks noChangeShapeType="1"/>
          </p:cNvSpPr>
          <p:nvPr/>
        </p:nvSpPr>
        <p:spPr bwMode="auto">
          <a:xfrm>
            <a:off x="3273425" y="5359400"/>
            <a:ext cx="0" cy="177800"/>
          </a:xfrm>
          <a:prstGeom prst="line">
            <a:avLst/>
          </a:prstGeom>
          <a:noFill/>
          <a:ln w="28575">
            <a:solidFill>
              <a:srgbClr val="0000FF"/>
            </a:solidFill>
            <a:round/>
            <a:headEnd/>
            <a:tailEnd type="triangle" w="med" len="sm"/>
          </a:ln>
        </p:spPr>
        <p:txBody>
          <a:bodyPr wrap="none" anchor="ctr"/>
          <a:lstStyle/>
          <a:p>
            <a:endParaRPr lang="fr-FR"/>
          </a:p>
        </p:txBody>
      </p:sp>
      <p:sp>
        <p:nvSpPr>
          <p:cNvPr id="26672" name="Line 270"/>
          <p:cNvSpPr>
            <a:spLocks noChangeShapeType="1"/>
          </p:cNvSpPr>
          <p:nvPr/>
        </p:nvSpPr>
        <p:spPr bwMode="auto">
          <a:xfrm>
            <a:off x="4505325" y="6229350"/>
            <a:ext cx="0" cy="152400"/>
          </a:xfrm>
          <a:prstGeom prst="line">
            <a:avLst/>
          </a:prstGeom>
          <a:noFill/>
          <a:ln w="28575">
            <a:solidFill>
              <a:srgbClr val="0000FF"/>
            </a:solidFill>
            <a:round/>
            <a:headEnd/>
            <a:tailEnd type="triangle" w="med" len="sm"/>
          </a:ln>
        </p:spPr>
        <p:txBody>
          <a:bodyPr wrap="none" anchor="ctr"/>
          <a:lstStyle/>
          <a:p>
            <a:endParaRPr lang="fr-FR"/>
          </a:p>
        </p:txBody>
      </p:sp>
      <p:sp>
        <p:nvSpPr>
          <p:cNvPr id="26673" name="Line 272"/>
          <p:cNvSpPr>
            <a:spLocks noChangeShapeType="1"/>
          </p:cNvSpPr>
          <p:nvPr/>
        </p:nvSpPr>
        <p:spPr bwMode="auto">
          <a:xfrm rot="16200000" flipH="1">
            <a:off x="4003675" y="6038850"/>
            <a:ext cx="0" cy="368300"/>
          </a:xfrm>
          <a:prstGeom prst="line">
            <a:avLst/>
          </a:prstGeom>
          <a:noFill/>
          <a:ln w="28575">
            <a:solidFill>
              <a:srgbClr val="0000FF"/>
            </a:solidFill>
            <a:round/>
            <a:headEnd/>
            <a:tailEnd type="triangle" w="med" len="sm"/>
          </a:ln>
        </p:spPr>
        <p:txBody>
          <a:bodyPr wrap="none" anchor="ctr"/>
          <a:lstStyle/>
          <a:p>
            <a:endParaRPr lang="fr-FR"/>
          </a:p>
        </p:txBody>
      </p:sp>
      <p:sp>
        <p:nvSpPr>
          <p:cNvPr id="26674" name="Line 273"/>
          <p:cNvSpPr>
            <a:spLocks noChangeShapeType="1"/>
          </p:cNvSpPr>
          <p:nvPr/>
        </p:nvSpPr>
        <p:spPr bwMode="auto">
          <a:xfrm rot="16200000" flipH="1">
            <a:off x="2606675" y="6045200"/>
            <a:ext cx="0" cy="368300"/>
          </a:xfrm>
          <a:prstGeom prst="line">
            <a:avLst/>
          </a:prstGeom>
          <a:noFill/>
          <a:ln w="28575">
            <a:solidFill>
              <a:srgbClr val="0000FF"/>
            </a:solidFill>
            <a:round/>
            <a:headEnd/>
            <a:tailEnd type="triangle" w="med" len="sm"/>
          </a:ln>
        </p:spPr>
        <p:txBody>
          <a:bodyPr wrap="none" anchor="ctr"/>
          <a:lstStyle/>
          <a:p>
            <a:endParaRPr lang="fr-FR"/>
          </a:p>
        </p:txBody>
      </p:sp>
      <p:sp>
        <p:nvSpPr>
          <p:cNvPr id="26675" name="Line 274"/>
          <p:cNvSpPr>
            <a:spLocks noChangeShapeType="1"/>
          </p:cNvSpPr>
          <p:nvPr/>
        </p:nvSpPr>
        <p:spPr bwMode="auto">
          <a:xfrm rot="5400000">
            <a:off x="5000625" y="6038850"/>
            <a:ext cx="0" cy="368300"/>
          </a:xfrm>
          <a:prstGeom prst="line">
            <a:avLst/>
          </a:prstGeom>
          <a:noFill/>
          <a:ln w="28575">
            <a:solidFill>
              <a:srgbClr val="0000FF"/>
            </a:solidFill>
            <a:round/>
            <a:headEnd/>
            <a:tailEnd type="triangle" w="med" len="sm"/>
          </a:ln>
        </p:spPr>
        <p:txBody>
          <a:bodyPr wrap="none" anchor="ctr"/>
          <a:lstStyle/>
          <a:p>
            <a:endParaRPr lang="fr-FR"/>
          </a:p>
        </p:txBody>
      </p:sp>
      <p:sp>
        <p:nvSpPr>
          <p:cNvPr id="26676" name="Freeform 275"/>
          <p:cNvSpPr>
            <a:spLocks/>
          </p:cNvSpPr>
          <p:nvPr/>
        </p:nvSpPr>
        <p:spPr bwMode="auto">
          <a:xfrm>
            <a:off x="4067175" y="736600"/>
            <a:ext cx="1728788" cy="171450"/>
          </a:xfrm>
          <a:custGeom>
            <a:avLst/>
            <a:gdLst>
              <a:gd name="T0" fmla="*/ 0 w 2084"/>
              <a:gd name="T1" fmla="*/ 2147483647 h 88"/>
              <a:gd name="T2" fmla="*/ 0 w 2084"/>
              <a:gd name="T3" fmla="*/ 0 h 88"/>
              <a:gd name="T4" fmla="*/ 2147483647 w 2084"/>
              <a:gd name="T5" fmla="*/ 0 h 88"/>
              <a:gd name="T6" fmla="*/ 2147483647 w 2084"/>
              <a:gd name="T7" fmla="*/ 2147483647 h 88"/>
              <a:gd name="T8" fmla="*/ 0 60000 65536"/>
              <a:gd name="T9" fmla="*/ 0 60000 65536"/>
              <a:gd name="T10" fmla="*/ 0 60000 65536"/>
              <a:gd name="T11" fmla="*/ 0 60000 65536"/>
              <a:gd name="T12" fmla="*/ 0 w 2084"/>
              <a:gd name="T13" fmla="*/ 0 h 88"/>
              <a:gd name="T14" fmla="*/ 2084 w 2084"/>
              <a:gd name="T15" fmla="*/ 88 h 88"/>
            </a:gdLst>
            <a:ahLst/>
            <a:cxnLst>
              <a:cxn ang="T8">
                <a:pos x="T0" y="T1"/>
              </a:cxn>
              <a:cxn ang="T9">
                <a:pos x="T2" y="T3"/>
              </a:cxn>
              <a:cxn ang="T10">
                <a:pos x="T4" y="T5"/>
              </a:cxn>
              <a:cxn ang="T11">
                <a:pos x="T6" y="T7"/>
              </a:cxn>
            </a:cxnLst>
            <a:rect l="T12" t="T13" r="T14" b="T15"/>
            <a:pathLst>
              <a:path w="2084" h="88">
                <a:moveTo>
                  <a:pt x="0" y="88"/>
                </a:moveTo>
                <a:lnTo>
                  <a:pt x="0" y="0"/>
                </a:lnTo>
                <a:lnTo>
                  <a:pt x="2084" y="0"/>
                </a:lnTo>
                <a:lnTo>
                  <a:pt x="2084" y="88"/>
                </a:lnTo>
              </a:path>
            </a:pathLst>
          </a:custGeom>
          <a:noFill/>
          <a:ln w="28575" cmpd="sng">
            <a:solidFill>
              <a:srgbClr val="0000FF"/>
            </a:solidFill>
            <a:round/>
            <a:headEnd type="triangle" w="med" len="sm"/>
            <a:tailEnd type="triangle" w="med" len="sm"/>
          </a:ln>
        </p:spPr>
        <p:txBody>
          <a:bodyPr wrap="none" anchor="ctr"/>
          <a:lstStyle/>
          <a:p>
            <a:endParaRPr lang="fr-FR"/>
          </a:p>
        </p:txBody>
      </p:sp>
      <p:sp>
        <p:nvSpPr>
          <p:cNvPr id="26677" name="Freeform 276"/>
          <p:cNvSpPr>
            <a:spLocks/>
          </p:cNvSpPr>
          <p:nvPr/>
        </p:nvSpPr>
        <p:spPr bwMode="auto">
          <a:xfrm>
            <a:off x="3708400" y="3271838"/>
            <a:ext cx="95250" cy="307975"/>
          </a:xfrm>
          <a:custGeom>
            <a:avLst/>
            <a:gdLst>
              <a:gd name="T0" fmla="*/ 2147483647 w 99"/>
              <a:gd name="T1" fmla="*/ 2147483647 h 356"/>
              <a:gd name="T2" fmla="*/ 2147483647 w 99"/>
              <a:gd name="T3" fmla="*/ 2147483647 h 356"/>
              <a:gd name="T4" fmla="*/ 2147483647 w 99"/>
              <a:gd name="T5" fmla="*/ 2147483647 h 356"/>
              <a:gd name="T6" fmla="*/ 890501837 w 99"/>
              <a:gd name="T7" fmla="*/ 2147483647 h 356"/>
              <a:gd name="T8" fmla="*/ 2147483647 w 99"/>
              <a:gd name="T9" fmla="*/ 2147483647 h 356"/>
              <a:gd name="T10" fmla="*/ 2147483647 w 99"/>
              <a:gd name="T11" fmla="*/ 2147483647 h 356"/>
              <a:gd name="T12" fmla="*/ 2147483647 w 99"/>
              <a:gd name="T13" fmla="*/ 2147483647 h 356"/>
              <a:gd name="T14" fmla="*/ 2147483647 w 99"/>
              <a:gd name="T15" fmla="*/ 2147483647 h 356"/>
              <a:gd name="T16" fmla="*/ 2147483647 w 99"/>
              <a:gd name="T17" fmla="*/ 2147483647 h 356"/>
              <a:gd name="T18" fmla="*/ 2147483647 w 99"/>
              <a:gd name="T19" fmla="*/ 2147483647 h 356"/>
              <a:gd name="T20" fmla="*/ 2147483647 w 99"/>
              <a:gd name="T21" fmla="*/ 2147483647 h 356"/>
              <a:gd name="T22" fmla="*/ 2147483647 w 99"/>
              <a:gd name="T23" fmla="*/ 214748364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356"/>
              <a:gd name="T38" fmla="*/ 99 w 99"/>
              <a:gd name="T39" fmla="*/ 356 h 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356">
                <a:moveTo>
                  <a:pt x="41" y="120"/>
                </a:moveTo>
                <a:cubicBezTo>
                  <a:pt x="38" y="146"/>
                  <a:pt x="39" y="154"/>
                  <a:pt x="35" y="174"/>
                </a:cubicBezTo>
                <a:cubicBezTo>
                  <a:pt x="31" y="194"/>
                  <a:pt x="21" y="218"/>
                  <a:pt x="15" y="240"/>
                </a:cubicBezTo>
                <a:cubicBezTo>
                  <a:pt x="9" y="262"/>
                  <a:pt x="0" y="286"/>
                  <a:pt x="1" y="304"/>
                </a:cubicBezTo>
                <a:cubicBezTo>
                  <a:pt x="2" y="322"/>
                  <a:pt x="5" y="344"/>
                  <a:pt x="19" y="350"/>
                </a:cubicBezTo>
                <a:cubicBezTo>
                  <a:pt x="33" y="356"/>
                  <a:pt x="75" y="354"/>
                  <a:pt x="87" y="340"/>
                </a:cubicBezTo>
                <a:cubicBezTo>
                  <a:pt x="99" y="326"/>
                  <a:pt x="96" y="291"/>
                  <a:pt x="93" y="264"/>
                </a:cubicBezTo>
                <a:cubicBezTo>
                  <a:pt x="90" y="237"/>
                  <a:pt x="75" y="201"/>
                  <a:pt x="69" y="176"/>
                </a:cubicBezTo>
                <a:cubicBezTo>
                  <a:pt x="63" y="151"/>
                  <a:pt x="61" y="135"/>
                  <a:pt x="59" y="116"/>
                </a:cubicBezTo>
                <a:cubicBezTo>
                  <a:pt x="57" y="97"/>
                  <a:pt x="57" y="80"/>
                  <a:pt x="55" y="62"/>
                </a:cubicBezTo>
                <a:cubicBezTo>
                  <a:pt x="53" y="44"/>
                  <a:pt x="51" y="0"/>
                  <a:pt x="49" y="10"/>
                </a:cubicBezTo>
                <a:cubicBezTo>
                  <a:pt x="47" y="20"/>
                  <a:pt x="43" y="97"/>
                  <a:pt x="41" y="120"/>
                </a:cubicBezTo>
                <a:close/>
              </a:path>
            </a:pathLst>
          </a:custGeom>
          <a:gradFill rotWithShape="0">
            <a:gsLst>
              <a:gs pos="0">
                <a:srgbClr val="FF0000"/>
              </a:gs>
              <a:gs pos="100000">
                <a:srgbClr val="FFCC66"/>
              </a:gs>
            </a:gsLst>
            <a:lin ang="5400000" scaled="1"/>
          </a:gradFill>
          <a:ln w="9525">
            <a:noFill/>
            <a:round/>
            <a:headEnd/>
            <a:tailEnd/>
          </a:ln>
        </p:spPr>
        <p:txBody>
          <a:bodyPr wrap="none" anchor="ctr"/>
          <a:lstStyle/>
          <a:p>
            <a:endParaRPr lang="fr-FR"/>
          </a:p>
        </p:txBody>
      </p:sp>
      <p:sp>
        <p:nvSpPr>
          <p:cNvPr id="26678" name="Freeform 277"/>
          <p:cNvSpPr>
            <a:spLocks/>
          </p:cNvSpPr>
          <p:nvPr/>
        </p:nvSpPr>
        <p:spPr bwMode="auto">
          <a:xfrm>
            <a:off x="3092450" y="3221038"/>
            <a:ext cx="95250" cy="307975"/>
          </a:xfrm>
          <a:custGeom>
            <a:avLst/>
            <a:gdLst>
              <a:gd name="T0" fmla="*/ 2147483647 w 99"/>
              <a:gd name="T1" fmla="*/ 2147483647 h 356"/>
              <a:gd name="T2" fmla="*/ 2147483647 w 99"/>
              <a:gd name="T3" fmla="*/ 2147483647 h 356"/>
              <a:gd name="T4" fmla="*/ 2147483647 w 99"/>
              <a:gd name="T5" fmla="*/ 2147483647 h 356"/>
              <a:gd name="T6" fmla="*/ 890501837 w 99"/>
              <a:gd name="T7" fmla="*/ 2147483647 h 356"/>
              <a:gd name="T8" fmla="*/ 2147483647 w 99"/>
              <a:gd name="T9" fmla="*/ 2147483647 h 356"/>
              <a:gd name="T10" fmla="*/ 2147483647 w 99"/>
              <a:gd name="T11" fmla="*/ 2147483647 h 356"/>
              <a:gd name="T12" fmla="*/ 2147483647 w 99"/>
              <a:gd name="T13" fmla="*/ 2147483647 h 356"/>
              <a:gd name="T14" fmla="*/ 2147483647 w 99"/>
              <a:gd name="T15" fmla="*/ 2147483647 h 356"/>
              <a:gd name="T16" fmla="*/ 2147483647 w 99"/>
              <a:gd name="T17" fmla="*/ 2147483647 h 356"/>
              <a:gd name="T18" fmla="*/ 2147483647 w 99"/>
              <a:gd name="T19" fmla="*/ 2147483647 h 356"/>
              <a:gd name="T20" fmla="*/ 2147483647 w 99"/>
              <a:gd name="T21" fmla="*/ 2147483647 h 356"/>
              <a:gd name="T22" fmla="*/ 2147483647 w 99"/>
              <a:gd name="T23" fmla="*/ 214748364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356"/>
              <a:gd name="T38" fmla="*/ 99 w 99"/>
              <a:gd name="T39" fmla="*/ 356 h 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356">
                <a:moveTo>
                  <a:pt x="41" y="120"/>
                </a:moveTo>
                <a:cubicBezTo>
                  <a:pt x="38" y="146"/>
                  <a:pt x="39" y="154"/>
                  <a:pt x="35" y="174"/>
                </a:cubicBezTo>
                <a:cubicBezTo>
                  <a:pt x="31" y="194"/>
                  <a:pt x="21" y="218"/>
                  <a:pt x="15" y="240"/>
                </a:cubicBezTo>
                <a:cubicBezTo>
                  <a:pt x="9" y="262"/>
                  <a:pt x="0" y="286"/>
                  <a:pt x="1" y="304"/>
                </a:cubicBezTo>
                <a:cubicBezTo>
                  <a:pt x="2" y="322"/>
                  <a:pt x="5" y="344"/>
                  <a:pt x="19" y="350"/>
                </a:cubicBezTo>
                <a:cubicBezTo>
                  <a:pt x="33" y="356"/>
                  <a:pt x="75" y="354"/>
                  <a:pt x="87" y="340"/>
                </a:cubicBezTo>
                <a:cubicBezTo>
                  <a:pt x="99" y="326"/>
                  <a:pt x="96" y="291"/>
                  <a:pt x="93" y="264"/>
                </a:cubicBezTo>
                <a:cubicBezTo>
                  <a:pt x="90" y="237"/>
                  <a:pt x="75" y="201"/>
                  <a:pt x="69" y="176"/>
                </a:cubicBezTo>
                <a:cubicBezTo>
                  <a:pt x="63" y="151"/>
                  <a:pt x="61" y="135"/>
                  <a:pt x="59" y="116"/>
                </a:cubicBezTo>
                <a:cubicBezTo>
                  <a:pt x="57" y="97"/>
                  <a:pt x="57" y="80"/>
                  <a:pt x="55" y="62"/>
                </a:cubicBezTo>
                <a:cubicBezTo>
                  <a:pt x="53" y="44"/>
                  <a:pt x="51" y="0"/>
                  <a:pt x="49" y="10"/>
                </a:cubicBezTo>
                <a:cubicBezTo>
                  <a:pt x="47" y="20"/>
                  <a:pt x="43" y="97"/>
                  <a:pt x="41" y="120"/>
                </a:cubicBezTo>
                <a:close/>
              </a:path>
            </a:pathLst>
          </a:custGeom>
          <a:gradFill rotWithShape="0">
            <a:gsLst>
              <a:gs pos="0">
                <a:srgbClr val="FF0000"/>
              </a:gs>
              <a:gs pos="100000">
                <a:srgbClr val="FFCC66"/>
              </a:gs>
            </a:gsLst>
            <a:lin ang="5400000" scaled="1"/>
          </a:gradFill>
          <a:ln w="9525">
            <a:noFill/>
            <a:round/>
            <a:headEnd/>
            <a:tailEnd/>
          </a:ln>
        </p:spPr>
        <p:txBody>
          <a:bodyPr wrap="none" anchor="ctr"/>
          <a:lstStyle/>
          <a:p>
            <a:endParaRPr lang="fr-FR"/>
          </a:p>
        </p:txBody>
      </p:sp>
      <p:sp>
        <p:nvSpPr>
          <p:cNvPr id="26679" name="Freeform 278"/>
          <p:cNvSpPr>
            <a:spLocks/>
          </p:cNvSpPr>
          <p:nvPr/>
        </p:nvSpPr>
        <p:spPr bwMode="auto">
          <a:xfrm>
            <a:off x="2962275" y="3378200"/>
            <a:ext cx="95250" cy="307975"/>
          </a:xfrm>
          <a:custGeom>
            <a:avLst/>
            <a:gdLst>
              <a:gd name="T0" fmla="*/ 2147483647 w 99"/>
              <a:gd name="T1" fmla="*/ 2147483647 h 356"/>
              <a:gd name="T2" fmla="*/ 2147483647 w 99"/>
              <a:gd name="T3" fmla="*/ 2147483647 h 356"/>
              <a:gd name="T4" fmla="*/ 2147483647 w 99"/>
              <a:gd name="T5" fmla="*/ 2147483647 h 356"/>
              <a:gd name="T6" fmla="*/ 890501837 w 99"/>
              <a:gd name="T7" fmla="*/ 2147483647 h 356"/>
              <a:gd name="T8" fmla="*/ 2147483647 w 99"/>
              <a:gd name="T9" fmla="*/ 2147483647 h 356"/>
              <a:gd name="T10" fmla="*/ 2147483647 w 99"/>
              <a:gd name="T11" fmla="*/ 2147483647 h 356"/>
              <a:gd name="T12" fmla="*/ 2147483647 w 99"/>
              <a:gd name="T13" fmla="*/ 2147483647 h 356"/>
              <a:gd name="T14" fmla="*/ 2147483647 w 99"/>
              <a:gd name="T15" fmla="*/ 2147483647 h 356"/>
              <a:gd name="T16" fmla="*/ 2147483647 w 99"/>
              <a:gd name="T17" fmla="*/ 2147483647 h 356"/>
              <a:gd name="T18" fmla="*/ 2147483647 w 99"/>
              <a:gd name="T19" fmla="*/ 2147483647 h 356"/>
              <a:gd name="T20" fmla="*/ 2147483647 w 99"/>
              <a:gd name="T21" fmla="*/ 2147483647 h 356"/>
              <a:gd name="T22" fmla="*/ 2147483647 w 99"/>
              <a:gd name="T23" fmla="*/ 214748364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356"/>
              <a:gd name="T38" fmla="*/ 99 w 99"/>
              <a:gd name="T39" fmla="*/ 356 h 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356">
                <a:moveTo>
                  <a:pt x="41" y="120"/>
                </a:moveTo>
                <a:cubicBezTo>
                  <a:pt x="38" y="146"/>
                  <a:pt x="39" y="154"/>
                  <a:pt x="35" y="174"/>
                </a:cubicBezTo>
                <a:cubicBezTo>
                  <a:pt x="31" y="194"/>
                  <a:pt x="21" y="218"/>
                  <a:pt x="15" y="240"/>
                </a:cubicBezTo>
                <a:cubicBezTo>
                  <a:pt x="9" y="262"/>
                  <a:pt x="0" y="286"/>
                  <a:pt x="1" y="304"/>
                </a:cubicBezTo>
                <a:cubicBezTo>
                  <a:pt x="2" y="322"/>
                  <a:pt x="5" y="344"/>
                  <a:pt x="19" y="350"/>
                </a:cubicBezTo>
                <a:cubicBezTo>
                  <a:pt x="33" y="356"/>
                  <a:pt x="75" y="354"/>
                  <a:pt x="87" y="340"/>
                </a:cubicBezTo>
                <a:cubicBezTo>
                  <a:pt x="99" y="326"/>
                  <a:pt x="96" y="291"/>
                  <a:pt x="93" y="264"/>
                </a:cubicBezTo>
                <a:cubicBezTo>
                  <a:pt x="90" y="237"/>
                  <a:pt x="75" y="201"/>
                  <a:pt x="69" y="176"/>
                </a:cubicBezTo>
                <a:cubicBezTo>
                  <a:pt x="63" y="151"/>
                  <a:pt x="61" y="135"/>
                  <a:pt x="59" y="116"/>
                </a:cubicBezTo>
                <a:cubicBezTo>
                  <a:pt x="57" y="97"/>
                  <a:pt x="57" y="80"/>
                  <a:pt x="55" y="62"/>
                </a:cubicBezTo>
                <a:cubicBezTo>
                  <a:pt x="53" y="44"/>
                  <a:pt x="51" y="0"/>
                  <a:pt x="49" y="10"/>
                </a:cubicBezTo>
                <a:cubicBezTo>
                  <a:pt x="47" y="20"/>
                  <a:pt x="43" y="97"/>
                  <a:pt x="41" y="120"/>
                </a:cubicBezTo>
                <a:close/>
              </a:path>
            </a:pathLst>
          </a:custGeom>
          <a:gradFill rotWithShape="0">
            <a:gsLst>
              <a:gs pos="0">
                <a:srgbClr val="FF0000"/>
              </a:gs>
              <a:gs pos="100000">
                <a:srgbClr val="FFCC66"/>
              </a:gs>
            </a:gsLst>
            <a:lin ang="5400000" scaled="1"/>
          </a:gradFill>
          <a:ln w="9525">
            <a:noFill/>
            <a:round/>
            <a:headEnd/>
            <a:tailEnd/>
          </a:ln>
        </p:spPr>
        <p:txBody>
          <a:bodyPr wrap="none" anchor="ctr"/>
          <a:lstStyle/>
          <a:p>
            <a:endParaRPr lang="fr-FR"/>
          </a:p>
        </p:txBody>
      </p:sp>
      <p:sp>
        <p:nvSpPr>
          <p:cNvPr id="26680" name="Freeform 279"/>
          <p:cNvSpPr>
            <a:spLocks/>
          </p:cNvSpPr>
          <p:nvPr/>
        </p:nvSpPr>
        <p:spPr bwMode="auto">
          <a:xfrm>
            <a:off x="2800350" y="3252788"/>
            <a:ext cx="95250" cy="307975"/>
          </a:xfrm>
          <a:custGeom>
            <a:avLst/>
            <a:gdLst>
              <a:gd name="T0" fmla="*/ 2147483647 w 99"/>
              <a:gd name="T1" fmla="*/ 2147483647 h 356"/>
              <a:gd name="T2" fmla="*/ 2147483647 w 99"/>
              <a:gd name="T3" fmla="*/ 2147483647 h 356"/>
              <a:gd name="T4" fmla="*/ 2147483647 w 99"/>
              <a:gd name="T5" fmla="*/ 2147483647 h 356"/>
              <a:gd name="T6" fmla="*/ 890501837 w 99"/>
              <a:gd name="T7" fmla="*/ 2147483647 h 356"/>
              <a:gd name="T8" fmla="*/ 2147483647 w 99"/>
              <a:gd name="T9" fmla="*/ 2147483647 h 356"/>
              <a:gd name="T10" fmla="*/ 2147483647 w 99"/>
              <a:gd name="T11" fmla="*/ 2147483647 h 356"/>
              <a:gd name="T12" fmla="*/ 2147483647 w 99"/>
              <a:gd name="T13" fmla="*/ 2147483647 h 356"/>
              <a:gd name="T14" fmla="*/ 2147483647 w 99"/>
              <a:gd name="T15" fmla="*/ 2147483647 h 356"/>
              <a:gd name="T16" fmla="*/ 2147483647 w 99"/>
              <a:gd name="T17" fmla="*/ 2147483647 h 356"/>
              <a:gd name="T18" fmla="*/ 2147483647 w 99"/>
              <a:gd name="T19" fmla="*/ 2147483647 h 356"/>
              <a:gd name="T20" fmla="*/ 2147483647 w 99"/>
              <a:gd name="T21" fmla="*/ 2147483647 h 356"/>
              <a:gd name="T22" fmla="*/ 2147483647 w 99"/>
              <a:gd name="T23" fmla="*/ 214748364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356"/>
              <a:gd name="T38" fmla="*/ 99 w 99"/>
              <a:gd name="T39" fmla="*/ 356 h 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356">
                <a:moveTo>
                  <a:pt x="41" y="120"/>
                </a:moveTo>
                <a:cubicBezTo>
                  <a:pt x="38" y="146"/>
                  <a:pt x="39" y="154"/>
                  <a:pt x="35" y="174"/>
                </a:cubicBezTo>
                <a:cubicBezTo>
                  <a:pt x="31" y="194"/>
                  <a:pt x="21" y="218"/>
                  <a:pt x="15" y="240"/>
                </a:cubicBezTo>
                <a:cubicBezTo>
                  <a:pt x="9" y="262"/>
                  <a:pt x="0" y="286"/>
                  <a:pt x="1" y="304"/>
                </a:cubicBezTo>
                <a:cubicBezTo>
                  <a:pt x="2" y="322"/>
                  <a:pt x="5" y="344"/>
                  <a:pt x="19" y="350"/>
                </a:cubicBezTo>
                <a:cubicBezTo>
                  <a:pt x="33" y="356"/>
                  <a:pt x="75" y="354"/>
                  <a:pt x="87" y="340"/>
                </a:cubicBezTo>
                <a:cubicBezTo>
                  <a:pt x="99" y="326"/>
                  <a:pt x="96" y="291"/>
                  <a:pt x="93" y="264"/>
                </a:cubicBezTo>
                <a:cubicBezTo>
                  <a:pt x="90" y="237"/>
                  <a:pt x="75" y="201"/>
                  <a:pt x="69" y="176"/>
                </a:cubicBezTo>
                <a:cubicBezTo>
                  <a:pt x="63" y="151"/>
                  <a:pt x="61" y="135"/>
                  <a:pt x="59" y="116"/>
                </a:cubicBezTo>
                <a:cubicBezTo>
                  <a:pt x="57" y="97"/>
                  <a:pt x="57" y="80"/>
                  <a:pt x="55" y="62"/>
                </a:cubicBezTo>
                <a:cubicBezTo>
                  <a:pt x="53" y="44"/>
                  <a:pt x="51" y="0"/>
                  <a:pt x="49" y="10"/>
                </a:cubicBezTo>
                <a:cubicBezTo>
                  <a:pt x="47" y="20"/>
                  <a:pt x="43" y="97"/>
                  <a:pt x="41" y="120"/>
                </a:cubicBezTo>
                <a:close/>
              </a:path>
            </a:pathLst>
          </a:custGeom>
          <a:gradFill rotWithShape="0">
            <a:gsLst>
              <a:gs pos="0">
                <a:srgbClr val="FF0000"/>
              </a:gs>
              <a:gs pos="100000">
                <a:srgbClr val="FFCC66"/>
              </a:gs>
            </a:gsLst>
            <a:lin ang="5400000" scaled="1"/>
          </a:gradFill>
          <a:ln w="9525">
            <a:noFill/>
            <a:round/>
            <a:headEnd/>
            <a:tailEnd/>
          </a:ln>
        </p:spPr>
        <p:txBody>
          <a:bodyPr wrap="none" anchor="ctr"/>
          <a:lstStyle/>
          <a:p>
            <a:endParaRPr lang="fr-FR"/>
          </a:p>
        </p:txBody>
      </p:sp>
      <p:sp>
        <p:nvSpPr>
          <p:cNvPr id="169" name="Forme libre 168"/>
          <p:cNvSpPr/>
          <p:nvPr/>
        </p:nvSpPr>
        <p:spPr>
          <a:xfrm>
            <a:off x="47625" y="2033588"/>
            <a:ext cx="8809038" cy="4202112"/>
          </a:xfrm>
          <a:custGeom>
            <a:avLst/>
            <a:gdLst>
              <a:gd name="connsiteX0" fmla="*/ 2743200 w 8808875"/>
              <a:gd name="connsiteY0" fmla="*/ 78827 h 4202296"/>
              <a:gd name="connsiteX1" fmla="*/ 3058510 w 8808875"/>
              <a:gd name="connsiteY1" fmla="*/ 47296 h 4202296"/>
              <a:gd name="connsiteX2" fmla="*/ 3168869 w 8808875"/>
              <a:gd name="connsiteY2" fmla="*/ 31531 h 4202296"/>
              <a:gd name="connsiteX3" fmla="*/ 3799489 w 8808875"/>
              <a:gd name="connsiteY3" fmla="*/ 0 h 4202296"/>
              <a:gd name="connsiteX4" fmla="*/ 4430110 w 8808875"/>
              <a:gd name="connsiteY4" fmla="*/ 31531 h 4202296"/>
              <a:gd name="connsiteX5" fmla="*/ 4524703 w 8808875"/>
              <a:gd name="connsiteY5" fmla="*/ 47296 h 4202296"/>
              <a:gd name="connsiteX6" fmla="*/ 4587765 w 8808875"/>
              <a:gd name="connsiteY6" fmla="*/ 63062 h 4202296"/>
              <a:gd name="connsiteX7" fmla="*/ 4887310 w 8808875"/>
              <a:gd name="connsiteY7" fmla="*/ 78827 h 4202296"/>
              <a:gd name="connsiteX8" fmla="*/ 5044965 w 8808875"/>
              <a:gd name="connsiteY8" fmla="*/ 110358 h 4202296"/>
              <a:gd name="connsiteX9" fmla="*/ 5139558 w 8808875"/>
              <a:gd name="connsiteY9" fmla="*/ 126124 h 4202296"/>
              <a:gd name="connsiteX10" fmla="*/ 5281448 w 8808875"/>
              <a:gd name="connsiteY10" fmla="*/ 157655 h 4202296"/>
              <a:gd name="connsiteX11" fmla="*/ 5376041 w 8808875"/>
              <a:gd name="connsiteY11" fmla="*/ 220717 h 4202296"/>
              <a:gd name="connsiteX12" fmla="*/ 5423337 w 8808875"/>
              <a:gd name="connsiteY12" fmla="*/ 236482 h 4202296"/>
              <a:gd name="connsiteX13" fmla="*/ 5565227 w 8808875"/>
              <a:gd name="connsiteY13" fmla="*/ 252248 h 4202296"/>
              <a:gd name="connsiteX14" fmla="*/ 5644055 w 8808875"/>
              <a:gd name="connsiteY14" fmla="*/ 268014 h 4202296"/>
              <a:gd name="connsiteX15" fmla="*/ 5738648 w 8808875"/>
              <a:gd name="connsiteY15" fmla="*/ 283779 h 4202296"/>
              <a:gd name="connsiteX16" fmla="*/ 5896303 w 8808875"/>
              <a:gd name="connsiteY16" fmla="*/ 331076 h 4202296"/>
              <a:gd name="connsiteX17" fmla="*/ 6069724 w 8808875"/>
              <a:gd name="connsiteY17" fmla="*/ 425669 h 4202296"/>
              <a:gd name="connsiteX18" fmla="*/ 6132786 w 8808875"/>
              <a:gd name="connsiteY18" fmla="*/ 457200 h 4202296"/>
              <a:gd name="connsiteX19" fmla="*/ 6195848 w 8808875"/>
              <a:gd name="connsiteY19" fmla="*/ 504496 h 4202296"/>
              <a:gd name="connsiteX20" fmla="*/ 6290441 w 8808875"/>
              <a:gd name="connsiteY20" fmla="*/ 520262 h 4202296"/>
              <a:gd name="connsiteX21" fmla="*/ 6337737 w 8808875"/>
              <a:gd name="connsiteY21" fmla="*/ 536027 h 4202296"/>
              <a:gd name="connsiteX22" fmla="*/ 6463862 w 8808875"/>
              <a:gd name="connsiteY22" fmla="*/ 567558 h 4202296"/>
              <a:gd name="connsiteX23" fmla="*/ 6700344 w 8808875"/>
              <a:gd name="connsiteY23" fmla="*/ 646386 h 4202296"/>
              <a:gd name="connsiteX24" fmla="*/ 6968358 w 8808875"/>
              <a:gd name="connsiteY24" fmla="*/ 709448 h 4202296"/>
              <a:gd name="connsiteX25" fmla="*/ 7236372 w 8808875"/>
              <a:gd name="connsiteY25" fmla="*/ 835572 h 4202296"/>
              <a:gd name="connsiteX26" fmla="*/ 7283669 w 8808875"/>
              <a:gd name="connsiteY26" fmla="*/ 851338 h 4202296"/>
              <a:gd name="connsiteX27" fmla="*/ 7315200 w 8808875"/>
              <a:gd name="connsiteY27" fmla="*/ 898634 h 4202296"/>
              <a:gd name="connsiteX28" fmla="*/ 7394027 w 8808875"/>
              <a:gd name="connsiteY28" fmla="*/ 930165 h 4202296"/>
              <a:gd name="connsiteX29" fmla="*/ 7472855 w 8808875"/>
              <a:gd name="connsiteY29" fmla="*/ 977462 h 4202296"/>
              <a:gd name="connsiteX30" fmla="*/ 7567448 w 8808875"/>
              <a:gd name="connsiteY30" fmla="*/ 1040524 h 4202296"/>
              <a:gd name="connsiteX31" fmla="*/ 7693572 w 8808875"/>
              <a:gd name="connsiteY31" fmla="*/ 1135117 h 4202296"/>
              <a:gd name="connsiteX32" fmla="*/ 7740869 w 8808875"/>
              <a:gd name="connsiteY32" fmla="*/ 1182414 h 4202296"/>
              <a:gd name="connsiteX33" fmla="*/ 7788165 w 8808875"/>
              <a:gd name="connsiteY33" fmla="*/ 1213945 h 4202296"/>
              <a:gd name="connsiteX34" fmla="*/ 7898524 w 8808875"/>
              <a:gd name="connsiteY34" fmla="*/ 1308538 h 4202296"/>
              <a:gd name="connsiteX35" fmla="*/ 8040413 w 8808875"/>
              <a:gd name="connsiteY35" fmla="*/ 1529255 h 4202296"/>
              <a:gd name="connsiteX36" fmla="*/ 8119241 w 8808875"/>
              <a:gd name="connsiteY36" fmla="*/ 1608082 h 4202296"/>
              <a:gd name="connsiteX37" fmla="*/ 8198069 w 8808875"/>
              <a:gd name="connsiteY37" fmla="*/ 1749972 h 4202296"/>
              <a:gd name="connsiteX38" fmla="*/ 8245365 w 8808875"/>
              <a:gd name="connsiteY38" fmla="*/ 1828800 h 4202296"/>
              <a:gd name="connsiteX39" fmla="*/ 8308427 w 8808875"/>
              <a:gd name="connsiteY39" fmla="*/ 1907627 h 4202296"/>
              <a:gd name="connsiteX40" fmla="*/ 8339958 w 8808875"/>
              <a:gd name="connsiteY40" fmla="*/ 1954924 h 4202296"/>
              <a:gd name="connsiteX41" fmla="*/ 8355724 w 8808875"/>
              <a:gd name="connsiteY41" fmla="*/ 2049517 h 4202296"/>
              <a:gd name="connsiteX42" fmla="*/ 8403020 w 8808875"/>
              <a:gd name="connsiteY42" fmla="*/ 2159876 h 4202296"/>
              <a:gd name="connsiteX43" fmla="*/ 8560675 w 8808875"/>
              <a:gd name="connsiteY43" fmla="*/ 2443655 h 4202296"/>
              <a:gd name="connsiteX44" fmla="*/ 8607972 w 8808875"/>
              <a:gd name="connsiteY44" fmla="*/ 2554014 h 4202296"/>
              <a:gd name="connsiteX45" fmla="*/ 8639503 w 8808875"/>
              <a:gd name="connsiteY45" fmla="*/ 2601310 h 4202296"/>
              <a:gd name="connsiteX46" fmla="*/ 8655269 w 8808875"/>
              <a:gd name="connsiteY46" fmla="*/ 2664372 h 4202296"/>
              <a:gd name="connsiteX47" fmla="*/ 8671034 w 8808875"/>
              <a:gd name="connsiteY47" fmla="*/ 2711669 h 4202296"/>
              <a:gd name="connsiteX48" fmla="*/ 8702565 w 8808875"/>
              <a:gd name="connsiteY48" fmla="*/ 2885089 h 4202296"/>
              <a:gd name="connsiteX49" fmla="*/ 8718331 w 8808875"/>
              <a:gd name="connsiteY49" fmla="*/ 3216165 h 4202296"/>
              <a:gd name="connsiteX50" fmla="*/ 8671034 w 8808875"/>
              <a:gd name="connsiteY50" fmla="*/ 3846786 h 4202296"/>
              <a:gd name="connsiteX51" fmla="*/ 8623737 w 8808875"/>
              <a:gd name="connsiteY51" fmla="*/ 3925614 h 4202296"/>
              <a:gd name="connsiteX52" fmla="*/ 8592206 w 8808875"/>
              <a:gd name="connsiteY52" fmla="*/ 3972910 h 4202296"/>
              <a:gd name="connsiteX53" fmla="*/ 8497613 w 8808875"/>
              <a:gd name="connsiteY53" fmla="*/ 4035972 h 4202296"/>
              <a:gd name="connsiteX54" fmla="*/ 8403020 w 8808875"/>
              <a:gd name="connsiteY54" fmla="*/ 4099034 h 4202296"/>
              <a:gd name="connsiteX55" fmla="*/ 8261131 w 8808875"/>
              <a:gd name="connsiteY55" fmla="*/ 4146331 h 4202296"/>
              <a:gd name="connsiteX56" fmla="*/ 8213834 w 8808875"/>
              <a:gd name="connsiteY56" fmla="*/ 4162096 h 4202296"/>
              <a:gd name="connsiteX57" fmla="*/ 7662041 w 8808875"/>
              <a:gd name="connsiteY57" fmla="*/ 4146331 h 4202296"/>
              <a:gd name="connsiteX58" fmla="*/ 7614744 w 8808875"/>
              <a:gd name="connsiteY58" fmla="*/ 4130565 h 4202296"/>
              <a:gd name="connsiteX59" fmla="*/ 7409793 w 8808875"/>
              <a:gd name="connsiteY59" fmla="*/ 4146331 h 4202296"/>
              <a:gd name="connsiteX60" fmla="*/ 7204841 w 8808875"/>
              <a:gd name="connsiteY60" fmla="*/ 4130565 h 4202296"/>
              <a:gd name="connsiteX61" fmla="*/ 7157544 w 8808875"/>
              <a:gd name="connsiteY61" fmla="*/ 4114800 h 4202296"/>
              <a:gd name="connsiteX62" fmla="*/ 6968358 w 8808875"/>
              <a:gd name="connsiteY62" fmla="*/ 4067503 h 4202296"/>
              <a:gd name="connsiteX63" fmla="*/ 6873765 w 8808875"/>
              <a:gd name="connsiteY63" fmla="*/ 4051738 h 4202296"/>
              <a:gd name="connsiteX64" fmla="*/ 6810703 w 8808875"/>
              <a:gd name="connsiteY64" fmla="*/ 4035972 h 4202296"/>
              <a:gd name="connsiteX65" fmla="*/ 6605751 w 8808875"/>
              <a:gd name="connsiteY65" fmla="*/ 3988676 h 4202296"/>
              <a:gd name="connsiteX66" fmla="*/ 6511158 w 8808875"/>
              <a:gd name="connsiteY66" fmla="*/ 3957145 h 4202296"/>
              <a:gd name="connsiteX67" fmla="*/ 6132786 w 8808875"/>
              <a:gd name="connsiteY67" fmla="*/ 4004441 h 4202296"/>
              <a:gd name="connsiteX68" fmla="*/ 5896303 w 8808875"/>
              <a:gd name="connsiteY68" fmla="*/ 4067503 h 4202296"/>
              <a:gd name="connsiteX69" fmla="*/ 5801710 w 8808875"/>
              <a:gd name="connsiteY69" fmla="*/ 4083269 h 4202296"/>
              <a:gd name="connsiteX70" fmla="*/ 5722882 w 8808875"/>
              <a:gd name="connsiteY70" fmla="*/ 4099034 h 4202296"/>
              <a:gd name="connsiteX71" fmla="*/ 5580993 w 8808875"/>
              <a:gd name="connsiteY71" fmla="*/ 4130565 h 4202296"/>
              <a:gd name="connsiteX72" fmla="*/ 5470634 w 8808875"/>
              <a:gd name="connsiteY72" fmla="*/ 4146331 h 4202296"/>
              <a:gd name="connsiteX73" fmla="*/ 5328744 w 8808875"/>
              <a:gd name="connsiteY73" fmla="*/ 4177862 h 4202296"/>
              <a:gd name="connsiteX74" fmla="*/ 5029200 w 8808875"/>
              <a:gd name="connsiteY74" fmla="*/ 4162096 h 4202296"/>
              <a:gd name="connsiteX75" fmla="*/ 4918841 w 8808875"/>
              <a:gd name="connsiteY75" fmla="*/ 4146331 h 4202296"/>
              <a:gd name="connsiteX76" fmla="*/ 4792717 w 8808875"/>
              <a:gd name="connsiteY76" fmla="*/ 4130565 h 4202296"/>
              <a:gd name="connsiteX77" fmla="*/ 4698124 w 8808875"/>
              <a:gd name="connsiteY77" fmla="*/ 4146331 h 4202296"/>
              <a:gd name="connsiteX78" fmla="*/ 4619296 w 8808875"/>
              <a:gd name="connsiteY78" fmla="*/ 4162096 h 4202296"/>
              <a:gd name="connsiteX79" fmla="*/ 4493172 w 8808875"/>
              <a:gd name="connsiteY79" fmla="*/ 4177862 h 4202296"/>
              <a:gd name="connsiteX80" fmla="*/ 3941379 w 8808875"/>
              <a:gd name="connsiteY80" fmla="*/ 4146331 h 4202296"/>
              <a:gd name="connsiteX81" fmla="*/ 3878317 w 8808875"/>
              <a:gd name="connsiteY81" fmla="*/ 4130565 h 4202296"/>
              <a:gd name="connsiteX82" fmla="*/ 3831020 w 8808875"/>
              <a:gd name="connsiteY82" fmla="*/ 4146331 h 4202296"/>
              <a:gd name="connsiteX83" fmla="*/ 3279227 w 8808875"/>
              <a:gd name="connsiteY83" fmla="*/ 4146331 h 4202296"/>
              <a:gd name="connsiteX84" fmla="*/ 2885089 w 8808875"/>
              <a:gd name="connsiteY84" fmla="*/ 4130565 h 4202296"/>
              <a:gd name="connsiteX85" fmla="*/ 2774731 w 8808875"/>
              <a:gd name="connsiteY85" fmla="*/ 4114800 h 4202296"/>
              <a:gd name="connsiteX86" fmla="*/ 2632841 w 8808875"/>
              <a:gd name="connsiteY86" fmla="*/ 4099034 h 4202296"/>
              <a:gd name="connsiteX87" fmla="*/ 2554013 w 8808875"/>
              <a:gd name="connsiteY87" fmla="*/ 4083269 h 4202296"/>
              <a:gd name="connsiteX88" fmla="*/ 2475186 w 8808875"/>
              <a:gd name="connsiteY88" fmla="*/ 4051738 h 4202296"/>
              <a:gd name="connsiteX89" fmla="*/ 2427889 w 8808875"/>
              <a:gd name="connsiteY89" fmla="*/ 4035972 h 4202296"/>
              <a:gd name="connsiteX90" fmla="*/ 2380593 w 8808875"/>
              <a:gd name="connsiteY90" fmla="*/ 4004441 h 4202296"/>
              <a:gd name="connsiteX91" fmla="*/ 2222937 w 8808875"/>
              <a:gd name="connsiteY91" fmla="*/ 3988676 h 4202296"/>
              <a:gd name="connsiteX92" fmla="*/ 2128344 w 8808875"/>
              <a:gd name="connsiteY92" fmla="*/ 3941379 h 4202296"/>
              <a:gd name="connsiteX93" fmla="*/ 2081048 w 8808875"/>
              <a:gd name="connsiteY93" fmla="*/ 3925614 h 4202296"/>
              <a:gd name="connsiteX94" fmla="*/ 2065282 w 8808875"/>
              <a:gd name="connsiteY94" fmla="*/ 3878317 h 4202296"/>
              <a:gd name="connsiteX95" fmla="*/ 2049517 w 8808875"/>
              <a:gd name="connsiteY95" fmla="*/ 3799489 h 4202296"/>
              <a:gd name="connsiteX96" fmla="*/ 2017986 w 8808875"/>
              <a:gd name="connsiteY96" fmla="*/ 3846786 h 4202296"/>
              <a:gd name="connsiteX97" fmla="*/ 1970689 w 8808875"/>
              <a:gd name="connsiteY97" fmla="*/ 3862551 h 4202296"/>
              <a:gd name="connsiteX98" fmla="*/ 1844565 w 8808875"/>
              <a:gd name="connsiteY98" fmla="*/ 3909848 h 4202296"/>
              <a:gd name="connsiteX99" fmla="*/ 1781503 w 8808875"/>
              <a:gd name="connsiteY99" fmla="*/ 3925614 h 4202296"/>
              <a:gd name="connsiteX100" fmla="*/ 1623848 w 8808875"/>
              <a:gd name="connsiteY100" fmla="*/ 3972910 h 4202296"/>
              <a:gd name="connsiteX101" fmla="*/ 1576551 w 8808875"/>
              <a:gd name="connsiteY101" fmla="*/ 4004441 h 4202296"/>
              <a:gd name="connsiteX102" fmla="*/ 1466193 w 8808875"/>
              <a:gd name="connsiteY102" fmla="*/ 4020207 h 4202296"/>
              <a:gd name="connsiteX103" fmla="*/ 1403131 w 8808875"/>
              <a:gd name="connsiteY103" fmla="*/ 4035972 h 4202296"/>
              <a:gd name="connsiteX104" fmla="*/ 1166648 w 8808875"/>
              <a:gd name="connsiteY104" fmla="*/ 4020207 h 4202296"/>
              <a:gd name="connsiteX105" fmla="*/ 1103586 w 8808875"/>
              <a:gd name="connsiteY105" fmla="*/ 4004441 h 4202296"/>
              <a:gd name="connsiteX106" fmla="*/ 961696 w 8808875"/>
              <a:gd name="connsiteY106" fmla="*/ 3957145 h 4202296"/>
              <a:gd name="connsiteX107" fmla="*/ 835572 w 8808875"/>
              <a:gd name="connsiteY107" fmla="*/ 3941379 h 4202296"/>
              <a:gd name="connsiteX108" fmla="*/ 646386 w 8808875"/>
              <a:gd name="connsiteY108" fmla="*/ 3894082 h 4202296"/>
              <a:gd name="connsiteX109" fmla="*/ 599089 w 8808875"/>
              <a:gd name="connsiteY109" fmla="*/ 3909848 h 4202296"/>
              <a:gd name="connsiteX110" fmla="*/ 204951 w 8808875"/>
              <a:gd name="connsiteY110" fmla="*/ 3878317 h 4202296"/>
              <a:gd name="connsiteX111" fmla="*/ 157655 w 8808875"/>
              <a:gd name="connsiteY111" fmla="*/ 3862551 h 4202296"/>
              <a:gd name="connsiteX112" fmla="*/ 78827 w 8808875"/>
              <a:gd name="connsiteY112" fmla="*/ 3720662 h 4202296"/>
              <a:gd name="connsiteX113" fmla="*/ 31531 w 8808875"/>
              <a:gd name="connsiteY113" fmla="*/ 3468414 h 4202296"/>
              <a:gd name="connsiteX114" fmla="*/ 0 w 8808875"/>
              <a:gd name="connsiteY114" fmla="*/ 3436882 h 4202296"/>
              <a:gd name="connsiteX115" fmla="*/ 15765 w 8808875"/>
              <a:gd name="connsiteY115" fmla="*/ 3168869 h 4202296"/>
              <a:gd name="connsiteX116" fmla="*/ 31531 w 8808875"/>
              <a:gd name="connsiteY116" fmla="*/ 3121572 h 4202296"/>
              <a:gd name="connsiteX117" fmla="*/ 204951 w 8808875"/>
              <a:gd name="connsiteY117" fmla="*/ 2995448 h 4202296"/>
              <a:gd name="connsiteX118" fmla="*/ 299544 w 8808875"/>
              <a:gd name="connsiteY118" fmla="*/ 2916620 h 4202296"/>
              <a:gd name="connsiteX119" fmla="*/ 315310 w 8808875"/>
              <a:gd name="connsiteY119" fmla="*/ 2869324 h 4202296"/>
              <a:gd name="connsiteX120" fmla="*/ 409903 w 8808875"/>
              <a:gd name="connsiteY120" fmla="*/ 2774731 h 4202296"/>
              <a:gd name="connsiteX121" fmla="*/ 441434 w 8808875"/>
              <a:gd name="connsiteY121" fmla="*/ 2727434 h 4202296"/>
              <a:gd name="connsiteX122" fmla="*/ 536027 w 8808875"/>
              <a:gd name="connsiteY122" fmla="*/ 2632841 h 4202296"/>
              <a:gd name="connsiteX123" fmla="*/ 630620 w 8808875"/>
              <a:gd name="connsiteY123" fmla="*/ 2569779 h 4202296"/>
              <a:gd name="connsiteX124" fmla="*/ 662151 w 8808875"/>
              <a:gd name="connsiteY124" fmla="*/ 2506717 h 4202296"/>
              <a:gd name="connsiteX125" fmla="*/ 693682 w 8808875"/>
              <a:gd name="connsiteY125" fmla="*/ 2459420 h 4202296"/>
              <a:gd name="connsiteX126" fmla="*/ 740979 w 8808875"/>
              <a:gd name="connsiteY126" fmla="*/ 2364827 h 4202296"/>
              <a:gd name="connsiteX127" fmla="*/ 788275 w 8808875"/>
              <a:gd name="connsiteY127" fmla="*/ 2333296 h 4202296"/>
              <a:gd name="connsiteX128" fmla="*/ 851337 w 8808875"/>
              <a:gd name="connsiteY128" fmla="*/ 2238703 h 4202296"/>
              <a:gd name="connsiteX129" fmla="*/ 898634 w 8808875"/>
              <a:gd name="connsiteY129" fmla="*/ 2222938 h 4202296"/>
              <a:gd name="connsiteX130" fmla="*/ 945931 w 8808875"/>
              <a:gd name="connsiteY130" fmla="*/ 2191407 h 4202296"/>
              <a:gd name="connsiteX131" fmla="*/ 1119351 w 8808875"/>
              <a:gd name="connsiteY131" fmla="*/ 2159876 h 4202296"/>
              <a:gd name="connsiteX132" fmla="*/ 1182413 w 8808875"/>
              <a:gd name="connsiteY132" fmla="*/ 2144110 h 4202296"/>
              <a:gd name="connsiteX133" fmla="*/ 1277006 w 8808875"/>
              <a:gd name="connsiteY133" fmla="*/ 2128345 h 4202296"/>
              <a:gd name="connsiteX134" fmla="*/ 1324303 w 8808875"/>
              <a:gd name="connsiteY134" fmla="*/ 2096814 h 4202296"/>
              <a:gd name="connsiteX135" fmla="*/ 1355834 w 8808875"/>
              <a:gd name="connsiteY135" fmla="*/ 2065282 h 4202296"/>
              <a:gd name="connsiteX136" fmla="*/ 1403131 w 8808875"/>
              <a:gd name="connsiteY136" fmla="*/ 2049517 h 4202296"/>
              <a:gd name="connsiteX137" fmla="*/ 1655379 w 8808875"/>
              <a:gd name="connsiteY137" fmla="*/ 2002220 h 4202296"/>
              <a:gd name="connsiteX138" fmla="*/ 1718441 w 8808875"/>
              <a:gd name="connsiteY138" fmla="*/ 1986455 h 4202296"/>
              <a:gd name="connsiteX139" fmla="*/ 1765737 w 8808875"/>
              <a:gd name="connsiteY139" fmla="*/ 1970689 h 4202296"/>
              <a:gd name="connsiteX140" fmla="*/ 1891862 w 8808875"/>
              <a:gd name="connsiteY140" fmla="*/ 1954924 h 4202296"/>
              <a:gd name="connsiteX141" fmla="*/ 2002220 w 8808875"/>
              <a:gd name="connsiteY141" fmla="*/ 1923393 h 4202296"/>
              <a:gd name="connsiteX142" fmla="*/ 2096813 w 8808875"/>
              <a:gd name="connsiteY142" fmla="*/ 1891862 h 4202296"/>
              <a:gd name="connsiteX143" fmla="*/ 2490951 w 8808875"/>
              <a:gd name="connsiteY143" fmla="*/ 1876096 h 4202296"/>
              <a:gd name="connsiteX144" fmla="*/ 2601310 w 8808875"/>
              <a:gd name="connsiteY144" fmla="*/ 1860331 h 4202296"/>
              <a:gd name="connsiteX145" fmla="*/ 2790496 w 8808875"/>
              <a:gd name="connsiteY145" fmla="*/ 1844565 h 4202296"/>
              <a:gd name="connsiteX146" fmla="*/ 2837793 w 8808875"/>
              <a:gd name="connsiteY146" fmla="*/ 1797269 h 4202296"/>
              <a:gd name="connsiteX147" fmla="*/ 2822027 w 8808875"/>
              <a:gd name="connsiteY147" fmla="*/ 1608082 h 4202296"/>
              <a:gd name="connsiteX148" fmla="*/ 2727434 w 8808875"/>
              <a:gd name="connsiteY148" fmla="*/ 1576551 h 4202296"/>
              <a:gd name="connsiteX149" fmla="*/ 2632841 w 8808875"/>
              <a:gd name="connsiteY149" fmla="*/ 1560786 h 4202296"/>
              <a:gd name="connsiteX150" fmla="*/ 2506717 w 8808875"/>
              <a:gd name="connsiteY150" fmla="*/ 1529255 h 4202296"/>
              <a:gd name="connsiteX151" fmla="*/ 2459420 w 8808875"/>
              <a:gd name="connsiteY151" fmla="*/ 1513489 h 4202296"/>
              <a:gd name="connsiteX152" fmla="*/ 2412124 w 8808875"/>
              <a:gd name="connsiteY152" fmla="*/ 1481958 h 4202296"/>
              <a:gd name="connsiteX153" fmla="*/ 2396358 w 8808875"/>
              <a:gd name="connsiteY153" fmla="*/ 1418896 h 4202296"/>
              <a:gd name="connsiteX154" fmla="*/ 2380593 w 8808875"/>
              <a:gd name="connsiteY154" fmla="*/ 1371600 h 4202296"/>
              <a:gd name="connsiteX155" fmla="*/ 2412124 w 8808875"/>
              <a:gd name="connsiteY155" fmla="*/ 914400 h 4202296"/>
              <a:gd name="connsiteX156" fmla="*/ 2427889 w 8808875"/>
              <a:gd name="connsiteY156" fmla="*/ 851338 h 4202296"/>
              <a:gd name="connsiteX157" fmla="*/ 2538248 w 8808875"/>
              <a:gd name="connsiteY157" fmla="*/ 725214 h 4202296"/>
              <a:gd name="connsiteX158" fmla="*/ 2554013 w 8808875"/>
              <a:gd name="connsiteY158" fmla="*/ 614855 h 4202296"/>
              <a:gd name="connsiteX159" fmla="*/ 2585544 w 8808875"/>
              <a:gd name="connsiteY159" fmla="*/ 409903 h 4202296"/>
              <a:gd name="connsiteX160" fmla="*/ 2617075 w 8808875"/>
              <a:gd name="connsiteY160" fmla="*/ 315310 h 4202296"/>
              <a:gd name="connsiteX161" fmla="*/ 2632841 w 8808875"/>
              <a:gd name="connsiteY161" fmla="*/ 268014 h 4202296"/>
              <a:gd name="connsiteX162" fmla="*/ 2664372 w 8808875"/>
              <a:gd name="connsiteY162" fmla="*/ 236482 h 4202296"/>
              <a:gd name="connsiteX163" fmla="*/ 2695903 w 8808875"/>
              <a:gd name="connsiteY163" fmla="*/ 110358 h 4202296"/>
              <a:gd name="connsiteX164" fmla="*/ 2711669 w 8808875"/>
              <a:gd name="connsiteY164" fmla="*/ 63062 h 4202296"/>
              <a:gd name="connsiteX165" fmla="*/ 2758965 w 8808875"/>
              <a:gd name="connsiteY165" fmla="*/ 31531 h 4202296"/>
              <a:gd name="connsiteX166" fmla="*/ 2806262 w 8808875"/>
              <a:gd name="connsiteY166" fmla="*/ 78827 h 420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8808875" h="4202296">
                <a:moveTo>
                  <a:pt x="2743200" y="78827"/>
                </a:moveTo>
                <a:lnTo>
                  <a:pt x="3058510" y="47296"/>
                </a:lnTo>
                <a:cubicBezTo>
                  <a:pt x="3095443" y="43192"/>
                  <a:pt x="3131849" y="34750"/>
                  <a:pt x="3168869" y="31531"/>
                </a:cubicBezTo>
                <a:cubicBezTo>
                  <a:pt x="3342880" y="16400"/>
                  <a:pt x="3642948" y="6522"/>
                  <a:pt x="3799489" y="0"/>
                </a:cubicBezTo>
                <a:cubicBezTo>
                  <a:pt x="3911446" y="4868"/>
                  <a:pt x="4292866" y="19597"/>
                  <a:pt x="4430110" y="31531"/>
                </a:cubicBezTo>
                <a:cubicBezTo>
                  <a:pt x="4461956" y="34300"/>
                  <a:pt x="4493358" y="41027"/>
                  <a:pt x="4524703" y="47296"/>
                </a:cubicBezTo>
                <a:cubicBezTo>
                  <a:pt x="4545950" y="51545"/>
                  <a:pt x="4566179" y="61185"/>
                  <a:pt x="4587765" y="63062"/>
                </a:cubicBezTo>
                <a:cubicBezTo>
                  <a:pt x="4687376" y="71724"/>
                  <a:pt x="4787462" y="73572"/>
                  <a:pt x="4887310" y="78827"/>
                </a:cubicBezTo>
                <a:lnTo>
                  <a:pt x="5044965" y="110358"/>
                </a:lnTo>
                <a:cubicBezTo>
                  <a:pt x="5076310" y="116627"/>
                  <a:pt x="5108108" y="120406"/>
                  <a:pt x="5139558" y="126124"/>
                </a:cubicBezTo>
                <a:cubicBezTo>
                  <a:pt x="5212960" y="139470"/>
                  <a:pt x="5213958" y="140782"/>
                  <a:pt x="5281448" y="157655"/>
                </a:cubicBezTo>
                <a:lnTo>
                  <a:pt x="5376041" y="220717"/>
                </a:lnTo>
                <a:cubicBezTo>
                  <a:pt x="5389868" y="229935"/>
                  <a:pt x="5406945" y="233750"/>
                  <a:pt x="5423337" y="236482"/>
                </a:cubicBezTo>
                <a:cubicBezTo>
                  <a:pt x="5470277" y="244305"/>
                  <a:pt x="5518118" y="245518"/>
                  <a:pt x="5565227" y="252248"/>
                </a:cubicBezTo>
                <a:cubicBezTo>
                  <a:pt x="5591754" y="256038"/>
                  <a:pt x="5617691" y="263221"/>
                  <a:pt x="5644055" y="268014"/>
                </a:cubicBezTo>
                <a:cubicBezTo>
                  <a:pt x="5675505" y="273732"/>
                  <a:pt x="5707303" y="277510"/>
                  <a:pt x="5738648" y="283779"/>
                </a:cubicBezTo>
                <a:cubicBezTo>
                  <a:pt x="5790927" y="294235"/>
                  <a:pt x="5847155" y="313204"/>
                  <a:pt x="5896303" y="331076"/>
                </a:cubicBezTo>
                <a:cubicBezTo>
                  <a:pt x="6017661" y="375206"/>
                  <a:pt x="5941749" y="348884"/>
                  <a:pt x="6069724" y="425669"/>
                </a:cubicBezTo>
                <a:cubicBezTo>
                  <a:pt x="6089877" y="437761"/>
                  <a:pt x="6112856" y="444744"/>
                  <a:pt x="6132786" y="457200"/>
                </a:cubicBezTo>
                <a:cubicBezTo>
                  <a:pt x="6155068" y="471126"/>
                  <a:pt x="6171452" y="494737"/>
                  <a:pt x="6195848" y="504496"/>
                </a:cubicBezTo>
                <a:cubicBezTo>
                  <a:pt x="6225528" y="516368"/>
                  <a:pt x="6259236" y="513328"/>
                  <a:pt x="6290441" y="520262"/>
                </a:cubicBezTo>
                <a:cubicBezTo>
                  <a:pt x="6306663" y="523867"/>
                  <a:pt x="6321704" y="531655"/>
                  <a:pt x="6337737" y="536027"/>
                </a:cubicBezTo>
                <a:cubicBezTo>
                  <a:pt x="6379546" y="547429"/>
                  <a:pt x="6421990" y="556392"/>
                  <a:pt x="6463862" y="567558"/>
                </a:cubicBezTo>
                <a:cubicBezTo>
                  <a:pt x="6741754" y="641662"/>
                  <a:pt x="6392445" y="550167"/>
                  <a:pt x="6700344" y="646386"/>
                </a:cubicBezTo>
                <a:cubicBezTo>
                  <a:pt x="6859999" y="696278"/>
                  <a:pt x="6799229" y="661125"/>
                  <a:pt x="6968358" y="709448"/>
                </a:cubicBezTo>
                <a:cubicBezTo>
                  <a:pt x="7035695" y="728687"/>
                  <a:pt x="7213591" y="824182"/>
                  <a:pt x="7236372" y="835572"/>
                </a:cubicBezTo>
                <a:cubicBezTo>
                  <a:pt x="7251236" y="843004"/>
                  <a:pt x="7267903" y="846083"/>
                  <a:pt x="7283669" y="851338"/>
                </a:cubicBezTo>
                <a:cubicBezTo>
                  <a:pt x="7294179" y="867103"/>
                  <a:pt x="7299782" y="887621"/>
                  <a:pt x="7315200" y="898634"/>
                </a:cubicBezTo>
                <a:cubicBezTo>
                  <a:pt x="7338228" y="915083"/>
                  <a:pt x="7368715" y="917509"/>
                  <a:pt x="7394027" y="930165"/>
                </a:cubicBezTo>
                <a:cubicBezTo>
                  <a:pt x="7421435" y="943869"/>
                  <a:pt x="7448341" y="959076"/>
                  <a:pt x="7472855" y="977462"/>
                </a:cubicBezTo>
                <a:cubicBezTo>
                  <a:pt x="7567331" y="1048319"/>
                  <a:pt x="7472592" y="1008905"/>
                  <a:pt x="7567448" y="1040524"/>
                </a:cubicBezTo>
                <a:cubicBezTo>
                  <a:pt x="7679171" y="1152247"/>
                  <a:pt x="7536858" y="1017581"/>
                  <a:pt x="7693572" y="1135117"/>
                </a:cubicBezTo>
                <a:cubicBezTo>
                  <a:pt x="7711409" y="1148495"/>
                  <a:pt x="7723741" y="1168140"/>
                  <a:pt x="7740869" y="1182414"/>
                </a:cubicBezTo>
                <a:cubicBezTo>
                  <a:pt x="7755425" y="1194544"/>
                  <a:pt x="7774767" y="1200547"/>
                  <a:pt x="7788165" y="1213945"/>
                </a:cubicBezTo>
                <a:cubicBezTo>
                  <a:pt x="7889149" y="1314929"/>
                  <a:pt x="7805703" y="1277597"/>
                  <a:pt x="7898524" y="1308538"/>
                </a:cubicBezTo>
                <a:cubicBezTo>
                  <a:pt x="7939298" y="1390085"/>
                  <a:pt x="7969652" y="1458495"/>
                  <a:pt x="8040413" y="1529255"/>
                </a:cubicBezTo>
                <a:cubicBezTo>
                  <a:pt x="8066689" y="1555531"/>
                  <a:pt x="8096028" y="1579065"/>
                  <a:pt x="8119241" y="1608082"/>
                </a:cubicBezTo>
                <a:cubicBezTo>
                  <a:pt x="8155076" y="1652876"/>
                  <a:pt x="8170897" y="1701062"/>
                  <a:pt x="8198069" y="1749972"/>
                </a:cubicBezTo>
                <a:cubicBezTo>
                  <a:pt x="8212950" y="1776759"/>
                  <a:pt x="8227793" y="1803697"/>
                  <a:pt x="8245365" y="1828800"/>
                </a:cubicBezTo>
                <a:cubicBezTo>
                  <a:pt x="8264662" y="1856367"/>
                  <a:pt x="8288237" y="1880708"/>
                  <a:pt x="8308427" y="1907627"/>
                </a:cubicBezTo>
                <a:cubicBezTo>
                  <a:pt x="8319796" y="1922785"/>
                  <a:pt x="8329448" y="1939158"/>
                  <a:pt x="8339958" y="1954924"/>
                </a:cubicBezTo>
                <a:cubicBezTo>
                  <a:pt x="8345213" y="1986455"/>
                  <a:pt x="8346323" y="2018965"/>
                  <a:pt x="8355724" y="2049517"/>
                </a:cubicBezTo>
                <a:cubicBezTo>
                  <a:pt x="8367494" y="2087769"/>
                  <a:pt x="8386248" y="2123537"/>
                  <a:pt x="8403020" y="2159876"/>
                </a:cubicBezTo>
                <a:cubicBezTo>
                  <a:pt x="8453508" y="2269267"/>
                  <a:pt x="8493562" y="2328604"/>
                  <a:pt x="8560675" y="2443655"/>
                </a:cubicBezTo>
                <a:cubicBezTo>
                  <a:pt x="8675502" y="2640502"/>
                  <a:pt x="8531129" y="2400330"/>
                  <a:pt x="8607972" y="2554014"/>
                </a:cubicBezTo>
                <a:cubicBezTo>
                  <a:pt x="8616446" y="2570961"/>
                  <a:pt x="8628993" y="2585545"/>
                  <a:pt x="8639503" y="2601310"/>
                </a:cubicBezTo>
                <a:cubicBezTo>
                  <a:pt x="8644758" y="2622331"/>
                  <a:pt x="8649316" y="2643538"/>
                  <a:pt x="8655269" y="2664372"/>
                </a:cubicBezTo>
                <a:cubicBezTo>
                  <a:pt x="8659834" y="2680351"/>
                  <a:pt x="8667003" y="2695547"/>
                  <a:pt x="8671034" y="2711669"/>
                </a:cubicBezTo>
                <a:cubicBezTo>
                  <a:pt x="8682055" y="2755752"/>
                  <a:pt x="8695534" y="2842904"/>
                  <a:pt x="8702565" y="2885089"/>
                </a:cubicBezTo>
                <a:cubicBezTo>
                  <a:pt x="8707820" y="2995448"/>
                  <a:pt x="8718331" y="3105681"/>
                  <a:pt x="8718331" y="3216165"/>
                </a:cubicBezTo>
                <a:cubicBezTo>
                  <a:pt x="8718331" y="3794013"/>
                  <a:pt x="8808875" y="3640023"/>
                  <a:pt x="8671034" y="3846786"/>
                </a:cubicBezTo>
                <a:cubicBezTo>
                  <a:pt x="8643656" y="3928920"/>
                  <a:pt x="8673202" y="3863783"/>
                  <a:pt x="8623737" y="3925614"/>
                </a:cubicBezTo>
                <a:cubicBezTo>
                  <a:pt x="8611900" y="3940410"/>
                  <a:pt x="8606466" y="3960433"/>
                  <a:pt x="8592206" y="3972910"/>
                </a:cubicBezTo>
                <a:cubicBezTo>
                  <a:pt x="8563687" y="3997864"/>
                  <a:pt x="8529144" y="4014951"/>
                  <a:pt x="8497613" y="4035972"/>
                </a:cubicBezTo>
                <a:lnTo>
                  <a:pt x="8403020" y="4099034"/>
                </a:lnTo>
                <a:lnTo>
                  <a:pt x="8261131" y="4146331"/>
                </a:lnTo>
                <a:lnTo>
                  <a:pt x="8213834" y="4162096"/>
                </a:lnTo>
                <a:cubicBezTo>
                  <a:pt x="8029903" y="4156841"/>
                  <a:pt x="7845793" y="4156002"/>
                  <a:pt x="7662041" y="4146331"/>
                </a:cubicBezTo>
                <a:cubicBezTo>
                  <a:pt x="7645445" y="4145458"/>
                  <a:pt x="7631363" y="4130565"/>
                  <a:pt x="7614744" y="4130565"/>
                </a:cubicBezTo>
                <a:cubicBezTo>
                  <a:pt x="7546225" y="4130565"/>
                  <a:pt x="7478110" y="4141076"/>
                  <a:pt x="7409793" y="4146331"/>
                </a:cubicBezTo>
                <a:cubicBezTo>
                  <a:pt x="7341476" y="4141076"/>
                  <a:pt x="7272831" y="4139064"/>
                  <a:pt x="7204841" y="4130565"/>
                </a:cubicBezTo>
                <a:cubicBezTo>
                  <a:pt x="7188351" y="4128504"/>
                  <a:pt x="7173601" y="4119082"/>
                  <a:pt x="7157544" y="4114800"/>
                </a:cubicBezTo>
                <a:cubicBezTo>
                  <a:pt x="7094736" y="4098051"/>
                  <a:pt x="7031813" y="4081604"/>
                  <a:pt x="6968358" y="4067503"/>
                </a:cubicBezTo>
                <a:cubicBezTo>
                  <a:pt x="6937153" y="4060569"/>
                  <a:pt x="6905110" y="4058007"/>
                  <a:pt x="6873765" y="4051738"/>
                </a:cubicBezTo>
                <a:cubicBezTo>
                  <a:pt x="6852518" y="4047489"/>
                  <a:pt x="6831855" y="4040672"/>
                  <a:pt x="6810703" y="4035972"/>
                </a:cubicBezTo>
                <a:cubicBezTo>
                  <a:pt x="6592297" y="3987437"/>
                  <a:pt x="6914877" y="4065957"/>
                  <a:pt x="6605751" y="3988676"/>
                </a:cubicBezTo>
                <a:cubicBezTo>
                  <a:pt x="6573507" y="3980615"/>
                  <a:pt x="6511158" y="3957145"/>
                  <a:pt x="6511158" y="3957145"/>
                </a:cubicBezTo>
                <a:cubicBezTo>
                  <a:pt x="6303303" y="4009109"/>
                  <a:pt x="6428285" y="3985973"/>
                  <a:pt x="6132786" y="4004441"/>
                </a:cubicBezTo>
                <a:cubicBezTo>
                  <a:pt x="5894744" y="4038448"/>
                  <a:pt x="6157793" y="3992792"/>
                  <a:pt x="5896303" y="4067503"/>
                </a:cubicBezTo>
                <a:cubicBezTo>
                  <a:pt x="5865567" y="4076285"/>
                  <a:pt x="5833160" y="4077551"/>
                  <a:pt x="5801710" y="4083269"/>
                </a:cubicBezTo>
                <a:cubicBezTo>
                  <a:pt x="5775346" y="4088062"/>
                  <a:pt x="5749040" y="4093221"/>
                  <a:pt x="5722882" y="4099034"/>
                </a:cubicBezTo>
                <a:cubicBezTo>
                  <a:pt x="5637827" y="4117935"/>
                  <a:pt x="5676117" y="4114711"/>
                  <a:pt x="5580993" y="4130565"/>
                </a:cubicBezTo>
                <a:cubicBezTo>
                  <a:pt x="5544339" y="4136674"/>
                  <a:pt x="5507288" y="4140222"/>
                  <a:pt x="5470634" y="4146331"/>
                </a:cubicBezTo>
                <a:cubicBezTo>
                  <a:pt x="5410577" y="4156340"/>
                  <a:pt x="5385444" y="4163687"/>
                  <a:pt x="5328744" y="4177862"/>
                </a:cubicBezTo>
                <a:cubicBezTo>
                  <a:pt x="5228896" y="4172607"/>
                  <a:pt x="5128892" y="4169765"/>
                  <a:pt x="5029200" y="4162096"/>
                </a:cubicBezTo>
                <a:cubicBezTo>
                  <a:pt x="4992150" y="4159246"/>
                  <a:pt x="4955675" y="4151242"/>
                  <a:pt x="4918841" y="4146331"/>
                </a:cubicBezTo>
                <a:lnTo>
                  <a:pt x="4792717" y="4130565"/>
                </a:lnTo>
                <a:lnTo>
                  <a:pt x="4698124" y="4146331"/>
                </a:lnTo>
                <a:cubicBezTo>
                  <a:pt x="4671760" y="4151124"/>
                  <a:pt x="4645781" y="4158021"/>
                  <a:pt x="4619296" y="4162096"/>
                </a:cubicBezTo>
                <a:cubicBezTo>
                  <a:pt x="4577420" y="4168538"/>
                  <a:pt x="4535213" y="4172607"/>
                  <a:pt x="4493172" y="4177862"/>
                </a:cubicBezTo>
                <a:cubicBezTo>
                  <a:pt x="4285253" y="4170436"/>
                  <a:pt x="4129190" y="4180479"/>
                  <a:pt x="3941379" y="4146331"/>
                </a:cubicBezTo>
                <a:cubicBezTo>
                  <a:pt x="3920061" y="4142455"/>
                  <a:pt x="3899338" y="4135820"/>
                  <a:pt x="3878317" y="4130565"/>
                </a:cubicBezTo>
                <a:cubicBezTo>
                  <a:pt x="3862551" y="4135820"/>
                  <a:pt x="3846999" y="4141766"/>
                  <a:pt x="3831020" y="4146331"/>
                </a:cubicBezTo>
                <a:cubicBezTo>
                  <a:pt x="3635140" y="4202296"/>
                  <a:pt x="3599210" y="4157759"/>
                  <a:pt x="3279227" y="4146331"/>
                </a:cubicBezTo>
                <a:lnTo>
                  <a:pt x="2885089" y="4130565"/>
                </a:lnTo>
                <a:lnTo>
                  <a:pt x="2774731" y="4114800"/>
                </a:lnTo>
                <a:cubicBezTo>
                  <a:pt x="2727511" y="4108897"/>
                  <a:pt x="2679950" y="4105764"/>
                  <a:pt x="2632841" y="4099034"/>
                </a:cubicBezTo>
                <a:cubicBezTo>
                  <a:pt x="2606314" y="4095244"/>
                  <a:pt x="2580289" y="4088524"/>
                  <a:pt x="2554013" y="4083269"/>
                </a:cubicBezTo>
                <a:cubicBezTo>
                  <a:pt x="2527737" y="4072759"/>
                  <a:pt x="2501684" y="4061675"/>
                  <a:pt x="2475186" y="4051738"/>
                </a:cubicBezTo>
                <a:cubicBezTo>
                  <a:pt x="2459626" y="4045903"/>
                  <a:pt x="2442753" y="4043404"/>
                  <a:pt x="2427889" y="4035972"/>
                </a:cubicBezTo>
                <a:cubicBezTo>
                  <a:pt x="2410942" y="4027498"/>
                  <a:pt x="2399055" y="4008702"/>
                  <a:pt x="2380593" y="4004441"/>
                </a:cubicBezTo>
                <a:cubicBezTo>
                  <a:pt x="2329131" y="3992565"/>
                  <a:pt x="2275489" y="3993931"/>
                  <a:pt x="2222937" y="3988676"/>
                </a:cubicBezTo>
                <a:cubicBezTo>
                  <a:pt x="2104051" y="3949046"/>
                  <a:pt x="2250599" y="4002506"/>
                  <a:pt x="2128344" y="3941379"/>
                </a:cubicBezTo>
                <a:cubicBezTo>
                  <a:pt x="2113480" y="3933947"/>
                  <a:pt x="2096813" y="3930869"/>
                  <a:pt x="2081048" y="3925614"/>
                </a:cubicBezTo>
                <a:cubicBezTo>
                  <a:pt x="2075793" y="3909848"/>
                  <a:pt x="2069313" y="3894439"/>
                  <a:pt x="2065282" y="3878317"/>
                </a:cubicBezTo>
                <a:cubicBezTo>
                  <a:pt x="2058783" y="3852321"/>
                  <a:pt x="2071813" y="3814353"/>
                  <a:pt x="2049517" y="3799489"/>
                </a:cubicBezTo>
                <a:cubicBezTo>
                  <a:pt x="2033751" y="3788979"/>
                  <a:pt x="2032782" y="3834949"/>
                  <a:pt x="2017986" y="3846786"/>
                </a:cubicBezTo>
                <a:cubicBezTo>
                  <a:pt x="2005009" y="3857167"/>
                  <a:pt x="1986668" y="3857986"/>
                  <a:pt x="1970689" y="3862551"/>
                </a:cubicBezTo>
                <a:cubicBezTo>
                  <a:pt x="1744091" y="3927293"/>
                  <a:pt x="2079656" y="3821688"/>
                  <a:pt x="1844565" y="3909848"/>
                </a:cubicBezTo>
                <a:cubicBezTo>
                  <a:pt x="1824277" y="3917456"/>
                  <a:pt x="1802059" y="3918762"/>
                  <a:pt x="1781503" y="3925614"/>
                </a:cubicBezTo>
                <a:cubicBezTo>
                  <a:pt x="1625948" y="3977466"/>
                  <a:pt x="1779517" y="3941777"/>
                  <a:pt x="1623848" y="3972910"/>
                </a:cubicBezTo>
                <a:cubicBezTo>
                  <a:pt x="1608082" y="3983420"/>
                  <a:pt x="1594700" y="3998996"/>
                  <a:pt x="1576551" y="4004441"/>
                </a:cubicBezTo>
                <a:cubicBezTo>
                  <a:pt x="1540959" y="4015119"/>
                  <a:pt x="1502753" y="4013560"/>
                  <a:pt x="1466193" y="4020207"/>
                </a:cubicBezTo>
                <a:cubicBezTo>
                  <a:pt x="1444875" y="4024083"/>
                  <a:pt x="1424152" y="4030717"/>
                  <a:pt x="1403131" y="4035972"/>
                </a:cubicBezTo>
                <a:cubicBezTo>
                  <a:pt x="1324303" y="4030717"/>
                  <a:pt x="1245217" y="4028477"/>
                  <a:pt x="1166648" y="4020207"/>
                </a:cubicBezTo>
                <a:cubicBezTo>
                  <a:pt x="1145099" y="4017939"/>
                  <a:pt x="1124295" y="4010813"/>
                  <a:pt x="1103586" y="4004441"/>
                </a:cubicBezTo>
                <a:cubicBezTo>
                  <a:pt x="1055936" y="3989779"/>
                  <a:pt x="1008993" y="3972910"/>
                  <a:pt x="961696" y="3957145"/>
                </a:cubicBezTo>
                <a:cubicBezTo>
                  <a:pt x="921502" y="3943747"/>
                  <a:pt x="877613" y="3946634"/>
                  <a:pt x="835572" y="3941379"/>
                </a:cubicBezTo>
                <a:cubicBezTo>
                  <a:pt x="710653" y="3899739"/>
                  <a:pt x="773763" y="3915312"/>
                  <a:pt x="646386" y="3894082"/>
                </a:cubicBezTo>
                <a:cubicBezTo>
                  <a:pt x="630620" y="3899337"/>
                  <a:pt x="615708" y="3909848"/>
                  <a:pt x="599089" y="3909848"/>
                </a:cubicBezTo>
                <a:cubicBezTo>
                  <a:pt x="413698" y="3909848"/>
                  <a:pt x="342383" y="3917583"/>
                  <a:pt x="204951" y="3878317"/>
                </a:cubicBezTo>
                <a:cubicBezTo>
                  <a:pt x="188972" y="3873752"/>
                  <a:pt x="173420" y="3867806"/>
                  <a:pt x="157655" y="3862551"/>
                </a:cubicBezTo>
                <a:cubicBezTo>
                  <a:pt x="85375" y="3754131"/>
                  <a:pt x="106577" y="3803909"/>
                  <a:pt x="78827" y="3720662"/>
                </a:cubicBezTo>
                <a:cubicBezTo>
                  <a:pt x="76786" y="3700248"/>
                  <a:pt x="69045" y="3505930"/>
                  <a:pt x="31531" y="3468414"/>
                </a:cubicBezTo>
                <a:lnTo>
                  <a:pt x="0" y="3436882"/>
                </a:lnTo>
                <a:cubicBezTo>
                  <a:pt x="5255" y="3347544"/>
                  <a:pt x="6860" y="3257917"/>
                  <a:pt x="15765" y="3168869"/>
                </a:cubicBezTo>
                <a:cubicBezTo>
                  <a:pt x="17419" y="3152333"/>
                  <a:pt x="19780" y="3133323"/>
                  <a:pt x="31531" y="3121572"/>
                </a:cubicBezTo>
                <a:cubicBezTo>
                  <a:pt x="213339" y="2939764"/>
                  <a:pt x="99318" y="3083476"/>
                  <a:pt x="204951" y="2995448"/>
                </a:cubicBezTo>
                <a:cubicBezTo>
                  <a:pt x="326340" y="2894290"/>
                  <a:pt x="182118" y="2994905"/>
                  <a:pt x="299544" y="2916620"/>
                </a:cubicBezTo>
                <a:cubicBezTo>
                  <a:pt x="304799" y="2900855"/>
                  <a:pt x="305107" y="2882442"/>
                  <a:pt x="315310" y="2869324"/>
                </a:cubicBezTo>
                <a:cubicBezTo>
                  <a:pt x="342687" y="2834126"/>
                  <a:pt x="378372" y="2806262"/>
                  <a:pt x="409903" y="2774731"/>
                </a:cubicBezTo>
                <a:cubicBezTo>
                  <a:pt x="423301" y="2761333"/>
                  <a:pt x="428846" y="2741596"/>
                  <a:pt x="441434" y="2727434"/>
                </a:cubicBezTo>
                <a:cubicBezTo>
                  <a:pt x="471059" y="2694106"/>
                  <a:pt x="504496" y="2664372"/>
                  <a:pt x="536027" y="2632841"/>
                </a:cubicBezTo>
                <a:cubicBezTo>
                  <a:pt x="562823" y="2606045"/>
                  <a:pt x="630620" y="2569779"/>
                  <a:pt x="630620" y="2569779"/>
                </a:cubicBezTo>
                <a:cubicBezTo>
                  <a:pt x="641130" y="2548758"/>
                  <a:pt x="650491" y="2527122"/>
                  <a:pt x="662151" y="2506717"/>
                </a:cubicBezTo>
                <a:cubicBezTo>
                  <a:pt x="671552" y="2490266"/>
                  <a:pt x="685208" y="2476367"/>
                  <a:pt x="693682" y="2459420"/>
                </a:cubicBezTo>
                <a:cubicBezTo>
                  <a:pt x="719326" y="2408132"/>
                  <a:pt x="695799" y="2410008"/>
                  <a:pt x="740979" y="2364827"/>
                </a:cubicBezTo>
                <a:cubicBezTo>
                  <a:pt x="754377" y="2351429"/>
                  <a:pt x="772510" y="2343806"/>
                  <a:pt x="788275" y="2333296"/>
                </a:cubicBezTo>
                <a:cubicBezTo>
                  <a:pt x="804804" y="2283712"/>
                  <a:pt x="800727" y="2272443"/>
                  <a:pt x="851337" y="2238703"/>
                </a:cubicBezTo>
                <a:cubicBezTo>
                  <a:pt x="865164" y="2229485"/>
                  <a:pt x="882868" y="2228193"/>
                  <a:pt x="898634" y="2222938"/>
                </a:cubicBezTo>
                <a:cubicBezTo>
                  <a:pt x="914400" y="2212428"/>
                  <a:pt x="928190" y="2198060"/>
                  <a:pt x="945931" y="2191407"/>
                </a:cubicBezTo>
                <a:cubicBezTo>
                  <a:pt x="965262" y="2184158"/>
                  <a:pt x="1106693" y="2162408"/>
                  <a:pt x="1119351" y="2159876"/>
                </a:cubicBezTo>
                <a:cubicBezTo>
                  <a:pt x="1140598" y="2155627"/>
                  <a:pt x="1161166" y="2148359"/>
                  <a:pt x="1182413" y="2144110"/>
                </a:cubicBezTo>
                <a:cubicBezTo>
                  <a:pt x="1213758" y="2137841"/>
                  <a:pt x="1245475" y="2133600"/>
                  <a:pt x="1277006" y="2128345"/>
                </a:cubicBezTo>
                <a:cubicBezTo>
                  <a:pt x="1292772" y="2117835"/>
                  <a:pt x="1309507" y="2108651"/>
                  <a:pt x="1324303" y="2096814"/>
                </a:cubicBezTo>
                <a:cubicBezTo>
                  <a:pt x="1335910" y="2087528"/>
                  <a:pt x="1343088" y="2072930"/>
                  <a:pt x="1355834" y="2065282"/>
                </a:cubicBezTo>
                <a:cubicBezTo>
                  <a:pt x="1370084" y="2056732"/>
                  <a:pt x="1387152" y="2054082"/>
                  <a:pt x="1403131" y="2049517"/>
                </a:cubicBezTo>
                <a:cubicBezTo>
                  <a:pt x="1490700" y="2024497"/>
                  <a:pt x="1555514" y="2018864"/>
                  <a:pt x="1655379" y="2002220"/>
                </a:cubicBezTo>
                <a:cubicBezTo>
                  <a:pt x="1676752" y="1998658"/>
                  <a:pt x="1697607" y="1992408"/>
                  <a:pt x="1718441" y="1986455"/>
                </a:cubicBezTo>
                <a:cubicBezTo>
                  <a:pt x="1734420" y="1981890"/>
                  <a:pt x="1749387" y="1973662"/>
                  <a:pt x="1765737" y="1970689"/>
                </a:cubicBezTo>
                <a:cubicBezTo>
                  <a:pt x="1807422" y="1963110"/>
                  <a:pt x="1849820" y="1960179"/>
                  <a:pt x="1891862" y="1954924"/>
                </a:cubicBezTo>
                <a:cubicBezTo>
                  <a:pt x="2050772" y="1901952"/>
                  <a:pt x="1804310" y="1982765"/>
                  <a:pt x="2002220" y="1923393"/>
                </a:cubicBezTo>
                <a:cubicBezTo>
                  <a:pt x="2034055" y="1913843"/>
                  <a:pt x="2065282" y="1902372"/>
                  <a:pt x="2096813" y="1891862"/>
                </a:cubicBezTo>
                <a:cubicBezTo>
                  <a:pt x="2221550" y="1850283"/>
                  <a:pt x="2359572" y="1881351"/>
                  <a:pt x="2490951" y="1876096"/>
                </a:cubicBezTo>
                <a:cubicBezTo>
                  <a:pt x="2527737" y="1870841"/>
                  <a:pt x="2564354" y="1864221"/>
                  <a:pt x="2601310" y="1860331"/>
                </a:cubicBezTo>
                <a:cubicBezTo>
                  <a:pt x="2664243" y="1853706"/>
                  <a:pt x="2729352" y="1860870"/>
                  <a:pt x="2790496" y="1844565"/>
                </a:cubicBezTo>
                <a:cubicBezTo>
                  <a:pt x="2812039" y="1838820"/>
                  <a:pt x="2822027" y="1813034"/>
                  <a:pt x="2837793" y="1797269"/>
                </a:cubicBezTo>
                <a:cubicBezTo>
                  <a:pt x="2832538" y="1734207"/>
                  <a:pt x="2850327" y="1664682"/>
                  <a:pt x="2822027" y="1608082"/>
                </a:cubicBezTo>
                <a:cubicBezTo>
                  <a:pt x="2807163" y="1578354"/>
                  <a:pt x="2758965" y="1587061"/>
                  <a:pt x="2727434" y="1576551"/>
                </a:cubicBezTo>
                <a:cubicBezTo>
                  <a:pt x="2697108" y="1566442"/>
                  <a:pt x="2664097" y="1567484"/>
                  <a:pt x="2632841" y="1560786"/>
                </a:cubicBezTo>
                <a:cubicBezTo>
                  <a:pt x="2590468" y="1551706"/>
                  <a:pt x="2547828" y="1542959"/>
                  <a:pt x="2506717" y="1529255"/>
                </a:cubicBezTo>
                <a:cubicBezTo>
                  <a:pt x="2490951" y="1524000"/>
                  <a:pt x="2474284" y="1520921"/>
                  <a:pt x="2459420" y="1513489"/>
                </a:cubicBezTo>
                <a:cubicBezTo>
                  <a:pt x="2442473" y="1505015"/>
                  <a:pt x="2427889" y="1492468"/>
                  <a:pt x="2412124" y="1481958"/>
                </a:cubicBezTo>
                <a:cubicBezTo>
                  <a:pt x="2406869" y="1460937"/>
                  <a:pt x="2402311" y="1439730"/>
                  <a:pt x="2396358" y="1418896"/>
                </a:cubicBezTo>
                <a:cubicBezTo>
                  <a:pt x="2391793" y="1402917"/>
                  <a:pt x="2380593" y="1388218"/>
                  <a:pt x="2380593" y="1371600"/>
                </a:cubicBezTo>
                <a:cubicBezTo>
                  <a:pt x="2380593" y="759691"/>
                  <a:pt x="2355110" y="1113947"/>
                  <a:pt x="2412124" y="914400"/>
                </a:cubicBezTo>
                <a:cubicBezTo>
                  <a:pt x="2418077" y="893566"/>
                  <a:pt x="2418199" y="870718"/>
                  <a:pt x="2427889" y="851338"/>
                </a:cubicBezTo>
                <a:cubicBezTo>
                  <a:pt x="2473871" y="759372"/>
                  <a:pt x="2473215" y="768569"/>
                  <a:pt x="2538248" y="725214"/>
                </a:cubicBezTo>
                <a:cubicBezTo>
                  <a:pt x="2543503" y="688428"/>
                  <a:pt x="2549102" y="651689"/>
                  <a:pt x="2554013" y="614855"/>
                </a:cubicBezTo>
                <a:cubicBezTo>
                  <a:pt x="2562350" y="552325"/>
                  <a:pt x="2568271" y="473239"/>
                  <a:pt x="2585544" y="409903"/>
                </a:cubicBezTo>
                <a:cubicBezTo>
                  <a:pt x="2594289" y="377838"/>
                  <a:pt x="2606565" y="346841"/>
                  <a:pt x="2617075" y="315310"/>
                </a:cubicBezTo>
                <a:cubicBezTo>
                  <a:pt x="2622330" y="299545"/>
                  <a:pt x="2621090" y="279765"/>
                  <a:pt x="2632841" y="268014"/>
                </a:cubicBezTo>
                <a:lnTo>
                  <a:pt x="2664372" y="236482"/>
                </a:lnTo>
                <a:cubicBezTo>
                  <a:pt x="2700412" y="128361"/>
                  <a:pt x="2657849" y="262569"/>
                  <a:pt x="2695903" y="110358"/>
                </a:cubicBezTo>
                <a:cubicBezTo>
                  <a:pt x="2699934" y="94236"/>
                  <a:pt x="2701288" y="76039"/>
                  <a:pt x="2711669" y="63062"/>
                </a:cubicBezTo>
                <a:cubicBezTo>
                  <a:pt x="2723506" y="48266"/>
                  <a:pt x="2743200" y="42041"/>
                  <a:pt x="2758965" y="31531"/>
                </a:cubicBezTo>
                <a:cubicBezTo>
                  <a:pt x="2816233" y="50620"/>
                  <a:pt x="2806262" y="30678"/>
                  <a:pt x="2806262" y="78827"/>
                </a:cubicBezTo>
              </a:path>
            </a:pathLst>
          </a:custGeom>
          <a:solidFill>
            <a:schemeClr val="accent3"/>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a:xfrm>
            <a:off x="323850" y="115888"/>
            <a:ext cx="8229600" cy="863600"/>
          </a:xfrm>
        </p:spPr>
        <p:txBody>
          <a:bodyPr/>
          <a:lstStyle/>
          <a:p>
            <a:pPr algn="l" eaLnBrk="1" hangingPunct="1">
              <a:defRPr/>
            </a:pPr>
            <a:r>
              <a:rPr lang="fr-FR" u="sng" smtClean="0">
                <a:solidFill>
                  <a:srgbClr val="99FF66"/>
                </a:solidFill>
              </a:rPr>
              <a:t>1.2 Oedème Inflammatoire</a:t>
            </a:r>
          </a:p>
        </p:txBody>
      </p:sp>
      <p:sp>
        <p:nvSpPr>
          <p:cNvPr id="88067" name="Rectangle 3"/>
          <p:cNvSpPr>
            <a:spLocks noGrp="1" noChangeArrowheads="1"/>
          </p:cNvSpPr>
          <p:nvPr>
            <p:ph type="body" idx="1"/>
          </p:nvPr>
        </p:nvSpPr>
        <p:spPr>
          <a:xfrm>
            <a:off x="71438" y="1052513"/>
            <a:ext cx="8964612" cy="5543550"/>
          </a:xfrm>
        </p:spPr>
        <p:txBody>
          <a:bodyPr/>
          <a:lstStyle/>
          <a:p>
            <a:pPr algn="just" eaLnBrk="1" hangingPunct="1">
              <a:buClr>
                <a:srgbClr val="FFFF66"/>
              </a:buClr>
              <a:buFont typeface="Wingdings" pitchFamily="2" charset="2"/>
              <a:buChar char="Ø"/>
              <a:defRPr/>
            </a:pPr>
            <a:r>
              <a:rPr lang="fr-FR" sz="2800" dirty="0" smtClean="0"/>
              <a:t>Passage dans le TC interstitiel ou les cavités séreuses d'un liquide appelé </a:t>
            </a:r>
            <a:r>
              <a:rPr lang="fr-FR" sz="2800" b="1" dirty="0" smtClean="0">
                <a:solidFill>
                  <a:srgbClr val="FFFF66"/>
                </a:solidFill>
              </a:rPr>
              <a:t>exsudat</a:t>
            </a:r>
            <a:r>
              <a:rPr lang="fr-FR" sz="2800" dirty="0" smtClean="0"/>
              <a:t>. </a:t>
            </a:r>
          </a:p>
          <a:p>
            <a:pPr algn="just" eaLnBrk="1" hangingPunct="1">
              <a:buClr>
                <a:srgbClr val="FFFF66"/>
              </a:buClr>
              <a:buFont typeface="Wingdings" pitchFamily="2" charset="2"/>
              <a:buChar char="Ø"/>
              <a:defRPr/>
            </a:pPr>
            <a:r>
              <a:rPr lang="fr-FR" sz="2800" dirty="0" smtClean="0"/>
              <a:t>Sa traduction clinique est un </a:t>
            </a:r>
            <a:r>
              <a:rPr lang="fr-FR" sz="2800" b="1" dirty="0" smtClean="0">
                <a:solidFill>
                  <a:srgbClr val="FFFF66"/>
                </a:solidFill>
              </a:rPr>
              <a:t>gonflement</a:t>
            </a:r>
            <a:r>
              <a:rPr lang="fr-FR" sz="2800" dirty="0" smtClean="0"/>
              <a:t> des tissus qui, en comprimant des terminaisons nerveuses, est responsable de la </a:t>
            </a:r>
            <a:r>
              <a:rPr lang="fr-FR" sz="2800" b="1" dirty="0" smtClean="0">
                <a:solidFill>
                  <a:srgbClr val="FFFF66"/>
                </a:solidFill>
              </a:rPr>
              <a:t>douleur</a:t>
            </a:r>
            <a:r>
              <a:rPr lang="fr-FR" sz="2800" dirty="0" smtClean="0"/>
              <a:t> (également provoquée par certains médiateurs chimiques). </a:t>
            </a:r>
          </a:p>
          <a:p>
            <a:pPr algn="just" eaLnBrk="1" hangingPunct="1">
              <a:buClr>
                <a:srgbClr val="FFFF66"/>
              </a:buClr>
              <a:buFont typeface="Wingdings" pitchFamily="2" charset="2"/>
              <a:buChar char="Ø"/>
              <a:defRPr/>
            </a:pPr>
            <a:r>
              <a:rPr lang="fr-FR" sz="2800" u="sng" dirty="0" smtClean="0">
                <a:solidFill>
                  <a:srgbClr val="FFFF66"/>
                </a:solidFill>
              </a:rPr>
              <a:t>Microscopie</a:t>
            </a:r>
            <a:r>
              <a:rPr lang="fr-FR" sz="2800" dirty="0" smtClean="0"/>
              <a:t>: aspect </a:t>
            </a:r>
            <a:r>
              <a:rPr lang="fr-FR" sz="2800" u="sng" dirty="0" smtClean="0"/>
              <a:t>pâle</a:t>
            </a:r>
            <a:r>
              <a:rPr lang="fr-FR" sz="2800" dirty="0" smtClean="0"/>
              <a:t>, </a:t>
            </a:r>
            <a:r>
              <a:rPr lang="fr-FR" sz="2800" u="sng" dirty="0" smtClean="0"/>
              <a:t>peu colorable et distendu du TC.</a:t>
            </a:r>
            <a:endParaRPr lang="fr-FR" sz="2800" dirty="0" smtClean="0"/>
          </a:p>
          <a:p>
            <a:pPr algn="just" eaLnBrk="1" hangingPunct="1">
              <a:buClr>
                <a:srgbClr val="FFFF66"/>
              </a:buClr>
              <a:buFont typeface="Wingdings" pitchFamily="2" charset="2"/>
              <a:buChar char="Ø"/>
              <a:defRPr/>
            </a:pPr>
            <a:r>
              <a:rPr lang="fr-FR" sz="2800" dirty="0" smtClean="0"/>
              <a:t>L'</a:t>
            </a:r>
            <a:r>
              <a:rPr lang="fr-FR" sz="2800" dirty="0" err="1" smtClean="0"/>
              <a:t>oedème</a:t>
            </a:r>
            <a:r>
              <a:rPr lang="fr-FR" sz="2800" dirty="0" smtClean="0"/>
              <a:t> inflammatoire résulte d'une augmentation de la pression hydrostatique due à la vasodilatation et surtout d'une augmentation de la perméabilité de la paroi des petits vaisseaux sous l’effet de médiateurs chimiques, dont l’histamine.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2"/>
          <p:cNvGrpSpPr>
            <a:grpSpLocks/>
          </p:cNvGrpSpPr>
          <p:nvPr/>
        </p:nvGrpSpPr>
        <p:grpSpPr bwMode="auto">
          <a:xfrm>
            <a:off x="1422400" y="1454150"/>
            <a:ext cx="3530600" cy="825500"/>
            <a:chOff x="880" y="900"/>
            <a:chExt cx="2224" cy="520"/>
          </a:xfrm>
        </p:grpSpPr>
        <p:sp>
          <p:nvSpPr>
            <p:cNvPr id="28787" name="Oval 3"/>
            <p:cNvSpPr>
              <a:spLocks noChangeArrowheads="1"/>
            </p:cNvSpPr>
            <p:nvPr/>
          </p:nvSpPr>
          <p:spPr bwMode="auto">
            <a:xfrm>
              <a:off x="2336" y="984"/>
              <a:ext cx="56" cy="56"/>
            </a:xfrm>
            <a:prstGeom prst="ellipse">
              <a:avLst/>
            </a:prstGeom>
            <a:solidFill>
              <a:srgbClr val="97B9DF"/>
            </a:solidFill>
            <a:ln w="9525">
              <a:noFill/>
              <a:round/>
              <a:headEnd/>
              <a:tailEnd/>
            </a:ln>
          </p:spPr>
          <p:txBody>
            <a:bodyPr wrap="none" anchor="ctr"/>
            <a:lstStyle/>
            <a:p>
              <a:endParaRPr lang="fr-FR"/>
            </a:p>
          </p:txBody>
        </p:sp>
        <p:sp>
          <p:nvSpPr>
            <p:cNvPr id="28788" name="Oval 4"/>
            <p:cNvSpPr>
              <a:spLocks noChangeArrowheads="1"/>
            </p:cNvSpPr>
            <p:nvPr/>
          </p:nvSpPr>
          <p:spPr bwMode="auto">
            <a:xfrm>
              <a:off x="2416" y="904"/>
              <a:ext cx="56" cy="56"/>
            </a:xfrm>
            <a:prstGeom prst="ellipse">
              <a:avLst/>
            </a:prstGeom>
            <a:solidFill>
              <a:srgbClr val="97B9DF"/>
            </a:solidFill>
            <a:ln w="9525">
              <a:noFill/>
              <a:round/>
              <a:headEnd/>
              <a:tailEnd/>
            </a:ln>
          </p:spPr>
          <p:txBody>
            <a:bodyPr wrap="none" anchor="ctr"/>
            <a:lstStyle/>
            <a:p>
              <a:endParaRPr lang="fr-FR"/>
            </a:p>
          </p:txBody>
        </p:sp>
        <p:sp>
          <p:nvSpPr>
            <p:cNvPr id="28789" name="Oval 5"/>
            <p:cNvSpPr>
              <a:spLocks noChangeArrowheads="1"/>
            </p:cNvSpPr>
            <p:nvPr/>
          </p:nvSpPr>
          <p:spPr bwMode="auto">
            <a:xfrm>
              <a:off x="2736" y="912"/>
              <a:ext cx="56" cy="56"/>
            </a:xfrm>
            <a:prstGeom prst="ellipse">
              <a:avLst/>
            </a:prstGeom>
            <a:solidFill>
              <a:srgbClr val="97B9DF"/>
            </a:solidFill>
            <a:ln w="9525">
              <a:noFill/>
              <a:round/>
              <a:headEnd/>
              <a:tailEnd/>
            </a:ln>
          </p:spPr>
          <p:txBody>
            <a:bodyPr wrap="none" anchor="ctr"/>
            <a:lstStyle/>
            <a:p>
              <a:endParaRPr lang="fr-FR"/>
            </a:p>
          </p:txBody>
        </p:sp>
        <p:sp>
          <p:nvSpPr>
            <p:cNvPr id="28790" name="Oval 6"/>
            <p:cNvSpPr>
              <a:spLocks noChangeArrowheads="1"/>
            </p:cNvSpPr>
            <p:nvPr/>
          </p:nvSpPr>
          <p:spPr bwMode="auto">
            <a:xfrm>
              <a:off x="2368" y="1056"/>
              <a:ext cx="56" cy="56"/>
            </a:xfrm>
            <a:prstGeom prst="ellipse">
              <a:avLst/>
            </a:prstGeom>
            <a:solidFill>
              <a:srgbClr val="97B9DF"/>
            </a:solidFill>
            <a:ln w="9525">
              <a:noFill/>
              <a:round/>
              <a:headEnd/>
              <a:tailEnd/>
            </a:ln>
          </p:spPr>
          <p:txBody>
            <a:bodyPr wrap="none" anchor="ctr"/>
            <a:lstStyle/>
            <a:p>
              <a:endParaRPr lang="fr-FR"/>
            </a:p>
          </p:txBody>
        </p:sp>
        <p:sp>
          <p:nvSpPr>
            <p:cNvPr id="28791" name="Oval 7"/>
            <p:cNvSpPr>
              <a:spLocks noChangeArrowheads="1"/>
            </p:cNvSpPr>
            <p:nvPr/>
          </p:nvSpPr>
          <p:spPr bwMode="auto">
            <a:xfrm>
              <a:off x="2256" y="900"/>
              <a:ext cx="56" cy="56"/>
            </a:xfrm>
            <a:prstGeom prst="ellipse">
              <a:avLst/>
            </a:prstGeom>
            <a:solidFill>
              <a:srgbClr val="97B9DF"/>
            </a:solidFill>
            <a:ln w="9525">
              <a:noFill/>
              <a:round/>
              <a:headEnd/>
              <a:tailEnd/>
            </a:ln>
          </p:spPr>
          <p:txBody>
            <a:bodyPr wrap="none" anchor="ctr"/>
            <a:lstStyle/>
            <a:p>
              <a:endParaRPr lang="fr-FR"/>
            </a:p>
          </p:txBody>
        </p:sp>
        <p:sp>
          <p:nvSpPr>
            <p:cNvPr id="28792" name="Oval 8"/>
            <p:cNvSpPr>
              <a:spLocks noChangeArrowheads="1"/>
            </p:cNvSpPr>
            <p:nvPr/>
          </p:nvSpPr>
          <p:spPr bwMode="auto">
            <a:xfrm>
              <a:off x="2204" y="1072"/>
              <a:ext cx="56" cy="56"/>
            </a:xfrm>
            <a:prstGeom prst="ellipse">
              <a:avLst/>
            </a:prstGeom>
            <a:solidFill>
              <a:srgbClr val="97B9DF"/>
            </a:solidFill>
            <a:ln w="9525">
              <a:noFill/>
              <a:round/>
              <a:headEnd/>
              <a:tailEnd/>
            </a:ln>
          </p:spPr>
          <p:txBody>
            <a:bodyPr wrap="none" anchor="ctr"/>
            <a:lstStyle/>
            <a:p>
              <a:endParaRPr lang="fr-FR"/>
            </a:p>
          </p:txBody>
        </p:sp>
        <p:sp>
          <p:nvSpPr>
            <p:cNvPr id="28793" name="Oval 9"/>
            <p:cNvSpPr>
              <a:spLocks noChangeArrowheads="1"/>
            </p:cNvSpPr>
            <p:nvPr/>
          </p:nvSpPr>
          <p:spPr bwMode="auto">
            <a:xfrm>
              <a:off x="2512" y="984"/>
              <a:ext cx="56" cy="56"/>
            </a:xfrm>
            <a:prstGeom prst="ellipse">
              <a:avLst/>
            </a:prstGeom>
            <a:solidFill>
              <a:srgbClr val="97B9DF"/>
            </a:solidFill>
            <a:ln w="9525">
              <a:noFill/>
              <a:round/>
              <a:headEnd/>
              <a:tailEnd/>
            </a:ln>
          </p:spPr>
          <p:txBody>
            <a:bodyPr wrap="none" anchor="ctr"/>
            <a:lstStyle/>
            <a:p>
              <a:endParaRPr lang="fr-FR"/>
            </a:p>
          </p:txBody>
        </p:sp>
        <p:sp>
          <p:nvSpPr>
            <p:cNvPr id="28794" name="Oval 10"/>
            <p:cNvSpPr>
              <a:spLocks noChangeArrowheads="1"/>
            </p:cNvSpPr>
            <p:nvPr/>
          </p:nvSpPr>
          <p:spPr bwMode="auto">
            <a:xfrm>
              <a:off x="2240" y="1124"/>
              <a:ext cx="56" cy="56"/>
            </a:xfrm>
            <a:prstGeom prst="ellipse">
              <a:avLst/>
            </a:prstGeom>
            <a:solidFill>
              <a:srgbClr val="97B9DF"/>
            </a:solidFill>
            <a:ln w="9525">
              <a:noFill/>
              <a:round/>
              <a:headEnd/>
              <a:tailEnd/>
            </a:ln>
          </p:spPr>
          <p:txBody>
            <a:bodyPr wrap="none" anchor="ctr"/>
            <a:lstStyle/>
            <a:p>
              <a:endParaRPr lang="fr-FR"/>
            </a:p>
          </p:txBody>
        </p:sp>
        <p:sp>
          <p:nvSpPr>
            <p:cNvPr id="28795" name="Oval 11"/>
            <p:cNvSpPr>
              <a:spLocks noChangeArrowheads="1"/>
            </p:cNvSpPr>
            <p:nvPr/>
          </p:nvSpPr>
          <p:spPr bwMode="auto">
            <a:xfrm>
              <a:off x="2464" y="1152"/>
              <a:ext cx="56" cy="56"/>
            </a:xfrm>
            <a:prstGeom prst="ellipse">
              <a:avLst/>
            </a:prstGeom>
            <a:solidFill>
              <a:srgbClr val="97B9DF"/>
            </a:solidFill>
            <a:ln w="9525">
              <a:noFill/>
              <a:round/>
              <a:headEnd/>
              <a:tailEnd/>
            </a:ln>
          </p:spPr>
          <p:txBody>
            <a:bodyPr wrap="none" anchor="ctr"/>
            <a:lstStyle/>
            <a:p>
              <a:endParaRPr lang="fr-FR"/>
            </a:p>
          </p:txBody>
        </p:sp>
        <p:sp>
          <p:nvSpPr>
            <p:cNvPr id="28796" name="Oval 12"/>
            <p:cNvSpPr>
              <a:spLocks noChangeArrowheads="1"/>
            </p:cNvSpPr>
            <p:nvPr/>
          </p:nvSpPr>
          <p:spPr bwMode="auto">
            <a:xfrm>
              <a:off x="2320" y="1152"/>
              <a:ext cx="56" cy="56"/>
            </a:xfrm>
            <a:prstGeom prst="ellipse">
              <a:avLst/>
            </a:prstGeom>
            <a:solidFill>
              <a:srgbClr val="97B9DF"/>
            </a:solidFill>
            <a:ln w="9525">
              <a:noFill/>
              <a:round/>
              <a:headEnd/>
              <a:tailEnd/>
            </a:ln>
          </p:spPr>
          <p:txBody>
            <a:bodyPr wrap="none" anchor="ctr"/>
            <a:lstStyle/>
            <a:p>
              <a:endParaRPr lang="fr-FR"/>
            </a:p>
          </p:txBody>
        </p:sp>
        <p:sp>
          <p:nvSpPr>
            <p:cNvPr id="28797" name="Oval 13"/>
            <p:cNvSpPr>
              <a:spLocks noChangeArrowheads="1"/>
            </p:cNvSpPr>
            <p:nvPr/>
          </p:nvSpPr>
          <p:spPr bwMode="auto">
            <a:xfrm>
              <a:off x="2640" y="960"/>
              <a:ext cx="56" cy="56"/>
            </a:xfrm>
            <a:prstGeom prst="ellipse">
              <a:avLst/>
            </a:prstGeom>
            <a:solidFill>
              <a:srgbClr val="97B9DF"/>
            </a:solidFill>
            <a:ln w="9525">
              <a:noFill/>
              <a:round/>
              <a:headEnd/>
              <a:tailEnd/>
            </a:ln>
          </p:spPr>
          <p:txBody>
            <a:bodyPr wrap="none" anchor="ctr"/>
            <a:lstStyle/>
            <a:p>
              <a:endParaRPr lang="fr-FR"/>
            </a:p>
          </p:txBody>
        </p:sp>
        <p:sp>
          <p:nvSpPr>
            <p:cNvPr id="28798" name="Oval 14"/>
            <p:cNvSpPr>
              <a:spLocks noChangeArrowheads="1"/>
            </p:cNvSpPr>
            <p:nvPr/>
          </p:nvSpPr>
          <p:spPr bwMode="auto">
            <a:xfrm>
              <a:off x="2608" y="1104"/>
              <a:ext cx="56" cy="56"/>
            </a:xfrm>
            <a:prstGeom prst="ellipse">
              <a:avLst/>
            </a:prstGeom>
            <a:solidFill>
              <a:srgbClr val="97B9DF"/>
            </a:solidFill>
            <a:ln w="9525">
              <a:noFill/>
              <a:round/>
              <a:headEnd/>
              <a:tailEnd/>
            </a:ln>
          </p:spPr>
          <p:txBody>
            <a:bodyPr wrap="none" anchor="ctr"/>
            <a:lstStyle/>
            <a:p>
              <a:endParaRPr lang="fr-FR"/>
            </a:p>
          </p:txBody>
        </p:sp>
        <p:sp>
          <p:nvSpPr>
            <p:cNvPr id="28799" name="Oval 15"/>
            <p:cNvSpPr>
              <a:spLocks noChangeArrowheads="1"/>
            </p:cNvSpPr>
            <p:nvPr/>
          </p:nvSpPr>
          <p:spPr bwMode="auto">
            <a:xfrm>
              <a:off x="2832" y="960"/>
              <a:ext cx="56" cy="56"/>
            </a:xfrm>
            <a:prstGeom prst="ellipse">
              <a:avLst/>
            </a:prstGeom>
            <a:solidFill>
              <a:srgbClr val="97B9DF"/>
            </a:solidFill>
            <a:ln w="9525">
              <a:noFill/>
              <a:round/>
              <a:headEnd/>
              <a:tailEnd/>
            </a:ln>
          </p:spPr>
          <p:txBody>
            <a:bodyPr wrap="none" anchor="ctr"/>
            <a:lstStyle/>
            <a:p>
              <a:endParaRPr lang="fr-FR"/>
            </a:p>
          </p:txBody>
        </p:sp>
        <p:sp>
          <p:nvSpPr>
            <p:cNvPr id="28800" name="Oval 16"/>
            <p:cNvSpPr>
              <a:spLocks noChangeArrowheads="1"/>
            </p:cNvSpPr>
            <p:nvPr/>
          </p:nvSpPr>
          <p:spPr bwMode="auto">
            <a:xfrm>
              <a:off x="2804" y="1096"/>
              <a:ext cx="56" cy="56"/>
            </a:xfrm>
            <a:prstGeom prst="ellipse">
              <a:avLst/>
            </a:prstGeom>
            <a:solidFill>
              <a:srgbClr val="97B9DF"/>
            </a:solidFill>
            <a:ln w="9525">
              <a:noFill/>
              <a:round/>
              <a:headEnd/>
              <a:tailEnd/>
            </a:ln>
          </p:spPr>
          <p:txBody>
            <a:bodyPr wrap="none" anchor="ctr"/>
            <a:lstStyle/>
            <a:p>
              <a:endParaRPr lang="fr-FR"/>
            </a:p>
          </p:txBody>
        </p:sp>
        <p:sp>
          <p:nvSpPr>
            <p:cNvPr id="28801" name="Oval 17"/>
            <p:cNvSpPr>
              <a:spLocks noChangeArrowheads="1"/>
            </p:cNvSpPr>
            <p:nvPr/>
          </p:nvSpPr>
          <p:spPr bwMode="auto">
            <a:xfrm>
              <a:off x="2976" y="1104"/>
              <a:ext cx="56" cy="56"/>
            </a:xfrm>
            <a:prstGeom prst="ellipse">
              <a:avLst/>
            </a:prstGeom>
            <a:solidFill>
              <a:srgbClr val="97B9DF"/>
            </a:solidFill>
            <a:ln w="9525">
              <a:noFill/>
              <a:round/>
              <a:headEnd/>
              <a:tailEnd/>
            </a:ln>
          </p:spPr>
          <p:txBody>
            <a:bodyPr wrap="none" anchor="ctr"/>
            <a:lstStyle/>
            <a:p>
              <a:endParaRPr lang="fr-FR"/>
            </a:p>
          </p:txBody>
        </p:sp>
        <p:sp>
          <p:nvSpPr>
            <p:cNvPr id="28802" name="Oval 18"/>
            <p:cNvSpPr>
              <a:spLocks noChangeArrowheads="1"/>
            </p:cNvSpPr>
            <p:nvPr/>
          </p:nvSpPr>
          <p:spPr bwMode="auto">
            <a:xfrm>
              <a:off x="2656" y="1248"/>
              <a:ext cx="56" cy="56"/>
            </a:xfrm>
            <a:prstGeom prst="ellipse">
              <a:avLst/>
            </a:prstGeom>
            <a:solidFill>
              <a:srgbClr val="97B9DF"/>
            </a:solidFill>
            <a:ln w="9525">
              <a:noFill/>
              <a:round/>
              <a:headEnd/>
              <a:tailEnd/>
            </a:ln>
          </p:spPr>
          <p:txBody>
            <a:bodyPr wrap="none" anchor="ctr"/>
            <a:lstStyle/>
            <a:p>
              <a:endParaRPr lang="fr-FR"/>
            </a:p>
          </p:txBody>
        </p:sp>
        <p:sp>
          <p:nvSpPr>
            <p:cNvPr id="28803" name="Oval 19"/>
            <p:cNvSpPr>
              <a:spLocks noChangeArrowheads="1"/>
            </p:cNvSpPr>
            <p:nvPr/>
          </p:nvSpPr>
          <p:spPr bwMode="auto">
            <a:xfrm>
              <a:off x="2832" y="1296"/>
              <a:ext cx="56" cy="56"/>
            </a:xfrm>
            <a:prstGeom prst="ellipse">
              <a:avLst/>
            </a:prstGeom>
            <a:solidFill>
              <a:srgbClr val="97B9DF"/>
            </a:solidFill>
            <a:ln w="9525">
              <a:noFill/>
              <a:round/>
              <a:headEnd/>
              <a:tailEnd/>
            </a:ln>
          </p:spPr>
          <p:txBody>
            <a:bodyPr wrap="none" anchor="ctr"/>
            <a:lstStyle/>
            <a:p>
              <a:endParaRPr lang="fr-FR"/>
            </a:p>
          </p:txBody>
        </p:sp>
        <p:sp>
          <p:nvSpPr>
            <p:cNvPr id="28804" name="Oval 20"/>
            <p:cNvSpPr>
              <a:spLocks noChangeArrowheads="1"/>
            </p:cNvSpPr>
            <p:nvPr/>
          </p:nvSpPr>
          <p:spPr bwMode="auto">
            <a:xfrm>
              <a:off x="2492" y="1264"/>
              <a:ext cx="56" cy="56"/>
            </a:xfrm>
            <a:prstGeom prst="ellipse">
              <a:avLst/>
            </a:prstGeom>
            <a:solidFill>
              <a:srgbClr val="97B9DF"/>
            </a:solidFill>
            <a:ln w="9525">
              <a:noFill/>
              <a:round/>
              <a:headEnd/>
              <a:tailEnd/>
            </a:ln>
          </p:spPr>
          <p:txBody>
            <a:bodyPr wrap="none" anchor="ctr"/>
            <a:lstStyle/>
            <a:p>
              <a:endParaRPr lang="fr-FR"/>
            </a:p>
          </p:txBody>
        </p:sp>
        <p:sp>
          <p:nvSpPr>
            <p:cNvPr id="28805" name="Oval 21"/>
            <p:cNvSpPr>
              <a:spLocks noChangeArrowheads="1"/>
            </p:cNvSpPr>
            <p:nvPr/>
          </p:nvSpPr>
          <p:spPr bwMode="auto">
            <a:xfrm>
              <a:off x="3024" y="1248"/>
              <a:ext cx="56" cy="56"/>
            </a:xfrm>
            <a:prstGeom prst="ellipse">
              <a:avLst/>
            </a:prstGeom>
            <a:solidFill>
              <a:srgbClr val="97B9DF"/>
            </a:solidFill>
            <a:ln w="9525">
              <a:noFill/>
              <a:round/>
              <a:headEnd/>
              <a:tailEnd/>
            </a:ln>
          </p:spPr>
          <p:txBody>
            <a:bodyPr wrap="none" anchor="ctr"/>
            <a:lstStyle/>
            <a:p>
              <a:endParaRPr lang="fr-FR"/>
            </a:p>
          </p:txBody>
        </p:sp>
        <p:sp>
          <p:nvSpPr>
            <p:cNvPr id="28806" name="Oval 22"/>
            <p:cNvSpPr>
              <a:spLocks noChangeArrowheads="1"/>
            </p:cNvSpPr>
            <p:nvPr/>
          </p:nvSpPr>
          <p:spPr bwMode="auto">
            <a:xfrm>
              <a:off x="2944" y="1324"/>
              <a:ext cx="56" cy="56"/>
            </a:xfrm>
            <a:prstGeom prst="ellipse">
              <a:avLst/>
            </a:prstGeom>
            <a:solidFill>
              <a:srgbClr val="97B9DF"/>
            </a:solidFill>
            <a:ln w="9525">
              <a:noFill/>
              <a:round/>
              <a:headEnd/>
              <a:tailEnd/>
            </a:ln>
          </p:spPr>
          <p:txBody>
            <a:bodyPr wrap="none" anchor="ctr"/>
            <a:lstStyle/>
            <a:p>
              <a:endParaRPr lang="fr-FR"/>
            </a:p>
          </p:txBody>
        </p:sp>
        <p:sp>
          <p:nvSpPr>
            <p:cNvPr id="28807" name="Oval 23"/>
            <p:cNvSpPr>
              <a:spLocks noChangeArrowheads="1"/>
            </p:cNvSpPr>
            <p:nvPr/>
          </p:nvSpPr>
          <p:spPr bwMode="auto">
            <a:xfrm>
              <a:off x="2892" y="1192"/>
              <a:ext cx="56" cy="56"/>
            </a:xfrm>
            <a:prstGeom prst="ellipse">
              <a:avLst/>
            </a:prstGeom>
            <a:solidFill>
              <a:srgbClr val="97B9DF"/>
            </a:solidFill>
            <a:ln w="9525">
              <a:noFill/>
              <a:round/>
              <a:headEnd/>
              <a:tailEnd/>
            </a:ln>
          </p:spPr>
          <p:txBody>
            <a:bodyPr wrap="none" anchor="ctr"/>
            <a:lstStyle/>
            <a:p>
              <a:endParaRPr lang="fr-FR"/>
            </a:p>
          </p:txBody>
        </p:sp>
        <p:sp>
          <p:nvSpPr>
            <p:cNvPr id="28808" name="Oval 24"/>
            <p:cNvSpPr>
              <a:spLocks noChangeArrowheads="1"/>
            </p:cNvSpPr>
            <p:nvPr/>
          </p:nvSpPr>
          <p:spPr bwMode="auto">
            <a:xfrm>
              <a:off x="3048" y="1348"/>
              <a:ext cx="56" cy="56"/>
            </a:xfrm>
            <a:prstGeom prst="ellipse">
              <a:avLst/>
            </a:prstGeom>
            <a:solidFill>
              <a:srgbClr val="97B9DF"/>
            </a:solidFill>
            <a:ln w="9525">
              <a:noFill/>
              <a:round/>
              <a:headEnd/>
              <a:tailEnd/>
            </a:ln>
          </p:spPr>
          <p:txBody>
            <a:bodyPr wrap="none" anchor="ctr"/>
            <a:lstStyle/>
            <a:p>
              <a:endParaRPr lang="fr-FR"/>
            </a:p>
          </p:txBody>
        </p:sp>
        <p:sp>
          <p:nvSpPr>
            <p:cNvPr id="28809" name="Oval 25"/>
            <p:cNvSpPr>
              <a:spLocks noChangeArrowheads="1"/>
            </p:cNvSpPr>
            <p:nvPr/>
          </p:nvSpPr>
          <p:spPr bwMode="auto">
            <a:xfrm>
              <a:off x="2352" y="1248"/>
              <a:ext cx="56" cy="56"/>
            </a:xfrm>
            <a:prstGeom prst="ellipse">
              <a:avLst/>
            </a:prstGeom>
            <a:solidFill>
              <a:srgbClr val="97B9DF"/>
            </a:solidFill>
            <a:ln w="9525">
              <a:noFill/>
              <a:round/>
              <a:headEnd/>
              <a:tailEnd/>
            </a:ln>
          </p:spPr>
          <p:txBody>
            <a:bodyPr wrap="none" anchor="ctr"/>
            <a:lstStyle/>
            <a:p>
              <a:endParaRPr lang="fr-FR"/>
            </a:p>
          </p:txBody>
        </p:sp>
        <p:sp>
          <p:nvSpPr>
            <p:cNvPr id="28810" name="Oval 26"/>
            <p:cNvSpPr>
              <a:spLocks noChangeArrowheads="1"/>
            </p:cNvSpPr>
            <p:nvPr/>
          </p:nvSpPr>
          <p:spPr bwMode="auto">
            <a:xfrm>
              <a:off x="2348" y="1352"/>
              <a:ext cx="56" cy="56"/>
            </a:xfrm>
            <a:prstGeom prst="ellipse">
              <a:avLst/>
            </a:prstGeom>
            <a:solidFill>
              <a:srgbClr val="97B9DF"/>
            </a:solidFill>
            <a:ln w="9525">
              <a:noFill/>
              <a:round/>
              <a:headEnd/>
              <a:tailEnd/>
            </a:ln>
          </p:spPr>
          <p:txBody>
            <a:bodyPr wrap="none" anchor="ctr"/>
            <a:lstStyle/>
            <a:p>
              <a:endParaRPr lang="fr-FR"/>
            </a:p>
          </p:txBody>
        </p:sp>
        <p:sp>
          <p:nvSpPr>
            <p:cNvPr id="28811" name="Oval 27"/>
            <p:cNvSpPr>
              <a:spLocks noChangeArrowheads="1"/>
            </p:cNvSpPr>
            <p:nvPr/>
          </p:nvSpPr>
          <p:spPr bwMode="auto">
            <a:xfrm>
              <a:off x="2428" y="1316"/>
              <a:ext cx="56" cy="56"/>
            </a:xfrm>
            <a:prstGeom prst="ellipse">
              <a:avLst/>
            </a:prstGeom>
            <a:solidFill>
              <a:srgbClr val="97B9DF"/>
            </a:solidFill>
            <a:ln w="9525">
              <a:noFill/>
              <a:round/>
              <a:headEnd/>
              <a:tailEnd/>
            </a:ln>
          </p:spPr>
          <p:txBody>
            <a:bodyPr wrap="none" anchor="ctr"/>
            <a:lstStyle/>
            <a:p>
              <a:endParaRPr lang="fr-FR"/>
            </a:p>
          </p:txBody>
        </p:sp>
        <p:sp>
          <p:nvSpPr>
            <p:cNvPr id="28812" name="Oval 28"/>
            <p:cNvSpPr>
              <a:spLocks noChangeArrowheads="1"/>
            </p:cNvSpPr>
            <p:nvPr/>
          </p:nvSpPr>
          <p:spPr bwMode="auto">
            <a:xfrm>
              <a:off x="2272" y="1296"/>
              <a:ext cx="56" cy="56"/>
            </a:xfrm>
            <a:prstGeom prst="ellipse">
              <a:avLst/>
            </a:prstGeom>
            <a:solidFill>
              <a:srgbClr val="97B9DF"/>
            </a:solidFill>
            <a:ln w="9525">
              <a:noFill/>
              <a:round/>
              <a:headEnd/>
              <a:tailEnd/>
            </a:ln>
          </p:spPr>
          <p:txBody>
            <a:bodyPr wrap="none" anchor="ctr"/>
            <a:lstStyle/>
            <a:p>
              <a:endParaRPr lang="fr-FR"/>
            </a:p>
          </p:txBody>
        </p:sp>
        <p:sp>
          <p:nvSpPr>
            <p:cNvPr id="28813" name="Oval 29"/>
            <p:cNvSpPr>
              <a:spLocks noChangeArrowheads="1"/>
            </p:cNvSpPr>
            <p:nvPr/>
          </p:nvSpPr>
          <p:spPr bwMode="auto">
            <a:xfrm>
              <a:off x="2192" y="1244"/>
              <a:ext cx="56" cy="56"/>
            </a:xfrm>
            <a:prstGeom prst="ellipse">
              <a:avLst/>
            </a:prstGeom>
            <a:solidFill>
              <a:srgbClr val="97B9DF"/>
            </a:solidFill>
            <a:ln w="9525">
              <a:noFill/>
              <a:round/>
              <a:headEnd/>
              <a:tailEnd/>
            </a:ln>
          </p:spPr>
          <p:txBody>
            <a:bodyPr wrap="none" anchor="ctr"/>
            <a:lstStyle/>
            <a:p>
              <a:endParaRPr lang="fr-FR"/>
            </a:p>
          </p:txBody>
        </p:sp>
        <p:sp>
          <p:nvSpPr>
            <p:cNvPr id="28814" name="Oval 30"/>
            <p:cNvSpPr>
              <a:spLocks noChangeArrowheads="1"/>
            </p:cNvSpPr>
            <p:nvPr/>
          </p:nvSpPr>
          <p:spPr bwMode="auto">
            <a:xfrm>
              <a:off x="2200" y="1340"/>
              <a:ext cx="56" cy="56"/>
            </a:xfrm>
            <a:prstGeom prst="ellipse">
              <a:avLst/>
            </a:prstGeom>
            <a:solidFill>
              <a:srgbClr val="97B9DF"/>
            </a:solidFill>
            <a:ln w="9525">
              <a:noFill/>
              <a:round/>
              <a:headEnd/>
              <a:tailEnd/>
            </a:ln>
          </p:spPr>
          <p:txBody>
            <a:bodyPr wrap="none" anchor="ctr"/>
            <a:lstStyle/>
            <a:p>
              <a:endParaRPr lang="fr-FR"/>
            </a:p>
          </p:txBody>
        </p:sp>
        <p:sp>
          <p:nvSpPr>
            <p:cNvPr id="28815" name="Oval 31"/>
            <p:cNvSpPr>
              <a:spLocks noChangeArrowheads="1"/>
            </p:cNvSpPr>
            <p:nvPr/>
          </p:nvSpPr>
          <p:spPr bwMode="auto">
            <a:xfrm>
              <a:off x="1404" y="1152"/>
              <a:ext cx="56" cy="56"/>
            </a:xfrm>
            <a:prstGeom prst="ellipse">
              <a:avLst/>
            </a:prstGeom>
            <a:solidFill>
              <a:srgbClr val="97B9DF"/>
            </a:solidFill>
            <a:ln w="9525">
              <a:noFill/>
              <a:round/>
              <a:headEnd/>
              <a:tailEnd/>
            </a:ln>
          </p:spPr>
          <p:txBody>
            <a:bodyPr wrap="none" anchor="ctr"/>
            <a:lstStyle/>
            <a:p>
              <a:endParaRPr lang="fr-FR"/>
            </a:p>
          </p:txBody>
        </p:sp>
        <p:sp>
          <p:nvSpPr>
            <p:cNvPr id="28816" name="Oval 32"/>
            <p:cNvSpPr>
              <a:spLocks noChangeArrowheads="1"/>
            </p:cNvSpPr>
            <p:nvPr/>
          </p:nvSpPr>
          <p:spPr bwMode="auto">
            <a:xfrm>
              <a:off x="1504" y="1124"/>
              <a:ext cx="56" cy="56"/>
            </a:xfrm>
            <a:prstGeom prst="ellipse">
              <a:avLst/>
            </a:prstGeom>
            <a:solidFill>
              <a:srgbClr val="97B9DF"/>
            </a:solidFill>
            <a:ln w="9525">
              <a:noFill/>
              <a:round/>
              <a:headEnd/>
              <a:tailEnd/>
            </a:ln>
          </p:spPr>
          <p:txBody>
            <a:bodyPr wrap="none" anchor="ctr"/>
            <a:lstStyle/>
            <a:p>
              <a:endParaRPr lang="fr-FR"/>
            </a:p>
          </p:txBody>
        </p:sp>
        <p:sp>
          <p:nvSpPr>
            <p:cNvPr id="28817" name="Oval 33"/>
            <p:cNvSpPr>
              <a:spLocks noChangeArrowheads="1"/>
            </p:cNvSpPr>
            <p:nvPr/>
          </p:nvSpPr>
          <p:spPr bwMode="auto">
            <a:xfrm>
              <a:off x="1152" y="1248"/>
              <a:ext cx="56" cy="56"/>
            </a:xfrm>
            <a:prstGeom prst="ellipse">
              <a:avLst/>
            </a:prstGeom>
            <a:solidFill>
              <a:srgbClr val="97B9DF"/>
            </a:solidFill>
            <a:ln w="9525">
              <a:noFill/>
              <a:round/>
              <a:headEnd/>
              <a:tailEnd/>
            </a:ln>
          </p:spPr>
          <p:txBody>
            <a:bodyPr wrap="none" anchor="ctr"/>
            <a:lstStyle/>
            <a:p>
              <a:endParaRPr lang="fr-FR"/>
            </a:p>
          </p:txBody>
        </p:sp>
        <p:sp>
          <p:nvSpPr>
            <p:cNvPr id="28818" name="Oval 34"/>
            <p:cNvSpPr>
              <a:spLocks noChangeArrowheads="1"/>
            </p:cNvSpPr>
            <p:nvPr/>
          </p:nvSpPr>
          <p:spPr bwMode="auto">
            <a:xfrm>
              <a:off x="1588" y="1144"/>
              <a:ext cx="56" cy="56"/>
            </a:xfrm>
            <a:prstGeom prst="ellipse">
              <a:avLst/>
            </a:prstGeom>
            <a:solidFill>
              <a:srgbClr val="97B9DF"/>
            </a:solidFill>
            <a:ln w="9525">
              <a:noFill/>
              <a:round/>
              <a:headEnd/>
              <a:tailEnd/>
            </a:ln>
          </p:spPr>
          <p:txBody>
            <a:bodyPr wrap="none" anchor="ctr"/>
            <a:lstStyle/>
            <a:p>
              <a:endParaRPr lang="fr-FR"/>
            </a:p>
          </p:txBody>
        </p:sp>
        <p:sp>
          <p:nvSpPr>
            <p:cNvPr id="28819" name="Oval 35"/>
            <p:cNvSpPr>
              <a:spLocks noChangeArrowheads="1"/>
            </p:cNvSpPr>
            <p:nvPr/>
          </p:nvSpPr>
          <p:spPr bwMode="auto">
            <a:xfrm>
              <a:off x="1072" y="1352"/>
              <a:ext cx="56" cy="56"/>
            </a:xfrm>
            <a:prstGeom prst="ellipse">
              <a:avLst/>
            </a:prstGeom>
            <a:solidFill>
              <a:srgbClr val="97B9DF"/>
            </a:solidFill>
            <a:ln w="9525">
              <a:noFill/>
              <a:round/>
              <a:headEnd/>
              <a:tailEnd/>
            </a:ln>
          </p:spPr>
          <p:txBody>
            <a:bodyPr wrap="none" anchor="ctr"/>
            <a:lstStyle/>
            <a:p>
              <a:endParaRPr lang="fr-FR"/>
            </a:p>
          </p:txBody>
        </p:sp>
        <p:sp>
          <p:nvSpPr>
            <p:cNvPr id="28820" name="Oval 36"/>
            <p:cNvSpPr>
              <a:spLocks noChangeArrowheads="1"/>
            </p:cNvSpPr>
            <p:nvPr/>
          </p:nvSpPr>
          <p:spPr bwMode="auto">
            <a:xfrm>
              <a:off x="1660" y="1064"/>
              <a:ext cx="56" cy="56"/>
            </a:xfrm>
            <a:prstGeom prst="ellipse">
              <a:avLst/>
            </a:prstGeom>
            <a:solidFill>
              <a:srgbClr val="97B9DF"/>
            </a:solidFill>
            <a:ln w="9525">
              <a:noFill/>
              <a:round/>
              <a:headEnd/>
              <a:tailEnd/>
            </a:ln>
          </p:spPr>
          <p:txBody>
            <a:bodyPr wrap="none" anchor="ctr"/>
            <a:lstStyle/>
            <a:p>
              <a:endParaRPr lang="fr-FR"/>
            </a:p>
          </p:txBody>
        </p:sp>
        <p:sp>
          <p:nvSpPr>
            <p:cNvPr id="28821" name="Oval 37"/>
            <p:cNvSpPr>
              <a:spLocks noChangeArrowheads="1"/>
            </p:cNvSpPr>
            <p:nvPr/>
          </p:nvSpPr>
          <p:spPr bwMode="auto">
            <a:xfrm>
              <a:off x="880" y="1296"/>
              <a:ext cx="56" cy="56"/>
            </a:xfrm>
            <a:prstGeom prst="ellipse">
              <a:avLst/>
            </a:prstGeom>
            <a:solidFill>
              <a:srgbClr val="97B9DF"/>
            </a:solidFill>
            <a:ln w="9525">
              <a:noFill/>
              <a:round/>
              <a:headEnd/>
              <a:tailEnd/>
            </a:ln>
          </p:spPr>
          <p:txBody>
            <a:bodyPr wrap="none" anchor="ctr"/>
            <a:lstStyle/>
            <a:p>
              <a:endParaRPr lang="fr-FR"/>
            </a:p>
          </p:txBody>
        </p:sp>
        <p:sp>
          <p:nvSpPr>
            <p:cNvPr id="28822" name="Oval 38"/>
            <p:cNvSpPr>
              <a:spLocks noChangeArrowheads="1"/>
            </p:cNvSpPr>
            <p:nvPr/>
          </p:nvSpPr>
          <p:spPr bwMode="auto">
            <a:xfrm>
              <a:off x="1264" y="1344"/>
              <a:ext cx="56" cy="56"/>
            </a:xfrm>
            <a:prstGeom prst="ellipse">
              <a:avLst/>
            </a:prstGeom>
            <a:solidFill>
              <a:srgbClr val="97B9DF"/>
            </a:solidFill>
            <a:ln w="9525">
              <a:noFill/>
              <a:round/>
              <a:headEnd/>
              <a:tailEnd/>
            </a:ln>
          </p:spPr>
          <p:txBody>
            <a:bodyPr wrap="none" anchor="ctr"/>
            <a:lstStyle/>
            <a:p>
              <a:endParaRPr lang="fr-FR"/>
            </a:p>
          </p:txBody>
        </p:sp>
        <p:sp>
          <p:nvSpPr>
            <p:cNvPr id="28823" name="Oval 39"/>
            <p:cNvSpPr>
              <a:spLocks noChangeArrowheads="1"/>
            </p:cNvSpPr>
            <p:nvPr/>
          </p:nvSpPr>
          <p:spPr bwMode="auto">
            <a:xfrm>
              <a:off x="1716" y="1144"/>
              <a:ext cx="56" cy="56"/>
            </a:xfrm>
            <a:prstGeom prst="ellipse">
              <a:avLst/>
            </a:prstGeom>
            <a:solidFill>
              <a:srgbClr val="97B9DF"/>
            </a:solidFill>
            <a:ln w="9525">
              <a:noFill/>
              <a:round/>
              <a:headEnd/>
              <a:tailEnd/>
            </a:ln>
          </p:spPr>
          <p:txBody>
            <a:bodyPr wrap="none" anchor="ctr"/>
            <a:lstStyle/>
            <a:p>
              <a:endParaRPr lang="fr-FR"/>
            </a:p>
          </p:txBody>
        </p:sp>
        <p:sp>
          <p:nvSpPr>
            <p:cNvPr id="28824" name="Oval 40"/>
            <p:cNvSpPr>
              <a:spLocks noChangeArrowheads="1"/>
            </p:cNvSpPr>
            <p:nvPr/>
          </p:nvSpPr>
          <p:spPr bwMode="auto">
            <a:xfrm>
              <a:off x="1548" y="1252"/>
              <a:ext cx="56" cy="56"/>
            </a:xfrm>
            <a:prstGeom prst="ellipse">
              <a:avLst/>
            </a:prstGeom>
            <a:solidFill>
              <a:srgbClr val="97B9DF"/>
            </a:solidFill>
            <a:ln w="9525">
              <a:noFill/>
              <a:round/>
              <a:headEnd/>
              <a:tailEnd/>
            </a:ln>
          </p:spPr>
          <p:txBody>
            <a:bodyPr wrap="none" anchor="ctr"/>
            <a:lstStyle/>
            <a:p>
              <a:endParaRPr lang="fr-FR"/>
            </a:p>
          </p:txBody>
        </p:sp>
        <p:sp>
          <p:nvSpPr>
            <p:cNvPr id="28825" name="Oval 41"/>
            <p:cNvSpPr>
              <a:spLocks noChangeArrowheads="1"/>
            </p:cNvSpPr>
            <p:nvPr/>
          </p:nvSpPr>
          <p:spPr bwMode="auto">
            <a:xfrm>
              <a:off x="1808" y="1332"/>
              <a:ext cx="56" cy="56"/>
            </a:xfrm>
            <a:prstGeom prst="ellipse">
              <a:avLst/>
            </a:prstGeom>
            <a:solidFill>
              <a:srgbClr val="97B9DF"/>
            </a:solidFill>
            <a:ln w="9525">
              <a:noFill/>
              <a:round/>
              <a:headEnd/>
              <a:tailEnd/>
            </a:ln>
          </p:spPr>
          <p:txBody>
            <a:bodyPr wrap="none" anchor="ctr"/>
            <a:lstStyle/>
            <a:p>
              <a:endParaRPr lang="fr-FR"/>
            </a:p>
          </p:txBody>
        </p:sp>
        <p:sp>
          <p:nvSpPr>
            <p:cNvPr id="28826" name="Oval 42"/>
            <p:cNvSpPr>
              <a:spLocks noChangeArrowheads="1"/>
            </p:cNvSpPr>
            <p:nvPr/>
          </p:nvSpPr>
          <p:spPr bwMode="auto">
            <a:xfrm>
              <a:off x="1868" y="1364"/>
              <a:ext cx="56" cy="56"/>
            </a:xfrm>
            <a:prstGeom prst="ellipse">
              <a:avLst/>
            </a:prstGeom>
            <a:solidFill>
              <a:srgbClr val="97B9DF"/>
            </a:solidFill>
            <a:ln w="9525">
              <a:noFill/>
              <a:round/>
              <a:headEnd/>
              <a:tailEnd/>
            </a:ln>
          </p:spPr>
          <p:txBody>
            <a:bodyPr wrap="none" anchor="ctr"/>
            <a:lstStyle/>
            <a:p>
              <a:endParaRPr lang="fr-FR"/>
            </a:p>
          </p:txBody>
        </p:sp>
        <p:sp>
          <p:nvSpPr>
            <p:cNvPr id="28827" name="Oval 43"/>
            <p:cNvSpPr>
              <a:spLocks noChangeArrowheads="1"/>
            </p:cNvSpPr>
            <p:nvPr/>
          </p:nvSpPr>
          <p:spPr bwMode="auto">
            <a:xfrm>
              <a:off x="1912" y="1040"/>
              <a:ext cx="56" cy="56"/>
            </a:xfrm>
            <a:prstGeom prst="ellipse">
              <a:avLst/>
            </a:prstGeom>
            <a:solidFill>
              <a:srgbClr val="97B9DF"/>
            </a:solidFill>
            <a:ln w="9525">
              <a:noFill/>
              <a:round/>
              <a:headEnd/>
              <a:tailEnd/>
            </a:ln>
          </p:spPr>
          <p:txBody>
            <a:bodyPr wrap="none" anchor="ctr"/>
            <a:lstStyle/>
            <a:p>
              <a:endParaRPr lang="fr-FR"/>
            </a:p>
          </p:txBody>
        </p:sp>
        <p:sp>
          <p:nvSpPr>
            <p:cNvPr id="28828" name="Oval 44"/>
            <p:cNvSpPr>
              <a:spLocks noChangeArrowheads="1"/>
            </p:cNvSpPr>
            <p:nvPr/>
          </p:nvSpPr>
          <p:spPr bwMode="auto">
            <a:xfrm>
              <a:off x="2004" y="968"/>
              <a:ext cx="56" cy="56"/>
            </a:xfrm>
            <a:prstGeom prst="ellipse">
              <a:avLst/>
            </a:prstGeom>
            <a:solidFill>
              <a:srgbClr val="97B9DF"/>
            </a:solidFill>
            <a:ln w="9525">
              <a:noFill/>
              <a:round/>
              <a:headEnd/>
              <a:tailEnd/>
            </a:ln>
          </p:spPr>
          <p:txBody>
            <a:bodyPr wrap="none" anchor="ctr"/>
            <a:lstStyle/>
            <a:p>
              <a:endParaRPr lang="fr-FR"/>
            </a:p>
          </p:txBody>
        </p:sp>
        <p:sp>
          <p:nvSpPr>
            <p:cNvPr id="28829" name="Oval 45"/>
            <p:cNvSpPr>
              <a:spLocks noChangeArrowheads="1"/>
            </p:cNvSpPr>
            <p:nvPr/>
          </p:nvSpPr>
          <p:spPr bwMode="auto">
            <a:xfrm>
              <a:off x="1920" y="1164"/>
              <a:ext cx="56" cy="56"/>
            </a:xfrm>
            <a:prstGeom prst="ellipse">
              <a:avLst/>
            </a:prstGeom>
            <a:solidFill>
              <a:srgbClr val="97B9DF"/>
            </a:solidFill>
            <a:ln w="9525">
              <a:noFill/>
              <a:round/>
              <a:headEnd/>
              <a:tailEnd/>
            </a:ln>
          </p:spPr>
          <p:txBody>
            <a:bodyPr wrap="none" anchor="ctr"/>
            <a:lstStyle/>
            <a:p>
              <a:endParaRPr lang="fr-FR"/>
            </a:p>
          </p:txBody>
        </p:sp>
        <p:sp>
          <p:nvSpPr>
            <p:cNvPr id="28830" name="Oval 46"/>
            <p:cNvSpPr>
              <a:spLocks noChangeArrowheads="1"/>
            </p:cNvSpPr>
            <p:nvPr/>
          </p:nvSpPr>
          <p:spPr bwMode="auto">
            <a:xfrm>
              <a:off x="2004" y="1100"/>
              <a:ext cx="56" cy="56"/>
            </a:xfrm>
            <a:prstGeom prst="ellipse">
              <a:avLst/>
            </a:prstGeom>
            <a:solidFill>
              <a:srgbClr val="97B9DF"/>
            </a:solidFill>
            <a:ln w="9525">
              <a:noFill/>
              <a:round/>
              <a:headEnd/>
              <a:tailEnd/>
            </a:ln>
          </p:spPr>
          <p:txBody>
            <a:bodyPr wrap="none" anchor="ctr"/>
            <a:lstStyle/>
            <a:p>
              <a:endParaRPr lang="fr-FR"/>
            </a:p>
          </p:txBody>
        </p:sp>
        <p:sp>
          <p:nvSpPr>
            <p:cNvPr id="28831" name="Oval 47"/>
            <p:cNvSpPr>
              <a:spLocks noChangeArrowheads="1"/>
            </p:cNvSpPr>
            <p:nvPr/>
          </p:nvSpPr>
          <p:spPr bwMode="auto">
            <a:xfrm>
              <a:off x="1984" y="1276"/>
              <a:ext cx="56" cy="56"/>
            </a:xfrm>
            <a:prstGeom prst="ellipse">
              <a:avLst/>
            </a:prstGeom>
            <a:solidFill>
              <a:srgbClr val="97B9DF"/>
            </a:solidFill>
            <a:ln w="9525">
              <a:noFill/>
              <a:round/>
              <a:headEnd/>
              <a:tailEnd/>
            </a:ln>
          </p:spPr>
          <p:txBody>
            <a:bodyPr wrap="none" anchor="ctr"/>
            <a:lstStyle/>
            <a:p>
              <a:endParaRPr lang="fr-FR"/>
            </a:p>
          </p:txBody>
        </p:sp>
        <p:sp>
          <p:nvSpPr>
            <p:cNvPr id="28832" name="Oval 48"/>
            <p:cNvSpPr>
              <a:spLocks noChangeArrowheads="1"/>
            </p:cNvSpPr>
            <p:nvPr/>
          </p:nvSpPr>
          <p:spPr bwMode="auto">
            <a:xfrm>
              <a:off x="2064" y="1008"/>
              <a:ext cx="56" cy="56"/>
            </a:xfrm>
            <a:prstGeom prst="ellipse">
              <a:avLst/>
            </a:prstGeom>
            <a:solidFill>
              <a:srgbClr val="97B9DF"/>
            </a:solidFill>
            <a:ln w="9525">
              <a:noFill/>
              <a:round/>
              <a:headEnd/>
              <a:tailEnd/>
            </a:ln>
          </p:spPr>
          <p:txBody>
            <a:bodyPr wrap="none" anchor="ctr"/>
            <a:lstStyle/>
            <a:p>
              <a:endParaRPr lang="fr-FR"/>
            </a:p>
          </p:txBody>
        </p:sp>
        <p:sp>
          <p:nvSpPr>
            <p:cNvPr id="28833" name="Oval 49"/>
            <p:cNvSpPr>
              <a:spLocks noChangeArrowheads="1"/>
            </p:cNvSpPr>
            <p:nvPr/>
          </p:nvSpPr>
          <p:spPr bwMode="auto">
            <a:xfrm>
              <a:off x="2140" y="940"/>
              <a:ext cx="56" cy="56"/>
            </a:xfrm>
            <a:prstGeom prst="ellipse">
              <a:avLst/>
            </a:prstGeom>
            <a:solidFill>
              <a:srgbClr val="97B9DF"/>
            </a:solidFill>
            <a:ln w="9525">
              <a:noFill/>
              <a:round/>
              <a:headEnd/>
              <a:tailEnd/>
            </a:ln>
          </p:spPr>
          <p:txBody>
            <a:bodyPr wrap="none" anchor="ctr"/>
            <a:lstStyle/>
            <a:p>
              <a:endParaRPr lang="fr-FR"/>
            </a:p>
          </p:txBody>
        </p:sp>
        <p:sp>
          <p:nvSpPr>
            <p:cNvPr id="28834" name="Oval 50"/>
            <p:cNvSpPr>
              <a:spLocks noChangeArrowheads="1"/>
            </p:cNvSpPr>
            <p:nvPr/>
          </p:nvSpPr>
          <p:spPr bwMode="auto">
            <a:xfrm>
              <a:off x="2080" y="1056"/>
              <a:ext cx="56" cy="56"/>
            </a:xfrm>
            <a:prstGeom prst="ellipse">
              <a:avLst/>
            </a:prstGeom>
            <a:solidFill>
              <a:srgbClr val="97B9DF"/>
            </a:solidFill>
            <a:ln w="9525">
              <a:noFill/>
              <a:round/>
              <a:headEnd/>
              <a:tailEnd/>
            </a:ln>
          </p:spPr>
          <p:txBody>
            <a:bodyPr wrap="none" anchor="ctr"/>
            <a:lstStyle/>
            <a:p>
              <a:endParaRPr lang="fr-FR"/>
            </a:p>
          </p:txBody>
        </p:sp>
        <p:sp>
          <p:nvSpPr>
            <p:cNvPr id="28835" name="Oval 51"/>
            <p:cNvSpPr>
              <a:spLocks noChangeArrowheads="1"/>
            </p:cNvSpPr>
            <p:nvPr/>
          </p:nvSpPr>
          <p:spPr bwMode="auto">
            <a:xfrm>
              <a:off x="2068" y="1152"/>
              <a:ext cx="56" cy="56"/>
            </a:xfrm>
            <a:prstGeom prst="ellipse">
              <a:avLst/>
            </a:prstGeom>
            <a:solidFill>
              <a:srgbClr val="97B9DF"/>
            </a:solidFill>
            <a:ln w="9525">
              <a:noFill/>
              <a:round/>
              <a:headEnd/>
              <a:tailEnd/>
            </a:ln>
          </p:spPr>
          <p:txBody>
            <a:bodyPr wrap="none" anchor="ctr"/>
            <a:lstStyle/>
            <a:p>
              <a:endParaRPr lang="fr-FR"/>
            </a:p>
          </p:txBody>
        </p:sp>
        <p:sp>
          <p:nvSpPr>
            <p:cNvPr id="28836" name="Oval 52"/>
            <p:cNvSpPr>
              <a:spLocks noChangeArrowheads="1"/>
            </p:cNvSpPr>
            <p:nvPr/>
          </p:nvSpPr>
          <p:spPr bwMode="auto">
            <a:xfrm>
              <a:off x="1796" y="1136"/>
              <a:ext cx="56" cy="56"/>
            </a:xfrm>
            <a:prstGeom prst="ellipse">
              <a:avLst/>
            </a:prstGeom>
            <a:solidFill>
              <a:srgbClr val="97B9DF"/>
            </a:solidFill>
            <a:ln w="9525">
              <a:noFill/>
              <a:round/>
              <a:headEnd/>
              <a:tailEnd/>
            </a:ln>
          </p:spPr>
          <p:txBody>
            <a:bodyPr wrap="none" anchor="ctr"/>
            <a:lstStyle/>
            <a:p>
              <a:endParaRPr lang="fr-FR"/>
            </a:p>
          </p:txBody>
        </p:sp>
        <p:sp>
          <p:nvSpPr>
            <p:cNvPr id="28837" name="Oval 53"/>
            <p:cNvSpPr>
              <a:spLocks noChangeArrowheads="1"/>
            </p:cNvSpPr>
            <p:nvPr/>
          </p:nvSpPr>
          <p:spPr bwMode="auto">
            <a:xfrm>
              <a:off x="1840" y="1248"/>
              <a:ext cx="56" cy="56"/>
            </a:xfrm>
            <a:prstGeom prst="ellipse">
              <a:avLst/>
            </a:prstGeom>
            <a:solidFill>
              <a:srgbClr val="97B9DF"/>
            </a:solidFill>
            <a:ln w="9525">
              <a:noFill/>
              <a:round/>
              <a:headEnd/>
              <a:tailEnd/>
            </a:ln>
          </p:spPr>
          <p:txBody>
            <a:bodyPr wrap="none" anchor="ctr"/>
            <a:lstStyle/>
            <a:p>
              <a:endParaRPr lang="fr-FR"/>
            </a:p>
          </p:txBody>
        </p:sp>
        <p:sp>
          <p:nvSpPr>
            <p:cNvPr id="28838" name="Oval 54"/>
            <p:cNvSpPr>
              <a:spLocks noChangeArrowheads="1"/>
            </p:cNvSpPr>
            <p:nvPr/>
          </p:nvSpPr>
          <p:spPr bwMode="auto">
            <a:xfrm>
              <a:off x="1272" y="1280"/>
              <a:ext cx="56" cy="56"/>
            </a:xfrm>
            <a:prstGeom prst="ellipse">
              <a:avLst/>
            </a:prstGeom>
            <a:solidFill>
              <a:srgbClr val="97B9DF"/>
            </a:solidFill>
            <a:ln w="9525">
              <a:noFill/>
              <a:round/>
              <a:headEnd/>
              <a:tailEnd/>
            </a:ln>
          </p:spPr>
          <p:txBody>
            <a:bodyPr wrap="none" anchor="ctr"/>
            <a:lstStyle/>
            <a:p>
              <a:endParaRPr lang="fr-FR"/>
            </a:p>
          </p:txBody>
        </p:sp>
        <p:sp>
          <p:nvSpPr>
            <p:cNvPr id="28839" name="Oval 55"/>
            <p:cNvSpPr>
              <a:spLocks noChangeArrowheads="1"/>
            </p:cNvSpPr>
            <p:nvPr/>
          </p:nvSpPr>
          <p:spPr bwMode="auto">
            <a:xfrm>
              <a:off x="1416" y="1276"/>
              <a:ext cx="56" cy="56"/>
            </a:xfrm>
            <a:prstGeom prst="ellipse">
              <a:avLst/>
            </a:prstGeom>
            <a:solidFill>
              <a:srgbClr val="97B9DF"/>
            </a:solidFill>
            <a:ln w="9525">
              <a:noFill/>
              <a:round/>
              <a:headEnd/>
              <a:tailEnd/>
            </a:ln>
          </p:spPr>
          <p:txBody>
            <a:bodyPr wrap="none" anchor="ctr"/>
            <a:lstStyle/>
            <a:p>
              <a:endParaRPr lang="fr-FR"/>
            </a:p>
          </p:txBody>
        </p:sp>
      </p:grpSp>
      <p:grpSp>
        <p:nvGrpSpPr>
          <p:cNvPr id="28675" name="Group 56"/>
          <p:cNvGrpSpPr>
            <a:grpSpLocks/>
          </p:cNvGrpSpPr>
          <p:nvPr/>
        </p:nvGrpSpPr>
        <p:grpSpPr bwMode="auto">
          <a:xfrm>
            <a:off x="2816225" y="3246438"/>
            <a:ext cx="1003300" cy="465137"/>
            <a:chOff x="1860" y="2125"/>
            <a:chExt cx="632" cy="293"/>
          </a:xfrm>
        </p:grpSpPr>
        <p:sp>
          <p:nvSpPr>
            <p:cNvPr id="28782" name="Freeform 57"/>
            <p:cNvSpPr>
              <a:spLocks/>
            </p:cNvSpPr>
            <p:nvPr/>
          </p:nvSpPr>
          <p:spPr bwMode="auto">
            <a:xfrm>
              <a:off x="2286" y="2127"/>
              <a:ext cx="60" cy="194"/>
            </a:xfrm>
            <a:custGeom>
              <a:avLst/>
              <a:gdLst>
                <a:gd name="T0" fmla="*/ 9 w 99"/>
                <a:gd name="T1" fmla="*/ 19 h 356"/>
                <a:gd name="T2" fmla="*/ 8 w 99"/>
                <a:gd name="T3" fmla="*/ 28 h 356"/>
                <a:gd name="T4" fmla="*/ 3 w 99"/>
                <a:gd name="T5" fmla="*/ 39 h 356"/>
                <a:gd name="T6" fmla="*/ 1 w 99"/>
                <a:gd name="T7" fmla="*/ 49 h 356"/>
                <a:gd name="T8" fmla="*/ 4 w 99"/>
                <a:gd name="T9" fmla="*/ 57 h 356"/>
                <a:gd name="T10" fmla="*/ 19 w 99"/>
                <a:gd name="T11" fmla="*/ 55 h 356"/>
                <a:gd name="T12" fmla="*/ 21 w 99"/>
                <a:gd name="T13" fmla="*/ 43 h 356"/>
                <a:gd name="T14" fmla="*/ 15 w 99"/>
                <a:gd name="T15" fmla="*/ 28 h 356"/>
                <a:gd name="T16" fmla="*/ 13 w 99"/>
                <a:gd name="T17" fmla="*/ 19 h 356"/>
                <a:gd name="T18" fmla="*/ 12 w 99"/>
                <a:gd name="T19" fmla="*/ 10 h 356"/>
                <a:gd name="T20" fmla="*/ 11 w 99"/>
                <a:gd name="T21" fmla="*/ 2 h 356"/>
                <a:gd name="T22" fmla="*/ 9 w 99"/>
                <a:gd name="T23" fmla="*/ 19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356"/>
                <a:gd name="T38" fmla="*/ 99 w 99"/>
                <a:gd name="T39" fmla="*/ 356 h 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356">
                  <a:moveTo>
                    <a:pt x="41" y="120"/>
                  </a:moveTo>
                  <a:cubicBezTo>
                    <a:pt x="38" y="146"/>
                    <a:pt x="39" y="154"/>
                    <a:pt x="35" y="174"/>
                  </a:cubicBezTo>
                  <a:cubicBezTo>
                    <a:pt x="31" y="194"/>
                    <a:pt x="21" y="218"/>
                    <a:pt x="15" y="240"/>
                  </a:cubicBezTo>
                  <a:cubicBezTo>
                    <a:pt x="9" y="262"/>
                    <a:pt x="0" y="286"/>
                    <a:pt x="1" y="304"/>
                  </a:cubicBezTo>
                  <a:cubicBezTo>
                    <a:pt x="2" y="322"/>
                    <a:pt x="5" y="344"/>
                    <a:pt x="19" y="350"/>
                  </a:cubicBezTo>
                  <a:cubicBezTo>
                    <a:pt x="33" y="356"/>
                    <a:pt x="75" y="354"/>
                    <a:pt x="87" y="340"/>
                  </a:cubicBezTo>
                  <a:cubicBezTo>
                    <a:pt x="99" y="326"/>
                    <a:pt x="96" y="291"/>
                    <a:pt x="93" y="264"/>
                  </a:cubicBezTo>
                  <a:cubicBezTo>
                    <a:pt x="90" y="237"/>
                    <a:pt x="75" y="201"/>
                    <a:pt x="69" y="176"/>
                  </a:cubicBezTo>
                  <a:cubicBezTo>
                    <a:pt x="63" y="151"/>
                    <a:pt x="61" y="135"/>
                    <a:pt x="59" y="116"/>
                  </a:cubicBezTo>
                  <a:cubicBezTo>
                    <a:pt x="57" y="97"/>
                    <a:pt x="57" y="80"/>
                    <a:pt x="55" y="62"/>
                  </a:cubicBezTo>
                  <a:cubicBezTo>
                    <a:pt x="53" y="44"/>
                    <a:pt x="51" y="0"/>
                    <a:pt x="49" y="10"/>
                  </a:cubicBezTo>
                  <a:cubicBezTo>
                    <a:pt x="47" y="20"/>
                    <a:pt x="43" y="97"/>
                    <a:pt x="41" y="120"/>
                  </a:cubicBezTo>
                  <a:close/>
                </a:path>
              </a:pathLst>
            </a:custGeom>
            <a:solidFill>
              <a:srgbClr val="97B9DF"/>
            </a:solidFill>
            <a:ln w="9525">
              <a:noFill/>
              <a:round/>
              <a:headEnd/>
              <a:tailEnd/>
            </a:ln>
          </p:spPr>
          <p:txBody>
            <a:bodyPr wrap="none" anchor="ctr"/>
            <a:lstStyle/>
            <a:p>
              <a:endParaRPr lang="fr-FR"/>
            </a:p>
          </p:txBody>
        </p:sp>
        <p:sp>
          <p:nvSpPr>
            <p:cNvPr id="28783" name="Freeform 58"/>
            <p:cNvSpPr>
              <a:spLocks/>
            </p:cNvSpPr>
            <p:nvPr/>
          </p:nvSpPr>
          <p:spPr bwMode="auto">
            <a:xfrm>
              <a:off x="2432" y="2157"/>
              <a:ext cx="60" cy="194"/>
            </a:xfrm>
            <a:custGeom>
              <a:avLst/>
              <a:gdLst>
                <a:gd name="T0" fmla="*/ 9 w 99"/>
                <a:gd name="T1" fmla="*/ 19 h 356"/>
                <a:gd name="T2" fmla="*/ 8 w 99"/>
                <a:gd name="T3" fmla="*/ 28 h 356"/>
                <a:gd name="T4" fmla="*/ 3 w 99"/>
                <a:gd name="T5" fmla="*/ 39 h 356"/>
                <a:gd name="T6" fmla="*/ 1 w 99"/>
                <a:gd name="T7" fmla="*/ 49 h 356"/>
                <a:gd name="T8" fmla="*/ 4 w 99"/>
                <a:gd name="T9" fmla="*/ 57 h 356"/>
                <a:gd name="T10" fmla="*/ 19 w 99"/>
                <a:gd name="T11" fmla="*/ 55 h 356"/>
                <a:gd name="T12" fmla="*/ 21 w 99"/>
                <a:gd name="T13" fmla="*/ 43 h 356"/>
                <a:gd name="T14" fmla="*/ 15 w 99"/>
                <a:gd name="T15" fmla="*/ 28 h 356"/>
                <a:gd name="T16" fmla="*/ 13 w 99"/>
                <a:gd name="T17" fmla="*/ 19 h 356"/>
                <a:gd name="T18" fmla="*/ 12 w 99"/>
                <a:gd name="T19" fmla="*/ 10 h 356"/>
                <a:gd name="T20" fmla="*/ 11 w 99"/>
                <a:gd name="T21" fmla="*/ 2 h 356"/>
                <a:gd name="T22" fmla="*/ 9 w 99"/>
                <a:gd name="T23" fmla="*/ 19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356"/>
                <a:gd name="T38" fmla="*/ 99 w 99"/>
                <a:gd name="T39" fmla="*/ 356 h 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356">
                  <a:moveTo>
                    <a:pt x="41" y="120"/>
                  </a:moveTo>
                  <a:cubicBezTo>
                    <a:pt x="38" y="146"/>
                    <a:pt x="39" y="154"/>
                    <a:pt x="35" y="174"/>
                  </a:cubicBezTo>
                  <a:cubicBezTo>
                    <a:pt x="31" y="194"/>
                    <a:pt x="21" y="218"/>
                    <a:pt x="15" y="240"/>
                  </a:cubicBezTo>
                  <a:cubicBezTo>
                    <a:pt x="9" y="262"/>
                    <a:pt x="0" y="286"/>
                    <a:pt x="1" y="304"/>
                  </a:cubicBezTo>
                  <a:cubicBezTo>
                    <a:pt x="2" y="322"/>
                    <a:pt x="5" y="344"/>
                    <a:pt x="19" y="350"/>
                  </a:cubicBezTo>
                  <a:cubicBezTo>
                    <a:pt x="33" y="356"/>
                    <a:pt x="75" y="354"/>
                    <a:pt x="87" y="340"/>
                  </a:cubicBezTo>
                  <a:cubicBezTo>
                    <a:pt x="99" y="326"/>
                    <a:pt x="96" y="291"/>
                    <a:pt x="93" y="264"/>
                  </a:cubicBezTo>
                  <a:cubicBezTo>
                    <a:pt x="90" y="237"/>
                    <a:pt x="75" y="201"/>
                    <a:pt x="69" y="176"/>
                  </a:cubicBezTo>
                  <a:cubicBezTo>
                    <a:pt x="63" y="151"/>
                    <a:pt x="61" y="135"/>
                    <a:pt x="59" y="116"/>
                  </a:cubicBezTo>
                  <a:cubicBezTo>
                    <a:pt x="57" y="97"/>
                    <a:pt x="57" y="80"/>
                    <a:pt x="55" y="62"/>
                  </a:cubicBezTo>
                  <a:cubicBezTo>
                    <a:pt x="53" y="44"/>
                    <a:pt x="51" y="0"/>
                    <a:pt x="49" y="10"/>
                  </a:cubicBezTo>
                  <a:cubicBezTo>
                    <a:pt x="47" y="20"/>
                    <a:pt x="43" y="97"/>
                    <a:pt x="41" y="120"/>
                  </a:cubicBezTo>
                  <a:close/>
                </a:path>
              </a:pathLst>
            </a:custGeom>
            <a:solidFill>
              <a:srgbClr val="97B9DF"/>
            </a:solidFill>
            <a:ln w="9525">
              <a:noFill/>
              <a:round/>
              <a:headEnd/>
              <a:tailEnd/>
            </a:ln>
          </p:spPr>
          <p:txBody>
            <a:bodyPr wrap="none" anchor="ctr"/>
            <a:lstStyle/>
            <a:p>
              <a:endParaRPr lang="fr-FR"/>
            </a:p>
          </p:txBody>
        </p:sp>
        <p:sp>
          <p:nvSpPr>
            <p:cNvPr id="28784" name="Freeform 59"/>
            <p:cNvSpPr>
              <a:spLocks/>
            </p:cNvSpPr>
            <p:nvPr/>
          </p:nvSpPr>
          <p:spPr bwMode="auto">
            <a:xfrm>
              <a:off x="2044" y="2125"/>
              <a:ext cx="60" cy="194"/>
            </a:xfrm>
            <a:custGeom>
              <a:avLst/>
              <a:gdLst>
                <a:gd name="T0" fmla="*/ 9 w 99"/>
                <a:gd name="T1" fmla="*/ 19 h 356"/>
                <a:gd name="T2" fmla="*/ 8 w 99"/>
                <a:gd name="T3" fmla="*/ 28 h 356"/>
                <a:gd name="T4" fmla="*/ 3 w 99"/>
                <a:gd name="T5" fmla="*/ 39 h 356"/>
                <a:gd name="T6" fmla="*/ 1 w 99"/>
                <a:gd name="T7" fmla="*/ 49 h 356"/>
                <a:gd name="T8" fmla="*/ 4 w 99"/>
                <a:gd name="T9" fmla="*/ 57 h 356"/>
                <a:gd name="T10" fmla="*/ 19 w 99"/>
                <a:gd name="T11" fmla="*/ 55 h 356"/>
                <a:gd name="T12" fmla="*/ 21 w 99"/>
                <a:gd name="T13" fmla="*/ 43 h 356"/>
                <a:gd name="T14" fmla="*/ 15 w 99"/>
                <a:gd name="T15" fmla="*/ 28 h 356"/>
                <a:gd name="T16" fmla="*/ 13 w 99"/>
                <a:gd name="T17" fmla="*/ 19 h 356"/>
                <a:gd name="T18" fmla="*/ 12 w 99"/>
                <a:gd name="T19" fmla="*/ 10 h 356"/>
                <a:gd name="T20" fmla="*/ 11 w 99"/>
                <a:gd name="T21" fmla="*/ 2 h 356"/>
                <a:gd name="T22" fmla="*/ 9 w 99"/>
                <a:gd name="T23" fmla="*/ 19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356"/>
                <a:gd name="T38" fmla="*/ 99 w 99"/>
                <a:gd name="T39" fmla="*/ 356 h 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356">
                  <a:moveTo>
                    <a:pt x="41" y="120"/>
                  </a:moveTo>
                  <a:cubicBezTo>
                    <a:pt x="38" y="146"/>
                    <a:pt x="39" y="154"/>
                    <a:pt x="35" y="174"/>
                  </a:cubicBezTo>
                  <a:cubicBezTo>
                    <a:pt x="31" y="194"/>
                    <a:pt x="21" y="218"/>
                    <a:pt x="15" y="240"/>
                  </a:cubicBezTo>
                  <a:cubicBezTo>
                    <a:pt x="9" y="262"/>
                    <a:pt x="0" y="286"/>
                    <a:pt x="1" y="304"/>
                  </a:cubicBezTo>
                  <a:cubicBezTo>
                    <a:pt x="2" y="322"/>
                    <a:pt x="5" y="344"/>
                    <a:pt x="19" y="350"/>
                  </a:cubicBezTo>
                  <a:cubicBezTo>
                    <a:pt x="33" y="356"/>
                    <a:pt x="75" y="354"/>
                    <a:pt x="87" y="340"/>
                  </a:cubicBezTo>
                  <a:cubicBezTo>
                    <a:pt x="99" y="326"/>
                    <a:pt x="96" y="291"/>
                    <a:pt x="93" y="264"/>
                  </a:cubicBezTo>
                  <a:cubicBezTo>
                    <a:pt x="90" y="237"/>
                    <a:pt x="75" y="201"/>
                    <a:pt x="69" y="176"/>
                  </a:cubicBezTo>
                  <a:cubicBezTo>
                    <a:pt x="63" y="151"/>
                    <a:pt x="61" y="135"/>
                    <a:pt x="59" y="116"/>
                  </a:cubicBezTo>
                  <a:cubicBezTo>
                    <a:pt x="57" y="97"/>
                    <a:pt x="57" y="80"/>
                    <a:pt x="55" y="62"/>
                  </a:cubicBezTo>
                  <a:cubicBezTo>
                    <a:pt x="53" y="44"/>
                    <a:pt x="51" y="0"/>
                    <a:pt x="49" y="10"/>
                  </a:cubicBezTo>
                  <a:cubicBezTo>
                    <a:pt x="47" y="20"/>
                    <a:pt x="43" y="97"/>
                    <a:pt x="41" y="120"/>
                  </a:cubicBezTo>
                  <a:close/>
                </a:path>
              </a:pathLst>
            </a:custGeom>
            <a:solidFill>
              <a:srgbClr val="97B9DF"/>
            </a:solidFill>
            <a:ln w="9525">
              <a:noFill/>
              <a:round/>
              <a:headEnd/>
              <a:tailEnd/>
            </a:ln>
          </p:spPr>
          <p:txBody>
            <a:bodyPr wrap="none" anchor="ctr"/>
            <a:lstStyle/>
            <a:p>
              <a:endParaRPr lang="fr-FR"/>
            </a:p>
          </p:txBody>
        </p:sp>
        <p:sp>
          <p:nvSpPr>
            <p:cNvPr id="28785" name="Freeform 60"/>
            <p:cNvSpPr>
              <a:spLocks/>
            </p:cNvSpPr>
            <p:nvPr/>
          </p:nvSpPr>
          <p:spPr bwMode="auto">
            <a:xfrm>
              <a:off x="1962" y="2224"/>
              <a:ext cx="60" cy="194"/>
            </a:xfrm>
            <a:custGeom>
              <a:avLst/>
              <a:gdLst>
                <a:gd name="T0" fmla="*/ 9 w 99"/>
                <a:gd name="T1" fmla="*/ 19 h 356"/>
                <a:gd name="T2" fmla="*/ 8 w 99"/>
                <a:gd name="T3" fmla="*/ 28 h 356"/>
                <a:gd name="T4" fmla="*/ 3 w 99"/>
                <a:gd name="T5" fmla="*/ 39 h 356"/>
                <a:gd name="T6" fmla="*/ 1 w 99"/>
                <a:gd name="T7" fmla="*/ 49 h 356"/>
                <a:gd name="T8" fmla="*/ 4 w 99"/>
                <a:gd name="T9" fmla="*/ 57 h 356"/>
                <a:gd name="T10" fmla="*/ 19 w 99"/>
                <a:gd name="T11" fmla="*/ 55 h 356"/>
                <a:gd name="T12" fmla="*/ 21 w 99"/>
                <a:gd name="T13" fmla="*/ 43 h 356"/>
                <a:gd name="T14" fmla="*/ 15 w 99"/>
                <a:gd name="T15" fmla="*/ 28 h 356"/>
                <a:gd name="T16" fmla="*/ 13 w 99"/>
                <a:gd name="T17" fmla="*/ 19 h 356"/>
                <a:gd name="T18" fmla="*/ 12 w 99"/>
                <a:gd name="T19" fmla="*/ 10 h 356"/>
                <a:gd name="T20" fmla="*/ 11 w 99"/>
                <a:gd name="T21" fmla="*/ 2 h 356"/>
                <a:gd name="T22" fmla="*/ 9 w 99"/>
                <a:gd name="T23" fmla="*/ 19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356"/>
                <a:gd name="T38" fmla="*/ 99 w 99"/>
                <a:gd name="T39" fmla="*/ 356 h 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356">
                  <a:moveTo>
                    <a:pt x="41" y="120"/>
                  </a:moveTo>
                  <a:cubicBezTo>
                    <a:pt x="38" y="146"/>
                    <a:pt x="39" y="154"/>
                    <a:pt x="35" y="174"/>
                  </a:cubicBezTo>
                  <a:cubicBezTo>
                    <a:pt x="31" y="194"/>
                    <a:pt x="21" y="218"/>
                    <a:pt x="15" y="240"/>
                  </a:cubicBezTo>
                  <a:cubicBezTo>
                    <a:pt x="9" y="262"/>
                    <a:pt x="0" y="286"/>
                    <a:pt x="1" y="304"/>
                  </a:cubicBezTo>
                  <a:cubicBezTo>
                    <a:pt x="2" y="322"/>
                    <a:pt x="5" y="344"/>
                    <a:pt x="19" y="350"/>
                  </a:cubicBezTo>
                  <a:cubicBezTo>
                    <a:pt x="33" y="356"/>
                    <a:pt x="75" y="354"/>
                    <a:pt x="87" y="340"/>
                  </a:cubicBezTo>
                  <a:cubicBezTo>
                    <a:pt x="99" y="326"/>
                    <a:pt x="96" y="291"/>
                    <a:pt x="93" y="264"/>
                  </a:cubicBezTo>
                  <a:cubicBezTo>
                    <a:pt x="90" y="237"/>
                    <a:pt x="75" y="201"/>
                    <a:pt x="69" y="176"/>
                  </a:cubicBezTo>
                  <a:cubicBezTo>
                    <a:pt x="63" y="151"/>
                    <a:pt x="61" y="135"/>
                    <a:pt x="59" y="116"/>
                  </a:cubicBezTo>
                  <a:cubicBezTo>
                    <a:pt x="57" y="97"/>
                    <a:pt x="57" y="80"/>
                    <a:pt x="55" y="62"/>
                  </a:cubicBezTo>
                  <a:cubicBezTo>
                    <a:pt x="53" y="44"/>
                    <a:pt x="51" y="0"/>
                    <a:pt x="49" y="10"/>
                  </a:cubicBezTo>
                  <a:cubicBezTo>
                    <a:pt x="47" y="20"/>
                    <a:pt x="43" y="97"/>
                    <a:pt x="41" y="120"/>
                  </a:cubicBezTo>
                  <a:close/>
                </a:path>
              </a:pathLst>
            </a:custGeom>
            <a:solidFill>
              <a:srgbClr val="97B9DF"/>
            </a:solidFill>
            <a:ln w="9525">
              <a:noFill/>
              <a:round/>
              <a:headEnd/>
              <a:tailEnd/>
            </a:ln>
          </p:spPr>
          <p:txBody>
            <a:bodyPr wrap="none" anchor="ctr"/>
            <a:lstStyle/>
            <a:p>
              <a:endParaRPr lang="fr-FR"/>
            </a:p>
          </p:txBody>
        </p:sp>
        <p:sp>
          <p:nvSpPr>
            <p:cNvPr id="28786" name="Freeform 61"/>
            <p:cNvSpPr>
              <a:spLocks/>
            </p:cNvSpPr>
            <p:nvPr/>
          </p:nvSpPr>
          <p:spPr bwMode="auto">
            <a:xfrm>
              <a:off x="1860" y="2145"/>
              <a:ext cx="60" cy="194"/>
            </a:xfrm>
            <a:custGeom>
              <a:avLst/>
              <a:gdLst>
                <a:gd name="T0" fmla="*/ 9 w 99"/>
                <a:gd name="T1" fmla="*/ 19 h 356"/>
                <a:gd name="T2" fmla="*/ 8 w 99"/>
                <a:gd name="T3" fmla="*/ 28 h 356"/>
                <a:gd name="T4" fmla="*/ 3 w 99"/>
                <a:gd name="T5" fmla="*/ 39 h 356"/>
                <a:gd name="T6" fmla="*/ 1 w 99"/>
                <a:gd name="T7" fmla="*/ 49 h 356"/>
                <a:gd name="T8" fmla="*/ 4 w 99"/>
                <a:gd name="T9" fmla="*/ 57 h 356"/>
                <a:gd name="T10" fmla="*/ 19 w 99"/>
                <a:gd name="T11" fmla="*/ 55 h 356"/>
                <a:gd name="T12" fmla="*/ 21 w 99"/>
                <a:gd name="T13" fmla="*/ 43 h 356"/>
                <a:gd name="T14" fmla="*/ 15 w 99"/>
                <a:gd name="T15" fmla="*/ 28 h 356"/>
                <a:gd name="T16" fmla="*/ 13 w 99"/>
                <a:gd name="T17" fmla="*/ 19 h 356"/>
                <a:gd name="T18" fmla="*/ 12 w 99"/>
                <a:gd name="T19" fmla="*/ 10 h 356"/>
                <a:gd name="T20" fmla="*/ 11 w 99"/>
                <a:gd name="T21" fmla="*/ 2 h 356"/>
                <a:gd name="T22" fmla="*/ 9 w 99"/>
                <a:gd name="T23" fmla="*/ 19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356"/>
                <a:gd name="T38" fmla="*/ 99 w 99"/>
                <a:gd name="T39" fmla="*/ 356 h 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356">
                  <a:moveTo>
                    <a:pt x="41" y="120"/>
                  </a:moveTo>
                  <a:cubicBezTo>
                    <a:pt x="38" y="146"/>
                    <a:pt x="39" y="154"/>
                    <a:pt x="35" y="174"/>
                  </a:cubicBezTo>
                  <a:cubicBezTo>
                    <a:pt x="31" y="194"/>
                    <a:pt x="21" y="218"/>
                    <a:pt x="15" y="240"/>
                  </a:cubicBezTo>
                  <a:cubicBezTo>
                    <a:pt x="9" y="262"/>
                    <a:pt x="0" y="286"/>
                    <a:pt x="1" y="304"/>
                  </a:cubicBezTo>
                  <a:cubicBezTo>
                    <a:pt x="2" y="322"/>
                    <a:pt x="5" y="344"/>
                    <a:pt x="19" y="350"/>
                  </a:cubicBezTo>
                  <a:cubicBezTo>
                    <a:pt x="33" y="356"/>
                    <a:pt x="75" y="354"/>
                    <a:pt x="87" y="340"/>
                  </a:cubicBezTo>
                  <a:cubicBezTo>
                    <a:pt x="99" y="326"/>
                    <a:pt x="96" y="291"/>
                    <a:pt x="93" y="264"/>
                  </a:cubicBezTo>
                  <a:cubicBezTo>
                    <a:pt x="90" y="237"/>
                    <a:pt x="75" y="201"/>
                    <a:pt x="69" y="176"/>
                  </a:cubicBezTo>
                  <a:cubicBezTo>
                    <a:pt x="63" y="151"/>
                    <a:pt x="61" y="135"/>
                    <a:pt x="59" y="116"/>
                  </a:cubicBezTo>
                  <a:cubicBezTo>
                    <a:pt x="57" y="97"/>
                    <a:pt x="57" y="80"/>
                    <a:pt x="55" y="62"/>
                  </a:cubicBezTo>
                  <a:cubicBezTo>
                    <a:pt x="53" y="44"/>
                    <a:pt x="51" y="0"/>
                    <a:pt x="49" y="10"/>
                  </a:cubicBezTo>
                  <a:cubicBezTo>
                    <a:pt x="47" y="20"/>
                    <a:pt x="43" y="97"/>
                    <a:pt x="41" y="120"/>
                  </a:cubicBezTo>
                  <a:close/>
                </a:path>
              </a:pathLst>
            </a:custGeom>
            <a:solidFill>
              <a:srgbClr val="97B9DF"/>
            </a:solidFill>
            <a:ln w="9525">
              <a:noFill/>
              <a:round/>
              <a:headEnd/>
              <a:tailEnd/>
            </a:ln>
          </p:spPr>
          <p:txBody>
            <a:bodyPr wrap="none" anchor="ctr"/>
            <a:lstStyle/>
            <a:p>
              <a:endParaRPr lang="fr-FR"/>
            </a:p>
          </p:txBody>
        </p:sp>
      </p:grpSp>
      <p:sp>
        <p:nvSpPr>
          <p:cNvPr id="28676" name="Freeform 62"/>
          <p:cNvSpPr>
            <a:spLocks/>
          </p:cNvSpPr>
          <p:nvPr/>
        </p:nvSpPr>
        <p:spPr bwMode="auto">
          <a:xfrm>
            <a:off x="3476625" y="3224213"/>
            <a:ext cx="95250" cy="307975"/>
          </a:xfrm>
          <a:custGeom>
            <a:avLst/>
            <a:gdLst>
              <a:gd name="T0" fmla="*/ 2147483647 w 99"/>
              <a:gd name="T1" fmla="*/ 2147483647 h 356"/>
              <a:gd name="T2" fmla="*/ 2147483647 w 99"/>
              <a:gd name="T3" fmla="*/ 2147483647 h 356"/>
              <a:gd name="T4" fmla="*/ 2147483647 w 99"/>
              <a:gd name="T5" fmla="*/ 2147483647 h 356"/>
              <a:gd name="T6" fmla="*/ 890501837 w 99"/>
              <a:gd name="T7" fmla="*/ 2147483647 h 356"/>
              <a:gd name="T8" fmla="*/ 2147483647 w 99"/>
              <a:gd name="T9" fmla="*/ 2147483647 h 356"/>
              <a:gd name="T10" fmla="*/ 2147483647 w 99"/>
              <a:gd name="T11" fmla="*/ 2147483647 h 356"/>
              <a:gd name="T12" fmla="*/ 2147483647 w 99"/>
              <a:gd name="T13" fmla="*/ 2147483647 h 356"/>
              <a:gd name="T14" fmla="*/ 2147483647 w 99"/>
              <a:gd name="T15" fmla="*/ 2147483647 h 356"/>
              <a:gd name="T16" fmla="*/ 2147483647 w 99"/>
              <a:gd name="T17" fmla="*/ 2147483647 h 356"/>
              <a:gd name="T18" fmla="*/ 2147483647 w 99"/>
              <a:gd name="T19" fmla="*/ 2147483647 h 356"/>
              <a:gd name="T20" fmla="*/ 2147483647 w 99"/>
              <a:gd name="T21" fmla="*/ 2147483647 h 356"/>
              <a:gd name="T22" fmla="*/ 2147483647 w 99"/>
              <a:gd name="T23" fmla="*/ 214748364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356"/>
              <a:gd name="T38" fmla="*/ 99 w 99"/>
              <a:gd name="T39" fmla="*/ 356 h 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356">
                <a:moveTo>
                  <a:pt x="41" y="120"/>
                </a:moveTo>
                <a:cubicBezTo>
                  <a:pt x="38" y="146"/>
                  <a:pt x="39" y="154"/>
                  <a:pt x="35" y="174"/>
                </a:cubicBezTo>
                <a:cubicBezTo>
                  <a:pt x="31" y="194"/>
                  <a:pt x="21" y="218"/>
                  <a:pt x="15" y="240"/>
                </a:cubicBezTo>
                <a:cubicBezTo>
                  <a:pt x="9" y="262"/>
                  <a:pt x="0" y="286"/>
                  <a:pt x="1" y="304"/>
                </a:cubicBezTo>
                <a:cubicBezTo>
                  <a:pt x="2" y="322"/>
                  <a:pt x="5" y="344"/>
                  <a:pt x="19" y="350"/>
                </a:cubicBezTo>
                <a:cubicBezTo>
                  <a:pt x="33" y="356"/>
                  <a:pt x="75" y="354"/>
                  <a:pt x="87" y="340"/>
                </a:cubicBezTo>
                <a:cubicBezTo>
                  <a:pt x="99" y="326"/>
                  <a:pt x="96" y="291"/>
                  <a:pt x="93" y="264"/>
                </a:cubicBezTo>
                <a:cubicBezTo>
                  <a:pt x="90" y="237"/>
                  <a:pt x="75" y="201"/>
                  <a:pt x="69" y="176"/>
                </a:cubicBezTo>
                <a:cubicBezTo>
                  <a:pt x="63" y="151"/>
                  <a:pt x="61" y="135"/>
                  <a:pt x="59" y="116"/>
                </a:cubicBezTo>
                <a:cubicBezTo>
                  <a:pt x="57" y="97"/>
                  <a:pt x="57" y="80"/>
                  <a:pt x="55" y="62"/>
                </a:cubicBezTo>
                <a:cubicBezTo>
                  <a:pt x="53" y="44"/>
                  <a:pt x="51" y="0"/>
                  <a:pt x="49" y="10"/>
                </a:cubicBezTo>
                <a:cubicBezTo>
                  <a:pt x="47" y="20"/>
                  <a:pt x="43" y="97"/>
                  <a:pt x="41" y="120"/>
                </a:cubicBezTo>
                <a:close/>
              </a:path>
            </a:pathLst>
          </a:custGeom>
          <a:gradFill rotWithShape="0">
            <a:gsLst>
              <a:gs pos="0">
                <a:srgbClr val="FF0000"/>
              </a:gs>
              <a:gs pos="100000">
                <a:srgbClr val="FFCC66"/>
              </a:gs>
            </a:gsLst>
            <a:lin ang="5400000" scaled="1"/>
          </a:gradFill>
          <a:ln w="9525">
            <a:noFill/>
            <a:round/>
            <a:headEnd/>
            <a:tailEnd/>
          </a:ln>
        </p:spPr>
        <p:txBody>
          <a:bodyPr wrap="none" anchor="ctr"/>
          <a:lstStyle/>
          <a:p>
            <a:endParaRPr lang="fr-FR"/>
          </a:p>
        </p:txBody>
      </p:sp>
      <p:sp>
        <p:nvSpPr>
          <p:cNvPr id="28677" name="Line 63"/>
          <p:cNvSpPr>
            <a:spLocks noChangeShapeType="1"/>
          </p:cNvSpPr>
          <p:nvPr/>
        </p:nvSpPr>
        <p:spPr bwMode="auto">
          <a:xfrm>
            <a:off x="5788025" y="558800"/>
            <a:ext cx="0" cy="184150"/>
          </a:xfrm>
          <a:prstGeom prst="line">
            <a:avLst/>
          </a:prstGeom>
          <a:noFill/>
          <a:ln w="28575">
            <a:solidFill>
              <a:srgbClr val="0000FF"/>
            </a:solidFill>
            <a:round/>
            <a:headEnd/>
            <a:tailEnd/>
          </a:ln>
        </p:spPr>
        <p:txBody>
          <a:bodyPr wrap="none" anchor="ctr"/>
          <a:lstStyle/>
          <a:p>
            <a:endParaRPr lang="fr-FR"/>
          </a:p>
        </p:txBody>
      </p:sp>
      <p:sp>
        <p:nvSpPr>
          <p:cNvPr id="28678" name="Freeform 64"/>
          <p:cNvSpPr>
            <a:spLocks/>
          </p:cNvSpPr>
          <p:nvPr/>
        </p:nvSpPr>
        <p:spPr bwMode="auto">
          <a:xfrm>
            <a:off x="1476375" y="1989138"/>
            <a:ext cx="2159000" cy="215900"/>
          </a:xfrm>
          <a:custGeom>
            <a:avLst/>
            <a:gdLst>
              <a:gd name="T0" fmla="*/ 0 w 2084"/>
              <a:gd name="T1" fmla="*/ 2147483647 h 88"/>
              <a:gd name="T2" fmla="*/ 0 w 2084"/>
              <a:gd name="T3" fmla="*/ 0 h 88"/>
              <a:gd name="T4" fmla="*/ 2147483647 w 2084"/>
              <a:gd name="T5" fmla="*/ 0 h 88"/>
              <a:gd name="T6" fmla="*/ 2147483647 w 2084"/>
              <a:gd name="T7" fmla="*/ 2147483647 h 88"/>
              <a:gd name="T8" fmla="*/ 0 60000 65536"/>
              <a:gd name="T9" fmla="*/ 0 60000 65536"/>
              <a:gd name="T10" fmla="*/ 0 60000 65536"/>
              <a:gd name="T11" fmla="*/ 0 60000 65536"/>
              <a:gd name="T12" fmla="*/ 0 w 2084"/>
              <a:gd name="T13" fmla="*/ 0 h 88"/>
              <a:gd name="T14" fmla="*/ 2084 w 2084"/>
              <a:gd name="T15" fmla="*/ 88 h 88"/>
            </a:gdLst>
            <a:ahLst/>
            <a:cxnLst>
              <a:cxn ang="T8">
                <a:pos x="T0" y="T1"/>
              </a:cxn>
              <a:cxn ang="T9">
                <a:pos x="T2" y="T3"/>
              </a:cxn>
              <a:cxn ang="T10">
                <a:pos x="T4" y="T5"/>
              </a:cxn>
              <a:cxn ang="T11">
                <a:pos x="T6" y="T7"/>
              </a:cxn>
            </a:cxnLst>
            <a:rect l="T12" t="T13" r="T14" b="T15"/>
            <a:pathLst>
              <a:path w="2084" h="88">
                <a:moveTo>
                  <a:pt x="0" y="88"/>
                </a:moveTo>
                <a:lnTo>
                  <a:pt x="0" y="0"/>
                </a:lnTo>
                <a:lnTo>
                  <a:pt x="2084" y="0"/>
                </a:lnTo>
                <a:lnTo>
                  <a:pt x="2084" y="88"/>
                </a:lnTo>
              </a:path>
            </a:pathLst>
          </a:custGeom>
          <a:noFill/>
          <a:ln w="28575" cmpd="sng">
            <a:solidFill>
              <a:srgbClr val="0000FF"/>
            </a:solidFill>
            <a:round/>
            <a:headEnd type="triangle" w="med" len="sm"/>
            <a:tailEnd type="triangle" w="med" len="sm"/>
          </a:ln>
        </p:spPr>
        <p:txBody>
          <a:bodyPr wrap="none" anchor="ctr"/>
          <a:lstStyle/>
          <a:p>
            <a:endParaRPr lang="fr-FR"/>
          </a:p>
        </p:txBody>
      </p:sp>
      <p:sp>
        <p:nvSpPr>
          <p:cNvPr id="28679" name="Line 65"/>
          <p:cNvSpPr>
            <a:spLocks noChangeShapeType="1"/>
          </p:cNvSpPr>
          <p:nvPr/>
        </p:nvSpPr>
        <p:spPr bwMode="auto">
          <a:xfrm rot="-5400000">
            <a:off x="4330700" y="3365500"/>
            <a:ext cx="0" cy="5721350"/>
          </a:xfrm>
          <a:prstGeom prst="line">
            <a:avLst/>
          </a:prstGeom>
          <a:noFill/>
          <a:ln w="28575">
            <a:solidFill>
              <a:srgbClr val="0000FF"/>
            </a:solidFill>
            <a:round/>
            <a:headEnd/>
            <a:tailEnd/>
          </a:ln>
        </p:spPr>
        <p:txBody>
          <a:bodyPr wrap="none" anchor="ctr"/>
          <a:lstStyle/>
          <a:p>
            <a:endParaRPr lang="fr-FR"/>
          </a:p>
        </p:txBody>
      </p:sp>
      <p:sp>
        <p:nvSpPr>
          <p:cNvPr id="28680" name="Freeform 66"/>
          <p:cNvSpPr>
            <a:spLocks/>
          </p:cNvSpPr>
          <p:nvPr/>
        </p:nvSpPr>
        <p:spPr bwMode="auto">
          <a:xfrm>
            <a:off x="1219200" y="5759450"/>
            <a:ext cx="387350" cy="469900"/>
          </a:xfrm>
          <a:custGeom>
            <a:avLst/>
            <a:gdLst>
              <a:gd name="T0" fmla="*/ 2147483647 w 488"/>
              <a:gd name="T1" fmla="*/ 2147483647 h 256"/>
              <a:gd name="T2" fmla="*/ 0 w 488"/>
              <a:gd name="T3" fmla="*/ 2147483647 h 256"/>
              <a:gd name="T4" fmla="*/ 0 w 488"/>
              <a:gd name="T5" fmla="*/ 0 h 256"/>
              <a:gd name="T6" fmla="*/ 0 60000 65536"/>
              <a:gd name="T7" fmla="*/ 0 60000 65536"/>
              <a:gd name="T8" fmla="*/ 0 60000 65536"/>
              <a:gd name="T9" fmla="*/ 0 w 488"/>
              <a:gd name="T10" fmla="*/ 0 h 256"/>
              <a:gd name="T11" fmla="*/ 488 w 488"/>
              <a:gd name="T12" fmla="*/ 256 h 256"/>
            </a:gdLst>
            <a:ahLst/>
            <a:cxnLst>
              <a:cxn ang="T6">
                <a:pos x="T0" y="T1"/>
              </a:cxn>
              <a:cxn ang="T7">
                <a:pos x="T2" y="T3"/>
              </a:cxn>
              <a:cxn ang="T8">
                <a:pos x="T4" y="T5"/>
              </a:cxn>
            </a:cxnLst>
            <a:rect l="T9" t="T10" r="T11" b="T12"/>
            <a:pathLst>
              <a:path w="488" h="256">
                <a:moveTo>
                  <a:pt x="488" y="256"/>
                </a:moveTo>
                <a:lnTo>
                  <a:pt x="0" y="256"/>
                </a:lnTo>
                <a:lnTo>
                  <a:pt x="0" y="0"/>
                </a:lnTo>
              </a:path>
            </a:pathLst>
          </a:custGeom>
          <a:noFill/>
          <a:ln w="28575" cmpd="sng">
            <a:solidFill>
              <a:srgbClr val="0000FF"/>
            </a:solidFill>
            <a:round/>
            <a:headEnd type="triangle" w="med" len="sm"/>
            <a:tailEnd/>
          </a:ln>
        </p:spPr>
        <p:txBody>
          <a:bodyPr wrap="none" anchor="ctr"/>
          <a:lstStyle/>
          <a:p>
            <a:endParaRPr lang="fr-FR"/>
          </a:p>
        </p:txBody>
      </p:sp>
      <p:sp>
        <p:nvSpPr>
          <p:cNvPr id="28681" name="Line 67"/>
          <p:cNvSpPr>
            <a:spLocks noChangeShapeType="1"/>
          </p:cNvSpPr>
          <p:nvPr/>
        </p:nvSpPr>
        <p:spPr bwMode="auto">
          <a:xfrm>
            <a:off x="3352800" y="5943600"/>
            <a:ext cx="0" cy="285750"/>
          </a:xfrm>
          <a:prstGeom prst="line">
            <a:avLst/>
          </a:prstGeom>
          <a:noFill/>
          <a:ln w="28575">
            <a:solidFill>
              <a:srgbClr val="0000FF"/>
            </a:solidFill>
            <a:round/>
            <a:headEnd/>
            <a:tailEnd/>
          </a:ln>
        </p:spPr>
        <p:txBody>
          <a:bodyPr wrap="none" anchor="ctr"/>
          <a:lstStyle/>
          <a:p>
            <a:endParaRPr lang="fr-FR"/>
          </a:p>
        </p:txBody>
      </p:sp>
      <p:sp>
        <p:nvSpPr>
          <p:cNvPr id="28682" name="Line 68"/>
          <p:cNvSpPr>
            <a:spLocks noChangeShapeType="1"/>
          </p:cNvSpPr>
          <p:nvPr/>
        </p:nvSpPr>
        <p:spPr bwMode="auto">
          <a:xfrm>
            <a:off x="5270500" y="5943600"/>
            <a:ext cx="0" cy="285750"/>
          </a:xfrm>
          <a:prstGeom prst="line">
            <a:avLst/>
          </a:prstGeom>
          <a:noFill/>
          <a:ln w="28575">
            <a:solidFill>
              <a:srgbClr val="0000FF"/>
            </a:solidFill>
            <a:round/>
            <a:headEnd/>
            <a:tailEnd/>
          </a:ln>
        </p:spPr>
        <p:txBody>
          <a:bodyPr wrap="none" anchor="ctr"/>
          <a:lstStyle/>
          <a:p>
            <a:endParaRPr lang="fr-FR"/>
          </a:p>
        </p:txBody>
      </p:sp>
      <p:sp>
        <p:nvSpPr>
          <p:cNvPr id="28683" name="Line 69"/>
          <p:cNvSpPr>
            <a:spLocks noChangeShapeType="1"/>
          </p:cNvSpPr>
          <p:nvPr/>
        </p:nvSpPr>
        <p:spPr bwMode="auto">
          <a:xfrm>
            <a:off x="6227763" y="5013325"/>
            <a:ext cx="0" cy="368300"/>
          </a:xfrm>
          <a:prstGeom prst="line">
            <a:avLst/>
          </a:prstGeom>
          <a:noFill/>
          <a:ln w="28575">
            <a:solidFill>
              <a:srgbClr val="0000FF"/>
            </a:solidFill>
            <a:round/>
            <a:headEnd/>
            <a:tailEnd type="triangle" w="med" len="sm"/>
          </a:ln>
        </p:spPr>
        <p:txBody>
          <a:bodyPr wrap="none" anchor="ctr"/>
          <a:lstStyle/>
          <a:p>
            <a:endParaRPr lang="fr-FR"/>
          </a:p>
        </p:txBody>
      </p:sp>
      <p:sp>
        <p:nvSpPr>
          <p:cNvPr id="28684" name="Line 70"/>
          <p:cNvSpPr>
            <a:spLocks noChangeShapeType="1"/>
          </p:cNvSpPr>
          <p:nvPr/>
        </p:nvSpPr>
        <p:spPr bwMode="auto">
          <a:xfrm>
            <a:off x="6227763" y="4437063"/>
            <a:ext cx="0" cy="368300"/>
          </a:xfrm>
          <a:prstGeom prst="line">
            <a:avLst/>
          </a:prstGeom>
          <a:noFill/>
          <a:ln w="28575">
            <a:solidFill>
              <a:srgbClr val="0000FF"/>
            </a:solidFill>
            <a:round/>
            <a:headEnd/>
            <a:tailEnd type="triangle" w="med" len="sm"/>
          </a:ln>
        </p:spPr>
        <p:txBody>
          <a:bodyPr wrap="none" anchor="ctr"/>
          <a:lstStyle/>
          <a:p>
            <a:endParaRPr lang="fr-FR"/>
          </a:p>
        </p:txBody>
      </p:sp>
      <p:sp>
        <p:nvSpPr>
          <p:cNvPr id="28685" name="Line 71"/>
          <p:cNvSpPr>
            <a:spLocks noChangeShapeType="1"/>
          </p:cNvSpPr>
          <p:nvPr/>
        </p:nvSpPr>
        <p:spPr bwMode="auto">
          <a:xfrm>
            <a:off x="3276600" y="4521200"/>
            <a:ext cx="0" cy="336550"/>
          </a:xfrm>
          <a:prstGeom prst="line">
            <a:avLst/>
          </a:prstGeom>
          <a:noFill/>
          <a:ln w="28575">
            <a:solidFill>
              <a:srgbClr val="0000FF"/>
            </a:solidFill>
            <a:round/>
            <a:headEnd/>
            <a:tailEnd/>
          </a:ln>
        </p:spPr>
        <p:txBody>
          <a:bodyPr wrap="none" anchor="ctr"/>
          <a:lstStyle/>
          <a:p>
            <a:endParaRPr lang="fr-FR"/>
          </a:p>
        </p:txBody>
      </p:sp>
      <p:sp>
        <p:nvSpPr>
          <p:cNvPr id="28686" name="Freeform 72"/>
          <p:cNvSpPr>
            <a:spLocks/>
          </p:cNvSpPr>
          <p:nvPr/>
        </p:nvSpPr>
        <p:spPr bwMode="auto">
          <a:xfrm flipV="1">
            <a:off x="2857500" y="5194300"/>
            <a:ext cx="838200" cy="171450"/>
          </a:xfrm>
          <a:custGeom>
            <a:avLst/>
            <a:gdLst>
              <a:gd name="T0" fmla="*/ 0 w 2084"/>
              <a:gd name="T1" fmla="*/ 2147483647 h 88"/>
              <a:gd name="T2" fmla="*/ 0 w 2084"/>
              <a:gd name="T3" fmla="*/ 0 h 88"/>
              <a:gd name="T4" fmla="*/ 2147483647 w 2084"/>
              <a:gd name="T5" fmla="*/ 0 h 88"/>
              <a:gd name="T6" fmla="*/ 2147483647 w 2084"/>
              <a:gd name="T7" fmla="*/ 2147483647 h 88"/>
              <a:gd name="T8" fmla="*/ 0 60000 65536"/>
              <a:gd name="T9" fmla="*/ 0 60000 65536"/>
              <a:gd name="T10" fmla="*/ 0 60000 65536"/>
              <a:gd name="T11" fmla="*/ 0 60000 65536"/>
              <a:gd name="T12" fmla="*/ 0 w 2084"/>
              <a:gd name="T13" fmla="*/ 0 h 88"/>
              <a:gd name="T14" fmla="*/ 2084 w 2084"/>
              <a:gd name="T15" fmla="*/ 88 h 88"/>
            </a:gdLst>
            <a:ahLst/>
            <a:cxnLst>
              <a:cxn ang="T8">
                <a:pos x="T0" y="T1"/>
              </a:cxn>
              <a:cxn ang="T9">
                <a:pos x="T2" y="T3"/>
              </a:cxn>
              <a:cxn ang="T10">
                <a:pos x="T4" y="T5"/>
              </a:cxn>
              <a:cxn ang="T11">
                <a:pos x="T6" y="T7"/>
              </a:cxn>
            </a:cxnLst>
            <a:rect l="T12" t="T13" r="T14" b="T15"/>
            <a:pathLst>
              <a:path w="2084" h="88">
                <a:moveTo>
                  <a:pt x="0" y="88"/>
                </a:moveTo>
                <a:lnTo>
                  <a:pt x="0" y="0"/>
                </a:lnTo>
                <a:lnTo>
                  <a:pt x="2084" y="0"/>
                </a:lnTo>
                <a:lnTo>
                  <a:pt x="2084" y="88"/>
                </a:lnTo>
              </a:path>
            </a:pathLst>
          </a:custGeom>
          <a:noFill/>
          <a:ln w="28575" cmpd="sng">
            <a:solidFill>
              <a:srgbClr val="0000FF"/>
            </a:solidFill>
            <a:round/>
            <a:headEnd type="none" w="med" len="sm"/>
            <a:tailEnd type="none" w="med" len="sm"/>
          </a:ln>
        </p:spPr>
        <p:txBody>
          <a:bodyPr wrap="none" anchor="ctr"/>
          <a:lstStyle/>
          <a:p>
            <a:endParaRPr lang="fr-FR"/>
          </a:p>
        </p:txBody>
      </p:sp>
      <p:sp>
        <p:nvSpPr>
          <p:cNvPr id="28687" name="Line 73"/>
          <p:cNvSpPr>
            <a:spLocks noChangeShapeType="1"/>
          </p:cNvSpPr>
          <p:nvPr/>
        </p:nvSpPr>
        <p:spPr bwMode="auto">
          <a:xfrm>
            <a:off x="1936750" y="5264150"/>
            <a:ext cx="0" cy="958850"/>
          </a:xfrm>
          <a:prstGeom prst="line">
            <a:avLst/>
          </a:prstGeom>
          <a:noFill/>
          <a:ln w="28575">
            <a:solidFill>
              <a:srgbClr val="0000FF"/>
            </a:solidFill>
            <a:round/>
            <a:headEnd/>
            <a:tailEnd/>
          </a:ln>
        </p:spPr>
        <p:txBody>
          <a:bodyPr wrap="none" anchor="ctr"/>
          <a:lstStyle/>
          <a:p>
            <a:endParaRPr lang="fr-FR"/>
          </a:p>
        </p:txBody>
      </p:sp>
      <p:sp>
        <p:nvSpPr>
          <p:cNvPr id="28688" name="Line 74"/>
          <p:cNvSpPr>
            <a:spLocks noChangeShapeType="1"/>
          </p:cNvSpPr>
          <p:nvPr/>
        </p:nvSpPr>
        <p:spPr bwMode="auto">
          <a:xfrm>
            <a:off x="1933575" y="4654550"/>
            <a:ext cx="0" cy="844550"/>
          </a:xfrm>
          <a:prstGeom prst="line">
            <a:avLst/>
          </a:prstGeom>
          <a:noFill/>
          <a:ln w="28575">
            <a:solidFill>
              <a:srgbClr val="0000FF"/>
            </a:solidFill>
            <a:round/>
            <a:headEnd/>
            <a:tailEnd type="triangle" w="med" len="sm"/>
          </a:ln>
        </p:spPr>
        <p:txBody>
          <a:bodyPr wrap="none" anchor="ctr"/>
          <a:lstStyle/>
          <a:p>
            <a:endParaRPr lang="fr-FR"/>
          </a:p>
        </p:txBody>
      </p:sp>
      <p:sp>
        <p:nvSpPr>
          <p:cNvPr id="28689" name="Line 75"/>
          <p:cNvSpPr>
            <a:spLocks noChangeShapeType="1"/>
          </p:cNvSpPr>
          <p:nvPr/>
        </p:nvSpPr>
        <p:spPr bwMode="auto">
          <a:xfrm>
            <a:off x="1971675" y="3244850"/>
            <a:ext cx="0" cy="400050"/>
          </a:xfrm>
          <a:prstGeom prst="line">
            <a:avLst/>
          </a:prstGeom>
          <a:noFill/>
          <a:ln w="28575">
            <a:solidFill>
              <a:srgbClr val="0000FF"/>
            </a:solidFill>
            <a:round/>
            <a:headEnd/>
            <a:tailEnd type="triangle" w="med" len="sm"/>
          </a:ln>
        </p:spPr>
        <p:txBody>
          <a:bodyPr wrap="none" anchor="ctr"/>
          <a:lstStyle/>
          <a:p>
            <a:endParaRPr lang="fr-FR"/>
          </a:p>
        </p:txBody>
      </p:sp>
      <p:sp>
        <p:nvSpPr>
          <p:cNvPr id="28690" name="Line 76"/>
          <p:cNvSpPr>
            <a:spLocks noChangeShapeType="1"/>
          </p:cNvSpPr>
          <p:nvPr/>
        </p:nvSpPr>
        <p:spPr bwMode="auto">
          <a:xfrm>
            <a:off x="684213" y="3213100"/>
            <a:ext cx="0" cy="400050"/>
          </a:xfrm>
          <a:prstGeom prst="line">
            <a:avLst/>
          </a:prstGeom>
          <a:noFill/>
          <a:ln w="28575">
            <a:solidFill>
              <a:srgbClr val="0000FF"/>
            </a:solidFill>
            <a:round/>
            <a:headEnd/>
            <a:tailEnd type="triangle" w="med" len="sm"/>
          </a:ln>
        </p:spPr>
        <p:txBody>
          <a:bodyPr wrap="none" anchor="ctr"/>
          <a:lstStyle/>
          <a:p>
            <a:endParaRPr lang="fr-FR"/>
          </a:p>
        </p:txBody>
      </p:sp>
      <p:sp>
        <p:nvSpPr>
          <p:cNvPr id="28691" name="Freeform 77"/>
          <p:cNvSpPr>
            <a:spLocks/>
          </p:cNvSpPr>
          <p:nvPr/>
        </p:nvSpPr>
        <p:spPr bwMode="auto">
          <a:xfrm>
            <a:off x="3851275" y="3284538"/>
            <a:ext cx="774700" cy="406400"/>
          </a:xfrm>
          <a:custGeom>
            <a:avLst/>
            <a:gdLst>
              <a:gd name="T0" fmla="*/ 2147483647 w 488"/>
              <a:gd name="T1" fmla="*/ 2147483647 h 256"/>
              <a:gd name="T2" fmla="*/ 0 w 488"/>
              <a:gd name="T3" fmla="*/ 2147483647 h 256"/>
              <a:gd name="T4" fmla="*/ 0 w 488"/>
              <a:gd name="T5" fmla="*/ 0 h 256"/>
              <a:gd name="T6" fmla="*/ 0 60000 65536"/>
              <a:gd name="T7" fmla="*/ 0 60000 65536"/>
              <a:gd name="T8" fmla="*/ 0 60000 65536"/>
              <a:gd name="T9" fmla="*/ 0 w 488"/>
              <a:gd name="T10" fmla="*/ 0 h 256"/>
              <a:gd name="T11" fmla="*/ 488 w 488"/>
              <a:gd name="T12" fmla="*/ 256 h 256"/>
            </a:gdLst>
            <a:ahLst/>
            <a:cxnLst>
              <a:cxn ang="T6">
                <a:pos x="T0" y="T1"/>
              </a:cxn>
              <a:cxn ang="T7">
                <a:pos x="T2" y="T3"/>
              </a:cxn>
              <a:cxn ang="T8">
                <a:pos x="T4" y="T5"/>
              </a:cxn>
            </a:cxnLst>
            <a:rect l="T9" t="T10" r="T11" b="T12"/>
            <a:pathLst>
              <a:path w="488" h="256">
                <a:moveTo>
                  <a:pt x="488" y="256"/>
                </a:moveTo>
                <a:lnTo>
                  <a:pt x="0" y="256"/>
                </a:lnTo>
                <a:lnTo>
                  <a:pt x="0" y="0"/>
                </a:lnTo>
              </a:path>
            </a:pathLst>
          </a:custGeom>
          <a:noFill/>
          <a:ln w="28575" cmpd="sng">
            <a:solidFill>
              <a:srgbClr val="0000FF"/>
            </a:solidFill>
            <a:round/>
            <a:headEnd/>
            <a:tailEnd/>
          </a:ln>
        </p:spPr>
        <p:txBody>
          <a:bodyPr wrap="none" anchor="ctr"/>
          <a:lstStyle/>
          <a:p>
            <a:endParaRPr lang="fr-FR"/>
          </a:p>
        </p:txBody>
      </p:sp>
      <p:sp>
        <p:nvSpPr>
          <p:cNvPr id="28692" name="Line 78"/>
          <p:cNvSpPr>
            <a:spLocks noChangeShapeType="1"/>
          </p:cNvSpPr>
          <p:nvPr/>
        </p:nvSpPr>
        <p:spPr bwMode="auto">
          <a:xfrm>
            <a:off x="3298825" y="3302000"/>
            <a:ext cx="0" cy="920750"/>
          </a:xfrm>
          <a:prstGeom prst="line">
            <a:avLst/>
          </a:prstGeom>
          <a:noFill/>
          <a:ln w="28575">
            <a:solidFill>
              <a:srgbClr val="0000FF"/>
            </a:solidFill>
            <a:round/>
            <a:headEnd/>
            <a:tailEnd type="triangle" w="med" len="sm"/>
          </a:ln>
        </p:spPr>
        <p:txBody>
          <a:bodyPr wrap="none" anchor="ctr"/>
          <a:lstStyle/>
          <a:p>
            <a:endParaRPr lang="fr-FR"/>
          </a:p>
        </p:txBody>
      </p:sp>
      <p:sp>
        <p:nvSpPr>
          <p:cNvPr id="28693" name="Line 79"/>
          <p:cNvSpPr>
            <a:spLocks noChangeShapeType="1"/>
          </p:cNvSpPr>
          <p:nvPr/>
        </p:nvSpPr>
        <p:spPr bwMode="auto">
          <a:xfrm>
            <a:off x="3635375" y="1412875"/>
            <a:ext cx="0" cy="781050"/>
          </a:xfrm>
          <a:prstGeom prst="line">
            <a:avLst/>
          </a:prstGeom>
          <a:noFill/>
          <a:ln w="28575">
            <a:solidFill>
              <a:srgbClr val="0000FF"/>
            </a:solidFill>
            <a:round/>
            <a:headEnd/>
            <a:tailEnd type="triangle" w="med" len="sm"/>
          </a:ln>
        </p:spPr>
        <p:txBody>
          <a:bodyPr wrap="none" anchor="ctr"/>
          <a:lstStyle/>
          <a:p>
            <a:endParaRPr lang="fr-FR"/>
          </a:p>
        </p:txBody>
      </p:sp>
      <p:sp>
        <p:nvSpPr>
          <p:cNvPr id="28694" name="Line 80"/>
          <p:cNvSpPr>
            <a:spLocks noChangeShapeType="1"/>
          </p:cNvSpPr>
          <p:nvPr/>
        </p:nvSpPr>
        <p:spPr bwMode="auto">
          <a:xfrm>
            <a:off x="3635375" y="2420938"/>
            <a:ext cx="0" cy="400050"/>
          </a:xfrm>
          <a:prstGeom prst="line">
            <a:avLst/>
          </a:prstGeom>
          <a:noFill/>
          <a:ln w="28575">
            <a:solidFill>
              <a:srgbClr val="0000FF"/>
            </a:solidFill>
            <a:round/>
            <a:headEnd/>
            <a:tailEnd type="triangle" w="med" len="sm"/>
          </a:ln>
        </p:spPr>
        <p:txBody>
          <a:bodyPr wrap="none" anchor="ctr"/>
          <a:lstStyle/>
          <a:p>
            <a:endParaRPr lang="fr-FR"/>
          </a:p>
        </p:txBody>
      </p:sp>
      <p:sp>
        <p:nvSpPr>
          <p:cNvPr id="28695" name="Line 81"/>
          <p:cNvSpPr>
            <a:spLocks noChangeShapeType="1"/>
          </p:cNvSpPr>
          <p:nvPr/>
        </p:nvSpPr>
        <p:spPr bwMode="auto">
          <a:xfrm>
            <a:off x="1590675" y="2432050"/>
            <a:ext cx="0" cy="400050"/>
          </a:xfrm>
          <a:prstGeom prst="line">
            <a:avLst/>
          </a:prstGeom>
          <a:noFill/>
          <a:ln w="28575">
            <a:solidFill>
              <a:srgbClr val="0000FF"/>
            </a:solidFill>
            <a:round/>
            <a:headEnd/>
            <a:tailEnd type="triangle" w="med" len="sm"/>
          </a:ln>
        </p:spPr>
        <p:txBody>
          <a:bodyPr wrap="none" anchor="ctr"/>
          <a:lstStyle/>
          <a:p>
            <a:endParaRPr lang="fr-FR"/>
          </a:p>
        </p:txBody>
      </p:sp>
      <p:sp>
        <p:nvSpPr>
          <p:cNvPr id="28696" name="Line 82"/>
          <p:cNvSpPr>
            <a:spLocks noChangeShapeType="1"/>
          </p:cNvSpPr>
          <p:nvPr/>
        </p:nvSpPr>
        <p:spPr bwMode="auto">
          <a:xfrm>
            <a:off x="684213" y="3789363"/>
            <a:ext cx="0" cy="1238250"/>
          </a:xfrm>
          <a:prstGeom prst="line">
            <a:avLst/>
          </a:prstGeom>
          <a:noFill/>
          <a:ln w="28575">
            <a:solidFill>
              <a:srgbClr val="0000FF"/>
            </a:solidFill>
            <a:round/>
            <a:headEnd/>
            <a:tailEnd type="triangle" w="med" len="sm"/>
          </a:ln>
        </p:spPr>
        <p:txBody>
          <a:bodyPr wrap="none" anchor="ctr"/>
          <a:lstStyle/>
          <a:p>
            <a:endParaRPr lang="fr-FR"/>
          </a:p>
        </p:txBody>
      </p:sp>
      <p:sp>
        <p:nvSpPr>
          <p:cNvPr id="28697" name="Text Box 83"/>
          <p:cNvSpPr txBox="1">
            <a:spLocks noChangeArrowheads="1"/>
          </p:cNvSpPr>
          <p:nvPr/>
        </p:nvSpPr>
        <p:spPr bwMode="auto">
          <a:xfrm>
            <a:off x="5051425" y="323850"/>
            <a:ext cx="1968500" cy="228600"/>
          </a:xfrm>
          <a:prstGeom prst="rect">
            <a:avLst/>
          </a:prstGeom>
          <a:solidFill>
            <a:srgbClr val="FFFF99"/>
          </a:solidFill>
          <a:ln w="9525" algn="ctr">
            <a:solidFill>
              <a:schemeClr val="tx1"/>
            </a:solidFill>
            <a:miter lim="800000"/>
            <a:headEnd/>
            <a:tailEnd/>
          </a:ln>
        </p:spPr>
        <p:txBody>
          <a:bodyPr>
            <a:spAutoFit/>
          </a:bodyPr>
          <a:lstStyle/>
          <a:p>
            <a:pPr algn="ctr" eaLnBrk="0" hangingPunct="0">
              <a:lnSpc>
                <a:spcPts val="1000"/>
              </a:lnSpc>
            </a:pPr>
            <a:r>
              <a:rPr lang="en-US" sz="1400" b="1">
                <a:latin typeface="Garamond" pitchFamily="18" charset="0"/>
              </a:rPr>
              <a:t>LÉSION DES TISSUS</a:t>
            </a:r>
          </a:p>
        </p:txBody>
      </p:sp>
      <p:sp>
        <p:nvSpPr>
          <p:cNvPr id="28698" name="Text Box 84"/>
          <p:cNvSpPr txBox="1">
            <a:spLocks noChangeArrowheads="1"/>
          </p:cNvSpPr>
          <p:nvPr/>
        </p:nvSpPr>
        <p:spPr bwMode="auto">
          <a:xfrm>
            <a:off x="1979613" y="1001713"/>
            <a:ext cx="3292475" cy="482600"/>
          </a:xfrm>
          <a:prstGeom prst="rect">
            <a:avLst/>
          </a:prstGeom>
          <a:solidFill>
            <a:srgbClr val="FFFF66"/>
          </a:solidFill>
          <a:ln w="9525" algn="ctr">
            <a:solidFill>
              <a:schemeClr val="tx1"/>
            </a:solidFill>
            <a:miter lim="800000"/>
            <a:headEnd/>
            <a:tailEnd/>
          </a:ln>
        </p:spPr>
        <p:txBody>
          <a:bodyPr>
            <a:spAutoFit/>
          </a:bodyPr>
          <a:lstStyle/>
          <a:p>
            <a:pPr algn="ctr" eaLnBrk="0" hangingPunct="0">
              <a:lnSpc>
                <a:spcPts val="1000"/>
              </a:lnSpc>
            </a:pPr>
            <a:r>
              <a:rPr lang="en-US" sz="1400" b="1">
                <a:latin typeface="Garamond" pitchFamily="18" charset="0"/>
              </a:rPr>
              <a:t>Libération des médiateurs chimiques</a:t>
            </a:r>
          </a:p>
          <a:p>
            <a:pPr algn="ctr" eaLnBrk="0" hangingPunct="0">
              <a:lnSpc>
                <a:spcPts val="1000"/>
              </a:lnSpc>
            </a:pPr>
            <a:r>
              <a:rPr lang="en-US" sz="1400" b="1">
                <a:latin typeface="Garamond" pitchFamily="18" charset="0"/>
              </a:rPr>
              <a:t>(histamine, complément, kinines,</a:t>
            </a:r>
          </a:p>
          <a:p>
            <a:pPr algn="ctr" eaLnBrk="0" hangingPunct="0">
              <a:lnSpc>
                <a:spcPts val="1000"/>
              </a:lnSpc>
            </a:pPr>
            <a:r>
              <a:rPr lang="en-US" sz="1400" b="1">
                <a:latin typeface="Garamond" pitchFamily="18" charset="0"/>
              </a:rPr>
              <a:t>prostaglandines, etc.)</a:t>
            </a:r>
          </a:p>
        </p:txBody>
      </p:sp>
      <p:sp>
        <p:nvSpPr>
          <p:cNvPr id="28699" name="Text Box 85"/>
          <p:cNvSpPr txBox="1">
            <a:spLocks noChangeArrowheads="1"/>
          </p:cNvSpPr>
          <p:nvPr/>
        </p:nvSpPr>
        <p:spPr bwMode="auto">
          <a:xfrm>
            <a:off x="250825" y="2205038"/>
            <a:ext cx="2233613" cy="355600"/>
          </a:xfrm>
          <a:prstGeom prst="rect">
            <a:avLst/>
          </a:prstGeom>
          <a:solidFill>
            <a:schemeClr val="tx1"/>
          </a:solidFill>
          <a:ln w="9525" algn="ctr">
            <a:solidFill>
              <a:schemeClr val="tx1"/>
            </a:solidFill>
            <a:miter lim="800000"/>
            <a:headEnd/>
            <a:tailEnd/>
          </a:ln>
        </p:spPr>
        <p:txBody>
          <a:bodyPr>
            <a:spAutoFit/>
          </a:bodyPr>
          <a:lstStyle/>
          <a:p>
            <a:pPr algn="ctr" eaLnBrk="0" hangingPunct="0">
              <a:lnSpc>
                <a:spcPts val="1000"/>
              </a:lnSpc>
            </a:pPr>
            <a:r>
              <a:rPr lang="en-US" sz="1400" b="1">
                <a:latin typeface="Garamond" pitchFamily="18" charset="0"/>
              </a:rPr>
              <a:t>Vasodilatation des artérioles</a:t>
            </a:r>
          </a:p>
        </p:txBody>
      </p:sp>
      <p:sp>
        <p:nvSpPr>
          <p:cNvPr id="28700" name="Text Box 86"/>
          <p:cNvSpPr txBox="1">
            <a:spLocks noChangeArrowheads="1"/>
          </p:cNvSpPr>
          <p:nvPr/>
        </p:nvSpPr>
        <p:spPr bwMode="auto">
          <a:xfrm>
            <a:off x="2782888" y="2205038"/>
            <a:ext cx="2149475" cy="355600"/>
          </a:xfrm>
          <a:prstGeom prst="rect">
            <a:avLst/>
          </a:prstGeom>
          <a:solidFill>
            <a:srgbClr val="FFFF66"/>
          </a:solidFill>
          <a:ln w="9525" algn="ctr">
            <a:solidFill>
              <a:srgbClr val="C0C0C0"/>
            </a:solidFill>
            <a:miter lim="800000"/>
            <a:headEnd/>
            <a:tailEnd/>
          </a:ln>
        </p:spPr>
        <p:txBody>
          <a:bodyPr>
            <a:spAutoFit/>
          </a:bodyPr>
          <a:lstStyle/>
          <a:p>
            <a:pPr algn="ctr" eaLnBrk="0" hangingPunct="0">
              <a:lnSpc>
                <a:spcPts val="1000"/>
              </a:lnSpc>
            </a:pPr>
            <a:r>
              <a:rPr lang="en-US" sz="1400" b="1">
                <a:latin typeface="Garamond" pitchFamily="18" charset="0"/>
              </a:rPr>
              <a:t>Augmentation de la perméabilité capillaire</a:t>
            </a:r>
          </a:p>
        </p:txBody>
      </p:sp>
      <p:sp>
        <p:nvSpPr>
          <p:cNvPr id="28701" name="Text Box 87"/>
          <p:cNvSpPr txBox="1">
            <a:spLocks noChangeArrowheads="1"/>
          </p:cNvSpPr>
          <p:nvPr/>
        </p:nvSpPr>
        <p:spPr bwMode="auto">
          <a:xfrm>
            <a:off x="2484438" y="2928938"/>
            <a:ext cx="3009900" cy="355600"/>
          </a:xfrm>
          <a:prstGeom prst="rect">
            <a:avLst/>
          </a:prstGeom>
          <a:solidFill>
            <a:srgbClr val="FFFF66"/>
          </a:solidFill>
          <a:ln w="9525" algn="ctr">
            <a:solidFill>
              <a:schemeClr val="tx1"/>
            </a:solidFill>
            <a:miter lim="800000"/>
            <a:headEnd/>
            <a:tailEnd/>
          </a:ln>
        </p:spPr>
        <p:txBody>
          <a:bodyPr>
            <a:spAutoFit/>
          </a:bodyPr>
          <a:lstStyle/>
          <a:p>
            <a:pPr algn="ctr" eaLnBrk="0" hangingPunct="0">
              <a:lnSpc>
                <a:spcPts val="1000"/>
              </a:lnSpc>
            </a:pPr>
            <a:r>
              <a:rPr lang="en-US" sz="1400" b="1">
                <a:latin typeface="Garamond" pitchFamily="18" charset="0"/>
              </a:rPr>
              <a:t>Fuite de liquides hors des capillaires</a:t>
            </a:r>
          </a:p>
          <a:p>
            <a:pPr algn="ctr" eaLnBrk="0" hangingPunct="0">
              <a:lnSpc>
                <a:spcPts val="1000"/>
              </a:lnSpc>
            </a:pPr>
            <a:r>
              <a:rPr lang="en-US" sz="1400" b="1">
                <a:latin typeface="Garamond" pitchFamily="18" charset="0"/>
              </a:rPr>
              <a:t>(formation d’exsudat)</a:t>
            </a:r>
          </a:p>
        </p:txBody>
      </p:sp>
      <p:sp>
        <p:nvSpPr>
          <p:cNvPr id="28702" name="Text Box 88"/>
          <p:cNvSpPr txBox="1">
            <a:spLocks noChangeArrowheads="1"/>
          </p:cNvSpPr>
          <p:nvPr/>
        </p:nvSpPr>
        <p:spPr bwMode="auto">
          <a:xfrm>
            <a:off x="179388" y="2838450"/>
            <a:ext cx="2097087" cy="609600"/>
          </a:xfrm>
          <a:prstGeom prst="rect">
            <a:avLst/>
          </a:prstGeom>
          <a:solidFill>
            <a:schemeClr val="tx1"/>
          </a:solidFill>
          <a:ln w="9525" algn="ctr">
            <a:solidFill>
              <a:schemeClr val="tx1"/>
            </a:solidFill>
            <a:miter lim="800000"/>
            <a:headEnd/>
            <a:tailEnd/>
          </a:ln>
        </p:spPr>
        <p:txBody>
          <a:bodyPr>
            <a:spAutoFit/>
          </a:bodyPr>
          <a:lstStyle/>
          <a:p>
            <a:pPr algn="ctr" eaLnBrk="0" hangingPunct="0">
              <a:lnSpc>
                <a:spcPts val="1000"/>
              </a:lnSpc>
            </a:pPr>
            <a:r>
              <a:rPr lang="en-US" sz="1400" b="1">
                <a:latin typeface="Garamond" pitchFamily="18" charset="0"/>
              </a:rPr>
              <a:t>Hypérémie locale</a:t>
            </a:r>
          </a:p>
          <a:p>
            <a:pPr algn="ctr" eaLnBrk="0" hangingPunct="0">
              <a:lnSpc>
                <a:spcPts val="1000"/>
              </a:lnSpc>
            </a:pPr>
            <a:r>
              <a:rPr lang="en-US" sz="1400" b="1">
                <a:latin typeface="Garamond" pitchFamily="18" charset="0"/>
              </a:rPr>
              <a:t>(augmentation du débit sanguin vers le siège de la lésion)</a:t>
            </a:r>
          </a:p>
        </p:txBody>
      </p:sp>
      <p:sp>
        <p:nvSpPr>
          <p:cNvPr id="28703" name="Text Box 89"/>
          <p:cNvSpPr txBox="1">
            <a:spLocks noChangeArrowheads="1"/>
          </p:cNvSpPr>
          <p:nvPr/>
        </p:nvSpPr>
        <p:spPr bwMode="auto">
          <a:xfrm>
            <a:off x="468313" y="3644900"/>
            <a:ext cx="792162" cy="228600"/>
          </a:xfrm>
          <a:prstGeom prst="rect">
            <a:avLst/>
          </a:prstGeom>
          <a:solidFill>
            <a:schemeClr val="tx1"/>
          </a:solidFill>
          <a:ln w="9525" algn="ctr">
            <a:solidFill>
              <a:schemeClr val="tx1"/>
            </a:solidFill>
            <a:miter lim="800000"/>
            <a:headEnd/>
            <a:tailEnd/>
          </a:ln>
        </p:spPr>
        <p:txBody>
          <a:bodyPr>
            <a:spAutoFit/>
          </a:bodyPr>
          <a:lstStyle/>
          <a:p>
            <a:pPr algn="ctr" eaLnBrk="0" hangingPunct="0">
              <a:lnSpc>
                <a:spcPts val="1000"/>
              </a:lnSpc>
            </a:pPr>
            <a:r>
              <a:rPr lang="en-US" sz="1400" b="1">
                <a:latin typeface="Garamond" pitchFamily="18" charset="0"/>
              </a:rPr>
              <a:t>Chaleur</a:t>
            </a:r>
          </a:p>
        </p:txBody>
      </p:sp>
      <p:sp>
        <p:nvSpPr>
          <p:cNvPr id="28704" name="Text Box 90"/>
          <p:cNvSpPr txBox="1">
            <a:spLocks noChangeArrowheads="1"/>
          </p:cNvSpPr>
          <p:nvPr/>
        </p:nvSpPr>
        <p:spPr bwMode="auto">
          <a:xfrm>
            <a:off x="1619250" y="3644900"/>
            <a:ext cx="936625" cy="228600"/>
          </a:xfrm>
          <a:prstGeom prst="rect">
            <a:avLst/>
          </a:prstGeom>
          <a:solidFill>
            <a:schemeClr val="tx1"/>
          </a:solidFill>
          <a:ln w="9525" algn="ctr">
            <a:solidFill>
              <a:schemeClr val="tx1"/>
            </a:solidFill>
            <a:miter lim="800000"/>
            <a:headEnd/>
            <a:tailEnd/>
          </a:ln>
        </p:spPr>
        <p:txBody>
          <a:bodyPr>
            <a:spAutoFit/>
          </a:bodyPr>
          <a:lstStyle/>
          <a:p>
            <a:pPr algn="ctr" eaLnBrk="0" hangingPunct="0">
              <a:lnSpc>
                <a:spcPts val="1000"/>
              </a:lnSpc>
            </a:pPr>
            <a:r>
              <a:rPr lang="en-US" sz="1400" b="1">
                <a:latin typeface="Garamond" pitchFamily="18" charset="0"/>
              </a:rPr>
              <a:t>Rougeur</a:t>
            </a:r>
          </a:p>
        </p:txBody>
      </p:sp>
      <p:sp>
        <p:nvSpPr>
          <p:cNvPr id="28705" name="Text Box 91"/>
          <p:cNvSpPr txBox="1">
            <a:spLocks noChangeArrowheads="1"/>
          </p:cNvSpPr>
          <p:nvPr/>
        </p:nvSpPr>
        <p:spPr bwMode="auto">
          <a:xfrm>
            <a:off x="4643438" y="3573463"/>
            <a:ext cx="2736850" cy="228600"/>
          </a:xfrm>
          <a:prstGeom prst="rect">
            <a:avLst/>
          </a:prstGeom>
          <a:solidFill>
            <a:schemeClr val="tx1"/>
          </a:solidFill>
          <a:ln w="9525" algn="ctr">
            <a:solidFill>
              <a:schemeClr val="tx1"/>
            </a:solidFill>
            <a:miter lim="800000"/>
            <a:headEnd/>
            <a:tailEnd/>
          </a:ln>
        </p:spPr>
        <p:txBody>
          <a:bodyPr>
            <a:spAutoFit/>
          </a:bodyPr>
          <a:lstStyle/>
          <a:p>
            <a:pPr algn="ctr" eaLnBrk="0" hangingPunct="0">
              <a:lnSpc>
                <a:spcPts val="1000"/>
              </a:lnSpc>
            </a:pPr>
            <a:r>
              <a:rPr lang="en-US" sz="1400" b="1">
                <a:latin typeface="Garamond" pitchFamily="18" charset="0"/>
              </a:rPr>
              <a:t>Ralentissement du débit sanguin</a:t>
            </a:r>
          </a:p>
        </p:txBody>
      </p:sp>
      <p:sp>
        <p:nvSpPr>
          <p:cNvPr id="28706" name="Text Box 92"/>
          <p:cNvSpPr txBox="1">
            <a:spLocks noChangeArrowheads="1"/>
          </p:cNvSpPr>
          <p:nvPr/>
        </p:nvSpPr>
        <p:spPr bwMode="auto">
          <a:xfrm>
            <a:off x="2124075" y="5016500"/>
            <a:ext cx="1044575" cy="228600"/>
          </a:xfrm>
          <a:prstGeom prst="rect">
            <a:avLst/>
          </a:prstGeom>
          <a:solidFill>
            <a:srgbClr val="D50202"/>
          </a:solidFill>
          <a:ln w="9525" algn="ctr">
            <a:solidFill>
              <a:schemeClr val="tx1"/>
            </a:solidFill>
            <a:miter lim="800000"/>
            <a:headEnd/>
            <a:tailEnd/>
          </a:ln>
        </p:spPr>
        <p:txBody>
          <a:bodyPr>
            <a:spAutoFit/>
          </a:bodyPr>
          <a:lstStyle/>
          <a:p>
            <a:pPr algn="ctr" eaLnBrk="0" hangingPunct="0">
              <a:lnSpc>
                <a:spcPts val="1000"/>
              </a:lnSpc>
            </a:pPr>
            <a:r>
              <a:rPr lang="en-US" sz="1400" b="1">
                <a:solidFill>
                  <a:schemeClr val="bg1"/>
                </a:solidFill>
                <a:latin typeface="Garamond" pitchFamily="18" charset="0"/>
              </a:rPr>
              <a:t>Douleur</a:t>
            </a:r>
          </a:p>
        </p:txBody>
      </p:sp>
      <p:sp>
        <p:nvSpPr>
          <p:cNvPr id="28707" name="Text Box 93"/>
          <p:cNvSpPr txBox="1">
            <a:spLocks noChangeArrowheads="1"/>
          </p:cNvSpPr>
          <p:nvPr/>
        </p:nvSpPr>
        <p:spPr bwMode="auto">
          <a:xfrm>
            <a:off x="3563938" y="5013325"/>
            <a:ext cx="1449387" cy="228600"/>
          </a:xfrm>
          <a:prstGeom prst="rect">
            <a:avLst/>
          </a:prstGeom>
          <a:solidFill>
            <a:srgbClr val="D50202"/>
          </a:solidFill>
          <a:ln w="9525" algn="ctr">
            <a:solidFill>
              <a:schemeClr val="tx1"/>
            </a:solidFill>
            <a:miter lim="800000"/>
            <a:headEnd/>
            <a:tailEnd/>
          </a:ln>
        </p:spPr>
        <p:txBody>
          <a:bodyPr>
            <a:spAutoFit/>
          </a:bodyPr>
          <a:lstStyle/>
          <a:p>
            <a:pPr algn="ctr" eaLnBrk="0" hangingPunct="0">
              <a:lnSpc>
                <a:spcPts val="1000"/>
              </a:lnSpc>
            </a:pPr>
            <a:r>
              <a:rPr lang="en-US" sz="1400" b="1">
                <a:solidFill>
                  <a:schemeClr val="bg1"/>
                </a:solidFill>
                <a:latin typeface="Garamond" pitchFamily="18" charset="0"/>
              </a:rPr>
              <a:t>Tuméfaction</a:t>
            </a:r>
          </a:p>
        </p:txBody>
      </p:sp>
      <p:sp>
        <p:nvSpPr>
          <p:cNvPr id="28708" name="Text Box 94"/>
          <p:cNvSpPr txBox="1">
            <a:spLocks noChangeArrowheads="1"/>
          </p:cNvSpPr>
          <p:nvPr/>
        </p:nvSpPr>
        <p:spPr bwMode="auto">
          <a:xfrm>
            <a:off x="5219700" y="4221163"/>
            <a:ext cx="2520950" cy="355600"/>
          </a:xfrm>
          <a:prstGeom prst="rect">
            <a:avLst/>
          </a:prstGeom>
          <a:solidFill>
            <a:schemeClr val="tx1"/>
          </a:solidFill>
          <a:ln w="9525" algn="ctr">
            <a:solidFill>
              <a:schemeClr val="tx1"/>
            </a:solidFill>
            <a:miter lim="800000"/>
            <a:headEnd/>
            <a:tailEnd/>
          </a:ln>
        </p:spPr>
        <p:txBody>
          <a:bodyPr>
            <a:spAutoFit/>
          </a:bodyPr>
          <a:lstStyle/>
          <a:p>
            <a:pPr algn="ctr" eaLnBrk="0" hangingPunct="0">
              <a:lnSpc>
                <a:spcPts val="1000"/>
              </a:lnSpc>
            </a:pPr>
            <a:r>
              <a:rPr lang="en-US" sz="1400" b="1">
                <a:latin typeface="Garamond" pitchFamily="18" charset="0"/>
              </a:rPr>
              <a:t>Fuite des protéines de coagulation</a:t>
            </a:r>
          </a:p>
        </p:txBody>
      </p:sp>
      <p:sp>
        <p:nvSpPr>
          <p:cNvPr id="28709" name="Text Box 95"/>
          <p:cNvSpPr txBox="1">
            <a:spLocks noChangeArrowheads="1"/>
          </p:cNvSpPr>
          <p:nvPr/>
        </p:nvSpPr>
        <p:spPr bwMode="auto">
          <a:xfrm>
            <a:off x="2195513" y="4221163"/>
            <a:ext cx="2592387" cy="482600"/>
          </a:xfrm>
          <a:prstGeom prst="rect">
            <a:avLst/>
          </a:prstGeom>
          <a:solidFill>
            <a:srgbClr val="FFFF66"/>
          </a:solidFill>
          <a:ln w="9525" algn="ctr">
            <a:solidFill>
              <a:schemeClr val="tx1"/>
            </a:solidFill>
            <a:miter lim="800000"/>
            <a:headEnd/>
            <a:tailEnd/>
          </a:ln>
        </p:spPr>
        <p:txBody>
          <a:bodyPr>
            <a:spAutoFit/>
          </a:bodyPr>
          <a:lstStyle/>
          <a:p>
            <a:pPr algn="ctr" eaLnBrk="0" hangingPunct="0">
              <a:lnSpc>
                <a:spcPts val="1000"/>
              </a:lnSpc>
            </a:pPr>
            <a:r>
              <a:rPr lang="en-US" sz="1400" b="1">
                <a:latin typeface="Garamond" pitchFamily="18" charset="0"/>
              </a:rPr>
              <a:t>Fuite de liquides riches en protéines dans l’espace interstitiel</a:t>
            </a:r>
          </a:p>
        </p:txBody>
      </p:sp>
      <p:sp>
        <p:nvSpPr>
          <p:cNvPr id="28710" name="Text Box 96"/>
          <p:cNvSpPr txBox="1">
            <a:spLocks noChangeArrowheads="1"/>
          </p:cNvSpPr>
          <p:nvPr/>
        </p:nvSpPr>
        <p:spPr bwMode="auto">
          <a:xfrm>
            <a:off x="1042988" y="4221163"/>
            <a:ext cx="1038225" cy="736600"/>
          </a:xfrm>
          <a:prstGeom prst="rect">
            <a:avLst/>
          </a:prstGeom>
          <a:solidFill>
            <a:schemeClr val="tx1"/>
          </a:solidFill>
          <a:ln w="9525" algn="ctr">
            <a:solidFill>
              <a:schemeClr val="tx1"/>
            </a:solidFill>
            <a:miter lim="800000"/>
            <a:headEnd/>
            <a:tailEnd/>
          </a:ln>
        </p:spPr>
        <p:txBody>
          <a:bodyPr>
            <a:spAutoFit/>
          </a:bodyPr>
          <a:lstStyle/>
          <a:p>
            <a:pPr algn="ctr" eaLnBrk="0" hangingPunct="0">
              <a:lnSpc>
                <a:spcPts val="1000"/>
              </a:lnSpc>
            </a:pPr>
            <a:r>
              <a:rPr lang="en-US" sz="1400" b="1">
                <a:latin typeface="Garamond" pitchFamily="18" charset="0"/>
              </a:rPr>
              <a:t>Augmentation de l’oxygène et des nutriments</a:t>
            </a:r>
          </a:p>
        </p:txBody>
      </p:sp>
      <p:sp>
        <p:nvSpPr>
          <p:cNvPr id="28711" name="Text Box 97"/>
          <p:cNvSpPr txBox="1">
            <a:spLocks noChangeArrowheads="1"/>
          </p:cNvSpPr>
          <p:nvPr/>
        </p:nvSpPr>
        <p:spPr bwMode="auto">
          <a:xfrm>
            <a:off x="20638" y="5073650"/>
            <a:ext cx="1743075" cy="736600"/>
          </a:xfrm>
          <a:prstGeom prst="rect">
            <a:avLst/>
          </a:prstGeom>
          <a:solidFill>
            <a:schemeClr val="tx1"/>
          </a:solidFill>
          <a:ln w="9525" algn="ctr">
            <a:solidFill>
              <a:schemeClr val="tx1"/>
            </a:solidFill>
            <a:miter lim="800000"/>
            <a:headEnd/>
            <a:tailEnd/>
          </a:ln>
        </p:spPr>
        <p:txBody>
          <a:bodyPr>
            <a:spAutoFit/>
          </a:bodyPr>
          <a:lstStyle/>
          <a:p>
            <a:pPr algn="ctr" eaLnBrk="0" hangingPunct="0">
              <a:lnSpc>
                <a:spcPts val="1000"/>
              </a:lnSpc>
            </a:pPr>
            <a:r>
              <a:rPr lang="en-US" sz="1400" b="1">
                <a:latin typeface="Garamond" pitchFamily="18" charset="0"/>
              </a:rPr>
              <a:t>Augmentation de la vitesse du métabolisme due à l’élévation de la température</a:t>
            </a:r>
          </a:p>
        </p:txBody>
      </p:sp>
      <p:sp>
        <p:nvSpPr>
          <p:cNvPr id="28712" name="Text Box 98"/>
          <p:cNvSpPr txBox="1">
            <a:spLocks noChangeArrowheads="1"/>
          </p:cNvSpPr>
          <p:nvPr/>
        </p:nvSpPr>
        <p:spPr bwMode="auto">
          <a:xfrm>
            <a:off x="2559050" y="5556250"/>
            <a:ext cx="1584325" cy="736600"/>
          </a:xfrm>
          <a:prstGeom prst="rect">
            <a:avLst/>
          </a:prstGeom>
          <a:solidFill>
            <a:schemeClr val="tx1"/>
          </a:solidFill>
          <a:ln w="9525" algn="ctr">
            <a:solidFill>
              <a:schemeClr val="tx1"/>
            </a:solidFill>
            <a:miter lim="800000"/>
            <a:headEnd/>
            <a:tailEnd/>
          </a:ln>
        </p:spPr>
        <p:txBody>
          <a:bodyPr>
            <a:spAutoFit/>
          </a:bodyPr>
          <a:lstStyle/>
          <a:p>
            <a:pPr algn="ctr" eaLnBrk="0" hangingPunct="0">
              <a:lnSpc>
                <a:spcPts val="1000"/>
              </a:lnSpc>
            </a:pPr>
            <a:r>
              <a:rPr lang="en-US" sz="1400" b="1">
                <a:latin typeface="Garamond" pitchFamily="18" charset="0"/>
              </a:rPr>
              <a:t>Possibilité de réduction temporaire de la mobilité de l’articulation</a:t>
            </a:r>
          </a:p>
        </p:txBody>
      </p:sp>
      <p:sp>
        <p:nvSpPr>
          <p:cNvPr id="28713" name="Text Box 99"/>
          <p:cNvSpPr txBox="1">
            <a:spLocks noChangeArrowheads="1"/>
          </p:cNvSpPr>
          <p:nvPr/>
        </p:nvSpPr>
        <p:spPr bwMode="auto">
          <a:xfrm>
            <a:off x="4932363" y="4797425"/>
            <a:ext cx="3529012" cy="355600"/>
          </a:xfrm>
          <a:prstGeom prst="rect">
            <a:avLst/>
          </a:prstGeom>
          <a:solidFill>
            <a:schemeClr val="tx1"/>
          </a:solidFill>
          <a:ln w="9525" algn="ctr">
            <a:solidFill>
              <a:schemeClr val="tx1"/>
            </a:solidFill>
            <a:miter lim="800000"/>
            <a:headEnd/>
            <a:tailEnd/>
          </a:ln>
        </p:spPr>
        <p:txBody>
          <a:bodyPr>
            <a:spAutoFit/>
          </a:bodyPr>
          <a:lstStyle/>
          <a:p>
            <a:pPr algn="ctr" eaLnBrk="0" hangingPunct="0">
              <a:lnSpc>
                <a:spcPts val="1000"/>
              </a:lnSpc>
            </a:pPr>
            <a:r>
              <a:rPr lang="en-US" sz="1400" b="1">
                <a:latin typeface="Garamond" pitchFamily="18" charset="0"/>
              </a:rPr>
              <a:t>Processus de cloisonnement (formation d’un caillot qui isole la région infectée)</a:t>
            </a:r>
          </a:p>
        </p:txBody>
      </p:sp>
      <p:sp>
        <p:nvSpPr>
          <p:cNvPr id="28714" name="Text Box 100"/>
          <p:cNvSpPr txBox="1">
            <a:spLocks noChangeArrowheads="1"/>
          </p:cNvSpPr>
          <p:nvPr/>
        </p:nvSpPr>
        <p:spPr bwMode="auto">
          <a:xfrm>
            <a:off x="5003800" y="5445125"/>
            <a:ext cx="3455988" cy="355600"/>
          </a:xfrm>
          <a:prstGeom prst="rect">
            <a:avLst/>
          </a:prstGeom>
          <a:solidFill>
            <a:schemeClr val="tx1"/>
          </a:solidFill>
          <a:ln w="9525" algn="ctr">
            <a:solidFill>
              <a:schemeClr val="tx1"/>
            </a:solidFill>
            <a:miter lim="800000"/>
            <a:headEnd/>
            <a:tailEnd/>
          </a:ln>
        </p:spPr>
        <p:txBody>
          <a:bodyPr>
            <a:spAutoFit/>
          </a:bodyPr>
          <a:lstStyle/>
          <a:p>
            <a:pPr algn="ctr" eaLnBrk="0" hangingPunct="0">
              <a:lnSpc>
                <a:spcPts val="1000"/>
              </a:lnSpc>
            </a:pPr>
            <a:r>
              <a:rPr lang="en-US" sz="1400" b="1">
                <a:latin typeface="Garamond" pitchFamily="18" charset="0"/>
              </a:rPr>
              <a:t>Une plaque de fibrine temporaire forme une structure en vue de la réparation</a:t>
            </a:r>
          </a:p>
        </p:txBody>
      </p:sp>
      <p:sp>
        <p:nvSpPr>
          <p:cNvPr id="28715" name="Text Box 101"/>
          <p:cNvSpPr txBox="1">
            <a:spLocks noChangeArrowheads="1"/>
          </p:cNvSpPr>
          <p:nvPr/>
        </p:nvSpPr>
        <p:spPr bwMode="auto">
          <a:xfrm>
            <a:off x="3768725" y="6400800"/>
            <a:ext cx="1811338" cy="228600"/>
          </a:xfrm>
          <a:prstGeom prst="rect">
            <a:avLst/>
          </a:prstGeom>
          <a:solidFill>
            <a:schemeClr val="tx1"/>
          </a:solidFill>
          <a:ln w="9525" algn="ctr">
            <a:solidFill>
              <a:schemeClr val="tx1"/>
            </a:solidFill>
            <a:miter lim="800000"/>
            <a:headEnd/>
            <a:tailEnd/>
          </a:ln>
        </p:spPr>
        <p:txBody>
          <a:bodyPr>
            <a:spAutoFit/>
          </a:bodyPr>
          <a:lstStyle/>
          <a:p>
            <a:pPr algn="ctr" eaLnBrk="0" hangingPunct="0">
              <a:lnSpc>
                <a:spcPts val="1000"/>
              </a:lnSpc>
            </a:pPr>
            <a:r>
              <a:rPr lang="en-US" sz="1400" b="1">
                <a:latin typeface="Garamond" pitchFamily="18" charset="0"/>
              </a:rPr>
              <a:t>GUÉRISON</a:t>
            </a:r>
          </a:p>
        </p:txBody>
      </p:sp>
      <p:grpSp>
        <p:nvGrpSpPr>
          <p:cNvPr id="28716" name="Group 102"/>
          <p:cNvGrpSpPr>
            <a:grpSpLocks/>
          </p:cNvGrpSpPr>
          <p:nvPr/>
        </p:nvGrpSpPr>
        <p:grpSpPr bwMode="auto">
          <a:xfrm>
            <a:off x="1403350" y="1412875"/>
            <a:ext cx="3530600" cy="825500"/>
            <a:chOff x="880" y="900"/>
            <a:chExt cx="2224" cy="520"/>
          </a:xfrm>
        </p:grpSpPr>
        <p:sp>
          <p:nvSpPr>
            <p:cNvPr id="104551" name="Oval 103"/>
            <p:cNvSpPr>
              <a:spLocks noChangeArrowheads="1"/>
            </p:cNvSpPr>
            <p:nvPr/>
          </p:nvSpPr>
          <p:spPr bwMode="auto">
            <a:xfrm>
              <a:off x="2336" y="98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52" name="Oval 104"/>
            <p:cNvSpPr>
              <a:spLocks noChangeArrowheads="1"/>
            </p:cNvSpPr>
            <p:nvPr/>
          </p:nvSpPr>
          <p:spPr bwMode="auto">
            <a:xfrm>
              <a:off x="2416" y="90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53" name="Oval 105"/>
            <p:cNvSpPr>
              <a:spLocks noChangeArrowheads="1"/>
            </p:cNvSpPr>
            <p:nvPr/>
          </p:nvSpPr>
          <p:spPr bwMode="auto">
            <a:xfrm>
              <a:off x="2736" y="91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54" name="Oval 106"/>
            <p:cNvSpPr>
              <a:spLocks noChangeArrowheads="1"/>
            </p:cNvSpPr>
            <p:nvPr/>
          </p:nvSpPr>
          <p:spPr bwMode="auto">
            <a:xfrm>
              <a:off x="2368" y="1056"/>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55" name="Oval 107"/>
            <p:cNvSpPr>
              <a:spLocks noChangeArrowheads="1"/>
            </p:cNvSpPr>
            <p:nvPr/>
          </p:nvSpPr>
          <p:spPr bwMode="auto">
            <a:xfrm>
              <a:off x="2256" y="900"/>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56" name="Oval 108"/>
            <p:cNvSpPr>
              <a:spLocks noChangeArrowheads="1"/>
            </p:cNvSpPr>
            <p:nvPr/>
          </p:nvSpPr>
          <p:spPr bwMode="auto">
            <a:xfrm>
              <a:off x="2204" y="107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57" name="Oval 109"/>
            <p:cNvSpPr>
              <a:spLocks noChangeArrowheads="1"/>
            </p:cNvSpPr>
            <p:nvPr/>
          </p:nvSpPr>
          <p:spPr bwMode="auto">
            <a:xfrm>
              <a:off x="2512" y="98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58" name="Oval 110"/>
            <p:cNvSpPr>
              <a:spLocks noChangeArrowheads="1"/>
            </p:cNvSpPr>
            <p:nvPr/>
          </p:nvSpPr>
          <p:spPr bwMode="auto">
            <a:xfrm>
              <a:off x="2240" y="112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59" name="Oval 111"/>
            <p:cNvSpPr>
              <a:spLocks noChangeArrowheads="1"/>
            </p:cNvSpPr>
            <p:nvPr/>
          </p:nvSpPr>
          <p:spPr bwMode="auto">
            <a:xfrm>
              <a:off x="2464" y="115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60" name="Oval 112"/>
            <p:cNvSpPr>
              <a:spLocks noChangeArrowheads="1"/>
            </p:cNvSpPr>
            <p:nvPr/>
          </p:nvSpPr>
          <p:spPr bwMode="auto">
            <a:xfrm>
              <a:off x="2320" y="115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61" name="Oval 113"/>
            <p:cNvSpPr>
              <a:spLocks noChangeArrowheads="1"/>
            </p:cNvSpPr>
            <p:nvPr/>
          </p:nvSpPr>
          <p:spPr bwMode="auto">
            <a:xfrm>
              <a:off x="2640" y="960"/>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62" name="Oval 114"/>
            <p:cNvSpPr>
              <a:spLocks noChangeArrowheads="1"/>
            </p:cNvSpPr>
            <p:nvPr/>
          </p:nvSpPr>
          <p:spPr bwMode="auto">
            <a:xfrm>
              <a:off x="2608" y="110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63" name="Oval 115"/>
            <p:cNvSpPr>
              <a:spLocks noChangeArrowheads="1"/>
            </p:cNvSpPr>
            <p:nvPr/>
          </p:nvSpPr>
          <p:spPr bwMode="auto">
            <a:xfrm>
              <a:off x="2832" y="960"/>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64" name="Oval 116"/>
            <p:cNvSpPr>
              <a:spLocks noChangeArrowheads="1"/>
            </p:cNvSpPr>
            <p:nvPr/>
          </p:nvSpPr>
          <p:spPr bwMode="auto">
            <a:xfrm>
              <a:off x="2804" y="1096"/>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65" name="Oval 117"/>
            <p:cNvSpPr>
              <a:spLocks noChangeArrowheads="1"/>
            </p:cNvSpPr>
            <p:nvPr/>
          </p:nvSpPr>
          <p:spPr bwMode="auto">
            <a:xfrm>
              <a:off x="2976" y="110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66" name="Oval 118"/>
            <p:cNvSpPr>
              <a:spLocks noChangeArrowheads="1"/>
            </p:cNvSpPr>
            <p:nvPr/>
          </p:nvSpPr>
          <p:spPr bwMode="auto">
            <a:xfrm>
              <a:off x="2656" y="1248"/>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67" name="Oval 119"/>
            <p:cNvSpPr>
              <a:spLocks noChangeArrowheads="1"/>
            </p:cNvSpPr>
            <p:nvPr/>
          </p:nvSpPr>
          <p:spPr bwMode="auto">
            <a:xfrm>
              <a:off x="2832" y="1296"/>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68" name="Oval 120"/>
            <p:cNvSpPr>
              <a:spLocks noChangeArrowheads="1"/>
            </p:cNvSpPr>
            <p:nvPr/>
          </p:nvSpPr>
          <p:spPr bwMode="auto">
            <a:xfrm>
              <a:off x="2492" y="126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69" name="Oval 121"/>
            <p:cNvSpPr>
              <a:spLocks noChangeArrowheads="1"/>
            </p:cNvSpPr>
            <p:nvPr/>
          </p:nvSpPr>
          <p:spPr bwMode="auto">
            <a:xfrm>
              <a:off x="3024" y="1248"/>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70" name="Oval 122"/>
            <p:cNvSpPr>
              <a:spLocks noChangeArrowheads="1"/>
            </p:cNvSpPr>
            <p:nvPr/>
          </p:nvSpPr>
          <p:spPr bwMode="auto">
            <a:xfrm>
              <a:off x="2944" y="132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71" name="Oval 123"/>
            <p:cNvSpPr>
              <a:spLocks noChangeArrowheads="1"/>
            </p:cNvSpPr>
            <p:nvPr/>
          </p:nvSpPr>
          <p:spPr bwMode="auto">
            <a:xfrm>
              <a:off x="2892" y="119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72" name="Oval 124"/>
            <p:cNvSpPr>
              <a:spLocks noChangeArrowheads="1"/>
            </p:cNvSpPr>
            <p:nvPr/>
          </p:nvSpPr>
          <p:spPr bwMode="auto">
            <a:xfrm>
              <a:off x="3048" y="1348"/>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73" name="Oval 125"/>
            <p:cNvSpPr>
              <a:spLocks noChangeArrowheads="1"/>
            </p:cNvSpPr>
            <p:nvPr/>
          </p:nvSpPr>
          <p:spPr bwMode="auto">
            <a:xfrm>
              <a:off x="2352" y="1248"/>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74" name="Oval 126"/>
            <p:cNvSpPr>
              <a:spLocks noChangeArrowheads="1"/>
            </p:cNvSpPr>
            <p:nvPr/>
          </p:nvSpPr>
          <p:spPr bwMode="auto">
            <a:xfrm>
              <a:off x="2348" y="135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75" name="Oval 127"/>
            <p:cNvSpPr>
              <a:spLocks noChangeArrowheads="1"/>
            </p:cNvSpPr>
            <p:nvPr/>
          </p:nvSpPr>
          <p:spPr bwMode="auto">
            <a:xfrm>
              <a:off x="2428" y="1316"/>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76" name="Oval 128"/>
            <p:cNvSpPr>
              <a:spLocks noChangeArrowheads="1"/>
            </p:cNvSpPr>
            <p:nvPr/>
          </p:nvSpPr>
          <p:spPr bwMode="auto">
            <a:xfrm>
              <a:off x="2272" y="1296"/>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77" name="Oval 129"/>
            <p:cNvSpPr>
              <a:spLocks noChangeArrowheads="1"/>
            </p:cNvSpPr>
            <p:nvPr/>
          </p:nvSpPr>
          <p:spPr bwMode="auto">
            <a:xfrm>
              <a:off x="2192" y="124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78" name="Oval 130"/>
            <p:cNvSpPr>
              <a:spLocks noChangeArrowheads="1"/>
            </p:cNvSpPr>
            <p:nvPr/>
          </p:nvSpPr>
          <p:spPr bwMode="auto">
            <a:xfrm>
              <a:off x="2200" y="1340"/>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79" name="Oval 131"/>
            <p:cNvSpPr>
              <a:spLocks noChangeArrowheads="1"/>
            </p:cNvSpPr>
            <p:nvPr/>
          </p:nvSpPr>
          <p:spPr bwMode="auto">
            <a:xfrm>
              <a:off x="1404" y="115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80" name="Oval 132"/>
            <p:cNvSpPr>
              <a:spLocks noChangeArrowheads="1"/>
            </p:cNvSpPr>
            <p:nvPr/>
          </p:nvSpPr>
          <p:spPr bwMode="auto">
            <a:xfrm>
              <a:off x="1504" y="112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81" name="Oval 133"/>
            <p:cNvSpPr>
              <a:spLocks noChangeArrowheads="1"/>
            </p:cNvSpPr>
            <p:nvPr/>
          </p:nvSpPr>
          <p:spPr bwMode="auto">
            <a:xfrm>
              <a:off x="1152" y="1248"/>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82" name="Oval 134"/>
            <p:cNvSpPr>
              <a:spLocks noChangeArrowheads="1"/>
            </p:cNvSpPr>
            <p:nvPr/>
          </p:nvSpPr>
          <p:spPr bwMode="auto">
            <a:xfrm>
              <a:off x="1588" y="114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83" name="Oval 135"/>
            <p:cNvSpPr>
              <a:spLocks noChangeArrowheads="1"/>
            </p:cNvSpPr>
            <p:nvPr/>
          </p:nvSpPr>
          <p:spPr bwMode="auto">
            <a:xfrm>
              <a:off x="1072" y="135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84" name="Oval 136"/>
            <p:cNvSpPr>
              <a:spLocks noChangeArrowheads="1"/>
            </p:cNvSpPr>
            <p:nvPr/>
          </p:nvSpPr>
          <p:spPr bwMode="auto">
            <a:xfrm>
              <a:off x="1660" y="106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85" name="Oval 137"/>
            <p:cNvSpPr>
              <a:spLocks noChangeArrowheads="1"/>
            </p:cNvSpPr>
            <p:nvPr/>
          </p:nvSpPr>
          <p:spPr bwMode="auto">
            <a:xfrm>
              <a:off x="880" y="1296"/>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86" name="Oval 138"/>
            <p:cNvSpPr>
              <a:spLocks noChangeArrowheads="1"/>
            </p:cNvSpPr>
            <p:nvPr/>
          </p:nvSpPr>
          <p:spPr bwMode="auto">
            <a:xfrm>
              <a:off x="1264" y="134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87" name="Oval 139"/>
            <p:cNvSpPr>
              <a:spLocks noChangeArrowheads="1"/>
            </p:cNvSpPr>
            <p:nvPr/>
          </p:nvSpPr>
          <p:spPr bwMode="auto">
            <a:xfrm>
              <a:off x="1716" y="114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88" name="Oval 140"/>
            <p:cNvSpPr>
              <a:spLocks noChangeArrowheads="1"/>
            </p:cNvSpPr>
            <p:nvPr/>
          </p:nvSpPr>
          <p:spPr bwMode="auto">
            <a:xfrm>
              <a:off x="1548" y="125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89" name="Oval 141"/>
            <p:cNvSpPr>
              <a:spLocks noChangeArrowheads="1"/>
            </p:cNvSpPr>
            <p:nvPr/>
          </p:nvSpPr>
          <p:spPr bwMode="auto">
            <a:xfrm>
              <a:off x="1808" y="133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90" name="Oval 142"/>
            <p:cNvSpPr>
              <a:spLocks noChangeArrowheads="1"/>
            </p:cNvSpPr>
            <p:nvPr/>
          </p:nvSpPr>
          <p:spPr bwMode="auto">
            <a:xfrm>
              <a:off x="1868" y="136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91" name="Oval 143"/>
            <p:cNvSpPr>
              <a:spLocks noChangeArrowheads="1"/>
            </p:cNvSpPr>
            <p:nvPr/>
          </p:nvSpPr>
          <p:spPr bwMode="auto">
            <a:xfrm>
              <a:off x="1912" y="1040"/>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92" name="Oval 144"/>
            <p:cNvSpPr>
              <a:spLocks noChangeArrowheads="1"/>
            </p:cNvSpPr>
            <p:nvPr/>
          </p:nvSpPr>
          <p:spPr bwMode="auto">
            <a:xfrm>
              <a:off x="2004" y="968"/>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93" name="Oval 145"/>
            <p:cNvSpPr>
              <a:spLocks noChangeArrowheads="1"/>
            </p:cNvSpPr>
            <p:nvPr/>
          </p:nvSpPr>
          <p:spPr bwMode="auto">
            <a:xfrm>
              <a:off x="1920" y="116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94" name="Oval 146"/>
            <p:cNvSpPr>
              <a:spLocks noChangeArrowheads="1"/>
            </p:cNvSpPr>
            <p:nvPr/>
          </p:nvSpPr>
          <p:spPr bwMode="auto">
            <a:xfrm>
              <a:off x="2004" y="1100"/>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95" name="Oval 147"/>
            <p:cNvSpPr>
              <a:spLocks noChangeArrowheads="1"/>
            </p:cNvSpPr>
            <p:nvPr/>
          </p:nvSpPr>
          <p:spPr bwMode="auto">
            <a:xfrm>
              <a:off x="1984" y="1276"/>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96" name="Oval 148"/>
            <p:cNvSpPr>
              <a:spLocks noChangeArrowheads="1"/>
            </p:cNvSpPr>
            <p:nvPr/>
          </p:nvSpPr>
          <p:spPr bwMode="auto">
            <a:xfrm>
              <a:off x="2064" y="1008"/>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97" name="Oval 149"/>
            <p:cNvSpPr>
              <a:spLocks noChangeArrowheads="1"/>
            </p:cNvSpPr>
            <p:nvPr/>
          </p:nvSpPr>
          <p:spPr bwMode="auto">
            <a:xfrm>
              <a:off x="2140" y="940"/>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98" name="Oval 150"/>
            <p:cNvSpPr>
              <a:spLocks noChangeArrowheads="1"/>
            </p:cNvSpPr>
            <p:nvPr/>
          </p:nvSpPr>
          <p:spPr bwMode="auto">
            <a:xfrm>
              <a:off x="2080" y="1056"/>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599" name="Oval 151"/>
            <p:cNvSpPr>
              <a:spLocks noChangeArrowheads="1"/>
            </p:cNvSpPr>
            <p:nvPr/>
          </p:nvSpPr>
          <p:spPr bwMode="auto">
            <a:xfrm>
              <a:off x="2068" y="115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600" name="Oval 152"/>
            <p:cNvSpPr>
              <a:spLocks noChangeArrowheads="1"/>
            </p:cNvSpPr>
            <p:nvPr/>
          </p:nvSpPr>
          <p:spPr bwMode="auto">
            <a:xfrm>
              <a:off x="1796" y="1136"/>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601" name="Oval 153"/>
            <p:cNvSpPr>
              <a:spLocks noChangeArrowheads="1"/>
            </p:cNvSpPr>
            <p:nvPr/>
          </p:nvSpPr>
          <p:spPr bwMode="auto">
            <a:xfrm>
              <a:off x="1840" y="1248"/>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602" name="Oval 154"/>
            <p:cNvSpPr>
              <a:spLocks noChangeArrowheads="1"/>
            </p:cNvSpPr>
            <p:nvPr/>
          </p:nvSpPr>
          <p:spPr bwMode="auto">
            <a:xfrm>
              <a:off x="1272" y="1280"/>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104603" name="Oval 155"/>
            <p:cNvSpPr>
              <a:spLocks noChangeArrowheads="1"/>
            </p:cNvSpPr>
            <p:nvPr/>
          </p:nvSpPr>
          <p:spPr bwMode="auto">
            <a:xfrm>
              <a:off x="1416" y="1276"/>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grpSp>
      <p:sp>
        <p:nvSpPr>
          <p:cNvPr id="28717" name="Freeform 156"/>
          <p:cNvSpPr>
            <a:spLocks/>
          </p:cNvSpPr>
          <p:nvPr/>
        </p:nvSpPr>
        <p:spPr bwMode="auto">
          <a:xfrm>
            <a:off x="1936750" y="4005263"/>
            <a:ext cx="4291013" cy="223837"/>
          </a:xfrm>
          <a:custGeom>
            <a:avLst/>
            <a:gdLst>
              <a:gd name="T0" fmla="*/ 0 w 2084"/>
              <a:gd name="T1" fmla="*/ 2147483647 h 88"/>
              <a:gd name="T2" fmla="*/ 0 w 2084"/>
              <a:gd name="T3" fmla="*/ 0 h 88"/>
              <a:gd name="T4" fmla="*/ 2147483647 w 2084"/>
              <a:gd name="T5" fmla="*/ 0 h 88"/>
              <a:gd name="T6" fmla="*/ 2147483647 w 2084"/>
              <a:gd name="T7" fmla="*/ 2147483647 h 88"/>
              <a:gd name="T8" fmla="*/ 0 60000 65536"/>
              <a:gd name="T9" fmla="*/ 0 60000 65536"/>
              <a:gd name="T10" fmla="*/ 0 60000 65536"/>
              <a:gd name="T11" fmla="*/ 0 60000 65536"/>
              <a:gd name="T12" fmla="*/ 0 w 2084"/>
              <a:gd name="T13" fmla="*/ 0 h 88"/>
              <a:gd name="T14" fmla="*/ 2084 w 2084"/>
              <a:gd name="T15" fmla="*/ 88 h 88"/>
            </a:gdLst>
            <a:ahLst/>
            <a:cxnLst>
              <a:cxn ang="T8">
                <a:pos x="T0" y="T1"/>
              </a:cxn>
              <a:cxn ang="T9">
                <a:pos x="T2" y="T3"/>
              </a:cxn>
              <a:cxn ang="T10">
                <a:pos x="T4" y="T5"/>
              </a:cxn>
              <a:cxn ang="T11">
                <a:pos x="T6" y="T7"/>
              </a:cxn>
            </a:cxnLst>
            <a:rect l="T12" t="T13" r="T14" b="T15"/>
            <a:pathLst>
              <a:path w="2084" h="88">
                <a:moveTo>
                  <a:pt x="0" y="88"/>
                </a:moveTo>
                <a:lnTo>
                  <a:pt x="0" y="0"/>
                </a:lnTo>
                <a:lnTo>
                  <a:pt x="2084" y="0"/>
                </a:lnTo>
                <a:lnTo>
                  <a:pt x="2084" y="88"/>
                </a:lnTo>
              </a:path>
            </a:pathLst>
          </a:custGeom>
          <a:noFill/>
          <a:ln w="28575" cmpd="sng">
            <a:solidFill>
              <a:srgbClr val="0000FF"/>
            </a:solidFill>
            <a:round/>
            <a:headEnd type="triangle" w="med" len="sm"/>
            <a:tailEnd type="triangle" w="med" len="sm"/>
          </a:ln>
        </p:spPr>
        <p:txBody>
          <a:bodyPr wrap="none" anchor="ctr"/>
          <a:lstStyle/>
          <a:p>
            <a:endParaRPr lang="fr-FR"/>
          </a:p>
        </p:txBody>
      </p:sp>
      <p:sp>
        <p:nvSpPr>
          <p:cNvPr id="28718" name="Freeform 157"/>
          <p:cNvSpPr>
            <a:spLocks/>
          </p:cNvSpPr>
          <p:nvPr/>
        </p:nvSpPr>
        <p:spPr bwMode="auto">
          <a:xfrm>
            <a:off x="2857500" y="4868863"/>
            <a:ext cx="1282700" cy="128587"/>
          </a:xfrm>
          <a:custGeom>
            <a:avLst/>
            <a:gdLst>
              <a:gd name="T0" fmla="*/ 0 w 2084"/>
              <a:gd name="T1" fmla="*/ 2147483647 h 88"/>
              <a:gd name="T2" fmla="*/ 0 w 2084"/>
              <a:gd name="T3" fmla="*/ 0 h 88"/>
              <a:gd name="T4" fmla="*/ 2147483647 w 2084"/>
              <a:gd name="T5" fmla="*/ 0 h 88"/>
              <a:gd name="T6" fmla="*/ 2147483647 w 2084"/>
              <a:gd name="T7" fmla="*/ 2147483647 h 88"/>
              <a:gd name="T8" fmla="*/ 0 60000 65536"/>
              <a:gd name="T9" fmla="*/ 0 60000 65536"/>
              <a:gd name="T10" fmla="*/ 0 60000 65536"/>
              <a:gd name="T11" fmla="*/ 0 60000 65536"/>
              <a:gd name="T12" fmla="*/ 0 w 2084"/>
              <a:gd name="T13" fmla="*/ 0 h 88"/>
              <a:gd name="T14" fmla="*/ 2084 w 2084"/>
              <a:gd name="T15" fmla="*/ 88 h 88"/>
            </a:gdLst>
            <a:ahLst/>
            <a:cxnLst>
              <a:cxn ang="T8">
                <a:pos x="T0" y="T1"/>
              </a:cxn>
              <a:cxn ang="T9">
                <a:pos x="T2" y="T3"/>
              </a:cxn>
              <a:cxn ang="T10">
                <a:pos x="T4" y="T5"/>
              </a:cxn>
              <a:cxn ang="T11">
                <a:pos x="T6" y="T7"/>
              </a:cxn>
            </a:cxnLst>
            <a:rect l="T12" t="T13" r="T14" b="T15"/>
            <a:pathLst>
              <a:path w="2084" h="88">
                <a:moveTo>
                  <a:pt x="0" y="88"/>
                </a:moveTo>
                <a:lnTo>
                  <a:pt x="0" y="0"/>
                </a:lnTo>
                <a:lnTo>
                  <a:pt x="2084" y="0"/>
                </a:lnTo>
                <a:lnTo>
                  <a:pt x="2084" y="88"/>
                </a:lnTo>
              </a:path>
            </a:pathLst>
          </a:custGeom>
          <a:noFill/>
          <a:ln w="28575" cmpd="sng">
            <a:solidFill>
              <a:srgbClr val="0000FF"/>
            </a:solidFill>
            <a:round/>
            <a:headEnd type="triangle" w="med" len="sm"/>
            <a:tailEnd type="triangle" w="med" len="sm"/>
          </a:ln>
        </p:spPr>
        <p:txBody>
          <a:bodyPr wrap="none" anchor="ctr"/>
          <a:lstStyle/>
          <a:p>
            <a:endParaRPr lang="fr-FR"/>
          </a:p>
        </p:txBody>
      </p:sp>
      <p:sp>
        <p:nvSpPr>
          <p:cNvPr id="28719" name="Line 158"/>
          <p:cNvSpPr>
            <a:spLocks noChangeShapeType="1"/>
          </p:cNvSpPr>
          <p:nvPr/>
        </p:nvSpPr>
        <p:spPr bwMode="auto">
          <a:xfrm>
            <a:off x="3273425" y="5359400"/>
            <a:ext cx="0" cy="177800"/>
          </a:xfrm>
          <a:prstGeom prst="line">
            <a:avLst/>
          </a:prstGeom>
          <a:noFill/>
          <a:ln w="28575">
            <a:solidFill>
              <a:srgbClr val="0000FF"/>
            </a:solidFill>
            <a:round/>
            <a:headEnd/>
            <a:tailEnd type="triangle" w="med" len="sm"/>
          </a:ln>
        </p:spPr>
        <p:txBody>
          <a:bodyPr wrap="none" anchor="ctr"/>
          <a:lstStyle/>
          <a:p>
            <a:endParaRPr lang="fr-FR"/>
          </a:p>
        </p:txBody>
      </p:sp>
      <p:sp>
        <p:nvSpPr>
          <p:cNvPr id="28720" name="Line 159"/>
          <p:cNvSpPr>
            <a:spLocks noChangeShapeType="1"/>
          </p:cNvSpPr>
          <p:nvPr/>
        </p:nvSpPr>
        <p:spPr bwMode="auto">
          <a:xfrm>
            <a:off x="4505325" y="6229350"/>
            <a:ext cx="0" cy="152400"/>
          </a:xfrm>
          <a:prstGeom prst="line">
            <a:avLst/>
          </a:prstGeom>
          <a:noFill/>
          <a:ln w="9525">
            <a:solidFill>
              <a:schemeClr val="tx1"/>
            </a:solidFill>
            <a:round/>
            <a:headEnd/>
            <a:tailEnd type="triangle" w="med" len="sm"/>
          </a:ln>
        </p:spPr>
        <p:txBody>
          <a:bodyPr>
            <a:spAutoFit/>
          </a:bodyPr>
          <a:lstStyle/>
          <a:p>
            <a:endParaRPr lang="fr-FR"/>
          </a:p>
        </p:txBody>
      </p:sp>
      <p:sp>
        <p:nvSpPr>
          <p:cNvPr id="28721" name="Line 160"/>
          <p:cNvSpPr>
            <a:spLocks noChangeShapeType="1"/>
          </p:cNvSpPr>
          <p:nvPr/>
        </p:nvSpPr>
        <p:spPr bwMode="auto">
          <a:xfrm rot="16200000" flipH="1">
            <a:off x="4003675" y="6038850"/>
            <a:ext cx="0" cy="368300"/>
          </a:xfrm>
          <a:prstGeom prst="line">
            <a:avLst/>
          </a:prstGeom>
          <a:noFill/>
          <a:ln w="28575">
            <a:solidFill>
              <a:srgbClr val="0000FF"/>
            </a:solidFill>
            <a:round/>
            <a:headEnd/>
            <a:tailEnd type="triangle" w="med" len="sm"/>
          </a:ln>
        </p:spPr>
        <p:txBody>
          <a:bodyPr wrap="none" anchor="ctr"/>
          <a:lstStyle/>
          <a:p>
            <a:endParaRPr lang="fr-FR"/>
          </a:p>
        </p:txBody>
      </p:sp>
      <p:sp>
        <p:nvSpPr>
          <p:cNvPr id="28722" name="Line 161"/>
          <p:cNvSpPr>
            <a:spLocks noChangeShapeType="1"/>
          </p:cNvSpPr>
          <p:nvPr/>
        </p:nvSpPr>
        <p:spPr bwMode="auto">
          <a:xfrm rot="16200000" flipH="1">
            <a:off x="2606675" y="6045200"/>
            <a:ext cx="0" cy="368300"/>
          </a:xfrm>
          <a:prstGeom prst="line">
            <a:avLst/>
          </a:prstGeom>
          <a:noFill/>
          <a:ln w="28575">
            <a:solidFill>
              <a:srgbClr val="0000FF"/>
            </a:solidFill>
            <a:round/>
            <a:headEnd/>
            <a:tailEnd type="triangle" w="med" len="sm"/>
          </a:ln>
        </p:spPr>
        <p:txBody>
          <a:bodyPr wrap="none" anchor="ctr"/>
          <a:lstStyle/>
          <a:p>
            <a:endParaRPr lang="fr-FR"/>
          </a:p>
        </p:txBody>
      </p:sp>
      <p:sp>
        <p:nvSpPr>
          <p:cNvPr id="28723" name="Line 162"/>
          <p:cNvSpPr>
            <a:spLocks noChangeShapeType="1"/>
          </p:cNvSpPr>
          <p:nvPr/>
        </p:nvSpPr>
        <p:spPr bwMode="auto">
          <a:xfrm rot="5400000">
            <a:off x="5000625" y="6038850"/>
            <a:ext cx="0" cy="368300"/>
          </a:xfrm>
          <a:prstGeom prst="line">
            <a:avLst/>
          </a:prstGeom>
          <a:noFill/>
          <a:ln w="28575">
            <a:solidFill>
              <a:srgbClr val="0000FF"/>
            </a:solidFill>
            <a:round/>
            <a:headEnd/>
            <a:tailEnd type="triangle" w="med" len="sm"/>
          </a:ln>
        </p:spPr>
        <p:txBody>
          <a:bodyPr wrap="none" anchor="ctr"/>
          <a:lstStyle/>
          <a:p>
            <a:endParaRPr lang="fr-FR"/>
          </a:p>
        </p:txBody>
      </p:sp>
      <p:sp>
        <p:nvSpPr>
          <p:cNvPr id="28724" name="Freeform 163"/>
          <p:cNvSpPr>
            <a:spLocks/>
          </p:cNvSpPr>
          <p:nvPr/>
        </p:nvSpPr>
        <p:spPr bwMode="auto">
          <a:xfrm>
            <a:off x="4067175" y="736600"/>
            <a:ext cx="1728788" cy="171450"/>
          </a:xfrm>
          <a:custGeom>
            <a:avLst/>
            <a:gdLst>
              <a:gd name="T0" fmla="*/ 0 w 2084"/>
              <a:gd name="T1" fmla="*/ 2147483647 h 88"/>
              <a:gd name="T2" fmla="*/ 0 w 2084"/>
              <a:gd name="T3" fmla="*/ 0 h 88"/>
              <a:gd name="T4" fmla="*/ 2147483647 w 2084"/>
              <a:gd name="T5" fmla="*/ 0 h 88"/>
              <a:gd name="T6" fmla="*/ 2147483647 w 2084"/>
              <a:gd name="T7" fmla="*/ 2147483647 h 88"/>
              <a:gd name="T8" fmla="*/ 0 60000 65536"/>
              <a:gd name="T9" fmla="*/ 0 60000 65536"/>
              <a:gd name="T10" fmla="*/ 0 60000 65536"/>
              <a:gd name="T11" fmla="*/ 0 60000 65536"/>
              <a:gd name="T12" fmla="*/ 0 w 2084"/>
              <a:gd name="T13" fmla="*/ 0 h 88"/>
              <a:gd name="T14" fmla="*/ 2084 w 2084"/>
              <a:gd name="T15" fmla="*/ 88 h 88"/>
            </a:gdLst>
            <a:ahLst/>
            <a:cxnLst>
              <a:cxn ang="T8">
                <a:pos x="T0" y="T1"/>
              </a:cxn>
              <a:cxn ang="T9">
                <a:pos x="T2" y="T3"/>
              </a:cxn>
              <a:cxn ang="T10">
                <a:pos x="T4" y="T5"/>
              </a:cxn>
              <a:cxn ang="T11">
                <a:pos x="T6" y="T7"/>
              </a:cxn>
            </a:cxnLst>
            <a:rect l="T12" t="T13" r="T14" b="T15"/>
            <a:pathLst>
              <a:path w="2084" h="88">
                <a:moveTo>
                  <a:pt x="0" y="88"/>
                </a:moveTo>
                <a:lnTo>
                  <a:pt x="0" y="0"/>
                </a:lnTo>
                <a:lnTo>
                  <a:pt x="2084" y="0"/>
                </a:lnTo>
                <a:lnTo>
                  <a:pt x="2084" y="88"/>
                </a:lnTo>
              </a:path>
            </a:pathLst>
          </a:custGeom>
          <a:noFill/>
          <a:ln w="28575" cmpd="sng">
            <a:solidFill>
              <a:srgbClr val="0000FF"/>
            </a:solidFill>
            <a:round/>
            <a:headEnd type="triangle" w="med" len="sm"/>
            <a:tailEnd type="triangle" w="med" len="sm"/>
          </a:ln>
        </p:spPr>
        <p:txBody>
          <a:bodyPr wrap="none" anchor="ctr"/>
          <a:lstStyle/>
          <a:p>
            <a:endParaRPr lang="fr-FR"/>
          </a:p>
        </p:txBody>
      </p:sp>
      <p:sp>
        <p:nvSpPr>
          <p:cNvPr id="28725" name="Freeform 164"/>
          <p:cNvSpPr>
            <a:spLocks/>
          </p:cNvSpPr>
          <p:nvPr/>
        </p:nvSpPr>
        <p:spPr bwMode="auto">
          <a:xfrm>
            <a:off x="3708400" y="3271838"/>
            <a:ext cx="95250" cy="307975"/>
          </a:xfrm>
          <a:custGeom>
            <a:avLst/>
            <a:gdLst>
              <a:gd name="T0" fmla="*/ 2147483647 w 99"/>
              <a:gd name="T1" fmla="*/ 2147483647 h 356"/>
              <a:gd name="T2" fmla="*/ 2147483647 w 99"/>
              <a:gd name="T3" fmla="*/ 2147483647 h 356"/>
              <a:gd name="T4" fmla="*/ 2147483647 w 99"/>
              <a:gd name="T5" fmla="*/ 2147483647 h 356"/>
              <a:gd name="T6" fmla="*/ 890501837 w 99"/>
              <a:gd name="T7" fmla="*/ 2147483647 h 356"/>
              <a:gd name="T8" fmla="*/ 2147483647 w 99"/>
              <a:gd name="T9" fmla="*/ 2147483647 h 356"/>
              <a:gd name="T10" fmla="*/ 2147483647 w 99"/>
              <a:gd name="T11" fmla="*/ 2147483647 h 356"/>
              <a:gd name="T12" fmla="*/ 2147483647 w 99"/>
              <a:gd name="T13" fmla="*/ 2147483647 h 356"/>
              <a:gd name="T14" fmla="*/ 2147483647 w 99"/>
              <a:gd name="T15" fmla="*/ 2147483647 h 356"/>
              <a:gd name="T16" fmla="*/ 2147483647 w 99"/>
              <a:gd name="T17" fmla="*/ 2147483647 h 356"/>
              <a:gd name="T18" fmla="*/ 2147483647 w 99"/>
              <a:gd name="T19" fmla="*/ 2147483647 h 356"/>
              <a:gd name="T20" fmla="*/ 2147483647 w 99"/>
              <a:gd name="T21" fmla="*/ 2147483647 h 356"/>
              <a:gd name="T22" fmla="*/ 2147483647 w 99"/>
              <a:gd name="T23" fmla="*/ 214748364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356"/>
              <a:gd name="T38" fmla="*/ 99 w 99"/>
              <a:gd name="T39" fmla="*/ 356 h 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356">
                <a:moveTo>
                  <a:pt x="41" y="120"/>
                </a:moveTo>
                <a:cubicBezTo>
                  <a:pt x="38" y="146"/>
                  <a:pt x="39" y="154"/>
                  <a:pt x="35" y="174"/>
                </a:cubicBezTo>
                <a:cubicBezTo>
                  <a:pt x="31" y="194"/>
                  <a:pt x="21" y="218"/>
                  <a:pt x="15" y="240"/>
                </a:cubicBezTo>
                <a:cubicBezTo>
                  <a:pt x="9" y="262"/>
                  <a:pt x="0" y="286"/>
                  <a:pt x="1" y="304"/>
                </a:cubicBezTo>
                <a:cubicBezTo>
                  <a:pt x="2" y="322"/>
                  <a:pt x="5" y="344"/>
                  <a:pt x="19" y="350"/>
                </a:cubicBezTo>
                <a:cubicBezTo>
                  <a:pt x="33" y="356"/>
                  <a:pt x="75" y="354"/>
                  <a:pt x="87" y="340"/>
                </a:cubicBezTo>
                <a:cubicBezTo>
                  <a:pt x="99" y="326"/>
                  <a:pt x="96" y="291"/>
                  <a:pt x="93" y="264"/>
                </a:cubicBezTo>
                <a:cubicBezTo>
                  <a:pt x="90" y="237"/>
                  <a:pt x="75" y="201"/>
                  <a:pt x="69" y="176"/>
                </a:cubicBezTo>
                <a:cubicBezTo>
                  <a:pt x="63" y="151"/>
                  <a:pt x="61" y="135"/>
                  <a:pt x="59" y="116"/>
                </a:cubicBezTo>
                <a:cubicBezTo>
                  <a:pt x="57" y="97"/>
                  <a:pt x="57" y="80"/>
                  <a:pt x="55" y="62"/>
                </a:cubicBezTo>
                <a:cubicBezTo>
                  <a:pt x="53" y="44"/>
                  <a:pt x="51" y="0"/>
                  <a:pt x="49" y="10"/>
                </a:cubicBezTo>
                <a:cubicBezTo>
                  <a:pt x="47" y="20"/>
                  <a:pt x="43" y="97"/>
                  <a:pt x="41" y="120"/>
                </a:cubicBezTo>
                <a:close/>
              </a:path>
            </a:pathLst>
          </a:custGeom>
          <a:gradFill rotWithShape="0">
            <a:gsLst>
              <a:gs pos="0">
                <a:srgbClr val="FF0000"/>
              </a:gs>
              <a:gs pos="100000">
                <a:srgbClr val="FFCC66"/>
              </a:gs>
            </a:gsLst>
            <a:lin ang="5400000" scaled="1"/>
          </a:gradFill>
          <a:ln w="9525">
            <a:noFill/>
            <a:round/>
            <a:headEnd/>
            <a:tailEnd/>
          </a:ln>
        </p:spPr>
        <p:txBody>
          <a:bodyPr wrap="none" anchor="ctr"/>
          <a:lstStyle/>
          <a:p>
            <a:endParaRPr lang="fr-FR"/>
          </a:p>
        </p:txBody>
      </p:sp>
      <p:sp>
        <p:nvSpPr>
          <p:cNvPr id="28726" name="Freeform 165"/>
          <p:cNvSpPr>
            <a:spLocks/>
          </p:cNvSpPr>
          <p:nvPr/>
        </p:nvSpPr>
        <p:spPr bwMode="auto">
          <a:xfrm>
            <a:off x="3092450" y="3221038"/>
            <a:ext cx="95250" cy="307975"/>
          </a:xfrm>
          <a:custGeom>
            <a:avLst/>
            <a:gdLst>
              <a:gd name="T0" fmla="*/ 2147483647 w 99"/>
              <a:gd name="T1" fmla="*/ 2147483647 h 356"/>
              <a:gd name="T2" fmla="*/ 2147483647 w 99"/>
              <a:gd name="T3" fmla="*/ 2147483647 h 356"/>
              <a:gd name="T4" fmla="*/ 2147483647 w 99"/>
              <a:gd name="T5" fmla="*/ 2147483647 h 356"/>
              <a:gd name="T6" fmla="*/ 890501837 w 99"/>
              <a:gd name="T7" fmla="*/ 2147483647 h 356"/>
              <a:gd name="T8" fmla="*/ 2147483647 w 99"/>
              <a:gd name="T9" fmla="*/ 2147483647 h 356"/>
              <a:gd name="T10" fmla="*/ 2147483647 w 99"/>
              <a:gd name="T11" fmla="*/ 2147483647 h 356"/>
              <a:gd name="T12" fmla="*/ 2147483647 w 99"/>
              <a:gd name="T13" fmla="*/ 2147483647 h 356"/>
              <a:gd name="T14" fmla="*/ 2147483647 w 99"/>
              <a:gd name="T15" fmla="*/ 2147483647 h 356"/>
              <a:gd name="T16" fmla="*/ 2147483647 w 99"/>
              <a:gd name="T17" fmla="*/ 2147483647 h 356"/>
              <a:gd name="T18" fmla="*/ 2147483647 w 99"/>
              <a:gd name="T19" fmla="*/ 2147483647 h 356"/>
              <a:gd name="T20" fmla="*/ 2147483647 w 99"/>
              <a:gd name="T21" fmla="*/ 2147483647 h 356"/>
              <a:gd name="T22" fmla="*/ 2147483647 w 99"/>
              <a:gd name="T23" fmla="*/ 214748364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356"/>
              <a:gd name="T38" fmla="*/ 99 w 99"/>
              <a:gd name="T39" fmla="*/ 356 h 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356">
                <a:moveTo>
                  <a:pt x="41" y="120"/>
                </a:moveTo>
                <a:cubicBezTo>
                  <a:pt x="38" y="146"/>
                  <a:pt x="39" y="154"/>
                  <a:pt x="35" y="174"/>
                </a:cubicBezTo>
                <a:cubicBezTo>
                  <a:pt x="31" y="194"/>
                  <a:pt x="21" y="218"/>
                  <a:pt x="15" y="240"/>
                </a:cubicBezTo>
                <a:cubicBezTo>
                  <a:pt x="9" y="262"/>
                  <a:pt x="0" y="286"/>
                  <a:pt x="1" y="304"/>
                </a:cubicBezTo>
                <a:cubicBezTo>
                  <a:pt x="2" y="322"/>
                  <a:pt x="5" y="344"/>
                  <a:pt x="19" y="350"/>
                </a:cubicBezTo>
                <a:cubicBezTo>
                  <a:pt x="33" y="356"/>
                  <a:pt x="75" y="354"/>
                  <a:pt x="87" y="340"/>
                </a:cubicBezTo>
                <a:cubicBezTo>
                  <a:pt x="99" y="326"/>
                  <a:pt x="96" y="291"/>
                  <a:pt x="93" y="264"/>
                </a:cubicBezTo>
                <a:cubicBezTo>
                  <a:pt x="90" y="237"/>
                  <a:pt x="75" y="201"/>
                  <a:pt x="69" y="176"/>
                </a:cubicBezTo>
                <a:cubicBezTo>
                  <a:pt x="63" y="151"/>
                  <a:pt x="61" y="135"/>
                  <a:pt x="59" y="116"/>
                </a:cubicBezTo>
                <a:cubicBezTo>
                  <a:pt x="57" y="97"/>
                  <a:pt x="57" y="80"/>
                  <a:pt x="55" y="62"/>
                </a:cubicBezTo>
                <a:cubicBezTo>
                  <a:pt x="53" y="44"/>
                  <a:pt x="51" y="0"/>
                  <a:pt x="49" y="10"/>
                </a:cubicBezTo>
                <a:cubicBezTo>
                  <a:pt x="47" y="20"/>
                  <a:pt x="43" y="97"/>
                  <a:pt x="41" y="120"/>
                </a:cubicBezTo>
                <a:close/>
              </a:path>
            </a:pathLst>
          </a:custGeom>
          <a:gradFill rotWithShape="0">
            <a:gsLst>
              <a:gs pos="0">
                <a:srgbClr val="FF0000"/>
              </a:gs>
              <a:gs pos="100000">
                <a:srgbClr val="FFCC66"/>
              </a:gs>
            </a:gsLst>
            <a:lin ang="5400000" scaled="1"/>
          </a:gradFill>
          <a:ln w="9525">
            <a:noFill/>
            <a:round/>
            <a:headEnd/>
            <a:tailEnd/>
          </a:ln>
        </p:spPr>
        <p:txBody>
          <a:bodyPr wrap="none" anchor="ctr"/>
          <a:lstStyle/>
          <a:p>
            <a:endParaRPr lang="fr-FR"/>
          </a:p>
        </p:txBody>
      </p:sp>
      <p:sp>
        <p:nvSpPr>
          <p:cNvPr id="28727" name="Freeform 166"/>
          <p:cNvSpPr>
            <a:spLocks/>
          </p:cNvSpPr>
          <p:nvPr/>
        </p:nvSpPr>
        <p:spPr bwMode="auto">
          <a:xfrm>
            <a:off x="2962275" y="3378200"/>
            <a:ext cx="95250" cy="307975"/>
          </a:xfrm>
          <a:custGeom>
            <a:avLst/>
            <a:gdLst>
              <a:gd name="T0" fmla="*/ 2147483647 w 99"/>
              <a:gd name="T1" fmla="*/ 2147483647 h 356"/>
              <a:gd name="T2" fmla="*/ 2147483647 w 99"/>
              <a:gd name="T3" fmla="*/ 2147483647 h 356"/>
              <a:gd name="T4" fmla="*/ 2147483647 w 99"/>
              <a:gd name="T5" fmla="*/ 2147483647 h 356"/>
              <a:gd name="T6" fmla="*/ 890501837 w 99"/>
              <a:gd name="T7" fmla="*/ 2147483647 h 356"/>
              <a:gd name="T8" fmla="*/ 2147483647 w 99"/>
              <a:gd name="T9" fmla="*/ 2147483647 h 356"/>
              <a:gd name="T10" fmla="*/ 2147483647 w 99"/>
              <a:gd name="T11" fmla="*/ 2147483647 h 356"/>
              <a:gd name="T12" fmla="*/ 2147483647 w 99"/>
              <a:gd name="T13" fmla="*/ 2147483647 h 356"/>
              <a:gd name="T14" fmla="*/ 2147483647 w 99"/>
              <a:gd name="T15" fmla="*/ 2147483647 h 356"/>
              <a:gd name="T16" fmla="*/ 2147483647 w 99"/>
              <a:gd name="T17" fmla="*/ 2147483647 h 356"/>
              <a:gd name="T18" fmla="*/ 2147483647 w 99"/>
              <a:gd name="T19" fmla="*/ 2147483647 h 356"/>
              <a:gd name="T20" fmla="*/ 2147483647 w 99"/>
              <a:gd name="T21" fmla="*/ 2147483647 h 356"/>
              <a:gd name="T22" fmla="*/ 2147483647 w 99"/>
              <a:gd name="T23" fmla="*/ 214748364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356"/>
              <a:gd name="T38" fmla="*/ 99 w 99"/>
              <a:gd name="T39" fmla="*/ 356 h 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356">
                <a:moveTo>
                  <a:pt x="41" y="120"/>
                </a:moveTo>
                <a:cubicBezTo>
                  <a:pt x="38" y="146"/>
                  <a:pt x="39" y="154"/>
                  <a:pt x="35" y="174"/>
                </a:cubicBezTo>
                <a:cubicBezTo>
                  <a:pt x="31" y="194"/>
                  <a:pt x="21" y="218"/>
                  <a:pt x="15" y="240"/>
                </a:cubicBezTo>
                <a:cubicBezTo>
                  <a:pt x="9" y="262"/>
                  <a:pt x="0" y="286"/>
                  <a:pt x="1" y="304"/>
                </a:cubicBezTo>
                <a:cubicBezTo>
                  <a:pt x="2" y="322"/>
                  <a:pt x="5" y="344"/>
                  <a:pt x="19" y="350"/>
                </a:cubicBezTo>
                <a:cubicBezTo>
                  <a:pt x="33" y="356"/>
                  <a:pt x="75" y="354"/>
                  <a:pt x="87" y="340"/>
                </a:cubicBezTo>
                <a:cubicBezTo>
                  <a:pt x="99" y="326"/>
                  <a:pt x="96" y="291"/>
                  <a:pt x="93" y="264"/>
                </a:cubicBezTo>
                <a:cubicBezTo>
                  <a:pt x="90" y="237"/>
                  <a:pt x="75" y="201"/>
                  <a:pt x="69" y="176"/>
                </a:cubicBezTo>
                <a:cubicBezTo>
                  <a:pt x="63" y="151"/>
                  <a:pt x="61" y="135"/>
                  <a:pt x="59" y="116"/>
                </a:cubicBezTo>
                <a:cubicBezTo>
                  <a:pt x="57" y="97"/>
                  <a:pt x="57" y="80"/>
                  <a:pt x="55" y="62"/>
                </a:cubicBezTo>
                <a:cubicBezTo>
                  <a:pt x="53" y="44"/>
                  <a:pt x="51" y="0"/>
                  <a:pt x="49" y="10"/>
                </a:cubicBezTo>
                <a:cubicBezTo>
                  <a:pt x="47" y="20"/>
                  <a:pt x="43" y="97"/>
                  <a:pt x="41" y="120"/>
                </a:cubicBezTo>
                <a:close/>
              </a:path>
            </a:pathLst>
          </a:custGeom>
          <a:gradFill rotWithShape="0">
            <a:gsLst>
              <a:gs pos="0">
                <a:srgbClr val="FF0000"/>
              </a:gs>
              <a:gs pos="100000">
                <a:srgbClr val="FFCC66"/>
              </a:gs>
            </a:gsLst>
            <a:lin ang="5400000" scaled="1"/>
          </a:gradFill>
          <a:ln w="9525">
            <a:noFill/>
            <a:round/>
            <a:headEnd/>
            <a:tailEnd/>
          </a:ln>
        </p:spPr>
        <p:txBody>
          <a:bodyPr wrap="none" anchor="ctr"/>
          <a:lstStyle/>
          <a:p>
            <a:endParaRPr lang="fr-FR"/>
          </a:p>
        </p:txBody>
      </p:sp>
      <p:sp>
        <p:nvSpPr>
          <p:cNvPr id="28728" name="Freeform 167"/>
          <p:cNvSpPr>
            <a:spLocks/>
          </p:cNvSpPr>
          <p:nvPr/>
        </p:nvSpPr>
        <p:spPr bwMode="auto">
          <a:xfrm>
            <a:off x="2800350" y="3252788"/>
            <a:ext cx="95250" cy="307975"/>
          </a:xfrm>
          <a:custGeom>
            <a:avLst/>
            <a:gdLst>
              <a:gd name="T0" fmla="*/ 2147483647 w 99"/>
              <a:gd name="T1" fmla="*/ 2147483647 h 356"/>
              <a:gd name="T2" fmla="*/ 2147483647 w 99"/>
              <a:gd name="T3" fmla="*/ 2147483647 h 356"/>
              <a:gd name="T4" fmla="*/ 2147483647 w 99"/>
              <a:gd name="T5" fmla="*/ 2147483647 h 356"/>
              <a:gd name="T6" fmla="*/ 890501837 w 99"/>
              <a:gd name="T7" fmla="*/ 2147483647 h 356"/>
              <a:gd name="T8" fmla="*/ 2147483647 w 99"/>
              <a:gd name="T9" fmla="*/ 2147483647 h 356"/>
              <a:gd name="T10" fmla="*/ 2147483647 w 99"/>
              <a:gd name="T11" fmla="*/ 2147483647 h 356"/>
              <a:gd name="T12" fmla="*/ 2147483647 w 99"/>
              <a:gd name="T13" fmla="*/ 2147483647 h 356"/>
              <a:gd name="T14" fmla="*/ 2147483647 w 99"/>
              <a:gd name="T15" fmla="*/ 2147483647 h 356"/>
              <a:gd name="T16" fmla="*/ 2147483647 w 99"/>
              <a:gd name="T17" fmla="*/ 2147483647 h 356"/>
              <a:gd name="T18" fmla="*/ 2147483647 w 99"/>
              <a:gd name="T19" fmla="*/ 2147483647 h 356"/>
              <a:gd name="T20" fmla="*/ 2147483647 w 99"/>
              <a:gd name="T21" fmla="*/ 2147483647 h 356"/>
              <a:gd name="T22" fmla="*/ 2147483647 w 99"/>
              <a:gd name="T23" fmla="*/ 214748364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356"/>
              <a:gd name="T38" fmla="*/ 99 w 99"/>
              <a:gd name="T39" fmla="*/ 356 h 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356">
                <a:moveTo>
                  <a:pt x="41" y="120"/>
                </a:moveTo>
                <a:cubicBezTo>
                  <a:pt x="38" y="146"/>
                  <a:pt x="39" y="154"/>
                  <a:pt x="35" y="174"/>
                </a:cubicBezTo>
                <a:cubicBezTo>
                  <a:pt x="31" y="194"/>
                  <a:pt x="21" y="218"/>
                  <a:pt x="15" y="240"/>
                </a:cubicBezTo>
                <a:cubicBezTo>
                  <a:pt x="9" y="262"/>
                  <a:pt x="0" y="286"/>
                  <a:pt x="1" y="304"/>
                </a:cubicBezTo>
                <a:cubicBezTo>
                  <a:pt x="2" y="322"/>
                  <a:pt x="5" y="344"/>
                  <a:pt x="19" y="350"/>
                </a:cubicBezTo>
                <a:cubicBezTo>
                  <a:pt x="33" y="356"/>
                  <a:pt x="75" y="354"/>
                  <a:pt x="87" y="340"/>
                </a:cubicBezTo>
                <a:cubicBezTo>
                  <a:pt x="99" y="326"/>
                  <a:pt x="96" y="291"/>
                  <a:pt x="93" y="264"/>
                </a:cubicBezTo>
                <a:cubicBezTo>
                  <a:pt x="90" y="237"/>
                  <a:pt x="75" y="201"/>
                  <a:pt x="69" y="176"/>
                </a:cubicBezTo>
                <a:cubicBezTo>
                  <a:pt x="63" y="151"/>
                  <a:pt x="61" y="135"/>
                  <a:pt x="59" y="116"/>
                </a:cubicBezTo>
                <a:cubicBezTo>
                  <a:pt x="57" y="97"/>
                  <a:pt x="57" y="80"/>
                  <a:pt x="55" y="62"/>
                </a:cubicBezTo>
                <a:cubicBezTo>
                  <a:pt x="53" y="44"/>
                  <a:pt x="51" y="0"/>
                  <a:pt x="49" y="10"/>
                </a:cubicBezTo>
                <a:cubicBezTo>
                  <a:pt x="47" y="20"/>
                  <a:pt x="43" y="97"/>
                  <a:pt x="41" y="120"/>
                </a:cubicBezTo>
                <a:close/>
              </a:path>
            </a:pathLst>
          </a:custGeom>
          <a:gradFill rotWithShape="0">
            <a:gsLst>
              <a:gs pos="0">
                <a:srgbClr val="FF0000"/>
              </a:gs>
              <a:gs pos="100000">
                <a:srgbClr val="FFCC66"/>
              </a:gs>
            </a:gsLst>
            <a:lin ang="5400000" scaled="1"/>
          </a:gradFill>
          <a:ln w="9525">
            <a:noFill/>
            <a:round/>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a:xfrm>
            <a:off x="312738" y="274638"/>
            <a:ext cx="8435975" cy="850900"/>
          </a:xfrm>
          <a:ln>
            <a:solidFill>
              <a:schemeClr val="tx1"/>
            </a:solidFill>
          </a:ln>
        </p:spPr>
        <p:txBody>
          <a:bodyPr/>
          <a:lstStyle/>
          <a:p>
            <a:pPr eaLnBrk="1" hangingPunct="1">
              <a:defRPr/>
            </a:pPr>
            <a:r>
              <a:rPr lang="fr-FR" sz="3600" smtClean="0"/>
              <a:t>Rôle et conséquences de l'oedème</a:t>
            </a:r>
          </a:p>
        </p:txBody>
      </p:sp>
      <p:sp>
        <p:nvSpPr>
          <p:cNvPr id="89091" name="Rectangle 3"/>
          <p:cNvSpPr>
            <a:spLocks noGrp="1" noChangeArrowheads="1"/>
          </p:cNvSpPr>
          <p:nvPr>
            <p:ph type="body" idx="1"/>
          </p:nvPr>
        </p:nvSpPr>
        <p:spPr>
          <a:xfrm>
            <a:off x="179388" y="1484313"/>
            <a:ext cx="8785225" cy="5184775"/>
          </a:xfrm>
        </p:spPr>
        <p:txBody>
          <a:bodyPr/>
          <a:lstStyle/>
          <a:p>
            <a:pPr algn="just" eaLnBrk="1" hangingPunct="1">
              <a:lnSpc>
                <a:spcPct val="90000"/>
              </a:lnSpc>
              <a:defRPr/>
            </a:pPr>
            <a:r>
              <a:rPr lang="fr-FR" smtClean="0"/>
              <a:t>Apport local de médiateurs chimiques et de moyens de défense (immunoglobulines, facteurs de la coagulation, facteurs du complément).</a:t>
            </a:r>
          </a:p>
          <a:p>
            <a:pPr algn="just" eaLnBrk="1" hangingPunct="1">
              <a:lnSpc>
                <a:spcPct val="90000"/>
              </a:lnSpc>
              <a:defRPr/>
            </a:pPr>
            <a:r>
              <a:rPr lang="fr-FR" smtClean="0"/>
              <a:t>Dilution des toxines accumulées dans la lésion</a:t>
            </a:r>
          </a:p>
          <a:p>
            <a:pPr algn="just" eaLnBrk="1" hangingPunct="1">
              <a:lnSpc>
                <a:spcPct val="90000"/>
              </a:lnSpc>
              <a:defRPr/>
            </a:pPr>
            <a:r>
              <a:rPr lang="fr-FR" smtClean="0"/>
              <a:t>Limitation du foyer inflammatoire par une barrière de fibrine (fibrinogène plasmatique), ce qui évite la diffusion de micro-organismes infectieux.</a:t>
            </a:r>
          </a:p>
          <a:p>
            <a:pPr algn="just" eaLnBrk="1" hangingPunct="1">
              <a:lnSpc>
                <a:spcPct val="90000"/>
              </a:lnSpc>
              <a:defRPr/>
            </a:pPr>
            <a:r>
              <a:rPr lang="fr-FR" smtClean="0"/>
              <a:t>Ralentissement du courant circulatoire par hémoconcentration, ce qui favorise le phénomène suivant, la diapédèse leucocytaire.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395288" y="115888"/>
            <a:ext cx="8229600" cy="850900"/>
          </a:xfrm>
          <a:noFill/>
        </p:spPr>
        <p:txBody>
          <a:bodyPr/>
          <a:lstStyle/>
          <a:p>
            <a:pPr algn="l" eaLnBrk="1" hangingPunct="1"/>
            <a:r>
              <a:rPr lang="fr-FR" u="sng" smtClean="0">
                <a:solidFill>
                  <a:srgbClr val="99FF66"/>
                </a:solidFill>
                <a:effectLst/>
              </a:rPr>
              <a:t>1.3 Diapédèse Leucocytaire</a:t>
            </a:r>
          </a:p>
        </p:txBody>
      </p:sp>
      <p:sp>
        <p:nvSpPr>
          <p:cNvPr id="30723" name="Rectangle 3"/>
          <p:cNvSpPr>
            <a:spLocks noGrp="1" noChangeArrowheads="1"/>
          </p:cNvSpPr>
          <p:nvPr>
            <p:ph type="body" idx="1"/>
          </p:nvPr>
        </p:nvSpPr>
        <p:spPr>
          <a:xfrm>
            <a:off x="179388" y="1341438"/>
            <a:ext cx="8785225" cy="4608512"/>
          </a:xfrm>
        </p:spPr>
        <p:txBody>
          <a:bodyPr/>
          <a:lstStyle/>
          <a:p>
            <a:pPr algn="just" eaLnBrk="1" hangingPunct="1">
              <a:lnSpc>
                <a:spcPct val="90000"/>
              </a:lnSpc>
            </a:pPr>
            <a:r>
              <a:rPr lang="fr-FR" smtClean="0">
                <a:effectLst/>
              </a:rPr>
              <a:t>La migration des leucocytes en dehors de la microcirculation et leur accumulation dans le foyer lésionnel. </a:t>
            </a:r>
          </a:p>
          <a:p>
            <a:pPr algn="just" eaLnBrk="1" hangingPunct="1">
              <a:lnSpc>
                <a:spcPct val="90000"/>
              </a:lnSpc>
            </a:pPr>
            <a:r>
              <a:rPr lang="fr-FR" smtClean="0">
                <a:effectLst/>
              </a:rPr>
              <a:t>Elle intéresse d'abord les polynucléaires (6 à 24 h), </a:t>
            </a:r>
          </a:p>
          <a:p>
            <a:pPr algn="just" eaLnBrk="1" hangingPunct="1">
              <a:lnSpc>
                <a:spcPct val="90000"/>
              </a:lnSpc>
            </a:pPr>
            <a:r>
              <a:rPr lang="fr-FR" smtClean="0">
                <a:effectLst/>
              </a:rPr>
              <a:t>Puis, un peu plus tard (24 à 48 h) les monocytes et les lymphocytes. </a:t>
            </a:r>
          </a:p>
          <a:p>
            <a:pPr algn="just" eaLnBrk="1" hangingPunct="1">
              <a:lnSpc>
                <a:spcPct val="90000"/>
              </a:lnSpc>
            </a:pPr>
            <a:r>
              <a:rPr lang="fr-FR" smtClean="0">
                <a:effectLst/>
              </a:rPr>
              <a:t>Il s'agit d'une traversée active des parois vasculaires qui comporte plusieurs étapes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179388" y="549275"/>
            <a:ext cx="8713787" cy="5832475"/>
          </a:xfrm>
        </p:spPr>
        <p:txBody>
          <a:bodyPr/>
          <a:lstStyle/>
          <a:p>
            <a:pPr marL="609600" indent="-609600" algn="just" eaLnBrk="1" hangingPunct="1">
              <a:buClr>
                <a:srgbClr val="FFCCFF"/>
              </a:buClr>
              <a:buFont typeface="Wingdings" pitchFamily="2" charset="2"/>
              <a:buAutoNum type="arabicPeriod"/>
            </a:pPr>
            <a:r>
              <a:rPr lang="fr-FR" b="1" smtClean="0">
                <a:solidFill>
                  <a:srgbClr val="FFFF66"/>
                </a:solidFill>
                <a:effectLst/>
              </a:rPr>
              <a:t>Margination</a:t>
            </a:r>
            <a:r>
              <a:rPr lang="fr-FR" smtClean="0">
                <a:effectLst/>
              </a:rPr>
              <a:t> des leucocytes à proximité des cellules endothéliales, favorisée par le ralentissement du courant circulatoire.</a:t>
            </a:r>
          </a:p>
          <a:p>
            <a:pPr marL="609600" indent="-609600" algn="just" eaLnBrk="1" hangingPunct="1">
              <a:buClr>
                <a:srgbClr val="FFCCFF"/>
              </a:buClr>
              <a:buFont typeface="Wingdings" pitchFamily="2" charset="2"/>
              <a:buAutoNum type="arabicPeriod"/>
            </a:pPr>
            <a:r>
              <a:rPr lang="fr-FR" b="1" smtClean="0">
                <a:solidFill>
                  <a:srgbClr val="FFFF66"/>
                </a:solidFill>
                <a:effectLst/>
              </a:rPr>
              <a:t>Adhérence</a:t>
            </a:r>
            <a:r>
              <a:rPr lang="fr-FR" smtClean="0">
                <a:effectLst/>
              </a:rPr>
              <a:t> des leucocytes aux cellules endothéliales, par la mise en jeu de molécules d'adhésion présentes sur la membrane des leucocytes et sur l'endothélium.</a:t>
            </a:r>
          </a:p>
          <a:p>
            <a:pPr marL="609600" indent="-609600" algn="just" eaLnBrk="1" hangingPunct="1">
              <a:buClr>
                <a:srgbClr val="FFCCFF"/>
              </a:buClr>
              <a:buFont typeface="Wingdings" pitchFamily="2" charset="2"/>
              <a:buAutoNum type="arabicPeriod"/>
            </a:pPr>
            <a:r>
              <a:rPr lang="fr-FR" b="1" smtClean="0">
                <a:solidFill>
                  <a:srgbClr val="FFFF66"/>
                </a:solidFill>
                <a:effectLst/>
              </a:rPr>
              <a:t>Passage trans-endothélial</a:t>
            </a:r>
            <a:r>
              <a:rPr lang="fr-FR" smtClean="0">
                <a:effectLst/>
              </a:rPr>
              <a:t> des leucocytes. Ils émettent des pseudopodes qui s'insinuent entre les jonctions inter-cellulaires des cellules endothéliales.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DSCF3208.JPG                                                   00029EC3Gaia                           BB7024E6:"/>
          <p:cNvPicPr>
            <a:picLocks noChangeAspect="1" noChangeArrowheads="1"/>
          </p:cNvPicPr>
          <p:nvPr/>
        </p:nvPicPr>
        <p:blipFill>
          <a:blip r:embed="rId2" r:link="rId3" cstate="print"/>
          <a:srcRect/>
          <a:stretch>
            <a:fillRect/>
          </a:stretch>
        </p:blipFill>
        <p:spPr bwMode="auto">
          <a:xfrm>
            <a:off x="1260475" y="115888"/>
            <a:ext cx="6119813" cy="6453187"/>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0" y="1125538"/>
            <a:ext cx="8785225" cy="5327650"/>
          </a:xfrm>
        </p:spPr>
        <p:txBody>
          <a:bodyPr/>
          <a:lstStyle/>
          <a:p>
            <a:pPr marL="381000" indent="-381000" algn="just" eaLnBrk="1" hangingPunct="1">
              <a:lnSpc>
                <a:spcPct val="80000"/>
              </a:lnSpc>
              <a:buFont typeface="Wingdings" pitchFamily="2" charset="2"/>
              <a:buNone/>
              <a:defRPr/>
            </a:pPr>
            <a:r>
              <a:rPr lang="fr-FR" sz="2800" dirty="0" smtClean="0"/>
              <a:t>	L'inflammation ou réaction inflammatoire est la réponse des tissus vivants, vascularisés, à une agression.</a:t>
            </a:r>
          </a:p>
          <a:p>
            <a:pPr marL="381000" indent="-381000" algn="just" eaLnBrk="1" hangingPunct="1">
              <a:lnSpc>
                <a:spcPct val="80000"/>
              </a:lnSpc>
              <a:buFont typeface="Wingdings" pitchFamily="2" charset="2"/>
              <a:buNone/>
              <a:defRPr/>
            </a:pPr>
            <a:r>
              <a:rPr lang="fr-FR" sz="2800" dirty="0" smtClean="0"/>
              <a:t>	Elle comprend :</a:t>
            </a:r>
          </a:p>
          <a:p>
            <a:pPr marL="381000" indent="-381000" algn="just" eaLnBrk="1" hangingPunct="1">
              <a:lnSpc>
                <a:spcPct val="80000"/>
              </a:lnSpc>
              <a:buClr>
                <a:srgbClr val="FF0000"/>
              </a:buClr>
              <a:buFontTx/>
              <a:buAutoNum type="arabicPeriod"/>
              <a:defRPr/>
            </a:pPr>
            <a:r>
              <a:rPr lang="fr-FR" sz="2800" b="1" dirty="0" smtClean="0">
                <a:solidFill>
                  <a:srgbClr val="FFFF66"/>
                </a:solidFill>
                <a:effectLst/>
              </a:rPr>
              <a:t>Des phénomènes généraux</a:t>
            </a:r>
            <a:r>
              <a:rPr lang="fr-FR" b="1" dirty="0" smtClean="0">
                <a:solidFill>
                  <a:srgbClr val="FFFF66"/>
                </a:solidFill>
                <a:effectLst/>
              </a:rPr>
              <a:t>:</a:t>
            </a:r>
            <a:r>
              <a:rPr lang="fr-FR" sz="2800" dirty="0" smtClean="0"/>
              <a:t> exprimés cliniquement de façon variable, le plus souvent par de la </a:t>
            </a:r>
            <a:r>
              <a:rPr lang="fr-FR" sz="2800" dirty="0" smtClean="0">
                <a:solidFill>
                  <a:srgbClr val="FF0000"/>
                </a:solidFill>
              </a:rPr>
              <a:t>fièvre</a:t>
            </a:r>
            <a:r>
              <a:rPr lang="fr-FR" sz="2800" dirty="0" smtClean="0"/>
              <a:t> et éventuellement une altération de l’état général. </a:t>
            </a:r>
          </a:p>
          <a:p>
            <a:pPr marL="381000" indent="-381000" algn="just" eaLnBrk="1" hangingPunct="1">
              <a:lnSpc>
                <a:spcPct val="80000"/>
              </a:lnSpc>
              <a:buClr>
                <a:srgbClr val="FF0000"/>
              </a:buClr>
              <a:buFontTx/>
              <a:buAutoNum type="arabicPeriod"/>
              <a:defRPr/>
            </a:pPr>
            <a:r>
              <a:rPr lang="fr-FR" sz="2800" b="1" dirty="0" smtClean="0">
                <a:solidFill>
                  <a:srgbClr val="FFFF66"/>
                </a:solidFill>
                <a:effectLst/>
              </a:rPr>
              <a:t>Des phénomènes locaux</a:t>
            </a:r>
            <a:r>
              <a:rPr lang="fr-FR" b="1" dirty="0" smtClean="0">
                <a:solidFill>
                  <a:schemeClr val="folHlink"/>
                </a:solidFill>
                <a:effectLst/>
              </a:rPr>
              <a:t>:</a:t>
            </a:r>
            <a:r>
              <a:rPr lang="fr-FR" sz="2800" dirty="0" smtClean="0"/>
              <a:t> l'inflammation se déroule dans un tissu </a:t>
            </a:r>
            <a:r>
              <a:rPr lang="fr-FR" sz="2800" b="1" dirty="0" smtClean="0"/>
              <a:t>vascularisé</a:t>
            </a:r>
            <a:r>
              <a:rPr lang="fr-FR" sz="2800" dirty="0" smtClean="0"/>
              <a:t>. Les tissus dépourvus de vaisseaux (cartilage) sont incapables de développer une réaction inflammatoire </a:t>
            </a:r>
            <a:r>
              <a:rPr lang="fr-FR" sz="2800" u="sng" dirty="0" smtClean="0"/>
              <a:t>complète</a:t>
            </a:r>
            <a:r>
              <a:rPr lang="fr-FR" sz="2800" dirty="0" smtClean="0"/>
              <a:t>. </a:t>
            </a:r>
          </a:p>
        </p:txBody>
      </p:sp>
      <p:sp>
        <p:nvSpPr>
          <p:cNvPr id="6147" name="Rectangle 5"/>
          <p:cNvSpPr>
            <a:spLocks noChangeArrowheads="1"/>
          </p:cNvSpPr>
          <p:nvPr/>
        </p:nvSpPr>
        <p:spPr bwMode="auto">
          <a:xfrm>
            <a:off x="1908175" y="188913"/>
            <a:ext cx="5113338" cy="588962"/>
          </a:xfrm>
          <a:prstGeom prst="rect">
            <a:avLst/>
          </a:prstGeom>
          <a:noFill/>
          <a:ln w="9525">
            <a:solidFill>
              <a:schemeClr val="tx1"/>
            </a:solidFill>
            <a:miter lim="800000"/>
            <a:headEnd/>
            <a:tailEnd/>
          </a:ln>
        </p:spPr>
        <p:txBody>
          <a:bodyPr>
            <a:spAutoFit/>
          </a:bodyPr>
          <a:lstStyle/>
          <a:p>
            <a:pPr algn="ctr"/>
            <a:r>
              <a:rPr lang="fr-FR" sz="3200" b="1">
                <a:solidFill>
                  <a:srgbClr val="FFFF00"/>
                </a:solidFill>
                <a:latin typeface="Garamond" pitchFamily="18" charset="0"/>
              </a:rPr>
              <a:t>II- Définition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nflammationfr"/>
          <p:cNvPicPr>
            <a:picLocks noChangeAspect="1" noChangeArrowheads="1"/>
          </p:cNvPicPr>
          <p:nvPr/>
        </p:nvPicPr>
        <p:blipFill>
          <a:blip r:embed="rId2" cstate="print"/>
          <a:srcRect/>
          <a:stretch>
            <a:fillRect/>
          </a:stretch>
        </p:blipFill>
        <p:spPr bwMode="auto">
          <a:xfrm>
            <a:off x="323850" y="241300"/>
            <a:ext cx="8569325" cy="64277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409700" y="374650"/>
            <a:ext cx="6276975" cy="588963"/>
          </a:xfrm>
          <a:prstGeom prst="rect">
            <a:avLst/>
          </a:prstGeom>
          <a:noFill/>
          <a:ln w="9525">
            <a:solidFill>
              <a:schemeClr val="tx1"/>
            </a:solidFill>
            <a:miter lim="800000"/>
            <a:headEnd/>
            <a:tailEnd/>
          </a:ln>
        </p:spPr>
        <p:txBody>
          <a:bodyPr wrap="none">
            <a:spAutoFit/>
          </a:bodyPr>
          <a:lstStyle/>
          <a:p>
            <a:pPr eaLnBrk="0" hangingPunct="0"/>
            <a:r>
              <a:rPr lang="fr-CH" sz="3200" b="1">
                <a:solidFill>
                  <a:srgbClr val="FFFF66"/>
                </a:solidFill>
                <a:latin typeface="Garamond" pitchFamily="18" charset="0"/>
              </a:rPr>
              <a:t>Signes cardinaux de l’inflammation</a:t>
            </a:r>
            <a:endParaRPr lang="en-US" sz="3200" b="1">
              <a:solidFill>
                <a:srgbClr val="FFFF66"/>
              </a:solidFill>
              <a:latin typeface="Garamond" pitchFamily="18" charset="0"/>
            </a:endParaRPr>
          </a:p>
        </p:txBody>
      </p:sp>
      <p:sp>
        <p:nvSpPr>
          <p:cNvPr id="34819" name="Text Box 3"/>
          <p:cNvSpPr txBox="1">
            <a:spLocks noChangeArrowheads="1"/>
          </p:cNvSpPr>
          <p:nvPr/>
        </p:nvSpPr>
        <p:spPr bwMode="auto">
          <a:xfrm>
            <a:off x="3311525" y="1550988"/>
            <a:ext cx="2406650" cy="466725"/>
          </a:xfrm>
          <a:prstGeom prst="rect">
            <a:avLst/>
          </a:prstGeom>
          <a:noFill/>
          <a:ln w="9525">
            <a:solidFill>
              <a:schemeClr val="tx1"/>
            </a:solidFill>
            <a:miter lim="800000"/>
            <a:headEnd/>
            <a:tailEnd/>
          </a:ln>
        </p:spPr>
        <p:txBody>
          <a:bodyPr wrap="none">
            <a:spAutoFit/>
          </a:bodyPr>
          <a:lstStyle/>
          <a:p>
            <a:pPr eaLnBrk="0" hangingPunct="0"/>
            <a:r>
              <a:rPr lang="en-US" sz="2400" b="1">
                <a:latin typeface="Garamond" pitchFamily="18" charset="0"/>
              </a:rPr>
              <a:t>Lésion d’un tissu</a:t>
            </a:r>
          </a:p>
        </p:txBody>
      </p:sp>
      <p:grpSp>
        <p:nvGrpSpPr>
          <p:cNvPr id="2" name="Group 4"/>
          <p:cNvGrpSpPr>
            <a:grpSpLocks/>
          </p:cNvGrpSpPr>
          <p:nvPr/>
        </p:nvGrpSpPr>
        <p:grpSpPr bwMode="auto">
          <a:xfrm>
            <a:off x="1282700" y="2247900"/>
            <a:ext cx="6489700" cy="1231900"/>
            <a:chOff x="808" y="1416"/>
            <a:chExt cx="4088" cy="776"/>
          </a:xfrm>
        </p:grpSpPr>
        <p:sp>
          <p:nvSpPr>
            <p:cNvPr id="34852" name="Text Box 5"/>
            <p:cNvSpPr txBox="1">
              <a:spLocks noChangeArrowheads="1"/>
            </p:cNvSpPr>
            <p:nvPr/>
          </p:nvSpPr>
          <p:spPr bwMode="auto">
            <a:xfrm>
              <a:off x="1423" y="1416"/>
              <a:ext cx="2881" cy="448"/>
            </a:xfrm>
            <a:prstGeom prst="rect">
              <a:avLst/>
            </a:prstGeom>
            <a:noFill/>
            <a:ln w="9525">
              <a:solidFill>
                <a:schemeClr val="tx1"/>
              </a:solidFill>
              <a:miter lim="800000"/>
              <a:headEnd/>
              <a:tailEnd/>
            </a:ln>
          </p:spPr>
          <p:txBody>
            <a:bodyPr wrap="none">
              <a:spAutoFit/>
            </a:bodyPr>
            <a:lstStyle/>
            <a:p>
              <a:pPr algn="ctr" eaLnBrk="0" hangingPunct="0"/>
              <a:r>
                <a:rPr lang="en-US" b="1">
                  <a:latin typeface="Garamond" pitchFamily="18" charset="0"/>
                </a:rPr>
                <a:t>Libération de médiateurs chimiques</a:t>
              </a:r>
              <a:r>
                <a:rPr lang="en-US" sz="2400" b="1">
                  <a:latin typeface="Garamond" pitchFamily="18" charset="0"/>
                </a:rPr>
                <a:t> </a:t>
              </a:r>
            </a:p>
            <a:p>
              <a:pPr algn="ctr" eaLnBrk="0" hangingPunct="0"/>
              <a:r>
                <a:rPr lang="en-US" sz="1600" b="1">
                  <a:latin typeface="Garamond" pitchFamily="18" charset="0"/>
                </a:rPr>
                <a:t>(histamine, complément, kinines, LTs, PGs, etc…)</a:t>
              </a:r>
            </a:p>
          </p:txBody>
        </p:sp>
        <p:sp>
          <p:nvSpPr>
            <p:cNvPr id="34853" name="Line 6"/>
            <p:cNvSpPr>
              <a:spLocks noChangeShapeType="1"/>
            </p:cNvSpPr>
            <p:nvPr/>
          </p:nvSpPr>
          <p:spPr bwMode="auto">
            <a:xfrm>
              <a:off x="2824" y="1888"/>
              <a:ext cx="0" cy="304"/>
            </a:xfrm>
            <a:prstGeom prst="line">
              <a:avLst/>
            </a:prstGeom>
            <a:noFill/>
            <a:ln w="9525">
              <a:solidFill>
                <a:schemeClr val="tx1"/>
              </a:solidFill>
              <a:round/>
              <a:headEnd/>
              <a:tailEnd type="triangle" w="lg" len="lg"/>
            </a:ln>
          </p:spPr>
          <p:txBody>
            <a:bodyPr wrap="none" anchor="ctr"/>
            <a:lstStyle/>
            <a:p>
              <a:endParaRPr lang="fr-FR"/>
            </a:p>
          </p:txBody>
        </p:sp>
        <p:grpSp>
          <p:nvGrpSpPr>
            <p:cNvPr id="34854" name="Group 7"/>
            <p:cNvGrpSpPr>
              <a:grpSpLocks/>
            </p:cNvGrpSpPr>
            <p:nvPr/>
          </p:nvGrpSpPr>
          <p:grpSpPr bwMode="auto">
            <a:xfrm>
              <a:off x="808" y="1640"/>
              <a:ext cx="336" cy="416"/>
              <a:chOff x="808" y="1640"/>
              <a:chExt cx="336" cy="416"/>
            </a:xfrm>
          </p:grpSpPr>
          <p:sp>
            <p:nvSpPr>
              <p:cNvPr id="34858" name="Line 8"/>
              <p:cNvSpPr>
                <a:spLocks noChangeShapeType="1"/>
              </p:cNvSpPr>
              <p:nvPr/>
            </p:nvSpPr>
            <p:spPr bwMode="auto">
              <a:xfrm flipH="1">
                <a:off x="816" y="1640"/>
                <a:ext cx="328" cy="0"/>
              </a:xfrm>
              <a:prstGeom prst="line">
                <a:avLst/>
              </a:prstGeom>
              <a:noFill/>
              <a:ln w="9525">
                <a:solidFill>
                  <a:schemeClr val="tx1"/>
                </a:solidFill>
                <a:round/>
                <a:headEnd/>
                <a:tailEnd/>
              </a:ln>
            </p:spPr>
            <p:txBody>
              <a:bodyPr wrap="none" anchor="ctr"/>
              <a:lstStyle/>
              <a:p>
                <a:endParaRPr lang="fr-FR"/>
              </a:p>
            </p:txBody>
          </p:sp>
          <p:sp>
            <p:nvSpPr>
              <p:cNvPr id="34859" name="Line 9"/>
              <p:cNvSpPr>
                <a:spLocks noChangeShapeType="1"/>
              </p:cNvSpPr>
              <p:nvPr/>
            </p:nvSpPr>
            <p:spPr bwMode="auto">
              <a:xfrm>
                <a:off x="808" y="1640"/>
                <a:ext cx="0" cy="416"/>
              </a:xfrm>
              <a:prstGeom prst="line">
                <a:avLst/>
              </a:prstGeom>
              <a:noFill/>
              <a:ln w="9525">
                <a:solidFill>
                  <a:schemeClr val="tx1"/>
                </a:solidFill>
                <a:round/>
                <a:headEnd/>
                <a:tailEnd type="triangle" w="lg" len="lg"/>
              </a:ln>
            </p:spPr>
            <p:txBody>
              <a:bodyPr wrap="none" anchor="ctr"/>
              <a:lstStyle/>
              <a:p>
                <a:endParaRPr lang="fr-FR"/>
              </a:p>
            </p:txBody>
          </p:sp>
        </p:grpSp>
        <p:grpSp>
          <p:nvGrpSpPr>
            <p:cNvPr id="34855" name="Group 10"/>
            <p:cNvGrpSpPr>
              <a:grpSpLocks/>
            </p:cNvGrpSpPr>
            <p:nvPr/>
          </p:nvGrpSpPr>
          <p:grpSpPr bwMode="auto">
            <a:xfrm flipH="1">
              <a:off x="4560" y="1640"/>
              <a:ext cx="336" cy="416"/>
              <a:chOff x="808" y="1640"/>
              <a:chExt cx="336" cy="416"/>
            </a:xfrm>
          </p:grpSpPr>
          <p:sp>
            <p:nvSpPr>
              <p:cNvPr id="34856" name="Line 11"/>
              <p:cNvSpPr>
                <a:spLocks noChangeShapeType="1"/>
              </p:cNvSpPr>
              <p:nvPr/>
            </p:nvSpPr>
            <p:spPr bwMode="auto">
              <a:xfrm flipH="1">
                <a:off x="816" y="1640"/>
                <a:ext cx="328" cy="0"/>
              </a:xfrm>
              <a:prstGeom prst="line">
                <a:avLst/>
              </a:prstGeom>
              <a:noFill/>
              <a:ln w="9525">
                <a:solidFill>
                  <a:schemeClr val="tx1"/>
                </a:solidFill>
                <a:round/>
                <a:headEnd/>
                <a:tailEnd/>
              </a:ln>
            </p:spPr>
            <p:txBody>
              <a:bodyPr wrap="none" anchor="ctr"/>
              <a:lstStyle/>
              <a:p>
                <a:endParaRPr lang="fr-FR"/>
              </a:p>
            </p:txBody>
          </p:sp>
          <p:sp>
            <p:nvSpPr>
              <p:cNvPr id="34857" name="Line 12"/>
              <p:cNvSpPr>
                <a:spLocks noChangeShapeType="1"/>
              </p:cNvSpPr>
              <p:nvPr/>
            </p:nvSpPr>
            <p:spPr bwMode="auto">
              <a:xfrm>
                <a:off x="808" y="1640"/>
                <a:ext cx="0" cy="416"/>
              </a:xfrm>
              <a:prstGeom prst="line">
                <a:avLst/>
              </a:prstGeom>
              <a:noFill/>
              <a:ln w="9525">
                <a:solidFill>
                  <a:schemeClr val="tx1"/>
                </a:solidFill>
                <a:round/>
                <a:headEnd/>
                <a:tailEnd type="triangle" w="lg" len="lg"/>
              </a:ln>
            </p:spPr>
            <p:txBody>
              <a:bodyPr wrap="none" anchor="ctr"/>
              <a:lstStyle/>
              <a:p>
                <a:endParaRPr lang="fr-FR"/>
              </a:p>
            </p:txBody>
          </p:sp>
        </p:grpSp>
      </p:grpSp>
      <p:sp>
        <p:nvSpPr>
          <p:cNvPr id="34821" name="Line 13"/>
          <p:cNvSpPr>
            <a:spLocks noChangeShapeType="1"/>
          </p:cNvSpPr>
          <p:nvPr/>
        </p:nvSpPr>
        <p:spPr bwMode="auto">
          <a:xfrm>
            <a:off x="4483100" y="2032000"/>
            <a:ext cx="0" cy="215900"/>
          </a:xfrm>
          <a:prstGeom prst="line">
            <a:avLst/>
          </a:prstGeom>
          <a:noFill/>
          <a:ln w="9525">
            <a:solidFill>
              <a:schemeClr val="tx1"/>
            </a:solidFill>
            <a:round/>
            <a:headEnd/>
            <a:tailEnd type="triangle" w="lg" len="lg"/>
          </a:ln>
        </p:spPr>
        <p:txBody>
          <a:bodyPr wrap="none" anchor="ctr"/>
          <a:lstStyle/>
          <a:p>
            <a:endParaRPr lang="fr-FR"/>
          </a:p>
        </p:txBody>
      </p:sp>
      <p:grpSp>
        <p:nvGrpSpPr>
          <p:cNvPr id="5" name="Group 14"/>
          <p:cNvGrpSpPr>
            <a:grpSpLocks/>
          </p:cNvGrpSpPr>
          <p:nvPr/>
        </p:nvGrpSpPr>
        <p:grpSpPr bwMode="auto">
          <a:xfrm>
            <a:off x="3013075" y="3519488"/>
            <a:ext cx="3063875" cy="2238375"/>
            <a:chOff x="1898" y="2217"/>
            <a:chExt cx="1930" cy="1410"/>
          </a:xfrm>
        </p:grpSpPr>
        <p:sp>
          <p:nvSpPr>
            <p:cNvPr id="34847" name="Text Box 15"/>
            <p:cNvSpPr txBox="1">
              <a:spLocks noChangeArrowheads="1"/>
            </p:cNvSpPr>
            <p:nvPr/>
          </p:nvSpPr>
          <p:spPr bwMode="auto">
            <a:xfrm>
              <a:off x="1898" y="2217"/>
              <a:ext cx="1930" cy="620"/>
            </a:xfrm>
            <a:prstGeom prst="rect">
              <a:avLst/>
            </a:prstGeom>
            <a:noFill/>
            <a:ln w="9525">
              <a:solidFill>
                <a:schemeClr val="tx1"/>
              </a:solidFill>
              <a:miter lim="800000"/>
              <a:headEnd/>
              <a:tailEnd/>
            </a:ln>
          </p:spPr>
          <p:txBody>
            <a:bodyPr wrap="none">
              <a:spAutoFit/>
            </a:bodyPr>
            <a:lstStyle/>
            <a:p>
              <a:pPr algn="ctr" eaLnBrk="0" hangingPunct="0"/>
              <a:r>
                <a:rPr lang="en-US" sz="2400" b="1">
                  <a:latin typeface="Garamond" pitchFamily="18" charset="0"/>
                </a:rPr>
                <a:t>Augmentation</a:t>
              </a:r>
              <a:r>
                <a:rPr lang="en-US" b="1">
                  <a:latin typeface="Garamond" pitchFamily="18" charset="0"/>
                </a:rPr>
                <a:t> de la</a:t>
              </a:r>
            </a:p>
            <a:p>
              <a:pPr algn="ctr" eaLnBrk="0" hangingPunct="0">
                <a:lnSpc>
                  <a:spcPct val="70000"/>
                </a:lnSpc>
              </a:pPr>
              <a:r>
                <a:rPr lang="en-US" b="1">
                  <a:latin typeface="Garamond" pitchFamily="18" charset="0"/>
                </a:rPr>
                <a:t>perméabilité vasculaire</a:t>
              </a:r>
            </a:p>
            <a:p>
              <a:pPr algn="ctr" eaLnBrk="0" hangingPunct="0"/>
              <a:r>
                <a:rPr lang="en-US" b="1">
                  <a:latin typeface="Garamond" pitchFamily="18" charset="0"/>
                </a:rPr>
                <a:t>(fuite de liquides, exsudat)</a:t>
              </a:r>
            </a:p>
          </p:txBody>
        </p:sp>
        <p:grpSp>
          <p:nvGrpSpPr>
            <p:cNvPr id="34848" name="Group 16"/>
            <p:cNvGrpSpPr>
              <a:grpSpLocks/>
            </p:cNvGrpSpPr>
            <p:nvPr/>
          </p:nvGrpSpPr>
          <p:grpSpPr bwMode="auto">
            <a:xfrm>
              <a:off x="2468" y="2997"/>
              <a:ext cx="790" cy="630"/>
              <a:chOff x="2470" y="3169"/>
              <a:chExt cx="790" cy="630"/>
            </a:xfrm>
          </p:grpSpPr>
          <p:sp>
            <p:nvSpPr>
              <p:cNvPr id="34850" name="Text Box 17"/>
              <p:cNvSpPr txBox="1">
                <a:spLocks noChangeArrowheads="1"/>
              </p:cNvSpPr>
              <p:nvPr/>
            </p:nvSpPr>
            <p:spPr bwMode="auto">
              <a:xfrm>
                <a:off x="2497" y="3169"/>
                <a:ext cx="734" cy="294"/>
              </a:xfrm>
              <a:prstGeom prst="rect">
                <a:avLst/>
              </a:prstGeom>
              <a:noFill/>
              <a:ln w="9525">
                <a:solidFill>
                  <a:srgbClr val="ED181E"/>
                </a:solidFill>
                <a:miter lim="800000"/>
                <a:headEnd/>
                <a:tailEnd/>
              </a:ln>
            </p:spPr>
            <p:txBody>
              <a:bodyPr wrap="none">
                <a:spAutoFit/>
              </a:bodyPr>
              <a:lstStyle/>
              <a:p>
                <a:pPr algn="ctr" eaLnBrk="0" hangingPunct="0"/>
                <a:r>
                  <a:rPr lang="en-US" sz="2400" b="1">
                    <a:solidFill>
                      <a:srgbClr val="FFFF66"/>
                    </a:solidFill>
                    <a:latin typeface="Garamond" pitchFamily="18" charset="0"/>
                  </a:rPr>
                  <a:t>Enflure</a:t>
                </a:r>
              </a:p>
            </p:txBody>
          </p:sp>
          <p:sp>
            <p:nvSpPr>
              <p:cNvPr id="34851" name="Text Box 18"/>
              <p:cNvSpPr txBox="1">
                <a:spLocks noChangeArrowheads="1"/>
              </p:cNvSpPr>
              <p:nvPr/>
            </p:nvSpPr>
            <p:spPr bwMode="auto">
              <a:xfrm>
                <a:off x="2470" y="3505"/>
                <a:ext cx="790" cy="294"/>
              </a:xfrm>
              <a:prstGeom prst="rect">
                <a:avLst/>
              </a:prstGeom>
              <a:noFill/>
              <a:ln w="9525" algn="ctr">
                <a:solidFill>
                  <a:srgbClr val="ED181E"/>
                </a:solidFill>
                <a:miter lim="800000"/>
                <a:headEnd/>
                <a:tailEnd/>
              </a:ln>
            </p:spPr>
            <p:txBody>
              <a:bodyPr wrap="none">
                <a:spAutoFit/>
              </a:bodyPr>
              <a:lstStyle/>
              <a:p>
                <a:pPr algn="ctr" eaLnBrk="0" hangingPunct="0"/>
                <a:r>
                  <a:rPr lang="en-US" sz="2400" b="1">
                    <a:solidFill>
                      <a:srgbClr val="FFFF66"/>
                    </a:solidFill>
                    <a:latin typeface="Garamond" pitchFamily="18" charset="0"/>
                  </a:rPr>
                  <a:t>Douleur</a:t>
                </a:r>
              </a:p>
            </p:txBody>
          </p:sp>
        </p:grpSp>
        <p:sp>
          <p:nvSpPr>
            <p:cNvPr id="34849" name="Line 19"/>
            <p:cNvSpPr>
              <a:spLocks noChangeShapeType="1"/>
            </p:cNvSpPr>
            <p:nvPr/>
          </p:nvSpPr>
          <p:spPr bwMode="auto">
            <a:xfrm>
              <a:off x="2832" y="2864"/>
              <a:ext cx="0" cy="112"/>
            </a:xfrm>
            <a:prstGeom prst="line">
              <a:avLst/>
            </a:prstGeom>
            <a:noFill/>
            <a:ln w="9525">
              <a:solidFill>
                <a:schemeClr val="tx1"/>
              </a:solidFill>
              <a:round/>
              <a:headEnd/>
              <a:tailEnd type="triangle" w="lg" len="lg"/>
            </a:ln>
          </p:spPr>
          <p:txBody>
            <a:bodyPr wrap="none" anchor="ctr"/>
            <a:lstStyle/>
            <a:p>
              <a:endParaRPr lang="fr-FR"/>
            </a:p>
          </p:txBody>
        </p:sp>
      </p:grpSp>
      <p:grpSp>
        <p:nvGrpSpPr>
          <p:cNvPr id="7" name="Group 20"/>
          <p:cNvGrpSpPr>
            <a:grpSpLocks/>
          </p:cNvGrpSpPr>
          <p:nvPr/>
        </p:nvGrpSpPr>
        <p:grpSpPr bwMode="auto">
          <a:xfrm>
            <a:off x="231775" y="3779838"/>
            <a:ext cx="2057400" cy="1987550"/>
            <a:chOff x="146" y="2381"/>
            <a:chExt cx="1296" cy="1252"/>
          </a:xfrm>
        </p:grpSpPr>
        <p:sp>
          <p:nvSpPr>
            <p:cNvPr id="34842" name="Text Box 21"/>
            <p:cNvSpPr txBox="1">
              <a:spLocks noChangeArrowheads="1"/>
            </p:cNvSpPr>
            <p:nvPr/>
          </p:nvSpPr>
          <p:spPr bwMode="auto">
            <a:xfrm>
              <a:off x="146" y="2381"/>
              <a:ext cx="1296" cy="294"/>
            </a:xfrm>
            <a:prstGeom prst="rect">
              <a:avLst/>
            </a:prstGeom>
            <a:noFill/>
            <a:ln w="9525" algn="ctr">
              <a:solidFill>
                <a:srgbClr val="ED181E"/>
              </a:solidFill>
              <a:miter lim="800000"/>
              <a:headEnd/>
              <a:tailEnd/>
            </a:ln>
          </p:spPr>
          <p:txBody>
            <a:bodyPr wrap="none">
              <a:spAutoFit/>
            </a:bodyPr>
            <a:lstStyle/>
            <a:p>
              <a:pPr algn="ctr" eaLnBrk="0" hangingPunct="0"/>
              <a:r>
                <a:rPr lang="en-US" sz="2400" b="1">
                  <a:latin typeface="Garamond" pitchFamily="18" charset="0"/>
                </a:rPr>
                <a:t>Vasodilatation</a:t>
              </a:r>
            </a:p>
          </p:txBody>
        </p:sp>
        <p:grpSp>
          <p:nvGrpSpPr>
            <p:cNvPr id="34843" name="Group 22"/>
            <p:cNvGrpSpPr>
              <a:grpSpLocks/>
            </p:cNvGrpSpPr>
            <p:nvPr/>
          </p:nvGrpSpPr>
          <p:grpSpPr bwMode="auto">
            <a:xfrm>
              <a:off x="396" y="3003"/>
              <a:ext cx="828" cy="630"/>
              <a:chOff x="1131" y="2991"/>
              <a:chExt cx="828" cy="630"/>
            </a:xfrm>
          </p:grpSpPr>
          <p:sp>
            <p:nvSpPr>
              <p:cNvPr id="34845" name="Text Box 23"/>
              <p:cNvSpPr txBox="1">
                <a:spLocks noChangeArrowheads="1"/>
              </p:cNvSpPr>
              <p:nvPr/>
            </p:nvSpPr>
            <p:spPr bwMode="auto">
              <a:xfrm>
                <a:off x="1131" y="2991"/>
                <a:ext cx="828" cy="294"/>
              </a:xfrm>
              <a:prstGeom prst="rect">
                <a:avLst/>
              </a:prstGeom>
              <a:noFill/>
              <a:ln w="9525" algn="ctr">
                <a:solidFill>
                  <a:srgbClr val="ED181E"/>
                </a:solidFill>
                <a:miter lim="800000"/>
                <a:headEnd/>
                <a:tailEnd/>
              </a:ln>
            </p:spPr>
            <p:txBody>
              <a:bodyPr wrap="none">
                <a:spAutoFit/>
              </a:bodyPr>
              <a:lstStyle/>
              <a:p>
                <a:pPr algn="ctr" eaLnBrk="0" hangingPunct="0"/>
                <a:r>
                  <a:rPr lang="en-US" sz="2400" b="1">
                    <a:solidFill>
                      <a:srgbClr val="FFFF66"/>
                    </a:solidFill>
                    <a:latin typeface="Garamond" pitchFamily="18" charset="0"/>
                  </a:rPr>
                  <a:t>Rougeur</a:t>
                </a:r>
              </a:p>
            </p:txBody>
          </p:sp>
          <p:sp>
            <p:nvSpPr>
              <p:cNvPr id="34846" name="Text Box 24"/>
              <p:cNvSpPr txBox="1">
                <a:spLocks noChangeArrowheads="1"/>
              </p:cNvSpPr>
              <p:nvPr/>
            </p:nvSpPr>
            <p:spPr bwMode="auto">
              <a:xfrm>
                <a:off x="1164" y="3327"/>
                <a:ext cx="762" cy="294"/>
              </a:xfrm>
              <a:prstGeom prst="rect">
                <a:avLst/>
              </a:prstGeom>
              <a:noFill/>
              <a:ln w="9525" algn="ctr">
                <a:solidFill>
                  <a:srgbClr val="ED181E"/>
                </a:solidFill>
                <a:miter lim="800000"/>
                <a:headEnd/>
                <a:tailEnd/>
              </a:ln>
            </p:spPr>
            <p:txBody>
              <a:bodyPr wrap="none">
                <a:spAutoFit/>
              </a:bodyPr>
              <a:lstStyle/>
              <a:p>
                <a:pPr algn="ctr" eaLnBrk="0" hangingPunct="0"/>
                <a:r>
                  <a:rPr lang="en-US" sz="2400" b="1">
                    <a:solidFill>
                      <a:srgbClr val="FFFF66"/>
                    </a:solidFill>
                    <a:latin typeface="Garamond" pitchFamily="18" charset="0"/>
                  </a:rPr>
                  <a:t>Chaleur</a:t>
                </a:r>
              </a:p>
            </p:txBody>
          </p:sp>
        </p:grpSp>
        <p:sp>
          <p:nvSpPr>
            <p:cNvPr id="34844" name="Line 25"/>
            <p:cNvSpPr>
              <a:spLocks noChangeShapeType="1"/>
            </p:cNvSpPr>
            <p:nvPr/>
          </p:nvSpPr>
          <p:spPr bwMode="auto">
            <a:xfrm>
              <a:off x="811" y="2712"/>
              <a:ext cx="0" cy="256"/>
            </a:xfrm>
            <a:prstGeom prst="line">
              <a:avLst/>
            </a:prstGeom>
            <a:noFill/>
            <a:ln w="9525">
              <a:solidFill>
                <a:srgbClr val="ED181E"/>
              </a:solidFill>
              <a:round/>
              <a:headEnd/>
              <a:tailEnd type="triangle" w="lg" len="lg"/>
            </a:ln>
          </p:spPr>
          <p:txBody>
            <a:bodyPr wrap="none">
              <a:spAutoFit/>
            </a:bodyPr>
            <a:lstStyle/>
            <a:p>
              <a:endParaRPr lang="fr-FR"/>
            </a:p>
          </p:txBody>
        </p:sp>
      </p:grpSp>
      <p:grpSp>
        <p:nvGrpSpPr>
          <p:cNvPr id="9" name="Group 26"/>
          <p:cNvGrpSpPr>
            <a:grpSpLocks/>
          </p:cNvGrpSpPr>
          <p:nvPr/>
        </p:nvGrpSpPr>
        <p:grpSpPr bwMode="auto">
          <a:xfrm>
            <a:off x="1282700" y="5778500"/>
            <a:ext cx="6477000" cy="830263"/>
            <a:chOff x="808" y="3640"/>
            <a:chExt cx="4080" cy="523"/>
          </a:xfrm>
        </p:grpSpPr>
        <p:sp>
          <p:nvSpPr>
            <p:cNvPr id="34829" name="Text Box 27"/>
            <p:cNvSpPr txBox="1">
              <a:spLocks noChangeArrowheads="1"/>
            </p:cNvSpPr>
            <p:nvPr/>
          </p:nvSpPr>
          <p:spPr bwMode="auto">
            <a:xfrm>
              <a:off x="2307" y="3863"/>
              <a:ext cx="1121" cy="300"/>
            </a:xfrm>
            <a:prstGeom prst="rect">
              <a:avLst/>
            </a:prstGeom>
            <a:noFill/>
            <a:ln w="19050">
              <a:solidFill>
                <a:schemeClr val="tx1"/>
              </a:solidFill>
              <a:miter lim="800000"/>
              <a:headEnd/>
              <a:tailEnd/>
            </a:ln>
          </p:spPr>
          <p:txBody>
            <a:bodyPr wrap="none">
              <a:spAutoFit/>
            </a:bodyPr>
            <a:lstStyle/>
            <a:p>
              <a:pPr eaLnBrk="0" hangingPunct="0"/>
              <a:r>
                <a:rPr lang="en-US" sz="2400" b="1"/>
                <a:t>Résolution</a:t>
              </a:r>
            </a:p>
          </p:txBody>
        </p:sp>
        <p:sp>
          <p:nvSpPr>
            <p:cNvPr id="34830" name="Line 28"/>
            <p:cNvSpPr>
              <a:spLocks noChangeShapeType="1"/>
            </p:cNvSpPr>
            <p:nvPr/>
          </p:nvSpPr>
          <p:spPr bwMode="auto">
            <a:xfrm>
              <a:off x="2840" y="3640"/>
              <a:ext cx="0" cy="112"/>
            </a:xfrm>
            <a:prstGeom prst="line">
              <a:avLst/>
            </a:prstGeom>
            <a:noFill/>
            <a:ln w="9525">
              <a:solidFill>
                <a:schemeClr val="tx1"/>
              </a:solidFill>
              <a:round/>
              <a:headEnd/>
              <a:tailEnd type="triangle" w="lg" len="lg"/>
            </a:ln>
          </p:spPr>
          <p:txBody>
            <a:bodyPr wrap="none" anchor="ctr"/>
            <a:lstStyle/>
            <a:p>
              <a:endParaRPr lang="fr-FR"/>
            </a:p>
          </p:txBody>
        </p:sp>
        <p:sp>
          <p:nvSpPr>
            <p:cNvPr id="34831" name="Line 29"/>
            <p:cNvSpPr>
              <a:spLocks noChangeShapeType="1"/>
            </p:cNvSpPr>
            <p:nvPr/>
          </p:nvSpPr>
          <p:spPr bwMode="auto">
            <a:xfrm>
              <a:off x="2840" y="3744"/>
              <a:ext cx="0" cy="112"/>
            </a:xfrm>
            <a:prstGeom prst="line">
              <a:avLst/>
            </a:prstGeom>
            <a:noFill/>
            <a:ln w="9525">
              <a:solidFill>
                <a:schemeClr val="tx1"/>
              </a:solidFill>
              <a:round/>
              <a:headEnd/>
              <a:tailEnd type="triangle" w="lg" len="lg"/>
            </a:ln>
          </p:spPr>
          <p:txBody>
            <a:bodyPr wrap="none" anchor="ctr"/>
            <a:lstStyle/>
            <a:p>
              <a:endParaRPr lang="fr-FR"/>
            </a:p>
          </p:txBody>
        </p:sp>
        <p:grpSp>
          <p:nvGrpSpPr>
            <p:cNvPr id="34832" name="Group 30"/>
            <p:cNvGrpSpPr>
              <a:grpSpLocks/>
            </p:cNvGrpSpPr>
            <p:nvPr/>
          </p:nvGrpSpPr>
          <p:grpSpPr bwMode="auto">
            <a:xfrm>
              <a:off x="808" y="3696"/>
              <a:ext cx="704" cy="336"/>
              <a:chOff x="808" y="3696"/>
              <a:chExt cx="704" cy="336"/>
            </a:xfrm>
          </p:grpSpPr>
          <p:grpSp>
            <p:nvGrpSpPr>
              <p:cNvPr id="34838" name="Group 31"/>
              <p:cNvGrpSpPr>
                <a:grpSpLocks/>
              </p:cNvGrpSpPr>
              <p:nvPr/>
            </p:nvGrpSpPr>
            <p:grpSpPr bwMode="auto">
              <a:xfrm rot="-5400000">
                <a:off x="848" y="3656"/>
                <a:ext cx="336" cy="416"/>
                <a:chOff x="808" y="1640"/>
                <a:chExt cx="336" cy="416"/>
              </a:xfrm>
            </p:grpSpPr>
            <p:sp>
              <p:nvSpPr>
                <p:cNvPr id="34840" name="Line 32"/>
                <p:cNvSpPr>
                  <a:spLocks noChangeShapeType="1"/>
                </p:cNvSpPr>
                <p:nvPr/>
              </p:nvSpPr>
              <p:spPr bwMode="auto">
                <a:xfrm flipH="1">
                  <a:off x="816" y="1640"/>
                  <a:ext cx="328" cy="0"/>
                </a:xfrm>
                <a:prstGeom prst="line">
                  <a:avLst/>
                </a:prstGeom>
                <a:noFill/>
                <a:ln w="9525">
                  <a:solidFill>
                    <a:schemeClr val="tx1"/>
                  </a:solidFill>
                  <a:round/>
                  <a:headEnd/>
                  <a:tailEnd/>
                </a:ln>
              </p:spPr>
              <p:txBody>
                <a:bodyPr wrap="none" anchor="ctr"/>
                <a:lstStyle/>
                <a:p>
                  <a:endParaRPr lang="fr-FR"/>
                </a:p>
              </p:txBody>
            </p:sp>
            <p:sp>
              <p:nvSpPr>
                <p:cNvPr id="34841" name="Line 33"/>
                <p:cNvSpPr>
                  <a:spLocks noChangeShapeType="1"/>
                </p:cNvSpPr>
                <p:nvPr/>
              </p:nvSpPr>
              <p:spPr bwMode="auto">
                <a:xfrm>
                  <a:off x="808" y="1640"/>
                  <a:ext cx="0" cy="416"/>
                </a:xfrm>
                <a:prstGeom prst="line">
                  <a:avLst/>
                </a:prstGeom>
                <a:noFill/>
                <a:ln w="9525">
                  <a:solidFill>
                    <a:schemeClr val="tx1"/>
                  </a:solidFill>
                  <a:round/>
                  <a:headEnd/>
                  <a:tailEnd type="triangle" w="lg" len="lg"/>
                </a:ln>
              </p:spPr>
              <p:txBody>
                <a:bodyPr wrap="none" anchor="ctr"/>
                <a:lstStyle/>
                <a:p>
                  <a:endParaRPr lang="fr-FR"/>
                </a:p>
              </p:txBody>
            </p:sp>
          </p:grpSp>
          <p:sp>
            <p:nvSpPr>
              <p:cNvPr id="34839" name="Line 34"/>
              <p:cNvSpPr>
                <a:spLocks noChangeShapeType="1"/>
              </p:cNvSpPr>
              <p:nvPr/>
            </p:nvSpPr>
            <p:spPr bwMode="auto">
              <a:xfrm rot="-5400000">
                <a:off x="1384" y="3904"/>
                <a:ext cx="0" cy="256"/>
              </a:xfrm>
              <a:prstGeom prst="line">
                <a:avLst/>
              </a:prstGeom>
              <a:noFill/>
              <a:ln w="9525">
                <a:solidFill>
                  <a:schemeClr val="tx1"/>
                </a:solidFill>
                <a:round/>
                <a:headEnd/>
                <a:tailEnd type="triangle" w="lg" len="lg"/>
              </a:ln>
            </p:spPr>
            <p:txBody>
              <a:bodyPr wrap="none" anchor="ctr"/>
              <a:lstStyle/>
              <a:p>
                <a:endParaRPr lang="fr-FR"/>
              </a:p>
            </p:txBody>
          </p:sp>
        </p:grpSp>
        <p:grpSp>
          <p:nvGrpSpPr>
            <p:cNvPr id="34833" name="Group 35"/>
            <p:cNvGrpSpPr>
              <a:grpSpLocks/>
            </p:cNvGrpSpPr>
            <p:nvPr/>
          </p:nvGrpSpPr>
          <p:grpSpPr bwMode="auto">
            <a:xfrm flipH="1">
              <a:off x="4184" y="3680"/>
              <a:ext cx="704" cy="336"/>
              <a:chOff x="808" y="3696"/>
              <a:chExt cx="704" cy="336"/>
            </a:xfrm>
          </p:grpSpPr>
          <p:grpSp>
            <p:nvGrpSpPr>
              <p:cNvPr id="34834" name="Group 36"/>
              <p:cNvGrpSpPr>
                <a:grpSpLocks/>
              </p:cNvGrpSpPr>
              <p:nvPr/>
            </p:nvGrpSpPr>
            <p:grpSpPr bwMode="auto">
              <a:xfrm rot="-5400000">
                <a:off x="848" y="3656"/>
                <a:ext cx="336" cy="416"/>
                <a:chOff x="808" y="1640"/>
                <a:chExt cx="336" cy="416"/>
              </a:xfrm>
            </p:grpSpPr>
            <p:sp>
              <p:nvSpPr>
                <p:cNvPr id="34836" name="Line 37"/>
                <p:cNvSpPr>
                  <a:spLocks noChangeShapeType="1"/>
                </p:cNvSpPr>
                <p:nvPr/>
              </p:nvSpPr>
              <p:spPr bwMode="auto">
                <a:xfrm flipH="1">
                  <a:off x="816" y="1640"/>
                  <a:ext cx="328" cy="0"/>
                </a:xfrm>
                <a:prstGeom prst="line">
                  <a:avLst/>
                </a:prstGeom>
                <a:noFill/>
                <a:ln w="9525">
                  <a:solidFill>
                    <a:schemeClr val="tx1"/>
                  </a:solidFill>
                  <a:round/>
                  <a:headEnd/>
                  <a:tailEnd/>
                </a:ln>
              </p:spPr>
              <p:txBody>
                <a:bodyPr wrap="none" anchor="ctr"/>
                <a:lstStyle/>
                <a:p>
                  <a:endParaRPr lang="fr-FR"/>
                </a:p>
              </p:txBody>
            </p:sp>
            <p:sp>
              <p:nvSpPr>
                <p:cNvPr id="34837" name="Line 38"/>
                <p:cNvSpPr>
                  <a:spLocks noChangeShapeType="1"/>
                </p:cNvSpPr>
                <p:nvPr/>
              </p:nvSpPr>
              <p:spPr bwMode="auto">
                <a:xfrm>
                  <a:off x="808" y="1640"/>
                  <a:ext cx="0" cy="416"/>
                </a:xfrm>
                <a:prstGeom prst="line">
                  <a:avLst/>
                </a:prstGeom>
                <a:noFill/>
                <a:ln w="9525">
                  <a:solidFill>
                    <a:schemeClr val="tx1"/>
                  </a:solidFill>
                  <a:round/>
                  <a:headEnd/>
                  <a:tailEnd type="triangle" w="lg" len="lg"/>
                </a:ln>
              </p:spPr>
              <p:txBody>
                <a:bodyPr wrap="none" anchor="ctr"/>
                <a:lstStyle/>
                <a:p>
                  <a:endParaRPr lang="fr-FR"/>
                </a:p>
              </p:txBody>
            </p:sp>
          </p:grpSp>
          <p:sp>
            <p:nvSpPr>
              <p:cNvPr id="34835" name="Line 39"/>
              <p:cNvSpPr>
                <a:spLocks noChangeShapeType="1"/>
              </p:cNvSpPr>
              <p:nvPr/>
            </p:nvSpPr>
            <p:spPr bwMode="auto">
              <a:xfrm rot="-5400000">
                <a:off x="1384" y="3904"/>
                <a:ext cx="0" cy="256"/>
              </a:xfrm>
              <a:prstGeom prst="line">
                <a:avLst/>
              </a:prstGeom>
              <a:noFill/>
              <a:ln w="9525">
                <a:solidFill>
                  <a:schemeClr val="tx1"/>
                </a:solidFill>
                <a:round/>
                <a:headEnd/>
                <a:tailEnd type="triangle" w="lg" len="lg"/>
              </a:ln>
            </p:spPr>
            <p:txBody>
              <a:bodyPr wrap="none" anchor="ctr"/>
              <a:lstStyle/>
              <a:p>
                <a:endParaRPr lang="fr-FR"/>
              </a:p>
            </p:txBody>
          </p:sp>
        </p:grpSp>
      </p:grpSp>
      <p:grpSp>
        <p:nvGrpSpPr>
          <p:cNvPr id="14" name="Group 40"/>
          <p:cNvGrpSpPr>
            <a:grpSpLocks/>
          </p:cNvGrpSpPr>
          <p:nvPr/>
        </p:nvGrpSpPr>
        <p:grpSpPr bwMode="auto">
          <a:xfrm>
            <a:off x="6737350" y="3600450"/>
            <a:ext cx="2000250" cy="2085975"/>
            <a:chOff x="4244" y="2268"/>
            <a:chExt cx="1260" cy="1314"/>
          </a:xfrm>
        </p:grpSpPr>
        <p:sp>
          <p:nvSpPr>
            <p:cNvPr id="34826" name="Text Box 41"/>
            <p:cNvSpPr txBox="1">
              <a:spLocks noChangeArrowheads="1"/>
            </p:cNvSpPr>
            <p:nvPr/>
          </p:nvSpPr>
          <p:spPr bwMode="auto">
            <a:xfrm>
              <a:off x="4244" y="2268"/>
              <a:ext cx="1260" cy="524"/>
            </a:xfrm>
            <a:prstGeom prst="rect">
              <a:avLst/>
            </a:prstGeom>
            <a:noFill/>
            <a:ln w="9525" algn="ctr">
              <a:solidFill>
                <a:schemeClr val="tx1"/>
              </a:solidFill>
              <a:miter lim="800000"/>
              <a:headEnd/>
              <a:tailEnd/>
            </a:ln>
          </p:spPr>
          <p:txBody>
            <a:bodyPr wrap="none">
              <a:spAutoFit/>
            </a:bodyPr>
            <a:lstStyle/>
            <a:p>
              <a:pPr algn="ctr" eaLnBrk="0" hangingPunct="0"/>
              <a:r>
                <a:rPr lang="en-US" sz="2400" b="1">
                  <a:latin typeface="Garamond" pitchFamily="18" charset="0"/>
                </a:rPr>
                <a:t>Attraction des</a:t>
              </a:r>
            </a:p>
            <a:p>
              <a:pPr algn="ctr" eaLnBrk="0" hangingPunct="0"/>
              <a:r>
                <a:rPr lang="en-US" sz="2400" b="1">
                  <a:latin typeface="Garamond" pitchFamily="18" charset="0"/>
                </a:rPr>
                <a:t>leucocytes</a:t>
              </a:r>
            </a:p>
          </p:txBody>
        </p:sp>
        <p:sp>
          <p:nvSpPr>
            <p:cNvPr id="34827" name="Text Box 42"/>
            <p:cNvSpPr txBox="1">
              <a:spLocks noChangeArrowheads="1"/>
            </p:cNvSpPr>
            <p:nvPr/>
          </p:nvSpPr>
          <p:spPr bwMode="auto">
            <a:xfrm>
              <a:off x="4298" y="3058"/>
              <a:ext cx="1152" cy="524"/>
            </a:xfrm>
            <a:prstGeom prst="rect">
              <a:avLst/>
            </a:prstGeom>
            <a:noFill/>
            <a:ln w="9525" algn="ctr">
              <a:solidFill>
                <a:schemeClr val="tx1"/>
              </a:solidFill>
              <a:miter lim="800000"/>
              <a:headEnd/>
              <a:tailEnd/>
            </a:ln>
          </p:spPr>
          <p:txBody>
            <a:bodyPr wrap="none">
              <a:spAutoFit/>
            </a:bodyPr>
            <a:lstStyle/>
            <a:p>
              <a:pPr algn="ctr" eaLnBrk="0" hangingPunct="0"/>
              <a:r>
                <a:rPr lang="en-US" sz="2400" b="1">
                  <a:latin typeface="Garamond" pitchFamily="18" charset="0"/>
                </a:rPr>
                <a:t>Phagocytose</a:t>
              </a:r>
            </a:p>
            <a:p>
              <a:pPr algn="ctr" eaLnBrk="0" hangingPunct="0"/>
              <a:r>
                <a:rPr lang="en-US" sz="2400" b="1">
                  <a:latin typeface="Garamond" pitchFamily="18" charset="0"/>
                </a:rPr>
                <a:t>et nettoyage</a:t>
              </a:r>
            </a:p>
          </p:txBody>
        </p:sp>
        <p:sp>
          <p:nvSpPr>
            <p:cNvPr id="34828" name="Line 43"/>
            <p:cNvSpPr>
              <a:spLocks noChangeShapeType="1"/>
            </p:cNvSpPr>
            <p:nvPr/>
          </p:nvSpPr>
          <p:spPr bwMode="auto">
            <a:xfrm>
              <a:off x="4896" y="2792"/>
              <a:ext cx="0" cy="256"/>
            </a:xfrm>
            <a:prstGeom prst="line">
              <a:avLst/>
            </a:prstGeom>
            <a:noFill/>
            <a:ln w="9525">
              <a:solidFill>
                <a:schemeClr val="tx1"/>
              </a:solidFill>
              <a:round/>
              <a:headEnd/>
              <a:tailEnd type="triangle" w="lg" len="lg"/>
            </a:ln>
          </p:spPr>
          <p:txBody>
            <a:bodyPr wrap="none">
              <a:spAutoFit/>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ppt_h/2"/>
                                          </p:val>
                                        </p:tav>
                                        <p:tav tm="100000">
                                          <p:val>
                                            <p:strVal val="#ppt_y"/>
                                          </p:val>
                                        </p:tav>
                                      </p:tavLst>
                                    </p:anim>
                                    <p:anim calcmode="lin" valueType="num">
                                      <p:cBhvr>
                                        <p:cTn id="17" dur="500" fill="hold"/>
                                        <p:tgtEl>
                                          <p:spTgt spid="7"/>
                                        </p:tgtEl>
                                        <p:attrNameLst>
                                          <p:attrName>ppt_w</p:attrName>
                                        </p:attrNameLst>
                                      </p:cBhvr>
                                      <p:tavLst>
                                        <p:tav tm="0">
                                          <p:val>
                                            <p:strVal val="#ppt_w"/>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ppt_h/2"/>
                                          </p:val>
                                        </p:tav>
                                        <p:tav tm="100000">
                                          <p:val>
                                            <p:strVal val="#ppt_y"/>
                                          </p:val>
                                        </p:tav>
                                      </p:tavLst>
                                    </p:anim>
                                    <p:anim calcmode="lin" valueType="num">
                                      <p:cBhvr>
                                        <p:cTn id="25" dur="500" fill="hold"/>
                                        <p:tgtEl>
                                          <p:spTgt spid="5"/>
                                        </p:tgtEl>
                                        <p:attrNameLst>
                                          <p:attrName>ppt_w</p:attrName>
                                        </p:attrNameLst>
                                      </p:cBhvr>
                                      <p:tavLst>
                                        <p:tav tm="0">
                                          <p:val>
                                            <p:strVal val="#ppt_w"/>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ppt_h/2"/>
                                          </p:val>
                                        </p:tav>
                                        <p:tav tm="100000">
                                          <p:val>
                                            <p:strVal val="#ppt_y"/>
                                          </p:val>
                                        </p:tav>
                                      </p:tavLst>
                                    </p:anim>
                                    <p:anim calcmode="lin" valueType="num">
                                      <p:cBhvr>
                                        <p:cTn id="33" dur="500" fill="hold"/>
                                        <p:tgtEl>
                                          <p:spTgt spid="14"/>
                                        </p:tgtEl>
                                        <p:attrNameLst>
                                          <p:attrName>ppt_w</p:attrName>
                                        </p:attrNameLst>
                                      </p:cBhvr>
                                      <p:tavLst>
                                        <p:tav tm="0">
                                          <p:val>
                                            <p:strVal val="#ppt_w"/>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ppt_x</p:attrName>
                                        </p:attrNameLst>
                                      </p:cBhvr>
                                      <p:tavLst>
                                        <p:tav tm="0">
                                          <p:val>
                                            <p:strVal val="#ppt_x"/>
                                          </p:val>
                                        </p:tav>
                                        <p:tav tm="100000">
                                          <p:val>
                                            <p:strVal val="#ppt_x"/>
                                          </p:val>
                                        </p:tav>
                                      </p:tavLst>
                                    </p:anim>
                                    <p:anim calcmode="lin" valueType="num">
                                      <p:cBhvr>
                                        <p:cTn id="40" dur="500" fill="hold"/>
                                        <p:tgtEl>
                                          <p:spTgt spid="9"/>
                                        </p:tgtEl>
                                        <p:attrNameLst>
                                          <p:attrName>ppt_y</p:attrName>
                                        </p:attrNameLst>
                                      </p:cBhvr>
                                      <p:tavLst>
                                        <p:tav tm="0">
                                          <p:val>
                                            <p:strVal val="#ppt_y-#ppt_h/2"/>
                                          </p:val>
                                        </p:tav>
                                        <p:tav tm="100000">
                                          <p:val>
                                            <p:strVal val="#ppt_y"/>
                                          </p:val>
                                        </p:tav>
                                      </p:tavLst>
                                    </p:anim>
                                    <p:anim calcmode="lin" valueType="num">
                                      <p:cBhvr>
                                        <p:cTn id="41" dur="500" fill="hold"/>
                                        <p:tgtEl>
                                          <p:spTgt spid="9"/>
                                        </p:tgtEl>
                                        <p:attrNameLst>
                                          <p:attrName>ppt_w</p:attrName>
                                        </p:attrNameLst>
                                      </p:cBhvr>
                                      <p:tavLst>
                                        <p:tav tm="0">
                                          <p:val>
                                            <p:strVal val="#ppt_w"/>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rrowheads="1"/>
          </p:cNvSpPr>
          <p:nvPr>
            <p:ph type="title"/>
          </p:nvPr>
        </p:nvSpPr>
        <p:spPr>
          <a:xfrm>
            <a:off x="457200" y="130175"/>
            <a:ext cx="8291513" cy="850900"/>
          </a:xfrm>
          <a:ln cap="flat" algn="ctr">
            <a:solidFill>
              <a:schemeClr val="tx1"/>
            </a:solidFill>
          </a:ln>
        </p:spPr>
        <p:txBody>
          <a:bodyPr/>
          <a:lstStyle/>
          <a:p>
            <a:pPr marL="838200" indent="-838200" eaLnBrk="1" hangingPunct="1">
              <a:defRPr/>
            </a:pPr>
            <a:r>
              <a:rPr lang="fr-FR" sz="4000" smtClean="0">
                <a:solidFill>
                  <a:srgbClr val="FFFF66"/>
                </a:solidFill>
              </a:rPr>
              <a:t>2. Réaction Cellulaire </a:t>
            </a:r>
          </a:p>
        </p:txBody>
      </p:sp>
      <p:sp>
        <p:nvSpPr>
          <p:cNvPr id="35843" name="Rectangle 3"/>
          <p:cNvSpPr>
            <a:spLocks noGrp="1" noChangeArrowheads="1"/>
          </p:cNvSpPr>
          <p:nvPr>
            <p:ph type="body" idx="1"/>
          </p:nvPr>
        </p:nvSpPr>
        <p:spPr>
          <a:xfrm>
            <a:off x="142875" y="1125538"/>
            <a:ext cx="8893175" cy="5661025"/>
          </a:xfrm>
        </p:spPr>
        <p:txBody>
          <a:bodyPr/>
          <a:lstStyle/>
          <a:p>
            <a:pPr algn="just" eaLnBrk="1" hangingPunct="1">
              <a:lnSpc>
                <a:spcPct val="90000"/>
              </a:lnSpc>
              <a:buFont typeface="Wingdings" pitchFamily="2" charset="2"/>
              <a:buNone/>
            </a:pPr>
            <a:r>
              <a:rPr lang="fr-FR" smtClean="0">
                <a:effectLst/>
              </a:rPr>
              <a:t>	Granulome inflammatoire ou Tissu de granulation.</a:t>
            </a:r>
          </a:p>
          <a:p>
            <a:pPr algn="just" eaLnBrk="1" hangingPunct="1">
              <a:lnSpc>
                <a:spcPct val="90000"/>
              </a:lnSpc>
              <a:buFont typeface="Wingdings" pitchFamily="2" charset="2"/>
              <a:buNone/>
            </a:pPr>
            <a:r>
              <a:rPr lang="fr-FR" b="1" smtClean="0">
                <a:solidFill>
                  <a:srgbClr val="99FF66"/>
                </a:solidFill>
                <a:effectLst/>
              </a:rPr>
              <a:t>	A/</a:t>
            </a:r>
            <a:r>
              <a:rPr lang="fr-FR" b="1" u="sng" smtClean="0">
                <a:solidFill>
                  <a:srgbClr val="99FF66"/>
                </a:solidFill>
                <a:effectLst/>
              </a:rPr>
              <a:t>Composition Cellulaire:</a:t>
            </a:r>
          </a:p>
          <a:p>
            <a:pPr algn="just" eaLnBrk="1" hangingPunct="1">
              <a:lnSpc>
                <a:spcPct val="90000"/>
              </a:lnSpc>
              <a:buFont typeface="Wingdings" pitchFamily="2" charset="2"/>
              <a:buNone/>
            </a:pPr>
            <a:r>
              <a:rPr lang="fr-FR" smtClean="0">
                <a:effectLst/>
              </a:rPr>
              <a:t>	Le foyer inflammatoire s'enrichit rapidement en cellules provenant :</a:t>
            </a:r>
          </a:p>
          <a:p>
            <a:pPr algn="just" eaLnBrk="1" hangingPunct="1">
              <a:lnSpc>
                <a:spcPct val="90000"/>
              </a:lnSpc>
              <a:buClr>
                <a:srgbClr val="FF0000"/>
              </a:buClr>
              <a:buFont typeface="Wingdings" pitchFamily="2" charset="2"/>
              <a:buChar char="q"/>
            </a:pPr>
            <a:r>
              <a:rPr lang="fr-FR" smtClean="0">
                <a:effectLst/>
              </a:rPr>
              <a:t>Du sang (polynucléaires, monocytes et lymphocytes) Après diapédèse, migrent vers le foyer lésionnel.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179388" y="404813"/>
            <a:ext cx="8785225" cy="6192837"/>
          </a:xfrm>
        </p:spPr>
        <p:txBody>
          <a:bodyPr/>
          <a:lstStyle/>
          <a:p>
            <a:pPr algn="just" eaLnBrk="1" hangingPunct="1">
              <a:lnSpc>
                <a:spcPct val="80000"/>
              </a:lnSpc>
              <a:buClr>
                <a:srgbClr val="FF0000"/>
              </a:buClr>
              <a:buFont typeface="Wingdings" pitchFamily="2" charset="2"/>
              <a:buChar char="q"/>
            </a:pPr>
            <a:r>
              <a:rPr lang="fr-FR" smtClean="0">
                <a:effectLst/>
              </a:rPr>
              <a:t>Du tissu conjonctif local (fibroblastes, cellules endothéliales, mastocytes et macrophages résidents) </a:t>
            </a:r>
          </a:p>
          <a:p>
            <a:pPr algn="just" eaLnBrk="1" hangingPunct="1">
              <a:lnSpc>
                <a:spcPct val="80000"/>
              </a:lnSpc>
              <a:buClr>
                <a:srgbClr val="FF0000"/>
              </a:buClr>
              <a:buFont typeface="Wingdings" pitchFamily="2" charset="2"/>
              <a:buNone/>
            </a:pPr>
            <a:r>
              <a:rPr lang="fr-FR" smtClean="0">
                <a:effectLst/>
              </a:rPr>
              <a:t>	</a:t>
            </a:r>
            <a:r>
              <a:rPr lang="fr-FR" smtClean="0">
                <a:solidFill>
                  <a:srgbClr val="FF0000"/>
                </a:solidFill>
                <a:effectLst/>
              </a:rPr>
              <a:t>RQ</a:t>
            </a:r>
            <a:r>
              <a:rPr lang="fr-FR" smtClean="0">
                <a:effectLst/>
              </a:rPr>
              <a:t>: Localement des cellules vont se </a:t>
            </a:r>
            <a:r>
              <a:rPr lang="fr-FR" b="1" smtClean="0">
                <a:solidFill>
                  <a:srgbClr val="FFFF66"/>
                </a:solidFill>
                <a:effectLst/>
              </a:rPr>
              <a:t>multiplier</a:t>
            </a:r>
            <a:r>
              <a:rPr lang="fr-FR" smtClean="0">
                <a:effectLst/>
              </a:rPr>
              <a:t> (fibroblastes, lymphocytes, cellules endothéliales, et à un moindre degré macrophages) et des cellules vont </a:t>
            </a:r>
            <a:r>
              <a:rPr lang="fr-FR" b="1" smtClean="0">
                <a:solidFill>
                  <a:srgbClr val="FFFF66"/>
                </a:solidFill>
                <a:effectLst/>
              </a:rPr>
              <a:t>se transformer ou se différencier</a:t>
            </a:r>
            <a:r>
              <a:rPr lang="fr-FR" smtClean="0">
                <a:effectLst/>
              </a:rPr>
              <a:t> :</a:t>
            </a:r>
          </a:p>
          <a:p>
            <a:pPr algn="just" eaLnBrk="1" hangingPunct="1">
              <a:lnSpc>
                <a:spcPct val="80000"/>
              </a:lnSpc>
              <a:buClr>
                <a:srgbClr val="FF0000"/>
              </a:buClr>
              <a:buFont typeface="Wingdings" pitchFamily="2" charset="2"/>
              <a:buChar char="q"/>
            </a:pPr>
            <a:r>
              <a:rPr lang="fr-FR" smtClean="0">
                <a:effectLst/>
              </a:rPr>
              <a:t>L'apport de nouveaux neutrophiles doit être soutenu dans les phases initiales de l'inflammation par une production hématopoïétique accrue.</a:t>
            </a:r>
          </a:p>
          <a:p>
            <a:pPr algn="just" eaLnBrk="1" hangingPunct="1">
              <a:lnSpc>
                <a:spcPct val="80000"/>
              </a:lnSpc>
              <a:buClr>
                <a:srgbClr val="FF0000"/>
              </a:buClr>
              <a:buFont typeface="Wingdings" pitchFamily="2" charset="2"/>
              <a:buChar char="q"/>
            </a:pPr>
            <a:r>
              <a:rPr lang="fr-FR" smtClean="0">
                <a:effectLst/>
              </a:rPr>
              <a:t>D’autre types de cellules des cellules géantes et cellules épithéloïdes  </a:t>
            </a:r>
          </a:p>
          <a:p>
            <a:pPr algn="just" eaLnBrk="1" hangingPunct="1">
              <a:lnSpc>
                <a:spcPct val="80000"/>
              </a:lnSpc>
              <a:buClr>
                <a:srgbClr val="FF0000"/>
              </a:buClr>
              <a:buFont typeface="Wingdings" pitchFamily="2" charset="2"/>
              <a:buChar char="q"/>
            </a:pPr>
            <a:r>
              <a:rPr lang="fr-FR" smtClean="0">
                <a:effectLst/>
              </a:rPr>
              <a:t>Les immunoblastes et les plasmocytes </a:t>
            </a:r>
          </a:p>
          <a:p>
            <a:pPr algn="just" eaLnBrk="1" hangingPunct="1">
              <a:lnSpc>
                <a:spcPct val="80000"/>
              </a:lnSpc>
              <a:buClr>
                <a:srgbClr val="FF0000"/>
              </a:buClr>
              <a:buFont typeface="Wingdings" pitchFamily="2" charset="2"/>
              <a:buChar char="q"/>
            </a:pPr>
            <a:endParaRPr lang="fr-FR" smtClean="0">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250825" y="188913"/>
            <a:ext cx="8229600" cy="792162"/>
          </a:xfrm>
        </p:spPr>
        <p:txBody>
          <a:bodyPr/>
          <a:lstStyle/>
          <a:p>
            <a:pPr algn="l" eaLnBrk="1" hangingPunct="1"/>
            <a:r>
              <a:rPr lang="fr-FR" sz="3200" u="sng" smtClean="0">
                <a:solidFill>
                  <a:srgbClr val="99FF66"/>
                </a:solidFill>
                <a:effectLst/>
              </a:rPr>
              <a:t>B/Rôle du granulome inflammatoire</a:t>
            </a:r>
          </a:p>
        </p:txBody>
      </p:sp>
      <p:sp>
        <p:nvSpPr>
          <p:cNvPr id="37891" name="Rectangle 3"/>
          <p:cNvSpPr>
            <a:spLocks noGrp="1" noChangeArrowheads="1"/>
          </p:cNvSpPr>
          <p:nvPr>
            <p:ph type="body" idx="1"/>
          </p:nvPr>
        </p:nvSpPr>
        <p:spPr>
          <a:xfrm>
            <a:off x="430213" y="2060575"/>
            <a:ext cx="8713787" cy="3671888"/>
          </a:xfrm>
        </p:spPr>
        <p:txBody>
          <a:bodyPr/>
          <a:lstStyle/>
          <a:p>
            <a:pPr algn="just" eaLnBrk="1" hangingPunct="1">
              <a:lnSpc>
                <a:spcPct val="90000"/>
              </a:lnSpc>
            </a:pPr>
            <a:r>
              <a:rPr lang="fr-FR" smtClean="0">
                <a:effectLst/>
              </a:rPr>
              <a:t>Assurer la détersion.</a:t>
            </a:r>
          </a:p>
          <a:p>
            <a:pPr algn="just" eaLnBrk="1" hangingPunct="1">
              <a:lnSpc>
                <a:spcPct val="90000"/>
              </a:lnSpc>
            </a:pPr>
            <a:r>
              <a:rPr lang="fr-FR" smtClean="0">
                <a:effectLst/>
              </a:rPr>
              <a:t>Développer une réaction immunitaire B et/ou T</a:t>
            </a:r>
          </a:p>
          <a:p>
            <a:pPr algn="just" eaLnBrk="1" hangingPunct="1">
              <a:lnSpc>
                <a:spcPct val="90000"/>
              </a:lnSpc>
            </a:pPr>
            <a:r>
              <a:rPr lang="fr-FR" smtClean="0">
                <a:effectLst/>
              </a:rPr>
              <a:t>Sécréter de multiples médiateurs intervenant dans le recrutement cellulaire, la phagocytose, la défense immunitaire, et la modification de la matrice conjonctive.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446088" y="260350"/>
            <a:ext cx="8229600" cy="723900"/>
          </a:xfrm>
          <a:noFill/>
          <a:ln cap="flat" algn="ctr">
            <a:solidFill>
              <a:schemeClr val="tx1"/>
            </a:solidFill>
          </a:ln>
        </p:spPr>
        <p:txBody>
          <a:bodyPr/>
          <a:lstStyle/>
          <a:p>
            <a:pPr marL="838200" indent="-838200" eaLnBrk="1" hangingPunct="1">
              <a:buFontTx/>
              <a:buAutoNum type="arabicPeriod" startAt="3"/>
            </a:pPr>
            <a:r>
              <a:rPr lang="fr-FR" sz="3600" smtClean="0">
                <a:solidFill>
                  <a:srgbClr val="FFFF66"/>
                </a:solidFill>
                <a:effectLst/>
              </a:rPr>
              <a:t>Détersion</a:t>
            </a:r>
          </a:p>
        </p:txBody>
      </p:sp>
      <p:sp>
        <p:nvSpPr>
          <p:cNvPr id="38915" name="Rectangle 3"/>
          <p:cNvSpPr>
            <a:spLocks noGrp="1" noChangeArrowheads="1"/>
          </p:cNvSpPr>
          <p:nvPr>
            <p:ph type="body" idx="1"/>
          </p:nvPr>
        </p:nvSpPr>
        <p:spPr>
          <a:xfrm>
            <a:off x="71438" y="1125538"/>
            <a:ext cx="8964612" cy="5616575"/>
          </a:xfrm>
        </p:spPr>
        <p:txBody>
          <a:bodyPr/>
          <a:lstStyle/>
          <a:p>
            <a:pPr algn="just" eaLnBrk="1" hangingPunct="1">
              <a:lnSpc>
                <a:spcPct val="90000"/>
              </a:lnSpc>
            </a:pPr>
            <a:r>
              <a:rPr lang="fr-FR" smtClean="0">
                <a:effectLst/>
              </a:rPr>
              <a:t>Succède progressivement à la phase vasculo-exsudative. </a:t>
            </a:r>
          </a:p>
          <a:p>
            <a:pPr algn="just" eaLnBrk="1" hangingPunct="1">
              <a:lnSpc>
                <a:spcPct val="90000"/>
              </a:lnSpc>
            </a:pPr>
            <a:r>
              <a:rPr lang="fr-FR" smtClean="0">
                <a:effectLst/>
              </a:rPr>
              <a:t>Contemporaine de la phase cellulaire. </a:t>
            </a:r>
          </a:p>
          <a:p>
            <a:pPr algn="just" eaLnBrk="1" hangingPunct="1">
              <a:lnSpc>
                <a:spcPct val="90000"/>
              </a:lnSpc>
            </a:pPr>
            <a:r>
              <a:rPr lang="fr-FR" smtClean="0">
                <a:effectLst/>
              </a:rPr>
              <a:t>Peut être comparée à un nettoyage du foyer lésionnel </a:t>
            </a:r>
          </a:p>
          <a:p>
            <a:pPr lvl="1" algn="just" eaLnBrk="1" hangingPunct="1">
              <a:lnSpc>
                <a:spcPct val="90000"/>
              </a:lnSpc>
              <a:buClr>
                <a:srgbClr val="FF0000"/>
              </a:buClr>
              <a:buFont typeface="Wingdings" pitchFamily="2" charset="2"/>
              <a:buChar char="Ø"/>
            </a:pPr>
            <a:r>
              <a:rPr lang="fr-FR" sz="3200" smtClean="0">
                <a:effectLst/>
              </a:rPr>
              <a:t>Élimination des tissus nécrosés (issus de l'agression initiale ou du processus inflammatoire), des agents pathogènes et du liquide l'exsudat. </a:t>
            </a:r>
          </a:p>
          <a:p>
            <a:pPr lvl="1" algn="just" eaLnBrk="1" hangingPunct="1">
              <a:lnSpc>
                <a:spcPct val="90000"/>
              </a:lnSpc>
              <a:buClr>
                <a:srgbClr val="FF0000"/>
              </a:buClr>
              <a:buFont typeface="Wingdings" pitchFamily="2" charset="2"/>
              <a:buChar char="Ø"/>
            </a:pPr>
            <a:r>
              <a:rPr lang="fr-FR" sz="3200" smtClean="0">
                <a:effectLst/>
              </a:rPr>
              <a:t>La détersion prépare obligatoirement la phase terminale de réparation-cicatrisation. </a:t>
            </a:r>
          </a:p>
          <a:p>
            <a:pPr lvl="1" algn="just" eaLnBrk="1" hangingPunct="1">
              <a:lnSpc>
                <a:spcPct val="90000"/>
              </a:lnSpc>
              <a:buClr>
                <a:srgbClr val="FF0000"/>
              </a:buClr>
              <a:buFont typeface="Wingdings" pitchFamily="2" charset="2"/>
              <a:buChar char="Ø"/>
            </a:pPr>
            <a:r>
              <a:rPr lang="fr-FR" sz="3200" smtClean="0">
                <a:effectLst/>
              </a:rPr>
              <a:t>Si la détersion est incomplète, l'inflammation aiguë va évoluer en inflammation chronique.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107950" y="188913"/>
            <a:ext cx="8964613" cy="6408737"/>
          </a:xfrm>
        </p:spPr>
        <p:txBody>
          <a:bodyPr/>
          <a:lstStyle/>
          <a:p>
            <a:pPr marL="533400" indent="-533400" algn="just" eaLnBrk="1" hangingPunct="1">
              <a:buFont typeface="Wingdings" pitchFamily="2" charset="2"/>
              <a:buNone/>
            </a:pPr>
            <a:r>
              <a:rPr lang="fr-FR" smtClean="0">
                <a:effectLst/>
              </a:rPr>
              <a:t>La détersion s'effectue selon 2 mécanismes :</a:t>
            </a:r>
          </a:p>
          <a:p>
            <a:pPr marL="533400" indent="-533400" algn="just" eaLnBrk="1" hangingPunct="1">
              <a:buClr>
                <a:srgbClr val="FF0000"/>
              </a:buClr>
              <a:buFont typeface="Wingdings" pitchFamily="2" charset="2"/>
              <a:buNone/>
            </a:pPr>
            <a:r>
              <a:rPr lang="fr-FR" b="1" u="sng" smtClean="0">
                <a:solidFill>
                  <a:srgbClr val="FFFF66"/>
                </a:solidFill>
                <a:effectLst/>
              </a:rPr>
              <a:t>Détersion interne :</a:t>
            </a:r>
          </a:p>
          <a:p>
            <a:pPr marL="533400" indent="-533400" algn="just" eaLnBrk="1" hangingPunct="1"/>
            <a:r>
              <a:rPr lang="fr-FR" smtClean="0">
                <a:effectLst/>
              </a:rPr>
              <a:t>Elimination des tissus nécrosés et de certains agents pathogènes par phagocytose, tandis que le liquide d'oedème est drainé dans la circulation lymphatique et résorbé par (pinocytose).</a:t>
            </a:r>
          </a:p>
          <a:p>
            <a:pPr marL="533400" indent="-533400" algn="just" eaLnBrk="1" hangingPunct="1"/>
            <a:r>
              <a:rPr lang="fr-FR" smtClean="0">
                <a:effectLst/>
              </a:rPr>
              <a:t>La phagocytose; la digestion est complète ou incomplète avec des résidus rejetés hors de la cellule ou qui s'accumulent dans le macrophage. </a:t>
            </a:r>
          </a:p>
          <a:p>
            <a:pPr marL="533400" indent="-533400" algn="just" eaLnBrk="1" hangingPunct="1"/>
            <a:r>
              <a:rPr lang="fr-FR" smtClean="0">
                <a:effectLst/>
              </a:rPr>
              <a:t>Les phagocytes sont : </a:t>
            </a:r>
            <a:r>
              <a:rPr lang="fr-FR" b="1" smtClean="0">
                <a:solidFill>
                  <a:srgbClr val="FFFF66"/>
                </a:solidFill>
                <a:effectLst/>
              </a:rPr>
              <a:t>Polynucléaires</a:t>
            </a:r>
            <a:r>
              <a:rPr lang="fr-FR" smtClean="0">
                <a:effectLst/>
              </a:rPr>
              <a:t>→</a:t>
            </a:r>
            <a:r>
              <a:rPr lang="fr-FR" smtClean="0">
                <a:solidFill>
                  <a:srgbClr val="FF0000"/>
                </a:solidFill>
                <a:effectLst/>
              </a:rPr>
              <a:t>bactéries</a:t>
            </a:r>
            <a:r>
              <a:rPr lang="fr-FR" smtClean="0">
                <a:effectLst/>
              </a:rPr>
              <a:t> et des </a:t>
            </a:r>
            <a:r>
              <a:rPr lang="fr-FR" smtClean="0">
                <a:solidFill>
                  <a:srgbClr val="FF0000"/>
                </a:solidFill>
                <a:effectLst/>
              </a:rPr>
              <a:t>petites particules</a:t>
            </a:r>
            <a:r>
              <a:rPr lang="fr-FR" smtClean="0">
                <a:effectLst/>
              </a:rPr>
              <a:t> et </a:t>
            </a:r>
            <a:r>
              <a:rPr lang="fr-FR" b="1" smtClean="0">
                <a:solidFill>
                  <a:srgbClr val="FFFF66"/>
                </a:solidFill>
                <a:effectLst/>
              </a:rPr>
              <a:t>Macrophages</a:t>
            </a:r>
            <a:r>
              <a:rPr lang="fr-FR" smtClean="0">
                <a:effectLst/>
              </a:rPr>
              <a:t>→</a:t>
            </a:r>
            <a:r>
              <a:rPr lang="fr-FR" smtClean="0">
                <a:solidFill>
                  <a:srgbClr val="FF0000"/>
                </a:solidFill>
                <a:effectLst/>
              </a:rPr>
              <a:t>macro-particules</a:t>
            </a:r>
            <a:r>
              <a:rPr lang="fr-FR" smtClean="0">
                <a:effectLst/>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179388" y="1268413"/>
            <a:ext cx="8640762" cy="4032250"/>
          </a:xfrm>
        </p:spPr>
        <p:txBody>
          <a:bodyPr/>
          <a:lstStyle/>
          <a:p>
            <a:pPr algn="just" eaLnBrk="1" hangingPunct="1">
              <a:buFont typeface="Wingdings" pitchFamily="2" charset="2"/>
              <a:buNone/>
            </a:pPr>
            <a:r>
              <a:rPr lang="fr-FR" b="1" u="sng" smtClean="0">
                <a:solidFill>
                  <a:srgbClr val="FFFF66"/>
                </a:solidFill>
                <a:effectLst/>
              </a:rPr>
              <a:t>Détersion externe :</a:t>
            </a:r>
          </a:p>
          <a:p>
            <a:pPr algn="just" eaLnBrk="1" hangingPunct="1"/>
            <a:r>
              <a:rPr lang="fr-FR" b="1" u="sng" smtClean="0">
                <a:effectLst/>
              </a:rPr>
              <a:t>Spontanée</a:t>
            </a:r>
            <a:r>
              <a:rPr lang="fr-FR" b="1" smtClean="0">
                <a:effectLst/>
              </a:rPr>
              <a:t> :</a:t>
            </a:r>
            <a:r>
              <a:rPr lang="fr-FR" smtClean="0">
                <a:effectLst/>
              </a:rPr>
              <a:t> liquéfaction de matériel nécrosé (pus, caséum) et élimination par fistulisation à la peau ou dans un conduit bronchique, urinaire, intestinal.</a:t>
            </a:r>
            <a:endParaRPr lang="fr-FR" b="1" smtClean="0">
              <a:effectLst/>
            </a:endParaRPr>
          </a:p>
          <a:p>
            <a:pPr algn="just" eaLnBrk="1" hangingPunct="1"/>
            <a:r>
              <a:rPr lang="fr-FR" b="1" u="sng" smtClean="0">
                <a:effectLst/>
              </a:rPr>
              <a:t>Chirurgicale</a:t>
            </a:r>
            <a:r>
              <a:rPr lang="fr-FR" b="1" smtClean="0">
                <a:effectLst/>
              </a:rPr>
              <a:t>:</a:t>
            </a:r>
            <a:r>
              <a:rPr lang="fr-FR" smtClean="0">
                <a:effectLst/>
              </a:rPr>
              <a:t> parage souvent indispensable lorsque les lésions sont trop étendues ou souillées.</a:t>
            </a:r>
            <a:r>
              <a:rPr lang="en-US" smtClean="0">
                <a:effectLst/>
              </a:rPr>
              <a:t> </a:t>
            </a:r>
            <a:endParaRPr lang="fr-FR" smtClean="0">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539750" y="490538"/>
            <a:ext cx="8229600" cy="777875"/>
          </a:xfrm>
          <a:noFill/>
          <a:ln cap="flat" algn="ctr">
            <a:solidFill>
              <a:schemeClr val="tx1"/>
            </a:solidFill>
          </a:ln>
        </p:spPr>
        <p:txBody>
          <a:bodyPr/>
          <a:lstStyle/>
          <a:p>
            <a:pPr marL="838200" indent="-838200" eaLnBrk="1" hangingPunct="1">
              <a:buFontTx/>
              <a:buAutoNum type="arabicPeriod" startAt="4"/>
            </a:pPr>
            <a:r>
              <a:rPr lang="fr-FR" sz="3600" smtClean="0">
                <a:solidFill>
                  <a:srgbClr val="FFFF66"/>
                </a:solidFill>
                <a:effectLst/>
              </a:rPr>
              <a:t>Réparation et Cicatrisation</a:t>
            </a:r>
            <a:r>
              <a:rPr lang="en-US" sz="3600" smtClean="0">
                <a:solidFill>
                  <a:srgbClr val="FFFF66"/>
                </a:solidFill>
                <a:effectLst/>
              </a:rPr>
              <a:t> </a:t>
            </a:r>
            <a:endParaRPr lang="fr-FR" sz="3600" smtClean="0">
              <a:solidFill>
                <a:srgbClr val="FFFF66"/>
              </a:solidFill>
              <a:effectLst/>
            </a:endParaRPr>
          </a:p>
        </p:txBody>
      </p:sp>
      <p:sp>
        <p:nvSpPr>
          <p:cNvPr id="106499" name="Rectangle 3"/>
          <p:cNvSpPr>
            <a:spLocks noGrp="1" noChangeArrowheads="1"/>
          </p:cNvSpPr>
          <p:nvPr>
            <p:ph type="body" idx="1"/>
          </p:nvPr>
        </p:nvSpPr>
        <p:spPr>
          <a:xfrm>
            <a:off x="395288" y="1701800"/>
            <a:ext cx="8362950" cy="4751388"/>
          </a:xfrm>
        </p:spPr>
        <p:txBody>
          <a:bodyPr/>
          <a:lstStyle/>
          <a:p>
            <a:pPr algn="just" eaLnBrk="1" hangingPunct="1">
              <a:lnSpc>
                <a:spcPct val="80000"/>
              </a:lnSpc>
              <a:defRPr/>
            </a:pPr>
            <a:r>
              <a:rPr lang="fr-FR" smtClean="0"/>
              <a:t>La réparation suit une détersion complète. </a:t>
            </a:r>
          </a:p>
          <a:p>
            <a:pPr algn="just" eaLnBrk="1" hangingPunct="1">
              <a:lnSpc>
                <a:spcPct val="80000"/>
              </a:lnSpc>
              <a:defRPr/>
            </a:pPr>
            <a:r>
              <a:rPr lang="fr-FR" smtClean="0"/>
              <a:t>Elle aboutit à une cicatrice si le tissu lésé ne peut régénérer ou lorsque la destruction tissulaire a été très importante et/ou prolongée.</a:t>
            </a:r>
          </a:p>
          <a:p>
            <a:pPr algn="just" eaLnBrk="1" hangingPunct="1">
              <a:lnSpc>
                <a:spcPct val="80000"/>
              </a:lnSpc>
              <a:defRPr/>
            </a:pPr>
            <a:r>
              <a:rPr lang="fr-FR" smtClean="0"/>
              <a:t>La réparation peut aboutir à une restitution du tissu : il ne persiste alors plus aucune trace de l'agression initiale et de l'inflammation qui a suivi.</a:t>
            </a:r>
          </a:p>
          <a:p>
            <a:pPr algn="just" eaLnBrk="1" hangingPunct="1">
              <a:lnSpc>
                <a:spcPct val="80000"/>
              </a:lnSpc>
              <a:defRPr/>
            </a:pPr>
            <a:r>
              <a:rPr lang="fr-FR" smtClean="0"/>
              <a:t>Cette évolution très favorable est observée lors d’agression limitée, brève, peu destructrice dans un tissu capable de régénération cellulaire.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250825" y="1630363"/>
            <a:ext cx="8642350" cy="2590800"/>
          </a:xfrm>
        </p:spPr>
        <p:txBody>
          <a:bodyPr/>
          <a:lstStyle/>
          <a:p>
            <a:pPr algn="just" eaLnBrk="1" hangingPunct="1"/>
            <a:r>
              <a:rPr lang="fr-FR" smtClean="0">
                <a:effectLst/>
              </a:rPr>
              <a:t>Le processus de réparation implique de nombreux facteurs de croissance et des interactions complexes entre les cellules et la MEC pour réguler les proliférations et biosynthèses cellulaires. </a:t>
            </a:r>
          </a:p>
          <a:p>
            <a:pPr eaLnBrk="1" hangingPunct="1"/>
            <a:endParaRPr lang="fr-FR" smtClean="0">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a:xfrm>
            <a:off x="215900" y="130175"/>
            <a:ext cx="8748713" cy="1138238"/>
          </a:xfrm>
        </p:spPr>
        <p:txBody>
          <a:bodyPr/>
          <a:lstStyle/>
          <a:p>
            <a:pPr eaLnBrk="1" hangingPunct="1">
              <a:defRPr/>
            </a:pPr>
            <a:r>
              <a:rPr lang="fr-FR" sz="3600" dirty="0" smtClean="0">
                <a:solidFill>
                  <a:srgbClr val="FFFF00"/>
                </a:solidFill>
              </a:rPr>
              <a:t>III- Les causes de l’inflammation</a:t>
            </a:r>
          </a:p>
        </p:txBody>
      </p:sp>
      <p:sp>
        <p:nvSpPr>
          <p:cNvPr id="75779" name="Rectangle 3"/>
          <p:cNvSpPr>
            <a:spLocks noGrp="1" noChangeArrowheads="1"/>
          </p:cNvSpPr>
          <p:nvPr>
            <p:ph type="body" idx="1"/>
          </p:nvPr>
        </p:nvSpPr>
        <p:spPr>
          <a:xfrm>
            <a:off x="71438" y="1412875"/>
            <a:ext cx="8964612" cy="4968875"/>
          </a:xfrm>
        </p:spPr>
        <p:txBody>
          <a:bodyPr/>
          <a:lstStyle/>
          <a:p>
            <a:pPr algn="just" eaLnBrk="1" hangingPunct="1">
              <a:lnSpc>
                <a:spcPct val="90000"/>
              </a:lnSpc>
              <a:buClr>
                <a:srgbClr val="FFFF66"/>
              </a:buClr>
              <a:buFont typeface="Wingdings" pitchFamily="2" charset="2"/>
              <a:buChar char="Ø"/>
              <a:defRPr/>
            </a:pPr>
            <a:r>
              <a:rPr lang="fr-FR" b="1" dirty="0" smtClean="0">
                <a:solidFill>
                  <a:srgbClr val="FFFF66"/>
                </a:solidFill>
              </a:rPr>
              <a:t>Causes infectieuses </a:t>
            </a:r>
            <a:r>
              <a:rPr lang="fr-FR" dirty="0" smtClean="0"/>
              <a:t>contamination par des micro-organismes (bactérie, virus, parasites, champignons) </a:t>
            </a:r>
          </a:p>
          <a:p>
            <a:pPr algn="just" eaLnBrk="1" hangingPunct="1">
              <a:lnSpc>
                <a:spcPct val="90000"/>
              </a:lnSpc>
              <a:buClr>
                <a:srgbClr val="FFFF66"/>
              </a:buClr>
              <a:buFont typeface="Wingdings" pitchFamily="2" charset="2"/>
              <a:buChar char="Ø"/>
              <a:defRPr/>
            </a:pPr>
            <a:r>
              <a:rPr lang="fr-FR" b="1" dirty="0" smtClean="0">
                <a:solidFill>
                  <a:srgbClr val="FFFF66"/>
                </a:solidFill>
              </a:rPr>
              <a:t>Agents physiques</a:t>
            </a:r>
            <a:r>
              <a:rPr lang="fr-FR" dirty="0" smtClean="0"/>
              <a:t> : traumatisme, chaleur, froid, radiations </a:t>
            </a:r>
          </a:p>
          <a:p>
            <a:pPr algn="just" eaLnBrk="1" hangingPunct="1">
              <a:lnSpc>
                <a:spcPct val="90000"/>
              </a:lnSpc>
              <a:buClr>
                <a:srgbClr val="FFFF66"/>
              </a:buClr>
              <a:buFont typeface="Wingdings" pitchFamily="2" charset="2"/>
              <a:buChar char="Ø"/>
              <a:defRPr/>
            </a:pPr>
            <a:r>
              <a:rPr lang="fr-FR" b="1" dirty="0" smtClean="0">
                <a:solidFill>
                  <a:srgbClr val="FFFF66"/>
                </a:solidFill>
              </a:rPr>
              <a:t>Agents chimiques</a:t>
            </a:r>
            <a:r>
              <a:rPr lang="fr-FR" dirty="0" smtClean="0"/>
              <a:t> : caustiques, toxines, venins corps exogènes (talc, débris végétaux) ou endogènes (cristaux d’acide gras et de </a:t>
            </a:r>
            <a:r>
              <a:rPr lang="fr-FR" dirty="0" err="1" smtClean="0"/>
              <a:t>chol</a:t>
            </a:r>
            <a:r>
              <a:rPr lang="fr-FR" dirty="0" smtClean="0"/>
              <a:t>)</a:t>
            </a:r>
          </a:p>
          <a:p>
            <a:pPr algn="just" eaLnBrk="1" hangingPunct="1">
              <a:lnSpc>
                <a:spcPct val="90000"/>
              </a:lnSpc>
              <a:buClr>
                <a:srgbClr val="FFFF66"/>
              </a:buClr>
              <a:buFont typeface="Wingdings" pitchFamily="2" charset="2"/>
              <a:buChar char="Ø"/>
              <a:defRPr/>
            </a:pPr>
            <a:r>
              <a:rPr lang="fr-FR" b="1" dirty="0" smtClean="0">
                <a:solidFill>
                  <a:srgbClr val="FFFF66"/>
                </a:solidFill>
              </a:rPr>
              <a:t>Défaut de vascularisation</a:t>
            </a:r>
            <a:r>
              <a:rPr lang="fr-FR" dirty="0" smtClean="0"/>
              <a:t>: réaction inflammatoire secondaire à une nécrose par ischémie.</a:t>
            </a:r>
          </a:p>
          <a:p>
            <a:pPr algn="just" eaLnBrk="1" hangingPunct="1">
              <a:lnSpc>
                <a:spcPct val="90000"/>
              </a:lnSpc>
              <a:buClr>
                <a:srgbClr val="FFFF66"/>
              </a:buClr>
              <a:buFont typeface="Wingdings" pitchFamily="2" charset="2"/>
              <a:buChar char="Ø"/>
              <a:defRPr/>
            </a:pPr>
            <a:r>
              <a:rPr lang="fr-FR" b="1" dirty="0" smtClean="0">
                <a:solidFill>
                  <a:srgbClr val="FFFF66"/>
                </a:solidFill>
              </a:rPr>
              <a:t>Agression </a:t>
            </a:r>
            <a:r>
              <a:rPr lang="fr-FR" b="1" dirty="0" err="1" smtClean="0">
                <a:solidFill>
                  <a:srgbClr val="FFFF66"/>
                </a:solidFill>
              </a:rPr>
              <a:t>dysimmunitaire</a:t>
            </a:r>
            <a:r>
              <a:rPr lang="fr-FR" dirty="0" smtClean="0"/>
              <a:t> (anomalie de la réponse immunitaire, allergies, auto-immunité…)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107950" y="622300"/>
            <a:ext cx="8964613" cy="5614988"/>
          </a:xfrm>
        </p:spPr>
        <p:txBody>
          <a:bodyPr/>
          <a:lstStyle/>
          <a:p>
            <a:pPr marL="609600" indent="-609600" algn="just" eaLnBrk="1" hangingPunct="1">
              <a:lnSpc>
                <a:spcPct val="80000"/>
              </a:lnSpc>
              <a:buFont typeface="Wingdings" pitchFamily="2" charset="2"/>
              <a:buNone/>
            </a:pPr>
            <a:r>
              <a:rPr lang="fr-FR" smtClean="0">
                <a:effectLst/>
              </a:rPr>
              <a:t>Les étapes de la réparation tissulaire sont les suivantes:</a:t>
            </a:r>
          </a:p>
          <a:p>
            <a:pPr marL="609600" indent="-609600" algn="just" eaLnBrk="1" hangingPunct="1">
              <a:lnSpc>
                <a:spcPct val="80000"/>
              </a:lnSpc>
              <a:buSzTx/>
              <a:buFont typeface="Wingdings" pitchFamily="2" charset="2"/>
              <a:buAutoNum type="alphaUcPeriod"/>
            </a:pPr>
            <a:r>
              <a:rPr lang="fr-FR" b="1" u="sng" smtClean="0">
                <a:solidFill>
                  <a:srgbClr val="FFFF66"/>
                </a:solidFill>
                <a:effectLst/>
              </a:rPr>
              <a:t>Le bourgeon charnu</a:t>
            </a:r>
          </a:p>
          <a:p>
            <a:pPr marL="609600" indent="-609600" algn="just" eaLnBrk="1" hangingPunct="1">
              <a:lnSpc>
                <a:spcPct val="80000"/>
              </a:lnSpc>
              <a:buClr>
                <a:srgbClr val="FF0000"/>
              </a:buClr>
              <a:buSzTx/>
              <a:buFont typeface="Wingdings" pitchFamily="2" charset="2"/>
              <a:buChar char="Ø"/>
            </a:pPr>
            <a:r>
              <a:rPr lang="fr-FR" smtClean="0">
                <a:effectLst/>
              </a:rPr>
              <a:t>Constitution d'un nouveau tissu conjonctif appelé bourgeon charnu qui va remplacer les tissus détruits au cours de l'inflammation. </a:t>
            </a:r>
          </a:p>
          <a:p>
            <a:pPr marL="609600" indent="-609600" algn="just" eaLnBrk="1" hangingPunct="1">
              <a:lnSpc>
                <a:spcPct val="80000"/>
              </a:lnSpc>
              <a:buClr>
                <a:srgbClr val="FF0000"/>
              </a:buClr>
              <a:buSzTx/>
              <a:buFont typeface="Wingdings" pitchFamily="2" charset="2"/>
              <a:buChar char="Ø"/>
            </a:pPr>
            <a:r>
              <a:rPr lang="fr-FR" smtClean="0">
                <a:effectLst/>
              </a:rPr>
              <a:t>Le bourgeon charnu est formé par 3 constituants présents en proportion variable au cours du temps :</a:t>
            </a:r>
          </a:p>
          <a:p>
            <a:pPr marL="990600" lvl="1" indent="-533400" algn="just" eaLnBrk="1" hangingPunct="1">
              <a:lnSpc>
                <a:spcPct val="80000"/>
              </a:lnSpc>
              <a:buClr>
                <a:srgbClr val="99FF66"/>
              </a:buClr>
              <a:buFont typeface="Wingdings" pitchFamily="2" charset="2"/>
              <a:buChar char="q"/>
            </a:pPr>
            <a:r>
              <a:rPr lang="fr-FR" sz="3200" smtClean="0">
                <a:effectLst/>
              </a:rPr>
              <a:t>Les leucocytes du tissu de granulation</a:t>
            </a:r>
          </a:p>
          <a:p>
            <a:pPr marL="990600" lvl="1" indent="-533400" algn="just" eaLnBrk="1" hangingPunct="1">
              <a:lnSpc>
                <a:spcPct val="80000"/>
              </a:lnSpc>
              <a:buClr>
                <a:srgbClr val="99FF66"/>
              </a:buClr>
              <a:buFont typeface="Wingdings" pitchFamily="2" charset="2"/>
              <a:buChar char="q"/>
            </a:pPr>
            <a:r>
              <a:rPr lang="fr-FR" sz="3200" smtClean="0">
                <a:effectLst/>
              </a:rPr>
              <a:t>Des fibroblastes et myofibroblastes plus substance interstitielle.</a:t>
            </a:r>
          </a:p>
          <a:p>
            <a:pPr marL="990600" lvl="1" indent="-533400" algn="just" eaLnBrk="1" hangingPunct="1">
              <a:lnSpc>
                <a:spcPct val="80000"/>
              </a:lnSpc>
              <a:buClr>
                <a:srgbClr val="99FF66"/>
              </a:buClr>
              <a:buFont typeface="Wingdings" pitchFamily="2" charset="2"/>
              <a:buChar char="q"/>
            </a:pPr>
            <a:r>
              <a:rPr lang="fr-FR" sz="3200" smtClean="0">
                <a:effectLst/>
              </a:rPr>
              <a:t>Des néo-vaisseaux sanguins dont la croissance est dirigée de la profondeur vers la surface de la lésion.</a:t>
            </a:r>
          </a:p>
          <a:p>
            <a:pPr marL="609600" indent="-609600" algn="just" eaLnBrk="1" hangingPunct="1">
              <a:lnSpc>
                <a:spcPct val="80000"/>
              </a:lnSpc>
              <a:buFont typeface="Wingdings" pitchFamily="2" charset="2"/>
              <a:buNone/>
            </a:pPr>
            <a:endParaRPr lang="fr-FR" smtClean="0">
              <a:effectLst/>
            </a:endParaRPr>
          </a:p>
          <a:p>
            <a:pPr marL="609600" indent="-609600" algn="just" eaLnBrk="1" hangingPunct="1">
              <a:lnSpc>
                <a:spcPct val="80000"/>
              </a:lnSpc>
              <a:buFont typeface="Wingdings" pitchFamily="2" charset="2"/>
              <a:buNone/>
            </a:pPr>
            <a:endParaRPr lang="fr-FR" smtClean="0">
              <a:effectLs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73025" y="360363"/>
            <a:ext cx="9036050" cy="6237287"/>
          </a:xfrm>
        </p:spPr>
        <p:txBody>
          <a:bodyPr/>
          <a:lstStyle/>
          <a:p>
            <a:pPr algn="just" eaLnBrk="1" hangingPunct="1">
              <a:buClr>
                <a:srgbClr val="FF0000"/>
              </a:buClr>
              <a:buSzTx/>
              <a:buFont typeface="Wingdings" pitchFamily="2" charset="2"/>
              <a:buChar char="Ø"/>
            </a:pPr>
            <a:r>
              <a:rPr lang="fr-FR" smtClean="0">
                <a:effectLst/>
              </a:rPr>
              <a:t>Au début, le bourgeon charnu prend progressivement la place du granulome inflammatoire : il contient encore de nombreux leucocytes et possède une matrice extra-cellulaire lâche, peu organisée. </a:t>
            </a:r>
          </a:p>
          <a:p>
            <a:pPr algn="just" eaLnBrk="1" hangingPunct="1">
              <a:buClr>
                <a:srgbClr val="FF0000"/>
              </a:buClr>
              <a:buSzTx/>
              <a:buFont typeface="Wingdings" pitchFamily="2" charset="2"/>
              <a:buChar char="Ø"/>
            </a:pPr>
            <a:r>
              <a:rPr lang="fr-FR" smtClean="0">
                <a:effectLst/>
              </a:rPr>
              <a:t>Puis le bourgeon charnu va </a:t>
            </a:r>
          </a:p>
          <a:p>
            <a:pPr lvl="1" algn="just" eaLnBrk="1" hangingPunct="1">
              <a:buClr>
                <a:srgbClr val="FF0000"/>
              </a:buClr>
              <a:buSzTx/>
              <a:buFont typeface="Wingdings" pitchFamily="2" charset="2"/>
              <a:buChar char="Ø"/>
            </a:pPr>
            <a:r>
              <a:rPr lang="fr-FR" smtClean="0">
                <a:effectLst/>
              </a:rPr>
              <a:t>S'enrichir en fibres collagènes de type I, </a:t>
            </a:r>
          </a:p>
          <a:p>
            <a:pPr lvl="1" algn="just" eaLnBrk="1" hangingPunct="1">
              <a:buClr>
                <a:srgbClr val="FF0000"/>
              </a:buClr>
              <a:buSzTx/>
              <a:buFont typeface="Wingdings" pitchFamily="2" charset="2"/>
              <a:buChar char="Ø"/>
            </a:pPr>
            <a:r>
              <a:rPr lang="fr-FR" smtClean="0">
                <a:effectLst/>
              </a:rPr>
              <a:t>S'appauvrir en fibroblastes, néo-vaisseaux et leucocytes, et diminuer de volume grâce à l'action contractile de myofibroblastes. </a:t>
            </a:r>
          </a:p>
          <a:p>
            <a:pPr algn="just" eaLnBrk="1" hangingPunct="1">
              <a:buClr>
                <a:srgbClr val="FF0000"/>
              </a:buClr>
              <a:buSzTx/>
              <a:buFont typeface="Wingdings" pitchFamily="2" charset="2"/>
              <a:buChar char="Ø"/>
            </a:pPr>
            <a:r>
              <a:rPr lang="fr-FR" smtClean="0">
                <a:effectLst/>
              </a:rPr>
              <a:t>Le bourgeon charnu va progressivement évoluer soit vers une cicatrice soit vers la reconstitution d'un TC identique au tissu préexistant à l'inflammation.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323850" y="765175"/>
            <a:ext cx="8569325" cy="5400675"/>
          </a:xfrm>
        </p:spPr>
        <p:txBody>
          <a:bodyPr/>
          <a:lstStyle/>
          <a:p>
            <a:pPr marL="609600" indent="-609600" algn="just" eaLnBrk="1" hangingPunct="1">
              <a:buSzTx/>
              <a:buFont typeface="Wingdings" pitchFamily="2" charset="2"/>
              <a:buAutoNum type="alphaUcPeriod" startAt="2"/>
            </a:pPr>
            <a:r>
              <a:rPr lang="fr-FR" b="1" u="sng" smtClean="0">
                <a:solidFill>
                  <a:srgbClr val="FFFF66"/>
                </a:solidFill>
                <a:effectLst/>
              </a:rPr>
              <a:t>Constitution d'une cicatrice</a:t>
            </a:r>
          </a:p>
          <a:p>
            <a:pPr marL="609600" indent="-609600" algn="just" eaLnBrk="1" hangingPunct="1">
              <a:buFont typeface="Wingdings" pitchFamily="2" charset="2"/>
              <a:buNone/>
            </a:pPr>
            <a:r>
              <a:rPr lang="fr-FR" smtClean="0">
                <a:effectLst/>
              </a:rPr>
              <a:t>	La cicatrice est la marque définitive laissée par le foyer inflammatoire après la phase de bourgeon charnu. </a:t>
            </a:r>
          </a:p>
          <a:p>
            <a:pPr marL="609600" indent="-609600" algn="just" eaLnBrk="1" hangingPunct="1">
              <a:buFont typeface="Wingdings" pitchFamily="2" charset="2"/>
              <a:buNone/>
            </a:pPr>
            <a:r>
              <a:rPr lang="fr-FR" smtClean="0">
                <a:effectLst/>
              </a:rPr>
              <a:t>	Elle est formée d'un tissu conjonctif fibreux (prédominance de collagène) prenant la place des tissus définitivement détruits.</a:t>
            </a:r>
          </a:p>
          <a:p>
            <a:pPr marL="609600" indent="-609600" algn="just" eaLnBrk="1" hangingPunct="1">
              <a:buFont typeface="Wingdings" pitchFamily="2" charset="2"/>
              <a:buNone/>
            </a:pPr>
            <a:r>
              <a:rPr lang="fr-FR" smtClean="0">
                <a:effectLst/>
              </a:rPr>
              <a:t>	Sa structure va se modifier progressivement pendant plusieurs mois.</a:t>
            </a:r>
          </a:p>
          <a:p>
            <a:pPr marL="609600" indent="-609600" algn="just" eaLnBrk="1" hangingPunct="1"/>
            <a:endParaRPr lang="fr-FR" smtClean="0">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179388" y="865188"/>
            <a:ext cx="8640762" cy="4795837"/>
          </a:xfrm>
        </p:spPr>
        <p:txBody>
          <a:bodyPr/>
          <a:lstStyle/>
          <a:p>
            <a:pPr marL="457200" indent="-457200" algn="just" eaLnBrk="1" hangingPunct="1">
              <a:lnSpc>
                <a:spcPct val="90000"/>
              </a:lnSpc>
              <a:buSzTx/>
              <a:buFont typeface="Wingdings" pitchFamily="2" charset="2"/>
              <a:buAutoNum type="alphaUcPeriod" startAt="3"/>
            </a:pPr>
            <a:r>
              <a:rPr lang="fr-FR" b="1" u="sng" smtClean="0">
                <a:solidFill>
                  <a:srgbClr val="FFFF66"/>
                </a:solidFill>
                <a:effectLst/>
              </a:rPr>
              <a:t>Régénération épithéliale</a:t>
            </a:r>
          </a:p>
          <a:p>
            <a:pPr marL="457200" indent="-457200" algn="just" eaLnBrk="1" hangingPunct="1">
              <a:lnSpc>
                <a:spcPct val="90000"/>
              </a:lnSpc>
              <a:buSzTx/>
              <a:buFont typeface="Wingdings" pitchFamily="2" charset="2"/>
              <a:buNone/>
            </a:pPr>
            <a:endParaRPr lang="fr-FR" b="1" u="sng" smtClean="0">
              <a:solidFill>
                <a:srgbClr val="FFFF66"/>
              </a:solidFill>
              <a:effectLst/>
            </a:endParaRPr>
          </a:p>
          <a:p>
            <a:pPr marL="457200" indent="-457200" algn="just" eaLnBrk="1" hangingPunct="1">
              <a:lnSpc>
                <a:spcPct val="90000"/>
              </a:lnSpc>
              <a:buClr>
                <a:srgbClr val="FF0000"/>
              </a:buClr>
              <a:buSzTx/>
              <a:buFont typeface="Wingdings" pitchFamily="2" charset="2"/>
              <a:buChar char="Ø"/>
            </a:pPr>
            <a:r>
              <a:rPr lang="fr-FR" smtClean="0">
                <a:effectLst/>
              </a:rPr>
              <a:t>Elle apparaît parallèlement à la réparation conjonctive. </a:t>
            </a:r>
          </a:p>
          <a:p>
            <a:pPr marL="457200" indent="-457200" algn="just" eaLnBrk="1" hangingPunct="1">
              <a:lnSpc>
                <a:spcPct val="90000"/>
              </a:lnSpc>
              <a:buClr>
                <a:srgbClr val="FF0000"/>
              </a:buClr>
              <a:buSzTx/>
              <a:buFont typeface="Wingdings" pitchFamily="2" charset="2"/>
              <a:buChar char="Ø"/>
            </a:pPr>
            <a:r>
              <a:rPr lang="fr-FR" smtClean="0">
                <a:effectLst/>
              </a:rPr>
              <a:t>Les cellules épithéliales détruites sont remplacées par la prolifération des cellules épithéliales saines situées autour du foyer inflammatoire.</a:t>
            </a:r>
          </a:p>
          <a:p>
            <a:pPr marL="457200" indent="-457200" algn="just" eaLnBrk="1" hangingPunct="1">
              <a:lnSpc>
                <a:spcPct val="90000"/>
              </a:lnSpc>
              <a:buClr>
                <a:srgbClr val="FF0000"/>
              </a:buClr>
              <a:buSzTx/>
              <a:buFont typeface="Wingdings" pitchFamily="2" charset="2"/>
              <a:buChar char="Ø"/>
            </a:pPr>
            <a:r>
              <a:rPr lang="fr-FR" b="1" u="sng" smtClean="0">
                <a:solidFill>
                  <a:srgbClr val="FF0000"/>
                </a:solidFill>
                <a:effectLst/>
              </a:rPr>
              <a:t>Au niveau d'un revêtement</a:t>
            </a:r>
            <a:r>
              <a:rPr lang="fr-FR" smtClean="0">
                <a:effectLst/>
              </a:rPr>
              <a:t> (peau, muqueuses), l'épithélium régénère, depuis la périphérie jusqu'au centre de la perte tissulaire.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a:xfrm>
            <a:off x="323850" y="549275"/>
            <a:ext cx="8496300" cy="5761038"/>
          </a:xfrm>
        </p:spPr>
        <p:txBody>
          <a:bodyPr/>
          <a:lstStyle/>
          <a:p>
            <a:pPr algn="just" eaLnBrk="1" hangingPunct="1">
              <a:lnSpc>
                <a:spcPct val="90000"/>
              </a:lnSpc>
              <a:buClr>
                <a:srgbClr val="FF0000"/>
              </a:buClr>
              <a:buSzTx/>
              <a:buFont typeface="Wingdings" pitchFamily="2" charset="2"/>
              <a:buChar char="Ø"/>
              <a:defRPr/>
            </a:pPr>
            <a:r>
              <a:rPr lang="fr-FR" b="1" u="sng" dirty="0" smtClean="0">
                <a:solidFill>
                  <a:srgbClr val="FF0000"/>
                </a:solidFill>
                <a:effectLst/>
              </a:rPr>
              <a:t>Au niveau d'un parenchyme:</a:t>
            </a:r>
            <a:r>
              <a:rPr lang="fr-FR" dirty="0" smtClean="0">
                <a:effectLst/>
              </a:rPr>
              <a:t> la qualité de la régénération épithéliale dépend d'une part de l'importance de la destruction initiale du tissu (l'intensité de la destruction de la trame conjonctive) d'autre part du pouvoir mitotique des cellules épithéliales.</a:t>
            </a:r>
            <a:endParaRPr lang="fr-FR"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VII. LES DIFFERENTS TYPES D'INFLAMMATION :</a:t>
            </a:r>
            <a:endParaRPr lang="fr-FR" dirty="0"/>
          </a:p>
        </p:txBody>
      </p:sp>
      <p:sp>
        <p:nvSpPr>
          <p:cNvPr id="3" name="Espace réservé du contenu 2"/>
          <p:cNvSpPr>
            <a:spLocks noGrp="1"/>
          </p:cNvSpPr>
          <p:nvPr>
            <p:ph idx="1"/>
          </p:nvPr>
        </p:nvSpPr>
        <p:spPr/>
        <p:txBody>
          <a:bodyPr/>
          <a:lstStyle/>
          <a:p>
            <a:pPr>
              <a:defRPr/>
            </a:pPr>
            <a:r>
              <a:rPr lang="fr-FR" dirty="0" smtClean="0"/>
              <a:t>Il existe 03 types d'inflammation : aigue, </a:t>
            </a:r>
            <a:r>
              <a:rPr lang="fr-FR" dirty="0" err="1" smtClean="0"/>
              <a:t>sub-aigue</a:t>
            </a:r>
            <a:r>
              <a:rPr lang="fr-FR" dirty="0" smtClean="0"/>
              <a:t> et chronique.</a:t>
            </a:r>
            <a:endParaRPr lang="fr-F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1. L'INFLAMMATION </a:t>
            </a:r>
            <a:r>
              <a:rPr lang="fr-FR" dirty="0" err="1" smtClean="0"/>
              <a:t>AlGUE</a:t>
            </a:r>
            <a:r>
              <a:rPr lang="fr-FR" dirty="0" smtClean="0"/>
              <a:t>:</a:t>
            </a:r>
            <a:endParaRPr lang="fr-FR" dirty="0"/>
          </a:p>
        </p:txBody>
      </p:sp>
      <p:sp>
        <p:nvSpPr>
          <p:cNvPr id="3" name="Espace réservé du contenu 2"/>
          <p:cNvSpPr>
            <a:spLocks noGrp="1"/>
          </p:cNvSpPr>
          <p:nvPr>
            <p:ph idx="1"/>
          </p:nvPr>
        </p:nvSpPr>
        <p:spPr/>
        <p:txBody>
          <a:bodyPr/>
          <a:lstStyle/>
          <a:p>
            <a:pPr>
              <a:defRPr/>
            </a:pPr>
            <a:r>
              <a:rPr lang="fr-FR" dirty="0" smtClean="0"/>
              <a:t>Au cours de laquelle prédomine la phase </a:t>
            </a:r>
            <a:r>
              <a:rPr lang="fr-FR" dirty="0" err="1" smtClean="0"/>
              <a:t>vasculo</a:t>
            </a:r>
            <a:r>
              <a:rPr lang="fr-FR" dirty="0" smtClean="0"/>
              <a:t>- exsudative. Elle est d'installation brutale, mais qui évolue vers la restitution </a:t>
            </a:r>
          </a:p>
          <a:p>
            <a:pPr>
              <a:defRPr/>
            </a:pPr>
            <a:r>
              <a:rPr lang="fr-FR" dirty="0" smtClean="0"/>
              <a:t>Il existe plusieurs catégories d'inflammation aigue.</a:t>
            </a:r>
            <a:endParaRPr lang="fr-F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611188" y="2420938"/>
            <a:ext cx="8229600" cy="1008062"/>
          </a:xfrm>
          <a:noFill/>
          <a:ln>
            <a:solidFill>
              <a:schemeClr val="tx1"/>
            </a:solidFill>
          </a:ln>
        </p:spPr>
        <p:txBody>
          <a:bodyPr/>
          <a:lstStyle/>
          <a:p>
            <a:pPr marL="609600" indent="-609600" algn="ctr" eaLnBrk="1" hangingPunct="1">
              <a:buClr>
                <a:srgbClr val="008000"/>
              </a:buClr>
              <a:buSzTx/>
              <a:buFont typeface="Wingdings" pitchFamily="2" charset="2"/>
              <a:buAutoNum type="arabicPeriod"/>
            </a:pPr>
            <a:r>
              <a:rPr lang="fr-FR" sz="4400" b="1" smtClean="0">
                <a:solidFill>
                  <a:srgbClr val="99FF66"/>
                </a:solidFill>
                <a:effectLst/>
              </a:rPr>
              <a:t>Types d’inflammations aiguës</a:t>
            </a:r>
          </a:p>
        </p:txBody>
      </p:sp>
      <p:sp>
        <p:nvSpPr>
          <p:cNvPr id="4" name="Titre 3"/>
          <p:cNvSpPr>
            <a:spLocks noGrp="1"/>
          </p:cNvSpPr>
          <p:nvPr>
            <p:ph type="title"/>
          </p:nvPr>
        </p:nvSpPr>
        <p:spPr/>
        <p:txBody>
          <a:bodyPr/>
          <a:lstStyle/>
          <a:p>
            <a:pPr>
              <a:defRPr/>
            </a:pPr>
            <a:endParaRPr lang="fr-F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539750" y="0"/>
            <a:ext cx="7920038" cy="1138238"/>
          </a:xfrm>
          <a:solidFill>
            <a:schemeClr val="tx1"/>
          </a:solidFill>
          <a:ln>
            <a:solidFill>
              <a:schemeClr val="bg2"/>
            </a:solidFill>
          </a:ln>
        </p:spPr>
        <p:txBody>
          <a:bodyPr/>
          <a:lstStyle/>
          <a:p>
            <a:pPr marL="762000" indent="-762000" eaLnBrk="1" hangingPunct="1">
              <a:buFontTx/>
              <a:buAutoNum type="alphaUcPeriod"/>
            </a:pPr>
            <a:r>
              <a:rPr lang="fr-FR" sz="4000" smtClean="0">
                <a:solidFill>
                  <a:srgbClr val="FF0000"/>
                </a:solidFill>
                <a:effectLst/>
              </a:rPr>
              <a:t>Inflammation congestive et oedémateuse </a:t>
            </a:r>
          </a:p>
        </p:txBody>
      </p:sp>
      <p:sp>
        <p:nvSpPr>
          <p:cNvPr id="52227" name="Rectangle 3"/>
          <p:cNvSpPr>
            <a:spLocks noGrp="1" noChangeArrowheads="1"/>
          </p:cNvSpPr>
          <p:nvPr>
            <p:ph type="body" idx="1"/>
          </p:nvPr>
        </p:nvSpPr>
        <p:spPr>
          <a:xfrm>
            <a:off x="0" y="1268413"/>
            <a:ext cx="9144000" cy="5256212"/>
          </a:xfrm>
        </p:spPr>
        <p:txBody>
          <a:bodyPr/>
          <a:lstStyle/>
          <a:p>
            <a:pPr marL="533400" indent="-533400" algn="just" eaLnBrk="1" hangingPunct="1">
              <a:buClr>
                <a:srgbClr val="FF0000"/>
              </a:buClr>
              <a:buSzTx/>
              <a:buFont typeface="Wingdings" pitchFamily="2" charset="2"/>
              <a:buChar char="Ø"/>
            </a:pPr>
            <a:r>
              <a:rPr lang="fr-FR" smtClean="0">
                <a:effectLst/>
              </a:rPr>
              <a:t>Dominée par une vasodilatation intense et un exsudat particulièrement abondant. </a:t>
            </a:r>
          </a:p>
          <a:p>
            <a:pPr marL="533400" indent="-533400" algn="just" eaLnBrk="1" hangingPunct="1">
              <a:buSzTx/>
              <a:buFont typeface="Wingdings" pitchFamily="2" charset="2"/>
              <a:buAutoNum type="arabicPeriod"/>
            </a:pPr>
            <a:r>
              <a:rPr lang="fr-FR" smtClean="0">
                <a:effectLst/>
              </a:rPr>
              <a:t>"</a:t>
            </a:r>
            <a:r>
              <a:rPr lang="fr-FR" b="1" smtClean="0">
                <a:solidFill>
                  <a:srgbClr val="FFFF66"/>
                </a:solidFill>
                <a:effectLst/>
              </a:rPr>
              <a:t>Coup de soleil</a:t>
            </a:r>
            <a:r>
              <a:rPr lang="fr-FR" smtClean="0">
                <a:effectLst/>
              </a:rPr>
              <a:t>" avec formation de vésicules par accumulation de l'oedème sous l'épiderme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a:xfrm>
            <a:off x="457200" y="485775"/>
            <a:ext cx="8229600" cy="1143000"/>
          </a:xfrm>
          <a:solidFill>
            <a:schemeClr val="tx1"/>
          </a:solidFill>
          <a:ln cap="flat" algn="ctr">
            <a:solidFill>
              <a:schemeClr val="bg2"/>
            </a:solidFill>
          </a:ln>
        </p:spPr>
        <p:txBody>
          <a:bodyPr/>
          <a:lstStyle/>
          <a:p>
            <a:pPr marL="838200" indent="-838200" eaLnBrk="1" hangingPunct="1">
              <a:buFontTx/>
              <a:buAutoNum type="alphaUcPeriod" startAt="2"/>
            </a:pPr>
            <a:r>
              <a:rPr lang="fr-FR" sz="4000" smtClean="0">
                <a:solidFill>
                  <a:srgbClr val="FF0000"/>
                </a:solidFill>
                <a:effectLst/>
              </a:rPr>
              <a:t>Inflammation hémorragique</a:t>
            </a:r>
          </a:p>
        </p:txBody>
      </p:sp>
      <p:sp>
        <p:nvSpPr>
          <p:cNvPr id="52227" name="Rectangle 3"/>
          <p:cNvSpPr>
            <a:spLocks noGrp="1" noChangeArrowheads="1"/>
          </p:cNvSpPr>
          <p:nvPr>
            <p:ph type="body" idx="1"/>
          </p:nvPr>
        </p:nvSpPr>
        <p:spPr>
          <a:xfrm>
            <a:off x="393700" y="2420938"/>
            <a:ext cx="8426450" cy="3600450"/>
          </a:xfrm>
        </p:spPr>
        <p:txBody>
          <a:bodyPr/>
          <a:lstStyle/>
          <a:p>
            <a:pPr>
              <a:defRPr/>
            </a:pPr>
            <a:r>
              <a:rPr lang="fr-FR" dirty="0" smtClean="0"/>
              <a:t>A la congestion s'ajoute une </a:t>
            </a:r>
            <a:r>
              <a:rPr lang="fr-FR" dirty="0" err="1" smtClean="0"/>
              <a:t>érytrodiapedèse</a:t>
            </a:r>
            <a:r>
              <a:rPr lang="fr-FR" dirty="0" smtClean="0"/>
              <a:t> secondaire à des lésions des parois capillaires.</a:t>
            </a:r>
          </a:p>
          <a:p>
            <a:pPr>
              <a:defRPr/>
            </a:pPr>
            <a:r>
              <a:rPr lang="fr-FR" dirty="0" err="1" smtClean="0"/>
              <a:t>Exp</a:t>
            </a:r>
            <a:r>
              <a:rPr lang="fr-FR" dirty="0" smtClean="0"/>
              <a:t>: la varicelle à un stade avancé,</a:t>
            </a:r>
            <a:r>
              <a:rPr lang="fr-FR" dirty="0" smtClean="0">
                <a:effectLst/>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179388" y="188913"/>
            <a:ext cx="8856662" cy="6381750"/>
          </a:xfrm>
        </p:spPr>
        <p:txBody>
          <a:bodyPr/>
          <a:lstStyle/>
          <a:p>
            <a:pPr algn="just" eaLnBrk="1" hangingPunct="1">
              <a:buFont typeface="Wingdings" pitchFamily="2" charset="2"/>
              <a:buNone/>
              <a:defRPr/>
            </a:pPr>
            <a:r>
              <a:rPr lang="fr-FR" dirty="0" smtClean="0"/>
              <a:t>Sachant que : </a:t>
            </a:r>
          </a:p>
          <a:p>
            <a:pPr algn="just" eaLnBrk="1" hangingPunct="1">
              <a:defRPr/>
            </a:pPr>
            <a:r>
              <a:rPr lang="fr-FR" dirty="0" smtClean="0"/>
              <a:t>Les micro-organismes infectieux ne constituent qu'une partie des causes de l'inflammation et qu'une réaction inflammatoire n'est donc pas synonyme d'infection. </a:t>
            </a:r>
          </a:p>
          <a:p>
            <a:pPr algn="just" eaLnBrk="1" hangingPunct="1">
              <a:defRPr/>
            </a:pPr>
            <a:r>
              <a:rPr lang="fr-FR" dirty="0" smtClean="0"/>
              <a:t>Un même agent pathogène peut entraîner des réactions inflammatoires différentes selon l'hôte d'où l'importance des facteurs liés à l'hôte (état des défenses immunitaires).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solidFill>
            <a:schemeClr val="tx1"/>
          </a:solidFill>
          <a:ln cap="flat" algn="ctr">
            <a:solidFill>
              <a:schemeClr val="bg2"/>
            </a:solidFill>
          </a:ln>
        </p:spPr>
        <p:txBody>
          <a:bodyPr/>
          <a:lstStyle/>
          <a:p>
            <a:pPr marL="838200" indent="-838200" eaLnBrk="1" hangingPunct="1">
              <a:buFontTx/>
              <a:buAutoNum type="alphaUcPeriod" startAt="3"/>
            </a:pPr>
            <a:r>
              <a:rPr lang="fr-FR" sz="4000" smtClean="0">
                <a:solidFill>
                  <a:srgbClr val="FF0000"/>
                </a:solidFill>
                <a:effectLst/>
              </a:rPr>
              <a:t>Inflammation fibrineuse</a:t>
            </a:r>
          </a:p>
        </p:txBody>
      </p:sp>
      <p:sp>
        <p:nvSpPr>
          <p:cNvPr id="54275" name="Rectangle 3"/>
          <p:cNvSpPr>
            <a:spLocks noGrp="1" noChangeArrowheads="1"/>
          </p:cNvSpPr>
          <p:nvPr>
            <p:ph type="body" idx="1"/>
          </p:nvPr>
        </p:nvSpPr>
        <p:spPr>
          <a:xfrm>
            <a:off x="142875" y="2032000"/>
            <a:ext cx="8893175" cy="4349750"/>
          </a:xfrm>
        </p:spPr>
        <p:txBody>
          <a:bodyPr/>
          <a:lstStyle/>
          <a:p>
            <a:pPr algn="just" eaLnBrk="1" hangingPunct="1">
              <a:lnSpc>
                <a:spcPct val="80000"/>
              </a:lnSpc>
              <a:buFont typeface="Wingdings" pitchFamily="2" charset="2"/>
              <a:buNone/>
            </a:pPr>
            <a:r>
              <a:rPr lang="fr-FR" smtClean="0">
                <a:effectLst/>
              </a:rPr>
              <a:t>	Caractérisée par un exsudat très riche en fibrinogène qui se coagule en un réseau de fibrine.</a:t>
            </a:r>
          </a:p>
          <a:p>
            <a:pPr algn="just" eaLnBrk="1" hangingPunct="1">
              <a:lnSpc>
                <a:spcPct val="80000"/>
              </a:lnSpc>
              <a:buFont typeface="Wingdings" pitchFamily="2" charset="2"/>
              <a:buNone/>
            </a:pPr>
            <a:r>
              <a:rPr lang="fr-FR" b="1" smtClean="0">
                <a:solidFill>
                  <a:srgbClr val="FFFF66"/>
                </a:solidFill>
                <a:effectLst/>
              </a:rPr>
              <a:t>	</a:t>
            </a:r>
            <a:r>
              <a:rPr lang="fr-FR" b="1" u="sng" smtClean="0">
                <a:solidFill>
                  <a:srgbClr val="FFFF66"/>
                </a:solidFill>
                <a:effectLst/>
              </a:rPr>
              <a:t>Macroscopie</a:t>
            </a:r>
            <a:r>
              <a:rPr lang="fr-FR" u="sng" smtClean="0">
                <a:effectLst/>
              </a:rPr>
              <a:t>:</a:t>
            </a:r>
            <a:r>
              <a:rPr lang="fr-FR" smtClean="0">
                <a:effectLst/>
              </a:rPr>
              <a:t> dépôts de filaments blanchâtres très fins ou épais « fausses membranes ».</a:t>
            </a:r>
            <a:endParaRPr lang="fr-FR" u="sng" smtClean="0">
              <a:effectLst/>
            </a:endParaRPr>
          </a:p>
          <a:p>
            <a:pPr marL="762000" lvl="1" indent="-304800" algn="just" eaLnBrk="1" hangingPunct="1">
              <a:lnSpc>
                <a:spcPct val="80000"/>
              </a:lnSpc>
              <a:buClr>
                <a:srgbClr val="99FF66"/>
              </a:buClr>
              <a:buSzTx/>
              <a:buFont typeface="Wingdings" pitchFamily="2" charset="2"/>
              <a:buNone/>
            </a:pPr>
            <a:r>
              <a:rPr lang="fr-FR" sz="3200" smtClean="0">
                <a:solidFill>
                  <a:srgbClr val="99FF66"/>
                </a:solidFill>
                <a:effectLst/>
              </a:rPr>
              <a:t>	</a:t>
            </a:r>
          </a:p>
          <a:p>
            <a:pPr marL="762000" lvl="1" indent="-304800" algn="just" eaLnBrk="1" hangingPunct="1">
              <a:lnSpc>
                <a:spcPct val="80000"/>
              </a:lnSpc>
              <a:buClr>
                <a:srgbClr val="99FF66"/>
              </a:buClr>
              <a:buSzTx/>
              <a:buFont typeface="Wingdings" pitchFamily="2" charset="2"/>
              <a:buNone/>
            </a:pPr>
            <a:r>
              <a:rPr lang="fr-FR" sz="3200" smtClean="0">
                <a:solidFill>
                  <a:srgbClr val="99FF66"/>
                </a:solidFill>
                <a:effectLst/>
              </a:rPr>
              <a:t>Ex: diphtérie </a:t>
            </a:r>
            <a:endParaRPr lang="fr-FR" sz="3200" smtClean="0">
              <a:effectLst/>
            </a:endParaRPr>
          </a:p>
          <a:p>
            <a:pPr algn="just" eaLnBrk="1" hangingPunct="1">
              <a:lnSpc>
                <a:spcPct val="80000"/>
              </a:lnSpc>
              <a:buFont typeface="Wingdings" pitchFamily="2" charset="2"/>
              <a:buNone/>
            </a:pPr>
            <a:r>
              <a:rPr lang="fr-FR" b="1" smtClean="0">
                <a:solidFill>
                  <a:srgbClr val="FFFF66"/>
                </a:solidFill>
                <a:effectLst/>
              </a:rPr>
              <a:t>	</a:t>
            </a:r>
            <a:endParaRPr lang="fr-FR" smtClean="0">
              <a:effectLs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a:xfrm>
            <a:off x="287338" y="346075"/>
            <a:ext cx="8316912" cy="1138238"/>
          </a:xfrm>
          <a:solidFill>
            <a:schemeClr val="tx1"/>
          </a:solidFill>
          <a:ln cap="flat" algn="ctr">
            <a:solidFill>
              <a:schemeClr val="bg2"/>
            </a:solidFill>
          </a:ln>
        </p:spPr>
        <p:txBody>
          <a:bodyPr/>
          <a:lstStyle/>
          <a:p>
            <a:pPr marL="838200" indent="-838200" eaLnBrk="1" hangingPunct="1"/>
            <a:r>
              <a:rPr lang="fr-FR" sz="4000" smtClean="0">
                <a:solidFill>
                  <a:srgbClr val="FF0000"/>
                </a:solidFill>
                <a:effectLst/>
              </a:rPr>
              <a:t>D. Inflammation purulente ou suppurée 1</a:t>
            </a:r>
          </a:p>
        </p:txBody>
      </p:sp>
      <p:sp>
        <p:nvSpPr>
          <p:cNvPr id="55299" name="Rectangle 3"/>
          <p:cNvSpPr>
            <a:spLocks noGrp="1" noChangeArrowheads="1"/>
          </p:cNvSpPr>
          <p:nvPr>
            <p:ph type="body" idx="1"/>
          </p:nvPr>
        </p:nvSpPr>
        <p:spPr>
          <a:xfrm>
            <a:off x="250825" y="1989138"/>
            <a:ext cx="8642350" cy="4176712"/>
          </a:xfrm>
        </p:spPr>
        <p:txBody>
          <a:bodyPr/>
          <a:lstStyle/>
          <a:p>
            <a:pPr algn="just" eaLnBrk="1" hangingPunct="1">
              <a:lnSpc>
                <a:spcPct val="80000"/>
              </a:lnSpc>
              <a:buClr>
                <a:srgbClr val="FF0000"/>
              </a:buClr>
              <a:buSzTx/>
              <a:buFont typeface="Wingdings" pitchFamily="2" charset="2"/>
              <a:buChar char="Ø"/>
            </a:pPr>
            <a:r>
              <a:rPr lang="fr-FR" smtClean="0">
                <a:effectLst/>
              </a:rPr>
              <a:t>Caractérisée par la présence massive de pyocytes (polynucléaires altérés). </a:t>
            </a:r>
          </a:p>
          <a:p>
            <a:pPr algn="just" eaLnBrk="1" hangingPunct="1">
              <a:lnSpc>
                <a:spcPct val="80000"/>
              </a:lnSpc>
              <a:buClr>
                <a:srgbClr val="FF0000"/>
              </a:buClr>
              <a:buSzTx/>
              <a:buFont typeface="Wingdings" pitchFamily="2" charset="2"/>
              <a:buChar char="Ø"/>
            </a:pPr>
            <a:r>
              <a:rPr lang="fr-FR" smtClean="0">
                <a:effectLst/>
              </a:rPr>
              <a:t>Le pus est un mélange de pyocytes, de fibrine et de nécrose tissulaire.</a:t>
            </a:r>
          </a:p>
          <a:p>
            <a:pPr algn="just" eaLnBrk="1" hangingPunct="1">
              <a:lnSpc>
                <a:spcPct val="80000"/>
              </a:lnSpc>
              <a:buClr>
                <a:srgbClr val="FF0000"/>
              </a:buClr>
              <a:buSzTx/>
              <a:buFont typeface="Wingdings" pitchFamily="2" charset="2"/>
              <a:buChar char="Ø"/>
            </a:pPr>
            <a:r>
              <a:rPr lang="fr-FR" smtClean="0">
                <a:effectLst/>
              </a:rPr>
              <a:t>L'inflammation suppurée est le plus souvent due à des bactéries dites pyogènes</a:t>
            </a:r>
          </a:p>
          <a:p>
            <a:pPr algn="just" eaLnBrk="1" hangingPunct="1">
              <a:lnSpc>
                <a:spcPct val="80000"/>
              </a:lnSpc>
              <a:buClr>
                <a:srgbClr val="FF0000"/>
              </a:buClr>
              <a:buSzTx/>
              <a:buFont typeface="Wingdings" pitchFamily="2" charset="2"/>
              <a:buChar char="Ø"/>
            </a:pPr>
            <a:r>
              <a:rPr lang="fr-FR" smtClean="0">
                <a:effectLst/>
              </a:rPr>
              <a:t>Elle peut être aseptique, après arrivée massive de polynucléaires dans un site inflammatoire et la libération massive de leurs enzymes.</a:t>
            </a:r>
          </a:p>
          <a:p>
            <a:pPr algn="just" eaLnBrk="1" hangingPunct="1">
              <a:lnSpc>
                <a:spcPct val="80000"/>
              </a:lnSpc>
              <a:buClr>
                <a:srgbClr val="FF0000"/>
              </a:buClr>
              <a:buSzTx/>
              <a:buFont typeface="Wingdings" pitchFamily="2" charset="2"/>
              <a:buNone/>
            </a:pPr>
            <a:endParaRPr lang="fr-FR" smtClean="0">
              <a:effectLs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D- L'inflammation purulente 2 :</a:t>
            </a:r>
            <a:endParaRPr lang="fr-FR" dirty="0"/>
          </a:p>
        </p:txBody>
      </p:sp>
      <p:sp>
        <p:nvSpPr>
          <p:cNvPr id="3" name="Espace réservé du contenu 2"/>
          <p:cNvSpPr>
            <a:spLocks noGrp="1"/>
          </p:cNvSpPr>
          <p:nvPr>
            <p:ph idx="1"/>
          </p:nvPr>
        </p:nvSpPr>
        <p:spPr>
          <a:xfrm>
            <a:off x="179388" y="1600200"/>
            <a:ext cx="8964612" cy="4525963"/>
          </a:xfrm>
        </p:spPr>
        <p:txBody>
          <a:bodyPr/>
          <a:lstStyle/>
          <a:p>
            <a:pPr>
              <a:defRPr/>
            </a:pPr>
            <a:r>
              <a:rPr lang="fr-FR" sz="2400" b="1" dirty="0" smtClean="0"/>
              <a:t>Caractérisée par la formation de pus, ce dernier est constitué par des polynucléaires altérés ou morts, des </a:t>
            </a:r>
            <a:r>
              <a:rPr lang="fr-FR" sz="2400" b="1" dirty="0" err="1" smtClean="0"/>
              <a:t>pyocytes</a:t>
            </a:r>
            <a:r>
              <a:rPr lang="fr-FR" sz="2400" b="1" dirty="0" smtClean="0"/>
              <a:t> des </a:t>
            </a:r>
            <a:r>
              <a:rPr lang="fr-FR" sz="2400" dirty="0" err="1" smtClean="0"/>
              <a:t>pyophages</a:t>
            </a:r>
            <a:r>
              <a:rPr lang="fr-FR" sz="2400" dirty="0" smtClean="0"/>
              <a:t> et débris tissulaires.</a:t>
            </a:r>
          </a:p>
          <a:p>
            <a:pPr>
              <a:buFont typeface="Wingdings" pitchFamily="2" charset="2"/>
              <a:buNone/>
              <a:defRPr/>
            </a:pPr>
            <a:r>
              <a:rPr lang="fr-FR" sz="2400" b="1" dirty="0" smtClean="0"/>
              <a:t>La nécrose purulente est appelée:</a:t>
            </a:r>
            <a:endParaRPr lang="fr-FR" sz="2400" dirty="0" smtClean="0"/>
          </a:p>
          <a:p>
            <a:pPr>
              <a:buFont typeface="Wingdings" pitchFamily="2" charset="2"/>
              <a:buChar char="ü"/>
              <a:defRPr/>
            </a:pPr>
            <a:r>
              <a:rPr lang="fr-FR" sz="2400" dirty="0" smtClean="0">
                <a:solidFill>
                  <a:srgbClr val="FF0000"/>
                </a:solidFill>
              </a:rPr>
              <a:t>Pyodermite ou pustule </a:t>
            </a:r>
            <a:r>
              <a:rPr lang="fr-FR" sz="2400" dirty="0" smtClean="0"/>
              <a:t> : </a:t>
            </a:r>
            <a:r>
              <a:rPr lang="fr-FR" sz="2400" b="1" dirty="0" smtClean="0"/>
              <a:t>quant elle se localise au niveau de l'épiderme.</a:t>
            </a:r>
          </a:p>
          <a:p>
            <a:pPr>
              <a:buFont typeface="Wingdings" pitchFamily="2" charset="2"/>
              <a:buChar char="ü"/>
              <a:defRPr/>
            </a:pPr>
            <a:r>
              <a:rPr lang="fr-FR" sz="2400" b="1" dirty="0" smtClean="0">
                <a:solidFill>
                  <a:srgbClr val="FF0000"/>
                </a:solidFill>
              </a:rPr>
              <a:t>Abcès</a:t>
            </a:r>
            <a:r>
              <a:rPr lang="fr-FR" sz="2400" b="1" dirty="0" smtClean="0"/>
              <a:t>: quant elle est localisée est circonscrite.</a:t>
            </a:r>
          </a:p>
          <a:p>
            <a:pPr>
              <a:buFont typeface="Wingdings" pitchFamily="2" charset="2"/>
              <a:buChar char="ü"/>
              <a:defRPr/>
            </a:pPr>
            <a:r>
              <a:rPr lang="fr-FR" sz="2400" b="1" dirty="0" smtClean="0">
                <a:solidFill>
                  <a:srgbClr val="FF0000"/>
                </a:solidFill>
              </a:rPr>
              <a:t>Phlegmon</a:t>
            </a:r>
            <a:r>
              <a:rPr lang="fr-FR" sz="2400" b="1" dirty="0" smtClean="0"/>
              <a:t>: quant elle est diffuse, non collectée.</a:t>
            </a:r>
          </a:p>
          <a:p>
            <a:pPr>
              <a:buFont typeface="Wingdings" pitchFamily="2" charset="2"/>
              <a:buChar char="ü"/>
              <a:defRPr/>
            </a:pPr>
            <a:r>
              <a:rPr lang="fr-FR" sz="2400" dirty="0" smtClean="0">
                <a:solidFill>
                  <a:srgbClr val="FF0000"/>
                </a:solidFill>
              </a:rPr>
              <a:t>Empyème: </a:t>
            </a:r>
            <a:r>
              <a:rPr lang="fr-FR" sz="2400" dirty="0" smtClean="0"/>
              <a:t>quant elle se développe dans un organe creux.</a:t>
            </a:r>
          </a:p>
          <a:p>
            <a:pPr>
              <a:buFont typeface="Wingdings" pitchFamily="2" charset="2"/>
              <a:buNone/>
              <a:defRPr/>
            </a:pPr>
            <a:r>
              <a:rPr lang="fr-FR" sz="2400" b="1" dirty="0" smtClean="0"/>
              <a:t>Dans tous les cas la guérison n'est obtenue qu'après détersion.</a:t>
            </a:r>
            <a:endParaRPr lang="fr-FR"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179388" y="333375"/>
            <a:ext cx="8713787" cy="6264275"/>
          </a:xfrm>
        </p:spPr>
        <p:txBody>
          <a:bodyPr/>
          <a:lstStyle/>
          <a:p>
            <a:pPr algn="just" eaLnBrk="1" hangingPunct="1">
              <a:lnSpc>
                <a:spcPct val="80000"/>
              </a:lnSpc>
              <a:buClr>
                <a:srgbClr val="FF0000"/>
              </a:buClr>
              <a:buSzTx/>
              <a:buFont typeface="Wingdings" pitchFamily="2" charset="2"/>
              <a:buChar char="Ø"/>
            </a:pPr>
            <a:r>
              <a:rPr lang="fr-FR" smtClean="0">
                <a:effectLst/>
              </a:rPr>
              <a:t>L'inflammation suppurée peut se rencontrer sous plusieurs formes :</a:t>
            </a:r>
            <a:endParaRPr lang="fr-FR" u="sng" smtClean="0">
              <a:effectLst/>
            </a:endParaRPr>
          </a:p>
          <a:p>
            <a:pPr lvl="1" algn="just" eaLnBrk="1" hangingPunct="1">
              <a:lnSpc>
                <a:spcPct val="80000"/>
              </a:lnSpc>
              <a:buClr>
                <a:srgbClr val="99FF66"/>
              </a:buClr>
              <a:buSzTx/>
              <a:buFont typeface="Wingdings" pitchFamily="2" charset="2"/>
              <a:buChar char="q"/>
            </a:pPr>
            <a:r>
              <a:rPr lang="fr-FR" sz="3200" b="1" u="sng" smtClean="0">
                <a:solidFill>
                  <a:srgbClr val="FFFF66"/>
                </a:solidFill>
                <a:effectLst/>
              </a:rPr>
              <a:t>Pustule</a:t>
            </a:r>
            <a:r>
              <a:rPr lang="fr-FR" sz="3200" u="sng" smtClean="0">
                <a:effectLst/>
              </a:rPr>
              <a:t> </a:t>
            </a:r>
            <a:r>
              <a:rPr lang="fr-FR" sz="3200" smtClean="0">
                <a:effectLst/>
              </a:rPr>
              <a:t>: accumulation de pus dans l'épaisseur de l'épiderme ou sous l'épiderme décollé.</a:t>
            </a:r>
          </a:p>
          <a:p>
            <a:pPr lvl="1" algn="just" eaLnBrk="1" hangingPunct="1">
              <a:lnSpc>
                <a:spcPct val="80000"/>
              </a:lnSpc>
              <a:buClr>
                <a:srgbClr val="99FF66"/>
              </a:buClr>
              <a:buSzTx/>
              <a:buFont typeface="Wingdings" pitchFamily="2" charset="2"/>
              <a:buChar char="q"/>
            </a:pPr>
            <a:r>
              <a:rPr lang="fr-FR" sz="3200" b="1" u="sng" smtClean="0">
                <a:solidFill>
                  <a:srgbClr val="FFFF66"/>
                </a:solidFill>
                <a:effectLst/>
              </a:rPr>
              <a:t>Abcès</a:t>
            </a:r>
            <a:r>
              <a:rPr lang="fr-FR" sz="3200" smtClean="0">
                <a:effectLst/>
              </a:rPr>
              <a:t>: inflammation suppurée localisée creusant une cavité dans un organe plein.</a:t>
            </a:r>
          </a:p>
          <a:p>
            <a:pPr algn="just" eaLnBrk="1" hangingPunct="1">
              <a:lnSpc>
                <a:spcPct val="80000"/>
              </a:lnSpc>
              <a:buFont typeface="Wingdings" pitchFamily="2" charset="2"/>
              <a:buNone/>
            </a:pPr>
            <a:r>
              <a:rPr lang="fr-FR" smtClean="0">
                <a:effectLst/>
              </a:rPr>
              <a:t>		La cavité se forme par nécrose tissulaire de 	liquéfaction, due aux enzymes 	protéolytiques des polynucléaires : élastases et 	collagénases.</a:t>
            </a:r>
            <a:endParaRPr lang="fr-FR" u="sng" smtClean="0">
              <a:effectLst/>
            </a:endParaRPr>
          </a:p>
          <a:p>
            <a:pPr algn="just" eaLnBrk="1" hangingPunct="1">
              <a:lnSpc>
                <a:spcPct val="80000"/>
              </a:lnSpc>
              <a:buFont typeface="Wingdings" pitchFamily="2" charset="2"/>
              <a:buNone/>
            </a:pPr>
            <a:r>
              <a:rPr lang="fr-FR" b="1" u="sng" smtClean="0">
                <a:solidFill>
                  <a:srgbClr val="FF0000"/>
                </a:solidFill>
                <a:effectLst/>
              </a:rPr>
              <a:t>Morphologie d'un abcès:</a:t>
            </a:r>
            <a:r>
              <a:rPr lang="fr-FR" smtClean="0">
                <a:effectLst/>
              </a:rPr>
              <a:t> au centre zone de collection du pus, en périphérie se forme un tissu de granulation inflammatoire appelé "membrane pyogénique" circonscrivant le pus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107950" y="404813"/>
            <a:ext cx="8686800" cy="6192837"/>
          </a:xfrm>
        </p:spPr>
        <p:txBody>
          <a:bodyPr/>
          <a:lstStyle/>
          <a:p>
            <a:pPr algn="just" eaLnBrk="1" hangingPunct="1">
              <a:lnSpc>
                <a:spcPct val="90000"/>
              </a:lnSpc>
              <a:buClr>
                <a:srgbClr val="99FF66"/>
              </a:buClr>
              <a:buSzTx/>
              <a:buFont typeface="Wingdings" pitchFamily="2" charset="2"/>
              <a:buChar char="Ø"/>
            </a:pPr>
            <a:r>
              <a:rPr lang="fr-FR" b="1" u="sng" smtClean="0">
                <a:solidFill>
                  <a:srgbClr val="99FF66"/>
                </a:solidFill>
                <a:effectLst/>
              </a:rPr>
              <a:t>Phlegmon</a:t>
            </a:r>
            <a:r>
              <a:rPr lang="fr-FR" smtClean="0">
                <a:effectLst/>
              </a:rPr>
              <a:t>: </a:t>
            </a:r>
          </a:p>
          <a:p>
            <a:pPr algn="just" eaLnBrk="1" hangingPunct="1">
              <a:lnSpc>
                <a:spcPct val="90000"/>
              </a:lnSpc>
              <a:buClr>
                <a:srgbClr val="FF0000"/>
              </a:buClr>
              <a:buSzPct val="75000"/>
              <a:buFont typeface="Wingdings" pitchFamily="2" charset="2"/>
              <a:buChar char="q"/>
            </a:pPr>
            <a:r>
              <a:rPr lang="fr-FR" smtClean="0">
                <a:effectLst/>
              </a:rPr>
              <a:t>Suppuration diffuse non circonscrite, le long des gaines tendineuses, ou dans le tissu conjonctif entre les aponévroses et entre les faisceaux musculaires des membres. </a:t>
            </a:r>
          </a:p>
          <a:p>
            <a:pPr algn="just" eaLnBrk="1" hangingPunct="1">
              <a:lnSpc>
                <a:spcPct val="90000"/>
              </a:lnSpc>
              <a:buClr>
                <a:srgbClr val="FF0000"/>
              </a:buClr>
              <a:buSzPct val="75000"/>
              <a:buFont typeface="Wingdings" pitchFamily="2" charset="2"/>
              <a:buChar char="q"/>
            </a:pPr>
            <a:r>
              <a:rPr lang="fr-FR" smtClean="0">
                <a:effectLst/>
              </a:rPr>
              <a:t>Il s'observe lors d'infection par des bactéries secrétant en grande quantité des enzymes dégradant le tissu conjonctif.</a:t>
            </a:r>
          </a:p>
          <a:p>
            <a:pPr algn="just" eaLnBrk="1" hangingPunct="1">
              <a:lnSpc>
                <a:spcPct val="90000"/>
              </a:lnSpc>
              <a:buClr>
                <a:srgbClr val="FF0000"/>
              </a:buClr>
              <a:buSzPct val="75000"/>
              <a:buFont typeface="Wingdings" pitchFamily="2" charset="2"/>
              <a:buChar char="q"/>
            </a:pPr>
            <a:r>
              <a:rPr lang="fr-FR" smtClean="0">
                <a:effectLst/>
              </a:rPr>
              <a:t>L'inflammation s'étend sans se collecter et a peu de chance d'être détergée. </a:t>
            </a:r>
          </a:p>
          <a:p>
            <a:pPr algn="just" eaLnBrk="1" hangingPunct="1">
              <a:lnSpc>
                <a:spcPct val="90000"/>
              </a:lnSpc>
              <a:buClr>
                <a:srgbClr val="FF0000"/>
              </a:buClr>
              <a:buSzPct val="75000"/>
              <a:buFont typeface="Wingdings" pitchFamily="2" charset="2"/>
              <a:buChar char="q"/>
            </a:pPr>
            <a:r>
              <a:rPr lang="fr-FR" smtClean="0">
                <a:effectLst/>
              </a:rPr>
              <a:t>Le phlegmon évolue donc fréquemment vers la chronicité avec formation d'une fibrose.</a:t>
            </a:r>
            <a:endParaRPr lang="fr-FR" u="sng" smtClean="0">
              <a:effectLs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body" idx="1"/>
          </p:nvPr>
        </p:nvSpPr>
        <p:spPr>
          <a:xfrm>
            <a:off x="457200" y="1198563"/>
            <a:ext cx="8435975" cy="4391025"/>
          </a:xfrm>
        </p:spPr>
        <p:txBody>
          <a:bodyPr/>
          <a:lstStyle/>
          <a:p>
            <a:pPr algn="just" eaLnBrk="1" hangingPunct="1">
              <a:buClr>
                <a:srgbClr val="99FF66"/>
              </a:buClr>
              <a:buSzTx/>
              <a:buFont typeface="Wingdings" pitchFamily="2" charset="2"/>
              <a:buChar char="Ø"/>
              <a:defRPr/>
            </a:pPr>
            <a:r>
              <a:rPr lang="fr-FR" b="1" u="sng" dirty="0" smtClean="0">
                <a:solidFill>
                  <a:srgbClr val="99FF66"/>
                </a:solidFill>
                <a:effectLst/>
              </a:rPr>
              <a:t>Empyème</a:t>
            </a:r>
            <a:r>
              <a:rPr lang="fr-FR" dirty="0" smtClean="0">
                <a:effectLst/>
              </a:rPr>
              <a:t>: </a:t>
            </a:r>
          </a:p>
          <a:p>
            <a:pPr algn="just" eaLnBrk="1" hangingPunct="1">
              <a:buClr>
                <a:srgbClr val="FF0000"/>
              </a:buClr>
              <a:buSzPct val="75000"/>
              <a:buFont typeface="Wingdings" pitchFamily="2" charset="2"/>
              <a:buChar char="q"/>
              <a:defRPr/>
            </a:pPr>
            <a:r>
              <a:rPr lang="fr-FR" dirty="0" smtClean="0">
                <a:effectLst/>
              </a:rPr>
              <a:t>Suppuration collectée dans une cavité naturelle préexistante: plèvre (pleurésie), péritoine (péritonite), péricarde (péricardite), articulations (arthrite), sinus (sinusite), trompe (</a:t>
            </a:r>
            <a:r>
              <a:rPr lang="fr-FR" dirty="0" err="1" smtClean="0">
                <a:effectLst/>
              </a:rPr>
              <a:t>pyosalpinx</a:t>
            </a:r>
            <a:r>
              <a:rPr lang="fr-FR" dirty="0" smtClean="0">
                <a:effectLst/>
              </a:rPr>
              <a:t>), vésicule biliaire (</a:t>
            </a:r>
            <a:r>
              <a:rPr lang="fr-FR" dirty="0" err="1" smtClean="0">
                <a:effectLst/>
              </a:rPr>
              <a:t>pyo</a:t>
            </a:r>
            <a:r>
              <a:rPr lang="fr-FR" dirty="0" smtClean="0">
                <a:effectLst/>
              </a:rPr>
              <a:t>-</a:t>
            </a:r>
            <a:r>
              <a:rPr lang="fr-FR" dirty="0" err="1" smtClean="0">
                <a:effectLst/>
              </a:rPr>
              <a:t>cholecyste</a:t>
            </a:r>
            <a:r>
              <a:rPr lang="fr-FR" dirty="0" smtClean="0">
                <a:effectLst/>
              </a:rPr>
              <a:t>), appendice (</a:t>
            </a:r>
            <a:r>
              <a:rPr lang="fr-FR" dirty="0" err="1" smtClean="0">
                <a:effectLst/>
              </a:rPr>
              <a:t>pyo</a:t>
            </a:r>
            <a:r>
              <a:rPr lang="fr-FR" dirty="0" smtClean="0">
                <a:effectLst/>
              </a:rPr>
              <a:t>-appendicite), espace limité par les méninges (empyème sous-dural).</a:t>
            </a:r>
          </a:p>
          <a:p>
            <a:pPr eaLnBrk="1" hangingPunct="1">
              <a:defRPr/>
            </a:pPr>
            <a:endParaRPr lang="fr-FR"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457200" y="115888"/>
            <a:ext cx="8229600" cy="850900"/>
          </a:xfrm>
          <a:solidFill>
            <a:schemeClr val="tx1"/>
          </a:solidFill>
          <a:ln cap="flat" algn="ctr">
            <a:solidFill>
              <a:schemeClr val="bg2"/>
            </a:solidFill>
          </a:ln>
        </p:spPr>
        <p:txBody>
          <a:bodyPr/>
          <a:lstStyle/>
          <a:p>
            <a:pPr marL="838200" indent="-838200" eaLnBrk="1" hangingPunct="1">
              <a:buFontTx/>
              <a:buAutoNum type="alphaUcPeriod" startAt="6"/>
            </a:pPr>
            <a:r>
              <a:rPr lang="fr-FR" smtClean="0">
                <a:solidFill>
                  <a:srgbClr val="FF0000"/>
                </a:solidFill>
                <a:effectLst/>
              </a:rPr>
              <a:t>Inflammation gangréneuse</a:t>
            </a:r>
          </a:p>
        </p:txBody>
      </p:sp>
      <p:sp>
        <p:nvSpPr>
          <p:cNvPr id="60419" name="Rectangle 3"/>
          <p:cNvSpPr>
            <a:spLocks noGrp="1" noChangeArrowheads="1"/>
          </p:cNvSpPr>
          <p:nvPr>
            <p:ph type="body" idx="1"/>
          </p:nvPr>
        </p:nvSpPr>
        <p:spPr>
          <a:xfrm>
            <a:off x="179388" y="1125538"/>
            <a:ext cx="8820150" cy="5616575"/>
          </a:xfrm>
        </p:spPr>
        <p:txBody>
          <a:bodyPr/>
          <a:lstStyle/>
          <a:p>
            <a:pPr algn="just" eaLnBrk="1" hangingPunct="1">
              <a:buClr>
                <a:srgbClr val="FF0000"/>
              </a:buClr>
              <a:buSzTx/>
              <a:buFont typeface="Wingdings" pitchFamily="2" charset="2"/>
              <a:buChar char="Ø"/>
            </a:pPr>
            <a:r>
              <a:rPr lang="fr-FR" smtClean="0">
                <a:effectLst/>
              </a:rPr>
              <a:t>La gangrène est caractérisée par une nécrose tissulaire extensive due à des bactéries anaérobies et/ou à des thromboses dans le foyer inflammatoire (source de nécrose ischémique). </a:t>
            </a:r>
          </a:p>
          <a:p>
            <a:pPr algn="just" eaLnBrk="1" hangingPunct="1">
              <a:buClr>
                <a:srgbClr val="FF0000"/>
              </a:buClr>
              <a:buSzTx/>
              <a:buFont typeface="Wingdings" pitchFamily="2" charset="2"/>
              <a:buChar char="Ø"/>
            </a:pPr>
            <a:r>
              <a:rPr lang="fr-FR" smtClean="0">
                <a:effectLst/>
              </a:rPr>
              <a:t>Les deux mécanismes étant souvent intriqués.</a:t>
            </a:r>
          </a:p>
          <a:p>
            <a:pPr algn="just" eaLnBrk="1" hangingPunct="1">
              <a:buClr>
                <a:srgbClr val="FF0000"/>
              </a:buClr>
              <a:buSzTx/>
              <a:buFont typeface="Wingdings" pitchFamily="2" charset="2"/>
              <a:buChar char="Ø"/>
            </a:pPr>
            <a:r>
              <a:rPr lang="fr-FR" smtClean="0">
                <a:effectLst/>
              </a:rPr>
              <a:t>Généralement, l'altération de l'état général est sévère.</a:t>
            </a:r>
          </a:p>
          <a:p>
            <a:pPr algn="just" eaLnBrk="1" hangingPunct="1">
              <a:buFont typeface="Wingdings" pitchFamily="2" charset="2"/>
              <a:buNone/>
            </a:pPr>
            <a:r>
              <a:rPr lang="fr-FR" smtClean="0">
                <a:effectLst/>
              </a:rPr>
              <a:t>	</a:t>
            </a:r>
            <a:r>
              <a:rPr lang="fr-FR" smtClean="0">
                <a:solidFill>
                  <a:srgbClr val="99FF66"/>
                </a:solidFill>
                <a:effectLst/>
              </a:rPr>
              <a:t>Ex: </a:t>
            </a:r>
            <a:r>
              <a:rPr lang="fr-FR" u="sng" smtClean="0">
                <a:solidFill>
                  <a:srgbClr val="99FF66"/>
                </a:solidFill>
                <a:effectLst/>
              </a:rPr>
              <a:t>1.</a:t>
            </a:r>
            <a:r>
              <a:rPr lang="fr-FR" smtClean="0">
                <a:effectLst/>
              </a:rPr>
              <a:t> Cholécystite ou appendicite gangreneuse, avec un risque important de perforation de ces organes et de péritonite. </a:t>
            </a:r>
            <a:r>
              <a:rPr lang="fr-FR" u="sng" smtClean="0">
                <a:solidFill>
                  <a:srgbClr val="99FF66"/>
                </a:solidFill>
                <a:effectLst/>
              </a:rPr>
              <a:t>2.</a:t>
            </a:r>
            <a:r>
              <a:rPr lang="fr-FR" smtClean="0">
                <a:effectLst/>
              </a:rPr>
              <a:t> Gangrène gazeuse par infection d’une plaie.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313" y="476250"/>
            <a:ext cx="8229600" cy="1143000"/>
          </a:xfrm>
        </p:spPr>
        <p:txBody>
          <a:bodyPr/>
          <a:lstStyle/>
          <a:p>
            <a:pPr>
              <a:defRPr/>
            </a:pPr>
            <a:r>
              <a:rPr lang="fr-FR" dirty="0" smtClean="0">
                <a:solidFill>
                  <a:srgbClr val="FFFF00"/>
                </a:solidFill>
              </a:rPr>
              <a:t>2- L'INFLAMMATION SUB-AlGUE</a:t>
            </a:r>
            <a:r>
              <a:rPr lang="fr-FR" dirty="0" smtClean="0"/>
              <a:t/>
            </a:r>
            <a:br>
              <a:rPr lang="fr-FR" dirty="0" smtClean="0"/>
            </a:br>
            <a:endParaRPr lang="fr-FR" dirty="0"/>
          </a:p>
        </p:txBody>
      </p:sp>
      <p:sp>
        <p:nvSpPr>
          <p:cNvPr id="3" name="Espace réservé du contenu 2"/>
          <p:cNvSpPr>
            <a:spLocks noGrp="1"/>
          </p:cNvSpPr>
          <p:nvPr>
            <p:ph idx="1"/>
          </p:nvPr>
        </p:nvSpPr>
        <p:spPr>
          <a:xfrm>
            <a:off x="0" y="1412875"/>
            <a:ext cx="9144000" cy="4525963"/>
          </a:xfrm>
        </p:spPr>
        <p:txBody>
          <a:bodyPr/>
          <a:lstStyle/>
          <a:p>
            <a:pPr>
              <a:defRPr/>
            </a:pPr>
            <a:r>
              <a:rPr lang="fr-FR" sz="2800" dirty="0" smtClean="0"/>
              <a:t>Au cours de laquelle prédomine la réaction cellulaire.</a:t>
            </a:r>
          </a:p>
          <a:p>
            <a:pPr>
              <a:defRPr/>
            </a:pPr>
            <a:r>
              <a:rPr lang="fr-FR" sz="2800" dirty="0" smtClean="0"/>
              <a:t>Elle se caractérise par l'accumulation des cellules mononuclées et de quelques polynucléaires neutrophiles.</a:t>
            </a:r>
          </a:p>
          <a:p>
            <a:pPr>
              <a:defRPr/>
            </a:pPr>
            <a:r>
              <a:rPr lang="fr-FR" sz="2800" b="1" dirty="0" smtClean="0"/>
              <a:t>Les cellules mononuclées sont représentées par les lymphocytes qui se transforment en </a:t>
            </a:r>
            <a:r>
              <a:rPr lang="fr-FR" sz="2800" b="1" dirty="0" err="1" smtClean="0"/>
              <a:t>irnmunoblastes</a:t>
            </a:r>
            <a:r>
              <a:rPr lang="fr-FR" sz="2800" b="1" dirty="0" smtClean="0"/>
              <a:t> puis en plasmocytes.</a:t>
            </a:r>
          </a:p>
          <a:p>
            <a:pPr>
              <a:defRPr/>
            </a:pPr>
            <a:r>
              <a:rPr lang="fr-FR" sz="2800" b="1" dirty="0" smtClean="0"/>
              <a:t>Les monocytes se transforment en histiocytes en macrophage puis en cellules </a:t>
            </a:r>
            <a:r>
              <a:rPr lang="fr-FR" sz="2800" b="1" dirty="0" err="1" smtClean="0"/>
              <a:t>épithéloïdes</a:t>
            </a:r>
            <a:r>
              <a:rPr lang="fr-FR" sz="2800" b="1" dirty="0" smtClean="0"/>
              <a:t> et géantes.</a:t>
            </a:r>
          </a:p>
          <a:p>
            <a:pPr>
              <a:defRPr/>
            </a:pPr>
            <a:r>
              <a:rPr lang="fr-FR" sz="2800" b="1" dirty="0" smtClean="0"/>
              <a:t>La prédominance des ces 02 dernières cellules traduit une réaction </a:t>
            </a:r>
            <a:r>
              <a:rPr lang="fr-FR" sz="2800" b="1" dirty="0" err="1" smtClean="0"/>
              <a:t>granulomateuse</a:t>
            </a:r>
            <a:r>
              <a:rPr lang="fr-FR" sz="2800" b="1" dirty="0" smtClean="0"/>
              <a:t> ou granulome.</a:t>
            </a:r>
            <a:endParaRPr lang="fr-FR" sz="2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a:xfrm>
            <a:off x="457200" y="1138238"/>
            <a:ext cx="8362950" cy="1282700"/>
          </a:xfrm>
          <a:solidFill>
            <a:srgbClr val="FF0000"/>
          </a:solidFill>
        </p:spPr>
        <p:txBody>
          <a:bodyPr/>
          <a:lstStyle/>
          <a:p>
            <a:pPr eaLnBrk="1" hangingPunct="1"/>
            <a:r>
              <a:rPr lang="fr-FR" sz="4000" smtClean="0">
                <a:effectLst/>
              </a:rPr>
              <a:t>Variétés morphologiques des inflammations aiguës et chroniques</a:t>
            </a:r>
            <a:r>
              <a:rPr lang="en-US" sz="4000" smtClean="0">
                <a:effectLst/>
              </a:rPr>
              <a:t> </a:t>
            </a:r>
            <a:endParaRPr lang="fr-FR" sz="4000" smtClean="0">
              <a:effectLst/>
            </a:endParaRPr>
          </a:p>
        </p:txBody>
      </p:sp>
      <p:sp>
        <p:nvSpPr>
          <p:cNvPr id="62467" name="Rectangle 3"/>
          <p:cNvSpPr>
            <a:spLocks noGrp="1" noChangeArrowheads="1"/>
          </p:cNvSpPr>
          <p:nvPr>
            <p:ph type="body" idx="1"/>
          </p:nvPr>
        </p:nvSpPr>
        <p:spPr>
          <a:xfrm>
            <a:off x="468313" y="3860800"/>
            <a:ext cx="8424862" cy="863600"/>
          </a:xfrm>
          <a:noFill/>
          <a:ln>
            <a:solidFill>
              <a:schemeClr val="tx1"/>
            </a:solidFill>
          </a:ln>
        </p:spPr>
        <p:txBody>
          <a:bodyPr/>
          <a:lstStyle/>
          <a:p>
            <a:pPr marL="609600" indent="-609600" algn="ctr" eaLnBrk="1" hangingPunct="1">
              <a:buClr>
                <a:srgbClr val="008000"/>
              </a:buClr>
              <a:buSzTx/>
              <a:buFont typeface="Wingdings" pitchFamily="2" charset="2"/>
              <a:buAutoNum type="arabicPeriod" startAt="2"/>
            </a:pPr>
            <a:r>
              <a:rPr lang="fr-FR" sz="4000" b="1" smtClean="0">
                <a:solidFill>
                  <a:srgbClr val="99FF66"/>
                </a:solidFill>
                <a:effectLst/>
              </a:rPr>
              <a:t>Types d’inflammations Chroniques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1"/>
          </p:nvPr>
        </p:nvSpPr>
        <p:spPr>
          <a:xfrm>
            <a:off x="107950" y="404813"/>
            <a:ext cx="9036050" cy="6264275"/>
          </a:xfrm>
        </p:spPr>
        <p:txBody>
          <a:bodyPr/>
          <a:lstStyle/>
          <a:p>
            <a:pPr marL="381000" indent="-381000" algn="just" eaLnBrk="1" hangingPunct="1">
              <a:buClr>
                <a:srgbClr val="FF0000"/>
              </a:buClr>
              <a:buSzTx/>
              <a:buFont typeface="Wingdings" pitchFamily="2" charset="2"/>
              <a:buChar char="Ø"/>
            </a:pPr>
            <a:r>
              <a:rPr lang="fr-FR" sz="2800" smtClean="0">
                <a:effectLst/>
              </a:rPr>
              <a:t>Dans ces inflammations de longue durée évoluent simultanément une inflammation active, des destructions tissulaires et une tentative de réparation.</a:t>
            </a:r>
          </a:p>
          <a:p>
            <a:pPr marL="381000" indent="-381000" algn="just" eaLnBrk="1" hangingPunct="1">
              <a:buClr>
                <a:srgbClr val="FF0000"/>
              </a:buClr>
              <a:buSzTx/>
              <a:buFont typeface="Wingdings" pitchFamily="2" charset="2"/>
              <a:buChar char="Ø"/>
            </a:pPr>
            <a:r>
              <a:rPr lang="fr-FR" sz="2800" smtClean="0">
                <a:effectLst/>
              </a:rPr>
              <a:t>Les caractères morphologiques communs aux inflammations chroniques sont :</a:t>
            </a:r>
          </a:p>
          <a:p>
            <a:pPr marL="381000" indent="-381000" algn="just" eaLnBrk="1" hangingPunct="1">
              <a:buSzTx/>
              <a:buFont typeface="Wingdings" pitchFamily="2" charset="2"/>
              <a:buAutoNum type="arabicPeriod"/>
            </a:pPr>
            <a:r>
              <a:rPr lang="fr-FR" sz="2800" smtClean="0">
                <a:effectLst/>
              </a:rPr>
              <a:t>Peu ou pas de phénomènes exsudatifs.</a:t>
            </a:r>
          </a:p>
          <a:p>
            <a:pPr marL="381000" indent="-381000" algn="just" eaLnBrk="1" hangingPunct="1">
              <a:buSzTx/>
              <a:buFont typeface="Wingdings" pitchFamily="2" charset="2"/>
              <a:buAutoNum type="arabicPeriod"/>
            </a:pPr>
            <a:r>
              <a:rPr lang="fr-FR" sz="2800" smtClean="0">
                <a:effectLst/>
              </a:rPr>
              <a:t>Le granulome inflammatoire contient peu ou pas de polynucléaires neutrophiles et est constitué principalement de cellules mononucléées : lymphocytes, plasmocytes, monocytes-macrophages, fibroblastes, parfois avec des polynucléaires éosinophiles ou basophiles et des mastocytes. </a:t>
            </a:r>
          </a:p>
          <a:p>
            <a:pPr marL="381000" indent="-381000" algn="just" eaLnBrk="1" hangingPunct="1">
              <a:buSzTx/>
              <a:buFont typeface="Wingdings" pitchFamily="2" charset="2"/>
              <a:buAutoNum type="arabicPeriod"/>
            </a:pPr>
            <a:r>
              <a:rPr lang="fr-FR" sz="2800" smtClean="0">
                <a:effectLst/>
              </a:rPr>
              <a:t>La proportion de ces différentes cellules est variable selon l'étiologie de l'inflammation.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noChangeArrowheads="1"/>
          </p:cNvSpPr>
          <p:nvPr/>
        </p:nvSpPr>
        <p:spPr bwMode="auto">
          <a:xfrm>
            <a:off x="1331913" y="2565400"/>
            <a:ext cx="6911975" cy="830263"/>
          </a:xfrm>
          <a:prstGeom prst="rect">
            <a:avLst/>
          </a:prstGeom>
          <a:noFill/>
          <a:ln w="9525">
            <a:noFill/>
            <a:miter lim="800000"/>
            <a:headEnd/>
            <a:tailEnd/>
          </a:ln>
        </p:spPr>
        <p:txBody>
          <a:bodyPr>
            <a:spAutoFit/>
          </a:bodyPr>
          <a:lstStyle/>
          <a:p>
            <a:pPr algn="ctr"/>
            <a:r>
              <a:rPr lang="fr-FR" sz="2400" b="1">
                <a:solidFill>
                  <a:srgbClr val="FFFF00"/>
                </a:solidFill>
              </a:rPr>
              <a:t>IV- LES ELEMENTS INTERVENANT DANS LA REACTION INFLAMMATOIRE :</a:t>
            </a:r>
            <a:endParaRPr lang="fr-FR" sz="2400">
              <a:solidFill>
                <a:srgbClr val="FFFF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a:xfrm>
            <a:off x="446088" y="260350"/>
            <a:ext cx="8229600" cy="941388"/>
          </a:xfrm>
        </p:spPr>
        <p:txBody>
          <a:bodyPr/>
          <a:lstStyle/>
          <a:p>
            <a:pPr eaLnBrk="1" hangingPunct="1"/>
            <a:r>
              <a:rPr lang="fr-FR" smtClean="0">
                <a:solidFill>
                  <a:srgbClr val="99FF66"/>
                </a:solidFill>
                <a:effectLst/>
              </a:rPr>
              <a:t>Les fibroses</a:t>
            </a:r>
          </a:p>
        </p:txBody>
      </p:sp>
      <p:sp>
        <p:nvSpPr>
          <p:cNvPr id="64515" name="Rectangle 3"/>
          <p:cNvSpPr>
            <a:spLocks noGrp="1" noChangeArrowheads="1"/>
          </p:cNvSpPr>
          <p:nvPr>
            <p:ph type="body" idx="1"/>
          </p:nvPr>
        </p:nvSpPr>
        <p:spPr>
          <a:xfrm>
            <a:off x="71438" y="1196975"/>
            <a:ext cx="8964612" cy="5400675"/>
          </a:xfrm>
        </p:spPr>
        <p:txBody>
          <a:bodyPr/>
          <a:lstStyle/>
          <a:p>
            <a:pPr algn="just" eaLnBrk="1" hangingPunct="1">
              <a:buClr>
                <a:srgbClr val="FF0000"/>
              </a:buClr>
              <a:buSzTx/>
              <a:buFont typeface="Wingdings" pitchFamily="2" charset="2"/>
              <a:buChar char="Ø"/>
            </a:pPr>
            <a:r>
              <a:rPr lang="fr-FR" smtClean="0">
                <a:effectLst/>
              </a:rPr>
              <a:t>La fibrose est une lésion élémentaire du </a:t>
            </a:r>
            <a:r>
              <a:rPr lang="fr-FR" b="1" smtClean="0">
                <a:solidFill>
                  <a:srgbClr val="FFFF66"/>
                </a:solidFill>
                <a:effectLst/>
              </a:rPr>
              <a:t>tissu conjonctif</a:t>
            </a:r>
            <a:r>
              <a:rPr lang="fr-FR" smtClean="0">
                <a:effectLst/>
              </a:rPr>
              <a:t> définie par l'augmentation des constituants fibrillaires de la MEC dans un tissu ou un organe. </a:t>
            </a:r>
          </a:p>
          <a:p>
            <a:pPr algn="just" eaLnBrk="1" hangingPunct="1">
              <a:buClr>
                <a:srgbClr val="FF0000"/>
              </a:buClr>
              <a:buSzTx/>
              <a:buFont typeface="Wingdings" pitchFamily="2" charset="2"/>
              <a:buChar char="Ø"/>
            </a:pPr>
            <a:r>
              <a:rPr lang="fr-FR" smtClean="0">
                <a:effectLst/>
              </a:rPr>
              <a:t>Elle est une composante fréquente des processus inflammatoires mais peut aussi survenir dans d'autres conditions pathologiques.</a:t>
            </a:r>
          </a:p>
          <a:p>
            <a:pPr algn="just" eaLnBrk="1" hangingPunct="1">
              <a:buClr>
                <a:srgbClr val="FF0000"/>
              </a:buClr>
              <a:buSzTx/>
              <a:buFont typeface="Wingdings" pitchFamily="2" charset="2"/>
              <a:buChar char="Ø"/>
            </a:pPr>
            <a:r>
              <a:rPr lang="fr-FR" smtClean="0">
                <a:effectLst/>
              </a:rPr>
              <a:t>La sclérose est l'induration des tissus liée à la fibrose (il s'agit donc d'un terme macroscopique mais souvent employé comme synonyme de fibrose.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2"/>
          <p:cNvGrpSpPr>
            <a:grpSpLocks/>
          </p:cNvGrpSpPr>
          <p:nvPr/>
        </p:nvGrpSpPr>
        <p:grpSpPr bwMode="auto">
          <a:xfrm>
            <a:off x="1422400" y="1454150"/>
            <a:ext cx="3530600" cy="825500"/>
            <a:chOff x="880" y="900"/>
            <a:chExt cx="2224" cy="520"/>
          </a:xfrm>
        </p:grpSpPr>
        <p:sp>
          <p:nvSpPr>
            <p:cNvPr id="65763" name="Oval 3"/>
            <p:cNvSpPr>
              <a:spLocks noChangeArrowheads="1"/>
            </p:cNvSpPr>
            <p:nvPr/>
          </p:nvSpPr>
          <p:spPr bwMode="auto">
            <a:xfrm>
              <a:off x="2336" y="984"/>
              <a:ext cx="56" cy="56"/>
            </a:xfrm>
            <a:prstGeom prst="ellipse">
              <a:avLst/>
            </a:prstGeom>
            <a:solidFill>
              <a:srgbClr val="97B9DF"/>
            </a:solidFill>
            <a:ln w="9525">
              <a:noFill/>
              <a:round/>
              <a:headEnd/>
              <a:tailEnd/>
            </a:ln>
          </p:spPr>
          <p:txBody>
            <a:bodyPr wrap="none" anchor="ctr"/>
            <a:lstStyle/>
            <a:p>
              <a:endParaRPr lang="fr-FR"/>
            </a:p>
          </p:txBody>
        </p:sp>
        <p:sp>
          <p:nvSpPr>
            <p:cNvPr id="65764" name="Oval 4"/>
            <p:cNvSpPr>
              <a:spLocks noChangeArrowheads="1"/>
            </p:cNvSpPr>
            <p:nvPr/>
          </p:nvSpPr>
          <p:spPr bwMode="auto">
            <a:xfrm>
              <a:off x="2416" y="904"/>
              <a:ext cx="56" cy="56"/>
            </a:xfrm>
            <a:prstGeom prst="ellipse">
              <a:avLst/>
            </a:prstGeom>
            <a:solidFill>
              <a:srgbClr val="97B9DF"/>
            </a:solidFill>
            <a:ln w="9525">
              <a:noFill/>
              <a:round/>
              <a:headEnd/>
              <a:tailEnd/>
            </a:ln>
          </p:spPr>
          <p:txBody>
            <a:bodyPr wrap="none" anchor="ctr"/>
            <a:lstStyle/>
            <a:p>
              <a:endParaRPr lang="fr-FR"/>
            </a:p>
          </p:txBody>
        </p:sp>
        <p:sp>
          <p:nvSpPr>
            <p:cNvPr id="65765" name="Oval 5"/>
            <p:cNvSpPr>
              <a:spLocks noChangeArrowheads="1"/>
            </p:cNvSpPr>
            <p:nvPr/>
          </p:nvSpPr>
          <p:spPr bwMode="auto">
            <a:xfrm>
              <a:off x="2736" y="912"/>
              <a:ext cx="56" cy="56"/>
            </a:xfrm>
            <a:prstGeom prst="ellipse">
              <a:avLst/>
            </a:prstGeom>
            <a:solidFill>
              <a:srgbClr val="97B9DF"/>
            </a:solidFill>
            <a:ln w="9525">
              <a:noFill/>
              <a:round/>
              <a:headEnd/>
              <a:tailEnd/>
            </a:ln>
          </p:spPr>
          <p:txBody>
            <a:bodyPr wrap="none" anchor="ctr"/>
            <a:lstStyle/>
            <a:p>
              <a:endParaRPr lang="fr-FR"/>
            </a:p>
          </p:txBody>
        </p:sp>
        <p:sp>
          <p:nvSpPr>
            <p:cNvPr id="65766" name="Oval 6"/>
            <p:cNvSpPr>
              <a:spLocks noChangeArrowheads="1"/>
            </p:cNvSpPr>
            <p:nvPr/>
          </p:nvSpPr>
          <p:spPr bwMode="auto">
            <a:xfrm>
              <a:off x="2368" y="1056"/>
              <a:ext cx="56" cy="56"/>
            </a:xfrm>
            <a:prstGeom prst="ellipse">
              <a:avLst/>
            </a:prstGeom>
            <a:solidFill>
              <a:srgbClr val="97B9DF"/>
            </a:solidFill>
            <a:ln w="9525">
              <a:noFill/>
              <a:round/>
              <a:headEnd/>
              <a:tailEnd/>
            </a:ln>
          </p:spPr>
          <p:txBody>
            <a:bodyPr wrap="none" anchor="ctr"/>
            <a:lstStyle/>
            <a:p>
              <a:endParaRPr lang="fr-FR"/>
            </a:p>
          </p:txBody>
        </p:sp>
        <p:sp>
          <p:nvSpPr>
            <p:cNvPr id="65767" name="Oval 7"/>
            <p:cNvSpPr>
              <a:spLocks noChangeArrowheads="1"/>
            </p:cNvSpPr>
            <p:nvPr/>
          </p:nvSpPr>
          <p:spPr bwMode="auto">
            <a:xfrm>
              <a:off x="2256" y="900"/>
              <a:ext cx="56" cy="56"/>
            </a:xfrm>
            <a:prstGeom prst="ellipse">
              <a:avLst/>
            </a:prstGeom>
            <a:solidFill>
              <a:srgbClr val="97B9DF"/>
            </a:solidFill>
            <a:ln w="9525">
              <a:noFill/>
              <a:round/>
              <a:headEnd/>
              <a:tailEnd/>
            </a:ln>
          </p:spPr>
          <p:txBody>
            <a:bodyPr wrap="none" anchor="ctr"/>
            <a:lstStyle/>
            <a:p>
              <a:endParaRPr lang="fr-FR"/>
            </a:p>
          </p:txBody>
        </p:sp>
        <p:sp>
          <p:nvSpPr>
            <p:cNvPr id="65768" name="Oval 8"/>
            <p:cNvSpPr>
              <a:spLocks noChangeArrowheads="1"/>
            </p:cNvSpPr>
            <p:nvPr/>
          </p:nvSpPr>
          <p:spPr bwMode="auto">
            <a:xfrm>
              <a:off x="2204" y="1072"/>
              <a:ext cx="56" cy="56"/>
            </a:xfrm>
            <a:prstGeom prst="ellipse">
              <a:avLst/>
            </a:prstGeom>
            <a:solidFill>
              <a:srgbClr val="97B9DF"/>
            </a:solidFill>
            <a:ln w="9525">
              <a:noFill/>
              <a:round/>
              <a:headEnd/>
              <a:tailEnd/>
            </a:ln>
          </p:spPr>
          <p:txBody>
            <a:bodyPr wrap="none" anchor="ctr"/>
            <a:lstStyle/>
            <a:p>
              <a:endParaRPr lang="fr-FR"/>
            </a:p>
          </p:txBody>
        </p:sp>
        <p:sp>
          <p:nvSpPr>
            <p:cNvPr id="65769" name="Oval 9"/>
            <p:cNvSpPr>
              <a:spLocks noChangeArrowheads="1"/>
            </p:cNvSpPr>
            <p:nvPr/>
          </p:nvSpPr>
          <p:spPr bwMode="auto">
            <a:xfrm>
              <a:off x="2512" y="984"/>
              <a:ext cx="56" cy="56"/>
            </a:xfrm>
            <a:prstGeom prst="ellipse">
              <a:avLst/>
            </a:prstGeom>
            <a:solidFill>
              <a:srgbClr val="97B9DF"/>
            </a:solidFill>
            <a:ln w="9525">
              <a:noFill/>
              <a:round/>
              <a:headEnd/>
              <a:tailEnd/>
            </a:ln>
          </p:spPr>
          <p:txBody>
            <a:bodyPr wrap="none" anchor="ctr"/>
            <a:lstStyle/>
            <a:p>
              <a:endParaRPr lang="fr-FR"/>
            </a:p>
          </p:txBody>
        </p:sp>
        <p:sp>
          <p:nvSpPr>
            <p:cNvPr id="65770" name="Oval 10"/>
            <p:cNvSpPr>
              <a:spLocks noChangeArrowheads="1"/>
            </p:cNvSpPr>
            <p:nvPr/>
          </p:nvSpPr>
          <p:spPr bwMode="auto">
            <a:xfrm>
              <a:off x="2240" y="1124"/>
              <a:ext cx="56" cy="56"/>
            </a:xfrm>
            <a:prstGeom prst="ellipse">
              <a:avLst/>
            </a:prstGeom>
            <a:solidFill>
              <a:srgbClr val="97B9DF"/>
            </a:solidFill>
            <a:ln w="9525">
              <a:noFill/>
              <a:round/>
              <a:headEnd/>
              <a:tailEnd/>
            </a:ln>
          </p:spPr>
          <p:txBody>
            <a:bodyPr wrap="none" anchor="ctr"/>
            <a:lstStyle/>
            <a:p>
              <a:endParaRPr lang="fr-FR"/>
            </a:p>
          </p:txBody>
        </p:sp>
        <p:sp>
          <p:nvSpPr>
            <p:cNvPr id="65771" name="Oval 11"/>
            <p:cNvSpPr>
              <a:spLocks noChangeArrowheads="1"/>
            </p:cNvSpPr>
            <p:nvPr/>
          </p:nvSpPr>
          <p:spPr bwMode="auto">
            <a:xfrm>
              <a:off x="2464" y="1152"/>
              <a:ext cx="56" cy="56"/>
            </a:xfrm>
            <a:prstGeom prst="ellipse">
              <a:avLst/>
            </a:prstGeom>
            <a:solidFill>
              <a:srgbClr val="97B9DF"/>
            </a:solidFill>
            <a:ln w="9525">
              <a:noFill/>
              <a:round/>
              <a:headEnd/>
              <a:tailEnd/>
            </a:ln>
          </p:spPr>
          <p:txBody>
            <a:bodyPr wrap="none" anchor="ctr"/>
            <a:lstStyle/>
            <a:p>
              <a:endParaRPr lang="fr-FR"/>
            </a:p>
          </p:txBody>
        </p:sp>
        <p:sp>
          <p:nvSpPr>
            <p:cNvPr id="65772" name="Oval 12"/>
            <p:cNvSpPr>
              <a:spLocks noChangeArrowheads="1"/>
            </p:cNvSpPr>
            <p:nvPr/>
          </p:nvSpPr>
          <p:spPr bwMode="auto">
            <a:xfrm>
              <a:off x="2320" y="1152"/>
              <a:ext cx="56" cy="56"/>
            </a:xfrm>
            <a:prstGeom prst="ellipse">
              <a:avLst/>
            </a:prstGeom>
            <a:solidFill>
              <a:srgbClr val="97B9DF"/>
            </a:solidFill>
            <a:ln w="9525">
              <a:noFill/>
              <a:round/>
              <a:headEnd/>
              <a:tailEnd/>
            </a:ln>
          </p:spPr>
          <p:txBody>
            <a:bodyPr wrap="none" anchor="ctr"/>
            <a:lstStyle/>
            <a:p>
              <a:endParaRPr lang="fr-FR"/>
            </a:p>
          </p:txBody>
        </p:sp>
        <p:sp>
          <p:nvSpPr>
            <p:cNvPr id="65773" name="Oval 13"/>
            <p:cNvSpPr>
              <a:spLocks noChangeArrowheads="1"/>
            </p:cNvSpPr>
            <p:nvPr/>
          </p:nvSpPr>
          <p:spPr bwMode="auto">
            <a:xfrm>
              <a:off x="2640" y="960"/>
              <a:ext cx="56" cy="56"/>
            </a:xfrm>
            <a:prstGeom prst="ellipse">
              <a:avLst/>
            </a:prstGeom>
            <a:solidFill>
              <a:srgbClr val="97B9DF"/>
            </a:solidFill>
            <a:ln w="9525">
              <a:noFill/>
              <a:round/>
              <a:headEnd/>
              <a:tailEnd/>
            </a:ln>
          </p:spPr>
          <p:txBody>
            <a:bodyPr wrap="none" anchor="ctr"/>
            <a:lstStyle/>
            <a:p>
              <a:endParaRPr lang="fr-FR"/>
            </a:p>
          </p:txBody>
        </p:sp>
        <p:sp>
          <p:nvSpPr>
            <p:cNvPr id="65774" name="Oval 14"/>
            <p:cNvSpPr>
              <a:spLocks noChangeArrowheads="1"/>
            </p:cNvSpPr>
            <p:nvPr/>
          </p:nvSpPr>
          <p:spPr bwMode="auto">
            <a:xfrm>
              <a:off x="2608" y="1104"/>
              <a:ext cx="56" cy="56"/>
            </a:xfrm>
            <a:prstGeom prst="ellipse">
              <a:avLst/>
            </a:prstGeom>
            <a:solidFill>
              <a:srgbClr val="97B9DF"/>
            </a:solidFill>
            <a:ln w="9525">
              <a:noFill/>
              <a:round/>
              <a:headEnd/>
              <a:tailEnd/>
            </a:ln>
          </p:spPr>
          <p:txBody>
            <a:bodyPr wrap="none" anchor="ctr"/>
            <a:lstStyle/>
            <a:p>
              <a:endParaRPr lang="fr-FR"/>
            </a:p>
          </p:txBody>
        </p:sp>
        <p:sp>
          <p:nvSpPr>
            <p:cNvPr id="65775" name="Oval 15"/>
            <p:cNvSpPr>
              <a:spLocks noChangeArrowheads="1"/>
            </p:cNvSpPr>
            <p:nvPr/>
          </p:nvSpPr>
          <p:spPr bwMode="auto">
            <a:xfrm>
              <a:off x="2832" y="960"/>
              <a:ext cx="56" cy="56"/>
            </a:xfrm>
            <a:prstGeom prst="ellipse">
              <a:avLst/>
            </a:prstGeom>
            <a:solidFill>
              <a:srgbClr val="97B9DF"/>
            </a:solidFill>
            <a:ln w="9525">
              <a:noFill/>
              <a:round/>
              <a:headEnd/>
              <a:tailEnd/>
            </a:ln>
          </p:spPr>
          <p:txBody>
            <a:bodyPr wrap="none" anchor="ctr"/>
            <a:lstStyle/>
            <a:p>
              <a:endParaRPr lang="fr-FR"/>
            </a:p>
          </p:txBody>
        </p:sp>
        <p:sp>
          <p:nvSpPr>
            <p:cNvPr id="65776" name="Oval 16"/>
            <p:cNvSpPr>
              <a:spLocks noChangeArrowheads="1"/>
            </p:cNvSpPr>
            <p:nvPr/>
          </p:nvSpPr>
          <p:spPr bwMode="auto">
            <a:xfrm>
              <a:off x="2804" y="1096"/>
              <a:ext cx="56" cy="56"/>
            </a:xfrm>
            <a:prstGeom prst="ellipse">
              <a:avLst/>
            </a:prstGeom>
            <a:solidFill>
              <a:srgbClr val="97B9DF"/>
            </a:solidFill>
            <a:ln w="9525">
              <a:noFill/>
              <a:round/>
              <a:headEnd/>
              <a:tailEnd/>
            </a:ln>
          </p:spPr>
          <p:txBody>
            <a:bodyPr wrap="none" anchor="ctr"/>
            <a:lstStyle/>
            <a:p>
              <a:endParaRPr lang="fr-FR"/>
            </a:p>
          </p:txBody>
        </p:sp>
        <p:sp>
          <p:nvSpPr>
            <p:cNvPr id="65777" name="Oval 17"/>
            <p:cNvSpPr>
              <a:spLocks noChangeArrowheads="1"/>
            </p:cNvSpPr>
            <p:nvPr/>
          </p:nvSpPr>
          <p:spPr bwMode="auto">
            <a:xfrm>
              <a:off x="2976" y="1104"/>
              <a:ext cx="56" cy="56"/>
            </a:xfrm>
            <a:prstGeom prst="ellipse">
              <a:avLst/>
            </a:prstGeom>
            <a:solidFill>
              <a:srgbClr val="97B9DF"/>
            </a:solidFill>
            <a:ln w="9525">
              <a:noFill/>
              <a:round/>
              <a:headEnd/>
              <a:tailEnd/>
            </a:ln>
          </p:spPr>
          <p:txBody>
            <a:bodyPr wrap="none" anchor="ctr"/>
            <a:lstStyle/>
            <a:p>
              <a:endParaRPr lang="fr-FR"/>
            </a:p>
          </p:txBody>
        </p:sp>
        <p:sp>
          <p:nvSpPr>
            <p:cNvPr id="65778" name="Oval 18"/>
            <p:cNvSpPr>
              <a:spLocks noChangeArrowheads="1"/>
            </p:cNvSpPr>
            <p:nvPr/>
          </p:nvSpPr>
          <p:spPr bwMode="auto">
            <a:xfrm>
              <a:off x="2656" y="1248"/>
              <a:ext cx="56" cy="56"/>
            </a:xfrm>
            <a:prstGeom prst="ellipse">
              <a:avLst/>
            </a:prstGeom>
            <a:solidFill>
              <a:srgbClr val="97B9DF"/>
            </a:solidFill>
            <a:ln w="9525">
              <a:noFill/>
              <a:round/>
              <a:headEnd/>
              <a:tailEnd/>
            </a:ln>
          </p:spPr>
          <p:txBody>
            <a:bodyPr wrap="none" anchor="ctr"/>
            <a:lstStyle/>
            <a:p>
              <a:endParaRPr lang="fr-FR"/>
            </a:p>
          </p:txBody>
        </p:sp>
        <p:sp>
          <p:nvSpPr>
            <p:cNvPr id="65779" name="Oval 19"/>
            <p:cNvSpPr>
              <a:spLocks noChangeArrowheads="1"/>
            </p:cNvSpPr>
            <p:nvPr/>
          </p:nvSpPr>
          <p:spPr bwMode="auto">
            <a:xfrm>
              <a:off x="2832" y="1296"/>
              <a:ext cx="56" cy="56"/>
            </a:xfrm>
            <a:prstGeom prst="ellipse">
              <a:avLst/>
            </a:prstGeom>
            <a:solidFill>
              <a:srgbClr val="97B9DF"/>
            </a:solidFill>
            <a:ln w="9525">
              <a:noFill/>
              <a:round/>
              <a:headEnd/>
              <a:tailEnd/>
            </a:ln>
          </p:spPr>
          <p:txBody>
            <a:bodyPr wrap="none" anchor="ctr"/>
            <a:lstStyle/>
            <a:p>
              <a:endParaRPr lang="fr-FR"/>
            </a:p>
          </p:txBody>
        </p:sp>
        <p:sp>
          <p:nvSpPr>
            <p:cNvPr id="65780" name="Oval 20"/>
            <p:cNvSpPr>
              <a:spLocks noChangeArrowheads="1"/>
            </p:cNvSpPr>
            <p:nvPr/>
          </p:nvSpPr>
          <p:spPr bwMode="auto">
            <a:xfrm>
              <a:off x="2492" y="1264"/>
              <a:ext cx="56" cy="56"/>
            </a:xfrm>
            <a:prstGeom prst="ellipse">
              <a:avLst/>
            </a:prstGeom>
            <a:solidFill>
              <a:srgbClr val="97B9DF"/>
            </a:solidFill>
            <a:ln w="9525">
              <a:noFill/>
              <a:round/>
              <a:headEnd/>
              <a:tailEnd/>
            </a:ln>
          </p:spPr>
          <p:txBody>
            <a:bodyPr wrap="none" anchor="ctr"/>
            <a:lstStyle/>
            <a:p>
              <a:endParaRPr lang="fr-FR"/>
            </a:p>
          </p:txBody>
        </p:sp>
        <p:sp>
          <p:nvSpPr>
            <p:cNvPr id="65781" name="Oval 21"/>
            <p:cNvSpPr>
              <a:spLocks noChangeArrowheads="1"/>
            </p:cNvSpPr>
            <p:nvPr/>
          </p:nvSpPr>
          <p:spPr bwMode="auto">
            <a:xfrm>
              <a:off x="3024" y="1248"/>
              <a:ext cx="56" cy="56"/>
            </a:xfrm>
            <a:prstGeom prst="ellipse">
              <a:avLst/>
            </a:prstGeom>
            <a:solidFill>
              <a:srgbClr val="97B9DF"/>
            </a:solidFill>
            <a:ln w="9525">
              <a:noFill/>
              <a:round/>
              <a:headEnd/>
              <a:tailEnd/>
            </a:ln>
          </p:spPr>
          <p:txBody>
            <a:bodyPr wrap="none" anchor="ctr"/>
            <a:lstStyle/>
            <a:p>
              <a:endParaRPr lang="fr-FR"/>
            </a:p>
          </p:txBody>
        </p:sp>
        <p:sp>
          <p:nvSpPr>
            <p:cNvPr id="65782" name="Oval 22"/>
            <p:cNvSpPr>
              <a:spLocks noChangeArrowheads="1"/>
            </p:cNvSpPr>
            <p:nvPr/>
          </p:nvSpPr>
          <p:spPr bwMode="auto">
            <a:xfrm>
              <a:off x="2944" y="1324"/>
              <a:ext cx="56" cy="56"/>
            </a:xfrm>
            <a:prstGeom prst="ellipse">
              <a:avLst/>
            </a:prstGeom>
            <a:solidFill>
              <a:srgbClr val="97B9DF"/>
            </a:solidFill>
            <a:ln w="9525">
              <a:noFill/>
              <a:round/>
              <a:headEnd/>
              <a:tailEnd/>
            </a:ln>
          </p:spPr>
          <p:txBody>
            <a:bodyPr wrap="none" anchor="ctr"/>
            <a:lstStyle/>
            <a:p>
              <a:endParaRPr lang="fr-FR"/>
            </a:p>
          </p:txBody>
        </p:sp>
        <p:sp>
          <p:nvSpPr>
            <p:cNvPr id="65783" name="Oval 23"/>
            <p:cNvSpPr>
              <a:spLocks noChangeArrowheads="1"/>
            </p:cNvSpPr>
            <p:nvPr/>
          </p:nvSpPr>
          <p:spPr bwMode="auto">
            <a:xfrm>
              <a:off x="2892" y="1192"/>
              <a:ext cx="56" cy="56"/>
            </a:xfrm>
            <a:prstGeom prst="ellipse">
              <a:avLst/>
            </a:prstGeom>
            <a:solidFill>
              <a:srgbClr val="97B9DF"/>
            </a:solidFill>
            <a:ln w="9525">
              <a:noFill/>
              <a:round/>
              <a:headEnd/>
              <a:tailEnd/>
            </a:ln>
          </p:spPr>
          <p:txBody>
            <a:bodyPr wrap="none" anchor="ctr"/>
            <a:lstStyle/>
            <a:p>
              <a:endParaRPr lang="fr-FR"/>
            </a:p>
          </p:txBody>
        </p:sp>
        <p:sp>
          <p:nvSpPr>
            <p:cNvPr id="65784" name="Oval 24"/>
            <p:cNvSpPr>
              <a:spLocks noChangeArrowheads="1"/>
            </p:cNvSpPr>
            <p:nvPr/>
          </p:nvSpPr>
          <p:spPr bwMode="auto">
            <a:xfrm>
              <a:off x="3048" y="1348"/>
              <a:ext cx="56" cy="56"/>
            </a:xfrm>
            <a:prstGeom prst="ellipse">
              <a:avLst/>
            </a:prstGeom>
            <a:solidFill>
              <a:srgbClr val="97B9DF"/>
            </a:solidFill>
            <a:ln w="9525">
              <a:noFill/>
              <a:round/>
              <a:headEnd/>
              <a:tailEnd/>
            </a:ln>
          </p:spPr>
          <p:txBody>
            <a:bodyPr wrap="none" anchor="ctr"/>
            <a:lstStyle/>
            <a:p>
              <a:endParaRPr lang="fr-FR"/>
            </a:p>
          </p:txBody>
        </p:sp>
        <p:sp>
          <p:nvSpPr>
            <p:cNvPr id="65785" name="Oval 25"/>
            <p:cNvSpPr>
              <a:spLocks noChangeArrowheads="1"/>
            </p:cNvSpPr>
            <p:nvPr/>
          </p:nvSpPr>
          <p:spPr bwMode="auto">
            <a:xfrm>
              <a:off x="2352" y="1248"/>
              <a:ext cx="56" cy="56"/>
            </a:xfrm>
            <a:prstGeom prst="ellipse">
              <a:avLst/>
            </a:prstGeom>
            <a:solidFill>
              <a:srgbClr val="97B9DF"/>
            </a:solidFill>
            <a:ln w="9525">
              <a:noFill/>
              <a:round/>
              <a:headEnd/>
              <a:tailEnd/>
            </a:ln>
          </p:spPr>
          <p:txBody>
            <a:bodyPr wrap="none" anchor="ctr"/>
            <a:lstStyle/>
            <a:p>
              <a:endParaRPr lang="fr-FR"/>
            </a:p>
          </p:txBody>
        </p:sp>
        <p:sp>
          <p:nvSpPr>
            <p:cNvPr id="65786" name="Oval 26"/>
            <p:cNvSpPr>
              <a:spLocks noChangeArrowheads="1"/>
            </p:cNvSpPr>
            <p:nvPr/>
          </p:nvSpPr>
          <p:spPr bwMode="auto">
            <a:xfrm>
              <a:off x="2348" y="1352"/>
              <a:ext cx="56" cy="56"/>
            </a:xfrm>
            <a:prstGeom prst="ellipse">
              <a:avLst/>
            </a:prstGeom>
            <a:solidFill>
              <a:srgbClr val="97B9DF"/>
            </a:solidFill>
            <a:ln w="9525">
              <a:noFill/>
              <a:round/>
              <a:headEnd/>
              <a:tailEnd/>
            </a:ln>
          </p:spPr>
          <p:txBody>
            <a:bodyPr wrap="none" anchor="ctr"/>
            <a:lstStyle/>
            <a:p>
              <a:endParaRPr lang="fr-FR"/>
            </a:p>
          </p:txBody>
        </p:sp>
        <p:sp>
          <p:nvSpPr>
            <p:cNvPr id="65787" name="Oval 27"/>
            <p:cNvSpPr>
              <a:spLocks noChangeArrowheads="1"/>
            </p:cNvSpPr>
            <p:nvPr/>
          </p:nvSpPr>
          <p:spPr bwMode="auto">
            <a:xfrm>
              <a:off x="2428" y="1316"/>
              <a:ext cx="56" cy="56"/>
            </a:xfrm>
            <a:prstGeom prst="ellipse">
              <a:avLst/>
            </a:prstGeom>
            <a:solidFill>
              <a:srgbClr val="97B9DF"/>
            </a:solidFill>
            <a:ln w="9525">
              <a:noFill/>
              <a:round/>
              <a:headEnd/>
              <a:tailEnd/>
            </a:ln>
          </p:spPr>
          <p:txBody>
            <a:bodyPr wrap="none" anchor="ctr"/>
            <a:lstStyle/>
            <a:p>
              <a:endParaRPr lang="fr-FR"/>
            </a:p>
          </p:txBody>
        </p:sp>
        <p:sp>
          <p:nvSpPr>
            <p:cNvPr id="65788" name="Oval 28"/>
            <p:cNvSpPr>
              <a:spLocks noChangeArrowheads="1"/>
            </p:cNvSpPr>
            <p:nvPr/>
          </p:nvSpPr>
          <p:spPr bwMode="auto">
            <a:xfrm>
              <a:off x="2272" y="1296"/>
              <a:ext cx="56" cy="56"/>
            </a:xfrm>
            <a:prstGeom prst="ellipse">
              <a:avLst/>
            </a:prstGeom>
            <a:solidFill>
              <a:srgbClr val="97B9DF"/>
            </a:solidFill>
            <a:ln w="9525">
              <a:noFill/>
              <a:round/>
              <a:headEnd/>
              <a:tailEnd/>
            </a:ln>
          </p:spPr>
          <p:txBody>
            <a:bodyPr wrap="none" anchor="ctr"/>
            <a:lstStyle/>
            <a:p>
              <a:endParaRPr lang="fr-FR"/>
            </a:p>
          </p:txBody>
        </p:sp>
        <p:sp>
          <p:nvSpPr>
            <p:cNvPr id="65789" name="Oval 29"/>
            <p:cNvSpPr>
              <a:spLocks noChangeArrowheads="1"/>
            </p:cNvSpPr>
            <p:nvPr/>
          </p:nvSpPr>
          <p:spPr bwMode="auto">
            <a:xfrm>
              <a:off x="2192" y="1244"/>
              <a:ext cx="56" cy="56"/>
            </a:xfrm>
            <a:prstGeom prst="ellipse">
              <a:avLst/>
            </a:prstGeom>
            <a:solidFill>
              <a:srgbClr val="97B9DF"/>
            </a:solidFill>
            <a:ln w="9525">
              <a:noFill/>
              <a:round/>
              <a:headEnd/>
              <a:tailEnd/>
            </a:ln>
          </p:spPr>
          <p:txBody>
            <a:bodyPr wrap="none" anchor="ctr"/>
            <a:lstStyle/>
            <a:p>
              <a:endParaRPr lang="fr-FR"/>
            </a:p>
          </p:txBody>
        </p:sp>
        <p:sp>
          <p:nvSpPr>
            <p:cNvPr id="65790" name="Oval 30"/>
            <p:cNvSpPr>
              <a:spLocks noChangeArrowheads="1"/>
            </p:cNvSpPr>
            <p:nvPr/>
          </p:nvSpPr>
          <p:spPr bwMode="auto">
            <a:xfrm>
              <a:off x="2200" y="1340"/>
              <a:ext cx="56" cy="56"/>
            </a:xfrm>
            <a:prstGeom prst="ellipse">
              <a:avLst/>
            </a:prstGeom>
            <a:solidFill>
              <a:srgbClr val="97B9DF"/>
            </a:solidFill>
            <a:ln w="9525">
              <a:noFill/>
              <a:round/>
              <a:headEnd/>
              <a:tailEnd/>
            </a:ln>
          </p:spPr>
          <p:txBody>
            <a:bodyPr wrap="none" anchor="ctr"/>
            <a:lstStyle/>
            <a:p>
              <a:endParaRPr lang="fr-FR"/>
            </a:p>
          </p:txBody>
        </p:sp>
        <p:sp>
          <p:nvSpPr>
            <p:cNvPr id="65791" name="Oval 31"/>
            <p:cNvSpPr>
              <a:spLocks noChangeArrowheads="1"/>
            </p:cNvSpPr>
            <p:nvPr/>
          </p:nvSpPr>
          <p:spPr bwMode="auto">
            <a:xfrm>
              <a:off x="1404" y="1152"/>
              <a:ext cx="56" cy="56"/>
            </a:xfrm>
            <a:prstGeom prst="ellipse">
              <a:avLst/>
            </a:prstGeom>
            <a:solidFill>
              <a:srgbClr val="97B9DF"/>
            </a:solidFill>
            <a:ln w="9525">
              <a:noFill/>
              <a:round/>
              <a:headEnd/>
              <a:tailEnd/>
            </a:ln>
          </p:spPr>
          <p:txBody>
            <a:bodyPr wrap="none" anchor="ctr"/>
            <a:lstStyle/>
            <a:p>
              <a:endParaRPr lang="fr-FR"/>
            </a:p>
          </p:txBody>
        </p:sp>
        <p:sp>
          <p:nvSpPr>
            <p:cNvPr id="65792" name="Oval 32"/>
            <p:cNvSpPr>
              <a:spLocks noChangeArrowheads="1"/>
            </p:cNvSpPr>
            <p:nvPr/>
          </p:nvSpPr>
          <p:spPr bwMode="auto">
            <a:xfrm>
              <a:off x="1504" y="1124"/>
              <a:ext cx="56" cy="56"/>
            </a:xfrm>
            <a:prstGeom prst="ellipse">
              <a:avLst/>
            </a:prstGeom>
            <a:solidFill>
              <a:srgbClr val="97B9DF"/>
            </a:solidFill>
            <a:ln w="9525">
              <a:noFill/>
              <a:round/>
              <a:headEnd/>
              <a:tailEnd/>
            </a:ln>
          </p:spPr>
          <p:txBody>
            <a:bodyPr wrap="none" anchor="ctr"/>
            <a:lstStyle/>
            <a:p>
              <a:endParaRPr lang="fr-FR"/>
            </a:p>
          </p:txBody>
        </p:sp>
        <p:sp>
          <p:nvSpPr>
            <p:cNvPr id="65793" name="Oval 33"/>
            <p:cNvSpPr>
              <a:spLocks noChangeArrowheads="1"/>
            </p:cNvSpPr>
            <p:nvPr/>
          </p:nvSpPr>
          <p:spPr bwMode="auto">
            <a:xfrm>
              <a:off x="1152" y="1248"/>
              <a:ext cx="56" cy="56"/>
            </a:xfrm>
            <a:prstGeom prst="ellipse">
              <a:avLst/>
            </a:prstGeom>
            <a:solidFill>
              <a:srgbClr val="97B9DF"/>
            </a:solidFill>
            <a:ln w="9525">
              <a:noFill/>
              <a:round/>
              <a:headEnd/>
              <a:tailEnd/>
            </a:ln>
          </p:spPr>
          <p:txBody>
            <a:bodyPr wrap="none" anchor="ctr"/>
            <a:lstStyle/>
            <a:p>
              <a:endParaRPr lang="fr-FR"/>
            </a:p>
          </p:txBody>
        </p:sp>
        <p:sp>
          <p:nvSpPr>
            <p:cNvPr id="65794" name="Oval 34"/>
            <p:cNvSpPr>
              <a:spLocks noChangeArrowheads="1"/>
            </p:cNvSpPr>
            <p:nvPr/>
          </p:nvSpPr>
          <p:spPr bwMode="auto">
            <a:xfrm>
              <a:off x="1588" y="1144"/>
              <a:ext cx="56" cy="56"/>
            </a:xfrm>
            <a:prstGeom prst="ellipse">
              <a:avLst/>
            </a:prstGeom>
            <a:solidFill>
              <a:srgbClr val="97B9DF"/>
            </a:solidFill>
            <a:ln w="9525">
              <a:noFill/>
              <a:round/>
              <a:headEnd/>
              <a:tailEnd/>
            </a:ln>
          </p:spPr>
          <p:txBody>
            <a:bodyPr wrap="none" anchor="ctr"/>
            <a:lstStyle/>
            <a:p>
              <a:endParaRPr lang="fr-FR"/>
            </a:p>
          </p:txBody>
        </p:sp>
        <p:sp>
          <p:nvSpPr>
            <p:cNvPr id="65795" name="Oval 35"/>
            <p:cNvSpPr>
              <a:spLocks noChangeArrowheads="1"/>
            </p:cNvSpPr>
            <p:nvPr/>
          </p:nvSpPr>
          <p:spPr bwMode="auto">
            <a:xfrm>
              <a:off x="1072" y="1352"/>
              <a:ext cx="56" cy="56"/>
            </a:xfrm>
            <a:prstGeom prst="ellipse">
              <a:avLst/>
            </a:prstGeom>
            <a:solidFill>
              <a:srgbClr val="97B9DF"/>
            </a:solidFill>
            <a:ln w="9525">
              <a:noFill/>
              <a:round/>
              <a:headEnd/>
              <a:tailEnd/>
            </a:ln>
          </p:spPr>
          <p:txBody>
            <a:bodyPr wrap="none" anchor="ctr"/>
            <a:lstStyle/>
            <a:p>
              <a:endParaRPr lang="fr-FR"/>
            </a:p>
          </p:txBody>
        </p:sp>
        <p:sp>
          <p:nvSpPr>
            <p:cNvPr id="65796" name="Oval 36"/>
            <p:cNvSpPr>
              <a:spLocks noChangeArrowheads="1"/>
            </p:cNvSpPr>
            <p:nvPr/>
          </p:nvSpPr>
          <p:spPr bwMode="auto">
            <a:xfrm>
              <a:off x="1660" y="1064"/>
              <a:ext cx="56" cy="56"/>
            </a:xfrm>
            <a:prstGeom prst="ellipse">
              <a:avLst/>
            </a:prstGeom>
            <a:solidFill>
              <a:srgbClr val="97B9DF"/>
            </a:solidFill>
            <a:ln w="9525">
              <a:noFill/>
              <a:round/>
              <a:headEnd/>
              <a:tailEnd/>
            </a:ln>
          </p:spPr>
          <p:txBody>
            <a:bodyPr wrap="none" anchor="ctr"/>
            <a:lstStyle/>
            <a:p>
              <a:endParaRPr lang="fr-FR"/>
            </a:p>
          </p:txBody>
        </p:sp>
        <p:sp>
          <p:nvSpPr>
            <p:cNvPr id="65797" name="Oval 37"/>
            <p:cNvSpPr>
              <a:spLocks noChangeArrowheads="1"/>
            </p:cNvSpPr>
            <p:nvPr/>
          </p:nvSpPr>
          <p:spPr bwMode="auto">
            <a:xfrm>
              <a:off x="880" y="1296"/>
              <a:ext cx="56" cy="56"/>
            </a:xfrm>
            <a:prstGeom prst="ellipse">
              <a:avLst/>
            </a:prstGeom>
            <a:solidFill>
              <a:srgbClr val="97B9DF"/>
            </a:solidFill>
            <a:ln w="9525">
              <a:noFill/>
              <a:round/>
              <a:headEnd/>
              <a:tailEnd/>
            </a:ln>
          </p:spPr>
          <p:txBody>
            <a:bodyPr wrap="none" anchor="ctr"/>
            <a:lstStyle/>
            <a:p>
              <a:endParaRPr lang="fr-FR"/>
            </a:p>
          </p:txBody>
        </p:sp>
        <p:sp>
          <p:nvSpPr>
            <p:cNvPr id="65798" name="Oval 38"/>
            <p:cNvSpPr>
              <a:spLocks noChangeArrowheads="1"/>
            </p:cNvSpPr>
            <p:nvPr/>
          </p:nvSpPr>
          <p:spPr bwMode="auto">
            <a:xfrm>
              <a:off x="1264" y="1344"/>
              <a:ext cx="56" cy="56"/>
            </a:xfrm>
            <a:prstGeom prst="ellipse">
              <a:avLst/>
            </a:prstGeom>
            <a:solidFill>
              <a:srgbClr val="97B9DF"/>
            </a:solidFill>
            <a:ln w="9525">
              <a:noFill/>
              <a:round/>
              <a:headEnd/>
              <a:tailEnd/>
            </a:ln>
          </p:spPr>
          <p:txBody>
            <a:bodyPr wrap="none" anchor="ctr"/>
            <a:lstStyle/>
            <a:p>
              <a:endParaRPr lang="fr-FR"/>
            </a:p>
          </p:txBody>
        </p:sp>
        <p:sp>
          <p:nvSpPr>
            <p:cNvPr id="65799" name="Oval 39"/>
            <p:cNvSpPr>
              <a:spLocks noChangeArrowheads="1"/>
            </p:cNvSpPr>
            <p:nvPr/>
          </p:nvSpPr>
          <p:spPr bwMode="auto">
            <a:xfrm>
              <a:off x="1716" y="1144"/>
              <a:ext cx="56" cy="56"/>
            </a:xfrm>
            <a:prstGeom prst="ellipse">
              <a:avLst/>
            </a:prstGeom>
            <a:solidFill>
              <a:srgbClr val="97B9DF"/>
            </a:solidFill>
            <a:ln w="9525">
              <a:noFill/>
              <a:round/>
              <a:headEnd/>
              <a:tailEnd/>
            </a:ln>
          </p:spPr>
          <p:txBody>
            <a:bodyPr wrap="none" anchor="ctr"/>
            <a:lstStyle/>
            <a:p>
              <a:endParaRPr lang="fr-FR"/>
            </a:p>
          </p:txBody>
        </p:sp>
        <p:sp>
          <p:nvSpPr>
            <p:cNvPr id="65800" name="Oval 40"/>
            <p:cNvSpPr>
              <a:spLocks noChangeArrowheads="1"/>
            </p:cNvSpPr>
            <p:nvPr/>
          </p:nvSpPr>
          <p:spPr bwMode="auto">
            <a:xfrm>
              <a:off x="1548" y="1252"/>
              <a:ext cx="56" cy="56"/>
            </a:xfrm>
            <a:prstGeom prst="ellipse">
              <a:avLst/>
            </a:prstGeom>
            <a:solidFill>
              <a:srgbClr val="97B9DF"/>
            </a:solidFill>
            <a:ln w="9525">
              <a:noFill/>
              <a:round/>
              <a:headEnd/>
              <a:tailEnd/>
            </a:ln>
          </p:spPr>
          <p:txBody>
            <a:bodyPr wrap="none" anchor="ctr"/>
            <a:lstStyle/>
            <a:p>
              <a:endParaRPr lang="fr-FR"/>
            </a:p>
          </p:txBody>
        </p:sp>
        <p:sp>
          <p:nvSpPr>
            <p:cNvPr id="65801" name="Oval 41"/>
            <p:cNvSpPr>
              <a:spLocks noChangeArrowheads="1"/>
            </p:cNvSpPr>
            <p:nvPr/>
          </p:nvSpPr>
          <p:spPr bwMode="auto">
            <a:xfrm>
              <a:off x="1808" y="1332"/>
              <a:ext cx="56" cy="56"/>
            </a:xfrm>
            <a:prstGeom prst="ellipse">
              <a:avLst/>
            </a:prstGeom>
            <a:solidFill>
              <a:srgbClr val="97B9DF"/>
            </a:solidFill>
            <a:ln w="9525">
              <a:noFill/>
              <a:round/>
              <a:headEnd/>
              <a:tailEnd/>
            </a:ln>
          </p:spPr>
          <p:txBody>
            <a:bodyPr wrap="none" anchor="ctr"/>
            <a:lstStyle/>
            <a:p>
              <a:endParaRPr lang="fr-FR"/>
            </a:p>
          </p:txBody>
        </p:sp>
        <p:sp>
          <p:nvSpPr>
            <p:cNvPr id="65802" name="Oval 42"/>
            <p:cNvSpPr>
              <a:spLocks noChangeArrowheads="1"/>
            </p:cNvSpPr>
            <p:nvPr/>
          </p:nvSpPr>
          <p:spPr bwMode="auto">
            <a:xfrm>
              <a:off x="1868" y="1364"/>
              <a:ext cx="56" cy="56"/>
            </a:xfrm>
            <a:prstGeom prst="ellipse">
              <a:avLst/>
            </a:prstGeom>
            <a:solidFill>
              <a:srgbClr val="97B9DF"/>
            </a:solidFill>
            <a:ln w="9525">
              <a:noFill/>
              <a:round/>
              <a:headEnd/>
              <a:tailEnd/>
            </a:ln>
          </p:spPr>
          <p:txBody>
            <a:bodyPr wrap="none" anchor="ctr"/>
            <a:lstStyle/>
            <a:p>
              <a:endParaRPr lang="fr-FR"/>
            </a:p>
          </p:txBody>
        </p:sp>
        <p:sp>
          <p:nvSpPr>
            <p:cNvPr id="65803" name="Oval 43"/>
            <p:cNvSpPr>
              <a:spLocks noChangeArrowheads="1"/>
            </p:cNvSpPr>
            <p:nvPr/>
          </p:nvSpPr>
          <p:spPr bwMode="auto">
            <a:xfrm>
              <a:off x="1912" y="1040"/>
              <a:ext cx="56" cy="56"/>
            </a:xfrm>
            <a:prstGeom prst="ellipse">
              <a:avLst/>
            </a:prstGeom>
            <a:solidFill>
              <a:srgbClr val="97B9DF"/>
            </a:solidFill>
            <a:ln w="9525">
              <a:noFill/>
              <a:round/>
              <a:headEnd/>
              <a:tailEnd/>
            </a:ln>
          </p:spPr>
          <p:txBody>
            <a:bodyPr wrap="none" anchor="ctr"/>
            <a:lstStyle/>
            <a:p>
              <a:endParaRPr lang="fr-FR"/>
            </a:p>
          </p:txBody>
        </p:sp>
        <p:sp>
          <p:nvSpPr>
            <p:cNvPr id="65804" name="Oval 44"/>
            <p:cNvSpPr>
              <a:spLocks noChangeArrowheads="1"/>
            </p:cNvSpPr>
            <p:nvPr/>
          </p:nvSpPr>
          <p:spPr bwMode="auto">
            <a:xfrm>
              <a:off x="2004" y="968"/>
              <a:ext cx="56" cy="56"/>
            </a:xfrm>
            <a:prstGeom prst="ellipse">
              <a:avLst/>
            </a:prstGeom>
            <a:solidFill>
              <a:srgbClr val="97B9DF"/>
            </a:solidFill>
            <a:ln w="9525">
              <a:noFill/>
              <a:round/>
              <a:headEnd/>
              <a:tailEnd/>
            </a:ln>
          </p:spPr>
          <p:txBody>
            <a:bodyPr wrap="none" anchor="ctr"/>
            <a:lstStyle/>
            <a:p>
              <a:endParaRPr lang="fr-FR"/>
            </a:p>
          </p:txBody>
        </p:sp>
        <p:sp>
          <p:nvSpPr>
            <p:cNvPr id="65805" name="Oval 45"/>
            <p:cNvSpPr>
              <a:spLocks noChangeArrowheads="1"/>
            </p:cNvSpPr>
            <p:nvPr/>
          </p:nvSpPr>
          <p:spPr bwMode="auto">
            <a:xfrm>
              <a:off x="1920" y="1164"/>
              <a:ext cx="56" cy="56"/>
            </a:xfrm>
            <a:prstGeom prst="ellipse">
              <a:avLst/>
            </a:prstGeom>
            <a:solidFill>
              <a:srgbClr val="97B9DF"/>
            </a:solidFill>
            <a:ln w="9525">
              <a:noFill/>
              <a:round/>
              <a:headEnd/>
              <a:tailEnd/>
            </a:ln>
          </p:spPr>
          <p:txBody>
            <a:bodyPr wrap="none" anchor="ctr"/>
            <a:lstStyle/>
            <a:p>
              <a:endParaRPr lang="fr-FR"/>
            </a:p>
          </p:txBody>
        </p:sp>
        <p:sp>
          <p:nvSpPr>
            <p:cNvPr id="65806" name="Oval 46"/>
            <p:cNvSpPr>
              <a:spLocks noChangeArrowheads="1"/>
            </p:cNvSpPr>
            <p:nvPr/>
          </p:nvSpPr>
          <p:spPr bwMode="auto">
            <a:xfrm>
              <a:off x="2004" y="1100"/>
              <a:ext cx="56" cy="56"/>
            </a:xfrm>
            <a:prstGeom prst="ellipse">
              <a:avLst/>
            </a:prstGeom>
            <a:solidFill>
              <a:srgbClr val="97B9DF"/>
            </a:solidFill>
            <a:ln w="9525">
              <a:noFill/>
              <a:round/>
              <a:headEnd/>
              <a:tailEnd/>
            </a:ln>
          </p:spPr>
          <p:txBody>
            <a:bodyPr wrap="none" anchor="ctr"/>
            <a:lstStyle/>
            <a:p>
              <a:endParaRPr lang="fr-FR"/>
            </a:p>
          </p:txBody>
        </p:sp>
        <p:sp>
          <p:nvSpPr>
            <p:cNvPr id="65807" name="Oval 47"/>
            <p:cNvSpPr>
              <a:spLocks noChangeArrowheads="1"/>
            </p:cNvSpPr>
            <p:nvPr/>
          </p:nvSpPr>
          <p:spPr bwMode="auto">
            <a:xfrm>
              <a:off x="1984" y="1276"/>
              <a:ext cx="56" cy="56"/>
            </a:xfrm>
            <a:prstGeom prst="ellipse">
              <a:avLst/>
            </a:prstGeom>
            <a:solidFill>
              <a:srgbClr val="97B9DF"/>
            </a:solidFill>
            <a:ln w="9525">
              <a:noFill/>
              <a:round/>
              <a:headEnd/>
              <a:tailEnd/>
            </a:ln>
          </p:spPr>
          <p:txBody>
            <a:bodyPr wrap="none" anchor="ctr"/>
            <a:lstStyle/>
            <a:p>
              <a:endParaRPr lang="fr-FR"/>
            </a:p>
          </p:txBody>
        </p:sp>
        <p:sp>
          <p:nvSpPr>
            <p:cNvPr id="65808" name="Oval 48"/>
            <p:cNvSpPr>
              <a:spLocks noChangeArrowheads="1"/>
            </p:cNvSpPr>
            <p:nvPr/>
          </p:nvSpPr>
          <p:spPr bwMode="auto">
            <a:xfrm>
              <a:off x="2064" y="1008"/>
              <a:ext cx="56" cy="56"/>
            </a:xfrm>
            <a:prstGeom prst="ellipse">
              <a:avLst/>
            </a:prstGeom>
            <a:solidFill>
              <a:srgbClr val="97B9DF"/>
            </a:solidFill>
            <a:ln w="9525">
              <a:noFill/>
              <a:round/>
              <a:headEnd/>
              <a:tailEnd/>
            </a:ln>
          </p:spPr>
          <p:txBody>
            <a:bodyPr wrap="none" anchor="ctr"/>
            <a:lstStyle/>
            <a:p>
              <a:endParaRPr lang="fr-FR"/>
            </a:p>
          </p:txBody>
        </p:sp>
        <p:sp>
          <p:nvSpPr>
            <p:cNvPr id="65809" name="Oval 49"/>
            <p:cNvSpPr>
              <a:spLocks noChangeArrowheads="1"/>
            </p:cNvSpPr>
            <p:nvPr/>
          </p:nvSpPr>
          <p:spPr bwMode="auto">
            <a:xfrm>
              <a:off x="2140" y="940"/>
              <a:ext cx="56" cy="56"/>
            </a:xfrm>
            <a:prstGeom prst="ellipse">
              <a:avLst/>
            </a:prstGeom>
            <a:solidFill>
              <a:srgbClr val="97B9DF"/>
            </a:solidFill>
            <a:ln w="9525">
              <a:noFill/>
              <a:round/>
              <a:headEnd/>
              <a:tailEnd/>
            </a:ln>
          </p:spPr>
          <p:txBody>
            <a:bodyPr wrap="none" anchor="ctr"/>
            <a:lstStyle/>
            <a:p>
              <a:endParaRPr lang="fr-FR"/>
            </a:p>
          </p:txBody>
        </p:sp>
        <p:sp>
          <p:nvSpPr>
            <p:cNvPr id="65810" name="Oval 50"/>
            <p:cNvSpPr>
              <a:spLocks noChangeArrowheads="1"/>
            </p:cNvSpPr>
            <p:nvPr/>
          </p:nvSpPr>
          <p:spPr bwMode="auto">
            <a:xfrm>
              <a:off x="2080" y="1056"/>
              <a:ext cx="56" cy="56"/>
            </a:xfrm>
            <a:prstGeom prst="ellipse">
              <a:avLst/>
            </a:prstGeom>
            <a:solidFill>
              <a:srgbClr val="97B9DF"/>
            </a:solidFill>
            <a:ln w="9525">
              <a:noFill/>
              <a:round/>
              <a:headEnd/>
              <a:tailEnd/>
            </a:ln>
          </p:spPr>
          <p:txBody>
            <a:bodyPr wrap="none" anchor="ctr"/>
            <a:lstStyle/>
            <a:p>
              <a:endParaRPr lang="fr-FR"/>
            </a:p>
          </p:txBody>
        </p:sp>
        <p:sp>
          <p:nvSpPr>
            <p:cNvPr id="65811" name="Oval 51"/>
            <p:cNvSpPr>
              <a:spLocks noChangeArrowheads="1"/>
            </p:cNvSpPr>
            <p:nvPr/>
          </p:nvSpPr>
          <p:spPr bwMode="auto">
            <a:xfrm>
              <a:off x="2068" y="1152"/>
              <a:ext cx="56" cy="56"/>
            </a:xfrm>
            <a:prstGeom prst="ellipse">
              <a:avLst/>
            </a:prstGeom>
            <a:solidFill>
              <a:srgbClr val="97B9DF"/>
            </a:solidFill>
            <a:ln w="9525">
              <a:noFill/>
              <a:round/>
              <a:headEnd/>
              <a:tailEnd/>
            </a:ln>
          </p:spPr>
          <p:txBody>
            <a:bodyPr wrap="none" anchor="ctr"/>
            <a:lstStyle/>
            <a:p>
              <a:endParaRPr lang="fr-FR"/>
            </a:p>
          </p:txBody>
        </p:sp>
        <p:sp>
          <p:nvSpPr>
            <p:cNvPr id="65812" name="Oval 52"/>
            <p:cNvSpPr>
              <a:spLocks noChangeArrowheads="1"/>
            </p:cNvSpPr>
            <p:nvPr/>
          </p:nvSpPr>
          <p:spPr bwMode="auto">
            <a:xfrm>
              <a:off x="1796" y="1136"/>
              <a:ext cx="56" cy="56"/>
            </a:xfrm>
            <a:prstGeom prst="ellipse">
              <a:avLst/>
            </a:prstGeom>
            <a:solidFill>
              <a:srgbClr val="97B9DF"/>
            </a:solidFill>
            <a:ln w="9525">
              <a:noFill/>
              <a:round/>
              <a:headEnd/>
              <a:tailEnd/>
            </a:ln>
          </p:spPr>
          <p:txBody>
            <a:bodyPr wrap="none" anchor="ctr"/>
            <a:lstStyle/>
            <a:p>
              <a:endParaRPr lang="fr-FR"/>
            </a:p>
          </p:txBody>
        </p:sp>
        <p:sp>
          <p:nvSpPr>
            <p:cNvPr id="65813" name="Oval 53"/>
            <p:cNvSpPr>
              <a:spLocks noChangeArrowheads="1"/>
            </p:cNvSpPr>
            <p:nvPr/>
          </p:nvSpPr>
          <p:spPr bwMode="auto">
            <a:xfrm>
              <a:off x="1840" y="1248"/>
              <a:ext cx="56" cy="56"/>
            </a:xfrm>
            <a:prstGeom prst="ellipse">
              <a:avLst/>
            </a:prstGeom>
            <a:solidFill>
              <a:srgbClr val="97B9DF"/>
            </a:solidFill>
            <a:ln w="9525">
              <a:noFill/>
              <a:round/>
              <a:headEnd/>
              <a:tailEnd/>
            </a:ln>
          </p:spPr>
          <p:txBody>
            <a:bodyPr wrap="none" anchor="ctr"/>
            <a:lstStyle/>
            <a:p>
              <a:endParaRPr lang="fr-FR"/>
            </a:p>
          </p:txBody>
        </p:sp>
        <p:sp>
          <p:nvSpPr>
            <p:cNvPr id="65814" name="Oval 54"/>
            <p:cNvSpPr>
              <a:spLocks noChangeArrowheads="1"/>
            </p:cNvSpPr>
            <p:nvPr/>
          </p:nvSpPr>
          <p:spPr bwMode="auto">
            <a:xfrm>
              <a:off x="1272" y="1280"/>
              <a:ext cx="56" cy="56"/>
            </a:xfrm>
            <a:prstGeom prst="ellipse">
              <a:avLst/>
            </a:prstGeom>
            <a:solidFill>
              <a:srgbClr val="97B9DF"/>
            </a:solidFill>
            <a:ln w="9525">
              <a:noFill/>
              <a:round/>
              <a:headEnd/>
              <a:tailEnd/>
            </a:ln>
          </p:spPr>
          <p:txBody>
            <a:bodyPr wrap="none" anchor="ctr"/>
            <a:lstStyle/>
            <a:p>
              <a:endParaRPr lang="fr-FR"/>
            </a:p>
          </p:txBody>
        </p:sp>
        <p:sp>
          <p:nvSpPr>
            <p:cNvPr id="65815" name="Oval 55"/>
            <p:cNvSpPr>
              <a:spLocks noChangeArrowheads="1"/>
            </p:cNvSpPr>
            <p:nvPr/>
          </p:nvSpPr>
          <p:spPr bwMode="auto">
            <a:xfrm>
              <a:off x="1416" y="1276"/>
              <a:ext cx="56" cy="56"/>
            </a:xfrm>
            <a:prstGeom prst="ellipse">
              <a:avLst/>
            </a:prstGeom>
            <a:solidFill>
              <a:srgbClr val="97B9DF"/>
            </a:solidFill>
            <a:ln w="9525">
              <a:noFill/>
              <a:round/>
              <a:headEnd/>
              <a:tailEnd/>
            </a:ln>
          </p:spPr>
          <p:txBody>
            <a:bodyPr wrap="none" anchor="ctr"/>
            <a:lstStyle/>
            <a:p>
              <a:endParaRPr lang="fr-FR"/>
            </a:p>
          </p:txBody>
        </p:sp>
      </p:grpSp>
      <p:grpSp>
        <p:nvGrpSpPr>
          <p:cNvPr id="65539" name="Group 56"/>
          <p:cNvGrpSpPr>
            <a:grpSpLocks/>
          </p:cNvGrpSpPr>
          <p:nvPr/>
        </p:nvGrpSpPr>
        <p:grpSpPr bwMode="auto">
          <a:xfrm>
            <a:off x="717550" y="387350"/>
            <a:ext cx="7777163" cy="6292850"/>
            <a:chOff x="420" y="212"/>
            <a:chExt cx="4899" cy="3964"/>
          </a:xfrm>
        </p:grpSpPr>
        <p:sp>
          <p:nvSpPr>
            <p:cNvPr id="65698" name="Line 57"/>
            <p:cNvSpPr>
              <a:spLocks noChangeShapeType="1"/>
            </p:cNvSpPr>
            <p:nvPr/>
          </p:nvSpPr>
          <p:spPr bwMode="auto">
            <a:xfrm>
              <a:off x="3646" y="352"/>
              <a:ext cx="0" cy="116"/>
            </a:xfrm>
            <a:prstGeom prst="line">
              <a:avLst/>
            </a:prstGeom>
            <a:noFill/>
            <a:ln w="28575">
              <a:solidFill>
                <a:srgbClr val="97B9DF"/>
              </a:solidFill>
              <a:round/>
              <a:headEnd/>
              <a:tailEnd/>
            </a:ln>
          </p:spPr>
          <p:txBody>
            <a:bodyPr wrap="none" anchor="ctr"/>
            <a:lstStyle/>
            <a:p>
              <a:endParaRPr lang="fr-FR"/>
            </a:p>
          </p:txBody>
        </p:sp>
        <p:sp>
          <p:nvSpPr>
            <p:cNvPr id="65699" name="Freeform 58"/>
            <p:cNvSpPr>
              <a:spLocks/>
            </p:cNvSpPr>
            <p:nvPr/>
          </p:nvSpPr>
          <p:spPr bwMode="auto">
            <a:xfrm>
              <a:off x="988" y="1240"/>
              <a:ext cx="2276" cy="144"/>
            </a:xfrm>
            <a:custGeom>
              <a:avLst/>
              <a:gdLst>
                <a:gd name="T0" fmla="*/ 0 w 2084"/>
                <a:gd name="T1" fmla="*/ 386 h 88"/>
                <a:gd name="T2" fmla="*/ 0 w 2084"/>
                <a:gd name="T3" fmla="*/ 0 h 88"/>
                <a:gd name="T4" fmla="*/ 2715 w 2084"/>
                <a:gd name="T5" fmla="*/ 0 h 88"/>
                <a:gd name="T6" fmla="*/ 2715 w 2084"/>
                <a:gd name="T7" fmla="*/ 386 h 88"/>
                <a:gd name="T8" fmla="*/ 0 60000 65536"/>
                <a:gd name="T9" fmla="*/ 0 60000 65536"/>
                <a:gd name="T10" fmla="*/ 0 60000 65536"/>
                <a:gd name="T11" fmla="*/ 0 60000 65536"/>
                <a:gd name="T12" fmla="*/ 0 w 2084"/>
                <a:gd name="T13" fmla="*/ 0 h 88"/>
                <a:gd name="T14" fmla="*/ 2084 w 2084"/>
                <a:gd name="T15" fmla="*/ 88 h 88"/>
              </a:gdLst>
              <a:ahLst/>
              <a:cxnLst>
                <a:cxn ang="T8">
                  <a:pos x="T0" y="T1"/>
                </a:cxn>
                <a:cxn ang="T9">
                  <a:pos x="T2" y="T3"/>
                </a:cxn>
                <a:cxn ang="T10">
                  <a:pos x="T4" y="T5"/>
                </a:cxn>
                <a:cxn ang="T11">
                  <a:pos x="T6" y="T7"/>
                </a:cxn>
              </a:cxnLst>
              <a:rect l="T12" t="T13" r="T14" b="T15"/>
              <a:pathLst>
                <a:path w="2084" h="88">
                  <a:moveTo>
                    <a:pt x="0" y="88"/>
                  </a:moveTo>
                  <a:lnTo>
                    <a:pt x="0" y="0"/>
                  </a:lnTo>
                  <a:lnTo>
                    <a:pt x="2084" y="0"/>
                  </a:lnTo>
                  <a:lnTo>
                    <a:pt x="2084" y="88"/>
                  </a:lnTo>
                </a:path>
              </a:pathLst>
            </a:custGeom>
            <a:noFill/>
            <a:ln w="28575" cmpd="sng">
              <a:solidFill>
                <a:srgbClr val="97B9DF"/>
              </a:solidFill>
              <a:round/>
              <a:headEnd type="triangle" w="med" len="sm"/>
              <a:tailEnd type="triangle" w="med" len="sm"/>
            </a:ln>
          </p:spPr>
          <p:txBody>
            <a:bodyPr wrap="none" anchor="ctr"/>
            <a:lstStyle/>
            <a:p>
              <a:endParaRPr lang="fr-FR"/>
            </a:p>
          </p:txBody>
        </p:sp>
        <p:sp>
          <p:nvSpPr>
            <p:cNvPr id="65700" name="Line 59"/>
            <p:cNvSpPr>
              <a:spLocks noChangeShapeType="1"/>
            </p:cNvSpPr>
            <p:nvPr/>
          </p:nvSpPr>
          <p:spPr bwMode="auto">
            <a:xfrm>
              <a:off x="4708" y="3228"/>
              <a:ext cx="0" cy="180"/>
            </a:xfrm>
            <a:prstGeom prst="line">
              <a:avLst/>
            </a:prstGeom>
            <a:noFill/>
            <a:ln w="28575">
              <a:solidFill>
                <a:srgbClr val="97B9DF"/>
              </a:solidFill>
              <a:round/>
              <a:headEnd/>
              <a:tailEnd/>
            </a:ln>
          </p:spPr>
          <p:txBody>
            <a:bodyPr wrap="none" anchor="ctr"/>
            <a:lstStyle/>
            <a:p>
              <a:endParaRPr lang="fr-FR"/>
            </a:p>
          </p:txBody>
        </p:sp>
        <p:sp>
          <p:nvSpPr>
            <p:cNvPr id="65701" name="Freeform 60"/>
            <p:cNvSpPr>
              <a:spLocks/>
            </p:cNvSpPr>
            <p:nvPr/>
          </p:nvSpPr>
          <p:spPr bwMode="auto">
            <a:xfrm flipH="1">
              <a:off x="4468" y="3696"/>
              <a:ext cx="244" cy="224"/>
            </a:xfrm>
            <a:custGeom>
              <a:avLst/>
              <a:gdLst>
                <a:gd name="T0" fmla="*/ 61 w 488"/>
                <a:gd name="T1" fmla="*/ 171 h 256"/>
                <a:gd name="T2" fmla="*/ 0 w 488"/>
                <a:gd name="T3" fmla="*/ 171 h 256"/>
                <a:gd name="T4" fmla="*/ 0 w 488"/>
                <a:gd name="T5" fmla="*/ 0 h 256"/>
                <a:gd name="T6" fmla="*/ 0 60000 65536"/>
                <a:gd name="T7" fmla="*/ 0 60000 65536"/>
                <a:gd name="T8" fmla="*/ 0 60000 65536"/>
                <a:gd name="T9" fmla="*/ 0 w 488"/>
                <a:gd name="T10" fmla="*/ 0 h 256"/>
                <a:gd name="T11" fmla="*/ 488 w 488"/>
                <a:gd name="T12" fmla="*/ 256 h 256"/>
              </a:gdLst>
              <a:ahLst/>
              <a:cxnLst>
                <a:cxn ang="T6">
                  <a:pos x="T0" y="T1"/>
                </a:cxn>
                <a:cxn ang="T7">
                  <a:pos x="T2" y="T3"/>
                </a:cxn>
                <a:cxn ang="T8">
                  <a:pos x="T4" y="T5"/>
                </a:cxn>
              </a:cxnLst>
              <a:rect l="T9" t="T10" r="T11" b="T12"/>
              <a:pathLst>
                <a:path w="488" h="256">
                  <a:moveTo>
                    <a:pt x="488" y="256"/>
                  </a:moveTo>
                  <a:lnTo>
                    <a:pt x="0" y="256"/>
                  </a:lnTo>
                  <a:lnTo>
                    <a:pt x="0" y="0"/>
                  </a:lnTo>
                </a:path>
              </a:pathLst>
            </a:custGeom>
            <a:noFill/>
            <a:ln w="28575" cmpd="sng">
              <a:solidFill>
                <a:srgbClr val="97B9DF"/>
              </a:solidFill>
              <a:round/>
              <a:headEnd type="triangle" w="med" len="sm"/>
              <a:tailEnd/>
            </a:ln>
          </p:spPr>
          <p:txBody>
            <a:bodyPr wrap="none" anchor="ctr"/>
            <a:lstStyle/>
            <a:p>
              <a:endParaRPr lang="fr-FR"/>
            </a:p>
          </p:txBody>
        </p:sp>
        <p:sp>
          <p:nvSpPr>
            <p:cNvPr id="65702" name="Line 61"/>
            <p:cNvSpPr>
              <a:spLocks noChangeShapeType="1"/>
            </p:cNvSpPr>
            <p:nvPr/>
          </p:nvSpPr>
          <p:spPr bwMode="auto">
            <a:xfrm rot="-5400000">
              <a:off x="2728" y="2120"/>
              <a:ext cx="0" cy="3604"/>
            </a:xfrm>
            <a:prstGeom prst="line">
              <a:avLst/>
            </a:prstGeom>
            <a:noFill/>
            <a:ln w="28575">
              <a:solidFill>
                <a:srgbClr val="97B9DF"/>
              </a:solidFill>
              <a:round/>
              <a:headEnd/>
              <a:tailEnd/>
            </a:ln>
          </p:spPr>
          <p:txBody>
            <a:bodyPr wrap="none" anchor="ctr"/>
            <a:lstStyle/>
            <a:p>
              <a:endParaRPr lang="fr-FR"/>
            </a:p>
          </p:txBody>
        </p:sp>
        <p:sp>
          <p:nvSpPr>
            <p:cNvPr id="65703" name="Freeform 62"/>
            <p:cNvSpPr>
              <a:spLocks/>
            </p:cNvSpPr>
            <p:nvPr/>
          </p:nvSpPr>
          <p:spPr bwMode="auto">
            <a:xfrm>
              <a:off x="768" y="3628"/>
              <a:ext cx="244" cy="296"/>
            </a:xfrm>
            <a:custGeom>
              <a:avLst/>
              <a:gdLst>
                <a:gd name="T0" fmla="*/ 61 w 488"/>
                <a:gd name="T1" fmla="*/ 395 h 256"/>
                <a:gd name="T2" fmla="*/ 0 w 488"/>
                <a:gd name="T3" fmla="*/ 395 h 256"/>
                <a:gd name="T4" fmla="*/ 0 w 488"/>
                <a:gd name="T5" fmla="*/ 0 h 256"/>
                <a:gd name="T6" fmla="*/ 0 60000 65536"/>
                <a:gd name="T7" fmla="*/ 0 60000 65536"/>
                <a:gd name="T8" fmla="*/ 0 60000 65536"/>
                <a:gd name="T9" fmla="*/ 0 w 488"/>
                <a:gd name="T10" fmla="*/ 0 h 256"/>
                <a:gd name="T11" fmla="*/ 488 w 488"/>
                <a:gd name="T12" fmla="*/ 256 h 256"/>
              </a:gdLst>
              <a:ahLst/>
              <a:cxnLst>
                <a:cxn ang="T6">
                  <a:pos x="T0" y="T1"/>
                </a:cxn>
                <a:cxn ang="T7">
                  <a:pos x="T2" y="T3"/>
                </a:cxn>
                <a:cxn ang="T8">
                  <a:pos x="T4" y="T5"/>
                </a:cxn>
              </a:cxnLst>
              <a:rect l="T9" t="T10" r="T11" b="T12"/>
              <a:pathLst>
                <a:path w="488" h="256">
                  <a:moveTo>
                    <a:pt x="488" y="256"/>
                  </a:moveTo>
                  <a:lnTo>
                    <a:pt x="0" y="256"/>
                  </a:lnTo>
                  <a:lnTo>
                    <a:pt x="0" y="0"/>
                  </a:lnTo>
                </a:path>
              </a:pathLst>
            </a:custGeom>
            <a:noFill/>
            <a:ln w="28575" cmpd="sng">
              <a:solidFill>
                <a:srgbClr val="97B9DF"/>
              </a:solidFill>
              <a:round/>
              <a:headEnd type="triangle" w="med" len="sm"/>
              <a:tailEnd/>
            </a:ln>
          </p:spPr>
          <p:txBody>
            <a:bodyPr wrap="none" anchor="ctr"/>
            <a:lstStyle/>
            <a:p>
              <a:endParaRPr lang="fr-FR"/>
            </a:p>
          </p:txBody>
        </p:sp>
        <p:sp>
          <p:nvSpPr>
            <p:cNvPr id="65704" name="Line 63"/>
            <p:cNvSpPr>
              <a:spLocks noChangeShapeType="1"/>
            </p:cNvSpPr>
            <p:nvPr/>
          </p:nvSpPr>
          <p:spPr bwMode="auto">
            <a:xfrm>
              <a:off x="2112" y="3744"/>
              <a:ext cx="0" cy="180"/>
            </a:xfrm>
            <a:prstGeom prst="line">
              <a:avLst/>
            </a:prstGeom>
            <a:noFill/>
            <a:ln w="28575">
              <a:solidFill>
                <a:srgbClr val="97B9DF"/>
              </a:solidFill>
              <a:round/>
              <a:headEnd/>
              <a:tailEnd/>
            </a:ln>
          </p:spPr>
          <p:txBody>
            <a:bodyPr wrap="none" anchor="ctr"/>
            <a:lstStyle/>
            <a:p>
              <a:endParaRPr lang="fr-FR"/>
            </a:p>
          </p:txBody>
        </p:sp>
        <p:sp>
          <p:nvSpPr>
            <p:cNvPr id="65705" name="Line 64"/>
            <p:cNvSpPr>
              <a:spLocks noChangeShapeType="1"/>
            </p:cNvSpPr>
            <p:nvPr/>
          </p:nvSpPr>
          <p:spPr bwMode="auto">
            <a:xfrm>
              <a:off x="3320" y="3744"/>
              <a:ext cx="0" cy="180"/>
            </a:xfrm>
            <a:prstGeom prst="line">
              <a:avLst/>
            </a:prstGeom>
            <a:noFill/>
            <a:ln w="28575">
              <a:solidFill>
                <a:srgbClr val="97B9DF"/>
              </a:solidFill>
              <a:round/>
              <a:headEnd/>
              <a:tailEnd/>
            </a:ln>
          </p:spPr>
          <p:txBody>
            <a:bodyPr wrap="none" anchor="ctr"/>
            <a:lstStyle/>
            <a:p>
              <a:endParaRPr lang="fr-FR"/>
            </a:p>
          </p:txBody>
        </p:sp>
        <p:sp>
          <p:nvSpPr>
            <p:cNvPr id="65706" name="Line 65"/>
            <p:cNvSpPr>
              <a:spLocks noChangeShapeType="1"/>
            </p:cNvSpPr>
            <p:nvPr/>
          </p:nvSpPr>
          <p:spPr bwMode="auto">
            <a:xfrm>
              <a:off x="3318" y="3264"/>
              <a:ext cx="0" cy="232"/>
            </a:xfrm>
            <a:prstGeom prst="line">
              <a:avLst/>
            </a:prstGeom>
            <a:noFill/>
            <a:ln w="28575">
              <a:solidFill>
                <a:srgbClr val="97B9DF"/>
              </a:solidFill>
              <a:round/>
              <a:headEnd/>
              <a:tailEnd type="triangle" w="med" len="sm"/>
            </a:ln>
          </p:spPr>
          <p:txBody>
            <a:bodyPr wrap="none" anchor="ctr"/>
            <a:lstStyle/>
            <a:p>
              <a:endParaRPr lang="fr-FR"/>
            </a:p>
          </p:txBody>
        </p:sp>
        <p:sp>
          <p:nvSpPr>
            <p:cNvPr id="65707" name="Line 66"/>
            <p:cNvSpPr>
              <a:spLocks noChangeShapeType="1"/>
            </p:cNvSpPr>
            <p:nvPr/>
          </p:nvSpPr>
          <p:spPr bwMode="auto">
            <a:xfrm>
              <a:off x="3318" y="2788"/>
              <a:ext cx="0" cy="232"/>
            </a:xfrm>
            <a:prstGeom prst="line">
              <a:avLst/>
            </a:prstGeom>
            <a:noFill/>
            <a:ln w="28575">
              <a:solidFill>
                <a:srgbClr val="97B9DF"/>
              </a:solidFill>
              <a:round/>
              <a:headEnd/>
              <a:tailEnd type="triangle" w="med" len="sm"/>
            </a:ln>
          </p:spPr>
          <p:txBody>
            <a:bodyPr wrap="none" anchor="ctr"/>
            <a:lstStyle/>
            <a:p>
              <a:endParaRPr lang="fr-FR"/>
            </a:p>
          </p:txBody>
        </p:sp>
        <p:sp>
          <p:nvSpPr>
            <p:cNvPr id="65708" name="Line 67"/>
            <p:cNvSpPr>
              <a:spLocks noChangeShapeType="1"/>
            </p:cNvSpPr>
            <p:nvPr/>
          </p:nvSpPr>
          <p:spPr bwMode="auto">
            <a:xfrm>
              <a:off x="2064" y="2848"/>
              <a:ext cx="0" cy="212"/>
            </a:xfrm>
            <a:prstGeom prst="line">
              <a:avLst/>
            </a:prstGeom>
            <a:noFill/>
            <a:ln w="28575">
              <a:solidFill>
                <a:srgbClr val="97B9DF"/>
              </a:solidFill>
              <a:round/>
              <a:headEnd/>
              <a:tailEnd/>
            </a:ln>
          </p:spPr>
          <p:txBody>
            <a:bodyPr wrap="none" anchor="ctr"/>
            <a:lstStyle/>
            <a:p>
              <a:endParaRPr lang="fr-FR"/>
            </a:p>
          </p:txBody>
        </p:sp>
        <p:sp>
          <p:nvSpPr>
            <p:cNvPr id="65709" name="Freeform 68"/>
            <p:cNvSpPr>
              <a:spLocks/>
            </p:cNvSpPr>
            <p:nvPr/>
          </p:nvSpPr>
          <p:spPr bwMode="auto">
            <a:xfrm flipV="1">
              <a:off x="1800" y="3272"/>
              <a:ext cx="528" cy="108"/>
            </a:xfrm>
            <a:custGeom>
              <a:avLst/>
              <a:gdLst>
                <a:gd name="T0" fmla="*/ 0 w 2084"/>
                <a:gd name="T1" fmla="*/ 163 h 88"/>
                <a:gd name="T2" fmla="*/ 0 w 2084"/>
                <a:gd name="T3" fmla="*/ 0 h 88"/>
                <a:gd name="T4" fmla="*/ 34 w 2084"/>
                <a:gd name="T5" fmla="*/ 0 h 88"/>
                <a:gd name="T6" fmla="*/ 34 w 2084"/>
                <a:gd name="T7" fmla="*/ 163 h 88"/>
                <a:gd name="T8" fmla="*/ 0 60000 65536"/>
                <a:gd name="T9" fmla="*/ 0 60000 65536"/>
                <a:gd name="T10" fmla="*/ 0 60000 65536"/>
                <a:gd name="T11" fmla="*/ 0 60000 65536"/>
                <a:gd name="T12" fmla="*/ 0 w 2084"/>
                <a:gd name="T13" fmla="*/ 0 h 88"/>
                <a:gd name="T14" fmla="*/ 2084 w 2084"/>
                <a:gd name="T15" fmla="*/ 88 h 88"/>
              </a:gdLst>
              <a:ahLst/>
              <a:cxnLst>
                <a:cxn ang="T8">
                  <a:pos x="T0" y="T1"/>
                </a:cxn>
                <a:cxn ang="T9">
                  <a:pos x="T2" y="T3"/>
                </a:cxn>
                <a:cxn ang="T10">
                  <a:pos x="T4" y="T5"/>
                </a:cxn>
                <a:cxn ang="T11">
                  <a:pos x="T6" y="T7"/>
                </a:cxn>
              </a:cxnLst>
              <a:rect l="T12" t="T13" r="T14" b="T15"/>
              <a:pathLst>
                <a:path w="2084" h="88">
                  <a:moveTo>
                    <a:pt x="0" y="88"/>
                  </a:moveTo>
                  <a:lnTo>
                    <a:pt x="0" y="0"/>
                  </a:lnTo>
                  <a:lnTo>
                    <a:pt x="2084" y="0"/>
                  </a:lnTo>
                  <a:lnTo>
                    <a:pt x="2084" y="88"/>
                  </a:lnTo>
                </a:path>
              </a:pathLst>
            </a:custGeom>
            <a:noFill/>
            <a:ln w="28575" cmpd="sng">
              <a:solidFill>
                <a:srgbClr val="97B9DF"/>
              </a:solidFill>
              <a:round/>
              <a:headEnd type="none" w="med" len="sm"/>
              <a:tailEnd type="none" w="med" len="sm"/>
            </a:ln>
          </p:spPr>
          <p:txBody>
            <a:bodyPr wrap="none" anchor="ctr"/>
            <a:lstStyle/>
            <a:p>
              <a:endParaRPr lang="fr-FR"/>
            </a:p>
          </p:txBody>
        </p:sp>
        <p:sp>
          <p:nvSpPr>
            <p:cNvPr id="65710" name="Line 69"/>
            <p:cNvSpPr>
              <a:spLocks noChangeShapeType="1"/>
            </p:cNvSpPr>
            <p:nvPr/>
          </p:nvSpPr>
          <p:spPr bwMode="auto">
            <a:xfrm>
              <a:off x="1220" y="3316"/>
              <a:ext cx="0" cy="604"/>
            </a:xfrm>
            <a:prstGeom prst="line">
              <a:avLst/>
            </a:prstGeom>
            <a:noFill/>
            <a:ln w="28575">
              <a:solidFill>
                <a:srgbClr val="97B9DF"/>
              </a:solidFill>
              <a:round/>
              <a:headEnd/>
              <a:tailEnd/>
            </a:ln>
          </p:spPr>
          <p:txBody>
            <a:bodyPr wrap="none" anchor="ctr"/>
            <a:lstStyle/>
            <a:p>
              <a:endParaRPr lang="fr-FR"/>
            </a:p>
          </p:txBody>
        </p:sp>
        <p:sp>
          <p:nvSpPr>
            <p:cNvPr id="65711" name="Line 70"/>
            <p:cNvSpPr>
              <a:spLocks noChangeShapeType="1"/>
            </p:cNvSpPr>
            <p:nvPr/>
          </p:nvSpPr>
          <p:spPr bwMode="auto">
            <a:xfrm>
              <a:off x="1218" y="2932"/>
              <a:ext cx="0" cy="532"/>
            </a:xfrm>
            <a:prstGeom prst="line">
              <a:avLst/>
            </a:prstGeom>
            <a:noFill/>
            <a:ln w="28575">
              <a:solidFill>
                <a:srgbClr val="97B9DF"/>
              </a:solidFill>
              <a:round/>
              <a:headEnd/>
              <a:tailEnd type="triangle" w="med" len="sm"/>
            </a:ln>
          </p:spPr>
          <p:txBody>
            <a:bodyPr wrap="none" anchor="ctr"/>
            <a:lstStyle/>
            <a:p>
              <a:endParaRPr lang="fr-FR"/>
            </a:p>
          </p:txBody>
        </p:sp>
        <p:sp>
          <p:nvSpPr>
            <p:cNvPr id="65712" name="Freeform 71"/>
            <p:cNvSpPr>
              <a:spLocks/>
            </p:cNvSpPr>
            <p:nvPr/>
          </p:nvSpPr>
          <p:spPr bwMode="auto">
            <a:xfrm>
              <a:off x="3264" y="1696"/>
              <a:ext cx="816" cy="220"/>
            </a:xfrm>
            <a:custGeom>
              <a:avLst/>
              <a:gdLst>
                <a:gd name="T0" fmla="*/ 2281 w 488"/>
                <a:gd name="T1" fmla="*/ 162 h 256"/>
                <a:gd name="T2" fmla="*/ 0 w 488"/>
                <a:gd name="T3" fmla="*/ 162 h 256"/>
                <a:gd name="T4" fmla="*/ 0 w 488"/>
                <a:gd name="T5" fmla="*/ 0 h 256"/>
                <a:gd name="T6" fmla="*/ 0 60000 65536"/>
                <a:gd name="T7" fmla="*/ 0 60000 65536"/>
                <a:gd name="T8" fmla="*/ 0 60000 65536"/>
                <a:gd name="T9" fmla="*/ 0 w 488"/>
                <a:gd name="T10" fmla="*/ 0 h 256"/>
                <a:gd name="T11" fmla="*/ 488 w 488"/>
                <a:gd name="T12" fmla="*/ 256 h 256"/>
              </a:gdLst>
              <a:ahLst/>
              <a:cxnLst>
                <a:cxn ang="T6">
                  <a:pos x="T0" y="T1"/>
                </a:cxn>
                <a:cxn ang="T7">
                  <a:pos x="T2" y="T3"/>
                </a:cxn>
                <a:cxn ang="T8">
                  <a:pos x="T4" y="T5"/>
                </a:cxn>
              </a:cxnLst>
              <a:rect l="T9" t="T10" r="T11" b="T12"/>
              <a:pathLst>
                <a:path w="488" h="256">
                  <a:moveTo>
                    <a:pt x="488" y="256"/>
                  </a:moveTo>
                  <a:lnTo>
                    <a:pt x="0" y="256"/>
                  </a:lnTo>
                  <a:lnTo>
                    <a:pt x="0" y="0"/>
                  </a:lnTo>
                </a:path>
              </a:pathLst>
            </a:custGeom>
            <a:noFill/>
            <a:ln w="28575" cmpd="sng">
              <a:solidFill>
                <a:srgbClr val="97B9DF"/>
              </a:solidFill>
              <a:round/>
              <a:headEnd type="triangle" w="med" len="sm"/>
              <a:tailEnd/>
            </a:ln>
          </p:spPr>
          <p:txBody>
            <a:bodyPr wrap="none" anchor="ctr"/>
            <a:lstStyle/>
            <a:p>
              <a:endParaRPr lang="fr-FR"/>
            </a:p>
          </p:txBody>
        </p:sp>
        <p:sp>
          <p:nvSpPr>
            <p:cNvPr id="65713" name="Line 72"/>
            <p:cNvSpPr>
              <a:spLocks noChangeShapeType="1"/>
            </p:cNvSpPr>
            <p:nvPr/>
          </p:nvSpPr>
          <p:spPr bwMode="auto">
            <a:xfrm>
              <a:off x="4708" y="848"/>
              <a:ext cx="0" cy="284"/>
            </a:xfrm>
            <a:prstGeom prst="line">
              <a:avLst/>
            </a:prstGeom>
            <a:noFill/>
            <a:ln w="28575">
              <a:solidFill>
                <a:srgbClr val="97B9DF"/>
              </a:solidFill>
              <a:round/>
              <a:headEnd/>
              <a:tailEnd type="triangle" w="med" len="sm"/>
            </a:ln>
          </p:spPr>
          <p:txBody>
            <a:bodyPr wrap="none" anchor="ctr"/>
            <a:lstStyle/>
            <a:p>
              <a:endParaRPr lang="fr-FR"/>
            </a:p>
          </p:txBody>
        </p:sp>
        <p:sp>
          <p:nvSpPr>
            <p:cNvPr id="65714" name="Line 73"/>
            <p:cNvSpPr>
              <a:spLocks noChangeShapeType="1"/>
            </p:cNvSpPr>
            <p:nvPr/>
          </p:nvSpPr>
          <p:spPr bwMode="auto">
            <a:xfrm>
              <a:off x="4708" y="1388"/>
              <a:ext cx="0" cy="404"/>
            </a:xfrm>
            <a:prstGeom prst="line">
              <a:avLst/>
            </a:prstGeom>
            <a:noFill/>
            <a:ln w="28575">
              <a:solidFill>
                <a:srgbClr val="97B9DF"/>
              </a:solidFill>
              <a:round/>
              <a:headEnd/>
              <a:tailEnd type="triangle" w="med" len="sm"/>
            </a:ln>
          </p:spPr>
          <p:txBody>
            <a:bodyPr wrap="none" anchor="ctr"/>
            <a:lstStyle/>
            <a:p>
              <a:endParaRPr lang="fr-FR"/>
            </a:p>
          </p:txBody>
        </p:sp>
        <p:sp>
          <p:nvSpPr>
            <p:cNvPr id="65715" name="Line 74"/>
            <p:cNvSpPr>
              <a:spLocks noChangeShapeType="1"/>
            </p:cNvSpPr>
            <p:nvPr/>
          </p:nvSpPr>
          <p:spPr bwMode="auto">
            <a:xfrm>
              <a:off x="4708" y="1916"/>
              <a:ext cx="0" cy="204"/>
            </a:xfrm>
            <a:prstGeom prst="line">
              <a:avLst/>
            </a:prstGeom>
            <a:noFill/>
            <a:ln w="28575">
              <a:solidFill>
                <a:srgbClr val="97B9DF"/>
              </a:solidFill>
              <a:round/>
              <a:headEnd/>
              <a:tailEnd type="triangle" w="med" len="sm"/>
            </a:ln>
          </p:spPr>
          <p:txBody>
            <a:bodyPr wrap="none" anchor="ctr"/>
            <a:lstStyle/>
            <a:p>
              <a:endParaRPr lang="fr-FR"/>
            </a:p>
          </p:txBody>
        </p:sp>
        <p:sp>
          <p:nvSpPr>
            <p:cNvPr id="65716" name="Line 75"/>
            <p:cNvSpPr>
              <a:spLocks noChangeShapeType="1"/>
            </p:cNvSpPr>
            <p:nvPr/>
          </p:nvSpPr>
          <p:spPr bwMode="auto">
            <a:xfrm>
              <a:off x="4708" y="2328"/>
              <a:ext cx="0" cy="204"/>
            </a:xfrm>
            <a:prstGeom prst="line">
              <a:avLst/>
            </a:prstGeom>
            <a:noFill/>
            <a:ln w="28575">
              <a:solidFill>
                <a:srgbClr val="97B9DF"/>
              </a:solidFill>
              <a:round/>
              <a:headEnd/>
              <a:tailEnd type="triangle" w="med" len="sm"/>
            </a:ln>
          </p:spPr>
          <p:txBody>
            <a:bodyPr wrap="none" anchor="ctr"/>
            <a:lstStyle/>
            <a:p>
              <a:endParaRPr lang="fr-FR"/>
            </a:p>
          </p:txBody>
        </p:sp>
        <p:sp>
          <p:nvSpPr>
            <p:cNvPr id="65717" name="Line 76"/>
            <p:cNvSpPr>
              <a:spLocks noChangeShapeType="1"/>
            </p:cNvSpPr>
            <p:nvPr/>
          </p:nvSpPr>
          <p:spPr bwMode="auto">
            <a:xfrm>
              <a:off x="4708" y="2744"/>
              <a:ext cx="0" cy="204"/>
            </a:xfrm>
            <a:prstGeom prst="line">
              <a:avLst/>
            </a:prstGeom>
            <a:noFill/>
            <a:ln w="28575">
              <a:solidFill>
                <a:srgbClr val="97B9DF"/>
              </a:solidFill>
              <a:round/>
              <a:headEnd/>
              <a:tailEnd type="triangle" w="med" len="sm"/>
            </a:ln>
          </p:spPr>
          <p:txBody>
            <a:bodyPr wrap="none" anchor="ctr"/>
            <a:lstStyle/>
            <a:p>
              <a:endParaRPr lang="fr-FR"/>
            </a:p>
          </p:txBody>
        </p:sp>
        <p:sp>
          <p:nvSpPr>
            <p:cNvPr id="65718" name="Line 77"/>
            <p:cNvSpPr>
              <a:spLocks noChangeShapeType="1"/>
            </p:cNvSpPr>
            <p:nvPr/>
          </p:nvSpPr>
          <p:spPr bwMode="auto">
            <a:xfrm>
              <a:off x="4708" y="3484"/>
              <a:ext cx="0" cy="100"/>
            </a:xfrm>
            <a:prstGeom prst="line">
              <a:avLst/>
            </a:prstGeom>
            <a:noFill/>
            <a:ln w="28575">
              <a:solidFill>
                <a:srgbClr val="97B9DF"/>
              </a:solidFill>
              <a:round/>
              <a:headEnd/>
              <a:tailEnd type="triangle" w="med" len="sm"/>
            </a:ln>
          </p:spPr>
          <p:txBody>
            <a:bodyPr wrap="none" anchor="ctr"/>
            <a:lstStyle/>
            <a:p>
              <a:endParaRPr lang="fr-FR"/>
            </a:p>
          </p:txBody>
        </p:sp>
        <p:sp>
          <p:nvSpPr>
            <p:cNvPr id="65719" name="Line 78"/>
            <p:cNvSpPr>
              <a:spLocks noChangeShapeType="1"/>
            </p:cNvSpPr>
            <p:nvPr/>
          </p:nvSpPr>
          <p:spPr bwMode="auto">
            <a:xfrm>
              <a:off x="1242" y="2044"/>
              <a:ext cx="0" cy="252"/>
            </a:xfrm>
            <a:prstGeom prst="line">
              <a:avLst/>
            </a:prstGeom>
            <a:noFill/>
            <a:ln w="28575">
              <a:solidFill>
                <a:srgbClr val="97B9DF"/>
              </a:solidFill>
              <a:round/>
              <a:headEnd/>
              <a:tailEnd type="triangle" w="med" len="sm"/>
            </a:ln>
          </p:spPr>
          <p:txBody>
            <a:bodyPr wrap="none" anchor="ctr"/>
            <a:lstStyle/>
            <a:p>
              <a:endParaRPr lang="fr-FR"/>
            </a:p>
          </p:txBody>
        </p:sp>
        <p:sp>
          <p:nvSpPr>
            <p:cNvPr id="65720" name="Line 79"/>
            <p:cNvSpPr>
              <a:spLocks noChangeShapeType="1"/>
            </p:cNvSpPr>
            <p:nvPr/>
          </p:nvSpPr>
          <p:spPr bwMode="auto">
            <a:xfrm>
              <a:off x="770" y="2044"/>
              <a:ext cx="0" cy="252"/>
            </a:xfrm>
            <a:prstGeom prst="line">
              <a:avLst/>
            </a:prstGeom>
            <a:noFill/>
            <a:ln w="28575">
              <a:solidFill>
                <a:srgbClr val="97B9DF"/>
              </a:solidFill>
              <a:round/>
              <a:headEnd/>
              <a:tailEnd type="triangle" w="med" len="sm"/>
            </a:ln>
          </p:spPr>
          <p:txBody>
            <a:bodyPr wrap="none" anchor="ctr"/>
            <a:lstStyle/>
            <a:p>
              <a:endParaRPr lang="fr-FR"/>
            </a:p>
          </p:txBody>
        </p:sp>
        <p:sp>
          <p:nvSpPr>
            <p:cNvPr id="65721" name="Freeform 80"/>
            <p:cNvSpPr>
              <a:spLocks/>
            </p:cNvSpPr>
            <p:nvPr/>
          </p:nvSpPr>
          <p:spPr bwMode="auto">
            <a:xfrm>
              <a:off x="2136" y="2056"/>
              <a:ext cx="488" cy="256"/>
            </a:xfrm>
            <a:custGeom>
              <a:avLst/>
              <a:gdLst>
                <a:gd name="T0" fmla="*/ 488 w 488"/>
                <a:gd name="T1" fmla="*/ 256 h 256"/>
                <a:gd name="T2" fmla="*/ 0 w 488"/>
                <a:gd name="T3" fmla="*/ 256 h 256"/>
                <a:gd name="T4" fmla="*/ 0 w 488"/>
                <a:gd name="T5" fmla="*/ 0 h 256"/>
                <a:gd name="T6" fmla="*/ 0 60000 65536"/>
                <a:gd name="T7" fmla="*/ 0 60000 65536"/>
                <a:gd name="T8" fmla="*/ 0 60000 65536"/>
                <a:gd name="T9" fmla="*/ 0 w 488"/>
                <a:gd name="T10" fmla="*/ 0 h 256"/>
                <a:gd name="T11" fmla="*/ 488 w 488"/>
                <a:gd name="T12" fmla="*/ 256 h 256"/>
              </a:gdLst>
              <a:ahLst/>
              <a:cxnLst>
                <a:cxn ang="T6">
                  <a:pos x="T0" y="T1"/>
                </a:cxn>
                <a:cxn ang="T7">
                  <a:pos x="T2" y="T3"/>
                </a:cxn>
                <a:cxn ang="T8">
                  <a:pos x="T4" y="T5"/>
                </a:cxn>
              </a:cxnLst>
              <a:rect l="T9" t="T10" r="T11" b="T12"/>
              <a:pathLst>
                <a:path w="488" h="256">
                  <a:moveTo>
                    <a:pt x="488" y="256"/>
                  </a:moveTo>
                  <a:lnTo>
                    <a:pt x="0" y="256"/>
                  </a:lnTo>
                  <a:lnTo>
                    <a:pt x="0" y="0"/>
                  </a:lnTo>
                </a:path>
              </a:pathLst>
            </a:custGeom>
            <a:noFill/>
            <a:ln w="28575" cmpd="sng">
              <a:solidFill>
                <a:srgbClr val="97B9DF"/>
              </a:solidFill>
              <a:round/>
              <a:headEnd/>
              <a:tailEnd/>
            </a:ln>
          </p:spPr>
          <p:txBody>
            <a:bodyPr wrap="none" anchor="ctr"/>
            <a:lstStyle/>
            <a:p>
              <a:endParaRPr lang="fr-FR"/>
            </a:p>
          </p:txBody>
        </p:sp>
        <p:sp>
          <p:nvSpPr>
            <p:cNvPr id="65722" name="Line 81"/>
            <p:cNvSpPr>
              <a:spLocks noChangeShapeType="1"/>
            </p:cNvSpPr>
            <p:nvPr/>
          </p:nvSpPr>
          <p:spPr bwMode="auto">
            <a:xfrm>
              <a:off x="2078" y="2080"/>
              <a:ext cx="0" cy="580"/>
            </a:xfrm>
            <a:prstGeom prst="line">
              <a:avLst/>
            </a:prstGeom>
            <a:noFill/>
            <a:ln w="28575">
              <a:solidFill>
                <a:srgbClr val="97B9DF"/>
              </a:solidFill>
              <a:round/>
              <a:headEnd/>
              <a:tailEnd type="triangle" w="med" len="sm"/>
            </a:ln>
          </p:spPr>
          <p:txBody>
            <a:bodyPr wrap="none" anchor="ctr"/>
            <a:lstStyle/>
            <a:p>
              <a:endParaRPr lang="fr-FR"/>
            </a:p>
          </p:txBody>
        </p:sp>
        <p:sp>
          <p:nvSpPr>
            <p:cNvPr id="65723" name="Line 82"/>
            <p:cNvSpPr>
              <a:spLocks noChangeShapeType="1"/>
            </p:cNvSpPr>
            <p:nvPr/>
          </p:nvSpPr>
          <p:spPr bwMode="auto">
            <a:xfrm>
              <a:off x="2078" y="898"/>
              <a:ext cx="0" cy="492"/>
            </a:xfrm>
            <a:prstGeom prst="line">
              <a:avLst/>
            </a:prstGeom>
            <a:noFill/>
            <a:ln w="28575">
              <a:solidFill>
                <a:srgbClr val="97B9DF"/>
              </a:solidFill>
              <a:round/>
              <a:headEnd/>
              <a:tailEnd type="triangle" w="med" len="sm"/>
            </a:ln>
          </p:spPr>
          <p:txBody>
            <a:bodyPr wrap="none" anchor="ctr"/>
            <a:lstStyle/>
            <a:p>
              <a:endParaRPr lang="fr-FR"/>
            </a:p>
          </p:txBody>
        </p:sp>
        <p:sp>
          <p:nvSpPr>
            <p:cNvPr id="65724" name="Line 83"/>
            <p:cNvSpPr>
              <a:spLocks noChangeShapeType="1"/>
            </p:cNvSpPr>
            <p:nvPr/>
          </p:nvSpPr>
          <p:spPr bwMode="auto">
            <a:xfrm>
              <a:off x="2078" y="1528"/>
              <a:ext cx="0" cy="252"/>
            </a:xfrm>
            <a:prstGeom prst="line">
              <a:avLst/>
            </a:prstGeom>
            <a:noFill/>
            <a:ln w="28575">
              <a:solidFill>
                <a:srgbClr val="97B9DF"/>
              </a:solidFill>
              <a:round/>
              <a:headEnd/>
              <a:tailEnd type="triangle" w="med" len="sm"/>
            </a:ln>
          </p:spPr>
          <p:txBody>
            <a:bodyPr wrap="none" anchor="ctr"/>
            <a:lstStyle/>
            <a:p>
              <a:endParaRPr lang="fr-FR"/>
            </a:p>
          </p:txBody>
        </p:sp>
        <p:sp>
          <p:nvSpPr>
            <p:cNvPr id="65725" name="Line 84"/>
            <p:cNvSpPr>
              <a:spLocks noChangeShapeType="1"/>
            </p:cNvSpPr>
            <p:nvPr/>
          </p:nvSpPr>
          <p:spPr bwMode="auto">
            <a:xfrm>
              <a:off x="1002" y="1532"/>
              <a:ext cx="0" cy="252"/>
            </a:xfrm>
            <a:prstGeom prst="line">
              <a:avLst/>
            </a:prstGeom>
            <a:noFill/>
            <a:ln w="28575">
              <a:solidFill>
                <a:srgbClr val="97B9DF"/>
              </a:solidFill>
              <a:round/>
              <a:headEnd/>
              <a:tailEnd type="triangle" w="med" len="sm"/>
            </a:ln>
          </p:spPr>
          <p:txBody>
            <a:bodyPr wrap="none" anchor="ctr"/>
            <a:lstStyle/>
            <a:p>
              <a:endParaRPr lang="fr-FR"/>
            </a:p>
          </p:txBody>
        </p:sp>
        <p:sp>
          <p:nvSpPr>
            <p:cNvPr id="65726" name="Line 85"/>
            <p:cNvSpPr>
              <a:spLocks noChangeShapeType="1"/>
            </p:cNvSpPr>
            <p:nvPr/>
          </p:nvSpPr>
          <p:spPr bwMode="auto">
            <a:xfrm>
              <a:off x="768" y="2404"/>
              <a:ext cx="0" cy="780"/>
            </a:xfrm>
            <a:prstGeom prst="line">
              <a:avLst/>
            </a:prstGeom>
            <a:noFill/>
            <a:ln w="28575">
              <a:solidFill>
                <a:srgbClr val="97B9DF"/>
              </a:solidFill>
              <a:round/>
              <a:headEnd/>
              <a:tailEnd type="triangle" w="med" len="sm"/>
            </a:ln>
          </p:spPr>
          <p:txBody>
            <a:bodyPr wrap="none" anchor="ctr"/>
            <a:lstStyle/>
            <a:p>
              <a:endParaRPr lang="fr-FR"/>
            </a:p>
          </p:txBody>
        </p:sp>
        <p:sp>
          <p:nvSpPr>
            <p:cNvPr id="65727" name="Text Box 86"/>
            <p:cNvSpPr txBox="1">
              <a:spLocks noChangeArrowheads="1"/>
            </p:cNvSpPr>
            <p:nvPr/>
          </p:nvSpPr>
          <p:spPr bwMode="auto">
            <a:xfrm>
              <a:off x="3182" y="212"/>
              <a:ext cx="932" cy="144"/>
            </a:xfrm>
            <a:prstGeom prst="rect">
              <a:avLst/>
            </a:prstGeom>
            <a:solidFill>
              <a:srgbClr val="97B9DF"/>
            </a:solidFill>
            <a:ln w="9525">
              <a:solidFill>
                <a:srgbClr val="97B9DF"/>
              </a:solidFill>
              <a:miter lim="800000"/>
              <a:headEnd/>
              <a:tailEnd/>
            </a:ln>
          </p:spPr>
          <p:txBody>
            <a:bodyPr>
              <a:spAutoFit/>
            </a:bodyPr>
            <a:lstStyle/>
            <a:p>
              <a:pPr algn="ctr" eaLnBrk="0" hangingPunct="0">
                <a:lnSpc>
                  <a:spcPts val="1000"/>
                </a:lnSpc>
              </a:pPr>
              <a:r>
                <a:rPr lang="en-US" sz="900" b="1">
                  <a:solidFill>
                    <a:srgbClr val="97B9DF"/>
                  </a:solidFill>
                </a:rPr>
                <a:t>LÉSION DES TISSUS</a:t>
              </a:r>
            </a:p>
          </p:txBody>
        </p:sp>
        <p:sp>
          <p:nvSpPr>
            <p:cNvPr id="65728" name="Text Box 87"/>
            <p:cNvSpPr txBox="1">
              <a:spLocks noChangeArrowheads="1"/>
            </p:cNvSpPr>
            <p:nvPr/>
          </p:nvSpPr>
          <p:spPr bwMode="auto">
            <a:xfrm>
              <a:off x="1940" y="620"/>
              <a:ext cx="1338" cy="304"/>
            </a:xfrm>
            <a:prstGeom prst="rect">
              <a:avLst/>
            </a:prstGeom>
            <a:solidFill>
              <a:srgbClr val="97B9DF"/>
            </a:solidFill>
            <a:ln w="9525">
              <a:solidFill>
                <a:srgbClr val="97B9DF"/>
              </a:solidFill>
              <a:miter lim="800000"/>
              <a:headEnd/>
              <a:tailEnd/>
            </a:ln>
          </p:spPr>
          <p:txBody>
            <a:bodyPr>
              <a:spAutoFit/>
            </a:bodyPr>
            <a:lstStyle/>
            <a:p>
              <a:pPr algn="ctr" eaLnBrk="0" hangingPunct="0">
                <a:lnSpc>
                  <a:spcPts val="1000"/>
                </a:lnSpc>
              </a:pPr>
              <a:r>
                <a:rPr lang="en-US" sz="900">
                  <a:solidFill>
                    <a:srgbClr val="97B9DF"/>
                  </a:solidFill>
                </a:rPr>
                <a:t>Libération des médiateurs chimiques</a:t>
              </a:r>
            </a:p>
            <a:p>
              <a:pPr algn="ctr" eaLnBrk="0" hangingPunct="0">
                <a:lnSpc>
                  <a:spcPts val="1000"/>
                </a:lnSpc>
              </a:pPr>
              <a:r>
                <a:rPr lang="en-US" sz="900">
                  <a:solidFill>
                    <a:srgbClr val="97B9DF"/>
                  </a:solidFill>
                </a:rPr>
                <a:t>(histamine, complément, kinines,</a:t>
              </a:r>
            </a:p>
            <a:p>
              <a:pPr algn="ctr" eaLnBrk="0" hangingPunct="0">
                <a:lnSpc>
                  <a:spcPts val="1000"/>
                </a:lnSpc>
              </a:pPr>
              <a:r>
                <a:rPr lang="en-US" sz="900">
                  <a:solidFill>
                    <a:srgbClr val="97B9DF"/>
                  </a:solidFill>
                </a:rPr>
                <a:t>prostaglandines, etc.)</a:t>
              </a:r>
            </a:p>
          </p:txBody>
        </p:sp>
        <p:sp>
          <p:nvSpPr>
            <p:cNvPr id="65729" name="Text Box 88"/>
            <p:cNvSpPr txBox="1">
              <a:spLocks noChangeArrowheads="1"/>
            </p:cNvSpPr>
            <p:nvPr/>
          </p:nvSpPr>
          <p:spPr bwMode="auto">
            <a:xfrm>
              <a:off x="660" y="1404"/>
              <a:ext cx="682" cy="224"/>
            </a:xfrm>
            <a:prstGeom prst="rect">
              <a:avLst/>
            </a:prstGeom>
            <a:solidFill>
              <a:srgbClr val="97B9DF"/>
            </a:solidFill>
            <a:ln w="9525">
              <a:solidFill>
                <a:srgbClr val="97B9DF"/>
              </a:solidFill>
              <a:miter lim="800000"/>
              <a:headEnd/>
              <a:tailEnd/>
            </a:ln>
          </p:spPr>
          <p:txBody>
            <a:bodyPr>
              <a:spAutoFit/>
            </a:bodyPr>
            <a:lstStyle/>
            <a:p>
              <a:pPr algn="ctr" eaLnBrk="0" hangingPunct="0">
                <a:lnSpc>
                  <a:spcPts val="1000"/>
                </a:lnSpc>
              </a:pPr>
              <a:r>
                <a:rPr lang="en-US" sz="900">
                  <a:solidFill>
                    <a:srgbClr val="97B9DF"/>
                  </a:solidFill>
                </a:rPr>
                <a:t>Vasodilatation des artérioles</a:t>
              </a:r>
            </a:p>
          </p:txBody>
        </p:sp>
        <p:sp>
          <p:nvSpPr>
            <p:cNvPr id="65730" name="Text Box 89"/>
            <p:cNvSpPr txBox="1">
              <a:spLocks noChangeArrowheads="1"/>
            </p:cNvSpPr>
            <p:nvPr/>
          </p:nvSpPr>
          <p:spPr bwMode="auto">
            <a:xfrm>
              <a:off x="1662" y="1404"/>
              <a:ext cx="830" cy="224"/>
            </a:xfrm>
            <a:prstGeom prst="rect">
              <a:avLst/>
            </a:prstGeom>
            <a:solidFill>
              <a:srgbClr val="97B9DF"/>
            </a:solidFill>
            <a:ln w="9525">
              <a:solidFill>
                <a:srgbClr val="97B9DF"/>
              </a:solidFill>
              <a:miter lim="800000"/>
              <a:headEnd/>
              <a:tailEnd/>
            </a:ln>
          </p:spPr>
          <p:txBody>
            <a:bodyPr>
              <a:spAutoFit/>
            </a:bodyPr>
            <a:lstStyle/>
            <a:p>
              <a:pPr algn="ctr" eaLnBrk="0" hangingPunct="0">
                <a:lnSpc>
                  <a:spcPts val="1000"/>
                </a:lnSpc>
              </a:pPr>
              <a:r>
                <a:rPr lang="en-US" sz="900">
                  <a:solidFill>
                    <a:srgbClr val="97B9DF"/>
                  </a:solidFill>
                </a:rPr>
                <a:t>Augmentation de la perméabilité capillaire</a:t>
              </a:r>
            </a:p>
          </p:txBody>
        </p:sp>
        <p:sp>
          <p:nvSpPr>
            <p:cNvPr id="65731" name="Text Box 90"/>
            <p:cNvSpPr txBox="1">
              <a:spLocks noChangeArrowheads="1"/>
            </p:cNvSpPr>
            <p:nvPr/>
          </p:nvSpPr>
          <p:spPr bwMode="auto">
            <a:xfrm>
              <a:off x="1664" y="1796"/>
              <a:ext cx="830" cy="304"/>
            </a:xfrm>
            <a:prstGeom prst="rect">
              <a:avLst/>
            </a:prstGeom>
            <a:solidFill>
              <a:srgbClr val="97B9DF"/>
            </a:solidFill>
            <a:ln w="9525">
              <a:solidFill>
                <a:srgbClr val="97B9DF"/>
              </a:solidFill>
              <a:miter lim="800000"/>
              <a:headEnd/>
              <a:tailEnd/>
            </a:ln>
          </p:spPr>
          <p:txBody>
            <a:bodyPr>
              <a:spAutoFit/>
            </a:bodyPr>
            <a:lstStyle/>
            <a:p>
              <a:pPr algn="ctr" eaLnBrk="0" hangingPunct="0">
                <a:lnSpc>
                  <a:spcPts val="1000"/>
                </a:lnSpc>
              </a:pPr>
              <a:r>
                <a:rPr lang="en-US" sz="900">
                  <a:solidFill>
                    <a:srgbClr val="97B9DF"/>
                  </a:solidFill>
                </a:rPr>
                <a:t>Fuite de liquides hors des capillaires</a:t>
              </a:r>
            </a:p>
            <a:p>
              <a:pPr algn="ctr" eaLnBrk="0" hangingPunct="0">
                <a:lnSpc>
                  <a:spcPts val="1000"/>
                </a:lnSpc>
              </a:pPr>
              <a:r>
                <a:rPr lang="en-US" sz="900">
                  <a:solidFill>
                    <a:srgbClr val="97B9DF"/>
                  </a:solidFill>
                </a:rPr>
                <a:t>(formation d’exsudat)</a:t>
              </a:r>
            </a:p>
          </p:txBody>
        </p:sp>
        <p:sp>
          <p:nvSpPr>
            <p:cNvPr id="65732" name="Text Box 91"/>
            <p:cNvSpPr txBox="1">
              <a:spLocks noChangeArrowheads="1"/>
            </p:cNvSpPr>
            <p:nvPr/>
          </p:nvSpPr>
          <p:spPr bwMode="auto">
            <a:xfrm>
              <a:off x="568" y="1796"/>
              <a:ext cx="866" cy="384"/>
            </a:xfrm>
            <a:prstGeom prst="rect">
              <a:avLst/>
            </a:prstGeom>
            <a:solidFill>
              <a:srgbClr val="97B9DF"/>
            </a:solidFill>
            <a:ln w="9525">
              <a:solidFill>
                <a:srgbClr val="97B9DF"/>
              </a:solidFill>
              <a:miter lim="800000"/>
              <a:headEnd/>
              <a:tailEnd/>
            </a:ln>
          </p:spPr>
          <p:txBody>
            <a:bodyPr>
              <a:spAutoFit/>
            </a:bodyPr>
            <a:lstStyle/>
            <a:p>
              <a:pPr algn="ctr" eaLnBrk="0" hangingPunct="0">
                <a:lnSpc>
                  <a:spcPts val="1000"/>
                </a:lnSpc>
              </a:pPr>
              <a:r>
                <a:rPr lang="en-US" sz="900">
                  <a:solidFill>
                    <a:srgbClr val="97B9DF"/>
                  </a:solidFill>
                </a:rPr>
                <a:t>Hypérémie locale</a:t>
              </a:r>
            </a:p>
            <a:p>
              <a:pPr algn="ctr" eaLnBrk="0" hangingPunct="0">
                <a:lnSpc>
                  <a:spcPts val="1000"/>
                </a:lnSpc>
              </a:pPr>
              <a:r>
                <a:rPr lang="en-US" sz="900">
                  <a:solidFill>
                    <a:srgbClr val="97B9DF"/>
                  </a:solidFill>
                </a:rPr>
                <a:t>(augmentation du débit sanguin vers le siège de la lésion)</a:t>
              </a:r>
            </a:p>
          </p:txBody>
        </p:sp>
        <p:sp>
          <p:nvSpPr>
            <p:cNvPr id="65733" name="Text Box 92"/>
            <p:cNvSpPr txBox="1">
              <a:spLocks noChangeArrowheads="1"/>
            </p:cNvSpPr>
            <p:nvPr/>
          </p:nvSpPr>
          <p:spPr bwMode="auto">
            <a:xfrm>
              <a:off x="568" y="2308"/>
              <a:ext cx="384" cy="144"/>
            </a:xfrm>
            <a:prstGeom prst="rect">
              <a:avLst/>
            </a:prstGeom>
            <a:solidFill>
              <a:srgbClr val="97B9DF"/>
            </a:solidFill>
            <a:ln w="9525">
              <a:solidFill>
                <a:srgbClr val="97B9DF"/>
              </a:solidFill>
              <a:miter lim="800000"/>
              <a:headEnd/>
              <a:tailEnd/>
            </a:ln>
          </p:spPr>
          <p:txBody>
            <a:bodyPr>
              <a:spAutoFit/>
            </a:bodyPr>
            <a:lstStyle/>
            <a:p>
              <a:pPr algn="ctr" eaLnBrk="0" hangingPunct="0">
                <a:lnSpc>
                  <a:spcPts val="1000"/>
                </a:lnSpc>
              </a:pPr>
              <a:r>
                <a:rPr lang="en-US" sz="900">
                  <a:solidFill>
                    <a:srgbClr val="97B9DF"/>
                  </a:solidFill>
                </a:rPr>
                <a:t>Chaleur</a:t>
              </a:r>
            </a:p>
          </p:txBody>
        </p:sp>
        <p:sp>
          <p:nvSpPr>
            <p:cNvPr id="65734" name="Text Box 93"/>
            <p:cNvSpPr txBox="1">
              <a:spLocks noChangeArrowheads="1"/>
            </p:cNvSpPr>
            <p:nvPr/>
          </p:nvSpPr>
          <p:spPr bwMode="auto">
            <a:xfrm>
              <a:off x="1022" y="2308"/>
              <a:ext cx="412" cy="144"/>
            </a:xfrm>
            <a:prstGeom prst="rect">
              <a:avLst/>
            </a:prstGeom>
            <a:solidFill>
              <a:srgbClr val="97B9DF"/>
            </a:solidFill>
            <a:ln w="9525">
              <a:solidFill>
                <a:srgbClr val="97B9DF"/>
              </a:solidFill>
              <a:miter lim="800000"/>
              <a:headEnd/>
              <a:tailEnd/>
            </a:ln>
          </p:spPr>
          <p:txBody>
            <a:bodyPr>
              <a:spAutoFit/>
            </a:bodyPr>
            <a:lstStyle/>
            <a:p>
              <a:pPr algn="ctr" eaLnBrk="0" hangingPunct="0">
                <a:lnSpc>
                  <a:spcPts val="1000"/>
                </a:lnSpc>
              </a:pPr>
              <a:r>
                <a:rPr lang="en-US" sz="900">
                  <a:solidFill>
                    <a:srgbClr val="97B9DF"/>
                  </a:solidFill>
                </a:rPr>
                <a:t>Rougeur</a:t>
              </a:r>
            </a:p>
          </p:txBody>
        </p:sp>
        <p:sp>
          <p:nvSpPr>
            <p:cNvPr id="65735" name="Text Box 94"/>
            <p:cNvSpPr txBox="1">
              <a:spLocks noChangeArrowheads="1"/>
            </p:cNvSpPr>
            <p:nvPr/>
          </p:nvSpPr>
          <p:spPr bwMode="auto">
            <a:xfrm>
              <a:off x="4187" y="620"/>
              <a:ext cx="1042" cy="304"/>
            </a:xfrm>
            <a:prstGeom prst="rect">
              <a:avLst/>
            </a:prstGeom>
            <a:solidFill>
              <a:srgbClr val="97B9DF"/>
            </a:solidFill>
            <a:ln w="9525">
              <a:solidFill>
                <a:srgbClr val="97B9DF"/>
              </a:solidFill>
              <a:miter lim="800000"/>
              <a:headEnd/>
              <a:tailEnd/>
            </a:ln>
          </p:spPr>
          <p:txBody>
            <a:bodyPr>
              <a:spAutoFit/>
            </a:bodyPr>
            <a:lstStyle/>
            <a:p>
              <a:pPr algn="ctr" eaLnBrk="0" hangingPunct="0">
                <a:lnSpc>
                  <a:spcPts val="1000"/>
                </a:lnSpc>
              </a:pPr>
              <a:r>
                <a:rPr lang="en-US" sz="900">
                  <a:solidFill>
                    <a:srgbClr val="97B9DF"/>
                  </a:solidFill>
                </a:rPr>
                <a:t>Libération de facteurs qui activent la libération des leucocytes</a:t>
              </a:r>
            </a:p>
          </p:txBody>
        </p:sp>
        <p:sp>
          <p:nvSpPr>
            <p:cNvPr id="65736" name="Text Box 95"/>
            <p:cNvSpPr txBox="1">
              <a:spLocks noChangeArrowheads="1"/>
            </p:cNvSpPr>
            <p:nvPr/>
          </p:nvSpPr>
          <p:spPr bwMode="auto">
            <a:xfrm>
              <a:off x="4187" y="1148"/>
              <a:ext cx="1042" cy="304"/>
            </a:xfrm>
            <a:prstGeom prst="rect">
              <a:avLst/>
            </a:prstGeom>
            <a:solidFill>
              <a:srgbClr val="97B9DF"/>
            </a:solidFill>
            <a:ln w="9525">
              <a:solidFill>
                <a:srgbClr val="97B9DF"/>
              </a:solidFill>
              <a:miter lim="800000"/>
              <a:headEnd/>
              <a:tailEnd/>
            </a:ln>
          </p:spPr>
          <p:txBody>
            <a:bodyPr>
              <a:spAutoFit/>
            </a:bodyPr>
            <a:lstStyle/>
            <a:p>
              <a:pPr algn="ctr" eaLnBrk="0" hangingPunct="0">
                <a:lnSpc>
                  <a:spcPts val="1000"/>
                </a:lnSpc>
              </a:pPr>
              <a:r>
                <a:rPr lang="en-US" sz="900">
                  <a:solidFill>
                    <a:srgbClr val="97B9DF"/>
                  </a:solidFill>
                </a:rPr>
                <a:t>Leucocytose (augmentation du nombre de leucocytes dans la circulation sanguine)</a:t>
              </a:r>
            </a:p>
          </p:txBody>
        </p:sp>
        <p:sp>
          <p:nvSpPr>
            <p:cNvPr id="65737" name="Text Box 96"/>
            <p:cNvSpPr txBox="1">
              <a:spLocks noChangeArrowheads="1"/>
            </p:cNvSpPr>
            <p:nvPr/>
          </p:nvSpPr>
          <p:spPr bwMode="auto">
            <a:xfrm>
              <a:off x="4097" y="1816"/>
              <a:ext cx="1222" cy="224"/>
            </a:xfrm>
            <a:prstGeom prst="rect">
              <a:avLst/>
            </a:prstGeom>
            <a:solidFill>
              <a:srgbClr val="97B9DF"/>
            </a:solidFill>
            <a:ln w="9525">
              <a:solidFill>
                <a:srgbClr val="97B9DF"/>
              </a:solidFill>
              <a:miter lim="800000"/>
              <a:headEnd/>
              <a:tailEnd/>
            </a:ln>
          </p:spPr>
          <p:txBody>
            <a:bodyPr>
              <a:spAutoFit/>
            </a:bodyPr>
            <a:lstStyle/>
            <a:p>
              <a:pPr algn="ctr" eaLnBrk="0" hangingPunct="0">
                <a:lnSpc>
                  <a:spcPts val="1000"/>
                </a:lnSpc>
              </a:pPr>
              <a:r>
                <a:rPr lang="en-US" sz="900">
                  <a:solidFill>
                    <a:srgbClr val="97B9DF"/>
                  </a:solidFill>
                </a:rPr>
                <a:t>Migration vers le siège</a:t>
              </a:r>
            </a:p>
            <a:p>
              <a:pPr algn="ctr" eaLnBrk="0" hangingPunct="0">
                <a:lnSpc>
                  <a:spcPts val="1000"/>
                </a:lnSpc>
              </a:pPr>
              <a:r>
                <a:rPr lang="en-US" sz="900">
                  <a:solidFill>
                    <a:srgbClr val="97B9DF"/>
                  </a:solidFill>
                </a:rPr>
                <a:t>de la lésion</a:t>
              </a:r>
            </a:p>
          </p:txBody>
        </p:sp>
        <p:sp>
          <p:nvSpPr>
            <p:cNvPr id="65738" name="Text Box 97"/>
            <p:cNvSpPr txBox="1">
              <a:spLocks noChangeArrowheads="1"/>
            </p:cNvSpPr>
            <p:nvPr/>
          </p:nvSpPr>
          <p:spPr bwMode="auto">
            <a:xfrm>
              <a:off x="4097" y="2140"/>
              <a:ext cx="1222" cy="304"/>
            </a:xfrm>
            <a:prstGeom prst="rect">
              <a:avLst/>
            </a:prstGeom>
            <a:solidFill>
              <a:srgbClr val="97B9DF"/>
            </a:solidFill>
            <a:ln w="9525">
              <a:solidFill>
                <a:srgbClr val="97B9DF"/>
              </a:solidFill>
              <a:miter lim="800000"/>
              <a:headEnd/>
              <a:tailEnd/>
            </a:ln>
          </p:spPr>
          <p:txBody>
            <a:bodyPr>
              <a:spAutoFit/>
            </a:bodyPr>
            <a:lstStyle/>
            <a:p>
              <a:pPr algn="ctr" eaLnBrk="0" hangingPunct="0">
                <a:lnSpc>
                  <a:spcPts val="1000"/>
                </a:lnSpc>
              </a:pPr>
              <a:r>
                <a:rPr lang="en-US" sz="900">
                  <a:solidFill>
                    <a:srgbClr val="97B9DF"/>
                  </a:solidFill>
                </a:rPr>
                <a:t>Margination</a:t>
              </a:r>
            </a:p>
            <a:p>
              <a:pPr algn="ctr" eaLnBrk="0" hangingPunct="0">
                <a:lnSpc>
                  <a:spcPts val="1000"/>
                </a:lnSpc>
              </a:pPr>
              <a:r>
                <a:rPr lang="en-US" sz="900">
                  <a:solidFill>
                    <a:srgbClr val="97B9DF"/>
                  </a:solidFill>
                </a:rPr>
                <a:t>(accolement des leucocytes aux parois des capillaires)</a:t>
              </a:r>
            </a:p>
          </p:txBody>
        </p:sp>
        <p:sp>
          <p:nvSpPr>
            <p:cNvPr id="65739" name="Text Box 98"/>
            <p:cNvSpPr txBox="1">
              <a:spLocks noChangeArrowheads="1"/>
            </p:cNvSpPr>
            <p:nvPr/>
          </p:nvSpPr>
          <p:spPr bwMode="auto">
            <a:xfrm>
              <a:off x="4097" y="2552"/>
              <a:ext cx="1222" cy="304"/>
            </a:xfrm>
            <a:prstGeom prst="rect">
              <a:avLst/>
            </a:prstGeom>
            <a:solidFill>
              <a:srgbClr val="97B9DF"/>
            </a:solidFill>
            <a:ln w="9525">
              <a:solidFill>
                <a:srgbClr val="97B9DF"/>
              </a:solidFill>
              <a:miter lim="800000"/>
              <a:headEnd/>
              <a:tailEnd/>
            </a:ln>
          </p:spPr>
          <p:txBody>
            <a:bodyPr>
              <a:spAutoFit/>
            </a:bodyPr>
            <a:lstStyle/>
            <a:p>
              <a:pPr algn="ctr" eaLnBrk="0" hangingPunct="0">
                <a:lnSpc>
                  <a:spcPts val="1000"/>
                </a:lnSpc>
              </a:pPr>
              <a:r>
                <a:rPr lang="en-US" sz="900">
                  <a:solidFill>
                    <a:srgbClr val="97B9DF"/>
                  </a:solidFill>
                </a:rPr>
                <a:t>Diapédèse</a:t>
              </a:r>
            </a:p>
            <a:p>
              <a:pPr algn="ctr" eaLnBrk="0" hangingPunct="0">
                <a:lnSpc>
                  <a:spcPts val="1000"/>
                </a:lnSpc>
              </a:pPr>
              <a:r>
                <a:rPr lang="en-US" sz="900">
                  <a:solidFill>
                    <a:srgbClr val="97B9DF"/>
                  </a:solidFill>
                </a:rPr>
                <a:t>(passage des leucocytes entre les cellules des parois des capillaires)</a:t>
              </a:r>
            </a:p>
          </p:txBody>
        </p:sp>
        <p:sp>
          <p:nvSpPr>
            <p:cNvPr id="65740" name="Text Box 99"/>
            <p:cNvSpPr txBox="1">
              <a:spLocks noChangeArrowheads="1"/>
            </p:cNvSpPr>
            <p:nvPr/>
          </p:nvSpPr>
          <p:spPr bwMode="auto">
            <a:xfrm>
              <a:off x="4097" y="3600"/>
              <a:ext cx="1222" cy="224"/>
            </a:xfrm>
            <a:prstGeom prst="rect">
              <a:avLst/>
            </a:prstGeom>
            <a:solidFill>
              <a:srgbClr val="97B9DF"/>
            </a:solidFill>
            <a:ln w="9525">
              <a:solidFill>
                <a:srgbClr val="97B9DF"/>
              </a:solidFill>
              <a:miter lim="800000"/>
              <a:headEnd/>
              <a:tailEnd/>
            </a:ln>
          </p:spPr>
          <p:txBody>
            <a:bodyPr>
              <a:spAutoFit/>
            </a:bodyPr>
            <a:lstStyle/>
            <a:p>
              <a:pPr algn="ctr" eaLnBrk="0" hangingPunct="0">
                <a:lnSpc>
                  <a:spcPts val="1000"/>
                </a:lnSpc>
              </a:pPr>
              <a:r>
                <a:rPr lang="en-US" sz="900">
                  <a:solidFill>
                    <a:srgbClr val="97B9DF"/>
                  </a:solidFill>
                </a:rPr>
                <a:t>Élimination des débris</a:t>
              </a:r>
            </a:p>
            <a:p>
              <a:pPr algn="ctr" eaLnBrk="0" hangingPunct="0">
                <a:lnSpc>
                  <a:spcPts val="1000"/>
                </a:lnSpc>
              </a:pPr>
              <a:r>
                <a:rPr lang="en-US" sz="900">
                  <a:solidFill>
                    <a:srgbClr val="97B9DF"/>
                  </a:solidFill>
                </a:rPr>
                <a:t>de la région infectée</a:t>
              </a:r>
            </a:p>
          </p:txBody>
        </p:sp>
        <p:sp>
          <p:nvSpPr>
            <p:cNvPr id="65741" name="Text Box 100"/>
            <p:cNvSpPr txBox="1">
              <a:spLocks noChangeArrowheads="1"/>
            </p:cNvSpPr>
            <p:nvPr/>
          </p:nvSpPr>
          <p:spPr bwMode="auto">
            <a:xfrm>
              <a:off x="4097" y="2968"/>
              <a:ext cx="1222" cy="384"/>
            </a:xfrm>
            <a:prstGeom prst="rect">
              <a:avLst/>
            </a:prstGeom>
            <a:solidFill>
              <a:srgbClr val="97B9DF"/>
            </a:solidFill>
            <a:ln w="9525">
              <a:solidFill>
                <a:srgbClr val="97B9DF"/>
              </a:solidFill>
              <a:miter lim="800000"/>
              <a:headEnd/>
              <a:tailEnd/>
            </a:ln>
          </p:spPr>
          <p:txBody>
            <a:bodyPr>
              <a:spAutoFit/>
            </a:bodyPr>
            <a:lstStyle/>
            <a:p>
              <a:pPr algn="ctr" eaLnBrk="0" hangingPunct="0">
                <a:lnSpc>
                  <a:spcPts val="1000"/>
                </a:lnSpc>
              </a:pPr>
              <a:r>
                <a:rPr lang="en-US" sz="900">
                  <a:solidFill>
                    <a:srgbClr val="97B9DF"/>
                  </a:solidFill>
                </a:rPr>
                <a:t>Phagocytose des agents pathogènes et des cellules mortes (par les granulocytes neutrophiles puis par les macrophagocytes)</a:t>
              </a:r>
            </a:p>
          </p:txBody>
        </p:sp>
        <p:sp>
          <p:nvSpPr>
            <p:cNvPr id="65742" name="Text Box 101"/>
            <p:cNvSpPr txBox="1">
              <a:spLocks noChangeArrowheads="1"/>
            </p:cNvSpPr>
            <p:nvPr/>
          </p:nvSpPr>
          <p:spPr bwMode="auto">
            <a:xfrm>
              <a:off x="2728" y="1404"/>
              <a:ext cx="1074" cy="384"/>
            </a:xfrm>
            <a:prstGeom prst="rect">
              <a:avLst/>
            </a:prstGeom>
            <a:solidFill>
              <a:srgbClr val="97B9DF"/>
            </a:solidFill>
            <a:ln w="9525">
              <a:solidFill>
                <a:srgbClr val="97B9DF"/>
              </a:solidFill>
              <a:miter lim="800000"/>
              <a:headEnd/>
              <a:tailEnd/>
            </a:ln>
          </p:spPr>
          <p:txBody>
            <a:bodyPr>
              <a:spAutoFit/>
            </a:bodyPr>
            <a:lstStyle/>
            <a:p>
              <a:pPr algn="ctr" eaLnBrk="0" hangingPunct="0">
                <a:lnSpc>
                  <a:spcPts val="1000"/>
                </a:lnSpc>
              </a:pPr>
              <a:r>
                <a:rPr lang="en-US" sz="900">
                  <a:solidFill>
                    <a:srgbClr val="97B9DF"/>
                  </a:solidFill>
                </a:rPr>
                <a:t>Attraction des granulocytes neutrophiles, des monocytes et des lymphocytes dans la région (chimiotactisme)</a:t>
              </a:r>
            </a:p>
          </p:txBody>
        </p:sp>
        <p:sp>
          <p:nvSpPr>
            <p:cNvPr id="65743" name="Text Box 102"/>
            <p:cNvSpPr txBox="1">
              <a:spLocks noChangeArrowheads="1"/>
            </p:cNvSpPr>
            <p:nvPr/>
          </p:nvSpPr>
          <p:spPr bwMode="auto">
            <a:xfrm>
              <a:off x="1612" y="3160"/>
              <a:ext cx="384" cy="144"/>
            </a:xfrm>
            <a:prstGeom prst="rect">
              <a:avLst/>
            </a:prstGeom>
            <a:solidFill>
              <a:srgbClr val="97B9DF"/>
            </a:solidFill>
            <a:ln w="9525">
              <a:solidFill>
                <a:srgbClr val="97B9DF"/>
              </a:solidFill>
              <a:miter lim="800000"/>
              <a:headEnd/>
              <a:tailEnd/>
            </a:ln>
          </p:spPr>
          <p:txBody>
            <a:bodyPr>
              <a:spAutoFit/>
            </a:bodyPr>
            <a:lstStyle/>
            <a:p>
              <a:pPr algn="ctr" eaLnBrk="0" hangingPunct="0">
                <a:lnSpc>
                  <a:spcPts val="1000"/>
                </a:lnSpc>
              </a:pPr>
              <a:r>
                <a:rPr lang="en-US" sz="900">
                  <a:solidFill>
                    <a:srgbClr val="97B9DF"/>
                  </a:solidFill>
                </a:rPr>
                <a:t>Douleur</a:t>
              </a:r>
            </a:p>
          </p:txBody>
        </p:sp>
        <p:sp>
          <p:nvSpPr>
            <p:cNvPr id="65744" name="Text Box 103"/>
            <p:cNvSpPr txBox="1">
              <a:spLocks noChangeArrowheads="1"/>
            </p:cNvSpPr>
            <p:nvPr/>
          </p:nvSpPr>
          <p:spPr bwMode="auto">
            <a:xfrm>
              <a:off x="2058" y="3160"/>
              <a:ext cx="552" cy="144"/>
            </a:xfrm>
            <a:prstGeom prst="rect">
              <a:avLst/>
            </a:prstGeom>
            <a:solidFill>
              <a:srgbClr val="97B9DF"/>
            </a:solidFill>
            <a:ln w="9525">
              <a:solidFill>
                <a:srgbClr val="97B9DF"/>
              </a:solidFill>
              <a:miter lim="800000"/>
              <a:headEnd/>
              <a:tailEnd/>
            </a:ln>
          </p:spPr>
          <p:txBody>
            <a:bodyPr>
              <a:spAutoFit/>
            </a:bodyPr>
            <a:lstStyle/>
            <a:p>
              <a:pPr algn="ctr" eaLnBrk="0" hangingPunct="0">
                <a:lnSpc>
                  <a:spcPts val="1000"/>
                </a:lnSpc>
              </a:pPr>
              <a:r>
                <a:rPr lang="en-US" sz="900">
                  <a:solidFill>
                    <a:srgbClr val="97B9DF"/>
                  </a:solidFill>
                </a:rPr>
                <a:t>Tuméfaction</a:t>
              </a:r>
            </a:p>
          </p:txBody>
        </p:sp>
        <p:sp>
          <p:nvSpPr>
            <p:cNvPr id="65745" name="Text Box 104"/>
            <p:cNvSpPr txBox="1">
              <a:spLocks noChangeArrowheads="1"/>
            </p:cNvSpPr>
            <p:nvPr/>
          </p:nvSpPr>
          <p:spPr bwMode="auto">
            <a:xfrm>
              <a:off x="2762" y="2668"/>
              <a:ext cx="1118" cy="224"/>
            </a:xfrm>
            <a:prstGeom prst="rect">
              <a:avLst/>
            </a:prstGeom>
            <a:solidFill>
              <a:srgbClr val="97B9DF"/>
            </a:solidFill>
            <a:ln w="9525">
              <a:solidFill>
                <a:srgbClr val="97B9DF"/>
              </a:solidFill>
              <a:miter lim="800000"/>
              <a:headEnd/>
              <a:tailEnd/>
            </a:ln>
          </p:spPr>
          <p:txBody>
            <a:bodyPr>
              <a:spAutoFit/>
            </a:bodyPr>
            <a:lstStyle/>
            <a:p>
              <a:pPr algn="ctr" eaLnBrk="0" hangingPunct="0">
                <a:lnSpc>
                  <a:spcPts val="1000"/>
                </a:lnSpc>
              </a:pPr>
              <a:r>
                <a:rPr lang="en-US" sz="900">
                  <a:solidFill>
                    <a:srgbClr val="97B9DF"/>
                  </a:solidFill>
                </a:rPr>
                <a:t>Fuite des protéines de coagulation</a:t>
              </a:r>
            </a:p>
          </p:txBody>
        </p:sp>
        <p:sp>
          <p:nvSpPr>
            <p:cNvPr id="65746" name="Text Box 105"/>
            <p:cNvSpPr txBox="1">
              <a:spLocks noChangeArrowheads="1"/>
            </p:cNvSpPr>
            <p:nvPr/>
          </p:nvSpPr>
          <p:spPr bwMode="auto">
            <a:xfrm>
              <a:off x="1654" y="2668"/>
              <a:ext cx="914" cy="304"/>
            </a:xfrm>
            <a:prstGeom prst="rect">
              <a:avLst/>
            </a:prstGeom>
            <a:solidFill>
              <a:srgbClr val="97B9DF"/>
            </a:solidFill>
            <a:ln w="9525">
              <a:solidFill>
                <a:srgbClr val="97B9DF"/>
              </a:solidFill>
              <a:miter lim="800000"/>
              <a:headEnd/>
              <a:tailEnd/>
            </a:ln>
          </p:spPr>
          <p:txBody>
            <a:bodyPr>
              <a:spAutoFit/>
            </a:bodyPr>
            <a:lstStyle/>
            <a:p>
              <a:pPr algn="ctr" eaLnBrk="0" hangingPunct="0">
                <a:lnSpc>
                  <a:spcPts val="1000"/>
                </a:lnSpc>
              </a:pPr>
              <a:r>
                <a:rPr lang="en-US" sz="900">
                  <a:solidFill>
                    <a:srgbClr val="97B9DF"/>
                  </a:solidFill>
                </a:rPr>
                <a:t>Fuite de liquides riches en protéines dans l’espace interstitiel</a:t>
              </a:r>
            </a:p>
          </p:txBody>
        </p:sp>
        <p:sp>
          <p:nvSpPr>
            <p:cNvPr id="65747" name="Text Box 106"/>
            <p:cNvSpPr txBox="1">
              <a:spLocks noChangeArrowheads="1"/>
            </p:cNvSpPr>
            <p:nvPr/>
          </p:nvSpPr>
          <p:spPr bwMode="auto">
            <a:xfrm>
              <a:off x="892" y="2668"/>
              <a:ext cx="654" cy="304"/>
            </a:xfrm>
            <a:prstGeom prst="rect">
              <a:avLst/>
            </a:prstGeom>
            <a:solidFill>
              <a:srgbClr val="97B9DF"/>
            </a:solidFill>
            <a:ln w="9525">
              <a:solidFill>
                <a:srgbClr val="97B9DF"/>
              </a:solidFill>
              <a:miter lim="800000"/>
              <a:headEnd/>
              <a:tailEnd/>
            </a:ln>
          </p:spPr>
          <p:txBody>
            <a:bodyPr>
              <a:spAutoFit/>
            </a:bodyPr>
            <a:lstStyle/>
            <a:p>
              <a:pPr algn="ctr" eaLnBrk="0" hangingPunct="0">
                <a:lnSpc>
                  <a:spcPts val="1000"/>
                </a:lnSpc>
              </a:pPr>
              <a:r>
                <a:rPr lang="en-US" sz="900">
                  <a:solidFill>
                    <a:srgbClr val="97B9DF"/>
                  </a:solidFill>
                </a:rPr>
                <a:t>Augmentation de l’oxygène et des nutriments</a:t>
              </a:r>
            </a:p>
          </p:txBody>
        </p:sp>
        <p:sp>
          <p:nvSpPr>
            <p:cNvPr id="65748" name="Text Box 107"/>
            <p:cNvSpPr txBox="1">
              <a:spLocks noChangeArrowheads="1"/>
            </p:cNvSpPr>
            <p:nvPr/>
          </p:nvSpPr>
          <p:spPr bwMode="auto">
            <a:xfrm>
              <a:off x="420" y="3196"/>
              <a:ext cx="678" cy="464"/>
            </a:xfrm>
            <a:prstGeom prst="rect">
              <a:avLst/>
            </a:prstGeom>
            <a:solidFill>
              <a:srgbClr val="97B9DF"/>
            </a:solidFill>
            <a:ln w="9525">
              <a:solidFill>
                <a:srgbClr val="97B9DF"/>
              </a:solidFill>
              <a:miter lim="800000"/>
              <a:headEnd/>
              <a:tailEnd/>
            </a:ln>
          </p:spPr>
          <p:txBody>
            <a:bodyPr>
              <a:spAutoFit/>
            </a:bodyPr>
            <a:lstStyle/>
            <a:p>
              <a:pPr algn="ctr" eaLnBrk="0" hangingPunct="0">
                <a:lnSpc>
                  <a:spcPts val="1000"/>
                </a:lnSpc>
              </a:pPr>
              <a:r>
                <a:rPr lang="en-US" sz="900">
                  <a:solidFill>
                    <a:srgbClr val="97B9DF"/>
                  </a:solidFill>
                </a:rPr>
                <a:t>Augmentation de la vitesse du métabolisme due à l’élévation de la température</a:t>
              </a:r>
            </a:p>
          </p:txBody>
        </p:sp>
        <p:sp>
          <p:nvSpPr>
            <p:cNvPr id="65749" name="Text Box 108"/>
            <p:cNvSpPr txBox="1">
              <a:spLocks noChangeArrowheads="1"/>
            </p:cNvSpPr>
            <p:nvPr/>
          </p:nvSpPr>
          <p:spPr bwMode="auto">
            <a:xfrm>
              <a:off x="1612" y="3500"/>
              <a:ext cx="998" cy="304"/>
            </a:xfrm>
            <a:prstGeom prst="rect">
              <a:avLst/>
            </a:prstGeom>
            <a:solidFill>
              <a:srgbClr val="97B9DF"/>
            </a:solidFill>
            <a:ln w="9525">
              <a:solidFill>
                <a:srgbClr val="97B9DF"/>
              </a:solidFill>
              <a:miter lim="800000"/>
              <a:headEnd/>
              <a:tailEnd/>
            </a:ln>
          </p:spPr>
          <p:txBody>
            <a:bodyPr>
              <a:spAutoFit/>
            </a:bodyPr>
            <a:lstStyle/>
            <a:p>
              <a:pPr algn="ctr" eaLnBrk="0" hangingPunct="0">
                <a:lnSpc>
                  <a:spcPts val="1000"/>
                </a:lnSpc>
              </a:pPr>
              <a:r>
                <a:rPr lang="en-US" sz="900">
                  <a:solidFill>
                    <a:srgbClr val="97B9DF"/>
                  </a:solidFill>
                </a:rPr>
                <a:t>Possibilité de réduction temporaire de la mobilité de l’articulation</a:t>
              </a:r>
            </a:p>
          </p:txBody>
        </p:sp>
        <p:sp>
          <p:nvSpPr>
            <p:cNvPr id="65750" name="Text Box 109"/>
            <p:cNvSpPr txBox="1">
              <a:spLocks noChangeArrowheads="1"/>
            </p:cNvSpPr>
            <p:nvPr/>
          </p:nvSpPr>
          <p:spPr bwMode="auto">
            <a:xfrm>
              <a:off x="2762" y="3036"/>
              <a:ext cx="1118" cy="304"/>
            </a:xfrm>
            <a:prstGeom prst="rect">
              <a:avLst/>
            </a:prstGeom>
            <a:solidFill>
              <a:srgbClr val="97B9DF"/>
            </a:solidFill>
            <a:ln w="9525">
              <a:solidFill>
                <a:srgbClr val="97B9DF"/>
              </a:solidFill>
              <a:miter lim="800000"/>
              <a:headEnd/>
              <a:tailEnd/>
            </a:ln>
          </p:spPr>
          <p:txBody>
            <a:bodyPr>
              <a:spAutoFit/>
            </a:bodyPr>
            <a:lstStyle/>
            <a:p>
              <a:pPr algn="ctr" eaLnBrk="0" hangingPunct="0">
                <a:lnSpc>
                  <a:spcPts val="1000"/>
                </a:lnSpc>
              </a:pPr>
              <a:r>
                <a:rPr lang="en-US" sz="900">
                  <a:solidFill>
                    <a:srgbClr val="97B9DF"/>
                  </a:solidFill>
                </a:rPr>
                <a:t>Processus de cloisonnement (formation d’un caillot qui isole la région infectée)</a:t>
              </a:r>
            </a:p>
          </p:txBody>
        </p:sp>
        <p:sp>
          <p:nvSpPr>
            <p:cNvPr id="65751" name="Text Box 110"/>
            <p:cNvSpPr txBox="1">
              <a:spLocks noChangeArrowheads="1"/>
            </p:cNvSpPr>
            <p:nvPr/>
          </p:nvSpPr>
          <p:spPr bwMode="auto">
            <a:xfrm>
              <a:off x="2762" y="3508"/>
              <a:ext cx="1118" cy="304"/>
            </a:xfrm>
            <a:prstGeom prst="rect">
              <a:avLst/>
            </a:prstGeom>
            <a:solidFill>
              <a:srgbClr val="97B9DF"/>
            </a:solidFill>
            <a:ln w="9525">
              <a:solidFill>
                <a:srgbClr val="97B9DF"/>
              </a:solidFill>
              <a:miter lim="800000"/>
              <a:headEnd/>
              <a:tailEnd/>
            </a:ln>
          </p:spPr>
          <p:txBody>
            <a:bodyPr>
              <a:spAutoFit/>
            </a:bodyPr>
            <a:lstStyle/>
            <a:p>
              <a:pPr algn="ctr" eaLnBrk="0" hangingPunct="0">
                <a:lnSpc>
                  <a:spcPts val="1000"/>
                </a:lnSpc>
              </a:pPr>
              <a:r>
                <a:rPr lang="en-US" sz="900">
                  <a:solidFill>
                    <a:srgbClr val="97B9DF"/>
                  </a:solidFill>
                </a:rPr>
                <a:t>Une plaque de fibrine temporaire forme une structure en vue de la réparation</a:t>
              </a:r>
            </a:p>
          </p:txBody>
        </p:sp>
        <p:sp>
          <p:nvSpPr>
            <p:cNvPr id="65752" name="Text Box 111"/>
            <p:cNvSpPr txBox="1">
              <a:spLocks noChangeArrowheads="1"/>
            </p:cNvSpPr>
            <p:nvPr/>
          </p:nvSpPr>
          <p:spPr bwMode="auto">
            <a:xfrm>
              <a:off x="2374" y="4032"/>
              <a:ext cx="932" cy="144"/>
            </a:xfrm>
            <a:prstGeom prst="rect">
              <a:avLst/>
            </a:prstGeom>
            <a:solidFill>
              <a:srgbClr val="97B9DF"/>
            </a:solidFill>
            <a:ln w="9525">
              <a:solidFill>
                <a:srgbClr val="97B9DF"/>
              </a:solidFill>
              <a:miter lim="800000"/>
              <a:headEnd/>
              <a:tailEnd/>
            </a:ln>
          </p:spPr>
          <p:txBody>
            <a:bodyPr>
              <a:spAutoFit/>
            </a:bodyPr>
            <a:lstStyle/>
            <a:p>
              <a:pPr algn="ctr" eaLnBrk="0" hangingPunct="0">
                <a:lnSpc>
                  <a:spcPts val="1000"/>
                </a:lnSpc>
              </a:pPr>
              <a:r>
                <a:rPr lang="en-US" sz="900" b="1">
                  <a:solidFill>
                    <a:srgbClr val="97B9DF"/>
                  </a:solidFill>
                </a:rPr>
                <a:t>GUÉRISON</a:t>
              </a:r>
            </a:p>
          </p:txBody>
        </p:sp>
        <p:sp>
          <p:nvSpPr>
            <p:cNvPr id="65753" name="Line 112"/>
            <p:cNvSpPr>
              <a:spLocks noChangeShapeType="1"/>
            </p:cNvSpPr>
            <p:nvPr/>
          </p:nvSpPr>
          <p:spPr bwMode="auto">
            <a:xfrm rot="-5400000">
              <a:off x="3894" y="2144"/>
              <a:ext cx="0" cy="356"/>
            </a:xfrm>
            <a:prstGeom prst="line">
              <a:avLst/>
            </a:prstGeom>
            <a:noFill/>
            <a:ln w="28575">
              <a:solidFill>
                <a:srgbClr val="97B9DF"/>
              </a:solidFill>
              <a:round/>
              <a:headEnd/>
              <a:tailEnd type="triangle" w="med" len="sm"/>
            </a:ln>
          </p:spPr>
          <p:txBody>
            <a:bodyPr wrap="none" anchor="ctr"/>
            <a:lstStyle/>
            <a:p>
              <a:endParaRPr lang="fr-FR"/>
            </a:p>
          </p:txBody>
        </p:sp>
        <p:sp>
          <p:nvSpPr>
            <p:cNvPr id="65754" name="Freeform 113"/>
            <p:cNvSpPr>
              <a:spLocks/>
            </p:cNvSpPr>
            <p:nvPr/>
          </p:nvSpPr>
          <p:spPr bwMode="auto">
            <a:xfrm>
              <a:off x="1220" y="2528"/>
              <a:ext cx="2100" cy="136"/>
            </a:xfrm>
            <a:custGeom>
              <a:avLst/>
              <a:gdLst>
                <a:gd name="T0" fmla="*/ 0 w 2084"/>
                <a:gd name="T1" fmla="*/ 325 h 88"/>
                <a:gd name="T2" fmla="*/ 0 w 2084"/>
                <a:gd name="T3" fmla="*/ 0 h 88"/>
                <a:gd name="T4" fmla="*/ 2132 w 2084"/>
                <a:gd name="T5" fmla="*/ 0 h 88"/>
                <a:gd name="T6" fmla="*/ 2132 w 2084"/>
                <a:gd name="T7" fmla="*/ 325 h 88"/>
                <a:gd name="T8" fmla="*/ 0 60000 65536"/>
                <a:gd name="T9" fmla="*/ 0 60000 65536"/>
                <a:gd name="T10" fmla="*/ 0 60000 65536"/>
                <a:gd name="T11" fmla="*/ 0 60000 65536"/>
                <a:gd name="T12" fmla="*/ 0 w 2084"/>
                <a:gd name="T13" fmla="*/ 0 h 88"/>
                <a:gd name="T14" fmla="*/ 2084 w 2084"/>
                <a:gd name="T15" fmla="*/ 88 h 88"/>
              </a:gdLst>
              <a:ahLst/>
              <a:cxnLst>
                <a:cxn ang="T8">
                  <a:pos x="T0" y="T1"/>
                </a:cxn>
                <a:cxn ang="T9">
                  <a:pos x="T2" y="T3"/>
                </a:cxn>
                <a:cxn ang="T10">
                  <a:pos x="T4" y="T5"/>
                </a:cxn>
                <a:cxn ang="T11">
                  <a:pos x="T6" y="T7"/>
                </a:cxn>
              </a:cxnLst>
              <a:rect l="T12" t="T13" r="T14" b="T15"/>
              <a:pathLst>
                <a:path w="2084" h="88">
                  <a:moveTo>
                    <a:pt x="0" y="88"/>
                  </a:moveTo>
                  <a:lnTo>
                    <a:pt x="0" y="0"/>
                  </a:lnTo>
                  <a:lnTo>
                    <a:pt x="2084" y="0"/>
                  </a:lnTo>
                  <a:lnTo>
                    <a:pt x="2084" y="88"/>
                  </a:lnTo>
                </a:path>
              </a:pathLst>
            </a:custGeom>
            <a:noFill/>
            <a:ln w="28575" cmpd="sng">
              <a:solidFill>
                <a:srgbClr val="97B9DF"/>
              </a:solidFill>
              <a:round/>
              <a:headEnd type="triangle" w="med" len="sm"/>
              <a:tailEnd type="triangle" w="med" len="sm"/>
            </a:ln>
          </p:spPr>
          <p:txBody>
            <a:bodyPr wrap="none" anchor="ctr"/>
            <a:lstStyle/>
            <a:p>
              <a:endParaRPr lang="fr-FR"/>
            </a:p>
          </p:txBody>
        </p:sp>
        <p:sp>
          <p:nvSpPr>
            <p:cNvPr id="65755" name="Freeform 114"/>
            <p:cNvSpPr>
              <a:spLocks/>
            </p:cNvSpPr>
            <p:nvPr/>
          </p:nvSpPr>
          <p:spPr bwMode="auto">
            <a:xfrm>
              <a:off x="1800" y="3056"/>
              <a:ext cx="528" cy="92"/>
            </a:xfrm>
            <a:custGeom>
              <a:avLst/>
              <a:gdLst>
                <a:gd name="T0" fmla="*/ 0 w 2084"/>
                <a:gd name="T1" fmla="*/ 100 h 88"/>
                <a:gd name="T2" fmla="*/ 0 w 2084"/>
                <a:gd name="T3" fmla="*/ 0 h 88"/>
                <a:gd name="T4" fmla="*/ 34 w 2084"/>
                <a:gd name="T5" fmla="*/ 0 h 88"/>
                <a:gd name="T6" fmla="*/ 34 w 2084"/>
                <a:gd name="T7" fmla="*/ 100 h 88"/>
                <a:gd name="T8" fmla="*/ 0 60000 65536"/>
                <a:gd name="T9" fmla="*/ 0 60000 65536"/>
                <a:gd name="T10" fmla="*/ 0 60000 65536"/>
                <a:gd name="T11" fmla="*/ 0 60000 65536"/>
                <a:gd name="T12" fmla="*/ 0 w 2084"/>
                <a:gd name="T13" fmla="*/ 0 h 88"/>
                <a:gd name="T14" fmla="*/ 2084 w 2084"/>
                <a:gd name="T15" fmla="*/ 88 h 88"/>
              </a:gdLst>
              <a:ahLst/>
              <a:cxnLst>
                <a:cxn ang="T8">
                  <a:pos x="T0" y="T1"/>
                </a:cxn>
                <a:cxn ang="T9">
                  <a:pos x="T2" y="T3"/>
                </a:cxn>
                <a:cxn ang="T10">
                  <a:pos x="T4" y="T5"/>
                </a:cxn>
                <a:cxn ang="T11">
                  <a:pos x="T6" y="T7"/>
                </a:cxn>
              </a:cxnLst>
              <a:rect l="T12" t="T13" r="T14" b="T15"/>
              <a:pathLst>
                <a:path w="2084" h="88">
                  <a:moveTo>
                    <a:pt x="0" y="88"/>
                  </a:moveTo>
                  <a:lnTo>
                    <a:pt x="0" y="0"/>
                  </a:lnTo>
                  <a:lnTo>
                    <a:pt x="2084" y="0"/>
                  </a:lnTo>
                  <a:lnTo>
                    <a:pt x="2084" y="88"/>
                  </a:lnTo>
                </a:path>
              </a:pathLst>
            </a:custGeom>
            <a:noFill/>
            <a:ln w="28575" cmpd="sng">
              <a:solidFill>
                <a:srgbClr val="97B9DF"/>
              </a:solidFill>
              <a:round/>
              <a:headEnd type="triangle" w="med" len="sm"/>
              <a:tailEnd type="triangle" w="med" len="sm"/>
            </a:ln>
          </p:spPr>
          <p:txBody>
            <a:bodyPr wrap="none" anchor="ctr"/>
            <a:lstStyle/>
            <a:p>
              <a:endParaRPr lang="fr-FR"/>
            </a:p>
          </p:txBody>
        </p:sp>
        <p:sp>
          <p:nvSpPr>
            <p:cNvPr id="65756" name="Line 115"/>
            <p:cNvSpPr>
              <a:spLocks noChangeShapeType="1"/>
            </p:cNvSpPr>
            <p:nvPr/>
          </p:nvSpPr>
          <p:spPr bwMode="auto">
            <a:xfrm>
              <a:off x="2062" y="3376"/>
              <a:ext cx="0" cy="112"/>
            </a:xfrm>
            <a:prstGeom prst="line">
              <a:avLst/>
            </a:prstGeom>
            <a:noFill/>
            <a:ln w="28575">
              <a:solidFill>
                <a:srgbClr val="97B9DF"/>
              </a:solidFill>
              <a:round/>
              <a:headEnd/>
              <a:tailEnd type="triangle" w="med" len="sm"/>
            </a:ln>
          </p:spPr>
          <p:txBody>
            <a:bodyPr wrap="none" anchor="ctr"/>
            <a:lstStyle/>
            <a:p>
              <a:endParaRPr lang="fr-FR"/>
            </a:p>
          </p:txBody>
        </p:sp>
        <p:sp>
          <p:nvSpPr>
            <p:cNvPr id="65757" name="Line 116"/>
            <p:cNvSpPr>
              <a:spLocks noChangeShapeType="1"/>
            </p:cNvSpPr>
            <p:nvPr/>
          </p:nvSpPr>
          <p:spPr bwMode="auto">
            <a:xfrm>
              <a:off x="2838" y="3924"/>
              <a:ext cx="0" cy="96"/>
            </a:xfrm>
            <a:prstGeom prst="line">
              <a:avLst/>
            </a:prstGeom>
            <a:noFill/>
            <a:ln w="28575">
              <a:solidFill>
                <a:srgbClr val="97B9DF"/>
              </a:solidFill>
              <a:round/>
              <a:headEnd/>
              <a:tailEnd type="triangle" w="med" len="sm"/>
            </a:ln>
          </p:spPr>
          <p:txBody>
            <a:bodyPr wrap="none" anchor="ctr"/>
            <a:lstStyle/>
            <a:p>
              <a:endParaRPr lang="fr-FR"/>
            </a:p>
          </p:txBody>
        </p:sp>
        <p:sp>
          <p:nvSpPr>
            <p:cNvPr id="65758" name="Line 117"/>
            <p:cNvSpPr>
              <a:spLocks noChangeShapeType="1"/>
            </p:cNvSpPr>
            <p:nvPr/>
          </p:nvSpPr>
          <p:spPr bwMode="auto">
            <a:xfrm rot="5400000">
              <a:off x="3758" y="3804"/>
              <a:ext cx="0" cy="232"/>
            </a:xfrm>
            <a:prstGeom prst="line">
              <a:avLst/>
            </a:prstGeom>
            <a:noFill/>
            <a:ln w="28575">
              <a:solidFill>
                <a:srgbClr val="97B9DF"/>
              </a:solidFill>
              <a:round/>
              <a:headEnd/>
              <a:tailEnd type="triangle" w="med" len="sm"/>
            </a:ln>
          </p:spPr>
          <p:txBody>
            <a:bodyPr wrap="none" anchor="ctr"/>
            <a:lstStyle/>
            <a:p>
              <a:endParaRPr lang="fr-FR"/>
            </a:p>
          </p:txBody>
        </p:sp>
        <p:sp>
          <p:nvSpPr>
            <p:cNvPr id="65759" name="Line 118"/>
            <p:cNvSpPr>
              <a:spLocks noChangeShapeType="1"/>
            </p:cNvSpPr>
            <p:nvPr/>
          </p:nvSpPr>
          <p:spPr bwMode="auto">
            <a:xfrm rot="16200000" flipH="1">
              <a:off x="2522" y="3804"/>
              <a:ext cx="0" cy="232"/>
            </a:xfrm>
            <a:prstGeom prst="line">
              <a:avLst/>
            </a:prstGeom>
            <a:noFill/>
            <a:ln w="28575">
              <a:solidFill>
                <a:srgbClr val="97B9DF"/>
              </a:solidFill>
              <a:round/>
              <a:headEnd/>
              <a:tailEnd type="triangle" w="med" len="sm"/>
            </a:ln>
          </p:spPr>
          <p:txBody>
            <a:bodyPr wrap="none" anchor="ctr"/>
            <a:lstStyle/>
            <a:p>
              <a:endParaRPr lang="fr-FR"/>
            </a:p>
          </p:txBody>
        </p:sp>
        <p:sp>
          <p:nvSpPr>
            <p:cNvPr id="65760" name="Line 119"/>
            <p:cNvSpPr>
              <a:spLocks noChangeShapeType="1"/>
            </p:cNvSpPr>
            <p:nvPr/>
          </p:nvSpPr>
          <p:spPr bwMode="auto">
            <a:xfrm rot="16200000" flipH="1">
              <a:off x="1642" y="3808"/>
              <a:ext cx="0" cy="232"/>
            </a:xfrm>
            <a:prstGeom prst="line">
              <a:avLst/>
            </a:prstGeom>
            <a:noFill/>
            <a:ln w="28575">
              <a:solidFill>
                <a:srgbClr val="97B9DF"/>
              </a:solidFill>
              <a:round/>
              <a:headEnd/>
              <a:tailEnd type="triangle" w="med" len="sm"/>
            </a:ln>
          </p:spPr>
          <p:txBody>
            <a:bodyPr wrap="none" anchor="ctr"/>
            <a:lstStyle/>
            <a:p>
              <a:endParaRPr lang="fr-FR"/>
            </a:p>
          </p:txBody>
        </p:sp>
        <p:sp>
          <p:nvSpPr>
            <p:cNvPr id="65761" name="Line 120"/>
            <p:cNvSpPr>
              <a:spLocks noChangeShapeType="1"/>
            </p:cNvSpPr>
            <p:nvPr/>
          </p:nvSpPr>
          <p:spPr bwMode="auto">
            <a:xfrm rot="5400000">
              <a:off x="3150" y="3804"/>
              <a:ext cx="0" cy="232"/>
            </a:xfrm>
            <a:prstGeom prst="line">
              <a:avLst/>
            </a:prstGeom>
            <a:noFill/>
            <a:ln w="28575">
              <a:solidFill>
                <a:srgbClr val="97B9DF"/>
              </a:solidFill>
              <a:round/>
              <a:headEnd/>
              <a:tailEnd type="triangle" w="med" len="sm"/>
            </a:ln>
          </p:spPr>
          <p:txBody>
            <a:bodyPr wrap="none" anchor="ctr"/>
            <a:lstStyle/>
            <a:p>
              <a:endParaRPr lang="fr-FR"/>
            </a:p>
          </p:txBody>
        </p:sp>
        <p:sp>
          <p:nvSpPr>
            <p:cNvPr id="65762" name="Freeform 121"/>
            <p:cNvSpPr>
              <a:spLocks/>
            </p:cNvSpPr>
            <p:nvPr/>
          </p:nvSpPr>
          <p:spPr bwMode="auto">
            <a:xfrm>
              <a:off x="2604" y="464"/>
              <a:ext cx="2084" cy="128"/>
            </a:xfrm>
            <a:custGeom>
              <a:avLst/>
              <a:gdLst>
                <a:gd name="T0" fmla="*/ 0 w 2084"/>
                <a:gd name="T1" fmla="*/ 271 h 88"/>
                <a:gd name="T2" fmla="*/ 0 w 2084"/>
                <a:gd name="T3" fmla="*/ 0 h 88"/>
                <a:gd name="T4" fmla="*/ 2084 w 2084"/>
                <a:gd name="T5" fmla="*/ 0 h 88"/>
                <a:gd name="T6" fmla="*/ 2084 w 2084"/>
                <a:gd name="T7" fmla="*/ 271 h 88"/>
                <a:gd name="T8" fmla="*/ 0 60000 65536"/>
                <a:gd name="T9" fmla="*/ 0 60000 65536"/>
                <a:gd name="T10" fmla="*/ 0 60000 65536"/>
                <a:gd name="T11" fmla="*/ 0 60000 65536"/>
                <a:gd name="T12" fmla="*/ 0 w 2084"/>
                <a:gd name="T13" fmla="*/ 0 h 88"/>
                <a:gd name="T14" fmla="*/ 2084 w 2084"/>
                <a:gd name="T15" fmla="*/ 88 h 88"/>
              </a:gdLst>
              <a:ahLst/>
              <a:cxnLst>
                <a:cxn ang="T8">
                  <a:pos x="T0" y="T1"/>
                </a:cxn>
                <a:cxn ang="T9">
                  <a:pos x="T2" y="T3"/>
                </a:cxn>
                <a:cxn ang="T10">
                  <a:pos x="T4" y="T5"/>
                </a:cxn>
                <a:cxn ang="T11">
                  <a:pos x="T6" y="T7"/>
                </a:cxn>
              </a:cxnLst>
              <a:rect l="T12" t="T13" r="T14" b="T15"/>
              <a:pathLst>
                <a:path w="2084" h="88">
                  <a:moveTo>
                    <a:pt x="0" y="88"/>
                  </a:moveTo>
                  <a:lnTo>
                    <a:pt x="0" y="0"/>
                  </a:lnTo>
                  <a:lnTo>
                    <a:pt x="2084" y="0"/>
                  </a:lnTo>
                  <a:lnTo>
                    <a:pt x="2084" y="88"/>
                  </a:lnTo>
                </a:path>
              </a:pathLst>
            </a:custGeom>
            <a:noFill/>
            <a:ln w="28575" cmpd="sng">
              <a:solidFill>
                <a:srgbClr val="97B9DF"/>
              </a:solidFill>
              <a:round/>
              <a:headEnd type="triangle" w="med" len="sm"/>
              <a:tailEnd type="triangle" w="med" len="sm"/>
            </a:ln>
          </p:spPr>
          <p:txBody>
            <a:bodyPr wrap="none" anchor="ctr"/>
            <a:lstStyle/>
            <a:p>
              <a:endParaRPr lang="fr-FR"/>
            </a:p>
          </p:txBody>
        </p:sp>
      </p:grpSp>
      <p:grpSp>
        <p:nvGrpSpPr>
          <p:cNvPr id="65540" name="Group 122"/>
          <p:cNvGrpSpPr>
            <a:grpSpLocks/>
          </p:cNvGrpSpPr>
          <p:nvPr/>
        </p:nvGrpSpPr>
        <p:grpSpPr bwMode="auto">
          <a:xfrm>
            <a:off x="2816225" y="3246438"/>
            <a:ext cx="1003300" cy="465137"/>
            <a:chOff x="1860" y="2125"/>
            <a:chExt cx="632" cy="293"/>
          </a:xfrm>
        </p:grpSpPr>
        <p:sp>
          <p:nvSpPr>
            <p:cNvPr id="65693" name="Freeform 123"/>
            <p:cNvSpPr>
              <a:spLocks/>
            </p:cNvSpPr>
            <p:nvPr/>
          </p:nvSpPr>
          <p:spPr bwMode="auto">
            <a:xfrm>
              <a:off x="2286" y="2127"/>
              <a:ext cx="60" cy="194"/>
            </a:xfrm>
            <a:custGeom>
              <a:avLst/>
              <a:gdLst>
                <a:gd name="T0" fmla="*/ 9 w 99"/>
                <a:gd name="T1" fmla="*/ 19 h 356"/>
                <a:gd name="T2" fmla="*/ 8 w 99"/>
                <a:gd name="T3" fmla="*/ 28 h 356"/>
                <a:gd name="T4" fmla="*/ 3 w 99"/>
                <a:gd name="T5" fmla="*/ 39 h 356"/>
                <a:gd name="T6" fmla="*/ 1 w 99"/>
                <a:gd name="T7" fmla="*/ 49 h 356"/>
                <a:gd name="T8" fmla="*/ 4 w 99"/>
                <a:gd name="T9" fmla="*/ 57 h 356"/>
                <a:gd name="T10" fmla="*/ 19 w 99"/>
                <a:gd name="T11" fmla="*/ 55 h 356"/>
                <a:gd name="T12" fmla="*/ 21 w 99"/>
                <a:gd name="T13" fmla="*/ 43 h 356"/>
                <a:gd name="T14" fmla="*/ 15 w 99"/>
                <a:gd name="T15" fmla="*/ 28 h 356"/>
                <a:gd name="T16" fmla="*/ 13 w 99"/>
                <a:gd name="T17" fmla="*/ 19 h 356"/>
                <a:gd name="T18" fmla="*/ 12 w 99"/>
                <a:gd name="T19" fmla="*/ 10 h 356"/>
                <a:gd name="T20" fmla="*/ 11 w 99"/>
                <a:gd name="T21" fmla="*/ 2 h 356"/>
                <a:gd name="T22" fmla="*/ 9 w 99"/>
                <a:gd name="T23" fmla="*/ 19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356"/>
                <a:gd name="T38" fmla="*/ 99 w 99"/>
                <a:gd name="T39" fmla="*/ 356 h 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356">
                  <a:moveTo>
                    <a:pt x="41" y="120"/>
                  </a:moveTo>
                  <a:cubicBezTo>
                    <a:pt x="38" y="146"/>
                    <a:pt x="39" y="154"/>
                    <a:pt x="35" y="174"/>
                  </a:cubicBezTo>
                  <a:cubicBezTo>
                    <a:pt x="31" y="194"/>
                    <a:pt x="21" y="218"/>
                    <a:pt x="15" y="240"/>
                  </a:cubicBezTo>
                  <a:cubicBezTo>
                    <a:pt x="9" y="262"/>
                    <a:pt x="0" y="286"/>
                    <a:pt x="1" y="304"/>
                  </a:cubicBezTo>
                  <a:cubicBezTo>
                    <a:pt x="2" y="322"/>
                    <a:pt x="5" y="344"/>
                    <a:pt x="19" y="350"/>
                  </a:cubicBezTo>
                  <a:cubicBezTo>
                    <a:pt x="33" y="356"/>
                    <a:pt x="75" y="354"/>
                    <a:pt x="87" y="340"/>
                  </a:cubicBezTo>
                  <a:cubicBezTo>
                    <a:pt x="99" y="326"/>
                    <a:pt x="96" y="291"/>
                    <a:pt x="93" y="264"/>
                  </a:cubicBezTo>
                  <a:cubicBezTo>
                    <a:pt x="90" y="237"/>
                    <a:pt x="75" y="201"/>
                    <a:pt x="69" y="176"/>
                  </a:cubicBezTo>
                  <a:cubicBezTo>
                    <a:pt x="63" y="151"/>
                    <a:pt x="61" y="135"/>
                    <a:pt x="59" y="116"/>
                  </a:cubicBezTo>
                  <a:cubicBezTo>
                    <a:pt x="57" y="97"/>
                    <a:pt x="57" y="80"/>
                    <a:pt x="55" y="62"/>
                  </a:cubicBezTo>
                  <a:cubicBezTo>
                    <a:pt x="53" y="44"/>
                    <a:pt x="51" y="0"/>
                    <a:pt x="49" y="10"/>
                  </a:cubicBezTo>
                  <a:cubicBezTo>
                    <a:pt x="47" y="20"/>
                    <a:pt x="43" y="97"/>
                    <a:pt x="41" y="120"/>
                  </a:cubicBezTo>
                  <a:close/>
                </a:path>
              </a:pathLst>
            </a:custGeom>
            <a:solidFill>
              <a:srgbClr val="97B9DF"/>
            </a:solidFill>
            <a:ln w="9525">
              <a:noFill/>
              <a:round/>
              <a:headEnd/>
              <a:tailEnd/>
            </a:ln>
          </p:spPr>
          <p:txBody>
            <a:bodyPr wrap="none" anchor="ctr"/>
            <a:lstStyle/>
            <a:p>
              <a:endParaRPr lang="fr-FR"/>
            </a:p>
          </p:txBody>
        </p:sp>
        <p:sp>
          <p:nvSpPr>
            <p:cNvPr id="65694" name="Freeform 124"/>
            <p:cNvSpPr>
              <a:spLocks/>
            </p:cNvSpPr>
            <p:nvPr/>
          </p:nvSpPr>
          <p:spPr bwMode="auto">
            <a:xfrm>
              <a:off x="2432" y="2157"/>
              <a:ext cx="60" cy="194"/>
            </a:xfrm>
            <a:custGeom>
              <a:avLst/>
              <a:gdLst>
                <a:gd name="T0" fmla="*/ 9 w 99"/>
                <a:gd name="T1" fmla="*/ 19 h 356"/>
                <a:gd name="T2" fmla="*/ 8 w 99"/>
                <a:gd name="T3" fmla="*/ 28 h 356"/>
                <a:gd name="T4" fmla="*/ 3 w 99"/>
                <a:gd name="T5" fmla="*/ 39 h 356"/>
                <a:gd name="T6" fmla="*/ 1 w 99"/>
                <a:gd name="T7" fmla="*/ 49 h 356"/>
                <a:gd name="T8" fmla="*/ 4 w 99"/>
                <a:gd name="T9" fmla="*/ 57 h 356"/>
                <a:gd name="T10" fmla="*/ 19 w 99"/>
                <a:gd name="T11" fmla="*/ 55 h 356"/>
                <a:gd name="T12" fmla="*/ 21 w 99"/>
                <a:gd name="T13" fmla="*/ 43 h 356"/>
                <a:gd name="T14" fmla="*/ 15 w 99"/>
                <a:gd name="T15" fmla="*/ 28 h 356"/>
                <a:gd name="T16" fmla="*/ 13 w 99"/>
                <a:gd name="T17" fmla="*/ 19 h 356"/>
                <a:gd name="T18" fmla="*/ 12 w 99"/>
                <a:gd name="T19" fmla="*/ 10 h 356"/>
                <a:gd name="T20" fmla="*/ 11 w 99"/>
                <a:gd name="T21" fmla="*/ 2 h 356"/>
                <a:gd name="T22" fmla="*/ 9 w 99"/>
                <a:gd name="T23" fmla="*/ 19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356"/>
                <a:gd name="T38" fmla="*/ 99 w 99"/>
                <a:gd name="T39" fmla="*/ 356 h 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356">
                  <a:moveTo>
                    <a:pt x="41" y="120"/>
                  </a:moveTo>
                  <a:cubicBezTo>
                    <a:pt x="38" y="146"/>
                    <a:pt x="39" y="154"/>
                    <a:pt x="35" y="174"/>
                  </a:cubicBezTo>
                  <a:cubicBezTo>
                    <a:pt x="31" y="194"/>
                    <a:pt x="21" y="218"/>
                    <a:pt x="15" y="240"/>
                  </a:cubicBezTo>
                  <a:cubicBezTo>
                    <a:pt x="9" y="262"/>
                    <a:pt x="0" y="286"/>
                    <a:pt x="1" y="304"/>
                  </a:cubicBezTo>
                  <a:cubicBezTo>
                    <a:pt x="2" y="322"/>
                    <a:pt x="5" y="344"/>
                    <a:pt x="19" y="350"/>
                  </a:cubicBezTo>
                  <a:cubicBezTo>
                    <a:pt x="33" y="356"/>
                    <a:pt x="75" y="354"/>
                    <a:pt x="87" y="340"/>
                  </a:cubicBezTo>
                  <a:cubicBezTo>
                    <a:pt x="99" y="326"/>
                    <a:pt x="96" y="291"/>
                    <a:pt x="93" y="264"/>
                  </a:cubicBezTo>
                  <a:cubicBezTo>
                    <a:pt x="90" y="237"/>
                    <a:pt x="75" y="201"/>
                    <a:pt x="69" y="176"/>
                  </a:cubicBezTo>
                  <a:cubicBezTo>
                    <a:pt x="63" y="151"/>
                    <a:pt x="61" y="135"/>
                    <a:pt x="59" y="116"/>
                  </a:cubicBezTo>
                  <a:cubicBezTo>
                    <a:pt x="57" y="97"/>
                    <a:pt x="57" y="80"/>
                    <a:pt x="55" y="62"/>
                  </a:cubicBezTo>
                  <a:cubicBezTo>
                    <a:pt x="53" y="44"/>
                    <a:pt x="51" y="0"/>
                    <a:pt x="49" y="10"/>
                  </a:cubicBezTo>
                  <a:cubicBezTo>
                    <a:pt x="47" y="20"/>
                    <a:pt x="43" y="97"/>
                    <a:pt x="41" y="120"/>
                  </a:cubicBezTo>
                  <a:close/>
                </a:path>
              </a:pathLst>
            </a:custGeom>
            <a:solidFill>
              <a:srgbClr val="97B9DF"/>
            </a:solidFill>
            <a:ln w="9525">
              <a:noFill/>
              <a:round/>
              <a:headEnd/>
              <a:tailEnd/>
            </a:ln>
          </p:spPr>
          <p:txBody>
            <a:bodyPr wrap="none" anchor="ctr"/>
            <a:lstStyle/>
            <a:p>
              <a:endParaRPr lang="fr-FR"/>
            </a:p>
          </p:txBody>
        </p:sp>
        <p:sp>
          <p:nvSpPr>
            <p:cNvPr id="65695" name="Freeform 125"/>
            <p:cNvSpPr>
              <a:spLocks/>
            </p:cNvSpPr>
            <p:nvPr/>
          </p:nvSpPr>
          <p:spPr bwMode="auto">
            <a:xfrm>
              <a:off x="2044" y="2125"/>
              <a:ext cx="60" cy="194"/>
            </a:xfrm>
            <a:custGeom>
              <a:avLst/>
              <a:gdLst>
                <a:gd name="T0" fmla="*/ 9 w 99"/>
                <a:gd name="T1" fmla="*/ 19 h 356"/>
                <a:gd name="T2" fmla="*/ 8 w 99"/>
                <a:gd name="T3" fmla="*/ 28 h 356"/>
                <a:gd name="T4" fmla="*/ 3 w 99"/>
                <a:gd name="T5" fmla="*/ 39 h 356"/>
                <a:gd name="T6" fmla="*/ 1 w 99"/>
                <a:gd name="T7" fmla="*/ 49 h 356"/>
                <a:gd name="T8" fmla="*/ 4 w 99"/>
                <a:gd name="T9" fmla="*/ 57 h 356"/>
                <a:gd name="T10" fmla="*/ 19 w 99"/>
                <a:gd name="T11" fmla="*/ 55 h 356"/>
                <a:gd name="T12" fmla="*/ 21 w 99"/>
                <a:gd name="T13" fmla="*/ 43 h 356"/>
                <a:gd name="T14" fmla="*/ 15 w 99"/>
                <a:gd name="T15" fmla="*/ 28 h 356"/>
                <a:gd name="T16" fmla="*/ 13 w 99"/>
                <a:gd name="T17" fmla="*/ 19 h 356"/>
                <a:gd name="T18" fmla="*/ 12 w 99"/>
                <a:gd name="T19" fmla="*/ 10 h 356"/>
                <a:gd name="T20" fmla="*/ 11 w 99"/>
                <a:gd name="T21" fmla="*/ 2 h 356"/>
                <a:gd name="T22" fmla="*/ 9 w 99"/>
                <a:gd name="T23" fmla="*/ 19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356"/>
                <a:gd name="T38" fmla="*/ 99 w 99"/>
                <a:gd name="T39" fmla="*/ 356 h 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356">
                  <a:moveTo>
                    <a:pt x="41" y="120"/>
                  </a:moveTo>
                  <a:cubicBezTo>
                    <a:pt x="38" y="146"/>
                    <a:pt x="39" y="154"/>
                    <a:pt x="35" y="174"/>
                  </a:cubicBezTo>
                  <a:cubicBezTo>
                    <a:pt x="31" y="194"/>
                    <a:pt x="21" y="218"/>
                    <a:pt x="15" y="240"/>
                  </a:cubicBezTo>
                  <a:cubicBezTo>
                    <a:pt x="9" y="262"/>
                    <a:pt x="0" y="286"/>
                    <a:pt x="1" y="304"/>
                  </a:cubicBezTo>
                  <a:cubicBezTo>
                    <a:pt x="2" y="322"/>
                    <a:pt x="5" y="344"/>
                    <a:pt x="19" y="350"/>
                  </a:cubicBezTo>
                  <a:cubicBezTo>
                    <a:pt x="33" y="356"/>
                    <a:pt x="75" y="354"/>
                    <a:pt x="87" y="340"/>
                  </a:cubicBezTo>
                  <a:cubicBezTo>
                    <a:pt x="99" y="326"/>
                    <a:pt x="96" y="291"/>
                    <a:pt x="93" y="264"/>
                  </a:cubicBezTo>
                  <a:cubicBezTo>
                    <a:pt x="90" y="237"/>
                    <a:pt x="75" y="201"/>
                    <a:pt x="69" y="176"/>
                  </a:cubicBezTo>
                  <a:cubicBezTo>
                    <a:pt x="63" y="151"/>
                    <a:pt x="61" y="135"/>
                    <a:pt x="59" y="116"/>
                  </a:cubicBezTo>
                  <a:cubicBezTo>
                    <a:pt x="57" y="97"/>
                    <a:pt x="57" y="80"/>
                    <a:pt x="55" y="62"/>
                  </a:cubicBezTo>
                  <a:cubicBezTo>
                    <a:pt x="53" y="44"/>
                    <a:pt x="51" y="0"/>
                    <a:pt x="49" y="10"/>
                  </a:cubicBezTo>
                  <a:cubicBezTo>
                    <a:pt x="47" y="20"/>
                    <a:pt x="43" y="97"/>
                    <a:pt x="41" y="120"/>
                  </a:cubicBezTo>
                  <a:close/>
                </a:path>
              </a:pathLst>
            </a:custGeom>
            <a:solidFill>
              <a:srgbClr val="97B9DF"/>
            </a:solidFill>
            <a:ln w="9525">
              <a:noFill/>
              <a:round/>
              <a:headEnd/>
              <a:tailEnd/>
            </a:ln>
          </p:spPr>
          <p:txBody>
            <a:bodyPr wrap="none" anchor="ctr"/>
            <a:lstStyle/>
            <a:p>
              <a:endParaRPr lang="fr-FR"/>
            </a:p>
          </p:txBody>
        </p:sp>
        <p:sp>
          <p:nvSpPr>
            <p:cNvPr id="65696" name="Freeform 126"/>
            <p:cNvSpPr>
              <a:spLocks/>
            </p:cNvSpPr>
            <p:nvPr/>
          </p:nvSpPr>
          <p:spPr bwMode="auto">
            <a:xfrm>
              <a:off x="1962" y="2224"/>
              <a:ext cx="60" cy="194"/>
            </a:xfrm>
            <a:custGeom>
              <a:avLst/>
              <a:gdLst>
                <a:gd name="T0" fmla="*/ 9 w 99"/>
                <a:gd name="T1" fmla="*/ 19 h 356"/>
                <a:gd name="T2" fmla="*/ 8 w 99"/>
                <a:gd name="T3" fmla="*/ 28 h 356"/>
                <a:gd name="T4" fmla="*/ 3 w 99"/>
                <a:gd name="T5" fmla="*/ 39 h 356"/>
                <a:gd name="T6" fmla="*/ 1 w 99"/>
                <a:gd name="T7" fmla="*/ 49 h 356"/>
                <a:gd name="T8" fmla="*/ 4 w 99"/>
                <a:gd name="T9" fmla="*/ 57 h 356"/>
                <a:gd name="T10" fmla="*/ 19 w 99"/>
                <a:gd name="T11" fmla="*/ 55 h 356"/>
                <a:gd name="T12" fmla="*/ 21 w 99"/>
                <a:gd name="T13" fmla="*/ 43 h 356"/>
                <a:gd name="T14" fmla="*/ 15 w 99"/>
                <a:gd name="T15" fmla="*/ 28 h 356"/>
                <a:gd name="T16" fmla="*/ 13 w 99"/>
                <a:gd name="T17" fmla="*/ 19 h 356"/>
                <a:gd name="T18" fmla="*/ 12 w 99"/>
                <a:gd name="T19" fmla="*/ 10 h 356"/>
                <a:gd name="T20" fmla="*/ 11 w 99"/>
                <a:gd name="T21" fmla="*/ 2 h 356"/>
                <a:gd name="T22" fmla="*/ 9 w 99"/>
                <a:gd name="T23" fmla="*/ 19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356"/>
                <a:gd name="T38" fmla="*/ 99 w 99"/>
                <a:gd name="T39" fmla="*/ 356 h 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356">
                  <a:moveTo>
                    <a:pt x="41" y="120"/>
                  </a:moveTo>
                  <a:cubicBezTo>
                    <a:pt x="38" y="146"/>
                    <a:pt x="39" y="154"/>
                    <a:pt x="35" y="174"/>
                  </a:cubicBezTo>
                  <a:cubicBezTo>
                    <a:pt x="31" y="194"/>
                    <a:pt x="21" y="218"/>
                    <a:pt x="15" y="240"/>
                  </a:cubicBezTo>
                  <a:cubicBezTo>
                    <a:pt x="9" y="262"/>
                    <a:pt x="0" y="286"/>
                    <a:pt x="1" y="304"/>
                  </a:cubicBezTo>
                  <a:cubicBezTo>
                    <a:pt x="2" y="322"/>
                    <a:pt x="5" y="344"/>
                    <a:pt x="19" y="350"/>
                  </a:cubicBezTo>
                  <a:cubicBezTo>
                    <a:pt x="33" y="356"/>
                    <a:pt x="75" y="354"/>
                    <a:pt x="87" y="340"/>
                  </a:cubicBezTo>
                  <a:cubicBezTo>
                    <a:pt x="99" y="326"/>
                    <a:pt x="96" y="291"/>
                    <a:pt x="93" y="264"/>
                  </a:cubicBezTo>
                  <a:cubicBezTo>
                    <a:pt x="90" y="237"/>
                    <a:pt x="75" y="201"/>
                    <a:pt x="69" y="176"/>
                  </a:cubicBezTo>
                  <a:cubicBezTo>
                    <a:pt x="63" y="151"/>
                    <a:pt x="61" y="135"/>
                    <a:pt x="59" y="116"/>
                  </a:cubicBezTo>
                  <a:cubicBezTo>
                    <a:pt x="57" y="97"/>
                    <a:pt x="57" y="80"/>
                    <a:pt x="55" y="62"/>
                  </a:cubicBezTo>
                  <a:cubicBezTo>
                    <a:pt x="53" y="44"/>
                    <a:pt x="51" y="0"/>
                    <a:pt x="49" y="10"/>
                  </a:cubicBezTo>
                  <a:cubicBezTo>
                    <a:pt x="47" y="20"/>
                    <a:pt x="43" y="97"/>
                    <a:pt x="41" y="120"/>
                  </a:cubicBezTo>
                  <a:close/>
                </a:path>
              </a:pathLst>
            </a:custGeom>
            <a:solidFill>
              <a:srgbClr val="97B9DF"/>
            </a:solidFill>
            <a:ln w="9525">
              <a:noFill/>
              <a:round/>
              <a:headEnd/>
              <a:tailEnd/>
            </a:ln>
          </p:spPr>
          <p:txBody>
            <a:bodyPr wrap="none" anchor="ctr"/>
            <a:lstStyle/>
            <a:p>
              <a:endParaRPr lang="fr-FR"/>
            </a:p>
          </p:txBody>
        </p:sp>
        <p:sp>
          <p:nvSpPr>
            <p:cNvPr id="65697" name="Freeform 127"/>
            <p:cNvSpPr>
              <a:spLocks/>
            </p:cNvSpPr>
            <p:nvPr/>
          </p:nvSpPr>
          <p:spPr bwMode="auto">
            <a:xfrm>
              <a:off x="1860" y="2145"/>
              <a:ext cx="60" cy="194"/>
            </a:xfrm>
            <a:custGeom>
              <a:avLst/>
              <a:gdLst>
                <a:gd name="T0" fmla="*/ 9 w 99"/>
                <a:gd name="T1" fmla="*/ 19 h 356"/>
                <a:gd name="T2" fmla="*/ 8 w 99"/>
                <a:gd name="T3" fmla="*/ 28 h 356"/>
                <a:gd name="T4" fmla="*/ 3 w 99"/>
                <a:gd name="T5" fmla="*/ 39 h 356"/>
                <a:gd name="T6" fmla="*/ 1 w 99"/>
                <a:gd name="T7" fmla="*/ 49 h 356"/>
                <a:gd name="T8" fmla="*/ 4 w 99"/>
                <a:gd name="T9" fmla="*/ 57 h 356"/>
                <a:gd name="T10" fmla="*/ 19 w 99"/>
                <a:gd name="T11" fmla="*/ 55 h 356"/>
                <a:gd name="T12" fmla="*/ 21 w 99"/>
                <a:gd name="T13" fmla="*/ 43 h 356"/>
                <a:gd name="T14" fmla="*/ 15 w 99"/>
                <a:gd name="T15" fmla="*/ 28 h 356"/>
                <a:gd name="T16" fmla="*/ 13 w 99"/>
                <a:gd name="T17" fmla="*/ 19 h 356"/>
                <a:gd name="T18" fmla="*/ 12 w 99"/>
                <a:gd name="T19" fmla="*/ 10 h 356"/>
                <a:gd name="T20" fmla="*/ 11 w 99"/>
                <a:gd name="T21" fmla="*/ 2 h 356"/>
                <a:gd name="T22" fmla="*/ 9 w 99"/>
                <a:gd name="T23" fmla="*/ 19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356"/>
                <a:gd name="T38" fmla="*/ 99 w 99"/>
                <a:gd name="T39" fmla="*/ 356 h 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356">
                  <a:moveTo>
                    <a:pt x="41" y="120"/>
                  </a:moveTo>
                  <a:cubicBezTo>
                    <a:pt x="38" y="146"/>
                    <a:pt x="39" y="154"/>
                    <a:pt x="35" y="174"/>
                  </a:cubicBezTo>
                  <a:cubicBezTo>
                    <a:pt x="31" y="194"/>
                    <a:pt x="21" y="218"/>
                    <a:pt x="15" y="240"/>
                  </a:cubicBezTo>
                  <a:cubicBezTo>
                    <a:pt x="9" y="262"/>
                    <a:pt x="0" y="286"/>
                    <a:pt x="1" y="304"/>
                  </a:cubicBezTo>
                  <a:cubicBezTo>
                    <a:pt x="2" y="322"/>
                    <a:pt x="5" y="344"/>
                    <a:pt x="19" y="350"/>
                  </a:cubicBezTo>
                  <a:cubicBezTo>
                    <a:pt x="33" y="356"/>
                    <a:pt x="75" y="354"/>
                    <a:pt x="87" y="340"/>
                  </a:cubicBezTo>
                  <a:cubicBezTo>
                    <a:pt x="99" y="326"/>
                    <a:pt x="96" y="291"/>
                    <a:pt x="93" y="264"/>
                  </a:cubicBezTo>
                  <a:cubicBezTo>
                    <a:pt x="90" y="237"/>
                    <a:pt x="75" y="201"/>
                    <a:pt x="69" y="176"/>
                  </a:cubicBezTo>
                  <a:cubicBezTo>
                    <a:pt x="63" y="151"/>
                    <a:pt x="61" y="135"/>
                    <a:pt x="59" y="116"/>
                  </a:cubicBezTo>
                  <a:cubicBezTo>
                    <a:pt x="57" y="97"/>
                    <a:pt x="57" y="80"/>
                    <a:pt x="55" y="62"/>
                  </a:cubicBezTo>
                  <a:cubicBezTo>
                    <a:pt x="53" y="44"/>
                    <a:pt x="51" y="0"/>
                    <a:pt x="49" y="10"/>
                  </a:cubicBezTo>
                  <a:cubicBezTo>
                    <a:pt x="47" y="20"/>
                    <a:pt x="43" y="97"/>
                    <a:pt x="41" y="120"/>
                  </a:cubicBezTo>
                  <a:close/>
                </a:path>
              </a:pathLst>
            </a:custGeom>
            <a:solidFill>
              <a:srgbClr val="97B9DF"/>
            </a:solidFill>
            <a:ln w="9525">
              <a:noFill/>
              <a:round/>
              <a:headEnd/>
              <a:tailEnd/>
            </a:ln>
          </p:spPr>
          <p:txBody>
            <a:bodyPr wrap="none" anchor="ctr"/>
            <a:lstStyle/>
            <a:p>
              <a:endParaRPr lang="fr-FR"/>
            </a:p>
          </p:txBody>
        </p:sp>
      </p:grpSp>
      <p:sp>
        <p:nvSpPr>
          <p:cNvPr id="65541" name="Freeform 128"/>
          <p:cNvSpPr>
            <a:spLocks/>
          </p:cNvSpPr>
          <p:nvPr/>
        </p:nvSpPr>
        <p:spPr bwMode="auto">
          <a:xfrm>
            <a:off x="3476625" y="3224213"/>
            <a:ext cx="95250" cy="307975"/>
          </a:xfrm>
          <a:custGeom>
            <a:avLst/>
            <a:gdLst>
              <a:gd name="T0" fmla="*/ 2147483647 w 99"/>
              <a:gd name="T1" fmla="*/ 2147483647 h 356"/>
              <a:gd name="T2" fmla="*/ 2147483647 w 99"/>
              <a:gd name="T3" fmla="*/ 2147483647 h 356"/>
              <a:gd name="T4" fmla="*/ 2147483647 w 99"/>
              <a:gd name="T5" fmla="*/ 2147483647 h 356"/>
              <a:gd name="T6" fmla="*/ 890501837 w 99"/>
              <a:gd name="T7" fmla="*/ 2147483647 h 356"/>
              <a:gd name="T8" fmla="*/ 2147483647 w 99"/>
              <a:gd name="T9" fmla="*/ 2147483647 h 356"/>
              <a:gd name="T10" fmla="*/ 2147483647 w 99"/>
              <a:gd name="T11" fmla="*/ 2147483647 h 356"/>
              <a:gd name="T12" fmla="*/ 2147483647 w 99"/>
              <a:gd name="T13" fmla="*/ 2147483647 h 356"/>
              <a:gd name="T14" fmla="*/ 2147483647 w 99"/>
              <a:gd name="T15" fmla="*/ 2147483647 h 356"/>
              <a:gd name="T16" fmla="*/ 2147483647 w 99"/>
              <a:gd name="T17" fmla="*/ 2147483647 h 356"/>
              <a:gd name="T18" fmla="*/ 2147483647 w 99"/>
              <a:gd name="T19" fmla="*/ 2147483647 h 356"/>
              <a:gd name="T20" fmla="*/ 2147483647 w 99"/>
              <a:gd name="T21" fmla="*/ 2147483647 h 356"/>
              <a:gd name="T22" fmla="*/ 2147483647 w 99"/>
              <a:gd name="T23" fmla="*/ 214748364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356"/>
              <a:gd name="T38" fmla="*/ 99 w 99"/>
              <a:gd name="T39" fmla="*/ 356 h 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356">
                <a:moveTo>
                  <a:pt x="41" y="120"/>
                </a:moveTo>
                <a:cubicBezTo>
                  <a:pt x="38" y="146"/>
                  <a:pt x="39" y="154"/>
                  <a:pt x="35" y="174"/>
                </a:cubicBezTo>
                <a:cubicBezTo>
                  <a:pt x="31" y="194"/>
                  <a:pt x="21" y="218"/>
                  <a:pt x="15" y="240"/>
                </a:cubicBezTo>
                <a:cubicBezTo>
                  <a:pt x="9" y="262"/>
                  <a:pt x="0" y="286"/>
                  <a:pt x="1" y="304"/>
                </a:cubicBezTo>
                <a:cubicBezTo>
                  <a:pt x="2" y="322"/>
                  <a:pt x="5" y="344"/>
                  <a:pt x="19" y="350"/>
                </a:cubicBezTo>
                <a:cubicBezTo>
                  <a:pt x="33" y="356"/>
                  <a:pt x="75" y="354"/>
                  <a:pt x="87" y="340"/>
                </a:cubicBezTo>
                <a:cubicBezTo>
                  <a:pt x="99" y="326"/>
                  <a:pt x="96" y="291"/>
                  <a:pt x="93" y="264"/>
                </a:cubicBezTo>
                <a:cubicBezTo>
                  <a:pt x="90" y="237"/>
                  <a:pt x="75" y="201"/>
                  <a:pt x="69" y="176"/>
                </a:cubicBezTo>
                <a:cubicBezTo>
                  <a:pt x="63" y="151"/>
                  <a:pt x="61" y="135"/>
                  <a:pt x="59" y="116"/>
                </a:cubicBezTo>
                <a:cubicBezTo>
                  <a:pt x="57" y="97"/>
                  <a:pt x="57" y="80"/>
                  <a:pt x="55" y="62"/>
                </a:cubicBezTo>
                <a:cubicBezTo>
                  <a:pt x="53" y="44"/>
                  <a:pt x="51" y="0"/>
                  <a:pt x="49" y="10"/>
                </a:cubicBezTo>
                <a:cubicBezTo>
                  <a:pt x="47" y="20"/>
                  <a:pt x="43" y="97"/>
                  <a:pt x="41" y="120"/>
                </a:cubicBezTo>
                <a:close/>
              </a:path>
            </a:pathLst>
          </a:custGeom>
          <a:gradFill rotWithShape="0">
            <a:gsLst>
              <a:gs pos="0">
                <a:srgbClr val="FF0000"/>
              </a:gs>
              <a:gs pos="100000">
                <a:srgbClr val="FFCC66"/>
              </a:gs>
            </a:gsLst>
            <a:lin ang="5400000" scaled="1"/>
          </a:gradFill>
          <a:ln w="9525">
            <a:noFill/>
            <a:round/>
            <a:headEnd/>
            <a:tailEnd/>
          </a:ln>
        </p:spPr>
        <p:txBody>
          <a:bodyPr wrap="none" anchor="ctr"/>
          <a:lstStyle/>
          <a:p>
            <a:endParaRPr lang="fr-FR"/>
          </a:p>
        </p:txBody>
      </p:sp>
      <p:sp>
        <p:nvSpPr>
          <p:cNvPr id="65542" name="Line 129"/>
          <p:cNvSpPr>
            <a:spLocks noChangeShapeType="1"/>
          </p:cNvSpPr>
          <p:nvPr/>
        </p:nvSpPr>
        <p:spPr bwMode="auto">
          <a:xfrm>
            <a:off x="5788025" y="558800"/>
            <a:ext cx="0" cy="184150"/>
          </a:xfrm>
          <a:prstGeom prst="line">
            <a:avLst/>
          </a:prstGeom>
          <a:noFill/>
          <a:ln w="28575">
            <a:solidFill>
              <a:srgbClr val="0000FF"/>
            </a:solidFill>
            <a:round/>
            <a:headEnd/>
            <a:tailEnd/>
          </a:ln>
        </p:spPr>
        <p:txBody>
          <a:bodyPr wrap="none" anchor="ctr"/>
          <a:lstStyle/>
          <a:p>
            <a:endParaRPr lang="fr-FR"/>
          </a:p>
        </p:txBody>
      </p:sp>
      <p:sp>
        <p:nvSpPr>
          <p:cNvPr id="65543" name="Freeform 130"/>
          <p:cNvSpPr>
            <a:spLocks/>
          </p:cNvSpPr>
          <p:nvPr/>
        </p:nvSpPr>
        <p:spPr bwMode="auto">
          <a:xfrm>
            <a:off x="1568450" y="1968500"/>
            <a:ext cx="3613150" cy="228600"/>
          </a:xfrm>
          <a:custGeom>
            <a:avLst/>
            <a:gdLst>
              <a:gd name="T0" fmla="*/ 0 w 2084"/>
              <a:gd name="T1" fmla="*/ 2147483647 h 88"/>
              <a:gd name="T2" fmla="*/ 0 w 2084"/>
              <a:gd name="T3" fmla="*/ 0 h 88"/>
              <a:gd name="T4" fmla="*/ 2147483647 w 2084"/>
              <a:gd name="T5" fmla="*/ 0 h 88"/>
              <a:gd name="T6" fmla="*/ 2147483647 w 2084"/>
              <a:gd name="T7" fmla="*/ 2147483647 h 88"/>
              <a:gd name="T8" fmla="*/ 0 60000 65536"/>
              <a:gd name="T9" fmla="*/ 0 60000 65536"/>
              <a:gd name="T10" fmla="*/ 0 60000 65536"/>
              <a:gd name="T11" fmla="*/ 0 60000 65536"/>
              <a:gd name="T12" fmla="*/ 0 w 2084"/>
              <a:gd name="T13" fmla="*/ 0 h 88"/>
              <a:gd name="T14" fmla="*/ 2084 w 2084"/>
              <a:gd name="T15" fmla="*/ 88 h 88"/>
            </a:gdLst>
            <a:ahLst/>
            <a:cxnLst>
              <a:cxn ang="T8">
                <a:pos x="T0" y="T1"/>
              </a:cxn>
              <a:cxn ang="T9">
                <a:pos x="T2" y="T3"/>
              </a:cxn>
              <a:cxn ang="T10">
                <a:pos x="T4" y="T5"/>
              </a:cxn>
              <a:cxn ang="T11">
                <a:pos x="T6" y="T7"/>
              </a:cxn>
            </a:cxnLst>
            <a:rect l="T12" t="T13" r="T14" b="T15"/>
            <a:pathLst>
              <a:path w="2084" h="88">
                <a:moveTo>
                  <a:pt x="0" y="88"/>
                </a:moveTo>
                <a:lnTo>
                  <a:pt x="0" y="0"/>
                </a:lnTo>
                <a:lnTo>
                  <a:pt x="2084" y="0"/>
                </a:lnTo>
                <a:lnTo>
                  <a:pt x="2084" y="88"/>
                </a:lnTo>
              </a:path>
            </a:pathLst>
          </a:custGeom>
          <a:noFill/>
          <a:ln w="28575" cmpd="sng">
            <a:solidFill>
              <a:srgbClr val="0000FF"/>
            </a:solidFill>
            <a:round/>
            <a:headEnd type="triangle" w="med" len="sm"/>
            <a:tailEnd type="triangle" w="med" len="sm"/>
          </a:ln>
        </p:spPr>
        <p:txBody>
          <a:bodyPr wrap="none" anchor="ctr"/>
          <a:lstStyle/>
          <a:p>
            <a:endParaRPr lang="fr-FR"/>
          </a:p>
        </p:txBody>
      </p:sp>
      <p:sp>
        <p:nvSpPr>
          <p:cNvPr id="65544" name="Line 131"/>
          <p:cNvSpPr>
            <a:spLocks noChangeShapeType="1"/>
          </p:cNvSpPr>
          <p:nvPr/>
        </p:nvSpPr>
        <p:spPr bwMode="auto">
          <a:xfrm>
            <a:off x="7473950" y="5124450"/>
            <a:ext cx="0" cy="285750"/>
          </a:xfrm>
          <a:prstGeom prst="line">
            <a:avLst/>
          </a:prstGeom>
          <a:noFill/>
          <a:ln w="28575">
            <a:solidFill>
              <a:srgbClr val="0000FF"/>
            </a:solidFill>
            <a:round/>
            <a:headEnd/>
            <a:tailEnd/>
          </a:ln>
        </p:spPr>
        <p:txBody>
          <a:bodyPr wrap="none" anchor="ctr"/>
          <a:lstStyle/>
          <a:p>
            <a:endParaRPr lang="fr-FR"/>
          </a:p>
        </p:txBody>
      </p:sp>
      <p:sp>
        <p:nvSpPr>
          <p:cNvPr id="65545" name="Freeform 132"/>
          <p:cNvSpPr>
            <a:spLocks/>
          </p:cNvSpPr>
          <p:nvPr/>
        </p:nvSpPr>
        <p:spPr bwMode="auto">
          <a:xfrm flipH="1">
            <a:off x="7092950" y="5867400"/>
            <a:ext cx="387350" cy="355600"/>
          </a:xfrm>
          <a:custGeom>
            <a:avLst/>
            <a:gdLst>
              <a:gd name="T0" fmla="*/ 2147483647 w 488"/>
              <a:gd name="T1" fmla="*/ 2147483647 h 256"/>
              <a:gd name="T2" fmla="*/ 0 w 488"/>
              <a:gd name="T3" fmla="*/ 2147483647 h 256"/>
              <a:gd name="T4" fmla="*/ 0 w 488"/>
              <a:gd name="T5" fmla="*/ 0 h 256"/>
              <a:gd name="T6" fmla="*/ 0 60000 65536"/>
              <a:gd name="T7" fmla="*/ 0 60000 65536"/>
              <a:gd name="T8" fmla="*/ 0 60000 65536"/>
              <a:gd name="T9" fmla="*/ 0 w 488"/>
              <a:gd name="T10" fmla="*/ 0 h 256"/>
              <a:gd name="T11" fmla="*/ 488 w 488"/>
              <a:gd name="T12" fmla="*/ 256 h 256"/>
            </a:gdLst>
            <a:ahLst/>
            <a:cxnLst>
              <a:cxn ang="T6">
                <a:pos x="T0" y="T1"/>
              </a:cxn>
              <a:cxn ang="T7">
                <a:pos x="T2" y="T3"/>
              </a:cxn>
              <a:cxn ang="T8">
                <a:pos x="T4" y="T5"/>
              </a:cxn>
            </a:cxnLst>
            <a:rect l="T9" t="T10" r="T11" b="T12"/>
            <a:pathLst>
              <a:path w="488" h="256">
                <a:moveTo>
                  <a:pt x="488" y="256"/>
                </a:moveTo>
                <a:lnTo>
                  <a:pt x="0" y="256"/>
                </a:lnTo>
                <a:lnTo>
                  <a:pt x="0" y="0"/>
                </a:lnTo>
              </a:path>
            </a:pathLst>
          </a:custGeom>
          <a:noFill/>
          <a:ln w="28575" cmpd="sng">
            <a:solidFill>
              <a:srgbClr val="0000FF"/>
            </a:solidFill>
            <a:round/>
            <a:headEnd type="triangle" w="med" len="sm"/>
            <a:tailEnd/>
          </a:ln>
        </p:spPr>
        <p:txBody>
          <a:bodyPr wrap="none" anchor="ctr"/>
          <a:lstStyle/>
          <a:p>
            <a:endParaRPr lang="fr-FR"/>
          </a:p>
        </p:txBody>
      </p:sp>
      <p:sp>
        <p:nvSpPr>
          <p:cNvPr id="65546" name="Line 133"/>
          <p:cNvSpPr>
            <a:spLocks noChangeShapeType="1"/>
          </p:cNvSpPr>
          <p:nvPr/>
        </p:nvSpPr>
        <p:spPr bwMode="auto">
          <a:xfrm rot="-5400000">
            <a:off x="4330700" y="3365500"/>
            <a:ext cx="0" cy="5721350"/>
          </a:xfrm>
          <a:prstGeom prst="line">
            <a:avLst/>
          </a:prstGeom>
          <a:noFill/>
          <a:ln w="28575">
            <a:solidFill>
              <a:srgbClr val="0000FF"/>
            </a:solidFill>
            <a:round/>
            <a:headEnd/>
            <a:tailEnd/>
          </a:ln>
        </p:spPr>
        <p:txBody>
          <a:bodyPr wrap="none" anchor="ctr"/>
          <a:lstStyle/>
          <a:p>
            <a:endParaRPr lang="fr-FR"/>
          </a:p>
        </p:txBody>
      </p:sp>
      <p:sp>
        <p:nvSpPr>
          <p:cNvPr id="65547" name="Freeform 134"/>
          <p:cNvSpPr>
            <a:spLocks/>
          </p:cNvSpPr>
          <p:nvPr/>
        </p:nvSpPr>
        <p:spPr bwMode="auto">
          <a:xfrm>
            <a:off x="1219200" y="5759450"/>
            <a:ext cx="387350" cy="469900"/>
          </a:xfrm>
          <a:custGeom>
            <a:avLst/>
            <a:gdLst>
              <a:gd name="T0" fmla="*/ 2147483647 w 488"/>
              <a:gd name="T1" fmla="*/ 2147483647 h 256"/>
              <a:gd name="T2" fmla="*/ 0 w 488"/>
              <a:gd name="T3" fmla="*/ 2147483647 h 256"/>
              <a:gd name="T4" fmla="*/ 0 w 488"/>
              <a:gd name="T5" fmla="*/ 0 h 256"/>
              <a:gd name="T6" fmla="*/ 0 60000 65536"/>
              <a:gd name="T7" fmla="*/ 0 60000 65536"/>
              <a:gd name="T8" fmla="*/ 0 60000 65536"/>
              <a:gd name="T9" fmla="*/ 0 w 488"/>
              <a:gd name="T10" fmla="*/ 0 h 256"/>
              <a:gd name="T11" fmla="*/ 488 w 488"/>
              <a:gd name="T12" fmla="*/ 256 h 256"/>
            </a:gdLst>
            <a:ahLst/>
            <a:cxnLst>
              <a:cxn ang="T6">
                <a:pos x="T0" y="T1"/>
              </a:cxn>
              <a:cxn ang="T7">
                <a:pos x="T2" y="T3"/>
              </a:cxn>
              <a:cxn ang="T8">
                <a:pos x="T4" y="T5"/>
              </a:cxn>
            </a:cxnLst>
            <a:rect l="T9" t="T10" r="T11" b="T12"/>
            <a:pathLst>
              <a:path w="488" h="256">
                <a:moveTo>
                  <a:pt x="488" y="256"/>
                </a:moveTo>
                <a:lnTo>
                  <a:pt x="0" y="256"/>
                </a:lnTo>
                <a:lnTo>
                  <a:pt x="0" y="0"/>
                </a:lnTo>
              </a:path>
            </a:pathLst>
          </a:custGeom>
          <a:noFill/>
          <a:ln w="28575" cmpd="sng">
            <a:solidFill>
              <a:srgbClr val="0000FF"/>
            </a:solidFill>
            <a:round/>
            <a:headEnd type="triangle" w="med" len="sm"/>
            <a:tailEnd/>
          </a:ln>
        </p:spPr>
        <p:txBody>
          <a:bodyPr wrap="none" anchor="ctr"/>
          <a:lstStyle/>
          <a:p>
            <a:endParaRPr lang="fr-FR"/>
          </a:p>
        </p:txBody>
      </p:sp>
      <p:sp>
        <p:nvSpPr>
          <p:cNvPr id="65548" name="Line 135"/>
          <p:cNvSpPr>
            <a:spLocks noChangeShapeType="1"/>
          </p:cNvSpPr>
          <p:nvPr/>
        </p:nvSpPr>
        <p:spPr bwMode="auto">
          <a:xfrm>
            <a:off x="3352800" y="5943600"/>
            <a:ext cx="0" cy="285750"/>
          </a:xfrm>
          <a:prstGeom prst="line">
            <a:avLst/>
          </a:prstGeom>
          <a:noFill/>
          <a:ln w="28575">
            <a:solidFill>
              <a:srgbClr val="0000FF"/>
            </a:solidFill>
            <a:round/>
            <a:headEnd/>
            <a:tailEnd/>
          </a:ln>
        </p:spPr>
        <p:txBody>
          <a:bodyPr wrap="none" anchor="ctr"/>
          <a:lstStyle/>
          <a:p>
            <a:endParaRPr lang="fr-FR"/>
          </a:p>
        </p:txBody>
      </p:sp>
      <p:sp>
        <p:nvSpPr>
          <p:cNvPr id="65549" name="Line 136"/>
          <p:cNvSpPr>
            <a:spLocks noChangeShapeType="1"/>
          </p:cNvSpPr>
          <p:nvPr/>
        </p:nvSpPr>
        <p:spPr bwMode="auto">
          <a:xfrm>
            <a:off x="5270500" y="5943600"/>
            <a:ext cx="0" cy="285750"/>
          </a:xfrm>
          <a:prstGeom prst="line">
            <a:avLst/>
          </a:prstGeom>
          <a:noFill/>
          <a:ln w="28575">
            <a:solidFill>
              <a:srgbClr val="0000FF"/>
            </a:solidFill>
            <a:round/>
            <a:headEnd/>
            <a:tailEnd/>
          </a:ln>
        </p:spPr>
        <p:txBody>
          <a:bodyPr wrap="none" anchor="ctr"/>
          <a:lstStyle/>
          <a:p>
            <a:endParaRPr lang="fr-FR"/>
          </a:p>
        </p:txBody>
      </p:sp>
      <p:sp>
        <p:nvSpPr>
          <p:cNvPr id="65550" name="Line 137"/>
          <p:cNvSpPr>
            <a:spLocks noChangeShapeType="1"/>
          </p:cNvSpPr>
          <p:nvPr/>
        </p:nvSpPr>
        <p:spPr bwMode="auto">
          <a:xfrm>
            <a:off x="5267325" y="5181600"/>
            <a:ext cx="0" cy="368300"/>
          </a:xfrm>
          <a:prstGeom prst="line">
            <a:avLst/>
          </a:prstGeom>
          <a:noFill/>
          <a:ln w="28575">
            <a:solidFill>
              <a:srgbClr val="0000FF"/>
            </a:solidFill>
            <a:round/>
            <a:headEnd/>
            <a:tailEnd type="triangle" w="med" len="sm"/>
          </a:ln>
        </p:spPr>
        <p:txBody>
          <a:bodyPr wrap="none" anchor="ctr"/>
          <a:lstStyle/>
          <a:p>
            <a:endParaRPr lang="fr-FR"/>
          </a:p>
        </p:txBody>
      </p:sp>
      <p:sp>
        <p:nvSpPr>
          <p:cNvPr id="65551" name="Line 138"/>
          <p:cNvSpPr>
            <a:spLocks noChangeShapeType="1"/>
          </p:cNvSpPr>
          <p:nvPr/>
        </p:nvSpPr>
        <p:spPr bwMode="auto">
          <a:xfrm>
            <a:off x="5267325" y="4425950"/>
            <a:ext cx="0" cy="368300"/>
          </a:xfrm>
          <a:prstGeom prst="line">
            <a:avLst/>
          </a:prstGeom>
          <a:noFill/>
          <a:ln w="28575">
            <a:solidFill>
              <a:srgbClr val="0000FF"/>
            </a:solidFill>
            <a:round/>
            <a:headEnd/>
            <a:tailEnd type="triangle" w="med" len="sm"/>
          </a:ln>
        </p:spPr>
        <p:txBody>
          <a:bodyPr wrap="none" anchor="ctr"/>
          <a:lstStyle/>
          <a:p>
            <a:endParaRPr lang="fr-FR"/>
          </a:p>
        </p:txBody>
      </p:sp>
      <p:sp>
        <p:nvSpPr>
          <p:cNvPr id="65552" name="Line 139"/>
          <p:cNvSpPr>
            <a:spLocks noChangeShapeType="1"/>
          </p:cNvSpPr>
          <p:nvPr/>
        </p:nvSpPr>
        <p:spPr bwMode="auto">
          <a:xfrm>
            <a:off x="3276600" y="4521200"/>
            <a:ext cx="0" cy="336550"/>
          </a:xfrm>
          <a:prstGeom prst="line">
            <a:avLst/>
          </a:prstGeom>
          <a:noFill/>
          <a:ln w="28575">
            <a:solidFill>
              <a:srgbClr val="0000FF"/>
            </a:solidFill>
            <a:round/>
            <a:headEnd/>
            <a:tailEnd/>
          </a:ln>
        </p:spPr>
        <p:txBody>
          <a:bodyPr wrap="none" anchor="ctr"/>
          <a:lstStyle/>
          <a:p>
            <a:endParaRPr lang="fr-FR"/>
          </a:p>
        </p:txBody>
      </p:sp>
      <p:sp>
        <p:nvSpPr>
          <p:cNvPr id="65553" name="Freeform 140"/>
          <p:cNvSpPr>
            <a:spLocks/>
          </p:cNvSpPr>
          <p:nvPr/>
        </p:nvSpPr>
        <p:spPr bwMode="auto">
          <a:xfrm flipV="1">
            <a:off x="2857500" y="5194300"/>
            <a:ext cx="838200" cy="171450"/>
          </a:xfrm>
          <a:custGeom>
            <a:avLst/>
            <a:gdLst>
              <a:gd name="T0" fmla="*/ 0 w 2084"/>
              <a:gd name="T1" fmla="*/ 2147483647 h 88"/>
              <a:gd name="T2" fmla="*/ 0 w 2084"/>
              <a:gd name="T3" fmla="*/ 0 h 88"/>
              <a:gd name="T4" fmla="*/ 2147483647 w 2084"/>
              <a:gd name="T5" fmla="*/ 0 h 88"/>
              <a:gd name="T6" fmla="*/ 2147483647 w 2084"/>
              <a:gd name="T7" fmla="*/ 2147483647 h 88"/>
              <a:gd name="T8" fmla="*/ 0 60000 65536"/>
              <a:gd name="T9" fmla="*/ 0 60000 65536"/>
              <a:gd name="T10" fmla="*/ 0 60000 65536"/>
              <a:gd name="T11" fmla="*/ 0 60000 65536"/>
              <a:gd name="T12" fmla="*/ 0 w 2084"/>
              <a:gd name="T13" fmla="*/ 0 h 88"/>
              <a:gd name="T14" fmla="*/ 2084 w 2084"/>
              <a:gd name="T15" fmla="*/ 88 h 88"/>
            </a:gdLst>
            <a:ahLst/>
            <a:cxnLst>
              <a:cxn ang="T8">
                <a:pos x="T0" y="T1"/>
              </a:cxn>
              <a:cxn ang="T9">
                <a:pos x="T2" y="T3"/>
              </a:cxn>
              <a:cxn ang="T10">
                <a:pos x="T4" y="T5"/>
              </a:cxn>
              <a:cxn ang="T11">
                <a:pos x="T6" y="T7"/>
              </a:cxn>
            </a:cxnLst>
            <a:rect l="T12" t="T13" r="T14" b="T15"/>
            <a:pathLst>
              <a:path w="2084" h="88">
                <a:moveTo>
                  <a:pt x="0" y="88"/>
                </a:moveTo>
                <a:lnTo>
                  <a:pt x="0" y="0"/>
                </a:lnTo>
                <a:lnTo>
                  <a:pt x="2084" y="0"/>
                </a:lnTo>
                <a:lnTo>
                  <a:pt x="2084" y="88"/>
                </a:lnTo>
              </a:path>
            </a:pathLst>
          </a:custGeom>
          <a:noFill/>
          <a:ln w="28575" cmpd="sng">
            <a:solidFill>
              <a:srgbClr val="0000FF"/>
            </a:solidFill>
            <a:round/>
            <a:headEnd type="none" w="med" len="sm"/>
            <a:tailEnd type="none" w="med" len="sm"/>
          </a:ln>
        </p:spPr>
        <p:txBody>
          <a:bodyPr wrap="none" anchor="ctr"/>
          <a:lstStyle/>
          <a:p>
            <a:endParaRPr lang="fr-FR"/>
          </a:p>
        </p:txBody>
      </p:sp>
      <p:sp>
        <p:nvSpPr>
          <p:cNvPr id="65554" name="Line 141"/>
          <p:cNvSpPr>
            <a:spLocks noChangeShapeType="1"/>
          </p:cNvSpPr>
          <p:nvPr/>
        </p:nvSpPr>
        <p:spPr bwMode="auto">
          <a:xfrm>
            <a:off x="1936750" y="5264150"/>
            <a:ext cx="0" cy="958850"/>
          </a:xfrm>
          <a:prstGeom prst="line">
            <a:avLst/>
          </a:prstGeom>
          <a:noFill/>
          <a:ln w="28575">
            <a:solidFill>
              <a:srgbClr val="0000FF"/>
            </a:solidFill>
            <a:round/>
            <a:headEnd/>
            <a:tailEnd/>
          </a:ln>
        </p:spPr>
        <p:txBody>
          <a:bodyPr wrap="none" anchor="ctr"/>
          <a:lstStyle/>
          <a:p>
            <a:endParaRPr lang="fr-FR"/>
          </a:p>
        </p:txBody>
      </p:sp>
      <p:sp>
        <p:nvSpPr>
          <p:cNvPr id="65555" name="Line 142"/>
          <p:cNvSpPr>
            <a:spLocks noChangeShapeType="1"/>
          </p:cNvSpPr>
          <p:nvPr/>
        </p:nvSpPr>
        <p:spPr bwMode="auto">
          <a:xfrm>
            <a:off x="1933575" y="4654550"/>
            <a:ext cx="0" cy="844550"/>
          </a:xfrm>
          <a:prstGeom prst="line">
            <a:avLst/>
          </a:prstGeom>
          <a:noFill/>
          <a:ln w="28575">
            <a:solidFill>
              <a:srgbClr val="0000FF"/>
            </a:solidFill>
            <a:round/>
            <a:headEnd/>
            <a:tailEnd type="triangle" w="med" len="sm"/>
          </a:ln>
        </p:spPr>
        <p:txBody>
          <a:bodyPr wrap="none" anchor="ctr"/>
          <a:lstStyle/>
          <a:p>
            <a:endParaRPr lang="fr-FR"/>
          </a:p>
        </p:txBody>
      </p:sp>
      <p:sp>
        <p:nvSpPr>
          <p:cNvPr id="65556" name="Freeform 143"/>
          <p:cNvSpPr>
            <a:spLocks/>
          </p:cNvSpPr>
          <p:nvPr/>
        </p:nvSpPr>
        <p:spPr bwMode="auto">
          <a:xfrm>
            <a:off x="5181600" y="2692400"/>
            <a:ext cx="1295400" cy="349250"/>
          </a:xfrm>
          <a:custGeom>
            <a:avLst/>
            <a:gdLst>
              <a:gd name="T0" fmla="*/ 2147483647 w 488"/>
              <a:gd name="T1" fmla="*/ 2147483647 h 256"/>
              <a:gd name="T2" fmla="*/ 0 w 488"/>
              <a:gd name="T3" fmla="*/ 2147483647 h 256"/>
              <a:gd name="T4" fmla="*/ 0 w 488"/>
              <a:gd name="T5" fmla="*/ 0 h 256"/>
              <a:gd name="T6" fmla="*/ 0 60000 65536"/>
              <a:gd name="T7" fmla="*/ 0 60000 65536"/>
              <a:gd name="T8" fmla="*/ 0 60000 65536"/>
              <a:gd name="T9" fmla="*/ 0 w 488"/>
              <a:gd name="T10" fmla="*/ 0 h 256"/>
              <a:gd name="T11" fmla="*/ 488 w 488"/>
              <a:gd name="T12" fmla="*/ 256 h 256"/>
            </a:gdLst>
            <a:ahLst/>
            <a:cxnLst>
              <a:cxn ang="T6">
                <a:pos x="T0" y="T1"/>
              </a:cxn>
              <a:cxn ang="T7">
                <a:pos x="T2" y="T3"/>
              </a:cxn>
              <a:cxn ang="T8">
                <a:pos x="T4" y="T5"/>
              </a:cxn>
            </a:cxnLst>
            <a:rect l="T9" t="T10" r="T11" b="T12"/>
            <a:pathLst>
              <a:path w="488" h="256">
                <a:moveTo>
                  <a:pt x="488" y="256"/>
                </a:moveTo>
                <a:lnTo>
                  <a:pt x="0" y="256"/>
                </a:lnTo>
                <a:lnTo>
                  <a:pt x="0" y="0"/>
                </a:lnTo>
              </a:path>
            </a:pathLst>
          </a:custGeom>
          <a:noFill/>
          <a:ln w="28575" cmpd="sng">
            <a:solidFill>
              <a:srgbClr val="0000FF"/>
            </a:solidFill>
            <a:round/>
            <a:headEnd type="triangle" w="med" len="sm"/>
            <a:tailEnd/>
          </a:ln>
        </p:spPr>
        <p:txBody>
          <a:bodyPr wrap="none" anchor="ctr"/>
          <a:lstStyle/>
          <a:p>
            <a:endParaRPr lang="fr-FR"/>
          </a:p>
        </p:txBody>
      </p:sp>
      <p:grpSp>
        <p:nvGrpSpPr>
          <p:cNvPr id="65557" name="Group 144"/>
          <p:cNvGrpSpPr>
            <a:grpSpLocks/>
          </p:cNvGrpSpPr>
          <p:nvPr/>
        </p:nvGrpSpPr>
        <p:grpSpPr bwMode="auto">
          <a:xfrm>
            <a:off x="6699250" y="1498600"/>
            <a:ext cx="1460500" cy="317500"/>
            <a:chOff x="4404" y="240"/>
            <a:chExt cx="920" cy="200"/>
          </a:xfrm>
        </p:grpSpPr>
        <p:sp>
          <p:nvSpPr>
            <p:cNvPr id="65681" name="Oval 145"/>
            <p:cNvSpPr>
              <a:spLocks noChangeArrowheads="1"/>
            </p:cNvSpPr>
            <p:nvPr/>
          </p:nvSpPr>
          <p:spPr bwMode="auto">
            <a:xfrm>
              <a:off x="5024" y="312"/>
              <a:ext cx="56" cy="56"/>
            </a:xfrm>
            <a:prstGeom prst="ellipse">
              <a:avLst/>
            </a:prstGeom>
            <a:solidFill>
              <a:srgbClr val="97B9DF"/>
            </a:solidFill>
            <a:ln w="9525">
              <a:noFill/>
              <a:round/>
              <a:headEnd/>
              <a:tailEnd/>
            </a:ln>
          </p:spPr>
          <p:txBody>
            <a:bodyPr wrap="none" anchor="ctr"/>
            <a:lstStyle/>
            <a:p>
              <a:endParaRPr lang="fr-FR"/>
            </a:p>
          </p:txBody>
        </p:sp>
        <p:sp>
          <p:nvSpPr>
            <p:cNvPr id="65682" name="Oval 146"/>
            <p:cNvSpPr>
              <a:spLocks noChangeArrowheads="1"/>
            </p:cNvSpPr>
            <p:nvPr/>
          </p:nvSpPr>
          <p:spPr bwMode="auto">
            <a:xfrm>
              <a:off x="5152" y="296"/>
              <a:ext cx="56" cy="56"/>
            </a:xfrm>
            <a:prstGeom prst="ellipse">
              <a:avLst/>
            </a:prstGeom>
            <a:solidFill>
              <a:srgbClr val="97B9DF"/>
            </a:solidFill>
            <a:ln w="9525">
              <a:noFill/>
              <a:round/>
              <a:headEnd/>
              <a:tailEnd/>
            </a:ln>
          </p:spPr>
          <p:txBody>
            <a:bodyPr wrap="none" anchor="ctr"/>
            <a:lstStyle/>
            <a:p>
              <a:endParaRPr lang="fr-FR"/>
            </a:p>
          </p:txBody>
        </p:sp>
        <p:sp>
          <p:nvSpPr>
            <p:cNvPr id="65683" name="Oval 147"/>
            <p:cNvSpPr>
              <a:spLocks noChangeArrowheads="1"/>
            </p:cNvSpPr>
            <p:nvPr/>
          </p:nvSpPr>
          <p:spPr bwMode="auto">
            <a:xfrm>
              <a:off x="5116" y="376"/>
              <a:ext cx="56" cy="56"/>
            </a:xfrm>
            <a:prstGeom prst="ellipse">
              <a:avLst/>
            </a:prstGeom>
            <a:solidFill>
              <a:srgbClr val="97B9DF"/>
            </a:solidFill>
            <a:ln w="9525">
              <a:noFill/>
              <a:round/>
              <a:headEnd/>
              <a:tailEnd/>
            </a:ln>
          </p:spPr>
          <p:txBody>
            <a:bodyPr wrap="none" anchor="ctr"/>
            <a:lstStyle/>
            <a:p>
              <a:endParaRPr lang="fr-FR"/>
            </a:p>
          </p:txBody>
        </p:sp>
        <p:sp>
          <p:nvSpPr>
            <p:cNvPr id="65684" name="Oval 148"/>
            <p:cNvSpPr>
              <a:spLocks noChangeArrowheads="1"/>
            </p:cNvSpPr>
            <p:nvPr/>
          </p:nvSpPr>
          <p:spPr bwMode="auto">
            <a:xfrm>
              <a:off x="4916" y="268"/>
              <a:ext cx="56" cy="56"/>
            </a:xfrm>
            <a:prstGeom prst="ellipse">
              <a:avLst/>
            </a:prstGeom>
            <a:solidFill>
              <a:srgbClr val="97B9DF"/>
            </a:solidFill>
            <a:ln w="9525">
              <a:noFill/>
              <a:round/>
              <a:headEnd/>
              <a:tailEnd/>
            </a:ln>
          </p:spPr>
          <p:txBody>
            <a:bodyPr wrap="none" anchor="ctr"/>
            <a:lstStyle/>
            <a:p>
              <a:endParaRPr lang="fr-FR"/>
            </a:p>
          </p:txBody>
        </p:sp>
        <p:sp>
          <p:nvSpPr>
            <p:cNvPr id="65685" name="Oval 149"/>
            <p:cNvSpPr>
              <a:spLocks noChangeArrowheads="1"/>
            </p:cNvSpPr>
            <p:nvPr/>
          </p:nvSpPr>
          <p:spPr bwMode="auto">
            <a:xfrm>
              <a:off x="5000" y="384"/>
              <a:ext cx="56" cy="56"/>
            </a:xfrm>
            <a:prstGeom prst="ellipse">
              <a:avLst/>
            </a:prstGeom>
            <a:solidFill>
              <a:srgbClr val="97B9DF"/>
            </a:solidFill>
            <a:ln w="9525">
              <a:noFill/>
              <a:round/>
              <a:headEnd/>
              <a:tailEnd/>
            </a:ln>
          </p:spPr>
          <p:txBody>
            <a:bodyPr wrap="none" anchor="ctr"/>
            <a:lstStyle/>
            <a:p>
              <a:endParaRPr lang="fr-FR"/>
            </a:p>
          </p:txBody>
        </p:sp>
        <p:sp>
          <p:nvSpPr>
            <p:cNvPr id="65686" name="Oval 150"/>
            <p:cNvSpPr>
              <a:spLocks noChangeArrowheads="1"/>
            </p:cNvSpPr>
            <p:nvPr/>
          </p:nvSpPr>
          <p:spPr bwMode="auto">
            <a:xfrm>
              <a:off x="4780" y="384"/>
              <a:ext cx="56" cy="56"/>
            </a:xfrm>
            <a:prstGeom prst="ellipse">
              <a:avLst/>
            </a:prstGeom>
            <a:solidFill>
              <a:srgbClr val="97B9DF"/>
            </a:solidFill>
            <a:ln w="9525">
              <a:noFill/>
              <a:round/>
              <a:headEnd/>
              <a:tailEnd/>
            </a:ln>
          </p:spPr>
          <p:txBody>
            <a:bodyPr wrap="none" anchor="ctr"/>
            <a:lstStyle/>
            <a:p>
              <a:endParaRPr lang="fr-FR"/>
            </a:p>
          </p:txBody>
        </p:sp>
        <p:sp>
          <p:nvSpPr>
            <p:cNvPr id="65687" name="Oval 151"/>
            <p:cNvSpPr>
              <a:spLocks noChangeArrowheads="1"/>
            </p:cNvSpPr>
            <p:nvPr/>
          </p:nvSpPr>
          <p:spPr bwMode="auto">
            <a:xfrm>
              <a:off x="4676" y="300"/>
              <a:ext cx="56" cy="56"/>
            </a:xfrm>
            <a:prstGeom prst="ellipse">
              <a:avLst/>
            </a:prstGeom>
            <a:solidFill>
              <a:srgbClr val="97B9DF"/>
            </a:solidFill>
            <a:ln w="9525">
              <a:noFill/>
              <a:round/>
              <a:headEnd/>
              <a:tailEnd/>
            </a:ln>
          </p:spPr>
          <p:txBody>
            <a:bodyPr wrap="none" anchor="ctr"/>
            <a:lstStyle/>
            <a:p>
              <a:endParaRPr lang="fr-FR"/>
            </a:p>
          </p:txBody>
        </p:sp>
        <p:sp>
          <p:nvSpPr>
            <p:cNvPr id="65688" name="Oval 152"/>
            <p:cNvSpPr>
              <a:spLocks noChangeArrowheads="1"/>
            </p:cNvSpPr>
            <p:nvPr/>
          </p:nvSpPr>
          <p:spPr bwMode="auto">
            <a:xfrm>
              <a:off x="4568" y="272"/>
              <a:ext cx="56" cy="56"/>
            </a:xfrm>
            <a:prstGeom prst="ellipse">
              <a:avLst/>
            </a:prstGeom>
            <a:solidFill>
              <a:srgbClr val="97B9DF"/>
            </a:solidFill>
            <a:ln w="9525">
              <a:noFill/>
              <a:round/>
              <a:headEnd/>
              <a:tailEnd/>
            </a:ln>
          </p:spPr>
          <p:txBody>
            <a:bodyPr wrap="none" anchor="ctr"/>
            <a:lstStyle/>
            <a:p>
              <a:endParaRPr lang="fr-FR"/>
            </a:p>
          </p:txBody>
        </p:sp>
        <p:sp>
          <p:nvSpPr>
            <p:cNvPr id="65689" name="Oval 153"/>
            <p:cNvSpPr>
              <a:spLocks noChangeArrowheads="1"/>
            </p:cNvSpPr>
            <p:nvPr/>
          </p:nvSpPr>
          <p:spPr bwMode="auto">
            <a:xfrm>
              <a:off x="4580" y="376"/>
              <a:ext cx="56" cy="56"/>
            </a:xfrm>
            <a:prstGeom prst="ellipse">
              <a:avLst/>
            </a:prstGeom>
            <a:solidFill>
              <a:srgbClr val="97B9DF"/>
            </a:solidFill>
            <a:ln w="9525">
              <a:noFill/>
              <a:round/>
              <a:headEnd/>
              <a:tailEnd/>
            </a:ln>
          </p:spPr>
          <p:txBody>
            <a:bodyPr wrap="none" anchor="ctr"/>
            <a:lstStyle/>
            <a:p>
              <a:endParaRPr lang="fr-FR"/>
            </a:p>
          </p:txBody>
        </p:sp>
        <p:sp>
          <p:nvSpPr>
            <p:cNvPr id="65690" name="Oval 154"/>
            <p:cNvSpPr>
              <a:spLocks noChangeArrowheads="1"/>
            </p:cNvSpPr>
            <p:nvPr/>
          </p:nvSpPr>
          <p:spPr bwMode="auto">
            <a:xfrm>
              <a:off x="4424" y="240"/>
              <a:ext cx="56" cy="56"/>
            </a:xfrm>
            <a:prstGeom prst="ellipse">
              <a:avLst/>
            </a:prstGeom>
            <a:solidFill>
              <a:srgbClr val="97B9DF"/>
            </a:solidFill>
            <a:ln w="9525">
              <a:noFill/>
              <a:round/>
              <a:headEnd/>
              <a:tailEnd/>
            </a:ln>
          </p:spPr>
          <p:txBody>
            <a:bodyPr wrap="none" anchor="ctr"/>
            <a:lstStyle/>
            <a:p>
              <a:endParaRPr lang="fr-FR"/>
            </a:p>
          </p:txBody>
        </p:sp>
        <p:sp>
          <p:nvSpPr>
            <p:cNvPr id="65691" name="Oval 155"/>
            <p:cNvSpPr>
              <a:spLocks noChangeArrowheads="1"/>
            </p:cNvSpPr>
            <p:nvPr/>
          </p:nvSpPr>
          <p:spPr bwMode="auto">
            <a:xfrm>
              <a:off x="4404" y="356"/>
              <a:ext cx="56" cy="56"/>
            </a:xfrm>
            <a:prstGeom prst="ellipse">
              <a:avLst/>
            </a:prstGeom>
            <a:solidFill>
              <a:srgbClr val="97B9DF"/>
            </a:solidFill>
            <a:ln w="9525">
              <a:noFill/>
              <a:round/>
              <a:headEnd/>
              <a:tailEnd/>
            </a:ln>
          </p:spPr>
          <p:txBody>
            <a:bodyPr wrap="none" anchor="ctr"/>
            <a:lstStyle/>
            <a:p>
              <a:endParaRPr lang="fr-FR"/>
            </a:p>
          </p:txBody>
        </p:sp>
        <p:sp>
          <p:nvSpPr>
            <p:cNvPr id="65692" name="Oval 156"/>
            <p:cNvSpPr>
              <a:spLocks noChangeArrowheads="1"/>
            </p:cNvSpPr>
            <p:nvPr/>
          </p:nvSpPr>
          <p:spPr bwMode="auto">
            <a:xfrm>
              <a:off x="5268" y="252"/>
              <a:ext cx="56" cy="56"/>
            </a:xfrm>
            <a:prstGeom prst="ellipse">
              <a:avLst/>
            </a:prstGeom>
            <a:solidFill>
              <a:srgbClr val="97B9DF"/>
            </a:solidFill>
            <a:ln w="9525">
              <a:noFill/>
              <a:round/>
              <a:headEnd/>
              <a:tailEnd/>
            </a:ln>
          </p:spPr>
          <p:txBody>
            <a:bodyPr wrap="none" anchor="ctr"/>
            <a:lstStyle/>
            <a:p>
              <a:endParaRPr lang="fr-FR"/>
            </a:p>
          </p:txBody>
        </p:sp>
      </p:grpSp>
      <p:sp>
        <p:nvSpPr>
          <p:cNvPr id="65558" name="Line 157"/>
          <p:cNvSpPr>
            <a:spLocks noChangeShapeType="1"/>
          </p:cNvSpPr>
          <p:nvPr/>
        </p:nvSpPr>
        <p:spPr bwMode="auto">
          <a:xfrm>
            <a:off x="7473950" y="1346200"/>
            <a:ext cx="0" cy="450850"/>
          </a:xfrm>
          <a:prstGeom prst="line">
            <a:avLst/>
          </a:prstGeom>
          <a:noFill/>
          <a:ln w="28575">
            <a:solidFill>
              <a:srgbClr val="0000FF"/>
            </a:solidFill>
            <a:round/>
            <a:headEnd/>
            <a:tailEnd type="triangle" w="med" len="sm"/>
          </a:ln>
        </p:spPr>
        <p:txBody>
          <a:bodyPr wrap="none" anchor="ctr"/>
          <a:lstStyle/>
          <a:p>
            <a:endParaRPr lang="fr-FR"/>
          </a:p>
        </p:txBody>
      </p:sp>
      <p:sp>
        <p:nvSpPr>
          <p:cNvPr id="65559" name="Line 158"/>
          <p:cNvSpPr>
            <a:spLocks noChangeShapeType="1"/>
          </p:cNvSpPr>
          <p:nvPr/>
        </p:nvSpPr>
        <p:spPr bwMode="auto">
          <a:xfrm>
            <a:off x="7473950" y="2203450"/>
            <a:ext cx="0" cy="641350"/>
          </a:xfrm>
          <a:prstGeom prst="line">
            <a:avLst/>
          </a:prstGeom>
          <a:noFill/>
          <a:ln w="28575">
            <a:solidFill>
              <a:srgbClr val="0000FF"/>
            </a:solidFill>
            <a:round/>
            <a:headEnd/>
            <a:tailEnd type="triangle" w="med" len="sm"/>
          </a:ln>
        </p:spPr>
        <p:txBody>
          <a:bodyPr wrap="none" anchor="ctr"/>
          <a:lstStyle/>
          <a:p>
            <a:endParaRPr lang="fr-FR"/>
          </a:p>
        </p:txBody>
      </p:sp>
      <p:sp>
        <p:nvSpPr>
          <p:cNvPr id="65560" name="Line 159"/>
          <p:cNvSpPr>
            <a:spLocks noChangeShapeType="1"/>
          </p:cNvSpPr>
          <p:nvPr/>
        </p:nvSpPr>
        <p:spPr bwMode="auto">
          <a:xfrm>
            <a:off x="7473950" y="3041650"/>
            <a:ext cx="0" cy="323850"/>
          </a:xfrm>
          <a:prstGeom prst="line">
            <a:avLst/>
          </a:prstGeom>
          <a:noFill/>
          <a:ln w="28575">
            <a:solidFill>
              <a:srgbClr val="0000FF"/>
            </a:solidFill>
            <a:round/>
            <a:headEnd/>
            <a:tailEnd type="triangle" w="med" len="sm"/>
          </a:ln>
        </p:spPr>
        <p:txBody>
          <a:bodyPr wrap="none" anchor="ctr"/>
          <a:lstStyle/>
          <a:p>
            <a:endParaRPr lang="fr-FR"/>
          </a:p>
        </p:txBody>
      </p:sp>
      <p:sp>
        <p:nvSpPr>
          <p:cNvPr id="65561" name="Line 160"/>
          <p:cNvSpPr>
            <a:spLocks noChangeShapeType="1"/>
          </p:cNvSpPr>
          <p:nvPr/>
        </p:nvSpPr>
        <p:spPr bwMode="auto">
          <a:xfrm>
            <a:off x="7473950" y="3695700"/>
            <a:ext cx="0" cy="323850"/>
          </a:xfrm>
          <a:prstGeom prst="line">
            <a:avLst/>
          </a:prstGeom>
          <a:noFill/>
          <a:ln w="28575">
            <a:solidFill>
              <a:srgbClr val="0000FF"/>
            </a:solidFill>
            <a:round/>
            <a:headEnd/>
            <a:tailEnd type="triangle" w="med" len="sm"/>
          </a:ln>
        </p:spPr>
        <p:txBody>
          <a:bodyPr wrap="none" anchor="ctr"/>
          <a:lstStyle/>
          <a:p>
            <a:endParaRPr lang="fr-FR"/>
          </a:p>
        </p:txBody>
      </p:sp>
      <p:sp>
        <p:nvSpPr>
          <p:cNvPr id="65562" name="Line 161"/>
          <p:cNvSpPr>
            <a:spLocks noChangeShapeType="1"/>
          </p:cNvSpPr>
          <p:nvPr/>
        </p:nvSpPr>
        <p:spPr bwMode="auto">
          <a:xfrm>
            <a:off x="7473950" y="4356100"/>
            <a:ext cx="0" cy="323850"/>
          </a:xfrm>
          <a:prstGeom prst="line">
            <a:avLst/>
          </a:prstGeom>
          <a:noFill/>
          <a:ln w="28575">
            <a:solidFill>
              <a:srgbClr val="0000FF"/>
            </a:solidFill>
            <a:round/>
            <a:headEnd/>
            <a:tailEnd type="triangle" w="med" len="sm"/>
          </a:ln>
        </p:spPr>
        <p:txBody>
          <a:bodyPr wrap="none" anchor="ctr"/>
          <a:lstStyle/>
          <a:p>
            <a:endParaRPr lang="fr-FR"/>
          </a:p>
        </p:txBody>
      </p:sp>
      <p:sp>
        <p:nvSpPr>
          <p:cNvPr id="65563" name="Line 162"/>
          <p:cNvSpPr>
            <a:spLocks noChangeShapeType="1"/>
          </p:cNvSpPr>
          <p:nvPr/>
        </p:nvSpPr>
        <p:spPr bwMode="auto">
          <a:xfrm>
            <a:off x="7473950" y="5530850"/>
            <a:ext cx="0" cy="158750"/>
          </a:xfrm>
          <a:prstGeom prst="line">
            <a:avLst/>
          </a:prstGeom>
          <a:noFill/>
          <a:ln w="28575">
            <a:solidFill>
              <a:srgbClr val="0000FF"/>
            </a:solidFill>
            <a:round/>
            <a:headEnd/>
            <a:tailEnd type="triangle" w="med" len="sm"/>
          </a:ln>
        </p:spPr>
        <p:txBody>
          <a:bodyPr wrap="none" anchor="ctr"/>
          <a:lstStyle/>
          <a:p>
            <a:endParaRPr lang="fr-FR"/>
          </a:p>
        </p:txBody>
      </p:sp>
      <p:sp>
        <p:nvSpPr>
          <p:cNvPr id="65564" name="Line 163"/>
          <p:cNvSpPr>
            <a:spLocks noChangeShapeType="1"/>
          </p:cNvSpPr>
          <p:nvPr/>
        </p:nvSpPr>
        <p:spPr bwMode="auto">
          <a:xfrm>
            <a:off x="1971675" y="3244850"/>
            <a:ext cx="0" cy="400050"/>
          </a:xfrm>
          <a:prstGeom prst="line">
            <a:avLst/>
          </a:prstGeom>
          <a:noFill/>
          <a:ln w="28575">
            <a:solidFill>
              <a:srgbClr val="0000FF"/>
            </a:solidFill>
            <a:round/>
            <a:headEnd/>
            <a:tailEnd type="triangle" w="med" len="sm"/>
          </a:ln>
        </p:spPr>
        <p:txBody>
          <a:bodyPr wrap="none" anchor="ctr"/>
          <a:lstStyle/>
          <a:p>
            <a:endParaRPr lang="fr-FR"/>
          </a:p>
        </p:txBody>
      </p:sp>
      <p:sp>
        <p:nvSpPr>
          <p:cNvPr id="65565" name="Line 164"/>
          <p:cNvSpPr>
            <a:spLocks noChangeShapeType="1"/>
          </p:cNvSpPr>
          <p:nvPr/>
        </p:nvSpPr>
        <p:spPr bwMode="auto">
          <a:xfrm>
            <a:off x="1222375" y="3244850"/>
            <a:ext cx="0" cy="400050"/>
          </a:xfrm>
          <a:prstGeom prst="line">
            <a:avLst/>
          </a:prstGeom>
          <a:noFill/>
          <a:ln w="28575">
            <a:solidFill>
              <a:srgbClr val="0000FF"/>
            </a:solidFill>
            <a:round/>
            <a:headEnd/>
            <a:tailEnd type="triangle" w="med" len="sm"/>
          </a:ln>
        </p:spPr>
        <p:txBody>
          <a:bodyPr wrap="none" anchor="ctr"/>
          <a:lstStyle/>
          <a:p>
            <a:endParaRPr lang="fr-FR"/>
          </a:p>
        </p:txBody>
      </p:sp>
      <p:sp>
        <p:nvSpPr>
          <p:cNvPr id="65566" name="Freeform 165"/>
          <p:cNvSpPr>
            <a:spLocks/>
          </p:cNvSpPr>
          <p:nvPr/>
        </p:nvSpPr>
        <p:spPr bwMode="auto">
          <a:xfrm>
            <a:off x="3390900" y="3263900"/>
            <a:ext cx="774700" cy="406400"/>
          </a:xfrm>
          <a:custGeom>
            <a:avLst/>
            <a:gdLst>
              <a:gd name="T0" fmla="*/ 2147483647 w 488"/>
              <a:gd name="T1" fmla="*/ 2147483647 h 256"/>
              <a:gd name="T2" fmla="*/ 0 w 488"/>
              <a:gd name="T3" fmla="*/ 2147483647 h 256"/>
              <a:gd name="T4" fmla="*/ 0 w 488"/>
              <a:gd name="T5" fmla="*/ 0 h 256"/>
              <a:gd name="T6" fmla="*/ 0 60000 65536"/>
              <a:gd name="T7" fmla="*/ 0 60000 65536"/>
              <a:gd name="T8" fmla="*/ 0 60000 65536"/>
              <a:gd name="T9" fmla="*/ 0 w 488"/>
              <a:gd name="T10" fmla="*/ 0 h 256"/>
              <a:gd name="T11" fmla="*/ 488 w 488"/>
              <a:gd name="T12" fmla="*/ 256 h 256"/>
            </a:gdLst>
            <a:ahLst/>
            <a:cxnLst>
              <a:cxn ang="T6">
                <a:pos x="T0" y="T1"/>
              </a:cxn>
              <a:cxn ang="T7">
                <a:pos x="T2" y="T3"/>
              </a:cxn>
              <a:cxn ang="T8">
                <a:pos x="T4" y="T5"/>
              </a:cxn>
            </a:cxnLst>
            <a:rect l="T9" t="T10" r="T11" b="T12"/>
            <a:pathLst>
              <a:path w="488" h="256">
                <a:moveTo>
                  <a:pt x="488" y="256"/>
                </a:moveTo>
                <a:lnTo>
                  <a:pt x="0" y="256"/>
                </a:lnTo>
                <a:lnTo>
                  <a:pt x="0" y="0"/>
                </a:lnTo>
              </a:path>
            </a:pathLst>
          </a:custGeom>
          <a:noFill/>
          <a:ln w="28575" cmpd="sng">
            <a:solidFill>
              <a:srgbClr val="0000FF"/>
            </a:solidFill>
            <a:round/>
            <a:headEnd/>
            <a:tailEnd/>
          </a:ln>
        </p:spPr>
        <p:txBody>
          <a:bodyPr wrap="none" anchor="ctr"/>
          <a:lstStyle/>
          <a:p>
            <a:endParaRPr lang="fr-FR"/>
          </a:p>
        </p:txBody>
      </p:sp>
      <p:sp>
        <p:nvSpPr>
          <p:cNvPr id="65567" name="Line 166"/>
          <p:cNvSpPr>
            <a:spLocks noChangeShapeType="1"/>
          </p:cNvSpPr>
          <p:nvPr/>
        </p:nvSpPr>
        <p:spPr bwMode="auto">
          <a:xfrm>
            <a:off x="3298825" y="3302000"/>
            <a:ext cx="0" cy="920750"/>
          </a:xfrm>
          <a:prstGeom prst="line">
            <a:avLst/>
          </a:prstGeom>
          <a:noFill/>
          <a:ln w="28575">
            <a:solidFill>
              <a:srgbClr val="0000FF"/>
            </a:solidFill>
            <a:round/>
            <a:headEnd/>
            <a:tailEnd type="triangle" w="med" len="sm"/>
          </a:ln>
        </p:spPr>
        <p:txBody>
          <a:bodyPr wrap="none" anchor="ctr"/>
          <a:lstStyle/>
          <a:p>
            <a:endParaRPr lang="fr-FR"/>
          </a:p>
        </p:txBody>
      </p:sp>
      <p:sp>
        <p:nvSpPr>
          <p:cNvPr id="65568" name="Line 167"/>
          <p:cNvSpPr>
            <a:spLocks noChangeShapeType="1"/>
          </p:cNvSpPr>
          <p:nvPr/>
        </p:nvSpPr>
        <p:spPr bwMode="auto">
          <a:xfrm>
            <a:off x="3298825" y="1425575"/>
            <a:ext cx="0" cy="781050"/>
          </a:xfrm>
          <a:prstGeom prst="line">
            <a:avLst/>
          </a:prstGeom>
          <a:noFill/>
          <a:ln w="28575">
            <a:solidFill>
              <a:srgbClr val="0000FF"/>
            </a:solidFill>
            <a:round/>
            <a:headEnd/>
            <a:tailEnd type="triangle" w="med" len="sm"/>
          </a:ln>
        </p:spPr>
        <p:txBody>
          <a:bodyPr wrap="none" anchor="ctr"/>
          <a:lstStyle/>
          <a:p>
            <a:endParaRPr lang="fr-FR"/>
          </a:p>
        </p:txBody>
      </p:sp>
      <p:sp>
        <p:nvSpPr>
          <p:cNvPr id="65569" name="Line 168"/>
          <p:cNvSpPr>
            <a:spLocks noChangeShapeType="1"/>
          </p:cNvSpPr>
          <p:nvPr/>
        </p:nvSpPr>
        <p:spPr bwMode="auto">
          <a:xfrm>
            <a:off x="3298825" y="2425700"/>
            <a:ext cx="0" cy="400050"/>
          </a:xfrm>
          <a:prstGeom prst="line">
            <a:avLst/>
          </a:prstGeom>
          <a:noFill/>
          <a:ln w="28575">
            <a:solidFill>
              <a:srgbClr val="0000FF"/>
            </a:solidFill>
            <a:round/>
            <a:headEnd/>
            <a:tailEnd type="triangle" w="med" len="sm"/>
          </a:ln>
        </p:spPr>
        <p:txBody>
          <a:bodyPr wrap="none" anchor="ctr"/>
          <a:lstStyle/>
          <a:p>
            <a:endParaRPr lang="fr-FR"/>
          </a:p>
        </p:txBody>
      </p:sp>
      <p:sp>
        <p:nvSpPr>
          <p:cNvPr id="65570" name="Line 169"/>
          <p:cNvSpPr>
            <a:spLocks noChangeShapeType="1"/>
          </p:cNvSpPr>
          <p:nvPr/>
        </p:nvSpPr>
        <p:spPr bwMode="auto">
          <a:xfrm>
            <a:off x="1590675" y="2432050"/>
            <a:ext cx="0" cy="400050"/>
          </a:xfrm>
          <a:prstGeom prst="line">
            <a:avLst/>
          </a:prstGeom>
          <a:noFill/>
          <a:ln w="28575">
            <a:solidFill>
              <a:srgbClr val="0000FF"/>
            </a:solidFill>
            <a:round/>
            <a:headEnd/>
            <a:tailEnd type="triangle" w="med" len="sm"/>
          </a:ln>
        </p:spPr>
        <p:txBody>
          <a:bodyPr wrap="none" anchor="ctr"/>
          <a:lstStyle/>
          <a:p>
            <a:endParaRPr lang="fr-FR"/>
          </a:p>
        </p:txBody>
      </p:sp>
      <p:sp>
        <p:nvSpPr>
          <p:cNvPr id="65571" name="Line 170"/>
          <p:cNvSpPr>
            <a:spLocks noChangeShapeType="1"/>
          </p:cNvSpPr>
          <p:nvPr/>
        </p:nvSpPr>
        <p:spPr bwMode="auto">
          <a:xfrm>
            <a:off x="1219200" y="3816350"/>
            <a:ext cx="0" cy="1238250"/>
          </a:xfrm>
          <a:prstGeom prst="line">
            <a:avLst/>
          </a:prstGeom>
          <a:noFill/>
          <a:ln w="28575">
            <a:solidFill>
              <a:srgbClr val="0000FF"/>
            </a:solidFill>
            <a:round/>
            <a:headEnd/>
            <a:tailEnd type="triangle" w="med" len="sm"/>
          </a:ln>
        </p:spPr>
        <p:txBody>
          <a:bodyPr wrap="none" anchor="ctr"/>
          <a:lstStyle/>
          <a:p>
            <a:endParaRPr lang="fr-FR"/>
          </a:p>
        </p:txBody>
      </p:sp>
      <p:sp>
        <p:nvSpPr>
          <p:cNvPr id="65572" name="Text Box 171"/>
          <p:cNvSpPr txBox="1">
            <a:spLocks noChangeArrowheads="1"/>
          </p:cNvSpPr>
          <p:nvPr/>
        </p:nvSpPr>
        <p:spPr bwMode="auto">
          <a:xfrm>
            <a:off x="5051425" y="323850"/>
            <a:ext cx="1479550" cy="228600"/>
          </a:xfrm>
          <a:prstGeom prst="rect">
            <a:avLst/>
          </a:prstGeom>
          <a:solidFill>
            <a:srgbClr val="FFFF00"/>
          </a:solidFill>
          <a:ln w="9525">
            <a:solidFill>
              <a:schemeClr val="tx1"/>
            </a:solidFill>
            <a:miter lim="800000"/>
            <a:headEnd/>
            <a:tailEnd/>
          </a:ln>
        </p:spPr>
        <p:txBody>
          <a:bodyPr>
            <a:spAutoFit/>
          </a:bodyPr>
          <a:lstStyle/>
          <a:p>
            <a:pPr algn="ctr" eaLnBrk="0" hangingPunct="0">
              <a:lnSpc>
                <a:spcPts val="1000"/>
              </a:lnSpc>
            </a:pPr>
            <a:r>
              <a:rPr lang="en-US" sz="900" b="1"/>
              <a:t>LÉSION DES TISSUS</a:t>
            </a:r>
          </a:p>
        </p:txBody>
      </p:sp>
      <p:sp>
        <p:nvSpPr>
          <p:cNvPr id="65573" name="Text Box 172"/>
          <p:cNvSpPr txBox="1">
            <a:spLocks noChangeArrowheads="1"/>
          </p:cNvSpPr>
          <p:nvPr/>
        </p:nvSpPr>
        <p:spPr bwMode="auto">
          <a:xfrm>
            <a:off x="3079750" y="971550"/>
            <a:ext cx="2124075" cy="482600"/>
          </a:xfrm>
          <a:prstGeom prst="rect">
            <a:avLst/>
          </a:prstGeom>
          <a:solidFill>
            <a:schemeClr val="bg1"/>
          </a:solidFill>
          <a:ln w="9525">
            <a:solidFill>
              <a:schemeClr val="tx1"/>
            </a:solidFill>
            <a:miter lim="800000"/>
            <a:headEnd/>
            <a:tailEnd/>
          </a:ln>
        </p:spPr>
        <p:txBody>
          <a:bodyPr>
            <a:spAutoFit/>
          </a:bodyPr>
          <a:lstStyle/>
          <a:p>
            <a:pPr algn="ctr" eaLnBrk="0" hangingPunct="0">
              <a:lnSpc>
                <a:spcPts val="1000"/>
              </a:lnSpc>
            </a:pPr>
            <a:r>
              <a:rPr lang="en-US" sz="900"/>
              <a:t>Libération des médiateurs chimiques</a:t>
            </a:r>
          </a:p>
          <a:p>
            <a:pPr algn="ctr" eaLnBrk="0" hangingPunct="0">
              <a:lnSpc>
                <a:spcPts val="1000"/>
              </a:lnSpc>
            </a:pPr>
            <a:r>
              <a:rPr lang="en-US" sz="900"/>
              <a:t>(histamine, complément, kinines,</a:t>
            </a:r>
          </a:p>
          <a:p>
            <a:pPr algn="ctr" eaLnBrk="0" hangingPunct="0">
              <a:lnSpc>
                <a:spcPts val="1000"/>
              </a:lnSpc>
            </a:pPr>
            <a:r>
              <a:rPr lang="en-US" sz="900"/>
              <a:t>prostaglandines, etc.)</a:t>
            </a:r>
          </a:p>
        </p:txBody>
      </p:sp>
      <p:sp>
        <p:nvSpPr>
          <p:cNvPr id="65574" name="Text Box 173"/>
          <p:cNvSpPr txBox="1">
            <a:spLocks noChangeArrowheads="1"/>
          </p:cNvSpPr>
          <p:nvPr/>
        </p:nvSpPr>
        <p:spPr bwMode="auto">
          <a:xfrm>
            <a:off x="1047750" y="2216150"/>
            <a:ext cx="1082675" cy="355600"/>
          </a:xfrm>
          <a:prstGeom prst="rect">
            <a:avLst/>
          </a:prstGeom>
          <a:solidFill>
            <a:schemeClr val="bg1"/>
          </a:solidFill>
          <a:ln w="9525">
            <a:solidFill>
              <a:schemeClr val="tx1"/>
            </a:solidFill>
            <a:miter lim="800000"/>
            <a:headEnd/>
            <a:tailEnd/>
          </a:ln>
        </p:spPr>
        <p:txBody>
          <a:bodyPr>
            <a:spAutoFit/>
          </a:bodyPr>
          <a:lstStyle/>
          <a:p>
            <a:pPr algn="ctr" eaLnBrk="0" hangingPunct="0">
              <a:lnSpc>
                <a:spcPts val="1000"/>
              </a:lnSpc>
            </a:pPr>
            <a:r>
              <a:rPr lang="en-US" sz="900"/>
              <a:t>Vasodilatation des artérioles</a:t>
            </a:r>
          </a:p>
        </p:txBody>
      </p:sp>
      <p:sp>
        <p:nvSpPr>
          <p:cNvPr id="65575" name="Text Box 174"/>
          <p:cNvSpPr txBox="1">
            <a:spLocks noChangeArrowheads="1"/>
          </p:cNvSpPr>
          <p:nvPr/>
        </p:nvSpPr>
        <p:spPr bwMode="auto">
          <a:xfrm>
            <a:off x="2638425" y="2216150"/>
            <a:ext cx="1317625" cy="355600"/>
          </a:xfrm>
          <a:prstGeom prst="rect">
            <a:avLst/>
          </a:prstGeom>
          <a:solidFill>
            <a:schemeClr val="bg1"/>
          </a:solidFill>
          <a:ln w="9525">
            <a:solidFill>
              <a:schemeClr val="tx1"/>
            </a:solidFill>
            <a:miter lim="800000"/>
            <a:headEnd/>
            <a:tailEnd/>
          </a:ln>
        </p:spPr>
        <p:txBody>
          <a:bodyPr>
            <a:spAutoFit/>
          </a:bodyPr>
          <a:lstStyle/>
          <a:p>
            <a:pPr algn="ctr" eaLnBrk="0" hangingPunct="0">
              <a:lnSpc>
                <a:spcPts val="1000"/>
              </a:lnSpc>
            </a:pPr>
            <a:r>
              <a:rPr lang="en-US" sz="900"/>
              <a:t>Augmentation de la perméabilité capillaire</a:t>
            </a:r>
          </a:p>
        </p:txBody>
      </p:sp>
      <p:sp>
        <p:nvSpPr>
          <p:cNvPr id="65576" name="Text Box 175"/>
          <p:cNvSpPr txBox="1">
            <a:spLocks noChangeArrowheads="1"/>
          </p:cNvSpPr>
          <p:nvPr/>
        </p:nvSpPr>
        <p:spPr bwMode="auto">
          <a:xfrm>
            <a:off x="2641600" y="2838450"/>
            <a:ext cx="1317625" cy="482600"/>
          </a:xfrm>
          <a:prstGeom prst="rect">
            <a:avLst/>
          </a:prstGeom>
          <a:solidFill>
            <a:schemeClr val="bg1"/>
          </a:solidFill>
          <a:ln w="9525">
            <a:solidFill>
              <a:schemeClr val="tx1"/>
            </a:solidFill>
            <a:miter lim="800000"/>
            <a:headEnd/>
            <a:tailEnd/>
          </a:ln>
        </p:spPr>
        <p:txBody>
          <a:bodyPr>
            <a:spAutoFit/>
          </a:bodyPr>
          <a:lstStyle/>
          <a:p>
            <a:pPr algn="ctr" eaLnBrk="0" hangingPunct="0">
              <a:lnSpc>
                <a:spcPts val="1000"/>
              </a:lnSpc>
            </a:pPr>
            <a:r>
              <a:rPr lang="en-US" sz="900"/>
              <a:t>Fuite de liquides hors des capillaires</a:t>
            </a:r>
          </a:p>
          <a:p>
            <a:pPr algn="ctr" eaLnBrk="0" hangingPunct="0">
              <a:lnSpc>
                <a:spcPts val="1000"/>
              </a:lnSpc>
            </a:pPr>
            <a:r>
              <a:rPr lang="en-US" sz="900"/>
              <a:t>(formation d’exsudat)</a:t>
            </a:r>
          </a:p>
        </p:txBody>
      </p:sp>
      <p:sp>
        <p:nvSpPr>
          <p:cNvPr id="65577" name="Text Box 176"/>
          <p:cNvSpPr txBox="1">
            <a:spLocks noChangeArrowheads="1"/>
          </p:cNvSpPr>
          <p:nvPr/>
        </p:nvSpPr>
        <p:spPr bwMode="auto">
          <a:xfrm>
            <a:off x="901700" y="2838450"/>
            <a:ext cx="1374775" cy="609600"/>
          </a:xfrm>
          <a:prstGeom prst="rect">
            <a:avLst/>
          </a:prstGeom>
          <a:solidFill>
            <a:schemeClr val="bg1"/>
          </a:solidFill>
          <a:ln w="9525">
            <a:solidFill>
              <a:schemeClr val="tx1"/>
            </a:solidFill>
            <a:miter lim="800000"/>
            <a:headEnd/>
            <a:tailEnd/>
          </a:ln>
        </p:spPr>
        <p:txBody>
          <a:bodyPr>
            <a:spAutoFit/>
          </a:bodyPr>
          <a:lstStyle/>
          <a:p>
            <a:pPr algn="ctr" eaLnBrk="0" hangingPunct="0">
              <a:lnSpc>
                <a:spcPts val="1000"/>
              </a:lnSpc>
            </a:pPr>
            <a:r>
              <a:rPr lang="en-US" sz="900"/>
              <a:t>Hypérémie locale</a:t>
            </a:r>
          </a:p>
          <a:p>
            <a:pPr algn="ctr" eaLnBrk="0" hangingPunct="0">
              <a:lnSpc>
                <a:spcPts val="1000"/>
              </a:lnSpc>
            </a:pPr>
            <a:r>
              <a:rPr lang="en-US" sz="900"/>
              <a:t>(augmentation du débit sanguin vers le siège de la lésion)</a:t>
            </a:r>
          </a:p>
        </p:txBody>
      </p:sp>
      <p:sp>
        <p:nvSpPr>
          <p:cNvPr id="65578" name="Text Box 177"/>
          <p:cNvSpPr txBox="1">
            <a:spLocks noChangeArrowheads="1"/>
          </p:cNvSpPr>
          <p:nvPr/>
        </p:nvSpPr>
        <p:spPr bwMode="auto">
          <a:xfrm>
            <a:off x="901700" y="3663950"/>
            <a:ext cx="609600" cy="228600"/>
          </a:xfrm>
          <a:prstGeom prst="rect">
            <a:avLst/>
          </a:prstGeom>
          <a:solidFill>
            <a:srgbClr val="D50202"/>
          </a:solidFill>
          <a:ln w="9525">
            <a:solidFill>
              <a:schemeClr val="tx1"/>
            </a:solidFill>
            <a:miter lim="800000"/>
            <a:headEnd/>
            <a:tailEnd/>
          </a:ln>
        </p:spPr>
        <p:txBody>
          <a:bodyPr>
            <a:spAutoFit/>
          </a:bodyPr>
          <a:lstStyle/>
          <a:p>
            <a:pPr algn="ctr" eaLnBrk="0" hangingPunct="0">
              <a:lnSpc>
                <a:spcPts val="1000"/>
              </a:lnSpc>
            </a:pPr>
            <a:r>
              <a:rPr lang="en-US" sz="900">
                <a:solidFill>
                  <a:schemeClr val="bg1"/>
                </a:solidFill>
              </a:rPr>
              <a:t>Chaleur</a:t>
            </a:r>
          </a:p>
        </p:txBody>
      </p:sp>
      <p:sp>
        <p:nvSpPr>
          <p:cNvPr id="65579" name="Text Box 178"/>
          <p:cNvSpPr txBox="1">
            <a:spLocks noChangeArrowheads="1"/>
          </p:cNvSpPr>
          <p:nvPr/>
        </p:nvSpPr>
        <p:spPr bwMode="auto">
          <a:xfrm>
            <a:off x="1622425" y="3663950"/>
            <a:ext cx="654050" cy="228600"/>
          </a:xfrm>
          <a:prstGeom prst="rect">
            <a:avLst/>
          </a:prstGeom>
          <a:solidFill>
            <a:srgbClr val="D50202"/>
          </a:solidFill>
          <a:ln w="9525">
            <a:solidFill>
              <a:schemeClr val="tx1"/>
            </a:solidFill>
            <a:miter lim="800000"/>
            <a:headEnd/>
            <a:tailEnd/>
          </a:ln>
        </p:spPr>
        <p:txBody>
          <a:bodyPr>
            <a:spAutoFit/>
          </a:bodyPr>
          <a:lstStyle/>
          <a:p>
            <a:pPr algn="ctr" eaLnBrk="0" hangingPunct="0">
              <a:lnSpc>
                <a:spcPts val="1000"/>
              </a:lnSpc>
            </a:pPr>
            <a:r>
              <a:rPr lang="en-US" sz="900">
                <a:solidFill>
                  <a:schemeClr val="bg1"/>
                </a:solidFill>
              </a:rPr>
              <a:t>Rougeur</a:t>
            </a:r>
          </a:p>
        </p:txBody>
      </p:sp>
      <p:sp>
        <p:nvSpPr>
          <p:cNvPr id="65580" name="Text Box 179"/>
          <p:cNvSpPr txBox="1">
            <a:spLocks noChangeArrowheads="1"/>
          </p:cNvSpPr>
          <p:nvPr/>
        </p:nvSpPr>
        <p:spPr bwMode="auto">
          <a:xfrm>
            <a:off x="4035425" y="3562350"/>
            <a:ext cx="1987550" cy="219075"/>
          </a:xfrm>
          <a:prstGeom prst="rect">
            <a:avLst/>
          </a:prstGeom>
          <a:noFill/>
          <a:ln w="9525">
            <a:noFill/>
            <a:miter lim="800000"/>
            <a:headEnd/>
            <a:tailEnd/>
          </a:ln>
        </p:spPr>
        <p:txBody>
          <a:bodyPr>
            <a:spAutoFit/>
          </a:bodyPr>
          <a:lstStyle/>
          <a:p>
            <a:pPr algn="ctr" eaLnBrk="0" hangingPunct="0">
              <a:lnSpc>
                <a:spcPts val="1000"/>
              </a:lnSpc>
            </a:pPr>
            <a:r>
              <a:rPr lang="en-US" sz="900"/>
              <a:t>Ralentissement du débit sanguin</a:t>
            </a:r>
          </a:p>
        </p:txBody>
      </p:sp>
      <p:sp>
        <p:nvSpPr>
          <p:cNvPr id="65581" name="Text Box 180"/>
          <p:cNvSpPr txBox="1">
            <a:spLocks noChangeArrowheads="1"/>
          </p:cNvSpPr>
          <p:nvPr/>
        </p:nvSpPr>
        <p:spPr bwMode="auto">
          <a:xfrm>
            <a:off x="6646863" y="971550"/>
            <a:ext cx="1654175" cy="482600"/>
          </a:xfrm>
          <a:prstGeom prst="rect">
            <a:avLst/>
          </a:prstGeom>
          <a:solidFill>
            <a:schemeClr val="bg1"/>
          </a:solidFill>
          <a:ln w="9525">
            <a:solidFill>
              <a:schemeClr val="tx1"/>
            </a:solidFill>
            <a:miter lim="800000"/>
            <a:headEnd/>
            <a:tailEnd/>
          </a:ln>
        </p:spPr>
        <p:txBody>
          <a:bodyPr>
            <a:spAutoFit/>
          </a:bodyPr>
          <a:lstStyle/>
          <a:p>
            <a:pPr algn="ctr" eaLnBrk="0" hangingPunct="0">
              <a:lnSpc>
                <a:spcPts val="1000"/>
              </a:lnSpc>
            </a:pPr>
            <a:r>
              <a:rPr lang="en-US" sz="900"/>
              <a:t>Libération de facteurs qui activent la libération des leucocytes</a:t>
            </a:r>
          </a:p>
        </p:txBody>
      </p:sp>
      <p:sp>
        <p:nvSpPr>
          <p:cNvPr id="65582" name="Text Box 181"/>
          <p:cNvSpPr txBox="1">
            <a:spLocks noChangeArrowheads="1"/>
          </p:cNvSpPr>
          <p:nvPr/>
        </p:nvSpPr>
        <p:spPr bwMode="auto">
          <a:xfrm>
            <a:off x="6646863" y="1809750"/>
            <a:ext cx="1654175" cy="482600"/>
          </a:xfrm>
          <a:prstGeom prst="rect">
            <a:avLst/>
          </a:prstGeom>
          <a:solidFill>
            <a:schemeClr val="bg1"/>
          </a:solidFill>
          <a:ln w="9525">
            <a:solidFill>
              <a:schemeClr val="tx1"/>
            </a:solidFill>
            <a:miter lim="800000"/>
            <a:headEnd/>
            <a:tailEnd/>
          </a:ln>
        </p:spPr>
        <p:txBody>
          <a:bodyPr>
            <a:spAutoFit/>
          </a:bodyPr>
          <a:lstStyle/>
          <a:p>
            <a:pPr algn="ctr" eaLnBrk="0" hangingPunct="0">
              <a:lnSpc>
                <a:spcPts val="1000"/>
              </a:lnSpc>
            </a:pPr>
            <a:r>
              <a:rPr lang="en-US" sz="900"/>
              <a:t>Leucocytose (augmentation du nombre de leucocytes dans la circulation sanguine)</a:t>
            </a:r>
          </a:p>
        </p:txBody>
      </p:sp>
      <p:sp>
        <p:nvSpPr>
          <p:cNvPr id="65583" name="Text Box 182"/>
          <p:cNvSpPr txBox="1">
            <a:spLocks noChangeArrowheads="1"/>
          </p:cNvSpPr>
          <p:nvPr/>
        </p:nvSpPr>
        <p:spPr bwMode="auto">
          <a:xfrm>
            <a:off x="6503988" y="2870200"/>
            <a:ext cx="1939925" cy="355600"/>
          </a:xfrm>
          <a:prstGeom prst="rect">
            <a:avLst/>
          </a:prstGeom>
          <a:solidFill>
            <a:schemeClr val="bg1"/>
          </a:solidFill>
          <a:ln w="9525">
            <a:solidFill>
              <a:schemeClr val="tx1"/>
            </a:solidFill>
            <a:miter lim="800000"/>
            <a:headEnd/>
            <a:tailEnd/>
          </a:ln>
        </p:spPr>
        <p:txBody>
          <a:bodyPr>
            <a:spAutoFit/>
          </a:bodyPr>
          <a:lstStyle/>
          <a:p>
            <a:pPr algn="ctr" eaLnBrk="0" hangingPunct="0">
              <a:lnSpc>
                <a:spcPts val="1000"/>
              </a:lnSpc>
            </a:pPr>
            <a:r>
              <a:rPr lang="en-US" sz="900"/>
              <a:t>Migration vers le siège</a:t>
            </a:r>
          </a:p>
          <a:p>
            <a:pPr algn="ctr" eaLnBrk="0" hangingPunct="0">
              <a:lnSpc>
                <a:spcPts val="1000"/>
              </a:lnSpc>
            </a:pPr>
            <a:r>
              <a:rPr lang="en-US" sz="900"/>
              <a:t>de la lésion</a:t>
            </a:r>
          </a:p>
        </p:txBody>
      </p:sp>
      <p:sp>
        <p:nvSpPr>
          <p:cNvPr id="65584" name="Text Box 183"/>
          <p:cNvSpPr txBox="1">
            <a:spLocks noChangeArrowheads="1"/>
          </p:cNvSpPr>
          <p:nvPr/>
        </p:nvSpPr>
        <p:spPr bwMode="auto">
          <a:xfrm>
            <a:off x="6503988" y="3384550"/>
            <a:ext cx="1939925" cy="482600"/>
          </a:xfrm>
          <a:prstGeom prst="rect">
            <a:avLst/>
          </a:prstGeom>
          <a:solidFill>
            <a:schemeClr val="bg1"/>
          </a:solidFill>
          <a:ln w="9525">
            <a:solidFill>
              <a:schemeClr val="tx1"/>
            </a:solidFill>
            <a:miter lim="800000"/>
            <a:headEnd/>
            <a:tailEnd/>
          </a:ln>
        </p:spPr>
        <p:txBody>
          <a:bodyPr>
            <a:spAutoFit/>
          </a:bodyPr>
          <a:lstStyle/>
          <a:p>
            <a:pPr algn="ctr" eaLnBrk="0" hangingPunct="0">
              <a:lnSpc>
                <a:spcPts val="1000"/>
              </a:lnSpc>
            </a:pPr>
            <a:r>
              <a:rPr lang="en-US" sz="900"/>
              <a:t>Margination</a:t>
            </a:r>
          </a:p>
          <a:p>
            <a:pPr algn="ctr" eaLnBrk="0" hangingPunct="0">
              <a:lnSpc>
                <a:spcPts val="1000"/>
              </a:lnSpc>
            </a:pPr>
            <a:r>
              <a:rPr lang="en-US" sz="900"/>
              <a:t>(accolement des leucocytes aux parois des capillaires)</a:t>
            </a:r>
          </a:p>
        </p:txBody>
      </p:sp>
      <p:sp>
        <p:nvSpPr>
          <p:cNvPr id="65585" name="Text Box 184"/>
          <p:cNvSpPr txBox="1">
            <a:spLocks noChangeArrowheads="1"/>
          </p:cNvSpPr>
          <p:nvPr/>
        </p:nvSpPr>
        <p:spPr bwMode="auto">
          <a:xfrm>
            <a:off x="6503988" y="4038600"/>
            <a:ext cx="1939925" cy="482600"/>
          </a:xfrm>
          <a:prstGeom prst="rect">
            <a:avLst/>
          </a:prstGeom>
          <a:solidFill>
            <a:schemeClr val="bg1"/>
          </a:solidFill>
          <a:ln w="9525">
            <a:solidFill>
              <a:schemeClr val="tx1"/>
            </a:solidFill>
            <a:miter lim="800000"/>
            <a:headEnd/>
            <a:tailEnd/>
          </a:ln>
        </p:spPr>
        <p:txBody>
          <a:bodyPr>
            <a:spAutoFit/>
          </a:bodyPr>
          <a:lstStyle/>
          <a:p>
            <a:pPr algn="ctr" eaLnBrk="0" hangingPunct="0">
              <a:lnSpc>
                <a:spcPts val="1000"/>
              </a:lnSpc>
            </a:pPr>
            <a:r>
              <a:rPr lang="en-US" sz="900"/>
              <a:t>Diapédèse</a:t>
            </a:r>
          </a:p>
          <a:p>
            <a:pPr algn="ctr" eaLnBrk="0" hangingPunct="0">
              <a:lnSpc>
                <a:spcPts val="1000"/>
              </a:lnSpc>
            </a:pPr>
            <a:r>
              <a:rPr lang="en-US" sz="900"/>
              <a:t>(passage des leucocytes entre les cellules des parois des capillaires)</a:t>
            </a:r>
          </a:p>
        </p:txBody>
      </p:sp>
      <p:sp>
        <p:nvSpPr>
          <p:cNvPr id="65586" name="Text Box 185"/>
          <p:cNvSpPr txBox="1">
            <a:spLocks noChangeArrowheads="1"/>
          </p:cNvSpPr>
          <p:nvPr/>
        </p:nvSpPr>
        <p:spPr bwMode="auto">
          <a:xfrm>
            <a:off x="6503988" y="5702300"/>
            <a:ext cx="1939925" cy="355600"/>
          </a:xfrm>
          <a:prstGeom prst="rect">
            <a:avLst/>
          </a:prstGeom>
          <a:solidFill>
            <a:schemeClr val="bg1"/>
          </a:solidFill>
          <a:ln w="9525">
            <a:solidFill>
              <a:schemeClr val="tx1"/>
            </a:solidFill>
            <a:miter lim="800000"/>
            <a:headEnd/>
            <a:tailEnd/>
          </a:ln>
        </p:spPr>
        <p:txBody>
          <a:bodyPr>
            <a:spAutoFit/>
          </a:bodyPr>
          <a:lstStyle/>
          <a:p>
            <a:pPr algn="ctr" eaLnBrk="0" hangingPunct="0">
              <a:lnSpc>
                <a:spcPts val="1000"/>
              </a:lnSpc>
            </a:pPr>
            <a:r>
              <a:rPr lang="en-US" sz="900"/>
              <a:t>Élimination des débris</a:t>
            </a:r>
          </a:p>
          <a:p>
            <a:pPr algn="ctr" eaLnBrk="0" hangingPunct="0">
              <a:lnSpc>
                <a:spcPts val="1000"/>
              </a:lnSpc>
            </a:pPr>
            <a:r>
              <a:rPr lang="en-US" sz="900"/>
              <a:t>de la région infectée</a:t>
            </a:r>
          </a:p>
        </p:txBody>
      </p:sp>
      <p:sp>
        <p:nvSpPr>
          <p:cNvPr id="65587" name="Text Box 186"/>
          <p:cNvSpPr txBox="1">
            <a:spLocks noChangeArrowheads="1"/>
          </p:cNvSpPr>
          <p:nvPr/>
        </p:nvSpPr>
        <p:spPr bwMode="auto">
          <a:xfrm>
            <a:off x="6503988" y="4699000"/>
            <a:ext cx="1939925" cy="609600"/>
          </a:xfrm>
          <a:prstGeom prst="rect">
            <a:avLst/>
          </a:prstGeom>
          <a:solidFill>
            <a:schemeClr val="bg1"/>
          </a:solidFill>
          <a:ln w="9525">
            <a:solidFill>
              <a:schemeClr val="tx1"/>
            </a:solidFill>
            <a:miter lim="800000"/>
            <a:headEnd/>
            <a:tailEnd/>
          </a:ln>
        </p:spPr>
        <p:txBody>
          <a:bodyPr>
            <a:spAutoFit/>
          </a:bodyPr>
          <a:lstStyle/>
          <a:p>
            <a:pPr algn="ctr" eaLnBrk="0" hangingPunct="0">
              <a:lnSpc>
                <a:spcPts val="1000"/>
              </a:lnSpc>
            </a:pPr>
            <a:r>
              <a:rPr lang="en-US" sz="900"/>
              <a:t>Phagocytose des agents pathogènes et des cellules mortes (par les granulocytes neutrophiles puis par les macrophagocytes)</a:t>
            </a:r>
          </a:p>
        </p:txBody>
      </p:sp>
      <p:sp>
        <p:nvSpPr>
          <p:cNvPr id="65588" name="Text Box 187"/>
          <p:cNvSpPr txBox="1">
            <a:spLocks noChangeArrowheads="1"/>
          </p:cNvSpPr>
          <p:nvPr/>
        </p:nvSpPr>
        <p:spPr bwMode="auto">
          <a:xfrm>
            <a:off x="6480175" y="5353050"/>
            <a:ext cx="1987550" cy="219075"/>
          </a:xfrm>
          <a:prstGeom prst="rect">
            <a:avLst/>
          </a:prstGeom>
          <a:noFill/>
          <a:ln w="9525">
            <a:noFill/>
            <a:miter lim="800000"/>
            <a:headEnd/>
            <a:tailEnd/>
          </a:ln>
        </p:spPr>
        <p:txBody>
          <a:bodyPr>
            <a:spAutoFit/>
          </a:bodyPr>
          <a:lstStyle/>
          <a:p>
            <a:pPr algn="ctr" eaLnBrk="0" hangingPunct="0">
              <a:lnSpc>
                <a:spcPts val="1000"/>
              </a:lnSpc>
            </a:pPr>
            <a:r>
              <a:rPr lang="en-US" sz="900"/>
              <a:t>Formation possible de pus</a:t>
            </a:r>
          </a:p>
        </p:txBody>
      </p:sp>
      <p:sp>
        <p:nvSpPr>
          <p:cNvPr id="65589" name="Text Box 188"/>
          <p:cNvSpPr txBox="1">
            <a:spLocks noChangeArrowheads="1"/>
          </p:cNvSpPr>
          <p:nvPr/>
        </p:nvSpPr>
        <p:spPr bwMode="auto">
          <a:xfrm>
            <a:off x="4330700" y="2216150"/>
            <a:ext cx="1704975" cy="609600"/>
          </a:xfrm>
          <a:prstGeom prst="rect">
            <a:avLst/>
          </a:prstGeom>
          <a:solidFill>
            <a:schemeClr val="bg1"/>
          </a:solidFill>
          <a:ln w="9525">
            <a:solidFill>
              <a:schemeClr val="tx1"/>
            </a:solidFill>
            <a:miter lim="800000"/>
            <a:headEnd/>
            <a:tailEnd/>
          </a:ln>
        </p:spPr>
        <p:txBody>
          <a:bodyPr>
            <a:spAutoFit/>
          </a:bodyPr>
          <a:lstStyle/>
          <a:p>
            <a:pPr algn="ctr" eaLnBrk="0" hangingPunct="0">
              <a:lnSpc>
                <a:spcPts val="1000"/>
              </a:lnSpc>
            </a:pPr>
            <a:r>
              <a:rPr lang="en-US" sz="900"/>
              <a:t>Attraction des granulocytes neutrophiles, des monocytes et des lymphocytes dans la région (chimiotactisme)</a:t>
            </a:r>
          </a:p>
        </p:txBody>
      </p:sp>
      <p:sp>
        <p:nvSpPr>
          <p:cNvPr id="65590" name="Text Box 189"/>
          <p:cNvSpPr txBox="1">
            <a:spLocks noChangeArrowheads="1"/>
          </p:cNvSpPr>
          <p:nvPr/>
        </p:nvSpPr>
        <p:spPr bwMode="auto">
          <a:xfrm>
            <a:off x="2559050" y="5016500"/>
            <a:ext cx="609600" cy="228600"/>
          </a:xfrm>
          <a:prstGeom prst="rect">
            <a:avLst/>
          </a:prstGeom>
          <a:solidFill>
            <a:srgbClr val="D50202"/>
          </a:solidFill>
          <a:ln w="9525">
            <a:solidFill>
              <a:schemeClr val="tx1"/>
            </a:solidFill>
            <a:miter lim="800000"/>
            <a:headEnd/>
            <a:tailEnd/>
          </a:ln>
        </p:spPr>
        <p:txBody>
          <a:bodyPr>
            <a:spAutoFit/>
          </a:bodyPr>
          <a:lstStyle/>
          <a:p>
            <a:pPr algn="ctr" eaLnBrk="0" hangingPunct="0">
              <a:lnSpc>
                <a:spcPts val="1000"/>
              </a:lnSpc>
            </a:pPr>
            <a:r>
              <a:rPr lang="en-US" sz="900">
                <a:solidFill>
                  <a:schemeClr val="bg1"/>
                </a:solidFill>
              </a:rPr>
              <a:t>Douleur</a:t>
            </a:r>
          </a:p>
        </p:txBody>
      </p:sp>
      <p:sp>
        <p:nvSpPr>
          <p:cNvPr id="65591" name="Text Box 190"/>
          <p:cNvSpPr txBox="1">
            <a:spLocks noChangeArrowheads="1"/>
          </p:cNvSpPr>
          <p:nvPr/>
        </p:nvSpPr>
        <p:spPr bwMode="auto">
          <a:xfrm>
            <a:off x="3267075" y="5016500"/>
            <a:ext cx="876300" cy="228600"/>
          </a:xfrm>
          <a:prstGeom prst="rect">
            <a:avLst/>
          </a:prstGeom>
          <a:solidFill>
            <a:srgbClr val="D50202"/>
          </a:solidFill>
          <a:ln w="9525">
            <a:solidFill>
              <a:schemeClr val="tx1"/>
            </a:solidFill>
            <a:miter lim="800000"/>
            <a:headEnd/>
            <a:tailEnd/>
          </a:ln>
        </p:spPr>
        <p:txBody>
          <a:bodyPr>
            <a:spAutoFit/>
          </a:bodyPr>
          <a:lstStyle/>
          <a:p>
            <a:pPr algn="ctr" eaLnBrk="0" hangingPunct="0">
              <a:lnSpc>
                <a:spcPts val="1000"/>
              </a:lnSpc>
            </a:pPr>
            <a:r>
              <a:rPr lang="en-US" sz="900">
                <a:solidFill>
                  <a:schemeClr val="bg1"/>
                </a:solidFill>
              </a:rPr>
              <a:t>Tuméfaction</a:t>
            </a:r>
          </a:p>
        </p:txBody>
      </p:sp>
      <p:sp>
        <p:nvSpPr>
          <p:cNvPr id="65592" name="Text Box 191"/>
          <p:cNvSpPr txBox="1">
            <a:spLocks noChangeArrowheads="1"/>
          </p:cNvSpPr>
          <p:nvPr/>
        </p:nvSpPr>
        <p:spPr bwMode="auto">
          <a:xfrm>
            <a:off x="4384675" y="4235450"/>
            <a:ext cx="1774825" cy="355600"/>
          </a:xfrm>
          <a:prstGeom prst="rect">
            <a:avLst/>
          </a:prstGeom>
          <a:solidFill>
            <a:schemeClr val="bg1"/>
          </a:solidFill>
          <a:ln w="9525">
            <a:solidFill>
              <a:schemeClr val="tx1"/>
            </a:solidFill>
            <a:miter lim="800000"/>
            <a:headEnd/>
            <a:tailEnd/>
          </a:ln>
        </p:spPr>
        <p:txBody>
          <a:bodyPr>
            <a:spAutoFit/>
          </a:bodyPr>
          <a:lstStyle/>
          <a:p>
            <a:pPr algn="ctr" eaLnBrk="0" hangingPunct="0">
              <a:lnSpc>
                <a:spcPts val="1000"/>
              </a:lnSpc>
            </a:pPr>
            <a:r>
              <a:rPr lang="en-US" sz="900"/>
              <a:t>Fuite des protéines de coagulation</a:t>
            </a:r>
          </a:p>
        </p:txBody>
      </p:sp>
      <p:sp>
        <p:nvSpPr>
          <p:cNvPr id="65593" name="Text Box 192"/>
          <p:cNvSpPr txBox="1">
            <a:spLocks noChangeArrowheads="1"/>
          </p:cNvSpPr>
          <p:nvPr/>
        </p:nvSpPr>
        <p:spPr bwMode="auto">
          <a:xfrm>
            <a:off x="2625725" y="4235450"/>
            <a:ext cx="1450975" cy="482600"/>
          </a:xfrm>
          <a:prstGeom prst="rect">
            <a:avLst/>
          </a:prstGeom>
          <a:solidFill>
            <a:schemeClr val="bg1"/>
          </a:solidFill>
          <a:ln w="9525">
            <a:solidFill>
              <a:schemeClr val="tx1"/>
            </a:solidFill>
            <a:miter lim="800000"/>
            <a:headEnd/>
            <a:tailEnd/>
          </a:ln>
        </p:spPr>
        <p:txBody>
          <a:bodyPr>
            <a:spAutoFit/>
          </a:bodyPr>
          <a:lstStyle/>
          <a:p>
            <a:pPr algn="ctr" eaLnBrk="0" hangingPunct="0">
              <a:lnSpc>
                <a:spcPts val="1000"/>
              </a:lnSpc>
            </a:pPr>
            <a:r>
              <a:rPr lang="en-US" sz="900"/>
              <a:t>Fuite de liquides riches en protéines dans l’espace interstitiel</a:t>
            </a:r>
          </a:p>
        </p:txBody>
      </p:sp>
      <p:sp>
        <p:nvSpPr>
          <p:cNvPr id="65594" name="Text Box 193"/>
          <p:cNvSpPr txBox="1">
            <a:spLocks noChangeArrowheads="1"/>
          </p:cNvSpPr>
          <p:nvPr/>
        </p:nvSpPr>
        <p:spPr bwMode="auto">
          <a:xfrm>
            <a:off x="1416050" y="4235450"/>
            <a:ext cx="1038225" cy="482600"/>
          </a:xfrm>
          <a:prstGeom prst="rect">
            <a:avLst/>
          </a:prstGeom>
          <a:solidFill>
            <a:schemeClr val="bg1"/>
          </a:solidFill>
          <a:ln w="9525">
            <a:solidFill>
              <a:schemeClr val="tx1"/>
            </a:solidFill>
            <a:miter lim="800000"/>
            <a:headEnd/>
            <a:tailEnd/>
          </a:ln>
        </p:spPr>
        <p:txBody>
          <a:bodyPr>
            <a:spAutoFit/>
          </a:bodyPr>
          <a:lstStyle/>
          <a:p>
            <a:pPr algn="ctr" eaLnBrk="0" hangingPunct="0">
              <a:lnSpc>
                <a:spcPts val="1000"/>
              </a:lnSpc>
            </a:pPr>
            <a:r>
              <a:rPr lang="en-US" sz="900"/>
              <a:t>Augmentation de l’oxygène et des nutriments</a:t>
            </a:r>
          </a:p>
        </p:txBody>
      </p:sp>
      <p:sp>
        <p:nvSpPr>
          <p:cNvPr id="65595" name="Text Box 194"/>
          <p:cNvSpPr txBox="1">
            <a:spLocks noChangeArrowheads="1"/>
          </p:cNvSpPr>
          <p:nvPr/>
        </p:nvSpPr>
        <p:spPr bwMode="auto">
          <a:xfrm>
            <a:off x="666750" y="5073650"/>
            <a:ext cx="1076325" cy="736600"/>
          </a:xfrm>
          <a:prstGeom prst="rect">
            <a:avLst/>
          </a:prstGeom>
          <a:solidFill>
            <a:schemeClr val="bg1"/>
          </a:solidFill>
          <a:ln w="9525">
            <a:solidFill>
              <a:schemeClr val="tx1"/>
            </a:solidFill>
            <a:miter lim="800000"/>
            <a:headEnd/>
            <a:tailEnd/>
          </a:ln>
        </p:spPr>
        <p:txBody>
          <a:bodyPr>
            <a:spAutoFit/>
          </a:bodyPr>
          <a:lstStyle/>
          <a:p>
            <a:pPr algn="ctr" eaLnBrk="0" hangingPunct="0">
              <a:lnSpc>
                <a:spcPts val="1000"/>
              </a:lnSpc>
            </a:pPr>
            <a:r>
              <a:rPr lang="en-US" sz="900"/>
              <a:t>Augmentation de la vitesse du métabolisme due à l’élévation de la température</a:t>
            </a:r>
          </a:p>
        </p:txBody>
      </p:sp>
      <p:sp>
        <p:nvSpPr>
          <p:cNvPr id="65596" name="Text Box 195"/>
          <p:cNvSpPr txBox="1">
            <a:spLocks noChangeArrowheads="1"/>
          </p:cNvSpPr>
          <p:nvPr/>
        </p:nvSpPr>
        <p:spPr bwMode="auto">
          <a:xfrm>
            <a:off x="2559050" y="5556250"/>
            <a:ext cx="1584325" cy="482600"/>
          </a:xfrm>
          <a:prstGeom prst="rect">
            <a:avLst/>
          </a:prstGeom>
          <a:solidFill>
            <a:schemeClr val="bg1"/>
          </a:solidFill>
          <a:ln w="9525">
            <a:solidFill>
              <a:schemeClr val="tx1"/>
            </a:solidFill>
            <a:miter lim="800000"/>
            <a:headEnd/>
            <a:tailEnd/>
          </a:ln>
        </p:spPr>
        <p:txBody>
          <a:bodyPr>
            <a:spAutoFit/>
          </a:bodyPr>
          <a:lstStyle/>
          <a:p>
            <a:pPr algn="ctr" eaLnBrk="0" hangingPunct="0">
              <a:lnSpc>
                <a:spcPts val="1000"/>
              </a:lnSpc>
            </a:pPr>
            <a:r>
              <a:rPr lang="en-US" sz="900"/>
              <a:t>Possibilité de réduction temporaire de la mobilité de l’articulation</a:t>
            </a:r>
          </a:p>
        </p:txBody>
      </p:sp>
      <p:sp>
        <p:nvSpPr>
          <p:cNvPr id="65597" name="Text Box 196"/>
          <p:cNvSpPr txBox="1">
            <a:spLocks noChangeArrowheads="1"/>
          </p:cNvSpPr>
          <p:nvPr/>
        </p:nvSpPr>
        <p:spPr bwMode="auto">
          <a:xfrm>
            <a:off x="4384675" y="4819650"/>
            <a:ext cx="1774825" cy="482600"/>
          </a:xfrm>
          <a:prstGeom prst="rect">
            <a:avLst/>
          </a:prstGeom>
          <a:solidFill>
            <a:schemeClr val="bg1"/>
          </a:solidFill>
          <a:ln w="9525">
            <a:solidFill>
              <a:schemeClr val="tx1"/>
            </a:solidFill>
            <a:miter lim="800000"/>
            <a:headEnd/>
            <a:tailEnd/>
          </a:ln>
        </p:spPr>
        <p:txBody>
          <a:bodyPr>
            <a:spAutoFit/>
          </a:bodyPr>
          <a:lstStyle/>
          <a:p>
            <a:pPr algn="ctr" eaLnBrk="0" hangingPunct="0">
              <a:lnSpc>
                <a:spcPts val="1000"/>
              </a:lnSpc>
            </a:pPr>
            <a:r>
              <a:rPr lang="en-US" sz="900"/>
              <a:t>Processus de cloisonnement (formation d’un caillot qui isole la région infectée)</a:t>
            </a:r>
          </a:p>
        </p:txBody>
      </p:sp>
      <p:sp>
        <p:nvSpPr>
          <p:cNvPr id="65598" name="Text Box 197"/>
          <p:cNvSpPr txBox="1">
            <a:spLocks noChangeArrowheads="1"/>
          </p:cNvSpPr>
          <p:nvPr/>
        </p:nvSpPr>
        <p:spPr bwMode="auto">
          <a:xfrm>
            <a:off x="4384675" y="5568950"/>
            <a:ext cx="1774825" cy="482600"/>
          </a:xfrm>
          <a:prstGeom prst="rect">
            <a:avLst/>
          </a:prstGeom>
          <a:solidFill>
            <a:schemeClr val="bg1"/>
          </a:solidFill>
          <a:ln w="9525">
            <a:solidFill>
              <a:schemeClr val="tx1"/>
            </a:solidFill>
            <a:miter lim="800000"/>
            <a:headEnd/>
            <a:tailEnd/>
          </a:ln>
        </p:spPr>
        <p:txBody>
          <a:bodyPr>
            <a:spAutoFit/>
          </a:bodyPr>
          <a:lstStyle/>
          <a:p>
            <a:pPr algn="ctr" eaLnBrk="0" hangingPunct="0">
              <a:lnSpc>
                <a:spcPts val="1000"/>
              </a:lnSpc>
            </a:pPr>
            <a:r>
              <a:rPr lang="en-US" sz="900"/>
              <a:t>Une plaque de fibrine temporaire forme une structure en vue de la réparation</a:t>
            </a:r>
          </a:p>
        </p:txBody>
      </p:sp>
      <p:sp>
        <p:nvSpPr>
          <p:cNvPr id="65599" name="Text Box 198"/>
          <p:cNvSpPr txBox="1">
            <a:spLocks noChangeArrowheads="1"/>
          </p:cNvSpPr>
          <p:nvPr/>
        </p:nvSpPr>
        <p:spPr bwMode="auto">
          <a:xfrm>
            <a:off x="3768725" y="6400800"/>
            <a:ext cx="1479550" cy="228600"/>
          </a:xfrm>
          <a:prstGeom prst="rect">
            <a:avLst/>
          </a:prstGeom>
          <a:solidFill>
            <a:srgbClr val="FFFF00"/>
          </a:solidFill>
          <a:ln w="9525">
            <a:solidFill>
              <a:schemeClr val="tx1"/>
            </a:solidFill>
            <a:miter lim="800000"/>
            <a:headEnd/>
            <a:tailEnd/>
          </a:ln>
        </p:spPr>
        <p:txBody>
          <a:bodyPr>
            <a:spAutoFit/>
          </a:bodyPr>
          <a:lstStyle/>
          <a:p>
            <a:pPr algn="ctr" eaLnBrk="0" hangingPunct="0">
              <a:lnSpc>
                <a:spcPts val="1000"/>
              </a:lnSpc>
            </a:pPr>
            <a:r>
              <a:rPr lang="en-US" sz="900" b="1"/>
              <a:t>GUÉRISON</a:t>
            </a:r>
          </a:p>
        </p:txBody>
      </p:sp>
      <p:sp>
        <p:nvSpPr>
          <p:cNvPr id="65600" name="Line 199"/>
          <p:cNvSpPr>
            <a:spLocks noChangeShapeType="1"/>
          </p:cNvSpPr>
          <p:nvPr/>
        </p:nvSpPr>
        <p:spPr bwMode="auto">
          <a:xfrm rot="-5400000">
            <a:off x="6181725" y="3403600"/>
            <a:ext cx="0" cy="565150"/>
          </a:xfrm>
          <a:prstGeom prst="line">
            <a:avLst/>
          </a:prstGeom>
          <a:noFill/>
          <a:ln w="28575">
            <a:solidFill>
              <a:srgbClr val="0000FF"/>
            </a:solidFill>
            <a:round/>
            <a:headEnd/>
            <a:tailEnd type="triangle" w="med" len="sm"/>
          </a:ln>
        </p:spPr>
        <p:txBody>
          <a:bodyPr wrap="none" anchor="ctr"/>
          <a:lstStyle/>
          <a:p>
            <a:endParaRPr lang="fr-FR"/>
          </a:p>
        </p:txBody>
      </p:sp>
      <p:grpSp>
        <p:nvGrpSpPr>
          <p:cNvPr id="65601" name="Group 200"/>
          <p:cNvGrpSpPr>
            <a:grpSpLocks/>
          </p:cNvGrpSpPr>
          <p:nvPr/>
        </p:nvGrpSpPr>
        <p:grpSpPr bwMode="auto">
          <a:xfrm>
            <a:off x="1384300" y="1416050"/>
            <a:ext cx="3530600" cy="825500"/>
            <a:chOff x="880" y="900"/>
            <a:chExt cx="2224" cy="520"/>
          </a:xfrm>
        </p:grpSpPr>
        <p:sp>
          <p:nvSpPr>
            <p:cNvPr id="46281" name="Oval 201"/>
            <p:cNvSpPr>
              <a:spLocks noChangeArrowheads="1"/>
            </p:cNvSpPr>
            <p:nvPr/>
          </p:nvSpPr>
          <p:spPr bwMode="auto">
            <a:xfrm>
              <a:off x="2336" y="98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282" name="Oval 202"/>
            <p:cNvSpPr>
              <a:spLocks noChangeArrowheads="1"/>
            </p:cNvSpPr>
            <p:nvPr/>
          </p:nvSpPr>
          <p:spPr bwMode="auto">
            <a:xfrm>
              <a:off x="2416" y="90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283" name="Oval 203"/>
            <p:cNvSpPr>
              <a:spLocks noChangeArrowheads="1"/>
            </p:cNvSpPr>
            <p:nvPr/>
          </p:nvSpPr>
          <p:spPr bwMode="auto">
            <a:xfrm>
              <a:off x="2736" y="91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284" name="Oval 204"/>
            <p:cNvSpPr>
              <a:spLocks noChangeArrowheads="1"/>
            </p:cNvSpPr>
            <p:nvPr/>
          </p:nvSpPr>
          <p:spPr bwMode="auto">
            <a:xfrm>
              <a:off x="2368" y="1056"/>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285" name="Oval 205"/>
            <p:cNvSpPr>
              <a:spLocks noChangeArrowheads="1"/>
            </p:cNvSpPr>
            <p:nvPr/>
          </p:nvSpPr>
          <p:spPr bwMode="auto">
            <a:xfrm>
              <a:off x="2256" y="900"/>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286" name="Oval 206"/>
            <p:cNvSpPr>
              <a:spLocks noChangeArrowheads="1"/>
            </p:cNvSpPr>
            <p:nvPr/>
          </p:nvSpPr>
          <p:spPr bwMode="auto">
            <a:xfrm>
              <a:off x="2204" y="107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287" name="Oval 207"/>
            <p:cNvSpPr>
              <a:spLocks noChangeArrowheads="1"/>
            </p:cNvSpPr>
            <p:nvPr/>
          </p:nvSpPr>
          <p:spPr bwMode="auto">
            <a:xfrm>
              <a:off x="2512" y="98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288" name="Oval 208"/>
            <p:cNvSpPr>
              <a:spLocks noChangeArrowheads="1"/>
            </p:cNvSpPr>
            <p:nvPr/>
          </p:nvSpPr>
          <p:spPr bwMode="auto">
            <a:xfrm>
              <a:off x="2240" y="112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289" name="Oval 209"/>
            <p:cNvSpPr>
              <a:spLocks noChangeArrowheads="1"/>
            </p:cNvSpPr>
            <p:nvPr/>
          </p:nvSpPr>
          <p:spPr bwMode="auto">
            <a:xfrm>
              <a:off x="2464" y="115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290" name="Oval 210"/>
            <p:cNvSpPr>
              <a:spLocks noChangeArrowheads="1"/>
            </p:cNvSpPr>
            <p:nvPr/>
          </p:nvSpPr>
          <p:spPr bwMode="auto">
            <a:xfrm>
              <a:off x="2320" y="115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291" name="Oval 211"/>
            <p:cNvSpPr>
              <a:spLocks noChangeArrowheads="1"/>
            </p:cNvSpPr>
            <p:nvPr/>
          </p:nvSpPr>
          <p:spPr bwMode="auto">
            <a:xfrm>
              <a:off x="2640" y="960"/>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292" name="Oval 212"/>
            <p:cNvSpPr>
              <a:spLocks noChangeArrowheads="1"/>
            </p:cNvSpPr>
            <p:nvPr/>
          </p:nvSpPr>
          <p:spPr bwMode="auto">
            <a:xfrm>
              <a:off x="2608" y="110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293" name="Oval 213"/>
            <p:cNvSpPr>
              <a:spLocks noChangeArrowheads="1"/>
            </p:cNvSpPr>
            <p:nvPr/>
          </p:nvSpPr>
          <p:spPr bwMode="auto">
            <a:xfrm>
              <a:off x="2832" y="960"/>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294" name="Oval 214"/>
            <p:cNvSpPr>
              <a:spLocks noChangeArrowheads="1"/>
            </p:cNvSpPr>
            <p:nvPr/>
          </p:nvSpPr>
          <p:spPr bwMode="auto">
            <a:xfrm>
              <a:off x="2804" y="1096"/>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295" name="Oval 215"/>
            <p:cNvSpPr>
              <a:spLocks noChangeArrowheads="1"/>
            </p:cNvSpPr>
            <p:nvPr/>
          </p:nvSpPr>
          <p:spPr bwMode="auto">
            <a:xfrm>
              <a:off x="2976" y="110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296" name="Oval 216"/>
            <p:cNvSpPr>
              <a:spLocks noChangeArrowheads="1"/>
            </p:cNvSpPr>
            <p:nvPr/>
          </p:nvSpPr>
          <p:spPr bwMode="auto">
            <a:xfrm>
              <a:off x="2656" y="1248"/>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297" name="Oval 217"/>
            <p:cNvSpPr>
              <a:spLocks noChangeArrowheads="1"/>
            </p:cNvSpPr>
            <p:nvPr/>
          </p:nvSpPr>
          <p:spPr bwMode="auto">
            <a:xfrm>
              <a:off x="2832" y="1296"/>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298" name="Oval 218"/>
            <p:cNvSpPr>
              <a:spLocks noChangeArrowheads="1"/>
            </p:cNvSpPr>
            <p:nvPr/>
          </p:nvSpPr>
          <p:spPr bwMode="auto">
            <a:xfrm>
              <a:off x="2492" y="126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299" name="Oval 219"/>
            <p:cNvSpPr>
              <a:spLocks noChangeArrowheads="1"/>
            </p:cNvSpPr>
            <p:nvPr/>
          </p:nvSpPr>
          <p:spPr bwMode="auto">
            <a:xfrm>
              <a:off x="3024" y="1248"/>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00" name="Oval 220"/>
            <p:cNvSpPr>
              <a:spLocks noChangeArrowheads="1"/>
            </p:cNvSpPr>
            <p:nvPr/>
          </p:nvSpPr>
          <p:spPr bwMode="auto">
            <a:xfrm>
              <a:off x="2944" y="132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01" name="Oval 221"/>
            <p:cNvSpPr>
              <a:spLocks noChangeArrowheads="1"/>
            </p:cNvSpPr>
            <p:nvPr/>
          </p:nvSpPr>
          <p:spPr bwMode="auto">
            <a:xfrm>
              <a:off x="2892" y="119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02" name="Oval 222"/>
            <p:cNvSpPr>
              <a:spLocks noChangeArrowheads="1"/>
            </p:cNvSpPr>
            <p:nvPr/>
          </p:nvSpPr>
          <p:spPr bwMode="auto">
            <a:xfrm>
              <a:off x="3048" y="1348"/>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03" name="Oval 223"/>
            <p:cNvSpPr>
              <a:spLocks noChangeArrowheads="1"/>
            </p:cNvSpPr>
            <p:nvPr/>
          </p:nvSpPr>
          <p:spPr bwMode="auto">
            <a:xfrm>
              <a:off x="2352" y="1248"/>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04" name="Oval 224"/>
            <p:cNvSpPr>
              <a:spLocks noChangeArrowheads="1"/>
            </p:cNvSpPr>
            <p:nvPr/>
          </p:nvSpPr>
          <p:spPr bwMode="auto">
            <a:xfrm>
              <a:off x="2348" y="135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05" name="Oval 225"/>
            <p:cNvSpPr>
              <a:spLocks noChangeArrowheads="1"/>
            </p:cNvSpPr>
            <p:nvPr/>
          </p:nvSpPr>
          <p:spPr bwMode="auto">
            <a:xfrm>
              <a:off x="2428" y="1316"/>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06" name="Oval 226"/>
            <p:cNvSpPr>
              <a:spLocks noChangeArrowheads="1"/>
            </p:cNvSpPr>
            <p:nvPr/>
          </p:nvSpPr>
          <p:spPr bwMode="auto">
            <a:xfrm>
              <a:off x="2272" y="1296"/>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07" name="Oval 227"/>
            <p:cNvSpPr>
              <a:spLocks noChangeArrowheads="1"/>
            </p:cNvSpPr>
            <p:nvPr/>
          </p:nvSpPr>
          <p:spPr bwMode="auto">
            <a:xfrm>
              <a:off x="2192" y="124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08" name="Oval 228"/>
            <p:cNvSpPr>
              <a:spLocks noChangeArrowheads="1"/>
            </p:cNvSpPr>
            <p:nvPr/>
          </p:nvSpPr>
          <p:spPr bwMode="auto">
            <a:xfrm>
              <a:off x="2200" y="1340"/>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09" name="Oval 229"/>
            <p:cNvSpPr>
              <a:spLocks noChangeArrowheads="1"/>
            </p:cNvSpPr>
            <p:nvPr/>
          </p:nvSpPr>
          <p:spPr bwMode="auto">
            <a:xfrm>
              <a:off x="1404" y="115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10" name="Oval 230"/>
            <p:cNvSpPr>
              <a:spLocks noChangeArrowheads="1"/>
            </p:cNvSpPr>
            <p:nvPr/>
          </p:nvSpPr>
          <p:spPr bwMode="auto">
            <a:xfrm>
              <a:off x="1504" y="112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11" name="Oval 231"/>
            <p:cNvSpPr>
              <a:spLocks noChangeArrowheads="1"/>
            </p:cNvSpPr>
            <p:nvPr/>
          </p:nvSpPr>
          <p:spPr bwMode="auto">
            <a:xfrm>
              <a:off x="1152" y="1248"/>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12" name="Oval 232"/>
            <p:cNvSpPr>
              <a:spLocks noChangeArrowheads="1"/>
            </p:cNvSpPr>
            <p:nvPr/>
          </p:nvSpPr>
          <p:spPr bwMode="auto">
            <a:xfrm>
              <a:off x="1588" y="114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13" name="Oval 233"/>
            <p:cNvSpPr>
              <a:spLocks noChangeArrowheads="1"/>
            </p:cNvSpPr>
            <p:nvPr/>
          </p:nvSpPr>
          <p:spPr bwMode="auto">
            <a:xfrm>
              <a:off x="1072" y="135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14" name="Oval 234"/>
            <p:cNvSpPr>
              <a:spLocks noChangeArrowheads="1"/>
            </p:cNvSpPr>
            <p:nvPr/>
          </p:nvSpPr>
          <p:spPr bwMode="auto">
            <a:xfrm>
              <a:off x="1660" y="106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15" name="Oval 235"/>
            <p:cNvSpPr>
              <a:spLocks noChangeArrowheads="1"/>
            </p:cNvSpPr>
            <p:nvPr/>
          </p:nvSpPr>
          <p:spPr bwMode="auto">
            <a:xfrm>
              <a:off x="880" y="1296"/>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16" name="Oval 236"/>
            <p:cNvSpPr>
              <a:spLocks noChangeArrowheads="1"/>
            </p:cNvSpPr>
            <p:nvPr/>
          </p:nvSpPr>
          <p:spPr bwMode="auto">
            <a:xfrm>
              <a:off x="1264" y="134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17" name="Oval 237"/>
            <p:cNvSpPr>
              <a:spLocks noChangeArrowheads="1"/>
            </p:cNvSpPr>
            <p:nvPr/>
          </p:nvSpPr>
          <p:spPr bwMode="auto">
            <a:xfrm>
              <a:off x="1716" y="114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18" name="Oval 238"/>
            <p:cNvSpPr>
              <a:spLocks noChangeArrowheads="1"/>
            </p:cNvSpPr>
            <p:nvPr/>
          </p:nvSpPr>
          <p:spPr bwMode="auto">
            <a:xfrm>
              <a:off x="1548" y="125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19" name="Oval 239"/>
            <p:cNvSpPr>
              <a:spLocks noChangeArrowheads="1"/>
            </p:cNvSpPr>
            <p:nvPr/>
          </p:nvSpPr>
          <p:spPr bwMode="auto">
            <a:xfrm>
              <a:off x="1808" y="133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20" name="Oval 240"/>
            <p:cNvSpPr>
              <a:spLocks noChangeArrowheads="1"/>
            </p:cNvSpPr>
            <p:nvPr/>
          </p:nvSpPr>
          <p:spPr bwMode="auto">
            <a:xfrm>
              <a:off x="1868" y="136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21" name="Oval 241"/>
            <p:cNvSpPr>
              <a:spLocks noChangeArrowheads="1"/>
            </p:cNvSpPr>
            <p:nvPr/>
          </p:nvSpPr>
          <p:spPr bwMode="auto">
            <a:xfrm>
              <a:off x="1912" y="1040"/>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22" name="Oval 242"/>
            <p:cNvSpPr>
              <a:spLocks noChangeArrowheads="1"/>
            </p:cNvSpPr>
            <p:nvPr/>
          </p:nvSpPr>
          <p:spPr bwMode="auto">
            <a:xfrm>
              <a:off x="2004" y="968"/>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23" name="Oval 243"/>
            <p:cNvSpPr>
              <a:spLocks noChangeArrowheads="1"/>
            </p:cNvSpPr>
            <p:nvPr/>
          </p:nvSpPr>
          <p:spPr bwMode="auto">
            <a:xfrm>
              <a:off x="1920" y="1164"/>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24" name="Oval 244"/>
            <p:cNvSpPr>
              <a:spLocks noChangeArrowheads="1"/>
            </p:cNvSpPr>
            <p:nvPr/>
          </p:nvSpPr>
          <p:spPr bwMode="auto">
            <a:xfrm>
              <a:off x="2004" y="1100"/>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25" name="Oval 245"/>
            <p:cNvSpPr>
              <a:spLocks noChangeArrowheads="1"/>
            </p:cNvSpPr>
            <p:nvPr/>
          </p:nvSpPr>
          <p:spPr bwMode="auto">
            <a:xfrm>
              <a:off x="1984" y="1276"/>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26" name="Oval 246"/>
            <p:cNvSpPr>
              <a:spLocks noChangeArrowheads="1"/>
            </p:cNvSpPr>
            <p:nvPr/>
          </p:nvSpPr>
          <p:spPr bwMode="auto">
            <a:xfrm>
              <a:off x="2064" y="1008"/>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27" name="Oval 247"/>
            <p:cNvSpPr>
              <a:spLocks noChangeArrowheads="1"/>
            </p:cNvSpPr>
            <p:nvPr/>
          </p:nvSpPr>
          <p:spPr bwMode="auto">
            <a:xfrm>
              <a:off x="2140" y="940"/>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28" name="Oval 248"/>
            <p:cNvSpPr>
              <a:spLocks noChangeArrowheads="1"/>
            </p:cNvSpPr>
            <p:nvPr/>
          </p:nvSpPr>
          <p:spPr bwMode="auto">
            <a:xfrm>
              <a:off x="2080" y="1056"/>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29" name="Oval 249"/>
            <p:cNvSpPr>
              <a:spLocks noChangeArrowheads="1"/>
            </p:cNvSpPr>
            <p:nvPr/>
          </p:nvSpPr>
          <p:spPr bwMode="auto">
            <a:xfrm>
              <a:off x="2068" y="1152"/>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30" name="Oval 250"/>
            <p:cNvSpPr>
              <a:spLocks noChangeArrowheads="1"/>
            </p:cNvSpPr>
            <p:nvPr/>
          </p:nvSpPr>
          <p:spPr bwMode="auto">
            <a:xfrm>
              <a:off x="1796" y="1136"/>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31" name="Oval 251"/>
            <p:cNvSpPr>
              <a:spLocks noChangeArrowheads="1"/>
            </p:cNvSpPr>
            <p:nvPr/>
          </p:nvSpPr>
          <p:spPr bwMode="auto">
            <a:xfrm>
              <a:off x="1840" y="1248"/>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32" name="Oval 252"/>
            <p:cNvSpPr>
              <a:spLocks noChangeArrowheads="1"/>
            </p:cNvSpPr>
            <p:nvPr/>
          </p:nvSpPr>
          <p:spPr bwMode="auto">
            <a:xfrm>
              <a:off x="1272" y="1280"/>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sp>
          <p:nvSpPr>
            <p:cNvPr id="46333" name="Oval 253"/>
            <p:cNvSpPr>
              <a:spLocks noChangeArrowheads="1"/>
            </p:cNvSpPr>
            <p:nvPr/>
          </p:nvSpPr>
          <p:spPr bwMode="auto">
            <a:xfrm>
              <a:off x="1416" y="1276"/>
              <a:ext cx="56" cy="56"/>
            </a:xfrm>
            <a:prstGeom prst="ellipse">
              <a:avLst/>
            </a:prstGeom>
            <a:gradFill rotWithShape="0">
              <a:gsLst>
                <a:gs pos="0">
                  <a:schemeClr val="folHlink">
                    <a:gamma/>
                    <a:tint val="0"/>
                    <a:invGamma/>
                  </a:schemeClr>
                </a:gs>
                <a:gs pos="100000">
                  <a:schemeClr val="folHlink"/>
                </a:gs>
              </a:gsLst>
              <a:lin ang="2700000" scaled="1"/>
            </a:gradFill>
            <a:ln w="9525">
              <a:noFill/>
              <a:round/>
              <a:headEnd/>
              <a:tailEnd/>
            </a:ln>
            <a:effectLst/>
          </p:spPr>
          <p:txBody>
            <a:bodyPr wrap="none" anchor="ctr"/>
            <a:lstStyle/>
            <a:p>
              <a:pPr>
                <a:defRPr/>
              </a:pPr>
              <a:endParaRPr lang="fr-FR"/>
            </a:p>
          </p:txBody>
        </p:sp>
      </p:grpSp>
      <p:grpSp>
        <p:nvGrpSpPr>
          <p:cNvPr id="65602" name="Group 254"/>
          <p:cNvGrpSpPr>
            <a:grpSpLocks/>
          </p:cNvGrpSpPr>
          <p:nvPr/>
        </p:nvGrpSpPr>
        <p:grpSpPr bwMode="auto">
          <a:xfrm>
            <a:off x="6648450" y="1460500"/>
            <a:ext cx="1460500" cy="317500"/>
            <a:chOff x="4404" y="240"/>
            <a:chExt cx="920" cy="200"/>
          </a:xfrm>
        </p:grpSpPr>
        <p:sp>
          <p:nvSpPr>
            <p:cNvPr id="65616" name="Oval 255"/>
            <p:cNvSpPr>
              <a:spLocks noChangeArrowheads="1"/>
            </p:cNvSpPr>
            <p:nvPr/>
          </p:nvSpPr>
          <p:spPr bwMode="auto">
            <a:xfrm>
              <a:off x="5024" y="312"/>
              <a:ext cx="56" cy="56"/>
            </a:xfrm>
            <a:prstGeom prst="ellipse">
              <a:avLst/>
            </a:prstGeom>
            <a:gradFill rotWithShape="0">
              <a:gsLst>
                <a:gs pos="0">
                  <a:srgbClr val="FFFFFF"/>
                </a:gs>
                <a:gs pos="100000">
                  <a:srgbClr val="FFCC66"/>
                </a:gs>
              </a:gsLst>
              <a:lin ang="2700000" scaled="1"/>
            </a:gradFill>
            <a:ln w="9525">
              <a:noFill/>
              <a:round/>
              <a:headEnd/>
              <a:tailEnd/>
            </a:ln>
          </p:spPr>
          <p:txBody>
            <a:bodyPr wrap="none" anchor="ctr"/>
            <a:lstStyle/>
            <a:p>
              <a:endParaRPr lang="fr-FR"/>
            </a:p>
          </p:txBody>
        </p:sp>
        <p:sp>
          <p:nvSpPr>
            <p:cNvPr id="65617" name="Oval 256"/>
            <p:cNvSpPr>
              <a:spLocks noChangeArrowheads="1"/>
            </p:cNvSpPr>
            <p:nvPr/>
          </p:nvSpPr>
          <p:spPr bwMode="auto">
            <a:xfrm>
              <a:off x="5152" y="296"/>
              <a:ext cx="56" cy="56"/>
            </a:xfrm>
            <a:prstGeom prst="ellipse">
              <a:avLst/>
            </a:prstGeom>
            <a:gradFill rotWithShape="0">
              <a:gsLst>
                <a:gs pos="0">
                  <a:srgbClr val="FFFFFF"/>
                </a:gs>
                <a:gs pos="100000">
                  <a:srgbClr val="FFCC66"/>
                </a:gs>
              </a:gsLst>
              <a:lin ang="2700000" scaled="1"/>
            </a:gradFill>
            <a:ln w="9525">
              <a:noFill/>
              <a:round/>
              <a:headEnd/>
              <a:tailEnd/>
            </a:ln>
          </p:spPr>
          <p:txBody>
            <a:bodyPr wrap="none" anchor="ctr"/>
            <a:lstStyle/>
            <a:p>
              <a:endParaRPr lang="fr-FR"/>
            </a:p>
          </p:txBody>
        </p:sp>
        <p:sp>
          <p:nvSpPr>
            <p:cNvPr id="65618" name="Oval 257"/>
            <p:cNvSpPr>
              <a:spLocks noChangeArrowheads="1"/>
            </p:cNvSpPr>
            <p:nvPr/>
          </p:nvSpPr>
          <p:spPr bwMode="auto">
            <a:xfrm>
              <a:off x="5116" y="376"/>
              <a:ext cx="56" cy="56"/>
            </a:xfrm>
            <a:prstGeom prst="ellipse">
              <a:avLst/>
            </a:prstGeom>
            <a:gradFill rotWithShape="0">
              <a:gsLst>
                <a:gs pos="0">
                  <a:srgbClr val="FFFFFF"/>
                </a:gs>
                <a:gs pos="100000">
                  <a:srgbClr val="FFCC66"/>
                </a:gs>
              </a:gsLst>
              <a:lin ang="2700000" scaled="1"/>
            </a:gradFill>
            <a:ln w="9525">
              <a:noFill/>
              <a:round/>
              <a:headEnd/>
              <a:tailEnd/>
            </a:ln>
          </p:spPr>
          <p:txBody>
            <a:bodyPr wrap="none" anchor="ctr"/>
            <a:lstStyle/>
            <a:p>
              <a:endParaRPr lang="fr-FR"/>
            </a:p>
          </p:txBody>
        </p:sp>
        <p:sp>
          <p:nvSpPr>
            <p:cNvPr id="65619" name="Oval 258"/>
            <p:cNvSpPr>
              <a:spLocks noChangeArrowheads="1"/>
            </p:cNvSpPr>
            <p:nvPr/>
          </p:nvSpPr>
          <p:spPr bwMode="auto">
            <a:xfrm>
              <a:off x="4916" y="268"/>
              <a:ext cx="56" cy="56"/>
            </a:xfrm>
            <a:prstGeom prst="ellipse">
              <a:avLst/>
            </a:prstGeom>
            <a:gradFill rotWithShape="0">
              <a:gsLst>
                <a:gs pos="0">
                  <a:srgbClr val="FFFFFF"/>
                </a:gs>
                <a:gs pos="100000">
                  <a:srgbClr val="FFCC66"/>
                </a:gs>
              </a:gsLst>
              <a:lin ang="2700000" scaled="1"/>
            </a:gradFill>
            <a:ln w="9525">
              <a:noFill/>
              <a:round/>
              <a:headEnd/>
              <a:tailEnd/>
            </a:ln>
          </p:spPr>
          <p:txBody>
            <a:bodyPr wrap="none" anchor="ctr"/>
            <a:lstStyle/>
            <a:p>
              <a:endParaRPr lang="fr-FR"/>
            </a:p>
          </p:txBody>
        </p:sp>
        <p:sp>
          <p:nvSpPr>
            <p:cNvPr id="65620" name="Oval 259"/>
            <p:cNvSpPr>
              <a:spLocks noChangeArrowheads="1"/>
            </p:cNvSpPr>
            <p:nvPr/>
          </p:nvSpPr>
          <p:spPr bwMode="auto">
            <a:xfrm>
              <a:off x="5000" y="384"/>
              <a:ext cx="56" cy="56"/>
            </a:xfrm>
            <a:prstGeom prst="ellipse">
              <a:avLst/>
            </a:prstGeom>
            <a:gradFill rotWithShape="0">
              <a:gsLst>
                <a:gs pos="0">
                  <a:srgbClr val="FFFFFF"/>
                </a:gs>
                <a:gs pos="100000">
                  <a:srgbClr val="FFCC66"/>
                </a:gs>
              </a:gsLst>
              <a:lin ang="2700000" scaled="1"/>
            </a:gradFill>
            <a:ln w="9525">
              <a:noFill/>
              <a:round/>
              <a:headEnd/>
              <a:tailEnd/>
            </a:ln>
          </p:spPr>
          <p:txBody>
            <a:bodyPr wrap="none" anchor="ctr"/>
            <a:lstStyle/>
            <a:p>
              <a:endParaRPr lang="fr-FR"/>
            </a:p>
          </p:txBody>
        </p:sp>
        <p:sp>
          <p:nvSpPr>
            <p:cNvPr id="65621" name="Oval 260"/>
            <p:cNvSpPr>
              <a:spLocks noChangeArrowheads="1"/>
            </p:cNvSpPr>
            <p:nvPr/>
          </p:nvSpPr>
          <p:spPr bwMode="auto">
            <a:xfrm>
              <a:off x="4780" y="384"/>
              <a:ext cx="56" cy="56"/>
            </a:xfrm>
            <a:prstGeom prst="ellipse">
              <a:avLst/>
            </a:prstGeom>
            <a:gradFill rotWithShape="0">
              <a:gsLst>
                <a:gs pos="0">
                  <a:srgbClr val="FFFFFF"/>
                </a:gs>
                <a:gs pos="100000">
                  <a:srgbClr val="FFCC66"/>
                </a:gs>
              </a:gsLst>
              <a:lin ang="2700000" scaled="1"/>
            </a:gradFill>
            <a:ln w="9525">
              <a:noFill/>
              <a:round/>
              <a:headEnd/>
              <a:tailEnd/>
            </a:ln>
          </p:spPr>
          <p:txBody>
            <a:bodyPr wrap="none" anchor="ctr"/>
            <a:lstStyle/>
            <a:p>
              <a:endParaRPr lang="fr-FR"/>
            </a:p>
          </p:txBody>
        </p:sp>
        <p:sp>
          <p:nvSpPr>
            <p:cNvPr id="65622" name="Oval 261"/>
            <p:cNvSpPr>
              <a:spLocks noChangeArrowheads="1"/>
            </p:cNvSpPr>
            <p:nvPr/>
          </p:nvSpPr>
          <p:spPr bwMode="auto">
            <a:xfrm>
              <a:off x="4676" y="300"/>
              <a:ext cx="56" cy="56"/>
            </a:xfrm>
            <a:prstGeom prst="ellipse">
              <a:avLst/>
            </a:prstGeom>
            <a:gradFill rotWithShape="0">
              <a:gsLst>
                <a:gs pos="0">
                  <a:srgbClr val="FFFFFF"/>
                </a:gs>
                <a:gs pos="100000">
                  <a:srgbClr val="FFCC66"/>
                </a:gs>
              </a:gsLst>
              <a:lin ang="2700000" scaled="1"/>
            </a:gradFill>
            <a:ln w="9525">
              <a:noFill/>
              <a:round/>
              <a:headEnd/>
              <a:tailEnd/>
            </a:ln>
          </p:spPr>
          <p:txBody>
            <a:bodyPr wrap="none" anchor="ctr"/>
            <a:lstStyle/>
            <a:p>
              <a:endParaRPr lang="fr-FR"/>
            </a:p>
          </p:txBody>
        </p:sp>
        <p:sp>
          <p:nvSpPr>
            <p:cNvPr id="65623" name="Oval 262"/>
            <p:cNvSpPr>
              <a:spLocks noChangeArrowheads="1"/>
            </p:cNvSpPr>
            <p:nvPr/>
          </p:nvSpPr>
          <p:spPr bwMode="auto">
            <a:xfrm>
              <a:off x="4568" y="272"/>
              <a:ext cx="56" cy="56"/>
            </a:xfrm>
            <a:prstGeom prst="ellipse">
              <a:avLst/>
            </a:prstGeom>
            <a:gradFill rotWithShape="0">
              <a:gsLst>
                <a:gs pos="0">
                  <a:srgbClr val="FFFFFF"/>
                </a:gs>
                <a:gs pos="100000">
                  <a:srgbClr val="FFCC66"/>
                </a:gs>
              </a:gsLst>
              <a:lin ang="2700000" scaled="1"/>
            </a:gradFill>
            <a:ln w="9525">
              <a:noFill/>
              <a:round/>
              <a:headEnd/>
              <a:tailEnd/>
            </a:ln>
          </p:spPr>
          <p:txBody>
            <a:bodyPr wrap="none" anchor="ctr"/>
            <a:lstStyle/>
            <a:p>
              <a:endParaRPr lang="fr-FR"/>
            </a:p>
          </p:txBody>
        </p:sp>
        <p:sp>
          <p:nvSpPr>
            <p:cNvPr id="65624" name="Oval 263"/>
            <p:cNvSpPr>
              <a:spLocks noChangeArrowheads="1"/>
            </p:cNvSpPr>
            <p:nvPr/>
          </p:nvSpPr>
          <p:spPr bwMode="auto">
            <a:xfrm>
              <a:off x="4580" y="376"/>
              <a:ext cx="56" cy="56"/>
            </a:xfrm>
            <a:prstGeom prst="ellipse">
              <a:avLst/>
            </a:prstGeom>
            <a:gradFill rotWithShape="0">
              <a:gsLst>
                <a:gs pos="0">
                  <a:srgbClr val="FFFFFF"/>
                </a:gs>
                <a:gs pos="100000">
                  <a:srgbClr val="FFCC66"/>
                </a:gs>
              </a:gsLst>
              <a:lin ang="2700000" scaled="1"/>
            </a:gradFill>
            <a:ln w="9525">
              <a:noFill/>
              <a:round/>
              <a:headEnd/>
              <a:tailEnd/>
            </a:ln>
          </p:spPr>
          <p:txBody>
            <a:bodyPr wrap="none" anchor="ctr"/>
            <a:lstStyle/>
            <a:p>
              <a:endParaRPr lang="fr-FR"/>
            </a:p>
          </p:txBody>
        </p:sp>
        <p:sp>
          <p:nvSpPr>
            <p:cNvPr id="65625" name="Oval 264"/>
            <p:cNvSpPr>
              <a:spLocks noChangeArrowheads="1"/>
            </p:cNvSpPr>
            <p:nvPr/>
          </p:nvSpPr>
          <p:spPr bwMode="auto">
            <a:xfrm>
              <a:off x="4424" y="240"/>
              <a:ext cx="56" cy="56"/>
            </a:xfrm>
            <a:prstGeom prst="ellipse">
              <a:avLst/>
            </a:prstGeom>
            <a:gradFill rotWithShape="0">
              <a:gsLst>
                <a:gs pos="0">
                  <a:srgbClr val="FFFFFF"/>
                </a:gs>
                <a:gs pos="100000">
                  <a:srgbClr val="FFCC66"/>
                </a:gs>
              </a:gsLst>
              <a:lin ang="2700000" scaled="1"/>
            </a:gradFill>
            <a:ln w="9525">
              <a:noFill/>
              <a:round/>
              <a:headEnd/>
              <a:tailEnd/>
            </a:ln>
          </p:spPr>
          <p:txBody>
            <a:bodyPr wrap="none" anchor="ctr"/>
            <a:lstStyle/>
            <a:p>
              <a:endParaRPr lang="fr-FR"/>
            </a:p>
          </p:txBody>
        </p:sp>
        <p:sp>
          <p:nvSpPr>
            <p:cNvPr id="65626" name="Oval 265"/>
            <p:cNvSpPr>
              <a:spLocks noChangeArrowheads="1"/>
            </p:cNvSpPr>
            <p:nvPr/>
          </p:nvSpPr>
          <p:spPr bwMode="auto">
            <a:xfrm>
              <a:off x="4404" y="356"/>
              <a:ext cx="56" cy="56"/>
            </a:xfrm>
            <a:prstGeom prst="ellipse">
              <a:avLst/>
            </a:prstGeom>
            <a:gradFill rotWithShape="0">
              <a:gsLst>
                <a:gs pos="0">
                  <a:srgbClr val="FFFFFF"/>
                </a:gs>
                <a:gs pos="100000">
                  <a:srgbClr val="FFCC66"/>
                </a:gs>
              </a:gsLst>
              <a:lin ang="2700000" scaled="1"/>
            </a:gradFill>
            <a:ln w="9525">
              <a:noFill/>
              <a:round/>
              <a:headEnd/>
              <a:tailEnd/>
            </a:ln>
          </p:spPr>
          <p:txBody>
            <a:bodyPr wrap="none" anchor="ctr"/>
            <a:lstStyle/>
            <a:p>
              <a:endParaRPr lang="fr-FR"/>
            </a:p>
          </p:txBody>
        </p:sp>
        <p:sp>
          <p:nvSpPr>
            <p:cNvPr id="65627" name="Oval 266"/>
            <p:cNvSpPr>
              <a:spLocks noChangeArrowheads="1"/>
            </p:cNvSpPr>
            <p:nvPr/>
          </p:nvSpPr>
          <p:spPr bwMode="auto">
            <a:xfrm>
              <a:off x="5268" y="252"/>
              <a:ext cx="56" cy="56"/>
            </a:xfrm>
            <a:prstGeom prst="ellipse">
              <a:avLst/>
            </a:prstGeom>
            <a:gradFill rotWithShape="0">
              <a:gsLst>
                <a:gs pos="0">
                  <a:srgbClr val="FFFFFF"/>
                </a:gs>
                <a:gs pos="100000">
                  <a:srgbClr val="FFCC66"/>
                </a:gs>
              </a:gsLst>
              <a:lin ang="2700000" scaled="1"/>
            </a:gradFill>
            <a:ln w="9525">
              <a:noFill/>
              <a:round/>
              <a:headEnd/>
              <a:tailEnd/>
            </a:ln>
          </p:spPr>
          <p:txBody>
            <a:bodyPr wrap="none" anchor="ctr"/>
            <a:lstStyle/>
            <a:p>
              <a:endParaRPr lang="fr-FR"/>
            </a:p>
          </p:txBody>
        </p:sp>
      </p:grpSp>
      <p:sp>
        <p:nvSpPr>
          <p:cNvPr id="65603" name="Freeform 267"/>
          <p:cNvSpPr>
            <a:spLocks/>
          </p:cNvSpPr>
          <p:nvPr/>
        </p:nvSpPr>
        <p:spPr bwMode="auto">
          <a:xfrm>
            <a:off x="1936750" y="4013200"/>
            <a:ext cx="3333750" cy="215900"/>
          </a:xfrm>
          <a:custGeom>
            <a:avLst/>
            <a:gdLst>
              <a:gd name="T0" fmla="*/ 0 w 2084"/>
              <a:gd name="T1" fmla="*/ 2147483647 h 88"/>
              <a:gd name="T2" fmla="*/ 0 w 2084"/>
              <a:gd name="T3" fmla="*/ 0 h 88"/>
              <a:gd name="T4" fmla="*/ 2147483647 w 2084"/>
              <a:gd name="T5" fmla="*/ 0 h 88"/>
              <a:gd name="T6" fmla="*/ 2147483647 w 2084"/>
              <a:gd name="T7" fmla="*/ 2147483647 h 88"/>
              <a:gd name="T8" fmla="*/ 0 60000 65536"/>
              <a:gd name="T9" fmla="*/ 0 60000 65536"/>
              <a:gd name="T10" fmla="*/ 0 60000 65536"/>
              <a:gd name="T11" fmla="*/ 0 60000 65536"/>
              <a:gd name="T12" fmla="*/ 0 w 2084"/>
              <a:gd name="T13" fmla="*/ 0 h 88"/>
              <a:gd name="T14" fmla="*/ 2084 w 2084"/>
              <a:gd name="T15" fmla="*/ 88 h 88"/>
            </a:gdLst>
            <a:ahLst/>
            <a:cxnLst>
              <a:cxn ang="T8">
                <a:pos x="T0" y="T1"/>
              </a:cxn>
              <a:cxn ang="T9">
                <a:pos x="T2" y="T3"/>
              </a:cxn>
              <a:cxn ang="T10">
                <a:pos x="T4" y="T5"/>
              </a:cxn>
              <a:cxn ang="T11">
                <a:pos x="T6" y="T7"/>
              </a:cxn>
            </a:cxnLst>
            <a:rect l="T12" t="T13" r="T14" b="T15"/>
            <a:pathLst>
              <a:path w="2084" h="88">
                <a:moveTo>
                  <a:pt x="0" y="88"/>
                </a:moveTo>
                <a:lnTo>
                  <a:pt x="0" y="0"/>
                </a:lnTo>
                <a:lnTo>
                  <a:pt x="2084" y="0"/>
                </a:lnTo>
                <a:lnTo>
                  <a:pt x="2084" y="88"/>
                </a:lnTo>
              </a:path>
            </a:pathLst>
          </a:custGeom>
          <a:noFill/>
          <a:ln w="28575" cmpd="sng">
            <a:solidFill>
              <a:srgbClr val="0000FF"/>
            </a:solidFill>
            <a:round/>
            <a:headEnd type="triangle" w="med" len="sm"/>
            <a:tailEnd type="triangle" w="med" len="sm"/>
          </a:ln>
        </p:spPr>
        <p:txBody>
          <a:bodyPr wrap="none" anchor="ctr"/>
          <a:lstStyle/>
          <a:p>
            <a:endParaRPr lang="fr-FR"/>
          </a:p>
        </p:txBody>
      </p:sp>
      <p:sp>
        <p:nvSpPr>
          <p:cNvPr id="65604" name="Freeform 268"/>
          <p:cNvSpPr>
            <a:spLocks/>
          </p:cNvSpPr>
          <p:nvPr/>
        </p:nvSpPr>
        <p:spPr bwMode="auto">
          <a:xfrm>
            <a:off x="2857500" y="4851400"/>
            <a:ext cx="838200" cy="146050"/>
          </a:xfrm>
          <a:custGeom>
            <a:avLst/>
            <a:gdLst>
              <a:gd name="T0" fmla="*/ 0 w 2084"/>
              <a:gd name="T1" fmla="*/ 2147483647 h 88"/>
              <a:gd name="T2" fmla="*/ 0 w 2084"/>
              <a:gd name="T3" fmla="*/ 0 h 88"/>
              <a:gd name="T4" fmla="*/ 2147483647 w 2084"/>
              <a:gd name="T5" fmla="*/ 0 h 88"/>
              <a:gd name="T6" fmla="*/ 2147483647 w 2084"/>
              <a:gd name="T7" fmla="*/ 2147483647 h 88"/>
              <a:gd name="T8" fmla="*/ 0 60000 65536"/>
              <a:gd name="T9" fmla="*/ 0 60000 65536"/>
              <a:gd name="T10" fmla="*/ 0 60000 65536"/>
              <a:gd name="T11" fmla="*/ 0 60000 65536"/>
              <a:gd name="T12" fmla="*/ 0 w 2084"/>
              <a:gd name="T13" fmla="*/ 0 h 88"/>
              <a:gd name="T14" fmla="*/ 2084 w 2084"/>
              <a:gd name="T15" fmla="*/ 88 h 88"/>
            </a:gdLst>
            <a:ahLst/>
            <a:cxnLst>
              <a:cxn ang="T8">
                <a:pos x="T0" y="T1"/>
              </a:cxn>
              <a:cxn ang="T9">
                <a:pos x="T2" y="T3"/>
              </a:cxn>
              <a:cxn ang="T10">
                <a:pos x="T4" y="T5"/>
              </a:cxn>
              <a:cxn ang="T11">
                <a:pos x="T6" y="T7"/>
              </a:cxn>
            </a:cxnLst>
            <a:rect l="T12" t="T13" r="T14" b="T15"/>
            <a:pathLst>
              <a:path w="2084" h="88">
                <a:moveTo>
                  <a:pt x="0" y="88"/>
                </a:moveTo>
                <a:lnTo>
                  <a:pt x="0" y="0"/>
                </a:lnTo>
                <a:lnTo>
                  <a:pt x="2084" y="0"/>
                </a:lnTo>
                <a:lnTo>
                  <a:pt x="2084" y="88"/>
                </a:lnTo>
              </a:path>
            </a:pathLst>
          </a:custGeom>
          <a:noFill/>
          <a:ln w="28575" cmpd="sng">
            <a:solidFill>
              <a:srgbClr val="0000FF"/>
            </a:solidFill>
            <a:round/>
            <a:headEnd type="triangle" w="med" len="sm"/>
            <a:tailEnd type="triangle" w="med" len="sm"/>
          </a:ln>
        </p:spPr>
        <p:txBody>
          <a:bodyPr wrap="none" anchor="ctr"/>
          <a:lstStyle/>
          <a:p>
            <a:endParaRPr lang="fr-FR"/>
          </a:p>
        </p:txBody>
      </p:sp>
      <p:sp>
        <p:nvSpPr>
          <p:cNvPr id="65605" name="Line 269"/>
          <p:cNvSpPr>
            <a:spLocks noChangeShapeType="1"/>
          </p:cNvSpPr>
          <p:nvPr/>
        </p:nvSpPr>
        <p:spPr bwMode="auto">
          <a:xfrm>
            <a:off x="3273425" y="5359400"/>
            <a:ext cx="0" cy="177800"/>
          </a:xfrm>
          <a:prstGeom prst="line">
            <a:avLst/>
          </a:prstGeom>
          <a:noFill/>
          <a:ln w="28575">
            <a:solidFill>
              <a:srgbClr val="0000FF"/>
            </a:solidFill>
            <a:round/>
            <a:headEnd/>
            <a:tailEnd type="triangle" w="med" len="sm"/>
          </a:ln>
        </p:spPr>
        <p:txBody>
          <a:bodyPr wrap="none" anchor="ctr"/>
          <a:lstStyle/>
          <a:p>
            <a:endParaRPr lang="fr-FR"/>
          </a:p>
        </p:txBody>
      </p:sp>
      <p:sp>
        <p:nvSpPr>
          <p:cNvPr id="65606" name="Line 270"/>
          <p:cNvSpPr>
            <a:spLocks noChangeShapeType="1"/>
          </p:cNvSpPr>
          <p:nvPr/>
        </p:nvSpPr>
        <p:spPr bwMode="auto">
          <a:xfrm>
            <a:off x="4505325" y="6229350"/>
            <a:ext cx="0" cy="152400"/>
          </a:xfrm>
          <a:prstGeom prst="line">
            <a:avLst/>
          </a:prstGeom>
          <a:noFill/>
          <a:ln w="28575">
            <a:solidFill>
              <a:srgbClr val="0000FF"/>
            </a:solidFill>
            <a:round/>
            <a:headEnd/>
            <a:tailEnd type="triangle" w="med" len="sm"/>
          </a:ln>
        </p:spPr>
        <p:txBody>
          <a:bodyPr wrap="none" anchor="ctr"/>
          <a:lstStyle/>
          <a:p>
            <a:endParaRPr lang="fr-FR"/>
          </a:p>
        </p:txBody>
      </p:sp>
      <p:sp>
        <p:nvSpPr>
          <p:cNvPr id="65607" name="Line 271"/>
          <p:cNvSpPr>
            <a:spLocks noChangeShapeType="1"/>
          </p:cNvSpPr>
          <p:nvPr/>
        </p:nvSpPr>
        <p:spPr bwMode="auto">
          <a:xfrm rot="5400000">
            <a:off x="5965825" y="6038850"/>
            <a:ext cx="0" cy="368300"/>
          </a:xfrm>
          <a:prstGeom prst="line">
            <a:avLst/>
          </a:prstGeom>
          <a:noFill/>
          <a:ln w="28575">
            <a:solidFill>
              <a:srgbClr val="0000FF"/>
            </a:solidFill>
            <a:round/>
            <a:headEnd/>
            <a:tailEnd type="triangle" w="med" len="sm"/>
          </a:ln>
        </p:spPr>
        <p:txBody>
          <a:bodyPr wrap="none" anchor="ctr"/>
          <a:lstStyle/>
          <a:p>
            <a:endParaRPr lang="fr-FR"/>
          </a:p>
        </p:txBody>
      </p:sp>
      <p:sp>
        <p:nvSpPr>
          <p:cNvPr id="65608" name="Line 272"/>
          <p:cNvSpPr>
            <a:spLocks noChangeShapeType="1"/>
          </p:cNvSpPr>
          <p:nvPr/>
        </p:nvSpPr>
        <p:spPr bwMode="auto">
          <a:xfrm rot="16200000" flipH="1">
            <a:off x="4003675" y="6038850"/>
            <a:ext cx="0" cy="368300"/>
          </a:xfrm>
          <a:prstGeom prst="line">
            <a:avLst/>
          </a:prstGeom>
          <a:noFill/>
          <a:ln w="28575">
            <a:solidFill>
              <a:srgbClr val="0000FF"/>
            </a:solidFill>
            <a:round/>
            <a:headEnd/>
            <a:tailEnd type="triangle" w="med" len="sm"/>
          </a:ln>
        </p:spPr>
        <p:txBody>
          <a:bodyPr wrap="none" anchor="ctr"/>
          <a:lstStyle/>
          <a:p>
            <a:endParaRPr lang="fr-FR"/>
          </a:p>
        </p:txBody>
      </p:sp>
      <p:sp>
        <p:nvSpPr>
          <p:cNvPr id="65609" name="Line 273"/>
          <p:cNvSpPr>
            <a:spLocks noChangeShapeType="1"/>
          </p:cNvSpPr>
          <p:nvPr/>
        </p:nvSpPr>
        <p:spPr bwMode="auto">
          <a:xfrm rot="16200000" flipH="1">
            <a:off x="2606675" y="6045200"/>
            <a:ext cx="0" cy="368300"/>
          </a:xfrm>
          <a:prstGeom prst="line">
            <a:avLst/>
          </a:prstGeom>
          <a:noFill/>
          <a:ln w="28575">
            <a:solidFill>
              <a:srgbClr val="0000FF"/>
            </a:solidFill>
            <a:round/>
            <a:headEnd/>
            <a:tailEnd type="triangle" w="med" len="sm"/>
          </a:ln>
        </p:spPr>
        <p:txBody>
          <a:bodyPr wrap="none" anchor="ctr"/>
          <a:lstStyle/>
          <a:p>
            <a:endParaRPr lang="fr-FR"/>
          </a:p>
        </p:txBody>
      </p:sp>
      <p:sp>
        <p:nvSpPr>
          <p:cNvPr id="65610" name="Line 274"/>
          <p:cNvSpPr>
            <a:spLocks noChangeShapeType="1"/>
          </p:cNvSpPr>
          <p:nvPr/>
        </p:nvSpPr>
        <p:spPr bwMode="auto">
          <a:xfrm rot="5400000">
            <a:off x="5000625" y="6038850"/>
            <a:ext cx="0" cy="368300"/>
          </a:xfrm>
          <a:prstGeom prst="line">
            <a:avLst/>
          </a:prstGeom>
          <a:noFill/>
          <a:ln w="28575">
            <a:solidFill>
              <a:srgbClr val="0000FF"/>
            </a:solidFill>
            <a:round/>
            <a:headEnd/>
            <a:tailEnd type="triangle" w="med" len="sm"/>
          </a:ln>
        </p:spPr>
        <p:txBody>
          <a:bodyPr wrap="none" anchor="ctr"/>
          <a:lstStyle/>
          <a:p>
            <a:endParaRPr lang="fr-FR"/>
          </a:p>
        </p:txBody>
      </p:sp>
      <p:sp>
        <p:nvSpPr>
          <p:cNvPr id="65611" name="Freeform 275"/>
          <p:cNvSpPr>
            <a:spLocks/>
          </p:cNvSpPr>
          <p:nvPr/>
        </p:nvSpPr>
        <p:spPr bwMode="auto">
          <a:xfrm>
            <a:off x="4133850" y="736600"/>
            <a:ext cx="3308350" cy="203200"/>
          </a:xfrm>
          <a:custGeom>
            <a:avLst/>
            <a:gdLst>
              <a:gd name="T0" fmla="*/ 0 w 2084"/>
              <a:gd name="T1" fmla="*/ 2147483647 h 88"/>
              <a:gd name="T2" fmla="*/ 0 w 2084"/>
              <a:gd name="T3" fmla="*/ 0 h 88"/>
              <a:gd name="T4" fmla="*/ 2147483647 w 2084"/>
              <a:gd name="T5" fmla="*/ 0 h 88"/>
              <a:gd name="T6" fmla="*/ 2147483647 w 2084"/>
              <a:gd name="T7" fmla="*/ 2147483647 h 88"/>
              <a:gd name="T8" fmla="*/ 0 60000 65536"/>
              <a:gd name="T9" fmla="*/ 0 60000 65536"/>
              <a:gd name="T10" fmla="*/ 0 60000 65536"/>
              <a:gd name="T11" fmla="*/ 0 60000 65536"/>
              <a:gd name="T12" fmla="*/ 0 w 2084"/>
              <a:gd name="T13" fmla="*/ 0 h 88"/>
              <a:gd name="T14" fmla="*/ 2084 w 2084"/>
              <a:gd name="T15" fmla="*/ 88 h 88"/>
            </a:gdLst>
            <a:ahLst/>
            <a:cxnLst>
              <a:cxn ang="T8">
                <a:pos x="T0" y="T1"/>
              </a:cxn>
              <a:cxn ang="T9">
                <a:pos x="T2" y="T3"/>
              </a:cxn>
              <a:cxn ang="T10">
                <a:pos x="T4" y="T5"/>
              </a:cxn>
              <a:cxn ang="T11">
                <a:pos x="T6" y="T7"/>
              </a:cxn>
            </a:cxnLst>
            <a:rect l="T12" t="T13" r="T14" b="T15"/>
            <a:pathLst>
              <a:path w="2084" h="88">
                <a:moveTo>
                  <a:pt x="0" y="88"/>
                </a:moveTo>
                <a:lnTo>
                  <a:pt x="0" y="0"/>
                </a:lnTo>
                <a:lnTo>
                  <a:pt x="2084" y="0"/>
                </a:lnTo>
                <a:lnTo>
                  <a:pt x="2084" y="88"/>
                </a:lnTo>
              </a:path>
            </a:pathLst>
          </a:custGeom>
          <a:noFill/>
          <a:ln w="28575" cmpd="sng">
            <a:solidFill>
              <a:srgbClr val="0000FF"/>
            </a:solidFill>
            <a:round/>
            <a:headEnd type="triangle" w="med" len="sm"/>
            <a:tailEnd type="triangle" w="med" len="sm"/>
          </a:ln>
        </p:spPr>
        <p:txBody>
          <a:bodyPr wrap="none" anchor="ctr"/>
          <a:lstStyle/>
          <a:p>
            <a:endParaRPr lang="fr-FR"/>
          </a:p>
        </p:txBody>
      </p:sp>
      <p:sp>
        <p:nvSpPr>
          <p:cNvPr id="65612" name="Freeform 276"/>
          <p:cNvSpPr>
            <a:spLocks/>
          </p:cNvSpPr>
          <p:nvPr/>
        </p:nvSpPr>
        <p:spPr bwMode="auto">
          <a:xfrm>
            <a:off x="3708400" y="3271838"/>
            <a:ext cx="95250" cy="307975"/>
          </a:xfrm>
          <a:custGeom>
            <a:avLst/>
            <a:gdLst>
              <a:gd name="T0" fmla="*/ 2147483647 w 99"/>
              <a:gd name="T1" fmla="*/ 2147483647 h 356"/>
              <a:gd name="T2" fmla="*/ 2147483647 w 99"/>
              <a:gd name="T3" fmla="*/ 2147483647 h 356"/>
              <a:gd name="T4" fmla="*/ 2147483647 w 99"/>
              <a:gd name="T5" fmla="*/ 2147483647 h 356"/>
              <a:gd name="T6" fmla="*/ 890501837 w 99"/>
              <a:gd name="T7" fmla="*/ 2147483647 h 356"/>
              <a:gd name="T8" fmla="*/ 2147483647 w 99"/>
              <a:gd name="T9" fmla="*/ 2147483647 h 356"/>
              <a:gd name="T10" fmla="*/ 2147483647 w 99"/>
              <a:gd name="T11" fmla="*/ 2147483647 h 356"/>
              <a:gd name="T12" fmla="*/ 2147483647 w 99"/>
              <a:gd name="T13" fmla="*/ 2147483647 h 356"/>
              <a:gd name="T14" fmla="*/ 2147483647 w 99"/>
              <a:gd name="T15" fmla="*/ 2147483647 h 356"/>
              <a:gd name="T16" fmla="*/ 2147483647 w 99"/>
              <a:gd name="T17" fmla="*/ 2147483647 h 356"/>
              <a:gd name="T18" fmla="*/ 2147483647 w 99"/>
              <a:gd name="T19" fmla="*/ 2147483647 h 356"/>
              <a:gd name="T20" fmla="*/ 2147483647 w 99"/>
              <a:gd name="T21" fmla="*/ 2147483647 h 356"/>
              <a:gd name="T22" fmla="*/ 2147483647 w 99"/>
              <a:gd name="T23" fmla="*/ 214748364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356"/>
              <a:gd name="T38" fmla="*/ 99 w 99"/>
              <a:gd name="T39" fmla="*/ 356 h 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356">
                <a:moveTo>
                  <a:pt x="41" y="120"/>
                </a:moveTo>
                <a:cubicBezTo>
                  <a:pt x="38" y="146"/>
                  <a:pt x="39" y="154"/>
                  <a:pt x="35" y="174"/>
                </a:cubicBezTo>
                <a:cubicBezTo>
                  <a:pt x="31" y="194"/>
                  <a:pt x="21" y="218"/>
                  <a:pt x="15" y="240"/>
                </a:cubicBezTo>
                <a:cubicBezTo>
                  <a:pt x="9" y="262"/>
                  <a:pt x="0" y="286"/>
                  <a:pt x="1" y="304"/>
                </a:cubicBezTo>
                <a:cubicBezTo>
                  <a:pt x="2" y="322"/>
                  <a:pt x="5" y="344"/>
                  <a:pt x="19" y="350"/>
                </a:cubicBezTo>
                <a:cubicBezTo>
                  <a:pt x="33" y="356"/>
                  <a:pt x="75" y="354"/>
                  <a:pt x="87" y="340"/>
                </a:cubicBezTo>
                <a:cubicBezTo>
                  <a:pt x="99" y="326"/>
                  <a:pt x="96" y="291"/>
                  <a:pt x="93" y="264"/>
                </a:cubicBezTo>
                <a:cubicBezTo>
                  <a:pt x="90" y="237"/>
                  <a:pt x="75" y="201"/>
                  <a:pt x="69" y="176"/>
                </a:cubicBezTo>
                <a:cubicBezTo>
                  <a:pt x="63" y="151"/>
                  <a:pt x="61" y="135"/>
                  <a:pt x="59" y="116"/>
                </a:cubicBezTo>
                <a:cubicBezTo>
                  <a:pt x="57" y="97"/>
                  <a:pt x="57" y="80"/>
                  <a:pt x="55" y="62"/>
                </a:cubicBezTo>
                <a:cubicBezTo>
                  <a:pt x="53" y="44"/>
                  <a:pt x="51" y="0"/>
                  <a:pt x="49" y="10"/>
                </a:cubicBezTo>
                <a:cubicBezTo>
                  <a:pt x="47" y="20"/>
                  <a:pt x="43" y="97"/>
                  <a:pt x="41" y="120"/>
                </a:cubicBezTo>
                <a:close/>
              </a:path>
            </a:pathLst>
          </a:custGeom>
          <a:gradFill rotWithShape="0">
            <a:gsLst>
              <a:gs pos="0">
                <a:srgbClr val="FF0000"/>
              </a:gs>
              <a:gs pos="100000">
                <a:srgbClr val="FFCC66"/>
              </a:gs>
            </a:gsLst>
            <a:lin ang="5400000" scaled="1"/>
          </a:gradFill>
          <a:ln w="9525">
            <a:noFill/>
            <a:round/>
            <a:headEnd/>
            <a:tailEnd/>
          </a:ln>
        </p:spPr>
        <p:txBody>
          <a:bodyPr wrap="none" anchor="ctr"/>
          <a:lstStyle/>
          <a:p>
            <a:endParaRPr lang="fr-FR"/>
          </a:p>
        </p:txBody>
      </p:sp>
      <p:sp>
        <p:nvSpPr>
          <p:cNvPr id="65613" name="Freeform 277"/>
          <p:cNvSpPr>
            <a:spLocks/>
          </p:cNvSpPr>
          <p:nvPr/>
        </p:nvSpPr>
        <p:spPr bwMode="auto">
          <a:xfrm>
            <a:off x="3092450" y="3221038"/>
            <a:ext cx="95250" cy="307975"/>
          </a:xfrm>
          <a:custGeom>
            <a:avLst/>
            <a:gdLst>
              <a:gd name="T0" fmla="*/ 2147483647 w 99"/>
              <a:gd name="T1" fmla="*/ 2147483647 h 356"/>
              <a:gd name="T2" fmla="*/ 2147483647 w 99"/>
              <a:gd name="T3" fmla="*/ 2147483647 h 356"/>
              <a:gd name="T4" fmla="*/ 2147483647 w 99"/>
              <a:gd name="T5" fmla="*/ 2147483647 h 356"/>
              <a:gd name="T6" fmla="*/ 890501837 w 99"/>
              <a:gd name="T7" fmla="*/ 2147483647 h 356"/>
              <a:gd name="T8" fmla="*/ 2147483647 w 99"/>
              <a:gd name="T9" fmla="*/ 2147483647 h 356"/>
              <a:gd name="T10" fmla="*/ 2147483647 w 99"/>
              <a:gd name="T11" fmla="*/ 2147483647 h 356"/>
              <a:gd name="T12" fmla="*/ 2147483647 w 99"/>
              <a:gd name="T13" fmla="*/ 2147483647 h 356"/>
              <a:gd name="T14" fmla="*/ 2147483647 w 99"/>
              <a:gd name="T15" fmla="*/ 2147483647 h 356"/>
              <a:gd name="T16" fmla="*/ 2147483647 w 99"/>
              <a:gd name="T17" fmla="*/ 2147483647 h 356"/>
              <a:gd name="T18" fmla="*/ 2147483647 w 99"/>
              <a:gd name="T19" fmla="*/ 2147483647 h 356"/>
              <a:gd name="T20" fmla="*/ 2147483647 w 99"/>
              <a:gd name="T21" fmla="*/ 2147483647 h 356"/>
              <a:gd name="T22" fmla="*/ 2147483647 w 99"/>
              <a:gd name="T23" fmla="*/ 214748364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356"/>
              <a:gd name="T38" fmla="*/ 99 w 99"/>
              <a:gd name="T39" fmla="*/ 356 h 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356">
                <a:moveTo>
                  <a:pt x="41" y="120"/>
                </a:moveTo>
                <a:cubicBezTo>
                  <a:pt x="38" y="146"/>
                  <a:pt x="39" y="154"/>
                  <a:pt x="35" y="174"/>
                </a:cubicBezTo>
                <a:cubicBezTo>
                  <a:pt x="31" y="194"/>
                  <a:pt x="21" y="218"/>
                  <a:pt x="15" y="240"/>
                </a:cubicBezTo>
                <a:cubicBezTo>
                  <a:pt x="9" y="262"/>
                  <a:pt x="0" y="286"/>
                  <a:pt x="1" y="304"/>
                </a:cubicBezTo>
                <a:cubicBezTo>
                  <a:pt x="2" y="322"/>
                  <a:pt x="5" y="344"/>
                  <a:pt x="19" y="350"/>
                </a:cubicBezTo>
                <a:cubicBezTo>
                  <a:pt x="33" y="356"/>
                  <a:pt x="75" y="354"/>
                  <a:pt x="87" y="340"/>
                </a:cubicBezTo>
                <a:cubicBezTo>
                  <a:pt x="99" y="326"/>
                  <a:pt x="96" y="291"/>
                  <a:pt x="93" y="264"/>
                </a:cubicBezTo>
                <a:cubicBezTo>
                  <a:pt x="90" y="237"/>
                  <a:pt x="75" y="201"/>
                  <a:pt x="69" y="176"/>
                </a:cubicBezTo>
                <a:cubicBezTo>
                  <a:pt x="63" y="151"/>
                  <a:pt x="61" y="135"/>
                  <a:pt x="59" y="116"/>
                </a:cubicBezTo>
                <a:cubicBezTo>
                  <a:pt x="57" y="97"/>
                  <a:pt x="57" y="80"/>
                  <a:pt x="55" y="62"/>
                </a:cubicBezTo>
                <a:cubicBezTo>
                  <a:pt x="53" y="44"/>
                  <a:pt x="51" y="0"/>
                  <a:pt x="49" y="10"/>
                </a:cubicBezTo>
                <a:cubicBezTo>
                  <a:pt x="47" y="20"/>
                  <a:pt x="43" y="97"/>
                  <a:pt x="41" y="120"/>
                </a:cubicBezTo>
                <a:close/>
              </a:path>
            </a:pathLst>
          </a:custGeom>
          <a:gradFill rotWithShape="0">
            <a:gsLst>
              <a:gs pos="0">
                <a:srgbClr val="FF0000"/>
              </a:gs>
              <a:gs pos="100000">
                <a:srgbClr val="FFCC66"/>
              </a:gs>
            </a:gsLst>
            <a:lin ang="5400000" scaled="1"/>
          </a:gradFill>
          <a:ln w="9525">
            <a:noFill/>
            <a:round/>
            <a:headEnd/>
            <a:tailEnd/>
          </a:ln>
        </p:spPr>
        <p:txBody>
          <a:bodyPr wrap="none" anchor="ctr"/>
          <a:lstStyle/>
          <a:p>
            <a:endParaRPr lang="fr-FR"/>
          </a:p>
        </p:txBody>
      </p:sp>
      <p:sp>
        <p:nvSpPr>
          <p:cNvPr id="65614" name="Freeform 278"/>
          <p:cNvSpPr>
            <a:spLocks/>
          </p:cNvSpPr>
          <p:nvPr/>
        </p:nvSpPr>
        <p:spPr bwMode="auto">
          <a:xfrm>
            <a:off x="2962275" y="3378200"/>
            <a:ext cx="95250" cy="307975"/>
          </a:xfrm>
          <a:custGeom>
            <a:avLst/>
            <a:gdLst>
              <a:gd name="T0" fmla="*/ 2147483647 w 99"/>
              <a:gd name="T1" fmla="*/ 2147483647 h 356"/>
              <a:gd name="T2" fmla="*/ 2147483647 w 99"/>
              <a:gd name="T3" fmla="*/ 2147483647 h 356"/>
              <a:gd name="T4" fmla="*/ 2147483647 w 99"/>
              <a:gd name="T5" fmla="*/ 2147483647 h 356"/>
              <a:gd name="T6" fmla="*/ 890501837 w 99"/>
              <a:gd name="T7" fmla="*/ 2147483647 h 356"/>
              <a:gd name="T8" fmla="*/ 2147483647 w 99"/>
              <a:gd name="T9" fmla="*/ 2147483647 h 356"/>
              <a:gd name="T10" fmla="*/ 2147483647 w 99"/>
              <a:gd name="T11" fmla="*/ 2147483647 h 356"/>
              <a:gd name="T12" fmla="*/ 2147483647 w 99"/>
              <a:gd name="T13" fmla="*/ 2147483647 h 356"/>
              <a:gd name="T14" fmla="*/ 2147483647 w 99"/>
              <a:gd name="T15" fmla="*/ 2147483647 h 356"/>
              <a:gd name="T16" fmla="*/ 2147483647 w 99"/>
              <a:gd name="T17" fmla="*/ 2147483647 h 356"/>
              <a:gd name="T18" fmla="*/ 2147483647 w 99"/>
              <a:gd name="T19" fmla="*/ 2147483647 h 356"/>
              <a:gd name="T20" fmla="*/ 2147483647 w 99"/>
              <a:gd name="T21" fmla="*/ 2147483647 h 356"/>
              <a:gd name="T22" fmla="*/ 2147483647 w 99"/>
              <a:gd name="T23" fmla="*/ 214748364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356"/>
              <a:gd name="T38" fmla="*/ 99 w 99"/>
              <a:gd name="T39" fmla="*/ 356 h 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356">
                <a:moveTo>
                  <a:pt x="41" y="120"/>
                </a:moveTo>
                <a:cubicBezTo>
                  <a:pt x="38" y="146"/>
                  <a:pt x="39" y="154"/>
                  <a:pt x="35" y="174"/>
                </a:cubicBezTo>
                <a:cubicBezTo>
                  <a:pt x="31" y="194"/>
                  <a:pt x="21" y="218"/>
                  <a:pt x="15" y="240"/>
                </a:cubicBezTo>
                <a:cubicBezTo>
                  <a:pt x="9" y="262"/>
                  <a:pt x="0" y="286"/>
                  <a:pt x="1" y="304"/>
                </a:cubicBezTo>
                <a:cubicBezTo>
                  <a:pt x="2" y="322"/>
                  <a:pt x="5" y="344"/>
                  <a:pt x="19" y="350"/>
                </a:cubicBezTo>
                <a:cubicBezTo>
                  <a:pt x="33" y="356"/>
                  <a:pt x="75" y="354"/>
                  <a:pt x="87" y="340"/>
                </a:cubicBezTo>
                <a:cubicBezTo>
                  <a:pt x="99" y="326"/>
                  <a:pt x="96" y="291"/>
                  <a:pt x="93" y="264"/>
                </a:cubicBezTo>
                <a:cubicBezTo>
                  <a:pt x="90" y="237"/>
                  <a:pt x="75" y="201"/>
                  <a:pt x="69" y="176"/>
                </a:cubicBezTo>
                <a:cubicBezTo>
                  <a:pt x="63" y="151"/>
                  <a:pt x="61" y="135"/>
                  <a:pt x="59" y="116"/>
                </a:cubicBezTo>
                <a:cubicBezTo>
                  <a:pt x="57" y="97"/>
                  <a:pt x="57" y="80"/>
                  <a:pt x="55" y="62"/>
                </a:cubicBezTo>
                <a:cubicBezTo>
                  <a:pt x="53" y="44"/>
                  <a:pt x="51" y="0"/>
                  <a:pt x="49" y="10"/>
                </a:cubicBezTo>
                <a:cubicBezTo>
                  <a:pt x="47" y="20"/>
                  <a:pt x="43" y="97"/>
                  <a:pt x="41" y="120"/>
                </a:cubicBezTo>
                <a:close/>
              </a:path>
            </a:pathLst>
          </a:custGeom>
          <a:gradFill rotWithShape="0">
            <a:gsLst>
              <a:gs pos="0">
                <a:srgbClr val="FF0000"/>
              </a:gs>
              <a:gs pos="100000">
                <a:srgbClr val="FFCC66"/>
              </a:gs>
            </a:gsLst>
            <a:lin ang="5400000" scaled="1"/>
          </a:gradFill>
          <a:ln w="9525">
            <a:noFill/>
            <a:round/>
            <a:headEnd/>
            <a:tailEnd/>
          </a:ln>
        </p:spPr>
        <p:txBody>
          <a:bodyPr wrap="none" anchor="ctr"/>
          <a:lstStyle/>
          <a:p>
            <a:endParaRPr lang="fr-FR"/>
          </a:p>
        </p:txBody>
      </p:sp>
      <p:sp>
        <p:nvSpPr>
          <p:cNvPr id="65615" name="Freeform 279"/>
          <p:cNvSpPr>
            <a:spLocks/>
          </p:cNvSpPr>
          <p:nvPr/>
        </p:nvSpPr>
        <p:spPr bwMode="auto">
          <a:xfrm>
            <a:off x="2800350" y="3252788"/>
            <a:ext cx="95250" cy="307975"/>
          </a:xfrm>
          <a:custGeom>
            <a:avLst/>
            <a:gdLst>
              <a:gd name="T0" fmla="*/ 2147483647 w 99"/>
              <a:gd name="T1" fmla="*/ 2147483647 h 356"/>
              <a:gd name="T2" fmla="*/ 2147483647 w 99"/>
              <a:gd name="T3" fmla="*/ 2147483647 h 356"/>
              <a:gd name="T4" fmla="*/ 2147483647 w 99"/>
              <a:gd name="T5" fmla="*/ 2147483647 h 356"/>
              <a:gd name="T6" fmla="*/ 890501837 w 99"/>
              <a:gd name="T7" fmla="*/ 2147483647 h 356"/>
              <a:gd name="T8" fmla="*/ 2147483647 w 99"/>
              <a:gd name="T9" fmla="*/ 2147483647 h 356"/>
              <a:gd name="T10" fmla="*/ 2147483647 w 99"/>
              <a:gd name="T11" fmla="*/ 2147483647 h 356"/>
              <a:gd name="T12" fmla="*/ 2147483647 w 99"/>
              <a:gd name="T13" fmla="*/ 2147483647 h 356"/>
              <a:gd name="T14" fmla="*/ 2147483647 w 99"/>
              <a:gd name="T15" fmla="*/ 2147483647 h 356"/>
              <a:gd name="T16" fmla="*/ 2147483647 w 99"/>
              <a:gd name="T17" fmla="*/ 2147483647 h 356"/>
              <a:gd name="T18" fmla="*/ 2147483647 w 99"/>
              <a:gd name="T19" fmla="*/ 2147483647 h 356"/>
              <a:gd name="T20" fmla="*/ 2147483647 w 99"/>
              <a:gd name="T21" fmla="*/ 2147483647 h 356"/>
              <a:gd name="T22" fmla="*/ 2147483647 w 99"/>
              <a:gd name="T23" fmla="*/ 2147483647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356"/>
              <a:gd name="T38" fmla="*/ 99 w 99"/>
              <a:gd name="T39" fmla="*/ 356 h 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356">
                <a:moveTo>
                  <a:pt x="41" y="120"/>
                </a:moveTo>
                <a:cubicBezTo>
                  <a:pt x="38" y="146"/>
                  <a:pt x="39" y="154"/>
                  <a:pt x="35" y="174"/>
                </a:cubicBezTo>
                <a:cubicBezTo>
                  <a:pt x="31" y="194"/>
                  <a:pt x="21" y="218"/>
                  <a:pt x="15" y="240"/>
                </a:cubicBezTo>
                <a:cubicBezTo>
                  <a:pt x="9" y="262"/>
                  <a:pt x="0" y="286"/>
                  <a:pt x="1" y="304"/>
                </a:cubicBezTo>
                <a:cubicBezTo>
                  <a:pt x="2" y="322"/>
                  <a:pt x="5" y="344"/>
                  <a:pt x="19" y="350"/>
                </a:cubicBezTo>
                <a:cubicBezTo>
                  <a:pt x="33" y="356"/>
                  <a:pt x="75" y="354"/>
                  <a:pt x="87" y="340"/>
                </a:cubicBezTo>
                <a:cubicBezTo>
                  <a:pt x="99" y="326"/>
                  <a:pt x="96" y="291"/>
                  <a:pt x="93" y="264"/>
                </a:cubicBezTo>
                <a:cubicBezTo>
                  <a:pt x="90" y="237"/>
                  <a:pt x="75" y="201"/>
                  <a:pt x="69" y="176"/>
                </a:cubicBezTo>
                <a:cubicBezTo>
                  <a:pt x="63" y="151"/>
                  <a:pt x="61" y="135"/>
                  <a:pt x="59" y="116"/>
                </a:cubicBezTo>
                <a:cubicBezTo>
                  <a:pt x="57" y="97"/>
                  <a:pt x="57" y="80"/>
                  <a:pt x="55" y="62"/>
                </a:cubicBezTo>
                <a:cubicBezTo>
                  <a:pt x="53" y="44"/>
                  <a:pt x="51" y="0"/>
                  <a:pt x="49" y="10"/>
                </a:cubicBezTo>
                <a:cubicBezTo>
                  <a:pt x="47" y="20"/>
                  <a:pt x="43" y="97"/>
                  <a:pt x="41" y="120"/>
                </a:cubicBezTo>
                <a:close/>
              </a:path>
            </a:pathLst>
          </a:custGeom>
          <a:gradFill rotWithShape="0">
            <a:gsLst>
              <a:gs pos="0">
                <a:srgbClr val="FF0000"/>
              </a:gs>
              <a:gs pos="100000">
                <a:srgbClr val="FFCC66"/>
              </a:gs>
            </a:gsLst>
            <a:lin ang="5400000" scaled="1"/>
          </a:gradFill>
          <a:ln w="9525">
            <a:noFill/>
            <a:round/>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DSCF3207.JPG                                                   0005D396Gaia                           BB7024E6:"/>
          <p:cNvPicPr>
            <a:picLocks noChangeAspect="1" noChangeArrowheads="1"/>
          </p:cNvPicPr>
          <p:nvPr/>
        </p:nvPicPr>
        <p:blipFill>
          <a:blip r:embed="rId2" r:link="rId3" cstate="print"/>
          <a:srcRect/>
          <a:stretch>
            <a:fillRect/>
          </a:stretch>
        </p:blipFill>
        <p:spPr bwMode="auto">
          <a:xfrm>
            <a:off x="220663" y="452438"/>
            <a:ext cx="8672512" cy="5784850"/>
          </a:xfrm>
          <a:prstGeom prst="rect">
            <a:avLst/>
          </a:prstGeom>
          <a:noFill/>
          <a:ln w="19050">
            <a:solidFill>
              <a:srgbClr val="000000"/>
            </a:solid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13_002"/>
          <p:cNvPicPr>
            <a:picLocks noChangeAspect="1" noChangeArrowheads="1"/>
          </p:cNvPicPr>
          <p:nvPr/>
        </p:nvPicPr>
        <p:blipFill>
          <a:blip r:embed="rId2" cstate="print"/>
          <a:srcRect/>
          <a:stretch>
            <a:fillRect/>
          </a:stretch>
        </p:blipFill>
        <p:spPr bwMode="auto">
          <a:xfrm>
            <a:off x="107950" y="260350"/>
            <a:ext cx="8939213" cy="6386513"/>
          </a:xfrm>
          <a:prstGeom prst="rect">
            <a:avLst/>
          </a:prstGeom>
          <a:noFill/>
          <a:ln w="9525">
            <a:solidFill>
              <a:schemeClr val="tx1"/>
            </a:solid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187450" y="6165850"/>
            <a:ext cx="6400800" cy="503238"/>
          </a:xfrm>
        </p:spPr>
        <p:txBody>
          <a:bodyPr/>
          <a:lstStyle/>
          <a:p>
            <a:pPr eaLnBrk="1" hangingPunct="1">
              <a:lnSpc>
                <a:spcPct val="90000"/>
              </a:lnSpc>
              <a:defRPr/>
            </a:pPr>
            <a:r>
              <a:rPr lang="fr-FR" sz="2800" b="1" smtClean="0">
                <a:solidFill>
                  <a:srgbClr val="000000"/>
                </a:solidFill>
                <a:effectLst>
                  <a:outerShdw blurRad="38100" dist="38100" dir="2700000" algn="tl">
                    <a:srgbClr val="FFFFFF"/>
                  </a:outerShdw>
                </a:effectLst>
              </a:rPr>
              <a:t>MERCI  DE VOTRE ATTENTION</a:t>
            </a:r>
          </a:p>
        </p:txBody>
      </p:sp>
      <p:pic>
        <p:nvPicPr>
          <p:cNvPr id="2053" name="Picture 5"/>
          <p:cNvPicPr>
            <a:picLocks noChangeAspect="1" noChangeArrowheads="1"/>
          </p:cNvPicPr>
          <p:nvPr/>
        </p:nvPicPr>
        <p:blipFill>
          <a:blip r:embed="rId2" cstate="print"/>
          <a:srcRect/>
          <a:stretch>
            <a:fillRect/>
          </a:stretch>
        </p:blipFill>
        <p:spPr bwMode="auto">
          <a:xfrm>
            <a:off x="684213" y="115888"/>
            <a:ext cx="7812087" cy="5849937"/>
          </a:xfrm>
          <a:prstGeom prst="rect">
            <a:avLst/>
          </a:prstGeom>
          <a:noFill/>
          <a:ln w="38100" algn="ctr">
            <a:solidFill>
              <a:schemeClr val="bg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2400" decel="100000"/>
                                        <p:tgtEl>
                                          <p:spTgt spid="2053"/>
                                        </p:tgtEl>
                                      </p:cBhvr>
                                    </p:animEffect>
                                    <p:anim calcmode="lin" valueType="num">
                                      <p:cBhvr>
                                        <p:cTn id="8" dur="2400" decel="100000" fill="hold"/>
                                        <p:tgtEl>
                                          <p:spTgt spid="2053"/>
                                        </p:tgtEl>
                                        <p:attrNameLst>
                                          <p:attrName>style.rotation</p:attrName>
                                        </p:attrNameLst>
                                      </p:cBhvr>
                                      <p:tavLst>
                                        <p:tav tm="0">
                                          <p:val>
                                            <p:fltVal val="-90"/>
                                          </p:val>
                                        </p:tav>
                                        <p:tav tm="100000">
                                          <p:val>
                                            <p:fltVal val="0"/>
                                          </p:val>
                                        </p:tav>
                                      </p:tavLst>
                                    </p:anim>
                                    <p:anim calcmode="lin" valueType="num">
                                      <p:cBhvr>
                                        <p:cTn id="9" dur="2400" decel="100000" fill="hold"/>
                                        <p:tgtEl>
                                          <p:spTgt spid="2053"/>
                                        </p:tgtEl>
                                        <p:attrNameLst>
                                          <p:attrName>ppt_x</p:attrName>
                                        </p:attrNameLst>
                                      </p:cBhvr>
                                      <p:tavLst>
                                        <p:tav tm="0">
                                          <p:val>
                                            <p:strVal val="#ppt_x+0.4"/>
                                          </p:val>
                                        </p:tav>
                                        <p:tav tm="100000">
                                          <p:val>
                                            <p:strVal val="#ppt_x-0.05"/>
                                          </p:val>
                                        </p:tav>
                                      </p:tavLst>
                                    </p:anim>
                                    <p:anim calcmode="lin" valueType="num">
                                      <p:cBhvr>
                                        <p:cTn id="10" dur="2400" decel="100000" fill="hold"/>
                                        <p:tgtEl>
                                          <p:spTgt spid="2053"/>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2053"/>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205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313" y="0"/>
            <a:ext cx="8229600" cy="1143000"/>
          </a:xfrm>
        </p:spPr>
        <p:txBody>
          <a:bodyPr/>
          <a:lstStyle/>
          <a:p>
            <a:pPr eaLnBrk="1" hangingPunct="1">
              <a:defRPr/>
            </a:pPr>
            <a:r>
              <a:rPr lang="fr-FR" dirty="0" smtClean="0">
                <a:solidFill>
                  <a:srgbClr val="FFFF00"/>
                </a:solidFill>
              </a:rPr>
              <a:t>A. LE SYSTÈME CELLULAIRE </a:t>
            </a:r>
            <a:endParaRPr lang="fr-FR" dirty="0" smtClean="0"/>
          </a:p>
        </p:txBody>
      </p:sp>
      <p:sp>
        <p:nvSpPr>
          <p:cNvPr id="3" name="Espace réservé du contenu 2"/>
          <p:cNvSpPr>
            <a:spLocks noGrp="1"/>
          </p:cNvSpPr>
          <p:nvPr>
            <p:ph idx="1"/>
          </p:nvPr>
        </p:nvSpPr>
        <p:spPr>
          <a:xfrm>
            <a:off x="468313" y="1196975"/>
            <a:ext cx="8229600" cy="4525963"/>
          </a:xfrm>
        </p:spPr>
        <p:txBody>
          <a:bodyPr/>
          <a:lstStyle/>
          <a:p>
            <a:pPr eaLnBrk="1" hangingPunct="1">
              <a:defRPr/>
            </a:pPr>
            <a:r>
              <a:rPr lang="fr-FR" b="1" dirty="0" smtClean="0">
                <a:solidFill>
                  <a:srgbClr val="FFFF00"/>
                </a:solidFill>
              </a:rPr>
              <a:t>1. Le système </a:t>
            </a:r>
            <a:r>
              <a:rPr lang="fr-FR" b="1" dirty="0" err="1" smtClean="0">
                <a:solidFill>
                  <a:srgbClr val="FFFF00"/>
                </a:solidFill>
              </a:rPr>
              <a:t>Iympho</a:t>
            </a:r>
            <a:r>
              <a:rPr lang="fr-FR" b="1" dirty="0" smtClean="0">
                <a:solidFill>
                  <a:srgbClr val="FFFF00"/>
                </a:solidFill>
              </a:rPr>
              <a:t>-plasmocytaire</a:t>
            </a:r>
            <a:r>
              <a:rPr lang="fr-FR" b="1" dirty="0" smtClean="0"/>
              <a:t>:</a:t>
            </a:r>
          </a:p>
          <a:p>
            <a:pPr lvl="1" eaLnBrk="1" hangingPunct="1">
              <a:defRPr/>
            </a:pPr>
            <a:r>
              <a:rPr lang="fr-FR" sz="2400" b="1" dirty="0" smtClean="0"/>
              <a:t>lymphocytes T et</a:t>
            </a:r>
          </a:p>
          <a:p>
            <a:pPr lvl="1" eaLnBrk="1" hangingPunct="1">
              <a:defRPr/>
            </a:pPr>
            <a:r>
              <a:rPr lang="fr-FR" sz="2400" b="1" dirty="0" smtClean="0"/>
              <a:t>lymphocytes B.</a:t>
            </a:r>
          </a:p>
          <a:p>
            <a:pPr eaLnBrk="1" hangingPunct="1">
              <a:defRPr/>
            </a:pPr>
            <a:r>
              <a:rPr lang="fr-FR" sz="2400" b="1" i="1" dirty="0" smtClean="0">
                <a:solidFill>
                  <a:srgbClr val="FFFF00"/>
                </a:solidFill>
                <a:effectLst>
                  <a:outerShdw blurRad="38100" dist="38100" dir="2700000" algn="tl">
                    <a:srgbClr val="000000">
                      <a:alpha val="43137"/>
                    </a:srgbClr>
                  </a:outerShdw>
                </a:effectLst>
              </a:rPr>
              <a:t>a. Les LT:</a:t>
            </a:r>
          </a:p>
          <a:p>
            <a:pPr eaLnBrk="1" hangingPunct="1">
              <a:buFont typeface="Wingdings" pitchFamily="2" charset="2"/>
              <a:buNone/>
              <a:defRPr/>
            </a:pPr>
            <a:r>
              <a:rPr lang="fr-FR" sz="2400" b="1" dirty="0" smtClean="0">
                <a:effectLst>
                  <a:outerShdw blurRad="38100" dist="38100" dir="2700000" algn="tl">
                    <a:srgbClr val="000000">
                      <a:alpha val="43137"/>
                    </a:srgbClr>
                  </a:outerShdw>
                </a:effectLst>
              </a:rPr>
              <a:t>Responsable de l'immunité cellulaire et de la production des cytokines. Ils naissent dans la moelle, gagnent le thymus, puis rejoignent les organes lymphoïde par voie sanguine.</a:t>
            </a:r>
          </a:p>
          <a:p>
            <a:pPr eaLnBrk="1" hangingPunct="1">
              <a:buFont typeface="Wingdings" pitchFamily="2" charset="2"/>
              <a:buNone/>
              <a:defRPr/>
            </a:pPr>
            <a:r>
              <a:rPr lang="fr-FR" sz="2400" b="1" dirty="0" smtClean="0">
                <a:effectLst>
                  <a:outerShdw blurRad="38100" dist="38100" dir="2700000" algn="tl">
                    <a:srgbClr val="000000">
                      <a:alpha val="43137"/>
                    </a:srgbClr>
                  </a:outerShdw>
                </a:effectLst>
              </a:rPr>
              <a:t>       Au cours de l'agression le lymphocyte T est activé et se transforme en cellule </a:t>
            </a:r>
            <a:r>
              <a:rPr lang="fr-FR" sz="2400" b="1" dirty="0" err="1" smtClean="0">
                <a:effectLst>
                  <a:outerShdw blurRad="38100" dist="38100" dir="2700000" algn="tl">
                    <a:srgbClr val="000000">
                      <a:alpha val="43137"/>
                    </a:srgbClr>
                  </a:outerShdw>
                </a:effectLst>
              </a:rPr>
              <a:t>immunoblastique</a:t>
            </a:r>
            <a:r>
              <a:rPr lang="fr-FR" sz="2400" b="1" dirty="0" smtClean="0">
                <a:effectLst>
                  <a:outerShdw blurRad="38100" dist="38100" dir="2700000" algn="tl">
                    <a:srgbClr val="000000">
                      <a:alpha val="43137"/>
                    </a:srgbClr>
                  </a:outerShdw>
                </a:effectLst>
              </a:rPr>
              <a:t> qui en se multipliant donne naissance à des lymphocytes T killer et des lymphocytes à mémoire.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endParaRPr lang="fr-FR" dirty="0" smtClean="0"/>
          </a:p>
        </p:txBody>
      </p:sp>
      <p:sp>
        <p:nvSpPr>
          <p:cNvPr id="3" name="Espace réservé du contenu 2"/>
          <p:cNvSpPr>
            <a:spLocks noGrp="1"/>
          </p:cNvSpPr>
          <p:nvPr>
            <p:ph idx="1"/>
          </p:nvPr>
        </p:nvSpPr>
        <p:spPr/>
        <p:txBody>
          <a:bodyPr/>
          <a:lstStyle/>
          <a:p>
            <a:pPr eaLnBrk="1" hangingPunct="1">
              <a:defRPr/>
            </a:pPr>
            <a:r>
              <a:rPr lang="fr-FR" b="1" i="1" dirty="0" smtClean="0">
                <a:solidFill>
                  <a:srgbClr val="FFFF00"/>
                </a:solidFill>
                <a:effectLst>
                  <a:outerShdw blurRad="38100" dist="38100" dir="2700000" algn="tl">
                    <a:srgbClr val="000000">
                      <a:alpha val="43137"/>
                    </a:srgbClr>
                  </a:outerShdw>
                </a:effectLst>
              </a:rPr>
              <a:t>b. Les LB :</a:t>
            </a:r>
          </a:p>
          <a:p>
            <a:pPr eaLnBrk="1" hangingPunct="1">
              <a:buFont typeface="Wingdings" pitchFamily="2" charset="2"/>
              <a:buNone/>
              <a:defRPr/>
            </a:pPr>
            <a:r>
              <a:rPr lang="fr-FR" b="1" dirty="0" smtClean="0">
                <a:effectLst>
                  <a:outerShdw blurRad="38100" dist="38100" dir="2700000" algn="tl">
                    <a:srgbClr val="000000">
                      <a:alpha val="43137"/>
                    </a:srgbClr>
                  </a:outerShdw>
                </a:effectLst>
              </a:rPr>
              <a:t>Responsable de l'immunité humorale, ils naissent dans la moelle. Ils se localisent dans les tissus lymphoïdes où ils forment les centres clairs germinatifs des follicules. Les lymphocytes B activés se transforment en </a:t>
            </a:r>
            <a:r>
              <a:rPr lang="fr-FR" b="1" dirty="0" err="1" smtClean="0">
                <a:effectLst>
                  <a:outerShdw blurRad="38100" dist="38100" dir="2700000" algn="tl">
                    <a:srgbClr val="000000">
                      <a:alpha val="43137"/>
                    </a:srgbClr>
                  </a:outerShdw>
                </a:effectLst>
              </a:rPr>
              <a:t>immunoblastes</a:t>
            </a:r>
            <a:r>
              <a:rPr lang="fr-FR" b="1" dirty="0" smtClean="0">
                <a:effectLst>
                  <a:outerShdw blurRad="38100" dist="38100" dir="2700000" algn="tl">
                    <a:srgbClr val="000000">
                      <a:alpha val="43137"/>
                    </a:srgbClr>
                  </a:outerShdw>
                </a:effectLst>
              </a:rPr>
              <a:t> qui se transforment à leur tour en plasmocytes (secrétant les immunoglobulines).</a:t>
            </a:r>
          </a:p>
          <a:p>
            <a:pPr eaLnBrk="1" hangingPunct="1">
              <a:defRPr/>
            </a:pPr>
            <a:endParaRPr lang="fr-FR"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188" y="-242888"/>
            <a:ext cx="8229600" cy="1143001"/>
          </a:xfrm>
        </p:spPr>
        <p:txBody>
          <a:bodyPr/>
          <a:lstStyle/>
          <a:p>
            <a:pPr eaLnBrk="1" hangingPunct="1">
              <a:defRPr/>
            </a:pPr>
            <a:r>
              <a:rPr lang="fr-FR" sz="3200" dirty="0" smtClean="0">
                <a:solidFill>
                  <a:srgbClr val="FFFF00"/>
                </a:solidFill>
              </a:rPr>
              <a:t>2. Les phagocytes:</a:t>
            </a:r>
          </a:p>
        </p:txBody>
      </p:sp>
      <p:sp>
        <p:nvSpPr>
          <p:cNvPr id="3" name="Espace réservé du contenu 2"/>
          <p:cNvSpPr>
            <a:spLocks noGrp="1"/>
          </p:cNvSpPr>
          <p:nvPr>
            <p:ph idx="1"/>
          </p:nvPr>
        </p:nvSpPr>
        <p:spPr>
          <a:xfrm>
            <a:off x="0" y="404813"/>
            <a:ext cx="9144000" cy="4525962"/>
          </a:xfrm>
        </p:spPr>
        <p:txBody>
          <a:bodyPr/>
          <a:lstStyle/>
          <a:p>
            <a:pPr eaLnBrk="1" hangingPunct="1">
              <a:defRPr/>
            </a:pPr>
            <a:r>
              <a:rPr lang="fr-FR" sz="2400" dirty="0" smtClean="0"/>
              <a:t>a- Granulocytes </a:t>
            </a:r>
          </a:p>
          <a:p>
            <a:pPr eaLnBrk="1" hangingPunct="1">
              <a:defRPr/>
            </a:pPr>
            <a:r>
              <a:rPr lang="fr-FR" sz="2400" dirty="0" smtClean="0"/>
              <a:t>b- Macrophages.</a:t>
            </a:r>
          </a:p>
          <a:p>
            <a:pPr eaLnBrk="1" hangingPunct="1">
              <a:buFont typeface="Wingdings" pitchFamily="2" charset="2"/>
              <a:buNone/>
              <a:defRPr/>
            </a:pPr>
            <a:r>
              <a:rPr lang="fr-FR" sz="2400" dirty="0" smtClean="0"/>
              <a:t>   </a:t>
            </a:r>
            <a:r>
              <a:rPr lang="fr-FR" sz="2400" dirty="0" smtClean="0">
                <a:solidFill>
                  <a:srgbClr val="FFFF00"/>
                </a:solidFill>
              </a:rPr>
              <a:t> </a:t>
            </a:r>
            <a:r>
              <a:rPr lang="fr-FR" sz="2800" dirty="0" smtClean="0">
                <a:solidFill>
                  <a:srgbClr val="FFFF00"/>
                </a:solidFill>
              </a:rPr>
              <a:t>La phagocytose </a:t>
            </a:r>
            <a:r>
              <a:rPr lang="fr-FR" sz="2800" dirty="0" smtClean="0"/>
              <a:t>: elle se déroule en 03 phases.</a:t>
            </a:r>
          </a:p>
          <a:p>
            <a:pPr lvl="1" eaLnBrk="1" hangingPunct="1">
              <a:defRPr/>
            </a:pPr>
            <a:r>
              <a:rPr lang="fr-FR" dirty="0" smtClean="0">
                <a:solidFill>
                  <a:srgbClr val="FF0000"/>
                </a:solidFill>
              </a:rPr>
              <a:t>• L'adhérence</a:t>
            </a:r>
            <a:r>
              <a:rPr lang="fr-FR" dirty="0" smtClean="0"/>
              <a:t>: le phagocyte se déplace vers la particule à ingérer et y adhère.</a:t>
            </a:r>
          </a:p>
          <a:p>
            <a:pPr lvl="1" eaLnBrk="1" hangingPunct="1">
              <a:defRPr/>
            </a:pPr>
            <a:r>
              <a:rPr lang="fr-FR" dirty="0" smtClean="0">
                <a:solidFill>
                  <a:srgbClr val="FF0000"/>
                </a:solidFill>
              </a:rPr>
              <a:t>• L'englobement</a:t>
            </a:r>
            <a:r>
              <a:rPr lang="fr-FR" dirty="0" smtClean="0"/>
              <a:t>: de part et d'autre de la zone d'adhérence se développent des pseudopodes qui vont cerner la particule réalisant des vésicules bordés par une membrane: le </a:t>
            </a:r>
            <a:r>
              <a:rPr lang="fr-FR" dirty="0" err="1" smtClean="0"/>
              <a:t>phagosome</a:t>
            </a:r>
            <a:r>
              <a:rPr lang="fr-FR" dirty="0" smtClean="0"/>
              <a:t>.</a:t>
            </a:r>
          </a:p>
          <a:p>
            <a:pPr lvl="1" eaLnBrk="1" hangingPunct="1">
              <a:defRPr/>
            </a:pPr>
            <a:r>
              <a:rPr lang="fr-FR" dirty="0" smtClean="0">
                <a:solidFill>
                  <a:srgbClr val="FF0000"/>
                </a:solidFill>
              </a:rPr>
              <a:t>• La digestion</a:t>
            </a:r>
            <a:r>
              <a:rPr lang="fr-FR" dirty="0" smtClean="0"/>
              <a:t>: le </a:t>
            </a:r>
            <a:r>
              <a:rPr lang="fr-FR" dirty="0" err="1" smtClean="0"/>
              <a:t>phagosome</a:t>
            </a:r>
            <a:r>
              <a:rPr lang="fr-FR" dirty="0" smtClean="0"/>
              <a:t> fusionne avec le lysosome contenu dans le  phagocyte, réalisant un </a:t>
            </a:r>
            <a:r>
              <a:rPr lang="fr-FR" dirty="0" err="1" smtClean="0"/>
              <a:t>phagolysosome</a:t>
            </a:r>
            <a:r>
              <a:rPr lang="fr-FR" dirty="0" smtClean="0"/>
              <a:t>. qui va entraîner une digestion da la particule par les enzymes  </a:t>
            </a:r>
            <a:r>
              <a:rPr lang="fr-FR" dirty="0" err="1" smtClean="0"/>
              <a:t>lysosomiales</a:t>
            </a:r>
            <a:r>
              <a:rPr lang="fr-FR" dirty="0" smtClean="0"/>
              <a:t>. </a:t>
            </a:r>
          </a:p>
        </p:txBody>
      </p:sp>
    </p:spTree>
  </p:cSld>
  <p:clrMapOvr>
    <a:masterClrMapping/>
  </p:clrMapOvr>
</p:sld>
</file>

<file path=ppt/theme/theme1.xml><?xml version="1.0" encoding="utf-8"?>
<a:theme xmlns:a="http://schemas.openxmlformats.org/drawingml/2006/main" name="Ruisseau">
  <a:themeElements>
    <a:clrScheme name="Ruisseau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Ruisseau">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isseau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Ruisseau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Ruisseau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Ruisseau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Ruisseau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Ruisseau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Ruisseau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Ruisseau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Ruisseau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5774</TotalTime>
  <Words>3369</Words>
  <Application>Microsoft Office PowerPoint</Application>
  <PresentationFormat>Affichage à l'écran (4:3)</PresentationFormat>
  <Paragraphs>385</Paragraphs>
  <Slides>64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64</vt:i4>
      </vt:variant>
    </vt:vector>
  </HeadingPairs>
  <TitlesOfParts>
    <vt:vector size="71" baseType="lpstr">
      <vt:lpstr>Arial</vt:lpstr>
      <vt:lpstr>Garamond</vt:lpstr>
      <vt:lpstr>Wingdings</vt:lpstr>
      <vt:lpstr>Times New Roman</vt:lpstr>
      <vt:lpstr>Monotype Corsiva</vt:lpstr>
      <vt:lpstr>Ruisseau</vt:lpstr>
      <vt:lpstr>Modèle par défaut</vt:lpstr>
      <vt:lpstr>Durée</vt:lpstr>
      <vt:lpstr>   C'est l'ensemble des réactions de l'organisme. qu'elle soit tissulaire ou humorale, locale ou générale en réponse à toute forme d'agression qui peut perturber son équilibre biologique. On peut donc dire que c'est un phénomène: - Dynamique, évolutif. - Constitué par un ensemble de réaction tissulaire, cellulaire et humorale. - Déclenché par toute lésion tissulaire d'origine infectieuse ou non infectieuse. - Habituellement bénéfique puisqu'elle aboutit à la cicatrisation. - Pouvant être parfois responsable de conséquences néfastes locales et régionales.</vt:lpstr>
      <vt:lpstr>Diapositive 3</vt:lpstr>
      <vt:lpstr>III- Les causes de l’inflammation</vt:lpstr>
      <vt:lpstr>Diapositive 5</vt:lpstr>
      <vt:lpstr>Diapositive 6</vt:lpstr>
      <vt:lpstr>A. LE SYSTÈME CELLULAIRE </vt:lpstr>
      <vt:lpstr>Diapositive 8</vt:lpstr>
      <vt:lpstr>2. Les phagocytes:</vt:lpstr>
      <vt:lpstr>a. Les macrophages et monocytes :</vt:lpstr>
      <vt:lpstr>b. Les polynucléaires ou Granulocytes : </vt:lpstr>
      <vt:lpstr>Diapositive 12</vt:lpstr>
      <vt:lpstr>B. LES MEDIATEURS HUMORAUX OU CHIMIQUE:</vt:lpstr>
      <vt:lpstr>Diapositive 14</vt:lpstr>
      <vt:lpstr>Diapositive 15</vt:lpstr>
      <vt:lpstr>b. Le complément sérique</vt:lpstr>
      <vt:lpstr>Diapositive 17</vt:lpstr>
      <vt:lpstr>Diapositive 18</vt:lpstr>
      <vt:lpstr>V- Phases de la réaction inflammatoire </vt:lpstr>
      <vt:lpstr>Réaction vasculo-exsudative </vt:lpstr>
      <vt:lpstr>Diapositive 21</vt:lpstr>
      <vt:lpstr>1.1 Congestion Active</vt:lpstr>
      <vt:lpstr>Diapositive 23</vt:lpstr>
      <vt:lpstr>1.2 Oedème Inflammatoire</vt:lpstr>
      <vt:lpstr>Diapositive 25</vt:lpstr>
      <vt:lpstr>Rôle et conséquences de l'oedème</vt:lpstr>
      <vt:lpstr>1.3 Diapédèse Leucocytaire</vt:lpstr>
      <vt:lpstr>Diapositive 28</vt:lpstr>
      <vt:lpstr>Diapositive 29</vt:lpstr>
      <vt:lpstr>Diapositive 30</vt:lpstr>
      <vt:lpstr>Diapositive 31</vt:lpstr>
      <vt:lpstr>2. Réaction Cellulaire </vt:lpstr>
      <vt:lpstr>Diapositive 33</vt:lpstr>
      <vt:lpstr>B/Rôle du granulome inflammatoire</vt:lpstr>
      <vt:lpstr>Détersion</vt:lpstr>
      <vt:lpstr>Diapositive 36</vt:lpstr>
      <vt:lpstr>Diapositive 37</vt:lpstr>
      <vt:lpstr>Réparation et Cicatrisation </vt:lpstr>
      <vt:lpstr>Diapositive 39</vt:lpstr>
      <vt:lpstr>Diapositive 40</vt:lpstr>
      <vt:lpstr>Diapositive 41</vt:lpstr>
      <vt:lpstr>Diapositive 42</vt:lpstr>
      <vt:lpstr>Diapositive 43</vt:lpstr>
      <vt:lpstr>Diapositive 44</vt:lpstr>
      <vt:lpstr>VII. LES DIFFERENTS TYPES D'INFLAMMATION :</vt:lpstr>
      <vt:lpstr>1. L'INFLAMMATION AlGUE:</vt:lpstr>
      <vt:lpstr>Diapositive 47</vt:lpstr>
      <vt:lpstr>Inflammation congestive et oedémateuse </vt:lpstr>
      <vt:lpstr>Inflammation hémorragique</vt:lpstr>
      <vt:lpstr>Inflammation fibrineuse</vt:lpstr>
      <vt:lpstr>D. Inflammation purulente ou suppurée 1</vt:lpstr>
      <vt:lpstr>D- L'inflammation purulente 2 :</vt:lpstr>
      <vt:lpstr>Diapositive 53</vt:lpstr>
      <vt:lpstr>Diapositive 54</vt:lpstr>
      <vt:lpstr>Diapositive 55</vt:lpstr>
      <vt:lpstr>Inflammation gangréneuse</vt:lpstr>
      <vt:lpstr>2- L'INFLAMMATION SUB-AlGUE </vt:lpstr>
      <vt:lpstr>Variétés morphologiques des inflammations aiguës et chroniques </vt:lpstr>
      <vt:lpstr>Diapositive 59</vt:lpstr>
      <vt:lpstr>Les fibroses</vt:lpstr>
      <vt:lpstr>Diapositive 61</vt:lpstr>
      <vt:lpstr>Diapositive 62</vt:lpstr>
      <vt:lpstr>Diapositive 63</vt:lpstr>
      <vt:lpstr>Diapositive 64</vt:lpstr>
    </vt:vector>
  </TitlesOfParts>
  <Company>houari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Durée</dc:title>
  <dc:creator>vet</dc:creator>
  <cp:lastModifiedBy>vet</cp:lastModifiedBy>
  <cp:revision>179</cp:revision>
  <dcterms:created xsi:type="dcterms:W3CDTF">2007-04-07T20:31:44Z</dcterms:created>
  <dcterms:modified xsi:type="dcterms:W3CDTF">2020-03-25T10:00:38Z</dcterms:modified>
</cp:coreProperties>
</file>