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6D64F-DBC5-4D57-9295-E376F35ECAA3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84F84-3677-47ED-8E7B-445E695B68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4F84-3677-47ED-8E7B-445E695B68B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6A5D-7D53-4571-8904-E3D66DF34EB7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محاضرات محاسبة خاصة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طلبة السنة الثالثة محاسبة وجباية</a:t>
            </a:r>
          </a:p>
          <a:p>
            <a:r>
              <a:rPr lang="ar-DZ" dirty="0" smtClean="0"/>
              <a:t>الاستاذة زعرور نعيمة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DZ" smtClean="0"/>
              <a:t>المحور </a:t>
            </a:r>
            <a:r>
              <a:rPr lang="ar-DZ" smtClean="0"/>
              <a:t>04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المعالجة المحاسبية لقبول ورفض </a:t>
            </a:r>
            <a:r>
              <a:rPr lang="ar-DZ" dirty="0" smtClean="0"/>
              <a:t>ال</a:t>
            </a:r>
            <a:r>
              <a:rPr lang="ar-DZ" dirty="0" smtClean="0"/>
              <a:t>كمبيالات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312368"/>
          </a:xfrm>
        </p:spPr>
        <p:txBody>
          <a:bodyPr>
            <a:normAutofit fontScale="92500" lnSpcReduction="20000"/>
          </a:bodyPr>
          <a:lstStyle/>
          <a:p>
            <a:pPr algn="ctr" rtl="1">
              <a:buNone/>
            </a:pPr>
            <a:r>
              <a:rPr lang="ar-DZ" b="1" dirty="0" smtClean="0"/>
              <a:t>أولا: حالة قبول </a:t>
            </a:r>
            <a:r>
              <a:rPr lang="ar-DZ" b="1" dirty="0" smtClean="0"/>
              <a:t>تحصيل الكمبيالات</a:t>
            </a:r>
            <a:endParaRPr lang="ar-DZ" b="1" dirty="0" smtClean="0"/>
          </a:p>
          <a:p>
            <a:pPr lvl="0" algn="r" rtl="1"/>
            <a:r>
              <a:rPr lang="ar-DZ" dirty="0" smtClean="0"/>
              <a:t>المعالجة المحاسبية فهي لا تختلف عن المعالجة المحاسبية بالنسبة لتحصيل الشيكات ويمكن أن تأخذ الكمبيالات الأشكال </a:t>
            </a:r>
            <a:r>
              <a:rPr lang="ar-DZ" dirty="0" err="1" smtClean="0"/>
              <a:t>التالية:</a:t>
            </a:r>
            <a:endParaRPr lang="ar-DZ" dirty="0" smtClean="0"/>
          </a:p>
          <a:p>
            <a:pPr lvl="0" algn="r" rtl="1"/>
            <a:r>
              <a:rPr lang="ar-DZ" dirty="0" smtClean="0"/>
              <a:t>كذلك </a:t>
            </a:r>
            <a:r>
              <a:rPr lang="ar-DZ" dirty="0" smtClean="0"/>
              <a:t>يعتمد البنك على طريقتين لتحصيل الكمبيالات وهي:</a:t>
            </a:r>
            <a:endParaRPr lang="fr-FR" dirty="0" smtClean="0"/>
          </a:p>
          <a:p>
            <a:pPr lvl="0" algn="r" rtl="1"/>
            <a:r>
              <a:rPr lang="ar-DZ" dirty="0" smtClean="0"/>
              <a:t>طريقة القرض المباشر.</a:t>
            </a:r>
            <a:endParaRPr lang="fr-FR" dirty="0" smtClean="0"/>
          </a:p>
          <a:p>
            <a:pPr lvl="0" algn="r" rtl="1"/>
            <a:r>
              <a:rPr lang="ar-DZ" dirty="0" smtClean="0"/>
              <a:t>طريقة القرض بعد التحصيل</a:t>
            </a:r>
            <a:r>
              <a:rPr lang="ar-DZ" dirty="0" smtClean="0"/>
              <a:t>.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فيكون </a:t>
            </a:r>
            <a:r>
              <a:rPr lang="ar-DZ" dirty="0" smtClean="0"/>
              <a:t>التسجيل المحاسبي بدفاتر البنك كما يلي:</a:t>
            </a:r>
            <a:endParaRPr lang="fr-FR" dirty="0" smtClean="0"/>
          </a:p>
          <a:p>
            <a:pPr algn="r">
              <a:buNone/>
            </a:pP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>أولا: قبول تحصيل الكمبيالات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1- طريقة القرض المباشر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67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224136"/>
                <a:gridCol w="3456384"/>
                <a:gridCol w="936104"/>
                <a:gridCol w="1018456"/>
              </a:tblGrid>
              <a:tr h="1440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</a:t>
                      </a:r>
                      <a:r>
                        <a:rPr lang="ar-DZ" dirty="0" smtClean="0"/>
                        <a:t>كمبيالة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</a:t>
                      </a:r>
                      <a:r>
                        <a:rPr lang="ar-DZ" dirty="0" smtClean="0"/>
                        <a:t>الكمبيالة</a:t>
                      </a:r>
                      <a:endParaRPr lang="ar-DZ" dirty="0" smtClean="0"/>
                    </a:p>
                    <a:p>
                      <a:pPr algn="r"/>
                      <a:r>
                        <a:rPr lang="ar-DZ" dirty="0" smtClean="0"/>
                        <a:t>ح/كمبيالات</a:t>
                      </a:r>
                      <a:r>
                        <a:rPr lang="ar-DZ" baseline="0" dirty="0" smtClean="0"/>
                        <a:t> لتحصيل</a:t>
                      </a:r>
                      <a:endParaRPr lang="ar-DZ" baseline="0" dirty="0" smtClean="0"/>
                    </a:p>
                    <a:p>
                      <a:pPr algn="l"/>
                      <a:r>
                        <a:rPr lang="ar-DZ" baseline="0" dirty="0" smtClean="0"/>
                        <a:t>ح/ح ج للعميل المستفيد</a:t>
                      </a:r>
                    </a:p>
                    <a:p>
                      <a:pPr algn="r"/>
                      <a:endParaRPr lang="ar-DZ" baseline="0" dirty="0" smtClean="0"/>
                    </a:p>
                    <a:p>
                      <a:pPr algn="r"/>
                      <a:r>
                        <a:rPr lang="ar-DZ" baseline="0" dirty="0" smtClean="0"/>
                        <a:t>تحصيل </a:t>
                      </a:r>
                      <a:r>
                        <a:rPr lang="ar-DZ" baseline="0" dirty="0" smtClean="0"/>
                        <a:t>كمبيالة لصالح </a:t>
                      </a:r>
                      <a:r>
                        <a:rPr lang="ar-DZ" baseline="0" dirty="0" smtClean="0"/>
                        <a:t>العميل المستفيد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32213</a:t>
                      </a:r>
                      <a:endParaRPr lang="fr-FR" dirty="0"/>
                    </a:p>
                  </a:txBody>
                  <a:tcPr/>
                </a:tc>
              </a:tr>
              <a:tr h="23042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بتاريخ ارسال الاشعار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ح/ح ج لدي البنك المحول إليه</a:t>
                      </a:r>
                    </a:p>
                    <a:p>
                      <a:pPr algn="l"/>
                      <a:r>
                        <a:rPr lang="ar-DZ" baseline="0" dirty="0" smtClean="0"/>
                        <a:t>ح/كمبيالات  </a:t>
                      </a:r>
                      <a:r>
                        <a:rPr lang="ar-DZ" baseline="0" dirty="0" smtClean="0"/>
                        <a:t>لتحصيل</a:t>
                      </a:r>
                    </a:p>
                    <a:p>
                      <a:pPr algn="r"/>
                      <a:r>
                        <a:rPr lang="ar-DZ" baseline="0" dirty="0" smtClean="0"/>
                        <a:t>ارسال اشعار للجهة المعنية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r>
                        <a:rPr lang="ar-DZ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التسجيل بدفاتر الفرع أو بنك محلي أو بنك غير محلي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460768"/>
                <a:gridCol w="3456384"/>
                <a:gridCol w="936104"/>
                <a:gridCol w="730424"/>
              </a:tblGrid>
              <a:tr h="168478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تاريخ استلام الاشعار</a:t>
                      </a:r>
                    </a:p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ح/الرابط بين الفروع</a:t>
                      </a:r>
                    </a:p>
                    <a:p>
                      <a:pPr algn="l"/>
                      <a:r>
                        <a:rPr lang="ar-DZ" dirty="0" smtClean="0"/>
                        <a:t>ح/غرفة</a:t>
                      </a:r>
                      <a:r>
                        <a:rPr lang="ar-DZ" baseline="0" dirty="0" smtClean="0"/>
                        <a:t>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ح/ح ج لدي البنك </a:t>
                      </a:r>
                      <a:r>
                        <a:rPr lang="ar-DZ" baseline="0" dirty="0" err="1" smtClean="0"/>
                        <a:t>المحول </a:t>
                      </a:r>
                      <a:r>
                        <a:rPr lang="ar-DZ" baseline="0" dirty="0" smtClean="0"/>
                        <a:t>‘ليه</a:t>
                      </a:r>
                    </a:p>
                    <a:p>
                      <a:pPr algn="ctr"/>
                      <a:r>
                        <a:rPr lang="ar-DZ" baseline="0" dirty="0" smtClean="0"/>
                        <a:t>اثبات عملية السحب من ح العميل الامر  </a:t>
                      </a:r>
                      <a:r>
                        <a:rPr lang="ar-DZ" dirty="0" smtClean="0"/>
                        <a:t>بالدفع</a:t>
                      </a:r>
                      <a:r>
                        <a:rPr lang="ar-DZ" baseline="0" dirty="0" smtClean="0"/>
                        <a:t> 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smtClean="0"/>
                        <a:t>أو 329</a:t>
                      </a:r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7544" y="3717032"/>
          <a:ext cx="820891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454562"/>
                <a:gridCol w="3456384"/>
                <a:gridCol w="864096"/>
                <a:gridCol w="792086"/>
              </a:tblGrid>
              <a:tr h="115212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العمولة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عمولة التحصيل</a:t>
                      </a:r>
                    </a:p>
                    <a:p>
                      <a:pPr algn="ctr"/>
                      <a:r>
                        <a:rPr lang="ar-DZ" dirty="0" smtClean="0"/>
                        <a:t>تحصيل العمولة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7029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طريقة القرض بعد التحصيل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224136"/>
                <a:gridCol w="3456384"/>
                <a:gridCol w="936104"/>
                <a:gridCol w="1018456"/>
              </a:tblGrid>
              <a:tr h="132937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الشيك</a:t>
                      </a:r>
                    </a:p>
                    <a:p>
                      <a:pPr algn="r"/>
                      <a:r>
                        <a:rPr lang="ar-DZ" dirty="0" smtClean="0"/>
                        <a:t>ح/شيكات</a:t>
                      </a:r>
                      <a:r>
                        <a:rPr lang="ar-DZ" baseline="0" dirty="0" smtClean="0"/>
                        <a:t> لتحصيل</a:t>
                      </a:r>
                    </a:p>
                    <a:p>
                      <a:pPr algn="l"/>
                      <a:r>
                        <a:rPr lang="ar-DZ" baseline="0" dirty="0" smtClean="0"/>
                        <a:t>ح/مستحقات العملاء بعد التحصيل</a:t>
                      </a:r>
                    </a:p>
                    <a:p>
                      <a:pPr algn="r"/>
                      <a:r>
                        <a:rPr lang="ar-DZ" baseline="0" dirty="0" smtClean="0"/>
                        <a:t>استلام الشيك  من العميل المستفيد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</a:tr>
              <a:tr h="21270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بتاريخ ارسال الاشعار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ح/ح ج لدي البنك المحول إليه</a:t>
                      </a:r>
                    </a:p>
                    <a:p>
                      <a:pPr algn="l"/>
                      <a:r>
                        <a:rPr lang="ar-DZ" baseline="0" dirty="0" smtClean="0"/>
                        <a:t>ح/شيكات لتحصيل</a:t>
                      </a:r>
                    </a:p>
                    <a:p>
                      <a:pPr algn="r"/>
                      <a:r>
                        <a:rPr lang="ar-DZ" baseline="0" dirty="0" smtClean="0"/>
                        <a:t>ارسال اشعار للجهة المعنية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r>
                        <a:rPr lang="ar-DZ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11561" y="4005064"/>
          <a:ext cx="813690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224136"/>
                <a:gridCol w="3456385"/>
                <a:gridCol w="936104"/>
                <a:gridCol w="1008114"/>
              </a:tblGrid>
              <a:tr h="113042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بعد قبول الشيك</a:t>
                      </a:r>
                    </a:p>
                    <a:p>
                      <a:pPr algn="r"/>
                      <a:r>
                        <a:rPr lang="ar-DZ" dirty="0" smtClean="0"/>
                        <a:t>ح/ مستحقات العملاء بعد</a:t>
                      </a:r>
                      <a:r>
                        <a:rPr lang="ar-DZ" baseline="0" dirty="0" smtClean="0"/>
                        <a:t> التحصيل</a:t>
                      </a:r>
                    </a:p>
                    <a:p>
                      <a:pPr algn="l"/>
                      <a:r>
                        <a:rPr lang="ar-DZ" baseline="0" dirty="0" smtClean="0"/>
                        <a:t>ح/ ح ج للعميل المستفيد</a:t>
                      </a:r>
                    </a:p>
                    <a:p>
                      <a:pPr algn="ctr"/>
                      <a:r>
                        <a:rPr lang="ar-DZ" baseline="0" dirty="0" smtClean="0"/>
                        <a:t>تحصيل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التسجيل بالفرع والبنك المحلي أو غير محلي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1224136"/>
                <a:gridCol w="4032448"/>
                <a:gridCol w="1008112"/>
                <a:gridCol w="87444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تاريخ استلام الاشعار</a:t>
                      </a:r>
                    </a:p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ح/الرابط بين الفروع</a:t>
                      </a:r>
                    </a:p>
                    <a:p>
                      <a:pPr algn="l"/>
                      <a:r>
                        <a:rPr lang="ar-DZ" dirty="0" smtClean="0"/>
                        <a:t>ح/غرفة</a:t>
                      </a:r>
                      <a:r>
                        <a:rPr lang="ar-DZ" baseline="0" dirty="0" smtClean="0"/>
                        <a:t>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ح/ح ج لدي البنك </a:t>
                      </a:r>
                      <a:r>
                        <a:rPr lang="ar-DZ" baseline="0" dirty="0" err="1" smtClean="0"/>
                        <a:t>المحول </a:t>
                      </a:r>
                      <a:r>
                        <a:rPr lang="ar-DZ" baseline="0" dirty="0" smtClean="0"/>
                        <a:t>‘ليه</a:t>
                      </a:r>
                    </a:p>
                    <a:p>
                      <a:pPr algn="ctr"/>
                      <a:r>
                        <a:rPr lang="ar-DZ" baseline="0" dirty="0" smtClean="0"/>
                        <a:t>اثبات عملية السحب من ح العميل الامر بالدفع 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smtClean="0"/>
                        <a:t>أو 329</a:t>
                      </a:r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221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بقيمة العمولة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عمولة التحصيل</a:t>
                      </a:r>
                    </a:p>
                    <a:p>
                      <a:pPr algn="ctr"/>
                      <a:r>
                        <a:rPr lang="ar-DZ" dirty="0" smtClean="0"/>
                        <a:t>تحصيل العمولة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7029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221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692696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DZ" sz="3200" b="1" dirty="0" smtClean="0"/>
              <a:t>ثانيا: حالة رفض </a:t>
            </a:r>
            <a:r>
              <a:rPr lang="ar-DZ" sz="3200" b="1" dirty="0" smtClean="0"/>
              <a:t>كمبيالة</a:t>
            </a:r>
            <a:endParaRPr lang="ar-DZ" sz="3200" b="1" dirty="0" smtClean="0"/>
          </a:p>
          <a:p>
            <a:pPr algn="r" rtl="1">
              <a:buNone/>
            </a:pPr>
            <a:endParaRPr lang="ar-DZ" sz="3200" dirty="0" smtClean="0"/>
          </a:p>
          <a:p>
            <a:pPr algn="r" rtl="1">
              <a:buNone/>
            </a:pPr>
            <a:r>
              <a:rPr lang="ar-DZ" sz="3200" dirty="0" smtClean="0"/>
              <a:t>لقد خصص النظام المحاسبي البنكي حساب </a:t>
            </a:r>
            <a:r>
              <a:rPr lang="ar-DZ" sz="3200" dirty="0" smtClean="0"/>
              <a:t>264 كمبيالات </a:t>
            </a:r>
            <a:r>
              <a:rPr lang="ar-DZ" sz="3200" dirty="0" smtClean="0"/>
              <a:t>مرفوضة  ويكون كما </a:t>
            </a:r>
            <a:r>
              <a:rPr lang="ar-DZ" sz="3200" dirty="0" err="1" smtClean="0"/>
              <a:t>يلي:</a:t>
            </a:r>
            <a:endParaRPr lang="ar-DZ" sz="3200" dirty="0" smtClean="0"/>
          </a:p>
          <a:p>
            <a:pPr algn="r" rtl="1"/>
            <a:r>
              <a:rPr lang="ar-DZ" sz="3200" dirty="0" smtClean="0"/>
              <a:t>طريقة 1: طريقة القرض المباشر</a:t>
            </a:r>
          </a:p>
          <a:p>
            <a:pPr algn="r" rtl="1">
              <a:buNone/>
            </a:pPr>
            <a:r>
              <a:rPr lang="ar-DZ" sz="3200" dirty="0" smtClean="0"/>
              <a:t>يكون </a:t>
            </a:r>
            <a:r>
              <a:rPr lang="ar-DZ" sz="3200" dirty="0" smtClean="0"/>
              <a:t>التسجيل المحاسبي بدفاتر البنك كما </a:t>
            </a:r>
            <a:r>
              <a:rPr lang="ar-DZ" sz="3200" dirty="0" err="1" smtClean="0"/>
              <a:t>يلي:</a:t>
            </a:r>
            <a:endParaRPr lang="ar-DZ" sz="32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280921" cy="559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368152"/>
                <a:gridCol w="3695077"/>
                <a:gridCol w="1150128"/>
                <a:gridCol w="84342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</a:t>
                      </a:r>
                      <a:r>
                        <a:rPr lang="ar-DZ" baseline="0" dirty="0" smtClean="0"/>
                        <a:t> الكمبيالة </a:t>
                      </a:r>
                      <a:endParaRPr lang="ar-DZ" dirty="0" smtClean="0"/>
                    </a:p>
                    <a:p>
                      <a:pPr algn="r"/>
                      <a:r>
                        <a:rPr lang="ar-DZ" dirty="0" smtClean="0"/>
                        <a:t>ح/ </a:t>
                      </a:r>
                      <a:r>
                        <a:rPr lang="ar-DZ" dirty="0" smtClean="0"/>
                        <a:t>كمبيالات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لتحصيل</a:t>
                      </a:r>
                      <a:endParaRPr lang="ar-DZ" dirty="0" smtClean="0"/>
                    </a:p>
                    <a:p>
                      <a:pPr algn="l"/>
                      <a:r>
                        <a:rPr lang="ar-DZ" dirty="0" smtClean="0"/>
                        <a:t>ح/ح ج للعميل </a:t>
                      </a:r>
                      <a:r>
                        <a:rPr lang="ar-DZ" dirty="0" smtClean="0"/>
                        <a:t>المستفيد</a:t>
                      </a:r>
                    </a:p>
                    <a:p>
                      <a:pPr algn="ctr"/>
                      <a:r>
                        <a:rPr lang="ar-DZ" dirty="0" smtClean="0"/>
                        <a:t>استلام الكمبيالة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32213</a:t>
                      </a:r>
                      <a:endParaRPr lang="ar-DZ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ارسال اشعار للجهة المعنية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l"/>
                      <a:r>
                        <a:rPr lang="ar-DZ" baseline="0" dirty="0" smtClean="0"/>
                        <a:t>ح/ </a:t>
                      </a:r>
                      <a:r>
                        <a:rPr lang="ar-DZ" baseline="0" dirty="0" smtClean="0"/>
                        <a:t>كمبيالة </a:t>
                      </a:r>
                      <a:r>
                        <a:rPr lang="ar-DZ" baseline="0" dirty="0" smtClean="0"/>
                        <a:t>لتحصيل</a:t>
                      </a:r>
                    </a:p>
                    <a:p>
                      <a:pPr algn="ctr"/>
                      <a:r>
                        <a:rPr lang="ar-DZ" dirty="0" smtClean="0"/>
                        <a:t>ارسال اشعار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/>
                    </a:p>
                  </a:txBody>
                  <a:tcPr/>
                </a:tc>
              </a:tr>
              <a:tr h="175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رفض تحصيل </a:t>
                      </a:r>
                      <a:r>
                        <a:rPr lang="ar-DZ" dirty="0" smtClean="0"/>
                        <a:t>كمبيالة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ح/كمبيالات </a:t>
                      </a:r>
                      <a:r>
                        <a:rPr lang="ar-DZ" dirty="0" smtClean="0"/>
                        <a:t>مرفوضة</a:t>
                      </a:r>
                    </a:p>
                    <a:p>
                      <a:pPr algn="l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l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ctr"/>
                      <a:r>
                        <a:rPr lang="ar-DZ" baseline="0" dirty="0" smtClean="0"/>
                        <a:t>رفض تحصيل </a:t>
                      </a:r>
                      <a:r>
                        <a:rPr lang="ar-DZ" baseline="0" dirty="0" smtClean="0"/>
                        <a:t>الكمبيالة</a:t>
                      </a:r>
                      <a:endParaRPr lang="ar-D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264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ح/ح ج للعميل المستفيد</a:t>
                      </a:r>
                    </a:p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ح/كمبيالات </a:t>
                      </a:r>
                      <a:r>
                        <a:rPr lang="ar-DZ" dirty="0" smtClean="0"/>
                        <a:t>مرفوضة</a:t>
                      </a:r>
                    </a:p>
                    <a:p>
                      <a:pPr algn="ctr"/>
                      <a:r>
                        <a:rPr lang="ar-DZ" dirty="0" smtClean="0"/>
                        <a:t>استرجاع </a:t>
                      </a:r>
                      <a:r>
                        <a:rPr lang="ar-DZ" dirty="0" smtClean="0"/>
                        <a:t>قيمة </a:t>
                      </a:r>
                      <a:r>
                        <a:rPr lang="ar-DZ" dirty="0" smtClean="0"/>
                        <a:t>الكمبيالة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264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221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922114"/>
          </a:xfrm>
        </p:spPr>
        <p:txBody>
          <a:bodyPr>
            <a:normAutofit/>
          </a:bodyPr>
          <a:lstStyle/>
          <a:p>
            <a:r>
              <a:rPr lang="ar-DZ" sz="3200" dirty="0" smtClean="0"/>
              <a:t>طريقة 2: طريقة القرض بعد التحصيل</a:t>
            </a:r>
            <a:endParaRPr lang="fr-FR" sz="32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536" y="800120"/>
          <a:ext cx="8280921" cy="586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368152"/>
                <a:gridCol w="3695077"/>
                <a:gridCol w="1150128"/>
                <a:gridCol w="84342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</a:t>
                      </a:r>
                      <a:r>
                        <a:rPr lang="ar-DZ" dirty="0" smtClean="0"/>
                        <a:t>الكمبيالة</a:t>
                      </a:r>
                      <a:endParaRPr lang="ar-DZ" dirty="0" smtClean="0"/>
                    </a:p>
                    <a:p>
                      <a:pPr algn="r"/>
                      <a:r>
                        <a:rPr lang="ar-DZ" dirty="0" smtClean="0"/>
                        <a:t>ح/ </a:t>
                      </a:r>
                      <a:r>
                        <a:rPr lang="ar-DZ" dirty="0" smtClean="0"/>
                        <a:t>كمبيالات </a:t>
                      </a:r>
                      <a:r>
                        <a:rPr lang="ar-DZ" dirty="0" smtClean="0"/>
                        <a:t>لتحصيل</a:t>
                      </a:r>
                    </a:p>
                    <a:p>
                      <a:pPr algn="l"/>
                      <a:r>
                        <a:rPr lang="ar-DZ" dirty="0" smtClean="0"/>
                        <a:t>ح/مستحقات</a:t>
                      </a:r>
                      <a:r>
                        <a:rPr lang="ar-DZ" baseline="0" dirty="0" smtClean="0"/>
                        <a:t> العملاء بعد </a:t>
                      </a:r>
                      <a:r>
                        <a:rPr lang="ar-DZ" baseline="0" dirty="0" smtClean="0"/>
                        <a:t>التحصيل</a:t>
                      </a:r>
                      <a:endParaRPr lang="ar-DZ" dirty="0" smtClean="0"/>
                    </a:p>
                    <a:p>
                      <a:pPr algn="ctr"/>
                      <a:r>
                        <a:rPr lang="ar-DZ" dirty="0" smtClean="0"/>
                        <a:t>استلام كمبيالات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32213</a:t>
                      </a:r>
                      <a:endParaRPr lang="ar-DZ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ارسال اشعار للجهة المعنية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l"/>
                      <a:r>
                        <a:rPr lang="ar-DZ" baseline="0" dirty="0" smtClean="0"/>
                        <a:t>ح/ </a:t>
                      </a:r>
                      <a:r>
                        <a:rPr lang="ar-DZ" baseline="0" dirty="0" smtClean="0"/>
                        <a:t>كمبيالات لتحصيل</a:t>
                      </a:r>
                      <a:endParaRPr lang="ar-DZ" baseline="0" dirty="0" smtClean="0"/>
                    </a:p>
                    <a:p>
                      <a:pPr algn="ctr"/>
                      <a:r>
                        <a:rPr lang="ar-DZ" dirty="0" smtClean="0"/>
                        <a:t>ارسال اشعار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/>
                    </a:p>
                  </a:txBody>
                  <a:tcPr/>
                </a:tc>
              </a:tr>
              <a:tr h="175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رفض تحصيل </a:t>
                      </a:r>
                      <a:r>
                        <a:rPr lang="ar-DZ" dirty="0" smtClean="0"/>
                        <a:t>كمبيالة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ح/كمبيالات </a:t>
                      </a:r>
                      <a:r>
                        <a:rPr lang="ar-DZ" dirty="0" smtClean="0"/>
                        <a:t>مرفوضة</a:t>
                      </a:r>
                    </a:p>
                    <a:p>
                      <a:pPr algn="l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l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ctr"/>
                      <a:r>
                        <a:rPr lang="ar-DZ" baseline="0" dirty="0" smtClean="0"/>
                        <a:t>رفض تحصيل </a:t>
                      </a:r>
                      <a:r>
                        <a:rPr lang="ar-DZ" baseline="0" dirty="0" smtClean="0"/>
                        <a:t>الكمبيالة</a:t>
                      </a:r>
                      <a:endParaRPr lang="ar-D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264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كمبيالة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ح/مستحقات</a:t>
                      </a:r>
                      <a:r>
                        <a:rPr lang="ar-DZ" baseline="0" dirty="0" smtClean="0"/>
                        <a:t> العملاء بعد التحصيل</a:t>
                      </a:r>
                      <a:endParaRPr lang="ar-DZ" dirty="0" smtClean="0"/>
                    </a:p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ح/كمبيالات </a:t>
                      </a:r>
                      <a:r>
                        <a:rPr lang="ar-DZ" dirty="0" smtClean="0"/>
                        <a:t>مرفوضة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algn="ctr"/>
                      <a:r>
                        <a:rPr lang="ar-DZ" dirty="0" smtClean="0"/>
                        <a:t>اعادة</a:t>
                      </a:r>
                      <a:r>
                        <a:rPr lang="ar-DZ" baseline="0" dirty="0" smtClean="0"/>
                        <a:t> الشيك للعميل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264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323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503</Words>
  <Application>Microsoft Office PowerPoint</Application>
  <PresentationFormat>Affichage à l'écran (4:3)</PresentationFormat>
  <Paragraphs>240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محاضرات محاسبة خاصة 2</vt:lpstr>
      <vt:lpstr>المحور 04 المعالجة المحاسبية لقبول ورفض الكمبيالات</vt:lpstr>
      <vt:lpstr>أولا: قبول تحصيل الكمبيالات 1- طريقة القرض المباشر</vt:lpstr>
      <vt:lpstr>التسجيل بدفاتر الفرع أو بنك محلي أو بنك غير محلي</vt:lpstr>
      <vt:lpstr>طريقة القرض بعد التحصيل</vt:lpstr>
      <vt:lpstr>التسجيل بالفرع والبنك المحلي أو غير محلي</vt:lpstr>
      <vt:lpstr>Diapositive 7</vt:lpstr>
      <vt:lpstr>Diapositive 8</vt:lpstr>
      <vt:lpstr>طريقة 2: طريقة القرض بعد التحصيل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محاسبة خاصة</dc:title>
  <dc:creator>DAMAS</dc:creator>
  <cp:lastModifiedBy>DAMAS</cp:lastModifiedBy>
  <cp:revision>21</cp:revision>
  <dcterms:created xsi:type="dcterms:W3CDTF">2020-03-17T17:33:39Z</dcterms:created>
  <dcterms:modified xsi:type="dcterms:W3CDTF">2020-03-17T21:21:02Z</dcterms:modified>
</cp:coreProperties>
</file>