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5" r:id="rId3"/>
    <p:sldId id="257" r:id="rId4"/>
    <p:sldId id="260" r:id="rId5"/>
    <p:sldId id="265" r:id="rId6"/>
    <p:sldId id="266" r:id="rId7"/>
    <p:sldId id="262" r:id="rId8"/>
    <p:sldId id="267" r:id="rId9"/>
    <p:sldId id="264" r:id="rId10"/>
    <p:sldId id="268" r:id="rId11"/>
    <p:sldId id="269" r:id="rId12"/>
    <p:sldId id="274" r:id="rId13"/>
    <p:sldId id="273" r:id="rId14"/>
    <p:sldId id="272" r:id="rId15"/>
    <p:sldId id="271" r:id="rId16"/>
    <p:sldId id="270" r:id="rId17"/>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5E7"/>
    <a:srgbClr val="E91701"/>
    <a:srgbClr val="B87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73" autoAdjust="0"/>
    <p:restoredTop sz="94660"/>
  </p:normalViewPr>
  <p:slideViewPr>
    <p:cSldViewPr snapToGrid="0">
      <p:cViewPr varScale="1">
        <p:scale>
          <a:sx n="76" d="100"/>
          <a:sy n="7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D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DZ"/>
          </a:p>
        </p:txBody>
      </p:sp>
      <p:sp>
        <p:nvSpPr>
          <p:cNvPr id="4" name="Date Placeholder 3"/>
          <p:cNvSpPr>
            <a:spLocks noGrp="1"/>
          </p:cNvSpPr>
          <p:nvPr>
            <p:ph type="dt" sz="half" idx="10"/>
          </p:nvPr>
        </p:nvSpPr>
        <p:spPr/>
        <p:txBody>
          <a:bodyPr/>
          <a:lstStyle/>
          <a:p>
            <a:fld id="{1709575A-CEBB-42B9-8980-657E34D4ACA9}" type="datetimeFigureOut">
              <a:rPr lang="ar-DZ" smtClean="0"/>
              <a:t>22-08-1441</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330923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1709575A-CEBB-42B9-8980-657E34D4ACA9}" type="datetimeFigureOut">
              <a:rPr lang="ar-DZ" smtClean="0"/>
              <a:t>22-08-1441</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99728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D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1709575A-CEBB-42B9-8980-657E34D4ACA9}" type="datetimeFigureOut">
              <a:rPr lang="ar-DZ" smtClean="0"/>
              <a:t>22-08-1441</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52061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1709575A-CEBB-42B9-8980-657E34D4ACA9}" type="datetimeFigureOut">
              <a:rPr lang="ar-DZ" smtClean="0"/>
              <a:t>22-08-1441</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400639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D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09575A-CEBB-42B9-8980-657E34D4ACA9}" type="datetimeFigureOut">
              <a:rPr lang="ar-DZ" smtClean="0"/>
              <a:t>22-08-1441</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113832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Date Placeholder 4"/>
          <p:cNvSpPr>
            <a:spLocks noGrp="1"/>
          </p:cNvSpPr>
          <p:nvPr>
            <p:ph type="dt" sz="half" idx="10"/>
          </p:nvPr>
        </p:nvSpPr>
        <p:spPr/>
        <p:txBody>
          <a:bodyPr/>
          <a:lstStyle/>
          <a:p>
            <a:fld id="{1709575A-CEBB-42B9-8980-657E34D4ACA9}" type="datetimeFigureOut">
              <a:rPr lang="ar-DZ" smtClean="0"/>
              <a:t>22-08-1441</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37995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D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7" name="Date Placeholder 6"/>
          <p:cNvSpPr>
            <a:spLocks noGrp="1"/>
          </p:cNvSpPr>
          <p:nvPr>
            <p:ph type="dt" sz="half" idx="10"/>
          </p:nvPr>
        </p:nvSpPr>
        <p:spPr/>
        <p:txBody>
          <a:bodyPr/>
          <a:lstStyle/>
          <a:p>
            <a:fld id="{1709575A-CEBB-42B9-8980-657E34D4ACA9}" type="datetimeFigureOut">
              <a:rPr lang="ar-DZ" smtClean="0"/>
              <a:t>22-08-1441</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423908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Date Placeholder 2"/>
          <p:cNvSpPr>
            <a:spLocks noGrp="1"/>
          </p:cNvSpPr>
          <p:nvPr>
            <p:ph type="dt" sz="half" idx="10"/>
          </p:nvPr>
        </p:nvSpPr>
        <p:spPr/>
        <p:txBody>
          <a:bodyPr/>
          <a:lstStyle/>
          <a:p>
            <a:fld id="{1709575A-CEBB-42B9-8980-657E34D4ACA9}" type="datetimeFigureOut">
              <a:rPr lang="ar-DZ" smtClean="0"/>
              <a:t>22-08-1441</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407147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9575A-CEBB-42B9-8980-657E34D4ACA9}" type="datetimeFigureOut">
              <a:rPr lang="ar-DZ" smtClean="0"/>
              <a:t>22-08-1441</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309491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D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9575A-CEBB-42B9-8980-657E34D4ACA9}" type="datetimeFigureOut">
              <a:rPr lang="ar-DZ" smtClean="0"/>
              <a:t>22-08-1441</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91169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D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9575A-CEBB-42B9-8980-657E34D4ACA9}" type="datetimeFigureOut">
              <a:rPr lang="ar-DZ" smtClean="0"/>
              <a:t>22-08-1441</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6CD4F6A9-18BA-4165-9BD1-1894CE1619C8}" type="slidenum">
              <a:rPr lang="ar-DZ" smtClean="0"/>
              <a:t>‹#›</a:t>
            </a:fld>
            <a:endParaRPr lang="ar-DZ"/>
          </a:p>
        </p:txBody>
      </p:sp>
    </p:spTree>
    <p:extLst>
      <p:ext uri="{BB962C8B-B14F-4D97-AF65-F5344CB8AC3E}">
        <p14:creationId xmlns:p14="http://schemas.microsoft.com/office/powerpoint/2010/main" val="257234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D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09575A-CEBB-42B9-8980-657E34D4ACA9}" type="datetimeFigureOut">
              <a:rPr lang="ar-DZ" smtClean="0"/>
              <a:t>22-08-1441</a:t>
            </a:fld>
            <a:endParaRPr lang="ar-D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D4F6A9-18BA-4165-9BD1-1894CE1619C8}" type="slidenum">
              <a:rPr lang="ar-DZ" smtClean="0"/>
              <a:t>‹#›</a:t>
            </a:fld>
            <a:endParaRPr lang="ar-DZ"/>
          </a:p>
        </p:txBody>
      </p:sp>
    </p:spTree>
    <p:extLst>
      <p:ext uri="{BB962C8B-B14F-4D97-AF65-F5344CB8AC3E}">
        <p14:creationId xmlns:p14="http://schemas.microsoft.com/office/powerpoint/2010/main" val="152517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ctrTitle"/>
          </p:nvPr>
        </p:nvSpPr>
        <p:spPr>
          <a:xfrm>
            <a:off x="1524000" y="1"/>
            <a:ext cx="9144000" cy="4357688"/>
          </a:xfrm>
        </p:spPr>
        <p:txBody>
          <a:bodyPr>
            <a:normAutofit/>
          </a:bodyPr>
          <a:lstStyle/>
          <a:p>
            <a:r>
              <a:rPr lang="ar-DZ" sz="4400" b="1" dirty="0" smtClean="0"/>
              <a:t>وزارة التعليم العالي و البحث العلمي</a:t>
            </a:r>
            <a:br>
              <a:rPr lang="ar-DZ" sz="4400" b="1" dirty="0" smtClean="0"/>
            </a:br>
            <a:r>
              <a:rPr lang="ar-DZ" sz="4400" b="1" dirty="0" smtClean="0"/>
              <a:t>جامعة محمد خيضر- بسكرة-</a:t>
            </a:r>
            <a:br>
              <a:rPr lang="ar-DZ" sz="4400" b="1" dirty="0" smtClean="0"/>
            </a:br>
            <a:r>
              <a:rPr lang="ar-DZ" sz="4400" b="1" dirty="0" smtClean="0"/>
              <a:t>كلية العلوم الاقتصادية و التجارية وعلوم التسيير</a:t>
            </a:r>
            <a:br>
              <a:rPr lang="ar-DZ" sz="4400" b="1" dirty="0" smtClean="0"/>
            </a:br>
            <a:r>
              <a:rPr lang="ar-DZ" sz="4400" b="1" dirty="0" smtClean="0"/>
              <a:t>سنة اولى ماسترادارة الموارد البشرية الموضـــــــــــــــوع:</a:t>
            </a:r>
            <a:br>
              <a:rPr lang="ar-DZ" sz="4400" b="1" dirty="0" smtClean="0"/>
            </a:br>
            <a:r>
              <a:rPr lang="ar-DZ" sz="4400" b="1" dirty="0" smtClean="0"/>
              <a:t/>
            </a:r>
            <a:br>
              <a:rPr lang="ar-DZ" sz="4400" b="1" dirty="0" smtClean="0"/>
            </a:br>
            <a:endParaRPr lang="ar-DZ" sz="4400" b="1" dirty="0"/>
          </a:p>
        </p:txBody>
      </p:sp>
      <p:sp>
        <p:nvSpPr>
          <p:cNvPr id="3" name="Subtitle 2"/>
          <p:cNvSpPr>
            <a:spLocks noGrp="1"/>
          </p:cNvSpPr>
          <p:nvPr>
            <p:ph type="subTitle" idx="1"/>
          </p:nvPr>
        </p:nvSpPr>
        <p:spPr>
          <a:xfrm>
            <a:off x="0" y="4972050"/>
            <a:ext cx="12192000" cy="1885949"/>
          </a:xfrm>
        </p:spPr>
        <p:txBody>
          <a:bodyPr>
            <a:normAutofit fontScale="32500" lnSpcReduction="20000"/>
          </a:bodyPr>
          <a:lstStyle/>
          <a:p>
            <a:pPr algn="r"/>
            <a:r>
              <a:rPr lang="ar-DZ" sz="7400" b="1" dirty="0" smtClean="0"/>
              <a:t>  من إعداد الطالبات:                                                                                    تحت اشراف الأستاذة:</a:t>
            </a:r>
          </a:p>
          <a:p>
            <a:pPr algn="r"/>
            <a:r>
              <a:rPr lang="ar-DZ" sz="7400" b="1" dirty="0" smtClean="0"/>
              <a:t>     - بن صالح نزيهة                                                                                      - طاهري فاطمة</a:t>
            </a:r>
          </a:p>
          <a:p>
            <a:pPr algn="r"/>
            <a:r>
              <a:rPr lang="ar-DZ" sz="7400" b="1" dirty="0" smtClean="0"/>
              <a:t>     -هراكي سلمى</a:t>
            </a:r>
          </a:p>
          <a:p>
            <a:pPr algn="r"/>
            <a:r>
              <a:rPr lang="ar-DZ" sz="7400" b="1" dirty="0" smtClean="0"/>
              <a:t>     - بهليل لميس                                         </a:t>
            </a:r>
          </a:p>
          <a:p>
            <a:pPr algn="r"/>
            <a:r>
              <a:rPr lang="ar-DZ" sz="7400" b="1" dirty="0"/>
              <a:t> </a:t>
            </a:r>
            <a:r>
              <a:rPr lang="ar-DZ" sz="7400" b="1" dirty="0" smtClean="0"/>
              <a:t>                                                السنة الدراسية : (2019/2020)                                        </a:t>
            </a:r>
          </a:p>
          <a:p>
            <a:pPr algn="r"/>
            <a:endParaRPr lang="ar-DZ"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88" y="0"/>
            <a:ext cx="1776412" cy="17859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857375" cy="1785938"/>
          </a:xfrm>
          <a:prstGeom prst="rect">
            <a:avLst/>
          </a:prstGeom>
        </p:spPr>
      </p:pic>
      <p:sp>
        <p:nvSpPr>
          <p:cNvPr id="8" name="Curved Up Ribbon 7"/>
          <p:cNvSpPr/>
          <p:nvPr/>
        </p:nvSpPr>
        <p:spPr>
          <a:xfrm>
            <a:off x="914400" y="3186113"/>
            <a:ext cx="10201275" cy="1571625"/>
          </a:xfrm>
          <a:prstGeom prst="ellipseRibbon2">
            <a:avLst/>
          </a:prstGeom>
        </p:spPr>
        <p:style>
          <a:lnRef idx="3">
            <a:schemeClr val="lt1"/>
          </a:lnRef>
          <a:fillRef idx="1">
            <a:schemeClr val="dk1"/>
          </a:fillRef>
          <a:effectRef idx="1">
            <a:schemeClr val="dk1"/>
          </a:effectRef>
          <a:fontRef idx="minor">
            <a:schemeClr val="lt1"/>
          </a:fontRef>
        </p:style>
        <p:txBody>
          <a:bodyPr rtlCol="1" anchor="ctr"/>
          <a:lstStyle/>
          <a:p>
            <a:pPr algn="ctr"/>
            <a:r>
              <a:rPr lang="ar-DZ" sz="4800" b="1" dirty="0" smtClean="0"/>
              <a:t>إدارة مخاطر المواهب</a:t>
            </a:r>
            <a:endParaRPr lang="ar-DZ" sz="4800" b="1" dirty="0"/>
          </a:p>
        </p:txBody>
      </p:sp>
    </p:spTree>
    <p:extLst>
      <p:ext uri="{BB962C8B-B14F-4D97-AF65-F5344CB8AC3E}">
        <p14:creationId xmlns:p14="http://schemas.microsoft.com/office/powerpoint/2010/main" val="213074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flipV="1">
            <a:off x="2045305" y="2802202"/>
            <a:ext cx="4981575" cy="222270"/>
          </a:xfrm>
          <a:prstGeom prst="rect">
            <a:avLst/>
          </a:prstGeom>
          <a:solidFill>
            <a:schemeClr val="tx1"/>
          </a:solidFill>
        </p:spPr>
      </p:pic>
      <p:pic>
        <p:nvPicPr>
          <p:cNvPr id="19" name="Picture 18"/>
          <p:cNvPicPr>
            <a:picLocks noChangeAspect="1"/>
          </p:cNvPicPr>
          <p:nvPr/>
        </p:nvPicPr>
        <p:blipFill>
          <a:blip r:embed="rId2"/>
          <a:stretch>
            <a:fillRect/>
          </a:stretch>
        </p:blipFill>
        <p:spPr>
          <a:xfrm rot="5400000" flipV="1">
            <a:off x="2147531" y="2976130"/>
            <a:ext cx="4900613" cy="12348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21" name="Right Arrow 20"/>
          <p:cNvSpPr/>
          <p:nvPr/>
        </p:nvSpPr>
        <p:spPr>
          <a:xfrm rot="16200000">
            <a:off x="-643023" y="2671956"/>
            <a:ext cx="5078807" cy="5536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DZ"/>
          </a:p>
        </p:txBody>
      </p:sp>
      <p:sp>
        <p:nvSpPr>
          <p:cNvPr id="22" name="Right Arrow 21"/>
          <p:cNvSpPr/>
          <p:nvPr/>
        </p:nvSpPr>
        <p:spPr>
          <a:xfrm>
            <a:off x="2045305" y="4968080"/>
            <a:ext cx="5632788" cy="685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DZ"/>
          </a:p>
        </p:txBody>
      </p:sp>
      <p:sp>
        <p:nvSpPr>
          <p:cNvPr id="23" name="Explosion 1 22"/>
          <p:cNvSpPr/>
          <p:nvPr/>
        </p:nvSpPr>
        <p:spPr>
          <a:xfrm>
            <a:off x="2402945" y="740524"/>
            <a:ext cx="1614597" cy="154084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DZ" sz="4000" b="1" dirty="0" smtClean="0">
                <a:solidFill>
                  <a:schemeClr val="tx1"/>
                </a:solidFill>
              </a:rPr>
              <a:t>1</a:t>
            </a:r>
            <a:endParaRPr lang="ar-DZ" sz="4000" b="1" dirty="0">
              <a:solidFill>
                <a:schemeClr val="tx1"/>
              </a:solidFill>
            </a:endParaRPr>
          </a:p>
        </p:txBody>
      </p:sp>
      <p:sp>
        <p:nvSpPr>
          <p:cNvPr id="24" name="Explosion 1 23"/>
          <p:cNvSpPr/>
          <p:nvPr/>
        </p:nvSpPr>
        <p:spPr>
          <a:xfrm>
            <a:off x="5218635" y="721609"/>
            <a:ext cx="1649432" cy="1874030"/>
          </a:xfrm>
          <a:prstGeom prst="irregularSeal1">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ar-DZ" sz="4000" b="1" dirty="0" smtClean="0">
                <a:solidFill>
                  <a:schemeClr val="tx1"/>
                </a:solidFill>
              </a:rPr>
              <a:t>2</a:t>
            </a:r>
            <a:endParaRPr lang="ar-DZ" sz="4000" b="1" dirty="0">
              <a:solidFill>
                <a:schemeClr val="tx1"/>
              </a:solidFill>
            </a:endParaRPr>
          </a:p>
        </p:txBody>
      </p:sp>
      <p:sp>
        <p:nvSpPr>
          <p:cNvPr id="25" name="Explosion 1 24"/>
          <p:cNvSpPr/>
          <p:nvPr/>
        </p:nvSpPr>
        <p:spPr>
          <a:xfrm>
            <a:off x="2510261" y="3176236"/>
            <a:ext cx="1546689" cy="164008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400" b="1" dirty="0" smtClean="0">
                <a:solidFill>
                  <a:schemeClr val="tx1"/>
                </a:solidFill>
              </a:rPr>
              <a:t>4</a:t>
            </a:r>
            <a:endParaRPr lang="ar-DZ" sz="4400" b="1" dirty="0">
              <a:solidFill>
                <a:schemeClr val="tx1"/>
              </a:solidFill>
            </a:endParaRPr>
          </a:p>
        </p:txBody>
      </p:sp>
      <p:sp>
        <p:nvSpPr>
          <p:cNvPr id="26" name="Explosion 1 25"/>
          <p:cNvSpPr/>
          <p:nvPr/>
        </p:nvSpPr>
        <p:spPr>
          <a:xfrm>
            <a:off x="5108678" y="3220529"/>
            <a:ext cx="1722396" cy="1666907"/>
          </a:xfrm>
          <a:prstGeom prst="irregularSeal1">
            <a:avLst/>
          </a:prstGeom>
          <a:solidFill>
            <a:srgbClr val="B878A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smtClean="0">
                <a:solidFill>
                  <a:schemeClr val="tx1"/>
                </a:solidFill>
              </a:rPr>
              <a:t>3</a:t>
            </a:r>
            <a:endParaRPr lang="ar-DZ" sz="4000" b="1" dirty="0">
              <a:solidFill>
                <a:schemeClr val="tx1"/>
              </a:solidFill>
            </a:endParaRPr>
          </a:p>
        </p:txBody>
      </p:sp>
      <p:sp>
        <p:nvSpPr>
          <p:cNvPr id="27" name="Flowchart: Sequential Access Storage 26"/>
          <p:cNvSpPr/>
          <p:nvPr/>
        </p:nvSpPr>
        <p:spPr>
          <a:xfrm flipH="1">
            <a:off x="8358187" y="1172811"/>
            <a:ext cx="3714749" cy="235743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b="1" dirty="0">
                <a:solidFill>
                  <a:schemeClr val="tx1"/>
                </a:solidFill>
              </a:rPr>
              <a:t>هذا المخطط يوضح لماذا يجب على الشركة أن تضع إجراءات واضحة في إدارة المواهب </a:t>
            </a:r>
          </a:p>
        </p:txBody>
      </p:sp>
      <p:sp>
        <p:nvSpPr>
          <p:cNvPr id="28" name="Rounded Rectangle 27"/>
          <p:cNvSpPr/>
          <p:nvPr/>
        </p:nvSpPr>
        <p:spPr>
          <a:xfrm>
            <a:off x="230453" y="0"/>
            <a:ext cx="1426870" cy="1073194"/>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r>
              <a:rPr lang="ar-DZ" sz="2000" b="1" dirty="0" smtClean="0"/>
              <a:t>أهمية الشخص الموهوب</a:t>
            </a:r>
            <a:endParaRPr lang="ar-DZ" sz="2000" b="1" dirty="0"/>
          </a:p>
        </p:txBody>
      </p:sp>
      <p:sp>
        <p:nvSpPr>
          <p:cNvPr id="29" name="Rounded Rectangle 28"/>
          <p:cNvSpPr/>
          <p:nvPr/>
        </p:nvSpPr>
        <p:spPr>
          <a:xfrm>
            <a:off x="8213369" y="4660711"/>
            <a:ext cx="1585913" cy="1066826"/>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r>
              <a:rPr lang="ar-DZ" sz="2000" b="1" dirty="0" smtClean="0"/>
              <a:t>إحتمال مغادرة الشخص الشركة</a:t>
            </a:r>
            <a:endParaRPr lang="ar-DZ" sz="2000" b="1" dirty="0"/>
          </a:p>
        </p:txBody>
      </p:sp>
      <p:sp>
        <p:nvSpPr>
          <p:cNvPr id="30" name="Rounded Rectangle 29"/>
          <p:cNvSpPr/>
          <p:nvPr/>
        </p:nvSpPr>
        <p:spPr>
          <a:xfrm>
            <a:off x="576140" y="1690299"/>
            <a:ext cx="1007942" cy="72469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solidFill>
                  <a:schemeClr val="tx1"/>
                </a:solidFill>
              </a:rPr>
              <a:t>مرتفع</a:t>
            </a:r>
            <a:endParaRPr lang="ar-DZ" sz="2000" b="1" dirty="0">
              <a:solidFill>
                <a:schemeClr val="tx1"/>
              </a:solidFill>
            </a:endParaRPr>
          </a:p>
        </p:txBody>
      </p:sp>
      <p:sp>
        <p:nvSpPr>
          <p:cNvPr id="31" name="Rounded Rectangle 30"/>
          <p:cNvSpPr/>
          <p:nvPr/>
        </p:nvSpPr>
        <p:spPr>
          <a:xfrm>
            <a:off x="436748" y="3877309"/>
            <a:ext cx="1014281" cy="939007"/>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solidFill>
                  <a:schemeClr val="tx1"/>
                </a:solidFill>
              </a:rPr>
              <a:t>منخفض</a:t>
            </a:r>
            <a:endParaRPr lang="ar-DZ" sz="2000" b="1" dirty="0">
              <a:solidFill>
                <a:schemeClr val="tx1"/>
              </a:solidFill>
            </a:endParaRPr>
          </a:p>
        </p:txBody>
      </p:sp>
      <p:sp>
        <p:nvSpPr>
          <p:cNvPr id="32" name="Rounded Rectangle 31"/>
          <p:cNvSpPr/>
          <p:nvPr/>
        </p:nvSpPr>
        <p:spPr>
          <a:xfrm>
            <a:off x="2689190" y="5644357"/>
            <a:ext cx="1328352" cy="71358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solidFill>
                  <a:schemeClr val="tx1"/>
                </a:solidFill>
              </a:rPr>
              <a:t>منخفض</a:t>
            </a:r>
            <a:endParaRPr lang="ar-DZ" sz="2000" b="1" dirty="0">
              <a:solidFill>
                <a:schemeClr val="tx1"/>
              </a:solidFill>
            </a:endParaRPr>
          </a:p>
        </p:txBody>
      </p:sp>
      <p:sp>
        <p:nvSpPr>
          <p:cNvPr id="33" name="Rounded Rectangle 32"/>
          <p:cNvSpPr/>
          <p:nvPr/>
        </p:nvSpPr>
        <p:spPr>
          <a:xfrm>
            <a:off x="5357813" y="5644358"/>
            <a:ext cx="1157287" cy="7135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solidFill>
                  <a:schemeClr val="tx1"/>
                </a:solidFill>
              </a:rPr>
              <a:t>مرتفع</a:t>
            </a:r>
            <a:endParaRPr lang="ar-DZ" sz="2000" b="1" dirty="0">
              <a:solidFill>
                <a:schemeClr val="tx1"/>
              </a:solidFill>
            </a:endParaRPr>
          </a:p>
        </p:txBody>
      </p:sp>
    </p:spTree>
    <p:extLst>
      <p:ext uri="{BB962C8B-B14F-4D97-AF65-F5344CB8AC3E}">
        <p14:creationId xmlns:p14="http://schemas.microsoft.com/office/powerpoint/2010/main" val="168340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a:noFill/>
        </p:spPr>
      </p:pic>
      <p:sp>
        <p:nvSpPr>
          <p:cNvPr id="2" name="Title 1"/>
          <p:cNvSpPr>
            <a:spLocks noGrp="1"/>
          </p:cNvSpPr>
          <p:nvPr>
            <p:ph type="title"/>
          </p:nvPr>
        </p:nvSpPr>
        <p:spPr>
          <a:xfrm>
            <a:off x="0" y="1243013"/>
            <a:ext cx="12192000" cy="5614987"/>
          </a:xfrm>
        </p:spPr>
        <p:txBody>
          <a:bodyPr>
            <a:normAutofit fontScale="90000"/>
          </a:bodyPr>
          <a:lstStyle/>
          <a:p>
            <a:r>
              <a:rPr lang="ar-DZ" b="1" dirty="0"/>
              <a:t>لكي تصمم هذه الإجراءات يجب </a:t>
            </a:r>
            <a:r>
              <a:rPr lang="ar-DZ" b="1" dirty="0" smtClean="0"/>
              <a:t>معرفة </a:t>
            </a:r>
            <a:r>
              <a:rPr lang="ar-DZ" b="1" dirty="0"/>
              <a:t>الاسباب في كل حالة مثلا معرفة سبب جعل الشخص الموهوب في موضع احتمالية مغادرة كبيرة </a:t>
            </a:r>
            <a:br>
              <a:rPr lang="ar-DZ" b="1" dirty="0"/>
            </a:br>
            <a:r>
              <a:rPr lang="ar-DZ" b="1" dirty="0">
                <a:solidFill>
                  <a:srgbClr val="FF0000"/>
                </a:solidFill>
              </a:rPr>
              <a:t>مثال:</a:t>
            </a:r>
            <a:r>
              <a:rPr lang="ar-DZ" b="1" dirty="0"/>
              <a:t>على أسباب مغادرة الموهبة </a:t>
            </a:r>
            <a:r>
              <a:rPr lang="ar-DZ" dirty="0" smtClean="0"/>
              <a:t/>
            </a:r>
            <a:br>
              <a:rPr lang="ar-DZ" dirty="0" smtClean="0"/>
            </a:br>
            <a:r>
              <a:rPr lang="ar-DZ" dirty="0"/>
              <a:t/>
            </a:r>
            <a:br>
              <a:rPr lang="ar-DZ" dirty="0"/>
            </a:br>
            <a:r>
              <a:rPr lang="ar-DZ" dirty="0" smtClean="0"/>
              <a:t/>
            </a:r>
            <a:br>
              <a:rPr lang="ar-DZ" dirty="0" smtClean="0"/>
            </a:br>
            <a:r>
              <a:rPr lang="ar-DZ" dirty="0"/>
              <a:t/>
            </a:r>
            <a:br>
              <a:rPr lang="ar-DZ" dirty="0"/>
            </a:br>
            <a:r>
              <a:rPr lang="ar-DZ" dirty="0" smtClean="0"/>
              <a:t/>
            </a:r>
            <a:br>
              <a:rPr lang="ar-DZ" dirty="0" smtClean="0"/>
            </a:br>
            <a:r>
              <a:rPr lang="ar-DZ" dirty="0"/>
              <a:t/>
            </a:r>
            <a:br>
              <a:rPr lang="ar-DZ" dirty="0"/>
            </a:br>
            <a:r>
              <a:rPr lang="fr-FR" b="1" dirty="0" smtClean="0"/>
              <a:t>*</a:t>
            </a:r>
            <a:r>
              <a:rPr lang="ar-DZ" sz="3600" b="1" dirty="0" smtClean="0"/>
              <a:t>بناءا </a:t>
            </a:r>
            <a:r>
              <a:rPr lang="ar-DZ" sz="3600" b="1" dirty="0"/>
              <a:t>على </a:t>
            </a:r>
            <a:r>
              <a:rPr lang="ar-DZ" sz="3600" b="1" dirty="0" smtClean="0"/>
              <a:t>الإحصائيات: </a:t>
            </a:r>
            <a:r>
              <a:rPr lang="ar-DZ" sz="3600" b="1" dirty="0"/>
              <a:t/>
            </a:r>
            <a:br>
              <a:rPr lang="ar-DZ" sz="3600" b="1" dirty="0"/>
            </a:br>
            <a:r>
              <a:rPr lang="ar-DZ" sz="3600" b="1" dirty="0" smtClean="0"/>
              <a:t>    -عدم </a:t>
            </a:r>
            <a:r>
              <a:rPr lang="ar-DZ" sz="3600" b="1" dirty="0"/>
              <a:t>الرضا الوظيفي يؤدي إلى نقص الأداء لمعالجة هذه الظاهرة ثم اقتراح بعض الحلول </a:t>
            </a:r>
            <a:br>
              <a:rPr lang="ar-DZ" sz="3600" b="1" dirty="0"/>
            </a:br>
            <a:r>
              <a:rPr lang="ar-DZ" sz="3600" b="1" dirty="0"/>
              <a:t>أولا:عند الاستقطاب التحري أذا كان الشخص ينسجم مع عمل المنظمة أم لا</a:t>
            </a:r>
            <a:br>
              <a:rPr lang="ar-DZ" sz="3600" b="1" dirty="0"/>
            </a:br>
            <a:r>
              <a:rPr lang="ar-DZ" sz="3600" b="1" dirty="0"/>
              <a:t>ثانيا:توطيد العلاقة مع الموظفين(الجوانب الاجتماعية)</a:t>
            </a:r>
            <a:br>
              <a:rPr lang="ar-DZ" sz="3600" b="1" dirty="0"/>
            </a:br>
            <a:r>
              <a:rPr lang="ar-DZ" sz="3600" b="1" dirty="0" smtClean="0"/>
              <a:t>   - مغادرة </a:t>
            </a:r>
            <a:r>
              <a:rPr lang="ar-DZ" sz="3600" b="1" dirty="0"/>
              <a:t>المواهب نتيجة تطور وسائل الإعلام والاتصال وكذا السوق النشط</a:t>
            </a:r>
            <a:br>
              <a:rPr lang="ar-DZ" sz="3600" b="1" dirty="0"/>
            </a:br>
            <a:r>
              <a:rPr lang="ar-DZ" sz="3600" b="1" dirty="0"/>
              <a:t/>
            </a:r>
            <a:br>
              <a:rPr lang="ar-DZ" sz="3600" b="1" dirty="0"/>
            </a:br>
            <a:r>
              <a:rPr lang="ar-DZ" sz="3600" b="1" dirty="0"/>
              <a:t/>
            </a:r>
            <a:br>
              <a:rPr lang="ar-DZ" sz="3600" b="1" dirty="0"/>
            </a:br>
            <a:endParaRPr lang="ar-DZ" sz="3600" b="1" dirty="0"/>
          </a:p>
        </p:txBody>
      </p:sp>
      <p:sp>
        <p:nvSpPr>
          <p:cNvPr id="3" name="7-Point Star 2"/>
          <p:cNvSpPr/>
          <p:nvPr/>
        </p:nvSpPr>
        <p:spPr>
          <a:xfrm>
            <a:off x="5080000" y="2235993"/>
            <a:ext cx="2032000" cy="181451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solidFill>
                  <a:schemeClr val="tx1"/>
                </a:solidFill>
              </a:rPr>
              <a:t>2</a:t>
            </a:r>
            <a:r>
              <a:rPr lang="ar-DZ" b="1" dirty="0" smtClean="0">
                <a:solidFill>
                  <a:schemeClr val="tx1"/>
                </a:solidFill>
              </a:rPr>
              <a:t>- موهوب لحد كبير</a:t>
            </a:r>
            <a:endParaRPr lang="ar-DZ" b="1" dirty="0">
              <a:solidFill>
                <a:schemeClr val="tx1"/>
              </a:solidFill>
            </a:endParaRPr>
          </a:p>
        </p:txBody>
      </p:sp>
      <p:sp>
        <p:nvSpPr>
          <p:cNvPr id="8" name="7-Point Star 7"/>
          <p:cNvSpPr/>
          <p:nvPr/>
        </p:nvSpPr>
        <p:spPr>
          <a:xfrm>
            <a:off x="8585200" y="2438400"/>
            <a:ext cx="2044700" cy="161210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solidFill>
                  <a:schemeClr val="tx1"/>
                </a:solidFill>
              </a:rPr>
              <a:t>1</a:t>
            </a:r>
            <a:r>
              <a:rPr lang="ar-DZ" b="1" dirty="0" smtClean="0">
                <a:solidFill>
                  <a:schemeClr val="tx1"/>
                </a:solidFill>
              </a:rPr>
              <a:t>- غير سعيد بالوظيفة</a:t>
            </a:r>
            <a:endParaRPr lang="ar-DZ" b="1" dirty="0">
              <a:solidFill>
                <a:schemeClr val="tx1"/>
              </a:solidFill>
            </a:endParaRPr>
          </a:p>
        </p:txBody>
      </p:sp>
      <p:sp>
        <p:nvSpPr>
          <p:cNvPr id="9" name="7-Point Star 8"/>
          <p:cNvSpPr/>
          <p:nvPr/>
        </p:nvSpPr>
        <p:spPr>
          <a:xfrm>
            <a:off x="1003300" y="2235993"/>
            <a:ext cx="1866900" cy="171370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smtClean="0">
                <a:solidFill>
                  <a:schemeClr val="tx1"/>
                </a:solidFill>
              </a:rPr>
              <a:t>3- سوق العمل مفتوح و نشط</a:t>
            </a:r>
            <a:endParaRPr lang="ar-DZ" b="1" dirty="0">
              <a:solidFill>
                <a:schemeClr val="tx1"/>
              </a:solidFill>
            </a:endParaRPr>
          </a:p>
        </p:txBody>
      </p:sp>
    </p:spTree>
    <p:extLst>
      <p:ext uri="{BB962C8B-B14F-4D97-AF65-F5344CB8AC3E}">
        <p14:creationId xmlns:p14="http://schemas.microsoft.com/office/powerpoint/2010/main" val="1348132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199" y="365125"/>
            <a:ext cx="11191875" cy="1325563"/>
          </a:xfrm>
        </p:spPr>
        <p:txBody>
          <a:bodyPr/>
          <a:lstStyle/>
          <a:p>
            <a:r>
              <a:rPr lang="ar-DZ" b="1" dirty="0" smtClean="0"/>
              <a:t>أســباب مغــادرة </a:t>
            </a:r>
            <a:r>
              <a:rPr lang="ar-DZ" b="1" dirty="0"/>
              <a:t>الأفراد </a:t>
            </a:r>
            <a:r>
              <a:rPr lang="ar-DZ" b="1" dirty="0" smtClean="0"/>
              <a:t>للمنــظمة </a:t>
            </a:r>
            <a:endParaRPr lang="ar-DZ" b="1" dirty="0"/>
          </a:p>
        </p:txBody>
      </p:sp>
      <p:sp>
        <p:nvSpPr>
          <p:cNvPr id="18" name="Right Arrow 17"/>
          <p:cNvSpPr/>
          <p:nvPr/>
        </p:nvSpPr>
        <p:spPr>
          <a:xfrm rot="16200000">
            <a:off x="2031209" y="1888333"/>
            <a:ext cx="3024188" cy="4857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DZ"/>
          </a:p>
        </p:txBody>
      </p:sp>
      <p:sp>
        <p:nvSpPr>
          <p:cNvPr id="21" name="Right Arrow 20"/>
          <p:cNvSpPr/>
          <p:nvPr/>
        </p:nvSpPr>
        <p:spPr>
          <a:xfrm rot="835509">
            <a:off x="3430750" y="3670319"/>
            <a:ext cx="3486150" cy="453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DZ"/>
          </a:p>
        </p:txBody>
      </p:sp>
      <p:sp>
        <p:nvSpPr>
          <p:cNvPr id="22" name="Right Arrow 21"/>
          <p:cNvSpPr/>
          <p:nvPr/>
        </p:nvSpPr>
        <p:spPr>
          <a:xfrm rot="7753793">
            <a:off x="1330756" y="4325749"/>
            <a:ext cx="2778122" cy="4851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DZ"/>
          </a:p>
        </p:txBody>
      </p:sp>
      <p:sp>
        <p:nvSpPr>
          <p:cNvPr id="23" name="Rounded Rectangle 22"/>
          <p:cNvSpPr/>
          <p:nvPr/>
        </p:nvSpPr>
        <p:spPr>
          <a:xfrm>
            <a:off x="6920300" y="3943350"/>
            <a:ext cx="1652200" cy="85725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4000" b="1" dirty="0" smtClean="0">
                <a:solidFill>
                  <a:schemeClr val="tx1"/>
                </a:solidFill>
              </a:rPr>
              <a:t>عدم الرضا الوظيفي</a:t>
            </a:r>
            <a:endParaRPr lang="ar-DZ" sz="4000" b="1" dirty="0">
              <a:solidFill>
                <a:schemeClr val="tx1"/>
              </a:solidFill>
            </a:endParaRPr>
          </a:p>
        </p:txBody>
      </p:sp>
      <p:sp>
        <p:nvSpPr>
          <p:cNvPr id="24" name="Rounded Rectangle 23"/>
          <p:cNvSpPr/>
          <p:nvPr/>
        </p:nvSpPr>
        <p:spPr>
          <a:xfrm>
            <a:off x="1428750" y="0"/>
            <a:ext cx="1871666" cy="90011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4000" b="1" dirty="0" smtClean="0">
                <a:solidFill>
                  <a:schemeClr val="tx1"/>
                </a:solidFill>
              </a:rPr>
              <a:t>المهارات</a:t>
            </a:r>
            <a:endParaRPr lang="ar-DZ" sz="4000" b="1" dirty="0">
              <a:solidFill>
                <a:schemeClr val="tx1"/>
              </a:solidFill>
            </a:endParaRPr>
          </a:p>
        </p:txBody>
      </p:sp>
      <p:sp>
        <p:nvSpPr>
          <p:cNvPr id="25" name="Rounded Rectangle 24"/>
          <p:cNvSpPr/>
          <p:nvPr/>
        </p:nvSpPr>
        <p:spPr>
          <a:xfrm>
            <a:off x="314325" y="5843588"/>
            <a:ext cx="1638302" cy="9001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4000" b="1" dirty="0" smtClean="0">
                <a:solidFill>
                  <a:schemeClr val="tx1"/>
                </a:solidFill>
              </a:rPr>
              <a:t>نشاط السوق</a:t>
            </a:r>
            <a:endParaRPr lang="ar-DZ" sz="4000" b="1" dirty="0">
              <a:solidFill>
                <a:schemeClr val="tx1"/>
              </a:solidFill>
            </a:endParaRPr>
          </a:p>
        </p:txBody>
      </p:sp>
      <p:sp>
        <p:nvSpPr>
          <p:cNvPr id="26" name="Rectangle 25"/>
          <p:cNvSpPr/>
          <p:nvPr/>
        </p:nvSpPr>
        <p:spPr>
          <a:xfrm rot="18531367">
            <a:off x="1425550" y="4215309"/>
            <a:ext cx="818142" cy="8572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solidFill>
                  <a:schemeClr val="tx1"/>
                </a:solidFill>
              </a:rPr>
              <a:t>مرتفع</a:t>
            </a:r>
            <a:endParaRPr lang="ar-DZ" sz="2000" b="1" dirty="0">
              <a:solidFill>
                <a:schemeClr val="tx1"/>
              </a:solidFill>
            </a:endParaRPr>
          </a:p>
        </p:txBody>
      </p:sp>
      <p:sp>
        <p:nvSpPr>
          <p:cNvPr id="27" name="Rectangle 26"/>
          <p:cNvSpPr/>
          <p:nvPr/>
        </p:nvSpPr>
        <p:spPr>
          <a:xfrm rot="18267719">
            <a:off x="2120593" y="3306947"/>
            <a:ext cx="990734" cy="7393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t>منخفض</a:t>
            </a:r>
            <a:endParaRPr lang="ar-DZ" sz="2000" b="1" dirty="0"/>
          </a:p>
        </p:txBody>
      </p:sp>
      <p:sp>
        <p:nvSpPr>
          <p:cNvPr id="28" name="Rectangle 27"/>
          <p:cNvSpPr/>
          <p:nvPr/>
        </p:nvSpPr>
        <p:spPr>
          <a:xfrm rot="21419616">
            <a:off x="3753299" y="1039135"/>
            <a:ext cx="782863" cy="790575"/>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t>مرتفع</a:t>
            </a:r>
            <a:endParaRPr lang="ar-DZ" sz="2000" b="1" dirty="0"/>
          </a:p>
        </p:txBody>
      </p:sp>
      <p:sp>
        <p:nvSpPr>
          <p:cNvPr id="29" name="Rectangle 28"/>
          <p:cNvSpPr/>
          <p:nvPr/>
        </p:nvSpPr>
        <p:spPr>
          <a:xfrm>
            <a:off x="3786189" y="2055813"/>
            <a:ext cx="1017045" cy="9382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t>منخفض</a:t>
            </a:r>
            <a:endParaRPr lang="ar-DZ" sz="2000" b="1" dirty="0"/>
          </a:p>
        </p:txBody>
      </p:sp>
      <p:sp>
        <p:nvSpPr>
          <p:cNvPr id="30" name="Rectangle 29"/>
          <p:cNvSpPr/>
          <p:nvPr/>
        </p:nvSpPr>
        <p:spPr>
          <a:xfrm rot="802127">
            <a:off x="3780718" y="3851168"/>
            <a:ext cx="984184" cy="4469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t>منخفض</a:t>
            </a:r>
            <a:endParaRPr lang="ar-DZ" sz="2000" b="1" dirty="0"/>
          </a:p>
        </p:txBody>
      </p:sp>
      <p:sp>
        <p:nvSpPr>
          <p:cNvPr id="31" name="Rectangle 30"/>
          <p:cNvSpPr/>
          <p:nvPr/>
        </p:nvSpPr>
        <p:spPr>
          <a:xfrm rot="580789">
            <a:off x="5068035" y="4167079"/>
            <a:ext cx="912296" cy="5608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DZ" sz="2000" b="1" dirty="0" smtClean="0">
                <a:solidFill>
                  <a:schemeClr val="tx1"/>
                </a:solidFill>
              </a:rPr>
              <a:t>مرتفع</a:t>
            </a:r>
            <a:endParaRPr lang="ar-DZ" sz="2000" b="1" dirty="0">
              <a:solidFill>
                <a:schemeClr val="tx1"/>
              </a:solidFill>
            </a:endParaRPr>
          </a:p>
        </p:txBody>
      </p:sp>
    </p:spTree>
    <p:extLst>
      <p:ext uri="{BB962C8B-B14F-4D97-AF65-F5344CB8AC3E}">
        <p14:creationId xmlns:p14="http://schemas.microsoft.com/office/powerpoint/2010/main" val="1390054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rmAutofit/>
          </a:bodyPr>
          <a:lstStyle/>
          <a:p>
            <a:pPr marL="0" indent="0">
              <a:buNone/>
            </a:pPr>
            <a:endParaRPr lang="ar-DZ" sz="4400" b="1"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6786" y="52742"/>
            <a:ext cx="10920413" cy="1443038"/>
          </a:xfrm>
        </p:spPr>
        <p:txBody>
          <a:bodyPr/>
          <a:lstStyle/>
          <a:p>
            <a:r>
              <a:rPr lang="ar-DZ" b="1" dirty="0"/>
              <a:t>أسباب أهمية المواهب</a:t>
            </a:r>
            <a:br>
              <a:rPr lang="ar-DZ" b="1" dirty="0"/>
            </a:br>
            <a:endParaRPr lang="ar-DZ" b="1" dirty="0"/>
          </a:p>
        </p:txBody>
      </p:sp>
      <p:pic>
        <p:nvPicPr>
          <p:cNvPr id="4" name="Picture 3"/>
          <p:cNvPicPr>
            <a:picLocks noChangeAspect="1"/>
          </p:cNvPicPr>
          <p:nvPr/>
        </p:nvPicPr>
        <p:blipFill>
          <a:blip r:embed="rId3"/>
          <a:stretch>
            <a:fillRect/>
          </a:stretch>
        </p:blipFill>
        <p:spPr>
          <a:xfrm>
            <a:off x="3733587" y="721520"/>
            <a:ext cx="524301" cy="3042168"/>
          </a:xfrm>
          <a:prstGeom prst="rect">
            <a:avLst/>
          </a:prstGeom>
        </p:spPr>
      </p:pic>
      <p:pic>
        <p:nvPicPr>
          <p:cNvPr id="5" name="Picture 4"/>
          <p:cNvPicPr>
            <a:picLocks noChangeAspect="1"/>
          </p:cNvPicPr>
          <p:nvPr/>
        </p:nvPicPr>
        <p:blipFill>
          <a:blip r:embed="rId4"/>
          <a:stretch>
            <a:fillRect/>
          </a:stretch>
        </p:blipFill>
        <p:spPr>
          <a:xfrm>
            <a:off x="3894052" y="3560537"/>
            <a:ext cx="3432345" cy="1140051"/>
          </a:xfrm>
          <a:prstGeom prst="rect">
            <a:avLst/>
          </a:prstGeom>
        </p:spPr>
      </p:pic>
      <p:pic>
        <p:nvPicPr>
          <p:cNvPr id="6" name="Picture 5"/>
          <p:cNvPicPr>
            <a:picLocks noChangeAspect="1"/>
          </p:cNvPicPr>
          <p:nvPr/>
        </p:nvPicPr>
        <p:blipFill>
          <a:blip r:embed="rId5"/>
          <a:stretch>
            <a:fillRect/>
          </a:stretch>
        </p:blipFill>
        <p:spPr>
          <a:xfrm>
            <a:off x="2244519" y="3572730"/>
            <a:ext cx="1908213" cy="2255716"/>
          </a:xfrm>
          <a:prstGeom prst="rect">
            <a:avLst/>
          </a:prstGeom>
        </p:spPr>
      </p:pic>
      <p:sp>
        <p:nvSpPr>
          <p:cNvPr id="7" name="Rounded Rectangle 6"/>
          <p:cNvSpPr/>
          <p:nvPr/>
        </p:nvSpPr>
        <p:spPr>
          <a:xfrm>
            <a:off x="1811131" y="300038"/>
            <a:ext cx="1401671" cy="857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schemeClr val="tx1"/>
                </a:solidFill>
              </a:rPr>
              <a:t>التعقيد الوظيفي</a:t>
            </a:r>
            <a:endParaRPr lang="ar-DZ" sz="2000" b="1" dirty="0">
              <a:solidFill>
                <a:schemeClr val="tx1"/>
              </a:solidFill>
            </a:endParaRPr>
          </a:p>
        </p:txBody>
      </p:sp>
      <p:sp>
        <p:nvSpPr>
          <p:cNvPr id="8" name="Rounded Rectangle 7"/>
          <p:cNvSpPr/>
          <p:nvPr/>
        </p:nvSpPr>
        <p:spPr>
          <a:xfrm>
            <a:off x="7486650" y="4447519"/>
            <a:ext cx="1400175" cy="8817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schemeClr val="tx1"/>
                </a:solidFill>
              </a:rPr>
              <a:t>صعوبة الاستبدال</a:t>
            </a:r>
            <a:endParaRPr lang="ar-DZ" sz="2000" b="1" dirty="0">
              <a:solidFill>
                <a:schemeClr val="tx1"/>
              </a:solidFill>
            </a:endParaRPr>
          </a:p>
        </p:txBody>
      </p:sp>
      <p:sp>
        <p:nvSpPr>
          <p:cNvPr id="9" name="Rounded Rectangle 8"/>
          <p:cNvSpPr/>
          <p:nvPr/>
        </p:nvSpPr>
        <p:spPr>
          <a:xfrm>
            <a:off x="966786" y="5643563"/>
            <a:ext cx="1033464" cy="1014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schemeClr val="tx1"/>
                </a:solidFill>
              </a:rPr>
              <a:t>حساسية المعرفة</a:t>
            </a:r>
            <a:endParaRPr lang="ar-DZ" sz="2000" b="1" dirty="0">
              <a:solidFill>
                <a:schemeClr val="tx1"/>
              </a:solidFill>
            </a:endParaRPr>
          </a:p>
        </p:txBody>
      </p:sp>
      <p:sp>
        <p:nvSpPr>
          <p:cNvPr id="10" name="Rounded Rectangle 9"/>
          <p:cNvSpPr/>
          <p:nvPr/>
        </p:nvSpPr>
        <p:spPr>
          <a:xfrm rot="16200000">
            <a:off x="2978732" y="1366399"/>
            <a:ext cx="828675" cy="528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solidFill>
                  <a:schemeClr val="tx1"/>
                </a:solidFill>
              </a:rPr>
              <a:t>مرتفع</a:t>
            </a:r>
          </a:p>
        </p:txBody>
      </p:sp>
      <p:sp>
        <p:nvSpPr>
          <p:cNvPr id="11" name="Rectangle 10"/>
          <p:cNvSpPr/>
          <p:nvPr/>
        </p:nvSpPr>
        <p:spPr>
          <a:xfrm rot="16350738">
            <a:off x="2906784" y="2362294"/>
            <a:ext cx="8001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solidFill>
                  <a:schemeClr val="tx1"/>
                </a:solidFill>
              </a:rPr>
              <a:t>منخفض</a:t>
            </a:r>
          </a:p>
        </p:txBody>
      </p:sp>
      <p:sp>
        <p:nvSpPr>
          <p:cNvPr id="12" name="Rectangle 11"/>
          <p:cNvSpPr/>
          <p:nvPr/>
        </p:nvSpPr>
        <p:spPr>
          <a:xfrm rot="18662960">
            <a:off x="3433936" y="4374095"/>
            <a:ext cx="927406"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solidFill>
                  <a:schemeClr val="tx1"/>
                </a:solidFill>
              </a:rPr>
              <a:t>منخفض</a:t>
            </a:r>
          </a:p>
        </p:txBody>
      </p:sp>
      <p:sp>
        <p:nvSpPr>
          <p:cNvPr id="13" name="Rectangle 12"/>
          <p:cNvSpPr/>
          <p:nvPr/>
        </p:nvSpPr>
        <p:spPr>
          <a:xfrm rot="18632565">
            <a:off x="2706480" y="5340576"/>
            <a:ext cx="946357"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solidFill>
                  <a:schemeClr val="tx1"/>
                </a:solidFill>
              </a:rPr>
              <a:t>مرتفع</a:t>
            </a:r>
          </a:p>
        </p:txBody>
      </p:sp>
      <p:sp>
        <p:nvSpPr>
          <p:cNvPr id="14" name="Rectangle 13"/>
          <p:cNvSpPr/>
          <p:nvPr/>
        </p:nvSpPr>
        <p:spPr>
          <a:xfrm rot="590608">
            <a:off x="4477689" y="3060607"/>
            <a:ext cx="910382" cy="425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solidFill>
                  <a:schemeClr val="tx1"/>
                </a:solidFill>
              </a:rPr>
              <a:t>منخفض</a:t>
            </a:r>
          </a:p>
        </p:txBody>
      </p:sp>
      <p:sp>
        <p:nvSpPr>
          <p:cNvPr id="17" name="Rounded Rectangle 16"/>
          <p:cNvSpPr/>
          <p:nvPr/>
        </p:nvSpPr>
        <p:spPr>
          <a:xfrm>
            <a:off x="6946389" y="1070430"/>
            <a:ext cx="4191000" cy="1399638"/>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DZ" sz="2400" b="1" dirty="0">
                <a:solidFill>
                  <a:schemeClr val="tx1"/>
                </a:solidFill>
              </a:rPr>
              <a:t>درجة تعقيد عمل الفرد(الوظيفة)</a:t>
            </a:r>
          </a:p>
          <a:p>
            <a:pPr algn="ctr"/>
            <a:r>
              <a:rPr lang="ar-DZ" sz="2400" b="1" dirty="0">
                <a:solidFill>
                  <a:schemeClr val="tx1"/>
                </a:solidFill>
              </a:rPr>
              <a:t>صعوبة الاستبدال</a:t>
            </a:r>
          </a:p>
          <a:p>
            <a:pPr algn="ctr"/>
            <a:r>
              <a:rPr lang="ar-DZ" sz="2400" b="1" dirty="0">
                <a:solidFill>
                  <a:schemeClr val="tx1"/>
                </a:solidFill>
              </a:rPr>
              <a:t>حساسية المعارف التي يمتلكها</a:t>
            </a:r>
          </a:p>
        </p:txBody>
      </p:sp>
      <p:sp>
        <p:nvSpPr>
          <p:cNvPr id="15" name="Rectangle 14"/>
          <p:cNvSpPr/>
          <p:nvPr/>
        </p:nvSpPr>
        <p:spPr>
          <a:xfrm rot="926504">
            <a:off x="6129225" y="3366753"/>
            <a:ext cx="960003"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solidFill>
                  <a:schemeClr val="tx1"/>
                </a:solidFill>
              </a:rPr>
              <a:t>مرتفع</a:t>
            </a:r>
          </a:p>
        </p:txBody>
      </p:sp>
    </p:spTree>
    <p:extLst>
      <p:ext uri="{BB962C8B-B14F-4D97-AF65-F5344CB8AC3E}">
        <p14:creationId xmlns:p14="http://schemas.microsoft.com/office/powerpoint/2010/main" val="3190111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DZ"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loud Callout 4"/>
          <p:cNvSpPr/>
          <p:nvPr/>
        </p:nvSpPr>
        <p:spPr>
          <a:xfrm>
            <a:off x="1557338" y="914400"/>
            <a:ext cx="9358312" cy="4757738"/>
          </a:xfrm>
          <a:prstGeom prst="cloud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800" b="1" dirty="0">
                <a:solidFill>
                  <a:schemeClr val="tx1"/>
                </a:solidFill>
              </a:rPr>
              <a:t>أي إستراتيجية ناجحة لإدارة المخاطر المواهب يجب أن تعتمد على الأبعاد المبينة في المخططين السابقين </a:t>
            </a:r>
          </a:p>
          <a:p>
            <a:pPr algn="ctr"/>
            <a:r>
              <a:rPr lang="ar-DZ" sz="2800" b="1" dirty="0">
                <a:solidFill>
                  <a:schemeClr val="tx1"/>
                </a:solidFill>
              </a:rPr>
              <a:t>-كل موظف في الشركة يجب أن يوضع في مكانه الصحيح في كل المخططات</a:t>
            </a:r>
          </a:p>
          <a:p>
            <a:pPr algn="ctr"/>
            <a:r>
              <a:rPr lang="ar-DZ" sz="2800" b="1" dirty="0">
                <a:solidFill>
                  <a:schemeClr val="tx1"/>
                </a:solidFill>
              </a:rPr>
              <a:t>-يجب الفهم أن موقع الموهبة في هذه الأنظمة يمكن أن تتغير مثلا نقصان رضاه الوظيفي</a:t>
            </a:r>
          </a:p>
        </p:txBody>
      </p:sp>
    </p:spTree>
    <p:extLst>
      <p:ext uri="{BB962C8B-B14F-4D97-AF65-F5344CB8AC3E}">
        <p14:creationId xmlns:p14="http://schemas.microsoft.com/office/powerpoint/2010/main" val="3184969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838200" y="1"/>
            <a:ext cx="10515600" cy="1157287"/>
          </a:xfrm>
        </p:spPr>
        <p:txBody>
          <a:bodyPr/>
          <a:lstStyle/>
          <a:p>
            <a:r>
              <a:rPr lang="ar-DZ" b="1" dirty="0" smtClean="0"/>
              <a:t>الملاحـــظات الخــــتامية:</a:t>
            </a:r>
            <a:endParaRPr lang="ar-DZ" b="1" dirty="0"/>
          </a:p>
        </p:txBody>
      </p:sp>
      <p:sp>
        <p:nvSpPr>
          <p:cNvPr id="3" name="Content Placeholder 2"/>
          <p:cNvSpPr>
            <a:spLocks noGrp="1"/>
          </p:cNvSpPr>
          <p:nvPr>
            <p:ph idx="1"/>
          </p:nvPr>
        </p:nvSpPr>
        <p:spPr>
          <a:xfrm>
            <a:off x="0" y="1157288"/>
            <a:ext cx="12192000" cy="5700712"/>
          </a:xfrm>
        </p:spPr>
        <p:txBody>
          <a:bodyPr>
            <a:normAutofit fontScale="92500" lnSpcReduction="10000"/>
          </a:bodyPr>
          <a:lstStyle/>
          <a:p>
            <a:r>
              <a:rPr lang="ar-DZ" b="1" dirty="0"/>
              <a:t>لتطبيق هذه النظرية بشكل صحيح يجب وضع العمال في مواضعهم من ناحية الأهمية ودرجة احتمالية المغادرة فإذا كانت مواضعهم حرجة فالمؤسسة في خطر فقدان الرأس المال البشري </a:t>
            </a:r>
          </a:p>
          <a:p>
            <a:r>
              <a:rPr lang="ar-DZ" b="1" dirty="0"/>
              <a:t>خطر فقدان الرأس المال البشري يؤثر على تنافسية الشركة وعلى مستوى رضا أصحاب مصالحها ،ويمكن أن يحفزها على تحسين قدرتها على الجذب والاحتفاظ بالمواهب وربما تحسين مزيج مواهبها وفقا لإمكانيتها </a:t>
            </a:r>
          </a:p>
          <a:p>
            <a:r>
              <a:rPr lang="ar-DZ" b="1" dirty="0"/>
              <a:t>نظام  الإدارة الإستراتيجية أول خطوة يقوم بها هو تحديد المواهب الموجودة في مواقع المحورية (المواقع المحورية هي المواقع التي من شانها التأثير على الميزة التنافسية )</a:t>
            </a:r>
          </a:p>
          <a:p>
            <a:r>
              <a:rPr lang="ar-DZ" b="1" dirty="0"/>
              <a:t>في واقع اقتصاديات النامية مثلا  اقتصاد البرازيلي فإن جذب المواهب تصعب لان المواهب تبحث عن فرص العمل في اقتصاديات أخرى نظرا لسياسة الحكومة </a:t>
            </a:r>
          </a:p>
          <a:p>
            <a:r>
              <a:rPr lang="ar-DZ" b="1" dirty="0"/>
              <a:t>مثال: في السبعينيات والثمانينيات العديد من المواهب خرجت من الأرجنتين وعند نهوض السوق انتعش السوق في التسعينات كانت الأرجنتين في ندرة المواهب</a:t>
            </a:r>
          </a:p>
          <a:p>
            <a:r>
              <a:rPr lang="ar-DZ" b="1" dirty="0"/>
              <a:t> مثال: برازيل لإجراء لإعادة إحياء المواهب أخذت بعين الاعتبار في إجراء اتها الحديثة (المواهب) بحيث صرفت 1.6مليار دولار لإرسال 100000 طالب لأحسن الجامعات في العالم في عدة تخصصات مثل : علم المحيطات ، البيولوجيا .</a:t>
            </a:r>
          </a:p>
          <a:p>
            <a:pPr lvl="1"/>
            <a:r>
              <a:rPr lang="ar-DZ" b="1" dirty="0"/>
              <a:t>مثال:الشيلي اتبعت نفس إجراء البرازيل بالتكفل بمصاريف الدراسة في الميادين الاقتصاد والمالية </a:t>
            </a:r>
          </a:p>
        </p:txBody>
      </p:sp>
    </p:spTree>
    <p:extLst>
      <p:ext uri="{BB962C8B-B14F-4D97-AF65-F5344CB8AC3E}">
        <p14:creationId xmlns:p14="http://schemas.microsoft.com/office/powerpoint/2010/main" val="13971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838200" y="1814513"/>
            <a:ext cx="7705725" cy="1585912"/>
          </a:xfrm>
        </p:spPr>
        <p:txBody>
          <a:bodyPr/>
          <a:lstStyle/>
          <a:p>
            <a:r>
              <a:rPr lang="ar-DZ" b="1" dirty="0" smtClean="0"/>
              <a:t>الخــــــــاتمة:</a:t>
            </a:r>
            <a:endParaRPr lang="ar-DZ" b="1" dirty="0"/>
          </a:p>
        </p:txBody>
      </p:sp>
      <p:sp>
        <p:nvSpPr>
          <p:cNvPr id="3" name="Content Placeholder 2"/>
          <p:cNvSpPr>
            <a:spLocks noGrp="1"/>
          </p:cNvSpPr>
          <p:nvPr>
            <p:ph idx="1"/>
          </p:nvPr>
        </p:nvSpPr>
        <p:spPr>
          <a:xfrm>
            <a:off x="838200" y="3529013"/>
            <a:ext cx="10515600" cy="2647949"/>
          </a:xfrm>
        </p:spPr>
        <p:txBody>
          <a:bodyPr/>
          <a:lstStyle/>
          <a:p>
            <a:r>
              <a:rPr lang="ar-DZ" b="1" dirty="0"/>
              <a:t>إدارة خطر المواهب تتعدى حدود الشركات هي قضية دولية </a:t>
            </a:r>
            <a:r>
              <a:rPr lang="ar-DZ" b="1" dirty="0">
                <a:solidFill>
                  <a:schemeClr val="bg1"/>
                </a:solidFill>
              </a:rPr>
              <a:t>خاص</a:t>
            </a:r>
            <a:r>
              <a:rPr lang="ar-DZ" b="1" dirty="0"/>
              <a:t>ة</a:t>
            </a:r>
            <a:r>
              <a:rPr lang="ar-DZ" b="1" dirty="0">
                <a:solidFill>
                  <a:schemeClr val="bg1"/>
                </a:solidFill>
              </a:rPr>
              <a:t> في </a:t>
            </a:r>
            <a:r>
              <a:rPr lang="ar-DZ" b="1" dirty="0"/>
              <a:t>الاقتصاديات النامية أين المواهب قلة وجذبها صعب</a:t>
            </a:r>
          </a:p>
          <a:p>
            <a:pPr marL="0" indent="0">
              <a:buNone/>
            </a:pPr>
            <a:endParaRPr lang="ar-DZ" dirty="0"/>
          </a:p>
        </p:txBody>
      </p:sp>
    </p:spTree>
    <p:extLst>
      <p:ext uri="{BB962C8B-B14F-4D97-AF65-F5344CB8AC3E}">
        <p14:creationId xmlns:p14="http://schemas.microsoft.com/office/powerpoint/2010/main" val="253132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D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52894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557213"/>
            <a:ext cx="10515600" cy="2000251"/>
          </a:xfrm>
          <a:noFill/>
          <a:effectLst/>
        </p:spPr>
        <p:txBody>
          <a:bodyPr>
            <a:normAutofit/>
          </a:bodyPr>
          <a:lstStyle/>
          <a:p>
            <a:r>
              <a:rPr lang="ar-DZ" sz="6000" dirty="0" smtClean="0"/>
              <a:t>المقدمة:</a:t>
            </a:r>
            <a:endParaRPr lang="ar-DZ" sz="6000" dirty="0"/>
          </a:p>
        </p:txBody>
      </p:sp>
      <p:sp>
        <p:nvSpPr>
          <p:cNvPr id="3" name="Content Placeholder 2"/>
          <p:cNvSpPr>
            <a:spLocks noGrp="1"/>
          </p:cNvSpPr>
          <p:nvPr>
            <p:ph idx="1"/>
          </p:nvPr>
        </p:nvSpPr>
        <p:spPr>
          <a:xfrm>
            <a:off x="0" y="600076"/>
            <a:ext cx="12192000" cy="6257924"/>
          </a:xfrm>
        </p:spPr>
        <p:txBody>
          <a:bodyPr>
            <a:noAutofit/>
          </a:bodyPr>
          <a:lstStyle/>
          <a:p>
            <a:pPr marL="0" indent="0">
              <a:buNone/>
            </a:pPr>
            <a:r>
              <a:rPr lang="ar-DZ" sz="3600" b="1" dirty="0"/>
              <a:t>في السنوات السابقة كان يمكن للمنظمات والمنظرين التنظيميين أن يشرحوا  وبسهولة السلوك المتوقع من الموظفين تجاه منظماتهم كون أن المنظمات كانت تتبع أنظمة وآليات هرمية أي أن درجة الولاء للمنظمة تقاس وفق معيار احترام هذا التسلسل الهرمي ، ومن خلاله تحقق خلال تلك الفترة التوازن بين حاجات العمال للاستقرار الوظيفي وبين حاجات أرباب العمل إلى موارد بشرية مستقرة المنظمة </a:t>
            </a:r>
            <a:r>
              <a:rPr lang="ar-DZ" sz="3600" b="1" dirty="0" smtClean="0"/>
              <a:t>.   لكن </a:t>
            </a:r>
            <a:r>
              <a:rPr lang="ar-DZ" sz="3600" b="1" dirty="0"/>
              <a:t>مع التطور الحاصل والعولمة والبيئة الغير مستقرة للمنظمات أصبح من الصعب الحفاظ على هذه الموارد كون أن القوى العاملة أصبحت غير متجانسة كما في الماضي وأصبحت البيئة أكثر تنافسية في مجال استقطاب المواهب ، هذه التغيرات جعلت الإدارة تركز على إدارة المواهب باعتبارها مورد للشركة وجعل المسألة تنظيمية تهتم بها الإدارة العليا والمديرين التنفيذيين على حد سواء ،  فعلى الجميع المشاركة في إدارة المواهب التي أصبحت جزء مهم من إستراتيجية شركات </a:t>
            </a:r>
          </a:p>
        </p:txBody>
      </p:sp>
    </p:spTree>
    <p:extLst>
      <p:ext uri="{BB962C8B-B14F-4D97-AF65-F5344CB8AC3E}">
        <p14:creationId xmlns:p14="http://schemas.microsoft.com/office/powerpoint/2010/main" val="281481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lstStyle/>
          <a:p>
            <a:endParaRPr lang="ar-DZ"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5" name="Line Callout 2 (Border and Accent Bar) 4"/>
          <p:cNvSpPr/>
          <p:nvPr/>
        </p:nvSpPr>
        <p:spPr>
          <a:xfrm>
            <a:off x="9639300" y="533401"/>
            <a:ext cx="2343150" cy="1157287"/>
          </a:xfrm>
          <a:prstGeom prst="accentBorderCallout2">
            <a:avLst>
              <a:gd name="adj1" fmla="val 18750"/>
              <a:gd name="adj2" fmla="val -8333"/>
              <a:gd name="adj3" fmla="val 18750"/>
              <a:gd name="adj4" fmla="val -16667"/>
              <a:gd name="adj5" fmla="val 102623"/>
              <a:gd name="adj6" fmla="val -68008"/>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DZ" sz="2800" b="1" dirty="0" smtClean="0">
                <a:solidFill>
                  <a:schemeClr val="tx1"/>
                </a:solidFill>
              </a:rPr>
              <a:t>الكلمات المفتاحية</a:t>
            </a:r>
          </a:p>
          <a:p>
            <a:pPr algn="ctr"/>
            <a:endParaRPr lang="ar-DZ" dirty="0"/>
          </a:p>
        </p:txBody>
      </p:sp>
      <p:sp>
        <p:nvSpPr>
          <p:cNvPr id="6" name="Cloud 5"/>
          <p:cNvSpPr/>
          <p:nvPr/>
        </p:nvSpPr>
        <p:spPr>
          <a:xfrm>
            <a:off x="5795962" y="1883667"/>
            <a:ext cx="2428875" cy="922341"/>
          </a:xfrm>
          <a:prstGeom prst="cloud">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3200" b="1" dirty="0" smtClean="0">
                <a:solidFill>
                  <a:schemeClr val="tx1"/>
                </a:solidFill>
              </a:rPr>
              <a:t>المواهب</a:t>
            </a:r>
            <a:endParaRPr lang="ar-DZ" sz="3200" b="1" dirty="0">
              <a:solidFill>
                <a:schemeClr val="tx1"/>
              </a:solidFill>
            </a:endParaRPr>
          </a:p>
        </p:txBody>
      </p:sp>
      <p:sp>
        <p:nvSpPr>
          <p:cNvPr id="7" name="Cloud 6"/>
          <p:cNvSpPr/>
          <p:nvPr/>
        </p:nvSpPr>
        <p:spPr>
          <a:xfrm>
            <a:off x="2569368" y="4363743"/>
            <a:ext cx="2471737" cy="1000125"/>
          </a:xfrm>
          <a:prstGeom prst="cloud">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2800" b="1" dirty="0" smtClean="0">
                <a:solidFill>
                  <a:schemeClr val="tx1"/>
                </a:solidFill>
              </a:rPr>
              <a:t>إدارة المواهب</a:t>
            </a:r>
            <a:endParaRPr lang="ar-DZ" sz="2800" b="1" dirty="0">
              <a:solidFill>
                <a:schemeClr val="tx1"/>
              </a:solidFill>
            </a:endParaRPr>
          </a:p>
        </p:txBody>
      </p:sp>
      <p:sp>
        <p:nvSpPr>
          <p:cNvPr id="8" name="Cloud 7"/>
          <p:cNvSpPr/>
          <p:nvPr/>
        </p:nvSpPr>
        <p:spPr>
          <a:xfrm>
            <a:off x="4119562" y="3080249"/>
            <a:ext cx="2728913" cy="1185862"/>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DZ" sz="3200" b="1" dirty="0" smtClean="0">
                <a:solidFill>
                  <a:schemeClr val="tx1"/>
                </a:solidFill>
              </a:rPr>
              <a:t>إدارة المخاطر</a:t>
            </a:r>
            <a:endParaRPr lang="ar-DZ" sz="3200" b="1" dirty="0">
              <a:solidFill>
                <a:schemeClr val="tx1"/>
              </a:solidFill>
            </a:endParaRPr>
          </a:p>
        </p:txBody>
      </p:sp>
      <p:sp>
        <p:nvSpPr>
          <p:cNvPr id="9" name="Cloud 8"/>
          <p:cNvSpPr/>
          <p:nvPr/>
        </p:nvSpPr>
        <p:spPr>
          <a:xfrm>
            <a:off x="290513" y="5469187"/>
            <a:ext cx="2881312" cy="1283494"/>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DZ" sz="2400" b="1" dirty="0" smtClean="0"/>
              <a:t>خطر المواهب</a:t>
            </a:r>
            <a:endParaRPr lang="ar-DZ" sz="2400" b="1" dirty="0"/>
          </a:p>
        </p:txBody>
      </p:sp>
    </p:spTree>
    <p:extLst>
      <p:ext uri="{BB962C8B-B14F-4D97-AF65-F5344CB8AC3E}">
        <p14:creationId xmlns:p14="http://schemas.microsoft.com/office/powerpoint/2010/main" val="75905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0" y="0"/>
            <a:ext cx="12192000" cy="6858000"/>
          </a:xfrm>
        </p:spPr>
        <p:txBody>
          <a:bodyPr>
            <a:normAutofit fontScale="90000"/>
          </a:bodyPr>
          <a:lstStyle/>
          <a:p>
            <a:pPr algn="r"/>
            <a:r>
              <a:rPr lang="ar-DZ" b="1" dirty="0" smtClean="0"/>
              <a:t>                     </a:t>
            </a:r>
            <a:r>
              <a:rPr lang="ar-DZ" b="1" dirty="0"/>
              <a:t/>
            </a:r>
            <a:br>
              <a:rPr lang="ar-DZ" b="1" dirty="0"/>
            </a:br>
            <a:r>
              <a:rPr lang="ar-DZ" b="1" dirty="0"/>
              <a:t>الشركات اتبعت بعض الإجراءات من بينها :</a:t>
            </a:r>
            <a:br>
              <a:rPr lang="ar-DZ" b="1" dirty="0"/>
            </a:br>
            <a:r>
              <a:rPr lang="ar-DZ" b="1" dirty="0" smtClean="0"/>
              <a:t>- أخرجه </a:t>
            </a:r>
            <a:r>
              <a:rPr lang="ar-DZ" b="1" dirty="0"/>
              <a:t>الأنشطة </a:t>
            </a:r>
            <a:br>
              <a:rPr lang="ar-DZ" b="1" dirty="0"/>
            </a:br>
            <a:r>
              <a:rPr lang="ar-DZ" b="1" dirty="0" smtClean="0"/>
              <a:t>- قديما </a:t>
            </a:r>
            <a:r>
              <a:rPr lang="ar-DZ" b="1" dirty="0"/>
              <a:t>كانت الشركات تبحث في عملها حول البعدين التكاليف وقرب الأسواق وحديثا أصبح الأخذ بعين الاعتبار  </a:t>
            </a:r>
            <a:r>
              <a:rPr lang="ar-DZ" b="1" dirty="0" smtClean="0"/>
              <a:t>المواهب.</a:t>
            </a:r>
            <a:r>
              <a:rPr lang="ar-DZ" b="1" dirty="0"/>
              <a:t/>
            </a:r>
            <a:br>
              <a:rPr lang="ar-DZ" b="1" dirty="0"/>
            </a:br>
            <a:r>
              <a:rPr lang="ar-DZ" b="1" dirty="0" smtClean="0"/>
              <a:t>-اعتبار </a:t>
            </a:r>
            <a:r>
              <a:rPr lang="ar-DZ" b="1" dirty="0"/>
              <a:t>الموهوبين ميزة تستخدم عند التفاوض.</a:t>
            </a:r>
            <a:br>
              <a:rPr lang="ar-DZ" b="1" dirty="0"/>
            </a:br>
            <a:r>
              <a:rPr lang="ar-DZ" b="1" dirty="0" smtClean="0"/>
              <a:t>-أصبح </a:t>
            </a:r>
            <a:r>
              <a:rPr lang="ar-DZ" b="1" dirty="0"/>
              <a:t>الموظفين ذوي المهارات موارد نادرة لدى الكثير من </a:t>
            </a:r>
            <a:r>
              <a:rPr lang="ar-DZ" b="1" dirty="0" smtClean="0"/>
              <a:t>المنظمات .     - نظرا </a:t>
            </a:r>
            <a:r>
              <a:rPr lang="ar-DZ" b="1" dirty="0"/>
              <a:t>للاشتداد استقطاب المواهب من طرف المؤسسات الرائدة في نفس المجال أصبح من الصعب الحفاظ على العناصر الموهوبة على عكس ما كان سائدا في </a:t>
            </a:r>
            <a:r>
              <a:rPr lang="ar-DZ" b="1" dirty="0" smtClean="0"/>
              <a:t>الثمانينات.</a:t>
            </a:r>
            <a:r>
              <a:rPr lang="ar-DZ" b="1" dirty="0"/>
              <a:t/>
            </a:r>
            <a:br>
              <a:rPr lang="ar-DZ" b="1" dirty="0"/>
            </a:br>
            <a:r>
              <a:rPr lang="ar-DZ" b="1" dirty="0" smtClean="0"/>
              <a:t/>
            </a:r>
            <a:br>
              <a:rPr lang="ar-DZ" b="1" dirty="0" smtClean="0"/>
            </a:br>
            <a:endParaRPr lang="ar-DZ" dirty="0"/>
          </a:p>
        </p:txBody>
      </p:sp>
      <p:sp>
        <p:nvSpPr>
          <p:cNvPr id="3" name="Rectangle 2"/>
          <p:cNvSpPr/>
          <p:nvPr/>
        </p:nvSpPr>
        <p:spPr>
          <a:xfrm>
            <a:off x="2040553" y="0"/>
            <a:ext cx="8539517" cy="923330"/>
          </a:xfrm>
          <a:prstGeom prst="rect">
            <a:avLst/>
          </a:prstGeom>
          <a:noFill/>
        </p:spPr>
        <p:txBody>
          <a:bodyPr wrap="none" lIns="91440" tIns="45720" rIns="91440" bIns="45720">
            <a:spAutoFit/>
          </a:bodyPr>
          <a:lstStyle/>
          <a:p>
            <a:pPr algn="ctr"/>
            <a:r>
              <a:rPr lang="ar-DZ" sz="5400" b="1" dirty="0" smtClean="0">
                <a:ln w="22225">
                  <a:solidFill>
                    <a:schemeClr val="accent2"/>
                  </a:solidFill>
                  <a:prstDash val="solid"/>
                </a:ln>
                <a:solidFill>
                  <a:schemeClr val="accent2">
                    <a:lumMod val="40000"/>
                    <a:lumOff val="60000"/>
                  </a:schemeClr>
                </a:solidFill>
              </a:rPr>
              <a:t>وقت الانتقام. العصر الذهبي الموظفين</a:t>
            </a:r>
            <a:endParaRPr lang="ar-DZ"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1254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2" name="Title 1"/>
          <p:cNvSpPr>
            <a:spLocks noGrp="1"/>
          </p:cNvSpPr>
          <p:nvPr>
            <p:ph type="title"/>
          </p:nvPr>
        </p:nvSpPr>
        <p:spPr>
          <a:xfrm>
            <a:off x="4129087" y="4906269"/>
            <a:ext cx="5357813" cy="923330"/>
          </a:xfrm>
        </p:spPr>
        <p:txBody>
          <a:bodyPr>
            <a:normAutofit/>
          </a:bodyPr>
          <a:lstStyle/>
          <a:p>
            <a:endParaRPr lang="ar-DZ" sz="4800" b="1" dirty="0"/>
          </a:p>
        </p:txBody>
      </p:sp>
      <p:graphicFrame>
        <p:nvGraphicFramePr>
          <p:cNvPr id="5" name="Table 4"/>
          <p:cNvGraphicFramePr>
            <a:graphicFrameLocks noGrp="1"/>
          </p:cNvGraphicFramePr>
          <p:nvPr>
            <p:extLst>
              <p:ext uri="{D42A27DB-BD31-4B8C-83A1-F6EECF244321}">
                <p14:modId xmlns:p14="http://schemas.microsoft.com/office/powerpoint/2010/main" val="2246883423"/>
              </p:ext>
            </p:extLst>
          </p:nvPr>
        </p:nvGraphicFramePr>
        <p:xfrm>
          <a:off x="748528" y="1900237"/>
          <a:ext cx="10694945" cy="4522291"/>
        </p:xfrm>
        <a:graphic>
          <a:graphicData uri="http://schemas.openxmlformats.org/drawingml/2006/table">
            <a:tbl>
              <a:tblPr rtl="1" firstRow="1" firstCol="1" bandRow="1">
                <a:tableStyleId>{5C22544A-7EE6-4342-B048-85BDC9FD1C3A}</a:tableStyleId>
              </a:tblPr>
              <a:tblGrid>
                <a:gridCol w="5329238"/>
                <a:gridCol w="5365707"/>
              </a:tblGrid>
              <a:tr h="714883">
                <a:tc>
                  <a:txBody>
                    <a:bodyPr/>
                    <a:lstStyle/>
                    <a:p>
                      <a:pPr algn="r" rtl="1">
                        <a:lnSpc>
                          <a:spcPct val="115000"/>
                        </a:lnSpc>
                        <a:spcAft>
                          <a:spcPts val="0"/>
                        </a:spcAft>
                        <a:tabLst>
                          <a:tab pos="4378960" algn="l"/>
                        </a:tabLst>
                      </a:pPr>
                      <a:r>
                        <a:rPr lang="ar-DZ" sz="2400" b="1" dirty="0">
                          <a:solidFill>
                            <a:schemeClr val="tx1"/>
                          </a:solidFill>
                          <a:effectLst/>
                        </a:rPr>
                        <a:t>            الأعمال واستقرار المواهب</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tc>
                <a:tc>
                  <a:txBody>
                    <a:bodyPr/>
                    <a:lstStyle/>
                    <a:p>
                      <a:pPr algn="r" rtl="1">
                        <a:lnSpc>
                          <a:spcPct val="115000"/>
                        </a:lnSpc>
                        <a:spcAft>
                          <a:spcPts val="0"/>
                        </a:spcAft>
                        <a:tabLst>
                          <a:tab pos="4378960" algn="l"/>
                        </a:tabLst>
                      </a:pPr>
                      <a:r>
                        <a:rPr lang="ar-DZ" sz="2400" b="1" dirty="0">
                          <a:solidFill>
                            <a:schemeClr val="tx1"/>
                          </a:solidFill>
                          <a:effectLst/>
                        </a:rPr>
                        <a:t>       الجيل التالي من إدارة المواهب</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tc>
              </a:tr>
              <a:tr h="634568">
                <a:tc>
                  <a:txBody>
                    <a:bodyPr/>
                    <a:lstStyle/>
                    <a:p>
                      <a:pPr algn="r" rtl="1">
                        <a:lnSpc>
                          <a:spcPct val="115000"/>
                        </a:lnSpc>
                        <a:spcAft>
                          <a:spcPts val="0"/>
                        </a:spcAft>
                        <a:tabLst>
                          <a:tab pos="4378960" algn="l"/>
                        </a:tabLst>
                      </a:pPr>
                      <a:r>
                        <a:rPr lang="ar-DZ" sz="2400" b="1" dirty="0">
                          <a:solidFill>
                            <a:schemeClr val="tx1"/>
                          </a:solidFill>
                          <a:effectLst/>
                        </a:rPr>
                        <a:t>  استقرار العمل</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r" rtl="1">
                        <a:lnSpc>
                          <a:spcPct val="115000"/>
                        </a:lnSpc>
                        <a:spcAft>
                          <a:spcPts val="0"/>
                        </a:spcAft>
                        <a:tabLst>
                          <a:tab pos="4378960" algn="l"/>
                        </a:tabLst>
                      </a:pPr>
                      <a:r>
                        <a:rPr lang="ar-DZ" sz="2400" b="1" dirty="0">
                          <a:solidFill>
                            <a:schemeClr val="tx1"/>
                          </a:solidFill>
                          <a:effectLst/>
                        </a:rPr>
                        <a:t>تعقيد الأعمال</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r>
              <a:tr h="634568">
                <a:tc>
                  <a:txBody>
                    <a:bodyPr/>
                    <a:lstStyle/>
                    <a:p>
                      <a:pPr algn="r" rtl="1">
                        <a:lnSpc>
                          <a:spcPct val="115000"/>
                        </a:lnSpc>
                        <a:spcAft>
                          <a:spcPts val="0"/>
                        </a:spcAft>
                        <a:tabLst>
                          <a:tab pos="4378960" algn="l"/>
                        </a:tabLst>
                      </a:pPr>
                      <a:r>
                        <a:rPr lang="ar-DZ" sz="2400" b="1" dirty="0" smtClean="0">
                          <a:solidFill>
                            <a:schemeClr val="tx1"/>
                          </a:solidFill>
                          <a:effectLst/>
                          <a:latin typeface="Candara" panose="020E0502030303020204" pitchFamily="34" charset="0"/>
                          <a:ea typeface="Candara" panose="020E0502030303020204" pitchFamily="34" charset="0"/>
                          <a:cs typeface="Arial" panose="020B0604020202020204" pitchFamily="34" charset="0"/>
                        </a:rPr>
                        <a:t>تنمية</a:t>
                      </a:r>
                      <a:r>
                        <a:rPr lang="ar-DZ" sz="2400" b="1" baseline="0" dirty="0" smtClean="0">
                          <a:solidFill>
                            <a:schemeClr val="tx1"/>
                          </a:solidFill>
                          <a:effectLst/>
                          <a:latin typeface="Candara" panose="020E0502030303020204" pitchFamily="34" charset="0"/>
                          <a:ea typeface="Candara" panose="020E0502030303020204" pitchFamily="34" charset="0"/>
                          <a:cs typeface="Arial" panose="020B0604020202020204" pitchFamily="34" charset="0"/>
                        </a:rPr>
                        <a:t> و تطوير العاملين داخليا – تدريب -</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r" rtl="1">
                        <a:lnSpc>
                          <a:spcPct val="115000"/>
                        </a:lnSpc>
                        <a:spcAft>
                          <a:spcPts val="0"/>
                        </a:spcAft>
                        <a:tabLst>
                          <a:tab pos="4378960" algn="l"/>
                        </a:tabLst>
                      </a:pPr>
                      <a:r>
                        <a:rPr lang="ar-DZ" sz="2400" b="1" dirty="0">
                          <a:solidFill>
                            <a:schemeClr val="tx1"/>
                          </a:solidFill>
                          <a:effectLst/>
                        </a:rPr>
                        <a:t>البحث عن المواهب </a:t>
                      </a:r>
                      <a:r>
                        <a:rPr lang="ar-DZ" sz="2400" b="1" dirty="0" smtClean="0">
                          <a:solidFill>
                            <a:schemeClr val="tx1"/>
                          </a:solidFill>
                          <a:effectLst/>
                        </a:rPr>
                        <a:t>الخارجية – استقطاب -</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r>
              <a:tr h="634568">
                <a:tc>
                  <a:txBody>
                    <a:bodyPr/>
                    <a:lstStyle/>
                    <a:p>
                      <a:pPr algn="r" rtl="1">
                        <a:lnSpc>
                          <a:spcPct val="115000"/>
                        </a:lnSpc>
                        <a:spcAft>
                          <a:spcPts val="0"/>
                        </a:spcAft>
                        <a:tabLst>
                          <a:tab pos="4378960" algn="l"/>
                        </a:tabLst>
                      </a:pPr>
                      <a:r>
                        <a:rPr lang="ar-DZ" sz="2400" b="1" dirty="0" smtClean="0">
                          <a:solidFill>
                            <a:schemeClr val="tx1"/>
                          </a:solidFill>
                          <a:effectLst/>
                        </a:rPr>
                        <a:t>التطويرالمسار </a:t>
                      </a:r>
                      <a:r>
                        <a:rPr lang="ar-DZ" sz="2400" b="1" dirty="0">
                          <a:solidFill>
                            <a:schemeClr val="tx1"/>
                          </a:solidFill>
                          <a:effectLst/>
                        </a:rPr>
                        <a:t>الوظيفي في </a:t>
                      </a:r>
                      <a:r>
                        <a:rPr lang="ar-DZ" sz="2400" b="1" dirty="0" smtClean="0">
                          <a:solidFill>
                            <a:schemeClr val="tx1"/>
                          </a:solidFill>
                          <a:effectLst/>
                        </a:rPr>
                        <a:t>بعض</a:t>
                      </a:r>
                      <a:r>
                        <a:rPr lang="ar-DZ" sz="2400" b="1" baseline="0" dirty="0" smtClean="0">
                          <a:solidFill>
                            <a:schemeClr val="tx1"/>
                          </a:solidFill>
                          <a:effectLst/>
                        </a:rPr>
                        <a:t> </a:t>
                      </a:r>
                      <a:r>
                        <a:rPr lang="ar-DZ" sz="2400" b="1" dirty="0" smtClean="0">
                          <a:solidFill>
                            <a:schemeClr val="tx1"/>
                          </a:solidFill>
                          <a:effectLst/>
                        </a:rPr>
                        <a:t>الشركات </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r" rtl="1">
                        <a:lnSpc>
                          <a:spcPct val="115000"/>
                        </a:lnSpc>
                        <a:spcAft>
                          <a:spcPts val="0"/>
                        </a:spcAft>
                        <a:tabLst>
                          <a:tab pos="4378960" algn="l"/>
                        </a:tabLst>
                      </a:pPr>
                      <a:r>
                        <a:rPr lang="ar-DZ" sz="2400" b="1" dirty="0" smtClean="0">
                          <a:solidFill>
                            <a:schemeClr val="tx1"/>
                          </a:solidFill>
                          <a:effectLst/>
                        </a:rPr>
                        <a:t>دوران</a:t>
                      </a:r>
                      <a:r>
                        <a:rPr lang="ar-DZ" sz="2400" b="1" baseline="0" dirty="0" smtClean="0">
                          <a:solidFill>
                            <a:schemeClr val="tx1"/>
                          </a:solidFill>
                          <a:effectLst/>
                        </a:rPr>
                        <a:t> </a:t>
                      </a:r>
                      <a:r>
                        <a:rPr lang="ar-DZ" sz="2400" b="1" dirty="0" smtClean="0">
                          <a:solidFill>
                            <a:schemeClr val="tx1"/>
                          </a:solidFill>
                          <a:effectLst/>
                        </a:rPr>
                        <a:t>العمل</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r>
              <a:tr h="634568">
                <a:tc>
                  <a:txBody>
                    <a:bodyPr/>
                    <a:lstStyle/>
                    <a:p>
                      <a:pPr algn="r" rtl="1">
                        <a:lnSpc>
                          <a:spcPct val="115000"/>
                        </a:lnSpc>
                        <a:spcAft>
                          <a:spcPts val="0"/>
                        </a:spcAft>
                        <a:tabLst>
                          <a:tab pos="4378960" algn="l"/>
                        </a:tabLst>
                      </a:pPr>
                      <a:r>
                        <a:rPr lang="ar-DZ" sz="2400" b="1" dirty="0">
                          <a:solidFill>
                            <a:schemeClr val="tx1"/>
                          </a:solidFill>
                          <a:effectLst/>
                        </a:rPr>
                        <a:t>الإلتزام اتجاه المنظمة</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r" rtl="1">
                        <a:lnSpc>
                          <a:spcPct val="115000"/>
                        </a:lnSpc>
                        <a:spcAft>
                          <a:spcPts val="0"/>
                        </a:spcAft>
                        <a:tabLst>
                          <a:tab pos="4378960" algn="l"/>
                        </a:tabLst>
                      </a:pPr>
                      <a:r>
                        <a:rPr lang="ar-DZ" sz="2400" b="1" dirty="0">
                          <a:solidFill>
                            <a:schemeClr val="tx1"/>
                          </a:solidFill>
                          <a:effectLst/>
                        </a:rPr>
                        <a:t>الإلتزام الذاتي</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r>
              <a:tr h="634568">
                <a:tc>
                  <a:txBody>
                    <a:bodyPr/>
                    <a:lstStyle/>
                    <a:p>
                      <a:pPr algn="r" rtl="1">
                        <a:lnSpc>
                          <a:spcPct val="115000"/>
                        </a:lnSpc>
                        <a:spcAft>
                          <a:spcPts val="0"/>
                        </a:spcAft>
                        <a:tabLst>
                          <a:tab pos="4378960" algn="l"/>
                        </a:tabLst>
                      </a:pPr>
                      <a:r>
                        <a:rPr lang="ar-DZ" sz="2400" b="1" dirty="0">
                          <a:solidFill>
                            <a:schemeClr val="tx1"/>
                          </a:solidFill>
                          <a:effectLst/>
                        </a:rPr>
                        <a:t>قوة التفاوض : الشركة</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r" rtl="1">
                        <a:lnSpc>
                          <a:spcPct val="115000"/>
                        </a:lnSpc>
                        <a:spcAft>
                          <a:spcPts val="0"/>
                        </a:spcAft>
                        <a:tabLst>
                          <a:tab pos="4378960" algn="l"/>
                        </a:tabLst>
                      </a:pPr>
                      <a:r>
                        <a:rPr lang="ar-DZ" sz="2400" b="1" dirty="0">
                          <a:solidFill>
                            <a:schemeClr val="tx1"/>
                          </a:solidFill>
                          <a:effectLst/>
                        </a:rPr>
                        <a:t>قوة التفاوض : الشخص</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r>
              <a:tr h="634568">
                <a:tc>
                  <a:txBody>
                    <a:bodyPr/>
                    <a:lstStyle/>
                    <a:p>
                      <a:pPr algn="r" rtl="1">
                        <a:lnSpc>
                          <a:spcPct val="115000"/>
                        </a:lnSpc>
                        <a:spcAft>
                          <a:spcPts val="0"/>
                        </a:spcAft>
                        <a:tabLst>
                          <a:tab pos="4378960" algn="l"/>
                        </a:tabLst>
                      </a:pPr>
                      <a:r>
                        <a:rPr lang="ar-DZ" sz="2400" b="1" dirty="0">
                          <a:solidFill>
                            <a:schemeClr val="tx1"/>
                          </a:solidFill>
                          <a:effectLst/>
                        </a:rPr>
                        <a:t>الأمن </a:t>
                      </a:r>
                      <a:r>
                        <a:rPr lang="ar-DZ" sz="2400" b="1" dirty="0" smtClean="0">
                          <a:solidFill>
                            <a:schemeClr val="tx1"/>
                          </a:solidFill>
                          <a:effectLst/>
                        </a:rPr>
                        <a:t>الوظيفي(العمل) </a:t>
                      </a:r>
                      <a:r>
                        <a:rPr lang="ar-DZ" sz="2400" b="1" dirty="0">
                          <a:solidFill>
                            <a:schemeClr val="tx1"/>
                          </a:solidFill>
                          <a:effectLst/>
                        </a:rPr>
                        <a:t>: </a:t>
                      </a:r>
                      <a:r>
                        <a:rPr lang="ar-DZ" sz="2400" b="1" dirty="0" smtClean="0">
                          <a:solidFill>
                            <a:schemeClr val="tx1"/>
                          </a:solidFill>
                          <a:effectLst/>
                        </a:rPr>
                        <a:t>مهم</a:t>
                      </a:r>
                      <a:r>
                        <a:rPr lang="ar-DZ" sz="2400" b="1" baseline="0" dirty="0" smtClean="0">
                          <a:solidFill>
                            <a:schemeClr val="tx1"/>
                          </a:solidFill>
                          <a:effectLst/>
                        </a:rPr>
                        <a:t> جدا</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r" rtl="1">
                        <a:lnSpc>
                          <a:spcPct val="115000"/>
                        </a:lnSpc>
                        <a:spcAft>
                          <a:spcPts val="0"/>
                        </a:spcAft>
                        <a:tabLst>
                          <a:tab pos="4378960" algn="l"/>
                        </a:tabLst>
                      </a:pPr>
                      <a:r>
                        <a:rPr lang="ar-DZ" sz="2400" b="1" dirty="0">
                          <a:solidFill>
                            <a:schemeClr val="tx1"/>
                          </a:solidFill>
                          <a:effectLst/>
                        </a:rPr>
                        <a:t>الأمن الوظيفي </a:t>
                      </a:r>
                      <a:r>
                        <a:rPr lang="ar-DZ" sz="2400" b="1" dirty="0" smtClean="0">
                          <a:solidFill>
                            <a:schemeClr val="tx1"/>
                          </a:solidFill>
                          <a:effectLst/>
                        </a:rPr>
                        <a:t>:فقد</a:t>
                      </a:r>
                      <a:r>
                        <a:rPr lang="ar-DZ" sz="2400" b="1" baseline="0" dirty="0" smtClean="0">
                          <a:solidFill>
                            <a:schemeClr val="tx1"/>
                          </a:solidFill>
                          <a:effectLst/>
                        </a:rPr>
                        <a:t> قيمته</a:t>
                      </a:r>
                      <a:endParaRPr lang="en-US" sz="2400" b="1" dirty="0">
                        <a:solidFill>
                          <a:schemeClr val="tx1"/>
                        </a:solidFill>
                        <a:effectLst/>
                        <a:latin typeface="Candara" panose="020E0502030303020204" pitchFamily="34" charset="0"/>
                        <a:ea typeface="Candara" panose="020E0502030303020204" pitchFamily="34" charset="0"/>
                        <a:cs typeface="Arial" panose="020B0604020202020204" pitchFamily="34" charset="0"/>
                      </a:endParaRPr>
                    </a:p>
                  </a:txBody>
                  <a:tcPr marL="68580" marR="68580" marT="0" marB="0">
                    <a:solidFill>
                      <a:schemeClr val="accent1">
                        <a:lumMod val="40000"/>
                        <a:lumOff val="60000"/>
                      </a:schemeClr>
                    </a:solidFill>
                  </a:tcPr>
                </a:tc>
              </a:tr>
            </a:tbl>
          </a:graphicData>
        </a:graphic>
      </p:graphicFrame>
      <p:sp>
        <p:nvSpPr>
          <p:cNvPr id="3" name="Rectangle 2"/>
          <p:cNvSpPr/>
          <p:nvPr/>
        </p:nvSpPr>
        <p:spPr>
          <a:xfrm>
            <a:off x="250911" y="677169"/>
            <a:ext cx="11941090" cy="923330"/>
          </a:xfrm>
          <a:prstGeom prst="rect">
            <a:avLst/>
          </a:prstGeom>
          <a:noFill/>
        </p:spPr>
        <p:txBody>
          <a:bodyPr wrap="none" lIns="91440" tIns="45720" rIns="91440" bIns="45720">
            <a:spAutoFit/>
          </a:bodyPr>
          <a:lstStyle/>
          <a:p>
            <a:pPr algn="ctr"/>
            <a:r>
              <a:rPr lang="ar-DZ"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حقائق الأعمال والمواهب: الاتجاهات مع مرور الوقت</a:t>
            </a:r>
            <a:endParaRPr lang="ar-DZ"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45520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p:txBody>
          <a:bodyPr>
            <a:normAutofit/>
          </a:bodyPr>
          <a:lstStyle/>
          <a:p>
            <a:pPr algn="ctr"/>
            <a:r>
              <a:rPr lang="ar-DZ" sz="6000" b="1" dirty="0" smtClean="0">
                <a:solidFill>
                  <a:schemeClr val="bg1"/>
                </a:solidFill>
              </a:rPr>
              <a:t>مفهوم الخطر </a:t>
            </a:r>
            <a:r>
              <a:rPr lang="ar-DZ" sz="6000" b="1" dirty="0" smtClean="0">
                <a:solidFill>
                  <a:schemeClr val="accent1">
                    <a:lumMod val="75000"/>
                  </a:schemeClr>
                </a:solidFill>
              </a:rPr>
              <a:t>~</a:t>
            </a:r>
            <a:r>
              <a:rPr lang="ar-DZ" sz="6000" b="1" dirty="0" smtClean="0"/>
              <a:t>المخاطر</a:t>
            </a:r>
            <a:r>
              <a:rPr lang="ar-DZ" sz="6000" b="1" dirty="0" smtClean="0">
                <a:solidFill>
                  <a:schemeClr val="accent1">
                    <a:lumMod val="75000"/>
                  </a:schemeClr>
                </a:solidFill>
              </a:rPr>
              <a:t>~</a:t>
            </a:r>
            <a:endParaRPr lang="ar-DZ" sz="6000" b="1" dirty="0">
              <a:solidFill>
                <a:schemeClr val="accent1">
                  <a:lumMod val="75000"/>
                </a:schemeClr>
              </a:solidFill>
            </a:endParaRPr>
          </a:p>
        </p:txBody>
      </p:sp>
      <p:sp>
        <p:nvSpPr>
          <p:cNvPr id="5" name="Rounded Rectangle 4"/>
          <p:cNvSpPr/>
          <p:nvPr/>
        </p:nvSpPr>
        <p:spPr>
          <a:xfrm>
            <a:off x="228600" y="1528763"/>
            <a:ext cx="11258549" cy="4000499"/>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2800" b="1" dirty="0" smtClean="0"/>
              <a:t>-الخطر :متعلق </a:t>
            </a:r>
            <a:r>
              <a:rPr lang="ar-DZ" sz="2800" b="1" dirty="0"/>
              <a:t>بأحداث غير متوقعة يمكن حدوثها </a:t>
            </a:r>
            <a:r>
              <a:rPr lang="ar-DZ" sz="2800" b="1" dirty="0" smtClean="0"/>
              <a:t>مستقبلا </a:t>
            </a:r>
          </a:p>
          <a:p>
            <a:pPr algn="ctr"/>
            <a:r>
              <a:rPr lang="ar-DZ" sz="2800" b="1" dirty="0" smtClean="0"/>
              <a:t>عادة </a:t>
            </a:r>
            <a:r>
              <a:rPr lang="ar-DZ" sz="2800" b="1" dirty="0"/>
              <a:t>ينظر الناس للخطر </a:t>
            </a:r>
            <a:r>
              <a:rPr lang="ar-DZ" sz="2800" b="1" dirty="0" smtClean="0"/>
              <a:t>على </a:t>
            </a:r>
            <a:r>
              <a:rPr lang="ar-DZ" sz="2800" b="1" dirty="0"/>
              <a:t>أنه شيء سلبي </a:t>
            </a:r>
            <a:r>
              <a:rPr lang="ar-DZ" sz="2800" b="1" dirty="0" smtClean="0"/>
              <a:t>افتراضا </a:t>
            </a:r>
            <a:r>
              <a:rPr lang="ar-DZ" sz="2800" b="1" dirty="0"/>
              <a:t>أن المخاطر بالنسبة للمؤسسة مصدر للخسارة نظرا لكون بعض أعمالها مبنية على المخاطرة والشركة الغير مخاطرة في أعمالها ليس لديها سبب للبقاء </a:t>
            </a:r>
          </a:p>
          <a:p>
            <a:pPr algn="ctr"/>
            <a:r>
              <a:rPr lang="ar-DZ" sz="2800" b="1" dirty="0"/>
              <a:t>-الربح </a:t>
            </a:r>
            <a:r>
              <a:rPr lang="ar-DZ" sz="2800" b="1" dirty="0" smtClean="0"/>
              <a:t>:هو </a:t>
            </a:r>
            <a:r>
              <a:rPr lang="ar-DZ" sz="2800" b="1" dirty="0"/>
              <a:t>نتيجة لتحمل الشركة مخاطرة ما </a:t>
            </a:r>
          </a:p>
          <a:p>
            <a:pPr algn="ctr"/>
            <a:r>
              <a:rPr lang="ar-DZ" sz="2800" b="1" dirty="0"/>
              <a:t>-المنافسة هي اختيارك للمخاطر التي يمكنك تحملها وتخفض أرباح من ورائها </a:t>
            </a:r>
          </a:p>
          <a:p>
            <a:pPr algn="ctr"/>
            <a:r>
              <a:rPr lang="ar-DZ" sz="2800" b="1" dirty="0"/>
              <a:t>والمخاطر التي تعالجها وتتفاداها.</a:t>
            </a:r>
          </a:p>
          <a:p>
            <a:pPr algn="ctr"/>
            <a:r>
              <a:rPr lang="ar-DZ" sz="2800" b="1" dirty="0" smtClean="0"/>
              <a:t>مقولة كولمان </a:t>
            </a:r>
            <a:r>
              <a:rPr lang="ar-DZ" sz="2800" b="1" dirty="0"/>
              <a:t>(2011 )حول المنافسة { التحكم في الأضرار واستغلال الفوائد }</a:t>
            </a:r>
            <a:r>
              <a:rPr lang="ar-DZ" dirty="0"/>
              <a:t/>
            </a:r>
            <a:br>
              <a:rPr lang="ar-DZ" dirty="0"/>
            </a:br>
            <a:endParaRPr lang="ar-DZ" dirty="0"/>
          </a:p>
        </p:txBody>
      </p:sp>
    </p:spTree>
    <p:extLst>
      <p:ext uri="{BB962C8B-B14F-4D97-AF65-F5344CB8AC3E}">
        <p14:creationId xmlns:p14="http://schemas.microsoft.com/office/powerpoint/2010/main" val="180863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43074" y="1"/>
            <a:ext cx="10448925" cy="5600700"/>
          </a:xfrm>
          <a:prstGeom prst="rect">
            <a:avLst/>
          </a:prstGeom>
        </p:spPr>
      </p:pic>
      <p:sp>
        <p:nvSpPr>
          <p:cNvPr id="2" name="Title 1"/>
          <p:cNvSpPr>
            <a:spLocks noGrp="1"/>
          </p:cNvSpPr>
          <p:nvPr>
            <p:ph type="title"/>
          </p:nvPr>
        </p:nvSpPr>
        <p:spPr>
          <a:xfrm>
            <a:off x="0" y="2"/>
            <a:ext cx="12192000" cy="6857998"/>
          </a:xfrm>
        </p:spPr>
        <p:txBody>
          <a:bodyPr/>
          <a:lstStyle/>
          <a:p>
            <a:endParaRPr lang="ar-DZ" dirty="0"/>
          </a:p>
        </p:txBody>
      </p:sp>
      <p:sp>
        <p:nvSpPr>
          <p:cNvPr id="6" name="Rounded Rectangle 5"/>
          <p:cNvSpPr/>
          <p:nvPr/>
        </p:nvSpPr>
        <p:spPr>
          <a:xfrm>
            <a:off x="10882307" y="5693569"/>
            <a:ext cx="1228725" cy="1164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DZ" sz="2400" b="1" dirty="0" smtClean="0">
                <a:solidFill>
                  <a:schemeClr val="tx1"/>
                </a:solidFill>
              </a:rPr>
              <a:t>إحتمال الوقوع</a:t>
            </a:r>
            <a:endParaRPr lang="ar-DZ" sz="2400" b="1" dirty="0">
              <a:solidFill>
                <a:schemeClr val="tx1"/>
              </a:solidFill>
            </a:endParaRPr>
          </a:p>
        </p:txBody>
      </p:sp>
      <p:sp>
        <p:nvSpPr>
          <p:cNvPr id="7" name="Oval 6"/>
          <p:cNvSpPr/>
          <p:nvPr/>
        </p:nvSpPr>
        <p:spPr>
          <a:xfrm>
            <a:off x="9458324" y="5693569"/>
            <a:ext cx="1228726" cy="78581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مرتفع جدا</a:t>
            </a:r>
            <a:endParaRPr lang="ar-DZ" sz="2400" b="1" dirty="0"/>
          </a:p>
        </p:txBody>
      </p:sp>
      <p:sp>
        <p:nvSpPr>
          <p:cNvPr id="8" name="Oval 7"/>
          <p:cNvSpPr/>
          <p:nvPr/>
        </p:nvSpPr>
        <p:spPr>
          <a:xfrm>
            <a:off x="7905753" y="5757862"/>
            <a:ext cx="1171575" cy="828675"/>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مرتفع</a:t>
            </a:r>
            <a:endParaRPr lang="ar-DZ" sz="2400" b="1" dirty="0"/>
          </a:p>
        </p:txBody>
      </p:sp>
      <p:sp>
        <p:nvSpPr>
          <p:cNvPr id="9" name="Oval 8"/>
          <p:cNvSpPr/>
          <p:nvPr/>
        </p:nvSpPr>
        <p:spPr>
          <a:xfrm>
            <a:off x="6353173" y="5822156"/>
            <a:ext cx="1347790" cy="828675"/>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متوسط</a:t>
            </a:r>
            <a:endParaRPr lang="ar-DZ" sz="2400" b="1" dirty="0"/>
          </a:p>
        </p:txBody>
      </p:sp>
      <p:sp>
        <p:nvSpPr>
          <p:cNvPr id="10" name="Oval 9"/>
          <p:cNvSpPr/>
          <p:nvPr/>
        </p:nvSpPr>
        <p:spPr>
          <a:xfrm>
            <a:off x="4524381" y="5718572"/>
            <a:ext cx="1571619" cy="84296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منخفض</a:t>
            </a:r>
            <a:endParaRPr lang="ar-DZ" sz="2400" b="1" dirty="0"/>
          </a:p>
        </p:txBody>
      </p:sp>
      <p:sp>
        <p:nvSpPr>
          <p:cNvPr id="11" name="Oval 10"/>
          <p:cNvSpPr/>
          <p:nvPr/>
        </p:nvSpPr>
        <p:spPr>
          <a:xfrm>
            <a:off x="2628901" y="5693569"/>
            <a:ext cx="1519238" cy="892968"/>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a:t>منخفض جدا</a:t>
            </a:r>
          </a:p>
        </p:txBody>
      </p:sp>
      <p:sp>
        <p:nvSpPr>
          <p:cNvPr id="12" name="Oval 11"/>
          <p:cNvSpPr/>
          <p:nvPr/>
        </p:nvSpPr>
        <p:spPr>
          <a:xfrm>
            <a:off x="0" y="4568390"/>
            <a:ext cx="1588293" cy="771525"/>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000" b="1" dirty="0" smtClean="0"/>
              <a:t>منخفض جدا</a:t>
            </a:r>
            <a:endParaRPr lang="ar-DZ" sz="2000" b="1" dirty="0"/>
          </a:p>
        </p:txBody>
      </p:sp>
      <p:sp>
        <p:nvSpPr>
          <p:cNvPr id="13" name="Oval 12"/>
          <p:cNvSpPr/>
          <p:nvPr/>
        </p:nvSpPr>
        <p:spPr>
          <a:xfrm>
            <a:off x="0" y="3471854"/>
            <a:ext cx="1515665" cy="914400"/>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solidFill>
                  <a:schemeClr val="tx1"/>
                </a:solidFill>
              </a:rPr>
              <a:t>منخفض</a:t>
            </a:r>
            <a:endParaRPr lang="ar-DZ" sz="2400" b="1" dirty="0">
              <a:solidFill>
                <a:schemeClr val="tx1"/>
              </a:solidFill>
            </a:endParaRPr>
          </a:p>
        </p:txBody>
      </p:sp>
      <p:sp>
        <p:nvSpPr>
          <p:cNvPr id="14" name="Oval 13"/>
          <p:cNvSpPr/>
          <p:nvPr/>
        </p:nvSpPr>
        <p:spPr>
          <a:xfrm>
            <a:off x="0" y="2486018"/>
            <a:ext cx="1588293" cy="90011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solidFill>
                  <a:schemeClr val="tx1"/>
                </a:solidFill>
              </a:rPr>
              <a:t>متوسط</a:t>
            </a:r>
            <a:endParaRPr lang="ar-DZ" sz="2400" b="1" dirty="0">
              <a:solidFill>
                <a:schemeClr val="tx1"/>
              </a:solidFill>
            </a:endParaRPr>
          </a:p>
        </p:txBody>
      </p:sp>
      <p:sp>
        <p:nvSpPr>
          <p:cNvPr id="15" name="Oval 14"/>
          <p:cNvSpPr/>
          <p:nvPr/>
        </p:nvSpPr>
        <p:spPr>
          <a:xfrm>
            <a:off x="114300" y="1603748"/>
            <a:ext cx="1440654" cy="77152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solidFill>
                  <a:schemeClr val="tx1"/>
                </a:solidFill>
              </a:rPr>
              <a:t>مرتفع</a:t>
            </a:r>
            <a:endParaRPr lang="ar-DZ" sz="2400" b="1" dirty="0">
              <a:solidFill>
                <a:schemeClr val="tx1"/>
              </a:solidFill>
            </a:endParaRPr>
          </a:p>
        </p:txBody>
      </p:sp>
      <p:sp>
        <p:nvSpPr>
          <p:cNvPr id="16" name="Oval 15"/>
          <p:cNvSpPr/>
          <p:nvPr/>
        </p:nvSpPr>
        <p:spPr>
          <a:xfrm>
            <a:off x="114302" y="707189"/>
            <a:ext cx="1515068" cy="785813"/>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مرتفع جدا</a:t>
            </a:r>
            <a:endParaRPr lang="ar-DZ" sz="2400" b="1" dirty="0"/>
          </a:p>
        </p:txBody>
      </p:sp>
      <p:sp>
        <p:nvSpPr>
          <p:cNvPr id="17" name="Rounded Rectangle 16"/>
          <p:cNvSpPr/>
          <p:nvPr/>
        </p:nvSpPr>
        <p:spPr>
          <a:xfrm>
            <a:off x="114301" y="1"/>
            <a:ext cx="1440653" cy="585787"/>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DZ" sz="2800" b="1" dirty="0" smtClean="0">
                <a:solidFill>
                  <a:schemeClr val="tx1"/>
                </a:solidFill>
              </a:rPr>
              <a:t>تأثير</a:t>
            </a:r>
            <a:endParaRPr lang="ar-DZ" sz="2800" b="1" dirty="0">
              <a:solidFill>
                <a:schemeClr val="tx1"/>
              </a:solidFill>
            </a:endParaRPr>
          </a:p>
        </p:txBody>
      </p:sp>
    </p:spTree>
    <p:extLst>
      <p:ext uri="{BB962C8B-B14F-4D97-AF65-F5344CB8AC3E}">
        <p14:creationId xmlns:p14="http://schemas.microsoft.com/office/powerpoint/2010/main" val="227000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88"/>
            <a:ext cx="12192000" cy="6858000"/>
          </a:xfrm>
        </p:spPr>
      </p:pic>
      <p:sp>
        <p:nvSpPr>
          <p:cNvPr id="2" name="Title 1"/>
          <p:cNvSpPr>
            <a:spLocks noGrp="1"/>
          </p:cNvSpPr>
          <p:nvPr>
            <p:ph type="title"/>
          </p:nvPr>
        </p:nvSpPr>
        <p:spPr>
          <a:xfrm>
            <a:off x="838200" y="-171449"/>
            <a:ext cx="10515600" cy="1843088"/>
          </a:xfrm>
        </p:spPr>
        <p:txBody>
          <a:bodyPr/>
          <a:lstStyle/>
          <a:p>
            <a:pPr algn="ctr"/>
            <a:r>
              <a:rPr lang="ar-DZ" b="1" dirty="0" smtClean="0">
                <a:solidFill>
                  <a:schemeClr val="bg1"/>
                </a:solidFill>
              </a:rPr>
              <a:t>خــــــــطر المواهــــــــــــب</a:t>
            </a:r>
            <a:r>
              <a:rPr lang="ar-DZ" dirty="0" smtClean="0"/>
              <a:t/>
            </a:r>
            <a:br>
              <a:rPr lang="ar-DZ" dirty="0" smtClean="0"/>
            </a:br>
            <a:endParaRPr lang="ar-DZ" dirty="0"/>
          </a:p>
        </p:txBody>
      </p:sp>
      <p:sp>
        <p:nvSpPr>
          <p:cNvPr id="3" name="Snip Single Corner Rectangle 2"/>
          <p:cNvSpPr/>
          <p:nvPr/>
        </p:nvSpPr>
        <p:spPr>
          <a:xfrm>
            <a:off x="0" y="614363"/>
            <a:ext cx="11458575" cy="6029325"/>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r>
              <a:rPr lang="ar-DZ" sz="2400" b="1" dirty="0" smtClean="0">
                <a:solidFill>
                  <a:schemeClr val="tx1"/>
                </a:solidFill>
              </a:rPr>
              <a:t>- من </a:t>
            </a:r>
            <a:r>
              <a:rPr lang="ar-DZ" sz="2400" b="1" dirty="0">
                <a:solidFill>
                  <a:schemeClr val="tx1"/>
                </a:solidFill>
              </a:rPr>
              <a:t>بين المخاطر التي تعاني منها المنظمات هي جلب والحفاظ على المواهب </a:t>
            </a:r>
          </a:p>
          <a:p>
            <a:r>
              <a:rPr lang="ar-DZ" sz="2400" b="1" dirty="0" smtClean="0">
                <a:solidFill>
                  <a:schemeClr val="tx1"/>
                </a:solidFill>
              </a:rPr>
              <a:t>- الشركات </a:t>
            </a:r>
            <a:r>
              <a:rPr lang="ar-DZ" sz="2400" b="1" dirty="0">
                <a:solidFill>
                  <a:schemeClr val="tx1"/>
                </a:solidFill>
              </a:rPr>
              <a:t>التي تستطيع الحفاظ على المواهب توفر ميزة تنافسية لها </a:t>
            </a:r>
          </a:p>
          <a:p>
            <a:pPr marL="342900" indent="-342900">
              <a:buFontTx/>
              <a:buChar char="-"/>
            </a:pPr>
            <a:r>
              <a:rPr lang="ar-DZ" sz="2400" b="1" dirty="0" smtClean="0">
                <a:solidFill>
                  <a:schemeClr val="tx1"/>
                </a:solidFill>
              </a:rPr>
              <a:t>إذن </a:t>
            </a:r>
            <a:r>
              <a:rPr lang="ar-DZ" sz="2400" b="1" dirty="0">
                <a:solidFill>
                  <a:schemeClr val="tx1"/>
                </a:solidFill>
              </a:rPr>
              <a:t>المواهب هي مورد ثمين ونادر وصعب التقليد </a:t>
            </a:r>
            <a:endParaRPr lang="ar-DZ" sz="2400" b="1" dirty="0" smtClean="0">
              <a:solidFill>
                <a:schemeClr val="tx1"/>
              </a:solidFill>
            </a:endParaRPr>
          </a:p>
          <a:p>
            <a:pPr marL="342900" indent="-342900">
              <a:buFontTx/>
              <a:buChar char="-"/>
            </a:pPr>
            <a:r>
              <a:rPr lang="ar-DZ" sz="2400" b="1" dirty="0" smtClean="0">
                <a:solidFill>
                  <a:schemeClr val="tx1"/>
                </a:solidFill>
              </a:rPr>
              <a:t> </a:t>
            </a:r>
            <a:r>
              <a:rPr lang="ar-DZ" sz="2400" b="1" dirty="0">
                <a:solidFill>
                  <a:schemeClr val="tx1"/>
                </a:solidFill>
              </a:rPr>
              <a:t>- و هي أيضا قدرات خاصة ذات أصل تكويني لا ترتبط بذكاء الفرد , بل إن بعضها قد يوجد بين المتخلفين عقلياً</a:t>
            </a:r>
          </a:p>
          <a:p>
            <a:pPr marL="342900" indent="-342900">
              <a:buFontTx/>
              <a:buChar char="-"/>
            </a:pPr>
            <a:r>
              <a:rPr lang="ar-DZ" sz="2400" b="1" dirty="0" smtClean="0">
                <a:solidFill>
                  <a:schemeClr val="tx1"/>
                </a:solidFill>
              </a:rPr>
              <a:t>إدارة </a:t>
            </a:r>
            <a:r>
              <a:rPr lang="ar-DZ" sz="2400" b="1" dirty="0">
                <a:solidFill>
                  <a:schemeClr val="tx1"/>
                </a:solidFill>
              </a:rPr>
              <a:t>المواهب هي نشاط استراتيجي يدخل ضمن إستراتيجية الكلية للمؤسسة </a:t>
            </a:r>
            <a:endParaRPr lang="ar-DZ" sz="2400" b="1" dirty="0" smtClean="0">
              <a:solidFill>
                <a:schemeClr val="tx1"/>
              </a:solidFill>
            </a:endParaRPr>
          </a:p>
          <a:p>
            <a:r>
              <a:rPr lang="ar-DZ" sz="2400" b="1" dirty="0">
                <a:solidFill>
                  <a:schemeClr val="tx1"/>
                </a:solidFill>
              </a:rPr>
              <a:t>و تعرف أيضا </a:t>
            </a:r>
            <a:r>
              <a:rPr lang="ar-DZ" sz="2400" b="1" dirty="0" smtClean="0">
                <a:solidFill>
                  <a:schemeClr val="tx1"/>
                </a:solidFill>
              </a:rPr>
              <a:t>بأنهامجموعة </a:t>
            </a:r>
            <a:r>
              <a:rPr lang="ar-DZ" sz="2400" b="1" dirty="0">
                <a:solidFill>
                  <a:schemeClr val="tx1"/>
                </a:solidFill>
              </a:rPr>
              <a:t>من الممارسات الإدارية النموذجية للموارد البشرية ووظائفها ونشاطاتها أو الميادين المتخصصة فيها</a:t>
            </a:r>
          </a:p>
          <a:p>
            <a:r>
              <a:rPr lang="ar-DZ" sz="2400" b="1" dirty="0" smtClean="0">
                <a:solidFill>
                  <a:schemeClr val="tx1"/>
                </a:solidFill>
              </a:rPr>
              <a:t>- المواهب </a:t>
            </a:r>
            <a:r>
              <a:rPr lang="ar-DZ" sz="2400" b="1" dirty="0">
                <a:solidFill>
                  <a:schemeClr val="tx1"/>
                </a:solidFill>
              </a:rPr>
              <a:t>ليست بالشيء المتوفر في الأسواق بل يجب البحث عنها ويجب على المؤسسات امتلاك نظام استقطاب جيد للحصول عليها .</a:t>
            </a:r>
          </a:p>
          <a:p>
            <a:r>
              <a:rPr lang="ar-DZ" sz="2400" b="1" dirty="0" smtClean="0">
                <a:solidFill>
                  <a:schemeClr val="tx1"/>
                </a:solidFill>
              </a:rPr>
              <a:t>- الجذب </a:t>
            </a:r>
            <a:r>
              <a:rPr lang="ar-DZ" sz="2400" b="1" dirty="0">
                <a:solidFill>
                  <a:schemeClr val="tx1"/>
                </a:solidFill>
              </a:rPr>
              <a:t>والاحتفاظ مهمين لكن سنركز على الاحتفاظ لأنه بمثابة جذب يومي للمواهب الحالية </a:t>
            </a:r>
            <a:r>
              <a:rPr lang="ar-DZ" sz="2400" b="1" dirty="0" smtClean="0">
                <a:solidFill>
                  <a:schemeClr val="tx1"/>
                </a:solidFill>
              </a:rPr>
              <a:t>للتكلم </a:t>
            </a:r>
            <a:r>
              <a:rPr lang="ar-DZ" sz="2400" b="1" dirty="0">
                <a:solidFill>
                  <a:schemeClr val="tx1"/>
                </a:solidFill>
              </a:rPr>
              <a:t>حول مخاطر الاحتفاظ بالمواهب يجب التكلم أولا حول احتمال أو خطر مغادرة المواهب والمخاطر التي تنجم عن مغادرة هذه المواهب </a:t>
            </a:r>
          </a:p>
          <a:p>
            <a:r>
              <a:rPr lang="ar-DZ" sz="2400" b="1" dirty="0" smtClean="0">
                <a:solidFill>
                  <a:schemeClr val="tx1"/>
                </a:solidFill>
              </a:rPr>
              <a:t>- الإدارة </a:t>
            </a:r>
            <a:r>
              <a:rPr lang="ar-DZ" sz="2400" b="1" dirty="0">
                <a:solidFill>
                  <a:schemeClr val="tx1"/>
                </a:solidFill>
              </a:rPr>
              <a:t>العليا تهمل خطر هجرة المواهب (المواهب تبقى في الشركة) وتدرك هذا الخطر فقط بعد خروج </a:t>
            </a:r>
            <a:r>
              <a:rPr lang="ar-DZ" sz="2400" b="1" dirty="0" smtClean="0">
                <a:solidFill>
                  <a:schemeClr val="tx1"/>
                </a:solidFill>
              </a:rPr>
              <a:t>المواهب</a:t>
            </a:r>
            <a:endParaRPr lang="ar-DZ" sz="2400" b="1" dirty="0">
              <a:solidFill>
                <a:schemeClr val="tx1"/>
              </a:solidFill>
            </a:endParaRPr>
          </a:p>
        </p:txBody>
      </p:sp>
    </p:spTree>
    <p:extLst>
      <p:ext uri="{BB962C8B-B14F-4D97-AF65-F5344CB8AC3E}">
        <p14:creationId xmlns:p14="http://schemas.microsoft.com/office/powerpoint/2010/main" val="301264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9584</TotalTime>
  <Words>878</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Candara</vt:lpstr>
      <vt:lpstr>Times New Roman</vt:lpstr>
      <vt:lpstr>Office Theme</vt:lpstr>
      <vt:lpstr>وزارة التعليم العالي و البحث العلمي جامعة محمد خيضر- بسكرة- كلية العلوم الاقتصادية و التجارية وعلوم التسيير سنة اولى ماسترادارة الموارد البشرية الموضـــــــــــــــوع:  </vt:lpstr>
      <vt:lpstr>PowerPoint Presentation</vt:lpstr>
      <vt:lpstr>المقدمة:</vt:lpstr>
      <vt:lpstr>PowerPoint Presentation</vt:lpstr>
      <vt:lpstr>                      الشركات اتبعت بعض الإجراءات من بينها : - أخرجه الأنشطة  - قديما كانت الشركات تبحث في عملها حول البعدين التكاليف وقرب الأسواق وحديثا أصبح الأخذ بعين الاعتبار  المواهب. -اعتبار الموهوبين ميزة تستخدم عند التفاوض. -أصبح الموظفين ذوي المهارات موارد نادرة لدى الكثير من المنظمات .     - نظرا للاشتداد استقطاب المواهب من طرف المؤسسات الرائدة في نفس المجال أصبح من الصعب الحفاظ على العناصر الموهوبة على عكس ما كان سائدا في الثمانينات.  </vt:lpstr>
      <vt:lpstr>PowerPoint Presentation</vt:lpstr>
      <vt:lpstr>مفهوم الخطر ~المخاطر~</vt:lpstr>
      <vt:lpstr>PowerPoint Presentation</vt:lpstr>
      <vt:lpstr>خــــــــطر المواهــــــــــــب </vt:lpstr>
      <vt:lpstr>PowerPoint Presentation</vt:lpstr>
      <vt:lpstr>لكي تصمم هذه الإجراءات يجب معرفة الاسباب في كل حالة مثلا معرفة سبب جعل الشخص الموهوب في موضع احتمالية مغادرة كبيرة  مثال:على أسباب مغادرة الموهبة       *بناءا على الإحصائيات:      -عدم الرضا الوظيفي يؤدي إلى نقص الأداء لمعالجة هذه الظاهرة ثم اقتراح بعض الحلول  أولا:عند الاستقطاب التحري أذا كان الشخص ينسجم مع عمل المنظمة أم لا ثانيا:توطيد العلاقة مع الموظفين(الجوانب الاجتماعية)    - مغادرة المواهب نتيجة تطور وسائل الإعلام والاتصال وكذا السوق النشط   </vt:lpstr>
      <vt:lpstr>أســباب مغــادرة الأفراد للمنــظمة </vt:lpstr>
      <vt:lpstr>أسباب أهمية المواهب </vt:lpstr>
      <vt:lpstr>PowerPoint Presentation</vt:lpstr>
      <vt:lpstr>الملاحـــظات الخــــتامية:</vt:lpstr>
      <vt:lpstr>الخــــــــاتمة: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naziha bensaleh</dc:creator>
  <cp:lastModifiedBy>naziha bensaleh</cp:lastModifiedBy>
  <cp:revision>65</cp:revision>
  <dcterms:created xsi:type="dcterms:W3CDTF">2020-03-01T09:20:51Z</dcterms:created>
  <dcterms:modified xsi:type="dcterms:W3CDTF">2020-04-15T10:04:20Z</dcterms:modified>
</cp:coreProperties>
</file>