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9" r:id="rId6"/>
    <p:sldId id="262" r:id="rId7"/>
    <p:sldId id="279" r:id="rId8"/>
    <p:sldId id="275" r:id="rId9"/>
    <p:sldId id="278" r:id="rId10"/>
    <p:sldId id="267" r:id="rId11"/>
    <p:sldId id="272" r:id="rId12"/>
    <p:sldId id="268" r:id="rId13"/>
    <p:sldId id="270" r:id="rId14"/>
    <p:sldId id="276" r:id="rId15"/>
    <p:sldId id="280"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73" d="100"/>
          <a:sy n="73" d="100"/>
        </p:scale>
        <p:origin x="618" y="72"/>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BB9109F6-0CA2-4570-BF1F-266DFA4A9A42}" type="datetimeFigureOut">
              <a:rPr lang="fr-FR" smtClean="0"/>
              <a:t>30/04/2020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886E218-CAA8-40E9-A069-9C0EFCCBE826}" type="slidenum">
              <a:rPr lang="fr-FR" smtClean="0"/>
              <a:t>‹N°›</a:t>
            </a:fld>
            <a:endParaRPr lang="fr-FR"/>
          </a:p>
        </p:txBody>
      </p:sp>
    </p:spTree>
    <p:extLst>
      <p:ext uri="{BB962C8B-B14F-4D97-AF65-F5344CB8AC3E}">
        <p14:creationId xmlns:p14="http://schemas.microsoft.com/office/powerpoint/2010/main" val="3034218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B9109F6-0CA2-4570-BF1F-266DFA4A9A42}" type="datetimeFigureOut">
              <a:rPr lang="fr-FR" smtClean="0"/>
              <a:t>30/04/2020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886E218-CAA8-40E9-A069-9C0EFCCBE826}" type="slidenum">
              <a:rPr lang="fr-FR" smtClean="0"/>
              <a:t>‹N°›</a:t>
            </a:fld>
            <a:endParaRPr lang="fr-FR"/>
          </a:p>
        </p:txBody>
      </p:sp>
    </p:spTree>
    <p:extLst>
      <p:ext uri="{BB962C8B-B14F-4D97-AF65-F5344CB8AC3E}">
        <p14:creationId xmlns:p14="http://schemas.microsoft.com/office/powerpoint/2010/main" val="186234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B9109F6-0CA2-4570-BF1F-266DFA4A9A42}" type="datetimeFigureOut">
              <a:rPr lang="fr-FR" smtClean="0"/>
              <a:t>30/04/2020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886E218-CAA8-40E9-A069-9C0EFCCBE826}" type="slidenum">
              <a:rPr lang="fr-FR" smtClean="0"/>
              <a:t>‹N°›</a:t>
            </a:fld>
            <a:endParaRPr lang="fr-FR"/>
          </a:p>
        </p:txBody>
      </p:sp>
    </p:spTree>
    <p:extLst>
      <p:ext uri="{BB962C8B-B14F-4D97-AF65-F5344CB8AC3E}">
        <p14:creationId xmlns:p14="http://schemas.microsoft.com/office/powerpoint/2010/main" val="265962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B9109F6-0CA2-4570-BF1F-266DFA4A9A42}" type="datetimeFigureOut">
              <a:rPr lang="fr-FR" smtClean="0"/>
              <a:t>30/04/2020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886E218-CAA8-40E9-A069-9C0EFCCBE826}" type="slidenum">
              <a:rPr lang="fr-FR" smtClean="0"/>
              <a:t>‹N°›</a:t>
            </a:fld>
            <a:endParaRPr lang="fr-FR"/>
          </a:p>
        </p:txBody>
      </p:sp>
    </p:spTree>
    <p:extLst>
      <p:ext uri="{BB962C8B-B14F-4D97-AF65-F5344CB8AC3E}">
        <p14:creationId xmlns:p14="http://schemas.microsoft.com/office/powerpoint/2010/main" val="758520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BB9109F6-0CA2-4570-BF1F-266DFA4A9A42}" type="datetimeFigureOut">
              <a:rPr lang="fr-FR" smtClean="0"/>
              <a:t>30/04/2020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886E218-CAA8-40E9-A069-9C0EFCCBE826}" type="slidenum">
              <a:rPr lang="fr-FR" smtClean="0"/>
              <a:t>‹N°›</a:t>
            </a:fld>
            <a:endParaRPr lang="fr-FR"/>
          </a:p>
        </p:txBody>
      </p:sp>
    </p:spTree>
    <p:extLst>
      <p:ext uri="{BB962C8B-B14F-4D97-AF65-F5344CB8AC3E}">
        <p14:creationId xmlns:p14="http://schemas.microsoft.com/office/powerpoint/2010/main" val="3985018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B9109F6-0CA2-4570-BF1F-266DFA4A9A42}" type="datetimeFigureOut">
              <a:rPr lang="fr-FR" smtClean="0"/>
              <a:t>30/04/2020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886E218-CAA8-40E9-A069-9C0EFCCBE826}" type="slidenum">
              <a:rPr lang="fr-FR" smtClean="0"/>
              <a:t>‹N°›</a:t>
            </a:fld>
            <a:endParaRPr lang="fr-FR"/>
          </a:p>
        </p:txBody>
      </p:sp>
    </p:spTree>
    <p:extLst>
      <p:ext uri="{BB962C8B-B14F-4D97-AF65-F5344CB8AC3E}">
        <p14:creationId xmlns:p14="http://schemas.microsoft.com/office/powerpoint/2010/main" val="1441293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B9109F6-0CA2-4570-BF1F-266DFA4A9A42}" type="datetimeFigureOut">
              <a:rPr lang="fr-FR" smtClean="0"/>
              <a:t>30/04/2020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886E218-CAA8-40E9-A069-9C0EFCCBE826}" type="slidenum">
              <a:rPr lang="fr-FR" smtClean="0"/>
              <a:t>‹N°›</a:t>
            </a:fld>
            <a:endParaRPr lang="fr-FR"/>
          </a:p>
        </p:txBody>
      </p:sp>
    </p:spTree>
    <p:extLst>
      <p:ext uri="{BB962C8B-B14F-4D97-AF65-F5344CB8AC3E}">
        <p14:creationId xmlns:p14="http://schemas.microsoft.com/office/powerpoint/2010/main" val="3148993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BB9109F6-0CA2-4570-BF1F-266DFA4A9A42}" type="datetimeFigureOut">
              <a:rPr lang="fr-FR" smtClean="0"/>
              <a:t>30/04/2020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886E218-CAA8-40E9-A069-9C0EFCCBE826}" type="slidenum">
              <a:rPr lang="fr-FR" smtClean="0"/>
              <a:t>‹N°›</a:t>
            </a:fld>
            <a:endParaRPr lang="fr-FR"/>
          </a:p>
        </p:txBody>
      </p:sp>
    </p:spTree>
    <p:extLst>
      <p:ext uri="{BB962C8B-B14F-4D97-AF65-F5344CB8AC3E}">
        <p14:creationId xmlns:p14="http://schemas.microsoft.com/office/powerpoint/2010/main" val="3471207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B9109F6-0CA2-4570-BF1F-266DFA4A9A42}" type="datetimeFigureOut">
              <a:rPr lang="fr-FR" smtClean="0"/>
              <a:t>30/04/2020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886E218-CAA8-40E9-A069-9C0EFCCBE826}" type="slidenum">
              <a:rPr lang="fr-FR" smtClean="0"/>
              <a:t>‹N°›</a:t>
            </a:fld>
            <a:endParaRPr lang="fr-FR"/>
          </a:p>
        </p:txBody>
      </p:sp>
    </p:spTree>
    <p:extLst>
      <p:ext uri="{BB962C8B-B14F-4D97-AF65-F5344CB8AC3E}">
        <p14:creationId xmlns:p14="http://schemas.microsoft.com/office/powerpoint/2010/main" val="4289252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B9109F6-0CA2-4570-BF1F-266DFA4A9A42}" type="datetimeFigureOut">
              <a:rPr lang="fr-FR" smtClean="0"/>
              <a:t>30/04/2020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886E218-CAA8-40E9-A069-9C0EFCCBE826}" type="slidenum">
              <a:rPr lang="fr-FR" smtClean="0"/>
              <a:t>‹N°›</a:t>
            </a:fld>
            <a:endParaRPr lang="fr-FR"/>
          </a:p>
        </p:txBody>
      </p:sp>
    </p:spTree>
    <p:extLst>
      <p:ext uri="{BB962C8B-B14F-4D97-AF65-F5344CB8AC3E}">
        <p14:creationId xmlns:p14="http://schemas.microsoft.com/office/powerpoint/2010/main" val="452065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B9109F6-0CA2-4570-BF1F-266DFA4A9A42}" type="datetimeFigureOut">
              <a:rPr lang="fr-FR" smtClean="0"/>
              <a:t>30/04/2020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886E218-CAA8-40E9-A069-9C0EFCCBE826}" type="slidenum">
              <a:rPr lang="fr-FR" smtClean="0"/>
              <a:t>‹N°›</a:t>
            </a:fld>
            <a:endParaRPr lang="fr-FR"/>
          </a:p>
        </p:txBody>
      </p:sp>
    </p:spTree>
    <p:extLst>
      <p:ext uri="{BB962C8B-B14F-4D97-AF65-F5344CB8AC3E}">
        <p14:creationId xmlns:p14="http://schemas.microsoft.com/office/powerpoint/2010/main" val="192138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9109F6-0CA2-4570-BF1F-266DFA4A9A42}" type="datetimeFigureOut">
              <a:rPr lang="fr-FR" smtClean="0"/>
              <a:t>30/04/2020</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86E218-CAA8-40E9-A069-9C0EFCCBE826}" type="slidenum">
              <a:rPr lang="fr-FR" smtClean="0"/>
              <a:t>‹N°›</a:t>
            </a:fld>
            <a:endParaRPr lang="fr-FR"/>
          </a:p>
        </p:txBody>
      </p:sp>
    </p:spTree>
    <p:extLst>
      <p:ext uri="{BB962C8B-B14F-4D97-AF65-F5344CB8AC3E}">
        <p14:creationId xmlns:p14="http://schemas.microsoft.com/office/powerpoint/2010/main" val="1641508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image" Target="../media/image1.jpg"/><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8.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6.jpg"/><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6.jpg"/><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34096" y="265606"/>
            <a:ext cx="10715222" cy="1477328"/>
          </a:xfrm>
          <a:prstGeom prst="rect">
            <a:avLst/>
          </a:prstGeom>
          <a:noFill/>
        </p:spPr>
        <p:txBody>
          <a:bodyPr wrap="square" rtlCol="0">
            <a:spAutoFit/>
          </a:bodyPr>
          <a:lstStyle/>
          <a:p>
            <a:pPr algn="ctr"/>
            <a:r>
              <a:rPr lang="fr-FR" b="1" dirty="0" smtClean="0"/>
              <a:t>Université Mohamed </a:t>
            </a:r>
            <a:r>
              <a:rPr lang="fr-FR" b="1" dirty="0" err="1" smtClean="0"/>
              <a:t>Khaider_Biskra</a:t>
            </a:r>
            <a:r>
              <a:rPr lang="fr-FR" b="1" dirty="0" smtClean="0"/>
              <a:t> </a:t>
            </a:r>
          </a:p>
          <a:p>
            <a:pPr algn="ctr"/>
            <a:r>
              <a:rPr lang="fr-FR" b="1" dirty="0" smtClean="0"/>
              <a:t>Faculté des sciences exactes et des sciences de la nature et de la vie </a:t>
            </a:r>
          </a:p>
          <a:p>
            <a:pPr algn="ctr"/>
            <a:r>
              <a:rPr lang="fr-FR" b="1" dirty="0" smtClean="0"/>
              <a:t>Département des sciences de la  natures et de la vie </a:t>
            </a:r>
          </a:p>
          <a:p>
            <a:pPr algn="ctr"/>
            <a:endParaRPr lang="fr-FR" dirty="0" smtClean="0"/>
          </a:p>
          <a:p>
            <a:pPr algn="ctr"/>
            <a:r>
              <a:rPr lang="fr-FR" dirty="0" smtClean="0"/>
              <a:t> </a:t>
            </a:r>
            <a:endParaRPr lang="fr-FR" dirty="0"/>
          </a:p>
        </p:txBody>
      </p:sp>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0670" y="172053"/>
            <a:ext cx="1661375" cy="1476443"/>
          </a:xfrm>
          <a:prstGeom prst="rect">
            <a:avLst/>
          </a:prstGeom>
        </p:spPr>
      </p:pic>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616" y="172053"/>
            <a:ext cx="1462491" cy="1476443"/>
          </a:xfrm>
          <a:prstGeom prst="rect">
            <a:avLst/>
          </a:prstGeom>
        </p:spPr>
      </p:pic>
      <p:sp>
        <p:nvSpPr>
          <p:cNvPr id="7" name="Rectangle 6"/>
          <p:cNvSpPr/>
          <p:nvPr/>
        </p:nvSpPr>
        <p:spPr>
          <a:xfrm>
            <a:off x="2942084" y="1606999"/>
            <a:ext cx="6336405" cy="2370054"/>
          </a:xfrm>
          <a:prstGeom prst="rect">
            <a:avLst/>
          </a:prstGeom>
          <a:ln w="38100">
            <a:solidFill>
              <a:schemeClr val="tx1"/>
            </a:solidFill>
            <a:prstDash val="lgDashDotDot"/>
          </a:ln>
        </p:spPr>
        <p:style>
          <a:lnRef idx="0">
            <a:schemeClr val="accent2"/>
          </a:lnRef>
          <a:fillRef idx="1002">
            <a:schemeClr val="lt1"/>
          </a:fillRef>
          <a:effectRef idx="3">
            <a:schemeClr val="accent2"/>
          </a:effectRef>
          <a:fontRef idx="minor">
            <a:schemeClr val="lt1"/>
          </a:fontRef>
        </p:style>
        <p:txBody>
          <a:bodyPr rtlCol="0" anchor="ctr"/>
          <a:lstStyle/>
          <a:p>
            <a:pPr algn="ctr"/>
            <a:r>
              <a:rPr lang="fr-FR" sz="6000" b="1" i="1" u="sng" dirty="0" smtClean="0">
                <a:solidFill>
                  <a:schemeClr val="tx1"/>
                </a:solidFill>
                <a:latin typeface="Andalus" panose="02020603050405020304" pitchFamily="18" charset="-78"/>
                <a:cs typeface="Andalus" panose="02020603050405020304" pitchFamily="18" charset="-78"/>
              </a:rPr>
              <a:t>Les mycorhizes</a:t>
            </a:r>
          </a:p>
        </p:txBody>
      </p:sp>
      <p:sp>
        <p:nvSpPr>
          <p:cNvPr id="10" name="ZoneTexte 9"/>
          <p:cNvSpPr txBox="1"/>
          <p:nvPr/>
        </p:nvSpPr>
        <p:spPr>
          <a:xfrm>
            <a:off x="971616" y="4271089"/>
            <a:ext cx="3940936" cy="1815882"/>
          </a:xfrm>
          <a:prstGeom prst="rect">
            <a:avLst/>
          </a:prstGeom>
          <a:noFill/>
        </p:spPr>
        <p:txBody>
          <a:bodyPr wrap="square" rtlCol="0">
            <a:spAutoFit/>
          </a:bodyPr>
          <a:lstStyle/>
          <a:p>
            <a:r>
              <a:rPr lang="fr-FR" sz="2400" b="1" u="sng" dirty="0" smtClean="0">
                <a:solidFill>
                  <a:schemeClr val="accent2"/>
                </a:solidFill>
              </a:rPr>
              <a:t>Préparé par </a:t>
            </a:r>
            <a:r>
              <a:rPr lang="fr-FR" sz="2400" b="1" u="sng" dirty="0" smtClean="0"/>
              <a:t>:</a:t>
            </a:r>
          </a:p>
          <a:p>
            <a:r>
              <a:rPr lang="fr-FR" sz="2400" b="1" u="sng" dirty="0" smtClean="0"/>
              <a:t> </a:t>
            </a:r>
          </a:p>
          <a:p>
            <a:pPr marL="800100" lvl="1" indent="-342900">
              <a:buFont typeface="Wingdings" panose="05000000000000000000" pitchFamily="2" charset="2"/>
              <a:buChar char="Ø"/>
            </a:pPr>
            <a:r>
              <a:rPr lang="fr-FR" sz="2400" b="1" dirty="0" smtClean="0"/>
              <a:t> </a:t>
            </a:r>
            <a:r>
              <a:rPr lang="fr-FR" sz="2000" b="1" dirty="0" smtClean="0"/>
              <a:t>NACER DOUNIA</a:t>
            </a:r>
          </a:p>
          <a:p>
            <a:pPr marL="800100" lvl="1" indent="-342900">
              <a:buFont typeface="Wingdings" panose="05000000000000000000" pitchFamily="2" charset="2"/>
              <a:buChar char="Ø"/>
            </a:pPr>
            <a:endParaRPr lang="fr-FR" sz="2000" b="1" dirty="0" smtClean="0"/>
          </a:p>
          <a:p>
            <a:pPr marL="800100" lvl="1" indent="-342900">
              <a:buFont typeface="Wingdings" panose="05000000000000000000" pitchFamily="2" charset="2"/>
              <a:buChar char="Ø"/>
            </a:pPr>
            <a:r>
              <a:rPr lang="fr-FR" sz="2000" b="1" dirty="0" smtClean="0"/>
              <a:t>HANI FATIMA ZAHRA </a:t>
            </a:r>
            <a:endParaRPr lang="fr-FR" sz="2000" b="1" dirty="0"/>
          </a:p>
        </p:txBody>
      </p:sp>
      <p:sp>
        <p:nvSpPr>
          <p:cNvPr id="11" name="ZoneTexte 10"/>
          <p:cNvSpPr txBox="1"/>
          <p:nvPr/>
        </p:nvSpPr>
        <p:spPr>
          <a:xfrm>
            <a:off x="8925059" y="4609644"/>
            <a:ext cx="2446986" cy="1138773"/>
          </a:xfrm>
          <a:prstGeom prst="rect">
            <a:avLst/>
          </a:prstGeom>
          <a:noFill/>
        </p:spPr>
        <p:txBody>
          <a:bodyPr wrap="square" rtlCol="0">
            <a:spAutoFit/>
          </a:bodyPr>
          <a:lstStyle/>
          <a:p>
            <a:r>
              <a:rPr lang="fr-FR" sz="2400" b="1" u="sng" dirty="0" smtClean="0">
                <a:solidFill>
                  <a:schemeClr val="accent2"/>
                </a:solidFill>
              </a:rPr>
              <a:t>Suivi par : </a:t>
            </a:r>
          </a:p>
          <a:p>
            <a:endParaRPr lang="fr-FR" sz="2400" b="1" u="sng" dirty="0" smtClean="0">
              <a:solidFill>
                <a:schemeClr val="accent2"/>
              </a:solidFill>
            </a:endParaRPr>
          </a:p>
          <a:p>
            <a:pPr marL="285750" indent="-285750">
              <a:buFont typeface="Wingdings" panose="05000000000000000000" pitchFamily="2" charset="2"/>
              <a:buChar char="Ø"/>
            </a:pPr>
            <a:r>
              <a:rPr lang="fr-FR" sz="2000" b="1" dirty="0" smtClean="0"/>
              <a:t>Mme : </a:t>
            </a:r>
            <a:r>
              <a:rPr lang="fr-FR" sz="2000" b="1" dirty="0" err="1" smtClean="0"/>
              <a:t>Djouamaa</a:t>
            </a:r>
            <a:endParaRPr lang="fr-FR" sz="2000" b="1" dirty="0"/>
          </a:p>
        </p:txBody>
      </p:sp>
      <p:sp>
        <p:nvSpPr>
          <p:cNvPr id="12" name="ZoneTexte 11"/>
          <p:cNvSpPr txBox="1"/>
          <p:nvPr/>
        </p:nvSpPr>
        <p:spPr>
          <a:xfrm>
            <a:off x="3606085" y="6053070"/>
            <a:ext cx="4584878" cy="461665"/>
          </a:xfrm>
          <a:prstGeom prst="rect">
            <a:avLst/>
          </a:prstGeom>
          <a:noFill/>
        </p:spPr>
        <p:txBody>
          <a:bodyPr wrap="square" rtlCol="0">
            <a:spAutoFit/>
          </a:bodyPr>
          <a:lstStyle/>
          <a:p>
            <a:r>
              <a:rPr lang="fr-FR" sz="2400" b="1" dirty="0" smtClean="0">
                <a:solidFill>
                  <a:schemeClr val="accent2"/>
                </a:solidFill>
              </a:rPr>
              <a:t>L’année universitaire </a:t>
            </a:r>
            <a:r>
              <a:rPr lang="fr-FR" dirty="0" smtClean="0">
                <a:solidFill>
                  <a:schemeClr val="accent2"/>
                </a:solidFill>
              </a:rPr>
              <a:t>: </a:t>
            </a:r>
            <a:r>
              <a:rPr lang="fr-FR" b="1" dirty="0" smtClean="0">
                <a:solidFill>
                  <a:schemeClr val="accent2"/>
                </a:solidFill>
              </a:rPr>
              <a:t>2019_2020</a:t>
            </a:r>
            <a:endParaRPr lang="fr-FR" b="1" dirty="0">
              <a:solidFill>
                <a:schemeClr val="accent2"/>
              </a:solidFill>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13415247"/>
      </p:ext>
    </p:extLst>
  </p:cSld>
  <p:clrMapOvr>
    <a:masterClrMapping/>
  </p:clrMapOvr>
  <p:transition spd="slow" advTm="15991">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 calcmode="lin" valueType="num">
                                      <p:cBhvr additive="base">
                                        <p:cTn id="2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 calcmode="lin" valueType="num">
                                      <p:cBhvr additive="base">
                                        <p:cTn id="2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 calcmode="lin" valueType="num">
                                      <p:cBhvr additive="base">
                                        <p:cTn id="3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 calcmode="lin" valueType="num">
                                      <p:cBhvr additive="base">
                                        <p:cTn id="41"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 calcmode="lin" valueType="num">
                                      <p:cBhvr additive="base">
                                        <p:cTn id="4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
                                            <p:txEl>
                                              <p:pRg st="1" end="1"/>
                                            </p:txEl>
                                          </p:spTgt>
                                        </p:tgtEl>
                                        <p:attrNameLst>
                                          <p:attrName>style.visibility</p:attrName>
                                        </p:attrNameLst>
                                      </p:cBhvr>
                                      <p:to>
                                        <p:strVal val="visible"/>
                                      </p:to>
                                    </p:set>
                                    <p:anim calcmode="lin" valueType="num">
                                      <p:cBhvr additive="base">
                                        <p:cTn id="5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anim calcmode="lin" valueType="num">
                                      <p:cBhvr additive="base">
                                        <p:cTn id="5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2">
                                            <p:txEl>
                                              <p:pRg st="0" end="0"/>
                                            </p:txEl>
                                          </p:spTgt>
                                        </p:tgtEl>
                                        <p:attrNameLst>
                                          <p:attrName>style.visibility</p:attrName>
                                        </p:attrNameLst>
                                      </p:cBhvr>
                                      <p:to>
                                        <p:strVal val="visible"/>
                                      </p:to>
                                    </p:set>
                                    <p:anim calcmode="lin" valueType="num">
                                      <p:cBhvr additive="base">
                                        <p:cTn id="6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4812" y="309282"/>
            <a:ext cx="11537576" cy="584775"/>
          </a:xfrm>
          <a:prstGeom prst="rect">
            <a:avLst/>
          </a:prstGeom>
          <a:noFill/>
        </p:spPr>
        <p:txBody>
          <a:bodyPr wrap="square" rtlCol="0">
            <a:spAutoFit/>
          </a:bodyPr>
          <a:lstStyle/>
          <a:p>
            <a:pPr algn="ctr"/>
            <a:r>
              <a:rPr lang="fr-FR" sz="3200" b="1" dirty="0" smtClean="0">
                <a:ln w="22225">
                  <a:solidFill>
                    <a:schemeClr val="accent2"/>
                  </a:solidFill>
                  <a:prstDash val="solid"/>
                </a:ln>
                <a:solidFill>
                  <a:schemeClr val="accent2">
                    <a:lumMod val="40000"/>
                    <a:lumOff val="60000"/>
                  </a:schemeClr>
                </a:solidFill>
              </a:rPr>
              <a:t>L’intérêt des </a:t>
            </a:r>
            <a:r>
              <a:rPr lang="fr-FR" sz="3200" b="1" i="1" dirty="0" smtClean="0">
                <a:ln w="22225">
                  <a:solidFill>
                    <a:schemeClr val="accent2"/>
                  </a:solidFill>
                  <a:prstDash val="solid"/>
                </a:ln>
                <a:solidFill>
                  <a:schemeClr val="accent2">
                    <a:lumMod val="40000"/>
                    <a:lumOff val="60000"/>
                  </a:schemeClr>
                </a:solidFill>
              </a:rPr>
              <a:t>mycorhizes</a:t>
            </a:r>
            <a:r>
              <a:rPr lang="fr-FR" sz="3200" b="1" dirty="0" smtClean="0">
                <a:ln w="22225">
                  <a:solidFill>
                    <a:schemeClr val="accent2"/>
                  </a:solidFill>
                  <a:prstDash val="solid"/>
                </a:ln>
                <a:solidFill>
                  <a:schemeClr val="accent2">
                    <a:lumMod val="40000"/>
                    <a:lumOff val="60000"/>
                  </a:schemeClr>
                </a:solidFill>
              </a:rPr>
              <a:t> pour les deux partenaires : </a:t>
            </a:r>
            <a:endParaRPr lang="fr-FR" sz="3200" b="1" dirty="0">
              <a:ln w="22225">
                <a:solidFill>
                  <a:schemeClr val="accent2"/>
                </a:solidFill>
                <a:prstDash val="solid"/>
              </a:ln>
              <a:solidFill>
                <a:schemeClr val="accent2">
                  <a:lumMod val="40000"/>
                  <a:lumOff val="60000"/>
                </a:schemeClr>
              </a:solidFill>
            </a:endParaRPr>
          </a:p>
        </p:txBody>
      </p:sp>
      <p:sp>
        <p:nvSpPr>
          <p:cNvPr id="3" name="ZoneTexte 2"/>
          <p:cNvSpPr txBox="1"/>
          <p:nvPr/>
        </p:nvSpPr>
        <p:spPr>
          <a:xfrm>
            <a:off x="667870" y="1331259"/>
            <a:ext cx="11524130" cy="5139869"/>
          </a:xfrm>
          <a:prstGeom prst="rect">
            <a:avLst/>
          </a:prstGeom>
          <a:noFill/>
          <a:ln>
            <a:solidFill>
              <a:schemeClr val="accent1"/>
            </a:solidFill>
          </a:ln>
        </p:spPr>
        <p:txBody>
          <a:bodyPr wrap="square" rtlCol="0">
            <a:spAutoFit/>
          </a:bodyPr>
          <a:lstStyle/>
          <a:p>
            <a:endParaRPr lang="fr-FR" sz="2800" dirty="0">
              <a:ln w="0"/>
              <a:solidFill>
                <a:schemeClr val="accent1"/>
              </a:solidFill>
              <a:effectLst>
                <a:outerShdw blurRad="38100" dist="25400" dir="5400000" algn="ctr" rotWithShape="0">
                  <a:srgbClr val="6E747A">
                    <a:alpha val="43000"/>
                  </a:srgbClr>
                </a:outerShdw>
              </a:effectLst>
            </a:endParaRPr>
          </a:p>
          <a:p>
            <a:pPr marL="342900" indent="-342900" algn="just">
              <a:buFont typeface="Arial" panose="020B0604020202020204" pitchFamily="34" charset="0"/>
              <a:buChar char="•"/>
            </a:pPr>
            <a:r>
              <a:rPr lang="fr-FR" sz="2000" dirty="0">
                <a:latin typeface="Times New Roman" pitchFamily="18" charset="0"/>
                <a:cs typeface="Times New Roman" pitchFamily="18" charset="0"/>
              </a:rPr>
              <a:t>Absorption des élément minéraux </a:t>
            </a:r>
          </a:p>
          <a:p>
            <a:pPr marL="342900" indent="-342900" algn="just">
              <a:buFont typeface="Arial" panose="020B0604020202020204" pitchFamily="34" charset="0"/>
              <a:buChar char="•"/>
            </a:pPr>
            <a:r>
              <a:rPr lang="fr-FR" sz="2000" dirty="0" smtClean="0">
                <a:latin typeface="Times New Roman" pitchFamily="18" charset="0"/>
                <a:cs typeface="Times New Roman" pitchFamily="18" charset="0"/>
              </a:rPr>
              <a:t>Absorption </a:t>
            </a:r>
            <a:r>
              <a:rPr lang="fr-FR" sz="2000" dirty="0">
                <a:latin typeface="Times New Roman" pitchFamily="18" charset="0"/>
                <a:cs typeface="Times New Roman" pitchFamily="18" charset="0"/>
              </a:rPr>
              <a:t>de l’eau </a:t>
            </a:r>
          </a:p>
          <a:p>
            <a:pPr marL="342900" indent="-342900" algn="just">
              <a:buFont typeface="Arial" panose="020B0604020202020204" pitchFamily="34" charset="0"/>
              <a:buChar char="•"/>
            </a:pPr>
            <a:r>
              <a:rPr lang="fr-FR" sz="2000" dirty="0">
                <a:latin typeface="Times New Roman" pitchFamily="18" charset="0"/>
                <a:cs typeface="Times New Roman" pitchFamily="18" charset="0"/>
              </a:rPr>
              <a:t>Les activités hormonales </a:t>
            </a:r>
          </a:p>
          <a:p>
            <a:pPr marL="342900" indent="-342900" algn="just">
              <a:buFont typeface="Arial" panose="020B0604020202020204" pitchFamily="34" charset="0"/>
              <a:buChar char="•"/>
            </a:pPr>
            <a:r>
              <a:rPr lang="fr-FR" sz="2000" dirty="0">
                <a:latin typeface="Times New Roman" pitchFamily="18" charset="0"/>
                <a:cs typeface="Times New Roman" pitchFamily="18" charset="0"/>
              </a:rPr>
              <a:t>L’agrégation des sols </a:t>
            </a:r>
          </a:p>
          <a:p>
            <a:pPr marL="342900" indent="-342900" algn="just">
              <a:buFont typeface="Arial" panose="020B0604020202020204" pitchFamily="34" charset="0"/>
              <a:buChar char="•"/>
            </a:pPr>
            <a:r>
              <a:rPr lang="fr-FR" sz="2000" dirty="0">
                <a:latin typeface="Times New Roman" pitchFamily="18" charset="0"/>
                <a:cs typeface="Times New Roman" pitchFamily="18" charset="0"/>
              </a:rPr>
              <a:t>La protection contre les organismes pathogènes </a:t>
            </a:r>
          </a:p>
          <a:p>
            <a:pPr marL="342900" indent="-342900" algn="just">
              <a:buFont typeface="Arial" panose="020B0604020202020204" pitchFamily="34" charset="0"/>
              <a:buChar char="•"/>
            </a:pPr>
            <a:r>
              <a:rPr lang="fr-FR" sz="2000" dirty="0">
                <a:latin typeface="Times New Roman" pitchFamily="18" charset="0"/>
                <a:cs typeface="Times New Roman" pitchFamily="18" charset="0"/>
              </a:rPr>
              <a:t>Résistance aux stress environnementaux </a:t>
            </a:r>
          </a:p>
          <a:p>
            <a:endParaRPr lang="fr-FR" sz="2000" b="1" u="sng" dirty="0" smtClean="0">
              <a:solidFill>
                <a:schemeClr val="accent5">
                  <a:lumMod val="75000"/>
                </a:schemeClr>
              </a:solidFill>
            </a:endParaRPr>
          </a:p>
          <a:p>
            <a:pPr marL="342900" indent="-342900">
              <a:buFont typeface="Arial" panose="020B0604020202020204" pitchFamily="34" charset="0"/>
              <a:buChar char="•"/>
            </a:pPr>
            <a:r>
              <a:rPr lang="fr-FR" sz="2000" b="1" dirty="0" smtClean="0">
                <a:solidFill>
                  <a:schemeClr val="accent5">
                    <a:lumMod val="75000"/>
                  </a:schemeClr>
                </a:solidFill>
              </a:rPr>
              <a:t>  </a:t>
            </a:r>
            <a:r>
              <a:rPr lang="fr-FR" sz="2000" dirty="0" smtClean="0"/>
              <a:t>La plante lui fournit ,en quantités importantes ,des composés directement assimilables ,essentiels à la vie du champignon </a:t>
            </a:r>
            <a:r>
              <a:rPr lang="fr-FR" sz="2000" dirty="0" smtClean="0"/>
              <a:t> comme les sucres.</a:t>
            </a:r>
            <a:endParaRPr lang="fr-FR" sz="2000" dirty="0" smtClean="0"/>
          </a:p>
          <a:p>
            <a:pPr marL="342900" indent="-342900">
              <a:buFont typeface="Arial" panose="020B0604020202020204" pitchFamily="34" charset="0"/>
              <a:buChar char="•"/>
            </a:pPr>
            <a:r>
              <a:rPr lang="fr-FR" sz="2000" dirty="0" smtClean="0"/>
              <a:t>La plante apporte également au champignon de </a:t>
            </a:r>
            <a:r>
              <a:rPr lang="fr-FR" sz="2000" b="1" dirty="0" smtClean="0"/>
              <a:t>petite quantité d’acide amine </a:t>
            </a:r>
            <a:r>
              <a:rPr lang="fr-FR" sz="2000" dirty="0" smtClean="0"/>
              <a:t>et de vitamine </a:t>
            </a:r>
            <a:r>
              <a:rPr lang="fr-FR" sz="2000" b="1" dirty="0" smtClean="0"/>
              <a:t>(B1) </a:t>
            </a:r>
            <a:r>
              <a:rPr lang="fr-FR" sz="2000" b="1" dirty="0" smtClean="0"/>
              <a:t>.</a:t>
            </a:r>
          </a:p>
          <a:p>
            <a:pPr marL="342900" indent="-342900">
              <a:buFont typeface="Arial" panose="020B0604020202020204" pitchFamily="34" charset="0"/>
              <a:buChar char="•"/>
            </a:pPr>
            <a:r>
              <a:rPr lang="fr-FR" sz="2000" dirty="0"/>
              <a:t>la présence de racines qui induit la germination des spores du champignon et l'association avec la plante, dans d’autres la plante émet des signaux chimiques (</a:t>
            </a:r>
            <a:r>
              <a:rPr lang="fr-FR" sz="2000" dirty="0" err="1"/>
              <a:t>strigolactones</a:t>
            </a:r>
            <a:r>
              <a:rPr lang="fr-FR" sz="2000" dirty="0"/>
              <a:t>) qui favorisent la croissance du champignon vers ses racines.</a:t>
            </a:r>
          </a:p>
          <a:p>
            <a:endParaRPr lang="fr-FR" sz="2000" b="1" dirty="0" smtClean="0"/>
          </a:p>
          <a:p>
            <a:pPr marL="342900" indent="-342900">
              <a:buFont typeface="Wingdings" panose="05000000000000000000" pitchFamily="2" charset="2"/>
              <a:buChar char="q"/>
            </a:pPr>
            <a:endParaRPr lang="fr-FR" sz="2000" dirty="0">
              <a:solidFill>
                <a:schemeClr val="tx1">
                  <a:lumMod val="95000"/>
                  <a:lumOff val="5000"/>
                </a:schemeClr>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116207757"/>
      </p:ext>
    </p:extLst>
  </p:cSld>
  <p:clrMapOvr>
    <a:masterClrMapping/>
  </p:clrMapOvr>
  <p:transition spd="slow" advTm="2496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 calcmode="lin" valueType="num">
                                      <p:cBhvr additive="base">
                                        <p:cTn id="5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96" y="52042"/>
            <a:ext cx="12142694" cy="6122853"/>
          </a:xfrm>
          <a:prstGeom prst="rect">
            <a:avLst/>
          </a:prstGeom>
          <a:ln w="38100">
            <a:solidFill>
              <a:schemeClr val="tx1"/>
            </a:solidFill>
          </a:ln>
        </p:spPr>
      </p:pic>
      <p:sp>
        <p:nvSpPr>
          <p:cNvPr id="3" name="ZoneTexte 2"/>
          <p:cNvSpPr txBox="1"/>
          <p:nvPr/>
        </p:nvSpPr>
        <p:spPr>
          <a:xfrm>
            <a:off x="26895" y="6199094"/>
            <a:ext cx="5746376" cy="646331"/>
          </a:xfrm>
          <a:prstGeom prst="rect">
            <a:avLst/>
          </a:prstGeom>
          <a:noFill/>
        </p:spPr>
        <p:txBody>
          <a:bodyPr wrap="square" rtlCol="0">
            <a:spAutoFit/>
          </a:bodyPr>
          <a:lstStyle/>
          <a:p>
            <a:r>
              <a:rPr lang="fr-FR" sz="2000" b="1" u="sng" dirty="0" smtClean="0">
                <a:solidFill>
                  <a:schemeClr val="accent5">
                    <a:lumMod val="75000"/>
                  </a:schemeClr>
                </a:solidFill>
              </a:rPr>
              <a:t>Figure 3 </a:t>
            </a:r>
            <a:r>
              <a:rPr lang="fr-FR" dirty="0" smtClean="0"/>
              <a:t>: </a:t>
            </a:r>
            <a:r>
              <a:rPr lang="fr-FR" sz="1600" b="1" dirty="0" smtClean="0"/>
              <a:t>résultat d’une expérience sur </a:t>
            </a:r>
            <a:r>
              <a:rPr lang="fr-FR" sz="1600" b="1" dirty="0" smtClean="0"/>
              <a:t>une plante </a:t>
            </a:r>
            <a:r>
              <a:rPr lang="fr-FR" sz="1600" b="1" dirty="0" smtClean="0"/>
              <a:t>avec la présence et l ’absence de mycorhize . </a:t>
            </a:r>
            <a:endParaRPr lang="fr-FR" sz="1600" b="1" dirty="0"/>
          </a:p>
        </p:txBody>
      </p:sp>
      <p:sp>
        <p:nvSpPr>
          <p:cNvPr id="4" name="Rectangle 3"/>
          <p:cNvSpPr/>
          <p:nvPr/>
        </p:nvSpPr>
        <p:spPr>
          <a:xfrm>
            <a:off x="5096435" y="5782235"/>
            <a:ext cx="591671" cy="4168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3</a:t>
            </a:r>
            <a:endParaRPr lang="fr-FR" b="1" dirty="0">
              <a:solidFill>
                <a:schemeClr val="tx1"/>
              </a:solidFill>
            </a:endParaRPr>
          </a:p>
        </p:txBody>
      </p:sp>
      <p:sp>
        <p:nvSpPr>
          <p:cNvPr id="5" name="ZoneTexte 4"/>
          <p:cNvSpPr txBox="1"/>
          <p:nvPr/>
        </p:nvSpPr>
        <p:spPr>
          <a:xfrm>
            <a:off x="6096000" y="6174895"/>
            <a:ext cx="6096000" cy="646331"/>
          </a:xfrm>
          <a:prstGeom prst="rect">
            <a:avLst/>
          </a:prstGeom>
          <a:noFill/>
        </p:spPr>
        <p:txBody>
          <a:bodyPr wrap="square" rtlCol="0">
            <a:spAutoFit/>
          </a:bodyPr>
          <a:lstStyle/>
          <a:p>
            <a:r>
              <a:rPr lang="fr-FR" sz="2000" b="1" u="sng" dirty="0" smtClean="0">
                <a:solidFill>
                  <a:schemeClr val="accent5">
                    <a:lumMod val="75000"/>
                  </a:schemeClr>
                </a:solidFill>
              </a:rPr>
              <a:t>Figure 4 </a:t>
            </a:r>
            <a:r>
              <a:rPr lang="fr-FR" b="1" dirty="0" smtClean="0"/>
              <a:t>: </a:t>
            </a:r>
            <a:r>
              <a:rPr lang="fr-FR" sz="1600" b="1" dirty="0" smtClean="0"/>
              <a:t>le taux de croissance des deux plantes en fonction de l’augmentation du facteur de fertilité  . </a:t>
            </a:r>
            <a:endParaRPr lang="fr-FR" sz="1600" b="1" dirty="0"/>
          </a:p>
        </p:txBody>
      </p:sp>
      <p:sp>
        <p:nvSpPr>
          <p:cNvPr id="6" name="Rectangle 5"/>
          <p:cNvSpPr/>
          <p:nvPr/>
        </p:nvSpPr>
        <p:spPr>
          <a:xfrm>
            <a:off x="11604812" y="5782235"/>
            <a:ext cx="587188" cy="4168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4</a:t>
            </a:r>
            <a:endParaRPr lang="fr-FR" b="1" dirty="0">
              <a:solidFill>
                <a:schemeClr val="tx1"/>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87168876"/>
      </p:ext>
    </p:extLst>
  </p:cSld>
  <p:clrMapOvr>
    <a:masterClrMapping/>
  </p:clrMapOvr>
  <mc:AlternateContent xmlns:mc="http://schemas.openxmlformats.org/markup-compatibility/2006">
    <mc:Choice xmlns:p14="http://schemas.microsoft.com/office/powerpoint/2010/main" Requires="p14">
      <p:transition spd="slow" p14:dur="2000" advTm="71415"/>
    </mc:Choice>
    <mc:Fallback>
      <p:transition spd="slow" advTm="71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à coins arrondis 2"/>
          <p:cNvSpPr/>
          <p:nvPr/>
        </p:nvSpPr>
        <p:spPr>
          <a:xfrm>
            <a:off x="750794" y="1284022"/>
            <a:ext cx="10690411" cy="529159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342900" indent="-342900">
              <a:buFont typeface="Wingdings" panose="05000000000000000000" pitchFamily="2" charset="2"/>
              <a:buChar char="q"/>
            </a:pPr>
            <a:r>
              <a:rPr lang="fr-FR" sz="2400" dirty="0" smtClean="0">
                <a:ln w="0"/>
                <a:solidFill>
                  <a:schemeClr val="accent1"/>
                </a:solidFill>
                <a:effectLst>
                  <a:outerShdw blurRad="38100" dist="25400" dir="5400000" algn="ctr" rotWithShape="0">
                    <a:srgbClr val="6E747A">
                      <a:alpha val="43000"/>
                    </a:srgbClr>
                  </a:outerShdw>
                </a:effectLst>
              </a:rPr>
              <a:t>En agriculture biologiques :</a:t>
            </a:r>
          </a:p>
          <a:p>
            <a:pPr marL="342900" indent="-342900">
              <a:buFont typeface="Wingdings" panose="05000000000000000000" pitchFamily="2" charset="2"/>
              <a:buChar char="q"/>
            </a:pPr>
            <a:endParaRPr lang="fr-FR" sz="2400" dirty="0" smtClean="0"/>
          </a:p>
          <a:p>
            <a:pPr marL="342900" indent="-342900">
              <a:buFont typeface="Wingdings" panose="05000000000000000000" pitchFamily="2" charset="2"/>
              <a:buChar char="Ø"/>
            </a:pPr>
            <a:r>
              <a:rPr lang="fr-FR" sz="2400" dirty="0" smtClean="0"/>
              <a:t> sont commercialisés sous formes de granulés ,appliqués au moment du</a:t>
            </a:r>
          </a:p>
          <a:p>
            <a:r>
              <a:rPr lang="fr-FR" sz="2400" b="1" dirty="0" smtClean="0"/>
              <a:t> semis </a:t>
            </a:r>
            <a:r>
              <a:rPr lang="fr-FR" sz="2400" dirty="0" smtClean="0"/>
              <a:t>(possèdent un effet starter ) </a:t>
            </a:r>
            <a:r>
              <a:rPr lang="fr-FR" sz="2400" dirty="0"/>
              <a:t>.</a:t>
            </a:r>
            <a:endParaRPr lang="fr-FR" sz="2400" dirty="0" smtClean="0"/>
          </a:p>
          <a:p>
            <a:endParaRPr lang="fr-FR" sz="2400" dirty="0" smtClean="0"/>
          </a:p>
          <a:p>
            <a:pPr marL="342900" indent="-342900">
              <a:buFont typeface="Wingdings" panose="05000000000000000000" pitchFamily="2" charset="2"/>
              <a:buChar char="Ø"/>
            </a:pPr>
            <a:r>
              <a:rPr lang="fr-FR" sz="2400" dirty="0" smtClean="0"/>
              <a:t>Utilisent les champignon </a:t>
            </a:r>
            <a:r>
              <a:rPr lang="fr-FR" sz="2400" dirty="0" err="1" smtClean="0"/>
              <a:t>mycorhiziens</a:t>
            </a:r>
            <a:r>
              <a:rPr lang="fr-FR" sz="2400" dirty="0" smtClean="0"/>
              <a:t> </a:t>
            </a:r>
            <a:r>
              <a:rPr lang="fr-FR" sz="2400" b="1" dirty="0" smtClean="0"/>
              <a:t>comme fertilisent </a:t>
            </a:r>
            <a:r>
              <a:rPr lang="fr-FR" sz="2400" dirty="0" smtClean="0"/>
              <a:t>.</a:t>
            </a:r>
          </a:p>
          <a:p>
            <a:pPr marL="342900" indent="-342900">
              <a:buFont typeface="Wingdings" panose="05000000000000000000" pitchFamily="2" charset="2"/>
              <a:buChar char="Ø"/>
            </a:pPr>
            <a:endParaRPr lang="fr-FR" sz="2400" dirty="0" smtClean="0"/>
          </a:p>
          <a:p>
            <a:pPr marL="342900" indent="-342900">
              <a:buFont typeface="Wingdings" panose="05000000000000000000" pitchFamily="2" charset="2"/>
              <a:buChar char="Ø"/>
            </a:pPr>
            <a:r>
              <a:rPr lang="fr-FR" sz="2400" b="1" dirty="0" smtClean="0"/>
              <a:t>Protection</a:t>
            </a:r>
            <a:r>
              <a:rPr lang="fr-FR" sz="2400" dirty="0" smtClean="0"/>
              <a:t> contres les </a:t>
            </a:r>
            <a:r>
              <a:rPr lang="fr-FR" sz="2400" b="1" dirty="0" smtClean="0"/>
              <a:t>microorganismes photogènes </a:t>
            </a:r>
            <a:r>
              <a:rPr lang="fr-FR" sz="2400" dirty="0" smtClean="0"/>
              <a:t>pour les plantes ( par la sécrétion des substances </a:t>
            </a:r>
            <a:r>
              <a:rPr lang="fr-FR" sz="2400" b="1" dirty="0" smtClean="0"/>
              <a:t>antimicrobienne </a:t>
            </a:r>
            <a:r>
              <a:rPr lang="fr-FR" sz="2400" b="1" dirty="0" smtClean="0"/>
              <a:t>.</a:t>
            </a:r>
          </a:p>
          <a:p>
            <a:r>
              <a:rPr lang="fr-FR" sz="2400" b="1" dirty="0" smtClean="0"/>
              <a:t> </a:t>
            </a:r>
          </a:p>
          <a:p>
            <a:pPr marL="342900" indent="-342900">
              <a:buFont typeface="Wingdings" panose="05000000000000000000" pitchFamily="2" charset="2"/>
              <a:buChar char="Ø"/>
            </a:pPr>
            <a:endParaRPr lang="fr-FR" sz="2400" b="1" dirty="0" smtClean="0"/>
          </a:p>
          <a:p>
            <a:endParaRPr lang="fr-FR" sz="2400" b="1" dirty="0"/>
          </a:p>
        </p:txBody>
      </p:sp>
      <p:sp>
        <p:nvSpPr>
          <p:cNvPr id="4" name="Rectangle 3"/>
          <p:cNvSpPr/>
          <p:nvPr/>
        </p:nvSpPr>
        <p:spPr>
          <a:xfrm>
            <a:off x="2287842" y="360692"/>
            <a:ext cx="7616316" cy="830997"/>
          </a:xfrm>
          <a:prstGeom prst="rect">
            <a:avLst/>
          </a:prstGeom>
          <a:noFill/>
        </p:spPr>
        <p:txBody>
          <a:bodyPr wrap="none" lIns="91440" tIns="45720" rIns="91440" bIns="45720">
            <a:spAutoFit/>
          </a:bodyPr>
          <a:lstStyle/>
          <a:p>
            <a:pPr algn="ctr"/>
            <a:r>
              <a:rPr lang="fr-FR" sz="4800" b="1" cap="none" spc="0" dirty="0" smtClean="0">
                <a:ln w="22225">
                  <a:solidFill>
                    <a:schemeClr val="accent2"/>
                  </a:solidFill>
                  <a:prstDash val="solid"/>
                </a:ln>
                <a:solidFill>
                  <a:schemeClr val="accent2">
                    <a:lumMod val="40000"/>
                    <a:lumOff val="60000"/>
                  </a:schemeClr>
                </a:solidFill>
                <a:effectLst/>
              </a:rPr>
              <a:t>L ’utilisation des mycorhizes :</a:t>
            </a:r>
            <a:endParaRPr lang="fr-FR" sz="4800" b="1" cap="none" spc="0" dirty="0">
              <a:ln w="22225">
                <a:solidFill>
                  <a:schemeClr val="accent2"/>
                </a:solidFill>
                <a:prstDash val="solid"/>
              </a:ln>
              <a:solidFill>
                <a:schemeClr val="accent2">
                  <a:lumMod val="40000"/>
                  <a:lumOff val="60000"/>
                </a:schemeClr>
              </a:solidFill>
              <a:effectLst/>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804255234"/>
      </p:ext>
    </p:extLst>
  </p:cSld>
  <p:clrMapOvr>
    <a:masterClrMapping/>
  </p:clrMapOvr>
  <p:transition spd="slow" advTm="34701">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799" y="1788458"/>
            <a:ext cx="10058400" cy="4464424"/>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r>
              <a:rPr lang="fr-FR" dirty="0" smtClean="0"/>
              <a:t> </a:t>
            </a:r>
            <a:endParaRPr lang="fr-FR" dirty="0" smtClean="0"/>
          </a:p>
          <a:p>
            <a:pPr marL="285750" indent="-285750" algn="just">
              <a:buFont typeface="Wingdings" panose="05000000000000000000" pitchFamily="2" charset="2"/>
              <a:buChar char="q"/>
            </a:pPr>
            <a:r>
              <a:rPr lang="fr-FR" sz="2000" dirty="0" smtClean="0"/>
              <a:t>Elle existe des autres types des </a:t>
            </a:r>
            <a:r>
              <a:rPr lang="fr-FR" sz="2000" b="1" i="1" dirty="0" smtClean="0"/>
              <a:t>mycorhizes</a:t>
            </a:r>
            <a:r>
              <a:rPr lang="fr-FR" sz="2000" b="1" dirty="0" smtClean="0"/>
              <a:t> </a:t>
            </a:r>
            <a:r>
              <a:rPr lang="fr-FR" sz="2000" b="1" dirty="0" err="1" smtClean="0"/>
              <a:t>endo_ecto</a:t>
            </a:r>
            <a:r>
              <a:rPr lang="fr-FR" sz="2000" b="1" i="1" dirty="0" err="1" smtClean="0"/>
              <a:t>mycorhizes</a:t>
            </a:r>
            <a:r>
              <a:rPr lang="fr-FR" sz="2000" b="1" dirty="0" smtClean="0"/>
              <a:t> </a:t>
            </a:r>
            <a:r>
              <a:rPr lang="fr-FR" sz="2000" dirty="0" smtClean="0"/>
              <a:t>(comporte les caractéristiques des </a:t>
            </a:r>
            <a:r>
              <a:rPr lang="fr-FR" sz="2000" dirty="0" err="1" smtClean="0"/>
              <a:t>endomycorhizes</a:t>
            </a:r>
            <a:r>
              <a:rPr lang="fr-FR" sz="2000" dirty="0" smtClean="0"/>
              <a:t> et aussi l’</a:t>
            </a:r>
            <a:r>
              <a:rPr lang="fr-FR" sz="2000" dirty="0" err="1" smtClean="0"/>
              <a:t>ectomycorhizes</a:t>
            </a:r>
            <a:r>
              <a:rPr lang="fr-FR" sz="2000" dirty="0" smtClean="0"/>
              <a:t> en même  temps </a:t>
            </a:r>
            <a:r>
              <a:rPr lang="fr-FR" sz="2000" dirty="0" smtClean="0"/>
              <a:t>.</a:t>
            </a:r>
          </a:p>
          <a:p>
            <a:pPr marL="285750" indent="-285750" algn="just">
              <a:buFont typeface="Wingdings" panose="05000000000000000000" pitchFamily="2" charset="2"/>
              <a:buChar char="q"/>
            </a:pPr>
            <a:endParaRPr lang="fr-FR" sz="2000" dirty="0" smtClean="0"/>
          </a:p>
          <a:p>
            <a:pPr marL="285750" indent="-285750" algn="just">
              <a:buFont typeface="Wingdings" panose="05000000000000000000" pitchFamily="2" charset="2"/>
              <a:buChar char="q"/>
            </a:pPr>
            <a:r>
              <a:rPr lang="fr-FR" sz="2000" dirty="0"/>
              <a:t>Des études récentes montrent que les plantes peuvent discriminer entre différents champignons et permettent le transfert de plus de carbohydrates vers les champignons qui fournissent le plus de sels minéraux et réciproquement le champignon transfère plus de sels minéraux vers les plantes qui lui fournissent le plus de sucres ! Ce cycle vertueux permet donc que l’association mutualiste se perpétue sans que l’un des deux partenaires ne finisse par être mis en esclavage par l’autre.</a:t>
            </a:r>
          </a:p>
          <a:p>
            <a:pPr marL="285750" indent="-285750" algn="just">
              <a:buFont typeface="Wingdings" panose="05000000000000000000" pitchFamily="2" charset="2"/>
              <a:buChar char="q"/>
            </a:pPr>
            <a:endParaRPr lang="fr-FR" sz="2000" dirty="0" smtClean="0"/>
          </a:p>
          <a:p>
            <a:pPr marL="285750" indent="-285750" algn="just">
              <a:buFont typeface="Wingdings" panose="05000000000000000000" pitchFamily="2" charset="2"/>
              <a:buChar char="q"/>
            </a:pPr>
            <a:endParaRPr lang="fr-FR" sz="2000" dirty="0" smtClean="0"/>
          </a:p>
        </p:txBody>
      </p:sp>
      <p:sp>
        <p:nvSpPr>
          <p:cNvPr id="2" name="Rectangle 1"/>
          <p:cNvSpPr/>
          <p:nvPr/>
        </p:nvSpPr>
        <p:spPr>
          <a:xfrm>
            <a:off x="2985247" y="345158"/>
            <a:ext cx="6199094" cy="923330"/>
          </a:xfrm>
          <a:prstGeom prst="rect">
            <a:avLst/>
          </a:prstGeom>
          <a:noFill/>
        </p:spPr>
        <p:txBody>
          <a:bodyPr wrap="square" lIns="91440" tIns="45720" rIns="91440" bIns="45720">
            <a:spAutoFit/>
          </a:bodyPr>
          <a:lstStyle/>
          <a:p>
            <a:pPr algn="ctr"/>
            <a:r>
              <a:rPr lang="fr-FR" sz="5400" b="1" dirty="0" smtClean="0">
                <a:ln w="22225">
                  <a:solidFill>
                    <a:schemeClr val="accent2"/>
                  </a:solidFill>
                  <a:prstDash val="solid"/>
                </a:ln>
                <a:solidFill>
                  <a:schemeClr val="accent2">
                    <a:lumMod val="40000"/>
                    <a:lumOff val="60000"/>
                  </a:schemeClr>
                </a:solidFill>
              </a:rPr>
              <a:t>conclusion</a:t>
            </a:r>
            <a:endParaRPr lang="fr-FR" sz="5400" b="1" dirty="0">
              <a:ln w="22225">
                <a:solidFill>
                  <a:schemeClr val="accent2"/>
                </a:solidFill>
                <a:prstDash val="solid"/>
              </a:ln>
              <a:solidFill>
                <a:schemeClr val="accent2">
                  <a:lumMod val="40000"/>
                  <a:lumOff val="60000"/>
                </a:schemeClr>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188847421"/>
      </p:ext>
    </p:extLst>
  </p:cSld>
  <p:clrMapOvr>
    <a:masterClrMapping/>
  </p:clrMapOvr>
  <p:transition spd="slow" advTm="193524">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 presetClass="entr" presetSubtype="4"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 calcmode="lin" valueType="num">
                                      <p:cBhvr additive="base">
                                        <p:cTn id="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832596" y="1371600"/>
            <a:ext cx="9988923" cy="5170646"/>
          </a:xfrm>
          <a:prstGeom prst="rect">
            <a:avLst/>
          </a:prstGeom>
          <a:noFill/>
          <a:ln>
            <a:solidFill>
              <a:schemeClr val="accent2"/>
            </a:solidFill>
          </a:ln>
        </p:spPr>
        <p:txBody>
          <a:bodyPr wrap="square" rtlCol="0">
            <a:spAutoFit/>
          </a:bodyPr>
          <a:lstStyle/>
          <a:p>
            <a:pPr lvl="0" eaLnBrk="0" fontAlgn="base" hangingPunct="0">
              <a:spcBef>
                <a:spcPct val="0"/>
              </a:spcBef>
              <a:spcAft>
                <a:spcPct val="0"/>
              </a:spcAft>
            </a:pPr>
            <a:endParaRPr lang="fr-FR" sz="2400" dirty="0"/>
          </a:p>
          <a:p>
            <a:pPr marL="342900" lvl="0" indent="-342900" eaLnBrk="0" fontAlgn="base" hangingPunct="0">
              <a:spcBef>
                <a:spcPct val="0"/>
              </a:spcBef>
              <a:spcAft>
                <a:spcPct val="0"/>
              </a:spcAft>
              <a:buFont typeface="Wingdings" panose="05000000000000000000" pitchFamily="2" charset="2"/>
              <a:buChar char="q"/>
            </a:pPr>
            <a:r>
              <a:rPr lang="fr-FR" sz="2400" b="1" dirty="0">
                <a:latin typeface="Calibri" panose="020F0502020204030204" pitchFamily="34" charset="0"/>
                <a:ea typeface="Calibri" panose="020F0502020204030204" pitchFamily="34" charset="0"/>
                <a:cs typeface="Arial" panose="020B0604020202020204" pitchFamily="34" charset="0"/>
              </a:rPr>
              <a:t>KLEIN, L. M. (1996_1999_ 2002). </a:t>
            </a:r>
            <a:r>
              <a:rPr lang="fr-FR" sz="2400" b="1" i="1" dirty="0">
                <a:latin typeface="Calibri" panose="020F0502020204030204" pitchFamily="34" charset="0"/>
                <a:ea typeface="Calibri" panose="020F0502020204030204" pitchFamily="34" charset="0"/>
                <a:cs typeface="Arial" panose="020B0604020202020204" pitchFamily="34" charset="0"/>
              </a:rPr>
              <a:t>Microbiologie .</a:t>
            </a:r>
            <a:r>
              <a:rPr lang="fr-FR" sz="2400" b="1" dirty="0">
                <a:latin typeface="Calibri" panose="020F0502020204030204" pitchFamily="34" charset="0"/>
                <a:ea typeface="Calibri" panose="020F0502020204030204" pitchFamily="34" charset="0"/>
                <a:cs typeface="Arial" panose="020B0604020202020204" pitchFamily="34" charset="0"/>
              </a:rPr>
              <a:t> Paris: </a:t>
            </a:r>
            <a:r>
              <a:rPr lang="fr-FR" sz="2400" b="1" dirty="0" err="1">
                <a:latin typeface="Calibri" panose="020F0502020204030204" pitchFamily="34" charset="0"/>
                <a:ea typeface="Calibri" panose="020F0502020204030204" pitchFamily="34" charset="0"/>
                <a:cs typeface="Arial" panose="020B0604020202020204" pitchFamily="34" charset="0"/>
              </a:rPr>
              <a:t>McGraw</a:t>
            </a:r>
            <a:r>
              <a:rPr lang="fr-FR" sz="2400" b="1" dirty="0">
                <a:latin typeface="Calibri" panose="020F0502020204030204" pitchFamily="34" charset="0"/>
                <a:ea typeface="Calibri" panose="020F0502020204030204" pitchFamily="34" charset="0"/>
                <a:cs typeface="Arial" panose="020B0604020202020204" pitchFamily="34" charset="0"/>
              </a:rPr>
              <a:t> Hill </a:t>
            </a:r>
            <a:r>
              <a:rPr lang="fr-FR" sz="2400" b="1" dirty="0" err="1">
                <a:latin typeface="Calibri" panose="020F0502020204030204" pitchFamily="34" charset="0"/>
                <a:ea typeface="Calibri" panose="020F0502020204030204" pitchFamily="34" charset="0"/>
                <a:cs typeface="Arial" panose="020B0604020202020204" pitchFamily="34" charset="0"/>
              </a:rPr>
              <a:t>Componies</a:t>
            </a:r>
            <a:r>
              <a:rPr lang="fr-FR" sz="2400" b="1" dirty="0">
                <a:latin typeface="Calibri" panose="020F0502020204030204" pitchFamily="34" charset="0"/>
                <a:ea typeface="Calibri" panose="020F0502020204030204" pitchFamily="34" charset="0"/>
                <a:cs typeface="Arial" panose="020B0604020202020204" pitchFamily="34" charset="0"/>
              </a:rPr>
              <a:t>, </a:t>
            </a:r>
            <a:r>
              <a:rPr lang="fr-FR" sz="2400" b="1" dirty="0" err="1">
                <a:latin typeface="Calibri" panose="020F0502020204030204" pitchFamily="34" charset="0"/>
                <a:ea typeface="Calibri" panose="020F0502020204030204" pitchFamily="34" charset="0"/>
                <a:cs typeface="Arial" panose="020B0604020202020204" pitchFamily="34" charset="0"/>
              </a:rPr>
              <a:t>Ins</a:t>
            </a:r>
            <a:r>
              <a:rPr lang="fr-FR" sz="2400" b="1" dirty="0" smtClean="0">
                <a:latin typeface="Calibri" panose="020F0502020204030204" pitchFamily="34" charset="0"/>
                <a:ea typeface="Calibri" panose="020F0502020204030204" pitchFamily="34" charset="0"/>
                <a:cs typeface="Arial" panose="020B0604020202020204" pitchFamily="34" charset="0"/>
              </a:rPr>
              <a:t>.</a:t>
            </a:r>
          </a:p>
          <a:p>
            <a:pPr marL="342900" lvl="0" indent="-342900" eaLnBrk="0" fontAlgn="base" hangingPunct="0">
              <a:spcBef>
                <a:spcPct val="0"/>
              </a:spcBef>
              <a:spcAft>
                <a:spcPct val="0"/>
              </a:spcAft>
              <a:buFont typeface="Wingdings" panose="05000000000000000000" pitchFamily="2" charset="2"/>
              <a:buChar char="q"/>
            </a:pPr>
            <a:endParaRPr lang="fr-FR" sz="2400" b="1" dirty="0"/>
          </a:p>
          <a:p>
            <a:pPr marL="342900" lvl="0" indent="-342900" eaLnBrk="0" fontAlgn="base" hangingPunct="0">
              <a:spcBef>
                <a:spcPct val="0"/>
              </a:spcBef>
              <a:spcAft>
                <a:spcPct val="0"/>
              </a:spcAft>
              <a:buFont typeface="Wingdings" panose="05000000000000000000" pitchFamily="2" charset="2"/>
              <a:buChar char="q"/>
            </a:pPr>
            <a:r>
              <a:rPr lang="fr-FR" sz="2400" b="1" dirty="0" err="1">
                <a:latin typeface="Calibri" panose="020F0502020204030204" pitchFamily="34" charset="0"/>
                <a:ea typeface="Calibri" panose="020F0502020204030204" pitchFamily="34" charset="0"/>
                <a:cs typeface="Arial" panose="020B0604020202020204" pitchFamily="34" charset="0"/>
              </a:rPr>
              <a:t>Lory</a:t>
            </a:r>
            <a:r>
              <a:rPr lang="fr-FR" sz="2400" b="1" dirty="0">
                <a:latin typeface="Calibri" panose="020F0502020204030204" pitchFamily="34" charset="0"/>
                <a:ea typeface="Calibri" panose="020F0502020204030204" pitchFamily="34" charset="0"/>
                <a:cs typeface="Arial" panose="020B0604020202020204" pitchFamily="34" charset="0"/>
              </a:rPr>
              <a:t>, J. J. (2002). </a:t>
            </a:r>
            <a:r>
              <a:rPr lang="fr-FR" sz="2400" b="1" i="1" dirty="0">
                <a:latin typeface="Calibri" panose="020F0502020204030204" pitchFamily="34" charset="0"/>
                <a:ea typeface="Calibri" panose="020F0502020204030204" pitchFamily="34" charset="0"/>
                <a:cs typeface="Arial" panose="020B0604020202020204" pitchFamily="34" charset="0"/>
              </a:rPr>
              <a:t>Microbiologie .</a:t>
            </a:r>
            <a:r>
              <a:rPr lang="fr-FR" sz="2400" b="1" dirty="0">
                <a:latin typeface="Calibri" panose="020F0502020204030204" pitchFamily="34" charset="0"/>
                <a:ea typeface="Calibri" panose="020F0502020204030204" pitchFamily="34" charset="0"/>
                <a:cs typeface="Arial" panose="020B0604020202020204" pitchFamily="34" charset="0"/>
              </a:rPr>
              <a:t> Paris: </a:t>
            </a:r>
            <a:r>
              <a:rPr lang="fr-FR" sz="2400" b="1" dirty="0" err="1">
                <a:latin typeface="Calibri" panose="020F0502020204030204" pitchFamily="34" charset="0"/>
                <a:ea typeface="Calibri" panose="020F0502020204030204" pitchFamily="34" charset="0"/>
                <a:cs typeface="Arial" panose="020B0604020202020204" pitchFamily="34" charset="0"/>
              </a:rPr>
              <a:t>Sinauer</a:t>
            </a:r>
            <a:r>
              <a:rPr lang="fr-FR" sz="2400" b="1" dirty="0">
                <a:latin typeface="Calibri" panose="020F0502020204030204" pitchFamily="34" charset="0"/>
                <a:ea typeface="Calibri" panose="020F0502020204030204" pitchFamily="34" charset="0"/>
                <a:cs typeface="Arial" panose="020B0604020202020204" pitchFamily="34" charset="0"/>
              </a:rPr>
              <a:t> </a:t>
            </a:r>
            <a:r>
              <a:rPr lang="fr-FR" sz="2400" b="1" dirty="0" err="1">
                <a:latin typeface="Calibri" panose="020F0502020204030204" pitchFamily="34" charset="0"/>
                <a:ea typeface="Calibri" panose="020F0502020204030204" pitchFamily="34" charset="0"/>
                <a:cs typeface="Arial" panose="020B0604020202020204" pitchFamily="34" charset="0"/>
              </a:rPr>
              <a:t>Associatia_tes,Ins</a:t>
            </a:r>
            <a:r>
              <a:rPr lang="fr-FR" sz="2400" b="1" dirty="0">
                <a:latin typeface="Calibri" panose="020F0502020204030204" pitchFamily="34" charset="0"/>
                <a:ea typeface="Calibri" panose="020F0502020204030204" pitchFamily="34" charset="0"/>
                <a:cs typeface="Arial" panose="020B0604020202020204" pitchFamily="34" charset="0"/>
              </a:rPr>
              <a:t> .</a:t>
            </a:r>
            <a:endParaRPr lang="fr-FR" sz="2400" b="1" dirty="0"/>
          </a:p>
          <a:p>
            <a:pPr marL="285750" indent="-285750">
              <a:buFont typeface="Wingdings" panose="05000000000000000000" pitchFamily="2" charset="2"/>
              <a:buChar char="q"/>
            </a:pPr>
            <a:endParaRPr lang="fr-FR" sz="2400" b="1" dirty="0"/>
          </a:p>
          <a:p>
            <a:pPr marL="285750" indent="-285750">
              <a:buFont typeface="Wingdings" panose="05000000000000000000" pitchFamily="2" charset="2"/>
              <a:buChar char="q"/>
            </a:pPr>
            <a:endParaRPr lang="fr-FR" sz="2400" b="1" dirty="0" smtClean="0"/>
          </a:p>
          <a:p>
            <a:pPr marL="342900" indent="-342900">
              <a:buFont typeface="Wingdings" panose="05000000000000000000" pitchFamily="2" charset="2"/>
              <a:buChar char="q"/>
            </a:pPr>
            <a:r>
              <a:rPr lang="fr-FR" sz="2400" b="1" dirty="0" smtClean="0"/>
              <a:t>. Nabila ,H (2013 \ 2014 ) application des mycorhizes </a:t>
            </a:r>
            <a:r>
              <a:rPr lang="fr-FR" sz="2400" b="1" dirty="0" err="1" smtClean="0"/>
              <a:t>arbusculaires</a:t>
            </a:r>
            <a:r>
              <a:rPr lang="fr-FR" sz="2400" b="1" dirty="0" smtClean="0"/>
              <a:t> en culture maraichère cas de la pastèque (</a:t>
            </a:r>
            <a:r>
              <a:rPr lang="fr-FR" sz="2400" b="1" i="1" dirty="0" err="1" smtClean="0"/>
              <a:t>Citrullus</a:t>
            </a:r>
            <a:r>
              <a:rPr lang="fr-FR" sz="2400" b="1" dirty="0" smtClean="0"/>
              <a:t> culture ) . Sétif . </a:t>
            </a:r>
          </a:p>
          <a:p>
            <a:pPr marL="342900" indent="-342900">
              <a:buFont typeface="Wingdings" panose="05000000000000000000" pitchFamily="2" charset="2"/>
              <a:buChar char="q"/>
            </a:pPr>
            <a:endParaRPr lang="fr-FR" sz="2400" dirty="0"/>
          </a:p>
          <a:p>
            <a:pPr marL="342900" indent="-342900">
              <a:buFont typeface="Wingdings" panose="05000000000000000000" pitchFamily="2" charset="2"/>
              <a:buChar char="q"/>
            </a:pPr>
            <a:endParaRPr lang="fr-FR" sz="2400" dirty="0" smtClean="0"/>
          </a:p>
          <a:p>
            <a:endParaRPr lang="fr-FR" sz="2400" b="1" dirty="0" smtClean="0"/>
          </a:p>
          <a:p>
            <a:pPr marL="285750" indent="-285750">
              <a:buFont typeface="Wingdings" panose="05000000000000000000" pitchFamily="2" charset="2"/>
              <a:buChar char="q"/>
            </a:pPr>
            <a:endParaRPr lang="fr-FR" sz="2400" dirty="0" smtClean="0"/>
          </a:p>
          <a:p>
            <a:endParaRPr lang="fr-FR" dirty="0"/>
          </a:p>
        </p:txBody>
      </p:sp>
      <p:sp>
        <p:nvSpPr>
          <p:cNvPr id="2" name="Rectangle 1"/>
          <p:cNvSpPr/>
          <p:nvPr/>
        </p:nvSpPr>
        <p:spPr>
          <a:xfrm>
            <a:off x="3332629" y="222603"/>
            <a:ext cx="5526741" cy="95474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2800" b="1" dirty="0" smtClean="0">
                <a:solidFill>
                  <a:schemeClr val="accent2"/>
                </a:solidFill>
              </a:rPr>
              <a:t>Références bibliographique </a:t>
            </a:r>
            <a:endParaRPr lang="fr-FR" sz="2800" b="1" dirty="0">
              <a:solidFill>
                <a:schemeClr val="accent2"/>
              </a:solidFill>
            </a:endParaRPr>
          </a:p>
        </p:txBody>
      </p:sp>
      <p:sp>
        <p:nvSpPr>
          <p:cNvPr id="5" name="Rectangle 1"/>
          <p:cNvSpPr>
            <a:spLocks noChangeArrowheads="1"/>
          </p:cNvSpPr>
          <p:nvPr/>
        </p:nvSpPr>
        <p:spPr bwMode="auto">
          <a:xfrm>
            <a:off x="1587002" y="462433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smtClean="0">
                <a:ln>
                  <a:noFill/>
                </a:ln>
                <a:solidFill>
                  <a:schemeClr val="tx1"/>
                </a:solidFill>
                <a:effectLst/>
                <a:latin typeface="Arial" panose="020B0604020202020204" pitchFamily="34" charset="0"/>
              </a:rPr>
              <a:t/>
            </a:r>
            <a:br>
              <a:rPr kumimoji="0" lang="fr-FR" sz="1800" b="0" i="0" u="none" strike="noStrike" cap="none" normalizeH="0" baseline="0" smtClean="0">
                <a:ln>
                  <a:noFill/>
                </a:ln>
                <a:solidFill>
                  <a:schemeClr val="tx1"/>
                </a:solidFill>
                <a:effectLst/>
                <a:latin typeface="Arial" panose="020B0604020202020204" pitchFamily="34" charset="0"/>
              </a:rPr>
            </a:br>
            <a:r>
              <a:rPr kumimoji="0" lang="fr-FR" sz="1800" b="0" i="0" u="none" strike="noStrike" cap="none" normalizeH="0" baseline="0" smtClean="0">
                <a:ln>
                  <a:noFill/>
                </a:ln>
                <a:solidFill>
                  <a:schemeClr val="tx1"/>
                </a:solidFill>
                <a:effectLst/>
                <a:latin typeface="Arial" panose="020B0604020202020204" pitchFamily="34" charset="0"/>
              </a:rPr>
              <a:t/>
            </a:r>
            <a:br>
              <a:rPr kumimoji="0" lang="fr-FR" sz="1800" b="0" i="0" u="none" strike="noStrike" cap="none" normalizeH="0" baseline="0" smtClean="0">
                <a:ln>
                  <a:noFill/>
                </a:ln>
                <a:solidFill>
                  <a:schemeClr val="tx1"/>
                </a:solidFill>
                <a:effectLst/>
                <a:latin typeface="Arial" panose="020B0604020202020204" pitchFamily="34" charset="0"/>
              </a:rPr>
            </a:br>
            <a:endParaRPr kumimoji="0" lang="fr-FR"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622705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29" y="-297"/>
            <a:ext cx="12193057" cy="6858594"/>
          </a:xfrm>
          <a:prstGeom prst="rect">
            <a:avLst/>
          </a:prstGeom>
        </p:spPr>
      </p:pic>
      <p:sp>
        <p:nvSpPr>
          <p:cNvPr id="3" name="ZoneTexte 2"/>
          <p:cNvSpPr txBox="1"/>
          <p:nvPr/>
        </p:nvSpPr>
        <p:spPr>
          <a:xfrm>
            <a:off x="2324099" y="2124635"/>
            <a:ext cx="7543800" cy="1938992"/>
          </a:xfrm>
          <a:prstGeom prst="rect">
            <a:avLst/>
          </a:prstGeom>
          <a:noFill/>
        </p:spPr>
        <p:txBody>
          <a:bodyPr wrap="square" rtlCol="0">
            <a:spAutoFit/>
          </a:bodyPr>
          <a:lstStyle/>
          <a:p>
            <a:pPr algn="ctr"/>
            <a:r>
              <a:rPr lang="fr-FR" sz="6000" b="1" dirty="0" smtClean="0">
                <a:solidFill>
                  <a:schemeClr val="bg1"/>
                </a:solidFill>
              </a:rPr>
              <a:t>Merci mieux de votre attention </a:t>
            </a:r>
            <a:endParaRPr lang="fr-FR" sz="6000" b="1" dirty="0">
              <a:solidFill>
                <a:schemeClr val="bg1"/>
              </a:solidFill>
            </a:endParaRPr>
          </a:p>
        </p:txBody>
      </p:sp>
    </p:spTree>
    <p:extLst>
      <p:ext uri="{BB962C8B-B14F-4D97-AF65-F5344CB8AC3E}">
        <p14:creationId xmlns:p14="http://schemas.microsoft.com/office/powerpoint/2010/main" val="2607740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56446" y="2027286"/>
            <a:ext cx="10045521" cy="452431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571500" indent="-571500">
              <a:buFont typeface="Wingdings" panose="05000000000000000000" pitchFamily="2" charset="2"/>
              <a:buChar char="Ø"/>
            </a:pPr>
            <a:r>
              <a:rPr lang="fr-FR" sz="3200" b="1" dirty="0" smtClean="0"/>
              <a:t>Introduction </a:t>
            </a:r>
            <a:r>
              <a:rPr lang="fr-FR" sz="3200" b="1" dirty="0"/>
              <a:t>.</a:t>
            </a:r>
            <a:endParaRPr lang="fr-FR" sz="3200" b="1" dirty="0" smtClean="0"/>
          </a:p>
          <a:p>
            <a:pPr marL="571500" indent="-571500">
              <a:buFont typeface="Wingdings" panose="05000000000000000000" pitchFamily="2" charset="2"/>
              <a:buChar char="Ø"/>
            </a:pPr>
            <a:r>
              <a:rPr lang="fr-FR" sz="3200" b="1" dirty="0" smtClean="0"/>
              <a:t>Définition .</a:t>
            </a:r>
          </a:p>
          <a:p>
            <a:pPr marL="571500" indent="-571500">
              <a:buFont typeface="Wingdings" panose="05000000000000000000" pitchFamily="2" charset="2"/>
              <a:buChar char="Ø"/>
            </a:pPr>
            <a:r>
              <a:rPr lang="fr-FR" sz="3200" b="1" dirty="0" smtClean="0"/>
              <a:t>Les types des mycorhizes .</a:t>
            </a:r>
          </a:p>
          <a:p>
            <a:pPr marL="571500" indent="-571500">
              <a:buFont typeface="Wingdings" panose="05000000000000000000" pitchFamily="2" charset="2"/>
              <a:buChar char="Ø"/>
            </a:pPr>
            <a:r>
              <a:rPr lang="fr-FR" sz="3200" b="1" dirty="0" smtClean="0"/>
              <a:t>L’association plante_ champignon .</a:t>
            </a:r>
          </a:p>
          <a:p>
            <a:pPr marL="571500" indent="-571500">
              <a:buFont typeface="Wingdings" panose="05000000000000000000" pitchFamily="2" charset="2"/>
              <a:buChar char="Ø"/>
            </a:pPr>
            <a:r>
              <a:rPr lang="fr-FR" sz="3200" b="1" dirty="0" smtClean="0"/>
              <a:t>L’intérêt de mycorhization .</a:t>
            </a:r>
          </a:p>
          <a:p>
            <a:pPr marL="571500" indent="-571500">
              <a:buFont typeface="Wingdings" panose="05000000000000000000" pitchFamily="2" charset="2"/>
              <a:buChar char="Ø"/>
            </a:pPr>
            <a:r>
              <a:rPr lang="fr-FR" sz="3200" b="1" dirty="0" smtClean="0"/>
              <a:t>L’utilisation des mycorhizes .</a:t>
            </a:r>
          </a:p>
          <a:p>
            <a:pPr marL="571500" indent="-571500">
              <a:buFont typeface="Wingdings" panose="05000000000000000000" pitchFamily="2" charset="2"/>
              <a:buChar char="Ø"/>
            </a:pPr>
            <a:r>
              <a:rPr lang="fr-FR" sz="3200" b="1" dirty="0" smtClean="0"/>
              <a:t>Conclusion .</a:t>
            </a:r>
          </a:p>
          <a:p>
            <a:pPr marL="571500" indent="-571500">
              <a:buFont typeface="Wingdings" panose="05000000000000000000" pitchFamily="2" charset="2"/>
              <a:buChar char="Ø"/>
            </a:pPr>
            <a:endParaRPr lang="fr-FR" sz="2800" b="1" dirty="0" smtClean="0"/>
          </a:p>
          <a:p>
            <a:pPr algn="ctr"/>
            <a:r>
              <a:rPr lang="fr-FR" sz="3600" b="1" dirty="0" smtClean="0"/>
              <a:t> </a:t>
            </a:r>
            <a:endParaRPr lang="fr-FR" sz="3600" b="1" dirty="0"/>
          </a:p>
        </p:txBody>
      </p:sp>
      <p:sp>
        <p:nvSpPr>
          <p:cNvPr id="3" name="Rectangle à coins arrondis 2"/>
          <p:cNvSpPr/>
          <p:nvPr/>
        </p:nvSpPr>
        <p:spPr>
          <a:xfrm>
            <a:off x="2904565" y="283904"/>
            <a:ext cx="5943600" cy="128940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4000" b="1" dirty="0" smtClean="0">
                <a:solidFill>
                  <a:schemeClr val="accent2"/>
                </a:solidFill>
              </a:rPr>
              <a:t>Plan de travail </a:t>
            </a:r>
            <a:endParaRPr lang="fr-FR" sz="4000" b="1" dirty="0">
              <a:solidFill>
                <a:schemeClr val="accent2"/>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136916697"/>
      </p:ext>
    </p:extLst>
  </p:cSld>
  <p:clrMapOvr>
    <a:masterClrMapping/>
  </p:clrMapOvr>
  <p:transition spd="slow" advTm="1983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1000"/>
                                        <p:tgtEl>
                                          <p:spTgt spid="2">
                                            <p:txEl>
                                              <p:pRg st="1" end="1"/>
                                            </p:txEl>
                                          </p:spTgt>
                                        </p:tgtEl>
                                      </p:cBhvr>
                                    </p:animEffect>
                                    <p:anim calcmode="lin" valueType="num">
                                      <p:cBhvr>
                                        <p:cTn id="2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1000"/>
                                        <p:tgtEl>
                                          <p:spTgt spid="2">
                                            <p:txEl>
                                              <p:pRg st="2" end="2"/>
                                            </p:txEl>
                                          </p:spTgt>
                                        </p:tgtEl>
                                      </p:cBhvr>
                                    </p:animEffect>
                                    <p:anim calcmode="lin" valueType="num">
                                      <p:cBhvr>
                                        <p:cTn id="2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1000"/>
                                        <p:tgtEl>
                                          <p:spTgt spid="2">
                                            <p:txEl>
                                              <p:pRg st="3" end="3"/>
                                            </p:txEl>
                                          </p:spTgt>
                                        </p:tgtEl>
                                      </p:cBhvr>
                                    </p:animEffect>
                                    <p:anim calcmode="lin" valueType="num">
                                      <p:cBhvr>
                                        <p:cTn id="3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1000"/>
                                        <p:tgtEl>
                                          <p:spTgt spid="2">
                                            <p:txEl>
                                              <p:pRg st="4" end="4"/>
                                            </p:txEl>
                                          </p:spTgt>
                                        </p:tgtEl>
                                      </p:cBhvr>
                                    </p:animEffect>
                                    <p:anim calcmode="lin" valueType="num">
                                      <p:cBhvr>
                                        <p:cTn id="3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fade">
                                      <p:cBhvr>
                                        <p:cTn id="47" dur="1000"/>
                                        <p:tgtEl>
                                          <p:spTgt spid="2">
                                            <p:txEl>
                                              <p:pRg st="6" end="6"/>
                                            </p:txEl>
                                          </p:spTgt>
                                        </p:tgtEl>
                                      </p:cBhvr>
                                    </p:animEffect>
                                    <p:anim calcmode="lin" valueType="num">
                                      <p:cBhvr>
                                        <p:cTn id="4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1059" y="230115"/>
            <a:ext cx="5109881" cy="103390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4000" b="1" dirty="0" smtClean="0">
                <a:ln w="22225">
                  <a:solidFill>
                    <a:schemeClr val="accent2"/>
                  </a:solidFill>
                  <a:prstDash val="solid"/>
                </a:ln>
                <a:solidFill>
                  <a:schemeClr val="accent2">
                    <a:lumMod val="40000"/>
                    <a:lumOff val="60000"/>
                  </a:schemeClr>
                </a:solidFill>
              </a:rPr>
              <a:t>INTRODUCTION</a:t>
            </a:r>
            <a:endParaRPr lang="fr-FR" sz="4000" b="1" dirty="0">
              <a:ln w="22225">
                <a:solidFill>
                  <a:schemeClr val="accent2"/>
                </a:solidFill>
                <a:prstDash val="solid"/>
              </a:ln>
              <a:solidFill>
                <a:schemeClr val="accent2">
                  <a:lumMod val="40000"/>
                  <a:lumOff val="60000"/>
                </a:schemeClr>
              </a:solidFill>
            </a:endParaRPr>
          </a:p>
        </p:txBody>
      </p:sp>
      <p:sp>
        <p:nvSpPr>
          <p:cNvPr id="3" name="ZoneTexte 2"/>
          <p:cNvSpPr txBox="1"/>
          <p:nvPr/>
        </p:nvSpPr>
        <p:spPr>
          <a:xfrm>
            <a:off x="927847" y="1788459"/>
            <a:ext cx="10542494" cy="5909310"/>
          </a:xfrm>
          <a:prstGeom prst="rect">
            <a:avLst/>
          </a:prstGeom>
          <a:noFill/>
        </p:spPr>
        <p:txBody>
          <a:bodyPr wrap="square" rtlCol="0">
            <a:spAutoFit/>
          </a:bodyPr>
          <a:lstStyle/>
          <a:p>
            <a:pPr marL="342900" indent="-342900">
              <a:buFont typeface="Wingdings" panose="05000000000000000000" pitchFamily="2" charset="2"/>
              <a:buChar char="q"/>
            </a:pPr>
            <a:r>
              <a:rPr lang="fr-FR" sz="2400" dirty="0" smtClean="0"/>
              <a:t>Le terme </a:t>
            </a:r>
            <a:r>
              <a:rPr lang="fr-FR" sz="2400" b="1" dirty="0" smtClean="0"/>
              <a:t>symbiose</a:t>
            </a:r>
            <a:r>
              <a:rPr lang="fr-FR" sz="2400" dirty="0" smtClean="0"/>
              <a:t>  désigne l’ensemble des associations  plus ou moins fortes s’établissant entre deux organismes différents vivant ensemble .</a:t>
            </a:r>
          </a:p>
          <a:p>
            <a:pPr marL="342900" indent="-342900">
              <a:buFont typeface="Wingdings" panose="05000000000000000000" pitchFamily="2" charset="2"/>
              <a:buChar char="q"/>
            </a:pPr>
            <a:endParaRPr lang="fr-FR" sz="2400" dirty="0" smtClean="0"/>
          </a:p>
          <a:p>
            <a:pPr marL="342900" indent="-342900" algn="just">
              <a:buFont typeface="Wingdings" panose="05000000000000000000" pitchFamily="2" charset="2"/>
              <a:buChar char="q"/>
            </a:pPr>
            <a:r>
              <a:rPr lang="fr-FR" sz="2400" dirty="0" smtClean="0"/>
              <a:t>Ce type d’association vitale a été observé pour la première  fois en </a:t>
            </a:r>
            <a:r>
              <a:rPr lang="fr-FR" sz="2400" b="1" dirty="0" smtClean="0">
                <a:solidFill>
                  <a:srgbClr val="FF0000"/>
                </a:solidFill>
              </a:rPr>
              <a:t>1872</a:t>
            </a:r>
            <a:r>
              <a:rPr lang="fr-FR" sz="2400" dirty="0" smtClean="0"/>
              <a:t> par </a:t>
            </a:r>
            <a:r>
              <a:rPr lang="fr-FR" sz="2400" b="1" i="1" dirty="0" err="1" smtClean="0">
                <a:solidFill>
                  <a:srgbClr val="FF0000"/>
                </a:solidFill>
              </a:rPr>
              <a:t>Reinke</a:t>
            </a:r>
            <a:r>
              <a:rPr lang="fr-FR" sz="2400" b="1" i="1" dirty="0" smtClean="0">
                <a:solidFill>
                  <a:srgbClr val="FF0000"/>
                </a:solidFill>
              </a:rPr>
              <a:t> .</a:t>
            </a:r>
          </a:p>
          <a:p>
            <a:pPr marL="342900" indent="-342900" algn="just">
              <a:buFont typeface="Wingdings" panose="05000000000000000000" pitchFamily="2" charset="2"/>
              <a:buChar char="q"/>
            </a:pPr>
            <a:endParaRPr lang="fr-FR" sz="2400" b="1" i="1" dirty="0" smtClean="0">
              <a:solidFill>
                <a:srgbClr val="FF0000"/>
              </a:solidFill>
            </a:endParaRPr>
          </a:p>
          <a:p>
            <a:pPr marL="342900" indent="-342900" algn="just">
              <a:buFont typeface="Wingdings" panose="05000000000000000000" pitchFamily="2" charset="2"/>
              <a:buChar char="q"/>
            </a:pPr>
            <a:r>
              <a:rPr lang="fr-FR" sz="2400" dirty="0" smtClean="0"/>
              <a:t>En </a:t>
            </a:r>
            <a:r>
              <a:rPr lang="fr-FR" sz="2400" b="1" dirty="0" smtClean="0">
                <a:solidFill>
                  <a:srgbClr val="FF0000"/>
                </a:solidFill>
              </a:rPr>
              <a:t>1879</a:t>
            </a:r>
            <a:r>
              <a:rPr lang="fr-FR" sz="2400" dirty="0"/>
              <a:t> </a:t>
            </a:r>
            <a:r>
              <a:rPr lang="fr-FR" sz="2400" b="1" i="1" dirty="0" err="1" smtClean="0">
                <a:solidFill>
                  <a:srgbClr val="FF0000"/>
                </a:solidFill>
              </a:rPr>
              <a:t>Bary</a:t>
            </a:r>
            <a:r>
              <a:rPr lang="fr-FR" sz="2400" dirty="0" smtClean="0"/>
              <a:t> observa et décrivit ce même phénomène et introduisit le terme de </a:t>
            </a:r>
            <a:r>
              <a:rPr lang="fr-FR" sz="2400" b="1" dirty="0" smtClean="0"/>
              <a:t>symbiose</a:t>
            </a:r>
            <a:r>
              <a:rPr lang="fr-FR" sz="2400" dirty="0" smtClean="0"/>
              <a:t>  .</a:t>
            </a:r>
          </a:p>
          <a:p>
            <a:pPr marL="342900" indent="-342900" algn="just">
              <a:buFont typeface="Wingdings" panose="05000000000000000000" pitchFamily="2" charset="2"/>
              <a:buChar char="q"/>
            </a:pPr>
            <a:r>
              <a:rPr lang="fr-FR" sz="2400" dirty="0" smtClean="0"/>
              <a:t>Il existe des types </a:t>
            </a:r>
            <a:r>
              <a:rPr lang="fr-FR" sz="2400" b="1" dirty="0" smtClean="0"/>
              <a:t>d’associations : des associations  négatives </a:t>
            </a:r>
            <a:r>
              <a:rPr lang="fr-FR" sz="2400" dirty="0" smtClean="0"/>
              <a:t>et aussi des symbioses </a:t>
            </a:r>
            <a:r>
              <a:rPr lang="fr-FR" sz="2400" b="1" dirty="0" smtClean="0"/>
              <a:t>bénéfiques (positives ) .</a:t>
            </a:r>
          </a:p>
          <a:p>
            <a:pPr marL="342900" indent="-342900" algn="just">
              <a:buFont typeface="Wingdings" panose="05000000000000000000" pitchFamily="2" charset="2"/>
              <a:buChar char="q"/>
            </a:pPr>
            <a:endParaRPr lang="fr-FR" sz="2400" b="1" dirty="0" smtClean="0"/>
          </a:p>
          <a:p>
            <a:pPr marL="342900" indent="-342900" algn="just">
              <a:buFont typeface="Wingdings" panose="05000000000000000000" pitchFamily="2" charset="2"/>
              <a:buChar char="q"/>
            </a:pPr>
            <a:r>
              <a:rPr lang="fr-FR" sz="2400" b="1" dirty="0" smtClean="0"/>
              <a:t> </a:t>
            </a:r>
            <a:r>
              <a:rPr lang="fr-FR" sz="2400" dirty="0" smtClean="0"/>
              <a:t>parmi les types d’association  positive la  </a:t>
            </a:r>
            <a:r>
              <a:rPr lang="fr-FR" sz="2400" b="1" i="1" dirty="0" smtClean="0">
                <a:solidFill>
                  <a:srgbClr val="FF0000"/>
                </a:solidFill>
              </a:rPr>
              <a:t>mycorhization </a:t>
            </a:r>
            <a:r>
              <a:rPr lang="fr-FR" sz="2400" dirty="0" smtClean="0"/>
              <a:t> </a:t>
            </a:r>
            <a:r>
              <a:rPr lang="fr-FR" sz="2400" b="1" i="1" dirty="0" smtClean="0">
                <a:solidFill>
                  <a:srgbClr val="FF0000"/>
                </a:solidFill>
              </a:rPr>
              <a:t>.</a:t>
            </a:r>
          </a:p>
          <a:p>
            <a:pPr marL="342900" indent="-342900" algn="just">
              <a:buFont typeface="Wingdings" panose="05000000000000000000" pitchFamily="2" charset="2"/>
              <a:buChar char="q"/>
            </a:pPr>
            <a:r>
              <a:rPr lang="fr-FR" sz="2400" b="1" i="1" dirty="0" smtClean="0">
                <a:solidFill>
                  <a:schemeClr val="accent5">
                    <a:lumMod val="75000"/>
                  </a:schemeClr>
                </a:solidFill>
              </a:rPr>
              <a:t>Qu’est _ce qu’une mycorhize ?et leur rôle dans la nature ? </a:t>
            </a:r>
            <a:endParaRPr lang="fr-FR" sz="2400" b="1" i="1" dirty="0">
              <a:solidFill>
                <a:schemeClr val="accent5">
                  <a:lumMod val="75000"/>
                </a:schemeClr>
              </a:solidFill>
            </a:endParaRPr>
          </a:p>
          <a:p>
            <a:pPr marL="342900" indent="-342900" algn="just">
              <a:buFont typeface="Wingdings" panose="05000000000000000000" pitchFamily="2" charset="2"/>
              <a:buChar char="q"/>
            </a:pPr>
            <a:endParaRPr lang="fr-FR" sz="2400" dirty="0" smtClean="0"/>
          </a:p>
          <a:p>
            <a:endParaRPr lang="fr-FR" sz="2400" dirty="0" smtClean="0"/>
          </a:p>
          <a:p>
            <a:endParaRPr lang="fr-FR" dirty="0" smtClean="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529317096"/>
      </p:ext>
    </p:extLst>
  </p:cSld>
  <p:clrMapOvr>
    <a:masterClrMapping/>
  </p:clrMapOvr>
  <p:transition spd="slow" advTm="10443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3623981" y="228601"/>
            <a:ext cx="5029201" cy="83371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3600" b="1" dirty="0" smtClean="0">
                <a:ln w="22225">
                  <a:solidFill>
                    <a:schemeClr val="accent2"/>
                  </a:solidFill>
                  <a:prstDash val="solid"/>
                </a:ln>
                <a:solidFill>
                  <a:schemeClr val="accent2">
                    <a:lumMod val="40000"/>
                    <a:lumOff val="60000"/>
                  </a:schemeClr>
                </a:solidFill>
              </a:rPr>
              <a:t>Définition</a:t>
            </a:r>
            <a:r>
              <a:rPr lang="fr-FR" sz="3600" b="1" dirty="0" smtClean="0">
                <a:solidFill>
                  <a:srgbClr val="FFC000"/>
                </a:solidFill>
              </a:rPr>
              <a:t> </a:t>
            </a:r>
            <a:endParaRPr lang="fr-FR" sz="3600" b="1" dirty="0">
              <a:solidFill>
                <a:srgbClr val="FFC000"/>
              </a:solidFill>
            </a:endParaRPr>
          </a:p>
        </p:txBody>
      </p:sp>
      <p:sp>
        <p:nvSpPr>
          <p:cNvPr id="3" name="ZoneTexte 2"/>
          <p:cNvSpPr txBox="1"/>
          <p:nvPr/>
        </p:nvSpPr>
        <p:spPr>
          <a:xfrm>
            <a:off x="1344706" y="1909482"/>
            <a:ext cx="9090212" cy="369332"/>
          </a:xfrm>
          <a:prstGeom prst="rect">
            <a:avLst/>
          </a:prstGeom>
          <a:noFill/>
        </p:spPr>
        <p:txBody>
          <a:bodyPr wrap="square" rtlCol="0">
            <a:spAutoFit/>
          </a:bodyPr>
          <a:lstStyle/>
          <a:p>
            <a:pPr marL="285750" indent="-285750">
              <a:buFont typeface="Wingdings" panose="05000000000000000000" pitchFamily="2" charset="2"/>
              <a:buChar char="q"/>
            </a:pPr>
            <a:endParaRPr lang="fr-FR"/>
          </a:p>
        </p:txBody>
      </p:sp>
      <p:sp>
        <p:nvSpPr>
          <p:cNvPr id="4" name="ZoneTexte 3"/>
          <p:cNvSpPr txBox="1"/>
          <p:nvPr/>
        </p:nvSpPr>
        <p:spPr>
          <a:xfrm>
            <a:off x="2783541" y="2030506"/>
            <a:ext cx="4773706" cy="1304365"/>
          </a:xfrm>
          <a:prstGeom prst="rect">
            <a:avLst/>
          </a:prstGeom>
          <a:noFill/>
        </p:spPr>
        <p:txBody>
          <a:bodyPr wrap="square" rtlCol="0">
            <a:spAutoFit/>
          </a:bodyPr>
          <a:lstStyle/>
          <a:p>
            <a:endParaRPr lang="fr-FR" dirty="0"/>
          </a:p>
        </p:txBody>
      </p:sp>
      <p:sp>
        <p:nvSpPr>
          <p:cNvPr id="5" name="ZoneTexte 4"/>
          <p:cNvSpPr txBox="1"/>
          <p:nvPr/>
        </p:nvSpPr>
        <p:spPr>
          <a:xfrm>
            <a:off x="2935941" y="2154660"/>
            <a:ext cx="4773706" cy="1304365"/>
          </a:xfrm>
          <a:prstGeom prst="rect">
            <a:avLst/>
          </a:prstGeom>
          <a:noFill/>
        </p:spPr>
        <p:txBody>
          <a:bodyPr wrap="square" rtlCol="0">
            <a:spAutoFit/>
          </a:bodyPr>
          <a:lstStyle/>
          <a:p>
            <a:endParaRPr lang="fr-FR" dirty="0"/>
          </a:p>
        </p:txBody>
      </p:sp>
      <p:sp>
        <p:nvSpPr>
          <p:cNvPr id="6" name="ZoneTexte 5"/>
          <p:cNvSpPr txBox="1"/>
          <p:nvPr/>
        </p:nvSpPr>
        <p:spPr>
          <a:xfrm>
            <a:off x="551330" y="1091267"/>
            <a:ext cx="10609729" cy="5016758"/>
          </a:xfrm>
          <a:prstGeom prst="rect">
            <a:avLst/>
          </a:prstGeom>
          <a:noFill/>
        </p:spPr>
        <p:txBody>
          <a:bodyPr wrap="square" rtlCol="0">
            <a:spAutoFit/>
          </a:bodyPr>
          <a:lstStyle/>
          <a:p>
            <a:r>
              <a:rPr lang="fr-FR" sz="3200" b="1" dirty="0" smtClean="0">
                <a:solidFill>
                  <a:schemeClr val="accent4">
                    <a:lumMod val="50000"/>
                  </a:schemeClr>
                </a:solidFill>
              </a:rPr>
              <a:t>Le </a:t>
            </a:r>
            <a:r>
              <a:rPr lang="fr-FR" sz="3200" b="1" i="1" dirty="0" smtClean="0">
                <a:solidFill>
                  <a:schemeClr val="accent4">
                    <a:lumMod val="50000"/>
                  </a:schemeClr>
                </a:solidFill>
              </a:rPr>
              <a:t>mycorhize </a:t>
            </a:r>
            <a:r>
              <a:rPr lang="fr-FR" sz="3200" b="1" dirty="0" smtClean="0">
                <a:solidFill>
                  <a:schemeClr val="accent4">
                    <a:lumMod val="50000"/>
                  </a:schemeClr>
                </a:solidFill>
              </a:rPr>
              <a:t>:</a:t>
            </a:r>
          </a:p>
          <a:p>
            <a:r>
              <a:rPr lang="ar-DZ" sz="3200" b="1" dirty="0" smtClean="0">
                <a:solidFill>
                  <a:schemeClr val="accent4">
                    <a:lumMod val="50000"/>
                  </a:schemeClr>
                </a:solidFill>
              </a:rPr>
              <a:t>  </a:t>
            </a:r>
            <a:r>
              <a:rPr lang="fr-FR" sz="3200" b="1" dirty="0" smtClean="0">
                <a:solidFill>
                  <a:schemeClr val="accent4">
                    <a:lumMod val="50000"/>
                  </a:schemeClr>
                </a:solidFill>
              </a:rPr>
              <a:t> </a:t>
            </a:r>
            <a:r>
              <a:rPr lang="fr-FR" sz="2400" dirty="0" smtClean="0"/>
              <a:t>le terme mycorhize d’origine </a:t>
            </a:r>
            <a:r>
              <a:rPr lang="fr-FR" sz="2400" i="1" dirty="0" smtClean="0"/>
              <a:t>Grec</a:t>
            </a:r>
            <a:r>
              <a:rPr lang="fr-FR" sz="2400" dirty="0" smtClean="0"/>
              <a:t> </a:t>
            </a:r>
            <a:r>
              <a:rPr lang="fr-FR" sz="2400" i="1" dirty="0" smtClean="0">
                <a:solidFill>
                  <a:schemeClr val="accent4">
                    <a:lumMod val="50000"/>
                  </a:schemeClr>
                </a:solidFill>
              </a:rPr>
              <a:t>: </a:t>
            </a:r>
            <a:r>
              <a:rPr lang="fr-FR" sz="2400" b="1" i="1" dirty="0" err="1" smtClean="0">
                <a:solidFill>
                  <a:schemeClr val="accent4">
                    <a:lumMod val="50000"/>
                  </a:schemeClr>
                </a:solidFill>
              </a:rPr>
              <a:t>Mukes</a:t>
            </a:r>
            <a:r>
              <a:rPr lang="fr-FR" sz="2400" i="1" dirty="0" smtClean="0">
                <a:solidFill>
                  <a:schemeClr val="accent4">
                    <a:lumMod val="50000"/>
                  </a:schemeClr>
                </a:solidFill>
              </a:rPr>
              <a:t> </a:t>
            </a:r>
            <a:r>
              <a:rPr lang="fr-FR" sz="2400" i="1" dirty="0" smtClean="0"/>
              <a:t>‘’champignon ‘’ </a:t>
            </a:r>
            <a:r>
              <a:rPr lang="fr-FR" sz="2400" b="1" i="1" dirty="0" smtClean="0"/>
              <a:t>,</a:t>
            </a:r>
            <a:r>
              <a:rPr lang="fr-FR" sz="2400" b="1" i="1" dirty="0" err="1" smtClean="0">
                <a:solidFill>
                  <a:schemeClr val="accent4">
                    <a:lumMod val="50000"/>
                  </a:schemeClr>
                </a:solidFill>
              </a:rPr>
              <a:t>rhiza</a:t>
            </a:r>
            <a:r>
              <a:rPr lang="fr-FR" sz="2400" b="1" i="1" dirty="0" smtClean="0"/>
              <a:t> </a:t>
            </a:r>
            <a:r>
              <a:rPr lang="fr-FR" sz="2400" i="1" dirty="0" smtClean="0"/>
              <a:t>‘’ racine ‘’.</a:t>
            </a:r>
          </a:p>
          <a:p>
            <a:r>
              <a:rPr lang="fr-FR" sz="2400" dirty="0" smtClean="0"/>
              <a:t>En arabe : </a:t>
            </a:r>
            <a:r>
              <a:rPr lang="ar-DZ" sz="2400" b="1" i="1" dirty="0" smtClean="0">
                <a:solidFill>
                  <a:schemeClr val="accent5">
                    <a:lumMod val="75000"/>
                  </a:schemeClr>
                </a:solidFill>
              </a:rPr>
              <a:t>الجذريات الفطرية</a:t>
            </a:r>
            <a:r>
              <a:rPr lang="fr-FR" sz="2400" b="1" i="1" dirty="0" smtClean="0">
                <a:solidFill>
                  <a:schemeClr val="accent5">
                    <a:lumMod val="75000"/>
                  </a:schemeClr>
                </a:solidFill>
              </a:rPr>
              <a:t> .</a:t>
            </a:r>
          </a:p>
          <a:p>
            <a:endParaRPr lang="fr-FR" sz="2400" b="1" i="1" dirty="0" smtClean="0">
              <a:solidFill>
                <a:schemeClr val="accent5">
                  <a:lumMod val="75000"/>
                </a:schemeClr>
              </a:solidFill>
            </a:endParaRPr>
          </a:p>
          <a:p>
            <a:endParaRPr lang="fr-FR" sz="2400" b="1" i="1" dirty="0" smtClean="0">
              <a:solidFill>
                <a:schemeClr val="accent5">
                  <a:lumMod val="75000"/>
                </a:schemeClr>
              </a:solidFill>
            </a:endParaRPr>
          </a:p>
          <a:p>
            <a:endParaRPr lang="fr-FR" sz="2400" b="1" i="1" dirty="0" smtClean="0">
              <a:solidFill>
                <a:schemeClr val="accent5">
                  <a:lumMod val="75000"/>
                </a:schemeClr>
              </a:solidFill>
            </a:endParaRPr>
          </a:p>
          <a:p>
            <a:endParaRPr lang="fr-FR" sz="2400" b="1" i="1" dirty="0" smtClean="0">
              <a:solidFill>
                <a:schemeClr val="accent5">
                  <a:lumMod val="75000"/>
                </a:schemeClr>
              </a:solidFill>
            </a:endParaRPr>
          </a:p>
          <a:p>
            <a:endParaRPr lang="fr-FR" sz="2400" b="1" i="1" dirty="0">
              <a:solidFill>
                <a:schemeClr val="accent5">
                  <a:lumMod val="75000"/>
                </a:schemeClr>
              </a:solidFill>
            </a:endParaRPr>
          </a:p>
          <a:p>
            <a:endParaRPr lang="fr-FR" sz="2400" b="1" i="1" dirty="0" smtClean="0">
              <a:solidFill>
                <a:schemeClr val="accent5">
                  <a:lumMod val="75000"/>
                </a:schemeClr>
              </a:solidFill>
            </a:endParaRPr>
          </a:p>
          <a:p>
            <a:endParaRPr lang="fr-FR" sz="2400" b="1" dirty="0" smtClean="0">
              <a:solidFill>
                <a:schemeClr val="accent5">
                  <a:lumMod val="75000"/>
                </a:schemeClr>
              </a:solidFill>
            </a:endParaRPr>
          </a:p>
          <a:p>
            <a:r>
              <a:rPr lang="ar-DZ" sz="3200" b="1" dirty="0" smtClean="0">
                <a:solidFill>
                  <a:schemeClr val="accent4">
                    <a:lumMod val="50000"/>
                  </a:schemeClr>
                </a:solidFill>
              </a:rPr>
              <a:t>  </a:t>
            </a:r>
            <a:r>
              <a:rPr lang="fr-FR" sz="3200" b="1" dirty="0" smtClean="0">
                <a:solidFill>
                  <a:schemeClr val="accent4">
                    <a:lumMod val="50000"/>
                  </a:schemeClr>
                </a:solidFill>
              </a:rPr>
              <a:t> </a:t>
            </a:r>
            <a:r>
              <a:rPr lang="fr-FR" sz="2400" dirty="0" smtClean="0"/>
              <a:t>les</a:t>
            </a:r>
            <a:r>
              <a:rPr lang="fr-FR" sz="2400" dirty="0" smtClean="0">
                <a:solidFill>
                  <a:srgbClr val="FF0000"/>
                </a:solidFill>
              </a:rPr>
              <a:t> </a:t>
            </a:r>
            <a:r>
              <a:rPr lang="fr-FR" sz="2400" b="1" i="1" dirty="0" smtClean="0">
                <a:solidFill>
                  <a:schemeClr val="accent4">
                    <a:lumMod val="50000"/>
                  </a:schemeClr>
                </a:solidFill>
              </a:rPr>
              <a:t>mycorhizes</a:t>
            </a:r>
            <a:r>
              <a:rPr lang="fr-FR" sz="2400" dirty="0" smtClean="0">
                <a:solidFill>
                  <a:srgbClr val="FF0000"/>
                </a:solidFill>
              </a:rPr>
              <a:t> </a:t>
            </a:r>
            <a:r>
              <a:rPr lang="fr-FR" sz="2400" dirty="0" smtClean="0"/>
              <a:t>, c’est une association </a:t>
            </a:r>
            <a:r>
              <a:rPr lang="fr-FR" sz="2400" b="1" dirty="0" smtClean="0">
                <a:solidFill>
                  <a:schemeClr val="accent4">
                    <a:lumMod val="50000"/>
                  </a:schemeClr>
                </a:solidFill>
              </a:rPr>
              <a:t>symbiotique</a:t>
            </a:r>
            <a:r>
              <a:rPr lang="fr-FR" sz="2400" dirty="0" smtClean="0"/>
              <a:t> entre une </a:t>
            </a:r>
            <a:r>
              <a:rPr lang="fr-FR" sz="2400" b="1" dirty="0" smtClean="0">
                <a:solidFill>
                  <a:schemeClr val="accent4">
                    <a:lumMod val="50000"/>
                  </a:schemeClr>
                </a:solidFill>
              </a:rPr>
              <a:t>plante</a:t>
            </a:r>
            <a:r>
              <a:rPr lang="fr-FR" sz="2400" dirty="0" smtClean="0"/>
              <a:t> (arbre ,arbuste ,  sauvage ou cultivée ,en pot ou en pleine terre …..)</a:t>
            </a:r>
            <a:r>
              <a:rPr lang="fr-FR" sz="3200" b="1" dirty="0" smtClean="0"/>
              <a:t> </a:t>
            </a:r>
            <a:r>
              <a:rPr lang="fr-FR" sz="2400" dirty="0" smtClean="0"/>
              <a:t>et un </a:t>
            </a:r>
            <a:r>
              <a:rPr lang="fr-FR" sz="2400" b="1" dirty="0" smtClean="0">
                <a:solidFill>
                  <a:schemeClr val="accent4">
                    <a:lumMod val="50000"/>
                  </a:schemeClr>
                </a:solidFill>
              </a:rPr>
              <a:t>champignon</a:t>
            </a:r>
            <a:r>
              <a:rPr lang="fr-FR" sz="2400" b="1" dirty="0" smtClean="0"/>
              <a:t>  </a:t>
            </a:r>
            <a:r>
              <a:rPr lang="fr-FR" sz="2400" b="1" dirty="0"/>
              <a:t>.</a:t>
            </a:r>
          </a:p>
        </p:txBody>
      </p:sp>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7455" y="2288361"/>
            <a:ext cx="3008779" cy="2318026"/>
          </a:xfrm>
          <a:prstGeom prst="rect">
            <a:avLst/>
          </a:prstGeom>
          <a:ln w="57150">
            <a:solidFill>
              <a:schemeClr val="tx1"/>
            </a:solidFill>
          </a:ln>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6883" y="2272553"/>
            <a:ext cx="3065930" cy="2349642"/>
          </a:xfrm>
          <a:prstGeom prst="rect">
            <a:avLst/>
          </a:prstGeom>
          <a:ln w="57150">
            <a:solidFill>
              <a:schemeClr val="tx1"/>
            </a:solidFill>
          </a:ln>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241586571"/>
      </p:ext>
    </p:extLst>
  </p:cSld>
  <p:clrMapOvr>
    <a:masterClrMapping/>
  </p:clrMapOvr>
  <p:transition spd="slow" advTm="46251">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anim calcmode="lin" valueType="num">
                                      <p:cBhvr additive="base">
                                        <p:cTn id="43"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868706" y="690282"/>
            <a:ext cx="5217459" cy="2232212"/>
          </a:xfrm>
          <a:prstGeom prst="rect">
            <a:avLst/>
          </a:prstGeom>
          <a:noFill/>
        </p:spPr>
        <p:txBody>
          <a:bodyPr wrap="square" rtlCol="0">
            <a:spAutoFit/>
          </a:bodyPr>
          <a:lstStyle/>
          <a:p>
            <a:endParaRPr lang="fr-FR" dirty="0"/>
          </a:p>
        </p:txBody>
      </p:sp>
      <p:sp>
        <p:nvSpPr>
          <p:cNvPr id="5" name="ZoneTexte 4"/>
          <p:cNvSpPr txBox="1"/>
          <p:nvPr/>
        </p:nvSpPr>
        <p:spPr>
          <a:xfrm>
            <a:off x="1627094" y="389965"/>
            <a:ext cx="8633012" cy="584775"/>
          </a:xfrm>
          <a:prstGeom prst="rect">
            <a:avLst/>
          </a:prstGeom>
          <a:noFill/>
        </p:spPr>
        <p:txBody>
          <a:bodyPr wrap="square" rtlCol="0">
            <a:spAutoFit/>
          </a:bodyPr>
          <a:lstStyle/>
          <a:p>
            <a:pPr algn="ctr"/>
            <a:r>
              <a:rPr lang="fr-FR" sz="3200" b="1" dirty="0" smtClean="0">
                <a:solidFill>
                  <a:schemeClr val="accent2"/>
                </a:solidFill>
              </a:rPr>
              <a:t>LES TYPES DES MYCORHIZES </a:t>
            </a:r>
            <a:endParaRPr lang="fr-FR" sz="3200" b="1" dirty="0">
              <a:solidFill>
                <a:schemeClr val="accent2"/>
              </a:solidFill>
            </a:endParaRPr>
          </a:p>
        </p:txBody>
      </p:sp>
      <p:sp>
        <p:nvSpPr>
          <p:cNvPr id="6" name="ZoneTexte 5"/>
          <p:cNvSpPr txBox="1"/>
          <p:nvPr/>
        </p:nvSpPr>
        <p:spPr>
          <a:xfrm>
            <a:off x="537883" y="1519518"/>
            <a:ext cx="8606118" cy="5262979"/>
          </a:xfrm>
          <a:prstGeom prst="rect">
            <a:avLst/>
          </a:prstGeom>
          <a:noFill/>
        </p:spPr>
        <p:txBody>
          <a:bodyPr wrap="square" rtlCol="0">
            <a:spAutoFit/>
          </a:bodyPr>
          <a:lstStyle/>
          <a:p>
            <a:r>
              <a:rPr lang="fr-FR" sz="2800" b="1" dirty="0" smtClean="0">
                <a:solidFill>
                  <a:srgbClr val="FF0000"/>
                </a:solidFill>
              </a:rPr>
              <a:t>A _</a:t>
            </a:r>
            <a:r>
              <a:rPr lang="fr-FR" sz="2800" b="1" dirty="0" err="1" smtClean="0">
                <a:solidFill>
                  <a:srgbClr val="FF0000"/>
                </a:solidFill>
              </a:rPr>
              <a:t>Endomycorhizes</a:t>
            </a:r>
            <a:r>
              <a:rPr lang="fr-FR" sz="2800" b="1" dirty="0" smtClean="0">
                <a:solidFill>
                  <a:srgbClr val="FF0000"/>
                </a:solidFill>
              </a:rPr>
              <a:t> : </a:t>
            </a:r>
            <a:r>
              <a:rPr lang="fr-FR" sz="2800" dirty="0" smtClean="0"/>
              <a:t>est une </a:t>
            </a:r>
            <a:r>
              <a:rPr lang="fr-FR" sz="2800" dirty="0" smtClean="0"/>
              <a:t>mycorhize  </a:t>
            </a:r>
            <a:r>
              <a:rPr lang="fr-FR" sz="2800" dirty="0" smtClean="0"/>
              <a:t>endotrophe dans laquelle les hyphes se développent dans les cellules du cortex racinaire . À l’intérieur des cellules , les hyphes différentient des structures caractéristiques , les vésicules et les arbuscules . </a:t>
            </a:r>
          </a:p>
          <a:p>
            <a:r>
              <a:rPr lang="fr-FR" sz="2800" b="1" dirty="0" smtClean="0">
                <a:solidFill>
                  <a:schemeClr val="accent4">
                    <a:lumMod val="50000"/>
                  </a:schemeClr>
                </a:solidFill>
              </a:rPr>
              <a:t>Les types des </a:t>
            </a:r>
            <a:r>
              <a:rPr lang="fr-FR" sz="2800" b="1" dirty="0" err="1" smtClean="0">
                <a:solidFill>
                  <a:schemeClr val="accent4">
                    <a:lumMod val="50000"/>
                  </a:schemeClr>
                </a:solidFill>
              </a:rPr>
              <a:t>endomycorhizes</a:t>
            </a:r>
            <a:r>
              <a:rPr lang="fr-FR" sz="2800" b="1" dirty="0" smtClean="0">
                <a:solidFill>
                  <a:schemeClr val="accent4">
                    <a:lumMod val="50000"/>
                  </a:schemeClr>
                </a:solidFill>
              </a:rPr>
              <a:t> :  </a:t>
            </a:r>
            <a:r>
              <a:rPr lang="fr-FR" sz="2800" dirty="0" smtClean="0"/>
              <a:t>elle existe trois types :</a:t>
            </a:r>
          </a:p>
          <a:p>
            <a:endParaRPr lang="fr-FR" sz="2800" dirty="0" smtClean="0"/>
          </a:p>
          <a:p>
            <a:pPr marL="457200" indent="-457200">
              <a:buFont typeface="Wingdings" panose="05000000000000000000" pitchFamily="2" charset="2"/>
              <a:buChar char="q"/>
            </a:pPr>
            <a:r>
              <a:rPr lang="fr-FR" sz="2800" b="1" dirty="0" smtClean="0"/>
              <a:t>Les </a:t>
            </a:r>
            <a:r>
              <a:rPr lang="fr-FR" sz="2800" b="1" i="1" dirty="0" err="1" smtClean="0"/>
              <a:t>endomycorhizes</a:t>
            </a:r>
            <a:r>
              <a:rPr lang="fr-FR" sz="2800" b="1" i="1" dirty="0" smtClean="0"/>
              <a:t>  </a:t>
            </a:r>
            <a:r>
              <a:rPr lang="fr-FR" sz="2800" b="1" i="1" dirty="0" err="1" smtClean="0"/>
              <a:t>arbutoides</a:t>
            </a:r>
            <a:r>
              <a:rPr lang="fr-FR" sz="2800" b="1" i="1" dirty="0" smtClean="0"/>
              <a:t> </a:t>
            </a:r>
            <a:r>
              <a:rPr lang="fr-FR" sz="2800" b="1" dirty="0" smtClean="0"/>
              <a:t>des </a:t>
            </a:r>
            <a:r>
              <a:rPr lang="fr-FR" sz="2800" b="1" i="1" dirty="0" smtClean="0"/>
              <a:t>Ericacées.</a:t>
            </a:r>
          </a:p>
          <a:p>
            <a:pPr marL="457200" indent="-457200">
              <a:buFont typeface="Wingdings" panose="05000000000000000000" pitchFamily="2" charset="2"/>
              <a:buChar char="q"/>
            </a:pPr>
            <a:endParaRPr lang="fr-FR" sz="2800" b="1" i="1" dirty="0" smtClean="0"/>
          </a:p>
          <a:p>
            <a:pPr marL="457200" indent="-457200">
              <a:buFont typeface="Wingdings" panose="05000000000000000000" pitchFamily="2" charset="2"/>
              <a:buChar char="q"/>
            </a:pPr>
            <a:r>
              <a:rPr lang="fr-FR" sz="2800" b="1" dirty="0" smtClean="0"/>
              <a:t>Les </a:t>
            </a:r>
            <a:r>
              <a:rPr lang="fr-FR" sz="2800" b="1" i="1" dirty="0" err="1" smtClean="0"/>
              <a:t>endomycorhizes</a:t>
            </a:r>
            <a:r>
              <a:rPr lang="fr-FR" sz="2800" b="1" i="1" dirty="0" smtClean="0"/>
              <a:t> </a:t>
            </a:r>
            <a:r>
              <a:rPr lang="fr-FR" sz="2800" b="1" i="1" dirty="0" err="1" smtClean="0"/>
              <a:t>orichidoides</a:t>
            </a:r>
            <a:r>
              <a:rPr lang="fr-FR" sz="2800" b="1" dirty="0" smtClean="0"/>
              <a:t> </a:t>
            </a:r>
            <a:r>
              <a:rPr lang="fr-FR" sz="2800" b="1" i="1" dirty="0" smtClean="0"/>
              <a:t>des Orchidées </a:t>
            </a:r>
            <a:r>
              <a:rPr lang="fr-FR" sz="2800" b="1" dirty="0" smtClean="0"/>
              <a:t> .</a:t>
            </a:r>
          </a:p>
          <a:p>
            <a:pPr marL="457200" indent="-457200">
              <a:buFont typeface="Wingdings" panose="05000000000000000000" pitchFamily="2" charset="2"/>
              <a:buChar char="q"/>
            </a:pPr>
            <a:endParaRPr lang="fr-FR" sz="2800" b="1" dirty="0" smtClean="0"/>
          </a:p>
          <a:p>
            <a:pPr marL="457200" indent="-457200">
              <a:buFont typeface="Wingdings" panose="05000000000000000000" pitchFamily="2" charset="2"/>
              <a:buChar char="q"/>
            </a:pPr>
            <a:r>
              <a:rPr lang="fr-FR" sz="2800" b="1" dirty="0" smtClean="0"/>
              <a:t>Les </a:t>
            </a:r>
            <a:r>
              <a:rPr lang="fr-FR" sz="2800" b="1" i="1" dirty="0" err="1" smtClean="0"/>
              <a:t>endomycorhizes</a:t>
            </a:r>
            <a:r>
              <a:rPr lang="fr-FR" sz="2800" b="1" dirty="0" smtClean="0"/>
              <a:t> à arbuscules .  </a:t>
            </a:r>
            <a:endParaRPr lang="fr-FR" sz="2800" b="1"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9365" y="3222811"/>
            <a:ext cx="5172635" cy="35596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4199601589"/>
      </p:ext>
    </p:extLst>
  </p:cSld>
  <p:clrMapOvr>
    <a:masterClrMapping/>
  </p:clrMapOvr>
  <p:transition spd="slow" advTm="71111">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additive="base">
                                        <p:cTn id="2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additive="base">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 calcmode="lin" valueType="num">
                                      <p:cBhvr additive="base">
                                        <p:cTn id="3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 calcmode="lin" valueType="num">
                                      <p:cBhvr additive="base">
                                        <p:cTn id="41"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292288" y="416859"/>
            <a:ext cx="5607424" cy="584775"/>
          </a:xfrm>
          <a:prstGeom prst="rect">
            <a:avLst/>
          </a:prstGeom>
          <a:noFill/>
        </p:spPr>
        <p:txBody>
          <a:bodyPr wrap="square" rtlCol="0">
            <a:spAutoFit/>
          </a:bodyPr>
          <a:lstStyle/>
          <a:p>
            <a:pPr algn="ctr"/>
            <a:r>
              <a:rPr lang="fr-FR" sz="3200" b="1" dirty="0" smtClean="0">
                <a:solidFill>
                  <a:schemeClr val="accent2"/>
                </a:solidFill>
              </a:rPr>
              <a:t>LES TYPES DES </a:t>
            </a:r>
            <a:r>
              <a:rPr lang="fr-FR" sz="3200" b="1" i="1" dirty="0" smtClean="0">
                <a:solidFill>
                  <a:schemeClr val="accent2"/>
                </a:solidFill>
              </a:rPr>
              <a:t>MYCORHIZES</a:t>
            </a:r>
            <a:r>
              <a:rPr lang="fr-FR" sz="3200" b="1" dirty="0" smtClean="0">
                <a:solidFill>
                  <a:schemeClr val="accent2"/>
                </a:solidFill>
              </a:rPr>
              <a:t> </a:t>
            </a:r>
            <a:endParaRPr lang="fr-FR" sz="3200" b="1" dirty="0">
              <a:solidFill>
                <a:schemeClr val="accent2"/>
              </a:solidFill>
            </a:endParaRPr>
          </a:p>
        </p:txBody>
      </p:sp>
      <p:sp>
        <p:nvSpPr>
          <p:cNvPr id="4" name="ZoneTexte 3"/>
          <p:cNvSpPr txBox="1"/>
          <p:nvPr/>
        </p:nvSpPr>
        <p:spPr>
          <a:xfrm>
            <a:off x="407894" y="1169894"/>
            <a:ext cx="11376212" cy="2985433"/>
          </a:xfrm>
          <a:prstGeom prst="rect">
            <a:avLst/>
          </a:prstGeom>
          <a:noFill/>
        </p:spPr>
        <p:txBody>
          <a:bodyPr wrap="square" rtlCol="0">
            <a:spAutoFit/>
          </a:bodyPr>
          <a:lstStyle/>
          <a:p>
            <a:r>
              <a:rPr lang="fr-FR" sz="2800" b="1" u="sng" dirty="0" smtClean="0">
                <a:solidFill>
                  <a:srgbClr val="FF0000"/>
                </a:solidFill>
              </a:rPr>
              <a:t>b</a:t>
            </a:r>
            <a:r>
              <a:rPr lang="fr-FR" sz="2800" b="1" i="1" u="sng" dirty="0" smtClean="0">
                <a:solidFill>
                  <a:srgbClr val="FF0000"/>
                </a:solidFill>
              </a:rPr>
              <a:t>_ </a:t>
            </a:r>
            <a:r>
              <a:rPr lang="fr-FR" sz="2800" b="1" i="1" u="sng" dirty="0" err="1" smtClean="0">
                <a:solidFill>
                  <a:srgbClr val="FF0000"/>
                </a:solidFill>
              </a:rPr>
              <a:t>ectomycorhizes</a:t>
            </a:r>
            <a:r>
              <a:rPr lang="fr-FR" sz="2800" b="1" i="1" u="sng" dirty="0" smtClean="0">
                <a:solidFill>
                  <a:srgbClr val="FF0000"/>
                </a:solidFill>
              </a:rPr>
              <a:t> </a:t>
            </a:r>
            <a:r>
              <a:rPr lang="fr-FR" sz="2800" b="1" dirty="0" smtClean="0">
                <a:solidFill>
                  <a:srgbClr val="FF0000"/>
                </a:solidFill>
              </a:rPr>
              <a:t>: </a:t>
            </a:r>
            <a:r>
              <a:rPr lang="fr-FR" sz="2400" dirty="0" smtClean="0"/>
              <a:t>une  </a:t>
            </a:r>
            <a:r>
              <a:rPr lang="fr-FR" sz="2400" dirty="0" err="1" smtClean="0"/>
              <a:t>ectomycorhize</a:t>
            </a:r>
            <a:r>
              <a:rPr lang="fr-FR" sz="2400" dirty="0" smtClean="0"/>
              <a:t> qualifie un type de mycorhize ou les hyphes pénètrent peu dans la racine et restent extérieures aux cellules . Le mycélium forme un manchon ou manteau fongique (sont présentes dans 5% des plantes vasculaires ).  </a:t>
            </a:r>
          </a:p>
          <a:p>
            <a:r>
              <a:rPr lang="fr-FR" sz="2800" b="1" u="sng" dirty="0" smtClean="0">
                <a:solidFill>
                  <a:srgbClr val="FF0000"/>
                </a:solidFill>
              </a:rPr>
              <a:t>Des Exemples pour les </a:t>
            </a:r>
            <a:r>
              <a:rPr lang="fr-FR" sz="2800" b="1" i="1" u="sng" dirty="0" err="1" smtClean="0">
                <a:solidFill>
                  <a:srgbClr val="FF0000"/>
                </a:solidFill>
              </a:rPr>
              <a:t>ectomycorhizes</a:t>
            </a:r>
            <a:r>
              <a:rPr lang="fr-FR" sz="2800" b="1" u="sng" dirty="0" smtClean="0">
                <a:solidFill>
                  <a:srgbClr val="FF0000"/>
                </a:solidFill>
              </a:rPr>
              <a:t> </a:t>
            </a:r>
            <a:r>
              <a:rPr lang="fr-FR" sz="2800" b="1" dirty="0" smtClean="0">
                <a:solidFill>
                  <a:srgbClr val="FF0000"/>
                </a:solidFill>
              </a:rPr>
              <a:t>: Les truffes et </a:t>
            </a:r>
            <a:r>
              <a:rPr lang="fr-FR" sz="2800" b="1" dirty="0" err="1" smtClean="0">
                <a:solidFill>
                  <a:srgbClr val="FF0000"/>
                </a:solidFill>
              </a:rPr>
              <a:t>Carpophore</a:t>
            </a:r>
            <a:endParaRPr lang="fr-FR" sz="2800" b="1" dirty="0" smtClean="0">
              <a:solidFill>
                <a:srgbClr val="FF0000"/>
              </a:solidFill>
            </a:endParaRPr>
          </a:p>
          <a:p>
            <a:pPr marL="457200" indent="-457200">
              <a:buFont typeface="Wingdings" panose="05000000000000000000" pitchFamily="2" charset="2"/>
              <a:buChar char="q"/>
            </a:pPr>
            <a:endParaRPr lang="fr-FR" sz="2800" b="1" dirty="0">
              <a:solidFill>
                <a:srgbClr val="FF0000"/>
              </a:solidFill>
            </a:endParaRPr>
          </a:p>
          <a:p>
            <a:endParaRPr lang="fr-FR" sz="2800" b="1" dirty="0">
              <a:solidFill>
                <a:srgbClr val="FF0000"/>
              </a:solidFill>
            </a:endParaRPr>
          </a:p>
          <a:p>
            <a:pPr marL="457200" indent="-457200">
              <a:buFont typeface="Wingdings" panose="05000000000000000000" pitchFamily="2" charset="2"/>
              <a:buChar char="q"/>
            </a:pPr>
            <a:endParaRPr lang="fr-FR" sz="2800" b="1" dirty="0">
              <a:solidFill>
                <a:srgbClr val="FF0000"/>
              </a:solidFill>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3988" y="2850029"/>
            <a:ext cx="8417859" cy="363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4091652596"/>
      </p:ext>
    </p:extLst>
  </p:cSld>
  <p:clrMapOvr>
    <a:masterClrMapping/>
  </p:clrMapOvr>
  <p:transition spd="slow" advTm="93565">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712" y="-268361"/>
            <a:ext cx="11988799" cy="59817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Rectangle 2"/>
          <p:cNvSpPr/>
          <p:nvPr/>
        </p:nvSpPr>
        <p:spPr>
          <a:xfrm>
            <a:off x="11176000" y="4864100"/>
            <a:ext cx="584200" cy="419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1</a:t>
            </a:r>
            <a:endParaRPr lang="fr-FR" b="1" dirty="0">
              <a:solidFill>
                <a:schemeClr val="tx1"/>
              </a:solidFill>
            </a:endParaRPr>
          </a:p>
        </p:txBody>
      </p:sp>
      <p:sp>
        <p:nvSpPr>
          <p:cNvPr id="4" name="ZoneTexte 3"/>
          <p:cNvSpPr txBox="1"/>
          <p:nvPr/>
        </p:nvSpPr>
        <p:spPr>
          <a:xfrm>
            <a:off x="495300" y="6184900"/>
            <a:ext cx="9931400" cy="461665"/>
          </a:xfrm>
          <a:prstGeom prst="rect">
            <a:avLst/>
          </a:prstGeom>
          <a:noFill/>
        </p:spPr>
        <p:txBody>
          <a:bodyPr wrap="square" rtlCol="0">
            <a:spAutoFit/>
          </a:bodyPr>
          <a:lstStyle/>
          <a:p>
            <a:pPr algn="ctr"/>
            <a:r>
              <a:rPr lang="fr-FR" sz="2400" b="1" u="sng" dirty="0" smtClean="0">
                <a:solidFill>
                  <a:srgbClr val="0070C0"/>
                </a:solidFill>
              </a:rPr>
              <a:t>Figure</a:t>
            </a:r>
            <a:r>
              <a:rPr lang="fr-FR" sz="2400" b="1" dirty="0" smtClean="0">
                <a:solidFill>
                  <a:srgbClr val="0070C0"/>
                </a:solidFill>
              </a:rPr>
              <a:t> 1:</a:t>
            </a:r>
            <a:r>
              <a:rPr lang="fr-FR" sz="2000" dirty="0" smtClean="0"/>
              <a:t> les différents types des </a:t>
            </a:r>
            <a:r>
              <a:rPr lang="fr-FR" sz="2000" b="1" i="1" dirty="0" smtClean="0"/>
              <a:t>mycorhizes . </a:t>
            </a:r>
            <a:r>
              <a:rPr lang="fr-FR" sz="2400" b="1" dirty="0" smtClean="0">
                <a:solidFill>
                  <a:srgbClr val="0070C0"/>
                </a:solidFill>
              </a:rPr>
              <a:t> </a:t>
            </a:r>
            <a:endParaRPr lang="fr-FR" sz="2400" b="1" dirty="0">
              <a:solidFill>
                <a:srgbClr val="0070C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19076447"/>
      </p:ext>
    </p:extLst>
  </p:cSld>
  <p:clrMapOvr>
    <a:masterClrMapping/>
  </p:clrMapOvr>
  <mc:AlternateContent xmlns:mc="http://schemas.openxmlformats.org/markup-compatibility/2006" xmlns:p14="http://schemas.microsoft.com/office/powerpoint/2010/main">
    <mc:Choice Requires="p14">
      <p:transition spd="slow" p14:dur="2000" advTm="162074"/>
    </mc:Choice>
    <mc:Fallback xmlns="">
      <p:transition spd="slow" advTm="162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26140"/>
            <a:ext cx="12191999" cy="6279777"/>
          </a:xfrm>
          <a:prstGeom prst="rect">
            <a:avLst/>
          </a:prstGeom>
        </p:spPr>
      </p:pic>
      <p:sp>
        <p:nvSpPr>
          <p:cNvPr id="3" name="ZoneTexte 2"/>
          <p:cNvSpPr txBox="1"/>
          <p:nvPr/>
        </p:nvSpPr>
        <p:spPr>
          <a:xfrm>
            <a:off x="510988" y="161365"/>
            <a:ext cx="11120718" cy="461665"/>
          </a:xfrm>
          <a:prstGeom prst="rect">
            <a:avLst/>
          </a:prstGeom>
          <a:noFill/>
        </p:spPr>
        <p:txBody>
          <a:bodyPr wrap="square" rtlCol="0">
            <a:spAutoFit/>
          </a:bodyPr>
          <a:lstStyle/>
          <a:p>
            <a:r>
              <a:rPr lang="fr-FR" sz="2400" b="1" dirty="0" smtClean="0">
                <a:solidFill>
                  <a:schemeClr val="accent5">
                    <a:lumMod val="75000"/>
                  </a:schemeClr>
                </a:solidFill>
              </a:rPr>
              <a:t>Figure 2 </a:t>
            </a:r>
            <a:r>
              <a:rPr lang="fr-FR" dirty="0" smtClean="0"/>
              <a:t>: </a:t>
            </a:r>
            <a:r>
              <a:rPr lang="fr-FR" sz="2000" dirty="0" smtClean="0"/>
              <a:t>représente l’association symbiotique entre </a:t>
            </a:r>
            <a:r>
              <a:rPr lang="fr-FR" sz="2000" dirty="0" smtClean="0"/>
              <a:t>la plante </a:t>
            </a:r>
            <a:r>
              <a:rPr lang="fr-FR" sz="2000" dirty="0" smtClean="0"/>
              <a:t>et </a:t>
            </a:r>
            <a:r>
              <a:rPr lang="fr-FR" sz="2000" dirty="0" smtClean="0"/>
              <a:t>le champignon </a:t>
            </a:r>
            <a:r>
              <a:rPr lang="fr-FR" dirty="0" smtClean="0"/>
              <a:t>.  </a:t>
            </a:r>
            <a:endParaRPr lang="fr-FR" dirty="0"/>
          </a:p>
        </p:txBody>
      </p:sp>
      <p:sp>
        <p:nvSpPr>
          <p:cNvPr id="5" name="Rectangle 4"/>
          <p:cNvSpPr/>
          <p:nvPr/>
        </p:nvSpPr>
        <p:spPr>
          <a:xfrm>
            <a:off x="11362765" y="6347012"/>
            <a:ext cx="551329" cy="510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2</a:t>
            </a:r>
            <a:endParaRPr lang="fr-FR" b="1" dirty="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59286867"/>
      </p:ext>
    </p:extLst>
  </p:cSld>
  <p:clrMapOvr>
    <a:masterClrMapping/>
  </p:clrMapOvr>
  <mc:AlternateContent xmlns:mc="http://schemas.openxmlformats.org/markup-compatibility/2006">
    <mc:Choice xmlns:p14="http://schemas.microsoft.com/office/powerpoint/2010/main" Requires="p14">
      <p:transition spd="slow" p14:dur="2000" advTm="314100"/>
    </mc:Choice>
    <mc:Fallback>
      <p:transition spd="slow" advTm="314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ycorhizes+101-+Comment+se+produit+la+symbio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3861367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2.5|1.6|4.7"/>
</p:tagLst>
</file>

<file path=ppt/tags/tag2.xml><?xml version="1.0" encoding="utf-8"?>
<p:tagLst xmlns:a="http://schemas.openxmlformats.org/drawingml/2006/main" xmlns:r="http://schemas.openxmlformats.org/officeDocument/2006/relationships" xmlns:p="http://schemas.openxmlformats.org/presentationml/2006/main">
  <p:tag name="TIMING" val="|0.9|2.7"/>
</p:tagLst>
</file>

<file path=ppt/tags/tag3.xml><?xml version="1.0" encoding="utf-8"?>
<p:tagLst xmlns:a="http://schemas.openxmlformats.org/drawingml/2006/main" xmlns:r="http://schemas.openxmlformats.org/officeDocument/2006/relationships" xmlns:p="http://schemas.openxmlformats.org/presentationml/2006/main">
  <p:tag name="TIMING" val="|0.5|3.5|7.7"/>
</p:tagLst>
</file>

<file path=ppt/tags/tag4.xml><?xml version="1.0" encoding="utf-8"?>
<p:tagLst xmlns:a="http://schemas.openxmlformats.org/drawingml/2006/main" xmlns:r="http://schemas.openxmlformats.org/officeDocument/2006/relationships" xmlns:p="http://schemas.openxmlformats.org/presentationml/2006/main">
  <p:tag name="TIMING" val="|0.5|1.2|5.5|9.2|0.7"/>
</p:tagLst>
</file>

<file path=ppt/tags/tag5.xml><?xml version="1.0" encoding="utf-8"?>
<p:tagLst xmlns:a="http://schemas.openxmlformats.org/drawingml/2006/main" xmlns:r="http://schemas.openxmlformats.org/officeDocument/2006/relationships" xmlns:p="http://schemas.openxmlformats.org/presentationml/2006/main">
  <p:tag name="TIMING" val="|0.6|3|3.8|51.8|1.2|2.9"/>
</p:tagLst>
</file>

<file path=ppt/tags/tag6.xml><?xml version="1.0" encoding="utf-8"?>
<p:tagLst xmlns:a="http://schemas.openxmlformats.org/drawingml/2006/main" xmlns:r="http://schemas.openxmlformats.org/officeDocument/2006/relationships" xmlns:p="http://schemas.openxmlformats.org/presentationml/2006/main">
  <p:tag name="TIMING" val="|1.1|1.5|8.6|4|1.5|1.7|0.8|0.7|2.6|63.5|0.9|0.7"/>
</p:tagLst>
</file>

<file path=ppt/tags/tag7.xml><?xml version="1.0" encoding="utf-8"?>
<p:tagLst xmlns:a="http://schemas.openxmlformats.org/drawingml/2006/main" xmlns:r="http://schemas.openxmlformats.org/officeDocument/2006/relationships" xmlns:p="http://schemas.openxmlformats.org/presentationml/2006/main">
  <p:tag name="TIMING" val="|0.8|3.4|0.5|0.6|0.8|1.7|2.2|0.4"/>
</p:tagLst>
</file>

<file path=ppt/tags/tag8.xml><?xml version="1.0" encoding="utf-8"?>
<p:tagLst xmlns:a="http://schemas.openxmlformats.org/drawingml/2006/main" xmlns:r="http://schemas.openxmlformats.org/officeDocument/2006/relationships" xmlns:p="http://schemas.openxmlformats.org/presentationml/2006/main">
  <p:tag name="TIMING" val="|1.1|2.7"/>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1189</TotalTime>
  <Words>746</Words>
  <Application>Microsoft Office PowerPoint</Application>
  <PresentationFormat>Grand écran</PresentationFormat>
  <Paragraphs>109</Paragraphs>
  <Slides>15</Slides>
  <Notes>0</Notes>
  <HiddenSlides>0</HiddenSlides>
  <MMClips>13</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15</vt:i4>
      </vt:variant>
    </vt:vector>
  </HeadingPairs>
  <TitlesOfParts>
    <vt:vector size="22" baseType="lpstr">
      <vt:lpstr>Andalus</vt:lpstr>
      <vt:lpstr>Arial</vt:lpstr>
      <vt:lpstr>Calibri</vt:lpstr>
      <vt:lpstr>Calibri Light</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asus</dc:creator>
  <cp:lastModifiedBy>DELL</cp:lastModifiedBy>
  <cp:revision>120</cp:revision>
  <dcterms:created xsi:type="dcterms:W3CDTF">2020-02-13T14:00:32Z</dcterms:created>
  <dcterms:modified xsi:type="dcterms:W3CDTF">2020-04-30T07:15:59Z</dcterms:modified>
</cp:coreProperties>
</file>