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9" r:id="rId6"/>
    <p:sldId id="261" r:id="rId7"/>
    <p:sldId id="262" r:id="rId8"/>
    <p:sldId id="279" r:id="rId9"/>
    <p:sldId id="275" r:id="rId10"/>
    <p:sldId id="278" r:id="rId11"/>
    <p:sldId id="267" r:id="rId12"/>
    <p:sldId id="272" r:id="rId13"/>
    <p:sldId id="268" r:id="rId14"/>
    <p:sldId id="270" r:id="rId15"/>
    <p:sldId id="276" r:id="rId16"/>
    <p:sldId id="280" r:id="rId17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44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2"/>
      </p:cViewPr>
      <p:guideLst>
        <p:guide orient="horz" pos="218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109F6-0CA2-4570-BF1F-266DFA4A9A42}" type="datetimeFigureOut">
              <a:rPr lang="fr-FR" smtClean="0"/>
              <a:t>28/04/2020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6E218-CAA8-40E9-A069-9C0EFCCBE82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342189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109F6-0CA2-4570-BF1F-266DFA4A9A42}" type="datetimeFigureOut">
              <a:rPr lang="fr-FR" smtClean="0"/>
              <a:t>28/04/2020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6E218-CAA8-40E9-A069-9C0EFCCBE82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623440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109F6-0CA2-4570-BF1F-266DFA4A9A42}" type="datetimeFigureOut">
              <a:rPr lang="fr-FR" smtClean="0"/>
              <a:t>28/04/2020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6E218-CAA8-40E9-A069-9C0EFCCBE82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596233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109F6-0CA2-4570-BF1F-266DFA4A9A42}" type="datetimeFigureOut">
              <a:rPr lang="fr-FR" smtClean="0"/>
              <a:t>28/04/2020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6E218-CAA8-40E9-A069-9C0EFCCBE82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585209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109F6-0CA2-4570-BF1F-266DFA4A9A42}" type="datetimeFigureOut">
              <a:rPr lang="fr-FR" smtClean="0"/>
              <a:t>28/04/2020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6E218-CAA8-40E9-A069-9C0EFCCBE82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850183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109F6-0CA2-4570-BF1F-266DFA4A9A42}" type="datetimeFigureOut">
              <a:rPr lang="fr-FR" smtClean="0"/>
              <a:t>28/04/2020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6E218-CAA8-40E9-A069-9C0EFCCBE82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412934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109F6-0CA2-4570-BF1F-266DFA4A9A42}" type="datetimeFigureOut">
              <a:rPr lang="fr-FR" smtClean="0"/>
              <a:t>28/04/2020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6E218-CAA8-40E9-A069-9C0EFCCBE82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489934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109F6-0CA2-4570-BF1F-266DFA4A9A42}" type="datetimeFigureOut">
              <a:rPr lang="fr-FR" smtClean="0"/>
              <a:t>28/04/2020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6E218-CAA8-40E9-A069-9C0EFCCBE82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712079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109F6-0CA2-4570-BF1F-266DFA4A9A42}" type="datetimeFigureOut">
              <a:rPr lang="fr-FR" smtClean="0"/>
              <a:t>28/04/2020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6E218-CAA8-40E9-A069-9C0EFCCBE82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892524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109F6-0CA2-4570-BF1F-266DFA4A9A42}" type="datetimeFigureOut">
              <a:rPr lang="fr-FR" smtClean="0"/>
              <a:t>28/04/2020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6E218-CAA8-40E9-A069-9C0EFCCBE82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520651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109F6-0CA2-4570-BF1F-266DFA4A9A42}" type="datetimeFigureOut">
              <a:rPr lang="fr-FR" smtClean="0"/>
              <a:t>28/04/2020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6E218-CAA8-40E9-A069-9C0EFCCBE82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21381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9109F6-0CA2-4570-BF1F-266DFA4A9A42}" type="datetimeFigureOut">
              <a:rPr lang="fr-FR" smtClean="0"/>
              <a:t>28/04/2020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86E218-CAA8-40E9-A069-9C0EFCCBE82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415089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734096" y="265606"/>
            <a:ext cx="1071522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/>
              <a:t>Université Mohamed </a:t>
            </a:r>
            <a:r>
              <a:rPr lang="fr-FR" b="1" dirty="0" err="1" smtClean="0"/>
              <a:t>Khaider_Biskra</a:t>
            </a:r>
            <a:r>
              <a:rPr lang="fr-FR" b="1" dirty="0" smtClean="0"/>
              <a:t> </a:t>
            </a:r>
          </a:p>
          <a:p>
            <a:pPr algn="ctr"/>
            <a:r>
              <a:rPr lang="fr-FR" b="1" dirty="0" smtClean="0"/>
              <a:t>Faculté des sciences exactes et des sciences de la nature et de la vie </a:t>
            </a:r>
          </a:p>
          <a:p>
            <a:pPr algn="ctr"/>
            <a:r>
              <a:rPr lang="fr-FR" b="1" dirty="0" smtClean="0"/>
              <a:t>Département des sciences de la  natures et de la vie </a:t>
            </a:r>
          </a:p>
          <a:p>
            <a:pPr algn="ctr"/>
            <a:endParaRPr lang="fr-FR" dirty="0" smtClean="0"/>
          </a:p>
          <a:p>
            <a:pPr algn="ctr"/>
            <a:r>
              <a:rPr lang="fr-FR" dirty="0" smtClean="0"/>
              <a:t> </a:t>
            </a:r>
            <a:endParaRPr lang="fr-FR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0670" y="172053"/>
            <a:ext cx="1661375" cy="1476443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16" y="172053"/>
            <a:ext cx="1462491" cy="147644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942084" y="1606999"/>
            <a:ext cx="6336405" cy="2370054"/>
          </a:xfrm>
          <a:prstGeom prst="rect">
            <a:avLst/>
          </a:prstGeom>
          <a:ln w="38100">
            <a:solidFill>
              <a:schemeClr val="tx1"/>
            </a:solidFill>
            <a:prstDash val="lgDashDotDot"/>
          </a:ln>
        </p:spPr>
        <p:style>
          <a:lnRef idx="0">
            <a:schemeClr val="accent2"/>
          </a:lnRef>
          <a:fillRef idx="1002">
            <a:schemeClr val="lt1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6000" b="1" i="1" u="sng" dirty="0" smtClean="0">
                <a:solidFill>
                  <a:schemeClr val="tx1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Les mycorhizes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971616" y="4271089"/>
            <a:ext cx="394093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u="sng" dirty="0" smtClean="0">
                <a:solidFill>
                  <a:schemeClr val="accent2"/>
                </a:solidFill>
              </a:rPr>
              <a:t>Préparé par </a:t>
            </a:r>
            <a:r>
              <a:rPr lang="fr-FR" sz="2400" b="1" u="sng" dirty="0" smtClean="0"/>
              <a:t>:</a:t>
            </a:r>
          </a:p>
          <a:p>
            <a:r>
              <a:rPr lang="fr-FR" sz="2400" b="1" u="sng" dirty="0" smtClean="0"/>
              <a:t> 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fr-FR" sz="2400" b="1" dirty="0" smtClean="0"/>
              <a:t> </a:t>
            </a:r>
            <a:r>
              <a:rPr lang="fr-FR" sz="2000" b="1" dirty="0" smtClean="0"/>
              <a:t>NACER DOUNIA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endParaRPr lang="fr-FR" sz="2000" b="1" dirty="0" smtClean="0"/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fr-FR" sz="2000" b="1" dirty="0" smtClean="0"/>
              <a:t>HANI FATIMA ZAHRA </a:t>
            </a:r>
            <a:endParaRPr lang="fr-FR" sz="2000" b="1" dirty="0"/>
          </a:p>
        </p:txBody>
      </p:sp>
      <p:sp>
        <p:nvSpPr>
          <p:cNvPr id="11" name="ZoneTexte 10"/>
          <p:cNvSpPr txBox="1"/>
          <p:nvPr/>
        </p:nvSpPr>
        <p:spPr>
          <a:xfrm>
            <a:off x="8925059" y="4609644"/>
            <a:ext cx="2446986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u="sng" dirty="0" smtClean="0">
                <a:solidFill>
                  <a:schemeClr val="accent2"/>
                </a:solidFill>
              </a:rPr>
              <a:t>Suivi par : </a:t>
            </a:r>
          </a:p>
          <a:p>
            <a:endParaRPr lang="fr-FR" sz="2400" b="1" u="sng" dirty="0" smtClean="0">
              <a:solidFill>
                <a:schemeClr val="accent2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2000" b="1" dirty="0" smtClean="0"/>
              <a:t>Mme : </a:t>
            </a:r>
            <a:r>
              <a:rPr lang="fr-FR" sz="2000" b="1" dirty="0" err="1" smtClean="0"/>
              <a:t>Djouamaa</a:t>
            </a:r>
            <a:endParaRPr lang="fr-FR" sz="2000" b="1" dirty="0"/>
          </a:p>
        </p:txBody>
      </p:sp>
      <p:sp>
        <p:nvSpPr>
          <p:cNvPr id="12" name="ZoneTexte 11"/>
          <p:cNvSpPr txBox="1"/>
          <p:nvPr/>
        </p:nvSpPr>
        <p:spPr>
          <a:xfrm>
            <a:off x="3606085" y="6053070"/>
            <a:ext cx="45848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chemeClr val="accent2"/>
                </a:solidFill>
              </a:rPr>
              <a:t>L’année universitaire </a:t>
            </a:r>
            <a:r>
              <a:rPr lang="fr-FR" dirty="0" smtClean="0">
                <a:solidFill>
                  <a:schemeClr val="accent2"/>
                </a:solidFill>
              </a:rPr>
              <a:t>: </a:t>
            </a:r>
            <a:r>
              <a:rPr lang="fr-FR" b="1" dirty="0" smtClean="0">
                <a:solidFill>
                  <a:schemeClr val="accent2"/>
                </a:solidFill>
              </a:rPr>
              <a:t>2019_2020</a:t>
            </a:r>
            <a:endParaRPr lang="fr-FR" b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341524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ycorhizes+101-+Comment+se+produit+la+symbiose+-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86136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74812" y="309282"/>
            <a:ext cx="115375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L’intérêt des </a:t>
            </a:r>
            <a:r>
              <a:rPr lang="fr-FR" sz="3200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mycorhizes</a:t>
            </a:r>
            <a:r>
              <a:rPr lang="fr-FR" sz="3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pour les deux partenaires : </a:t>
            </a:r>
            <a:endParaRPr lang="fr-FR" sz="3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537882" y="1331259"/>
            <a:ext cx="11524130" cy="5078313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fr-FR" sz="2800" u="sng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 _ pour les plantes </a:t>
            </a:r>
            <a:r>
              <a:rPr lang="fr-FR" sz="28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: </a:t>
            </a:r>
            <a:endParaRPr lang="fr-FR" sz="28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fr-FR" sz="2400" b="1" dirty="0" smtClean="0">
              <a:solidFill>
                <a:schemeClr val="accent5">
                  <a:lumMod val="75000"/>
                </a:schemeClr>
              </a:solidFill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fr-FR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Elle accroit </a:t>
            </a:r>
            <a:r>
              <a:rPr lang="fr-FR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 longévité </a:t>
            </a:r>
            <a:r>
              <a:rPr lang="fr-FR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des racines nourricières . 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fr-FR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Elle l’absorption des </a:t>
            </a:r>
            <a:r>
              <a:rPr lang="fr-FR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nutriments </a:t>
            </a:r>
            <a:r>
              <a:rPr lang="fr-FR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fr-FR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Dans certain cas , elle augmente la résistance des plantes aux </a:t>
            </a:r>
            <a:r>
              <a:rPr lang="fr-FR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pathogènes</a:t>
            </a:r>
            <a:r>
              <a:rPr lang="fr-FR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.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fr-FR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Elle augmente l’absorption spécifique </a:t>
            </a:r>
            <a:r>
              <a:rPr lang="fr-FR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des ions </a:t>
            </a:r>
            <a:r>
              <a:rPr lang="fr-FR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r>
              <a:rPr lang="fr-FR" sz="2800" u="sng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 _ pour les champignon :  </a:t>
            </a:r>
          </a:p>
          <a:p>
            <a:endParaRPr lang="fr-FR" sz="2800" b="1" u="sng" dirty="0" smtClean="0">
              <a:solidFill>
                <a:schemeClr val="accent5">
                  <a:lumMod val="75000"/>
                </a:schemeClr>
              </a:solidFill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fr-FR" sz="2400" b="1" dirty="0" smtClean="0">
                <a:solidFill>
                  <a:schemeClr val="accent5">
                    <a:lumMod val="75000"/>
                  </a:schemeClr>
                </a:solidFill>
              </a:rPr>
              <a:t>  </a:t>
            </a:r>
            <a:r>
              <a:rPr lang="fr-FR" sz="2400" dirty="0" smtClean="0"/>
              <a:t>La plante lui fournit ,en quantités importantes ,des composés directement assimilables ,essentiels à la vie du champignon .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fr-FR" sz="2400" dirty="0" smtClean="0"/>
              <a:t>La plante apporte également au champignon de </a:t>
            </a:r>
            <a:r>
              <a:rPr lang="fr-FR" sz="2400" b="1" dirty="0" smtClean="0"/>
              <a:t>petite quantité d’acide amine </a:t>
            </a:r>
            <a:r>
              <a:rPr lang="fr-FR" sz="2400" dirty="0" smtClean="0"/>
              <a:t>et de vitamine </a:t>
            </a:r>
            <a:r>
              <a:rPr lang="fr-FR" sz="2400" b="1" dirty="0" smtClean="0"/>
              <a:t>(B1) .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fr-FR" sz="2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620775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96" y="52042"/>
            <a:ext cx="12142694" cy="6122853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3" name="ZoneTexte 2"/>
          <p:cNvSpPr txBox="1"/>
          <p:nvPr/>
        </p:nvSpPr>
        <p:spPr>
          <a:xfrm>
            <a:off x="26895" y="6199094"/>
            <a:ext cx="57463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u="sng" dirty="0" smtClean="0">
                <a:solidFill>
                  <a:schemeClr val="accent5">
                    <a:lumMod val="75000"/>
                  </a:schemeClr>
                </a:solidFill>
              </a:rPr>
              <a:t>Figure 3 </a:t>
            </a:r>
            <a:r>
              <a:rPr lang="fr-FR" dirty="0" smtClean="0"/>
              <a:t>: </a:t>
            </a:r>
            <a:r>
              <a:rPr lang="fr-FR" sz="1600" b="1" dirty="0" smtClean="0"/>
              <a:t>résultat d’une expérience sur un plant avec la présence et l ’absence de mycorhize . </a:t>
            </a:r>
            <a:endParaRPr lang="fr-FR" sz="1600" b="1" dirty="0"/>
          </a:p>
        </p:txBody>
      </p:sp>
      <p:sp>
        <p:nvSpPr>
          <p:cNvPr id="4" name="Rectangle 3"/>
          <p:cNvSpPr/>
          <p:nvPr/>
        </p:nvSpPr>
        <p:spPr>
          <a:xfrm>
            <a:off x="5096435" y="5782235"/>
            <a:ext cx="591671" cy="41685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>
                <a:solidFill>
                  <a:schemeClr val="tx1"/>
                </a:solidFill>
              </a:rPr>
              <a:t>3</a:t>
            </a:r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6096000" y="6174895"/>
            <a:ext cx="6096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u="sng" dirty="0" smtClean="0">
                <a:solidFill>
                  <a:schemeClr val="accent5">
                    <a:lumMod val="75000"/>
                  </a:schemeClr>
                </a:solidFill>
              </a:rPr>
              <a:t>Figure 4 </a:t>
            </a:r>
            <a:r>
              <a:rPr lang="fr-FR" b="1" dirty="0" smtClean="0"/>
              <a:t>: </a:t>
            </a:r>
            <a:r>
              <a:rPr lang="fr-FR" sz="1600" b="1" dirty="0" smtClean="0"/>
              <a:t>le taux de croissance des deux plantes en fonction de l’augmentation du facteur de fertilité  . </a:t>
            </a:r>
            <a:endParaRPr lang="fr-FR" sz="1600" b="1" dirty="0"/>
          </a:p>
        </p:txBody>
      </p:sp>
      <p:sp>
        <p:nvSpPr>
          <p:cNvPr id="6" name="Rectangle 5"/>
          <p:cNvSpPr/>
          <p:nvPr/>
        </p:nvSpPr>
        <p:spPr>
          <a:xfrm>
            <a:off x="11604812" y="5782235"/>
            <a:ext cx="587188" cy="41685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>
                <a:solidFill>
                  <a:schemeClr val="tx1"/>
                </a:solidFill>
              </a:rPr>
              <a:t>4</a:t>
            </a:r>
            <a:endParaRPr lang="fr-FR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7168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à coins arrondis 2"/>
          <p:cNvSpPr/>
          <p:nvPr/>
        </p:nvSpPr>
        <p:spPr>
          <a:xfrm>
            <a:off x="750794" y="1284022"/>
            <a:ext cx="10690411" cy="5291590"/>
          </a:xfrm>
          <a:prstGeom prst="round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fr-FR" sz="24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En agriculture biologiques :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fr-FR" sz="2400" dirty="0" smtClean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fr-FR" sz="2400" dirty="0" smtClean="0"/>
              <a:t> sont commercialisés sous formes de granulés ,appliqués au moment du</a:t>
            </a:r>
          </a:p>
          <a:p>
            <a:r>
              <a:rPr lang="fr-FR" sz="2400" b="1" dirty="0" smtClean="0"/>
              <a:t> semis </a:t>
            </a:r>
            <a:r>
              <a:rPr lang="fr-FR" sz="2400" dirty="0" smtClean="0"/>
              <a:t>(possèdent un effet starter ) </a:t>
            </a:r>
            <a:r>
              <a:rPr lang="fr-FR" sz="2400" dirty="0"/>
              <a:t>.</a:t>
            </a:r>
            <a:endParaRPr lang="fr-FR" sz="2400" dirty="0" smtClean="0"/>
          </a:p>
          <a:p>
            <a:endParaRPr lang="fr-FR" sz="2400" dirty="0" smtClean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fr-FR" sz="2400" dirty="0" smtClean="0"/>
              <a:t>Utilisent les champignon </a:t>
            </a:r>
            <a:r>
              <a:rPr lang="fr-FR" sz="2400" dirty="0" err="1" smtClean="0"/>
              <a:t>mycorhiziens</a:t>
            </a:r>
            <a:r>
              <a:rPr lang="fr-FR" sz="2400" dirty="0" smtClean="0"/>
              <a:t> </a:t>
            </a:r>
            <a:r>
              <a:rPr lang="fr-FR" sz="2400" b="1" dirty="0" smtClean="0"/>
              <a:t>comme fertilisent </a:t>
            </a:r>
            <a:r>
              <a:rPr lang="fr-FR" sz="2400" dirty="0" smtClean="0"/>
              <a:t>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fr-FR" sz="2400" dirty="0" smtClean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fr-FR" sz="2400" b="1" dirty="0" smtClean="0"/>
              <a:t>Protection</a:t>
            </a:r>
            <a:r>
              <a:rPr lang="fr-FR" sz="2400" dirty="0" smtClean="0"/>
              <a:t> contres les </a:t>
            </a:r>
            <a:r>
              <a:rPr lang="fr-FR" sz="2400" b="1" dirty="0" smtClean="0"/>
              <a:t>microorganismes photogènes </a:t>
            </a:r>
            <a:r>
              <a:rPr lang="fr-FR" sz="2400" dirty="0" smtClean="0"/>
              <a:t>pour les plantes ( par la sécrétion des substances </a:t>
            </a:r>
            <a:r>
              <a:rPr lang="fr-FR" sz="2400" b="1" dirty="0" smtClean="0"/>
              <a:t>antimicrobien .</a:t>
            </a:r>
          </a:p>
          <a:p>
            <a:r>
              <a:rPr lang="fr-FR" sz="2400" b="1" dirty="0" smtClean="0"/>
              <a:t>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fr-FR" sz="2400" b="1" dirty="0" smtClean="0"/>
          </a:p>
          <a:p>
            <a:endParaRPr lang="fr-FR" sz="2400" b="1" dirty="0"/>
          </a:p>
        </p:txBody>
      </p:sp>
      <p:sp>
        <p:nvSpPr>
          <p:cNvPr id="4" name="Rectangle 3"/>
          <p:cNvSpPr/>
          <p:nvPr/>
        </p:nvSpPr>
        <p:spPr>
          <a:xfrm>
            <a:off x="2287842" y="360692"/>
            <a:ext cx="7616316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48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L ’utilisation des mycorhizes :</a:t>
            </a:r>
            <a:endParaRPr lang="fr-FR" sz="48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80425523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66799" y="1788458"/>
            <a:ext cx="10058400" cy="4464424"/>
          </a:xfrm>
          <a:prstGeom prst="rect">
            <a:avLst/>
          </a:prstGeom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fr-FR" sz="2400" dirty="0" smtClean="0"/>
              <a:t>Se types d’association symbiotique </a:t>
            </a:r>
            <a:r>
              <a:rPr lang="fr-FR" sz="2400" b="1" dirty="0" smtClean="0"/>
              <a:t>ne pas obligatoires (</a:t>
            </a:r>
            <a:r>
              <a:rPr lang="fr-FR" sz="2400" dirty="0" smtClean="0"/>
              <a:t> capable à remplacé le mycorhizes par les </a:t>
            </a:r>
            <a:r>
              <a:rPr lang="fr-FR" sz="2400" b="1" dirty="0" smtClean="0"/>
              <a:t>engrais agricoles  ) .</a:t>
            </a:r>
            <a:endParaRPr lang="fr-FR" sz="2400" b="1" dirty="0"/>
          </a:p>
          <a:p>
            <a:r>
              <a:rPr lang="fr-FR" sz="2400" dirty="0" smtClean="0"/>
              <a:t> 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fr-FR" sz="2400" dirty="0" smtClean="0"/>
              <a:t>Elle existe des autres types des </a:t>
            </a:r>
            <a:r>
              <a:rPr lang="fr-FR" sz="2400" b="1" i="1" dirty="0" smtClean="0"/>
              <a:t>mycorhizes</a:t>
            </a:r>
            <a:r>
              <a:rPr lang="fr-FR" sz="2400" b="1" dirty="0" smtClean="0"/>
              <a:t> </a:t>
            </a:r>
            <a:r>
              <a:rPr lang="fr-FR" sz="2400" b="1" dirty="0" err="1" smtClean="0"/>
              <a:t>endo_ecto</a:t>
            </a:r>
            <a:r>
              <a:rPr lang="fr-FR" sz="2400" b="1" i="1" dirty="0" err="1" smtClean="0"/>
              <a:t>mycorhizes</a:t>
            </a:r>
            <a:r>
              <a:rPr lang="fr-FR" sz="2400" b="1" dirty="0" smtClean="0"/>
              <a:t> </a:t>
            </a:r>
            <a:r>
              <a:rPr lang="fr-FR" sz="2400" dirty="0" smtClean="0"/>
              <a:t>(comporte les caractéristiques des </a:t>
            </a:r>
            <a:r>
              <a:rPr lang="fr-FR" sz="2400" dirty="0" err="1" smtClean="0"/>
              <a:t>endomycorhizes</a:t>
            </a:r>
            <a:r>
              <a:rPr lang="fr-FR" sz="2400" dirty="0" smtClean="0"/>
              <a:t> et aussi l’</a:t>
            </a:r>
            <a:r>
              <a:rPr lang="fr-FR" sz="2400" dirty="0" err="1" smtClean="0"/>
              <a:t>ectomycorhizes</a:t>
            </a:r>
            <a:r>
              <a:rPr lang="fr-FR" sz="2400" dirty="0" smtClean="0"/>
              <a:t> en même  temps 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fr-FR" sz="2400" dirty="0" smtClean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fr-FR" sz="2400" dirty="0" smtClean="0"/>
              <a:t>Le </a:t>
            </a:r>
            <a:r>
              <a:rPr lang="fr-FR" sz="2400" b="1" i="1" dirty="0" smtClean="0"/>
              <a:t>mycorhizes</a:t>
            </a:r>
            <a:r>
              <a:rPr lang="fr-FR" sz="2400" dirty="0" smtClean="0"/>
              <a:t> jouent un rôle majeur dans </a:t>
            </a:r>
            <a:r>
              <a:rPr lang="fr-FR" sz="2400" b="1" dirty="0" smtClean="0"/>
              <a:t>l’agrégation du sol </a:t>
            </a:r>
            <a:r>
              <a:rPr lang="fr-FR" sz="2400" dirty="0" smtClean="0"/>
              <a:t>par des réseaux d’hyphes .</a:t>
            </a:r>
            <a:endParaRPr lang="fr-FR" sz="2400" dirty="0"/>
          </a:p>
          <a:p>
            <a:pPr marL="285750" indent="-285750">
              <a:buFont typeface="Wingdings" panose="05000000000000000000" pitchFamily="2" charset="2"/>
              <a:buChar char="q"/>
            </a:pPr>
            <a:endParaRPr lang="fr-FR" sz="2400" dirty="0" smtClean="0"/>
          </a:p>
        </p:txBody>
      </p:sp>
      <p:sp>
        <p:nvSpPr>
          <p:cNvPr id="2" name="Rectangle 1"/>
          <p:cNvSpPr/>
          <p:nvPr/>
        </p:nvSpPr>
        <p:spPr>
          <a:xfrm>
            <a:off x="2985247" y="345158"/>
            <a:ext cx="619909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conclusion</a:t>
            </a:r>
            <a:endParaRPr lang="fr-FR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884742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832596" y="1371600"/>
            <a:ext cx="9988923" cy="5170646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fr-FR" sz="2400" dirty="0"/>
          </a:p>
          <a:p>
            <a:pPr marL="342900" lvl="0" indent="-3429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q"/>
            </a:pPr>
            <a:r>
              <a:rPr lang="fr-FR" sz="2400" b="1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KLEIN, L. M. (1996_1999_ 2002). </a:t>
            </a:r>
            <a:r>
              <a:rPr lang="fr-FR" sz="2400" b="1" i="1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Microbiologie .</a:t>
            </a:r>
            <a:r>
              <a:rPr lang="fr-FR" sz="2400" b="1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Paris: </a:t>
            </a:r>
            <a:r>
              <a:rPr lang="fr-FR" sz="2400" b="1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McGraw</a:t>
            </a:r>
            <a:r>
              <a:rPr lang="fr-FR" sz="2400" b="1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Hill </a:t>
            </a:r>
            <a:r>
              <a:rPr lang="fr-FR" sz="2400" b="1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Componies</a:t>
            </a:r>
            <a:r>
              <a:rPr lang="fr-FR" sz="2400" b="1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2400" b="1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Ins</a:t>
            </a:r>
            <a:r>
              <a:rPr lang="fr-FR" sz="2400" b="1" dirty="0" smtClean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marL="342900" lvl="0" indent="-3429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q"/>
            </a:pPr>
            <a:endParaRPr lang="fr-FR" sz="2400" b="1" dirty="0"/>
          </a:p>
          <a:p>
            <a:pPr marL="342900" lvl="0" indent="-3429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q"/>
            </a:pPr>
            <a:r>
              <a:rPr lang="fr-FR" sz="2400" b="1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Lory</a:t>
            </a:r>
            <a:r>
              <a:rPr lang="fr-FR" sz="2400" b="1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J. J. (2002). </a:t>
            </a:r>
            <a:r>
              <a:rPr lang="fr-FR" sz="2400" b="1" i="1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Microbiologie .</a:t>
            </a:r>
            <a:r>
              <a:rPr lang="fr-FR" sz="2400" b="1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Paris: </a:t>
            </a:r>
            <a:r>
              <a:rPr lang="fr-FR" sz="2400" b="1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Sinauer</a:t>
            </a:r>
            <a:r>
              <a:rPr lang="fr-FR" sz="2400" b="1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400" b="1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Associatia_tes,Ins</a:t>
            </a:r>
            <a:r>
              <a:rPr lang="fr-FR" sz="2400" b="1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.</a:t>
            </a:r>
            <a:endParaRPr lang="fr-FR" sz="2400" b="1" dirty="0"/>
          </a:p>
          <a:p>
            <a:pPr marL="285750" indent="-285750">
              <a:buFont typeface="Wingdings" panose="05000000000000000000" pitchFamily="2" charset="2"/>
              <a:buChar char="q"/>
            </a:pPr>
            <a:endParaRPr lang="fr-FR" sz="2400" b="1" dirty="0"/>
          </a:p>
          <a:p>
            <a:pPr marL="285750" indent="-285750">
              <a:buFont typeface="Wingdings" panose="05000000000000000000" pitchFamily="2" charset="2"/>
              <a:buChar char="q"/>
            </a:pPr>
            <a:endParaRPr lang="fr-FR" sz="2400" b="1" dirty="0" smtClean="0"/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fr-FR" sz="2400" b="1" dirty="0" smtClean="0"/>
              <a:t>. Nabila ,H (2013 \ 2014 ) application des mycorhizes </a:t>
            </a:r>
            <a:r>
              <a:rPr lang="fr-FR" sz="2400" b="1" dirty="0" err="1" smtClean="0"/>
              <a:t>arbusculaires</a:t>
            </a:r>
            <a:r>
              <a:rPr lang="fr-FR" sz="2400" b="1" dirty="0" smtClean="0"/>
              <a:t> en culture maraichère cas de la pastèque (</a:t>
            </a:r>
            <a:r>
              <a:rPr lang="fr-FR" sz="2400" b="1" i="1" dirty="0" err="1" smtClean="0"/>
              <a:t>Citrullus</a:t>
            </a:r>
            <a:r>
              <a:rPr lang="fr-FR" sz="2400" b="1" dirty="0" smtClean="0"/>
              <a:t> culture ) . Sétif . 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fr-FR" sz="2400" dirty="0"/>
          </a:p>
          <a:p>
            <a:pPr marL="342900" indent="-342900">
              <a:buFont typeface="Wingdings" panose="05000000000000000000" pitchFamily="2" charset="2"/>
              <a:buChar char="q"/>
            </a:pPr>
            <a:endParaRPr lang="fr-FR" sz="2400" dirty="0" smtClean="0"/>
          </a:p>
          <a:p>
            <a:endParaRPr lang="fr-FR" sz="2400" b="1" dirty="0" smtClean="0"/>
          </a:p>
          <a:p>
            <a:pPr marL="285750" indent="-285750">
              <a:buFont typeface="Wingdings" panose="05000000000000000000" pitchFamily="2" charset="2"/>
              <a:buChar char="q"/>
            </a:pPr>
            <a:endParaRPr lang="fr-FR" sz="2400" dirty="0" smtClean="0"/>
          </a:p>
          <a:p>
            <a:endParaRPr lang="fr-FR" dirty="0"/>
          </a:p>
        </p:txBody>
      </p:sp>
      <p:sp>
        <p:nvSpPr>
          <p:cNvPr id="2" name="Rectangle 1"/>
          <p:cNvSpPr/>
          <p:nvPr/>
        </p:nvSpPr>
        <p:spPr>
          <a:xfrm>
            <a:off x="3332629" y="222603"/>
            <a:ext cx="5526741" cy="95474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2800" b="1" dirty="0" smtClean="0">
                <a:solidFill>
                  <a:schemeClr val="accent2"/>
                </a:solidFill>
              </a:rPr>
              <a:t>Références bibliographique </a:t>
            </a:r>
            <a:endParaRPr lang="fr-FR" sz="2800" b="1" dirty="0">
              <a:solidFill>
                <a:schemeClr val="accent2"/>
              </a:solidFill>
            </a:endParaRP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1587002" y="4624334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fr-F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kumimoji="0" lang="fr-F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fr-F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2270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2324099" y="2124635"/>
            <a:ext cx="7543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6000" b="1" dirty="0" smtClean="0">
                <a:solidFill>
                  <a:schemeClr val="bg1"/>
                </a:solidFill>
              </a:rPr>
              <a:t>Merci mieux de votre attention </a:t>
            </a:r>
            <a:endParaRPr lang="fr-FR" sz="6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77408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856446" y="2027286"/>
            <a:ext cx="10045521" cy="452431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Ø"/>
            </a:pPr>
            <a:r>
              <a:rPr lang="fr-FR" sz="3200" b="1" dirty="0" smtClean="0"/>
              <a:t>Introduction </a:t>
            </a:r>
            <a:r>
              <a:rPr lang="fr-FR" sz="3200" b="1" dirty="0"/>
              <a:t>.</a:t>
            </a:r>
            <a:endParaRPr lang="fr-FR" sz="3200" b="1" dirty="0" smtClean="0"/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fr-FR" sz="3200" b="1" dirty="0" smtClean="0"/>
              <a:t>Définition .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fr-FR" sz="3200" b="1" dirty="0" smtClean="0"/>
              <a:t>Les types des mycorhizes .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fr-FR" sz="3200" b="1" dirty="0" smtClean="0"/>
              <a:t>L’association plant_ champignon .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fr-FR" sz="3200" b="1" dirty="0" smtClean="0"/>
              <a:t>L’intérêt de </a:t>
            </a:r>
            <a:r>
              <a:rPr lang="fr-FR" sz="3200" b="1" dirty="0" err="1" smtClean="0"/>
              <a:t>mycorhization</a:t>
            </a:r>
            <a:r>
              <a:rPr lang="fr-FR" sz="3200" b="1" dirty="0" smtClean="0"/>
              <a:t> .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fr-FR" sz="3200" b="1" dirty="0" smtClean="0"/>
              <a:t>L’utilisation des mycorhizes .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fr-FR" sz="3200" b="1" dirty="0" smtClean="0"/>
              <a:t>Conclusion .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endParaRPr lang="fr-FR" sz="2800" b="1" dirty="0" smtClean="0"/>
          </a:p>
          <a:p>
            <a:pPr algn="ctr"/>
            <a:r>
              <a:rPr lang="fr-FR" sz="3600" b="1" dirty="0" smtClean="0"/>
              <a:t> </a:t>
            </a:r>
            <a:endParaRPr lang="fr-FR" sz="3600" b="1" dirty="0"/>
          </a:p>
        </p:txBody>
      </p:sp>
      <p:sp>
        <p:nvSpPr>
          <p:cNvPr id="3" name="Rectangle à coins arrondis 2"/>
          <p:cNvSpPr/>
          <p:nvPr/>
        </p:nvSpPr>
        <p:spPr>
          <a:xfrm>
            <a:off x="2904565" y="283904"/>
            <a:ext cx="5943600" cy="1289402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4000" b="1" dirty="0" smtClean="0">
                <a:solidFill>
                  <a:schemeClr val="accent2"/>
                </a:solidFill>
              </a:rPr>
              <a:t>Plan de travail </a:t>
            </a:r>
            <a:endParaRPr lang="fr-FR" sz="4000" b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691669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541059" y="230115"/>
            <a:ext cx="5109881" cy="103390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INTRODUCTION</a:t>
            </a:r>
            <a:endParaRPr lang="fr-FR" sz="4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927847" y="1788459"/>
            <a:ext cx="10542494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fr-FR" sz="2400" dirty="0" smtClean="0"/>
              <a:t>Le terme </a:t>
            </a:r>
            <a:r>
              <a:rPr lang="fr-FR" sz="2400" b="1" dirty="0" smtClean="0"/>
              <a:t>symbiose</a:t>
            </a:r>
            <a:r>
              <a:rPr lang="fr-FR" sz="2400" dirty="0" smtClean="0"/>
              <a:t>  désigne l’ensemble des </a:t>
            </a:r>
            <a:r>
              <a:rPr lang="fr-FR" sz="2400" dirty="0" smtClean="0"/>
              <a:t>associations  </a:t>
            </a:r>
            <a:r>
              <a:rPr lang="fr-FR" sz="2400" dirty="0" smtClean="0"/>
              <a:t>plus ou moins fortes s’établissant entre deux organismes différents </a:t>
            </a:r>
            <a:r>
              <a:rPr lang="fr-FR" sz="2400" dirty="0" err="1" smtClean="0"/>
              <a:t>vivnt</a:t>
            </a:r>
            <a:r>
              <a:rPr lang="fr-FR" sz="2400" dirty="0" smtClean="0"/>
              <a:t> </a:t>
            </a:r>
            <a:r>
              <a:rPr lang="fr-FR" sz="2400" dirty="0" smtClean="0"/>
              <a:t>ensemble .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fr-FR" sz="2400" dirty="0" smtClean="0"/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fr-FR" sz="2400" dirty="0" smtClean="0"/>
              <a:t>Ce type d’association vitale a été observé pour la première  fois en </a:t>
            </a:r>
            <a:r>
              <a:rPr lang="fr-FR" sz="2400" b="1" dirty="0" smtClean="0">
                <a:solidFill>
                  <a:srgbClr val="FF0000"/>
                </a:solidFill>
              </a:rPr>
              <a:t>1872</a:t>
            </a:r>
            <a:r>
              <a:rPr lang="fr-FR" sz="2400" dirty="0" smtClean="0"/>
              <a:t> par </a:t>
            </a:r>
            <a:r>
              <a:rPr lang="fr-FR" sz="2400" b="1" i="1" dirty="0" err="1" smtClean="0">
                <a:solidFill>
                  <a:srgbClr val="FF0000"/>
                </a:solidFill>
              </a:rPr>
              <a:t>Reinke</a:t>
            </a:r>
            <a:r>
              <a:rPr lang="fr-FR" sz="2400" b="1" i="1" dirty="0" smtClean="0">
                <a:solidFill>
                  <a:srgbClr val="FF0000"/>
                </a:solidFill>
              </a:rPr>
              <a:t> .</a:t>
            </a:r>
          </a:p>
          <a:p>
            <a:pPr marL="342900" indent="-342900" algn="just">
              <a:buFont typeface="Wingdings" panose="05000000000000000000" pitchFamily="2" charset="2"/>
              <a:buChar char="q"/>
            </a:pPr>
            <a:endParaRPr lang="fr-FR" sz="2400" b="1" i="1" dirty="0" smtClean="0">
              <a:solidFill>
                <a:srgbClr val="FF0000"/>
              </a:solidFill>
            </a:endParaRPr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fr-FR" sz="2400" dirty="0" smtClean="0"/>
              <a:t>En </a:t>
            </a:r>
            <a:r>
              <a:rPr lang="fr-FR" sz="2400" b="1" dirty="0" smtClean="0">
                <a:solidFill>
                  <a:srgbClr val="FF0000"/>
                </a:solidFill>
              </a:rPr>
              <a:t>1879</a:t>
            </a:r>
            <a:r>
              <a:rPr lang="fr-FR" sz="2400" dirty="0"/>
              <a:t> </a:t>
            </a:r>
            <a:r>
              <a:rPr lang="fr-FR" sz="2400" b="1" i="1" dirty="0" err="1" smtClean="0">
                <a:solidFill>
                  <a:srgbClr val="FF0000"/>
                </a:solidFill>
              </a:rPr>
              <a:t>Bary</a:t>
            </a:r>
            <a:r>
              <a:rPr lang="fr-FR" sz="2400" dirty="0" smtClean="0"/>
              <a:t> observa et décrivit ce même phénomène et introduisit le terme de </a:t>
            </a:r>
            <a:r>
              <a:rPr lang="fr-FR" sz="2400" b="1" dirty="0" smtClean="0"/>
              <a:t>symbiose</a:t>
            </a:r>
            <a:r>
              <a:rPr lang="fr-FR" sz="2400" dirty="0" smtClean="0"/>
              <a:t>  .</a:t>
            </a:r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fr-FR" sz="2400" dirty="0" smtClean="0"/>
              <a:t>Il existe des types </a:t>
            </a:r>
            <a:r>
              <a:rPr lang="fr-FR" sz="2400" b="1" dirty="0" smtClean="0"/>
              <a:t>d’association négative </a:t>
            </a:r>
            <a:r>
              <a:rPr lang="fr-FR" sz="2400" dirty="0" smtClean="0"/>
              <a:t>et aussi des symbioses </a:t>
            </a:r>
            <a:r>
              <a:rPr lang="fr-FR" sz="2400" b="1" dirty="0" smtClean="0"/>
              <a:t>bénéfiques (positive ) .</a:t>
            </a:r>
          </a:p>
          <a:p>
            <a:pPr marL="342900" indent="-342900" algn="just">
              <a:buFont typeface="Wingdings" panose="05000000000000000000" pitchFamily="2" charset="2"/>
              <a:buChar char="q"/>
            </a:pPr>
            <a:endParaRPr lang="fr-FR" sz="2400" b="1" dirty="0" smtClean="0"/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fr-FR" sz="2400" b="1" dirty="0" smtClean="0"/>
              <a:t> </a:t>
            </a:r>
            <a:r>
              <a:rPr lang="fr-FR" sz="2400" dirty="0" smtClean="0"/>
              <a:t>parmi les types d’association  positive les </a:t>
            </a:r>
            <a:r>
              <a:rPr lang="fr-FR" sz="2400" b="1" i="1" dirty="0" smtClean="0">
                <a:solidFill>
                  <a:srgbClr val="FF0000"/>
                </a:solidFill>
              </a:rPr>
              <a:t>mycorhizes .</a:t>
            </a:r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fr-FR" sz="2400" b="1" i="1" dirty="0" smtClean="0">
                <a:solidFill>
                  <a:schemeClr val="accent5">
                    <a:lumMod val="75000"/>
                  </a:schemeClr>
                </a:solidFill>
              </a:rPr>
              <a:t>Qu’est _ce qu’une mycorhize ?et leur rôle dans la nature ? </a:t>
            </a:r>
            <a:endParaRPr lang="fr-FR" sz="2400" b="1" i="1" dirty="0">
              <a:solidFill>
                <a:schemeClr val="accent5">
                  <a:lumMod val="75000"/>
                </a:schemeClr>
              </a:solidFill>
            </a:endParaRPr>
          </a:p>
          <a:p>
            <a:pPr marL="342900" indent="-342900" algn="just">
              <a:buFont typeface="Wingdings" panose="05000000000000000000" pitchFamily="2" charset="2"/>
              <a:buChar char="q"/>
            </a:pPr>
            <a:endParaRPr lang="fr-FR" sz="2400" dirty="0" smtClean="0"/>
          </a:p>
          <a:p>
            <a:endParaRPr lang="fr-FR" sz="2400" dirty="0" smtClean="0"/>
          </a:p>
          <a:p>
            <a:endParaRPr lang="fr-FR" dirty="0" smtClean="0"/>
          </a:p>
        </p:txBody>
      </p:sp>
    </p:spTree>
    <p:extLst>
      <p:ext uri="{BB962C8B-B14F-4D97-AF65-F5344CB8AC3E}">
        <p14:creationId xmlns:p14="http://schemas.microsoft.com/office/powerpoint/2010/main" val="52931709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à coins arrondis 1"/>
          <p:cNvSpPr/>
          <p:nvPr/>
        </p:nvSpPr>
        <p:spPr>
          <a:xfrm>
            <a:off x="3623981" y="228601"/>
            <a:ext cx="5029201" cy="833718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3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Définition</a:t>
            </a:r>
            <a:r>
              <a:rPr lang="fr-FR" sz="3600" b="1" dirty="0" smtClean="0">
                <a:solidFill>
                  <a:srgbClr val="FFC000"/>
                </a:solidFill>
              </a:rPr>
              <a:t> </a:t>
            </a:r>
            <a:endParaRPr lang="fr-FR" sz="3600" b="1" dirty="0">
              <a:solidFill>
                <a:srgbClr val="FFC000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1344706" y="1909482"/>
            <a:ext cx="90902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endParaRPr lang="fr-FR"/>
          </a:p>
        </p:txBody>
      </p:sp>
      <p:sp>
        <p:nvSpPr>
          <p:cNvPr id="4" name="ZoneTexte 3"/>
          <p:cNvSpPr txBox="1"/>
          <p:nvPr/>
        </p:nvSpPr>
        <p:spPr>
          <a:xfrm>
            <a:off x="2783541" y="2030506"/>
            <a:ext cx="4773706" cy="13043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sp>
        <p:nvSpPr>
          <p:cNvPr id="5" name="ZoneTexte 4"/>
          <p:cNvSpPr txBox="1"/>
          <p:nvPr/>
        </p:nvSpPr>
        <p:spPr>
          <a:xfrm>
            <a:off x="2935941" y="2154660"/>
            <a:ext cx="4773706" cy="13043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551330" y="1091267"/>
            <a:ext cx="10609729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 smtClean="0">
                <a:solidFill>
                  <a:schemeClr val="accent4">
                    <a:lumMod val="50000"/>
                  </a:schemeClr>
                </a:solidFill>
              </a:rPr>
              <a:t>Le </a:t>
            </a:r>
            <a:r>
              <a:rPr lang="fr-FR" sz="3200" b="1" i="1" dirty="0" smtClean="0">
                <a:solidFill>
                  <a:schemeClr val="accent4">
                    <a:lumMod val="50000"/>
                  </a:schemeClr>
                </a:solidFill>
              </a:rPr>
              <a:t>mycorhize </a:t>
            </a:r>
            <a:r>
              <a:rPr lang="fr-FR" sz="3200" b="1" dirty="0" smtClean="0">
                <a:solidFill>
                  <a:schemeClr val="accent4">
                    <a:lumMod val="50000"/>
                  </a:schemeClr>
                </a:solidFill>
              </a:rPr>
              <a:t>:</a:t>
            </a:r>
          </a:p>
          <a:p>
            <a:r>
              <a:rPr lang="ar-DZ" sz="3200" b="1" dirty="0" smtClean="0">
                <a:solidFill>
                  <a:schemeClr val="accent4">
                    <a:lumMod val="50000"/>
                  </a:schemeClr>
                </a:solidFill>
              </a:rPr>
              <a:t>  </a:t>
            </a:r>
            <a:r>
              <a:rPr lang="fr-FR" sz="3200" b="1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fr-FR" sz="2400" dirty="0" smtClean="0"/>
              <a:t>le terme mycorhizes d’origine </a:t>
            </a:r>
            <a:r>
              <a:rPr lang="fr-FR" sz="2400" i="1" dirty="0" smtClean="0"/>
              <a:t>Grec</a:t>
            </a:r>
            <a:r>
              <a:rPr lang="fr-FR" sz="2400" dirty="0" smtClean="0"/>
              <a:t> </a:t>
            </a:r>
            <a:r>
              <a:rPr lang="fr-FR" sz="2400" i="1" dirty="0" smtClean="0">
                <a:solidFill>
                  <a:schemeClr val="accent4">
                    <a:lumMod val="50000"/>
                  </a:schemeClr>
                </a:solidFill>
              </a:rPr>
              <a:t>: </a:t>
            </a:r>
            <a:r>
              <a:rPr lang="fr-FR" sz="2400" b="1" i="1" dirty="0" err="1" smtClean="0">
                <a:solidFill>
                  <a:schemeClr val="accent4">
                    <a:lumMod val="50000"/>
                  </a:schemeClr>
                </a:solidFill>
              </a:rPr>
              <a:t>Mukes</a:t>
            </a:r>
            <a:r>
              <a:rPr lang="fr-FR" sz="2400" i="1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fr-FR" sz="2400" i="1" dirty="0" smtClean="0"/>
              <a:t>‘’champignon ‘’ </a:t>
            </a:r>
            <a:r>
              <a:rPr lang="fr-FR" sz="2400" b="1" i="1" dirty="0" smtClean="0"/>
              <a:t>,</a:t>
            </a:r>
            <a:r>
              <a:rPr lang="fr-FR" sz="2400" b="1" i="1" dirty="0" err="1" smtClean="0">
                <a:solidFill>
                  <a:schemeClr val="accent4">
                    <a:lumMod val="50000"/>
                  </a:schemeClr>
                </a:solidFill>
              </a:rPr>
              <a:t>rhiza</a:t>
            </a:r>
            <a:r>
              <a:rPr lang="fr-FR" sz="2400" b="1" i="1" dirty="0" smtClean="0"/>
              <a:t> </a:t>
            </a:r>
            <a:r>
              <a:rPr lang="fr-FR" sz="2400" i="1" dirty="0" smtClean="0"/>
              <a:t>‘’ racine ‘’.</a:t>
            </a:r>
          </a:p>
          <a:p>
            <a:r>
              <a:rPr lang="fr-FR" sz="2400" dirty="0" smtClean="0"/>
              <a:t>En arabe : </a:t>
            </a:r>
            <a:r>
              <a:rPr lang="ar-DZ" sz="2400" b="1" i="1" dirty="0" smtClean="0">
                <a:solidFill>
                  <a:schemeClr val="accent5">
                    <a:lumMod val="75000"/>
                  </a:schemeClr>
                </a:solidFill>
              </a:rPr>
              <a:t>الجذريات الفطرية</a:t>
            </a:r>
            <a:r>
              <a:rPr lang="fr-FR" sz="2400" b="1" i="1" dirty="0" smtClean="0">
                <a:solidFill>
                  <a:schemeClr val="accent5">
                    <a:lumMod val="75000"/>
                  </a:schemeClr>
                </a:solidFill>
              </a:rPr>
              <a:t> .</a:t>
            </a:r>
          </a:p>
          <a:p>
            <a:endParaRPr lang="fr-FR" sz="2400" b="1" i="1" dirty="0" smtClean="0">
              <a:solidFill>
                <a:schemeClr val="accent5">
                  <a:lumMod val="75000"/>
                </a:schemeClr>
              </a:solidFill>
            </a:endParaRPr>
          </a:p>
          <a:p>
            <a:endParaRPr lang="fr-FR" sz="2400" b="1" i="1" dirty="0" smtClean="0">
              <a:solidFill>
                <a:schemeClr val="accent5">
                  <a:lumMod val="75000"/>
                </a:schemeClr>
              </a:solidFill>
            </a:endParaRPr>
          </a:p>
          <a:p>
            <a:endParaRPr lang="fr-FR" sz="2400" b="1" i="1" dirty="0" smtClean="0">
              <a:solidFill>
                <a:schemeClr val="accent5">
                  <a:lumMod val="75000"/>
                </a:schemeClr>
              </a:solidFill>
            </a:endParaRPr>
          </a:p>
          <a:p>
            <a:endParaRPr lang="fr-FR" sz="2400" b="1" i="1" dirty="0" smtClean="0">
              <a:solidFill>
                <a:schemeClr val="accent5">
                  <a:lumMod val="75000"/>
                </a:schemeClr>
              </a:solidFill>
            </a:endParaRPr>
          </a:p>
          <a:p>
            <a:endParaRPr lang="fr-FR" sz="2400" b="1" i="1" dirty="0">
              <a:solidFill>
                <a:schemeClr val="accent5">
                  <a:lumMod val="75000"/>
                </a:schemeClr>
              </a:solidFill>
            </a:endParaRPr>
          </a:p>
          <a:p>
            <a:endParaRPr lang="fr-FR" sz="2400" b="1" i="1" dirty="0" smtClean="0">
              <a:solidFill>
                <a:schemeClr val="accent5">
                  <a:lumMod val="75000"/>
                </a:schemeClr>
              </a:solidFill>
            </a:endParaRPr>
          </a:p>
          <a:p>
            <a:endParaRPr lang="fr-FR" sz="2400" b="1" dirty="0" smtClean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ar-DZ" sz="3200" b="1" dirty="0" smtClean="0">
                <a:solidFill>
                  <a:schemeClr val="accent4">
                    <a:lumMod val="50000"/>
                  </a:schemeClr>
                </a:solidFill>
              </a:rPr>
              <a:t>  </a:t>
            </a:r>
            <a:r>
              <a:rPr lang="fr-FR" sz="3200" b="1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fr-FR" sz="2400" dirty="0" smtClean="0"/>
              <a:t>les</a:t>
            </a:r>
            <a:r>
              <a:rPr lang="fr-FR" sz="2400" dirty="0" smtClean="0">
                <a:solidFill>
                  <a:srgbClr val="FF0000"/>
                </a:solidFill>
              </a:rPr>
              <a:t> </a:t>
            </a:r>
            <a:r>
              <a:rPr lang="fr-FR" sz="2400" b="1" i="1" dirty="0" smtClean="0">
                <a:solidFill>
                  <a:schemeClr val="accent4">
                    <a:lumMod val="50000"/>
                  </a:schemeClr>
                </a:solidFill>
              </a:rPr>
              <a:t>mycorhizes</a:t>
            </a:r>
            <a:r>
              <a:rPr lang="fr-FR" sz="2400" dirty="0" smtClean="0">
                <a:solidFill>
                  <a:srgbClr val="FF0000"/>
                </a:solidFill>
              </a:rPr>
              <a:t> </a:t>
            </a:r>
            <a:r>
              <a:rPr lang="fr-FR" sz="2400" dirty="0" smtClean="0"/>
              <a:t>, c’est une association </a:t>
            </a:r>
            <a:r>
              <a:rPr lang="fr-FR" sz="2400" b="1" dirty="0" smtClean="0">
                <a:solidFill>
                  <a:schemeClr val="accent4">
                    <a:lumMod val="50000"/>
                  </a:schemeClr>
                </a:solidFill>
              </a:rPr>
              <a:t>symbiotique</a:t>
            </a:r>
            <a:r>
              <a:rPr lang="fr-FR" sz="2400" dirty="0" smtClean="0"/>
              <a:t> entre une </a:t>
            </a:r>
            <a:r>
              <a:rPr lang="fr-FR" sz="2400" b="1" dirty="0" smtClean="0">
                <a:solidFill>
                  <a:schemeClr val="accent4">
                    <a:lumMod val="50000"/>
                  </a:schemeClr>
                </a:solidFill>
              </a:rPr>
              <a:t>plante</a:t>
            </a:r>
            <a:r>
              <a:rPr lang="fr-FR" sz="2400" dirty="0" smtClean="0"/>
              <a:t> (arbre ,arbuste </a:t>
            </a:r>
            <a:r>
              <a:rPr lang="fr-FR" sz="2400" smtClean="0"/>
              <a:t>, </a:t>
            </a:r>
            <a:r>
              <a:rPr lang="fr-FR" sz="2400" smtClean="0"/>
              <a:t> </a:t>
            </a:r>
            <a:r>
              <a:rPr lang="fr-FR" sz="2400" dirty="0" smtClean="0"/>
              <a:t>sauvage ou </a:t>
            </a:r>
            <a:r>
              <a:rPr lang="fr-FR" sz="2400" dirty="0" smtClean="0"/>
              <a:t>cultivée ,en pot ou en pleine terre …..)</a:t>
            </a:r>
            <a:r>
              <a:rPr lang="fr-FR" sz="3200" b="1" dirty="0" smtClean="0"/>
              <a:t> </a:t>
            </a:r>
            <a:r>
              <a:rPr lang="fr-FR" sz="2400" dirty="0" smtClean="0"/>
              <a:t>et un </a:t>
            </a:r>
            <a:r>
              <a:rPr lang="fr-FR" sz="2400" b="1" dirty="0" smtClean="0">
                <a:solidFill>
                  <a:schemeClr val="accent4">
                    <a:lumMod val="50000"/>
                  </a:schemeClr>
                </a:solidFill>
              </a:rPr>
              <a:t>champignon</a:t>
            </a:r>
            <a:r>
              <a:rPr lang="fr-FR" sz="2400" b="1" dirty="0" smtClean="0"/>
              <a:t>  </a:t>
            </a:r>
            <a:r>
              <a:rPr lang="fr-FR" sz="2400" b="1" dirty="0"/>
              <a:t>.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7455" y="2288361"/>
            <a:ext cx="3008779" cy="2318026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6883" y="2272553"/>
            <a:ext cx="3065930" cy="2349642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24158657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2868706" y="690282"/>
            <a:ext cx="5217459" cy="22322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sp>
        <p:nvSpPr>
          <p:cNvPr id="5" name="ZoneTexte 4"/>
          <p:cNvSpPr txBox="1"/>
          <p:nvPr/>
        </p:nvSpPr>
        <p:spPr>
          <a:xfrm>
            <a:off x="1627094" y="389965"/>
            <a:ext cx="86330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 smtClean="0">
                <a:solidFill>
                  <a:schemeClr val="accent2"/>
                </a:solidFill>
              </a:rPr>
              <a:t>LES TYPES DES MYCORHIZES </a:t>
            </a:r>
            <a:endParaRPr lang="fr-FR" sz="3200" b="1" dirty="0">
              <a:solidFill>
                <a:schemeClr val="accent2"/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537882" y="1519518"/>
            <a:ext cx="10596283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smtClean="0">
                <a:solidFill>
                  <a:srgbClr val="FF0000"/>
                </a:solidFill>
              </a:rPr>
              <a:t>A _</a:t>
            </a:r>
            <a:r>
              <a:rPr lang="fr-FR" sz="2800" b="1" dirty="0" err="1" smtClean="0">
                <a:solidFill>
                  <a:srgbClr val="FF0000"/>
                </a:solidFill>
              </a:rPr>
              <a:t>Endomycorhizes</a:t>
            </a:r>
            <a:r>
              <a:rPr lang="fr-FR" sz="2800" b="1" dirty="0" smtClean="0">
                <a:solidFill>
                  <a:srgbClr val="FF0000"/>
                </a:solidFill>
              </a:rPr>
              <a:t> : </a:t>
            </a:r>
            <a:r>
              <a:rPr lang="fr-FR" sz="2800" dirty="0" smtClean="0"/>
              <a:t>est une mycorhizes </a:t>
            </a:r>
            <a:r>
              <a:rPr lang="fr-FR" sz="2800" dirty="0" err="1" smtClean="0"/>
              <a:t>endotrophe</a:t>
            </a:r>
            <a:r>
              <a:rPr lang="fr-FR" sz="2800" dirty="0" smtClean="0"/>
              <a:t> dans laquelle les hyphes se développent dans les cellules du cortex racinaire . À l’intérieur des cellules , les hyphes différentient des structures caractéristiques , les vésicules et les arbuscules . </a:t>
            </a:r>
          </a:p>
          <a:p>
            <a:r>
              <a:rPr lang="fr-FR" sz="2800" b="1" dirty="0" smtClean="0">
                <a:solidFill>
                  <a:schemeClr val="accent4">
                    <a:lumMod val="50000"/>
                  </a:schemeClr>
                </a:solidFill>
              </a:rPr>
              <a:t>Les types des </a:t>
            </a:r>
            <a:r>
              <a:rPr lang="fr-FR" sz="2800" b="1" dirty="0" err="1" smtClean="0">
                <a:solidFill>
                  <a:schemeClr val="accent4">
                    <a:lumMod val="50000"/>
                  </a:schemeClr>
                </a:solidFill>
              </a:rPr>
              <a:t>endomycorhizes</a:t>
            </a:r>
            <a:r>
              <a:rPr lang="fr-FR" sz="2800" b="1" dirty="0" smtClean="0">
                <a:solidFill>
                  <a:schemeClr val="accent4">
                    <a:lumMod val="50000"/>
                  </a:schemeClr>
                </a:solidFill>
              </a:rPr>
              <a:t> :  </a:t>
            </a:r>
            <a:r>
              <a:rPr lang="fr-FR" sz="2800" dirty="0" smtClean="0"/>
              <a:t>elle existe trois types :</a:t>
            </a:r>
          </a:p>
          <a:p>
            <a:endParaRPr lang="fr-FR" sz="2800" dirty="0" smtClean="0"/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fr-FR" sz="2800" b="1" dirty="0" smtClean="0"/>
              <a:t>Les </a:t>
            </a:r>
            <a:r>
              <a:rPr lang="fr-FR" sz="2800" b="1" i="1" dirty="0" err="1" smtClean="0"/>
              <a:t>endomycorhizes</a:t>
            </a:r>
            <a:r>
              <a:rPr lang="fr-FR" sz="2800" b="1" i="1" dirty="0" smtClean="0"/>
              <a:t>  </a:t>
            </a:r>
            <a:r>
              <a:rPr lang="fr-FR" sz="2800" b="1" i="1" dirty="0" err="1" smtClean="0"/>
              <a:t>arbutoides</a:t>
            </a:r>
            <a:r>
              <a:rPr lang="fr-FR" sz="2800" b="1" i="1" dirty="0" smtClean="0"/>
              <a:t> </a:t>
            </a:r>
            <a:r>
              <a:rPr lang="fr-FR" sz="2800" b="1" dirty="0" smtClean="0"/>
              <a:t>des </a:t>
            </a:r>
            <a:r>
              <a:rPr lang="fr-FR" sz="2800" b="1" i="1" dirty="0" smtClean="0"/>
              <a:t>Ericacées.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endParaRPr lang="fr-FR" sz="2800" b="1" i="1" dirty="0" smtClean="0"/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fr-FR" sz="2800" b="1" dirty="0" smtClean="0"/>
              <a:t>Les </a:t>
            </a:r>
            <a:r>
              <a:rPr lang="fr-FR" sz="2800" b="1" i="1" dirty="0" err="1" smtClean="0"/>
              <a:t>endomycorhizes</a:t>
            </a:r>
            <a:r>
              <a:rPr lang="fr-FR" sz="2800" b="1" i="1" dirty="0" smtClean="0"/>
              <a:t> </a:t>
            </a:r>
            <a:r>
              <a:rPr lang="fr-FR" sz="2800" b="1" i="1" dirty="0" err="1" smtClean="0"/>
              <a:t>orichidoides</a:t>
            </a:r>
            <a:r>
              <a:rPr lang="fr-FR" sz="2800" b="1" dirty="0" smtClean="0"/>
              <a:t> </a:t>
            </a:r>
            <a:r>
              <a:rPr lang="fr-FR" sz="2800" b="1" i="1" dirty="0" smtClean="0"/>
              <a:t>des Orchidées </a:t>
            </a:r>
            <a:r>
              <a:rPr lang="fr-FR" sz="2800" b="1" dirty="0" smtClean="0"/>
              <a:t> .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endParaRPr lang="fr-FR" sz="2800" b="1" dirty="0" smtClean="0"/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fr-FR" sz="2800" b="1" dirty="0" smtClean="0"/>
              <a:t>Les </a:t>
            </a:r>
            <a:r>
              <a:rPr lang="fr-FR" sz="2800" b="1" i="1" dirty="0" err="1" smtClean="0"/>
              <a:t>endomycorhizes</a:t>
            </a:r>
            <a:r>
              <a:rPr lang="fr-FR" sz="2800" b="1" dirty="0" smtClean="0"/>
              <a:t> à arbuscules .  </a:t>
            </a:r>
            <a:endParaRPr lang="fr-FR" sz="2800" b="1" dirty="0"/>
          </a:p>
        </p:txBody>
      </p:sp>
    </p:spTree>
    <p:extLst>
      <p:ext uri="{BB962C8B-B14F-4D97-AF65-F5344CB8AC3E}">
        <p14:creationId xmlns:p14="http://schemas.microsoft.com/office/powerpoint/2010/main" val="419960158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2978524" y="80683"/>
            <a:ext cx="62394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 smtClean="0">
                <a:solidFill>
                  <a:schemeClr val="accent2"/>
                </a:solidFill>
              </a:rPr>
              <a:t>LES TYPES DES MYCORHIZES </a:t>
            </a:r>
            <a:endParaRPr lang="fr-FR" sz="3200" b="1" dirty="0">
              <a:solidFill>
                <a:schemeClr val="accent2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282389" y="633480"/>
            <a:ext cx="11416552" cy="852541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endParaRPr lang="fr-FR" sz="2800" dirty="0" smtClean="0"/>
          </a:p>
          <a:p>
            <a:pPr algn="just"/>
            <a:r>
              <a:rPr lang="fr-FR" sz="2800" b="1" u="sng" dirty="0" smtClean="0">
                <a:solidFill>
                  <a:srgbClr val="FF0000"/>
                </a:solidFill>
              </a:rPr>
              <a:t>Des exemples des plantes à </a:t>
            </a:r>
            <a:r>
              <a:rPr lang="fr-FR" sz="2800" b="1" i="1" u="sng" dirty="0" err="1" smtClean="0">
                <a:solidFill>
                  <a:srgbClr val="FF0000"/>
                </a:solidFill>
              </a:rPr>
              <a:t>endomycorhizes</a:t>
            </a:r>
            <a:r>
              <a:rPr lang="fr-FR" sz="2800" b="1" u="sng" dirty="0" smtClean="0">
                <a:solidFill>
                  <a:srgbClr val="FF0000"/>
                </a:solidFill>
              </a:rPr>
              <a:t> :</a:t>
            </a:r>
          </a:p>
          <a:p>
            <a:pPr algn="just"/>
            <a:endParaRPr lang="fr-FR" sz="2800" b="1" u="sng" dirty="0" smtClean="0">
              <a:solidFill>
                <a:srgbClr val="FF0000"/>
              </a:solidFill>
            </a:endParaRPr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fr-FR" sz="2400" b="1" dirty="0" smtClean="0">
                <a:solidFill>
                  <a:schemeClr val="accent5">
                    <a:lumMod val="75000"/>
                  </a:schemeClr>
                </a:solidFill>
              </a:rPr>
              <a:t>Les </a:t>
            </a:r>
            <a:r>
              <a:rPr lang="fr-FR" sz="2400" b="1" i="1" dirty="0" smtClean="0">
                <a:solidFill>
                  <a:schemeClr val="accent5">
                    <a:lumMod val="75000"/>
                  </a:schemeClr>
                </a:solidFill>
              </a:rPr>
              <a:t>Bruyères</a:t>
            </a:r>
            <a:r>
              <a:rPr lang="fr-FR" sz="2400" b="1" dirty="0" smtClean="0">
                <a:solidFill>
                  <a:schemeClr val="accent5">
                    <a:lumMod val="75000"/>
                  </a:schemeClr>
                </a:solidFill>
              </a:rPr>
              <a:t> :</a:t>
            </a:r>
          </a:p>
          <a:p>
            <a:pPr marL="342900" indent="-342900" algn="just">
              <a:buFont typeface="Wingdings" panose="05000000000000000000" pitchFamily="2" charset="2"/>
              <a:buChar char="q"/>
            </a:pPr>
            <a:endParaRPr lang="fr-FR" sz="2400" b="1" dirty="0" smtClean="0">
              <a:solidFill>
                <a:schemeClr val="accent5">
                  <a:lumMod val="75000"/>
                </a:schemeClr>
              </a:solidFill>
            </a:endParaRPr>
          </a:p>
          <a:p>
            <a:pPr marL="342900" indent="-342900" algn="just">
              <a:buFont typeface="Wingdings" panose="05000000000000000000" pitchFamily="2" charset="2"/>
              <a:buChar char="q"/>
            </a:pPr>
            <a:endParaRPr lang="fr-FR" sz="2400" b="1" dirty="0" smtClean="0"/>
          </a:p>
          <a:p>
            <a:pPr marL="342900" indent="-342900" algn="just">
              <a:buFont typeface="Wingdings" panose="05000000000000000000" pitchFamily="2" charset="2"/>
              <a:buChar char="q"/>
            </a:pPr>
            <a:endParaRPr lang="fr-FR" sz="2400" b="1" dirty="0" smtClean="0"/>
          </a:p>
          <a:p>
            <a:pPr marL="342900" indent="-342900" algn="just">
              <a:buFont typeface="Wingdings" panose="05000000000000000000" pitchFamily="2" charset="2"/>
              <a:buChar char="q"/>
            </a:pPr>
            <a:endParaRPr lang="fr-FR" sz="2400" b="1" dirty="0" smtClean="0"/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fr-FR" sz="2400" b="1" dirty="0" smtClean="0">
                <a:solidFill>
                  <a:schemeClr val="accent5">
                    <a:lumMod val="75000"/>
                  </a:schemeClr>
                </a:solidFill>
              </a:rPr>
              <a:t>Les </a:t>
            </a:r>
            <a:r>
              <a:rPr lang="fr-FR" sz="2400" b="1" i="1" dirty="0" smtClean="0">
                <a:solidFill>
                  <a:schemeClr val="accent5">
                    <a:lumMod val="75000"/>
                  </a:schemeClr>
                </a:solidFill>
              </a:rPr>
              <a:t>Myrtilles</a:t>
            </a:r>
            <a:r>
              <a:rPr lang="fr-FR" sz="2400" b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</a:p>
          <a:p>
            <a:pPr marL="342900" indent="-342900" algn="just">
              <a:buFont typeface="Wingdings" panose="05000000000000000000" pitchFamily="2" charset="2"/>
              <a:buChar char="q"/>
            </a:pPr>
            <a:endParaRPr lang="fr-FR" sz="2400" b="1" dirty="0" smtClean="0">
              <a:solidFill>
                <a:schemeClr val="accent5">
                  <a:lumMod val="75000"/>
                </a:schemeClr>
              </a:solidFill>
            </a:endParaRPr>
          </a:p>
          <a:p>
            <a:pPr marL="342900" indent="-342900" algn="just">
              <a:buFont typeface="Wingdings" panose="05000000000000000000" pitchFamily="2" charset="2"/>
              <a:buChar char="q"/>
            </a:pPr>
            <a:endParaRPr lang="fr-FR" sz="2400" b="1" dirty="0" smtClean="0"/>
          </a:p>
          <a:p>
            <a:pPr algn="just"/>
            <a:endParaRPr lang="fr-FR" sz="2400" b="1" dirty="0" smtClean="0"/>
          </a:p>
          <a:p>
            <a:pPr algn="just"/>
            <a:endParaRPr lang="fr-FR" sz="2400" b="1" dirty="0" smtClean="0"/>
          </a:p>
          <a:p>
            <a:pPr algn="just"/>
            <a:endParaRPr lang="fr-FR" sz="2400" b="1" dirty="0" smtClean="0"/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fr-FR" sz="2400" b="1" i="1" dirty="0" smtClean="0">
                <a:solidFill>
                  <a:schemeClr val="accent5">
                    <a:lumMod val="75000"/>
                  </a:schemeClr>
                </a:solidFill>
              </a:rPr>
              <a:t>Orchidées</a:t>
            </a:r>
            <a:r>
              <a:rPr lang="fr-FR" sz="2400" b="1" dirty="0" smtClean="0">
                <a:solidFill>
                  <a:schemeClr val="accent5">
                    <a:lumMod val="75000"/>
                  </a:schemeClr>
                </a:solidFill>
              </a:rPr>
              <a:t> :</a:t>
            </a:r>
          </a:p>
          <a:p>
            <a:pPr algn="just"/>
            <a:endParaRPr lang="fr-FR" sz="2400" b="1" dirty="0" smtClean="0">
              <a:solidFill>
                <a:schemeClr val="accent5">
                  <a:lumMod val="75000"/>
                </a:schemeClr>
              </a:solidFill>
            </a:endParaRPr>
          </a:p>
          <a:p>
            <a:pPr algn="just"/>
            <a:endParaRPr lang="fr-FR" sz="2400" b="1" dirty="0" smtClean="0">
              <a:solidFill>
                <a:schemeClr val="accent5">
                  <a:lumMod val="75000"/>
                </a:schemeClr>
              </a:solidFill>
            </a:endParaRPr>
          </a:p>
          <a:p>
            <a:pPr algn="just"/>
            <a:r>
              <a:rPr lang="fr-FR" sz="2400" b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</a:p>
          <a:p>
            <a:pPr algn="just"/>
            <a:endParaRPr lang="fr-FR" sz="2400" b="1" dirty="0" smtClean="0">
              <a:solidFill>
                <a:srgbClr val="FF0000"/>
              </a:solidFill>
            </a:endParaRPr>
          </a:p>
          <a:p>
            <a:pPr algn="just"/>
            <a:endParaRPr lang="fr-FR" sz="2400" b="1" dirty="0" smtClean="0"/>
          </a:p>
          <a:p>
            <a:endParaRPr lang="fr-FR" sz="2800" dirty="0" smtClean="0"/>
          </a:p>
          <a:p>
            <a:r>
              <a:rPr lang="fr-FR" sz="2800" b="1" dirty="0" smtClean="0">
                <a:solidFill>
                  <a:srgbClr val="FF0000"/>
                </a:solidFill>
              </a:rPr>
              <a:t> </a:t>
            </a:r>
            <a:endParaRPr lang="fr-FR" sz="2800" b="1" dirty="0">
              <a:solidFill>
                <a:srgbClr val="FF0000"/>
              </a:solidFill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1565" y="1669817"/>
            <a:ext cx="2889451" cy="1759183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3357" y="3012141"/>
            <a:ext cx="2714643" cy="1949824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8387" y="4961965"/>
            <a:ext cx="2889451" cy="1909481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sp>
        <p:nvSpPr>
          <p:cNvPr id="7" name="Flèche droite 6"/>
          <p:cNvSpPr/>
          <p:nvPr/>
        </p:nvSpPr>
        <p:spPr>
          <a:xfrm>
            <a:off x="2830595" y="2036422"/>
            <a:ext cx="3575225" cy="32301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Flèche droite 7"/>
          <p:cNvSpPr/>
          <p:nvPr/>
        </p:nvSpPr>
        <p:spPr>
          <a:xfrm>
            <a:off x="2847417" y="3882394"/>
            <a:ext cx="1119465" cy="30003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Flèche droite 8"/>
          <p:cNvSpPr/>
          <p:nvPr/>
        </p:nvSpPr>
        <p:spPr>
          <a:xfrm>
            <a:off x="2847417" y="6022862"/>
            <a:ext cx="3575225" cy="40369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1391407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3292288" y="416859"/>
            <a:ext cx="5607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 smtClean="0">
                <a:solidFill>
                  <a:schemeClr val="accent2"/>
                </a:solidFill>
              </a:rPr>
              <a:t>LES TYPES DES </a:t>
            </a:r>
            <a:r>
              <a:rPr lang="fr-FR" sz="3200" b="1" i="1" dirty="0" smtClean="0">
                <a:solidFill>
                  <a:schemeClr val="accent2"/>
                </a:solidFill>
              </a:rPr>
              <a:t>MYCORHIZES</a:t>
            </a:r>
            <a:r>
              <a:rPr lang="fr-FR" sz="3200" b="1" dirty="0" smtClean="0">
                <a:solidFill>
                  <a:schemeClr val="accent2"/>
                </a:solidFill>
              </a:rPr>
              <a:t> </a:t>
            </a:r>
            <a:endParaRPr lang="fr-FR" sz="3200" b="1" dirty="0">
              <a:solidFill>
                <a:schemeClr val="accent2"/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407894" y="1169894"/>
            <a:ext cx="11376212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u="sng" dirty="0" smtClean="0">
                <a:solidFill>
                  <a:srgbClr val="FF0000"/>
                </a:solidFill>
              </a:rPr>
              <a:t>b</a:t>
            </a:r>
            <a:r>
              <a:rPr lang="fr-FR" sz="2800" b="1" i="1" u="sng" dirty="0" smtClean="0">
                <a:solidFill>
                  <a:srgbClr val="FF0000"/>
                </a:solidFill>
              </a:rPr>
              <a:t>_ </a:t>
            </a:r>
            <a:r>
              <a:rPr lang="fr-FR" sz="2800" b="1" i="1" u="sng" dirty="0" err="1" smtClean="0">
                <a:solidFill>
                  <a:srgbClr val="FF0000"/>
                </a:solidFill>
              </a:rPr>
              <a:t>ectomycorhizes</a:t>
            </a:r>
            <a:r>
              <a:rPr lang="fr-FR" sz="2800" b="1" i="1" u="sng" dirty="0" smtClean="0">
                <a:solidFill>
                  <a:srgbClr val="FF0000"/>
                </a:solidFill>
              </a:rPr>
              <a:t> </a:t>
            </a:r>
            <a:r>
              <a:rPr lang="fr-FR" sz="2800" b="1" dirty="0" smtClean="0">
                <a:solidFill>
                  <a:srgbClr val="FF0000"/>
                </a:solidFill>
              </a:rPr>
              <a:t>: </a:t>
            </a:r>
            <a:r>
              <a:rPr lang="fr-FR" sz="2400" dirty="0" smtClean="0"/>
              <a:t>une  </a:t>
            </a:r>
            <a:r>
              <a:rPr lang="fr-FR" sz="2400" dirty="0" err="1" smtClean="0"/>
              <a:t>ectomycorhizes</a:t>
            </a:r>
            <a:r>
              <a:rPr lang="fr-FR" sz="2400" dirty="0" smtClean="0"/>
              <a:t> qualifie un type de mycorhize ou les hyphes pénètrent peu dans la racine et restent extérieures aux cellules . Le mycélium forme un manchon ou manteau fongique (sont présentes dans 5% des plantes vasculaires ).  </a:t>
            </a:r>
          </a:p>
          <a:p>
            <a:r>
              <a:rPr lang="fr-FR" sz="2800" b="1" u="sng" dirty="0" smtClean="0">
                <a:solidFill>
                  <a:srgbClr val="FF0000"/>
                </a:solidFill>
              </a:rPr>
              <a:t>Des Exemples pour les </a:t>
            </a:r>
            <a:r>
              <a:rPr lang="fr-FR" sz="2800" b="1" i="1" u="sng" dirty="0" err="1" smtClean="0">
                <a:solidFill>
                  <a:srgbClr val="FF0000"/>
                </a:solidFill>
              </a:rPr>
              <a:t>ectomycorhizes</a:t>
            </a:r>
            <a:r>
              <a:rPr lang="fr-FR" sz="2800" b="1" u="sng" dirty="0" smtClean="0">
                <a:solidFill>
                  <a:srgbClr val="FF0000"/>
                </a:solidFill>
              </a:rPr>
              <a:t> </a:t>
            </a:r>
            <a:r>
              <a:rPr lang="fr-FR" sz="2800" b="1" dirty="0" smtClean="0">
                <a:solidFill>
                  <a:srgbClr val="FF0000"/>
                </a:solidFill>
              </a:rPr>
              <a:t>: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endParaRPr lang="fr-FR" sz="2800" b="1" dirty="0">
              <a:solidFill>
                <a:srgbClr val="FF0000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fr-FR" sz="2800" i="1" dirty="0" err="1" smtClean="0">
                <a:solidFill>
                  <a:schemeClr val="accent5">
                    <a:lumMod val="75000"/>
                  </a:schemeClr>
                </a:solidFill>
              </a:rPr>
              <a:t>Amanita</a:t>
            </a:r>
            <a:r>
              <a:rPr lang="fr-FR" sz="2800" i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fr-FR" sz="2800" i="1" dirty="0" err="1" smtClean="0">
                <a:solidFill>
                  <a:schemeClr val="accent5">
                    <a:lumMod val="75000"/>
                  </a:schemeClr>
                </a:solidFill>
              </a:rPr>
              <a:t>muscaria</a:t>
            </a:r>
            <a:r>
              <a:rPr lang="fr-FR" sz="2800" i="1" dirty="0" smtClean="0">
                <a:solidFill>
                  <a:schemeClr val="accent5">
                    <a:lumMod val="75000"/>
                  </a:schemeClr>
                </a:solidFill>
              </a:rPr>
              <a:t> : 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endParaRPr lang="fr-FR" sz="2800" b="1" i="1" dirty="0">
              <a:solidFill>
                <a:schemeClr val="accent5">
                  <a:lumMod val="75000"/>
                </a:schemeClr>
              </a:solidFill>
            </a:endParaRPr>
          </a:p>
          <a:p>
            <a:pPr marL="457200" indent="-457200">
              <a:buFont typeface="Wingdings" panose="05000000000000000000" pitchFamily="2" charset="2"/>
              <a:buChar char="q"/>
            </a:pPr>
            <a:endParaRPr lang="fr-FR" sz="2800" b="1" i="1" dirty="0" smtClean="0">
              <a:solidFill>
                <a:schemeClr val="accent5">
                  <a:lumMod val="75000"/>
                </a:schemeClr>
              </a:solidFill>
            </a:endParaRP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fr-FR" sz="2800" i="1" dirty="0" err="1" smtClean="0">
                <a:solidFill>
                  <a:schemeClr val="accent5">
                    <a:lumMod val="75000"/>
                  </a:schemeClr>
                </a:solidFill>
              </a:rPr>
              <a:t>Lactarius</a:t>
            </a:r>
            <a:r>
              <a:rPr lang="fr-FR" sz="2800" i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fr-FR" sz="2800" i="1" dirty="0" err="1" smtClean="0">
                <a:solidFill>
                  <a:schemeClr val="accent5">
                    <a:lumMod val="75000"/>
                  </a:schemeClr>
                </a:solidFill>
              </a:rPr>
              <a:t>sp</a:t>
            </a:r>
            <a:r>
              <a:rPr lang="fr-FR" sz="2800" i="1" dirty="0" smtClean="0">
                <a:solidFill>
                  <a:schemeClr val="accent5">
                    <a:lumMod val="75000"/>
                  </a:schemeClr>
                </a:solidFill>
              </a:rPr>
              <a:t> :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endParaRPr lang="fr-FR" sz="2800" b="1" i="1" dirty="0">
              <a:solidFill>
                <a:schemeClr val="accent5">
                  <a:lumMod val="75000"/>
                </a:schemeClr>
              </a:solidFill>
            </a:endParaRPr>
          </a:p>
          <a:p>
            <a:pPr marL="457200" indent="-457200">
              <a:buFont typeface="Wingdings" panose="05000000000000000000" pitchFamily="2" charset="2"/>
              <a:buChar char="q"/>
            </a:pPr>
            <a:endParaRPr lang="fr-FR" sz="2800" b="1" i="1" dirty="0" smtClean="0">
              <a:solidFill>
                <a:schemeClr val="accent5">
                  <a:lumMod val="75000"/>
                </a:schemeClr>
              </a:solidFill>
            </a:endParaRP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fr-FR" sz="2800" i="1" dirty="0" err="1" smtClean="0">
                <a:solidFill>
                  <a:schemeClr val="accent5">
                    <a:lumMod val="75000"/>
                  </a:schemeClr>
                </a:solidFill>
              </a:rPr>
              <a:t>Gomphidius</a:t>
            </a:r>
            <a:r>
              <a:rPr lang="fr-FR" sz="2800" i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fr-FR" sz="2800" i="1" dirty="0" err="1" smtClean="0">
                <a:solidFill>
                  <a:schemeClr val="accent5">
                    <a:lumMod val="75000"/>
                  </a:schemeClr>
                </a:solidFill>
              </a:rPr>
              <a:t>glutinosus</a:t>
            </a:r>
            <a:r>
              <a:rPr lang="fr-FR" sz="2800" i="1" dirty="0" smtClean="0">
                <a:solidFill>
                  <a:schemeClr val="accent5">
                    <a:lumMod val="75000"/>
                  </a:schemeClr>
                </a:solidFill>
              </a:rPr>
              <a:t> :</a:t>
            </a:r>
          </a:p>
          <a:p>
            <a:endParaRPr lang="fr-FR" sz="2800" b="1" dirty="0">
              <a:solidFill>
                <a:srgbClr val="FF0000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q"/>
            </a:pPr>
            <a:endParaRPr lang="fr-FR" sz="2800" b="1" dirty="0">
              <a:solidFill>
                <a:srgbClr val="FF0000"/>
              </a:solidFill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8881" y="2552642"/>
            <a:ext cx="2399179" cy="1615946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7935" y="3951221"/>
            <a:ext cx="2185147" cy="1532965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8882" y="4961965"/>
            <a:ext cx="2399179" cy="1748116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sp>
        <p:nvSpPr>
          <p:cNvPr id="7" name="Flèche droite 6"/>
          <p:cNvSpPr/>
          <p:nvPr/>
        </p:nvSpPr>
        <p:spPr>
          <a:xfrm>
            <a:off x="3926541" y="3278784"/>
            <a:ext cx="3812241" cy="30043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Flèche droite 11"/>
          <p:cNvSpPr/>
          <p:nvPr/>
        </p:nvSpPr>
        <p:spPr>
          <a:xfrm>
            <a:off x="4551830" y="5856193"/>
            <a:ext cx="3180230" cy="32945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Flèche droite 12"/>
          <p:cNvSpPr/>
          <p:nvPr/>
        </p:nvSpPr>
        <p:spPr>
          <a:xfrm>
            <a:off x="3292288" y="4592168"/>
            <a:ext cx="2113430" cy="36979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9165259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2" grpId="0" animBg="1"/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712" y="-268361"/>
            <a:ext cx="11988799" cy="59817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3" name="Rectangle 2"/>
          <p:cNvSpPr/>
          <p:nvPr/>
        </p:nvSpPr>
        <p:spPr>
          <a:xfrm>
            <a:off x="11176000" y="4864100"/>
            <a:ext cx="584200" cy="4191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>
                <a:solidFill>
                  <a:schemeClr val="tx1"/>
                </a:solidFill>
              </a:rPr>
              <a:t>1</a:t>
            </a:r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495300" y="6184900"/>
            <a:ext cx="9931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u="sng" dirty="0" smtClean="0">
                <a:solidFill>
                  <a:srgbClr val="0070C0"/>
                </a:solidFill>
              </a:rPr>
              <a:t>Figure</a:t>
            </a:r>
            <a:r>
              <a:rPr lang="fr-FR" sz="2400" b="1" dirty="0" smtClean="0">
                <a:solidFill>
                  <a:srgbClr val="0070C0"/>
                </a:solidFill>
              </a:rPr>
              <a:t> 1:</a:t>
            </a:r>
            <a:r>
              <a:rPr lang="fr-FR" sz="2000" dirty="0" smtClean="0"/>
              <a:t>représent les différents types des </a:t>
            </a:r>
            <a:r>
              <a:rPr lang="fr-FR" sz="2000" b="1" i="1" dirty="0" smtClean="0"/>
              <a:t>mycorhizes . </a:t>
            </a:r>
            <a:r>
              <a:rPr lang="fr-FR" sz="2400" b="1" dirty="0" smtClean="0">
                <a:solidFill>
                  <a:srgbClr val="0070C0"/>
                </a:solidFill>
              </a:rPr>
              <a:t> </a:t>
            </a:r>
            <a:endParaRPr lang="fr-FR" sz="24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9076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6140"/>
            <a:ext cx="12191999" cy="6279777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510988" y="161365"/>
            <a:ext cx="111207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chemeClr val="accent5">
                    <a:lumMod val="75000"/>
                  </a:schemeClr>
                </a:solidFill>
              </a:rPr>
              <a:t>Figure 2 </a:t>
            </a:r>
            <a:r>
              <a:rPr lang="fr-FR" dirty="0" smtClean="0"/>
              <a:t>: </a:t>
            </a:r>
            <a:r>
              <a:rPr lang="fr-FR" sz="2000" dirty="0" smtClean="0"/>
              <a:t>représente l’association symbiotique entre les racines et les hyphes des champignons </a:t>
            </a:r>
            <a:r>
              <a:rPr lang="fr-FR" dirty="0" smtClean="0"/>
              <a:t>.  </a:t>
            </a:r>
            <a:endParaRPr lang="fr-FR" dirty="0"/>
          </a:p>
        </p:txBody>
      </p:sp>
      <p:sp>
        <p:nvSpPr>
          <p:cNvPr id="5" name="Rectangle 4"/>
          <p:cNvSpPr/>
          <p:nvPr/>
        </p:nvSpPr>
        <p:spPr>
          <a:xfrm>
            <a:off x="11362765" y="6347012"/>
            <a:ext cx="551329" cy="5109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>
                <a:solidFill>
                  <a:schemeClr val="tx1"/>
                </a:solidFill>
              </a:rPr>
              <a:t>2</a:t>
            </a:r>
            <a:endParaRPr lang="fr-FR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9286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856</TotalTime>
  <Words>707</Words>
  <Application>Microsoft Office PowerPoint</Application>
  <PresentationFormat>Grand écran</PresentationFormat>
  <Paragraphs>139</Paragraphs>
  <Slides>16</Slides>
  <Notes>0</Notes>
  <HiddenSlides>0</HiddenSlides>
  <MMClips>1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16</vt:i4>
      </vt:variant>
    </vt:vector>
  </HeadingPairs>
  <TitlesOfParts>
    <vt:vector size="22" baseType="lpstr">
      <vt:lpstr>Andalus</vt:lpstr>
      <vt:lpstr>Arial</vt:lpstr>
      <vt:lpstr>Calibri</vt:lpstr>
      <vt:lpstr>Calibri Light</vt:lpstr>
      <vt:lpstr>Wingdings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asus</dc:creator>
  <cp:lastModifiedBy>DELL</cp:lastModifiedBy>
  <cp:revision>90</cp:revision>
  <dcterms:created xsi:type="dcterms:W3CDTF">2020-02-13T14:00:32Z</dcterms:created>
  <dcterms:modified xsi:type="dcterms:W3CDTF">2020-04-28T09:30:46Z</dcterms:modified>
</cp:coreProperties>
</file>