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7" r:id="rId2"/>
    <p:sldId id="260" r:id="rId3"/>
    <p:sldId id="270" r:id="rId4"/>
    <p:sldId id="258" r:id="rId5"/>
    <p:sldId id="262" r:id="rId6"/>
    <p:sldId id="261" r:id="rId7"/>
    <p:sldId id="275" r:id="rId8"/>
    <p:sldId id="259" r:id="rId9"/>
    <p:sldId id="265" r:id="rId10"/>
    <p:sldId id="266" r:id="rId11"/>
    <p:sldId id="267" r:id="rId12"/>
    <p:sldId id="268" r:id="rId13"/>
    <p:sldId id="269" r:id="rId14"/>
    <p:sldId id="271" r:id="rId15"/>
    <p:sldId id="272"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37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1EB3B2C5-C298-4010-9F4C-6E0989970522}" type="datetimeFigureOut">
              <a:rPr lang="fr-FR" smtClean="0"/>
              <a:t>05/04/2020</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3199731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EB3B2C5-C298-4010-9F4C-6E0989970522}" type="datetimeFigureOut">
              <a:rPr lang="fr-FR" smtClean="0"/>
              <a:t>05/04/2020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2129889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EB3B2C5-C298-4010-9F4C-6E0989970522}" type="datetimeFigureOut">
              <a:rPr lang="fr-FR" smtClean="0"/>
              <a:t>05/04/2020</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77BB05-D473-4D1C-BF81-D530DAF5060A}"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94298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EB3B2C5-C298-4010-9F4C-6E0989970522}" type="datetimeFigureOut">
              <a:rPr lang="fr-FR" smtClean="0"/>
              <a:t>05/04/2020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3561670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EB3B2C5-C298-4010-9F4C-6E0989970522}" type="datetimeFigureOut">
              <a:rPr lang="fr-FR" smtClean="0"/>
              <a:t>05/04/2020</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77BB05-D473-4D1C-BF81-D530DAF5060A}"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0797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1EB3B2C5-C298-4010-9F4C-6E0989970522}" type="datetimeFigureOut">
              <a:rPr lang="fr-FR" smtClean="0"/>
              <a:t>05/04/2020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2387840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EB3B2C5-C298-4010-9F4C-6E0989970522}" type="datetimeFigureOut">
              <a:rPr lang="fr-FR" smtClean="0"/>
              <a:t>05/04/2020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7480215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EB3B2C5-C298-4010-9F4C-6E0989970522}" type="datetimeFigureOut">
              <a:rPr lang="fr-FR" smtClean="0"/>
              <a:t>05/04/2020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995808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EB3B2C5-C298-4010-9F4C-6E0989970522}" type="datetimeFigureOut">
              <a:rPr lang="fr-FR" smtClean="0"/>
              <a:t>05/04/2020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1021192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1EB3B2C5-C298-4010-9F4C-6E0989970522}" type="datetimeFigureOut">
              <a:rPr lang="fr-FR" smtClean="0"/>
              <a:t>05/04/2020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2013289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EB3B2C5-C298-4010-9F4C-6E0989970522}" type="datetimeFigureOut">
              <a:rPr lang="fr-FR" smtClean="0"/>
              <a:t>05/04/2020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147620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1EB3B2C5-C298-4010-9F4C-6E0989970522}" type="datetimeFigureOut">
              <a:rPr lang="fr-FR" smtClean="0"/>
              <a:t>05/04/2020</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1439169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1EB3B2C5-C298-4010-9F4C-6E0989970522}" type="datetimeFigureOut">
              <a:rPr lang="fr-FR" smtClean="0"/>
              <a:t>05/04/2020</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329520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3B2C5-C298-4010-9F4C-6E0989970522}" type="datetimeFigureOut">
              <a:rPr lang="fr-FR" smtClean="0"/>
              <a:t>05/04/2020</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2000730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EB3B2C5-C298-4010-9F4C-6E0989970522}" type="datetimeFigureOut">
              <a:rPr lang="fr-FR" smtClean="0"/>
              <a:t>05/04/2020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382524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EB3B2C5-C298-4010-9F4C-6E0989970522}" type="datetimeFigureOut">
              <a:rPr lang="fr-FR" smtClean="0"/>
              <a:t>05/04/2020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77BB05-D473-4D1C-BF81-D530DAF5060A}" type="slidenum">
              <a:rPr lang="fr-FR" smtClean="0"/>
              <a:t>‹N°›</a:t>
            </a:fld>
            <a:endParaRPr lang="fr-FR"/>
          </a:p>
        </p:txBody>
      </p:sp>
    </p:spTree>
    <p:extLst>
      <p:ext uri="{BB962C8B-B14F-4D97-AF65-F5344CB8AC3E}">
        <p14:creationId xmlns:p14="http://schemas.microsoft.com/office/powerpoint/2010/main" val="3543156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EB3B2C5-C298-4010-9F4C-6E0989970522}" type="datetimeFigureOut">
              <a:rPr lang="fr-FR" smtClean="0"/>
              <a:t>05/04/2020</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77BB05-D473-4D1C-BF81-D530DAF5060A}" type="slidenum">
              <a:rPr lang="fr-FR" smtClean="0"/>
              <a:t>‹N°›</a:t>
            </a:fld>
            <a:endParaRPr lang="fr-FR"/>
          </a:p>
        </p:txBody>
      </p:sp>
    </p:spTree>
    <p:extLst>
      <p:ext uri="{BB962C8B-B14F-4D97-AF65-F5344CB8AC3E}">
        <p14:creationId xmlns:p14="http://schemas.microsoft.com/office/powerpoint/2010/main" val="3264740438"/>
      </p:ext>
    </p:extLst>
  </p:cSld>
  <p:clrMap bg1="dk1" tx1="lt1" bg2="dk2" tx2="lt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0163" y="0"/>
            <a:ext cx="8814501" cy="1938992"/>
          </a:xfrm>
          <a:prstGeom prst="rect">
            <a:avLst/>
          </a:prstGeom>
        </p:spPr>
        <p:txBody>
          <a:bodyPr wrap="square">
            <a:spAutoFit/>
          </a:bodyPr>
          <a:lstStyle/>
          <a:p>
            <a:pPr algn="ctr"/>
            <a:r>
              <a:rPr lang="ar-DZ" sz="2400" dirty="0" smtClean="0">
                <a:latin typeface="Arial" panose="020B0604020202020204" pitchFamily="34" charset="0"/>
                <a:cs typeface="Arial" panose="020B0604020202020204" pitchFamily="34" charset="0"/>
              </a:rPr>
              <a:t>الجمهورية الجزائرية الديمقراطية الشعبية</a:t>
            </a:r>
          </a:p>
          <a:p>
            <a:pPr algn="ctr"/>
            <a:r>
              <a:rPr lang="ar-DZ" sz="2400" dirty="0" smtClean="0">
                <a:latin typeface="Arial" panose="020B0604020202020204" pitchFamily="34" charset="0"/>
                <a:cs typeface="Arial" panose="020B0604020202020204" pitchFamily="34" charset="0"/>
              </a:rPr>
              <a:t>وزارة التعليم العالي و البحث العلمي</a:t>
            </a:r>
          </a:p>
          <a:p>
            <a:pPr algn="ctr"/>
            <a:r>
              <a:rPr lang="ar-DZ" sz="2400" dirty="0" smtClean="0">
                <a:latin typeface="Arial" panose="020B0604020202020204" pitchFamily="34" charset="0"/>
                <a:cs typeface="Arial" panose="020B0604020202020204" pitchFamily="34" charset="0"/>
              </a:rPr>
              <a:t>كلية العلوم الاقتصادية و التجارية و علوم التسيير</a:t>
            </a:r>
          </a:p>
          <a:p>
            <a:pPr algn="ctr"/>
            <a:r>
              <a:rPr lang="ar-DZ" sz="2400" dirty="0" smtClean="0">
                <a:latin typeface="Arial" panose="020B0604020202020204" pitchFamily="34" charset="0"/>
                <a:cs typeface="Arial" panose="020B0604020202020204" pitchFamily="34" charset="0"/>
              </a:rPr>
              <a:t>قسم علوم التسيير </a:t>
            </a:r>
          </a:p>
          <a:p>
            <a:pPr algn="ctr"/>
            <a:r>
              <a:rPr lang="ar-DZ" sz="2400" dirty="0" smtClean="0">
                <a:latin typeface="Arial" panose="020B0604020202020204" pitchFamily="34" charset="0"/>
                <a:cs typeface="Arial" panose="020B0604020202020204" pitchFamily="34" charset="0"/>
              </a:rPr>
              <a:t>تخصص: تسيير موارد بشرية</a:t>
            </a:r>
            <a:endParaRPr lang="ar-DZ" sz="2400" dirty="0">
              <a:latin typeface="Arial" panose="020B0604020202020204" pitchFamily="34" charset="0"/>
              <a:cs typeface="Arial" panose="020B0604020202020204" pitchFamily="34" charset="0"/>
            </a:endParaRPr>
          </a:p>
        </p:txBody>
      </p:sp>
      <p:sp>
        <p:nvSpPr>
          <p:cNvPr id="6" name="Vague 5"/>
          <p:cNvSpPr/>
          <p:nvPr/>
        </p:nvSpPr>
        <p:spPr>
          <a:xfrm>
            <a:off x="3043091" y="2564089"/>
            <a:ext cx="6284890" cy="2910625"/>
          </a:xfrm>
          <a:prstGeom prst="wave">
            <a:avLst>
              <a:gd name="adj1" fmla="val 12500"/>
              <a:gd name="adj2" fmla="val 189"/>
            </a:avLst>
          </a:prstGeom>
          <a:effectLst/>
        </p:spPr>
        <p:style>
          <a:lnRef idx="1">
            <a:schemeClr val="accent1"/>
          </a:lnRef>
          <a:fillRef idx="2">
            <a:schemeClr val="accent1"/>
          </a:fillRef>
          <a:effectRef idx="1">
            <a:schemeClr val="accent1"/>
          </a:effectRef>
          <a:fontRef idx="minor">
            <a:schemeClr val="dk1"/>
          </a:fontRef>
        </p:style>
        <p:txBody>
          <a:bodyPr rtlCol="0" anchor="ctr">
            <a:prstTxWarp prst="textWave1">
              <a:avLst/>
            </a:prstTxWarp>
          </a:bodyPr>
          <a:lstStyle/>
          <a:p>
            <a:pPr algn="ctr"/>
            <a:r>
              <a:rPr lang="ar-DZ" sz="12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مدخل إلى هندسة </a:t>
            </a:r>
          </a:p>
          <a:p>
            <a:pPr algn="ctr"/>
            <a:r>
              <a:rPr lang="ar-DZ" sz="1200"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التكوين</a:t>
            </a:r>
          </a:p>
        </p:txBody>
      </p:sp>
      <p:sp>
        <p:nvSpPr>
          <p:cNvPr id="7" name="Rectangle 6"/>
          <p:cNvSpPr/>
          <p:nvPr/>
        </p:nvSpPr>
        <p:spPr>
          <a:xfrm>
            <a:off x="1112859" y="4828383"/>
            <a:ext cx="1407758" cy="646331"/>
          </a:xfrm>
          <a:prstGeom prst="rect">
            <a:avLst/>
          </a:prstGeom>
        </p:spPr>
        <p:txBody>
          <a:bodyPr wrap="none">
            <a:spAutoFit/>
          </a:bodyPr>
          <a:lstStyle/>
          <a:p>
            <a:pPr algn="ctr" rtl="1"/>
            <a:r>
              <a:rPr lang="ar-DZ" u="sng" dirty="0">
                <a:latin typeface="Arial" panose="020B0604020202020204" pitchFamily="34" charset="0"/>
                <a:cs typeface="Arial" panose="020B0604020202020204" pitchFamily="34" charset="0"/>
              </a:rPr>
              <a:t>اشراف الأستاذ</a:t>
            </a:r>
            <a:r>
              <a:rPr lang="ar-DZ" dirty="0" smtClean="0">
                <a:latin typeface="Arial" panose="020B0604020202020204" pitchFamily="34" charset="0"/>
                <a:cs typeface="Arial" panose="020B0604020202020204" pitchFamily="34" charset="0"/>
              </a:rPr>
              <a:t>:</a:t>
            </a:r>
          </a:p>
          <a:p>
            <a:pPr algn="r" rtl="1"/>
            <a:r>
              <a:rPr lang="ar-DZ" dirty="0" smtClean="0">
                <a:latin typeface="Arial" panose="020B0604020202020204" pitchFamily="34" charset="0"/>
                <a:cs typeface="Arial" panose="020B0604020202020204" pitchFamily="34" charset="0"/>
              </a:rPr>
              <a:t>*علالي مليكة</a:t>
            </a:r>
            <a:endParaRPr lang="ar-DZ" dirty="0">
              <a:latin typeface="Arial" panose="020B0604020202020204" pitchFamily="34" charset="0"/>
              <a:cs typeface="Arial" panose="020B0604020202020204" pitchFamily="34" charset="0"/>
            </a:endParaRPr>
          </a:p>
        </p:txBody>
      </p:sp>
      <p:sp>
        <p:nvSpPr>
          <p:cNvPr id="8" name="Rectangle 7"/>
          <p:cNvSpPr/>
          <p:nvPr/>
        </p:nvSpPr>
        <p:spPr>
          <a:xfrm>
            <a:off x="7247514" y="2575775"/>
            <a:ext cx="1039067" cy="400110"/>
          </a:xfrm>
          <a:prstGeom prst="rect">
            <a:avLst/>
          </a:prstGeom>
        </p:spPr>
        <p:txBody>
          <a:bodyPr wrap="none">
            <a:spAutoFit/>
          </a:bodyPr>
          <a:lstStyle/>
          <a:p>
            <a:r>
              <a:rPr lang="ar-DZ" sz="2000" u="sng" dirty="0">
                <a:latin typeface="Arial" panose="020B0604020202020204" pitchFamily="34" charset="0"/>
                <a:cs typeface="Arial" panose="020B0604020202020204" pitchFamily="34" charset="0"/>
              </a:rPr>
              <a:t>الموضوع:</a:t>
            </a:r>
          </a:p>
        </p:txBody>
      </p:sp>
      <p:sp>
        <p:nvSpPr>
          <p:cNvPr id="9" name="Rectangle 8"/>
          <p:cNvSpPr/>
          <p:nvPr/>
        </p:nvSpPr>
        <p:spPr>
          <a:xfrm>
            <a:off x="10417527" y="4601911"/>
            <a:ext cx="1521570" cy="1323439"/>
          </a:xfrm>
          <a:prstGeom prst="rect">
            <a:avLst/>
          </a:prstGeom>
        </p:spPr>
        <p:txBody>
          <a:bodyPr wrap="none">
            <a:spAutoFit/>
          </a:bodyPr>
          <a:lstStyle/>
          <a:p>
            <a:pPr algn="r" rtl="1"/>
            <a:r>
              <a:rPr lang="ar-DZ" sz="2000" u="sng" dirty="0">
                <a:latin typeface="Arial" panose="020B0604020202020204" pitchFamily="34" charset="0"/>
                <a:cs typeface="Arial" panose="020B0604020202020204" pitchFamily="34" charset="0"/>
              </a:rPr>
              <a:t>من اعداد</a:t>
            </a:r>
            <a:r>
              <a:rPr lang="ar-DZ" sz="2000" dirty="0" smtClean="0">
                <a:latin typeface="Arial" panose="020B0604020202020204" pitchFamily="34" charset="0"/>
                <a:cs typeface="Arial" panose="020B0604020202020204" pitchFamily="34" charset="0"/>
              </a:rPr>
              <a:t>:</a:t>
            </a:r>
          </a:p>
          <a:p>
            <a:pPr marL="285750" indent="-285750" algn="r" rtl="1">
              <a:buFont typeface="Arial" panose="020B0604020202020204" pitchFamily="34" charset="0"/>
              <a:buChar char="•"/>
            </a:pPr>
            <a:r>
              <a:rPr lang="ar-DZ" sz="2000" dirty="0" smtClean="0">
                <a:latin typeface="Arial" panose="020B0604020202020204" pitchFamily="34" charset="0"/>
                <a:cs typeface="Arial" panose="020B0604020202020204" pitchFamily="34" charset="0"/>
              </a:rPr>
              <a:t>عائشة</a:t>
            </a:r>
            <a:r>
              <a:rPr lang="fr-FR" sz="2000" dirty="0" smtClean="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جداي</a:t>
            </a:r>
          </a:p>
          <a:p>
            <a:pPr marL="285750" indent="-285750" algn="r" rtl="1">
              <a:buFont typeface="Arial" panose="020B0604020202020204" pitchFamily="34" charset="0"/>
              <a:buChar char="•"/>
            </a:pPr>
            <a:r>
              <a:rPr lang="ar-DZ" sz="2000" dirty="0" smtClean="0">
                <a:latin typeface="Arial" panose="020B0604020202020204" pitchFamily="34" charset="0"/>
                <a:cs typeface="Arial" panose="020B0604020202020204" pitchFamily="34" charset="0"/>
              </a:rPr>
              <a:t>ميادة</a:t>
            </a:r>
            <a:r>
              <a:rPr lang="fr-FR" sz="2000" dirty="0" smtClean="0">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بوراس</a:t>
            </a:r>
          </a:p>
          <a:p>
            <a:pPr marL="285750" indent="-285750" algn="r" rtl="1">
              <a:buFont typeface="Arial" panose="020B0604020202020204" pitchFamily="34" charset="0"/>
              <a:buChar char="•"/>
            </a:pPr>
            <a:r>
              <a:rPr lang="ar-DZ" sz="2000" dirty="0" smtClean="0">
                <a:latin typeface="Arial" panose="020B0604020202020204" pitchFamily="34" charset="0"/>
                <a:cs typeface="Arial" panose="020B0604020202020204" pitchFamily="34" charset="0"/>
              </a:rPr>
              <a:t>أنوار</a:t>
            </a:r>
            <a:r>
              <a:rPr lang="fr-FR" sz="2000" dirty="0" smtClean="0">
                <a:latin typeface="Arial" panose="020B0604020202020204" pitchFamily="34" charset="0"/>
                <a:cs typeface="Arial" panose="020B0604020202020204" pitchFamily="34" charset="0"/>
              </a:rPr>
              <a:t> </a:t>
            </a:r>
            <a:r>
              <a:rPr lang="ar-DZ" sz="2000" dirty="0">
                <a:latin typeface="Arial" panose="020B0604020202020204" pitchFamily="34" charset="0"/>
                <a:cs typeface="Arial" panose="020B0604020202020204" pitchFamily="34" charset="0"/>
              </a:rPr>
              <a:t>مازري</a:t>
            </a:r>
          </a:p>
        </p:txBody>
      </p:sp>
      <p:sp>
        <p:nvSpPr>
          <p:cNvPr id="10" name="Rectangle 9"/>
          <p:cNvSpPr/>
          <p:nvPr/>
        </p:nvSpPr>
        <p:spPr>
          <a:xfrm>
            <a:off x="4936625" y="6296627"/>
            <a:ext cx="2672526" cy="400110"/>
          </a:xfrm>
          <a:prstGeom prst="rect">
            <a:avLst/>
          </a:prstGeom>
        </p:spPr>
        <p:txBody>
          <a:bodyPr wrap="none">
            <a:spAutoFit/>
          </a:bodyPr>
          <a:lstStyle/>
          <a:p>
            <a:r>
              <a:rPr lang="ar-DZ" sz="2000" dirty="0">
                <a:latin typeface="Arial" panose="020B0604020202020204" pitchFamily="34" charset="0"/>
                <a:cs typeface="Arial" panose="020B0604020202020204" pitchFamily="34" charset="0"/>
              </a:rPr>
              <a:t>السنة الجامعية: 2019/2020</a:t>
            </a:r>
          </a:p>
        </p:txBody>
      </p:sp>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1524" y="11875"/>
            <a:ext cx="1607325" cy="1805049"/>
          </a:xfrm>
          <a:prstGeom prst="rect">
            <a:avLst/>
          </a:prstGeom>
        </p:spPr>
      </p:pic>
      <p:pic>
        <p:nvPicPr>
          <p:cNvPr id="4" name="Image 3"/>
          <p:cNvPicPr>
            <a:picLocks noChangeAspect="1"/>
          </p:cNvPicPr>
          <p:nvPr/>
        </p:nvPicPr>
        <p:blipFill>
          <a:blip r:embed="rId3"/>
          <a:stretch>
            <a:fillRect/>
          </a:stretch>
        </p:blipFill>
        <p:spPr>
          <a:xfrm>
            <a:off x="180680" y="477"/>
            <a:ext cx="1609483" cy="1804572"/>
          </a:xfrm>
          <a:prstGeom prst="rect">
            <a:avLst/>
          </a:prstGeom>
        </p:spPr>
      </p:pic>
    </p:spTree>
    <p:extLst>
      <p:ext uri="{BB962C8B-B14F-4D97-AF65-F5344CB8AC3E}">
        <p14:creationId xmlns:p14="http://schemas.microsoft.com/office/powerpoint/2010/main" val="378938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iterate type="lt">
                                    <p:tmPct val="0"/>
                                  </p:iterate>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mph" presetSubtype="0" fill="hold" grpId="1" nodeType="clickEffect">
                                  <p:stCondLst>
                                    <p:cond delay="0"/>
                                  </p:stCondLst>
                                  <p:iterate type="lt">
                                    <p:tmPct val="4000"/>
                                  </p:iterate>
                                  <p:childTnLst>
                                    <p:set>
                                      <p:cBhvr override="childStyle">
                                        <p:cTn id="13" dur="500" fill="hold"/>
                                        <p:tgtEl>
                                          <p:spTgt spid="6"/>
                                        </p:tgtEl>
                                        <p:attrNameLst>
                                          <p:attrName>style.color</p:attrName>
                                        </p:attrNameLst>
                                      </p:cBhvr>
                                      <p:to>
                                        <p:clrVal>
                                          <a:srgbClr val="F39E87"/>
                                        </p:clrVal>
                                      </p:to>
                                    </p:set>
                                    <p:set>
                                      <p:cBhvr>
                                        <p:cTn id="14" dur="500" fill="hold"/>
                                        <p:tgtEl>
                                          <p:spTgt spid="6"/>
                                        </p:tgtEl>
                                        <p:attrNameLst>
                                          <p:attrName>fillcolor</p:attrName>
                                        </p:attrNameLst>
                                      </p:cBhvr>
                                      <p:to>
                                        <p:clrVal>
                                          <a:srgbClr val="F39E87"/>
                                        </p:clrVal>
                                      </p:to>
                                    </p:set>
                                    <p:set>
                                      <p:cBhvr>
                                        <p:cTn id="15" dur="500" fill="hold"/>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44059" y="24408"/>
            <a:ext cx="6291618" cy="523220"/>
          </a:xfrm>
          <a:prstGeom prst="rect">
            <a:avLst/>
          </a:prstGeom>
          <a:noFill/>
        </p:spPr>
        <p:txBody>
          <a:bodyPr wrap="square" lIns="91440" tIns="45720" rIns="91440" bIns="45720">
            <a:spAutoFit/>
          </a:bodyPr>
          <a:lstStyle/>
          <a:p>
            <a:pPr algn="ctr"/>
            <a:r>
              <a:rPr lang="ar-DZ"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المطلب02:أهمية </a:t>
            </a:r>
            <a:r>
              <a:rPr lang="ar-DZ" sz="28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التكوين</a:t>
            </a:r>
          </a:p>
        </p:txBody>
      </p:sp>
      <p:sp>
        <p:nvSpPr>
          <p:cNvPr id="2" name="Rectangle 1"/>
          <p:cNvSpPr/>
          <p:nvPr/>
        </p:nvSpPr>
        <p:spPr>
          <a:xfrm>
            <a:off x="2030442" y="1048070"/>
            <a:ext cx="9144000" cy="2976328"/>
          </a:xfrm>
          <a:prstGeom prst="rect">
            <a:avLst/>
          </a:prstGeom>
        </p:spPr>
        <p:txBody>
          <a:bodyPr wrap="square">
            <a:spAutoFit/>
          </a:bodyPr>
          <a:lstStyle/>
          <a:p>
            <a:pPr marL="342900" indent="-342900" algn="just" rtl="1">
              <a:lnSpc>
                <a:spcPct val="107000"/>
              </a:lnSpc>
              <a:spcAft>
                <a:spcPts val="800"/>
              </a:spcAft>
              <a:buFont typeface="Wingdings" panose="05000000000000000000" pitchFamily="2" charset="2"/>
              <a:buChar char="ü"/>
            </a:pPr>
            <a:r>
              <a:rPr lang="ar-DZ" sz="2400" dirty="0" smtClean="0">
                <a:latin typeface="Arial" panose="020B0604020202020204" pitchFamily="34" charset="0"/>
                <a:ea typeface="Calibri" panose="020F0502020204030204" pitchFamily="34" charset="0"/>
                <a:cs typeface="Arial" panose="020B0604020202020204" pitchFamily="34" charset="0"/>
              </a:rPr>
              <a:t>القدرة على التمييز و المنافسة.</a:t>
            </a:r>
          </a:p>
          <a:p>
            <a:pPr marL="342900" indent="-342900" algn="just" rtl="1">
              <a:lnSpc>
                <a:spcPct val="107000"/>
              </a:lnSpc>
              <a:spcAft>
                <a:spcPts val="800"/>
              </a:spcAft>
              <a:buFont typeface="Wingdings" panose="05000000000000000000" pitchFamily="2" charset="2"/>
              <a:buChar char="ü"/>
            </a:pPr>
            <a:r>
              <a:rPr lang="ar-DZ" sz="2400" dirty="0" smtClean="0">
                <a:latin typeface="Arial" panose="020B0604020202020204" pitchFamily="34" charset="0"/>
                <a:ea typeface="Calibri" panose="020F0502020204030204" pitchFamily="34" charset="0"/>
                <a:cs typeface="Arial" panose="020B0604020202020204" pitchFamily="34" charset="0"/>
              </a:rPr>
              <a:t> تحسين مناخ العمل الذي يخلق الرضا الوظيفي.</a:t>
            </a:r>
          </a:p>
          <a:p>
            <a:pPr marL="342900" indent="-342900" algn="just" rtl="1">
              <a:lnSpc>
                <a:spcPct val="107000"/>
              </a:lnSpc>
              <a:spcAft>
                <a:spcPts val="800"/>
              </a:spcAft>
              <a:buFont typeface="Wingdings" panose="05000000000000000000" pitchFamily="2" charset="2"/>
              <a:buChar char="ü"/>
            </a:pPr>
            <a:r>
              <a:rPr lang="ar-DZ" sz="2400" dirty="0" smtClean="0">
                <a:latin typeface="Arial" panose="020B0604020202020204" pitchFamily="34" charset="0"/>
                <a:ea typeface="Calibri" panose="020F0502020204030204" pitchFamily="34" charset="0"/>
                <a:cs typeface="Arial" panose="020B0604020202020204" pitchFamily="34" charset="0"/>
              </a:rPr>
              <a:t>تقليل معدلات دوران العمل.</a:t>
            </a:r>
          </a:p>
          <a:p>
            <a:pPr marL="342900" indent="-342900" algn="just" rtl="1">
              <a:lnSpc>
                <a:spcPct val="107000"/>
              </a:lnSpc>
              <a:spcAft>
                <a:spcPts val="800"/>
              </a:spcAft>
              <a:buFont typeface="Wingdings" panose="05000000000000000000" pitchFamily="2" charset="2"/>
              <a:buChar char="ü"/>
            </a:pPr>
            <a:r>
              <a:rPr lang="ar-DZ" sz="2400" dirty="0" smtClean="0">
                <a:latin typeface="Arial" panose="020B0604020202020204" pitchFamily="34" charset="0"/>
                <a:ea typeface="Calibri" panose="020F0502020204030204" pitchFamily="34" charset="0"/>
                <a:cs typeface="Arial" panose="020B0604020202020204" pitchFamily="34" charset="0"/>
              </a:rPr>
              <a:t>المساعدة في ربط أهداف الموظفين بأهداف المؤسسة.</a:t>
            </a:r>
          </a:p>
          <a:p>
            <a:pPr marL="342900" indent="-342900" algn="just" rtl="1">
              <a:lnSpc>
                <a:spcPct val="107000"/>
              </a:lnSpc>
              <a:spcAft>
                <a:spcPts val="800"/>
              </a:spcAft>
              <a:buFont typeface="Wingdings" panose="05000000000000000000" pitchFamily="2" charset="2"/>
              <a:buChar char="ü"/>
            </a:pPr>
            <a:r>
              <a:rPr lang="ar-DZ" sz="2400" dirty="0" smtClean="0">
                <a:latin typeface="Arial" panose="020B0604020202020204" pitchFamily="34" charset="0"/>
                <a:ea typeface="Calibri" panose="020F0502020204030204" pitchFamily="34" charset="0"/>
                <a:cs typeface="Arial" panose="020B0604020202020204" pitchFamily="34" charset="0"/>
              </a:rPr>
              <a:t>المساعدة في فعاليات الاتصال و الاستشارات الداخلية.</a:t>
            </a:r>
          </a:p>
          <a:p>
            <a:pPr marL="342900" indent="-342900" algn="just" rtl="1">
              <a:lnSpc>
                <a:spcPct val="107000"/>
              </a:lnSpc>
              <a:spcAft>
                <a:spcPts val="800"/>
              </a:spcAft>
              <a:buFont typeface="Wingdings" panose="05000000000000000000" pitchFamily="2" charset="2"/>
              <a:buChar char="ü"/>
            </a:pPr>
            <a:endParaRPr lang="ar-DZ" sz="2400" dirty="0" smtClean="0">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8324560" y="547628"/>
            <a:ext cx="2496196" cy="461665"/>
          </a:xfrm>
          <a:prstGeom prst="rect">
            <a:avLst/>
          </a:prstGeom>
        </p:spPr>
        <p:txBody>
          <a:bodyPr wrap="none">
            <a:spAutoFit/>
          </a:bodyPr>
          <a:lstStyle/>
          <a:p>
            <a:r>
              <a:rPr lang="ar-DZ" sz="2400" b="1" u="sng" dirty="0">
                <a:solidFill>
                  <a:srgbClr val="FF0000"/>
                </a:solidFill>
                <a:latin typeface="Arial" panose="020B0604020202020204" pitchFamily="34" charset="0"/>
                <a:cs typeface="Arial" panose="020B0604020202020204" pitchFamily="34" charset="0"/>
              </a:rPr>
              <a:t>على مستوى المؤسسة</a:t>
            </a:r>
            <a:r>
              <a:rPr lang="ar-DZ" sz="2400" dirty="0">
                <a:solidFill>
                  <a:srgbClr val="FF0000"/>
                </a:solidFill>
                <a:latin typeface="Arial" panose="020B0604020202020204" pitchFamily="34" charset="0"/>
                <a:cs typeface="Arial" panose="020B0604020202020204" pitchFamily="34" charset="0"/>
              </a:rPr>
              <a:t>:</a:t>
            </a:r>
            <a:endParaRPr lang="fr-FR" sz="2400" dirty="0">
              <a:solidFill>
                <a:srgbClr val="FF0000"/>
              </a:solidFill>
              <a:latin typeface="Arial" panose="020B0604020202020204" pitchFamily="34" charset="0"/>
              <a:cs typeface="Arial" panose="020B0604020202020204" pitchFamily="34" charset="0"/>
            </a:endParaRPr>
          </a:p>
        </p:txBody>
      </p:sp>
      <p:sp>
        <p:nvSpPr>
          <p:cNvPr id="6" name="Rectangle 5"/>
          <p:cNvSpPr/>
          <p:nvPr/>
        </p:nvSpPr>
        <p:spPr>
          <a:xfrm>
            <a:off x="8797281" y="3491790"/>
            <a:ext cx="2063386" cy="461665"/>
          </a:xfrm>
          <a:prstGeom prst="rect">
            <a:avLst/>
          </a:prstGeom>
        </p:spPr>
        <p:txBody>
          <a:bodyPr wrap="none">
            <a:spAutoFit/>
          </a:bodyPr>
          <a:lstStyle/>
          <a:p>
            <a:pPr algn="r" rtl="1"/>
            <a:r>
              <a:rPr lang="ar-DZ" sz="2400" b="1" u="sng" dirty="0">
                <a:solidFill>
                  <a:srgbClr val="FF0000"/>
                </a:solidFill>
                <a:latin typeface="Arial" panose="020B0604020202020204" pitchFamily="34" charset="0"/>
                <a:cs typeface="Arial" panose="020B0604020202020204" pitchFamily="34" charset="0"/>
              </a:rPr>
              <a:t>على مستوى </a:t>
            </a:r>
            <a:r>
              <a:rPr lang="ar-DZ" sz="2400" b="1" u="sng" dirty="0" smtClean="0">
                <a:solidFill>
                  <a:srgbClr val="FF0000"/>
                </a:solidFill>
                <a:latin typeface="Arial" panose="020B0604020202020204" pitchFamily="34" charset="0"/>
                <a:cs typeface="Arial" panose="020B0604020202020204" pitchFamily="34" charset="0"/>
              </a:rPr>
              <a:t>الفرد</a:t>
            </a:r>
            <a:r>
              <a:rPr lang="ar-DZ" sz="2400" dirty="0" smtClean="0">
                <a:solidFill>
                  <a:srgbClr val="FF0000"/>
                </a:solidFill>
                <a:latin typeface="Arial" panose="020B0604020202020204" pitchFamily="34" charset="0"/>
                <a:cs typeface="Arial" panose="020B0604020202020204" pitchFamily="34" charset="0"/>
              </a:rPr>
              <a:t>:</a:t>
            </a:r>
            <a:endParaRPr lang="fr-FR" sz="2400" dirty="0">
              <a:solidFill>
                <a:srgbClr val="FF0000"/>
              </a:solidFill>
              <a:latin typeface="Arial" panose="020B0604020202020204" pitchFamily="34" charset="0"/>
              <a:cs typeface="Arial" panose="020B0604020202020204" pitchFamily="34" charset="0"/>
            </a:endParaRPr>
          </a:p>
        </p:txBody>
      </p:sp>
      <p:sp>
        <p:nvSpPr>
          <p:cNvPr id="7" name="Rectangle 6"/>
          <p:cNvSpPr/>
          <p:nvPr/>
        </p:nvSpPr>
        <p:spPr>
          <a:xfrm>
            <a:off x="2549790" y="4166206"/>
            <a:ext cx="8619668" cy="1938992"/>
          </a:xfrm>
          <a:prstGeom prst="rect">
            <a:avLst/>
          </a:prstGeom>
        </p:spPr>
        <p:txBody>
          <a:bodyPr wrap="none">
            <a:spAutoFit/>
          </a:bodyPr>
          <a:lstStyle/>
          <a:p>
            <a:pPr marL="342900" indent="-342900" algn="r" rtl="1">
              <a:buFont typeface="Wingdings" panose="05000000000000000000" pitchFamily="2" charset="2"/>
              <a:buChar char="ü"/>
            </a:pPr>
            <a:r>
              <a:rPr lang="ar-DZ" sz="2400" dirty="0">
                <a:latin typeface="Arial" panose="020B0604020202020204" pitchFamily="34" charset="0"/>
                <a:cs typeface="Arial" panose="020B0604020202020204" pitchFamily="34" charset="0"/>
              </a:rPr>
              <a:t>يساعد على اتخاذ القرارات و حل المشاكل بطرق فعالة</a:t>
            </a:r>
            <a:r>
              <a:rPr lang="ar-DZ" sz="2400" dirty="0" smtClean="0">
                <a:latin typeface="Arial" panose="020B0604020202020204" pitchFamily="34" charset="0"/>
                <a:cs typeface="Arial" panose="020B0604020202020204" pitchFamily="34" charset="0"/>
              </a:rPr>
              <a:t>.</a:t>
            </a: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يشجع التكوين الذاتي.</a:t>
            </a: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يزود الفرد بالمعلومات و البيانات المتعلقة بالعمل.</a:t>
            </a: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يساعد على تطوير المهارات الفرد الاتصالية و يسهل توجيههم.</a:t>
            </a: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يسهل تكيف العمال مع التغيرات التي تشهدها التكنولوجيات الحديثة و ظروف العمل.</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47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7"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900" decel="100000" fill="hold"/>
                                        <p:tgtEl>
                                          <p:spTgt spid="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37"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900" decel="100000" fill="hold"/>
                                        <p:tgtEl>
                                          <p:spTgt spid="7"/>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74047" y="537073"/>
            <a:ext cx="5585370" cy="523220"/>
          </a:xfrm>
          <a:prstGeom prst="rect">
            <a:avLst/>
          </a:prstGeom>
          <a:noFill/>
        </p:spPr>
        <p:txBody>
          <a:bodyPr wrap="square" lIns="91440" tIns="45720" rIns="91440" bIns="45720">
            <a:spAutoFit/>
          </a:bodyPr>
          <a:lstStyle/>
          <a:p>
            <a:pPr algn="ctr"/>
            <a:r>
              <a:rPr lang="ar-DZ"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المطلب03:أهداف التكوين</a:t>
            </a:r>
            <a:endParaRPr lang="fr-F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2" name="Rectangle 1"/>
          <p:cNvSpPr/>
          <p:nvPr/>
        </p:nvSpPr>
        <p:spPr>
          <a:xfrm>
            <a:off x="1131227" y="1315159"/>
            <a:ext cx="10263116" cy="5262979"/>
          </a:xfrm>
          <a:prstGeom prst="rect">
            <a:avLst/>
          </a:prstGeom>
        </p:spPr>
        <p:txBody>
          <a:bodyPr wrap="square">
            <a:spAutoFit/>
          </a:bodyPr>
          <a:lstStyle/>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تنمية المعارف و الكفاءات و المهارات </a:t>
            </a:r>
            <a:r>
              <a:rPr lang="ar-DZ" sz="2400" dirty="0">
                <a:latin typeface="Arial" panose="020B0604020202020204" pitchFamily="34" charset="0"/>
                <a:cs typeface="Arial" panose="020B0604020202020204" pitchFamily="34" charset="0"/>
              </a:rPr>
              <a:t>.</a:t>
            </a:r>
            <a:endParaRPr lang="ar-DZ" sz="2400" dirty="0" smtClean="0">
              <a:latin typeface="Arial" panose="020B0604020202020204" pitchFamily="34" charset="0"/>
              <a:cs typeface="Arial" panose="020B0604020202020204" pitchFamily="34" charset="0"/>
            </a:endParaRPr>
          </a:p>
          <a:p>
            <a:pPr algn="r"/>
            <a:endParaRPr lang="ar-DZ" sz="2400" dirty="0">
              <a:latin typeface="Arial" panose="020B0604020202020204" pitchFamily="34" charset="0"/>
              <a:cs typeface="Arial" panose="020B0604020202020204" pitchFamily="34" charset="0"/>
            </a:endParaRP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رفع مستوى إنتاجية و مردودية المنظمة.</a:t>
            </a:r>
          </a:p>
          <a:p>
            <a:pPr algn="r" rtl="1"/>
            <a:endParaRPr lang="ar-DZ" sz="2400" dirty="0">
              <a:latin typeface="Arial" panose="020B0604020202020204" pitchFamily="34" charset="0"/>
              <a:cs typeface="Arial" panose="020B0604020202020204" pitchFamily="34" charset="0"/>
            </a:endParaRP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 الاقتصاد في التكاليف و تقليل المخاطر.</a:t>
            </a:r>
          </a:p>
          <a:p>
            <a:pPr algn="r" rtl="1"/>
            <a:endParaRPr lang="ar-DZ" sz="2400" dirty="0" smtClean="0">
              <a:latin typeface="Arial" panose="020B0604020202020204" pitchFamily="34" charset="0"/>
              <a:cs typeface="Arial" panose="020B0604020202020204" pitchFamily="34" charset="0"/>
            </a:endParaRP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 رفع مستوى جودة منتجات و خدمات المنظمة.</a:t>
            </a:r>
          </a:p>
          <a:p>
            <a:pPr marL="342900" indent="-342900" algn="r" rtl="1">
              <a:buFont typeface="Wingdings" panose="05000000000000000000" pitchFamily="2" charset="2"/>
              <a:buChar char="ü"/>
            </a:pPr>
            <a:endParaRPr lang="ar-DZ" sz="2400" dirty="0">
              <a:latin typeface="Arial" panose="020B0604020202020204" pitchFamily="34" charset="0"/>
              <a:cs typeface="Arial" panose="020B0604020202020204" pitchFamily="34" charset="0"/>
            </a:endParaRP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تحسين العلاقات بين الأفراد في مختلف المستويات.</a:t>
            </a:r>
          </a:p>
          <a:p>
            <a:pPr marL="342900" indent="-342900" algn="r" rtl="1">
              <a:buFont typeface="Wingdings" panose="05000000000000000000" pitchFamily="2" charset="2"/>
              <a:buChar char="ü"/>
            </a:pPr>
            <a:endParaRPr lang="ar-DZ" sz="2400" dirty="0">
              <a:latin typeface="Arial" panose="020B0604020202020204" pitchFamily="34" charset="0"/>
              <a:cs typeface="Arial" panose="020B0604020202020204" pitchFamily="34" charset="0"/>
            </a:endParaRP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رفع مستوى أداء العامل و رضائه و ثقته و اعترافه بالمنظمات.</a:t>
            </a:r>
          </a:p>
          <a:p>
            <a:pPr marL="342900" indent="-342900" algn="r" rtl="1">
              <a:buFont typeface="Wingdings" panose="05000000000000000000" pitchFamily="2" charset="2"/>
              <a:buChar char="ü"/>
            </a:pPr>
            <a:endParaRPr lang="ar-DZ" sz="2400" dirty="0">
              <a:latin typeface="Arial" panose="020B0604020202020204" pitchFamily="34" charset="0"/>
              <a:cs typeface="Arial" panose="020B0604020202020204" pitchFamily="34" charset="0"/>
            </a:endParaRPr>
          </a:p>
          <a:p>
            <a:pPr marL="342900" indent="-342900" algn="r" rtl="1">
              <a:buFont typeface="Wingdings" panose="05000000000000000000" pitchFamily="2" charset="2"/>
              <a:buChar char="ü"/>
            </a:pPr>
            <a:r>
              <a:rPr lang="ar-DZ" sz="2400" dirty="0" smtClean="0">
                <a:latin typeface="Arial" panose="020B0604020202020204" pitchFamily="34" charset="0"/>
                <a:cs typeface="Arial" panose="020B0604020202020204" pitchFamily="34" charset="0"/>
              </a:rPr>
              <a:t>تحسين فعالية أساليب العمل، و يكون ذلك بالمعرفة الجيدة للإجراءات و الأساليب العلمية</a:t>
            </a:r>
            <a:endParaRPr lang="ar-DZ" sz="2400" dirty="0">
              <a:latin typeface="Arial" panose="020B0604020202020204" pitchFamily="34" charset="0"/>
              <a:cs typeface="Arial" panose="020B0604020202020204" pitchFamily="34" charset="0"/>
            </a:endParaRPr>
          </a:p>
          <a:p>
            <a:pPr marL="342900" indent="-342900" algn="r" rtl="1">
              <a:buFont typeface="Wingdings" panose="05000000000000000000" pitchFamily="2" charset="2"/>
              <a:buChar char="ü"/>
            </a:pPr>
            <a:endParaRPr lang="ar-D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7208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13"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2">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 calcmode="lin" valueType="num">
                                      <p:cBhvr>
                                        <p:cTn id="26"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7"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28" dur="1000"/>
                                        <p:tgtEl>
                                          <p:spTgt spid="2">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p:cTn id="33"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34"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35" dur="1000"/>
                                        <p:tgtEl>
                                          <p:spTgt spid="2">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nodeType="clickEffect">
                                  <p:stCondLst>
                                    <p:cond delay="0"/>
                                  </p:stCondLst>
                                  <p:childTnLst>
                                    <p:set>
                                      <p:cBhvr>
                                        <p:cTn id="39" dur="1" fill="hold">
                                          <p:stCondLst>
                                            <p:cond delay="0"/>
                                          </p:stCondLst>
                                        </p:cTn>
                                        <p:tgtEl>
                                          <p:spTgt spid="2">
                                            <p:txEl>
                                              <p:pRg st="8" end="8"/>
                                            </p:txEl>
                                          </p:spTgt>
                                        </p:tgtEl>
                                        <p:attrNameLst>
                                          <p:attrName>style.visibility</p:attrName>
                                        </p:attrNameLst>
                                      </p:cBhvr>
                                      <p:to>
                                        <p:strVal val="visible"/>
                                      </p:to>
                                    </p:set>
                                    <p:anim calcmode="lin" valueType="num">
                                      <p:cBhvr>
                                        <p:cTn id="40"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41"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42" dur="10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 calcmode="lin" valueType="num">
                                      <p:cBhvr>
                                        <p:cTn id="47" dur="1000" fill="hold"/>
                                        <p:tgtEl>
                                          <p:spTgt spid="2">
                                            <p:txEl>
                                              <p:pRg st="10" end="10"/>
                                            </p:txEl>
                                          </p:spTgt>
                                        </p:tgtEl>
                                        <p:attrNameLst>
                                          <p:attrName>ppt_w</p:attrName>
                                        </p:attrNameLst>
                                      </p:cBhvr>
                                      <p:tavLst>
                                        <p:tav tm="0">
                                          <p:val>
                                            <p:strVal val="#ppt_w*0.70"/>
                                          </p:val>
                                        </p:tav>
                                        <p:tav tm="100000">
                                          <p:val>
                                            <p:strVal val="#ppt_w"/>
                                          </p:val>
                                        </p:tav>
                                      </p:tavLst>
                                    </p:anim>
                                    <p:anim calcmode="lin" valueType="num">
                                      <p:cBhvr>
                                        <p:cTn id="48" dur="1000" fill="hold"/>
                                        <p:tgtEl>
                                          <p:spTgt spid="2">
                                            <p:txEl>
                                              <p:pRg st="10" end="10"/>
                                            </p:txEl>
                                          </p:spTgt>
                                        </p:tgtEl>
                                        <p:attrNameLst>
                                          <p:attrName>ppt_h</p:attrName>
                                        </p:attrNameLst>
                                      </p:cBhvr>
                                      <p:tavLst>
                                        <p:tav tm="0">
                                          <p:val>
                                            <p:strVal val="#ppt_h"/>
                                          </p:val>
                                        </p:tav>
                                        <p:tav tm="100000">
                                          <p:val>
                                            <p:strVal val="#ppt_h"/>
                                          </p:val>
                                        </p:tav>
                                      </p:tavLst>
                                    </p:anim>
                                    <p:animEffect transition="in" filter="fade">
                                      <p:cBhvr>
                                        <p:cTn id="49" dur="1000"/>
                                        <p:tgtEl>
                                          <p:spTgt spid="2">
                                            <p:txEl>
                                              <p:pRg st="10" end="1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nodeType="clickEffect">
                                  <p:stCondLst>
                                    <p:cond delay="0"/>
                                  </p:stCondLst>
                                  <p:childTnLst>
                                    <p:set>
                                      <p:cBhvr>
                                        <p:cTn id="53" dur="1" fill="hold">
                                          <p:stCondLst>
                                            <p:cond delay="0"/>
                                          </p:stCondLst>
                                        </p:cTn>
                                        <p:tgtEl>
                                          <p:spTgt spid="2">
                                            <p:txEl>
                                              <p:pRg st="12" end="12"/>
                                            </p:txEl>
                                          </p:spTgt>
                                        </p:tgtEl>
                                        <p:attrNameLst>
                                          <p:attrName>style.visibility</p:attrName>
                                        </p:attrNameLst>
                                      </p:cBhvr>
                                      <p:to>
                                        <p:strVal val="visible"/>
                                      </p:to>
                                    </p:set>
                                    <p:anim calcmode="lin" valueType="num">
                                      <p:cBhvr>
                                        <p:cTn id="54" dur="1000" fill="hold"/>
                                        <p:tgtEl>
                                          <p:spTgt spid="2">
                                            <p:txEl>
                                              <p:pRg st="12" end="12"/>
                                            </p:txEl>
                                          </p:spTgt>
                                        </p:tgtEl>
                                        <p:attrNameLst>
                                          <p:attrName>ppt_w</p:attrName>
                                        </p:attrNameLst>
                                      </p:cBhvr>
                                      <p:tavLst>
                                        <p:tav tm="0">
                                          <p:val>
                                            <p:strVal val="#ppt_w*0.70"/>
                                          </p:val>
                                        </p:tav>
                                        <p:tav tm="100000">
                                          <p:val>
                                            <p:strVal val="#ppt_w"/>
                                          </p:val>
                                        </p:tav>
                                      </p:tavLst>
                                    </p:anim>
                                    <p:anim calcmode="lin" valueType="num">
                                      <p:cBhvr>
                                        <p:cTn id="55" dur="1000" fill="hold"/>
                                        <p:tgtEl>
                                          <p:spTgt spid="2">
                                            <p:txEl>
                                              <p:pRg st="12" end="12"/>
                                            </p:txEl>
                                          </p:spTgt>
                                        </p:tgtEl>
                                        <p:attrNameLst>
                                          <p:attrName>ppt_h</p:attrName>
                                        </p:attrNameLst>
                                      </p:cBhvr>
                                      <p:tavLst>
                                        <p:tav tm="0">
                                          <p:val>
                                            <p:strVal val="#ppt_h"/>
                                          </p:val>
                                        </p:tav>
                                        <p:tav tm="100000">
                                          <p:val>
                                            <p:strVal val="#ppt_h"/>
                                          </p:val>
                                        </p:tav>
                                      </p:tavLst>
                                    </p:anim>
                                    <p:animEffect transition="in" filter="fade">
                                      <p:cBhvr>
                                        <p:cTn id="56" dur="10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56957" y="275650"/>
            <a:ext cx="3078087" cy="523220"/>
          </a:xfrm>
          <a:prstGeom prst="rect">
            <a:avLst/>
          </a:prstGeom>
          <a:noFill/>
        </p:spPr>
        <p:txBody>
          <a:bodyPr wrap="none" lIns="91440" tIns="45720" rIns="91440" bIns="45720">
            <a:spAutoFit/>
          </a:bodyPr>
          <a:lstStyle/>
          <a:p>
            <a:pPr algn="ctr"/>
            <a:r>
              <a:rPr lang="ar-DZ"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المطلب04:أنواع التكوين</a:t>
            </a:r>
            <a:endParaRPr lang="fr-F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5" name="Ellipse 4"/>
          <p:cNvSpPr/>
          <p:nvPr/>
        </p:nvSpPr>
        <p:spPr>
          <a:xfrm>
            <a:off x="4866065" y="1154553"/>
            <a:ext cx="2459867" cy="1456947"/>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scene3d>
              <a:camera prst="perspectiveContrastingRightFacing"/>
              <a:lightRig rig="threePt" dir="t"/>
            </a:scene3d>
          </a:bodyPr>
          <a:lstStyle/>
          <a:p>
            <a:pPr algn="ctr" rtl="1"/>
            <a:r>
              <a:rPr lang="ar-DZ" sz="3200" dirty="0" smtClean="0">
                <a:solidFill>
                  <a:schemeClr val="tx1"/>
                </a:solidFill>
                <a:latin typeface="Arial" panose="020B0604020202020204" pitchFamily="34" charset="0"/>
                <a:cs typeface="Arial" panose="020B0604020202020204" pitchFamily="34" charset="0"/>
              </a:rPr>
              <a:t>التكوين حسب الوظائف</a:t>
            </a:r>
            <a:endParaRPr lang="fr-FR" sz="3200" dirty="0">
              <a:solidFill>
                <a:schemeClr val="tx1"/>
              </a:solidFill>
              <a:latin typeface="Arial" panose="020B0604020202020204" pitchFamily="34" charset="0"/>
              <a:cs typeface="Arial" panose="020B0604020202020204" pitchFamily="34" charset="0"/>
            </a:endParaRPr>
          </a:p>
        </p:txBody>
      </p:sp>
      <p:sp>
        <p:nvSpPr>
          <p:cNvPr id="9" name="Ellipse 8"/>
          <p:cNvSpPr/>
          <p:nvPr/>
        </p:nvSpPr>
        <p:spPr>
          <a:xfrm>
            <a:off x="995738" y="1185236"/>
            <a:ext cx="2398276" cy="143876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scene3d>
              <a:camera prst="perspectiveContrastingRightFacing"/>
              <a:lightRig rig="threePt" dir="t"/>
            </a:scene3d>
          </a:bodyPr>
          <a:lstStyle/>
          <a:p>
            <a:pPr algn="ctr"/>
            <a:r>
              <a:rPr lang="ar-DZ" sz="2800" dirty="0" smtClean="0">
                <a:latin typeface="Arial" panose="020B0604020202020204" pitchFamily="34" charset="0"/>
                <a:cs typeface="Arial" panose="020B0604020202020204" pitchFamily="34" charset="0"/>
              </a:rPr>
              <a:t>التكوين حسب المكان و الزمان</a:t>
            </a:r>
            <a:endParaRPr lang="fr-FR" sz="2800" dirty="0">
              <a:latin typeface="Arial" panose="020B0604020202020204" pitchFamily="34" charset="0"/>
              <a:cs typeface="Arial" panose="020B0604020202020204" pitchFamily="34" charset="0"/>
            </a:endParaRPr>
          </a:p>
        </p:txBody>
      </p:sp>
      <p:sp>
        <p:nvSpPr>
          <p:cNvPr id="10" name="Ellipse 9"/>
          <p:cNvSpPr/>
          <p:nvPr/>
        </p:nvSpPr>
        <p:spPr>
          <a:xfrm>
            <a:off x="8797983" y="1172737"/>
            <a:ext cx="2498501" cy="1438763"/>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scene3d>
              <a:camera prst="perspectiveContrastingRightFacing"/>
              <a:lightRig rig="threePt" dir="t"/>
            </a:scene3d>
          </a:bodyPr>
          <a:lstStyle/>
          <a:p>
            <a:pPr algn="ctr" rtl="1"/>
            <a:r>
              <a:rPr lang="ar-DZ" sz="2800" dirty="0" smtClean="0">
                <a:latin typeface="Arial" panose="020B0604020202020204" pitchFamily="34" charset="0"/>
                <a:cs typeface="Arial" panose="020B0604020202020204" pitchFamily="34" charset="0"/>
              </a:rPr>
              <a:t>التكوين حسب مرحلة التوظيف</a:t>
            </a:r>
            <a:endParaRPr lang="fr-FR" sz="2800" dirty="0">
              <a:latin typeface="Arial" panose="020B0604020202020204" pitchFamily="34" charset="0"/>
              <a:cs typeface="Arial" panose="020B0604020202020204" pitchFamily="34" charset="0"/>
            </a:endParaRPr>
          </a:p>
        </p:txBody>
      </p:sp>
      <p:sp>
        <p:nvSpPr>
          <p:cNvPr id="4" name="Flèche vers le bas 3"/>
          <p:cNvSpPr/>
          <p:nvPr/>
        </p:nvSpPr>
        <p:spPr>
          <a:xfrm>
            <a:off x="9804917" y="2743199"/>
            <a:ext cx="484632" cy="79810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fr-FR"/>
          </a:p>
        </p:txBody>
      </p:sp>
      <p:sp>
        <p:nvSpPr>
          <p:cNvPr id="6" name="Flèche vers le bas 5"/>
          <p:cNvSpPr/>
          <p:nvPr/>
        </p:nvSpPr>
        <p:spPr>
          <a:xfrm>
            <a:off x="5853682" y="2743199"/>
            <a:ext cx="484632" cy="79810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fr-FR"/>
          </a:p>
        </p:txBody>
      </p:sp>
      <p:sp>
        <p:nvSpPr>
          <p:cNvPr id="7" name="Flèche vers le bas 6"/>
          <p:cNvSpPr/>
          <p:nvPr/>
        </p:nvSpPr>
        <p:spPr>
          <a:xfrm>
            <a:off x="1952560" y="2743199"/>
            <a:ext cx="484632" cy="798104"/>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fr-FR"/>
          </a:p>
        </p:txBody>
      </p:sp>
      <p:sp>
        <p:nvSpPr>
          <p:cNvPr id="8" name="Rectangle à coins arrondis 7"/>
          <p:cNvSpPr/>
          <p:nvPr/>
        </p:nvSpPr>
        <p:spPr>
          <a:xfrm>
            <a:off x="9092485" y="3541303"/>
            <a:ext cx="1869149" cy="292389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a:r>
              <a:rPr lang="ar-DZ" sz="2000" dirty="0" smtClean="0">
                <a:latin typeface="Arial" panose="020B0604020202020204" pitchFamily="34" charset="0"/>
                <a:cs typeface="Arial" panose="020B0604020202020204" pitchFamily="34" charset="0"/>
              </a:rPr>
              <a:t>1- توجيه الموظف الجديد.</a:t>
            </a:r>
          </a:p>
          <a:p>
            <a:pPr algn="r"/>
            <a:r>
              <a:rPr lang="ar-DZ" sz="2000" dirty="0" smtClean="0">
                <a:latin typeface="Arial" panose="020B0604020202020204" pitchFamily="34" charset="0"/>
                <a:cs typeface="Arial" panose="020B0604020202020204" pitchFamily="34" charset="0"/>
              </a:rPr>
              <a:t>2- التكوين أثناء العمل.</a:t>
            </a:r>
          </a:p>
          <a:p>
            <a:pPr algn="r"/>
            <a:r>
              <a:rPr lang="ar-DZ" sz="2000" dirty="0" smtClean="0">
                <a:latin typeface="Arial" panose="020B0604020202020204" pitchFamily="34" charset="0"/>
                <a:cs typeface="Arial" panose="020B0604020202020204" pitchFamily="34" charset="0"/>
              </a:rPr>
              <a:t>3- التكوين بغرض تجديد المعارف و المهارات.</a:t>
            </a:r>
          </a:p>
          <a:p>
            <a:pPr algn="r"/>
            <a:r>
              <a:rPr lang="ar-DZ" sz="2000" dirty="0" smtClean="0">
                <a:latin typeface="Arial" panose="020B0604020202020204" pitchFamily="34" charset="0"/>
                <a:cs typeface="Arial" panose="020B0604020202020204" pitchFamily="34" charset="0"/>
              </a:rPr>
              <a:t>4- التكوين بغرض الترقية أو النقل.</a:t>
            </a:r>
          </a:p>
          <a:p>
            <a:pPr algn="r"/>
            <a:endParaRPr lang="fr-FR" dirty="0"/>
          </a:p>
        </p:txBody>
      </p:sp>
      <p:sp>
        <p:nvSpPr>
          <p:cNvPr id="12" name="Rectangle à coins arrondis 11"/>
          <p:cNvSpPr/>
          <p:nvPr/>
        </p:nvSpPr>
        <p:spPr>
          <a:xfrm>
            <a:off x="5148326" y="3541303"/>
            <a:ext cx="1895343" cy="292389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rtl="1"/>
            <a:r>
              <a:rPr lang="ar-DZ" sz="2000" dirty="0" smtClean="0">
                <a:latin typeface="Arial" panose="020B0604020202020204" pitchFamily="34" charset="0"/>
                <a:cs typeface="Arial" panose="020B0604020202020204" pitchFamily="34" charset="0"/>
              </a:rPr>
              <a:t>1-التكوين المهني و الفني.</a:t>
            </a:r>
          </a:p>
          <a:p>
            <a:pPr algn="r" rtl="1"/>
            <a:r>
              <a:rPr lang="ar-DZ" sz="2000" dirty="0" smtClean="0">
                <a:latin typeface="Arial" panose="020B0604020202020204" pitchFamily="34" charset="0"/>
                <a:cs typeface="Arial" panose="020B0604020202020204" pitchFamily="34" charset="0"/>
              </a:rPr>
              <a:t>2- التكوين التخصصي.</a:t>
            </a:r>
          </a:p>
          <a:p>
            <a:pPr algn="r" rtl="1"/>
            <a:r>
              <a:rPr lang="ar-DZ" sz="2000" dirty="0" smtClean="0">
                <a:latin typeface="Arial" panose="020B0604020202020204" pitchFamily="34" charset="0"/>
                <a:cs typeface="Arial" panose="020B0604020202020204" pitchFamily="34" charset="0"/>
              </a:rPr>
              <a:t>3- التكوين الإداري القيادي</a:t>
            </a:r>
          </a:p>
        </p:txBody>
      </p:sp>
      <p:sp>
        <p:nvSpPr>
          <p:cNvPr id="13" name="Rectangle à coins arrondis 12"/>
          <p:cNvSpPr/>
          <p:nvPr/>
        </p:nvSpPr>
        <p:spPr>
          <a:xfrm>
            <a:off x="1403797" y="3541303"/>
            <a:ext cx="1695713" cy="274358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2000" dirty="0" smtClean="0">
                <a:latin typeface="Arial" panose="020B0604020202020204" pitchFamily="34" charset="0"/>
                <a:cs typeface="Arial" panose="020B0604020202020204" pitchFamily="34" charset="0"/>
              </a:rPr>
              <a:t>1- التكوين من حيث الزمان.</a:t>
            </a:r>
          </a:p>
          <a:p>
            <a:pPr algn="ctr"/>
            <a:r>
              <a:rPr lang="ar-DZ" sz="2000" dirty="0" smtClean="0">
                <a:latin typeface="Arial" panose="020B0604020202020204" pitchFamily="34" charset="0"/>
                <a:cs typeface="Arial" panose="020B0604020202020204" pitchFamily="34" charset="0"/>
              </a:rPr>
              <a:t>2- التكوين من حيث المكان.</a:t>
            </a: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44898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800" decel="100000"/>
                                        <p:tgtEl>
                                          <p:spTgt spid="10"/>
                                        </p:tgtEl>
                                      </p:cBhvr>
                                    </p:animEffect>
                                    <p:anim calcmode="lin" valueType="num">
                                      <p:cBhvr>
                                        <p:cTn id="15" dur="800" decel="100000" fill="hold"/>
                                        <p:tgtEl>
                                          <p:spTgt spid="10"/>
                                        </p:tgtEl>
                                        <p:attrNameLst>
                                          <p:attrName>style.rotation</p:attrName>
                                        </p:attrNameLst>
                                      </p:cBhvr>
                                      <p:tavLst>
                                        <p:tav tm="0">
                                          <p:val>
                                            <p:fltVal val="-90"/>
                                          </p:val>
                                        </p:tav>
                                        <p:tav tm="100000">
                                          <p:val>
                                            <p:fltVal val="0"/>
                                          </p:val>
                                        </p:tav>
                                      </p:tavLst>
                                    </p:anim>
                                    <p:anim calcmode="lin" valueType="num">
                                      <p:cBhvr>
                                        <p:cTn id="16" dur="800" decel="100000" fill="hold"/>
                                        <p:tgtEl>
                                          <p:spTgt spid="10"/>
                                        </p:tgtEl>
                                        <p:attrNameLst>
                                          <p:attrName>ppt_x</p:attrName>
                                        </p:attrNameLst>
                                      </p:cBhvr>
                                      <p:tavLst>
                                        <p:tav tm="0">
                                          <p:val>
                                            <p:strVal val="#ppt_x+0.4"/>
                                          </p:val>
                                        </p:tav>
                                        <p:tav tm="100000">
                                          <p:val>
                                            <p:strVal val="#ppt_x-0.05"/>
                                          </p:val>
                                        </p:tav>
                                      </p:tavLst>
                                    </p:anim>
                                    <p:anim calcmode="lin" valueType="num">
                                      <p:cBhvr>
                                        <p:cTn id="17" dur="800" decel="100000" fill="hold"/>
                                        <p:tgtEl>
                                          <p:spTgt spid="10"/>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800" decel="100000"/>
                                        <p:tgtEl>
                                          <p:spTgt spid="5"/>
                                        </p:tgtEl>
                                      </p:cBhvr>
                                    </p:animEffect>
                                    <p:anim calcmode="lin" valueType="num">
                                      <p:cBhvr>
                                        <p:cTn id="25" dur="800" decel="100000" fill="hold"/>
                                        <p:tgtEl>
                                          <p:spTgt spid="5"/>
                                        </p:tgtEl>
                                        <p:attrNameLst>
                                          <p:attrName>style.rotation</p:attrName>
                                        </p:attrNameLst>
                                      </p:cBhvr>
                                      <p:tavLst>
                                        <p:tav tm="0">
                                          <p:val>
                                            <p:fltVal val="-90"/>
                                          </p:val>
                                        </p:tav>
                                        <p:tav tm="100000">
                                          <p:val>
                                            <p:fltVal val="0"/>
                                          </p:val>
                                        </p:tav>
                                      </p:tavLst>
                                    </p:anim>
                                    <p:anim calcmode="lin" valueType="num">
                                      <p:cBhvr>
                                        <p:cTn id="26" dur="800" decel="100000" fill="hold"/>
                                        <p:tgtEl>
                                          <p:spTgt spid="5"/>
                                        </p:tgtEl>
                                        <p:attrNameLst>
                                          <p:attrName>ppt_x</p:attrName>
                                        </p:attrNameLst>
                                      </p:cBhvr>
                                      <p:tavLst>
                                        <p:tav tm="0">
                                          <p:val>
                                            <p:strVal val="#ppt_x+0.4"/>
                                          </p:val>
                                        </p:tav>
                                        <p:tav tm="100000">
                                          <p:val>
                                            <p:strVal val="#ppt_x-0.05"/>
                                          </p:val>
                                        </p:tav>
                                      </p:tavLst>
                                    </p:anim>
                                    <p:anim calcmode="lin" valueType="num">
                                      <p:cBhvr>
                                        <p:cTn id="27" dur="800" decel="100000" fill="hold"/>
                                        <p:tgtEl>
                                          <p:spTgt spid="5"/>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0"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800" decel="100000"/>
                                        <p:tgtEl>
                                          <p:spTgt spid="9"/>
                                        </p:tgtEl>
                                      </p:cBhvr>
                                    </p:animEffect>
                                    <p:anim calcmode="lin" valueType="num">
                                      <p:cBhvr>
                                        <p:cTn id="35" dur="800" decel="100000" fill="hold"/>
                                        <p:tgtEl>
                                          <p:spTgt spid="9"/>
                                        </p:tgtEl>
                                        <p:attrNameLst>
                                          <p:attrName>style.rotation</p:attrName>
                                        </p:attrNameLst>
                                      </p:cBhvr>
                                      <p:tavLst>
                                        <p:tav tm="0">
                                          <p:val>
                                            <p:fltVal val="-90"/>
                                          </p:val>
                                        </p:tav>
                                        <p:tav tm="100000">
                                          <p:val>
                                            <p:fltVal val="0"/>
                                          </p:val>
                                        </p:tav>
                                      </p:tavLst>
                                    </p:anim>
                                    <p:anim calcmode="lin" valueType="num">
                                      <p:cBhvr>
                                        <p:cTn id="36" dur="800" decel="100000" fill="hold"/>
                                        <p:tgtEl>
                                          <p:spTgt spid="9"/>
                                        </p:tgtEl>
                                        <p:attrNameLst>
                                          <p:attrName>ppt_x</p:attrName>
                                        </p:attrNameLst>
                                      </p:cBhvr>
                                      <p:tavLst>
                                        <p:tav tm="0">
                                          <p:val>
                                            <p:strVal val="#ppt_x+0.4"/>
                                          </p:val>
                                        </p:tav>
                                        <p:tav tm="100000">
                                          <p:val>
                                            <p:strVal val="#ppt_x-0.05"/>
                                          </p:val>
                                        </p:tav>
                                      </p:tavLst>
                                    </p:anim>
                                    <p:anim calcmode="lin" valueType="num">
                                      <p:cBhvr>
                                        <p:cTn id="37" dur="800" decel="100000" fill="hold"/>
                                        <p:tgtEl>
                                          <p:spTgt spid="9"/>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500"/>
                                        <p:tgtEl>
                                          <p:spTgt spid="4"/>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fade">
                                      <p:cBhvr>
                                        <p:cTn id="55" dur="500"/>
                                        <p:tgtEl>
                                          <p:spTgt spid="6"/>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additive="base">
                                        <p:cTn id="60" dur="500" fill="hold"/>
                                        <p:tgtEl>
                                          <p:spTgt spid="12"/>
                                        </p:tgtEl>
                                        <p:attrNameLst>
                                          <p:attrName>ppt_x</p:attrName>
                                        </p:attrNameLst>
                                      </p:cBhvr>
                                      <p:tavLst>
                                        <p:tav tm="0">
                                          <p:val>
                                            <p:strVal val="#ppt_x"/>
                                          </p:val>
                                        </p:tav>
                                        <p:tav tm="100000">
                                          <p:val>
                                            <p:strVal val="#ppt_x"/>
                                          </p:val>
                                        </p:tav>
                                      </p:tavLst>
                                    </p:anim>
                                    <p:anim calcmode="lin" valueType="num">
                                      <p:cBhvr additive="base">
                                        <p:cTn id="6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500"/>
                                        <p:tgtEl>
                                          <p:spTgt spid="7"/>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additive="base">
                                        <p:cTn id="71" dur="500" fill="hold"/>
                                        <p:tgtEl>
                                          <p:spTgt spid="13"/>
                                        </p:tgtEl>
                                        <p:attrNameLst>
                                          <p:attrName>ppt_x</p:attrName>
                                        </p:attrNameLst>
                                      </p:cBhvr>
                                      <p:tavLst>
                                        <p:tav tm="0">
                                          <p:val>
                                            <p:strVal val="#ppt_x"/>
                                          </p:val>
                                        </p:tav>
                                        <p:tav tm="100000">
                                          <p:val>
                                            <p:strVal val="#ppt_x"/>
                                          </p:val>
                                        </p:tav>
                                      </p:tavLst>
                                    </p:anim>
                                    <p:anim calcmode="lin" valueType="num">
                                      <p:cBhvr additive="base">
                                        <p:cTn id="7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P spid="4" grpId="0" animBg="1"/>
      <p:bldP spid="6" grpId="0" animBg="1"/>
      <p:bldP spid="7" grpId="0" animBg="1"/>
      <p:bldP spid="8"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71636" y="400786"/>
            <a:ext cx="6845570" cy="523220"/>
          </a:xfrm>
          <a:prstGeom prst="rect">
            <a:avLst/>
          </a:prstGeom>
          <a:noFill/>
        </p:spPr>
        <p:txBody>
          <a:bodyPr wrap="square" lIns="91440" tIns="45720" rIns="91440" bIns="45720">
            <a:spAutoFit/>
          </a:bodyPr>
          <a:lstStyle/>
          <a:p>
            <a:pPr algn="ctr"/>
            <a:r>
              <a:rPr lang="ar-DZ"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المطلب05: مجالات التكوين</a:t>
            </a:r>
            <a:endParaRPr lang="fr-F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2" name="Rectangle 1"/>
          <p:cNvSpPr/>
          <p:nvPr/>
        </p:nvSpPr>
        <p:spPr>
          <a:xfrm>
            <a:off x="2305318" y="1457339"/>
            <a:ext cx="8809150" cy="1938992"/>
          </a:xfrm>
          <a:prstGeom prst="rect">
            <a:avLst/>
          </a:prstGeom>
        </p:spPr>
        <p:txBody>
          <a:bodyPr wrap="square">
            <a:spAutoFit/>
          </a:bodyPr>
          <a:lstStyle/>
          <a:p>
            <a:pPr marL="285750" indent="-285750" algn="just" rtl="1">
              <a:buFont typeface="Wingdings" panose="05000000000000000000" pitchFamily="2" charset="2"/>
              <a:buChar char="v"/>
            </a:pPr>
            <a:r>
              <a:rPr lang="ar-DZ" sz="2000" dirty="0" smtClean="0">
                <a:latin typeface="Arial" panose="020B0604020202020204" pitchFamily="34" charset="0"/>
                <a:cs typeface="Arial" panose="020B0604020202020204" pitchFamily="34" charset="0"/>
              </a:rPr>
              <a:t> </a:t>
            </a:r>
            <a:r>
              <a:rPr lang="ar-DZ" sz="2000" b="1" u="sng" dirty="0" smtClean="0">
                <a:solidFill>
                  <a:srgbClr val="FF0000"/>
                </a:solidFill>
                <a:latin typeface="Arial" panose="020B0604020202020204" pitchFamily="34" charset="0"/>
                <a:cs typeface="Arial" panose="020B0604020202020204" pitchFamily="34" charset="0"/>
              </a:rPr>
              <a:t>بالنسبة للعامل</a:t>
            </a:r>
            <a:r>
              <a:rPr lang="ar-DZ" sz="2000" u="sng" dirty="0" smtClean="0">
                <a:solidFill>
                  <a:srgbClr val="FF0000"/>
                </a:solidFill>
                <a:latin typeface="Arial" panose="020B0604020202020204" pitchFamily="34" charset="0"/>
                <a:cs typeface="Arial" panose="020B0604020202020204" pitchFamily="34" charset="0"/>
              </a:rPr>
              <a:t>:</a:t>
            </a:r>
          </a:p>
          <a:p>
            <a:pPr algn="just" rtl="1"/>
            <a:r>
              <a:rPr lang="ar-DZ" sz="2000" dirty="0" smtClean="0">
                <a:solidFill>
                  <a:srgbClr val="FF0000"/>
                </a:solidFill>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حيث </a:t>
            </a:r>
            <a:r>
              <a:rPr lang="ar-DZ" sz="2000" dirty="0">
                <a:latin typeface="Arial" panose="020B0604020202020204" pitchFamily="34" charset="0"/>
                <a:cs typeface="Arial" panose="020B0604020202020204" pitchFamily="34" charset="0"/>
              </a:rPr>
              <a:t>أن التكوين يعمل على تنمية نواحي عديدة للفرد من خلال: </a:t>
            </a:r>
            <a:endParaRPr lang="ar-DZ" sz="2000" dirty="0" smtClean="0">
              <a:latin typeface="Arial" panose="020B0604020202020204" pitchFamily="34" charset="0"/>
              <a:cs typeface="Arial" panose="020B0604020202020204" pitchFamily="34" charset="0"/>
            </a:endParaRPr>
          </a:p>
          <a:p>
            <a:pPr marL="342900" indent="-342900" algn="just" rtl="1">
              <a:buFontTx/>
              <a:buChar char="-"/>
            </a:pPr>
            <a:r>
              <a:rPr lang="ar-DZ" sz="2000" dirty="0" smtClean="0">
                <a:latin typeface="Arial" panose="020B0604020202020204" pitchFamily="34" charset="0"/>
                <a:cs typeface="Arial" panose="020B0604020202020204" pitchFamily="34" charset="0"/>
              </a:rPr>
              <a:t>تنمية المعرفة و المعلومات لدى المتكون.</a:t>
            </a:r>
          </a:p>
          <a:p>
            <a:pPr marL="285750" indent="-285750" algn="just" rtl="1">
              <a:buFontTx/>
              <a:buChar char="-"/>
            </a:pPr>
            <a:r>
              <a:rPr lang="ar-DZ" sz="2000" dirty="0" smtClean="0">
                <a:latin typeface="Arial" panose="020B0604020202020204" pitchFamily="34" charset="0"/>
                <a:cs typeface="Arial" panose="020B0604020202020204" pitchFamily="34" charset="0"/>
              </a:rPr>
              <a:t>تنمية المهارات و القدرات للمتكون.</a:t>
            </a:r>
          </a:p>
          <a:p>
            <a:pPr marL="285750" indent="-285750" algn="just" rtl="1">
              <a:buFontTx/>
              <a:buChar char="-"/>
            </a:pPr>
            <a:r>
              <a:rPr lang="ar-DZ" sz="2000" dirty="0" smtClean="0">
                <a:latin typeface="Arial" panose="020B0604020202020204" pitchFamily="34" charset="0"/>
                <a:cs typeface="Arial" panose="020B0604020202020204" pitchFamily="34" charset="0"/>
              </a:rPr>
              <a:t>تنمية الاتجاهات للمتكون.</a:t>
            </a:r>
          </a:p>
          <a:p>
            <a:pPr marL="285750" indent="-285750" algn="just" rtl="1">
              <a:buFontTx/>
              <a:buChar char="-"/>
            </a:pPr>
            <a:r>
              <a:rPr lang="ar-DZ" sz="2000" dirty="0" smtClean="0">
                <a:latin typeface="Arial" panose="020B0604020202020204" pitchFamily="34" charset="0"/>
                <a:cs typeface="Arial" panose="020B0604020202020204" pitchFamily="34" charset="0"/>
              </a:rPr>
              <a:t>اكتساب الخبرة.</a:t>
            </a:r>
          </a:p>
        </p:txBody>
      </p:sp>
      <p:sp>
        <p:nvSpPr>
          <p:cNvPr id="6" name="Rectangle 5"/>
          <p:cNvSpPr/>
          <p:nvPr/>
        </p:nvSpPr>
        <p:spPr>
          <a:xfrm>
            <a:off x="2421228" y="3621888"/>
            <a:ext cx="8809150" cy="1938992"/>
          </a:xfrm>
          <a:prstGeom prst="rect">
            <a:avLst/>
          </a:prstGeom>
        </p:spPr>
        <p:txBody>
          <a:bodyPr wrap="square">
            <a:spAutoFit/>
          </a:bodyPr>
          <a:lstStyle/>
          <a:p>
            <a:pPr marL="285750" indent="-285750" algn="just" rtl="1">
              <a:buFont typeface="Wingdings" panose="05000000000000000000" pitchFamily="2" charset="2"/>
              <a:buChar char="v"/>
            </a:pPr>
            <a:r>
              <a:rPr lang="ar-DZ" dirty="0" smtClean="0">
                <a:latin typeface="Arial" panose="020B0604020202020204" pitchFamily="34" charset="0"/>
                <a:cs typeface="Arial" panose="020B0604020202020204" pitchFamily="34" charset="0"/>
              </a:rPr>
              <a:t> </a:t>
            </a:r>
            <a:r>
              <a:rPr lang="ar-DZ" sz="2000" b="1" u="sng" dirty="0" smtClean="0">
                <a:solidFill>
                  <a:srgbClr val="FF0000"/>
                </a:solidFill>
                <a:latin typeface="Arial" panose="020B0604020202020204" pitchFamily="34" charset="0"/>
                <a:cs typeface="Arial" panose="020B0604020202020204" pitchFamily="34" charset="0"/>
              </a:rPr>
              <a:t>بالنسبة للمؤسسة:</a:t>
            </a:r>
            <a:r>
              <a:rPr lang="ar-DZ" sz="2000" b="1" dirty="0" smtClean="0">
                <a:solidFill>
                  <a:srgbClr val="FF0000"/>
                </a:solidFill>
                <a:latin typeface="Arial" panose="020B0604020202020204" pitchFamily="34" charset="0"/>
                <a:cs typeface="Arial" panose="020B0604020202020204" pitchFamily="34" charset="0"/>
              </a:rPr>
              <a:t> </a:t>
            </a:r>
          </a:p>
          <a:p>
            <a:pPr algn="just" rtl="1"/>
            <a:r>
              <a:rPr lang="ar-DZ" sz="2000" b="1" dirty="0">
                <a:solidFill>
                  <a:srgbClr val="FF0000"/>
                </a:solidFill>
                <a:latin typeface="Arial" panose="020B0604020202020204" pitchFamily="34" charset="0"/>
                <a:cs typeface="Arial" panose="020B0604020202020204" pitchFamily="34" charset="0"/>
              </a:rPr>
              <a:t>  </a:t>
            </a:r>
            <a:r>
              <a:rPr lang="ar-DZ" sz="2000" dirty="0" smtClean="0">
                <a:latin typeface="Arial" panose="020B0604020202020204" pitchFamily="34" charset="0"/>
                <a:cs typeface="Arial" panose="020B0604020202020204" pitchFamily="34" charset="0"/>
              </a:rPr>
              <a:t>تكمن مجالات التكوين بالنسبة للمؤسسة من خلال:</a:t>
            </a:r>
          </a:p>
          <a:p>
            <a:pPr marL="285750" indent="-285750" algn="just" rtl="1">
              <a:buFontTx/>
              <a:buChar char="-"/>
            </a:pPr>
            <a:r>
              <a:rPr lang="ar-DZ" sz="2000" dirty="0" smtClean="0">
                <a:latin typeface="Arial" panose="020B0604020202020204" pitchFamily="34" charset="0"/>
                <a:cs typeface="Arial" panose="020B0604020202020204" pitchFamily="34" charset="0"/>
              </a:rPr>
              <a:t>تفاني و تجنب شكاوي العمال عن صعوبة العمل أو عدم ملائمته لهم.</a:t>
            </a:r>
          </a:p>
          <a:p>
            <a:pPr marL="285750" indent="-285750" algn="just" rtl="1">
              <a:buFontTx/>
              <a:buChar char="-"/>
            </a:pPr>
            <a:r>
              <a:rPr lang="ar-DZ" sz="2000" dirty="0" smtClean="0">
                <a:latin typeface="Arial" panose="020B0604020202020204" pitchFamily="34" charset="0"/>
                <a:cs typeface="Arial" panose="020B0604020202020204" pitchFamily="34" charset="0"/>
              </a:rPr>
              <a:t>اعداد أفراد قادرين على شغل المناصب القيادية على مختلف مستويات العمل.</a:t>
            </a:r>
          </a:p>
          <a:p>
            <a:pPr marL="285750" indent="-285750" algn="just" rtl="1">
              <a:buFontTx/>
              <a:buChar char="-"/>
            </a:pPr>
            <a:r>
              <a:rPr lang="ar-DZ" sz="2000" dirty="0" smtClean="0">
                <a:latin typeface="Arial" panose="020B0604020202020204" pitchFamily="34" charset="0"/>
                <a:cs typeface="Arial" panose="020B0604020202020204" pitchFamily="34" charset="0"/>
              </a:rPr>
              <a:t>التأقلم مع التغيرات في نظام العمل و أساليبه و التطور التكنولوجي و ذلك من خلال مواكبته تطورات العصر و مسايرة النمو الاقتصادي.</a:t>
            </a: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236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66255" y="327167"/>
            <a:ext cx="1909497" cy="1015663"/>
          </a:xfrm>
          <a:prstGeom prst="rect">
            <a:avLst/>
          </a:prstGeom>
          <a:noFill/>
        </p:spPr>
        <p:txBody>
          <a:bodyPr wrap="none" lIns="91440" tIns="45720" rIns="91440" bIns="45720">
            <a:spAutoFit/>
          </a:bodyPr>
          <a:lstStyle/>
          <a:p>
            <a:pPr algn="ctr"/>
            <a:r>
              <a:rPr lang="ar-DZ" sz="60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خاتمة:</a:t>
            </a:r>
            <a:endParaRPr lang="fr-FR" sz="60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endParaRPr>
          </a:p>
        </p:txBody>
      </p:sp>
      <p:sp>
        <p:nvSpPr>
          <p:cNvPr id="3" name="Rectangle 2"/>
          <p:cNvSpPr/>
          <p:nvPr/>
        </p:nvSpPr>
        <p:spPr>
          <a:xfrm>
            <a:off x="2292439" y="2008537"/>
            <a:ext cx="8834907" cy="1938992"/>
          </a:xfrm>
          <a:prstGeom prst="rect">
            <a:avLst/>
          </a:prstGeom>
        </p:spPr>
        <p:txBody>
          <a:bodyPr wrap="square">
            <a:spAutoFit/>
          </a:bodyPr>
          <a:lstStyle/>
          <a:p>
            <a:pPr lvl="0" algn="just" defTabSz="457200" rtl="1">
              <a:spcBef>
                <a:spcPts val="1000"/>
              </a:spcBef>
              <a:buClr>
                <a:srgbClr val="A53010"/>
              </a:buClr>
            </a:pPr>
            <a:r>
              <a:rPr lang="ar-DZ" sz="2400" dirty="0">
                <a:solidFill>
                  <a:prstClr val="white">
                    <a:lumMod val="65000"/>
                    <a:lumOff val="35000"/>
                  </a:prstClr>
                </a:solidFill>
                <a:latin typeface="Arial" panose="020B0604020202020204" pitchFamily="34" charset="0"/>
                <a:cs typeface="Arial" panose="020B0604020202020204" pitchFamily="34" charset="0"/>
              </a:rPr>
              <a:t> </a:t>
            </a:r>
            <a:r>
              <a:rPr lang="ar-DZ" sz="2400" dirty="0" smtClean="0">
                <a:solidFill>
                  <a:prstClr val="white">
                    <a:lumMod val="65000"/>
                    <a:lumOff val="35000"/>
                  </a:prstClr>
                </a:solidFill>
                <a:latin typeface="Arial" panose="020B0604020202020204" pitchFamily="34" charset="0"/>
                <a:cs typeface="Arial" panose="020B0604020202020204" pitchFamily="34" charset="0"/>
              </a:rPr>
              <a:t>  إن موضوع هندسة التكوين من الموضوعات الهامة التي أثارت اهتمام العديد من الباحثين فهو كل برنامج منظم في مجموعة أو سلسلة من النشاطات التدريبية التي تنظم العاملين الموجودين في المهنة لتنمية كفاءاتهم، كما اعتبر أيضا التكوين حاجة ملحة في المنظمات المعاصرة من أجل النهوض بالمورد البشري و مواجهة التحديات المختلفة و هذا بهدف تحقيقه الأهداف المرجوة على مستوى المنظمة .</a:t>
            </a:r>
            <a:endParaRPr lang="fr-FR" sz="2400" dirty="0">
              <a:solidFill>
                <a:prstClr val="white">
                  <a:lumMod val="65000"/>
                  <a:lumOff val="3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113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fltVal val="0"/>
                                          </p:val>
                                        </p:tav>
                                        <p:tav tm="100000">
                                          <p:val>
                                            <p:strVal val="#ppt_w"/>
                                          </p:val>
                                        </p:tav>
                                      </p:tavLst>
                                    </p:anim>
                                    <p:anim calcmode="lin" valueType="num">
                                      <p:cBhvr>
                                        <p:cTn id="14" dur="1000" fill="hold"/>
                                        <p:tgtEl>
                                          <p:spTgt spid="3"/>
                                        </p:tgtEl>
                                        <p:attrNameLst>
                                          <p:attrName>ppt_h</p:attrName>
                                        </p:attrNameLst>
                                      </p:cBhvr>
                                      <p:tavLst>
                                        <p:tav tm="0">
                                          <p:val>
                                            <p:fltVal val="0"/>
                                          </p:val>
                                        </p:tav>
                                        <p:tav tm="100000">
                                          <p:val>
                                            <p:strVal val="#ppt_h"/>
                                          </p:val>
                                        </p:tav>
                                      </p:tavLst>
                                    </p:anim>
                                    <p:anim calcmode="lin" valueType="num">
                                      <p:cBhvr>
                                        <p:cTn id="15" dur="1000" fill="hold"/>
                                        <p:tgtEl>
                                          <p:spTgt spid="3"/>
                                        </p:tgtEl>
                                        <p:attrNameLst>
                                          <p:attrName>style.rotation</p:attrName>
                                        </p:attrNameLst>
                                      </p:cBhvr>
                                      <p:tavLst>
                                        <p:tav tm="0">
                                          <p:val>
                                            <p:fltVal val="90"/>
                                          </p:val>
                                        </p:tav>
                                        <p:tav tm="100000">
                                          <p:val>
                                            <p:fltVal val="0"/>
                                          </p:val>
                                        </p:tav>
                                      </p:tavLst>
                                    </p:anim>
                                    <p:animEffect transition="in" filter="fade">
                                      <p:cBhvr>
                                        <p:cTn id="16"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1371" y="2452180"/>
            <a:ext cx="10109914" cy="1200329"/>
          </a:xfrm>
          <a:prstGeom prst="rect">
            <a:avLst/>
          </a:prstGeom>
          <a:noFill/>
        </p:spPr>
        <p:txBody>
          <a:bodyPr wrap="square" lIns="91440" tIns="45720" rIns="91440" bIns="45720">
            <a:spAutoFit/>
          </a:bodyPr>
          <a:lstStyle/>
          <a:p>
            <a:pPr algn="ctr"/>
            <a:r>
              <a:rPr lang="ar-DZ" sz="7200" b="0" cap="none" spc="0" dirty="0" smtClean="0">
                <a:ln w="0"/>
                <a:solidFill>
                  <a:schemeClr val="accent6">
                    <a:lumMod val="20000"/>
                    <a:lumOff val="80000"/>
                  </a:schemeClr>
                </a:solidFill>
                <a:effectLst>
                  <a:reflection blurRad="6350" stA="53000" endA="300" endPos="35500" dir="5400000" sy="-90000" algn="bl" rotWithShape="0"/>
                </a:effectLst>
                <a:latin typeface="Arial" panose="020B0604020202020204" pitchFamily="34" charset="0"/>
                <a:cs typeface="Arial" panose="020B0604020202020204" pitchFamily="34" charset="0"/>
              </a:rPr>
              <a:t>شكرا لحسن  المتابعة</a:t>
            </a:r>
            <a:endParaRPr lang="fr-FR" sz="7200" b="0" cap="none" spc="0" dirty="0">
              <a:ln w="0"/>
              <a:solidFill>
                <a:schemeClr val="accent6">
                  <a:lumMod val="20000"/>
                  <a:lumOff val="80000"/>
                </a:schemeClr>
              </a:solidFill>
              <a:effectLst>
                <a:reflection blurRad="6350" stA="53000" endA="300" endPos="35500" dir="5400000" sy="-90000" algn="bl" rotWithShape="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2017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6108" y="423085"/>
            <a:ext cx="2932213" cy="923330"/>
          </a:xfrm>
          <a:prstGeom prst="rect">
            <a:avLst/>
          </a:prstGeom>
          <a:noFill/>
        </p:spPr>
        <p:txBody>
          <a:bodyPr wrap="none" lIns="91440" tIns="45720" rIns="91440" bIns="45720">
            <a:spAutoFit/>
          </a:bodyPr>
          <a:lstStyle/>
          <a:p>
            <a:pPr algn="ctr" rtl="1"/>
            <a:r>
              <a:rPr lang="ar-DZ" sz="5400" b="1" cap="none" spc="0" dirty="0" smtClean="0">
                <a:ln w="22225">
                  <a:solidFill>
                    <a:schemeClr val="accent2"/>
                  </a:solidFill>
                  <a:prstDash val="solid"/>
                </a:ln>
                <a:solidFill>
                  <a:schemeClr val="accent2">
                    <a:lumMod val="40000"/>
                    <a:lumOff val="60000"/>
                  </a:schemeClr>
                </a:solidFill>
                <a:effectLst/>
                <a:latin typeface="Arial" panose="020B0604020202020204" pitchFamily="34" charset="0"/>
                <a:cs typeface="Arial" panose="020B0604020202020204" pitchFamily="34" charset="0"/>
              </a:rPr>
              <a:t>خطة البحث:</a:t>
            </a:r>
            <a:endParaRPr lang="fr-FR" sz="5400" b="1" cap="none" spc="0" dirty="0">
              <a:ln w="22225">
                <a:solidFill>
                  <a:schemeClr val="accent2"/>
                </a:solidFill>
                <a:prstDash val="solid"/>
              </a:ln>
              <a:solidFill>
                <a:schemeClr val="accent2">
                  <a:lumMod val="40000"/>
                  <a:lumOff val="60000"/>
                </a:schemeClr>
              </a:solidFill>
              <a:effectLst/>
              <a:latin typeface="Arial" panose="020B0604020202020204" pitchFamily="34" charset="0"/>
              <a:cs typeface="Arial" panose="020B0604020202020204" pitchFamily="34" charset="0"/>
            </a:endParaRPr>
          </a:p>
        </p:txBody>
      </p:sp>
      <p:sp>
        <p:nvSpPr>
          <p:cNvPr id="3" name="Rectangle 2"/>
          <p:cNvSpPr/>
          <p:nvPr/>
        </p:nvSpPr>
        <p:spPr>
          <a:xfrm>
            <a:off x="4740321" y="1346415"/>
            <a:ext cx="6096000" cy="2215991"/>
          </a:xfrm>
          <a:prstGeom prst="rect">
            <a:avLst/>
          </a:prstGeom>
        </p:spPr>
        <p:txBody>
          <a:bodyPr>
            <a:spAutoFit/>
          </a:bodyPr>
          <a:lstStyle/>
          <a:p>
            <a:pPr algn="r" rtl="1"/>
            <a:r>
              <a:rPr lang="ar-DZ" sz="2400" dirty="0" smtClean="0">
                <a:solidFill>
                  <a:schemeClr val="accent6">
                    <a:lumMod val="20000"/>
                    <a:lumOff val="80000"/>
                  </a:schemeClr>
                </a:solidFill>
                <a:latin typeface="Arial" panose="020B0604020202020204" pitchFamily="34" charset="0"/>
                <a:cs typeface="Arial" panose="020B0604020202020204" pitchFamily="34" charset="0"/>
              </a:rPr>
              <a:t>مقدمة</a:t>
            </a:r>
          </a:p>
          <a:p>
            <a:pPr algn="r" rtl="1"/>
            <a:r>
              <a:rPr lang="ar-DZ" sz="2400" dirty="0">
                <a:solidFill>
                  <a:schemeClr val="bg1">
                    <a:lumMod val="95000"/>
                    <a:lumOff val="5000"/>
                  </a:schemeClr>
                </a:solidFill>
                <a:latin typeface="Arial" panose="020B0604020202020204" pitchFamily="34" charset="0"/>
                <a:cs typeface="Arial" panose="020B0604020202020204" pitchFamily="34" charset="0"/>
              </a:rPr>
              <a:t> </a:t>
            </a:r>
            <a:r>
              <a:rPr lang="ar-DZ" sz="2400" dirty="0" smtClean="0">
                <a:solidFill>
                  <a:schemeClr val="bg1">
                    <a:lumMod val="95000"/>
                    <a:lumOff val="5000"/>
                  </a:schemeClr>
                </a:solidFill>
                <a:latin typeface="Arial" panose="020B0604020202020204" pitchFamily="34" charset="0"/>
                <a:cs typeface="Arial" panose="020B0604020202020204" pitchFamily="34" charset="0"/>
              </a:rPr>
              <a:t> </a:t>
            </a:r>
            <a:r>
              <a:rPr lang="ar-DZ" sz="2400" u="sng" dirty="0" smtClean="0">
                <a:solidFill>
                  <a:schemeClr val="bg1">
                    <a:lumMod val="95000"/>
                    <a:lumOff val="5000"/>
                  </a:schemeClr>
                </a:solidFill>
                <a:latin typeface="Arial" panose="020B0604020202020204" pitchFamily="34" charset="0"/>
                <a:cs typeface="Arial" panose="020B0604020202020204" pitchFamily="34" charset="0"/>
              </a:rPr>
              <a:t>المبحث </a:t>
            </a:r>
            <a:r>
              <a:rPr lang="ar-DZ" sz="2400" u="sng" dirty="0">
                <a:solidFill>
                  <a:schemeClr val="bg1">
                    <a:lumMod val="95000"/>
                    <a:lumOff val="5000"/>
                  </a:schemeClr>
                </a:solidFill>
                <a:latin typeface="Arial" panose="020B0604020202020204" pitchFamily="34" charset="0"/>
                <a:cs typeface="Arial" panose="020B0604020202020204" pitchFamily="34" charset="0"/>
              </a:rPr>
              <a:t>الأول</a:t>
            </a:r>
            <a:r>
              <a:rPr lang="ar-DZ" sz="2400" dirty="0" smtClean="0">
                <a:solidFill>
                  <a:schemeClr val="bg1">
                    <a:lumMod val="95000"/>
                    <a:lumOff val="5000"/>
                  </a:schemeClr>
                </a:solidFill>
                <a:latin typeface="Arial" panose="020B0604020202020204" pitchFamily="34" charset="0"/>
                <a:cs typeface="Arial" panose="020B0604020202020204" pitchFamily="34" charset="0"/>
              </a:rPr>
              <a:t>: ماهية هندسة التكوين</a:t>
            </a:r>
            <a:r>
              <a:rPr lang="ar-DZ" sz="2400" dirty="0">
                <a:latin typeface="Arial" panose="020B0604020202020204" pitchFamily="34" charset="0"/>
                <a:cs typeface="Arial" panose="020B0604020202020204" pitchFamily="34" charset="0"/>
              </a:rPr>
              <a:t/>
            </a:r>
            <a:br>
              <a:rPr lang="ar-DZ" sz="2400" dirty="0">
                <a:latin typeface="Arial" panose="020B0604020202020204" pitchFamily="34" charset="0"/>
                <a:cs typeface="Arial" panose="020B0604020202020204" pitchFamily="34" charset="0"/>
              </a:rPr>
            </a:br>
            <a:r>
              <a:rPr lang="ar-DZ" sz="2400" dirty="0" smtClean="0">
                <a:latin typeface="Arial" panose="020B0604020202020204" pitchFamily="34" charset="0"/>
                <a:cs typeface="Arial" panose="020B0604020202020204" pitchFamily="34" charset="0"/>
              </a:rPr>
              <a:t>المطلب01: مفهوم هندسة التكوين</a:t>
            </a:r>
            <a:r>
              <a:rPr lang="ar-DZ" sz="2400" dirty="0">
                <a:latin typeface="Arial" panose="020B0604020202020204" pitchFamily="34" charset="0"/>
                <a:cs typeface="Arial" panose="020B0604020202020204" pitchFamily="34" charset="0"/>
              </a:rPr>
              <a:t/>
            </a:r>
            <a:br>
              <a:rPr lang="ar-DZ" sz="2400" dirty="0">
                <a:latin typeface="Arial" panose="020B0604020202020204" pitchFamily="34" charset="0"/>
                <a:cs typeface="Arial" panose="020B0604020202020204" pitchFamily="34" charset="0"/>
              </a:rPr>
            </a:br>
            <a:r>
              <a:rPr lang="ar-DZ" sz="2400" dirty="0" smtClean="0">
                <a:latin typeface="Arial" panose="020B0604020202020204" pitchFamily="34" charset="0"/>
                <a:cs typeface="Arial" panose="020B0604020202020204" pitchFamily="34" charset="0"/>
              </a:rPr>
              <a:t>المطلب02:أهمية هندسة التكوين</a:t>
            </a:r>
            <a:r>
              <a:rPr lang="ar-DZ" sz="2400" dirty="0">
                <a:latin typeface="Arial" panose="020B0604020202020204" pitchFamily="34" charset="0"/>
                <a:cs typeface="Arial" panose="020B0604020202020204" pitchFamily="34" charset="0"/>
              </a:rPr>
              <a:t/>
            </a:r>
            <a:br>
              <a:rPr lang="ar-DZ" sz="2400" dirty="0">
                <a:latin typeface="Arial" panose="020B0604020202020204" pitchFamily="34" charset="0"/>
                <a:cs typeface="Arial" panose="020B0604020202020204" pitchFamily="34" charset="0"/>
              </a:rPr>
            </a:br>
            <a:r>
              <a:rPr lang="ar-DZ" sz="2400" dirty="0" smtClean="0">
                <a:latin typeface="Arial" panose="020B0604020202020204" pitchFamily="34" charset="0"/>
                <a:cs typeface="Arial" panose="020B0604020202020204" pitchFamily="34" charset="0"/>
              </a:rPr>
              <a:t>المطلب03:مراحل هندسة التكوين</a:t>
            </a:r>
            <a:r>
              <a:rPr lang="ar-DZ" dirty="0"/>
              <a:t/>
            </a:r>
            <a:br>
              <a:rPr lang="ar-DZ" dirty="0"/>
            </a:br>
            <a:endParaRPr lang="fr-FR" dirty="0"/>
          </a:p>
        </p:txBody>
      </p:sp>
      <p:sp>
        <p:nvSpPr>
          <p:cNvPr id="4" name="Rectangle 3"/>
          <p:cNvSpPr/>
          <p:nvPr/>
        </p:nvSpPr>
        <p:spPr>
          <a:xfrm>
            <a:off x="3039414" y="3669345"/>
            <a:ext cx="7796907" cy="2677656"/>
          </a:xfrm>
          <a:prstGeom prst="rect">
            <a:avLst/>
          </a:prstGeom>
        </p:spPr>
        <p:txBody>
          <a:bodyPr wrap="square">
            <a:spAutoFit/>
          </a:bodyPr>
          <a:lstStyle/>
          <a:p>
            <a:pPr algn="r" rtl="1"/>
            <a:r>
              <a:rPr lang="ar-DZ" sz="2000" dirty="0" smtClean="0"/>
              <a:t>  </a:t>
            </a:r>
            <a:r>
              <a:rPr lang="ar-DZ" sz="2400" u="sng" dirty="0" smtClean="0">
                <a:solidFill>
                  <a:schemeClr val="bg1"/>
                </a:solidFill>
                <a:latin typeface="Arial" panose="020B0604020202020204" pitchFamily="34" charset="0"/>
                <a:cs typeface="Arial" panose="020B0604020202020204" pitchFamily="34" charset="0"/>
              </a:rPr>
              <a:t>المبحث الثاني</a:t>
            </a:r>
            <a:r>
              <a:rPr lang="ar-DZ" sz="2400" dirty="0" smtClean="0">
                <a:solidFill>
                  <a:schemeClr val="bg1"/>
                </a:solidFill>
                <a:latin typeface="Arial" panose="020B0604020202020204" pitchFamily="34" charset="0"/>
                <a:cs typeface="Arial" panose="020B0604020202020204" pitchFamily="34" charset="0"/>
              </a:rPr>
              <a:t>: ماهية التكوين</a:t>
            </a:r>
            <a:r>
              <a:rPr lang="ar-DZ" sz="2400" dirty="0">
                <a:latin typeface="Arial" panose="020B0604020202020204" pitchFamily="34" charset="0"/>
                <a:cs typeface="Arial" panose="020B0604020202020204" pitchFamily="34" charset="0"/>
              </a:rPr>
              <a:t/>
            </a:r>
            <a:br>
              <a:rPr lang="ar-DZ" sz="2400" dirty="0">
                <a:latin typeface="Arial" panose="020B0604020202020204" pitchFamily="34" charset="0"/>
                <a:cs typeface="Arial" panose="020B0604020202020204" pitchFamily="34" charset="0"/>
              </a:rPr>
            </a:br>
            <a:r>
              <a:rPr lang="ar-DZ" sz="2400" dirty="0">
                <a:latin typeface="Arial" panose="020B0604020202020204" pitchFamily="34" charset="0"/>
                <a:cs typeface="Arial" panose="020B0604020202020204" pitchFamily="34" charset="0"/>
              </a:rPr>
              <a:t>المطلب01</a:t>
            </a:r>
            <a:r>
              <a:rPr lang="ar-DZ" sz="2400" dirty="0" smtClean="0">
                <a:latin typeface="Arial" panose="020B0604020202020204" pitchFamily="34" charset="0"/>
                <a:cs typeface="Arial" panose="020B0604020202020204" pitchFamily="34" charset="0"/>
              </a:rPr>
              <a:t>: مفهوم التكوين</a:t>
            </a:r>
            <a:r>
              <a:rPr lang="ar-DZ" sz="2400" dirty="0">
                <a:latin typeface="Arial" panose="020B0604020202020204" pitchFamily="34" charset="0"/>
                <a:cs typeface="Arial" panose="020B0604020202020204" pitchFamily="34" charset="0"/>
              </a:rPr>
              <a:t/>
            </a:r>
            <a:br>
              <a:rPr lang="ar-DZ" sz="2400" dirty="0">
                <a:latin typeface="Arial" panose="020B0604020202020204" pitchFamily="34" charset="0"/>
                <a:cs typeface="Arial" panose="020B0604020202020204" pitchFamily="34" charset="0"/>
              </a:rPr>
            </a:br>
            <a:r>
              <a:rPr lang="ar-DZ" sz="2400" dirty="0" smtClean="0">
                <a:latin typeface="Arial" panose="020B0604020202020204" pitchFamily="34" charset="0"/>
                <a:cs typeface="Arial" panose="020B0604020202020204" pitchFamily="34" charset="0"/>
              </a:rPr>
              <a:t>المطلب02:أهمية التكوين</a:t>
            </a:r>
            <a:r>
              <a:rPr lang="ar-DZ" sz="2400" dirty="0">
                <a:latin typeface="Arial" panose="020B0604020202020204" pitchFamily="34" charset="0"/>
                <a:cs typeface="Arial" panose="020B0604020202020204" pitchFamily="34" charset="0"/>
              </a:rPr>
              <a:t/>
            </a:r>
            <a:br>
              <a:rPr lang="ar-DZ" sz="2400" dirty="0">
                <a:latin typeface="Arial" panose="020B0604020202020204" pitchFamily="34" charset="0"/>
                <a:cs typeface="Arial" panose="020B0604020202020204" pitchFamily="34" charset="0"/>
              </a:rPr>
            </a:br>
            <a:r>
              <a:rPr lang="ar-DZ" sz="2400" dirty="0" smtClean="0">
                <a:latin typeface="Arial" panose="020B0604020202020204" pitchFamily="34" charset="0"/>
                <a:cs typeface="Arial" panose="020B0604020202020204" pitchFamily="34" charset="0"/>
              </a:rPr>
              <a:t>المطلب03:أهداف التكوين</a:t>
            </a:r>
            <a:r>
              <a:rPr lang="ar-DZ" sz="2400" dirty="0">
                <a:latin typeface="Arial" panose="020B0604020202020204" pitchFamily="34" charset="0"/>
                <a:cs typeface="Arial" panose="020B0604020202020204" pitchFamily="34" charset="0"/>
              </a:rPr>
              <a:t/>
            </a:r>
            <a:br>
              <a:rPr lang="ar-DZ" sz="2400" dirty="0">
                <a:latin typeface="Arial" panose="020B0604020202020204" pitchFamily="34" charset="0"/>
                <a:cs typeface="Arial" panose="020B0604020202020204" pitchFamily="34" charset="0"/>
              </a:rPr>
            </a:br>
            <a:r>
              <a:rPr lang="ar-DZ" sz="2400" dirty="0" smtClean="0">
                <a:latin typeface="Arial" panose="020B0604020202020204" pitchFamily="34" charset="0"/>
                <a:cs typeface="Arial" panose="020B0604020202020204" pitchFamily="34" charset="0"/>
              </a:rPr>
              <a:t>المطلب04:أنواع التكوين</a:t>
            </a:r>
            <a:r>
              <a:rPr lang="ar-DZ" sz="2400" dirty="0">
                <a:latin typeface="Arial" panose="020B0604020202020204" pitchFamily="34" charset="0"/>
                <a:cs typeface="Arial" panose="020B0604020202020204" pitchFamily="34" charset="0"/>
              </a:rPr>
              <a:t/>
            </a:r>
            <a:br>
              <a:rPr lang="ar-DZ" sz="2400" dirty="0">
                <a:latin typeface="Arial" panose="020B0604020202020204" pitchFamily="34" charset="0"/>
                <a:cs typeface="Arial" panose="020B0604020202020204" pitchFamily="34" charset="0"/>
              </a:rPr>
            </a:br>
            <a:r>
              <a:rPr lang="ar-DZ" sz="2400" dirty="0" smtClean="0">
                <a:latin typeface="Arial" panose="020B0604020202020204" pitchFamily="34" charset="0"/>
                <a:cs typeface="Arial" panose="020B0604020202020204" pitchFamily="34" charset="0"/>
              </a:rPr>
              <a:t>المطلب05:مجالات التكوين</a:t>
            </a:r>
          </a:p>
          <a:p>
            <a:pPr algn="r" rtl="1"/>
            <a:r>
              <a:rPr lang="ar-DZ" sz="2400" dirty="0" smtClean="0">
                <a:solidFill>
                  <a:schemeClr val="accent6">
                    <a:lumMod val="20000"/>
                    <a:lumOff val="80000"/>
                  </a:schemeClr>
                </a:solidFill>
                <a:latin typeface="Arial" panose="020B0604020202020204" pitchFamily="34" charset="0"/>
                <a:cs typeface="Arial" panose="020B0604020202020204" pitchFamily="34" charset="0"/>
              </a:rPr>
              <a:t>خاتمة</a:t>
            </a:r>
            <a:endParaRPr lang="ar-DZ" sz="2400" dirty="0">
              <a:solidFill>
                <a:schemeClr val="accent6">
                  <a:lumMod val="20000"/>
                  <a:lumOff val="8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3348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down)">
                                      <p:cBhvr>
                                        <p:cTn id="33" dur="580">
                                          <p:stCondLst>
                                            <p:cond delay="0"/>
                                          </p:stCondLst>
                                        </p:cTn>
                                        <p:tgtEl>
                                          <p:spTgt spid="4"/>
                                        </p:tgtEl>
                                      </p:cBhvr>
                                    </p:animEffect>
                                    <p:anim calcmode="lin" valueType="num">
                                      <p:cBhvr>
                                        <p:cTn id="3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9" dur="26">
                                          <p:stCondLst>
                                            <p:cond delay="650"/>
                                          </p:stCondLst>
                                        </p:cTn>
                                        <p:tgtEl>
                                          <p:spTgt spid="4"/>
                                        </p:tgtEl>
                                      </p:cBhvr>
                                      <p:to x="100000" y="60000"/>
                                    </p:animScale>
                                    <p:animScale>
                                      <p:cBhvr>
                                        <p:cTn id="40" dur="166" decel="50000">
                                          <p:stCondLst>
                                            <p:cond delay="676"/>
                                          </p:stCondLst>
                                        </p:cTn>
                                        <p:tgtEl>
                                          <p:spTgt spid="4"/>
                                        </p:tgtEl>
                                      </p:cBhvr>
                                      <p:to x="100000" y="100000"/>
                                    </p:animScale>
                                    <p:animScale>
                                      <p:cBhvr>
                                        <p:cTn id="41" dur="26">
                                          <p:stCondLst>
                                            <p:cond delay="1312"/>
                                          </p:stCondLst>
                                        </p:cTn>
                                        <p:tgtEl>
                                          <p:spTgt spid="4"/>
                                        </p:tgtEl>
                                      </p:cBhvr>
                                      <p:to x="100000" y="80000"/>
                                    </p:animScale>
                                    <p:animScale>
                                      <p:cBhvr>
                                        <p:cTn id="42" dur="166" decel="50000">
                                          <p:stCondLst>
                                            <p:cond delay="1338"/>
                                          </p:stCondLst>
                                        </p:cTn>
                                        <p:tgtEl>
                                          <p:spTgt spid="4"/>
                                        </p:tgtEl>
                                      </p:cBhvr>
                                      <p:to x="100000" y="100000"/>
                                    </p:animScale>
                                    <p:animScale>
                                      <p:cBhvr>
                                        <p:cTn id="43" dur="26">
                                          <p:stCondLst>
                                            <p:cond delay="1642"/>
                                          </p:stCondLst>
                                        </p:cTn>
                                        <p:tgtEl>
                                          <p:spTgt spid="4"/>
                                        </p:tgtEl>
                                      </p:cBhvr>
                                      <p:to x="100000" y="90000"/>
                                    </p:animScale>
                                    <p:animScale>
                                      <p:cBhvr>
                                        <p:cTn id="44" dur="166" decel="50000">
                                          <p:stCondLst>
                                            <p:cond delay="1668"/>
                                          </p:stCondLst>
                                        </p:cTn>
                                        <p:tgtEl>
                                          <p:spTgt spid="4"/>
                                        </p:tgtEl>
                                      </p:cBhvr>
                                      <p:to x="100000" y="100000"/>
                                    </p:animScale>
                                    <p:animScale>
                                      <p:cBhvr>
                                        <p:cTn id="45" dur="26">
                                          <p:stCondLst>
                                            <p:cond delay="1808"/>
                                          </p:stCondLst>
                                        </p:cTn>
                                        <p:tgtEl>
                                          <p:spTgt spid="4"/>
                                        </p:tgtEl>
                                      </p:cBhvr>
                                      <p:to x="100000" y="95000"/>
                                    </p:animScale>
                                    <p:animScale>
                                      <p:cBhvr>
                                        <p:cTn id="4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90186" y="542681"/>
            <a:ext cx="2306407" cy="1015663"/>
          </a:xfrm>
          <a:prstGeom prst="rect">
            <a:avLst/>
          </a:prstGeom>
          <a:noFill/>
        </p:spPr>
        <p:txBody>
          <a:bodyPr wrap="square" lIns="91440" tIns="45720" rIns="91440" bIns="45720">
            <a:spAutoFit/>
          </a:bodyPr>
          <a:lstStyle/>
          <a:p>
            <a:pPr algn="ctr"/>
            <a:r>
              <a:rPr lang="ar-DZ" sz="60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مقدمة:</a:t>
            </a:r>
            <a:endParaRPr lang="fr-FR" sz="60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endParaRPr>
          </a:p>
        </p:txBody>
      </p:sp>
      <p:sp>
        <p:nvSpPr>
          <p:cNvPr id="5" name="Rectangle 4"/>
          <p:cNvSpPr/>
          <p:nvPr/>
        </p:nvSpPr>
        <p:spPr>
          <a:xfrm>
            <a:off x="2369712" y="1558344"/>
            <a:ext cx="8718998" cy="3672800"/>
          </a:xfrm>
          <a:prstGeom prst="rect">
            <a:avLst/>
          </a:prstGeom>
        </p:spPr>
        <p:txBody>
          <a:bodyPr wrap="square">
            <a:spAutoFit/>
          </a:bodyPr>
          <a:lstStyle/>
          <a:p>
            <a:pPr lvl="0" algn="just" defTabSz="457200" rtl="1">
              <a:spcBef>
                <a:spcPts val="1000"/>
              </a:spcBef>
              <a:buClr>
                <a:srgbClr val="A53010"/>
              </a:buClr>
            </a:pPr>
            <a:endParaRPr lang="ar-DZ" sz="2400" dirty="0">
              <a:solidFill>
                <a:prstClr val="white">
                  <a:lumMod val="65000"/>
                  <a:lumOff val="35000"/>
                </a:prstClr>
              </a:solidFill>
              <a:latin typeface="Arial" panose="020B0604020202020204" pitchFamily="34" charset="0"/>
              <a:cs typeface="Arial" panose="020B0604020202020204" pitchFamily="34" charset="0"/>
            </a:endParaRPr>
          </a:p>
          <a:p>
            <a:pPr lvl="0" algn="just" defTabSz="457200" rtl="1">
              <a:spcBef>
                <a:spcPts val="1000"/>
              </a:spcBef>
              <a:buClr>
                <a:srgbClr val="A53010"/>
              </a:buClr>
            </a:pPr>
            <a:r>
              <a:rPr lang="fr-FR" sz="2400" dirty="0" smtClean="0">
                <a:solidFill>
                  <a:prstClr val="white">
                    <a:lumMod val="65000"/>
                    <a:lumOff val="35000"/>
                  </a:prstClr>
                </a:solidFill>
                <a:latin typeface="Arial" panose="020B0604020202020204" pitchFamily="34" charset="0"/>
                <a:cs typeface="Arial" panose="020B0604020202020204" pitchFamily="34" charset="0"/>
              </a:rPr>
              <a:t>   </a:t>
            </a:r>
            <a:r>
              <a:rPr lang="ar-DZ" sz="2400" dirty="0" smtClean="0">
                <a:solidFill>
                  <a:prstClr val="white">
                    <a:lumMod val="65000"/>
                    <a:lumOff val="35000"/>
                  </a:prstClr>
                </a:solidFill>
                <a:latin typeface="Arial" panose="020B0604020202020204" pitchFamily="34" charset="0"/>
                <a:cs typeface="Arial" panose="020B0604020202020204" pitchFamily="34" charset="0"/>
              </a:rPr>
              <a:t>يعتبر </a:t>
            </a:r>
            <a:r>
              <a:rPr lang="ar-DZ" sz="2400" dirty="0">
                <a:solidFill>
                  <a:prstClr val="white">
                    <a:lumMod val="65000"/>
                    <a:lumOff val="35000"/>
                  </a:prstClr>
                </a:solidFill>
                <a:latin typeface="Arial" panose="020B0604020202020204" pitchFamily="34" charset="0"/>
                <a:cs typeface="Arial" panose="020B0604020202020204" pitchFamily="34" charset="0"/>
              </a:rPr>
              <a:t>موضوع هندسة التكوين من الموضوعات الهامة مؤخرا،  فهي منظومة حديثة مشكلة من مجموعة الحلقات المترابطة مع بعضها البعض حيث </a:t>
            </a:r>
            <a:r>
              <a:rPr lang="ar-DZ" sz="2400" dirty="0" smtClean="0">
                <a:solidFill>
                  <a:prstClr val="white">
                    <a:lumMod val="65000"/>
                    <a:lumOff val="35000"/>
                  </a:prstClr>
                </a:solidFill>
                <a:latin typeface="Arial" panose="020B0604020202020204" pitchFamily="34" charset="0"/>
                <a:cs typeface="Arial" panose="020B0604020202020204" pitchFamily="34" charset="0"/>
              </a:rPr>
              <a:t>استحوذت </a:t>
            </a:r>
            <a:r>
              <a:rPr lang="ar-DZ" sz="2400" dirty="0">
                <a:solidFill>
                  <a:prstClr val="white">
                    <a:lumMod val="65000"/>
                    <a:lumOff val="35000"/>
                  </a:prstClr>
                </a:solidFill>
                <a:latin typeface="Arial" panose="020B0604020202020204" pitchFamily="34" charset="0"/>
                <a:cs typeface="Arial" panose="020B0604020202020204" pitchFamily="34" charset="0"/>
              </a:rPr>
              <a:t>على </a:t>
            </a:r>
            <a:r>
              <a:rPr lang="ar-DZ" sz="2400" dirty="0" smtClean="0">
                <a:solidFill>
                  <a:prstClr val="white">
                    <a:lumMod val="65000"/>
                    <a:lumOff val="35000"/>
                  </a:prstClr>
                </a:solidFill>
                <a:latin typeface="Arial" panose="020B0604020202020204" pitchFamily="34" charset="0"/>
                <a:cs typeface="Arial" panose="020B0604020202020204" pitchFamily="34" charset="0"/>
              </a:rPr>
              <a:t>اهتمام </a:t>
            </a:r>
            <a:r>
              <a:rPr lang="ar-DZ" sz="2400" dirty="0">
                <a:solidFill>
                  <a:prstClr val="white">
                    <a:lumMod val="65000"/>
                    <a:lumOff val="35000"/>
                  </a:prstClr>
                </a:solidFill>
                <a:latin typeface="Arial" panose="020B0604020202020204" pitchFamily="34" charset="0"/>
                <a:cs typeface="Arial" panose="020B0604020202020204" pitchFamily="34" charset="0"/>
              </a:rPr>
              <a:t>العديد من الباحثين و المختصين في إدارة الأعمال لأنها تعتبر </a:t>
            </a:r>
            <a:r>
              <a:rPr lang="ar-DZ" sz="2400" dirty="0" smtClean="0">
                <a:solidFill>
                  <a:prstClr val="white">
                    <a:lumMod val="65000"/>
                    <a:lumOff val="35000"/>
                  </a:prstClr>
                </a:solidFill>
                <a:latin typeface="Arial" panose="020B0604020202020204" pitchFamily="34" charset="0"/>
                <a:cs typeface="Arial" panose="020B0604020202020204" pitchFamily="34" charset="0"/>
              </a:rPr>
              <a:t>ضرورية </a:t>
            </a:r>
            <a:r>
              <a:rPr lang="ar-DZ" sz="2400" dirty="0">
                <a:solidFill>
                  <a:prstClr val="white">
                    <a:lumMod val="65000"/>
                    <a:lumOff val="35000"/>
                  </a:prstClr>
                </a:solidFill>
                <a:latin typeface="Arial" panose="020B0604020202020204" pitchFamily="34" charset="0"/>
                <a:cs typeface="Arial" panose="020B0604020202020204" pitchFamily="34" charset="0"/>
              </a:rPr>
              <a:t>في حياة اي مؤسسة من المؤسسات طالما أنها تحرص على أن تحفظ وجودها في المستقبل،  كما يعتبر التكوين أيضا مهم في المرحلة المعاصرة لأنه لا يمكن لأي مؤسسة أن تحقق التطور و التوازن في مقومات حركتها مع التطورات المتسارعة حولها و خاصة في المجالات التكنولوجية و الإدارية و الثقافية إلا إذا أدركت أهمية التكوين لذلك نطرح الإشكالية </a:t>
            </a:r>
            <a:r>
              <a:rPr lang="ar-DZ" sz="2400" dirty="0" smtClean="0">
                <a:solidFill>
                  <a:prstClr val="white">
                    <a:lumMod val="65000"/>
                    <a:lumOff val="35000"/>
                  </a:prstClr>
                </a:solidFill>
                <a:latin typeface="Arial" panose="020B0604020202020204" pitchFamily="34" charset="0"/>
                <a:cs typeface="Arial" panose="020B0604020202020204" pitchFamily="34" charset="0"/>
              </a:rPr>
              <a:t>التالية:</a:t>
            </a:r>
          </a:p>
          <a:p>
            <a:pPr lvl="0" algn="just" defTabSz="457200" rtl="1">
              <a:spcBef>
                <a:spcPts val="1000"/>
              </a:spcBef>
              <a:buClr>
                <a:srgbClr val="A53010"/>
              </a:buClr>
            </a:pPr>
            <a:r>
              <a:rPr lang="ar-DZ" sz="2400" dirty="0" smtClean="0">
                <a:solidFill>
                  <a:prstClr val="white">
                    <a:lumMod val="65000"/>
                    <a:lumOff val="35000"/>
                  </a:prstClr>
                </a:solidFill>
                <a:latin typeface="Arial" panose="020B0604020202020204" pitchFamily="34" charset="0"/>
                <a:cs typeface="Arial" panose="020B0604020202020204" pitchFamily="34" charset="0"/>
              </a:rPr>
              <a:t>فيما تتمثل كل من هندسة التكوين و التكوين؟</a:t>
            </a:r>
            <a:endParaRPr lang="ar-DZ" sz="2400" dirty="0">
              <a:solidFill>
                <a:prstClr val="white">
                  <a:lumMod val="65000"/>
                  <a:lumOff val="3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25098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1641" y="2416693"/>
            <a:ext cx="7301552" cy="2308324"/>
          </a:xfrm>
          <a:prstGeom prst="rect">
            <a:avLst/>
          </a:prstGeom>
        </p:spPr>
        <p:style>
          <a:lnRef idx="1">
            <a:schemeClr val="accent1"/>
          </a:lnRef>
          <a:fillRef idx="1003">
            <a:schemeClr val="dk1"/>
          </a:fillRef>
          <a:effectRef idx="1">
            <a:schemeClr val="accent1"/>
          </a:effectRef>
          <a:fontRef idx="minor">
            <a:schemeClr val="dk1"/>
          </a:fontRef>
        </p:style>
        <p:txBody>
          <a:bodyPr wrap="square" lIns="91440" tIns="45720" rIns="91440" bIns="45720">
            <a:spAutoFit/>
          </a:bodyPr>
          <a:lstStyle/>
          <a:p>
            <a:pPr algn="r" rtl="1"/>
            <a:r>
              <a:rPr lang="ar-DZ" sz="48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ماهية</a:t>
            </a:r>
          </a:p>
          <a:p>
            <a:pPr algn="r" rtl="1"/>
            <a:r>
              <a:rPr lang="ar-DZ" sz="4800" b="1"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هندسة</a:t>
            </a:r>
          </a:p>
          <a:p>
            <a:pPr algn="r" rtl="1"/>
            <a:r>
              <a:rPr lang="ar-DZ" sz="48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التكوين                                                                                   </a:t>
            </a:r>
            <a:endParaRPr lang="fr-FR" sz="48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endParaRPr>
          </a:p>
        </p:txBody>
      </p:sp>
      <p:sp>
        <p:nvSpPr>
          <p:cNvPr id="5" name="Rectangle 4"/>
          <p:cNvSpPr/>
          <p:nvPr/>
        </p:nvSpPr>
        <p:spPr>
          <a:xfrm>
            <a:off x="4907279" y="688159"/>
            <a:ext cx="3441968" cy="923330"/>
          </a:xfrm>
          <a:prstGeom prst="rect">
            <a:avLst/>
          </a:prstGeom>
          <a:noFill/>
        </p:spPr>
        <p:txBody>
          <a:bodyPr wrap="none" lIns="91440" tIns="45720" rIns="91440" bIns="45720">
            <a:spAutoFit/>
          </a:bodyPr>
          <a:lstStyle/>
          <a:p>
            <a:pPr algn="ctr" rtl="1"/>
            <a:r>
              <a:rPr lang="ar-DZ" sz="5400" b="1" u="sng"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المبحث الأول</a:t>
            </a:r>
            <a:r>
              <a:rPr lang="ar-DZ" sz="5400" b="1"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a:t>
            </a:r>
            <a:endParaRPr lang="fr-FR" sz="54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063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ircle(in)">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24757" y="262771"/>
            <a:ext cx="4142481" cy="523220"/>
          </a:xfrm>
          <a:prstGeom prst="rect">
            <a:avLst/>
          </a:prstGeom>
          <a:noFill/>
        </p:spPr>
        <p:txBody>
          <a:bodyPr wrap="none" lIns="91440" tIns="45720" rIns="91440" bIns="45720">
            <a:spAutoFit/>
          </a:bodyPr>
          <a:lstStyle/>
          <a:p>
            <a:pPr algn="ctr"/>
            <a:r>
              <a:rPr lang="ar-DZ" sz="2800" b="1" dirty="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المطلب01: </a:t>
            </a:r>
            <a:r>
              <a:rPr lang="ar-DZ" sz="28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مفهوم هندسة التكوين</a:t>
            </a:r>
            <a:endParaRPr lang="fr-FR" sz="2800" b="1" dirty="0">
              <a:ln w="9525">
                <a:solidFill>
                  <a:schemeClr val="bg1"/>
                </a:solidFill>
                <a:prstDash val="solid"/>
              </a:ln>
              <a:effectLst>
                <a:outerShdw blurRad="12700" dist="38100" dir="2700000" algn="tl" rotWithShape="0">
                  <a:schemeClr val="bg1">
                    <a:lumMod val="50000"/>
                  </a:schemeClr>
                </a:outerShdw>
              </a:effectLst>
            </a:endParaRPr>
          </a:p>
        </p:txBody>
      </p:sp>
      <p:sp>
        <p:nvSpPr>
          <p:cNvPr id="2" name="Rectangle 1"/>
          <p:cNvSpPr/>
          <p:nvPr/>
        </p:nvSpPr>
        <p:spPr>
          <a:xfrm>
            <a:off x="2395470" y="1534613"/>
            <a:ext cx="8626534" cy="707886"/>
          </a:xfrm>
          <a:prstGeom prst="rect">
            <a:avLst/>
          </a:prstGeom>
        </p:spPr>
        <p:txBody>
          <a:bodyPr wrap="square">
            <a:spAutoFit/>
          </a:bodyPr>
          <a:lstStyle/>
          <a:p>
            <a:pPr marL="457200" indent="-457200" algn="just" rtl="1">
              <a:buFont typeface="+mj-lt"/>
              <a:buAutoNum type="arabicPeriod"/>
            </a:pPr>
            <a:r>
              <a:rPr lang="ar-DZ" sz="2000" dirty="0" smtClean="0">
                <a:latin typeface="Arial" panose="020B0604020202020204" pitchFamily="34" charset="0"/>
                <a:cs typeface="Arial" panose="020B0604020202020204" pitchFamily="34" charset="0"/>
              </a:rPr>
              <a:t>هي مجموع الممارسات التكوينية العملية التي يمارسها المتكونين تحت اشراف و مسؤولية المكون، و الهادفة الى تنمية الكفاءات المهنية و تطوير الممارسات الصفية لما يخدم العملية التربوية.</a:t>
            </a:r>
            <a:endParaRPr lang="fr-FR" sz="2000" dirty="0">
              <a:latin typeface="Arial" panose="020B0604020202020204" pitchFamily="34" charset="0"/>
              <a:cs typeface="Arial" panose="020B0604020202020204" pitchFamily="34" charset="0"/>
            </a:endParaRPr>
          </a:p>
        </p:txBody>
      </p:sp>
      <p:sp>
        <p:nvSpPr>
          <p:cNvPr id="4" name="Rectangle 3"/>
          <p:cNvSpPr/>
          <p:nvPr/>
        </p:nvSpPr>
        <p:spPr>
          <a:xfrm>
            <a:off x="2305318" y="2520002"/>
            <a:ext cx="8716686" cy="707886"/>
          </a:xfrm>
          <a:prstGeom prst="rect">
            <a:avLst/>
          </a:prstGeom>
        </p:spPr>
        <p:txBody>
          <a:bodyPr wrap="square">
            <a:spAutoFit/>
          </a:bodyPr>
          <a:lstStyle/>
          <a:p>
            <a:pPr algn="just" rtl="1"/>
            <a:r>
              <a:rPr lang="ar-DZ" sz="2000" dirty="0" smtClean="0">
                <a:latin typeface="Arial" panose="020B0604020202020204" pitchFamily="34" charset="0"/>
                <a:cs typeface="Arial" panose="020B0604020202020204" pitchFamily="34" charset="0"/>
              </a:rPr>
              <a:t>2. تعرف هندسة التكوين بانها اجراء التعلم الأساسي في التكوين اذ انه من المهم ان يكون للمكون فهم قاعدي لهذا الاجراء لتمكن من تقرير المقاربة الأكثر فعالية التي سيخدمها في تموين وضعية معينة.</a:t>
            </a:r>
            <a:endParaRPr lang="fr-FR" sz="2000" dirty="0">
              <a:latin typeface="Arial" panose="020B0604020202020204" pitchFamily="34" charset="0"/>
              <a:cs typeface="Arial" panose="020B0604020202020204" pitchFamily="34" charset="0"/>
            </a:endParaRPr>
          </a:p>
        </p:txBody>
      </p:sp>
      <p:sp>
        <p:nvSpPr>
          <p:cNvPr id="5" name="Rectangle 4"/>
          <p:cNvSpPr/>
          <p:nvPr/>
        </p:nvSpPr>
        <p:spPr>
          <a:xfrm>
            <a:off x="2202287" y="3631030"/>
            <a:ext cx="8718998" cy="707886"/>
          </a:xfrm>
          <a:prstGeom prst="rect">
            <a:avLst/>
          </a:prstGeom>
        </p:spPr>
        <p:txBody>
          <a:bodyPr wrap="square">
            <a:spAutoFit/>
          </a:bodyPr>
          <a:lstStyle/>
          <a:p>
            <a:pPr algn="just" rtl="1"/>
            <a:r>
              <a:rPr lang="ar-DZ" sz="2000" dirty="0" smtClean="0">
                <a:latin typeface="Arial" panose="020B0604020202020204" pitchFamily="34" charset="0"/>
                <a:cs typeface="Arial" panose="020B0604020202020204" pitchFamily="34" charset="0"/>
              </a:rPr>
              <a:t>3. هي مجموعة الخطوات المنهجية و المتسلسلة، تهدف الى رفع مردودية التكوين داخل المؤسسة للوصول بالموارد البشرية الى مستوى عال من الكفاءة و تحقيق مباشر للأهداف.</a:t>
            </a: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61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25803" y="494591"/>
            <a:ext cx="3966150" cy="523220"/>
          </a:xfrm>
          <a:prstGeom prst="rect">
            <a:avLst/>
          </a:prstGeom>
          <a:noFill/>
        </p:spPr>
        <p:txBody>
          <a:bodyPr wrap="none" lIns="91440" tIns="45720" rIns="91440" bIns="45720">
            <a:spAutoFit/>
          </a:bodyPr>
          <a:lstStyle/>
          <a:p>
            <a:pPr algn="ctr"/>
            <a:r>
              <a:rPr lang="ar-DZ"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المطلب02:أهمية </a:t>
            </a:r>
            <a:r>
              <a:rPr lang="ar-DZ" sz="28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هندسة التكوين</a:t>
            </a:r>
            <a:endParaRPr lang="fr-F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2" name="Rectangle 1"/>
          <p:cNvSpPr/>
          <p:nvPr/>
        </p:nvSpPr>
        <p:spPr>
          <a:xfrm>
            <a:off x="2150771" y="1994672"/>
            <a:ext cx="9079606" cy="3477875"/>
          </a:xfrm>
          <a:prstGeom prst="rect">
            <a:avLst/>
          </a:prstGeom>
        </p:spPr>
        <p:txBody>
          <a:bodyPr wrap="square">
            <a:spAutoFit/>
          </a:bodyPr>
          <a:lstStyle/>
          <a:p>
            <a:pPr marL="342900" indent="-342900" algn="r" rtl="1">
              <a:buFont typeface="Wingdings" panose="05000000000000000000" pitchFamily="2" charset="2"/>
              <a:buChar char="ü"/>
            </a:pPr>
            <a:r>
              <a:rPr lang="ar-DZ" sz="2000" dirty="0" smtClean="0">
                <a:latin typeface="Arial" panose="020B0604020202020204" pitchFamily="34" charset="0"/>
                <a:cs typeface="Arial" panose="020B0604020202020204" pitchFamily="34" charset="0"/>
              </a:rPr>
              <a:t>تحديد و ترتيب جميع الخطوات المنهجية التي تخص برنامجا للتكوين بحيث يكون متجانسا و مؤديا لهدف التكوين المنتظر .</a:t>
            </a:r>
          </a:p>
          <a:p>
            <a:pPr algn="r" rtl="1"/>
            <a:endParaRPr lang="ar-DZ" sz="2000" dirty="0" smtClean="0">
              <a:latin typeface="Arial" panose="020B0604020202020204" pitchFamily="34" charset="0"/>
              <a:cs typeface="Arial" panose="020B0604020202020204" pitchFamily="34" charset="0"/>
            </a:endParaRPr>
          </a:p>
          <a:p>
            <a:pPr algn="r" rtl="1"/>
            <a:endParaRPr lang="ar-DZ" sz="2000" dirty="0">
              <a:latin typeface="Arial" panose="020B0604020202020204" pitchFamily="34" charset="0"/>
              <a:cs typeface="Arial" panose="020B0604020202020204" pitchFamily="34" charset="0"/>
            </a:endParaRPr>
          </a:p>
          <a:p>
            <a:pPr marL="342900" indent="-342900" algn="r" rtl="1">
              <a:buFont typeface="Wingdings" panose="05000000000000000000" pitchFamily="2" charset="2"/>
              <a:buChar char="ü"/>
            </a:pPr>
            <a:r>
              <a:rPr lang="ar-DZ" sz="2000" dirty="0" smtClean="0">
                <a:latin typeface="Arial" panose="020B0604020202020204" pitchFamily="34" charset="0"/>
                <a:cs typeface="Arial" panose="020B0604020202020204" pitchFamily="34" charset="0"/>
              </a:rPr>
              <a:t>تقدم هندسة التكوين تصورا واضحا شاملا وواقعيا يندرج ضمن السياسة العامة للقطاع بحيث يلبي حاجات التكوين و يعمل على توقعات الحاجات المستقبلية.</a:t>
            </a:r>
          </a:p>
          <a:p>
            <a:pPr algn="r" rtl="1"/>
            <a:endParaRPr lang="ar-DZ" sz="2000" dirty="0" smtClean="0">
              <a:latin typeface="Arial" panose="020B0604020202020204" pitchFamily="34" charset="0"/>
              <a:cs typeface="Arial" panose="020B0604020202020204" pitchFamily="34" charset="0"/>
            </a:endParaRPr>
          </a:p>
          <a:p>
            <a:pPr algn="r" rtl="1"/>
            <a:endParaRPr lang="ar-DZ" sz="2000" dirty="0">
              <a:latin typeface="Arial" panose="020B0604020202020204" pitchFamily="34" charset="0"/>
              <a:cs typeface="Arial" panose="020B0604020202020204" pitchFamily="34" charset="0"/>
            </a:endParaRPr>
          </a:p>
          <a:p>
            <a:pPr marL="342900" indent="-342900" algn="r" rtl="1">
              <a:buFont typeface="Wingdings" panose="05000000000000000000" pitchFamily="2" charset="2"/>
              <a:buChar char="ü"/>
            </a:pPr>
            <a:r>
              <a:rPr lang="ar-DZ" sz="2000" dirty="0" smtClean="0">
                <a:latin typeface="Arial" panose="020B0604020202020204" pitchFamily="34" charset="0"/>
                <a:cs typeface="Arial" panose="020B0604020202020204" pitchFamily="34" charset="0"/>
              </a:rPr>
              <a:t>تساعد إيداع منظومة من الأنشطة الموجهة نحو انتاج الأهداف و العمل على تحقيقها و متابعتها و تقويمها.</a:t>
            </a:r>
          </a:p>
          <a:p>
            <a:pPr algn="r" rtl="1"/>
            <a:endParaRPr lang="ar-DZ" sz="2000" dirty="0" smtClean="0">
              <a:latin typeface="Arial" panose="020B0604020202020204" pitchFamily="34" charset="0"/>
              <a:cs typeface="Arial" panose="020B0604020202020204" pitchFamily="34" charset="0"/>
            </a:endParaRPr>
          </a:p>
          <a:p>
            <a:pPr algn="r" rtl="1"/>
            <a:endParaRPr lang="ar-DZ"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630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20200" y="0"/>
            <a:ext cx="4751622" cy="923330"/>
          </a:xfrm>
          <a:prstGeom prst="rect">
            <a:avLst/>
          </a:prstGeom>
          <a:noFill/>
        </p:spPr>
        <p:txBody>
          <a:bodyPr wrap="none" lIns="91440" tIns="45720" rIns="91440" bIns="45720">
            <a:spAutoFit/>
          </a:bodyPr>
          <a:lstStyle/>
          <a:p>
            <a:pPr algn="ctr"/>
            <a:r>
              <a:rPr lang="fr-FR"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ar-DZ" sz="54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 </a:t>
            </a:r>
            <a:r>
              <a:rPr lang="ar-DZ" sz="28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المطلب03: مراحل هندسة التكوين  </a:t>
            </a:r>
            <a:endParaRPr lang="fr-FR"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8" name="Rectangle à coins arrondis 7"/>
          <p:cNvSpPr/>
          <p:nvPr/>
        </p:nvSpPr>
        <p:spPr>
          <a:xfrm>
            <a:off x="3585322" y="2978618"/>
            <a:ext cx="1879614" cy="11555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ar-DZ" sz="2400" dirty="0" smtClean="0">
                <a:latin typeface="Arial" panose="020B0604020202020204" pitchFamily="34" charset="0"/>
                <a:cs typeface="Arial" panose="020B0604020202020204" pitchFamily="34" charset="0"/>
              </a:rPr>
              <a:t>التخطيط و التنظيم</a:t>
            </a:r>
            <a:endParaRPr lang="fr-FR" sz="2400" dirty="0">
              <a:latin typeface="Arial" panose="020B0604020202020204" pitchFamily="34" charset="0"/>
              <a:cs typeface="Arial" panose="020B0604020202020204" pitchFamily="34" charset="0"/>
            </a:endParaRPr>
          </a:p>
        </p:txBody>
      </p:sp>
      <p:sp>
        <p:nvSpPr>
          <p:cNvPr id="9" name="Rectangle à coins arrondis 8"/>
          <p:cNvSpPr/>
          <p:nvPr/>
        </p:nvSpPr>
        <p:spPr>
          <a:xfrm>
            <a:off x="3450445" y="1335516"/>
            <a:ext cx="2150772" cy="1230916"/>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rtl="1"/>
            <a:r>
              <a:rPr lang="ar-DZ" sz="2400" dirty="0" smtClean="0">
                <a:latin typeface="Arial" panose="020B0604020202020204" pitchFamily="34" charset="0"/>
                <a:cs typeface="Arial" panose="020B0604020202020204" pitchFamily="34" charset="0"/>
              </a:rPr>
              <a:t>جرد احتياجات التكوين</a:t>
            </a:r>
            <a:endParaRPr lang="fr-FR" sz="2400" dirty="0">
              <a:latin typeface="Arial" panose="020B0604020202020204" pitchFamily="34" charset="0"/>
              <a:cs typeface="Arial" panose="020B0604020202020204" pitchFamily="34" charset="0"/>
            </a:endParaRPr>
          </a:p>
        </p:txBody>
      </p:sp>
      <p:sp>
        <p:nvSpPr>
          <p:cNvPr id="16" name="Rectangle à coins arrondis 15"/>
          <p:cNvSpPr/>
          <p:nvPr/>
        </p:nvSpPr>
        <p:spPr>
          <a:xfrm>
            <a:off x="3720200" y="4546304"/>
            <a:ext cx="1609859" cy="1056006"/>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DZ" sz="2000" dirty="0" smtClean="0">
                <a:latin typeface="Arial" panose="020B0604020202020204" pitchFamily="34" charset="0"/>
                <a:cs typeface="Arial" panose="020B0604020202020204" pitchFamily="34" charset="0"/>
              </a:rPr>
              <a:t>التقويم</a:t>
            </a:r>
            <a:endParaRPr lang="fr-FR" sz="2000" dirty="0">
              <a:latin typeface="Arial" panose="020B0604020202020204" pitchFamily="34" charset="0"/>
              <a:cs typeface="Arial" panose="020B0604020202020204" pitchFamily="34" charset="0"/>
            </a:endParaRPr>
          </a:p>
        </p:txBody>
      </p:sp>
      <p:sp>
        <p:nvSpPr>
          <p:cNvPr id="7" name="Rectangle à coins arrondis 6"/>
          <p:cNvSpPr/>
          <p:nvPr/>
        </p:nvSpPr>
        <p:spPr>
          <a:xfrm>
            <a:off x="8279216" y="2668318"/>
            <a:ext cx="2228044" cy="1441841"/>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dirty="0" smtClean="0"/>
              <a:t>مراحل هندسة التكوين</a:t>
            </a:r>
            <a:endParaRPr lang="fr-FR" dirty="0"/>
          </a:p>
        </p:txBody>
      </p:sp>
      <p:sp>
        <p:nvSpPr>
          <p:cNvPr id="3" name="Flèche vers le bas 2"/>
          <p:cNvSpPr/>
          <p:nvPr/>
        </p:nvSpPr>
        <p:spPr>
          <a:xfrm rot="5400000">
            <a:off x="6768779" y="2291635"/>
            <a:ext cx="484632" cy="2250897"/>
          </a:xfrm>
          <a:prstGeom prst="down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4" name="Flèche vers le bas 3"/>
          <p:cNvSpPr/>
          <p:nvPr/>
        </p:nvSpPr>
        <p:spPr>
          <a:xfrm rot="7187341">
            <a:off x="6853668" y="1339332"/>
            <a:ext cx="484632" cy="2547896"/>
          </a:xfrm>
          <a:prstGeom prst="downArrow">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fr-FR"/>
          </a:p>
        </p:txBody>
      </p:sp>
      <p:sp>
        <p:nvSpPr>
          <p:cNvPr id="11" name="Flèche vers le bas 10"/>
          <p:cNvSpPr/>
          <p:nvPr/>
        </p:nvSpPr>
        <p:spPr>
          <a:xfrm rot="3425195">
            <a:off x="6995695" y="3094001"/>
            <a:ext cx="484632" cy="2306048"/>
          </a:xfrm>
          <a:prstGeom prst="down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7147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 calcmode="lin" valueType="num">
                                      <p:cBhvr>
                                        <p:cTn id="14" dur="500" fill="hold"/>
                                        <p:tgtEl>
                                          <p:spTgt spid="7"/>
                                        </p:tgtEl>
                                        <p:attrNameLst>
                                          <p:attrName>style.rotation</p:attrName>
                                        </p:attrNameLst>
                                      </p:cBhvr>
                                      <p:tavLst>
                                        <p:tav tm="0">
                                          <p:val>
                                            <p:fltVal val="360"/>
                                          </p:val>
                                        </p:tav>
                                        <p:tav tm="100000">
                                          <p:val>
                                            <p:fltVal val="0"/>
                                          </p:val>
                                        </p:tav>
                                      </p:tavLst>
                                    </p:anim>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3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800" decel="100000"/>
                                        <p:tgtEl>
                                          <p:spTgt spid="9"/>
                                        </p:tgtEl>
                                      </p:cBhvr>
                                    </p:animEffect>
                                    <p:anim calcmode="lin" valueType="num">
                                      <p:cBhvr>
                                        <p:cTn id="26" dur="800" decel="100000" fill="hold"/>
                                        <p:tgtEl>
                                          <p:spTgt spid="9"/>
                                        </p:tgtEl>
                                        <p:attrNameLst>
                                          <p:attrName>style.rotation</p:attrName>
                                        </p:attrNameLst>
                                      </p:cBhvr>
                                      <p:tavLst>
                                        <p:tav tm="0">
                                          <p:val>
                                            <p:fltVal val="-90"/>
                                          </p:val>
                                        </p:tav>
                                        <p:tav tm="100000">
                                          <p:val>
                                            <p:fltVal val="0"/>
                                          </p:val>
                                        </p:tav>
                                      </p:tavLst>
                                    </p:anim>
                                    <p:anim calcmode="lin" valueType="num">
                                      <p:cBhvr>
                                        <p:cTn id="27" dur="800" decel="100000" fill="hold"/>
                                        <p:tgtEl>
                                          <p:spTgt spid="9"/>
                                        </p:tgtEl>
                                        <p:attrNameLst>
                                          <p:attrName>ppt_x</p:attrName>
                                        </p:attrNameLst>
                                      </p:cBhvr>
                                      <p:tavLst>
                                        <p:tav tm="0">
                                          <p:val>
                                            <p:strVal val="#ppt_x+0.4"/>
                                          </p:val>
                                        </p:tav>
                                        <p:tav tm="100000">
                                          <p:val>
                                            <p:strVal val="#ppt_x-0.05"/>
                                          </p:val>
                                        </p:tav>
                                      </p:tavLst>
                                    </p:anim>
                                    <p:anim calcmode="lin" valueType="num">
                                      <p:cBhvr>
                                        <p:cTn id="28" dur="800" decel="100000" fill="hold"/>
                                        <p:tgtEl>
                                          <p:spTgt spid="9"/>
                                        </p:tgtEl>
                                        <p:attrNameLst>
                                          <p:attrName>ppt_y</p:attrName>
                                        </p:attrNameLst>
                                      </p:cBhvr>
                                      <p:tavLst>
                                        <p:tav tm="0">
                                          <p:val>
                                            <p:strVal val="#ppt_y-0.4"/>
                                          </p:val>
                                        </p:tav>
                                        <p:tav tm="100000">
                                          <p:val>
                                            <p:strVal val="#ppt_y+0.1"/>
                                          </p:val>
                                        </p:tav>
                                      </p:tavLst>
                                    </p:anim>
                                    <p:anim calcmode="lin" valueType="num">
                                      <p:cBhvr>
                                        <p:cTn id="29"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30"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wipe(down)">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3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800" decel="100000"/>
                                        <p:tgtEl>
                                          <p:spTgt spid="8"/>
                                        </p:tgtEl>
                                      </p:cBhvr>
                                    </p:animEffect>
                                    <p:anim calcmode="lin" valueType="num">
                                      <p:cBhvr>
                                        <p:cTn id="41" dur="800" decel="100000" fill="hold"/>
                                        <p:tgtEl>
                                          <p:spTgt spid="8"/>
                                        </p:tgtEl>
                                        <p:attrNameLst>
                                          <p:attrName>style.rotation</p:attrName>
                                        </p:attrNameLst>
                                      </p:cBhvr>
                                      <p:tavLst>
                                        <p:tav tm="0">
                                          <p:val>
                                            <p:fltVal val="-90"/>
                                          </p:val>
                                        </p:tav>
                                        <p:tav tm="100000">
                                          <p:val>
                                            <p:fltVal val="0"/>
                                          </p:val>
                                        </p:tav>
                                      </p:tavLst>
                                    </p:anim>
                                    <p:anim calcmode="lin" valueType="num">
                                      <p:cBhvr>
                                        <p:cTn id="42" dur="800" decel="100000" fill="hold"/>
                                        <p:tgtEl>
                                          <p:spTgt spid="8"/>
                                        </p:tgtEl>
                                        <p:attrNameLst>
                                          <p:attrName>ppt_x</p:attrName>
                                        </p:attrNameLst>
                                      </p:cBhvr>
                                      <p:tavLst>
                                        <p:tav tm="0">
                                          <p:val>
                                            <p:strVal val="#ppt_x+0.4"/>
                                          </p:val>
                                        </p:tav>
                                        <p:tav tm="100000">
                                          <p:val>
                                            <p:strVal val="#ppt_x-0.05"/>
                                          </p:val>
                                        </p:tav>
                                      </p:tavLst>
                                    </p:anim>
                                    <p:anim calcmode="lin" valueType="num">
                                      <p:cBhvr>
                                        <p:cTn id="43" dur="800" decel="100000" fill="hold"/>
                                        <p:tgtEl>
                                          <p:spTgt spid="8"/>
                                        </p:tgtEl>
                                        <p:attrNameLst>
                                          <p:attrName>ppt_y</p:attrName>
                                        </p:attrNameLst>
                                      </p:cBhvr>
                                      <p:tavLst>
                                        <p:tav tm="0">
                                          <p:val>
                                            <p:strVal val="#ppt_y-0.4"/>
                                          </p:val>
                                        </p:tav>
                                        <p:tav tm="100000">
                                          <p:val>
                                            <p:strVal val="#ppt_y+0.1"/>
                                          </p:val>
                                        </p:tav>
                                      </p:tavLst>
                                    </p:anim>
                                    <p:anim calcmode="lin" valueType="num">
                                      <p:cBhvr>
                                        <p:cTn id="44"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45"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1"/>
                                        </p:tgtEl>
                                        <p:attrNameLst>
                                          <p:attrName>style.visibility</p:attrName>
                                        </p:attrNameLst>
                                      </p:cBhvr>
                                      <p:to>
                                        <p:strVal val="visible"/>
                                      </p:to>
                                    </p:set>
                                    <p:animEffect transition="in" filter="wipe(down)">
                                      <p:cBhvr>
                                        <p:cTn id="50" dur="500"/>
                                        <p:tgtEl>
                                          <p:spTgt spid="11"/>
                                        </p:tgtEl>
                                      </p:cBhvr>
                                    </p:animEffect>
                                  </p:childTnLst>
                                </p:cTn>
                              </p:par>
                            </p:childTnLst>
                          </p:cTn>
                        </p:par>
                      </p:childTnLst>
                    </p:cTn>
                  </p:par>
                  <p:par>
                    <p:cTn id="51" fill="hold">
                      <p:stCondLst>
                        <p:cond delay="indefinite"/>
                      </p:stCondLst>
                      <p:childTnLst>
                        <p:par>
                          <p:cTn id="52" fill="hold">
                            <p:stCondLst>
                              <p:cond delay="0"/>
                            </p:stCondLst>
                            <p:childTnLst>
                              <p:par>
                                <p:cTn id="53" presetID="30"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800" decel="100000"/>
                                        <p:tgtEl>
                                          <p:spTgt spid="16"/>
                                        </p:tgtEl>
                                      </p:cBhvr>
                                    </p:animEffect>
                                    <p:anim calcmode="lin" valueType="num">
                                      <p:cBhvr>
                                        <p:cTn id="56" dur="800" decel="100000" fill="hold"/>
                                        <p:tgtEl>
                                          <p:spTgt spid="16"/>
                                        </p:tgtEl>
                                        <p:attrNameLst>
                                          <p:attrName>style.rotation</p:attrName>
                                        </p:attrNameLst>
                                      </p:cBhvr>
                                      <p:tavLst>
                                        <p:tav tm="0">
                                          <p:val>
                                            <p:fltVal val="-90"/>
                                          </p:val>
                                        </p:tav>
                                        <p:tav tm="100000">
                                          <p:val>
                                            <p:fltVal val="0"/>
                                          </p:val>
                                        </p:tav>
                                      </p:tavLst>
                                    </p:anim>
                                    <p:anim calcmode="lin" valueType="num">
                                      <p:cBhvr>
                                        <p:cTn id="57" dur="800" decel="100000" fill="hold"/>
                                        <p:tgtEl>
                                          <p:spTgt spid="16"/>
                                        </p:tgtEl>
                                        <p:attrNameLst>
                                          <p:attrName>ppt_x</p:attrName>
                                        </p:attrNameLst>
                                      </p:cBhvr>
                                      <p:tavLst>
                                        <p:tav tm="0">
                                          <p:val>
                                            <p:strVal val="#ppt_x+0.4"/>
                                          </p:val>
                                        </p:tav>
                                        <p:tav tm="100000">
                                          <p:val>
                                            <p:strVal val="#ppt_x-0.05"/>
                                          </p:val>
                                        </p:tav>
                                      </p:tavLst>
                                    </p:anim>
                                    <p:anim calcmode="lin" valueType="num">
                                      <p:cBhvr>
                                        <p:cTn id="58" dur="800" decel="100000" fill="hold"/>
                                        <p:tgtEl>
                                          <p:spTgt spid="16"/>
                                        </p:tgtEl>
                                        <p:attrNameLst>
                                          <p:attrName>ppt_y</p:attrName>
                                        </p:attrNameLst>
                                      </p:cBhvr>
                                      <p:tavLst>
                                        <p:tav tm="0">
                                          <p:val>
                                            <p:strVal val="#ppt_y-0.4"/>
                                          </p:val>
                                        </p:tav>
                                        <p:tav tm="100000">
                                          <p:val>
                                            <p:strVal val="#ppt_y+0.1"/>
                                          </p:val>
                                        </p:tav>
                                      </p:tavLst>
                                    </p:anim>
                                    <p:anim calcmode="lin" valueType="num">
                                      <p:cBhvr>
                                        <p:cTn id="59" dur="200" accel="100000" fill="hold">
                                          <p:stCondLst>
                                            <p:cond delay="800"/>
                                          </p:stCondLst>
                                        </p:cTn>
                                        <p:tgtEl>
                                          <p:spTgt spid="16"/>
                                        </p:tgtEl>
                                        <p:attrNameLst>
                                          <p:attrName>ppt_x</p:attrName>
                                        </p:attrNameLst>
                                      </p:cBhvr>
                                      <p:tavLst>
                                        <p:tav tm="0">
                                          <p:val>
                                            <p:strVal val="#ppt_x-0.05"/>
                                          </p:val>
                                        </p:tav>
                                        <p:tav tm="100000">
                                          <p:val>
                                            <p:strVal val="#ppt_x"/>
                                          </p:val>
                                        </p:tav>
                                      </p:tavLst>
                                    </p:anim>
                                    <p:anim calcmode="lin" valueType="num">
                                      <p:cBhvr>
                                        <p:cTn id="60" dur="200" accel="100000" fill="hold">
                                          <p:stCondLst>
                                            <p:cond delay="800"/>
                                          </p:stCondLst>
                                        </p:cTn>
                                        <p:tgtEl>
                                          <p:spTgt spid="1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6" grpId="0" animBg="1"/>
      <p:bldP spid="7" grpId="1" animBg="1"/>
      <p:bldP spid="3" grpId="0" animBg="1"/>
      <p:bldP spid="4"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35020" y="851931"/>
            <a:ext cx="4511736" cy="923330"/>
          </a:xfrm>
          <a:prstGeom prst="rect">
            <a:avLst/>
          </a:prstGeom>
          <a:noFill/>
        </p:spPr>
        <p:txBody>
          <a:bodyPr wrap="square" lIns="91440" tIns="45720" rIns="91440" bIns="45720">
            <a:spAutoFit/>
          </a:bodyPr>
          <a:lstStyle/>
          <a:p>
            <a:pPr algn="ctr"/>
            <a:r>
              <a:rPr lang="ar-DZ" sz="5400" b="1" u="sng"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المبحث الثاني</a:t>
            </a:r>
            <a:r>
              <a:rPr lang="ar-DZ" sz="5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a:t>
            </a:r>
          </a:p>
        </p:txBody>
      </p:sp>
      <p:sp>
        <p:nvSpPr>
          <p:cNvPr id="3" name="Rectangle 2"/>
          <p:cNvSpPr/>
          <p:nvPr/>
        </p:nvSpPr>
        <p:spPr>
          <a:xfrm>
            <a:off x="2756079" y="2600576"/>
            <a:ext cx="7495503" cy="2431435"/>
          </a:xfrm>
          <a:prstGeom prst="rect">
            <a:avLst/>
          </a:prstGeom>
        </p:spPr>
        <p:style>
          <a:lnRef idx="1">
            <a:schemeClr val="accent1"/>
          </a:lnRef>
          <a:fillRef idx="1003">
            <a:schemeClr val="dk1"/>
          </a:fillRef>
          <a:effectRef idx="1">
            <a:schemeClr val="accent1"/>
          </a:effectRef>
          <a:fontRef idx="minor">
            <a:schemeClr val="dk1"/>
          </a:fontRef>
        </p:style>
        <p:txBody>
          <a:bodyPr wrap="square" lIns="91440" tIns="45720" rIns="91440" bIns="45720">
            <a:spAutoFit/>
          </a:bodyPr>
          <a:lstStyle/>
          <a:p>
            <a:pPr algn="just" rtl="1"/>
            <a:r>
              <a:rPr lang="fr-FR" sz="4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a:t>
            </a:r>
            <a:r>
              <a:rPr lang="ar-DZ" sz="4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a:t>
            </a:r>
            <a:r>
              <a:rPr lang="fr-FR" sz="4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a:t>
            </a:r>
            <a:r>
              <a:rPr lang="ar-DZ" sz="4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a:t>
            </a:r>
            <a:r>
              <a:rPr lang="ar-DZ" sz="5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ماهية</a:t>
            </a:r>
          </a:p>
          <a:p>
            <a:pPr algn="just" rtl="1"/>
            <a:r>
              <a:rPr lang="ar-DZ" sz="5400" b="1"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a:t>
            </a:r>
            <a:r>
              <a:rPr lang="ar-DZ" sz="5400" b="1"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a:t>
            </a:r>
            <a:r>
              <a:rPr lang="fr-FR" sz="5400" b="1"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a:t>
            </a:r>
            <a:r>
              <a:rPr lang="ar-DZ" sz="5400" b="1"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التكوين</a:t>
            </a:r>
            <a:endParaRPr lang="ar-DZ" sz="5400" b="1" cap="none"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endParaRPr>
          </a:p>
          <a:p>
            <a:pPr algn="r" rtl="1"/>
            <a:r>
              <a:rPr lang="ar-DZ" sz="4400" b="1" spc="50" dirty="0" smtClean="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rPr>
              <a:t>                                                    </a:t>
            </a:r>
            <a:endParaRPr lang="fr-FR" sz="4400" b="1" cap="none" spc="50" dirty="0">
              <a:ln w="9525" cmpd="sng">
                <a:solidFill>
                  <a:schemeClr val="accent1"/>
                </a:solidFill>
                <a:prstDash val="solid"/>
              </a:ln>
              <a:solidFill>
                <a:srgbClr val="70AD47">
                  <a:tint val="1000"/>
                </a:srgbClr>
              </a:solidFill>
              <a:effectLst>
                <a:glow rad="38100">
                  <a:schemeClr val="accent1">
                    <a:alpha val="40000"/>
                  </a:schemeClr>
                </a:glo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597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circle(in)">
                                      <p:cBhvr>
                                        <p:cTn id="1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35927" y="301408"/>
            <a:ext cx="3320141" cy="523220"/>
          </a:xfrm>
          <a:prstGeom prst="rect">
            <a:avLst/>
          </a:prstGeom>
          <a:noFill/>
        </p:spPr>
        <p:txBody>
          <a:bodyPr wrap="none" lIns="91440" tIns="45720" rIns="91440" bIns="45720">
            <a:spAutoFit/>
          </a:bodyPr>
          <a:lstStyle/>
          <a:p>
            <a:pPr algn="ctr"/>
            <a:r>
              <a:rPr lang="ar-DZ" sz="2800" b="1" dirty="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a:t>
            </a:r>
            <a:r>
              <a:rPr lang="ar-DZ" sz="2800" b="1" cap="none" spc="0" dirty="0" smtClean="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لمطلب01</a:t>
            </a:r>
            <a:r>
              <a:rPr lang="ar-DZ"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 تعريف </a:t>
            </a:r>
            <a:r>
              <a:rPr lang="ar-DZ" sz="2800" b="1" dirty="0" smtClean="0">
                <a:ln w="9525">
                  <a:solidFill>
                    <a:schemeClr val="bg1"/>
                  </a:solidFill>
                  <a:prstDash val="solid"/>
                </a:ln>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rPr>
              <a:t>التكوين</a:t>
            </a:r>
            <a:endParaRPr lang="fr-FR" sz="2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panose="020B0604020202020204" pitchFamily="34" charset="0"/>
              <a:cs typeface="Arial" panose="020B0604020202020204" pitchFamily="34" charset="0"/>
            </a:endParaRPr>
          </a:p>
        </p:txBody>
      </p:sp>
      <p:sp>
        <p:nvSpPr>
          <p:cNvPr id="2" name="Rectangle 1"/>
          <p:cNvSpPr/>
          <p:nvPr/>
        </p:nvSpPr>
        <p:spPr>
          <a:xfrm>
            <a:off x="9826579" y="952838"/>
            <a:ext cx="1037933" cy="461665"/>
          </a:xfrm>
          <a:prstGeom prst="rect">
            <a:avLst/>
          </a:prstGeom>
        </p:spPr>
        <p:txBody>
          <a:bodyPr wrap="square">
            <a:spAutoFit/>
          </a:bodyPr>
          <a:lstStyle/>
          <a:p>
            <a:r>
              <a:rPr lang="ar-DZ" sz="2400" dirty="0" smtClean="0">
                <a:solidFill>
                  <a:srgbClr val="FFC000"/>
                </a:solidFill>
                <a:latin typeface="Arial" panose="020B0604020202020204" pitchFamily="34" charset="0"/>
                <a:cs typeface="Arial" panose="020B0604020202020204" pitchFamily="34" charset="0"/>
              </a:rPr>
              <a:t>أ- لغة: </a:t>
            </a:r>
            <a:endParaRPr lang="ar-DZ" sz="2400" dirty="0">
              <a:solidFill>
                <a:srgbClr val="FFC000"/>
              </a:solidFill>
              <a:latin typeface="Arial" panose="020B0604020202020204" pitchFamily="34" charset="0"/>
              <a:cs typeface="Arial" panose="020B0604020202020204" pitchFamily="34" charset="0"/>
            </a:endParaRPr>
          </a:p>
        </p:txBody>
      </p:sp>
      <p:sp>
        <p:nvSpPr>
          <p:cNvPr id="5" name="Rectangle 4"/>
          <p:cNvSpPr/>
          <p:nvPr/>
        </p:nvSpPr>
        <p:spPr>
          <a:xfrm>
            <a:off x="2073499" y="1377512"/>
            <a:ext cx="8900759" cy="1015663"/>
          </a:xfrm>
          <a:prstGeom prst="rect">
            <a:avLst/>
          </a:prstGeom>
        </p:spPr>
        <p:txBody>
          <a:bodyPr wrap="square">
            <a:spAutoFit/>
          </a:bodyPr>
          <a:lstStyle/>
          <a:p>
            <a:pPr algn="just" rtl="1"/>
            <a:r>
              <a:rPr lang="ar-DZ" sz="2000" dirty="0" smtClean="0">
                <a:latin typeface="Arial" panose="020B0604020202020204" pitchFamily="34" charset="0"/>
                <a:cs typeface="Arial" panose="020B0604020202020204" pitchFamily="34" charset="0"/>
              </a:rPr>
              <a:t>من الفعل كون أي شكل بمعنى أخرجه من العدم الى الوجود، وهو يأتي بعدة معاني والتكوين كمصطلح لغوي التشكيل بمعنى احداث سلسلة من التغيرات وفق نسق معين من اجل تغيير الحالة القائمة الى حالة متوقعة مسبقا.</a:t>
            </a:r>
            <a:endParaRPr lang="ar-DZ" sz="2000" dirty="0">
              <a:latin typeface="Arial" panose="020B0604020202020204" pitchFamily="34" charset="0"/>
              <a:cs typeface="Arial" panose="020B0604020202020204" pitchFamily="34" charset="0"/>
            </a:endParaRPr>
          </a:p>
        </p:txBody>
      </p:sp>
      <p:sp>
        <p:nvSpPr>
          <p:cNvPr id="7" name="Rectangle 6"/>
          <p:cNvSpPr/>
          <p:nvPr/>
        </p:nvSpPr>
        <p:spPr>
          <a:xfrm>
            <a:off x="9303609" y="2356184"/>
            <a:ext cx="1670649" cy="461665"/>
          </a:xfrm>
          <a:prstGeom prst="rect">
            <a:avLst/>
          </a:prstGeom>
        </p:spPr>
        <p:txBody>
          <a:bodyPr wrap="none">
            <a:spAutoFit/>
          </a:bodyPr>
          <a:lstStyle/>
          <a:p>
            <a:pPr algn="r"/>
            <a:r>
              <a:rPr lang="ar-DZ" sz="2400" dirty="0" smtClean="0">
                <a:solidFill>
                  <a:srgbClr val="FFC000"/>
                </a:solidFill>
                <a:latin typeface="Arial" panose="020B0604020202020204" pitchFamily="34" charset="0"/>
                <a:cs typeface="Arial" panose="020B0604020202020204" pitchFamily="34" charset="0"/>
              </a:rPr>
              <a:t>ب- اصطلاحا:</a:t>
            </a:r>
            <a:r>
              <a:rPr lang="ar-DZ" dirty="0" smtClean="0"/>
              <a:t> </a:t>
            </a:r>
            <a:endParaRPr lang="fr-FR" dirty="0"/>
          </a:p>
        </p:txBody>
      </p:sp>
      <p:sp>
        <p:nvSpPr>
          <p:cNvPr id="8" name="Rectangle 7"/>
          <p:cNvSpPr/>
          <p:nvPr/>
        </p:nvSpPr>
        <p:spPr>
          <a:xfrm>
            <a:off x="1924041" y="4275505"/>
            <a:ext cx="9290393" cy="707886"/>
          </a:xfrm>
          <a:prstGeom prst="rect">
            <a:avLst/>
          </a:prstGeom>
        </p:spPr>
        <p:txBody>
          <a:bodyPr wrap="square">
            <a:spAutoFit/>
          </a:bodyPr>
          <a:lstStyle/>
          <a:p>
            <a:pPr algn="just" rtl="1"/>
            <a:r>
              <a:rPr lang="ar-DZ" sz="2000" dirty="0" smtClean="0">
                <a:latin typeface="Arial" panose="020B0604020202020204" pitchFamily="34" charset="0"/>
                <a:cs typeface="Arial" panose="020B0604020202020204" pitchFamily="34" charset="0"/>
              </a:rPr>
              <a:t>تعريف 02: يرى جاري ديسكر أن التكوين يشير الى مجموعة الطرق المستخدمة في تزويد الموظفين الجدد او الحاليين بالمهارات اللازمة لأداء وظائفهم بنجاح. </a:t>
            </a:r>
            <a:endParaRPr lang="fr-FR" dirty="0"/>
          </a:p>
        </p:txBody>
      </p:sp>
      <p:sp>
        <p:nvSpPr>
          <p:cNvPr id="9" name="Rectangle 8"/>
          <p:cNvSpPr/>
          <p:nvPr/>
        </p:nvSpPr>
        <p:spPr>
          <a:xfrm>
            <a:off x="1970468" y="3021681"/>
            <a:ext cx="9197541" cy="1015663"/>
          </a:xfrm>
          <a:prstGeom prst="rect">
            <a:avLst/>
          </a:prstGeom>
        </p:spPr>
        <p:txBody>
          <a:bodyPr wrap="square">
            <a:spAutoFit/>
          </a:bodyPr>
          <a:lstStyle/>
          <a:p>
            <a:pPr algn="just" rtl="1"/>
            <a:r>
              <a:rPr lang="ar-DZ" sz="2000" dirty="0" smtClean="0">
                <a:latin typeface="Arial" panose="020B0604020202020204" pitchFamily="34" charset="0"/>
                <a:cs typeface="Arial" panose="020B0604020202020204" pitchFamily="34" charset="0"/>
              </a:rPr>
              <a:t>تعريف 01: هو مجموعة من نشاطات التعلم المبرمجة بهدف اكساب الفرد و الجماعات  المعارف و المهارات و الاتجاهات التي تساعدهم على التكيف مع المحيط الاجتماعي المهني من جهة و تحقيق فعالية التنظيم الذي ينتمون إليه من جهة ثانية.</a:t>
            </a:r>
            <a:endParaRPr lang="fr-FR" sz="2000" dirty="0">
              <a:latin typeface="Arial" panose="020B0604020202020204" pitchFamily="34" charset="0"/>
              <a:cs typeface="Arial" panose="020B0604020202020204" pitchFamily="34" charset="0"/>
            </a:endParaRPr>
          </a:p>
        </p:txBody>
      </p:sp>
      <p:sp>
        <p:nvSpPr>
          <p:cNvPr id="10" name="Rectangle 9"/>
          <p:cNvSpPr/>
          <p:nvPr/>
        </p:nvSpPr>
        <p:spPr>
          <a:xfrm>
            <a:off x="1896518" y="5221553"/>
            <a:ext cx="9254719" cy="1015663"/>
          </a:xfrm>
          <a:prstGeom prst="rect">
            <a:avLst/>
          </a:prstGeom>
        </p:spPr>
        <p:txBody>
          <a:bodyPr wrap="square">
            <a:spAutoFit/>
          </a:bodyPr>
          <a:lstStyle/>
          <a:p>
            <a:pPr algn="just" rtl="1"/>
            <a:r>
              <a:rPr lang="ar-DZ" sz="2000" dirty="0" smtClean="0">
                <a:latin typeface="Arial" panose="020B0604020202020204" pitchFamily="34" charset="0"/>
                <a:cs typeface="Arial" panose="020B0604020202020204" pitchFamily="34" charset="0"/>
              </a:rPr>
              <a:t>تعريف 03: التكوين بصفة عامة هو تلك الجهود الهادفة الى تزويد العاملين بالمعلومات التي تكسب مهارات في الأداء او تنمية وتطوير ما لديه من مهارات و معارف و خبرات لما يزيد من كفاءته في أداء عمله الحالي او بعد اعمال ذات مستوى اعلى في المستقبل .</a:t>
            </a: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5631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additive="base">
                                        <p:cTn id="28" dur="500" fill="hold"/>
                                        <p:tgtEl>
                                          <p:spTgt spid="9"/>
                                        </p:tgtEl>
                                        <p:attrNameLst>
                                          <p:attrName>ppt_x</p:attrName>
                                        </p:attrNameLst>
                                      </p:cBhvr>
                                      <p:tavLst>
                                        <p:tav tm="0">
                                          <p:val>
                                            <p:strVal val="#ppt_x"/>
                                          </p:val>
                                        </p:tav>
                                        <p:tav tm="100000">
                                          <p:val>
                                            <p:strVal val="#ppt_x"/>
                                          </p:val>
                                        </p:tav>
                                      </p:tavLst>
                                    </p:anim>
                                    <p:anim calcmode="lin" valueType="num">
                                      <p:cBhvr additive="base">
                                        <p:cTn id="2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additive="base">
                                        <p:cTn id="40" dur="500" fill="hold"/>
                                        <p:tgtEl>
                                          <p:spTgt spid="10"/>
                                        </p:tgtEl>
                                        <p:attrNameLst>
                                          <p:attrName>ppt_x</p:attrName>
                                        </p:attrNameLst>
                                      </p:cBhvr>
                                      <p:tavLst>
                                        <p:tav tm="0">
                                          <p:val>
                                            <p:strVal val="#ppt_x"/>
                                          </p:val>
                                        </p:tav>
                                        <p:tav tm="100000">
                                          <p:val>
                                            <p:strVal val="#ppt_x"/>
                                          </p:val>
                                        </p:tav>
                                      </p:tavLst>
                                    </p:anim>
                                    <p:anim calcmode="lin" valueType="num">
                                      <p:cBhvr additive="base">
                                        <p:cTn id="4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7" grpId="0"/>
      <p:bldP spid="8" grpId="0"/>
      <p:bldP spid="9" grpId="0"/>
      <p:bldP spid="10" grpId="0"/>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mbre supérieur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Slice</Template>
  <TotalTime>1012</TotalTime>
  <Words>920</Words>
  <Application>Microsoft Office PowerPoint</Application>
  <PresentationFormat>Grand écran</PresentationFormat>
  <Paragraphs>111</Paragraphs>
  <Slides>15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Calibri</vt:lpstr>
      <vt:lpstr>Century Gothic</vt:lpstr>
      <vt:lpstr>Tahoma</vt:lpstr>
      <vt:lpstr>Wingdings</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PC</cp:lastModifiedBy>
  <cp:revision>117</cp:revision>
  <dcterms:created xsi:type="dcterms:W3CDTF">2020-02-27T11:06:56Z</dcterms:created>
  <dcterms:modified xsi:type="dcterms:W3CDTF">2020-04-05T12:05:24Z</dcterms:modified>
</cp:coreProperties>
</file>