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sldIdLst>
    <p:sldId id="257" r:id="rId2"/>
    <p:sldId id="260" r:id="rId3"/>
    <p:sldId id="270" r:id="rId4"/>
    <p:sldId id="258" r:id="rId5"/>
    <p:sldId id="262" r:id="rId6"/>
    <p:sldId id="261" r:id="rId7"/>
    <p:sldId id="275" r:id="rId8"/>
    <p:sldId id="259" r:id="rId9"/>
    <p:sldId id="265" r:id="rId10"/>
    <p:sldId id="266" r:id="rId11"/>
    <p:sldId id="267" r:id="rId12"/>
    <p:sldId id="268" r:id="rId13"/>
    <p:sldId id="269" r:id="rId14"/>
    <p:sldId id="271" r:id="rId15"/>
    <p:sldId id="272"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sorterViewPr>
    <p:cViewPr>
      <p:scale>
        <a:sx n="100" d="100"/>
        <a:sy n="100" d="100"/>
      </p:scale>
      <p:origin x="0" y="-37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EB3B2C5-C298-4010-9F4C-6E0989970522}" type="datetimeFigureOut">
              <a:rPr lang="fr-FR" smtClean="0"/>
              <a:t>05/04/2020</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77BB05-D473-4D1C-BF81-D530DAF5060A}" type="slidenum">
              <a:rPr lang="fr-FR" smtClean="0"/>
              <a:t>‹N°›</a:t>
            </a:fld>
            <a:endParaRPr lang="fr-FR"/>
          </a:p>
        </p:txBody>
      </p:sp>
    </p:spTree>
    <p:extLst>
      <p:ext uri="{BB962C8B-B14F-4D97-AF65-F5344CB8AC3E}">
        <p14:creationId xmlns:p14="http://schemas.microsoft.com/office/powerpoint/2010/main" val="3199731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EB3B2C5-C298-4010-9F4C-6E0989970522}" type="datetimeFigureOut">
              <a:rPr lang="fr-FR" smtClean="0"/>
              <a:t>05/04/2020</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77BB05-D473-4D1C-BF81-D530DAF5060A}" type="slidenum">
              <a:rPr lang="fr-FR" smtClean="0"/>
              <a:t>‹N°›</a:t>
            </a:fld>
            <a:endParaRPr lang="fr-FR"/>
          </a:p>
        </p:txBody>
      </p:sp>
    </p:spTree>
    <p:extLst>
      <p:ext uri="{BB962C8B-B14F-4D97-AF65-F5344CB8AC3E}">
        <p14:creationId xmlns:p14="http://schemas.microsoft.com/office/powerpoint/2010/main" val="2129889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EB3B2C5-C298-4010-9F4C-6E0989970522}" type="datetimeFigureOut">
              <a:rPr lang="fr-FR" smtClean="0"/>
              <a:t>05/04/2020</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77BB05-D473-4D1C-BF81-D530DAF5060A}"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94298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EB3B2C5-C298-4010-9F4C-6E0989970522}" type="datetimeFigureOut">
              <a:rPr lang="fr-FR" smtClean="0"/>
              <a:t>05/04/2020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77BB05-D473-4D1C-BF81-D530DAF5060A}" type="slidenum">
              <a:rPr lang="fr-FR" smtClean="0"/>
              <a:t>‹N°›</a:t>
            </a:fld>
            <a:endParaRPr lang="fr-FR"/>
          </a:p>
        </p:txBody>
      </p:sp>
    </p:spTree>
    <p:extLst>
      <p:ext uri="{BB962C8B-B14F-4D97-AF65-F5344CB8AC3E}">
        <p14:creationId xmlns:p14="http://schemas.microsoft.com/office/powerpoint/2010/main" val="3561670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EB3B2C5-C298-4010-9F4C-6E0989970522}" type="datetimeFigureOut">
              <a:rPr lang="fr-FR" smtClean="0"/>
              <a:t>05/04/2020</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77BB05-D473-4D1C-BF81-D530DAF5060A}"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70797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1EB3B2C5-C298-4010-9F4C-6E0989970522}" type="datetimeFigureOut">
              <a:rPr lang="fr-FR" smtClean="0"/>
              <a:t>05/04/2020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77BB05-D473-4D1C-BF81-D530DAF5060A}" type="slidenum">
              <a:rPr lang="fr-FR" smtClean="0"/>
              <a:t>‹N°›</a:t>
            </a:fld>
            <a:endParaRPr lang="fr-FR"/>
          </a:p>
        </p:txBody>
      </p:sp>
    </p:spTree>
    <p:extLst>
      <p:ext uri="{BB962C8B-B14F-4D97-AF65-F5344CB8AC3E}">
        <p14:creationId xmlns:p14="http://schemas.microsoft.com/office/powerpoint/2010/main" val="23878407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EB3B2C5-C298-4010-9F4C-6E0989970522}" type="datetimeFigureOut">
              <a:rPr lang="fr-FR" smtClean="0"/>
              <a:t>05/04/2020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77BB05-D473-4D1C-BF81-D530DAF5060A}" type="slidenum">
              <a:rPr lang="fr-FR" smtClean="0"/>
              <a:t>‹N°›</a:t>
            </a:fld>
            <a:endParaRPr lang="fr-FR"/>
          </a:p>
        </p:txBody>
      </p:sp>
    </p:spTree>
    <p:extLst>
      <p:ext uri="{BB962C8B-B14F-4D97-AF65-F5344CB8AC3E}">
        <p14:creationId xmlns:p14="http://schemas.microsoft.com/office/powerpoint/2010/main" val="7480215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EB3B2C5-C298-4010-9F4C-6E0989970522}" type="datetimeFigureOut">
              <a:rPr lang="fr-FR" smtClean="0"/>
              <a:t>05/04/2020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77BB05-D473-4D1C-BF81-D530DAF5060A}" type="slidenum">
              <a:rPr lang="fr-FR" smtClean="0"/>
              <a:t>‹N°›</a:t>
            </a:fld>
            <a:endParaRPr lang="fr-FR"/>
          </a:p>
        </p:txBody>
      </p:sp>
    </p:spTree>
    <p:extLst>
      <p:ext uri="{BB962C8B-B14F-4D97-AF65-F5344CB8AC3E}">
        <p14:creationId xmlns:p14="http://schemas.microsoft.com/office/powerpoint/2010/main" val="995808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EB3B2C5-C298-4010-9F4C-6E0989970522}" type="datetimeFigureOut">
              <a:rPr lang="fr-FR" smtClean="0"/>
              <a:t>05/04/2020</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77BB05-D473-4D1C-BF81-D530DAF5060A}" type="slidenum">
              <a:rPr lang="fr-FR" smtClean="0"/>
              <a:t>‹N°›</a:t>
            </a:fld>
            <a:endParaRPr lang="fr-FR"/>
          </a:p>
        </p:txBody>
      </p:sp>
    </p:spTree>
    <p:extLst>
      <p:ext uri="{BB962C8B-B14F-4D97-AF65-F5344CB8AC3E}">
        <p14:creationId xmlns:p14="http://schemas.microsoft.com/office/powerpoint/2010/main" val="1021192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EB3B2C5-C298-4010-9F4C-6E0989970522}" type="datetimeFigureOut">
              <a:rPr lang="fr-FR" smtClean="0"/>
              <a:t>05/04/2020</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77BB05-D473-4D1C-BF81-D530DAF5060A}" type="slidenum">
              <a:rPr lang="fr-FR" smtClean="0"/>
              <a:t>‹N°›</a:t>
            </a:fld>
            <a:endParaRPr lang="fr-FR"/>
          </a:p>
        </p:txBody>
      </p:sp>
    </p:spTree>
    <p:extLst>
      <p:ext uri="{BB962C8B-B14F-4D97-AF65-F5344CB8AC3E}">
        <p14:creationId xmlns:p14="http://schemas.microsoft.com/office/powerpoint/2010/main" val="2013289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EB3B2C5-C298-4010-9F4C-6E0989970522}" type="datetimeFigureOut">
              <a:rPr lang="fr-FR" smtClean="0"/>
              <a:t>05/04/2020</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77BB05-D473-4D1C-BF81-D530DAF5060A}" type="slidenum">
              <a:rPr lang="fr-FR" smtClean="0"/>
              <a:t>‹N°›</a:t>
            </a:fld>
            <a:endParaRPr lang="fr-FR"/>
          </a:p>
        </p:txBody>
      </p:sp>
    </p:spTree>
    <p:extLst>
      <p:ext uri="{BB962C8B-B14F-4D97-AF65-F5344CB8AC3E}">
        <p14:creationId xmlns:p14="http://schemas.microsoft.com/office/powerpoint/2010/main" val="147620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EB3B2C5-C298-4010-9F4C-6E0989970522}" type="datetimeFigureOut">
              <a:rPr lang="fr-FR" smtClean="0"/>
              <a:t>05/04/2020</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77BB05-D473-4D1C-BF81-D530DAF5060A}" type="slidenum">
              <a:rPr lang="fr-FR" smtClean="0"/>
              <a:t>‹N°›</a:t>
            </a:fld>
            <a:endParaRPr lang="fr-FR"/>
          </a:p>
        </p:txBody>
      </p:sp>
    </p:spTree>
    <p:extLst>
      <p:ext uri="{BB962C8B-B14F-4D97-AF65-F5344CB8AC3E}">
        <p14:creationId xmlns:p14="http://schemas.microsoft.com/office/powerpoint/2010/main" val="1439169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EB3B2C5-C298-4010-9F4C-6E0989970522}" type="datetimeFigureOut">
              <a:rPr lang="fr-FR" smtClean="0"/>
              <a:t>05/04/2020</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77BB05-D473-4D1C-BF81-D530DAF5060A}" type="slidenum">
              <a:rPr lang="fr-FR" smtClean="0"/>
              <a:t>‹N°›</a:t>
            </a:fld>
            <a:endParaRPr lang="fr-FR"/>
          </a:p>
        </p:txBody>
      </p:sp>
    </p:spTree>
    <p:extLst>
      <p:ext uri="{BB962C8B-B14F-4D97-AF65-F5344CB8AC3E}">
        <p14:creationId xmlns:p14="http://schemas.microsoft.com/office/powerpoint/2010/main" val="3295204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3B2C5-C298-4010-9F4C-6E0989970522}" type="datetimeFigureOut">
              <a:rPr lang="fr-FR" smtClean="0"/>
              <a:t>05/04/2020</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77BB05-D473-4D1C-BF81-D530DAF5060A}" type="slidenum">
              <a:rPr lang="fr-FR" smtClean="0"/>
              <a:t>‹N°›</a:t>
            </a:fld>
            <a:endParaRPr lang="fr-FR"/>
          </a:p>
        </p:txBody>
      </p:sp>
    </p:spTree>
    <p:extLst>
      <p:ext uri="{BB962C8B-B14F-4D97-AF65-F5344CB8AC3E}">
        <p14:creationId xmlns:p14="http://schemas.microsoft.com/office/powerpoint/2010/main" val="2000730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EB3B2C5-C298-4010-9F4C-6E0989970522}" type="datetimeFigureOut">
              <a:rPr lang="fr-FR" smtClean="0"/>
              <a:t>05/04/2020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77BB05-D473-4D1C-BF81-D530DAF5060A}" type="slidenum">
              <a:rPr lang="fr-FR" smtClean="0"/>
              <a:t>‹N°›</a:t>
            </a:fld>
            <a:endParaRPr lang="fr-FR"/>
          </a:p>
        </p:txBody>
      </p:sp>
    </p:spTree>
    <p:extLst>
      <p:ext uri="{BB962C8B-B14F-4D97-AF65-F5344CB8AC3E}">
        <p14:creationId xmlns:p14="http://schemas.microsoft.com/office/powerpoint/2010/main" val="3825244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EB3B2C5-C298-4010-9F4C-6E0989970522}" type="datetimeFigureOut">
              <a:rPr lang="fr-FR" smtClean="0"/>
              <a:t>05/04/2020</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77BB05-D473-4D1C-BF81-D530DAF5060A}" type="slidenum">
              <a:rPr lang="fr-FR" smtClean="0"/>
              <a:t>‹N°›</a:t>
            </a:fld>
            <a:endParaRPr lang="fr-FR"/>
          </a:p>
        </p:txBody>
      </p:sp>
    </p:spTree>
    <p:extLst>
      <p:ext uri="{BB962C8B-B14F-4D97-AF65-F5344CB8AC3E}">
        <p14:creationId xmlns:p14="http://schemas.microsoft.com/office/powerpoint/2010/main" val="3543156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EB3B2C5-C298-4010-9F4C-6E0989970522}" type="datetimeFigureOut">
              <a:rPr lang="fr-FR" smtClean="0"/>
              <a:t>05/04/2020</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77BB05-D473-4D1C-BF81-D530DAF5060A}" type="slidenum">
              <a:rPr lang="fr-FR" smtClean="0"/>
              <a:t>‹N°›</a:t>
            </a:fld>
            <a:endParaRPr lang="fr-FR"/>
          </a:p>
        </p:txBody>
      </p:sp>
    </p:spTree>
    <p:extLst>
      <p:ext uri="{BB962C8B-B14F-4D97-AF65-F5344CB8AC3E}">
        <p14:creationId xmlns:p14="http://schemas.microsoft.com/office/powerpoint/2010/main" val="3264740438"/>
      </p:ext>
    </p:extLst>
  </p:cSld>
  <p:clrMap bg1="dk1" tx1="lt1" bg2="dk2" tx2="lt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0163" y="0"/>
            <a:ext cx="8814501" cy="1938992"/>
          </a:xfrm>
          <a:prstGeom prst="rect">
            <a:avLst/>
          </a:prstGeom>
        </p:spPr>
        <p:txBody>
          <a:bodyPr wrap="square">
            <a:spAutoFit/>
          </a:bodyPr>
          <a:lstStyle/>
          <a:p>
            <a:pPr algn="ctr"/>
            <a:r>
              <a:rPr lang="ar-DZ" sz="2400" dirty="0" smtClean="0">
                <a:latin typeface="Arial" panose="020B0604020202020204" pitchFamily="34" charset="0"/>
                <a:cs typeface="Arial" panose="020B0604020202020204" pitchFamily="34" charset="0"/>
              </a:rPr>
              <a:t>الجمهورية الجزائرية الديمقراطية الشعبية</a:t>
            </a:r>
          </a:p>
          <a:p>
            <a:pPr algn="ctr"/>
            <a:r>
              <a:rPr lang="ar-DZ" sz="2400" dirty="0" smtClean="0">
                <a:latin typeface="Arial" panose="020B0604020202020204" pitchFamily="34" charset="0"/>
                <a:cs typeface="Arial" panose="020B0604020202020204" pitchFamily="34" charset="0"/>
              </a:rPr>
              <a:t>وزارة التعليم العالي و البحث العلمي</a:t>
            </a:r>
          </a:p>
          <a:p>
            <a:pPr algn="ctr"/>
            <a:r>
              <a:rPr lang="ar-DZ" sz="2400" dirty="0" smtClean="0">
                <a:latin typeface="Arial" panose="020B0604020202020204" pitchFamily="34" charset="0"/>
                <a:cs typeface="Arial" panose="020B0604020202020204" pitchFamily="34" charset="0"/>
              </a:rPr>
              <a:t>كلية العلوم الاقتصادية و التجارية و علوم التسيير</a:t>
            </a:r>
          </a:p>
          <a:p>
            <a:pPr algn="ctr"/>
            <a:r>
              <a:rPr lang="ar-DZ" sz="2400" dirty="0" smtClean="0">
                <a:latin typeface="Arial" panose="020B0604020202020204" pitchFamily="34" charset="0"/>
                <a:cs typeface="Arial" panose="020B0604020202020204" pitchFamily="34" charset="0"/>
              </a:rPr>
              <a:t>قسم علوم التسيير </a:t>
            </a:r>
          </a:p>
          <a:p>
            <a:pPr algn="ctr"/>
            <a:r>
              <a:rPr lang="ar-DZ" sz="2400" dirty="0" smtClean="0">
                <a:latin typeface="Arial" panose="020B0604020202020204" pitchFamily="34" charset="0"/>
                <a:cs typeface="Arial" panose="020B0604020202020204" pitchFamily="34" charset="0"/>
              </a:rPr>
              <a:t>تخصص: تسيير موارد بشرية</a:t>
            </a:r>
            <a:endParaRPr lang="ar-DZ" sz="2400" dirty="0">
              <a:latin typeface="Arial" panose="020B0604020202020204" pitchFamily="34" charset="0"/>
              <a:cs typeface="Arial" panose="020B0604020202020204" pitchFamily="34" charset="0"/>
            </a:endParaRPr>
          </a:p>
        </p:txBody>
      </p:sp>
      <p:sp>
        <p:nvSpPr>
          <p:cNvPr id="6" name="Vague 5"/>
          <p:cNvSpPr/>
          <p:nvPr/>
        </p:nvSpPr>
        <p:spPr>
          <a:xfrm>
            <a:off x="3043091" y="2564089"/>
            <a:ext cx="6284890" cy="2910625"/>
          </a:xfrm>
          <a:prstGeom prst="wave">
            <a:avLst>
              <a:gd name="adj1" fmla="val 12500"/>
              <a:gd name="adj2" fmla="val 189"/>
            </a:avLst>
          </a:prstGeom>
          <a:effectLst/>
        </p:spPr>
        <p:style>
          <a:lnRef idx="1">
            <a:schemeClr val="accent1"/>
          </a:lnRef>
          <a:fillRef idx="2">
            <a:schemeClr val="accent1"/>
          </a:fillRef>
          <a:effectRef idx="1">
            <a:schemeClr val="accent1"/>
          </a:effectRef>
          <a:fontRef idx="minor">
            <a:schemeClr val="dk1"/>
          </a:fontRef>
        </p:style>
        <p:txBody>
          <a:bodyPr rtlCol="0" anchor="ctr">
            <a:prstTxWarp prst="textWave1">
              <a:avLst/>
            </a:prstTxWarp>
          </a:bodyPr>
          <a:lstStyle/>
          <a:p>
            <a:pPr algn="ctr"/>
            <a:r>
              <a:rPr lang="ar-DZ" sz="1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مدخل إلى هندسة </a:t>
            </a:r>
          </a:p>
          <a:p>
            <a:pPr algn="ctr"/>
            <a:r>
              <a:rPr lang="ar-DZ" sz="12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التكوين</a:t>
            </a:r>
          </a:p>
        </p:txBody>
      </p:sp>
      <p:sp>
        <p:nvSpPr>
          <p:cNvPr id="7" name="Rectangle 6"/>
          <p:cNvSpPr/>
          <p:nvPr/>
        </p:nvSpPr>
        <p:spPr>
          <a:xfrm>
            <a:off x="1112859" y="4828383"/>
            <a:ext cx="1407758" cy="646331"/>
          </a:xfrm>
          <a:prstGeom prst="rect">
            <a:avLst/>
          </a:prstGeom>
        </p:spPr>
        <p:txBody>
          <a:bodyPr wrap="none">
            <a:spAutoFit/>
          </a:bodyPr>
          <a:lstStyle/>
          <a:p>
            <a:pPr algn="ctr" rtl="1"/>
            <a:r>
              <a:rPr lang="ar-DZ" u="sng" dirty="0">
                <a:latin typeface="Arial" panose="020B0604020202020204" pitchFamily="34" charset="0"/>
                <a:cs typeface="Arial" panose="020B0604020202020204" pitchFamily="34" charset="0"/>
              </a:rPr>
              <a:t>اشراف الأستاذ</a:t>
            </a:r>
            <a:r>
              <a:rPr lang="ar-DZ" dirty="0" smtClean="0">
                <a:latin typeface="Arial" panose="020B0604020202020204" pitchFamily="34" charset="0"/>
                <a:cs typeface="Arial" panose="020B0604020202020204" pitchFamily="34" charset="0"/>
              </a:rPr>
              <a:t>:</a:t>
            </a:r>
          </a:p>
          <a:p>
            <a:pPr algn="r" rtl="1"/>
            <a:r>
              <a:rPr lang="ar-DZ" dirty="0" smtClean="0">
                <a:latin typeface="Arial" panose="020B0604020202020204" pitchFamily="34" charset="0"/>
                <a:cs typeface="Arial" panose="020B0604020202020204" pitchFamily="34" charset="0"/>
              </a:rPr>
              <a:t>*علالي مليكة</a:t>
            </a:r>
            <a:endParaRPr lang="ar-DZ" dirty="0">
              <a:latin typeface="Arial" panose="020B0604020202020204" pitchFamily="34" charset="0"/>
              <a:cs typeface="Arial" panose="020B0604020202020204" pitchFamily="34" charset="0"/>
            </a:endParaRPr>
          </a:p>
        </p:txBody>
      </p:sp>
      <p:sp>
        <p:nvSpPr>
          <p:cNvPr id="8" name="Rectangle 7"/>
          <p:cNvSpPr/>
          <p:nvPr/>
        </p:nvSpPr>
        <p:spPr>
          <a:xfrm>
            <a:off x="7247514" y="2575775"/>
            <a:ext cx="1039067" cy="400110"/>
          </a:xfrm>
          <a:prstGeom prst="rect">
            <a:avLst/>
          </a:prstGeom>
        </p:spPr>
        <p:txBody>
          <a:bodyPr wrap="none">
            <a:spAutoFit/>
          </a:bodyPr>
          <a:lstStyle/>
          <a:p>
            <a:r>
              <a:rPr lang="ar-DZ" sz="2000" u="sng" dirty="0">
                <a:latin typeface="Arial" panose="020B0604020202020204" pitchFamily="34" charset="0"/>
                <a:cs typeface="Arial" panose="020B0604020202020204" pitchFamily="34" charset="0"/>
              </a:rPr>
              <a:t>الموضوع:</a:t>
            </a:r>
          </a:p>
        </p:txBody>
      </p:sp>
      <p:sp>
        <p:nvSpPr>
          <p:cNvPr id="9" name="Rectangle 8"/>
          <p:cNvSpPr/>
          <p:nvPr/>
        </p:nvSpPr>
        <p:spPr>
          <a:xfrm>
            <a:off x="10417527" y="4601911"/>
            <a:ext cx="1521570" cy="1323439"/>
          </a:xfrm>
          <a:prstGeom prst="rect">
            <a:avLst/>
          </a:prstGeom>
        </p:spPr>
        <p:txBody>
          <a:bodyPr wrap="none">
            <a:spAutoFit/>
          </a:bodyPr>
          <a:lstStyle/>
          <a:p>
            <a:pPr algn="r" rtl="1"/>
            <a:r>
              <a:rPr lang="ar-DZ" sz="2000" u="sng" dirty="0">
                <a:latin typeface="Arial" panose="020B0604020202020204" pitchFamily="34" charset="0"/>
                <a:cs typeface="Arial" panose="020B0604020202020204" pitchFamily="34" charset="0"/>
              </a:rPr>
              <a:t>من اعداد</a:t>
            </a:r>
            <a:r>
              <a:rPr lang="ar-DZ" sz="2000" dirty="0" smtClean="0">
                <a:latin typeface="Arial" panose="020B0604020202020204" pitchFamily="34" charset="0"/>
                <a:cs typeface="Arial" panose="020B0604020202020204" pitchFamily="34" charset="0"/>
              </a:rPr>
              <a:t>:</a:t>
            </a:r>
          </a:p>
          <a:p>
            <a:pPr marL="285750" indent="-285750" algn="r" rtl="1">
              <a:buFont typeface="Arial" panose="020B0604020202020204" pitchFamily="34" charset="0"/>
              <a:buChar char="•"/>
            </a:pPr>
            <a:r>
              <a:rPr lang="ar-DZ" sz="2000" dirty="0" smtClean="0">
                <a:latin typeface="Arial" panose="020B0604020202020204" pitchFamily="34" charset="0"/>
                <a:cs typeface="Arial" panose="020B0604020202020204" pitchFamily="34" charset="0"/>
              </a:rPr>
              <a:t>عائشة</a:t>
            </a:r>
            <a:r>
              <a:rPr lang="fr-FR" sz="2000" dirty="0" smtClean="0">
                <a:latin typeface="Arial" panose="020B0604020202020204" pitchFamily="34" charset="0"/>
                <a:cs typeface="Arial" panose="020B0604020202020204" pitchFamily="34" charset="0"/>
              </a:rPr>
              <a:t> </a:t>
            </a:r>
            <a:r>
              <a:rPr lang="ar-DZ" sz="2000" dirty="0" smtClean="0">
                <a:latin typeface="Arial" panose="020B0604020202020204" pitchFamily="34" charset="0"/>
                <a:cs typeface="Arial" panose="020B0604020202020204" pitchFamily="34" charset="0"/>
              </a:rPr>
              <a:t>جداي</a:t>
            </a:r>
          </a:p>
          <a:p>
            <a:pPr marL="285750" indent="-285750" algn="r" rtl="1">
              <a:buFont typeface="Arial" panose="020B0604020202020204" pitchFamily="34" charset="0"/>
              <a:buChar char="•"/>
            </a:pPr>
            <a:r>
              <a:rPr lang="ar-DZ" sz="2000" dirty="0" smtClean="0">
                <a:latin typeface="Arial" panose="020B0604020202020204" pitchFamily="34" charset="0"/>
                <a:cs typeface="Arial" panose="020B0604020202020204" pitchFamily="34" charset="0"/>
              </a:rPr>
              <a:t>ميادة</a:t>
            </a:r>
            <a:r>
              <a:rPr lang="fr-FR" sz="2000" dirty="0" smtClean="0">
                <a:latin typeface="Arial" panose="020B0604020202020204" pitchFamily="34" charset="0"/>
                <a:cs typeface="Arial" panose="020B0604020202020204" pitchFamily="34" charset="0"/>
              </a:rPr>
              <a:t> </a:t>
            </a:r>
            <a:r>
              <a:rPr lang="ar-DZ" sz="2000" dirty="0" smtClean="0">
                <a:latin typeface="Arial" panose="020B0604020202020204" pitchFamily="34" charset="0"/>
                <a:cs typeface="Arial" panose="020B0604020202020204" pitchFamily="34" charset="0"/>
              </a:rPr>
              <a:t>بوراس</a:t>
            </a:r>
          </a:p>
          <a:p>
            <a:pPr marL="285750" indent="-285750" algn="r" rtl="1">
              <a:buFont typeface="Arial" panose="020B0604020202020204" pitchFamily="34" charset="0"/>
              <a:buChar char="•"/>
            </a:pPr>
            <a:r>
              <a:rPr lang="ar-DZ" sz="2000" dirty="0" smtClean="0">
                <a:latin typeface="Arial" panose="020B0604020202020204" pitchFamily="34" charset="0"/>
                <a:cs typeface="Arial" panose="020B0604020202020204" pitchFamily="34" charset="0"/>
              </a:rPr>
              <a:t>أنوار</a:t>
            </a:r>
            <a:r>
              <a:rPr lang="fr-FR" sz="2000" dirty="0" smtClean="0">
                <a:latin typeface="Arial" panose="020B0604020202020204" pitchFamily="34" charset="0"/>
                <a:cs typeface="Arial" panose="020B0604020202020204" pitchFamily="34" charset="0"/>
              </a:rPr>
              <a:t> </a:t>
            </a:r>
            <a:r>
              <a:rPr lang="ar-DZ" sz="2000" dirty="0">
                <a:latin typeface="Arial" panose="020B0604020202020204" pitchFamily="34" charset="0"/>
                <a:cs typeface="Arial" panose="020B0604020202020204" pitchFamily="34" charset="0"/>
              </a:rPr>
              <a:t>مازري</a:t>
            </a:r>
          </a:p>
        </p:txBody>
      </p:sp>
      <p:sp>
        <p:nvSpPr>
          <p:cNvPr id="10" name="Rectangle 9"/>
          <p:cNvSpPr/>
          <p:nvPr/>
        </p:nvSpPr>
        <p:spPr>
          <a:xfrm>
            <a:off x="4936625" y="6296627"/>
            <a:ext cx="2672526" cy="400110"/>
          </a:xfrm>
          <a:prstGeom prst="rect">
            <a:avLst/>
          </a:prstGeom>
        </p:spPr>
        <p:txBody>
          <a:bodyPr wrap="none">
            <a:spAutoFit/>
          </a:bodyPr>
          <a:lstStyle/>
          <a:p>
            <a:r>
              <a:rPr lang="ar-DZ" sz="2000" dirty="0">
                <a:latin typeface="Arial" panose="020B0604020202020204" pitchFamily="34" charset="0"/>
                <a:cs typeface="Arial" panose="020B0604020202020204" pitchFamily="34" charset="0"/>
              </a:rPr>
              <a:t>السنة الجامعية: 2019/2020</a:t>
            </a: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1524" y="11875"/>
            <a:ext cx="1607325" cy="1805049"/>
          </a:xfrm>
          <a:prstGeom prst="rect">
            <a:avLst/>
          </a:prstGeom>
        </p:spPr>
      </p:pic>
      <p:pic>
        <p:nvPicPr>
          <p:cNvPr id="4" name="Image 3"/>
          <p:cNvPicPr>
            <a:picLocks noChangeAspect="1"/>
          </p:cNvPicPr>
          <p:nvPr/>
        </p:nvPicPr>
        <p:blipFill>
          <a:blip r:embed="rId3"/>
          <a:stretch>
            <a:fillRect/>
          </a:stretch>
        </p:blipFill>
        <p:spPr>
          <a:xfrm>
            <a:off x="180680" y="477"/>
            <a:ext cx="1609483" cy="1804572"/>
          </a:xfrm>
          <a:prstGeom prst="rect">
            <a:avLst/>
          </a:prstGeom>
        </p:spPr>
      </p:pic>
    </p:spTree>
    <p:extLst>
      <p:ext uri="{BB962C8B-B14F-4D97-AF65-F5344CB8AC3E}">
        <p14:creationId xmlns:p14="http://schemas.microsoft.com/office/powerpoint/2010/main" val="3789383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iterate type="lt">
                                    <p:tmPct val="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mph" presetSubtype="0" fill="hold" grpId="1" nodeType="clickEffect">
                                  <p:stCondLst>
                                    <p:cond delay="0"/>
                                  </p:stCondLst>
                                  <p:iterate type="lt">
                                    <p:tmPct val="4000"/>
                                  </p:iterate>
                                  <p:childTnLst>
                                    <p:set>
                                      <p:cBhvr override="childStyle">
                                        <p:cTn id="13" dur="500" fill="hold"/>
                                        <p:tgtEl>
                                          <p:spTgt spid="6"/>
                                        </p:tgtEl>
                                        <p:attrNameLst>
                                          <p:attrName>style.color</p:attrName>
                                        </p:attrNameLst>
                                      </p:cBhvr>
                                      <p:to>
                                        <p:clrVal>
                                          <a:srgbClr val="F39E87"/>
                                        </p:clrVal>
                                      </p:to>
                                    </p:set>
                                    <p:set>
                                      <p:cBhvr>
                                        <p:cTn id="14" dur="500" fill="hold"/>
                                        <p:tgtEl>
                                          <p:spTgt spid="6"/>
                                        </p:tgtEl>
                                        <p:attrNameLst>
                                          <p:attrName>fillcolor</p:attrName>
                                        </p:attrNameLst>
                                      </p:cBhvr>
                                      <p:to>
                                        <p:clrVal>
                                          <a:srgbClr val="F39E87"/>
                                        </p:clrVal>
                                      </p:to>
                                    </p:set>
                                    <p:set>
                                      <p:cBhvr>
                                        <p:cTn id="15" dur="500" fill="hold"/>
                                        <p:tgtEl>
                                          <p:spTgt spid="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44059" y="24408"/>
            <a:ext cx="6291618" cy="523220"/>
          </a:xfrm>
          <a:prstGeom prst="rect">
            <a:avLst/>
          </a:prstGeom>
          <a:noFill/>
        </p:spPr>
        <p:txBody>
          <a:bodyPr wrap="square" lIns="91440" tIns="45720" rIns="91440" bIns="45720">
            <a:spAutoFit/>
          </a:bodyPr>
          <a:lstStyle/>
          <a:p>
            <a:pPr algn="ctr"/>
            <a:r>
              <a:rPr lang="ar-DZ" sz="2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المطلب02:أهمية </a:t>
            </a:r>
            <a:r>
              <a:rPr lang="ar-DZ" sz="2800" b="1" dirty="0" smtClean="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التكوين</a:t>
            </a:r>
          </a:p>
        </p:txBody>
      </p:sp>
      <p:sp>
        <p:nvSpPr>
          <p:cNvPr id="2" name="Rectangle 1"/>
          <p:cNvSpPr/>
          <p:nvPr/>
        </p:nvSpPr>
        <p:spPr>
          <a:xfrm>
            <a:off x="2030442" y="1048070"/>
            <a:ext cx="9144000" cy="2976328"/>
          </a:xfrm>
          <a:prstGeom prst="rect">
            <a:avLst/>
          </a:prstGeom>
        </p:spPr>
        <p:txBody>
          <a:bodyPr wrap="square">
            <a:spAutoFit/>
          </a:bodyPr>
          <a:lstStyle/>
          <a:p>
            <a:pPr marL="342900" indent="-342900" algn="just" rtl="1">
              <a:lnSpc>
                <a:spcPct val="107000"/>
              </a:lnSpc>
              <a:spcAft>
                <a:spcPts val="800"/>
              </a:spcAft>
              <a:buFont typeface="Wingdings" panose="05000000000000000000" pitchFamily="2" charset="2"/>
              <a:buChar char="ü"/>
            </a:pPr>
            <a:r>
              <a:rPr lang="ar-DZ" sz="2400" dirty="0" smtClean="0">
                <a:latin typeface="Arial" panose="020B0604020202020204" pitchFamily="34" charset="0"/>
                <a:ea typeface="Calibri" panose="020F0502020204030204" pitchFamily="34" charset="0"/>
                <a:cs typeface="Arial" panose="020B0604020202020204" pitchFamily="34" charset="0"/>
              </a:rPr>
              <a:t>القدرة على التمييز و المنافسة.</a:t>
            </a:r>
          </a:p>
          <a:p>
            <a:pPr marL="342900" indent="-342900" algn="just" rtl="1">
              <a:lnSpc>
                <a:spcPct val="107000"/>
              </a:lnSpc>
              <a:spcAft>
                <a:spcPts val="800"/>
              </a:spcAft>
              <a:buFont typeface="Wingdings" panose="05000000000000000000" pitchFamily="2" charset="2"/>
              <a:buChar char="ü"/>
            </a:pPr>
            <a:r>
              <a:rPr lang="ar-DZ" sz="2400" dirty="0" smtClean="0">
                <a:latin typeface="Arial" panose="020B0604020202020204" pitchFamily="34" charset="0"/>
                <a:ea typeface="Calibri" panose="020F0502020204030204" pitchFamily="34" charset="0"/>
                <a:cs typeface="Arial" panose="020B0604020202020204" pitchFamily="34" charset="0"/>
              </a:rPr>
              <a:t> تحسين مناخ العمل الذي يخلق الرضا الوظيفي.</a:t>
            </a:r>
          </a:p>
          <a:p>
            <a:pPr marL="342900" indent="-342900" algn="just" rtl="1">
              <a:lnSpc>
                <a:spcPct val="107000"/>
              </a:lnSpc>
              <a:spcAft>
                <a:spcPts val="800"/>
              </a:spcAft>
              <a:buFont typeface="Wingdings" panose="05000000000000000000" pitchFamily="2" charset="2"/>
              <a:buChar char="ü"/>
            </a:pPr>
            <a:r>
              <a:rPr lang="ar-DZ" sz="2400" dirty="0" smtClean="0">
                <a:latin typeface="Arial" panose="020B0604020202020204" pitchFamily="34" charset="0"/>
                <a:ea typeface="Calibri" panose="020F0502020204030204" pitchFamily="34" charset="0"/>
                <a:cs typeface="Arial" panose="020B0604020202020204" pitchFamily="34" charset="0"/>
              </a:rPr>
              <a:t>تقليل معدلات دوران العمل.</a:t>
            </a:r>
          </a:p>
          <a:p>
            <a:pPr marL="342900" indent="-342900" algn="just" rtl="1">
              <a:lnSpc>
                <a:spcPct val="107000"/>
              </a:lnSpc>
              <a:spcAft>
                <a:spcPts val="800"/>
              </a:spcAft>
              <a:buFont typeface="Wingdings" panose="05000000000000000000" pitchFamily="2" charset="2"/>
              <a:buChar char="ü"/>
            </a:pPr>
            <a:r>
              <a:rPr lang="ar-DZ" sz="2400" dirty="0" smtClean="0">
                <a:latin typeface="Arial" panose="020B0604020202020204" pitchFamily="34" charset="0"/>
                <a:ea typeface="Calibri" panose="020F0502020204030204" pitchFamily="34" charset="0"/>
                <a:cs typeface="Arial" panose="020B0604020202020204" pitchFamily="34" charset="0"/>
              </a:rPr>
              <a:t>المساعدة في ربط أهداف الموظفين بأهداف المؤسسة.</a:t>
            </a:r>
          </a:p>
          <a:p>
            <a:pPr marL="342900" indent="-342900" algn="just" rtl="1">
              <a:lnSpc>
                <a:spcPct val="107000"/>
              </a:lnSpc>
              <a:spcAft>
                <a:spcPts val="800"/>
              </a:spcAft>
              <a:buFont typeface="Wingdings" panose="05000000000000000000" pitchFamily="2" charset="2"/>
              <a:buChar char="ü"/>
            </a:pPr>
            <a:r>
              <a:rPr lang="ar-DZ" sz="2400" dirty="0" smtClean="0">
                <a:latin typeface="Arial" panose="020B0604020202020204" pitchFamily="34" charset="0"/>
                <a:ea typeface="Calibri" panose="020F0502020204030204" pitchFamily="34" charset="0"/>
                <a:cs typeface="Arial" panose="020B0604020202020204" pitchFamily="34" charset="0"/>
              </a:rPr>
              <a:t>المساعدة في فعاليات الاتصال و الاستشارات الداخلية.</a:t>
            </a:r>
          </a:p>
          <a:p>
            <a:pPr marL="342900" indent="-342900" algn="just" rtl="1">
              <a:lnSpc>
                <a:spcPct val="107000"/>
              </a:lnSpc>
              <a:spcAft>
                <a:spcPts val="800"/>
              </a:spcAft>
              <a:buFont typeface="Wingdings" panose="05000000000000000000" pitchFamily="2" charset="2"/>
              <a:buChar char="ü"/>
            </a:pPr>
            <a:endParaRPr lang="ar-DZ" sz="2400" dirty="0" smtClean="0">
              <a:latin typeface="Arial" panose="020B0604020202020204" pitchFamily="34" charset="0"/>
              <a:ea typeface="Calibri" panose="020F0502020204030204" pitchFamily="34" charset="0"/>
              <a:cs typeface="Arial" panose="020B0604020202020204" pitchFamily="34" charset="0"/>
            </a:endParaRPr>
          </a:p>
        </p:txBody>
      </p:sp>
      <p:sp>
        <p:nvSpPr>
          <p:cNvPr id="4" name="Rectangle 3"/>
          <p:cNvSpPr/>
          <p:nvPr/>
        </p:nvSpPr>
        <p:spPr>
          <a:xfrm>
            <a:off x="8324560" y="547628"/>
            <a:ext cx="2496196" cy="461665"/>
          </a:xfrm>
          <a:prstGeom prst="rect">
            <a:avLst/>
          </a:prstGeom>
        </p:spPr>
        <p:txBody>
          <a:bodyPr wrap="none">
            <a:spAutoFit/>
          </a:bodyPr>
          <a:lstStyle/>
          <a:p>
            <a:r>
              <a:rPr lang="ar-DZ" sz="2400" b="1" u="sng" dirty="0">
                <a:solidFill>
                  <a:srgbClr val="FF0000"/>
                </a:solidFill>
                <a:latin typeface="Arial" panose="020B0604020202020204" pitchFamily="34" charset="0"/>
                <a:cs typeface="Arial" panose="020B0604020202020204" pitchFamily="34" charset="0"/>
              </a:rPr>
              <a:t>على مستوى المؤسسة</a:t>
            </a:r>
            <a:r>
              <a:rPr lang="ar-DZ" sz="2400" dirty="0">
                <a:solidFill>
                  <a:srgbClr val="FF0000"/>
                </a:solidFill>
                <a:latin typeface="Arial" panose="020B0604020202020204" pitchFamily="34" charset="0"/>
                <a:cs typeface="Arial" panose="020B0604020202020204" pitchFamily="34" charset="0"/>
              </a:rPr>
              <a:t>:</a:t>
            </a:r>
            <a:endParaRPr lang="fr-FR" sz="2400" dirty="0">
              <a:solidFill>
                <a:srgbClr val="FF0000"/>
              </a:solidFill>
              <a:latin typeface="Arial" panose="020B0604020202020204" pitchFamily="34" charset="0"/>
              <a:cs typeface="Arial" panose="020B0604020202020204" pitchFamily="34" charset="0"/>
            </a:endParaRPr>
          </a:p>
        </p:txBody>
      </p:sp>
      <p:sp>
        <p:nvSpPr>
          <p:cNvPr id="6" name="Rectangle 5"/>
          <p:cNvSpPr/>
          <p:nvPr/>
        </p:nvSpPr>
        <p:spPr>
          <a:xfrm>
            <a:off x="8797281" y="3491790"/>
            <a:ext cx="2063386" cy="461665"/>
          </a:xfrm>
          <a:prstGeom prst="rect">
            <a:avLst/>
          </a:prstGeom>
        </p:spPr>
        <p:txBody>
          <a:bodyPr wrap="none">
            <a:spAutoFit/>
          </a:bodyPr>
          <a:lstStyle/>
          <a:p>
            <a:pPr algn="r" rtl="1"/>
            <a:r>
              <a:rPr lang="ar-DZ" sz="2400" b="1" u="sng" dirty="0">
                <a:solidFill>
                  <a:srgbClr val="FF0000"/>
                </a:solidFill>
                <a:latin typeface="Arial" panose="020B0604020202020204" pitchFamily="34" charset="0"/>
                <a:cs typeface="Arial" panose="020B0604020202020204" pitchFamily="34" charset="0"/>
              </a:rPr>
              <a:t>على مستوى </a:t>
            </a:r>
            <a:r>
              <a:rPr lang="ar-DZ" sz="2400" b="1" u="sng" dirty="0" smtClean="0">
                <a:solidFill>
                  <a:srgbClr val="FF0000"/>
                </a:solidFill>
                <a:latin typeface="Arial" panose="020B0604020202020204" pitchFamily="34" charset="0"/>
                <a:cs typeface="Arial" panose="020B0604020202020204" pitchFamily="34" charset="0"/>
              </a:rPr>
              <a:t>الفرد</a:t>
            </a:r>
            <a:r>
              <a:rPr lang="ar-DZ" sz="2400" dirty="0" smtClean="0">
                <a:solidFill>
                  <a:srgbClr val="FF0000"/>
                </a:solidFill>
                <a:latin typeface="Arial" panose="020B0604020202020204" pitchFamily="34" charset="0"/>
                <a:cs typeface="Arial" panose="020B0604020202020204" pitchFamily="34" charset="0"/>
              </a:rPr>
              <a:t>:</a:t>
            </a:r>
            <a:endParaRPr lang="fr-FR" sz="2400" dirty="0">
              <a:solidFill>
                <a:srgbClr val="FF0000"/>
              </a:solidFill>
              <a:latin typeface="Arial" panose="020B0604020202020204" pitchFamily="34" charset="0"/>
              <a:cs typeface="Arial" panose="020B0604020202020204" pitchFamily="34" charset="0"/>
            </a:endParaRPr>
          </a:p>
        </p:txBody>
      </p:sp>
      <p:sp>
        <p:nvSpPr>
          <p:cNvPr id="7" name="Rectangle 6"/>
          <p:cNvSpPr/>
          <p:nvPr/>
        </p:nvSpPr>
        <p:spPr>
          <a:xfrm>
            <a:off x="2549790" y="4166206"/>
            <a:ext cx="8619668" cy="1938992"/>
          </a:xfrm>
          <a:prstGeom prst="rect">
            <a:avLst/>
          </a:prstGeom>
        </p:spPr>
        <p:txBody>
          <a:bodyPr wrap="none">
            <a:spAutoFit/>
          </a:bodyPr>
          <a:lstStyle/>
          <a:p>
            <a:pPr marL="342900" indent="-342900" algn="r" rtl="1">
              <a:buFont typeface="Wingdings" panose="05000000000000000000" pitchFamily="2" charset="2"/>
              <a:buChar char="ü"/>
            </a:pPr>
            <a:r>
              <a:rPr lang="ar-DZ" sz="2400" dirty="0">
                <a:latin typeface="Arial" panose="020B0604020202020204" pitchFamily="34" charset="0"/>
                <a:cs typeface="Arial" panose="020B0604020202020204" pitchFamily="34" charset="0"/>
              </a:rPr>
              <a:t>يساعد على اتخاذ القرارات و حل المشاكل بطرق فعالة</a:t>
            </a:r>
            <a:r>
              <a:rPr lang="ar-DZ" sz="2400" dirty="0" smtClean="0">
                <a:latin typeface="Arial" panose="020B0604020202020204" pitchFamily="34" charset="0"/>
                <a:cs typeface="Arial" panose="020B0604020202020204" pitchFamily="34" charset="0"/>
              </a:rPr>
              <a:t>.</a:t>
            </a:r>
          </a:p>
          <a:p>
            <a:pPr marL="342900" indent="-342900" algn="r" rtl="1">
              <a:buFont typeface="Wingdings" panose="05000000000000000000" pitchFamily="2" charset="2"/>
              <a:buChar char="ü"/>
            </a:pPr>
            <a:r>
              <a:rPr lang="ar-DZ" sz="2400" dirty="0" smtClean="0">
                <a:latin typeface="Arial" panose="020B0604020202020204" pitchFamily="34" charset="0"/>
                <a:cs typeface="Arial" panose="020B0604020202020204" pitchFamily="34" charset="0"/>
              </a:rPr>
              <a:t>يشجع التكوين الذاتي.</a:t>
            </a:r>
          </a:p>
          <a:p>
            <a:pPr marL="342900" indent="-342900" algn="r" rtl="1">
              <a:buFont typeface="Wingdings" panose="05000000000000000000" pitchFamily="2" charset="2"/>
              <a:buChar char="ü"/>
            </a:pPr>
            <a:r>
              <a:rPr lang="ar-DZ" sz="2400" dirty="0" smtClean="0">
                <a:latin typeface="Arial" panose="020B0604020202020204" pitchFamily="34" charset="0"/>
                <a:cs typeface="Arial" panose="020B0604020202020204" pitchFamily="34" charset="0"/>
              </a:rPr>
              <a:t>يزود الفرد بالمعلومات و البيانات المتعلقة بالعمل.</a:t>
            </a:r>
          </a:p>
          <a:p>
            <a:pPr marL="342900" indent="-342900" algn="r" rtl="1">
              <a:buFont typeface="Wingdings" panose="05000000000000000000" pitchFamily="2" charset="2"/>
              <a:buChar char="ü"/>
            </a:pPr>
            <a:r>
              <a:rPr lang="ar-DZ" sz="2400" dirty="0" smtClean="0">
                <a:latin typeface="Arial" panose="020B0604020202020204" pitchFamily="34" charset="0"/>
                <a:cs typeface="Arial" panose="020B0604020202020204" pitchFamily="34" charset="0"/>
              </a:rPr>
              <a:t>يساعد على تطوير المهارات الفرد الاتصالية و يسهل توجيههم.</a:t>
            </a:r>
          </a:p>
          <a:p>
            <a:pPr marL="342900" indent="-342900" algn="r" rtl="1">
              <a:buFont typeface="Wingdings" panose="05000000000000000000" pitchFamily="2" charset="2"/>
              <a:buChar char="ü"/>
            </a:pPr>
            <a:r>
              <a:rPr lang="ar-DZ" sz="2400" dirty="0" smtClean="0">
                <a:latin typeface="Arial" panose="020B0604020202020204" pitchFamily="34" charset="0"/>
                <a:cs typeface="Arial" panose="020B0604020202020204" pitchFamily="34" charset="0"/>
              </a:rPr>
              <a:t>يسهل تكيف العمال مع التغيرات التي تشهدها التكنولوجيات الحديثة و ظروف العمل.</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047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7"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900" decel="100000" fill="hold"/>
                                        <p:tgtEl>
                                          <p:spTgt spid="2"/>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37"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anim calcmode="lin" valueType="num">
                                      <p:cBhvr>
                                        <p:cTn id="31" dur="1000" fill="hold"/>
                                        <p:tgtEl>
                                          <p:spTgt spid="7"/>
                                        </p:tgtEl>
                                        <p:attrNameLst>
                                          <p:attrName>ppt_x</p:attrName>
                                        </p:attrNameLst>
                                      </p:cBhvr>
                                      <p:tavLst>
                                        <p:tav tm="0">
                                          <p:val>
                                            <p:strVal val="#ppt_x"/>
                                          </p:val>
                                        </p:tav>
                                        <p:tav tm="100000">
                                          <p:val>
                                            <p:strVal val="#ppt_x"/>
                                          </p:val>
                                        </p:tav>
                                      </p:tavLst>
                                    </p:anim>
                                    <p:anim calcmode="lin" valueType="num">
                                      <p:cBhvr>
                                        <p:cTn id="32" dur="900" decel="100000" fill="hold"/>
                                        <p:tgtEl>
                                          <p:spTgt spid="7"/>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74047" y="537073"/>
            <a:ext cx="5585370" cy="523220"/>
          </a:xfrm>
          <a:prstGeom prst="rect">
            <a:avLst/>
          </a:prstGeom>
          <a:noFill/>
        </p:spPr>
        <p:txBody>
          <a:bodyPr wrap="square" lIns="91440" tIns="45720" rIns="91440" bIns="45720">
            <a:spAutoFit/>
          </a:bodyPr>
          <a:lstStyle/>
          <a:p>
            <a:pPr algn="ctr"/>
            <a:r>
              <a:rPr lang="ar-DZ" sz="2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المطلب03:أهداف التكوين</a:t>
            </a:r>
            <a:endParaRPr lang="fr-FR" sz="2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p:txBody>
      </p:sp>
      <p:sp>
        <p:nvSpPr>
          <p:cNvPr id="2" name="Rectangle 1"/>
          <p:cNvSpPr/>
          <p:nvPr/>
        </p:nvSpPr>
        <p:spPr>
          <a:xfrm>
            <a:off x="1131227" y="1315159"/>
            <a:ext cx="10263116" cy="5262979"/>
          </a:xfrm>
          <a:prstGeom prst="rect">
            <a:avLst/>
          </a:prstGeom>
        </p:spPr>
        <p:txBody>
          <a:bodyPr wrap="square">
            <a:spAutoFit/>
          </a:bodyPr>
          <a:lstStyle/>
          <a:p>
            <a:pPr marL="342900" indent="-342900" algn="r" rtl="1">
              <a:buFont typeface="Wingdings" panose="05000000000000000000" pitchFamily="2" charset="2"/>
              <a:buChar char="ü"/>
            </a:pPr>
            <a:r>
              <a:rPr lang="ar-DZ" sz="2400" dirty="0" smtClean="0">
                <a:latin typeface="Arial" panose="020B0604020202020204" pitchFamily="34" charset="0"/>
                <a:cs typeface="Arial" panose="020B0604020202020204" pitchFamily="34" charset="0"/>
              </a:rPr>
              <a:t>تنمية المعارف و الكفاءات و المهارات </a:t>
            </a:r>
            <a:r>
              <a:rPr lang="ar-DZ" sz="2400" dirty="0">
                <a:latin typeface="Arial" panose="020B0604020202020204" pitchFamily="34" charset="0"/>
                <a:cs typeface="Arial" panose="020B0604020202020204" pitchFamily="34" charset="0"/>
              </a:rPr>
              <a:t>.</a:t>
            </a:r>
            <a:endParaRPr lang="ar-DZ" sz="2400" dirty="0" smtClean="0">
              <a:latin typeface="Arial" panose="020B0604020202020204" pitchFamily="34" charset="0"/>
              <a:cs typeface="Arial" panose="020B0604020202020204" pitchFamily="34" charset="0"/>
            </a:endParaRPr>
          </a:p>
          <a:p>
            <a:pPr algn="r"/>
            <a:endParaRPr lang="ar-DZ" sz="2400" dirty="0">
              <a:latin typeface="Arial" panose="020B0604020202020204" pitchFamily="34" charset="0"/>
              <a:cs typeface="Arial" panose="020B0604020202020204" pitchFamily="34" charset="0"/>
            </a:endParaRPr>
          </a:p>
          <a:p>
            <a:pPr marL="342900" indent="-342900" algn="r" rtl="1">
              <a:buFont typeface="Wingdings" panose="05000000000000000000" pitchFamily="2" charset="2"/>
              <a:buChar char="ü"/>
            </a:pPr>
            <a:r>
              <a:rPr lang="ar-DZ" sz="2400" dirty="0" smtClean="0">
                <a:latin typeface="Arial" panose="020B0604020202020204" pitchFamily="34" charset="0"/>
                <a:cs typeface="Arial" panose="020B0604020202020204" pitchFamily="34" charset="0"/>
              </a:rPr>
              <a:t>رفع مستوى إنتاجية و مردودية المنظمة.</a:t>
            </a:r>
          </a:p>
          <a:p>
            <a:pPr algn="r" rtl="1"/>
            <a:endParaRPr lang="ar-DZ" sz="2400" dirty="0">
              <a:latin typeface="Arial" panose="020B0604020202020204" pitchFamily="34" charset="0"/>
              <a:cs typeface="Arial" panose="020B0604020202020204" pitchFamily="34" charset="0"/>
            </a:endParaRPr>
          </a:p>
          <a:p>
            <a:pPr marL="342900" indent="-342900" algn="r" rtl="1">
              <a:buFont typeface="Wingdings" panose="05000000000000000000" pitchFamily="2" charset="2"/>
              <a:buChar char="ü"/>
            </a:pPr>
            <a:r>
              <a:rPr lang="ar-DZ" sz="2400" dirty="0" smtClean="0">
                <a:latin typeface="Arial" panose="020B0604020202020204" pitchFamily="34" charset="0"/>
                <a:cs typeface="Arial" panose="020B0604020202020204" pitchFamily="34" charset="0"/>
              </a:rPr>
              <a:t> الاقتصاد في التكاليف و تقليل المخاطر.</a:t>
            </a:r>
          </a:p>
          <a:p>
            <a:pPr algn="r" rtl="1"/>
            <a:endParaRPr lang="ar-DZ" sz="2400" dirty="0" smtClean="0">
              <a:latin typeface="Arial" panose="020B0604020202020204" pitchFamily="34" charset="0"/>
              <a:cs typeface="Arial" panose="020B0604020202020204" pitchFamily="34" charset="0"/>
            </a:endParaRPr>
          </a:p>
          <a:p>
            <a:pPr marL="342900" indent="-342900" algn="r" rtl="1">
              <a:buFont typeface="Wingdings" panose="05000000000000000000" pitchFamily="2" charset="2"/>
              <a:buChar char="ü"/>
            </a:pPr>
            <a:r>
              <a:rPr lang="ar-DZ" sz="2400" dirty="0" smtClean="0">
                <a:latin typeface="Arial" panose="020B0604020202020204" pitchFamily="34" charset="0"/>
                <a:cs typeface="Arial" panose="020B0604020202020204" pitchFamily="34" charset="0"/>
              </a:rPr>
              <a:t> رفع مستوى جودة منتجات و خدمات المنظمة.</a:t>
            </a:r>
          </a:p>
          <a:p>
            <a:pPr marL="342900" indent="-342900" algn="r" rtl="1">
              <a:buFont typeface="Wingdings" panose="05000000000000000000" pitchFamily="2" charset="2"/>
              <a:buChar char="ü"/>
            </a:pPr>
            <a:endParaRPr lang="ar-DZ" sz="2400" dirty="0">
              <a:latin typeface="Arial" panose="020B0604020202020204" pitchFamily="34" charset="0"/>
              <a:cs typeface="Arial" panose="020B0604020202020204" pitchFamily="34" charset="0"/>
            </a:endParaRPr>
          </a:p>
          <a:p>
            <a:pPr marL="342900" indent="-342900" algn="r" rtl="1">
              <a:buFont typeface="Wingdings" panose="05000000000000000000" pitchFamily="2" charset="2"/>
              <a:buChar char="ü"/>
            </a:pPr>
            <a:r>
              <a:rPr lang="ar-DZ" sz="2400" dirty="0" smtClean="0">
                <a:latin typeface="Arial" panose="020B0604020202020204" pitchFamily="34" charset="0"/>
                <a:cs typeface="Arial" panose="020B0604020202020204" pitchFamily="34" charset="0"/>
              </a:rPr>
              <a:t>تحسين العلاقات بين الأفراد في مختلف المستويات.</a:t>
            </a:r>
          </a:p>
          <a:p>
            <a:pPr marL="342900" indent="-342900" algn="r" rtl="1">
              <a:buFont typeface="Wingdings" panose="05000000000000000000" pitchFamily="2" charset="2"/>
              <a:buChar char="ü"/>
            </a:pPr>
            <a:endParaRPr lang="ar-DZ" sz="2400" dirty="0">
              <a:latin typeface="Arial" panose="020B0604020202020204" pitchFamily="34" charset="0"/>
              <a:cs typeface="Arial" panose="020B0604020202020204" pitchFamily="34" charset="0"/>
            </a:endParaRPr>
          </a:p>
          <a:p>
            <a:pPr marL="342900" indent="-342900" algn="r" rtl="1">
              <a:buFont typeface="Wingdings" panose="05000000000000000000" pitchFamily="2" charset="2"/>
              <a:buChar char="ü"/>
            </a:pPr>
            <a:r>
              <a:rPr lang="ar-DZ" sz="2400" dirty="0" smtClean="0">
                <a:latin typeface="Arial" panose="020B0604020202020204" pitchFamily="34" charset="0"/>
                <a:cs typeface="Arial" panose="020B0604020202020204" pitchFamily="34" charset="0"/>
              </a:rPr>
              <a:t>رفع مستوى أداء العامل و رضائه و ثقته و اعترافه بالمنظمات.</a:t>
            </a:r>
          </a:p>
          <a:p>
            <a:pPr marL="342900" indent="-342900" algn="r" rtl="1">
              <a:buFont typeface="Wingdings" panose="05000000000000000000" pitchFamily="2" charset="2"/>
              <a:buChar char="ü"/>
            </a:pPr>
            <a:endParaRPr lang="ar-DZ" sz="2400" dirty="0">
              <a:latin typeface="Arial" panose="020B0604020202020204" pitchFamily="34" charset="0"/>
              <a:cs typeface="Arial" panose="020B0604020202020204" pitchFamily="34" charset="0"/>
            </a:endParaRPr>
          </a:p>
          <a:p>
            <a:pPr marL="342900" indent="-342900" algn="r" rtl="1">
              <a:buFont typeface="Wingdings" panose="05000000000000000000" pitchFamily="2" charset="2"/>
              <a:buChar char="ü"/>
            </a:pPr>
            <a:r>
              <a:rPr lang="ar-DZ" sz="2400" dirty="0" smtClean="0">
                <a:latin typeface="Arial" panose="020B0604020202020204" pitchFamily="34" charset="0"/>
                <a:cs typeface="Arial" panose="020B0604020202020204" pitchFamily="34" charset="0"/>
              </a:rPr>
              <a:t>تحسين فعالية أساليب العمل، و يكون ذلك بالمعرفة الجيدة للإجراءات و الأساليب العلمية</a:t>
            </a:r>
            <a:endParaRPr lang="ar-DZ" sz="2400" dirty="0">
              <a:latin typeface="Arial" panose="020B0604020202020204" pitchFamily="34" charset="0"/>
              <a:cs typeface="Arial" panose="020B0604020202020204" pitchFamily="34" charset="0"/>
            </a:endParaRPr>
          </a:p>
          <a:p>
            <a:pPr marL="342900" indent="-342900" algn="r" rtl="1">
              <a:buFont typeface="Wingdings" panose="05000000000000000000" pitchFamily="2" charset="2"/>
              <a:buChar char="ü"/>
            </a:pPr>
            <a:endParaRPr lang="ar-DZ"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7208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1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1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 calcmode="lin" valueType="num">
                                      <p:cBhvr>
                                        <p:cTn id="26" dur="1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27" dur="1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28" dur="1000"/>
                                        <p:tgtEl>
                                          <p:spTgt spid="2">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nodeType="click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 calcmode="lin" valueType="num">
                                      <p:cBhvr>
                                        <p:cTn id="33" dur="1000" fill="hold"/>
                                        <p:tgtEl>
                                          <p:spTgt spid="2">
                                            <p:txEl>
                                              <p:pRg st="6" end="6"/>
                                            </p:txEl>
                                          </p:spTgt>
                                        </p:tgtEl>
                                        <p:attrNameLst>
                                          <p:attrName>ppt_w</p:attrName>
                                        </p:attrNameLst>
                                      </p:cBhvr>
                                      <p:tavLst>
                                        <p:tav tm="0">
                                          <p:val>
                                            <p:strVal val="#ppt_w*0.70"/>
                                          </p:val>
                                        </p:tav>
                                        <p:tav tm="100000">
                                          <p:val>
                                            <p:strVal val="#ppt_w"/>
                                          </p:val>
                                        </p:tav>
                                      </p:tavLst>
                                    </p:anim>
                                    <p:anim calcmode="lin" valueType="num">
                                      <p:cBhvr>
                                        <p:cTn id="34" dur="1000" fill="hold"/>
                                        <p:tgtEl>
                                          <p:spTgt spid="2">
                                            <p:txEl>
                                              <p:pRg st="6" end="6"/>
                                            </p:txEl>
                                          </p:spTgt>
                                        </p:tgtEl>
                                        <p:attrNameLst>
                                          <p:attrName>ppt_h</p:attrName>
                                        </p:attrNameLst>
                                      </p:cBhvr>
                                      <p:tavLst>
                                        <p:tav tm="0">
                                          <p:val>
                                            <p:strVal val="#ppt_h"/>
                                          </p:val>
                                        </p:tav>
                                        <p:tav tm="100000">
                                          <p:val>
                                            <p:strVal val="#ppt_h"/>
                                          </p:val>
                                        </p:tav>
                                      </p:tavLst>
                                    </p:anim>
                                    <p:animEffect transition="in" filter="fade">
                                      <p:cBhvr>
                                        <p:cTn id="35" dur="1000"/>
                                        <p:tgtEl>
                                          <p:spTgt spid="2">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nodeType="clickEffect">
                                  <p:stCondLst>
                                    <p:cond delay="0"/>
                                  </p:stCondLst>
                                  <p:childTnLst>
                                    <p:set>
                                      <p:cBhvr>
                                        <p:cTn id="39" dur="1" fill="hold">
                                          <p:stCondLst>
                                            <p:cond delay="0"/>
                                          </p:stCondLst>
                                        </p:cTn>
                                        <p:tgtEl>
                                          <p:spTgt spid="2">
                                            <p:txEl>
                                              <p:pRg st="8" end="8"/>
                                            </p:txEl>
                                          </p:spTgt>
                                        </p:tgtEl>
                                        <p:attrNameLst>
                                          <p:attrName>style.visibility</p:attrName>
                                        </p:attrNameLst>
                                      </p:cBhvr>
                                      <p:to>
                                        <p:strVal val="visible"/>
                                      </p:to>
                                    </p:set>
                                    <p:anim calcmode="lin" valueType="num">
                                      <p:cBhvr>
                                        <p:cTn id="40" dur="1000" fill="hold"/>
                                        <p:tgtEl>
                                          <p:spTgt spid="2">
                                            <p:txEl>
                                              <p:pRg st="8" end="8"/>
                                            </p:txEl>
                                          </p:spTgt>
                                        </p:tgtEl>
                                        <p:attrNameLst>
                                          <p:attrName>ppt_w</p:attrName>
                                        </p:attrNameLst>
                                      </p:cBhvr>
                                      <p:tavLst>
                                        <p:tav tm="0">
                                          <p:val>
                                            <p:strVal val="#ppt_w*0.70"/>
                                          </p:val>
                                        </p:tav>
                                        <p:tav tm="100000">
                                          <p:val>
                                            <p:strVal val="#ppt_w"/>
                                          </p:val>
                                        </p:tav>
                                      </p:tavLst>
                                    </p:anim>
                                    <p:anim calcmode="lin" valueType="num">
                                      <p:cBhvr>
                                        <p:cTn id="41" dur="1000" fill="hold"/>
                                        <p:tgtEl>
                                          <p:spTgt spid="2">
                                            <p:txEl>
                                              <p:pRg st="8" end="8"/>
                                            </p:txEl>
                                          </p:spTgt>
                                        </p:tgtEl>
                                        <p:attrNameLst>
                                          <p:attrName>ppt_h</p:attrName>
                                        </p:attrNameLst>
                                      </p:cBhvr>
                                      <p:tavLst>
                                        <p:tav tm="0">
                                          <p:val>
                                            <p:strVal val="#ppt_h"/>
                                          </p:val>
                                        </p:tav>
                                        <p:tav tm="100000">
                                          <p:val>
                                            <p:strVal val="#ppt_h"/>
                                          </p:val>
                                        </p:tav>
                                      </p:tavLst>
                                    </p:anim>
                                    <p:animEffect transition="in" filter="fade">
                                      <p:cBhvr>
                                        <p:cTn id="42" dur="10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 calcmode="lin" valueType="num">
                                      <p:cBhvr>
                                        <p:cTn id="47" dur="1000" fill="hold"/>
                                        <p:tgtEl>
                                          <p:spTgt spid="2">
                                            <p:txEl>
                                              <p:pRg st="10" end="10"/>
                                            </p:txEl>
                                          </p:spTgt>
                                        </p:tgtEl>
                                        <p:attrNameLst>
                                          <p:attrName>ppt_w</p:attrName>
                                        </p:attrNameLst>
                                      </p:cBhvr>
                                      <p:tavLst>
                                        <p:tav tm="0">
                                          <p:val>
                                            <p:strVal val="#ppt_w*0.70"/>
                                          </p:val>
                                        </p:tav>
                                        <p:tav tm="100000">
                                          <p:val>
                                            <p:strVal val="#ppt_w"/>
                                          </p:val>
                                        </p:tav>
                                      </p:tavLst>
                                    </p:anim>
                                    <p:anim calcmode="lin" valueType="num">
                                      <p:cBhvr>
                                        <p:cTn id="48" dur="1000" fill="hold"/>
                                        <p:tgtEl>
                                          <p:spTgt spid="2">
                                            <p:txEl>
                                              <p:pRg st="10" end="10"/>
                                            </p:txEl>
                                          </p:spTgt>
                                        </p:tgtEl>
                                        <p:attrNameLst>
                                          <p:attrName>ppt_h</p:attrName>
                                        </p:attrNameLst>
                                      </p:cBhvr>
                                      <p:tavLst>
                                        <p:tav tm="0">
                                          <p:val>
                                            <p:strVal val="#ppt_h"/>
                                          </p:val>
                                        </p:tav>
                                        <p:tav tm="100000">
                                          <p:val>
                                            <p:strVal val="#ppt_h"/>
                                          </p:val>
                                        </p:tav>
                                      </p:tavLst>
                                    </p:anim>
                                    <p:animEffect transition="in" filter="fade">
                                      <p:cBhvr>
                                        <p:cTn id="49" dur="1000"/>
                                        <p:tgtEl>
                                          <p:spTgt spid="2">
                                            <p:txEl>
                                              <p:pRg st="10" end="1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5" presetClass="entr" presetSubtype="0" fill="hold" nodeType="clickEffect">
                                  <p:stCondLst>
                                    <p:cond delay="0"/>
                                  </p:stCondLst>
                                  <p:childTnLst>
                                    <p:set>
                                      <p:cBhvr>
                                        <p:cTn id="53" dur="1" fill="hold">
                                          <p:stCondLst>
                                            <p:cond delay="0"/>
                                          </p:stCondLst>
                                        </p:cTn>
                                        <p:tgtEl>
                                          <p:spTgt spid="2">
                                            <p:txEl>
                                              <p:pRg st="12" end="12"/>
                                            </p:txEl>
                                          </p:spTgt>
                                        </p:tgtEl>
                                        <p:attrNameLst>
                                          <p:attrName>style.visibility</p:attrName>
                                        </p:attrNameLst>
                                      </p:cBhvr>
                                      <p:to>
                                        <p:strVal val="visible"/>
                                      </p:to>
                                    </p:set>
                                    <p:anim calcmode="lin" valueType="num">
                                      <p:cBhvr>
                                        <p:cTn id="54" dur="1000" fill="hold"/>
                                        <p:tgtEl>
                                          <p:spTgt spid="2">
                                            <p:txEl>
                                              <p:pRg st="12" end="12"/>
                                            </p:txEl>
                                          </p:spTgt>
                                        </p:tgtEl>
                                        <p:attrNameLst>
                                          <p:attrName>ppt_w</p:attrName>
                                        </p:attrNameLst>
                                      </p:cBhvr>
                                      <p:tavLst>
                                        <p:tav tm="0">
                                          <p:val>
                                            <p:strVal val="#ppt_w*0.70"/>
                                          </p:val>
                                        </p:tav>
                                        <p:tav tm="100000">
                                          <p:val>
                                            <p:strVal val="#ppt_w"/>
                                          </p:val>
                                        </p:tav>
                                      </p:tavLst>
                                    </p:anim>
                                    <p:anim calcmode="lin" valueType="num">
                                      <p:cBhvr>
                                        <p:cTn id="55" dur="1000" fill="hold"/>
                                        <p:tgtEl>
                                          <p:spTgt spid="2">
                                            <p:txEl>
                                              <p:pRg st="12" end="12"/>
                                            </p:txEl>
                                          </p:spTgt>
                                        </p:tgtEl>
                                        <p:attrNameLst>
                                          <p:attrName>ppt_h</p:attrName>
                                        </p:attrNameLst>
                                      </p:cBhvr>
                                      <p:tavLst>
                                        <p:tav tm="0">
                                          <p:val>
                                            <p:strVal val="#ppt_h"/>
                                          </p:val>
                                        </p:tav>
                                        <p:tav tm="100000">
                                          <p:val>
                                            <p:strVal val="#ppt_h"/>
                                          </p:val>
                                        </p:tav>
                                      </p:tavLst>
                                    </p:anim>
                                    <p:animEffect transition="in" filter="fade">
                                      <p:cBhvr>
                                        <p:cTn id="56" dur="10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56957" y="275650"/>
            <a:ext cx="3078087" cy="523220"/>
          </a:xfrm>
          <a:prstGeom prst="rect">
            <a:avLst/>
          </a:prstGeom>
          <a:noFill/>
        </p:spPr>
        <p:txBody>
          <a:bodyPr wrap="none" lIns="91440" tIns="45720" rIns="91440" bIns="45720">
            <a:spAutoFit/>
          </a:bodyPr>
          <a:lstStyle/>
          <a:p>
            <a:pPr algn="ctr"/>
            <a:r>
              <a:rPr lang="ar-DZ" sz="2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المطلب04:أنواع التكوين</a:t>
            </a:r>
            <a:endParaRPr lang="fr-FR" sz="2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p:txBody>
      </p:sp>
      <p:sp>
        <p:nvSpPr>
          <p:cNvPr id="5" name="Ellipse 4"/>
          <p:cNvSpPr/>
          <p:nvPr/>
        </p:nvSpPr>
        <p:spPr>
          <a:xfrm>
            <a:off x="4866065" y="1154553"/>
            <a:ext cx="2459867" cy="1456947"/>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scene3d>
              <a:camera prst="perspectiveContrastingRightFacing"/>
              <a:lightRig rig="threePt" dir="t"/>
            </a:scene3d>
          </a:bodyPr>
          <a:lstStyle/>
          <a:p>
            <a:pPr algn="ctr" rtl="1"/>
            <a:r>
              <a:rPr lang="ar-DZ" sz="3200" dirty="0" smtClean="0">
                <a:solidFill>
                  <a:schemeClr val="tx1"/>
                </a:solidFill>
                <a:latin typeface="Arial" panose="020B0604020202020204" pitchFamily="34" charset="0"/>
                <a:cs typeface="Arial" panose="020B0604020202020204" pitchFamily="34" charset="0"/>
              </a:rPr>
              <a:t>التكوين حسب الوظائف</a:t>
            </a:r>
            <a:endParaRPr lang="fr-FR" sz="3200" dirty="0">
              <a:solidFill>
                <a:schemeClr val="tx1"/>
              </a:solidFill>
              <a:latin typeface="Arial" panose="020B0604020202020204" pitchFamily="34" charset="0"/>
              <a:cs typeface="Arial" panose="020B0604020202020204" pitchFamily="34" charset="0"/>
            </a:endParaRPr>
          </a:p>
        </p:txBody>
      </p:sp>
      <p:sp>
        <p:nvSpPr>
          <p:cNvPr id="9" name="Ellipse 8"/>
          <p:cNvSpPr/>
          <p:nvPr/>
        </p:nvSpPr>
        <p:spPr>
          <a:xfrm>
            <a:off x="995738" y="1185236"/>
            <a:ext cx="2398276" cy="1438762"/>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scene3d>
              <a:camera prst="perspectiveContrastingRightFacing"/>
              <a:lightRig rig="threePt" dir="t"/>
            </a:scene3d>
          </a:bodyPr>
          <a:lstStyle/>
          <a:p>
            <a:pPr algn="ctr"/>
            <a:r>
              <a:rPr lang="ar-DZ" sz="2800" dirty="0" smtClean="0">
                <a:latin typeface="Arial" panose="020B0604020202020204" pitchFamily="34" charset="0"/>
                <a:cs typeface="Arial" panose="020B0604020202020204" pitchFamily="34" charset="0"/>
              </a:rPr>
              <a:t>التكوين حسب المكان و الزمان</a:t>
            </a:r>
            <a:endParaRPr lang="fr-FR" sz="2800" dirty="0">
              <a:latin typeface="Arial" panose="020B0604020202020204" pitchFamily="34" charset="0"/>
              <a:cs typeface="Arial" panose="020B0604020202020204" pitchFamily="34" charset="0"/>
            </a:endParaRPr>
          </a:p>
        </p:txBody>
      </p:sp>
      <p:sp>
        <p:nvSpPr>
          <p:cNvPr id="10" name="Ellipse 9"/>
          <p:cNvSpPr/>
          <p:nvPr/>
        </p:nvSpPr>
        <p:spPr>
          <a:xfrm>
            <a:off x="8797983" y="1172737"/>
            <a:ext cx="2498501" cy="1438763"/>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scene3d>
              <a:camera prst="perspectiveContrastingRightFacing"/>
              <a:lightRig rig="threePt" dir="t"/>
            </a:scene3d>
          </a:bodyPr>
          <a:lstStyle/>
          <a:p>
            <a:pPr algn="ctr" rtl="1"/>
            <a:r>
              <a:rPr lang="ar-DZ" sz="2800" dirty="0" smtClean="0">
                <a:latin typeface="Arial" panose="020B0604020202020204" pitchFamily="34" charset="0"/>
                <a:cs typeface="Arial" panose="020B0604020202020204" pitchFamily="34" charset="0"/>
              </a:rPr>
              <a:t>التكوين حسب مرحلة التوظيف</a:t>
            </a:r>
            <a:endParaRPr lang="fr-FR" sz="2800" dirty="0">
              <a:latin typeface="Arial" panose="020B0604020202020204" pitchFamily="34" charset="0"/>
              <a:cs typeface="Arial" panose="020B0604020202020204" pitchFamily="34" charset="0"/>
            </a:endParaRPr>
          </a:p>
        </p:txBody>
      </p:sp>
      <p:sp>
        <p:nvSpPr>
          <p:cNvPr id="4" name="Flèche vers le bas 3"/>
          <p:cNvSpPr/>
          <p:nvPr/>
        </p:nvSpPr>
        <p:spPr>
          <a:xfrm>
            <a:off x="9804917" y="2743199"/>
            <a:ext cx="484632" cy="798104"/>
          </a:xfrm>
          <a:prstGeom prst="down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fr-FR"/>
          </a:p>
        </p:txBody>
      </p:sp>
      <p:sp>
        <p:nvSpPr>
          <p:cNvPr id="6" name="Flèche vers le bas 5"/>
          <p:cNvSpPr/>
          <p:nvPr/>
        </p:nvSpPr>
        <p:spPr>
          <a:xfrm>
            <a:off x="5853682" y="2743199"/>
            <a:ext cx="484632" cy="798104"/>
          </a:xfrm>
          <a:prstGeom prst="down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fr-FR"/>
          </a:p>
        </p:txBody>
      </p:sp>
      <p:sp>
        <p:nvSpPr>
          <p:cNvPr id="7" name="Flèche vers le bas 6"/>
          <p:cNvSpPr/>
          <p:nvPr/>
        </p:nvSpPr>
        <p:spPr>
          <a:xfrm>
            <a:off x="1952560" y="2743199"/>
            <a:ext cx="484632" cy="798104"/>
          </a:xfrm>
          <a:prstGeom prst="down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fr-FR"/>
          </a:p>
        </p:txBody>
      </p:sp>
      <p:sp>
        <p:nvSpPr>
          <p:cNvPr id="8" name="Rectangle à coins arrondis 7"/>
          <p:cNvSpPr/>
          <p:nvPr/>
        </p:nvSpPr>
        <p:spPr>
          <a:xfrm>
            <a:off x="9092485" y="3541303"/>
            <a:ext cx="1869149" cy="292389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r"/>
            <a:r>
              <a:rPr lang="ar-DZ" sz="2000" dirty="0" smtClean="0">
                <a:latin typeface="Arial" panose="020B0604020202020204" pitchFamily="34" charset="0"/>
                <a:cs typeface="Arial" panose="020B0604020202020204" pitchFamily="34" charset="0"/>
              </a:rPr>
              <a:t>1- توجيه الموظف الجديد.</a:t>
            </a:r>
          </a:p>
          <a:p>
            <a:pPr algn="r"/>
            <a:r>
              <a:rPr lang="ar-DZ" sz="2000" dirty="0" smtClean="0">
                <a:latin typeface="Arial" panose="020B0604020202020204" pitchFamily="34" charset="0"/>
                <a:cs typeface="Arial" panose="020B0604020202020204" pitchFamily="34" charset="0"/>
              </a:rPr>
              <a:t>2- التكوين أثناء العمل.</a:t>
            </a:r>
          </a:p>
          <a:p>
            <a:pPr algn="r"/>
            <a:r>
              <a:rPr lang="ar-DZ" sz="2000" dirty="0" smtClean="0">
                <a:latin typeface="Arial" panose="020B0604020202020204" pitchFamily="34" charset="0"/>
                <a:cs typeface="Arial" panose="020B0604020202020204" pitchFamily="34" charset="0"/>
              </a:rPr>
              <a:t>3- التكوين بغرض تجديد المعارف و المهارات.</a:t>
            </a:r>
          </a:p>
          <a:p>
            <a:pPr algn="r"/>
            <a:r>
              <a:rPr lang="ar-DZ" sz="2000" dirty="0" smtClean="0">
                <a:latin typeface="Arial" panose="020B0604020202020204" pitchFamily="34" charset="0"/>
                <a:cs typeface="Arial" panose="020B0604020202020204" pitchFamily="34" charset="0"/>
              </a:rPr>
              <a:t>4- التكوين بغرض الترقية أو النقل.</a:t>
            </a:r>
          </a:p>
          <a:p>
            <a:pPr algn="r"/>
            <a:endParaRPr lang="fr-FR" dirty="0"/>
          </a:p>
        </p:txBody>
      </p:sp>
      <p:sp>
        <p:nvSpPr>
          <p:cNvPr id="12" name="Rectangle à coins arrondis 11"/>
          <p:cNvSpPr/>
          <p:nvPr/>
        </p:nvSpPr>
        <p:spPr>
          <a:xfrm>
            <a:off x="5148326" y="3541303"/>
            <a:ext cx="1895343" cy="292389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r" rtl="1"/>
            <a:r>
              <a:rPr lang="ar-DZ" sz="2000" dirty="0" smtClean="0">
                <a:latin typeface="Arial" panose="020B0604020202020204" pitchFamily="34" charset="0"/>
                <a:cs typeface="Arial" panose="020B0604020202020204" pitchFamily="34" charset="0"/>
              </a:rPr>
              <a:t>1-التكوين المهني و الفني.</a:t>
            </a:r>
          </a:p>
          <a:p>
            <a:pPr algn="r" rtl="1"/>
            <a:r>
              <a:rPr lang="ar-DZ" sz="2000" dirty="0" smtClean="0">
                <a:latin typeface="Arial" panose="020B0604020202020204" pitchFamily="34" charset="0"/>
                <a:cs typeface="Arial" panose="020B0604020202020204" pitchFamily="34" charset="0"/>
              </a:rPr>
              <a:t>2- التكوين التخصصي.</a:t>
            </a:r>
          </a:p>
          <a:p>
            <a:pPr algn="r" rtl="1"/>
            <a:r>
              <a:rPr lang="ar-DZ" sz="2000" dirty="0" smtClean="0">
                <a:latin typeface="Arial" panose="020B0604020202020204" pitchFamily="34" charset="0"/>
                <a:cs typeface="Arial" panose="020B0604020202020204" pitchFamily="34" charset="0"/>
              </a:rPr>
              <a:t>3- التكوين الإداري القيادي</a:t>
            </a:r>
          </a:p>
        </p:txBody>
      </p:sp>
      <p:sp>
        <p:nvSpPr>
          <p:cNvPr id="13" name="Rectangle à coins arrondis 12"/>
          <p:cNvSpPr/>
          <p:nvPr/>
        </p:nvSpPr>
        <p:spPr>
          <a:xfrm>
            <a:off x="1403797" y="3541303"/>
            <a:ext cx="1695713" cy="274358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DZ" sz="2000" dirty="0" smtClean="0">
                <a:latin typeface="Arial" panose="020B0604020202020204" pitchFamily="34" charset="0"/>
                <a:cs typeface="Arial" panose="020B0604020202020204" pitchFamily="34" charset="0"/>
              </a:rPr>
              <a:t>1- التكوين من حيث الزمان.</a:t>
            </a:r>
          </a:p>
          <a:p>
            <a:pPr algn="ctr"/>
            <a:r>
              <a:rPr lang="ar-DZ" sz="2000" dirty="0" smtClean="0">
                <a:latin typeface="Arial" panose="020B0604020202020204" pitchFamily="34" charset="0"/>
                <a:cs typeface="Arial" panose="020B0604020202020204" pitchFamily="34" charset="0"/>
              </a:rPr>
              <a:t>2- التكوين من حيث المكان.</a:t>
            </a: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44898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800" decel="100000"/>
                                        <p:tgtEl>
                                          <p:spTgt spid="10"/>
                                        </p:tgtEl>
                                      </p:cBhvr>
                                    </p:animEffect>
                                    <p:anim calcmode="lin" valueType="num">
                                      <p:cBhvr>
                                        <p:cTn id="15" dur="800" decel="100000" fill="hold"/>
                                        <p:tgtEl>
                                          <p:spTgt spid="10"/>
                                        </p:tgtEl>
                                        <p:attrNameLst>
                                          <p:attrName>style.rotation</p:attrName>
                                        </p:attrNameLst>
                                      </p:cBhvr>
                                      <p:tavLst>
                                        <p:tav tm="0">
                                          <p:val>
                                            <p:fltVal val="-90"/>
                                          </p:val>
                                        </p:tav>
                                        <p:tav tm="100000">
                                          <p:val>
                                            <p:fltVal val="0"/>
                                          </p:val>
                                        </p:tav>
                                      </p:tavLst>
                                    </p:anim>
                                    <p:anim calcmode="lin" valueType="num">
                                      <p:cBhvr>
                                        <p:cTn id="16" dur="800" decel="100000" fill="hold"/>
                                        <p:tgtEl>
                                          <p:spTgt spid="10"/>
                                        </p:tgtEl>
                                        <p:attrNameLst>
                                          <p:attrName>ppt_x</p:attrName>
                                        </p:attrNameLst>
                                      </p:cBhvr>
                                      <p:tavLst>
                                        <p:tav tm="0">
                                          <p:val>
                                            <p:strVal val="#ppt_x+0.4"/>
                                          </p:val>
                                        </p:tav>
                                        <p:tav tm="100000">
                                          <p:val>
                                            <p:strVal val="#ppt_x-0.05"/>
                                          </p:val>
                                        </p:tav>
                                      </p:tavLst>
                                    </p:anim>
                                    <p:anim calcmode="lin" valueType="num">
                                      <p:cBhvr>
                                        <p:cTn id="17" dur="800" decel="100000" fill="hold"/>
                                        <p:tgtEl>
                                          <p:spTgt spid="10"/>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0"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800" decel="100000"/>
                                        <p:tgtEl>
                                          <p:spTgt spid="5"/>
                                        </p:tgtEl>
                                      </p:cBhvr>
                                    </p:animEffect>
                                    <p:anim calcmode="lin" valueType="num">
                                      <p:cBhvr>
                                        <p:cTn id="25" dur="800" decel="100000" fill="hold"/>
                                        <p:tgtEl>
                                          <p:spTgt spid="5"/>
                                        </p:tgtEl>
                                        <p:attrNameLst>
                                          <p:attrName>style.rotation</p:attrName>
                                        </p:attrNameLst>
                                      </p:cBhvr>
                                      <p:tavLst>
                                        <p:tav tm="0">
                                          <p:val>
                                            <p:fltVal val="-90"/>
                                          </p:val>
                                        </p:tav>
                                        <p:tav tm="100000">
                                          <p:val>
                                            <p:fltVal val="0"/>
                                          </p:val>
                                        </p:tav>
                                      </p:tavLst>
                                    </p:anim>
                                    <p:anim calcmode="lin" valueType="num">
                                      <p:cBhvr>
                                        <p:cTn id="26" dur="800" decel="100000" fill="hold"/>
                                        <p:tgtEl>
                                          <p:spTgt spid="5"/>
                                        </p:tgtEl>
                                        <p:attrNameLst>
                                          <p:attrName>ppt_x</p:attrName>
                                        </p:attrNameLst>
                                      </p:cBhvr>
                                      <p:tavLst>
                                        <p:tav tm="0">
                                          <p:val>
                                            <p:strVal val="#ppt_x+0.4"/>
                                          </p:val>
                                        </p:tav>
                                        <p:tav tm="100000">
                                          <p:val>
                                            <p:strVal val="#ppt_x-0.05"/>
                                          </p:val>
                                        </p:tav>
                                      </p:tavLst>
                                    </p:anim>
                                    <p:anim calcmode="lin" valueType="num">
                                      <p:cBhvr>
                                        <p:cTn id="27" dur="800" decel="100000" fill="hold"/>
                                        <p:tgtEl>
                                          <p:spTgt spid="5"/>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0"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800" decel="100000"/>
                                        <p:tgtEl>
                                          <p:spTgt spid="9"/>
                                        </p:tgtEl>
                                      </p:cBhvr>
                                    </p:animEffect>
                                    <p:anim calcmode="lin" valueType="num">
                                      <p:cBhvr>
                                        <p:cTn id="35" dur="800" decel="100000" fill="hold"/>
                                        <p:tgtEl>
                                          <p:spTgt spid="9"/>
                                        </p:tgtEl>
                                        <p:attrNameLst>
                                          <p:attrName>style.rotation</p:attrName>
                                        </p:attrNameLst>
                                      </p:cBhvr>
                                      <p:tavLst>
                                        <p:tav tm="0">
                                          <p:val>
                                            <p:fltVal val="-90"/>
                                          </p:val>
                                        </p:tav>
                                        <p:tav tm="100000">
                                          <p:val>
                                            <p:fltVal val="0"/>
                                          </p:val>
                                        </p:tav>
                                      </p:tavLst>
                                    </p:anim>
                                    <p:anim calcmode="lin" valueType="num">
                                      <p:cBhvr>
                                        <p:cTn id="36" dur="800" decel="100000" fill="hold"/>
                                        <p:tgtEl>
                                          <p:spTgt spid="9"/>
                                        </p:tgtEl>
                                        <p:attrNameLst>
                                          <p:attrName>ppt_x</p:attrName>
                                        </p:attrNameLst>
                                      </p:cBhvr>
                                      <p:tavLst>
                                        <p:tav tm="0">
                                          <p:val>
                                            <p:strVal val="#ppt_x+0.4"/>
                                          </p:val>
                                        </p:tav>
                                        <p:tav tm="100000">
                                          <p:val>
                                            <p:strVal val="#ppt_x-0.05"/>
                                          </p:val>
                                        </p:tav>
                                      </p:tavLst>
                                    </p:anim>
                                    <p:anim calcmode="lin" valueType="num">
                                      <p:cBhvr>
                                        <p:cTn id="37" dur="800" decel="100000" fill="hold"/>
                                        <p:tgtEl>
                                          <p:spTgt spid="9"/>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tgtEl>
                                        <p:attrNameLst>
                                          <p:attrName>style.visibility</p:attrName>
                                        </p:attrNameLst>
                                      </p:cBhvr>
                                      <p:to>
                                        <p:strVal val="visible"/>
                                      </p:to>
                                    </p:set>
                                    <p:animEffect transition="in" filter="fade">
                                      <p:cBhvr>
                                        <p:cTn id="44" dur="500"/>
                                        <p:tgtEl>
                                          <p:spTgt spid="4"/>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 calcmode="lin" valueType="num">
                                      <p:cBhvr additive="base">
                                        <p:cTn id="49" dur="500" fill="hold"/>
                                        <p:tgtEl>
                                          <p:spTgt spid="8"/>
                                        </p:tgtEl>
                                        <p:attrNameLst>
                                          <p:attrName>ppt_x</p:attrName>
                                        </p:attrNameLst>
                                      </p:cBhvr>
                                      <p:tavLst>
                                        <p:tav tm="0">
                                          <p:val>
                                            <p:strVal val="#ppt_x"/>
                                          </p:val>
                                        </p:tav>
                                        <p:tav tm="100000">
                                          <p:val>
                                            <p:strVal val="#ppt_x"/>
                                          </p:val>
                                        </p:tav>
                                      </p:tavLst>
                                    </p:anim>
                                    <p:anim calcmode="lin" valueType="num">
                                      <p:cBhvr additive="base">
                                        <p:cTn id="5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Effect transition="in" filter="fade">
                                      <p:cBhvr>
                                        <p:cTn id="55" dur="500"/>
                                        <p:tgtEl>
                                          <p:spTgt spid="6"/>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2"/>
                                        </p:tgtEl>
                                        <p:attrNameLst>
                                          <p:attrName>style.visibility</p:attrName>
                                        </p:attrNameLst>
                                      </p:cBhvr>
                                      <p:to>
                                        <p:strVal val="visible"/>
                                      </p:to>
                                    </p:set>
                                    <p:anim calcmode="lin" valueType="num">
                                      <p:cBhvr additive="base">
                                        <p:cTn id="60" dur="500" fill="hold"/>
                                        <p:tgtEl>
                                          <p:spTgt spid="12"/>
                                        </p:tgtEl>
                                        <p:attrNameLst>
                                          <p:attrName>ppt_x</p:attrName>
                                        </p:attrNameLst>
                                      </p:cBhvr>
                                      <p:tavLst>
                                        <p:tav tm="0">
                                          <p:val>
                                            <p:strVal val="#ppt_x"/>
                                          </p:val>
                                        </p:tav>
                                        <p:tav tm="100000">
                                          <p:val>
                                            <p:strVal val="#ppt_x"/>
                                          </p:val>
                                        </p:tav>
                                      </p:tavLst>
                                    </p:anim>
                                    <p:anim calcmode="lin" valueType="num">
                                      <p:cBhvr additive="base">
                                        <p:cTn id="6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fade">
                                      <p:cBhvr>
                                        <p:cTn id="66" dur="500"/>
                                        <p:tgtEl>
                                          <p:spTgt spid="7"/>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anim calcmode="lin" valueType="num">
                                      <p:cBhvr additive="base">
                                        <p:cTn id="71" dur="500" fill="hold"/>
                                        <p:tgtEl>
                                          <p:spTgt spid="13"/>
                                        </p:tgtEl>
                                        <p:attrNameLst>
                                          <p:attrName>ppt_x</p:attrName>
                                        </p:attrNameLst>
                                      </p:cBhvr>
                                      <p:tavLst>
                                        <p:tav tm="0">
                                          <p:val>
                                            <p:strVal val="#ppt_x"/>
                                          </p:val>
                                        </p:tav>
                                        <p:tav tm="100000">
                                          <p:val>
                                            <p:strVal val="#ppt_x"/>
                                          </p:val>
                                        </p:tav>
                                      </p:tavLst>
                                    </p:anim>
                                    <p:anim calcmode="lin" valueType="num">
                                      <p:cBhvr additive="base">
                                        <p:cTn id="7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4" grpId="0" animBg="1"/>
      <p:bldP spid="6" grpId="0" animBg="1"/>
      <p:bldP spid="7" grpId="0" animBg="1"/>
      <p:bldP spid="8" grpId="0" animBg="1"/>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71636" y="400786"/>
            <a:ext cx="6845570" cy="523220"/>
          </a:xfrm>
          <a:prstGeom prst="rect">
            <a:avLst/>
          </a:prstGeom>
          <a:noFill/>
        </p:spPr>
        <p:txBody>
          <a:bodyPr wrap="square" lIns="91440" tIns="45720" rIns="91440" bIns="45720">
            <a:spAutoFit/>
          </a:bodyPr>
          <a:lstStyle/>
          <a:p>
            <a:pPr algn="ctr"/>
            <a:r>
              <a:rPr lang="ar-DZ" sz="2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المطلب05: مجالات التكوين</a:t>
            </a:r>
            <a:endParaRPr lang="fr-FR" sz="2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p:txBody>
      </p:sp>
      <p:sp>
        <p:nvSpPr>
          <p:cNvPr id="2" name="Rectangle 1"/>
          <p:cNvSpPr/>
          <p:nvPr/>
        </p:nvSpPr>
        <p:spPr>
          <a:xfrm>
            <a:off x="2305318" y="1457339"/>
            <a:ext cx="8809150" cy="1938992"/>
          </a:xfrm>
          <a:prstGeom prst="rect">
            <a:avLst/>
          </a:prstGeom>
        </p:spPr>
        <p:txBody>
          <a:bodyPr wrap="square">
            <a:spAutoFit/>
          </a:bodyPr>
          <a:lstStyle/>
          <a:p>
            <a:pPr marL="285750" indent="-285750" algn="just" rtl="1">
              <a:buFont typeface="Wingdings" panose="05000000000000000000" pitchFamily="2" charset="2"/>
              <a:buChar char="v"/>
            </a:pPr>
            <a:r>
              <a:rPr lang="ar-DZ" sz="2000" dirty="0" smtClean="0">
                <a:latin typeface="Arial" panose="020B0604020202020204" pitchFamily="34" charset="0"/>
                <a:cs typeface="Arial" panose="020B0604020202020204" pitchFamily="34" charset="0"/>
              </a:rPr>
              <a:t> </a:t>
            </a:r>
            <a:r>
              <a:rPr lang="ar-DZ" sz="2000" b="1" u="sng" dirty="0" smtClean="0">
                <a:solidFill>
                  <a:srgbClr val="FF0000"/>
                </a:solidFill>
                <a:latin typeface="Arial" panose="020B0604020202020204" pitchFamily="34" charset="0"/>
                <a:cs typeface="Arial" panose="020B0604020202020204" pitchFamily="34" charset="0"/>
              </a:rPr>
              <a:t>بالنسبة للعامل</a:t>
            </a:r>
            <a:r>
              <a:rPr lang="ar-DZ" sz="2000" u="sng" dirty="0" smtClean="0">
                <a:solidFill>
                  <a:srgbClr val="FF0000"/>
                </a:solidFill>
                <a:latin typeface="Arial" panose="020B0604020202020204" pitchFamily="34" charset="0"/>
                <a:cs typeface="Arial" panose="020B0604020202020204" pitchFamily="34" charset="0"/>
              </a:rPr>
              <a:t>:</a:t>
            </a:r>
          </a:p>
          <a:p>
            <a:pPr algn="just" rtl="1"/>
            <a:r>
              <a:rPr lang="ar-DZ" sz="2000" dirty="0" smtClean="0">
                <a:solidFill>
                  <a:srgbClr val="FF0000"/>
                </a:solidFill>
                <a:latin typeface="Arial" panose="020B0604020202020204" pitchFamily="34" charset="0"/>
                <a:cs typeface="Arial" panose="020B0604020202020204" pitchFamily="34" charset="0"/>
              </a:rPr>
              <a:t> </a:t>
            </a:r>
            <a:r>
              <a:rPr lang="ar-DZ" sz="2000" dirty="0" smtClean="0">
                <a:latin typeface="Arial" panose="020B0604020202020204" pitchFamily="34" charset="0"/>
                <a:cs typeface="Arial" panose="020B0604020202020204" pitchFamily="34" charset="0"/>
              </a:rPr>
              <a:t>حيث </a:t>
            </a:r>
            <a:r>
              <a:rPr lang="ar-DZ" sz="2000" dirty="0">
                <a:latin typeface="Arial" panose="020B0604020202020204" pitchFamily="34" charset="0"/>
                <a:cs typeface="Arial" panose="020B0604020202020204" pitchFamily="34" charset="0"/>
              </a:rPr>
              <a:t>أن التكوين يعمل على تنمية نواحي عديدة للفرد من خلال: </a:t>
            </a:r>
            <a:endParaRPr lang="ar-DZ" sz="2000" dirty="0" smtClean="0">
              <a:latin typeface="Arial" panose="020B0604020202020204" pitchFamily="34" charset="0"/>
              <a:cs typeface="Arial" panose="020B0604020202020204" pitchFamily="34" charset="0"/>
            </a:endParaRPr>
          </a:p>
          <a:p>
            <a:pPr marL="342900" indent="-342900" algn="just" rtl="1">
              <a:buFontTx/>
              <a:buChar char="-"/>
            </a:pPr>
            <a:r>
              <a:rPr lang="ar-DZ" sz="2000" dirty="0" smtClean="0">
                <a:latin typeface="Arial" panose="020B0604020202020204" pitchFamily="34" charset="0"/>
                <a:cs typeface="Arial" panose="020B0604020202020204" pitchFamily="34" charset="0"/>
              </a:rPr>
              <a:t>تنمية المعرفة و المعلومات لدى المتكون.</a:t>
            </a:r>
          </a:p>
          <a:p>
            <a:pPr marL="285750" indent="-285750" algn="just" rtl="1">
              <a:buFontTx/>
              <a:buChar char="-"/>
            </a:pPr>
            <a:r>
              <a:rPr lang="ar-DZ" sz="2000" dirty="0" smtClean="0">
                <a:latin typeface="Arial" panose="020B0604020202020204" pitchFamily="34" charset="0"/>
                <a:cs typeface="Arial" panose="020B0604020202020204" pitchFamily="34" charset="0"/>
              </a:rPr>
              <a:t>تنمية المهارات و القدرات للمتكون.</a:t>
            </a:r>
          </a:p>
          <a:p>
            <a:pPr marL="285750" indent="-285750" algn="just" rtl="1">
              <a:buFontTx/>
              <a:buChar char="-"/>
            </a:pPr>
            <a:r>
              <a:rPr lang="ar-DZ" sz="2000" dirty="0" smtClean="0">
                <a:latin typeface="Arial" panose="020B0604020202020204" pitchFamily="34" charset="0"/>
                <a:cs typeface="Arial" panose="020B0604020202020204" pitchFamily="34" charset="0"/>
              </a:rPr>
              <a:t>تنمية الاتجاهات للمتكون.</a:t>
            </a:r>
          </a:p>
          <a:p>
            <a:pPr marL="285750" indent="-285750" algn="just" rtl="1">
              <a:buFontTx/>
              <a:buChar char="-"/>
            </a:pPr>
            <a:r>
              <a:rPr lang="ar-DZ" sz="2000" dirty="0" smtClean="0">
                <a:latin typeface="Arial" panose="020B0604020202020204" pitchFamily="34" charset="0"/>
                <a:cs typeface="Arial" panose="020B0604020202020204" pitchFamily="34" charset="0"/>
              </a:rPr>
              <a:t>اكتساب الخبرة.</a:t>
            </a:r>
          </a:p>
        </p:txBody>
      </p:sp>
      <p:sp>
        <p:nvSpPr>
          <p:cNvPr id="6" name="Rectangle 5"/>
          <p:cNvSpPr/>
          <p:nvPr/>
        </p:nvSpPr>
        <p:spPr>
          <a:xfrm>
            <a:off x="2421228" y="3621888"/>
            <a:ext cx="8809150" cy="1938992"/>
          </a:xfrm>
          <a:prstGeom prst="rect">
            <a:avLst/>
          </a:prstGeom>
        </p:spPr>
        <p:txBody>
          <a:bodyPr wrap="square">
            <a:spAutoFit/>
          </a:bodyPr>
          <a:lstStyle/>
          <a:p>
            <a:pPr marL="285750" indent="-285750" algn="just" rtl="1">
              <a:buFont typeface="Wingdings" panose="05000000000000000000" pitchFamily="2" charset="2"/>
              <a:buChar char="v"/>
            </a:pPr>
            <a:r>
              <a:rPr lang="ar-DZ" dirty="0" smtClean="0">
                <a:latin typeface="Arial" panose="020B0604020202020204" pitchFamily="34" charset="0"/>
                <a:cs typeface="Arial" panose="020B0604020202020204" pitchFamily="34" charset="0"/>
              </a:rPr>
              <a:t> </a:t>
            </a:r>
            <a:r>
              <a:rPr lang="ar-DZ" sz="2000" b="1" u="sng" dirty="0" smtClean="0">
                <a:solidFill>
                  <a:srgbClr val="FF0000"/>
                </a:solidFill>
                <a:latin typeface="Arial" panose="020B0604020202020204" pitchFamily="34" charset="0"/>
                <a:cs typeface="Arial" panose="020B0604020202020204" pitchFamily="34" charset="0"/>
              </a:rPr>
              <a:t>بالنسبة للمؤسسة:</a:t>
            </a:r>
            <a:r>
              <a:rPr lang="ar-DZ" sz="2000" b="1" dirty="0" smtClean="0">
                <a:solidFill>
                  <a:srgbClr val="FF0000"/>
                </a:solidFill>
                <a:latin typeface="Arial" panose="020B0604020202020204" pitchFamily="34" charset="0"/>
                <a:cs typeface="Arial" panose="020B0604020202020204" pitchFamily="34" charset="0"/>
              </a:rPr>
              <a:t> </a:t>
            </a:r>
          </a:p>
          <a:p>
            <a:pPr algn="just" rtl="1"/>
            <a:r>
              <a:rPr lang="ar-DZ" sz="2000" b="1" dirty="0">
                <a:solidFill>
                  <a:srgbClr val="FF0000"/>
                </a:solidFill>
                <a:latin typeface="Arial" panose="020B0604020202020204" pitchFamily="34" charset="0"/>
                <a:cs typeface="Arial" panose="020B0604020202020204" pitchFamily="34" charset="0"/>
              </a:rPr>
              <a:t>  </a:t>
            </a:r>
            <a:r>
              <a:rPr lang="ar-DZ" sz="2000" dirty="0" smtClean="0">
                <a:latin typeface="Arial" panose="020B0604020202020204" pitchFamily="34" charset="0"/>
                <a:cs typeface="Arial" panose="020B0604020202020204" pitchFamily="34" charset="0"/>
              </a:rPr>
              <a:t>تكمن مجالات التكوين بالنسبة للمؤسسة من خلال:</a:t>
            </a:r>
          </a:p>
          <a:p>
            <a:pPr marL="285750" indent="-285750" algn="just" rtl="1">
              <a:buFontTx/>
              <a:buChar char="-"/>
            </a:pPr>
            <a:r>
              <a:rPr lang="ar-DZ" sz="2000" dirty="0" smtClean="0">
                <a:latin typeface="Arial" panose="020B0604020202020204" pitchFamily="34" charset="0"/>
                <a:cs typeface="Arial" panose="020B0604020202020204" pitchFamily="34" charset="0"/>
              </a:rPr>
              <a:t>تفاني و تجنب شكاوي العمال عن صعوبة العمل أو عدم ملائمته لهم.</a:t>
            </a:r>
          </a:p>
          <a:p>
            <a:pPr marL="285750" indent="-285750" algn="just" rtl="1">
              <a:buFontTx/>
              <a:buChar char="-"/>
            </a:pPr>
            <a:r>
              <a:rPr lang="ar-DZ" sz="2000" dirty="0" smtClean="0">
                <a:latin typeface="Arial" panose="020B0604020202020204" pitchFamily="34" charset="0"/>
                <a:cs typeface="Arial" panose="020B0604020202020204" pitchFamily="34" charset="0"/>
              </a:rPr>
              <a:t>اعداد أفراد قادرين على شغل المناصب القيادية على مختلف مستويات العمل.</a:t>
            </a:r>
          </a:p>
          <a:p>
            <a:pPr marL="285750" indent="-285750" algn="just" rtl="1">
              <a:buFontTx/>
              <a:buChar char="-"/>
            </a:pPr>
            <a:r>
              <a:rPr lang="ar-DZ" sz="2000" dirty="0" smtClean="0">
                <a:latin typeface="Arial" panose="020B0604020202020204" pitchFamily="34" charset="0"/>
                <a:cs typeface="Arial" panose="020B0604020202020204" pitchFamily="34" charset="0"/>
              </a:rPr>
              <a:t>التأقلم مع التغيرات في نظام العمل و أساليبه و التطور التكنولوجي و ذلك من خلال مواكبته تطورات العصر و مسايرة النمو الاقتصادي.</a:t>
            </a: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236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66255" y="327167"/>
            <a:ext cx="1909497" cy="1015663"/>
          </a:xfrm>
          <a:prstGeom prst="rect">
            <a:avLst/>
          </a:prstGeom>
          <a:noFill/>
        </p:spPr>
        <p:txBody>
          <a:bodyPr wrap="none" lIns="91440" tIns="45720" rIns="91440" bIns="45720">
            <a:spAutoFit/>
          </a:bodyPr>
          <a:lstStyle/>
          <a:p>
            <a:pPr algn="ctr"/>
            <a:r>
              <a:rPr lang="ar-DZ" sz="6000" b="1" cap="none"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rPr>
              <a:t>خاتمة:</a:t>
            </a:r>
            <a:endParaRPr lang="fr-FR" sz="60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endParaRPr>
          </a:p>
        </p:txBody>
      </p:sp>
      <p:sp>
        <p:nvSpPr>
          <p:cNvPr id="3" name="Rectangle 2"/>
          <p:cNvSpPr/>
          <p:nvPr/>
        </p:nvSpPr>
        <p:spPr>
          <a:xfrm>
            <a:off x="2292439" y="2008537"/>
            <a:ext cx="8834907" cy="1938992"/>
          </a:xfrm>
          <a:prstGeom prst="rect">
            <a:avLst/>
          </a:prstGeom>
        </p:spPr>
        <p:txBody>
          <a:bodyPr wrap="square">
            <a:spAutoFit/>
          </a:bodyPr>
          <a:lstStyle/>
          <a:p>
            <a:pPr lvl="0" algn="just" defTabSz="457200" rtl="1">
              <a:spcBef>
                <a:spcPts val="1000"/>
              </a:spcBef>
              <a:buClr>
                <a:srgbClr val="A53010"/>
              </a:buClr>
            </a:pPr>
            <a:r>
              <a:rPr lang="ar-DZ" sz="2400" dirty="0">
                <a:solidFill>
                  <a:prstClr val="white">
                    <a:lumMod val="65000"/>
                    <a:lumOff val="35000"/>
                  </a:prstClr>
                </a:solidFill>
                <a:latin typeface="Arial" panose="020B0604020202020204" pitchFamily="34" charset="0"/>
                <a:cs typeface="Arial" panose="020B0604020202020204" pitchFamily="34" charset="0"/>
              </a:rPr>
              <a:t> </a:t>
            </a:r>
            <a:r>
              <a:rPr lang="ar-DZ" sz="2400" dirty="0" smtClean="0">
                <a:solidFill>
                  <a:prstClr val="white">
                    <a:lumMod val="65000"/>
                    <a:lumOff val="35000"/>
                  </a:prstClr>
                </a:solidFill>
                <a:latin typeface="Arial" panose="020B0604020202020204" pitchFamily="34" charset="0"/>
                <a:cs typeface="Arial" panose="020B0604020202020204" pitchFamily="34" charset="0"/>
              </a:rPr>
              <a:t>  إن موضوع هندسة التكوين من الموضوعات الهامة التي أثارت اهتمام العديد من الباحثين فهو كل برنامج منظم في مجموعة أو سلسلة من النشاطات التدريبية التي تنظم العاملين الموجودين في المهنة لتنمية كفاءاتهم، كما اعتبر أيضا التكوين حاجة ملحة في المنظمات المعاصرة من أجل النهوض بالمورد البشري و مواجهة التحديات المختلفة و هذا بهدف تحقيقه الأهداف المرجوة على مستوى المنظمة .</a:t>
            </a:r>
            <a:endParaRPr lang="fr-FR" sz="2400" dirty="0">
              <a:solidFill>
                <a:prstClr val="white">
                  <a:lumMod val="65000"/>
                  <a:lumOff val="3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1136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fltVal val="0"/>
                                          </p:val>
                                        </p:tav>
                                        <p:tav tm="100000">
                                          <p:val>
                                            <p:strVal val="#ppt_w"/>
                                          </p:val>
                                        </p:tav>
                                      </p:tavLst>
                                    </p:anim>
                                    <p:anim calcmode="lin" valueType="num">
                                      <p:cBhvr>
                                        <p:cTn id="14" dur="1000" fill="hold"/>
                                        <p:tgtEl>
                                          <p:spTgt spid="3"/>
                                        </p:tgtEl>
                                        <p:attrNameLst>
                                          <p:attrName>ppt_h</p:attrName>
                                        </p:attrNameLst>
                                      </p:cBhvr>
                                      <p:tavLst>
                                        <p:tav tm="0">
                                          <p:val>
                                            <p:fltVal val="0"/>
                                          </p:val>
                                        </p:tav>
                                        <p:tav tm="100000">
                                          <p:val>
                                            <p:strVal val="#ppt_h"/>
                                          </p:val>
                                        </p:tav>
                                      </p:tavLst>
                                    </p:anim>
                                    <p:anim calcmode="lin" valueType="num">
                                      <p:cBhvr>
                                        <p:cTn id="15" dur="1000" fill="hold"/>
                                        <p:tgtEl>
                                          <p:spTgt spid="3"/>
                                        </p:tgtEl>
                                        <p:attrNameLst>
                                          <p:attrName>style.rotation</p:attrName>
                                        </p:attrNameLst>
                                      </p:cBhvr>
                                      <p:tavLst>
                                        <p:tav tm="0">
                                          <p:val>
                                            <p:fltVal val="90"/>
                                          </p:val>
                                        </p:tav>
                                        <p:tav tm="100000">
                                          <p:val>
                                            <p:fltVal val="0"/>
                                          </p:val>
                                        </p:tav>
                                      </p:tavLst>
                                    </p:anim>
                                    <p:animEffect transition="in" filter="fade">
                                      <p:cBhvr>
                                        <p:cTn id="16"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1371" y="2452180"/>
            <a:ext cx="10109914" cy="1200329"/>
          </a:xfrm>
          <a:prstGeom prst="rect">
            <a:avLst/>
          </a:prstGeom>
          <a:noFill/>
        </p:spPr>
        <p:txBody>
          <a:bodyPr wrap="square" lIns="91440" tIns="45720" rIns="91440" bIns="45720">
            <a:spAutoFit/>
          </a:bodyPr>
          <a:lstStyle/>
          <a:p>
            <a:pPr algn="ctr"/>
            <a:r>
              <a:rPr lang="ar-DZ" sz="7200" b="0" cap="none" spc="0" dirty="0" smtClean="0">
                <a:ln w="0"/>
                <a:solidFill>
                  <a:schemeClr val="accent6">
                    <a:lumMod val="20000"/>
                    <a:lumOff val="80000"/>
                  </a:schemeClr>
                </a:solidFill>
                <a:effectLst>
                  <a:reflection blurRad="6350" stA="53000" endA="300" endPos="35500" dir="5400000" sy="-90000" algn="bl" rotWithShape="0"/>
                </a:effectLst>
                <a:latin typeface="Arial" panose="020B0604020202020204" pitchFamily="34" charset="0"/>
                <a:cs typeface="Arial" panose="020B0604020202020204" pitchFamily="34" charset="0"/>
              </a:rPr>
              <a:t>شكرا لحسن  المتابعة</a:t>
            </a:r>
            <a:endParaRPr lang="fr-FR" sz="7200" b="0" cap="none" spc="0" dirty="0">
              <a:ln w="0"/>
              <a:solidFill>
                <a:schemeClr val="accent6">
                  <a:lumMod val="20000"/>
                  <a:lumOff val="80000"/>
                </a:schemeClr>
              </a:solidFill>
              <a:effectLst>
                <a:reflection blurRad="6350" stA="53000" endA="300" endPos="35500" dir="5400000" sy="-90000" algn="bl" rotWithShape="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2017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56108" y="423085"/>
            <a:ext cx="2932213" cy="923330"/>
          </a:xfrm>
          <a:prstGeom prst="rect">
            <a:avLst/>
          </a:prstGeom>
          <a:noFill/>
        </p:spPr>
        <p:txBody>
          <a:bodyPr wrap="none" lIns="91440" tIns="45720" rIns="91440" bIns="45720">
            <a:spAutoFit/>
          </a:bodyPr>
          <a:lstStyle/>
          <a:p>
            <a:pPr algn="ctr" rtl="1"/>
            <a:r>
              <a:rPr lang="ar-DZ" sz="5400" b="1" cap="none" spc="0" dirty="0" smtClean="0">
                <a:ln w="22225">
                  <a:solidFill>
                    <a:schemeClr val="accent2"/>
                  </a:solidFill>
                  <a:prstDash val="solid"/>
                </a:ln>
                <a:solidFill>
                  <a:schemeClr val="accent2">
                    <a:lumMod val="40000"/>
                    <a:lumOff val="60000"/>
                  </a:schemeClr>
                </a:solidFill>
                <a:effectLst/>
                <a:latin typeface="Arial" panose="020B0604020202020204" pitchFamily="34" charset="0"/>
                <a:cs typeface="Arial" panose="020B0604020202020204" pitchFamily="34" charset="0"/>
              </a:rPr>
              <a:t>خطة البحث:</a:t>
            </a:r>
            <a:endParaRPr lang="fr-FR" sz="5400" b="1" cap="none" spc="0" dirty="0">
              <a:ln w="22225">
                <a:solidFill>
                  <a:schemeClr val="accent2"/>
                </a:solidFill>
                <a:prstDash val="solid"/>
              </a:ln>
              <a:solidFill>
                <a:schemeClr val="accent2">
                  <a:lumMod val="40000"/>
                  <a:lumOff val="60000"/>
                </a:schemeClr>
              </a:solidFill>
              <a:effectLst/>
              <a:latin typeface="Arial" panose="020B0604020202020204" pitchFamily="34" charset="0"/>
              <a:cs typeface="Arial" panose="020B0604020202020204" pitchFamily="34" charset="0"/>
            </a:endParaRPr>
          </a:p>
        </p:txBody>
      </p:sp>
      <p:sp>
        <p:nvSpPr>
          <p:cNvPr id="3" name="Rectangle 2"/>
          <p:cNvSpPr/>
          <p:nvPr/>
        </p:nvSpPr>
        <p:spPr>
          <a:xfrm>
            <a:off x="4740321" y="1346415"/>
            <a:ext cx="6096000" cy="2215991"/>
          </a:xfrm>
          <a:prstGeom prst="rect">
            <a:avLst/>
          </a:prstGeom>
        </p:spPr>
        <p:txBody>
          <a:bodyPr>
            <a:spAutoFit/>
          </a:bodyPr>
          <a:lstStyle/>
          <a:p>
            <a:pPr algn="r" rtl="1"/>
            <a:r>
              <a:rPr lang="ar-DZ" sz="2400" dirty="0" smtClean="0">
                <a:solidFill>
                  <a:schemeClr val="accent6">
                    <a:lumMod val="20000"/>
                    <a:lumOff val="80000"/>
                  </a:schemeClr>
                </a:solidFill>
                <a:latin typeface="Arial" panose="020B0604020202020204" pitchFamily="34" charset="0"/>
                <a:cs typeface="Arial" panose="020B0604020202020204" pitchFamily="34" charset="0"/>
              </a:rPr>
              <a:t>مقدمة</a:t>
            </a:r>
          </a:p>
          <a:p>
            <a:pPr algn="r" rtl="1"/>
            <a:r>
              <a:rPr lang="ar-DZ" sz="2400" dirty="0">
                <a:solidFill>
                  <a:schemeClr val="bg1">
                    <a:lumMod val="95000"/>
                    <a:lumOff val="5000"/>
                  </a:schemeClr>
                </a:solidFill>
                <a:latin typeface="Arial" panose="020B0604020202020204" pitchFamily="34" charset="0"/>
                <a:cs typeface="Arial" panose="020B0604020202020204" pitchFamily="34" charset="0"/>
              </a:rPr>
              <a:t> </a:t>
            </a:r>
            <a:r>
              <a:rPr lang="ar-DZ" sz="2400" dirty="0" smtClean="0">
                <a:solidFill>
                  <a:schemeClr val="bg1">
                    <a:lumMod val="95000"/>
                    <a:lumOff val="5000"/>
                  </a:schemeClr>
                </a:solidFill>
                <a:latin typeface="Arial" panose="020B0604020202020204" pitchFamily="34" charset="0"/>
                <a:cs typeface="Arial" panose="020B0604020202020204" pitchFamily="34" charset="0"/>
              </a:rPr>
              <a:t> </a:t>
            </a:r>
            <a:r>
              <a:rPr lang="ar-DZ" sz="2400" u="sng" dirty="0" smtClean="0">
                <a:solidFill>
                  <a:schemeClr val="bg1">
                    <a:lumMod val="95000"/>
                    <a:lumOff val="5000"/>
                  </a:schemeClr>
                </a:solidFill>
                <a:latin typeface="Arial" panose="020B0604020202020204" pitchFamily="34" charset="0"/>
                <a:cs typeface="Arial" panose="020B0604020202020204" pitchFamily="34" charset="0"/>
              </a:rPr>
              <a:t>المبحث </a:t>
            </a:r>
            <a:r>
              <a:rPr lang="ar-DZ" sz="2400" u="sng" dirty="0">
                <a:solidFill>
                  <a:schemeClr val="bg1">
                    <a:lumMod val="95000"/>
                    <a:lumOff val="5000"/>
                  </a:schemeClr>
                </a:solidFill>
                <a:latin typeface="Arial" panose="020B0604020202020204" pitchFamily="34" charset="0"/>
                <a:cs typeface="Arial" panose="020B0604020202020204" pitchFamily="34" charset="0"/>
              </a:rPr>
              <a:t>الأول</a:t>
            </a:r>
            <a:r>
              <a:rPr lang="ar-DZ" sz="2400" dirty="0" smtClean="0">
                <a:solidFill>
                  <a:schemeClr val="bg1">
                    <a:lumMod val="95000"/>
                    <a:lumOff val="5000"/>
                  </a:schemeClr>
                </a:solidFill>
                <a:latin typeface="Arial" panose="020B0604020202020204" pitchFamily="34" charset="0"/>
                <a:cs typeface="Arial" panose="020B0604020202020204" pitchFamily="34" charset="0"/>
              </a:rPr>
              <a:t>: ماهية هندسة التكوين</a:t>
            </a:r>
            <a:r>
              <a:rPr lang="ar-DZ" sz="2400" dirty="0">
                <a:latin typeface="Arial" panose="020B0604020202020204" pitchFamily="34" charset="0"/>
                <a:cs typeface="Arial" panose="020B0604020202020204" pitchFamily="34" charset="0"/>
              </a:rPr>
              <a:t/>
            </a:r>
            <a:br>
              <a:rPr lang="ar-DZ" sz="2400" dirty="0">
                <a:latin typeface="Arial" panose="020B0604020202020204" pitchFamily="34" charset="0"/>
                <a:cs typeface="Arial" panose="020B0604020202020204" pitchFamily="34" charset="0"/>
              </a:rPr>
            </a:br>
            <a:r>
              <a:rPr lang="ar-DZ" sz="2400" dirty="0" smtClean="0">
                <a:latin typeface="Arial" panose="020B0604020202020204" pitchFamily="34" charset="0"/>
                <a:cs typeface="Arial" panose="020B0604020202020204" pitchFamily="34" charset="0"/>
              </a:rPr>
              <a:t>المطلب01: مفهوم هندسة التكوين</a:t>
            </a:r>
            <a:r>
              <a:rPr lang="ar-DZ" sz="2400" dirty="0">
                <a:latin typeface="Arial" panose="020B0604020202020204" pitchFamily="34" charset="0"/>
                <a:cs typeface="Arial" panose="020B0604020202020204" pitchFamily="34" charset="0"/>
              </a:rPr>
              <a:t/>
            </a:r>
            <a:br>
              <a:rPr lang="ar-DZ" sz="2400" dirty="0">
                <a:latin typeface="Arial" panose="020B0604020202020204" pitchFamily="34" charset="0"/>
                <a:cs typeface="Arial" panose="020B0604020202020204" pitchFamily="34" charset="0"/>
              </a:rPr>
            </a:br>
            <a:r>
              <a:rPr lang="ar-DZ" sz="2400" dirty="0" smtClean="0">
                <a:latin typeface="Arial" panose="020B0604020202020204" pitchFamily="34" charset="0"/>
                <a:cs typeface="Arial" panose="020B0604020202020204" pitchFamily="34" charset="0"/>
              </a:rPr>
              <a:t>المطلب02:أهمية هندسة التكوين</a:t>
            </a:r>
            <a:r>
              <a:rPr lang="ar-DZ" sz="2400" dirty="0">
                <a:latin typeface="Arial" panose="020B0604020202020204" pitchFamily="34" charset="0"/>
                <a:cs typeface="Arial" panose="020B0604020202020204" pitchFamily="34" charset="0"/>
              </a:rPr>
              <a:t/>
            </a:r>
            <a:br>
              <a:rPr lang="ar-DZ" sz="2400" dirty="0">
                <a:latin typeface="Arial" panose="020B0604020202020204" pitchFamily="34" charset="0"/>
                <a:cs typeface="Arial" panose="020B0604020202020204" pitchFamily="34" charset="0"/>
              </a:rPr>
            </a:br>
            <a:r>
              <a:rPr lang="ar-DZ" sz="2400" dirty="0" smtClean="0">
                <a:latin typeface="Arial" panose="020B0604020202020204" pitchFamily="34" charset="0"/>
                <a:cs typeface="Arial" panose="020B0604020202020204" pitchFamily="34" charset="0"/>
              </a:rPr>
              <a:t>المطلب03:مراحل هندسة التكوين</a:t>
            </a:r>
            <a:r>
              <a:rPr lang="ar-DZ" dirty="0"/>
              <a:t/>
            </a:r>
            <a:br>
              <a:rPr lang="ar-DZ" dirty="0"/>
            </a:br>
            <a:endParaRPr lang="fr-FR" dirty="0"/>
          </a:p>
        </p:txBody>
      </p:sp>
      <p:sp>
        <p:nvSpPr>
          <p:cNvPr id="4" name="Rectangle 3"/>
          <p:cNvSpPr/>
          <p:nvPr/>
        </p:nvSpPr>
        <p:spPr>
          <a:xfrm>
            <a:off x="3039414" y="3669345"/>
            <a:ext cx="7796907" cy="2677656"/>
          </a:xfrm>
          <a:prstGeom prst="rect">
            <a:avLst/>
          </a:prstGeom>
        </p:spPr>
        <p:txBody>
          <a:bodyPr wrap="square">
            <a:spAutoFit/>
          </a:bodyPr>
          <a:lstStyle/>
          <a:p>
            <a:pPr algn="r" rtl="1"/>
            <a:r>
              <a:rPr lang="ar-DZ" sz="2000" dirty="0" smtClean="0"/>
              <a:t>  </a:t>
            </a:r>
            <a:r>
              <a:rPr lang="ar-DZ" sz="2400" u="sng" dirty="0" smtClean="0">
                <a:solidFill>
                  <a:schemeClr val="bg1"/>
                </a:solidFill>
                <a:latin typeface="Arial" panose="020B0604020202020204" pitchFamily="34" charset="0"/>
                <a:cs typeface="Arial" panose="020B0604020202020204" pitchFamily="34" charset="0"/>
              </a:rPr>
              <a:t>المبحث الثاني</a:t>
            </a:r>
            <a:r>
              <a:rPr lang="ar-DZ" sz="2400" dirty="0" smtClean="0">
                <a:solidFill>
                  <a:schemeClr val="bg1"/>
                </a:solidFill>
                <a:latin typeface="Arial" panose="020B0604020202020204" pitchFamily="34" charset="0"/>
                <a:cs typeface="Arial" panose="020B0604020202020204" pitchFamily="34" charset="0"/>
              </a:rPr>
              <a:t>: ماهية التكوين</a:t>
            </a:r>
            <a:r>
              <a:rPr lang="ar-DZ" sz="2400" dirty="0">
                <a:latin typeface="Arial" panose="020B0604020202020204" pitchFamily="34" charset="0"/>
                <a:cs typeface="Arial" panose="020B0604020202020204" pitchFamily="34" charset="0"/>
              </a:rPr>
              <a:t/>
            </a:r>
            <a:br>
              <a:rPr lang="ar-DZ" sz="2400" dirty="0">
                <a:latin typeface="Arial" panose="020B0604020202020204" pitchFamily="34" charset="0"/>
                <a:cs typeface="Arial" panose="020B0604020202020204" pitchFamily="34" charset="0"/>
              </a:rPr>
            </a:br>
            <a:r>
              <a:rPr lang="ar-DZ" sz="2400" dirty="0">
                <a:latin typeface="Arial" panose="020B0604020202020204" pitchFamily="34" charset="0"/>
                <a:cs typeface="Arial" panose="020B0604020202020204" pitchFamily="34" charset="0"/>
              </a:rPr>
              <a:t>المطلب01</a:t>
            </a:r>
            <a:r>
              <a:rPr lang="ar-DZ" sz="2400" dirty="0" smtClean="0">
                <a:latin typeface="Arial" panose="020B0604020202020204" pitchFamily="34" charset="0"/>
                <a:cs typeface="Arial" panose="020B0604020202020204" pitchFamily="34" charset="0"/>
              </a:rPr>
              <a:t>: مفهوم التكوين</a:t>
            </a:r>
            <a:r>
              <a:rPr lang="ar-DZ" sz="2400" dirty="0">
                <a:latin typeface="Arial" panose="020B0604020202020204" pitchFamily="34" charset="0"/>
                <a:cs typeface="Arial" panose="020B0604020202020204" pitchFamily="34" charset="0"/>
              </a:rPr>
              <a:t/>
            </a:r>
            <a:br>
              <a:rPr lang="ar-DZ" sz="2400" dirty="0">
                <a:latin typeface="Arial" panose="020B0604020202020204" pitchFamily="34" charset="0"/>
                <a:cs typeface="Arial" panose="020B0604020202020204" pitchFamily="34" charset="0"/>
              </a:rPr>
            </a:br>
            <a:r>
              <a:rPr lang="ar-DZ" sz="2400" dirty="0" smtClean="0">
                <a:latin typeface="Arial" panose="020B0604020202020204" pitchFamily="34" charset="0"/>
                <a:cs typeface="Arial" panose="020B0604020202020204" pitchFamily="34" charset="0"/>
              </a:rPr>
              <a:t>المطلب02:أهمية التكوين</a:t>
            </a:r>
            <a:r>
              <a:rPr lang="ar-DZ" sz="2400" dirty="0">
                <a:latin typeface="Arial" panose="020B0604020202020204" pitchFamily="34" charset="0"/>
                <a:cs typeface="Arial" panose="020B0604020202020204" pitchFamily="34" charset="0"/>
              </a:rPr>
              <a:t/>
            </a:r>
            <a:br>
              <a:rPr lang="ar-DZ" sz="2400" dirty="0">
                <a:latin typeface="Arial" panose="020B0604020202020204" pitchFamily="34" charset="0"/>
                <a:cs typeface="Arial" panose="020B0604020202020204" pitchFamily="34" charset="0"/>
              </a:rPr>
            </a:br>
            <a:r>
              <a:rPr lang="ar-DZ" sz="2400" dirty="0" smtClean="0">
                <a:latin typeface="Arial" panose="020B0604020202020204" pitchFamily="34" charset="0"/>
                <a:cs typeface="Arial" panose="020B0604020202020204" pitchFamily="34" charset="0"/>
              </a:rPr>
              <a:t>المطلب03:أهداف التكوين</a:t>
            </a:r>
            <a:r>
              <a:rPr lang="ar-DZ" sz="2400" dirty="0">
                <a:latin typeface="Arial" panose="020B0604020202020204" pitchFamily="34" charset="0"/>
                <a:cs typeface="Arial" panose="020B0604020202020204" pitchFamily="34" charset="0"/>
              </a:rPr>
              <a:t/>
            </a:r>
            <a:br>
              <a:rPr lang="ar-DZ" sz="2400" dirty="0">
                <a:latin typeface="Arial" panose="020B0604020202020204" pitchFamily="34" charset="0"/>
                <a:cs typeface="Arial" panose="020B0604020202020204" pitchFamily="34" charset="0"/>
              </a:rPr>
            </a:br>
            <a:r>
              <a:rPr lang="ar-DZ" sz="2400" dirty="0" smtClean="0">
                <a:latin typeface="Arial" panose="020B0604020202020204" pitchFamily="34" charset="0"/>
                <a:cs typeface="Arial" panose="020B0604020202020204" pitchFamily="34" charset="0"/>
              </a:rPr>
              <a:t>المطلب04:أنواع التكوين</a:t>
            </a:r>
            <a:r>
              <a:rPr lang="ar-DZ" sz="2400" dirty="0">
                <a:latin typeface="Arial" panose="020B0604020202020204" pitchFamily="34" charset="0"/>
                <a:cs typeface="Arial" panose="020B0604020202020204" pitchFamily="34" charset="0"/>
              </a:rPr>
              <a:t/>
            </a:r>
            <a:br>
              <a:rPr lang="ar-DZ" sz="2400" dirty="0">
                <a:latin typeface="Arial" panose="020B0604020202020204" pitchFamily="34" charset="0"/>
                <a:cs typeface="Arial" panose="020B0604020202020204" pitchFamily="34" charset="0"/>
              </a:rPr>
            </a:br>
            <a:r>
              <a:rPr lang="ar-DZ" sz="2400" dirty="0" smtClean="0">
                <a:latin typeface="Arial" panose="020B0604020202020204" pitchFamily="34" charset="0"/>
                <a:cs typeface="Arial" panose="020B0604020202020204" pitchFamily="34" charset="0"/>
              </a:rPr>
              <a:t>المطلب05:مجالات التكوين</a:t>
            </a:r>
          </a:p>
          <a:p>
            <a:pPr algn="r" rtl="1"/>
            <a:r>
              <a:rPr lang="ar-DZ" sz="2400" dirty="0" smtClean="0">
                <a:solidFill>
                  <a:schemeClr val="accent6">
                    <a:lumMod val="20000"/>
                    <a:lumOff val="80000"/>
                  </a:schemeClr>
                </a:solidFill>
                <a:latin typeface="Arial" panose="020B0604020202020204" pitchFamily="34" charset="0"/>
                <a:cs typeface="Arial" panose="020B0604020202020204" pitchFamily="34" charset="0"/>
              </a:rPr>
              <a:t>خاتمة</a:t>
            </a:r>
            <a:endParaRPr lang="ar-DZ" sz="2400" dirty="0">
              <a:solidFill>
                <a:schemeClr val="accent6">
                  <a:lumMod val="20000"/>
                  <a:lumOff val="8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334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down)">
                                      <p:cBhvr>
                                        <p:cTn id="33" dur="580">
                                          <p:stCondLst>
                                            <p:cond delay="0"/>
                                          </p:stCondLst>
                                        </p:cTn>
                                        <p:tgtEl>
                                          <p:spTgt spid="4"/>
                                        </p:tgtEl>
                                      </p:cBhvr>
                                    </p:animEffect>
                                    <p:anim calcmode="lin" valueType="num">
                                      <p:cBhvr>
                                        <p:cTn id="3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9" dur="26">
                                          <p:stCondLst>
                                            <p:cond delay="650"/>
                                          </p:stCondLst>
                                        </p:cTn>
                                        <p:tgtEl>
                                          <p:spTgt spid="4"/>
                                        </p:tgtEl>
                                      </p:cBhvr>
                                      <p:to x="100000" y="60000"/>
                                    </p:animScale>
                                    <p:animScale>
                                      <p:cBhvr>
                                        <p:cTn id="40" dur="166" decel="50000">
                                          <p:stCondLst>
                                            <p:cond delay="676"/>
                                          </p:stCondLst>
                                        </p:cTn>
                                        <p:tgtEl>
                                          <p:spTgt spid="4"/>
                                        </p:tgtEl>
                                      </p:cBhvr>
                                      <p:to x="100000" y="100000"/>
                                    </p:animScale>
                                    <p:animScale>
                                      <p:cBhvr>
                                        <p:cTn id="41" dur="26">
                                          <p:stCondLst>
                                            <p:cond delay="1312"/>
                                          </p:stCondLst>
                                        </p:cTn>
                                        <p:tgtEl>
                                          <p:spTgt spid="4"/>
                                        </p:tgtEl>
                                      </p:cBhvr>
                                      <p:to x="100000" y="80000"/>
                                    </p:animScale>
                                    <p:animScale>
                                      <p:cBhvr>
                                        <p:cTn id="42" dur="166" decel="50000">
                                          <p:stCondLst>
                                            <p:cond delay="1338"/>
                                          </p:stCondLst>
                                        </p:cTn>
                                        <p:tgtEl>
                                          <p:spTgt spid="4"/>
                                        </p:tgtEl>
                                      </p:cBhvr>
                                      <p:to x="100000" y="100000"/>
                                    </p:animScale>
                                    <p:animScale>
                                      <p:cBhvr>
                                        <p:cTn id="43" dur="26">
                                          <p:stCondLst>
                                            <p:cond delay="1642"/>
                                          </p:stCondLst>
                                        </p:cTn>
                                        <p:tgtEl>
                                          <p:spTgt spid="4"/>
                                        </p:tgtEl>
                                      </p:cBhvr>
                                      <p:to x="100000" y="90000"/>
                                    </p:animScale>
                                    <p:animScale>
                                      <p:cBhvr>
                                        <p:cTn id="44" dur="166" decel="50000">
                                          <p:stCondLst>
                                            <p:cond delay="1668"/>
                                          </p:stCondLst>
                                        </p:cTn>
                                        <p:tgtEl>
                                          <p:spTgt spid="4"/>
                                        </p:tgtEl>
                                      </p:cBhvr>
                                      <p:to x="100000" y="100000"/>
                                    </p:animScale>
                                    <p:animScale>
                                      <p:cBhvr>
                                        <p:cTn id="45" dur="26">
                                          <p:stCondLst>
                                            <p:cond delay="1808"/>
                                          </p:stCondLst>
                                        </p:cTn>
                                        <p:tgtEl>
                                          <p:spTgt spid="4"/>
                                        </p:tgtEl>
                                      </p:cBhvr>
                                      <p:to x="100000" y="95000"/>
                                    </p:animScale>
                                    <p:animScale>
                                      <p:cBhvr>
                                        <p:cTn id="4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90186" y="542681"/>
            <a:ext cx="2306407" cy="1015663"/>
          </a:xfrm>
          <a:prstGeom prst="rect">
            <a:avLst/>
          </a:prstGeom>
          <a:noFill/>
        </p:spPr>
        <p:txBody>
          <a:bodyPr wrap="square" lIns="91440" tIns="45720" rIns="91440" bIns="45720">
            <a:spAutoFit/>
          </a:bodyPr>
          <a:lstStyle/>
          <a:p>
            <a:pPr algn="ctr"/>
            <a:r>
              <a:rPr lang="ar-DZ" sz="6000" b="1" cap="none"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rPr>
              <a:t>مقدمة:</a:t>
            </a:r>
            <a:endParaRPr lang="fr-FR" sz="60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endParaRPr>
          </a:p>
        </p:txBody>
      </p:sp>
      <p:sp>
        <p:nvSpPr>
          <p:cNvPr id="5" name="Rectangle 4"/>
          <p:cNvSpPr/>
          <p:nvPr/>
        </p:nvSpPr>
        <p:spPr>
          <a:xfrm>
            <a:off x="2369712" y="1558344"/>
            <a:ext cx="8718998" cy="3672800"/>
          </a:xfrm>
          <a:prstGeom prst="rect">
            <a:avLst/>
          </a:prstGeom>
        </p:spPr>
        <p:txBody>
          <a:bodyPr wrap="square">
            <a:spAutoFit/>
          </a:bodyPr>
          <a:lstStyle/>
          <a:p>
            <a:pPr lvl="0" algn="just" defTabSz="457200" rtl="1">
              <a:spcBef>
                <a:spcPts val="1000"/>
              </a:spcBef>
              <a:buClr>
                <a:srgbClr val="A53010"/>
              </a:buClr>
            </a:pPr>
            <a:endParaRPr lang="ar-DZ" sz="2400" dirty="0">
              <a:solidFill>
                <a:prstClr val="white">
                  <a:lumMod val="65000"/>
                  <a:lumOff val="35000"/>
                </a:prstClr>
              </a:solidFill>
              <a:latin typeface="Arial" panose="020B0604020202020204" pitchFamily="34" charset="0"/>
              <a:cs typeface="Arial" panose="020B0604020202020204" pitchFamily="34" charset="0"/>
            </a:endParaRPr>
          </a:p>
          <a:p>
            <a:pPr lvl="0" algn="just" defTabSz="457200" rtl="1">
              <a:spcBef>
                <a:spcPts val="1000"/>
              </a:spcBef>
              <a:buClr>
                <a:srgbClr val="A53010"/>
              </a:buClr>
            </a:pPr>
            <a:r>
              <a:rPr lang="fr-FR" sz="2400" dirty="0" smtClean="0">
                <a:solidFill>
                  <a:prstClr val="white">
                    <a:lumMod val="65000"/>
                    <a:lumOff val="35000"/>
                  </a:prstClr>
                </a:solidFill>
                <a:latin typeface="Arial" panose="020B0604020202020204" pitchFamily="34" charset="0"/>
                <a:cs typeface="Arial" panose="020B0604020202020204" pitchFamily="34" charset="0"/>
              </a:rPr>
              <a:t>   </a:t>
            </a:r>
            <a:r>
              <a:rPr lang="ar-DZ" sz="2400" dirty="0" smtClean="0">
                <a:solidFill>
                  <a:prstClr val="white">
                    <a:lumMod val="65000"/>
                    <a:lumOff val="35000"/>
                  </a:prstClr>
                </a:solidFill>
                <a:latin typeface="Arial" panose="020B0604020202020204" pitchFamily="34" charset="0"/>
                <a:cs typeface="Arial" panose="020B0604020202020204" pitchFamily="34" charset="0"/>
              </a:rPr>
              <a:t>يعتبر </a:t>
            </a:r>
            <a:r>
              <a:rPr lang="ar-DZ" sz="2400" dirty="0">
                <a:solidFill>
                  <a:prstClr val="white">
                    <a:lumMod val="65000"/>
                    <a:lumOff val="35000"/>
                  </a:prstClr>
                </a:solidFill>
                <a:latin typeface="Arial" panose="020B0604020202020204" pitchFamily="34" charset="0"/>
                <a:cs typeface="Arial" panose="020B0604020202020204" pitchFamily="34" charset="0"/>
              </a:rPr>
              <a:t>موضوع هندسة التكوين من الموضوعات الهامة مؤخرا،  فهي منظومة حديثة مشكلة من مجموعة الحلقات المترابطة مع بعضها البعض حيث </a:t>
            </a:r>
            <a:r>
              <a:rPr lang="ar-DZ" sz="2400" dirty="0" smtClean="0">
                <a:solidFill>
                  <a:prstClr val="white">
                    <a:lumMod val="65000"/>
                    <a:lumOff val="35000"/>
                  </a:prstClr>
                </a:solidFill>
                <a:latin typeface="Arial" panose="020B0604020202020204" pitchFamily="34" charset="0"/>
                <a:cs typeface="Arial" panose="020B0604020202020204" pitchFamily="34" charset="0"/>
              </a:rPr>
              <a:t>استحوذت </a:t>
            </a:r>
            <a:r>
              <a:rPr lang="ar-DZ" sz="2400" dirty="0">
                <a:solidFill>
                  <a:prstClr val="white">
                    <a:lumMod val="65000"/>
                    <a:lumOff val="35000"/>
                  </a:prstClr>
                </a:solidFill>
                <a:latin typeface="Arial" panose="020B0604020202020204" pitchFamily="34" charset="0"/>
                <a:cs typeface="Arial" panose="020B0604020202020204" pitchFamily="34" charset="0"/>
              </a:rPr>
              <a:t>على </a:t>
            </a:r>
            <a:r>
              <a:rPr lang="ar-DZ" sz="2400" dirty="0" smtClean="0">
                <a:solidFill>
                  <a:prstClr val="white">
                    <a:lumMod val="65000"/>
                    <a:lumOff val="35000"/>
                  </a:prstClr>
                </a:solidFill>
                <a:latin typeface="Arial" panose="020B0604020202020204" pitchFamily="34" charset="0"/>
                <a:cs typeface="Arial" panose="020B0604020202020204" pitchFamily="34" charset="0"/>
              </a:rPr>
              <a:t>اهتمام </a:t>
            </a:r>
            <a:r>
              <a:rPr lang="ar-DZ" sz="2400" dirty="0">
                <a:solidFill>
                  <a:prstClr val="white">
                    <a:lumMod val="65000"/>
                    <a:lumOff val="35000"/>
                  </a:prstClr>
                </a:solidFill>
                <a:latin typeface="Arial" panose="020B0604020202020204" pitchFamily="34" charset="0"/>
                <a:cs typeface="Arial" panose="020B0604020202020204" pitchFamily="34" charset="0"/>
              </a:rPr>
              <a:t>العديد من الباحثين و المختصين في إدارة الأعمال لأنها تعتبر </a:t>
            </a:r>
            <a:r>
              <a:rPr lang="ar-DZ" sz="2400" dirty="0" smtClean="0">
                <a:solidFill>
                  <a:prstClr val="white">
                    <a:lumMod val="65000"/>
                    <a:lumOff val="35000"/>
                  </a:prstClr>
                </a:solidFill>
                <a:latin typeface="Arial" panose="020B0604020202020204" pitchFamily="34" charset="0"/>
                <a:cs typeface="Arial" panose="020B0604020202020204" pitchFamily="34" charset="0"/>
              </a:rPr>
              <a:t>ضرورية </a:t>
            </a:r>
            <a:r>
              <a:rPr lang="ar-DZ" sz="2400" dirty="0">
                <a:solidFill>
                  <a:prstClr val="white">
                    <a:lumMod val="65000"/>
                    <a:lumOff val="35000"/>
                  </a:prstClr>
                </a:solidFill>
                <a:latin typeface="Arial" panose="020B0604020202020204" pitchFamily="34" charset="0"/>
                <a:cs typeface="Arial" panose="020B0604020202020204" pitchFamily="34" charset="0"/>
              </a:rPr>
              <a:t>في حياة اي مؤسسة من المؤسسات طالما أنها تحرص على أن تحفظ وجودها في المستقبل،  كما يعتبر التكوين أيضا مهم في المرحلة المعاصرة لأنه لا يمكن لأي مؤسسة أن تحقق التطور و التوازن في مقومات حركتها مع التطورات المتسارعة حولها و خاصة في المجالات التكنولوجية و الإدارية و الثقافية إلا إذا أدركت أهمية التكوين لذلك نطرح الإشكالية </a:t>
            </a:r>
            <a:r>
              <a:rPr lang="ar-DZ" sz="2400" dirty="0" smtClean="0">
                <a:solidFill>
                  <a:prstClr val="white">
                    <a:lumMod val="65000"/>
                    <a:lumOff val="35000"/>
                  </a:prstClr>
                </a:solidFill>
                <a:latin typeface="Arial" panose="020B0604020202020204" pitchFamily="34" charset="0"/>
                <a:cs typeface="Arial" panose="020B0604020202020204" pitchFamily="34" charset="0"/>
              </a:rPr>
              <a:t>التالية:</a:t>
            </a:r>
          </a:p>
          <a:p>
            <a:pPr lvl="0" algn="just" defTabSz="457200" rtl="1">
              <a:spcBef>
                <a:spcPts val="1000"/>
              </a:spcBef>
              <a:buClr>
                <a:srgbClr val="A53010"/>
              </a:buClr>
            </a:pPr>
            <a:r>
              <a:rPr lang="ar-DZ" sz="2400" dirty="0" smtClean="0">
                <a:solidFill>
                  <a:prstClr val="white">
                    <a:lumMod val="65000"/>
                    <a:lumOff val="35000"/>
                  </a:prstClr>
                </a:solidFill>
                <a:latin typeface="Arial" panose="020B0604020202020204" pitchFamily="34" charset="0"/>
                <a:cs typeface="Arial" panose="020B0604020202020204" pitchFamily="34" charset="0"/>
              </a:rPr>
              <a:t>فيما تتمثل كل من هندسة التكوين و التكوين؟</a:t>
            </a:r>
            <a:endParaRPr lang="ar-DZ" sz="2400" dirty="0">
              <a:solidFill>
                <a:prstClr val="white">
                  <a:lumMod val="65000"/>
                  <a:lumOff val="3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2509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 calcmode="lin" valueType="num">
                                      <p:cBhvr>
                                        <p:cTn id="16" dur="1000" fill="hold"/>
                                        <p:tgtEl>
                                          <p:spTgt spid="5"/>
                                        </p:tgtEl>
                                        <p:attrNameLst>
                                          <p:attrName>style.rotation</p:attrName>
                                        </p:attrNameLst>
                                      </p:cBhvr>
                                      <p:tavLst>
                                        <p:tav tm="0">
                                          <p:val>
                                            <p:fltVal val="90"/>
                                          </p:val>
                                        </p:tav>
                                        <p:tav tm="100000">
                                          <p:val>
                                            <p:fltVal val="0"/>
                                          </p:val>
                                        </p:tav>
                                      </p:tavLst>
                                    </p:anim>
                                    <p:animEffect transition="in" filter="fade">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91641" y="2416693"/>
            <a:ext cx="7301552" cy="2308324"/>
          </a:xfrm>
          <a:prstGeom prst="rect">
            <a:avLst/>
          </a:prstGeom>
        </p:spPr>
        <p:style>
          <a:lnRef idx="1">
            <a:schemeClr val="accent1"/>
          </a:lnRef>
          <a:fillRef idx="1003">
            <a:schemeClr val="dk1"/>
          </a:fillRef>
          <a:effectRef idx="1">
            <a:schemeClr val="accent1"/>
          </a:effectRef>
          <a:fontRef idx="minor">
            <a:schemeClr val="dk1"/>
          </a:fontRef>
        </p:style>
        <p:txBody>
          <a:bodyPr wrap="square" lIns="91440" tIns="45720" rIns="91440" bIns="45720">
            <a:spAutoFit/>
          </a:bodyPr>
          <a:lstStyle/>
          <a:p>
            <a:pPr algn="r" rtl="1"/>
            <a:r>
              <a:rPr lang="ar-DZ" sz="4800" b="1" cap="none"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rPr>
              <a:t>     ماهية</a:t>
            </a:r>
          </a:p>
          <a:p>
            <a:pPr algn="r" rtl="1"/>
            <a:r>
              <a:rPr lang="ar-DZ" sz="48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rPr>
              <a:t>                 هندسة</a:t>
            </a:r>
          </a:p>
          <a:p>
            <a:pPr algn="r" rtl="1"/>
            <a:r>
              <a:rPr lang="ar-DZ" sz="4800" b="1" cap="none"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rPr>
              <a:t>                             التكوين                                                                                   </a:t>
            </a:r>
            <a:endParaRPr lang="fr-FR" sz="48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endParaRPr>
          </a:p>
        </p:txBody>
      </p:sp>
      <p:sp>
        <p:nvSpPr>
          <p:cNvPr id="5" name="Rectangle 4"/>
          <p:cNvSpPr/>
          <p:nvPr/>
        </p:nvSpPr>
        <p:spPr>
          <a:xfrm>
            <a:off x="4907279" y="688159"/>
            <a:ext cx="3441968" cy="923330"/>
          </a:xfrm>
          <a:prstGeom prst="rect">
            <a:avLst/>
          </a:prstGeom>
          <a:noFill/>
        </p:spPr>
        <p:txBody>
          <a:bodyPr wrap="none" lIns="91440" tIns="45720" rIns="91440" bIns="45720">
            <a:spAutoFit/>
          </a:bodyPr>
          <a:lstStyle/>
          <a:p>
            <a:pPr algn="ctr" rtl="1"/>
            <a:r>
              <a:rPr lang="ar-DZ" sz="5400" b="1" u="sng"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rPr>
              <a:t>المبحث الأول</a:t>
            </a:r>
            <a:r>
              <a:rPr lang="ar-DZ" sz="54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rPr>
              <a:t>:</a:t>
            </a:r>
            <a:endParaRPr lang="fr-FR" sz="54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0637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900" decel="100000" fill="hold"/>
                                        <p:tgtEl>
                                          <p:spTgt spid="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circle(in)">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24757" y="262771"/>
            <a:ext cx="4142481" cy="523220"/>
          </a:xfrm>
          <a:prstGeom prst="rect">
            <a:avLst/>
          </a:prstGeom>
          <a:noFill/>
        </p:spPr>
        <p:txBody>
          <a:bodyPr wrap="none" lIns="91440" tIns="45720" rIns="91440" bIns="45720">
            <a:spAutoFit/>
          </a:bodyPr>
          <a:lstStyle/>
          <a:p>
            <a:pPr algn="ctr"/>
            <a:r>
              <a:rPr lang="ar-DZ" sz="2800" b="1" dirty="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المطلب01: </a:t>
            </a:r>
            <a:r>
              <a:rPr lang="ar-DZ" sz="2800" b="1" dirty="0" smtClean="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مفهوم هندسة التكوين</a:t>
            </a:r>
            <a:endParaRPr lang="fr-FR" sz="2800" b="1" dirty="0">
              <a:ln w="9525">
                <a:solidFill>
                  <a:schemeClr val="bg1"/>
                </a:solidFill>
                <a:prstDash val="solid"/>
              </a:ln>
              <a:effectLst>
                <a:outerShdw blurRad="12700" dist="38100" dir="2700000" algn="tl" rotWithShape="0">
                  <a:schemeClr val="bg1">
                    <a:lumMod val="50000"/>
                  </a:schemeClr>
                </a:outerShdw>
              </a:effectLst>
            </a:endParaRPr>
          </a:p>
        </p:txBody>
      </p:sp>
      <p:sp>
        <p:nvSpPr>
          <p:cNvPr id="2" name="Rectangle 1"/>
          <p:cNvSpPr/>
          <p:nvPr/>
        </p:nvSpPr>
        <p:spPr>
          <a:xfrm>
            <a:off x="2395470" y="1534613"/>
            <a:ext cx="8626534" cy="707886"/>
          </a:xfrm>
          <a:prstGeom prst="rect">
            <a:avLst/>
          </a:prstGeom>
        </p:spPr>
        <p:txBody>
          <a:bodyPr wrap="square">
            <a:spAutoFit/>
          </a:bodyPr>
          <a:lstStyle/>
          <a:p>
            <a:pPr marL="457200" indent="-457200" algn="just" rtl="1">
              <a:buFont typeface="+mj-lt"/>
              <a:buAutoNum type="arabicPeriod"/>
            </a:pPr>
            <a:r>
              <a:rPr lang="ar-DZ" sz="2000" dirty="0" smtClean="0">
                <a:latin typeface="Arial" panose="020B0604020202020204" pitchFamily="34" charset="0"/>
                <a:cs typeface="Arial" panose="020B0604020202020204" pitchFamily="34" charset="0"/>
              </a:rPr>
              <a:t>هي مجموع الممارسات التكوينية العملية التي يمارسها المتكونين تحت اشراف و مسؤولية المكون، و الهادفة الى تنمية الكفاءات المهنية و تطوير الممارسات الصفية لما يخدم العملية التربوية.</a:t>
            </a:r>
            <a:endParaRPr lang="fr-FR" sz="2000" dirty="0">
              <a:latin typeface="Arial" panose="020B0604020202020204" pitchFamily="34" charset="0"/>
              <a:cs typeface="Arial" panose="020B0604020202020204" pitchFamily="34" charset="0"/>
            </a:endParaRPr>
          </a:p>
        </p:txBody>
      </p:sp>
      <p:sp>
        <p:nvSpPr>
          <p:cNvPr id="4" name="Rectangle 3"/>
          <p:cNvSpPr/>
          <p:nvPr/>
        </p:nvSpPr>
        <p:spPr>
          <a:xfrm>
            <a:off x="2305318" y="2520002"/>
            <a:ext cx="8716686" cy="707886"/>
          </a:xfrm>
          <a:prstGeom prst="rect">
            <a:avLst/>
          </a:prstGeom>
        </p:spPr>
        <p:txBody>
          <a:bodyPr wrap="square">
            <a:spAutoFit/>
          </a:bodyPr>
          <a:lstStyle/>
          <a:p>
            <a:pPr algn="just" rtl="1"/>
            <a:r>
              <a:rPr lang="ar-DZ" sz="2000" dirty="0" smtClean="0">
                <a:latin typeface="Arial" panose="020B0604020202020204" pitchFamily="34" charset="0"/>
                <a:cs typeface="Arial" panose="020B0604020202020204" pitchFamily="34" charset="0"/>
              </a:rPr>
              <a:t>2. تعرف هندسة التكوين بانها اجراء التعلم الأساسي في التكوين اذ انه من المهم ان يكون للمكون فهم قاعدي لهذا الاجراء لتمكن من تقرير المقاربة الأكثر فعالية التي سيخدمها في تموين وضعية معينة.</a:t>
            </a:r>
            <a:endParaRPr lang="fr-FR" sz="2000" dirty="0">
              <a:latin typeface="Arial" panose="020B0604020202020204" pitchFamily="34" charset="0"/>
              <a:cs typeface="Arial" panose="020B0604020202020204" pitchFamily="34" charset="0"/>
            </a:endParaRPr>
          </a:p>
        </p:txBody>
      </p:sp>
      <p:sp>
        <p:nvSpPr>
          <p:cNvPr id="5" name="Rectangle 4"/>
          <p:cNvSpPr/>
          <p:nvPr/>
        </p:nvSpPr>
        <p:spPr>
          <a:xfrm>
            <a:off x="2202287" y="3631030"/>
            <a:ext cx="8718998" cy="707886"/>
          </a:xfrm>
          <a:prstGeom prst="rect">
            <a:avLst/>
          </a:prstGeom>
        </p:spPr>
        <p:txBody>
          <a:bodyPr wrap="square">
            <a:spAutoFit/>
          </a:bodyPr>
          <a:lstStyle/>
          <a:p>
            <a:pPr algn="just" rtl="1"/>
            <a:r>
              <a:rPr lang="ar-DZ" sz="2000" dirty="0" smtClean="0">
                <a:latin typeface="Arial" panose="020B0604020202020204" pitchFamily="34" charset="0"/>
                <a:cs typeface="Arial" panose="020B0604020202020204" pitchFamily="34" charset="0"/>
              </a:rPr>
              <a:t>3. هي مجموعة الخطوات المنهجية و المتسلسلة، تهدف الى رفع مردودية التكوين داخل المؤسسة للوصول بالموارد البشرية الى مستوى عال من الكفاءة و تحقيق مباشر للأهداف.</a:t>
            </a: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611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500" fill="hold"/>
                                        <p:tgtEl>
                                          <p:spTgt spid="5"/>
                                        </p:tgtEl>
                                        <p:attrNameLst>
                                          <p:attrName>ppt_w</p:attrName>
                                        </p:attrNameLst>
                                      </p:cBhvr>
                                      <p:tavLst>
                                        <p:tav tm="0">
                                          <p:val>
                                            <p:fltVal val="0"/>
                                          </p:val>
                                        </p:tav>
                                        <p:tav tm="100000">
                                          <p:val>
                                            <p:strVal val="#ppt_w"/>
                                          </p:val>
                                        </p:tav>
                                      </p:tavLst>
                                    </p:anim>
                                    <p:anim calcmode="lin" valueType="num">
                                      <p:cBhvr>
                                        <p:cTn id="27" dur="500" fill="hold"/>
                                        <p:tgtEl>
                                          <p:spTgt spid="5"/>
                                        </p:tgtEl>
                                        <p:attrNameLst>
                                          <p:attrName>ppt_h</p:attrName>
                                        </p:attrNameLst>
                                      </p:cBhvr>
                                      <p:tavLst>
                                        <p:tav tm="0">
                                          <p:val>
                                            <p:fltVal val="0"/>
                                          </p:val>
                                        </p:tav>
                                        <p:tav tm="100000">
                                          <p:val>
                                            <p:strVal val="#ppt_h"/>
                                          </p:val>
                                        </p:tav>
                                      </p:tavLst>
                                    </p:anim>
                                    <p:animEffect transition="in" filter="fade">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25803" y="494591"/>
            <a:ext cx="3966150" cy="523220"/>
          </a:xfrm>
          <a:prstGeom prst="rect">
            <a:avLst/>
          </a:prstGeom>
          <a:noFill/>
        </p:spPr>
        <p:txBody>
          <a:bodyPr wrap="none" lIns="91440" tIns="45720" rIns="91440" bIns="45720">
            <a:spAutoFit/>
          </a:bodyPr>
          <a:lstStyle/>
          <a:p>
            <a:pPr algn="ctr"/>
            <a:r>
              <a:rPr lang="ar-DZ" sz="2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المطلب02:أهمية </a:t>
            </a:r>
            <a:r>
              <a:rPr lang="ar-DZ" sz="2800" b="1" dirty="0" smtClean="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هندسة التكوين</a:t>
            </a:r>
            <a:endParaRPr lang="fr-FR" sz="2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p:txBody>
      </p:sp>
      <p:sp>
        <p:nvSpPr>
          <p:cNvPr id="2" name="Rectangle 1"/>
          <p:cNvSpPr/>
          <p:nvPr/>
        </p:nvSpPr>
        <p:spPr>
          <a:xfrm>
            <a:off x="2150771" y="1994672"/>
            <a:ext cx="9079606" cy="3477875"/>
          </a:xfrm>
          <a:prstGeom prst="rect">
            <a:avLst/>
          </a:prstGeom>
        </p:spPr>
        <p:txBody>
          <a:bodyPr wrap="square">
            <a:spAutoFit/>
          </a:bodyPr>
          <a:lstStyle/>
          <a:p>
            <a:pPr marL="342900" indent="-342900" algn="r" rtl="1">
              <a:buFont typeface="Wingdings" panose="05000000000000000000" pitchFamily="2" charset="2"/>
              <a:buChar char="ü"/>
            </a:pPr>
            <a:r>
              <a:rPr lang="ar-DZ" sz="2000" dirty="0" smtClean="0">
                <a:latin typeface="Arial" panose="020B0604020202020204" pitchFamily="34" charset="0"/>
                <a:cs typeface="Arial" panose="020B0604020202020204" pitchFamily="34" charset="0"/>
              </a:rPr>
              <a:t>تحديد و ترتيب جميع الخطوات المنهجية التي تخص برنامجا للتكوين بحيث يكون متجانسا و مؤديا لهدف التكوين المنتظر .</a:t>
            </a:r>
          </a:p>
          <a:p>
            <a:pPr algn="r" rtl="1"/>
            <a:endParaRPr lang="ar-DZ" sz="2000" dirty="0" smtClean="0">
              <a:latin typeface="Arial" panose="020B0604020202020204" pitchFamily="34" charset="0"/>
              <a:cs typeface="Arial" panose="020B0604020202020204" pitchFamily="34" charset="0"/>
            </a:endParaRPr>
          </a:p>
          <a:p>
            <a:pPr algn="r" rtl="1"/>
            <a:endParaRPr lang="ar-DZ" sz="2000" dirty="0">
              <a:latin typeface="Arial" panose="020B0604020202020204" pitchFamily="34" charset="0"/>
              <a:cs typeface="Arial" panose="020B0604020202020204" pitchFamily="34" charset="0"/>
            </a:endParaRPr>
          </a:p>
          <a:p>
            <a:pPr marL="342900" indent="-342900" algn="r" rtl="1">
              <a:buFont typeface="Wingdings" panose="05000000000000000000" pitchFamily="2" charset="2"/>
              <a:buChar char="ü"/>
            </a:pPr>
            <a:r>
              <a:rPr lang="ar-DZ" sz="2000" dirty="0" smtClean="0">
                <a:latin typeface="Arial" panose="020B0604020202020204" pitchFamily="34" charset="0"/>
                <a:cs typeface="Arial" panose="020B0604020202020204" pitchFamily="34" charset="0"/>
              </a:rPr>
              <a:t>تقدم هندسة التكوين تصورا واضحا شاملا وواقعيا يندرج ضمن السياسة العامة للقطاع بحيث يلبي حاجات التكوين و يعمل على توقعات الحاجات المستقبلية.</a:t>
            </a:r>
          </a:p>
          <a:p>
            <a:pPr algn="r" rtl="1"/>
            <a:endParaRPr lang="ar-DZ" sz="2000" dirty="0" smtClean="0">
              <a:latin typeface="Arial" panose="020B0604020202020204" pitchFamily="34" charset="0"/>
              <a:cs typeface="Arial" panose="020B0604020202020204" pitchFamily="34" charset="0"/>
            </a:endParaRPr>
          </a:p>
          <a:p>
            <a:pPr algn="r" rtl="1"/>
            <a:endParaRPr lang="ar-DZ" sz="2000" dirty="0">
              <a:latin typeface="Arial" panose="020B0604020202020204" pitchFamily="34" charset="0"/>
              <a:cs typeface="Arial" panose="020B0604020202020204" pitchFamily="34" charset="0"/>
            </a:endParaRPr>
          </a:p>
          <a:p>
            <a:pPr marL="342900" indent="-342900" algn="r" rtl="1">
              <a:buFont typeface="Wingdings" panose="05000000000000000000" pitchFamily="2" charset="2"/>
              <a:buChar char="ü"/>
            </a:pPr>
            <a:r>
              <a:rPr lang="ar-DZ" sz="2000" dirty="0" smtClean="0">
                <a:latin typeface="Arial" panose="020B0604020202020204" pitchFamily="34" charset="0"/>
                <a:cs typeface="Arial" panose="020B0604020202020204" pitchFamily="34" charset="0"/>
              </a:rPr>
              <a:t>تساعد إيداع منظومة من الأنشطة الموجهة نحو انتاج الأهداف و العمل على تحقيقها و متابعتها و تقويمها.</a:t>
            </a:r>
          </a:p>
          <a:p>
            <a:pPr algn="r" rtl="1"/>
            <a:endParaRPr lang="ar-DZ" sz="2000" dirty="0" smtClean="0">
              <a:latin typeface="Arial" panose="020B0604020202020204" pitchFamily="34" charset="0"/>
              <a:cs typeface="Arial" panose="020B0604020202020204" pitchFamily="34" charset="0"/>
            </a:endParaRPr>
          </a:p>
          <a:p>
            <a:pPr algn="r" rtl="1"/>
            <a:endParaRPr lang="ar-D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630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20200" y="0"/>
            <a:ext cx="4751622" cy="923330"/>
          </a:xfrm>
          <a:prstGeom prst="rect">
            <a:avLst/>
          </a:prstGeom>
          <a:noFill/>
        </p:spPr>
        <p:txBody>
          <a:bodyPr wrap="none" lIns="91440" tIns="45720" rIns="91440" bIns="45720">
            <a:spAutoFit/>
          </a:bodyPr>
          <a:lstStyle/>
          <a:p>
            <a:pPr algn="ctr"/>
            <a:r>
              <a:rPr lang="fr-FR"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ar-DZ"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ar-DZ" sz="2800" b="1" dirty="0" smtClean="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المطلب03: مراحل هندسة التكوين  </a:t>
            </a:r>
            <a:endParaRPr lang="fr-FR"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8" name="Rectangle à coins arrondis 7"/>
          <p:cNvSpPr/>
          <p:nvPr/>
        </p:nvSpPr>
        <p:spPr>
          <a:xfrm>
            <a:off x="3585322" y="2978618"/>
            <a:ext cx="1879614" cy="11555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ar-DZ" sz="2400" dirty="0" smtClean="0">
                <a:latin typeface="Arial" panose="020B0604020202020204" pitchFamily="34" charset="0"/>
                <a:cs typeface="Arial" panose="020B0604020202020204" pitchFamily="34" charset="0"/>
              </a:rPr>
              <a:t>التخطيط و التنظيم</a:t>
            </a:r>
            <a:endParaRPr lang="fr-FR" sz="2400" dirty="0">
              <a:latin typeface="Arial" panose="020B0604020202020204" pitchFamily="34" charset="0"/>
              <a:cs typeface="Arial" panose="020B0604020202020204" pitchFamily="34" charset="0"/>
            </a:endParaRPr>
          </a:p>
        </p:txBody>
      </p:sp>
      <p:sp>
        <p:nvSpPr>
          <p:cNvPr id="9" name="Rectangle à coins arrondis 8"/>
          <p:cNvSpPr/>
          <p:nvPr/>
        </p:nvSpPr>
        <p:spPr>
          <a:xfrm>
            <a:off x="3450445" y="1335516"/>
            <a:ext cx="2150772" cy="1230916"/>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rtl="1"/>
            <a:r>
              <a:rPr lang="ar-DZ" sz="2400" dirty="0" smtClean="0">
                <a:latin typeface="Arial" panose="020B0604020202020204" pitchFamily="34" charset="0"/>
                <a:cs typeface="Arial" panose="020B0604020202020204" pitchFamily="34" charset="0"/>
              </a:rPr>
              <a:t>جرد احتياجات التكوين</a:t>
            </a:r>
            <a:endParaRPr lang="fr-FR" sz="2400" dirty="0">
              <a:latin typeface="Arial" panose="020B0604020202020204" pitchFamily="34" charset="0"/>
              <a:cs typeface="Arial" panose="020B0604020202020204" pitchFamily="34" charset="0"/>
            </a:endParaRPr>
          </a:p>
        </p:txBody>
      </p:sp>
      <p:sp>
        <p:nvSpPr>
          <p:cNvPr id="16" name="Rectangle à coins arrondis 15"/>
          <p:cNvSpPr/>
          <p:nvPr/>
        </p:nvSpPr>
        <p:spPr>
          <a:xfrm>
            <a:off x="3720200" y="4546304"/>
            <a:ext cx="1609859" cy="1056006"/>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ar-DZ" sz="2000" dirty="0" smtClean="0">
                <a:latin typeface="Arial" panose="020B0604020202020204" pitchFamily="34" charset="0"/>
                <a:cs typeface="Arial" panose="020B0604020202020204" pitchFamily="34" charset="0"/>
              </a:rPr>
              <a:t>التقويم</a:t>
            </a:r>
            <a:endParaRPr lang="fr-FR" sz="2000" dirty="0">
              <a:latin typeface="Arial" panose="020B0604020202020204" pitchFamily="34" charset="0"/>
              <a:cs typeface="Arial" panose="020B0604020202020204" pitchFamily="34" charset="0"/>
            </a:endParaRPr>
          </a:p>
        </p:txBody>
      </p:sp>
      <p:sp>
        <p:nvSpPr>
          <p:cNvPr id="7" name="Rectangle à coins arrondis 6"/>
          <p:cNvSpPr/>
          <p:nvPr/>
        </p:nvSpPr>
        <p:spPr>
          <a:xfrm>
            <a:off x="8279216" y="2668318"/>
            <a:ext cx="2228044" cy="1441841"/>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ar-DZ" dirty="0" smtClean="0"/>
              <a:t>مراحل هندسة التكوين</a:t>
            </a:r>
            <a:endParaRPr lang="fr-FR" dirty="0"/>
          </a:p>
        </p:txBody>
      </p:sp>
      <p:sp>
        <p:nvSpPr>
          <p:cNvPr id="3" name="Flèche vers le bas 2"/>
          <p:cNvSpPr/>
          <p:nvPr/>
        </p:nvSpPr>
        <p:spPr>
          <a:xfrm rot="5400000">
            <a:off x="6768779" y="2291635"/>
            <a:ext cx="484632" cy="2250897"/>
          </a:xfrm>
          <a:prstGeom prst="down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
        <p:nvSpPr>
          <p:cNvPr id="4" name="Flèche vers le bas 3"/>
          <p:cNvSpPr/>
          <p:nvPr/>
        </p:nvSpPr>
        <p:spPr>
          <a:xfrm rot="7187341">
            <a:off x="6853668" y="1339332"/>
            <a:ext cx="484632" cy="2547896"/>
          </a:xfrm>
          <a:prstGeom prst="down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fr-FR"/>
          </a:p>
        </p:txBody>
      </p:sp>
      <p:sp>
        <p:nvSpPr>
          <p:cNvPr id="11" name="Flèche vers le bas 10"/>
          <p:cNvSpPr/>
          <p:nvPr/>
        </p:nvSpPr>
        <p:spPr>
          <a:xfrm rot="3425195">
            <a:off x="6995695" y="3094001"/>
            <a:ext cx="484632" cy="2306048"/>
          </a:xfrm>
          <a:prstGeom prst="down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71470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9" presetClass="entr" presetSubtype="0" decel="100000" fill="hold" grpId="1"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 calcmode="lin" valueType="num">
                                      <p:cBhvr>
                                        <p:cTn id="14" dur="500" fill="hold"/>
                                        <p:tgtEl>
                                          <p:spTgt spid="7"/>
                                        </p:tgtEl>
                                        <p:attrNameLst>
                                          <p:attrName>style.rotation</p:attrName>
                                        </p:attrNameLst>
                                      </p:cBhvr>
                                      <p:tavLst>
                                        <p:tav tm="0">
                                          <p:val>
                                            <p:fltVal val="360"/>
                                          </p:val>
                                        </p:tav>
                                        <p:tav tm="100000">
                                          <p:val>
                                            <p:fltVal val="0"/>
                                          </p:val>
                                        </p:tav>
                                      </p:tavLst>
                                    </p:anim>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down)">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800" decel="100000"/>
                                        <p:tgtEl>
                                          <p:spTgt spid="9"/>
                                        </p:tgtEl>
                                      </p:cBhvr>
                                    </p:animEffect>
                                    <p:anim calcmode="lin" valueType="num">
                                      <p:cBhvr>
                                        <p:cTn id="26" dur="800" decel="100000" fill="hold"/>
                                        <p:tgtEl>
                                          <p:spTgt spid="9"/>
                                        </p:tgtEl>
                                        <p:attrNameLst>
                                          <p:attrName>style.rotation</p:attrName>
                                        </p:attrNameLst>
                                      </p:cBhvr>
                                      <p:tavLst>
                                        <p:tav tm="0">
                                          <p:val>
                                            <p:fltVal val="-90"/>
                                          </p:val>
                                        </p:tav>
                                        <p:tav tm="100000">
                                          <p:val>
                                            <p:fltVal val="0"/>
                                          </p:val>
                                        </p:tav>
                                      </p:tavLst>
                                    </p:anim>
                                    <p:anim calcmode="lin" valueType="num">
                                      <p:cBhvr>
                                        <p:cTn id="27" dur="800" decel="100000" fill="hold"/>
                                        <p:tgtEl>
                                          <p:spTgt spid="9"/>
                                        </p:tgtEl>
                                        <p:attrNameLst>
                                          <p:attrName>ppt_x</p:attrName>
                                        </p:attrNameLst>
                                      </p:cBhvr>
                                      <p:tavLst>
                                        <p:tav tm="0">
                                          <p:val>
                                            <p:strVal val="#ppt_x+0.4"/>
                                          </p:val>
                                        </p:tav>
                                        <p:tav tm="100000">
                                          <p:val>
                                            <p:strVal val="#ppt_x-0.05"/>
                                          </p:val>
                                        </p:tav>
                                      </p:tavLst>
                                    </p:anim>
                                    <p:anim calcmode="lin" valueType="num">
                                      <p:cBhvr>
                                        <p:cTn id="28" dur="800" decel="100000" fill="hold"/>
                                        <p:tgtEl>
                                          <p:spTgt spid="9"/>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down)">
                                      <p:cBhvr>
                                        <p:cTn id="35" dur="500"/>
                                        <p:tgtEl>
                                          <p:spTgt spid="3"/>
                                        </p:tgtEl>
                                      </p:cBhvr>
                                    </p:animEffect>
                                  </p:childTnLst>
                                </p:cTn>
                              </p:par>
                            </p:childTnLst>
                          </p:cTn>
                        </p:par>
                      </p:childTnLst>
                    </p:cTn>
                  </p:par>
                  <p:par>
                    <p:cTn id="36" fill="hold">
                      <p:stCondLst>
                        <p:cond delay="indefinite"/>
                      </p:stCondLst>
                      <p:childTnLst>
                        <p:par>
                          <p:cTn id="37" fill="hold">
                            <p:stCondLst>
                              <p:cond delay="0"/>
                            </p:stCondLst>
                            <p:childTnLst>
                              <p:par>
                                <p:cTn id="38" presetID="30"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800" decel="100000"/>
                                        <p:tgtEl>
                                          <p:spTgt spid="8"/>
                                        </p:tgtEl>
                                      </p:cBhvr>
                                    </p:animEffect>
                                    <p:anim calcmode="lin" valueType="num">
                                      <p:cBhvr>
                                        <p:cTn id="41" dur="800" decel="100000" fill="hold"/>
                                        <p:tgtEl>
                                          <p:spTgt spid="8"/>
                                        </p:tgtEl>
                                        <p:attrNameLst>
                                          <p:attrName>style.rotation</p:attrName>
                                        </p:attrNameLst>
                                      </p:cBhvr>
                                      <p:tavLst>
                                        <p:tav tm="0">
                                          <p:val>
                                            <p:fltVal val="-90"/>
                                          </p:val>
                                        </p:tav>
                                        <p:tav tm="100000">
                                          <p:val>
                                            <p:fltVal val="0"/>
                                          </p:val>
                                        </p:tav>
                                      </p:tavLst>
                                    </p:anim>
                                    <p:anim calcmode="lin" valueType="num">
                                      <p:cBhvr>
                                        <p:cTn id="42" dur="800" decel="100000" fill="hold"/>
                                        <p:tgtEl>
                                          <p:spTgt spid="8"/>
                                        </p:tgtEl>
                                        <p:attrNameLst>
                                          <p:attrName>ppt_x</p:attrName>
                                        </p:attrNameLst>
                                      </p:cBhvr>
                                      <p:tavLst>
                                        <p:tav tm="0">
                                          <p:val>
                                            <p:strVal val="#ppt_x+0.4"/>
                                          </p:val>
                                        </p:tav>
                                        <p:tav tm="100000">
                                          <p:val>
                                            <p:strVal val="#ppt_x-0.05"/>
                                          </p:val>
                                        </p:tav>
                                      </p:tavLst>
                                    </p:anim>
                                    <p:anim calcmode="lin" valueType="num">
                                      <p:cBhvr>
                                        <p:cTn id="43" dur="800" decel="100000" fill="hold"/>
                                        <p:tgtEl>
                                          <p:spTgt spid="8"/>
                                        </p:tgtEl>
                                        <p:attrNameLst>
                                          <p:attrName>ppt_y</p:attrName>
                                        </p:attrNameLst>
                                      </p:cBhvr>
                                      <p:tavLst>
                                        <p:tav tm="0">
                                          <p:val>
                                            <p:strVal val="#ppt_y-0.4"/>
                                          </p:val>
                                        </p:tav>
                                        <p:tav tm="100000">
                                          <p:val>
                                            <p:strVal val="#ppt_y+0.1"/>
                                          </p:val>
                                        </p:tav>
                                      </p:tavLst>
                                    </p:anim>
                                    <p:anim calcmode="lin" valueType="num">
                                      <p:cBhvr>
                                        <p:cTn id="44"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45"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wipe(down)">
                                      <p:cBhvr>
                                        <p:cTn id="50" dur="5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30"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800" decel="100000"/>
                                        <p:tgtEl>
                                          <p:spTgt spid="16"/>
                                        </p:tgtEl>
                                      </p:cBhvr>
                                    </p:animEffect>
                                    <p:anim calcmode="lin" valueType="num">
                                      <p:cBhvr>
                                        <p:cTn id="56" dur="800" decel="100000" fill="hold"/>
                                        <p:tgtEl>
                                          <p:spTgt spid="16"/>
                                        </p:tgtEl>
                                        <p:attrNameLst>
                                          <p:attrName>style.rotation</p:attrName>
                                        </p:attrNameLst>
                                      </p:cBhvr>
                                      <p:tavLst>
                                        <p:tav tm="0">
                                          <p:val>
                                            <p:fltVal val="-90"/>
                                          </p:val>
                                        </p:tav>
                                        <p:tav tm="100000">
                                          <p:val>
                                            <p:fltVal val="0"/>
                                          </p:val>
                                        </p:tav>
                                      </p:tavLst>
                                    </p:anim>
                                    <p:anim calcmode="lin" valueType="num">
                                      <p:cBhvr>
                                        <p:cTn id="57" dur="800" decel="100000" fill="hold"/>
                                        <p:tgtEl>
                                          <p:spTgt spid="16"/>
                                        </p:tgtEl>
                                        <p:attrNameLst>
                                          <p:attrName>ppt_x</p:attrName>
                                        </p:attrNameLst>
                                      </p:cBhvr>
                                      <p:tavLst>
                                        <p:tav tm="0">
                                          <p:val>
                                            <p:strVal val="#ppt_x+0.4"/>
                                          </p:val>
                                        </p:tav>
                                        <p:tav tm="100000">
                                          <p:val>
                                            <p:strVal val="#ppt_x-0.05"/>
                                          </p:val>
                                        </p:tav>
                                      </p:tavLst>
                                    </p:anim>
                                    <p:anim calcmode="lin" valueType="num">
                                      <p:cBhvr>
                                        <p:cTn id="58" dur="800" decel="100000" fill="hold"/>
                                        <p:tgtEl>
                                          <p:spTgt spid="16"/>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16"/>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1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9" grpId="0" animBg="1"/>
      <p:bldP spid="16" grpId="0" animBg="1"/>
      <p:bldP spid="7" grpId="1" animBg="1"/>
      <p:bldP spid="3" grpId="0" animBg="1"/>
      <p:bldP spid="4"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35020" y="851931"/>
            <a:ext cx="4511736" cy="923330"/>
          </a:xfrm>
          <a:prstGeom prst="rect">
            <a:avLst/>
          </a:prstGeom>
          <a:noFill/>
        </p:spPr>
        <p:txBody>
          <a:bodyPr wrap="square" lIns="91440" tIns="45720" rIns="91440" bIns="45720">
            <a:spAutoFit/>
          </a:bodyPr>
          <a:lstStyle/>
          <a:p>
            <a:pPr algn="ctr"/>
            <a:r>
              <a:rPr lang="ar-DZ" sz="5400" b="1" u="sng" cap="none"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rPr>
              <a:t>المبحث الثاني</a:t>
            </a:r>
            <a:r>
              <a:rPr lang="ar-DZ" sz="5400" b="1" cap="none"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rPr>
              <a:t>:</a:t>
            </a:r>
          </a:p>
        </p:txBody>
      </p:sp>
      <p:sp>
        <p:nvSpPr>
          <p:cNvPr id="3" name="Rectangle 2"/>
          <p:cNvSpPr/>
          <p:nvPr/>
        </p:nvSpPr>
        <p:spPr>
          <a:xfrm>
            <a:off x="2756079" y="2600576"/>
            <a:ext cx="7495503" cy="2431435"/>
          </a:xfrm>
          <a:prstGeom prst="rect">
            <a:avLst/>
          </a:prstGeom>
        </p:spPr>
        <p:style>
          <a:lnRef idx="1">
            <a:schemeClr val="accent1"/>
          </a:lnRef>
          <a:fillRef idx="1003">
            <a:schemeClr val="dk1"/>
          </a:fillRef>
          <a:effectRef idx="1">
            <a:schemeClr val="accent1"/>
          </a:effectRef>
          <a:fontRef idx="minor">
            <a:schemeClr val="dk1"/>
          </a:fontRef>
        </p:style>
        <p:txBody>
          <a:bodyPr wrap="square" lIns="91440" tIns="45720" rIns="91440" bIns="45720">
            <a:spAutoFit/>
          </a:bodyPr>
          <a:lstStyle/>
          <a:p>
            <a:pPr algn="just" rtl="1"/>
            <a:r>
              <a:rPr lang="fr-FR" sz="4400" b="1" cap="none"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rPr>
              <a:t>  </a:t>
            </a:r>
            <a:r>
              <a:rPr lang="ar-DZ" sz="4400" b="1" cap="none"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rPr>
              <a:t>     </a:t>
            </a:r>
            <a:r>
              <a:rPr lang="fr-FR" sz="4400" b="1" cap="none"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rPr>
              <a:t> </a:t>
            </a:r>
            <a:r>
              <a:rPr lang="ar-DZ" sz="4400" b="1" cap="none"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rPr>
              <a:t>  </a:t>
            </a:r>
            <a:r>
              <a:rPr lang="ar-DZ" sz="5400" b="1" cap="none"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rPr>
              <a:t>ماهية</a:t>
            </a:r>
          </a:p>
          <a:p>
            <a:pPr algn="just" rtl="1"/>
            <a:r>
              <a:rPr lang="ar-DZ" sz="5400" b="1" spc="50" dirty="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rPr>
              <a:t> </a:t>
            </a:r>
            <a:r>
              <a:rPr lang="ar-DZ" sz="54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rPr>
              <a:t>                </a:t>
            </a:r>
            <a:r>
              <a:rPr lang="fr-FR" sz="54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rPr>
              <a:t>  </a:t>
            </a:r>
            <a:r>
              <a:rPr lang="ar-DZ" sz="54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rPr>
              <a:t>التكوين</a:t>
            </a:r>
            <a:endParaRPr lang="ar-DZ" sz="5400" b="1" cap="none"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endParaRPr>
          </a:p>
          <a:p>
            <a:pPr algn="r" rtl="1"/>
            <a:r>
              <a:rPr lang="ar-DZ" sz="4400" b="1" spc="50" dirty="0" smtClean="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rPr>
              <a:t>                                                    </a:t>
            </a:r>
            <a:endParaRPr lang="fr-FR" sz="4400" b="1" cap="none" spc="50" dirty="0">
              <a:ln w="9525" cmpd="sng">
                <a:solidFill>
                  <a:schemeClr val="accent1"/>
                </a:solidFill>
                <a:prstDash val="solid"/>
              </a:ln>
              <a:solidFill>
                <a:srgbClr val="70AD47">
                  <a:tint val="1000"/>
                </a:srgbClr>
              </a:solidFill>
              <a:effectLst>
                <a:glow rad="38100">
                  <a:schemeClr val="accent1">
                    <a:alpha val="40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5972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circle(in)">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35927" y="301408"/>
            <a:ext cx="3320141" cy="523220"/>
          </a:xfrm>
          <a:prstGeom prst="rect">
            <a:avLst/>
          </a:prstGeom>
          <a:noFill/>
        </p:spPr>
        <p:txBody>
          <a:bodyPr wrap="none" lIns="91440" tIns="45720" rIns="91440" bIns="45720">
            <a:spAutoFit/>
          </a:bodyPr>
          <a:lstStyle/>
          <a:p>
            <a:pPr algn="ctr"/>
            <a:r>
              <a:rPr lang="ar-DZ" sz="2800" b="1" dirty="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ا</a:t>
            </a:r>
            <a:r>
              <a:rPr lang="ar-DZ" sz="28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لمطلب01</a:t>
            </a:r>
            <a:r>
              <a:rPr lang="ar-DZ" sz="2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 تعريف </a:t>
            </a:r>
            <a:r>
              <a:rPr lang="ar-DZ" sz="2800" b="1" dirty="0" smtClean="0">
                <a:ln w="9525">
                  <a:solidFill>
                    <a:schemeClr val="bg1"/>
                  </a:solidFill>
                  <a:prstDash val="solid"/>
                </a:ln>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rPr>
              <a:t>التكوين</a:t>
            </a:r>
            <a:endParaRPr lang="fr-FR" sz="2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cs typeface="Arial" panose="020B0604020202020204" pitchFamily="34" charset="0"/>
            </a:endParaRPr>
          </a:p>
        </p:txBody>
      </p:sp>
      <p:sp>
        <p:nvSpPr>
          <p:cNvPr id="2" name="Rectangle 1"/>
          <p:cNvSpPr/>
          <p:nvPr/>
        </p:nvSpPr>
        <p:spPr>
          <a:xfrm>
            <a:off x="9826579" y="952838"/>
            <a:ext cx="1037933" cy="461665"/>
          </a:xfrm>
          <a:prstGeom prst="rect">
            <a:avLst/>
          </a:prstGeom>
        </p:spPr>
        <p:txBody>
          <a:bodyPr wrap="square">
            <a:spAutoFit/>
          </a:bodyPr>
          <a:lstStyle/>
          <a:p>
            <a:r>
              <a:rPr lang="ar-DZ" sz="2400" dirty="0" smtClean="0">
                <a:solidFill>
                  <a:srgbClr val="FFC000"/>
                </a:solidFill>
                <a:latin typeface="Arial" panose="020B0604020202020204" pitchFamily="34" charset="0"/>
                <a:cs typeface="Arial" panose="020B0604020202020204" pitchFamily="34" charset="0"/>
              </a:rPr>
              <a:t>أ- لغة: </a:t>
            </a:r>
            <a:endParaRPr lang="ar-DZ" sz="2400" dirty="0">
              <a:solidFill>
                <a:srgbClr val="FFC000"/>
              </a:solidFill>
              <a:latin typeface="Arial" panose="020B0604020202020204" pitchFamily="34" charset="0"/>
              <a:cs typeface="Arial" panose="020B0604020202020204" pitchFamily="34" charset="0"/>
            </a:endParaRPr>
          </a:p>
        </p:txBody>
      </p:sp>
      <p:sp>
        <p:nvSpPr>
          <p:cNvPr id="5" name="Rectangle 4"/>
          <p:cNvSpPr/>
          <p:nvPr/>
        </p:nvSpPr>
        <p:spPr>
          <a:xfrm>
            <a:off x="2073499" y="1377512"/>
            <a:ext cx="8900759" cy="1015663"/>
          </a:xfrm>
          <a:prstGeom prst="rect">
            <a:avLst/>
          </a:prstGeom>
        </p:spPr>
        <p:txBody>
          <a:bodyPr wrap="square">
            <a:spAutoFit/>
          </a:bodyPr>
          <a:lstStyle/>
          <a:p>
            <a:pPr algn="just" rtl="1"/>
            <a:r>
              <a:rPr lang="ar-DZ" sz="2000" dirty="0" smtClean="0">
                <a:latin typeface="Arial" panose="020B0604020202020204" pitchFamily="34" charset="0"/>
                <a:cs typeface="Arial" panose="020B0604020202020204" pitchFamily="34" charset="0"/>
              </a:rPr>
              <a:t>من الفعل كون أي شكل بمعنى أخرجه من العدم الى الوجود، وهو يأتي بعدة معاني والتكوين كمصطلح لغوي التشكيل بمعنى احداث سلسلة من التغيرات وفق نسق معين من اجل تغيير الحالة القائمة الى حالة متوقعة مسبقا.</a:t>
            </a:r>
            <a:endParaRPr lang="ar-DZ" sz="2000" dirty="0">
              <a:latin typeface="Arial" panose="020B0604020202020204" pitchFamily="34" charset="0"/>
              <a:cs typeface="Arial" panose="020B0604020202020204" pitchFamily="34" charset="0"/>
            </a:endParaRPr>
          </a:p>
        </p:txBody>
      </p:sp>
      <p:sp>
        <p:nvSpPr>
          <p:cNvPr id="7" name="Rectangle 6"/>
          <p:cNvSpPr/>
          <p:nvPr/>
        </p:nvSpPr>
        <p:spPr>
          <a:xfrm>
            <a:off x="9303609" y="2356184"/>
            <a:ext cx="1670649" cy="461665"/>
          </a:xfrm>
          <a:prstGeom prst="rect">
            <a:avLst/>
          </a:prstGeom>
        </p:spPr>
        <p:txBody>
          <a:bodyPr wrap="none">
            <a:spAutoFit/>
          </a:bodyPr>
          <a:lstStyle/>
          <a:p>
            <a:pPr algn="r"/>
            <a:r>
              <a:rPr lang="ar-DZ" sz="2400" dirty="0" smtClean="0">
                <a:solidFill>
                  <a:srgbClr val="FFC000"/>
                </a:solidFill>
                <a:latin typeface="Arial" panose="020B0604020202020204" pitchFamily="34" charset="0"/>
                <a:cs typeface="Arial" panose="020B0604020202020204" pitchFamily="34" charset="0"/>
              </a:rPr>
              <a:t>ب- اصطلاحا:</a:t>
            </a:r>
            <a:r>
              <a:rPr lang="ar-DZ" dirty="0" smtClean="0"/>
              <a:t> </a:t>
            </a:r>
            <a:endParaRPr lang="fr-FR" dirty="0"/>
          </a:p>
        </p:txBody>
      </p:sp>
      <p:sp>
        <p:nvSpPr>
          <p:cNvPr id="8" name="Rectangle 7"/>
          <p:cNvSpPr/>
          <p:nvPr/>
        </p:nvSpPr>
        <p:spPr>
          <a:xfrm>
            <a:off x="1924041" y="4275505"/>
            <a:ext cx="9290393" cy="707886"/>
          </a:xfrm>
          <a:prstGeom prst="rect">
            <a:avLst/>
          </a:prstGeom>
        </p:spPr>
        <p:txBody>
          <a:bodyPr wrap="square">
            <a:spAutoFit/>
          </a:bodyPr>
          <a:lstStyle/>
          <a:p>
            <a:pPr algn="just" rtl="1"/>
            <a:r>
              <a:rPr lang="ar-DZ" sz="2000" dirty="0" smtClean="0">
                <a:latin typeface="Arial" panose="020B0604020202020204" pitchFamily="34" charset="0"/>
                <a:cs typeface="Arial" panose="020B0604020202020204" pitchFamily="34" charset="0"/>
              </a:rPr>
              <a:t>تعريف 02: يرى جاري ديسكر أن التكوين يشير الى مجموعة الطرق المستخدمة في تزويد الموظفين الجدد او الحاليين بالمهارات اللازمة لأداء وظائفهم بنجاح. </a:t>
            </a:r>
            <a:endParaRPr lang="fr-FR" dirty="0"/>
          </a:p>
        </p:txBody>
      </p:sp>
      <p:sp>
        <p:nvSpPr>
          <p:cNvPr id="9" name="Rectangle 8"/>
          <p:cNvSpPr/>
          <p:nvPr/>
        </p:nvSpPr>
        <p:spPr>
          <a:xfrm>
            <a:off x="1970468" y="3021681"/>
            <a:ext cx="9197541" cy="1015663"/>
          </a:xfrm>
          <a:prstGeom prst="rect">
            <a:avLst/>
          </a:prstGeom>
        </p:spPr>
        <p:txBody>
          <a:bodyPr wrap="square">
            <a:spAutoFit/>
          </a:bodyPr>
          <a:lstStyle/>
          <a:p>
            <a:pPr algn="just" rtl="1"/>
            <a:r>
              <a:rPr lang="ar-DZ" sz="2000" dirty="0" smtClean="0">
                <a:latin typeface="Arial" panose="020B0604020202020204" pitchFamily="34" charset="0"/>
                <a:cs typeface="Arial" panose="020B0604020202020204" pitchFamily="34" charset="0"/>
              </a:rPr>
              <a:t>تعريف 01: هو مجموعة من نشاطات التعلم المبرمجة بهدف اكساب الفرد و الجماعات  المعارف و المهارات و الاتجاهات التي تساعدهم على التكيف مع المحيط الاجتماعي المهني من جهة و تحقيق فعالية التنظيم الذي ينتمون إليه من جهة ثانية.</a:t>
            </a:r>
            <a:endParaRPr lang="fr-FR" sz="2000" dirty="0">
              <a:latin typeface="Arial" panose="020B0604020202020204" pitchFamily="34" charset="0"/>
              <a:cs typeface="Arial" panose="020B0604020202020204" pitchFamily="34" charset="0"/>
            </a:endParaRPr>
          </a:p>
        </p:txBody>
      </p:sp>
      <p:sp>
        <p:nvSpPr>
          <p:cNvPr id="10" name="Rectangle 9"/>
          <p:cNvSpPr/>
          <p:nvPr/>
        </p:nvSpPr>
        <p:spPr>
          <a:xfrm>
            <a:off x="1896518" y="5221553"/>
            <a:ext cx="9254719" cy="1015663"/>
          </a:xfrm>
          <a:prstGeom prst="rect">
            <a:avLst/>
          </a:prstGeom>
        </p:spPr>
        <p:txBody>
          <a:bodyPr wrap="square">
            <a:spAutoFit/>
          </a:bodyPr>
          <a:lstStyle/>
          <a:p>
            <a:pPr algn="just" rtl="1"/>
            <a:r>
              <a:rPr lang="ar-DZ" sz="2000" dirty="0" smtClean="0">
                <a:latin typeface="Arial" panose="020B0604020202020204" pitchFamily="34" charset="0"/>
                <a:cs typeface="Arial" panose="020B0604020202020204" pitchFamily="34" charset="0"/>
              </a:rPr>
              <a:t>تعريف 03: التكوين بصفة عامة هو تلك الجهود الهادفة الى تزويد العاملين بالمعلومات التي تكسب مهارات في الأداء او تنمية وتطوير ما لديه من مهارات و معارف و خبرات لما يزيد من كفاءته في أداء عمله الحالي او بعد اعمال ذات مستوى اعلى في المستقبل .</a:t>
            </a: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5631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ppt_x"/>
                                          </p:val>
                                        </p:tav>
                                        <p:tav tm="100000">
                                          <p:val>
                                            <p:strVal val="#ppt_x"/>
                                          </p:val>
                                        </p:tav>
                                      </p:tavLst>
                                    </p:anim>
                                    <p:anim calcmode="lin" valueType="num">
                                      <p:cBhvr additive="base">
                                        <p:cTn id="2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ppt_x"/>
                                          </p:val>
                                        </p:tav>
                                        <p:tav tm="100000">
                                          <p:val>
                                            <p:strVal val="#ppt_x"/>
                                          </p:val>
                                        </p:tav>
                                      </p:tavLst>
                                    </p:anim>
                                    <p:anim calcmode="lin" valueType="num">
                                      <p:cBhvr additive="base">
                                        <p:cTn id="3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additive="base">
                                        <p:cTn id="40" dur="500" fill="hold"/>
                                        <p:tgtEl>
                                          <p:spTgt spid="10"/>
                                        </p:tgtEl>
                                        <p:attrNameLst>
                                          <p:attrName>ppt_x</p:attrName>
                                        </p:attrNameLst>
                                      </p:cBhvr>
                                      <p:tavLst>
                                        <p:tav tm="0">
                                          <p:val>
                                            <p:strVal val="#ppt_x"/>
                                          </p:val>
                                        </p:tav>
                                        <p:tav tm="100000">
                                          <p:val>
                                            <p:strVal val="#ppt_x"/>
                                          </p:val>
                                        </p:tav>
                                      </p:tavLst>
                                    </p:anim>
                                    <p:anim calcmode="lin" valueType="num">
                                      <p:cBhvr additive="base">
                                        <p:cTn id="4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5" grpId="0"/>
      <p:bldP spid="7" grpId="0"/>
      <p:bldP spid="8" grpId="0"/>
      <p:bldP spid="9" grpId="0"/>
      <p:bldP spid="10" grpId="0"/>
    </p:bld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mbre supérieur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Slice</Template>
  <TotalTime>1012</TotalTime>
  <Words>920</Words>
  <Application>Microsoft Office PowerPoint</Application>
  <PresentationFormat>Grand écran</PresentationFormat>
  <Paragraphs>111</Paragraphs>
  <Slides>15</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15</vt:i4>
      </vt:variant>
    </vt:vector>
  </HeadingPairs>
  <TitlesOfParts>
    <vt:vector size="22" baseType="lpstr">
      <vt:lpstr>Arial</vt:lpstr>
      <vt:lpstr>Calibri</vt:lpstr>
      <vt:lpstr>Century Gothic</vt:lpstr>
      <vt:lpstr>Tahoma</vt:lpstr>
      <vt:lpstr>Wingdings</vt:lpstr>
      <vt:lpstr>Wingdings 3</vt:lpstr>
      <vt:lpstr>Brin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Windows</dc:creator>
  <cp:lastModifiedBy>PC</cp:lastModifiedBy>
  <cp:revision>117</cp:revision>
  <dcterms:created xsi:type="dcterms:W3CDTF">2020-02-27T11:06:56Z</dcterms:created>
  <dcterms:modified xsi:type="dcterms:W3CDTF">2020-04-05T12:05:24Z</dcterms:modified>
</cp:coreProperties>
</file>