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59" r:id="rId4"/>
    <p:sldId id="267" r:id="rId5"/>
    <p:sldId id="268" r:id="rId6"/>
    <p:sldId id="262" r:id="rId7"/>
    <p:sldId id="261" r:id="rId8"/>
    <p:sldId id="263" r:id="rId9"/>
    <p:sldId id="269" r:id="rId10"/>
    <p:sldId id="264" r:id="rId11"/>
    <p:sldId id="265" r:id="rId12"/>
    <p:sldId id="26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A661E849-5052-409D-AB01-3E4CF74A5C35}">
          <p14:sldIdLst>
            <p14:sldId id="256"/>
            <p14:sldId id="258"/>
            <p14:sldId id="259"/>
            <p14:sldId id="267"/>
            <p14:sldId id="268"/>
            <p14:sldId id="262"/>
            <p14:sldId id="261"/>
            <p14:sldId id="263"/>
            <p14:sldId id="269"/>
            <p14:sldId id="264"/>
            <p14:sldId id="265"/>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419D08-6A2D-48C0-8EA5-93F4A334AAAE}" type="datetimeFigureOut">
              <a:rPr lang="fr-FR" smtClean="0"/>
              <a:t>14/08/2020</a:t>
            </a:fld>
            <a:endParaRPr lang="fr-FR"/>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A96025-1D46-4214-A957-7444B0976245}" type="slidenum">
              <a:rPr lang="fr-FR" smtClean="0"/>
              <a:t>‹#›</a:t>
            </a:fld>
            <a:endParaRPr lang="fr-FR"/>
          </a:p>
        </p:txBody>
      </p:sp>
    </p:spTree>
    <p:extLst>
      <p:ext uri="{BB962C8B-B14F-4D97-AF65-F5344CB8AC3E}">
        <p14:creationId xmlns:p14="http://schemas.microsoft.com/office/powerpoint/2010/main" val="2551239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fr-FR" dirty="0"/>
          </a:p>
        </p:txBody>
      </p:sp>
      <p:sp>
        <p:nvSpPr>
          <p:cNvPr id="4" name="عنصر نائب لرقم الشريحة 3"/>
          <p:cNvSpPr>
            <a:spLocks noGrp="1"/>
          </p:cNvSpPr>
          <p:nvPr>
            <p:ph type="sldNum" sz="quarter" idx="10"/>
          </p:nvPr>
        </p:nvSpPr>
        <p:spPr/>
        <p:txBody>
          <a:bodyPr/>
          <a:lstStyle/>
          <a:p>
            <a:fld id="{51A96025-1D46-4214-A957-7444B0976245}" type="slidenum">
              <a:rPr lang="fr-FR" smtClean="0"/>
              <a:t>11</a:t>
            </a:fld>
            <a:endParaRPr lang="fr-FR"/>
          </a:p>
        </p:txBody>
      </p:sp>
    </p:spTree>
    <p:extLst>
      <p:ext uri="{BB962C8B-B14F-4D97-AF65-F5344CB8AC3E}">
        <p14:creationId xmlns:p14="http://schemas.microsoft.com/office/powerpoint/2010/main" val="121784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94F0EA8-A5E4-437C-8143-E04E0DFE82B3}" type="datetimeFigureOut">
              <a:rPr lang="fr-FR" smtClean="0"/>
              <a:t>14/08/2020</a:t>
            </a:fld>
            <a:endParaRPr lang="fr-FR"/>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EB353682-F7DE-4800-8376-2CA0956B26E9}" type="slidenum">
              <a:rPr lang="fr-FR" smtClean="0"/>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4F0EA8-A5E4-437C-8143-E04E0DFE82B3}" type="datetimeFigureOut">
              <a:rPr lang="fr-FR" smtClean="0"/>
              <a:t>14/08/2020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EB353682-F7DE-4800-8376-2CA0956B26E9}"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fld id="{194F0EA8-A5E4-437C-8143-E04E0DFE82B3}" type="datetimeFigureOut">
              <a:rPr lang="fr-FR" smtClean="0"/>
              <a:t>14/08/2020</a:t>
            </a:fld>
            <a:endParaRPr lang="fr-FR"/>
          </a:p>
        </p:txBody>
      </p:sp>
      <p:sp>
        <p:nvSpPr>
          <p:cNvPr id="5" name="عنصر نائب للتذييل 4"/>
          <p:cNvSpPr>
            <a:spLocks noGrp="1"/>
          </p:cNvSpPr>
          <p:nvPr>
            <p:ph type="ftr" sz="quarter" idx="11"/>
          </p:nvPr>
        </p:nvSpPr>
        <p:spPr>
          <a:xfrm>
            <a:off x="457201" y="6248207"/>
            <a:ext cx="5573483" cy="365125"/>
          </a:xfrm>
        </p:spPr>
        <p:txBody>
          <a:bodyPr/>
          <a:lstStyle/>
          <a:p>
            <a:endParaRPr lang="fr-FR"/>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EB353682-F7DE-4800-8376-2CA0956B26E9}"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94F0EA8-A5E4-437C-8143-E04E0DFE82B3}" type="datetimeFigureOut">
              <a:rPr lang="fr-FR" smtClean="0"/>
              <a:t>14/08/2020</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EB353682-F7DE-4800-8376-2CA0956B26E9}" type="slidenum">
              <a:rPr lang="fr-FR" smtClean="0"/>
              <a:t>‹#›</a:t>
            </a:fld>
            <a:endParaRPr lang="fr-FR"/>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94F0EA8-A5E4-437C-8143-E04E0DFE82B3}" type="datetimeFigureOut">
              <a:rPr lang="fr-FR" smtClean="0"/>
              <a:t>14/08/2020</a:t>
            </a:fld>
            <a:endParaRPr lang="fr-FR"/>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B353682-F7DE-4800-8376-2CA0956B26E9}" type="slidenum">
              <a:rPr lang="fr-FR" smtClean="0"/>
              <a:t>‹#›</a:t>
            </a:fld>
            <a:endParaRPr lang="fr-FR"/>
          </a:p>
        </p:txBody>
      </p:sp>
      <p:sp>
        <p:nvSpPr>
          <p:cNvPr id="14" name="عنصر نائب للتذييل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fld id="{194F0EA8-A5E4-437C-8143-E04E0DFE82B3}" type="datetimeFigureOut">
              <a:rPr lang="fr-FR" smtClean="0"/>
              <a:t>14/08/2020</a:t>
            </a:fld>
            <a:endParaRPr lang="fr-FR"/>
          </a:p>
        </p:txBody>
      </p:sp>
      <p:sp>
        <p:nvSpPr>
          <p:cNvPr id="10" name="عنصر نائب لرقم الشريحة 9"/>
          <p:cNvSpPr>
            <a:spLocks noGrp="1"/>
          </p:cNvSpPr>
          <p:nvPr>
            <p:ph type="sldNum" sz="quarter" idx="16"/>
          </p:nvPr>
        </p:nvSpPr>
        <p:spPr/>
        <p:txBody>
          <a:bodyPr rtlCol="0"/>
          <a:lstStyle/>
          <a:p>
            <a:fld id="{EB353682-F7DE-4800-8376-2CA0956B26E9}" type="slidenum">
              <a:rPr lang="fr-FR" smtClean="0"/>
              <a:t>‹#›</a:t>
            </a:fld>
            <a:endParaRPr lang="fr-FR"/>
          </a:p>
        </p:txBody>
      </p:sp>
      <p:sp>
        <p:nvSpPr>
          <p:cNvPr id="12" name="عنصر نائب للتذييل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fld id="{194F0EA8-A5E4-437C-8143-E04E0DFE82B3}" type="datetimeFigureOut">
              <a:rPr lang="fr-FR" smtClean="0"/>
              <a:t>14/08/2020</a:t>
            </a:fld>
            <a:endParaRPr lang="fr-FR"/>
          </a:p>
        </p:txBody>
      </p:sp>
      <p:sp>
        <p:nvSpPr>
          <p:cNvPr id="12" name="عنصر نائب لرقم الشريحة 11"/>
          <p:cNvSpPr>
            <a:spLocks noGrp="1"/>
          </p:cNvSpPr>
          <p:nvPr>
            <p:ph type="sldNum" sz="quarter" idx="16"/>
          </p:nvPr>
        </p:nvSpPr>
        <p:spPr/>
        <p:txBody>
          <a:bodyPr rtlCol="0"/>
          <a:lstStyle/>
          <a:p>
            <a:fld id="{EB353682-F7DE-4800-8376-2CA0956B26E9}" type="slidenum">
              <a:rPr lang="fr-FR" smtClean="0"/>
              <a:t>‹#›</a:t>
            </a:fld>
            <a:endParaRPr lang="fr-FR"/>
          </a:p>
        </p:txBody>
      </p:sp>
      <p:sp>
        <p:nvSpPr>
          <p:cNvPr id="14" name="عنصر نائب للتذييل 13"/>
          <p:cNvSpPr>
            <a:spLocks noGrp="1"/>
          </p:cNvSpPr>
          <p:nvPr>
            <p:ph type="ftr" sz="quarter" idx="17"/>
          </p:nvPr>
        </p:nvSpPr>
        <p:spPr/>
        <p:txBody>
          <a:bodyPr rtlCol="0"/>
          <a:lstStyle/>
          <a:p>
            <a:endParaRPr lang="fr-FR"/>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4F0EA8-A5E4-437C-8143-E04E0DFE82B3}" type="datetimeFigureOut">
              <a:rPr lang="fr-FR" smtClean="0"/>
              <a:t>14/08/2020</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EB353682-F7DE-4800-8376-2CA0956B26E9}"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4F0EA8-A5E4-437C-8143-E04E0DFE82B3}" type="datetimeFigureOut">
              <a:rPr lang="fr-FR" smtClean="0"/>
              <a:t>14/08/2020</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EB353682-F7DE-4800-8376-2CA0956B26E9}"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94F0EA8-A5E4-437C-8143-E04E0DFE82B3}" type="datetimeFigureOut">
              <a:rPr lang="fr-FR" smtClean="0"/>
              <a:t>14/08/2020</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EB353682-F7DE-4800-8376-2CA0956B26E9}" type="slidenum">
              <a:rPr lang="fr-FR" smtClean="0"/>
              <a:t>‹#›</a:t>
            </a:fld>
            <a:endParaRPr lang="fr-FR"/>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fld id="{194F0EA8-A5E4-437C-8143-E04E0DFE82B3}" type="datetimeFigureOut">
              <a:rPr lang="fr-FR" smtClean="0"/>
              <a:t>14/08/2020</a:t>
            </a:fld>
            <a:endParaRPr lang="fr-FR"/>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EB353682-F7DE-4800-8376-2CA0956B26E9}" type="slidenum">
              <a:rPr lang="fr-FR" smtClean="0"/>
              <a:t>‹#›</a:t>
            </a:fld>
            <a:endParaRPr lang="fr-FR"/>
          </a:p>
        </p:txBody>
      </p:sp>
      <p:sp>
        <p:nvSpPr>
          <p:cNvPr id="14" name="عنصر نائب للتذييل 13"/>
          <p:cNvSpPr>
            <a:spLocks noGrp="1"/>
          </p:cNvSpPr>
          <p:nvPr>
            <p:ph type="ftr" sz="quarter" idx="12"/>
          </p:nvPr>
        </p:nvSpPr>
        <p:spPr>
          <a:xfrm>
            <a:off x="1600200" y="6248206"/>
            <a:ext cx="4572000" cy="365125"/>
          </a:xfrm>
        </p:spPr>
        <p:txBody>
          <a:bodyPr rtlCol="0"/>
          <a:lstStyle/>
          <a:p>
            <a:endParaRPr lang="fr-FR"/>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الأيقونة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94F0EA8-A5E4-437C-8143-E04E0DFE82B3}" type="datetimeFigureOut">
              <a:rPr lang="fr-FR" smtClean="0"/>
              <a:t>14/08/2020</a:t>
            </a:fld>
            <a:endParaRPr lang="fr-FR"/>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B353682-F7DE-4800-8376-2CA0956B26E9}"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88640"/>
            <a:ext cx="7772400" cy="1080119"/>
          </a:xfrm>
        </p:spPr>
        <p:style>
          <a:lnRef idx="1">
            <a:schemeClr val="accent5"/>
          </a:lnRef>
          <a:fillRef idx="2">
            <a:schemeClr val="accent5"/>
          </a:fillRef>
          <a:effectRef idx="1">
            <a:schemeClr val="accent5"/>
          </a:effectRef>
          <a:fontRef idx="minor">
            <a:schemeClr val="dk1"/>
          </a:fontRef>
        </p:style>
        <p:txBody>
          <a:bodyPr>
            <a:normAutofit/>
          </a:bodyPr>
          <a:lstStyle/>
          <a:p>
            <a:pPr algn="ctr" rtl="1"/>
            <a:r>
              <a:rPr lang="ar-DZ" sz="2400" dirty="0" smtClean="0"/>
              <a:t> الجمهورية الجزائرية الديمقراطية الشعبية </a:t>
            </a:r>
            <a:br>
              <a:rPr lang="ar-DZ" sz="2400" dirty="0" smtClean="0"/>
            </a:br>
            <a:r>
              <a:rPr lang="ar-DZ" sz="2400" dirty="0" smtClean="0"/>
              <a:t>وزارة التعليم العالي والبحث العلمي-جامعة محمد خيضر </a:t>
            </a:r>
            <a:endParaRPr lang="fr-FR" sz="2400" dirty="0"/>
          </a:p>
        </p:txBody>
      </p:sp>
      <p:sp>
        <p:nvSpPr>
          <p:cNvPr id="3" name="عنوان فرعي 2"/>
          <p:cNvSpPr>
            <a:spLocks noGrp="1"/>
          </p:cNvSpPr>
          <p:nvPr>
            <p:ph type="subTitle" idx="1"/>
          </p:nvPr>
        </p:nvSpPr>
        <p:spPr>
          <a:xfrm>
            <a:off x="611560" y="1700808"/>
            <a:ext cx="7992888" cy="3937992"/>
          </a:xfrm>
        </p:spPr>
        <p:txBody>
          <a:bodyPr>
            <a:normAutofit/>
          </a:bodyPr>
          <a:lstStyle/>
          <a:p>
            <a:pPr algn="r" rtl="1"/>
            <a:r>
              <a:rPr lang="ar-DZ" sz="2800" u="sng" dirty="0" smtClean="0">
                <a:solidFill>
                  <a:schemeClr val="tx1"/>
                </a:solidFill>
              </a:rPr>
              <a:t>البحث حول:   </a:t>
            </a:r>
          </a:p>
          <a:p>
            <a:pPr algn="r" rtl="1"/>
            <a:endParaRPr lang="ar-DZ" sz="2800" u="sng" dirty="0">
              <a:solidFill>
                <a:schemeClr val="tx1"/>
              </a:solidFill>
            </a:endParaRPr>
          </a:p>
          <a:p>
            <a:pPr algn="r" rtl="1"/>
            <a:endParaRPr lang="ar-DZ" sz="2800" u="sng" dirty="0" smtClean="0">
              <a:solidFill>
                <a:schemeClr val="tx1"/>
              </a:solidFill>
            </a:endParaRPr>
          </a:p>
          <a:p>
            <a:pPr algn="r" rtl="1"/>
            <a:r>
              <a:rPr lang="ar-DZ" sz="2800" u="sng" dirty="0">
                <a:solidFill>
                  <a:schemeClr val="tx1"/>
                </a:solidFill>
              </a:rPr>
              <a:t> </a:t>
            </a:r>
            <a:r>
              <a:rPr lang="ar-DZ" sz="2800" u="sng" dirty="0" smtClean="0">
                <a:solidFill>
                  <a:schemeClr val="tx1"/>
                </a:solidFill>
              </a:rPr>
              <a:t> من إعداد الطلبة :</a:t>
            </a:r>
            <a:r>
              <a:rPr lang="ar-DZ" sz="2800" dirty="0" smtClean="0">
                <a:solidFill>
                  <a:schemeClr val="tx1"/>
                </a:solidFill>
              </a:rPr>
              <a:t>                            </a:t>
            </a:r>
            <a:r>
              <a:rPr lang="ar-DZ" sz="2800" u="sng" dirty="0" smtClean="0">
                <a:solidFill>
                  <a:schemeClr val="tx1"/>
                </a:solidFill>
              </a:rPr>
              <a:t> بإشراف الأستاذة :</a:t>
            </a:r>
          </a:p>
          <a:p>
            <a:pPr marL="457200" indent="-457200" algn="r" rtl="1">
              <a:buFont typeface="Wingdings" panose="05000000000000000000" pitchFamily="2" charset="2"/>
              <a:buChar char="v"/>
            </a:pPr>
            <a:r>
              <a:rPr lang="ar-DZ" sz="2800" dirty="0" smtClean="0">
                <a:solidFill>
                  <a:schemeClr val="tx2">
                    <a:lumMod val="75000"/>
                  </a:schemeClr>
                </a:solidFill>
              </a:rPr>
              <a:t>لعجال شروق                                 مليكة علالي</a:t>
            </a:r>
          </a:p>
          <a:p>
            <a:pPr marL="457200" indent="-457200" algn="r" rtl="1">
              <a:buFont typeface="Wingdings" panose="05000000000000000000" pitchFamily="2" charset="2"/>
              <a:buChar char="v"/>
            </a:pPr>
            <a:r>
              <a:rPr lang="ar-DZ" sz="2800" dirty="0" smtClean="0">
                <a:solidFill>
                  <a:schemeClr val="tx2">
                    <a:lumMod val="75000"/>
                  </a:schemeClr>
                </a:solidFill>
              </a:rPr>
              <a:t>كساح </a:t>
            </a:r>
            <a:r>
              <a:rPr lang="ar-DZ" sz="2800" dirty="0" err="1" smtClean="0">
                <a:solidFill>
                  <a:schemeClr val="tx2">
                    <a:lumMod val="75000"/>
                  </a:schemeClr>
                </a:solidFill>
              </a:rPr>
              <a:t>رميساء</a:t>
            </a:r>
            <a:endParaRPr lang="ar-DZ" sz="2800" dirty="0" smtClean="0">
              <a:solidFill>
                <a:schemeClr val="tx2">
                  <a:lumMod val="75000"/>
                </a:schemeClr>
              </a:solidFill>
            </a:endParaRPr>
          </a:p>
          <a:p>
            <a:pPr marL="457200" indent="-457200" algn="r" rtl="1">
              <a:buFont typeface="Wingdings" panose="05000000000000000000" pitchFamily="2" charset="2"/>
              <a:buChar char="v"/>
            </a:pPr>
            <a:r>
              <a:rPr lang="ar-DZ" sz="2800" dirty="0" err="1" smtClean="0">
                <a:solidFill>
                  <a:schemeClr val="tx2">
                    <a:lumMod val="75000"/>
                  </a:schemeClr>
                </a:solidFill>
              </a:rPr>
              <a:t>قجوج</a:t>
            </a:r>
            <a:r>
              <a:rPr lang="ar-DZ" sz="2800" dirty="0" smtClean="0">
                <a:solidFill>
                  <a:schemeClr val="tx2">
                    <a:lumMod val="75000"/>
                  </a:schemeClr>
                </a:solidFill>
              </a:rPr>
              <a:t> نجوة</a:t>
            </a:r>
            <a:endParaRPr lang="fr-FR" sz="2800" dirty="0">
              <a:solidFill>
                <a:schemeClr val="tx2">
                  <a:lumMod val="75000"/>
                </a:schemeClr>
              </a:solidFill>
            </a:endParaRPr>
          </a:p>
        </p:txBody>
      </p:sp>
      <p:sp>
        <p:nvSpPr>
          <p:cNvPr id="4" name="مستطيل 3"/>
          <p:cNvSpPr/>
          <p:nvPr/>
        </p:nvSpPr>
        <p:spPr>
          <a:xfrm>
            <a:off x="640161" y="2204864"/>
            <a:ext cx="6837128" cy="923330"/>
          </a:xfrm>
          <a:prstGeom prst="rect">
            <a:avLst/>
          </a:prstGeom>
          <a:noFill/>
        </p:spPr>
        <p:txBody>
          <a:bodyPr wrap="none" lIns="91440" tIns="45720" rIns="91440" bIns="45720">
            <a:spAutoFit/>
          </a:bodyPr>
          <a:lstStyle/>
          <a:p>
            <a:pPr algn="ctr"/>
            <a:r>
              <a:rPr lang="ar-DZ" sz="5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الإيطار</a:t>
            </a:r>
            <a:r>
              <a:rPr lang="ar-DZ"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القانوني للتكوين  </a:t>
            </a:r>
            <a:endParaRPr lang="fr-FR"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178734023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randombar(horizontal)">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DZ" sz="2800" b="1" dirty="0" smtClean="0">
                <a:latin typeface="Times New Roman" panose="02020603050405020304" pitchFamily="18" charset="0"/>
                <a:cs typeface="Times New Roman" panose="02020603050405020304" pitchFamily="18" charset="0"/>
              </a:rPr>
              <a:t>المطلب الثاني </a:t>
            </a:r>
            <a:r>
              <a:rPr lang="ar-DZ" sz="2800" dirty="0" smtClean="0">
                <a:latin typeface="Times New Roman" panose="02020603050405020304" pitchFamily="18" charset="0"/>
                <a:cs typeface="Times New Roman" panose="02020603050405020304" pitchFamily="18" charset="0"/>
              </a:rPr>
              <a:t>:</a:t>
            </a:r>
            <a:r>
              <a:rPr lang="ar-DZ" sz="2800" dirty="0" err="1" smtClean="0">
                <a:solidFill>
                  <a:schemeClr val="tx1"/>
                </a:solidFill>
                <a:latin typeface="Times New Roman" panose="02020603050405020304" pitchFamily="18" charset="0"/>
                <a:cs typeface="Times New Roman" panose="02020603050405020304" pitchFamily="18" charset="0"/>
              </a:rPr>
              <a:t>الإيطارالقانوني</a:t>
            </a:r>
            <a:r>
              <a:rPr lang="ar-DZ" sz="2800" dirty="0" smtClean="0">
                <a:solidFill>
                  <a:schemeClr val="tx1"/>
                </a:solidFill>
                <a:latin typeface="Times New Roman" panose="02020603050405020304" pitchFamily="18" charset="0"/>
                <a:cs typeface="Times New Roman" panose="02020603050405020304" pitchFamily="18" charset="0"/>
              </a:rPr>
              <a:t> للتكوين في المغرب </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a:xfrm>
            <a:off x="179512" y="1673424"/>
            <a:ext cx="8964488" cy="5184576"/>
          </a:xfrm>
        </p:spPr>
        <p:txBody>
          <a:bodyPr>
            <a:normAutofit fontScale="25000" lnSpcReduction="20000"/>
          </a:bodyPr>
          <a:lstStyle/>
          <a:p>
            <a:pPr marL="0" indent="0" algn="r" rtl="1">
              <a:buNone/>
            </a:pPr>
            <a:r>
              <a:rPr lang="ar-DZ" sz="9600" dirty="0" smtClean="0">
                <a:latin typeface="Times New Roman" panose="02020603050405020304" pitchFamily="18" charset="0"/>
                <a:cs typeface="Times New Roman" panose="02020603050405020304" pitchFamily="18" charset="0"/>
              </a:rPr>
              <a:t>بعد التطرق </a:t>
            </a:r>
            <a:r>
              <a:rPr lang="ar-DZ" sz="9600" dirty="0" err="1" smtClean="0">
                <a:latin typeface="Times New Roman" panose="02020603050405020304" pitchFamily="18" charset="0"/>
                <a:cs typeface="Times New Roman" panose="02020603050405020304" pitchFamily="18" charset="0"/>
              </a:rPr>
              <a:t>للإيطار</a:t>
            </a:r>
            <a:r>
              <a:rPr lang="ar-DZ" sz="9600" dirty="0" smtClean="0">
                <a:latin typeface="Times New Roman" panose="02020603050405020304" pitchFamily="18" charset="0"/>
                <a:cs typeface="Times New Roman" panose="02020603050405020304" pitchFamily="18" charset="0"/>
              </a:rPr>
              <a:t> القانوني للتكوين في الجزائر أردنا ان نتطرق إلى </a:t>
            </a:r>
            <a:r>
              <a:rPr lang="ar-DZ" sz="9600" dirty="0" err="1" smtClean="0">
                <a:latin typeface="Times New Roman" panose="02020603050405020304" pitchFamily="18" charset="0"/>
                <a:cs typeface="Times New Roman" panose="02020603050405020304" pitchFamily="18" charset="0"/>
              </a:rPr>
              <a:t>الإيطار</a:t>
            </a:r>
            <a:r>
              <a:rPr lang="ar-DZ" sz="9600" dirty="0" smtClean="0">
                <a:latin typeface="Times New Roman" panose="02020603050405020304" pitchFamily="18" charset="0"/>
                <a:cs typeface="Times New Roman" panose="02020603050405020304" pitchFamily="18" charset="0"/>
              </a:rPr>
              <a:t> القانوني للتكوين في المملكة المغربية وذلك لنرى القوانين  التي تخضع لها عملية التدريب في المغرب وخاصة في مجال الوظيف العمومي ،فعملية تدريب الموارد البشرية في المؤسسات العمومية تسيير تحت قوانين تضعها الجهات الخاصة المملكة المغربية ومن بين </a:t>
            </a:r>
            <a:r>
              <a:rPr lang="ar-DZ" sz="9600" dirty="0" err="1" smtClean="0">
                <a:latin typeface="Times New Roman" panose="02020603050405020304" pitchFamily="18" charset="0"/>
                <a:cs typeface="Times New Roman" panose="02020603050405020304" pitchFamily="18" charset="0"/>
              </a:rPr>
              <a:t>هذة</a:t>
            </a:r>
            <a:r>
              <a:rPr lang="ar-DZ" sz="9600" dirty="0" smtClean="0">
                <a:latin typeface="Times New Roman" panose="02020603050405020304" pitchFamily="18" charset="0"/>
                <a:cs typeface="Times New Roman" panose="02020603050405020304" pitchFamily="18" charset="0"/>
              </a:rPr>
              <a:t> القوانين نجد المواد التالية :   </a:t>
            </a:r>
          </a:p>
          <a:p>
            <a:pPr marL="0" indent="0" algn="r" rtl="1">
              <a:buNone/>
            </a:pPr>
            <a:r>
              <a:rPr lang="ar-DZ" sz="9600" dirty="0" err="1" smtClean="0">
                <a:latin typeface="Times New Roman" panose="02020603050405020304" pitchFamily="18" charset="0"/>
                <a:cs typeface="Times New Roman" panose="02020603050405020304" pitchFamily="18" charset="0"/>
              </a:rPr>
              <a:t>بإقتراح</a:t>
            </a:r>
            <a:r>
              <a:rPr lang="ar-DZ" sz="9600" dirty="0" smtClean="0">
                <a:latin typeface="Times New Roman" panose="02020603050405020304" pitchFamily="18" charset="0"/>
                <a:cs typeface="Times New Roman" panose="02020603050405020304" pitchFamily="18" charset="0"/>
              </a:rPr>
              <a:t> </a:t>
            </a:r>
            <a:r>
              <a:rPr lang="ar-DZ" sz="9600" dirty="0">
                <a:latin typeface="Times New Roman" panose="02020603050405020304" pitchFamily="18" charset="0"/>
                <a:cs typeface="Times New Roman" panose="02020603050405020304" pitchFamily="18" charset="0"/>
              </a:rPr>
              <a:t>من لجنة التنسيق التكوين المستمر :</a:t>
            </a:r>
          </a:p>
          <a:p>
            <a:pPr marL="0" indent="0" algn="r" rtl="1">
              <a:buNone/>
            </a:pPr>
            <a:r>
              <a:rPr lang="ar-DZ" sz="9600" dirty="0">
                <a:latin typeface="Times New Roman" panose="02020603050405020304" pitchFamily="18" charset="0"/>
                <a:cs typeface="Times New Roman" panose="02020603050405020304" pitchFamily="18" charset="0"/>
              </a:rPr>
              <a:t>وبعد استشارة المجلس </a:t>
            </a:r>
            <a:r>
              <a:rPr lang="ar-DZ" sz="9600" dirty="0" smtClean="0">
                <a:latin typeface="Times New Roman" panose="02020603050405020304" pitchFamily="18" charset="0"/>
                <a:cs typeface="Times New Roman" panose="02020603050405020304" pitchFamily="18" charset="0"/>
              </a:rPr>
              <a:t>الأعلى </a:t>
            </a:r>
            <a:r>
              <a:rPr lang="ar-DZ" sz="9600" dirty="0">
                <a:latin typeface="Times New Roman" panose="02020603050405020304" pitchFamily="18" charset="0"/>
                <a:cs typeface="Times New Roman" panose="02020603050405020304" pitchFamily="18" charset="0"/>
              </a:rPr>
              <a:t>للوظيف العمومي  قرر ما يلي :</a:t>
            </a:r>
          </a:p>
          <a:p>
            <a:pPr marL="0" indent="0" algn="r" rtl="1">
              <a:buNone/>
            </a:pPr>
            <a:r>
              <a:rPr lang="ar-DZ" sz="9600" dirty="0">
                <a:latin typeface="Times New Roman" panose="02020603050405020304" pitchFamily="18" charset="0"/>
                <a:cs typeface="Times New Roman" panose="02020603050405020304" pitchFamily="18" charset="0"/>
              </a:rPr>
              <a:t>المادة الاولى: تحدد بمقتضى هذا القرار استراتيجية التكوين المستمر كما هو منصوص عليه في الملحق رفقته </a:t>
            </a:r>
          </a:p>
          <a:p>
            <a:pPr marL="0" indent="0" algn="r" rtl="1">
              <a:buNone/>
            </a:pPr>
            <a:r>
              <a:rPr lang="ar-DZ" sz="9600" dirty="0">
                <a:latin typeface="Times New Roman" panose="02020603050405020304" pitchFamily="18" charset="0"/>
                <a:cs typeface="Times New Roman" panose="02020603050405020304" pitchFamily="18" charset="0"/>
              </a:rPr>
              <a:t>المادة الثانية : ي</a:t>
            </a:r>
            <a:r>
              <a:rPr lang="ar-DZ" sz="9600" dirty="0" smtClean="0">
                <a:latin typeface="Times New Roman" panose="02020603050405020304" pitchFamily="18" charset="0"/>
                <a:cs typeface="Times New Roman" panose="02020603050405020304" pitchFamily="18" charset="0"/>
              </a:rPr>
              <a:t>عين على جميع القطاعات الوزارية والادارية العمومية إعداد مخططات القطاعية للتكوين المستمر وفقا لمضمون استراتيجية  التكوين المستمر المشار اليها أعلاه </a:t>
            </a:r>
          </a:p>
          <a:p>
            <a:pPr marL="0" indent="0" algn="r" rtl="1">
              <a:buNone/>
            </a:pPr>
            <a:r>
              <a:rPr lang="ar-DZ" sz="9600" dirty="0" smtClean="0">
                <a:latin typeface="Times New Roman" panose="02020603050405020304" pitchFamily="18" charset="0"/>
                <a:cs typeface="Times New Roman" panose="02020603050405020304" pitchFamily="18" charset="0"/>
              </a:rPr>
              <a:t>المادة الثالثة: ينشر هذا القرار بالجريدة الرسمية  </a:t>
            </a:r>
          </a:p>
          <a:p>
            <a:pPr marL="0" indent="0" algn="r" rtl="1">
              <a:buNone/>
            </a:pPr>
            <a:r>
              <a:rPr lang="ar-DZ" sz="9600" dirty="0" smtClean="0">
                <a:latin typeface="Times New Roman" panose="02020603050405020304" pitchFamily="18" charset="0"/>
                <a:cs typeface="Times New Roman" panose="02020603050405020304" pitchFamily="18" charset="0"/>
              </a:rPr>
              <a:t>الملحق (تحديد </a:t>
            </a:r>
            <a:r>
              <a:rPr lang="ar-DZ" sz="9600" dirty="0" err="1" smtClean="0">
                <a:latin typeface="Times New Roman" panose="02020603050405020304" pitchFamily="18" charset="0"/>
                <a:cs typeface="Times New Roman" panose="02020603050405020304" pitchFamily="18" charset="0"/>
              </a:rPr>
              <a:t>إستراتيجية</a:t>
            </a:r>
            <a:r>
              <a:rPr lang="ar-DZ" sz="9600" dirty="0" smtClean="0">
                <a:latin typeface="Times New Roman" panose="02020603050405020304" pitchFamily="18" charset="0"/>
                <a:cs typeface="Times New Roman" panose="02020603050405020304" pitchFamily="18" charset="0"/>
              </a:rPr>
              <a:t> التكوين المستمر) </a:t>
            </a:r>
          </a:p>
          <a:p>
            <a:pPr marL="514350" indent="-514350" algn="r" rtl="1">
              <a:buFont typeface="+mj-lt"/>
              <a:buAutoNum type="arabicPeriod"/>
            </a:pPr>
            <a:r>
              <a:rPr lang="ar-DZ" sz="9600" b="1" u="sng" dirty="0" smtClean="0">
                <a:latin typeface="Times New Roman" panose="02020603050405020304" pitchFamily="18" charset="0"/>
                <a:cs typeface="Times New Roman" panose="02020603050405020304" pitchFamily="18" charset="0"/>
              </a:rPr>
              <a:t>الاطار ،</a:t>
            </a:r>
            <a:r>
              <a:rPr lang="ar-DZ" sz="9600" b="1" u="sng" dirty="0" err="1" smtClean="0">
                <a:latin typeface="Times New Roman" panose="02020603050405020304" pitchFamily="18" charset="0"/>
                <a:cs typeface="Times New Roman" panose="02020603050405020304" pitchFamily="18" charset="0"/>
              </a:rPr>
              <a:t>الرهنات</a:t>
            </a:r>
            <a:r>
              <a:rPr lang="ar-DZ" sz="9600" b="1" u="sng" dirty="0" smtClean="0">
                <a:latin typeface="Times New Roman" panose="02020603050405020304" pitchFamily="18" charset="0"/>
                <a:cs typeface="Times New Roman" panose="02020603050405020304" pitchFamily="18" charset="0"/>
              </a:rPr>
              <a:t> ومبررات إعداد استراتيجية التكوين المستمر</a:t>
            </a:r>
          </a:p>
          <a:p>
            <a:pPr marL="0" indent="0" algn="r" rtl="1">
              <a:buNone/>
            </a:pPr>
            <a:r>
              <a:rPr lang="ar-DZ" sz="9600" dirty="0" smtClean="0">
                <a:latin typeface="Times New Roman" panose="02020603050405020304" pitchFamily="18" charset="0"/>
                <a:cs typeface="Times New Roman" panose="02020603050405020304" pitchFamily="18" charset="0"/>
              </a:rPr>
              <a:t>تتمثل أهداف استراتيجية التكوين المستمر </a:t>
            </a:r>
            <a:r>
              <a:rPr lang="ar-DZ" sz="9600" dirty="0" err="1" smtClean="0">
                <a:latin typeface="Times New Roman" panose="02020603050405020304" pitchFamily="18" charset="0"/>
                <a:cs typeface="Times New Roman" panose="02020603050405020304" pitchFamily="18" charset="0"/>
              </a:rPr>
              <a:t>مايلي</a:t>
            </a:r>
            <a:r>
              <a:rPr lang="ar-DZ" sz="9600" dirty="0" smtClean="0">
                <a:latin typeface="Times New Roman" panose="02020603050405020304" pitchFamily="18" charset="0"/>
                <a:cs typeface="Times New Roman" panose="02020603050405020304" pitchFamily="18" charset="0"/>
              </a:rPr>
              <a:t> :</a:t>
            </a:r>
          </a:p>
          <a:p>
            <a:pPr marL="0" indent="0" algn="r" rtl="1">
              <a:buNone/>
            </a:pPr>
            <a:endParaRPr lang="ar-DZ" dirty="0">
              <a:latin typeface="Times New Roman" panose="02020603050405020304" pitchFamily="18" charset="0"/>
              <a:cs typeface="Times New Roman" panose="02020603050405020304" pitchFamily="18" charset="0"/>
            </a:endParaRPr>
          </a:p>
          <a:p>
            <a:pPr marL="0" indent="0" algn="r" rtl="1">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29735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22492" y="217668"/>
            <a:ext cx="8712968" cy="6552728"/>
          </a:xfrm>
        </p:spPr>
        <p:txBody>
          <a:bodyPr>
            <a:noAutofit/>
          </a:bodyPr>
          <a:lstStyle/>
          <a:p>
            <a:pPr algn="r" rtl="1">
              <a:buFont typeface="Wingdings" panose="05000000000000000000" pitchFamily="2" charset="2"/>
              <a:buChar char="ü"/>
            </a:pPr>
            <a:r>
              <a:rPr lang="ar-DZ" sz="2400" dirty="0" smtClean="0">
                <a:latin typeface="Times New Roman" panose="02020603050405020304" pitchFamily="18" charset="0"/>
                <a:cs typeface="Times New Roman" panose="02020603050405020304" pitchFamily="18" charset="0"/>
              </a:rPr>
              <a:t>إعطاء دفعة للمجهودات المبذولة داخل الادارة العمومية في مجال التكوين والتشجيع القطاعات التي سبق لها أن </a:t>
            </a:r>
            <a:r>
              <a:rPr lang="ar-DZ" sz="2400" dirty="0" err="1" smtClean="0">
                <a:latin typeface="Times New Roman" panose="02020603050405020304" pitchFamily="18" charset="0"/>
                <a:cs typeface="Times New Roman" panose="02020603050405020304" pitchFamily="18" charset="0"/>
              </a:rPr>
              <a:t>إنخرطت</a:t>
            </a:r>
            <a:r>
              <a:rPr lang="ar-DZ" sz="2400" dirty="0" smtClean="0">
                <a:latin typeface="Times New Roman" panose="02020603050405020304" pitchFamily="18" charset="0"/>
                <a:cs typeface="Times New Roman" panose="02020603050405020304" pitchFamily="18" charset="0"/>
              </a:rPr>
              <a:t> في برامج موسعة للتكوين المستمر </a:t>
            </a:r>
          </a:p>
          <a:p>
            <a:pPr algn="r" rtl="1">
              <a:buFont typeface="Wingdings" panose="05000000000000000000" pitchFamily="2" charset="2"/>
              <a:buChar char="ü"/>
            </a:pPr>
            <a:r>
              <a:rPr lang="ar-DZ" sz="2400" dirty="0" smtClean="0">
                <a:latin typeface="Times New Roman" panose="02020603050405020304" pitchFamily="18" charset="0"/>
                <a:cs typeface="Times New Roman" panose="02020603050405020304" pitchFamily="18" charset="0"/>
              </a:rPr>
              <a:t>وضع </a:t>
            </a:r>
            <a:r>
              <a:rPr lang="ar-DZ" sz="2400" dirty="0" err="1" smtClean="0">
                <a:latin typeface="Times New Roman" panose="02020603050405020304" pitchFamily="18" charset="0"/>
                <a:cs typeface="Times New Roman" panose="02020603050405020304" pitchFamily="18" charset="0"/>
              </a:rPr>
              <a:t>إيطار</a:t>
            </a:r>
            <a:r>
              <a:rPr lang="ar-DZ" sz="2400" dirty="0" smtClean="0">
                <a:latin typeface="Times New Roman" panose="02020603050405020304" pitchFamily="18" charset="0"/>
                <a:cs typeface="Times New Roman" panose="02020603050405020304" pitchFamily="18" charset="0"/>
              </a:rPr>
              <a:t> منسجم لتدعيم التعاون وتبادل التجارب والوسائل ما بين مختلف القطاعات من خلال بعض التوجيهات على المستويات التالية:</a:t>
            </a:r>
          </a:p>
          <a:p>
            <a:pPr algn="r" rtl="1"/>
            <a:r>
              <a:rPr lang="ar-DZ" sz="2400" dirty="0" smtClean="0">
                <a:latin typeface="Times New Roman" panose="02020603050405020304" pitchFamily="18" charset="0"/>
                <a:cs typeface="Times New Roman" panose="02020603050405020304" pitchFamily="18" charset="0"/>
              </a:rPr>
              <a:t>أهداف ومحتوى برامج التكوين</a:t>
            </a:r>
          </a:p>
          <a:p>
            <a:pPr algn="r" rtl="1"/>
            <a:r>
              <a:rPr lang="ar-DZ" sz="2400" dirty="0" smtClean="0">
                <a:latin typeface="Times New Roman" panose="02020603050405020304" pitchFamily="18" charset="0"/>
                <a:cs typeface="Times New Roman" panose="02020603050405020304" pitchFamily="18" charset="0"/>
              </a:rPr>
              <a:t>الشروع في تطبيق هندسة التكوين المستمر وقواعد الجودة </a:t>
            </a:r>
          </a:p>
          <a:p>
            <a:pPr algn="r" rtl="1"/>
            <a:r>
              <a:rPr lang="ar-DZ" sz="2400" dirty="0" smtClean="0">
                <a:latin typeface="Times New Roman" panose="02020603050405020304" pitchFamily="18" charset="0"/>
                <a:cs typeface="Times New Roman" panose="02020603050405020304" pitchFamily="18" charset="0"/>
              </a:rPr>
              <a:t>وضع نظام للتتبع والتقييم</a:t>
            </a:r>
          </a:p>
          <a:p>
            <a:pPr algn="r" rtl="1">
              <a:buFont typeface="Wingdings" panose="05000000000000000000" pitchFamily="2" charset="2"/>
              <a:buChar char="ü"/>
            </a:pPr>
            <a:r>
              <a:rPr lang="ar-DZ" sz="2400" dirty="0" smtClean="0">
                <a:latin typeface="Times New Roman" panose="02020603050405020304" pitchFamily="18" charset="0"/>
                <a:cs typeface="Times New Roman" panose="02020603050405020304" pitchFamily="18" charset="0"/>
              </a:rPr>
              <a:t>تطوير مؤهلات الموظفين والسهر على ضبط المسار المهني </a:t>
            </a:r>
          </a:p>
          <a:p>
            <a:pPr marL="0" indent="0" algn="r" rtl="1">
              <a:buNone/>
            </a:pPr>
            <a:r>
              <a:rPr lang="ar-DZ" sz="2400" dirty="0" smtClean="0">
                <a:latin typeface="Times New Roman" panose="02020603050405020304" pitchFamily="18" charset="0"/>
                <a:cs typeface="Times New Roman" panose="02020603050405020304" pitchFamily="18" charset="0"/>
              </a:rPr>
              <a:t>وهكذا يصبح التكوين المستمر بمثابة حق للموظفين بصورة تناسبية مع حاجات الادارة</a:t>
            </a:r>
          </a:p>
          <a:p>
            <a:pPr marL="514350" indent="-514350" algn="r" rtl="1">
              <a:buFont typeface="+mj-lt"/>
              <a:buAutoNum type="arabicPeriod" startAt="2"/>
            </a:pPr>
            <a:r>
              <a:rPr lang="ar-DZ" sz="2400" b="1" u="sng" dirty="0" smtClean="0">
                <a:latin typeface="Times New Roman" panose="02020603050405020304" pitchFamily="18" charset="0"/>
                <a:cs typeface="Times New Roman" panose="02020603050405020304" pitchFamily="18" charset="0"/>
              </a:rPr>
              <a:t>التكوين المستمر وتطور المسار المهني للموظفين </a:t>
            </a:r>
          </a:p>
          <a:p>
            <a:pPr algn="r" rtl="1">
              <a:buFont typeface="Wingdings" panose="05000000000000000000" pitchFamily="2" charset="2"/>
              <a:buChar char="ü"/>
            </a:pPr>
            <a:r>
              <a:rPr lang="ar-DZ" sz="2400" dirty="0" smtClean="0">
                <a:latin typeface="Times New Roman" panose="02020603050405020304" pitchFamily="18" charset="0"/>
                <a:cs typeface="Times New Roman" panose="02020603050405020304" pitchFamily="18" charset="0"/>
              </a:rPr>
              <a:t>ويتعلق الامر </a:t>
            </a:r>
            <a:r>
              <a:rPr lang="ar-DZ" sz="2400" dirty="0" err="1" smtClean="0">
                <a:latin typeface="Times New Roman" panose="02020603050405020304" pitchFamily="18" charset="0"/>
                <a:cs typeface="Times New Roman" panose="02020603050405020304" pitchFamily="18" charset="0"/>
              </a:rPr>
              <a:t>بمايلي</a:t>
            </a:r>
            <a:r>
              <a:rPr lang="ar-DZ" sz="2400" dirty="0" smtClean="0">
                <a:latin typeface="Times New Roman" panose="02020603050405020304" pitchFamily="18" charset="0"/>
                <a:cs typeface="Times New Roman" panose="02020603050405020304" pitchFamily="18" charset="0"/>
              </a:rPr>
              <a:t> : أخذ التكوين التأهيلي بعين الاعتبار عند ولوج المناصب العليا أو المناصب المسؤولية وإدماج التكوين ومجهود تطوير الكفاءات في </a:t>
            </a:r>
            <a:r>
              <a:rPr lang="ar-DZ" sz="2400" dirty="0" err="1" smtClean="0">
                <a:latin typeface="Times New Roman" panose="02020603050405020304" pitchFamily="18" charset="0"/>
                <a:cs typeface="Times New Roman" panose="02020603050405020304" pitchFamily="18" charset="0"/>
              </a:rPr>
              <a:t>ايطار</a:t>
            </a:r>
            <a:r>
              <a:rPr lang="ar-DZ" sz="2400" dirty="0" smtClean="0">
                <a:latin typeface="Times New Roman" panose="02020603050405020304" pitchFamily="18" charset="0"/>
                <a:cs typeface="Times New Roman" panose="02020603050405020304" pitchFamily="18" charset="0"/>
              </a:rPr>
              <a:t> مسلسل تقييم الموظفين </a:t>
            </a:r>
          </a:p>
          <a:p>
            <a:pPr marL="514350" indent="-514350" algn="r" rtl="1">
              <a:buFont typeface="+mj-lt"/>
              <a:buAutoNum type="arabicPeriod" startAt="3"/>
              <a:tabLst>
                <a:tab pos="6284913" algn="l"/>
              </a:tabLst>
            </a:pPr>
            <a:r>
              <a:rPr lang="ar-DZ" sz="2400" b="1" u="sng" dirty="0" smtClean="0">
                <a:latin typeface="Times New Roman" panose="02020603050405020304" pitchFamily="18" charset="0"/>
                <a:cs typeface="Times New Roman" panose="02020603050405020304" pitchFamily="18" charset="0"/>
              </a:rPr>
              <a:t>التكوين المستمر واللامركزية الاداري</a:t>
            </a:r>
          </a:p>
          <a:p>
            <a:pPr marL="514350" indent="-514350" algn="r" rtl="1">
              <a:buFont typeface="+mj-lt"/>
              <a:buAutoNum type="arabicPeriod" startAt="4"/>
              <a:tabLst>
                <a:tab pos="6284913" algn="l"/>
              </a:tabLst>
            </a:pPr>
            <a:r>
              <a:rPr lang="ar-DZ" sz="2400" b="1" u="sng" dirty="0" smtClean="0">
                <a:latin typeface="Times New Roman" panose="02020603050405020304" pitchFamily="18" charset="0"/>
                <a:cs typeface="Times New Roman" panose="02020603050405020304" pitchFamily="18" charset="0"/>
              </a:rPr>
              <a:t>ضرورة </a:t>
            </a:r>
            <a:r>
              <a:rPr lang="ar-DZ" sz="2400" b="1" u="sng" dirty="0" err="1" smtClean="0">
                <a:latin typeface="Times New Roman" panose="02020603050405020304" pitchFamily="18" charset="0"/>
                <a:cs typeface="Times New Roman" panose="02020603050405020304" pitchFamily="18" charset="0"/>
              </a:rPr>
              <a:t>إعتماد</a:t>
            </a:r>
            <a:r>
              <a:rPr lang="ar-DZ" sz="2400" b="1" u="sng" dirty="0" smtClean="0">
                <a:latin typeface="Times New Roman" panose="02020603050405020304" pitchFamily="18" charset="0"/>
                <a:cs typeface="Times New Roman" panose="02020603050405020304" pitchFamily="18" charset="0"/>
              </a:rPr>
              <a:t> هندسة حقيقية للتكوين </a:t>
            </a:r>
            <a:r>
              <a:rPr lang="ar-DZ" sz="2400" b="1" u="sng" dirty="0" err="1" smtClean="0">
                <a:latin typeface="Times New Roman" panose="02020603050405020304" pitchFamily="18" charset="0"/>
                <a:cs typeface="Times New Roman" panose="02020603050405020304" pitchFamily="18" charset="0"/>
              </a:rPr>
              <a:t>المستمر</a:t>
            </a:r>
            <a:r>
              <a:rPr lang="ar-DZ" sz="2400" u="sng" dirty="0" err="1" smtClean="0">
                <a:latin typeface="Times New Roman" panose="02020603050405020304" pitchFamily="18" charset="0"/>
                <a:cs typeface="Times New Roman" panose="02020603050405020304" pitchFamily="18" charset="0"/>
              </a:rPr>
              <a:t>وكذالك</a:t>
            </a:r>
            <a:r>
              <a:rPr lang="ar-DZ" sz="2400" b="1" u="sng" dirty="0" smtClean="0">
                <a:latin typeface="Times New Roman" panose="02020603050405020304" pitchFamily="18" charset="0"/>
                <a:cs typeface="Times New Roman" panose="02020603050405020304" pitchFamily="18" charset="0"/>
              </a:rPr>
              <a:t> جهاز تتبع وتدبير التكوين المستمر على مستمر القطاعات</a:t>
            </a:r>
          </a:p>
          <a:p>
            <a:pPr marL="514350" indent="-514350" algn="r" rtl="1">
              <a:buFont typeface="+mj-lt"/>
              <a:buAutoNum type="arabicPeriod" startAt="4"/>
              <a:tabLst>
                <a:tab pos="6284913" algn="l"/>
              </a:tabLst>
            </a:pPr>
            <a:r>
              <a:rPr lang="ar-DZ" sz="2400" b="1" u="sng" dirty="0" smtClean="0">
                <a:latin typeface="Times New Roman" panose="02020603050405020304" pitchFamily="18" charset="0"/>
                <a:cs typeface="Times New Roman" panose="02020603050405020304" pitchFamily="18" charset="0"/>
              </a:rPr>
              <a:t>المخطط القطاعي للتكوين المستمر</a:t>
            </a:r>
            <a:endParaRPr lang="fr-FR" sz="24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1479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Effect transition="in" filter="fade">
                                      <p:cBhvr>
                                        <p:cTn id="58" dur="1000"/>
                                        <p:tgtEl>
                                          <p:spTgt spid="3">
                                            <p:txEl>
                                              <p:pRg st="9" end="9"/>
                                            </p:txEl>
                                          </p:spTgt>
                                        </p:tgtEl>
                                      </p:cBhvr>
                                    </p:animEffect>
                                    <p:anim calcmode="lin" valueType="num">
                                      <p:cBhvr>
                                        <p:cTn id="5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107504" y="1600200"/>
            <a:ext cx="8856984" cy="5141168"/>
          </a:xfrm>
        </p:spPr>
        <p:txBody>
          <a:bodyPr>
            <a:normAutofit/>
          </a:bodyPr>
          <a:lstStyle/>
          <a:p>
            <a:pPr marL="0" indent="0" algn="r" rtl="1">
              <a:buNone/>
            </a:pPr>
            <a:r>
              <a:rPr lang="ar-DZ" sz="2400" dirty="0">
                <a:latin typeface="Times New Roman" panose="02020603050405020304" pitchFamily="18" charset="0"/>
                <a:cs typeface="Times New Roman" panose="02020603050405020304" pitchFamily="18" charset="0"/>
              </a:rPr>
              <a:t>من </a:t>
            </a:r>
            <a:r>
              <a:rPr lang="ar-DZ" sz="2400" dirty="0" smtClean="0">
                <a:latin typeface="Times New Roman" panose="02020603050405020304" pitchFamily="18" charset="0"/>
                <a:cs typeface="Times New Roman" panose="02020603050405020304" pitchFamily="18" charset="0"/>
              </a:rPr>
              <a:t>خلال </a:t>
            </a:r>
            <a:r>
              <a:rPr lang="ar-DZ" sz="2400" dirty="0">
                <a:latin typeface="Times New Roman" panose="02020603050405020304" pitchFamily="18" charset="0"/>
                <a:cs typeface="Times New Roman" panose="02020603050405020304" pitchFamily="18" charset="0"/>
              </a:rPr>
              <a:t>هذا البحث حاولنا إعطاء نظرة حول دور التكوين </a:t>
            </a:r>
            <a:r>
              <a:rPr lang="ar-DZ" sz="2400" dirty="0" smtClean="0">
                <a:latin typeface="Times New Roman" panose="02020603050405020304" pitchFamily="18" charset="0"/>
                <a:cs typeface="Times New Roman" panose="02020603050405020304" pitchFamily="18" charset="0"/>
              </a:rPr>
              <a:t>و ارتباطه </a:t>
            </a:r>
            <a:r>
              <a:rPr lang="ar-DZ" sz="2400" dirty="0" err="1" smtClean="0">
                <a:latin typeface="Times New Roman" panose="02020603050405020304" pitchFamily="18" charset="0"/>
                <a:cs typeface="Times New Roman" panose="02020603050405020304" pitchFamily="18" charset="0"/>
              </a:rPr>
              <a:t>بالايطار</a:t>
            </a:r>
            <a:r>
              <a:rPr lang="ar-DZ" sz="2400" dirty="0" smtClean="0">
                <a:latin typeface="Times New Roman" panose="02020603050405020304" pitchFamily="18" charset="0"/>
                <a:cs typeface="Times New Roman" panose="02020603050405020304" pitchFamily="18" charset="0"/>
              </a:rPr>
              <a:t> القانوني </a:t>
            </a:r>
            <a:r>
              <a:rPr lang="ar-DZ" sz="2400" dirty="0">
                <a:latin typeface="Times New Roman" panose="02020603050405020304" pitchFamily="18" charset="0"/>
                <a:cs typeface="Times New Roman" panose="02020603050405020304" pitchFamily="18" charset="0"/>
              </a:rPr>
              <a:t> </a:t>
            </a:r>
            <a:r>
              <a:rPr lang="ar-DZ" sz="2400" dirty="0" smtClean="0">
                <a:latin typeface="Times New Roman" panose="02020603050405020304" pitchFamily="18" charset="0"/>
                <a:cs typeface="Times New Roman" panose="02020603050405020304" pitchFamily="18" charset="0"/>
              </a:rPr>
              <a:t>في الجزائر والمغرب  ويمكن  أن نقول </a:t>
            </a:r>
            <a:r>
              <a:rPr lang="ar-DZ" sz="2400" dirty="0">
                <a:latin typeface="Times New Roman" panose="02020603050405020304" pitchFamily="18" charset="0"/>
                <a:cs typeface="Times New Roman" panose="02020603050405020304" pitchFamily="18" charset="0"/>
              </a:rPr>
              <a:t>أن للتكوين أهمية كبيرة في تحسين أداء الموارد البشرية لما يحققه من نتائج إيجابية </a:t>
            </a:r>
            <a:r>
              <a:rPr lang="ar-DZ" sz="2400" dirty="0" smtClean="0">
                <a:latin typeface="Times New Roman" panose="02020603050405020304" pitchFamily="18" charset="0"/>
                <a:cs typeface="Times New Roman" panose="02020603050405020304" pitchFamily="18" charset="0"/>
              </a:rPr>
              <a:t>للمؤسسة والفراد </a:t>
            </a:r>
            <a:r>
              <a:rPr lang="ar-DZ" sz="2400" dirty="0">
                <a:latin typeface="Times New Roman" panose="02020603050405020304" pitchFamily="18" charset="0"/>
                <a:cs typeface="Times New Roman" panose="02020603050405020304" pitchFamily="18" charset="0"/>
              </a:rPr>
              <a:t>خصوصا في ظل بيئة متغيرة، فالتكفل بالمورد البشري أساس كل تقدم وتطور حتى </a:t>
            </a:r>
            <a:r>
              <a:rPr lang="ar-DZ" sz="2400" dirty="0" smtClean="0">
                <a:latin typeface="Times New Roman" panose="02020603050405020304" pitchFamily="18" charset="0"/>
                <a:cs typeface="Times New Roman" panose="02020603050405020304" pitchFamily="18" charset="0"/>
              </a:rPr>
              <a:t>ليصبح الفرد أداة معاجلة للتنمية .و بالتالي </a:t>
            </a:r>
            <a:r>
              <a:rPr lang="ar-DZ" sz="2400" dirty="0">
                <a:latin typeface="Times New Roman" panose="02020603050405020304" pitchFamily="18" charset="0"/>
                <a:cs typeface="Times New Roman" panose="02020603050405020304" pitchFamily="18" charset="0"/>
              </a:rPr>
              <a:t>فنجاح المجتمع في تحقيق أهدافه وضمان استمرارية نموه وتطويره يتطلب تشخيص </a:t>
            </a:r>
            <a:r>
              <a:rPr lang="ar-DZ" sz="2400" dirty="0" smtClean="0">
                <a:latin typeface="Times New Roman" panose="02020603050405020304" pitchFamily="18" charset="0"/>
                <a:cs typeface="Times New Roman" panose="02020603050405020304" pitchFamily="18" charset="0"/>
              </a:rPr>
              <a:t>مخططات واستراتيجيات </a:t>
            </a:r>
            <a:r>
              <a:rPr lang="ar-DZ" sz="2400" dirty="0">
                <a:latin typeface="Times New Roman" panose="02020603050405020304" pitchFamily="18" charset="0"/>
                <a:cs typeface="Times New Roman" panose="02020603050405020304" pitchFamily="18" charset="0"/>
              </a:rPr>
              <a:t>التكوين </a:t>
            </a:r>
            <a:r>
              <a:rPr lang="ar-DZ" sz="2400" dirty="0" smtClean="0">
                <a:latin typeface="Times New Roman" panose="02020603050405020304" pitchFamily="18" charset="0"/>
                <a:cs typeface="Times New Roman" panose="02020603050405020304" pitchFamily="18" charset="0"/>
              </a:rPr>
              <a:t>وفقا لقوانين منصوصة في الجريدة الرسمية للدول ويكون على </a:t>
            </a:r>
            <a:r>
              <a:rPr lang="ar-DZ" sz="2400" dirty="0">
                <a:latin typeface="Times New Roman" panose="02020603050405020304" pitchFamily="18" charset="0"/>
                <a:cs typeface="Times New Roman" panose="02020603050405020304" pitchFamily="18" charset="0"/>
              </a:rPr>
              <a:t>مستوى </a:t>
            </a:r>
            <a:r>
              <a:rPr lang="ar-DZ" sz="2400" dirty="0" smtClean="0">
                <a:latin typeface="Times New Roman" panose="02020603050405020304" pitchFamily="18" charset="0"/>
                <a:cs typeface="Times New Roman" panose="02020603050405020304" pitchFamily="18" charset="0"/>
              </a:rPr>
              <a:t>مؤسساتها </a:t>
            </a:r>
            <a:r>
              <a:rPr lang="ar-DZ" sz="2400" dirty="0">
                <a:latin typeface="Times New Roman" panose="02020603050405020304" pitchFamily="18" charset="0"/>
                <a:cs typeface="Times New Roman" panose="02020603050405020304" pitchFamily="18" charset="0"/>
              </a:rPr>
              <a:t>وإعادة النظر في الطرق الحالية </a:t>
            </a:r>
            <a:r>
              <a:rPr lang="ar-DZ" sz="2400" dirty="0" smtClean="0">
                <a:latin typeface="Times New Roman" panose="02020603050405020304" pitchFamily="18" charset="0"/>
                <a:cs typeface="Times New Roman" panose="02020603050405020304" pitchFamily="18" charset="0"/>
              </a:rPr>
              <a:t>والمنتجة </a:t>
            </a:r>
            <a:r>
              <a:rPr lang="ar-DZ" sz="2400" dirty="0">
                <a:latin typeface="Times New Roman" panose="02020603050405020304" pitchFamily="18" charset="0"/>
                <a:cs typeface="Times New Roman" panose="02020603050405020304" pitchFamily="18" charset="0"/>
              </a:rPr>
              <a:t>في </a:t>
            </a:r>
            <a:r>
              <a:rPr lang="ar-DZ" sz="2400" dirty="0" smtClean="0">
                <a:latin typeface="Times New Roman" panose="02020603050405020304" pitchFamily="18" charset="0"/>
                <a:cs typeface="Times New Roman" panose="02020603050405020304" pitchFamily="18" charset="0"/>
              </a:rPr>
              <a:t>التكوين .</a:t>
            </a:r>
            <a:endParaRPr lang="fr-FR" sz="2400" dirty="0">
              <a:latin typeface="Times New Roman" panose="02020603050405020304" pitchFamily="18" charset="0"/>
              <a:cs typeface="Times New Roman" panose="02020603050405020304" pitchFamily="18" charset="0"/>
            </a:endParaRPr>
          </a:p>
        </p:txBody>
      </p:sp>
      <p:sp>
        <p:nvSpPr>
          <p:cNvPr id="4" name="مستطيل 3"/>
          <p:cNvSpPr/>
          <p:nvPr/>
        </p:nvSpPr>
        <p:spPr>
          <a:xfrm>
            <a:off x="2555776" y="332656"/>
            <a:ext cx="3960440"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D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الخـــاتـمـــــــــــة</a:t>
            </a:r>
            <a:endParaRPr lang="fr-F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3740852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DZ" sz="3200" dirty="0" smtClean="0">
                <a:latin typeface="Times New Roman" panose="02020603050405020304" pitchFamily="18" charset="0"/>
                <a:cs typeface="Times New Roman" panose="02020603050405020304" pitchFamily="18" charset="0"/>
              </a:rPr>
              <a:t>خطة البحث                     </a:t>
            </a:r>
            <a:endParaRPr lang="fr-FR" sz="3200" dirty="0">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p:txBody>
          <a:bodyPr>
            <a:normAutofit lnSpcReduction="10000"/>
          </a:bodyPr>
          <a:lstStyle/>
          <a:p>
            <a:pPr marL="0" indent="0" algn="ctr" rtl="1">
              <a:buNone/>
            </a:pPr>
            <a:r>
              <a:rPr lang="ar-DZ" b="1" dirty="0" smtClean="0">
                <a:latin typeface="Times New Roman" panose="02020603050405020304" pitchFamily="18" charset="0"/>
                <a:cs typeface="Times New Roman" panose="02020603050405020304" pitchFamily="18" charset="0"/>
              </a:rPr>
              <a:t>المبحث الاول: </a:t>
            </a:r>
            <a:r>
              <a:rPr lang="ar-DZ" dirty="0" smtClean="0">
                <a:latin typeface="Times New Roman" panose="02020603050405020304" pitchFamily="18" charset="0"/>
                <a:cs typeface="Times New Roman" panose="02020603050405020304" pitchFamily="18" charset="0"/>
              </a:rPr>
              <a:t>ماهية التكوين</a:t>
            </a:r>
            <a:r>
              <a:rPr lang="ar-DZ" b="1" dirty="0" smtClean="0">
                <a:latin typeface="Times New Roman" panose="02020603050405020304" pitchFamily="18" charset="0"/>
                <a:cs typeface="Times New Roman" panose="02020603050405020304" pitchFamily="18" charset="0"/>
              </a:rPr>
              <a:t> </a:t>
            </a:r>
          </a:p>
          <a:p>
            <a:pPr marL="0" indent="0" algn="r" rtl="1">
              <a:buNone/>
            </a:pPr>
            <a:r>
              <a:rPr lang="ar-DZ" b="1" dirty="0" smtClean="0">
                <a:latin typeface="Times New Roman" panose="02020603050405020304" pitchFamily="18" charset="0"/>
                <a:cs typeface="Times New Roman" panose="02020603050405020304" pitchFamily="18" charset="0"/>
              </a:rPr>
              <a:t>المطلب الأول </a:t>
            </a:r>
            <a:r>
              <a:rPr lang="ar-DZ" dirty="0" smtClean="0">
                <a:latin typeface="Times New Roman" panose="02020603050405020304" pitchFamily="18" charset="0"/>
                <a:cs typeface="Times New Roman" panose="02020603050405020304" pitchFamily="18" charset="0"/>
              </a:rPr>
              <a:t>:تعريف التكوين </a:t>
            </a:r>
          </a:p>
          <a:p>
            <a:pPr marL="0" indent="0" algn="r" rtl="1">
              <a:buNone/>
            </a:pPr>
            <a:r>
              <a:rPr lang="ar-DZ" b="1" dirty="0" smtClean="0">
                <a:latin typeface="Times New Roman" panose="02020603050405020304" pitchFamily="18" charset="0"/>
                <a:cs typeface="Times New Roman" panose="02020603050405020304" pitchFamily="18" charset="0"/>
              </a:rPr>
              <a:t>المطلب الثاني </a:t>
            </a:r>
            <a:r>
              <a:rPr lang="ar-DZ" dirty="0" smtClean="0">
                <a:latin typeface="Times New Roman" panose="02020603050405020304" pitchFamily="18" charset="0"/>
                <a:cs typeface="Times New Roman" panose="02020603050405020304" pitchFamily="18" charset="0"/>
              </a:rPr>
              <a:t>: أهداف التكوين </a:t>
            </a:r>
          </a:p>
          <a:p>
            <a:pPr marL="0" indent="0" algn="ctr" rtl="1">
              <a:buNone/>
            </a:pPr>
            <a:r>
              <a:rPr lang="ar-DZ" b="1" dirty="0" smtClean="0">
                <a:latin typeface="Times New Roman" panose="02020603050405020304" pitchFamily="18" charset="0"/>
                <a:cs typeface="Times New Roman" panose="02020603050405020304" pitchFamily="18" charset="0"/>
              </a:rPr>
              <a:t>                   المبحث الثاني: </a:t>
            </a:r>
            <a:r>
              <a:rPr lang="ar-DZ" dirty="0" smtClean="0">
                <a:latin typeface="Times New Roman" panose="02020603050405020304" pitchFamily="18" charset="0"/>
                <a:cs typeface="Times New Roman" panose="02020603050405020304" pitchFamily="18" charset="0"/>
              </a:rPr>
              <a:t>أهمية وخطوات عملية التكوين</a:t>
            </a:r>
            <a:endParaRPr lang="ar-DZ" b="1" dirty="0" smtClean="0">
              <a:latin typeface="Times New Roman" panose="02020603050405020304" pitchFamily="18" charset="0"/>
              <a:cs typeface="Times New Roman" panose="02020603050405020304" pitchFamily="18" charset="0"/>
            </a:endParaRPr>
          </a:p>
          <a:p>
            <a:pPr marL="0" indent="0" algn="r" rtl="1">
              <a:buNone/>
            </a:pPr>
            <a:r>
              <a:rPr lang="ar-DZ" b="1" dirty="0" smtClean="0">
                <a:latin typeface="Times New Roman" panose="02020603050405020304" pitchFamily="18" charset="0"/>
                <a:cs typeface="Times New Roman" panose="02020603050405020304" pitchFamily="18" charset="0"/>
              </a:rPr>
              <a:t>المطلب </a:t>
            </a:r>
            <a:r>
              <a:rPr lang="ar-DZ" b="1" dirty="0" err="1" smtClean="0">
                <a:latin typeface="Times New Roman" panose="02020603050405020304" pitchFamily="18" charset="0"/>
                <a:cs typeface="Times New Roman" panose="02020603050405020304" pitchFamily="18" charset="0"/>
              </a:rPr>
              <a:t>الاول:</a:t>
            </a:r>
            <a:r>
              <a:rPr lang="ar-DZ" dirty="0" err="1" smtClean="0">
                <a:latin typeface="Times New Roman" panose="02020603050405020304" pitchFamily="18" charset="0"/>
                <a:cs typeface="Times New Roman" panose="02020603050405020304" pitchFamily="18" charset="0"/>
              </a:rPr>
              <a:t>أهمية</a:t>
            </a:r>
            <a:r>
              <a:rPr lang="ar-DZ" dirty="0" smtClean="0">
                <a:latin typeface="Times New Roman" panose="02020603050405020304" pitchFamily="18" charset="0"/>
                <a:cs typeface="Times New Roman" panose="02020603050405020304" pitchFamily="18" charset="0"/>
              </a:rPr>
              <a:t> التكوين</a:t>
            </a:r>
            <a:endParaRPr lang="ar-DZ" b="1" dirty="0" smtClean="0">
              <a:latin typeface="Times New Roman" panose="02020603050405020304" pitchFamily="18" charset="0"/>
              <a:cs typeface="Times New Roman" panose="02020603050405020304" pitchFamily="18" charset="0"/>
            </a:endParaRPr>
          </a:p>
          <a:p>
            <a:pPr marL="0" indent="0" algn="r" rtl="1">
              <a:buNone/>
            </a:pPr>
            <a:r>
              <a:rPr lang="ar-DZ" b="1" dirty="0" smtClean="0">
                <a:latin typeface="Times New Roman" panose="02020603050405020304" pitchFamily="18" charset="0"/>
                <a:cs typeface="Times New Roman" panose="02020603050405020304" pitchFamily="18" charset="0"/>
              </a:rPr>
              <a:t>المطلب الثاني :</a:t>
            </a:r>
            <a:r>
              <a:rPr lang="ar-DZ" dirty="0" smtClean="0">
                <a:latin typeface="Times New Roman" panose="02020603050405020304" pitchFamily="18" charset="0"/>
                <a:cs typeface="Times New Roman" panose="02020603050405020304" pitchFamily="18" charset="0"/>
              </a:rPr>
              <a:t>خطوات عملية التكوين </a:t>
            </a:r>
            <a:endParaRPr lang="ar-DZ" b="1" dirty="0" smtClean="0">
              <a:latin typeface="Times New Roman" panose="02020603050405020304" pitchFamily="18" charset="0"/>
              <a:cs typeface="Times New Roman" panose="02020603050405020304" pitchFamily="18" charset="0"/>
            </a:endParaRPr>
          </a:p>
          <a:p>
            <a:pPr marL="0" indent="0" algn="ctr" rtl="1">
              <a:buNone/>
            </a:pPr>
            <a:r>
              <a:rPr lang="ar-DZ" b="1" dirty="0" smtClean="0">
                <a:latin typeface="Times New Roman" panose="02020603050405020304" pitchFamily="18" charset="0"/>
                <a:cs typeface="Times New Roman" panose="02020603050405020304" pitchFamily="18" charset="0"/>
              </a:rPr>
              <a:t>                       المبحث الثالث: </a:t>
            </a:r>
            <a:r>
              <a:rPr lang="ar-DZ" dirty="0" err="1" smtClean="0">
                <a:latin typeface="Times New Roman" panose="02020603050405020304" pitchFamily="18" charset="0"/>
                <a:cs typeface="Times New Roman" panose="02020603050405020304" pitchFamily="18" charset="0"/>
              </a:rPr>
              <a:t>الايطار</a:t>
            </a:r>
            <a:r>
              <a:rPr lang="ar-DZ" dirty="0" smtClean="0">
                <a:latin typeface="Times New Roman" panose="02020603050405020304" pitchFamily="18" charset="0"/>
                <a:cs typeface="Times New Roman" panose="02020603050405020304" pitchFamily="18" charset="0"/>
              </a:rPr>
              <a:t> القانوني والتنظيمي للتكوين  </a:t>
            </a:r>
          </a:p>
          <a:p>
            <a:pPr marL="0" indent="0" algn="r" rtl="1">
              <a:buNone/>
            </a:pPr>
            <a:r>
              <a:rPr lang="ar-DZ" b="1" dirty="0" smtClean="0">
                <a:latin typeface="Times New Roman" panose="02020603050405020304" pitchFamily="18" charset="0"/>
                <a:cs typeface="Times New Roman" panose="02020603050405020304" pitchFamily="18" charset="0"/>
              </a:rPr>
              <a:t>المطلب </a:t>
            </a:r>
            <a:r>
              <a:rPr lang="ar-DZ" b="1" dirty="0" err="1" smtClean="0">
                <a:latin typeface="Times New Roman" panose="02020603050405020304" pitchFamily="18" charset="0"/>
                <a:cs typeface="Times New Roman" panose="02020603050405020304" pitchFamily="18" charset="0"/>
              </a:rPr>
              <a:t>الأول:</a:t>
            </a:r>
            <a:r>
              <a:rPr lang="ar-DZ" dirty="0" err="1" smtClean="0">
                <a:latin typeface="Times New Roman" panose="02020603050405020304" pitchFamily="18" charset="0"/>
                <a:cs typeface="Times New Roman" panose="02020603050405020304" pitchFamily="18" charset="0"/>
              </a:rPr>
              <a:t>الإيطار</a:t>
            </a:r>
            <a:r>
              <a:rPr lang="ar-DZ" dirty="0" smtClean="0">
                <a:latin typeface="Times New Roman" panose="02020603050405020304" pitchFamily="18" charset="0"/>
                <a:cs typeface="Times New Roman" panose="02020603050405020304" pitchFamily="18" charset="0"/>
              </a:rPr>
              <a:t> القانوني للتكوين في الجزائر</a:t>
            </a:r>
            <a:endParaRPr lang="ar-DZ" b="1" dirty="0" smtClean="0">
              <a:latin typeface="Times New Roman" panose="02020603050405020304" pitchFamily="18" charset="0"/>
              <a:cs typeface="Times New Roman" panose="02020603050405020304" pitchFamily="18" charset="0"/>
            </a:endParaRPr>
          </a:p>
          <a:p>
            <a:pPr marL="0" indent="0" algn="r" rtl="1">
              <a:buNone/>
            </a:pPr>
            <a:r>
              <a:rPr lang="ar-DZ" b="1" dirty="0" smtClean="0">
                <a:latin typeface="Times New Roman" panose="02020603050405020304" pitchFamily="18" charset="0"/>
                <a:cs typeface="Times New Roman" panose="02020603050405020304" pitchFamily="18" charset="0"/>
              </a:rPr>
              <a:t>المطلب الثاني :</a:t>
            </a:r>
            <a:r>
              <a:rPr lang="ar-DZ" dirty="0" err="1" smtClean="0">
                <a:latin typeface="Times New Roman" panose="02020603050405020304" pitchFamily="18" charset="0"/>
                <a:cs typeface="Times New Roman" panose="02020603050405020304" pitchFamily="18" charset="0"/>
              </a:rPr>
              <a:t>الايطار</a:t>
            </a:r>
            <a:r>
              <a:rPr lang="ar-DZ" dirty="0" smtClean="0">
                <a:latin typeface="Times New Roman" panose="02020603050405020304" pitchFamily="18" charset="0"/>
                <a:cs typeface="Times New Roman" panose="02020603050405020304" pitchFamily="18" charset="0"/>
              </a:rPr>
              <a:t> القانوني للتكوين في المغرب</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6087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179512" y="1600200"/>
            <a:ext cx="8964488" cy="4925144"/>
          </a:xfrm>
        </p:spPr>
        <p:txBody>
          <a:bodyPr>
            <a:normAutofit/>
          </a:bodyPr>
          <a:lstStyle/>
          <a:p>
            <a:pPr marL="0" indent="0" algn="r" rtl="1">
              <a:buNone/>
            </a:pPr>
            <a:r>
              <a:rPr lang="ar-DZ" sz="2800" dirty="0">
                <a:latin typeface="Times New Roman" panose="02020603050405020304" pitchFamily="18" charset="0"/>
                <a:cs typeface="Times New Roman" panose="02020603050405020304" pitchFamily="18" charset="0"/>
              </a:rPr>
              <a:t>تعد وظيفة التكوين في المؤسسات الاقتصادية الحديثة من أهم مقومات التنمية البشرية التي تعتمدها </a:t>
            </a:r>
            <a:r>
              <a:rPr lang="ar-DZ" sz="2800" dirty="0" smtClean="0">
                <a:latin typeface="Times New Roman" panose="02020603050405020304" pitchFamily="18" charset="0"/>
                <a:cs typeface="Times New Roman" panose="02020603050405020304" pitchFamily="18" charset="0"/>
              </a:rPr>
              <a:t>هذه الأخيرة </a:t>
            </a:r>
            <a:r>
              <a:rPr lang="ar-DZ" sz="2800" dirty="0">
                <a:latin typeface="Times New Roman" panose="02020603050405020304" pitchFamily="18" charset="0"/>
                <a:cs typeface="Times New Roman" panose="02020603050405020304" pitchFamily="18" charset="0"/>
              </a:rPr>
              <a:t>في بناء جهاز </a:t>
            </a:r>
            <a:r>
              <a:rPr lang="ar-DZ" sz="2800" dirty="0" smtClean="0">
                <a:latin typeface="Times New Roman" panose="02020603050405020304" pitchFamily="18" charset="0"/>
                <a:cs typeface="Times New Roman" panose="02020603050405020304" pitchFamily="18" charset="0"/>
              </a:rPr>
              <a:t>قادر </a:t>
            </a:r>
            <a:r>
              <a:rPr lang="ar-DZ" sz="2800" dirty="0">
                <a:latin typeface="Times New Roman" panose="02020603050405020304" pitchFamily="18" charset="0"/>
                <a:cs typeface="Times New Roman" panose="02020603050405020304" pitchFamily="18" charset="0"/>
              </a:rPr>
              <a:t>في الحاضر و المستقبل على مواجهة الضغوطات و </a:t>
            </a:r>
            <a:r>
              <a:rPr lang="ar-DZ" sz="2800" dirty="0" err="1" smtClean="0">
                <a:latin typeface="Times New Roman" panose="02020603050405020304" pitchFamily="18" charset="0"/>
                <a:cs typeface="Times New Roman" panose="02020603050405020304" pitchFamily="18" charset="0"/>
              </a:rPr>
              <a:t>التحديات,التقنية</a:t>
            </a:r>
            <a:r>
              <a:rPr lang="ar-DZ" sz="2800" dirty="0" smtClean="0">
                <a:latin typeface="Times New Roman" panose="02020603050405020304" pitchFamily="18" charset="0"/>
                <a:cs typeface="Times New Roman" panose="02020603050405020304" pitchFamily="18" charset="0"/>
              </a:rPr>
              <a:t> </a:t>
            </a:r>
            <a:r>
              <a:rPr lang="ar-DZ" sz="2800" dirty="0">
                <a:latin typeface="Times New Roman" panose="02020603050405020304" pitchFamily="18" charset="0"/>
                <a:cs typeface="Times New Roman" panose="02020603050405020304" pitchFamily="18" charset="0"/>
              </a:rPr>
              <a:t>و </a:t>
            </a:r>
            <a:r>
              <a:rPr lang="ar-DZ" sz="2800" dirty="0" smtClean="0">
                <a:latin typeface="Times New Roman" panose="02020603050405020304" pitchFamily="18" charset="0"/>
                <a:cs typeface="Times New Roman" panose="02020603050405020304" pitchFamily="18" charset="0"/>
              </a:rPr>
              <a:t>الادارية </a:t>
            </a:r>
            <a:r>
              <a:rPr lang="ar-DZ" sz="2800" dirty="0">
                <a:latin typeface="Times New Roman" panose="02020603050405020304" pitchFamily="18" charset="0"/>
                <a:cs typeface="Times New Roman" panose="02020603050405020304" pitchFamily="18" charset="0"/>
              </a:rPr>
              <a:t>التي ترتبط مباشرة بالفرد كونه إنسان من جهة و المحرك </a:t>
            </a:r>
            <a:r>
              <a:rPr lang="ar-DZ" sz="2800" dirty="0" smtClean="0">
                <a:latin typeface="Times New Roman" panose="02020603050405020304" pitchFamily="18" charset="0"/>
                <a:cs typeface="Times New Roman" panose="02020603050405020304" pitchFamily="18" charset="0"/>
              </a:rPr>
              <a:t>الاساسي </a:t>
            </a:r>
            <a:r>
              <a:rPr lang="ar-DZ" sz="2800" dirty="0">
                <a:latin typeface="Times New Roman" panose="02020603050405020304" pitchFamily="18" charset="0"/>
                <a:cs typeface="Times New Roman" panose="02020603050405020304" pitchFamily="18" charset="0"/>
              </a:rPr>
              <a:t>لتطوير و </a:t>
            </a:r>
            <a:r>
              <a:rPr lang="ar-DZ" sz="2800" dirty="0" smtClean="0">
                <a:latin typeface="Times New Roman" panose="02020603050405020304" pitchFamily="18" charset="0"/>
                <a:cs typeface="Times New Roman" panose="02020603050405020304" pitchFamily="18" charset="0"/>
              </a:rPr>
              <a:t>تنمية المؤسسة </a:t>
            </a:r>
            <a:r>
              <a:rPr lang="ar-DZ" sz="2800" dirty="0">
                <a:latin typeface="Times New Roman" panose="02020603050405020304" pitchFamily="18" charset="0"/>
                <a:cs typeface="Times New Roman" panose="02020603050405020304" pitchFamily="18" charset="0"/>
              </a:rPr>
              <a:t>من جهة </a:t>
            </a:r>
            <a:r>
              <a:rPr lang="ar-DZ" sz="2800" dirty="0" err="1" smtClean="0">
                <a:latin typeface="Times New Roman" panose="02020603050405020304" pitchFamily="18" charset="0"/>
                <a:cs typeface="Times New Roman" panose="02020603050405020304" pitchFamily="18" charset="0"/>
              </a:rPr>
              <a:t>أخرى.و</a:t>
            </a:r>
            <a:r>
              <a:rPr lang="ar-DZ" sz="2800" dirty="0" smtClean="0">
                <a:latin typeface="Times New Roman" panose="02020603050405020304" pitchFamily="18" charset="0"/>
                <a:cs typeface="Times New Roman" panose="02020603050405020304" pitchFamily="18" charset="0"/>
              </a:rPr>
              <a:t> </a:t>
            </a:r>
            <a:r>
              <a:rPr lang="ar-DZ" sz="2800" dirty="0">
                <a:latin typeface="Times New Roman" panose="02020603050405020304" pitchFamily="18" charset="0"/>
                <a:cs typeface="Times New Roman" panose="02020603050405020304" pitchFamily="18" charset="0"/>
              </a:rPr>
              <a:t>تدل كافة المؤشرات إلى تزايد </a:t>
            </a:r>
            <a:r>
              <a:rPr lang="ar-DZ" sz="2800" dirty="0" smtClean="0">
                <a:latin typeface="Times New Roman" panose="02020603050405020304" pitchFamily="18" charset="0"/>
                <a:cs typeface="Times New Roman" panose="02020603050405020304" pitchFamily="18" charset="0"/>
              </a:rPr>
              <a:t>الاهتمام </a:t>
            </a:r>
            <a:r>
              <a:rPr lang="ar-DZ" sz="2800" dirty="0">
                <a:latin typeface="Times New Roman" panose="02020603050405020304" pitchFamily="18" charset="0"/>
                <a:cs typeface="Times New Roman" panose="02020603050405020304" pitchFamily="18" charset="0"/>
              </a:rPr>
              <a:t>بوظيفة التكوين نظرا </a:t>
            </a:r>
            <a:r>
              <a:rPr lang="ar-DZ" sz="2800" dirty="0" smtClean="0">
                <a:latin typeface="Times New Roman" panose="02020603050405020304" pitchFamily="18" charset="0"/>
                <a:cs typeface="Times New Roman" panose="02020603050405020304" pitchFamily="18" charset="0"/>
              </a:rPr>
              <a:t>لارتباطها </a:t>
            </a:r>
            <a:r>
              <a:rPr lang="ar-DZ" sz="2800" dirty="0">
                <a:latin typeface="Times New Roman" panose="02020603050405020304" pitchFamily="18" charset="0"/>
                <a:cs typeface="Times New Roman" panose="02020603050405020304" pitchFamily="18" charset="0"/>
              </a:rPr>
              <a:t>بمستوى أداء الفرد </a:t>
            </a:r>
            <a:r>
              <a:rPr lang="ar-DZ" sz="2800" dirty="0" smtClean="0">
                <a:latin typeface="Times New Roman" panose="02020603050405020304" pitchFamily="18" charset="0"/>
                <a:cs typeface="Times New Roman" panose="02020603050405020304" pitchFamily="18" charset="0"/>
              </a:rPr>
              <a:t>للوظيفة التي يشغلها في انخفاض </a:t>
            </a:r>
            <a:r>
              <a:rPr lang="ar-DZ" sz="2800" dirty="0">
                <a:latin typeface="Times New Roman" panose="02020603050405020304" pitchFamily="18" charset="0"/>
                <a:cs typeface="Times New Roman" panose="02020603050405020304" pitchFamily="18" charset="0"/>
              </a:rPr>
              <a:t>أداء الفرد و كفاءته </a:t>
            </a:r>
            <a:r>
              <a:rPr lang="ar-DZ" sz="2800" dirty="0" smtClean="0">
                <a:latin typeface="Times New Roman" panose="02020603050405020304" pitchFamily="18" charset="0"/>
                <a:cs typeface="Times New Roman" panose="02020603050405020304" pitchFamily="18" charset="0"/>
              </a:rPr>
              <a:t>يعتبران علمة </a:t>
            </a:r>
            <a:r>
              <a:rPr lang="ar-DZ" sz="2800" dirty="0">
                <a:latin typeface="Times New Roman" panose="02020603050405020304" pitchFamily="18" charset="0"/>
                <a:cs typeface="Times New Roman" panose="02020603050405020304" pitchFamily="18" charset="0"/>
              </a:rPr>
              <a:t>واضحة </a:t>
            </a:r>
            <a:r>
              <a:rPr lang="ar-DZ" sz="2800" dirty="0" smtClean="0">
                <a:latin typeface="Times New Roman" panose="02020603050405020304" pitchFamily="18" charset="0"/>
                <a:cs typeface="Times New Roman" panose="02020603050405020304" pitchFamily="18" charset="0"/>
              </a:rPr>
              <a:t>للتداخل </a:t>
            </a:r>
            <a:r>
              <a:rPr lang="ar-DZ" sz="2800" dirty="0">
                <a:latin typeface="Times New Roman" panose="02020603050405020304" pitchFamily="18" charset="0"/>
                <a:cs typeface="Times New Roman" panose="02020603050405020304" pitchFamily="18" charset="0"/>
              </a:rPr>
              <a:t>المباشر </a:t>
            </a:r>
            <a:r>
              <a:rPr lang="ar-DZ" sz="2800" dirty="0" smtClean="0">
                <a:latin typeface="Times New Roman" panose="02020603050405020304" pitchFamily="18" charset="0"/>
                <a:cs typeface="Times New Roman" panose="02020603050405020304" pitchFamily="18" charset="0"/>
              </a:rPr>
              <a:t>من قبل إدارة الموارد البشرية لاتخاذ </a:t>
            </a:r>
            <a:r>
              <a:rPr lang="ar-DZ" sz="2800" dirty="0">
                <a:latin typeface="Times New Roman" panose="02020603050405020304" pitchFamily="18" charset="0"/>
                <a:cs typeface="Times New Roman" panose="02020603050405020304" pitchFamily="18" charset="0"/>
              </a:rPr>
              <a:t>كافة </a:t>
            </a:r>
            <a:r>
              <a:rPr lang="ar-DZ" sz="2800" dirty="0" err="1" smtClean="0">
                <a:latin typeface="Times New Roman" panose="02020603050405020304" pitchFamily="18" charset="0"/>
                <a:cs typeface="Times New Roman" panose="02020603050405020304" pitchFamily="18" charset="0"/>
              </a:rPr>
              <a:t>الاجرءات</a:t>
            </a:r>
            <a:r>
              <a:rPr lang="ar-DZ" sz="2800" dirty="0" smtClean="0">
                <a:latin typeface="Times New Roman" panose="02020603050405020304" pitchFamily="18" charset="0"/>
                <a:cs typeface="Times New Roman" panose="02020603050405020304" pitchFamily="18" charset="0"/>
              </a:rPr>
              <a:t> </a:t>
            </a:r>
            <a:r>
              <a:rPr lang="ar-DZ" sz="2800" dirty="0">
                <a:latin typeface="Times New Roman" panose="02020603050405020304" pitchFamily="18" charset="0"/>
                <a:cs typeface="Times New Roman" panose="02020603050405020304" pitchFamily="18" charset="0"/>
              </a:rPr>
              <a:t>لمواجهة هدا </a:t>
            </a:r>
            <a:r>
              <a:rPr lang="ar-DZ" sz="2800" dirty="0" err="1" smtClean="0">
                <a:latin typeface="Times New Roman" panose="02020603050405020304" pitchFamily="18" charset="0"/>
                <a:cs typeface="Times New Roman" panose="02020603050405020304" pitchFamily="18" charset="0"/>
              </a:rPr>
              <a:t>الانخفاض،وتشير</a:t>
            </a:r>
            <a:r>
              <a:rPr lang="ar-DZ" sz="2800" dirty="0" smtClean="0">
                <a:latin typeface="Times New Roman" panose="02020603050405020304" pitchFamily="18" charset="0"/>
                <a:cs typeface="Times New Roman" panose="02020603050405020304" pitchFamily="18" charset="0"/>
              </a:rPr>
              <a:t> القوانين الى عملية التدريب بشكل عام ويعمل التنظيم على </a:t>
            </a:r>
            <a:r>
              <a:rPr lang="ar-DZ" sz="2800" dirty="0" err="1" smtClean="0">
                <a:latin typeface="Times New Roman" panose="02020603050405020304" pitchFamily="18" charset="0"/>
                <a:cs typeface="Times New Roman" panose="02020603050405020304" pitchFamily="18" charset="0"/>
              </a:rPr>
              <a:t>على</a:t>
            </a:r>
            <a:r>
              <a:rPr lang="ar-DZ" sz="2800" dirty="0" smtClean="0">
                <a:latin typeface="Times New Roman" panose="02020603050405020304" pitchFamily="18" charset="0"/>
                <a:cs typeface="Times New Roman" panose="02020603050405020304" pitchFamily="18" charset="0"/>
              </a:rPr>
              <a:t> تدقيق في جوانب هندسة التكوين من كل النواحي </a:t>
            </a:r>
            <a:r>
              <a:rPr lang="ar-DZ" sz="2800" dirty="0" err="1" smtClean="0">
                <a:latin typeface="Times New Roman" panose="02020603050405020304" pitchFamily="18" charset="0"/>
                <a:cs typeface="Times New Roman" panose="02020603050405020304" pitchFamily="18" charset="0"/>
              </a:rPr>
              <a:t>فماهو</a:t>
            </a:r>
            <a:r>
              <a:rPr lang="ar-DZ" sz="2800" dirty="0" smtClean="0">
                <a:latin typeface="Times New Roman" panose="02020603050405020304" pitchFamily="18" charset="0"/>
                <a:cs typeface="Times New Roman" panose="02020603050405020304" pitchFamily="18" charset="0"/>
              </a:rPr>
              <a:t> </a:t>
            </a:r>
            <a:r>
              <a:rPr lang="ar-DZ" sz="2800" dirty="0" err="1" smtClean="0">
                <a:latin typeface="Times New Roman" panose="02020603050405020304" pitchFamily="18" charset="0"/>
                <a:cs typeface="Times New Roman" panose="02020603050405020304" pitchFamily="18" charset="0"/>
              </a:rPr>
              <a:t>الإيطار</a:t>
            </a:r>
            <a:r>
              <a:rPr lang="ar-DZ" sz="2800" dirty="0" smtClean="0">
                <a:latin typeface="Times New Roman" panose="02020603050405020304" pitchFamily="18" charset="0"/>
                <a:cs typeface="Times New Roman" panose="02020603050405020304" pitchFamily="18" charset="0"/>
              </a:rPr>
              <a:t> القانوني للتكوين؟ </a:t>
            </a:r>
            <a:endParaRPr lang="fr-FR" sz="2800" dirty="0">
              <a:latin typeface="Times New Roman" panose="02020603050405020304" pitchFamily="18" charset="0"/>
              <a:cs typeface="Times New Roman" panose="02020603050405020304" pitchFamily="18" charset="0"/>
            </a:endParaRPr>
          </a:p>
        </p:txBody>
      </p:sp>
      <p:sp>
        <p:nvSpPr>
          <p:cNvPr id="4" name="مستطيل 3"/>
          <p:cNvSpPr/>
          <p:nvPr/>
        </p:nvSpPr>
        <p:spPr>
          <a:xfrm>
            <a:off x="2483768" y="404664"/>
            <a:ext cx="4464496"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3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imes New Roman" panose="02020603050405020304" pitchFamily="18" charset="0"/>
                <a:cs typeface="Times New Roman" panose="02020603050405020304" pitchFamily="18" charset="0"/>
              </a:rPr>
              <a:t>المـــــــــــقـدمـــــة</a:t>
            </a:r>
            <a:r>
              <a:rPr lang="ar-DZ"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endParaRPr lang="fr-FR"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02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DZ" sz="2800" b="1" dirty="0" smtClean="0">
                <a:latin typeface="Times New Roman" panose="02020603050405020304" pitchFamily="18" charset="0"/>
                <a:cs typeface="Times New Roman" panose="02020603050405020304" pitchFamily="18" charset="0"/>
              </a:rPr>
              <a:t>المبحث الأول: </a:t>
            </a:r>
            <a:r>
              <a:rPr lang="ar-DZ" sz="2800" dirty="0" smtClean="0">
                <a:solidFill>
                  <a:schemeClr val="tx1"/>
                </a:solidFill>
                <a:latin typeface="Times New Roman" panose="02020603050405020304" pitchFamily="18" charset="0"/>
                <a:cs typeface="Times New Roman" panose="02020603050405020304" pitchFamily="18" charset="0"/>
              </a:rPr>
              <a:t>ماهية التكوين </a:t>
            </a:r>
            <a:r>
              <a:rPr lang="ar-DZ" sz="2800" dirty="0" smtClean="0">
                <a:latin typeface="Times New Roman" panose="02020603050405020304" pitchFamily="18" charset="0"/>
                <a:cs typeface="Times New Roman" panose="02020603050405020304" pitchFamily="18" charset="0"/>
              </a:rPr>
              <a:t/>
            </a:r>
            <a:br>
              <a:rPr lang="ar-DZ" sz="2800" dirty="0" smtClean="0">
                <a:latin typeface="Times New Roman" panose="02020603050405020304" pitchFamily="18" charset="0"/>
                <a:cs typeface="Times New Roman" panose="02020603050405020304" pitchFamily="18" charset="0"/>
              </a:rPr>
            </a:br>
            <a:r>
              <a:rPr lang="ar-DZ" sz="2800" b="1" dirty="0" smtClean="0">
                <a:latin typeface="Times New Roman" panose="02020603050405020304" pitchFamily="18" charset="0"/>
                <a:cs typeface="Times New Roman" panose="02020603050405020304" pitchFamily="18" charset="0"/>
              </a:rPr>
              <a:t>المطلب الأول</a:t>
            </a:r>
            <a:r>
              <a:rPr lang="ar-DZ" sz="2800" dirty="0" smtClean="0">
                <a:latin typeface="Times New Roman" panose="02020603050405020304" pitchFamily="18" charset="0"/>
                <a:cs typeface="Times New Roman" panose="02020603050405020304" pitchFamily="18" charset="0"/>
              </a:rPr>
              <a:t>: </a:t>
            </a:r>
            <a:r>
              <a:rPr lang="ar-DZ" sz="2800" dirty="0" smtClean="0">
                <a:solidFill>
                  <a:schemeClr val="tx1"/>
                </a:solidFill>
                <a:latin typeface="Times New Roman" panose="02020603050405020304" pitchFamily="18" charset="0"/>
                <a:cs typeface="Times New Roman" panose="02020603050405020304" pitchFamily="18" charset="0"/>
              </a:rPr>
              <a:t>تعريف التكوين</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a:xfrm>
            <a:off x="251520" y="1600200"/>
            <a:ext cx="8712968" cy="4997152"/>
          </a:xfrm>
        </p:spPr>
        <p:txBody>
          <a:bodyPr>
            <a:normAutofit/>
          </a:bodyPr>
          <a:lstStyle/>
          <a:p>
            <a:pPr marL="0" indent="0" algn="r" rtl="1">
              <a:buNone/>
            </a:pPr>
            <a:r>
              <a:rPr lang="ar-DZ" sz="2400" dirty="0" smtClean="0">
                <a:latin typeface="Times New Roman" panose="02020603050405020304" pitchFamily="18" charset="0"/>
                <a:cs typeface="Times New Roman" panose="02020603050405020304" pitchFamily="18" charset="0"/>
              </a:rPr>
              <a:t>تعريف 1: ( التكوين عبارة </a:t>
            </a:r>
            <a:r>
              <a:rPr lang="ar-DZ" sz="2400" dirty="0">
                <a:latin typeface="Times New Roman" panose="02020603050405020304" pitchFamily="18" charset="0"/>
                <a:cs typeface="Times New Roman" panose="02020603050405020304" pitchFamily="18" charset="0"/>
              </a:rPr>
              <a:t>عن أنواع من العمليات التي تقود الفرد إلى ممارسة نشاط مهني كما انه عبارة عن </a:t>
            </a:r>
            <a:r>
              <a:rPr lang="ar-DZ" sz="2400" dirty="0" smtClean="0">
                <a:latin typeface="Times New Roman" panose="02020603050405020304" pitchFamily="18" charset="0"/>
                <a:cs typeface="Times New Roman" panose="02020603050405020304" pitchFamily="18" charset="0"/>
              </a:rPr>
              <a:t>نتائج هده العمليات).</a:t>
            </a:r>
          </a:p>
          <a:p>
            <a:pPr marL="0" indent="0" algn="r" rtl="1">
              <a:buNone/>
            </a:pPr>
            <a:r>
              <a:rPr lang="ar-DZ" sz="2400" dirty="0" smtClean="0">
                <a:latin typeface="Times New Roman" panose="02020603050405020304" pitchFamily="18" charset="0"/>
                <a:cs typeface="Times New Roman" panose="02020603050405020304" pitchFamily="18" charset="0"/>
              </a:rPr>
              <a:t> تعريف 2: ( التكوين يتضمن </a:t>
            </a:r>
            <a:r>
              <a:rPr lang="ar-DZ" sz="2400" dirty="0">
                <a:latin typeface="Times New Roman" panose="02020603050405020304" pitchFamily="18" charset="0"/>
                <a:cs typeface="Times New Roman" panose="02020603050405020304" pitchFamily="18" charset="0"/>
              </a:rPr>
              <a:t>فعل التعلم </a:t>
            </a:r>
            <a:r>
              <a:rPr lang="ar-DZ" sz="2400" dirty="0" smtClean="0">
                <a:latin typeface="Times New Roman" panose="02020603050405020304" pitchFamily="18" charset="0"/>
                <a:cs typeface="Times New Roman" panose="02020603050405020304" pitchFamily="18" charset="0"/>
              </a:rPr>
              <a:t>لأشكال </a:t>
            </a:r>
            <a:r>
              <a:rPr lang="ar-DZ" sz="2400" dirty="0">
                <a:latin typeface="Times New Roman" panose="02020603050405020304" pitchFamily="18" charset="0"/>
                <a:cs typeface="Times New Roman" panose="02020603050405020304" pitchFamily="18" charset="0"/>
              </a:rPr>
              <a:t>السلوك الذي يكتسب عن طريق ممارسة </a:t>
            </a:r>
            <a:r>
              <a:rPr lang="ar-DZ" sz="2400" dirty="0" smtClean="0">
                <a:latin typeface="Times New Roman" panose="02020603050405020304" pitchFamily="18" charset="0"/>
                <a:cs typeface="Times New Roman" panose="02020603050405020304" pitchFamily="18" charset="0"/>
              </a:rPr>
              <a:t>الدور)</a:t>
            </a:r>
          </a:p>
          <a:p>
            <a:pPr marL="0" indent="0" algn="r" rtl="1">
              <a:buNone/>
            </a:pPr>
            <a:r>
              <a:rPr lang="ar-DZ" sz="2400" dirty="0" smtClean="0">
                <a:latin typeface="Times New Roman" panose="02020603050405020304" pitchFamily="18" charset="0"/>
                <a:cs typeface="Times New Roman" panose="02020603050405020304" pitchFamily="18" charset="0"/>
              </a:rPr>
              <a:t>تعريف3: ( </a:t>
            </a:r>
            <a:r>
              <a:rPr lang="ar-DZ" sz="2400" dirty="0">
                <a:latin typeface="Times New Roman" panose="02020603050405020304" pitchFamily="18" charset="0"/>
                <a:cs typeface="Times New Roman" panose="02020603050405020304" pitchFamily="18" charset="0"/>
              </a:rPr>
              <a:t>التكوين يدل على فعل منظم يسعى إلى إثارة عملية إعادة بناء متفاوتة الدرجة في وظائف </a:t>
            </a:r>
            <a:r>
              <a:rPr lang="ar-DZ" sz="2400" dirty="0" smtClean="0">
                <a:latin typeface="Times New Roman" panose="02020603050405020304" pitchFamily="18" charset="0"/>
                <a:cs typeface="Times New Roman" panose="02020603050405020304" pitchFamily="18" charset="0"/>
              </a:rPr>
              <a:t>الشخص)</a:t>
            </a:r>
          </a:p>
          <a:p>
            <a:pPr marL="0" indent="0" algn="r" rtl="1">
              <a:buNone/>
            </a:pPr>
            <a:r>
              <a:rPr lang="ar-DZ" sz="2400" dirty="0" smtClean="0">
                <a:latin typeface="Times New Roman" panose="02020603050405020304" pitchFamily="18" charset="0"/>
                <a:cs typeface="Times New Roman" panose="02020603050405020304" pitchFamily="18" charset="0"/>
              </a:rPr>
              <a:t>من خلال هده </a:t>
            </a:r>
            <a:r>
              <a:rPr lang="ar-DZ" sz="2400" dirty="0">
                <a:latin typeface="Times New Roman" panose="02020603050405020304" pitchFamily="18" charset="0"/>
                <a:cs typeface="Times New Roman" panose="02020603050405020304" pitchFamily="18" charset="0"/>
              </a:rPr>
              <a:t>التعاريف يمكن تعريف التكوين على انه:‹ عملية إعداد و تحضير الفرد لمنصب تسيير و </a:t>
            </a:r>
            <a:r>
              <a:rPr lang="ar-DZ" sz="2400" dirty="0" smtClean="0">
                <a:latin typeface="Times New Roman" panose="02020603050405020304" pitchFamily="18" charset="0"/>
                <a:cs typeface="Times New Roman" panose="02020603050405020304" pitchFamily="18" charset="0"/>
              </a:rPr>
              <a:t>إشراف, </a:t>
            </a:r>
            <a:r>
              <a:rPr lang="ar-DZ" sz="2400" dirty="0">
                <a:latin typeface="Times New Roman" panose="02020603050405020304" pitchFamily="18" charset="0"/>
                <a:cs typeface="Times New Roman" panose="02020603050405020304" pitchFamily="18" charset="0"/>
              </a:rPr>
              <a:t>حيث يكسب رصيدا معرفيا جديدا </a:t>
            </a:r>
            <a:r>
              <a:rPr lang="ar-DZ" sz="2400" dirty="0" smtClean="0">
                <a:latin typeface="Times New Roman" panose="02020603050405020304" pitchFamily="18" charset="0"/>
                <a:cs typeface="Times New Roman" panose="02020603050405020304" pitchFamily="18" charset="0"/>
              </a:rPr>
              <a:t>يؤهله لإبراز قدراته </a:t>
            </a:r>
            <a:r>
              <a:rPr lang="ar-DZ" sz="2400" dirty="0">
                <a:latin typeface="Times New Roman" panose="02020603050405020304" pitchFamily="18" charset="0"/>
                <a:cs typeface="Times New Roman" panose="02020603050405020304" pitchFamily="18" charset="0"/>
              </a:rPr>
              <a:t>و </a:t>
            </a:r>
            <a:r>
              <a:rPr lang="ar-DZ" sz="2400" dirty="0" err="1" smtClean="0">
                <a:latin typeface="Times New Roman" panose="02020603050405020304" pitchFamily="18" charset="0"/>
                <a:cs typeface="Times New Roman" panose="02020603050405020304" pitchFamily="18" charset="0"/>
              </a:rPr>
              <a:t>كذالك</a:t>
            </a:r>
            <a:r>
              <a:rPr lang="ar-DZ" sz="2400" dirty="0" smtClean="0">
                <a:latin typeface="Times New Roman" panose="02020603050405020304" pitchFamily="18" charset="0"/>
                <a:cs typeface="Times New Roman" panose="02020603050405020304" pitchFamily="18" charset="0"/>
              </a:rPr>
              <a:t> </a:t>
            </a:r>
            <a:r>
              <a:rPr lang="ar-DZ" sz="2400" dirty="0">
                <a:latin typeface="Times New Roman" panose="02020603050405020304" pitchFamily="18" charset="0"/>
                <a:cs typeface="Times New Roman" panose="02020603050405020304" pitchFamily="18" charset="0"/>
              </a:rPr>
              <a:t>تكييفه مع الوضع الجديد في ظروف جديدة و دلك </a:t>
            </a:r>
            <a:r>
              <a:rPr lang="ar-DZ" sz="2400" dirty="0" smtClean="0">
                <a:latin typeface="Times New Roman" panose="02020603050405020304" pitchFamily="18" charset="0"/>
                <a:cs typeface="Times New Roman" panose="02020603050405020304" pitchFamily="18" charset="0"/>
              </a:rPr>
              <a:t>قصد </a:t>
            </a:r>
            <a:r>
              <a:rPr lang="ar-DZ" sz="2400" dirty="0">
                <a:latin typeface="Times New Roman" panose="02020603050405020304" pitchFamily="18" charset="0"/>
                <a:cs typeface="Times New Roman" panose="02020603050405020304" pitchFamily="18" charset="0"/>
              </a:rPr>
              <a:t>النهوض </a:t>
            </a:r>
            <a:r>
              <a:rPr lang="ar-DZ" sz="2400" dirty="0" smtClean="0">
                <a:latin typeface="Times New Roman" panose="02020603050405020304" pitchFamily="18" charset="0"/>
                <a:cs typeface="Times New Roman" panose="02020603050405020304" pitchFamily="18" charset="0"/>
              </a:rPr>
              <a:t>بالطاقات </a:t>
            </a:r>
            <a:r>
              <a:rPr lang="ar-DZ" sz="2400" dirty="0">
                <a:latin typeface="Times New Roman" panose="02020603050405020304" pitchFamily="18" charset="0"/>
                <a:cs typeface="Times New Roman" panose="02020603050405020304" pitchFamily="18" charset="0"/>
              </a:rPr>
              <a:t>و </a:t>
            </a:r>
            <a:r>
              <a:rPr lang="ar-DZ" sz="2400" dirty="0" smtClean="0">
                <a:latin typeface="Times New Roman" panose="02020603050405020304" pitchFamily="18" charset="0"/>
                <a:cs typeface="Times New Roman" panose="02020603050405020304" pitchFamily="18" charset="0"/>
              </a:rPr>
              <a:t>تحسين </a:t>
            </a:r>
            <a:r>
              <a:rPr lang="ar-DZ" sz="2400" dirty="0" err="1" smtClean="0">
                <a:latin typeface="Times New Roman" panose="02020603050405020304" pitchFamily="18" charset="0"/>
                <a:cs typeface="Times New Roman" panose="02020603050405020304" pitchFamily="18" charset="0"/>
              </a:rPr>
              <a:t>الآداء</a:t>
            </a:r>
            <a:r>
              <a:rPr lang="ar-DZ" sz="2400" dirty="0" smtClean="0">
                <a:latin typeface="Times New Roman" panose="02020603050405020304" pitchFamily="18" charset="0"/>
                <a:cs typeface="Times New Roman" panose="02020603050405020304" pitchFamily="18" charset="0"/>
              </a:rPr>
              <a:t> </a:t>
            </a:r>
            <a:r>
              <a:rPr lang="ar-DZ" sz="2400" dirty="0">
                <a:latin typeface="Times New Roman" panose="02020603050405020304" pitchFamily="18" charset="0"/>
                <a:cs typeface="Times New Roman" panose="02020603050405020304" pitchFamily="18" charset="0"/>
              </a:rPr>
              <a:t>و زيادة الفاعلية و </a:t>
            </a:r>
            <a:r>
              <a:rPr lang="ar-DZ" sz="2400" dirty="0" err="1" smtClean="0">
                <a:latin typeface="Times New Roman" panose="02020603050405020304" pitchFamily="18" charset="0"/>
                <a:cs typeface="Times New Roman" panose="02020603050405020304" pitchFamily="18" charset="0"/>
              </a:rPr>
              <a:t>الإستمرارية</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9837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0"/>
            <a:ext cx="8153400" cy="990600"/>
          </a:xfrm>
        </p:spPr>
        <p:txBody>
          <a:bodyPr>
            <a:normAutofit/>
          </a:bodyPr>
          <a:lstStyle/>
          <a:p>
            <a:pPr algn="r" rtl="1"/>
            <a:r>
              <a:rPr lang="ar-DZ" sz="2800" b="1" dirty="0" smtClean="0">
                <a:latin typeface="Times New Roman" panose="02020603050405020304" pitchFamily="18" charset="0"/>
                <a:cs typeface="Times New Roman" panose="02020603050405020304" pitchFamily="18" charset="0"/>
              </a:rPr>
              <a:t>المطلب الثاني </a:t>
            </a:r>
            <a:r>
              <a:rPr lang="ar-DZ" sz="2800" dirty="0" smtClean="0">
                <a:latin typeface="Times New Roman" panose="02020603050405020304" pitchFamily="18" charset="0"/>
                <a:cs typeface="Times New Roman" panose="02020603050405020304" pitchFamily="18" charset="0"/>
              </a:rPr>
              <a:t>:</a:t>
            </a:r>
            <a:r>
              <a:rPr lang="ar-DZ" sz="2800" dirty="0" smtClean="0">
                <a:solidFill>
                  <a:schemeClr val="tx1"/>
                </a:solidFill>
                <a:latin typeface="Times New Roman" panose="02020603050405020304" pitchFamily="18" charset="0"/>
                <a:cs typeface="Times New Roman" panose="02020603050405020304" pitchFamily="18" charset="0"/>
              </a:rPr>
              <a:t>أهداف التكوين</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a:xfrm>
            <a:off x="251520" y="836712"/>
            <a:ext cx="8712968" cy="5760640"/>
          </a:xfrm>
        </p:spPr>
        <p:txBody>
          <a:bodyPr>
            <a:noAutofit/>
          </a:bodyPr>
          <a:lstStyle/>
          <a:p>
            <a:pPr marL="0" indent="0" algn="r" rtl="1">
              <a:buNone/>
            </a:pPr>
            <a:r>
              <a:rPr lang="ar-DZ" sz="2400" dirty="0">
                <a:latin typeface="Times New Roman" panose="02020603050405020304" pitchFamily="18" charset="0"/>
                <a:cs typeface="Times New Roman" panose="02020603050405020304" pitchFamily="18" charset="0"/>
              </a:rPr>
              <a:t>يمكن تلخيص أهداف التكوين في النقاط </a:t>
            </a:r>
            <a:r>
              <a:rPr lang="ar-DZ" sz="2400" dirty="0" smtClean="0">
                <a:latin typeface="Times New Roman" panose="02020603050405020304" pitchFamily="18" charset="0"/>
                <a:cs typeface="Times New Roman" panose="02020603050405020304" pitchFamily="18" charset="0"/>
              </a:rPr>
              <a:t>التالية: </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تنمية </a:t>
            </a:r>
            <a:r>
              <a:rPr lang="ar-DZ" sz="2400" dirty="0">
                <a:latin typeface="Times New Roman" panose="02020603050405020304" pitchFamily="18" charset="0"/>
                <a:cs typeface="Times New Roman" panose="02020603050405020304" pitchFamily="18" charset="0"/>
              </a:rPr>
              <a:t>المعارف, الكفاءات و المهارات, تحتاج المنظمة لتحسين مستوى </a:t>
            </a:r>
            <a:r>
              <a:rPr lang="ar-DZ" sz="2400" dirty="0" err="1" smtClean="0">
                <a:latin typeface="Times New Roman" panose="02020603050405020304" pitchFamily="18" charset="0"/>
                <a:cs typeface="Times New Roman" panose="02020603050405020304" pitchFamily="18" charset="0"/>
              </a:rPr>
              <a:t>أداءعمالها</a:t>
            </a:r>
            <a:r>
              <a:rPr lang="ar-DZ" sz="2400" dirty="0" smtClean="0">
                <a:latin typeface="Times New Roman" panose="02020603050405020304" pitchFamily="18" charset="0"/>
                <a:cs typeface="Times New Roman" panose="02020603050405020304" pitchFamily="18" charset="0"/>
              </a:rPr>
              <a:t> إلى تطوير طاقاتهم </a:t>
            </a:r>
            <a:r>
              <a:rPr lang="ar-DZ" sz="2400" dirty="0">
                <a:latin typeface="Times New Roman" panose="02020603050405020304" pitchFamily="18" charset="0"/>
                <a:cs typeface="Times New Roman" panose="02020603050405020304" pitchFamily="18" charset="0"/>
              </a:rPr>
              <a:t>على كل </a:t>
            </a:r>
            <a:r>
              <a:rPr lang="ar-DZ" sz="2400" dirty="0" smtClean="0">
                <a:latin typeface="Times New Roman" panose="02020603050405020304" pitchFamily="18" charset="0"/>
                <a:cs typeface="Times New Roman" panose="02020603050405020304" pitchFamily="18" charset="0"/>
              </a:rPr>
              <a:t>المستويات</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 </a:t>
            </a:r>
            <a:r>
              <a:rPr lang="ar-DZ" sz="2400" dirty="0">
                <a:latin typeface="Times New Roman" panose="02020603050405020304" pitchFamily="18" charset="0"/>
                <a:cs typeface="Times New Roman" panose="02020603050405020304" pitchFamily="18" charset="0"/>
              </a:rPr>
              <a:t>رفع مستوى إنتاجية و مرد ودية المنظمة , فالتكوين من أهم الوسائل التي تؤدي إلى </a:t>
            </a:r>
            <a:r>
              <a:rPr lang="ar-DZ" sz="2400" dirty="0" smtClean="0">
                <a:latin typeface="Times New Roman" panose="02020603050405020304" pitchFamily="18" charset="0"/>
                <a:cs typeface="Times New Roman" panose="02020603050405020304" pitchFamily="18" charset="0"/>
              </a:rPr>
              <a:t>رفع مستوى </a:t>
            </a:r>
            <a:r>
              <a:rPr lang="ar-DZ" sz="2400" dirty="0">
                <a:latin typeface="Times New Roman" panose="02020603050405020304" pitchFamily="18" charset="0"/>
                <a:cs typeface="Times New Roman" panose="02020603050405020304" pitchFamily="18" charset="0"/>
              </a:rPr>
              <a:t>إنتاجية </a:t>
            </a:r>
            <a:r>
              <a:rPr lang="ar-DZ" sz="2400" dirty="0" smtClean="0">
                <a:latin typeface="Times New Roman" panose="02020603050405020304" pitchFamily="18" charset="0"/>
                <a:cs typeface="Times New Roman" panose="02020603050405020304" pitchFamily="18" charset="0"/>
              </a:rPr>
              <a:t>المنظمة.</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تقليل </a:t>
            </a:r>
            <a:r>
              <a:rPr lang="ar-DZ" sz="2400" dirty="0">
                <a:latin typeface="Times New Roman" panose="02020603050405020304" pitchFamily="18" charset="0"/>
                <a:cs typeface="Times New Roman" panose="02020603050405020304" pitchFamily="18" charset="0"/>
              </a:rPr>
              <a:t>المخاطر و الاقتصاد في التكاليف , حيث يؤدي التكوين في المدى الطويل </a:t>
            </a:r>
            <a:r>
              <a:rPr lang="ar-DZ" sz="2400" dirty="0" smtClean="0">
                <a:latin typeface="Times New Roman" panose="02020603050405020304" pitchFamily="18" charset="0"/>
                <a:cs typeface="Times New Roman" panose="02020603050405020304" pitchFamily="18" charset="0"/>
              </a:rPr>
              <a:t>إلى الضغط </a:t>
            </a:r>
            <a:r>
              <a:rPr lang="ar-DZ" sz="2400" dirty="0">
                <a:latin typeface="Times New Roman" panose="02020603050405020304" pitchFamily="18" charset="0"/>
                <a:cs typeface="Times New Roman" panose="02020603050405020304" pitchFamily="18" charset="0"/>
              </a:rPr>
              <a:t>على التكاليف بالتقليل من الأخطاء</a:t>
            </a:r>
            <a:r>
              <a:rPr lang="ar-DZ" sz="2400" dirty="0" smtClean="0">
                <a:latin typeface="Times New Roman" panose="02020603050405020304" pitchFamily="18" charset="0"/>
                <a:cs typeface="Times New Roman" panose="02020603050405020304" pitchFamily="18" charset="0"/>
              </a:rPr>
              <a:t>.</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 رفع </a:t>
            </a:r>
            <a:r>
              <a:rPr lang="ar-DZ" sz="2400" dirty="0">
                <a:latin typeface="Times New Roman" panose="02020603050405020304" pitchFamily="18" charset="0"/>
                <a:cs typeface="Times New Roman" panose="02020603050405020304" pitchFamily="18" charset="0"/>
              </a:rPr>
              <a:t>مستوى جودة </a:t>
            </a:r>
            <a:r>
              <a:rPr lang="ar-DZ" sz="2400" dirty="0" err="1">
                <a:latin typeface="Times New Roman" panose="02020603050405020304" pitchFamily="18" charset="0"/>
                <a:cs typeface="Times New Roman" panose="02020603050405020304" pitchFamily="18" charset="0"/>
              </a:rPr>
              <a:t>أخدمات</a:t>
            </a:r>
            <a:r>
              <a:rPr lang="ar-DZ" sz="2400" dirty="0">
                <a:latin typeface="Times New Roman" panose="02020603050405020304" pitchFamily="18" charset="0"/>
                <a:cs typeface="Times New Roman" panose="02020603050405020304" pitchFamily="18" charset="0"/>
              </a:rPr>
              <a:t> و منتجات المنظمة اد يؤثر التكوين على طريقة العمل , </a:t>
            </a:r>
            <a:r>
              <a:rPr lang="ar-DZ" sz="2400" dirty="0" smtClean="0">
                <a:latin typeface="Times New Roman" panose="02020603050405020304" pitchFamily="18" charset="0"/>
                <a:cs typeface="Times New Roman" panose="02020603050405020304" pitchFamily="18" charset="0"/>
              </a:rPr>
              <a:t>مما يؤدي </a:t>
            </a:r>
            <a:r>
              <a:rPr lang="ar-DZ" sz="2400" dirty="0">
                <a:latin typeface="Times New Roman" panose="02020603050405020304" pitchFamily="18" charset="0"/>
                <a:cs typeface="Times New Roman" panose="02020603050405020304" pitchFamily="18" charset="0"/>
              </a:rPr>
              <a:t>إلى تحسين جودة الخدمة أو المنتج النهائي , و إلى تحقيق الميزة التنافسية للمنظمة</a:t>
            </a:r>
            <a:r>
              <a:rPr lang="ar-DZ" sz="2400" dirty="0" smtClean="0">
                <a:latin typeface="Times New Roman" panose="02020603050405020304" pitchFamily="18" charset="0"/>
                <a:cs typeface="Times New Roman" panose="02020603050405020304" pitchFamily="18" charset="0"/>
              </a:rPr>
              <a:t>. </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تحسين </a:t>
            </a:r>
            <a:r>
              <a:rPr lang="ar-DZ" sz="2400" dirty="0">
                <a:latin typeface="Times New Roman" panose="02020603050405020304" pitchFamily="18" charset="0"/>
                <a:cs typeface="Times New Roman" panose="02020603050405020304" pitchFamily="18" charset="0"/>
              </a:rPr>
              <a:t>فعالية أساليب العمل و يكون دلك  بالمعرفة الجيدة </a:t>
            </a:r>
            <a:r>
              <a:rPr lang="ar-DZ" sz="2400" dirty="0" err="1">
                <a:latin typeface="Times New Roman" panose="02020603050405020304" pitchFamily="18" charset="0"/>
                <a:cs typeface="Times New Roman" panose="02020603050405020304" pitchFamily="18" charset="0"/>
              </a:rPr>
              <a:t>للساليب</a:t>
            </a:r>
            <a:r>
              <a:rPr lang="ar-DZ" sz="2400" dirty="0">
                <a:latin typeface="Times New Roman" panose="02020603050405020304" pitchFamily="18" charset="0"/>
                <a:cs typeface="Times New Roman" panose="02020603050405020304" pitchFamily="18" charset="0"/>
              </a:rPr>
              <a:t> و </a:t>
            </a:r>
            <a:r>
              <a:rPr lang="ar-DZ" sz="2400" dirty="0" err="1">
                <a:latin typeface="Times New Roman" panose="02020603050405020304" pitchFamily="18" charset="0"/>
                <a:cs typeface="Times New Roman" panose="02020603050405020304" pitchFamily="18" charset="0"/>
              </a:rPr>
              <a:t>الجرءات</a:t>
            </a:r>
            <a:r>
              <a:rPr lang="ar-DZ" sz="2400" dirty="0">
                <a:latin typeface="Times New Roman" panose="02020603050405020304" pitchFamily="18" charset="0"/>
                <a:cs typeface="Times New Roman" panose="02020603050405020304" pitchFamily="18" charset="0"/>
              </a:rPr>
              <a:t> </a:t>
            </a:r>
            <a:r>
              <a:rPr lang="ar-DZ" sz="2400" dirty="0" err="1" smtClean="0">
                <a:latin typeface="Times New Roman" panose="02020603050405020304" pitchFamily="18" charset="0"/>
                <a:cs typeface="Times New Roman" panose="02020603050405020304" pitchFamily="18" charset="0"/>
              </a:rPr>
              <a:t>العمليةالمتنوع</a:t>
            </a:r>
            <a:r>
              <a:rPr lang="ar-DZ" sz="2400" dirty="0" smtClean="0">
                <a:latin typeface="Times New Roman" panose="02020603050405020304" pitchFamily="18" charset="0"/>
                <a:cs typeface="Times New Roman" panose="02020603050405020304" pitchFamily="18" charset="0"/>
              </a:rPr>
              <a:t> </a:t>
            </a:r>
            <a:r>
              <a:rPr lang="ar-DZ" sz="2400" dirty="0" err="1" smtClean="0">
                <a:latin typeface="Times New Roman" panose="02020603050405020304" pitchFamily="18" charset="0"/>
                <a:cs typeface="Times New Roman" panose="02020603050405020304" pitchFamily="18" charset="0"/>
              </a:rPr>
              <a:t>وكذالك</a:t>
            </a:r>
            <a:r>
              <a:rPr lang="ar-DZ" sz="2400" dirty="0" smtClean="0">
                <a:latin typeface="Times New Roman" panose="02020603050405020304" pitchFamily="18" charset="0"/>
                <a:cs typeface="Times New Roman" panose="02020603050405020304" pitchFamily="18" charset="0"/>
              </a:rPr>
              <a:t> تحسين الاتصالات </a:t>
            </a:r>
            <a:r>
              <a:rPr lang="ar-DZ" sz="2400" dirty="0">
                <a:latin typeface="Times New Roman" panose="02020603050405020304" pitchFamily="18" charset="0"/>
                <a:cs typeface="Times New Roman" panose="02020603050405020304" pitchFamily="18" charset="0"/>
              </a:rPr>
              <a:t>التنظيمية بين </a:t>
            </a:r>
            <a:r>
              <a:rPr lang="ar-DZ" sz="2400" dirty="0" smtClean="0">
                <a:latin typeface="Times New Roman" panose="02020603050405020304" pitchFamily="18" charset="0"/>
                <a:cs typeface="Times New Roman" panose="02020603050405020304" pitchFamily="18" charset="0"/>
              </a:rPr>
              <a:t>الادارات والوحدات</a:t>
            </a:r>
            <a:r>
              <a:rPr lang="ar-DZ" sz="2400" dirty="0">
                <a:latin typeface="Times New Roman" panose="02020603050405020304" pitchFamily="18" charset="0"/>
                <a:cs typeface="Times New Roman" panose="02020603050405020304" pitchFamily="18" charset="0"/>
              </a:rPr>
              <a:t>, و كدا العلاقات بين الفراد </a:t>
            </a:r>
            <a:r>
              <a:rPr lang="ar-DZ" sz="2400" dirty="0" smtClean="0">
                <a:latin typeface="Times New Roman" panose="02020603050405020304" pitchFamily="18" charset="0"/>
                <a:cs typeface="Times New Roman" panose="02020603050405020304" pitchFamily="18" charset="0"/>
              </a:rPr>
              <a:t>في مختلف المستويات</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رفع </a:t>
            </a:r>
            <a:r>
              <a:rPr lang="ar-DZ" sz="2400" dirty="0">
                <a:latin typeface="Times New Roman" panose="02020603050405020304" pitchFamily="18" charset="0"/>
                <a:cs typeface="Times New Roman" panose="02020603050405020304" pitchFamily="18" charset="0"/>
              </a:rPr>
              <a:t>مستوى أداء العامل و كدا ثقته و رضاه و </a:t>
            </a:r>
            <a:r>
              <a:rPr lang="ar-DZ" sz="2400" dirty="0" smtClean="0">
                <a:latin typeface="Times New Roman" panose="02020603050405020304" pitchFamily="18" charset="0"/>
                <a:cs typeface="Times New Roman" panose="02020603050405020304" pitchFamily="18" charset="0"/>
              </a:rPr>
              <a:t>اعترافه</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91085"/>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DZ" sz="2800" b="1" dirty="0" smtClean="0">
                <a:latin typeface="Times New Roman" panose="02020603050405020304" pitchFamily="18" charset="0"/>
                <a:cs typeface="Times New Roman" panose="02020603050405020304" pitchFamily="18" charset="0"/>
              </a:rPr>
              <a:t>المطلب الثاني </a:t>
            </a:r>
            <a:r>
              <a:rPr lang="ar-DZ" sz="2800" dirty="0" smtClean="0">
                <a:latin typeface="Times New Roman" panose="02020603050405020304" pitchFamily="18" charset="0"/>
                <a:cs typeface="Times New Roman" panose="02020603050405020304" pitchFamily="18" charset="0"/>
              </a:rPr>
              <a:t>:</a:t>
            </a:r>
            <a:r>
              <a:rPr lang="ar-DZ" sz="2800" dirty="0" smtClean="0">
                <a:solidFill>
                  <a:schemeClr val="tx1"/>
                </a:solidFill>
                <a:latin typeface="Times New Roman" panose="02020603050405020304" pitchFamily="18" charset="0"/>
                <a:cs typeface="Times New Roman" panose="02020603050405020304" pitchFamily="18" charset="0"/>
              </a:rPr>
              <a:t>خطوات عملية التكوين</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a:xfrm>
            <a:off x="179512" y="1628800"/>
            <a:ext cx="8820472" cy="4997152"/>
          </a:xfrm>
        </p:spPr>
        <p:txBody>
          <a:bodyPr/>
          <a:lstStyle/>
          <a:p>
            <a:pPr marL="0" indent="0" algn="r" rtl="1">
              <a:buNone/>
            </a:pPr>
            <a:r>
              <a:rPr lang="ar-DZ" sz="2400" dirty="0" smtClean="0">
                <a:latin typeface="Times New Roman" panose="02020603050405020304" pitchFamily="18" charset="0"/>
                <a:cs typeface="Times New Roman" panose="02020603050405020304" pitchFamily="18" charset="0"/>
              </a:rPr>
              <a:t>تحتل </a:t>
            </a:r>
            <a:r>
              <a:rPr lang="ar-DZ" sz="2400" dirty="0">
                <a:latin typeface="Times New Roman" panose="02020603050405020304" pitchFamily="18" charset="0"/>
                <a:cs typeface="Times New Roman" panose="02020603050405020304" pitchFamily="18" charset="0"/>
              </a:rPr>
              <a:t>عملية التكوين </a:t>
            </a:r>
            <a:r>
              <a:rPr lang="ar-DZ" sz="2400" dirty="0" smtClean="0">
                <a:latin typeface="Times New Roman" panose="02020603050405020304" pitchFamily="18" charset="0"/>
                <a:cs typeface="Times New Roman" panose="02020603050405020304" pitchFamily="18" charset="0"/>
              </a:rPr>
              <a:t>أهمية </a:t>
            </a:r>
            <a:r>
              <a:rPr lang="ar-DZ" sz="2400" dirty="0">
                <a:latin typeface="Times New Roman" panose="02020603050405020304" pitchFamily="18" charset="0"/>
                <a:cs typeface="Times New Roman" panose="02020603050405020304" pitchFamily="18" charset="0"/>
              </a:rPr>
              <a:t>بالغة، خاصة بعد فترة السبعينات من القرن الماضي ، </a:t>
            </a:r>
            <a:r>
              <a:rPr lang="ar-DZ" sz="2400" dirty="0" smtClean="0">
                <a:latin typeface="Times New Roman" panose="02020603050405020304" pitchFamily="18" charset="0"/>
                <a:cs typeface="Times New Roman" panose="02020603050405020304" pitchFamily="18" charset="0"/>
              </a:rPr>
              <a:t>وبعد ادخال الاعلام الآلي </a:t>
            </a:r>
            <a:r>
              <a:rPr lang="ar-DZ" sz="2400" dirty="0">
                <a:latin typeface="Times New Roman" panose="02020603050405020304" pitchFamily="18" charset="0"/>
                <a:cs typeface="Times New Roman" panose="02020603050405020304" pitchFamily="18" charset="0"/>
              </a:rPr>
              <a:t>الى الادارة و </a:t>
            </a:r>
            <a:r>
              <a:rPr lang="ar-DZ" sz="2400" dirty="0" smtClean="0">
                <a:latin typeface="Times New Roman" panose="02020603050405020304" pitchFamily="18" charset="0"/>
                <a:cs typeface="Times New Roman" panose="02020603050405020304" pitchFamily="18" charset="0"/>
              </a:rPr>
              <a:t>يضم </a:t>
            </a:r>
            <a:r>
              <a:rPr lang="ar-DZ" sz="2400" dirty="0">
                <a:latin typeface="Times New Roman" panose="02020603050405020304" pitchFamily="18" charset="0"/>
                <a:cs typeface="Times New Roman" panose="02020603050405020304" pitchFamily="18" charset="0"/>
              </a:rPr>
              <a:t>التكوين عموما الانشطة و المراحل </a:t>
            </a:r>
            <a:r>
              <a:rPr lang="ar-DZ" sz="2400" dirty="0" smtClean="0">
                <a:latin typeface="Times New Roman" panose="02020603050405020304" pitchFamily="18" charset="0"/>
                <a:cs typeface="Times New Roman" panose="02020603050405020304" pitchFamily="18" charset="0"/>
              </a:rPr>
              <a:t>التالية سنتطرق لها في البحوث القادمة بالتفصيل :</a:t>
            </a:r>
            <a:endParaRPr lang="ar-DZ" sz="2400" dirty="0">
              <a:latin typeface="Times New Roman" panose="02020603050405020304" pitchFamily="18" charset="0"/>
              <a:cs typeface="Times New Roman" panose="02020603050405020304" pitchFamily="18" charset="0"/>
            </a:endParaRP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 </a:t>
            </a:r>
            <a:r>
              <a:rPr lang="ar-DZ" sz="2400" dirty="0">
                <a:latin typeface="Times New Roman" panose="02020603050405020304" pitchFamily="18" charset="0"/>
                <a:cs typeface="Times New Roman" panose="02020603050405020304" pitchFamily="18" charset="0"/>
              </a:rPr>
              <a:t>تحديد الاحتياجات </a:t>
            </a:r>
            <a:r>
              <a:rPr lang="ar-DZ" sz="2400" dirty="0" smtClean="0">
                <a:latin typeface="Times New Roman" panose="02020603050405020304" pitchFamily="18" charset="0"/>
                <a:cs typeface="Times New Roman" panose="02020603050405020304" pitchFamily="18" charset="0"/>
              </a:rPr>
              <a:t>التكويني </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وضع وتصميم </a:t>
            </a:r>
            <a:r>
              <a:rPr lang="ar-DZ" sz="2400" dirty="0">
                <a:latin typeface="Times New Roman" panose="02020603050405020304" pitchFamily="18" charset="0"/>
                <a:cs typeface="Times New Roman" panose="02020603050405020304" pitchFamily="18" charset="0"/>
              </a:rPr>
              <a:t>برامج </a:t>
            </a:r>
            <a:r>
              <a:rPr lang="ar-DZ" sz="2400" dirty="0" smtClean="0">
                <a:latin typeface="Times New Roman" panose="02020603050405020304" pitchFamily="18" charset="0"/>
                <a:cs typeface="Times New Roman" panose="02020603050405020304" pitchFamily="18" charset="0"/>
              </a:rPr>
              <a:t>التكوين </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تنفيد </a:t>
            </a:r>
            <a:r>
              <a:rPr lang="ar-DZ" sz="2400" dirty="0">
                <a:latin typeface="Times New Roman" panose="02020603050405020304" pitchFamily="18" charset="0"/>
                <a:cs typeface="Times New Roman" panose="02020603050405020304" pitchFamily="18" charset="0"/>
              </a:rPr>
              <a:t>برنامج </a:t>
            </a:r>
            <a:r>
              <a:rPr lang="ar-DZ" sz="2400" dirty="0" smtClean="0">
                <a:latin typeface="Times New Roman" panose="02020603050405020304" pitchFamily="18" charset="0"/>
                <a:cs typeface="Times New Roman" panose="02020603050405020304" pitchFamily="18" charset="0"/>
              </a:rPr>
              <a:t>التكوين</a:t>
            </a:r>
          </a:p>
          <a:p>
            <a:pPr marL="514350" indent="-514350" algn="r" rtl="1">
              <a:buFont typeface="+mj-lt"/>
              <a:buAutoNum type="arabicPeriod"/>
            </a:pPr>
            <a:r>
              <a:rPr lang="ar-DZ" sz="2400" dirty="0" smtClean="0">
                <a:latin typeface="Times New Roman" panose="02020603050405020304" pitchFamily="18" charset="0"/>
                <a:cs typeface="Times New Roman" panose="02020603050405020304" pitchFamily="18" charset="0"/>
              </a:rPr>
              <a:t>تقيم </a:t>
            </a:r>
            <a:r>
              <a:rPr lang="ar-DZ" sz="2400" dirty="0">
                <a:latin typeface="Times New Roman" panose="02020603050405020304" pitchFamily="18" charset="0"/>
                <a:cs typeface="Times New Roman" panose="02020603050405020304" pitchFamily="18" charset="0"/>
              </a:rPr>
              <a:t>نتائج عملية التكوين</a:t>
            </a:r>
          </a:p>
          <a:p>
            <a:pPr marL="0" indent="0" algn="r" rtl="1">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8337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DZ" sz="2800" b="1" dirty="0" smtClean="0">
                <a:latin typeface="Times New Roman" panose="02020603050405020304" pitchFamily="18" charset="0"/>
                <a:cs typeface="Times New Roman" panose="02020603050405020304" pitchFamily="18" charset="0"/>
              </a:rPr>
              <a:t>المبحث الثاني </a:t>
            </a:r>
            <a:r>
              <a:rPr lang="ar-DZ" sz="2800" dirty="0" smtClean="0">
                <a:latin typeface="Times New Roman" panose="02020603050405020304" pitchFamily="18" charset="0"/>
                <a:cs typeface="Times New Roman" panose="02020603050405020304" pitchFamily="18" charset="0"/>
              </a:rPr>
              <a:t>:</a:t>
            </a:r>
            <a:r>
              <a:rPr lang="ar-DZ" sz="2800" dirty="0" smtClean="0">
                <a:solidFill>
                  <a:schemeClr val="tx1"/>
                </a:solidFill>
                <a:latin typeface="Times New Roman" panose="02020603050405020304" pitchFamily="18" charset="0"/>
                <a:cs typeface="Times New Roman" panose="02020603050405020304" pitchFamily="18" charset="0"/>
              </a:rPr>
              <a:t>أهمية وخطوات عملية التكوين</a:t>
            </a:r>
            <a:endParaRPr lang="fr-FR" sz="28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p:txBody>
          <a:bodyPr>
            <a:normAutofit fontScale="92500"/>
          </a:bodyPr>
          <a:lstStyle/>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a:t>
            </a:r>
            <a:r>
              <a:rPr lang="ar-DZ" dirty="0">
                <a:latin typeface="Times New Roman" panose="02020603050405020304" pitchFamily="18" charset="0"/>
                <a:cs typeface="Times New Roman" panose="02020603050405020304" pitchFamily="18" charset="0"/>
              </a:rPr>
              <a:t>تحقيق الاستقرار  الوظيفي في المؤسسة </a:t>
            </a:r>
            <a:r>
              <a:rPr lang="ar-DZ" dirty="0" smtClean="0">
                <a:latin typeface="Times New Roman" panose="02020603050405020304" pitchFamily="18" charset="0"/>
                <a:cs typeface="Times New Roman" panose="02020603050405020304" pitchFamily="18" charset="0"/>
              </a:rPr>
              <a:t>واكتسابها </a:t>
            </a:r>
            <a:r>
              <a:rPr lang="ar-DZ" dirty="0">
                <a:latin typeface="Times New Roman" panose="02020603050405020304" pitchFamily="18" charset="0"/>
                <a:cs typeface="Times New Roman" panose="02020603050405020304" pitchFamily="18" charset="0"/>
              </a:rPr>
              <a:t>صفحة الثبات وحسن السمعة في المجتمع .</a:t>
            </a:r>
            <a:endParaRPr lang="ar-DZ" dirty="0" smtClean="0">
              <a:latin typeface="Times New Roman" panose="02020603050405020304" pitchFamily="18" charset="0"/>
              <a:cs typeface="Times New Roman" panose="02020603050405020304" pitchFamily="18" charset="0"/>
            </a:endParaRP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عن </a:t>
            </a:r>
            <a:r>
              <a:rPr lang="ar-DZ" dirty="0">
                <a:latin typeface="Times New Roman" panose="02020603050405020304" pitchFamily="18" charset="0"/>
                <a:cs typeface="Times New Roman" panose="02020603050405020304" pitchFamily="18" charset="0"/>
              </a:rPr>
              <a:t>طريق التكوين يمكن مواكبة التطورات </a:t>
            </a:r>
            <a:r>
              <a:rPr lang="ar-DZ" dirty="0" smtClean="0">
                <a:latin typeface="Times New Roman" panose="02020603050405020304" pitchFamily="18" charset="0"/>
                <a:cs typeface="Times New Roman" panose="02020603050405020304" pitchFamily="18" charset="0"/>
              </a:rPr>
              <a:t>التكنولوجية.</a:t>
            </a: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يقلل </a:t>
            </a:r>
            <a:r>
              <a:rPr lang="ar-DZ" dirty="0">
                <a:latin typeface="Times New Roman" panose="02020603050405020304" pitchFamily="18" charset="0"/>
                <a:cs typeface="Times New Roman" panose="02020603050405020304" pitchFamily="18" charset="0"/>
              </a:rPr>
              <a:t>الحاجة </a:t>
            </a:r>
            <a:r>
              <a:rPr lang="ar-DZ" dirty="0" smtClean="0">
                <a:latin typeface="Times New Roman" panose="02020603050405020304" pitchFamily="18" charset="0"/>
                <a:cs typeface="Times New Roman" panose="02020603050405020304" pitchFamily="18" charset="0"/>
              </a:rPr>
              <a:t> </a:t>
            </a:r>
            <a:r>
              <a:rPr lang="ar-DZ" dirty="0" err="1" smtClean="0">
                <a:latin typeface="Times New Roman" panose="02020603050405020304" pitchFamily="18" charset="0"/>
                <a:cs typeface="Times New Roman" panose="02020603050405020304" pitchFamily="18" charset="0"/>
              </a:rPr>
              <a:t>للاشراف</a:t>
            </a:r>
            <a:r>
              <a:rPr lang="ar-DZ" dirty="0">
                <a:latin typeface="Times New Roman" panose="02020603050405020304" pitchFamily="18" charset="0"/>
                <a:cs typeface="Times New Roman" panose="02020603050405020304" pitchFamily="18" charset="0"/>
              </a:rPr>
              <a:t>.</a:t>
            </a:r>
            <a:endParaRPr lang="ar-DZ" dirty="0" smtClean="0">
              <a:latin typeface="Times New Roman" panose="02020603050405020304" pitchFamily="18" charset="0"/>
              <a:cs typeface="Times New Roman" panose="02020603050405020304" pitchFamily="18" charset="0"/>
            </a:endParaRP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تحسن </a:t>
            </a:r>
            <a:r>
              <a:rPr lang="ar-DZ" dirty="0">
                <a:latin typeface="Times New Roman" panose="02020603050405020304" pitchFamily="18" charset="0"/>
                <a:cs typeface="Times New Roman" panose="02020603050405020304" pitchFamily="18" charset="0"/>
              </a:rPr>
              <a:t>الخدمات المؤسسة وطريقة تقديمها، مما ينعكس ايجابيا على العلاقات بين المؤسسات و </a:t>
            </a:r>
            <a:r>
              <a:rPr lang="ar-DZ" dirty="0" smtClean="0">
                <a:latin typeface="Times New Roman" panose="02020603050405020304" pitchFamily="18" charset="0"/>
                <a:cs typeface="Times New Roman" panose="02020603050405020304" pitchFamily="18" charset="0"/>
              </a:rPr>
              <a:t>عملائها.</a:t>
            </a: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وسيع </a:t>
            </a:r>
            <a:r>
              <a:rPr lang="ar-DZ" dirty="0">
                <a:latin typeface="Times New Roman" panose="02020603050405020304" pitchFamily="18" charset="0"/>
                <a:cs typeface="Times New Roman" panose="02020603050405020304" pitchFamily="18" charset="0"/>
              </a:rPr>
              <a:t>و زيادة حرص الترقية </a:t>
            </a:r>
            <a:r>
              <a:rPr lang="ar-DZ" dirty="0" smtClean="0">
                <a:latin typeface="Times New Roman" panose="02020603050405020304" pitchFamily="18" charset="0"/>
                <a:cs typeface="Times New Roman" panose="02020603050405020304" pitchFamily="18" charset="0"/>
              </a:rPr>
              <a:t>الوظيفية.</a:t>
            </a: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تقلل </a:t>
            </a:r>
            <a:r>
              <a:rPr lang="ar-DZ" dirty="0">
                <a:latin typeface="Times New Roman" panose="02020603050405020304" pitchFamily="18" charset="0"/>
                <a:cs typeface="Times New Roman" panose="02020603050405020304" pitchFamily="18" charset="0"/>
              </a:rPr>
              <a:t>الاخطاء </a:t>
            </a:r>
            <a:r>
              <a:rPr lang="ar-DZ" dirty="0" err="1">
                <a:latin typeface="Times New Roman" panose="02020603050405020304" pitchFamily="18" charset="0"/>
                <a:cs typeface="Times New Roman" panose="02020603050405020304" pitchFamily="18" charset="0"/>
              </a:rPr>
              <a:t>الانحرفات</a:t>
            </a:r>
            <a:r>
              <a:rPr lang="ar-DZ" dirty="0">
                <a:latin typeface="Times New Roman" panose="02020603050405020304" pitchFamily="18" charset="0"/>
                <a:cs typeface="Times New Roman" panose="02020603050405020304" pitchFamily="18" charset="0"/>
              </a:rPr>
              <a:t> </a:t>
            </a:r>
            <a:r>
              <a:rPr lang="ar-DZ" dirty="0" err="1">
                <a:latin typeface="Times New Roman" panose="02020603050405020304" pitchFamily="18" charset="0"/>
                <a:cs typeface="Times New Roman" panose="02020603050405020304" pitchFamily="18" charset="0"/>
              </a:rPr>
              <a:t>واحتملات</a:t>
            </a:r>
            <a:r>
              <a:rPr lang="ar-DZ" dirty="0">
                <a:latin typeface="Times New Roman" panose="02020603050405020304" pitchFamily="18" charset="0"/>
                <a:cs typeface="Times New Roman" panose="02020603050405020304" pitchFamily="18" charset="0"/>
              </a:rPr>
              <a:t> التعرض </a:t>
            </a:r>
            <a:r>
              <a:rPr lang="ar-DZ" dirty="0" smtClean="0">
                <a:latin typeface="Times New Roman" panose="02020603050405020304" pitchFamily="18" charset="0"/>
                <a:cs typeface="Times New Roman" panose="02020603050405020304" pitchFamily="18" charset="0"/>
              </a:rPr>
              <a:t>للعقوبات.</a:t>
            </a:r>
          </a:p>
          <a:p>
            <a:pPr marL="514350" indent="-514350" algn="r" rtl="1">
              <a:buFont typeface="+mj-lt"/>
              <a:buAutoNum type="arabicPeriod"/>
            </a:pPr>
            <a:r>
              <a:rPr lang="ar-DZ" dirty="0" smtClean="0">
                <a:latin typeface="Times New Roman" panose="02020603050405020304" pitchFamily="18" charset="0"/>
                <a:cs typeface="Times New Roman" panose="02020603050405020304" pitchFamily="18" charset="0"/>
              </a:rPr>
              <a:t>مساعدة </a:t>
            </a:r>
            <a:r>
              <a:rPr lang="ar-DZ" dirty="0">
                <a:latin typeface="Times New Roman" panose="02020603050405020304" pitchFamily="18" charset="0"/>
                <a:cs typeface="Times New Roman" panose="02020603050405020304" pitchFamily="18" charset="0"/>
              </a:rPr>
              <a:t>الافراد في تحسين قرارتهم وزيادة فهمهم للقوانين و النظم.</a:t>
            </a:r>
          </a:p>
          <a:p>
            <a:pPr marL="0" indent="0" algn="r" rtl="1">
              <a:buNone/>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656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116632"/>
            <a:ext cx="8153400" cy="752128"/>
          </a:xfrm>
        </p:spPr>
        <p:txBody>
          <a:bodyPr>
            <a:normAutofit fontScale="90000"/>
          </a:bodyPr>
          <a:lstStyle/>
          <a:p>
            <a:pPr algn="r" rtl="1"/>
            <a:r>
              <a:rPr lang="ar-DZ" sz="3200" b="1" dirty="0" smtClean="0">
                <a:latin typeface="Times New Roman" panose="02020603050405020304" pitchFamily="18" charset="0"/>
                <a:cs typeface="Times New Roman" panose="02020603050405020304" pitchFamily="18" charset="0"/>
              </a:rPr>
              <a:t>المبحث الثالث </a:t>
            </a:r>
            <a:r>
              <a:rPr lang="ar-DZ" sz="3200" dirty="0" smtClean="0">
                <a:latin typeface="Times New Roman" panose="02020603050405020304" pitchFamily="18" charset="0"/>
                <a:cs typeface="Times New Roman" panose="02020603050405020304" pitchFamily="18" charset="0"/>
              </a:rPr>
              <a:t>:</a:t>
            </a:r>
            <a:r>
              <a:rPr lang="ar-DZ" sz="3200" dirty="0" err="1" smtClean="0">
                <a:solidFill>
                  <a:schemeClr val="tx1"/>
                </a:solidFill>
                <a:latin typeface="Times New Roman" panose="02020603050405020304" pitchFamily="18" charset="0"/>
                <a:cs typeface="Times New Roman" panose="02020603050405020304" pitchFamily="18" charset="0"/>
              </a:rPr>
              <a:t>الإيطار</a:t>
            </a:r>
            <a:r>
              <a:rPr lang="ar-DZ" sz="3200" dirty="0" smtClean="0">
                <a:solidFill>
                  <a:schemeClr val="tx1"/>
                </a:solidFill>
                <a:latin typeface="Times New Roman" panose="02020603050405020304" pitchFamily="18" charset="0"/>
                <a:cs typeface="Times New Roman" panose="02020603050405020304" pitchFamily="18" charset="0"/>
              </a:rPr>
              <a:t> القانوني والتنظيمي للتكوين </a:t>
            </a:r>
            <a:r>
              <a:rPr lang="ar-DZ" sz="3200" dirty="0" smtClean="0">
                <a:latin typeface="Times New Roman" panose="02020603050405020304" pitchFamily="18" charset="0"/>
                <a:cs typeface="Times New Roman" panose="02020603050405020304" pitchFamily="18" charset="0"/>
              </a:rPr>
              <a:t/>
            </a:r>
            <a:br>
              <a:rPr lang="ar-DZ" sz="3200" dirty="0" smtClean="0">
                <a:latin typeface="Times New Roman" panose="02020603050405020304" pitchFamily="18" charset="0"/>
                <a:cs typeface="Times New Roman" panose="02020603050405020304" pitchFamily="18" charset="0"/>
              </a:rPr>
            </a:br>
            <a:r>
              <a:rPr lang="ar-DZ" sz="3200" b="1" dirty="0" smtClean="0">
                <a:latin typeface="Times New Roman" panose="02020603050405020304" pitchFamily="18" charset="0"/>
                <a:cs typeface="Times New Roman" panose="02020603050405020304" pitchFamily="18" charset="0"/>
              </a:rPr>
              <a:t>المطلب الأول </a:t>
            </a:r>
            <a:r>
              <a:rPr lang="ar-DZ" sz="3200" dirty="0" smtClean="0">
                <a:latin typeface="Times New Roman" panose="02020603050405020304" pitchFamily="18" charset="0"/>
                <a:cs typeface="Times New Roman" panose="02020603050405020304" pitchFamily="18" charset="0"/>
              </a:rPr>
              <a:t>:</a:t>
            </a:r>
            <a:r>
              <a:rPr lang="ar-DZ" sz="3200" dirty="0" err="1" smtClean="0">
                <a:solidFill>
                  <a:schemeClr val="tx1"/>
                </a:solidFill>
                <a:latin typeface="Times New Roman" panose="02020603050405020304" pitchFamily="18" charset="0"/>
                <a:cs typeface="Times New Roman" panose="02020603050405020304" pitchFamily="18" charset="0"/>
              </a:rPr>
              <a:t>الإيطار</a:t>
            </a:r>
            <a:r>
              <a:rPr lang="ar-DZ" sz="3200" dirty="0" smtClean="0">
                <a:solidFill>
                  <a:schemeClr val="tx1"/>
                </a:solidFill>
                <a:latin typeface="Times New Roman" panose="02020603050405020304" pitchFamily="18" charset="0"/>
                <a:cs typeface="Times New Roman" panose="02020603050405020304" pitchFamily="18" charset="0"/>
              </a:rPr>
              <a:t> القانوني للتكوين في الجزائر</a:t>
            </a:r>
            <a:endParaRPr lang="fr-FR" sz="3200" dirty="0">
              <a:solidFill>
                <a:schemeClr val="tx1"/>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
          </p:nvPr>
        </p:nvSpPr>
        <p:spPr>
          <a:xfrm>
            <a:off x="467544" y="1556792"/>
            <a:ext cx="8352928" cy="5040560"/>
          </a:xfrm>
        </p:spPr>
        <p:txBody>
          <a:bodyPr>
            <a:noAutofit/>
          </a:bodyPr>
          <a:lstStyle/>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تخضع عملية التدريب في المؤسسات العمومية والاقتصادية إلى قانون ينظم </a:t>
            </a:r>
            <a:r>
              <a:rPr lang="ar-DZ" sz="2400" dirty="0" err="1" smtClean="0">
                <a:latin typeface="Times New Roman" panose="02020603050405020304" pitchFamily="18" charset="0"/>
                <a:cs typeface="Times New Roman" panose="02020603050405020304" pitchFamily="18" charset="0"/>
              </a:rPr>
              <a:t>سيير</a:t>
            </a:r>
            <a:r>
              <a:rPr lang="ar-DZ" sz="2400" dirty="0" smtClean="0">
                <a:latin typeface="Times New Roman" panose="02020603050405020304" pitchFamily="18" charset="0"/>
                <a:cs typeface="Times New Roman" panose="02020603050405020304" pitchFamily="18" charset="0"/>
              </a:rPr>
              <a:t> العملية التكوينية مما يسمح للمؤسسة التحكم في مواردها البشرية ،ويختلف الإطار القانوني والتنظيمي من دولة إلى </a:t>
            </a:r>
            <a:r>
              <a:rPr lang="ar-DZ" sz="2400" dirty="0" err="1" smtClean="0">
                <a:latin typeface="Times New Roman" panose="02020603050405020304" pitchFamily="18" charset="0"/>
                <a:cs typeface="Times New Roman" panose="02020603050405020304" pitchFamily="18" charset="0"/>
              </a:rPr>
              <a:t>آخرى</a:t>
            </a:r>
            <a:r>
              <a:rPr lang="ar-DZ" sz="2400" dirty="0" smtClean="0">
                <a:latin typeface="Times New Roman" panose="02020603050405020304" pitchFamily="18" charset="0"/>
                <a:cs typeface="Times New Roman" panose="02020603050405020304" pitchFamily="18" charset="0"/>
              </a:rPr>
              <a:t> ومن قطاع إلى آخر ومن مؤسسة إلى أخرى.</a:t>
            </a:r>
          </a:p>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سنتناول فيما يلي رؤية حول </a:t>
            </a:r>
            <a:r>
              <a:rPr lang="ar-DZ" sz="2400" dirty="0" err="1" smtClean="0">
                <a:latin typeface="Times New Roman" panose="02020603050405020304" pitchFamily="18" charset="0"/>
                <a:cs typeface="Times New Roman" panose="02020603050405020304" pitchFamily="18" charset="0"/>
              </a:rPr>
              <a:t>الإيطار</a:t>
            </a:r>
            <a:r>
              <a:rPr lang="ar-DZ" sz="2400" dirty="0" smtClean="0">
                <a:latin typeface="Times New Roman" panose="02020603050405020304" pitchFamily="18" charset="0"/>
                <a:cs typeface="Times New Roman" panose="02020603050405020304" pitchFamily="18" charset="0"/>
              </a:rPr>
              <a:t> القانوني للتكوين في الوظيف العمومي في الجزائر ذات العلاقة </a:t>
            </a:r>
            <a:r>
              <a:rPr lang="ar-DZ" sz="2400" dirty="0" err="1" smtClean="0">
                <a:latin typeface="Times New Roman" panose="02020603050405020304" pitchFamily="18" charset="0"/>
                <a:cs typeface="Times New Roman" panose="02020603050405020304" pitchFamily="18" charset="0"/>
              </a:rPr>
              <a:t>بالإيطار</a:t>
            </a:r>
            <a:r>
              <a:rPr lang="ar-DZ" sz="2400" dirty="0" smtClean="0">
                <a:latin typeface="Times New Roman" panose="02020603050405020304" pitchFamily="18" charset="0"/>
                <a:cs typeface="Times New Roman" panose="02020603050405020304" pitchFamily="18" charset="0"/>
              </a:rPr>
              <a:t> القانوني والتنظيمي </a:t>
            </a:r>
          </a:p>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تنص المادة83: يعين كل مترشح تم توظيفه في رتبة للوظيفة العمومية يسمى متربص. </a:t>
            </a:r>
          </a:p>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غير أنه يمكن أن تنص القوانين الاساسية الخاصة ونظرا للمؤهلات العالية المطلوبة للالتحاق ببعض الرتب على الترسيم المباشر للرتبة</a:t>
            </a:r>
          </a:p>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المادة84: يجب على </a:t>
            </a:r>
            <a:r>
              <a:rPr lang="ar-DZ" sz="2400" dirty="0" err="1" smtClean="0">
                <a:latin typeface="Times New Roman" panose="02020603050405020304" pitchFamily="18" charset="0"/>
                <a:cs typeface="Times New Roman" panose="02020603050405020304" pitchFamily="18" charset="0"/>
              </a:rPr>
              <a:t>المتربص،حسب</a:t>
            </a:r>
            <a:r>
              <a:rPr lang="ar-DZ" sz="2400" dirty="0" smtClean="0">
                <a:latin typeface="Times New Roman" panose="02020603050405020304" pitchFamily="18" charset="0"/>
                <a:cs typeface="Times New Roman" panose="02020603050405020304" pitchFamily="18" charset="0"/>
              </a:rPr>
              <a:t> طبيعة المهام المنوطة برتبته، قضاء فترة تربص مدتها سنة، ويمكن بالنسبة لبعض الأسلاك أن تتضمن تكوينا تحضيريا للشغل الوظيفة</a:t>
            </a:r>
          </a:p>
          <a:p>
            <a:pPr marL="0" indent="0" algn="r" rtl="1">
              <a:buNone/>
              <a:tabLst>
                <a:tab pos="5646738" algn="l"/>
              </a:tabLst>
            </a:pPr>
            <a:r>
              <a:rPr lang="ar-DZ" sz="2400" dirty="0" smtClean="0">
                <a:latin typeface="Times New Roman" panose="02020603050405020304" pitchFamily="18" charset="0"/>
                <a:cs typeface="Times New Roman" panose="02020603050405020304" pitchFamily="18" charset="0"/>
              </a:rPr>
              <a:t> </a:t>
            </a:r>
            <a:endParaRPr lang="ar-D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8956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539552" y="332656"/>
            <a:ext cx="8153400" cy="4495800"/>
          </a:xfrm>
        </p:spPr>
        <p:txBody>
          <a:bodyPr/>
          <a:lstStyle/>
          <a:p>
            <a:pPr algn="r" rtl="1"/>
            <a:r>
              <a:rPr lang="ar-DZ" sz="2400" dirty="0">
                <a:latin typeface="Times New Roman" panose="02020603050405020304" pitchFamily="18" charset="0"/>
                <a:cs typeface="Times New Roman" panose="02020603050405020304" pitchFamily="18" charset="0"/>
              </a:rPr>
              <a:t> المادة 97: يخضع كل موظف ،أثناء مساره </a:t>
            </a:r>
            <a:r>
              <a:rPr lang="ar-DZ" sz="2400" dirty="0" err="1">
                <a:latin typeface="Times New Roman" panose="02020603050405020304" pitchFamily="18" charset="0"/>
                <a:cs typeface="Times New Roman" panose="02020603050405020304" pitchFamily="18" charset="0"/>
              </a:rPr>
              <a:t>المهني،إلى</a:t>
            </a:r>
            <a:r>
              <a:rPr lang="ar-DZ" sz="2400" dirty="0">
                <a:latin typeface="Times New Roman" panose="02020603050405020304" pitchFamily="18" charset="0"/>
                <a:cs typeface="Times New Roman" panose="02020603050405020304" pitchFamily="18" charset="0"/>
              </a:rPr>
              <a:t> تقييم مستمر ودوري يهدف الى تقدير مؤهلاته المهنية وفقا لمناهج ملائمة </a:t>
            </a:r>
          </a:p>
          <a:p>
            <a:pPr algn="r" rtl="1"/>
            <a:r>
              <a:rPr lang="ar-DZ" sz="2400" dirty="0">
                <a:latin typeface="Times New Roman" panose="02020603050405020304" pitchFamily="18" charset="0"/>
                <a:cs typeface="Times New Roman" panose="02020603050405020304" pitchFamily="18" charset="0"/>
              </a:rPr>
              <a:t>المادة 104: يتعين على الادارة تنظيم دورات التكوين وتحسين المستوى بصفة دائمة ، قصد ضمان تحسين تأهيل الموظف وترقيته المهنية ، وتأهيله لمهام جديدة </a:t>
            </a:r>
          </a:p>
          <a:p>
            <a:pPr algn="r" rtl="1"/>
            <a:r>
              <a:rPr lang="ar-DZ" sz="2400" dirty="0">
                <a:latin typeface="Times New Roman" panose="02020603050405020304" pitchFamily="18" charset="0"/>
                <a:cs typeface="Times New Roman" panose="02020603050405020304" pitchFamily="18" charset="0"/>
              </a:rPr>
              <a:t>الماده105: تحدد شروط </a:t>
            </a:r>
            <a:r>
              <a:rPr lang="ar-DZ" sz="2400" dirty="0" err="1">
                <a:latin typeface="Times New Roman" panose="02020603050405020304" pitchFamily="18" charset="0"/>
                <a:cs typeface="Times New Roman" panose="02020603050405020304" pitchFamily="18" charset="0"/>
              </a:rPr>
              <a:t>الإلتحاق</a:t>
            </a:r>
            <a:r>
              <a:rPr lang="ar-DZ" sz="2400" dirty="0">
                <a:latin typeface="Times New Roman" panose="02020603050405020304" pitchFamily="18" charset="0"/>
                <a:cs typeface="Times New Roman" panose="02020603050405020304" pitchFamily="18" charset="0"/>
              </a:rPr>
              <a:t> بالتكوين وتحسين المستوى وكيفيات تنظيمية ومدته واجبات الموظف وحقوقه المترتبة على ذلك ، عن طريق التنظيم .</a:t>
            </a:r>
          </a:p>
          <a:p>
            <a:pPr algn="r" rtl="1"/>
            <a:endParaRPr lang="fr-FR" dirty="0"/>
          </a:p>
        </p:txBody>
      </p:sp>
    </p:spTree>
    <p:extLst>
      <p:ext uri="{BB962C8B-B14F-4D97-AF65-F5344CB8AC3E}">
        <p14:creationId xmlns:p14="http://schemas.microsoft.com/office/powerpoint/2010/main" val="35134931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565</TotalTime>
  <Words>1156</Words>
  <Application>Microsoft Office PowerPoint</Application>
  <PresentationFormat>عرض على الشاشة (3:4)‏</PresentationFormat>
  <Paragraphs>83</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ألوان متوسطة</vt:lpstr>
      <vt:lpstr> الجمهورية الجزائرية الديمقراطية الشعبية  وزارة التعليم العالي والبحث العلمي-جامعة محمد خيضر </vt:lpstr>
      <vt:lpstr>خطة البحث                     </vt:lpstr>
      <vt:lpstr>عرض تقديمي في PowerPoint</vt:lpstr>
      <vt:lpstr>المبحث الأول: ماهية التكوين  المطلب الأول: تعريف التكوين</vt:lpstr>
      <vt:lpstr>المطلب الثاني :أهداف التكوين</vt:lpstr>
      <vt:lpstr>المطلب الثاني :خطوات عملية التكوين</vt:lpstr>
      <vt:lpstr>المبحث الثاني :أهمية وخطوات عملية التكوين</vt:lpstr>
      <vt:lpstr>المبحث الثالث :الإيطار القانوني والتنظيمي للتكوين  المطلب الأول :الإيطار القانوني للتكوين في الجزائر</vt:lpstr>
      <vt:lpstr>عرض تقديمي في PowerPoint</vt:lpstr>
      <vt:lpstr>المطلب الثاني :الإيطارالقانوني للتكوين في المغرب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dc:title>
  <dc:creator>laadjel</dc:creator>
  <cp:lastModifiedBy>laadjel</cp:lastModifiedBy>
  <cp:revision>26</cp:revision>
  <dcterms:created xsi:type="dcterms:W3CDTF">2020-08-14T11:26:22Z</dcterms:created>
  <dcterms:modified xsi:type="dcterms:W3CDTF">2020-08-14T20:55:32Z</dcterms:modified>
</cp:coreProperties>
</file>