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0" r:id="rId5"/>
    <p:sldId id="261" r:id="rId6"/>
    <p:sldId id="262" r:id="rId7"/>
    <p:sldId id="272" r:id="rId8"/>
    <p:sldId id="264" r:id="rId9"/>
    <p:sldId id="265" r:id="rId10"/>
    <p:sldId id="266" r:id="rId11"/>
    <p:sldId id="267" r:id="rId12"/>
    <p:sldId id="268"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00"/>
    <a:srgbClr val="586D2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630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8901AA-8E25-432D-9B3B-B4C46365A3E1}" type="datetimeFigureOut">
              <a:rPr lang="fr-FR" smtClean="0"/>
              <a:pPr/>
              <a:t>05/04/2020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B3532C-A970-44C5-8CDE-FFECEF8587D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3CF30BF-E761-4396-94F3-417E60DA0D82}"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8461EB-A702-44A5-BE26-781F1F0A985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F30BF-E761-4396-94F3-417E60DA0D82}" type="datetimeFigureOut">
              <a:rPr lang="fr-FR" smtClean="0"/>
              <a:pPr/>
              <a:t>05/04/2020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8461EB-A702-44A5-BE26-781F1F0A985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4" name="Image 3" descr="1f34731b468c103a8cd219a093f7290d.jpg"/>
          <p:cNvPicPr>
            <a:picLocks noChangeAspect="1"/>
          </p:cNvPicPr>
          <p:nvPr/>
        </p:nvPicPr>
        <p:blipFill>
          <a:blip r:embed="rId2"/>
          <a:stretch>
            <a:fillRect/>
          </a:stretch>
        </p:blipFill>
        <p:spPr>
          <a:xfrm>
            <a:off x="0" y="0"/>
            <a:ext cx="9144000" cy="6915150"/>
          </a:xfrm>
          <a:prstGeom prst="rect">
            <a:avLst/>
          </a:prstGeom>
          <a:ln>
            <a:solidFill>
              <a:schemeClr val="accent2">
                <a:lumMod val="50000"/>
              </a:schemeClr>
            </a:solidFill>
          </a:ln>
        </p:spPr>
      </p:pic>
      <p:sp>
        <p:nvSpPr>
          <p:cNvPr id="5" name="ZoneTexte 4"/>
          <p:cNvSpPr txBox="1"/>
          <p:nvPr/>
        </p:nvSpPr>
        <p:spPr>
          <a:xfrm>
            <a:off x="2500298" y="357166"/>
            <a:ext cx="4357718" cy="523220"/>
          </a:xfrm>
          <a:prstGeom prst="rect">
            <a:avLst/>
          </a:prstGeom>
          <a:noFill/>
        </p:spPr>
        <p:txBody>
          <a:bodyPr wrap="square" rtlCol="0">
            <a:spAutoFit/>
          </a:bodyPr>
          <a:lstStyle/>
          <a:p>
            <a:pPr algn="ctr" rtl="1"/>
            <a:endParaRPr lang="fr-FR" sz="2800" b="1" dirty="0">
              <a:effectLst>
                <a:outerShdw blurRad="38100" dist="38100" dir="2700000" algn="tl">
                  <a:srgbClr val="000000">
                    <a:alpha val="43137"/>
                  </a:srgbClr>
                </a:outerShdw>
              </a:effectLst>
              <a:latin typeface="Adobe Arabic" pitchFamily="18" charset="-78"/>
              <a:cs typeface="Adobe Arabic" pitchFamily="18" charset="-78"/>
            </a:endParaRPr>
          </a:p>
        </p:txBody>
      </p:sp>
      <p:sp>
        <p:nvSpPr>
          <p:cNvPr id="6" name="ZoneTexte 5"/>
          <p:cNvSpPr txBox="1"/>
          <p:nvPr/>
        </p:nvSpPr>
        <p:spPr>
          <a:xfrm>
            <a:off x="1428728" y="285728"/>
            <a:ext cx="7286676" cy="3108543"/>
          </a:xfrm>
          <a:prstGeom prst="rect">
            <a:avLst/>
          </a:prstGeom>
          <a:noFill/>
        </p:spPr>
        <p:txBody>
          <a:bodyPr wrap="square" rtlCol="0">
            <a:spAutoFit/>
          </a:bodyPr>
          <a:lstStyle/>
          <a:p>
            <a:pPr algn="ctr" rtl="1">
              <a:lnSpc>
                <a:spcPct val="150000"/>
              </a:lnSpc>
            </a:pPr>
            <a:r>
              <a:rPr lang="ar-DZ" sz="2800" b="1" dirty="0"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بسم الله الرحمان الرحيم</a:t>
            </a:r>
          </a:p>
          <a:p>
            <a:pPr algn="ctr" rtl="1"/>
            <a:r>
              <a:rPr lang="ar-DZ" sz="2800" b="1" dirty="0"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كلية العلوم الاقتصادية والتجارية وعلوم التسيير</a:t>
            </a:r>
          </a:p>
          <a:p>
            <a:pPr algn="ctr" rtl="1"/>
            <a:r>
              <a:rPr lang="ar-DZ" sz="2800" b="1" dirty="0"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جامعة محمد </a:t>
            </a:r>
            <a:r>
              <a:rPr lang="ar-DZ" sz="2800" b="1" dirty="0" err="1"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خيضر</a:t>
            </a:r>
            <a:r>
              <a:rPr lang="ar-DZ" sz="2800" b="1" dirty="0"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 بسكرة</a:t>
            </a:r>
            <a:endParaRPr lang="ar-DZ" sz="2800" dirty="0" smtClean="0">
              <a:latin typeface="Adobe نسخ Medium" pitchFamily="50" charset="-78"/>
              <a:ea typeface="Batang" pitchFamily="18" charset="-127"/>
              <a:cs typeface="Adobe نسخ Medium" pitchFamily="50" charset="-78"/>
            </a:endParaRPr>
          </a:p>
          <a:p>
            <a:pPr algn="r" rtl="1"/>
            <a:r>
              <a:rPr lang="ar-DZ" sz="2800" b="1" dirty="0"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القسم : تسيير </a:t>
            </a:r>
          </a:p>
          <a:p>
            <a:pPr algn="r" rtl="1"/>
            <a:r>
              <a:rPr lang="ar-DZ" sz="2800" b="1" dirty="0" smtClean="0">
                <a:effectLst>
                  <a:outerShdw blurRad="38100" dist="38100" dir="2700000" algn="tl">
                    <a:srgbClr val="000000">
                      <a:alpha val="43137"/>
                    </a:srgbClr>
                  </a:outerShdw>
                </a:effectLst>
                <a:latin typeface="Adobe نسخ Medium" pitchFamily="50" charset="-78"/>
                <a:ea typeface="Batang" pitchFamily="18" charset="-127"/>
                <a:cs typeface="Adobe نسخ Medium" pitchFamily="50" charset="-78"/>
              </a:rPr>
              <a:t>التخصص : تسيير الموارد البشرية</a:t>
            </a:r>
            <a:r>
              <a:rPr lang="ar-DZ" sz="2800" b="1" dirty="0" smtClean="0">
                <a:effectLst>
                  <a:outerShdw blurRad="38100" dist="38100" dir="2700000" algn="tl">
                    <a:srgbClr val="000000">
                      <a:alpha val="43137"/>
                    </a:srgbClr>
                  </a:outerShdw>
                </a:effectLst>
                <a:latin typeface="Batang" pitchFamily="18" charset="-127"/>
                <a:ea typeface="Batang" pitchFamily="18" charset="-127"/>
                <a:cs typeface="Andalus" pitchFamily="18" charset="-78"/>
              </a:rPr>
              <a:t> </a:t>
            </a:r>
          </a:p>
          <a:p>
            <a:pPr algn="ctr" rtl="1">
              <a:lnSpc>
                <a:spcPct val="150000"/>
              </a:lnSpc>
            </a:pPr>
            <a:endParaRPr lang="ar-DZ" sz="2800" b="1" dirty="0" smtClean="0">
              <a:effectLst>
                <a:outerShdw blurRad="38100" dist="38100" dir="2700000" algn="tl">
                  <a:srgbClr val="000000">
                    <a:alpha val="43137"/>
                  </a:srgbClr>
                </a:outerShdw>
              </a:effectLst>
              <a:latin typeface="Batang" pitchFamily="18" charset="-127"/>
              <a:ea typeface="Batang" pitchFamily="18" charset="-127"/>
              <a:cs typeface="Andalus" pitchFamily="18" charset="-78"/>
            </a:endParaRPr>
          </a:p>
        </p:txBody>
      </p:sp>
      <p:sp>
        <p:nvSpPr>
          <p:cNvPr id="7" name="ZoneTexte 6"/>
          <p:cNvSpPr txBox="1"/>
          <p:nvPr/>
        </p:nvSpPr>
        <p:spPr>
          <a:xfrm>
            <a:off x="6215074" y="4429132"/>
            <a:ext cx="2214578" cy="1569660"/>
          </a:xfrm>
          <a:prstGeom prst="rect">
            <a:avLst/>
          </a:prstGeom>
          <a:noFill/>
        </p:spPr>
        <p:txBody>
          <a:bodyPr wrap="square" rtlCol="0">
            <a:spAutoFit/>
          </a:bodyPr>
          <a:lstStyle/>
          <a:p>
            <a:pPr algn="r" rtl="1">
              <a:buFont typeface="Wingdings" pitchFamily="2" charset="2"/>
              <a:buChar char="Ø"/>
            </a:pP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من إعداد  الطلبة :</a:t>
            </a:r>
            <a:r>
              <a:rPr lang="ar-DZ" sz="2400" dirty="0" smtClean="0">
                <a:effectLst>
                  <a:outerShdw blurRad="38100" dist="38100" dir="2700000" algn="tl">
                    <a:srgbClr val="000000">
                      <a:alpha val="43137"/>
                    </a:srgbClr>
                  </a:outerShdw>
                </a:effectLst>
                <a:latin typeface="Adobe نسخ Medium" pitchFamily="50" charset="-78"/>
                <a:cs typeface="Adobe نسخ Medium" pitchFamily="50" charset="-78"/>
              </a:rPr>
              <a:t> </a:t>
            </a:r>
          </a:p>
          <a:p>
            <a:pPr marL="457200" indent="-457200" algn="r" rtl="1">
              <a:buFont typeface="+mj-lt"/>
              <a:buAutoNum type="arabicPeriod"/>
            </a:pP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رانيـة كاتـب</a:t>
            </a:r>
          </a:p>
          <a:p>
            <a:pPr marL="457200" indent="-457200" algn="r" rtl="1">
              <a:buFont typeface="+mj-lt"/>
              <a:buAutoNum type="arabicPeriod"/>
            </a:pP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هاجر </a:t>
            </a:r>
            <a:r>
              <a:rPr lang="ar-DZ" sz="2400" b="1" dirty="0" err="1" smtClean="0">
                <a:effectLst>
                  <a:outerShdw blurRad="38100" dist="38100" dir="2700000" algn="tl">
                    <a:srgbClr val="000000">
                      <a:alpha val="43137"/>
                    </a:srgbClr>
                  </a:outerShdw>
                </a:effectLst>
                <a:latin typeface="Adobe نسخ Medium" pitchFamily="50" charset="-78"/>
                <a:cs typeface="Adobe نسخ Medium" pitchFamily="50" charset="-78"/>
              </a:rPr>
              <a:t>مجـدل</a:t>
            </a: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 </a:t>
            </a:r>
          </a:p>
          <a:p>
            <a:pPr marL="457200" indent="-457200" algn="r" rtl="1">
              <a:buFont typeface="+mj-lt"/>
              <a:buAutoNum type="arabicPeriod"/>
            </a:pP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دنيا </a:t>
            </a:r>
            <a:r>
              <a:rPr lang="ar-DZ" sz="2400" b="1" dirty="0" err="1" smtClean="0">
                <a:effectLst>
                  <a:outerShdw blurRad="38100" dist="38100" dir="2700000" algn="tl">
                    <a:srgbClr val="000000">
                      <a:alpha val="43137"/>
                    </a:srgbClr>
                  </a:outerShdw>
                </a:effectLst>
                <a:latin typeface="Adobe نسخ Medium" pitchFamily="50" charset="-78"/>
                <a:cs typeface="Adobe نسخ Medium" pitchFamily="50" charset="-78"/>
              </a:rPr>
              <a:t>بلجلط</a:t>
            </a:r>
            <a:endParaRPr lang="fr-FR" sz="2400" b="1" dirty="0">
              <a:effectLst>
                <a:outerShdw blurRad="38100" dist="38100" dir="2700000" algn="tl">
                  <a:srgbClr val="000000">
                    <a:alpha val="43137"/>
                  </a:srgbClr>
                </a:outerShdw>
              </a:effectLst>
              <a:latin typeface="Adobe نسخ Medium" pitchFamily="50" charset="-78"/>
              <a:cs typeface="Adobe نسخ Medium" pitchFamily="50" charset="-78"/>
            </a:endParaRPr>
          </a:p>
        </p:txBody>
      </p:sp>
      <p:sp>
        <p:nvSpPr>
          <p:cNvPr id="8" name="ZoneTexte 7"/>
          <p:cNvSpPr txBox="1"/>
          <p:nvPr/>
        </p:nvSpPr>
        <p:spPr>
          <a:xfrm>
            <a:off x="2571736" y="4357694"/>
            <a:ext cx="2500330" cy="1846659"/>
          </a:xfrm>
          <a:prstGeom prst="rect">
            <a:avLst/>
          </a:prstGeom>
          <a:noFill/>
        </p:spPr>
        <p:txBody>
          <a:bodyPr wrap="square" rtlCol="0">
            <a:spAutoFit/>
          </a:bodyPr>
          <a:lstStyle/>
          <a:p>
            <a:pPr algn="r" rtl="1">
              <a:buFont typeface="Wingdings" pitchFamily="2" charset="2"/>
              <a:buChar char="Ø"/>
            </a:pP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تحت إشراف الأستاذة :</a:t>
            </a:r>
          </a:p>
          <a:p>
            <a:pPr algn="r" rtl="1"/>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     </a:t>
            </a:r>
            <a:r>
              <a:rPr lang="ar-DZ" sz="2400" b="1" dirty="0" err="1" smtClean="0">
                <a:effectLst>
                  <a:outerShdw blurRad="38100" dist="38100" dir="2700000" algn="tl">
                    <a:srgbClr val="000000">
                      <a:alpha val="43137"/>
                    </a:srgbClr>
                  </a:outerShdw>
                </a:effectLst>
                <a:latin typeface="Adobe نسخ Medium" pitchFamily="50" charset="-78"/>
                <a:cs typeface="Adobe نسخ Medium" pitchFamily="50" charset="-78"/>
              </a:rPr>
              <a:t>مليكة</a:t>
            </a:r>
            <a:r>
              <a:rPr lang="ar-DZ" b="1" dirty="0" smtClean="0">
                <a:latin typeface="Adobe نسخ Medium" pitchFamily="50" charset="-78"/>
                <a:cs typeface="Adobe نسخ Medium" pitchFamily="50" charset="-78"/>
              </a:rPr>
              <a:t>   </a:t>
            </a:r>
            <a:r>
              <a:rPr lang="ar-DZ" sz="2400" b="1" dirty="0" err="1" smtClean="0">
                <a:latin typeface="Adobe نسخ Medium" pitchFamily="50" charset="-78"/>
                <a:cs typeface="Adobe نسخ Medium" pitchFamily="50" charset="-78"/>
              </a:rPr>
              <a:t>علالي</a:t>
            </a:r>
            <a:r>
              <a:rPr lang="ar-DZ" sz="2400" b="1" dirty="0" smtClean="0">
                <a:latin typeface="Adobe نسخ Medium" pitchFamily="50" charset="-78"/>
                <a:cs typeface="Adobe نسخ Medium" pitchFamily="50" charset="-78"/>
              </a:rPr>
              <a:t> </a:t>
            </a:r>
          </a:p>
          <a:p>
            <a:pPr algn="r" rtl="1"/>
            <a:r>
              <a:rPr lang="ar-DZ" sz="2400" b="1" dirty="0">
                <a:latin typeface="Adobe نسخ Medium" pitchFamily="50" charset="-78"/>
                <a:cs typeface="Adobe نسخ Medium" pitchFamily="50" charset="-78"/>
              </a:rPr>
              <a:t> </a:t>
            </a:r>
            <a:endParaRPr lang="ar-DZ" sz="2400" b="1" dirty="0" smtClean="0">
              <a:latin typeface="Adobe نسخ Medium" pitchFamily="50" charset="-78"/>
              <a:cs typeface="Adobe نسخ Medium" pitchFamily="50" charset="-78"/>
            </a:endParaRPr>
          </a:p>
          <a:p>
            <a:pPr algn="r" rtl="1">
              <a:buFont typeface="Wingdings" pitchFamily="2" charset="2"/>
              <a:buChar char="Ø"/>
            </a:pPr>
            <a:r>
              <a:rPr lang="ar-DZ" sz="2400" b="1" dirty="0" smtClean="0">
                <a:effectLst>
                  <a:outerShdw blurRad="38100" dist="38100" dir="2700000" algn="tl">
                    <a:srgbClr val="000000">
                      <a:alpha val="43137"/>
                    </a:srgbClr>
                  </a:outerShdw>
                </a:effectLst>
                <a:latin typeface="Adobe نسخ Medium" pitchFamily="50" charset="-78"/>
                <a:cs typeface="Adobe نسخ Medium" pitchFamily="50" charset="-78"/>
              </a:rPr>
              <a:t>الفوج : 4</a:t>
            </a:r>
          </a:p>
          <a:p>
            <a:endParaRPr lang="fr-FR" dirty="0">
              <a:latin typeface="Andalus" pitchFamily="18" charset="-78"/>
              <a:cs typeface="Andalus" pitchFamily="18" charset="-78"/>
            </a:endParaRPr>
          </a:p>
        </p:txBody>
      </p:sp>
      <p:sp>
        <p:nvSpPr>
          <p:cNvPr id="10" name="Ruban courbé vers le bas 9"/>
          <p:cNvSpPr/>
          <p:nvPr/>
        </p:nvSpPr>
        <p:spPr>
          <a:xfrm>
            <a:off x="1857356" y="2928934"/>
            <a:ext cx="6643734" cy="1000132"/>
          </a:xfrm>
          <a:prstGeom prst="ellipseRibbon">
            <a:avLst>
              <a:gd name="adj1" fmla="val 27625"/>
              <a:gd name="adj2" fmla="val 70318"/>
              <a:gd name="adj3" fmla="val 1828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sz="48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أنـواع التَـــــكــوين</a:t>
            </a:r>
            <a:endParaRPr lang="fr-FR" sz="4800" dirty="0">
              <a:solidFill>
                <a:schemeClr val="tx1"/>
              </a:solidFill>
            </a:endParaRPr>
          </a:p>
        </p:txBody>
      </p:sp>
      <p:sp>
        <p:nvSpPr>
          <p:cNvPr id="11" name="ZoneTexte 10"/>
          <p:cNvSpPr txBox="1"/>
          <p:nvPr/>
        </p:nvSpPr>
        <p:spPr>
          <a:xfrm>
            <a:off x="4429124" y="6215082"/>
            <a:ext cx="1785950" cy="461665"/>
          </a:xfrm>
          <a:prstGeom prst="rect">
            <a:avLst/>
          </a:prstGeom>
          <a:noFill/>
        </p:spPr>
        <p:txBody>
          <a:bodyPr wrap="square" rtlCol="0">
            <a:spAutoFit/>
          </a:bodyPr>
          <a:lstStyle/>
          <a:p>
            <a:pPr algn="ctr"/>
            <a:r>
              <a:rPr lang="ar-DZ" sz="2400" b="1" dirty="0" smtClean="0">
                <a:effectLst>
                  <a:outerShdw blurRad="38100" dist="38100" dir="2700000" algn="tl">
                    <a:srgbClr val="000000">
                      <a:alpha val="43137"/>
                    </a:srgbClr>
                  </a:outerShdw>
                </a:effectLst>
              </a:rPr>
              <a:t>2019 </a:t>
            </a:r>
            <a:r>
              <a:rPr lang="fr-FR" sz="2400" b="1" dirty="0" smtClean="0">
                <a:effectLst>
                  <a:outerShdw blurRad="38100" dist="38100" dir="2700000" algn="tl">
                    <a:srgbClr val="000000">
                      <a:alpha val="43137"/>
                    </a:srgbClr>
                  </a:outerShdw>
                </a:effectLst>
              </a:rPr>
              <a:t>/2020</a:t>
            </a:r>
            <a:r>
              <a:rPr lang="ar-DZ" sz="2400" b="1" dirty="0" smtClean="0">
                <a:effectLst>
                  <a:outerShdw blurRad="38100" dist="38100" dir="2700000" algn="tl">
                    <a:srgbClr val="000000">
                      <a:alpha val="43137"/>
                    </a:srgbClr>
                  </a:outerShdw>
                </a:effectLst>
              </a:rPr>
              <a:t> </a:t>
            </a: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algn="r" rtl="1">
              <a:buNone/>
            </a:pPr>
            <a:r>
              <a:rPr lang="ar-DZ" b="1" dirty="0" smtClean="0">
                <a:ln>
                  <a:solidFill>
                    <a:srgbClr val="800000"/>
                  </a:solidFill>
                </a:ln>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rPr>
              <a:t>المطلب الثالث : التكوين وفقا لمعياري الزمان والمكان</a:t>
            </a:r>
            <a:endParaRPr lang="fr-FR" b="1" dirty="0" smtClean="0">
              <a:ln>
                <a:solidFill>
                  <a:srgbClr val="800000"/>
                </a:solidFill>
              </a:ln>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Wingdings" pitchFamily="2" charset="2"/>
              <a:buChar char="Ø"/>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وفقا لمعيار الزمان :( التكوين قبل الخدمة والتكوين بعد الخدمة ) </a:t>
            </a: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ما قبل الخدمة : هو التكوين الإعدادي الذي يقدم قبل مزاولة العمل </a:t>
            </a:r>
            <a:r>
              <a:rPr lang="ar-DZ"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للمترشحين</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للعمل بهدف إكسابهم المعلومات التي تأهلهم للعمل .</a:t>
            </a: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أثناء الخدمة : يقدم بعد مزاولة العمل ، أثناء ممارسته مهامه الوظيفية من أجل تحسين أدائه .</a:t>
            </a:r>
          </a:p>
          <a:p>
            <a:pPr marL="514350" indent="-514350" algn="r" rtl="1">
              <a:buFont typeface="Wingdings" pitchFamily="2" charset="2"/>
              <a:buChar char="Ø"/>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وفقا لمعيار المكان :</a:t>
            </a: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في مكان العمل : يقوم </a:t>
            </a:r>
            <a:r>
              <a:rPr lang="ar-DZ"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به</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رئيس العمال أو المشرف أو أحد العمال الماهرين ،فيشرح للعامل كيفية أداء العمل ثم يراقبه وهو يؤديه ويختبره ، وتتم غالبا في نفس مكان العمل .</a:t>
            </a:r>
          </a:p>
          <a:p>
            <a:pPr marL="514350" indent="-514350" algn="r" rtl="1">
              <a:buFont typeface="+mj-lt"/>
              <a:buAutoNum type="arabicPeriod"/>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التكوين خارج مكان العمل : يتم خارج المنظمة في أحد مراكز التدريب .</a:t>
            </a:r>
          </a:p>
          <a:p>
            <a:pPr algn="r" rtl="1">
              <a:buNone/>
            </a:pPr>
            <a:endParaRPr lang="fr-FR" b="1" dirty="0">
              <a:solidFill>
                <a:srgbClr val="C00000"/>
              </a:solidFill>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buNone/>
            </a:pPr>
            <a:r>
              <a:rPr lang="ar-DZ" b="1" dirty="0" smtClean="0">
                <a:ln>
                  <a:solidFill>
                    <a:srgbClr val="800000"/>
                  </a:solidFill>
                </a:ln>
                <a:solidFill>
                  <a:srgbClr val="C00000"/>
                </a:solidFill>
                <a:effectLst>
                  <a:outerShdw blurRad="38100" dist="38100" dir="2700000" algn="tl">
                    <a:srgbClr val="000000">
                      <a:alpha val="43137"/>
                    </a:srgbClr>
                  </a:outerShdw>
                </a:effectLst>
              </a:rPr>
              <a:t>المطلب الرابع : أنواع التكوين حسب معايير أخرى </a:t>
            </a:r>
          </a:p>
          <a:p>
            <a:pPr marL="514350" indent="-514350" algn="r" rtl="1">
              <a:buNone/>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التقليدي والتكوين الحديث : </a:t>
            </a:r>
            <a:endPar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Wingdings" pitchFamily="2" charset="2"/>
              <a:buChar char="ü"/>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إن </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التقليدي يعتمد على إلقاء المحاضرات من محاضر على المتكونين بدون مشاركتهم مع ندرة استخدام الوسائل </a:t>
            </a:r>
            <a:endPar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Wingdings" pitchFamily="2" charset="2"/>
              <a:buChar char="ü"/>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أما </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الحديث فهو عكس </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الأول</a:t>
            </a:r>
            <a:r>
              <a:rPr lang="fr-FR"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بحيث يعتمد المكون على أساليب حديثة كالنقاش والحوار وورش العمل وعرض أفلام تكوينية مع </a:t>
            </a:r>
            <a:r>
              <a:rPr lang="ar-DZ"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اتاحة</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فرص لمشاركة المتكونين </a:t>
            </a:r>
            <a:r>
              <a:rPr lang="fr-FR"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a:t>
            </a:r>
          </a:p>
          <a:p>
            <a:pPr marL="514350" indent="-514350" algn="r" rtl="1">
              <a:buNone/>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الإلزامي والاختياري : </a:t>
            </a:r>
          </a:p>
          <a:p>
            <a:pPr marL="514350" indent="-514350" algn="r" rtl="1">
              <a:buFont typeface="Wingdings" pitchFamily="2" charset="2"/>
              <a:buChar char="ü"/>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الإلزامي مفروض على العاملين وليس لديهم حق رفضه </a:t>
            </a:r>
          </a:p>
          <a:p>
            <a:pPr marL="514350" indent="-514350" algn="r" rtl="1">
              <a:buFont typeface="Wingdings" pitchFamily="2" charset="2"/>
              <a:buChar char="ü"/>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أما الاختياري فالمتكون لديه حق الرفض أو القبول .</a:t>
            </a:r>
            <a:endPar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None/>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عن قرب : هو </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الشكل التقليدي والشائع والمنتشر </a:t>
            </a:r>
            <a:r>
              <a:rPr lang="ar-DZ"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يكون في القاعات التكوينية ويتم توزيع ملف تكويني ورقي ، مع وجود تفاعل بين المكونين والمتكونين .</a:t>
            </a:r>
          </a:p>
          <a:p>
            <a:pPr marL="514350" indent="-514350" algn="r" rtl="1">
              <a:buNone/>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عن بعد : مثل الحاسوب وغيره </a:t>
            </a:r>
            <a:r>
              <a:rPr lang="ar-DZ"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بارسال</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رسائل تكوينية من صوت وصورة ورسومات للمتكونين، وهذا في المؤسسات الكبرى ذات فروع .</a:t>
            </a:r>
          </a:p>
          <a:p>
            <a:pPr marL="514350" indent="-514350" algn="r" rtl="1">
              <a:buNone/>
            </a:pPr>
            <a:endParaRPr lang="ar-DZ" b="1" dirty="0" smtClean="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1f34731b468c103a8cd219a093f7290d.jpg"/>
          <p:cNvPicPr>
            <a:picLocks noGrp="1" noChangeAspect="1"/>
          </p:cNvPicPr>
          <p:nvPr>
            <p:ph idx="1"/>
          </p:nvPr>
        </p:nvPicPr>
        <p:blipFill>
          <a:blip r:embed="rId2"/>
          <a:stretch>
            <a:fillRect/>
          </a:stretch>
        </p:blipFill>
        <p:spPr>
          <a:xfrm>
            <a:off x="0" y="0"/>
            <a:ext cx="9144000" cy="6858000"/>
          </a:xfrm>
        </p:spPr>
      </p:pic>
      <p:sp>
        <p:nvSpPr>
          <p:cNvPr id="5" name="ZoneTexte 4"/>
          <p:cNvSpPr txBox="1"/>
          <p:nvPr/>
        </p:nvSpPr>
        <p:spPr>
          <a:xfrm>
            <a:off x="1643042" y="214290"/>
            <a:ext cx="6929486" cy="5755422"/>
          </a:xfrm>
          <a:prstGeom prst="rect">
            <a:avLst/>
          </a:prstGeom>
          <a:noFill/>
        </p:spPr>
        <p:txBody>
          <a:bodyPr wrap="square" rtlCol="0">
            <a:spAutoFit/>
          </a:bodyPr>
          <a:lstStyle/>
          <a:p>
            <a:pPr algn="ctr" rtl="1"/>
            <a:r>
              <a:rPr lang="ar-DZ" sz="3200" b="1" dirty="0" smtClean="0">
                <a:ln>
                  <a:solidFill>
                    <a:srgbClr val="800000"/>
                  </a:solidFill>
                </a:ln>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rPr>
              <a:t>الخاتمة :</a:t>
            </a:r>
          </a:p>
          <a:p>
            <a:pPr algn="ctr" rtl="1">
              <a:lnSpc>
                <a:spcPct val="150000"/>
              </a:lnSpc>
            </a:pPr>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يعتبر التكوين الوسيلة الفعالة التي تستخدمها المؤسسة لتحقيق الاستفادة التامة من الموارد البشرية إضافة إلى إكساب الفرد للكفاءات يؤدي إلى رفع معنوياته </a:t>
            </a:r>
            <a:r>
              <a:rPr lang="ar-DZ" sz="3200" b="1" dirty="0" err="1" smtClean="0">
                <a:effectLst>
                  <a:outerShdw blurRad="38100" dist="38100" dir="2700000" algn="tl">
                    <a:srgbClr val="000000">
                      <a:alpha val="43137"/>
                    </a:srgbClr>
                  </a:outerShdw>
                </a:effectLst>
                <a:latin typeface="Simplified Arabic" pitchFamily="18" charset="-78"/>
                <a:cs typeface="Simplified Arabic" pitchFamily="18" charset="-78"/>
              </a:rPr>
              <a:t>و</a:t>
            </a:r>
            <a:r>
              <a:rPr lang="ar-DZ" sz="3200" b="1" dirty="0" smtClean="0">
                <a:effectLst>
                  <a:outerShdw blurRad="38100" dist="38100" dir="2700000" algn="tl">
                    <a:srgbClr val="000000">
                      <a:alpha val="43137"/>
                    </a:srgbClr>
                  </a:outerShdw>
                </a:effectLst>
                <a:latin typeface="Simplified Arabic" pitchFamily="18" charset="-78"/>
                <a:cs typeface="Simplified Arabic" pitchFamily="18" charset="-78"/>
              </a:rPr>
              <a:t> إكسابه الثقة بالنفس ، كما يهدف التكوين إلى تزويد الفرد بالمعرفة بالمهارات والاتجاهات التي تؤهله لمزاولة عمل معين مع الاهتمام بالجانب الإنساني .</a:t>
            </a:r>
            <a:endParaRPr lang="fr-FR" sz="3200" b="1" dirty="0">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space réservé du contenu 8" descr="1f34731b468c103a8cd219a093f7290d.jpg"/>
          <p:cNvPicPr>
            <a:picLocks noGrp="1" noChangeAspect="1"/>
          </p:cNvPicPr>
          <p:nvPr>
            <p:ph idx="1"/>
          </p:nvPr>
        </p:nvPicPr>
        <p:blipFill>
          <a:blip r:embed="rId2"/>
          <a:stretch>
            <a:fillRect/>
          </a:stretch>
        </p:blipFill>
        <p:spPr>
          <a:xfrm>
            <a:off x="0" y="0"/>
            <a:ext cx="9144000" cy="6858000"/>
          </a:xfrm>
        </p:spPr>
      </p:pic>
      <p:sp>
        <p:nvSpPr>
          <p:cNvPr id="10" name="ZoneTexte 9"/>
          <p:cNvSpPr txBox="1"/>
          <p:nvPr/>
        </p:nvSpPr>
        <p:spPr>
          <a:xfrm>
            <a:off x="1857356" y="0"/>
            <a:ext cx="7286644" cy="6894195"/>
          </a:xfrm>
          <a:prstGeom prst="rect">
            <a:avLst/>
          </a:prstGeom>
          <a:noFill/>
        </p:spPr>
        <p:txBody>
          <a:bodyPr wrap="square" rtlCol="0">
            <a:spAutoFit/>
          </a:bodyPr>
          <a:lstStyle/>
          <a:p>
            <a:pPr algn="r" rtl="1"/>
            <a:r>
              <a:rPr lang="ar-DZ" sz="2800" b="1" dirty="0" smtClean="0">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rPr>
              <a:t>قائمة المراجع </a:t>
            </a:r>
            <a:r>
              <a:rPr lang="ar-DZ" sz="2800" b="1" dirty="0" smtClean="0">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rPr>
              <a:t>:</a:t>
            </a:r>
          </a:p>
          <a:p>
            <a:pPr algn="r" rtl="1"/>
            <a:r>
              <a:rPr lang="ar-DZ" b="1" u="sng" dirty="0" smtClean="0">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rPr>
              <a:t>المبحث الأول </a:t>
            </a:r>
            <a:endParaRPr lang="ar-DZ" b="1" u="sng"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زكي محمود هاشم ، إدارة الموارد البشرية ، جامعة الكويت ، 1989،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ص</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255</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حسين يرقي ، أسس نظام التدريب وتقييم فعاليته في المؤسسات الصناعية ، رسالة ماجستير في العلوم الاقتصادية ، الجزائر، 2001 ، ص4</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عبد الكريم درويش ، أصول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الادارة</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العامة ، المطبعة المصرية ، القاهرة ، 1976، ص594</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محمد جمال برعي ، إدارة الأفراد والكفاءة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الانتاجية</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 مكتبة غريب ، القاهرة 1985،ص352</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صلاح السيد عبد الباقي ، إدارة الموارد البشرية ، الدار الجامعية طبع ونشر وتوزيع،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الاسكندرية</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 2000، ص218</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كامل بربر ، إدارة الموارد البشرية وكفاءة الأداء التنظيمي ،بيروت لبنان ،1997،ص161_162</a:t>
            </a:r>
          </a:p>
          <a:p>
            <a:pPr marL="514350" indent="-514350" algn="r" rtl="1">
              <a:buFont typeface="+mj-lt"/>
              <a:buAutoNum type="arabicPeriod"/>
            </a:pP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شوكار</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زكي، التدريب الفعال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واثره</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على التكلفة ، مجموعة النيل العربية ، القاهرة ، </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2002، ص7</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محمد حافظ حجازي ، إدارة الموارد البشرية ، دار الوفاء للطباعة والتوزيع ،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الاسكندرية</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 2005،ص314</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محمود فهمي ، الميسر نظرات في تطبيق علوم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الادارة</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الحديثة في الأعمال ، عالم الكتب القاهرة ، 1975، ص265</a:t>
            </a:r>
          </a:p>
          <a:p>
            <a:pPr marL="514350" indent="-514350" algn="r" rtl="1"/>
            <a:r>
              <a:rPr lang="ar-DZ" b="1" u="sng" dirty="0" smtClean="0">
                <a:solidFill>
                  <a:srgbClr val="800000"/>
                </a:solidFill>
                <a:effectLst>
                  <a:outerShdw blurRad="38100" dist="38100" dir="2700000" algn="tl">
                    <a:srgbClr val="000000">
                      <a:alpha val="43137"/>
                    </a:srgbClr>
                  </a:outerShdw>
                </a:effectLst>
                <a:latin typeface="Simplified Arabic" pitchFamily="18" charset="-78"/>
                <a:cs typeface="Simplified Arabic" pitchFamily="18" charset="-78"/>
              </a:rPr>
              <a:t>المبحث الثاني :</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مدحت محمد أبو النصر ، التدريب عن بعد بوابتك لمستقبل أفضل ، المجموعة العربية للتدريب والنشر، 2017 ،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ص</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50</a:t>
            </a:r>
          </a:p>
          <a:p>
            <a:pPr marL="514350" indent="-514350" algn="r" rtl="1">
              <a:buFont typeface="+mj-lt"/>
              <a:buAutoNum type="arabicPeriod"/>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جعفري بلال ، فعالية التكوين في تطوير الكفاءات ، دراسة حالة مركب المحركات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والجرارات</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 </a:t>
            </a:r>
            <a:r>
              <a:rPr lang="ar-DZ" b="1" dirty="0" err="1" smtClean="0">
                <a:effectLst>
                  <a:outerShdw blurRad="38100" dist="38100" dir="2700000" algn="tl">
                    <a:srgbClr val="000000">
                      <a:alpha val="43137"/>
                    </a:srgbClr>
                  </a:outerShdw>
                </a:effectLst>
                <a:latin typeface="Simplified Arabic" pitchFamily="18" charset="-78"/>
                <a:cs typeface="Simplified Arabic" pitchFamily="18" charset="-78"/>
              </a:rPr>
              <a:t>قسنطينة</a:t>
            </a: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 ، رسالة ماجستير في العلوم الاقتصادية ، 2008_2009 ،ص44_48</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Espace réservé du contenu 3" descr="1f34731b468c103a8cd219a093f7290d.jpg"/>
          <p:cNvPicPr>
            <a:picLocks noGrp="1" noChangeAspect="1"/>
          </p:cNvPicPr>
          <p:nvPr>
            <p:ph idx="1"/>
          </p:nvPr>
        </p:nvPicPr>
        <p:blipFill>
          <a:blip r:embed="rId2"/>
          <a:stretch>
            <a:fillRect/>
          </a:stretch>
        </p:blipFill>
        <p:spPr>
          <a:xfrm>
            <a:off x="0" y="1"/>
            <a:ext cx="9144000" cy="6858000"/>
          </a:xfrm>
          <a:ln>
            <a:solidFill>
              <a:schemeClr val="accent2">
                <a:lumMod val="50000"/>
              </a:schemeClr>
            </a:solidFill>
          </a:ln>
        </p:spPr>
      </p:pic>
      <p:sp>
        <p:nvSpPr>
          <p:cNvPr id="6" name="ZoneTexte 5"/>
          <p:cNvSpPr txBox="1"/>
          <p:nvPr/>
        </p:nvSpPr>
        <p:spPr>
          <a:xfrm>
            <a:off x="2214546" y="1428736"/>
            <a:ext cx="6357982" cy="5016758"/>
          </a:xfrm>
          <a:prstGeom prst="rect">
            <a:avLst/>
          </a:prstGeom>
          <a:noFill/>
        </p:spPr>
        <p:txBody>
          <a:bodyPr wrap="square" rtlCol="0">
            <a:spAutoFit/>
          </a:bodyPr>
          <a:lstStyle/>
          <a:p>
            <a:pPr algn="just"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المبحث الأول : ماهية التكوين</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الأول : مفهوم التكوين</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الثاني : مبادئ التكوين </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الثالث : مسؤولية التكوين </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الرابع : مشكلات التكوين</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المبحث الثاني : أنواع التكوين   </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الأول :التكوين وفقا للهدف </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الثاني : التكوين وفقا لمرحلة التوظيف </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الثالث :التكوين وفقا لمعايير المكان والزمان </a:t>
            </a:r>
          </a:p>
          <a:p>
            <a:pPr algn="r" rtl="1"/>
            <a:r>
              <a:rPr lang="ar-DZ" sz="3200" b="1" dirty="0" smtClean="0">
                <a:effectLst>
                  <a:outerShdw blurRad="38100" dist="38100" dir="2700000" algn="tl">
                    <a:srgbClr val="000000">
                      <a:alpha val="43137"/>
                    </a:srgbClr>
                  </a:outerShdw>
                </a:effectLst>
                <a:latin typeface="Adobe نسخ Medium" pitchFamily="50" charset="-78"/>
                <a:cs typeface="Adobe نسخ Medium" pitchFamily="50" charset="-78"/>
              </a:rPr>
              <a:t>المطلب الرابع : التكوين حسب معايير أخرى</a:t>
            </a:r>
            <a:endParaRPr lang="fr-FR" sz="3200" b="1" dirty="0">
              <a:effectLst>
                <a:outerShdw blurRad="38100" dist="38100" dir="2700000" algn="tl">
                  <a:srgbClr val="000000">
                    <a:alpha val="43137"/>
                  </a:srgbClr>
                </a:outerShdw>
              </a:effectLst>
              <a:latin typeface="Adobe نسخ Medium" pitchFamily="50" charset="-78"/>
              <a:cs typeface="Adobe نسخ Medium" pitchFamily="50" charset="-78"/>
            </a:endParaRPr>
          </a:p>
        </p:txBody>
      </p:sp>
      <p:sp>
        <p:nvSpPr>
          <p:cNvPr id="7" name="Nuage 6"/>
          <p:cNvSpPr/>
          <p:nvPr/>
        </p:nvSpPr>
        <p:spPr>
          <a:xfrm>
            <a:off x="2857488" y="357166"/>
            <a:ext cx="4143404" cy="1071570"/>
          </a:xfrm>
          <a:prstGeom prst="cloud">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5400" b="1" dirty="0" smtClean="0">
                <a:ln>
                  <a:solidFill>
                    <a:srgbClr val="586D2D"/>
                  </a:solidFill>
                </a:ln>
                <a:solidFill>
                  <a:schemeClr val="tx1"/>
                </a:solidFill>
                <a:effectLst>
                  <a:outerShdw blurRad="38100" dist="38100" dir="2700000" algn="tl">
                    <a:srgbClr val="000000">
                      <a:alpha val="43137"/>
                    </a:srgbClr>
                  </a:outerShdw>
                </a:effectLst>
                <a:latin typeface="Adobe نسخ Medium" pitchFamily="50" charset="-78"/>
                <a:cs typeface="Adobe نسخ Medium" pitchFamily="50" charset="-78"/>
              </a:rPr>
              <a:t>خطة البحث </a:t>
            </a:r>
            <a:endParaRPr lang="fr-FR" sz="5400" b="1" dirty="0">
              <a:ln>
                <a:solidFill>
                  <a:srgbClr val="586D2D"/>
                </a:solidFill>
              </a:ln>
              <a:solidFill>
                <a:schemeClr val="tx1"/>
              </a:solidFill>
              <a:effectLst>
                <a:outerShdw blurRad="38100" dist="38100" dir="2700000" algn="tl">
                  <a:srgbClr val="000000">
                    <a:alpha val="43137"/>
                  </a:srgbClr>
                </a:outerShdw>
              </a:effectLst>
              <a:latin typeface="Adobe نسخ Medium" pitchFamily="50" charset="-78"/>
              <a:cs typeface="Adobe نسخ Medium" pitchFamily="50" charset="-78"/>
            </a:endParaRP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1670" y="274638"/>
            <a:ext cx="6643734" cy="296842"/>
          </a:xfrm>
        </p:spPr>
        <p:txBody>
          <a:bodyPr>
            <a:normAutofit fontScale="90000"/>
          </a:bodyPr>
          <a:lstStyle/>
          <a:p>
            <a:pPr algn="r" rtl="1"/>
            <a:endParaRPr lang="fr-FR" dirty="0">
              <a:solidFill>
                <a:srgbClr val="C00000"/>
              </a:solidFill>
              <a:latin typeface="Andalus" pitchFamily="18" charset="-78"/>
              <a:cs typeface="Andalus" pitchFamily="18" charset="-78"/>
            </a:endParaRPr>
          </a:p>
        </p:txBody>
      </p:sp>
      <p:sp>
        <p:nvSpPr>
          <p:cNvPr id="3" name="Espace réservé du contenu 2"/>
          <p:cNvSpPr>
            <a:spLocks noGrp="1"/>
          </p:cNvSpPr>
          <p:nvPr>
            <p:ph idx="1"/>
          </p:nvPr>
        </p:nvSpPr>
        <p:spPr>
          <a:xfrm>
            <a:off x="0" y="0"/>
            <a:ext cx="9144000" cy="6858000"/>
          </a:xfrm>
          <a:ln>
            <a:solidFill>
              <a:schemeClr val="accent2">
                <a:lumMod val="50000"/>
              </a:schemeClr>
            </a:solidFill>
          </a:ln>
        </p:spPr>
        <p:style>
          <a:lnRef idx="1">
            <a:schemeClr val="accent3"/>
          </a:lnRef>
          <a:fillRef idx="2">
            <a:schemeClr val="accent3"/>
          </a:fillRef>
          <a:effectRef idx="1">
            <a:schemeClr val="accent3"/>
          </a:effectRef>
          <a:fontRef idx="minor">
            <a:schemeClr val="dk1"/>
          </a:fontRef>
        </p:style>
        <p:txBody>
          <a:bodyPr>
            <a:normAutofit/>
          </a:bodyPr>
          <a:lstStyle/>
          <a:p>
            <a:pPr algn="ctr" rtl="1">
              <a:buNone/>
            </a:pPr>
            <a:r>
              <a:rPr lang="ar-DZ" sz="4800" b="1" dirty="0" smtClean="0">
                <a:ln>
                  <a:solidFill>
                    <a:schemeClr val="accent2">
                      <a:lumMod val="60000"/>
                      <a:lumOff val="40000"/>
                    </a:schemeClr>
                  </a:solidFill>
                </a:ln>
                <a:solidFill>
                  <a:srgbClr val="800000"/>
                </a:solidFill>
                <a:latin typeface="Andalus" pitchFamily="18" charset="-78"/>
                <a:cs typeface="Andalus" pitchFamily="18" charset="-78"/>
              </a:rPr>
              <a:t>المقدمة:</a:t>
            </a:r>
          </a:p>
          <a:p>
            <a:pPr algn="r" rtl="1">
              <a:buFont typeface="Wingdings" pitchFamily="2" charset="2"/>
              <a:buChar char="v"/>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في هذا العصر الذي يتميز بالسرعة والتغير على كافة الأصعدة والميادين برز جليا مدى أهمية تكوين الموارد البشرية وتأهيلها لمواكبة هذا التغير ونجاح المنظمات في تحقيق غاياتها ، ولقد حرصت العديد من المنظمات على العناية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به</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من خلال اعتباره أحد الأدوات الأساسية لرفع مستوى الأداء وزيادة الكفاية الإنتاجية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و</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إعداد العاملين على اختلاف مستوياتهم للقيام بأعمالهم على  أحسن وجه.</a:t>
            </a:r>
          </a:p>
          <a:p>
            <a:pPr algn="r" rtl="1">
              <a:buFont typeface="Wingdings" pitchFamily="2" charset="2"/>
              <a:buChar char="v"/>
            </a:pPr>
            <a:endPar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algn="r" rtl="1">
              <a:buFont typeface="Wingdings" pitchFamily="2" charset="2"/>
              <a:buChar char="v"/>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أصبح ينظر للتكوين على انه وسيلة للاستثمار تلجأ إليه المنظمات لتحقيق أهدافها باعتباره عنصرا حيوي لابد منه لبناء الخبرات والمهارات المتجددة بغرض رفع كفاءة وفعالية الأداء في المنظمة وبالتالي نطرح السؤال التالي :</a:t>
            </a:r>
            <a:r>
              <a:rPr lang="ar-DZ" sz="2800" b="1" dirty="0" smtClean="0">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 </a:t>
            </a:r>
          </a:p>
          <a:p>
            <a:pPr algn="r" rtl="1">
              <a:buNone/>
            </a:pPr>
            <a:r>
              <a:rPr lang="ar-DZ" sz="2800" b="1" dirty="0" smtClean="0">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                          ما هي أنواع التكوين ؟ .</a:t>
            </a:r>
          </a:p>
          <a:p>
            <a:pPr algn="just" rtl="1">
              <a:buNone/>
            </a:pPr>
            <a:endParaRPr lang="ar-DZ" b="1" dirty="0" smtClean="0">
              <a:effectLst>
                <a:outerShdw blurRad="38100" dist="38100" dir="2700000" algn="tl">
                  <a:srgbClr val="000000">
                    <a:alpha val="43137"/>
                  </a:srgbClr>
                </a:outerShdw>
              </a:effectLst>
              <a:latin typeface="Andalus" pitchFamily="18" charset="-78"/>
              <a:cs typeface="Andalus" pitchFamily="18" charset="-78"/>
            </a:endParaRPr>
          </a:p>
          <a:p>
            <a:pPr algn="just">
              <a:buNone/>
            </a:pPr>
            <a:endParaRPr lang="ar-DZ" b="1" dirty="0" smtClean="0">
              <a:latin typeface="Andalus" pitchFamily="18" charset="-78"/>
              <a:cs typeface="Andalus" pitchFamily="18" charset="-78"/>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0" y="0"/>
            <a:ext cx="9144000" cy="6858000"/>
          </a:xfrm>
          <a:ln>
            <a:solidFill>
              <a:schemeClr val="accent2">
                <a:lumMod val="50000"/>
              </a:schemeClr>
            </a:solidFill>
          </a:ln>
        </p:spPr>
        <p:style>
          <a:lnRef idx="1">
            <a:schemeClr val="accent3"/>
          </a:lnRef>
          <a:fillRef idx="2">
            <a:schemeClr val="accent3"/>
          </a:fillRef>
          <a:effectRef idx="1">
            <a:schemeClr val="accent3"/>
          </a:effectRef>
          <a:fontRef idx="minor">
            <a:schemeClr val="dk1"/>
          </a:fontRef>
        </p:style>
        <p:txBody>
          <a:bodyPr>
            <a:normAutofit/>
          </a:bodyPr>
          <a:lstStyle/>
          <a:p>
            <a:pPr algn="ctr" rtl="1">
              <a:buNone/>
            </a:pPr>
            <a:r>
              <a:rPr lang="ar-DZ" b="1" dirty="0" smtClean="0">
                <a:ln>
                  <a:solidFill>
                    <a:schemeClr val="accent2">
                      <a:lumMod val="50000"/>
                    </a:schemeClr>
                  </a:solidFill>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المبحث الأول : ماهية التكوين </a:t>
            </a:r>
          </a:p>
          <a:p>
            <a:pPr algn="just" rtl="1">
              <a:buNone/>
            </a:pPr>
            <a:r>
              <a:rPr lang="ar-DZ" b="1" dirty="0" smtClean="0">
                <a:ln>
                  <a:solidFill>
                    <a:schemeClr val="accent2">
                      <a:lumMod val="50000"/>
                    </a:schemeClr>
                  </a:solidFill>
                </a:ln>
                <a:solidFill>
                  <a:srgbClr val="C00000"/>
                </a:solidFill>
                <a:latin typeface="Simplified Arabic" pitchFamily="18" charset="-78"/>
                <a:cs typeface="Simplified Arabic" pitchFamily="18" charset="-78"/>
              </a:rPr>
              <a:t> </a:t>
            </a:r>
            <a:r>
              <a:rPr lang="ar-DZ" b="1" dirty="0" smtClean="0">
                <a:ln>
                  <a:solidFill>
                    <a:schemeClr val="accent2">
                      <a:lumMod val="50000"/>
                    </a:schemeClr>
                  </a:solidFill>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المطلب الأول : مفهوم التكوين </a:t>
            </a:r>
          </a:p>
          <a:p>
            <a:pPr algn="r" rtl="1">
              <a:buFont typeface="Wingdings" pitchFamily="2" charset="2"/>
              <a:buChar char="v"/>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هي تلك الجهود الهادفة إلى تزويد الموظف بالمعلومات والمعارف التي تكسبه مهارة في أداء العمل ، أو تنمية وتطوير ما لديه من مهارات ومعارف وخبرات بما يزيد من كفاءته في أداء عمله الحالي أو يعده لأداء أعمال ذات مستوى أعلى في المستقبل .  </a:t>
            </a:r>
          </a:p>
          <a:p>
            <a:pPr algn="r" rtl="1">
              <a:buFont typeface="Wingdings" pitchFamily="2" charset="2"/>
              <a:buChar char="v"/>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كما هو البرامج الرسمية التي تستخدمها للمؤسسات لمساعدة الموظفين والعمال على كسب الفاعلية والكفاية في أعمالهم الحالية والمستقبلية عن طريق تنمية العادات الفكرية والعملية المناسبة والمهارات والمعارف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و</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الاتجاهات بما يناسب لتحقيق أهداف المنشأة .</a:t>
            </a:r>
          </a:p>
          <a:p>
            <a:pPr algn="r" rtl="1">
              <a:buFont typeface="Wingdings" pitchFamily="2" charset="2"/>
              <a:buChar char="v"/>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هو التطوير المنطقي المستمر للمعلومات والخبرات والمهارات والتصرفات بين مختلف الطبقات العاملة والذي يساعد على تقدمهم وتقدم الإدارة التي يعملون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بها</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 </a:t>
            </a:r>
            <a:endParaRPr lang="fr-FR" dirty="0"/>
          </a:p>
        </p:txBody>
      </p:sp>
      <p:sp>
        <p:nvSpPr>
          <p:cNvPr id="3" name="Espace réservé du contenu 2"/>
          <p:cNvSpPr>
            <a:spLocks noGrp="1"/>
          </p:cNvSpPr>
          <p:nvPr>
            <p:ph idx="1"/>
          </p:nvPr>
        </p:nvSpPr>
        <p:spPr>
          <a:xfrm>
            <a:off x="0" y="0"/>
            <a:ext cx="9144000" cy="6858000"/>
          </a:xfrm>
          <a:ln>
            <a:solidFill>
              <a:schemeClr val="accent2">
                <a:lumMod val="50000"/>
              </a:schemeClr>
            </a:solidFill>
          </a:ln>
        </p:spPr>
        <p:style>
          <a:lnRef idx="1">
            <a:schemeClr val="accent3"/>
          </a:lnRef>
          <a:fillRef idx="2">
            <a:schemeClr val="accent3"/>
          </a:fillRef>
          <a:effectRef idx="1">
            <a:schemeClr val="accent3"/>
          </a:effectRef>
          <a:fontRef idx="minor">
            <a:schemeClr val="dk1"/>
          </a:fontRef>
        </p:style>
        <p:txBody>
          <a:bodyPr>
            <a:normAutofit/>
          </a:bodyPr>
          <a:lstStyle/>
          <a:p>
            <a:pPr algn="just" rtl="1">
              <a:buNone/>
            </a:pPr>
            <a:r>
              <a:rPr lang="ar-DZ" b="1" dirty="0" smtClean="0">
                <a:ln>
                  <a:solidFill>
                    <a:schemeClr val="accent2">
                      <a:lumMod val="50000"/>
                    </a:schemeClr>
                  </a:solidFill>
                </a:ln>
                <a:solidFill>
                  <a:srgbClr val="C00000"/>
                </a:solidFill>
                <a:latin typeface="Simplified Arabic" pitchFamily="18" charset="-78"/>
                <a:cs typeface="Simplified Arabic" pitchFamily="18" charset="-78"/>
              </a:rPr>
              <a:t> </a:t>
            </a:r>
            <a:r>
              <a:rPr lang="ar-DZ" b="1" dirty="0" smtClean="0">
                <a:ln>
                  <a:solidFill>
                    <a:schemeClr val="accent2">
                      <a:lumMod val="50000"/>
                    </a:schemeClr>
                  </a:solidFill>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المطلب الثاني : مبادئ التكوين </a:t>
            </a:r>
            <a:endPar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نشاط مستمر : هو نشاط ضروري ومستمر وملازم للتطور الوظيفي للفرد وشامل لجميع المستويات التنظيمية ، كما يعد استمرارا في الأداء لذا لا يجب أن يتوقف عند حد معين .</a:t>
            </a: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نظام متكامل : أي هناك ترابط وتكامل في العمل التكويني فهو ليس نشاط عشوائي ولا ينبع من فراغ .</a:t>
            </a: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نشاط متغير ومتجدد : هو عملية مرنة ذلك لتعامله مع متغيرات عديدة في داخل وخارج المؤسسة كما أن الفرد المتلقي للتكوين عرضة للتغير في عاداته، سلوكه والوظائف التي يشغلها .</a:t>
            </a:r>
          </a:p>
          <a:p>
            <a:pPr marL="514350" indent="-514350" algn="r" rtl="1">
              <a:buFont typeface="+mj-lt"/>
              <a:buAutoNum type="arabicPeriod"/>
            </a:pP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التكوين عملية منظمة ومحددة : الاعتماد على التخطيط العلمي لتحقيق الأهداف ، فالتكوين استثمار في مجال تطوير المعرفة والمهارات والمواقف التي يحتاج الفرد لها للقيام بعمل ما ، كما أنه نشاط محدد له علاقة بالبيئة التنظيمية المحيطة </a:t>
            </a:r>
            <a:r>
              <a:rPr lang="ar-DZ"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به</a:t>
            </a:r>
            <a:r>
              <a:rPr lang="ar-DZ"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buNone/>
            </a:pPr>
            <a:r>
              <a:rPr lang="ar-DZ" b="1" dirty="0" smtClean="0">
                <a:ln>
                  <a:solidFill>
                    <a:schemeClr val="accent2">
                      <a:lumMod val="50000"/>
                    </a:schemeClr>
                  </a:solidFill>
                </a:ln>
                <a:solidFill>
                  <a:srgbClr val="C00000"/>
                </a:solidFill>
                <a:effectLst>
                  <a:outerShdw blurRad="38100" dist="38100" dir="2700000" algn="tl">
                    <a:srgbClr val="000000">
                      <a:alpha val="43137"/>
                    </a:srgbClr>
                  </a:outerShdw>
                </a:effectLst>
              </a:rPr>
              <a:t>المطلب الثالث : مسؤولية التكوين </a:t>
            </a:r>
          </a:p>
          <a:p>
            <a:pPr marL="514350" indent="-514350" algn="r" rtl="1">
              <a:buFont typeface="+mj-lt"/>
              <a:buAutoNum type="arabicPeriod"/>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مسؤولية العاملين القدامى : يرى البعض أن تكوين الفرد الجديد مسؤولية الفرد القديم عن طريق تعيين مساعد له في العمل بصفة غير رسمية ، بحيث يطلعه على ما يجب القيام </a:t>
            </a:r>
            <a:r>
              <a:rPr lang="ar-DZ" sz="28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به</a:t>
            </a: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 </a:t>
            </a:r>
          </a:p>
          <a:p>
            <a:pPr marL="514350" indent="-514350" algn="r" rtl="1">
              <a:buFont typeface="+mj-lt"/>
              <a:buAutoNum type="arabicPeriod"/>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مسؤولية الفرد نفسه : يحدد الفرد نواحي النقص </a:t>
            </a:r>
            <a:r>
              <a:rPr lang="ar-DZ" sz="28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و</a:t>
            </a: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القصور في أدائه ، ويتحمل مسؤولية تطوير نفسه من خلال التكوين الذاتي ، هذا النوع غير رسمي ويعود بالفائدة لكل من الفرد والمنظمة .</a:t>
            </a:r>
          </a:p>
          <a:p>
            <a:pPr marL="514350" indent="-514350" algn="r" rtl="1">
              <a:buFont typeface="+mj-lt"/>
              <a:buAutoNum type="arabicPeriod"/>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مسؤولية الإدارة العليا : فهي </a:t>
            </a:r>
            <a:r>
              <a:rPr lang="ar-DZ" sz="28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مسؤولة</a:t>
            </a: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عن تخطيط التكوين داخل المؤسسة وخارجها ، والمتابعة باستمرار لتحقيق الأهداف المرجوة والتأكد من حصول الجميع على نصيبهم من التكوين .</a:t>
            </a:r>
          </a:p>
          <a:p>
            <a:pPr marL="514350" indent="-514350" algn="r" rtl="1">
              <a:buFont typeface="+mj-lt"/>
              <a:buAutoNum type="arabicPeriod"/>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مسؤولية الخبراء :اللجوء إلى خبراء التكوين يؤدي إلى رفع مستوى مهارات العاملين وتحسين الأداء ، فالخبراء يقدمون المعارف المطلوبة للإدارة ويشرفون على تنفيذ برامج التكوين والتقييم...</a:t>
            </a:r>
          </a:p>
          <a:p>
            <a:pPr marL="514350" indent="-514350" algn="r" rtl="1">
              <a:buFont typeface="+mj-lt"/>
              <a:buAutoNum type="arabicPeriod"/>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مسؤولية الرؤساء المباشرين : فهم أدرى بنقاط القوة والضعف لمرؤوسيهم وهذا يساعدهم في وضع برامج تكوينية مناسبة لهم ، ومعالجة المشاكل وقت حدوثها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 </a:t>
            </a:r>
            <a:endParaRPr lang="fr-FR" dirty="0"/>
          </a:p>
        </p:txBody>
      </p:sp>
      <p:sp>
        <p:nvSpPr>
          <p:cNvPr id="3" name="Espace réservé du conten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r" rtl="1">
              <a:buNone/>
            </a:pPr>
            <a:r>
              <a:rPr lang="ar-DZ" b="1" dirty="0" smtClean="0">
                <a:solidFill>
                  <a:srgbClr val="C00000"/>
                </a:solidFill>
                <a:effectLst>
                  <a:outerShdw blurRad="38100" dist="38100" dir="2700000" algn="tl">
                    <a:srgbClr val="000000">
                      <a:alpha val="43137"/>
                    </a:srgbClr>
                  </a:outerShdw>
                </a:effectLst>
              </a:rPr>
              <a:t> </a:t>
            </a:r>
            <a:r>
              <a:rPr lang="ar-DZ" b="1" dirty="0" smtClean="0">
                <a:ln>
                  <a:solidFill>
                    <a:srgbClr val="800000"/>
                  </a:solidFill>
                </a:ln>
                <a:solidFill>
                  <a:srgbClr val="C00000"/>
                </a:solidFill>
                <a:effectLst>
                  <a:outerShdw blurRad="38100" dist="38100" dir="2700000" algn="tl">
                    <a:srgbClr val="000000">
                      <a:alpha val="43137"/>
                    </a:srgbClr>
                  </a:outerShdw>
                </a:effectLst>
              </a:rPr>
              <a:t>المطلب الرابع : مشكلات التكوين </a:t>
            </a:r>
          </a:p>
          <a:p>
            <a:pPr algn="r" rtl="1">
              <a:buNone/>
            </a:pPr>
            <a:r>
              <a:rPr lang="ar-DZ" sz="2800" b="1" dirty="0" smtClean="0">
                <a:solidFill>
                  <a:srgbClr val="000000"/>
                </a:solidFill>
                <a:latin typeface="Simplified Arabic" pitchFamily="18" charset="-78"/>
                <a:cs typeface="Simplified Arabic" pitchFamily="18" charset="-78"/>
              </a:rPr>
              <a:t> </a:t>
            </a: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إن للتكوين مشكلات تمنعه من تحقيق أهدافه من بينها : </a:t>
            </a:r>
          </a:p>
          <a:p>
            <a:pPr algn="r" rtl="1">
              <a:buFont typeface="Wingdings" pitchFamily="2" charset="2"/>
              <a:buChar char="Ø"/>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جهل بعض </a:t>
            </a:r>
            <a:r>
              <a:rPr lang="ar-DZ" sz="28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المسؤولين</a:t>
            </a: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لأهمية الدور الذي يمكن أن تلعبه مصلحة التكوين .</a:t>
            </a:r>
          </a:p>
          <a:p>
            <a:pPr algn="r" rtl="1">
              <a:buFont typeface="Wingdings" pitchFamily="2" charset="2"/>
              <a:buChar char="Ø"/>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عدم كفاءة الكثير من القائمين على هذه المصالح ، حيث يقومون بأعمال روتينية وإدارية تتماشى مع فهمهم لمهمة </a:t>
            </a:r>
            <a:r>
              <a:rPr lang="ar-DZ" sz="28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مسؤول</a:t>
            </a: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التكوين . </a:t>
            </a:r>
          </a:p>
          <a:p>
            <a:pPr algn="r" rtl="1">
              <a:buFont typeface="Wingdings" pitchFamily="2" charset="2"/>
              <a:buChar char="Ø"/>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اعتبار مصلحة التكوين غير منتجة مثلها مثل المصالح الإدارية الأخرى وبذلك تقل أهميتها وأهمية دورها .</a:t>
            </a:r>
          </a:p>
          <a:p>
            <a:pPr algn="r" rtl="1">
              <a:buFont typeface="Wingdings" pitchFamily="2" charset="2"/>
              <a:buChar char="Ø"/>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اعتقاد العاملين بأن الدورات التكوينية تمثل عدم قدرة العامل على القيام بعمله ، وعدم فهم أهمية التكوين ومدى منفعته لهم ولمنظماتهم مما يؤدي بهم إلى اعتبار التكوين على أنه تقليل لمكانتهم وقدراتهم .</a:t>
            </a:r>
          </a:p>
          <a:p>
            <a:pPr algn="r" rtl="1">
              <a:buFont typeface="Wingdings" pitchFamily="2" charset="2"/>
              <a:buChar char="Ø"/>
            </a:pPr>
            <a:r>
              <a:rPr lang="ar-DZ" sz="28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عدم توفر المكونين الأكفاء المعدين إعداد تربوي مناسب يمكنهم من فهم العملية التربوية أو فهم نفسية الموظف المكون .</a:t>
            </a:r>
            <a:endParaRPr lang="fr-FR" sz="2800" b="1" dirty="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algn="r" rtl="1">
              <a:buNone/>
            </a:pPr>
            <a:r>
              <a:rPr lang="ar-DZ" b="1" dirty="0" smtClean="0">
                <a:ln>
                  <a:solidFill>
                    <a:srgbClr val="800000"/>
                  </a:solidFill>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المبحث الثاني : أنواع التكوين </a:t>
            </a:r>
          </a:p>
          <a:p>
            <a:pPr algn="r" rtl="1">
              <a:buNone/>
            </a:pPr>
            <a:r>
              <a:rPr lang="ar-DZ" b="1" dirty="0" smtClean="0">
                <a:ln>
                  <a:solidFill>
                    <a:srgbClr val="800000"/>
                  </a:solidFill>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المطلب الأول : التكوين وفقا للهدف</a:t>
            </a:r>
          </a:p>
          <a:p>
            <a:pPr algn="r" rtl="1">
              <a:buNone/>
            </a:pPr>
            <a:r>
              <a:rPr lang="ar-DZ" b="1" dirty="0" smtClean="0">
                <a:effectLst>
                  <a:outerShdw blurRad="38100" dist="38100" dir="2700000" algn="tl">
                    <a:srgbClr val="000000">
                      <a:alpha val="43137"/>
                    </a:srgbClr>
                  </a:outerShdw>
                </a:effectLst>
                <a:latin typeface="Simplified Arabic" pitchFamily="18" charset="-78"/>
                <a:cs typeface="Simplified Arabic" pitchFamily="18" charset="-78"/>
              </a:rPr>
              <a:t>ينقسم هذا النوع إلى :</a:t>
            </a:r>
          </a:p>
          <a:p>
            <a:pPr marL="514350" indent="-514350" algn="r" rtl="1">
              <a:buFont typeface="+mj-lt"/>
              <a:buAutoNum type="arabicPeriod"/>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أهداف عادية : التكوين هنا يساعد المنظمة على تحقيق أهدافها من خلال تكوين العاملين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بها</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على القيام بالمهام المطلوبة منهم بالصورة المطلوبة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و</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في الاستمرار بمعدلات الكفاءة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و</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الفاعلية المناسبة . </a:t>
            </a:r>
          </a:p>
          <a:p>
            <a:pPr marL="514350" indent="-514350" algn="r" rtl="1">
              <a:buFont typeface="+mj-lt"/>
              <a:buAutoNum type="arabicPeriod"/>
            </a:pPr>
            <a:endPar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mj-lt"/>
              <a:buAutoNum type="arabicPeriod"/>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أهداف حل المشكلات : يساعد المنظمة على الكشف عن مشكلات محددة تعاني منها وتحليلها وتصميم برامج تكوينية بغرض حلها ومعالجتها .</a:t>
            </a:r>
          </a:p>
          <a:p>
            <a:pPr marL="514350" indent="-514350" algn="r" rtl="1">
              <a:buFont typeface="+mj-lt"/>
              <a:buAutoNum type="arabicPeriod"/>
            </a:pPr>
            <a:endPar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marL="514350" indent="-514350" algn="r" rtl="1">
              <a:buFont typeface="+mj-lt"/>
              <a:buAutoNum type="arabicPeriod"/>
            </a:pP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أهداف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ابتكارية</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 التكوين هنا يساعد المنظمة على تحقيق نتائج غير مسبوقة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وابتكارية</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بهدف ترفع مستوى الأداء في المنظمة ودفعها نحو مجالات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و</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DZ"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افاق</a:t>
            </a:r>
            <a:r>
              <a:rPr lang="ar-DZ" sz="2800" b="1" dirty="0" smtClean="0">
                <a:effectLst>
                  <a:outerShdw blurRad="38100" dist="38100" dir="2700000" algn="tl">
                    <a:srgbClr val="000000">
                      <a:alpha val="43137"/>
                    </a:srgbClr>
                  </a:outerShdw>
                </a:effectLst>
                <a:latin typeface="Simplified Arabic" pitchFamily="18" charset="-78"/>
                <a:cs typeface="Simplified Arabic" pitchFamily="18" charset="-78"/>
              </a:rPr>
              <a:t> مستقبلية فائقة لم يسبق التوصل إليها .</a:t>
            </a:r>
            <a:endParaRPr lang="fr-FR" sz="28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r" rtl="1">
              <a:buNone/>
            </a:pPr>
            <a:r>
              <a:rPr lang="ar-DZ" b="1" dirty="0" smtClean="0">
                <a:ln>
                  <a:solidFill>
                    <a:srgbClr val="800000"/>
                  </a:solidFill>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المطلب الثاني : التكوين وفقا لمرحلة التوظيف </a:t>
            </a:r>
          </a:p>
          <a:p>
            <a:pPr algn="r" rtl="1">
              <a:buNone/>
            </a:pP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وينقسم إلى أربعة أنواع : </a:t>
            </a:r>
          </a:p>
          <a:p>
            <a:pPr marL="514350" indent="-514350" algn="r" rtl="1">
              <a:buFont typeface="+mj-lt"/>
              <a:buAutoNum type="arabicPeriod"/>
            </a:pP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التكوين لتوجيه الموظف الجديد (التوجيه المباشر) :هو عملية إرشاد وجها لوجه وذلك بصفة أساسية وينطوي هذا النوع على علاقة وثيقة ومستمرة بين الموظف ورئيسه المباشر.</a:t>
            </a:r>
          </a:p>
          <a:p>
            <a:pPr marL="514350" indent="-514350" algn="r" rtl="1">
              <a:buFont typeface="+mj-lt"/>
              <a:buAutoNum type="arabicPeriod"/>
            </a:pP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التكوين أثناء بداية العمل : يقوم الرئيس المباشر بتكوين الموظف الجديد في نفس مكان العمل وخلال أوقات العمل الرسمية فمكان العمل هو نفسه مكان التكوين والرئيس المباشر هو نفسه المكون  .</a:t>
            </a:r>
          </a:p>
          <a:p>
            <a:pPr marL="514350" indent="-514350" algn="r" rtl="1">
              <a:buFont typeface="+mj-lt"/>
              <a:buAutoNum type="arabicPeriod"/>
            </a:pP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التكوين للترقية : لإعداد الفرد لتولي وظيفة جديدة للقيام بواجبات ومسؤوليات جديدة ، وكيفية التعامل مع العاملين تحت إشرافه وكيفية توزيع العمل عليهم .</a:t>
            </a:r>
          </a:p>
          <a:p>
            <a:pPr marL="514350" indent="-514350" algn="r" rtl="1">
              <a:buFont typeface="+mj-lt"/>
              <a:buAutoNum type="arabicPeriod"/>
            </a:pP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التكوين بغرض تجديد المعلومات : يتضمن هذا التكوين المعلومات الجديدة التي ينبغي تقديمها للموظف في التخصص الذي يمارسه، وتم تصميم هذا النوع من التكوين في كافة التخصصات كلما أدت التطورات الحديثة في العلوم والتقنيات إلى إجراء تغيرات وتجديدات أساسية </a:t>
            </a:r>
            <a:r>
              <a:rPr lang="ar-DZ" sz="30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بها</a:t>
            </a: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من وقت إلى </a:t>
            </a:r>
            <a:r>
              <a:rPr lang="ar-DZ" sz="3000" b="1" dirty="0" err="1"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اخر</a:t>
            </a:r>
            <a:r>
              <a:rPr lang="ar-DZ" sz="3000" b="1" dirty="0" smtClean="0">
                <a:solidFill>
                  <a:srgbClr val="000000"/>
                </a:solidFill>
                <a:effectLst>
                  <a:outerShdw blurRad="38100" dist="38100" dir="2700000" algn="tl">
                    <a:srgbClr val="000000">
                      <a:alpha val="43137"/>
                    </a:srgbClr>
                  </a:outerShdw>
                </a:effectLst>
                <a:latin typeface="Simplified Arabic" pitchFamily="18" charset="-78"/>
                <a:cs typeface="Simplified Arabic" pitchFamily="18" charset="-78"/>
              </a:rPr>
              <a:t>.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621</TotalTime>
  <Words>1454</Words>
  <Application>Microsoft Office PowerPoint</Application>
  <PresentationFormat>Affichage à l'écran (4:3)</PresentationFormat>
  <Paragraphs>102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Diapositive 1</vt:lpstr>
      <vt:lpstr>Diapositive 2</vt:lpstr>
      <vt:lpstr>Diapositive 3</vt:lpstr>
      <vt:lpstr>Diapositive 4</vt:lpstr>
      <vt:lpstr> </vt:lpstr>
      <vt:lpstr>Diapositive 6</vt:lpstr>
      <vt:lpstr> </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the way</dc:creator>
  <cp:lastModifiedBy>the way</cp:lastModifiedBy>
  <cp:revision>94</cp:revision>
  <dcterms:created xsi:type="dcterms:W3CDTF">2020-04-01T20:48:10Z</dcterms:created>
  <dcterms:modified xsi:type="dcterms:W3CDTF">2020-04-05T20:11:16Z</dcterms:modified>
</cp:coreProperties>
</file>