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7" r:id="rId1"/>
  </p:sldMasterIdLst>
  <p:notesMasterIdLst>
    <p:notesMasterId r:id="rId18"/>
  </p:notesMasterIdLst>
  <p:sldIdLst>
    <p:sldId id="281" r:id="rId2"/>
    <p:sldId id="279" r:id="rId3"/>
    <p:sldId id="256" r:id="rId4"/>
    <p:sldId id="278" r:id="rId5"/>
    <p:sldId id="257" r:id="rId6"/>
    <p:sldId id="282" r:id="rId7"/>
    <p:sldId id="258" r:id="rId8"/>
    <p:sldId id="259" r:id="rId9"/>
    <p:sldId id="262" r:id="rId10"/>
    <p:sldId id="263" r:id="rId11"/>
    <p:sldId id="280" r:id="rId12"/>
    <p:sldId id="277" r:id="rId13"/>
    <p:sldId id="270" r:id="rId14"/>
    <p:sldId id="275" r:id="rId15"/>
    <p:sldId id="285" r:id="rId16"/>
    <p:sldId id="284"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Default Section" id="{90A5473B-226C-4D94-AF5A-6F07DD7162B8}">
          <p14:sldIdLst>
            <p14:sldId id="281"/>
            <p14:sldId id="279"/>
          </p14:sldIdLst>
        </p14:section>
        <p14:section name="Untitled Section" id="{85D96DB4-7195-43B5-BF83-72855EB064B7}">
          <p14:sldIdLst>
            <p14:sldId id="256"/>
            <p14:sldId id="278"/>
            <p14:sldId id="257"/>
            <p14:sldId id="282"/>
            <p14:sldId id="258"/>
            <p14:sldId id="259"/>
            <p14:sldId id="262"/>
            <p14:sldId id="263"/>
            <p14:sldId id="280"/>
            <p14:sldId id="277"/>
            <p14:sldId id="270"/>
            <p14:sldId id="275"/>
            <p14:sldId id="285"/>
            <p14:sldId id="284"/>
          </p14:sldIdLst>
        </p14:section>
      </p14:sectionLst>
    </p:ex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l Amel" initials="E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294" autoAdjust="0"/>
    <p:restoredTop sz="94660"/>
  </p:normalViewPr>
  <p:slideViewPr>
    <p:cSldViewPr snapToGrid="0">
      <p:cViewPr varScale="1">
        <p:scale>
          <a:sx n="77" d="100"/>
          <a:sy n="77" d="100"/>
        </p:scale>
        <p:origin x="-96" y="-12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9-02-06T21:21:29.128" idx="2">
    <p:pos x="10" y="10"/>
    <p:tex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4A19F2-4AE8-4D53-A4E5-BB281178948F}"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6086E952-67F9-4D98-83B1-8FFF005D597E}">
      <dgm:prSet phldrT="[Texte]"/>
      <dgm:spPr>
        <a:solidFill>
          <a:srgbClr val="92D050"/>
        </a:solidFill>
      </dgm:spPr>
      <dgm:t>
        <a:bodyPr/>
        <a:lstStyle/>
        <a:p>
          <a:r>
            <a:rPr lang="ar-DZ" dirty="0" smtClean="0"/>
            <a:t>اولا</a:t>
          </a:r>
          <a:endParaRPr lang="fr-FR" dirty="0"/>
        </a:p>
      </dgm:t>
    </dgm:pt>
    <dgm:pt modelId="{E73D1428-E202-4A52-8F75-52EE25927430}" type="parTrans" cxnId="{93055FBD-F513-48B2-BDCE-AC3DC0519925}">
      <dgm:prSet/>
      <dgm:spPr/>
      <dgm:t>
        <a:bodyPr/>
        <a:lstStyle/>
        <a:p>
          <a:endParaRPr lang="fr-FR"/>
        </a:p>
      </dgm:t>
    </dgm:pt>
    <dgm:pt modelId="{96718250-3CA7-46D6-A14A-DE8E5E275F41}" type="sibTrans" cxnId="{93055FBD-F513-48B2-BDCE-AC3DC0519925}">
      <dgm:prSet/>
      <dgm:spPr/>
      <dgm:t>
        <a:bodyPr/>
        <a:lstStyle/>
        <a:p>
          <a:endParaRPr lang="fr-FR"/>
        </a:p>
      </dgm:t>
    </dgm:pt>
    <dgm:pt modelId="{1F6AA52C-1949-43E4-BC07-914B366CC8F2}">
      <dgm:prSet phldrT="[Texte]"/>
      <dgm:spPr>
        <a:solidFill>
          <a:srgbClr val="FF0000"/>
        </a:solidFill>
      </dgm:spPr>
      <dgm:t>
        <a:bodyPr/>
        <a:lstStyle/>
        <a:p>
          <a:r>
            <a:rPr lang="ar-DZ" dirty="0" smtClean="0"/>
            <a:t>ثانيا</a:t>
          </a:r>
          <a:endParaRPr lang="fr-FR" dirty="0"/>
        </a:p>
      </dgm:t>
    </dgm:pt>
    <dgm:pt modelId="{A21633D5-458E-40C4-AE11-509386696C80}" type="parTrans" cxnId="{AF428FF3-13F0-4004-9B65-A924750090BD}">
      <dgm:prSet/>
      <dgm:spPr/>
      <dgm:t>
        <a:bodyPr/>
        <a:lstStyle/>
        <a:p>
          <a:endParaRPr lang="fr-FR"/>
        </a:p>
      </dgm:t>
    </dgm:pt>
    <dgm:pt modelId="{0B375FA3-2E61-42B3-831D-B34E5EEDD687}" type="sibTrans" cxnId="{AF428FF3-13F0-4004-9B65-A924750090BD}">
      <dgm:prSet/>
      <dgm:spPr/>
      <dgm:t>
        <a:bodyPr/>
        <a:lstStyle/>
        <a:p>
          <a:endParaRPr lang="fr-FR"/>
        </a:p>
      </dgm:t>
    </dgm:pt>
    <dgm:pt modelId="{BD63BA78-DDF5-4FFD-81DA-0B441FA30D50}">
      <dgm:prSet phldrT="[Texte]"/>
      <dgm:spPr>
        <a:solidFill>
          <a:srgbClr val="FF0000"/>
        </a:solidFill>
        <a:ln>
          <a:solidFill>
            <a:schemeClr val="accent1">
              <a:lumMod val="60000"/>
              <a:lumOff val="40000"/>
            </a:schemeClr>
          </a:solidFill>
        </a:ln>
      </dgm:spPr>
      <dgm:t>
        <a:bodyPr/>
        <a:lstStyle/>
        <a:p>
          <a:r>
            <a:rPr lang="ar-DZ" dirty="0" smtClean="0"/>
            <a:t>ثالثا</a:t>
          </a:r>
          <a:endParaRPr lang="fr-FR" dirty="0"/>
        </a:p>
      </dgm:t>
    </dgm:pt>
    <dgm:pt modelId="{E95D8D3F-94ED-465D-B938-F02CDC16EB93}" type="parTrans" cxnId="{33132A85-23E4-464D-A77A-99EEE0DCDBC1}">
      <dgm:prSet/>
      <dgm:spPr/>
      <dgm:t>
        <a:bodyPr/>
        <a:lstStyle/>
        <a:p>
          <a:endParaRPr lang="fr-FR"/>
        </a:p>
      </dgm:t>
    </dgm:pt>
    <dgm:pt modelId="{CFF56B83-29CC-4362-B38A-2CFC4E578C92}" type="sibTrans" cxnId="{33132A85-23E4-464D-A77A-99EEE0DCDBC1}">
      <dgm:prSet/>
      <dgm:spPr/>
      <dgm:t>
        <a:bodyPr/>
        <a:lstStyle/>
        <a:p>
          <a:endParaRPr lang="fr-FR"/>
        </a:p>
      </dgm:t>
    </dgm:pt>
    <dgm:pt modelId="{3B284725-0B09-4AEB-A32E-4804DE1C1B65}">
      <dgm:prSet custT="1"/>
      <dgm:spPr>
        <a:solidFill>
          <a:srgbClr val="92D050">
            <a:alpha val="90000"/>
          </a:srgbClr>
        </a:solidFill>
      </dgm:spPr>
      <dgm:t>
        <a:bodyPr/>
        <a:lstStyle/>
        <a:p>
          <a:pPr algn="just" rtl="1"/>
          <a:r>
            <a:rPr lang="ar-DZ" sz="2400" dirty="0">
              <a:solidFill>
                <a:schemeClr val="tx1"/>
              </a:solidFill>
            </a:rPr>
            <a:t>تعريف </a:t>
          </a:r>
          <a:r>
            <a:rPr lang="ar-DZ" sz="2400" dirty="0" smtClean="0">
              <a:solidFill>
                <a:schemeClr val="tx1"/>
              </a:solidFill>
            </a:rPr>
            <a:t>التقييم: التقييم هو عملية منظمة لجمع المعلومات في  ضوء معايير علمية محددة بهدف اصدار حكم موضوعي على قيمة الاشياء مثل البرامج او الممارسات او مايمتلكه الفرد .</a:t>
          </a:r>
          <a:endParaRPr lang="fr-FR" sz="2400" dirty="0">
            <a:solidFill>
              <a:schemeClr val="tx1"/>
            </a:solidFill>
          </a:endParaRPr>
        </a:p>
      </dgm:t>
    </dgm:pt>
    <dgm:pt modelId="{BDAEAE82-2839-4C1A-89AE-BDAA6E2DE60C}" type="parTrans" cxnId="{320A38F1-65EF-40C7-98D3-BEAD0EE76C14}">
      <dgm:prSet/>
      <dgm:spPr/>
      <dgm:t>
        <a:bodyPr/>
        <a:lstStyle/>
        <a:p>
          <a:endParaRPr lang="fr-FR"/>
        </a:p>
      </dgm:t>
    </dgm:pt>
    <dgm:pt modelId="{AC364A3C-C685-42E1-B041-D7324752EA29}" type="sibTrans" cxnId="{320A38F1-65EF-40C7-98D3-BEAD0EE76C14}">
      <dgm:prSet/>
      <dgm:spPr/>
      <dgm:t>
        <a:bodyPr/>
        <a:lstStyle/>
        <a:p>
          <a:endParaRPr lang="fr-FR"/>
        </a:p>
      </dgm:t>
    </dgm:pt>
    <dgm:pt modelId="{781A7A0B-D64F-4331-A207-3FA98E1F6B15}">
      <dgm:prSet custT="1"/>
      <dgm:spPr>
        <a:solidFill>
          <a:srgbClr val="FF0000">
            <a:alpha val="90000"/>
          </a:srgbClr>
        </a:solidFill>
      </dgm:spPr>
      <dgm:t>
        <a:bodyPr/>
        <a:lstStyle/>
        <a:p>
          <a:pPr algn="just" rtl="1"/>
          <a:r>
            <a:rPr lang="ar-DZ" sz="2000" dirty="0" smtClean="0"/>
            <a:t> تعر</a:t>
          </a:r>
          <a:r>
            <a:rPr lang="ar-DZ" sz="2400" dirty="0" smtClean="0"/>
            <a:t>يف تقييم عملية التكوين: </a:t>
          </a:r>
          <a:r>
            <a:rPr lang="ar-DZ" sz="2400" dirty="0" err="1" smtClean="0"/>
            <a:t>هوتلك</a:t>
          </a:r>
          <a:r>
            <a:rPr lang="ar-DZ" sz="2400" dirty="0" smtClean="0"/>
            <a:t> الاجراءات التي تقاس بها كفاءة البرامج التكوينية ومدى نجاحها في تحقيق اهدافها المرسومة كما تقاس بها كفاءة المتكونين ومدى التغير الذي نجح التكوين في احداثه فيهم  .</a:t>
          </a:r>
          <a:endParaRPr lang="fr-FR" sz="2400" dirty="0"/>
        </a:p>
      </dgm:t>
    </dgm:pt>
    <dgm:pt modelId="{799E4433-3FD5-4124-AADC-78FEDD35C2CA}" type="parTrans" cxnId="{8BFFF98B-F7D4-4EE8-8D86-9E4D0F5558D8}">
      <dgm:prSet/>
      <dgm:spPr/>
      <dgm:t>
        <a:bodyPr/>
        <a:lstStyle/>
        <a:p>
          <a:endParaRPr lang="fr-FR"/>
        </a:p>
      </dgm:t>
    </dgm:pt>
    <dgm:pt modelId="{CFDF2699-A3E7-4835-9D78-D054E6BC55B3}" type="sibTrans" cxnId="{8BFFF98B-F7D4-4EE8-8D86-9E4D0F5558D8}">
      <dgm:prSet/>
      <dgm:spPr/>
      <dgm:t>
        <a:bodyPr/>
        <a:lstStyle/>
        <a:p>
          <a:endParaRPr lang="fr-FR"/>
        </a:p>
      </dgm:t>
    </dgm:pt>
    <dgm:pt modelId="{4EBBFE84-FA36-4709-9EC5-0459957EACED}">
      <dgm:prSet custT="1"/>
      <dgm:spPr>
        <a:solidFill>
          <a:srgbClr val="FF0000"/>
        </a:solidFill>
      </dgm:spPr>
      <dgm:t>
        <a:bodyPr/>
        <a:lstStyle/>
        <a:p>
          <a:pPr algn="just" rtl="1"/>
          <a:r>
            <a:rPr lang="ar-DZ" sz="2400" dirty="0" smtClean="0"/>
            <a:t>ويرى </a:t>
          </a:r>
          <a:r>
            <a:rPr lang="ar-DZ" sz="2400" dirty="0" err="1" smtClean="0"/>
            <a:t>ارمستونج</a:t>
          </a:r>
          <a:r>
            <a:rPr lang="ar-DZ" sz="2400" dirty="0" smtClean="0"/>
            <a:t> أن تقييم عملية التكوين </a:t>
          </a:r>
          <a:r>
            <a:rPr lang="ar-DZ" sz="2400" dirty="0" smtClean="0"/>
            <a:t>هو:“ </a:t>
          </a:r>
          <a:r>
            <a:rPr lang="ar-DZ" sz="2400" dirty="0" smtClean="0"/>
            <a:t>محاولة للحصول على معلومات تتعلق بالتغذية العكسية عن </a:t>
          </a:r>
          <a:r>
            <a:rPr lang="ar-DZ" sz="2400" dirty="0" err="1" smtClean="0"/>
            <a:t>تاثير</a:t>
          </a:r>
          <a:r>
            <a:rPr lang="ar-DZ" sz="2400" dirty="0" smtClean="0"/>
            <a:t> </a:t>
          </a:r>
          <a:r>
            <a:rPr lang="ar-DZ" sz="2400" dirty="0" smtClean="0"/>
            <a:t>البرنامج </a:t>
          </a:r>
          <a:r>
            <a:rPr lang="ar-DZ" sz="2400" dirty="0" smtClean="0"/>
            <a:t>التكويني ولتحديد قيمة التكوين في ضوء تلك </a:t>
          </a:r>
          <a:r>
            <a:rPr lang="ar-DZ" sz="2400" dirty="0" smtClean="0"/>
            <a:t>المعلومات“ </a:t>
          </a:r>
          <a:r>
            <a:rPr lang="ar-DZ" sz="2400" dirty="0" smtClean="0"/>
            <a:t>.</a:t>
          </a:r>
          <a:endParaRPr lang="fr-FR" sz="2400" dirty="0"/>
        </a:p>
      </dgm:t>
    </dgm:pt>
    <dgm:pt modelId="{73430736-412C-4089-AA5F-16DA69F48278}" type="parTrans" cxnId="{F04F8D20-4AFD-4289-A52D-E61B5481B43E}">
      <dgm:prSet/>
      <dgm:spPr/>
      <dgm:t>
        <a:bodyPr/>
        <a:lstStyle/>
        <a:p>
          <a:endParaRPr lang="fr-FR"/>
        </a:p>
      </dgm:t>
    </dgm:pt>
    <dgm:pt modelId="{C978DE7E-5E07-482E-BE6E-ADA9B241B7EE}" type="sibTrans" cxnId="{F04F8D20-4AFD-4289-A52D-E61B5481B43E}">
      <dgm:prSet/>
      <dgm:spPr/>
      <dgm:t>
        <a:bodyPr/>
        <a:lstStyle/>
        <a:p>
          <a:endParaRPr lang="fr-FR"/>
        </a:p>
      </dgm:t>
    </dgm:pt>
    <dgm:pt modelId="{FD3F9405-6D95-40F8-8B24-F57C81C383AA}">
      <dgm:prSet custT="1"/>
      <dgm:spPr>
        <a:solidFill>
          <a:srgbClr val="FF0000"/>
        </a:solidFill>
      </dgm:spPr>
      <dgm:t>
        <a:bodyPr/>
        <a:lstStyle/>
        <a:p>
          <a:pPr algn="just" rtl="1"/>
          <a:r>
            <a:rPr lang="ar-DZ" sz="2400" dirty="0" smtClean="0"/>
            <a:t>ويشير مايك ويلز  الى تقييم التكوين </a:t>
          </a:r>
          <a:r>
            <a:rPr lang="ar-DZ" sz="2400" dirty="0" err="1" smtClean="0"/>
            <a:t>بانه</a:t>
          </a:r>
          <a:r>
            <a:rPr lang="ar-DZ" sz="2400" dirty="0" smtClean="0"/>
            <a:t>:“ </a:t>
          </a:r>
          <a:r>
            <a:rPr lang="ar-DZ" sz="2400" dirty="0" smtClean="0"/>
            <a:t>سلسلة من الاختبارات والتقويمات و التحريات المصممة للتاكد من ان التكوين قد حقق التاثير المطلوب على مستوى الفرد </a:t>
          </a:r>
          <a:r>
            <a:rPr lang="ar-DZ" sz="2400" dirty="0" smtClean="0"/>
            <a:t>والإدارة </a:t>
          </a:r>
          <a:r>
            <a:rPr lang="ar-DZ" sz="2400" dirty="0" smtClean="0"/>
            <a:t>”.</a:t>
          </a:r>
          <a:endParaRPr lang="fr-FR" sz="2400" dirty="0"/>
        </a:p>
      </dgm:t>
    </dgm:pt>
    <dgm:pt modelId="{2EBF4D50-90D4-4B4A-AFE3-BD86CAF8E7C9}" type="parTrans" cxnId="{B3F1B58A-4F62-4D07-8A64-2C3123115EDC}">
      <dgm:prSet/>
      <dgm:spPr/>
      <dgm:t>
        <a:bodyPr/>
        <a:lstStyle/>
        <a:p>
          <a:endParaRPr lang="en-US"/>
        </a:p>
      </dgm:t>
    </dgm:pt>
    <dgm:pt modelId="{4087C76F-DE7C-44BE-A5DB-CB40C2D61EBB}" type="sibTrans" cxnId="{B3F1B58A-4F62-4D07-8A64-2C3123115EDC}">
      <dgm:prSet/>
      <dgm:spPr/>
      <dgm:t>
        <a:bodyPr/>
        <a:lstStyle/>
        <a:p>
          <a:endParaRPr lang="en-US"/>
        </a:p>
      </dgm:t>
    </dgm:pt>
    <dgm:pt modelId="{C47E7B4F-B26E-4C7A-9703-6E0D823C3D11}" type="pres">
      <dgm:prSet presAssocID="{594A19F2-4AE8-4D53-A4E5-BB281178948F}" presName="linearFlow" presStyleCnt="0">
        <dgm:presLayoutVars>
          <dgm:dir/>
          <dgm:animLvl val="lvl"/>
          <dgm:resizeHandles val="exact"/>
        </dgm:presLayoutVars>
      </dgm:prSet>
      <dgm:spPr/>
      <dgm:t>
        <a:bodyPr/>
        <a:lstStyle/>
        <a:p>
          <a:endParaRPr lang="en-US"/>
        </a:p>
      </dgm:t>
    </dgm:pt>
    <dgm:pt modelId="{1659CE25-F250-4F3F-AAA9-8AF26DE8BAB8}" type="pres">
      <dgm:prSet presAssocID="{6086E952-67F9-4D98-83B1-8FFF005D597E}" presName="composite" presStyleCnt="0"/>
      <dgm:spPr/>
    </dgm:pt>
    <dgm:pt modelId="{4ED13EF8-4E56-4B5B-ACA3-88B1E33F1AE4}" type="pres">
      <dgm:prSet presAssocID="{6086E952-67F9-4D98-83B1-8FFF005D597E}" presName="parentText" presStyleLbl="alignNode1" presStyleIdx="0" presStyleCnt="3">
        <dgm:presLayoutVars>
          <dgm:chMax val="1"/>
          <dgm:bulletEnabled val="1"/>
        </dgm:presLayoutVars>
      </dgm:prSet>
      <dgm:spPr/>
      <dgm:t>
        <a:bodyPr/>
        <a:lstStyle/>
        <a:p>
          <a:endParaRPr lang="en-US"/>
        </a:p>
      </dgm:t>
    </dgm:pt>
    <dgm:pt modelId="{E75A68FF-F120-460E-95C1-E3B53FCF2068}" type="pres">
      <dgm:prSet presAssocID="{6086E952-67F9-4D98-83B1-8FFF005D597E}" presName="descendantText" presStyleLbl="alignAcc1" presStyleIdx="0" presStyleCnt="3" custScaleY="141037" custLinFactNeighborX="0">
        <dgm:presLayoutVars>
          <dgm:bulletEnabled val="1"/>
        </dgm:presLayoutVars>
      </dgm:prSet>
      <dgm:spPr/>
      <dgm:t>
        <a:bodyPr/>
        <a:lstStyle/>
        <a:p>
          <a:endParaRPr lang="en-US"/>
        </a:p>
      </dgm:t>
    </dgm:pt>
    <dgm:pt modelId="{EBA8359F-4E60-4CEA-9215-C9BFA3B305D8}" type="pres">
      <dgm:prSet presAssocID="{96718250-3CA7-46D6-A14A-DE8E5E275F41}" presName="sp" presStyleCnt="0"/>
      <dgm:spPr/>
    </dgm:pt>
    <dgm:pt modelId="{B74BFED0-36E7-42E4-9151-BBFADE83CA3F}" type="pres">
      <dgm:prSet presAssocID="{1F6AA52C-1949-43E4-BC07-914B366CC8F2}" presName="composite" presStyleCnt="0"/>
      <dgm:spPr/>
    </dgm:pt>
    <dgm:pt modelId="{D71D91DF-C3D4-4361-A76C-28D5B83F2818}" type="pres">
      <dgm:prSet presAssocID="{1F6AA52C-1949-43E4-BC07-914B366CC8F2}" presName="parentText" presStyleLbl="alignNode1" presStyleIdx="1" presStyleCnt="3">
        <dgm:presLayoutVars>
          <dgm:chMax val="1"/>
          <dgm:bulletEnabled val="1"/>
        </dgm:presLayoutVars>
      </dgm:prSet>
      <dgm:spPr/>
      <dgm:t>
        <a:bodyPr/>
        <a:lstStyle/>
        <a:p>
          <a:endParaRPr lang="en-US"/>
        </a:p>
      </dgm:t>
    </dgm:pt>
    <dgm:pt modelId="{DD294CBB-D23F-4BFC-A227-ACAC29E55EDF}" type="pres">
      <dgm:prSet presAssocID="{1F6AA52C-1949-43E4-BC07-914B366CC8F2}" presName="descendantText" presStyleLbl="alignAcc1" presStyleIdx="1" presStyleCnt="3" custScaleX="96242" custLinFactNeighborX="0" custLinFactNeighborY="0">
        <dgm:presLayoutVars>
          <dgm:bulletEnabled val="1"/>
        </dgm:presLayoutVars>
      </dgm:prSet>
      <dgm:spPr/>
      <dgm:t>
        <a:bodyPr/>
        <a:lstStyle/>
        <a:p>
          <a:endParaRPr lang="en-US"/>
        </a:p>
      </dgm:t>
    </dgm:pt>
    <dgm:pt modelId="{845B4EF4-F221-48BE-952C-728C0FE58A0E}" type="pres">
      <dgm:prSet presAssocID="{0B375FA3-2E61-42B3-831D-B34E5EEDD687}" presName="sp" presStyleCnt="0"/>
      <dgm:spPr/>
    </dgm:pt>
    <dgm:pt modelId="{4FAEA68A-2BC4-4085-92A2-DED1331B10E4}" type="pres">
      <dgm:prSet presAssocID="{BD63BA78-DDF5-4FFD-81DA-0B441FA30D50}" presName="composite" presStyleCnt="0"/>
      <dgm:spPr/>
    </dgm:pt>
    <dgm:pt modelId="{FC1B3E2C-DBB4-4986-9FB7-9179B278B505}" type="pres">
      <dgm:prSet presAssocID="{BD63BA78-DDF5-4FFD-81DA-0B441FA30D50}" presName="parentText" presStyleLbl="alignNode1" presStyleIdx="2" presStyleCnt="3">
        <dgm:presLayoutVars>
          <dgm:chMax val="1"/>
          <dgm:bulletEnabled val="1"/>
        </dgm:presLayoutVars>
      </dgm:prSet>
      <dgm:spPr/>
      <dgm:t>
        <a:bodyPr/>
        <a:lstStyle/>
        <a:p>
          <a:endParaRPr lang="en-US"/>
        </a:p>
      </dgm:t>
    </dgm:pt>
    <dgm:pt modelId="{29C46DBC-7E79-4255-BFF6-22F3840F4E73}" type="pres">
      <dgm:prSet presAssocID="{BD63BA78-DDF5-4FFD-81DA-0B441FA30D50}" presName="descendantText" presStyleLbl="alignAcc1" presStyleIdx="2" presStyleCnt="3" custScaleX="100909" custScaleY="270467" custLinFactNeighborY="0">
        <dgm:presLayoutVars>
          <dgm:bulletEnabled val="1"/>
        </dgm:presLayoutVars>
      </dgm:prSet>
      <dgm:spPr/>
      <dgm:t>
        <a:bodyPr/>
        <a:lstStyle/>
        <a:p>
          <a:endParaRPr lang="en-US"/>
        </a:p>
      </dgm:t>
    </dgm:pt>
  </dgm:ptLst>
  <dgm:cxnLst>
    <dgm:cxn modelId="{BD5644F3-40E9-4B30-AE36-6E12AFD21E49}" type="presOf" srcId="{781A7A0B-D64F-4331-A207-3FA98E1F6B15}" destId="{DD294CBB-D23F-4BFC-A227-ACAC29E55EDF}" srcOrd="0" destOrd="0" presId="urn:microsoft.com/office/officeart/2005/8/layout/chevron2"/>
    <dgm:cxn modelId="{AF428FF3-13F0-4004-9B65-A924750090BD}" srcId="{594A19F2-4AE8-4D53-A4E5-BB281178948F}" destId="{1F6AA52C-1949-43E4-BC07-914B366CC8F2}" srcOrd="1" destOrd="0" parTransId="{A21633D5-458E-40C4-AE11-509386696C80}" sibTransId="{0B375FA3-2E61-42B3-831D-B34E5EEDD687}"/>
    <dgm:cxn modelId="{B3F1B58A-4F62-4D07-8A64-2C3123115EDC}" srcId="{BD63BA78-DDF5-4FFD-81DA-0B441FA30D50}" destId="{FD3F9405-6D95-40F8-8B24-F57C81C383AA}" srcOrd="1" destOrd="0" parTransId="{2EBF4D50-90D4-4B4A-AFE3-BD86CAF8E7C9}" sibTransId="{4087C76F-DE7C-44BE-A5DB-CB40C2D61EBB}"/>
    <dgm:cxn modelId="{8BFFF98B-F7D4-4EE8-8D86-9E4D0F5558D8}" srcId="{1F6AA52C-1949-43E4-BC07-914B366CC8F2}" destId="{781A7A0B-D64F-4331-A207-3FA98E1F6B15}" srcOrd="0" destOrd="0" parTransId="{799E4433-3FD5-4124-AADC-78FEDD35C2CA}" sibTransId="{CFDF2699-A3E7-4835-9D78-D054E6BC55B3}"/>
    <dgm:cxn modelId="{93055FBD-F513-48B2-BDCE-AC3DC0519925}" srcId="{594A19F2-4AE8-4D53-A4E5-BB281178948F}" destId="{6086E952-67F9-4D98-83B1-8FFF005D597E}" srcOrd="0" destOrd="0" parTransId="{E73D1428-E202-4A52-8F75-52EE25927430}" sibTransId="{96718250-3CA7-46D6-A14A-DE8E5E275F41}"/>
    <dgm:cxn modelId="{320A38F1-65EF-40C7-98D3-BEAD0EE76C14}" srcId="{6086E952-67F9-4D98-83B1-8FFF005D597E}" destId="{3B284725-0B09-4AEB-A32E-4804DE1C1B65}" srcOrd="0" destOrd="0" parTransId="{BDAEAE82-2839-4C1A-89AE-BDAA6E2DE60C}" sibTransId="{AC364A3C-C685-42E1-B041-D7324752EA29}"/>
    <dgm:cxn modelId="{FAEB5DCE-5149-4530-9150-A497AA76A774}" type="presOf" srcId="{3B284725-0B09-4AEB-A32E-4804DE1C1B65}" destId="{E75A68FF-F120-460E-95C1-E3B53FCF2068}" srcOrd="0" destOrd="0" presId="urn:microsoft.com/office/officeart/2005/8/layout/chevron2"/>
    <dgm:cxn modelId="{493FB5AB-B32F-444E-9903-E928E37E16F2}" type="presOf" srcId="{1F6AA52C-1949-43E4-BC07-914B366CC8F2}" destId="{D71D91DF-C3D4-4361-A76C-28D5B83F2818}" srcOrd="0" destOrd="0" presId="urn:microsoft.com/office/officeart/2005/8/layout/chevron2"/>
    <dgm:cxn modelId="{F04F8D20-4AFD-4289-A52D-E61B5481B43E}" srcId="{BD63BA78-DDF5-4FFD-81DA-0B441FA30D50}" destId="{4EBBFE84-FA36-4709-9EC5-0459957EACED}" srcOrd="0" destOrd="0" parTransId="{73430736-412C-4089-AA5F-16DA69F48278}" sibTransId="{C978DE7E-5E07-482E-BE6E-ADA9B241B7EE}"/>
    <dgm:cxn modelId="{F4235130-C44A-4F6E-976C-6308D7F827C0}" type="presOf" srcId="{FD3F9405-6D95-40F8-8B24-F57C81C383AA}" destId="{29C46DBC-7E79-4255-BFF6-22F3840F4E73}" srcOrd="0" destOrd="1" presId="urn:microsoft.com/office/officeart/2005/8/layout/chevron2"/>
    <dgm:cxn modelId="{4C0B8CC9-8329-443E-908F-8E9F259D2BFD}" type="presOf" srcId="{6086E952-67F9-4D98-83B1-8FFF005D597E}" destId="{4ED13EF8-4E56-4B5B-ACA3-88B1E33F1AE4}" srcOrd="0" destOrd="0" presId="urn:microsoft.com/office/officeart/2005/8/layout/chevron2"/>
    <dgm:cxn modelId="{09264AB2-DFE9-404D-B652-90B9A27F206C}" type="presOf" srcId="{594A19F2-4AE8-4D53-A4E5-BB281178948F}" destId="{C47E7B4F-B26E-4C7A-9703-6E0D823C3D11}" srcOrd="0" destOrd="0" presId="urn:microsoft.com/office/officeart/2005/8/layout/chevron2"/>
    <dgm:cxn modelId="{02387454-0260-443E-9FC4-29E9B1D42A1D}" type="presOf" srcId="{BD63BA78-DDF5-4FFD-81DA-0B441FA30D50}" destId="{FC1B3E2C-DBB4-4986-9FB7-9179B278B505}" srcOrd="0" destOrd="0" presId="urn:microsoft.com/office/officeart/2005/8/layout/chevron2"/>
    <dgm:cxn modelId="{33132A85-23E4-464D-A77A-99EEE0DCDBC1}" srcId="{594A19F2-4AE8-4D53-A4E5-BB281178948F}" destId="{BD63BA78-DDF5-4FFD-81DA-0B441FA30D50}" srcOrd="2" destOrd="0" parTransId="{E95D8D3F-94ED-465D-B938-F02CDC16EB93}" sibTransId="{CFF56B83-29CC-4362-B38A-2CFC4E578C92}"/>
    <dgm:cxn modelId="{91B121E4-735B-4B3C-8181-2B8421FE8F82}" type="presOf" srcId="{4EBBFE84-FA36-4709-9EC5-0459957EACED}" destId="{29C46DBC-7E79-4255-BFF6-22F3840F4E73}" srcOrd="0" destOrd="0" presId="urn:microsoft.com/office/officeart/2005/8/layout/chevron2"/>
    <dgm:cxn modelId="{C106EE94-16C5-43EC-B70C-46BF434135E1}" type="presParOf" srcId="{C47E7B4F-B26E-4C7A-9703-6E0D823C3D11}" destId="{1659CE25-F250-4F3F-AAA9-8AF26DE8BAB8}" srcOrd="0" destOrd="0" presId="urn:microsoft.com/office/officeart/2005/8/layout/chevron2"/>
    <dgm:cxn modelId="{C0F50483-F5D1-4EFE-9172-7D39A93429E7}" type="presParOf" srcId="{1659CE25-F250-4F3F-AAA9-8AF26DE8BAB8}" destId="{4ED13EF8-4E56-4B5B-ACA3-88B1E33F1AE4}" srcOrd="0" destOrd="0" presId="urn:microsoft.com/office/officeart/2005/8/layout/chevron2"/>
    <dgm:cxn modelId="{87E274C6-DCD4-4073-9C7F-1F70B72A22F5}" type="presParOf" srcId="{1659CE25-F250-4F3F-AAA9-8AF26DE8BAB8}" destId="{E75A68FF-F120-460E-95C1-E3B53FCF2068}" srcOrd="1" destOrd="0" presId="urn:microsoft.com/office/officeart/2005/8/layout/chevron2"/>
    <dgm:cxn modelId="{6C43486A-B8B7-4B46-A379-38D68498D198}" type="presParOf" srcId="{C47E7B4F-B26E-4C7A-9703-6E0D823C3D11}" destId="{EBA8359F-4E60-4CEA-9215-C9BFA3B305D8}" srcOrd="1" destOrd="0" presId="urn:microsoft.com/office/officeart/2005/8/layout/chevron2"/>
    <dgm:cxn modelId="{B3EAB3A6-19EC-4D6F-BEF8-F1821D9F0AF2}" type="presParOf" srcId="{C47E7B4F-B26E-4C7A-9703-6E0D823C3D11}" destId="{B74BFED0-36E7-42E4-9151-BBFADE83CA3F}" srcOrd="2" destOrd="0" presId="urn:microsoft.com/office/officeart/2005/8/layout/chevron2"/>
    <dgm:cxn modelId="{C9C23B22-9721-41EB-B051-EFD4D438A476}" type="presParOf" srcId="{B74BFED0-36E7-42E4-9151-BBFADE83CA3F}" destId="{D71D91DF-C3D4-4361-A76C-28D5B83F2818}" srcOrd="0" destOrd="0" presId="urn:microsoft.com/office/officeart/2005/8/layout/chevron2"/>
    <dgm:cxn modelId="{91925126-F346-4B4B-9341-3C3A83B9A7A4}" type="presParOf" srcId="{B74BFED0-36E7-42E4-9151-BBFADE83CA3F}" destId="{DD294CBB-D23F-4BFC-A227-ACAC29E55EDF}" srcOrd="1" destOrd="0" presId="urn:microsoft.com/office/officeart/2005/8/layout/chevron2"/>
    <dgm:cxn modelId="{F55DFD46-9309-4317-8BDE-290DACB1E2FD}" type="presParOf" srcId="{C47E7B4F-B26E-4C7A-9703-6E0D823C3D11}" destId="{845B4EF4-F221-48BE-952C-728C0FE58A0E}" srcOrd="3" destOrd="0" presId="urn:microsoft.com/office/officeart/2005/8/layout/chevron2"/>
    <dgm:cxn modelId="{1E91580D-6625-4070-9FFD-84A62CCA29AC}" type="presParOf" srcId="{C47E7B4F-B26E-4C7A-9703-6E0D823C3D11}" destId="{4FAEA68A-2BC4-4085-92A2-DED1331B10E4}" srcOrd="4" destOrd="0" presId="urn:microsoft.com/office/officeart/2005/8/layout/chevron2"/>
    <dgm:cxn modelId="{71A4B07F-3E96-44C1-A959-43401BEF9EBA}" type="presParOf" srcId="{4FAEA68A-2BC4-4085-92A2-DED1331B10E4}" destId="{FC1B3E2C-DBB4-4986-9FB7-9179B278B505}" srcOrd="0" destOrd="0" presId="urn:microsoft.com/office/officeart/2005/8/layout/chevron2"/>
    <dgm:cxn modelId="{1E5B8840-3358-4336-8AA6-092CAAD50CB7}" type="presParOf" srcId="{4FAEA68A-2BC4-4085-92A2-DED1331B10E4}" destId="{29C46DBC-7E79-4255-BFF6-22F3840F4E73}" srcOrd="1" destOrd="0" presId="urn:microsoft.com/office/officeart/2005/8/layout/chevron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12FC3F-52F9-48F2-A598-1BC6C264B9A3}"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fr-FR"/>
        </a:p>
      </dgm:t>
    </dgm:pt>
    <dgm:pt modelId="{8C9CB396-5AAF-4C4E-9051-556ADD2ECDAD}">
      <dgm:prSet phldrT="[Texte]" custT="1">
        <dgm:style>
          <a:lnRef idx="1">
            <a:schemeClr val="accent6"/>
          </a:lnRef>
          <a:fillRef idx="3">
            <a:schemeClr val="accent6"/>
          </a:fillRef>
          <a:effectRef idx="2">
            <a:schemeClr val="accent6"/>
          </a:effectRef>
          <a:fontRef idx="minor">
            <a:schemeClr val="lt1"/>
          </a:fontRef>
        </dgm:style>
      </dgm:prSet>
      <dgm:spPr/>
      <dgm:t>
        <a:bodyPr/>
        <a:lstStyle/>
        <a:p>
          <a:pPr algn="just" rtl="1"/>
          <a:r>
            <a:rPr lang="ar-DZ" sz="2800" b="1" u="sng" dirty="0" smtClean="0">
              <a:solidFill>
                <a:srgbClr val="FFFF00"/>
              </a:solidFill>
            </a:rPr>
            <a:t>تقييم البرنامج التكويني بعد التنفيذ</a:t>
          </a:r>
          <a:r>
            <a:rPr lang="ar-DZ" sz="2400" dirty="0" smtClean="0"/>
            <a:t>: اذ كنا في حاجة الى توضيح وتاكيد اهمية التقييم قبل واثناء البرنامج التكويني فاننا لسنا بحاجة الى توضيح ذلك بعد التنفيذ ويهدف تقييم بعد نهاية العملية الى قياس مدى تحقيق البرنامج التكويني للاهداف المسطرة وتلبية الاحتياجات  . </a:t>
          </a:r>
          <a:endParaRPr lang="fr-FR" sz="2400" dirty="0"/>
        </a:p>
      </dgm:t>
    </dgm:pt>
    <dgm:pt modelId="{6119C6F3-84E1-43A2-8E32-D5A22A0D71D4}" type="parTrans" cxnId="{CC0F14AC-30F5-4114-B1E6-E4E004F1C191}">
      <dgm:prSet/>
      <dgm:spPr/>
      <dgm:t>
        <a:bodyPr/>
        <a:lstStyle/>
        <a:p>
          <a:endParaRPr lang="fr-FR"/>
        </a:p>
      </dgm:t>
    </dgm:pt>
    <dgm:pt modelId="{93C1773E-9035-49F1-AFEE-BD0D785D5232}" type="sibTrans" cxnId="{CC0F14AC-30F5-4114-B1E6-E4E004F1C191}">
      <dgm:prSet/>
      <dgm:spPr/>
      <dgm:t>
        <a:bodyPr/>
        <a:lstStyle/>
        <a:p>
          <a:endParaRPr lang="fr-FR"/>
        </a:p>
      </dgm:t>
    </dgm:pt>
    <dgm:pt modelId="{BD20A3F8-0E0C-402A-8188-21FB6A8111FD}">
      <dgm:prSet phldrT="[Texte]" custT="1">
        <dgm:style>
          <a:lnRef idx="1">
            <a:schemeClr val="accent6"/>
          </a:lnRef>
          <a:fillRef idx="3">
            <a:schemeClr val="accent6"/>
          </a:fillRef>
          <a:effectRef idx="2">
            <a:schemeClr val="accent6"/>
          </a:effectRef>
          <a:fontRef idx="minor">
            <a:schemeClr val="lt1"/>
          </a:fontRef>
        </dgm:style>
      </dgm:prSet>
      <dgm:spPr/>
      <dgm:t>
        <a:bodyPr/>
        <a:lstStyle/>
        <a:p>
          <a:pPr algn="just" rtl="1"/>
          <a:r>
            <a:rPr lang="ar-DZ" sz="2800" b="1" u="sng" dirty="0" smtClean="0">
              <a:solidFill>
                <a:srgbClr val="FFFF00"/>
              </a:solidFill>
            </a:rPr>
            <a:t>تقييم البرنامج التكويني اثناء التنفيذ </a:t>
          </a:r>
          <a:r>
            <a:rPr lang="ar-DZ" sz="2400" dirty="0"/>
            <a:t>: </a:t>
          </a:r>
          <a:r>
            <a:rPr lang="ar-DZ" sz="2400" dirty="0" smtClean="0"/>
            <a:t> يطلق عليها مرحلة التقييم المستمر للبرنامج وتهدف للتاكد من انا تنفيذ البرنامج يسير وفق الخطة المرسومة له وفي الاتجاه الصحيح المحدد له في حدود التوقيت والميزانية المحددة .</a:t>
          </a:r>
          <a:endParaRPr lang="fr-FR" sz="2400" dirty="0"/>
        </a:p>
      </dgm:t>
    </dgm:pt>
    <dgm:pt modelId="{D92B2313-51BA-4AAD-8A96-4CDC37FCC5B0}" type="parTrans" cxnId="{42DF6F0C-BA25-4940-A602-571B549C8CA1}">
      <dgm:prSet/>
      <dgm:spPr/>
      <dgm:t>
        <a:bodyPr/>
        <a:lstStyle/>
        <a:p>
          <a:endParaRPr lang="fr-FR"/>
        </a:p>
      </dgm:t>
    </dgm:pt>
    <dgm:pt modelId="{C18602CB-9E4E-4F55-BC50-A4343C41DF65}" type="sibTrans" cxnId="{42DF6F0C-BA25-4940-A602-571B549C8CA1}">
      <dgm:prSet/>
      <dgm:spPr/>
      <dgm:t>
        <a:bodyPr/>
        <a:lstStyle/>
        <a:p>
          <a:endParaRPr lang="fr-FR"/>
        </a:p>
      </dgm:t>
    </dgm:pt>
    <dgm:pt modelId="{F019E2F0-0754-42DF-BCAF-3C00E1283BCA}">
      <dgm:prSet phldrT="[Texte]" custT="1">
        <dgm:style>
          <a:lnRef idx="1">
            <a:schemeClr val="accent6"/>
          </a:lnRef>
          <a:fillRef idx="3">
            <a:schemeClr val="accent6"/>
          </a:fillRef>
          <a:effectRef idx="2">
            <a:schemeClr val="accent6"/>
          </a:effectRef>
          <a:fontRef idx="minor">
            <a:schemeClr val="lt1"/>
          </a:fontRef>
        </dgm:style>
      </dgm:prSet>
      <dgm:spPr/>
      <dgm:t>
        <a:bodyPr/>
        <a:lstStyle/>
        <a:p>
          <a:pPr algn="just" rtl="1"/>
          <a:r>
            <a:rPr lang="ar-DZ" sz="2800" b="1" u="sng" dirty="0" smtClean="0">
              <a:solidFill>
                <a:srgbClr val="FFFF00"/>
              </a:solidFill>
            </a:rPr>
            <a:t>تقييم البرامج التكوينية قبل التنفيذ</a:t>
          </a:r>
          <a:r>
            <a:rPr lang="ar-DZ" sz="2400" dirty="0" smtClean="0"/>
            <a:t>: وتتمثل في مرحلة </a:t>
          </a:r>
          <a:r>
            <a:rPr lang="ar-DZ" sz="2400" dirty="0" smtClean="0"/>
            <a:t>تقييم تحديد </a:t>
          </a:r>
          <a:r>
            <a:rPr lang="ar-DZ" sz="2400" dirty="0" smtClean="0"/>
            <a:t>الاحتياجات التكوينية وتصميم البرنامج التكوين واختيار المترشحين  واعداد الخطط .</a:t>
          </a:r>
          <a:endParaRPr lang="fr-FR" sz="2400" dirty="0"/>
        </a:p>
      </dgm:t>
    </dgm:pt>
    <dgm:pt modelId="{FB6B7F22-DEA3-41B5-9937-BC386D41ED4E}" type="sibTrans" cxnId="{F3CE82CC-010A-4EED-B03F-7E4B9C31F2F2}">
      <dgm:prSet/>
      <dgm:spPr/>
      <dgm:t>
        <a:bodyPr/>
        <a:lstStyle/>
        <a:p>
          <a:endParaRPr lang="fr-FR"/>
        </a:p>
      </dgm:t>
    </dgm:pt>
    <dgm:pt modelId="{848C6153-CDE1-493C-9257-FA927E821663}" type="parTrans" cxnId="{F3CE82CC-010A-4EED-B03F-7E4B9C31F2F2}">
      <dgm:prSet/>
      <dgm:spPr/>
      <dgm:t>
        <a:bodyPr/>
        <a:lstStyle/>
        <a:p>
          <a:endParaRPr lang="fr-FR"/>
        </a:p>
      </dgm:t>
    </dgm:pt>
    <dgm:pt modelId="{862FC0F1-FA59-4970-987D-E2A503BF6950}" type="pres">
      <dgm:prSet presAssocID="{3C12FC3F-52F9-48F2-A598-1BC6C264B9A3}" presName="Name0" presStyleCnt="0">
        <dgm:presLayoutVars>
          <dgm:dir/>
          <dgm:resizeHandles val="exact"/>
        </dgm:presLayoutVars>
      </dgm:prSet>
      <dgm:spPr/>
      <dgm:t>
        <a:bodyPr/>
        <a:lstStyle/>
        <a:p>
          <a:endParaRPr lang="en-US"/>
        </a:p>
      </dgm:t>
    </dgm:pt>
    <dgm:pt modelId="{F06E832B-3B79-4FF3-8287-9F9E608D4631}" type="pres">
      <dgm:prSet presAssocID="{8C9CB396-5AAF-4C4E-9051-556ADD2ECDAD}" presName="node" presStyleLbl="node1" presStyleIdx="0" presStyleCnt="3" custAng="0" custScaleX="115333" custLinFactNeighborX="65279" custLinFactNeighborY="1547">
        <dgm:presLayoutVars>
          <dgm:bulletEnabled val="1"/>
        </dgm:presLayoutVars>
      </dgm:prSet>
      <dgm:spPr/>
      <dgm:t>
        <a:bodyPr/>
        <a:lstStyle/>
        <a:p>
          <a:endParaRPr lang="en-US"/>
        </a:p>
      </dgm:t>
    </dgm:pt>
    <dgm:pt modelId="{71838EDE-B3AF-43E6-8E21-CDFEC158B013}" type="pres">
      <dgm:prSet presAssocID="{93C1773E-9035-49F1-AFEE-BD0D785D5232}" presName="sibTrans" presStyleCnt="0"/>
      <dgm:spPr/>
    </dgm:pt>
    <dgm:pt modelId="{A481F47C-BA8E-4E27-AE22-2F4CD84BB2C9}" type="pres">
      <dgm:prSet presAssocID="{BD20A3F8-0E0C-402A-8188-21FB6A8111FD}" presName="node" presStyleLbl="node1" presStyleIdx="1" presStyleCnt="3" custScaleX="99867" custScaleY="99374" custLinFactNeighborX="0">
        <dgm:presLayoutVars>
          <dgm:bulletEnabled val="1"/>
        </dgm:presLayoutVars>
      </dgm:prSet>
      <dgm:spPr/>
      <dgm:t>
        <a:bodyPr/>
        <a:lstStyle/>
        <a:p>
          <a:endParaRPr lang="en-US"/>
        </a:p>
      </dgm:t>
    </dgm:pt>
    <dgm:pt modelId="{10D5B0D5-20BB-4CAD-8842-D9C8632F2B2B}" type="pres">
      <dgm:prSet presAssocID="{C18602CB-9E4E-4F55-BC50-A4343C41DF65}" presName="sibTrans" presStyleCnt="0"/>
      <dgm:spPr/>
    </dgm:pt>
    <dgm:pt modelId="{7CEE50E9-FDC8-486A-8D32-77182947AA2E}" type="pres">
      <dgm:prSet presAssocID="{F019E2F0-0754-42DF-BCAF-3C00E1283BCA}" presName="node" presStyleLbl="node1" presStyleIdx="2" presStyleCnt="3" custLinFactNeighborX="0" custLinFactNeighborY="1437">
        <dgm:presLayoutVars>
          <dgm:bulletEnabled val="1"/>
        </dgm:presLayoutVars>
      </dgm:prSet>
      <dgm:spPr/>
      <dgm:t>
        <a:bodyPr/>
        <a:lstStyle/>
        <a:p>
          <a:endParaRPr lang="en-US"/>
        </a:p>
      </dgm:t>
    </dgm:pt>
  </dgm:ptLst>
  <dgm:cxnLst>
    <dgm:cxn modelId="{A4CB61AD-9A9A-453B-AFAE-BF86F71B2981}" type="presOf" srcId="{8C9CB396-5AAF-4C4E-9051-556ADD2ECDAD}" destId="{F06E832B-3B79-4FF3-8287-9F9E608D4631}" srcOrd="0" destOrd="0" presId="urn:microsoft.com/office/officeart/2005/8/layout/hList6"/>
    <dgm:cxn modelId="{50F40353-CDBD-4922-BF68-76014A75868B}" type="presOf" srcId="{F019E2F0-0754-42DF-BCAF-3C00E1283BCA}" destId="{7CEE50E9-FDC8-486A-8D32-77182947AA2E}" srcOrd="0" destOrd="0" presId="urn:microsoft.com/office/officeart/2005/8/layout/hList6"/>
    <dgm:cxn modelId="{CC0F14AC-30F5-4114-B1E6-E4E004F1C191}" srcId="{3C12FC3F-52F9-48F2-A598-1BC6C264B9A3}" destId="{8C9CB396-5AAF-4C4E-9051-556ADD2ECDAD}" srcOrd="0" destOrd="0" parTransId="{6119C6F3-84E1-43A2-8E32-D5A22A0D71D4}" sibTransId="{93C1773E-9035-49F1-AFEE-BD0D785D5232}"/>
    <dgm:cxn modelId="{F147C478-9628-483C-A31B-FFE98A13A8D3}" type="presOf" srcId="{3C12FC3F-52F9-48F2-A598-1BC6C264B9A3}" destId="{862FC0F1-FA59-4970-987D-E2A503BF6950}" srcOrd="0" destOrd="0" presId="urn:microsoft.com/office/officeart/2005/8/layout/hList6"/>
    <dgm:cxn modelId="{1139F57D-90B6-4129-A5A0-7A2409CB3B75}" type="presOf" srcId="{BD20A3F8-0E0C-402A-8188-21FB6A8111FD}" destId="{A481F47C-BA8E-4E27-AE22-2F4CD84BB2C9}" srcOrd="0" destOrd="0" presId="urn:microsoft.com/office/officeart/2005/8/layout/hList6"/>
    <dgm:cxn modelId="{F3CE82CC-010A-4EED-B03F-7E4B9C31F2F2}" srcId="{3C12FC3F-52F9-48F2-A598-1BC6C264B9A3}" destId="{F019E2F0-0754-42DF-BCAF-3C00E1283BCA}" srcOrd="2" destOrd="0" parTransId="{848C6153-CDE1-493C-9257-FA927E821663}" sibTransId="{FB6B7F22-DEA3-41B5-9937-BC386D41ED4E}"/>
    <dgm:cxn modelId="{42DF6F0C-BA25-4940-A602-571B549C8CA1}" srcId="{3C12FC3F-52F9-48F2-A598-1BC6C264B9A3}" destId="{BD20A3F8-0E0C-402A-8188-21FB6A8111FD}" srcOrd="1" destOrd="0" parTransId="{D92B2313-51BA-4AAD-8A96-4CDC37FCC5B0}" sibTransId="{C18602CB-9E4E-4F55-BC50-A4343C41DF65}"/>
    <dgm:cxn modelId="{F9EE0E56-A3A5-4BBD-AED7-302AB7DEB119}" type="presParOf" srcId="{862FC0F1-FA59-4970-987D-E2A503BF6950}" destId="{F06E832B-3B79-4FF3-8287-9F9E608D4631}" srcOrd="0" destOrd="0" presId="urn:microsoft.com/office/officeart/2005/8/layout/hList6"/>
    <dgm:cxn modelId="{549B6EE8-DAD2-43E8-B2D2-84BD02877CE8}" type="presParOf" srcId="{862FC0F1-FA59-4970-987D-E2A503BF6950}" destId="{71838EDE-B3AF-43E6-8E21-CDFEC158B013}" srcOrd="1" destOrd="0" presId="urn:microsoft.com/office/officeart/2005/8/layout/hList6"/>
    <dgm:cxn modelId="{8AC44D21-68E0-4115-ADF7-06218161F254}" type="presParOf" srcId="{862FC0F1-FA59-4970-987D-E2A503BF6950}" destId="{A481F47C-BA8E-4E27-AE22-2F4CD84BB2C9}" srcOrd="2" destOrd="0" presId="urn:microsoft.com/office/officeart/2005/8/layout/hList6"/>
    <dgm:cxn modelId="{66E218AF-FAC4-4E3B-A0E3-B8706EDB36DC}" type="presParOf" srcId="{862FC0F1-FA59-4970-987D-E2A503BF6950}" destId="{10D5B0D5-20BB-4CAD-8842-D9C8632F2B2B}" srcOrd="3" destOrd="0" presId="urn:microsoft.com/office/officeart/2005/8/layout/hList6"/>
    <dgm:cxn modelId="{CDB231F9-F61B-4B82-89FF-F049D783868A}" type="presParOf" srcId="{862FC0F1-FA59-4970-987D-E2A503BF6950}" destId="{7CEE50E9-FDC8-486A-8D32-77182947AA2E}" srcOrd="4" destOrd="0" presId="urn:microsoft.com/office/officeart/2005/8/layout/hList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D13EF8-4E56-4B5B-ACA3-88B1E33F1AE4}">
      <dsp:nvSpPr>
        <dsp:cNvPr id="0" name=""/>
        <dsp:cNvSpPr/>
      </dsp:nvSpPr>
      <dsp:spPr>
        <a:xfrm rot="5400000">
          <a:off x="-226457" y="392642"/>
          <a:ext cx="1364876" cy="955413"/>
        </a:xfrm>
        <a:prstGeom prst="chevron">
          <a:avLst/>
        </a:prstGeom>
        <a:solidFill>
          <a:srgbClr val="92D05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ar-DZ" sz="2700" kern="1200" dirty="0" smtClean="0"/>
            <a:t>اولا</a:t>
          </a:r>
          <a:endParaRPr lang="fr-FR" sz="2700" kern="1200" dirty="0"/>
        </a:p>
      </dsp:txBody>
      <dsp:txXfrm rot="-5400000">
        <a:off x="-21725" y="665618"/>
        <a:ext cx="955413" cy="409463"/>
      </dsp:txXfrm>
    </dsp:sp>
    <dsp:sp modelId="{E75A68FF-F120-460E-95C1-E3B53FCF2068}">
      <dsp:nvSpPr>
        <dsp:cNvPr id="0" name=""/>
        <dsp:cNvSpPr/>
      </dsp:nvSpPr>
      <dsp:spPr>
        <a:xfrm rot="5400000">
          <a:off x="5087833" y="-4148363"/>
          <a:ext cx="1251895" cy="9560186"/>
        </a:xfrm>
        <a:prstGeom prst="round2SameRect">
          <a:avLst/>
        </a:prstGeom>
        <a:solidFill>
          <a:srgbClr val="92D05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rtl="1">
            <a:lnSpc>
              <a:spcPct val="90000"/>
            </a:lnSpc>
            <a:spcBef>
              <a:spcPct val="0"/>
            </a:spcBef>
            <a:spcAft>
              <a:spcPct val="15000"/>
            </a:spcAft>
            <a:buChar char="••"/>
          </a:pPr>
          <a:r>
            <a:rPr lang="ar-DZ" sz="2400" kern="1200" dirty="0">
              <a:solidFill>
                <a:schemeClr val="tx1"/>
              </a:solidFill>
            </a:rPr>
            <a:t>تعريف </a:t>
          </a:r>
          <a:r>
            <a:rPr lang="ar-DZ" sz="2400" kern="1200" dirty="0" smtClean="0">
              <a:solidFill>
                <a:schemeClr val="tx1"/>
              </a:solidFill>
            </a:rPr>
            <a:t>التقييم: التقييم هو عملية منضمة لجمع المعلومات في  ضوء معايير علمية محددة بهدف اصدار حكم موضوعي على قيمة الاشياء مثل البرامج او الممارسات او مايمتلكه الفرد .</a:t>
          </a:r>
          <a:endParaRPr lang="fr-FR" sz="2400" kern="1200" dirty="0">
            <a:solidFill>
              <a:schemeClr val="tx1"/>
            </a:solidFill>
          </a:endParaRPr>
        </a:p>
      </dsp:txBody>
      <dsp:txXfrm rot="-5400000">
        <a:off x="933688" y="66894"/>
        <a:ext cx="9499074" cy="1129671"/>
      </dsp:txXfrm>
    </dsp:sp>
    <dsp:sp modelId="{D71D91DF-C3D4-4361-A76C-28D5B83F2818}">
      <dsp:nvSpPr>
        <dsp:cNvPr id="0" name=""/>
        <dsp:cNvSpPr/>
      </dsp:nvSpPr>
      <dsp:spPr>
        <a:xfrm rot="5400000">
          <a:off x="-226457" y="1612232"/>
          <a:ext cx="1364876" cy="955413"/>
        </a:xfrm>
        <a:prstGeom prst="chevron">
          <a:avLst/>
        </a:prstGeom>
        <a:solidFill>
          <a:srgbClr val="FF0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ar-DZ" sz="2700" kern="1200" dirty="0" smtClean="0"/>
            <a:t>ثانيا</a:t>
          </a:r>
          <a:endParaRPr lang="fr-FR" sz="2700" kern="1200" dirty="0"/>
        </a:p>
      </dsp:txBody>
      <dsp:txXfrm rot="-5400000">
        <a:off x="-21725" y="1885208"/>
        <a:ext cx="955413" cy="409463"/>
      </dsp:txXfrm>
    </dsp:sp>
    <dsp:sp modelId="{DD294CBB-D23F-4BFC-A227-ACAC29E55EDF}">
      <dsp:nvSpPr>
        <dsp:cNvPr id="0" name=""/>
        <dsp:cNvSpPr/>
      </dsp:nvSpPr>
      <dsp:spPr>
        <a:xfrm rot="5400000">
          <a:off x="5270196" y="-2749370"/>
          <a:ext cx="887170" cy="9200914"/>
        </a:xfrm>
        <a:prstGeom prst="round2SameRect">
          <a:avLst/>
        </a:prstGeom>
        <a:solidFill>
          <a:srgbClr val="FF0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just" defTabSz="889000" rtl="1">
            <a:lnSpc>
              <a:spcPct val="90000"/>
            </a:lnSpc>
            <a:spcBef>
              <a:spcPct val="0"/>
            </a:spcBef>
            <a:spcAft>
              <a:spcPct val="15000"/>
            </a:spcAft>
            <a:buChar char="••"/>
          </a:pPr>
          <a:r>
            <a:rPr lang="ar-DZ" sz="2000" kern="1200" dirty="0" smtClean="0"/>
            <a:t> تعر</a:t>
          </a:r>
          <a:r>
            <a:rPr lang="ar-DZ" sz="2400" kern="1200" dirty="0" smtClean="0"/>
            <a:t>يف تقييم عملية التكوين: يمكن تعريفه بانه تلك الاجراءات التي تقاس بها كفاءة البرامج التكوينية ومدى نجاحها في تحقيق اهدافها المرسومة كما تقاس بها كفاءة المتكونين ومدى التغير الذي نجح التكوين في احداثه فيهم  .</a:t>
          </a:r>
          <a:endParaRPr lang="fr-FR" sz="2400" kern="1200" dirty="0"/>
        </a:p>
      </dsp:txBody>
      <dsp:txXfrm rot="-5400000">
        <a:off x="1113324" y="1450810"/>
        <a:ext cx="9157606" cy="800554"/>
      </dsp:txXfrm>
    </dsp:sp>
    <dsp:sp modelId="{FC1B3E2C-DBB4-4986-9FB7-9179B278B505}">
      <dsp:nvSpPr>
        <dsp:cNvPr id="0" name=""/>
        <dsp:cNvSpPr/>
      </dsp:nvSpPr>
      <dsp:spPr>
        <a:xfrm rot="5400000">
          <a:off x="-226457" y="3587989"/>
          <a:ext cx="1364876" cy="955413"/>
        </a:xfrm>
        <a:prstGeom prst="chevron">
          <a:avLst/>
        </a:prstGeom>
        <a:solidFill>
          <a:srgbClr val="FF0000"/>
        </a:solidFill>
        <a:ln w="25400" cap="flat" cmpd="sng" algn="ctr">
          <a:solidFill>
            <a:schemeClr val="accent1">
              <a:lumMod val="60000"/>
              <a:lumOff val="4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ar-DZ" sz="2700" kern="1200" dirty="0" smtClean="0"/>
            <a:t>ثانيا</a:t>
          </a:r>
          <a:endParaRPr lang="fr-FR" sz="2700" kern="1200" dirty="0"/>
        </a:p>
      </dsp:txBody>
      <dsp:txXfrm rot="-5400000">
        <a:off x="-21725" y="3860965"/>
        <a:ext cx="955413" cy="409463"/>
      </dsp:txXfrm>
    </dsp:sp>
    <dsp:sp modelId="{29C46DBC-7E79-4255-BFF6-22F3840F4E73}">
      <dsp:nvSpPr>
        <dsp:cNvPr id="0" name=""/>
        <dsp:cNvSpPr/>
      </dsp:nvSpPr>
      <dsp:spPr>
        <a:xfrm rot="5400000">
          <a:off x="4514030" y="-996701"/>
          <a:ext cx="2399502" cy="9647088"/>
        </a:xfrm>
        <a:prstGeom prst="round2SameRect">
          <a:avLst/>
        </a:prstGeom>
        <a:solidFill>
          <a:srgbClr val="FF0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just" defTabSz="1066800" rtl="1">
            <a:lnSpc>
              <a:spcPct val="90000"/>
            </a:lnSpc>
            <a:spcBef>
              <a:spcPct val="0"/>
            </a:spcBef>
            <a:spcAft>
              <a:spcPct val="15000"/>
            </a:spcAft>
            <a:buChar char="••"/>
          </a:pPr>
          <a:r>
            <a:rPr lang="ar-DZ" sz="2400" kern="1200" dirty="0" smtClean="0"/>
            <a:t>تعريف تقييم عملية التكوين:ويرى ارمستونج&lt;&lt;  تقييم التكوين هو محاولة للحصول على معلومات تتعلق بالتغ\ية العكسية عن تاثير البرامج التكويني ولتحديد قيمة التكوين في ضوء تلك المعلومات&gt;&gt; .</a:t>
          </a:r>
          <a:endParaRPr lang="fr-FR" sz="2400" kern="1200" dirty="0"/>
        </a:p>
        <a:p>
          <a:pPr marL="228600" lvl="1" indent="-228600" algn="just" defTabSz="1066800" rtl="1">
            <a:lnSpc>
              <a:spcPct val="90000"/>
            </a:lnSpc>
            <a:spcBef>
              <a:spcPct val="0"/>
            </a:spcBef>
            <a:spcAft>
              <a:spcPct val="15000"/>
            </a:spcAft>
            <a:buChar char="••"/>
          </a:pPr>
          <a:r>
            <a:rPr lang="ar-DZ" sz="2400" kern="1200" dirty="0" smtClean="0"/>
            <a:t>ويشير مايك ويلز  الى تقييم التكوين بانه &lt;&lt; سلسلة من الاختبارات والتقويمات و التحريات المصممة للتاكد من ان التكوين قد حقق التاثير المطلوب على مستوى الفرد والادارة .</a:t>
          </a:r>
          <a:endParaRPr lang="fr-FR" sz="2400" kern="1200" dirty="0"/>
        </a:p>
      </dsp:txBody>
      <dsp:txXfrm rot="-5400000">
        <a:off x="890237" y="2744226"/>
        <a:ext cx="9529954" cy="21652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E4C05E-E428-4367-AB90-ECB18047D03C}" type="datetimeFigureOut">
              <a:rPr lang="fr-FR" smtClean="0"/>
              <a:pPr/>
              <a:t>18/04/2020</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079ACC-EFD9-431D-ACAF-0140FF224E64}" type="slidenum">
              <a:rPr lang="fr-FR" smtClean="0"/>
              <a:pPr/>
              <a:t>‹N°›</a:t>
            </a:fld>
            <a:endParaRPr lang="fr-FR"/>
          </a:p>
        </p:txBody>
      </p:sp>
    </p:spTree>
    <p:extLst>
      <p:ext uri="{BB962C8B-B14F-4D97-AF65-F5344CB8AC3E}">
        <p14:creationId xmlns="" xmlns:p14="http://schemas.microsoft.com/office/powerpoint/2010/main" val="1423625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910080" y="359898"/>
            <a:ext cx="9875520" cy="1472184"/>
          </a:xfrm>
        </p:spPr>
        <p:txBody>
          <a:bodyPr anchor="b"/>
          <a:lstStyle>
            <a:lvl1pPr algn="l">
              <a:defRPr/>
            </a:lvl1pPr>
            <a:extLst/>
          </a:lstStyle>
          <a:p>
            <a:r>
              <a:rPr kumimoji="0" lang="fr-FR"/>
              <a:t>Cliquez pour modifier le style du titre</a:t>
            </a:r>
            <a:endParaRPr kumimoji="0" lang="en-US"/>
          </a:p>
        </p:txBody>
      </p:sp>
      <p:sp>
        <p:nvSpPr>
          <p:cNvPr id="22" name="Sous-titr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7" name="Espace réservé de la date 6"/>
          <p:cNvSpPr>
            <a:spLocks noGrp="1"/>
          </p:cNvSpPr>
          <p:nvPr>
            <p:ph type="dt" sz="half" idx="10"/>
          </p:nvPr>
        </p:nvSpPr>
        <p:spPr/>
        <p:txBody>
          <a:bodyPr/>
          <a:lstStyle/>
          <a:p>
            <a:fld id="{AD4AFACF-EEF4-41EB-A143-8D82B423FD37}" type="datetimeFigureOut">
              <a:rPr lang="fr-FR" smtClean="0"/>
              <a:pPr/>
              <a:t>18/04/2020</a:t>
            </a:fld>
            <a:endParaRPr lang="fr-FR"/>
          </a:p>
        </p:txBody>
      </p:sp>
      <p:sp>
        <p:nvSpPr>
          <p:cNvPr id="20" name="Espace réservé du pied de page 19"/>
          <p:cNvSpPr>
            <a:spLocks noGrp="1"/>
          </p:cNvSpPr>
          <p:nvPr>
            <p:ph type="ftr" sz="quarter" idx="11"/>
          </p:nvPr>
        </p:nvSpPr>
        <p:spPr/>
        <p:txBody>
          <a:bodyPr/>
          <a:lstStyle/>
          <a:p>
            <a:endParaRPr lang="fr-FR"/>
          </a:p>
        </p:txBody>
      </p:sp>
      <p:sp>
        <p:nvSpPr>
          <p:cNvPr id="10" name="Espace réservé du numéro de diapositive 9"/>
          <p:cNvSpPr>
            <a:spLocks noGrp="1"/>
          </p:cNvSpPr>
          <p:nvPr>
            <p:ph type="sldNum" sz="quarter" idx="12"/>
          </p:nvPr>
        </p:nvSpPr>
        <p:spPr/>
        <p:txBody>
          <a:bodyPr/>
          <a:lstStyle/>
          <a:p>
            <a:fld id="{E13E87F2-1629-4571-9FEA-2906188D22D7}" type="slidenum">
              <a:rPr lang="fr-FR" smtClean="0"/>
              <a:pPr/>
              <a:t>‹N°›</a:t>
            </a:fld>
            <a:endParaRPr lang="fr-FR"/>
          </a:p>
        </p:txBody>
      </p:sp>
      <p:sp>
        <p:nvSpPr>
          <p:cNvPr id="8" name="Ellipse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D4AFACF-EEF4-41EB-A143-8D82B423FD37}" type="datetimeFigureOut">
              <a:rPr lang="fr-FR" smtClean="0"/>
              <a:pPr/>
              <a:t>18/04/2020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13E87F2-1629-4571-9FEA-2906188D22D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44000" y="274640"/>
            <a:ext cx="24384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1524000" y="274641"/>
            <a:ext cx="7416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D4AFACF-EEF4-41EB-A143-8D82B423FD37}" type="datetimeFigureOut">
              <a:rPr lang="fr-FR" smtClean="0"/>
              <a:pPr/>
              <a:t>18/04/2020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13E87F2-1629-4571-9FEA-2906188D22D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AD4AFACF-EEF4-41EB-A143-8D82B423FD37}" type="datetimeFigureOut">
              <a:rPr lang="fr-FR" smtClean="0"/>
              <a:pPr/>
              <a:t>18/04/2020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13E87F2-1629-4571-9FEA-2906188D22D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AD4AFACF-EEF4-41EB-A143-8D82B423FD37}" type="datetimeFigureOut">
              <a:rPr lang="fr-FR" smtClean="0"/>
              <a:pPr/>
              <a:t>18/04/2020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13E87F2-1629-4571-9FEA-2906188D22D7}" type="slidenum">
              <a:rPr lang="fr-FR" smtClean="0"/>
              <a:pPr/>
              <a:t>‹N°›</a:t>
            </a:fld>
            <a:endParaRPr lang="fr-FR"/>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lipse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AD4AFACF-EEF4-41EB-A143-8D82B423FD37}" type="datetimeFigureOut">
              <a:rPr lang="fr-FR" smtClean="0"/>
              <a:pPr/>
              <a:t>18/04/2020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13E87F2-1629-4571-9FEA-2906188D22D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AD4AFACF-EEF4-41EB-A143-8D82B423FD37}" type="datetimeFigureOut">
              <a:rPr lang="fr-FR" smtClean="0"/>
              <a:pPr/>
              <a:t>18/04/2020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13E87F2-1629-4571-9FEA-2906188D22D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914144" y="274320"/>
            <a:ext cx="9997440" cy="1143000"/>
          </a:xfrm>
        </p:spPr>
        <p:txBody>
          <a:bodyPr anchor="ct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AD4AFACF-EEF4-41EB-A143-8D82B423FD37}" type="datetimeFigureOut">
              <a:rPr lang="fr-FR" smtClean="0"/>
              <a:pPr/>
              <a:t>18/04/2020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13E87F2-1629-4571-9FEA-2906188D22D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Espace réservé de la date 1"/>
          <p:cNvSpPr>
            <a:spLocks noGrp="1"/>
          </p:cNvSpPr>
          <p:nvPr>
            <p:ph type="dt" sz="half" idx="10"/>
          </p:nvPr>
        </p:nvSpPr>
        <p:spPr/>
        <p:txBody>
          <a:bodyPr/>
          <a:lstStyle/>
          <a:p>
            <a:fld id="{AD4AFACF-EEF4-41EB-A143-8D82B423FD37}" type="datetimeFigureOut">
              <a:rPr lang="fr-FR" smtClean="0"/>
              <a:pPr/>
              <a:t>18/04/2020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13E87F2-1629-4571-9FEA-2906188D22D7}" type="slidenum">
              <a:rPr lang="fr-FR" smtClean="0"/>
              <a:pPr/>
              <a:t>‹N°›</a:t>
            </a:fld>
            <a:endParaRPr lang="fr-FR"/>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AD4AFACF-EEF4-41EB-A143-8D82B423FD37}" type="datetimeFigureOut">
              <a:rPr lang="fr-FR" smtClean="0"/>
              <a:pPr/>
              <a:t>18/04/2020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13E87F2-1629-4571-9FEA-2906188D22D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AD4AFACF-EEF4-41EB-A143-8D82B423FD37}" type="datetimeFigureOut">
              <a:rPr lang="fr-FR" smtClean="0"/>
              <a:pPr/>
              <a:t>18/04/2020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13E87F2-1629-4571-9FEA-2906188D22D7}" type="slidenum">
              <a:rPr lang="fr-FR" smtClean="0"/>
              <a:pPr/>
              <a:t>‹N°›</a:t>
            </a:fld>
            <a:endParaRPr lang="fr-FR"/>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a:t>Cliquez sur l'icône pour ajouter une image</a:t>
            </a:r>
            <a:endParaRPr kumimoji="0" lang="en-US" dirty="0"/>
          </a:p>
        </p:txBody>
      </p:sp>
      <p:sp>
        <p:nvSpPr>
          <p:cNvPr id="9" name="Organigramme : Processu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rganigramme : Processu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Espace réservé du texte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lipse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Bouée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Espace réservé du titre 4"/>
          <p:cNvSpPr>
            <a:spLocks noGrp="1"/>
          </p:cNvSpPr>
          <p:nvPr>
            <p:ph type="title"/>
          </p:nvPr>
        </p:nvSpPr>
        <p:spPr>
          <a:xfrm>
            <a:off x="1914144" y="274638"/>
            <a:ext cx="9997440" cy="1143000"/>
          </a:xfrm>
          <a:prstGeom prst="rect">
            <a:avLst/>
          </a:prstGeom>
        </p:spPr>
        <p:txBody>
          <a:bodyPr anchor="ctr">
            <a:normAutofit/>
          </a:bodyPr>
          <a:lstStyle/>
          <a:p>
            <a:r>
              <a:rPr kumimoji="0" lang="fr-FR"/>
              <a:t>Cliquez pour modifier le style du titre</a:t>
            </a:r>
            <a:endParaRPr kumimoji="0" lang="en-US"/>
          </a:p>
        </p:txBody>
      </p:sp>
      <p:sp>
        <p:nvSpPr>
          <p:cNvPr id="9" name="Espace réservé du texte 8"/>
          <p:cNvSpPr>
            <a:spLocks noGrp="1"/>
          </p:cNvSpPr>
          <p:nvPr>
            <p:ph type="body" idx="1"/>
          </p:nvPr>
        </p:nvSpPr>
        <p:spPr>
          <a:xfrm>
            <a:off x="1914144" y="1447800"/>
            <a:ext cx="9997440" cy="48006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D4AFACF-EEF4-41EB-A143-8D82B423FD37}" type="datetimeFigureOut">
              <a:rPr lang="fr-FR" smtClean="0"/>
              <a:pPr/>
              <a:t>18/04/2020</a:t>
            </a:fld>
            <a:endParaRPr lang="fr-FR"/>
          </a:p>
        </p:txBody>
      </p:sp>
      <p:sp>
        <p:nvSpPr>
          <p:cNvPr id="10" name="Espace réservé du pied de page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13E87F2-1629-4571-9FEA-2906188D22D7}" type="slidenum">
              <a:rPr lang="fr-FR" smtClean="0"/>
              <a:pPr/>
              <a:t>‹N°›</a:t>
            </a:fld>
            <a:endParaRPr lang="fr-FR"/>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58"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7" r:id="rId10"/>
    <p:sldLayoutId id="2147483968"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diagramData" Target="../diagrams/data1.xml"/><Relationship Id="rId7" Type="http://schemas.openxmlformats.org/officeDocument/2006/relationships/audio" Target="../media/audio21.wav"/><Relationship Id="rId2" Type="http://schemas.openxmlformats.org/officeDocument/2006/relationships/audio" Target="../media/audio2.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21.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audio" Target="../media/audio31.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01016" y="2967335"/>
            <a:ext cx="5498401" cy="923330"/>
          </a:xfrm>
          <a:prstGeom prst="rect">
            <a:avLst/>
          </a:prstGeom>
          <a:noFill/>
        </p:spPr>
        <p:txBody>
          <a:bodyPr wrap="square" lIns="91440" tIns="45720" rIns="91440" bIns="45720">
            <a:spAutoFit/>
          </a:bodyPr>
          <a:lstStyle/>
          <a:p>
            <a:pPr algn="ctr"/>
            <a:endParaRPr lang="fr-FR"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Rectangle 5"/>
          <p:cNvSpPr/>
          <p:nvPr/>
        </p:nvSpPr>
        <p:spPr>
          <a:xfrm>
            <a:off x="2923309" y="0"/>
            <a:ext cx="6096000" cy="1754326"/>
          </a:xfrm>
          <a:prstGeom prst="rect">
            <a:avLst/>
          </a:prstGeom>
        </p:spPr>
        <p:txBody>
          <a:bodyPr wrap="square">
            <a:spAutoFit/>
          </a:bodyPr>
          <a:lstStyle/>
          <a:p>
            <a:pPr algn="ctr"/>
            <a:r>
              <a:rPr lang="ar-DZ" b="1" dirty="0"/>
              <a:t>الجمهورية الجزائرية الديمقراطية الشعبية</a:t>
            </a:r>
            <a:br>
              <a:rPr lang="ar-DZ" b="1" dirty="0"/>
            </a:br>
            <a:r>
              <a:rPr lang="ar-DZ" b="1" dirty="0"/>
              <a:t>وزارة التعليم العالي والبحث العلمي</a:t>
            </a:r>
            <a:br>
              <a:rPr lang="ar-DZ" b="1" dirty="0"/>
            </a:br>
            <a:r>
              <a:rPr lang="ar-DZ" b="1" dirty="0"/>
              <a:t>جامعة محمد خيضر بسكرة</a:t>
            </a:r>
            <a:br>
              <a:rPr lang="ar-DZ" b="1" dirty="0"/>
            </a:br>
            <a:endParaRPr lang="ar-DZ" b="1" dirty="0"/>
          </a:p>
          <a:p>
            <a:pPr algn="ctr"/>
            <a:r>
              <a:rPr lang="ar-DZ" b="1" dirty="0"/>
              <a:t>قسم علوم التسيير</a:t>
            </a:r>
            <a:endParaRPr lang="fr-FR" b="1" dirty="0"/>
          </a:p>
          <a:p>
            <a:pPr algn="ctr"/>
            <a:r>
              <a:rPr lang="ar-DZ" b="1" dirty="0"/>
              <a:t>تخصص تسيير الموارد البشرية </a:t>
            </a:r>
          </a:p>
        </p:txBody>
      </p:sp>
      <p:sp>
        <p:nvSpPr>
          <p:cNvPr id="11" name="Organigramme : Bande perforée 10"/>
          <p:cNvSpPr/>
          <p:nvPr/>
        </p:nvSpPr>
        <p:spPr>
          <a:xfrm flipH="1">
            <a:off x="1445028" y="4391890"/>
            <a:ext cx="2323408" cy="1870364"/>
          </a:xfrm>
          <a:prstGeom prst="flowChartPunchedTap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u="sng" dirty="0">
                <a:ln w="1905"/>
                <a:solidFill>
                  <a:schemeClr val="accent6"/>
                </a:solidFill>
                <a:effectLst>
                  <a:innerShdw blurRad="69850" dist="43180" dir="5400000">
                    <a:srgbClr val="000000">
                      <a:alpha val="65000"/>
                    </a:srgbClr>
                  </a:innerShdw>
                </a:effectLst>
              </a:rPr>
              <a:t>تحت إشراف الأستاذ</a:t>
            </a:r>
            <a:r>
              <a:rPr lang="ar-DZ" sz="2000" b="1" u="sng" dirty="0">
                <a:ln w="1905"/>
                <a:solidFill>
                  <a:schemeClr val="accent6"/>
                </a:solidFill>
                <a:effectLst>
                  <a:innerShdw blurRad="69850" dist="43180" dir="5400000">
                    <a:srgbClr val="000000">
                      <a:alpha val="65000"/>
                    </a:srgbClr>
                  </a:innerShdw>
                </a:effectLst>
              </a:rPr>
              <a:t>:</a:t>
            </a:r>
          </a:p>
          <a:p>
            <a:pPr algn="ctr" rtl="1"/>
            <a:r>
              <a:rPr lang="ar-DZ" sz="2400" b="1" dirty="0" smtClean="0">
                <a:ln w="1905"/>
                <a:solidFill>
                  <a:srgbClr val="C00000"/>
                </a:solidFill>
                <a:effectLst>
                  <a:innerShdw blurRad="69850" dist="43180" dir="5400000">
                    <a:srgbClr val="000000">
                      <a:alpha val="65000"/>
                    </a:srgbClr>
                  </a:innerShdw>
                </a:effectLst>
              </a:rPr>
              <a:t>مليكة علالي</a:t>
            </a:r>
            <a:endParaRPr lang="fr-FR" sz="2400" b="1" dirty="0">
              <a:ln w="1905"/>
              <a:solidFill>
                <a:srgbClr val="C00000"/>
              </a:solidFill>
              <a:effectLst>
                <a:innerShdw blurRad="69850" dist="43180" dir="5400000">
                  <a:srgbClr val="000000">
                    <a:alpha val="65000"/>
                  </a:srgbClr>
                </a:innerShdw>
              </a:effectLst>
            </a:endParaRPr>
          </a:p>
        </p:txBody>
      </p:sp>
      <p:sp>
        <p:nvSpPr>
          <p:cNvPr id="12" name="Organigramme : Bande perforée 11"/>
          <p:cNvSpPr/>
          <p:nvPr/>
        </p:nvSpPr>
        <p:spPr>
          <a:xfrm>
            <a:off x="8603672" y="4350328"/>
            <a:ext cx="2202873" cy="1884218"/>
          </a:xfrm>
          <a:prstGeom prst="flowChartPunchedTap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من إعداد:</a:t>
            </a:r>
          </a:p>
          <a:p>
            <a:pPr algn="ctr" rtl="1"/>
            <a:r>
              <a:rPr lang="ar-DZ" sz="2000" b="1" dirty="0" smtClean="0">
                <a:ln w="1905"/>
                <a:solidFill>
                  <a:srgbClr val="FF0000"/>
                </a:solidFill>
                <a:effectLst>
                  <a:innerShdw blurRad="69850" dist="43180" dir="5400000">
                    <a:srgbClr val="000000">
                      <a:alpha val="65000"/>
                    </a:srgbClr>
                  </a:innerShdw>
                </a:effectLst>
              </a:rPr>
              <a:t>بن غربال دنيا </a:t>
            </a:r>
            <a:endParaRPr lang="ar-DZ" sz="2000" b="1" dirty="0">
              <a:ln w="1905"/>
              <a:solidFill>
                <a:srgbClr val="FF0000"/>
              </a:solidFill>
              <a:effectLst>
                <a:innerShdw blurRad="69850" dist="43180" dir="5400000">
                  <a:srgbClr val="000000">
                    <a:alpha val="65000"/>
                  </a:srgbClr>
                </a:innerShdw>
              </a:effectLst>
            </a:endParaRPr>
          </a:p>
          <a:p>
            <a:pPr algn="ctr" rtl="1"/>
            <a:r>
              <a:rPr lang="ar-DZ" sz="2000" b="1" dirty="0" smtClean="0">
                <a:ln w="1905"/>
                <a:solidFill>
                  <a:srgbClr val="FF0000"/>
                </a:solidFill>
                <a:effectLst>
                  <a:innerShdw blurRad="69850" dist="43180" dir="5400000">
                    <a:srgbClr val="000000">
                      <a:alpha val="65000"/>
                    </a:srgbClr>
                  </a:innerShdw>
                </a:effectLst>
              </a:rPr>
              <a:t>بولقرون عائشة</a:t>
            </a:r>
            <a:endParaRPr lang="ar-DZ" sz="2000" b="1" dirty="0">
              <a:ln w="1905"/>
              <a:solidFill>
                <a:srgbClr val="FF0000"/>
              </a:solidFill>
              <a:effectLst>
                <a:innerShdw blurRad="69850" dist="43180" dir="5400000">
                  <a:srgbClr val="000000">
                    <a:alpha val="65000"/>
                  </a:srgbClr>
                </a:innerShdw>
              </a:effectLst>
            </a:endParaRPr>
          </a:p>
          <a:p>
            <a:pPr algn="ctr" rtl="1"/>
            <a:r>
              <a:rPr lang="ar-DZ" sz="2000" b="1" dirty="0" smtClean="0">
                <a:ln w="1905"/>
                <a:solidFill>
                  <a:srgbClr val="FF0000"/>
                </a:solidFill>
                <a:effectLst>
                  <a:innerShdw blurRad="69850" dist="43180" dir="5400000">
                    <a:srgbClr val="000000">
                      <a:alpha val="65000"/>
                    </a:srgbClr>
                  </a:innerShdw>
                </a:effectLst>
              </a:rPr>
              <a:t>بكاري اماني </a:t>
            </a:r>
            <a:endParaRPr lang="fr-FR" sz="2000" b="1" dirty="0">
              <a:ln w="1905"/>
              <a:solidFill>
                <a:srgbClr val="FF0000"/>
              </a:solidFill>
              <a:effectLst>
                <a:innerShdw blurRad="69850" dist="43180" dir="5400000">
                  <a:srgbClr val="000000">
                    <a:alpha val="65000"/>
                  </a:srgbClr>
                </a:innerShdw>
              </a:effectLst>
            </a:endParaRPr>
          </a:p>
        </p:txBody>
      </p:sp>
      <p:pic>
        <p:nvPicPr>
          <p:cNvPr id="13" name="Picture 3" descr="C:\Users\PC\Desktop\download.jpg"/>
          <p:cNvPicPr>
            <a:picLocks noChangeAspect="1" noChangeArrowheads="1"/>
          </p:cNvPicPr>
          <p:nvPr/>
        </p:nvPicPr>
        <p:blipFill>
          <a:blip r:embed="rId2" cstate="print"/>
          <a:srcRect/>
          <a:stretch>
            <a:fillRect/>
          </a:stretch>
        </p:blipFill>
        <p:spPr bwMode="auto">
          <a:xfrm>
            <a:off x="1454727" y="232475"/>
            <a:ext cx="2381250" cy="1790700"/>
          </a:xfrm>
          <a:prstGeom prst="rect">
            <a:avLst/>
          </a:prstGeom>
          <a:noFill/>
        </p:spPr>
      </p:pic>
      <p:pic>
        <p:nvPicPr>
          <p:cNvPr id="15" name="Picture 3" descr="C:\Users\PC\Desktop\download.jpg"/>
          <p:cNvPicPr>
            <a:picLocks noChangeAspect="1" noChangeArrowheads="1"/>
          </p:cNvPicPr>
          <p:nvPr/>
        </p:nvPicPr>
        <p:blipFill>
          <a:blip r:embed="rId2" cstate="print"/>
          <a:srcRect/>
          <a:stretch>
            <a:fillRect/>
          </a:stretch>
        </p:blipFill>
        <p:spPr bwMode="auto">
          <a:xfrm>
            <a:off x="8548254" y="177058"/>
            <a:ext cx="2381250" cy="1790700"/>
          </a:xfrm>
          <a:prstGeom prst="rect">
            <a:avLst/>
          </a:prstGeom>
          <a:solidFill>
            <a:schemeClr val="tx2"/>
          </a:solidFill>
        </p:spPr>
      </p:pic>
      <p:sp>
        <p:nvSpPr>
          <p:cNvPr id="2" name="Flowchart: Punched Tape 1"/>
          <p:cNvSpPr/>
          <p:nvPr/>
        </p:nvSpPr>
        <p:spPr>
          <a:xfrm>
            <a:off x="3381581" y="2095355"/>
            <a:ext cx="6323527" cy="2241118"/>
          </a:xfrm>
          <a:prstGeom prst="flowChartPunchedTap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5400" b="1" dirty="0" smtClean="0">
                <a:solidFill>
                  <a:schemeClr val="tx1"/>
                </a:solidFill>
              </a:rPr>
              <a:t>تقييم عملية التكوين </a:t>
            </a:r>
            <a:endParaRPr lang="fr-FR" sz="5400" b="1" dirty="0">
              <a:solidFill>
                <a:schemeClr val="tx1"/>
              </a:solidFill>
            </a:endParaRPr>
          </a:p>
        </p:txBody>
      </p:sp>
      <p:sp>
        <p:nvSpPr>
          <p:cNvPr id="5" name="Ruban vers le bas 4"/>
          <p:cNvSpPr/>
          <p:nvPr/>
        </p:nvSpPr>
        <p:spPr>
          <a:xfrm>
            <a:off x="3835977" y="5627077"/>
            <a:ext cx="4806461" cy="1242647"/>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rgbClr val="C00000"/>
                </a:solidFill>
              </a:rPr>
              <a:t>السنة الدراسية : </a:t>
            </a:r>
            <a:r>
              <a:rPr lang="ar-DZ" sz="3200" dirty="0" smtClean="0">
                <a:solidFill>
                  <a:srgbClr val="C00000"/>
                </a:solidFill>
              </a:rPr>
              <a:t>2020/2019</a:t>
            </a:r>
            <a:endParaRPr lang="fr-FR" sz="3200" dirty="0">
              <a:solidFill>
                <a:srgbClr val="C00000"/>
              </a:solidFill>
            </a:endParaRPr>
          </a:p>
        </p:txBody>
      </p:sp>
    </p:spTree>
    <p:extLst>
      <p:ext uri="{BB962C8B-B14F-4D97-AF65-F5344CB8AC3E}">
        <p14:creationId xmlns="" xmlns:p14="http://schemas.microsoft.com/office/powerpoint/2010/main" val="3211151113"/>
      </p:ext>
    </p:extLst>
  </p:cSld>
  <p:clrMapOvr>
    <a:masterClrMapping/>
  </p:clrMapOvr>
  <mc:AlternateContent xmlns:mc="http://schemas.openxmlformats.org/markup-compatibility/2006">
    <mc:Choice xmlns=""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4052919041"/>
              </p:ext>
            </p:extLst>
          </p:nvPr>
        </p:nvGraphicFramePr>
        <p:xfrm>
          <a:off x="1667959" y="1962955"/>
          <a:ext cx="9996488" cy="48950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246102" y="550707"/>
            <a:ext cx="11205670" cy="923330"/>
          </a:xfrm>
          <a:prstGeom prst="rect">
            <a:avLst/>
          </a:prstGeom>
          <a:noFill/>
        </p:spPr>
        <p:txBody>
          <a:bodyPr wrap="square" lIns="91440" tIns="45720" rIns="91440" bIns="45720">
            <a:spAutoFit/>
          </a:bodyPr>
          <a:lstStyle/>
          <a:p>
            <a:pPr algn="ctr"/>
            <a:r>
              <a:rPr lang="ar-DZ"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endParaRPr lang="fr-FR"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
        <p:nvSpPr>
          <p:cNvPr id="2" name="Double vague 1"/>
          <p:cNvSpPr/>
          <p:nvPr/>
        </p:nvSpPr>
        <p:spPr>
          <a:xfrm>
            <a:off x="2074985" y="0"/>
            <a:ext cx="8628184" cy="1699846"/>
          </a:xfrm>
          <a:prstGeom prst="doubleWav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DZ" sz="3600" b="1" i="1" dirty="0" smtClean="0">
                <a:solidFill>
                  <a:srgbClr val="C00000"/>
                </a:solidFill>
              </a:rPr>
              <a:t>المطلب الأول: مراحل تقييم عملية التكوين</a:t>
            </a:r>
            <a:endParaRPr lang="fr-FR" sz="3600" b="1" i="1" dirty="0">
              <a:solidFill>
                <a:srgbClr val="C00000"/>
              </a:solidFill>
            </a:endParaRPr>
          </a:p>
        </p:txBody>
      </p:sp>
    </p:spTree>
    <p:extLst>
      <p:ext uri="{BB962C8B-B14F-4D97-AF65-F5344CB8AC3E}">
        <p14:creationId xmlns="" xmlns:p14="http://schemas.microsoft.com/office/powerpoint/2010/main" val="2216578681"/>
      </p:ext>
    </p:extLst>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a:bodyPr>
          <a:lstStyle/>
          <a:p>
            <a:pPr algn="just" rtl="1"/>
            <a:r>
              <a:rPr lang="ar-DZ" sz="2400" b="1" dirty="0" smtClean="0">
                <a:solidFill>
                  <a:srgbClr val="00B050"/>
                </a:solidFill>
              </a:rPr>
              <a:t>رد فعل المتكونين: </a:t>
            </a:r>
            <a:r>
              <a:rPr lang="ar-DZ" sz="2400" dirty="0" smtClean="0">
                <a:solidFill>
                  <a:schemeClr val="tx2"/>
                </a:solidFill>
              </a:rPr>
              <a:t>ويقصد بها تحديد وقياس درجة انطباع المتكون عن التكوين الذي تلقاه من حيث اهداف البرامج ووسائل التكوين المستعملة وغبرها ...</a:t>
            </a:r>
            <a:endParaRPr lang="ar-DZ" sz="2400" dirty="0">
              <a:solidFill>
                <a:schemeClr val="tx2"/>
              </a:solidFill>
            </a:endParaRPr>
          </a:p>
          <a:p>
            <a:pPr algn="just" rtl="1"/>
            <a:r>
              <a:rPr lang="ar-DZ" sz="2400" b="1" dirty="0" smtClean="0">
                <a:solidFill>
                  <a:srgbClr val="00B050"/>
                </a:solidFill>
              </a:rPr>
              <a:t>التعلم: </a:t>
            </a:r>
            <a:r>
              <a:rPr lang="ar-DZ" sz="2400" dirty="0" smtClean="0"/>
              <a:t>يمكن قياس مستوى التعلم والتحصيل الذي اكتسبه الفرد خلال البرامج ،قياسا مباشر ويتم ذلك بتصميم اختبارات تقيس المعلومات والمبادىء والطرق التي تعلمها الفرد في برنامج التكوين ويمكن تقسيم التعلم الى ثلاث جوانب ،المعارف ،المهارات ،الاتجاهات.</a:t>
            </a:r>
            <a:endParaRPr lang="ar-DZ" sz="2400" dirty="0"/>
          </a:p>
          <a:p>
            <a:pPr algn="just" rtl="1"/>
            <a:r>
              <a:rPr lang="ar-DZ" sz="2400" b="1" dirty="0" smtClean="0">
                <a:solidFill>
                  <a:srgbClr val="00B050"/>
                </a:solidFill>
              </a:rPr>
              <a:t>تغيير السلوك: </a:t>
            </a:r>
            <a:r>
              <a:rPr lang="ar-DZ" sz="2400" dirty="0" smtClean="0"/>
              <a:t>ينطوي استخدام هذا المعيار على قياس التغير في سلوك الفرد في العمل وقياس التغير فيه .</a:t>
            </a:r>
          </a:p>
          <a:p>
            <a:pPr algn="just" rtl="1"/>
            <a:r>
              <a:rPr lang="ar-DZ" sz="2400" b="1" dirty="0" smtClean="0">
                <a:solidFill>
                  <a:srgbClr val="00B050"/>
                </a:solidFill>
              </a:rPr>
              <a:t>نواتج الاداء التنظيمي: </a:t>
            </a:r>
            <a:r>
              <a:rPr lang="ar-DZ" sz="2400" dirty="0" smtClean="0"/>
              <a:t>تقاس</a:t>
            </a:r>
            <a:r>
              <a:rPr lang="ar-DZ" sz="2400" dirty="0" smtClean="0">
                <a:solidFill>
                  <a:srgbClr val="FFC000"/>
                </a:solidFill>
              </a:rPr>
              <a:t> </a:t>
            </a:r>
            <a:r>
              <a:rPr lang="ar-DZ" sz="2400" dirty="0" smtClean="0"/>
              <a:t>فاعلية التكوين هنا ليس باثارها على اداء الفرد ولكن باثارها على النتائج </a:t>
            </a:r>
            <a:r>
              <a:rPr lang="ar-DZ" sz="2400" dirty="0" err="1" smtClean="0"/>
              <a:t>التنظمية</a:t>
            </a:r>
            <a:r>
              <a:rPr lang="ar-DZ" sz="2400" dirty="0" smtClean="0"/>
              <a:t> </a:t>
            </a:r>
            <a:r>
              <a:rPr lang="ar-DZ" sz="2400" dirty="0" smtClean="0"/>
              <a:t>،فمقياس التكلفة وكمية الانتاج وجودته وقيمة المبيعات ومعدل دوران العمل ... تعتبر امثلة للمقاييس التى تستخدم </a:t>
            </a:r>
            <a:r>
              <a:rPr lang="ar-DZ" sz="2400" dirty="0" smtClean="0"/>
              <a:t>كمعايير </a:t>
            </a:r>
            <a:r>
              <a:rPr lang="ar-DZ" sz="2400" dirty="0" smtClean="0"/>
              <a:t>نواتج </a:t>
            </a:r>
            <a:r>
              <a:rPr lang="ar-DZ" sz="2400" dirty="0" smtClean="0"/>
              <a:t>الأداء </a:t>
            </a:r>
            <a:r>
              <a:rPr lang="ar-DZ" sz="2400" dirty="0" err="1" smtClean="0"/>
              <a:t>التظيمي</a:t>
            </a:r>
            <a:r>
              <a:rPr lang="ar-DZ" sz="2400" dirty="0" smtClean="0"/>
              <a:t> </a:t>
            </a:r>
            <a:r>
              <a:rPr lang="ar-DZ" sz="2400" dirty="0" smtClean="0"/>
              <a:t>.</a:t>
            </a:r>
            <a:endParaRPr lang="fr-FR" sz="2400" dirty="0"/>
          </a:p>
        </p:txBody>
      </p:sp>
      <p:sp>
        <p:nvSpPr>
          <p:cNvPr id="4" name="Double vague 3"/>
          <p:cNvSpPr/>
          <p:nvPr/>
        </p:nvSpPr>
        <p:spPr>
          <a:xfrm>
            <a:off x="3153508" y="72415"/>
            <a:ext cx="7139354" cy="1228848"/>
          </a:xfrm>
          <a:prstGeom prst="doubleWav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DZ" sz="3600" b="1" i="1" dirty="0" smtClean="0">
                <a:solidFill>
                  <a:srgbClr val="C00000"/>
                </a:solidFill>
              </a:rPr>
              <a:t>المطلب الثاني: معايير تقييم عملية التكوين</a:t>
            </a:r>
            <a:endParaRPr lang="fr-FR" sz="3600" b="1" i="1" dirty="0">
              <a:solidFill>
                <a:srgbClr val="C00000"/>
              </a:solidFill>
            </a:endParaRPr>
          </a:p>
        </p:txBody>
      </p:sp>
    </p:spTree>
    <p:extLst>
      <p:ext uri="{BB962C8B-B14F-4D97-AF65-F5344CB8AC3E}">
        <p14:creationId xmlns="" xmlns:p14="http://schemas.microsoft.com/office/powerpoint/2010/main" val="2156396780"/>
      </p:ext>
    </p:extLst>
  </p:cSld>
  <p:clrMapOvr>
    <a:masterClrMapping/>
  </p:clrMapOvr>
  <p:transition spd="slow">
    <p:cover dir="l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051244" y="1808885"/>
            <a:ext cx="6007993" cy="139567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800" b="1" dirty="0" smtClean="0"/>
              <a:t>طرق تقييم عملية التكوين</a:t>
            </a:r>
            <a:endParaRPr lang="fr-FR" sz="2800" b="1" dirty="0"/>
          </a:p>
        </p:txBody>
      </p:sp>
      <p:sp>
        <p:nvSpPr>
          <p:cNvPr id="5" name="Oval 4"/>
          <p:cNvSpPr/>
          <p:nvPr/>
        </p:nvSpPr>
        <p:spPr>
          <a:xfrm>
            <a:off x="9491730" y="3812146"/>
            <a:ext cx="2176529" cy="81136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3600" b="1" dirty="0" smtClean="0"/>
              <a:t>الاستبيان</a:t>
            </a:r>
            <a:endParaRPr lang="fr-FR" sz="3600" b="1" dirty="0"/>
          </a:p>
        </p:txBody>
      </p:sp>
      <p:sp>
        <p:nvSpPr>
          <p:cNvPr id="8" name="Oval 7"/>
          <p:cNvSpPr/>
          <p:nvPr/>
        </p:nvSpPr>
        <p:spPr>
          <a:xfrm>
            <a:off x="7057622" y="3848100"/>
            <a:ext cx="2034862" cy="72121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3600" dirty="0" smtClean="0"/>
              <a:t>المقابلة</a:t>
            </a:r>
            <a:endParaRPr lang="fr-FR" sz="3600" dirty="0"/>
          </a:p>
        </p:txBody>
      </p:sp>
      <p:sp>
        <p:nvSpPr>
          <p:cNvPr id="9" name="Oval 8"/>
          <p:cNvSpPr/>
          <p:nvPr/>
        </p:nvSpPr>
        <p:spPr>
          <a:xfrm>
            <a:off x="4481848" y="3934494"/>
            <a:ext cx="2176527" cy="689021"/>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800" dirty="0" smtClean="0"/>
              <a:t>الملاحظة</a:t>
            </a:r>
            <a:endParaRPr lang="fr-FR" sz="2800" dirty="0"/>
          </a:p>
        </p:txBody>
      </p:sp>
      <p:sp>
        <p:nvSpPr>
          <p:cNvPr id="10" name="Oval 9"/>
          <p:cNvSpPr/>
          <p:nvPr/>
        </p:nvSpPr>
        <p:spPr>
          <a:xfrm>
            <a:off x="2215167" y="3812146"/>
            <a:ext cx="1880316" cy="757171"/>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3200" dirty="0" smtClean="0"/>
              <a:t>الاختبار</a:t>
            </a:r>
            <a:endParaRPr lang="fr-FR" sz="3200" dirty="0"/>
          </a:p>
        </p:txBody>
      </p:sp>
      <p:cxnSp>
        <p:nvCxnSpPr>
          <p:cNvPr id="12" name="Straight Arrow Connector 11"/>
          <p:cNvCxnSpPr/>
          <p:nvPr/>
        </p:nvCxnSpPr>
        <p:spPr>
          <a:xfrm>
            <a:off x="9436994" y="2942492"/>
            <a:ext cx="666482" cy="90560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a:off x="7679844" y="3221204"/>
            <a:ext cx="111874" cy="62689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6" name="Straight Arrow Connector 15"/>
          <p:cNvCxnSpPr/>
          <p:nvPr/>
        </p:nvCxnSpPr>
        <p:spPr>
          <a:xfrm>
            <a:off x="5568504" y="3121317"/>
            <a:ext cx="1" cy="83783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8" name="Straight Arrow Connector 17"/>
          <p:cNvCxnSpPr>
            <a:endCxn id="10" idx="7"/>
          </p:cNvCxnSpPr>
          <p:nvPr/>
        </p:nvCxnSpPr>
        <p:spPr>
          <a:xfrm flipH="1">
            <a:off x="3820117" y="2942492"/>
            <a:ext cx="817395" cy="98053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6" name="Double vague 5"/>
          <p:cNvSpPr/>
          <p:nvPr/>
        </p:nvSpPr>
        <p:spPr>
          <a:xfrm>
            <a:off x="2426677" y="0"/>
            <a:ext cx="8153317" cy="1289538"/>
          </a:xfrm>
          <a:prstGeom prst="doubleWav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DZ" sz="3600" b="1" i="1" dirty="0" smtClean="0">
                <a:solidFill>
                  <a:srgbClr val="C00000"/>
                </a:solidFill>
              </a:rPr>
              <a:t>المطلب الثالث: طرق تقييم عملية التكوين</a:t>
            </a:r>
            <a:endParaRPr lang="fr-FR" sz="3600" b="1" i="1" dirty="0">
              <a:solidFill>
                <a:srgbClr val="C00000"/>
              </a:solidFill>
            </a:endParaRPr>
          </a:p>
        </p:txBody>
      </p:sp>
    </p:spTree>
    <p:extLst>
      <p:ext uri="{BB962C8B-B14F-4D97-AF65-F5344CB8AC3E}">
        <p14:creationId xmlns="" xmlns:p14="http://schemas.microsoft.com/office/powerpoint/2010/main" val="1752868407"/>
      </p:ext>
    </p:extLst>
  </p:cSld>
  <p:clrMapOvr>
    <a:masterClrMapping/>
  </p:clrMapOvr>
  <p:transition spd="slow">
    <p:cover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31429" y="1120463"/>
            <a:ext cx="10672293" cy="5737538"/>
          </a:xfrm>
        </p:spPr>
        <p:style>
          <a:lnRef idx="2">
            <a:schemeClr val="accent3"/>
          </a:lnRef>
          <a:fillRef idx="1">
            <a:schemeClr val="lt1"/>
          </a:fillRef>
          <a:effectRef idx="0">
            <a:schemeClr val="accent3"/>
          </a:effectRef>
          <a:fontRef idx="minor">
            <a:schemeClr val="dk1"/>
          </a:fontRef>
        </p:style>
        <p:txBody>
          <a:bodyPr>
            <a:normAutofit/>
          </a:bodyPr>
          <a:lstStyle/>
          <a:p>
            <a:pPr algn="just" rtl="1"/>
            <a:r>
              <a:rPr lang="ar-DZ" dirty="0" smtClean="0"/>
              <a:t>عدم التاكد من ان التغيرات التي حصلت في القدرات والمهارات ترجع </a:t>
            </a:r>
            <a:r>
              <a:rPr lang="ar-DZ" dirty="0" err="1" smtClean="0"/>
              <a:t>اسبابها</a:t>
            </a:r>
            <a:r>
              <a:rPr lang="ar-DZ" dirty="0" smtClean="0"/>
              <a:t> </a:t>
            </a:r>
            <a:r>
              <a:rPr lang="ar-DZ" dirty="0" smtClean="0"/>
              <a:t>للتدريب؛ </a:t>
            </a:r>
            <a:endParaRPr lang="ar-DZ" dirty="0"/>
          </a:p>
          <a:p>
            <a:pPr algn="just" rtl="1"/>
            <a:r>
              <a:rPr lang="ar-DZ" dirty="0"/>
              <a:t> </a:t>
            </a:r>
            <a:r>
              <a:rPr lang="ar-DZ" dirty="0" smtClean="0"/>
              <a:t>صعوبة التعرف على السبب الحقيقي في النجاح واخفائها البرنامج </a:t>
            </a:r>
            <a:r>
              <a:rPr lang="ar-DZ" dirty="0" smtClean="0"/>
              <a:t>التكويني؛</a:t>
            </a:r>
            <a:endParaRPr lang="ar-DZ" dirty="0"/>
          </a:p>
          <a:p>
            <a:pPr algn="just" rtl="1"/>
            <a:r>
              <a:rPr lang="ar-DZ" dirty="0" smtClean="0"/>
              <a:t>عدم اعطاء مرحلة تحديد الاحتياجات في العملية التكوينية  ماتستحقه من اهتمام , مما يؤدي الى حدوث خلل بين الاحتياجات التدريبية والبرامج </a:t>
            </a:r>
            <a:r>
              <a:rPr lang="ar-DZ" dirty="0" smtClean="0"/>
              <a:t>التدريبي؛ </a:t>
            </a:r>
            <a:endParaRPr lang="ar-DZ" dirty="0"/>
          </a:p>
          <a:p>
            <a:pPr algn="just" rtl="1"/>
            <a:r>
              <a:rPr lang="ar-DZ" dirty="0" smtClean="0"/>
              <a:t>قلة الاهتمام لدى المؤسسات في تطوير معايير القياس وتقييم اثر </a:t>
            </a:r>
            <a:r>
              <a:rPr lang="ar-DZ" dirty="0" smtClean="0"/>
              <a:t>التكوين؛</a:t>
            </a:r>
            <a:endParaRPr lang="ar-DZ" dirty="0" smtClean="0"/>
          </a:p>
          <a:p>
            <a:pPr algn="just" rtl="1"/>
            <a:r>
              <a:rPr lang="ar-DZ" dirty="0" smtClean="0"/>
              <a:t>عدم الربط بين مراحل العملية </a:t>
            </a:r>
            <a:r>
              <a:rPr lang="ar-DZ" dirty="0" smtClean="0"/>
              <a:t>التكوينية؛</a:t>
            </a:r>
            <a:endParaRPr lang="ar-DZ" dirty="0" smtClean="0"/>
          </a:p>
          <a:p>
            <a:pPr algn="just" rtl="1"/>
            <a:r>
              <a:rPr lang="ar-DZ" dirty="0" smtClean="0"/>
              <a:t>التحديد غير الدقيق لعناصر ومعايير قياس التكوين والتي يمكن معها الحكم على نتائج او فشل التكوين .</a:t>
            </a:r>
          </a:p>
          <a:p>
            <a:pPr algn="r" rtl="1"/>
            <a:endParaRPr lang="ar-DZ" dirty="0"/>
          </a:p>
          <a:p>
            <a:pPr lvl="8" algn="r" rtl="1"/>
            <a:endParaRPr lang="fr-FR" dirty="0"/>
          </a:p>
        </p:txBody>
      </p:sp>
      <p:sp>
        <p:nvSpPr>
          <p:cNvPr id="4" name="Rectangle 3"/>
          <p:cNvSpPr/>
          <p:nvPr/>
        </p:nvSpPr>
        <p:spPr>
          <a:xfrm>
            <a:off x="1347473" y="1"/>
            <a:ext cx="9316234" cy="2585323"/>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ar-DZ"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ar-DZ"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Double vague 4"/>
          <p:cNvSpPr/>
          <p:nvPr/>
        </p:nvSpPr>
        <p:spPr>
          <a:xfrm>
            <a:off x="2852321" y="77108"/>
            <a:ext cx="7811386" cy="1043355"/>
          </a:xfrm>
          <a:prstGeom prst="doubleWav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DZ" sz="3600" b="1" i="1" dirty="0" smtClean="0">
                <a:solidFill>
                  <a:srgbClr val="C00000"/>
                </a:solidFill>
              </a:rPr>
              <a:t>المطلب الرابع: صعوبات تقييم عملية التكوين</a:t>
            </a:r>
            <a:endParaRPr lang="fr-FR" sz="3600" b="1" i="1" dirty="0">
              <a:solidFill>
                <a:srgbClr val="C00000"/>
              </a:solidFill>
            </a:endParaRPr>
          </a:p>
        </p:txBody>
      </p:sp>
    </p:spTree>
  </p:cSld>
  <p:clrMapOvr>
    <a:masterClrMapping/>
  </p:clrMapOvr>
  <p:transition spd="slow">
    <p:blind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215661" y="1831316"/>
            <a:ext cx="9413631" cy="4525963"/>
          </a:xfrm>
        </p:spPr>
        <p:style>
          <a:lnRef idx="2">
            <a:schemeClr val="accent3"/>
          </a:lnRef>
          <a:fillRef idx="1">
            <a:schemeClr val="lt1"/>
          </a:fillRef>
          <a:effectRef idx="0">
            <a:schemeClr val="accent3"/>
          </a:effectRef>
          <a:fontRef idx="minor">
            <a:schemeClr val="dk1"/>
          </a:fontRef>
        </p:style>
        <p:txBody>
          <a:bodyPr>
            <a:normAutofit/>
          </a:bodyPr>
          <a:lstStyle/>
          <a:p>
            <a:pPr marL="82296" indent="0" algn="just" rtl="1">
              <a:buNone/>
            </a:pPr>
            <a:endParaRPr lang="ar-DZ" dirty="0"/>
          </a:p>
          <a:p>
            <a:pPr algn="just" rtl="1"/>
            <a:r>
              <a:rPr lang="ar-DZ" dirty="0" smtClean="0"/>
              <a:t>المدرب لايستطيع الحكم على ادائه الخاص .</a:t>
            </a:r>
          </a:p>
          <a:p>
            <a:pPr algn="just" rtl="1"/>
            <a:r>
              <a:rPr lang="ar-DZ" dirty="0" smtClean="0"/>
              <a:t>مدير التدريب لايستطيع الحكم على مستوى مدربيه بفعالية .</a:t>
            </a:r>
          </a:p>
          <a:p>
            <a:pPr algn="just" rtl="1"/>
            <a:r>
              <a:rPr lang="ar-DZ" dirty="0" smtClean="0"/>
              <a:t>المشاركون لايمكن ان يقيسو او يفحصو او يسجلو تقدمهم بدون وجود معايير واضحة ومعلومات مرتدة .</a:t>
            </a:r>
          </a:p>
          <a:p>
            <a:pPr algn="just" rtl="1"/>
            <a:r>
              <a:rPr lang="ar-DZ" dirty="0" smtClean="0"/>
              <a:t>نقل التعلم لايمكن قياسه .</a:t>
            </a:r>
          </a:p>
          <a:p>
            <a:pPr marL="82296" indent="0" algn="just" rtl="1">
              <a:buNone/>
            </a:pPr>
            <a:endParaRPr lang="ar-DZ" dirty="0" smtClean="0"/>
          </a:p>
          <a:p>
            <a:pPr algn="just" rtl="1"/>
            <a:endParaRPr lang="ar-DZ" dirty="0"/>
          </a:p>
        </p:txBody>
      </p:sp>
      <p:sp>
        <p:nvSpPr>
          <p:cNvPr id="4" name="Double vague 3"/>
          <p:cNvSpPr/>
          <p:nvPr/>
        </p:nvSpPr>
        <p:spPr>
          <a:xfrm>
            <a:off x="2485292" y="152400"/>
            <a:ext cx="8088923" cy="1488830"/>
          </a:xfrm>
          <a:prstGeom prst="doubleWav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DZ" sz="3600" b="1" i="1" dirty="0" smtClean="0">
                <a:solidFill>
                  <a:srgbClr val="C00000"/>
                </a:solidFill>
              </a:rPr>
              <a:t>المطلب الخامس: عواقب عدم التقييم</a:t>
            </a:r>
            <a:endParaRPr lang="fr-FR" sz="3600" b="1" i="1" dirty="0">
              <a:solidFill>
                <a:srgbClr val="C00000"/>
              </a:solidFill>
            </a:endParaRPr>
          </a:p>
        </p:txBody>
      </p:sp>
    </p:spTree>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pPr marL="402336" lvl="1" indent="0" algn="r">
              <a:buNone/>
            </a:pPr>
            <a:r>
              <a:rPr lang="ar-DZ" dirty="0" smtClean="0"/>
              <a:t>          لقد اصبحت عملية التكوين حاجة ملحة في </a:t>
            </a:r>
            <a:r>
              <a:rPr lang="ar-DZ" dirty="0" smtClean="0"/>
              <a:t>المنظمات </a:t>
            </a:r>
            <a:r>
              <a:rPr lang="ar-DZ" dirty="0" smtClean="0"/>
              <a:t>المعاصرة من اجل النهوض بالمورد البشري ومواجهة التحديات المختلفة وهذا بهدف تحقيقه الاهداف المرجوة على مستوى </a:t>
            </a:r>
            <a:r>
              <a:rPr lang="ar-DZ" dirty="0" smtClean="0"/>
              <a:t>المنظمة </a:t>
            </a:r>
            <a:r>
              <a:rPr lang="ar-DZ" dirty="0" smtClean="0"/>
              <a:t>والافراد على حد السواء .</a:t>
            </a:r>
          </a:p>
          <a:p>
            <a:pPr marL="402336" lvl="1" indent="0" algn="r">
              <a:buNone/>
            </a:pPr>
            <a:r>
              <a:rPr lang="ar-DZ" dirty="0" smtClean="0"/>
              <a:t>حيث تطرنا في بحثنا هذا الى تقييم العملية التكوينية حيث تعد اداة هامة لا يستغنى عنها لرصد نقاط القوة والضعف ،اذمن خلال هذه العملية يمكن تحديد التغيرات الحاصلة  حيث ان الالتزام بمبدا التقييم والمتابعة المستمرة لعمليات التكوين امر ضروري </a:t>
            </a:r>
            <a:r>
              <a:rPr lang="ar-DZ" smtClean="0"/>
              <a:t>لابد </a:t>
            </a:r>
            <a:r>
              <a:rPr lang="ar-DZ" smtClean="0"/>
              <a:t>من الاهتمام </a:t>
            </a:r>
            <a:r>
              <a:rPr lang="ar-DZ" dirty="0" smtClean="0"/>
              <a:t>به لمعرفة الخطوات التي نفذت ومدى مسايرتها لمتطلبات العمل .    </a:t>
            </a:r>
            <a:endParaRPr lang="fr-FR" dirty="0"/>
          </a:p>
        </p:txBody>
      </p:sp>
      <p:sp>
        <p:nvSpPr>
          <p:cNvPr id="4" name="Ruban vers le bas 3"/>
          <p:cNvSpPr/>
          <p:nvPr/>
        </p:nvSpPr>
        <p:spPr>
          <a:xfrm>
            <a:off x="3927230" y="0"/>
            <a:ext cx="5064370" cy="1242646"/>
          </a:xfrm>
          <a:prstGeom prst="ribbo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4800" b="1" dirty="0" smtClean="0">
                <a:solidFill>
                  <a:srgbClr val="C00000"/>
                </a:solidFill>
              </a:rPr>
              <a:t>الخاتمة</a:t>
            </a:r>
            <a:endParaRPr lang="fr-FR" sz="4800" b="1" dirty="0">
              <a:solidFill>
                <a:srgbClr val="C00000"/>
              </a:solidFill>
            </a:endParaRPr>
          </a:p>
        </p:txBody>
      </p:sp>
    </p:spTree>
    <p:extLst>
      <p:ext uri="{BB962C8B-B14F-4D97-AF65-F5344CB8AC3E}">
        <p14:creationId xmlns="" xmlns:p14="http://schemas.microsoft.com/office/powerpoint/2010/main" val="21426389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a:xfrm>
            <a:off x="1841679" y="1223494"/>
            <a:ext cx="8448540" cy="3902298"/>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5400" b="1" dirty="0" smtClean="0">
                <a:solidFill>
                  <a:srgbClr val="FF0000"/>
                </a:solidFill>
              </a:rPr>
              <a:t>شكرا لكم على حسن المتابعة</a:t>
            </a:r>
            <a:endParaRPr lang="fr-FR" sz="5400" b="1" dirty="0">
              <a:solidFill>
                <a:srgbClr val="FF0000"/>
              </a:solidFill>
            </a:endParaRPr>
          </a:p>
        </p:txBody>
      </p:sp>
      <p:sp>
        <p:nvSpPr>
          <p:cNvPr id="4" name="Smiley Face 3"/>
          <p:cNvSpPr/>
          <p:nvPr/>
        </p:nvSpPr>
        <p:spPr>
          <a:xfrm>
            <a:off x="2601532" y="2807594"/>
            <a:ext cx="373488" cy="734096"/>
          </a:xfrm>
          <a:prstGeom prst="smileyFac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5" name="Smiley Face 4"/>
          <p:cNvSpPr/>
          <p:nvPr/>
        </p:nvSpPr>
        <p:spPr>
          <a:xfrm>
            <a:off x="9787944" y="3039414"/>
            <a:ext cx="360608" cy="502276"/>
          </a:xfrm>
          <a:prstGeom prst="smileyFac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Tree>
    <p:extLst>
      <p:ext uri="{BB962C8B-B14F-4D97-AF65-F5344CB8AC3E}">
        <p14:creationId xmlns="" xmlns:p14="http://schemas.microsoft.com/office/powerpoint/2010/main" val="3829777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893275" y="797170"/>
            <a:ext cx="10023233" cy="606083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lnSpc>
                <a:spcPct val="150000"/>
              </a:lnSpc>
            </a:pPr>
            <a:r>
              <a:rPr lang="ar-DZ" sz="3200" b="1" dirty="0" smtClean="0">
                <a:solidFill>
                  <a:srgbClr val="C00000"/>
                </a:solidFill>
              </a:rPr>
              <a:t>المقدمة:</a:t>
            </a:r>
            <a:endParaRPr lang="ar-DZ" sz="3200" b="1" dirty="0">
              <a:solidFill>
                <a:srgbClr val="C00000"/>
              </a:solidFill>
            </a:endParaRPr>
          </a:p>
          <a:p>
            <a:pPr algn="just" rtl="1">
              <a:lnSpc>
                <a:spcPct val="150000"/>
              </a:lnSpc>
            </a:pPr>
            <a:r>
              <a:rPr lang="ar-DZ" sz="3200" i="1" dirty="0" smtClean="0">
                <a:solidFill>
                  <a:srgbClr val="C00000"/>
                </a:solidFill>
              </a:rPr>
              <a:t>المبحث </a:t>
            </a:r>
            <a:r>
              <a:rPr lang="ar-DZ" sz="3200" i="1" dirty="0">
                <a:solidFill>
                  <a:srgbClr val="C00000"/>
                </a:solidFill>
              </a:rPr>
              <a:t>الأول: </a:t>
            </a:r>
            <a:r>
              <a:rPr lang="ar-DZ" sz="3200" i="1" dirty="0" smtClean="0">
                <a:solidFill>
                  <a:srgbClr val="C00000"/>
                </a:solidFill>
              </a:rPr>
              <a:t>ماهية تقييم عملية التكوين                                                             </a:t>
            </a:r>
            <a:endParaRPr lang="ar-DZ" sz="3200" i="1" dirty="0">
              <a:solidFill>
                <a:srgbClr val="C00000"/>
              </a:solidFill>
            </a:endParaRPr>
          </a:p>
          <a:p>
            <a:pPr algn="just" rtl="1"/>
            <a:r>
              <a:rPr lang="ar-DZ" sz="2400" dirty="0">
                <a:solidFill>
                  <a:schemeClr val="tx1"/>
                </a:solidFill>
              </a:rPr>
              <a:t>المطلب الأول: </a:t>
            </a:r>
            <a:r>
              <a:rPr lang="ar-DZ" sz="2400" dirty="0" smtClean="0">
                <a:solidFill>
                  <a:schemeClr val="tx1"/>
                </a:solidFill>
              </a:rPr>
              <a:t>مفهوم تقييم عملية التكوين .</a:t>
            </a:r>
          </a:p>
          <a:p>
            <a:pPr algn="just" rtl="1"/>
            <a:r>
              <a:rPr lang="ar-DZ" sz="2400" dirty="0" smtClean="0">
                <a:solidFill>
                  <a:schemeClr val="tx1"/>
                </a:solidFill>
              </a:rPr>
              <a:t>المطلب الثاني . مسؤولية تقييم عملية التكوين</a:t>
            </a:r>
            <a:endParaRPr lang="ar-DZ" sz="2400" dirty="0">
              <a:solidFill>
                <a:schemeClr val="tx1"/>
              </a:solidFill>
            </a:endParaRPr>
          </a:p>
          <a:p>
            <a:pPr algn="just" rtl="1"/>
            <a:r>
              <a:rPr lang="ar-DZ" sz="2400" dirty="0">
                <a:solidFill>
                  <a:schemeClr val="tx1"/>
                </a:solidFill>
              </a:rPr>
              <a:t>المطلب </a:t>
            </a:r>
            <a:r>
              <a:rPr lang="ar-DZ" sz="2400" dirty="0" smtClean="0">
                <a:solidFill>
                  <a:schemeClr val="tx1"/>
                </a:solidFill>
              </a:rPr>
              <a:t>الثالث </a:t>
            </a:r>
            <a:r>
              <a:rPr lang="ar-DZ" sz="2400" dirty="0">
                <a:solidFill>
                  <a:schemeClr val="tx1"/>
                </a:solidFill>
              </a:rPr>
              <a:t>: </a:t>
            </a:r>
            <a:r>
              <a:rPr lang="ar-DZ" sz="2400" dirty="0" smtClean="0">
                <a:solidFill>
                  <a:schemeClr val="tx1"/>
                </a:solidFill>
              </a:rPr>
              <a:t>اهمية  تقييم عملية التكوين . </a:t>
            </a:r>
            <a:endParaRPr lang="ar-DZ" sz="2400" dirty="0">
              <a:solidFill>
                <a:schemeClr val="tx1"/>
              </a:solidFill>
            </a:endParaRPr>
          </a:p>
          <a:p>
            <a:pPr algn="just" rtl="1"/>
            <a:r>
              <a:rPr lang="ar-DZ" sz="2400" dirty="0">
                <a:solidFill>
                  <a:schemeClr val="tx1"/>
                </a:solidFill>
              </a:rPr>
              <a:t>المطلب </a:t>
            </a:r>
            <a:r>
              <a:rPr lang="ar-DZ" sz="2400" dirty="0" smtClean="0">
                <a:solidFill>
                  <a:schemeClr val="tx1"/>
                </a:solidFill>
              </a:rPr>
              <a:t>الرابع: اهداف تقييم عملية التكوين </a:t>
            </a:r>
            <a:r>
              <a:rPr lang="fr-FR" sz="2800" dirty="0">
                <a:solidFill>
                  <a:schemeClr val="tx1"/>
                </a:solidFill>
              </a:rPr>
              <a:t>.</a:t>
            </a:r>
            <a:endParaRPr lang="ar-DZ" sz="2800" dirty="0">
              <a:solidFill>
                <a:schemeClr val="tx1"/>
              </a:solidFill>
            </a:endParaRPr>
          </a:p>
          <a:p>
            <a:pPr algn="just" rtl="1">
              <a:lnSpc>
                <a:spcPct val="150000"/>
              </a:lnSpc>
            </a:pPr>
            <a:r>
              <a:rPr lang="ar-DZ" sz="3200" i="1" dirty="0">
                <a:solidFill>
                  <a:srgbClr val="C00000"/>
                </a:solidFill>
              </a:rPr>
              <a:t>المبحث الثاني: </a:t>
            </a:r>
            <a:r>
              <a:rPr lang="ar-DZ" sz="3200" i="1" dirty="0" smtClean="0">
                <a:solidFill>
                  <a:srgbClr val="C00000"/>
                </a:solidFill>
              </a:rPr>
              <a:t>اساسيات حول تقييم عملية التكوين</a:t>
            </a:r>
            <a:r>
              <a:rPr lang="ar-DZ" sz="3200" dirty="0" smtClean="0">
                <a:solidFill>
                  <a:srgbClr val="C00000"/>
                </a:solidFill>
              </a:rPr>
              <a:t>                                                                   </a:t>
            </a:r>
            <a:endParaRPr lang="ar-DZ" sz="3200" dirty="0">
              <a:solidFill>
                <a:srgbClr val="C00000"/>
              </a:solidFill>
            </a:endParaRPr>
          </a:p>
          <a:p>
            <a:pPr algn="just" rtl="1"/>
            <a:r>
              <a:rPr lang="ar-DZ" sz="2400" dirty="0">
                <a:solidFill>
                  <a:schemeClr val="tx1"/>
                </a:solidFill>
              </a:rPr>
              <a:t>المطلب الأول: </a:t>
            </a:r>
            <a:r>
              <a:rPr lang="ar-DZ" sz="2400" dirty="0" smtClean="0">
                <a:solidFill>
                  <a:schemeClr val="tx1"/>
                </a:solidFill>
              </a:rPr>
              <a:t>مراحل تقييم عملية التكوين .</a:t>
            </a:r>
            <a:endParaRPr lang="ar-DZ" sz="2400" dirty="0">
              <a:solidFill>
                <a:schemeClr val="tx1"/>
              </a:solidFill>
            </a:endParaRPr>
          </a:p>
          <a:p>
            <a:pPr algn="just" rtl="1"/>
            <a:r>
              <a:rPr lang="ar-DZ" sz="2400" dirty="0">
                <a:solidFill>
                  <a:schemeClr val="tx1"/>
                </a:solidFill>
              </a:rPr>
              <a:t>المطلب الثاني: </a:t>
            </a:r>
            <a:r>
              <a:rPr lang="ar-DZ" sz="2400" dirty="0" smtClean="0">
                <a:solidFill>
                  <a:schemeClr val="tx1"/>
                </a:solidFill>
              </a:rPr>
              <a:t>معايير تقييم عملية التكوين .</a:t>
            </a:r>
            <a:endParaRPr lang="ar-DZ" sz="2400" dirty="0">
              <a:solidFill>
                <a:schemeClr val="tx1"/>
              </a:solidFill>
            </a:endParaRPr>
          </a:p>
          <a:p>
            <a:pPr algn="just" rtl="1"/>
            <a:r>
              <a:rPr lang="ar-DZ" sz="2400" dirty="0">
                <a:solidFill>
                  <a:schemeClr val="tx1"/>
                </a:solidFill>
              </a:rPr>
              <a:t>المطلب الثالث: </a:t>
            </a:r>
            <a:r>
              <a:rPr lang="ar-DZ" sz="2400" dirty="0" smtClean="0">
                <a:solidFill>
                  <a:schemeClr val="tx1"/>
                </a:solidFill>
              </a:rPr>
              <a:t>طرق تقييم عملية التكوين .</a:t>
            </a:r>
            <a:endParaRPr lang="ar-DZ" sz="2400" dirty="0">
              <a:solidFill>
                <a:schemeClr val="tx1"/>
              </a:solidFill>
            </a:endParaRPr>
          </a:p>
          <a:p>
            <a:pPr algn="just" rtl="1"/>
            <a:r>
              <a:rPr lang="ar-DZ" sz="2400" dirty="0">
                <a:solidFill>
                  <a:schemeClr val="tx1"/>
                </a:solidFill>
              </a:rPr>
              <a:t>المطلب الرابع: </a:t>
            </a:r>
            <a:r>
              <a:rPr lang="ar-DZ" sz="2400" dirty="0" smtClean="0">
                <a:solidFill>
                  <a:schemeClr val="tx1"/>
                </a:solidFill>
              </a:rPr>
              <a:t>صعوبات تقييم عملية التكوين .</a:t>
            </a:r>
            <a:endParaRPr lang="ar-DZ" sz="2400" dirty="0">
              <a:solidFill>
                <a:schemeClr val="tx1"/>
              </a:solidFill>
            </a:endParaRPr>
          </a:p>
          <a:p>
            <a:pPr algn="just" rtl="1"/>
            <a:r>
              <a:rPr lang="ar-DZ" sz="2400" dirty="0">
                <a:solidFill>
                  <a:schemeClr val="tx1"/>
                </a:solidFill>
              </a:rPr>
              <a:t>المطلب الخامس: </a:t>
            </a:r>
            <a:r>
              <a:rPr lang="ar-DZ" sz="2400" dirty="0" smtClean="0">
                <a:solidFill>
                  <a:schemeClr val="tx1"/>
                </a:solidFill>
              </a:rPr>
              <a:t>عواقب عدم التقييم .</a:t>
            </a:r>
            <a:endParaRPr lang="ar-DZ" sz="2400" dirty="0">
              <a:solidFill>
                <a:schemeClr val="tx1"/>
              </a:solidFill>
            </a:endParaRPr>
          </a:p>
          <a:p>
            <a:pPr algn="just" rtl="1"/>
            <a:r>
              <a:rPr lang="ar-DZ" sz="3200" b="1" dirty="0" smtClean="0">
                <a:solidFill>
                  <a:srgbClr val="C00000"/>
                </a:solidFill>
              </a:rPr>
              <a:t>خاتمة.</a:t>
            </a:r>
            <a:r>
              <a:rPr lang="ar-DZ" sz="2800" dirty="0" smtClean="0">
                <a:solidFill>
                  <a:schemeClr val="tx1"/>
                </a:solidFill>
              </a:rPr>
              <a:t> </a:t>
            </a:r>
            <a:endParaRPr lang="ar-DZ" sz="2800" dirty="0">
              <a:solidFill>
                <a:schemeClr val="tx1"/>
              </a:solidFill>
            </a:endParaRPr>
          </a:p>
          <a:p>
            <a:pPr algn="r"/>
            <a:endParaRPr lang="ar-DZ" sz="2800" dirty="0">
              <a:solidFill>
                <a:schemeClr val="tx1"/>
              </a:solidFill>
            </a:endParaRPr>
          </a:p>
        </p:txBody>
      </p:sp>
      <p:sp>
        <p:nvSpPr>
          <p:cNvPr id="2" name="Ruban vers le bas 1"/>
          <p:cNvSpPr/>
          <p:nvPr/>
        </p:nvSpPr>
        <p:spPr>
          <a:xfrm>
            <a:off x="3985846" y="0"/>
            <a:ext cx="4759568" cy="797170"/>
          </a:xfrm>
          <a:prstGeom prst="ribbon">
            <a:avLst/>
          </a:prstGeom>
          <a:scene3d>
            <a:camera prst="perspectiveRight"/>
            <a:lightRig rig="threePt" dir="t"/>
          </a:scene3d>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4400" dirty="0" smtClean="0">
                <a:solidFill>
                  <a:srgbClr val="FF0000"/>
                </a:solidFill>
              </a:rPr>
              <a:t>خطة البحث</a:t>
            </a:r>
            <a:endParaRPr lang="fr-FR" sz="4400" dirty="0">
              <a:solidFill>
                <a:srgbClr val="FF0000"/>
              </a:solidFill>
            </a:endParaRPr>
          </a:p>
        </p:txBody>
      </p:sp>
    </p:spTree>
    <p:extLst>
      <p:ext uri="{BB962C8B-B14F-4D97-AF65-F5344CB8AC3E}">
        <p14:creationId xmlns="" xmlns:p14="http://schemas.microsoft.com/office/powerpoint/2010/main" val="228396377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16676" y="1371600"/>
            <a:ext cx="10451474" cy="5181599"/>
          </a:xfrm>
        </p:spPr>
        <p:style>
          <a:lnRef idx="2">
            <a:schemeClr val="accent3"/>
          </a:lnRef>
          <a:fillRef idx="1">
            <a:schemeClr val="lt1"/>
          </a:fillRef>
          <a:effectRef idx="0">
            <a:schemeClr val="accent3"/>
          </a:effectRef>
          <a:fontRef idx="minor">
            <a:schemeClr val="dk1"/>
          </a:fontRef>
        </p:style>
        <p:txBody>
          <a:bodyPr>
            <a:noAutofit/>
          </a:bodyPr>
          <a:lstStyle/>
          <a:p>
            <a:pPr algn="just" rtl="1"/>
            <a:r>
              <a:rPr lang="fr-FR" sz="3200" dirty="0"/>
              <a:t>          </a:t>
            </a:r>
            <a:r>
              <a:rPr lang="ar-DZ" sz="3200" dirty="0"/>
              <a:t> </a:t>
            </a:r>
            <a:r>
              <a:rPr lang="ar-DZ" sz="3200" dirty="0" smtClean="0"/>
              <a:t>ان فعالية برامج التكوين لا تتحقق فقط بحسن التخطيط والتصميم لها، وانما تعتمد ايضا على دقة التنفيذ من جانب القائمين على النشاط التكويني وتتاثر كذالك باقتناع المتكونين واقبالهم على استعاب وتفهم محتوى التكوين واهدافه ويعتبر التقييم جزء اساسي وهام في تصميم البرامج التكوينية واثناء تنفيذ خطوات التكوين وذلك للوقوف على سلامة سيرها ومدى مسايرتها لمتطلبات العمل وانسجامها مع تحقيق الاهداف المخططة لها من اجل تصحيح المسار   وتحقيق الاهداف وسوف نوجه اهتمامنا في هذا البحث حول. </a:t>
            </a:r>
          </a:p>
          <a:p>
            <a:pPr algn="just" rtl="1"/>
            <a:r>
              <a:rPr lang="ar-DZ" sz="3200" dirty="0" smtClean="0"/>
              <a:t>مفهوم تقييم العملية التكوينية؟  وأهم مراحلها والمعايير المعتمدة فيها  </a:t>
            </a:r>
            <a:r>
              <a:rPr lang="ar-DZ" sz="2800" dirty="0" smtClean="0"/>
              <a:t>؟</a:t>
            </a:r>
            <a:endParaRPr lang="ar-DZ" sz="2800" dirty="0"/>
          </a:p>
        </p:txBody>
      </p:sp>
      <p:sp>
        <p:nvSpPr>
          <p:cNvPr id="4" name="Ruban vers le bas 3"/>
          <p:cNvSpPr/>
          <p:nvPr/>
        </p:nvSpPr>
        <p:spPr>
          <a:xfrm>
            <a:off x="3962402" y="0"/>
            <a:ext cx="4217376" cy="1277815"/>
          </a:xfrm>
          <a:prstGeom prst="ribbo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5400" dirty="0" smtClean="0">
                <a:solidFill>
                  <a:srgbClr val="FF0000"/>
                </a:solidFill>
              </a:rPr>
              <a:t>المقدمة</a:t>
            </a:r>
            <a:endParaRPr lang="fr-FR" sz="5400" dirty="0">
              <a:solidFill>
                <a:srgbClr val="FF0000"/>
              </a:solidFill>
            </a:endParaRPr>
          </a:p>
        </p:txBody>
      </p:sp>
    </p:spTree>
    <p:extLst>
      <p:ext uri="{BB962C8B-B14F-4D97-AF65-F5344CB8AC3E}">
        <p14:creationId xmlns="" xmlns:p14="http://schemas.microsoft.com/office/powerpoint/2010/main" val="119727060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crush"/>
        <p:sndAc>
          <p:stSnd>
            <p:snd r:embed="rId3" name="suction.wav"/>
          </p:stSnd>
        </p:sndAc>
      </p:transition>
    </mc:Choice>
    <mc:Fallback>
      <p:transition spd="slow">
        <p:fade/>
        <p:sndAc>
          <p:stSnd>
            <p:snd r:embed="rId2" name="suction.wav"/>
          </p:stSnd>
        </p:sndAc>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rchemin horizontal 3"/>
          <p:cNvSpPr/>
          <p:nvPr/>
        </p:nvSpPr>
        <p:spPr>
          <a:xfrm>
            <a:off x="1418492" y="1840523"/>
            <a:ext cx="10439407" cy="2474965"/>
          </a:xfrm>
          <a:prstGeom prst="horizontalScroll">
            <a:avLst/>
          </a:prstGeom>
          <a:scene3d>
            <a:camera prst="obliqueTopRight"/>
            <a:lightRig rig="threePt" dir="t"/>
          </a:scene3d>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5400" b="1" dirty="0" smtClean="0">
                <a:solidFill>
                  <a:srgbClr val="C00000"/>
                </a:solidFill>
                <a:latin typeface="Aparajita" panose="020B0604020202020204" pitchFamily="34" charset="0"/>
              </a:rPr>
              <a:t>المبحث الأول:</a:t>
            </a:r>
            <a:r>
              <a:rPr lang="ar-DZ" sz="5400" dirty="0" smtClean="0">
                <a:latin typeface="Aparajita" panose="020B0604020202020204" pitchFamily="34" charset="0"/>
              </a:rPr>
              <a:t> </a:t>
            </a:r>
            <a:r>
              <a:rPr lang="ar-DZ" sz="5400" b="1" dirty="0" smtClean="0">
                <a:latin typeface="Aparajita" panose="020B0604020202020204" pitchFamily="34" charset="0"/>
              </a:rPr>
              <a:t>ماهية تقييم عملية التكوين</a:t>
            </a:r>
            <a:endParaRPr lang="fr-FR" sz="5400" b="1" dirty="0">
              <a:latin typeface="Aparajita" panose="020B0604020202020204" pitchFamily="34" charset="0"/>
              <a:cs typeface="Aparajita" panose="020B0604020202020204" pitchFamily="34" charset="0"/>
            </a:endParaRPr>
          </a:p>
        </p:txBody>
      </p:sp>
    </p:spTree>
    <p:extLst>
      <p:ext uri="{BB962C8B-B14F-4D97-AF65-F5344CB8AC3E}">
        <p14:creationId xmlns="" xmlns:p14="http://schemas.microsoft.com/office/powerpoint/2010/main" val="283918532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2061885769"/>
              </p:ext>
            </p:extLst>
          </p:nvPr>
        </p:nvGraphicFramePr>
        <p:xfrm>
          <a:off x="838200" y="1825624"/>
          <a:ext cx="10515600" cy="5032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3101008" y="1"/>
            <a:ext cx="7553739" cy="923330"/>
          </a:xfrm>
          <a:prstGeom prst="rect">
            <a:avLst/>
          </a:prstGeom>
          <a:noFill/>
        </p:spPr>
        <p:txBody>
          <a:bodyPr wrap="square" lIns="91440" tIns="45720" rIns="91440" bIns="45720">
            <a:spAutoFit/>
          </a:bodyPr>
          <a:lstStyle/>
          <a:p>
            <a:pPr algn="ctr"/>
            <a:r>
              <a:rPr lang="ar-DZ"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a:t>
            </a:r>
            <a:endParaRPr lang="fr-FR"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2" name="Flowchart: Terminator 1"/>
          <p:cNvSpPr/>
          <p:nvPr/>
        </p:nvSpPr>
        <p:spPr>
          <a:xfrm>
            <a:off x="2472589" y="1158108"/>
            <a:ext cx="8810576" cy="675077"/>
          </a:xfrm>
          <a:prstGeom prst="flowChartTermina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400" dirty="0" smtClean="0"/>
              <a:t>هناك عدة تعاريف لتقييم عملية التكوين وسنتناول في البداية تعريف التقييم:</a:t>
            </a:r>
            <a:endParaRPr lang="ar-DZ" dirty="0" smtClean="0"/>
          </a:p>
          <a:p>
            <a:pPr algn="ctr"/>
            <a:endParaRPr lang="fr-FR" dirty="0"/>
          </a:p>
        </p:txBody>
      </p:sp>
      <p:sp>
        <p:nvSpPr>
          <p:cNvPr id="7" name="Double vague 6"/>
          <p:cNvSpPr/>
          <p:nvPr/>
        </p:nvSpPr>
        <p:spPr>
          <a:xfrm>
            <a:off x="3101008" y="0"/>
            <a:ext cx="7112338" cy="1017430"/>
          </a:xfrm>
          <a:prstGeom prst="doubleWav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DZ" sz="3600" b="1" i="1" dirty="0" smtClean="0">
                <a:solidFill>
                  <a:srgbClr val="C00000"/>
                </a:solidFill>
              </a:rPr>
              <a:t>المطلب الأول: مفهوم تقييم عملية التكوين</a:t>
            </a:r>
            <a:endParaRPr lang="fr-FR" sz="3600" b="1" i="1" dirty="0">
              <a:solidFill>
                <a:srgbClr val="C00000"/>
              </a:solidFill>
            </a:endParaRPr>
          </a:p>
        </p:txBody>
      </p:sp>
    </p:spTree>
    <p:extLst>
      <p:ext uri="{BB962C8B-B14F-4D97-AF65-F5344CB8AC3E}">
        <p14:creationId xmlns="" xmlns:p14="http://schemas.microsoft.com/office/powerpoint/2010/main" val="1006565101"/>
      </p:ext>
    </p:extLst>
  </p:cSld>
  <p:clrMapOvr>
    <a:masterClrMapping/>
  </p:clrMapOvr>
  <mc:AlternateContent xmlns:mc="http://schemas.openxmlformats.org/markup-compatibility/2006">
    <mc:Choice xmlns="" xmlns:p14="http://schemas.microsoft.com/office/powerpoint/2010/main" Requires="p14">
      <p:transition spd="slow" p14:dur="4000">
        <p14:vortex dir="r"/>
        <p:sndAc>
          <p:stSnd>
            <p:snd r:embed="rId7" name="camera.wav"/>
          </p:stSnd>
        </p:sndAc>
      </p:transition>
    </mc:Choice>
    <mc:Fallback>
      <p:transition spd="slow">
        <p:fade/>
        <p:sndAc>
          <p:stSnd>
            <p:snd r:embed="rId2" name="camera.wav"/>
          </p:stSnd>
        </p:sndAc>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25911" y="1417638"/>
            <a:ext cx="8846412" cy="4830762"/>
          </a:xfrm>
          <a:ln/>
        </p:spPr>
        <p:style>
          <a:lnRef idx="2">
            <a:schemeClr val="accent3"/>
          </a:lnRef>
          <a:fillRef idx="1">
            <a:schemeClr val="lt1"/>
          </a:fillRef>
          <a:effectRef idx="0">
            <a:schemeClr val="accent3"/>
          </a:effectRef>
          <a:fontRef idx="minor">
            <a:schemeClr val="dk1"/>
          </a:fontRef>
        </p:style>
        <p:txBody>
          <a:bodyPr/>
          <a:lstStyle/>
          <a:p>
            <a:pPr algn="just" rtl="1"/>
            <a:r>
              <a:rPr lang="ar-DZ" dirty="0" smtClean="0"/>
              <a:t>ان عملية تقييم التكوين ليست مسؤلية طرف معين فحسب بل تتقاسمها مجموعة من الاطراف المتمثلة في: </a:t>
            </a:r>
          </a:p>
          <a:p>
            <a:pPr algn="just" rtl="1"/>
            <a:r>
              <a:rPr lang="ar-DZ" dirty="0" smtClean="0"/>
              <a:t>الادارة العليا  يتمثل دورها في تحديد الاهداف الاستراتيجية.</a:t>
            </a:r>
          </a:p>
          <a:p>
            <a:pPr algn="just" rtl="1"/>
            <a:r>
              <a:rPr lang="ar-DZ" dirty="0" smtClean="0"/>
              <a:t>الاعوان الاجتماعيون يساهمون في اعداد عملية التقييم وقبولها من طرف الفرد. </a:t>
            </a:r>
          </a:p>
          <a:p>
            <a:pPr algn="just" rtl="1"/>
            <a:r>
              <a:rPr lang="ar-DZ" dirty="0" smtClean="0"/>
              <a:t>ادارة الموارد البشرية  تطبق عملية التقييم والسهر على ديمومتها</a:t>
            </a:r>
          </a:p>
          <a:p>
            <a:pPr algn="just" rtl="1"/>
            <a:r>
              <a:rPr lang="ar-DZ" dirty="0" smtClean="0"/>
              <a:t>المسؤولين المباشرين.</a:t>
            </a:r>
          </a:p>
          <a:p>
            <a:pPr algn="just" rtl="1"/>
            <a:r>
              <a:rPr lang="ar-DZ" dirty="0" smtClean="0"/>
              <a:t>الافراد المعنيين بالتقييم.</a:t>
            </a:r>
            <a:endParaRPr lang="fr-FR" dirty="0"/>
          </a:p>
        </p:txBody>
      </p:sp>
      <p:sp>
        <p:nvSpPr>
          <p:cNvPr id="4" name="Double vague 3"/>
          <p:cNvSpPr/>
          <p:nvPr/>
        </p:nvSpPr>
        <p:spPr>
          <a:xfrm>
            <a:off x="3774832" y="-70338"/>
            <a:ext cx="6886896" cy="1125416"/>
          </a:xfrm>
          <a:prstGeom prst="doubleWav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DZ" sz="3600" b="1" i="1" dirty="0" smtClean="0">
                <a:solidFill>
                  <a:srgbClr val="C00000"/>
                </a:solidFill>
                <a:cs typeface="+mj-cs"/>
              </a:rPr>
              <a:t>المطلب الثاني: مسؤولية تقييم عملية التكوين</a:t>
            </a:r>
            <a:endParaRPr lang="fr-FR" sz="3600" b="1" i="1" dirty="0">
              <a:solidFill>
                <a:srgbClr val="C00000"/>
              </a:solidFill>
              <a:cs typeface="+mj-cs"/>
            </a:endParaRPr>
          </a:p>
        </p:txBody>
      </p:sp>
    </p:spTree>
    <p:extLst>
      <p:ext uri="{BB962C8B-B14F-4D97-AF65-F5344CB8AC3E}">
        <p14:creationId xmlns="" xmlns:p14="http://schemas.microsoft.com/office/powerpoint/2010/main" val="3116481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399309" y="2173318"/>
            <a:ext cx="10600434" cy="4017712"/>
          </a:xfrm>
          <a:prstGeom prst="rect">
            <a:avLst/>
          </a:prstGeom>
        </p:spPr>
        <p:style>
          <a:lnRef idx="2">
            <a:schemeClr val="accent3"/>
          </a:lnRef>
          <a:fillRef idx="1">
            <a:schemeClr val="lt1"/>
          </a:fillRef>
          <a:effectRef idx="0">
            <a:schemeClr val="accent3"/>
          </a:effectRef>
          <a:fontRef idx="minor">
            <a:schemeClr val="dk1"/>
          </a:fontRef>
        </p:style>
        <p:txBody>
          <a:bodyPr numCol="1" rtlCol="0" anchor="ctr"/>
          <a:lstStyle/>
          <a:p>
            <a:pPr algn="just" rtl="1"/>
            <a:r>
              <a:rPr lang="ar-DZ" sz="3200" dirty="0" smtClean="0"/>
              <a:t>*</a:t>
            </a:r>
            <a:r>
              <a:rPr lang="ar-DZ" sz="3200" dirty="0" smtClean="0">
                <a:solidFill>
                  <a:schemeClr val="tx1"/>
                </a:solidFill>
              </a:rPr>
              <a:t>يعتبر موضوع التقييم من الموضوعات التي  يجب ان تشغل باستمرار اذهان القائمين على تنضيم وادارة التكوين والقيام بتقييم للأداء والاهداف.</a:t>
            </a:r>
            <a:endParaRPr lang="ar-DZ" sz="3200" dirty="0">
              <a:solidFill>
                <a:schemeClr val="tx1"/>
              </a:solidFill>
            </a:endParaRPr>
          </a:p>
          <a:p>
            <a:pPr algn="just" rtl="1"/>
            <a:r>
              <a:rPr lang="ar-DZ" sz="3200" dirty="0" smtClean="0">
                <a:solidFill>
                  <a:schemeClr val="tx1"/>
                </a:solidFill>
              </a:rPr>
              <a:t>*يعتبر التقييم الجانب الاخير في العملية التكوينية حيث يكتمل بوضع نظام متابعة ورقابة وتقويم فعال يضمن تحقيق الاهداف وتجسيدها كما تمثل هذه الوضيفة في مقارنة ماتم تنفيذه مع الخطط الموضوعة من اجل اتخاذ القرارات التصحيحية الضرورية في حالة وجود انحراف بين الاهداف المسطرة والاهداف المحققة فيما يخص برنامج التكوين .</a:t>
            </a:r>
            <a:endParaRPr lang="ar-DZ" sz="3200" dirty="0">
              <a:solidFill>
                <a:schemeClr val="tx1"/>
              </a:solidFill>
            </a:endParaRPr>
          </a:p>
        </p:txBody>
      </p:sp>
      <p:sp>
        <p:nvSpPr>
          <p:cNvPr id="4" name="Pensées 3"/>
          <p:cNvSpPr/>
          <p:nvPr/>
        </p:nvSpPr>
        <p:spPr>
          <a:xfrm>
            <a:off x="9903657" y="1208057"/>
            <a:ext cx="2096086" cy="965261"/>
          </a:xfrm>
          <a:prstGeom prst="cloud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dirty="0" smtClean="0">
                <a:solidFill>
                  <a:srgbClr val="C00000"/>
                </a:solidFill>
              </a:rPr>
              <a:t>اهمية</a:t>
            </a:r>
            <a:endParaRPr lang="fr-FR" sz="2800" dirty="0">
              <a:solidFill>
                <a:srgbClr val="C00000"/>
              </a:solidFill>
            </a:endParaRPr>
          </a:p>
        </p:txBody>
      </p:sp>
      <p:sp>
        <p:nvSpPr>
          <p:cNvPr id="3" name="Double vague 2"/>
          <p:cNvSpPr/>
          <p:nvPr/>
        </p:nvSpPr>
        <p:spPr>
          <a:xfrm>
            <a:off x="2848707" y="54038"/>
            <a:ext cx="6951785" cy="1091100"/>
          </a:xfrm>
          <a:prstGeom prst="doubleWav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DZ" sz="3600" b="1" i="1" dirty="0" smtClean="0">
                <a:solidFill>
                  <a:srgbClr val="C00000"/>
                </a:solidFill>
              </a:rPr>
              <a:t>المطلب الثالث: أهمية تقييم عملية التكوين</a:t>
            </a:r>
            <a:endParaRPr lang="fr-FR" sz="3600" b="1" i="1" dirty="0">
              <a:solidFill>
                <a:srgbClr val="C00000"/>
              </a:solidFill>
            </a:endParaRPr>
          </a:p>
        </p:txBody>
      </p:sp>
    </p:spTree>
    <p:extLst>
      <p:ext uri="{BB962C8B-B14F-4D97-AF65-F5344CB8AC3E}">
        <p14:creationId xmlns="" xmlns:p14="http://schemas.microsoft.com/office/powerpoint/2010/main" val="1114024046"/>
      </p:ext>
    </p:extLst>
  </p:cSld>
  <p:clrMapOvr>
    <a:masterClrMapping/>
  </p:clrMapOvr>
  <mc:AlternateContent xmlns:mc="http://schemas.openxmlformats.org/markup-compatibility/2006">
    <mc:Choice xmlns="" xmlns:p14="http://schemas.microsoft.com/office/powerpoint/2010/main" Requires="p14">
      <p:transition spd="slow" p14:dur="2500">
        <p:checker/>
        <p:sndAc>
          <p:stSnd>
            <p:snd r:embed="rId3" name="camera.wav"/>
          </p:stSnd>
        </p:sndAc>
      </p:transition>
    </mc:Choice>
    <mc:Fallback>
      <p:transition spd="slow">
        <p:checker/>
        <p:sndAc>
          <p:stSnd>
            <p:snd r:embed="rId2" name="camera.wav"/>
          </p:stSnd>
        </p:sndAc>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660146" y="1594338"/>
            <a:ext cx="9928453" cy="3809999"/>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just" rtl="1"/>
            <a:r>
              <a:rPr lang="ar-DZ" sz="2400" dirty="0" smtClean="0">
                <a:solidFill>
                  <a:schemeClr val="tx1"/>
                </a:solidFill>
              </a:rPr>
              <a:t>من بين اهداف</a:t>
            </a:r>
            <a:r>
              <a:rPr lang="ar-DZ" sz="2800" dirty="0" smtClean="0">
                <a:solidFill>
                  <a:schemeClr val="tx1"/>
                </a:solidFill>
              </a:rPr>
              <a:t> تقييم عملية التكوين نذكر </a:t>
            </a:r>
            <a:r>
              <a:rPr lang="ar-DZ" sz="2800" dirty="0" err="1" smtClean="0">
                <a:solidFill>
                  <a:schemeClr val="tx1"/>
                </a:solidFill>
              </a:rPr>
              <a:t>مايلي</a:t>
            </a:r>
            <a:r>
              <a:rPr lang="ar-DZ" sz="2800" dirty="0" smtClean="0">
                <a:solidFill>
                  <a:schemeClr val="tx1"/>
                </a:solidFill>
              </a:rPr>
              <a:t> </a:t>
            </a:r>
            <a:r>
              <a:rPr lang="ar-DZ" sz="2800" dirty="0" smtClean="0">
                <a:solidFill>
                  <a:schemeClr val="tx1"/>
                </a:solidFill>
              </a:rPr>
              <a:t>:</a:t>
            </a:r>
            <a:endParaRPr lang="ar-DZ" sz="2800" dirty="0">
              <a:solidFill>
                <a:schemeClr val="tx1"/>
              </a:solidFill>
            </a:endParaRPr>
          </a:p>
          <a:p>
            <a:pPr algn="just" rtl="1"/>
            <a:r>
              <a:rPr lang="ar-DZ" sz="2800" dirty="0" smtClean="0">
                <a:solidFill>
                  <a:schemeClr val="tx1"/>
                </a:solidFill>
              </a:rPr>
              <a:t>*</a:t>
            </a:r>
            <a:r>
              <a:rPr lang="ar-DZ" sz="2800" dirty="0">
                <a:solidFill>
                  <a:schemeClr val="tx1"/>
                </a:solidFill>
              </a:rPr>
              <a:t> </a:t>
            </a:r>
            <a:r>
              <a:rPr lang="ar-DZ" sz="2800" dirty="0" smtClean="0">
                <a:solidFill>
                  <a:schemeClr val="tx1"/>
                </a:solidFill>
              </a:rPr>
              <a:t>اعطاء الفرصة للمتدرب من اجل تطبيق ماتعلمه اثناء التدريب . </a:t>
            </a:r>
            <a:endParaRPr lang="ar-DZ" sz="2800" dirty="0">
              <a:solidFill>
                <a:schemeClr val="tx1"/>
              </a:solidFill>
            </a:endParaRPr>
          </a:p>
          <a:p>
            <a:pPr algn="just" rtl="1"/>
            <a:r>
              <a:rPr lang="ar-DZ" sz="2800" dirty="0" smtClean="0">
                <a:solidFill>
                  <a:schemeClr val="tx1"/>
                </a:solidFill>
              </a:rPr>
              <a:t>*</a:t>
            </a:r>
            <a:r>
              <a:rPr lang="ar-DZ" sz="2800" dirty="0">
                <a:solidFill>
                  <a:schemeClr val="tx1"/>
                </a:solidFill>
              </a:rPr>
              <a:t> </a:t>
            </a:r>
            <a:r>
              <a:rPr lang="ar-DZ" sz="2800" dirty="0" smtClean="0">
                <a:solidFill>
                  <a:schemeClr val="tx1"/>
                </a:solidFill>
              </a:rPr>
              <a:t>السماح للمتدرب بالتعبير عن وجهة نظره على ماهو متعلق بفعالية العمل البيداغوجي * تعيين وتحديد الاحتياجات الجديدة للتدريب .</a:t>
            </a:r>
            <a:endParaRPr lang="ar-DZ" sz="2800" dirty="0">
              <a:solidFill>
                <a:schemeClr val="tx1"/>
              </a:solidFill>
            </a:endParaRPr>
          </a:p>
          <a:p>
            <a:pPr algn="just" rtl="1"/>
            <a:r>
              <a:rPr lang="ar-DZ" sz="2800" dirty="0" smtClean="0">
                <a:solidFill>
                  <a:schemeClr val="tx1"/>
                </a:solidFill>
              </a:rPr>
              <a:t>* الوقوف على نقاط القوة لتدعيمها ونقاط الضعف لتفاديها.</a:t>
            </a:r>
            <a:endParaRPr lang="ar-DZ" sz="2800" dirty="0">
              <a:solidFill>
                <a:schemeClr val="tx1"/>
              </a:solidFill>
            </a:endParaRPr>
          </a:p>
          <a:p>
            <a:pPr algn="just" rtl="1"/>
            <a:endParaRPr lang="fr-FR" sz="2800" dirty="0">
              <a:solidFill>
                <a:schemeClr val="tx1"/>
              </a:solidFill>
            </a:endParaRPr>
          </a:p>
        </p:txBody>
      </p:sp>
      <p:sp>
        <p:nvSpPr>
          <p:cNvPr id="3" name="Double vague 2"/>
          <p:cNvSpPr/>
          <p:nvPr/>
        </p:nvSpPr>
        <p:spPr>
          <a:xfrm>
            <a:off x="3022706" y="0"/>
            <a:ext cx="7203334" cy="1312984"/>
          </a:xfrm>
          <a:prstGeom prst="doubleWave">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ar-DZ" sz="3600" b="1" i="1" dirty="0" smtClean="0">
                <a:solidFill>
                  <a:srgbClr val="C00000"/>
                </a:solidFill>
              </a:rPr>
              <a:t>المطلب الرابع: أهداف تقييم عملية التكوين</a:t>
            </a:r>
            <a:endParaRPr lang="fr-FR" sz="3600" b="1" i="1" dirty="0">
              <a:solidFill>
                <a:srgbClr val="C00000"/>
              </a:solidFill>
            </a:endParaRPr>
          </a:p>
        </p:txBody>
      </p:sp>
    </p:spTree>
    <p:extLst>
      <p:ext uri="{BB962C8B-B14F-4D97-AF65-F5344CB8AC3E}">
        <p14:creationId xmlns="" xmlns:p14="http://schemas.microsoft.com/office/powerpoint/2010/main" val="1319569957"/>
      </p:ext>
    </p:extLst>
  </p:cSld>
  <p:clrMapOvr>
    <a:masterClrMapping/>
  </p:clrMapOvr>
  <mc:AlternateContent xmlns:mc="http://schemas.openxmlformats.org/markup-compatibility/2006">
    <mc:Choice xmlns="" xmlns:p14="http://schemas.microsoft.com/office/powerpoint/2010/main" Requires="p14">
      <p:transition spd="slow" p14:dur="1600">
        <p:blinds dir="vert"/>
        <p:sndAc>
          <p:stSnd>
            <p:snd r:embed="rId3" name="arrow.wav"/>
          </p:stSnd>
        </p:sndAc>
      </p:transition>
    </mc:Choice>
    <mc:Fallback>
      <p:transition spd="slow">
        <p:blinds dir="vert"/>
        <p:sndAc>
          <p:stSnd>
            <p:snd r:embed="rId2" name="arrow.wav"/>
          </p:stSnd>
        </p:sndAc>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rchemin horizontal 2"/>
          <p:cNvSpPr/>
          <p:nvPr/>
        </p:nvSpPr>
        <p:spPr>
          <a:xfrm>
            <a:off x="1453660" y="2063263"/>
            <a:ext cx="10738340" cy="2590800"/>
          </a:xfrm>
          <a:prstGeom prst="horizontalScroll">
            <a:avLst/>
          </a:prstGeom>
          <a:effectLst>
            <a:innerShdw blurRad="63500" dist="50800" dir="108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5400" b="1" i="1" dirty="0" smtClean="0">
                <a:solidFill>
                  <a:srgbClr val="C00000"/>
                </a:solidFill>
              </a:rPr>
              <a:t>المبحث الثاني:</a:t>
            </a:r>
            <a:r>
              <a:rPr lang="ar-DZ" sz="5400" b="1" i="1" dirty="0" smtClean="0">
                <a:solidFill>
                  <a:schemeClr val="tx1"/>
                </a:solidFill>
              </a:rPr>
              <a:t> </a:t>
            </a:r>
            <a:r>
              <a:rPr lang="ar-DZ" sz="5400" b="1" i="1" dirty="0" smtClean="0">
                <a:solidFill>
                  <a:schemeClr val="tx1"/>
                </a:solidFill>
                <a:cs typeface="+mj-cs"/>
              </a:rPr>
              <a:t>أساسيات حول تقييم عملية التكوين</a:t>
            </a:r>
            <a:endParaRPr lang="fr-FR" sz="5400" b="1" i="1" dirty="0">
              <a:solidFill>
                <a:schemeClr val="tx1"/>
              </a:solidFill>
              <a:cs typeface="+mj-cs"/>
            </a:endParaRPr>
          </a:p>
        </p:txBody>
      </p:sp>
    </p:spTree>
    <p:extLst>
      <p:ext uri="{BB962C8B-B14F-4D97-AF65-F5344CB8AC3E}">
        <p14:creationId xmlns="" xmlns:p14="http://schemas.microsoft.com/office/powerpoint/2010/main" val="1777473288"/>
      </p:ext>
    </p:extLst>
  </p:cSld>
  <p:clrMapOvr>
    <a:masterClrMapping/>
  </p:clrMapOvr>
  <p:transition spd="slow">
    <p:circle/>
    <p:sndAc>
      <p:stSnd>
        <p:snd r:embed="rId2" name="voltage.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1577</TotalTime>
  <Words>1042</Words>
  <Application>Microsoft Office PowerPoint</Application>
  <PresentationFormat>Personnalisé</PresentationFormat>
  <Paragraphs>90</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Solstice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pc1</dc:creator>
  <cp:lastModifiedBy>Sam</cp:lastModifiedBy>
  <cp:revision>281</cp:revision>
  <dcterms:created xsi:type="dcterms:W3CDTF">2019-02-04T11:43:36Z</dcterms:created>
  <dcterms:modified xsi:type="dcterms:W3CDTF">2020-04-18T05:25:23Z</dcterms:modified>
</cp:coreProperties>
</file>