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79" r:id="rId3"/>
    <p:sldId id="258" r:id="rId4"/>
    <p:sldId id="268" r:id="rId5"/>
    <p:sldId id="257" r:id="rId6"/>
    <p:sldId id="259" r:id="rId7"/>
    <p:sldId id="260" r:id="rId8"/>
    <p:sldId id="261" r:id="rId9"/>
    <p:sldId id="262" r:id="rId10"/>
    <p:sldId id="266" r:id="rId11"/>
    <p:sldId id="277" r:id="rId12"/>
    <p:sldId id="276" r:id="rId13"/>
    <p:sldId id="275" r:id="rId14"/>
    <p:sldId id="270" r:id="rId15"/>
    <p:sldId id="278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43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0000" max="10000" units="dev"/>
          <inkml:channel name="Y" type="integer" min="-10000" max="10000" units="dev"/>
          <inkml:channel name="F" type="integer" max="255" units="dev"/>
          <inkml:channel name="T" type="integer" units="dev"/>
        </inkml:traceFormat>
        <inkml:channelProperties>
          <inkml:channelProperty channel="X" name="resolution" value="1" units="1/dev"/>
          <inkml:channelProperty channel="Y" name="resolution" value="1" units="1/dev"/>
          <inkml:channelProperty channel="F" name="resolution" value="1" units="1/dev"/>
          <inkml:channelProperty channel="T" name="resolution" value="0" units="1/dev"/>
        </inkml:channelProperties>
      </inkml:inkSource>
      <inkml:timestamp xml:id="ts0" timeString="2020-04-05T20:40:07.12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antiAliased" value="0"/>
    </inkml:brush>
  </inkml:definitions>
  <inkml:trace contextRef="#ctx0" brushRef="#br0">2258 12983 255 0,'-70'71'0'0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34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8621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2153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583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24347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888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166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317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352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1787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257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585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520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227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358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2955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7EC6-E4E5-4A65-B3CE-733C9C57115E}" type="datetimeFigureOut">
              <a:rPr lang="fr-FR" smtClean="0"/>
              <a:pPr/>
              <a:t>17/04/2020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9B239D-47A2-406F-9E11-D0876BDE81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8888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03299" y="286146"/>
            <a:ext cx="3323648" cy="1661824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3240" y="2794396"/>
            <a:ext cx="9475201" cy="126920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 rtl="1"/>
            <a:r>
              <a:rPr lang="ar-SA" sz="4000" b="1" dirty="0">
                <a:ln/>
                <a:solidFill>
                  <a:srgbClr val="C0000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جودة الحياة الوظيفية بالمؤسسات </a:t>
            </a:r>
            <a:endParaRPr lang="fr-FR" sz="4000" b="1" dirty="0">
              <a:ln/>
              <a:solidFill>
                <a:srgbClr val="C0000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544" y="286145"/>
            <a:ext cx="3314904" cy="16618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702337" y="4617279"/>
            <a:ext cx="2748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>
                <a:solidFill>
                  <a:srgbClr val="4472C4">
                    <a:lumMod val="50000"/>
                  </a:srgbClr>
                </a:solidFill>
              </a:rPr>
              <a:t>تحت إشراف:</a:t>
            </a:r>
            <a:endParaRPr lang="ar-SA" sz="2400" b="1" dirty="0">
              <a:solidFill>
                <a:srgbClr val="4472C4">
                  <a:lumMod val="50000"/>
                </a:srgbClr>
              </a:solidFill>
            </a:endParaRPr>
          </a:p>
          <a:p>
            <a:pPr algn="r"/>
            <a:endParaRPr lang="ar-DZ" sz="2400" b="1" dirty="0">
              <a:solidFill>
                <a:srgbClr val="4472C4">
                  <a:lumMod val="50000"/>
                </a:srgbClr>
              </a:solidFill>
            </a:endParaRPr>
          </a:p>
          <a:p>
            <a:pPr algn="r"/>
            <a:r>
              <a:rPr lang="ar-DZ" sz="2400" dirty="0">
                <a:solidFill>
                  <a:prstClr val="black"/>
                </a:solidFill>
              </a:rPr>
              <a:t>- </a:t>
            </a:r>
            <a:r>
              <a:rPr lang="ar-SA" sz="2400" dirty="0">
                <a:solidFill>
                  <a:prstClr val="black"/>
                </a:solidFill>
              </a:rPr>
              <a:t>مليكة علالي  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91710" y="4617279"/>
            <a:ext cx="28722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>
                <a:solidFill>
                  <a:srgbClr val="4472C4">
                    <a:lumMod val="50000"/>
                  </a:srgbClr>
                </a:solidFill>
              </a:rPr>
              <a:t>من إعداد:</a:t>
            </a:r>
          </a:p>
          <a:p>
            <a:pPr algn="r"/>
            <a:r>
              <a:rPr lang="ar-DZ" sz="2400" dirty="0">
                <a:solidFill>
                  <a:prstClr val="black"/>
                </a:solidFill>
              </a:rPr>
              <a:t>- عبد العزيز بوعافية</a:t>
            </a:r>
          </a:p>
          <a:p>
            <a:pPr algn="r"/>
            <a:r>
              <a:rPr lang="ar-DZ" sz="2400" dirty="0">
                <a:solidFill>
                  <a:prstClr val="black"/>
                </a:solidFill>
              </a:rPr>
              <a:t>- عبد الرحمان سكال</a:t>
            </a:r>
          </a:p>
          <a:p>
            <a:pPr algn="r"/>
            <a:r>
              <a:rPr lang="ar-DZ" sz="2400" dirty="0">
                <a:solidFill>
                  <a:prstClr val="black"/>
                </a:solidFill>
              </a:rPr>
              <a:t>- ب</a:t>
            </a:r>
            <a:r>
              <a:rPr lang="ar-SA" sz="2400" dirty="0">
                <a:solidFill>
                  <a:prstClr val="black"/>
                </a:solidFill>
              </a:rPr>
              <a:t>ن قاسمية رفيق</a:t>
            </a:r>
            <a:endParaRPr lang="ar-DZ" sz="2400" dirty="0">
              <a:solidFill>
                <a:prstClr val="black"/>
              </a:solidFill>
            </a:endParaRPr>
          </a:p>
          <a:p>
            <a:pPr algn="r"/>
            <a:r>
              <a:rPr lang="ar-SA" sz="3600" dirty="0">
                <a:solidFill>
                  <a:prstClr val="black"/>
                </a:solidFill>
              </a:rPr>
              <a:t>   فوج:  02</a:t>
            </a:r>
            <a:r>
              <a:rPr lang="ar-SA" sz="2400" dirty="0">
                <a:solidFill>
                  <a:prstClr val="black"/>
                </a:solidFill>
              </a:rPr>
              <a:t> </a:t>
            </a:r>
          </a:p>
          <a:p>
            <a:pPr algn="r"/>
            <a:endParaRPr lang="ar-DZ" sz="2400" dirty="0">
              <a:solidFill>
                <a:prstClr val="black"/>
              </a:solidFill>
            </a:endParaRPr>
          </a:p>
          <a:p>
            <a:pPr algn="r"/>
            <a:endParaRPr lang="ar-DZ" sz="2400" b="1" dirty="0">
              <a:solidFill>
                <a:srgbClr val="4472C4">
                  <a:lumMod val="50000"/>
                </a:srgbClr>
              </a:solidFill>
            </a:endParaRPr>
          </a:p>
          <a:p>
            <a:pPr algn="r"/>
            <a:endParaRPr lang="fr-FR" sz="2400" dirty="0">
              <a:solidFill>
                <a:prstClr val="black"/>
              </a:solidFill>
            </a:endParaRPr>
          </a:p>
        </p:txBody>
      </p:sp>
      <p:cxnSp>
        <p:nvCxnSpPr>
          <p:cNvPr id="8" name="Connecteur droit 7"/>
          <p:cNvCxnSpPr>
            <a:cxnSpLocks/>
          </p:cNvCxnSpPr>
          <p:nvPr/>
        </p:nvCxnSpPr>
        <p:spPr>
          <a:xfrm flipV="1">
            <a:off x="4663782" y="3595336"/>
            <a:ext cx="2273193" cy="4525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7" name="حبر 6">
                <a:extLst>
                  <a:ext uri="{FF2B5EF4-FFF2-40B4-BE49-F238E27FC236}">
                    <a16:creationId xmlns:a16="http://schemas.microsoft.com/office/drawing/2014/main" id="{29C21AEA-9F38-3A44-829B-ED32222D5260}"/>
                  </a:ext>
                </a:extLst>
              </p14:cNvPr>
              <p14:cNvContentPartPr/>
              <p14:nvPr/>
            </p14:nvContentPartPr>
            <p14:xfrm>
              <a:off x="787680" y="4673880"/>
              <a:ext cx="25560" cy="25920"/>
            </p14:xfrm>
          </p:contentPart>
        </mc:Choice>
        <mc:Fallback>
          <p:pic>
            <p:nvPicPr>
              <p:cNvPr id="7" name="حبر 6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29C21AEA-9F38-3A44-829B-ED32222D526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8320" y="4664520"/>
                <a:ext cx="44280" cy="4464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عنوان 10">
            <a:extLst>
              <a:ext uri="{FF2B5EF4-FFF2-40B4-BE49-F238E27FC236}">
                <a16:creationId xmlns:a16="http://schemas.microsoft.com/office/drawing/2014/main" xmlns="" id="{16B10343-4775-C34C-839C-2D0F46619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V="1">
            <a:off x="500012" y="0"/>
            <a:ext cx="11691988" cy="4074368"/>
          </a:xfrm>
        </p:spPr>
        <p:txBody>
          <a:bodyPr/>
          <a:lstStyle/>
          <a:p>
            <a:r>
              <a:rPr lang="ar-SA"/>
              <a:t/>
            </a:r>
            <a:br>
              <a:rPr lang="ar-SA"/>
            </a:br>
            <a:r>
              <a:rPr lang="ar-SA"/>
              <a:t>    </a:t>
            </a:r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290574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2525" y="0"/>
            <a:ext cx="11710638" cy="701351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4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المطلب الثاني: 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أبعاد ومؤشرات جودة الحياة الوظيفية</a:t>
            </a:r>
            <a:endParaRPr lang="ar-SA" sz="4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ar-SA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اولا : </a:t>
            </a: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Qaulitè des relations sociales)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DZ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1</a:t>
            </a:r>
            <a:r>
              <a:rPr lang="ar-DZ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نوعية العلاقات الاجتماعية </a:t>
            </a:r>
            <a:r>
              <a:rPr lang="fr-FR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المتمثلة في الاعتراف بالعمل، الاحترام،الاصغاء للانشغالات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SA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والحوار الجماعي والمشاركة في اتخاذ القرار.....</a:t>
            </a:r>
            <a:endParaRPr lang="ar-D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69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6603" y="300251"/>
            <a:ext cx="11586949" cy="6557749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ثانيا: </a:t>
            </a: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fr-F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Qaulitè de l’organisation du Travail)</a:t>
            </a:r>
            <a:endParaRPr lang="ar-DZ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ar-DZ" sz="1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نوعية منظمة العمل:   </a:t>
            </a: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والتي تشمل نوعية تعليمات العمل قدرة المنظمة على الدعم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والمساعدة في حل المشاكل الوظيفي ،العراقيل والصعوبات،والارهاق في العمل....</a:t>
            </a:r>
            <a:endParaRPr lang="ar-D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ar-DZ" sz="1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88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87920" y="759870"/>
            <a:ext cx="11586949" cy="6557749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ثالثا</a:t>
            </a: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</a:t>
            </a: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La possipilitè du rèussite Et de dèveloppment professional 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DZ" sz="1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3</a:t>
            </a:r>
            <a:r>
              <a:rPr lang="ar-DZ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امكانية الانجاز والتطور المهني: </a:t>
            </a: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والمتمثلة في المكافئات،التدريب والتكوين،الحقوق المكتسبة،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SA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تطوير قدرة المسار المهني ....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endParaRPr lang="ar-D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ar-DZ" sz="3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32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2222" y="796156"/>
            <a:ext cx="11586949" cy="6557749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رابعا </a:t>
            </a:r>
            <a:r>
              <a:rPr lang="ar-DZ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(La compatibilitè entre la vie professionnell et les heure de travial 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ar-DZ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4 </a:t>
            </a:r>
            <a:r>
              <a:rPr lang="ar-DZ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ar-SA" sz="2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التوافق بين حياة العمل وساعات العمل: </a:t>
            </a: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والمتمثلة في وتيرة ساعات العمل،الحياة الاسرية،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SA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-SA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الترفية ،وبعد مكان العمل،ووسائل النقل.....</a:t>
            </a:r>
            <a:endParaRPr lang="fr-FR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43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0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643" y="550832"/>
            <a:ext cx="9998881" cy="6307168"/>
          </a:xfrm>
        </p:spPr>
        <p:txBody>
          <a:bodyPr>
            <a:normAutofit/>
          </a:bodyPr>
          <a:lstStyle/>
          <a:p>
            <a:pPr algn="r"/>
            <a:r>
              <a:rPr lang="ar-DZ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المطلب </a:t>
            </a:r>
            <a:r>
              <a:rPr lang="ar-SA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الثالث: </a:t>
            </a:r>
            <a:r>
              <a:rPr lang="ar-SA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معيقات تطبيق جودة الحياة الوظيفية</a:t>
            </a:r>
            <a:br>
              <a:rPr lang="ar-SA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1- اهمال الادارة لمقترحات </a:t>
            </a:r>
            <a:r>
              <a:rPr lang="ar-SA" sz="28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المو</a:t>
            </a: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ظ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فين</a:t>
            </a: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2- اكتفاء الادارات بمستواها وعدم 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تحسينها</a:t>
            </a: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3-عدم 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اخذ </a:t>
            </a:r>
            <a:r>
              <a:rPr lang="ar-SA" sz="28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المو</a:t>
            </a: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ظ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فين </a:t>
            </a: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بالاعتبار برامج التحسين التي تقوم بها الادارة</a:t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4-   التكاليف التي لا تستطيع المؤسسة تحملها جراء 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التحسينات</a:t>
            </a:r>
            <a:r>
              <a:rPr lang="ar-D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ar-SA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11975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الخاتمة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476" y="1560393"/>
            <a:ext cx="11667809" cy="504360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  إن جودة الحياة الوظيفية هي من اهم المفاهيم الادارية المعاصرة  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التي انتشرت ولاقت قبولا في كثير من المنظمات المعاصرة،وذلك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لإرتباطها المباشر بالحياة الإجتماعية للموظف ونظرا للدور الأساسي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الذي تلعبه بالنسبة للفرد في تحسين أدائه وجعله ذو كفاءة وفعالية 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عالية من خلال تحسين متطلبات بيئة التي يعمل فيها وجعل شعوره 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بالإنتماء وتبنيه فكرة التطوير والابداع والابتكار اي إن تحسين في جودة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الحياة الوظيفية للمنظمة يساعد في خلق فرد ومورد ذات فعالية </a:t>
            </a:r>
          </a:p>
          <a:p>
            <a:pPr marL="0" indent="0" algn="r">
              <a:buNone/>
            </a:pPr>
            <a:r>
              <a:rPr lang="ar-SA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داخل المنظمة .  </a:t>
            </a:r>
          </a:p>
        </p:txBody>
      </p:sp>
    </p:spTree>
    <p:extLst>
      <p:ext uri="{BB962C8B-B14F-4D97-AF65-F5344CB8AC3E}">
        <p14:creationId xmlns:p14="http://schemas.microsoft.com/office/powerpoint/2010/main" xmlns="" val="219390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1234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5000"/>
            <a:ext cx="10515600" cy="1325563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DZ" sz="4400" b="1" dirty="0">
                <a:ln/>
                <a:solidFill>
                  <a:srgbClr val="C0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خطة البحث</a:t>
            </a:r>
            <a:endParaRPr lang="fr-FR" sz="4400" b="1" dirty="0">
              <a:ln/>
              <a:solidFill>
                <a:srgbClr val="C00000"/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754952"/>
            <a:ext cx="10515600" cy="555627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DZ" sz="2400" b="1" dirty="0">
                <a:solidFill>
                  <a:srgbClr val="C00000"/>
                </a:solidFill>
              </a:rPr>
              <a:t>مقدمـــــــــــة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400" b="1" dirty="0">
                <a:solidFill>
                  <a:srgbClr val="C00000"/>
                </a:solidFill>
              </a:rPr>
              <a:t>المبحث الأول: ماهية </a:t>
            </a:r>
            <a:r>
              <a:rPr lang="ar-SA" sz="2400" b="1" dirty="0">
                <a:solidFill>
                  <a:srgbClr val="C00000"/>
                </a:solidFill>
              </a:rPr>
              <a:t>جودة الحياة الوظيفية </a:t>
            </a:r>
            <a:endParaRPr lang="ar-DZ" sz="2400" b="1" dirty="0">
              <a:solidFill>
                <a:srgbClr val="C00000"/>
              </a:solidFill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dirty="0"/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الأول: </a:t>
            </a:r>
            <a:r>
              <a:rPr lang="ar-DZ" sz="2000" b="1" dirty="0"/>
              <a:t>تعريف</a:t>
            </a:r>
            <a:r>
              <a:rPr lang="ar-SA" sz="2000" b="1" dirty="0"/>
              <a:t> جودة الحياة الوظيفية </a:t>
            </a:r>
            <a:endParaRPr lang="ar-DZ" sz="2000" b="1" dirty="0"/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b="1" dirty="0"/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الثاني:</a:t>
            </a:r>
            <a:r>
              <a:rPr lang="ar-SA" sz="2000" b="1" dirty="0">
                <a:solidFill>
                  <a:srgbClr val="0070C0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اهمية جودة الحياة الوظيفية </a:t>
            </a:r>
            <a:endParaRPr lang="ar-DZ" sz="2000" b="1" dirty="0"/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b="1" dirty="0">
                <a:solidFill>
                  <a:schemeClr val="accent5"/>
                </a:solidFill>
              </a:rPr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الثالث</a:t>
            </a:r>
            <a:r>
              <a:rPr lang="ar-SA" sz="2000" b="1" dirty="0">
                <a:solidFill>
                  <a:srgbClr val="0070C0"/>
                </a:solidFill>
              </a:rPr>
              <a:t>: </a:t>
            </a:r>
            <a:r>
              <a:rPr lang="ar-SA" sz="2000" b="1" dirty="0">
                <a:solidFill>
                  <a:schemeClr val="tx2"/>
                </a:solidFill>
              </a:rPr>
              <a:t>اهداف جودة الحياة الوظيفية </a:t>
            </a:r>
            <a:endParaRPr lang="ar-DZ" sz="2000" b="1" dirty="0"/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400" b="1" dirty="0">
                <a:solidFill>
                  <a:srgbClr val="C00000"/>
                </a:solidFill>
              </a:rPr>
              <a:t>المبحث الثاني: </a:t>
            </a:r>
            <a:r>
              <a:rPr lang="ar-SA" sz="2400" b="1" dirty="0">
                <a:solidFill>
                  <a:srgbClr val="C00000"/>
                </a:solidFill>
              </a:rPr>
              <a:t>ابعاد وعوامل جودة الحياة الوظيغية</a:t>
            </a:r>
            <a:endParaRPr lang="ar-DZ" sz="2400" b="1" dirty="0">
              <a:solidFill>
                <a:srgbClr val="C00000"/>
              </a:solidFill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b="1" dirty="0"/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الأول: </a:t>
            </a:r>
            <a:r>
              <a:rPr lang="ar-SA" sz="2000" b="1" dirty="0">
                <a:solidFill>
                  <a:schemeClr val="tx2"/>
                </a:solidFill>
              </a:rPr>
              <a:t>ابعاد ومؤشرات جودة الحياة الوظيفية </a:t>
            </a:r>
            <a:endParaRPr lang="ar-DZ" sz="2000" b="1" dirty="0"/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b="1" dirty="0"/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الثاني: </a:t>
            </a:r>
            <a:r>
              <a:rPr lang="ar-SA" sz="2000" b="1" dirty="0">
                <a:solidFill>
                  <a:schemeClr val="tx2"/>
                </a:solidFill>
              </a:rPr>
              <a:t>عوامل نجاح جودة الحياة الوظيفية</a:t>
            </a:r>
            <a:endParaRPr lang="ar-DZ" sz="2000" b="1" dirty="0"/>
          </a:p>
          <a:p>
            <a:pPr marL="0" indent="0" algn="r" rtl="1">
              <a:lnSpc>
                <a:spcPct val="100000"/>
              </a:lnSpc>
              <a:buNone/>
            </a:pPr>
            <a:r>
              <a:rPr lang="ar-DZ" sz="2000" b="1" dirty="0"/>
              <a:t>        </a:t>
            </a:r>
            <a:r>
              <a:rPr lang="ar-DZ" sz="2000" b="1" dirty="0">
                <a:solidFill>
                  <a:srgbClr val="0070C0"/>
                </a:solidFill>
              </a:rPr>
              <a:t>المطلب الثالث: </a:t>
            </a:r>
            <a:r>
              <a:rPr lang="ar-SA" sz="2000" b="1" dirty="0">
                <a:solidFill>
                  <a:schemeClr val="tx2"/>
                </a:solidFill>
              </a:rPr>
              <a:t>معيقات تطبيق جودة الحياة الوظيفية </a:t>
            </a:r>
            <a:endParaRPr lang="ar-DZ" sz="2400" b="1" dirty="0">
              <a:solidFill>
                <a:srgbClr val="C00000"/>
              </a:solidFill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ar-DZ" sz="2000" b="1" dirty="0"/>
          </a:p>
          <a:p>
            <a:pPr marL="0" indent="0" algn="r" rtl="1">
              <a:buNone/>
            </a:pPr>
            <a:r>
              <a:rPr lang="ar-DZ" sz="2400" b="1" dirty="0">
                <a:solidFill>
                  <a:srgbClr val="C00000"/>
                </a:solidFill>
              </a:rPr>
              <a:t>الخاتمــــــــــــة</a:t>
            </a:r>
            <a:endParaRPr lang="ar-DZ" sz="2000" b="1" dirty="0">
              <a:solidFill>
                <a:srgbClr val="C00000"/>
              </a:solidFill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xmlns="" val="3149841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 pattern="rectang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0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مقدمــــــــــــــــــــة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3834" y="1555845"/>
            <a:ext cx="10453734" cy="4763068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تلعب جودة الحياة الوظيفية دورا هاما في تحقيق مستويات عالية من الرضا لدى كافة </a:t>
            </a:r>
          </a:p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العاملين في كافة المنظمات بالاضافة الى تحسين مستوى العاملين،ونظرا لما تعانيه منظماتنا </a:t>
            </a:r>
          </a:p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اليوم من مركزية وبيروقراطية شديدة دفع ذلك </a:t>
            </a:r>
            <a:r>
              <a:rPr lang="ar-DZ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إلى </a:t>
            </a:r>
            <a:r>
              <a:rPr lang="ar-SA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اهتمام </a:t>
            </a: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العديد من الباحيثين بدراسة هذا </a:t>
            </a:r>
          </a:p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المفهوم ،ويرجع ذلك لكون المورد البشري هو المورد </a:t>
            </a:r>
            <a:r>
              <a:rPr lang="ar-SA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الأهم </a:t>
            </a:r>
            <a:r>
              <a:rPr lang="ar-DZ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في </a:t>
            </a:r>
            <a:r>
              <a:rPr lang="ar-SA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المنظمة</a:t>
            </a: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rtl="1">
              <a:buNone/>
            </a:pPr>
            <a:r>
              <a:rPr lang="ar-DZ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وفي هذا الصدد </a:t>
            </a:r>
            <a:r>
              <a:rPr lang="ar-SA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نطرح </a:t>
            </a: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التساؤلات </a:t>
            </a:r>
            <a:r>
              <a:rPr lang="ar-SA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التالية</a:t>
            </a:r>
            <a:r>
              <a:rPr lang="ar-DZ" sz="280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ar-SA" sz="2800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-   ماهية جودة الحياة الوظيفية؟ وما اهميتها داخل المنظمة؟</a:t>
            </a:r>
          </a:p>
          <a:p>
            <a:pPr marL="0" indent="0" algn="just" rtl="1">
              <a:buNone/>
            </a:pPr>
            <a:r>
              <a:rPr lang="ar-SA" sz="280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-  وماهية ابعاد وعوامل نجاح جودة الحياة الوظيفية في المنظمة؟</a:t>
            </a:r>
            <a:endParaRPr lang="fr-FR" sz="2800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214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3428" y="2497541"/>
            <a:ext cx="115872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6000" dirty="0">
                <a:solidFill>
                  <a:schemeClr val="accent5"/>
                </a:solidFill>
              </a:rPr>
              <a:t>المبحث الاول</a:t>
            </a:r>
            <a:r>
              <a:rPr lang="ar-SA" sz="2800" dirty="0"/>
              <a:t>: </a:t>
            </a:r>
            <a:r>
              <a:rPr lang="ar-SA" sz="4400" dirty="0"/>
              <a:t>ماهية جودة الحياة الوظيفية </a:t>
            </a:r>
            <a:endParaRPr lang="fr-FR" sz="4400" baseline="-25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995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6" y="624109"/>
            <a:ext cx="8824980" cy="5048557"/>
          </a:xfrm>
        </p:spPr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المطلب الأول: </a:t>
            </a:r>
            <a:r>
              <a:rPr lang="ar-DZ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تعريف </a:t>
            </a:r>
            <a: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جودة الحياة الوظيفية</a:t>
            </a:r>
            <a:b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000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2915" y="1434192"/>
            <a:ext cx="10374990" cy="435133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DZ" sz="2800" dirty="0">
                <a:latin typeface="Calibri" panose="020F0502020204030204" pitchFamily="34" charset="0"/>
                <a:cs typeface="Calibri" panose="020F0502020204030204" pitchFamily="34" charset="0"/>
              </a:rPr>
              <a:t>هي </a:t>
            </a:r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الانشطة والجهود التي تبذلها المؤسسة من اجل ايجاد بيئة عمل</a:t>
            </a:r>
          </a:p>
          <a:p>
            <a:pPr marL="0" indent="0" algn="just" rtl="1">
              <a:buNone/>
            </a:pP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rtl="1">
              <a:buNone/>
            </a:pPr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ايجابية تستهدف حياة العاملين من اجل الوصول الى رضا العاملين </a:t>
            </a:r>
          </a:p>
          <a:p>
            <a:pPr marL="0" indent="0" algn="just" rtl="1">
              <a:buNone/>
            </a:pPr>
            <a:endParaRPr lang="ar-SA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rtl="1">
              <a:buNone/>
            </a:pPr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مما يؤثر ايجابا على </a:t>
            </a:r>
            <a:r>
              <a:rPr lang="ar-SA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انتاجية</a:t>
            </a:r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المؤسسة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ar-D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7081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5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1771" y="614198"/>
            <a:ext cx="10515600" cy="6201469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المطلب الثاني: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اهمية جودة الحياة الوظيفية بالمؤسسات </a:t>
            </a:r>
            <a:b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تحسين العلاقات الانسانية في المؤسسة ودعمها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زيادة الفعالية والكفاءة التنظيمية داخل المؤسسة</a:t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استتثمار الافضل والامثل للموارد البشرية داخل المؤسسة</a:t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الموازنة بين الاهداف الشخصية واهداف المؤسسة</a:t>
            </a:r>
            <a:endParaRPr lang="fr-FR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112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3517" y="624110"/>
            <a:ext cx="9471096" cy="1280890"/>
          </a:xfrm>
        </p:spPr>
        <p:txBody>
          <a:bodyPr>
            <a:noAutofit/>
          </a:bodyPr>
          <a:lstStyle/>
          <a:p>
            <a:pPr algn="r" rtl="1"/>
            <a:r>
              <a:rPr lang="ar-DZ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المطلب الثالث: 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اهداف جودة الحياة الوظيفية</a:t>
            </a:r>
            <a:endParaRPr lang="fr-FR" sz="4000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32857" y="1485821"/>
            <a:ext cx="10034843" cy="4985447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DZ" sz="2800" dirty="0">
                <a:latin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استقطاب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العمال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ذ</a:t>
            </a:r>
            <a:r>
              <a:rPr lang="ar-DZ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وي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الكفاءات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العالية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-2زيادة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ثقة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العاملين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؛  </a:t>
            </a:r>
            <a:endParaRPr lang="ar-D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ar-DZ" sz="2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الاندماج في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حل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المشاكل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ar-DZ" sz="2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زيادة الانتاجية بسبب انخفاض ايام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الغياب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endParaRPr lang="ar-D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ar-DZ" sz="2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زيادة الرضا والولاء الوظيفي داخل وخارج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مؤسسة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D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382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857" y="2657949"/>
            <a:ext cx="11981272" cy="5994732"/>
          </a:xfrm>
        </p:spPr>
        <p:txBody>
          <a:bodyPr>
            <a:normAutofit/>
          </a:bodyPr>
          <a:lstStyle/>
          <a:p>
            <a:pPr algn="r" rtl="1"/>
            <a:r>
              <a:rPr lang="ar-DZ" sz="54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المبحث الثاني: </a:t>
            </a:r>
            <a:r>
              <a:rPr lang="ar-SA" sz="5400" b="1" dirty="0">
                <a:ln w="952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ابعاد وعوامل جودة الحياة الوظيفية</a:t>
            </a:r>
            <a:r>
              <a:rPr lang="ar-DZ" sz="5400" b="1" dirty="0">
                <a:ln w="952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ar-DZ" sz="5400" b="1" dirty="0">
                <a:ln w="952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5400" b="1" dirty="0">
              <a:ln w="9525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535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0311" y="624110"/>
            <a:ext cx="10358200" cy="128089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المطلب الأول: </a:t>
            </a:r>
            <a:r>
              <a:rPr lang="ar-SA" sz="4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عوامل نجاح جودة الحياة الوظيفية </a:t>
            </a:r>
            <a:r>
              <a:rPr lang="ar-DZ" sz="3100" dirty="0">
                <a:ln w="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ar-DZ" sz="4000" b="1" dirty="0"/>
              <a:t/>
            </a:r>
            <a:br>
              <a:rPr lang="ar-DZ" sz="4000" b="1" dirty="0"/>
            </a:br>
            <a:r>
              <a:rPr lang="ar-DZ" sz="4000" b="1" dirty="0"/>
              <a:t>                    </a:t>
            </a:r>
            <a:endParaRPr lang="fr-FR" sz="4000" dirty="0">
              <a:ln w="0">
                <a:solidFill>
                  <a:schemeClr val="bg1">
                    <a:lumMod val="65000"/>
                  </a:schemeClr>
                </a:solidFill>
              </a:ln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952" y="1669576"/>
            <a:ext cx="11438251" cy="5188424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1-نظام الاتصالات: </a:t>
            </a: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وهي مجموعة من الانشطة الاتصالية التي تحدث داخل المؤسسة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 خلال العلاقات الرسمية واللارسمية التي تحدث ضمن محيط المؤسسة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SA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2-مجهودات المنظمة: </a:t>
            </a: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ان جهود المنظمة عامل اساسي في نجاح جودة الحياة الوظيفية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وذلك باستخدامها الامثل لقدراتها التنظيمية والادارية لتوفيق بين اهداف المنظمة واهداف العاملين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نظم المقترحات: </a:t>
            </a: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ويقصد بها متابعة وتقييم وتطبيق افكار العالمين المقدمة والمقترحة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 طرفهم عن طريق ما يسمى بصندوق المقترحات حيث يضع العاميلين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في صندوق مقترحاتهم وافكارهم الجديدة مع الاخذ بعين الاعتبار </a:t>
            </a:r>
            <a:endParaRPr lang="ar-DZ" sz="2800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803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5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623</Words>
  <Application>Microsoft Office PowerPoint</Application>
  <PresentationFormat>Personnalisé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Brin</vt:lpstr>
      <vt:lpstr>     </vt:lpstr>
      <vt:lpstr>خطة البحث</vt:lpstr>
      <vt:lpstr>مقدمــــــــــــــــــــة</vt:lpstr>
      <vt:lpstr>Diapositive 4</vt:lpstr>
      <vt:lpstr>المطلب الأول: تعريف جودة الحياة الوظيفية    </vt:lpstr>
      <vt:lpstr>المطلب الثاني: اهمية جودة الحياة الوظيفية بالمؤسسات                       - تحسين العلاقات الانسانية في المؤسسة ودعمها                           - زيادة الفعالية والكفاءة التنظيمية داخل المؤسسة                     - استتثمار الافضل والامثل للموارد البشرية داخل المؤسسة                  - الموازنة بين الاهداف الشخصية واهداف المؤسسة</vt:lpstr>
      <vt:lpstr>المطلب الثالث: اهداف جودة الحياة الوظيفية</vt:lpstr>
      <vt:lpstr>المبحث الثاني: ابعاد وعوامل جودة الحياة الوظيفية </vt:lpstr>
      <vt:lpstr>المطلب الأول: عوامل نجاح جودة الحياة الوظيفية                       </vt:lpstr>
      <vt:lpstr>Diapositive 10</vt:lpstr>
      <vt:lpstr>Diapositive 11</vt:lpstr>
      <vt:lpstr>Diapositive 12</vt:lpstr>
      <vt:lpstr>Diapositive 13</vt:lpstr>
      <vt:lpstr>المطلب الثالث: معيقات تطبيق جودة الحياة الوظيفية          1- اهمال الادارة لمقترحات الموظفين؛           2- اكتفاء الادارات بمستواها وعدم تحسينها؛   ؛       3-عدم اخذ الموظفين بالاعتبار برامج التحسين التي تقوم بها الادارة          4-   التكاليف التي لا تستطيع المؤسسة تحملها جراء التحسينات. </vt:lpstr>
      <vt:lpstr>الخاتمة</vt:lpstr>
      <vt:lpstr>Diapositive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Sam</cp:lastModifiedBy>
  <cp:revision>167</cp:revision>
  <dcterms:created xsi:type="dcterms:W3CDTF">2019-11-12T19:45:07Z</dcterms:created>
  <dcterms:modified xsi:type="dcterms:W3CDTF">2020-04-17T22:12:03Z</dcterms:modified>
</cp:coreProperties>
</file>