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9" r:id="rId3"/>
    <p:sldId id="258" r:id="rId4"/>
    <p:sldId id="260" r:id="rId5"/>
    <p:sldId id="261" r:id="rId6"/>
    <p:sldId id="282" r:id="rId7"/>
    <p:sldId id="283" r:id="rId8"/>
    <p:sldId id="284" r:id="rId9"/>
    <p:sldId id="298" r:id="rId10"/>
    <p:sldId id="285" r:id="rId11"/>
    <p:sldId id="286" r:id="rId12"/>
    <p:sldId id="287" r:id="rId13"/>
    <p:sldId id="294" r:id="rId14"/>
    <p:sldId id="295" r:id="rId15"/>
    <p:sldId id="293" r:id="rId16"/>
    <p:sldId id="288" r:id="rId17"/>
    <p:sldId id="289" r:id="rId18"/>
    <p:sldId id="281" r:id="rId19"/>
    <p:sldId id="266"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CAC5"/>
    <a:srgbClr val="FFFFFF"/>
    <a:srgbClr val="A3E511"/>
    <a:srgbClr val="FF6B6B"/>
    <a:srgbClr val="1694B2"/>
    <a:srgbClr val="F16D73"/>
    <a:srgbClr val="8DFA00"/>
    <a:srgbClr val="EDFBCE"/>
    <a:srgbClr val="FFE1E1"/>
    <a:srgbClr val="58DAB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249" autoAdjust="0"/>
    <p:restoredTop sz="92652" autoAdjust="0"/>
  </p:normalViewPr>
  <p:slideViewPr>
    <p:cSldViewPr snapToGrid="0">
      <p:cViewPr varScale="1">
        <p:scale>
          <a:sx n="78" d="100"/>
          <a:sy n="78" d="100"/>
        </p:scale>
        <p:origin x="-90" y="-22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1A0BF-FF6E-4F26-876F-CCDA6307778B}" type="datetimeFigureOut">
              <a:rPr lang="fr-FR" smtClean="0"/>
              <a:pPr/>
              <a:t>08/05/2020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A38E6-73A9-407F-9BBA-545EFF03111C}" type="slidenum">
              <a:rPr lang="fr-FR" smtClean="0"/>
              <a:pPr/>
              <a:t>‹N°›</a:t>
            </a:fld>
            <a:endParaRPr lang="fr-FR"/>
          </a:p>
        </p:txBody>
      </p:sp>
    </p:spTree>
    <p:extLst>
      <p:ext uri="{BB962C8B-B14F-4D97-AF65-F5344CB8AC3E}">
        <p14:creationId xmlns="" xmlns:p14="http://schemas.microsoft.com/office/powerpoint/2010/main" val="2063296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3</a:t>
            </a:fld>
            <a:endParaRPr lang="fr-FR"/>
          </a:p>
        </p:txBody>
      </p:sp>
    </p:spTree>
    <p:extLst>
      <p:ext uri="{BB962C8B-B14F-4D97-AF65-F5344CB8AC3E}">
        <p14:creationId xmlns="" xmlns:p14="http://schemas.microsoft.com/office/powerpoint/2010/main" val="20702483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12</a:t>
            </a:fld>
            <a:endParaRPr lang="fr-FR"/>
          </a:p>
        </p:txBody>
      </p:sp>
    </p:spTree>
    <p:extLst>
      <p:ext uri="{BB962C8B-B14F-4D97-AF65-F5344CB8AC3E}">
        <p14:creationId xmlns="" xmlns:p14="http://schemas.microsoft.com/office/powerpoint/2010/main" val="3632187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13</a:t>
            </a:fld>
            <a:endParaRPr lang="fr-FR"/>
          </a:p>
        </p:txBody>
      </p:sp>
    </p:spTree>
    <p:extLst>
      <p:ext uri="{BB962C8B-B14F-4D97-AF65-F5344CB8AC3E}">
        <p14:creationId xmlns="" xmlns:p14="http://schemas.microsoft.com/office/powerpoint/2010/main" val="3632187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14</a:t>
            </a:fld>
            <a:endParaRPr lang="fr-FR"/>
          </a:p>
        </p:txBody>
      </p:sp>
    </p:spTree>
    <p:extLst>
      <p:ext uri="{BB962C8B-B14F-4D97-AF65-F5344CB8AC3E}">
        <p14:creationId xmlns="" xmlns:p14="http://schemas.microsoft.com/office/powerpoint/2010/main" val="3632187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15</a:t>
            </a:fld>
            <a:endParaRPr lang="fr-FR"/>
          </a:p>
        </p:txBody>
      </p:sp>
    </p:spTree>
    <p:extLst>
      <p:ext uri="{BB962C8B-B14F-4D97-AF65-F5344CB8AC3E}">
        <p14:creationId xmlns="" xmlns:p14="http://schemas.microsoft.com/office/powerpoint/2010/main" val="3780753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16</a:t>
            </a:fld>
            <a:endParaRPr lang="fr-FR"/>
          </a:p>
        </p:txBody>
      </p:sp>
    </p:spTree>
    <p:extLst>
      <p:ext uri="{BB962C8B-B14F-4D97-AF65-F5344CB8AC3E}">
        <p14:creationId xmlns="" xmlns:p14="http://schemas.microsoft.com/office/powerpoint/2010/main" val="11115667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17</a:t>
            </a:fld>
            <a:endParaRPr lang="fr-FR"/>
          </a:p>
        </p:txBody>
      </p:sp>
    </p:spTree>
    <p:extLst>
      <p:ext uri="{BB962C8B-B14F-4D97-AF65-F5344CB8AC3E}">
        <p14:creationId xmlns="" xmlns:p14="http://schemas.microsoft.com/office/powerpoint/2010/main" val="3435367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18</a:t>
            </a:fld>
            <a:endParaRPr lang="fr-FR"/>
          </a:p>
        </p:txBody>
      </p:sp>
    </p:spTree>
    <p:extLst>
      <p:ext uri="{BB962C8B-B14F-4D97-AF65-F5344CB8AC3E}">
        <p14:creationId xmlns="" xmlns:p14="http://schemas.microsoft.com/office/powerpoint/2010/main" val="164670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4</a:t>
            </a:fld>
            <a:endParaRPr lang="fr-FR"/>
          </a:p>
        </p:txBody>
      </p:sp>
    </p:spTree>
    <p:extLst>
      <p:ext uri="{BB962C8B-B14F-4D97-AF65-F5344CB8AC3E}">
        <p14:creationId xmlns="" xmlns:p14="http://schemas.microsoft.com/office/powerpoint/2010/main" val="3574340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5</a:t>
            </a:fld>
            <a:endParaRPr lang="fr-FR"/>
          </a:p>
        </p:txBody>
      </p:sp>
    </p:spTree>
    <p:extLst>
      <p:ext uri="{BB962C8B-B14F-4D97-AF65-F5344CB8AC3E}">
        <p14:creationId xmlns="" xmlns:p14="http://schemas.microsoft.com/office/powerpoint/2010/main" val="3510015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6</a:t>
            </a:fld>
            <a:endParaRPr lang="fr-FR"/>
          </a:p>
        </p:txBody>
      </p:sp>
    </p:spTree>
    <p:extLst>
      <p:ext uri="{BB962C8B-B14F-4D97-AF65-F5344CB8AC3E}">
        <p14:creationId xmlns="" xmlns:p14="http://schemas.microsoft.com/office/powerpoint/2010/main" val="2803298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7</a:t>
            </a:fld>
            <a:endParaRPr lang="fr-FR"/>
          </a:p>
        </p:txBody>
      </p:sp>
    </p:spTree>
    <p:extLst>
      <p:ext uri="{BB962C8B-B14F-4D97-AF65-F5344CB8AC3E}">
        <p14:creationId xmlns="" xmlns:p14="http://schemas.microsoft.com/office/powerpoint/2010/main" val="2896498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8</a:t>
            </a:fld>
            <a:endParaRPr lang="fr-FR"/>
          </a:p>
        </p:txBody>
      </p:sp>
    </p:spTree>
    <p:extLst>
      <p:ext uri="{BB962C8B-B14F-4D97-AF65-F5344CB8AC3E}">
        <p14:creationId xmlns="" xmlns:p14="http://schemas.microsoft.com/office/powerpoint/2010/main" val="470719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9</a:t>
            </a:fld>
            <a:endParaRPr lang="fr-FR"/>
          </a:p>
        </p:txBody>
      </p:sp>
    </p:spTree>
    <p:extLst>
      <p:ext uri="{BB962C8B-B14F-4D97-AF65-F5344CB8AC3E}">
        <p14:creationId xmlns="" xmlns:p14="http://schemas.microsoft.com/office/powerpoint/2010/main" val="470719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10</a:t>
            </a:fld>
            <a:endParaRPr lang="fr-FR"/>
          </a:p>
        </p:txBody>
      </p:sp>
    </p:spTree>
    <p:extLst>
      <p:ext uri="{BB962C8B-B14F-4D97-AF65-F5344CB8AC3E}">
        <p14:creationId xmlns="" xmlns:p14="http://schemas.microsoft.com/office/powerpoint/2010/main" val="12946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06A38E6-73A9-407F-9BBA-545EFF03111C}" type="slidenum">
              <a:rPr lang="fr-FR" smtClean="0"/>
              <a:pPr/>
              <a:t>11</a:t>
            </a:fld>
            <a:endParaRPr lang="fr-FR"/>
          </a:p>
        </p:txBody>
      </p:sp>
    </p:spTree>
    <p:extLst>
      <p:ext uri="{BB962C8B-B14F-4D97-AF65-F5344CB8AC3E}">
        <p14:creationId xmlns="" xmlns:p14="http://schemas.microsoft.com/office/powerpoint/2010/main" val="172104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142670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1391570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1141134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351526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2369186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75935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2103899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3021341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1981922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1443915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395616F-25C7-4697-B610-3D401EE28F47}" type="datetimeFigureOut">
              <a:rPr lang="fr-FR" smtClean="0"/>
              <a:pPr/>
              <a:t>08/05/2020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17204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5616F-25C7-4697-B610-3D401EE28F47}" type="datetimeFigureOut">
              <a:rPr lang="fr-FR" smtClean="0"/>
              <a:pPr/>
              <a:t>08/05/2020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EF155-616F-4006-B164-42F41AC7862B}" type="slidenum">
              <a:rPr lang="fr-FR" smtClean="0"/>
              <a:pPr/>
              <a:t>‹N°›</a:t>
            </a:fld>
            <a:endParaRPr lang="fr-FR"/>
          </a:p>
        </p:txBody>
      </p:sp>
    </p:spTree>
    <p:extLst>
      <p:ext uri="{BB962C8B-B14F-4D97-AF65-F5344CB8AC3E}">
        <p14:creationId xmlns="" xmlns:p14="http://schemas.microsoft.com/office/powerpoint/2010/main" val="3122243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dirty="0"/>
          </a:p>
        </p:txBody>
      </p:sp>
      <p:sp>
        <p:nvSpPr>
          <p:cNvPr id="3" name="Sous-titre 2"/>
          <p:cNvSpPr>
            <a:spLocks noGrp="1"/>
          </p:cNvSpPr>
          <p:nvPr>
            <p:ph type="subTitle" idx="1"/>
          </p:nvPr>
        </p:nvSpPr>
        <p:spPr/>
        <p:txBody>
          <a:bodyPr/>
          <a:lstStyle/>
          <a:p>
            <a:endParaRPr lang="fr-FR"/>
          </a:p>
        </p:txBody>
      </p:sp>
      <p:pic>
        <p:nvPicPr>
          <p:cNvPr id="5" name="Imag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 xmlns:p14="http://schemas.microsoft.com/office/powerpoint/2010/main" val="9057399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anose="02060603050605020204" pitchFamily="18" charset="-78"/>
                <a:cs typeface="ae_Dimnah" panose="02060603050605020204" pitchFamily="18" charset="-78"/>
              </a:rPr>
              <a:t>المبحث الأول:ماهية محاسبة الموارد البشرية </a:t>
            </a:r>
            <a:endParaRPr lang="fr-FR" b="1"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3" name="ZoneTexte 2"/>
          <p:cNvSpPr txBox="1"/>
          <p:nvPr/>
        </p:nvSpPr>
        <p:spPr>
          <a:xfrm>
            <a:off x="328614" y="1757364"/>
            <a:ext cx="11672886" cy="3416320"/>
          </a:xfrm>
          <a:prstGeom prst="rect">
            <a:avLst/>
          </a:prstGeom>
          <a:noFill/>
        </p:spPr>
        <p:txBody>
          <a:bodyPr wrap="square" rtlCol="0">
            <a:spAutoFit/>
          </a:bodyPr>
          <a:lstStyle/>
          <a:p>
            <a:pPr algn="r" rtl="1"/>
            <a:r>
              <a:rPr lang="ar-DZ" sz="2800" dirty="0" smtClean="0">
                <a:latin typeface="Hacen Tunisia" pitchFamily="2" charset="-78"/>
                <a:cs typeface="Hacen Tunisia" pitchFamily="2" charset="-78"/>
              </a:rPr>
              <a:t>	المطلب الرابع: أهمية محاسبة الموارد البشرية</a:t>
            </a:r>
            <a:r>
              <a:rPr lang="fr-FR" sz="2800" dirty="0" smtClean="0">
                <a:latin typeface="Hacen Tunisia" pitchFamily="2" charset="-78"/>
                <a:cs typeface="Hacen Tunisia" pitchFamily="2" charset="-78"/>
              </a:rPr>
              <a:t> </a:t>
            </a:r>
            <a:r>
              <a:rPr lang="ar-DZ" sz="2800" dirty="0" smtClean="0">
                <a:latin typeface="Hacen Tunisia" pitchFamily="2" charset="-78"/>
                <a:cs typeface="Hacen Tunisia" pitchFamily="2" charset="-78"/>
              </a:rPr>
              <a:t>:</a:t>
            </a:r>
          </a:p>
          <a:p>
            <a:pPr algn="r" rtl="1"/>
            <a:r>
              <a:rPr lang="ar-DZ" sz="2000"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تكتسي محاسبة الموارد البشرية أهمية بالغة بالنسبة للمؤسسات الاقتصادية الحديثة التي تعتبر المورد البشري ركيزة أساسية فيها، وتتجلى أهميتها من خلال ما يلي</a:t>
            </a:r>
            <a:r>
              <a:rPr lang="ar-DZ" sz="2000" dirty="0" smtClean="0">
                <a:latin typeface="Hacen Tunisia Lt" pitchFamily="2" charset="-78"/>
                <a:cs typeface="Hacen Tunisia Lt" pitchFamily="2" charset="-78"/>
              </a:rPr>
              <a:t>:</a:t>
            </a:r>
          </a:p>
          <a:p>
            <a:pPr lvl="0" algn="r" rtl="1">
              <a:lnSpc>
                <a:spcPct val="150000"/>
              </a:lnSpc>
              <a:buFont typeface="Wingdings" pitchFamily="2" charset="2"/>
              <a:buChar char="Ø"/>
            </a:pPr>
            <a:r>
              <a:rPr lang="ar-SA" sz="2000" dirty="0" smtClean="0">
                <a:latin typeface="Hacen Tunisia Lt" pitchFamily="2" charset="-78"/>
                <a:cs typeface="Hacen Tunisia Lt" pitchFamily="2" charset="-78"/>
              </a:rPr>
              <a:t>العنصر الإنساني هو أهم أنواع الأصول في المؤسسة الاقتصادية وله تأثير جوهري على الإنتاجية</a:t>
            </a:r>
            <a:endParaRPr lang="fr-FR" sz="2000" dirty="0" smtClean="0">
              <a:latin typeface="Hacen Tunisia Lt" pitchFamily="2" charset="-78"/>
              <a:cs typeface="Hacen Tunisia Lt" pitchFamily="2" charset="-78"/>
            </a:endParaRPr>
          </a:p>
          <a:p>
            <a:pPr lvl="0" algn="r" rtl="1">
              <a:lnSpc>
                <a:spcPct val="150000"/>
              </a:lnSpc>
              <a:buFont typeface="Wingdings" pitchFamily="2" charset="2"/>
              <a:buChar char="Ø"/>
            </a:pPr>
            <a:r>
              <a:rPr lang="fr-FR" sz="2000"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العنصر الإنساني له قيمة سوقية</a:t>
            </a:r>
            <a:r>
              <a:rPr lang="fr-FR" sz="2000" dirty="0" smtClean="0">
                <a:latin typeface="Hacen Tunisia Lt" pitchFamily="2" charset="-78"/>
                <a:cs typeface="Hacen Tunisia Lt" pitchFamily="2" charset="-78"/>
              </a:rPr>
              <a:t>.</a:t>
            </a:r>
          </a:p>
          <a:p>
            <a:pPr lvl="0" algn="r" rtl="1">
              <a:lnSpc>
                <a:spcPct val="150000"/>
              </a:lnSpc>
              <a:buFont typeface="Wingdings" pitchFamily="2" charset="2"/>
              <a:buChar char="Ø"/>
            </a:pPr>
            <a:r>
              <a:rPr lang="ar-SA" sz="2000" dirty="0" smtClean="0">
                <a:latin typeface="Hacen Tunisia Lt" pitchFamily="2" charset="-78"/>
                <a:cs typeface="Hacen Tunisia Lt" pitchFamily="2" charset="-78"/>
              </a:rPr>
              <a:t>تعطي محاسبة الأصول البشرية دلالات هامة لبعض النسب المحاسبية</a:t>
            </a:r>
            <a:r>
              <a:rPr lang="fr-FR" sz="2000" dirty="0" smtClean="0">
                <a:latin typeface="Hacen Tunisia Lt" pitchFamily="2" charset="-78"/>
                <a:cs typeface="Hacen Tunisia Lt" pitchFamily="2" charset="-78"/>
              </a:rPr>
              <a:t>.</a:t>
            </a:r>
          </a:p>
          <a:p>
            <a:pPr lvl="0" algn="r" rtl="1">
              <a:lnSpc>
                <a:spcPct val="150000"/>
              </a:lnSpc>
              <a:buFont typeface="Wingdings" pitchFamily="2" charset="2"/>
              <a:buChar char="Ø"/>
            </a:pPr>
            <a:r>
              <a:rPr lang="ar-SA" sz="2000" dirty="0" smtClean="0">
                <a:latin typeface="Hacen Tunisia Lt" pitchFamily="2" charset="-78"/>
                <a:cs typeface="Hacen Tunisia Lt" pitchFamily="2" charset="-78"/>
              </a:rPr>
              <a:t>التطورات والمتغيرات التكنولوجية والتقنية وانعكاساتها على الوحدات الاقتصادية</a:t>
            </a:r>
            <a:r>
              <a:rPr lang="fr-FR" sz="2000" dirty="0" smtClean="0">
                <a:latin typeface="Hacen Tunisia Lt" pitchFamily="2" charset="-78"/>
                <a:cs typeface="Hacen Tunisia Lt" pitchFamily="2" charset="-78"/>
              </a:rPr>
              <a:t>.</a:t>
            </a:r>
          </a:p>
          <a:p>
            <a:pPr lvl="1" algn="r" rtl="1">
              <a:buFont typeface="Wingdings" pitchFamily="2" charset="2"/>
              <a:buChar char="Ø"/>
            </a:pPr>
            <a:endParaRPr lang="fr-FR" sz="2000" dirty="0">
              <a:latin typeface="Hacen Tunisia Lt" pitchFamily="2" charset="-78"/>
              <a:cs typeface="Hacen Tunisia Lt" pitchFamily="2" charset="-78"/>
            </a:endParaRPr>
          </a:p>
        </p:txBody>
      </p:sp>
    </p:spTree>
    <p:extLst>
      <p:ext uri="{BB962C8B-B14F-4D97-AF65-F5344CB8AC3E}">
        <p14:creationId xmlns="" xmlns:p14="http://schemas.microsoft.com/office/powerpoint/2010/main" val="231867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1952514" cy="1325563"/>
          </a:xfrm>
        </p:spPr>
        <p:txBody>
          <a:bodyPr>
            <a:normAutofit fontScale="90000"/>
          </a:bodyPr>
          <a:lstStyle/>
          <a:p>
            <a:pPr algn="ctr" rtl="1"/>
            <a:r>
              <a:rPr lang="ar-DZ" sz="4800" b="1" dirty="0" smtClean="0">
                <a:latin typeface="ae_Dimnah" pitchFamily="18" charset="-78"/>
                <a:cs typeface="ae_Dimnah" pitchFamily="18" charset="-78"/>
              </a:rPr>
              <a:t>المبحث الثاني: فروض، أدوار، مبادئ ومزايا تطبيق محاسبة الموارد البشرية</a:t>
            </a:r>
            <a:endParaRPr lang="fr-FR" dirty="0">
              <a:latin typeface="Hacen Tunisia" pitchFamily="2" charset="-78"/>
              <a:cs typeface="Hacen Tunisia" pitchFamily="2"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3" name="ZoneTexte 2"/>
          <p:cNvSpPr txBox="1"/>
          <p:nvPr/>
        </p:nvSpPr>
        <p:spPr>
          <a:xfrm>
            <a:off x="457200" y="1695450"/>
            <a:ext cx="11430000" cy="5724644"/>
          </a:xfrm>
          <a:prstGeom prst="rect">
            <a:avLst/>
          </a:prstGeom>
          <a:noFill/>
        </p:spPr>
        <p:txBody>
          <a:bodyPr wrap="square" rtlCol="0">
            <a:spAutoFit/>
          </a:bodyPr>
          <a:lstStyle/>
          <a:p>
            <a:pPr algn="r" rtl="1"/>
            <a:r>
              <a:rPr lang="ar-DZ" sz="2800" dirty="0" smtClean="0">
                <a:latin typeface="Hacen Tunisia" pitchFamily="2" charset="-78"/>
                <a:cs typeface="Hacen Tunisia" pitchFamily="2" charset="-78"/>
              </a:rPr>
              <a:t>	المطلب الأول:فروض محاسبة الموارد البشرية</a:t>
            </a:r>
          </a:p>
          <a:p>
            <a:pPr algn="r" rtl="1"/>
            <a:r>
              <a:rPr lang="ar-DZ" sz="4000" dirty="0" smtClean="0">
                <a:latin typeface="Hacen Tunisia Lt" panose="02000000000000000000" pitchFamily="2" charset="-78"/>
                <a:cs typeface="Hacen Tunisia Lt" panose="02000000000000000000" pitchFamily="2" charset="-78"/>
              </a:rPr>
              <a:t> </a:t>
            </a:r>
            <a:r>
              <a:rPr lang="ar-SA" sz="2000" b="1" dirty="0" smtClean="0">
                <a:latin typeface="Hacen Tunisia Lt" pitchFamily="2" charset="-78"/>
                <a:cs typeface="Hacen Tunisia Lt" pitchFamily="2" charset="-78"/>
              </a:rPr>
              <a:t>تستند محاسبة الموارد البشرية إلى مجموعة من الفروض تعتبر كأساس عملي وكمبادئ أساسية تعمل في ظلها، وهي تتمثل في الآتي</a:t>
            </a:r>
            <a:r>
              <a:rPr lang="ar-DZ" sz="2000" b="1" dirty="0" smtClean="0">
                <a:latin typeface="Hacen Tunisia Lt" pitchFamily="2" charset="-78"/>
                <a:cs typeface="Hacen Tunisia Lt" pitchFamily="2" charset="-78"/>
              </a:rPr>
              <a:t>: </a:t>
            </a:r>
          </a:p>
          <a:p>
            <a:pPr marL="457200" indent="-457200" algn="r" rtl="1">
              <a:buFont typeface="+mj-lt"/>
              <a:buAutoNum type="arabicPeriod"/>
            </a:pPr>
            <a:r>
              <a:rPr lang="ar-DZ" sz="2000" b="1" dirty="0" smtClean="0">
                <a:latin typeface="Hacen Tunisia Lt" pitchFamily="2" charset="-78"/>
                <a:cs typeface="Hacen Tunisia Lt" pitchFamily="2" charset="-78"/>
              </a:rPr>
              <a:t>الموارد البشرية قيمة اقتصادية: </a:t>
            </a:r>
            <a:r>
              <a:rPr lang="ar-SA" sz="2000" dirty="0" smtClean="0">
                <a:latin typeface="Hacen Tunisia Lt" pitchFamily="2" charset="-78"/>
                <a:cs typeface="Hacen Tunisia Lt" pitchFamily="2" charset="-78"/>
              </a:rPr>
              <a:t>يعتبر المورد البشري داخل المؤسسة ذو أهمية كبيرة، بحيث أن له قيمة اقتصادية مباشرة وتتمثل في كل المجهود والوقت المتفق في سبيل تأدية وإنجاز الأعمال المسندة له حاليا أو في المستقبل، وأما القيمة الاقتصادية غير المباشرة فتتمثل بحسن تسيير هذا العنصر واستخدامه والاستفادة من الموارد المادية والتكنولوجيات والتقنيات، باعتباره أداة فعالة قادرة على المساهمة في تحقيق أهداف المؤسسة.</a:t>
            </a:r>
            <a:endParaRPr lang="ar-DZ" sz="2000" dirty="0" smtClean="0">
              <a:latin typeface="Hacen Tunisia Lt" pitchFamily="2" charset="-78"/>
              <a:cs typeface="Hacen Tunisia Lt" pitchFamily="2" charset="-78"/>
            </a:endParaRPr>
          </a:p>
          <a:p>
            <a:pPr marL="457200" indent="-457200" algn="r" rtl="1">
              <a:buFont typeface="+mj-lt"/>
              <a:buAutoNum type="arabicPeriod"/>
            </a:pPr>
            <a:r>
              <a:rPr lang="ar-SA" sz="2000" b="1" dirty="0" smtClean="0">
                <a:latin typeface="Hacen Tunisia Lt" pitchFamily="2" charset="-78"/>
                <a:cs typeface="Hacen Tunisia Lt" pitchFamily="2" charset="-78"/>
              </a:rPr>
              <a:t>تتأثر قيمة الموارد البشرية بنمط الإدارة الموجود في المؤسسة</a:t>
            </a:r>
            <a:r>
              <a:rPr lang="ar-DZ" sz="2000" b="1"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تتأثر قيمة الموارد البشرية بالنمط القيادي للإدارة، حيث تتوقف إنتاجية العاملين على القدرات والمهارات من ناحية، والرغبات والميول من ناحية أخرى. كما تتطور معارف الموارد البشرية في المؤسسات التي تركز إدارتها على القريب وتطوير العاملين وكذا الحوافز المالية والمعنوية التي تقدمها لإشباع الحاجات المختلفة، حيث تساهم الإدارة في توجيه العنصر البشري واستخدام بطاقاته الاستخدام الصحيح، مما يولد لديه دوافع إيجابية، واستعداد تقسي وذهني للمساهمة في تحقيق أهداف المؤسسة، وإذا ما فشلت في استخدام العنصر البشري فإن قيمته ستخفض، وعليه فالإدارة الناجحة عليها أن تجذب الكفاءات الجيدة أكثر من غيرها</a:t>
            </a:r>
            <a:r>
              <a:rPr lang="fr-FR" sz="2000" dirty="0" smtClean="0">
                <a:latin typeface="Hacen Tunisia Lt" pitchFamily="2" charset="-78"/>
                <a:cs typeface="Hacen Tunisia Lt" pitchFamily="2" charset="-78"/>
              </a:rPr>
              <a:t>.</a:t>
            </a:r>
          </a:p>
          <a:p>
            <a:pPr algn="r" rtl="1"/>
            <a:r>
              <a:rPr lang="ar-SA" sz="2000" dirty="0" smtClean="0">
                <a:latin typeface="Hacen Tunisia Lt" pitchFamily="2" charset="-78"/>
                <a:cs typeface="Hacen Tunisia Lt" pitchFamily="2" charset="-78"/>
              </a:rPr>
              <a:t> </a:t>
            </a:r>
            <a:endParaRPr lang="fr-FR" sz="2000" dirty="0" smtClean="0">
              <a:latin typeface="Hacen Tunisia Lt" pitchFamily="2" charset="-78"/>
              <a:cs typeface="Hacen Tunisia Lt" pitchFamily="2" charset="-78"/>
            </a:endParaRPr>
          </a:p>
          <a:p>
            <a:pPr marL="457200" indent="-457200" algn="r" rtl="1">
              <a:buFont typeface="+mj-lt"/>
              <a:buAutoNum type="arabicPeriod"/>
            </a:pPr>
            <a:endParaRPr lang="ar-DZ" sz="2000" dirty="0" smtClean="0">
              <a:latin typeface="Hacen Tunisia Lt" pitchFamily="2" charset="-78"/>
              <a:cs typeface="Hacen Tunisia Lt" pitchFamily="2" charset="-78"/>
            </a:endParaRPr>
          </a:p>
          <a:p>
            <a:pPr algn="r" rtl="1"/>
            <a:endParaRPr lang="fr-FR" sz="2000" dirty="0" smtClean="0">
              <a:latin typeface="Hacen Tunisia Lt" pitchFamily="2" charset="-78"/>
              <a:cs typeface="Hacen Tunisia Lt" pitchFamily="2" charset="-78"/>
            </a:endParaRPr>
          </a:p>
          <a:p>
            <a:pPr rtl="1"/>
            <a:r>
              <a:rPr lang="ar-SA" b="1" dirty="0" smtClean="0"/>
              <a:t> </a:t>
            </a:r>
            <a:endParaRPr lang="fr-FR" sz="3200" b="1" dirty="0">
              <a:latin typeface="Hacen Tunisia Lt" panose="02000000000000000000" pitchFamily="2" charset="-78"/>
              <a:cs typeface="Hacen Tunisia Lt" panose="02000000000000000000" pitchFamily="2" charset="-78"/>
            </a:endParaRPr>
          </a:p>
        </p:txBody>
      </p:sp>
      <p:sp>
        <p:nvSpPr>
          <p:cNvPr id="7" name="Espace réservé du contenu 2"/>
          <p:cNvSpPr txBox="1">
            <a:spLocks/>
          </p:cNvSpPr>
          <p:nvPr/>
        </p:nvSpPr>
        <p:spPr>
          <a:xfrm>
            <a:off x="838200" y="241141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None/>
            </a:pPr>
            <a:endParaRPr lang="ar-DZ" sz="3600" dirty="0">
              <a:latin typeface="Hacen Tunisia Lt" panose="02000000000000000000" pitchFamily="2" charset="-78"/>
              <a:cs typeface="Hacen Tunisia Lt" panose="02000000000000000000" pitchFamily="2" charset="-78"/>
            </a:endParaRPr>
          </a:p>
        </p:txBody>
      </p:sp>
    </p:spTree>
    <p:extLst>
      <p:ext uri="{BB962C8B-B14F-4D97-AF65-F5344CB8AC3E}">
        <p14:creationId xmlns="" xmlns:p14="http://schemas.microsoft.com/office/powerpoint/2010/main" val="41596422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nodePh="1">
                                  <p:stCondLst>
                                    <p:cond delay="0"/>
                                  </p:stCondLst>
                                  <p:endCondLst>
                                    <p:cond evt="begin" delay="0">
                                      <p:tn val="10"/>
                                    </p:cond>
                                  </p:end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itchFamily="18" charset="-78"/>
                <a:cs typeface="ae_Dimnah" pitchFamily="18" charset="-78"/>
              </a:rPr>
              <a:t>المبحث الثاني: فروض، أدوار، مبادئ ومزايا تطبيق محاسبة الموارد البشرية</a:t>
            </a:r>
            <a:endParaRPr lang="fr-FR"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3" name="ZoneTexte 2"/>
          <p:cNvSpPr txBox="1"/>
          <p:nvPr/>
        </p:nvSpPr>
        <p:spPr>
          <a:xfrm>
            <a:off x="235131" y="1698079"/>
            <a:ext cx="11752082" cy="4832092"/>
          </a:xfrm>
          <a:prstGeom prst="rect">
            <a:avLst/>
          </a:prstGeom>
          <a:noFill/>
        </p:spPr>
        <p:txBody>
          <a:bodyPr wrap="square" rtlCol="0">
            <a:spAutoFit/>
          </a:bodyPr>
          <a:lstStyle/>
          <a:p>
            <a:pPr algn="r" rtl="1"/>
            <a:r>
              <a:rPr lang="ar-DZ" sz="2800" dirty="0" smtClean="0">
                <a:latin typeface="Hacen Tunisia" pitchFamily="2" charset="-78"/>
                <a:cs typeface="Hacen Tunisia" pitchFamily="2" charset="-78"/>
              </a:rPr>
              <a:t>	المطلب الأول:فروض محاسبة الموارد البشرية</a:t>
            </a:r>
            <a:endParaRPr lang="fr-FR" sz="2800" dirty="0" smtClean="0">
              <a:latin typeface="Hacen Tunisia" pitchFamily="2" charset="-78"/>
              <a:cs typeface="Hacen Tunisia" pitchFamily="2" charset="-78"/>
            </a:endParaRPr>
          </a:p>
          <a:p>
            <a:pPr algn="r" rtl="1"/>
            <a:r>
              <a:rPr lang="ar-DZ" sz="2000" dirty="0" smtClean="0">
                <a:latin typeface="Hacen Tunisia Lt" pitchFamily="2" charset="-78"/>
                <a:cs typeface="Hacen Tunisia Lt" pitchFamily="2" charset="-78"/>
              </a:rPr>
              <a:t>3.    </a:t>
            </a:r>
            <a:r>
              <a:rPr lang="ar-SA" sz="2000" b="1" dirty="0" smtClean="0">
                <a:latin typeface="Hacen Tunisia Lt" pitchFamily="2" charset="-78"/>
                <a:cs typeface="Hacen Tunisia Lt" pitchFamily="2" charset="-78"/>
              </a:rPr>
              <a:t>ضرورة وجود معلومات عن محاسبة الموارد البشرية</a:t>
            </a:r>
            <a:r>
              <a:rPr lang="ar-DZ" sz="2000" b="1"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تعتبر المعلومات التي توفرها محاسبة الموارد البشرية حول قياس تكلفة وقيمة المورد البشري جد ضرورية للإدارة حتى تتمكن من تتبع ومراقبة الأنشطة المتواصلة التي تتصل باستخدام الموارد البشرية، والقيام بالعمليات الأساسية والإستراتيجية المتمثلة في التخطيط واتخاذ القرارات والتوظيف والتكوين وتنمية المورد البشري داخل المؤسسة. كما أن المعلومات التي تضمنها محاسبة الموارد البشرية لها أهمية كبيرة في عمليات الرقابة والتقييم، سواء للمتعاملين الداخليين والمتمثلين في الإدارة أو العمال أو النقابة وغيرها، وللمتعاملين الخارجيين مثل مصلحة الضمان الاجتماعي في الأجلين القصير والطويل</a:t>
            </a:r>
            <a:r>
              <a:rPr lang="fr-FR" sz="2000" dirty="0" smtClean="0">
                <a:latin typeface="Hacen Tunisia Lt" pitchFamily="2" charset="-78"/>
                <a:cs typeface="Hacen Tunisia Lt" pitchFamily="2" charset="-78"/>
              </a:rPr>
              <a:t>.</a:t>
            </a:r>
            <a:endParaRPr lang="ar-DZ" sz="2000" dirty="0" smtClean="0">
              <a:latin typeface="Hacen Tunisia Lt" pitchFamily="2" charset="-78"/>
              <a:cs typeface="Hacen Tunisia Lt" pitchFamily="2" charset="-78"/>
            </a:endParaRPr>
          </a:p>
          <a:p>
            <a:pPr algn="r" rtl="1"/>
            <a:r>
              <a:rPr lang="ar-DZ" sz="2000" dirty="0" smtClean="0">
                <a:latin typeface="Hacen Tunisia Lt" pitchFamily="2" charset="-78"/>
                <a:cs typeface="Hacen Tunisia Lt" pitchFamily="2" charset="-78"/>
              </a:rPr>
              <a:t>4.    </a:t>
            </a:r>
            <a:r>
              <a:rPr lang="ar-SA" sz="2000" b="1" dirty="0" smtClean="0">
                <a:latin typeface="Hacen Tunisia Lt" pitchFamily="2" charset="-78"/>
                <a:cs typeface="Hacen Tunisia Lt" pitchFamily="2" charset="-78"/>
              </a:rPr>
              <a:t>المورد البشري يعتبر أحد الأصول</a:t>
            </a:r>
            <a:r>
              <a:rPr lang="ar-DZ" sz="2000" b="1"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كما ذكرنا سابقا فإنه يمكن تطبيق قسم كبير من خصائص الأصل على الموارد البشرية، إذ أن المنافع المحققة من استخدامها هي منافع مستقبلية، ويمكن حساب مجمل التكاليف التي أنفقت في استقطاب العنصر البشري، كما أن للمؤسسة الحق في تشغيل واستخدام وتوجيه مواردها البشرية، ولها الحق الشرعي بالتعاقدات والالتزامات بين الطرفين، وعلى هذا الأساس تعتبر الموارد البشرية أصولا ذات تكاليف مباشرة وغير مباشرة من اقتناء وتدريب وتنمية مهارات وغيرها من التكاليف التي ترتبط بالإنتاج، حيث يستفاد منها لعدة فترات مما يؤدي إلى ضرورة اهتلاكها على مدار العمر الإنتاجي المتوقع للعاملين، واعتبار كل من المرتبات والأجور وأعباء التأمينات الاجتماعية كقيمة لقسط الاهتلاك</a:t>
            </a:r>
            <a:r>
              <a:rPr lang="fr-FR" sz="2000" dirty="0" smtClean="0">
                <a:latin typeface="Hacen Tunisia Lt" pitchFamily="2" charset="-78"/>
                <a:cs typeface="Hacen Tunisia Lt" pitchFamily="2" charset="-78"/>
              </a:rPr>
              <a:t>. </a:t>
            </a:r>
            <a:endParaRPr lang="ar-DZ" sz="2000" dirty="0" smtClean="0">
              <a:latin typeface="Hacen Tunisia Lt" pitchFamily="2" charset="-78"/>
              <a:cs typeface="Hacen Tunisia Lt" pitchFamily="2" charset="-78"/>
            </a:endParaRPr>
          </a:p>
          <a:p>
            <a:pPr algn="r" rtl="1">
              <a:buFont typeface="Arial" pitchFamily="34" charset="0"/>
              <a:buChar char="•"/>
            </a:pPr>
            <a:endParaRPr lang="ar-DZ" sz="2000" dirty="0" smtClean="0">
              <a:latin typeface="Hacen Tunisia Lt" pitchFamily="2" charset="-78"/>
              <a:cs typeface="Hacen Tunisia Lt" pitchFamily="2" charset="-78"/>
            </a:endParaRPr>
          </a:p>
          <a:p>
            <a:pPr algn="r" rtl="1"/>
            <a:endParaRPr lang="fr-FR" sz="2000" b="1" dirty="0">
              <a:latin typeface="Hacen Tunisia Lt" pitchFamily="2" charset="-78"/>
              <a:cs typeface="Hacen Tunisia Lt" pitchFamily="2" charset="-78"/>
            </a:endParaRPr>
          </a:p>
        </p:txBody>
      </p:sp>
      <p:sp>
        <p:nvSpPr>
          <p:cNvPr id="18" name="Rectangle 17"/>
          <p:cNvSpPr/>
          <p:nvPr/>
        </p:nvSpPr>
        <p:spPr>
          <a:xfrm>
            <a:off x="3209925" y="2822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5" name="Rectangle 24"/>
          <p:cNvSpPr/>
          <p:nvPr/>
        </p:nvSpPr>
        <p:spPr>
          <a:xfrm>
            <a:off x="2524125" y="3584834"/>
            <a:ext cx="63924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6" name="Rectangle 25"/>
          <p:cNvSpPr/>
          <p:nvPr/>
        </p:nvSpPr>
        <p:spPr>
          <a:xfrm>
            <a:off x="3209925" y="4346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rtl="1"/>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7" name="Rectangle 26"/>
          <p:cNvSpPr/>
          <p:nvPr/>
        </p:nvSpPr>
        <p:spPr>
          <a:xfrm>
            <a:off x="3209925" y="5108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rtl="1"/>
            <a:endParaRPr lang="fr-FR" sz="3200" dirty="0">
              <a:solidFill>
                <a:schemeClr val="tx1"/>
              </a:solidFill>
              <a:latin typeface="Hacen Tunisia Lt" panose="02000000000000000000" pitchFamily="2" charset="-78"/>
              <a:cs typeface="Hacen Tunisia Lt" panose="02000000000000000000" pitchFamily="2" charset="-78"/>
            </a:endParaRPr>
          </a:p>
        </p:txBody>
      </p:sp>
    </p:spTree>
    <p:extLst>
      <p:ext uri="{BB962C8B-B14F-4D97-AF65-F5344CB8AC3E}">
        <p14:creationId xmlns="" xmlns:p14="http://schemas.microsoft.com/office/powerpoint/2010/main" val="38344136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par>
                                <p:cTn id="8" presetID="2" presetClass="entr" presetSubtype="4" fill="hold" grpId="0" nodeType="withEffect" nodePh="1">
                                  <p:stCondLst>
                                    <p:cond delay="0"/>
                                  </p:stCondLst>
                                  <p:endCondLst>
                                    <p:cond evt="begin" delay="0">
                                      <p:tn val="8"/>
                                    </p:cond>
                                  </p:endCondLst>
                                  <p:childTnLst>
                                    <p:set>
                                      <p:cBhvr>
                                        <p:cTn id="9" dur="1" fill="hold">
                                          <p:stCondLst>
                                            <p:cond delay="0"/>
                                          </p:stCondLst>
                                        </p:cTn>
                                        <p:tgtEl>
                                          <p:spTgt spid="18"/>
                                        </p:tgtEl>
                                        <p:attrNameLst>
                                          <p:attrName>style.visibility</p:attrName>
                                        </p:attrNameLst>
                                      </p:cBhvr>
                                      <p:to>
                                        <p:strVal val="visible"/>
                                      </p:to>
                                    </p:set>
                                    <p:anim calcmode="lin" valueType="num">
                                      <p:cBhvr additive="base">
                                        <p:cTn id="10" dur="500" fill="hold"/>
                                        <p:tgtEl>
                                          <p:spTgt spid="18"/>
                                        </p:tgtEl>
                                        <p:attrNameLst>
                                          <p:attrName>ppt_x</p:attrName>
                                        </p:attrNameLst>
                                      </p:cBhvr>
                                      <p:tavLst>
                                        <p:tav tm="0">
                                          <p:val>
                                            <p:strVal val="#ppt_x"/>
                                          </p:val>
                                        </p:tav>
                                        <p:tav tm="100000">
                                          <p:val>
                                            <p:strVal val="#ppt_x"/>
                                          </p:val>
                                        </p:tav>
                                      </p:tavLst>
                                    </p:anim>
                                    <p:anim calcmode="lin" valueType="num">
                                      <p:cBhvr additive="base">
                                        <p:cTn id="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ppt_x"/>
                                          </p:val>
                                        </p:tav>
                                        <p:tav tm="100000">
                                          <p:val>
                                            <p:strVal val="#ppt_x"/>
                                          </p:val>
                                        </p:tav>
                                      </p:tavLst>
                                    </p:anim>
                                    <p:anim calcmode="lin" valueType="num">
                                      <p:cBhvr additive="base">
                                        <p:cTn id="17"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nodePh="1">
                                  <p:stCondLst>
                                    <p:cond delay="0"/>
                                  </p:stCondLst>
                                  <p:endCondLst>
                                    <p:cond evt="begin" delay="0">
                                      <p:tn val="20"/>
                                    </p:cond>
                                  </p:end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500" fill="hold"/>
                                        <p:tgtEl>
                                          <p:spTgt spid="26"/>
                                        </p:tgtEl>
                                        <p:attrNameLst>
                                          <p:attrName>ppt_x</p:attrName>
                                        </p:attrNameLst>
                                      </p:cBhvr>
                                      <p:tavLst>
                                        <p:tav tm="0">
                                          <p:val>
                                            <p:strVal val="#ppt_x"/>
                                          </p:val>
                                        </p:tav>
                                        <p:tav tm="100000">
                                          <p:val>
                                            <p:strVal val="#ppt_x"/>
                                          </p:val>
                                        </p:tav>
                                      </p:tavLst>
                                    </p:anim>
                                    <p:anim calcmode="lin" valueType="num">
                                      <p:cBhvr additive="base">
                                        <p:cTn id="2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nodePh="1">
                                  <p:stCondLst>
                                    <p:cond delay="0"/>
                                  </p:stCondLst>
                                  <p:endCondLst>
                                    <p:cond evt="begin" delay="0">
                                      <p:tn val="26"/>
                                    </p:cond>
                                  </p:endCondLst>
                                  <p:childTnLst>
                                    <p:set>
                                      <p:cBhvr>
                                        <p:cTn id="27" dur="1" fill="hold">
                                          <p:stCondLst>
                                            <p:cond delay="0"/>
                                          </p:stCondLst>
                                        </p:cTn>
                                        <p:tgtEl>
                                          <p:spTgt spid="27"/>
                                        </p:tgtEl>
                                        <p:attrNameLst>
                                          <p:attrName>style.visibility</p:attrName>
                                        </p:attrNameLst>
                                      </p:cBhvr>
                                      <p:to>
                                        <p:strVal val="visible"/>
                                      </p:to>
                                    </p:set>
                                    <p:anim calcmode="lin" valueType="num">
                                      <p:cBhvr additive="base">
                                        <p:cTn id="28" dur="500" fill="hold"/>
                                        <p:tgtEl>
                                          <p:spTgt spid="27"/>
                                        </p:tgtEl>
                                        <p:attrNameLst>
                                          <p:attrName>ppt_x</p:attrName>
                                        </p:attrNameLst>
                                      </p:cBhvr>
                                      <p:tavLst>
                                        <p:tav tm="0">
                                          <p:val>
                                            <p:strVal val="#ppt_x"/>
                                          </p:val>
                                        </p:tav>
                                        <p:tav tm="100000">
                                          <p:val>
                                            <p:strVal val="#ppt_x"/>
                                          </p:val>
                                        </p:tav>
                                      </p:tavLst>
                                    </p:anim>
                                    <p:anim calcmode="lin" valueType="num">
                                      <p:cBhvr additive="base">
                                        <p:cTn id="2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p:bldP spid="25" grpId="0"/>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itchFamily="18" charset="-78"/>
                <a:cs typeface="ae_Dimnah" pitchFamily="18" charset="-78"/>
              </a:rPr>
              <a:t>المبحث الثاني: فروض، أدوار، مبادئ ومزايا تطبيق محاسبة الموارد البشرية</a:t>
            </a:r>
            <a:endParaRPr lang="fr-FR"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3" name="ZoneTexte 2"/>
          <p:cNvSpPr txBox="1"/>
          <p:nvPr/>
        </p:nvSpPr>
        <p:spPr>
          <a:xfrm>
            <a:off x="235130" y="1698079"/>
            <a:ext cx="11766369" cy="3477875"/>
          </a:xfrm>
          <a:prstGeom prst="rect">
            <a:avLst/>
          </a:prstGeom>
          <a:noFill/>
        </p:spPr>
        <p:txBody>
          <a:bodyPr wrap="square" rtlCol="0">
            <a:spAutoFit/>
          </a:bodyPr>
          <a:lstStyle/>
          <a:p>
            <a:pPr algn="r" rtl="1"/>
            <a:r>
              <a:rPr lang="ar-DZ" sz="2800" b="1" dirty="0" smtClean="0">
                <a:latin typeface="Hacen Tunisia" pitchFamily="2" charset="-78"/>
                <a:cs typeface="Hacen Tunisia" pitchFamily="2" charset="-78"/>
              </a:rPr>
              <a:t>المطلب </a:t>
            </a:r>
            <a:r>
              <a:rPr lang="ar-DZ" sz="2800" dirty="0" smtClean="0">
                <a:latin typeface="Hacen Tunisia" pitchFamily="2" charset="-78"/>
                <a:cs typeface="Hacen Tunisia" pitchFamily="2" charset="-78"/>
              </a:rPr>
              <a:t>الأول:فروض محاسبة الموارد البشرية</a:t>
            </a:r>
            <a:r>
              <a:rPr lang="fr-FR" sz="4000" dirty="0" smtClean="0">
                <a:latin typeface="Hacen Tunisia Lt" panose="02000000000000000000" pitchFamily="2" charset="-78"/>
                <a:cs typeface="Hacen Tunisia Lt" panose="02000000000000000000" pitchFamily="2" charset="-78"/>
              </a:rPr>
              <a:t> </a:t>
            </a:r>
            <a:endParaRPr lang="ar-DZ" sz="4000" dirty="0" smtClean="0">
              <a:latin typeface="Hacen Tunisia Lt" panose="02000000000000000000" pitchFamily="2" charset="-78"/>
              <a:cs typeface="Hacen Tunisia Lt" panose="02000000000000000000" pitchFamily="2" charset="-78"/>
            </a:endParaRPr>
          </a:p>
          <a:p>
            <a:pPr algn="r" rtl="1">
              <a:lnSpc>
                <a:spcPct val="150000"/>
              </a:lnSpc>
            </a:pPr>
            <a:r>
              <a:rPr lang="ar-DZ" sz="2000" b="1" dirty="0" smtClean="0">
                <a:latin typeface="Hacen Tunisia Lt" pitchFamily="2" charset="-78"/>
                <a:cs typeface="Hacen Tunisia Lt" pitchFamily="2" charset="-78"/>
              </a:rPr>
              <a:t>5.   </a:t>
            </a:r>
            <a:r>
              <a:rPr lang="ar-SA" sz="2000" b="1" dirty="0" smtClean="0">
                <a:latin typeface="Hacen Tunisia Lt" pitchFamily="2" charset="-78"/>
                <a:cs typeface="Hacen Tunisia Lt" pitchFamily="2" charset="-78"/>
              </a:rPr>
              <a:t>الحصول على الموارد البشرية يمثل تكلفة على المؤسسة</a:t>
            </a:r>
            <a:r>
              <a:rPr lang="ar-DZ" sz="2000" b="1"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توظيف الموارد البشرية يعتبر تكلفة اقتصادية تتحملها المؤسسة مقابل خدمات </a:t>
            </a:r>
            <a:r>
              <a:rPr lang="ar-SA" sz="2000" dirty="0" err="1" smtClean="0">
                <a:latin typeface="Hacen Tunisia Lt" pitchFamily="2" charset="-78"/>
                <a:cs typeface="Hacen Tunisia Lt" pitchFamily="2" charset="-78"/>
              </a:rPr>
              <a:t>و</a:t>
            </a:r>
            <a:r>
              <a:rPr lang="ar-SA" sz="2000" dirty="0" smtClean="0">
                <a:latin typeface="Hacen Tunisia Lt" pitchFamily="2" charset="-78"/>
                <a:cs typeface="Hacen Tunisia Lt" pitchFamily="2" charset="-78"/>
              </a:rPr>
              <a:t> منافع تحصل عليها مستقبلا، لذا يمكن ترجمة هذه التكاليف والخدمات في صورة نقدية، وإظهارها في القوائم المالية مثل أجور العمال وتكاليف التدريب والتأهيل والحوافز المادية وكل التكاليف القابلة للقياس</a:t>
            </a:r>
            <a:r>
              <a:rPr lang="fr-FR" sz="2000" dirty="0" smtClean="0">
                <a:latin typeface="Hacen Tunisia Lt" pitchFamily="2" charset="-78"/>
                <a:cs typeface="Hacen Tunisia Lt" pitchFamily="2" charset="-78"/>
              </a:rPr>
              <a:t>.</a:t>
            </a:r>
          </a:p>
          <a:p>
            <a:pPr algn="r" rtl="1">
              <a:lnSpc>
                <a:spcPct val="150000"/>
              </a:lnSpc>
            </a:pPr>
            <a:r>
              <a:rPr lang="ar-DZ" sz="2000" b="1" dirty="0" smtClean="0">
                <a:latin typeface="Hacen Tunisia Lt" pitchFamily="2" charset="-78"/>
                <a:cs typeface="Hacen Tunisia Lt" pitchFamily="2" charset="-78"/>
              </a:rPr>
              <a:t>6.    </a:t>
            </a:r>
            <a:r>
              <a:rPr lang="ar-SA" sz="2000" b="1" dirty="0" smtClean="0">
                <a:latin typeface="Hacen Tunisia Lt" pitchFamily="2" charset="-78"/>
                <a:cs typeface="Hacen Tunisia Lt" pitchFamily="2" charset="-78"/>
              </a:rPr>
              <a:t>لا يمكن أن تعمل محاسبة الموارد البشرية بمعزل عن الأنظمة الأخرى داخل المؤسسة</a:t>
            </a:r>
            <a:r>
              <a:rPr lang="ar-DZ" sz="2000" b="1" dirty="0" smtClean="0">
                <a:latin typeface="Hacen Tunisia Lt" pitchFamily="2" charset="-78"/>
                <a:cs typeface="Hacen Tunisia Lt" pitchFamily="2" charset="-78"/>
              </a:rPr>
              <a:t>:</a:t>
            </a:r>
            <a:r>
              <a:rPr lang="ar-SA" sz="2000" dirty="0" smtClean="0">
                <a:latin typeface="Hacen Tunisia Lt" pitchFamily="2" charset="-78"/>
                <a:cs typeface="Hacen Tunisia Lt" pitchFamily="2" charset="-78"/>
              </a:rPr>
              <a:t>  نظام محاسبة الموارد البشرية له علاقة تشابك مع مختلف الأنظمة الفرعية سواء الداخلية مثل المحاسبة التحليلية، أو الخارجية مثل سوق العمالة</a:t>
            </a:r>
            <a:r>
              <a:rPr lang="fr-FR" sz="2000" dirty="0" smtClean="0">
                <a:latin typeface="Hacen Tunisia Lt" pitchFamily="2" charset="-78"/>
                <a:cs typeface="Hacen Tunisia Lt" pitchFamily="2" charset="-78"/>
              </a:rPr>
              <a:t>.</a:t>
            </a:r>
          </a:p>
          <a:p>
            <a:pPr algn="r" rtl="1">
              <a:lnSpc>
                <a:spcPct val="150000"/>
              </a:lnSpc>
            </a:pPr>
            <a:r>
              <a:rPr lang="ar-SA" sz="2000" dirty="0" smtClean="0">
                <a:latin typeface="Hacen Tunisia Lt" pitchFamily="2" charset="-78"/>
                <a:cs typeface="Hacen Tunisia Lt" pitchFamily="2" charset="-78"/>
              </a:rPr>
              <a:t> </a:t>
            </a:r>
            <a:endParaRPr lang="fr-FR" sz="2000" dirty="0" smtClean="0">
              <a:latin typeface="Hacen Tunisia Lt" pitchFamily="2" charset="-78"/>
              <a:cs typeface="Hacen Tunisia Lt" pitchFamily="2" charset="-78"/>
            </a:endParaRPr>
          </a:p>
        </p:txBody>
      </p:sp>
      <p:sp>
        <p:nvSpPr>
          <p:cNvPr id="18" name="Rectangle 17"/>
          <p:cNvSpPr/>
          <p:nvPr/>
        </p:nvSpPr>
        <p:spPr>
          <a:xfrm>
            <a:off x="3209925" y="2822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5" name="Rectangle 24"/>
          <p:cNvSpPr/>
          <p:nvPr/>
        </p:nvSpPr>
        <p:spPr>
          <a:xfrm>
            <a:off x="2432685" y="3584834"/>
            <a:ext cx="63924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6" name="Rectangle 25"/>
          <p:cNvSpPr/>
          <p:nvPr/>
        </p:nvSpPr>
        <p:spPr>
          <a:xfrm>
            <a:off x="3209925" y="4346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rtl="1"/>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7" name="Rectangle 26"/>
          <p:cNvSpPr/>
          <p:nvPr/>
        </p:nvSpPr>
        <p:spPr>
          <a:xfrm>
            <a:off x="3209925" y="5108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rtl="1"/>
            <a:endParaRPr lang="fr-FR" sz="3200" dirty="0">
              <a:solidFill>
                <a:schemeClr val="tx1"/>
              </a:solidFill>
              <a:latin typeface="Hacen Tunisia Lt" panose="02000000000000000000" pitchFamily="2" charset="-78"/>
              <a:cs typeface="Hacen Tunisia Lt" panose="02000000000000000000" pitchFamily="2" charset="-78"/>
            </a:endParaRPr>
          </a:p>
        </p:txBody>
      </p:sp>
    </p:spTree>
    <p:extLst>
      <p:ext uri="{BB962C8B-B14F-4D97-AF65-F5344CB8AC3E}">
        <p14:creationId xmlns="" xmlns:p14="http://schemas.microsoft.com/office/powerpoint/2010/main" val="383441369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par>
                                <p:cTn id="8" presetID="2" presetClass="entr" presetSubtype="4" fill="hold" grpId="0" nodeType="withEffect" nodePh="1">
                                  <p:stCondLst>
                                    <p:cond delay="0"/>
                                  </p:stCondLst>
                                  <p:endCondLst>
                                    <p:cond evt="begin" delay="0">
                                      <p:tn val="8"/>
                                    </p:cond>
                                  </p:endCondLst>
                                  <p:childTnLst>
                                    <p:set>
                                      <p:cBhvr>
                                        <p:cTn id="9" dur="1" fill="hold">
                                          <p:stCondLst>
                                            <p:cond delay="0"/>
                                          </p:stCondLst>
                                        </p:cTn>
                                        <p:tgtEl>
                                          <p:spTgt spid="18"/>
                                        </p:tgtEl>
                                        <p:attrNameLst>
                                          <p:attrName>style.visibility</p:attrName>
                                        </p:attrNameLst>
                                      </p:cBhvr>
                                      <p:to>
                                        <p:strVal val="visible"/>
                                      </p:to>
                                    </p:set>
                                    <p:anim calcmode="lin" valueType="num">
                                      <p:cBhvr additive="base">
                                        <p:cTn id="10" dur="500" fill="hold"/>
                                        <p:tgtEl>
                                          <p:spTgt spid="18"/>
                                        </p:tgtEl>
                                        <p:attrNameLst>
                                          <p:attrName>ppt_x</p:attrName>
                                        </p:attrNameLst>
                                      </p:cBhvr>
                                      <p:tavLst>
                                        <p:tav tm="0">
                                          <p:val>
                                            <p:strVal val="#ppt_x"/>
                                          </p:val>
                                        </p:tav>
                                        <p:tav tm="100000">
                                          <p:val>
                                            <p:strVal val="#ppt_x"/>
                                          </p:val>
                                        </p:tav>
                                      </p:tavLst>
                                    </p:anim>
                                    <p:anim calcmode="lin" valueType="num">
                                      <p:cBhvr additive="base">
                                        <p:cTn id="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ppt_x"/>
                                          </p:val>
                                        </p:tav>
                                        <p:tav tm="100000">
                                          <p:val>
                                            <p:strVal val="#ppt_x"/>
                                          </p:val>
                                        </p:tav>
                                      </p:tavLst>
                                    </p:anim>
                                    <p:anim calcmode="lin" valueType="num">
                                      <p:cBhvr additive="base">
                                        <p:cTn id="17"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nodePh="1">
                                  <p:stCondLst>
                                    <p:cond delay="0"/>
                                  </p:stCondLst>
                                  <p:endCondLst>
                                    <p:cond evt="begin" delay="0">
                                      <p:tn val="20"/>
                                    </p:cond>
                                  </p:end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500" fill="hold"/>
                                        <p:tgtEl>
                                          <p:spTgt spid="26"/>
                                        </p:tgtEl>
                                        <p:attrNameLst>
                                          <p:attrName>ppt_x</p:attrName>
                                        </p:attrNameLst>
                                      </p:cBhvr>
                                      <p:tavLst>
                                        <p:tav tm="0">
                                          <p:val>
                                            <p:strVal val="#ppt_x"/>
                                          </p:val>
                                        </p:tav>
                                        <p:tav tm="100000">
                                          <p:val>
                                            <p:strVal val="#ppt_x"/>
                                          </p:val>
                                        </p:tav>
                                      </p:tavLst>
                                    </p:anim>
                                    <p:anim calcmode="lin" valueType="num">
                                      <p:cBhvr additive="base">
                                        <p:cTn id="2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nodePh="1">
                                  <p:stCondLst>
                                    <p:cond delay="0"/>
                                  </p:stCondLst>
                                  <p:endCondLst>
                                    <p:cond evt="begin" delay="0">
                                      <p:tn val="26"/>
                                    </p:cond>
                                  </p:endCondLst>
                                  <p:childTnLst>
                                    <p:set>
                                      <p:cBhvr>
                                        <p:cTn id="27" dur="1" fill="hold">
                                          <p:stCondLst>
                                            <p:cond delay="0"/>
                                          </p:stCondLst>
                                        </p:cTn>
                                        <p:tgtEl>
                                          <p:spTgt spid="27"/>
                                        </p:tgtEl>
                                        <p:attrNameLst>
                                          <p:attrName>style.visibility</p:attrName>
                                        </p:attrNameLst>
                                      </p:cBhvr>
                                      <p:to>
                                        <p:strVal val="visible"/>
                                      </p:to>
                                    </p:set>
                                    <p:anim calcmode="lin" valueType="num">
                                      <p:cBhvr additive="base">
                                        <p:cTn id="28" dur="500" fill="hold"/>
                                        <p:tgtEl>
                                          <p:spTgt spid="27"/>
                                        </p:tgtEl>
                                        <p:attrNameLst>
                                          <p:attrName>ppt_x</p:attrName>
                                        </p:attrNameLst>
                                      </p:cBhvr>
                                      <p:tavLst>
                                        <p:tav tm="0">
                                          <p:val>
                                            <p:strVal val="#ppt_x"/>
                                          </p:val>
                                        </p:tav>
                                        <p:tav tm="100000">
                                          <p:val>
                                            <p:strVal val="#ppt_x"/>
                                          </p:val>
                                        </p:tav>
                                      </p:tavLst>
                                    </p:anim>
                                    <p:anim calcmode="lin" valueType="num">
                                      <p:cBhvr additive="base">
                                        <p:cTn id="2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p:bldP spid="25" grpId="0"/>
      <p:bldP spid="26" grpId="0"/>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itchFamily="18" charset="-78"/>
                <a:cs typeface="ae_Dimnah" pitchFamily="18" charset="-78"/>
              </a:rPr>
              <a:t>المبحث الثاني: فروض، أدوار، مبادئ ومزايا تطبيق محاسبة الموارد البشرية</a:t>
            </a:r>
            <a:endParaRPr lang="fr-FR" b="1" dirty="0">
              <a:latin typeface="ae_Dimnah" pitchFamily="18" charset="-78"/>
              <a:cs typeface="ae_Dimnah"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3" name="ZoneTexte 2"/>
          <p:cNvSpPr txBox="1"/>
          <p:nvPr/>
        </p:nvSpPr>
        <p:spPr>
          <a:xfrm>
            <a:off x="235131" y="1698079"/>
            <a:ext cx="11694932" cy="4370427"/>
          </a:xfrm>
          <a:prstGeom prst="rect">
            <a:avLst/>
          </a:prstGeom>
          <a:noFill/>
        </p:spPr>
        <p:txBody>
          <a:bodyPr wrap="square" rtlCol="0">
            <a:spAutoFit/>
          </a:bodyPr>
          <a:lstStyle/>
          <a:p>
            <a:pPr algn="r" rtl="1"/>
            <a:r>
              <a:rPr lang="ar-DZ" sz="2800" b="1" dirty="0" smtClean="0">
                <a:latin typeface="Hacen Tunisia" pitchFamily="2" charset="-78"/>
                <a:cs typeface="Hacen Tunisia" pitchFamily="2" charset="-78"/>
              </a:rPr>
              <a:t>	المطلب الثاني: الأدوار </a:t>
            </a:r>
            <a:r>
              <a:rPr lang="ar-DZ" sz="2800" b="1" dirty="0" err="1" smtClean="0">
                <a:latin typeface="Hacen Tunisia" pitchFamily="2" charset="-78"/>
                <a:cs typeface="Hacen Tunisia" pitchFamily="2" charset="-78"/>
              </a:rPr>
              <a:t>المنوطة</a:t>
            </a:r>
            <a:r>
              <a:rPr lang="ar-DZ" sz="2800" b="1" dirty="0" smtClean="0">
                <a:latin typeface="Hacen Tunisia" pitchFamily="2" charset="-78"/>
                <a:cs typeface="Hacen Tunisia" pitchFamily="2" charset="-78"/>
              </a:rPr>
              <a:t> بمحاسبة الموارد البشرية</a:t>
            </a:r>
          </a:p>
          <a:p>
            <a:pPr algn="r" rtl="1"/>
            <a:r>
              <a:rPr lang="ar-DZ" sz="2000" b="1" dirty="0" smtClean="0">
                <a:latin typeface="Hacen Tunisia" pitchFamily="2" charset="-78"/>
                <a:cs typeface="Hacen Tunisia" pitchFamily="2" charset="-78"/>
              </a:rPr>
              <a:t>يمكن حصرها في ما يلي: </a:t>
            </a:r>
          </a:p>
          <a:p>
            <a:pPr lvl="0" algn="r" rtl="1">
              <a:lnSpc>
                <a:spcPct val="150000"/>
              </a:lnSpc>
              <a:buFont typeface="Arial" pitchFamily="34" charset="0"/>
              <a:buChar char="•"/>
            </a:pPr>
            <a:r>
              <a:rPr lang="ar-SA" sz="2000" dirty="0" smtClean="0">
                <a:latin typeface="Hacen Tunisia Lt" pitchFamily="2" charset="-78"/>
                <a:cs typeface="Hacen Tunisia Lt" pitchFamily="2" charset="-78"/>
              </a:rPr>
              <a:t>توفير الإطار الذي يساعد على اتخاذ القرارات الخاصة بالموارد البشرية</a:t>
            </a:r>
            <a:r>
              <a:rPr lang="fr-FR" sz="2000" dirty="0" smtClean="0">
                <a:latin typeface="Hacen Tunisia Lt" pitchFamily="2" charset="-78"/>
                <a:cs typeface="Hacen Tunisia Lt" pitchFamily="2" charset="-78"/>
              </a:rPr>
              <a:t>.</a:t>
            </a:r>
          </a:p>
          <a:p>
            <a:pPr lvl="0" algn="r" rtl="1">
              <a:lnSpc>
                <a:spcPct val="150000"/>
              </a:lnSpc>
              <a:buFont typeface="Arial" pitchFamily="34" charset="0"/>
              <a:buChar char="•"/>
            </a:pPr>
            <a:r>
              <a:rPr lang="ar-SA" sz="2000" dirty="0" smtClean="0">
                <a:latin typeface="Hacen Tunisia Lt" pitchFamily="2" charset="-78"/>
                <a:cs typeface="Hacen Tunisia Lt" pitchFamily="2" charset="-78"/>
              </a:rPr>
              <a:t>تقديم المعلومات الكمية لتكلفة، </a:t>
            </a:r>
            <a:r>
              <a:rPr lang="ar-SA" sz="2000" dirty="0" err="1" smtClean="0">
                <a:latin typeface="Hacen Tunisia Lt" pitchFamily="2" charset="-78"/>
                <a:cs typeface="Hacen Tunisia Lt" pitchFamily="2" charset="-78"/>
              </a:rPr>
              <a:t>و</a:t>
            </a:r>
            <a:r>
              <a:rPr lang="ar-SA" sz="2000" dirty="0" smtClean="0">
                <a:latin typeface="Hacen Tunisia Lt" pitchFamily="2" charset="-78"/>
                <a:cs typeface="Hacen Tunisia Lt" pitchFamily="2" charset="-78"/>
              </a:rPr>
              <a:t> قيمة الموارد البشرية في شكل بيانات۔</a:t>
            </a:r>
            <a:endParaRPr lang="fr-FR" sz="2000" dirty="0" smtClean="0">
              <a:latin typeface="Hacen Tunisia Lt" pitchFamily="2" charset="-78"/>
              <a:cs typeface="Hacen Tunisia Lt" pitchFamily="2" charset="-78"/>
            </a:endParaRPr>
          </a:p>
          <a:p>
            <a:pPr lvl="0" algn="r" rtl="1">
              <a:lnSpc>
                <a:spcPct val="150000"/>
              </a:lnSpc>
              <a:buFont typeface="Arial" pitchFamily="34" charset="0"/>
              <a:buChar char="•"/>
            </a:pPr>
            <a:r>
              <a:rPr lang="ar-SA" sz="2000" dirty="0" smtClean="0">
                <a:latin typeface="Hacen Tunisia Lt" pitchFamily="2" charset="-78"/>
                <a:cs typeface="Hacen Tunisia Lt" pitchFamily="2" charset="-78"/>
              </a:rPr>
              <a:t>وضع نماذج قياس للتكاليف المحاسبية في مجال الموارد البشرية</a:t>
            </a:r>
            <a:r>
              <a:rPr lang="fr-FR" sz="2000" dirty="0" smtClean="0">
                <a:latin typeface="Hacen Tunisia Lt" pitchFamily="2" charset="-78"/>
                <a:cs typeface="Hacen Tunisia Lt" pitchFamily="2" charset="-78"/>
              </a:rPr>
              <a:t>.</a:t>
            </a:r>
          </a:p>
          <a:p>
            <a:pPr lvl="0" algn="r" rtl="1">
              <a:lnSpc>
                <a:spcPct val="150000"/>
              </a:lnSpc>
              <a:buFont typeface="Arial" pitchFamily="34" charset="0"/>
              <a:buChar char="•"/>
            </a:pPr>
            <a:r>
              <a:rPr lang="ar-SA" sz="2000" dirty="0" smtClean="0">
                <a:latin typeface="Hacen Tunisia Lt" pitchFamily="2" charset="-78"/>
                <a:cs typeface="Hacen Tunisia Lt" pitchFamily="2" charset="-78"/>
              </a:rPr>
              <a:t>تحسيس الإدارة العليا للمؤسسة بضرورة الاهتمام برأس المال البشري (</a:t>
            </a:r>
            <a:r>
              <a:rPr lang="fr-FR" sz="2000" dirty="0" smtClean="0">
                <a:latin typeface="Hacen Tunisia Lt" pitchFamily="2" charset="-78"/>
                <a:cs typeface="Hacen Tunisia Lt" pitchFamily="2" charset="-78"/>
              </a:rPr>
              <a:t> ( </a:t>
            </a:r>
            <a:r>
              <a:rPr lang="fr-FR" sz="2000" dirty="0" err="1" smtClean="0">
                <a:latin typeface="Hacen Tunisia Lt" pitchFamily="2" charset="-78"/>
                <a:cs typeface="Hacen Tunisia Lt" pitchFamily="2" charset="-78"/>
              </a:rPr>
              <a:t>Human</a:t>
            </a:r>
            <a:r>
              <a:rPr lang="fr-FR" sz="2000" dirty="0" smtClean="0">
                <a:latin typeface="Hacen Tunisia Lt" pitchFamily="2" charset="-78"/>
                <a:cs typeface="Hacen Tunisia Lt" pitchFamily="2" charset="-78"/>
              </a:rPr>
              <a:t> capital </a:t>
            </a:r>
            <a:r>
              <a:rPr lang="ar-SA" sz="2000" dirty="0" smtClean="0">
                <a:latin typeface="Hacen Tunisia Lt" pitchFamily="2" charset="-78"/>
                <a:cs typeface="Hacen Tunisia Lt" pitchFamily="2" charset="-78"/>
              </a:rPr>
              <a:t>عند اتخاذ القرارات الخاصة بالموارد البشرية</a:t>
            </a:r>
            <a:r>
              <a:rPr lang="fr-FR" sz="2000" dirty="0" smtClean="0">
                <a:latin typeface="Hacen Tunisia Lt" pitchFamily="2" charset="-78"/>
                <a:cs typeface="Hacen Tunisia Lt" pitchFamily="2" charset="-78"/>
              </a:rPr>
              <a:t>.</a:t>
            </a:r>
          </a:p>
          <a:p>
            <a:pPr lvl="0" algn="r" rtl="1">
              <a:lnSpc>
                <a:spcPct val="150000"/>
              </a:lnSpc>
              <a:buFont typeface="Arial" pitchFamily="34" charset="0"/>
              <a:buChar char="•"/>
            </a:pPr>
            <a:r>
              <a:rPr lang="ar-SA" sz="2000" dirty="0" smtClean="0">
                <a:latin typeface="Hacen Tunisia Lt" pitchFamily="2" charset="-78"/>
                <a:cs typeface="Hacen Tunisia Lt" pitchFamily="2" charset="-78"/>
              </a:rPr>
              <a:t>تحديد أثر محاسبة الموارد البشرية على سلوك الأفراد في المؤسسة التطبيقات، السمية في إدارة الموارد البشرية بالمؤسسات العامة والخاصة.</a:t>
            </a:r>
            <a:endParaRPr lang="fr-FR" sz="2000" dirty="0" smtClean="0">
              <a:latin typeface="Hacen Tunisia Lt" pitchFamily="2" charset="-78"/>
              <a:cs typeface="Hacen Tunisia Lt" pitchFamily="2" charset="-78"/>
            </a:endParaRPr>
          </a:p>
          <a:p>
            <a:pPr algn="r" rtl="1">
              <a:buFont typeface="Arial" pitchFamily="34" charset="0"/>
              <a:buChar char="•"/>
            </a:pPr>
            <a:endParaRPr lang="fr-FR" sz="2000" b="1" dirty="0" smtClean="0">
              <a:latin typeface="Hacen Tunisia" pitchFamily="2" charset="-78"/>
              <a:cs typeface="Hacen Tunisia" pitchFamily="2" charset="-78"/>
            </a:endParaRPr>
          </a:p>
        </p:txBody>
      </p:sp>
      <p:sp>
        <p:nvSpPr>
          <p:cNvPr id="18" name="Rectangle 17"/>
          <p:cNvSpPr/>
          <p:nvPr/>
        </p:nvSpPr>
        <p:spPr>
          <a:xfrm>
            <a:off x="3209925" y="2822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5" name="Rectangle 24"/>
          <p:cNvSpPr/>
          <p:nvPr/>
        </p:nvSpPr>
        <p:spPr>
          <a:xfrm>
            <a:off x="2393496" y="3597897"/>
            <a:ext cx="63924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6" name="Rectangle 25"/>
          <p:cNvSpPr/>
          <p:nvPr/>
        </p:nvSpPr>
        <p:spPr>
          <a:xfrm>
            <a:off x="3209925" y="4346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rtl="1"/>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7" name="Rectangle 26"/>
          <p:cNvSpPr/>
          <p:nvPr/>
        </p:nvSpPr>
        <p:spPr>
          <a:xfrm>
            <a:off x="3209925" y="5108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rtl="1"/>
            <a:endParaRPr lang="fr-FR" sz="3200" dirty="0">
              <a:solidFill>
                <a:schemeClr val="tx1"/>
              </a:solidFill>
              <a:latin typeface="Hacen Tunisia Lt" panose="02000000000000000000" pitchFamily="2" charset="-78"/>
              <a:cs typeface="Hacen Tunisia Lt" panose="02000000000000000000" pitchFamily="2" charset="-78"/>
            </a:endParaRPr>
          </a:p>
        </p:txBody>
      </p:sp>
    </p:spTree>
    <p:extLst>
      <p:ext uri="{BB962C8B-B14F-4D97-AF65-F5344CB8AC3E}">
        <p14:creationId xmlns="" xmlns:p14="http://schemas.microsoft.com/office/powerpoint/2010/main" val="383441369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par>
                                <p:cTn id="8" presetID="2" presetClass="entr" presetSubtype="4" fill="hold" grpId="0" nodeType="withEffect" nodePh="1">
                                  <p:stCondLst>
                                    <p:cond delay="0"/>
                                  </p:stCondLst>
                                  <p:endCondLst>
                                    <p:cond evt="begin" delay="0">
                                      <p:tn val="8"/>
                                    </p:cond>
                                  </p:endCondLst>
                                  <p:childTnLst>
                                    <p:set>
                                      <p:cBhvr>
                                        <p:cTn id="9" dur="1" fill="hold">
                                          <p:stCondLst>
                                            <p:cond delay="0"/>
                                          </p:stCondLst>
                                        </p:cTn>
                                        <p:tgtEl>
                                          <p:spTgt spid="18"/>
                                        </p:tgtEl>
                                        <p:attrNameLst>
                                          <p:attrName>style.visibility</p:attrName>
                                        </p:attrNameLst>
                                      </p:cBhvr>
                                      <p:to>
                                        <p:strVal val="visible"/>
                                      </p:to>
                                    </p:set>
                                    <p:anim calcmode="lin" valueType="num">
                                      <p:cBhvr additive="base">
                                        <p:cTn id="10" dur="500" fill="hold"/>
                                        <p:tgtEl>
                                          <p:spTgt spid="18"/>
                                        </p:tgtEl>
                                        <p:attrNameLst>
                                          <p:attrName>ppt_x</p:attrName>
                                        </p:attrNameLst>
                                      </p:cBhvr>
                                      <p:tavLst>
                                        <p:tav tm="0">
                                          <p:val>
                                            <p:strVal val="#ppt_x"/>
                                          </p:val>
                                        </p:tav>
                                        <p:tav tm="100000">
                                          <p:val>
                                            <p:strVal val="#ppt_x"/>
                                          </p:val>
                                        </p:tav>
                                      </p:tavLst>
                                    </p:anim>
                                    <p:anim calcmode="lin" valueType="num">
                                      <p:cBhvr additive="base">
                                        <p:cTn id="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ppt_x"/>
                                          </p:val>
                                        </p:tav>
                                        <p:tav tm="100000">
                                          <p:val>
                                            <p:strVal val="#ppt_x"/>
                                          </p:val>
                                        </p:tav>
                                      </p:tavLst>
                                    </p:anim>
                                    <p:anim calcmode="lin" valueType="num">
                                      <p:cBhvr additive="base">
                                        <p:cTn id="17"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nodePh="1">
                                  <p:stCondLst>
                                    <p:cond delay="0"/>
                                  </p:stCondLst>
                                  <p:endCondLst>
                                    <p:cond evt="begin" delay="0">
                                      <p:tn val="20"/>
                                    </p:cond>
                                  </p:end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500" fill="hold"/>
                                        <p:tgtEl>
                                          <p:spTgt spid="26"/>
                                        </p:tgtEl>
                                        <p:attrNameLst>
                                          <p:attrName>ppt_x</p:attrName>
                                        </p:attrNameLst>
                                      </p:cBhvr>
                                      <p:tavLst>
                                        <p:tav tm="0">
                                          <p:val>
                                            <p:strVal val="#ppt_x"/>
                                          </p:val>
                                        </p:tav>
                                        <p:tav tm="100000">
                                          <p:val>
                                            <p:strVal val="#ppt_x"/>
                                          </p:val>
                                        </p:tav>
                                      </p:tavLst>
                                    </p:anim>
                                    <p:anim calcmode="lin" valueType="num">
                                      <p:cBhvr additive="base">
                                        <p:cTn id="2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nodePh="1">
                                  <p:stCondLst>
                                    <p:cond delay="0"/>
                                  </p:stCondLst>
                                  <p:endCondLst>
                                    <p:cond evt="begin" delay="0">
                                      <p:tn val="26"/>
                                    </p:cond>
                                  </p:endCondLst>
                                  <p:childTnLst>
                                    <p:set>
                                      <p:cBhvr>
                                        <p:cTn id="27" dur="1" fill="hold">
                                          <p:stCondLst>
                                            <p:cond delay="0"/>
                                          </p:stCondLst>
                                        </p:cTn>
                                        <p:tgtEl>
                                          <p:spTgt spid="27"/>
                                        </p:tgtEl>
                                        <p:attrNameLst>
                                          <p:attrName>style.visibility</p:attrName>
                                        </p:attrNameLst>
                                      </p:cBhvr>
                                      <p:to>
                                        <p:strVal val="visible"/>
                                      </p:to>
                                    </p:set>
                                    <p:anim calcmode="lin" valueType="num">
                                      <p:cBhvr additive="base">
                                        <p:cTn id="28" dur="500" fill="hold"/>
                                        <p:tgtEl>
                                          <p:spTgt spid="27"/>
                                        </p:tgtEl>
                                        <p:attrNameLst>
                                          <p:attrName>ppt_x</p:attrName>
                                        </p:attrNameLst>
                                      </p:cBhvr>
                                      <p:tavLst>
                                        <p:tav tm="0">
                                          <p:val>
                                            <p:strVal val="#ppt_x"/>
                                          </p:val>
                                        </p:tav>
                                        <p:tav tm="100000">
                                          <p:val>
                                            <p:strVal val="#ppt_x"/>
                                          </p:val>
                                        </p:tav>
                                      </p:tavLst>
                                    </p:anim>
                                    <p:anim calcmode="lin" valueType="num">
                                      <p:cBhvr additive="base">
                                        <p:cTn id="2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p:bldP spid="25" grpId="0"/>
      <p:bldP spid="26" grpId="0"/>
      <p:bldP spid="2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7383" y="216154"/>
            <a:ext cx="11904617" cy="1325563"/>
          </a:xfrm>
        </p:spPr>
        <p:txBody>
          <a:bodyPr>
            <a:normAutofit/>
          </a:bodyPr>
          <a:lstStyle/>
          <a:p>
            <a:pPr algn="ctr" rtl="1"/>
            <a:r>
              <a:rPr lang="ar-DZ" b="1" dirty="0" smtClean="0">
                <a:latin typeface="ae_Dimnah" pitchFamily="18" charset="-78"/>
                <a:cs typeface="ae_Dimnah" pitchFamily="18" charset="-78"/>
              </a:rPr>
              <a:t>المبحث الثاني: فروض، أدوار، مبادئ ومزايا تطبيق محاسبة الموارد البشرية</a:t>
            </a:r>
            <a:endParaRPr lang="fr-FR"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3" name="ZoneTexte 2"/>
          <p:cNvSpPr txBox="1"/>
          <p:nvPr/>
        </p:nvSpPr>
        <p:spPr>
          <a:xfrm>
            <a:off x="287383" y="1695450"/>
            <a:ext cx="11556955" cy="6063198"/>
          </a:xfrm>
          <a:prstGeom prst="rect">
            <a:avLst/>
          </a:prstGeom>
          <a:noFill/>
        </p:spPr>
        <p:txBody>
          <a:bodyPr wrap="square" rtlCol="0">
            <a:spAutoFit/>
          </a:bodyPr>
          <a:lstStyle/>
          <a:p>
            <a:pPr algn="r" rtl="1"/>
            <a:r>
              <a:rPr lang="ar-DZ" sz="2800" b="1" dirty="0" smtClean="0">
                <a:latin typeface="Hacen Tunisia" pitchFamily="2" charset="-78"/>
                <a:cs typeface="Hacen Tunisia" pitchFamily="2" charset="-78"/>
              </a:rPr>
              <a:t>	المطلب الثالث: مبادئ تطبيق محاسبة الموارد البشرية</a:t>
            </a:r>
          </a:p>
          <a:p>
            <a:pPr algn="r" rtl="1">
              <a:lnSpc>
                <a:spcPct val="150000"/>
              </a:lnSpc>
            </a:pPr>
            <a:r>
              <a:rPr lang="ar-DZ" sz="2000"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 ترتكز محاسبة الموارد البشرية مثلها مثل أي نوع من المحاسبة على مجموعة من المبادئ التي تعتبر كأساس عمل داخل المؤسسة والتي تتمثل في</a:t>
            </a:r>
            <a:r>
              <a:rPr lang="ar-DZ" sz="2000" dirty="0" smtClean="0">
                <a:latin typeface="Hacen Tunisia Lt" pitchFamily="2" charset="-78"/>
                <a:cs typeface="Hacen Tunisia Lt" pitchFamily="2" charset="-78"/>
              </a:rPr>
              <a:t>: </a:t>
            </a:r>
          </a:p>
          <a:p>
            <a:pPr algn="r" rtl="1">
              <a:lnSpc>
                <a:spcPct val="150000"/>
              </a:lnSpc>
            </a:pPr>
            <a:r>
              <a:rPr lang="ar-SA" sz="2000" b="1" dirty="0" smtClean="0">
                <a:latin typeface="Hacen Tunisia Lt" pitchFamily="2" charset="-78"/>
                <a:cs typeface="Hacen Tunisia Lt" pitchFamily="2" charset="-78"/>
              </a:rPr>
              <a:t>أولا: مبدأ الاستمرارية والدورية</a:t>
            </a:r>
            <a:endParaRPr lang="fr-FR" sz="2000" dirty="0" smtClean="0">
              <a:latin typeface="Hacen Tunisia Lt" pitchFamily="2" charset="-78"/>
              <a:cs typeface="Hacen Tunisia Lt" pitchFamily="2" charset="-78"/>
            </a:endParaRPr>
          </a:p>
          <a:p>
            <a:pPr algn="r" rtl="1">
              <a:lnSpc>
                <a:spcPct val="150000"/>
              </a:lnSpc>
            </a:pPr>
            <a:r>
              <a:rPr lang="ar-SA" sz="2000" b="1"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تمثل الموارد البشرية عنصر الاستمرار للمؤسسة فلا تستطيع بدونها أن تؤدي دورها، على العكس من الموارد المادية بخدماتها مؤقتة، لذا يجب على المؤسسة العمل على المحافظة على مواردها البشرية وزيادة إنتاجيتها عن طريق التدريب والتشجيع، ولعظمة التكاليف المنفقة على تلك الموارد والحصول على منافعها لعدة فترات محاسبية فإنه ينبغي توزيعها على تلك الفترات</a:t>
            </a:r>
            <a:endParaRPr lang="ar-DZ" sz="2000" dirty="0" smtClean="0">
              <a:latin typeface="Hacen Tunisia Lt" pitchFamily="2" charset="-78"/>
              <a:cs typeface="Hacen Tunisia Lt" pitchFamily="2" charset="-78"/>
            </a:endParaRPr>
          </a:p>
          <a:p>
            <a:pPr algn="r" rtl="1">
              <a:lnSpc>
                <a:spcPct val="150000"/>
              </a:lnSpc>
            </a:pPr>
            <a:r>
              <a:rPr lang="ar-SA" sz="2000" b="1" dirty="0" smtClean="0">
                <a:latin typeface="Hacen Tunisia Lt" pitchFamily="2" charset="-78"/>
                <a:cs typeface="Hacen Tunisia Lt" pitchFamily="2" charset="-78"/>
              </a:rPr>
              <a:t>ثانيا : مبدأ مقابلة الإيرادات بالتكاليف</a:t>
            </a:r>
            <a:r>
              <a:rPr lang="ar-DZ" sz="2000" b="1"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تعتبر تكلفة العنصر البشري البشرة المنفقة على اجتذابه وتعيينه وتدريبه وتنميته  مصروفا رأسماليا وأصلا من أصول المؤسسة يتم استنفاده ومن ثم تحمل الفترة المحاسبية بما يخصها فقط من التكلفة ويقابلها في الجانب الدائن الإيرادات الإنتاجية للموارد البشرية والمتمثلة فيما أضافته تلك الملفات إلى معدل </a:t>
            </a:r>
            <a:r>
              <a:rPr lang="ar-SA" sz="2000" dirty="0" err="1" smtClean="0">
                <a:latin typeface="Hacen Tunisia Lt" pitchFamily="2" charset="-78"/>
                <a:cs typeface="Hacen Tunisia Lt" pitchFamily="2" charset="-78"/>
              </a:rPr>
              <a:t>الأنتاح</a:t>
            </a:r>
            <a:r>
              <a:rPr lang="fr-FR" sz="2000" dirty="0" smtClean="0">
                <a:latin typeface="Hacen Tunisia Lt" pitchFamily="2" charset="-78"/>
                <a:cs typeface="Hacen Tunisia Lt" pitchFamily="2" charset="-78"/>
              </a:rPr>
              <a:t> .</a:t>
            </a:r>
          </a:p>
          <a:p>
            <a:pPr rtl="1">
              <a:lnSpc>
                <a:spcPct val="150000"/>
              </a:lnSpc>
            </a:pPr>
            <a:r>
              <a:rPr lang="ar-SA" sz="2000" b="1" dirty="0" smtClean="0">
                <a:latin typeface="Hacen Tunisia Lt" pitchFamily="2" charset="-78"/>
                <a:cs typeface="Hacen Tunisia Lt" pitchFamily="2" charset="-78"/>
              </a:rPr>
              <a:t> </a:t>
            </a:r>
            <a:endParaRPr lang="fr-FR" sz="2000" dirty="0" smtClean="0">
              <a:latin typeface="Hacen Tunisia Lt" pitchFamily="2" charset="-78"/>
              <a:cs typeface="Hacen Tunisia Lt" pitchFamily="2" charset="-78"/>
            </a:endParaRPr>
          </a:p>
          <a:p>
            <a:pPr algn="r" rtl="1"/>
            <a:endParaRPr lang="ar-DZ" sz="2000" dirty="0" smtClean="0">
              <a:latin typeface="Hacen Tunisia Lt" pitchFamily="2" charset="-78"/>
              <a:cs typeface="Hacen Tunisia Lt" pitchFamily="2" charset="-78"/>
            </a:endParaRPr>
          </a:p>
          <a:p>
            <a:pPr algn="r" rtl="1"/>
            <a:endParaRPr lang="fr-FR" sz="4000" dirty="0">
              <a:latin typeface="Hacen Tunisia Lt" panose="02000000000000000000" pitchFamily="2" charset="-78"/>
              <a:cs typeface="Hacen Tunisia Lt" panose="02000000000000000000" pitchFamily="2" charset="-78"/>
            </a:endParaRPr>
          </a:p>
        </p:txBody>
      </p:sp>
      <p:sp>
        <p:nvSpPr>
          <p:cNvPr id="18" name="Rectangle 17"/>
          <p:cNvSpPr/>
          <p:nvPr/>
        </p:nvSpPr>
        <p:spPr>
          <a:xfrm>
            <a:off x="4476526" y="2565366"/>
            <a:ext cx="5706682" cy="331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endParaRPr lang="fr-FR" sz="2800" dirty="0">
              <a:solidFill>
                <a:schemeClr val="tx1"/>
              </a:solidFill>
              <a:latin typeface="Hacen Tunisia Lt" panose="02000000000000000000" pitchFamily="2" charset="-78"/>
              <a:cs typeface="Hacen Tunisia Lt" panose="02000000000000000000" pitchFamily="2" charset="-78"/>
            </a:endParaRPr>
          </a:p>
        </p:txBody>
      </p:sp>
    </p:spTree>
    <p:extLst>
      <p:ext uri="{BB962C8B-B14F-4D97-AF65-F5344CB8AC3E}">
        <p14:creationId xmlns="" xmlns:p14="http://schemas.microsoft.com/office/powerpoint/2010/main" val="128113099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nodePh="1">
                                  <p:stCondLst>
                                    <p:cond delay="0"/>
                                  </p:stCondLst>
                                  <p:endCondLst>
                                    <p:cond evt="begin" delay="0">
                                      <p:tn val="10"/>
                                    </p:cond>
                                  </p:end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itchFamily="18" charset="-78"/>
                <a:cs typeface="ae_Dimnah" pitchFamily="18" charset="-78"/>
              </a:rPr>
              <a:t>المبحث الثاني: فروض، أدوار، مبادئ ومزايا تطبيق محاسبة الموارد البشرية</a:t>
            </a:r>
            <a:endParaRPr lang="fr-FR" b="1" dirty="0">
              <a:latin typeface="ae_Dimnah" pitchFamily="18" charset="-78"/>
              <a:cs typeface="ae_Dimnah"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3" name="ZoneTexte 2"/>
          <p:cNvSpPr txBox="1"/>
          <p:nvPr/>
        </p:nvSpPr>
        <p:spPr>
          <a:xfrm>
            <a:off x="470263" y="1695450"/>
            <a:ext cx="10883565" cy="5416868"/>
          </a:xfrm>
          <a:prstGeom prst="rect">
            <a:avLst/>
          </a:prstGeom>
          <a:noFill/>
        </p:spPr>
        <p:txBody>
          <a:bodyPr wrap="square" rtlCol="0">
            <a:spAutoFit/>
          </a:bodyPr>
          <a:lstStyle/>
          <a:p>
            <a:pPr algn="r" rtl="1"/>
            <a:r>
              <a:rPr lang="ar-DZ" sz="2800" b="1" dirty="0" smtClean="0">
                <a:latin typeface="Hacen Tunisia" pitchFamily="2" charset="-78"/>
                <a:cs typeface="Hacen Tunisia" pitchFamily="2" charset="-78"/>
              </a:rPr>
              <a:t>المطلب الثالث: مبادئ تطبيق محاسبة الموارد البشرية </a:t>
            </a:r>
          </a:p>
          <a:p>
            <a:pPr algn="r" rtl="1"/>
            <a:r>
              <a:rPr lang="ar-SA" sz="2000" b="1" dirty="0" smtClean="0">
                <a:latin typeface="Hacen Tunisia Lt" pitchFamily="2" charset="-78"/>
                <a:cs typeface="Hacen Tunisia Lt" pitchFamily="2" charset="-78"/>
              </a:rPr>
              <a:t>ثالثا : مبدأ الإفصاح والعلانية</a:t>
            </a:r>
            <a:endParaRPr lang="fr-FR" sz="2000" dirty="0" smtClean="0">
              <a:latin typeface="Hacen Tunisia Lt" pitchFamily="2" charset="-78"/>
              <a:cs typeface="Hacen Tunisia Lt" pitchFamily="2" charset="-78"/>
            </a:endParaRPr>
          </a:p>
          <a:p>
            <a:pPr algn="r" rtl="1"/>
            <a:r>
              <a:rPr lang="ar-SA" sz="2000" b="1"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 في المحاسبة التقليدية لا يتم الإشارة إلى العنصر البشري إلا في قائمة نتائج الأعمال   (أجور ورواتب) وفي قائمة المركز المالي (المقدمات والمستحقات من تلك المصروفات) وهذا يعد قصورا في الإفصاح حيث يجب عرض الاستثمار في الموارد البشرية ضمن أصول قائمة المركز المالي يعطي مؤشرا للجهات المهتمة للمؤسسة كما يعطي مؤشرات ذات دلالة تعكس كفاءة الإدارة وتوضح التغير في هيكل القوى العاملة</a:t>
            </a:r>
            <a:r>
              <a:rPr lang="fr-FR" sz="2000" dirty="0" smtClean="0">
                <a:latin typeface="Hacen Tunisia Lt" pitchFamily="2" charset="-78"/>
                <a:cs typeface="Hacen Tunisia Lt" pitchFamily="2" charset="-78"/>
              </a:rPr>
              <a:t>.</a:t>
            </a:r>
          </a:p>
          <a:p>
            <a:pPr algn="r" rtl="1"/>
            <a:r>
              <a:rPr lang="ar-DZ" sz="2000" dirty="0" smtClean="0">
                <a:latin typeface="Hacen Tunisia Lt" pitchFamily="2" charset="-78"/>
                <a:cs typeface="Hacen Tunisia Lt" pitchFamily="2" charset="-78"/>
              </a:rPr>
              <a:t>	</a:t>
            </a:r>
          </a:p>
          <a:p>
            <a:pPr algn="r" rtl="1"/>
            <a:r>
              <a:rPr lang="ar-SA" sz="2000" b="1" dirty="0" smtClean="0">
                <a:latin typeface="Hacen Tunisia Lt" pitchFamily="2" charset="-78"/>
                <a:cs typeface="Hacen Tunisia Lt" pitchFamily="2" charset="-78"/>
              </a:rPr>
              <a:t>رابعا: مبدأ الموضوعية</a:t>
            </a:r>
            <a:endParaRPr lang="fr-FR" sz="2000" dirty="0" smtClean="0">
              <a:latin typeface="Hacen Tunisia Lt" pitchFamily="2" charset="-78"/>
              <a:cs typeface="Hacen Tunisia Lt" pitchFamily="2" charset="-78"/>
            </a:endParaRPr>
          </a:p>
          <a:p>
            <a:pPr algn="r" rtl="1"/>
            <a:r>
              <a:rPr lang="ar-SA" sz="2000" dirty="0" smtClean="0">
                <a:latin typeface="Hacen Tunisia Lt" pitchFamily="2" charset="-78"/>
                <a:cs typeface="Hacen Tunisia Lt" pitchFamily="2" charset="-78"/>
              </a:rPr>
              <a:t>  هناك مقاييس على درجة كبيرة من الموضوعية تستخدم لقياس رأس المال البشري وتعتمد الموضوعية على البيانات الإحصائية الرسمية، ويرى الباحثون أن إضافة بيانات أقل موضوعية ولكن أكثر فائدة لمتخذي القرارات يؤدي إلى تطور علم المحاسبة</a:t>
            </a:r>
            <a:r>
              <a:rPr lang="fr-FR" sz="2000" dirty="0" smtClean="0">
                <a:latin typeface="Hacen Tunisia Lt" pitchFamily="2" charset="-78"/>
                <a:cs typeface="Hacen Tunisia Lt" pitchFamily="2" charset="-78"/>
              </a:rPr>
              <a:t>.</a:t>
            </a:r>
          </a:p>
          <a:p>
            <a:pPr algn="r" rtl="1"/>
            <a:r>
              <a:rPr lang="ar-SA" sz="2000" b="1" dirty="0" smtClean="0">
                <a:latin typeface="Hacen Tunisia Lt" pitchFamily="2" charset="-78"/>
                <a:cs typeface="Hacen Tunisia Lt" pitchFamily="2" charset="-78"/>
              </a:rPr>
              <a:t>خامسا: مبدأ الأهمية النسبية</a:t>
            </a:r>
            <a:r>
              <a:rPr lang="ar-SA" sz="2000" dirty="0" smtClean="0">
                <a:latin typeface="Hacen Tunisia Lt" pitchFamily="2" charset="-78"/>
                <a:cs typeface="Hacen Tunisia Lt" pitchFamily="2" charset="-78"/>
              </a:rPr>
              <a:t> </a:t>
            </a:r>
            <a:endParaRPr lang="fr-FR" sz="2000" dirty="0" smtClean="0">
              <a:latin typeface="Hacen Tunisia Lt" pitchFamily="2" charset="-78"/>
              <a:cs typeface="Hacen Tunisia Lt" pitchFamily="2" charset="-78"/>
            </a:endParaRPr>
          </a:p>
          <a:p>
            <a:pPr algn="r" rtl="1"/>
            <a:r>
              <a:rPr lang="ar-SA" sz="2000" dirty="0" smtClean="0">
                <a:latin typeface="Hacen Tunisia Lt" pitchFamily="2" charset="-78"/>
                <a:cs typeface="Hacen Tunisia Lt" pitchFamily="2" charset="-78"/>
              </a:rPr>
              <a:t>  إن التكاليف المنفقة في اكتساب العنصر البشري هي تكاليف كبيرة بحيث تأخذ أهمية تؤدي إلى وجوب </a:t>
            </a:r>
            <a:r>
              <a:rPr lang="ar-SA" sz="2000" dirty="0" err="1" smtClean="0">
                <a:latin typeface="Hacen Tunisia Lt" pitchFamily="2" charset="-78"/>
                <a:cs typeface="Hacen Tunisia Lt" pitchFamily="2" charset="-78"/>
              </a:rPr>
              <a:t>رسملتها</a:t>
            </a:r>
            <a:r>
              <a:rPr lang="ar-SA" sz="2000" dirty="0" smtClean="0">
                <a:latin typeface="Hacen Tunisia Lt" pitchFamily="2" charset="-78"/>
                <a:cs typeface="Hacen Tunisia Lt" pitchFamily="2" charset="-78"/>
              </a:rPr>
              <a:t> وإظهارها في قائمة المركز المالي</a:t>
            </a:r>
            <a:r>
              <a:rPr lang="fr-FR" sz="2000" dirty="0" smtClean="0">
                <a:latin typeface="Hacen Tunisia Lt" pitchFamily="2" charset="-78"/>
                <a:cs typeface="Hacen Tunisia Lt" pitchFamily="2" charset="-78"/>
              </a:rPr>
              <a:t>.</a:t>
            </a:r>
          </a:p>
          <a:p>
            <a:pPr algn="r" rtl="1"/>
            <a:endParaRPr lang="ar-DZ" dirty="0" smtClean="0">
              <a:latin typeface="Hacen Tunisia Lt" panose="02000000000000000000" pitchFamily="2" charset="-78"/>
              <a:cs typeface="Hacen Tunisia Lt" panose="02000000000000000000" pitchFamily="2" charset="-78"/>
            </a:endParaRPr>
          </a:p>
          <a:p>
            <a:pPr algn="r" rtl="1"/>
            <a:endParaRPr lang="fr-FR" sz="4000" dirty="0">
              <a:latin typeface="Hacen Tunisia Lt" panose="02000000000000000000" pitchFamily="2" charset="-78"/>
              <a:cs typeface="Hacen Tunisia Lt" panose="02000000000000000000" pitchFamily="2" charset="-78"/>
            </a:endParaRPr>
          </a:p>
        </p:txBody>
      </p:sp>
      <p:sp>
        <p:nvSpPr>
          <p:cNvPr id="18" name="Rectangle 17"/>
          <p:cNvSpPr/>
          <p:nvPr/>
        </p:nvSpPr>
        <p:spPr>
          <a:xfrm>
            <a:off x="-785813" y="2808547"/>
            <a:ext cx="10497757"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5" name="Rectangle 24"/>
          <p:cNvSpPr/>
          <p:nvPr/>
        </p:nvSpPr>
        <p:spPr>
          <a:xfrm>
            <a:off x="3276600" y="3584834"/>
            <a:ext cx="63924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ar-DZ" sz="3200" dirty="0" smtClean="0">
              <a:solidFill>
                <a:schemeClr val="tx1"/>
              </a:solidFill>
              <a:latin typeface="Hacen Tunisia Lt" panose="02000000000000000000" pitchFamily="2" charset="-78"/>
              <a:cs typeface="Hacen Tunisia Lt" panose="02000000000000000000" pitchFamily="2" charset="-78"/>
            </a:endParaRPr>
          </a:p>
        </p:txBody>
      </p:sp>
      <p:sp>
        <p:nvSpPr>
          <p:cNvPr id="26" name="Rectangle 25"/>
          <p:cNvSpPr/>
          <p:nvPr/>
        </p:nvSpPr>
        <p:spPr>
          <a:xfrm>
            <a:off x="3962400" y="4346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fr-FR" sz="3200" dirty="0">
              <a:solidFill>
                <a:schemeClr val="tx1"/>
              </a:solidFill>
              <a:latin typeface="Hacen Tunisia Lt" panose="02000000000000000000" pitchFamily="2" charset="-78"/>
              <a:cs typeface="Hacen Tunisia Lt" panose="02000000000000000000" pitchFamily="2" charset="-78"/>
            </a:endParaRPr>
          </a:p>
        </p:txBody>
      </p:sp>
      <p:sp>
        <p:nvSpPr>
          <p:cNvPr id="27" name="Rectangle 26"/>
          <p:cNvSpPr/>
          <p:nvPr/>
        </p:nvSpPr>
        <p:spPr>
          <a:xfrm>
            <a:off x="3962400" y="5108834"/>
            <a:ext cx="5706682" cy="399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fr-FR" sz="3200" dirty="0">
              <a:solidFill>
                <a:schemeClr val="tx1"/>
              </a:solidFill>
              <a:latin typeface="Hacen Tunisia Lt" panose="02000000000000000000" pitchFamily="2" charset="-78"/>
              <a:cs typeface="Hacen Tunisia Lt" panose="02000000000000000000" pitchFamily="2" charset="-78"/>
            </a:endParaRPr>
          </a:p>
        </p:txBody>
      </p:sp>
    </p:spTree>
    <p:extLst>
      <p:ext uri="{BB962C8B-B14F-4D97-AF65-F5344CB8AC3E}">
        <p14:creationId xmlns="" xmlns:p14="http://schemas.microsoft.com/office/powerpoint/2010/main" val="2952596759"/>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par>
                                <p:cTn id="8" presetID="2" presetClass="entr" presetSubtype="4" fill="hold" grpId="0" nodeType="withEffect" nodePh="1">
                                  <p:stCondLst>
                                    <p:cond delay="0"/>
                                  </p:stCondLst>
                                  <p:endCondLst>
                                    <p:cond evt="begin" delay="0">
                                      <p:tn val="8"/>
                                    </p:cond>
                                  </p:endCondLst>
                                  <p:childTnLst>
                                    <p:set>
                                      <p:cBhvr>
                                        <p:cTn id="9" dur="1" fill="hold">
                                          <p:stCondLst>
                                            <p:cond delay="0"/>
                                          </p:stCondLst>
                                        </p:cTn>
                                        <p:tgtEl>
                                          <p:spTgt spid="18"/>
                                        </p:tgtEl>
                                        <p:attrNameLst>
                                          <p:attrName>style.visibility</p:attrName>
                                        </p:attrNameLst>
                                      </p:cBhvr>
                                      <p:to>
                                        <p:strVal val="visible"/>
                                      </p:to>
                                    </p:set>
                                    <p:anim calcmode="lin" valueType="num">
                                      <p:cBhvr additive="base">
                                        <p:cTn id="10" dur="500" fill="hold"/>
                                        <p:tgtEl>
                                          <p:spTgt spid="18"/>
                                        </p:tgtEl>
                                        <p:attrNameLst>
                                          <p:attrName>ppt_x</p:attrName>
                                        </p:attrNameLst>
                                      </p:cBhvr>
                                      <p:tavLst>
                                        <p:tav tm="0">
                                          <p:val>
                                            <p:strVal val="#ppt_x"/>
                                          </p:val>
                                        </p:tav>
                                        <p:tav tm="100000">
                                          <p:val>
                                            <p:strVal val="#ppt_x"/>
                                          </p:val>
                                        </p:tav>
                                      </p:tavLst>
                                    </p:anim>
                                    <p:anim calcmode="lin" valueType="num">
                                      <p:cBhvr additive="base">
                                        <p:cTn id="11"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ppt_x"/>
                                          </p:val>
                                        </p:tav>
                                        <p:tav tm="100000">
                                          <p:val>
                                            <p:strVal val="#ppt_x"/>
                                          </p:val>
                                        </p:tav>
                                      </p:tavLst>
                                    </p:anim>
                                    <p:anim calcmode="lin" valueType="num">
                                      <p:cBhvr additive="base">
                                        <p:cTn id="17"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nodePh="1">
                                  <p:stCondLst>
                                    <p:cond delay="0"/>
                                  </p:stCondLst>
                                  <p:endCondLst>
                                    <p:cond evt="begin" delay="0">
                                      <p:tn val="20"/>
                                    </p:cond>
                                  </p:end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500" fill="hold"/>
                                        <p:tgtEl>
                                          <p:spTgt spid="26"/>
                                        </p:tgtEl>
                                        <p:attrNameLst>
                                          <p:attrName>ppt_x</p:attrName>
                                        </p:attrNameLst>
                                      </p:cBhvr>
                                      <p:tavLst>
                                        <p:tav tm="0">
                                          <p:val>
                                            <p:strVal val="#ppt_x"/>
                                          </p:val>
                                        </p:tav>
                                        <p:tav tm="100000">
                                          <p:val>
                                            <p:strVal val="#ppt_x"/>
                                          </p:val>
                                        </p:tav>
                                      </p:tavLst>
                                    </p:anim>
                                    <p:anim calcmode="lin" valueType="num">
                                      <p:cBhvr additive="base">
                                        <p:cTn id="2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nodePh="1">
                                  <p:stCondLst>
                                    <p:cond delay="0"/>
                                  </p:stCondLst>
                                  <p:endCondLst>
                                    <p:cond evt="begin" delay="0">
                                      <p:tn val="26"/>
                                    </p:cond>
                                  </p:endCondLst>
                                  <p:childTnLst>
                                    <p:set>
                                      <p:cBhvr>
                                        <p:cTn id="27" dur="1" fill="hold">
                                          <p:stCondLst>
                                            <p:cond delay="0"/>
                                          </p:stCondLst>
                                        </p:cTn>
                                        <p:tgtEl>
                                          <p:spTgt spid="27"/>
                                        </p:tgtEl>
                                        <p:attrNameLst>
                                          <p:attrName>style.visibility</p:attrName>
                                        </p:attrNameLst>
                                      </p:cBhvr>
                                      <p:to>
                                        <p:strVal val="visible"/>
                                      </p:to>
                                    </p:set>
                                    <p:anim calcmode="lin" valueType="num">
                                      <p:cBhvr additive="base">
                                        <p:cTn id="28" dur="500" fill="hold"/>
                                        <p:tgtEl>
                                          <p:spTgt spid="27"/>
                                        </p:tgtEl>
                                        <p:attrNameLst>
                                          <p:attrName>ppt_x</p:attrName>
                                        </p:attrNameLst>
                                      </p:cBhvr>
                                      <p:tavLst>
                                        <p:tav tm="0">
                                          <p:val>
                                            <p:strVal val="#ppt_x"/>
                                          </p:val>
                                        </p:tav>
                                        <p:tav tm="100000">
                                          <p:val>
                                            <p:strVal val="#ppt_x"/>
                                          </p:val>
                                        </p:tav>
                                      </p:tavLst>
                                    </p:anim>
                                    <p:anim calcmode="lin" valueType="num">
                                      <p:cBhvr additive="base">
                                        <p:cTn id="2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8" grpId="0"/>
      <p:bldP spid="25" grpId="0"/>
      <p:bldP spid="26" grpId="0"/>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190028"/>
            <a:ext cx="12030891" cy="1325563"/>
          </a:xfrm>
        </p:spPr>
        <p:txBody>
          <a:bodyPr>
            <a:normAutofit/>
          </a:bodyPr>
          <a:lstStyle/>
          <a:p>
            <a:pPr algn="ctr" rtl="1"/>
            <a:r>
              <a:rPr lang="ar-DZ" b="1" dirty="0" smtClean="0">
                <a:latin typeface="ae_Dimnah" pitchFamily="18" charset="-78"/>
                <a:cs typeface="ae_Dimnah" pitchFamily="18" charset="-78"/>
              </a:rPr>
              <a:t>المبحث الثاني: فروض، أدوار، مبادئ ومزايا تطبيق محاسبة الموارد البشرية</a:t>
            </a:r>
            <a:endParaRPr lang="fr-FR"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3" name="ZoneTexte 2"/>
          <p:cNvSpPr txBox="1"/>
          <p:nvPr/>
        </p:nvSpPr>
        <p:spPr>
          <a:xfrm>
            <a:off x="4683430" y="1695450"/>
            <a:ext cx="6670416" cy="523220"/>
          </a:xfrm>
          <a:prstGeom prst="rect">
            <a:avLst/>
          </a:prstGeom>
          <a:noFill/>
        </p:spPr>
        <p:txBody>
          <a:bodyPr wrap="none" rtlCol="0">
            <a:spAutoFit/>
          </a:bodyPr>
          <a:lstStyle/>
          <a:p>
            <a:pPr algn="r" rtl="1"/>
            <a:r>
              <a:rPr lang="ar-DZ" sz="2800" b="1" dirty="0" smtClean="0">
                <a:latin typeface="Hacen Tunisia" pitchFamily="2" charset="-78"/>
                <a:cs typeface="Hacen Tunisia" pitchFamily="2" charset="-78"/>
              </a:rPr>
              <a:t>المطلب الرابع: مزايا تطبيق محاسبة الموارد البشرية </a:t>
            </a:r>
            <a:endParaRPr lang="fr-FR" sz="2800" b="1" dirty="0">
              <a:latin typeface="Hacen Tunisia" pitchFamily="2" charset="-78"/>
              <a:cs typeface="Hacen Tunisia" pitchFamily="2" charset="-78"/>
            </a:endParaRPr>
          </a:p>
        </p:txBody>
      </p:sp>
      <p:sp>
        <p:nvSpPr>
          <p:cNvPr id="13" name="Espace réservé du contenu 2"/>
          <p:cNvSpPr txBox="1">
            <a:spLocks/>
          </p:cNvSpPr>
          <p:nvPr/>
        </p:nvSpPr>
        <p:spPr>
          <a:xfrm>
            <a:off x="261257" y="2420937"/>
            <a:ext cx="1166513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r" rtl="1">
              <a:lnSpc>
                <a:spcPct val="150000"/>
              </a:lnSpc>
              <a:buNone/>
            </a:pPr>
            <a:r>
              <a:rPr lang="ar-SA" dirty="0" smtClean="0">
                <a:latin typeface="Hacen Tunisia Lt" pitchFamily="2" charset="-78"/>
                <a:cs typeface="Hacen Tunisia Lt" pitchFamily="2" charset="-78"/>
              </a:rPr>
              <a:t>تحقق محاسبة الموارد البشرية عدة مزايا للإدارة يمكن تلخيصها في الآتي</a:t>
            </a:r>
            <a:r>
              <a:rPr lang="ar-DZ" dirty="0" smtClean="0">
                <a:latin typeface="Hacen Tunisia Lt" pitchFamily="2" charset="-78"/>
                <a:cs typeface="Hacen Tunisia Lt" pitchFamily="2" charset="-78"/>
              </a:rPr>
              <a:t>: </a:t>
            </a:r>
          </a:p>
          <a:p>
            <a:pPr lvl="0" algn="r" rtl="1"/>
            <a:r>
              <a:rPr lang="ar-SA" sz="2200" dirty="0" smtClean="0">
                <a:latin typeface="Hacen Tunisia Lt" pitchFamily="2" charset="-78"/>
                <a:cs typeface="Hacen Tunisia Lt" pitchFamily="2" charset="-78"/>
              </a:rPr>
              <a:t>التخطيط السليم للقوى العاملة لمواجهة الأعباء الحالية والمتوقعة</a:t>
            </a:r>
            <a:r>
              <a:rPr lang="fr-FR" sz="2200" dirty="0" smtClean="0">
                <a:latin typeface="Hacen Tunisia Lt" pitchFamily="2" charset="-78"/>
                <a:cs typeface="Hacen Tunisia Lt" pitchFamily="2" charset="-78"/>
              </a:rPr>
              <a:t>.</a:t>
            </a:r>
          </a:p>
          <a:p>
            <a:pPr lvl="0" algn="r" rtl="1"/>
            <a:r>
              <a:rPr lang="ar-SA" sz="2200" dirty="0" smtClean="0">
                <a:latin typeface="Hacen Tunisia Lt" pitchFamily="2" charset="-78"/>
                <a:cs typeface="Hacen Tunisia Lt" pitchFamily="2" charset="-78"/>
              </a:rPr>
              <a:t>تقدير الاستثمارات التي توجهها المنظمة في بناء تنظيمها الإنساني .</a:t>
            </a:r>
            <a:endParaRPr lang="fr-FR" sz="2200" dirty="0" smtClean="0">
              <a:latin typeface="Hacen Tunisia Lt" pitchFamily="2" charset="-78"/>
              <a:cs typeface="Hacen Tunisia Lt" pitchFamily="2" charset="-78"/>
            </a:endParaRPr>
          </a:p>
          <a:p>
            <a:pPr lvl="0" algn="r" rtl="1"/>
            <a:r>
              <a:rPr lang="ar-SA" sz="2200" dirty="0" smtClean="0">
                <a:latin typeface="Hacen Tunisia Lt" pitchFamily="2" charset="-78"/>
                <a:cs typeface="Hacen Tunisia Lt" pitchFamily="2" charset="-78"/>
              </a:rPr>
              <a:t>تحديد أفضل مجالات الاستفادة من الأصول الإنسانية وذلك عن طريق قياس العائد من استخدام هذه الأصول.</a:t>
            </a:r>
            <a:endParaRPr lang="fr-FR" sz="2200" dirty="0" smtClean="0">
              <a:latin typeface="Hacen Tunisia Lt" pitchFamily="2" charset="-78"/>
              <a:cs typeface="Hacen Tunisia Lt" pitchFamily="2" charset="-78"/>
            </a:endParaRPr>
          </a:p>
          <a:p>
            <a:pPr lvl="0" algn="r" rtl="1"/>
            <a:r>
              <a:rPr lang="ar-SA" sz="2200" dirty="0" smtClean="0">
                <a:latin typeface="Hacen Tunisia Lt" pitchFamily="2" charset="-78"/>
                <a:cs typeface="Hacen Tunisia Lt" pitchFamily="2" charset="-78"/>
              </a:rPr>
              <a:t>تقدير القيمة الإنتاجية للأصول الإنسانية وتخصيص الأجزاء المستفادة من هذه القيمة لكل سنة مالية</a:t>
            </a:r>
            <a:r>
              <a:rPr lang="fr-FR" sz="2200" dirty="0" smtClean="0">
                <a:latin typeface="Hacen Tunisia Lt" pitchFamily="2" charset="-78"/>
                <a:cs typeface="Hacen Tunisia Lt" pitchFamily="2" charset="-78"/>
              </a:rPr>
              <a:t> .</a:t>
            </a:r>
          </a:p>
          <a:p>
            <a:pPr lvl="0" algn="r" rtl="1"/>
            <a:r>
              <a:rPr lang="ar-SA" sz="2200" dirty="0" smtClean="0">
                <a:latin typeface="Hacen Tunisia Lt" pitchFamily="2" charset="-78"/>
                <a:cs typeface="Hacen Tunisia Lt" pitchFamily="2" charset="-78"/>
              </a:rPr>
              <a:t>تقدير التكاليف الحقيقية للأعمال مما يساعد على اتخاذ القرارات الملائمة </a:t>
            </a:r>
            <a:r>
              <a:rPr lang="fr-FR" sz="2200" dirty="0" smtClean="0">
                <a:latin typeface="Hacen Tunisia Lt" pitchFamily="2" charset="-78"/>
                <a:cs typeface="Hacen Tunisia Lt" pitchFamily="2" charset="-78"/>
              </a:rPr>
              <a:t>"</a:t>
            </a:r>
            <a:r>
              <a:rPr lang="ar-SA" sz="2200" dirty="0" smtClean="0">
                <a:latin typeface="Hacen Tunisia Lt" pitchFamily="2" charset="-78"/>
                <a:cs typeface="Hacen Tunisia Lt" pitchFamily="2" charset="-78"/>
              </a:rPr>
              <a:t>المالية والإنتاجية والإنسانية</a:t>
            </a:r>
            <a:r>
              <a:rPr lang="fr-FR" sz="2200" dirty="0" smtClean="0">
                <a:latin typeface="Hacen Tunisia Lt" pitchFamily="2" charset="-78"/>
                <a:cs typeface="Hacen Tunisia Lt" pitchFamily="2" charset="-78"/>
              </a:rPr>
              <a:t> "</a:t>
            </a:r>
          </a:p>
          <a:p>
            <a:pPr lvl="0" algn="r" rtl="1"/>
            <a:r>
              <a:rPr lang="ar-SA" sz="2200" dirty="0" smtClean="0">
                <a:latin typeface="Hacen Tunisia Lt" pitchFamily="2" charset="-78"/>
                <a:cs typeface="Hacen Tunisia Lt" pitchFamily="2" charset="-78"/>
              </a:rPr>
              <a:t>عدم تحميل حسابات النتيجة بكافة المصروفات المرتبطة بالموارد البشرية التي تستنفد خلال الفترة المالية مما يترتب عليه زيادة الأرباح.</a:t>
            </a:r>
            <a:endParaRPr lang="fr-FR" sz="2200" dirty="0" smtClean="0">
              <a:latin typeface="Hacen Tunisia Lt" pitchFamily="2" charset="-78"/>
              <a:cs typeface="Hacen Tunisia Lt" pitchFamily="2" charset="-78"/>
            </a:endParaRPr>
          </a:p>
          <a:p>
            <a:pPr algn="r" rtl="1"/>
            <a:r>
              <a:rPr lang="ar-SA" sz="2200" dirty="0" smtClean="0">
                <a:latin typeface="Hacen Tunisia Lt" pitchFamily="2" charset="-78"/>
                <a:cs typeface="Hacen Tunisia Lt" pitchFamily="2" charset="-78"/>
              </a:rPr>
              <a:t>إن استحداث أصول جديدة هي " الأصول الإنسانية " يترتب عليه تضخم المركز المالي للمنظمة، ويوحي بزيادة ثقلها في السوق </a:t>
            </a:r>
            <a:endParaRPr lang="ar-DZ" sz="2200" dirty="0" smtClean="0">
              <a:latin typeface="Hacen Tunisia Lt" pitchFamily="2" charset="-78"/>
              <a:cs typeface="Hacen Tunisia Lt" pitchFamily="2" charset="-78"/>
            </a:endParaRPr>
          </a:p>
        </p:txBody>
      </p:sp>
    </p:spTree>
    <p:extLst>
      <p:ext uri="{BB962C8B-B14F-4D97-AF65-F5344CB8AC3E}">
        <p14:creationId xmlns="" xmlns:p14="http://schemas.microsoft.com/office/powerpoint/2010/main" val="4061163970"/>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 calcmode="lin" valueType="num">
                                      <p:cBhvr>
                                        <p:cTn id="15" dur="500" fill="hold"/>
                                        <p:tgtEl>
                                          <p:spTgt spid="6"/>
                                        </p:tgtEl>
                                        <p:attrNameLst>
                                          <p:attrName>style.rotation</p:attrName>
                                        </p:attrNameLst>
                                      </p:cBhvr>
                                      <p:tavLst>
                                        <p:tav tm="0">
                                          <p:val>
                                            <p:fltVal val="90"/>
                                          </p:val>
                                        </p:tav>
                                        <p:tav tm="100000">
                                          <p:val>
                                            <p:fltVal val="0"/>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ircle(in)">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randombar(horizontal)">
                                      <p:cBhvr>
                                        <p:cTn id="2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0028"/>
            <a:ext cx="10515600" cy="1325563"/>
          </a:xfrm>
        </p:spPr>
        <p:txBody>
          <a:bodyPr>
            <a:normAutofit/>
          </a:bodyPr>
          <a:lstStyle/>
          <a:p>
            <a:pPr algn="ctr"/>
            <a:r>
              <a:rPr lang="ar-DZ" sz="6000" dirty="0" smtClean="0">
                <a:latin typeface="ae_Dimnah" panose="02060603050605020204" pitchFamily="18" charset="-78"/>
                <a:cs typeface="ae_Dimnah" panose="02060603050605020204" pitchFamily="18" charset="-78"/>
              </a:rPr>
              <a:t>الخاتمة</a:t>
            </a:r>
            <a:endParaRPr lang="fr-FR" sz="6000"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4" name="Rectangle 3"/>
          <p:cNvSpPr/>
          <p:nvPr/>
        </p:nvSpPr>
        <p:spPr>
          <a:xfrm>
            <a:off x="471488" y="1951762"/>
            <a:ext cx="11401425" cy="1200329"/>
          </a:xfrm>
          <a:prstGeom prst="rect">
            <a:avLst/>
          </a:prstGeom>
        </p:spPr>
        <p:txBody>
          <a:bodyPr wrap="square">
            <a:spAutoFit/>
          </a:bodyPr>
          <a:lstStyle/>
          <a:p>
            <a:pPr algn="r" rtl="1"/>
            <a:r>
              <a:rPr lang="ar-DZ" sz="2400" dirty="0" smtClean="0">
                <a:latin typeface="Hacen Tunisia Lt" pitchFamily="2" charset="-78"/>
                <a:cs typeface="Hacen Tunisia Lt" pitchFamily="2" charset="-78"/>
              </a:rPr>
              <a:t>	</a:t>
            </a:r>
            <a:endParaRPr lang="ar-SA" sz="2400" dirty="0" smtClean="0">
              <a:latin typeface="Hacen Tunisia Lt" pitchFamily="2" charset="-78"/>
              <a:cs typeface="Hacen Tunisia Lt" pitchFamily="2" charset="-78"/>
            </a:endParaRPr>
          </a:p>
          <a:p>
            <a:pPr algn="r" rtl="1"/>
            <a:r>
              <a:rPr lang="ar-SA" sz="2400" dirty="0" smtClean="0">
                <a:latin typeface="Hacen Tunisia Lt" pitchFamily="2" charset="-78"/>
                <a:cs typeface="Hacen Tunisia Lt" pitchFamily="2" charset="-78"/>
              </a:rPr>
              <a:t/>
            </a:r>
            <a:br>
              <a:rPr lang="ar-SA" sz="2400" dirty="0" smtClean="0">
                <a:latin typeface="Hacen Tunisia Lt" pitchFamily="2" charset="-78"/>
                <a:cs typeface="Hacen Tunisia Lt" pitchFamily="2" charset="-78"/>
              </a:rPr>
            </a:br>
            <a:endParaRPr lang="fr-FR" sz="2400" dirty="0">
              <a:latin typeface="Hacen Tunisia Lt" pitchFamily="2" charset="-78"/>
              <a:cs typeface="Hacen Tunisia Lt" pitchFamily="2" charset="-78"/>
            </a:endParaRPr>
          </a:p>
        </p:txBody>
      </p:sp>
      <p:sp>
        <p:nvSpPr>
          <p:cNvPr id="5" name="Rectangle à coins arrondis 4"/>
          <p:cNvSpPr/>
          <p:nvPr/>
        </p:nvSpPr>
        <p:spPr>
          <a:xfrm>
            <a:off x="542925" y="2000250"/>
            <a:ext cx="11087100" cy="2757488"/>
          </a:xfrm>
          <a:prstGeom prst="roundRect">
            <a:avLst/>
          </a:prstGeom>
          <a:ln>
            <a:solidFill>
              <a:srgbClr val="4FCAC5"/>
            </a:solidFill>
          </a:ln>
          <a:effectLst/>
        </p:spPr>
        <p:style>
          <a:lnRef idx="2">
            <a:schemeClr val="accent6"/>
          </a:lnRef>
          <a:fillRef idx="1">
            <a:schemeClr val="lt1"/>
          </a:fillRef>
          <a:effectRef idx="0">
            <a:schemeClr val="accent6"/>
          </a:effectRef>
          <a:fontRef idx="minor">
            <a:schemeClr val="dk1"/>
          </a:fontRef>
        </p:style>
        <p:txBody>
          <a:bodyPr rtlCol="0" anchor="ctr"/>
          <a:lstStyle/>
          <a:p>
            <a:pPr algn="r" rtl="1"/>
            <a:r>
              <a:rPr lang="ar-DZ" sz="2400" dirty="0" smtClean="0">
                <a:latin typeface="Hacen Tunisia Lt" pitchFamily="2" charset="-78"/>
                <a:cs typeface="Hacen Tunisia Lt" pitchFamily="2" charset="-78"/>
              </a:rPr>
              <a:t>	</a:t>
            </a:r>
            <a:r>
              <a:rPr lang="ar-SA" sz="2400" dirty="0" smtClean="0"/>
              <a:t> </a:t>
            </a:r>
            <a:r>
              <a:rPr lang="ar-SA" sz="2400" dirty="0" smtClean="0">
                <a:latin typeface="Hacen Tunisia Lt" pitchFamily="2" charset="-78"/>
                <a:cs typeface="Hacen Tunisia Lt" pitchFamily="2" charset="-78"/>
              </a:rPr>
              <a:t>من خلال الدراسة يمكن القول أن محا</a:t>
            </a:r>
            <a:r>
              <a:rPr lang="ar-DZ" sz="2400" dirty="0" smtClean="0">
                <a:latin typeface="Hacen Tunisia Lt" pitchFamily="2" charset="-78"/>
                <a:cs typeface="Hacen Tunisia Lt" pitchFamily="2" charset="-78"/>
              </a:rPr>
              <a:t>سب</a:t>
            </a:r>
            <a:r>
              <a:rPr lang="ar-SA" sz="2400" dirty="0" smtClean="0">
                <a:latin typeface="Hacen Tunisia Lt" pitchFamily="2" charset="-78"/>
                <a:cs typeface="Hacen Tunisia Lt" pitchFamily="2" charset="-78"/>
              </a:rPr>
              <a:t>ة الموارد البشرية من المواضيع الحديثة نسبيا في مجال المحاسبة ظهرت بوادر الاهتمام بها من قبل المحاسبين منذ أوائل السبعينات من القرن الماضي، وتعد أيضا من أهم أدوات وأساليب تطوير تسيير الموارد البشرية، وذلك من أجل تغير النظرية المادية للمورد البشري والنظر إليه كطاقة وكفاءة وخبرة. </a:t>
            </a:r>
            <a:endParaRPr lang="fr-FR" sz="2400" dirty="0">
              <a:latin typeface="Hacen Tunisia Lt" pitchFamily="2" charset="-78"/>
              <a:cs typeface="Hacen Tunisia Lt" pitchFamily="2" charset="-78"/>
            </a:endParaRPr>
          </a:p>
        </p:txBody>
      </p:sp>
    </p:spTree>
    <p:extLst>
      <p:ext uri="{BB962C8B-B14F-4D97-AF65-F5344CB8AC3E}">
        <p14:creationId xmlns="" xmlns:p14="http://schemas.microsoft.com/office/powerpoint/2010/main" val="2451289975"/>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 calcmode="lin" valueType="num">
                                      <p:cBhvr>
                                        <p:cTn id="15" dur="500" fill="hold"/>
                                        <p:tgtEl>
                                          <p:spTgt spid="6"/>
                                        </p:tgtEl>
                                        <p:attrNameLst>
                                          <p:attrName>style.rotation</p:attrName>
                                        </p:attrNameLst>
                                      </p:cBhvr>
                                      <p:tavLst>
                                        <p:tav tm="0">
                                          <p:val>
                                            <p:fltVal val="90"/>
                                          </p:val>
                                        </p:tav>
                                        <p:tav tm="100000">
                                          <p:val>
                                            <p:fltVal val="0"/>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0" y="0"/>
            <a:ext cx="12192000" cy="6858000"/>
          </a:xfrm>
        </p:spPr>
        <p:txBody>
          <a:bodyPr>
            <a:normAutofit/>
          </a:bodyPr>
          <a:lstStyle/>
          <a:p>
            <a:pPr algn="ctr"/>
            <a:r>
              <a:rPr lang="ar-DZ" sz="14000" dirty="0" smtClean="0">
                <a:solidFill>
                  <a:srgbClr val="1694B2"/>
                </a:solidFill>
                <a:latin typeface="ae_Dimnah" panose="02060603050605020204" pitchFamily="18" charset="-78"/>
                <a:cs typeface="ae_Dimnah" panose="02060603050605020204" pitchFamily="18" charset="-78"/>
              </a:rPr>
              <a:t>شكرا</a:t>
            </a:r>
            <a:br>
              <a:rPr lang="ar-DZ" sz="14000" dirty="0" smtClean="0">
                <a:solidFill>
                  <a:srgbClr val="1694B2"/>
                </a:solidFill>
                <a:latin typeface="ae_Dimnah" panose="02060603050605020204" pitchFamily="18" charset="-78"/>
                <a:cs typeface="ae_Dimnah" panose="02060603050605020204" pitchFamily="18" charset="-78"/>
              </a:rPr>
            </a:br>
            <a:r>
              <a:rPr lang="ar-DZ" sz="14000" dirty="0" smtClean="0">
                <a:solidFill>
                  <a:srgbClr val="1694B2"/>
                </a:solidFill>
                <a:latin typeface="ae_Dimnah" panose="02060603050605020204" pitchFamily="18" charset="-78"/>
                <a:cs typeface="ae_Dimnah" panose="02060603050605020204" pitchFamily="18" charset="-78"/>
              </a:rPr>
              <a:t>على حسن الإصغاء</a:t>
            </a:r>
            <a:br>
              <a:rPr lang="ar-DZ" sz="14000" dirty="0" smtClean="0">
                <a:solidFill>
                  <a:srgbClr val="1694B2"/>
                </a:solidFill>
                <a:latin typeface="ae_Dimnah" panose="02060603050605020204" pitchFamily="18" charset="-78"/>
                <a:cs typeface="ae_Dimnah" panose="02060603050605020204" pitchFamily="18" charset="-78"/>
              </a:rPr>
            </a:br>
            <a:r>
              <a:rPr lang="ar-DZ" sz="14000" dirty="0" smtClean="0">
                <a:solidFill>
                  <a:srgbClr val="1694B2"/>
                </a:solidFill>
                <a:latin typeface="ae_Dimnah" panose="02060603050605020204" pitchFamily="18" charset="-78"/>
                <a:cs typeface="ae_Dimnah" panose="02060603050605020204" pitchFamily="18" charset="-78"/>
              </a:rPr>
              <a:t>والمتابعة</a:t>
            </a:r>
            <a:endParaRPr lang="fr-FR" sz="14000" dirty="0">
              <a:solidFill>
                <a:srgbClr val="1694B2"/>
              </a:solidFill>
              <a:latin typeface="ae_Dimnah" panose="02060603050605020204" pitchFamily="18" charset="-78"/>
              <a:cs typeface="ae_Dimnah" panose="02060603050605020204" pitchFamily="18" charset="-78"/>
            </a:endParaRPr>
          </a:p>
        </p:txBody>
      </p:sp>
    </p:spTree>
    <p:extLst>
      <p:ext uri="{BB962C8B-B14F-4D97-AF65-F5344CB8AC3E}">
        <p14:creationId xmlns="" xmlns:p14="http://schemas.microsoft.com/office/powerpoint/2010/main" val="59836849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محاسبة.jpg"/>
          <p:cNvPicPr>
            <a:picLocks noGrp="1" noChangeAspect="1"/>
          </p:cNvPicPr>
          <p:nvPr>
            <p:ph idx="1"/>
          </p:nvPr>
        </p:nvPicPr>
        <p:blipFill>
          <a:blip r:embed="rId2"/>
          <a:stretch>
            <a:fillRect/>
          </a:stretch>
        </p:blipFill>
        <p:spPr>
          <a:xfrm>
            <a:off x="0" y="0"/>
            <a:ext cx="12192000" cy="68580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0028"/>
            <a:ext cx="10515600" cy="1325563"/>
          </a:xfrm>
        </p:spPr>
        <p:txBody>
          <a:bodyPr>
            <a:normAutofit/>
          </a:bodyPr>
          <a:lstStyle/>
          <a:p>
            <a:pPr algn="ctr"/>
            <a:r>
              <a:rPr lang="ar-DZ" sz="6000" b="1" dirty="0" smtClean="0">
                <a:latin typeface="ae_Dimnah" panose="02060603050605020204" pitchFamily="18" charset="-78"/>
                <a:cs typeface="ae_Dimnah" panose="02060603050605020204" pitchFamily="18" charset="-78"/>
              </a:rPr>
              <a:t>خطة البحث</a:t>
            </a:r>
            <a:endParaRPr lang="fr-FR" sz="6000" b="1"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57206"/>
            <a:ext cx="1923810" cy="76190"/>
          </a:xfrm>
        </p:spPr>
      </p:pic>
      <p:sp>
        <p:nvSpPr>
          <p:cNvPr id="17" name="ZoneTexte 16"/>
          <p:cNvSpPr txBox="1"/>
          <p:nvPr/>
        </p:nvSpPr>
        <p:spPr>
          <a:xfrm>
            <a:off x="8931888" y="1789612"/>
            <a:ext cx="1800225" cy="523220"/>
          </a:xfrm>
          <a:prstGeom prst="rect">
            <a:avLst/>
          </a:prstGeom>
          <a:noFill/>
        </p:spPr>
        <p:txBody>
          <a:bodyPr wrap="square" rtlCol="0">
            <a:spAutoFit/>
          </a:bodyPr>
          <a:lstStyle/>
          <a:p>
            <a:pPr algn="r"/>
            <a:r>
              <a:rPr lang="ar-DZ" sz="2800" b="1" dirty="0" smtClean="0">
                <a:latin typeface="Hacen Tunisia Lt" panose="02000000000000000000" pitchFamily="2" charset="-78"/>
                <a:cs typeface="Hacen Tunisia Lt" panose="02000000000000000000" pitchFamily="2" charset="-78"/>
              </a:rPr>
              <a:t>مقدمة</a:t>
            </a:r>
          </a:p>
        </p:txBody>
      </p:sp>
      <p:sp>
        <p:nvSpPr>
          <p:cNvPr id="3" name="ZoneTexte 2"/>
          <p:cNvSpPr txBox="1"/>
          <p:nvPr/>
        </p:nvSpPr>
        <p:spPr>
          <a:xfrm>
            <a:off x="642937" y="2353269"/>
            <a:ext cx="10090426" cy="1754326"/>
          </a:xfrm>
          <a:prstGeom prst="rect">
            <a:avLst/>
          </a:prstGeom>
          <a:noFill/>
        </p:spPr>
        <p:txBody>
          <a:bodyPr wrap="square" rtlCol="0">
            <a:spAutoFit/>
          </a:bodyPr>
          <a:lstStyle/>
          <a:p>
            <a:pPr algn="r" rtl="1"/>
            <a:r>
              <a:rPr lang="ar-DZ" sz="2800" b="1" dirty="0" smtClean="0">
                <a:latin typeface="Hacen Tunisia Lt" panose="02000000000000000000" pitchFamily="2" charset="-78"/>
                <a:cs typeface="Hacen Tunisia Lt" panose="02000000000000000000" pitchFamily="2" charset="-78"/>
              </a:rPr>
              <a:t>المبحث الأول: ماهية محاسبة الموارد البشرية</a:t>
            </a:r>
          </a:p>
          <a:p>
            <a:pPr algn="r" rtl="1"/>
            <a:r>
              <a:rPr lang="ar-DZ" sz="2000" b="1" dirty="0" smtClean="0">
                <a:latin typeface="Hacen Tunisia Lt" panose="02000000000000000000" pitchFamily="2" charset="-78"/>
                <a:cs typeface="Hacen Tunisia Lt" panose="02000000000000000000" pitchFamily="2" charset="-78"/>
              </a:rPr>
              <a:t>المطلب الأول: </a:t>
            </a:r>
            <a:r>
              <a:rPr lang="ar-DZ" sz="2000" dirty="0" smtClean="0">
                <a:latin typeface="Hacen Tunisia Lt" panose="02000000000000000000" pitchFamily="2" charset="-78"/>
                <a:cs typeface="Hacen Tunisia Lt" panose="02000000000000000000" pitchFamily="2" charset="-78"/>
              </a:rPr>
              <a:t>مفهوم محاسبة الموارد البشرية</a:t>
            </a:r>
          </a:p>
          <a:p>
            <a:pPr algn="r" rtl="1"/>
            <a:r>
              <a:rPr lang="ar-DZ" sz="2000" b="1" dirty="0" smtClean="0">
                <a:latin typeface="Hacen Tunisia Lt" panose="02000000000000000000" pitchFamily="2" charset="-78"/>
                <a:cs typeface="Hacen Tunisia Lt" panose="02000000000000000000" pitchFamily="2" charset="-78"/>
              </a:rPr>
              <a:t>المطلب الثاني: </a:t>
            </a:r>
            <a:r>
              <a:rPr lang="ar-DZ" sz="2000" dirty="0" smtClean="0">
                <a:latin typeface="Hacen Tunisia Lt" panose="02000000000000000000" pitchFamily="2" charset="-78"/>
                <a:cs typeface="Hacen Tunisia Lt" panose="02000000000000000000" pitchFamily="2" charset="-78"/>
              </a:rPr>
              <a:t>مراحل تطور محاسبة الموارد البشرية</a:t>
            </a:r>
          </a:p>
          <a:p>
            <a:pPr algn="r" rtl="1"/>
            <a:r>
              <a:rPr lang="ar-DZ" sz="2000" b="1" dirty="0" smtClean="0">
                <a:latin typeface="Hacen Tunisia Lt" panose="02000000000000000000" pitchFamily="2" charset="-78"/>
                <a:cs typeface="Hacen Tunisia Lt" panose="02000000000000000000" pitchFamily="2" charset="-78"/>
              </a:rPr>
              <a:t>المطلب الثالث: </a:t>
            </a:r>
            <a:r>
              <a:rPr lang="ar-DZ" sz="2000" dirty="0" smtClean="0">
                <a:latin typeface="Hacen Tunisia Lt" panose="02000000000000000000" pitchFamily="2" charset="-78"/>
                <a:cs typeface="Hacen Tunisia Lt" panose="02000000000000000000" pitchFamily="2" charset="-78"/>
              </a:rPr>
              <a:t>أهداف محاسبة الموارد البشرية</a:t>
            </a:r>
          </a:p>
          <a:p>
            <a:pPr algn="r" rtl="1"/>
            <a:r>
              <a:rPr lang="ar-DZ" sz="2000" b="1" dirty="0" smtClean="0">
                <a:latin typeface="Hacen Tunisia Lt" panose="02000000000000000000" pitchFamily="2" charset="-78"/>
                <a:cs typeface="Hacen Tunisia Lt" panose="02000000000000000000" pitchFamily="2" charset="-78"/>
              </a:rPr>
              <a:t>المطلب الرابع</a:t>
            </a:r>
            <a:r>
              <a:rPr lang="ar-DZ" sz="2000" dirty="0" smtClean="0">
                <a:latin typeface="Hacen Tunisia Lt" panose="02000000000000000000" pitchFamily="2" charset="-78"/>
                <a:cs typeface="Hacen Tunisia Lt" panose="02000000000000000000" pitchFamily="2" charset="-78"/>
              </a:rPr>
              <a:t>: أهمية محاسبة الموارد البشرية</a:t>
            </a:r>
          </a:p>
        </p:txBody>
      </p:sp>
      <p:sp>
        <p:nvSpPr>
          <p:cNvPr id="5" name="ZoneTexte 4"/>
          <p:cNvSpPr txBox="1"/>
          <p:nvPr/>
        </p:nvSpPr>
        <p:spPr>
          <a:xfrm>
            <a:off x="300038" y="4268017"/>
            <a:ext cx="10377408" cy="2062103"/>
          </a:xfrm>
          <a:prstGeom prst="rect">
            <a:avLst/>
          </a:prstGeom>
          <a:noFill/>
        </p:spPr>
        <p:txBody>
          <a:bodyPr wrap="square" rtlCol="0">
            <a:spAutoFit/>
          </a:bodyPr>
          <a:lstStyle/>
          <a:p>
            <a:pPr algn="r"/>
            <a:r>
              <a:rPr lang="ar-DZ" sz="2800" b="1" dirty="0" smtClean="0">
                <a:latin typeface="Hacen Tunisia Lt" panose="02000000000000000000" pitchFamily="2" charset="-78"/>
                <a:cs typeface="Hacen Tunisia Lt" panose="02000000000000000000" pitchFamily="2" charset="-78"/>
              </a:rPr>
              <a:t>المبحث الثاني: فروض، أدوار، مبادئ ومزايا تطبيق محاسبة الموارد البشرية</a:t>
            </a:r>
          </a:p>
          <a:p>
            <a:pPr algn="r" rtl="1"/>
            <a:r>
              <a:rPr lang="ar-DZ" sz="2000" b="1" dirty="0" smtClean="0">
                <a:latin typeface="Hacen Tunisia Lt" panose="02000000000000000000" pitchFamily="2" charset="-78"/>
                <a:cs typeface="Hacen Tunisia Lt" panose="02000000000000000000" pitchFamily="2" charset="-78"/>
              </a:rPr>
              <a:t>المطلب الأول: </a:t>
            </a:r>
            <a:r>
              <a:rPr lang="ar-DZ" sz="2000" dirty="0" smtClean="0">
                <a:latin typeface="Hacen Tunisia Lt" panose="02000000000000000000" pitchFamily="2" charset="-78"/>
                <a:cs typeface="Hacen Tunisia Lt" panose="02000000000000000000" pitchFamily="2" charset="-78"/>
              </a:rPr>
              <a:t>فروض محاسبة الموارد البشرية</a:t>
            </a:r>
          </a:p>
          <a:p>
            <a:pPr algn="r" rtl="1"/>
            <a:r>
              <a:rPr lang="ar-DZ" sz="2000" b="1" dirty="0" smtClean="0">
                <a:latin typeface="Hacen Tunisia Lt" panose="02000000000000000000" pitchFamily="2" charset="-78"/>
                <a:cs typeface="Hacen Tunisia Lt" panose="02000000000000000000" pitchFamily="2" charset="-78"/>
              </a:rPr>
              <a:t>المطلب الثاني: </a:t>
            </a:r>
            <a:r>
              <a:rPr lang="ar-DZ" sz="2000" dirty="0" smtClean="0">
                <a:latin typeface="Hacen Tunisia Lt" panose="02000000000000000000" pitchFamily="2" charset="-78"/>
                <a:cs typeface="Hacen Tunisia Lt" panose="02000000000000000000" pitchFamily="2" charset="-78"/>
              </a:rPr>
              <a:t>أدوار محاسبة الموارد البشرية</a:t>
            </a:r>
          </a:p>
          <a:p>
            <a:pPr algn="r" rtl="1"/>
            <a:r>
              <a:rPr lang="ar-DZ" sz="2000" b="1" dirty="0" smtClean="0">
                <a:latin typeface="Hacen Tunisia Lt" panose="02000000000000000000" pitchFamily="2" charset="-78"/>
                <a:cs typeface="Hacen Tunisia Lt" panose="02000000000000000000" pitchFamily="2" charset="-78"/>
              </a:rPr>
              <a:t>المطلب الثالث: </a:t>
            </a:r>
            <a:r>
              <a:rPr lang="ar-DZ" sz="2000" dirty="0" smtClean="0">
                <a:latin typeface="Hacen Tunisia Lt" panose="02000000000000000000" pitchFamily="2" charset="-78"/>
                <a:cs typeface="Hacen Tunisia Lt" panose="02000000000000000000" pitchFamily="2" charset="-78"/>
              </a:rPr>
              <a:t>مبادئ محاسبة الموارد البشرية</a:t>
            </a:r>
          </a:p>
          <a:p>
            <a:pPr algn="r" rtl="1"/>
            <a:r>
              <a:rPr lang="ar-DZ" sz="2000" b="1" dirty="0" smtClean="0">
                <a:latin typeface="Hacen Tunisia Lt" panose="02000000000000000000" pitchFamily="2" charset="-78"/>
                <a:cs typeface="Hacen Tunisia Lt" panose="02000000000000000000" pitchFamily="2" charset="-78"/>
              </a:rPr>
              <a:t>المطلب الرابع: </a:t>
            </a:r>
            <a:r>
              <a:rPr lang="ar-DZ" sz="2000" dirty="0" smtClean="0">
                <a:latin typeface="Hacen Tunisia Lt" panose="02000000000000000000" pitchFamily="2" charset="-78"/>
                <a:cs typeface="Hacen Tunisia Lt" panose="02000000000000000000" pitchFamily="2" charset="-78"/>
              </a:rPr>
              <a:t>مزايا تطبيق محاسبة الموارد البشرية</a:t>
            </a:r>
          </a:p>
          <a:p>
            <a:pPr algn="r" rtl="1"/>
            <a:endParaRPr lang="ar-DZ" sz="2000" dirty="0">
              <a:latin typeface="Hacen Tunisia Lt" panose="02000000000000000000" pitchFamily="2" charset="-78"/>
              <a:cs typeface="Hacen Tunisia Lt" panose="02000000000000000000" pitchFamily="2" charset="-78"/>
            </a:endParaRPr>
          </a:p>
        </p:txBody>
      </p:sp>
      <p:sp>
        <p:nvSpPr>
          <p:cNvPr id="27" name="ZoneTexte 26"/>
          <p:cNvSpPr txBox="1"/>
          <p:nvPr/>
        </p:nvSpPr>
        <p:spPr>
          <a:xfrm>
            <a:off x="9527051" y="6273225"/>
            <a:ext cx="1111202" cy="523220"/>
          </a:xfrm>
          <a:prstGeom prst="rect">
            <a:avLst/>
          </a:prstGeom>
          <a:noFill/>
        </p:spPr>
        <p:txBody>
          <a:bodyPr wrap="none" rtlCol="0">
            <a:spAutoFit/>
          </a:bodyPr>
          <a:lstStyle/>
          <a:p>
            <a:r>
              <a:rPr lang="ar-DZ" sz="2800" b="1" dirty="0" smtClean="0">
                <a:latin typeface="Hacen Tunisia Lt" panose="02000000000000000000" pitchFamily="2" charset="-78"/>
                <a:cs typeface="Hacen Tunisia Lt" panose="02000000000000000000" pitchFamily="2" charset="-78"/>
              </a:rPr>
              <a:t>الخاتمة</a:t>
            </a:r>
            <a:endParaRPr lang="fr-FR" sz="2800" b="1" dirty="0" smtClean="0"/>
          </a:p>
        </p:txBody>
      </p:sp>
      <p:pic>
        <p:nvPicPr>
          <p:cNvPr id="28" name="Image 27"/>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0798062" y="1768612"/>
            <a:ext cx="389815" cy="389815"/>
          </a:xfrm>
          <a:prstGeom prst="rect">
            <a:avLst/>
          </a:prstGeom>
        </p:spPr>
      </p:pic>
      <p:pic>
        <p:nvPicPr>
          <p:cNvPr id="29" name="Image 28"/>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0771937" y="2192476"/>
            <a:ext cx="389815" cy="389815"/>
          </a:xfrm>
          <a:prstGeom prst="rect">
            <a:avLst/>
          </a:prstGeom>
        </p:spPr>
      </p:pic>
      <p:pic>
        <p:nvPicPr>
          <p:cNvPr id="30" name="Image 29"/>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0714788" y="4242531"/>
            <a:ext cx="389815" cy="389815"/>
          </a:xfrm>
          <a:prstGeom prst="rect">
            <a:avLst/>
          </a:prstGeom>
        </p:spPr>
      </p:pic>
      <p:pic>
        <p:nvPicPr>
          <p:cNvPr id="33" name="Image 32"/>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0720910" y="6211034"/>
            <a:ext cx="389815" cy="389815"/>
          </a:xfrm>
          <a:prstGeom prst="rect">
            <a:avLst/>
          </a:prstGeom>
        </p:spPr>
      </p:pic>
    </p:spTree>
    <p:extLst>
      <p:ext uri="{BB962C8B-B14F-4D97-AF65-F5344CB8AC3E}">
        <p14:creationId xmlns="" xmlns:p14="http://schemas.microsoft.com/office/powerpoint/2010/main" val="18603730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ppt_w</p:attrName>
                                        </p:attrNameLst>
                                      </p:cBhvr>
                                      <p:tavLst>
                                        <p:tav tm="0">
                                          <p:val>
                                            <p:fltVal val="0"/>
                                          </p:val>
                                        </p:tav>
                                        <p:tav tm="100000">
                                          <p:val>
                                            <p:strVal val="#ppt_w"/>
                                          </p:val>
                                        </p:tav>
                                      </p:tavLst>
                                    </p:anim>
                                    <p:anim calcmode="lin" valueType="num">
                                      <p:cBhvr>
                                        <p:cTn id="8" dur="750" fill="hold"/>
                                        <p:tgtEl>
                                          <p:spTgt spid="2"/>
                                        </p:tgtEl>
                                        <p:attrNameLst>
                                          <p:attrName>ppt_h</p:attrName>
                                        </p:attrNameLst>
                                      </p:cBhvr>
                                      <p:tavLst>
                                        <p:tav tm="0">
                                          <p:val>
                                            <p:fltVal val="0"/>
                                          </p:val>
                                        </p:tav>
                                        <p:tav tm="100000">
                                          <p:val>
                                            <p:strVal val="#ppt_h"/>
                                          </p:val>
                                        </p:tav>
                                      </p:tavLst>
                                    </p:anim>
                                    <p:anim calcmode="lin" valueType="num">
                                      <p:cBhvr>
                                        <p:cTn id="9" dur="750" fill="hold"/>
                                        <p:tgtEl>
                                          <p:spTgt spid="2"/>
                                        </p:tgtEl>
                                        <p:attrNameLst>
                                          <p:attrName>style.rotation</p:attrName>
                                        </p:attrNameLst>
                                      </p:cBhvr>
                                      <p:tavLst>
                                        <p:tav tm="0">
                                          <p:val>
                                            <p:fltVal val="90"/>
                                          </p:val>
                                        </p:tav>
                                        <p:tav tm="100000">
                                          <p:val>
                                            <p:fltVal val="0"/>
                                          </p:val>
                                        </p:tav>
                                      </p:tavLst>
                                    </p:anim>
                                    <p:animEffect transition="in" filter="fade">
                                      <p:cBhvr>
                                        <p:cTn id="10" dur="750"/>
                                        <p:tgtEl>
                                          <p:spTgt spid="2"/>
                                        </p:tgtEl>
                                      </p:cBhvr>
                                    </p:animEffect>
                                  </p:childTnLst>
                                </p:cTn>
                              </p:par>
                              <p:par>
                                <p:cTn id="11" presetID="1" presetClass="entr" presetSubtype="0" fill="hold" nodeType="with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250" fill="hold"/>
                                        <p:tgtEl>
                                          <p:spTgt spid="17"/>
                                        </p:tgtEl>
                                        <p:attrNameLst>
                                          <p:attrName>ppt_x</p:attrName>
                                        </p:attrNameLst>
                                      </p:cBhvr>
                                      <p:tavLst>
                                        <p:tav tm="0">
                                          <p:val>
                                            <p:strVal val="#ppt_x"/>
                                          </p:val>
                                        </p:tav>
                                        <p:tav tm="100000">
                                          <p:val>
                                            <p:strVal val="#ppt_x"/>
                                          </p:val>
                                        </p:tav>
                                      </p:tavLst>
                                    </p:anim>
                                    <p:anim calcmode="lin" valueType="num">
                                      <p:cBhvr additive="base">
                                        <p:cTn id="18" dur="250" fill="hold"/>
                                        <p:tgtEl>
                                          <p:spTgt spid="1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250" fill="hold"/>
                                        <p:tgtEl>
                                          <p:spTgt spid="28"/>
                                        </p:tgtEl>
                                        <p:attrNameLst>
                                          <p:attrName>ppt_x</p:attrName>
                                        </p:attrNameLst>
                                      </p:cBhvr>
                                      <p:tavLst>
                                        <p:tav tm="0">
                                          <p:val>
                                            <p:strVal val="#ppt_x"/>
                                          </p:val>
                                        </p:tav>
                                        <p:tav tm="100000">
                                          <p:val>
                                            <p:strVal val="#ppt_x"/>
                                          </p:val>
                                        </p:tav>
                                      </p:tavLst>
                                    </p:anim>
                                    <p:anim calcmode="lin" valueType="num">
                                      <p:cBhvr additive="base">
                                        <p:cTn id="22" dur="25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 calcmode="lin" valueType="num">
                                      <p:cBhvr additive="base">
                                        <p:cTn id="27" dur="250" fill="hold"/>
                                        <p:tgtEl>
                                          <p:spTgt spid="29"/>
                                        </p:tgtEl>
                                        <p:attrNameLst>
                                          <p:attrName>ppt_x</p:attrName>
                                        </p:attrNameLst>
                                      </p:cBhvr>
                                      <p:tavLst>
                                        <p:tav tm="0">
                                          <p:val>
                                            <p:strVal val="#ppt_x"/>
                                          </p:val>
                                        </p:tav>
                                        <p:tav tm="100000">
                                          <p:val>
                                            <p:strVal val="#ppt_x"/>
                                          </p:val>
                                        </p:tav>
                                      </p:tavLst>
                                    </p:anim>
                                    <p:anim calcmode="lin" valueType="num">
                                      <p:cBhvr additive="base">
                                        <p:cTn id="28" dur="250" fill="hold"/>
                                        <p:tgtEl>
                                          <p:spTgt spid="2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250" fill="hold"/>
                                        <p:tgtEl>
                                          <p:spTgt spid="3"/>
                                        </p:tgtEl>
                                        <p:attrNameLst>
                                          <p:attrName>ppt_x</p:attrName>
                                        </p:attrNameLst>
                                      </p:cBhvr>
                                      <p:tavLst>
                                        <p:tav tm="0">
                                          <p:val>
                                            <p:strVal val="#ppt_x"/>
                                          </p:val>
                                        </p:tav>
                                        <p:tav tm="100000">
                                          <p:val>
                                            <p:strVal val="#ppt_x"/>
                                          </p:val>
                                        </p:tav>
                                      </p:tavLst>
                                    </p:anim>
                                    <p:anim calcmode="lin" valueType="num">
                                      <p:cBhvr additive="base">
                                        <p:cTn id="32" dur="250" fill="hold"/>
                                        <p:tgtEl>
                                          <p:spTgt spid="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250" fill="hold"/>
                                        <p:tgtEl>
                                          <p:spTgt spid="30"/>
                                        </p:tgtEl>
                                        <p:attrNameLst>
                                          <p:attrName>ppt_x</p:attrName>
                                        </p:attrNameLst>
                                      </p:cBhvr>
                                      <p:tavLst>
                                        <p:tav tm="0">
                                          <p:val>
                                            <p:strVal val="#ppt_x"/>
                                          </p:val>
                                        </p:tav>
                                        <p:tav tm="100000">
                                          <p:val>
                                            <p:strVal val="#ppt_x"/>
                                          </p:val>
                                        </p:tav>
                                      </p:tavLst>
                                    </p:anim>
                                    <p:anim calcmode="lin" valueType="num">
                                      <p:cBhvr additive="base">
                                        <p:cTn id="36" dur="25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250" fill="hold"/>
                                        <p:tgtEl>
                                          <p:spTgt spid="5"/>
                                        </p:tgtEl>
                                        <p:attrNameLst>
                                          <p:attrName>ppt_x</p:attrName>
                                        </p:attrNameLst>
                                      </p:cBhvr>
                                      <p:tavLst>
                                        <p:tav tm="0">
                                          <p:val>
                                            <p:strVal val="#ppt_x"/>
                                          </p:val>
                                        </p:tav>
                                        <p:tav tm="100000">
                                          <p:val>
                                            <p:strVal val="#ppt_x"/>
                                          </p:val>
                                        </p:tav>
                                      </p:tavLst>
                                    </p:anim>
                                    <p:anim calcmode="lin" valueType="num">
                                      <p:cBhvr additive="base">
                                        <p:cTn id="42" dur="25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additive="base">
                                        <p:cTn id="47" dur="250" fill="hold"/>
                                        <p:tgtEl>
                                          <p:spTgt spid="27"/>
                                        </p:tgtEl>
                                        <p:attrNameLst>
                                          <p:attrName>ppt_x</p:attrName>
                                        </p:attrNameLst>
                                      </p:cBhvr>
                                      <p:tavLst>
                                        <p:tav tm="0">
                                          <p:val>
                                            <p:strVal val="#ppt_x"/>
                                          </p:val>
                                        </p:tav>
                                        <p:tav tm="100000">
                                          <p:val>
                                            <p:strVal val="#ppt_x"/>
                                          </p:val>
                                        </p:tav>
                                      </p:tavLst>
                                    </p:anim>
                                    <p:anim calcmode="lin" valueType="num">
                                      <p:cBhvr additive="base">
                                        <p:cTn id="48" dur="250" fill="hold"/>
                                        <p:tgtEl>
                                          <p:spTgt spid="27"/>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250" fill="hold"/>
                                        <p:tgtEl>
                                          <p:spTgt spid="33"/>
                                        </p:tgtEl>
                                        <p:attrNameLst>
                                          <p:attrName>ppt_x</p:attrName>
                                        </p:attrNameLst>
                                      </p:cBhvr>
                                      <p:tavLst>
                                        <p:tav tm="0">
                                          <p:val>
                                            <p:strVal val="#ppt_x"/>
                                          </p:val>
                                        </p:tav>
                                        <p:tav tm="100000">
                                          <p:val>
                                            <p:strVal val="#ppt_x"/>
                                          </p:val>
                                        </p:tav>
                                      </p:tavLst>
                                    </p:anim>
                                    <p:anim calcmode="lin" valueType="num">
                                      <p:cBhvr additive="base">
                                        <p:cTn id="52" dur="25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3" grpId="0"/>
      <p:bldP spid="5"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0028"/>
            <a:ext cx="10515600" cy="1325563"/>
          </a:xfrm>
        </p:spPr>
        <p:txBody>
          <a:bodyPr>
            <a:normAutofit/>
          </a:bodyPr>
          <a:lstStyle/>
          <a:p>
            <a:pPr algn="ctr"/>
            <a:r>
              <a:rPr lang="ar-DZ" sz="6000" b="1" dirty="0" smtClean="0">
                <a:latin typeface="ae_Dimnah" panose="02060603050605020204" pitchFamily="18" charset="-78"/>
                <a:cs typeface="ae_Dimnah" panose="02060603050605020204" pitchFamily="18" charset="-78"/>
              </a:rPr>
              <a:t>مقدمة</a:t>
            </a:r>
            <a:endParaRPr lang="fr-FR" sz="6000" b="1"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7" name="Rectangle à coins arrondis 6"/>
          <p:cNvSpPr/>
          <p:nvPr/>
        </p:nvSpPr>
        <p:spPr>
          <a:xfrm>
            <a:off x="261257" y="2028825"/>
            <a:ext cx="11599817" cy="3814354"/>
          </a:xfrm>
          <a:prstGeom prst="roundRect">
            <a:avLst/>
          </a:prstGeom>
          <a:solidFill>
            <a:srgbClr val="FFFFFF"/>
          </a:solidFill>
          <a:ln>
            <a:solidFill>
              <a:srgbClr val="4FCAC5"/>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r" rtl="1"/>
            <a:r>
              <a:rPr lang="ar-DZ" sz="2000" dirty="0" smtClean="0">
                <a:latin typeface="Hacen Tunisia Lt" pitchFamily="2" charset="-78"/>
                <a:cs typeface="Hacen Tunisia Lt" pitchFamily="2" charset="-78"/>
              </a:rPr>
              <a:t>	</a:t>
            </a:r>
            <a:r>
              <a:rPr lang="ar-SA" sz="2400" dirty="0" smtClean="0">
                <a:latin typeface="Hacen Tunisia" pitchFamily="2" charset="-78"/>
                <a:cs typeface="Hacen Tunisia" pitchFamily="2" charset="-78"/>
              </a:rPr>
              <a:t> أصبح المجتمع في العصر الراهن يتحول إلى اقتصاد مبني على المعرفة، حيث يتطلب خدمات تكنولوجية عالية المستوى وتقنيات متطورة جداً ناتجة عن الاكتشافات العلمية الحديثة المتطورة وبالتالي يتطلب عمالة بشرية على مستوى عالي من التعليم والتدريب والخبرة في مجالات التخصص، ومن هنا كان الاعتراف بالدور الكبير والهام الذي تلعبه الموارد البشرية في اقتصاد</a:t>
            </a:r>
            <a:r>
              <a:rPr lang="ar-DZ" sz="2400" dirty="0" smtClean="0">
                <a:latin typeface="Hacen Tunisia" pitchFamily="2" charset="-78"/>
                <a:cs typeface="Hacen Tunisia" pitchFamily="2" charset="-78"/>
              </a:rPr>
              <a:t> </a:t>
            </a:r>
            <a:r>
              <a:rPr lang="ar-SA" sz="2400" dirty="0" smtClean="0">
                <a:latin typeface="Hacen Tunisia" pitchFamily="2" charset="-78"/>
                <a:cs typeface="Hacen Tunisia" pitchFamily="2" charset="-78"/>
              </a:rPr>
              <a:t>أي بلد كان مما أدى إلى تنشيط البحوث والدراسات الهادفة لتكوين وتطوير المبادئ العلمية والنظم المحاسبية للمحاسبة عن الاستثمارات البشرية باعتبارها أصلاً من أصول المنشأة وهذا ما يعرف "بمحاسبة الموارد البشرية".</a:t>
            </a:r>
            <a:endParaRPr lang="ar-DZ" sz="2400" dirty="0" smtClean="0">
              <a:latin typeface="Hacen Tunisia" pitchFamily="2" charset="-78"/>
              <a:cs typeface="Hacen Tunisia" pitchFamily="2" charset="-78"/>
            </a:endParaRPr>
          </a:p>
        </p:txBody>
      </p:sp>
    </p:spTree>
    <p:extLst>
      <p:ext uri="{BB962C8B-B14F-4D97-AF65-F5344CB8AC3E}">
        <p14:creationId xmlns="" xmlns:p14="http://schemas.microsoft.com/office/powerpoint/2010/main" val="1274636507"/>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 calcmode="lin" valueType="num">
                                      <p:cBhvr>
                                        <p:cTn id="15" dur="500" fill="hold"/>
                                        <p:tgtEl>
                                          <p:spTgt spid="6"/>
                                        </p:tgtEl>
                                        <p:attrNameLst>
                                          <p:attrName>style.rotation</p:attrName>
                                        </p:attrNameLst>
                                      </p:cBhvr>
                                      <p:tavLst>
                                        <p:tav tm="0">
                                          <p:val>
                                            <p:fltVal val="90"/>
                                          </p:val>
                                        </p:tav>
                                        <p:tav tm="100000">
                                          <p:val>
                                            <p:fltVal val="0"/>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0028"/>
            <a:ext cx="10515600" cy="1325563"/>
          </a:xfrm>
        </p:spPr>
        <p:txBody>
          <a:bodyPr>
            <a:normAutofit/>
          </a:bodyPr>
          <a:lstStyle/>
          <a:p>
            <a:pPr algn="ctr"/>
            <a:r>
              <a:rPr lang="ar-DZ" sz="6000" b="1" dirty="0" smtClean="0">
                <a:latin typeface="ae_Dimnah" panose="02060603050605020204" pitchFamily="18" charset="-78"/>
                <a:cs typeface="ae_Dimnah" panose="02060603050605020204" pitchFamily="18" charset="-78"/>
              </a:rPr>
              <a:t>الإشكالية</a:t>
            </a:r>
            <a:endParaRPr lang="fr-FR" sz="6000" b="1"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14" name="Bulle ronde 13"/>
          <p:cNvSpPr/>
          <p:nvPr/>
        </p:nvSpPr>
        <p:spPr>
          <a:xfrm>
            <a:off x="4260844" y="1621726"/>
            <a:ext cx="7340958" cy="3553637"/>
          </a:xfrm>
          <a:prstGeom prst="wedgeEllipseCallout">
            <a:avLst/>
          </a:prstGeom>
          <a:solidFill>
            <a:schemeClr val="bg1"/>
          </a:solidFill>
          <a:ln w="57150">
            <a:solidFill>
              <a:srgbClr val="6FDF1B"/>
            </a:solid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400" dirty="0" smtClean="0">
                <a:ln w="0"/>
                <a:solidFill>
                  <a:schemeClr val="tx1"/>
                </a:solidFill>
                <a:effectLst>
                  <a:outerShdw blurRad="38100" dist="25400" dir="7620000" algn="tl" rotWithShape="0">
                    <a:srgbClr val="FF0000">
                      <a:alpha val="21000"/>
                    </a:srgbClr>
                  </a:outerShdw>
                </a:effectLst>
                <a:latin typeface="Hacen Tunisia Lt" panose="02000000000000000000" pitchFamily="2" charset="-78"/>
                <a:cs typeface="Hacen Tunisia Lt" panose="02000000000000000000" pitchFamily="2" charset="-78"/>
              </a:rPr>
              <a:t> </a:t>
            </a:r>
            <a:r>
              <a:rPr lang="ar-DZ" sz="4400" dirty="0" smtClean="0">
                <a:ln w="0"/>
                <a:solidFill>
                  <a:schemeClr val="tx1"/>
                </a:solidFill>
                <a:effectLst>
                  <a:outerShdw blurRad="38100" dist="25400" dir="7620000" algn="tl" rotWithShape="0">
                    <a:srgbClr val="FF0000">
                      <a:alpha val="21000"/>
                    </a:srgbClr>
                  </a:outerShdw>
                </a:effectLst>
                <a:latin typeface="Hacen Tunisia" pitchFamily="2" charset="-78"/>
                <a:cs typeface="Hacen Tunisia" pitchFamily="2" charset="-78"/>
              </a:rPr>
              <a:t>ما هي محاسبة الموارد البشرية؟</a:t>
            </a:r>
            <a:endParaRPr lang="fr-FR" sz="4400" dirty="0">
              <a:ln w="0"/>
              <a:solidFill>
                <a:schemeClr val="tx1"/>
              </a:solidFill>
              <a:effectLst>
                <a:outerShdw blurRad="38100" dist="25400" dir="7620000" algn="tl" rotWithShape="0">
                  <a:srgbClr val="FF0000">
                    <a:alpha val="21000"/>
                  </a:srgbClr>
                </a:outerShdw>
              </a:effectLst>
              <a:latin typeface="Hacen Tunisia" pitchFamily="2" charset="-78"/>
              <a:cs typeface="Hacen Tunisia" pitchFamily="2" charset="-78"/>
            </a:endParaRPr>
          </a:p>
        </p:txBody>
      </p:sp>
      <p:pic>
        <p:nvPicPr>
          <p:cNvPr id="4" name="Image 3"/>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504825" y="2161509"/>
            <a:ext cx="3366654" cy="4443984"/>
          </a:xfrm>
          <a:prstGeom prst="rect">
            <a:avLst/>
          </a:prstGeom>
        </p:spPr>
      </p:pic>
      <p:sp>
        <p:nvSpPr>
          <p:cNvPr id="7" name="ZoneTexte 6"/>
          <p:cNvSpPr txBox="1"/>
          <p:nvPr/>
        </p:nvSpPr>
        <p:spPr>
          <a:xfrm>
            <a:off x="8929688" y="4014788"/>
            <a:ext cx="184731" cy="369332"/>
          </a:xfrm>
          <a:prstGeom prst="rect">
            <a:avLst/>
          </a:prstGeom>
          <a:noFill/>
        </p:spPr>
        <p:txBody>
          <a:bodyPr wrap="none" rtlCol="0">
            <a:spAutoFit/>
          </a:bodyPr>
          <a:lstStyle/>
          <a:p>
            <a:endParaRPr lang="fr-FR" dirty="0"/>
          </a:p>
        </p:txBody>
      </p:sp>
    </p:spTree>
    <p:extLst>
      <p:ext uri="{BB962C8B-B14F-4D97-AF65-F5344CB8AC3E}">
        <p14:creationId xmlns="" xmlns:p14="http://schemas.microsoft.com/office/powerpoint/2010/main" val="112429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 calcmode="lin" valueType="num">
                                      <p:cBhvr>
                                        <p:cTn id="15" dur="500" fill="hold"/>
                                        <p:tgtEl>
                                          <p:spTgt spid="6"/>
                                        </p:tgtEl>
                                        <p:attrNameLst>
                                          <p:attrName>style.rotation</p:attrName>
                                        </p:attrNameLst>
                                      </p:cBhvr>
                                      <p:tavLst>
                                        <p:tav tm="0">
                                          <p:val>
                                            <p:fltVal val="90"/>
                                          </p:val>
                                        </p:tav>
                                        <p:tav tm="100000">
                                          <p:val>
                                            <p:fltVal val="0"/>
                                          </p:val>
                                        </p:tav>
                                      </p:tavLst>
                                    </p:anim>
                                    <p:animEffect transition="in" filter="fade">
                                      <p:cBhvr>
                                        <p:cTn id="16" dur="500"/>
                                        <p:tgtEl>
                                          <p:spTgt spid="6"/>
                                        </p:tgtEl>
                                      </p:cBhvr>
                                    </p:animEffect>
                                  </p:childTnLst>
                                </p:cTn>
                              </p:par>
                              <p:par>
                                <p:cTn id="17" presetID="45"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anim calcmode="lin" valueType="num">
                                      <p:cBhvr>
                                        <p:cTn id="20" dur="500" fill="hold"/>
                                        <p:tgtEl>
                                          <p:spTgt spid="4"/>
                                        </p:tgtEl>
                                        <p:attrNameLst>
                                          <p:attrName>ppt_w</p:attrName>
                                        </p:attrNameLst>
                                      </p:cBhvr>
                                      <p:tavLst>
                                        <p:tav tm="0" fmla="#ppt_w*sin(2.5*pi*$)">
                                          <p:val>
                                            <p:fltVal val="0"/>
                                          </p:val>
                                        </p:tav>
                                        <p:tav tm="100000">
                                          <p:val>
                                            <p:fltVal val="1"/>
                                          </p:val>
                                        </p:tav>
                                      </p:tavLst>
                                    </p:anim>
                                    <p:anim calcmode="lin" valueType="num">
                                      <p:cBhvr>
                                        <p:cTn id="21"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anose="02060603050605020204" pitchFamily="18" charset="-78"/>
                <a:cs typeface="ae_Dimnah" panose="02060603050605020204" pitchFamily="18" charset="-78"/>
              </a:rPr>
              <a:t>المبحث الأول:ماهية محاسبة الموارد البشرية </a:t>
            </a:r>
            <a:endParaRPr lang="fr-FR" b="1"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7" name="Espace réservé du contenu 2"/>
          <p:cNvSpPr txBox="1">
            <a:spLocks/>
          </p:cNvSpPr>
          <p:nvPr/>
        </p:nvSpPr>
        <p:spPr>
          <a:xfrm>
            <a:off x="257175" y="1557338"/>
            <a:ext cx="11644313" cy="51101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None/>
            </a:pPr>
            <a:r>
              <a:rPr lang="ar-DZ" sz="3600" b="1" dirty="0" smtClean="0">
                <a:latin typeface="Hacen Tunisia" pitchFamily="2" charset="-78"/>
                <a:cs typeface="Hacen Tunisia" pitchFamily="2" charset="-78"/>
              </a:rPr>
              <a:t>		</a:t>
            </a:r>
          </a:p>
          <a:p>
            <a:pPr algn="r" rtl="1">
              <a:buNone/>
            </a:pPr>
            <a:r>
              <a:rPr lang="ar-DZ" sz="3600" b="1" dirty="0" smtClean="0">
                <a:latin typeface="Hacen Tunisia" pitchFamily="2" charset="-78"/>
                <a:cs typeface="Hacen Tunisia" pitchFamily="2" charset="-78"/>
              </a:rPr>
              <a:t>		المطلب الأول: مفهوم محاسبة الموارد البشرية</a:t>
            </a:r>
            <a:endParaRPr lang="fr-FR" sz="3600" b="1" dirty="0" smtClean="0">
              <a:latin typeface="Hacen Tunisia" pitchFamily="2" charset="-78"/>
              <a:cs typeface="Hacen Tunisia" pitchFamily="2" charset="-78"/>
            </a:endParaRPr>
          </a:p>
          <a:p>
            <a:pPr algn="r" rtl="1">
              <a:lnSpc>
                <a:spcPct val="150000"/>
              </a:lnSpc>
              <a:buNone/>
            </a:pPr>
            <a:r>
              <a:rPr lang="ar-DZ" sz="2000" dirty="0" smtClean="0">
                <a:latin typeface="Hacen Tunisia Lt" pitchFamily="2" charset="-78"/>
                <a:cs typeface="Hacen Tunisia Lt" pitchFamily="2" charset="-78"/>
              </a:rPr>
              <a:t>		</a:t>
            </a:r>
            <a:r>
              <a:rPr lang="ar-DZ" sz="2000" b="1" dirty="0" smtClean="0">
                <a:latin typeface="Hacen Tunisia Lt" pitchFamily="2" charset="-78"/>
                <a:cs typeface="Hacen Tunisia Lt" pitchFamily="2" charset="-78"/>
              </a:rPr>
              <a:t>هناك عدة </a:t>
            </a:r>
            <a:r>
              <a:rPr lang="ar-DZ" sz="2000" b="1" dirty="0" err="1" smtClean="0">
                <a:latin typeface="Hacen Tunisia Lt" pitchFamily="2" charset="-78"/>
                <a:cs typeface="Hacen Tunisia Lt" pitchFamily="2" charset="-78"/>
              </a:rPr>
              <a:t>تعاريف</a:t>
            </a:r>
            <a:r>
              <a:rPr lang="ar-DZ" sz="2000" b="1" dirty="0" smtClean="0">
                <a:latin typeface="Hacen Tunisia Lt" pitchFamily="2" charset="-78"/>
                <a:cs typeface="Hacen Tunisia Lt" pitchFamily="2" charset="-78"/>
              </a:rPr>
              <a:t> سنذكر منها: </a:t>
            </a:r>
          </a:p>
          <a:p>
            <a:pPr lvl="0" algn="r" rtl="1"/>
            <a:r>
              <a:rPr lang="ar-DZ" sz="2000" dirty="0" smtClean="0">
                <a:latin typeface="Hacen Tunisia Lt" pitchFamily="2" charset="-78"/>
                <a:cs typeface="Hacen Tunisia Lt" pitchFamily="2" charset="-78"/>
              </a:rPr>
              <a:t>عرف فلامهولز محاسبة الموارد البشرية بأنها "عبارة عن عملية التعرف على الموارد البشرية وقياسها وتوصيل المعلومات المتعلقة </a:t>
            </a:r>
            <a:r>
              <a:rPr lang="ar-DZ" sz="2000" dirty="0" err="1" smtClean="0">
                <a:latin typeface="Hacen Tunisia Lt" pitchFamily="2" charset="-78"/>
                <a:cs typeface="Hacen Tunisia Lt" pitchFamily="2" charset="-78"/>
              </a:rPr>
              <a:t>بها</a:t>
            </a:r>
            <a:r>
              <a:rPr lang="ar-DZ" sz="2000" dirty="0" smtClean="0">
                <a:latin typeface="Hacen Tunisia Lt" pitchFamily="2" charset="-78"/>
                <a:cs typeface="Hacen Tunisia Lt" pitchFamily="2" charset="-78"/>
              </a:rPr>
              <a:t> إلى المختصين بإصدار القرارات، وهي أيضا تتضمن تحديد التكاليف التي تتحملها المشروعات مقابل جمع واختبار وتوظيف وتأجير وتدريب الأصول البشرية وقياس قيمتها للمشروع".</a:t>
            </a:r>
            <a:endParaRPr lang="fr-FR" sz="2000" dirty="0" smtClean="0">
              <a:latin typeface="Hacen Tunisia Lt" pitchFamily="2" charset="-78"/>
              <a:cs typeface="Hacen Tunisia Lt" pitchFamily="2" charset="-78"/>
            </a:endParaRPr>
          </a:p>
          <a:p>
            <a:pPr algn="r" rtl="1">
              <a:lnSpc>
                <a:spcPct val="150000"/>
              </a:lnSpc>
            </a:pPr>
            <a:r>
              <a:rPr lang="ar-DZ" sz="2000" dirty="0" smtClean="0">
                <a:latin typeface="Hacen Tunisia Lt" pitchFamily="2" charset="-78"/>
                <a:cs typeface="Hacen Tunisia Lt" pitchFamily="2" charset="-78"/>
              </a:rPr>
              <a:t>عرفت أيضا </a:t>
            </a:r>
            <a:r>
              <a:rPr lang="ar-SA" sz="2000" dirty="0" smtClean="0">
                <a:latin typeface="Hacen Tunisia Lt" pitchFamily="2" charset="-78"/>
                <a:cs typeface="Hacen Tunisia Lt" pitchFamily="2" charset="-78"/>
              </a:rPr>
              <a:t>بأنها عملية </a:t>
            </a:r>
            <a:r>
              <a:rPr lang="ar-SA" sz="2000" dirty="0" err="1" smtClean="0">
                <a:latin typeface="Hacen Tunisia Lt" pitchFamily="2" charset="-78"/>
                <a:cs typeface="Hacen Tunisia Lt" pitchFamily="2" charset="-78"/>
              </a:rPr>
              <a:t>ت</a:t>
            </a:r>
            <a:r>
              <a:rPr lang="ar-DZ" sz="2000" dirty="0" smtClean="0">
                <a:latin typeface="Hacen Tunisia Lt" pitchFamily="2" charset="-78"/>
                <a:cs typeface="Hacen Tunisia Lt" pitchFamily="2" charset="-78"/>
              </a:rPr>
              <a:t>ح</a:t>
            </a:r>
            <a:r>
              <a:rPr lang="ar-SA" sz="2000" dirty="0" err="1" smtClean="0">
                <a:latin typeface="Hacen Tunisia Lt" pitchFamily="2" charset="-78"/>
                <a:cs typeface="Hacen Tunisia Lt" pitchFamily="2" charset="-78"/>
              </a:rPr>
              <a:t>ديد</a:t>
            </a:r>
            <a:r>
              <a:rPr lang="ar-SA" sz="2000"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قيمة الموارد البشرية ومعرفة كيفية معالجتها ومن ثم التعرف على التغيرات التي تطرأ عليها لإظهار القيمة الحقيقية للأصول الإنسانية وإمداد الأطراف المعنية بهذه المعلومات</a:t>
            </a:r>
            <a:r>
              <a:rPr lang="ar-DZ" sz="2000" dirty="0" smtClean="0">
                <a:latin typeface="Hacen Tunisia Lt" pitchFamily="2" charset="-78"/>
                <a:cs typeface="Hacen Tunisia Lt" pitchFamily="2" charset="-78"/>
              </a:rPr>
              <a:t>.</a:t>
            </a:r>
          </a:p>
          <a:p>
            <a:pPr lvl="0" algn="r" rtl="1"/>
            <a:r>
              <a:rPr lang="ar-DZ" sz="2000" dirty="0" smtClean="0">
                <a:latin typeface="Hacen Tunisia Lt" pitchFamily="2" charset="-78"/>
                <a:cs typeface="Hacen Tunisia Lt" pitchFamily="2" charset="-78"/>
              </a:rPr>
              <a:t>هي </a:t>
            </a:r>
            <a:r>
              <a:rPr lang="ar-SA" sz="2000" dirty="0" smtClean="0">
                <a:latin typeface="Hacen Tunisia Lt" pitchFamily="2" charset="-78"/>
                <a:cs typeface="Hacen Tunisia Lt" pitchFamily="2" charset="-78"/>
              </a:rPr>
              <a:t>مجموعة من المفاهيم والمبادئ والأساليب والإجراءات التي تحكم عملية تحديد ثم قياس البيانات المتعلقة بالموارد البشرية وذلك بقصد إيصالها بعد ذلك للأطراف ذات العلاقة.</a:t>
            </a:r>
            <a:endParaRPr lang="fr-FR" sz="2000" dirty="0" smtClean="0">
              <a:latin typeface="Hacen Tunisia Lt" pitchFamily="2" charset="-78"/>
              <a:cs typeface="Hacen Tunisia Lt" pitchFamily="2" charset="-78"/>
            </a:endParaRPr>
          </a:p>
        </p:txBody>
      </p:sp>
    </p:spTree>
    <p:extLst>
      <p:ext uri="{BB962C8B-B14F-4D97-AF65-F5344CB8AC3E}">
        <p14:creationId xmlns="" xmlns:p14="http://schemas.microsoft.com/office/powerpoint/2010/main" val="2788553705"/>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par>
                                <p:cTn id="11" presetID="3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 calcmode="lin" valueType="num">
                                      <p:cBhvr>
                                        <p:cTn id="15" dur="500" fill="hold"/>
                                        <p:tgtEl>
                                          <p:spTgt spid="6"/>
                                        </p:tgtEl>
                                        <p:attrNameLst>
                                          <p:attrName>style.rotation</p:attrName>
                                        </p:attrNameLst>
                                      </p:cBhvr>
                                      <p:tavLst>
                                        <p:tav tm="0">
                                          <p:val>
                                            <p:fltVal val="90"/>
                                          </p:val>
                                        </p:tav>
                                        <p:tav tm="100000">
                                          <p:val>
                                            <p:fltVal val="0"/>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randombar(horizontal)">
                                      <p:cBhvr>
                                        <p:cTn id="21" dur="5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7">
                                            <p:txEl>
                                              <p:pRg st="1" end="1"/>
                                            </p:txEl>
                                          </p:spTgt>
                                        </p:tgtEl>
                                        <p:attrNameLst>
                                          <p:attrName>style.visibility</p:attrName>
                                        </p:attrNameLst>
                                      </p:cBhvr>
                                      <p:to>
                                        <p:strVal val="visible"/>
                                      </p:to>
                                    </p:set>
                                    <p:animEffect transition="in" filter="randombar(horizontal)">
                                      <p:cBhvr>
                                        <p:cTn id="26" dur="500"/>
                                        <p:tgtEl>
                                          <p:spTgt spid="7">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Effect transition="in" filter="randombar(horizontal)">
                                      <p:cBhvr>
                                        <p:cTn id="31" dur="500"/>
                                        <p:tgtEl>
                                          <p:spTgt spid="7">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7">
                                            <p:txEl>
                                              <p:pRg st="4" end="4"/>
                                            </p:txEl>
                                          </p:spTgt>
                                        </p:tgtEl>
                                        <p:attrNameLst>
                                          <p:attrName>style.visibility</p:attrName>
                                        </p:attrNameLst>
                                      </p:cBhvr>
                                      <p:to>
                                        <p:strVal val="visible"/>
                                      </p:to>
                                    </p:set>
                                    <p:animEffect transition="in" filter="randombar(horizontal)">
                                      <p:cBhvr>
                                        <p:cTn id="36" dur="500"/>
                                        <p:tgtEl>
                                          <p:spTgt spid="7">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nodeType="clickEffect">
                                  <p:stCondLst>
                                    <p:cond delay="0"/>
                                  </p:stCondLst>
                                  <p:childTnLst>
                                    <p:set>
                                      <p:cBhvr>
                                        <p:cTn id="40" dur="1" fill="hold">
                                          <p:stCondLst>
                                            <p:cond delay="0"/>
                                          </p:stCondLst>
                                        </p:cTn>
                                        <p:tgtEl>
                                          <p:spTgt spid="7">
                                            <p:txEl>
                                              <p:pRg st="5" end="5"/>
                                            </p:txEl>
                                          </p:spTgt>
                                        </p:tgtEl>
                                        <p:attrNameLst>
                                          <p:attrName>style.visibility</p:attrName>
                                        </p:attrNameLst>
                                      </p:cBhvr>
                                      <p:to>
                                        <p:strVal val="visible"/>
                                      </p:to>
                                    </p:set>
                                    <p:animEffect transition="in" filter="randombar(horizontal)">
                                      <p:cBhvr>
                                        <p:cTn id="41" dur="500"/>
                                        <p:tgtEl>
                                          <p:spTgt spid="7">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nodeType="clickEffect">
                                  <p:stCondLst>
                                    <p:cond delay="0"/>
                                  </p:stCondLst>
                                  <p:childTnLst>
                                    <p:set>
                                      <p:cBhvr>
                                        <p:cTn id="45" dur="1" fill="hold">
                                          <p:stCondLst>
                                            <p:cond delay="0"/>
                                          </p:stCondLst>
                                        </p:cTn>
                                        <p:tgtEl>
                                          <p:spTgt spid="7">
                                            <p:txEl>
                                              <p:pRg st="3" end="3"/>
                                            </p:txEl>
                                          </p:spTgt>
                                        </p:tgtEl>
                                        <p:attrNameLst>
                                          <p:attrName>style.visibility</p:attrName>
                                        </p:attrNameLst>
                                      </p:cBhvr>
                                      <p:to>
                                        <p:strVal val="visible"/>
                                      </p:to>
                                    </p:set>
                                    <p:animEffect transition="in" filter="randombar(horizontal)">
                                      <p:cBhvr>
                                        <p:cTn id="46"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anose="02060603050605020204" pitchFamily="18" charset="-78"/>
                <a:cs typeface="ae_Dimnah" panose="02060603050605020204" pitchFamily="18" charset="-78"/>
              </a:rPr>
              <a:t>المبحث الأول:ماهية محاسبة الموارد البشرية </a:t>
            </a:r>
            <a:endParaRPr lang="fr-FR" b="1"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5" name="Rectangle 4"/>
          <p:cNvSpPr/>
          <p:nvPr/>
        </p:nvSpPr>
        <p:spPr>
          <a:xfrm>
            <a:off x="222069" y="1802674"/>
            <a:ext cx="11750856" cy="5324535"/>
          </a:xfrm>
          <a:prstGeom prst="rect">
            <a:avLst/>
          </a:prstGeom>
        </p:spPr>
        <p:txBody>
          <a:bodyPr wrap="square">
            <a:spAutoFit/>
          </a:bodyPr>
          <a:lstStyle/>
          <a:p>
            <a:pPr algn="r" rtl="1"/>
            <a:endParaRPr lang="ar-DZ" sz="2800" dirty="0" smtClean="0">
              <a:latin typeface="Hacen Tunisia" pitchFamily="2" charset="-78"/>
              <a:cs typeface="Hacen Tunisia" pitchFamily="2" charset="-78"/>
            </a:endParaRPr>
          </a:p>
          <a:p>
            <a:pPr algn="r" rtl="1"/>
            <a:endParaRPr lang="ar-DZ" sz="2400" dirty="0" smtClean="0">
              <a:latin typeface="Hacen Tunisia" pitchFamily="2" charset="-78"/>
              <a:cs typeface="Hacen Tunisia" pitchFamily="2" charset="-78"/>
            </a:endParaRPr>
          </a:p>
          <a:p>
            <a:pPr algn="r" rtl="1"/>
            <a:r>
              <a:rPr lang="ar-DZ" sz="2400" dirty="0" smtClean="0">
                <a:latin typeface="Hacen Tunisia Lt" pitchFamily="2" charset="-78"/>
                <a:cs typeface="Hacen Tunisia Lt" pitchFamily="2" charset="-78"/>
              </a:rPr>
              <a:t>	مر تطور محاسبة الموارد البشرية بخمس مراحل سنذكرها باختصار في ما يلي:</a:t>
            </a:r>
          </a:p>
          <a:p>
            <a:pPr algn="r" rtl="1"/>
            <a:r>
              <a:rPr lang="ar-DZ" sz="2400" b="1" dirty="0" smtClean="0">
                <a:latin typeface="Hacen Tunisia" pitchFamily="2" charset="-78"/>
                <a:cs typeface="Hacen Tunisia" pitchFamily="2" charset="-78"/>
              </a:rPr>
              <a:t>المرحلة الأولى</a:t>
            </a:r>
            <a:r>
              <a:rPr lang="ar-DZ" sz="2400" b="1" dirty="0" smtClean="0">
                <a:latin typeface="Hacen Tunisia Lt" pitchFamily="2" charset="-78"/>
                <a:cs typeface="Hacen Tunisia Lt" pitchFamily="2" charset="-78"/>
              </a:rPr>
              <a:t>: </a:t>
            </a:r>
            <a:r>
              <a:rPr lang="ar-SA" sz="2400" dirty="0" smtClean="0">
                <a:latin typeface="Hacen Tunisia Lt" pitchFamily="2" charset="-78"/>
                <a:cs typeface="Hacen Tunisia Lt" pitchFamily="2" charset="-78"/>
              </a:rPr>
              <a:t>تمتد من بداية الستينيات حتى 1966، وتتمثل هذه المرحلة ببداية وضع المفاهيم الأساسية للمحاسبة عن الموارد البشرية باستخدام نظريات ومبادئ العلوم الاجتماعية الأخرى المتعلقة بهذا الموضوع.</a:t>
            </a:r>
            <a:endParaRPr lang="ar-DZ" sz="2400" dirty="0" smtClean="0">
              <a:latin typeface="Hacen Tunisia Lt" pitchFamily="2" charset="-78"/>
              <a:cs typeface="Hacen Tunisia Lt" pitchFamily="2" charset="-78"/>
            </a:endParaRPr>
          </a:p>
          <a:p>
            <a:pPr algn="r" rtl="1"/>
            <a:r>
              <a:rPr lang="ar-DZ" sz="2400" b="1" dirty="0" smtClean="0">
                <a:latin typeface="Hacen Tunisia Lt" pitchFamily="2" charset="-78"/>
                <a:cs typeface="Hacen Tunisia Lt" pitchFamily="2" charset="-78"/>
              </a:rPr>
              <a:t>المرحلة الثانية:</a:t>
            </a:r>
            <a:r>
              <a:rPr lang="ar-SA" sz="2400" dirty="0" smtClean="0">
                <a:latin typeface="Hacen Tunisia Lt" pitchFamily="2" charset="-78"/>
                <a:cs typeface="Hacen Tunisia Lt" pitchFamily="2" charset="-78"/>
              </a:rPr>
              <a:t> وتمتد من1966 حتى 1971</a:t>
            </a:r>
            <a:r>
              <a:rPr lang="ar-DZ" sz="2400" dirty="0" smtClean="0">
                <a:latin typeface="Hacen Tunisia Lt" pitchFamily="2" charset="-78"/>
                <a:cs typeface="Hacen Tunisia Lt" pitchFamily="2" charset="-78"/>
              </a:rPr>
              <a:t>،</a:t>
            </a:r>
            <a:r>
              <a:rPr lang="ar-SA" sz="2400" dirty="0" smtClean="0">
                <a:latin typeface="Hacen Tunisia Lt" pitchFamily="2" charset="-78"/>
                <a:cs typeface="Hacen Tunisia Lt" pitchFamily="2" charset="-78"/>
              </a:rPr>
              <a:t> وتتميز بأنها مرحلة وضع نماذج قياس تكلفة وقيمة الموارد البشرية وتقييم فعالية هذه النماذج، ومرحلة تحديد المجالات الحالية والمستقبلية لاستخدامات المحاسبة عن الموارد البشرية في بعض المنشآت.</a:t>
            </a:r>
            <a:endParaRPr lang="ar-DZ" sz="2400" dirty="0" smtClean="0">
              <a:latin typeface="Hacen Tunisia Lt" pitchFamily="2" charset="-78"/>
              <a:cs typeface="Hacen Tunisia Lt" pitchFamily="2" charset="-78"/>
            </a:endParaRPr>
          </a:p>
          <a:p>
            <a:pPr lvl="0" algn="r" rtl="1"/>
            <a:r>
              <a:rPr lang="ar-DZ" sz="2400" b="1" dirty="0" smtClean="0">
                <a:latin typeface="Hacen Tunisia Lt" pitchFamily="2" charset="-78"/>
                <a:cs typeface="Hacen Tunisia Lt" pitchFamily="2" charset="-78"/>
              </a:rPr>
              <a:t>المرحلة الثالثة: </a:t>
            </a:r>
            <a:r>
              <a:rPr lang="ar-SA" sz="2400" dirty="0" smtClean="0">
                <a:latin typeface="Hacen Tunisia Lt" pitchFamily="2" charset="-78"/>
                <a:cs typeface="Hacen Tunisia Lt" pitchFamily="2" charset="-78"/>
              </a:rPr>
              <a:t>و تمتد من1971 حتى 1976، حيث نشرت خلالها العديد من الدراسات الأكاديمية في أمريكا واستراليا واليابان، وقد تم تطبيق العديد من هذه البحوث عن أثر المعلومات التي تقدمها المحاسبة عن الموارد البشرية في اتخاذ القرارات الإدارية، كذلك في قرارات المستثمرين من حملة الأسهم</a:t>
            </a:r>
            <a:r>
              <a:rPr lang="ar-DZ" sz="2400" dirty="0" smtClean="0">
                <a:latin typeface="Hacen Tunisia Lt" pitchFamily="2" charset="-78"/>
                <a:cs typeface="Hacen Tunisia Lt" pitchFamily="2" charset="-78"/>
              </a:rPr>
              <a:t>.</a:t>
            </a:r>
            <a:r>
              <a:rPr lang="fr-FR" sz="2400" dirty="0" smtClean="0">
                <a:latin typeface="Hacen Tunisia Lt" pitchFamily="2" charset="-78"/>
                <a:cs typeface="Hacen Tunisia Lt" pitchFamily="2" charset="-78"/>
              </a:rPr>
              <a:t> </a:t>
            </a:r>
          </a:p>
          <a:p>
            <a:pPr algn="r" rtl="1"/>
            <a:endParaRPr lang="ar-DZ" sz="2400" dirty="0" smtClean="0"/>
          </a:p>
          <a:p>
            <a:pPr algn="r" rtl="1"/>
            <a:endParaRPr lang="ar-DZ" sz="2400" dirty="0" smtClean="0"/>
          </a:p>
          <a:p>
            <a:pPr algn="r" rtl="1"/>
            <a:endParaRPr lang="ar-DZ" sz="2400" b="1" dirty="0" smtClean="0">
              <a:latin typeface="Hacen Tunisia" pitchFamily="2" charset="-78"/>
              <a:cs typeface="Hacen Tunisia" pitchFamily="2" charset="-78"/>
            </a:endParaRPr>
          </a:p>
        </p:txBody>
      </p:sp>
      <p:sp>
        <p:nvSpPr>
          <p:cNvPr id="7" name="Rectangle 6"/>
          <p:cNvSpPr/>
          <p:nvPr/>
        </p:nvSpPr>
        <p:spPr>
          <a:xfrm rot="10800000" flipV="1">
            <a:off x="875211" y="1951371"/>
            <a:ext cx="10567852" cy="523220"/>
          </a:xfrm>
          <a:prstGeom prst="rect">
            <a:avLst/>
          </a:prstGeom>
        </p:spPr>
        <p:txBody>
          <a:bodyPr wrap="square">
            <a:spAutoFit/>
          </a:bodyPr>
          <a:lstStyle/>
          <a:p>
            <a:pPr algn="r" rtl="1"/>
            <a:r>
              <a:rPr lang="ar-DZ" sz="2800" b="1" dirty="0" smtClean="0">
                <a:latin typeface="Hacen Tunisia" pitchFamily="2" charset="-78"/>
                <a:cs typeface="Hacen Tunisia" pitchFamily="2" charset="-78"/>
              </a:rPr>
              <a:t>المطلب الثاني: مراحل تطور محاسبة الموارد البشرية</a:t>
            </a:r>
            <a:endParaRPr lang="fr-FR" sz="2800" b="1" dirty="0">
              <a:latin typeface="Hacen Tunisia" pitchFamily="2" charset="-78"/>
              <a:cs typeface="Hacen Tunisia" pitchFamily="2" charset="-78"/>
            </a:endParaRPr>
          </a:p>
        </p:txBody>
      </p:sp>
    </p:spTree>
    <p:extLst>
      <p:ext uri="{BB962C8B-B14F-4D97-AF65-F5344CB8AC3E}">
        <p14:creationId xmlns="" xmlns:p14="http://schemas.microsoft.com/office/powerpoint/2010/main" val="2051857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anose="02060603050605020204" pitchFamily="18" charset="-78"/>
                <a:cs typeface="ae_Dimnah" panose="02060603050605020204" pitchFamily="18" charset="-78"/>
              </a:rPr>
              <a:t>المبحث الأول:ماهية محاسبة الموارد البشرية</a:t>
            </a:r>
            <a:endParaRPr lang="fr-FR" b="1"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5" name="Rectangle 4"/>
          <p:cNvSpPr/>
          <p:nvPr/>
        </p:nvSpPr>
        <p:spPr>
          <a:xfrm>
            <a:off x="182880" y="1657350"/>
            <a:ext cx="11761470" cy="5139869"/>
          </a:xfrm>
          <a:prstGeom prst="rect">
            <a:avLst/>
          </a:prstGeom>
        </p:spPr>
        <p:txBody>
          <a:bodyPr wrap="square">
            <a:spAutoFit/>
          </a:bodyPr>
          <a:lstStyle/>
          <a:p>
            <a:pPr algn="r" rtl="1"/>
            <a:r>
              <a:rPr lang="ar-DZ" dirty="0" smtClean="0">
                <a:latin typeface="Hacen Tunisia" pitchFamily="2" charset="-78"/>
                <a:cs typeface="Hacen Tunisia" pitchFamily="2" charset="-78"/>
              </a:rPr>
              <a:t>	</a:t>
            </a:r>
            <a:r>
              <a:rPr lang="ar-DZ" sz="2800" b="1" dirty="0" smtClean="0">
                <a:latin typeface="Hacen Tunisia" pitchFamily="2" charset="-78"/>
                <a:cs typeface="Hacen Tunisia" pitchFamily="2" charset="-78"/>
              </a:rPr>
              <a:t>المطلب الثاني: مراحل تطور محاسبة الموارد البشرية </a:t>
            </a:r>
          </a:p>
          <a:p>
            <a:pPr lvl="0" algn="r" rtl="1"/>
            <a:r>
              <a:rPr lang="ar-DZ" sz="2000" b="1" dirty="0" smtClean="0">
                <a:latin typeface="Hacen Tunisia Lt" pitchFamily="2" charset="-78"/>
                <a:cs typeface="Hacen Tunisia Lt" pitchFamily="2" charset="-78"/>
              </a:rPr>
              <a:t>المرحلة الرابعة: </a:t>
            </a:r>
            <a:r>
              <a:rPr lang="ar-SA" sz="2000" dirty="0" smtClean="0">
                <a:latin typeface="Hacen Tunisia Lt" pitchFamily="2" charset="-78"/>
                <a:cs typeface="Hacen Tunisia Lt" pitchFamily="2" charset="-78"/>
              </a:rPr>
              <a:t>وتمتد من( 1976 حتى 1980 )، حيث شهدت تراجعاً في الاهتمام بهذا الفرع سواء من جانب الأكاديميين أو من الجانب التطبيقي ويرجع سبب ذلك إلى أن الجزء الأكبر من البحوث الأولية في هذا الميدان </a:t>
            </a:r>
            <a:r>
              <a:rPr lang="ar-SA" sz="2000" dirty="0" err="1" smtClean="0">
                <a:latin typeface="Hacen Tunisia Lt" pitchFamily="2" charset="-78"/>
                <a:cs typeface="Hacen Tunisia Lt" pitchFamily="2" charset="-78"/>
              </a:rPr>
              <a:t>و</a:t>
            </a:r>
            <a:r>
              <a:rPr lang="ar-SA" sz="2000" dirty="0" smtClean="0">
                <a:latin typeface="Hacen Tunisia Lt" pitchFamily="2" charset="-78"/>
                <a:cs typeface="Hacen Tunisia Lt" pitchFamily="2" charset="-78"/>
              </a:rPr>
              <a:t> التي تعد أقل صعوبة قد تمت في المراحل السابقة، وأن الأجزاء الباقية أكثر صعوبة </a:t>
            </a:r>
            <a:r>
              <a:rPr lang="ar-SA" sz="2000" dirty="0" err="1" smtClean="0">
                <a:latin typeface="Hacen Tunisia Lt" pitchFamily="2" charset="-78"/>
                <a:cs typeface="Hacen Tunisia Lt" pitchFamily="2" charset="-78"/>
              </a:rPr>
              <a:t>و</a:t>
            </a:r>
            <a:r>
              <a:rPr lang="ar-SA" sz="2000" dirty="0" smtClean="0">
                <a:latin typeface="Hacen Tunisia Lt" pitchFamily="2" charset="-78"/>
                <a:cs typeface="Hacen Tunisia Lt" pitchFamily="2" charset="-78"/>
              </a:rPr>
              <a:t> تتطلب عدداً غير قليل من المؤسسات </a:t>
            </a:r>
            <a:r>
              <a:rPr lang="ar-SA" sz="2000" dirty="0" err="1" smtClean="0">
                <a:latin typeface="Hacen Tunisia Lt" pitchFamily="2" charset="-78"/>
                <a:cs typeface="Hacen Tunisia Lt" pitchFamily="2" charset="-78"/>
              </a:rPr>
              <a:t>و</a:t>
            </a:r>
            <a:r>
              <a:rPr lang="ar-SA" sz="2000" dirty="0" smtClean="0">
                <a:latin typeface="Hacen Tunisia Lt" pitchFamily="2" charset="-78"/>
                <a:cs typeface="Hacen Tunisia Lt" pitchFamily="2" charset="-78"/>
              </a:rPr>
              <a:t> الشركات التي توافق على تطبيق هذه البحوث داخلها، ونتيجة للعدد القليل من الباحثين القادرين على القيام بذلك في ظل هذه الظروف، فإن عدد البحوث في هذه الفترة كان قليلاً، مما أدى إلى عدم إقبال الشركات على التطبيق إضافة إلى أن تكاليف تطبيق نظم معلومات محاسبية الموارد البشرية عال والعائد المتوقع منها غير مؤكد. </a:t>
            </a:r>
            <a:endParaRPr lang="ar-DZ" sz="2000" dirty="0" smtClean="0">
              <a:latin typeface="Hacen Tunisia Lt" pitchFamily="2" charset="-78"/>
              <a:cs typeface="Hacen Tunisia Lt" pitchFamily="2" charset="-78"/>
            </a:endParaRPr>
          </a:p>
          <a:p>
            <a:pPr algn="r" rtl="1"/>
            <a:r>
              <a:rPr lang="ar-DZ" sz="2000" b="1" dirty="0" smtClean="0">
                <a:latin typeface="Hacen Tunisia Lt" pitchFamily="2" charset="-78"/>
                <a:cs typeface="Hacen Tunisia Lt" pitchFamily="2" charset="-78"/>
              </a:rPr>
              <a:t>المرحلة الخامسة</a:t>
            </a:r>
            <a:r>
              <a:rPr lang="ar-DZ" sz="2000" dirty="0" smtClean="0">
                <a:latin typeface="Hacen Tunisia Lt" pitchFamily="2" charset="-78"/>
                <a:cs typeface="Hacen Tunisia Lt" pitchFamily="2" charset="-78"/>
              </a:rPr>
              <a:t>: </a:t>
            </a:r>
            <a:r>
              <a:rPr lang="ar-SA" sz="2000" b="1" dirty="0" smtClean="0">
                <a:latin typeface="Hacen Tunisia Lt" pitchFamily="2" charset="-78"/>
                <a:cs typeface="Hacen Tunisia Lt" pitchFamily="2" charset="-78"/>
              </a:rPr>
              <a:t>:</a:t>
            </a:r>
            <a:r>
              <a:rPr lang="ar-SA" sz="2000" dirty="0" smtClean="0">
                <a:latin typeface="Hacen Tunisia Lt" pitchFamily="2" charset="-78"/>
                <a:cs typeface="Hacen Tunisia Lt" pitchFamily="2" charset="-78"/>
              </a:rPr>
              <a:t> وهي مرحلة التطوير الحالية، فقد شهدت بداية البحث الجدي للاهتمام بكل من النظرية </a:t>
            </a:r>
            <a:r>
              <a:rPr lang="ar-SA" sz="2000" dirty="0" err="1" smtClean="0">
                <a:latin typeface="Hacen Tunisia Lt" pitchFamily="2" charset="-78"/>
                <a:cs typeface="Hacen Tunisia Lt" pitchFamily="2" charset="-78"/>
              </a:rPr>
              <a:t>و</a:t>
            </a:r>
            <a:r>
              <a:rPr lang="ar-SA" sz="2000" dirty="0" smtClean="0">
                <a:latin typeface="Hacen Tunisia Lt" pitchFamily="2" charset="-78"/>
                <a:cs typeface="Hacen Tunisia Lt" pitchFamily="2" charset="-78"/>
              </a:rPr>
              <a:t> التطبيق للمحاسبة عن الموارد البشرية وذلك نتيجةً لتزايد اهتمام الولايات المتحدة الأمريكية بموضوع زيادة الإنتاجية وتركز هذا الاهتمام على دور العنصر البشري في زيادة الإنتاجية، مما شد الاهتمام نحو المحاسبة عن الموارد البشرية إضافة إلى زيادة المنافسة بين الولايات المتحدة الأمريكية واليابان في مجال الصناعة واختلاف إدارة الشركات اليابانية للموارد البشرية عن مثيلاتها الأمريكية إلى الاهتمام بأساليب ونظم المحاسبة عن الموارد البشرية، وقد شهدت هذه المرحلة تطبيق المحاسبة عن الموارد البشرية على شركات ومؤسسات ضخمة بعكس الحال في مراحل التطور الأولى حيث كان التطبيق يقتصر على شركات صغيرة ومتوسطة الحجم.</a:t>
            </a:r>
            <a:endParaRPr lang="fr-FR" sz="2000" dirty="0" smtClean="0">
              <a:latin typeface="Hacen Tunisia Lt" pitchFamily="2" charset="-78"/>
              <a:cs typeface="Hacen Tunisia Lt" pitchFamily="2" charset="-78"/>
            </a:endParaRPr>
          </a:p>
          <a:p>
            <a:pPr lvl="0" algn="r" rtl="1"/>
            <a:endParaRPr lang="fr-FR" sz="2000" dirty="0" smtClean="0"/>
          </a:p>
          <a:p>
            <a:pPr algn="r" rtl="1"/>
            <a:endParaRPr lang="ar-DZ" sz="2800" b="1" dirty="0" smtClean="0">
              <a:latin typeface="Hacen Tunisia" pitchFamily="2" charset="-78"/>
              <a:cs typeface="Hacen Tunisia" pitchFamily="2" charset="-78"/>
            </a:endParaRPr>
          </a:p>
        </p:txBody>
      </p:sp>
    </p:spTree>
    <p:extLst>
      <p:ext uri="{BB962C8B-B14F-4D97-AF65-F5344CB8AC3E}">
        <p14:creationId xmlns="" xmlns:p14="http://schemas.microsoft.com/office/powerpoint/2010/main" val="712345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90028"/>
            <a:ext cx="12192000" cy="1325563"/>
          </a:xfrm>
        </p:spPr>
        <p:txBody>
          <a:bodyPr>
            <a:normAutofit/>
          </a:bodyPr>
          <a:lstStyle/>
          <a:p>
            <a:pPr algn="ctr" rtl="1"/>
            <a:r>
              <a:rPr lang="ar-DZ" b="1" dirty="0" smtClean="0">
                <a:latin typeface="ae_Dimnah" panose="02060603050605020204" pitchFamily="18" charset="-78"/>
                <a:cs typeface="ae_Dimnah" panose="02060603050605020204" pitchFamily="18" charset="-78"/>
              </a:rPr>
              <a:t>المبحث الأول:ماهية محاسبة الموارد البشرية </a:t>
            </a:r>
            <a:endParaRPr lang="fr-FR" b="1" dirty="0">
              <a:latin typeface="ae_Dimnah" panose="02060603050605020204" pitchFamily="18" charset="-78"/>
              <a:cs typeface="ae_Dimnah" panose="02060603050605020204" pitchFamily="18" charset="-78"/>
            </a:endParaRPr>
          </a:p>
        </p:txBody>
      </p:sp>
      <p:pic>
        <p:nvPicPr>
          <p:cNvPr id="6" name="Espace réservé du contenu 5"/>
          <p:cNvPicPr>
            <a:picLocks noGrp="1" noChangeAspect="1"/>
          </p:cNvPicPr>
          <p:nvPr>
            <p:ph idx="1"/>
          </p:nvPr>
        </p:nvPicPr>
        <p:blipFill>
          <a:blip r:embed="rId3">
            <a:extLst>
              <a:ext uri="{28A0092B-C50C-407E-A947-70E740481C1C}">
                <a14:useLocalDpi xmlns="" xmlns:a14="http://schemas.microsoft.com/office/drawing/2010/main" val="0"/>
              </a:ext>
            </a:extLst>
          </a:blip>
          <a:stretch>
            <a:fillRect/>
          </a:stretch>
        </p:blipFill>
        <p:spPr>
          <a:xfrm>
            <a:off x="5134095" y="1418569"/>
            <a:ext cx="1923810" cy="76190"/>
          </a:xfrm>
        </p:spPr>
      </p:pic>
      <p:sp>
        <p:nvSpPr>
          <p:cNvPr id="5" name="Rectangle 4"/>
          <p:cNvSpPr/>
          <p:nvPr/>
        </p:nvSpPr>
        <p:spPr>
          <a:xfrm>
            <a:off x="182880" y="1657350"/>
            <a:ext cx="11761470" cy="4678204"/>
          </a:xfrm>
          <a:prstGeom prst="rect">
            <a:avLst/>
          </a:prstGeom>
        </p:spPr>
        <p:txBody>
          <a:bodyPr wrap="square">
            <a:spAutoFit/>
          </a:bodyPr>
          <a:lstStyle/>
          <a:p>
            <a:pPr algn="r" rtl="1"/>
            <a:r>
              <a:rPr lang="ar-DZ" dirty="0" smtClean="0">
                <a:latin typeface="Hacen Tunisia" pitchFamily="2" charset="-78"/>
                <a:cs typeface="Hacen Tunisia" pitchFamily="2" charset="-78"/>
              </a:rPr>
              <a:t>	</a:t>
            </a:r>
            <a:r>
              <a:rPr lang="ar-DZ" sz="2800" b="1" dirty="0" smtClean="0">
                <a:latin typeface="Hacen Tunisia" pitchFamily="2" charset="-78"/>
                <a:cs typeface="Hacen Tunisia" pitchFamily="2" charset="-78"/>
              </a:rPr>
              <a:t>المطلب الثالث: أهداف محاسبة الموارد البشرية</a:t>
            </a:r>
          </a:p>
          <a:p>
            <a:pPr algn="r" rtl="1"/>
            <a:endParaRPr lang="ar-DZ" sz="2000" dirty="0" smtClean="0">
              <a:latin typeface="Hacen Tunisia" pitchFamily="2" charset="-78"/>
              <a:cs typeface="Hacen Tunisia" pitchFamily="2" charset="-78"/>
            </a:endParaRPr>
          </a:p>
          <a:p>
            <a:pPr marL="342900" indent="-342900" algn="r" rtl="1"/>
            <a:r>
              <a:rPr lang="ar-DZ" sz="2000" dirty="0" smtClean="0">
                <a:latin typeface="Hacen Tunisia Bold" pitchFamily="2" charset="-78"/>
                <a:cs typeface="Hacen Tunisia Bold" pitchFamily="2" charset="-78"/>
              </a:rPr>
              <a:t>     ويمكن تلخيص الأهداف في: </a:t>
            </a:r>
          </a:p>
          <a:p>
            <a:pPr marL="342900" indent="-342900" algn="r" rtl="1">
              <a:lnSpc>
                <a:spcPct val="150000"/>
              </a:lnSpc>
              <a:buFont typeface="Wingdings" pitchFamily="2" charset="2"/>
              <a:buChar char="Ø"/>
            </a:pPr>
            <a:r>
              <a:rPr lang="ar-SA" sz="2000" dirty="0" smtClean="0">
                <a:latin typeface="Hacen Tunisia Lt" pitchFamily="2" charset="-78"/>
                <a:cs typeface="Hacen Tunisia Lt" pitchFamily="2" charset="-78"/>
              </a:rPr>
              <a:t>إيجاد طرق قياس يعتمد عليها في معرفة تكلفة الموارد البشرية</a:t>
            </a:r>
            <a:r>
              <a:rPr lang="ar-DZ" sz="2000" dirty="0" smtClean="0">
                <a:latin typeface="Hacen Tunisia Lt" pitchFamily="2" charset="-78"/>
                <a:cs typeface="Hacen Tunisia Lt" pitchFamily="2" charset="-78"/>
              </a:rPr>
              <a:t>.</a:t>
            </a:r>
          </a:p>
          <a:p>
            <a:pPr marL="342900" indent="-342900" algn="r" rtl="1">
              <a:lnSpc>
                <a:spcPct val="150000"/>
              </a:lnSpc>
              <a:buFont typeface="Wingdings" pitchFamily="2" charset="2"/>
              <a:buChar char="Ø"/>
            </a:pPr>
            <a:r>
              <a:rPr lang="ar-SA" sz="2000" dirty="0" smtClean="0">
                <a:latin typeface="Hacen Tunisia Lt" pitchFamily="2" charset="-78"/>
                <a:cs typeface="Hacen Tunisia Lt" pitchFamily="2" charset="-78"/>
              </a:rPr>
              <a:t>وضع التقارير المالية الصحيحة عن نشاط المنشاة</a:t>
            </a:r>
            <a:r>
              <a:rPr lang="ar-DZ" sz="2000" dirty="0" smtClean="0">
                <a:latin typeface="Hacen Tunisia Lt" pitchFamily="2" charset="-78"/>
                <a:cs typeface="Hacen Tunisia Lt" pitchFamily="2" charset="-78"/>
              </a:rPr>
              <a:t>.</a:t>
            </a:r>
            <a:r>
              <a:rPr lang="ar-SA" sz="2000" dirty="0" smtClean="0">
                <a:latin typeface="Hacen Tunisia Lt" pitchFamily="2" charset="-78"/>
                <a:cs typeface="Hacen Tunisia Lt" pitchFamily="2" charset="-78"/>
              </a:rPr>
              <a:t> </a:t>
            </a:r>
            <a:endParaRPr lang="ar-DZ" sz="2000" dirty="0" smtClean="0">
              <a:latin typeface="Hacen Tunisia Lt" pitchFamily="2" charset="-78"/>
              <a:cs typeface="Hacen Tunisia Lt" pitchFamily="2" charset="-78"/>
            </a:endParaRPr>
          </a:p>
          <a:p>
            <a:pPr lvl="0" algn="r" rtl="1">
              <a:buFont typeface="Wingdings" pitchFamily="2" charset="2"/>
              <a:buChar char="Ø"/>
            </a:pPr>
            <a:r>
              <a:rPr lang="ar-DZ" sz="2000" dirty="0" smtClean="0">
                <a:latin typeface="Hacen Tunisia Lt" pitchFamily="2" charset="-78"/>
                <a:cs typeface="Hacen Tunisia Lt" pitchFamily="2" charset="-78"/>
              </a:rPr>
              <a:t>  </a:t>
            </a:r>
            <a:r>
              <a:rPr lang="ar-SA" sz="2000" dirty="0" smtClean="0">
                <a:latin typeface="Hacen Tunisia Lt" pitchFamily="2" charset="-78"/>
                <a:cs typeface="Hacen Tunisia Lt" pitchFamily="2" charset="-78"/>
              </a:rPr>
              <a:t>تنظيم وتنسيق استخدام كافة الموارد في المنشأة سواء أكانت طبيعية أو مالية أو بشرية. </a:t>
            </a:r>
            <a:endParaRPr lang="fr-FR" sz="2000" dirty="0" smtClean="0">
              <a:latin typeface="Hacen Tunisia Lt" pitchFamily="2" charset="-78"/>
              <a:cs typeface="Hacen Tunisia Lt" pitchFamily="2" charset="-78"/>
            </a:endParaRPr>
          </a:p>
          <a:p>
            <a:pPr marL="342900" indent="-342900" algn="r" rtl="1">
              <a:lnSpc>
                <a:spcPct val="150000"/>
              </a:lnSpc>
              <a:buFont typeface="Wingdings" pitchFamily="2" charset="2"/>
              <a:buChar char="Ø"/>
            </a:pPr>
            <a:r>
              <a:rPr lang="ar-SA" sz="2000" dirty="0" smtClean="0">
                <a:latin typeface="Hacen Tunisia Lt" pitchFamily="2" charset="-78"/>
                <a:cs typeface="Hacen Tunisia Lt" pitchFamily="2" charset="-78"/>
              </a:rPr>
              <a:t>إجراء المقارنات بين المشروعات المتنافسة على أساس سليم .</a:t>
            </a:r>
            <a:endParaRPr lang="ar-DZ" sz="2000" dirty="0" smtClean="0">
              <a:latin typeface="Hacen Tunisia Lt" pitchFamily="2" charset="-78"/>
              <a:cs typeface="Hacen Tunisia Lt" pitchFamily="2" charset="-78"/>
            </a:endParaRPr>
          </a:p>
          <a:p>
            <a:pPr marL="342900" lvl="0" indent="-342900" algn="r" rtl="1">
              <a:lnSpc>
                <a:spcPct val="150000"/>
              </a:lnSpc>
              <a:buFont typeface="Wingdings" pitchFamily="2" charset="2"/>
              <a:buChar char="Ø"/>
            </a:pPr>
            <a:r>
              <a:rPr lang="ar-SA" sz="2000" dirty="0" smtClean="0">
                <a:latin typeface="Hacen Tunisia Lt" pitchFamily="2" charset="-78"/>
                <a:cs typeface="Hacen Tunisia Lt" pitchFamily="2" charset="-78"/>
              </a:rPr>
              <a:t>تحديد العائد الذي يحصل عليه المشروع من رأس المال البشري، وتقييم قرارات الاستثمار في القوى العاملة، وذلك بمقارنة التكلفة بالمنفعة لمختلف البدائل .</a:t>
            </a:r>
            <a:endParaRPr lang="fr-FR" sz="2000" dirty="0" smtClean="0">
              <a:latin typeface="Hacen Tunisia Lt" pitchFamily="2" charset="-78"/>
              <a:cs typeface="Hacen Tunisia Lt" pitchFamily="2" charset="-78"/>
            </a:endParaRPr>
          </a:p>
          <a:p>
            <a:pPr marL="342900" indent="-342900" algn="r" rtl="1">
              <a:lnSpc>
                <a:spcPct val="150000"/>
              </a:lnSpc>
              <a:buFont typeface="Wingdings" pitchFamily="2" charset="2"/>
              <a:buChar char="Ø"/>
            </a:pPr>
            <a:r>
              <a:rPr lang="ar-SA" sz="2000" dirty="0" smtClean="0">
                <a:latin typeface="Hacen Tunisia Lt" pitchFamily="2" charset="-78"/>
                <a:cs typeface="Hacen Tunisia Lt" pitchFamily="2" charset="-78"/>
              </a:rPr>
              <a:t>توفر للإدارة معلومات عن التكاليف الفعلية لاستقطاب الموارد البشرية، وتنميتها سواء بإضافة موارد بشرية جديدة أو تطوير الموارد الحالية</a:t>
            </a:r>
            <a:endParaRPr lang="fr-FR" sz="2000" dirty="0">
              <a:latin typeface="Hacen Tunisia Lt" pitchFamily="2" charset="-78"/>
              <a:cs typeface="Hacen Tunisia Lt" pitchFamily="2" charset="-78"/>
            </a:endParaRPr>
          </a:p>
        </p:txBody>
      </p:sp>
    </p:spTree>
    <p:extLst>
      <p:ext uri="{BB962C8B-B14F-4D97-AF65-F5344CB8AC3E}">
        <p14:creationId xmlns="" xmlns:p14="http://schemas.microsoft.com/office/powerpoint/2010/main" val="712345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2626</TotalTime>
  <Words>538</Words>
  <Application>Microsoft Office PowerPoint</Application>
  <PresentationFormat>Personnalisé</PresentationFormat>
  <Paragraphs>127</Paragraphs>
  <Slides>19</Slides>
  <Notes>16</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Diapositive 1</vt:lpstr>
      <vt:lpstr>Diapositive 2</vt:lpstr>
      <vt:lpstr>خطة البحث</vt:lpstr>
      <vt:lpstr>مقدمة</vt:lpstr>
      <vt:lpstr>الإشكالية</vt:lpstr>
      <vt:lpstr>المبحث الأول:ماهية محاسبة الموارد البشرية </vt:lpstr>
      <vt:lpstr>المبحث الأول:ماهية محاسبة الموارد البشرية </vt:lpstr>
      <vt:lpstr>المبحث الأول:ماهية محاسبة الموارد البشرية</vt:lpstr>
      <vt:lpstr>المبحث الأول:ماهية محاسبة الموارد البشرية </vt:lpstr>
      <vt:lpstr>المبحث الأول:ماهية محاسبة الموارد البشرية </vt:lpstr>
      <vt:lpstr>المبحث الثاني: فروض، أدوار، مبادئ ومزايا تطبيق محاسبة الموارد البشرية</vt:lpstr>
      <vt:lpstr>المبحث الثاني: فروض، أدوار، مبادئ ومزايا تطبيق محاسبة الموارد البشرية</vt:lpstr>
      <vt:lpstr>المبحث الثاني: فروض، أدوار، مبادئ ومزايا تطبيق محاسبة الموارد البشرية</vt:lpstr>
      <vt:lpstr>المبحث الثاني: فروض، أدوار، مبادئ ومزايا تطبيق محاسبة الموارد البشرية</vt:lpstr>
      <vt:lpstr>المبحث الثاني: فروض، أدوار، مبادئ ومزايا تطبيق محاسبة الموارد البشرية</vt:lpstr>
      <vt:lpstr>المبحث الثاني: فروض، أدوار، مبادئ ومزايا تطبيق محاسبة الموارد البشرية</vt:lpstr>
      <vt:lpstr>المبحث الثاني: فروض، أدوار، مبادئ ومزايا تطبيق محاسبة الموارد البشرية</vt:lpstr>
      <vt:lpstr>الخاتمة</vt:lpstr>
      <vt:lpstr>شكرا على حسن الإصغاء والمتابعة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mekki</dc:creator>
  <cp:lastModifiedBy>Sam</cp:lastModifiedBy>
  <cp:revision>359</cp:revision>
  <dcterms:created xsi:type="dcterms:W3CDTF">2019-06-24T13:38:34Z</dcterms:created>
  <dcterms:modified xsi:type="dcterms:W3CDTF">2020-05-08T13:57:11Z</dcterms:modified>
</cp:coreProperties>
</file>