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93" d="100"/>
          <a:sy n="93" d="100"/>
        </p:scale>
        <p:origin x="-630" y="5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707C87-DF2F-4F21-96DF-75DACF477FB0}" type="datetimeFigureOut">
              <a:rPr lang="fr-FR" smtClean="0"/>
              <a:pPr/>
              <a:t>27/09/2020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F0DD54-0053-44CC-AC2D-BFD7FFE76D9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smtClean="0"/>
              <a:t> </a:t>
            </a:r>
            <a:endParaRPr lang="fr-FR"/>
          </a:p>
        </p:txBody>
      </p:sp>
      <p:sp>
        <p:nvSpPr>
          <p:cNvPr id="4" name="Espace réservé du numéro de diapositive 3"/>
          <p:cNvSpPr>
            <a:spLocks noGrp="1"/>
          </p:cNvSpPr>
          <p:nvPr>
            <p:ph type="sldNum" sz="quarter" idx="10"/>
          </p:nvPr>
        </p:nvSpPr>
        <p:spPr/>
        <p:txBody>
          <a:bodyPr/>
          <a:lstStyle/>
          <a:p>
            <a:fld id="{30F0DD54-0053-44CC-AC2D-BFD7FFE76D90}"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FFAC8824-B92E-491D-AFB7-E957B06DECEE}" type="datetimeFigureOut">
              <a:rPr lang="fr-FR" smtClean="0"/>
              <a:pPr/>
              <a:t>27/09/2020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69173094-E825-4873-93DC-A1B95BED01C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FAC8824-B92E-491D-AFB7-E957B06DECEE}" type="datetimeFigureOut">
              <a:rPr lang="fr-FR" smtClean="0"/>
              <a:pPr/>
              <a:t>27/09/2020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173094-E825-4873-93DC-A1B95BED01C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FAC8824-B92E-491D-AFB7-E957B06DECEE}" type="datetimeFigureOut">
              <a:rPr lang="fr-FR" smtClean="0"/>
              <a:pPr/>
              <a:t>27/09/2020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173094-E825-4873-93DC-A1B95BED01C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FAC8824-B92E-491D-AFB7-E957B06DECEE}" type="datetimeFigureOut">
              <a:rPr lang="fr-FR" smtClean="0"/>
              <a:pPr/>
              <a:t>27/09/2020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173094-E825-4873-93DC-A1B95BED01C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FFAC8824-B92E-491D-AFB7-E957B06DECEE}" type="datetimeFigureOut">
              <a:rPr lang="fr-FR" smtClean="0"/>
              <a:pPr/>
              <a:t>27/09/2020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173094-E825-4873-93DC-A1B95BED01C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FAC8824-B92E-491D-AFB7-E957B06DECEE}" type="datetimeFigureOut">
              <a:rPr lang="fr-FR" smtClean="0"/>
              <a:pPr/>
              <a:t>27/09/2020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173094-E825-4873-93DC-A1B95BED01C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FFAC8824-B92E-491D-AFB7-E957B06DECEE}" type="datetimeFigureOut">
              <a:rPr lang="fr-FR" smtClean="0"/>
              <a:pPr/>
              <a:t>27/09/2020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9173094-E825-4873-93DC-A1B95BED01C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FAC8824-B92E-491D-AFB7-E957B06DECEE}" type="datetimeFigureOut">
              <a:rPr lang="fr-FR" smtClean="0"/>
              <a:pPr/>
              <a:t>27/09/2020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9173094-E825-4873-93DC-A1B95BED01C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FAC8824-B92E-491D-AFB7-E957B06DECEE}" type="datetimeFigureOut">
              <a:rPr lang="fr-FR" smtClean="0"/>
              <a:pPr/>
              <a:t>27/09/2020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9173094-E825-4873-93DC-A1B95BED01C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FAC8824-B92E-491D-AFB7-E957B06DECEE}" type="datetimeFigureOut">
              <a:rPr lang="fr-FR" smtClean="0"/>
              <a:pPr/>
              <a:t>27/09/2020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173094-E825-4873-93DC-A1B95BED01C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FFAC8824-B92E-491D-AFB7-E957B06DECEE}" type="datetimeFigureOut">
              <a:rPr lang="fr-FR" smtClean="0"/>
              <a:pPr/>
              <a:t>27/09/2020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69173094-E825-4873-93DC-A1B95BED01C7}"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FAC8824-B92E-491D-AFB7-E957B06DECEE}" type="datetimeFigureOut">
              <a:rPr lang="fr-FR" smtClean="0"/>
              <a:pPr/>
              <a:t>27/09/2020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173094-E825-4873-93DC-A1B95BED01C7}"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42910" y="214290"/>
            <a:ext cx="7858180" cy="5424510"/>
          </a:xfrm>
        </p:spPr>
        <p:txBody>
          <a:bodyPr>
            <a:normAutofit fontScale="92500" lnSpcReduction="10000"/>
          </a:bodyPr>
          <a:lstStyle/>
          <a:p>
            <a:pPr algn="r"/>
            <a:r>
              <a:rPr lang="ar-DZ" sz="2000" dirty="0" smtClean="0"/>
              <a:t>                                      </a:t>
            </a:r>
            <a:r>
              <a:rPr lang="ar-DZ" sz="2000" dirty="0" smtClean="0">
                <a:solidFill>
                  <a:schemeClr val="tx1"/>
                </a:solidFill>
              </a:rPr>
              <a:t>الجمهورية الجزائرية الديمقراطية الشعبية</a:t>
            </a:r>
          </a:p>
          <a:p>
            <a:pPr algn="r"/>
            <a:endParaRPr lang="ar-DZ" sz="2000" dirty="0">
              <a:solidFill>
                <a:schemeClr val="tx1"/>
              </a:solidFill>
            </a:endParaRPr>
          </a:p>
          <a:p>
            <a:pPr algn="r"/>
            <a:r>
              <a:rPr lang="ar-DZ" sz="2000" dirty="0" smtClean="0">
                <a:solidFill>
                  <a:schemeClr val="tx1"/>
                </a:solidFill>
              </a:rPr>
              <a:t>جامعة محمد خيذر بسكرة                                       كلية العلوم الاقتصادية والتجارية </a:t>
            </a:r>
          </a:p>
          <a:p>
            <a:pPr algn="r"/>
            <a:r>
              <a:rPr lang="ar-DZ" sz="2000" dirty="0">
                <a:solidFill>
                  <a:schemeClr val="tx1"/>
                </a:solidFill>
              </a:rPr>
              <a:t> </a:t>
            </a:r>
            <a:r>
              <a:rPr lang="ar-DZ" sz="2000" dirty="0" smtClean="0">
                <a:solidFill>
                  <a:schemeClr val="tx1"/>
                </a:solidFill>
              </a:rPr>
              <a:t>                                                                          وعلوم التسيير</a:t>
            </a:r>
          </a:p>
          <a:p>
            <a:pPr algn="r"/>
            <a:endParaRPr lang="ar-DZ" sz="2000" dirty="0">
              <a:solidFill>
                <a:schemeClr val="tx1"/>
              </a:solidFill>
            </a:endParaRPr>
          </a:p>
          <a:p>
            <a:pPr algn="r"/>
            <a:r>
              <a:rPr lang="ar-DZ" sz="2400" dirty="0" smtClean="0">
                <a:solidFill>
                  <a:schemeClr val="tx1"/>
                </a:solidFill>
              </a:rPr>
              <a:t>بحث حول: </a:t>
            </a:r>
          </a:p>
          <a:p>
            <a:pPr algn="r"/>
            <a:endParaRPr lang="ar-DZ" sz="2400" dirty="0">
              <a:solidFill>
                <a:schemeClr val="tx1"/>
              </a:solidFill>
            </a:endParaRPr>
          </a:p>
          <a:p>
            <a:pPr algn="r"/>
            <a:endParaRPr lang="ar-DZ" sz="2400" dirty="0" smtClean="0">
              <a:solidFill>
                <a:schemeClr val="tx1"/>
              </a:solidFill>
            </a:endParaRPr>
          </a:p>
          <a:p>
            <a:pPr algn="r"/>
            <a:endParaRPr lang="ar-DZ" sz="2400" dirty="0">
              <a:solidFill>
                <a:schemeClr val="tx1"/>
              </a:solidFill>
            </a:endParaRPr>
          </a:p>
          <a:p>
            <a:pPr algn="r"/>
            <a:endParaRPr lang="ar-DZ" sz="2400" dirty="0" smtClean="0">
              <a:solidFill>
                <a:schemeClr val="tx1"/>
              </a:solidFill>
            </a:endParaRPr>
          </a:p>
          <a:p>
            <a:pPr algn="r"/>
            <a:r>
              <a:rPr lang="ar-DZ" sz="2000" dirty="0" smtClean="0">
                <a:solidFill>
                  <a:schemeClr val="tx1"/>
                </a:solidFill>
              </a:rPr>
              <a:t>من إعداد :                                                         تحت إشراف الأستاذة :</a:t>
            </a:r>
          </a:p>
          <a:p>
            <a:pPr algn="r"/>
            <a:r>
              <a:rPr lang="ar-DZ" sz="2000" dirty="0" smtClean="0">
                <a:solidFill>
                  <a:schemeClr val="tx1"/>
                </a:solidFill>
              </a:rPr>
              <a:t>رميش رميسة                                                            مليكة علالي</a:t>
            </a:r>
          </a:p>
          <a:p>
            <a:pPr algn="r"/>
            <a:r>
              <a:rPr lang="ar-DZ" sz="2000" dirty="0" smtClean="0">
                <a:solidFill>
                  <a:schemeClr val="tx1"/>
                </a:solidFill>
              </a:rPr>
              <a:t>شتح ابتسام</a:t>
            </a:r>
          </a:p>
          <a:p>
            <a:pPr algn="r"/>
            <a:r>
              <a:rPr lang="ar-DZ" sz="2000" smtClean="0">
                <a:solidFill>
                  <a:schemeClr val="tx1"/>
                </a:solidFill>
              </a:rPr>
              <a:t>الفوج : 02</a:t>
            </a:r>
            <a:endParaRPr lang="ar-DZ" sz="2000" dirty="0">
              <a:solidFill>
                <a:schemeClr val="tx1"/>
              </a:solidFill>
            </a:endParaRPr>
          </a:p>
          <a:p>
            <a:pPr algn="r"/>
            <a:r>
              <a:rPr lang="ar-DZ" sz="2000" dirty="0" smtClean="0">
                <a:solidFill>
                  <a:schemeClr val="tx1"/>
                </a:solidFill>
              </a:rPr>
              <a:t>                     </a:t>
            </a:r>
          </a:p>
          <a:p>
            <a:pPr algn="r"/>
            <a:r>
              <a:rPr lang="ar-DZ" sz="2000" dirty="0">
                <a:solidFill>
                  <a:schemeClr val="tx1"/>
                </a:solidFill>
              </a:rPr>
              <a:t> </a:t>
            </a:r>
            <a:r>
              <a:rPr lang="ar-DZ" sz="2000" dirty="0" smtClean="0">
                <a:solidFill>
                  <a:schemeClr val="tx1"/>
                </a:solidFill>
              </a:rPr>
              <a:t>                                         2019/2020 </a:t>
            </a:r>
            <a:endParaRPr lang="fr-FR" sz="2000" dirty="0"/>
          </a:p>
        </p:txBody>
      </p:sp>
      <p:sp>
        <p:nvSpPr>
          <p:cNvPr id="4" name="Rectangle à coins arrondis 3"/>
          <p:cNvSpPr/>
          <p:nvPr/>
        </p:nvSpPr>
        <p:spPr>
          <a:xfrm>
            <a:off x="2643174" y="1928802"/>
            <a:ext cx="4286280" cy="16430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600" dirty="0" smtClean="0"/>
              <a:t>التدقيق الاجتماعي</a:t>
            </a:r>
            <a:endParaRPr lang="fr-FR" sz="3600"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000100" y="1142984"/>
            <a:ext cx="7487947" cy="258532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خاتمة:</a:t>
            </a: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إن التزام المنظمات في الوقت الحالي بمسؤوليتها الاجتماعية اتجاه عملائها وموظفيها</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والمجتمع ككل، يعتبر المؤشر الرئيسي لتطبيقها التدقيق الاجتماعي داخل كيانها، حيث أن هذا الأخير</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يلعب دورا كبيرا  في تحقيق المنظمة لأهدافها الاقتصادية والاجتماعية على حد السواء لما له من أهمية</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كبيرة في تحقيق الرفاهية الاجتماعية لأف </a:t>
            </a:r>
            <a:r>
              <a:rPr kumimoji="0" lang="ar-SA"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a:t>
            </a: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رد المجتمع، وذلك من خلال مجموعة من الخطوات التي</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يجب على المنظمة أن تتبعها لتصل إلى أفضل النتائج بداية من توزيع المهام على العاملين إلى غاية</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تقديم التقرير وتبيان مقترحاته، كما أن للتدقيق الاجتماعي دور بالغ الأهمية في تقييم الأداء الاجتماعي</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للمنظمة، الذي يعكس نتائج المنظمة والتزامها بالتدقيق الاجتماعي، وذلك من خلال مجموعة من</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المعايير والمؤشرات </a:t>
            </a:r>
            <a:r>
              <a:rPr kumimoji="0" lang="fr-FR"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endParaRPr kumimoji="0" lang="fr-FR"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000100" y="0"/>
            <a:ext cx="776223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قائمة المراجع :</a:t>
            </a:r>
            <a:r>
              <a:rPr kumimoji="0" lang="ar-DZ" sz="28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تعنة</a:t>
            </a:r>
            <a:r>
              <a:rPr kumimoji="0" lang="ar-SA" sz="28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أسماء ، </a:t>
            </a:r>
            <a:r>
              <a:rPr kumimoji="0" lang="ar-SA" sz="28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ساحسي</a:t>
            </a:r>
            <a:r>
              <a:rPr kumimoji="0" lang="ar-SA" sz="28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نعيمة ، دور التدقيق الاجتماعي في تحسين الأداء الاجتماعي للمنظمة،مذكرة نيل شهادة </a:t>
            </a:r>
            <a:r>
              <a:rPr kumimoji="0" lang="ar-SA" sz="28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الماستر</a:t>
            </a:r>
            <a:r>
              <a:rPr kumimoji="0" lang="ar-SA" sz="28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؛كلية العلوم الاقتصادية ، تخصص تدقيق ومراقبة التسيير ؛ 2016/2017؛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مراد </a:t>
            </a:r>
            <a:r>
              <a:rPr kumimoji="0" lang="ar-DZ" sz="28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سكاك</a:t>
            </a:r>
            <a:r>
              <a:rPr kumimoji="0" lang="ar-DZ" sz="28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،فارس هباش ؛ دور التدقيق الاجتماعي في </a:t>
            </a:r>
            <a:r>
              <a:rPr kumimoji="0" lang="ar-DZ" sz="28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ايطار</a:t>
            </a:r>
            <a:r>
              <a:rPr kumimoji="0" lang="ar-DZ" sz="28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الحكومة </a:t>
            </a:r>
            <a:r>
              <a:rPr kumimoji="0" lang="ar-DZ" sz="28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المسؤولة</a:t>
            </a:r>
            <a:r>
              <a:rPr kumimoji="0" lang="ar-DZ" sz="28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اجتماعيا في ظل الانفتاح الخارجي ، 2009، </a:t>
            </a:r>
            <a:endParaRPr kumimoji="0" lang="ar-DZ" sz="28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57158" y="857232"/>
            <a:ext cx="8001056"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eaLnBrk="0" fontAlgn="base" hangingPunct="0">
              <a:spcBef>
                <a:spcPct val="0"/>
              </a:spcBef>
              <a:spcAft>
                <a:spcPct val="0"/>
              </a:spcAft>
            </a:pPr>
            <a:r>
              <a:rPr kumimoji="0" lang="fr-FR" sz="1600" b="1" i="0" u="none" strike="noStrike" cap="none" normalizeH="0" baseline="0" dirty="0" smtClean="0">
                <a:ln>
                  <a:noFill/>
                </a:ln>
                <a:solidFill>
                  <a:srgbClr val="000000"/>
                </a:solidFill>
                <a:effectLst/>
                <a:latin typeface="Simplified Arabic" pitchFamily="18" charset="-78"/>
                <a:ea typeface="Calibri" pitchFamily="34" charset="0"/>
                <a:cs typeface="Simplified Arabic" pitchFamily="18" charset="-78"/>
              </a:rPr>
              <a:t>  </a:t>
            </a:r>
          </a:p>
          <a:p>
            <a:pPr algn="r" rtl="1" eaLnBrk="0" fontAlgn="base" hangingPunct="0">
              <a:spcBef>
                <a:spcPct val="0"/>
              </a:spcBef>
              <a:spcAft>
                <a:spcPct val="0"/>
              </a:spcAft>
            </a:pPr>
            <a:endParaRPr lang="fr-FR" sz="1600" b="1" dirty="0" smtClean="0">
              <a:solidFill>
                <a:srgbClr val="000000"/>
              </a:solidFill>
              <a:latin typeface="Simplified Arabic" pitchFamily="18" charset="-78"/>
              <a:ea typeface="Calibri" pitchFamily="34" charset="0"/>
              <a:cs typeface="Simplified Arabic" pitchFamily="18" charset="-78"/>
            </a:endParaRPr>
          </a:p>
          <a:p>
            <a:pPr algn="r" rtl="1" eaLnBrk="0" fontAlgn="base" hangingPunct="0">
              <a:spcBef>
                <a:spcPct val="0"/>
              </a:spcBef>
              <a:spcAft>
                <a:spcPct val="0"/>
              </a:spcAft>
            </a:pPr>
            <a:endParaRPr kumimoji="0" lang="fr-FR" sz="1600" b="1" i="0" u="none" strike="noStrike" cap="none" normalizeH="0" baseline="0" dirty="0" smtClean="0">
              <a:ln>
                <a:noFill/>
              </a:ln>
              <a:solidFill>
                <a:srgbClr val="000000"/>
              </a:solidFill>
              <a:effectLst/>
              <a:latin typeface="Simplified Arabic" pitchFamily="18" charset="-78"/>
              <a:ea typeface="Calibri" pitchFamily="34" charset="0"/>
              <a:cs typeface="Simplified Arabic" pitchFamily="18" charset="-78"/>
            </a:endParaRPr>
          </a:p>
          <a:p>
            <a:pPr algn="r" rtl="1" eaLnBrk="0" fontAlgn="base" hangingPunct="0">
              <a:spcBef>
                <a:spcPct val="0"/>
              </a:spcBef>
              <a:spcAft>
                <a:spcPct val="0"/>
              </a:spcAft>
            </a:pPr>
            <a:endParaRPr lang="fr-FR" sz="1600" b="1" dirty="0" smtClean="0">
              <a:solidFill>
                <a:srgbClr val="000000"/>
              </a:solidFill>
              <a:latin typeface="Simplified Arabic" pitchFamily="18" charset="-78"/>
              <a:ea typeface="Calibri" pitchFamily="34" charset="0"/>
              <a:cs typeface="Simplified Arabic" pitchFamily="18" charset="-78"/>
            </a:endParaRPr>
          </a:p>
          <a:p>
            <a:pPr algn="r" rtl="1" eaLnBrk="0" fontAlgn="base" hangingPunct="0">
              <a:spcBef>
                <a:spcPct val="0"/>
              </a:spcBef>
              <a:spcAft>
                <a:spcPct val="0"/>
              </a:spcAft>
            </a:pP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267" name="Rectangle 3"/>
          <p:cNvSpPr>
            <a:spLocks noChangeArrowheads="1"/>
          </p:cNvSpPr>
          <p:nvPr/>
        </p:nvSpPr>
        <p:spPr bwMode="auto">
          <a:xfrm>
            <a:off x="0" y="0"/>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ar-DZ" sz="3200" b="1" i="0" u="sng"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خطة البحث:</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000000"/>
                </a:solidFill>
                <a:effectLst/>
                <a:latin typeface="Simplified Arabic" pitchFamily="18" charset="-78"/>
                <a:ea typeface="Calibri" pitchFamily="34" charset="0"/>
                <a:cs typeface="Simplified Arabic" pitchFamily="18" charset="-78"/>
              </a:rPr>
              <a:t>مقدمة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000000"/>
                </a:solidFill>
                <a:effectLst/>
                <a:latin typeface="Simplified Arabic" pitchFamily="18" charset="-78"/>
                <a:ea typeface="Calibri" pitchFamily="34" charset="0"/>
                <a:cs typeface="Simplified Arabic" pitchFamily="18" charset="-78"/>
              </a:rPr>
              <a:t>المبحث الأول</a:t>
            </a:r>
            <a:r>
              <a:rPr kumimoji="0" lang="ar-DZ" sz="3200" b="0" i="0" u="none" strike="noStrike" cap="none" normalizeH="0" baseline="0" dirty="0" smtClean="0">
                <a:ln>
                  <a:noFill/>
                </a:ln>
                <a:solidFill>
                  <a:srgbClr val="000000"/>
                </a:solidFill>
                <a:effectLst/>
                <a:latin typeface="Simplified Arabic" pitchFamily="18" charset="-78"/>
                <a:ea typeface="Calibri" pitchFamily="34" charset="0"/>
                <a:cs typeface="Simplified Arabic" pitchFamily="18" charset="-78"/>
              </a:rPr>
              <a:t>:ماهية التدقيق الاجتماعي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3200" b="0" i="0" u="none" strike="noStrike" cap="none" normalizeH="0" baseline="0" dirty="0" smtClean="0">
                <a:ln>
                  <a:noFill/>
                </a:ln>
                <a:solidFill>
                  <a:srgbClr val="000000"/>
                </a:solidFill>
                <a:effectLst/>
                <a:latin typeface="Simplified Arabic" pitchFamily="18" charset="-78"/>
                <a:ea typeface="Calibri" pitchFamily="34" charset="0"/>
                <a:cs typeface="Simplified Arabic" pitchFamily="18" charset="-78"/>
              </a:rPr>
              <a:t>المطلب الأول: تعريف التدقيق الاجتماعي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3200" b="0" i="0" u="none" strike="noStrike" cap="none" normalizeH="0" baseline="0" dirty="0" smtClean="0">
                <a:ln>
                  <a:noFill/>
                </a:ln>
                <a:solidFill>
                  <a:srgbClr val="000000"/>
                </a:solidFill>
                <a:effectLst/>
                <a:latin typeface="Simplified Arabic" pitchFamily="18" charset="-78"/>
                <a:ea typeface="Calibri" pitchFamily="34" charset="0"/>
                <a:cs typeface="Simplified Arabic" pitchFamily="18" charset="-78"/>
              </a:rPr>
              <a:t>المطلب الثاني:أهداف التدقيق الاجتماعي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3200" b="0" i="0" u="none" strike="noStrike" cap="none" normalizeH="0" baseline="0" dirty="0" smtClean="0">
                <a:ln>
                  <a:noFill/>
                </a:ln>
                <a:solidFill>
                  <a:srgbClr val="000000"/>
                </a:solidFill>
                <a:effectLst/>
                <a:latin typeface="Simplified Arabic" pitchFamily="18" charset="-78"/>
                <a:ea typeface="Calibri" pitchFamily="34" charset="0"/>
                <a:cs typeface="Simplified Arabic" pitchFamily="18" charset="-78"/>
              </a:rPr>
              <a:t>المطلب الثالث:أهمية التدقيق الاجتماعي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3200" b="0" i="0" u="none" strike="noStrike" cap="none" normalizeH="0" baseline="0" dirty="0" smtClean="0">
                <a:ln>
                  <a:noFill/>
                </a:ln>
                <a:solidFill>
                  <a:srgbClr val="000000"/>
                </a:solidFill>
                <a:effectLst/>
                <a:latin typeface="Simplified Arabic" pitchFamily="18" charset="-78"/>
                <a:ea typeface="Calibri" pitchFamily="34" charset="0"/>
                <a:cs typeface="Simplified Arabic" pitchFamily="18" charset="-78"/>
              </a:rPr>
              <a:t>المطلب الرابع:مزايا التدقيق الاجتماعي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000000"/>
                </a:solidFill>
                <a:effectLst/>
                <a:latin typeface="Simplified Arabic" pitchFamily="18" charset="-78"/>
                <a:ea typeface="Calibri" pitchFamily="34" charset="0"/>
                <a:cs typeface="Simplified Arabic" pitchFamily="18" charset="-78"/>
              </a:rPr>
              <a:t>المبحث الثاني:</a:t>
            </a:r>
            <a:r>
              <a:rPr kumimoji="0" lang="ar-DZ" sz="3200" b="0" i="0" u="none" strike="noStrike" cap="none" normalizeH="0" baseline="0" dirty="0" smtClean="0">
                <a:ln>
                  <a:noFill/>
                </a:ln>
                <a:solidFill>
                  <a:srgbClr val="000000"/>
                </a:solidFill>
                <a:effectLst/>
                <a:latin typeface="Simplified Arabic" pitchFamily="18" charset="-78"/>
                <a:ea typeface="Calibri" pitchFamily="34" charset="0"/>
                <a:cs typeface="Simplified Arabic" pitchFamily="18" charset="-78"/>
              </a:rPr>
              <a:t> معايير </a:t>
            </a:r>
            <a:r>
              <a:rPr kumimoji="0" lang="ar-DZ" sz="3200" b="0" i="0" u="none" strike="noStrike" cap="none" normalizeH="0" baseline="0" dirty="0" err="1" smtClean="0">
                <a:ln>
                  <a:noFill/>
                </a:ln>
                <a:solidFill>
                  <a:srgbClr val="000000"/>
                </a:solidFill>
                <a:effectLst/>
                <a:latin typeface="Simplified Arabic" pitchFamily="18" charset="-78"/>
                <a:ea typeface="Calibri" pitchFamily="34" charset="0"/>
                <a:cs typeface="Simplified Arabic" pitchFamily="18" charset="-78"/>
              </a:rPr>
              <a:t>و</a:t>
            </a:r>
            <a:r>
              <a:rPr kumimoji="0" lang="ar-DZ" sz="3200" b="0" i="0" u="none" strike="noStrike" cap="none" normalizeH="0" baseline="0" dirty="0" smtClean="0">
                <a:ln>
                  <a:noFill/>
                </a:ln>
                <a:solidFill>
                  <a:srgbClr val="000000"/>
                </a:solidFill>
                <a:effectLst/>
                <a:latin typeface="Simplified Arabic" pitchFamily="18" charset="-78"/>
                <a:ea typeface="Calibri" pitchFamily="34" charset="0"/>
                <a:cs typeface="Simplified Arabic" pitchFamily="18" charset="-78"/>
              </a:rPr>
              <a:t> مبادئ التدقيق الاجتماعي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3200" b="0" i="0" u="none" strike="noStrike" cap="none" normalizeH="0" baseline="0" dirty="0" smtClean="0">
                <a:ln>
                  <a:noFill/>
                </a:ln>
                <a:solidFill>
                  <a:srgbClr val="000000"/>
                </a:solidFill>
                <a:effectLst/>
                <a:latin typeface="Simplified Arabic" pitchFamily="18" charset="-78"/>
                <a:ea typeface="Calibri" pitchFamily="34" charset="0"/>
                <a:cs typeface="Simplified Arabic" pitchFamily="18" charset="-78"/>
              </a:rPr>
              <a:t>المطلب الأول:معايير التدقيق الاجتماعي </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3200" b="0" i="0" u="none" strike="noStrike" cap="none" normalizeH="0" baseline="0" dirty="0" smtClean="0">
                <a:ln>
                  <a:noFill/>
                </a:ln>
                <a:solidFill>
                  <a:srgbClr val="000000"/>
                </a:solidFill>
                <a:effectLst/>
                <a:latin typeface="Simplified Arabic" pitchFamily="18" charset="-78"/>
                <a:ea typeface="Calibri" pitchFamily="34" charset="0"/>
                <a:cs typeface="Simplified Arabic" pitchFamily="18" charset="-78"/>
              </a:rPr>
              <a:t>المطلب الثاني: مبادئ التدقيق الاجتماعي</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000000"/>
                </a:solidFill>
                <a:effectLst/>
                <a:latin typeface="Simplified Arabic" pitchFamily="18" charset="-78"/>
                <a:ea typeface="Calibri" pitchFamily="34" charset="0"/>
                <a:cs typeface="Simplified Arabic" pitchFamily="18" charset="-78"/>
              </a:rPr>
              <a:t>خاتمة </a:t>
            </a:r>
            <a:endParaRPr kumimoji="0" lang="ar-DZ"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33400" y="1214422"/>
            <a:ext cx="7854696" cy="4929222"/>
          </a:xfrm>
        </p:spPr>
        <p:txBody>
          <a:bodyPr>
            <a:normAutofit fontScale="47500" lnSpcReduction="20000"/>
          </a:bodyPr>
          <a:lstStyle/>
          <a:p>
            <a:pPr rtl="1"/>
            <a:r>
              <a:rPr lang="fr-FR" sz="7600" dirty="0" smtClean="0">
                <a:solidFill>
                  <a:srgbClr val="FF0000"/>
                </a:solidFill>
              </a:rPr>
              <a:t>                    </a:t>
            </a:r>
            <a:r>
              <a:rPr lang="ar-DZ" sz="7600" dirty="0" smtClean="0">
                <a:solidFill>
                  <a:srgbClr val="FF0000"/>
                </a:solidFill>
              </a:rPr>
              <a:t>     المقدمة :</a:t>
            </a:r>
            <a:endParaRPr lang="fr-FR" sz="7600" dirty="0" smtClean="0">
              <a:solidFill>
                <a:srgbClr val="FF0000"/>
              </a:solidFill>
            </a:endParaRPr>
          </a:p>
          <a:p>
            <a:pPr rtl="1"/>
            <a:r>
              <a:rPr lang="ar-SA" sz="3800" dirty="0" smtClean="0">
                <a:solidFill>
                  <a:schemeClr val="bg1"/>
                </a:solidFill>
              </a:rPr>
              <a:t>تاريخيا من خلال نظرة ضيقة لمفهوم التدقيق الاجتماعي يمكن نصنفه ضمن مجال تسيير</a:t>
            </a:r>
            <a:endParaRPr lang="fr-FR" sz="3800" dirty="0" smtClean="0">
              <a:solidFill>
                <a:schemeClr val="bg1"/>
              </a:solidFill>
            </a:endParaRPr>
          </a:p>
          <a:p>
            <a:pPr rtl="1"/>
            <a:r>
              <a:rPr lang="ar-SA" sz="3800" dirty="0" smtClean="0">
                <a:solidFill>
                  <a:schemeClr val="bg1"/>
                </a:solidFill>
              </a:rPr>
              <a:t>الموارد البشرية، و الذي يعرف على انه الفحص الاحترافي المستقل لوضعية الموارد البشرية داخل</a:t>
            </a:r>
            <a:endParaRPr lang="fr-FR" sz="3800" dirty="0" smtClean="0">
              <a:solidFill>
                <a:schemeClr val="bg1"/>
              </a:solidFill>
            </a:endParaRPr>
          </a:p>
          <a:p>
            <a:pPr rtl="1"/>
            <a:r>
              <a:rPr lang="ar-SA" sz="3800" dirty="0" smtClean="0">
                <a:solidFill>
                  <a:schemeClr val="bg1"/>
                </a:solidFill>
              </a:rPr>
              <a:t>المؤسسة بالاعتماد على المرجعيات الصادقة للوصول إلى رأي حول مدى مساهمة الموارد البشرية في</a:t>
            </a:r>
            <a:endParaRPr lang="fr-FR" sz="3800" dirty="0" smtClean="0">
              <a:solidFill>
                <a:schemeClr val="bg1"/>
              </a:solidFill>
            </a:endParaRPr>
          </a:p>
          <a:p>
            <a:pPr rtl="1"/>
            <a:r>
              <a:rPr lang="ar-SA" sz="3800" dirty="0" smtClean="0">
                <a:solidFill>
                  <a:schemeClr val="bg1"/>
                </a:solidFill>
              </a:rPr>
              <a:t>تحقيق أهداف المؤسسة و تقديم التوصيات اللازمة لتحسين نوعية التسيير</a:t>
            </a:r>
            <a:r>
              <a:rPr lang="fr-FR" sz="3800" dirty="0" smtClean="0">
                <a:solidFill>
                  <a:schemeClr val="bg1"/>
                </a:solidFill>
              </a:rPr>
              <a:t>.</a:t>
            </a:r>
          </a:p>
          <a:p>
            <a:pPr rtl="1"/>
            <a:r>
              <a:rPr lang="ar-SA" sz="3800" dirty="0" smtClean="0">
                <a:solidFill>
                  <a:schemeClr val="bg1"/>
                </a:solidFill>
              </a:rPr>
              <a:t>لكن تطور مفهوم التدقيق الاجتماعي جعله يتوسع إلى الإشكاليات المطروحة في الوقت الراهن</a:t>
            </a:r>
            <a:endParaRPr lang="fr-FR" sz="3800" dirty="0" smtClean="0">
              <a:solidFill>
                <a:schemeClr val="bg1"/>
              </a:solidFill>
            </a:endParaRPr>
          </a:p>
          <a:p>
            <a:pPr rtl="1"/>
            <a:r>
              <a:rPr lang="ar-SA" sz="3800" dirty="0" smtClean="0">
                <a:solidFill>
                  <a:schemeClr val="bg1"/>
                </a:solidFill>
              </a:rPr>
              <a:t>مثل المجال الاستراتيجي، المسؤولية الاجتماعية للمؤسسات، نظرية الكفاءات والمعارف وحوكمة</a:t>
            </a:r>
            <a:endParaRPr lang="fr-FR" sz="3800" dirty="0" smtClean="0">
              <a:solidFill>
                <a:schemeClr val="bg1"/>
              </a:solidFill>
            </a:endParaRPr>
          </a:p>
          <a:p>
            <a:pPr rtl="1"/>
            <a:r>
              <a:rPr lang="ar-SA" sz="3800" dirty="0" smtClean="0">
                <a:solidFill>
                  <a:schemeClr val="bg1"/>
                </a:solidFill>
              </a:rPr>
              <a:t>المؤسسات</a:t>
            </a:r>
            <a:r>
              <a:rPr lang="fr-FR" sz="3800" dirty="0" smtClean="0">
                <a:solidFill>
                  <a:schemeClr val="bg1"/>
                </a:solidFill>
              </a:rPr>
              <a:t>. </a:t>
            </a:r>
            <a:r>
              <a:rPr lang="ar-SA" sz="3800" dirty="0" smtClean="0">
                <a:solidFill>
                  <a:schemeClr val="bg1"/>
                </a:solidFill>
              </a:rPr>
              <a:t>و في هذا المجال الأخير ما يمكن أن يسهم به التدقيق الاجتماعي في تطور مستمر و على</a:t>
            </a:r>
            <a:endParaRPr lang="fr-FR" sz="3800" dirty="0" smtClean="0">
              <a:solidFill>
                <a:schemeClr val="bg1"/>
              </a:solidFill>
            </a:endParaRPr>
          </a:p>
          <a:p>
            <a:pPr rtl="1"/>
            <a:r>
              <a:rPr lang="ar-SA" sz="3800" dirty="0" smtClean="0">
                <a:solidFill>
                  <a:schemeClr val="bg1"/>
                </a:solidFill>
              </a:rPr>
              <a:t>مستوى مختلف المجالات مثل امن المؤسسة، نوعية المعلومات المقدمة، الفعالية، التحكم في التكاليف و</a:t>
            </a:r>
            <a:endParaRPr lang="fr-FR" sz="3800" dirty="0" smtClean="0">
              <a:solidFill>
                <a:schemeClr val="bg1"/>
              </a:solidFill>
            </a:endParaRPr>
          </a:p>
          <a:p>
            <a:pPr rtl="1"/>
            <a:r>
              <a:rPr lang="ar-SA" sz="3800" dirty="0" smtClean="0">
                <a:solidFill>
                  <a:schemeClr val="bg1"/>
                </a:solidFill>
              </a:rPr>
              <a:t>تنمية الاختيارات الإستراتيجية</a:t>
            </a:r>
            <a:r>
              <a:rPr lang="fr-FR" sz="3800" dirty="0" smtClean="0">
                <a:solidFill>
                  <a:schemeClr val="bg1"/>
                </a:solidFill>
              </a:rPr>
              <a:t> ....</a:t>
            </a:r>
            <a:r>
              <a:rPr lang="ar-SA" sz="3800" dirty="0" smtClean="0">
                <a:solidFill>
                  <a:schemeClr val="bg1"/>
                </a:solidFill>
              </a:rPr>
              <a:t>الخ</a:t>
            </a:r>
            <a:r>
              <a:rPr lang="fr-FR" sz="3800" dirty="0" smtClean="0">
                <a:solidFill>
                  <a:schemeClr val="bg1"/>
                </a:solidFill>
              </a:rPr>
              <a:t>. </a:t>
            </a:r>
            <a:r>
              <a:rPr lang="ar-SA" sz="3800" dirty="0" smtClean="0">
                <a:solidFill>
                  <a:schemeClr val="bg1"/>
                </a:solidFill>
              </a:rPr>
              <a:t>حتى أصبح وسيلة قيادية ضرورية و إستراتيجية لمجموع</a:t>
            </a:r>
            <a:endParaRPr lang="fr-FR" sz="3800" dirty="0" smtClean="0">
              <a:solidFill>
                <a:schemeClr val="bg1"/>
              </a:solidFill>
            </a:endParaRPr>
          </a:p>
          <a:p>
            <a:pPr rtl="1"/>
            <a:r>
              <a:rPr lang="ar-SA" sz="3800" dirty="0" smtClean="0">
                <a:solidFill>
                  <a:schemeClr val="bg1"/>
                </a:solidFill>
              </a:rPr>
              <a:t>الأطراف ذات المصلحة يسمح بتطوير التطبيقات الجيدة لمبادئ حوكمة المؤسسات</a:t>
            </a:r>
            <a:r>
              <a:rPr lang="fr-FR" sz="3800" dirty="0" smtClean="0">
                <a:solidFill>
                  <a:schemeClr val="bg1"/>
                </a:solidFill>
              </a:rPr>
              <a:t>.</a:t>
            </a:r>
            <a:r>
              <a:rPr lang="ar-SA" sz="3800" dirty="0" smtClean="0">
                <a:solidFill>
                  <a:schemeClr val="bg1"/>
                </a:solidFill>
              </a:rPr>
              <a:t>ومن هنا يمكننا طرح التساؤل التالي؛ ماهي ماهية التدقيق الاجتماعي </a:t>
            </a:r>
            <a:r>
              <a:rPr lang="fr-FR" sz="3800" dirty="0" smtClean="0">
                <a:solidFill>
                  <a:schemeClr val="bg1"/>
                </a:solidFill>
              </a:rPr>
              <a:t>?</a:t>
            </a:r>
            <a:r>
              <a:rPr lang="ar-SA" sz="3800" dirty="0" smtClean="0">
                <a:solidFill>
                  <a:schemeClr val="bg1"/>
                </a:solidFill>
              </a:rPr>
              <a:t> وماهي معايير وأبعاد التدقيق الاجتماعي </a:t>
            </a:r>
            <a:r>
              <a:rPr lang="fr-FR" sz="3800" dirty="0" smtClean="0">
                <a:solidFill>
                  <a:schemeClr val="bg1"/>
                </a:solidFill>
              </a:rPr>
              <a:t>?</a:t>
            </a:r>
          </a:p>
          <a:p>
            <a:pPr rtl="1"/>
            <a:r>
              <a:rPr lang="ar-SA" sz="3800" dirty="0" smtClean="0">
                <a:solidFill>
                  <a:schemeClr val="bg1"/>
                </a:solidFill>
              </a:rPr>
              <a:t> </a:t>
            </a:r>
            <a:endParaRPr lang="fr-FR" sz="3800" dirty="0" smtClean="0">
              <a:solidFill>
                <a:schemeClr val="bg1"/>
              </a:solidFill>
            </a:endParaRPr>
          </a:p>
          <a:p>
            <a:endParaRPr lang="fr-FR"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1371600"/>
            <a:ext cx="7851648" cy="5343548"/>
          </a:xfrm>
        </p:spPr>
        <p:txBody>
          <a:bodyPr>
            <a:noAutofit/>
          </a:bodyPr>
          <a:lstStyle/>
          <a:p>
            <a:pPr rtl="1"/>
            <a:r>
              <a:rPr lang="ar-DZ" sz="1600" dirty="0" smtClean="0">
                <a:solidFill>
                  <a:schemeClr val="bg1"/>
                </a:solidFill>
              </a:rPr>
              <a:t>المبحث الأول: ماهية التدقيق الاجتماعي </a:t>
            </a:r>
            <a:r>
              <a:rPr lang="fr-FR" sz="1600" dirty="0" smtClean="0">
                <a:solidFill>
                  <a:schemeClr val="bg1"/>
                </a:solidFill>
              </a:rPr>
              <a:t/>
            </a:r>
            <a:br>
              <a:rPr lang="fr-FR" sz="1600" dirty="0" smtClean="0">
                <a:solidFill>
                  <a:schemeClr val="bg1"/>
                </a:solidFill>
              </a:rPr>
            </a:br>
            <a:r>
              <a:rPr lang="ar-DZ" sz="1600" dirty="0" smtClean="0">
                <a:solidFill>
                  <a:schemeClr val="bg1"/>
                </a:solidFill>
              </a:rPr>
              <a:t>المطلب الأول : مفهوم التدقيق الاجتماعي </a:t>
            </a:r>
            <a:r>
              <a:rPr lang="fr-FR" sz="1600" dirty="0" smtClean="0">
                <a:solidFill>
                  <a:schemeClr val="bg1"/>
                </a:solidFill>
              </a:rPr>
              <a:t/>
            </a:r>
            <a:br>
              <a:rPr lang="fr-FR" sz="1600" dirty="0" smtClean="0">
                <a:solidFill>
                  <a:schemeClr val="bg1"/>
                </a:solidFill>
              </a:rPr>
            </a:br>
            <a:r>
              <a:rPr lang="ar-DZ" sz="1600" dirty="0" smtClean="0">
                <a:solidFill>
                  <a:schemeClr val="bg1"/>
                </a:solidFill>
              </a:rPr>
              <a:t>الفرع 01: مفهوم التدقيق </a:t>
            </a:r>
            <a:r>
              <a:rPr lang="fr-FR" sz="1600" dirty="0" smtClean="0">
                <a:solidFill>
                  <a:schemeClr val="bg1"/>
                </a:solidFill>
              </a:rPr>
              <a:t/>
            </a:r>
            <a:br>
              <a:rPr lang="fr-FR" sz="1600" dirty="0" smtClean="0">
                <a:solidFill>
                  <a:schemeClr val="bg1"/>
                </a:solidFill>
              </a:rPr>
            </a:br>
            <a:r>
              <a:rPr lang="ar-SA" sz="1600" dirty="0" smtClean="0">
                <a:solidFill>
                  <a:schemeClr val="bg1"/>
                </a:solidFill>
              </a:rPr>
              <a:t>كلمة تدقيق مشتقة من اللغة اللاتينية </a:t>
            </a:r>
            <a:r>
              <a:rPr lang="fr-FR" sz="1600" dirty="0" smtClean="0">
                <a:solidFill>
                  <a:schemeClr val="bg1"/>
                </a:solidFill>
              </a:rPr>
              <a:t>Audir</a:t>
            </a:r>
            <a:r>
              <a:rPr lang="ar-SA" sz="1600" dirty="0" smtClean="0">
                <a:solidFill>
                  <a:schemeClr val="bg1"/>
                </a:solidFill>
              </a:rPr>
              <a:t> التي تعني يستمع، حيث كما رأينا انه قديما عندما كان الإمبراطور أو رب العمل يشك في </a:t>
            </a:r>
            <a:r>
              <a:rPr lang="ar-SA" sz="1600" dirty="0" err="1" smtClean="0">
                <a:solidFill>
                  <a:schemeClr val="bg1"/>
                </a:solidFill>
              </a:rPr>
              <a:t>و</a:t>
            </a:r>
            <a:r>
              <a:rPr lang="ar-SA" sz="1600" dirty="0" smtClean="0">
                <a:solidFill>
                  <a:schemeClr val="bg1"/>
                </a:solidFill>
              </a:rPr>
              <a:t> جود تلاعب و غش لذلك يعين شخص يقوم</a:t>
            </a:r>
            <a:r>
              <a:rPr lang="fr-FR" sz="1600" dirty="0" smtClean="0">
                <a:solidFill>
                  <a:schemeClr val="bg1"/>
                </a:solidFill>
              </a:rPr>
              <a:t/>
            </a:r>
            <a:br>
              <a:rPr lang="fr-FR" sz="1600" dirty="0" smtClean="0">
                <a:solidFill>
                  <a:schemeClr val="bg1"/>
                </a:solidFill>
              </a:rPr>
            </a:br>
            <a:r>
              <a:rPr lang="ar-SA" sz="1600" dirty="0" smtClean="0">
                <a:solidFill>
                  <a:schemeClr val="bg1"/>
                </a:solidFill>
              </a:rPr>
              <a:t>بالتحقيق في الحسابات من خلال الاستماع إلى المحاسب</a:t>
            </a:r>
            <a:r>
              <a:rPr lang="fr-FR" sz="1600" dirty="0" smtClean="0">
                <a:solidFill>
                  <a:schemeClr val="bg1"/>
                </a:solidFill>
              </a:rPr>
              <a:t>. </a:t>
            </a:r>
            <a:r>
              <a:rPr lang="ar-SA" sz="1600" dirty="0" smtClean="0">
                <a:solidFill>
                  <a:schemeClr val="bg1"/>
                </a:solidFill>
              </a:rPr>
              <a:t>عرف التدقيق على انه تلك العملية المنتظمة</a:t>
            </a:r>
            <a:r>
              <a:rPr lang="fr-FR" sz="1600" dirty="0" smtClean="0">
                <a:solidFill>
                  <a:schemeClr val="bg1"/>
                </a:solidFill>
              </a:rPr>
              <a:t/>
            </a:r>
            <a:br>
              <a:rPr lang="fr-FR" sz="1600" dirty="0" smtClean="0">
                <a:solidFill>
                  <a:schemeClr val="bg1"/>
                </a:solidFill>
              </a:rPr>
            </a:br>
            <a:r>
              <a:rPr lang="ar-SA" sz="1600" dirty="0" smtClean="0">
                <a:solidFill>
                  <a:schemeClr val="bg1"/>
                </a:solidFill>
              </a:rPr>
              <a:t>للحصول على القرائن المرتبطة بالعناصر الدالة على الأحداث الاقتصادية و تقييمها بطريقة موضوعية</a:t>
            </a:r>
            <a:r>
              <a:rPr lang="fr-FR" sz="1600" dirty="0" smtClean="0">
                <a:solidFill>
                  <a:schemeClr val="bg1"/>
                </a:solidFill>
              </a:rPr>
              <a:t/>
            </a:r>
            <a:br>
              <a:rPr lang="fr-FR" sz="1600" dirty="0" smtClean="0">
                <a:solidFill>
                  <a:schemeClr val="bg1"/>
                </a:solidFill>
              </a:rPr>
            </a:br>
            <a:r>
              <a:rPr lang="ar-SA" sz="1600" dirty="0" smtClean="0">
                <a:solidFill>
                  <a:schemeClr val="bg1"/>
                </a:solidFill>
              </a:rPr>
              <a:t>لغرض التأكد من مسايرتها للمعايير الموضوعة ثم توصيل النتائج للإطراف المعنية</a:t>
            </a:r>
            <a:r>
              <a:rPr lang="fr-FR" sz="1600" dirty="0" smtClean="0">
                <a:solidFill>
                  <a:schemeClr val="bg1"/>
                </a:solidFill>
              </a:rPr>
              <a:t>.</a:t>
            </a:r>
            <a:br>
              <a:rPr lang="fr-FR" sz="1600" dirty="0" smtClean="0">
                <a:solidFill>
                  <a:schemeClr val="bg1"/>
                </a:solidFill>
              </a:rPr>
            </a:br>
            <a:r>
              <a:rPr lang="ar-SA" sz="1600" dirty="0" smtClean="0">
                <a:solidFill>
                  <a:schemeClr val="bg1"/>
                </a:solidFill>
              </a:rPr>
              <a:t>من التعريف السابق نجد أن التدقيق يتضمن النقاط التالية</a:t>
            </a:r>
            <a:r>
              <a:rPr lang="ar-DZ" sz="1600" dirty="0" smtClean="0">
                <a:solidFill>
                  <a:schemeClr val="bg1"/>
                </a:solidFill>
              </a:rPr>
              <a:t>:</a:t>
            </a:r>
            <a:r>
              <a:rPr lang="fr-FR" sz="1600" dirty="0" smtClean="0">
                <a:solidFill>
                  <a:schemeClr val="bg1"/>
                </a:solidFill>
              </a:rPr>
              <a:t/>
            </a:r>
            <a:br>
              <a:rPr lang="fr-FR" sz="1600" dirty="0" smtClean="0">
                <a:solidFill>
                  <a:schemeClr val="bg1"/>
                </a:solidFill>
              </a:rPr>
            </a:br>
            <a:r>
              <a:rPr lang="fr-FR" sz="1600" dirty="0" smtClean="0">
                <a:solidFill>
                  <a:schemeClr val="bg1"/>
                </a:solidFill>
              </a:rPr>
              <a:t>1. </a:t>
            </a:r>
            <a:r>
              <a:rPr lang="ar-SA" sz="1600" dirty="0" smtClean="0">
                <a:solidFill>
                  <a:schemeClr val="bg1"/>
                </a:solidFill>
              </a:rPr>
              <a:t>التدقيق عملية منتظمة يعتمد على التخطيط المسبق</a:t>
            </a:r>
            <a:r>
              <a:rPr lang="fr-FR" sz="1600" dirty="0" smtClean="0">
                <a:solidFill>
                  <a:schemeClr val="bg1"/>
                </a:solidFill>
              </a:rPr>
              <a:t>.</a:t>
            </a:r>
            <a:br>
              <a:rPr lang="fr-FR" sz="1600" dirty="0" smtClean="0">
                <a:solidFill>
                  <a:schemeClr val="bg1"/>
                </a:solidFill>
              </a:rPr>
            </a:br>
            <a:r>
              <a:rPr lang="fr-FR" sz="1600" dirty="0" smtClean="0">
                <a:solidFill>
                  <a:schemeClr val="bg1"/>
                </a:solidFill>
              </a:rPr>
              <a:t>2. </a:t>
            </a:r>
            <a:r>
              <a:rPr lang="ar-SA" sz="1600" dirty="0" smtClean="0">
                <a:solidFill>
                  <a:schemeClr val="bg1"/>
                </a:solidFill>
              </a:rPr>
              <a:t>الحصول على القرائن و الأدلة و تقييمها بطريقة موضوعية</a:t>
            </a:r>
            <a:r>
              <a:rPr lang="fr-FR" sz="1600" dirty="0" smtClean="0">
                <a:solidFill>
                  <a:schemeClr val="bg1"/>
                </a:solidFill>
              </a:rPr>
              <a:t> .</a:t>
            </a:r>
            <a:br>
              <a:rPr lang="fr-FR" sz="1600" dirty="0" smtClean="0">
                <a:solidFill>
                  <a:schemeClr val="bg1"/>
                </a:solidFill>
              </a:rPr>
            </a:br>
            <a:r>
              <a:rPr lang="fr-FR" sz="1600" dirty="0" smtClean="0">
                <a:solidFill>
                  <a:schemeClr val="bg1"/>
                </a:solidFill>
              </a:rPr>
              <a:t>3. </a:t>
            </a:r>
            <a:r>
              <a:rPr lang="ar-SA" sz="1600" dirty="0" smtClean="0">
                <a:solidFill>
                  <a:schemeClr val="bg1"/>
                </a:solidFill>
              </a:rPr>
              <a:t>التزام العناصر محل الفحص للمعايير الموضوعة كأساس للتقييم و إبداء الرأي حولها</a:t>
            </a:r>
            <a:r>
              <a:rPr lang="fr-FR" sz="1600" dirty="0" smtClean="0">
                <a:solidFill>
                  <a:schemeClr val="bg1"/>
                </a:solidFill>
              </a:rPr>
              <a:t>.</a:t>
            </a:r>
            <a:br>
              <a:rPr lang="fr-FR" sz="1600" dirty="0" smtClean="0">
                <a:solidFill>
                  <a:schemeClr val="bg1"/>
                </a:solidFill>
              </a:rPr>
            </a:br>
            <a:r>
              <a:rPr lang="fr-FR" sz="1600" dirty="0" smtClean="0">
                <a:solidFill>
                  <a:schemeClr val="bg1"/>
                </a:solidFill>
              </a:rPr>
              <a:t>4. </a:t>
            </a:r>
            <a:r>
              <a:rPr lang="ar-SA" sz="1600" dirty="0" smtClean="0">
                <a:solidFill>
                  <a:schemeClr val="bg1"/>
                </a:solidFill>
              </a:rPr>
              <a:t>إيصال النتائج للأطراف المعنية فهو وسيلة اتصال</a:t>
            </a:r>
            <a:r>
              <a:rPr lang="fr-FR" sz="1600" dirty="0" smtClean="0">
                <a:solidFill>
                  <a:schemeClr val="bg1"/>
                </a:solidFill>
              </a:rPr>
              <a:t>.</a:t>
            </a:r>
            <a:br>
              <a:rPr lang="fr-FR" sz="1600" dirty="0" smtClean="0">
                <a:solidFill>
                  <a:schemeClr val="bg1"/>
                </a:solidFill>
              </a:rPr>
            </a:br>
            <a:r>
              <a:rPr lang="ar-SA" sz="1600" dirty="0" smtClean="0">
                <a:solidFill>
                  <a:schemeClr val="bg1"/>
                </a:solidFill>
              </a:rPr>
              <a:t>و ينظر البعض إلى أن التدقيق هو علم له قواعده و أصوله و فن له أساليبه وإجراءاته يهتم بالفحص</a:t>
            </a:r>
            <a:r>
              <a:rPr lang="fr-FR" sz="1600" dirty="0" smtClean="0">
                <a:solidFill>
                  <a:schemeClr val="bg1"/>
                </a:solidFill>
              </a:rPr>
              <a:t/>
            </a:r>
            <a:br>
              <a:rPr lang="fr-FR" sz="1600" dirty="0" smtClean="0">
                <a:solidFill>
                  <a:schemeClr val="bg1"/>
                </a:solidFill>
              </a:rPr>
            </a:br>
            <a:r>
              <a:rPr lang="ar-SA" sz="1600" dirty="0" smtClean="0">
                <a:solidFill>
                  <a:schemeClr val="bg1"/>
                </a:solidFill>
              </a:rPr>
              <a:t>الفني المحايد لحسابات و سجلات الوحدة محل المراجعة بقصد إبداء الرأي في مدى صحة الأرقام</a:t>
            </a:r>
            <a:r>
              <a:rPr lang="fr-FR" sz="1600" dirty="0" smtClean="0">
                <a:solidFill>
                  <a:schemeClr val="bg1"/>
                </a:solidFill>
              </a:rPr>
              <a:t/>
            </a:r>
            <a:br>
              <a:rPr lang="fr-FR" sz="1600" dirty="0" smtClean="0">
                <a:solidFill>
                  <a:schemeClr val="bg1"/>
                </a:solidFill>
              </a:rPr>
            </a:br>
            <a:r>
              <a:rPr lang="ar-SA" sz="1600" dirty="0" smtClean="0">
                <a:solidFill>
                  <a:schemeClr val="bg1"/>
                </a:solidFill>
              </a:rPr>
              <a:t>الواردة بالقوائم المالية المنشورة</a:t>
            </a:r>
            <a:r>
              <a:rPr lang="fr-FR" sz="1600" dirty="0" smtClean="0">
                <a:solidFill>
                  <a:schemeClr val="bg1"/>
                </a:solidFill>
              </a:rPr>
              <a:t> .</a:t>
            </a:r>
            <a:br>
              <a:rPr lang="fr-FR" sz="1600" dirty="0" smtClean="0">
                <a:solidFill>
                  <a:schemeClr val="bg1"/>
                </a:solidFill>
              </a:rPr>
            </a:br>
            <a:r>
              <a:rPr lang="ar-SA" sz="1600" dirty="0" smtClean="0">
                <a:solidFill>
                  <a:schemeClr val="bg1"/>
                </a:solidFill>
              </a:rPr>
              <a:t>كما عرف على انه فحص منتظم و مستقل للبيانات و القوائم و السجلات و العمليات و الفعالية المالية</a:t>
            </a:r>
            <a:r>
              <a:rPr lang="fr-FR" sz="1600" dirty="0" smtClean="0">
                <a:solidFill>
                  <a:schemeClr val="bg1"/>
                </a:solidFill>
              </a:rPr>
              <a:t/>
            </a:r>
            <a:br>
              <a:rPr lang="fr-FR" sz="1600" dirty="0" smtClean="0">
                <a:solidFill>
                  <a:schemeClr val="bg1"/>
                </a:solidFill>
              </a:rPr>
            </a:br>
            <a:r>
              <a:rPr lang="ar-SA" sz="1600" dirty="0" smtClean="0">
                <a:solidFill>
                  <a:schemeClr val="bg1"/>
                </a:solidFill>
              </a:rPr>
              <a:t>الفرع02:مفهوم التدقيق الاجتماعي </a:t>
            </a:r>
            <a:r>
              <a:rPr lang="fr-FR" sz="1600" dirty="0" smtClean="0">
                <a:solidFill>
                  <a:schemeClr val="bg1"/>
                </a:solidFill>
              </a:rPr>
              <a:t/>
            </a:r>
            <a:br>
              <a:rPr lang="fr-FR" sz="1600" dirty="0" smtClean="0">
                <a:solidFill>
                  <a:schemeClr val="bg1"/>
                </a:solidFill>
              </a:rPr>
            </a:br>
            <a:r>
              <a:rPr lang="ar-SA" sz="1600" dirty="0" smtClean="0">
                <a:solidFill>
                  <a:schemeClr val="bg1"/>
                </a:solidFill>
              </a:rPr>
              <a:t>عرف تورينس  </a:t>
            </a:r>
            <a:r>
              <a:rPr lang="fr-FR" sz="1600" dirty="0" smtClean="0">
                <a:solidFill>
                  <a:schemeClr val="bg1"/>
                </a:solidFill>
              </a:rPr>
              <a:t>Torrance</a:t>
            </a:r>
            <a:r>
              <a:rPr lang="ar-SA" sz="1600" dirty="0" smtClean="0">
                <a:solidFill>
                  <a:schemeClr val="bg1"/>
                </a:solidFill>
              </a:rPr>
              <a:t> التدقيق الاجتماعي على انه عبارة عن تحليل للسياسات و التطبيقات في المجال المتعلق بتسيير الأفراد ،لمؤسسة ما لتحديد الإسناد الجيد لهذه السياسات</a:t>
            </a:r>
            <a:r>
              <a:rPr lang="fr-FR" sz="1600" dirty="0" smtClean="0">
                <a:solidFill>
                  <a:schemeClr val="bg1"/>
                </a:solidFill>
              </a:rPr>
              <a:t/>
            </a:r>
            <a:br>
              <a:rPr lang="fr-FR" sz="1600" dirty="0" smtClean="0">
                <a:solidFill>
                  <a:schemeClr val="bg1"/>
                </a:solidFill>
              </a:rPr>
            </a:br>
            <a:r>
              <a:rPr lang="ar-SA" sz="1600" dirty="0" smtClean="0">
                <a:solidFill>
                  <a:schemeClr val="bg1"/>
                </a:solidFill>
              </a:rPr>
              <a:t>وعرف بأنه</a:t>
            </a:r>
            <a:r>
              <a:rPr lang="fr-FR" sz="1600" dirty="0" smtClean="0">
                <a:solidFill>
                  <a:schemeClr val="bg1"/>
                </a:solidFill>
              </a:rPr>
              <a:t> "</a:t>
            </a:r>
            <a:r>
              <a:rPr lang="ar-SA" sz="1600" dirty="0" smtClean="0">
                <a:solidFill>
                  <a:schemeClr val="bg1"/>
                </a:solidFill>
              </a:rPr>
              <a:t>فحص وتقييم فني منظم وحيادي للمعلومات المتعلقة بالأداء الاجتماعي للمنظمات،</a:t>
            </a:r>
            <a:r>
              <a:rPr lang="fr-FR" sz="1600" dirty="0" smtClean="0">
                <a:solidFill>
                  <a:schemeClr val="bg1"/>
                </a:solidFill>
              </a:rPr>
              <a:t/>
            </a:r>
            <a:br>
              <a:rPr lang="fr-FR" sz="1600" dirty="0" smtClean="0">
                <a:solidFill>
                  <a:schemeClr val="bg1"/>
                </a:solidFill>
              </a:rPr>
            </a:br>
            <a:r>
              <a:rPr lang="ar-SA" sz="1600" dirty="0" smtClean="0">
                <a:solidFill>
                  <a:schemeClr val="bg1"/>
                </a:solidFill>
              </a:rPr>
              <a:t>والذي يمكن تمييزه عن النشاط الاقتصادي لها، بغرض التحقق من مدى صدق وعدالة تعبير القوائم</a:t>
            </a:r>
            <a:r>
              <a:rPr lang="fr-FR" sz="1600" dirty="0" smtClean="0">
                <a:solidFill>
                  <a:schemeClr val="bg1"/>
                </a:solidFill>
              </a:rPr>
              <a:t/>
            </a:r>
            <a:br>
              <a:rPr lang="fr-FR" sz="1600" dirty="0" smtClean="0">
                <a:solidFill>
                  <a:schemeClr val="bg1"/>
                </a:solidFill>
              </a:rPr>
            </a:br>
            <a:r>
              <a:rPr lang="ar-SA" sz="1600" dirty="0" smtClean="0">
                <a:solidFill>
                  <a:schemeClr val="bg1"/>
                </a:solidFill>
              </a:rPr>
              <a:t>الاجتماعية عن المعلومات المرتبطة بمدى تنفيذ المنظمات للمسؤولية الاجتماعية لها، ومدى مساهمتها</a:t>
            </a:r>
            <a:r>
              <a:rPr lang="fr-FR" sz="1600" dirty="0" smtClean="0">
                <a:solidFill>
                  <a:schemeClr val="bg1"/>
                </a:solidFill>
              </a:rPr>
              <a:t/>
            </a:r>
            <a:br>
              <a:rPr lang="fr-FR" sz="1600" dirty="0" smtClean="0">
                <a:solidFill>
                  <a:schemeClr val="bg1"/>
                </a:solidFill>
              </a:rPr>
            </a:br>
            <a:r>
              <a:rPr lang="ar-SA" sz="1600" dirty="0" smtClean="0">
                <a:solidFill>
                  <a:schemeClr val="bg1"/>
                </a:solidFill>
              </a:rPr>
              <a:t>في الرفاهية العامة للمجتمع خلال فترة معينة، وإعداد تقرير عن نتائج ذلك الفحص والتقييم للأطراف</a:t>
            </a:r>
            <a:r>
              <a:rPr lang="fr-FR" sz="1600" dirty="0" smtClean="0">
                <a:solidFill>
                  <a:schemeClr val="bg1"/>
                </a:solidFill>
              </a:rPr>
              <a:t>  </a:t>
            </a:r>
            <a:r>
              <a:rPr lang="fr-FR" sz="2400" dirty="0" smtClean="0"/>
              <a:t/>
            </a:r>
            <a:br>
              <a:rPr lang="fr-FR" sz="2400" dirty="0" smtClean="0"/>
            </a:br>
            <a:endParaRPr lang="fr-FR" sz="2400"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33400" y="428604"/>
            <a:ext cx="8039128" cy="6072230"/>
          </a:xfrm>
        </p:spPr>
        <p:txBody>
          <a:bodyPr/>
          <a:lstStyle/>
          <a:p>
            <a:endParaRPr lang="fr-FR" dirty="0" smtClean="0"/>
          </a:p>
          <a:p>
            <a:pPr rtl="1"/>
            <a:r>
              <a:rPr lang="ar-SA" dirty="0" smtClean="0">
                <a:solidFill>
                  <a:schemeClr val="bg1"/>
                </a:solidFill>
              </a:rPr>
              <a:t>المعنية داخل المجتمع</a:t>
            </a:r>
            <a:r>
              <a:rPr lang="fr-FR" dirty="0" smtClean="0">
                <a:solidFill>
                  <a:schemeClr val="bg1"/>
                </a:solidFill>
              </a:rPr>
              <a:t>".</a:t>
            </a:r>
          </a:p>
          <a:p>
            <a:pPr rtl="1"/>
            <a:r>
              <a:rPr lang="ar-SA" dirty="0" smtClean="0">
                <a:solidFill>
                  <a:schemeClr val="bg1"/>
                </a:solidFill>
              </a:rPr>
              <a:t> </a:t>
            </a:r>
            <a:endParaRPr lang="fr-FR" dirty="0" smtClean="0">
              <a:solidFill>
                <a:schemeClr val="bg1"/>
              </a:solidFill>
            </a:endParaRPr>
          </a:p>
          <a:p>
            <a:pPr rtl="1"/>
            <a:r>
              <a:rPr lang="ar-SA" dirty="0" smtClean="0">
                <a:solidFill>
                  <a:schemeClr val="bg1"/>
                </a:solidFill>
              </a:rPr>
              <a:t>بصفة عامة يمكن القول بأن التدقيق الاجتماعي هو الفحص ألانتقادي والاحترافي للوضعية</a:t>
            </a:r>
            <a:endParaRPr lang="fr-FR" dirty="0" smtClean="0">
              <a:solidFill>
                <a:schemeClr val="bg1"/>
              </a:solidFill>
            </a:endParaRPr>
          </a:p>
          <a:p>
            <a:pPr rtl="1"/>
            <a:r>
              <a:rPr lang="ar-SA" dirty="0" smtClean="0">
                <a:solidFill>
                  <a:schemeClr val="bg1"/>
                </a:solidFill>
              </a:rPr>
              <a:t>الاجتماعية من أجل إصدار حولها رأي مسؤول ومحايد ومستقل بالرجوع إلى معايير مما يؤدي إلى</a:t>
            </a:r>
            <a:endParaRPr lang="fr-FR" dirty="0" smtClean="0">
              <a:solidFill>
                <a:schemeClr val="bg1"/>
              </a:solidFill>
            </a:endParaRPr>
          </a:p>
          <a:p>
            <a:r>
              <a:rPr lang="ar-SA" dirty="0" smtClean="0">
                <a:solidFill>
                  <a:schemeClr val="bg1"/>
                </a:solidFill>
              </a:rPr>
              <a:t>زيادة الثقة في صحة وسلامة المعلومات وبالتالي أهميتها</a:t>
            </a:r>
            <a:r>
              <a:rPr lang="fr-FR" dirty="0" smtClean="0"/>
              <a:t> .</a:t>
            </a:r>
            <a:endParaRPr lang="fr-FR" dirty="0"/>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1371600"/>
            <a:ext cx="7851648" cy="4986358"/>
          </a:xfrm>
        </p:spPr>
        <p:txBody>
          <a:bodyPr>
            <a:normAutofit fontScale="90000"/>
          </a:bodyPr>
          <a:lstStyle/>
          <a:p>
            <a:pPr rtl="1"/>
            <a:r>
              <a:rPr lang="ar-DZ" sz="1600" dirty="0" smtClean="0">
                <a:solidFill>
                  <a:schemeClr val="bg1"/>
                </a:solidFill>
              </a:rPr>
              <a:t>المطلب الثاني: أهداف التدقيق الاجتماعي  </a:t>
            </a:r>
            <a:r>
              <a:rPr lang="fr-FR" sz="1600" dirty="0" smtClean="0">
                <a:solidFill>
                  <a:schemeClr val="bg1"/>
                </a:solidFill>
              </a:rPr>
              <a:t/>
            </a:r>
            <a:br>
              <a:rPr lang="fr-FR" sz="1600" dirty="0" smtClean="0">
                <a:solidFill>
                  <a:schemeClr val="bg1"/>
                </a:solidFill>
              </a:rPr>
            </a:br>
            <a:r>
              <a:rPr lang="ar-DZ" sz="1600" dirty="0" smtClean="0">
                <a:solidFill>
                  <a:schemeClr val="bg1"/>
                </a:solidFill>
              </a:rPr>
              <a:t>تتمثل أهداف التدقيق الاجتماعي في :</a:t>
            </a:r>
            <a:r>
              <a:rPr lang="fr-FR" sz="1600" dirty="0" smtClean="0">
                <a:solidFill>
                  <a:schemeClr val="bg1"/>
                </a:solidFill>
              </a:rPr>
              <a:t/>
            </a:r>
            <a:br>
              <a:rPr lang="fr-FR" sz="1600" dirty="0" smtClean="0">
                <a:solidFill>
                  <a:schemeClr val="bg1"/>
                </a:solidFill>
              </a:rPr>
            </a:br>
            <a:r>
              <a:rPr lang="fr-FR" sz="1600" dirty="0" smtClean="0">
                <a:solidFill>
                  <a:schemeClr val="bg1"/>
                </a:solidFill>
              </a:rPr>
              <a:t>- </a:t>
            </a:r>
            <a:r>
              <a:rPr lang="ar-SA" sz="1600" dirty="0" smtClean="0">
                <a:solidFill>
                  <a:schemeClr val="bg1"/>
                </a:solidFill>
              </a:rPr>
              <a:t>التأكد من صحة القيود المحاسبية أي خلوها من الأخطاء أو التزوير، والعمل على استكمال المستندات المثبتة لصحة العمليات والمؤيدة للقيود الدفترية؛</a:t>
            </a:r>
            <a:r>
              <a:rPr lang="fr-FR" sz="1600" dirty="0" smtClean="0">
                <a:solidFill>
                  <a:schemeClr val="bg1"/>
                </a:solidFill>
              </a:rPr>
              <a:t/>
            </a:r>
            <a:br>
              <a:rPr lang="fr-FR" sz="1600" dirty="0" smtClean="0">
                <a:solidFill>
                  <a:schemeClr val="bg1"/>
                </a:solidFill>
              </a:rPr>
            </a:br>
            <a:r>
              <a:rPr lang="fr-FR" sz="1600" dirty="0" smtClean="0">
                <a:solidFill>
                  <a:schemeClr val="bg1"/>
                </a:solidFill>
              </a:rPr>
              <a:t>- </a:t>
            </a:r>
            <a:r>
              <a:rPr lang="ar-SA" sz="1600" dirty="0" smtClean="0">
                <a:solidFill>
                  <a:schemeClr val="bg1"/>
                </a:solidFill>
              </a:rPr>
              <a:t>التأكد من صحة عمل الحسابات الختامية وخلوها من الأخطاء الحسابية والفنية سواء المعتمدة أو</a:t>
            </a:r>
            <a:r>
              <a:rPr lang="fr-FR" sz="1600" dirty="0" smtClean="0">
                <a:solidFill>
                  <a:schemeClr val="bg1"/>
                </a:solidFill>
              </a:rPr>
              <a:t/>
            </a:r>
            <a:br>
              <a:rPr lang="fr-FR" sz="1600" dirty="0" smtClean="0">
                <a:solidFill>
                  <a:schemeClr val="bg1"/>
                </a:solidFill>
              </a:rPr>
            </a:br>
            <a:r>
              <a:rPr lang="ar-SA" sz="1600" dirty="0" smtClean="0">
                <a:solidFill>
                  <a:schemeClr val="bg1"/>
                </a:solidFill>
              </a:rPr>
              <a:t>غيرها نتيجة الإهمال أو التقصير؛</a:t>
            </a:r>
            <a:r>
              <a:rPr lang="fr-FR" sz="1600" dirty="0" smtClean="0">
                <a:solidFill>
                  <a:schemeClr val="bg1"/>
                </a:solidFill>
              </a:rPr>
              <a:t/>
            </a:r>
            <a:br>
              <a:rPr lang="fr-FR" sz="1600" dirty="0" smtClean="0">
                <a:solidFill>
                  <a:schemeClr val="bg1"/>
                </a:solidFill>
              </a:rPr>
            </a:br>
            <a:r>
              <a:rPr lang="fr-FR" sz="1600" dirty="0" smtClean="0">
                <a:solidFill>
                  <a:schemeClr val="bg1"/>
                </a:solidFill>
              </a:rPr>
              <a:t>-  </a:t>
            </a:r>
            <a:r>
              <a:rPr lang="ar-SA" sz="1600" dirty="0" smtClean="0">
                <a:solidFill>
                  <a:schemeClr val="bg1"/>
                </a:solidFill>
              </a:rPr>
              <a:t>دراسة النظم المتبعة في أداء العمليات ذات المغزى المالي </a:t>
            </a:r>
            <a:r>
              <a:rPr lang="ar-SA" sz="1600" dirty="0" err="1" smtClean="0">
                <a:solidFill>
                  <a:schemeClr val="bg1"/>
                </a:solidFill>
              </a:rPr>
              <a:t>والإج</a:t>
            </a:r>
            <a:r>
              <a:rPr lang="ar-SA" sz="1600" dirty="0" smtClean="0">
                <a:solidFill>
                  <a:schemeClr val="bg1"/>
                </a:solidFill>
              </a:rPr>
              <a:t> ا </a:t>
            </a:r>
            <a:r>
              <a:rPr lang="ar-SA" sz="1600" dirty="0" err="1" smtClean="0">
                <a:solidFill>
                  <a:schemeClr val="bg1"/>
                </a:solidFill>
              </a:rPr>
              <a:t>رءات</a:t>
            </a:r>
            <a:r>
              <a:rPr lang="ar-SA" sz="1600" dirty="0" smtClean="0">
                <a:solidFill>
                  <a:schemeClr val="bg1"/>
                </a:solidFill>
              </a:rPr>
              <a:t> الخاصة </a:t>
            </a:r>
            <a:r>
              <a:rPr lang="ar-SA" sz="1600" dirty="0" err="1" smtClean="0">
                <a:solidFill>
                  <a:schemeClr val="bg1"/>
                </a:solidFill>
              </a:rPr>
              <a:t>بها</a:t>
            </a:r>
            <a:r>
              <a:rPr lang="ar-SA" sz="1600" dirty="0" smtClean="0">
                <a:solidFill>
                  <a:schemeClr val="bg1"/>
                </a:solidFill>
              </a:rPr>
              <a:t> لأن مراجعة</a:t>
            </a:r>
            <a:r>
              <a:rPr lang="fr-FR" sz="1600" dirty="0" smtClean="0">
                <a:solidFill>
                  <a:schemeClr val="bg1"/>
                </a:solidFill>
              </a:rPr>
              <a:t/>
            </a:r>
            <a:br>
              <a:rPr lang="fr-FR" sz="1600" dirty="0" smtClean="0">
                <a:solidFill>
                  <a:schemeClr val="bg1"/>
                </a:solidFill>
              </a:rPr>
            </a:br>
            <a:r>
              <a:rPr lang="ar-SA" sz="1600" dirty="0" smtClean="0">
                <a:solidFill>
                  <a:schemeClr val="bg1"/>
                </a:solidFill>
              </a:rPr>
              <a:t>الحسابات تبدأ بالتأكد من صحة هذه النظم </a:t>
            </a:r>
            <a:r>
              <a:rPr lang="fr-FR" sz="1600" dirty="0" smtClean="0">
                <a:solidFill>
                  <a:schemeClr val="bg1"/>
                </a:solidFill>
              </a:rPr>
              <a:t/>
            </a:r>
            <a:br>
              <a:rPr lang="fr-FR" sz="1600" dirty="0" smtClean="0">
                <a:solidFill>
                  <a:schemeClr val="bg1"/>
                </a:solidFill>
              </a:rPr>
            </a:br>
            <a:r>
              <a:rPr lang="ar-DZ" sz="1600" dirty="0" smtClean="0">
                <a:solidFill>
                  <a:schemeClr val="bg1"/>
                </a:solidFill>
              </a:rPr>
              <a:t>المطلب الثالث : أهمية التدقيق الاجتماعي </a:t>
            </a:r>
            <a:r>
              <a:rPr lang="fr-FR" sz="1600" dirty="0" smtClean="0">
                <a:solidFill>
                  <a:schemeClr val="bg1"/>
                </a:solidFill>
              </a:rPr>
              <a:t/>
            </a:r>
            <a:br>
              <a:rPr lang="fr-FR" sz="1600" dirty="0" smtClean="0">
                <a:solidFill>
                  <a:schemeClr val="bg1"/>
                </a:solidFill>
              </a:rPr>
            </a:br>
            <a:r>
              <a:rPr lang="ar-DZ" sz="1600" dirty="0" smtClean="0">
                <a:solidFill>
                  <a:schemeClr val="bg1"/>
                </a:solidFill>
              </a:rPr>
              <a:t> </a:t>
            </a:r>
            <a:r>
              <a:rPr lang="fr-FR" sz="1600" dirty="0" smtClean="0">
                <a:solidFill>
                  <a:schemeClr val="bg1"/>
                </a:solidFill>
              </a:rPr>
              <a:t/>
            </a:r>
            <a:br>
              <a:rPr lang="fr-FR" sz="1600" dirty="0" smtClean="0">
                <a:solidFill>
                  <a:schemeClr val="bg1"/>
                </a:solidFill>
              </a:rPr>
            </a:br>
            <a:r>
              <a:rPr lang="ar-SA" sz="1600" dirty="0" smtClean="0">
                <a:solidFill>
                  <a:schemeClr val="bg1"/>
                </a:solidFill>
              </a:rPr>
              <a:t>تتبع أهمية الم </a:t>
            </a:r>
            <a:r>
              <a:rPr lang="ar-SA" sz="1600" dirty="0" err="1" smtClean="0">
                <a:solidFill>
                  <a:schemeClr val="bg1"/>
                </a:solidFill>
              </a:rPr>
              <a:t>ا</a:t>
            </a:r>
            <a:r>
              <a:rPr lang="ar-SA" sz="1600" dirty="0" smtClean="0">
                <a:solidFill>
                  <a:schemeClr val="bg1"/>
                </a:solidFill>
              </a:rPr>
              <a:t> رجعة الاجتماعية</a:t>
            </a:r>
            <a:r>
              <a:rPr lang="fr-FR" sz="1600" dirty="0" smtClean="0">
                <a:solidFill>
                  <a:schemeClr val="bg1"/>
                </a:solidFill>
              </a:rPr>
              <a:t>-</a:t>
            </a:r>
            <a:r>
              <a:rPr lang="ar-SA" sz="1600" dirty="0" smtClean="0">
                <a:solidFill>
                  <a:schemeClr val="bg1"/>
                </a:solidFill>
              </a:rPr>
              <a:t>في الوقت الحاضر</a:t>
            </a:r>
            <a:r>
              <a:rPr lang="fr-FR" sz="1600" dirty="0" smtClean="0">
                <a:solidFill>
                  <a:schemeClr val="bg1"/>
                </a:solidFill>
              </a:rPr>
              <a:t>-</a:t>
            </a:r>
            <a:r>
              <a:rPr lang="ar-SA" sz="1600" dirty="0" smtClean="0">
                <a:solidFill>
                  <a:schemeClr val="bg1"/>
                </a:solidFill>
              </a:rPr>
              <a:t>من استجابة كثير من منظمات الأعمال في</a:t>
            </a:r>
            <a:r>
              <a:rPr lang="fr-FR" sz="1600" dirty="0" smtClean="0">
                <a:solidFill>
                  <a:schemeClr val="bg1"/>
                </a:solidFill>
              </a:rPr>
              <a:t/>
            </a:r>
            <a:br>
              <a:rPr lang="fr-FR" sz="1600" dirty="0" smtClean="0">
                <a:solidFill>
                  <a:schemeClr val="bg1"/>
                </a:solidFill>
              </a:rPr>
            </a:br>
            <a:r>
              <a:rPr lang="ar-SA" sz="1600" dirty="0" smtClean="0">
                <a:solidFill>
                  <a:schemeClr val="bg1"/>
                </a:solidFill>
              </a:rPr>
              <a:t>الدول المتقدمة لمطالب الهيئات العلمية والمهنية، بضرورة الإفصاح المحاسبي عن البيانات ذات</a:t>
            </a:r>
            <a:r>
              <a:rPr lang="fr-FR" sz="1600" dirty="0" smtClean="0">
                <a:solidFill>
                  <a:schemeClr val="bg1"/>
                </a:solidFill>
              </a:rPr>
              <a:t/>
            </a:r>
            <a:br>
              <a:rPr lang="fr-FR" sz="1600" dirty="0" smtClean="0">
                <a:solidFill>
                  <a:schemeClr val="bg1"/>
                </a:solidFill>
              </a:rPr>
            </a:br>
            <a:r>
              <a:rPr lang="ar-SA" sz="1600" dirty="0" smtClean="0">
                <a:solidFill>
                  <a:schemeClr val="bg1"/>
                </a:solidFill>
              </a:rPr>
              <a:t>المضمون الاجتماعي </a:t>
            </a:r>
            <a:r>
              <a:rPr lang="ar-SA" sz="1600" dirty="0" err="1" smtClean="0">
                <a:solidFill>
                  <a:schemeClr val="bg1"/>
                </a:solidFill>
              </a:rPr>
              <a:t>نظ</a:t>
            </a:r>
            <a:r>
              <a:rPr lang="ar-SA" sz="1600" dirty="0" smtClean="0">
                <a:solidFill>
                  <a:schemeClr val="bg1"/>
                </a:solidFill>
              </a:rPr>
              <a:t> ا </a:t>
            </a:r>
            <a:r>
              <a:rPr lang="ar-SA" sz="1600" dirty="0" err="1" smtClean="0">
                <a:solidFill>
                  <a:schemeClr val="bg1"/>
                </a:solidFill>
              </a:rPr>
              <a:t>ر</a:t>
            </a:r>
            <a:r>
              <a:rPr lang="ar-SA" sz="1600" dirty="0" smtClean="0">
                <a:solidFill>
                  <a:schemeClr val="bg1"/>
                </a:solidFill>
              </a:rPr>
              <a:t> لأن هذه المنظمات أصبحت تهتم ببعدين أساسيين هما البعد الاجتماعي</a:t>
            </a:r>
            <a:r>
              <a:rPr lang="fr-FR" sz="1600" dirty="0" smtClean="0">
                <a:solidFill>
                  <a:schemeClr val="bg1"/>
                </a:solidFill>
              </a:rPr>
              <a:t/>
            </a:r>
            <a:br>
              <a:rPr lang="fr-FR" sz="1600" dirty="0" smtClean="0">
                <a:solidFill>
                  <a:schemeClr val="bg1"/>
                </a:solidFill>
              </a:rPr>
            </a:br>
            <a:r>
              <a:rPr lang="ar-SA" sz="1600" dirty="0" smtClean="0">
                <a:solidFill>
                  <a:schemeClr val="bg1"/>
                </a:solidFill>
              </a:rPr>
              <a:t>السياسي والبعد الاقتصادي المالي</a:t>
            </a:r>
            <a:r>
              <a:rPr lang="fr-FR" sz="1600" dirty="0" smtClean="0">
                <a:solidFill>
                  <a:schemeClr val="bg1"/>
                </a:solidFill>
              </a:rPr>
              <a:t>.</a:t>
            </a:r>
            <a:br>
              <a:rPr lang="fr-FR" sz="1600" dirty="0" smtClean="0">
                <a:solidFill>
                  <a:schemeClr val="bg1"/>
                </a:solidFill>
              </a:rPr>
            </a:br>
            <a:r>
              <a:rPr lang="ar-SA" sz="1600" dirty="0" smtClean="0">
                <a:solidFill>
                  <a:schemeClr val="bg1"/>
                </a:solidFill>
              </a:rPr>
              <a:t>وتتمثل أهمية الم </a:t>
            </a:r>
            <a:r>
              <a:rPr lang="ar-SA" sz="1600" dirty="0" err="1" smtClean="0">
                <a:solidFill>
                  <a:schemeClr val="bg1"/>
                </a:solidFill>
              </a:rPr>
              <a:t>ا</a:t>
            </a:r>
            <a:r>
              <a:rPr lang="ar-SA" sz="1600" dirty="0" smtClean="0">
                <a:solidFill>
                  <a:schemeClr val="bg1"/>
                </a:solidFill>
              </a:rPr>
              <a:t> رجعة الاجتماعية فيما يلي</a:t>
            </a:r>
            <a:r>
              <a:rPr lang="fr-FR" sz="1600" dirty="0" smtClean="0">
                <a:solidFill>
                  <a:schemeClr val="bg1"/>
                </a:solidFill>
              </a:rPr>
              <a:t>:</a:t>
            </a:r>
            <a:br>
              <a:rPr lang="fr-FR" sz="1600" dirty="0" smtClean="0">
                <a:solidFill>
                  <a:schemeClr val="bg1"/>
                </a:solidFill>
              </a:rPr>
            </a:br>
            <a:r>
              <a:rPr lang="fr-FR" sz="1600" dirty="0" smtClean="0">
                <a:solidFill>
                  <a:schemeClr val="bg1"/>
                </a:solidFill>
              </a:rPr>
              <a:t>- </a:t>
            </a:r>
            <a:r>
              <a:rPr lang="ar-SA" sz="1600" dirty="0" smtClean="0">
                <a:solidFill>
                  <a:schemeClr val="bg1"/>
                </a:solidFill>
              </a:rPr>
              <a:t>زيادة منفعة المعلومات عن المسؤولية الاجتماعية، وزيادة </a:t>
            </a:r>
            <a:r>
              <a:rPr lang="ar-SA" sz="1600" dirty="0" err="1" smtClean="0">
                <a:solidFill>
                  <a:schemeClr val="bg1"/>
                </a:solidFill>
              </a:rPr>
              <a:t>الاعلام</a:t>
            </a:r>
            <a:r>
              <a:rPr lang="ar-SA" sz="1600" dirty="0" smtClean="0">
                <a:solidFill>
                  <a:schemeClr val="bg1"/>
                </a:solidFill>
              </a:rPr>
              <a:t> الاجتماعي لها؛</a:t>
            </a:r>
            <a:r>
              <a:rPr lang="fr-FR" sz="1600" dirty="0" smtClean="0">
                <a:solidFill>
                  <a:schemeClr val="bg1"/>
                </a:solidFill>
              </a:rPr>
              <a:t/>
            </a:r>
            <a:br>
              <a:rPr lang="fr-FR" sz="1600" dirty="0" smtClean="0">
                <a:solidFill>
                  <a:schemeClr val="bg1"/>
                </a:solidFill>
              </a:rPr>
            </a:br>
            <a:r>
              <a:rPr lang="fr-FR" sz="1600" dirty="0" smtClean="0">
                <a:solidFill>
                  <a:schemeClr val="bg1"/>
                </a:solidFill>
              </a:rPr>
              <a:t>- </a:t>
            </a:r>
            <a:r>
              <a:rPr lang="ar-SA" sz="1600" dirty="0" smtClean="0">
                <a:solidFill>
                  <a:schemeClr val="bg1"/>
                </a:solidFill>
              </a:rPr>
              <a:t>تشجيع المنظمات على القيام بالأنشطة الاجتماعية، زيادة الوعي بأهمية نشر نتائج الأداء</a:t>
            </a:r>
            <a:r>
              <a:rPr lang="fr-FR" sz="1600" dirty="0" smtClean="0">
                <a:solidFill>
                  <a:schemeClr val="bg1"/>
                </a:solidFill>
              </a:rPr>
              <a:t/>
            </a:r>
            <a:br>
              <a:rPr lang="fr-FR" sz="1600" dirty="0" smtClean="0">
                <a:solidFill>
                  <a:schemeClr val="bg1"/>
                </a:solidFill>
              </a:rPr>
            </a:br>
            <a:r>
              <a:rPr lang="ar-SA" sz="1600" dirty="0" smtClean="0">
                <a:solidFill>
                  <a:schemeClr val="bg1"/>
                </a:solidFill>
              </a:rPr>
              <a:t>الاجتماعي على الفئات المختلفة؛</a:t>
            </a:r>
            <a:r>
              <a:rPr lang="fr-FR" sz="1600" dirty="0" smtClean="0">
                <a:solidFill>
                  <a:schemeClr val="bg1"/>
                </a:solidFill>
              </a:rPr>
              <a:t/>
            </a:r>
            <a:br>
              <a:rPr lang="fr-FR" sz="1600" dirty="0" smtClean="0">
                <a:solidFill>
                  <a:schemeClr val="bg1"/>
                </a:solidFill>
              </a:rPr>
            </a:br>
            <a:r>
              <a:rPr lang="fr-FR" sz="1600" dirty="0" smtClean="0">
                <a:solidFill>
                  <a:schemeClr val="bg1"/>
                </a:solidFill>
              </a:rPr>
              <a:t>- </a:t>
            </a:r>
            <a:r>
              <a:rPr lang="ar-SA" sz="1600" dirty="0" smtClean="0">
                <a:solidFill>
                  <a:schemeClr val="bg1"/>
                </a:solidFill>
              </a:rPr>
              <a:t>زيادة مساهمة المنظمات في تحقيق الرفاهية الاجتماعية لأفراد  المجتمع </a:t>
            </a:r>
            <a:r>
              <a:rPr lang="fr-FR" sz="1600" dirty="0" smtClean="0">
                <a:solidFill>
                  <a:schemeClr val="bg1"/>
                </a:solidFill>
              </a:rPr>
              <a:t/>
            </a:r>
            <a:br>
              <a:rPr lang="fr-FR" sz="1600" dirty="0" smtClean="0">
                <a:solidFill>
                  <a:schemeClr val="bg1"/>
                </a:solidFill>
              </a:rPr>
            </a:br>
            <a:r>
              <a:rPr lang="ar-SA" sz="1600" dirty="0" smtClean="0">
                <a:solidFill>
                  <a:schemeClr val="bg1"/>
                </a:solidFill>
              </a:rPr>
              <a:t> </a:t>
            </a:r>
            <a:r>
              <a:rPr lang="fr-FR" sz="1600" dirty="0" smtClean="0">
                <a:solidFill>
                  <a:schemeClr val="bg1"/>
                </a:solidFill>
              </a:rPr>
              <a:t/>
            </a:r>
            <a:br>
              <a:rPr lang="fr-FR" sz="1600" dirty="0" smtClean="0">
                <a:solidFill>
                  <a:schemeClr val="bg1"/>
                </a:solidFill>
              </a:rPr>
            </a:br>
            <a:r>
              <a:rPr lang="ar-SA" sz="1600" dirty="0" smtClean="0">
                <a:solidFill>
                  <a:schemeClr val="bg1"/>
                </a:solidFill>
              </a:rPr>
              <a:t>المطلب الرابع: مزايا التدقيق الاجتماعي </a:t>
            </a:r>
            <a:r>
              <a:rPr lang="fr-FR" sz="1600" dirty="0" smtClean="0">
                <a:solidFill>
                  <a:schemeClr val="bg1"/>
                </a:solidFill>
              </a:rPr>
              <a:t/>
            </a:r>
            <a:br>
              <a:rPr lang="fr-FR" sz="1600" dirty="0" smtClean="0">
                <a:solidFill>
                  <a:schemeClr val="bg1"/>
                </a:solidFill>
              </a:rPr>
            </a:br>
            <a:r>
              <a:rPr lang="ar-SA" sz="1600" dirty="0" smtClean="0">
                <a:solidFill>
                  <a:schemeClr val="bg1"/>
                </a:solidFill>
              </a:rPr>
              <a:t>يمكن تلخيص الم </a:t>
            </a:r>
            <a:r>
              <a:rPr lang="ar-SA" sz="1600" dirty="0" err="1" smtClean="0">
                <a:solidFill>
                  <a:schemeClr val="bg1"/>
                </a:solidFill>
              </a:rPr>
              <a:t>ا</a:t>
            </a:r>
            <a:r>
              <a:rPr lang="ar-SA" sz="1600" dirty="0" smtClean="0">
                <a:solidFill>
                  <a:schemeClr val="bg1"/>
                </a:solidFill>
              </a:rPr>
              <a:t> زيا التي تعود من التدقيق الاجتماعي فيما يلي</a:t>
            </a:r>
            <a:r>
              <a:rPr lang="fr-FR" sz="1600" dirty="0" smtClean="0">
                <a:solidFill>
                  <a:schemeClr val="bg1"/>
                </a:solidFill>
              </a:rPr>
              <a:t>:</a:t>
            </a:r>
            <a:br>
              <a:rPr lang="fr-FR" sz="1600" dirty="0" smtClean="0">
                <a:solidFill>
                  <a:schemeClr val="bg1"/>
                </a:solidFill>
              </a:rPr>
            </a:br>
            <a:r>
              <a:rPr lang="fr-FR" sz="1600" dirty="0" smtClean="0">
                <a:solidFill>
                  <a:schemeClr val="bg1"/>
                </a:solidFill>
              </a:rPr>
              <a:t>- </a:t>
            </a:r>
            <a:r>
              <a:rPr lang="ar-SA" sz="1600" dirty="0" smtClean="0">
                <a:solidFill>
                  <a:schemeClr val="bg1"/>
                </a:solidFill>
              </a:rPr>
              <a:t>تشجيع الاهتمام بالأنشطة ذات المضمون الاجتماعي</a:t>
            </a:r>
            <a:r>
              <a:rPr lang="fr-FR" sz="1600" dirty="0" smtClean="0">
                <a:solidFill>
                  <a:schemeClr val="bg1"/>
                </a:solidFill>
              </a:rPr>
              <a:t>. </a:t>
            </a:r>
            <a:r>
              <a:rPr lang="ar-SA" sz="1600" dirty="0" smtClean="0">
                <a:solidFill>
                  <a:schemeClr val="bg1"/>
                </a:solidFill>
              </a:rPr>
              <a:t>فمن المعروف أن كل فرد داخل الشركة</a:t>
            </a:r>
            <a:r>
              <a:rPr lang="fr-FR" sz="1600" dirty="0" smtClean="0">
                <a:solidFill>
                  <a:schemeClr val="bg1"/>
                </a:solidFill>
              </a:rPr>
              <a:t/>
            </a:r>
            <a:br>
              <a:rPr lang="fr-FR" sz="1600" dirty="0" smtClean="0">
                <a:solidFill>
                  <a:schemeClr val="bg1"/>
                </a:solidFill>
              </a:rPr>
            </a:br>
            <a:r>
              <a:rPr lang="ar-SA" sz="1600" dirty="0" smtClean="0">
                <a:solidFill>
                  <a:schemeClr val="bg1"/>
                </a:solidFill>
              </a:rPr>
              <a:t>سيوجه اهتمامه </a:t>
            </a:r>
            <a:r>
              <a:rPr lang="ar-SA" sz="1600" dirty="0" err="1" smtClean="0">
                <a:solidFill>
                  <a:schemeClr val="bg1"/>
                </a:solidFill>
              </a:rPr>
              <a:t>الى</a:t>
            </a:r>
            <a:r>
              <a:rPr lang="ar-SA" sz="1600" dirty="0" smtClean="0">
                <a:solidFill>
                  <a:schemeClr val="bg1"/>
                </a:solidFill>
              </a:rPr>
              <a:t> تلك الأنشطة التي تقيمها والتقرير عنها بغض النظر عن الجهة التي ترفع </a:t>
            </a:r>
            <a:r>
              <a:rPr lang="ar-SA" sz="1600" dirty="0" err="1" smtClean="0">
                <a:solidFill>
                  <a:schemeClr val="bg1"/>
                </a:solidFill>
              </a:rPr>
              <a:t>اليها</a:t>
            </a:r>
            <a:r>
              <a:rPr lang="fr-FR" sz="1600" dirty="0" smtClean="0">
                <a:solidFill>
                  <a:schemeClr val="bg1"/>
                </a:solidFill>
              </a:rPr>
              <a:t/>
            </a:r>
            <a:br>
              <a:rPr lang="fr-FR" sz="1600" dirty="0" smtClean="0">
                <a:solidFill>
                  <a:schemeClr val="bg1"/>
                </a:solidFill>
              </a:rPr>
            </a:br>
            <a:r>
              <a:rPr lang="ar-SA" sz="1600" dirty="0" smtClean="0">
                <a:solidFill>
                  <a:schemeClr val="bg1"/>
                </a:solidFill>
              </a:rPr>
              <a:t>تلك التقرير؛</a:t>
            </a:r>
            <a:r>
              <a:rPr lang="fr-FR" sz="1600" dirty="0" smtClean="0">
                <a:solidFill>
                  <a:schemeClr val="bg1"/>
                </a:solidFill>
              </a:rPr>
              <a:t/>
            </a:r>
            <a:br>
              <a:rPr lang="fr-FR" sz="1600" dirty="0" smtClean="0">
                <a:solidFill>
                  <a:schemeClr val="bg1"/>
                </a:solidFill>
              </a:rPr>
            </a:br>
            <a:r>
              <a:rPr lang="fr-FR" sz="1600" dirty="0" smtClean="0">
                <a:solidFill>
                  <a:schemeClr val="bg1"/>
                </a:solidFill>
              </a:rPr>
              <a:t>-</a:t>
            </a:r>
            <a:r>
              <a:rPr lang="ar-SA" sz="1600" dirty="0" smtClean="0">
                <a:solidFill>
                  <a:schemeClr val="bg1"/>
                </a:solidFill>
              </a:rPr>
              <a:t>اكتشاف </a:t>
            </a:r>
            <a:r>
              <a:rPr lang="ar-SA" sz="1600" dirty="0" err="1" smtClean="0">
                <a:solidFill>
                  <a:schemeClr val="bg1"/>
                </a:solidFill>
              </a:rPr>
              <a:t>اية</a:t>
            </a:r>
            <a:r>
              <a:rPr lang="ar-SA" sz="1600" dirty="0" smtClean="0">
                <a:solidFill>
                  <a:schemeClr val="bg1"/>
                </a:solidFill>
              </a:rPr>
              <a:t> أخطاء في التنفيذ، والعمل على اتخاذ </a:t>
            </a:r>
            <a:r>
              <a:rPr lang="ar-SA" sz="1600" dirty="0" err="1" smtClean="0">
                <a:solidFill>
                  <a:schemeClr val="bg1"/>
                </a:solidFill>
              </a:rPr>
              <a:t>الإج</a:t>
            </a:r>
            <a:r>
              <a:rPr lang="ar-SA" sz="1600" dirty="0" smtClean="0">
                <a:solidFill>
                  <a:schemeClr val="bg1"/>
                </a:solidFill>
              </a:rPr>
              <a:t> ا </a:t>
            </a:r>
            <a:r>
              <a:rPr lang="ar-SA" sz="1600" dirty="0" err="1" smtClean="0">
                <a:solidFill>
                  <a:schemeClr val="bg1"/>
                </a:solidFill>
              </a:rPr>
              <a:t>رءات</a:t>
            </a:r>
            <a:r>
              <a:rPr lang="ar-SA" sz="1600" dirty="0" smtClean="0">
                <a:solidFill>
                  <a:schemeClr val="bg1"/>
                </a:solidFill>
              </a:rPr>
              <a:t> التصحيحية في الوقت المناسب والعمل</a:t>
            </a:r>
            <a:r>
              <a:rPr lang="fr-FR" sz="1600" dirty="0" smtClean="0">
                <a:solidFill>
                  <a:schemeClr val="bg1"/>
                </a:solidFill>
              </a:rPr>
              <a:t>   </a:t>
            </a:r>
            <a:r>
              <a:rPr lang="fr-FR" sz="1800" dirty="0" smtClean="0"/>
              <a:t/>
            </a:r>
            <a:br>
              <a:rPr lang="fr-FR" sz="1800" dirty="0" smtClean="0"/>
            </a:br>
            <a:endParaRPr lang="fr-FR" sz="1800" dirty="0"/>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1500166" y="500042"/>
            <a:ext cx="7697941" cy="397031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على تلقيها مستقبلا؛</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r>
              <a:rPr kumimoji="0" lang="ar-SA"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ايجاد</a:t>
            </a: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نظام متكامل لم </a:t>
            </a:r>
            <a:r>
              <a:rPr kumimoji="0" lang="ar-SA"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a:t>
            </a: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رجعة الأنشطة التي تزاولها المنظمة</a:t>
            </a:r>
            <a:r>
              <a:rPr kumimoji="0" lang="fr-FR"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فعن طريق الم </a:t>
            </a:r>
            <a:r>
              <a:rPr kumimoji="0" lang="ar-SA"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a:t>
            </a: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رجعة المالية التقليدية يتم</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مراجعة الجانب المالي لتلك لأنشطة كما يظهر في قوائم الدخل والمركز المالي</a:t>
            </a:r>
            <a:r>
              <a:rPr kumimoji="0" lang="fr-FR"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في حين أن المراجعة</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الإدارية سوف تستهدف إجراء  تقييم مستقل لأداء إدارة المنظمة فضلا فيما تصغه من سياسات وما</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يرتبط </a:t>
            </a:r>
            <a:r>
              <a:rPr kumimoji="0" lang="ar-SA"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بها</a:t>
            </a: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من </a:t>
            </a:r>
            <a:r>
              <a:rPr kumimoji="0" lang="ar-SA"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اجراءات</a:t>
            </a: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ونظم للمعلومات وأنظمة الرقابة الداخلية بنوعيها المالي </a:t>
            </a:r>
            <a:r>
              <a:rPr kumimoji="0" lang="ar-SA"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والاداري</a:t>
            </a:r>
            <a:r>
              <a:rPr kumimoji="0" lang="fr-FR"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وأخيرا فإن</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المراجعة الاجتماعية ستتولى عملية تقييم الجانب الاجتماعي لأداء المشروع وما تصدره الإدارة من</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قوائم وتقارير في هذا الشأن؛</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إمكانية تحديد مدى التقدم الذي أحرزته الشركة في مجال الأداء الاجتماعي وتنفيذ مسؤولياتها</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الاجتماعية، وما يتعين عليها عمله في المستقبل لغرض تحقيق الأهداف الاجتماعية المرجوة؛</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الاستجابة للمطالب المتزايدة من أطراف المجتمع للحصول على معلومات دقيقة يمكن الاعتماد عليها</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عن </a:t>
            </a:r>
            <a:r>
              <a:rPr kumimoji="0" lang="ar-SA"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الاداء</a:t>
            </a: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الاجتماعي للمشروعات الاقتصادية؛</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المعاونة في تحديد كلا من التكاليف والمنافع الاجتماعية بدرجة كبيرة من الدقة مما يساعد على</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تحديد نتيجة الأداء لأي نشاط تزاوله المنظمة</a:t>
            </a:r>
            <a:r>
              <a:rPr kumimoji="0" lang="fr-FR"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ويراعي  في هذه الحالة تحديد تكلفة الفرصة البديلة</a:t>
            </a:r>
            <a:endParaRPr kumimoji="0" lang="fr-FR"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cover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1428728" y="1285860"/>
            <a:ext cx="6260048" cy="498598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المبحث الثاني :</a:t>
            </a:r>
            <a:r>
              <a:rPr kumimoji="0" lang="ar-DZ"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معايير وأبعاد التدقيق الاجتماعي </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المطلب الأول: معاير التدقيق الاجتماعي </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ينبغي تنفيذ مهنة الم </a:t>
            </a:r>
            <a:r>
              <a:rPr kumimoji="0" lang="ar-SA" sz="14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a:t>
            </a: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رجعة الاجتماعية من خلال معايير محددة متفق عليها على النحو التالي</a:t>
            </a:r>
            <a:r>
              <a:rPr kumimoji="0" lang="fr-FR"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r>
              <a:rPr kumimoji="0" lang="fr-FR" sz="1400" b="0" i="0" u="none" strike="noStrike" cap="none" normalizeH="0" baseline="30000" dirty="0" smtClean="0">
                <a:ln>
                  <a:noFill/>
                </a:ln>
                <a:solidFill>
                  <a:schemeClr val="bg1"/>
                </a:solidFill>
                <a:effectLst/>
                <a:latin typeface="Simplified Arabic" pitchFamily="18" charset="-78"/>
                <a:ea typeface="Calibri" pitchFamily="34" charset="0"/>
                <a:cs typeface="Simplified Arabic" pitchFamily="18" charset="-78"/>
                <a:hlinkClick r:id=""/>
              </a:rPr>
              <a:t>[</a:t>
            </a:r>
            <a:r>
              <a:rPr kumimoji="0" lang="fr-FR" sz="1400" b="0" i="0" u="none" strike="noStrike" cap="none" normalizeH="0" baseline="30000" dirty="0" smtClean="0" bmk="">
                <a:ln>
                  <a:noFill/>
                </a:ln>
                <a:solidFill>
                  <a:schemeClr val="bg1"/>
                </a:solidFill>
                <a:effectLst/>
                <a:latin typeface="Simplified Arabic" pitchFamily="18" charset="-78"/>
                <a:ea typeface="Calibri" pitchFamily="34" charset="0"/>
                <a:cs typeface="Simplified Arabic" pitchFamily="18" charset="-78"/>
                <a:hlinkClick r:id=""/>
              </a:rPr>
              <a:t>1]</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أولا </a:t>
            </a:r>
            <a:r>
              <a:rPr kumimoji="0" lang="ar-SA" sz="1400" b="1"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a:t>
            </a:r>
            <a:r>
              <a:rPr kumimoji="0" lang="fr-FR"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معايير الم </a:t>
            </a:r>
            <a:r>
              <a:rPr kumimoji="0" lang="ar-SA" sz="1400" b="1"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a:t>
            </a:r>
            <a:r>
              <a:rPr kumimoji="0" lang="ar-SA"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رجعة العامة</a:t>
            </a:r>
            <a:r>
              <a:rPr kumimoji="0" lang="fr-FR"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r>
              <a:rPr kumimoji="0" lang="ar-SA"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الشخصية</a:t>
            </a:r>
            <a:r>
              <a:rPr kumimoji="0" lang="fr-FR"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1 معيار التأهيل العلمي والعملي</a:t>
            </a:r>
            <a:r>
              <a:rPr kumimoji="0" lang="fr-FR"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يجب أن يكون الم </a:t>
            </a:r>
            <a:r>
              <a:rPr kumimoji="0" lang="ar-SA" sz="14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a:t>
            </a: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رجع مؤهلا لإنجاز الم </a:t>
            </a:r>
            <a:r>
              <a:rPr kumimoji="0" lang="ar-SA" sz="14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a:t>
            </a: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رجعة الاجتماعية</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بالإضافة إلى إمكانية أن يستعين الم </a:t>
            </a:r>
            <a:r>
              <a:rPr kumimoji="0" lang="ar-SA" sz="14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a:t>
            </a: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رجع بخبير في الأمور الاجتماعية للعميل إذا لزم الأمر</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2 معيار الحياد أو الاستقلالية</a:t>
            </a:r>
            <a:r>
              <a:rPr kumimoji="0" lang="fr-FR"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ويقصد </a:t>
            </a:r>
            <a:r>
              <a:rPr kumimoji="0" lang="ar-SA" sz="14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به</a:t>
            </a: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أن يكون الم </a:t>
            </a:r>
            <a:r>
              <a:rPr kumimoji="0" lang="ar-SA" sz="14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a:t>
            </a: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رجع محايدا بين الإدارة من جهة والملاك</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والعاملين والمستهلكين والمجتمع من جهة أخرى</a:t>
            </a:r>
            <a:r>
              <a:rPr kumimoji="0" lang="fr-FR"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3 </a:t>
            </a:r>
            <a:r>
              <a:rPr kumimoji="0" lang="ar-SA" sz="1400" b="1"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معيار</a:t>
            </a:r>
            <a:r>
              <a:rPr kumimoji="0" lang="ar-SA" sz="14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لموقف</a:t>
            </a: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الم </a:t>
            </a:r>
            <a:r>
              <a:rPr kumimoji="0" lang="ar-SA" sz="14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a:t>
            </a: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رجع تجاه المشاكل الاجتماعية، وبذل العناية الكاملة أثناء عملية الم </a:t>
            </a:r>
            <a:r>
              <a:rPr kumimoji="0" lang="ar-SA" sz="14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a:t>
            </a: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رجعة الاجتماعية</a:t>
            </a:r>
            <a:r>
              <a:rPr kumimoji="0" lang="fr-FR"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ثانياا</a:t>
            </a:r>
            <a:r>
              <a:rPr kumimoji="0" lang="fr-FR"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معايير العمل الميداني</a:t>
            </a:r>
            <a:r>
              <a:rPr kumimoji="0" lang="fr-FR"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وتتميل</a:t>
            </a: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هذه المعايير في الآتي</a:t>
            </a:r>
            <a:r>
              <a:rPr kumimoji="0" lang="fr-FR"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معيار التخطيط لمهمة المراجعة</a:t>
            </a:r>
            <a:r>
              <a:rPr kumimoji="0" lang="fr-FR"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من المهم شمول التخطيط على قيام المراجع برسم خطة</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للمراجعة وتضمينها جزء مخصصا لفحص النواحي الاجتماعية للعميل، ومسك الملفات الخاصة</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بالمراجعة الاجتماعية، وأن يعتبر من ضمن عناصر ضبط جودة عملية المراجعة قيام المراجع بفحص</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الأداء الاجتماعي لعميله وألا يرتكب المراجع أي مخالفة مهنية للاشتراطات والالتزامات الاجتماعية</a:t>
            </a:r>
            <a:r>
              <a:rPr kumimoji="0" lang="fr-FR"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أدلة </a:t>
            </a:r>
            <a:r>
              <a:rPr kumimoji="0" lang="ar-SA" sz="1400" b="1"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الاثبات</a:t>
            </a:r>
            <a:r>
              <a:rPr kumimoji="0" lang="fr-FR" sz="1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جمع وسائل </a:t>
            </a:r>
            <a:r>
              <a:rPr kumimoji="0" lang="ar-SA" sz="14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الاثبات</a:t>
            </a: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المناسبة والكافية لتصبح أساسا للرأي</a:t>
            </a:r>
            <a:r>
              <a:rPr kumimoji="0" lang="fr-FR"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الذي سيبديه المراجع حول</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النشاط الاجتماعي للمنظمة، وستكون وسائل الإثبات كثيرة لكثرة الجهات التي يمكن الحصول منها</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على وسائل إثبات مادية، مثل المساهمين والمستهلكين والجمهور والملاك والمجتمع بصفة عامة،</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وكثرة إجراءات  المراجعة التي يمكن تطبيقها، وسيشمل ذلك المصادقات والفحوص الجوهرية والتحليلية،</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إلى جانب فحوص الالتزام، التي تشمل التزام الموظفين بالمهام الاجتماعية والتزام  المراجع بفحصها</a:t>
            </a:r>
            <a:r>
              <a:rPr kumimoji="0" lang="fr-FR"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Arial" pitchFamily="34" charset="0"/>
                <a:cs typeface="Arial" pitchFamily="34" charset="0"/>
              </a:rPr>
              <a:t/>
            </a:r>
            <a:br>
              <a:rPr kumimoji="0" lang="fr-FR" sz="1800" b="0" i="0" u="none" strike="noStrike" cap="none" normalizeH="0" baseline="0" dirty="0" smtClean="0">
                <a:ln>
                  <a:noFill/>
                </a:ln>
                <a:solidFill>
                  <a:schemeClr val="tx1"/>
                </a:solidFill>
                <a:effectLst/>
                <a:latin typeface="Arial" pitchFamily="34" charset="0"/>
                <a:cs typeface="Arial" pitchFamily="34" charset="0"/>
              </a:rPr>
            </a:b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2" name="Rectangle 2"/>
          <p:cNvSpPr>
            <a:spLocks noChangeArrowheads="1"/>
          </p:cNvSpPr>
          <p:nvPr/>
        </p:nvSpPr>
        <p:spPr bwMode="auto">
          <a:xfrm>
            <a:off x="0" y="457200"/>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285984" y="642918"/>
            <a:ext cx="6670480" cy="557075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ثالثا معايير التقرير والإفصاح</a:t>
            </a:r>
            <a:r>
              <a:rPr kumimoji="0" lang="fr-FR"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إن المراجع ملزم بكتابة تقرير عن فحصه للنشاط الاجتماعي للعميل، يقدم لكل المهتمين، مثل</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المساهمين والعاملين والعملاء والمجتمع</a:t>
            </a:r>
            <a:r>
              <a:rPr kumimoji="0" lang="fr-FR"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كما أن المراجعة الاجتماعية مسؤولية إضافية على عاتق</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المراجع، هدفها التأكد من أن المنظمات التي يقوم بمراجعة حساباتها لديها الخطط </a:t>
            </a:r>
            <a:r>
              <a:rPr kumimoji="0" lang="ar-SA" sz="16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الازمة</a:t>
            </a: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لحماية البيئة</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والمحافظة عليها ومنعها من التلوث، وحماية حقوق موظفيها، وعملائها، والمجتمع بشكل عام، وذلك</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بدراسة أنظمة الشركة والتأكد من فعاليتها </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المطلب الثاني</a:t>
            </a: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:مبادئ التدقيق الاجتماعي </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ان</a:t>
            </a: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التدقيق الاجتماعي يساعد المنظمات ويشجعها وباستمرار على </a:t>
            </a:r>
            <a:r>
              <a:rPr kumimoji="0" lang="ar-SA" sz="16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الاشراف</a:t>
            </a: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على أدائها</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الاجتماعي وتحسينه باستمرار، وهناك ستة مبادئ تشكل الأساس للتدقيق الجيد وهي</a:t>
            </a:r>
            <a:r>
              <a:rPr kumimoji="0" lang="fr-FR"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r>
              <a:rPr kumimoji="0" lang="fr-FR" sz="1600" b="0" i="0" u="none" strike="noStrike" cap="none" normalizeH="0" baseline="30000" dirty="0" smtClean="0">
                <a:ln>
                  <a:noFill/>
                </a:ln>
                <a:solidFill>
                  <a:schemeClr val="bg1"/>
                </a:solidFill>
                <a:effectLst/>
                <a:latin typeface="Simplified Arabic" pitchFamily="18" charset="-78"/>
                <a:ea typeface="Calibri" pitchFamily="34" charset="0"/>
                <a:cs typeface="Simplified Arabic" pitchFamily="18" charset="-78"/>
                <a:hlinkClick r:id=""/>
              </a:rPr>
              <a:t>[</a:t>
            </a:r>
            <a:r>
              <a:rPr kumimoji="0" lang="fr-FR" sz="1600" b="0" i="0" u="none" strike="noStrike" cap="none" normalizeH="0" baseline="30000" dirty="0" smtClean="0" bmk="">
                <a:ln>
                  <a:noFill/>
                </a:ln>
                <a:solidFill>
                  <a:schemeClr val="bg1"/>
                </a:solidFill>
                <a:effectLst/>
                <a:latin typeface="Simplified Arabic" pitchFamily="18" charset="-78"/>
                <a:ea typeface="Calibri" pitchFamily="34" charset="0"/>
                <a:cs typeface="Simplified Arabic" pitchFamily="18" charset="-78"/>
                <a:hlinkClick r:id=""/>
              </a:rPr>
              <a:t>1]</a:t>
            </a:r>
            <a:r>
              <a:rPr kumimoji="0" lang="fr-FR"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1نظرة شموليه ومتعددة</a:t>
            </a:r>
            <a:r>
              <a:rPr kumimoji="0" lang="fr-FR"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معناه أنه يجب </a:t>
            </a:r>
            <a:r>
              <a:rPr kumimoji="0" lang="ar-SA" sz="16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ان</a:t>
            </a: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يعكس التدقيق الاجتماعي وجهات نظر كل المعنيين</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والمتأثرين بالمنظمة</a:t>
            </a:r>
            <a:r>
              <a:rPr kumimoji="0" lang="fr-FR"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2 شامل</a:t>
            </a:r>
            <a:r>
              <a:rPr kumimoji="0" lang="fr-FR"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معنى ذلك أن يركز التدقيق الاجتماعي ليشمل في النهاية قياس مدى تحسن الأداء من</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النواحي الاجتماعية والبيئية والثقافية والمجتمع</a:t>
            </a:r>
            <a:r>
              <a:rPr kumimoji="0" lang="fr-FR"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3 مقارن</a:t>
            </a:r>
            <a:r>
              <a:rPr kumimoji="0" lang="fr-FR"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لا بد للتدقيق الاجتماعي أن يوفر وسائل تمكن من مقارنة أداء المنظمة عبر السنوات،</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وبأداء المنظمات المماثلة وبالأداء المعياري للصناعة</a:t>
            </a:r>
            <a:r>
              <a:rPr kumimoji="0" lang="fr-FR"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4منتظم</a:t>
            </a:r>
            <a:r>
              <a:rPr kumimoji="0" lang="fr-FR"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يجب أن ينفذ التدقيق الاجتماعي بشكل منتظم، وليس مؤقتا أو لمرة واحدة في العمر</a:t>
            </a:r>
            <a:r>
              <a:rPr kumimoji="0" lang="fr-FR"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5مراجعة</a:t>
            </a:r>
            <a:r>
              <a:rPr kumimoji="0" lang="fr-FR"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فحص</a:t>
            </a:r>
            <a:r>
              <a:rPr kumimoji="0" lang="fr-FR"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 </a:t>
            </a: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يجب أن تفحص الحسابات الاجتماعية سنوي </a:t>
            </a:r>
            <a:r>
              <a:rPr kumimoji="0" lang="ar-SA" sz="16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a:t>
            </a: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بواسطة شخص أو </a:t>
            </a:r>
            <a:r>
              <a:rPr kumimoji="0" lang="ar-SA" sz="16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اكثر</a:t>
            </a: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ممن</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ليس لهم مصلحة في تزييف النتائج</a:t>
            </a:r>
            <a:r>
              <a:rPr kumimoji="0" lang="fr-FR"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 </a:t>
            </a: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محايدين</a:t>
            </a:r>
            <a:r>
              <a:rPr kumimoji="0" lang="fr-FR"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sz="16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6الافصاح</a:t>
            </a:r>
            <a:r>
              <a:rPr kumimoji="0" lang="fr-FR"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يجب </a:t>
            </a:r>
            <a:r>
              <a:rPr kumimoji="0" lang="ar-SA" sz="1600" b="0" i="0" u="none" strike="noStrike" cap="none" normalizeH="0" baseline="0" dirty="0" err="1" smtClean="0">
                <a:ln>
                  <a:noFill/>
                </a:ln>
                <a:solidFill>
                  <a:schemeClr val="bg1"/>
                </a:solidFill>
                <a:effectLst/>
                <a:latin typeface="Simplified Arabic" pitchFamily="18" charset="-78"/>
                <a:ea typeface="Calibri" pitchFamily="34" charset="0"/>
                <a:cs typeface="Simplified Arabic" pitchFamily="18" charset="-78"/>
              </a:rPr>
              <a:t>ان</a:t>
            </a: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تكون نتائج التدقيق الاجتماعي متاحة ومعلنة لكل المعنيين في المنظمة</a:t>
            </a:r>
            <a:endParaRPr kumimoji="0" lang="fr-FR" sz="16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والمجتمع بشكل عام</a:t>
            </a:r>
            <a:r>
              <a:rPr kumimoji="0" lang="fr-FR" sz="16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a:t>
            </a:r>
            <a:r>
              <a:rPr kumimoji="0" lang="fr-FR" sz="1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2</a:t>
            </a:r>
            <a:endParaRPr kumimoji="0" lang="fr-FR" sz="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bg1"/>
                </a:solidFill>
                <a:effectLst/>
                <a:latin typeface="Arial" pitchFamily="34" charset="0"/>
                <a:cs typeface="Arial" pitchFamily="34" charset="0"/>
              </a:rPr>
              <a:t/>
            </a:r>
            <a:br>
              <a:rPr kumimoji="0" lang="fr-FR" sz="1800" b="0" i="0" u="none" strike="noStrike" cap="none" normalizeH="0" baseline="0" dirty="0" smtClean="0">
                <a:ln>
                  <a:noFill/>
                </a:ln>
                <a:solidFill>
                  <a:schemeClr val="bg1"/>
                </a:solidFill>
                <a:effectLst/>
                <a:latin typeface="Arial" pitchFamily="34" charset="0"/>
                <a:cs typeface="Arial" pitchFamily="34" charset="0"/>
              </a:rPr>
            </a:br>
            <a:endParaRPr kumimoji="0" lang="fr-FR" sz="1800" b="0" i="0" u="none" strike="noStrike" cap="none" normalizeH="0" baseline="0" dirty="0" smtClean="0">
              <a:ln>
                <a:noFill/>
              </a:ln>
              <a:solidFill>
                <a:schemeClr val="bg1"/>
              </a:solidFill>
              <a:effectLst/>
              <a:latin typeface="Arial" pitchFamily="34" charset="0"/>
              <a:cs typeface="Arial" pitchFamily="34" charset="0"/>
            </a:endParaRPr>
          </a:p>
        </p:txBody>
      </p:sp>
      <p:sp>
        <p:nvSpPr>
          <p:cNvPr id="4098" name="Rectangle 2"/>
          <p:cNvSpPr>
            <a:spLocks noChangeArrowheads="1"/>
          </p:cNvSpPr>
          <p:nvPr/>
        </p:nvSpPr>
        <p:spPr bwMode="auto">
          <a:xfrm>
            <a:off x="0" y="457200"/>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Tree>
  </p:cSld>
  <p:clrMapOvr>
    <a:masterClrMapping/>
  </p:clrMapOvr>
  <p:transition>
    <p:checke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60</TotalTime>
  <Words>1085</Words>
  <Application>Microsoft Office PowerPoint</Application>
  <PresentationFormat>Affichage à l'écran (4:3)</PresentationFormat>
  <Paragraphs>120</Paragraphs>
  <Slides>11</Slides>
  <Notes>1</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Débit</vt:lpstr>
      <vt:lpstr>Diapositive 1</vt:lpstr>
      <vt:lpstr>Diapositive 2</vt:lpstr>
      <vt:lpstr>Diapositive 3</vt:lpstr>
      <vt:lpstr>المبحث الأول: ماهية التدقيق الاجتماعي  المطلب الأول : مفهوم التدقيق الاجتماعي  الفرع 01: مفهوم التدقيق  كلمة تدقيق مشتقة من اللغة اللاتينية Audir التي تعني يستمع، حيث كما رأينا انه قديما عندما كان الإمبراطور أو رب العمل يشك في و جود تلاعب و غش لذلك يعين شخص يقوم بالتحقيق في الحسابات من خلال الاستماع إلى المحاسب. عرف التدقيق على انه تلك العملية المنتظمة للحصول على القرائن المرتبطة بالعناصر الدالة على الأحداث الاقتصادية و تقييمها بطريقة موضوعية لغرض التأكد من مسايرتها للمعايير الموضوعة ثم توصيل النتائج للإطراف المعنية. من التعريف السابق نجد أن التدقيق يتضمن النقاط التالية: 1. التدقيق عملية منتظمة يعتمد على التخطيط المسبق. 2. الحصول على القرائن و الأدلة و تقييمها بطريقة موضوعية . 3. التزام العناصر محل الفحص للمعايير الموضوعة كأساس للتقييم و إبداء الرأي حولها. 4. إيصال النتائج للأطراف المعنية فهو وسيلة اتصال. و ينظر البعض إلى أن التدقيق هو علم له قواعده و أصوله و فن له أساليبه وإجراءاته يهتم بالفحص الفني المحايد لحسابات و سجلات الوحدة محل المراجعة بقصد إبداء الرأي في مدى صحة الأرقام الواردة بالقوائم المالية المنشورة . كما عرف على انه فحص منتظم و مستقل للبيانات و القوائم و السجلات و العمليات و الفعالية المالية الفرع02:مفهوم التدقيق الاجتماعي  عرف تورينس  Torrance التدقيق الاجتماعي على انه عبارة عن تحليل للسياسات و التطبيقات في المجال المتعلق بتسيير الأفراد ،لمؤسسة ما لتحديد الإسناد الجيد لهذه السياسات وعرف بأنه "فحص وتقييم فني منظم وحيادي للمعلومات المتعلقة بالأداء الاجتماعي للمنظمات، والذي يمكن تمييزه عن النشاط الاقتصادي لها، بغرض التحقق من مدى صدق وعدالة تعبير القوائم الاجتماعية عن المعلومات المرتبطة بمدى تنفيذ المنظمات للمسؤولية الاجتماعية لها، ومدى مساهمتها في الرفاهية العامة للمجتمع خلال فترة معينة، وإعداد تقرير عن نتائج ذلك الفحص والتقييم للأطراف   </vt:lpstr>
      <vt:lpstr>Diapositive 5</vt:lpstr>
      <vt:lpstr>المطلب الثاني: أهداف التدقيق الاجتماعي   تتمثل أهداف التدقيق الاجتماعي في : - التأكد من صحة القيود المحاسبية أي خلوها من الأخطاء أو التزوير، والعمل على استكمال المستندات المثبتة لصحة العمليات والمؤيدة للقيود الدفترية؛ - التأكد من صحة عمل الحسابات الختامية وخلوها من الأخطاء الحسابية والفنية سواء المعتمدة أو غيرها نتيجة الإهمال أو التقصير؛ -  دراسة النظم المتبعة في أداء العمليات ذات المغزى المالي والإج ا رءات الخاصة بها لأن مراجعة الحسابات تبدأ بالتأكد من صحة هذه النظم  المطلب الثالث : أهمية التدقيق الاجتماعي    تتبع أهمية الم ا رجعة الاجتماعية-في الوقت الحاضر-من استجابة كثير من منظمات الأعمال في الدول المتقدمة لمطالب الهيئات العلمية والمهنية، بضرورة الإفصاح المحاسبي عن البيانات ذات المضمون الاجتماعي نظ ا ر لأن هذه المنظمات أصبحت تهتم ببعدين أساسيين هما البعد الاجتماعي السياسي والبعد الاقتصادي المالي. وتتمثل أهمية الم ا رجعة الاجتماعية فيما يلي: - زيادة منفعة المعلومات عن المسؤولية الاجتماعية، وزيادة الاعلام الاجتماعي لها؛ - تشجيع المنظمات على القيام بالأنشطة الاجتماعية، زيادة الوعي بأهمية نشر نتائج الأداء الاجتماعي على الفئات المختلفة؛ - زيادة مساهمة المنظمات في تحقيق الرفاهية الاجتماعية لأفراد  المجتمع    المطلب الرابع: مزايا التدقيق الاجتماعي  يمكن تلخيص الم ا زيا التي تعود من التدقيق الاجتماعي فيما يلي: - تشجيع الاهتمام بالأنشطة ذات المضمون الاجتماعي. فمن المعروف أن كل فرد داخل الشركة سيوجه اهتمامه الى تلك الأنشطة التي تقيمها والتقرير عنها بغض النظر عن الجهة التي ترفع اليها تلك التقرير؛ -اكتشاف اية أخطاء في التنفيذ، والعمل على اتخاذ الإج ا رءات التصحيحية في الوقت المناسب والعمل    </vt:lpstr>
      <vt:lpstr>Diapositive 7</vt:lpstr>
      <vt:lpstr>Diapositive 8</vt:lpstr>
      <vt:lpstr>Diapositive 9</vt:lpstr>
      <vt:lpstr>Diapositive 10</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El Amel</dc:creator>
  <cp:lastModifiedBy>El Amel</cp:lastModifiedBy>
  <cp:revision>9</cp:revision>
  <dcterms:created xsi:type="dcterms:W3CDTF">2020-09-27T14:43:55Z</dcterms:created>
  <dcterms:modified xsi:type="dcterms:W3CDTF">2020-09-27T15:48:06Z</dcterms:modified>
</cp:coreProperties>
</file>