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FFCB47-FB33-4E95-8C10-DF7621146A3C}" type="doc">
      <dgm:prSet loTypeId="urn:microsoft.com/office/officeart/2005/8/layout/cycle6" loCatId="cycle" qsTypeId="urn:microsoft.com/office/officeart/2005/8/quickstyle/simple3" qsCatId="simple" csTypeId="urn:microsoft.com/office/officeart/2005/8/colors/colorful2" csCatId="colorful" phldr="1"/>
      <dgm:spPr/>
      <dgm:t>
        <a:bodyPr/>
        <a:lstStyle/>
        <a:p>
          <a:endParaRPr lang="fr-FR"/>
        </a:p>
      </dgm:t>
    </dgm:pt>
    <dgm:pt modelId="{6AFCB731-353A-4904-B75D-70696B0D0F4A}">
      <dgm:prSet phldrT="[Texte]"/>
      <dgm:spPr/>
      <dgm:t>
        <a:bodyPr/>
        <a:lstStyle/>
        <a:p>
          <a:r>
            <a:rPr lang="ar-DZ" b="1" dirty="0">
              <a:solidFill>
                <a:schemeClr val="tx1"/>
              </a:solidFill>
            </a:rPr>
            <a:t>الفاعلين </a:t>
          </a:r>
          <a:endParaRPr lang="fr-FR" dirty="0">
            <a:solidFill>
              <a:schemeClr val="tx1"/>
            </a:solidFill>
          </a:endParaRPr>
        </a:p>
      </dgm:t>
    </dgm:pt>
    <dgm:pt modelId="{364B7F37-7055-4EAA-97B6-7B9438930EF3}" type="parTrans" cxnId="{B8A6FFEF-CBDC-49FA-BF95-30B0C7ACF8AA}">
      <dgm:prSet/>
      <dgm:spPr/>
      <dgm:t>
        <a:bodyPr/>
        <a:lstStyle/>
        <a:p>
          <a:endParaRPr lang="fr-FR">
            <a:solidFill>
              <a:schemeClr val="tx1"/>
            </a:solidFill>
          </a:endParaRPr>
        </a:p>
      </dgm:t>
    </dgm:pt>
    <dgm:pt modelId="{AF12CCD7-68DA-472B-A318-FE5DC05E86E9}" type="sibTrans" cxnId="{B8A6FFEF-CBDC-49FA-BF95-30B0C7ACF8AA}">
      <dgm:prSet/>
      <dgm:spPr/>
      <dgm:t>
        <a:bodyPr/>
        <a:lstStyle/>
        <a:p>
          <a:endParaRPr lang="fr-FR">
            <a:solidFill>
              <a:schemeClr val="tx1"/>
            </a:solidFill>
          </a:endParaRPr>
        </a:p>
      </dgm:t>
    </dgm:pt>
    <dgm:pt modelId="{B07EA111-BA2E-4AFD-8D2D-5FE6C7EA7F05}">
      <dgm:prSet phldrT="[Texte]"/>
      <dgm:spPr/>
      <dgm:t>
        <a:bodyPr/>
        <a:lstStyle/>
        <a:p>
          <a:r>
            <a:rPr lang="ar-DZ" dirty="0">
              <a:solidFill>
                <a:schemeClr val="tx1"/>
              </a:solidFill>
            </a:rPr>
            <a:t>الوظيفة النموذجية</a:t>
          </a:r>
          <a:endParaRPr lang="fr-FR" dirty="0">
            <a:solidFill>
              <a:schemeClr val="tx1"/>
            </a:solidFill>
          </a:endParaRPr>
        </a:p>
      </dgm:t>
    </dgm:pt>
    <dgm:pt modelId="{D947A1A5-C7F8-4A4C-A8F9-42CEA08F2F4D}" type="parTrans" cxnId="{00FE0E10-13EC-4F33-8A32-B9CC4ECA2EE6}">
      <dgm:prSet/>
      <dgm:spPr/>
      <dgm:t>
        <a:bodyPr/>
        <a:lstStyle/>
        <a:p>
          <a:endParaRPr lang="fr-FR">
            <a:solidFill>
              <a:schemeClr val="tx1"/>
            </a:solidFill>
          </a:endParaRPr>
        </a:p>
      </dgm:t>
    </dgm:pt>
    <dgm:pt modelId="{D18FA732-0A39-48AB-8F64-BB412C696867}" type="sibTrans" cxnId="{00FE0E10-13EC-4F33-8A32-B9CC4ECA2EE6}">
      <dgm:prSet/>
      <dgm:spPr/>
      <dgm:t>
        <a:bodyPr/>
        <a:lstStyle/>
        <a:p>
          <a:endParaRPr lang="fr-FR">
            <a:solidFill>
              <a:schemeClr val="tx1"/>
            </a:solidFill>
          </a:endParaRPr>
        </a:p>
      </dgm:t>
    </dgm:pt>
    <dgm:pt modelId="{3C61B1E5-E447-426D-8F34-123E576A0B11}">
      <dgm:prSet phldrT="[Texte]"/>
      <dgm:spPr/>
      <dgm:t>
        <a:bodyPr/>
        <a:lstStyle/>
        <a:p>
          <a:r>
            <a:rPr lang="ar-DZ" dirty="0">
              <a:solidFill>
                <a:schemeClr val="tx1"/>
              </a:solidFill>
            </a:rPr>
            <a:t>الكفاءات</a:t>
          </a:r>
          <a:endParaRPr lang="fr-FR" dirty="0">
            <a:solidFill>
              <a:schemeClr val="tx1"/>
            </a:solidFill>
          </a:endParaRPr>
        </a:p>
      </dgm:t>
    </dgm:pt>
    <dgm:pt modelId="{CAB1D42E-C8C5-45E4-9005-C40797D4BBA1}" type="parTrans" cxnId="{91711F30-AD96-4096-B1F5-E9F73CF691A0}">
      <dgm:prSet/>
      <dgm:spPr/>
      <dgm:t>
        <a:bodyPr/>
        <a:lstStyle/>
        <a:p>
          <a:endParaRPr lang="fr-FR">
            <a:solidFill>
              <a:schemeClr val="tx1"/>
            </a:solidFill>
          </a:endParaRPr>
        </a:p>
      </dgm:t>
    </dgm:pt>
    <dgm:pt modelId="{2252A15C-23AB-4A71-8E5D-88D13D1B5A81}" type="sibTrans" cxnId="{91711F30-AD96-4096-B1F5-E9F73CF691A0}">
      <dgm:prSet/>
      <dgm:spPr/>
      <dgm:t>
        <a:bodyPr/>
        <a:lstStyle/>
        <a:p>
          <a:endParaRPr lang="fr-FR">
            <a:solidFill>
              <a:schemeClr val="tx1"/>
            </a:solidFill>
          </a:endParaRPr>
        </a:p>
      </dgm:t>
    </dgm:pt>
    <dgm:pt modelId="{47DA7878-32ED-4CEC-B22A-2B3D3695CC16}">
      <dgm:prSet phldrT="[Texte]"/>
      <dgm:spPr/>
      <dgm:t>
        <a:bodyPr/>
        <a:lstStyle/>
        <a:p>
          <a:r>
            <a:rPr lang="ar-DZ" dirty="0">
              <a:solidFill>
                <a:schemeClr val="tx1"/>
              </a:solidFill>
            </a:rPr>
            <a:t>الوسائل</a:t>
          </a:r>
          <a:endParaRPr lang="fr-FR" dirty="0">
            <a:solidFill>
              <a:schemeClr val="tx1"/>
            </a:solidFill>
          </a:endParaRPr>
        </a:p>
      </dgm:t>
    </dgm:pt>
    <dgm:pt modelId="{61C3B630-5367-4F3B-983F-FD1E98941D51}" type="parTrans" cxnId="{272DDE78-167E-4F12-9070-C7BAD63AB640}">
      <dgm:prSet/>
      <dgm:spPr/>
      <dgm:t>
        <a:bodyPr/>
        <a:lstStyle/>
        <a:p>
          <a:endParaRPr lang="fr-FR">
            <a:solidFill>
              <a:schemeClr val="tx1"/>
            </a:solidFill>
          </a:endParaRPr>
        </a:p>
      </dgm:t>
    </dgm:pt>
    <dgm:pt modelId="{4800F149-F22C-4588-8611-1970CA76C434}" type="sibTrans" cxnId="{272DDE78-167E-4F12-9070-C7BAD63AB640}">
      <dgm:prSet/>
      <dgm:spPr/>
      <dgm:t>
        <a:bodyPr/>
        <a:lstStyle/>
        <a:p>
          <a:endParaRPr lang="fr-FR">
            <a:solidFill>
              <a:schemeClr val="tx1"/>
            </a:solidFill>
          </a:endParaRPr>
        </a:p>
      </dgm:t>
    </dgm:pt>
    <dgm:pt modelId="{851A63BD-D0BF-4DC0-86AA-8D6DC717C22C}">
      <dgm:prSet phldrT="[Texte]"/>
      <dgm:spPr/>
      <dgm:t>
        <a:bodyPr/>
        <a:lstStyle/>
        <a:p>
          <a:r>
            <a:rPr lang="ar-DZ">
              <a:solidFill>
                <a:schemeClr val="tx1"/>
              </a:solidFill>
            </a:rPr>
            <a:t>وسائل الاتصال</a:t>
          </a:r>
          <a:endParaRPr lang="fr-FR" dirty="0">
            <a:solidFill>
              <a:schemeClr val="tx1"/>
            </a:solidFill>
          </a:endParaRPr>
        </a:p>
      </dgm:t>
    </dgm:pt>
    <dgm:pt modelId="{E6B61E76-042A-47BA-9298-E838F03E0ACF}" type="parTrans" cxnId="{0F9A7118-ED13-4325-9B51-E23E316E4100}">
      <dgm:prSet/>
      <dgm:spPr/>
      <dgm:t>
        <a:bodyPr/>
        <a:lstStyle/>
        <a:p>
          <a:endParaRPr lang="fr-FR">
            <a:solidFill>
              <a:schemeClr val="tx1"/>
            </a:solidFill>
          </a:endParaRPr>
        </a:p>
      </dgm:t>
    </dgm:pt>
    <dgm:pt modelId="{3BC45F83-BFFF-47C4-BBCA-8257D4DF099A}" type="sibTrans" cxnId="{0F9A7118-ED13-4325-9B51-E23E316E4100}">
      <dgm:prSet/>
      <dgm:spPr/>
      <dgm:t>
        <a:bodyPr/>
        <a:lstStyle/>
        <a:p>
          <a:endParaRPr lang="fr-FR">
            <a:solidFill>
              <a:schemeClr val="tx1"/>
            </a:solidFill>
          </a:endParaRPr>
        </a:p>
      </dgm:t>
    </dgm:pt>
    <dgm:pt modelId="{D3E667EE-FA52-40B7-82ED-102EF38168EF}">
      <dgm:prSet phldrT="[Texte]"/>
      <dgm:spPr/>
      <dgm:t>
        <a:bodyPr/>
        <a:lstStyle/>
        <a:p>
          <a:r>
            <a:rPr lang="ar-DZ" dirty="0">
              <a:solidFill>
                <a:schemeClr val="tx1"/>
              </a:solidFill>
            </a:rPr>
            <a:t>دفتر المهن</a:t>
          </a:r>
          <a:endParaRPr lang="fr-FR" dirty="0">
            <a:solidFill>
              <a:schemeClr val="tx1"/>
            </a:solidFill>
          </a:endParaRPr>
        </a:p>
      </dgm:t>
    </dgm:pt>
    <dgm:pt modelId="{1B1A46F4-726F-4DBF-AABB-68A980622DCA}" type="parTrans" cxnId="{8D972E3C-A109-44E2-90E1-6B9DA083BF0B}">
      <dgm:prSet/>
      <dgm:spPr/>
      <dgm:t>
        <a:bodyPr/>
        <a:lstStyle/>
        <a:p>
          <a:endParaRPr lang="fr-FR">
            <a:solidFill>
              <a:schemeClr val="tx1"/>
            </a:solidFill>
          </a:endParaRPr>
        </a:p>
      </dgm:t>
    </dgm:pt>
    <dgm:pt modelId="{E52C59D1-E4E8-4339-B4D1-A8BC59D81A9B}" type="sibTrans" cxnId="{8D972E3C-A109-44E2-90E1-6B9DA083BF0B}">
      <dgm:prSet/>
      <dgm:spPr/>
      <dgm:t>
        <a:bodyPr/>
        <a:lstStyle/>
        <a:p>
          <a:endParaRPr lang="fr-FR">
            <a:solidFill>
              <a:schemeClr val="tx1"/>
            </a:solidFill>
          </a:endParaRPr>
        </a:p>
      </dgm:t>
    </dgm:pt>
    <dgm:pt modelId="{1886765E-80BC-4563-9159-4CBAEF6A3099}">
      <dgm:prSet/>
      <dgm:spPr/>
      <dgm:t>
        <a:bodyPr/>
        <a:lstStyle/>
        <a:p>
          <a:r>
            <a:rPr lang="ar-DZ" b="1">
              <a:solidFill>
                <a:schemeClr val="tx1"/>
              </a:solidFill>
            </a:rPr>
            <a:t>الفاعلين </a:t>
          </a:r>
          <a:endParaRPr lang="fr-FR">
            <a:solidFill>
              <a:schemeClr val="tx1"/>
            </a:solidFill>
          </a:endParaRPr>
        </a:p>
      </dgm:t>
    </dgm:pt>
    <dgm:pt modelId="{B6556E84-74A5-40B1-A9B7-9DD493764CDB}" type="parTrans" cxnId="{E168FBA4-51D0-4018-ACA0-C0BCE260A7CE}">
      <dgm:prSet/>
      <dgm:spPr/>
      <dgm:t>
        <a:bodyPr/>
        <a:lstStyle/>
        <a:p>
          <a:endParaRPr lang="fr-FR">
            <a:solidFill>
              <a:schemeClr val="tx1"/>
            </a:solidFill>
          </a:endParaRPr>
        </a:p>
      </dgm:t>
    </dgm:pt>
    <dgm:pt modelId="{D083D14A-6CAD-4B33-B3D1-6AF9BC1140DE}" type="sibTrans" cxnId="{E168FBA4-51D0-4018-ACA0-C0BCE260A7CE}">
      <dgm:prSet/>
      <dgm:spPr/>
      <dgm:t>
        <a:bodyPr/>
        <a:lstStyle/>
        <a:p>
          <a:endParaRPr lang="fr-FR">
            <a:solidFill>
              <a:schemeClr val="tx1"/>
            </a:solidFill>
          </a:endParaRPr>
        </a:p>
      </dgm:t>
    </dgm:pt>
    <dgm:pt modelId="{8CD31A77-6C68-428F-90F5-3D0663B9F3DC}" type="pres">
      <dgm:prSet presAssocID="{FAFFCB47-FB33-4E95-8C10-DF7621146A3C}" presName="cycle" presStyleCnt="0">
        <dgm:presLayoutVars>
          <dgm:dir/>
          <dgm:resizeHandles val="exact"/>
        </dgm:presLayoutVars>
      </dgm:prSet>
      <dgm:spPr/>
    </dgm:pt>
    <dgm:pt modelId="{24E50A44-F8F3-43B2-8E65-1909F1C765A6}" type="pres">
      <dgm:prSet presAssocID="{6AFCB731-353A-4904-B75D-70696B0D0F4A}" presName="node" presStyleLbl="node1" presStyleIdx="0" presStyleCnt="7">
        <dgm:presLayoutVars>
          <dgm:bulletEnabled val="1"/>
        </dgm:presLayoutVars>
      </dgm:prSet>
      <dgm:spPr/>
    </dgm:pt>
    <dgm:pt modelId="{B5785CB9-DA22-466B-89B8-FF80280F4CC0}" type="pres">
      <dgm:prSet presAssocID="{6AFCB731-353A-4904-B75D-70696B0D0F4A}" presName="spNode" presStyleCnt="0"/>
      <dgm:spPr/>
    </dgm:pt>
    <dgm:pt modelId="{15B04F7F-44D6-47BD-B1B9-6A75C9CF88D0}" type="pres">
      <dgm:prSet presAssocID="{AF12CCD7-68DA-472B-A318-FE5DC05E86E9}" presName="sibTrans" presStyleLbl="sibTrans1D1" presStyleIdx="0" presStyleCnt="7"/>
      <dgm:spPr/>
    </dgm:pt>
    <dgm:pt modelId="{F90E474A-763E-4A41-8AF3-2E5A6B893870}" type="pres">
      <dgm:prSet presAssocID="{B07EA111-BA2E-4AFD-8D2D-5FE6C7EA7F05}" presName="node" presStyleLbl="node1" presStyleIdx="1" presStyleCnt="7">
        <dgm:presLayoutVars>
          <dgm:bulletEnabled val="1"/>
        </dgm:presLayoutVars>
      </dgm:prSet>
      <dgm:spPr/>
    </dgm:pt>
    <dgm:pt modelId="{405D98A0-861F-4797-B3A7-21FDCDCBEDEC}" type="pres">
      <dgm:prSet presAssocID="{B07EA111-BA2E-4AFD-8D2D-5FE6C7EA7F05}" presName="spNode" presStyleCnt="0"/>
      <dgm:spPr/>
    </dgm:pt>
    <dgm:pt modelId="{23E28DFF-556E-4B67-A36A-7E6CDBB31E9C}" type="pres">
      <dgm:prSet presAssocID="{D18FA732-0A39-48AB-8F64-BB412C696867}" presName="sibTrans" presStyleLbl="sibTrans1D1" presStyleIdx="1" presStyleCnt="7"/>
      <dgm:spPr/>
    </dgm:pt>
    <dgm:pt modelId="{953DA16C-513E-4AF5-9D6A-1997B9779882}" type="pres">
      <dgm:prSet presAssocID="{3C61B1E5-E447-426D-8F34-123E576A0B11}" presName="node" presStyleLbl="node1" presStyleIdx="2" presStyleCnt="7">
        <dgm:presLayoutVars>
          <dgm:bulletEnabled val="1"/>
        </dgm:presLayoutVars>
      </dgm:prSet>
      <dgm:spPr/>
    </dgm:pt>
    <dgm:pt modelId="{EF24DC6D-4279-41E4-9390-406146FCB91D}" type="pres">
      <dgm:prSet presAssocID="{3C61B1E5-E447-426D-8F34-123E576A0B11}" presName="spNode" presStyleCnt="0"/>
      <dgm:spPr/>
    </dgm:pt>
    <dgm:pt modelId="{ADF63A3E-DF03-49AD-BF56-FD2C86AD602E}" type="pres">
      <dgm:prSet presAssocID="{2252A15C-23AB-4A71-8E5D-88D13D1B5A81}" presName="sibTrans" presStyleLbl="sibTrans1D1" presStyleIdx="2" presStyleCnt="7"/>
      <dgm:spPr/>
    </dgm:pt>
    <dgm:pt modelId="{F2F0201A-994D-4417-82E0-119099633D3D}" type="pres">
      <dgm:prSet presAssocID="{47DA7878-32ED-4CEC-B22A-2B3D3695CC16}" presName="node" presStyleLbl="node1" presStyleIdx="3" presStyleCnt="7">
        <dgm:presLayoutVars>
          <dgm:bulletEnabled val="1"/>
        </dgm:presLayoutVars>
      </dgm:prSet>
      <dgm:spPr/>
    </dgm:pt>
    <dgm:pt modelId="{73DED743-DD53-4ACA-947D-DB9CAB03B9F5}" type="pres">
      <dgm:prSet presAssocID="{47DA7878-32ED-4CEC-B22A-2B3D3695CC16}" presName="spNode" presStyleCnt="0"/>
      <dgm:spPr/>
    </dgm:pt>
    <dgm:pt modelId="{EAC392B6-1D02-4F05-9676-C72111EE3095}" type="pres">
      <dgm:prSet presAssocID="{4800F149-F22C-4588-8611-1970CA76C434}" presName="sibTrans" presStyleLbl="sibTrans1D1" presStyleIdx="3" presStyleCnt="7"/>
      <dgm:spPr/>
    </dgm:pt>
    <dgm:pt modelId="{788FF2E5-772A-4843-9ECC-6E7FECC212EE}" type="pres">
      <dgm:prSet presAssocID="{851A63BD-D0BF-4DC0-86AA-8D6DC717C22C}" presName="node" presStyleLbl="node1" presStyleIdx="4" presStyleCnt="7" custRadScaleRad="102932" custRadScaleInc="4689">
        <dgm:presLayoutVars>
          <dgm:bulletEnabled val="1"/>
        </dgm:presLayoutVars>
      </dgm:prSet>
      <dgm:spPr/>
    </dgm:pt>
    <dgm:pt modelId="{85BF6EFF-BD9B-493E-A631-6C7EC0FEBF2E}" type="pres">
      <dgm:prSet presAssocID="{851A63BD-D0BF-4DC0-86AA-8D6DC717C22C}" presName="spNode" presStyleCnt="0"/>
      <dgm:spPr/>
    </dgm:pt>
    <dgm:pt modelId="{CDB17047-AACF-4884-A843-C731596258F1}" type="pres">
      <dgm:prSet presAssocID="{3BC45F83-BFFF-47C4-BBCA-8257D4DF099A}" presName="sibTrans" presStyleLbl="sibTrans1D1" presStyleIdx="4" presStyleCnt="7"/>
      <dgm:spPr/>
    </dgm:pt>
    <dgm:pt modelId="{8A452E74-2930-46C8-BE14-5608A5494D94}" type="pres">
      <dgm:prSet presAssocID="{D3E667EE-FA52-40B7-82ED-102EF38168EF}" presName="node" presStyleLbl="node1" presStyleIdx="5" presStyleCnt="7">
        <dgm:presLayoutVars>
          <dgm:bulletEnabled val="1"/>
        </dgm:presLayoutVars>
      </dgm:prSet>
      <dgm:spPr/>
    </dgm:pt>
    <dgm:pt modelId="{1ECF026B-5310-4FF5-B88B-D60BAF2A220C}" type="pres">
      <dgm:prSet presAssocID="{D3E667EE-FA52-40B7-82ED-102EF38168EF}" presName="spNode" presStyleCnt="0"/>
      <dgm:spPr/>
    </dgm:pt>
    <dgm:pt modelId="{BAE94849-6624-4EA0-B2BB-7F6B3C19CEB8}" type="pres">
      <dgm:prSet presAssocID="{E52C59D1-E4E8-4339-B4D1-A8BC59D81A9B}" presName="sibTrans" presStyleLbl="sibTrans1D1" presStyleIdx="5" presStyleCnt="7"/>
      <dgm:spPr/>
    </dgm:pt>
    <dgm:pt modelId="{56965B3D-1988-4AA5-81F7-76BF3967C1C2}" type="pres">
      <dgm:prSet presAssocID="{1886765E-80BC-4563-9159-4CBAEF6A3099}" presName="node" presStyleLbl="node1" presStyleIdx="6" presStyleCnt="7">
        <dgm:presLayoutVars>
          <dgm:bulletEnabled val="1"/>
        </dgm:presLayoutVars>
      </dgm:prSet>
      <dgm:spPr/>
    </dgm:pt>
    <dgm:pt modelId="{2FF05D34-D80F-4911-8D39-BBFB7A7DBC58}" type="pres">
      <dgm:prSet presAssocID="{1886765E-80BC-4563-9159-4CBAEF6A3099}" presName="spNode" presStyleCnt="0"/>
      <dgm:spPr/>
    </dgm:pt>
    <dgm:pt modelId="{51E9E736-A762-401E-AA67-A54AE0376DD6}" type="pres">
      <dgm:prSet presAssocID="{D083D14A-6CAD-4B33-B3D1-6AF9BC1140DE}" presName="sibTrans" presStyleLbl="sibTrans1D1" presStyleIdx="6" presStyleCnt="7"/>
      <dgm:spPr/>
    </dgm:pt>
  </dgm:ptLst>
  <dgm:cxnLst>
    <dgm:cxn modelId="{B7884301-0DA8-458E-A70A-241333192A8E}" type="presOf" srcId="{D3E667EE-FA52-40B7-82ED-102EF38168EF}" destId="{8A452E74-2930-46C8-BE14-5608A5494D94}" srcOrd="0" destOrd="0" presId="urn:microsoft.com/office/officeart/2005/8/layout/cycle6"/>
    <dgm:cxn modelId="{99E28F03-F654-4DB4-A1C6-3EB1B3F6677E}" type="presOf" srcId="{6AFCB731-353A-4904-B75D-70696B0D0F4A}" destId="{24E50A44-F8F3-43B2-8E65-1909F1C765A6}" srcOrd="0" destOrd="0" presId="urn:microsoft.com/office/officeart/2005/8/layout/cycle6"/>
    <dgm:cxn modelId="{38DE6C0B-DA21-44B2-8623-6FA7FF7625BD}" type="presOf" srcId="{D18FA732-0A39-48AB-8F64-BB412C696867}" destId="{23E28DFF-556E-4B67-A36A-7E6CDBB31E9C}" srcOrd="0" destOrd="0" presId="urn:microsoft.com/office/officeart/2005/8/layout/cycle6"/>
    <dgm:cxn modelId="{00FE0E10-13EC-4F33-8A32-B9CC4ECA2EE6}" srcId="{FAFFCB47-FB33-4E95-8C10-DF7621146A3C}" destId="{B07EA111-BA2E-4AFD-8D2D-5FE6C7EA7F05}" srcOrd="1" destOrd="0" parTransId="{D947A1A5-C7F8-4A4C-A8F9-42CEA08F2F4D}" sibTransId="{D18FA732-0A39-48AB-8F64-BB412C696867}"/>
    <dgm:cxn modelId="{0F9A7118-ED13-4325-9B51-E23E316E4100}" srcId="{FAFFCB47-FB33-4E95-8C10-DF7621146A3C}" destId="{851A63BD-D0BF-4DC0-86AA-8D6DC717C22C}" srcOrd="4" destOrd="0" parTransId="{E6B61E76-042A-47BA-9298-E838F03E0ACF}" sibTransId="{3BC45F83-BFFF-47C4-BBCA-8257D4DF099A}"/>
    <dgm:cxn modelId="{91711F30-AD96-4096-B1F5-E9F73CF691A0}" srcId="{FAFFCB47-FB33-4E95-8C10-DF7621146A3C}" destId="{3C61B1E5-E447-426D-8F34-123E576A0B11}" srcOrd="2" destOrd="0" parTransId="{CAB1D42E-C8C5-45E4-9005-C40797D4BBA1}" sibTransId="{2252A15C-23AB-4A71-8E5D-88D13D1B5A81}"/>
    <dgm:cxn modelId="{8D972E3C-A109-44E2-90E1-6B9DA083BF0B}" srcId="{FAFFCB47-FB33-4E95-8C10-DF7621146A3C}" destId="{D3E667EE-FA52-40B7-82ED-102EF38168EF}" srcOrd="5" destOrd="0" parTransId="{1B1A46F4-726F-4DBF-AABB-68A980622DCA}" sibTransId="{E52C59D1-E4E8-4339-B4D1-A8BC59D81A9B}"/>
    <dgm:cxn modelId="{FD27AB58-EB13-4577-9459-AD2408EF1B32}" type="presOf" srcId="{3C61B1E5-E447-426D-8F34-123E576A0B11}" destId="{953DA16C-513E-4AF5-9D6A-1997B9779882}" srcOrd="0" destOrd="0" presId="urn:microsoft.com/office/officeart/2005/8/layout/cycle6"/>
    <dgm:cxn modelId="{272DDE78-167E-4F12-9070-C7BAD63AB640}" srcId="{FAFFCB47-FB33-4E95-8C10-DF7621146A3C}" destId="{47DA7878-32ED-4CEC-B22A-2B3D3695CC16}" srcOrd="3" destOrd="0" parTransId="{61C3B630-5367-4F3B-983F-FD1E98941D51}" sibTransId="{4800F149-F22C-4588-8611-1970CA76C434}"/>
    <dgm:cxn modelId="{324FA679-52EC-4831-A99B-CECED6235370}" type="presOf" srcId="{851A63BD-D0BF-4DC0-86AA-8D6DC717C22C}" destId="{788FF2E5-772A-4843-9ECC-6E7FECC212EE}" srcOrd="0" destOrd="0" presId="urn:microsoft.com/office/officeart/2005/8/layout/cycle6"/>
    <dgm:cxn modelId="{CCD70F82-64D8-4A5C-887B-CAC17359A60D}" type="presOf" srcId="{1886765E-80BC-4563-9159-4CBAEF6A3099}" destId="{56965B3D-1988-4AA5-81F7-76BF3967C1C2}" srcOrd="0" destOrd="0" presId="urn:microsoft.com/office/officeart/2005/8/layout/cycle6"/>
    <dgm:cxn modelId="{753FD589-C643-4B0D-8510-B10B1E6C1366}" type="presOf" srcId="{AF12CCD7-68DA-472B-A318-FE5DC05E86E9}" destId="{15B04F7F-44D6-47BD-B1B9-6A75C9CF88D0}" srcOrd="0" destOrd="0" presId="urn:microsoft.com/office/officeart/2005/8/layout/cycle6"/>
    <dgm:cxn modelId="{5339ED8E-F0BB-4B52-B9C8-CA68807BFE3F}" type="presOf" srcId="{E52C59D1-E4E8-4339-B4D1-A8BC59D81A9B}" destId="{BAE94849-6624-4EA0-B2BB-7F6B3C19CEB8}" srcOrd="0" destOrd="0" presId="urn:microsoft.com/office/officeart/2005/8/layout/cycle6"/>
    <dgm:cxn modelId="{36CB07A3-A1F0-4675-90B5-DBD73CDF0ADB}" type="presOf" srcId="{B07EA111-BA2E-4AFD-8D2D-5FE6C7EA7F05}" destId="{F90E474A-763E-4A41-8AF3-2E5A6B893870}" srcOrd="0" destOrd="0" presId="urn:microsoft.com/office/officeart/2005/8/layout/cycle6"/>
    <dgm:cxn modelId="{E168FBA4-51D0-4018-ACA0-C0BCE260A7CE}" srcId="{FAFFCB47-FB33-4E95-8C10-DF7621146A3C}" destId="{1886765E-80BC-4563-9159-4CBAEF6A3099}" srcOrd="6" destOrd="0" parTransId="{B6556E84-74A5-40B1-A9B7-9DD493764CDB}" sibTransId="{D083D14A-6CAD-4B33-B3D1-6AF9BC1140DE}"/>
    <dgm:cxn modelId="{3F2EAFB3-6152-4895-81EB-ED4463D663FD}" type="presOf" srcId="{D083D14A-6CAD-4B33-B3D1-6AF9BC1140DE}" destId="{51E9E736-A762-401E-AA67-A54AE0376DD6}" srcOrd="0" destOrd="0" presId="urn:microsoft.com/office/officeart/2005/8/layout/cycle6"/>
    <dgm:cxn modelId="{E314C0C7-2283-469E-8989-82A6B871E14D}" type="presOf" srcId="{3BC45F83-BFFF-47C4-BBCA-8257D4DF099A}" destId="{CDB17047-AACF-4884-A843-C731596258F1}" srcOrd="0" destOrd="0" presId="urn:microsoft.com/office/officeart/2005/8/layout/cycle6"/>
    <dgm:cxn modelId="{5EEBD2CA-9D6E-4CD8-8F27-30747E4BD487}" type="presOf" srcId="{FAFFCB47-FB33-4E95-8C10-DF7621146A3C}" destId="{8CD31A77-6C68-428F-90F5-3D0663B9F3DC}" srcOrd="0" destOrd="0" presId="urn:microsoft.com/office/officeart/2005/8/layout/cycle6"/>
    <dgm:cxn modelId="{50E7BDD1-E835-4EAC-8BF8-D974205C9F56}" type="presOf" srcId="{2252A15C-23AB-4A71-8E5D-88D13D1B5A81}" destId="{ADF63A3E-DF03-49AD-BF56-FD2C86AD602E}" srcOrd="0" destOrd="0" presId="urn:microsoft.com/office/officeart/2005/8/layout/cycle6"/>
    <dgm:cxn modelId="{837170D5-C568-4C00-AA12-58ADAE4C2D09}" type="presOf" srcId="{4800F149-F22C-4588-8611-1970CA76C434}" destId="{EAC392B6-1D02-4F05-9676-C72111EE3095}" srcOrd="0" destOrd="0" presId="urn:microsoft.com/office/officeart/2005/8/layout/cycle6"/>
    <dgm:cxn modelId="{01E7A8EA-2171-421C-A0DF-D7B683C50C06}" type="presOf" srcId="{47DA7878-32ED-4CEC-B22A-2B3D3695CC16}" destId="{F2F0201A-994D-4417-82E0-119099633D3D}" srcOrd="0" destOrd="0" presId="urn:microsoft.com/office/officeart/2005/8/layout/cycle6"/>
    <dgm:cxn modelId="{B8A6FFEF-CBDC-49FA-BF95-30B0C7ACF8AA}" srcId="{FAFFCB47-FB33-4E95-8C10-DF7621146A3C}" destId="{6AFCB731-353A-4904-B75D-70696B0D0F4A}" srcOrd="0" destOrd="0" parTransId="{364B7F37-7055-4EAA-97B6-7B9438930EF3}" sibTransId="{AF12CCD7-68DA-472B-A318-FE5DC05E86E9}"/>
    <dgm:cxn modelId="{C77A3652-A0A7-4298-9E69-EA9AB2E79FD3}" type="presParOf" srcId="{8CD31A77-6C68-428F-90F5-3D0663B9F3DC}" destId="{24E50A44-F8F3-43B2-8E65-1909F1C765A6}" srcOrd="0" destOrd="0" presId="urn:microsoft.com/office/officeart/2005/8/layout/cycle6"/>
    <dgm:cxn modelId="{508190B2-56FF-4BE9-888B-8F8D675E0B01}" type="presParOf" srcId="{8CD31A77-6C68-428F-90F5-3D0663B9F3DC}" destId="{B5785CB9-DA22-466B-89B8-FF80280F4CC0}" srcOrd="1" destOrd="0" presId="urn:microsoft.com/office/officeart/2005/8/layout/cycle6"/>
    <dgm:cxn modelId="{F46074D9-D1A9-40AB-B971-3DA3494FCA03}" type="presParOf" srcId="{8CD31A77-6C68-428F-90F5-3D0663B9F3DC}" destId="{15B04F7F-44D6-47BD-B1B9-6A75C9CF88D0}" srcOrd="2" destOrd="0" presId="urn:microsoft.com/office/officeart/2005/8/layout/cycle6"/>
    <dgm:cxn modelId="{B5550B5A-E35E-433A-B810-4CDBBF58F2A6}" type="presParOf" srcId="{8CD31A77-6C68-428F-90F5-3D0663B9F3DC}" destId="{F90E474A-763E-4A41-8AF3-2E5A6B893870}" srcOrd="3" destOrd="0" presId="urn:microsoft.com/office/officeart/2005/8/layout/cycle6"/>
    <dgm:cxn modelId="{9457F190-8017-4590-A58F-5FD3089A2696}" type="presParOf" srcId="{8CD31A77-6C68-428F-90F5-3D0663B9F3DC}" destId="{405D98A0-861F-4797-B3A7-21FDCDCBEDEC}" srcOrd="4" destOrd="0" presId="urn:microsoft.com/office/officeart/2005/8/layout/cycle6"/>
    <dgm:cxn modelId="{05FA8BAB-41FE-47AB-82B7-457313874B17}" type="presParOf" srcId="{8CD31A77-6C68-428F-90F5-3D0663B9F3DC}" destId="{23E28DFF-556E-4B67-A36A-7E6CDBB31E9C}" srcOrd="5" destOrd="0" presId="urn:microsoft.com/office/officeart/2005/8/layout/cycle6"/>
    <dgm:cxn modelId="{1DF880D4-AC3B-4B22-B20E-BA1D72935BC1}" type="presParOf" srcId="{8CD31A77-6C68-428F-90F5-3D0663B9F3DC}" destId="{953DA16C-513E-4AF5-9D6A-1997B9779882}" srcOrd="6" destOrd="0" presId="urn:microsoft.com/office/officeart/2005/8/layout/cycle6"/>
    <dgm:cxn modelId="{76C3C74C-D0C7-44DA-920D-C5862547805F}" type="presParOf" srcId="{8CD31A77-6C68-428F-90F5-3D0663B9F3DC}" destId="{EF24DC6D-4279-41E4-9390-406146FCB91D}" srcOrd="7" destOrd="0" presId="urn:microsoft.com/office/officeart/2005/8/layout/cycle6"/>
    <dgm:cxn modelId="{B619F635-4766-4771-A8B4-E8F047135FA9}" type="presParOf" srcId="{8CD31A77-6C68-428F-90F5-3D0663B9F3DC}" destId="{ADF63A3E-DF03-49AD-BF56-FD2C86AD602E}" srcOrd="8" destOrd="0" presId="urn:microsoft.com/office/officeart/2005/8/layout/cycle6"/>
    <dgm:cxn modelId="{35E9F20F-83FB-419C-BE8F-12DEBE4FE6E6}" type="presParOf" srcId="{8CD31A77-6C68-428F-90F5-3D0663B9F3DC}" destId="{F2F0201A-994D-4417-82E0-119099633D3D}" srcOrd="9" destOrd="0" presId="urn:microsoft.com/office/officeart/2005/8/layout/cycle6"/>
    <dgm:cxn modelId="{50C7EE20-2B36-4437-B6F8-6CEBF2D7726F}" type="presParOf" srcId="{8CD31A77-6C68-428F-90F5-3D0663B9F3DC}" destId="{73DED743-DD53-4ACA-947D-DB9CAB03B9F5}" srcOrd="10" destOrd="0" presId="urn:microsoft.com/office/officeart/2005/8/layout/cycle6"/>
    <dgm:cxn modelId="{D986A818-B58D-4144-B04E-8D008D3C848D}" type="presParOf" srcId="{8CD31A77-6C68-428F-90F5-3D0663B9F3DC}" destId="{EAC392B6-1D02-4F05-9676-C72111EE3095}" srcOrd="11" destOrd="0" presId="urn:microsoft.com/office/officeart/2005/8/layout/cycle6"/>
    <dgm:cxn modelId="{FACDA3B7-4210-4A3B-9744-B51EE8E62466}" type="presParOf" srcId="{8CD31A77-6C68-428F-90F5-3D0663B9F3DC}" destId="{788FF2E5-772A-4843-9ECC-6E7FECC212EE}" srcOrd="12" destOrd="0" presId="urn:microsoft.com/office/officeart/2005/8/layout/cycle6"/>
    <dgm:cxn modelId="{A5F1E1BB-6B9E-45A2-BD8E-DB19AB2D1123}" type="presParOf" srcId="{8CD31A77-6C68-428F-90F5-3D0663B9F3DC}" destId="{85BF6EFF-BD9B-493E-A631-6C7EC0FEBF2E}" srcOrd="13" destOrd="0" presId="urn:microsoft.com/office/officeart/2005/8/layout/cycle6"/>
    <dgm:cxn modelId="{0BB83687-0543-48F1-A1F4-C273AB7A07A2}" type="presParOf" srcId="{8CD31A77-6C68-428F-90F5-3D0663B9F3DC}" destId="{CDB17047-AACF-4884-A843-C731596258F1}" srcOrd="14" destOrd="0" presId="urn:microsoft.com/office/officeart/2005/8/layout/cycle6"/>
    <dgm:cxn modelId="{9249F97B-83AB-4DB2-9464-7AD6B063EEF2}" type="presParOf" srcId="{8CD31A77-6C68-428F-90F5-3D0663B9F3DC}" destId="{8A452E74-2930-46C8-BE14-5608A5494D94}" srcOrd="15" destOrd="0" presId="urn:microsoft.com/office/officeart/2005/8/layout/cycle6"/>
    <dgm:cxn modelId="{D21FE193-C098-4631-A9AA-DB831A655EA1}" type="presParOf" srcId="{8CD31A77-6C68-428F-90F5-3D0663B9F3DC}" destId="{1ECF026B-5310-4FF5-B88B-D60BAF2A220C}" srcOrd="16" destOrd="0" presId="urn:microsoft.com/office/officeart/2005/8/layout/cycle6"/>
    <dgm:cxn modelId="{169B3C56-8FE2-4D57-837E-3473982FC108}" type="presParOf" srcId="{8CD31A77-6C68-428F-90F5-3D0663B9F3DC}" destId="{BAE94849-6624-4EA0-B2BB-7F6B3C19CEB8}" srcOrd="17" destOrd="0" presId="urn:microsoft.com/office/officeart/2005/8/layout/cycle6"/>
    <dgm:cxn modelId="{4C9C775A-E18D-404D-B3B9-99867C18E3BC}" type="presParOf" srcId="{8CD31A77-6C68-428F-90F5-3D0663B9F3DC}" destId="{56965B3D-1988-4AA5-81F7-76BF3967C1C2}" srcOrd="18" destOrd="0" presId="urn:microsoft.com/office/officeart/2005/8/layout/cycle6"/>
    <dgm:cxn modelId="{1906EC4A-BC7E-48B9-99CB-9B1E7F37C7DB}" type="presParOf" srcId="{8CD31A77-6C68-428F-90F5-3D0663B9F3DC}" destId="{2FF05D34-D80F-4911-8D39-BBFB7A7DBC58}" srcOrd="19" destOrd="0" presId="urn:microsoft.com/office/officeart/2005/8/layout/cycle6"/>
    <dgm:cxn modelId="{A68764F5-2FDB-4C3F-B88C-6C77CF408C4D}" type="presParOf" srcId="{8CD31A77-6C68-428F-90F5-3D0663B9F3DC}" destId="{51E9E736-A762-401E-AA67-A54AE0376DD6}"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5E42C7-84EE-4E9A-BA04-E7E377A3E1D7}" type="doc">
      <dgm:prSet loTypeId="urn:microsoft.com/office/officeart/2005/8/layout/equation2" loCatId="process" qsTypeId="urn:microsoft.com/office/officeart/2005/8/quickstyle/3d1" qsCatId="3D" csTypeId="urn:microsoft.com/office/officeart/2005/8/colors/colorful2" csCatId="colorful" phldr="1"/>
      <dgm:spPr/>
    </dgm:pt>
    <dgm:pt modelId="{0F28FBC7-B9E0-46B7-B28D-7B6CCECB3922}">
      <dgm:prSet phldrT="[Texte]" custT="1"/>
      <dgm:spPr/>
      <dgm:t>
        <a:bodyPr/>
        <a:lstStyle/>
        <a:p>
          <a:r>
            <a:rPr lang="ar-DZ" sz="2400" b="1" dirty="0"/>
            <a:t>التكاليف المتعلقة بالتوظيف</a:t>
          </a:r>
          <a:endParaRPr lang="fr-FR" sz="2400" dirty="0"/>
        </a:p>
      </dgm:t>
    </dgm:pt>
    <dgm:pt modelId="{E43665A7-27D5-4523-9EC3-2504212DAD01}" type="parTrans" cxnId="{6E349223-ACC1-419F-A826-AEC9843BD3D5}">
      <dgm:prSet/>
      <dgm:spPr/>
      <dgm:t>
        <a:bodyPr/>
        <a:lstStyle/>
        <a:p>
          <a:endParaRPr lang="fr-FR"/>
        </a:p>
      </dgm:t>
    </dgm:pt>
    <dgm:pt modelId="{358EBE76-5C30-43C8-8BE7-1D9DD746D8F3}" type="sibTrans" cxnId="{6E349223-ACC1-419F-A826-AEC9843BD3D5}">
      <dgm:prSet/>
      <dgm:spPr/>
      <dgm:t>
        <a:bodyPr/>
        <a:lstStyle/>
        <a:p>
          <a:endParaRPr lang="fr-FR"/>
        </a:p>
      </dgm:t>
    </dgm:pt>
    <dgm:pt modelId="{12E2A850-50DD-41EE-8EA2-BB857825FB2D}">
      <dgm:prSet phldrT="[Texte]" custT="1"/>
      <dgm:spPr/>
      <dgm:t>
        <a:bodyPr/>
        <a:lstStyle/>
        <a:p>
          <a:r>
            <a:rPr lang="ar-DZ" sz="2400" b="1" dirty="0"/>
            <a:t>التكاليف</a:t>
          </a:r>
          <a:r>
            <a:rPr lang="ar-DZ" sz="1800" b="1" dirty="0"/>
            <a:t> </a:t>
          </a:r>
          <a:r>
            <a:rPr lang="ar-DZ" sz="2400" b="1" dirty="0"/>
            <a:t>المتعلقة </a:t>
          </a:r>
          <a:r>
            <a:rPr lang="ar-DZ" sz="2400" b="1" dirty="0" err="1"/>
            <a:t>بالتدريب </a:t>
          </a:r>
          <a:r>
            <a:rPr lang="ar-DZ" sz="1800" b="1" dirty="0" err="1"/>
            <a:t>:</a:t>
          </a:r>
          <a:r>
            <a:rPr lang="ar-DZ" sz="1800" b="1" dirty="0"/>
            <a:t> </a:t>
          </a:r>
          <a:endParaRPr lang="fr-FR" sz="1800" dirty="0"/>
        </a:p>
      </dgm:t>
    </dgm:pt>
    <dgm:pt modelId="{9A661AE2-654E-4EF3-85F4-F9481F22BC67}" type="parTrans" cxnId="{F8A67EB4-2957-4A18-BDA9-1D047F2CC5B1}">
      <dgm:prSet/>
      <dgm:spPr/>
      <dgm:t>
        <a:bodyPr/>
        <a:lstStyle/>
        <a:p>
          <a:endParaRPr lang="fr-FR"/>
        </a:p>
      </dgm:t>
    </dgm:pt>
    <dgm:pt modelId="{7DB2514F-637A-4391-BACC-3C5EEFCCE9D8}" type="sibTrans" cxnId="{F8A67EB4-2957-4A18-BDA9-1D047F2CC5B1}">
      <dgm:prSet/>
      <dgm:spPr/>
      <dgm:t>
        <a:bodyPr/>
        <a:lstStyle/>
        <a:p>
          <a:endParaRPr lang="fr-FR"/>
        </a:p>
      </dgm:t>
    </dgm:pt>
    <dgm:pt modelId="{AFE4FCC7-209F-4DB8-9EB5-14C6233123BF}">
      <dgm:prSet phldrT="[Texte]"/>
      <dgm:spPr/>
      <dgm:t>
        <a:bodyPr/>
        <a:lstStyle/>
        <a:p>
          <a:r>
            <a:rPr lang="ar-DZ" b="1" dirty="0"/>
            <a:t>التكاليف الناتجة عن عدم الليونة أو غيابها </a:t>
          </a:r>
          <a:endParaRPr lang="fr-FR" dirty="0"/>
        </a:p>
      </dgm:t>
    </dgm:pt>
    <dgm:pt modelId="{B69AAFA1-C1A6-4041-83B7-23A43414C43E}" type="parTrans" cxnId="{FD680E42-1781-4279-A9DD-FD27C5A26022}">
      <dgm:prSet/>
      <dgm:spPr/>
      <dgm:t>
        <a:bodyPr/>
        <a:lstStyle/>
        <a:p>
          <a:endParaRPr lang="fr-FR"/>
        </a:p>
      </dgm:t>
    </dgm:pt>
    <dgm:pt modelId="{01D4AC15-EBE9-4D03-BF56-7F7D9FEF9A08}" type="sibTrans" cxnId="{FD680E42-1781-4279-A9DD-FD27C5A26022}">
      <dgm:prSet/>
      <dgm:spPr/>
      <dgm:t>
        <a:bodyPr/>
        <a:lstStyle/>
        <a:p>
          <a:endParaRPr lang="fr-FR"/>
        </a:p>
      </dgm:t>
    </dgm:pt>
    <dgm:pt modelId="{D6E293FC-9BBD-46C7-87DA-D0BE3A99A97F}" type="pres">
      <dgm:prSet presAssocID="{765E42C7-84EE-4E9A-BA04-E7E377A3E1D7}" presName="Name0" presStyleCnt="0">
        <dgm:presLayoutVars>
          <dgm:dir/>
          <dgm:resizeHandles val="exact"/>
        </dgm:presLayoutVars>
      </dgm:prSet>
      <dgm:spPr/>
    </dgm:pt>
    <dgm:pt modelId="{42ABA2D5-CC73-4559-B416-B01ED7844876}" type="pres">
      <dgm:prSet presAssocID="{765E42C7-84EE-4E9A-BA04-E7E377A3E1D7}" presName="vNodes" presStyleCnt="0"/>
      <dgm:spPr/>
    </dgm:pt>
    <dgm:pt modelId="{0B980289-18DC-4B75-AA9B-C0569B78E7BC}" type="pres">
      <dgm:prSet presAssocID="{0F28FBC7-B9E0-46B7-B28D-7B6CCECB3922}" presName="node" presStyleLbl="node1" presStyleIdx="0" presStyleCnt="3" custScaleX="136572" custLinFactNeighborX="-8952" custLinFactNeighborY="74783">
        <dgm:presLayoutVars>
          <dgm:bulletEnabled val="1"/>
        </dgm:presLayoutVars>
      </dgm:prSet>
      <dgm:spPr/>
    </dgm:pt>
    <dgm:pt modelId="{16D1867C-491E-40B2-9F99-1312BD2F8965}" type="pres">
      <dgm:prSet presAssocID="{358EBE76-5C30-43C8-8BE7-1D9DD746D8F3}" presName="spacerT" presStyleCnt="0"/>
      <dgm:spPr/>
    </dgm:pt>
    <dgm:pt modelId="{969F36C8-F5A6-4C25-AD73-24E11CA4982D}" type="pres">
      <dgm:prSet presAssocID="{358EBE76-5C30-43C8-8BE7-1D9DD746D8F3}" presName="sibTrans" presStyleLbl="sibTrans2D1" presStyleIdx="0" presStyleCnt="2"/>
      <dgm:spPr/>
    </dgm:pt>
    <dgm:pt modelId="{7C755C1F-E8FF-44C2-9DE7-B6C07EB8E392}" type="pres">
      <dgm:prSet presAssocID="{358EBE76-5C30-43C8-8BE7-1D9DD746D8F3}" presName="spacerB" presStyleCnt="0"/>
      <dgm:spPr/>
    </dgm:pt>
    <dgm:pt modelId="{761D0319-9D87-4C5C-A344-A1816FFDE2B1}" type="pres">
      <dgm:prSet presAssocID="{12E2A850-50DD-41EE-8EA2-BB857825FB2D}" presName="node" presStyleLbl="node1" presStyleIdx="1" presStyleCnt="3" custScaleX="146313" custLinFactNeighborX="-10177" custLinFactNeighborY="69137">
        <dgm:presLayoutVars>
          <dgm:bulletEnabled val="1"/>
        </dgm:presLayoutVars>
      </dgm:prSet>
      <dgm:spPr/>
    </dgm:pt>
    <dgm:pt modelId="{83158593-83AA-433F-BAEB-EDB895131745}" type="pres">
      <dgm:prSet presAssocID="{765E42C7-84EE-4E9A-BA04-E7E377A3E1D7}" presName="sibTransLast" presStyleLbl="sibTrans2D1" presStyleIdx="1" presStyleCnt="2"/>
      <dgm:spPr/>
    </dgm:pt>
    <dgm:pt modelId="{A50974E5-DC56-4F5A-BA49-91D14D3BA31A}" type="pres">
      <dgm:prSet presAssocID="{765E42C7-84EE-4E9A-BA04-E7E377A3E1D7}" presName="connectorText" presStyleLbl="sibTrans2D1" presStyleIdx="1" presStyleCnt="2"/>
      <dgm:spPr/>
    </dgm:pt>
    <dgm:pt modelId="{9A730E08-1CF9-4D25-A6F8-4F9663887A00}" type="pres">
      <dgm:prSet presAssocID="{765E42C7-84EE-4E9A-BA04-E7E377A3E1D7}" presName="lastNode" presStyleLbl="node1" presStyleIdx="2" presStyleCnt="3" custScaleY="87810" custLinFactNeighborX="4898" custLinFactNeighborY="2762">
        <dgm:presLayoutVars>
          <dgm:bulletEnabled val="1"/>
        </dgm:presLayoutVars>
      </dgm:prSet>
      <dgm:spPr/>
    </dgm:pt>
  </dgm:ptLst>
  <dgm:cxnLst>
    <dgm:cxn modelId="{1B116208-50A5-47D1-AC1B-82183D8EF669}" type="presOf" srcId="{7DB2514F-637A-4391-BACC-3C5EEFCCE9D8}" destId="{A50974E5-DC56-4F5A-BA49-91D14D3BA31A}" srcOrd="1" destOrd="0" presId="urn:microsoft.com/office/officeart/2005/8/layout/equation2"/>
    <dgm:cxn modelId="{2AAF4B14-F3D1-45FA-9937-D487CAF428AC}" type="presOf" srcId="{AFE4FCC7-209F-4DB8-9EB5-14C6233123BF}" destId="{9A730E08-1CF9-4D25-A6F8-4F9663887A00}" srcOrd="0" destOrd="0" presId="urn:microsoft.com/office/officeart/2005/8/layout/equation2"/>
    <dgm:cxn modelId="{0293AB19-863C-4D09-A812-F02AE733DE05}" type="presOf" srcId="{12E2A850-50DD-41EE-8EA2-BB857825FB2D}" destId="{761D0319-9D87-4C5C-A344-A1816FFDE2B1}" srcOrd="0" destOrd="0" presId="urn:microsoft.com/office/officeart/2005/8/layout/equation2"/>
    <dgm:cxn modelId="{73B3CB19-DA92-408D-B77A-6F477E4D908E}" type="presOf" srcId="{765E42C7-84EE-4E9A-BA04-E7E377A3E1D7}" destId="{D6E293FC-9BBD-46C7-87DA-D0BE3A99A97F}" srcOrd="0" destOrd="0" presId="urn:microsoft.com/office/officeart/2005/8/layout/equation2"/>
    <dgm:cxn modelId="{6E349223-ACC1-419F-A826-AEC9843BD3D5}" srcId="{765E42C7-84EE-4E9A-BA04-E7E377A3E1D7}" destId="{0F28FBC7-B9E0-46B7-B28D-7B6CCECB3922}" srcOrd="0" destOrd="0" parTransId="{E43665A7-27D5-4523-9EC3-2504212DAD01}" sibTransId="{358EBE76-5C30-43C8-8BE7-1D9DD746D8F3}"/>
    <dgm:cxn modelId="{2167432C-CCED-4D80-811A-CF1AEA77B785}" type="presOf" srcId="{0F28FBC7-B9E0-46B7-B28D-7B6CCECB3922}" destId="{0B980289-18DC-4B75-AA9B-C0569B78E7BC}" srcOrd="0" destOrd="0" presId="urn:microsoft.com/office/officeart/2005/8/layout/equation2"/>
    <dgm:cxn modelId="{21AD6C40-5F3F-4FB4-A7E6-D0F7ABE9CD14}" type="presOf" srcId="{7DB2514F-637A-4391-BACC-3C5EEFCCE9D8}" destId="{83158593-83AA-433F-BAEB-EDB895131745}" srcOrd="0" destOrd="0" presId="urn:microsoft.com/office/officeart/2005/8/layout/equation2"/>
    <dgm:cxn modelId="{FD680E42-1781-4279-A9DD-FD27C5A26022}" srcId="{765E42C7-84EE-4E9A-BA04-E7E377A3E1D7}" destId="{AFE4FCC7-209F-4DB8-9EB5-14C6233123BF}" srcOrd="2" destOrd="0" parTransId="{B69AAFA1-C1A6-4041-83B7-23A43414C43E}" sibTransId="{01D4AC15-EBE9-4D03-BF56-7F7D9FEF9A08}"/>
    <dgm:cxn modelId="{F8A67EB4-2957-4A18-BDA9-1D047F2CC5B1}" srcId="{765E42C7-84EE-4E9A-BA04-E7E377A3E1D7}" destId="{12E2A850-50DD-41EE-8EA2-BB857825FB2D}" srcOrd="1" destOrd="0" parTransId="{9A661AE2-654E-4EF3-85F4-F9481F22BC67}" sibTransId="{7DB2514F-637A-4391-BACC-3C5EEFCCE9D8}"/>
    <dgm:cxn modelId="{DECC34E8-C546-452F-8988-684D2C5AF055}" type="presOf" srcId="{358EBE76-5C30-43C8-8BE7-1D9DD746D8F3}" destId="{969F36C8-F5A6-4C25-AD73-24E11CA4982D}" srcOrd="0" destOrd="0" presId="urn:microsoft.com/office/officeart/2005/8/layout/equation2"/>
    <dgm:cxn modelId="{CADB12FF-0B6C-4AF8-8EC9-4BCA85DE56CC}" type="presParOf" srcId="{D6E293FC-9BBD-46C7-87DA-D0BE3A99A97F}" destId="{42ABA2D5-CC73-4559-B416-B01ED7844876}" srcOrd="0" destOrd="0" presId="urn:microsoft.com/office/officeart/2005/8/layout/equation2"/>
    <dgm:cxn modelId="{8E2AFB69-79EF-4580-9016-0C16546D4B0D}" type="presParOf" srcId="{42ABA2D5-CC73-4559-B416-B01ED7844876}" destId="{0B980289-18DC-4B75-AA9B-C0569B78E7BC}" srcOrd="0" destOrd="0" presId="urn:microsoft.com/office/officeart/2005/8/layout/equation2"/>
    <dgm:cxn modelId="{6437F716-6BF6-4A19-BC5E-B3F0BC3F7101}" type="presParOf" srcId="{42ABA2D5-CC73-4559-B416-B01ED7844876}" destId="{16D1867C-491E-40B2-9F99-1312BD2F8965}" srcOrd="1" destOrd="0" presId="urn:microsoft.com/office/officeart/2005/8/layout/equation2"/>
    <dgm:cxn modelId="{612738D5-6DB8-4107-97C2-A67636A5A233}" type="presParOf" srcId="{42ABA2D5-CC73-4559-B416-B01ED7844876}" destId="{969F36C8-F5A6-4C25-AD73-24E11CA4982D}" srcOrd="2" destOrd="0" presId="urn:microsoft.com/office/officeart/2005/8/layout/equation2"/>
    <dgm:cxn modelId="{41C0E4EF-4D65-4010-AA8C-F10587D5ED4D}" type="presParOf" srcId="{42ABA2D5-CC73-4559-B416-B01ED7844876}" destId="{7C755C1F-E8FF-44C2-9DE7-B6C07EB8E392}" srcOrd="3" destOrd="0" presId="urn:microsoft.com/office/officeart/2005/8/layout/equation2"/>
    <dgm:cxn modelId="{35F00EB6-224D-4E24-AC30-07DC7DEEFFBE}" type="presParOf" srcId="{42ABA2D5-CC73-4559-B416-B01ED7844876}" destId="{761D0319-9D87-4C5C-A344-A1816FFDE2B1}" srcOrd="4" destOrd="0" presId="urn:microsoft.com/office/officeart/2005/8/layout/equation2"/>
    <dgm:cxn modelId="{D8D81EA9-DA30-4DEA-A523-ADA1A040A76A}" type="presParOf" srcId="{D6E293FC-9BBD-46C7-87DA-D0BE3A99A97F}" destId="{83158593-83AA-433F-BAEB-EDB895131745}" srcOrd="1" destOrd="0" presId="urn:microsoft.com/office/officeart/2005/8/layout/equation2"/>
    <dgm:cxn modelId="{13B589FF-60CA-4647-90E5-B9EF9A064DAD}" type="presParOf" srcId="{83158593-83AA-433F-BAEB-EDB895131745}" destId="{A50974E5-DC56-4F5A-BA49-91D14D3BA31A}" srcOrd="0" destOrd="0" presId="urn:microsoft.com/office/officeart/2005/8/layout/equation2"/>
    <dgm:cxn modelId="{80927FF6-1DB1-47C8-9128-3734104026CE}" type="presParOf" srcId="{D6E293FC-9BBD-46C7-87DA-D0BE3A99A97F}" destId="{9A730E08-1CF9-4D25-A6F8-4F9663887A0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39E7A2-E25B-4BB5-903B-D9C84E9CA124}" type="doc">
      <dgm:prSet loTypeId="urn:microsoft.com/office/officeart/2005/8/layout/process2" loCatId="process" qsTypeId="urn:microsoft.com/office/officeart/2005/8/quickstyle/simple3" qsCatId="simple" csTypeId="urn:microsoft.com/office/officeart/2005/8/colors/colorful2" csCatId="colorful" phldr="1"/>
      <dgm:spPr/>
      <dgm:t>
        <a:bodyPr/>
        <a:lstStyle/>
        <a:p>
          <a:endParaRPr lang="fr-FR"/>
        </a:p>
      </dgm:t>
    </dgm:pt>
    <dgm:pt modelId="{BE04B1F5-39E3-42B2-8C90-24FCDDD2420D}">
      <dgm:prSet phldrT="[Texte]" custT="1"/>
      <dgm:spPr/>
      <dgm:t>
        <a:bodyPr/>
        <a:lstStyle/>
        <a:p>
          <a:r>
            <a:rPr lang="ar-DZ" sz="2800" b="1" dirty="0"/>
            <a:t>التكاليف الناتجة عن عدم رضا العاملين</a:t>
          </a:r>
          <a:endParaRPr lang="fr-FR" sz="2800" b="1" dirty="0"/>
        </a:p>
      </dgm:t>
    </dgm:pt>
    <dgm:pt modelId="{356BF337-7073-4D3F-9730-50D56E50F58B}" type="parTrans" cxnId="{A7B8E83A-EB9F-4250-B107-94CB65694421}">
      <dgm:prSet/>
      <dgm:spPr/>
      <dgm:t>
        <a:bodyPr/>
        <a:lstStyle/>
        <a:p>
          <a:endParaRPr lang="fr-FR"/>
        </a:p>
      </dgm:t>
    </dgm:pt>
    <dgm:pt modelId="{180FF804-8A44-4922-8E6D-6C0549C76F3F}" type="sibTrans" cxnId="{A7B8E83A-EB9F-4250-B107-94CB65694421}">
      <dgm:prSet/>
      <dgm:spPr/>
      <dgm:t>
        <a:bodyPr/>
        <a:lstStyle/>
        <a:p>
          <a:endParaRPr lang="fr-FR"/>
        </a:p>
      </dgm:t>
    </dgm:pt>
    <dgm:pt modelId="{F66AFF87-B96B-4A6C-BB8E-7C5C7BC67815}">
      <dgm:prSet phldrT="[Texte]" custT="1"/>
      <dgm:spPr/>
      <dgm:t>
        <a:bodyPr/>
        <a:lstStyle/>
        <a:p>
          <a:r>
            <a:rPr lang="ar-DZ" sz="2800" dirty="0"/>
            <a:t>الرضا عن العمل</a:t>
          </a:r>
          <a:endParaRPr lang="fr-FR" sz="2800" dirty="0"/>
        </a:p>
      </dgm:t>
    </dgm:pt>
    <dgm:pt modelId="{3A3737AB-C31C-4641-B65E-C3C679087CD3}" type="parTrans" cxnId="{242738BD-495A-49F3-947D-5438C921BDC4}">
      <dgm:prSet/>
      <dgm:spPr/>
      <dgm:t>
        <a:bodyPr/>
        <a:lstStyle/>
        <a:p>
          <a:endParaRPr lang="fr-FR"/>
        </a:p>
      </dgm:t>
    </dgm:pt>
    <dgm:pt modelId="{BEF70AD3-3F18-49D5-87A0-4E5215123A21}" type="sibTrans" cxnId="{242738BD-495A-49F3-947D-5438C921BDC4}">
      <dgm:prSet/>
      <dgm:spPr/>
      <dgm:t>
        <a:bodyPr/>
        <a:lstStyle/>
        <a:p>
          <a:endParaRPr lang="fr-FR"/>
        </a:p>
      </dgm:t>
    </dgm:pt>
    <dgm:pt modelId="{613EDF0F-A495-4754-97DB-77A6937A1744}">
      <dgm:prSet phldrT="[Texte]" custT="1"/>
      <dgm:spPr/>
      <dgm:t>
        <a:bodyPr/>
        <a:lstStyle/>
        <a:p>
          <a:r>
            <a:rPr lang="ar-DZ" sz="2400" b="0" dirty="0"/>
            <a:t>الرضا </a:t>
          </a:r>
          <a:r>
            <a:rPr lang="ar-DZ" sz="2400" b="0" dirty="0" err="1"/>
            <a:t>عن </a:t>
          </a:r>
          <a:r>
            <a:rPr lang="ar-DZ" sz="2400" b="0" dirty="0"/>
            <a:t>( </a:t>
          </a:r>
          <a:r>
            <a:rPr lang="ar-DZ" sz="2400" b="0" dirty="0" err="1"/>
            <a:t>الأجر </a:t>
          </a:r>
          <a:r>
            <a:rPr lang="ar-DZ" sz="2400" b="0" dirty="0"/>
            <a:t>+ محتوى </a:t>
          </a:r>
          <a:r>
            <a:rPr lang="ar-DZ" sz="2400" b="0" dirty="0" err="1"/>
            <a:t>العمل </a:t>
          </a:r>
          <a:r>
            <a:rPr lang="ar-DZ" sz="2400" b="0" dirty="0"/>
            <a:t>+ فرص </a:t>
          </a:r>
          <a:r>
            <a:rPr lang="ar-DZ" sz="2400" b="0" dirty="0" err="1"/>
            <a:t>الترقية </a:t>
          </a:r>
          <a:r>
            <a:rPr lang="ar-DZ" sz="2400" b="0" dirty="0"/>
            <a:t>+ </a:t>
          </a:r>
          <a:r>
            <a:rPr lang="ar-DZ" sz="2400" b="0" dirty="0" err="1"/>
            <a:t>الإشراف </a:t>
          </a:r>
          <a:r>
            <a:rPr lang="ar-DZ" sz="2400" b="0" dirty="0"/>
            <a:t>+ جماعة </a:t>
          </a:r>
          <a:r>
            <a:rPr lang="ar-DZ" sz="2800" b="0" dirty="0" err="1"/>
            <a:t>العمل </a:t>
          </a:r>
          <a:r>
            <a:rPr lang="ar-DZ" sz="2800" b="0" dirty="0"/>
            <a:t>+ ساعات </a:t>
          </a:r>
          <a:r>
            <a:rPr lang="ar-DZ" sz="2800" b="0" dirty="0" err="1"/>
            <a:t>العمل </a:t>
          </a:r>
          <a:r>
            <a:rPr lang="ar-DZ" sz="2800" b="0" dirty="0"/>
            <a:t>+ ظروف </a:t>
          </a:r>
          <a:r>
            <a:rPr lang="ar-DZ" sz="2800" b="0" dirty="0" err="1"/>
            <a:t>العمل </a:t>
          </a:r>
          <a:r>
            <a:rPr lang="ar-DZ" sz="1800" b="0" dirty="0" err="1"/>
            <a:t>)</a:t>
          </a:r>
          <a:endParaRPr lang="fr-FR" sz="1800" b="0" dirty="0"/>
        </a:p>
      </dgm:t>
    </dgm:pt>
    <dgm:pt modelId="{E8AA0355-CD40-43D4-8321-9D49469E9E09}" type="parTrans" cxnId="{3E5E0CFA-51D6-4F02-B24B-74033D750C30}">
      <dgm:prSet/>
      <dgm:spPr/>
      <dgm:t>
        <a:bodyPr/>
        <a:lstStyle/>
        <a:p>
          <a:endParaRPr lang="fr-FR"/>
        </a:p>
      </dgm:t>
    </dgm:pt>
    <dgm:pt modelId="{8EE93776-F899-4B25-8B95-351C514B21AF}" type="sibTrans" cxnId="{3E5E0CFA-51D6-4F02-B24B-74033D750C30}">
      <dgm:prSet/>
      <dgm:spPr/>
      <dgm:t>
        <a:bodyPr/>
        <a:lstStyle/>
        <a:p>
          <a:endParaRPr lang="fr-FR"/>
        </a:p>
      </dgm:t>
    </dgm:pt>
    <dgm:pt modelId="{A034D33B-8198-41A3-BF74-ED086C88AE20}" type="pres">
      <dgm:prSet presAssocID="{5B39E7A2-E25B-4BB5-903B-D9C84E9CA124}" presName="linearFlow" presStyleCnt="0">
        <dgm:presLayoutVars>
          <dgm:resizeHandles val="exact"/>
        </dgm:presLayoutVars>
      </dgm:prSet>
      <dgm:spPr/>
    </dgm:pt>
    <dgm:pt modelId="{C5776194-F9A4-4B26-87FE-CFC353F5A729}" type="pres">
      <dgm:prSet presAssocID="{BE04B1F5-39E3-42B2-8C90-24FCDDD2420D}" presName="node" presStyleLbl="node1" presStyleIdx="0" presStyleCnt="3" custScaleX="192206" custLinFactNeighborX="0" custLinFactNeighborY="17017">
        <dgm:presLayoutVars>
          <dgm:bulletEnabled val="1"/>
        </dgm:presLayoutVars>
      </dgm:prSet>
      <dgm:spPr/>
    </dgm:pt>
    <dgm:pt modelId="{6CB48BDC-A41B-4674-81D4-B7E5776D5696}" type="pres">
      <dgm:prSet presAssocID="{180FF804-8A44-4922-8E6D-6C0549C76F3F}" presName="sibTrans" presStyleLbl="sibTrans2D1" presStyleIdx="0" presStyleCnt="2"/>
      <dgm:spPr/>
    </dgm:pt>
    <dgm:pt modelId="{235D9A30-30B7-4337-B28F-0AFD12C5C6B5}" type="pres">
      <dgm:prSet presAssocID="{180FF804-8A44-4922-8E6D-6C0549C76F3F}" presName="connectorText" presStyleLbl="sibTrans2D1" presStyleIdx="0" presStyleCnt="2"/>
      <dgm:spPr/>
    </dgm:pt>
    <dgm:pt modelId="{F1BAB0BC-86A4-45EB-AB1B-674B698CAE7A}" type="pres">
      <dgm:prSet presAssocID="{F66AFF87-B96B-4A6C-BB8E-7C5C7BC67815}" presName="node" presStyleLbl="node1" presStyleIdx="1" presStyleCnt="3" custScaleX="203833">
        <dgm:presLayoutVars>
          <dgm:bulletEnabled val="1"/>
        </dgm:presLayoutVars>
      </dgm:prSet>
      <dgm:spPr/>
    </dgm:pt>
    <dgm:pt modelId="{0C835536-14BD-4E7F-87BE-0EAB86D4CB89}" type="pres">
      <dgm:prSet presAssocID="{BEF70AD3-3F18-49D5-87A0-4E5215123A21}" presName="sibTrans" presStyleLbl="sibTrans2D1" presStyleIdx="1" presStyleCnt="2" custAng="5400000" custScaleX="201829"/>
      <dgm:spPr>
        <a:prstGeom prst="mathEqual">
          <a:avLst/>
        </a:prstGeom>
      </dgm:spPr>
    </dgm:pt>
    <dgm:pt modelId="{5C662C4E-D8FD-465D-9881-02F38C119C22}" type="pres">
      <dgm:prSet presAssocID="{BEF70AD3-3F18-49D5-87A0-4E5215123A21}" presName="connectorText" presStyleLbl="sibTrans2D1" presStyleIdx="1" presStyleCnt="2"/>
      <dgm:spPr/>
    </dgm:pt>
    <dgm:pt modelId="{AAA71F6D-11F3-456D-AEE3-8BF9F6E19443}" type="pres">
      <dgm:prSet presAssocID="{613EDF0F-A495-4754-97DB-77A6937A1744}" presName="node" presStyleLbl="node1" presStyleIdx="2" presStyleCnt="3" custScaleX="220529">
        <dgm:presLayoutVars>
          <dgm:bulletEnabled val="1"/>
        </dgm:presLayoutVars>
      </dgm:prSet>
      <dgm:spPr/>
    </dgm:pt>
  </dgm:ptLst>
  <dgm:cxnLst>
    <dgm:cxn modelId="{C3669513-E1FF-49F3-A5BD-FEAA2DB24EC8}" type="presOf" srcId="{613EDF0F-A495-4754-97DB-77A6937A1744}" destId="{AAA71F6D-11F3-456D-AEE3-8BF9F6E19443}" srcOrd="0" destOrd="0" presId="urn:microsoft.com/office/officeart/2005/8/layout/process2"/>
    <dgm:cxn modelId="{BE2AC032-882A-4C25-8B87-53E292BC47A5}" type="presOf" srcId="{5B39E7A2-E25B-4BB5-903B-D9C84E9CA124}" destId="{A034D33B-8198-41A3-BF74-ED086C88AE20}" srcOrd="0" destOrd="0" presId="urn:microsoft.com/office/officeart/2005/8/layout/process2"/>
    <dgm:cxn modelId="{A7B8E83A-EB9F-4250-B107-94CB65694421}" srcId="{5B39E7A2-E25B-4BB5-903B-D9C84E9CA124}" destId="{BE04B1F5-39E3-42B2-8C90-24FCDDD2420D}" srcOrd="0" destOrd="0" parTransId="{356BF337-7073-4D3F-9730-50D56E50F58B}" sibTransId="{180FF804-8A44-4922-8E6D-6C0549C76F3F}"/>
    <dgm:cxn modelId="{B1C37953-746A-49ED-BC26-734FE9119AA4}" type="presOf" srcId="{BE04B1F5-39E3-42B2-8C90-24FCDDD2420D}" destId="{C5776194-F9A4-4B26-87FE-CFC353F5A729}" srcOrd="0" destOrd="0" presId="urn:microsoft.com/office/officeart/2005/8/layout/process2"/>
    <dgm:cxn modelId="{23C02E87-AA01-4D8E-A89D-7C43F09B9833}" type="presOf" srcId="{180FF804-8A44-4922-8E6D-6C0549C76F3F}" destId="{6CB48BDC-A41B-4674-81D4-B7E5776D5696}" srcOrd="0" destOrd="0" presId="urn:microsoft.com/office/officeart/2005/8/layout/process2"/>
    <dgm:cxn modelId="{9AE37894-D372-4926-AC90-6B7BD98DBCAA}" type="presOf" srcId="{BEF70AD3-3F18-49D5-87A0-4E5215123A21}" destId="{0C835536-14BD-4E7F-87BE-0EAB86D4CB89}" srcOrd="0" destOrd="0" presId="urn:microsoft.com/office/officeart/2005/8/layout/process2"/>
    <dgm:cxn modelId="{8C5C5B9B-780E-4E26-873A-BE77D5408611}" type="presOf" srcId="{BEF70AD3-3F18-49D5-87A0-4E5215123A21}" destId="{5C662C4E-D8FD-465D-9881-02F38C119C22}" srcOrd="1" destOrd="0" presId="urn:microsoft.com/office/officeart/2005/8/layout/process2"/>
    <dgm:cxn modelId="{242738BD-495A-49F3-947D-5438C921BDC4}" srcId="{5B39E7A2-E25B-4BB5-903B-D9C84E9CA124}" destId="{F66AFF87-B96B-4A6C-BB8E-7C5C7BC67815}" srcOrd="1" destOrd="0" parTransId="{3A3737AB-C31C-4641-B65E-C3C679087CD3}" sibTransId="{BEF70AD3-3F18-49D5-87A0-4E5215123A21}"/>
    <dgm:cxn modelId="{B4A97AC2-478F-440E-A0CC-5A01D04AAFC3}" type="presOf" srcId="{180FF804-8A44-4922-8E6D-6C0549C76F3F}" destId="{235D9A30-30B7-4337-B28F-0AFD12C5C6B5}" srcOrd="1" destOrd="0" presId="urn:microsoft.com/office/officeart/2005/8/layout/process2"/>
    <dgm:cxn modelId="{5B25FDDF-CC0B-4EFE-A844-5A1A80834FC0}" type="presOf" srcId="{F66AFF87-B96B-4A6C-BB8E-7C5C7BC67815}" destId="{F1BAB0BC-86A4-45EB-AB1B-674B698CAE7A}" srcOrd="0" destOrd="0" presId="urn:microsoft.com/office/officeart/2005/8/layout/process2"/>
    <dgm:cxn modelId="{3E5E0CFA-51D6-4F02-B24B-74033D750C30}" srcId="{5B39E7A2-E25B-4BB5-903B-D9C84E9CA124}" destId="{613EDF0F-A495-4754-97DB-77A6937A1744}" srcOrd="2" destOrd="0" parTransId="{E8AA0355-CD40-43D4-8321-9D49469E9E09}" sibTransId="{8EE93776-F899-4B25-8B95-351C514B21AF}"/>
    <dgm:cxn modelId="{5F08DAF4-898E-4AA3-821E-EB07E9B8ED90}" type="presParOf" srcId="{A034D33B-8198-41A3-BF74-ED086C88AE20}" destId="{C5776194-F9A4-4B26-87FE-CFC353F5A729}" srcOrd="0" destOrd="0" presId="urn:microsoft.com/office/officeart/2005/8/layout/process2"/>
    <dgm:cxn modelId="{C8C3E671-1E71-460E-871C-F4A7FB2787AA}" type="presParOf" srcId="{A034D33B-8198-41A3-BF74-ED086C88AE20}" destId="{6CB48BDC-A41B-4674-81D4-B7E5776D5696}" srcOrd="1" destOrd="0" presId="urn:microsoft.com/office/officeart/2005/8/layout/process2"/>
    <dgm:cxn modelId="{73BAF0BD-6C99-4A72-A29E-E10398F90DA2}" type="presParOf" srcId="{6CB48BDC-A41B-4674-81D4-B7E5776D5696}" destId="{235D9A30-30B7-4337-B28F-0AFD12C5C6B5}" srcOrd="0" destOrd="0" presId="urn:microsoft.com/office/officeart/2005/8/layout/process2"/>
    <dgm:cxn modelId="{60AF4E51-E645-429A-A523-F2C1B5FB878A}" type="presParOf" srcId="{A034D33B-8198-41A3-BF74-ED086C88AE20}" destId="{F1BAB0BC-86A4-45EB-AB1B-674B698CAE7A}" srcOrd="2" destOrd="0" presId="urn:microsoft.com/office/officeart/2005/8/layout/process2"/>
    <dgm:cxn modelId="{08C183DC-809D-4CED-A23B-B25A372A6049}" type="presParOf" srcId="{A034D33B-8198-41A3-BF74-ED086C88AE20}" destId="{0C835536-14BD-4E7F-87BE-0EAB86D4CB89}" srcOrd="3" destOrd="0" presId="urn:microsoft.com/office/officeart/2005/8/layout/process2"/>
    <dgm:cxn modelId="{A6BED4F5-FC62-403E-8EBA-A79388BD719A}" type="presParOf" srcId="{0C835536-14BD-4E7F-87BE-0EAB86D4CB89}" destId="{5C662C4E-D8FD-465D-9881-02F38C119C22}" srcOrd="0" destOrd="0" presId="urn:microsoft.com/office/officeart/2005/8/layout/process2"/>
    <dgm:cxn modelId="{D2C070A9-5FBC-43DC-9417-855C77AE93BC}" type="presParOf" srcId="{A034D33B-8198-41A3-BF74-ED086C88AE20}" destId="{AAA71F6D-11F3-456D-AEE3-8BF9F6E1944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50A44-F8F3-43B2-8E65-1909F1C765A6}">
      <dsp:nvSpPr>
        <dsp:cNvPr id="0" name=""/>
        <dsp:cNvSpPr/>
      </dsp:nvSpPr>
      <dsp:spPr>
        <a:xfrm>
          <a:off x="3966689" y="2213"/>
          <a:ext cx="1607173" cy="1044662"/>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b="1" kern="1200" dirty="0">
              <a:solidFill>
                <a:schemeClr val="tx1"/>
              </a:solidFill>
            </a:rPr>
            <a:t>الفاعلين </a:t>
          </a:r>
          <a:endParaRPr lang="fr-FR" sz="2700" kern="1200" dirty="0">
            <a:solidFill>
              <a:schemeClr val="tx1"/>
            </a:solidFill>
          </a:endParaRPr>
        </a:p>
      </dsp:txBody>
      <dsp:txXfrm>
        <a:off x="3966689" y="2213"/>
        <a:ext cx="1607173" cy="1044662"/>
      </dsp:txXfrm>
    </dsp:sp>
    <dsp:sp modelId="{15B04F7F-44D6-47BD-B1B9-6A75C9CF88D0}">
      <dsp:nvSpPr>
        <dsp:cNvPr id="0" name=""/>
        <dsp:cNvSpPr/>
      </dsp:nvSpPr>
      <dsp:spPr>
        <a:xfrm>
          <a:off x="1784935" y="524544"/>
          <a:ext cx="5970680" cy="5970680"/>
        </a:xfrm>
        <a:custGeom>
          <a:avLst/>
          <a:gdLst/>
          <a:ahLst/>
          <a:cxnLst/>
          <a:rect l="0" t="0" r="0" b="0"/>
          <a:pathLst>
            <a:path>
              <a:moveTo>
                <a:pt x="3799598" y="113191"/>
              </a:moveTo>
              <a:arcTo wR="2985340" hR="2985340" stAng="17149687" swAng="125857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0E474A-763E-4A41-8AF3-2E5A6B893870}">
      <dsp:nvSpPr>
        <dsp:cNvPr id="0" name=""/>
        <dsp:cNvSpPr/>
      </dsp:nvSpPr>
      <dsp:spPr>
        <a:xfrm>
          <a:off x="6300722" y="1126224"/>
          <a:ext cx="1607173" cy="1044662"/>
        </a:xfrm>
        <a:prstGeom prst="roundRect">
          <a:avLst/>
        </a:prstGeom>
        <a:gradFill rotWithShape="0">
          <a:gsLst>
            <a:gs pos="0">
              <a:schemeClr val="accent2">
                <a:hueOff val="780253"/>
                <a:satOff val="-973"/>
                <a:lumOff val="229"/>
                <a:alphaOff val="0"/>
                <a:tint val="70000"/>
                <a:satMod val="130000"/>
              </a:schemeClr>
            </a:gs>
            <a:gs pos="43000">
              <a:schemeClr val="accent2">
                <a:hueOff val="780253"/>
                <a:satOff val="-973"/>
                <a:lumOff val="229"/>
                <a:alphaOff val="0"/>
                <a:tint val="44000"/>
                <a:satMod val="165000"/>
              </a:schemeClr>
            </a:gs>
            <a:gs pos="93000">
              <a:schemeClr val="accent2">
                <a:hueOff val="780253"/>
                <a:satOff val="-973"/>
                <a:lumOff val="229"/>
                <a:alphaOff val="0"/>
                <a:tint val="15000"/>
                <a:satMod val="165000"/>
              </a:schemeClr>
            </a:gs>
            <a:gs pos="100000">
              <a:schemeClr val="accent2">
                <a:hueOff val="780253"/>
                <a:satOff val="-973"/>
                <a:lumOff val="229"/>
                <a:alphaOff val="0"/>
                <a:tint val="5000"/>
                <a:satMod val="250000"/>
              </a:schemeClr>
            </a:gs>
          </a:gsLst>
          <a:path path="circle">
            <a:fillToRect l="50000" t="130000" r="50000" b="-30000"/>
          </a:path>
        </a:gradFill>
        <a:ln>
          <a:noFill/>
        </a:ln>
        <a:effectLst>
          <a:outerShdw blurRad="57150" dist="38100" dir="5400000" algn="ctr" rotWithShape="0">
            <a:schemeClr val="accent2">
              <a:hueOff val="780253"/>
              <a:satOff val="-973"/>
              <a:lumOff val="229"/>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dirty="0">
              <a:solidFill>
                <a:schemeClr val="tx1"/>
              </a:solidFill>
            </a:rPr>
            <a:t>الوظيفة النموذجية</a:t>
          </a:r>
          <a:endParaRPr lang="fr-FR" sz="2700" kern="1200" dirty="0">
            <a:solidFill>
              <a:schemeClr val="tx1"/>
            </a:solidFill>
          </a:endParaRPr>
        </a:p>
      </dsp:txBody>
      <dsp:txXfrm>
        <a:off x="6300722" y="1126224"/>
        <a:ext cx="1607173" cy="1044662"/>
      </dsp:txXfrm>
    </dsp:sp>
    <dsp:sp modelId="{23E28DFF-556E-4B67-A36A-7E6CDBB31E9C}">
      <dsp:nvSpPr>
        <dsp:cNvPr id="0" name=""/>
        <dsp:cNvSpPr/>
      </dsp:nvSpPr>
      <dsp:spPr>
        <a:xfrm>
          <a:off x="1784935" y="524544"/>
          <a:ext cx="5970680" cy="5970680"/>
        </a:xfrm>
        <a:custGeom>
          <a:avLst/>
          <a:gdLst/>
          <a:ahLst/>
          <a:cxnLst/>
          <a:rect l="0" t="0" r="0" b="0"/>
          <a:pathLst>
            <a:path>
              <a:moveTo>
                <a:pt x="5660304" y="1659889"/>
              </a:moveTo>
              <a:arcTo wR="2985340" hR="2985340" stAng="20018489" swAng="1727624"/>
            </a:path>
          </a:pathLst>
        </a:custGeom>
        <a:noFill/>
        <a:ln w="9525" cap="flat" cmpd="sng" algn="ctr">
          <a:solidFill>
            <a:schemeClr val="accent2">
              <a:hueOff val="780253"/>
              <a:satOff val="-973"/>
              <a:lumOff val="229"/>
              <a:alphaOff val="0"/>
            </a:schemeClr>
          </a:solidFill>
          <a:prstDash val="solid"/>
        </a:ln>
        <a:effectLst/>
      </dsp:spPr>
      <dsp:style>
        <a:lnRef idx="1">
          <a:scrgbClr r="0" g="0" b="0"/>
        </a:lnRef>
        <a:fillRef idx="0">
          <a:scrgbClr r="0" g="0" b="0"/>
        </a:fillRef>
        <a:effectRef idx="0">
          <a:scrgbClr r="0" g="0" b="0"/>
        </a:effectRef>
        <a:fontRef idx="minor"/>
      </dsp:style>
    </dsp:sp>
    <dsp:sp modelId="{953DA16C-513E-4AF5-9D6A-1997B9779882}">
      <dsp:nvSpPr>
        <dsp:cNvPr id="0" name=""/>
        <dsp:cNvSpPr/>
      </dsp:nvSpPr>
      <dsp:spPr>
        <a:xfrm>
          <a:off x="6877180" y="3651854"/>
          <a:ext cx="1607173" cy="1044662"/>
        </a:xfrm>
        <a:prstGeom prst="roundRect">
          <a:avLst/>
        </a:prstGeom>
        <a:gradFill rotWithShape="0">
          <a:gsLst>
            <a:gs pos="0">
              <a:schemeClr val="accent2">
                <a:hueOff val="1560506"/>
                <a:satOff val="-1946"/>
                <a:lumOff val="458"/>
                <a:alphaOff val="0"/>
                <a:tint val="70000"/>
                <a:satMod val="130000"/>
              </a:schemeClr>
            </a:gs>
            <a:gs pos="43000">
              <a:schemeClr val="accent2">
                <a:hueOff val="1560506"/>
                <a:satOff val="-1946"/>
                <a:lumOff val="458"/>
                <a:alphaOff val="0"/>
                <a:tint val="44000"/>
                <a:satMod val="165000"/>
              </a:schemeClr>
            </a:gs>
            <a:gs pos="93000">
              <a:schemeClr val="accent2">
                <a:hueOff val="1560506"/>
                <a:satOff val="-1946"/>
                <a:lumOff val="458"/>
                <a:alphaOff val="0"/>
                <a:tint val="15000"/>
                <a:satMod val="165000"/>
              </a:schemeClr>
            </a:gs>
            <a:gs pos="100000">
              <a:schemeClr val="accent2">
                <a:hueOff val="1560506"/>
                <a:satOff val="-1946"/>
                <a:lumOff val="458"/>
                <a:alphaOff val="0"/>
                <a:tint val="5000"/>
                <a:satMod val="250000"/>
              </a:schemeClr>
            </a:gs>
          </a:gsLst>
          <a:path path="circle">
            <a:fillToRect l="50000" t="130000" r="50000" b="-30000"/>
          </a:path>
        </a:gradFill>
        <a:ln>
          <a:noFill/>
        </a:ln>
        <a:effectLst>
          <a:outerShdw blurRad="57150" dist="38100" dir="5400000" algn="ctr" rotWithShape="0">
            <a:schemeClr val="accent2">
              <a:hueOff val="1560506"/>
              <a:satOff val="-1946"/>
              <a:lumOff val="458"/>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dirty="0">
              <a:solidFill>
                <a:schemeClr val="tx1"/>
              </a:solidFill>
            </a:rPr>
            <a:t>الكفاءات</a:t>
          </a:r>
          <a:endParaRPr lang="fr-FR" sz="2700" kern="1200" dirty="0">
            <a:solidFill>
              <a:schemeClr val="tx1"/>
            </a:solidFill>
          </a:endParaRPr>
        </a:p>
      </dsp:txBody>
      <dsp:txXfrm>
        <a:off x="6877180" y="3651854"/>
        <a:ext cx="1607173" cy="1044662"/>
      </dsp:txXfrm>
    </dsp:sp>
    <dsp:sp modelId="{ADF63A3E-DF03-49AD-BF56-FD2C86AD602E}">
      <dsp:nvSpPr>
        <dsp:cNvPr id="0" name=""/>
        <dsp:cNvSpPr/>
      </dsp:nvSpPr>
      <dsp:spPr>
        <a:xfrm>
          <a:off x="1784935" y="524544"/>
          <a:ext cx="5970680" cy="5970680"/>
        </a:xfrm>
        <a:custGeom>
          <a:avLst/>
          <a:gdLst/>
          <a:ahLst/>
          <a:cxnLst/>
          <a:rect l="0" t="0" r="0" b="0"/>
          <a:pathLst>
            <a:path>
              <a:moveTo>
                <a:pt x="5719932" y="4182946"/>
              </a:moveTo>
              <a:arcTo wR="2985340" hR="2985340" stAng="1419053" swAng="1360306"/>
            </a:path>
          </a:pathLst>
        </a:custGeom>
        <a:noFill/>
        <a:ln w="9525" cap="flat" cmpd="sng" algn="ctr">
          <a:solidFill>
            <a:schemeClr val="accent2">
              <a:hueOff val="1560506"/>
              <a:satOff val="-1946"/>
              <a:lumOff val="458"/>
              <a:alphaOff val="0"/>
            </a:schemeClr>
          </a:solidFill>
          <a:prstDash val="solid"/>
        </a:ln>
        <a:effectLst/>
      </dsp:spPr>
      <dsp:style>
        <a:lnRef idx="1">
          <a:scrgbClr r="0" g="0" b="0"/>
        </a:lnRef>
        <a:fillRef idx="0">
          <a:scrgbClr r="0" g="0" b="0"/>
        </a:fillRef>
        <a:effectRef idx="0">
          <a:scrgbClr r="0" g="0" b="0"/>
        </a:effectRef>
        <a:fontRef idx="minor"/>
      </dsp:style>
    </dsp:sp>
    <dsp:sp modelId="{F2F0201A-994D-4417-82E0-119099633D3D}">
      <dsp:nvSpPr>
        <dsp:cNvPr id="0" name=""/>
        <dsp:cNvSpPr/>
      </dsp:nvSpPr>
      <dsp:spPr>
        <a:xfrm>
          <a:off x="5261979" y="5677252"/>
          <a:ext cx="1607173" cy="1044662"/>
        </a:xfrm>
        <a:prstGeom prst="roundRect">
          <a:avLst/>
        </a:prstGeom>
        <a:gradFill rotWithShape="0">
          <a:gsLst>
            <a:gs pos="0">
              <a:schemeClr val="accent2">
                <a:hueOff val="2340759"/>
                <a:satOff val="-2919"/>
                <a:lumOff val="686"/>
                <a:alphaOff val="0"/>
                <a:tint val="70000"/>
                <a:satMod val="130000"/>
              </a:schemeClr>
            </a:gs>
            <a:gs pos="43000">
              <a:schemeClr val="accent2">
                <a:hueOff val="2340759"/>
                <a:satOff val="-2919"/>
                <a:lumOff val="686"/>
                <a:alphaOff val="0"/>
                <a:tint val="44000"/>
                <a:satMod val="165000"/>
              </a:schemeClr>
            </a:gs>
            <a:gs pos="93000">
              <a:schemeClr val="accent2">
                <a:hueOff val="2340759"/>
                <a:satOff val="-2919"/>
                <a:lumOff val="686"/>
                <a:alphaOff val="0"/>
                <a:tint val="15000"/>
                <a:satMod val="165000"/>
              </a:schemeClr>
            </a:gs>
            <a:gs pos="100000">
              <a:schemeClr val="accent2">
                <a:hueOff val="2340759"/>
                <a:satOff val="-2919"/>
                <a:lumOff val="686"/>
                <a:alphaOff val="0"/>
                <a:tint val="5000"/>
                <a:satMod val="250000"/>
              </a:schemeClr>
            </a:gs>
          </a:gsLst>
          <a:path path="circle">
            <a:fillToRect l="50000" t="130000" r="50000" b="-30000"/>
          </a:path>
        </a:gradFill>
        <a:ln>
          <a:noFill/>
        </a:ln>
        <a:effectLst>
          <a:outerShdw blurRad="57150" dist="38100" dir="5400000" algn="ctr" rotWithShape="0">
            <a:schemeClr val="accent2">
              <a:hueOff val="2340759"/>
              <a:satOff val="-2919"/>
              <a:lumOff val="686"/>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dirty="0">
              <a:solidFill>
                <a:schemeClr val="tx1"/>
              </a:solidFill>
            </a:rPr>
            <a:t>الوسائل</a:t>
          </a:r>
          <a:endParaRPr lang="fr-FR" sz="2700" kern="1200" dirty="0">
            <a:solidFill>
              <a:schemeClr val="tx1"/>
            </a:solidFill>
          </a:endParaRPr>
        </a:p>
      </dsp:txBody>
      <dsp:txXfrm>
        <a:off x="5261979" y="5677252"/>
        <a:ext cx="1607173" cy="1044662"/>
      </dsp:txXfrm>
    </dsp:sp>
    <dsp:sp modelId="{EAC392B6-1D02-4F05-9676-C72111EE3095}">
      <dsp:nvSpPr>
        <dsp:cNvPr id="0" name=""/>
        <dsp:cNvSpPr/>
      </dsp:nvSpPr>
      <dsp:spPr>
        <a:xfrm>
          <a:off x="1683248" y="543341"/>
          <a:ext cx="5970680" cy="5970680"/>
        </a:xfrm>
        <a:custGeom>
          <a:avLst/>
          <a:gdLst/>
          <a:ahLst/>
          <a:cxnLst/>
          <a:rect l="0" t="0" r="0" b="0"/>
          <a:pathLst>
            <a:path>
              <a:moveTo>
                <a:pt x="3568336" y="5913201"/>
              </a:moveTo>
              <a:arcTo wR="2985340" hR="2985340" stAng="4724313" swAng="1203119"/>
            </a:path>
          </a:pathLst>
        </a:custGeom>
        <a:noFill/>
        <a:ln w="9525" cap="flat" cmpd="sng" algn="ctr">
          <a:solidFill>
            <a:schemeClr val="accent2">
              <a:hueOff val="2340759"/>
              <a:satOff val="-2919"/>
              <a:lumOff val="686"/>
              <a:alphaOff val="0"/>
            </a:schemeClr>
          </a:solidFill>
          <a:prstDash val="solid"/>
        </a:ln>
        <a:effectLst/>
      </dsp:spPr>
      <dsp:style>
        <a:lnRef idx="1">
          <a:scrgbClr r="0" g="0" b="0"/>
        </a:lnRef>
        <a:fillRef idx="0">
          <a:scrgbClr r="0" g="0" b="0"/>
        </a:fillRef>
        <a:effectRef idx="0">
          <a:scrgbClr r="0" g="0" b="0"/>
        </a:effectRef>
        <a:fontRef idx="minor"/>
      </dsp:style>
    </dsp:sp>
    <dsp:sp modelId="{788FF2E5-772A-4843-9ECC-6E7FECC212EE}">
      <dsp:nvSpPr>
        <dsp:cNvPr id="0" name=""/>
        <dsp:cNvSpPr/>
      </dsp:nvSpPr>
      <dsp:spPr>
        <a:xfrm>
          <a:off x="2594712" y="5679465"/>
          <a:ext cx="1607173" cy="1044662"/>
        </a:xfrm>
        <a:prstGeom prst="roundRect">
          <a:avLst/>
        </a:prstGeom>
        <a:gradFill rotWithShape="0">
          <a:gsLst>
            <a:gs pos="0">
              <a:schemeClr val="accent2">
                <a:hueOff val="3121013"/>
                <a:satOff val="-3893"/>
                <a:lumOff val="915"/>
                <a:alphaOff val="0"/>
                <a:tint val="70000"/>
                <a:satMod val="130000"/>
              </a:schemeClr>
            </a:gs>
            <a:gs pos="43000">
              <a:schemeClr val="accent2">
                <a:hueOff val="3121013"/>
                <a:satOff val="-3893"/>
                <a:lumOff val="915"/>
                <a:alphaOff val="0"/>
                <a:tint val="44000"/>
                <a:satMod val="165000"/>
              </a:schemeClr>
            </a:gs>
            <a:gs pos="93000">
              <a:schemeClr val="accent2">
                <a:hueOff val="3121013"/>
                <a:satOff val="-3893"/>
                <a:lumOff val="915"/>
                <a:alphaOff val="0"/>
                <a:tint val="15000"/>
                <a:satMod val="165000"/>
              </a:schemeClr>
            </a:gs>
            <a:gs pos="100000">
              <a:schemeClr val="accent2">
                <a:hueOff val="3121013"/>
                <a:satOff val="-3893"/>
                <a:lumOff val="915"/>
                <a:alphaOff val="0"/>
                <a:tint val="5000"/>
                <a:satMod val="250000"/>
              </a:schemeClr>
            </a:gs>
          </a:gsLst>
          <a:path path="circle">
            <a:fillToRect l="50000" t="130000" r="50000" b="-30000"/>
          </a:path>
        </a:gradFill>
        <a:ln>
          <a:noFill/>
        </a:ln>
        <a:effectLst>
          <a:outerShdw blurRad="57150" dist="38100" dir="5400000" algn="ctr" rotWithShape="0">
            <a:schemeClr val="accent2">
              <a:hueOff val="3121013"/>
              <a:satOff val="-3893"/>
              <a:lumOff val="915"/>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a:solidFill>
                <a:schemeClr val="tx1"/>
              </a:solidFill>
            </a:rPr>
            <a:t>وسائل الاتصال</a:t>
          </a:r>
          <a:endParaRPr lang="fr-FR" sz="2700" kern="1200" dirty="0">
            <a:solidFill>
              <a:schemeClr val="tx1"/>
            </a:solidFill>
          </a:endParaRPr>
        </a:p>
      </dsp:txBody>
      <dsp:txXfrm>
        <a:off x="2594712" y="5679465"/>
        <a:ext cx="1607173" cy="1044662"/>
      </dsp:txXfrm>
    </dsp:sp>
    <dsp:sp modelId="{CDB17047-AACF-4884-A843-C731596258F1}">
      <dsp:nvSpPr>
        <dsp:cNvPr id="0" name=""/>
        <dsp:cNvSpPr/>
      </dsp:nvSpPr>
      <dsp:spPr>
        <a:xfrm>
          <a:off x="1820923" y="611343"/>
          <a:ext cx="5970680" cy="5970680"/>
        </a:xfrm>
        <a:custGeom>
          <a:avLst/>
          <a:gdLst/>
          <a:ahLst/>
          <a:cxnLst/>
          <a:rect l="0" t="0" r="0" b="0"/>
          <a:pathLst>
            <a:path>
              <a:moveTo>
                <a:pt x="838431" y="5059716"/>
              </a:moveTo>
              <a:arcTo wR="2985340" hR="2985340" stAng="8159064" swAng="1330390"/>
            </a:path>
          </a:pathLst>
        </a:custGeom>
        <a:noFill/>
        <a:ln w="9525" cap="flat" cmpd="sng" algn="ctr">
          <a:solidFill>
            <a:schemeClr val="accent2">
              <a:hueOff val="3121013"/>
              <a:satOff val="-3893"/>
              <a:lumOff val="915"/>
              <a:alphaOff val="0"/>
            </a:schemeClr>
          </a:solidFill>
          <a:prstDash val="solid"/>
        </a:ln>
        <a:effectLst/>
      </dsp:spPr>
      <dsp:style>
        <a:lnRef idx="1">
          <a:scrgbClr r="0" g="0" b="0"/>
        </a:lnRef>
        <a:fillRef idx="0">
          <a:scrgbClr r="0" g="0" b="0"/>
        </a:fillRef>
        <a:effectRef idx="0">
          <a:scrgbClr r="0" g="0" b="0"/>
        </a:effectRef>
        <a:fontRef idx="minor"/>
      </dsp:style>
    </dsp:sp>
    <dsp:sp modelId="{8A452E74-2930-46C8-BE14-5608A5494D94}">
      <dsp:nvSpPr>
        <dsp:cNvPr id="0" name=""/>
        <dsp:cNvSpPr/>
      </dsp:nvSpPr>
      <dsp:spPr>
        <a:xfrm>
          <a:off x="1056198" y="3651854"/>
          <a:ext cx="1607173" cy="1044662"/>
        </a:xfrm>
        <a:prstGeom prst="roundRect">
          <a:avLst/>
        </a:prstGeom>
        <a:gradFill rotWithShape="0">
          <a:gsLst>
            <a:gs pos="0">
              <a:schemeClr val="accent2">
                <a:hueOff val="3901266"/>
                <a:satOff val="-4866"/>
                <a:lumOff val="1144"/>
                <a:alphaOff val="0"/>
                <a:tint val="70000"/>
                <a:satMod val="130000"/>
              </a:schemeClr>
            </a:gs>
            <a:gs pos="43000">
              <a:schemeClr val="accent2">
                <a:hueOff val="3901266"/>
                <a:satOff val="-4866"/>
                <a:lumOff val="1144"/>
                <a:alphaOff val="0"/>
                <a:tint val="44000"/>
                <a:satMod val="165000"/>
              </a:schemeClr>
            </a:gs>
            <a:gs pos="93000">
              <a:schemeClr val="accent2">
                <a:hueOff val="3901266"/>
                <a:satOff val="-4866"/>
                <a:lumOff val="1144"/>
                <a:alphaOff val="0"/>
                <a:tint val="15000"/>
                <a:satMod val="165000"/>
              </a:schemeClr>
            </a:gs>
            <a:gs pos="100000">
              <a:schemeClr val="accent2">
                <a:hueOff val="3901266"/>
                <a:satOff val="-4866"/>
                <a:lumOff val="1144"/>
                <a:alphaOff val="0"/>
                <a:tint val="5000"/>
                <a:satMod val="250000"/>
              </a:schemeClr>
            </a:gs>
          </a:gsLst>
          <a:path path="circle">
            <a:fillToRect l="50000" t="130000" r="50000" b="-30000"/>
          </a:path>
        </a:gradFill>
        <a:ln>
          <a:noFill/>
        </a:ln>
        <a:effectLst>
          <a:outerShdw blurRad="57150" dist="38100" dir="5400000" algn="ctr" rotWithShape="0">
            <a:schemeClr val="accent2">
              <a:hueOff val="3901266"/>
              <a:satOff val="-4866"/>
              <a:lumOff val="114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dirty="0">
              <a:solidFill>
                <a:schemeClr val="tx1"/>
              </a:solidFill>
            </a:rPr>
            <a:t>دفتر المهن</a:t>
          </a:r>
          <a:endParaRPr lang="fr-FR" sz="2700" kern="1200" dirty="0">
            <a:solidFill>
              <a:schemeClr val="tx1"/>
            </a:solidFill>
          </a:endParaRPr>
        </a:p>
      </dsp:txBody>
      <dsp:txXfrm>
        <a:off x="1056198" y="3651854"/>
        <a:ext cx="1607173" cy="1044662"/>
      </dsp:txXfrm>
    </dsp:sp>
    <dsp:sp modelId="{BAE94849-6624-4EA0-B2BB-7F6B3C19CEB8}">
      <dsp:nvSpPr>
        <dsp:cNvPr id="0" name=""/>
        <dsp:cNvSpPr/>
      </dsp:nvSpPr>
      <dsp:spPr>
        <a:xfrm>
          <a:off x="1784935" y="524544"/>
          <a:ext cx="5970680" cy="5970680"/>
        </a:xfrm>
        <a:custGeom>
          <a:avLst/>
          <a:gdLst/>
          <a:ahLst/>
          <a:cxnLst/>
          <a:rect l="0" t="0" r="0" b="0"/>
          <a:pathLst>
            <a:path>
              <a:moveTo>
                <a:pt x="2696" y="3112186"/>
              </a:moveTo>
              <a:arcTo wR="2985340" hR="2985340" stAng="10653887" swAng="1727624"/>
            </a:path>
          </a:pathLst>
        </a:custGeom>
        <a:noFill/>
        <a:ln w="9525" cap="flat" cmpd="sng" algn="ctr">
          <a:solidFill>
            <a:schemeClr val="accent2">
              <a:hueOff val="3901266"/>
              <a:satOff val="-4866"/>
              <a:lumOff val="1144"/>
              <a:alphaOff val="0"/>
            </a:schemeClr>
          </a:solidFill>
          <a:prstDash val="solid"/>
        </a:ln>
        <a:effectLst/>
      </dsp:spPr>
      <dsp:style>
        <a:lnRef idx="1">
          <a:scrgbClr r="0" g="0" b="0"/>
        </a:lnRef>
        <a:fillRef idx="0">
          <a:scrgbClr r="0" g="0" b="0"/>
        </a:fillRef>
        <a:effectRef idx="0">
          <a:scrgbClr r="0" g="0" b="0"/>
        </a:effectRef>
        <a:fontRef idx="minor"/>
      </dsp:style>
    </dsp:sp>
    <dsp:sp modelId="{56965B3D-1988-4AA5-81F7-76BF3967C1C2}">
      <dsp:nvSpPr>
        <dsp:cNvPr id="0" name=""/>
        <dsp:cNvSpPr/>
      </dsp:nvSpPr>
      <dsp:spPr>
        <a:xfrm>
          <a:off x="1632656" y="1126224"/>
          <a:ext cx="1607173" cy="1044662"/>
        </a:xfrm>
        <a:prstGeom prst="roundRect">
          <a:avLst/>
        </a:prstGeom>
        <a:gradFill rotWithShape="0">
          <a:gsLst>
            <a:gs pos="0">
              <a:schemeClr val="accent2">
                <a:hueOff val="4681519"/>
                <a:satOff val="-5839"/>
                <a:lumOff val="1373"/>
                <a:alphaOff val="0"/>
                <a:tint val="70000"/>
                <a:satMod val="130000"/>
              </a:schemeClr>
            </a:gs>
            <a:gs pos="43000">
              <a:schemeClr val="accent2">
                <a:hueOff val="4681519"/>
                <a:satOff val="-5839"/>
                <a:lumOff val="1373"/>
                <a:alphaOff val="0"/>
                <a:tint val="44000"/>
                <a:satMod val="165000"/>
              </a:schemeClr>
            </a:gs>
            <a:gs pos="93000">
              <a:schemeClr val="accent2">
                <a:hueOff val="4681519"/>
                <a:satOff val="-5839"/>
                <a:lumOff val="1373"/>
                <a:alphaOff val="0"/>
                <a:tint val="15000"/>
                <a:satMod val="165000"/>
              </a:schemeClr>
            </a:gs>
            <a:gs pos="100000">
              <a:schemeClr val="accent2">
                <a:hueOff val="4681519"/>
                <a:satOff val="-5839"/>
                <a:lumOff val="1373"/>
                <a:alphaOff val="0"/>
                <a:tint val="5000"/>
                <a:satMod val="250000"/>
              </a:schemeClr>
            </a:gs>
          </a:gsLst>
          <a:path path="circle">
            <a:fillToRect l="50000" t="130000" r="50000" b="-30000"/>
          </a:path>
        </a:gradFill>
        <a:ln>
          <a:noFill/>
        </a:ln>
        <a:effectLst>
          <a:outerShdw blurRad="57150" dist="38100" dir="5400000" algn="ctr" rotWithShape="0">
            <a:schemeClr val="accent2">
              <a:hueOff val="4681519"/>
              <a:satOff val="-5839"/>
              <a:lumOff val="1373"/>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b="1" kern="1200">
              <a:solidFill>
                <a:schemeClr val="tx1"/>
              </a:solidFill>
            </a:rPr>
            <a:t>الفاعلين </a:t>
          </a:r>
          <a:endParaRPr lang="fr-FR" sz="2700" kern="1200">
            <a:solidFill>
              <a:schemeClr val="tx1"/>
            </a:solidFill>
          </a:endParaRPr>
        </a:p>
      </dsp:txBody>
      <dsp:txXfrm>
        <a:off x="1632656" y="1126224"/>
        <a:ext cx="1607173" cy="1044662"/>
      </dsp:txXfrm>
    </dsp:sp>
    <dsp:sp modelId="{51E9E736-A762-401E-AA67-A54AE0376DD6}">
      <dsp:nvSpPr>
        <dsp:cNvPr id="0" name=""/>
        <dsp:cNvSpPr/>
      </dsp:nvSpPr>
      <dsp:spPr>
        <a:xfrm>
          <a:off x="1784935" y="524544"/>
          <a:ext cx="5970680" cy="5970680"/>
        </a:xfrm>
        <a:custGeom>
          <a:avLst/>
          <a:gdLst/>
          <a:ahLst/>
          <a:cxnLst/>
          <a:rect l="0" t="0" r="0" b="0"/>
          <a:pathLst>
            <a:path>
              <a:moveTo>
                <a:pt x="1196867" y="595021"/>
              </a:moveTo>
              <a:arcTo wR="2985340" hR="2985340" stAng="13991737" swAng="1258577"/>
            </a:path>
          </a:pathLst>
        </a:cu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80289-18DC-4B75-AA9B-C0569B78E7BC}">
      <dsp:nvSpPr>
        <dsp:cNvPr id="0" name=""/>
        <dsp:cNvSpPr/>
      </dsp:nvSpPr>
      <dsp:spPr>
        <a:xfrm>
          <a:off x="573159" y="92408"/>
          <a:ext cx="2042437" cy="1495502"/>
        </a:xfrm>
        <a:prstGeom prst="ellipse">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التكاليف المتعلقة بالتوظيف</a:t>
          </a:r>
          <a:endParaRPr lang="fr-FR" sz="2400" kern="1200" dirty="0"/>
        </a:p>
      </dsp:txBody>
      <dsp:txXfrm>
        <a:off x="872267" y="311419"/>
        <a:ext cx="1444221" cy="1057480"/>
      </dsp:txXfrm>
    </dsp:sp>
    <dsp:sp modelId="{969F36C8-F5A6-4C25-AD73-24E11CA4982D}">
      <dsp:nvSpPr>
        <dsp:cNvPr id="0" name=""/>
        <dsp:cNvSpPr/>
      </dsp:nvSpPr>
      <dsp:spPr>
        <a:xfrm>
          <a:off x="1294559" y="1618532"/>
          <a:ext cx="867391" cy="867391"/>
        </a:xfrm>
        <a:prstGeom prst="mathPlus">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kern="1200"/>
        </a:p>
      </dsp:txBody>
      <dsp:txXfrm>
        <a:off x="1409532" y="1950222"/>
        <a:ext cx="637445" cy="204011"/>
      </dsp:txXfrm>
    </dsp:sp>
    <dsp:sp modelId="{761D0319-9D87-4C5C-A344-A1816FFDE2B1}">
      <dsp:nvSpPr>
        <dsp:cNvPr id="0" name=""/>
        <dsp:cNvSpPr/>
      </dsp:nvSpPr>
      <dsp:spPr>
        <a:xfrm>
          <a:off x="482001" y="2608953"/>
          <a:ext cx="2188113" cy="1495502"/>
        </a:xfrm>
        <a:prstGeom prst="ellipse">
          <a:avLst/>
        </a:prstGeom>
        <a:gradFill rotWithShape="0">
          <a:gsLst>
            <a:gs pos="0">
              <a:schemeClr val="accent2">
                <a:hueOff val="2340759"/>
                <a:satOff val="-2919"/>
                <a:lumOff val="686"/>
                <a:alphaOff val="0"/>
                <a:tint val="98000"/>
                <a:shade val="25000"/>
                <a:satMod val="250000"/>
              </a:schemeClr>
            </a:gs>
            <a:gs pos="68000">
              <a:schemeClr val="accent2">
                <a:hueOff val="2340759"/>
                <a:satOff val="-2919"/>
                <a:lumOff val="686"/>
                <a:alphaOff val="0"/>
                <a:tint val="86000"/>
                <a:satMod val="115000"/>
              </a:schemeClr>
            </a:gs>
            <a:gs pos="100000">
              <a:schemeClr val="accent2">
                <a:hueOff val="2340759"/>
                <a:satOff val="-2919"/>
                <a:lumOff val="686"/>
                <a:alphaOff val="0"/>
                <a:tint val="50000"/>
                <a:satMod val="150000"/>
              </a:schemeClr>
            </a:gs>
          </a:gsLst>
          <a:path path="circle">
            <a:fillToRect l="50000" t="130000" r="50000" b="-30000"/>
          </a:path>
        </a:gradFill>
        <a:ln>
          <a:noFill/>
        </a:ln>
        <a:effectLst>
          <a:outerShdw blurRad="57150" dist="38100" dir="5400000" algn="ctr" rotWithShape="0">
            <a:schemeClr val="accent2">
              <a:hueOff val="2340759"/>
              <a:satOff val="-2919"/>
              <a:lumOff val="686"/>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التكاليف</a:t>
          </a:r>
          <a:r>
            <a:rPr lang="ar-DZ" sz="1800" b="1" kern="1200" dirty="0"/>
            <a:t> </a:t>
          </a:r>
          <a:r>
            <a:rPr lang="ar-DZ" sz="2400" b="1" kern="1200" dirty="0"/>
            <a:t>المتعلقة </a:t>
          </a:r>
          <a:r>
            <a:rPr lang="ar-DZ" sz="2400" b="1" kern="1200" dirty="0" err="1"/>
            <a:t>بالتدريب </a:t>
          </a:r>
          <a:r>
            <a:rPr lang="ar-DZ" sz="1800" b="1" kern="1200" dirty="0" err="1"/>
            <a:t>:</a:t>
          </a:r>
          <a:r>
            <a:rPr lang="ar-DZ" sz="1800" b="1" kern="1200" dirty="0"/>
            <a:t> </a:t>
          </a:r>
          <a:endParaRPr lang="fr-FR" sz="1800" kern="1200" dirty="0"/>
        </a:p>
      </dsp:txBody>
      <dsp:txXfrm>
        <a:off x="802443" y="2827964"/>
        <a:ext cx="1547229" cy="1057480"/>
      </dsp:txXfrm>
    </dsp:sp>
    <dsp:sp modelId="{83158593-83AA-433F-BAEB-EDB895131745}">
      <dsp:nvSpPr>
        <dsp:cNvPr id="0" name=""/>
        <dsp:cNvSpPr/>
      </dsp:nvSpPr>
      <dsp:spPr>
        <a:xfrm rot="33982">
          <a:off x="2943486" y="1836650"/>
          <a:ext cx="579606" cy="556326"/>
        </a:xfrm>
        <a:prstGeom prst="rightArrow">
          <a:avLst>
            <a:gd name="adj1" fmla="val 60000"/>
            <a:gd name="adj2" fmla="val 50000"/>
          </a:avLst>
        </a:prstGeom>
        <a:gradFill rotWithShape="0">
          <a:gsLst>
            <a:gs pos="0">
              <a:schemeClr val="accent2">
                <a:hueOff val="4681519"/>
                <a:satOff val="-5839"/>
                <a:lumOff val="1373"/>
                <a:alphaOff val="0"/>
                <a:tint val="98000"/>
                <a:shade val="25000"/>
                <a:satMod val="250000"/>
              </a:schemeClr>
            </a:gs>
            <a:gs pos="68000">
              <a:schemeClr val="accent2">
                <a:hueOff val="4681519"/>
                <a:satOff val="-5839"/>
                <a:lumOff val="1373"/>
                <a:alphaOff val="0"/>
                <a:tint val="86000"/>
                <a:satMod val="115000"/>
              </a:schemeClr>
            </a:gs>
            <a:gs pos="100000">
              <a:schemeClr val="accent2">
                <a:hueOff val="4681519"/>
                <a:satOff val="-5839"/>
                <a:lumOff val="1373"/>
                <a:alphaOff val="0"/>
                <a:tint val="50000"/>
                <a:satMod val="150000"/>
              </a:schemeClr>
            </a:gs>
          </a:gsLst>
          <a:path path="circle">
            <a:fillToRect l="50000" t="130000" r="50000" b="-30000"/>
          </a:path>
        </a:gradFill>
        <a:ln>
          <a:noFill/>
        </a:ln>
        <a:effectLst>
          <a:outerShdw blurRad="57150" dist="38100" dir="5400000" algn="ctr" rotWithShape="0">
            <a:schemeClr val="accent2">
              <a:hueOff val="4681519"/>
              <a:satOff val="-5839"/>
              <a:lumOff val="1373"/>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fr-FR" sz="2300" kern="1200"/>
        </a:p>
      </dsp:txBody>
      <dsp:txXfrm>
        <a:off x="2943490" y="1947090"/>
        <a:ext cx="412708" cy="333796"/>
      </dsp:txXfrm>
    </dsp:sp>
    <dsp:sp modelId="{9A730E08-1CF9-4D25-A6F8-4F9663887A00}">
      <dsp:nvSpPr>
        <dsp:cNvPr id="0" name=""/>
        <dsp:cNvSpPr/>
      </dsp:nvSpPr>
      <dsp:spPr>
        <a:xfrm>
          <a:off x="3763563" y="821639"/>
          <a:ext cx="2991004" cy="2626400"/>
        </a:xfrm>
        <a:prstGeom prst="ellipse">
          <a:avLst/>
        </a:prstGeom>
        <a:gradFill rotWithShape="0">
          <a:gsLst>
            <a:gs pos="0">
              <a:schemeClr val="accent2">
                <a:hueOff val="4681519"/>
                <a:satOff val="-5839"/>
                <a:lumOff val="1373"/>
                <a:alphaOff val="0"/>
                <a:tint val="98000"/>
                <a:shade val="25000"/>
                <a:satMod val="250000"/>
              </a:schemeClr>
            </a:gs>
            <a:gs pos="68000">
              <a:schemeClr val="accent2">
                <a:hueOff val="4681519"/>
                <a:satOff val="-5839"/>
                <a:lumOff val="1373"/>
                <a:alphaOff val="0"/>
                <a:tint val="86000"/>
                <a:satMod val="115000"/>
              </a:schemeClr>
            </a:gs>
            <a:gs pos="100000">
              <a:schemeClr val="accent2">
                <a:hueOff val="4681519"/>
                <a:satOff val="-5839"/>
                <a:lumOff val="1373"/>
                <a:alphaOff val="0"/>
                <a:tint val="50000"/>
                <a:satMod val="150000"/>
              </a:schemeClr>
            </a:gs>
          </a:gsLst>
          <a:path path="circle">
            <a:fillToRect l="50000" t="130000" r="50000" b="-30000"/>
          </a:path>
        </a:gradFill>
        <a:ln>
          <a:noFill/>
        </a:ln>
        <a:effectLst>
          <a:outerShdw blurRad="57150" dist="38100" dir="5400000" algn="ctr" rotWithShape="0">
            <a:schemeClr val="accent2">
              <a:hueOff val="4681519"/>
              <a:satOff val="-5839"/>
              <a:lumOff val="1373"/>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ar-DZ" sz="3500" b="1" kern="1200" dirty="0"/>
            <a:t>التكاليف الناتجة عن عدم الليونة أو غيابها </a:t>
          </a:r>
          <a:endParaRPr lang="fr-FR" sz="3500" kern="1200" dirty="0"/>
        </a:p>
      </dsp:txBody>
      <dsp:txXfrm>
        <a:off x="4201585" y="1206266"/>
        <a:ext cx="2114960" cy="18571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76194-F9A4-4B26-87FE-CFC353F5A729}">
      <dsp:nvSpPr>
        <dsp:cNvPr id="0" name=""/>
        <dsp:cNvSpPr/>
      </dsp:nvSpPr>
      <dsp:spPr>
        <a:xfrm>
          <a:off x="1281782" y="64179"/>
          <a:ext cx="5669010" cy="737361"/>
        </a:xfrm>
        <a:prstGeom prst="roundRect">
          <a:avLst>
            <a:gd name="adj" fmla="val 1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DZ" sz="2800" b="1" kern="1200" dirty="0"/>
            <a:t>التكاليف الناتجة عن عدم رضا العاملين</a:t>
          </a:r>
          <a:endParaRPr lang="fr-FR" sz="2800" b="1" kern="1200" dirty="0"/>
        </a:p>
      </dsp:txBody>
      <dsp:txXfrm>
        <a:off x="1303379" y="85776"/>
        <a:ext cx="5625816" cy="694167"/>
      </dsp:txXfrm>
    </dsp:sp>
    <dsp:sp modelId="{6CB48BDC-A41B-4674-81D4-B7E5776D5696}">
      <dsp:nvSpPr>
        <dsp:cNvPr id="0" name=""/>
        <dsp:cNvSpPr/>
      </dsp:nvSpPr>
      <dsp:spPr>
        <a:xfrm rot="5400000">
          <a:off x="4001559" y="788606"/>
          <a:ext cx="229456" cy="331812"/>
        </a:xfrm>
        <a:prstGeom prst="rightArrow">
          <a:avLst>
            <a:gd name="adj1" fmla="val 60000"/>
            <a:gd name="adj2" fmla="val 5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rot="-5400000">
        <a:off x="4016744" y="839784"/>
        <a:ext cx="199088" cy="160619"/>
      </dsp:txXfrm>
    </dsp:sp>
    <dsp:sp modelId="{F1BAB0BC-86A4-45EB-AB1B-674B698CAE7A}">
      <dsp:nvSpPr>
        <dsp:cNvPr id="0" name=""/>
        <dsp:cNvSpPr/>
      </dsp:nvSpPr>
      <dsp:spPr>
        <a:xfrm>
          <a:off x="1110317" y="1107483"/>
          <a:ext cx="6011941" cy="737361"/>
        </a:xfrm>
        <a:prstGeom prst="roundRect">
          <a:avLst>
            <a:gd name="adj" fmla="val 10000"/>
          </a:avLst>
        </a:prstGeom>
        <a:gradFill rotWithShape="0">
          <a:gsLst>
            <a:gs pos="0">
              <a:schemeClr val="accent2">
                <a:hueOff val="2340759"/>
                <a:satOff val="-2919"/>
                <a:lumOff val="686"/>
                <a:alphaOff val="0"/>
                <a:tint val="70000"/>
                <a:satMod val="130000"/>
              </a:schemeClr>
            </a:gs>
            <a:gs pos="43000">
              <a:schemeClr val="accent2">
                <a:hueOff val="2340759"/>
                <a:satOff val="-2919"/>
                <a:lumOff val="686"/>
                <a:alphaOff val="0"/>
                <a:tint val="44000"/>
                <a:satMod val="165000"/>
              </a:schemeClr>
            </a:gs>
            <a:gs pos="93000">
              <a:schemeClr val="accent2">
                <a:hueOff val="2340759"/>
                <a:satOff val="-2919"/>
                <a:lumOff val="686"/>
                <a:alphaOff val="0"/>
                <a:tint val="15000"/>
                <a:satMod val="165000"/>
              </a:schemeClr>
            </a:gs>
            <a:gs pos="100000">
              <a:schemeClr val="accent2">
                <a:hueOff val="2340759"/>
                <a:satOff val="-2919"/>
                <a:lumOff val="686"/>
                <a:alphaOff val="0"/>
                <a:tint val="5000"/>
                <a:satMod val="250000"/>
              </a:schemeClr>
            </a:gs>
          </a:gsLst>
          <a:path path="circle">
            <a:fillToRect l="50000" t="130000" r="50000" b="-30000"/>
          </a:path>
        </a:gradFill>
        <a:ln>
          <a:noFill/>
        </a:ln>
        <a:effectLst>
          <a:outerShdw blurRad="57150" dist="38100" dir="5400000" algn="ctr" rotWithShape="0">
            <a:schemeClr val="accent2">
              <a:hueOff val="2340759"/>
              <a:satOff val="-2919"/>
              <a:lumOff val="686"/>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DZ" sz="2800" kern="1200" dirty="0"/>
            <a:t>الرضا عن العمل</a:t>
          </a:r>
          <a:endParaRPr lang="fr-FR" sz="2800" kern="1200" dirty="0"/>
        </a:p>
      </dsp:txBody>
      <dsp:txXfrm>
        <a:off x="1131914" y="1129080"/>
        <a:ext cx="5968747" cy="694167"/>
      </dsp:txXfrm>
    </dsp:sp>
    <dsp:sp modelId="{0C835536-14BD-4E7F-87BE-0EAB86D4CB89}">
      <dsp:nvSpPr>
        <dsp:cNvPr id="0" name=""/>
        <dsp:cNvSpPr/>
      </dsp:nvSpPr>
      <dsp:spPr>
        <a:xfrm rot="10800000">
          <a:off x="3837248" y="1863278"/>
          <a:ext cx="558078" cy="331812"/>
        </a:xfrm>
        <a:prstGeom prst="mathEqual">
          <a:avLst/>
        </a:prstGeom>
        <a:gradFill rotWithShape="0">
          <a:gsLst>
            <a:gs pos="0">
              <a:schemeClr val="accent2">
                <a:hueOff val="4681519"/>
                <a:satOff val="-5839"/>
                <a:lumOff val="1373"/>
                <a:alphaOff val="0"/>
                <a:tint val="70000"/>
                <a:satMod val="130000"/>
              </a:schemeClr>
            </a:gs>
            <a:gs pos="43000">
              <a:schemeClr val="accent2">
                <a:hueOff val="4681519"/>
                <a:satOff val="-5839"/>
                <a:lumOff val="1373"/>
                <a:alphaOff val="0"/>
                <a:tint val="44000"/>
                <a:satMod val="165000"/>
              </a:schemeClr>
            </a:gs>
            <a:gs pos="93000">
              <a:schemeClr val="accent2">
                <a:hueOff val="4681519"/>
                <a:satOff val="-5839"/>
                <a:lumOff val="1373"/>
                <a:alphaOff val="0"/>
                <a:tint val="15000"/>
                <a:satMod val="165000"/>
              </a:schemeClr>
            </a:gs>
            <a:gs pos="100000">
              <a:schemeClr val="accent2">
                <a:hueOff val="4681519"/>
                <a:satOff val="-5839"/>
                <a:lumOff val="1373"/>
                <a:alphaOff val="0"/>
                <a:tint val="5000"/>
                <a:satMod val="250000"/>
              </a:schemeClr>
            </a:gs>
          </a:gsLst>
          <a:path path="circle">
            <a:fillToRect l="50000" t="130000" r="50000" b="-30000"/>
          </a:path>
        </a:gradFill>
        <a:ln>
          <a:noFill/>
        </a:ln>
        <a:effectLst>
          <a:outerShdw blurRad="57150" dist="38100" dir="5400000" algn="ctr" rotWithShape="0">
            <a:schemeClr val="accent2">
              <a:hueOff val="4681519"/>
              <a:satOff val="-5839"/>
              <a:lumOff val="1373"/>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fr-FR" sz="3200" kern="1200"/>
        </a:p>
      </dsp:txBody>
      <dsp:txXfrm rot="-5400000">
        <a:off x="4066515" y="1799917"/>
        <a:ext cx="199088" cy="458534"/>
      </dsp:txXfrm>
    </dsp:sp>
    <dsp:sp modelId="{AAA71F6D-11F3-456D-AEE3-8BF9F6E19443}">
      <dsp:nvSpPr>
        <dsp:cNvPr id="0" name=""/>
        <dsp:cNvSpPr/>
      </dsp:nvSpPr>
      <dsp:spPr>
        <a:xfrm>
          <a:off x="864097" y="2213525"/>
          <a:ext cx="6504381" cy="737361"/>
        </a:xfrm>
        <a:prstGeom prst="roundRect">
          <a:avLst>
            <a:gd name="adj" fmla="val 10000"/>
          </a:avLst>
        </a:prstGeom>
        <a:gradFill rotWithShape="0">
          <a:gsLst>
            <a:gs pos="0">
              <a:schemeClr val="accent2">
                <a:hueOff val="4681519"/>
                <a:satOff val="-5839"/>
                <a:lumOff val="1373"/>
                <a:alphaOff val="0"/>
                <a:tint val="70000"/>
                <a:satMod val="130000"/>
              </a:schemeClr>
            </a:gs>
            <a:gs pos="43000">
              <a:schemeClr val="accent2">
                <a:hueOff val="4681519"/>
                <a:satOff val="-5839"/>
                <a:lumOff val="1373"/>
                <a:alphaOff val="0"/>
                <a:tint val="44000"/>
                <a:satMod val="165000"/>
              </a:schemeClr>
            </a:gs>
            <a:gs pos="93000">
              <a:schemeClr val="accent2">
                <a:hueOff val="4681519"/>
                <a:satOff val="-5839"/>
                <a:lumOff val="1373"/>
                <a:alphaOff val="0"/>
                <a:tint val="15000"/>
                <a:satMod val="165000"/>
              </a:schemeClr>
            </a:gs>
            <a:gs pos="100000">
              <a:schemeClr val="accent2">
                <a:hueOff val="4681519"/>
                <a:satOff val="-5839"/>
                <a:lumOff val="1373"/>
                <a:alphaOff val="0"/>
                <a:tint val="5000"/>
                <a:satMod val="250000"/>
              </a:schemeClr>
            </a:gs>
          </a:gsLst>
          <a:path path="circle">
            <a:fillToRect l="50000" t="130000" r="50000" b="-30000"/>
          </a:path>
        </a:gradFill>
        <a:ln>
          <a:noFill/>
        </a:ln>
        <a:effectLst>
          <a:outerShdw blurRad="57150" dist="38100" dir="5400000" algn="ctr" rotWithShape="0">
            <a:schemeClr val="accent2">
              <a:hueOff val="4681519"/>
              <a:satOff val="-5839"/>
              <a:lumOff val="1373"/>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b="0" kern="1200" dirty="0"/>
            <a:t>الرضا </a:t>
          </a:r>
          <a:r>
            <a:rPr lang="ar-DZ" sz="2400" b="0" kern="1200" dirty="0" err="1"/>
            <a:t>عن </a:t>
          </a:r>
          <a:r>
            <a:rPr lang="ar-DZ" sz="2400" b="0" kern="1200" dirty="0"/>
            <a:t>( </a:t>
          </a:r>
          <a:r>
            <a:rPr lang="ar-DZ" sz="2400" b="0" kern="1200" dirty="0" err="1"/>
            <a:t>الأجر </a:t>
          </a:r>
          <a:r>
            <a:rPr lang="ar-DZ" sz="2400" b="0" kern="1200" dirty="0"/>
            <a:t>+ محتوى </a:t>
          </a:r>
          <a:r>
            <a:rPr lang="ar-DZ" sz="2400" b="0" kern="1200" dirty="0" err="1"/>
            <a:t>العمل </a:t>
          </a:r>
          <a:r>
            <a:rPr lang="ar-DZ" sz="2400" b="0" kern="1200" dirty="0"/>
            <a:t>+ فرص </a:t>
          </a:r>
          <a:r>
            <a:rPr lang="ar-DZ" sz="2400" b="0" kern="1200" dirty="0" err="1"/>
            <a:t>الترقية </a:t>
          </a:r>
          <a:r>
            <a:rPr lang="ar-DZ" sz="2400" b="0" kern="1200" dirty="0"/>
            <a:t>+ </a:t>
          </a:r>
          <a:r>
            <a:rPr lang="ar-DZ" sz="2400" b="0" kern="1200" dirty="0" err="1"/>
            <a:t>الإشراف </a:t>
          </a:r>
          <a:r>
            <a:rPr lang="ar-DZ" sz="2400" b="0" kern="1200" dirty="0"/>
            <a:t>+ جماعة </a:t>
          </a:r>
          <a:r>
            <a:rPr lang="ar-DZ" sz="2800" b="0" kern="1200" dirty="0" err="1"/>
            <a:t>العمل </a:t>
          </a:r>
          <a:r>
            <a:rPr lang="ar-DZ" sz="2800" b="0" kern="1200" dirty="0"/>
            <a:t>+ ساعات </a:t>
          </a:r>
          <a:r>
            <a:rPr lang="ar-DZ" sz="2800" b="0" kern="1200" dirty="0" err="1"/>
            <a:t>العمل </a:t>
          </a:r>
          <a:r>
            <a:rPr lang="ar-DZ" sz="2800" b="0" kern="1200" dirty="0"/>
            <a:t>+ ظروف </a:t>
          </a:r>
          <a:r>
            <a:rPr lang="ar-DZ" sz="2800" b="0" kern="1200" dirty="0" err="1"/>
            <a:t>العمل </a:t>
          </a:r>
          <a:r>
            <a:rPr lang="ar-DZ" sz="1800" b="0" kern="1200" dirty="0" err="1"/>
            <a:t>)</a:t>
          </a:r>
          <a:endParaRPr lang="fr-FR" sz="1800" b="0" kern="1200" dirty="0"/>
        </a:p>
      </dsp:txBody>
      <dsp:txXfrm>
        <a:off x="885694" y="2235122"/>
        <a:ext cx="6461187" cy="694167"/>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12/05/2020</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7.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10136"/>
            <a:ext cx="8568952" cy="6093976"/>
          </a:xfrm>
          <a:prstGeom prst="rect">
            <a:avLst/>
          </a:prstGeom>
          <a:ln>
            <a:noFill/>
          </a:ln>
          <a:effectLst/>
        </p:spPr>
        <p:txBody>
          <a:bodyPr wrap="square">
            <a:spAutoFit/>
          </a:bodyPr>
          <a:lstStyle/>
          <a:p>
            <a:pPr algn="ctr"/>
            <a:r>
              <a:rPr lang="ar-DZ" sz="2000" dirty="0"/>
              <a:t>جامعة محمد </a:t>
            </a:r>
            <a:r>
              <a:rPr lang="ar-DZ" sz="2000" dirty="0" err="1"/>
              <a:t>خيضر-بسكرة-</a:t>
            </a:r>
            <a:endParaRPr lang="ar-DZ" sz="2000" dirty="0"/>
          </a:p>
          <a:p>
            <a:pPr algn="ctr"/>
            <a:r>
              <a:rPr lang="ar-DZ" sz="2000" dirty="0"/>
              <a:t>كلية العلوم </a:t>
            </a:r>
            <a:r>
              <a:rPr lang="ar-DZ" sz="2000" dirty="0" err="1"/>
              <a:t>الإقتصادية</a:t>
            </a:r>
            <a:r>
              <a:rPr lang="ar-DZ" sz="2000" dirty="0"/>
              <a:t> وعلوم التسيير والعلوم التجارية</a:t>
            </a:r>
          </a:p>
          <a:p>
            <a:pPr algn="ctr"/>
            <a:r>
              <a:rPr lang="ar-DZ" sz="2000" dirty="0"/>
              <a:t>قسم التسيير</a:t>
            </a:r>
          </a:p>
          <a:p>
            <a:pPr algn="ctr"/>
            <a:r>
              <a:rPr lang="ar-DZ" sz="2000" dirty="0"/>
              <a:t>تخصص إدارة الموارد البشرية</a:t>
            </a:r>
          </a:p>
          <a:p>
            <a:pPr algn="ctr"/>
            <a:endParaRPr lang="ar-DZ" sz="3200" dirty="0"/>
          </a:p>
          <a:p>
            <a:pPr algn="ctr"/>
            <a:endParaRPr lang="ar-DZ" sz="3200" dirty="0"/>
          </a:p>
          <a:p>
            <a:pPr algn="ctr"/>
            <a:r>
              <a:rPr lang="ar-DZ" sz="5400" dirty="0">
                <a:solidFill>
                  <a:schemeClr val="accent2">
                    <a:lumMod val="75000"/>
                  </a:schemeClr>
                </a:solidFill>
                <a:effectLst>
                  <a:glow rad="139700">
                    <a:schemeClr val="accent3">
                      <a:satMod val="175000"/>
                      <a:alpha val="40000"/>
                    </a:schemeClr>
                  </a:glow>
                </a:effectLst>
              </a:rPr>
              <a:t>التسيير التوقعي للوظائف </a:t>
            </a:r>
            <a:r>
              <a:rPr lang="ar-DZ" sz="5400" dirty="0" err="1">
                <a:solidFill>
                  <a:schemeClr val="accent2">
                    <a:lumMod val="75000"/>
                  </a:schemeClr>
                </a:solidFill>
                <a:effectLst>
                  <a:glow rad="139700">
                    <a:schemeClr val="accent3">
                      <a:satMod val="175000"/>
                      <a:alpha val="40000"/>
                    </a:schemeClr>
                  </a:glow>
                </a:effectLst>
              </a:rPr>
              <a:t>والكفائات</a:t>
            </a:r>
            <a:endParaRPr lang="ar-DZ" sz="5400" dirty="0">
              <a:solidFill>
                <a:schemeClr val="accent2">
                  <a:lumMod val="75000"/>
                </a:schemeClr>
              </a:solidFill>
              <a:effectLst>
                <a:glow rad="139700">
                  <a:schemeClr val="accent3">
                    <a:satMod val="175000"/>
                    <a:alpha val="40000"/>
                  </a:schemeClr>
                </a:glow>
              </a:effectLst>
            </a:endParaRPr>
          </a:p>
          <a:p>
            <a:pPr algn="r"/>
            <a:endParaRPr lang="ar-DZ" sz="3200" dirty="0">
              <a:effectLst>
                <a:glow rad="139700">
                  <a:schemeClr val="accent3">
                    <a:satMod val="175000"/>
                    <a:alpha val="40000"/>
                  </a:schemeClr>
                </a:glow>
              </a:effectLst>
            </a:endParaRPr>
          </a:p>
          <a:p>
            <a:pPr algn="r"/>
            <a:r>
              <a:rPr lang="ar-DZ" sz="3200" b="1" dirty="0">
                <a:effectLst>
                  <a:glow rad="101600">
                    <a:schemeClr val="accent2">
                      <a:satMod val="175000"/>
                      <a:alpha val="40000"/>
                    </a:schemeClr>
                  </a:glow>
                </a:effectLst>
              </a:rPr>
              <a:t>من اعداد الطالبتين:                      تحت </a:t>
            </a:r>
            <a:r>
              <a:rPr lang="ar-DZ" sz="3200" b="1" dirty="0" err="1">
                <a:effectLst>
                  <a:glow rad="101600">
                    <a:schemeClr val="accent2">
                      <a:satMod val="175000"/>
                      <a:alpha val="40000"/>
                    </a:schemeClr>
                  </a:glow>
                </a:effectLst>
              </a:rPr>
              <a:t>إشراف:</a:t>
            </a:r>
            <a:r>
              <a:rPr lang="ar-DZ" sz="3200" b="1" dirty="0">
                <a:effectLst>
                  <a:glow rad="101600">
                    <a:schemeClr val="accent2">
                      <a:satMod val="175000"/>
                      <a:alpha val="40000"/>
                    </a:schemeClr>
                  </a:glow>
                </a:effectLst>
              </a:rPr>
              <a:t> </a:t>
            </a:r>
          </a:p>
          <a:p>
            <a:pPr algn="r"/>
            <a:r>
              <a:rPr lang="ar-DZ" sz="3200" dirty="0"/>
              <a:t>  - </a:t>
            </a:r>
            <a:r>
              <a:rPr lang="ar-DZ" sz="3200" dirty="0" err="1"/>
              <a:t>يوب</a:t>
            </a:r>
            <a:r>
              <a:rPr lang="ar-DZ" sz="3200" dirty="0"/>
              <a:t> </a:t>
            </a:r>
            <a:r>
              <a:rPr lang="ar-DZ" sz="3200" dirty="0" err="1"/>
              <a:t>أسماء                            </a:t>
            </a:r>
            <a:r>
              <a:rPr lang="ar-DZ" sz="3200" dirty="0"/>
              <a:t>- مليكة علالي  </a:t>
            </a:r>
          </a:p>
          <a:p>
            <a:pPr algn="r"/>
            <a:r>
              <a:rPr lang="ar-DZ" sz="3200" dirty="0"/>
              <a:t>  - </a:t>
            </a:r>
            <a:r>
              <a:rPr lang="ar-DZ" sz="3200" dirty="0" err="1"/>
              <a:t>ضحوي</a:t>
            </a:r>
            <a:r>
              <a:rPr lang="ar-DZ" sz="3200" dirty="0"/>
              <a:t> أم الخير</a:t>
            </a:r>
          </a:p>
          <a:p>
            <a:pPr algn="r"/>
            <a:r>
              <a:rPr lang="ar-DZ" sz="3200" dirty="0"/>
              <a:t>  -</a:t>
            </a:r>
            <a:r>
              <a:rPr lang="ar-DZ" sz="3200" dirty="0" err="1"/>
              <a:t>مشلق</a:t>
            </a:r>
            <a:r>
              <a:rPr lang="ar-DZ" sz="3200" dirty="0"/>
              <a:t> سهام</a:t>
            </a:r>
          </a:p>
          <a:p>
            <a:pPr algn="ctr"/>
            <a:r>
              <a:rPr lang="ar-DZ" sz="3200" b="1" dirty="0"/>
              <a:t>السنة الدراسية:</a:t>
            </a:r>
            <a:r>
              <a:rPr lang="ar-DZ" sz="3200" dirty="0"/>
              <a:t>2020/2019</a:t>
            </a:r>
          </a:p>
        </p:txBody>
      </p:sp>
      <p:pic>
        <p:nvPicPr>
          <p:cNvPr id="3" name="Image 8"/>
          <p:cNvPicPr>
            <a:picLocks noChangeAspect="1"/>
          </p:cNvPicPr>
          <p:nvPr/>
        </p:nvPicPr>
        <p:blipFill>
          <a:blip r:embed="rId2" cstate="print"/>
          <a:stretch>
            <a:fillRect/>
          </a:stretch>
        </p:blipFill>
        <p:spPr>
          <a:xfrm>
            <a:off x="4283968" y="1916832"/>
            <a:ext cx="504056" cy="648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 to="" calcmode="lin" valueType="num">
                                      <p:cBhvr>
                                        <p:cTn id="10" dur="1" fill="hold"/>
                                        <p:tgtEl>
                                          <p:spTgt spid="2">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to="" calcmode="lin" valueType="num">
                                      <p:cBhvr>
                                        <p:cTn id="13" dur="1" fill="hold"/>
                                        <p:tgtEl>
                                          <p:spTgt spid="2">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 to="" calcmode="lin" valueType="num">
                                      <p:cBhvr>
                                        <p:cTn id="16" dur="1" fill="hold"/>
                                        <p:tgtEl>
                                          <p:spTgt spid="2">
                                            <p:txEl>
                                              <p:pRg st="3" end="3"/>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to="" calcmode="lin" valueType="num">
                                      <p:cBhvr>
                                        <p:cTn id="21" dur="1" fill="hold"/>
                                        <p:tgtEl>
                                          <p:spTgt spid="3"/>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 to="" calcmode="lin" valueType="num">
                                      <p:cBhvr>
                                        <p:cTn id="26" dur="1" fill="hold"/>
                                        <p:tgtEl>
                                          <p:spTgt spid="2">
                                            <p:txEl>
                                              <p:pRg st="6" end="6"/>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to="" calcmode="lin" valueType="num">
                                      <p:cBhvr>
                                        <p:cTn id="31" dur="1" fill="hold"/>
                                        <p:tgtEl>
                                          <p:spTgt spid="2">
                                            <p:txEl>
                                              <p:pRg st="8" end="8"/>
                                            </p:txEl>
                                          </p:spTgt>
                                        </p:tgtEl>
                                        <p:attrNameLst>
                                          <p:attrName/>
                                        </p:attrNameLst>
                                      </p:cBhvr>
                                    </p:anim>
                                  </p:childTnLst>
                                </p:cTn>
                              </p:par>
                              <p:par>
                                <p:cTn id="32" presetID="24" presetClass="entr" presetSubtype="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 to="" calcmode="lin" valueType="num">
                                      <p:cBhvr>
                                        <p:cTn id="34" dur="1" fill="hold"/>
                                        <p:tgtEl>
                                          <p:spTgt spid="2">
                                            <p:txEl>
                                              <p:pRg st="9" end="9"/>
                                            </p:txEl>
                                          </p:spTgt>
                                        </p:tgtEl>
                                        <p:attrNameLst>
                                          <p:attrName/>
                                        </p:attrNameLst>
                                      </p:cBhvr>
                                    </p:anim>
                                  </p:childTnLst>
                                </p:cTn>
                              </p:par>
                              <p:par>
                                <p:cTn id="35" presetID="24"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to="" calcmode="lin" valueType="num">
                                      <p:cBhvr>
                                        <p:cTn id="37" dur="1" fill="hold"/>
                                        <p:tgtEl>
                                          <p:spTgt spid="2">
                                            <p:txEl>
                                              <p:pRg st="10" end="10"/>
                                            </p:txEl>
                                          </p:spTgt>
                                        </p:tgtEl>
                                        <p:attrNameLst>
                                          <p:attrName/>
                                        </p:attrNameLst>
                                      </p:cBhvr>
                                    </p:anim>
                                  </p:childTnLst>
                                </p:cTn>
                              </p:par>
                              <p:par>
                                <p:cTn id="38" presetID="24" presetClass="entr" presetSubtype="0"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 to="" calcmode="lin" valueType="num">
                                      <p:cBhvr>
                                        <p:cTn id="40" dur="1" fill="hold"/>
                                        <p:tgtEl>
                                          <p:spTgt spid="2">
                                            <p:txEl>
                                              <p:pRg st="11" end="11"/>
                                            </p:txEl>
                                          </p:spTgt>
                                        </p:tgtEl>
                                        <p:attrNameLst>
                                          <p:attrName/>
                                        </p:attrNameLst>
                                      </p:cBhvr>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nodeType="click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 to="" calcmode="lin" valueType="num">
                                      <p:cBhvr>
                                        <p:cTn id="45" dur="1" fill="hold"/>
                                        <p:tgtEl>
                                          <p:spTgt spid="2">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124744"/>
            <a:ext cx="8964488"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28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الثاني </a:t>
            </a:r>
            <a:r>
              <a:rPr kumimoji="0" lang="ar-DZ" sz="28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effectLst/>
                <a:latin typeface="Calibri" pitchFamily="34" charset="0"/>
                <a:ea typeface="Calibri" pitchFamily="34" charset="0"/>
                <a:cs typeface="Arial" pitchFamily="34" charset="0"/>
              </a:rPr>
              <a:t>تقدير العرض المستقبلي والحالي من الموارد البشرية </a:t>
            </a:r>
            <a:r>
              <a:rPr kumimoji="0" lang="ar-DZ" sz="2800" b="0" i="0" u="none" strike="noStrike" cap="none" normalizeH="0" baseline="0" dirty="0">
                <a:ln>
                  <a:noFill/>
                </a:ln>
                <a:effectLst/>
                <a:latin typeface="Calibri" pitchFamily="34" charset="0"/>
                <a:ea typeface="Calibri" pitchFamily="34" charset="0"/>
                <a:cs typeface="Arial" pitchFamily="34" charset="0"/>
              </a:rPr>
              <a:t>داخليا</a:t>
            </a:r>
            <a:r>
              <a:rPr kumimoji="0" lang="ar-DZ" sz="2800" b="1" i="0" u="none" strike="noStrike" cap="none" normalizeH="0" baseline="0" dirty="0">
                <a:ln>
                  <a:noFill/>
                </a:ln>
                <a:effectLst/>
                <a:latin typeface="Calibri" pitchFamily="34" charset="0"/>
                <a:ea typeface="Calibri" pitchFamily="34" charset="0"/>
                <a:cs typeface="Arial" pitchFamily="34" charset="0"/>
              </a:rPr>
              <a:t> في سوق العمل </a:t>
            </a:r>
            <a:endParaRPr kumimoji="0" lang="fr-FR" sz="28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بما إن الوظائف المستقبلية أصبحت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معروفة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سوف نحاول في هذا المطلب تركيز اهتمامنا على دراسة وتحليل الإعداد و النوعيات من العاملين الذين سيكونون متاحين داخل المؤسسة و داخل سوق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العمل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(العرض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المتوقع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وذلك عبر ما يلي</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1-يتم التنبؤ بالتطورات و التغيرات التي قد تطرأ على قدرات ومهارات و كفاءات الموارد البشرية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مستقبلا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العرض الداخلي المناخ</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2-حصر ما هو متاح داخل المؤسسة من الموارد البشرية كما و نوعا</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3-يمكن تقدير المعلومات وحصرها من خلال الاعتماد على هرم العمر و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الأقدمية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الميزانية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الاجتماعية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استبيان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التقييم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الاختبارات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والمقابلات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المؤهلات و الكفاءات</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2529">
                                            <p:txEl>
                                              <p:pRg st="0" end="0"/>
                                            </p:txEl>
                                          </p:spTgt>
                                        </p:tgtEl>
                                        <p:attrNameLst>
                                          <p:attrName>style.visibility</p:attrName>
                                        </p:attrNameLst>
                                      </p:cBhvr>
                                      <p:to>
                                        <p:strVal val="visible"/>
                                      </p:to>
                                    </p:set>
                                    <p:anim to="" calcmode="lin" valueType="num">
                                      <p:cBhvr>
                                        <p:cTn id="7" dur="1" fill="hold"/>
                                        <p:tgtEl>
                                          <p:spTgt spid="22529">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2529">
                                            <p:txEl>
                                              <p:pRg st="1" end="1"/>
                                            </p:txEl>
                                          </p:spTgt>
                                        </p:tgtEl>
                                        <p:attrNameLst>
                                          <p:attrName>style.visibility</p:attrName>
                                        </p:attrNameLst>
                                      </p:cBhvr>
                                      <p:to>
                                        <p:strVal val="visible"/>
                                      </p:to>
                                    </p:set>
                                    <p:anim to="" calcmode="lin" valueType="num">
                                      <p:cBhvr>
                                        <p:cTn id="10" dur="1" fill="hold"/>
                                        <p:tgtEl>
                                          <p:spTgt spid="22529">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2529">
                                            <p:txEl>
                                              <p:pRg st="2" end="2"/>
                                            </p:txEl>
                                          </p:spTgt>
                                        </p:tgtEl>
                                        <p:attrNameLst>
                                          <p:attrName>style.visibility</p:attrName>
                                        </p:attrNameLst>
                                      </p:cBhvr>
                                      <p:to>
                                        <p:strVal val="visible"/>
                                      </p:to>
                                    </p:set>
                                    <p:anim to="" calcmode="lin" valueType="num">
                                      <p:cBhvr>
                                        <p:cTn id="13" dur="1" fill="hold"/>
                                        <p:tgtEl>
                                          <p:spTgt spid="22529">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2529">
                                            <p:txEl>
                                              <p:pRg st="3" end="3"/>
                                            </p:txEl>
                                          </p:spTgt>
                                        </p:tgtEl>
                                        <p:attrNameLst>
                                          <p:attrName>style.visibility</p:attrName>
                                        </p:attrNameLst>
                                      </p:cBhvr>
                                      <p:to>
                                        <p:strVal val="visible"/>
                                      </p:to>
                                    </p:set>
                                    <p:anim to="" calcmode="lin" valueType="num">
                                      <p:cBhvr>
                                        <p:cTn id="16" dur="1" fill="hold"/>
                                        <p:tgtEl>
                                          <p:spTgt spid="22529">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2529">
                                            <p:txEl>
                                              <p:pRg st="4" end="4"/>
                                            </p:txEl>
                                          </p:spTgt>
                                        </p:tgtEl>
                                        <p:attrNameLst>
                                          <p:attrName>style.visibility</p:attrName>
                                        </p:attrNameLst>
                                      </p:cBhvr>
                                      <p:to>
                                        <p:strVal val="visible"/>
                                      </p:to>
                                    </p:set>
                                    <p:anim to="" calcmode="lin" valueType="num">
                                      <p:cBhvr>
                                        <p:cTn id="19" dur="1" fill="hold"/>
                                        <p:tgtEl>
                                          <p:spTgt spid="2252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8964488" cy="2677656"/>
          </a:xfrm>
          <a:prstGeom prst="rect">
            <a:avLst/>
          </a:prstGeom>
        </p:spPr>
        <p:txBody>
          <a:bodyPr wrap="square">
            <a:spAutoFit/>
          </a:bodyPr>
          <a:lstStyle/>
          <a:p>
            <a:pPr lvl="0" algn="r" rtl="1" eaLnBrk="0" fontAlgn="base" hangingPunct="0">
              <a:spcBef>
                <a:spcPct val="0"/>
              </a:spcBef>
              <a:spcAft>
                <a:spcPct val="0"/>
              </a:spcAft>
            </a:pPr>
            <a:r>
              <a:rPr lang="ar-DZ" sz="2800" dirty="0">
                <a:latin typeface="Calibri" pitchFamily="34" charset="0"/>
                <a:ea typeface="Calibri" pitchFamily="34" charset="0"/>
                <a:cs typeface="Arial" pitchFamily="34" charset="0"/>
              </a:rPr>
              <a:t>-ومن العوامل التي تراعيها المؤسسة في تقديرها لعرضها الداخلي من الموارد البشرية للفترات </a:t>
            </a:r>
            <a:r>
              <a:rPr lang="ar-DZ" sz="2800" dirty="0" err="1">
                <a:latin typeface="Calibri" pitchFamily="34" charset="0"/>
                <a:ea typeface="Calibri" pitchFamily="34" charset="0"/>
                <a:cs typeface="Arial" pitchFamily="34" charset="0"/>
              </a:rPr>
              <a:t>المستقبلية </a:t>
            </a:r>
            <a:r>
              <a:rPr lang="ar-DZ" sz="2800" dirty="0">
                <a:latin typeface="Calibri" pitchFamily="34" charset="0"/>
                <a:ea typeface="Calibri" pitchFamily="34" charset="0"/>
                <a:cs typeface="Arial" pitchFamily="34" charset="0"/>
              </a:rPr>
              <a:t>: </a:t>
            </a:r>
            <a:r>
              <a:rPr lang="ar-DZ" sz="2800" dirty="0" err="1">
                <a:latin typeface="Calibri" pitchFamily="34" charset="0"/>
                <a:ea typeface="Calibri" pitchFamily="34" charset="0"/>
                <a:cs typeface="Arial" pitchFamily="34" charset="0"/>
              </a:rPr>
              <a:t>الترقية </a:t>
            </a:r>
            <a:r>
              <a:rPr lang="ar-DZ" sz="2800" dirty="0">
                <a:latin typeface="Calibri" pitchFamily="34" charset="0"/>
                <a:ea typeface="Calibri" pitchFamily="34" charset="0"/>
                <a:cs typeface="Arial" pitchFamily="34" charset="0"/>
              </a:rPr>
              <a:t>، </a:t>
            </a:r>
            <a:r>
              <a:rPr lang="ar-DZ" sz="2800" dirty="0" err="1">
                <a:latin typeface="Calibri" pitchFamily="34" charset="0"/>
                <a:ea typeface="Calibri" pitchFamily="34" charset="0"/>
                <a:cs typeface="Arial" pitchFamily="34" charset="0"/>
              </a:rPr>
              <a:t>النقل </a:t>
            </a:r>
            <a:r>
              <a:rPr lang="ar-DZ" sz="2800" dirty="0">
                <a:latin typeface="Calibri" pitchFamily="34" charset="0"/>
                <a:ea typeface="Calibri" pitchFamily="34" charset="0"/>
                <a:cs typeface="Arial" pitchFamily="34" charset="0"/>
              </a:rPr>
              <a:t>، الدخول والخروج من المؤسسة</a:t>
            </a:r>
            <a:r>
              <a:rPr lang="fr-FR" sz="2800" dirty="0">
                <a:latin typeface="Calibri" pitchFamily="34" charset="0"/>
                <a:ea typeface="Calibri" pitchFamily="34" charset="0"/>
                <a:cs typeface="Arial" pitchFamily="34" charset="0"/>
              </a:rPr>
              <a:t> ...</a:t>
            </a:r>
            <a:endParaRPr lang="fr-FR" sz="2800" dirty="0">
              <a:latin typeface="Arial" pitchFamily="34" charset="0"/>
              <a:cs typeface="Arial" pitchFamily="34" charset="0"/>
            </a:endParaRPr>
          </a:p>
          <a:p>
            <a:pPr lvl="0" algn="r" rtl="1" eaLnBrk="0" fontAlgn="base" hangingPunct="0">
              <a:spcBef>
                <a:spcPct val="0"/>
              </a:spcBef>
              <a:spcAft>
                <a:spcPct val="0"/>
              </a:spcAft>
            </a:pPr>
            <a:r>
              <a:rPr lang="ar-DZ" sz="2800" dirty="0">
                <a:latin typeface="Calibri" pitchFamily="34" charset="0"/>
                <a:ea typeface="Calibri" pitchFamily="34" charset="0"/>
                <a:cs typeface="Arial" pitchFamily="34" charset="0"/>
              </a:rPr>
              <a:t>-ومن الأساليب المساعدة على التنبؤ بالعرض الداخلي للموارد </a:t>
            </a:r>
            <a:r>
              <a:rPr lang="ar-DZ" sz="2800" dirty="0" err="1">
                <a:latin typeface="Calibri" pitchFamily="34" charset="0"/>
                <a:ea typeface="Calibri" pitchFamily="34" charset="0"/>
                <a:cs typeface="Arial" pitchFamily="34" charset="0"/>
              </a:rPr>
              <a:t>البشرية </a:t>
            </a:r>
            <a:r>
              <a:rPr lang="ar-DZ" sz="2800" dirty="0">
                <a:latin typeface="Calibri" pitchFamily="34" charset="0"/>
                <a:ea typeface="Calibri" pitchFamily="34" charset="0"/>
                <a:cs typeface="Arial" pitchFamily="34" charset="0"/>
              </a:rPr>
              <a:t>: مخزون </a:t>
            </a:r>
            <a:r>
              <a:rPr lang="ar-DZ" sz="2800" dirty="0" err="1">
                <a:latin typeface="Calibri" pitchFamily="34" charset="0"/>
                <a:ea typeface="Calibri" pitchFamily="34" charset="0"/>
                <a:cs typeface="Arial" pitchFamily="34" charset="0"/>
              </a:rPr>
              <a:t>المهارات </a:t>
            </a:r>
            <a:r>
              <a:rPr lang="ar-DZ" sz="2800" dirty="0">
                <a:latin typeface="Calibri" pitchFamily="34" charset="0"/>
                <a:ea typeface="Calibri" pitchFamily="34" charset="0"/>
                <a:cs typeface="Arial" pitchFamily="34" charset="0"/>
              </a:rPr>
              <a:t>، أسلوب خرائط الترقية والإحلال</a:t>
            </a:r>
            <a:r>
              <a:rPr lang="fr-FR" sz="2800" dirty="0">
                <a:latin typeface="Calibri" pitchFamily="34" charset="0"/>
                <a:ea typeface="Calibri" pitchFamily="34" charset="0"/>
                <a:cs typeface="Arial" pitchFamily="34" charset="0"/>
              </a:rPr>
              <a:t> .</a:t>
            </a:r>
            <a:endParaRPr lang="fr-FR" sz="2800" dirty="0">
              <a:latin typeface="Arial" pitchFamily="34" charset="0"/>
              <a:cs typeface="Arial" pitchFamily="34" charset="0"/>
            </a:endParaRPr>
          </a:p>
          <a:p>
            <a:pPr lvl="0" algn="r" rtl="1" eaLnBrk="0" fontAlgn="base" hangingPunct="0">
              <a:spcBef>
                <a:spcPct val="0"/>
              </a:spcBef>
              <a:spcAft>
                <a:spcPct val="0"/>
              </a:spcAft>
            </a:pPr>
            <a:r>
              <a:rPr lang="ar-DZ" sz="2800" dirty="0">
                <a:latin typeface="Calibri" pitchFamily="34" charset="0"/>
                <a:ea typeface="Calibri" pitchFamily="34" charset="0"/>
                <a:cs typeface="Arial" pitchFamily="34" charset="0"/>
              </a:rPr>
              <a:t>-يتم تقديم عرض الموارد البشرية في سوق العمل التي تحدد ما إذا كان الفرد متاح أم لا.</a:t>
            </a:r>
            <a:r>
              <a:rPr lang="fr-FR" sz="2800" dirty="0">
                <a:latin typeface="Calibri" pitchFamily="34" charset="0"/>
                <a:ea typeface="Calibri" pitchFamily="34" charset="0"/>
                <a:cs typeface="Arial" pitchFamily="34" charset="0"/>
              </a:rPr>
              <a:t> </a:t>
            </a:r>
            <a:endParaRPr lang="fr-FR" sz="2800" dirty="0"/>
          </a:p>
        </p:txBody>
      </p:sp>
      <p:sp>
        <p:nvSpPr>
          <p:cNvPr id="23553" name="Rectangle 1"/>
          <p:cNvSpPr>
            <a:spLocks noChangeArrowheads="1"/>
          </p:cNvSpPr>
          <p:nvPr/>
        </p:nvSpPr>
        <p:spPr bwMode="auto">
          <a:xfrm>
            <a:off x="0" y="3318570"/>
            <a:ext cx="896448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28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الثالث </a:t>
            </a:r>
            <a:r>
              <a:rPr kumimoji="0" lang="ar-DZ" sz="28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effectLst/>
                <a:latin typeface="Calibri" pitchFamily="34" charset="0"/>
                <a:ea typeface="Calibri" pitchFamily="34" charset="0"/>
                <a:cs typeface="Arial" pitchFamily="34" charset="0"/>
              </a:rPr>
              <a:t>تحليل الفارق واقتراح الإجراءات </a:t>
            </a:r>
            <a:r>
              <a:rPr kumimoji="0" lang="ar-DZ" sz="2800" b="1" i="0" u="none" strike="noStrike" cap="none" normalizeH="0" baseline="0" dirty="0" err="1">
                <a:ln>
                  <a:noFill/>
                </a:ln>
                <a:effectLst/>
                <a:latin typeface="Calibri" pitchFamily="34" charset="0"/>
                <a:ea typeface="Calibri" pitchFamily="34" charset="0"/>
                <a:cs typeface="Arial" pitchFamily="34" charset="0"/>
              </a:rPr>
              <a:t>التعديلية</a:t>
            </a:r>
            <a:r>
              <a:rPr kumimoji="0" lang="fr-FR" sz="2800" b="1" i="0" u="none" strike="noStrike" cap="none" normalizeH="0" baseline="0" dirty="0">
                <a:ln>
                  <a:noFill/>
                </a:ln>
                <a:effectLst/>
                <a:latin typeface="Calibri" pitchFamily="34" charset="0"/>
                <a:ea typeface="Calibri" pitchFamily="34" charset="0"/>
                <a:cs typeface="Arial" pitchFamily="34" charset="0"/>
              </a:rPr>
              <a:t> </a:t>
            </a:r>
            <a:endParaRPr kumimoji="0" lang="fr-FR" sz="28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1-مقارنة احتياجات المؤسسة المستقبلية من الموارد </a:t>
            </a:r>
            <a:r>
              <a:rPr kumimoji="0" lang="ar-DZ" sz="2800" b="1" i="0" u="none" strike="noStrike" cap="none" normalizeH="0" baseline="0" dirty="0" err="1">
                <a:ln>
                  <a:noFill/>
                </a:ln>
                <a:solidFill>
                  <a:schemeClr val="accent2">
                    <a:lumMod val="75000"/>
                  </a:schemeClr>
                </a:solidFill>
                <a:effectLst/>
                <a:latin typeface="Calibri" pitchFamily="34" charset="0"/>
                <a:ea typeface="Calibri" pitchFamily="34" charset="0"/>
                <a:cs typeface="Arial" pitchFamily="34" charset="0"/>
              </a:rPr>
              <a:t>البشرية </a:t>
            </a: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(الطلب) مع العرض الداخلي المتوقع وتحليل </a:t>
            </a:r>
            <a:r>
              <a:rPr kumimoji="0" lang="ar-DZ" sz="2800" b="1" i="0" u="none" strike="noStrike" cap="none" normalizeH="0" baseline="0" dirty="0" err="1">
                <a:ln>
                  <a:noFill/>
                </a:ln>
                <a:solidFill>
                  <a:schemeClr val="accent2">
                    <a:lumMod val="75000"/>
                  </a:schemeClr>
                </a:solidFill>
                <a:effectLst/>
                <a:latin typeface="Calibri" pitchFamily="34" charset="0"/>
                <a:ea typeface="Calibri" pitchFamily="34" charset="0"/>
                <a:cs typeface="Arial" pitchFamily="34" charset="0"/>
              </a:rPr>
              <a:t>الفارق </a:t>
            </a: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a:t>
            </a:r>
            <a:r>
              <a:rPr kumimoji="0" lang="ar-DZ" sz="2800" b="0"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سيتم هنا مقارنة احتياجات المؤسسة المستقبلية من الموارد البشرية من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ناحيتي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الكم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والنوع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مع ما قد يتوافر بداخلها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مستقبلا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خلال المدة التي سيتم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تقديرها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إن مسألة تقدير احتياجات المؤسسة من الموارد البشرية قد تم هكذا تحيدها وبعدها نحدد الفرق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ونحله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وحسب </a:t>
            </a:r>
            <a:r>
              <a:rPr kumimoji="0" lang="ar-DZ" sz="2800" b="1" i="0" u="none" strike="noStrike" cap="none" normalizeH="0" baseline="0" dirty="0" err="1">
                <a:ln>
                  <a:noFill/>
                </a:ln>
                <a:solidFill>
                  <a:schemeClr val="accent3">
                    <a:lumMod val="50000"/>
                  </a:schemeClr>
                </a:solidFill>
                <a:effectLst/>
                <a:latin typeface="Calibri" pitchFamily="34" charset="0"/>
                <a:ea typeface="Calibri" pitchFamily="34" charset="0"/>
                <a:cs typeface="Arial" pitchFamily="34" charset="0"/>
              </a:rPr>
              <a:t>بورتي</a:t>
            </a:r>
            <a:r>
              <a:rPr kumimoji="0" lang="ar-DZ" sz="2800" b="1" i="0" u="none" strike="noStrike" cap="none" normalizeH="0" baseline="0" dirty="0">
                <a:ln>
                  <a:noFill/>
                </a:ln>
                <a:solidFill>
                  <a:schemeClr val="accent3">
                    <a:lumMod val="50000"/>
                  </a:schemeClr>
                </a:solidFill>
                <a:effectLst/>
                <a:latin typeface="Calibri" pitchFamily="34" charset="0"/>
                <a:ea typeface="Calibri" pitchFamily="34" charset="0"/>
                <a:cs typeface="Arial" pitchFamily="34" charset="0"/>
              </a:rPr>
              <a:t> :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فانه يحدد الحالات المختلفة للفارق بين الاحتياجات المستقبلية من الموارد البشرية وبين العرض الداخلي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المستقبلي.</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C00000"/>
                </a:solidFill>
                <a:effectLst/>
                <a:latin typeface="Calibri" pitchFamily="34" charset="0"/>
                <a:ea typeface="Calibri" pitchFamily="34" charset="0"/>
                <a:cs typeface="Arial" pitchFamily="34" charset="0"/>
              </a:rPr>
              <a:t> </a:t>
            </a:r>
            <a:endParaRPr kumimoji="0" lang="ar-DZ"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23553">
                                            <p:txEl>
                                              <p:pRg st="0" end="0"/>
                                            </p:txEl>
                                          </p:spTgt>
                                        </p:tgtEl>
                                        <p:attrNameLst>
                                          <p:attrName>style.visibility</p:attrName>
                                        </p:attrNameLst>
                                      </p:cBhvr>
                                      <p:to>
                                        <p:strVal val="visible"/>
                                      </p:to>
                                    </p:set>
                                    <p:anim to="" calcmode="lin" valueType="num">
                                      <p:cBhvr>
                                        <p:cTn id="21" dur="1" fill="hold"/>
                                        <p:tgtEl>
                                          <p:spTgt spid="23553">
                                            <p:txEl>
                                              <p:pRg st="0" end="0"/>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23553">
                                            <p:txEl>
                                              <p:pRg st="1" end="1"/>
                                            </p:txEl>
                                          </p:spTgt>
                                        </p:tgtEl>
                                        <p:attrNameLst>
                                          <p:attrName>style.visibility</p:attrName>
                                        </p:attrNameLst>
                                      </p:cBhvr>
                                      <p:to>
                                        <p:strVal val="visible"/>
                                      </p:to>
                                    </p:set>
                                    <p:anim to="" calcmode="lin" valueType="num">
                                      <p:cBhvr>
                                        <p:cTn id="24" dur="1" fill="hold"/>
                                        <p:tgtEl>
                                          <p:spTgt spid="2355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67544" y="908720"/>
            <a:ext cx="846043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2-اقتراح</a:t>
            </a:r>
            <a:r>
              <a:rPr kumimoji="0" lang="fr-FR"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الإجراءات </a:t>
            </a:r>
            <a:r>
              <a:rPr kumimoji="0" lang="ar-DZ" sz="2800" b="1" i="0" u="none" strike="noStrike" cap="none" normalizeH="0" baseline="0" dirty="0" err="1">
                <a:ln>
                  <a:noFill/>
                </a:ln>
                <a:solidFill>
                  <a:schemeClr val="accent2">
                    <a:lumMod val="75000"/>
                  </a:schemeClr>
                </a:solidFill>
                <a:effectLst/>
                <a:latin typeface="Calibri" pitchFamily="34" charset="0"/>
                <a:ea typeface="Calibri" pitchFamily="34" charset="0"/>
                <a:cs typeface="Arial" pitchFamily="34" charset="0"/>
              </a:rPr>
              <a:t>التعديلية</a:t>
            </a:r>
            <a:r>
              <a:rPr kumimoji="0" lang="fr-FR"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و التصحيحية</a:t>
            </a:r>
            <a:r>
              <a:rPr kumimoji="0" lang="fr-FR"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 </a:t>
            </a:r>
            <a:r>
              <a:rPr kumimoji="0" lang="fr-FR" sz="2800" b="1" i="0" u="none" strike="noStrike" cap="none" normalizeH="0" baseline="0" dirty="0">
                <a:ln>
                  <a:noFill/>
                </a:ln>
                <a:solidFill>
                  <a:srgbClr val="C00000"/>
                </a:solidFill>
                <a:effectLst/>
                <a:latin typeface="Calibri" pitchFamily="34" charset="0"/>
                <a:ea typeface="Calibri" pitchFamily="34" charset="0"/>
                <a:cs typeface="Arial" pitchFamily="34" charset="0"/>
              </a:rPr>
              <a:t>: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تتمثل حالة عدم التوازن إما في وجود فائض أو عجز من ناحية الموارد البشرية مقارنة باحتياجات المؤسسة في مواعيد زمنية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محددة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علما ان الإجراءات التي تتخذ بصورة مستعجلة لأجل تعديل أو التسوية في الأمد القصير قد تفرض نفسها في حالة توقعنا لعدم توازن محتمل ومن أهم الإجراءات كالتالي</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lang="ar-DZ" sz="2800" b="1" dirty="0">
                <a:solidFill>
                  <a:schemeClr val="accent3">
                    <a:lumMod val="50000"/>
                  </a:schemeClr>
                </a:solidFill>
                <a:latin typeface="Calibri" pitchFamily="34" charset="0"/>
                <a:ea typeface="Calibri" pitchFamily="34" charset="0"/>
                <a:cs typeface="Arial" pitchFamily="34" charset="0"/>
              </a:rPr>
              <a:t>1-الإجراءات </a:t>
            </a:r>
            <a:r>
              <a:rPr lang="ar-DZ" sz="2800" b="1" dirty="0" err="1">
                <a:solidFill>
                  <a:schemeClr val="accent3">
                    <a:lumMod val="50000"/>
                  </a:schemeClr>
                </a:solidFill>
                <a:latin typeface="Calibri" pitchFamily="34" charset="0"/>
                <a:ea typeface="Calibri" pitchFamily="34" charset="0"/>
                <a:cs typeface="Arial" pitchFamily="34" charset="0"/>
              </a:rPr>
              <a:t>التعديلية</a:t>
            </a:r>
            <a:r>
              <a:rPr lang="ar-DZ" sz="2800" b="1" dirty="0">
                <a:solidFill>
                  <a:schemeClr val="accent3">
                    <a:lumMod val="50000"/>
                  </a:schemeClr>
                </a:solidFill>
                <a:latin typeface="Calibri" pitchFamily="34" charset="0"/>
                <a:ea typeface="Calibri" pitchFamily="34" charset="0"/>
                <a:cs typeface="Arial" pitchFamily="34" charset="0"/>
              </a:rPr>
              <a:t> على المدى القصير:</a:t>
            </a:r>
            <a:r>
              <a:rPr lang="fr-FR" sz="2800" b="1" dirty="0">
                <a:solidFill>
                  <a:schemeClr val="accent3">
                    <a:lumMod val="50000"/>
                  </a:schemeClr>
                </a:solidFill>
                <a:latin typeface="Calibri" pitchFamily="34" charset="0"/>
                <a:ea typeface="Calibri" pitchFamily="34" charset="0"/>
                <a:cs typeface="Arial" pitchFamily="34" charset="0"/>
              </a:rPr>
              <a:t> </a:t>
            </a:r>
            <a:r>
              <a:rPr kumimoji="0" lang="fr-FR" sz="2800" b="1" i="0" u="none" strike="noStrike" cap="none" normalizeH="0" baseline="0" dirty="0">
                <a:ln>
                  <a:noFill/>
                </a:ln>
                <a:solidFill>
                  <a:srgbClr val="00B050"/>
                </a:solidFill>
                <a:effectLst/>
                <a:latin typeface="Calibri" pitchFamily="34" charset="0"/>
                <a:ea typeface="Calibri" pitchFamily="34" charset="0"/>
                <a:cs typeface="Arial" pitchFamily="34" charset="0"/>
              </a:rPr>
              <a:t>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تأتي الإجراءات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التعديلية</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المتعلقة بالمدى القصير استجابة لمتطلبات العملية الإنتاجية حيث يظهر الفائض عندما تتوقع المؤسسة نقصا في حجم الإنتاج في حين يعكس العجز زيادة متوقعة فيه</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 </a:t>
            </a:r>
            <a:endParaRPr kumimoji="0" lang="en-US" sz="2800" b="1" i="0" u="none" strike="noStrike" cap="none" normalizeH="0" baseline="0" dirty="0">
              <a:ln>
                <a:noFill/>
              </a:ln>
              <a:solidFill>
                <a:srgbClr val="C00000"/>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50000"/>
                  </a:schemeClr>
                </a:solidFill>
                <a:effectLst/>
                <a:latin typeface="Calibri" pitchFamily="34" charset="0"/>
                <a:ea typeface="Calibri" pitchFamily="34" charset="0"/>
                <a:cs typeface="Arial" pitchFamily="34" charset="0"/>
              </a:rPr>
              <a:t>2- الإجراءات </a:t>
            </a:r>
            <a:r>
              <a:rPr kumimoji="0" lang="ar-DZ" sz="2800" b="1" i="0" u="none" strike="noStrike" cap="none" normalizeH="0" baseline="0" dirty="0" err="1">
                <a:ln>
                  <a:noFill/>
                </a:ln>
                <a:solidFill>
                  <a:schemeClr val="accent3">
                    <a:lumMod val="50000"/>
                  </a:schemeClr>
                </a:solidFill>
                <a:effectLst/>
                <a:latin typeface="Calibri" pitchFamily="34" charset="0"/>
                <a:ea typeface="Calibri" pitchFamily="34" charset="0"/>
                <a:cs typeface="Arial" pitchFamily="34" charset="0"/>
              </a:rPr>
              <a:t>التعديلية</a:t>
            </a:r>
            <a:r>
              <a:rPr kumimoji="0" lang="ar-DZ" sz="2800" b="1" i="0" u="none" strike="noStrike" cap="none" normalizeH="0" baseline="0" dirty="0">
                <a:ln>
                  <a:noFill/>
                </a:ln>
                <a:solidFill>
                  <a:schemeClr val="accent3">
                    <a:lumMod val="50000"/>
                  </a:schemeClr>
                </a:solidFill>
                <a:effectLst/>
                <a:latin typeface="Calibri" pitchFamily="34" charset="0"/>
                <a:ea typeface="Calibri" pitchFamily="34" charset="0"/>
                <a:cs typeface="Arial" pitchFamily="34" charset="0"/>
              </a:rPr>
              <a:t> على المدى المتوسط و البعيد</a:t>
            </a:r>
            <a:r>
              <a:rPr lang="ar-DZ" sz="2800" b="1" dirty="0">
                <a:solidFill>
                  <a:schemeClr val="accent3">
                    <a:lumMod val="50000"/>
                  </a:schemeClr>
                </a:solidFill>
                <a:latin typeface="Calibri" pitchFamily="34" charset="0"/>
                <a:ea typeface="Calibri" pitchFamily="34" charset="0"/>
                <a:cs typeface="Arial" pitchFamily="34" charset="0"/>
              </a:rPr>
              <a:t>:</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إن الإجراءات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التعديلية</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الخاصة بهذين المسببين لا تتعلق فقط بحجم الإنتاج الذي تتوقعه المؤسسة بل يتعدى ذلك إلى أهدافها و استراتيجياتها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المستقبلية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كالتوسيع و الاندماج</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a:t>
            </a:r>
            <a:r>
              <a:rPr kumimoji="0" lang="fr-FR"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 to="" calcmode="lin" valueType="num">
                                      <p:cBhvr>
                                        <p:cTn id="7" dur="1" fill="hold"/>
                                        <p:tgtEl>
                                          <p:spTgt spid="24577">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4577">
                                            <p:txEl>
                                              <p:pRg st="1" end="1"/>
                                            </p:txEl>
                                          </p:spTgt>
                                        </p:tgtEl>
                                        <p:attrNameLst>
                                          <p:attrName>style.visibility</p:attrName>
                                        </p:attrNameLst>
                                      </p:cBhvr>
                                      <p:to>
                                        <p:strVal val="visible"/>
                                      </p:to>
                                    </p:set>
                                    <p:anim to="" calcmode="lin" valueType="num">
                                      <p:cBhvr>
                                        <p:cTn id="10" dur="1" fill="hold"/>
                                        <p:tgtEl>
                                          <p:spTgt spid="24577">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4577">
                                            <p:txEl>
                                              <p:pRg st="2" end="2"/>
                                            </p:txEl>
                                          </p:spTgt>
                                        </p:tgtEl>
                                        <p:attrNameLst>
                                          <p:attrName>style.visibility</p:attrName>
                                        </p:attrNameLst>
                                      </p:cBhvr>
                                      <p:to>
                                        <p:strVal val="visible"/>
                                      </p:to>
                                    </p:set>
                                    <p:anim to="" calcmode="lin" valueType="num">
                                      <p:cBhvr>
                                        <p:cTn id="13" dur="1" fill="hold"/>
                                        <p:tgtEl>
                                          <p:spTgt spid="2457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980728"/>
          <a:ext cx="8784978" cy="5618756"/>
        </p:xfrm>
        <a:graphic>
          <a:graphicData uri="http://schemas.openxmlformats.org/drawingml/2006/table">
            <a:tbl>
              <a:tblPr>
                <a:tableStyleId>{5DA37D80-6434-44D0-A028-1B22A696006F}</a:tableStyleId>
              </a:tblPr>
              <a:tblGrid>
                <a:gridCol w="2927690">
                  <a:extLst>
                    <a:ext uri="{9D8B030D-6E8A-4147-A177-3AD203B41FA5}">
                      <a16:colId xmlns:a16="http://schemas.microsoft.com/office/drawing/2014/main" val="20000"/>
                    </a:ext>
                  </a:extLst>
                </a:gridCol>
                <a:gridCol w="2928644">
                  <a:extLst>
                    <a:ext uri="{9D8B030D-6E8A-4147-A177-3AD203B41FA5}">
                      <a16:colId xmlns:a16="http://schemas.microsoft.com/office/drawing/2014/main" val="20001"/>
                    </a:ext>
                  </a:extLst>
                </a:gridCol>
                <a:gridCol w="2928644">
                  <a:extLst>
                    <a:ext uri="{9D8B030D-6E8A-4147-A177-3AD203B41FA5}">
                      <a16:colId xmlns:a16="http://schemas.microsoft.com/office/drawing/2014/main" val="20002"/>
                    </a:ext>
                  </a:extLst>
                </a:gridCol>
              </a:tblGrid>
              <a:tr h="345187">
                <a:tc>
                  <a:txBody>
                    <a:bodyPr/>
                    <a:lstStyle/>
                    <a:p>
                      <a:pPr algn="r">
                        <a:lnSpc>
                          <a:spcPct val="115000"/>
                        </a:lnSpc>
                        <a:spcAft>
                          <a:spcPts val="0"/>
                        </a:spcAft>
                      </a:pPr>
                      <a:r>
                        <a:rPr lang="ar-DZ" sz="2800" dirty="0">
                          <a:ln>
                            <a:solidFill>
                              <a:schemeClr val="accent2">
                                <a:lumMod val="60000"/>
                                <a:lumOff val="40000"/>
                              </a:schemeClr>
                            </a:solidFill>
                          </a:ln>
                        </a:rPr>
                        <a:t>حالة العجز </a:t>
                      </a:r>
                      <a:endParaRPr lang="fr-FR" sz="2800" dirty="0">
                        <a:ln>
                          <a:solidFill>
                            <a:schemeClr val="accent2">
                              <a:lumMod val="60000"/>
                              <a:lumOff val="40000"/>
                            </a:schemeClr>
                          </a:solidFill>
                        </a:ln>
                        <a:solidFill>
                          <a:schemeClr val="bg2">
                            <a:lumMod val="25000"/>
                          </a:schemeClr>
                        </a:solidFill>
                        <a:latin typeface="Calibri"/>
                        <a:ea typeface="Calibri"/>
                        <a:cs typeface="Arial"/>
                      </a:endParaRPr>
                    </a:p>
                  </a:txBody>
                  <a:tcPr marL="68580" marR="68580" marT="0" marB="0"/>
                </a:tc>
                <a:tc>
                  <a:txBody>
                    <a:bodyPr/>
                    <a:lstStyle/>
                    <a:p>
                      <a:pPr algn="r">
                        <a:lnSpc>
                          <a:spcPct val="115000"/>
                        </a:lnSpc>
                        <a:spcAft>
                          <a:spcPts val="0"/>
                        </a:spcAft>
                      </a:pPr>
                      <a:r>
                        <a:rPr lang="ar-DZ" sz="2800">
                          <a:ln>
                            <a:solidFill>
                              <a:schemeClr val="accent2">
                                <a:lumMod val="60000"/>
                                <a:lumOff val="40000"/>
                              </a:schemeClr>
                            </a:solidFill>
                          </a:ln>
                        </a:rPr>
                        <a:t>حالة الفائض </a:t>
                      </a:r>
                      <a:endParaRPr lang="fr-FR" sz="2800">
                        <a:ln>
                          <a:solidFill>
                            <a:schemeClr val="accent2">
                              <a:lumMod val="60000"/>
                              <a:lumOff val="40000"/>
                            </a:schemeClr>
                          </a:solidFill>
                        </a:ln>
                        <a:solidFill>
                          <a:schemeClr val="bg2">
                            <a:lumMod val="25000"/>
                          </a:schemeClr>
                        </a:solidFill>
                        <a:latin typeface="Calibri"/>
                        <a:ea typeface="Calibri"/>
                        <a:cs typeface="Arial"/>
                      </a:endParaRPr>
                    </a:p>
                  </a:txBody>
                  <a:tcPr marL="68580" marR="68580" marT="0" marB="0"/>
                </a:tc>
                <a:tc>
                  <a:txBody>
                    <a:bodyPr/>
                    <a:lstStyle/>
                    <a:p>
                      <a:pPr algn="r">
                        <a:lnSpc>
                          <a:spcPct val="115000"/>
                        </a:lnSpc>
                        <a:spcAft>
                          <a:spcPts val="0"/>
                        </a:spcAft>
                      </a:pPr>
                      <a:r>
                        <a:rPr lang="ar-DZ" sz="2800" dirty="0">
                          <a:ln>
                            <a:solidFill>
                              <a:schemeClr val="accent2">
                                <a:lumMod val="60000"/>
                                <a:lumOff val="40000"/>
                              </a:schemeClr>
                            </a:solidFill>
                          </a:ln>
                        </a:rPr>
                        <a:t>الإطار الزمني </a:t>
                      </a:r>
                      <a:endParaRPr lang="fr-FR" sz="2800" dirty="0">
                        <a:ln>
                          <a:solidFill>
                            <a:schemeClr val="accent2">
                              <a:lumMod val="60000"/>
                              <a:lumOff val="40000"/>
                            </a:schemeClr>
                          </a:solidFill>
                        </a:ln>
                        <a:solidFill>
                          <a:schemeClr val="bg2">
                            <a:lumMod val="25000"/>
                          </a:schemeClr>
                        </a:solidFill>
                        <a:latin typeface="Calibri"/>
                        <a:ea typeface="Calibri"/>
                        <a:cs typeface="Arial"/>
                      </a:endParaRPr>
                    </a:p>
                  </a:txBody>
                  <a:tcPr marL="68580" marR="68580" marT="0" marB="0"/>
                </a:tc>
                <a:extLst>
                  <a:ext uri="{0D108BD9-81ED-4DB2-BD59-A6C34878D82A}">
                    <a16:rowId xmlns:a16="http://schemas.microsoft.com/office/drawing/2014/main" val="10000"/>
                  </a:ext>
                </a:extLst>
              </a:tr>
              <a:tr h="345187">
                <a:tc>
                  <a:txBody>
                    <a:bodyPr/>
                    <a:lstStyle/>
                    <a:p>
                      <a:pPr algn="r">
                        <a:lnSpc>
                          <a:spcPct val="115000"/>
                        </a:lnSpc>
                        <a:spcAft>
                          <a:spcPts val="0"/>
                        </a:spcAft>
                      </a:pPr>
                      <a:r>
                        <a:rPr lang="ar-DZ" sz="2400" dirty="0"/>
                        <a:t>تكوين العاملين الحالين وتأهيلهم </a:t>
                      </a:r>
                      <a:endParaRPr lang="fr-FR" sz="2400" dirty="0">
                        <a:latin typeface="Calibri"/>
                        <a:ea typeface="Calibri"/>
                        <a:cs typeface="Arial"/>
                      </a:endParaRPr>
                    </a:p>
                  </a:txBody>
                  <a:tcPr marL="68580" marR="68580" marT="0" marB="0"/>
                </a:tc>
                <a:tc>
                  <a:txBody>
                    <a:bodyPr/>
                    <a:lstStyle/>
                    <a:p>
                      <a:pPr algn="r">
                        <a:lnSpc>
                          <a:spcPct val="115000"/>
                        </a:lnSpc>
                        <a:spcAft>
                          <a:spcPts val="0"/>
                        </a:spcAft>
                      </a:pPr>
                      <a:r>
                        <a:rPr lang="ar-DZ" sz="2400"/>
                        <a:t>التسريح </a:t>
                      </a:r>
                      <a:endParaRPr lang="fr-FR" sz="2400">
                        <a:latin typeface="Calibri"/>
                        <a:ea typeface="Calibri"/>
                        <a:cs typeface="Arial"/>
                      </a:endParaRPr>
                    </a:p>
                  </a:txBody>
                  <a:tcPr marL="68580" marR="68580" marT="0" marB="0"/>
                </a:tc>
                <a:tc rowSpan="6">
                  <a:txBody>
                    <a:bodyPr/>
                    <a:lstStyle/>
                    <a:p>
                      <a:pPr algn="r">
                        <a:lnSpc>
                          <a:spcPct val="115000"/>
                        </a:lnSpc>
                        <a:spcAft>
                          <a:spcPts val="0"/>
                        </a:spcAft>
                      </a:pPr>
                      <a:endParaRPr lang="fr-FR" sz="2400" dirty="0"/>
                    </a:p>
                    <a:p>
                      <a:pPr algn="r">
                        <a:lnSpc>
                          <a:spcPct val="115000"/>
                        </a:lnSpc>
                        <a:spcAft>
                          <a:spcPts val="0"/>
                        </a:spcAft>
                      </a:pPr>
                      <a:r>
                        <a:rPr lang="ar-DZ" sz="2400" dirty="0"/>
                        <a:t>المدى المتوسط والمدى الطويل</a:t>
                      </a:r>
                      <a:endParaRPr lang="fr-FR" sz="2400" dirty="0">
                        <a:latin typeface="Calibri"/>
                        <a:ea typeface="Calibri"/>
                        <a:cs typeface="Arial"/>
                      </a:endParaRPr>
                    </a:p>
                  </a:txBody>
                  <a:tcPr marL="68580" marR="68580" marT="0" marB="0"/>
                </a:tc>
                <a:extLst>
                  <a:ext uri="{0D108BD9-81ED-4DB2-BD59-A6C34878D82A}">
                    <a16:rowId xmlns:a16="http://schemas.microsoft.com/office/drawing/2014/main" val="10001"/>
                  </a:ext>
                </a:extLst>
              </a:tr>
              <a:tr h="690374">
                <a:tc>
                  <a:txBody>
                    <a:bodyPr/>
                    <a:lstStyle/>
                    <a:p>
                      <a:pPr algn="r">
                        <a:lnSpc>
                          <a:spcPct val="115000"/>
                        </a:lnSpc>
                        <a:spcAft>
                          <a:spcPts val="0"/>
                        </a:spcAft>
                      </a:pPr>
                      <a:r>
                        <a:rPr lang="ar-DZ" sz="2400"/>
                        <a:t>الترقية أو النقل</a:t>
                      </a:r>
                      <a:endParaRPr lang="fr-FR" sz="2400">
                        <a:latin typeface="Calibri"/>
                        <a:ea typeface="Calibri"/>
                        <a:cs typeface="Arial"/>
                      </a:endParaRPr>
                    </a:p>
                  </a:txBody>
                  <a:tcPr marL="68580" marR="68580" marT="0" marB="0"/>
                </a:tc>
                <a:tc>
                  <a:txBody>
                    <a:bodyPr/>
                    <a:lstStyle/>
                    <a:p>
                      <a:pPr algn="r">
                        <a:lnSpc>
                          <a:spcPct val="115000"/>
                        </a:lnSpc>
                        <a:spcAft>
                          <a:spcPts val="0"/>
                        </a:spcAft>
                      </a:pPr>
                      <a:r>
                        <a:rPr lang="ar-DZ" sz="2400" dirty="0"/>
                        <a:t>منح إعانات العاملين من اجل إنشاء مشاريع خاصة </a:t>
                      </a:r>
                      <a:endParaRPr lang="fr-FR" sz="2400" dirty="0">
                        <a:latin typeface="Calibri"/>
                        <a:ea typeface="Calibri"/>
                        <a:cs typeface="Arial"/>
                      </a:endParaRPr>
                    </a:p>
                  </a:txBody>
                  <a:tcPr marL="68580" marR="68580" marT="0" marB="0"/>
                </a:tc>
                <a:tc vMerge="1">
                  <a:txBody>
                    <a:bodyPr/>
                    <a:lstStyle/>
                    <a:p>
                      <a:endParaRPr lang="fr-FR"/>
                    </a:p>
                  </a:txBody>
                  <a:tcPr/>
                </a:tc>
                <a:extLst>
                  <a:ext uri="{0D108BD9-81ED-4DB2-BD59-A6C34878D82A}">
                    <a16:rowId xmlns:a16="http://schemas.microsoft.com/office/drawing/2014/main" val="10002"/>
                  </a:ext>
                </a:extLst>
              </a:tr>
              <a:tr h="345187">
                <a:tc>
                  <a:txBody>
                    <a:bodyPr/>
                    <a:lstStyle/>
                    <a:p>
                      <a:pPr algn="r">
                        <a:lnSpc>
                          <a:spcPct val="115000"/>
                        </a:lnSpc>
                        <a:spcAft>
                          <a:spcPts val="0"/>
                        </a:spcAft>
                      </a:pPr>
                      <a:r>
                        <a:rPr lang="ar-DZ" sz="2400"/>
                        <a:t>التوظيف المسبق و التدريب </a:t>
                      </a:r>
                      <a:endParaRPr lang="fr-FR" sz="2400">
                        <a:latin typeface="Calibri"/>
                        <a:ea typeface="Calibri"/>
                        <a:cs typeface="Arial"/>
                      </a:endParaRPr>
                    </a:p>
                  </a:txBody>
                  <a:tcPr marL="68580" marR="68580" marT="0" marB="0"/>
                </a:tc>
                <a:tc>
                  <a:txBody>
                    <a:bodyPr/>
                    <a:lstStyle/>
                    <a:p>
                      <a:pPr algn="r">
                        <a:lnSpc>
                          <a:spcPct val="115000"/>
                        </a:lnSpc>
                        <a:spcAft>
                          <a:spcPts val="0"/>
                        </a:spcAft>
                      </a:pPr>
                      <a:r>
                        <a:rPr lang="ar-DZ" sz="2400" dirty="0"/>
                        <a:t>الإحالة إلى التقاعد و التقاعد المسبق </a:t>
                      </a:r>
                      <a:endParaRPr lang="fr-FR" sz="2400" dirty="0">
                        <a:latin typeface="Calibri"/>
                        <a:ea typeface="Calibri"/>
                        <a:cs typeface="Arial"/>
                      </a:endParaRPr>
                    </a:p>
                  </a:txBody>
                  <a:tcPr marL="68580" marR="68580" marT="0" marB="0"/>
                </a:tc>
                <a:tc vMerge="1">
                  <a:txBody>
                    <a:bodyPr/>
                    <a:lstStyle/>
                    <a:p>
                      <a:endParaRPr lang="fr-FR"/>
                    </a:p>
                  </a:txBody>
                  <a:tcPr/>
                </a:tc>
                <a:extLst>
                  <a:ext uri="{0D108BD9-81ED-4DB2-BD59-A6C34878D82A}">
                    <a16:rowId xmlns:a16="http://schemas.microsoft.com/office/drawing/2014/main" val="10003"/>
                  </a:ext>
                </a:extLst>
              </a:tr>
              <a:tr h="690374">
                <a:tc>
                  <a:txBody>
                    <a:bodyPr/>
                    <a:lstStyle/>
                    <a:p>
                      <a:pPr algn="r">
                        <a:lnSpc>
                          <a:spcPct val="115000"/>
                        </a:lnSpc>
                        <a:spcAft>
                          <a:spcPts val="0"/>
                        </a:spcAft>
                      </a:pPr>
                      <a:r>
                        <a:rPr lang="ar-DZ" sz="2400"/>
                        <a:t>التقاعد من الباطن العقود </a:t>
                      </a:r>
                      <a:endParaRPr lang="fr-FR" sz="2400">
                        <a:latin typeface="Calibri"/>
                        <a:ea typeface="Calibri"/>
                        <a:cs typeface="Arial"/>
                      </a:endParaRPr>
                    </a:p>
                  </a:txBody>
                  <a:tcPr marL="68580" marR="68580" marT="0" marB="0"/>
                </a:tc>
                <a:tc>
                  <a:txBody>
                    <a:bodyPr/>
                    <a:lstStyle/>
                    <a:p>
                      <a:pPr>
                        <a:lnSpc>
                          <a:spcPct val="115000"/>
                        </a:lnSpc>
                        <a:spcAft>
                          <a:spcPts val="0"/>
                        </a:spcAft>
                      </a:pPr>
                      <a:r>
                        <a:rPr lang="ar-DZ" sz="2400" dirty="0"/>
                        <a:t>تأهيل العاملين لممارسة وظائف أخرى بالمؤسسة </a:t>
                      </a:r>
                      <a:endParaRPr lang="fr-FR" sz="2400" dirty="0">
                        <a:latin typeface="Calibri"/>
                        <a:ea typeface="Calibri"/>
                        <a:cs typeface="Arial"/>
                      </a:endParaRPr>
                    </a:p>
                  </a:txBody>
                  <a:tcPr marL="68580" marR="68580" marT="0" marB="0"/>
                </a:tc>
                <a:tc vMerge="1">
                  <a:txBody>
                    <a:bodyPr/>
                    <a:lstStyle/>
                    <a:p>
                      <a:endParaRPr lang="fr-FR"/>
                    </a:p>
                  </a:txBody>
                  <a:tcPr/>
                </a:tc>
                <a:extLst>
                  <a:ext uri="{0D108BD9-81ED-4DB2-BD59-A6C34878D82A}">
                    <a16:rowId xmlns:a16="http://schemas.microsoft.com/office/drawing/2014/main" val="10004"/>
                  </a:ext>
                </a:extLst>
              </a:tr>
              <a:tr h="690374">
                <a:tc>
                  <a:txBody>
                    <a:bodyPr/>
                    <a:lstStyle/>
                    <a:p>
                      <a:pPr algn="r">
                        <a:lnSpc>
                          <a:spcPct val="115000"/>
                        </a:lnSpc>
                        <a:spcAft>
                          <a:spcPts val="0"/>
                        </a:spcAft>
                      </a:pPr>
                      <a:r>
                        <a:rPr lang="ar-DZ" sz="2400"/>
                        <a:t>العقود المحددة المدة (خاصة إذا كان سوق العمل تتميز بالقوة)</a:t>
                      </a:r>
                      <a:endParaRPr lang="fr-FR" sz="2400">
                        <a:latin typeface="Calibri"/>
                        <a:ea typeface="Calibri"/>
                        <a:cs typeface="Arial"/>
                      </a:endParaRPr>
                    </a:p>
                  </a:txBody>
                  <a:tcPr marL="68580" marR="68580" marT="0" marB="0"/>
                </a:tc>
                <a:tc rowSpan="2">
                  <a:txBody>
                    <a:bodyPr/>
                    <a:lstStyle/>
                    <a:p>
                      <a:pPr algn="r">
                        <a:lnSpc>
                          <a:spcPct val="115000"/>
                        </a:lnSpc>
                        <a:spcAft>
                          <a:spcPts val="0"/>
                        </a:spcAft>
                      </a:pPr>
                      <a:r>
                        <a:rPr lang="ar-DZ" sz="2400" dirty="0"/>
                        <a:t>إعارة العاملين </a:t>
                      </a:r>
                      <a:endParaRPr lang="fr-FR" sz="2400" dirty="0">
                        <a:latin typeface="Calibri"/>
                        <a:ea typeface="Calibri"/>
                        <a:cs typeface="Arial"/>
                      </a:endParaRPr>
                    </a:p>
                  </a:txBody>
                  <a:tcPr marL="68580" marR="68580" marT="0" marB="0"/>
                </a:tc>
                <a:tc vMerge="1">
                  <a:txBody>
                    <a:bodyPr/>
                    <a:lstStyle/>
                    <a:p>
                      <a:endParaRPr lang="fr-FR"/>
                    </a:p>
                  </a:txBody>
                  <a:tcPr/>
                </a:tc>
                <a:extLst>
                  <a:ext uri="{0D108BD9-81ED-4DB2-BD59-A6C34878D82A}">
                    <a16:rowId xmlns:a16="http://schemas.microsoft.com/office/drawing/2014/main" val="10005"/>
                  </a:ext>
                </a:extLst>
              </a:tr>
              <a:tr h="501164">
                <a:tc>
                  <a:txBody>
                    <a:bodyPr/>
                    <a:lstStyle/>
                    <a:p>
                      <a:pPr algn="r">
                        <a:lnSpc>
                          <a:spcPct val="115000"/>
                        </a:lnSpc>
                        <a:spcAft>
                          <a:spcPts val="0"/>
                        </a:spcAft>
                      </a:pPr>
                      <a:r>
                        <a:rPr lang="ar-DZ" sz="2800" dirty="0"/>
                        <a:t>الدوران الوظيفي </a:t>
                      </a:r>
                      <a:endParaRPr lang="fr-FR" sz="2800" dirty="0">
                        <a:latin typeface="Calibri"/>
                        <a:ea typeface="Calibri"/>
                        <a:cs typeface="Arial"/>
                      </a:endParaRPr>
                    </a:p>
                  </a:txBody>
                  <a:tcPr marL="68580" marR="68580" marT="0" marB="0"/>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51520" y="980728"/>
            <a:ext cx="871296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32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الرابع </a:t>
            </a: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a:t>
            </a:r>
            <a:r>
              <a:rPr kumimoji="0" lang="ar-DZ" sz="3200" b="1" i="0" u="none" strike="noStrike" cap="none" normalizeH="0" baseline="0" dirty="0">
                <a:ln>
                  <a:noFill/>
                </a:ln>
                <a:effectLst/>
                <a:latin typeface="Calibri" pitchFamily="34" charset="0"/>
                <a:ea typeface="Calibri" pitchFamily="34" charset="0"/>
                <a:cs typeface="Arial" pitchFamily="34" charset="0"/>
              </a:rPr>
              <a:t>عوائق تطبيق التسيير التوقعي للوظائف والكفاءات</a:t>
            </a:r>
            <a:endParaRPr kumimoji="0" lang="fr-FR" sz="32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إن أهم</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المعوقات التي تحول عند تطبيق التسيير التقديري للوظائف و الكفاءات تتمثل في ابرز ما يلي</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800" dirty="0">
                <a:solidFill>
                  <a:srgbClr val="000000"/>
                </a:solidFill>
                <a:latin typeface="Calibri" pitchFamily="34" charset="0"/>
                <a:ea typeface="Calibri" pitchFamily="34" charset="0"/>
                <a:cs typeface="Arial" pitchFamily="34" charset="0"/>
              </a:rPr>
              <a:t>1-</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عدم التعريف و الصياغة الواضحة لإستراتيجية المؤسسة على المدى المتوسط و ذلك لعدم امتلاك رؤية مستقبلية واضحة او عدم القدرة على التنبؤ</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800" dirty="0">
                <a:latin typeface="Calibri" pitchFamily="34" charset="0"/>
                <a:ea typeface="Calibri" pitchFamily="34" charset="0"/>
                <a:cs typeface="Arial" pitchFamily="34" charset="0"/>
              </a:rPr>
              <a:t>2-</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عدم توافر الأدوات المساعدة لتطبيق التسيير التوقعي للوظائف والكفاءات </a:t>
            </a:r>
            <a:r>
              <a:rPr kumimoji="0" lang="ar-DZ" sz="2800" b="0" i="0" u="none" strike="noStrike" cap="none" normalizeH="0" baseline="0" dirty="0" err="1">
                <a:ln>
                  <a:noFill/>
                </a:ln>
                <a:solidFill>
                  <a:srgbClr val="000000"/>
                </a:solidFill>
                <a:effectLst/>
                <a:latin typeface="Calibri" pitchFamily="34" charset="0"/>
                <a:ea typeface="Calibri" pitchFamily="34" charset="0"/>
                <a:cs typeface="Arial" pitchFamily="34" charset="0"/>
              </a:rPr>
              <a:t>مثل </a:t>
            </a: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 الجداول المتعلقة بالمعلومات حول الموظفين أو الوظائف كما توجد مجموعة من العوائق يمكن إيجازها كالتالي</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rgbClr val="000000"/>
                </a:solidFill>
                <a:effectLst/>
                <a:latin typeface="Calibri" pitchFamily="34" charset="0"/>
                <a:ea typeface="Calibri" pitchFamily="34" charset="0"/>
                <a:cs typeface="Arial" pitchFamily="34" charset="0"/>
              </a:rPr>
              <a:t>3-عدم اندماج مسعى التوقعي ضمن سياسات تسيير الموارد البشرية</a:t>
            </a:r>
            <a:r>
              <a:rPr kumimoji="0" lang="fr-FR" sz="2800" b="0" i="0" u="none" strike="noStrike" cap="none" normalizeH="0" baseline="0" dirty="0">
                <a:ln>
                  <a:noFill/>
                </a:ln>
                <a:solidFill>
                  <a:srgbClr val="000000"/>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4-نقص الوعي الكافي لفكرة التسيير التوقعي للوظائف والكفاءات</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fr-FR"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 to="" calcmode="lin" valueType="num">
                                      <p:cBhvr>
                                        <p:cTn id="7" dur="1" fill="hold"/>
                                        <p:tgtEl>
                                          <p:spTgt spid="2662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6625">
                                            <p:txEl>
                                              <p:pRg st="1" end="1"/>
                                            </p:txEl>
                                          </p:spTgt>
                                        </p:tgtEl>
                                        <p:attrNameLst>
                                          <p:attrName>style.visibility</p:attrName>
                                        </p:attrNameLst>
                                      </p:cBhvr>
                                      <p:to>
                                        <p:strVal val="visible"/>
                                      </p:to>
                                    </p:set>
                                    <p:anim to="" calcmode="lin" valueType="num">
                                      <p:cBhvr>
                                        <p:cTn id="10" dur="1" fill="hold"/>
                                        <p:tgtEl>
                                          <p:spTgt spid="26625">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6625">
                                            <p:txEl>
                                              <p:pRg st="2" end="2"/>
                                            </p:txEl>
                                          </p:spTgt>
                                        </p:tgtEl>
                                        <p:attrNameLst>
                                          <p:attrName>style.visibility</p:attrName>
                                        </p:attrNameLst>
                                      </p:cBhvr>
                                      <p:to>
                                        <p:strVal val="visible"/>
                                      </p:to>
                                    </p:set>
                                    <p:anim to="" calcmode="lin" valueType="num">
                                      <p:cBhvr>
                                        <p:cTn id="13" dur="1" fill="hold"/>
                                        <p:tgtEl>
                                          <p:spTgt spid="26625">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6625">
                                            <p:txEl>
                                              <p:pRg st="3" end="3"/>
                                            </p:txEl>
                                          </p:spTgt>
                                        </p:tgtEl>
                                        <p:attrNameLst>
                                          <p:attrName>style.visibility</p:attrName>
                                        </p:attrNameLst>
                                      </p:cBhvr>
                                      <p:to>
                                        <p:strVal val="visible"/>
                                      </p:to>
                                    </p:set>
                                    <p:anim to="" calcmode="lin" valueType="num">
                                      <p:cBhvr>
                                        <p:cTn id="16" dur="1" fill="hold"/>
                                        <p:tgtEl>
                                          <p:spTgt spid="26625">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6625">
                                            <p:txEl>
                                              <p:pRg st="4" end="4"/>
                                            </p:txEl>
                                          </p:spTgt>
                                        </p:tgtEl>
                                        <p:attrNameLst>
                                          <p:attrName>style.visibility</p:attrName>
                                        </p:attrNameLst>
                                      </p:cBhvr>
                                      <p:to>
                                        <p:strVal val="visible"/>
                                      </p:to>
                                    </p:set>
                                    <p:anim to="" calcmode="lin" valueType="num">
                                      <p:cBhvr>
                                        <p:cTn id="19" dur="1" fill="hold"/>
                                        <p:tgtEl>
                                          <p:spTgt spid="26625">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26625">
                                            <p:txEl>
                                              <p:pRg st="5" end="5"/>
                                            </p:txEl>
                                          </p:spTgt>
                                        </p:tgtEl>
                                        <p:attrNameLst>
                                          <p:attrName>style.visibility</p:attrName>
                                        </p:attrNameLst>
                                      </p:cBhvr>
                                      <p:to>
                                        <p:strVal val="visible"/>
                                      </p:to>
                                    </p:set>
                                    <p:anim to="" calcmode="lin" valueType="num">
                                      <p:cBhvr>
                                        <p:cTn id="22" dur="1" fill="hold"/>
                                        <p:tgtEl>
                                          <p:spTgt spid="2662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1520" y="1124744"/>
            <a:ext cx="86409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DZ" sz="2800" dirty="0">
                <a:latin typeface="Calibri" pitchFamily="34" charset="0"/>
                <a:ea typeface="Calibri" pitchFamily="34" charset="0"/>
                <a:cs typeface="Arial" pitchFamily="34" charset="0"/>
              </a:rPr>
              <a:t>5-</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عدم وجود تكامل بين تحليل الاستراتيجي و التحليل على مستوى الوظائف و الموارد البشرية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6-عدم وجود تكامل بين التسيير التوقعي للوظائف و الكفاءات و إجراءاته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التعديلية</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و عدم وجود رؤية مستقبلية حول التطورات التكنولوجية و التنظيمية و الاقتصادية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7-عدم وجود تقييم واضح للكفاءات و الجماعية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8-عدم اختيار الأدوات الفعالة للتحليل و التقدير</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9-وجود الرافضين لتسيير التوقعي للوظائف والكفاءات مثلا وجود النقابات العمالية واعتراضها على بعض السياسات و المسارات</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 to="" calcmode="lin" valueType="num">
                                      <p:cBhvr>
                                        <p:cTn id="7" dur="1" fill="hold"/>
                                        <p:tgtEl>
                                          <p:spTgt spid="27649">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7649">
                                            <p:txEl>
                                              <p:pRg st="1" end="1"/>
                                            </p:txEl>
                                          </p:spTgt>
                                        </p:tgtEl>
                                        <p:attrNameLst>
                                          <p:attrName>style.visibility</p:attrName>
                                        </p:attrNameLst>
                                      </p:cBhvr>
                                      <p:to>
                                        <p:strVal val="visible"/>
                                      </p:to>
                                    </p:set>
                                    <p:anim to="" calcmode="lin" valueType="num">
                                      <p:cBhvr>
                                        <p:cTn id="10" dur="1" fill="hold"/>
                                        <p:tgtEl>
                                          <p:spTgt spid="27649">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7649">
                                            <p:txEl>
                                              <p:pRg st="2" end="2"/>
                                            </p:txEl>
                                          </p:spTgt>
                                        </p:tgtEl>
                                        <p:attrNameLst>
                                          <p:attrName>style.visibility</p:attrName>
                                        </p:attrNameLst>
                                      </p:cBhvr>
                                      <p:to>
                                        <p:strVal val="visible"/>
                                      </p:to>
                                    </p:set>
                                    <p:anim to="" calcmode="lin" valueType="num">
                                      <p:cBhvr>
                                        <p:cTn id="13" dur="1" fill="hold"/>
                                        <p:tgtEl>
                                          <p:spTgt spid="27649">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7649">
                                            <p:txEl>
                                              <p:pRg st="3" end="3"/>
                                            </p:txEl>
                                          </p:spTgt>
                                        </p:tgtEl>
                                        <p:attrNameLst>
                                          <p:attrName>style.visibility</p:attrName>
                                        </p:attrNameLst>
                                      </p:cBhvr>
                                      <p:to>
                                        <p:strVal val="visible"/>
                                      </p:to>
                                    </p:set>
                                    <p:anim to="" calcmode="lin" valueType="num">
                                      <p:cBhvr>
                                        <p:cTn id="16" dur="1" fill="hold"/>
                                        <p:tgtEl>
                                          <p:spTgt spid="27649">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7649">
                                            <p:txEl>
                                              <p:pRg st="4" end="4"/>
                                            </p:txEl>
                                          </p:spTgt>
                                        </p:tgtEl>
                                        <p:attrNameLst>
                                          <p:attrName>style.visibility</p:attrName>
                                        </p:attrNameLst>
                                      </p:cBhvr>
                                      <p:to>
                                        <p:strVal val="visible"/>
                                      </p:to>
                                    </p:set>
                                    <p:anim to="" calcmode="lin" valueType="num">
                                      <p:cBhvr>
                                        <p:cTn id="19" dur="1" fill="hold"/>
                                        <p:tgtEl>
                                          <p:spTgt spid="2764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48680"/>
            <a:ext cx="896448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r" rtl="1" fontAlgn="base">
              <a:spcBef>
                <a:spcPct val="0"/>
              </a:spcBef>
              <a:spcAft>
                <a:spcPct val="0"/>
              </a:spcAft>
            </a:pPr>
            <a:r>
              <a:rPr kumimoji="0" lang="ar-DZ" sz="2800" b="1" i="0" u="none" strike="noStrike" cap="none" normalizeH="0" baseline="0" dirty="0">
                <a:ln>
                  <a:noFill/>
                </a:ln>
                <a:solidFill>
                  <a:srgbClr val="C00000"/>
                </a:solidFill>
                <a:effectLst/>
                <a:latin typeface="Calibri" pitchFamily="34" charset="0"/>
                <a:ea typeface="Calibri" pitchFamily="34" charset="0"/>
                <a:cs typeface="Arial" pitchFamily="34" charset="0"/>
              </a:rPr>
              <a:t>الخاتمة</a:t>
            </a:r>
            <a:endParaRPr kumimoji="0" lang="fr-FR" sz="28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إن المورد البشري وتسييره للوظائف والكفاءات</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أصبح من الضروريات في عصرنا الحديث لكل مؤسسة حديثة تبحث عن مركز أو موقع لها في الأسواق الحديثة باعتبار إن الحصول على مكانة جيدة لم يعد مرتبطا</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فحسب بتوفير التكنولوجيات الحديثة و رؤوس الأموال </a:t>
            </a:r>
            <a:r>
              <a:rPr kumimoji="0" lang="ar-DZ" sz="2800" b="1" i="0" u="none" strike="noStrike" cap="none" normalizeH="0" baseline="0" dirty="0" err="1">
                <a:ln>
                  <a:noFill/>
                </a:ln>
                <a:solidFill>
                  <a:srgbClr val="000000"/>
                </a:solidFill>
                <a:effectLst/>
                <a:latin typeface="Calibri" pitchFamily="34" charset="0"/>
                <a:ea typeface="Calibri" pitchFamily="34" charset="0"/>
                <a:cs typeface="Arial" pitchFamily="34" charset="0"/>
              </a:rPr>
              <a:t>الكبيرة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بل بالقدرات والكفاءات و الوظائف والامتيازات لكل مورد </a:t>
            </a:r>
            <a:r>
              <a:rPr kumimoji="0" lang="ar-DZ" sz="2800" b="1" i="0" u="none" strike="noStrike" cap="none" normalizeH="0" baseline="0" dirty="0" err="1">
                <a:ln>
                  <a:noFill/>
                </a:ln>
                <a:solidFill>
                  <a:srgbClr val="000000"/>
                </a:solidFill>
                <a:effectLst/>
                <a:latin typeface="Calibri" pitchFamily="34" charset="0"/>
                <a:ea typeface="Calibri" pitchFamily="34" charset="0"/>
                <a:cs typeface="Arial" pitchFamily="34" charset="0"/>
              </a:rPr>
              <a:t>بشري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وغيرها</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حيث إن توفير كل هذه الظروف يعتبر من </a:t>
            </a:r>
            <a:r>
              <a:rPr kumimoji="0" lang="ar-DZ" sz="2800" b="1" i="0" u="none" strike="noStrike" cap="none" normalizeH="0" baseline="0" dirty="0" err="1">
                <a:ln>
                  <a:noFill/>
                </a:ln>
                <a:solidFill>
                  <a:srgbClr val="000000"/>
                </a:solidFill>
                <a:effectLst/>
                <a:latin typeface="Calibri" pitchFamily="34" charset="0"/>
                <a:ea typeface="Calibri" pitchFamily="34" charset="0"/>
                <a:cs typeface="Arial" pitchFamily="34" charset="0"/>
              </a:rPr>
              <a:t>الأساسيات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إلا انه لابد من إضافة عامل أساسي و هو الاهتمام الجيد والمركز بالموارد البشرية التي تستخدمها داخل كل</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المؤسسة لتنمية ما لديهم</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لذلك وجب على إدارة الموارد البشرية تحديد الاحتياجات و التنبؤات التي تحتاجها</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المؤسسة من الموارد </a:t>
            </a:r>
            <a:r>
              <a:rPr kumimoji="0" lang="ar-DZ" sz="2800" b="1" i="0" u="none" strike="noStrike" cap="none" normalizeH="0" baseline="0" dirty="0" err="1">
                <a:ln>
                  <a:noFill/>
                </a:ln>
                <a:solidFill>
                  <a:srgbClr val="000000"/>
                </a:solidFill>
                <a:effectLst/>
                <a:latin typeface="Calibri" pitchFamily="34" charset="0"/>
                <a:ea typeface="Calibri" pitchFamily="34" charset="0"/>
                <a:cs typeface="Arial" pitchFamily="34" charset="0"/>
              </a:rPr>
              <a:t>البشرية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ونظرا لهذه الأهمية يستلزم الحرص على توفير الظروف الملائمة و المناخ المناسب الذي يستطيع من خلالها لفرد إثبات قدراته و </a:t>
            </a:r>
            <a:r>
              <a:rPr kumimoji="0" lang="ar-DZ" sz="2800" b="1" i="0" u="none" strike="noStrike" cap="none" normalizeH="0" baseline="0" dirty="0" err="1">
                <a:ln>
                  <a:noFill/>
                </a:ln>
                <a:solidFill>
                  <a:srgbClr val="000000"/>
                </a:solidFill>
                <a:effectLst/>
                <a:latin typeface="Calibri" pitchFamily="34" charset="0"/>
                <a:ea typeface="Calibri" pitchFamily="34" charset="0"/>
                <a:cs typeface="Arial" pitchFamily="34" charset="0"/>
              </a:rPr>
              <a:t>إمكانياته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 وتجسيدها في تحقيق أهداف المؤسسة</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r>
              <a:rPr kumimoji="0" lang="ar-DZ" sz="2800" b="1" i="0" u="none" strike="noStrike" cap="none" normalizeH="0" baseline="0" dirty="0">
                <a:ln>
                  <a:noFill/>
                </a:ln>
                <a:solidFill>
                  <a:srgbClr val="000000"/>
                </a:solidFill>
                <a:effectLst/>
                <a:latin typeface="Calibri" pitchFamily="34" charset="0"/>
                <a:ea typeface="Calibri" pitchFamily="34" charset="0"/>
                <a:cs typeface="Arial" pitchFamily="34" charset="0"/>
              </a:rPr>
              <a:t>بشكل عقلاني ورشيد</a:t>
            </a:r>
            <a:r>
              <a:rPr kumimoji="0" lang="fr-FR" sz="2800" b="1" i="0" u="none" strike="noStrike" cap="none" normalizeH="0" baseline="0" dirty="0">
                <a:ln>
                  <a:noFill/>
                </a:ln>
                <a:solidFill>
                  <a:srgbClr val="000000"/>
                </a:solidFill>
                <a:effectLst/>
                <a:latin typeface="Calibri" pitchFamily="34" charset="0"/>
                <a:ea typeface="Calibri" pitchFamily="34" charset="0"/>
                <a:cs typeface="Arial" pitchFamily="34" charset="0"/>
              </a:rPr>
              <a:t> .</a:t>
            </a:r>
            <a:endParaRPr kumimoji="0" lang="fr-FR" sz="28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 to="" calcmode="lin" valueType="num">
                                      <p:cBhvr>
                                        <p:cTn id="7" dur="1" fill="hold"/>
                                        <p:tgtEl>
                                          <p:spTgt spid="2867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8673">
                                            <p:txEl>
                                              <p:pRg st="1" end="1"/>
                                            </p:txEl>
                                          </p:spTgt>
                                        </p:tgtEl>
                                        <p:attrNameLst>
                                          <p:attrName>style.visibility</p:attrName>
                                        </p:attrNameLst>
                                      </p:cBhvr>
                                      <p:to>
                                        <p:strVal val="visible"/>
                                      </p:to>
                                    </p:set>
                                    <p:anim to="" calcmode="lin" valueType="num">
                                      <p:cBhvr>
                                        <p:cTn id="12" dur="1" fill="hold"/>
                                        <p:tgtEl>
                                          <p:spTgt spid="2867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0" y="90872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المقدمة</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rPr>
              <a:t>المبحث </a:t>
            </a:r>
            <a:r>
              <a:rPr kumimoji="0" lang="ar-DZ" sz="2800" b="1" i="0" u="none" strike="noStrike" cap="none" normalizeH="0" baseline="0" dirty="0" err="1">
                <a:ln>
                  <a:noFill/>
                </a:ln>
                <a:solidFill>
                  <a:schemeClr val="accent2">
                    <a:lumMod val="60000"/>
                    <a:lumOff val="40000"/>
                  </a:schemeClr>
                </a:solidFill>
                <a:effectLst/>
                <a:latin typeface="Simplified Arabic" pitchFamily="18" charset="-78"/>
                <a:ea typeface="Calibri" pitchFamily="34" charset="0"/>
                <a:cs typeface="Simplified Arabic" pitchFamily="18" charset="-78"/>
              </a:rPr>
              <a:t>الأول </a:t>
            </a:r>
            <a:r>
              <a:rPr kumimoji="0" lang="ar-DZ" sz="28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rPr>
              <a:t>: ماهية التسيير التوقعي للوظائف و الكفاءات </a:t>
            </a:r>
            <a:endParaRPr kumimoji="0" lang="fr-FR" sz="2800" b="1" i="0" u="none" strike="noStrike" cap="none" normalizeH="0" baseline="0" dirty="0">
              <a:ln>
                <a:noFill/>
              </a:ln>
              <a:solidFill>
                <a:schemeClr val="accent2">
                  <a:lumMod val="60000"/>
                  <a:lumOff val="40000"/>
                </a:schemeClr>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الأول</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مفهوم التسيير التوقعي للوظائف والكفاءات </a:t>
            </a: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الثاني: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مرتكزات الأساسية للتسيير التوقعي للوظائف والكفاءات </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الثالث  </a:t>
            </a: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أهداف التسيير التوقعي للوظائف والكفاءات</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الرابع:</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أهمية التسيير التوقعي للوظائف والكفاءات في تحقيق الفعالية التنظيمية </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rPr>
              <a:t>المبحث </a:t>
            </a:r>
            <a:r>
              <a:rPr kumimoji="0" lang="ar-DZ" sz="2800" b="1" i="0" u="none" strike="noStrike" cap="none" normalizeH="0" baseline="0" dirty="0" err="1">
                <a:ln>
                  <a:noFill/>
                </a:ln>
                <a:solidFill>
                  <a:schemeClr val="accent2">
                    <a:lumMod val="60000"/>
                    <a:lumOff val="40000"/>
                  </a:schemeClr>
                </a:solidFill>
                <a:effectLst/>
                <a:latin typeface="Simplified Arabic" pitchFamily="18" charset="-78"/>
                <a:ea typeface="Calibri" pitchFamily="34" charset="0"/>
                <a:cs typeface="Simplified Arabic" pitchFamily="18" charset="-78"/>
              </a:rPr>
              <a:t>الثاني </a:t>
            </a:r>
            <a:r>
              <a:rPr kumimoji="0" lang="ar-DZ" sz="28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rPr>
              <a:t>: خطوات تطبيق التسيير التوقعي للوظائف والكفاءات و عوائقه </a:t>
            </a:r>
            <a:endParaRPr kumimoji="0" lang="fr-FR" sz="2800" b="1" i="0" u="none" strike="noStrike" cap="none" normalizeH="0" baseline="0" dirty="0">
              <a:ln>
                <a:noFill/>
              </a:ln>
              <a:solidFill>
                <a:schemeClr val="accent2">
                  <a:lumMod val="60000"/>
                  <a:lumOff val="40000"/>
                </a:schemeClr>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الأول </a:t>
            </a:r>
            <a:r>
              <a:rPr kumimoji="0" lang="ar-DZ" sz="2800" b="1" i="0" u="none" strike="noStrike" cap="none" normalizeH="0" baseline="0" dirty="0">
                <a:ln>
                  <a:noFill/>
                </a:ln>
                <a:solidFill>
                  <a:srgbClr val="00B050"/>
                </a:solidFill>
                <a:effectLst/>
                <a:latin typeface="Simplified Arabic" pitchFamily="18" charset="-78"/>
                <a:ea typeface="Calibri" pitchFamily="34" charset="0"/>
                <a:cs typeface="Simplified Arabic" pitchFamily="18" charset="-78"/>
              </a:rPr>
              <a:t>:</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تقدير الوظائف المستقبلية </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الثاني </a:t>
            </a: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تقدير العرض المستقبلي والحالي من الموارد البشرية داخليا في سوق العمل </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الثالث </a:t>
            </a: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تحليل الفارق واقتراح الإجراءات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التعديلية</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المطلب </a:t>
            </a:r>
            <a:r>
              <a:rPr kumimoji="0" lang="ar-DZ" sz="2800" b="1" i="0" u="none" strike="noStrike" cap="none" normalizeH="0" baseline="0" dirty="0" err="1">
                <a:ln>
                  <a:noFill/>
                </a:ln>
                <a:solidFill>
                  <a:schemeClr val="accent3">
                    <a:lumMod val="75000"/>
                  </a:schemeClr>
                </a:solidFill>
                <a:effectLst/>
                <a:latin typeface="Simplified Arabic" pitchFamily="18" charset="-78"/>
                <a:ea typeface="Calibri" pitchFamily="34" charset="0"/>
                <a:cs typeface="Simplified Arabic" pitchFamily="18" charset="-78"/>
              </a:rPr>
              <a:t>الرابع </a:t>
            </a:r>
            <a:r>
              <a:rPr kumimoji="0" lang="ar-DZ" sz="2800" b="1" i="0" u="none" strike="noStrike" cap="none" normalizeH="0" baseline="0" dirty="0">
                <a:ln>
                  <a:noFill/>
                </a:ln>
                <a:solidFill>
                  <a:schemeClr val="accent3">
                    <a:lumMod val="75000"/>
                  </a:schemeClr>
                </a:solidFill>
                <a:effectLst/>
                <a:latin typeface="Simplified Arabic" pitchFamily="18" charset="-78"/>
                <a:ea typeface="Calibri" pitchFamily="34" charset="0"/>
                <a:cs typeface="Simplified Arabic" pitchFamily="18" charset="-78"/>
              </a:rPr>
              <a:t>:</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عوائق تطبيق التسيير التوقعي للوظائف والكفاءات </a:t>
            </a:r>
            <a:endParaRPr kumimoji="0" lang="fr-FR" sz="2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الخاتمة</a:t>
            </a:r>
            <a:endParaRPr kumimoji="0" lang="ar-DZ" sz="2800" b="1" i="0" u="none" strike="noStrike" cap="none" normalizeH="0" baseline="0" dirty="0">
              <a:ln>
                <a:noFill/>
              </a:ln>
              <a:solidFill>
                <a:schemeClr val="tx1"/>
              </a:solidFill>
              <a:effectLst/>
              <a:latin typeface="Simplified Arabic" pitchFamily="18" charset="-78"/>
              <a:cs typeface="Simplified Arabic" pitchFamily="18" charset="-78"/>
            </a:endParaRPr>
          </a:p>
        </p:txBody>
      </p:sp>
      <p:sp>
        <p:nvSpPr>
          <p:cNvPr id="3" name="Rectangle 2"/>
          <p:cNvSpPr/>
          <p:nvPr/>
        </p:nvSpPr>
        <p:spPr>
          <a:xfrm>
            <a:off x="3275856" y="404664"/>
            <a:ext cx="2728632" cy="923330"/>
          </a:xfrm>
          <a:prstGeom prst="rect">
            <a:avLst/>
          </a:prstGeom>
          <a:noFill/>
        </p:spPr>
        <p:txBody>
          <a:bodyPr wrap="square" lIns="91440" tIns="45720" rIns="91440" bIns="45720">
            <a:spAutoFit/>
            <a:scene3d>
              <a:camera prst="orthographicFront"/>
              <a:lightRig rig="threePt" dir="t"/>
            </a:scene3d>
            <a:sp3d extrusionH="57150">
              <a:bevelT w="69850" h="69850" prst="divot"/>
            </a:sp3d>
          </a:bodyPr>
          <a:lstStyle/>
          <a:p>
            <a:pPr algn="ctr"/>
            <a:r>
              <a:rPr kumimoji="0" lang="ar-DZ" sz="5400" b="1" i="0" u="none" strike="noStrike" cap="none" spc="0" normalizeH="0" baseline="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Simplified Arabic" pitchFamily="18" charset="-78"/>
                <a:ea typeface="Calibri" pitchFamily="34" charset="0"/>
                <a:cs typeface="Simplified Arabic" pitchFamily="18" charset="-78"/>
              </a:rPr>
              <a:t>خطة البحث</a:t>
            </a:r>
            <a:endParaRPr lang="fr-F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3905">
                                            <p:txEl>
                                              <p:pRg st="0" end="0"/>
                                            </p:txEl>
                                          </p:spTgt>
                                        </p:tgtEl>
                                        <p:attrNameLst>
                                          <p:attrName>style.visibility</p:attrName>
                                        </p:attrNameLst>
                                      </p:cBhvr>
                                      <p:to>
                                        <p:strVal val="visible"/>
                                      </p:to>
                                    </p:set>
                                    <p:anim to="" calcmode="lin" valueType="num">
                                      <p:cBhvr>
                                        <p:cTn id="12" dur="1" fill="hold"/>
                                        <p:tgtEl>
                                          <p:spTgt spid="123905">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23905">
                                            <p:txEl>
                                              <p:pRg st="1" end="1"/>
                                            </p:txEl>
                                          </p:spTgt>
                                        </p:tgtEl>
                                        <p:attrNameLst>
                                          <p:attrName>style.visibility</p:attrName>
                                        </p:attrNameLst>
                                      </p:cBhvr>
                                      <p:to>
                                        <p:strVal val="visible"/>
                                      </p:to>
                                    </p:set>
                                    <p:anim to="" calcmode="lin" valueType="num">
                                      <p:cBhvr>
                                        <p:cTn id="15" dur="1" fill="hold"/>
                                        <p:tgtEl>
                                          <p:spTgt spid="123905">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23905">
                                            <p:txEl>
                                              <p:pRg st="2" end="2"/>
                                            </p:txEl>
                                          </p:spTgt>
                                        </p:tgtEl>
                                        <p:attrNameLst>
                                          <p:attrName>style.visibility</p:attrName>
                                        </p:attrNameLst>
                                      </p:cBhvr>
                                      <p:to>
                                        <p:strVal val="visible"/>
                                      </p:to>
                                    </p:set>
                                    <p:anim to="" calcmode="lin" valueType="num">
                                      <p:cBhvr>
                                        <p:cTn id="18" dur="1" fill="hold"/>
                                        <p:tgtEl>
                                          <p:spTgt spid="123905">
                                            <p:txEl>
                                              <p:pRg st="2" end="2"/>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123905">
                                            <p:txEl>
                                              <p:pRg st="3" end="3"/>
                                            </p:txEl>
                                          </p:spTgt>
                                        </p:tgtEl>
                                        <p:attrNameLst>
                                          <p:attrName>style.visibility</p:attrName>
                                        </p:attrNameLst>
                                      </p:cBhvr>
                                      <p:to>
                                        <p:strVal val="visible"/>
                                      </p:to>
                                    </p:set>
                                    <p:anim to="" calcmode="lin" valueType="num">
                                      <p:cBhvr>
                                        <p:cTn id="21" dur="1" fill="hold"/>
                                        <p:tgtEl>
                                          <p:spTgt spid="123905">
                                            <p:txEl>
                                              <p:pRg st="3" end="3"/>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123905">
                                            <p:txEl>
                                              <p:pRg st="4" end="4"/>
                                            </p:txEl>
                                          </p:spTgt>
                                        </p:tgtEl>
                                        <p:attrNameLst>
                                          <p:attrName>style.visibility</p:attrName>
                                        </p:attrNameLst>
                                      </p:cBhvr>
                                      <p:to>
                                        <p:strVal val="visible"/>
                                      </p:to>
                                    </p:set>
                                    <p:anim to="" calcmode="lin" valueType="num">
                                      <p:cBhvr>
                                        <p:cTn id="24" dur="1" fill="hold"/>
                                        <p:tgtEl>
                                          <p:spTgt spid="123905">
                                            <p:txEl>
                                              <p:pRg st="4" end="4"/>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123905">
                                            <p:txEl>
                                              <p:pRg st="5" end="5"/>
                                            </p:txEl>
                                          </p:spTgt>
                                        </p:tgtEl>
                                        <p:attrNameLst>
                                          <p:attrName>style.visibility</p:attrName>
                                        </p:attrNameLst>
                                      </p:cBhvr>
                                      <p:to>
                                        <p:strVal val="visible"/>
                                      </p:to>
                                    </p:set>
                                    <p:anim to="" calcmode="lin" valueType="num">
                                      <p:cBhvr>
                                        <p:cTn id="27" dur="1" fill="hold"/>
                                        <p:tgtEl>
                                          <p:spTgt spid="123905">
                                            <p:txEl>
                                              <p:pRg st="5" end="5"/>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123905">
                                            <p:txEl>
                                              <p:pRg st="6" end="6"/>
                                            </p:txEl>
                                          </p:spTgt>
                                        </p:tgtEl>
                                        <p:attrNameLst>
                                          <p:attrName>style.visibility</p:attrName>
                                        </p:attrNameLst>
                                      </p:cBhvr>
                                      <p:to>
                                        <p:strVal val="visible"/>
                                      </p:to>
                                    </p:set>
                                    <p:anim to="" calcmode="lin" valueType="num">
                                      <p:cBhvr>
                                        <p:cTn id="30" dur="1" fill="hold"/>
                                        <p:tgtEl>
                                          <p:spTgt spid="123905">
                                            <p:txEl>
                                              <p:pRg st="6" end="6"/>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123905">
                                            <p:txEl>
                                              <p:pRg st="7" end="7"/>
                                            </p:txEl>
                                          </p:spTgt>
                                        </p:tgtEl>
                                        <p:attrNameLst>
                                          <p:attrName>style.visibility</p:attrName>
                                        </p:attrNameLst>
                                      </p:cBhvr>
                                      <p:to>
                                        <p:strVal val="visible"/>
                                      </p:to>
                                    </p:set>
                                    <p:anim to="" calcmode="lin" valueType="num">
                                      <p:cBhvr>
                                        <p:cTn id="33" dur="1" fill="hold"/>
                                        <p:tgtEl>
                                          <p:spTgt spid="123905">
                                            <p:txEl>
                                              <p:pRg st="7" end="7"/>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123905">
                                            <p:txEl>
                                              <p:pRg st="8" end="8"/>
                                            </p:txEl>
                                          </p:spTgt>
                                        </p:tgtEl>
                                        <p:attrNameLst>
                                          <p:attrName>style.visibility</p:attrName>
                                        </p:attrNameLst>
                                      </p:cBhvr>
                                      <p:to>
                                        <p:strVal val="visible"/>
                                      </p:to>
                                    </p:set>
                                    <p:anim to="" calcmode="lin" valueType="num">
                                      <p:cBhvr>
                                        <p:cTn id="36" dur="1" fill="hold"/>
                                        <p:tgtEl>
                                          <p:spTgt spid="123905">
                                            <p:txEl>
                                              <p:pRg st="8" end="8"/>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123905">
                                            <p:txEl>
                                              <p:pRg st="9" end="9"/>
                                            </p:txEl>
                                          </p:spTgt>
                                        </p:tgtEl>
                                        <p:attrNameLst>
                                          <p:attrName>style.visibility</p:attrName>
                                        </p:attrNameLst>
                                      </p:cBhvr>
                                      <p:to>
                                        <p:strVal val="visible"/>
                                      </p:to>
                                    </p:set>
                                    <p:anim to="" calcmode="lin" valueType="num">
                                      <p:cBhvr>
                                        <p:cTn id="39" dur="1" fill="hold"/>
                                        <p:tgtEl>
                                          <p:spTgt spid="123905">
                                            <p:txEl>
                                              <p:pRg st="9" end="9"/>
                                            </p:txEl>
                                          </p:spTgt>
                                        </p:tgtEl>
                                        <p:attrNameLst>
                                          <p:attrName/>
                                        </p:attrNameLst>
                                      </p:cBhvr>
                                    </p:anim>
                                  </p:childTnLst>
                                </p:cTn>
                              </p:par>
                              <p:par>
                                <p:cTn id="40" presetID="24" presetClass="entr" presetSubtype="0" fill="hold" nodeType="withEffect">
                                  <p:stCondLst>
                                    <p:cond delay="0"/>
                                  </p:stCondLst>
                                  <p:childTnLst>
                                    <p:set>
                                      <p:cBhvr>
                                        <p:cTn id="41" dur="1" fill="hold">
                                          <p:stCondLst>
                                            <p:cond delay="0"/>
                                          </p:stCondLst>
                                        </p:cTn>
                                        <p:tgtEl>
                                          <p:spTgt spid="123905">
                                            <p:txEl>
                                              <p:pRg st="10" end="10"/>
                                            </p:txEl>
                                          </p:spTgt>
                                        </p:tgtEl>
                                        <p:attrNameLst>
                                          <p:attrName>style.visibility</p:attrName>
                                        </p:attrNameLst>
                                      </p:cBhvr>
                                      <p:to>
                                        <p:strVal val="visible"/>
                                      </p:to>
                                    </p:set>
                                    <p:anim to="" calcmode="lin" valueType="num">
                                      <p:cBhvr>
                                        <p:cTn id="42" dur="1" fill="hold"/>
                                        <p:tgtEl>
                                          <p:spTgt spid="123905">
                                            <p:txEl>
                                              <p:pRg st="10" end="10"/>
                                            </p:txEl>
                                          </p:spTgt>
                                        </p:tgtEl>
                                        <p:attrNameLst>
                                          <p:attrName/>
                                        </p:attrNameLst>
                                      </p:cBhvr>
                                    </p:anim>
                                  </p:childTnLst>
                                </p:cTn>
                              </p:par>
                              <p:par>
                                <p:cTn id="43" presetID="24" presetClass="entr" presetSubtype="0" fill="hold" nodeType="withEffect">
                                  <p:stCondLst>
                                    <p:cond delay="0"/>
                                  </p:stCondLst>
                                  <p:childTnLst>
                                    <p:set>
                                      <p:cBhvr>
                                        <p:cTn id="44" dur="1" fill="hold">
                                          <p:stCondLst>
                                            <p:cond delay="0"/>
                                          </p:stCondLst>
                                        </p:cTn>
                                        <p:tgtEl>
                                          <p:spTgt spid="123905">
                                            <p:txEl>
                                              <p:pRg st="11" end="11"/>
                                            </p:txEl>
                                          </p:spTgt>
                                        </p:tgtEl>
                                        <p:attrNameLst>
                                          <p:attrName>style.visibility</p:attrName>
                                        </p:attrNameLst>
                                      </p:cBhvr>
                                      <p:to>
                                        <p:strVal val="visible"/>
                                      </p:to>
                                    </p:set>
                                    <p:anim to="" calcmode="lin" valueType="num">
                                      <p:cBhvr>
                                        <p:cTn id="45" dur="1" fill="hold"/>
                                        <p:tgtEl>
                                          <p:spTgt spid="123905">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1"/>
          <p:cNvSpPr>
            <a:spLocks noChangeArrowheads="1"/>
          </p:cNvSpPr>
          <p:nvPr/>
        </p:nvSpPr>
        <p:spPr bwMode="auto">
          <a:xfrm>
            <a:off x="251520" y="764704"/>
            <a:ext cx="864096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159000" algn="l"/>
              </a:tabLst>
            </a:pPr>
            <a:r>
              <a:rPr kumimoji="0" lang="ar-DZ" sz="32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rPr>
              <a:t>المقدمة:</a:t>
            </a:r>
            <a:endParaRPr kumimoji="0" lang="en-US" sz="3200" b="1" i="0" u="none" strike="noStrike" cap="none" normalizeH="0" baseline="0" dirty="0">
              <a:ln>
                <a:noFill/>
              </a:ln>
              <a:solidFill>
                <a:schemeClr val="accent2">
                  <a:lumMod val="60000"/>
                  <a:lumOff val="40000"/>
                </a:schemeClr>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159000" algn="l"/>
              </a:tabLst>
            </a:pP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نتيجة الأهمية المتزايدة للعنصر البشري كعامل أساسي لخلق القيمة ولفاعليتها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ونجاحها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قد ذلك إلى</a:t>
            </a:r>
            <a:r>
              <a:rPr kumimoji="0" lang="fr-FR"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تغيير النظرة إلى المورد </a:t>
            </a:r>
            <a:r>
              <a:rPr kumimoji="0" lang="ar-DZ" sz="2800" b="1" i="0" u="none" strike="noStrike" cap="none" normalizeH="0" dirty="0">
                <a:ln>
                  <a:noFill/>
                </a:ln>
                <a:solidFill>
                  <a:schemeClr val="tx1"/>
                </a:solidFill>
                <a:effectLst/>
                <a:latin typeface="Simplified Arabic" pitchFamily="18" charset="-78"/>
                <a:ea typeface="Calibri" pitchFamily="34" charset="0"/>
                <a:cs typeface="Simplified Arabic" pitchFamily="18" charset="-78"/>
              </a:rPr>
              <a:t>البشري</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من شيء قابل للاستبدال والتعويض إلى مورد ينبغي استثماره و تنميته والحرص على صيانته</a:t>
            </a:r>
            <a:r>
              <a:rPr kumimoji="0" lang="fr-FR"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والمحافظة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عليه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وان الوقت يشكل احد العوامل المهمة التي يتوقف عليها بقاء المؤسسة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واستمرارية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وجب عليها التقطع إلى المستقبل للاستشراف عليه بالكشف عن خصائصه والعمل على استغلال مايو فره من فرص و تفادي المخاطر التي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يحملها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ومن بين السياسات الإستراتيجية التي تتبناها المؤسسة في تحقيق التنمية وخاصة المورد البشري التي تنطلق من سياسة التسيير التقديري أو التوقعي للوظائف والكفاءات وذلك للتحكم في التطورات التي تحدث على مستوى تنميته في المؤسسة، ومنه نتبنى التساؤل حول الإشكالية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التالية </a:t>
            </a:r>
            <a:r>
              <a:rPr kumimoji="0" lang="ar-DZ" sz="28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كيف تتم عملية التسيير التوقعي للوظائف </a:t>
            </a:r>
            <a:r>
              <a:rPr kumimoji="0" lang="ar-DZ" sz="2800" b="1"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والكفاءات ؟</a:t>
            </a:r>
            <a:r>
              <a:rPr kumimoji="0" lang="fr-FR" sz="3200" b="0" i="0" u="none" strike="noStrike" cap="none" normalizeH="0" baseline="0" dirty="0">
                <a:ln>
                  <a:noFill/>
                </a:ln>
                <a:solidFill>
                  <a:schemeClr val="tx1"/>
                </a:solidFill>
                <a:effectLst/>
                <a:latin typeface="Simplified Arabic" pitchFamily="18" charset="-78"/>
                <a:cs typeface="Simplified Arabic" pitchFamily="18"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63841">
                                            <p:txEl>
                                              <p:pRg st="0" end="0"/>
                                            </p:txEl>
                                          </p:spTgt>
                                        </p:tgtEl>
                                        <p:attrNameLst>
                                          <p:attrName>style.visibility</p:attrName>
                                        </p:attrNameLst>
                                      </p:cBhvr>
                                      <p:to>
                                        <p:strVal val="visible"/>
                                      </p:to>
                                    </p:set>
                                    <p:anim to="" calcmode="lin" valueType="num">
                                      <p:cBhvr>
                                        <p:cTn id="7" dur="1" fill="hold"/>
                                        <p:tgtEl>
                                          <p:spTgt spid="16384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63841">
                                            <p:txEl>
                                              <p:pRg st="1" end="1"/>
                                            </p:txEl>
                                          </p:spTgt>
                                        </p:tgtEl>
                                        <p:attrNameLst>
                                          <p:attrName>style.visibility</p:attrName>
                                        </p:attrNameLst>
                                      </p:cBhvr>
                                      <p:to>
                                        <p:strVal val="visible"/>
                                      </p:to>
                                    </p:set>
                                    <p:anim to="" calcmode="lin" valueType="num">
                                      <p:cBhvr>
                                        <p:cTn id="12" dur="1" fill="hold"/>
                                        <p:tgtEl>
                                          <p:spTgt spid="16384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268760"/>
            <a:ext cx="8532440" cy="1077218"/>
          </a:xfrm>
          <a:prstGeom prst="rect">
            <a:avLst/>
          </a:prstGeom>
        </p:spPr>
        <p:txBody>
          <a:bodyPr wrap="square">
            <a:spAutoFit/>
          </a:bodyPr>
          <a:lstStyle/>
          <a:p>
            <a:pPr algn="r"/>
            <a:r>
              <a:rPr lang="ar-DZ" sz="3200" b="1" dirty="0">
                <a:solidFill>
                  <a:schemeClr val="accent2">
                    <a:lumMod val="60000"/>
                    <a:lumOff val="40000"/>
                  </a:schemeClr>
                </a:solidFill>
              </a:rPr>
              <a:t>المبحث </a:t>
            </a:r>
            <a:r>
              <a:rPr lang="ar-DZ" sz="3200" b="1" dirty="0" err="1">
                <a:solidFill>
                  <a:schemeClr val="accent2">
                    <a:lumMod val="60000"/>
                    <a:lumOff val="40000"/>
                  </a:schemeClr>
                </a:solidFill>
              </a:rPr>
              <a:t>الاول </a:t>
            </a:r>
            <a:r>
              <a:rPr lang="ar-DZ" sz="3200" b="1" dirty="0">
                <a:solidFill>
                  <a:schemeClr val="accent2">
                    <a:lumMod val="60000"/>
                    <a:lumOff val="40000"/>
                  </a:schemeClr>
                </a:solidFill>
              </a:rPr>
              <a:t>: </a:t>
            </a:r>
            <a:r>
              <a:rPr lang="ar-DZ" sz="3200" b="1" dirty="0"/>
              <a:t>ماهية التسيير التوقعي للوظائف و الكفاءات     </a:t>
            </a:r>
            <a:r>
              <a:rPr lang="ar-DZ" sz="3200" b="1" dirty="0">
                <a:solidFill>
                  <a:schemeClr val="accent3">
                    <a:lumMod val="75000"/>
                  </a:schemeClr>
                </a:solidFill>
              </a:rPr>
              <a:t>المطلب </a:t>
            </a:r>
            <a:r>
              <a:rPr lang="ar-DZ" sz="3200" b="1" dirty="0" err="1">
                <a:solidFill>
                  <a:schemeClr val="accent3">
                    <a:lumMod val="75000"/>
                  </a:schemeClr>
                </a:solidFill>
              </a:rPr>
              <a:t>الأول </a:t>
            </a:r>
            <a:r>
              <a:rPr lang="ar-DZ" sz="3200" b="1" dirty="0">
                <a:solidFill>
                  <a:schemeClr val="accent3">
                    <a:lumMod val="75000"/>
                  </a:schemeClr>
                </a:solidFill>
              </a:rPr>
              <a:t>:</a:t>
            </a:r>
            <a:r>
              <a:rPr lang="ar-DZ" sz="3200" b="1" dirty="0">
                <a:solidFill>
                  <a:srgbClr val="00B050"/>
                </a:solidFill>
              </a:rPr>
              <a:t> </a:t>
            </a:r>
            <a:r>
              <a:rPr lang="ar-DZ" sz="3200" b="1" dirty="0"/>
              <a:t>مفهوم التسيير التوقعي للوظائف</a:t>
            </a:r>
            <a:endParaRPr lang="fr-FR" sz="3200" b="1" dirty="0"/>
          </a:p>
        </p:txBody>
      </p:sp>
      <p:sp>
        <p:nvSpPr>
          <p:cNvPr id="3" name="Rectangle 2"/>
          <p:cNvSpPr/>
          <p:nvPr/>
        </p:nvSpPr>
        <p:spPr>
          <a:xfrm>
            <a:off x="323528" y="2492896"/>
            <a:ext cx="8533456" cy="2677656"/>
          </a:xfrm>
          <a:prstGeom prst="rect">
            <a:avLst/>
          </a:prstGeom>
        </p:spPr>
        <p:txBody>
          <a:bodyPr wrap="square">
            <a:spAutoFit/>
          </a:bodyPr>
          <a:lstStyle/>
          <a:p>
            <a:pPr algn="r"/>
            <a:r>
              <a:rPr lang="ar-DZ" sz="2800" dirty="0">
                <a:latin typeface="Simplified Arabic" pitchFamily="18" charset="-78"/>
                <a:cs typeface="Simplified Arabic" pitchFamily="18" charset="-78"/>
              </a:rPr>
              <a:t>التسيير التوقعي للوظائف والكفاءات هو المسعى الذي يهتم بإعداد ومراقبة السياسات والممارسات التي تهدف تقليص الفوارق بين احتياجات المؤسسة ومواردها الحالية </a:t>
            </a:r>
            <a:r>
              <a:rPr lang="ar-DZ" sz="2800" dirty="0" err="1">
                <a:latin typeface="Simplified Arabic" pitchFamily="18" charset="-78"/>
                <a:cs typeface="Simplified Arabic" pitchFamily="18" charset="-78"/>
              </a:rPr>
              <a:t>والمستقبلية </a:t>
            </a:r>
            <a:r>
              <a:rPr lang="ar-DZ" sz="2800" dirty="0">
                <a:latin typeface="Simplified Arabic" pitchFamily="18" charset="-78"/>
                <a:cs typeface="Simplified Arabic" pitchFamily="18" charset="-78"/>
              </a:rPr>
              <a:t>، وهذا على المستوى الكمي </a:t>
            </a:r>
            <a:r>
              <a:rPr lang="ar-DZ" sz="2800" dirty="0" err="1">
                <a:latin typeface="Simplified Arabic" pitchFamily="18" charset="-78"/>
                <a:cs typeface="Simplified Arabic" pitchFamily="18" charset="-78"/>
              </a:rPr>
              <a:t>والنوعي </a:t>
            </a:r>
            <a:r>
              <a:rPr lang="ar-DZ" sz="2800" dirty="0">
                <a:latin typeface="Simplified Arabic" pitchFamily="18" charset="-78"/>
                <a:cs typeface="Simplified Arabic" pitchFamily="18" charset="-78"/>
              </a:rPr>
              <a:t>، من خلال إتباع عدة إجراءات للتعديل مثل </a:t>
            </a:r>
            <a:r>
              <a:rPr lang="ar-DZ" sz="2800" dirty="0" err="1">
                <a:latin typeface="Simplified Arabic" pitchFamily="18" charset="-78"/>
                <a:cs typeface="Simplified Arabic" pitchFamily="18" charset="-78"/>
              </a:rPr>
              <a:t>التوظيف </a:t>
            </a:r>
            <a:r>
              <a:rPr lang="ar-DZ" sz="2800" dirty="0">
                <a:latin typeface="Simplified Arabic" pitchFamily="18" charset="-78"/>
                <a:cs typeface="Simplified Arabic" pitchFamily="18" charset="-78"/>
              </a:rPr>
              <a:t>، </a:t>
            </a:r>
            <a:r>
              <a:rPr lang="ar-DZ" sz="2800" dirty="0" err="1">
                <a:latin typeface="Simplified Arabic" pitchFamily="18" charset="-78"/>
                <a:cs typeface="Simplified Arabic" pitchFamily="18" charset="-78"/>
              </a:rPr>
              <a:t>التدريب </a:t>
            </a:r>
            <a:r>
              <a:rPr lang="ar-DZ" sz="2800" dirty="0">
                <a:latin typeface="Simplified Arabic" pitchFamily="18" charset="-78"/>
                <a:cs typeface="Simplified Arabic" pitchFamily="18" charset="-78"/>
              </a:rPr>
              <a:t>، النقل...،  مع اخذ بعين الاعتبار إستراتيجية المؤسسة وأهدافها رغبة في تحقيق الموائمة بين الوظائف والكفاءات من اجل تحقيق أهداف </a:t>
            </a:r>
            <a:r>
              <a:rPr lang="ar-DZ" sz="2800" dirty="0" err="1">
                <a:latin typeface="Simplified Arabic" pitchFamily="18" charset="-78"/>
                <a:cs typeface="Simplified Arabic" pitchFamily="18" charset="-78"/>
              </a:rPr>
              <a:t>المؤسسة </a:t>
            </a:r>
            <a:r>
              <a:rPr lang="ar-DZ" sz="2800" dirty="0" err="1"/>
              <a:t>.</a:t>
            </a:r>
            <a:r>
              <a:rPr lang="ar-DZ" sz="2800" dirty="0"/>
              <a:t> </a:t>
            </a:r>
            <a:endParaRPr lang="fr-FR" sz="2800" dirty="0"/>
          </a:p>
        </p:txBody>
      </p:sp>
      <p:sp>
        <p:nvSpPr>
          <p:cNvPr id="336897" name="Rectangle 1"/>
          <p:cNvSpPr>
            <a:spLocks noChangeArrowheads="1"/>
          </p:cNvSpPr>
          <p:nvPr/>
        </p:nvSpPr>
        <p:spPr bwMode="auto">
          <a:xfrm>
            <a:off x="360040" y="5337212"/>
            <a:ext cx="853244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159000" algn="l"/>
              </a:tabLst>
            </a:pP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32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الثاني </a:t>
            </a: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 </a:t>
            </a:r>
            <a:r>
              <a:rPr kumimoji="0" lang="ar-DZ" sz="3200" b="1" i="0" u="none" strike="noStrike" cap="none" normalizeH="0" baseline="0" dirty="0">
                <a:ln>
                  <a:noFill/>
                </a:ln>
                <a:effectLst/>
                <a:latin typeface="Calibri" pitchFamily="34" charset="0"/>
                <a:ea typeface="Calibri" pitchFamily="34" charset="0"/>
                <a:cs typeface="Arial" pitchFamily="34" charset="0"/>
              </a:rPr>
              <a:t>مرتكزات الأساسية للتسيير التوقعي للوظائف والكفاءات</a:t>
            </a:r>
            <a:endParaRPr kumimoji="0" lang="en-US" sz="3200" b="0" i="0" u="none" strike="noStrike" cap="none" normalizeH="0" baseline="0" dirty="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36897">
                                            <p:txEl>
                                              <p:pRg st="0" end="0"/>
                                            </p:txEl>
                                          </p:spTgt>
                                        </p:tgtEl>
                                        <p:attrNameLst>
                                          <p:attrName>style.visibility</p:attrName>
                                        </p:attrNameLst>
                                      </p:cBhvr>
                                      <p:to>
                                        <p:strVal val="visible"/>
                                      </p:to>
                                    </p:set>
                                    <p:anim to="" calcmode="lin" valueType="num">
                                      <p:cBhvr>
                                        <p:cTn id="17" dur="1" fill="hold"/>
                                        <p:tgtEl>
                                          <p:spTgt spid="33689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0" y="0"/>
          <a:ext cx="9540552" cy="672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llipse 2"/>
          <p:cNvSpPr/>
          <p:nvPr/>
        </p:nvSpPr>
        <p:spPr>
          <a:xfrm>
            <a:off x="3131840" y="2348880"/>
            <a:ext cx="3240360" cy="2376264"/>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effectLst>
                  <a:glow rad="228600">
                    <a:schemeClr val="accent3">
                      <a:satMod val="175000"/>
                      <a:alpha val="40000"/>
                    </a:schemeClr>
                  </a:glow>
                </a:effectLst>
              </a:rPr>
              <a:t>مرتكزات التسيير التوقعي للوظائف والكفاءات</a:t>
            </a:r>
            <a:endParaRPr lang="fr-FR" sz="3200" b="1" dirty="0">
              <a:solidFill>
                <a:schemeClr val="tx1"/>
              </a:solidFill>
              <a:effectLst>
                <a:glow rad="228600">
                  <a:schemeClr val="accent3">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to="" calcmode="lin" valueType="num">
                                      <p:cBhvr>
                                        <p:cTn id="15"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836712"/>
            <a:ext cx="813876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159000" algn="l"/>
              </a:tabLst>
            </a:pP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32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الثالث </a:t>
            </a: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 </a:t>
            </a:r>
            <a:r>
              <a:rPr kumimoji="0" lang="ar-DZ" sz="3200" b="1" i="0" u="none" strike="noStrike" cap="none" normalizeH="0" baseline="0" dirty="0">
                <a:ln>
                  <a:noFill/>
                </a:ln>
                <a:effectLst/>
                <a:latin typeface="Calibri" pitchFamily="34" charset="0"/>
                <a:ea typeface="Calibri" pitchFamily="34" charset="0"/>
                <a:cs typeface="Arial" pitchFamily="34" charset="0"/>
              </a:rPr>
              <a:t>أهداف التسيير التوقعي للوظائف و الكفاءات</a:t>
            </a:r>
            <a:r>
              <a:rPr kumimoji="0" lang="fr-FR" sz="1400" b="1" i="0" u="none" strike="noStrike" cap="none" normalizeH="0" baseline="0" dirty="0">
                <a:ln>
                  <a:noFill/>
                </a:ln>
                <a:effectLst/>
                <a:latin typeface="Calibri" pitchFamily="34" charset="0"/>
                <a:ea typeface="Calibri" pitchFamily="34" charset="0"/>
                <a:cs typeface="Arial" pitchFamily="34" charset="0"/>
              </a:rPr>
              <a:t> </a:t>
            </a:r>
            <a:endParaRPr kumimoji="0" lang="en-US" sz="1800" b="0" i="0" u="none" strike="noStrike" cap="none" normalizeH="0" baseline="0" dirty="0">
              <a:ln>
                <a:noFill/>
              </a:ln>
              <a:effectLst/>
              <a:latin typeface="Arial" pitchFamily="34" charset="0"/>
              <a:cs typeface="Arial" pitchFamily="34" charset="0"/>
            </a:endParaRPr>
          </a:p>
        </p:txBody>
      </p:sp>
      <p:sp>
        <p:nvSpPr>
          <p:cNvPr id="1026" name="Rectangle 2"/>
          <p:cNvSpPr>
            <a:spLocks noChangeArrowheads="1"/>
          </p:cNvSpPr>
          <p:nvPr/>
        </p:nvSpPr>
        <p:spPr bwMode="auto">
          <a:xfrm>
            <a:off x="251520" y="1484784"/>
            <a:ext cx="85689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DZ" sz="2800" dirty="0">
                <a:solidFill>
                  <a:schemeClr val="accent2">
                    <a:lumMod val="60000"/>
                    <a:lumOff val="40000"/>
                  </a:schemeClr>
                </a:solidFill>
                <a:latin typeface="Calibri" pitchFamily="34" charset="0"/>
                <a:ea typeface="Calibri" pitchFamily="34" charset="0"/>
                <a:cs typeface="Arial" pitchFamily="34" charset="0"/>
              </a:rPr>
              <a:t>01-</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وضع سياسات عامة للوظائف بمعنى التسيير التوقعي للتدفقات البشرية بالنسبة لهيكلة الوظائف الحالية والمستقبلية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800" dirty="0">
                <a:solidFill>
                  <a:schemeClr val="accent2">
                    <a:lumMod val="60000"/>
                    <a:lumOff val="40000"/>
                  </a:schemeClr>
                </a:solidFill>
                <a:latin typeface="Calibri" pitchFamily="34" charset="0"/>
                <a:ea typeface="Calibri" pitchFamily="34" charset="0"/>
                <a:cs typeface="Arial" pitchFamily="34" charset="0"/>
              </a:rPr>
              <a:t>02-</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وضع سياسات للوظائف على المستوى المركزي والمحلي بمعنى تسيير توقعي للتدفقات البشرية على مستوى الوحدة الأم والفروع التابعة لها</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800" dirty="0">
                <a:solidFill>
                  <a:schemeClr val="accent2">
                    <a:lumMod val="60000"/>
                    <a:lumOff val="40000"/>
                  </a:schemeClr>
                </a:solidFill>
                <a:latin typeface="Calibri" pitchFamily="34" charset="0"/>
                <a:ea typeface="Calibri" pitchFamily="34" charset="0"/>
                <a:cs typeface="Arial" pitchFamily="34" charset="0"/>
              </a:rPr>
              <a:t>03-</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تطوير المسار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المهني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تسيير الوظائف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الكبرى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وتوجيه الوظائف حسب التقارب بينها وبين الكفاءات المتوفرة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800" dirty="0">
                <a:solidFill>
                  <a:schemeClr val="accent2">
                    <a:lumMod val="60000"/>
                    <a:lumOff val="40000"/>
                  </a:schemeClr>
                </a:solidFill>
                <a:latin typeface="Calibri" pitchFamily="34" charset="0"/>
                <a:ea typeface="Calibri" pitchFamily="34" charset="0"/>
                <a:cs typeface="Arial" pitchFamily="34" charset="0"/>
              </a:rPr>
              <a:t>04-</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تحقيق التوافق بين الكفاءات المتوفرة ومختلف الوظائف داخل المؤسسة وذلك عن طريق تحليل الوظائف وتقييم الكفاءات</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800" dirty="0">
                <a:solidFill>
                  <a:schemeClr val="accent2">
                    <a:lumMod val="60000"/>
                    <a:lumOff val="40000"/>
                  </a:schemeClr>
                </a:solidFill>
                <a:latin typeface="Calibri" pitchFamily="34" charset="0"/>
                <a:ea typeface="Calibri" pitchFamily="34" charset="0"/>
                <a:cs typeface="Arial" pitchFamily="34" charset="0"/>
              </a:rPr>
              <a:t>05-</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الموائمة بين كفاءات المؤسسة وهيكلها التنظيمي من جهة ومشاريعها واستمرارها من جهة أخرى تحقيق أهداف المؤسسة التي وجدت من اجلها</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fr-FR"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 to="" calcmode="lin" valueType="num">
                                      <p:cBhvr>
                                        <p:cTn id="7" dur="1" fill="hold"/>
                                        <p:tgtEl>
                                          <p:spTgt spid="1026">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026">
                                            <p:txEl>
                                              <p:pRg st="1" end="1"/>
                                            </p:txEl>
                                          </p:spTgt>
                                        </p:tgtEl>
                                        <p:attrNameLst>
                                          <p:attrName>style.visibility</p:attrName>
                                        </p:attrNameLst>
                                      </p:cBhvr>
                                      <p:to>
                                        <p:strVal val="visible"/>
                                      </p:to>
                                    </p:set>
                                    <p:anim to="" calcmode="lin" valueType="num">
                                      <p:cBhvr>
                                        <p:cTn id="10" dur="1" fill="hold"/>
                                        <p:tgtEl>
                                          <p:spTgt spid="1026">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026">
                                            <p:txEl>
                                              <p:pRg st="2" end="2"/>
                                            </p:txEl>
                                          </p:spTgt>
                                        </p:tgtEl>
                                        <p:attrNameLst>
                                          <p:attrName>style.visibility</p:attrName>
                                        </p:attrNameLst>
                                      </p:cBhvr>
                                      <p:to>
                                        <p:strVal val="visible"/>
                                      </p:to>
                                    </p:set>
                                    <p:anim to="" calcmode="lin" valueType="num">
                                      <p:cBhvr>
                                        <p:cTn id="13" dur="1" fill="hold"/>
                                        <p:tgtEl>
                                          <p:spTgt spid="1026">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026">
                                            <p:txEl>
                                              <p:pRg st="3" end="3"/>
                                            </p:txEl>
                                          </p:spTgt>
                                        </p:tgtEl>
                                        <p:attrNameLst>
                                          <p:attrName>style.visibility</p:attrName>
                                        </p:attrNameLst>
                                      </p:cBhvr>
                                      <p:to>
                                        <p:strVal val="visible"/>
                                      </p:to>
                                    </p:set>
                                    <p:anim to="" calcmode="lin" valueType="num">
                                      <p:cBhvr>
                                        <p:cTn id="16" dur="1" fill="hold"/>
                                        <p:tgtEl>
                                          <p:spTgt spid="1026">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026">
                                            <p:txEl>
                                              <p:pRg st="4" end="4"/>
                                            </p:txEl>
                                          </p:spTgt>
                                        </p:tgtEl>
                                        <p:attrNameLst>
                                          <p:attrName>style.visibility</p:attrName>
                                        </p:attrNameLst>
                                      </p:cBhvr>
                                      <p:to>
                                        <p:strVal val="visible"/>
                                      </p:to>
                                    </p:set>
                                    <p:anim to="" calcmode="lin" valueType="num">
                                      <p:cBhvr>
                                        <p:cTn id="19" dur="1" fill="hold"/>
                                        <p:tgtEl>
                                          <p:spTgt spid="1026">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08720"/>
            <a:ext cx="8064896" cy="1077218"/>
          </a:xfrm>
          <a:prstGeom prst="rect">
            <a:avLst/>
          </a:prstGeom>
        </p:spPr>
        <p:txBody>
          <a:bodyPr wrap="square">
            <a:spAutoFit/>
          </a:bodyPr>
          <a:lstStyle/>
          <a:p>
            <a:pPr algn="r"/>
            <a:r>
              <a:rPr lang="ar-DZ" sz="3200" b="1" dirty="0">
                <a:solidFill>
                  <a:schemeClr val="accent3">
                    <a:lumMod val="75000"/>
                  </a:schemeClr>
                </a:solidFill>
              </a:rPr>
              <a:t>المطلب </a:t>
            </a:r>
            <a:r>
              <a:rPr lang="ar-DZ" sz="3200" b="1" dirty="0" err="1">
                <a:solidFill>
                  <a:schemeClr val="accent3">
                    <a:lumMod val="75000"/>
                  </a:schemeClr>
                </a:solidFill>
              </a:rPr>
              <a:t>الرابع </a:t>
            </a:r>
            <a:r>
              <a:rPr lang="ar-DZ" sz="3200" b="1" dirty="0">
                <a:solidFill>
                  <a:schemeClr val="accent3">
                    <a:lumMod val="75000"/>
                  </a:schemeClr>
                </a:solidFill>
              </a:rPr>
              <a:t>: </a:t>
            </a:r>
            <a:r>
              <a:rPr lang="ar-DZ" sz="3200" b="1" dirty="0"/>
              <a:t>أهمية التسيير التوقعي للوظائف والكفاءات في تحقيق الفعالية التنظيمية</a:t>
            </a:r>
            <a:endParaRPr lang="fr-FR" sz="3200" b="1" dirty="0"/>
          </a:p>
        </p:txBody>
      </p:sp>
      <p:graphicFrame>
        <p:nvGraphicFramePr>
          <p:cNvPr id="5" name="Diagramme 4"/>
          <p:cNvGraphicFramePr/>
          <p:nvPr/>
        </p:nvGraphicFramePr>
        <p:xfrm>
          <a:off x="1043608" y="2060848"/>
          <a:ext cx="734481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539552" y="836712"/>
          <a:ext cx="8232576"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57" name="Rectangle 1"/>
          <p:cNvSpPr>
            <a:spLocks noChangeArrowheads="1"/>
          </p:cNvSpPr>
          <p:nvPr/>
        </p:nvSpPr>
        <p:spPr bwMode="auto">
          <a:xfrm>
            <a:off x="323528" y="3789040"/>
            <a:ext cx="882047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a:ln>
                  <a:noFill/>
                </a:ln>
                <a:solidFill>
                  <a:schemeClr val="accent2">
                    <a:lumMod val="60000"/>
                    <a:lumOff val="40000"/>
                  </a:schemeClr>
                </a:solidFill>
                <a:effectLst/>
                <a:latin typeface="Calibri" pitchFamily="34" charset="0"/>
                <a:ea typeface="Calibri" pitchFamily="34" charset="0"/>
                <a:cs typeface="Arial" pitchFamily="34" charset="0"/>
              </a:rPr>
              <a:t>المبحث </a:t>
            </a:r>
            <a:r>
              <a:rPr kumimoji="0" lang="ar-DZ" sz="3200" b="1" i="0" u="none" strike="noStrike" cap="none" normalizeH="0" baseline="0" dirty="0" err="1">
                <a:ln>
                  <a:noFill/>
                </a:ln>
                <a:solidFill>
                  <a:schemeClr val="accent2">
                    <a:lumMod val="60000"/>
                    <a:lumOff val="40000"/>
                  </a:schemeClr>
                </a:solidFill>
                <a:effectLst/>
                <a:latin typeface="Calibri" pitchFamily="34" charset="0"/>
                <a:ea typeface="Calibri" pitchFamily="34" charset="0"/>
                <a:cs typeface="Arial" pitchFamily="34" charset="0"/>
              </a:rPr>
              <a:t>الثاني </a:t>
            </a:r>
            <a:r>
              <a:rPr kumimoji="0" lang="ar-DZ" sz="3200" b="1" i="0" u="none" strike="noStrike" cap="none" normalizeH="0" baseline="0" dirty="0">
                <a:ln>
                  <a:noFill/>
                </a:ln>
                <a:solidFill>
                  <a:schemeClr val="accent2">
                    <a:lumMod val="60000"/>
                    <a:lumOff val="40000"/>
                  </a:schemeClr>
                </a:solidFill>
                <a:effectLst/>
                <a:latin typeface="Calibri" pitchFamily="34" charset="0"/>
                <a:ea typeface="Calibri" pitchFamily="34" charset="0"/>
                <a:cs typeface="Arial" pitchFamily="34" charset="0"/>
              </a:rPr>
              <a:t>: </a:t>
            </a:r>
            <a:r>
              <a:rPr kumimoji="0" lang="ar-DZ" sz="3200" b="1" i="0" u="none" strike="noStrike" cap="none" normalizeH="0" baseline="0" dirty="0">
                <a:ln>
                  <a:noFill/>
                </a:ln>
                <a:effectLst/>
                <a:latin typeface="Calibri" pitchFamily="34" charset="0"/>
                <a:ea typeface="Calibri" pitchFamily="34" charset="0"/>
                <a:cs typeface="Arial" pitchFamily="34" charset="0"/>
              </a:rPr>
              <a:t>خطوات تطبيق التسيير التوقعي للوظائف والكفاءات و عوائقه</a:t>
            </a:r>
            <a:endParaRPr kumimoji="0" lang="en-US" sz="3200" b="0" i="0" u="none" strike="noStrike" cap="none" normalizeH="0" baseline="0" dirty="0">
              <a:ln>
                <a:noFill/>
              </a:ln>
              <a:effectLst/>
              <a:latin typeface="Arial" pitchFamily="34" charset="0"/>
              <a:cs typeface="Arial" pitchFamily="34" charset="0"/>
            </a:endParaRPr>
          </a:p>
        </p:txBody>
      </p:sp>
      <p:sp>
        <p:nvSpPr>
          <p:cNvPr id="19458" name="Rectangle 2"/>
          <p:cNvSpPr>
            <a:spLocks noChangeArrowheads="1"/>
          </p:cNvSpPr>
          <p:nvPr/>
        </p:nvSpPr>
        <p:spPr bwMode="auto">
          <a:xfrm>
            <a:off x="3420959" y="4725144"/>
            <a:ext cx="572304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المطلب </a:t>
            </a:r>
            <a:r>
              <a:rPr kumimoji="0" lang="ar-DZ" sz="3200" b="1" i="0" u="none" strike="noStrike" cap="none" normalizeH="0" baseline="0" dirty="0" err="1">
                <a:ln>
                  <a:noFill/>
                </a:ln>
                <a:solidFill>
                  <a:schemeClr val="accent3">
                    <a:lumMod val="75000"/>
                  </a:schemeClr>
                </a:solidFill>
                <a:effectLst/>
                <a:latin typeface="Calibri" pitchFamily="34" charset="0"/>
                <a:ea typeface="Calibri" pitchFamily="34" charset="0"/>
                <a:cs typeface="Arial" pitchFamily="34" charset="0"/>
              </a:rPr>
              <a:t>الأول </a:t>
            </a:r>
            <a:r>
              <a:rPr kumimoji="0" lang="ar-DZ" sz="3200" b="1" i="0" u="none" strike="noStrike" cap="none" normalizeH="0" baseline="0" dirty="0">
                <a:ln>
                  <a:noFill/>
                </a:ln>
                <a:solidFill>
                  <a:schemeClr val="accent3">
                    <a:lumMod val="75000"/>
                  </a:schemeClr>
                </a:solidFill>
                <a:effectLst/>
                <a:latin typeface="Calibri" pitchFamily="34" charset="0"/>
                <a:ea typeface="Calibri" pitchFamily="34" charset="0"/>
                <a:cs typeface="Arial" pitchFamily="34" charset="0"/>
              </a:rPr>
              <a:t>: </a:t>
            </a:r>
            <a:r>
              <a:rPr kumimoji="0" lang="ar-DZ" sz="3200" b="1" i="0" u="none" strike="noStrike" cap="none" normalizeH="0" baseline="0" dirty="0">
                <a:ln>
                  <a:noFill/>
                </a:ln>
                <a:effectLst/>
                <a:latin typeface="Calibri" pitchFamily="34" charset="0"/>
                <a:ea typeface="Calibri" pitchFamily="34" charset="0"/>
                <a:cs typeface="Arial" pitchFamily="34" charset="0"/>
              </a:rPr>
              <a:t>تقدير الوظائف المستقبلية </a:t>
            </a:r>
            <a:endParaRPr kumimoji="0" lang="ar-DZ" sz="3200" b="0" i="0" u="none" strike="noStrike" cap="none" normalizeH="0" baseline="0" dirty="0">
              <a:ln>
                <a:noFill/>
              </a:ln>
              <a:effectLst/>
              <a:latin typeface="Arial" pitchFamily="34" charset="0"/>
              <a:cs typeface="Arial" pitchFamily="34" charset="0"/>
            </a:endParaRPr>
          </a:p>
        </p:txBody>
      </p:sp>
      <p:sp>
        <p:nvSpPr>
          <p:cNvPr id="19459" name="Rectangle 3"/>
          <p:cNvSpPr>
            <a:spLocks noChangeArrowheads="1"/>
          </p:cNvSpPr>
          <p:nvPr/>
        </p:nvSpPr>
        <p:spPr bwMode="auto">
          <a:xfrm>
            <a:off x="323528" y="5373216"/>
            <a:ext cx="859892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التقدير الكمي </a:t>
            </a:r>
            <a:r>
              <a:rPr kumimoji="0" lang="ar-DZ" sz="2800" b="1" i="0" u="none" strike="noStrike" cap="none" normalizeH="0" baseline="0" dirty="0" err="1">
                <a:ln>
                  <a:noFill/>
                </a:ln>
                <a:solidFill>
                  <a:schemeClr val="accent2">
                    <a:lumMod val="75000"/>
                  </a:schemeClr>
                </a:solidFill>
                <a:effectLst/>
                <a:latin typeface="Calibri" pitchFamily="34" charset="0"/>
                <a:ea typeface="Calibri" pitchFamily="34" charset="0"/>
                <a:cs typeface="Arial" pitchFamily="34" charset="0"/>
              </a:rPr>
              <a:t>للوظائف :</a:t>
            </a:r>
            <a:endParaRPr kumimoji="0" lang="fr-FR" sz="2800" b="0" i="0" u="none" strike="noStrike" cap="none" normalizeH="0" baseline="0" dirty="0">
              <a:ln>
                <a:noFill/>
              </a:ln>
              <a:solidFill>
                <a:schemeClr val="accent2">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1-أسلوب تقدير كمية الوظائف حسب التوقيت اللازم لتنفيذ </a:t>
            </a:r>
            <a:r>
              <a:rPr kumimoji="0" lang="ar-DZ" sz="2800" b="1" i="0" u="none" strike="noStrike" cap="none" normalizeH="0" baseline="0" dirty="0" err="1">
                <a:ln>
                  <a:noFill/>
                </a:ln>
                <a:solidFill>
                  <a:schemeClr val="tx1"/>
                </a:solidFill>
                <a:effectLst/>
                <a:latin typeface="Calibri" pitchFamily="34" charset="0"/>
                <a:ea typeface="Calibri" pitchFamily="34" charset="0"/>
                <a:cs typeface="Arial" pitchFamily="34" charset="0"/>
              </a:rPr>
              <a:t>المهام :</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ar-DZ"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9457">
                                            <p:txEl>
                                              <p:pRg st="0" end="0"/>
                                            </p:txEl>
                                          </p:spTgt>
                                        </p:tgtEl>
                                        <p:attrNameLst>
                                          <p:attrName>style.visibility</p:attrName>
                                        </p:attrNameLst>
                                      </p:cBhvr>
                                      <p:to>
                                        <p:strVal val="visible"/>
                                      </p:to>
                                    </p:set>
                                    <p:anim to="" calcmode="lin" valueType="num">
                                      <p:cBhvr>
                                        <p:cTn id="12" dur="1" fill="hold"/>
                                        <p:tgtEl>
                                          <p:spTgt spid="1945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9458">
                                            <p:txEl>
                                              <p:pRg st="0" end="0"/>
                                            </p:txEl>
                                          </p:spTgt>
                                        </p:tgtEl>
                                        <p:attrNameLst>
                                          <p:attrName>style.visibility</p:attrName>
                                        </p:attrNameLst>
                                      </p:cBhvr>
                                      <p:to>
                                        <p:strVal val="visible"/>
                                      </p:to>
                                    </p:set>
                                    <p:anim to="" calcmode="lin" valueType="num">
                                      <p:cBhvr>
                                        <p:cTn id="17" dur="1" fill="hold"/>
                                        <p:tgtEl>
                                          <p:spTgt spid="19458">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9459">
                                            <p:txEl>
                                              <p:pRg st="0" end="0"/>
                                            </p:txEl>
                                          </p:spTgt>
                                        </p:tgtEl>
                                        <p:attrNameLst>
                                          <p:attrName>style.visibility</p:attrName>
                                        </p:attrNameLst>
                                      </p:cBhvr>
                                      <p:to>
                                        <p:strVal val="visible"/>
                                      </p:to>
                                    </p:set>
                                    <p:anim to="" calcmode="lin" valueType="num">
                                      <p:cBhvr>
                                        <p:cTn id="22" dur="1" fill="hold"/>
                                        <p:tgtEl>
                                          <p:spTgt spid="19459">
                                            <p:txEl>
                                              <p:pRg st="0" end="0"/>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19459">
                                            <p:txEl>
                                              <p:pRg st="1" end="1"/>
                                            </p:txEl>
                                          </p:spTgt>
                                        </p:tgtEl>
                                        <p:attrNameLst>
                                          <p:attrName>style.visibility</p:attrName>
                                        </p:attrNameLst>
                                      </p:cBhvr>
                                      <p:to>
                                        <p:strVal val="visible"/>
                                      </p:to>
                                    </p:set>
                                    <p:anim to="" calcmode="lin" valueType="num">
                                      <p:cBhvr>
                                        <p:cTn id="25" dur="1" fill="hold"/>
                                        <p:tgtEl>
                                          <p:spTgt spid="1945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75856" y="908720"/>
            <a:ext cx="5371658" cy="584775"/>
          </a:xfrm>
          <a:prstGeom prst="rect">
            <a:avLst/>
          </a:prstGeom>
        </p:spPr>
        <p:txBody>
          <a:bodyPr wrap="square">
            <a:spAutoFit/>
          </a:bodyPr>
          <a:lstStyle/>
          <a:p>
            <a:pPr algn="r"/>
            <a:r>
              <a:rPr lang="ar-DZ" sz="3200" dirty="0">
                <a:latin typeface="Calibri" pitchFamily="34" charset="0"/>
                <a:ea typeface="Calibri" pitchFamily="34" charset="0"/>
                <a:cs typeface="Arial" pitchFamily="34" charset="0"/>
              </a:rPr>
              <a:t>عدد </a:t>
            </a:r>
            <a:r>
              <a:rPr lang="ar-DZ" sz="3200" dirty="0" err="1">
                <a:latin typeface="Calibri" pitchFamily="34" charset="0"/>
                <a:ea typeface="Calibri" pitchFamily="34" charset="0"/>
                <a:cs typeface="Arial" pitchFamily="34" charset="0"/>
              </a:rPr>
              <a:t>الوظائف </a:t>
            </a:r>
            <a:r>
              <a:rPr lang="ar-DZ" sz="3200" dirty="0">
                <a:latin typeface="Calibri" pitchFamily="34" charset="0"/>
                <a:ea typeface="Calibri" pitchFamily="34" charset="0"/>
                <a:cs typeface="Arial" pitchFamily="34" charset="0"/>
              </a:rPr>
              <a:t>(العمل</a:t>
            </a:r>
            <a:r>
              <a:rPr lang="ar-DZ" sz="3200" dirty="0" err="1">
                <a:latin typeface="Calibri" pitchFamily="34" charset="0"/>
                <a:ea typeface="Calibri" pitchFamily="34" charset="0"/>
                <a:cs typeface="Arial" pitchFamily="34" charset="0"/>
              </a:rPr>
              <a:t>)=</a:t>
            </a:r>
            <a:endParaRPr lang="fr-FR" sz="3200" dirty="0"/>
          </a:p>
        </p:txBody>
      </p:sp>
      <p:sp>
        <p:nvSpPr>
          <p:cNvPr id="11" name="Division 10"/>
          <p:cNvSpPr/>
          <p:nvPr/>
        </p:nvSpPr>
        <p:spPr>
          <a:xfrm>
            <a:off x="467544" y="1052736"/>
            <a:ext cx="5665912" cy="266328"/>
          </a:xfrm>
          <a:prstGeom prst="mathDivide">
            <a:avLst/>
          </a:prstGeom>
          <a:solidFill>
            <a:schemeClr val="accent3">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1115616" y="764704"/>
            <a:ext cx="4214615" cy="410882"/>
          </a:xfrm>
          <a:prstGeom prst="rect">
            <a:avLst/>
          </a:prstGeom>
        </p:spPr>
        <p:txBody>
          <a:bodyPr wrap="none">
            <a:spAutoFit/>
          </a:bodyPr>
          <a:lstStyle/>
          <a:p>
            <a:pPr algn="just" rtl="1">
              <a:lnSpc>
                <a:spcPct val="115000"/>
              </a:lnSpc>
              <a:spcAft>
                <a:spcPts val="1000"/>
              </a:spcAft>
            </a:pPr>
            <a:r>
              <a:rPr lang="ar-DZ" b="1" dirty="0">
                <a:latin typeface="Calibri"/>
                <a:ea typeface="Calibri"/>
                <a:cs typeface="Arial"/>
              </a:rPr>
              <a:t>حجم الشغل الإجمالي  معبر عنه بالساعات خلال السنة </a:t>
            </a:r>
            <a:endParaRPr lang="fr-FR" sz="1400" dirty="0">
              <a:latin typeface="Calibri"/>
              <a:ea typeface="Calibri"/>
              <a:cs typeface="Arial"/>
            </a:endParaRPr>
          </a:p>
        </p:txBody>
      </p:sp>
      <p:sp>
        <p:nvSpPr>
          <p:cNvPr id="13" name="Rectangle 12"/>
          <p:cNvSpPr/>
          <p:nvPr/>
        </p:nvSpPr>
        <p:spPr>
          <a:xfrm>
            <a:off x="1403648" y="1268760"/>
            <a:ext cx="3858749" cy="410882"/>
          </a:xfrm>
          <a:prstGeom prst="rect">
            <a:avLst/>
          </a:prstGeom>
        </p:spPr>
        <p:txBody>
          <a:bodyPr wrap="none">
            <a:spAutoFit/>
          </a:bodyPr>
          <a:lstStyle/>
          <a:p>
            <a:pPr algn="just" rtl="1">
              <a:lnSpc>
                <a:spcPct val="115000"/>
              </a:lnSpc>
              <a:spcAft>
                <a:spcPts val="1000"/>
              </a:spcAft>
            </a:pPr>
            <a:r>
              <a:rPr lang="ar-DZ" b="1" dirty="0">
                <a:latin typeface="Calibri"/>
                <a:ea typeface="Calibri"/>
                <a:cs typeface="Arial"/>
              </a:rPr>
              <a:t>عدد الساعات التي يعملها العامل خلال نفس الفترة</a:t>
            </a:r>
            <a:endParaRPr lang="fr-FR" sz="1400" dirty="0">
              <a:latin typeface="Calibri"/>
              <a:ea typeface="Calibri"/>
              <a:cs typeface="Arial"/>
            </a:endParaRPr>
          </a:p>
        </p:txBody>
      </p:sp>
      <p:sp>
        <p:nvSpPr>
          <p:cNvPr id="21506" name="Rectangle 2"/>
          <p:cNvSpPr>
            <a:spLocks noChangeArrowheads="1"/>
          </p:cNvSpPr>
          <p:nvPr/>
        </p:nvSpPr>
        <p:spPr bwMode="auto">
          <a:xfrm>
            <a:off x="0" y="1628800"/>
            <a:ext cx="896347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359025" algn="l"/>
              </a:tabLst>
            </a:pPr>
            <a:r>
              <a:rPr lang="ar-DZ" sz="2800" b="1" dirty="0">
                <a:latin typeface="Calibri" pitchFamily="34" charset="0"/>
                <a:ea typeface="Calibri" pitchFamily="34" charset="0"/>
                <a:cs typeface="Arial" pitchFamily="34" charset="0"/>
              </a:rPr>
              <a:t>2-</a:t>
            </a: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أسلوب التقدير بإسقاط </a:t>
            </a:r>
            <a:r>
              <a:rPr kumimoji="0" lang="ar-DZ" sz="2800" b="1" i="0" u="none" strike="noStrike" cap="none" normalizeH="0" baseline="0" dirty="0" err="1">
                <a:ln>
                  <a:noFill/>
                </a:ln>
                <a:solidFill>
                  <a:schemeClr val="tx1"/>
                </a:solidFill>
                <a:effectLst/>
                <a:latin typeface="Calibri" pitchFamily="34" charset="0"/>
                <a:ea typeface="Calibri" pitchFamily="34" charset="0"/>
                <a:cs typeface="Arial" pitchFamily="34" charset="0"/>
              </a:rPr>
              <a:t>الاتجاهات </a:t>
            </a: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وهو الارتباط ممكن قياسه بين حجم العمالة و الوحدات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المنتجة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359025" algn="l"/>
              </a:tabLst>
            </a:pPr>
            <a:r>
              <a:rPr lang="ar-DZ" sz="2800" b="1" dirty="0">
                <a:latin typeface="Calibri" pitchFamily="34" charset="0"/>
                <a:ea typeface="Calibri" pitchFamily="34" charset="0"/>
                <a:cs typeface="Arial" pitchFamily="34" charset="0"/>
              </a:rPr>
              <a:t>3-</a:t>
            </a: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التقدير حسب عبئ العمل 	</a:t>
            </a:r>
            <a:endParaRPr kumimoji="0" lang="en-US" sz="2800"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359025" algn="l"/>
              </a:tabLst>
            </a:pPr>
            <a:r>
              <a:rPr lang="ar-DZ" sz="2800" b="1" dirty="0">
                <a:latin typeface="Calibri" pitchFamily="34" charset="0"/>
                <a:ea typeface="Calibri" pitchFamily="34" charset="0"/>
                <a:cs typeface="Arial" pitchFamily="34" charset="0"/>
              </a:rPr>
              <a:t>4-</a:t>
            </a: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التقدير حسب كمية أو حجم الإنتاج</a:t>
            </a:r>
            <a:r>
              <a:rPr kumimoji="0" lang="fr-FR" sz="2800" b="1"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15" name="Rectangle 14"/>
          <p:cNvSpPr/>
          <p:nvPr/>
        </p:nvSpPr>
        <p:spPr>
          <a:xfrm>
            <a:off x="5724128" y="3717032"/>
            <a:ext cx="2451312" cy="584775"/>
          </a:xfrm>
          <a:prstGeom prst="rect">
            <a:avLst/>
          </a:prstGeom>
        </p:spPr>
        <p:txBody>
          <a:bodyPr wrap="none">
            <a:spAutoFit/>
          </a:bodyPr>
          <a:lstStyle/>
          <a:p>
            <a:r>
              <a:rPr lang="ar-DZ" sz="3200" dirty="0"/>
              <a:t>كمية </a:t>
            </a:r>
            <a:r>
              <a:rPr lang="ar-DZ" sz="3200" dirty="0" err="1"/>
              <a:t>الوظائف =</a:t>
            </a:r>
            <a:r>
              <a:rPr lang="ar-DZ" sz="3200" dirty="0"/>
              <a:t> </a:t>
            </a:r>
            <a:endParaRPr lang="fr-FR" sz="3200" dirty="0"/>
          </a:p>
        </p:txBody>
      </p:sp>
      <p:sp>
        <p:nvSpPr>
          <p:cNvPr id="16" name="Rectangle 15"/>
          <p:cNvSpPr/>
          <p:nvPr/>
        </p:nvSpPr>
        <p:spPr>
          <a:xfrm>
            <a:off x="1835696" y="3501008"/>
            <a:ext cx="3605474" cy="369332"/>
          </a:xfrm>
          <a:prstGeom prst="rect">
            <a:avLst/>
          </a:prstGeom>
        </p:spPr>
        <p:txBody>
          <a:bodyPr wrap="none">
            <a:spAutoFit/>
          </a:bodyPr>
          <a:lstStyle/>
          <a:p>
            <a:r>
              <a:rPr lang="ar-DZ" b="1" dirty="0"/>
              <a:t>حجم الإنتاج </a:t>
            </a:r>
            <a:r>
              <a:rPr lang="ar-DZ" b="1" dirty="0" err="1"/>
              <a:t>المستهدف </a:t>
            </a:r>
            <a:r>
              <a:rPr lang="ar-DZ" b="1" dirty="0"/>
              <a:t>– حجم الإنتاج المحلي </a:t>
            </a:r>
            <a:endParaRPr lang="fr-FR" dirty="0"/>
          </a:p>
        </p:txBody>
      </p:sp>
      <p:sp>
        <p:nvSpPr>
          <p:cNvPr id="17" name="Division 16"/>
          <p:cNvSpPr/>
          <p:nvPr/>
        </p:nvSpPr>
        <p:spPr>
          <a:xfrm>
            <a:off x="755576" y="3861048"/>
            <a:ext cx="5665912" cy="266328"/>
          </a:xfrm>
          <a:prstGeom prst="mathDivide">
            <a:avLst/>
          </a:prstGeom>
          <a:solidFill>
            <a:schemeClr val="accent3">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1691680" y="4077072"/>
            <a:ext cx="3793026" cy="369332"/>
          </a:xfrm>
          <a:prstGeom prst="rect">
            <a:avLst/>
          </a:prstGeom>
        </p:spPr>
        <p:txBody>
          <a:bodyPr wrap="none">
            <a:spAutoFit/>
          </a:bodyPr>
          <a:lstStyle/>
          <a:p>
            <a:r>
              <a:rPr lang="ar-DZ" b="1" dirty="0"/>
              <a:t>حجم الإنتاج </a:t>
            </a:r>
            <a:r>
              <a:rPr lang="ar-DZ" b="1" dirty="0" err="1"/>
              <a:t>الحالي </a:t>
            </a:r>
            <a:r>
              <a:rPr lang="ar-DZ" b="1" dirty="0"/>
              <a:t>× عدد القوى العاملة الحالية </a:t>
            </a:r>
            <a:endParaRPr lang="fr-FR" dirty="0"/>
          </a:p>
        </p:txBody>
      </p:sp>
      <p:sp>
        <p:nvSpPr>
          <p:cNvPr id="19" name="Rectangle 18"/>
          <p:cNvSpPr/>
          <p:nvPr/>
        </p:nvSpPr>
        <p:spPr>
          <a:xfrm>
            <a:off x="5436096" y="4365104"/>
            <a:ext cx="3581430" cy="584775"/>
          </a:xfrm>
          <a:prstGeom prst="rect">
            <a:avLst/>
          </a:prstGeom>
        </p:spPr>
        <p:txBody>
          <a:bodyPr wrap="none">
            <a:spAutoFit/>
          </a:bodyPr>
          <a:lstStyle/>
          <a:p>
            <a:r>
              <a:rPr lang="ar-DZ" sz="3200" b="1" dirty="0">
                <a:solidFill>
                  <a:schemeClr val="accent2">
                    <a:lumMod val="75000"/>
                  </a:schemeClr>
                </a:solidFill>
              </a:rPr>
              <a:t>التقدير النوعي </a:t>
            </a:r>
            <a:r>
              <a:rPr lang="ar-DZ" sz="3200" b="1" dirty="0" err="1">
                <a:solidFill>
                  <a:schemeClr val="accent2">
                    <a:lumMod val="75000"/>
                  </a:schemeClr>
                </a:solidFill>
              </a:rPr>
              <a:t>للوظائف :</a:t>
            </a:r>
            <a:endParaRPr lang="fr-FR" sz="3200" dirty="0">
              <a:solidFill>
                <a:schemeClr val="accent2">
                  <a:lumMod val="75000"/>
                </a:schemeClr>
              </a:solidFill>
            </a:endParaRPr>
          </a:p>
        </p:txBody>
      </p:sp>
      <p:sp>
        <p:nvSpPr>
          <p:cNvPr id="21507" name="Rectangle 3"/>
          <p:cNvSpPr>
            <a:spLocks noChangeArrowheads="1"/>
          </p:cNvSpPr>
          <p:nvPr/>
        </p:nvSpPr>
        <p:spPr bwMode="auto">
          <a:xfrm>
            <a:off x="0" y="4797152"/>
            <a:ext cx="874846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5316538" algn="l"/>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-الوظائف الجديدة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5316538" algn="l"/>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-الوظائف الحساسة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5316538" algn="l"/>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-الوظائف الأقل حساسية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5316538" algn="l"/>
              </a:tabLst>
            </a:pP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-الوظائف المستغنى عنها</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fr-FR"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to="" calcmode="lin" valueType="num">
                                      <p:cBhvr>
                                        <p:cTn id="12" dur="1" fill="hold"/>
                                        <p:tgtEl>
                                          <p:spTgt spid="12">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to="" calcmode="lin" valueType="num">
                                      <p:cBhvr>
                                        <p:cTn id="17" dur="1" fill="hold"/>
                                        <p:tgtEl>
                                          <p:spTgt spid="11"/>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 to="" calcmode="lin" valueType="num">
                                      <p:cBhvr>
                                        <p:cTn id="22" dur="1" fill="hold"/>
                                        <p:tgtEl>
                                          <p:spTgt spid="1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1506">
                                            <p:txEl>
                                              <p:pRg st="0" end="0"/>
                                            </p:txEl>
                                          </p:spTgt>
                                        </p:tgtEl>
                                        <p:attrNameLst>
                                          <p:attrName>style.visibility</p:attrName>
                                        </p:attrNameLst>
                                      </p:cBhvr>
                                      <p:to>
                                        <p:strVal val="visible"/>
                                      </p:to>
                                    </p:set>
                                    <p:anim to="" calcmode="lin" valueType="num">
                                      <p:cBhvr>
                                        <p:cTn id="27" dur="1" fill="hold"/>
                                        <p:tgtEl>
                                          <p:spTgt spid="21506">
                                            <p:txEl>
                                              <p:pRg st="0" end="0"/>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21506">
                                            <p:txEl>
                                              <p:pRg st="1" end="1"/>
                                            </p:txEl>
                                          </p:spTgt>
                                        </p:tgtEl>
                                        <p:attrNameLst>
                                          <p:attrName>style.visibility</p:attrName>
                                        </p:attrNameLst>
                                      </p:cBhvr>
                                      <p:to>
                                        <p:strVal val="visible"/>
                                      </p:to>
                                    </p:set>
                                    <p:anim to="" calcmode="lin" valueType="num">
                                      <p:cBhvr>
                                        <p:cTn id="30" dur="1" fill="hold"/>
                                        <p:tgtEl>
                                          <p:spTgt spid="21506">
                                            <p:txEl>
                                              <p:pRg st="1" end="1"/>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21506">
                                            <p:txEl>
                                              <p:pRg st="2" end="2"/>
                                            </p:txEl>
                                          </p:spTgt>
                                        </p:tgtEl>
                                        <p:attrNameLst>
                                          <p:attrName>style.visibility</p:attrName>
                                        </p:attrNameLst>
                                      </p:cBhvr>
                                      <p:to>
                                        <p:strVal val="visible"/>
                                      </p:to>
                                    </p:set>
                                    <p:anim to="" calcmode="lin" valueType="num">
                                      <p:cBhvr>
                                        <p:cTn id="33" dur="1" fill="hold"/>
                                        <p:tgtEl>
                                          <p:spTgt spid="21506">
                                            <p:txEl>
                                              <p:pRg st="2" end="2"/>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15">
                                            <p:txEl>
                                              <p:pRg st="0" end="0"/>
                                            </p:txEl>
                                          </p:spTgt>
                                        </p:tgtEl>
                                        <p:attrNameLst>
                                          <p:attrName>style.visibility</p:attrName>
                                        </p:attrNameLst>
                                      </p:cBhvr>
                                      <p:to>
                                        <p:strVal val="visible"/>
                                      </p:to>
                                    </p:set>
                                    <p:anim to="" calcmode="lin" valueType="num">
                                      <p:cBhvr>
                                        <p:cTn id="38" dur="1" fill="hold"/>
                                        <p:tgtEl>
                                          <p:spTgt spid="15">
                                            <p:txEl>
                                              <p:pRg st="0" end="0"/>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to="" calcmode="lin" valueType="num">
                                      <p:cBhvr>
                                        <p:cTn id="43" dur="1" fill="hold"/>
                                        <p:tgtEl>
                                          <p:spTgt spid="16">
                                            <p:txEl>
                                              <p:pRg st="0" end="0"/>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to="" calcmode="lin" valueType="num">
                                      <p:cBhvr>
                                        <p:cTn id="48" dur="1" fill="hold"/>
                                        <p:tgtEl>
                                          <p:spTgt spid="17"/>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nodeType="clickEffect">
                                  <p:stCondLst>
                                    <p:cond delay="0"/>
                                  </p:stCondLst>
                                  <p:childTnLst>
                                    <p:set>
                                      <p:cBhvr>
                                        <p:cTn id="52" dur="1" fill="hold">
                                          <p:stCondLst>
                                            <p:cond delay="0"/>
                                          </p:stCondLst>
                                        </p:cTn>
                                        <p:tgtEl>
                                          <p:spTgt spid="18">
                                            <p:txEl>
                                              <p:pRg st="0" end="0"/>
                                            </p:txEl>
                                          </p:spTgt>
                                        </p:tgtEl>
                                        <p:attrNameLst>
                                          <p:attrName>style.visibility</p:attrName>
                                        </p:attrNameLst>
                                      </p:cBhvr>
                                      <p:to>
                                        <p:strVal val="visible"/>
                                      </p:to>
                                    </p:set>
                                    <p:anim to="" calcmode="lin" valueType="num">
                                      <p:cBhvr>
                                        <p:cTn id="53" dur="1" fill="hold"/>
                                        <p:tgtEl>
                                          <p:spTgt spid="18">
                                            <p:txEl>
                                              <p:pRg st="0" end="0"/>
                                            </p:txEl>
                                          </p:spTgt>
                                        </p:tgtEl>
                                        <p:attrNameLst>
                                          <p:attrName/>
                                        </p:attrNameLst>
                                      </p:cBhvr>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9">
                                            <p:txEl>
                                              <p:pRg st="0" end="0"/>
                                            </p:txEl>
                                          </p:spTgt>
                                        </p:tgtEl>
                                        <p:attrNameLst>
                                          <p:attrName>style.visibility</p:attrName>
                                        </p:attrNameLst>
                                      </p:cBhvr>
                                      <p:to>
                                        <p:strVal val="visible"/>
                                      </p:to>
                                    </p:set>
                                    <p:anim calcmode="lin" valueType="num">
                                      <p:cBhvr additive="base">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4" presetClass="entr" presetSubtype="0" fill="hold" nodeType="clickEffect">
                                  <p:stCondLst>
                                    <p:cond delay="0"/>
                                  </p:stCondLst>
                                  <p:childTnLst>
                                    <p:set>
                                      <p:cBhvr>
                                        <p:cTn id="63" dur="1" fill="hold">
                                          <p:stCondLst>
                                            <p:cond delay="0"/>
                                          </p:stCondLst>
                                        </p:cTn>
                                        <p:tgtEl>
                                          <p:spTgt spid="21507">
                                            <p:txEl>
                                              <p:pRg st="0" end="0"/>
                                            </p:txEl>
                                          </p:spTgt>
                                        </p:tgtEl>
                                        <p:attrNameLst>
                                          <p:attrName>style.visibility</p:attrName>
                                        </p:attrNameLst>
                                      </p:cBhvr>
                                      <p:to>
                                        <p:strVal val="visible"/>
                                      </p:to>
                                    </p:set>
                                    <p:anim to="" calcmode="lin" valueType="num">
                                      <p:cBhvr>
                                        <p:cTn id="64" dur="1" fill="hold"/>
                                        <p:tgtEl>
                                          <p:spTgt spid="21507">
                                            <p:txEl>
                                              <p:pRg st="0" end="0"/>
                                            </p:txEl>
                                          </p:spTgt>
                                        </p:tgtEl>
                                        <p:attrNameLst>
                                          <p:attrName/>
                                        </p:attrNameLst>
                                      </p:cBhvr>
                                    </p:anim>
                                  </p:childTnLst>
                                </p:cTn>
                              </p:par>
                              <p:par>
                                <p:cTn id="65" presetID="24" presetClass="entr" presetSubtype="0" fill="hold" nodeType="withEffect">
                                  <p:stCondLst>
                                    <p:cond delay="0"/>
                                  </p:stCondLst>
                                  <p:childTnLst>
                                    <p:set>
                                      <p:cBhvr>
                                        <p:cTn id="66" dur="1" fill="hold">
                                          <p:stCondLst>
                                            <p:cond delay="0"/>
                                          </p:stCondLst>
                                        </p:cTn>
                                        <p:tgtEl>
                                          <p:spTgt spid="21507">
                                            <p:txEl>
                                              <p:pRg st="1" end="1"/>
                                            </p:txEl>
                                          </p:spTgt>
                                        </p:tgtEl>
                                        <p:attrNameLst>
                                          <p:attrName>style.visibility</p:attrName>
                                        </p:attrNameLst>
                                      </p:cBhvr>
                                      <p:to>
                                        <p:strVal val="visible"/>
                                      </p:to>
                                    </p:set>
                                    <p:anim to="" calcmode="lin" valueType="num">
                                      <p:cBhvr>
                                        <p:cTn id="67" dur="1" fill="hold"/>
                                        <p:tgtEl>
                                          <p:spTgt spid="21507">
                                            <p:txEl>
                                              <p:pRg st="1" end="1"/>
                                            </p:txEl>
                                          </p:spTgt>
                                        </p:tgtEl>
                                        <p:attrNameLst>
                                          <p:attrName/>
                                        </p:attrNameLst>
                                      </p:cBhvr>
                                    </p:anim>
                                  </p:childTnLst>
                                </p:cTn>
                              </p:par>
                              <p:par>
                                <p:cTn id="68" presetID="24" presetClass="entr" presetSubtype="0" fill="hold" nodeType="withEffect">
                                  <p:stCondLst>
                                    <p:cond delay="0"/>
                                  </p:stCondLst>
                                  <p:childTnLst>
                                    <p:set>
                                      <p:cBhvr>
                                        <p:cTn id="69" dur="1" fill="hold">
                                          <p:stCondLst>
                                            <p:cond delay="0"/>
                                          </p:stCondLst>
                                        </p:cTn>
                                        <p:tgtEl>
                                          <p:spTgt spid="21507">
                                            <p:txEl>
                                              <p:pRg st="2" end="2"/>
                                            </p:txEl>
                                          </p:spTgt>
                                        </p:tgtEl>
                                        <p:attrNameLst>
                                          <p:attrName>style.visibility</p:attrName>
                                        </p:attrNameLst>
                                      </p:cBhvr>
                                      <p:to>
                                        <p:strVal val="visible"/>
                                      </p:to>
                                    </p:set>
                                    <p:anim to="" calcmode="lin" valueType="num">
                                      <p:cBhvr>
                                        <p:cTn id="70" dur="1" fill="hold"/>
                                        <p:tgtEl>
                                          <p:spTgt spid="21507">
                                            <p:txEl>
                                              <p:pRg st="2" end="2"/>
                                            </p:txEl>
                                          </p:spTgt>
                                        </p:tgtEl>
                                        <p:attrNameLst>
                                          <p:attrName/>
                                        </p:attrNameLst>
                                      </p:cBhvr>
                                    </p:anim>
                                  </p:childTnLst>
                                </p:cTn>
                              </p:par>
                              <p:par>
                                <p:cTn id="71" presetID="24" presetClass="entr" presetSubtype="0" fill="hold" nodeType="withEffect">
                                  <p:stCondLst>
                                    <p:cond delay="0"/>
                                  </p:stCondLst>
                                  <p:childTnLst>
                                    <p:set>
                                      <p:cBhvr>
                                        <p:cTn id="72" dur="1" fill="hold">
                                          <p:stCondLst>
                                            <p:cond delay="0"/>
                                          </p:stCondLst>
                                        </p:cTn>
                                        <p:tgtEl>
                                          <p:spTgt spid="21507">
                                            <p:txEl>
                                              <p:pRg st="3" end="3"/>
                                            </p:txEl>
                                          </p:spTgt>
                                        </p:tgtEl>
                                        <p:attrNameLst>
                                          <p:attrName>style.visibility</p:attrName>
                                        </p:attrNameLst>
                                      </p:cBhvr>
                                      <p:to>
                                        <p:strVal val="visible"/>
                                      </p:to>
                                    </p:set>
                                    <p:anim to="" calcmode="lin" valueType="num">
                                      <p:cBhvr>
                                        <p:cTn id="73" dur="1" fill="hold"/>
                                        <p:tgtEl>
                                          <p:spTgt spid="2150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Déb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TotalTime>
  <Words>1398</Words>
  <Application>Microsoft Office PowerPoint</Application>
  <PresentationFormat>عرض على الشاشة (4:3)</PresentationFormat>
  <Paragraphs>113</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Débit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مستخدم غير معروف</cp:lastModifiedBy>
  <cp:revision>43</cp:revision>
  <dcterms:created xsi:type="dcterms:W3CDTF">2020-04-08T08:16:40Z</dcterms:created>
  <dcterms:modified xsi:type="dcterms:W3CDTF">2020-05-13T05:53:58Z</dcterms:modified>
</cp:coreProperties>
</file>