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DA37D80-6434-44D0-A028-1B22A696006F}" styleName="Style léger 3 - Accentuation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88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presProps" Target="presProps.xml" /><Relationship Id="rId3" Type="http://schemas.openxmlformats.org/officeDocument/2006/relationships/slide" Target="slides/slide2.xml" /><Relationship Id="rId21" Type="http://schemas.openxmlformats.org/officeDocument/2006/relationships/tableStyles" Target="tableStyle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FFCB47-FB33-4E95-8C10-DF7621146A3C}" type="doc">
      <dgm:prSet loTypeId="urn:microsoft.com/office/officeart/2005/8/layout/cycle6" loCatId="cycle" qsTypeId="urn:microsoft.com/office/officeart/2005/8/quickstyle/simple3" qsCatId="simple" csTypeId="urn:microsoft.com/office/officeart/2005/8/colors/colorful2" csCatId="colorful" phldr="1"/>
      <dgm:spPr/>
      <dgm:t>
        <a:bodyPr/>
        <a:lstStyle/>
        <a:p>
          <a:endParaRPr lang="fr-FR"/>
        </a:p>
      </dgm:t>
    </dgm:pt>
    <dgm:pt modelId="{6AFCB731-353A-4904-B75D-70696B0D0F4A}">
      <dgm:prSet phldrT="[Texte]"/>
      <dgm:spPr/>
      <dgm:t>
        <a:bodyPr/>
        <a:lstStyle/>
        <a:p>
          <a:r>
            <a:rPr lang="ar-DZ" b="1" dirty="0">
              <a:solidFill>
                <a:schemeClr val="tx1"/>
              </a:solidFill>
            </a:rPr>
            <a:t>الفاعلين </a:t>
          </a:r>
          <a:endParaRPr lang="fr-FR" dirty="0">
            <a:solidFill>
              <a:schemeClr val="tx1"/>
            </a:solidFill>
          </a:endParaRPr>
        </a:p>
      </dgm:t>
    </dgm:pt>
    <dgm:pt modelId="{364B7F37-7055-4EAA-97B6-7B9438930EF3}" type="parTrans" cxnId="{B8A6FFEF-CBDC-49FA-BF95-30B0C7ACF8AA}">
      <dgm:prSet/>
      <dgm:spPr/>
      <dgm:t>
        <a:bodyPr/>
        <a:lstStyle/>
        <a:p>
          <a:endParaRPr lang="fr-FR">
            <a:solidFill>
              <a:schemeClr val="tx1"/>
            </a:solidFill>
          </a:endParaRPr>
        </a:p>
      </dgm:t>
    </dgm:pt>
    <dgm:pt modelId="{AF12CCD7-68DA-472B-A318-FE5DC05E86E9}" type="sibTrans" cxnId="{B8A6FFEF-CBDC-49FA-BF95-30B0C7ACF8AA}">
      <dgm:prSet/>
      <dgm:spPr/>
      <dgm:t>
        <a:bodyPr/>
        <a:lstStyle/>
        <a:p>
          <a:endParaRPr lang="fr-FR">
            <a:solidFill>
              <a:schemeClr val="tx1"/>
            </a:solidFill>
          </a:endParaRPr>
        </a:p>
      </dgm:t>
    </dgm:pt>
    <dgm:pt modelId="{B07EA111-BA2E-4AFD-8D2D-5FE6C7EA7F05}">
      <dgm:prSet phldrT="[Texte]"/>
      <dgm:spPr/>
      <dgm:t>
        <a:bodyPr/>
        <a:lstStyle/>
        <a:p>
          <a:r>
            <a:rPr lang="ar-DZ" dirty="0">
              <a:solidFill>
                <a:schemeClr val="tx1"/>
              </a:solidFill>
            </a:rPr>
            <a:t>الوظيفة النموذجية</a:t>
          </a:r>
          <a:endParaRPr lang="fr-FR" dirty="0">
            <a:solidFill>
              <a:schemeClr val="tx1"/>
            </a:solidFill>
          </a:endParaRPr>
        </a:p>
      </dgm:t>
    </dgm:pt>
    <dgm:pt modelId="{D947A1A5-C7F8-4A4C-A8F9-42CEA08F2F4D}" type="parTrans" cxnId="{00FE0E10-13EC-4F33-8A32-B9CC4ECA2EE6}">
      <dgm:prSet/>
      <dgm:spPr/>
      <dgm:t>
        <a:bodyPr/>
        <a:lstStyle/>
        <a:p>
          <a:endParaRPr lang="fr-FR">
            <a:solidFill>
              <a:schemeClr val="tx1"/>
            </a:solidFill>
          </a:endParaRPr>
        </a:p>
      </dgm:t>
    </dgm:pt>
    <dgm:pt modelId="{D18FA732-0A39-48AB-8F64-BB412C696867}" type="sibTrans" cxnId="{00FE0E10-13EC-4F33-8A32-B9CC4ECA2EE6}">
      <dgm:prSet/>
      <dgm:spPr/>
      <dgm:t>
        <a:bodyPr/>
        <a:lstStyle/>
        <a:p>
          <a:endParaRPr lang="fr-FR">
            <a:solidFill>
              <a:schemeClr val="tx1"/>
            </a:solidFill>
          </a:endParaRPr>
        </a:p>
      </dgm:t>
    </dgm:pt>
    <dgm:pt modelId="{3C61B1E5-E447-426D-8F34-123E576A0B11}">
      <dgm:prSet phldrT="[Texte]"/>
      <dgm:spPr/>
      <dgm:t>
        <a:bodyPr/>
        <a:lstStyle/>
        <a:p>
          <a:r>
            <a:rPr lang="ar-DZ" dirty="0">
              <a:solidFill>
                <a:schemeClr val="tx1"/>
              </a:solidFill>
            </a:rPr>
            <a:t>الكفاءات</a:t>
          </a:r>
          <a:endParaRPr lang="fr-FR" dirty="0">
            <a:solidFill>
              <a:schemeClr val="tx1"/>
            </a:solidFill>
          </a:endParaRPr>
        </a:p>
      </dgm:t>
    </dgm:pt>
    <dgm:pt modelId="{CAB1D42E-C8C5-45E4-9005-C40797D4BBA1}" type="parTrans" cxnId="{91711F30-AD96-4096-B1F5-E9F73CF691A0}">
      <dgm:prSet/>
      <dgm:spPr/>
      <dgm:t>
        <a:bodyPr/>
        <a:lstStyle/>
        <a:p>
          <a:endParaRPr lang="fr-FR">
            <a:solidFill>
              <a:schemeClr val="tx1"/>
            </a:solidFill>
          </a:endParaRPr>
        </a:p>
      </dgm:t>
    </dgm:pt>
    <dgm:pt modelId="{2252A15C-23AB-4A71-8E5D-88D13D1B5A81}" type="sibTrans" cxnId="{91711F30-AD96-4096-B1F5-E9F73CF691A0}">
      <dgm:prSet/>
      <dgm:spPr/>
      <dgm:t>
        <a:bodyPr/>
        <a:lstStyle/>
        <a:p>
          <a:endParaRPr lang="fr-FR">
            <a:solidFill>
              <a:schemeClr val="tx1"/>
            </a:solidFill>
          </a:endParaRPr>
        </a:p>
      </dgm:t>
    </dgm:pt>
    <dgm:pt modelId="{47DA7878-32ED-4CEC-B22A-2B3D3695CC16}">
      <dgm:prSet phldrT="[Texte]"/>
      <dgm:spPr/>
      <dgm:t>
        <a:bodyPr/>
        <a:lstStyle/>
        <a:p>
          <a:r>
            <a:rPr lang="ar-DZ" dirty="0">
              <a:solidFill>
                <a:schemeClr val="tx1"/>
              </a:solidFill>
            </a:rPr>
            <a:t>الوسائل</a:t>
          </a:r>
          <a:endParaRPr lang="fr-FR" dirty="0">
            <a:solidFill>
              <a:schemeClr val="tx1"/>
            </a:solidFill>
          </a:endParaRPr>
        </a:p>
      </dgm:t>
    </dgm:pt>
    <dgm:pt modelId="{61C3B630-5367-4F3B-983F-FD1E98941D51}" type="parTrans" cxnId="{272DDE78-167E-4F12-9070-C7BAD63AB640}">
      <dgm:prSet/>
      <dgm:spPr/>
      <dgm:t>
        <a:bodyPr/>
        <a:lstStyle/>
        <a:p>
          <a:endParaRPr lang="fr-FR">
            <a:solidFill>
              <a:schemeClr val="tx1"/>
            </a:solidFill>
          </a:endParaRPr>
        </a:p>
      </dgm:t>
    </dgm:pt>
    <dgm:pt modelId="{4800F149-F22C-4588-8611-1970CA76C434}" type="sibTrans" cxnId="{272DDE78-167E-4F12-9070-C7BAD63AB640}">
      <dgm:prSet/>
      <dgm:spPr/>
      <dgm:t>
        <a:bodyPr/>
        <a:lstStyle/>
        <a:p>
          <a:endParaRPr lang="fr-FR">
            <a:solidFill>
              <a:schemeClr val="tx1"/>
            </a:solidFill>
          </a:endParaRPr>
        </a:p>
      </dgm:t>
    </dgm:pt>
    <dgm:pt modelId="{851A63BD-D0BF-4DC0-86AA-8D6DC717C22C}">
      <dgm:prSet phldrT="[Texte]"/>
      <dgm:spPr/>
      <dgm:t>
        <a:bodyPr/>
        <a:lstStyle/>
        <a:p>
          <a:r>
            <a:rPr lang="ar-DZ">
              <a:solidFill>
                <a:schemeClr val="tx1"/>
              </a:solidFill>
            </a:rPr>
            <a:t>وسائل الاتصال</a:t>
          </a:r>
          <a:endParaRPr lang="fr-FR" dirty="0">
            <a:solidFill>
              <a:schemeClr val="tx1"/>
            </a:solidFill>
          </a:endParaRPr>
        </a:p>
      </dgm:t>
    </dgm:pt>
    <dgm:pt modelId="{E6B61E76-042A-47BA-9298-E838F03E0ACF}" type="parTrans" cxnId="{0F9A7118-ED13-4325-9B51-E23E316E4100}">
      <dgm:prSet/>
      <dgm:spPr/>
      <dgm:t>
        <a:bodyPr/>
        <a:lstStyle/>
        <a:p>
          <a:endParaRPr lang="fr-FR">
            <a:solidFill>
              <a:schemeClr val="tx1"/>
            </a:solidFill>
          </a:endParaRPr>
        </a:p>
      </dgm:t>
    </dgm:pt>
    <dgm:pt modelId="{3BC45F83-BFFF-47C4-BBCA-8257D4DF099A}" type="sibTrans" cxnId="{0F9A7118-ED13-4325-9B51-E23E316E4100}">
      <dgm:prSet/>
      <dgm:spPr/>
      <dgm:t>
        <a:bodyPr/>
        <a:lstStyle/>
        <a:p>
          <a:endParaRPr lang="fr-FR">
            <a:solidFill>
              <a:schemeClr val="tx1"/>
            </a:solidFill>
          </a:endParaRPr>
        </a:p>
      </dgm:t>
    </dgm:pt>
    <dgm:pt modelId="{D3E667EE-FA52-40B7-82ED-102EF38168EF}">
      <dgm:prSet phldrT="[Texte]"/>
      <dgm:spPr/>
      <dgm:t>
        <a:bodyPr/>
        <a:lstStyle/>
        <a:p>
          <a:r>
            <a:rPr lang="ar-DZ" dirty="0">
              <a:solidFill>
                <a:schemeClr val="tx1"/>
              </a:solidFill>
            </a:rPr>
            <a:t>دفتر المهن</a:t>
          </a:r>
          <a:endParaRPr lang="fr-FR" dirty="0">
            <a:solidFill>
              <a:schemeClr val="tx1"/>
            </a:solidFill>
          </a:endParaRPr>
        </a:p>
      </dgm:t>
    </dgm:pt>
    <dgm:pt modelId="{1B1A46F4-726F-4DBF-AABB-68A980622DCA}" type="parTrans" cxnId="{8D972E3C-A109-44E2-90E1-6B9DA083BF0B}">
      <dgm:prSet/>
      <dgm:spPr/>
      <dgm:t>
        <a:bodyPr/>
        <a:lstStyle/>
        <a:p>
          <a:endParaRPr lang="fr-FR">
            <a:solidFill>
              <a:schemeClr val="tx1"/>
            </a:solidFill>
          </a:endParaRPr>
        </a:p>
      </dgm:t>
    </dgm:pt>
    <dgm:pt modelId="{E52C59D1-E4E8-4339-B4D1-A8BC59D81A9B}" type="sibTrans" cxnId="{8D972E3C-A109-44E2-90E1-6B9DA083BF0B}">
      <dgm:prSet/>
      <dgm:spPr/>
      <dgm:t>
        <a:bodyPr/>
        <a:lstStyle/>
        <a:p>
          <a:endParaRPr lang="fr-FR">
            <a:solidFill>
              <a:schemeClr val="tx1"/>
            </a:solidFill>
          </a:endParaRPr>
        </a:p>
      </dgm:t>
    </dgm:pt>
    <dgm:pt modelId="{1886765E-80BC-4563-9159-4CBAEF6A3099}">
      <dgm:prSet/>
      <dgm:spPr/>
      <dgm:t>
        <a:bodyPr/>
        <a:lstStyle/>
        <a:p>
          <a:r>
            <a:rPr lang="ar-DZ" b="1">
              <a:solidFill>
                <a:schemeClr val="tx1"/>
              </a:solidFill>
            </a:rPr>
            <a:t>الفاعلين </a:t>
          </a:r>
          <a:endParaRPr lang="fr-FR">
            <a:solidFill>
              <a:schemeClr val="tx1"/>
            </a:solidFill>
          </a:endParaRPr>
        </a:p>
      </dgm:t>
    </dgm:pt>
    <dgm:pt modelId="{B6556E84-74A5-40B1-A9B7-9DD493764CDB}" type="parTrans" cxnId="{E168FBA4-51D0-4018-ACA0-C0BCE260A7CE}">
      <dgm:prSet/>
      <dgm:spPr/>
      <dgm:t>
        <a:bodyPr/>
        <a:lstStyle/>
        <a:p>
          <a:endParaRPr lang="fr-FR">
            <a:solidFill>
              <a:schemeClr val="tx1"/>
            </a:solidFill>
          </a:endParaRPr>
        </a:p>
      </dgm:t>
    </dgm:pt>
    <dgm:pt modelId="{D083D14A-6CAD-4B33-B3D1-6AF9BC1140DE}" type="sibTrans" cxnId="{E168FBA4-51D0-4018-ACA0-C0BCE260A7CE}">
      <dgm:prSet/>
      <dgm:spPr/>
      <dgm:t>
        <a:bodyPr/>
        <a:lstStyle/>
        <a:p>
          <a:endParaRPr lang="fr-FR">
            <a:solidFill>
              <a:schemeClr val="tx1"/>
            </a:solidFill>
          </a:endParaRPr>
        </a:p>
      </dgm:t>
    </dgm:pt>
    <dgm:pt modelId="{8CD31A77-6C68-428F-90F5-3D0663B9F3DC}" type="pres">
      <dgm:prSet presAssocID="{FAFFCB47-FB33-4E95-8C10-DF7621146A3C}" presName="cycle" presStyleCnt="0">
        <dgm:presLayoutVars>
          <dgm:dir/>
          <dgm:resizeHandles val="exact"/>
        </dgm:presLayoutVars>
      </dgm:prSet>
      <dgm:spPr/>
    </dgm:pt>
    <dgm:pt modelId="{24E50A44-F8F3-43B2-8E65-1909F1C765A6}" type="pres">
      <dgm:prSet presAssocID="{6AFCB731-353A-4904-B75D-70696B0D0F4A}" presName="node" presStyleLbl="node1" presStyleIdx="0" presStyleCnt="7">
        <dgm:presLayoutVars>
          <dgm:bulletEnabled val="1"/>
        </dgm:presLayoutVars>
      </dgm:prSet>
      <dgm:spPr/>
    </dgm:pt>
    <dgm:pt modelId="{B5785CB9-DA22-466B-89B8-FF80280F4CC0}" type="pres">
      <dgm:prSet presAssocID="{6AFCB731-353A-4904-B75D-70696B0D0F4A}" presName="spNode" presStyleCnt="0"/>
      <dgm:spPr/>
    </dgm:pt>
    <dgm:pt modelId="{15B04F7F-44D6-47BD-B1B9-6A75C9CF88D0}" type="pres">
      <dgm:prSet presAssocID="{AF12CCD7-68DA-472B-A318-FE5DC05E86E9}" presName="sibTrans" presStyleLbl="sibTrans1D1" presStyleIdx="0" presStyleCnt="7"/>
      <dgm:spPr/>
    </dgm:pt>
    <dgm:pt modelId="{F90E474A-763E-4A41-8AF3-2E5A6B893870}" type="pres">
      <dgm:prSet presAssocID="{B07EA111-BA2E-4AFD-8D2D-5FE6C7EA7F05}" presName="node" presStyleLbl="node1" presStyleIdx="1" presStyleCnt="7">
        <dgm:presLayoutVars>
          <dgm:bulletEnabled val="1"/>
        </dgm:presLayoutVars>
      </dgm:prSet>
      <dgm:spPr/>
    </dgm:pt>
    <dgm:pt modelId="{405D98A0-861F-4797-B3A7-21FDCDCBEDEC}" type="pres">
      <dgm:prSet presAssocID="{B07EA111-BA2E-4AFD-8D2D-5FE6C7EA7F05}" presName="spNode" presStyleCnt="0"/>
      <dgm:spPr/>
    </dgm:pt>
    <dgm:pt modelId="{23E28DFF-556E-4B67-A36A-7E6CDBB31E9C}" type="pres">
      <dgm:prSet presAssocID="{D18FA732-0A39-48AB-8F64-BB412C696867}" presName="sibTrans" presStyleLbl="sibTrans1D1" presStyleIdx="1" presStyleCnt="7"/>
      <dgm:spPr/>
    </dgm:pt>
    <dgm:pt modelId="{953DA16C-513E-4AF5-9D6A-1997B9779882}" type="pres">
      <dgm:prSet presAssocID="{3C61B1E5-E447-426D-8F34-123E576A0B11}" presName="node" presStyleLbl="node1" presStyleIdx="2" presStyleCnt="7">
        <dgm:presLayoutVars>
          <dgm:bulletEnabled val="1"/>
        </dgm:presLayoutVars>
      </dgm:prSet>
      <dgm:spPr/>
    </dgm:pt>
    <dgm:pt modelId="{EF24DC6D-4279-41E4-9390-406146FCB91D}" type="pres">
      <dgm:prSet presAssocID="{3C61B1E5-E447-426D-8F34-123E576A0B11}" presName="spNode" presStyleCnt="0"/>
      <dgm:spPr/>
    </dgm:pt>
    <dgm:pt modelId="{ADF63A3E-DF03-49AD-BF56-FD2C86AD602E}" type="pres">
      <dgm:prSet presAssocID="{2252A15C-23AB-4A71-8E5D-88D13D1B5A81}" presName="sibTrans" presStyleLbl="sibTrans1D1" presStyleIdx="2" presStyleCnt="7"/>
      <dgm:spPr/>
    </dgm:pt>
    <dgm:pt modelId="{F2F0201A-994D-4417-82E0-119099633D3D}" type="pres">
      <dgm:prSet presAssocID="{47DA7878-32ED-4CEC-B22A-2B3D3695CC16}" presName="node" presStyleLbl="node1" presStyleIdx="3" presStyleCnt="7">
        <dgm:presLayoutVars>
          <dgm:bulletEnabled val="1"/>
        </dgm:presLayoutVars>
      </dgm:prSet>
      <dgm:spPr/>
    </dgm:pt>
    <dgm:pt modelId="{73DED743-DD53-4ACA-947D-DB9CAB03B9F5}" type="pres">
      <dgm:prSet presAssocID="{47DA7878-32ED-4CEC-B22A-2B3D3695CC16}" presName="spNode" presStyleCnt="0"/>
      <dgm:spPr/>
    </dgm:pt>
    <dgm:pt modelId="{EAC392B6-1D02-4F05-9676-C72111EE3095}" type="pres">
      <dgm:prSet presAssocID="{4800F149-F22C-4588-8611-1970CA76C434}" presName="sibTrans" presStyleLbl="sibTrans1D1" presStyleIdx="3" presStyleCnt="7"/>
      <dgm:spPr/>
    </dgm:pt>
    <dgm:pt modelId="{788FF2E5-772A-4843-9ECC-6E7FECC212EE}" type="pres">
      <dgm:prSet presAssocID="{851A63BD-D0BF-4DC0-86AA-8D6DC717C22C}" presName="node" presStyleLbl="node1" presStyleIdx="4" presStyleCnt="7" custRadScaleRad="102932" custRadScaleInc="4689">
        <dgm:presLayoutVars>
          <dgm:bulletEnabled val="1"/>
        </dgm:presLayoutVars>
      </dgm:prSet>
      <dgm:spPr/>
    </dgm:pt>
    <dgm:pt modelId="{85BF6EFF-BD9B-493E-A631-6C7EC0FEBF2E}" type="pres">
      <dgm:prSet presAssocID="{851A63BD-D0BF-4DC0-86AA-8D6DC717C22C}" presName="spNode" presStyleCnt="0"/>
      <dgm:spPr/>
    </dgm:pt>
    <dgm:pt modelId="{CDB17047-AACF-4884-A843-C731596258F1}" type="pres">
      <dgm:prSet presAssocID="{3BC45F83-BFFF-47C4-BBCA-8257D4DF099A}" presName="sibTrans" presStyleLbl="sibTrans1D1" presStyleIdx="4" presStyleCnt="7"/>
      <dgm:spPr/>
    </dgm:pt>
    <dgm:pt modelId="{8A452E74-2930-46C8-BE14-5608A5494D94}" type="pres">
      <dgm:prSet presAssocID="{D3E667EE-FA52-40B7-82ED-102EF38168EF}" presName="node" presStyleLbl="node1" presStyleIdx="5" presStyleCnt="7">
        <dgm:presLayoutVars>
          <dgm:bulletEnabled val="1"/>
        </dgm:presLayoutVars>
      </dgm:prSet>
      <dgm:spPr/>
    </dgm:pt>
    <dgm:pt modelId="{1ECF026B-5310-4FF5-B88B-D60BAF2A220C}" type="pres">
      <dgm:prSet presAssocID="{D3E667EE-FA52-40B7-82ED-102EF38168EF}" presName="spNode" presStyleCnt="0"/>
      <dgm:spPr/>
    </dgm:pt>
    <dgm:pt modelId="{BAE94849-6624-4EA0-B2BB-7F6B3C19CEB8}" type="pres">
      <dgm:prSet presAssocID="{E52C59D1-E4E8-4339-B4D1-A8BC59D81A9B}" presName="sibTrans" presStyleLbl="sibTrans1D1" presStyleIdx="5" presStyleCnt="7"/>
      <dgm:spPr/>
    </dgm:pt>
    <dgm:pt modelId="{56965B3D-1988-4AA5-81F7-76BF3967C1C2}" type="pres">
      <dgm:prSet presAssocID="{1886765E-80BC-4563-9159-4CBAEF6A3099}" presName="node" presStyleLbl="node1" presStyleIdx="6" presStyleCnt="7">
        <dgm:presLayoutVars>
          <dgm:bulletEnabled val="1"/>
        </dgm:presLayoutVars>
      </dgm:prSet>
      <dgm:spPr/>
    </dgm:pt>
    <dgm:pt modelId="{2FF05D34-D80F-4911-8D39-BBFB7A7DBC58}" type="pres">
      <dgm:prSet presAssocID="{1886765E-80BC-4563-9159-4CBAEF6A3099}" presName="spNode" presStyleCnt="0"/>
      <dgm:spPr/>
    </dgm:pt>
    <dgm:pt modelId="{51E9E736-A762-401E-AA67-A54AE0376DD6}" type="pres">
      <dgm:prSet presAssocID="{D083D14A-6CAD-4B33-B3D1-6AF9BC1140DE}" presName="sibTrans" presStyleLbl="sibTrans1D1" presStyleIdx="6" presStyleCnt="7"/>
      <dgm:spPr/>
    </dgm:pt>
  </dgm:ptLst>
  <dgm:cxnLst>
    <dgm:cxn modelId="{B7884301-0DA8-458E-A70A-241333192A8E}" type="presOf" srcId="{D3E667EE-FA52-40B7-82ED-102EF38168EF}" destId="{8A452E74-2930-46C8-BE14-5608A5494D94}" srcOrd="0" destOrd="0" presId="urn:microsoft.com/office/officeart/2005/8/layout/cycle6"/>
    <dgm:cxn modelId="{99E28F03-F654-4DB4-A1C6-3EB1B3F6677E}" type="presOf" srcId="{6AFCB731-353A-4904-B75D-70696B0D0F4A}" destId="{24E50A44-F8F3-43B2-8E65-1909F1C765A6}" srcOrd="0" destOrd="0" presId="urn:microsoft.com/office/officeart/2005/8/layout/cycle6"/>
    <dgm:cxn modelId="{38DE6C0B-DA21-44B2-8623-6FA7FF7625BD}" type="presOf" srcId="{D18FA732-0A39-48AB-8F64-BB412C696867}" destId="{23E28DFF-556E-4B67-A36A-7E6CDBB31E9C}" srcOrd="0" destOrd="0" presId="urn:microsoft.com/office/officeart/2005/8/layout/cycle6"/>
    <dgm:cxn modelId="{00FE0E10-13EC-4F33-8A32-B9CC4ECA2EE6}" srcId="{FAFFCB47-FB33-4E95-8C10-DF7621146A3C}" destId="{B07EA111-BA2E-4AFD-8D2D-5FE6C7EA7F05}" srcOrd="1" destOrd="0" parTransId="{D947A1A5-C7F8-4A4C-A8F9-42CEA08F2F4D}" sibTransId="{D18FA732-0A39-48AB-8F64-BB412C696867}"/>
    <dgm:cxn modelId="{0F9A7118-ED13-4325-9B51-E23E316E4100}" srcId="{FAFFCB47-FB33-4E95-8C10-DF7621146A3C}" destId="{851A63BD-D0BF-4DC0-86AA-8D6DC717C22C}" srcOrd="4" destOrd="0" parTransId="{E6B61E76-042A-47BA-9298-E838F03E0ACF}" sibTransId="{3BC45F83-BFFF-47C4-BBCA-8257D4DF099A}"/>
    <dgm:cxn modelId="{91711F30-AD96-4096-B1F5-E9F73CF691A0}" srcId="{FAFFCB47-FB33-4E95-8C10-DF7621146A3C}" destId="{3C61B1E5-E447-426D-8F34-123E576A0B11}" srcOrd="2" destOrd="0" parTransId="{CAB1D42E-C8C5-45E4-9005-C40797D4BBA1}" sibTransId="{2252A15C-23AB-4A71-8E5D-88D13D1B5A81}"/>
    <dgm:cxn modelId="{8D972E3C-A109-44E2-90E1-6B9DA083BF0B}" srcId="{FAFFCB47-FB33-4E95-8C10-DF7621146A3C}" destId="{D3E667EE-FA52-40B7-82ED-102EF38168EF}" srcOrd="5" destOrd="0" parTransId="{1B1A46F4-726F-4DBF-AABB-68A980622DCA}" sibTransId="{E52C59D1-E4E8-4339-B4D1-A8BC59D81A9B}"/>
    <dgm:cxn modelId="{FD27AB58-EB13-4577-9459-AD2408EF1B32}" type="presOf" srcId="{3C61B1E5-E447-426D-8F34-123E576A0B11}" destId="{953DA16C-513E-4AF5-9D6A-1997B9779882}" srcOrd="0" destOrd="0" presId="urn:microsoft.com/office/officeart/2005/8/layout/cycle6"/>
    <dgm:cxn modelId="{272DDE78-167E-4F12-9070-C7BAD63AB640}" srcId="{FAFFCB47-FB33-4E95-8C10-DF7621146A3C}" destId="{47DA7878-32ED-4CEC-B22A-2B3D3695CC16}" srcOrd="3" destOrd="0" parTransId="{61C3B630-5367-4F3B-983F-FD1E98941D51}" sibTransId="{4800F149-F22C-4588-8611-1970CA76C434}"/>
    <dgm:cxn modelId="{324FA679-52EC-4831-A99B-CECED6235370}" type="presOf" srcId="{851A63BD-D0BF-4DC0-86AA-8D6DC717C22C}" destId="{788FF2E5-772A-4843-9ECC-6E7FECC212EE}" srcOrd="0" destOrd="0" presId="urn:microsoft.com/office/officeart/2005/8/layout/cycle6"/>
    <dgm:cxn modelId="{CCD70F82-64D8-4A5C-887B-CAC17359A60D}" type="presOf" srcId="{1886765E-80BC-4563-9159-4CBAEF6A3099}" destId="{56965B3D-1988-4AA5-81F7-76BF3967C1C2}" srcOrd="0" destOrd="0" presId="urn:microsoft.com/office/officeart/2005/8/layout/cycle6"/>
    <dgm:cxn modelId="{753FD589-C643-4B0D-8510-B10B1E6C1366}" type="presOf" srcId="{AF12CCD7-68DA-472B-A318-FE5DC05E86E9}" destId="{15B04F7F-44D6-47BD-B1B9-6A75C9CF88D0}" srcOrd="0" destOrd="0" presId="urn:microsoft.com/office/officeart/2005/8/layout/cycle6"/>
    <dgm:cxn modelId="{5339ED8E-F0BB-4B52-B9C8-CA68807BFE3F}" type="presOf" srcId="{E52C59D1-E4E8-4339-B4D1-A8BC59D81A9B}" destId="{BAE94849-6624-4EA0-B2BB-7F6B3C19CEB8}" srcOrd="0" destOrd="0" presId="urn:microsoft.com/office/officeart/2005/8/layout/cycle6"/>
    <dgm:cxn modelId="{36CB07A3-A1F0-4675-90B5-DBD73CDF0ADB}" type="presOf" srcId="{B07EA111-BA2E-4AFD-8D2D-5FE6C7EA7F05}" destId="{F90E474A-763E-4A41-8AF3-2E5A6B893870}" srcOrd="0" destOrd="0" presId="urn:microsoft.com/office/officeart/2005/8/layout/cycle6"/>
    <dgm:cxn modelId="{E168FBA4-51D0-4018-ACA0-C0BCE260A7CE}" srcId="{FAFFCB47-FB33-4E95-8C10-DF7621146A3C}" destId="{1886765E-80BC-4563-9159-4CBAEF6A3099}" srcOrd="6" destOrd="0" parTransId="{B6556E84-74A5-40B1-A9B7-9DD493764CDB}" sibTransId="{D083D14A-6CAD-4B33-B3D1-6AF9BC1140DE}"/>
    <dgm:cxn modelId="{3F2EAFB3-6152-4895-81EB-ED4463D663FD}" type="presOf" srcId="{D083D14A-6CAD-4B33-B3D1-6AF9BC1140DE}" destId="{51E9E736-A762-401E-AA67-A54AE0376DD6}" srcOrd="0" destOrd="0" presId="urn:microsoft.com/office/officeart/2005/8/layout/cycle6"/>
    <dgm:cxn modelId="{E314C0C7-2283-469E-8989-82A6B871E14D}" type="presOf" srcId="{3BC45F83-BFFF-47C4-BBCA-8257D4DF099A}" destId="{CDB17047-AACF-4884-A843-C731596258F1}" srcOrd="0" destOrd="0" presId="urn:microsoft.com/office/officeart/2005/8/layout/cycle6"/>
    <dgm:cxn modelId="{5EEBD2CA-9D6E-4CD8-8F27-30747E4BD487}" type="presOf" srcId="{FAFFCB47-FB33-4E95-8C10-DF7621146A3C}" destId="{8CD31A77-6C68-428F-90F5-3D0663B9F3DC}" srcOrd="0" destOrd="0" presId="urn:microsoft.com/office/officeart/2005/8/layout/cycle6"/>
    <dgm:cxn modelId="{50E7BDD1-E835-4EAC-8BF8-D974205C9F56}" type="presOf" srcId="{2252A15C-23AB-4A71-8E5D-88D13D1B5A81}" destId="{ADF63A3E-DF03-49AD-BF56-FD2C86AD602E}" srcOrd="0" destOrd="0" presId="urn:microsoft.com/office/officeart/2005/8/layout/cycle6"/>
    <dgm:cxn modelId="{837170D5-C568-4C00-AA12-58ADAE4C2D09}" type="presOf" srcId="{4800F149-F22C-4588-8611-1970CA76C434}" destId="{EAC392B6-1D02-4F05-9676-C72111EE3095}" srcOrd="0" destOrd="0" presId="urn:microsoft.com/office/officeart/2005/8/layout/cycle6"/>
    <dgm:cxn modelId="{01E7A8EA-2171-421C-A0DF-D7B683C50C06}" type="presOf" srcId="{47DA7878-32ED-4CEC-B22A-2B3D3695CC16}" destId="{F2F0201A-994D-4417-82E0-119099633D3D}" srcOrd="0" destOrd="0" presId="urn:microsoft.com/office/officeart/2005/8/layout/cycle6"/>
    <dgm:cxn modelId="{B8A6FFEF-CBDC-49FA-BF95-30B0C7ACF8AA}" srcId="{FAFFCB47-FB33-4E95-8C10-DF7621146A3C}" destId="{6AFCB731-353A-4904-B75D-70696B0D0F4A}" srcOrd="0" destOrd="0" parTransId="{364B7F37-7055-4EAA-97B6-7B9438930EF3}" sibTransId="{AF12CCD7-68DA-472B-A318-FE5DC05E86E9}"/>
    <dgm:cxn modelId="{C77A3652-A0A7-4298-9E69-EA9AB2E79FD3}" type="presParOf" srcId="{8CD31A77-6C68-428F-90F5-3D0663B9F3DC}" destId="{24E50A44-F8F3-43B2-8E65-1909F1C765A6}" srcOrd="0" destOrd="0" presId="urn:microsoft.com/office/officeart/2005/8/layout/cycle6"/>
    <dgm:cxn modelId="{508190B2-56FF-4BE9-888B-8F8D675E0B01}" type="presParOf" srcId="{8CD31A77-6C68-428F-90F5-3D0663B9F3DC}" destId="{B5785CB9-DA22-466B-89B8-FF80280F4CC0}" srcOrd="1" destOrd="0" presId="urn:microsoft.com/office/officeart/2005/8/layout/cycle6"/>
    <dgm:cxn modelId="{F46074D9-D1A9-40AB-B971-3DA3494FCA03}" type="presParOf" srcId="{8CD31A77-6C68-428F-90F5-3D0663B9F3DC}" destId="{15B04F7F-44D6-47BD-B1B9-6A75C9CF88D0}" srcOrd="2" destOrd="0" presId="urn:microsoft.com/office/officeart/2005/8/layout/cycle6"/>
    <dgm:cxn modelId="{B5550B5A-E35E-433A-B810-4CDBBF58F2A6}" type="presParOf" srcId="{8CD31A77-6C68-428F-90F5-3D0663B9F3DC}" destId="{F90E474A-763E-4A41-8AF3-2E5A6B893870}" srcOrd="3" destOrd="0" presId="urn:microsoft.com/office/officeart/2005/8/layout/cycle6"/>
    <dgm:cxn modelId="{9457F190-8017-4590-A58F-5FD3089A2696}" type="presParOf" srcId="{8CD31A77-6C68-428F-90F5-3D0663B9F3DC}" destId="{405D98A0-861F-4797-B3A7-21FDCDCBEDEC}" srcOrd="4" destOrd="0" presId="urn:microsoft.com/office/officeart/2005/8/layout/cycle6"/>
    <dgm:cxn modelId="{05FA8BAB-41FE-47AB-82B7-457313874B17}" type="presParOf" srcId="{8CD31A77-6C68-428F-90F5-3D0663B9F3DC}" destId="{23E28DFF-556E-4B67-A36A-7E6CDBB31E9C}" srcOrd="5" destOrd="0" presId="urn:microsoft.com/office/officeart/2005/8/layout/cycle6"/>
    <dgm:cxn modelId="{1DF880D4-AC3B-4B22-B20E-BA1D72935BC1}" type="presParOf" srcId="{8CD31A77-6C68-428F-90F5-3D0663B9F3DC}" destId="{953DA16C-513E-4AF5-9D6A-1997B9779882}" srcOrd="6" destOrd="0" presId="urn:microsoft.com/office/officeart/2005/8/layout/cycle6"/>
    <dgm:cxn modelId="{76C3C74C-D0C7-44DA-920D-C5862547805F}" type="presParOf" srcId="{8CD31A77-6C68-428F-90F5-3D0663B9F3DC}" destId="{EF24DC6D-4279-41E4-9390-406146FCB91D}" srcOrd="7" destOrd="0" presId="urn:microsoft.com/office/officeart/2005/8/layout/cycle6"/>
    <dgm:cxn modelId="{B619F635-4766-4771-A8B4-E8F047135FA9}" type="presParOf" srcId="{8CD31A77-6C68-428F-90F5-3D0663B9F3DC}" destId="{ADF63A3E-DF03-49AD-BF56-FD2C86AD602E}" srcOrd="8" destOrd="0" presId="urn:microsoft.com/office/officeart/2005/8/layout/cycle6"/>
    <dgm:cxn modelId="{35E9F20F-83FB-419C-BE8F-12DEBE4FE6E6}" type="presParOf" srcId="{8CD31A77-6C68-428F-90F5-3D0663B9F3DC}" destId="{F2F0201A-994D-4417-82E0-119099633D3D}" srcOrd="9" destOrd="0" presId="urn:microsoft.com/office/officeart/2005/8/layout/cycle6"/>
    <dgm:cxn modelId="{50C7EE20-2B36-4437-B6F8-6CEBF2D7726F}" type="presParOf" srcId="{8CD31A77-6C68-428F-90F5-3D0663B9F3DC}" destId="{73DED743-DD53-4ACA-947D-DB9CAB03B9F5}" srcOrd="10" destOrd="0" presId="urn:microsoft.com/office/officeart/2005/8/layout/cycle6"/>
    <dgm:cxn modelId="{D986A818-B58D-4144-B04E-8D008D3C848D}" type="presParOf" srcId="{8CD31A77-6C68-428F-90F5-3D0663B9F3DC}" destId="{EAC392B6-1D02-4F05-9676-C72111EE3095}" srcOrd="11" destOrd="0" presId="urn:microsoft.com/office/officeart/2005/8/layout/cycle6"/>
    <dgm:cxn modelId="{FACDA3B7-4210-4A3B-9744-B51EE8E62466}" type="presParOf" srcId="{8CD31A77-6C68-428F-90F5-3D0663B9F3DC}" destId="{788FF2E5-772A-4843-9ECC-6E7FECC212EE}" srcOrd="12" destOrd="0" presId="urn:microsoft.com/office/officeart/2005/8/layout/cycle6"/>
    <dgm:cxn modelId="{A5F1E1BB-6B9E-45A2-BD8E-DB19AB2D1123}" type="presParOf" srcId="{8CD31A77-6C68-428F-90F5-3D0663B9F3DC}" destId="{85BF6EFF-BD9B-493E-A631-6C7EC0FEBF2E}" srcOrd="13" destOrd="0" presId="urn:microsoft.com/office/officeart/2005/8/layout/cycle6"/>
    <dgm:cxn modelId="{0BB83687-0543-48F1-A1F4-C273AB7A07A2}" type="presParOf" srcId="{8CD31A77-6C68-428F-90F5-3D0663B9F3DC}" destId="{CDB17047-AACF-4884-A843-C731596258F1}" srcOrd="14" destOrd="0" presId="urn:microsoft.com/office/officeart/2005/8/layout/cycle6"/>
    <dgm:cxn modelId="{9249F97B-83AB-4DB2-9464-7AD6B063EEF2}" type="presParOf" srcId="{8CD31A77-6C68-428F-90F5-3D0663B9F3DC}" destId="{8A452E74-2930-46C8-BE14-5608A5494D94}" srcOrd="15" destOrd="0" presId="urn:microsoft.com/office/officeart/2005/8/layout/cycle6"/>
    <dgm:cxn modelId="{D21FE193-C098-4631-A9AA-DB831A655EA1}" type="presParOf" srcId="{8CD31A77-6C68-428F-90F5-3D0663B9F3DC}" destId="{1ECF026B-5310-4FF5-B88B-D60BAF2A220C}" srcOrd="16" destOrd="0" presId="urn:microsoft.com/office/officeart/2005/8/layout/cycle6"/>
    <dgm:cxn modelId="{169B3C56-8FE2-4D57-837E-3473982FC108}" type="presParOf" srcId="{8CD31A77-6C68-428F-90F5-3D0663B9F3DC}" destId="{BAE94849-6624-4EA0-B2BB-7F6B3C19CEB8}" srcOrd="17" destOrd="0" presId="urn:microsoft.com/office/officeart/2005/8/layout/cycle6"/>
    <dgm:cxn modelId="{4C9C775A-E18D-404D-B3B9-99867C18E3BC}" type="presParOf" srcId="{8CD31A77-6C68-428F-90F5-3D0663B9F3DC}" destId="{56965B3D-1988-4AA5-81F7-76BF3967C1C2}" srcOrd="18" destOrd="0" presId="urn:microsoft.com/office/officeart/2005/8/layout/cycle6"/>
    <dgm:cxn modelId="{1906EC4A-BC7E-48B9-99CB-9B1E7F37C7DB}" type="presParOf" srcId="{8CD31A77-6C68-428F-90F5-3D0663B9F3DC}" destId="{2FF05D34-D80F-4911-8D39-BBFB7A7DBC58}" srcOrd="19" destOrd="0" presId="urn:microsoft.com/office/officeart/2005/8/layout/cycle6"/>
    <dgm:cxn modelId="{A68764F5-2FDB-4C3F-B88C-6C77CF408C4D}" type="presParOf" srcId="{8CD31A77-6C68-428F-90F5-3D0663B9F3DC}" destId="{51E9E736-A762-401E-AA67-A54AE0376DD6}" srcOrd="20"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65E42C7-84EE-4E9A-BA04-E7E377A3E1D7}" type="doc">
      <dgm:prSet loTypeId="urn:microsoft.com/office/officeart/2005/8/layout/equation2" loCatId="process" qsTypeId="urn:microsoft.com/office/officeart/2005/8/quickstyle/3d1" qsCatId="3D" csTypeId="urn:microsoft.com/office/officeart/2005/8/colors/colorful2" csCatId="colorful" phldr="1"/>
      <dgm:spPr/>
    </dgm:pt>
    <dgm:pt modelId="{0F28FBC7-B9E0-46B7-B28D-7B6CCECB3922}">
      <dgm:prSet phldrT="[Texte]" custT="1"/>
      <dgm:spPr/>
      <dgm:t>
        <a:bodyPr/>
        <a:lstStyle/>
        <a:p>
          <a:r>
            <a:rPr lang="ar-DZ" sz="2400" b="1" dirty="0"/>
            <a:t>التكاليف المتعلقة بالتوظيف</a:t>
          </a:r>
          <a:endParaRPr lang="fr-FR" sz="2400" dirty="0"/>
        </a:p>
      </dgm:t>
    </dgm:pt>
    <dgm:pt modelId="{E43665A7-27D5-4523-9EC3-2504212DAD01}" type="parTrans" cxnId="{6E349223-ACC1-419F-A826-AEC9843BD3D5}">
      <dgm:prSet/>
      <dgm:spPr/>
      <dgm:t>
        <a:bodyPr/>
        <a:lstStyle/>
        <a:p>
          <a:endParaRPr lang="fr-FR"/>
        </a:p>
      </dgm:t>
    </dgm:pt>
    <dgm:pt modelId="{358EBE76-5C30-43C8-8BE7-1D9DD746D8F3}" type="sibTrans" cxnId="{6E349223-ACC1-419F-A826-AEC9843BD3D5}">
      <dgm:prSet/>
      <dgm:spPr/>
      <dgm:t>
        <a:bodyPr/>
        <a:lstStyle/>
        <a:p>
          <a:endParaRPr lang="fr-FR"/>
        </a:p>
      </dgm:t>
    </dgm:pt>
    <dgm:pt modelId="{12E2A850-50DD-41EE-8EA2-BB857825FB2D}">
      <dgm:prSet phldrT="[Texte]" custT="1"/>
      <dgm:spPr/>
      <dgm:t>
        <a:bodyPr/>
        <a:lstStyle/>
        <a:p>
          <a:r>
            <a:rPr lang="ar-DZ" sz="2400" b="1" dirty="0"/>
            <a:t>التكاليف</a:t>
          </a:r>
          <a:r>
            <a:rPr lang="ar-DZ" sz="1800" b="1" dirty="0"/>
            <a:t> </a:t>
          </a:r>
          <a:r>
            <a:rPr lang="ar-DZ" sz="2400" b="1" dirty="0"/>
            <a:t>المتعلقة </a:t>
          </a:r>
          <a:r>
            <a:rPr lang="ar-DZ" sz="2400" b="1" dirty="0" err="1"/>
            <a:t>بالتدريب </a:t>
          </a:r>
          <a:r>
            <a:rPr lang="ar-DZ" sz="1800" b="1" dirty="0" err="1"/>
            <a:t>:</a:t>
          </a:r>
          <a:r>
            <a:rPr lang="ar-DZ" sz="1800" b="1" dirty="0"/>
            <a:t> </a:t>
          </a:r>
          <a:endParaRPr lang="fr-FR" sz="1800" dirty="0"/>
        </a:p>
      </dgm:t>
    </dgm:pt>
    <dgm:pt modelId="{9A661AE2-654E-4EF3-85F4-F9481F22BC67}" type="parTrans" cxnId="{F8A67EB4-2957-4A18-BDA9-1D047F2CC5B1}">
      <dgm:prSet/>
      <dgm:spPr/>
      <dgm:t>
        <a:bodyPr/>
        <a:lstStyle/>
        <a:p>
          <a:endParaRPr lang="fr-FR"/>
        </a:p>
      </dgm:t>
    </dgm:pt>
    <dgm:pt modelId="{7DB2514F-637A-4391-BACC-3C5EEFCCE9D8}" type="sibTrans" cxnId="{F8A67EB4-2957-4A18-BDA9-1D047F2CC5B1}">
      <dgm:prSet/>
      <dgm:spPr/>
      <dgm:t>
        <a:bodyPr/>
        <a:lstStyle/>
        <a:p>
          <a:endParaRPr lang="fr-FR"/>
        </a:p>
      </dgm:t>
    </dgm:pt>
    <dgm:pt modelId="{AFE4FCC7-209F-4DB8-9EB5-14C6233123BF}">
      <dgm:prSet phldrT="[Texte]"/>
      <dgm:spPr/>
      <dgm:t>
        <a:bodyPr/>
        <a:lstStyle/>
        <a:p>
          <a:r>
            <a:rPr lang="ar-DZ" b="1" dirty="0"/>
            <a:t>التكاليف الناتجة عن عدم الليونة أو غيابها </a:t>
          </a:r>
          <a:endParaRPr lang="fr-FR" dirty="0"/>
        </a:p>
      </dgm:t>
    </dgm:pt>
    <dgm:pt modelId="{B69AAFA1-C1A6-4041-83B7-23A43414C43E}" type="parTrans" cxnId="{FD680E42-1781-4279-A9DD-FD27C5A26022}">
      <dgm:prSet/>
      <dgm:spPr/>
      <dgm:t>
        <a:bodyPr/>
        <a:lstStyle/>
        <a:p>
          <a:endParaRPr lang="fr-FR"/>
        </a:p>
      </dgm:t>
    </dgm:pt>
    <dgm:pt modelId="{01D4AC15-EBE9-4D03-BF56-7F7D9FEF9A08}" type="sibTrans" cxnId="{FD680E42-1781-4279-A9DD-FD27C5A26022}">
      <dgm:prSet/>
      <dgm:spPr/>
      <dgm:t>
        <a:bodyPr/>
        <a:lstStyle/>
        <a:p>
          <a:endParaRPr lang="fr-FR"/>
        </a:p>
      </dgm:t>
    </dgm:pt>
    <dgm:pt modelId="{D6E293FC-9BBD-46C7-87DA-D0BE3A99A97F}" type="pres">
      <dgm:prSet presAssocID="{765E42C7-84EE-4E9A-BA04-E7E377A3E1D7}" presName="Name0" presStyleCnt="0">
        <dgm:presLayoutVars>
          <dgm:dir/>
          <dgm:resizeHandles val="exact"/>
        </dgm:presLayoutVars>
      </dgm:prSet>
      <dgm:spPr/>
    </dgm:pt>
    <dgm:pt modelId="{42ABA2D5-CC73-4559-B416-B01ED7844876}" type="pres">
      <dgm:prSet presAssocID="{765E42C7-84EE-4E9A-BA04-E7E377A3E1D7}" presName="vNodes" presStyleCnt="0"/>
      <dgm:spPr/>
    </dgm:pt>
    <dgm:pt modelId="{0B980289-18DC-4B75-AA9B-C0569B78E7BC}" type="pres">
      <dgm:prSet presAssocID="{0F28FBC7-B9E0-46B7-B28D-7B6CCECB3922}" presName="node" presStyleLbl="node1" presStyleIdx="0" presStyleCnt="3" custScaleX="136572" custLinFactNeighborX="-8952" custLinFactNeighborY="74783">
        <dgm:presLayoutVars>
          <dgm:bulletEnabled val="1"/>
        </dgm:presLayoutVars>
      </dgm:prSet>
      <dgm:spPr/>
    </dgm:pt>
    <dgm:pt modelId="{16D1867C-491E-40B2-9F99-1312BD2F8965}" type="pres">
      <dgm:prSet presAssocID="{358EBE76-5C30-43C8-8BE7-1D9DD746D8F3}" presName="spacerT" presStyleCnt="0"/>
      <dgm:spPr/>
    </dgm:pt>
    <dgm:pt modelId="{969F36C8-F5A6-4C25-AD73-24E11CA4982D}" type="pres">
      <dgm:prSet presAssocID="{358EBE76-5C30-43C8-8BE7-1D9DD746D8F3}" presName="sibTrans" presStyleLbl="sibTrans2D1" presStyleIdx="0" presStyleCnt="2"/>
      <dgm:spPr/>
    </dgm:pt>
    <dgm:pt modelId="{7C755C1F-E8FF-44C2-9DE7-B6C07EB8E392}" type="pres">
      <dgm:prSet presAssocID="{358EBE76-5C30-43C8-8BE7-1D9DD746D8F3}" presName="spacerB" presStyleCnt="0"/>
      <dgm:spPr/>
    </dgm:pt>
    <dgm:pt modelId="{761D0319-9D87-4C5C-A344-A1816FFDE2B1}" type="pres">
      <dgm:prSet presAssocID="{12E2A850-50DD-41EE-8EA2-BB857825FB2D}" presName="node" presStyleLbl="node1" presStyleIdx="1" presStyleCnt="3" custScaleX="146313" custLinFactNeighborX="-10177" custLinFactNeighborY="69137">
        <dgm:presLayoutVars>
          <dgm:bulletEnabled val="1"/>
        </dgm:presLayoutVars>
      </dgm:prSet>
      <dgm:spPr/>
    </dgm:pt>
    <dgm:pt modelId="{83158593-83AA-433F-BAEB-EDB895131745}" type="pres">
      <dgm:prSet presAssocID="{765E42C7-84EE-4E9A-BA04-E7E377A3E1D7}" presName="sibTransLast" presStyleLbl="sibTrans2D1" presStyleIdx="1" presStyleCnt="2"/>
      <dgm:spPr/>
    </dgm:pt>
    <dgm:pt modelId="{A50974E5-DC56-4F5A-BA49-91D14D3BA31A}" type="pres">
      <dgm:prSet presAssocID="{765E42C7-84EE-4E9A-BA04-E7E377A3E1D7}" presName="connectorText" presStyleLbl="sibTrans2D1" presStyleIdx="1" presStyleCnt="2"/>
      <dgm:spPr/>
    </dgm:pt>
    <dgm:pt modelId="{9A730E08-1CF9-4D25-A6F8-4F9663887A00}" type="pres">
      <dgm:prSet presAssocID="{765E42C7-84EE-4E9A-BA04-E7E377A3E1D7}" presName="lastNode" presStyleLbl="node1" presStyleIdx="2" presStyleCnt="3" custScaleY="87810" custLinFactNeighborX="4898" custLinFactNeighborY="2762">
        <dgm:presLayoutVars>
          <dgm:bulletEnabled val="1"/>
        </dgm:presLayoutVars>
      </dgm:prSet>
      <dgm:spPr/>
    </dgm:pt>
  </dgm:ptLst>
  <dgm:cxnLst>
    <dgm:cxn modelId="{1B116208-50A5-47D1-AC1B-82183D8EF669}" type="presOf" srcId="{7DB2514F-637A-4391-BACC-3C5EEFCCE9D8}" destId="{A50974E5-DC56-4F5A-BA49-91D14D3BA31A}" srcOrd="1" destOrd="0" presId="urn:microsoft.com/office/officeart/2005/8/layout/equation2"/>
    <dgm:cxn modelId="{2AAF4B14-F3D1-45FA-9937-D487CAF428AC}" type="presOf" srcId="{AFE4FCC7-209F-4DB8-9EB5-14C6233123BF}" destId="{9A730E08-1CF9-4D25-A6F8-4F9663887A00}" srcOrd="0" destOrd="0" presId="urn:microsoft.com/office/officeart/2005/8/layout/equation2"/>
    <dgm:cxn modelId="{0293AB19-863C-4D09-A812-F02AE733DE05}" type="presOf" srcId="{12E2A850-50DD-41EE-8EA2-BB857825FB2D}" destId="{761D0319-9D87-4C5C-A344-A1816FFDE2B1}" srcOrd="0" destOrd="0" presId="urn:microsoft.com/office/officeart/2005/8/layout/equation2"/>
    <dgm:cxn modelId="{73B3CB19-DA92-408D-B77A-6F477E4D908E}" type="presOf" srcId="{765E42C7-84EE-4E9A-BA04-E7E377A3E1D7}" destId="{D6E293FC-9BBD-46C7-87DA-D0BE3A99A97F}" srcOrd="0" destOrd="0" presId="urn:microsoft.com/office/officeart/2005/8/layout/equation2"/>
    <dgm:cxn modelId="{6E349223-ACC1-419F-A826-AEC9843BD3D5}" srcId="{765E42C7-84EE-4E9A-BA04-E7E377A3E1D7}" destId="{0F28FBC7-B9E0-46B7-B28D-7B6CCECB3922}" srcOrd="0" destOrd="0" parTransId="{E43665A7-27D5-4523-9EC3-2504212DAD01}" sibTransId="{358EBE76-5C30-43C8-8BE7-1D9DD746D8F3}"/>
    <dgm:cxn modelId="{2167432C-CCED-4D80-811A-CF1AEA77B785}" type="presOf" srcId="{0F28FBC7-B9E0-46B7-B28D-7B6CCECB3922}" destId="{0B980289-18DC-4B75-AA9B-C0569B78E7BC}" srcOrd="0" destOrd="0" presId="urn:microsoft.com/office/officeart/2005/8/layout/equation2"/>
    <dgm:cxn modelId="{21AD6C40-5F3F-4FB4-A7E6-D0F7ABE9CD14}" type="presOf" srcId="{7DB2514F-637A-4391-BACC-3C5EEFCCE9D8}" destId="{83158593-83AA-433F-BAEB-EDB895131745}" srcOrd="0" destOrd="0" presId="urn:microsoft.com/office/officeart/2005/8/layout/equation2"/>
    <dgm:cxn modelId="{FD680E42-1781-4279-A9DD-FD27C5A26022}" srcId="{765E42C7-84EE-4E9A-BA04-E7E377A3E1D7}" destId="{AFE4FCC7-209F-4DB8-9EB5-14C6233123BF}" srcOrd="2" destOrd="0" parTransId="{B69AAFA1-C1A6-4041-83B7-23A43414C43E}" sibTransId="{01D4AC15-EBE9-4D03-BF56-7F7D9FEF9A08}"/>
    <dgm:cxn modelId="{F8A67EB4-2957-4A18-BDA9-1D047F2CC5B1}" srcId="{765E42C7-84EE-4E9A-BA04-E7E377A3E1D7}" destId="{12E2A850-50DD-41EE-8EA2-BB857825FB2D}" srcOrd="1" destOrd="0" parTransId="{9A661AE2-654E-4EF3-85F4-F9481F22BC67}" sibTransId="{7DB2514F-637A-4391-BACC-3C5EEFCCE9D8}"/>
    <dgm:cxn modelId="{DECC34E8-C546-452F-8988-684D2C5AF055}" type="presOf" srcId="{358EBE76-5C30-43C8-8BE7-1D9DD746D8F3}" destId="{969F36C8-F5A6-4C25-AD73-24E11CA4982D}" srcOrd="0" destOrd="0" presId="urn:microsoft.com/office/officeart/2005/8/layout/equation2"/>
    <dgm:cxn modelId="{CADB12FF-0B6C-4AF8-8EC9-4BCA85DE56CC}" type="presParOf" srcId="{D6E293FC-9BBD-46C7-87DA-D0BE3A99A97F}" destId="{42ABA2D5-CC73-4559-B416-B01ED7844876}" srcOrd="0" destOrd="0" presId="urn:microsoft.com/office/officeart/2005/8/layout/equation2"/>
    <dgm:cxn modelId="{8E2AFB69-79EF-4580-9016-0C16546D4B0D}" type="presParOf" srcId="{42ABA2D5-CC73-4559-B416-B01ED7844876}" destId="{0B980289-18DC-4B75-AA9B-C0569B78E7BC}" srcOrd="0" destOrd="0" presId="urn:microsoft.com/office/officeart/2005/8/layout/equation2"/>
    <dgm:cxn modelId="{6437F716-6BF6-4A19-BC5E-B3F0BC3F7101}" type="presParOf" srcId="{42ABA2D5-CC73-4559-B416-B01ED7844876}" destId="{16D1867C-491E-40B2-9F99-1312BD2F8965}" srcOrd="1" destOrd="0" presId="urn:microsoft.com/office/officeart/2005/8/layout/equation2"/>
    <dgm:cxn modelId="{612738D5-6DB8-4107-97C2-A67636A5A233}" type="presParOf" srcId="{42ABA2D5-CC73-4559-B416-B01ED7844876}" destId="{969F36C8-F5A6-4C25-AD73-24E11CA4982D}" srcOrd="2" destOrd="0" presId="urn:microsoft.com/office/officeart/2005/8/layout/equation2"/>
    <dgm:cxn modelId="{41C0E4EF-4D65-4010-AA8C-F10587D5ED4D}" type="presParOf" srcId="{42ABA2D5-CC73-4559-B416-B01ED7844876}" destId="{7C755C1F-E8FF-44C2-9DE7-B6C07EB8E392}" srcOrd="3" destOrd="0" presId="urn:microsoft.com/office/officeart/2005/8/layout/equation2"/>
    <dgm:cxn modelId="{35F00EB6-224D-4E24-AC30-07DC7DEEFFBE}" type="presParOf" srcId="{42ABA2D5-CC73-4559-B416-B01ED7844876}" destId="{761D0319-9D87-4C5C-A344-A1816FFDE2B1}" srcOrd="4" destOrd="0" presId="urn:microsoft.com/office/officeart/2005/8/layout/equation2"/>
    <dgm:cxn modelId="{D8D81EA9-DA30-4DEA-A523-ADA1A040A76A}" type="presParOf" srcId="{D6E293FC-9BBD-46C7-87DA-D0BE3A99A97F}" destId="{83158593-83AA-433F-BAEB-EDB895131745}" srcOrd="1" destOrd="0" presId="urn:microsoft.com/office/officeart/2005/8/layout/equation2"/>
    <dgm:cxn modelId="{13B589FF-60CA-4647-90E5-B9EF9A064DAD}" type="presParOf" srcId="{83158593-83AA-433F-BAEB-EDB895131745}" destId="{A50974E5-DC56-4F5A-BA49-91D14D3BA31A}" srcOrd="0" destOrd="0" presId="urn:microsoft.com/office/officeart/2005/8/layout/equation2"/>
    <dgm:cxn modelId="{80927FF6-1DB1-47C8-9128-3734104026CE}" type="presParOf" srcId="{D6E293FC-9BBD-46C7-87DA-D0BE3A99A97F}" destId="{9A730E08-1CF9-4D25-A6F8-4F9663887A00}"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B39E7A2-E25B-4BB5-903B-D9C84E9CA124}" type="doc">
      <dgm:prSet loTypeId="urn:microsoft.com/office/officeart/2005/8/layout/process2" loCatId="process" qsTypeId="urn:microsoft.com/office/officeart/2005/8/quickstyle/simple3" qsCatId="simple" csTypeId="urn:microsoft.com/office/officeart/2005/8/colors/colorful2" csCatId="colorful" phldr="1"/>
      <dgm:spPr/>
      <dgm:t>
        <a:bodyPr/>
        <a:lstStyle/>
        <a:p>
          <a:endParaRPr lang="fr-FR"/>
        </a:p>
      </dgm:t>
    </dgm:pt>
    <dgm:pt modelId="{BE04B1F5-39E3-42B2-8C90-24FCDDD2420D}">
      <dgm:prSet phldrT="[Texte]" custT="1"/>
      <dgm:spPr/>
      <dgm:t>
        <a:bodyPr/>
        <a:lstStyle/>
        <a:p>
          <a:r>
            <a:rPr lang="ar-DZ" sz="2800" b="1" dirty="0"/>
            <a:t>التكاليف الناتجة عن عدم رضا العاملين</a:t>
          </a:r>
          <a:endParaRPr lang="fr-FR" sz="2800" b="1" dirty="0"/>
        </a:p>
      </dgm:t>
    </dgm:pt>
    <dgm:pt modelId="{356BF337-7073-4D3F-9730-50D56E50F58B}" type="parTrans" cxnId="{A7B8E83A-EB9F-4250-B107-94CB65694421}">
      <dgm:prSet/>
      <dgm:spPr/>
      <dgm:t>
        <a:bodyPr/>
        <a:lstStyle/>
        <a:p>
          <a:endParaRPr lang="fr-FR"/>
        </a:p>
      </dgm:t>
    </dgm:pt>
    <dgm:pt modelId="{180FF804-8A44-4922-8E6D-6C0549C76F3F}" type="sibTrans" cxnId="{A7B8E83A-EB9F-4250-B107-94CB65694421}">
      <dgm:prSet/>
      <dgm:spPr/>
      <dgm:t>
        <a:bodyPr/>
        <a:lstStyle/>
        <a:p>
          <a:endParaRPr lang="fr-FR"/>
        </a:p>
      </dgm:t>
    </dgm:pt>
    <dgm:pt modelId="{F66AFF87-B96B-4A6C-BB8E-7C5C7BC67815}">
      <dgm:prSet phldrT="[Texte]" custT="1"/>
      <dgm:spPr/>
      <dgm:t>
        <a:bodyPr/>
        <a:lstStyle/>
        <a:p>
          <a:r>
            <a:rPr lang="ar-DZ" sz="2800" dirty="0"/>
            <a:t>الرضا عن العمل</a:t>
          </a:r>
          <a:endParaRPr lang="fr-FR" sz="2800" dirty="0"/>
        </a:p>
      </dgm:t>
    </dgm:pt>
    <dgm:pt modelId="{3A3737AB-C31C-4641-B65E-C3C679087CD3}" type="parTrans" cxnId="{242738BD-495A-49F3-947D-5438C921BDC4}">
      <dgm:prSet/>
      <dgm:spPr/>
      <dgm:t>
        <a:bodyPr/>
        <a:lstStyle/>
        <a:p>
          <a:endParaRPr lang="fr-FR"/>
        </a:p>
      </dgm:t>
    </dgm:pt>
    <dgm:pt modelId="{BEF70AD3-3F18-49D5-87A0-4E5215123A21}" type="sibTrans" cxnId="{242738BD-495A-49F3-947D-5438C921BDC4}">
      <dgm:prSet/>
      <dgm:spPr/>
      <dgm:t>
        <a:bodyPr/>
        <a:lstStyle/>
        <a:p>
          <a:endParaRPr lang="fr-FR"/>
        </a:p>
      </dgm:t>
    </dgm:pt>
    <dgm:pt modelId="{613EDF0F-A495-4754-97DB-77A6937A1744}">
      <dgm:prSet phldrT="[Texte]" custT="1"/>
      <dgm:spPr/>
      <dgm:t>
        <a:bodyPr/>
        <a:lstStyle/>
        <a:p>
          <a:r>
            <a:rPr lang="ar-DZ" sz="2400" b="0" dirty="0"/>
            <a:t>الرضا </a:t>
          </a:r>
          <a:r>
            <a:rPr lang="ar-DZ" sz="2400" b="0" dirty="0" err="1"/>
            <a:t>عن </a:t>
          </a:r>
          <a:r>
            <a:rPr lang="ar-DZ" sz="2400" b="0" dirty="0"/>
            <a:t>( </a:t>
          </a:r>
          <a:r>
            <a:rPr lang="ar-DZ" sz="2400" b="0" dirty="0" err="1"/>
            <a:t>الأجر </a:t>
          </a:r>
          <a:r>
            <a:rPr lang="ar-DZ" sz="2400" b="0" dirty="0"/>
            <a:t>+ محتوى </a:t>
          </a:r>
          <a:r>
            <a:rPr lang="ar-DZ" sz="2400" b="0" dirty="0" err="1"/>
            <a:t>العمل </a:t>
          </a:r>
          <a:r>
            <a:rPr lang="ar-DZ" sz="2400" b="0" dirty="0"/>
            <a:t>+ فرص </a:t>
          </a:r>
          <a:r>
            <a:rPr lang="ar-DZ" sz="2400" b="0" dirty="0" err="1"/>
            <a:t>الترقية </a:t>
          </a:r>
          <a:r>
            <a:rPr lang="ar-DZ" sz="2400" b="0" dirty="0"/>
            <a:t>+ </a:t>
          </a:r>
          <a:r>
            <a:rPr lang="ar-DZ" sz="2400" b="0" dirty="0" err="1"/>
            <a:t>الإشراف </a:t>
          </a:r>
          <a:r>
            <a:rPr lang="ar-DZ" sz="2400" b="0" dirty="0"/>
            <a:t>+ جماعة </a:t>
          </a:r>
          <a:r>
            <a:rPr lang="ar-DZ" sz="2800" b="0" dirty="0" err="1"/>
            <a:t>العمل </a:t>
          </a:r>
          <a:r>
            <a:rPr lang="ar-DZ" sz="2800" b="0" dirty="0"/>
            <a:t>+ ساعات </a:t>
          </a:r>
          <a:r>
            <a:rPr lang="ar-DZ" sz="2800" b="0" dirty="0" err="1"/>
            <a:t>العمل </a:t>
          </a:r>
          <a:r>
            <a:rPr lang="ar-DZ" sz="2800" b="0" dirty="0"/>
            <a:t>+ ظروف </a:t>
          </a:r>
          <a:r>
            <a:rPr lang="ar-DZ" sz="2800" b="0" dirty="0" err="1"/>
            <a:t>العمل </a:t>
          </a:r>
          <a:r>
            <a:rPr lang="ar-DZ" sz="1800" b="0" dirty="0" err="1"/>
            <a:t>)</a:t>
          </a:r>
          <a:endParaRPr lang="fr-FR" sz="1800" b="0" dirty="0"/>
        </a:p>
      </dgm:t>
    </dgm:pt>
    <dgm:pt modelId="{E8AA0355-CD40-43D4-8321-9D49469E9E09}" type="parTrans" cxnId="{3E5E0CFA-51D6-4F02-B24B-74033D750C30}">
      <dgm:prSet/>
      <dgm:spPr/>
      <dgm:t>
        <a:bodyPr/>
        <a:lstStyle/>
        <a:p>
          <a:endParaRPr lang="fr-FR"/>
        </a:p>
      </dgm:t>
    </dgm:pt>
    <dgm:pt modelId="{8EE93776-F899-4B25-8B95-351C514B21AF}" type="sibTrans" cxnId="{3E5E0CFA-51D6-4F02-B24B-74033D750C30}">
      <dgm:prSet/>
      <dgm:spPr/>
      <dgm:t>
        <a:bodyPr/>
        <a:lstStyle/>
        <a:p>
          <a:endParaRPr lang="fr-FR"/>
        </a:p>
      </dgm:t>
    </dgm:pt>
    <dgm:pt modelId="{A034D33B-8198-41A3-BF74-ED086C88AE20}" type="pres">
      <dgm:prSet presAssocID="{5B39E7A2-E25B-4BB5-903B-D9C84E9CA124}" presName="linearFlow" presStyleCnt="0">
        <dgm:presLayoutVars>
          <dgm:resizeHandles val="exact"/>
        </dgm:presLayoutVars>
      </dgm:prSet>
      <dgm:spPr/>
    </dgm:pt>
    <dgm:pt modelId="{C5776194-F9A4-4B26-87FE-CFC353F5A729}" type="pres">
      <dgm:prSet presAssocID="{BE04B1F5-39E3-42B2-8C90-24FCDDD2420D}" presName="node" presStyleLbl="node1" presStyleIdx="0" presStyleCnt="3" custScaleX="192206" custLinFactNeighborX="0" custLinFactNeighborY="17017">
        <dgm:presLayoutVars>
          <dgm:bulletEnabled val="1"/>
        </dgm:presLayoutVars>
      </dgm:prSet>
      <dgm:spPr/>
    </dgm:pt>
    <dgm:pt modelId="{6CB48BDC-A41B-4674-81D4-B7E5776D5696}" type="pres">
      <dgm:prSet presAssocID="{180FF804-8A44-4922-8E6D-6C0549C76F3F}" presName="sibTrans" presStyleLbl="sibTrans2D1" presStyleIdx="0" presStyleCnt="2"/>
      <dgm:spPr/>
    </dgm:pt>
    <dgm:pt modelId="{235D9A30-30B7-4337-B28F-0AFD12C5C6B5}" type="pres">
      <dgm:prSet presAssocID="{180FF804-8A44-4922-8E6D-6C0549C76F3F}" presName="connectorText" presStyleLbl="sibTrans2D1" presStyleIdx="0" presStyleCnt="2"/>
      <dgm:spPr/>
    </dgm:pt>
    <dgm:pt modelId="{F1BAB0BC-86A4-45EB-AB1B-674B698CAE7A}" type="pres">
      <dgm:prSet presAssocID="{F66AFF87-B96B-4A6C-BB8E-7C5C7BC67815}" presName="node" presStyleLbl="node1" presStyleIdx="1" presStyleCnt="3" custScaleX="203833">
        <dgm:presLayoutVars>
          <dgm:bulletEnabled val="1"/>
        </dgm:presLayoutVars>
      </dgm:prSet>
      <dgm:spPr/>
    </dgm:pt>
    <dgm:pt modelId="{0C835536-14BD-4E7F-87BE-0EAB86D4CB89}" type="pres">
      <dgm:prSet presAssocID="{BEF70AD3-3F18-49D5-87A0-4E5215123A21}" presName="sibTrans" presStyleLbl="sibTrans2D1" presStyleIdx="1" presStyleCnt="2" custAng="5400000" custScaleX="201829"/>
      <dgm:spPr>
        <a:prstGeom prst="mathEqual">
          <a:avLst/>
        </a:prstGeom>
      </dgm:spPr>
    </dgm:pt>
    <dgm:pt modelId="{5C662C4E-D8FD-465D-9881-02F38C119C22}" type="pres">
      <dgm:prSet presAssocID="{BEF70AD3-3F18-49D5-87A0-4E5215123A21}" presName="connectorText" presStyleLbl="sibTrans2D1" presStyleIdx="1" presStyleCnt="2"/>
      <dgm:spPr/>
    </dgm:pt>
    <dgm:pt modelId="{AAA71F6D-11F3-456D-AEE3-8BF9F6E19443}" type="pres">
      <dgm:prSet presAssocID="{613EDF0F-A495-4754-97DB-77A6937A1744}" presName="node" presStyleLbl="node1" presStyleIdx="2" presStyleCnt="3" custScaleX="220529">
        <dgm:presLayoutVars>
          <dgm:bulletEnabled val="1"/>
        </dgm:presLayoutVars>
      </dgm:prSet>
      <dgm:spPr/>
    </dgm:pt>
  </dgm:ptLst>
  <dgm:cxnLst>
    <dgm:cxn modelId="{C3669513-E1FF-49F3-A5BD-FEAA2DB24EC8}" type="presOf" srcId="{613EDF0F-A495-4754-97DB-77A6937A1744}" destId="{AAA71F6D-11F3-456D-AEE3-8BF9F6E19443}" srcOrd="0" destOrd="0" presId="urn:microsoft.com/office/officeart/2005/8/layout/process2"/>
    <dgm:cxn modelId="{BE2AC032-882A-4C25-8B87-53E292BC47A5}" type="presOf" srcId="{5B39E7A2-E25B-4BB5-903B-D9C84E9CA124}" destId="{A034D33B-8198-41A3-BF74-ED086C88AE20}" srcOrd="0" destOrd="0" presId="urn:microsoft.com/office/officeart/2005/8/layout/process2"/>
    <dgm:cxn modelId="{A7B8E83A-EB9F-4250-B107-94CB65694421}" srcId="{5B39E7A2-E25B-4BB5-903B-D9C84E9CA124}" destId="{BE04B1F5-39E3-42B2-8C90-24FCDDD2420D}" srcOrd="0" destOrd="0" parTransId="{356BF337-7073-4D3F-9730-50D56E50F58B}" sibTransId="{180FF804-8A44-4922-8E6D-6C0549C76F3F}"/>
    <dgm:cxn modelId="{B1C37953-746A-49ED-BC26-734FE9119AA4}" type="presOf" srcId="{BE04B1F5-39E3-42B2-8C90-24FCDDD2420D}" destId="{C5776194-F9A4-4B26-87FE-CFC353F5A729}" srcOrd="0" destOrd="0" presId="urn:microsoft.com/office/officeart/2005/8/layout/process2"/>
    <dgm:cxn modelId="{23C02E87-AA01-4D8E-A89D-7C43F09B9833}" type="presOf" srcId="{180FF804-8A44-4922-8E6D-6C0549C76F3F}" destId="{6CB48BDC-A41B-4674-81D4-B7E5776D5696}" srcOrd="0" destOrd="0" presId="urn:microsoft.com/office/officeart/2005/8/layout/process2"/>
    <dgm:cxn modelId="{9AE37894-D372-4926-AC90-6B7BD98DBCAA}" type="presOf" srcId="{BEF70AD3-3F18-49D5-87A0-4E5215123A21}" destId="{0C835536-14BD-4E7F-87BE-0EAB86D4CB89}" srcOrd="0" destOrd="0" presId="urn:microsoft.com/office/officeart/2005/8/layout/process2"/>
    <dgm:cxn modelId="{8C5C5B9B-780E-4E26-873A-BE77D5408611}" type="presOf" srcId="{BEF70AD3-3F18-49D5-87A0-4E5215123A21}" destId="{5C662C4E-D8FD-465D-9881-02F38C119C22}" srcOrd="1" destOrd="0" presId="urn:microsoft.com/office/officeart/2005/8/layout/process2"/>
    <dgm:cxn modelId="{242738BD-495A-49F3-947D-5438C921BDC4}" srcId="{5B39E7A2-E25B-4BB5-903B-D9C84E9CA124}" destId="{F66AFF87-B96B-4A6C-BB8E-7C5C7BC67815}" srcOrd="1" destOrd="0" parTransId="{3A3737AB-C31C-4641-B65E-C3C679087CD3}" sibTransId="{BEF70AD3-3F18-49D5-87A0-4E5215123A21}"/>
    <dgm:cxn modelId="{B4A97AC2-478F-440E-A0CC-5A01D04AAFC3}" type="presOf" srcId="{180FF804-8A44-4922-8E6D-6C0549C76F3F}" destId="{235D9A30-30B7-4337-B28F-0AFD12C5C6B5}" srcOrd="1" destOrd="0" presId="urn:microsoft.com/office/officeart/2005/8/layout/process2"/>
    <dgm:cxn modelId="{5B25FDDF-CC0B-4EFE-A844-5A1A80834FC0}" type="presOf" srcId="{F66AFF87-B96B-4A6C-BB8E-7C5C7BC67815}" destId="{F1BAB0BC-86A4-45EB-AB1B-674B698CAE7A}" srcOrd="0" destOrd="0" presId="urn:microsoft.com/office/officeart/2005/8/layout/process2"/>
    <dgm:cxn modelId="{3E5E0CFA-51D6-4F02-B24B-74033D750C30}" srcId="{5B39E7A2-E25B-4BB5-903B-D9C84E9CA124}" destId="{613EDF0F-A495-4754-97DB-77A6937A1744}" srcOrd="2" destOrd="0" parTransId="{E8AA0355-CD40-43D4-8321-9D49469E9E09}" sibTransId="{8EE93776-F899-4B25-8B95-351C514B21AF}"/>
    <dgm:cxn modelId="{5F08DAF4-898E-4AA3-821E-EB07E9B8ED90}" type="presParOf" srcId="{A034D33B-8198-41A3-BF74-ED086C88AE20}" destId="{C5776194-F9A4-4B26-87FE-CFC353F5A729}" srcOrd="0" destOrd="0" presId="urn:microsoft.com/office/officeart/2005/8/layout/process2"/>
    <dgm:cxn modelId="{C8C3E671-1E71-460E-871C-F4A7FB2787AA}" type="presParOf" srcId="{A034D33B-8198-41A3-BF74-ED086C88AE20}" destId="{6CB48BDC-A41B-4674-81D4-B7E5776D5696}" srcOrd="1" destOrd="0" presId="urn:microsoft.com/office/officeart/2005/8/layout/process2"/>
    <dgm:cxn modelId="{73BAF0BD-6C99-4A72-A29E-E10398F90DA2}" type="presParOf" srcId="{6CB48BDC-A41B-4674-81D4-B7E5776D5696}" destId="{235D9A30-30B7-4337-B28F-0AFD12C5C6B5}" srcOrd="0" destOrd="0" presId="urn:microsoft.com/office/officeart/2005/8/layout/process2"/>
    <dgm:cxn modelId="{60AF4E51-E645-429A-A523-F2C1B5FB878A}" type="presParOf" srcId="{A034D33B-8198-41A3-BF74-ED086C88AE20}" destId="{F1BAB0BC-86A4-45EB-AB1B-674B698CAE7A}" srcOrd="2" destOrd="0" presId="urn:microsoft.com/office/officeart/2005/8/layout/process2"/>
    <dgm:cxn modelId="{08C183DC-809D-4CED-A23B-B25A372A6049}" type="presParOf" srcId="{A034D33B-8198-41A3-BF74-ED086C88AE20}" destId="{0C835536-14BD-4E7F-87BE-0EAB86D4CB89}" srcOrd="3" destOrd="0" presId="urn:microsoft.com/office/officeart/2005/8/layout/process2"/>
    <dgm:cxn modelId="{A6BED4F5-FC62-403E-8EBA-A79388BD719A}" type="presParOf" srcId="{0C835536-14BD-4E7F-87BE-0EAB86D4CB89}" destId="{5C662C4E-D8FD-465D-9881-02F38C119C22}" srcOrd="0" destOrd="0" presId="urn:microsoft.com/office/officeart/2005/8/layout/process2"/>
    <dgm:cxn modelId="{D2C070A9-5FBC-43DC-9417-855C77AE93BC}" type="presParOf" srcId="{A034D33B-8198-41A3-BF74-ED086C88AE20}" destId="{AAA71F6D-11F3-456D-AEE3-8BF9F6E19443}" srcOrd="4"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E50A44-F8F3-43B2-8E65-1909F1C765A6}">
      <dsp:nvSpPr>
        <dsp:cNvPr id="0" name=""/>
        <dsp:cNvSpPr/>
      </dsp:nvSpPr>
      <dsp:spPr>
        <a:xfrm>
          <a:off x="3966689" y="2213"/>
          <a:ext cx="1607173" cy="1044662"/>
        </a:xfrm>
        <a:prstGeom prst="roundRect">
          <a:avLst/>
        </a:prstGeom>
        <a:gradFill rotWithShape="0">
          <a:gsLst>
            <a:gs pos="0">
              <a:schemeClr val="accent2">
                <a:hueOff val="0"/>
                <a:satOff val="0"/>
                <a:lumOff val="0"/>
                <a:alphaOff val="0"/>
                <a:tint val="70000"/>
                <a:satMod val="130000"/>
              </a:schemeClr>
            </a:gs>
            <a:gs pos="43000">
              <a:schemeClr val="accent2">
                <a:hueOff val="0"/>
                <a:satOff val="0"/>
                <a:lumOff val="0"/>
                <a:alphaOff val="0"/>
                <a:tint val="44000"/>
                <a:satMod val="165000"/>
              </a:schemeClr>
            </a:gs>
            <a:gs pos="93000">
              <a:schemeClr val="accent2">
                <a:hueOff val="0"/>
                <a:satOff val="0"/>
                <a:lumOff val="0"/>
                <a:alphaOff val="0"/>
                <a:tint val="15000"/>
                <a:satMod val="165000"/>
              </a:schemeClr>
            </a:gs>
            <a:gs pos="100000">
              <a:schemeClr val="accent2">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2">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ar-DZ" sz="2700" b="1" kern="1200" dirty="0">
              <a:solidFill>
                <a:schemeClr val="tx1"/>
              </a:solidFill>
            </a:rPr>
            <a:t>الفاعلين </a:t>
          </a:r>
          <a:endParaRPr lang="fr-FR" sz="2700" kern="1200" dirty="0">
            <a:solidFill>
              <a:schemeClr val="tx1"/>
            </a:solidFill>
          </a:endParaRPr>
        </a:p>
      </dsp:txBody>
      <dsp:txXfrm>
        <a:off x="3966689" y="2213"/>
        <a:ext cx="1607173" cy="1044662"/>
      </dsp:txXfrm>
    </dsp:sp>
    <dsp:sp modelId="{15B04F7F-44D6-47BD-B1B9-6A75C9CF88D0}">
      <dsp:nvSpPr>
        <dsp:cNvPr id="0" name=""/>
        <dsp:cNvSpPr/>
      </dsp:nvSpPr>
      <dsp:spPr>
        <a:xfrm>
          <a:off x="1784935" y="524544"/>
          <a:ext cx="5970680" cy="5970680"/>
        </a:xfrm>
        <a:custGeom>
          <a:avLst/>
          <a:gdLst/>
          <a:ahLst/>
          <a:cxnLst/>
          <a:rect l="0" t="0" r="0" b="0"/>
          <a:pathLst>
            <a:path>
              <a:moveTo>
                <a:pt x="3799598" y="113191"/>
              </a:moveTo>
              <a:arcTo wR="2985340" hR="2985340" stAng="17149687" swAng="1258577"/>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90E474A-763E-4A41-8AF3-2E5A6B893870}">
      <dsp:nvSpPr>
        <dsp:cNvPr id="0" name=""/>
        <dsp:cNvSpPr/>
      </dsp:nvSpPr>
      <dsp:spPr>
        <a:xfrm>
          <a:off x="6300722" y="1126224"/>
          <a:ext cx="1607173" cy="1044662"/>
        </a:xfrm>
        <a:prstGeom prst="roundRect">
          <a:avLst/>
        </a:prstGeom>
        <a:gradFill rotWithShape="0">
          <a:gsLst>
            <a:gs pos="0">
              <a:schemeClr val="accent2">
                <a:hueOff val="780253"/>
                <a:satOff val="-973"/>
                <a:lumOff val="229"/>
                <a:alphaOff val="0"/>
                <a:tint val="70000"/>
                <a:satMod val="130000"/>
              </a:schemeClr>
            </a:gs>
            <a:gs pos="43000">
              <a:schemeClr val="accent2">
                <a:hueOff val="780253"/>
                <a:satOff val="-973"/>
                <a:lumOff val="229"/>
                <a:alphaOff val="0"/>
                <a:tint val="44000"/>
                <a:satMod val="165000"/>
              </a:schemeClr>
            </a:gs>
            <a:gs pos="93000">
              <a:schemeClr val="accent2">
                <a:hueOff val="780253"/>
                <a:satOff val="-973"/>
                <a:lumOff val="229"/>
                <a:alphaOff val="0"/>
                <a:tint val="15000"/>
                <a:satMod val="165000"/>
              </a:schemeClr>
            </a:gs>
            <a:gs pos="100000">
              <a:schemeClr val="accent2">
                <a:hueOff val="780253"/>
                <a:satOff val="-973"/>
                <a:lumOff val="229"/>
                <a:alphaOff val="0"/>
                <a:tint val="5000"/>
                <a:satMod val="250000"/>
              </a:schemeClr>
            </a:gs>
          </a:gsLst>
          <a:path path="circle">
            <a:fillToRect l="50000" t="130000" r="50000" b="-30000"/>
          </a:path>
        </a:gradFill>
        <a:ln>
          <a:noFill/>
        </a:ln>
        <a:effectLst>
          <a:outerShdw blurRad="57150" dist="38100" dir="5400000" algn="ctr" rotWithShape="0">
            <a:schemeClr val="accent2">
              <a:hueOff val="780253"/>
              <a:satOff val="-973"/>
              <a:lumOff val="229"/>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ar-DZ" sz="2700" kern="1200" dirty="0">
              <a:solidFill>
                <a:schemeClr val="tx1"/>
              </a:solidFill>
            </a:rPr>
            <a:t>الوظيفة النموذجية</a:t>
          </a:r>
          <a:endParaRPr lang="fr-FR" sz="2700" kern="1200" dirty="0">
            <a:solidFill>
              <a:schemeClr val="tx1"/>
            </a:solidFill>
          </a:endParaRPr>
        </a:p>
      </dsp:txBody>
      <dsp:txXfrm>
        <a:off x="6300722" y="1126224"/>
        <a:ext cx="1607173" cy="1044662"/>
      </dsp:txXfrm>
    </dsp:sp>
    <dsp:sp modelId="{23E28DFF-556E-4B67-A36A-7E6CDBB31E9C}">
      <dsp:nvSpPr>
        <dsp:cNvPr id="0" name=""/>
        <dsp:cNvSpPr/>
      </dsp:nvSpPr>
      <dsp:spPr>
        <a:xfrm>
          <a:off x="1784935" y="524544"/>
          <a:ext cx="5970680" cy="5970680"/>
        </a:xfrm>
        <a:custGeom>
          <a:avLst/>
          <a:gdLst/>
          <a:ahLst/>
          <a:cxnLst/>
          <a:rect l="0" t="0" r="0" b="0"/>
          <a:pathLst>
            <a:path>
              <a:moveTo>
                <a:pt x="5660304" y="1659889"/>
              </a:moveTo>
              <a:arcTo wR="2985340" hR="2985340" stAng="20018489" swAng="1727624"/>
            </a:path>
          </a:pathLst>
        </a:custGeom>
        <a:noFill/>
        <a:ln w="9525" cap="flat" cmpd="sng" algn="ctr">
          <a:solidFill>
            <a:schemeClr val="accent2">
              <a:hueOff val="780253"/>
              <a:satOff val="-973"/>
              <a:lumOff val="229"/>
              <a:alphaOff val="0"/>
            </a:schemeClr>
          </a:solidFill>
          <a:prstDash val="solid"/>
        </a:ln>
        <a:effectLst/>
      </dsp:spPr>
      <dsp:style>
        <a:lnRef idx="1">
          <a:scrgbClr r="0" g="0" b="0"/>
        </a:lnRef>
        <a:fillRef idx="0">
          <a:scrgbClr r="0" g="0" b="0"/>
        </a:fillRef>
        <a:effectRef idx="0">
          <a:scrgbClr r="0" g="0" b="0"/>
        </a:effectRef>
        <a:fontRef idx="minor"/>
      </dsp:style>
    </dsp:sp>
    <dsp:sp modelId="{953DA16C-513E-4AF5-9D6A-1997B9779882}">
      <dsp:nvSpPr>
        <dsp:cNvPr id="0" name=""/>
        <dsp:cNvSpPr/>
      </dsp:nvSpPr>
      <dsp:spPr>
        <a:xfrm>
          <a:off x="6877180" y="3651854"/>
          <a:ext cx="1607173" cy="1044662"/>
        </a:xfrm>
        <a:prstGeom prst="roundRect">
          <a:avLst/>
        </a:prstGeom>
        <a:gradFill rotWithShape="0">
          <a:gsLst>
            <a:gs pos="0">
              <a:schemeClr val="accent2">
                <a:hueOff val="1560506"/>
                <a:satOff val="-1946"/>
                <a:lumOff val="458"/>
                <a:alphaOff val="0"/>
                <a:tint val="70000"/>
                <a:satMod val="130000"/>
              </a:schemeClr>
            </a:gs>
            <a:gs pos="43000">
              <a:schemeClr val="accent2">
                <a:hueOff val="1560506"/>
                <a:satOff val="-1946"/>
                <a:lumOff val="458"/>
                <a:alphaOff val="0"/>
                <a:tint val="44000"/>
                <a:satMod val="165000"/>
              </a:schemeClr>
            </a:gs>
            <a:gs pos="93000">
              <a:schemeClr val="accent2">
                <a:hueOff val="1560506"/>
                <a:satOff val="-1946"/>
                <a:lumOff val="458"/>
                <a:alphaOff val="0"/>
                <a:tint val="15000"/>
                <a:satMod val="165000"/>
              </a:schemeClr>
            </a:gs>
            <a:gs pos="100000">
              <a:schemeClr val="accent2">
                <a:hueOff val="1560506"/>
                <a:satOff val="-1946"/>
                <a:lumOff val="458"/>
                <a:alphaOff val="0"/>
                <a:tint val="5000"/>
                <a:satMod val="250000"/>
              </a:schemeClr>
            </a:gs>
          </a:gsLst>
          <a:path path="circle">
            <a:fillToRect l="50000" t="130000" r="50000" b="-30000"/>
          </a:path>
        </a:gradFill>
        <a:ln>
          <a:noFill/>
        </a:ln>
        <a:effectLst>
          <a:outerShdw blurRad="57150" dist="38100" dir="5400000" algn="ctr" rotWithShape="0">
            <a:schemeClr val="accent2">
              <a:hueOff val="1560506"/>
              <a:satOff val="-1946"/>
              <a:lumOff val="458"/>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ar-DZ" sz="2700" kern="1200" dirty="0">
              <a:solidFill>
                <a:schemeClr val="tx1"/>
              </a:solidFill>
            </a:rPr>
            <a:t>الكفاءات</a:t>
          </a:r>
          <a:endParaRPr lang="fr-FR" sz="2700" kern="1200" dirty="0">
            <a:solidFill>
              <a:schemeClr val="tx1"/>
            </a:solidFill>
          </a:endParaRPr>
        </a:p>
      </dsp:txBody>
      <dsp:txXfrm>
        <a:off x="6877180" y="3651854"/>
        <a:ext cx="1607173" cy="1044662"/>
      </dsp:txXfrm>
    </dsp:sp>
    <dsp:sp modelId="{ADF63A3E-DF03-49AD-BF56-FD2C86AD602E}">
      <dsp:nvSpPr>
        <dsp:cNvPr id="0" name=""/>
        <dsp:cNvSpPr/>
      </dsp:nvSpPr>
      <dsp:spPr>
        <a:xfrm>
          <a:off x="1784935" y="524544"/>
          <a:ext cx="5970680" cy="5970680"/>
        </a:xfrm>
        <a:custGeom>
          <a:avLst/>
          <a:gdLst/>
          <a:ahLst/>
          <a:cxnLst/>
          <a:rect l="0" t="0" r="0" b="0"/>
          <a:pathLst>
            <a:path>
              <a:moveTo>
                <a:pt x="5719932" y="4182946"/>
              </a:moveTo>
              <a:arcTo wR="2985340" hR="2985340" stAng="1419053" swAng="1360306"/>
            </a:path>
          </a:pathLst>
        </a:custGeom>
        <a:noFill/>
        <a:ln w="9525" cap="flat" cmpd="sng" algn="ctr">
          <a:solidFill>
            <a:schemeClr val="accent2">
              <a:hueOff val="1560506"/>
              <a:satOff val="-1946"/>
              <a:lumOff val="458"/>
              <a:alphaOff val="0"/>
            </a:schemeClr>
          </a:solidFill>
          <a:prstDash val="solid"/>
        </a:ln>
        <a:effectLst/>
      </dsp:spPr>
      <dsp:style>
        <a:lnRef idx="1">
          <a:scrgbClr r="0" g="0" b="0"/>
        </a:lnRef>
        <a:fillRef idx="0">
          <a:scrgbClr r="0" g="0" b="0"/>
        </a:fillRef>
        <a:effectRef idx="0">
          <a:scrgbClr r="0" g="0" b="0"/>
        </a:effectRef>
        <a:fontRef idx="minor"/>
      </dsp:style>
    </dsp:sp>
    <dsp:sp modelId="{F2F0201A-994D-4417-82E0-119099633D3D}">
      <dsp:nvSpPr>
        <dsp:cNvPr id="0" name=""/>
        <dsp:cNvSpPr/>
      </dsp:nvSpPr>
      <dsp:spPr>
        <a:xfrm>
          <a:off x="5261979" y="5677252"/>
          <a:ext cx="1607173" cy="1044662"/>
        </a:xfrm>
        <a:prstGeom prst="roundRect">
          <a:avLst/>
        </a:prstGeom>
        <a:gradFill rotWithShape="0">
          <a:gsLst>
            <a:gs pos="0">
              <a:schemeClr val="accent2">
                <a:hueOff val="2340759"/>
                <a:satOff val="-2919"/>
                <a:lumOff val="686"/>
                <a:alphaOff val="0"/>
                <a:tint val="70000"/>
                <a:satMod val="130000"/>
              </a:schemeClr>
            </a:gs>
            <a:gs pos="43000">
              <a:schemeClr val="accent2">
                <a:hueOff val="2340759"/>
                <a:satOff val="-2919"/>
                <a:lumOff val="686"/>
                <a:alphaOff val="0"/>
                <a:tint val="44000"/>
                <a:satMod val="165000"/>
              </a:schemeClr>
            </a:gs>
            <a:gs pos="93000">
              <a:schemeClr val="accent2">
                <a:hueOff val="2340759"/>
                <a:satOff val="-2919"/>
                <a:lumOff val="686"/>
                <a:alphaOff val="0"/>
                <a:tint val="15000"/>
                <a:satMod val="165000"/>
              </a:schemeClr>
            </a:gs>
            <a:gs pos="100000">
              <a:schemeClr val="accent2">
                <a:hueOff val="2340759"/>
                <a:satOff val="-2919"/>
                <a:lumOff val="686"/>
                <a:alphaOff val="0"/>
                <a:tint val="5000"/>
                <a:satMod val="250000"/>
              </a:schemeClr>
            </a:gs>
          </a:gsLst>
          <a:path path="circle">
            <a:fillToRect l="50000" t="130000" r="50000" b="-30000"/>
          </a:path>
        </a:gradFill>
        <a:ln>
          <a:noFill/>
        </a:ln>
        <a:effectLst>
          <a:outerShdw blurRad="57150" dist="38100" dir="5400000" algn="ctr" rotWithShape="0">
            <a:schemeClr val="accent2">
              <a:hueOff val="2340759"/>
              <a:satOff val="-2919"/>
              <a:lumOff val="686"/>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ar-DZ" sz="2700" kern="1200" dirty="0">
              <a:solidFill>
                <a:schemeClr val="tx1"/>
              </a:solidFill>
            </a:rPr>
            <a:t>الوسائل</a:t>
          </a:r>
          <a:endParaRPr lang="fr-FR" sz="2700" kern="1200" dirty="0">
            <a:solidFill>
              <a:schemeClr val="tx1"/>
            </a:solidFill>
          </a:endParaRPr>
        </a:p>
      </dsp:txBody>
      <dsp:txXfrm>
        <a:off x="5261979" y="5677252"/>
        <a:ext cx="1607173" cy="1044662"/>
      </dsp:txXfrm>
    </dsp:sp>
    <dsp:sp modelId="{EAC392B6-1D02-4F05-9676-C72111EE3095}">
      <dsp:nvSpPr>
        <dsp:cNvPr id="0" name=""/>
        <dsp:cNvSpPr/>
      </dsp:nvSpPr>
      <dsp:spPr>
        <a:xfrm>
          <a:off x="1683248" y="543341"/>
          <a:ext cx="5970680" cy="5970680"/>
        </a:xfrm>
        <a:custGeom>
          <a:avLst/>
          <a:gdLst/>
          <a:ahLst/>
          <a:cxnLst/>
          <a:rect l="0" t="0" r="0" b="0"/>
          <a:pathLst>
            <a:path>
              <a:moveTo>
                <a:pt x="3568336" y="5913201"/>
              </a:moveTo>
              <a:arcTo wR="2985340" hR="2985340" stAng="4724313" swAng="1203119"/>
            </a:path>
          </a:pathLst>
        </a:custGeom>
        <a:noFill/>
        <a:ln w="9525" cap="flat" cmpd="sng" algn="ctr">
          <a:solidFill>
            <a:schemeClr val="accent2">
              <a:hueOff val="2340759"/>
              <a:satOff val="-2919"/>
              <a:lumOff val="686"/>
              <a:alphaOff val="0"/>
            </a:schemeClr>
          </a:solidFill>
          <a:prstDash val="solid"/>
        </a:ln>
        <a:effectLst/>
      </dsp:spPr>
      <dsp:style>
        <a:lnRef idx="1">
          <a:scrgbClr r="0" g="0" b="0"/>
        </a:lnRef>
        <a:fillRef idx="0">
          <a:scrgbClr r="0" g="0" b="0"/>
        </a:fillRef>
        <a:effectRef idx="0">
          <a:scrgbClr r="0" g="0" b="0"/>
        </a:effectRef>
        <a:fontRef idx="minor"/>
      </dsp:style>
    </dsp:sp>
    <dsp:sp modelId="{788FF2E5-772A-4843-9ECC-6E7FECC212EE}">
      <dsp:nvSpPr>
        <dsp:cNvPr id="0" name=""/>
        <dsp:cNvSpPr/>
      </dsp:nvSpPr>
      <dsp:spPr>
        <a:xfrm>
          <a:off x="2594712" y="5679465"/>
          <a:ext cx="1607173" cy="1044662"/>
        </a:xfrm>
        <a:prstGeom prst="roundRect">
          <a:avLst/>
        </a:prstGeom>
        <a:gradFill rotWithShape="0">
          <a:gsLst>
            <a:gs pos="0">
              <a:schemeClr val="accent2">
                <a:hueOff val="3121013"/>
                <a:satOff val="-3893"/>
                <a:lumOff val="915"/>
                <a:alphaOff val="0"/>
                <a:tint val="70000"/>
                <a:satMod val="130000"/>
              </a:schemeClr>
            </a:gs>
            <a:gs pos="43000">
              <a:schemeClr val="accent2">
                <a:hueOff val="3121013"/>
                <a:satOff val="-3893"/>
                <a:lumOff val="915"/>
                <a:alphaOff val="0"/>
                <a:tint val="44000"/>
                <a:satMod val="165000"/>
              </a:schemeClr>
            </a:gs>
            <a:gs pos="93000">
              <a:schemeClr val="accent2">
                <a:hueOff val="3121013"/>
                <a:satOff val="-3893"/>
                <a:lumOff val="915"/>
                <a:alphaOff val="0"/>
                <a:tint val="15000"/>
                <a:satMod val="165000"/>
              </a:schemeClr>
            </a:gs>
            <a:gs pos="100000">
              <a:schemeClr val="accent2">
                <a:hueOff val="3121013"/>
                <a:satOff val="-3893"/>
                <a:lumOff val="915"/>
                <a:alphaOff val="0"/>
                <a:tint val="5000"/>
                <a:satMod val="250000"/>
              </a:schemeClr>
            </a:gs>
          </a:gsLst>
          <a:path path="circle">
            <a:fillToRect l="50000" t="130000" r="50000" b="-30000"/>
          </a:path>
        </a:gradFill>
        <a:ln>
          <a:noFill/>
        </a:ln>
        <a:effectLst>
          <a:outerShdw blurRad="57150" dist="38100" dir="5400000" algn="ctr" rotWithShape="0">
            <a:schemeClr val="accent2">
              <a:hueOff val="3121013"/>
              <a:satOff val="-3893"/>
              <a:lumOff val="915"/>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ar-DZ" sz="2700" kern="1200">
              <a:solidFill>
                <a:schemeClr val="tx1"/>
              </a:solidFill>
            </a:rPr>
            <a:t>وسائل الاتصال</a:t>
          </a:r>
          <a:endParaRPr lang="fr-FR" sz="2700" kern="1200" dirty="0">
            <a:solidFill>
              <a:schemeClr val="tx1"/>
            </a:solidFill>
          </a:endParaRPr>
        </a:p>
      </dsp:txBody>
      <dsp:txXfrm>
        <a:off x="2594712" y="5679465"/>
        <a:ext cx="1607173" cy="1044662"/>
      </dsp:txXfrm>
    </dsp:sp>
    <dsp:sp modelId="{CDB17047-AACF-4884-A843-C731596258F1}">
      <dsp:nvSpPr>
        <dsp:cNvPr id="0" name=""/>
        <dsp:cNvSpPr/>
      </dsp:nvSpPr>
      <dsp:spPr>
        <a:xfrm>
          <a:off x="1820923" y="611343"/>
          <a:ext cx="5970680" cy="5970680"/>
        </a:xfrm>
        <a:custGeom>
          <a:avLst/>
          <a:gdLst/>
          <a:ahLst/>
          <a:cxnLst/>
          <a:rect l="0" t="0" r="0" b="0"/>
          <a:pathLst>
            <a:path>
              <a:moveTo>
                <a:pt x="838431" y="5059716"/>
              </a:moveTo>
              <a:arcTo wR="2985340" hR="2985340" stAng="8159064" swAng="1330390"/>
            </a:path>
          </a:pathLst>
        </a:custGeom>
        <a:noFill/>
        <a:ln w="9525" cap="flat" cmpd="sng" algn="ctr">
          <a:solidFill>
            <a:schemeClr val="accent2">
              <a:hueOff val="3121013"/>
              <a:satOff val="-3893"/>
              <a:lumOff val="915"/>
              <a:alphaOff val="0"/>
            </a:schemeClr>
          </a:solidFill>
          <a:prstDash val="solid"/>
        </a:ln>
        <a:effectLst/>
      </dsp:spPr>
      <dsp:style>
        <a:lnRef idx="1">
          <a:scrgbClr r="0" g="0" b="0"/>
        </a:lnRef>
        <a:fillRef idx="0">
          <a:scrgbClr r="0" g="0" b="0"/>
        </a:fillRef>
        <a:effectRef idx="0">
          <a:scrgbClr r="0" g="0" b="0"/>
        </a:effectRef>
        <a:fontRef idx="minor"/>
      </dsp:style>
    </dsp:sp>
    <dsp:sp modelId="{8A452E74-2930-46C8-BE14-5608A5494D94}">
      <dsp:nvSpPr>
        <dsp:cNvPr id="0" name=""/>
        <dsp:cNvSpPr/>
      </dsp:nvSpPr>
      <dsp:spPr>
        <a:xfrm>
          <a:off x="1056198" y="3651854"/>
          <a:ext cx="1607173" cy="1044662"/>
        </a:xfrm>
        <a:prstGeom prst="roundRect">
          <a:avLst/>
        </a:prstGeom>
        <a:gradFill rotWithShape="0">
          <a:gsLst>
            <a:gs pos="0">
              <a:schemeClr val="accent2">
                <a:hueOff val="3901266"/>
                <a:satOff val="-4866"/>
                <a:lumOff val="1144"/>
                <a:alphaOff val="0"/>
                <a:tint val="70000"/>
                <a:satMod val="130000"/>
              </a:schemeClr>
            </a:gs>
            <a:gs pos="43000">
              <a:schemeClr val="accent2">
                <a:hueOff val="3901266"/>
                <a:satOff val="-4866"/>
                <a:lumOff val="1144"/>
                <a:alphaOff val="0"/>
                <a:tint val="44000"/>
                <a:satMod val="165000"/>
              </a:schemeClr>
            </a:gs>
            <a:gs pos="93000">
              <a:schemeClr val="accent2">
                <a:hueOff val="3901266"/>
                <a:satOff val="-4866"/>
                <a:lumOff val="1144"/>
                <a:alphaOff val="0"/>
                <a:tint val="15000"/>
                <a:satMod val="165000"/>
              </a:schemeClr>
            </a:gs>
            <a:gs pos="100000">
              <a:schemeClr val="accent2">
                <a:hueOff val="3901266"/>
                <a:satOff val="-4866"/>
                <a:lumOff val="1144"/>
                <a:alphaOff val="0"/>
                <a:tint val="5000"/>
                <a:satMod val="250000"/>
              </a:schemeClr>
            </a:gs>
          </a:gsLst>
          <a:path path="circle">
            <a:fillToRect l="50000" t="130000" r="50000" b="-30000"/>
          </a:path>
        </a:gradFill>
        <a:ln>
          <a:noFill/>
        </a:ln>
        <a:effectLst>
          <a:outerShdw blurRad="57150" dist="38100" dir="5400000" algn="ctr" rotWithShape="0">
            <a:schemeClr val="accent2">
              <a:hueOff val="3901266"/>
              <a:satOff val="-4866"/>
              <a:lumOff val="1144"/>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ar-DZ" sz="2700" kern="1200" dirty="0">
              <a:solidFill>
                <a:schemeClr val="tx1"/>
              </a:solidFill>
            </a:rPr>
            <a:t>دفتر المهن</a:t>
          </a:r>
          <a:endParaRPr lang="fr-FR" sz="2700" kern="1200" dirty="0">
            <a:solidFill>
              <a:schemeClr val="tx1"/>
            </a:solidFill>
          </a:endParaRPr>
        </a:p>
      </dsp:txBody>
      <dsp:txXfrm>
        <a:off x="1056198" y="3651854"/>
        <a:ext cx="1607173" cy="1044662"/>
      </dsp:txXfrm>
    </dsp:sp>
    <dsp:sp modelId="{BAE94849-6624-4EA0-B2BB-7F6B3C19CEB8}">
      <dsp:nvSpPr>
        <dsp:cNvPr id="0" name=""/>
        <dsp:cNvSpPr/>
      </dsp:nvSpPr>
      <dsp:spPr>
        <a:xfrm>
          <a:off x="1784935" y="524544"/>
          <a:ext cx="5970680" cy="5970680"/>
        </a:xfrm>
        <a:custGeom>
          <a:avLst/>
          <a:gdLst/>
          <a:ahLst/>
          <a:cxnLst/>
          <a:rect l="0" t="0" r="0" b="0"/>
          <a:pathLst>
            <a:path>
              <a:moveTo>
                <a:pt x="2696" y="3112186"/>
              </a:moveTo>
              <a:arcTo wR="2985340" hR="2985340" stAng="10653887" swAng="1727624"/>
            </a:path>
          </a:pathLst>
        </a:custGeom>
        <a:noFill/>
        <a:ln w="9525" cap="flat" cmpd="sng" algn="ctr">
          <a:solidFill>
            <a:schemeClr val="accent2">
              <a:hueOff val="3901266"/>
              <a:satOff val="-4866"/>
              <a:lumOff val="1144"/>
              <a:alphaOff val="0"/>
            </a:schemeClr>
          </a:solidFill>
          <a:prstDash val="solid"/>
        </a:ln>
        <a:effectLst/>
      </dsp:spPr>
      <dsp:style>
        <a:lnRef idx="1">
          <a:scrgbClr r="0" g="0" b="0"/>
        </a:lnRef>
        <a:fillRef idx="0">
          <a:scrgbClr r="0" g="0" b="0"/>
        </a:fillRef>
        <a:effectRef idx="0">
          <a:scrgbClr r="0" g="0" b="0"/>
        </a:effectRef>
        <a:fontRef idx="minor"/>
      </dsp:style>
    </dsp:sp>
    <dsp:sp modelId="{56965B3D-1988-4AA5-81F7-76BF3967C1C2}">
      <dsp:nvSpPr>
        <dsp:cNvPr id="0" name=""/>
        <dsp:cNvSpPr/>
      </dsp:nvSpPr>
      <dsp:spPr>
        <a:xfrm>
          <a:off x="1632656" y="1126224"/>
          <a:ext cx="1607173" cy="1044662"/>
        </a:xfrm>
        <a:prstGeom prst="roundRect">
          <a:avLst/>
        </a:prstGeom>
        <a:gradFill rotWithShape="0">
          <a:gsLst>
            <a:gs pos="0">
              <a:schemeClr val="accent2">
                <a:hueOff val="4681519"/>
                <a:satOff val="-5839"/>
                <a:lumOff val="1373"/>
                <a:alphaOff val="0"/>
                <a:tint val="70000"/>
                <a:satMod val="130000"/>
              </a:schemeClr>
            </a:gs>
            <a:gs pos="43000">
              <a:schemeClr val="accent2">
                <a:hueOff val="4681519"/>
                <a:satOff val="-5839"/>
                <a:lumOff val="1373"/>
                <a:alphaOff val="0"/>
                <a:tint val="44000"/>
                <a:satMod val="165000"/>
              </a:schemeClr>
            </a:gs>
            <a:gs pos="93000">
              <a:schemeClr val="accent2">
                <a:hueOff val="4681519"/>
                <a:satOff val="-5839"/>
                <a:lumOff val="1373"/>
                <a:alphaOff val="0"/>
                <a:tint val="15000"/>
                <a:satMod val="165000"/>
              </a:schemeClr>
            </a:gs>
            <a:gs pos="100000">
              <a:schemeClr val="accent2">
                <a:hueOff val="4681519"/>
                <a:satOff val="-5839"/>
                <a:lumOff val="1373"/>
                <a:alphaOff val="0"/>
                <a:tint val="5000"/>
                <a:satMod val="250000"/>
              </a:schemeClr>
            </a:gs>
          </a:gsLst>
          <a:path path="circle">
            <a:fillToRect l="50000" t="130000" r="50000" b="-30000"/>
          </a:path>
        </a:gradFill>
        <a:ln>
          <a:noFill/>
        </a:ln>
        <a:effectLst>
          <a:outerShdw blurRad="57150" dist="38100" dir="5400000" algn="ctr" rotWithShape="0">
            <a:schemeClr val="accent2">
              <a:hueOff val="4681519"/>
              <a:satOff val="-5839"/>
              <a:lumOff val="1373"/>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ar-DZ" sz="2700" b="1" kern="1200">
              <a:solidFill>
                <a:schemeClr val="tx1"/>
              </a:solidFill>
            </a:rPr>
            <a:t>الفاعلين </a:t>
          </a:r>
          <a:endParaRPr lang="fr-FR" sz="2700" kern="1200">
            <a:solidFill>
              <a:schemeClr val="tx1"/>
            </a:solidFill>
          </a:endParaRPr>
        </a:p>
      </dsp:txBody>
      <dsp:txXfrm>
        <a:off x="1632656" y="1126224"/>
        <a:ext cx="1607173" cy="1044662"/>
      </dsp:txXfrm>
    </dsp:sp>
    <dsp:sp modelId="{51E9E736-A762-401E-AA67-A54AE0376DD6}">
      <dsp:nvSpPr>
        <dsp:cNvPr id="0" name=""/>
        <dsp:cNvSpPr/>
      </dsp:nvSpPr>
      <dsp:spPr>
        <a:xfrm>
          <a:off x="1784935" y="524544"/>
          <a:ext cx="5970680" cy="5970680"/>
        </a:xfrm>
        <a:custGeom>
          <a:avLst/>
          <a:gdLst/>
          <a:ahLst/>
          <a:cxnLst/>
          <a:rect l="0" t="0" r="0" b="0"/>
          <a:pathLst>
            <a:path>
              <a:moveTo>
                <a:pt x="1196867" y="595021"/>
              </a:moveTo>
              <a:arcTo wR="2985340" hR="2985340" stAng="13991737" swAng="1258577"/>
            </a:path>
          </a:pathLst>
        </a:custGeom>
        <a:noFill/>
        <a:ln w="9525" cap="flat" cmpd="sng" algn="ctr">
          <a:solidFill>
            <a:schemeClr val="accent2">
              <a:hueOff val="4681519"/>
              <a:satOff val="-5839"/>
              <a:lumOff val="1373"/>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980289-18DC-4B75-AA9B-C0569B78E7BC}">
      <dsp:nvSpPr>
        <dsp:cNvPr id="0" name=""/>
        <dsp:cNvSpPr/>
      </dsp:nvSpPr>
      <dsp:spPr>
        <a:xfrm>
          <a:off x="573159" y="92408"/>
          <a:ext cx="2042437" cy="1495502"/>
        </a:xfrm>
        <a:prstGeom prst="ellipse">
          <a:avLst/>
        </a:prstGeom>
        <a:gradFill rotWithShape="0">
          <a:gsLst>
            <a:gs pos="0">
              <a:schemeClr val="accent2">
                <a:hueOff val="0"/>
                <a:satOff val="0"/>
                <a:lumOff val="0"/>
                <a:alphaOff val="0"/>
                <a:tint val="98000"/>
                <a:shade val="25000"/>
                <a:satMod val="250000"/>
              </a:schemeClr>
            </a:gs>
            <a:gs pos="68000">
              <a:schemeClr val="accent2">
                <a:hueOff val="0"/>
                <a:satOff val="0"/>
                <a:lumOff val="0"/>
                <a:alphaOff val="0"/>
                <a:tint val="86000"/>
                <a:satMod val="115000"/>
              </a:schemeClr>
            </a:gs>
            <a:gs pos="100000">
              <a:schemeClr val="accent2">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2">
              <a:hueOff val="0"/>
              <a:satOff val="0"/>
              <a:lumOff val="0"/>
              <a:alphaOff val="0"/>
              <a:shade val="9000"/>
              <a:satMod val="105000"/>
              <a:alpha val="48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ar-DZ" sz="2400" b="1" kern="1200" dirty="0"/>
            <a:t>التكاليف المتعلقة بالتوظيف</a:t>
          </a:r>
          <a:endParaRPr lang="fr-FR" sz="2400" kern="1200" dirty="0"/>
        </a:p>
      </dsp:txBody>
      <dsp:txXfrm>
        <a:off x="872267" y="311419"/>
        <a:ext cx="1444221" cy="1057480"/>
      </dsp:txXfrm>
    </dsp:sp>
    <dsp:sp modelId="{969F36C8-F5A6-4C25-AD73-24E11CA4982D}">
      <dsp:nvSpPr>
        <dsp:cNvPr id="0" name=""/>
        <dsp:cNvSpPr/>
      </dsp:nvSpPr>
      <dsp:spPr>
        <a:xfrm>
          <a:off x="1294559" y="1618532"/>
          <a:ext cx="867391" cy="867391"/>
        </a:xfrm>
        <a:prstGeom prst="mathPlus">
          <a:avLst/>
        </a:prstGeom>
        <a:gradFill rotWithShape="0">
          <a:gsLst>
            <a:gs pos="0">
              <a:schemeClr val="accent2">
                <a:hueOff val="0"/>
                <a:satOff val="0"/>
                <a:lumOff val="0"/>
                <a:alphaOff val="0"/>
                <a:tint val="98000"/>
                <a:shade val="25000"/>
                <a:satMod val="250000"/>
              </a:schemeClr>
            </a:gs>
            <a:gs pos="68000">
              <a:schemeClr val="accent2">
                <a:hueOff val="0"/>
                <a:satOff val="0"/>
                <a:lumOff val="0"/>
                <a:alphaOff val="0"/>
                <a:tint val="86000"/>
                <a:satMod val="115000"/>
              </a:schemeClr>
            </a:gs>
            <a:gs pos="100000">
              <a:schemeClr val="accent2">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2">
              <a:hueOff val="0"/>
              <a:satOff val="0"/>
              <a:lumOff val="0"/>
              <a:alphaOff val="0"/>
              <a:shade val="9000"/>
              <a:satMod val="105000"/>
              <a:alpha val="48000"/>
            </a:scheme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fr-FR" sz="1400" kern="1200"/>
        </a:p>
      </dsp:txBody>
      <dsp:txXfrm>
        <a:off x="1409532" y="1950222"/>
        <a:ext cx="637445" cy="204011"/>
      </dsp:txXfrm>
    </dsp:sp>
    <dsp:sp modelId="{761D0319-9D87-4C5C-A344-A1816FFDE2B1}">
      <dsp:nvSpPr>
        <dsp:cNvPr id="0" name=""/>
        <dsp:cNvSpPr/>
      </dsp:nvSpPr>
      <dsp:spPr>
        <a:xfrm>
          <a:off x="482001" y="2608953"/>
          <a:ext cx="2188113" cy="1495502"/>
        </a:xfrm>
        <a:prstGeom prst="ellipse">
          <a:avLst/>
        </a:prstGeom>
        <a:gradFill rotWithShape="0">
          <a:gsLst>
            <a:gs pos="0">
              <a:schemeClr val="accent2">
                <a:hueOff val="2340759"/>
                <a:satOff val="-2919"/>
                <a:lumOff val="686"/>
                <a:alphaOff val="0"/>
                <a:tint val="98000"/>
                <a:shade val="25000"/>
                <a:satMod val="250000"/>
              </a:schemeClr>
            </a:gs>
            <a:gs pos="68000">
              <a:schemeClr val="accent2">
                <a:hueOff val="2340759"/>
                <a:satOff val="-2919"/>
                <a:lumOff val="686"/>
                <a:alphaOff val="0"/>
                <a:tint val="86000"/>
                <a:satMod val="115000"/>
              </a:schemeClr>
            </a:gs>
            <a:gs pos="100000">
              <a:schemeClr val="accent2">
                <a:hueOff val="2340759"/>
                <a:satOff val="-2919"/>
                <a:lumOff val="686"/>
                <a:alphaOff val="0"/>
                <a:tint val="50000"/>
                <a:satMod val="150000"/>
              </a:schemeClr>
            </a:gs>
          </a:gsLst>
          <a:path path="circle">
            <a:fillToRect l="50000" t="130000" r="50000" b="-30000"/>
          </a:path>
        </a:gradFill>
        <a:ln>
          <a:noFill/>
        </a:ln>
        <a:effectLst>
          <a:outerShdw blurRad="57150" dist="38100" dir="5400000" algn="ctr" rotWithShape="0">
            <a:schemeClr val="accent2">
              <a:hueOff val="2340759"/>
              <a:satOff val="-2919"/>
              <a:lumOff val="686"/>
              <a:alphaOff val="0"/>
              <a:shade val="9000"/>
              <a:satMod val="105000"/>
              <a:alpha val="48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ar-DZ" sz="2400" b="1" kern="1200" dirty="0"/>
            <a:t>التكاليف</a:t>
          </a:r>
          <a:r>
            <a:rPr lang="ar-DZ" sz="1800" b="1" kern="1200" dirty="0"/>
            <a:t> </a:t>
          </a:r>
          <a:r>
            <a:rPr lang="ar-DZ" sz="2400" b="1" kern="1200" dirty="0"/>
            <a:t>المتعلقة </a:t>
          </a:r>
          <a:r>
            <a:rPr lang="ar-DZ" sz="2400" b="1" kern="1200" dirty="0" err="1"/>
            <a:t>بالتدريب </a:t>
          </a:r>
          <a:r>
            <a:rPr lang="ar-DZ" sz="1800" b="1" kern="1200" dirty="0" err="1"/>
            <a:t>:</a:t>
          </a:r>
          <a:r>
            <a:rPr lang="ar-DZ" sz="1800" b="1" kern="1200" dirty="0"/>
            <a:t> </a:t>
          </a:r>
          <a:endParaRPr lang="fr-FR" sz="1800" kern="1200" dirty="0"/>
        </a:p>
      </dsp:txBody>
      <dsp:txXfrm>
        <a:off x="802443" y="2827964"/>
        <a:ext cx="1547229" cy="1057480"/>
      </dsp:txXfrm>
    </dsp:sp>
    <dsp:sp modelId="{83158593-83AA-433F-BAEB-EDB895131745}">
      <dsp:nvSpPr>
        <dsp:cNvPr id="0" name=""/>
        <dsp:cNvSpPr/>
      </dsp:nvSpPr>
      <dsp:spPr>
        <a:xfrm rot="33982">
          <a:off x="2943486" y="1836650"/>
          <a:ext cx="579606" cy="556326"/>
        </a:xfrm>
        <a:prstGeom prst="rightArrow">
          <a:avLst>
            <a:gd name="adj1" fmla="val 60000"/>
            <a:gd name="adj2" fmla="val 50000"/>
          </a:avLst>
        </a:prstGeom>
        <a:gradFill rotWithShape="0">
          <a:gsLst>
            <a:gs pos="0">
              <a:schemeClr val="accent2">
                <a:hueOff val="4681519"/>
                <a:satOff val="-5839"/>
                <a:lumOff val="1373"/>
                <a:alphaOff val="0"/>
                <a:tint val="98000"/>
                <a:shade val="25000"/>
                <a:satMod val="250000"/>
              </a:schemeClr>
            </a:gs>
            <a:gs pos="68000">
              <a:schemeClr val="accent2">
                <a:hueOff val="4681519"/>
                <a:satOff val="-5839"/>
                <a:lumOff val="1373"/>
                <a:alphaOff val="0"/>
                <a:tint val="86000"/>
                <a:satMod val="115000"/>
              </a:schemeClr>
            </a:gs>
            <a:gs pos="100000">
              <a:schemeClr val="accent2">
                <a:hueOff val="4681519"/>
                <a:satOff val="-5839"/>
                <a:lumOff val="1373"/>
                <a:alphaOff val="0"/>
                <a:tint val="50000"/>
                <a:satMod val="150000"/>
              </a:schemeClr>
            </a:gs>
          </a:gsLst>
          <a:path path="circle">
            <a:fillToRect l="50000" t="130000" r="50000" b="-30000"/>
          </a:path>
        </a:gradFill>
        <a:ln>
          <a:noFill/>
        </a:ln>
        <a:effectLst>
          <a:outerShdw blurRad="57150" dist="38100" dir="5400000" algn="ctr" rotWithShape="0">
            <a:schemeClr val="accent2">
              <a:hueOff val="4681519"/>
              <a:satOff val="-5839"/>
              <a:lumOff val="1373"/>
              <a:alphaOff val="0"/>
              <a:shade val="9000"/>
              <a:satMod val="105000"/>
              <a:alpha val="48000"/>
            </a:scheme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fr-FR" sz="2300" kern="1200"/>
        </a:p>
      </dsp:txBody>
      <dsp:txXfrm>
        <a:off x="2943490" y="1947090"/>
        <a:ext cx="412708" cy="333796"/>
      </dsp:txXfrm>
    </dsp:sp>
    <dsp:sp modelId="{9A730E08-1CF9-4D25-A6F8-4F9663887A00}">
      <dsp:nvSpPr>
        <dsp:cNvPr id="0" name=""/>
        <dsp:cNvSpPr/>
      </dsp:nvSpPr>
      <dsp:spPr>
        <a:xfrm>
          <a:off x="3763563" y="821639"/>
          <a:ext cx="2991004" cy="2626400"/>
        </a:xfrm>
        <a:prstGeom prst="ellipse">
          <a:avLst/>
        </a:prstGeom>
        <a:gradFill rotWithShape="0">
          <a:gsLst>
            <a:gs pos="0">
              <a:schemeClr val="accent2">
                <a:hueOff val="4681519"/>
                <a:satOff val="-5839"/>
                <a:lumOff val="1373"/>
                <a:alphaOff val="0"/>
                <a:tint val="98000"/>
                <a:shade val="25000"/>
                <a:satMod val="250000"/>
              </a:schemeClr>
            </a:gs>
            <a:gs pos="68000">
              <a:schemeClr val="accent2">
                <a:hueOff val="4681519"/>
                <a:satOff val="-5839"/>
                <a:lumOff val="1373"/>
                <a:alphaOff val="0"/>
                <a:tint val="86000"/>
                <a:satMod val="115000"/>
              </a:schemeClr>
            </a:gs>
            <a:gs pos="100000">
              <a:schemeClr val="accent2">
                <a:hueOff val="4681519"/>
                <a:satOff val="-5839"/>
                <a:lumOff val="1373"/>
                <a:alphaOff val="0"/>
                <a:tint val="50000"/>
                <a:satMod val="150000"/>
              </a:schemeClr>
            </a:gs>
          </a:gsLst>
          <a:path path="circle">
            <a:fillToRect l="50000" t="130000" r="50000" b="-30000"/>
          </a:path>
        </a:gradFill>
        <a:ln>
          <a:noFill/>
        </a:ln>
        <a:effectLst>
          <a:outerShdw blurRad="57150" dist="38100" dir="5400000" algn="ctr" rotWithShape="0">
            <a:schemeClr val="accent2">
              <a:hueOff val="4681519"/>
              <a:satOff val="-5839"/>
              <a:lumOff val="1373"/>
              <a:alphaOff val="0"/>
              <a:shade val="9000"/>
              <a:satMod val="105000"/>
              <a:alpha val="48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r>
            <a:rPr lang="ar-DZ" sz="3500" b="1" kern="1200" dirty="0"/>
            <a:t>التكاليف الناتجة عن عدم الليونة أو غيابها </a:t>
          </a:r>
          <a:endParaRPr lang="fr-FR" sz="3500" kern="1200" dirty="0"/>
        </a:p>
      </dsp:txBody>
      <dsp:txXfrm>
        <a:off x="4201585" y="1206266"/>
        <a:ext cx="2114960" cy="185714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776194-F9A4-4B26-87FE-CFC353F5A729}">
      <dsp:nvSpPr>
        <dsp:cNvPr id="0" name=""/>
        <dsp:cNvSpPr/>
      </dsp:nvSpPr>
      <dsp:spPr>
        <a:xfrm>
          <a:off x="1281782" y="64179"/>
          <a:ext cx="5669010" cy="737361"/>
        </a:xfrm>
        <a:prstGeom prst="roundRect">
          <a:avLst>
            <a:gd name="adj" fmla="val 10000"/>
          </a:avLst>
        </a:prstGeom>
        <a:gradFill rotWithShape="0">
          <a:gsLst>
            <a:gs pos="0">
              <a:schemeClr val="accent2">
                <a:hueOff val="0"/>
                <a:satOff val="0"/>
                <a:lumOff val="0"/>
                <a:alphaOff val="0"/>
                <a:tint val="70000"/>
                <a:satMod val="130000"/>
              </a:schemeClr>
            </a:gs>
            <a:gs pos="43000">
              <a:schemeClr val="accent2">
                <a:hueOff val="0"/>
                <a:satOff val="0"/>
                <a:lumOff val="0"/>
                <a:alphaOff val="0"/>
                <a:tint val="44000"/>
                <a:satMod val="165000"/>
              </a:schemeClr>
            </a:gs>
            <a:gs pos="93000">
              <a:schemeClr val="accent2">
                <a:hueOff val="0"/>
                <a:satOff val="0"/>
                <a:lumOff val="0"/>
                <a:alphaOff val="0"/>
                <a:tint val="15000"/>
                <a:satMod val="165000"/>
              </a:schemeClr>
            </a:gs>
            <a:gs pos="100000">
              <a:schemeClr val="accent2">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2">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ar-DZ" sz="2800" b="1" kern="1200" dirty="0"/>
            <a:t>التكاليف الناتجة عن عدم رضا العاملين</a:t>
          </a:r>
          <a:endParaRPr lang="fr-FR" sz="2800" b="1" kern="1200" dirty="0"/>
        </a:p>
      </dsp:txBody>
      <dsp:txXfrm>
        <a:off x="1303379" y="85776"/>
        <a:ext cx="5625816" cy="694167"/>
      </dsp:txXfrm>
    </dsp:sp>
    <dsp:sp modelId="{6CB48BDC-A41B-4674-81D4-B7E5776D5696}">
      <dsp:nvSpPr>
        <dsp:cNvPr id="0" name=""/>
        <dsp:cNvSpPr/>
      </dsp:nvSpPr>
      <dsp:spPr>
        <a:xfrm rot="5400000">
          <a:off x="4001559" y="788606"/>
          <a:ext cx="229456" cy="331812"/>
        </a:xfrm>
        <a:prstGeom prst="rightArrow">
          <a:avLst>
            <a:gd name="adj1" fmla="val 60000"/>
            <a:gd name="adj2" fmla="val 50000"/>
          </a:avLst>
        </a:prstGeom>
        <a:gradFill rotWithShape="0">
          <a:gsLst>
            <a:gs pos="0">
              <a:schemeClr val="accent2">
                <a:hueOff val="0"/>
                <a:satOff val="0"/>
                <a:lumOff val="0"/>
                <a:alphaOff val="0"/>
                <a:tint val="70000"/>
                <a:satMod val="130000"/>
              </a:schemeClr>
            </a:gs>
            <a:gs pos="43000">
              <a:schemeClr val="accent2">
                <a:hueOff val="0"/>
                <a:satOff val="0"/>
                <a:lumOff val="0"/>
                <a:alphaOff val="0"/>
                <a:tint val="44000"/>
                <a:satMod val="165000"/>
              </a:schemeClr>
            </a:gs>
            <a:gs pos="93000">
              <a:schemeClr val="accent2">
                <a:hueOff val="0"/>
                <a:satOff val="0"/>
                <a:lumOff val="0"/>
                <a:alphaOff val="0"/>
                <a:tint val="15000"/>
                <a:satMod val="165000"/>
              </a:schemeClr>
            </a:gs>
            <a:gs pos="100000">
              <a:schemeClr val="accent2">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2">
              <a:hueOff val="0"/>
              <a:satOff val="0"/>
              <a:lumOff val="0"/>
              <a:alphaOff val="0"/>
              <a:shade val="9000"/>
              <a:satMod val="105000"/>
              <a:alpha val="48000"/>
            </a:scheme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fr-FR" sz="1100" kern="1200"/>
        </a:p>
      </dsp:txBody>
      <dsp:txXfrm rot="-5400000">
        <a:off x="4016744" y="839784"/>
        <a:ext cx="199088" cy="160619"/>
      </dsp:txXfrm>
    </dsp:sp>
    <dsp:sp modelId="{F1BAB0BC-86A4-45EB-AB1B-674B698CAE7A}">
      <dsp:nvSpPr>
        <dsp:cNvPr id="0" name=""/>
        <dsp:cNvSpPr/>
      </dsp:nvSpPr>
      <dsp:spPr>
        <a:xfrm>
          <a:off x="1110317" y="1107483"/>
          <a:ext cx="6011941" cy="737361"/>
        </a:xfrm>
        <a:prstGeom prst="roundRect">
          <a:avLst>
            <a:gd name="adj" fmla="val 10000"/>
          </a:avLst>
        </a:prstGeom>
        <a:gradFill rotWithShape="0">
          <a:gsLst>
            <a:gs pos="0">
              <a:schemeClr val="accent2">
                <a:hueOff val="2340759"/>
                <a:satOff val="-2919"/>
                <a:lumOff val="686"/>
                <a:alphaOff val="0"/>
                <a:tint val="70000"/>
                <a:satMod val="130000"/>
              </a:schemeClr>
            </a:gs>
            <a:gs pos="43000">
              <a:schemeClr val="accent2">
                <a:hueOff val="2340759"/>
                <a:satOff val="-2919"/>
                <a:lumOff val="686"/>
                <a:alphaOff val="0"/>
                <a:tint val="44000"/>
                <a:satMod val="165000"/>
              </a:schemeClr>
            </a:gs>
            <a:gs pos="93000">
              <a:schemeClr val="accent2">
                <a:hueOff val="2340759"/>
                <a:satOff val="-2919"/>
                <a:lumOff val="686"/>
                <a:alphaOff val="0"/>
                <a:tint val="15000"/>
                <a:satMod val="165000"/>
              </a:schemeClr>
            </a:gs>
            <a:gs pos="100000">
              <a:schemeClr val="accent2">
                <a:hueOff val="2340759"/>
                <a:satOff val="-2919"/>
                <a:lumOff val="686"/>
                <a:alphaOff val="0"/>
                <a:tint val="5000"/>
                <a:satMod val="250000"/>
              </a:schemeClr>
            </a:gs>
          </a:gsLst>
          <a:path path="circle">
            <a:fillToRect l="50000" t="130000" r="50000" b="-30000"/>
          </a:path>
        </a:gradFill>
        <a:ln>
          <a:noFill/>
        </a:ln>
        <a:effectLst>
          <a:outerShdw blurRad="57150" dist="38100" dir="5400000" algn="ctr" rotWithShape="0">
            <a:schemeClr val="accent2">
              <a:hueOff val="2340759"/>
              <a:satOff val="-2919"/>
              <a:lumOff val="686"/>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ar-DZ" sz="2800" kern="1200" dirty="0"/>
            <a:t>الرضا عن العمل</a:t>
          </a:r>
          <a:endParaRPr lang="fr-FR" sz="2800" kern="1200" dirty="0"/>
        </a:p>
      </dsp:txBody>
      <dsp:txXfrm>
        <a:off x="1131914" y="1129080"/>
        <a:ext cx="5968747" cy="694167"/>
      </dsp:txXfrm>
    </dsp:sp>
    <dsp:sp modelId="{0C835536-14BD-4E7F-87BE-0EAB86D4CB89}">
      <dsp:nvSpPr>
        <dsp:cNvPr id="0" name=""/>
        <dsp:cNvSpPr/>
      </dsp:nvSpPr>
      <dsp:spPr>
        <a:xfrm rot="10800000">
          <a:off x="3837248" y="1863278"/>
          <a:ext cx="558078" cy="331812"/>
        </a:xfrm>
        <a:prstGeom prst="mathEqual">
          <a:avLst/>
        </a:prstGeom>
        <a:gradFill rotWithShape="0">
          <a:gsLst>
            <a:gs pos="0">
              <a:schemeClr val="accent2">
                <a:hueOff val="4681519"/>
                <a:satOff val="-5839"/>
                <a:lumOff val="1373"/>
                <a:alphaOff val="0"/>
                <a:tint val="70000"/>
                <a:satMod val="130000"/>
              </a:schemeClr>
            </a:gs>
            <a:gs pos="43000">
              <a:schemeClr val="accent2">
                <a:hueOff val="4681519"/>
                <a:satOff val="-5839"/>
                <a:lumOff val="1373"/>
                <a:alphaOff val="0"/>
                <a:tint val="44000"/>
                <a:satMod val="165000"/>
              </a:schemeClr>
            </a:gs>
            <a:gs pos="93000">
              <a:schemeClr val="accent2">
                <a:hueOff val="4681519"/>
                <a:satOff val="-5839"/>
                <a:lumOff val="1373"/>
                <a:alphaOff val="0"/>
                <a:tint val="15000"/>
                <a:satMod val="165000"/>
              </a:schemeClr>
            </a:gs>
            <a:gs pos="100000">
              <a:schemeClr val="accent2">
                <a:hueOff val="4681519"/>
                <a:satOff val="-5839"/>
                <a:lumOff val="1373"/>
                <a:alphaOff val="0"/>
                <a:tint val="5000"/>
                <a:satMod val="250000"/>
              </a:schemeClr>
            </a:gs>
          </a:gsLst>
          <a:path path="circle">
            <a:fillToRect l="50000" t="130000" r="50000" b="-30000"/>
          </a:path>
        </a:gradFill>
        <a:ln>
          <a:noFill/>
        </a:ln>
        <a:effectLst>
          <a:outerShdw blurRad="57150" dist="38100" dir="5400000" algn="ctr" rotWithShape="0">
            <a:schemeClr val="accent2">
              <a:hueOff val="4681519"/>
              <a:satOff val="-5839"/>
              <a:lumOff val="1373"/>
              <a:alphaOff val="0"/>
              <a:shade val="9000"/>
              <a:satMod val="105000"/>
              <a:alpha val="48000"/>
            </a:scheme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1422400">
            <a:lnSpc>
              <a:spcPct val="90000"/>
            </a:lnSpc>
            <a:spcBef>
              <a:spcPct val="0"/>
            </a:spcBef>
            <a:spcAft>
              <a:spcPct val="35000"/>
            </a:spcAft>
            <a:buNone/>
          </a:pPr>
          <a:endParaRPr lang="fr-FR" sz="3200" kern="1200"/>
        </a:p>
      </dsp:txBody>
      <dsp:txXfrm rot="-5400000">
        <a:off x="4066515" y="1799917"/>
        <a:ext cx="199088" cy="458534"/>
      </dsp:txXfrm>
    </dsp:sp>
    <dsp:sp modelId="{AAA71F6D-11F3-456D-AEE3-8BF9F6E19443}">
      <dsp:nvSpPr>
        <dsp:cNvPr id="0" name=""/>
        <dsp:cNvSpPr/>
      </dsp:nvSpPr>
      <dsp:spPr>
        <a:xfrm>
          <a:off x="864097" y="2213525"/>
          <a:ext cx="6504381" cy="737361"/>
        </a:xfrm>
        <a:prstGeom prst="roundRect">
          <a:avLst>
            <a:gd name="adj" fmla="val 10000"/>
          </a:avLst>
        </a:prstGeom>
        <a:gradFill rotWithShape="0">
          <a:gsLst>
            <a:gs pos="0">
              <a:schemeClr val="accent2">
                <a:hueOff val="4681519"/>
                <a:satOff val="-5839"/>
                <a:lumOff val="1373"/>
                <a:alphaOff val="0"/>
                <a:tint val="70000"/>
                <a:satMod val="130000"/>
              </a:schemeClr>
            </a:gs>
            <a:gs pos="43000">
              <a:schemeClr val="accent2">
                <a:hueOff val="4681519"/>
                <a:satOff val="-5839"/>
                <a:lumOff val="1373"/>
                <a:alphaOff val="0"/>
                <a:tint val="44000"/>
                <a:satMod val="165000"/>
              </a:schemeClr>
            </a:gs>
            <a:gs pos="93000">
              <a:schemeClr val="accent2">
                <a:hueOff val="4681519"/>
                <a:satOff val="-5839"/>
                <a:lumOff val="1373"/>
                <a:alphaOff val="0"/>
                <a:tint val="15000"/>
                <a:satMod val="165000"/>
              </a:schemeClr>
            </a:gs>
            <a:gs pos="100000">
              <a:schemeClr val="accent2">
                <a:hueOff val="4681519"/>
                <a:satOff val="-5839"/>
                <a:lumOff val="1373"/>
                <a:alphaOff val="0"/>
                <a:tint val="5000"/>
                <a:satMod val="250000"/>
              </a:schemeClr>
            </a:gs>
          </a:gsLst>
          <a:path path="circle">
            <a:fillToRect l="50000" t="130000" r="50000" b="-30000"/>
          </a:path>
        </a:gradFill>
        <a:ln>
          <a:noFill/>
        </a:ln>
        <a:effectLst>
          <a:outerShdw blurRad="57150" dist="38100" dir="5400000" algn="ctr" rotWithShape="0">
            <a:schemeClr val="accent2">
              <a:hueOff val="4681519"/>
              <a:satOff val="-5839"/>
              <a:lumOff val="1373"/>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ar-DZ" sz="2400" b="0" kern="1200" dirty="0"/>
            <a:t>الرضا </a:t>
          </a:r>
          <a:r>
            <a:rPr lang="ar-DZ" sz="2400" b="0" kern="1200" dirty="0" err="1"/>
            <a:t>عن </a:t>
          </a:r>
          <a:r>
            <a:rPr lang="ar-DZ" sz="2400" b="0" kern="1200" dirty="0"/>
            <a:t>( </a:t>
          </a:r>
          <a:r>
            <a:rPr lang="ar-DZ" sz="2400" b="0" kern="1200" dirty="0" err="1"/>
            <a:t>الأجر </a:t>
          </a:r>
          <a:r>
            <a:rPr lang="ar-DZ" sz="2400" b="0" kern="1200" dirty="0"/>
            <a:t>+ محتوى </a:t>
          </a:r>
          <a:r>
            <a:rPr lang="ar-DZ" sz="2400" b="0" kern="1200" dirty="0" err="1"/>
            <a:t>العمل </a:t>
          </a:r>
          <a:r>
            <a:rPr lang="ar-DZ" sz="2400" b="0" kern="1200" dirty="0"/>
            <a:t>+ فرص </a:t>
          </a:r>
          <a:r>
            <a:rPr lang="ar-DZ" sz="2400" b="0" kern="1200" dirty="0" err="1"/>
            <a:t>الترقية </a:t>
          </a:r>
          <a:r>
            <a:rPr lang="ar-DZ" sz="2400" b="0" kern="1200" dirty="0"/>
            <a:t>+ </a:t>
          </a:r>
          <a:r>
            <a:rPr lang="ar-DZ" sz="2400" b="0" kern="1200" dirty="0" err="1"/>
            <a:t>الإشراف </a:t>
          </a:r>
          <a:r>
            <a:rPr lang="ar-DZ" sz="2400" b="0" kern="1200" dirty="0"/>
            <a:t>+ جماعة </a:t>
          </a:r>
          <a:r>
            <a:rPr lang="ar-DZ" sz="2800" b="0" kern="1200" dirty="0" err="1"/>
            <a:t>العمل </a:t>
          </a:r>
          <a:r>
            <a:rPr lang="ar-DZ" sz="2800" b="0" kern="1200" dirty="0"/>
            <a:t>+ ساعات </a:t>
          </a:r>
          <a:r>
            <a:rPr lang="ar-DZ" sz="2800" b="0" kern="1200" dirty="0" err="1"/>
            <a:t>العمل </a:t>
          </a:r>
          <a:r>
            <a:rPr lang="ar-DZ" sz="2800" b="0" kern="1200" dirty="0"/>
            <a:t>+ ظروف </a:t>
          </a:r>
          <a:r>
            <a:rPr lang="ar-DZ" sz="2800" b="0" kern="1200" dirty="0" err="1"/>
            <a:t>العمل </a:t>
          </a:r>
          <a:r>
            <a:rPr lang="ar-DZ" sz="1800" b="0" kern="1200" dirty="0" err="1"/>
            <a:t>)</a:t>
          </a:r>
          <a:endParaRPr lang="fr-FR" sz="1800" b="0" kern="1200" dirty="0"/>
        </a:p>
      </dsp:txBody>
      <dsp:txXfrm>
        <a:off x="885694" y="2235122"/>
        <a:ext cx="6461187" cy="694167"/>
      </dsp:txXfrm>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AA309A6D-C09C-4548-B29A-6CF363A7E532}" type="datetimeFigureOut">
              <a:rPr lang="fr-FR" smtClean="0"/>
              <a:pPr/>
              <a:t>12/05/2020</a:t>
            </a:fld>
            <a:endParaRPr lang="fr-BE"/>
          </a:p>
        </p:txBody>
      </p:sp>
      <p:sp>
        <p:nvSpPr>
          <p:cNvPr id="19" name="Espace réservé du pied de page 18"/>
          <p:cNvSpPr>
            <a:spLocks noGrp="1"/>
          </p:cNvSpPr>
          <p:nvPr>
            <p:ph type="ftr" sz="quarter" idx="11"/>
          </p:nvPr>
        </p:nvSpPr>
        <p:spPr/>
        <p:txBody>
          <a:bodyPr/>
          <a:lstStyle/>
          <a:p>
            <a:endParaRPr lang="fr-BE"/>
          </a:p>
        </p:txBody>
      </p:sp>
      <p:sp>
        <p:nvSpPr>
          <p:cNvPr id="27" name="Espace réservé du numéro de diapositive 26"/>
          <p:cNvSpPr>
            <a:spLocks noGrp="1"/>
          </p:cNvSpPr>
          <p:nvPr>
            <p:ph type="sldNum" sz="quarter" idx="12"/>
          </p:nvPr>
        </p:nvSpPr>
        <p:spPr/>
        <p:txBody>
          <a:bodyPr/>
          <a:lstStyle/>
          <a:p>
            <a:fld id="{CF4668DC-857F-487D-BFFA-8C0CA5037977}" type="slidenum">
              <a:rPr lang="fr-BE" smtClean="0"/>
              <a:pPr/>
              <a:t>‹#›</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12/05/2020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12/05/2020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12/05/2020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12/05/2020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12/05/2020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AA309A6D-C09C-4548-B29A-6CF363A7E532}" type="datetimeFigureOut">
              <a:rPr lang="fr-FR" smtClean="0"/>
              <a:pPr/>
              <a:t>12/05/2020</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AA309A6D-C09C-4548-B29A-6CF363A7E532}" type="datetimeFigureOut">
              <a:rPr lang="fr-FR" smtClean="0"/>
              <a:pPr/>
              <a:t>12/05/2020</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12/05/2020</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12/05/2020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12/05/2020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a:xfrm>
            <a:off x="8077200" y="6356350"/>
            <a:ext cx="609600" cy="365125"/>
          </a:xfrm>
        </p:spPr>
        <p:txBody>
          <a:bodyPr/>
          <a:lstStyle/>
          <a:p>
            <a:fld id="{CF4668DC-857F-487D-BFFA-8C0CA5037977}" type="slidenum">
              <a:rPr lang="fr-BE" smtClean="0"/>
              <a:pPr/>
              <a:t>‹#›</a:t>
            </a:fld>
            <a:endParaRPr lang="fr-BE"/>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A309A6D-C09C-4548-B29A-6CF363A7E532}" type="datetimeFigureOut">
              <a:rPr lang="fr-FR" smtClean="0"/>
              <a:pPr/>
              <a:t>12/05/2020</a:t>
            </a:fld>
            <a:endParaRPr lang="fr-BE"/>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BE"/>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F4668DC-857F-487D-BFFA-8C0CA5037977}" type="slidenum">
              <a:rPr lang="fr-BE" smtClean="0"/>
              <a:pPr/>
              <a:t>‹#›</a:t>
            </a:fld>
            <a:endParaRPr lang="fr-BE"/>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7.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 /><Relationship Id="rId2" Type="http://schemas.openxmlformats.org/officeDocument/2006/relationships/diagramData" Target="../diagrams/data1.xml" /><Relationship Id="rId1" Type="http://schemas.openxmlformats.org/officeDocument/2006/relationships/slideLayout" Target="../slideLayouts/slideLayout7.xml" /><Relationship Id="rId6" Type="http://schemas.microsoft.com/office/2007/relationships/diagramDrawing" Target="../diagrams/drawing1.xml" /><Relationship Id="rId5" Type="http://schemas.openxmlformats.org/officeDocument/2006/relationships/diagramColors" Target="../diagrams/colors1.xml" /><Relationship Id="rId4" Type="http://schemas.openxmlformats.org/officeDocument/2006/relationships/diagramQuickStyle" Target="../diagrams/quickStyle1.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 /><Relationship Id="rId2" Type="http://schemas.openxmlformats.org/officeDocument/2006/relationships/diagramData" Target="../diagrams/data2.xml" /><Relationship Id="rId1" Type="http://schemas.openxmlformats.org/officeDocument/2006/relationships/slideLayout" Target="../slideLayouts/slideLayout7.xml" /><Relationship Id="rId6" Type="http://schemas.microsoft.com/office/2007/relationships/diagramDrawing" Target="../diagrams/drawing2.xml" /><Relationship Id="rId5" Type="http://schemas.openxmlformats.org/officeDocument/2006/relationships/diagramColors" Target="../diagrams/colors2.xml" /><Relationship Id="rId4" Type="http://schemas.openxmlformats.org/officeDocument/2006/relationships/diagramQuickStyle" Target="../diagrams/quickStyle2.xml" /></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 /><Relationship Id="rId2" Type="http://schemas.openxmlformats.org/officeDocument/2006/relationships/diagramData" Target="../diagrams/data3.xml" /><Relationship Id="rId1" Type="http://schemas.openxmlformats.org/officeDocument/2006/relationships/slideLayout" Target="../slideLayouts/slideLayout7.xml" /><Relationship Id="rId6" Type="http://schemas.microsoft.com/office/2007/relationships/diagramDrawing" Target="../diagrams/drawing3.xml" /><Relationship Id="rId5" Type="http://schemas.openxmlformats.org/officeDocument/2006/relationships/diagramColors" Target="../diagrams/colors3.xml" /><Relationship Id="rId4" Type="http://schemas.openxmlformats.org/officeDocument/2006/relationships/diagramQuickStyle" Target="../diagrams/quickStyle3.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610136"/>
            <a:ext cx="8568952" cy="6093976"/>
          </a:xfrm>
          <a:prstGeom prst="rect">
            <a:avLst/>
          </a:prstGeom>
          <a:ln>
            <a:noFill/>
          </a:ln>
          <a:effectLst/>
        </p:spPr>
        <p:txBody>
          <a:bodyPr wrap="square">
            <a:spAutoFit/>
          </a:bodyPr>
          <a:lstStyle/>
          <a:p>
            <a:pPr algn="ctr"/>
            <a:r>
              <a:rPr lang="ar-DZ" sz="2000" dirty="0"/>
              <a:t>جامعة محمد </a:t>
            </a:r>
            <a:r>
              <a:rPr lang="ar-DZ" sz="2000" dirty="0" err="1"/>
              <a:t>خيضر-بسكرة-</a:t>
            </a:r>
            <a:endParaRPr lang="ar-DZ" sz="2000" dirty="0"/>
          </a:p>
          <a:p>
            <a:pPr algn="ctr"/>
            <a:r>
              <a:rPr lang="ar-DZ" sz="2000" dirty="0"/>
              <a:t>كلية العلوم </a:t>
            </a:r>
            <a:r>
              <a:rPr lang="ar-DZ" sz="2000" dirty="0" err="1"/>
              <a:t>الإقتصادية</a:t>
            </a:r>
            <a:r>
              <a:rPr lang="ar-DZ" sz="2000" dirty="0"/>
              <a:t> وعلوم التسيير والعلوم التجارية</a:t>
            </a:r>
          </a:p>
          <a:p>
            <a:pPr algn="ctr"/>
            <a:r>
              <a:rPr lang="ar-DZ" sz="2000" dirty="0"/>
              <a:t>قسم التسيير</a:t>
            </a:r>
          </a:p>
          <a:p>
            <a:pPr algn="ctr"/>
            <a:r>
              <a:rPr lang="ar-DZ" sz="2000" dirty="0"/>
              <a:t>تخصص إدارة الموارد البشرية</a:t>
            </a:r>
          </a:p>
          <a:p>
            <a:pPr algn="ctr"/>
            <a:endParaRPr lang="ar-DZ" sz="3200" dirty="0"/>
          </a:p>
          <a:p>
            <a:pPr algn="ctr"/>
            <a:endParaRPr lang="ar-DZ" sz="3200" dirty="0"/>
          </a:p>
          <a:p>
            <a:pPr algn="ctr"/>
            <a:r>
              <a:rPr lang="ar-DZ" sz="5400" dirty="0">
                <a:solidFill>
                  <a:schemeClr val="accent2">
                    <a:lumMod val="75000"/>
                  </a:schemeClr>
                </a:solidFill>
                <a:effectLst>
                  <a:glow rad="139700">
                    <a:schemeClr val="accent3">
                      <a:satMod val="175000"/>
                      <a:alpha val="40000"/>
                    </a:schemeClr>
                  </a:glow>
                </a:effectLst>
              </a:rPr>
              <a:t>التسيير التوقعي للوظائف </a:t>
            </a:r>
            <a:r>
              <a:rPr lang="ar-DZ" sz="5400" dirty="0" err="1">
                <a:solidFill>
                  <a:schemeClr val="accent2">
                    <a:lumMod val="75000"/>
                  </a:schemeClr>
                </a:solidFill>
                <a:effectLst>
                  <a:glow rad="139700">
                    <a:schemeClr val="accent3">
                      <a:satMod val="175000"/>
                      <a:alpha val="40000"/>
                    </a:schemeClr>
                  </a:glow>
                </a:effectLst>
              </a:rPr>
              <a:t>والكفائات</a:t>
            </a:r>
            <a:endParaRPr lang="ar-DZ" sz="5400" dirty="0">
              <a:solidFill>
                <a:schemeClr val="accent2">
                  <a:lumMod val="75000"/>
                </a:schemeClr>
              </a:solidFill>
              <a:effectLst>
                <a:glow rad="139700">
                  <a:schemeClr val="accent3">
                    <a:satMod val="175000"/>
                    <a:alpha val="40000"/>
                  </a:schemeClr>
                </a:glow>
              </a:effectLst>
            </a:endParaRPr>
          </a:p>
          <a:p>
            <a:pPr algn="r"/>
            <a:endParaRPr lang="ar-DZ" sz="3200" dirty="0">
              <a:effectLst>
                <a:glow rad="139700">
                  <a:schemeClr val="accent3">
                    <a:satMod val="175000"/>
                    <a:alpha val="40000"/>
                  </a:schemeClr>
                </a:glow>
              </a:effectLst>
            </a:endParaRPr>
          </a:p>
          <a:p>
            <a:pPr algn="r"/>
            <a:r>
              <a:rPr lang="ar-DZ" sz="3200" b="1" dirty="0">
                <a:effectLst>
                  <a:glow rad="101600">
                    <a:schemeClr val="accent2">
                      <a:satMod val="175000"/>
                      <a:alpha val="40000"/>
                    </a:schemeClr>
                  </a:glow>
                </a:effectLst>
              </a:rPr>
              <a:t>من اعداد الطالبتين:                      تحت </a:t>
            </a:r>
            <a:r>
              <a:rPr lang="ar-DZ" sz="3200" b="1" dirty="0" err="1">
                <a:effectLst>
                  <a:glow rad="101600">
                    <a:schemeClr val="accent2">
                      <a:satMod val="175000"/>
                      <a:alpha val="40000"/>
                    </a:schemeClr>
                  </a:glow>
                </a:effectLst>
              </a:rPr>
              <a:t>إشراف:</a:t>
            </a:r>
            <a:r>
              <a:rPr lang="ar-DZ" sz="3200" b="1" dirty="0">
                <a:effectLst>
                  <a:glow rad="101600">
                    <a:schemeClr val="accent2">
                      <a:satMod val="175000"/>
                      <a:alpha val="40000"/>
                    </a:schemeClr>
                  </a:glow>
                </a:effectLst>
              </a:rPr>
              <a:t> </a:t>
            </a:r>
          </a:p>
          <a:p>
            <a:pPr algn="r"/>
            <a:r>
              <a:rPr lang="ar-DZ" sz="3200" dirty="0"/>
              <a:t>  - </a:t>
            </a:r>
            <a:r>
              <a:rPr lang="ar-DZ" sz="3200" dirty="0" err="1"/>
              <a:t>يوب</a:t>
            </a:r>
            <a:r>
              <a:rPr lang="ar-DZ" sz="3200" dirty="0"/>
              <a:t> </a:t>
            </a:r>
            <a:r>
              <a:rPr lang="ar-DZ" sz="3200" dirty="0" err="1"/>
              <a:t>أسماء                            </a:t>
            </a:r>
            <a:r>
              <a:rPr lang="ar-DZ" sz="3200" dirty="0"/>
              <a:t>- مليكة علالي  </a:t>
            </a:r>
          </a:p>
          <a:p>
            <a:pPr algn="r"/>
            <a:r>
              <a:rPr lang="ar-DZ" sz="3200" dirty="0"/>
              <a:t>  - </a:t>
            </a:r>
            <a:r>
              <a:rPr lang="ar-DZ" sz="3200" dirty="0" err="1"/>
              <a:t>ضحوي</a:t>
            </a:r>
            <a:r>
              <a:rPr lang="ar-DZ" sz="3200" dirty="0"/>
              <a:t> أم الخير</a:t>
            </a:r>
          </a:p>
          <a:p>
            <a:pPr algn="r"/>
            <a:r>
              <a:rPr lang="ar-DZ" sz="3200" dirty="0"/>
              <a:t>  -</a:t>
            </a:r>
            <a:r>
              <a:rPr lang="ar-DZ" sz="3200" dirty="0" err="1"/>
              <a:t>مشلق</a:t>
            </a:r>
            <a:r>
              <a:rPr lang="ar-DZ" sz="3200" dirty="0"/>
              <a:t> سهام</a:t>
            </a:r>
          </a:p>
          <a:p>
            <a:pPr algn="ctr"/>
            <a:r>
              <a:rPr lang="ar-DZ" sz="3200" b="1" dirty="0"/>
              <a:t>السنة الدراسية:</a:t>
            </a:r>
            <a:r>
              <a:rPr lang="ar-DZ" sz="3200" dirty="0"/>
              <a:t>2020/2019</a:t>
            </a:r>
          </a:p>
        </p:txBody>
      </p:sp>
      <p:pic>
        <p:nvPicPr>
          <p:cNvPr id="3" name="Image 8"/>
          <p:cNvPicPr>
            <a:picLocks noChangeAspect="1"/>
          </p:cNvPicPr>
          <p:nvPr/>
        </p:nvPicPr>
        <p:blipFill>
          <a:blip r:embed="rId2" cstate="print"/>
          <a:stretch>
            <a:fillRect/>
          </a:stretch>
        </p:blipFill>
        <p:spPr>
          <a:xfrm>
            <a:off x="4283968" y="1916832"/>
            <a:ext cx="504056" cy="64807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to="" calcmode="lin" valueType="num">
                                      <p:cBhvr>
                                        <p:cTn id="7" dur="1" fill="hold"/>
                                        <p:tgtEl>
                                          <p:spTgt spid="2">
                                            <p:txEl>
                                              <p:pRg st="0" end="0"/>
                                            </p:txEl>
                                          </p:spTgt>
                                        </p:tgtEl>
                                        <p:attrNameLst>
                                          <p:attrName/>
                                        </p:attrNameLst>
                                      </p:cBhvr>
                                    </p:anim>
                                  </p:childTnLst>
                                </p:cTn>
                              </p:par>
                              <p:par>
                                <p:cTn id="8" presetID="24" presetClass="entr" presetSubtype="0"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 to="" calcmode="lin" valueType="num">
                                      <p:cBhvr>
                                        <p:cTn id="10" dur="1" fill="hold"/>
                                        <p:tgtEl>
                                          <p:spTgt spid="2">
                                            <p:txEl>
                                              <p:pRg st="1" end="1"/>
                                            </p:txEl>
                                          </p:spTgt>
                                        </p:tgtEl>
                                        <p:attrNameLst>
                                          <p:attrName/>
                                        </p:attrNameLst>
                                      </p:cBhvr>
                                    </p:anim>
                                  </p:childTnLst>
                                </p:cTn>
                              </p:par>
                              <p:par>
                                <p:cTn id="11" presetID="24" presetClass="entr" presetSubtype="0"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to="" calcmode="lin" valueType="num">
                                      <p:cBhvr>
                                        <p:cTn id="13" dur="1" fill="hold"/>
                                        <p:tgtEl>
                                          <p:spTgt spid="2">
                                            <p:txEl>
                                              <p:pRg st="2" end="2"/>
                                            </p:txEl>
                                          </p:spTgt>
                                        </p:tgtEl>
                                        <p:attrNameLst>
                                          <p:attrName/>
                                        </p:attrNameLst>
                                      </p:cBhvr>
                                    </p:anim>
                                  </p:childTnLst>
                                </p:cTn>
                              </p:par>
                              <p:par>
                                <p:cTn id="14" presetID="24" presetClass="entr" presetSubtype="0"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 to="" calcmode="lin" valueType="num">
                                      <p:cBhvr>
                                        <p:cTn id="16" dur="1" fill="hold"/>
                                        <p:tgtEl>
                                          <p:spTgt spid="2">
                                            <p:txEl>
                                              <p:pRg st="3" end="3"/>
                                            </p:txEl>
                                          </p:spTgt>
                                        </p:tgtEl>
                                        <p:attrNameLst>
                                          <p:attrName/>
                                        </p:attrNameLst>
                                      </p:cBhvr>
                                    </p:anim>
                                  </p:childTnLst>
                                </p:cTn>
                              </p:par>
                            </p:childTnLst>
                          </p:cTn>
                        </p:par>
                      </p:childTnLst>
                    </p:cTn>
                  </p:par>
                  <p:par>
                    <p:cTn id="17" fill="hold">
                      <p:stCondLst>
                        <p:cond delay="indefinite"/>
                      </p:stCondLst>
                      <p:childTnLst>
                        <p:par>
                          <p:cTn id="18" fill="hold">
                            <p:stCondLst>
                              <p:cond delay="0"/>
                            </p:stCondLst>
                            <p:childTnLst>
                              <p:par>
                                <p:cTn id="19" presetID="24" presetClass="entr" presetSubtype="0" fill="hold" nodeType="clickEffect">
                                  <p:stCondLst>
                                    <p:cond delay="0"/>
                                  </p:stCondLst>
                                  <p:childTnLst>
                                    <p:set>
                                      <p:cBhvr>
                                        <p:cTn id="20" dur="1" fill="hold">
                                          <p:stCondLst>
                                            <p:cond delay="0"/>
                                          </p:stCondLst>
                                        </p:cTn>
                                        <p:tgtEl>
                                          <p:spTgt spid="3"/>
                                        </p:tgtEl>
                                        <p:attrNameLst>
                                          <p:attrName>style.visibility</p:attrName>
                                        </p:attrNameLst>
                                      </p:cBhvr>
                                      <p:to>
                                        <p:strVal val="visible"/>
                                      </p:to>
                                    </p:set>
                                    <p:anim to="" calcmode="lin" valueType="num">
                                      <p:cBhvr>
                                        <p:cTn id="21" dur="1" fill="hold"/>
                                        <p:tgtEl>
                                          <p:spTgt spid="3"/>
                                        </p:tgtEl>
                                        <p:attrNameLst>
                                          <p:attrName/>
                                        </p:attrNameLst>
                                      </p:cBhvr>
                                    </p:anim>
                                  </p:childTnLst>
                                </p:cTn>
                              </p:par>
                            </p:childTnLst>
                          </p:cTn>
                        </p:par>
                      </p:childTnLst>
                    </p:cTn>
                  </p:par>
                  <p:par>
                    <p:cTn id="22" fill="hold">
                      <p:stCondLst>
                        <p:cond delay="indefinite"/>
                      </p:stCondLst>
                      <p:childTnLst>
                        <p:par>
                          <p:cTn id="23" fill="hold">
                            <p:stCondLst>
                              <p:cond delay="0"/>
                            </p:stCondLst>
                            <p:childTnLst>
                              <p:par>
                                <p:cTn id="24" presetID="24" presetClass="entr" presetSubtype="0" fill="hold" nodeType="clickEffect">
                                  <p:stCondLst>
                                    <p:cond delay="0"/>
                                  </p:stCondLst>
                                  <p:childTnLst>
                                    <p:set>
                                      <p:cBhvr>
                                        <p:cTn id="25" dur="1" fill="hold">
                                          <p:stCondLst>
                                            <p:cond delay="0"/>
                                          </p:stCondLst>
                                        </p:cTn>
                                        <p:tgtEl>
                                          <p:spTgt spid="2">
                                            <p:txEl>
                                              <p:pRg st="6" end="6"/>
                                            </p:txEl>
                                          </p:spTgt>
                                        </p:tgtEl>
                                        <p:attrNameLst>
                                          <p:attrName>style.visibility</p:attrName>
                                        </p:attrNameLst>
                                      </p:cBhvr>
                                      <p:to>
                                        <p:strVal val="visible"/>
                                      </p:to>
                                    </p:set>
                                    <p:anim to="" calcmode="lin" valueType="num">
                                      <p:cBhvr>
                                        <p:cTn id="26" dur="1" fill="hold"/>
                                        <p:tgtEl>
                                          <p:spTgt spid="2">
                                            <p:txEl>
                                              <p:pRg st="6" end="6"/>
                                            </p:txEl>
                                          </p:spTgt>
                                        </p:tgtEl>
                                        <p:attrNameLst>
                                          <p:attrName/>
                                        </p:attrNameLst>
                                      </p:cBhvr>
                                    </p:anim>
                                  </p:childTnLst>
                                </p:cTn>
                              </p:par>
                            </p:childTnLst>
                          </p:cTn>
                        </p:par>
                      </p:childTnLst>
                    </p:cTn>
                  </p:par>
                  <p:par>
                    <p:cTn id="27" fill="hold">
                      <p:stCondLst>
                        <p:cond delay="indefinite"/>
                      </p:stCondLst>
                      <p:childTnLst>
                        <p:par>
                          <p:cTn id="28" fill="hold">
                            <p:stCondLst>
                              <p:cond delay="0"/>
                            </p:stCondLst>
                            <p:childTnLst>
                              <p:par>
                                <p:cTn id="29" presetID="24" presetClass="entr" presetSubtype="0" fill="hold" nodeType="click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 to="" calcmode="lin" valueType="num">
                                      <p:cBhvr>
                                        <p:cTn id="31" dur="1" fill="hold"/>
                                        <p:tgtEl>
                                          <p:spTgt spid="2">
                                            <p:txEl>
                                              <p:pRg st="8" end="8"/>
                                            </p:txEl>
                                          </p:spTgt>
                                        </p:tgtEl>
                                        <p:attrNameLst>
                                          <p:attrName/>
                                        </p:attrNameLst>
                                      </p:cBhvr>
                                    </p:anim>
                                  </p:childTnLst>
                                </p:cTn>
                              </p:par>
                              <p:par>
                                <p:cTn id="32" presetID="24" presetClass="entr" presetSubtype="0" fill="hold" nodeType="withEffect">
                                  <p:stCondLst>
                                    <p:cond delay="0"/>
                                  </p:stCondLst>
                                  <p:childTnLst>
                                    <p:set>
                                      <p:cBhvr>
                                        <p:cTn id="33" dur="1" fill="hold">
                                          <p:stCondLst>
                                            <p:cond delay="0"/>
                                          </p:stCondLst>
                                        </p:cTn>
                                        <p:tgtEl>
                                          <p:spTgt spid="2">
                                            <p:txEl>
                                              <p:pRg st="9" end="9"/>
                                            </p:txEl>
                                          </p:spTgt>
                                        </p:tgtEl>
                                        <p:attrNameLst>
                                          <p:attrName>style.visibility</p:attrName>
                                        </p:attrNameLst>
                                      </p:cBhvr>
                                      <p:to>
                                        <p:strVal val="visible"/>
                                      </p:to>
                                    </p:set>
                                    <p:anim to="" calcmode="lin" valueType="num">
                                      <p:cBhvr>
                                        <p:cTn id="34" dur="1" fill="hold"/>
                                        <p:tgtEl>
                                          <p:spTgt spid="2">
                                            <p:txEl>
                                              <p:pRg st="9" end="9"/>
                                            </p:txEl>
                                          </p:spTgt>
                                        </p:tgtEl>
                                        <p:attrNameLst>
                                          <p:attrName/>
                                        </p:attrNameLst>
                                      </p:cBhvr>
                                    </p:anim>
                                  </p:childTnLst>
                                </p:cTn>
                              </p:par>
                              <p:par>
                                <p:cTn id="35" presetID="24" presetClass="entr" presetSubtype="0" fill="hold" nodeType="withEffect">
                                  <p:stCondLst>
                                    <p:cond delay="0"/>
                                  </p:stCondLst>
                                  <p:childTnLst>
                                    <p:set>
                                      <p:cBhvr>
                                        <p:cTn id="36" dur="1" fill="hold">
                                          <p:stCondLst>
                                            <p:cond delay="0"/>
                                          </p:stCondLst>
                                        </p:cTn>
                                        <p:tgtEl>
                                          <p:spTgt spid="2">
                                            <p:txEl>
                                              <p:pRg st="10" end="10"/>
                                            </p:txEl>
                                          </p:spTgt>
                                        </p:tgtEl>
                                        <p:attrNameLst>
                                          <p:attrName>style.visibility</p:attrName>
                                        </p:attrNameLst>
                                      </p:cBhvr>
                                      <p:to>
                                        <p:strVal val="visible"/>
                                      </p:to>
                                    </p:set>
                                    <p:anim to="" calcmode="lin" valueType="num">
                                      <p:cBhvr>
                                        <p:cTn id="37" dur="1" fill="hold"/>
                                        <p:tgtEl>
                                          <p:spTgt spid="2">
                                            <p:txEl>
                                              <p:pRg st="10" end="10"/>
                                            </p:txEl>
                                          </p:spTgt>
                                        </p:tgtEl>
                                        <p:attrNameLst>
                                          <p:attrName/>
                                        </p:attrNameLst>
                                      </p:cBhvr>
                                    </p:anim>
                                  </p:childTnLst>
                                </p:cTn>
                              </p:par>
                              <p:par>
                                <p:cTn id="38" presetID="24" presetClass="entr" presetSubtype="0" fill="hold" nodeType="withEffect">
                                  <p:stCondLst>
                                    <p:cond delay="0"/>
                                  </p:stCondLst>
                                  <p:childTnLst>
                                    <p:set>
                                      <p:cBhvr>
                                        <p:cTn id="39" dur="1" fill="hold">
                                          <p:stCondLst>
                                            <p:cond delay="0"/>
                                          </p:stCondLst>
                                        </p:cTn>
                                        <p:tgtEl>
                                          <p:spTgt spid="2">
                                            <p:txEl>
                                              <p:pRg st="11" end="11"/>
                                            </p:txEl>
                                          </p:spTgt>
                                        </p:tgtEl>
                                        <p:attrNameLst>
                                          <p:attrName>style.visibility</p:attrName>
                                        </p:attrNameLst>
                                      </p:cBhvr>
                                      <p:to>
                                        <p:strVal val="visible"/>
                                      </p:to>
                                    </p:set>
                                    <p:anim to="" calcmode="lin" valueType="num">
                                      <p:cBhvr>
                                        <p:cTn id="40" dur="1" fill="hold"/>
                                        <p:tgtEl>
                                          <p:spTgt spid="2">
                                            <p:txEl>
                                              <p:pRg st="11" end="11"/>
                                            </p:txEl>
                                          </p:spTgt>
                                        </p:tgtEl>
                                        <p:attrNameLst>
                                          <p:attrName/>
                                        </p:attrNameLst>
                                      </p:cBhvr>
                                    </p:anim>
                                  </p:childTnLst>
                                </p:cTn>
                              </p:par>
                            </p:childTnLst>
                          </p:cTn>
                        </p:par>
                      </p:childTnLst>
                    </p:cTn>
                  </p:par>
                  <p:par>
                    <p:cTn id="41" fill="hold">
                      <p:stCondLst>
                        <p:cond delay="indefinite"/>
                      </p:stCondLst>
                      <p:childTnLst>
                        <p:par>
                          <p:cTn id="42" fill="hold">
                            <p:stCondLst>
                              <p:cond delay="0"/>
                            </p:stCondLst>
                            <p:childTnLst>
                              <p:par>
                                <p:cTn id="43" presetID="24" presetClass="entr" presetSubtype="0" fill="hold" nodeType="clickEffect">
                                  <p:stCondLst>
                                    <p:cond delay="0"/>
                                  </p:stCondLst>
                                  <p:childTnLst>
                                    <p:set>
                                      <p:cBhvr>
                                        <p:cTn id="44" dur="1" fill="hold">
                                          <p:stCondLst>
                                            <p:cond delay="0"/>
                                          </p:stCondLst>
                                        </p:cTn>
                                        <p:tgtEl>
                                          <p:spTgt spid="2">
                                            <p:txEl>
                                              <p:pRg st="12" end="12"/>
                                            </p:txEl>
                                          </p:spTgt>
                                        </p:tgtEl>
                                        <p:attrNameLst>
                                          <p:attrName>style.visibility</p:attrName>
                                        </p:attrNameLst>
                                      </p:cBhvr>
                                      <p:to>
                                        <p:strVal val="visible"/>
                                      </p:to>
                                    </p:set>
                                    <p:anim to="" calcmode="lin" valueType="num">
                                      <p:cBhvr>
                                        <p:cTn id="45" dur="1" fill="hold"/>
                                        <p:tgtEl>
                                          <p:spTgt spid="2">
                                            <p:txEl>
                                              <p:pRg st="12" end="1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0" y="1124744"/>
            <a:ext cx="8964488" cy="54784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a:ln>
                  <a:noFill/>
                </a:ln>
                <a:solidFill>
                  <a:schemeClr val="accent3">
                    <a:lumMod val="75000"/>
                  </a:schemeClr>
                </a:solidFill>
                <a:effectLst/>
                <a:latin typeface="Calibri" pitchFamily="34" charset="0"/>
                <a:ea typeface="Calibri" pitchFamily="34" charset="0"/>
                <a:cs typeface="Arial" pitchFamily="34" charset="0"/>
              </a:rPr>
              <a:t>المطلب </a:t>
            </a:r>
            <a:r>
              <a:rPr kumimoji="0" lang="ar-DZ" sz="2800" b="1" i="0" u="none" strike="noStrike" cap="none" normalizeH="0" baseline="0" dirty="0" err="1">
                <a:ln>
                  <a:noFill/>
                </a:ln>
                <a:solidFill>
                  <a:schemeClr val="accent3">
                    <a:lumMod val="75000"/>
                  </a:schemeClr>
                </a:solidFill>
                <a:effectLst/>
                <a:latin typeface="Calibri" pitchFamily="34" charset="0"/>
                <a:ea typeface="Calibri" pitchFamily="34" charset="0"/>
                <a:cs typeface="Arial" pitchFamily="34" charset="0"/>
              </a:rPr>
              <a:t>الثاني </a:t>
            </a:r>
            <a:r>
              <a:rPr kumimoji="0" lang="ar-DZ" sz="2800" b="1" i="0" u="none" strike="noStrike" cap="none" normalizeH="0" baseline="0" dirty="0">
                <a:ln>
                  <a:noFill/>
                </a:ln>
                <a:solidFill>
                  <a:schemeClr val="accent3">
                    <a:lumMod val="75000"/>
                  </a:schemeClr>
                </a:solidFill>
                <a:effectLst/>
                <a:latin typeface="Calibri" pitchFamily="34" charset="0"/>
                <a:ea typeface="Calibri" pitchFamily="34" charset="0"/>
                <a:cs typeface="Arial" pitchFamily="34" charset="0"/>
              </a:rPr>
              <a:t>: </a:t>
            </a:r>
            <a:r>
              <a:rPr kumimoji="0" lang="ar-DZ" sz="2800" b="1" i="0" u="none" strike="noStrike" cap="none" normalizeH="0" baseline="0" dirty="0">
                <a:ln>
                  <a:noFill/>
                </a:ln>
                <a:effectLst/>
                <a:latin typeface="Calibri" pitchFamily="34" charset="0"/>
                <a:ea typeface="Calibri" pitchFamily="34" charset="0"/>
                <a:cs typeface="Arial" pitchFamily="34" charset="0"/>
              </a:rPr>
              <a:t>تقدير العرض المستقبلي والحالي من الموارد البشرية </a:t>
            </a:r>
            <a:r>
              <a:rPr kumimoji="0" lang="ar-DZ" sz="2800" b="0" i="0" u="none" strike="noStrike" cap="none" normalizeH="0" baseline="0" dirty="0">
                <a:ln>
                  <a:noFill/>
                </a:ln>
                <a:effectLst/>
                <a:latin typeface="Calibri" pitchFamily="34" charset="0"/>
                <a:ea typeface="Calibri" pitchFamily="34" charset="0"/>
                <a:cs typeface="Arial" pitchFamily="34" charset="0"/>
              </a:rPr>
              <a:t>داخليا</a:t>
            </a:r>
            <a:r>
              <a:rPr kumimoji="0" lang="ar-DZ" sz="2800" b="1" i="0" u="none" strike="noStrike" cap="none" normalizeH="0" baseline="0" dirty="0">
                <a:ln>
                  <a:noFill/>
                </a:ln>
                <a:effectLst/>
                <a:latin typeface="Calibri" pitchFamily="34" charset="0"/>
                <a:ea typeface="Calibri" pitchFamily="34" charset="0"/>
                <a:cs typeface="Arial" pitchFamily="34" charset="0"/>
              </a:rPr>
              <a:t> في سوق العمل </a:t>
            </a:r>
            <a:endParaRPr kumimoji="0" lang="fr-FR" sz="2800" b="0" i="0" u="none" strike="noStrike" cap="none" normalizeH="0" baseline="0" dirty="0">
              <a:ln>
                <a:noFill/>
              </a:ln>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800" b="0" i="0" u="none" strike="noStrike" cap="none" normalizeH="0" baseline="0" dirty="0">
                <a:ln>
                  <a:noFill/>
                </a:ln>
                <a:solidFill>
                  <a:schemeClr val="tx1"/>
                </a:solidFill>
                <a:effectLst/>
                <a:latin typeface="Calibri" pitchFamily="34" charset="0"/>
                <a:ea typeface="Calibri" pitchFamily="34" charset="0"/>
                <a:cs typeface="Arial" pitchFamily="34" charset="0"/>
              </a:rPr>
              <a:t>بما إن الوظائف المستقبلية أصبحت </a:t>
            </a:r>
            <a:r>
              <a:rPr kumimoji="0" lang="ar-DZ" sz="2800" b="0" i="0" u="none" strike="noStrike" cap="none" normalizeH="0" baseline="0" dirty="0" err="1">
                <a:ln>
                  <a:noFill/>
                </a:ln>
                <a:solidFill>
                  <a:schemeClr val="tx1"/>
                </a:solidFill>
                <a:effectLst/>
                <a:latin typeface="Calibri" pitchFamily="34" charset="0"/>
                <a:ea typeface="Calibri" pitchFamily="34" charset="0"/>
                <a:cs typeface="Arial" pitchFamily="34" charset="0"/>
              </a:rPr>
              <a:t>معروفة </a:t>
            </a:r>
            <a:r>
              <a:rPr kumimoji="0" lang="ar-DZ" sz="2800" b="0" i="0" u="none" strike="noStrike" cap="none" normalizeH="0" baseline="0" dirty="0">
                <a:ln>
                  <a:noFill/>
                </a:ln>
                <a:solidFill>
                  <a:schemeClr val="tx1"/>
                </a:solidFill>
                <a:effectLst/>
                <a:latin typeface="Calibri" pitchFamily="34" charset="0"/>
                <a:ea typeface="Calibri" pitchFamily="34" charset="0"/>
                <a:cs typeface="Arial" pitchFamily="34" charset="0"/>
              </a:rPr>
              <a:t>، سوف نحاول في هذا المطلب تركيز اهتمامنا على دراسة وتحليل الإعداد و النوعيات من العاملين الذين سيكونون متاحين داخل المؤسسة و داخل سوق </a:t>
            </a:r>
            <a:r>
              <a:rPr kumimoji="0" lang="ar-DZ" sz="2800" b="0" i="0" u="none" strike="noStrike" cap="none" normalizeH="0" baseline="0" dirty="0" err="1">
                <a:ln>
                  <a:noFill/>
                </a:ln>
                <a:solidFill>
                  <a:schemeClr val="tx1"/>
                </a:solidFill>
                <a:effectLst/>
                <a:latin typeface="Calibri" pitchFamily="34" charset="0"/>
                <a:ea typeface="Calibri" pitchFamily="34" charset="0"/>
                <a:cs typeface="Arial" pitchFamily="34" charset="0"/>
              </a:rPr>
              <a:t>العمل </a:t>
            </a:r>
            <a:r>
              <a:rPr kumimoji="0" lang="ar-DZ" sz="2800" b="0" i="0" u="none" strike="noStrike" cap="none" normalizeH="0" baseline="0" dirty="0">
                <a:ln>
                  <a:noFill/>
                </a:ln>
                <a:solidFill>
                  <a:schemeClr val="tx1"/>
                </a:solidFill>
                <a:effectLst/>
                <a:latin typeface="Calibri" pitchFamily="34" charset="0"/>
                <a:ea typeface="Calibri" pitchFamily="34" charset="0"/>
                <a:cs typeface="Arial" pitchFamily="34" charset="0"/>
              </a:rPr>
              <a:t>(العرض </a:t>
            </a:r>
            <a:r>
              <a:rPr kumimoji="0" lang="ar-DZ" sz="2800" b="0" i="0" u="none" strike="noStrike" cap="none" normalizeH="0" baseline="0" dirty="0" err="1">
                <a:ln>
                  <a:noFill/>
                </a:ln>
                <a:solidFill>
                  <a:schemeClr val="tx1"/>
                </a:solidFill>
                <a:effectLst/>
                <a:latin typeface="Calibri" pitchFamily="34" charset="0"/>
                <a:ea typeface="Calibri" pitchFamily="34" charset="0"/>
                <a:cs typeface="Arial" pitchFamily="34" charset="0"/>
              </a:rPr>
              <a:t>المتوقع </a:t>
            </a:r>
            <a:r>
              <a:rPr kumimoji="0" lang="ar-DZ" sz="2800" b="0" i="0" u="none" strike="noStrike" cap="none" normalizeH="0" baseline="0" dirty="0">
                <a:ln>
                  <a:noFill/>
                </a:ln>
                <a:solidFill>
                  <a:schemeClr val="tx1"/>
                </a:solidFill>
                <a:effectLst/>
                <a:latin typeface="Calibri" pitchFamily="34" charset="0"/>
                <a:ea typeface="Calibri" pitchFamily="34" charset="0"/>
                <a:cs typeface="Arial" pitchFamily="34" charset="0"/>
              </a:rPr>
              <a:t>) وذلك عبر ما يلي</a:t>
            </a:r>
            <a:r>
              <a:rPr kumimoji="0" lang="fr-FR" sz="2800" b="0" i="0" u="none" strike="noStrike" cap="none" normalizeH="0" baseline="0" dirty="0">
                <a:ln>
                  <a:noFill/>
                </a:ln>
                <a:solidFill>
                  <a:schemeClr val="tx1"/>
                </a:solidFill>
                <a:effectLst/>
                <a:latin typeface="Calibri" pitchFamily="34" charset="0"/>
                <a:ea typeface="Calibri" pitchFamily="34" charset="0"/>
                <a:cs typeface="Arial" pitchFamily="34" charset="0"/>
              </a:rPr>
              <a:t> :    </a:t>
            </a:r>
            <a:endParaRPr kumimoji="0" lang="fr-FR" sz="2800" b="0" i="0" u="none" strike="noStrike" cap="none" normalizeH="0" baseline="0" dirty="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800" b="0" i="0" u="none" strike="noStrike" cap="none" normalizeH="0" baseline="0" dirty="0">
                <a:ln>
                  <a:noFill/>
                </a:ln>
                <a:solidFill>
                  <a:schemeClr val="tx1"/>
                </a:solidFill>
                <a:effectLst/>
                <a:latin typeface="Calibri" pitchFamily="34" charset="0"/>
                <a:ea typeface="Calibri" pitchFamily="34" charset="0"/>
                <a:cs typeface="Arial" pitchFamily="34" charset="0"/>
              </a:rPr>
              <a:t>1-يتم التنبؤ بالتطورات و التغيرات التي قد تطرأ على قدرات ومهارات و كفاءات الموارد البشرية </a:t>
            </a:r>
            <a:r>
              <a:rPr kumimoji="0" lang="ar-DZ" sz="2800" b="0" i="0" u="none" strike="noStrike" cap="none" normalizeH="0" baseline="0" dirty="0" err="1">
                <a:ln>
                  <a:noFill/>
                </a:ln>
                <a:solidFill>
                  <a:schemeClr val="tx1"/>
                </a:solidFill>
                <a:effectLst/>
                <a:latin typeface="Calibri" pitchFamily="34" charset="0"/>
                <a:ea typeface="Calibri" pitchFamily="34" charset="0"/>
                <a:cs typeface="Arial" pitchFamily="34" charset="0"/>
              </a:rPr>
              <a:t>مستقبلا </a:t>
            </a:r>
            <a:r>
              <a:rPr kumimoji="0" lang="ar-DZ" sz="2800" b="0" i="0" u="none" strike="noStrike" cap="none" normalizeH="0" baseline="0" dirty="0">
                <a:ln>
                  <a:noFill/>
                </a:ln>
                <a:solidFill>
                  <a:schemeClr val="tx1"/>
                </a:solidFill>
                <a:effectLst/>
                <a:latin typeface="Calibri" pitchFamily="34" charset="0"/>
                <a:ea typeface="Calibri" pitchFamily="34" charset="0"/>
                <a:cs typeface="Arial" pitchFamily="34" charset="0"/>
              </a:rPr>
              <a:t>( العرض الداخلي المناخ</a:t>
            </a:r>
            <a:r>
              <a:rPr kumimoji="0" lang="ar-DZ" sz="2800" b="0" i="0" u="none" strike="noStrike" cap="none" normalizeH="0" baseline="0" dirty="0" err="1">
                <a:ln>
                  <a:noFill/>
                </a:ln>
                <a:solidFill>
                  <a:schemeClr val="tx1"/>
                </a:solidFill>
                <a:effectLst/>
                <a:latin typeface="Calibri" pitchFamily="34" charset="0"/>
                <a:ea typeface="Calibri" pitchFamily="34" charset="0"/>
                <a:cs typeface="Arial" pitchFamily="34" charset="0"/>
              </a:rPr>
              <a:t>)</a:t>
            </a:r>
            <a:r>
              <a:rPr kumimoji="0" lang="fr-FR" sz="2800" b="0" i="0" u="none" strike="noStrike" cap="none" normalizeH="0" baseline="0" dirty="0">
                <a:ln>
                  <a:noFill/>
                </a:ln>
                <a:solidFill>
                  <a:schemeClr val="tx1"/>
                </a:solidFill>
                <a:effectLst/>
                <a:latin typeface="Calibri" pitchFamily="34" charset="0"/>
                <a:ea typeface="Calibri" pitchFamily="34" charset="0"/>
                <a:cs typeface="Arial" pitchFamily="34" charset="0"/>
              </a:rPr>
              <a:t>.</a:t>
            </a:r>
            <a:endParaRPr kumimoji="0" lang="fr-FR" sz="2800" b="0" i="0" u="none" strike="noStrike" cap="none" normalizeH="0" baseline="0" dirty="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800" b="0" i="0" u="none" strike="noStrike" cap="none" normalizeH="0" baseline="0" dirty="0">
                <a:ln>
                  <a:noFill/>
                </a:ln>
                <a:solidFill>
                  <a:schemeClr val="tx1"/>
                </a:solidFill>
                <a:effectLst/>
                <a:latin typeface="Calibri" pitchFamily="34" charset="0"/>
                <a:ea typeface="Calibri" pitchFamily="34" charset="0"/>
                <a:cs typeface="Arial" pitchFamily="34" charset="0"/>
              </a:rPr>
              <a:t>2-حصر ما هو متاح داخل المؤسسة من الموارد البشرية كما و نوعا</a:t>
            </a:r>
            <a:r>
              <a:rPr kumimoji="0" lang="fr-FR" sz="2800" b="0" i="0" u="none" strike="noStrike" cap="none" normalizeH="0" baseline="0" dirty="0">
                <a:ln>
                  <a:noFill/>
                </a:ln>
                <a:solidFill>
                  <a:schemeClr val="tx1"/>
                </a:solidFill>
                <a:effectLst/>
                <a:latin typeface="Calibri" pitchFamily="34" charset="0"/>
                <a:ea typeface="Calibri" pitchFamily="34" charset="0"/>
                <a:cs typeface="Arial" pitchFamily="34" charset="0"/>
              </a:rPr>
              <a:t> .</a:t>
            </a:r>
            <a:endParaRPr kumimoji="0" lang="fr-FR" sz="2800" b="0" i="0" u="none" strike="noStrike" cap="none" normalizeH="0" baseline="0" dirty="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800" b="0" i="0" u="none" strike="noStrike" cap="none" normalizeH="0" baseline="0" dirty="0">
                <a:ln>
                  <a:noFill/>
                </a:ln>
                <a:solidFill>
                  <a:schemeClr val="tx1"/>
                </a:solidFill>
                <a:effectLst/>
                <a:latin typeface="Calibri" pitchFamily="34" charset="0"/>
                <a:ea typeface="Calibri" pitchFamily="34" charset="0"/>
                <a:cs typeface="Arial" pitchFamily="34" charset="0"/>
              </a:rPr>
              <a:t>3-يمكن تقدير المعلومات وحصرها من خلال الاعتماد على هرم العمر و </a:t>
            </a:r>
            <a:r>
              <a:rPr kumimoji="0" lang="ar-DZ" sz="2800" b="0" i="0" u="none" strike="noStrike" cap="none" normalizeH="0" baseline="0" dirty="0" err="1">
                <a:ln>
                  <a:noFill/>
                </a:ln>
                <a:solidFill>
                  <a:schemeClr val="tx1"/>
                </a:solidFill>
                <a:effectLst/>
                <a:latin typeface="Calibri" pitchFamily="34" charset="0"/>
                <a:ea typeface="Calibri" pitchFamily="34" charset="0"/>
                <a:cs typeface="Arial" pitchFamily="34" charset="0"/>
              </a:rPr>
              <a:t>الأقدمية </a:t>
            </a:r>
            <a:r>
              <a:rPr kumimoji="0" lang="ar-DZ" sz="2800" b="0" i="0" u="none" strike="noStrike" cap="none" normalizeH="0" baseline="0" dirty="0">
                <a:ln>
                  <a:noFill/>
                </a:ln>
                <a:solidFill>
                  <a:schemeClr val="tx1"/>
                </a:solidFill>
                <a:effectLst/>
                <a:latin typeface="Calibri" pitchFamily="34" charset="0"/>
                <a:ea typeface="Calibri" pitchFamily="34" charset="0"/>
                <a:cs typeface="Arial" pitchFamily="34" charset="0"/>
              </a:rPr>
              <a:t>، الميزانية </a:t>
            </a:r>
            <a:r>
              <a:rPr kumimoji="0" lang="ar-DZ" sz="2800" b="0" i="0" u="none" strike="noStrike" cap="none" normalizeH="0" baseline="0" dirty="0" err="1">
                <a:ln>
                  <a:noFill/>
                </a:ln>
                <a:solidFill>
                  <a:schemeClr val="tx1"/>
                </a:solidFill>
                <a:effectLst/>
                <a:latin typeface="Calibri" pitchFamily="34" charset="0"/>
                <a:ea typeface="Calibri" pitchFamily="34" charset="0"/>
                <a:cs typeface="Arial" pitchFamily="34" charset="0"/>
              </a:rPr>
              <a:t>الاجتماعية </a:t>
            </a:r>
            <a:r>
              <a:rPr kumimoji="0" lang="ar-DZ" sz="2800" b="0" i="0" u="none" strike="noStrike" cap="none" normalizeH="0" baseline="0" dirty="0">
                <a:ln>
                  <a:noFill/>
                </a:ln>
                <a:solidFill>
                  <a:schemeClr val="tx1"/>
                </a:solidFill>
                <a:effectLst/>
                <a:latin typeface="Calibri" pitchFamily="34" charset="0"/>
                <a:ea typeface="Calibri" pitchFamily="34" charset="0"/>
                <a:cs typeface="Arial" pitchFamily="34" charset="0"/>
              </a:rPr>
              <a:t>، استبيان </a:t>
            </a:r>
            <a:r>
              <a:rPr kumimoji="0" lang="ar-DZ" sz="2800" b="0" i="0" u="none" strike="noStrike" cap="none" normalizeH="0" baseline="0" dirty="0" err="1">
                <a:ln>
                  <a:noFill/>
                </a:ln>
                <a:solidFill>
                  <a:schemeClr val="tx1"/>
                </a:solidFill>
                <a:effectLst/>
                <a:latin typeface="Calibri" pitchFamily="34" charset="0"/>
                <a:ea typeface="Calibri" pitchFamily="34" charset="0"/>
                <a:cs typeface="Arial" pitchFamily="34" charset="0"/>
              </a:rPr>
              <a:t>التقييم </a:t>
            </a:r>
            <a:r>
              <a:rPr kumimoji="0" lang="ar-DZ" sz="2800" b="0" i="0" u="none" strike="noStrike" cap="none" normalizeH="0" baseline="0" dirty="0">
                <a:ln>
                  <a:noFill/>
                </a:ln>
                <a:solidFill>
                  <a:schemeClr val="tx1"/>
                </a:solidFill>
                <a:effectLst/>
                <a:latin typeface="Calibri" pitchFamily="34" charset="0"/>
                <a:ea typeface="Calibri" pitchFamily="34" charset="0"/>
                <a:cs typeface="Arial" pitchFamily="34" charset="0"/>
              </a:rPr>
              <a:t>، الاختبارات </a:t>
            </a:r>
            <a:r>
              <a:rPr kumimoji="0" lang="ar-DZ" sz="2800" b="0" i="0" u="none" strike="noStrike" cap="none" normalizeH="0" baseline="0" dirty="0" err="1">
                <a:ln>
                  <a:noFill/>
                </a:ln>
                <a:solidFill>
                  <a:schemeClr val="tx1"/>
                </a:solidFill>
                <a:effectLst/>
                <a:latin typeface="Calibri" pitchFamily="34" charset="0"/>
                <a:ea typeface="Calibri" pitchFamily="34" charset="0"/>
                <a:cs typeface="Arial" pitchFamily="34" charset="0"/>
              </a:rPr>
              <a:t>والمقابلات </a:t>
            </a:r>
            <a:r>
              <a:rPr kumimoji="0" lang="ar-DZ" sz="2800" b="0" i="0" u="none" strike="noStrike" cap="none" normalizeH="0" baseline="0" dirty="0">
                <a:ln>
                  <a:noFill/>
                </a:ln>
                <a:solidFill>
                  <a:schemeClr val="tx1"/>
                </a:solidFill>
                <a:effectLst/>
                <a:latin typeface="Calibri" pitchFamily="34" charset="0"/>
                <a:ea typeface="Calibri" pitchFamily="34" charset="0"/>
                <a:cs typeface="Arial" pitchFamily="34" charset="0"/>
              </a:rPr>
              <a:t>، المؤهلات و الكفاءات</a:t>
            </a:r>
            <a:r>
              <a:rPr kumimoji="0" lang="fr-FR" sz="2800" b="0" i="0" u="none" strike="noStrike" cap="none" normalizeH="0" baseline="0" dirty="0">
                <a:ln>
                  <a:noFill/>
                </a:ln>
                <a:solidFill>
                  <a:schemeClr val="tx1"/>
                </a:solidFill>
                <a:effectLst/>
                <a:latin typeface="Calibri" pitchFamily="34" charset="0"/>
                <a:ea typeface="Calibri" pitchFamily="34" charset="0"/>
                <a:cs typeface="Arial" pitchFamily="34" charset="0"/>
              </a:rPr>
              <a:t> .</a:t>
            </a:r>
            <a:endParaRPr kumimoji="0" lang="fr-FR" sz="2800" b="0" i="0" u="none" strike="noStrike" cap="none" normalizeH="0" baseline="0" dirty="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r-FR" sz="1400" b="0" i="0" u="none" strike="noStrike" cap="none" normalizeH="0" baseline="0" dirty="0">
                <a:ln>
                  <a:noFill/>
                </a:ln>
                <a:solidFill>
                  <a:schemeClr val="tx1"/>
                </a:solidFill>
                <a:effectLst/>
                <a:latin typeface="Calibri" pitchFamily="34" charset="0"/>
                <a:ea typeface="Calibri" pitchFamily="34" charset="0"/>
                <a:cs typeface="Arial" pitchFamily="34" charset="0"/>
              </a:rPr>
              <a:t>.</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22529">
                                            <p:txEl>
                                              <p:pRg st="0" end="0"/>
                                            </p:txEl>
                                          </p:spTgt>
                                        </p:tgtEl>
                                        <p:attrNameLst>
                                          <p:attrName>style.visibility</p:attrName>
                                        </p:attrNameLst>
                                      </p:cBhvr>
                                      <p:to>
                                        <p:strVal val="visible"/>
                                      </p:to>
                                    </p:set>
                                    <p:anim to="" calcmode="lin" valueType="num">
                                      <p:cBhvr>
                                        <p:cTn id="7" dur="1" fill="hold"/>
                                        <p:tgtEl>
                                          <p:spTgt spid="22529">
                                            <p:txEl>
                                              <p:pRg st="0" end="0"/>
                                            </p:txEl>
                                          </p:spTgt>
                                        </p:tgtEl>
                                        <p:attrNameLst>
                                          <p:attrName/>
                                        </p:attrNameLst>
                                      </p:cBhvr>
                                    </p:anim>
                                  </p:childTnLst>
                                </p:cTn>
                              </p:par>
                              <p:par>
                                <p:cTn id="8" presetID="24" presetClass="entr" presetSubtype="0" fill="hold" nodeType="withEffect">
                                  <p:stCondLst>
                                    <p:cond delay="0"/>
                                  </p:stCondLst>
                                  <p:childTnLst>
                                    <p:set>
                                      <p:cBhvr>
                                        <p:cTn id="9" dur="1" fill="hold">
                                          <p:stCondLst>
                                            <p:cond delay="0"/>
                                          </p:stCondLst>
                                        </p:cTn>
                                        <p:tgtEl>
                                          <p:spTgt spid="22529">
                                            <p:txEl>
                                              <p:pRg st="1" end="1"/>
                                            </p:txEl>
                                          </p:spTgt>
                                        </p:tgtEl>
                                        <p:attrNameLst>
                                          <p:attrName>style.visibility</p:attrName>
                                        </p:attrNameLst>
                                      </p:cBhvr>
                                      <p:to>
                                        <p:strVal val="visible"/>
                                      </p:to>
                                    </p:set>
                                    <p:anim to="" calcmode="lin" valueType="num">
                                      <p:cBhvr>
                                        <p:cTn id="10" dur="1" fill="hold"/>
                                        <p:tgtEl>
                                          <p:spTgt spid="22529">
                                            <p:txEl>
                                              <p:pRg st="1" end="1"/>
                                            </p:txEl>
                                          </p:spTgt>
                                        </p:tgtEl>
                                        <p:attrNameLst>
                                          <p:attrName/>
                                        </p:attrNameLst>
                                      </p:cBhvr>
                                    </p:anim>
                                  </p:childTnLst>
                                </p:cTn>
                              </p:par>
                              <p:par>
                                <p:cTn id="11" presetID="24" presetClass="entr" presetSubtype="0" fill="hold" nodeType="withEffect">
                                  <p:stCondLst>
                                    <p:cond delay="0"/>
                                  </p:stCondLst>
                                  <p:childTnLst>
                                    <p:set>
                                      <p:cBhvr>
                                        <p:cTn id="12" dur="1" fill="hold">
                                          <p:stCondLst>
                                            <p:cond delay="0"/>
                                          </p:stCondLst>
                                        </p:cTn>
                                        <p:tgtEl>
                                          <p:spTgt spid="22529">
                                            <p:txEl>
                                              <p:pRg st="2" end="2"/>
                                            </p:txEl>
                                          </p:spTgt>
                                        </p:tgtEl>
                                        <p:attrNameLst>
                                          <p:attrName>style.visibility</p:attrName>
                                        </p:attrNameLst>
                                      </p:cBhvr>
                                      <p:to>
                                        <p:strVal val="visible"/>
                                      </p:to>
                                    </p:set>
                                    <p:anim to="" calcmode="lin" valueType="num">
                                      <p:cBhvr>
                                        <p:cTn id="13" dur="1" fill="hold"/>
                                        <p:tgtEl>
                                          <p:spTgt spid="22529">
                                            <p:txEl>
                                              <p:pRg st="2" end="2"/>
                                            </p:txEl>
                                          </p:spTgt>
                                        </p:tgtEl>
                                        <p:attrNameLst>
                                          <p:attrName/>
                                        </p:attrNameLst>
                                      </p:cBhvr>
                                    </p:anim>
                                  </p:childTnLst>
                                </p:cTn>
                              </p:par>
                              <p:par>
                                <p:cTn id="14" presetID="24" presetClass="entr" presetSubtype="0" fill="hold" nodeType="withEffect">
                                  <p:stCondLst>
                                    <p:cond delay="0"/>
                                  </p:stCondLst>
                                  <p:childTnLst>
                                    <p:set>
                                      <p:cBhvr>
                                        <p:cTn id="15" dur="1" fill="hold">
                                          <p:stCondLst>
                                            <p:cond delay="0"/>
                                          </p:stCondLst>
                                        </p:cTn>
                                        <p:tgtEl>
                                          <p:spTgt spid="22529">
                                            <p:txEl>
                                              <p:pRg st="3" end="3"/>
                                            </p:txEl>
                                          </p:spTgt>
                                        </p:tgtEl>
                                        <p:attrNameLst>
                                          <p:attrName>style.visibility</p:attrName>
                                        </p:attrNameLst>
                                      </p:cBhvr>
                                      <p:to>
                                        <p:strVal val="visible"/>
                                      </p:to>
                                    </p:set>
                                    <p:anim to="" calcmode="lin" valueType="num">
                                      <p:cBhvr>
                                        <p:cTn id="16" dur="1" fill="hold"/>
                                        <p:tgtEl>
                                          <p:spTgt spid="22529">
                                            <p:txEl>
                                              <p:pRg st="3" end="3"/>
                                            </p:txEl>
                                          </p:spTgt>
                                        </p:tgtEl>
                                        <p:attrNameLst>
                                          <p:attrName/>
                                        </p:attrNameLst>
                                      </p:cBhvr>
                                    </p:anim>
                                  </p:childTnLst>
                                </p:cTn>
                              </p:par>
                              <p:par>
                                <p:cTn id="17" presetID="24" presetClass="entr" presetSubtype="0" fill="hold" nodeType="withEffect">
                                  <p:stCondLst>
                                    <p:cond delay="0"/>
                                  </p:stCondLst>
                                  <p:childTnLst>
                                    <p:set>
                                      <p:cBhvr>
                                        <p:cTn id="18" dur="1" fill="hold">
                                          <p:stCondLst>
                                            <p:cond delay="0"/>
                                          </p:stCondLst>
                                        </p:cTn>
                                        <p:tgtEl>
                                          <p:spTgt spid="22529">
                                            <p:txEl>
                                              <p:pRg st="4" end="4"/>
                                            </p:txEl>
                                          </p:spTgt>
                                        </p:tgtEl>
                                        <p:attrNameLst>
                                          <p:attrName>style.visibility</p:attrName>
                                        </p:attrNameLst>
                                      </p:cBhvr>
                                      <p:to>
                                        <p:strVal val="visible"/>
                                      </p:to>
                                    </p:set>
                                    <p:anim to="" calcmode="lin" valueType="num">
                                      <p:cBhvr>
                                        <p:cTn id="19" dur="1" fill="hold"/>
                                        <p:tgtEl>
                                          <p:spTgt spid="22529">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64704"/>
            <a:ext cx="8964488" cy="2677656"/>
          </a:xfrm>
          <a:prstGeom prst="rect">
            <a:avLst/>
          </a:prstGeom>
        </p:spPr>
        <p:txBody>
          <a:bodyPr wrap="square">
            <a:spAutoFit/>
          </a:bodyPr>
          <a:lstStyle/>
          <a:p>
            <a:pPr lvl="0" algn="r" rtl="1" eaLnBrk="0" fontAlgn="base" hangingPunct="0">
              <a:spcBef>
                <a:spcPct val="0"/>
              </a:spcBef>
              <a:spcAft>
                <a:spcPct val="0"/>
              </a:spcAft>
            </a:pPr>
            <a:r>
              <a:rPr lang="ar-DZ" sz="2800" dirty="0">
                <a:latin typeface="Calibri" pitchFamily="34" charset="0"/>
                <a:ea typeface="Calibri" pitchFamily="34" charset="0"/>
                <a:cs typeface="Arial" pitchFamily="34" charset="0"/>
              </a:rPr>
              <a:t>-ومن العوامل التي تراعيها المؤسسة في تقديرها لعرضها الداخلي من الموارد البشرية للفترات </a:t>
            </a:r>
            <a:r>
              <a:rPr lang="ar-DZ" sz="2800" dirty="0" err="1">
                <a:latin typeface="Calibri" pitchFamily="34" charset="0"/>
                <a:ea typeface="Calibri" pitchFamily="34" charset="0"/>
                <a:cs typeface="Arial" pitchFamily="34" charset="0"/>
              </a:rPr>
              <a:t>المستقبلية </a:t>
            </a:r>
            <a:r>
              <a:rPr lang="ar-DZ" sz="2800" dirty="0">
                <a:latin typeface="Calibri" pitchFamily="34" charset="0"/>
                <a:ea typeface="Calibri" pitchFamily="34" charset="0"/>
                <a:cs typeface="Arial" pitchFamily="34" charset="0"/>
              </a:rPr>
              <a:t>: </a:t>
            </a:r>
            <a:r>
              <a:rPr lang="ar-DZ" sz="2800" dirty="0" err="1">
                <a:latin typeface="Calibri" pitchFamily="34" charset="0"/>
                <a:ea typeface="Calibri" pitchFamily="34" charset="0"/>
                <a:cs typeface="Arial" pitchFamily="34" charset="0"/>
              </a:rPr>
              <a:t>الترقية </a:t>
            </a:r>
            <a:r>
              <a:rPr lang="ar-DZ" sz="2800" dirty="0">
                <a:latin typeface="Calibri" pitchFamily="34" charset="0"/>
                <a:ea typeface="Calibri" pitchFamily="34" charset="0"/>
                <a:cs typeface="Arial" pitchFamily="34" charset="0"/>
              </a:rPr>
              <a:t>، </a:t>
            </a:r>
            <a:r>
              <a:rPr lang="ar-DZ" sz="2800" dirty="0" err="1">
                <a:latin typeface="Calibri" pitchFamily="34" charset="0"/>
                <a:ea typeface="Calibri" pitchFamily="34" charset="0"/>
                <a:cs typeface="Arial" pitchFamily="34" charset="0"/>
              </a:rPr>
              <a:t>النقل </a:t>
            </a:r>
            <a:r>
              <a:rPr lang="ar-DZ" sz="2800" dirty="0">
                <a:latin typeface="Calibri" pitchFamily="34" charset="0"/>
                <a:ea typeface="Calibri" pitchFamily="34" charset="0"/>
                <a:cs typeface="Arial" pitchFamily="34" charset="0"/>
              </a:rPr>
              <a:t>، الدخول والخروج من المؤسسة</a:t>
            </a:r>
            <a:r>
              <a:rPr lang="fr-FR" sz="2800" dirty="0">
                <a:latin typeface="Calibri" pitchFamily="34" charset="0"/>
                <a:ea typeface="Calibri" pitchFamily="34" charset="0"/>
                <a:cs typeface="Arial" pitchFamily="34" charset="0"/>
              </a:rPr>
              <a:t> ...</a:t>
            </a:r>
            <a:endParaRPr lang="fr-FR" sz="2800" dirty="0">
              <a:latin typeface="Arial" pitchFamily="34" charset="0"/>
              <a:cs typeface="Arial" pitchFamily="34" charset="0"/>
            </a:endParaRPr>
          </a:p>
          <a:p>
            <a:pPr lvl="0" algn="r" rtl="1" eaLnBrk="0" fontAlgn="base" hangingPunct="0">
              <a:spcBef>
                <a:spcPct val="0"/>
              </a:spcBef>
              <a:spcAft>
                <a:spcPct val="0"/>
              </a:spcAft>
            </a:pPr>
            <a:r>
              <a:rPr lang="ar-DZ" sz="2800" dirty="0">
                <a:latin typeface="Calibri" pitchFamily="34" charset="0"/>
                <a:ea typeface="Calibri" pitchFamily="34" charset="0"/>
                <a:cs typeface="Arial" pitchFamily="34" charset="0"/>
              </a:rPr>
              <a:t>-ومن الأساليب المساعدة على التنبؤ بالعرض الداخلي للموارد </a:t>
            </a:r>
            <a:r>
              <a:rPr lang="ar-DZ" sz="2800" dirty="0" err="1">
                <a:latin typeface="Calibri" pitchFamily="34" charset="0"/>
                <a:ea typeface="Calibri" pitchFamily="34" charset="0"/>
                <a:cs typeface="Arial" pitchFamily="34" charset="0"/>
              </a:rPr>
              <a:t>البشرية </a:t>
            </a:r>
            <a:r>
              <a:rPr lang="ar-DZ" sz="2800" dirty="0">
                <a:latin typeface="Calibri" pitchFamily="34" charset="0"/>
                <a:ea typeface="Calibri" pitchFamily="34" charset="0"/>
                <a:cs typeface="Arial" pitchFamily="34" charset="0"/>
              </a:rPr>
              <a:t>: مخزون </a:t>
            </a:r>
            <a:r>
              <a:rPr lang="ar-DZ" sz="2800" dirty="0" err="1">
                <a:latin typeface="Calibri" pitchFamily="34" charset="0"/>
                <a:ea typeface="Calibri" pitchFamily="34" charset="0"/>
                <a:cs typeface="Arial" pitchFamily="34" charset="0"/>
              </a:rPr>
              <a:t>المهارات </a:t>
            </a:r>
            <a:r>
              <a:rPr lang="ar-DZ" sz="2800" dirty="0">
                <a:latin typeface="Calibri" pitchFamily="34" charset="0"/>
                <a:ea typeface="Calibri" pitchFamily="34" charset="0"/>
                <a:cs typeface="Arial" pitchFamily="34" charset="0"/>
              </a:rPr>
              <a:t>، أسلوب خرائط الترقية والإحلال</a:t>
            </a:r>
            <a:r>
              <a:rPr lang="fr-FR" sz="2800" dirty="0">
                <a:latin typeface="Calibri" pitchFamily="34" charset="0"/>
                <a:ea typeface="Calibri" pitchFamily="34" charset="0"/>
                <a:cs typeface="Arial" pitchFamily="34" charset="0"/>
              </a:rPr>
              <a:t> .</a:t>
            </a:r>
            <a:endParaRPr lang="fr-FR" sz="2800" dirty="0">
              <a:latin typeface="Arial" pitchFamily="34" charset="0"/>
              <a:cs typeface="Arial" pitchFamily="34" charset="0"/>
            </a:endParaRPr>
          </a:p>
          <a:p>
            <a:pPr lvl="0" algn="r" rtl="1" eaLnBrk="0" fontAlgn="base" hangingPunct="0">
              <a:spcBef>
                <a:spcPct val="0"/>
              </a:spcBef>
              <a:spcAft>
                <a:spcPct val="0"/>
              </a:spcAft>
            </a:pPr>
            <a:r>
              <a:rPr lang="ar-DZ" sz="2800" dirty="0">
                <a:latin typeface="Calibri" pitchFamily="34" charset="0"/>
                <a:ea typeface="Calibri" pitchFamily="34" charset="0"/>
                <a:cs typeface="Arial" pitchFamily="34" charset="0"/>
              </a:rPr>
              <a:t>-يتم تقديم عرض الموارد البشرية في سوق العمل التي تحدد ما إذا كان الفرد متاح أم لا.</a:t>
            </a:r>
            <a:r>
              <a:rPr lang="fr-FR" sz="2800" dirty="0">
                <a:latin typeface="Calibri" pitchFamily="34" charset="0"/>
                <a:ea typeface="Calibri" pitchFamily="34" charset="0"/>
                <a:cs typeface="Arial" pitchFamily="34" charset="0"/>
              </a:rPr>
              <a:t> </a:t>
            </a:r>
            <a:endParaRPr lang="fr-FR" sz="2800" dirty="0"/>
          </a:p>
        </p:txBody>
      </p:sp>
      <p:sp>
        <p:nvSpPr>
          <p:cNvPr id="23553" name="Rectangle 1"/>
          <p:cNvSpPr>
            <a:spLocks noChangeArrowheads="1"/>
          </p:cNvSpPr>
          <p:nvPr/>
        </p:nvSpPr>
        <p:spPr bwMode="auto">
          <a:xfrm>
            <a:off x="0" y="3318570"/>
            <a:ext cx="8964488"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a:ln>
                  <a:noFill/>
                </a:ln>
                <a:solidFill>
                  <a:schemeClr val="accent3">
                    <a:lumMod val="75000"/>
                  </a:schemeClr>
                </a:solidFill>
                <a:effectLst/>
                <a:latin typeface="Calibri" pitchFamily="34" charset="0"/>
                <a:ea typeface="Calibri" pitchFamily="34" charset="0"/>
                <a:cs typeface="Arial" pitchFamily="34" charset="0"/>
              </a:rPr>
              <a:t>المطلب </a:t>
            </a:r>
            <a:r>
              <a:rPr kumimoji="0" lang="ar-DZ" sz="2800" b="1" i="0" u="none" strike="noStrike" cap="none" normalizeH="0" baseline="0" dirty="0" err="1">
                <a:ln>
                  <a:noFill/>
                </a:ln>
                <a:solidFill>
                  <a:schemeClr val="accent3">
                    <a:lumMod val="75000"/>
                  </a:schemeClr>
                </a:solidFill>
                <a:effectLst/>
                <a:latin typeface="Calibri" pitchFamily="34" charset="0"/>
                <a:ea typeface="Calibri" pitchFamily="34" charset="0"/>
                <a:cs typeface="Arial" pitchFamily="34" charset="0"/>
              </a:rPr>
              <a:t>الثالث </a:t>
            </a:r>
            <a:r>
              <a:rPr kumimoji="0" lang="ar-DZ" sz="2800" b="1" i="0" u="none" strike="noStrike" cap="none" normalizeH="0" baseline="0" dirty="0">
                <a:ln>
                  <a:noFill/>
                </a:ln>
                <a:solidFill>
                  <a:schemeClr val="accent3">
                    <a:lumMod val="75000"/>
                  </a:schemeClr>
                </a:solidFill>
                <a:effectLst/>
                <a:latin typeface="Calibri" pitchFamily="34" charset="0"/>
                <a:ea typeface="Calibri" pitchFamily="34" charset="0"/>
                <a:cs typeface="Arial" pitchFamily="34" charset="0"/>
              </a:rPr>
              <a:t>: </a:t>
            </a:r>
            <a:r>
              <a:rPr kumimoji="0" lang="ar-DZ" sz="2800" b="1" i="0" u="none" strike="noStrike" cap="none" normalizeH="0" baseline="0" dirty="0">
                <a:ln>
                  <a:noFill/>
                </a:ln>
                <a:effectLst/>
                <a:latin typeface="Calibri" pitchFamily="34" charset="0"/>
                <a:ea typeface="Calibri" pitchFamily="34" charset="0"/>
                <a:cs typeface="Arial" pitchFamily="34" charset="0"/>
              </a:rPr>
              <a:t>تحليل الفارق واقتراح الإجراءات </a:t>
            </a:r>
            <a:r>
              <a:rPr kumimoji="0" lang="ar-DZ" sz="2800" b="1" i="0" u="none" strike="noStrike" cap="none" normalizeH="0" baseline="0" dirty="0" err="1">
                <a:ln>
                  <a:noFill/>
                </a:ln>
                <a:effectLst/>
                <a:latin typeface="Calibri" pitchFamily="34" charset="0"/>
                <a:ea typeface="Calibri" pitchFamily="34" charset="0"/>
                <a:cs typeface="Arial" pitchFamily="34" charset="0"/>
              </a:rPr>
              <a:t>التعديلية</a:t>
            </a:r>
            <a:r>
              <a:rPr kumimoji="0" lang="fr-FR" sz="2800" b="1" i="0" u="none" strike="noStrike" cap="none" normalizeH="0" baseline="0" dirty="0">
                <a:ln>
                  <a:noFill/>
                </a:ln>
                <a:effectLst/>
                <a:latin typeface="Calibri" pitchFamily="34" charset="0"/>
                <a:ea typeface="Calibri" pitchFamily="34" charset="0"/>
                <a:cs typeface="Arial" pitchFamily="34" charset="0"/>
              </a:rPr>
              <a:t> </a:t>
            </a:r>
            <a:endParaRPr kumimoji="0" lang="fr-FR" sz="2800" b="0" i="0" u="none" strike="noStrike" cap="none" normalizeH="0" baseline="0" dirty="0">
              <a:ln>
                <a:noFill/>
              </a:ln>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a:ln>
                  <a:noFill/>
                </a:ln>
                <a:solidFill>
                  <a:schemeClr val="accent2">
                    <a:lumMod val="75000"/>
                  </a:schemeClr>
                </a:solidFill>
                <a:effectLst/>
                <a:latin typeface="Calibri" pitchFamily="34" charset="0"/>
                <a:ea typeface="Calibri" pitchFamily="34" charset="0"/>
                <a:cs typeface="Arial" pitchFamily="34" charset="0"/>
              </a:rPr>
              <a:t>1-مقارنة احتياجات المؤسسة المستقبلية من الموارد </a:t>
            </a:r>
            <a:r>
              <a:rPr kumimoji="0" lang="ar-DZ" sz="2800" b="1" i="0" u="none" strike="noStrike" cap="none" normalizeH="0" baseline="0" dirty="0" err="1">
                <a:ln>
                  <a:noFill/>
                </a:ln>
                <a:solidFill>
                  <a:schemeClr val="accent2">
                    <a:lumMod val="75000"/>
                  </a:schemeClr>
                </a:solidFill>
                <a:effectLst/>
                <a:latin typeface="Calibri" pitchFamily="34" charset="0"/>
                <a:ea typeface="Calibri" pitchFamily="34" charset="0"/>
                <a:cs typeface="Arial" pitchFamily="34" charset="0"/>
              </a:rPr>
              <a:t>البشرية </a:t>
            </a:r>
            <a:r>
              <a:rPr kumimoji="0" lang="ar-DZ" sz="2800" b="1" i="0" u="none" strike="noStrike" cap="none" normalizeH="0" baseline="0" dirty="0">
                <a:ln>
                  <a:noFill/>
                </a:ln>
                <a:solidFill>
                  <a:schemeClr val="accent2">
                    <a:lumMod val="75000"/>
                  </a:schemeClr>
                </a:solidFill>
                <a:effectLst/>
                <a:latin typeface="Calibri" pitchFamily="34" charset="0"/>
                <a:ea typeface="Calibri" pitchFamily="34" charset="0"/>
                <a:cs typeface="Arial" pitchFamily="34" charset="0"/>
              </a:rPr>
              <a:t>(الطلب) مع العرض الداخلي المتوقع وتحليل </a:t>
            </a:r>
            <a:r>
              <a:rPr kumimoji="0" lang="ar-DZ" sz="2800" b="1" i="0" u="none" strike="noStrike" cap="none" normalizeH="0" baseline="0" dirty="0" err="1">
                <a:ln>
                  <a:noFill/>
                </a:ln>
                <a:solidFill>
                  <a:schemeClr val="accent2">
                    <a:lumMod val="75000"/>
                  </a:schemeClr>
                </a:solidFill>
                <a:effectLst/>
                <a:latin typeface="Calibri" pitchFamily="34" charset="0"/>
                <a:ea typeface="Calibri" pitchFamily="34" charset="0"/>
                <a:cs typeface="Arial" pitchFamily="34" charset="0"/>
              </a:rPr>
              <a:t>الفارق </a:t>
            </a:r>
            <a:r>
              <a:rPr kumimoji="0" lang="ar-DZ" sz="2800" b="1" i="0" u="none" strike="noStrike" cap="none" normalizeH="0" baseline="0" dirty="0">
                <a:ln>
                  <a:noFill/>
                </a:ln>
                <a:solidFill>
                  <a:schemeClr val="accent2">
                    <a:lumMod val="75000"/>
                  </a:schemeClr>
                </a:solidFill>
                <a:effectLst/>
                <a:latin typeface="Calibri" pitchFamily="34" charset="0"/>
                <a:ea typeface="Calibri" pitchFamily="34" charset="0"/>
                <a:cs typeface="Arial" pitchFamily="34" charset="0"/>
              </a:rPr>
              <a:t>:</a:t>
            </a:r>
            <a:r>
              <a:rPr kumimoji="0" lang="ar-DZ" sz="2800" b="0" i="0" u="none" strike="noStrike" cap="none" normalizeH="0" baseline="0" dirty="0">
                <a:ln>
                  <a:noFill/>
                </a:ln>
                <a:solidFill>
                  <a:schemeClr val="accent2">
                    <a:lumMod val="75000"/>
                  </a:schemeClr>
                </a:solidFill>
                <a:effectLst/>
                <a:latin typeface="Calibri" pitchFamily="34" charset="0"/>
                <a:ea typeface="Calibri" pitchFamily="34" charset="0"/>
                <a:cs typeface="Arial" pitchFamily="34" charset="0"/>
              </a:rPr>
              <a:t> </a:t>
            </a:r>
            <a:r>
              <a:rPr kumimoji="0" lang="ar-DZ" sz="2800" b="0" i="0" u="none" strike="noStrike" cap="none" normalizeH="0" baseline="0" dirty="0">
                <a:ln>
                  <a:noFill/>
                </a:ln>
                <a:solidFill>
                  <a:schemeClr val="tx1"/>
                </a:solidFill>
                <a:effectLst/>
                <a:latin typeface="Calibri" pitchFamily="34" charset="0"/>
                <a:ea typeface="Calibri" pitchFamily="34" charset="0"/>
                <a:cs typeface="Arial" pitchFamily="34" charset="0"/>
              </a:rPr>
              <a:t>سيتم هنا مقارنة احتياجات المؤسسة المستقبلية من الموارد البشرية من </a:t>
            </a:r>
            <a:r>
              <a:rPr kumimoji="0" lang="ar-DZ" sz="2800" b="0" i="0" u="none" strike="noStrike" cap="none" normalizeH="0" baseline="0" dirty="0" err="1">
                <a:ln>
                  <a:noFill/>
                </a:ln>
                <a:solidFill>
                  <a:schemeClr val="tx1"/>
                </a:solidFill>
                <a:effectLst/>
                <a:latin typeface="Calibri" pitchFamily="34" charset="0"/>
                <a:ea typeface="Calibri" pitchFamily="34" charset="0"/>
                <a:cs typeface="Arial" pitchFamily="34" charset="0"/>
              </a:rPr>
              <a:t>ناحيتي </a:t>
            </a:r>
            <a:r>
              <a:rPr kumimoji="0" lang="ar-DZ" sz="2800" b="0" i="0" u="none" strike="noStrike" cap="none" normalizeH="0" baseline="0" dirty="0">
                <a:ln>
                  <a:noFill/>
                </a:ln>
                <a:solidFill>
                  <a:schemeClr val="tx1"/>
                </a:solidFill>
                <a:effectLst/>
                <a:latin typeface="Calibri" pitchFamily="34" charset="0"/>
                <a:ea typeface="Calibri" pitchFamily="34" charset="0"/>
                <a:cs typeface="Arial" pitchFamily="34" charset="0"/>
              </a:rPr>
              <a:t>– الكم </a:t>
            </a:r>
            <a:r>
              <a:rPr kumimoji="0" lang="ar-DZ" sz="2800" b="0" i="0" u="none" strike="noStrike" cap="none" normalizeH="0" baseline="0" dirty="0" err="1">
                <a:ln>
                  <a:noFill/>
                </a:ln>
                <a:solidFill>
                  <a:schemeClr val="tx1"/>
                </a:solidFill>
                <a:effectLst/>
                <a:latin typeface="Calibri" pitchFamily="34" charset="0"/>
                <a:ea typeface="Calibri" pitchFamily="34" charset="0"/>
                <a:cs typeface="Arial" pitchFamily="34" charset="0"/>
              </a:rPr>
              <a:t>والنوع </a:t>
            </a:r>
            <a:r>
              <a:rPr kumimoji="0" lang="ar-DZ" sz="2800" b="0" i="0" u="none" strike="noStrike" cap="none" normalizeH="0" baseline="0" dirty="0">
                <a:ln>
                  <a:noFill/>
                </a:ln>
                <a:solidFill>
                  <a:schemeClr val="tx1"/>
                </a:solidFill>
                <a:effectLst/>
                <a:latin typeface="Calibri" pitchFamily="34" charset="0"/>
                <a:ea typeface="Calibri" pitchFamily="34" charset="0"/>
                <a:cs typeface="Arial" pitchFamily="34" charset="0"/>
              </a:rPr>
              <a:t>– مع ما قد يتوافر بداخلها </a:t>
            </a:r>
            <a:r>
              <a:rPr kumimoji="0" lang="ar-DZ" sz="2800" b="0" i="0" u="none" strike="noStrike" cap="none" normalizeH="0" baseline="0" dirty="0" err="1">
                <a:ln>
                  <a:noFill/>
                </a:ln>
                <a:solidFill>
                  <a:schemeClr val="tx1"/>
                </a:solidFill>
                <a:effectLst/>
                <a:latin typeface="Calibri" pitchFamily="34" charset="0"/>
                <a:ea typeface="Calibri" pitchFamily="34" charset="0"/>
                <a:cs typeface="Arial" pitchFamily="34" charset="0"/>
              </a:rPr>
              <a:t>مستقبلا </a:t>
            </a:r>
            <a:r>
              <a:rPr kumimoji="0" lang="ar-DZ" sz="2800" b="0" i="0" u="none" strike="noStrike" cap="none" normalizeH="0" baseline="0" dirty="0">
                <a:ln>
                  <a:noFill/>
                </a:ln>
                <a:solidFill>
                  <a:schemeClr val="tx1"/>
                </a:solidFill>
                <a:effectLst/>
                <a:latin typeface="Calibri" pitchFamily="34" charset="0"/>
                <a:ea typeface="Calibri" pitchFamily="34" charset="0"/>
                <a:cs typeface="Arial" pitchFamily="34" charset="0"/>
              </a:rPr>
              <a:t>، خلال المدة التي سيتم </a:t>
            </a:r>
            <a:r>
              <a:rPr kumimoji="0" lang="ar-DZ" sz="2800" b="0" i="0" u="none" strike="noStrike" cap="none" normalizeH="0" baseline="0" dirty="0" err="1">
                <a:ln>
                  <a:noFill/>
                </a:ln>
                <a:solidFill>
                  <a:schemeClr val="tx1"/>
                </a:solidFill>
                <a:effectLst/>
                <a:latin typeface="Calibri" pitchFamily="34" charset="0"/>
                <a:ea typeface="Calibri" pitchFamily="34" charset="0"/>
                <a:cs typeface="Arial" pitchFamily="34" charset="0"/>
              </a:rPr>
              <a:t>تقديرها </a:t>
            </a:r>
            <a:r>
              <a:rPr kumimoji="0" lang="ar-DZ" sz="2800" b="0" i="0" u="none" strike="noStrike" cap="none" normalizeH="0" baseline="0" dirty="0">
                <a:ln>
                  <a:noFill/>
                </a:ln>
                <a:solidFill>
                  <a:schemeClr val="tx1"/>
                </a:solidFill>
                <a:effectLst/>
                <a:latin typeface="Calibri" pitchFamily="34" charset="0"/>
                <a:ea typeface="Calibri" pitchFamily="34" charset="0"/>
                <a:cs typeface="Arial" pitchFamily="34" charset="0"/>
              </a:rPr>
              <a:t>، إن مسألة تقدير احتياجات المؤسسة من الموارد البشرية قد تم هكذا تحيدها وبعدها نحدد الفرق </a:t>
            </a:r>
            <a:r>
              <a:rPr kumimoji="0" lang="ar-DZ" sz="2800" b="0" i="0" u="none" strike="noStrike" cap="none" normalizeH="0" baseline="0" dirty="0" err="1">
                <a:ln>
                  <a:noFill/>
                </a:ln>
                <a:solidFill>
                  <a:schemeClr val="tx1"/>
                </a:solidFill>
                <a:effectLst/>
                <a:latin typeface="Calibri" pitchFamily="34" charset="0"/>
                <a:ea typeface="Calibri" pitchFamily="34" charset="0"/>
                <a:cs typeface="Arial" pitchFamily="34" charset="0"/>
              </a:rPr>
              <a:t>ونحله </a:t>
            </a:r>
            <a:r>
              <a:rPr kumimoji="0" lang="ar-DZ" sz="2800" b="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DZ" sz="2800" b="1" i="0" u="none" strike="noStrike" cap="none" normalizeH="0" baseline="0" dirty="0">
                <a:ln>
                  <a:noFill/>
                </a:ln>
                <a:solidFill>
                  <a:schemeClr val="tx1"/>
                </a:solidFill>
                <a:effectLst/>
                <a:latin typeface="Calibri" pitchFamily="34" charset="0"/>
                <a:ea typeface="Calibri" pitchFamily="34" charset="0"/>
                <a:cs typeface="Arial" pitchFamily="34" charset="0"/>
              </a:rPr>
              <a:t>وحسب </a:t>
            </a:r>
            <a:r>
              <a:rPr kumimoji="0" lang="ar-DZ" sz="2800" b="1" i="0" u="none" strike="noStrike" cap="none" normalizeH="0" baseline="0" dirty="0" err="1">
                <a:ln>
                  <a:noFill/>
                </a:ln>
                <a:solidFill>
                  <a:schemeClr val="accent3">
                    <a:lumMod val="50000"/>
                  </a:schemeClr>
                </a:solidFill>
                <a:effectLst/>
                <a:latin typeface="Calibri" pitchFamily="34" charset="0"/>
                <a:ea typeface="Calibri" pitchFamily="34" charset="0"/>
                <a:cs typeface="Arial" pitchFamily="34" charset="0"/>
              </a:rPr>
              <a:t>بورتي</a:t>
            </a:r>
            <a:r>
              <a:rPr kumimoji="0" lang="ar-DZ" sz="2800" b="1" i="0" u="none" strike="noStrike" cap="none" normalizeH="0" baseline="0" dirty="0">
                <a:ln>
                  <a:noFill/>
                </a:ln>
                <a:solidFill>
                  <a:schemeClr val="accent3">
                    <a:lumMod val="50000"/>
                  </a:schemeClr>
                </a:solidFill>
                <a:effectLst/>
                <a:latin typeface="Calibri" pitchFamily="34" charset="0"/>
                <a:ea typeface="Calibri" pitchFamily="34" charset="0"/>
                <a:cs typeface="Arial" pitchFamily="34" charset="0"/>
              </a:rPr>
              <a:t> : </a:t>
            </a:r>
            <a:r>
              <a:rPr kumimoji="0" lang="ar-DZ" sz="2800" b="0" i="0" u="none" strike="noStrike" cap="none" normalizeH="0" baseline="0" dirty="0">
                <a:ln>
                  <a:noFill/>
                </a:ln>
                <a:solidFill>
                  <a:srgbClr val="000000"/>
                </a:solidFill>
                <a:effectLst/>
                <a:latin typeface="Calibri" pitchFamily="34" charset="0"/>
                <a:ea typeface="Calibri" pitchFamily="34" charset="0"/>
                <a:cs typeface="Arial" pitchFamily="34" charset="0"/>
              </a:rPr>
              <a:t>فانه يحدد الحالات المختلفة للفارق بين الاحتياجات المستقبلية من الموارد البشرية وبين العرض الداخلي </a:t>
            </a:r>
            <a:r>
              <a:rPr kumimoji="0" lang="ar-DZ" sz="2800" b="0" i="0" u="none" strike="noStrike" cap="none" normalizeH="0" baseline="0" dirty="0" err="1">
                <a:ln>
                  <a:noFill/>
                </a:ln>
                <a:solidFill>
                  <a:srgbClr val="000000"/>
                </a:solidFill>
                <a:effectLst/>
                <a:latin typeface="Calibri" pitchFamily="34" charset="0"/>
                <a:ea typeface="Calibri" pitchFamily="34" charset="0"/>
                <a:cs typeface="Arial" pitchFamily="34" charset="0"/>
              </a:rPr>
              <a:t>المستقبلي.</a:t>
            </a:r>
            <a:r>
              <a:rPr kumimoji="0" lang="ar-DZ" sz="2800" b="0" i="0" u="none" strike="noStrike" cap="none" normalizeH="0" baseline="0" dirty="0">
                <a:ln>
                  <a:noFill/>
                </a:ln>
                <a:solidFill>
                  <a:srgbClr val="000000"/>
                </a:solidFill>
                <a:effectLst/>
                <a:latin typeface="Calibri" pitchFamily="34" charset="0"/>
                <a:ea typeface="Calibri" pitchFamily="34" charset="0"/>
                <a:cs typeface="Arial" pitchFamily="34" charset="0"/>
              </a:rPr>
              <a:t>  </a:t>
            </a:r>
            <a:r>
              <a:rPr kumimoji="0" lang="ar-DZ" sz="2800" b="1" i="0" u="none" strike="noStrike" cap="none" normalizeH="0" baseline="0" dirty="0">
                <a:ln>
                  <a:noFill/>
                </a:ln>
                <a:solidFill>
                  <a:srgbClr val="C00000"/>
                </a:solidFill>
                <a:effectLst/>
                <a:latin typeface="Calibri" pitchFamily="34" charset="0"/>
                <a:ea typeface="Calibri" pitchFamily="34" charset="0"/>
                <a:cs typeface="Arial" pitchFamily="34" charset="0"/>
              </a:rPr>
              <a:t> </a:t>
            </a:r>
            <a:endParaRPr kumimoji="0" lang="ar-DZ" sz="2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4" presetClass="entr" presetSubtype="0" fill="hold" nodeType="clickEffect">
                                  <p:stCondLst>
                                    <p:cond delay="0"/>
                                  </p:stCondLst>
                                  <p:childTnLst>
                                    <p:set>
                                      <p:cBhvr>
                                        <p:cTn id="20" dur="1" fill="hold">
                                          <p:stCondLst>
                                            <p:cond delay="0"/>
                                          </p:stCondLst>
                                        </p:cTn>
                                        <p:tgtEl>
                                          <p:spTgt spid="23553">
                                            <p:txEl>
                                              <p:pRg st="0" end="0"/>
                                            </p:txEl>
                                          </p:spTgt>
                                        </p:tgtEl>
                                        <p:attrNameLst>
                                          <p:attrName>style.visibility</p:attrName>
                                        </p:attrNameLst>
                                      </p:cBhvr>
                                      <p:to>
                                        <p:strVal val="visible"/>
                                      </p:to>
                                    </p:set>
                                    <p:anim to="" calcmode="lin" valueType="num">
                                      <p:cBhvr>
                                        <p:cTn id="21" dur="1" fill="hold"/>
                                        <p:tgtEl>
                                          <p:spTgt spid="23553">
                                            <p:txEl>
                                              <p:pRg st="0" end="0"/>
                                            </p:txEl>
                                          </p:spTgt>
                                        </p:tgtEl>
                                        <p:attrNameLst>
                                          <p:attrName/>
                                        </p:attrNameLst>
                                      </p:cBhvr>
                                    </p:anim>
                                  </p:childTnLst>
                                </p:cTn>
                              </p:par>
                              <p:par>
                                <p:cTn id="22" presetID="24" presetClass="entr" presetSubtype="0" fill="hold" nodeType="withEffect">
                                  <p:stCondLst>
                                    <p:cond delay="0"/>
                                  </p:stCondLst>
                                  <p:childTnLst>
                                    <p:set>
                                      <p:cBhvr>
                                        <p:cTn id="23" dur="1" fill="hold">
                                          <p:stCondLst>
                                            <p:cond delay="0"/>
                                          </p:stCondLst>
                                        </p:cTn>
                                        <p:tgtEl>
                                          <p:spTgt spid="23553">
                                            <p:txEl>
                                              <p:pRg st="1" end="1"/>
                                            </p:txEl>
                                          </p:spTgt>
                                        </p:tgtEl>
                                        <p:attrNameLst>
                                          <p:attrName>style.visibility</p:attrName>
                                        </p:attrNameLst>
                                      </p:cBhvr>
                                      <p:to>
                                        <p:strVal val="visible"/>
                                      </p:to>
                                    </p:set>
                                    <p:anim to="" calcmode="lin" valueType="num">
                                      <p:cBhvr>
                                        <p:cTn id="24" dur="1" fill="hold"/>
                                        <p:tgtEl>
                                          <p:spTgt spid="2355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467544" y="908720"/>
            <a:ext cx="8460432"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a:ln>
                  <a:noFill/>
                </a:ln>
                <a:solidFill>
                  <a:schemeClr val="accent2">
                    <a:lumMod val="75000"/>
                  </a:schemeClr>
                </a:solidFill>
                <a:effectLst/>
                <a:latin typeface="Calibri" pitchFamily="34" charset="0"/>
                <a:ea typeface="Calibri" pitchFamily="34" charset="0"/>
                <a:cs typeface="Arial" pitchFamily="34" charset="0"/>
              </a:rPr>
              <a:t>2-اقتراح</a:t>
            </a:r>
            <a:r>
              <a:rPr kumimoji="0" lang="fr-FR" sz="2800" b="1" i="0" u="none" strike="noStrike" cap="none" normalizeH="0" baseline="0" dirty="0">
                <a:ln>
                  <a:noFill/>
                </a:ln>
                <a:solidFill>
                  <a:schemeClr val="accent2">
                    <a:lumMod val="75000"/>
                  </a:schemeClr>
                </a:solidFill>
                <a:effectLst/>
                <a:latin typeface="Calibri" pitchFamily="34" charset="0"/>
                <a:ea typeface="Calibri" pitchFamily="34" charset="0"/>
                <a:cs typeface="Arial" pitchFamily="34" charset="0"/>
              </a:rPr>
              <a:t>  </a:t>
            </a:r>
            <a:r>
              <a:rPr kumimoji="0" lang="ar-DZ" sz="2800" b="1" i="0" u="none" strike="noStrike" cap="none" normalizeH="0" baseline="0" dirty="0">
                <a:ln>
                  <a:noFill/>
                </a:ln>
                <a:solidFill>
                  <a:schemeClr val="accent2">
                    <a:lumMod val="75000"/>
                  </a:schemeClr>
                </a:solidFill>
                <a:effectLst/>
                <a:latin typeface="Calibri" pitchFamily="34" charset="0"/>
                <a:ea typeface="Calibri" pitchFamily="34" charset="0"/>
                <a:cs typeface="Arial" pitchFamily="34" charset="0"/>
              </a:rPr>
              <a:t>الإجراءات </a:t>
            </a:r>
            <a:r>
              <a:rPr kumimoji="0" lang="ar-DZ" sz="2800" b="1" i="0" u="none" strike="noStrike" cap="none" normalizeH="0" baseline="0" dirty="0" err="1">
                <a:ln>
                  <a:noFill/>
                </a:ln>
                <a:solidFill>
                  <a:schemeClr val="accent2">
                    <a:lumMod val="75000"/>
                  </a:schemeClr>
                </a:solidFill>
                <a:effectLst/>
                <a:latin typeface="Calibri" pitchFamily="34" charset="0"/>
                <a:ea typeface="Calibri" pitchFamily="34" charset="0"/>
                <a:cs typeface="Arial" pitchFamily="34" charset="0"/>
              </a:rPr>
              <a:t>التعديلية</a:t>
            </a:r>
            <a:r>
              <a:rPr kumimoji="0" lang="fr-FR" sz="2800" b="1" i="0" u="none" strike="noStrike" cap="none" normalizeH="0" baseline="0" dirty="0">
                <a:ln>
                  <a:noFill/>
                </a:ln>
                <a:solidFill>
                  <a:schemeClr val="accent2">
                    <a:lumMod val="75000"/>
                  </a:schemeClr>
                </a:solidFill>
                <a:effectLst/>
                <a:latin typeface="Calibri" pitchFamily="34" charset="0"/>
                <a:ea typeface="Calibri" pitchFamily="34" charset="0"/>
                <a:cs typeface="Arial" pitchFamily="34" charset="0"/>
              </a:rPr>
              <a:t>  </a:t>
            </a:r>
            <a:r>
              <a:rPr kumimoji="0" lang="ar-DZ" sz="2800" b="1" i="0" u="none" strike="noStrike" cap="none" normalizeH="0" baseline="0" dirty="0">
                <a:ln>
                  <a:noFill/>
                </a:ln>
                <a:solidFill>
                  <a:schemeClr val="accent2">
                    <a:lumMod val="75000"/>
                  </a:schemeClr>
                </a:solidFill>
                <a:effectLst/>
                <a:latin typeface="Calibri" pitchFamily="34" charset="0"/>
                <a:ea typeface="Calibri" pitchFamily="34" charset="0"/>
                <a:cs typeface="Arial" pitchFamily="34" charset="0"/>
              </a:rPr>
              <a:t>و التصحيحية</a:t>
            </a:r>
            <a:r>
              <a:rPr kumimoji="0" lang="fr-FR" sz="2800" b="1" i="0" u="none" strike="noStrike" cap="none" normalizeH="0" baseline="0" dirty="0">
                <a:ln>
                  <a:noFill/>
                </a:ln>
                <a:solidFill>
                  <a:schemeClr val="accent2">
                    <a:lumMod val="75000"/>
                  </a:schemeClr>
                </a:solidFill>
                <a:effectLst/>
                <a:latin typeface="Calibri" pitchFamily="34" charset="0"/>
                <a:ea typeface="Calibri" pitchFamily="34" charset="0"/>
                <a:cs typeface="Arial" pitchFamily="34" charset="0"/>
              </a:rPr>
              <a:t> </a:t>
            </a:r>
            <a:r>
              <a:rPr kumimoji="0" lang="fr-FR" sz="2800" b="1" i="0" u="none" strike="noStrike" cap="none" normalizeH="0" baseline="0" dirty="0">
                <a:ln>
                  <a:noFill/>
                </a:ln>
                <a:solidFill>
                  <a:srgbClr val="C00000"/>
                </a:solidFill>
                <a:effectLst/>
                <a:latin typeface="Calibri" pitchFamily="34" charset="0"/>
                <a:ea typeface="Calibri" pitchFamily="34" charset="0"/>
                <a:cs typeface="Arial" pitchFamily="34" charset="0"/>
              </a:rPr>
              <a:t>: </a:t>
            </a:r>
            <a:r>
              <a:rPr kumimoji="0" lang="ar-DZ" sz="2800" b="0" i="0" u="none" strike="noStrike" cap="none" normalizeH="0" baseline="0" dirty="0">
                <a:ln>
                  <a:noFill/>
                </a:ln>
                <a:solidFill>
                  <a:srgbClr val="000000"/>
                </a:solidFill>
                <a:effectLst/>
                <a:latin typeface="Calibri" pitchFamily="34" charset="0"/>
                <a:ea typeface="Calibri" pitchFamily="34" charset="0"/>
                <a:cs typeface="Arial" pitchFamily="34" charset="0"/>
              </a:rPr>
              <a:t>تتمثل حالة عدم التوازن إما في وجود فائض أو عجز من ناحية الموارد البشرية مقارنة باحتياجات المؤسسة في مواعيد زمنية </a:t>
            </a:r>
            <a:r>
              <a:rPr kumimoji="0" lang="ar-DZ" sz="2800" b="0" i="0" u="none" strike="noStrike" cap="none" normalizeH="0" baseline="0" dirty="0" err="1">
                <a:ln>
                  <a:noFill/>
                </a:ln>
                <a:solidFill>
                  <a:srgbClr val="000000"/>
                </a:solidFill>
                <a:effectLst/>
                <a:latin typeface="Calibri" pitchFamily="34" charset="0"/>
                <a:ea typeface="Calibri" pitchFamily="34" charset="0"/>
                <a:cs typeface="Arial" pitchFamily="34" charset="0"/>
              </a:rPr>
              <a:t>محددة </a:t>
            </a:r>
            <a:r>
              <a:rPr kumimoji="0" lang="ar-DZ" sz="2800" b="0" i="0" u="none" strike="noStrike" cap="none" normalizeH="0" baseline="0" dirty="0">
                <a:ln>
                  <a:noFill/>
                </a:ln>
                <a:solidFill>
                  <a:srgbClr val="000000"/>
                </a:solidFill>
                <a:effectLst/>
                <a:latin typeface="Calibri" pitchFamily="34" charset="0"/>
                <a:ea typeface="Calibri" pitchFamily="34" charset="0"/>
                <a:cs typeface="Arial" pitchFamily="34" charset="0"/>
              </a:rPr>
              <a:t>، علما ان الإجراءات التي تتخذ بصورة مستعجلة لأجل تعديل أو التسوية في الأمد القصير قد تفرض نفسها في حالة توقعنا لعدم توازن محتمل ومن أهم الإجراءات كالتالي</a:t>
            </a:r>
            <a:r>
              <a:rPr kumimoji="0" lang="fr-FR" sz="2800" b="0" i="0" u="none" strike="noStrike" cap="none" normalizeH="0" baseline="0" dirty="0">
                <a:ln>
                  <a:noFill/>
                </a:ln>
                <a:solidFill>
                  <a:srgbClr val="000000"/>
                </a:solidFill>
                <a:effectLst/>
                <a:latin typeface="Calibri" pitchFamily="34" charset="0"/>
                <a:ea typeface="Calibri" pitchFamily="34" charset="0"/>
                <a:cs typeface="Arial" pitchFamily="34" charset="0"/>
              </a:rPr>
              <a:t> :</a:t>
            </a:r>
            <a:endParaRPr kumimoji="0" lang="fr-FR" sz="2800" b="0" i="0" u="none" strike="noStrike" cap="none" normalizeH="0" baseline="0" dirty="0">
              <a:ln>
                <a:noFill/>
              </a:ln>
              <a:solidFill>
                <a:schemeClr val="tx1"/>
              </a:solidFill>
              <a:effectLst/>
              <a:latin typeface="Arial" pitchFamily="34" charset="0"/>
              <a:cs typeface="Arial" pitchFamily="34" charset="0"/>
            </a:endParaRPr>
          </a:p>
          <a:p>
            <a:pPr lvl="0" algn="r" rtl="1" eaLnBrk="0" fontAlgn="base" hangingPunct="0">
              <a:spcBef>
                <a:spcPct val="0"/>
              </a:spcBef>
              <a:spcAft>
                <a:spcPct val="0"/>
              </a:spcAft>
            </a:pPr>
            <a:r>
              <a:rPr lang="ar-DZ" sz="2800" b="1" dirty="0">
                <a:solidFill>
                  <a:schemeClr val="accent3">
                    <a:lumMod val="50000"/>
                  </a:schemeClr>
                </a:solidFill>
                <a:latin typeface="Calibri" pitchFamily="34" charset="0"/>
                <a:ea typeface="Calibri" pitchFamily="34" charset="0"/>
                <a:cs typeface="Arial" pitchFamily="34" charset="0"/>
              </a:rPr>
              <a:t>1-الإجراءات </a:t>
            </a:r>
            <a:r>
              <a:rPr lang="ar-DZ" sz="2800" b="1" dirty="0" err="1">
                <a:solidFill>
                  <a:schemeClr val="accent3">
                    <a:lumMod val="50000"/>
                  </a:schemeClr>
                </a:solidFill>
                <a:latin typeface="Calibri" pitchFamily="34" charset="0"/>
                <a:ea typeface="Calibri" pitchFamily="34" charset="0"/>
                <a:cs typeface="Arial" pitchFamily="34" charset="0"/>
              </a:rPr>
              <a:t>التعديلية</a:t>
            </a:r>
            <a:r>
              <a:rPr lang="ar-DZ" sz="2800" b="1" dirty="0">
                <a:solidFill>
                  <a:schemeClr val="accent3">
                    <a:lumMod val="50000"/>
                  </a:schemeClr>
                </a:solidFill>
                <a:latin typeface="Calibri" pitchFamily="34" charset="0"/>
                <a:ea typeface="Calibri" pitchFamily="34" charset="0"/>
                <a:cs typeface="Arial" pitchFamily="34" charset="0"/>
              </a:rPr>
              <a:t> على المدى القصير:</a:t>
            </a:r>
            <a:r>
              <a:rPr lang="fr-FR" sz="2800" b="1" dirty="0">
                <a:solidFill>
                  <a:schemeClr val="accent3">
                    <a:lumMod val="50000"/>
                  </a:schemeClr>
                </a:solidFill>
                <a:latin typeface="Calibri" pitchFamily="34" charset="0"/>
                <a:ea typeface="Calibri" pitchFamily="34" charset="0"/>
                <a:cs typeface="Arial" pitchFamily="34" charset="0"/>
              </a:rPr>
              <a:t> </a:t>
            </a:r>
            <a:r>
              <a:rPr kumimoji="0" lang="fr-FR" sz="2800" b="1" i="0" u="none" strike="noStrike" cap="none" normalizeH="0" baseline="0" dirty="0">
                <a:ln>
                  <a:noFill/>
                </a:ln>
                <a:solidFill>
                  <a:srgbClr val="00B050"/>
                </a:solidFill>
                <a:effectLst/>
                <a:latin typeface="Calibri" pitchFamily="34" charset="0"/>
                <a:ea typeface="Calibri" pitchFamily="34" charset="0"/>
                <a:cs typeface="Arial" pitchFamily="34" charset="0"/>
              </a:rPr>
              <a:t> </a:t>
            </a:r>
            <a:r>
              <a:rPr kumimoji="0" lang="ar-DZ" sz="2800" b="0" i="0" u="none" strike="noStrike" cap="none" normalizeH="0" baseline="0" dirty="0">
                <a:ln>
                  <a:noFill/>
                </a:ln>
                <a:solidFill>
                  <a:srgbClr val="000000"/>
                </a:solidFill>
                <a:effectLst/>
                <a:latin typeface="Calibri" pitchFamily="34" charset="0"/>
                <a:ea typeface="Calibri" pitchFamily="34" charset="0"/>
                <a:cs typeface="Arial" pitchFamily="34" charset="0"/>
              </a:rPr>
              <a:t>تأتي الإجراءات </a:t>
            </a:r>
            <a:r>
              <a:rPr kumimoji="0" lang="ar-DZ" sz="2800" b="0" i="0" u="none" strike="noStrike" cap="none" normalizeH="0" baseline="0" dirty="0" err="1">
                <a:ln>
                  <a:noFill/>
                </a:ln>
                <a:solidFill>
                  <a:srgbClr val="000000"/>
                </a:solidFill>
                <a:effectLst/>
                <a:latin typeface="Calibri" pitchFamily="34" charset="0"/>
                <a:ea typeface="Calibri" pitchFamily="34" charset="0"/>
                <a:cs typeface="Arial" pitchFamily="34" charset="0"/>
              </a:rPr>
              <a:t>التعديلية</a:t>
            </a:r>
            <a:r>
              <a:rPr kumimoji="0" lang="ar-DZ" sz="2800" b="0" i="0" u="none" strike="noStrike" cap="none" normalizeH="0" baseline="0" dirty="0">
                <a:ln>
                  <a:noFill/>
                </a:ln>
                <a:solidFill>
                  <a:srgbClr val="000000"/>
                </a:solidFill>
                <a:effectLst/>
                <a:latin typeface="Calibri" pitchFamily="34" charset="0"/>
                <a:ea typeface="Calibri" pitchFamily="34" charset="0"/>
                <a:cs typeface="Arial" pitchFamily="34" charset="0"/>
              </a:rPr>
              <a:t> المتعلقة بالمدى القصير استجابة لمتطلبات العملية الإنتاجية حيث يظهر الفائض عندما تتوقع المؤسسة نقصا في حجم الإنتاج في حين يعكس العجز زيادة متوقعة فيه</a:t>
            </a:r>
            <a:r>
              <a:rPr kumimoji="0" lang="fr-FR" sz="2800" b="0" i="0" u="none" strike="noStrike" cap="none" normalizeH="0" baseline="0" dirty="0">
                <a:ln>
                  <a:noFill/>
                </a:ln>
                <a:solidFill>
                  <a:srgbClr val="000000"/>
                </a:solidFill>
                <a:effectLst/>
                <a:latin typeface="Calibri" pitchFamily="34" charset="0"/>
                <a:ea typeface="Calibri" pitchFamily="34" charset="0"/>
                <a:cs typeface="Arial" pitchFamily="34" charset="0"/>
              </a:rPr>
              <a:t> . </a:t>
            </a:r>
            <a:endParaRPr kumimoji="0" lang="en-US" sz="2800" b="1" i="0" u="none" strike="noStrike" cap="none" normalizeH="0" baseline="0" dirty="0">
              <a:ln>
                <a:noFill/>
              </a:ln>
              <a:solidFill>
                <a:srgbClr val="C00000"/>
              </a:solidFill>
              <a:effectLst/>
              <a:latin typeface="Calibri" pitchFamily="34" charset="0"/>
              <a:ea typeface="Calibri"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a:ln>
                  <a:noFill/>
                </a:ln>
                <a:solidFill>
                  <a:schemeClr val="accent3">
                    <a:lumMod val="50000"/>
                  </a:schemeClr>
                </a:solidFill>
                <a:effectLst/>
                <a:latin typeface="Calibri" pitchFamily="34" charset="0"/>
                <a:ea typeface="Calibri" pitchFamily="34" charset="0"/>
                <a:cs typeface="Arial" pitchFamily="34" charset="0"/>
              </a:rPr>
              <a:t>2- الإجراءات </a:t>
            </a:r>
            <a:r>
              <a:rPr kumimoji="0" lang="ar-DZ" sz="2800" b="1" i="0" u="none" strike="noStrike" cap="none" normalizeH="0" baseline="0" dirty="0" err="1">
                <a:ln>
                  <a:noFill/>
                </a:ln>
                <a:solidFill>
                  <a:schemeClr val="accent3">
                    <a:lumMod val="50000"/>
                  </a:schemeClr>
                </a:solidFill>
                <a:effectLst/>
                <a:latin typeface="Calibri" pitchFamily="34" charset="0"/>
                <a:ea typeface="Calibri" pitchFamily="34" charset="0"/>
                <a:cs typeface="Arial" pitchFamily="34" charset="0"/>
              </a:rPr>
              <a:t>التعديلية</a:t>
            </a:r>
            <a:r>
              <a:rPr kumimoji="0" lang="ar-DZ" sz="2800" b="1" i="0" u="none" strike="noStrike" cap="none" normalizeH="0" baseline="0" dirty="0">
                <a:ln>
                  <a:noFill/>
                </a:ln>
                <a:solidFill>
                  <a:schemeClr val="accent3">
                    <a:lumMod val="50000"/>
                  </a:schemeClr>
                </a:solidFill>
                <a:effectLst/>
                <a:latin typeface="Calibri" pitchFamily="34" charset="0"/>
                <a:ea typeface="Calibri" pitchFamily="34" charset="0"/>
                <a:cs typeface="Arial" pitchFamily="34" charset="0"/>
              </a:rPr>
              <a:t> على المدى المتوسط و البعيد</a:t>
            </a:r>
            <a:r>
              <a:rPr lang="ar-DZ" sz="2800" b="1" dirty="0">
                <a:solidFill>
                  <a:schemeClr val="accent3">
                    <a:lumMod val="50000"/>
                  </a:schemeClr>
                </a:solidFill>
                <a:latin typeface="Calibri" pitchFamily="34" charset="0"/>
                <a:ea typeface="Calibri" pitchFamily="34" charset="0"/>
                <a:cs typeface="Arial" pitchFamily="34" charset="0"/>
              </a:rPr>
              <a:t>:</a:t>
            </a:r>
            <a:r>
              <a:rPr kumimoji="0" lang="ar-DZ" sz="2800" b="0" i="0" u="none" strike="noStrike" cap="none" normalizeH="0" baseline="0" dirty="0">
                <a:ln>
                  <a:noFill/>
                </a:ln>
                <a:solidFill>
                  <a:srgbClr val="000000"/>
                </a:solidFill>
                <a:effectLst/>
                <a:latin typeface="Calibri" pitchFamily="34" charset="0"/>
                <a:ea typeface="Calibri" pitchFamily="34" charset="0"/>
                <a:cs typeface="Arial" pitchFamily="34" charset="0"/>
              </a:rPr>
              <a:t> إن الإجراءات </a:t>
            </a:r>
            <a:r>
              <a:rPr kumimoji="0" lang="ar-DZ" sz="2800" b="0" i="0" u="none" strike="noStrike" cap="none" normalizeH="0" baseline="0" dirty="0" err="1">
                <a:ln>
                  <a:noFill/>
                </a:ln>
                <a:solidFill>
                  <a:srgbClr val="000000"/>
                </a:solidFill>
                <a:effectLst/>
                <a:latin typeface="Calibri" pitchFamily="34" charset="0"/>
                <a:ea typeface="Calibri" pitchFamily="34" charset="0"/>
                <a:cs typeface="Arial" pitchFamily="34" charset="0"/>
              </a:rPr>
              <a:t>التعديلية</a:t>
            </a:r>
            <a:r>
              <a:rPr kumimoji="0" lang="ar-DZ" sz="2800" b="0" i="0" u="none" strike="noStrike" cap="none" normalizeH="0" baseline="0" dirty="0">
                <a:ln>
                  <a:noFill/>
                </a:ln>
                <a:solidFill>
                  <a:srgbClr val="000000"/>
                </a:solidFill>
                <a:effectLst/>
                <a:latin typeface="Calibri" pitchFamily="34" charset="0"/>
                <a:ea typeface="Calibri" pitchFamily="34" charset="0"/>
                <a:cs typeface="Arial" pitchFamily="34" charset="0"/>
              </a:rPr>
              <a:t> الخاصة بهذين المسببين لا تتعلق فقط بحجم الإنتاج الذي تتوقعه المؤسسة بل يتعدى ذلك إلى أهدافها و استراتيجياتها </a:t>
            </a:r>
            <a:r>
              <a:rPr kumimoji="0" lang="ar-DZ" sz="2800" b="0" i="0" u="none" strike="noStrike" cap="none" normalizeH="0" baseline="0" dirty="0" err="1">
                <a:ln>
                  <a:noFill/>
                </a:ln>
                <a:solidFill>
                  <a:srgbClr val="000000"/>
                </a:solidFill>
                <a:effectLst/>
                <a:latin typeface="Calibri" pitchFamily="34" charset="0"/>
                <a:ea typeface="Calibri" pitchFamily="34" charset="0"/>
                <a:cs typeface="Arial" pitchFamily="34" charset="0"/>
              </a:rPr>
              <a:t>المستقبلية </a:t>
            </a:r>
            <a:r>
              <a:rPr kumimoji="0" lang="ar-DZ" sz="2800" b="0" i="0" u="none" strike="noStrike" cap="none" normalizeH="0" baseline="0" dirty="0">
                <a:ln>
                  <a:noFill/>
                </a:ln>
                <a:solidFill>
                  <a:srgbClr val="000000"/>
                </a:solidFill>
                <a:effectLst/>
                <a:latin typeface="Calibri" pitchFamily="34" charset="0"/>
                <a:ea typeface="Calibri" pitchFamily="34" charset="0"/>
                <a:cs typeface="Arial" pitchFamily="34" charset="0"/>
              </a:rPr>
              <a:t>، كالتوسيع و الاندماج</a:t>
            </a:r>
            <a:r>
              <a:rPr kumimoji="0" lang="fr-FR" sz="2800" b="0" i="0" u="none" strike="noStrike" cap="none" normalizeH="0" baseline="0" dirty="0">
                <a:ln>
                  <a:noFill/>
                </a:ln>
                <a:solidFill>
                  <a:srgbClr val="000000"/>
                </a:solidFill>
                <a:effectLst/>
                <a:latin typeface="Calibri" pitchFamily="34" charset="0"/>
                <a:ea typeface="Calibri" pitchFamily="34" charset="0"/>
                <a:cs typeface="Arial" pitchFamily="34" charset="0"/>
              </a:rPr>
              <a:t>.</a:t>
            </a:r>
            <a:r>
              <a:rPr kumimoji="0" lang="fr-FR" sz="2800" b="0" i="0" u="none" strike="noStrike" cap="none" normalizeH="0" baseline="0" dirty="0">
                <a:ln>
                  <a:noFill/>
                </a:ln>
                <a:solidFill>
                  <a:schemeClr val="tx1"/>
                </a:solidFill>
                <a:effectLst/>
                <a:latin typeface="Arial" pitchFamily="34" charset="0"/>
                <a:cs typeface="Arial"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24577">
                                            <p:txEl>
                                              <p:pRg st="0" end="0"/>
                                            </p:txEl>
                                          </p:spTgt>
                                        </p:tgtEl>
                                        <p:attrNameLst>
                                          <p:attrName>style.visibility</p:attrName>
                                        </p:attrNameLst>
                                      </p:cBhvr>
                                      <p:to>
                                        <p:strVal val="visible"/>
                                      </p:to>
                                    </p:set>
                                    <p:anim to="" calcmode="lin" valueType="num">
                                      <p:cBhvr>
                                        <p:cTn id="7" dur="1" fill="hold"/>
                                        <p:tgtEl>
                                          <p:spTgt spid="24577">
                                            <p:txEl>
                                              <p:pRg st="0" end="0"/>
                                            </p:txEl>
                                          </p:spTgt>
                                        </p:tgtEl>
                                        <p:attrNameLst>
                                          <p:attrName/>
                                        </p:attrNameLst>
                                      </p:cBhvr>
                                    </p:anim>
                                  </p:childTnLst>
                                </p:cTn>
                              </p:par>
                              <p:par>
                                <p:cTn id="8" presetID="24" presetClass="entr" presetSubtype="0" fill="hold" nodeType="withEffect">
                                  <p:stCondLst>
                                    <p:cond delay="0"/>
                                  </p:stCondLst>
                                  <p:childTnLst>
                                    <p:set>
                                      <p:cBhvr>
                                        <p:cTn id="9" dur="1" fill="hold">
                                          <p:stCondLst>
                                            <p:cond delay="0"/>
                                          </p:stCondLst>
                                        </p:cTn>
                                        <p:tgtEl>
                                          <p:spTgt spid="24577">
                                            <p:txEl>
                                              <p:pRg st="1" end="1"/>
                                            </p:txEl>
                                          </p:spTgt>
                                        </p:tgtEl>
                                        <p:attrNameLst>
                                          <p:attrName>style.visibility</p:attrName>
                                        </p:attrNameLst>
                                      </p:cBhvr>
                                      <p:to>
                                        <p:strVal val="visible"/>
                                      </p:to>
                                    </p:set>
                                    <p:anim to="" calcmode="lin" valueType="num">
                                      <p:cBhvr>
                                        <p:cTn id="10" dur="1" fill="hold"/>
                                        <p:tgtEl>
                                          <p:spTgt spid="24577">
                                            <p:txEl>
                                              <p:pRg st="1" end="1"/>
                                            </p:txEl>
                                          </p:spTgt>
                                        </p:tgtEl>
                                        <p:attrNameLst>
                                          <p:attrName/>
                                        </p:attrNameLst>
                                      </p:cBhvr>
                                    </p:anim>
                                  </p:childTnLst>
                                </p:cTn>
                              </p:par>
                              <p:par>
                                <p:cTn id="11" presetID="24" presetClass="entr" presetSubtype="0" fill="hold" nodeType="withEffect">
                                  <p:stCondLst>
                                    <p:cond delay="0"/>
                                  </p:stCondLst>
                                  <p:childTnLst>
                                    <p:set>
                                      <p:cBhvr>
                                        <p:cTn id="12" dur="1" fill="hold">
                                          <p:stCondLst>
                                            <p:cond delay="0"/>
                                          </p:stCondLst>
                                        </p:cTn>
                                        <p:tgtEl>
                                          <p:spTgt spid="24577">
                                            <p:txEl>
                                              <p:pRg st="2" end="2"/>
                                            </p:txEl>
                                          </p:spTgt>
                                        </p:tgtEl>
                                        <p:attrNameLst>
                                          <p:attrName>style.visibility</p:attrName>
                                        </p:attrNameLst>
                                      </p:cBhvr>
                                      <p:to>
                                        <p:strVal val="visible"/>
                                      </p:to>
                                    </p:set>
                                    <p:anim to="" calcmode="lin" valueType="num">
                                      <p:cBhvr>
                                        <p:cTn id="13" dur="1" fill="hold"/>
                                        <p:tgtEl>
                                          <p:spTgt spid="24577">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179512" y="980728"/>
          <a:ext cx="8784978" cy="5618756"/>
        </p:xfrm>
        <a:graphic>
          <a:graphicData uri="http://schemas.openxmlformats.org/drawingml/2006/table">
            <a:tbl>
              <a:tblPr>
                <a:tableStyleId>{5DA37D80-6434-44D0-A028-1B22A696006F}</a:tableStyleId>
              </a:tblPr>
              <a:tblGrid>
                <a:gridCol w="2927690">
                  <a:extLst>
                    <a:ext uri="{9D8B030D-6E8A-4147-A177-3AD203B41FA5}">
                      <a16:colId xmlns:a16="http://schemas.microsoft.com/office/drawing/2014/main" val="20000"/>
                    </a:ext>
                  </a:extLst>
                </a:gridCol>
                <a:gridCol w="2928644">
                  <a:extLst>
                    <a:ext uri="{9D8B030D-6E8A-4147-A177-3AD203B41FA5}">
                      <a16:colId xmlns:a16="http://schemas.microsoft.com/office/drawing/2014/main" val="20001"/>
                    </a:ext>
                  </a:extLst>
                </a:gridCol>
                <a:gridCol w="2928644">
                  <a:extLst>
                    <a:ext uri="{9D8B030D-6E8A-4147-A177-3AD203B41FA5}">
                      <a16:colId xmlns:a16="http://schemas.microsoft.com/office/drawing/2014/main" val="20002"/>
                    </a:ext>
                  </a:extLst>
                </a:gridCol>
              </a:tblGrid>
              <a:tr h="345187">
                <a:tc>
                  <a:txBody>
                    <a:bodyPr/>
                    <a:lstStyle/>
                    <a:p>
                      <a:pPr algn="r">
                        <a:lnSpc>
                          <a:spcPct val="115000"/>
                        </a:lnSpc>
                        <a:spcAft>
                          <a:spcPts val="0"/>
                        </a:spcAft>
                      </a:pPr>
                      <a:r>
                        <a:rPr lang="ar-DZ" sz="2800" dirty="0">
                          <a:ln>
                            <a:solidFill>
                              <a:schemeClr val="accent2">
                                <a:lumMod val="60000"/>
                                <a:lumOff val="40000"/>
                              </a:schemeClr>
                            </a:solidFill>
                          </a:ln>
                        </a:rPr>
                        <a:t>حالة العجز </a:t>
                      </a:r>
                      <a:endParaRPr lang="fr-FR" sz="2800" dirty="0">
                        <a:ln>
                          <a:solidFill>
                            <a:schemeClr val="accent2">
                              <a:lumMod val="60000"/>
                              <a:lumOff val="40000"/>
                            </a:schemeClr>
                          </a:solidFill>
                        </a:ln>
                        <a:solidFill>
                          <a:schemeClr val="bg2">
                            <a:lumMod val="25000"/>
                          </a:schemeClr>
                        </a:solidFill>
                        <a:latin typeface="Calibri"/>
                        <a:ea typeface="Calibri"/>
                        <a:cs typeface="Arial"/>
                      </a:endParaRPr>
                    </a:p>
                  </a:txBody>
                  <a:tcPr marL="68580" marR="68580" marT="0" marB="0"/>
                </a:tc>
                <a:tc>
                  <a:txBody>
                    <a:bodyPr/>
                    <a:lstStyle/>
                    <a:p>
                      <a:pPr algn="r">
                        <a:lnSpc>
                          <a:spcPct val="115000"/>
                        </a:lnSpc>
                        <a:spcAft>
                          <a:spcPts val="0"/>
                        </a:spcAft>
                      </a:pPr>
                      <a:r>
                        <a:rPr lang="ar-DZ" sz="2800">
                          <a:ln>
                            <a:solidFill>
                              <a:schemeClr val="accent2">
                                <a:lumMod val="60000"/>
                                <a:lumOff val="40000"/>
                              </a:schemeClr>
                            </a:solidFill>
                          </a:ln>
                        </a:rPr>
                        <a:t>حالة الفائض </a:t>
                      </a:r>
                      <a:endParaRPr lang="fr-FR" sz="2800">
                        <a:ln>
                          <a:solidFill>
                            <a:schemeClr val="accent2">
                              <a:lumMod val="60000"/>
                              <a:lumOff val="40000"/>
                            </a:schemeClr>
                          </a:solidFill>
                        </a:ln>
                        <a:solidFill>
                          <a:schemeClr val="bg2">
                            <a:lumMod val="25000"/>
                          </a:schemeClr>
                        </a:solidFill>
                        <a:latin typeface="Calibri"/>
                        <a:ea typeface="Calibri"/>
                        <a:cs typeface="Arial"/>
                      </a:endParaRPr>
                    </a:p>
                  </a:txBody>
                  <a:tcPr marL="68580" marR="68580" marT="0" marB="0"/>
                </a:tc>
                <a:tc>
                  <a:txBody>
                    <a:bodyPr/>
                    <a:lstStyle/>
                    <a:p>
                      <a:pPr algn="r">
                        <a:lnSpc>
                          <a:spcPct val="115000"/>
                        </a:lnSpc>
                        <a:spcAft>
                          <a:spcPts val="0"/>
                        </a:spcAft>
                      </a:pPr>
                      <a:r>
                        <a:rPr lang="ar-DZ" sz="2800" dirty="0">
                          <a:ln>
                            <a:solidFill>
                              <a:schemeClr val="accent2">
                                <a:lumMod val="60000"/>
                                <a:lumOff val="40000"/>
                              </a:schemeClr>
                            </a:solidFill>
                          </a:ln>
                        </a:rPr>
                        <a:t>الإطار الزمني </a:t>
                      </a:r>
                      <a:endParaRPr lang="fr-FR" sz="2800" dirty="0">
                        <a:ln>
                          <a:solidFill>
                            <a:schemeClr val="accent2">
                              <a:lumMod val="60000"/>
                              <a:lumOff val="40000"/>
                            </a:schemeClr>
                          </a:solidFill>
                        </a:ln>
                        <a:solidFill>
                          <a:schemeClr val="bg2">
                            <a:lumMod val="25000"/>
                          </a:schemeClr>
                        </a:solidFill>
                        <a:latin typeface="Calibri"/>
                        <a:ea typeface="Calibri"/>
                        <a:cs typeface="Arial"/>
                      </a:endParaRPr>
                    </a:p>
                  </a:txBody>
                  <a:tcPr marL="68580" marR="68580" marT="0" marB="0"/>
                </a:tc>
                <a:extLst>
                  <a:ext uri="{0D108BD9-81ED-4DB2-BD59-A6C34878D82A}">
                    <a16:rowId xmlns:a16="http://schemas.microsoft.com/office/drawing/2014/main" val="10000"/>
                  </a:ext>
                </a:extLst>
              </a:tr>
              <a:tr h="345187">
                <a:tc>
                  <a:txBody>
                    <a:bodyPr/>
                    <a:lstStyle/>
                    <a:p>
                      <a:pPr algn="r">
                        <a:lnSpc>
                          <a:spcPct val="115000"/>
                        </a:lnSpc>
                        <a:spcAft>
                          <a:spcPts val="0"/>
                        </a:spcAft>
                      </a:pPr>
                      <a:r>
                        <a:rPr lang="ar-DZ" sz="2400" dirty="0"/>
                        <a:t>تكوين العاملين الحالين وتأهيلهم </a:t>
                      </a:r>
                      <a:endParaRPr lang="fr-FR" sz="2400" dirty="0">
                        <a:latin typeface="Calibri"/>
                        <a:ea typeface="Calibri"/>
                        <a:cs typeface="Arial"/>
                      </a:endParaRPr>
                    </a:p>
                  </a:txBody>
                  <a:tcPr marL="68580" marR="68580" marT="0" marB="0"/>
                </a:tc>
                <a:tc>
                  <a:txBody>
                    <a:bodyPr/>
                    <a:lstStyle/>
                    <a:p>
                      <a:pPr algn="r">
                        <a:lnSpc>
                          <a:spcPct val="115000"/>
                        </a:lnSpc>
                        <a:spcAft>
                          <a:spcPts val="0"/>
                        </a:spcAft>
                      </a:pPr>
                      <a:r>
                        <a:rPr lang="ar-DZ" sz="2400"/>
                        <a:t>التسريح </a:t>
                      </a:r>
                      <a:endParaRPr lang="fr-FR" sz="2400">
                        <a:latin typeface="Calibri"/>
                        <a:ea typeface="Calibri"/>
                        <a:cs typeface="Arial"/>
                      </a:endParaRPr>
                    </a:p>
                  </a:txBody>
                  <a:tcPr marL="68580" marR="68580" marT="0" marB="0"/>
                </a:tc>
                <a:tc rowSpan="6">
                  <a:txBody>
                    <a:bodyPr/>
                    <a:lstStyle/>
                    <a:p>
                      <a:pPr algn="r">
                        <a:lnSpc>
                          <a:spcPct val="115000"/>
                        </a:lnSpc>
                        <a:spcAft>
                          <a:spcPts val="0"/>
                        </a:spcAft>
                      </a:pPr>
                      <a:endParaRPr lang="fr-FR" sz="2400" dirty="0"/>
                    </a:p>
                    <a:p>
                      <a:pPr algn="r">
                        <a:lnSpc>
                          <a:spcPct val="115000"/>
                        </a:lnSpc>
                        <a:spcAft>
                          <a:spcPts val="0"/>
                        </a:spcAft>
                      </a:pPr>
                      <a:r>
                        <a:rPr lang="ar-DZ" sz="2400" dirty="0"/>
                        <a:t>المدى المتوسط والمدى الطويل</a:t>
                      </a:r>
                      <a:endParaRPr lang="fr-FR" sz="2400" dirty="0">
                        <a:latin typeface="Calibri"/>
                        <a:ea typeface="Calibri"/>
                        <a:cs typeface="Arial"/>
                      </a:endParaRPr>
                    </a:p>
                  </a:txBody>
                  <a:tcPr marL="68580" marR="68580" marT="0" marB="0"/>
                </a:tc>
                <a:extLst>
                  <a:ext uri="{0D108BD9-81ED-4DB2-BD59-A6C34878D82A}">
                    <a16:rowId xmlns:a16="http://schemas.microsoft.com/office/drawing/2014/main" val="10001"/>
                  </a:ext>
                </a:extLst>
              </a:tr>
              <a:tr h="690374">
                <a:tc>
                  <a:txBody>
                    <a:bodyPr/>
                    <a:lstStyle/>
                    <a:p>
                      <a:pPr algn="r">
                        <a:lnSpc>
                          <a:spcPct val="115000"/>
                        </a:lnSpc>
                        <a:spcAft>
                          <a:spcPts val="0"/>
                        </a:spcAft>
                      </a:pPr>
                      <a:r>
                        <a:rPr lang="ar-DZ" sz="2400"/>
                        <a:t>الترقية أو النقل</a:t>
                      </a:r>
                      <a:endParaRPr lang="fr-FR" sz="2400">
                        <a:latin typeface="Calibri"/>
                        <a:ea typeface="Calibri"/>
                        <a:cs typeface="Arial"/>
                      </a:endParaRPr>
                    </a:p>
                  </a:txBody>
                  <a:tcPr marL="68580" marR="68580" marT="0" marB="0"/>
                </a:tc>
                <a:tc>
                  <a:txBody>
                    <a:bodyPr/>
                    <a:lstStyle/>
                    <a:p>
                      <a:pPr algn="r">
                        <a:lnSpc>
                          <a:spcPct val="115000"/>
                        </a:lnSpc>
                        <a:spcAft>
                          <a:spcPts val="0"/>
                        </a:spcAft>
                      </a:pPr>
                      <a:r>
                        <a:rPr lang="ar-DZ" sz="2400" dirty="0"/>
                        <a:t>منح إعانات العاملين من اجل إنشاء مشاريع خاصة </a:t>
                      </a:r>
                      <a:endParaRPr lang="fr-FR" sz="2400" dirty="0">
                        <a:latin typeface="Calibri"/>
                        <a:ea typeface="Calibri"/>
                        <a:cs typeface="Arial"/>
                      </a:endParaRPr>
                    </a:p>
                  </a:txBody>
                  <a:tcPr marL="68580" marR="68580" marT="0" marB="0"/>
                </a:tc>
                <a:tc vMerge="1">
                  <a:txBody>
                    <a:bodyPr/>
                    <a:lstStyle/>
                    <a:p>
                      <a:endParaRPr lang="fr-FR"/>
                    </a:p>
                  </a:txBody>
                  <a:tcPr/>
                </a:tc>
                <a:extLst>
                  <a:ext uri="{0D108BD9-81ED-4DB2-BD59-A6C34878D82A}">
                    <a16:rowId xmlns:a16="http://schemas.microsoft.com/office/drawing/2014/main" val="10002"/>
                  </a:ext>
                </a:extLst>
              </a:tr>
              <a:tr h="345187">
                <a:tc>
                  <a:txBody>
                    <a:bodyPr/>
                    <a:lstStyle/>
                    <a:p>
                      <a:pPr algn="r">
                        <a:lnSpc>
                          <a:spcPct val="115000"/>
                        </a:lnSpc>
                        <a:spcAft>
                          <a:spcPts val="0"/>
                        </a:spcAft>
                      </a:pPr>
                      <a:r>
                        <a:rPr lang="ar-DZ" sz="2400"/>
                        <a:t>التوظيف المسبق و التدريب </a:t>
                      </a:r>
                      <a:endParaRPr lang="fr-FR" sz="2400">
                        <a:latin typeface="Calibri"/>
                        <a:ea typeface="Calibri"/>
                        <a:cs typeface="Arial"/>
                      </a:endParaRPr>
                    </a:p>
                  </a:txBody>
                  <a:tcPr marL="68580" marR="68580" marT="0" marB="0"/>
                </a:tc>
                <a:tc>
                  <a:txBody>
                    <a:bodyPr/>
                    <a:lstStyle/>
                    <a:p>
                      <a:pPr algn="r">
                        <a:lnSpc>
                          <a:spcPct val="115000"/>
                        </a:lnSpc>
                        <a:spcAft>
                          <a:spcPts val="0"/>
                        </a:spcAft>
                      </a:pPr>
                      <a:r>
                        <a:rPr lang="ar-DZ" sz="2400" dirty="0"/>
                        <a:t>الإحالة إلى التقاعد و التقاعد المسبق </a:t>
                      </a:r>
                      <a:endParaRPr lang="fr-FR" sz="2400" dirty="0">
                        <a:latin typeface="Calibri"/>
                        <a:ea typeface="Calibri"/>
                        <a:cs typeface="Arial"/>
                      </a:endParaRPr>
                    </a:p>
                  </a:txBody>
                  <a:tcPr marL="68580" marR="68580" marT="0" marB="0"/>
                </a:tc>
                <a:tc vMerge="1">
                  <a:txBody>
                    <a:bodyPr/>
                    <a:lstStyle/>
                    <a:p>
                      <a:endParaRPr lang="fr-FR"/>
                    </a:p>
                  </a:txBody>
                  <a:tcPr/>
                </a:tc>
                <a:extLst>
                  <a:ext uri="{0D108BD9-81ED-4DB2-BD59-A6C34878D82A}">
                    <a16:rowId xmlns:a16="http://schemas.microsoft.com/office/drawing/2014/main" val="10003"/>
                  </a:ext>
                </a:extLst>
              </a:tr>
              <a:tr h="690374">
                <a:tc>
                  <a:txBody>
                    <a:bodyPr/>
                    <a:lstStyle/>
                    <a:p>
                      <a:pPr algn="r">
                        <a:lnSpc>
                          <a:spcPct val="115000"/>
                        </a:lnSpc>
                        <a:spcAft>
                          <a:spcPts val="0"/>
                        </a:spcAft>
                      </a:pPr>
                      <a:r>
                        <a:rPr lang="ar-DZ" sz="2400"/>
                        <a:t>التقاعد من الباطن العقود </a:t>
                      </a:r>
                      <a:endParaRPr lang="fr-FR" sz="2400">
                        <a:latin typeface="Calibri"/>
                        <a:ea typeface="Calibri"/>
                        <a:cs typeface="Arial"/>
                      </a:endParaRPr>
                    </a:p>
                  </a:txBody>
                  <a:tcPr marL="68580" marR="68580" marT="0" marB="0"/>
                </a:tc>
                <a:tc>
                  <a:txBody>
                    <a:bodyPr/>
                    <a:lstStyle/>
                    <a:p>
                      <a:pPr>
                        <a:lnSpc>
                          <a:spcPct val="115000"/>
                        </a:lnSpc>
                        <a:spcAft>
                          <a:spcPts val="0"/>
                        </a:spcAft>
                      </a:pPr>
                      <a:r>
                        <a:rPr lang="ar-DZ" sz="2400" dirty="0"/>
                        <a:t>تأهيل العاملين لممارسة وظائف أخرى بالمؤسسة </a:t>
                      </a:r>
                      <a:endParaRPr lang="fr-FR" sz="2400" dirty="0">
                        <a:latin typeface="Calibri"/>
                        <a:ea typeface="Calibri"/>
                        <a:cs typeface="Arial"/>
                      </a:endParaRPr>
                    </a:p>
                  </a:txBody>
                  <a:tcPr marL="68580" marR="68580" marT="0" marB="0"/>
                </a:tc>
                <a:tc vMerge="1">
                  <a:txBody>
                    <a:bodyPr/>
                    <a:lstStyle/>
                    <a:p>
                      <a:endParaRPr lang="fr-FR"/>
                    </a:p>
                  </a:txBody>
                  <a:tcPr/>
                </a:tc>
                <a:extLst>
                  <a:ext uri="{0D108BD9-81ED-4DB2-BD59-A6C34878D82A}">
                    <a16:rowId xmlns:a16="http://schemas.microsoft.com/office/drawing/2014/main" val="10004"/>
                  </a:ext>
                </a:extLst>
              </a:tr>
              <a:tr h="690374">
                <a:tc>
                  <a:txBody>
                    <a:bodyPr/>
                    <a:lstStyle/>
                    <a:p>
                      <a:pPr algn="r">
                        <a:lnSpc>
                          <a:spcPct val="115000"/>
                        </a:lnSpc>
                        <a:spcAft>
                          <a:spcPts val="0"/>
                        </a:spcAft>
                      </a:pPr>
                      <a:r>
                        <a:rPr lang="ar-DZ" sz="2400"/>
                        <a:t>العقود المحددة المدة (خاصة إذا كان سوق العمل تتميز بالقوة)</a:t>
                      </a:r>
                      <a:endParaRPr lang="fr-FR" sz="2400">
                        <a:latin typeface="Calibri"/>
                        <a:ea typeface="Calibri"/>
                        <a:cs typeface="Arial"/>
                      </a:endParaRPr>
                    </a:p>
                  </a:txBody>
                  <a:tcPr marL="68580" marR="68580" marT="0" marB="0"/>
                </a:tc>
                <a:tc rowSpan="2">
                  <a:txBody>
                    <a:bodyPr/>
                    <a:lstStyle/>
                    <a:p>
                      <a:pPr algn="r">
                        <a:lnSpc>
                          <a:spcPct val="115000"/>
                        </a:lnSpc>
                        <a:spcAft>
                          <a:spcPts val="0"/>
                        </a:spcAft>
                      </a:pPr>
                      <a:r>
                        <a:rPr lang="ar-DZ" sz="2400" dirty="0"/>
                        <a:t>إعارة العاملين </a:t>
                      </a:r>
                      <a:endParaRPr lang="fr-FR" sz="2400" dirty="0">
                        <a:latin typeface="Calibri"/>
                        <a:ea typeface="Calibri"/>
                        <a:cs typeface="Arial"/>
                      </a:endParaRPr>
                    </a:p>
                  </a:txBody>
                  <a:tcPr marL="68580" marR="68580" marT="0" marB="0"/>
                </a:tc>
                <a:tc vMerge="1">
                  <a:txBody>
                    <a:bodyPr/>
                    <a:lstStyle/>
                    <a:p>
                      <a:endParaRPr lang="fr-FR"/>
                    </a:p>
                  </a:txBody>
                  <a:tcPr/>
                </a:tc>
                <a:extLst>
                  <a:ext uri="{0D108BD9-81ED-4DB2-BD59-A6C34878D82A}">
                    <a16:rowId xmlns:a16="http://schemas.microsoft.com/office/drawing/2014/main" val="10005"/>
                  </a:ext>
                </a:extLst>
              </a:tr>
              <a:tr h="501164">
                <a:tc>
                  <a:txBody>
                    <a:bodyPr/>
                    <a:lstStyle/>
                    <a:p>
                      <a:pPr algn="r">
                        <a:lnSpc>
                          <a:spcPct val="115000"/>
                        </a:lnSpc>
                        <a:spcAft>
                          <a:spcPts val="0"/>
                        </a:spcAft>
                      </a:pPr>
                      <a:r>
                        <a:rPr lang="ar-DZ" sz="2800" dirty="0"/>
                        <a:t>الدوران الوظيفي </a:t>
                      </a:r>
                      <a:endParaRPr lang="fr-FR" sz="2800" dirty="0">
                        <a:latin typeface="Calibri"/>
                        <a:ea typeface="Calibri"/>
                        <a:cs typeface="Arial"/>
                      </a:endParaRPr>
                    </a:p>
                  </a:txBody>
                  <a:tcPr marL="68580" marR="68580" marT="0" marB="0"/>
                </a:tc>
                <a:tc vMerge="1">
                  <a:txBody>
                    <a:bodyPr/>
                    <a:lstStyle/>
                    <a:p>
                      <a:endParaRPr lang="fr-FR"/>
                    </a:p>
                  </a:txBody>
                  <a:tcPr/>
                </a:tc>
                <a:tc vMerge="1">
                  <a:txBody>
                    <a:bodyPr/>
                    <a:lstStyle/>
                    <a:p>
                      <a:endParaRPr lang="fr-FR"/>
                    </a:p>
                  </a:txBody>
                  <a:tcPr/>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251520" y="980728"/>
            <a:ext cx="8712968" cy="53860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baseline="0" dirty="0">
                <a:ln>
                  <a:noFill/>
                </a:ln>
                <a:solidFill>
                  <a:schemeClr val="accent3">
                    <a:lumMod val="75000"/>
                  </a:schemeClr>
                </a:solidFill>
                <a:effectLst/>
                <a:latin typeface="Calibri" pitchFamily="34" charset="0"/>
                <a:ea typeface="Calibri" pitchFamily="34" charset="0"/>
                <a:cs typeface="Arial" pitchFamily="34" charset="0"/>
              </a:rPr>
              <a:t>المطلب </a:t>
            </a:r>
            <a:r>
              <a:rPr kumimoji="0" lang="ar-DZ" sz="3200" b="1" i="0" u="none" strike="noStrike" cap="none" normalizeH="0" baseline="0" dirty="0" err="1">
                <a:ln>
                  <a:noFill/>
                </a:ln>
                <a:solidFill>
                  <a:schemeClr val="accent3">
                    <a:lumMod val="75000"/>
                  </a:schemeClr>
                </a:solidFill>
                <a:effectLst/>
                <a:latin typeface="Calibri" pitchFamily="34" charset="0"/>
                <a:ea typeface="Calibri" pitchFamily="34" charset="0"/>
                <a:cs typeface="Arial" pitchFamily="34" charset="0"/>
              </a:rPr>
              <a:t>الرابع </a:t>
            </a:r>
            <a:r>
              <a:rPr kumimoji="0" lang="ar-DZ" sz="3200" b="1" i="0" u="none" strike="noStrike" cap="none" normalizeH="0" baseline="0" dirty="0">
                <a:ln>
                  <a:noFill/>
                </a:ln>
                <a:solidFill>
                  <a:schemeClr val="accent3">
                    <a:lumMod val="75000"/>
                  </a:schemeClr>
                </a:solidFill>
                <a:effectLst/>
                <a:latin typeface="Calibri" pitchFamily="34" charset="0"/>
                <a:ea typeface="Calibri" pitchFamily="34" charset="0"/>
                <a:cs typeface="Arial" pitchFamily="34" charset="0"/>
              </a:rPr>
              <a:t>:</a:t>
            </a:r>
            <a:r>
              <a:rPr kumimoji="0" lang="ar-DZ" sz="3200" b="1" i="0" u="none" strike="noStrike" cap="none" normalizeH="0" baseline="0" dirty="0">
                <a:ln>
                  <a:noFill/>
                </a:ln>
                <a:effectLst/>
                <a:latin typeface="Calibri" pitchFamily="34" charset="0"/>
                <a:ea typeface="Calibri" pitchFamily="34" charset="0"/>
                <a:cs typeface="Arial" pitchFamily="34" charset="0"/>
              </a:rPr>
              <a:t>عوائق تطبيق التسيير التوقعي للوظائف والكفاءات</a:t>
            </a:r>
            <a:endParaRPr kumimoji="0" lang="fr-FR" sz="3200" b="0" i="0" u="none" strike="noStrike" cap="none" normalizeH="0" baseline="0" dirty="0">
              <a:ln>
                <a:noFill/>
              </a:ln>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800" b="0" i="0" u="none" strike="noStrike" cap="none" normalizeH="0" baseline="0" dirty="0">
                <a:ln>
                  <a:noFill/>
                </a:ln>
                <a:solidFill>
                  <a:srgbClr val="000000"/>
                </a:solidFill>
                <a:effectLst/>
                <a:latin typeface="Calibri" pitchFamily="34" charset="0"/>
                <a:ea typeface="Calibri" pitchFamily="34" charset="0"/>
                <a:cs typeface="Arial" pitchFamily="34" charset="0"/>
              </a:rPr>
              <a:t>إن أهم</a:t>
            </a:r>
            <a:r>
              <a:rPr kumimoji="0" lang="fr-FR" sz="2800" b="0" i="0" u="none" strike="noStrike" cap="none" normalizeH="0" baseline="0" dirty="0">
                <a:ln>
                  <a:noFill/>
                </a:ln>
                <a:solidFill>
                  <a:srgbClr val="000000"/>
                </a:solidFill>
                <a:effectLst/>
                <a:latin typeface="Calibri" pitchFamily="34" charset="0"/>
                <a:ea typeface="Calibri" pitchFamily="34" charset="0"/>
                <a:cs typeface="Arial" pitchFamily="34" charset="0"/>
              </a:rPr>
              <a:t>  </a:t>
            </a:r>
            <a:r>
              <a:rPr kumimoji="0" lang="ar-DZ" sz="2800" b="0" i="0" u="none" strike="noStrike" cap="none" normalizeH="0" baseline="0" dirty="0">
                <a:ln>
                  <a:noFill/>
                </a:ln>
                <a:solidFill>
                  <a:srgbClr val="000000"/>
                </a:solidFill>
                <a:effectLst/>
                <a:latin typeface="Calibri" pitchFamily="34" charset="0"/>
                <a:ea typeface="Calibri" pitchFamily="34" charset="0"/>
                <a:cs typeface="Arial" pitchFamily="34" charset="0"/>
              </a:rPr>
              <a:t>المعوقات التي تحول عند تطبيق التسيير التقديري للوظائف و الكفاءات تتمثل في ابرز ما يلي</a:t>
            </a:r>
            <a:r>
              <a:rPr kumimoji="0" lang="fr-FR" sz="2800" b="0" i="0" u="none" strike="noStrike" cap="none" normalizeH="0" baseline="0" dirty="0">
                <a:ln>
                  <a:noFill/>
                </a:ln>
                <a:solidFill>
                  <a:srgbClr val="000000"/>
                </a:solidFill>
                <a:effectLst/>
                <a:latin typeface="Calibri" pitchFamily="34" charset="0"/>
                <a:ea typeface="Calibri" pitchFamily="34" charset="0"/>
                <a:cs typeface="Arial" pitchFamily="34" charset="0"/>
              </a:rPr>
              <a:t> :</a:t>
            </a:r>
            <a:endParaRPr kumimoji="0" lang="fr-FR" sz="2800" b="0" i="0" u="none" strike="noStrike" cap="none" normalizeH="0" baseline="0" dirty="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lang="ar-DZ" sz="2800" dirty="0">
                <a:solidFill>
                  <a:srgbClr val="000000"/>
                </a:solidFill>
                <a:latin typeface="Calibri" pitchFamily="34" charset="0"/>
                <a:ea typeface="Calibri" pitchFamily="34" charset="0"/>
                <a:cs typeface="Arial" pitchFamily="34" charset="0"/>
              </a:rPr>
              <a:t>1-</a:t>
            </a:r>
            <a:r>
              <a:rPr kumimoji="0" lang="ar-DZ" sz="2800" b="0" i="0" u="none" strike="noStrike" cap="none" normalizeH="0" baseline="0" dirty="0">
                <a:ln>
                  <a:noFill/>
                </a:ln>
                <a:solidFill>
                  <a:srgbClr val="000000"/>
                </a:solidFill>
                <a:effectLst/>
                <a:latin typeface="Calibri" pitchFamily="34" charset="0"/>
                <a:ea typeface="Calibri" pitchFamily="34" charset="0"/>
                <a:cs typeface="Arial" pitchFamily="34" charset="0"/>
              </a:rPr>
              <a:t>عدم التعريف و الصياغة الواضحة لإستراتيجية المؤسسة على المدى المتوسط و ذلك لعدم امتلاك رؤية مستقبلية واضحة او عدم القدرة على التنبؤ</a:t>
            </a:r>
            <a:r>
              <a:rPr kumimoji="0" lang="fr-FR" sz="2800" b="0" i="0" u="none" strike="noStrike" cap="none" normalizeH="0" baseline="0" dirty="0">
                <a:ln>
                  <a:noFill/>
                </a:ln>
                <a:solidFill>
                  <a:srgbClr val="000000"/>
                </a:solidFill>
                <a:effectLst/>
                <a:latin typeface="Calibri" pitchFamily="34" charset="0"/>
                <a:ea typeface="Calibri" pitchFamily="34" charset="0"/>
                <a:cs typeface="Arial" pitchFamily="34" charset="0"/>
              </a:rPr>
              <a:t>.</a:t>
            </a:r>
            <a:endParaRPr kumimoji="0" lang="fr-FR" sz="2800" b="0" i="0" u="none" strike="noStrike" cap="none" normalizeH="0" baseline="0" dirty="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lang="ar-DZ" sz="2800" dirty="0">
                <a:latin typeface="Calibri" pitchFamily="34" charset="0"/>
                <a:ea typeface="Calibri" pitchFamily="34" charset="0"/>
                <a:cs typeface="Arial" pitchFamily="34" charset="0"/>
              </a:rPr>
              <a:t>2-</a:t>
            </a:r>
            <a:r>
              <a:rPr kumimoji="0" lang="ar-DZ" sz="2800" b="0" i="0" u="none" strike="noStrike" cap="none" normalizeH="0" baseline="0" dirty="0">
                <a:ln>
                  <a:noFill/>
                </a:ln>
                <a:solidFill>
                  <a:srgbClr val="000000"/>
                </a:solidFill>
                <a:effectLst/>
                <a:latin typeface="Calibri" pitchFamily="34" charset="0"/>
                <a:ea typeface="Calibri" pitchFamily="34" charset="0"/>
                <a:cs typeface="Arial" pitchFamily="34" charset="0"/>
              </a:rPr>
              <a:t>عدم توافر الأدوات المساعدة لتطبيق التسيير التوقعي للوظائف والكفاءات </a:t>
            </a:r>
            <a:r>
              <a:rPr kumimoji="0" lang="ar-DZ" sz="2800" b="0" i="0" u="none" strike="noStrike" cap="none" normalizeH="0" baseline="0" dirty="0" err="1">
                <a:ln>
                  <a:noFill/>
                </a:ln>
                <a:solidFill>
                  <a:srgbClr val="000000"/>
                </a:solidFill>
                <a:effectLst/>
                <a:latin typeface="Calibri" pitchFamily="34" charset="0"/>
                <a:ea typeface="Calibri" pitchFamily="34" charset="0"/>
                <a:cs typeface="Arial" pitchFamily="34" charset="0"/>
              </a:rPr>
              <a:t>مثل </a:t>
            </a:r>
            <a:r>
              <a:rPr kumimoji="0" lang="ar-DZ" sz="2800" b="0" i="0" u="none" strike="noStrike" cap="none" normalizeH="0" baseline="0" dirty="0">
                <a:ln>
                  <a:noFill/>
                </a:ln>
                <a:solidFill>
                  <a:srgbClr val="000000"/>
                </a:solidFill>
                <a:effectLst/>
                <a:latin typeface="Calibri" pitchFamily="34" charset="0"/>
                <a:ea typeface="Calibri" pitchFamily="34" charset="0"/>
                <a:cs typeface="Arial" pitchFamily="34" charset="0"/>
              </a:rPr>
              <a:t>: الجداول المتعلقة بالمعلومات حول الموظفين أو الوظائف كما توجد مجموعة من العوائق يمكن إيجازها كالتالي</a:t>
            </a:r>
            <a:r>
              <a:rPr kumimoji="0" lang="fr-FR" sz="2800" b="0" i="0" u="none" strike="noStrike" cap="none" normalizeH="0" baseline="0" dirty="0">
                <a:ln>
                  <a:noFill/>
                </a:ln>
                <a:solidFill>
                  <a:srgbClr val="000000"/>
                </a:solidFill>
                <a:effectLst/>
                <a:latin typeface="Calibri" pitchFamily="34" charset="0"/>
                <a:ea typeface="Calibri" pitchFamily="34" charset="0"/>
                <a:cs typeface="Arial" pitchFamily="34" charset="0"/>
              </a:rPr>
              <a:t> :  </a:t>
            </a:r>
            <a:endParaRPr kumimoji="0" lang="fr-FR" sz="2800" b="0" i="0" u="none" strike="noStrike" cap="none" normalizeH="0" baseline="0" dirty="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800" b="0" i="0" u="none" strike="noStrike" cap="none" normalizeH="0" baseline="0" dirty="0">
                <a:ln>
                  <a:noFill/>
                </a:ln>
                <a:solidFill>
                  <a:srgbClr val="000000"/>
                </a:solidFill>
                <a:effectLst/>
                <a:latin typeface="Calibri" pitchFamily="34" charset="0"/>
                <a:ea typeface="Calibri" pitchFamily="34" charset="0"/>
                <a:cs typeface="Arial" pitchFamily="34" charset="0"/>
              </a:rPr>
              <a:t>3-عدم اندماج مسعى التوقعي ضمن سياسات تسيير الموارد البشرية</a:t>
            </a:r>
            <a:r>
              <a:rPr kumimoji="0" lang="fr-FR" sz="2800" b="0" i="0" u="none" strike="noStrike" cap="none" normalizeH="0" baseline="0" dirty="0">
                <a:ln>
                  <a:noFill/>
                </a:ln>
                <a:solidFill>
                  <a:srgbClr val="000000"/>
                </a:solidFill>
                <a:effectLst/>
                <a:latin typeface="Calibri" pitchFamily="34" charset="0"/>
                <a:ea typeface="Calibri" pitchFamily="34" charset="0"/>
                <a:cs typeface="Arial" pitchFamily="34" charset="0"/>
              </a:rPr>
              <a:t> .</a:t>
            </a:r>
            <a:endParaRPr kumimoji="0" lang="en-US" sz="2800" b="0" i="0" u="none" strike="noStrike" cap="none" normalizeH="0" baseline="0" dirty="0">
              <a:ln>
                <a:noFill/>
              </a:ln>
              <a:solidFill>
                <a:schemeClr val="tx1"/>
              </a:solidFill>
              <a:effectLst/>
              <a:latin typeface="Calibri" pitchFamily="34" charset="0"/>
              <a:ea typeface="Calibri"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800" b="0" i="0" u="none" strike="noStrike" cap="none" normalizeH="0" baseline="0" dirty="0">
                <a:ln>
                  <a:noFill/>
                </a:ln>
                <a:solidFill>
                  <a:schemeClr val="tx1"/>
                </a:solidFill>
                <a:effectLst/>
                <a:latin typeface="Calibri" pitchFamily="34" charset="0"/>
                <a:ea typeface="Calibri" pitchFamily="34" charset="0"/>
                <a:cs typeface="Arial" pitchFamily="34" charset="0"/>
              </a:rPr>
              <a:t>4-نقص الوعي الكافي لفكرة التسيير التوقعي للوظائف والكفاءات</a:t>
            </a:r>
            <a:r>
              <a:rPr kumimoji="0" lang="fr-FR" sz="2800" b="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fr-FR" sz="2800" b="0" i="0" u="none" strike="noStrike" cap="none" normalizeH="0" baseline="0" dirty="0">
                <a:ln>
                  <a:noFill/>
                </a:ln>
                <a:solidFill>
                  <a:schemeClr val="tx1"/>
                </a:solidFill>
                <a:effectLst/>
                <a:latin typeface="Arial" pitchFamily="34" charset="0"/>
                <a:cs typeface="Arial"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26625">
                                            <p:txEl>
                                              <p:pRg st="0" end="0"/>
                                            </p:txEl>
                                          </p:spTgt>
                                        </p:tgtEl>
                                        <p:attrNameLst>
                                          <p:attrName>style.visibility</p:attrName>
                                        </p:attrNameLst>
                                      </p:cBhvr>
                                      <p:to>
                                        <p:strVal val="visible"/>
                                      </p:to>
                                    </p:set>
                                    <p:anim to="" calcmode="lin" valueType="num">
                                      <p:cBhvr>
                                        <p:cTn id="7" dur="1" fill="hold"/>
                                        <p:tgtEl>
                                          <p:spTgt spid="26625">
                                            <p:txEl>
                                              <p:pRg st="0" end="0"/>
                                            </p:txEl>
                                          </p:spTgt>
                                        </p:tgtEl>
                                        <p:attrNameLst>
                                          <p:attrName/>
                                        </p:attrNameLst>
                                      </p:cBhvr>
                                    </p:anim>
                                  </p:childTnLst>
                                </p:cTn>
                              </p:par>
                              <p:par>
                                <p:cTn id="8" presetID="24" presetClass="entr" presetSubtype="0" fill="hold" nodeType="withEffect">
                                  <p:stCondLst>
                                    <p:cond delay="0"/>
                                  </p:stCondLst>
                                  <p:childTnLst>
                                    <p:set>
                                      <p:cBhvr>
                                        <p:cTn id="9" dur="1" fill="hold">
                                          <p:stCondLst>
                                            <p:cond delay="0"/>
                                          </p:stCondLst>
                                        </p:cTn>
                                        <p:tgtEl>
                                          <p:spTgt spid="26625">
                                            <p:txEl>
                                              <p:pRg st="1" end="1"/>
                                            </p:txEl>
                                          </p:spTgt>
                                        </p:tgtEl>
                                        <p:attrNameLst>
                                          <p:attrName>style.visibility</p:attrName>
                                        </p:attrNameLst>
                                      </p:cBhvr>
                                      <p:to>
                                        <p:strVal val="visible"/>
                                      </p:to>
                                    </p:set>
                                    <p:anim to="" calcmode="lin" valueType="num">
                                      <p:cBhvr>
                                        <p:cTn id="10" dur="1" fill="hold"/>
                                        <p:tgtEl>
                                          <p:spTgt spid="26625">
                                            <p:txEl>
                                              <p:pRg st="1" end="1"/>
                                            </p:txEl>
                                          </p:spTgt>
                                        </p:tgtEl>
                                        <p:attrNameLst>
                                          <p:attrName/>
                                        </p:attrNameLst>
                                      </p:cBhvr>
                                    </p:anim>
                                  </p:childTnLst>
                                </p:cTn>
                              </p:par>
                              <p:par>
                                <p:cTn id="11" presetID="24" presetClass="entr" presetSubtype="0" fill="hold" nodeType="withEffect">
                                  <p:stCondLst>
                                    <p:cond delay="0"/>
                                  </p:stCondLst>
                                  <p:childTnLst>
                                    <p:set>
                                      <p:cBhvr>
                                        <p:cTn id="12" dur="1" fill="hold">
                                          <p:stCondLst>
                                            <p:cond delay="0"/>
                                          </p:stCondLst>
                                        </p:cTn>
                                        <p:tgtEl>
                                          <p:spTgt spid="26625">
                                            <p:txEl>
                                              <p:pRg st="2" end="2"/>
                                            </p:txEl>
                                          </p:spTgt>
                                        </p:tgtEl>
                                        <p:attrNameLst>
                                          <p:attrName>style.visibility</p:attrName>
                                        </p:attrNameLst>
                                      </p:cBhvr>
                                      <p:to>
                                        <p:strVal val="visible"/>
                                      </p:to>
                                    </p:set>
                                    <p:anim to="" calcmode="lin" valueType="num">
                                      <p:cBhvr>
                                        <p:cTn id="13" dur="1" fill="hold"/>
                                        <p:tgtEl>
                                          <p:spTgt spid="26625">
                                            <p:txEl>
                                              <p:pRg st="2" end="2"/>
                                            </p:txEl>
                                          </p:spTgt>
                                        </p:tgtEl>
                                        <p:attrNameLst>
                                          <p:attrName/>
                                        </p:attrNameLst>
                                      </p:cBhvr>
                                    </p:anim>
                                  </p:childTnLst>
                                </p:cTn>
                              </p:par>
                              <p:par>
                                <p:cTn id="14" presetID="24" presetClass="entr" presetSubtype="0" fill="hold" nodeType="withEffect">
                                  <p:stCondLst>
                                    <p:cond delay="0"/>
                                  </p:stCondLst>
                                  <p:childTnLst>
                                    <p:set>
                                      <p:cBhvr>
                                        <p:cTn id="15" dur="1" fill="hold">
                                          <p:stCondLst>
                                            <p:cond delay="0"/>
                                          </p:stCondLst>
                                        </p:cTn>
                                        <p:tgtEl>
                                          <p:spTgt spid="26625">
                                            <p:txEl>
                                              <p:pRg st="3" end="3"/>
                                            </p:txEl>
                                          </p:spTgt>
                                        </p:tgtEl>
                                        <p:attrNameLst>
                                          <p:attrName>style.visibility</p:attrName>
                                        </p:attrNameLst>
                                      </p:cBhvr>
                                      <p:to>
                                        <p:strVal val="visible"/>
                                      </p:to>
                                    </p:set>
                                    <p:anim to="" calcmode="lin" valueType="num">
                                      <p:cBhvr>
                                        <p:cTn id="16" dur="1" fill="hold"/>
                                        <p:tgtEl>
                                          <p:spTgt spid="26625">
                                            <p:txEl>
                                              <p:pRg st="3" end="3"/>
                                            </p:txEl>
                                          </p:spTgt>
                                        </p:tgtEl>
                                        <p:attrNameLst>
                                          <p:attrName/>
                                        </p:attrNameLst>
                                      </p:cBhvr>
                                    </p:anim>
                                  </p:childTnLst>
                                </p:cTn>
                              </p:par>
                              <p:par>
                                <p:cTn id="17" presetID="24" presetClass="entr" presetSubtype="0" fill="hold" nodeType="withEffect">
                                  <p:stCondLst>
                                    <p:cond delay="0"/>
                                  </p:stCondLst>
                                  <p:childTnLst>
                                    <p:set>
                                      <p:cBhvr>
                                        <p:cTn id="18" dur="1" fill="hold">
                                          <p:stCondLst>
                                            <p:cond delay="0"/>
                                          </p:stCondLst>
                                        </p:cTn>
                                        <p:tgtEl>
                                          <p:spTgt spid="26625">
                                            <p:txEl>
                                              <p:pRg st="4" end="4"/>
                                            </p:txEl>
                                          </p:spTgt>
                                        </p:tgtEl>
                                        <p:attrNameLst>
                                          <p:attrName>style.visibility</p:attrName>
                                        </p:attrNameLst>
                                      </p:cBhvr>
                                      <p:to>
                                        <p:strVal val="visible"/>
                                      </p:to>
                                    </p:set>
                                    <p:anim to="" calcmode="lin" valueType="num">
                                      <p:cBhvr>
                                        <p:cTn id="19" dur="1" fill="hold"/>
                                        <p:tgtEl>
                                          <p:spTgt spid="26625">
                                            <p:txEl>
                                              <p:pRg st="4" end="4"/>
                                            </p:txEl>
                                          </p:spTgt>
                                        </p:tgtEl>
                                        <p:attrNameLst>
                                          <p:attrName/>
                                        </p:attrNameLst>
                                      </p:cBhvr>
                                    </p:anim>
                                  </p:childTnLst>
                                </p:cTn>
                              </p:par>
                              <p:par>
                                <p:cTn id="20" presetID="24" presetClass="entr" presetSubtype="0" fill="hold" nodeType="withEffect">
                                  <p:stCondLst>
                                    <p:cond delay="0"/>
                                  </p:stCondLst>
                                  <p:childTnLst>
                                    <p:set>
                                      <p:cBhvr>
                                        <p:cTn id="21" dur="1" fill="hold">
                                          <p:stCondLst>
                                            <p:cond delay="0"/>
                                          </p:stCondLst>
                                        </p:cTn>
                                        <p:tgtEl>
                                          <p:spTgt spid="26625">
                                            <p:txEl>
                                              <p:pRg st="5" end="5"/>
                                            </p:txEl>
                                          </p:spTgt>
                                        </p:tgtEl>
                                        <p:attrNameLst>
                                          <p:attrName>style.visibility</p:attrName>
                                        </p:attrNameLst>
                                      </p:cBhvr>
                                      <p:to>
                                        <p:strVal val="visible"/>
                                      </p:to>
                                    </p:set>
                                    <p:anim to="" calcmode="lin" valueType="num">
                                      <p:cBhvr>
                                        <p:cTn id="22" dur="1" fill="hold"/>
                                        <p:tgtEl>
                                          <p:spTgt spid="26625">
                                            <p:txEl>
                                              <p:pRg st="5" end="5"/>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251520" y="1124744"/>
            <a:ext cx="864096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lang="ar-DZ" sz="2800" dirty="0">
                <a:latin typeface="Calibri" pitchFamily="34" charset="0"/>
                <a:ea typeface="Calibri" pitchFamily="34" charset="0"/>
                <a:cs typeface="Arial" pitchFamily="34" charset="0"/>
              </a:rPr>
              <a:t>5-</a:t>
            </a:r>
            <a:r>
              <a:rPr kumimoji="0" lang="ar-DZ" sz="2800" b="0" i="0" u="none" strike="noStrike" cap="none" normalizeH="0" baseline="0" dirty="0">
                <a:ln>
                  <a:noFill/>
                </a:ln>
                <a:solidFill>
                  <a:schemeClr val="tx1"/>
                </a:solidFill>
                <a:effectLst/>
                <a:latin typeface="Calibri" pitchFamily="34" charset="0"/>
                <a:ea typeface="Calibri" pitchFamily="34" charset="0"/>
                <a:cs typeface="Arial" pitchFamily="34" charset="0"/>
              </a:rPr>
              <a:t>عدم وجود تكامل بين تحليل الاستراتيجي و التحليل على مستوى الوظائف و الموارد البشرية</a:t>
            </a:r>
            <a:r>
              <a:rPr kumimoji="0" lang="fr-FR" sz="2800" b="0" i="0" u="none" strike="noStrike" cap="none" normalizeH="0" baseline="0" dirty="0">
                <a:ln>
                  <a:noFill/>
                </a:ln>
                <a:solidFill>
                  <a:schemeClr val="tx1"/>
                </a:solidFill>
                <a:effectLst/>
                <a:latin typeface="Calibri" pitchFamily="34" charset="0"/>
                <a:ea typeface="Calibri" pitchFamily="34" charset="0"/>
                <a:cs typeface="Arial" pitchFamily="34" charset="0"/>
              </a:rPr>
              <a:t>.</a:t>
            </a:r>
            <a:endParaRPr kumimoji="0" lang="fr-FR" sz="2800" b="0" i="0" u="none" strike="noStrike" cap="none" normalizeH="0" baseline="0" dirty="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800" b="0" i="0" u="none" strike="noStrike" cap="none" normalizeH="0" baseline="0" dirty="0">
                <a:ln>
                  <a:noFill/>
                </a:ln>
                <a:solidFill>
                  <a:schemeClr val="tx1"/>
                </a:solidFill>
                <a:effectLst/>
                <a:latin typeface="Calibri" pitchFamily="34" charset="0"/>
                <a:ea typeface="Calibri" pitchFamily="34" charset="0"/>
                <a:cs typeface="Arial" pitchFamily="34" charset="0"/>
              </a:rPr>
              <a:t>6-عدم وجود تكامل بين التسيير التوقعي للوظائف و الكفاءات و إجراءاته </a:t>
            </a:r>
            <a:r>
              <a:rPr kumimoji="0" lang="ar-DZ" sz="2800" b="0" i="0" u="none" strike="noStrike" cap="none" normalizeH="0" baseline="0" dirty="0" err="1">
                <a:ln>
                  <a:noFill/>
                </a:ln>
                <a:solidFill>
                  <a:schemeClr val="tx1"/>
                </a:solidFill>
                <a:effectLst/>
                <a:latin typeface="Calibri" pitchFamily="34" charset="0"/>
                <a:ea typeface="Calibri" pitchFamily="34" charset="0"/>
                <a:cs typeface="Arial" pitchFamily="34" charset="0"/>
              </a:rPr>
              <a:t>التعديلية</a:t>
            </a:r>
            <a:r>
              <a:rPr kumimoji="0" lang="ar-DZ" sz="2800" b="0" i="0" u="none" strike="noStrike" cap="none" normalizeH="0" baseline="0" dirty="0">
                <a:ln>
                  <a:noFill/>
                </a:ln>
                <a:solidFill>
                  <a:schemeClr val="tx1"/>
                </a:solidFill>
                <a:effectLst/>
                <a:latin typeface="Calibri" pitchFamily="34" charset="0"/>
                <a:ea typeface="Calibri" pitchFamily="34" charset="0"/>
                <a:cs typeface="Arial" pitchFamily="34" charset="0"/>
              </a:rPr>
              <a:t> و عدم وجود رؤية مستقبلية حول التطورات التكنولوجية و التنظيمية و الاقتصادية</a:t>
            </a:r>
            <a:r>
              <a:rPr kumimoji="0" lang="fr-FR" sz="2800" b="0" i="0" u="none" strike="noStrike" cap="none" normalizeH="0" baseline="0" dirty="0">
                <a:ln>
                  <a:noFill/>
                </a:ln>
                <a:solidFill>
                  <a:schemeClr val="tx1"/>
                </a:solidFill>
                <a:effectLst/>
                <a:latin typeface="Calibri" pitchFamily="34" charset="0"/>
                <a:ea typeface="Calibri" pitchFamily="34" charset="0"/>
                <a:cs typeface="Arial" pitchFamily="34" charset="0"/>
              </a:rPr>
              <a:t> .</a:t>
            </a:r>
            <a:endParaRPr kumimoji="0" lang="fr-FR" sz="2800" b="0" i="0" u="none" strike="noStrike" cap="none" normalizeH="0" baseline="0" dirty="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800" b="0" i="0" u="none" strike="noStrike" cap="none" normalizeH="0" baseline="0" dirty="0">
                <a:ln>
                  <a:noFill/>
                </a:ln>
                <a:solidFill>
                  <a:schemeClr val="tx1"/>
                </a:solidFill>
                <a:effectLst/>
                <a:latin typeface="Calibri" pitchFamily="34" charset="0"/>
                <a:ea typeface="Calibri" pitchFamily="34" charset="0"/>
                <a:cs typeface="Arial" pitchFamily="34" charset="0"/>
              </a:rPr>
              <a:t>7-عدم وجود تقييم واضح للكفاءات و الجماعية</a:t>
            </a:r>
            <a:r>
              <a:rPr kumimoji="0" lang="fr-FR" sz="2800" b="0" i="0" u="none" strike="noStrike" cap="none" normalizeH="0" baseline="0" dirty="0">
                <a:ln>
                  <a:noFill/>
                </a:ln>
                <a:solidFill>
                  <a:schemeClr val="tx1"/>
                </a:solidFill>
                <a:effectLst/>
                <a:latin typeface="Calibri" pitchFamily="34" charset="0"/>
                <a:ea typeface="Calibri" pitchFamily="34" charset="0"/>
                <a:cs typeface="Arial" pitchFamily="34" charset="0"/>
              </a:rPr>
              <a:t> .</a:t>
            </a:r>
            <a:endParaRPr kumimoji="0" lang="fr-FR" sz="2800" b="0" i="0" u="none" strike="noStrike" cap="none" normalizeH="0" baseline="0" dirty="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800" b="0" i="0" u="none" strike="noStrike" cap="none" normalizeH="0" baseline="0" dirty="0">
                <a:ln>
                  <a:noFill/>
                </a:ln>
                <a:solidFill>
                  <a:schemeClr val="tx1"/>
                </a:solidFill>
                <a:effectLst/>
                <a:latin typeface="Calibri" pitchFamily="34" charset="0"/>
                <a:ea typeface="Calibri" pitchFamily="34" charset="0"/>
                <a:cs typeface="Arial" pitchFamily="34" charset="0"/>
              </a:rPr>
              <a:t>8-عدم اختيار الأدوات الفعالة للتحليل و التقدير</a:t>
            </a:r>
            <a:r>
              <a:rPr kumimoji="0" lang="fr-FR" sz="2800" b="0" i="0" u="none" strike="noStrike" cap="none" normalizeH="0" baseline="0" dirty="0">
                <a:ln>
                  <a:noFill/>
                </a:ln>
                <a:solidFill>
                  <a:schemeClr val="tx1"/>
                </a:solidFill>
                <a:effectLst/>
                <a:latin typeface="Calibri" pitchFamily="34" charset="0"/>
                <a:ea typeface="Calibri" pitchFamily="34" charset="0"/>
                <a:cs typeface="Arial" pitchFamily="34" charset="0"/>
              </a:rPr>
              <a:t> .</a:t>
            </a:r>
            <a:endParaRPr kumimoji="0" lang="fr-FR" sz="2800" b="0" i="0" u="none" strike="noStrike" cap="none" normalizeH="0" baseline="0" dirty="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800" b="0" i="0" u="none" strike="noStrike" cap="none" normalizeH="0" baseline="0" dirty="0">
                <a:ln>
                  <a:noFill/>
                </a:ln>
                <a:solidFill>
                  <a:schemeClr val="tx1"/>
                </a:solidFill>
                <a:effectLst/>
                <a:latin typeface="Calibri" pitchFamily="34" charset="0"/>
                <a:ea typeface="Calibri" pitchFamily="34" charset="0"/>
                <a:cs typeface="Arial" pitchFamily="34" charset="0"/>
              </a:rPr>
              <a:t>9-وجود الرافضين لتسيير التوقعي للوظائف والكفاءات مثلا وجود النقابات العمالية واعتراضها على بعض السياسات و المسارات</a:t>
            </a:r>
            <a:r>
              <a:rPr kumimoji="0" lang="fr-FR" sz="2800" b="0" i="0" u="none" strike="noStrike" cap="none" normalizeH="0" baseline="0" dirty="0">
                <a:ln>
                  <a:noFill/>
                </a:ln>
                <a:solidFill>
                  <a:schemeClr val="tx1"/>
                </a:solidFill>
                <a:effectLst/>
                <a:latin typeface="Calibri" pitchFamily="34" charset="0"/>
                <a:ea typeface="Calibri" pitchFamily="34" charset="0"/>
                <a:cs typeface="Arial" pitchFamily="34" charset="0"/>
              </a:rPr>
              <a:t> .</a:t>
            </a:r>
            <a:endParaRPr kumimoji="0" lang="en-US" sz="2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27649">
                                            <p:txEl>
                                              <p:pRg st="0" end="0"/>
                                            </p:txEl>
                                          </p:spTgt>
                                        </p:tgtEl>
                                        <p:attrNameLst>
                                          <p:attrName>style.visibility</p:attrName>
                                        </p:attrNameLst>
                                      </p:cBhvr>
                                      <p:to>
                                        <p:strVal val="visible"/>
                                      </p:to>
                                    </p:set>
                                    <p:anim to="" calcmode="lin" valueType="num">
                                      <p:cBhvr>
                                        <p:cTn id="7" dur="1" fill="hold"/>
                                        <p:tgtEl>
                                          <p:spTgt spid="27649">
                                            <p:txEl>
                                              <p:pRg st="0" end="0"/>
                                            </p:txEl>
                                          </p:spTgt>
                                        </p:tgtEl>
                                        <p:attrNameLst>
                                          <p:attrName/>
                                        </p:attrNameLst>
                                      </p:cBhvr>
                                    </p:anim>
                                  </p:childTnLst>
                                </p:cTn>
                              </p:par>
                              <p:par>
                                <p:cTn id="8" presetID="24" presetClass="entr" presetSubtype="0" fill="hold" nodeType="withEffect">
                                  <p:stCondLst>
                                    <p:cond delay="0"/>
                                  </p:stCondLst>
                                  <p:childTnLst>
                                    <p:set>
                                      <p:cBhvr>
                                        <p:cTn id="9" dur="1" fill="hold">
                                          <p:stCondLst>
                                            <p:cond delay="0"/>
                                          </p:stCondLst>
                                        </p:cTn>
                                        <p:tgtEl>
                                          <p:spTgt spid="27649">
                                            <p:txEl>
                                              <p:pRg st="1" end="1"/>
                                            </p:txEl>
                                          </p:spTgt>
                                        </p:tgtEl>
                                        <p:attrNameLst>
                                          <p:attrName>style.visibility</p:attrName>
                                        </p:attrNameLst>
                                      </p:cBhvr>
                                      <p:to>
                                        <p:strVal val="visible"/>
                                      </p:to>
                                    </p:set>
                                    <p:anim to="" calcmode="lin" valueType="num">
                                      <p:cBhvr>
                                        <p:cTn id="10" dur="1" fill="hold"/>
                                        <p:tgtEl>
                                          <p:spTgt spid="27649">
                                            <p:txEl>
                                              <p:pRg st="1" end="1"/>
                                            </p:txEl>
                                          </p:spTgt>
                                        </p:tgtEl>
                                        <p:attrNameLst>
                                          <p:attrName/>
                                        </p:attrNameLst>
                                      </p:cBhvr>
                                    </p:anim>
                                  </p:childTnLst>
                                </p:cTn>
                              </p:par>
                              <p:par>
                                <p:cTn id="11" presetID="24" presetClass="entr" presetSubtype="0" fill="hold" nodeType="withEffect">
                                  <p:stCondLst>
                                    <p:cond delay="0"/>
                                  </p:stCondLst>
                                  <p:childTnLst>
                                    <p:set>
                                      <p:cBhvr>
                                        <p:cTn id="12" dur="1" fill="hold">
                                          <p:stCondLst>
                                            <p:cond delay="0"/>
                                          </p:stCondLst>
                                        </p:cTn>
                                        <p:tgtEl>
                                          <p:spTgt spid="27649">
                                            <p:txEl>
                                              <p:pRg st="2" end="2"/>
                                            </p:txEl>
                                          </p:spTgt>
                                        </p:tgtEl>
                                        <p:attrNameLst>
                                          <p:attrName>style.visibility</p:attrName>
                                        </p:attrNameLst>
                                      </p:cBhvr>
                                      <p:to>
                                        <p:strVal val="visible"/>
                                      </p:to>
                                    </p:set>
                                    <p:anim to="" calcmode="lin" valueType="num">
                                      <p:cBhvr>
                                        <p:cTn id="13" dur="1" fill="hold"/>
                                        <p:tgtEl>
                                          <p:spTgt spid="27649">
                                            <p:txEl>
                                              <p:pRg st="2" end="2"/>
                                            </p:txEl>
                                          </p:spTgt>
                                        </p:tgtEl>
                                        <p:attrNameLst>
                                          <p:attrName/>
                                        </p:attrNameLst>
                                      </p:cBhvr>
                                    </p:anim>
                                  </p:childTnLst>
                                </p:cTn>
                              </p:par>
                              <p:par>
                                <p:cTn id="14" presetID="24" presetClass="entr" presetSubtype="0" fill="hold" nodeType="withEffect">
                                  <p:stCondLst>
                                    <p:cond delay="0"/>
                                  </p:stCondLst>
                                  <p:childTnLst>
                                    <p:set>
                                      <p:cBhvr>
                                        <p:cTn id="15" dur="1" fill="hold">
                                          <p:stCondLst>
                                            <p:cond delay="0"/>
                                          </p:stCondLst>
                                        </p:cTn>
                                        <p:tgtEl>
                                          <p:spTgt spid="27649">
                                            <p:txEl>
                                              <p:pRg st="3" end="3"/>
                                            </p:txEl>
                                          </p:spTgt>
                                        </p:tgtEl>
                                        <p:attrNameLst>
                                          <p:attrName>style.visibility</p:attrName>
                                        </p:attrNameLst>
                                      </p:cBhvr>
                                      <p:to>
                                        <p:strVal val="visible"/>
                                      </p:to>
                                    </p:set>
                                    <p:anim to="" calcmode="lin" valueType="num">
                                      <p:cBhvr>
                                        <p:cTn id="16" dur="1" fill="hold"/>
                                        <p:tgtEl>
                                          <p:spTgt spid="27649">
                                            <p:txEl>
                                              <p:pRg st="3" end="3"/>
                                            </p:txEl>
                                          </p:spTgt>
                                        </p:tgtEl>
                                        <p:attrNameLst>
                                          <p:attrName/>
                                        </p:attrNameLst>
                                      </p:cBhvr>
                                    </p:anim>
                                  </p:childTnLst>
                                </p:cTn>
                              </p:par>
                              <p:par>
                                <p:cTn id="17" presetID="24" presetClass="entr" presetSubtype="0" fill="hold" nodeType="withEffect">
                                  <p:stCondLst>
                                    <p:cond delay="0"/>
                                  </p:stCondLst>
                                  <p:childTnLst>
                                    <p:set>
                                      <p:cBhvr>
                                        <p:cTn id="18" dur="1" fill="hold">
                                          <p:stCondLst>
                                            <p:cond delay="0"/>
                                          </p:stCondLst>
                                        </p:cTn>
                                        <p:tgtEl>
                                          <p:spTgt spid="27649">
                                            <p:txEl>
                                              <p:pRg st="4" end="4"/>
                                            </p:txEl>
                                          </p:spTgt>
                                        </p:tgtEl>
                                        <p:attrNameLst>
                                          <p:attrName>style.visibility</p:attrName>
                                        </p:attrNameLst>
                                      </p:cBhvr>
                                      <p:to>
                                        <p:strVal val="visible"/>
                                      </p:to>
                                    </p:set>
                                    <p:anim to="" calcmode="lin" valueType="num">
                                      <p:cBhvr>
                                        <p:cTn id="19" dur="1" fill="hold"/>
                                        <p:tgtEl>
                                          <p:spTgt spid="27649">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0" y="548680"/>
            <a:ext cx="8964488" cy="59708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algn="r" rtl="1" fontAlgn="base">
              <a:spcBef>
                <a:spcPct val="0"/>
              </a:spcBef>
              <a:spcAft>
                <a:spcPct val="0"/>
              </a:spcAft>
            </a:pPr>
            <a:r>
              <a:rPr kumimoji="0" lang="ar-DZ" sz="2800" b="1" i="0" u="none" strike="noStrike" cap="none" normalizeH="0" baseline="0" dirty="0">
                <a:ln>
                  <a:noFill/>
                </a:ln>
                <a:solidFill>
                  <a:srgbClr val="C00000"/>
                </a:solidFill>
                <a:effectLst/>
                <a:latin typeface="Calibri" pitchFamily="34" charset="0"/>
                <a:ea typeface="Calibri" pitchFamily="34" charset="0"/>
                <a:cs typeface="Arial" pitchFamily="34" charset="0"/>
              </a:rPr>
              <a:t>الخاتمة</a:t>
            </a:r>
            <a:endParaRPr kumimoji="0" lang="fr-FR" sz="2800" b="1" i="0" u="none" strike="noStrike" cap="none" normalizeH="0" baseline="0" dirty="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a:ln>
                  <a:noFill/>
                </a:ln>
                <a:solidFill>
                  <a:srgbClr val="000000"/>
                </a:solidFill>
                <a:effectLst/>
                <a:latin typeface="Calibri" pitchFamily="34" charset="0"/>
                <a:ea typeface="Calibri" pitchFamily="34" charset="0"/>
                <a:cs typeface="Arial" pitchFamily="34" charset="0"/>
              </a:rPr>
              <a:t>إن المورد البشري وتسييره للوظائف والكفاءات</a:t>
            </a:r>
            <a:r>
              <a:rPr kumimoji="0" lang="fr-FR" sz="2800" b="1" i="0" u="none" strike="noStrike" cap="none" normalizeH="0" baseline="0" dirty="0">
                <a:ln>
                  <a:noFill/>
                </a:ln>
                <a:solidFill>
                  <a:srgbClr val="000000"/>
                </a:solidFill>
                <a:effectLst/>
                <a:latin typeface="Calibri" pitchFamily="34" charset="0"/>
                <a:ea typeface="Calibri" pitchFamily="34" charset="0"/>
                <a:cs typeface="Arial" pitchFamily="34" charset="0"/>
              </a:rPr>
              <a:t>  </a:t>
            </a:r>
            <a:r>
              <a:rPr kumimoji="0" lang="ar-DZ" sz="2800" b="1" i="0" u="none" strike="noStrike" cap="none" normalizeH="0" baseline="0" dirty="0">
                <a:ln>
                  <a:noFill/>
                </a:ln>
                <a:solidFill>
                  <a:srgbClr val="000000"/>
                </a:solidFill>
                <a:effectLst/>
                <a:latin typeface="Calibri" pitchFamily="34" charset="0"/>
                <a:ea typeface="Calibri" pitchFamily="34" charset="0"/>
                <a:cs typeface="Arial" pitchFamily="34" charset="0"/>
              </a:rPr>
              <a:t>أصبح من الضروريات في عصرنا الحديث لكل مؤسسة حديثة تبحث عن مركز أو موقع لها في الأسواق الحديثة باعتبار إن الحصول على مكانة جيدة لم يعد مرتبطا</a:t>
            </a:r>
            <a:r>
              <a:rPr kumimoji="0" lang="fr-FR" sz="2800" b="1" i="0" u="none" strike="noStrike" cap="none" normalizeH="0" baseline="0" dirty="0">
                <a:ln>
                  <a:noFill/>
                </a:ln>
                <a:solidFill>
                  <a:srgbClr val="000000"/>
                </a:solidFill>
                <a:effectLst/>
                <a:latin typeface="Calibri" pitchFamily="34" charset="0"/>
                <a:ea typeface="Calibri" pitchFamily="34" charset="0"/>
                <a:cs typeface="Arial" pitchFamily="34" charset="0"/>
              </a:rPr>
              <a:t>  </a:t>
            </a:r>
            <a:r>
              <a:rPr kumimoji="0" lang="ar-DZ" sz="2800" b="1" i="0" u="none" strike="noStrike" cap="none" normalizeH="0" baseline="0" dirty="0">
                <a:ln>
                  <a:noFill/>
                </a:ln>
                <a:solidFill>
                  <a:srgbClr val="000000"/>
                </a:solidFill>
                <a:effectLst/>
                <a:latin typeface="Calibri" pitchFamily="34" charset="0"/>
                <a:ea typeface="Calibri" pitchFamily="34" charset="0"/>
                <a:cs typeface="Arial" pitchFamily="34" charset="0"/>
              </a:rPr>
              <a:t>فحسب بتوفير التكنولوجيات الحديثة و رؤوس الأموال </a:t>
            </a:r>
            <a:r>
              <a:rPr kumimoji="0" lang="ar-DZ" sz="2800" b="1" i="0" u="none" strike="noStrike" cap="none" normalizeH="0" baseline="0" dirty="0" err="1">
                <a:ln>
                  <a:noFill/>
                </a:ln>
                <a:solidFill>
                  <a:srgbClr val="000000"/>
                </a:solidFill>
                <a:effectLst/>
                <a:latin typeface="Calibri" pitchFamily="34" charset="0"/>
                <a:ea typeface="Calibri" pitchFamily="34" charset="0"/>
                <a:cs typeface="Arial" pitchFamily="34" charset="0"/>
              </a:rPr>
              <a:t>الكبيرة </a:t>
            </a:r>
            <a:r>
              <a:rPr kumimoji="0" lang="ar-DZ" sz="2800" b="1" i="0" u="none" strike="noStrike" cap="none" normalizeH="0" baseline="0" dirty="0">
                <a:ln>
                  <a:noFill/>
                </a:ln>
                <a:solidFill>
                  <a:srgbClr val="000000"/>
                </a:solidFill>
                <a:effectLst/>
                <a:latin typeface="Calibri" pitchFamily="34" charset="0"/>
                <a:ea typeface="Calibri" pitchFamily="34" charset="0"/>
                <a:cs typeface="Arial" pitchFamily="34" charset="0"/>
              </a:rPr>
              <a:t>، بل بالقدرات والكفاءات و الوظائف والامتيازات لكل مورد </a:t>
            </a:r>
            <a:r>
              <a:rPr kumimoji="0" lang="ar-DZ" sz="2800" b="1" i="0" u="none" strike="noStrike" cap="none" normalizeH="0" baseline="0" dirty="0" err="1">
                <a:ln>
                  <a:noFill/>
                </a:ln>
                <a:solidFill>
                  <a:srgbClr val="000000"/>
                </a:solidFill>
                <a:effectLst/>
                <a:latin typeface="Calibri" pitchFamily="34" charset="0"/>
                <a:ea typeface="Calibri" pitchFamily="34" charset="0"/>
                <a:cs typeface="Arial" pitchFamily="34" charset="0"/>
              </a:rPr>
              <a:t>بشري ....</a:t>
            </a:r>
            <a:r>
              <a:rPr kumimoji="0" lang="ar-DZ" sz="2800" b="1" i="0" u="none" strike="noStrike" cap="none" normalizeH="0" baseline="0" dirty="0">
                <a:ln>
                  <a:noFill/>
                </a:ln>
                <a:solidFill>
                  <a:srgbClr val="000000"/>
                </a:solidFill>
                <a:effectLst/>
                <a:latin typeface="Calibri" pitchFamily="34" charset="0"/>
                <a:ea typeface="Calibri" pitchFamily="34" charset="0"/>
                <a:cs typeface="Arial" pitchFamily="34" charset="0"/>
              </a:rPr>
              <a:t> وغيرها</a:t>
            </a:r>
            <a:r>
              <a:rPr kumimoji="0" lang="fr-FR" sz="2800" b="1" i="0" u="none" strike="noStrike" cap="none" normalizeH="0" baseline="0" dirty="0">
                <a:ln>
                  <a:noFill/>
                </a:ln>
                <a:solidFill>
                  <a:srgbClr val="000000"/>
                </a:solidFill>
                <a:effectLst/>
                <a:latin typeface="Calibri" pitchFamily="34" charset="0"/>
                <a:ea typeface="Calibri" pitchFamily="34" charset="0"/>
                <a:cs typeface="Arial" pitchFamily="34" charset="0"/>
              </a:rPr>
              <a:t>  </a:t>
            </a:r>
            <a:r>
              <a:rPr kumimoji="0" lang="ar-DZ" sz="2800" b="1" i="0" u="none" strike="noStrike" cap="none" normalizeH="0" baseline="0" dirty="0">
                <a:ln>
                  <a:noFill/>
                </a:ln>
                <a:solidFill>
                  <a:srgbClr val="000000"/>
                </a:solidFill>
                <a:effectLst/>
                <a:latin typeface="Calibri" pitchFamily="34" charset="0"/>
                <a:ea typeface="Calibri" pitchFamily="34" charset="0"/>
                <a:cs typeface="Arial" pitchFamily="34" charset="0"/>
              </a:rPr>
              <a:t>حيث إن توفير كل هذه الظروف يعتبر من </a:t>
            </a:r>
            <a:r>
              <a:rPr kumimoji="0" lang="ar-DZ" sz="2800" b="1" i="0" u="none" strike="noStrike" cap="none" normalizeH="0" baseline="0" dirty="0" err="1">
                <a:ln>
                  <a:noFill/>
                </a:ln>
                <a:solidFill>
                  <a:srgbClr val="000000"/>
                </a:solidFill>
                <a:effectLst/>
                <a:latin typeface="Calibri" pitchFamily="34" charset="0"/>
                <a:ea typeface="Calibri" pitchFamily="34" charset="0"/>
                <a:cs typeface="Arial" pitchFamily="34" charset="0"/>
              </a:rPr>
              <a:t>الأساسيات </a:t>
            </a:r>
            <a:r>
              <a:rPr kumimoji="0" lang="ar-DZ" sz="2800" b="1" i="0" u="none" strike="noStrike" cap="none" normalizeH="0" baseline="0" dirty="0">
                <a:ln>
                  <a:noFill/>
                </a:ln>
                <a:solidFill>
                  <a:srgbClr val="000000"/>
                </a:solidFill>
                <a:effectLst/>
                <a:latin typeface="Calibri" pitchFamily="34" charset="0"/>
                <a:ea typeface="Calibri" pitchFamily="34" charset="0"/>
                <a:cs typeface="Arial" pitchFamily="34" charset="0"/>
              </a:rPr>
              <a:t>، إلا انه لابد من إضافة عامل أساسي و هو الاهتمام الجيد والمركز بالموارد البشرية التي تستخدمها داخل كل</a:t>
            </a:r>
            <a:r>
              <a:rPr kumimoji="0" lang="fr-FR" sz="2800" b="1" i="0" u="none" strike="noStrike" cap="none" normalizeH="0" baseline="0" dirty="0">
                <a:ln>
                  <a:noFill/>
                </a:ln>
                <a:solidFill>
                  <a:srgbClr val="000000"/>
                </a:solidFill>
                <a:effectLst/>
                <a:latin typeface="Calibri" pitchFamily="34" charset="0"/>
                <a:ea typeface="Calibri" pitchFamily="34" charset="0"/>
                <a:cs typeface="Arial" pitchFamily="34" charset="0"/>
              </a:rPr>
              <a:t>  </a:t>
            </a:r>
            <a:r>
              <a:rPr kumimoji="0" lang="ar-DZ" sz="2800" b="1" i="0" u="none" strike="noStrike" cap="none" normalizeH="0" baseline="0" dirty="0">
                <a:ln>
                  <a:noFill/>
                </a:ln>
                <a:solidFill>
                  <a:srgbClr val="000000"/>
                </a:solidFill>
                <a:effectLst/>
                <a:latin typeface="Calibri" pitchFamily="34" charset="0"/>
                <a:ea typeface="Calibri" pitchFamily="34" charset="0"/>
                <a:cs typeface="Arial" pitchFamily="34" charset="0"/>
              </a:rPr>
              <a:t>المؤسسة لتنمية ما لديهم</a:t>
            </a:r>
            <a:r>
              <a:rPr kumimoji="0" lang="fr-FR" sz="2800" b="1" i="0" u="none" strike="noStrike" cap="none" normalizeH="0" baseline="0" dirty="0">
                <a:ln>
                  <a:noFill/>
                </a:ln>
                <a:solidFill>
                  <a:srgbClr val="000000"/>
                </a:solidFill>
                <a:effectLst/>
                <a:latin typeface="Calibri" pitchFamily="34" charset="0"/>
                <a:ea typeface="Calibri" pitchFamily="34" charset="0"/>
                <a:cs typeface="Arial" pitchFamily="34" charset="0"/>
              </a:rPr>
              <a:t>  </a:t>
            </a:r>
            <a:r>
              <a:rPr kumimoji="0" lang="ar-DZ" sz="2800" b="1" i="0" u="none" strike="noStrike" cap="none" normalizeH="0" baseline="0" dirty="0">
                <a:ln>
                  <a:noFill/>
                </a:ln>
                <a:solidFill>
                  <a:srgbClr val="000000"/>
                </a:solidFill>
                <a:effectLst/>
                <a:latin typeface="Calibri" pitchFamily="34" charset="0"/>
                <a:ea typeface="Calibri" pitchFamily="34" charset="0"/>
                <a:cs typeface="Arial" pitchFamily="34" charset="0"/>
              </a:rPr>
              <a:t>، لذلك وجب على إدارة الموارد البشرية تحديد الاحتياجات و التنبؤات التي تحتاجها</a:t>
            </a:r>
            <a:r>
              <a:rPr kumimoji="0" lang="fr-FR" sz="2800" b="1" i="0" u="none" strike="noStrike" cap="none" normalizeH="0" baseline="0" dirty="0">
                <a:ln>
                  <a:noFill/>
                </a:ln>
                <a:solidFill>
                  <a:srgbClr val="000000"/>
                </a:solidFill>
                <a:effectLst/>
                <a:latin typeface="Calibri" pitchFamily="34" charset="0"/>
                <a:ea typeface="Calibri" pitchFamily="34" charset="0"/>
                <a:cs typeface="Arial" pitchFamily="34" charset="0"/>
              </a:rPr>
              <a:t>  </a:t>
            </a:r>
            <a:r>
              <a:rPr kumimoji="0" lang="ar-DZ" sz="2800" b="1" i="0" u="none" strike="noStrike" cap="none" normalizeH="0" baseline="0" dirty="0">
                <a:ln>
                  <a:noFill/>
                </a:ln>
                <a:solidFill>
                  <a:srgbClr val="000000"/>
                </a:solidFill>
                <a:effectLst/>
                <a:latin typeface="Calibri" pitchFamily="34" charset="0"/>
                <a:ea typeface="Calibri" pitchFamily="34" charset="0"/>
                <a:cs typeface="Arial" pitchFamily="34" charset="0"/>
              </a:rPr>
              <a:t>المؤسسة من الموارد </a:t>
            </a:r>
            <a:r>
              <a:rPr kumimoji="0" lang="ar-DZ" sz="2800" b="1" i="0" u="none" strike="noStrike" cap="none" normalizeH="0" baseline="0" dirty="0" err="1">
                <a:ln>
                  <a:noFill/>
                </a:ln>
                <a:solidFill>
                  <a:srgbClr val="000000"/>
                </a:solidFill>
                <a:effectLst/>
                <a:latin typeface="Calibri" pitchFamily="34" charset="0"/>
                <a:ea typeface="Calibri" pitchFamily="34" charset="0"/>
                <a:cs typeface="Arial" pitchFamily="34" charset="0"/>
              </a:rPr>
              <a:t>البشرية </a:t>
            </a:r>
            <a:r>
              <a:rPr kumimoji="0" lang="ar-DZ" sz="2800" b="1" i="0" u="none" strike="noStrike" cap="none" normalizeH="0" baseline="0" dirty="0">
                <a:ln>
                  <a:noFill/>
                </a:ln>
                <a:solidFill>
                  <a:srgbClr val="000000"/>
                </a:solidFill>
                <a:effectLst/>
                <a:latin typeface="Calibri" pitchFamily="34" charset="0"/>
                <a:ea typeface="Calibri" pitchFamily="34" charset="0"/>
                <a:cs typeface="Arial" pitchFamily="34" charset="0"/>
              </a:rPr>
              <a:t>، ونظرا لهذه الأهمية يستلزم الحرص على توفير الظروف الملائمة و المناخ المناسب الذي يستطيع من خلالها لفرد إثبات قدراته و </a:t>
            </a:r>
            <a:r>
              <a:rPr kumimoji="0" lang="ar-DZ" sz="2800" b="1" i="0" u="none" strike="noStrike" cap="none" normalizeH="0" baseline="0" dirty="0" err="1">
                <a:ln>
                  <a:noFill/>
                </a:ln>
                <a:solidFill>
                  <a:srgbClr val="000000"/>
                </a:solidFill>
                <a:effectLst/>
                <a:latin typeface="Calibri" pitchFamily="34" charset="0"/>
                <a:ea typeface="Calibri" pitchFamily="34" charset="0"/>
                <a:cs typeface="Arial" pitchFamily="34" charset="0"/>
              </a:rPr>
              <a:t>إمكانياته </a:t>
            </a:r>
            <a:r>
              <a:rPr kumimoji="0" lang="ar-DZ" sz="2800" b="1" i="0" u="none" strike="noStrike" cap="none" normalizeH="0" baseline="0" dirty="0">
                <a:ln>
                  <a:noFill/>
                </a:ln>
                <a:solidFill>
                  <a:srgbClr val="000000"/>
                </a:solidFill>
                <a:effectLst/>
                <a:latin typeface="Calibri" pitchFamily="34" charset="0"/>
                <a:ea typeface="Calibri" pitchFamily="34" charset="0"/>
                <a:cs typeface="Arial" pitchFamily="34" charset="0"/>
              </a:rPr>
              <a:t>، وتجسيدها في تحقيق أهداف المؤسسة</a:t>
            </a:r>
            <a:r>
              <a:rPr kumimoji="0" lang="fr-FR" sz="2800" b="1" i="0" u="none" strike="noStrike" cap="none" normalizeH="0" baseline="0" dirty="0">
                <a:ln>
                  <a:noFill/>
                </a:ln>
                <a:solidFill>
                  <a:srgbClr val="000000"/>
                </a:solidFill>
                <a:effectLst/>
                <a:latin typeface="Calibri" pitchFamily="34" charset="0"/>
                <a:ea typeface="Calibri" pitchFamily="34" charset="0"/>
                <a:cs typeface="Arial" pitchFamily="34" charset="0"/>
              </a:rPr>
              <a:t>  </a:t>
            </a:r>
            <a:r>
              <a:rPr kumimoji="0" lang="ar-DZ" sz="2800" b="1" i="0" u="none" strike="noStrike" cap="none" normalizeH="0" baseline="0" dirty="0">
                <a:ln>
                  <a:noFill/>
                </a:ln>
                <a:solidFill>
                  <a:srgbClr val="000000"/>
                </a:solidFill>
                <a:effectLst/>
                <a:latin typeface="Calibri" pitchFamily="34" charset="0"/>
                <a:ea typeface="Calibri" pitchFamily="34" charset="0"/>
                <a:cs typeface="Arial" pitchFamily="34" charset="0"/>
              </a:rPr>
              <a:t>بشكل عقلاني ورشيد</a:t>
            </a:r>
            <a:r>
              <a:rPr kumimoji="0" lang="fr-FR" sz="2800" b="1" i="0" u="none" strike="noStrike" cap="none" normalizeH="0" baseline="0" dirty="0">
                <a:ln>
                  <a:noFill/>
                </a:ln>
                <a:solidFill>
                  <a:srgbClr val="000000"/>
                </a:solidFill>
                <a:effectLst/>
                <a:latin typeface="Calibri" pitchFamily="34" charset="0"/>
                <a:ea typeface="Calibri" pitchFamily="34" charset="0"/>
                <a:cs typeface="Arial" pitchFamily="34" charset="0"/>
              </a:rPr>
              <a:t> .</a:t>
            </a:r>
            <a:endParaRPr kumimoji="0" lang="fr-FR" sz="2800" b="1"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28673">
                                            <p:txEl>
                                              <p:pRg st="0" end="0"/>
                                            </p:txEl>
                                          </p:spTgt>
                                        </p:tgtEl>
                                        <p:attrNameLst>
                                          <p:attrName>style.visibility</p:attrName>
                                        </p:attrNameLst>
                                      </p:cBhvr>
                                      <p:to>
                                        <p:strVal val="visible"/>
                                      </p:to>
                                    </p:set>
                                    <p:anim to="" calcmode="lin" valueType="num">
                                      <p:cBhvr>
                                        <p:cTn id="7" dur="1" fill="hold"/>
                                        <p:tgtEl>
                                          <p:spTgt spid="2867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28673">
                                            <p:txEl>
                                              <p:pRg st="1" end="1"/>
                                            </p:txEl>
                                          </p:spTgt>
                                        </p:tgtEl>
                                        <p:attrNameLst>
                                          <p:attrName>style.visibility</p:attrName>
                                        </p:attrNameLst>
                                      </p:cBhvr>
                                      <p:to>
                                        <p:strVal val="visible"/>
                                      </p:to>
                                    </p:set>
                                    <p:anim to="" calcmode="lin" valueType="num">
                                      <p:cBhvr>
                                        <p:cTn id="12" dur="1" fill="hold"/>
                                        <p:tgtEl>
                                          <p:spTgt spid="2867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Rectangle 1"/>
          <p:cNvSpPr>
            <a:spLocks noChangeArrowheads="1"/>
          </p:cNvSpPr>
          <p:nvPr/>
        </p:nvSpPr>
        <p:spPr bwMode="auto">
          <a:xfrm>
            <a:off x="0" y="908720"/>
            <a:ext cx="91440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المقدمة</a:t>
            </a:r>
            <a:endParaRPr kumimoji="0" lang="fr-FR" sz="2800" b="1" i="0" u="none" strike="noStrike" cap="none" normalizeH="0" baseline="0" dirty="0">
              <a:ln>
                <a:noFill/>
              </a:ln>
              <a:solidFill>
                <a:schemeClr val="tx1"/>
              </a:solidFill>
              <a:effectLst/>
              <a:latin typeface="Simplified Arabic" pitchFamily="18" charset="-78"/>
              <a:cs typeface="Simplified Arabic"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a:ln>
                  <a:noFill/>
                </a:ln>
                <a:solidFill>
                  <a:schemeClr val="accent2">
                    <a:lumMod val="60000"/>
                    <a:lumOff val="40000"/>
                  </a:schemeClr>
                </a:solidFill>
                <a:effectLst/>
                <a:latin typeface="Simplified Arabic" pitchFamily="18" charset="-78"/>
                <a:ea typeface="Calibri" pitchFamily="34" charset="0"/>
                <a:cs typeface="Simplified Arabic" pitchFamily="18" charset="-78"/>
              </a:rPr>
              <a:t>المبحث </a:t>
            </a:r>
            <a:r>
              <a:rPr kumimoji="0" lang="ar-DZ" sz="2800" b="1" i="0" u="none" strike="noStrike" cap="none" normalizeH="0" baseline="0" dirty="0" err="1">
                <a:ln>
                  <a:noFill/>
                </a:ln>
                <a:solidFill>
                  <a:schemeClr val="accent2">
                    <a:lumMod val="60000"/>
                    <a:lumOff val="40000"/>
                  </a:schemeClr>
                </a:solidFill>
                <a:effectLst/>
                <a:latin typeface="Simplified Arabic" pitchFamily="18" charset="-78"/>
                <a:ea typeface="Calibri" pitchFamily="34" charset="0"/>
                <a:cs typeface="Simplified Arabic" pitchFamily="18" charset="-78"/>
              </a:rPr>
              <a:t>الأول </a:t>
            </a:r>
            <a:r>
              <a:rPr kumimoji="0" lang="ar-DZ" sz="2800" b="1" i="0" u="none" strike="noStrike" cap="none" normalizeH="0" baseline="0" dirty="0">
                <a:ln>
                  <a:noFill/>
                </a:ln>
                <a:solidFill>
                  <a:schemeClr val="accent2">
                    <a:lumMod val="60000"/>
                    <a:lumOff val="40000"/>
                  </a:schemeClr>
                </a:solidFill>
                <a:effectLst/>
                <a:latin typeface="Simplified Arabic" pitchFamily="18" charset="-78"/>
                <a:ea typeface="Calibri" pitchFamily="34" charset="0"/>
                <a:cs typeface="Simplified Arabic" pitchFamily="18" charset="-78"/>
              </a:rPr>
              <a:t>: ماهية التسيير التوقعي للوظائف و الكفاءات </a:t>
            </a:r>
            <a:endParaRPr kumimoji="0" lang="fr-FR" sz="2800" b="1" i="0" u="none" strike="noStrike" cap="none" normalizeH="0" baseline="0" dirty="0">
              <a:ln>
                <a:noFill/>
              </a:ln>
              <a:solidFill>
                <a:schemeClr val="accent2">
                  <a:lumMod val="60000"/>
                  <a:lumOff val="40000"/>
                </a:schemeClr>
              </a:solidFill>
              <a:effectLst/>
              <a:latin typeface="Simplified Arabic" pitchFamily="18" charset="-78"/>
              <a:cs typeface="Simplified Arabic"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a:ln>
                  <a:noFill/>
                </a:ln>
                <a:solidFill>
                  <a:schemeClr val="accent3">
                    <a:lumMod val="75000"/>
                  </a:schemeClr>
                </a:solidFill>
                <a:effectLst/>
                <a:latin typeface="Simplified Arabic" pitchFamily="18" charset="-78"/>
                <a:ea typeface="Calibri" pitchFamily="34" charset="0"/>
                <a:cs typeface="Simplified Arabic" pitchFamily="18" charset="-78"/>
              </a:rPr>
              <a:t>المطلب </a:t>
            </a:r>
            <a:r>
              <a:rPr kumimoji="0" lang="ar-DZ" sz="2800" b="1" i="0" u="none" strike="noStrike" cap="none" normalizeH="0" baseline="0" dirty="0" err="1">
                <a:ln>
                  <a:noFill/>
                </a:ln>
                <a:solidFill>
                  <a:schemeClr val="accent3">
                    <a:lumMod val="75000"/>
                  </a:schemeClr>
                </a:solidFill>
                <a:effectLst/>
                <a:latin typeface="Simplified Arabic" pitchFamily="18" charset="-78"/>
                <a:ea typeface="Calibri" pitchFamily="34" charset="0"/>
                <a:cs typeface="Simplified Arabic" pitchFamily="18" charset="-78"/>
              </a:rPr>
              <a:t>الأول</a:t>
            </a:r>
            <a:r>
              <a:rPr kumimoji="0" lang="ar-DZ" sz="2800" b="1" i="0" u="none" strike="noStrike" cap="none" normalizeH="0" baseline="0" dirty="0" err="1">
                <a:ln>
                  <a:noFill/>
                </a:ln>
                <a:solidFill>
                  <a:schemeClr val="tx1"/>
                </a:solidFill>
                <a:effectLst/>
                <a:latin typeface="Simplified Arabic" pitchFamily="18" charset="-78"/>
                <a:ea typeface="Calibri" pitchFamily="34" charset="0"/>
                <a:cs typeface="Simplified Arabic" pitchFamily="18" charset="-78"/>
              </a:rPr>
              <a:t> </a:t>
            </a:r>
            <a:r>
              <a:rPr kumimoji="0" lang="ar-DZ" sz="2800" b="1" i="0" u="none" strike="noStrike" cap="none" normalizeH="0" baseline="0" dirty="0">
                <a:ln>
                  <a:noFill/>
                </a:ln>
                <a:solidFill>
                  <a:schemeClr val="accent3">
                    <a:lumMod val="75000"/>
                  </a:schemeClr>
                </a:solidFill>
                <a:effectLst/>
                <a:latin typeface="Simplified Arabic" pitchFamily="18" charset="-78"/>
                <a:ea typeface="Calibri" pitchFamily="34" charset="0"/>
                <a:cs typeface="Simplified Arabic" pitchFamily="18" charset="-78"/>
              </a:rPr>
              <a:t>:</a:t>
            </a:r>
            <a:r>
              <a:rPr kumimoji="0" lang="ar-DZ" sz="28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 مفهوم التسيير التوقعي للوظائف والكفاءات </a:t>
            </a: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a:ln>
                  <a:noFill/>
                </a:ln>
                <a:solidFill>
                  <a:schemeClr val="accent3">
                    <a:lumMod val="75000"/>
                  </a:schemeClr>
                </a:solidFill>
                <a:effectLst/>
                <a:latin typeface="Simplified Arabic" pitchFamily="18" charset="-78"/>
                <a:ea typeface="Calibri" pitchFamily="34" charset="0"/>
                <a:cs typeface="Simplified Arabic" pitchFamily="18" charset="-78"/>
              </a:rPr>
              <a:t>المطلب الثاني: </a:t>
            </a:r>
            <a:r>
              <a:rPr kumimoji="0" lang="ar-DZ" sz="28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مرتكزات الأساسية للتسيير التوقعي للوظائف والكفاءات </a:t>
            </a:r>
            <a:endParaRPr kumimoji="0" lang="fr-FR" sz="2800" b="1" i="0" u="none" strike="noStrike" cap="none" normalizeH="0" baseline="0" dirty="0">
              <a:ln>
                <a:noFill/>
              </a:ln>
              <a:solidFill>
                <a:schemeClr val="tx1"/>
              </a:solidFill>
              <a:effectLst/>
              <a:latin typeface="Simplified Arabic" pitchFamily="18" charset="-78"/>
              <a:cs typeface="Simplified Arabic"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a:ln>
                  <a:noFill/>
                </a:ln>
                <a:solidFill>
                  <a:schemeClr val="accent3">
                    <a:lumMod val="75000"/>
                  </a:schemeClr>
                </a:solidFill>
                <a:effectLst/>
                <a:latin typeface="Simplified Arabic" pitchFamily="18" charset="-78"/>
                <a:ea typeface="Calibri" pitchFamily="34" charset="0"/>
                <a:cs typeface="Simplified Arabic" pitchFamily="18" charset="-78"/>
              </a:rPr>
              <a:t>المطلب </a:t>
            </a:r>
            <a:r>
              <a:rPr kumimoji="0" lang="ar-DZ" sz="2800" b="1" i="0" u="none" strike="noStrike" cap="none" normalizeH="0" baseline="0" dirty="0" err="1">
                <a:ln>
                  <a:noFill/>
                </a:ln>
                <a:solidFill>
                  <a:schemeClr val="accent3">
                    <a:lumMod val="75000"/>
                  </a:schemeClr>
                </a:solidFill>
                <a:effectLst/>
                <a:latin typeface="Simplified Arabic" pitchFamily="18" charset="-78"/>
                <a:ea typeface="Calibri" pitchFamily="34" charset="0"/>
                <a:cs typeface="Simplified Arabic" pitchFamily="18" charset="-78"/>
              </a:rPr>
              <a:t>الثالث  </a:t>
            </a:r>
            <a:r>
              <a:rPr kumimoji="0" lang="ar-DZ" sz="2800" b="1" i="0" u="none" strike="noStrike" cap="none" normalizeH="0" baseline="0" dirty="0">
                <a:ln>
                  <a:noFill/>
                </a:ln>
                <a:solidFill>
                  <a:schemeClr val="accent3">
                    <a:lumMod val="75000"/>
                  </a:schemeClr>
                </a:solidFill>
                <a:effectLst/>
                <a:latin typeface="Simplified Arabic" pitchFamily="18" charset="-78"/>
                <a:ea typeface="Calibri" pitchFamily="34" charset="0"/>
                <a:cs typeface="Simplified Arabic" pitchFamily="18" charset="-78"/>
              </a:rPr>
              <a:t>: </a:t>
            </a:r>
            <a:r>
              <a:rPr kumimoji="0" lang="ar-DZ" sz="28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أهداف التسيير التوقعي للوظائف والكفاءات</a:t>
            </a:r>
            <a:endParaRPr kumimoji="0" lang="fr-FR" sz="2800" b="1" i="0" u="none" strike="noStrike" cap="none" normalizeH="0" baseline="0" dirty="0">
              <a:ln>
                <a:noFill/>
              </a:ln>
              <a:solidFill>
                <a:schemeClr val="tx1"/>
              </a:solidFill>
              <a:effectLst/>
              <a:latin typeface="Simplified Arabic" pitchFamily="18" charset="-78"/>
              <a:cs typeface="Simplified Arabic"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a:ln>
                  <a:noFill/>
                </a:ln>
                <a:solidFill>
                  <a:schemeClr val="accent3">
                    <a:lumMod val="75000"/>
                  </a:schemeClr>
                </a:solidFill>
                <a:effectLst/>
                <a:latin typeface="Simplified Arabic" pitchFamily="18" charset="-78"/>
                <a:ea typeface="Calibri" pitchFamily="34" charset="0"/>
                <a:cs typeface="Simplified Arabic" pitchFamily="18" charset="-78"/>
              </a:rPr>
              <a:t>المطلب الرابع:</a:t>
            </a:r>
            <a:r>
              <a:rPr kumimoji="0" lang="ar-DZ" sz="28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 أهمية التسيير التوقعي للوظائف والكفاءات في تحقيق الفعالية التنظيمية </a:t>
            </a:r>
            <a:endParaRPr kumimoji="0" lang="fr-FR" sz="2800" b="1" i="0" u="none" strike="noStrike" cap="none" normalizeH="0" baseline="0" dirty="0">
              <a:ln>
                <a:noFill/>
              </a:ln>
              <a:solidFill>
                <a:schemeClr val="tx1"/>
              </a:solidFill>
              <a:effectLst/>
              <a:latin typeface="Simplified Arabic" pitchFamily="18" charset="-78"/>
              <a:cs typeface="Simplified Arabic"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a:ln>
                  <a:noFill/>
                </a:ln>
                <a:solidFill>
                  <a:schemeClr val="accent2">
                    <a:lumMod val="60000"/>
                    <a:lumOff val="40000"/>
                  </a:schemeClr>
                </a:solidFill>
                <a:effectLst/>
                <a:latin typeface="Simplified Arabic" pitchFamily="18" charset="-78"/>
                <a:ea typeface="Calibri" pitchFamily="34" charset="0"/>
                <a:cs typeface="Simplified Arabic" pitchFamily="18" charset="-78"/>
              </a:rPr>
              <a:t>المبحث </a:t>
            </a:r>
            <a:r>
              <a:rPr kumimoji="0" lang="ar-DZ" sz="2800" b="1" i="0" u="none" strike="noStrike" cap="none" normalizeH="0" baseline="0" dirty="0" err="1">
                <a:ln>
                  <a:noFill/>
                </a:ln>
                <a:solidFill>
                  <a:schemeClr val="accent2">
                    <a:lumMod val="60000"/>
                    <a:lumOff val="40000"/>
                  </a:schemeClr>
                </a:solidFill>
                <a:effectLst/>
                <a:latin typeface="Simplified Arabic" pitchFamily="18" charset="-78"/>
                <a:ea typeface="Calibri" pitchFamily="34" charset="0"/>
                <a:cs typeface="Simplified Arabic" pitchFamily="18" charset="-78"/>
              </a:rPr>
              <a:t>الثاني </a:t>
            </a:r>
            <a:r>
              <a:rPr kumimoji="0" lang="ar-DZ" sz="2800" b="1" i="0" u="none" strike="noStrike" cap="none" normalizeH="0" baseline="0" dirty="0">
                <a:ln>
                  <a:noFill/>
                </a:ln>
                <a:solidFill>
                  <a:schemeClr val="accent2">
                    <a:lumMod val="60000"/>
                    <a:lumOff val="40000"/>
                  </a:schemeClr>
                </a:solidFill>
                <a:effectLst/>
                <a:latin typeface="Simplified Arabic" pitchFamily="18" charset="-78"/>
                <a:ea typeface="Calibri" pitchFamily="34" charset="0"/>
                <a:cs typeface="Simplified Arabic" pitchFamily="18" charset="-78"/>
              </a:rPr>
              <a:t>: خطوات تطبيق التسيير التوقعي للوظائف والكفاءات و عوائقه </a:t>
            </a:r>
            <a:endParaRPr kumimoji="0" lang="fr-FR" sz="2800" b="1" i="0" u="none" strike="noStrike" cap="none" normalizeH="0" baseline="0" dirty="0">
              <a:ln>
                <a:noFill/>
              </a:ln>
              <a:solidFill>
                <a:schemeClr val="accent2">
                  <a:lumMod val="60000"/>
                  <a:lumOff val="40000"/>
                </a:schemeClr>
              </a:solidFill>
              <a:effectLst/>
              <a:latin typeface="Simplified Arabic" pitchFamily="18" charset="-78"/>
              <a:cs typeface="Simplified Arabic"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a:ln>
                  <a:noFill/>
                </a:ln>
                <a:solidFill>
                  <a:schemeClr val="accent3">
                    <a:lumMod val="75000"/>
                  </a:schemeClr>
                </a:solidFill>
                <a:effectLst/>
                <a:latin typeface="Simplified Arabic" pitchFamily="18" charset="-78"/>
                <a:ea typeface="Calibri" pitchFamily="34" charset="0"/>
                <a:cs typeface="Simplified Arabic" pitchFamily="18" charset="-78"/>
              </a:rPr>
              <a:t>المطلب </a:t>
            </a:r>
            <a:r>
              <a:rPr kumimoji="0" lang="ar-DZ" sz="2800" b="1" i="0" u="none" strike="noStrike" cap="none" normalizeH="0" baseline="0" dirty="0" err="1">
                <a:ln>
                  <a:noFill/>
                </a:ln>
                <a:solidFill>
                  <a:schemeClr val="accent3">
                    <a:lumMod val="75000"/>
                  </a:schemeClr>
                </a:solidFill>
                <a:effectLst/>
                <a:latin typeface="Simplified Arabic" pitchFamily="18" charset="-78"/>
                <a:ea typeface="Calibri" pitchFamily="34" charset="0"/>
                <a:cs typeface="Simplified Arabic" pitchFamily="18" charset="-78"/>
              </a:rPr>
              <a:t>الأول </a:t>
            </a:r>
            <a:r>
              <a:rPr kumimoji="0" lang="ar-DZ" sz="2800" b="1" i="0" u="none" strike="noStrike" cap="none" normalizeH="0" baseline="0" dirty="0">
                <a:ln>
                  <a:noFill/>
                </a:ln>
                <a:solidFill>
                  <a:srgbClr val="00B050"/>
                </a:solidFill>
                <a:effectLst/>
                <a:latin typeface="Simplified Arabic" pitchFamily="18" charset="-78"/>
                <a:ea typeface="Calibri" pitchFamily="34" charset="0"/>
                <a:cs typeface="Simplified Arabic" pitchFamily="18" charset="-78"/>
              </a:rPr>
              <a:t>:</a:t>
            </a:r>
            <a:r>
              <a:rPr kumimoji="0" lang="ar-DZ" sz="28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 تقدير الوظائف المستقبلية </a:t>
            </a:r>
            <a:endParaRPr kumimoji="0" lang="fr-FR" sz="2800" b="1" i="0" u="none" strike="noStrike" cap="none" normalizeH="0" baseline="0" dirty="0">
              <a:ln>
                <a:noFill/>
              </a:ln>
              <a:solidFill>
                <a:schemeClr val="tx1"/>
              </a:solidFill>
              <a:effectLst/>
              <a:latin typeface="Simplified Arabic" pitchFamily="18" charset="-78"/>
              <a:cs typeface="Simplified Arabic"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a:ln>
                  <a:noFill/>
                </a:ln>
                <a:solidFill>
                  <a:schemeClr val="accent3">
                    <a:lumMod val="75000"/>
                  </a:schemeClr>
                </a:solidFill>
                <a:effectLst/>
                <a:latin typeface="Simplified Arabic" pitchFamily="18" charset="-78"/>
                <a:ea typeface="Calibri" pitchFamily="34" charset="0"/>
                <a:cs typeface="Simplified Arabic" pitchFamily="18" charset="-78"/>
              </a:rPr>
              <a:t>المطلب </a:t>
            </a:r>
            <a:r>
              <a:rPr kumimoji="0" lang="ar-DZ" sz="2800" b="1" i="0" u="none" strike="noStrike" cap="none" normalizeH="0" baseline="0" dirty="0" err="1">
                <a:ln>
                  <a:noFill/>
                </a:ln>
                <a:solidFill>
                  <a:schemeClr val="accent3">
                    <a:lumMod val="75000"/>
                  </a:schemeClr>
                </a:solidFill>
                <a:effectLst/>
                <a:latin typeface="Simplified Arabic" pitchFamily="18" charset="-78"/>
                <a:ea typeface="Calibri" pitchFamily="34" charset="0"/>
                <a:cs typeface="Simplified Arabic" pitchFamily="18" charset="-78"/>
              </a:rPr>
              <a:t>الثاني </a:t>
            </a:r>
            <a:r>
              <a:rPr kumimoji="0" lang="ar-DZ" sz="2800" b="1" i="0" u="none" strike="noStrike" cap="none" normalizeH="0" baseline="0" dirty="0">
                <a:ln>
                  <a:noFill/>
                </a:ln>
                <a:solidFill>
                  <a:schemeClr val="accent3">
                    <a:lumMod val="75000"/>
                  </a:schemeClr>
                </a:solidFill>
                <a:effectLst/>
                <a:latin typeface="Simplified Arabic" pitchFamily="18" charset="-78"/>
                <a:ea typeface="Calibri" pitchFamily="34" charset="0"/>
                <a:cs typeface="Simplified Arabic" pitchFamily="18" charset="-78"/>
              </a:rPr>
              <a:t>: </a:t>
            </a:r>
            <a:r>
              <a:rPr kumimoji="0" lang="ar-DZ" sz="28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تقدير العرض المستقبلي والحالي من الموارد البشرية داخليا في سوق العمل </a:t>
            </a:r>
            <a:endParaRPr kumimoji="0" lang="fr-FR" sz="2800" b="1" i="0" u="none" strike="noStrike" cap="none" normalizeH="0" baseline="0" dirty="0">
              <a:ln>
                <a:noFill/>
              </a:ln>
              <a:solidFill>
                <a:schemeClr val="tx1"/>
              </a:solidFill>
              <a:effectLst/>
              <a:latin typeface="Simplified Arabic" pitchFamily="18" charset="-78"/>
              <a:cs typeface="Simplified Arabic"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a:ln>
                  <a:noFill/>
                </a:ln>
                <a:solidFill>
                  <a:schemeClr val="accent3">
                    <a:lumMod val="75000"/>
                  </a:schemeClr>
                </a:solidFill>
                <a:effectLst/>
                <a:latin typeface="Simplified Arabic" pitchFamily="18" charset="-78"/>
                <a:ea typeface="Calibri" pitchFamily="34" charset="0"/>
                <a:cs typeface="Simplified Arabic" pitchFamily="18" charset="-78"/>
              </a:rPr>
              <a:t>المطلب </a:t>
            </a:r>
            <a:r>
              <a:rPr kumimoji="0" lang="ar-DZ" sz="2800" b="1" i="0" u="none" strike="noStrike" cap="none" normalizeH="0" baseline="0" dirty="0" err="1">
                <a:ln>
                  <a:noFill/>
                </a:ln>
                <a:solidFill>
                  <a:schemeClr val="accent3">
                    <a:lumMod val="75000"/>
                  </a:schemeClr>
                </a:solidFill>
                <a:effectLst/>
                <a:latin typeface="Simplified Arabic" pitchFamily="18" charset="-78"/>
                <a:ea typeface="Calibri" pitchFamily="34" charset="0"/>
                <a:cs typeface="Simplified Arabic" pitchFamily="18" charset="-78"/>
              </a:rPr>
              <a:t>الثالث </a:t>
            </a:r>
            <a:r>
              <a:rPr kumimoji="0" lang="ar-DZ" sz="2800" b="1" i="0" u="none" strike="noStrike" cap="none" normalizeH="0" baseline="0" dirty="0">
                <a:ln>
                  <a:noFill/>
                </a:ln>
                <a:solidFill>
                  <a:schemeClr val="accent3">
                    <a:lumMod val="75000"/>
                  </a:schemeClr>
                </a:solidFill>
                <a:effectLst/>
                <a:latin typeface="Simplified Arabic" pitchFamily="18" charset="-78"/>
                <a:ea typeface="Calibri" pitchFamily="34" charset="0"/>
                <a:cs typeface="Simplified Arabic" pitchFamily="18" charset="-78"/>
              </a:rPr>
              <a:t>: </a:t>
            </a:r>
            <a:r>
              <a:rPr kumimoji="0" lang="ar-DZ" sz="28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تحليل الفارق واقتراح الإجراءات </a:t>
            </a:r>
            <a:r>
              <a:rPr kumimoji="0" lang="ar-DZ" sz="2800" b="1" i="0" u="none" strike="noStrike" cap="none" normalizeH="0" baseline="0" dirty="0" err="1">
                <a:ln>
                  <a:noFill/>
                </a:ln>
                <a:solidFill>
                  <a:schemeClr val="tx1"/>
                </a:solidFill>
                <a:effectLst/>
                <a:latin typeface="Simplified Arabic" pitchFamily="18" charset="-78"/>
                <a:ea typeface="Calibri" pitchFamily="34" charset="0"/>
                <a:cs typeface="Simplified Arabic" pitchFamily="18" charset="-78"/>
              </a:rPr>
              <a:t>التعديلية</a:t>
            </a:r>
            <a:r>
              <a:rPr kumimoji="0" lang="ar-DZ" sz="28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 </a:t>
            </a:r>
            <a:r>
              <a:rPr kumimoji="0" lang="ar-DZ" sz="2800" b="1" i="0" u="none" strike="noStrike" cap="none" normalizeH="0" baseline="0" dirty="0" err="1">
                <a:ln>
                  <a:noFill/>
                </a:ln>
                <a:solidFill>
                  <a:schemeClr val="tx1"/>
                </a:solidFill>
                <a:effectLst/>
                <a:latin typeface="Simplified Arabic" pitchFamily="18" charset="-78"/>
                <a:ea typeface="Calibri" pitchFamily="34" charset="0"/>
                <a:cs typeface="Simplified Arabic" pitchFamily="18" charset="-78"/>
              </a:rPr>
              <a:t>.</a:t>
            </a:r>
            <a:endParaRPr kumimoji="0" lang="fr-FR" sz="2800" b="1" i="0" u="none" strike="noStrike" cap="none" normalizeH="0" baseline="0" dirty="0">
              <a:ln>
                <a:noFill/>
              </a:ln>
              <a:solidFill>
                <a:schemeClr val="tx1"/>
              </a:solidFill>
              <a:effectLst/>
              <a:latin typeface="Simplified Arabic" pitchFamily="18" charset="-78"/>
              <a:cs typeface="Simplified Arabic"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a:ln>
                  <a:noFill/>
                </a:ln>
                <a:solidFill>
                  <a:schemeClr val="accent3">
                    <a:lumMod val="75000"/>
                  </a:schemeClr>
                </a:solidFill>
                <a:effectLst/>
                <a:latin typeface="Simplified Arabic" pitchFamily="18" charset="-78"/>
                <a:ea typeface="Calibri" pitchFamily="34" charset="0"/>
                <a:cs typeface="Simplified Arabic" pitchFamily="18" charset="-78"/>
              </a:rPr>
              <a:t>المطلب </a:t>
            </a:r>
            <a:r>
              <a:rPr kumimoji="0" lang="ar-DZ" sz="2800" b="1" i="0" u="none" strike="noStrike" cap="none" normalizeH="0" baseline="0" dirty="0" err="1">
                <a:ln>
                  <a:noFill/>
                </a:ln>
                <a:solidFill>
                  <a:schemeClr val="accent3">
                    <a:lumMod val="75000"/>
                  </a:schemeClr>
                </a:solidFill>
                <a:effectLst/>
                <a:latin typeface="Simplified Arabic" pitchFamily="18" charset="-78"/>
                <a:ea typeface="Calibri" pitchFamily="34" charset="0"/>
                <a:cs typeface="Simplified Arabic" pitchFamily="18" charset="-78"/>
              </a:rPr>
              <a:t>الرابع </a:t>
            </a:r>
            <a:r>
              <a:rPr kumimoji="0" lang="ar-DZ" sz="2800" b="1" i="0" u="none" strike="noStrike" cap="none" normalizeH="0" baseline="0" dirty="0">
                <a:ln>
                  <a:noFill/>
                </a:ln>
                <a:solidFill>
                  <a:schemeClr val="accent3">
                    <a:lumMod val="75000"/>
                  </a:schemeClr>
                </a:solidFill>
                <a:effectLst/>
                <a:latin typeface="Simplified Arabic" pitchFamily="18" charset="-78"/>
                <a:ea typeface="Calibri" pitchFamily="34" charset="0"/>
                <a:cs typeface="Simplified Arabic" pitchFamily="18" charset="-78"/>
              </a:rPr>
              <a:t>:</a:t>
            </a:r>
            <a:r>
              <a:rPr kumimoji="0" lang="ar-DZ" sz="28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عوائق تطبيق التسيير التوقعي للوظائف والكفاءات </a:t>
            </a:r>
            <a:endParaRPr kumimoji="0" lang="fr-FR" sz="2800" b="1" i="0" u="none" strike="noStrike" cap="none" normalizeH="0" baseline="0" dirty="0">
              <a:ln>
                <a:noFill/>
              </a:ln>
              <a:solidFill>
                <a:schemeClr val="tx1"/>
              </a:solidFill>
              <a:effectLst/>
              <a:latin typeface="Simplified Arabic" pitchFamily="18" charset="-78"/>
              <a:cs typeface="Simplified Arabic"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الخاتمة</a:t>
            </a:r>
            <a:endParaRPr kumimoji="0" lang="ar-DZ" sz="2800" b="1" i="0" u="none" strike="noStrike" cap="none" normalizeH="0" baseline="0" dirty="0">
              <a:ln>
                <a:noFill/>
              </a:ln>
              <a:solidFill>
                <a:schemeClr val="tx1"/>
              </a:solidFill>
              <a:effectLst/>
              <a:latin typeface="Simplified Arabic" pitchFamily="18" charset="-78"/>
              <a:cs typeface="Simplified Arabic" pitchFamily="18" charset="-78"/>
            </a:endParaRPr>
          </a:p>
        </p:txBody>
      </p:sp>
      <p:sp>
        <p:nvSpPr>
          <p:cNvPr id="3" name="Rectangle 2"/>
          <p:cNvSpPr/>
          <p:nvPr/>
        </p:nvSpPr>
        <p:spPr>
          <a:xfrm>
            <a:off x="3275856" y="404664"/>
            <a:ext cx="2728632" cy="923330"/>
          </a:xfrm>
          <a:prstGeom prst="rect">
            <a:avLst/>
          </a:prstGeom>
          <a:noFill/>
        </p:spPr>
        <p:txBody>
          <a:bodyPr wrap="square" lIns="91440" tIns="45720" rIns="91440" bIns="45720">
            <a:spAutoFit/>
            <a:scene3d>
              <a:camera prst="orthographicFront"/>
              <a:lightRig rig="threePt" dir="t"/>
            </a:scene3d>
            <a:sp3d extrusionH="57150">
              <a:bevelT w="69850" h="69850" prst="divot"/>
            </a:sp3d>
          </a:bodyPr>
          <a:lstStyle/>
          <a:p>
            <a:pPr algn="ctr"/>
            <a:r>
              <a:rPr kumimoji="0" lang="ar-DZ" sz="5400" b="1" i="0" u="none" strike="noStrike" cap="none" spc="0" normalizeH="0" baseline="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Simplified Arabic" pitchFamily="18" charset="-78"/>
                <a:ea typeface="Calibri" pitchFamily="34" charset="0"/>
                <a:cs typeface="Simplified Arabic" pitchFamily="18" charset="-78"/>
              </a:rPr>
              <a:t>خطة البحث</a:t>
            </a:r>
            <a:endParaRPr lang="fr-FR" sz="5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123905">
                                            <p:txEl>
                                              <p:pRg st="0" end="0"/>
                                            </p:txEl>
                                          </p:spTgt>
                                        </p:tgtEl>
                                        <p:attrNameLst>
                                          <p:attrName>style.visibility</p:attrName>
                                        </p:attrNameLst>
                                      </p:cBhvr>
                                      <p:to>
                                        <p:strVal val="visible"/>
                                      </p:to>
                                    </p:set>
                                    <p:anim to="" calcmode="lin" valueType="num">
                                      <p:cBhvr>
                                        <p:cTn id="12" dur="1" fill="hold"/>
                                        <p:tgtEl>
                                          <p:spTgt spid="123905">
                                            <p:txEl>
                                              <p:pRg st="0" end="0"/>
                                            </p:txEl>
                                          </p:spTgt>
                                        </p:tgtEl>
                                        <p:attrNameLst>
                                          <p:attrName/>
                                        </p:attrNameLst>
                                      </p:cBhvr>
                                    </p:anim>
                                  </p:childTnLst>
                                </p:cTn>
                              </p:par>
                              <p:par>
                                <p:cTn id="13" presetID="24" presetClass="entr" presetSubtype="0" fill="hold" nodeType="withEffect">
                                  <p:stCondLst>
                                    <p:cond delay="0"/>
                                  </p:stCondLst>
                                  <p:childTnLst>
                                    <p:set>
                                      <p:cBhvr>
                                        <p:cTn id="14" dur="1" fill="hold">
                                          <p:stCondLst>
                                            <p:cond delay="0"/>
                                          </p:stCondLst>
                                        </p:cTn>
                                        <p:tgtEl>
                                          <p:spTgt spid="123905">
                                            <p:txEl>
                                              <p:pRg st="1" end="1"/>
                                            </p:txEl>
                                          </p:spTgt>
                                        </p:tgtEl>
                                        <p:attrNameLst>
                                          <p:attrName>style.visibility</p:attrName>
                                        </p:attrNameLst>
                                      </p:cBhvr>
                                      <p:to>
                                        <p:strVal val="visible"/>
                                      </p:to>
                                    </p:set>
                                    <p:anim to="" calcmode="lin" valueType="num">
                                      <p:cBhvr>
                                        <p:cTn id="15" dur="1" fill="hold"/>
                                        <p:tgtEl>
                                          <p:spTgt spid="123905">
                                            <p:txEl>
                                              <p:pRg st="1" end="1"/>
                                            </p:txEl>
                                          </p:spTgt>
                                        </p:tgtEl>
                                        <p:attrNameLst>
                                          <p:attrName/>
                                        </p:attrNameLst>
                                      </p:cBhvr>
                                    </p:anim>
                                  </p:childTnLst>
                                </p:cTn>
                              </p:par>
                              <p:par>
                                <p:cTn id="16" presetID="24" presetClass="entr" presetSubtype="0" fill="hold" nodeType="withEffect">
                                  <p:stCondLst>
                                    <p:cond delay="0"/>
                                  </p:stCondLst>
                                  <p:childTnLst>
                                    <p:set>
                                      <p:cBhvr>
                                        <p:cTn id="17" dur="1" fill="hold">
                                          <p:stCondLst>
                                            <p:cond delay="0"/>
                                          </p:stCondLst>
                                        </p:cTn>
                                        <p:tgtEl>
                                          <p:spTgt spid="123905">
                                            <p:txEl>
                                              <p:pRg st="2" end="2"/>
                                            </p:txEl>
                                          </p:spTgt>
                                        </p:tgtEl>
                                        <p:attrNameLst>
                                          <p:attrName>style.visibility</p:attrName>
                                        </p:attrNameLst>
                                      </p:cBhvr>
                                      <p:to>
                                        <p:strVal val="visible"/>
                                      </p:to>
                                    </p:set>
                                    <p:anim to="" calcmode="lin" valueType="num">
                                      <p:cBhvr>
                                        <p:cTn id="18" dur="1" fill="hold"/>
                                        <p:tgtEl>
                                          <p:spTgt spid="123905">
                                            <p:txEl>
                                              <p:pRg st="2" end="2"/>
                                            </p:txEl>
                                          </p:spTgt>
                                        </p:tgtEl>
                                        <p:attrNameLst>
                                          <p:attrName/>
                                        </p:attrNameLst>
                                      </p:cBhvr>
                                    </p:anim>
                                  </p:childTnLst>
                                </p:cTn>
                              </p:par>
                              <p:par>
                                <p:cTn id="19" presetID="24" presetClass="entr" presetSubtype="0" fill="hold" nodeType="withEffect">
                                  <p:stCondLst>
                                    <p:cond delay="0"/>
                                  </p:stCondLst>
                                  <p:childTnLst>
                                    <p:set>
                                      <p:cBhvr>
                                        <p:cTn id="20" dur="1" fill="hold">
                                          <p:stCondLst>
                                            <p:cond delay="0"/>
                                          </p:stCondLst>
                                        </p:cTn>
                                        <p:tgtEl>
                                          <p:spTgt spid="123905">
                                            <p:txEl>
                                              <p:pRg st="3" end="3"/>
                                            </p:txEl>
                                          </p:spTgt>
                                        </p:tgtEl>
                                        <p:attrNameLst>
                                          <p:attrName>style.visibility</p:attrName>
                                        </p:attrNameLst>
                                      </p:cBhvr>
                                      <p:to>
                                        <p:strVal val="visible"/>
                                      </p:to>
                                    </p:set>
                                    <p:anim to="" calcmode="lin" valueType="num">
                                      <p:cBhvr>
                                        <p:cTn id="21" dur="1" fill="hold"/>
                                        <p:tgtEl>
                                          <p:spTgt spid="123905">
                                            <p:txEl>
                                              <p:pRg st="3" end="3"/>
                                            </p:txEl>
                                          </p:spTgt>
                                        </p:tgtEl>
                                        <p:attrNameLst>
                                          <p:attrName/>
                                        </p:attrNameLst>
                                      </p:cBhvr>
                                    </p:anim>
                                  </p:childTnLst>
                                </p:cTn>
                              </p:par>
                              <p:par>
                                <p:cTn id="22" presetID="24" presetClass="entr" presetSubtype="0" fill="hold" nodeType="withEffect">
                                  <p:stCondLst>
                                    <p:cond delay="0"/>
                                  </p:stCondLst>
                                  <p:childTnLst>
                                    <p:set>
                                      <p:cBhvr>
                                        <p:cTn id="23" dur="1" fill="hold">
                                          <p:stCondLst>
                                            <p:cond delay="0"/>
                                          </p:stCondLst>
                                        </p:cTn>
                                        <p:tgtEl>
                                          <p:spTgt spid="123905">
                                            <p:txEl>
                                              <p:pRg st="4" end="4"/>
                                            </p:txEl>
                                          </p:spTgt>
                                        </p:tgtEl>
                                        <p:attrNameLst>
                                          <p:attrName>style.visibility</p:attrName>
                                        </p:attrNameLst>
                                      </p:cBhvr>
                                      <p:to>
                                        <p:strVal val="visible"/>
                                      </p:to>
                                    </p:set>
                                    <p:anim to="" calcmode="lin" valueType="num">
                                      <p:cBhvr>
                                        <p:cTn id="24" dur="1" fill="hold"/>
                                        <p:tgtEl>
                                          <p:spTgt spid="123905">
                                            <p:txEl>
                                              <p:pRg st="4" end="4"/>
                                            </p:txEl>
                                          </p:spTgt>
                                        </p:tgtEl>
                                        <p:attrNameLst>
                                          <p:attrName/>
                                        </p:attrNameLst>
                                      </p:cBhvr>
                                    </p:anim>
                                  </p:childTnLst>
                                </p:cTn>
                              </p:par>
                              <p:par>
                                <p:cTn id="25" presetID="24" presetClass="entr" presetSubtype="0" fill="hold" nodeType="withEffect">
                                  <p:stCondLst>
                                    <p:cond delay="0"/>
                                  </p:stCondLst>
                                  <p:childTnLst>
                                    <p:set>
                                      <p:cBhvr>
                                        <p:cTn id="26" dur="1" fill="hold">
                                          <p:stCondLst>
                                            <p:cond delay="0"/>
                                          </p:stCondLst>
                                        </p:cTn>
                                        <p:tgtEl>
                                          <p:spTgt spid="123905">
                                            <p:txEl>
                                              <p:pRg st="5" end="5"/>
                                            </p:txEl>
                                          </p:spTgt>
                                        </p:tgtEl>
                                        <p:attrNameLst>
                                          <p:attrName>style.visibility</p:attrName>
                                        </p:attrNameLst>
                                      </p:cBhvr>
                                      <p:to>
                                        <p:strVal val="visible"/>
                                      </p:to>
                                    </p:set>
                                    <p:anim to="" calcmode="lin" valueType="num">
                                      <p:cBhvr>
                                        <p:cTn id="27" dur="1" fill="hold"/>
                                        <p:tgtEl>
                                          <p:spTgt spid="123905">
                                            <p:txEl>
                                              <p:pRg st="5" end="5"/>
                                            </p:txEl>
                                          </p:spTgt>
                                        </p:tgtEl>
                                        <p:attrNameLst>
                                          <p:attrName/>
                                        </p:attrNameLst>
                                      </p:cBhvr>
                                    </p:anim>
                                  </p:childTnLst>
                                </p:cTn>
                              </p:par>
                              <p:par>
                                <p:cTn id="28" presetID="24" presetClass="entr" presetSubtype="0" fill="hold" nodeType="withEffect">
                                  <p:stCondLst>
                                    <p:cond delay="0"/>
                                  </p:stCondLst>
                                  <p:childTnLst>
                                    <p:set>
                                      <p:cBhvr>
                                        <p:cTn id="29" dur="1" fill="hold">
                                          <p:stCondLst>
                                            <p:cond delay="0"/>
                                          </p:stCondLst>
                                        </p:cTn>
                                        <p:tgtEl>
                                          <p:spTgt spid="123905">
                                            <p:txEl>
                                              <p:pRg st="6" end="6"/>
                                            </p:txEl>
                                          </p:spTgt>
                                        </p:tgtEl>
                                        <p:attrNameLst>
                                          <p:attrName>style.visibility</p:attrName>
                                        </p:attrNameLst>
                                      </p:cBhvr>
                                      <p:to>
                                        <p:strVal val="visible"/>
                                      </p:to>
                                    </p:set>
                                    <p:anim to="" calcmode="lin" valueType="num">
                                      <p:cBhvr>
                                        <p:cTn id="30" dur="1" fill="hold"/>
                                        <p:tgtEl>
                                          <p:spTgt spid="123905">
                                            <p:txEl>
                                              <p:pRg st="6" end="6"/>
                                            </p:txEl>
                                          </p:spTgt>
                                        </p:tgtEl>
                                        <p:attrNameLst>
                                          <p:attrName/>
                                        </p:attrNameLst>
                                      </p:cBhvr>
                                    </p:anim>
                                  </p:childTnLst>
                                </p:cTn>
                              </p:par>
                              <p:par>
                                <p:cTn id="31" presetID="24" presetClass="entr" presetSubtype="0" fill="hold" nodeType="withEffect">
                                  <p:stCondLst>
                                    <p:cond delay="0"/>
                                  </p:stCondLst>
                                  <p:childTnLst>
                                    <p:set>
                                      <p:cBhvr>
                                        <p:cTn id="32" dur="1" fill="hold">
                                          <p:stCondLst>
                                            <p:cond delay="0"/>
                                          </p:stCondLst>
                                        </p:cTn>
                                        <p:tgtEl>
                                          <p:spTgt spid="123905">
                                            <p:txEl>
                                              <p:pRg st="7" end="7"/>
                                            </p:txEl>
                                          </p:spTgt>
                                        </p:tgtEl>
                                        <p:attrNameLst>
                                          <p:attrName>style.visibility</p:attrName>
                                        </p:attrNameLst>
                                      </p:cBhvr>
                                      <p:to>
                                        <p:strVal val="visible"/>
                                      </p:to>
                                    </p:set>
                                    <p:anim to="" calcmode="lin" valueType="num">
                                      <p:cBhvr>
                                        <p:cTn id="33" dur="1" fill="hold"/>
                                        <p:tgtEl>
                                          <p:spTgt spid="123905">
                                            <p:txEl>
                                              <p:pRg st="7" end="7"/>
                                            </p:txEl>
                                          </p:spTgt>
                                        </p:tgtEl>
                                        <p:attrNameLst>
                                          <p:attrName/>
                                        </p:attrNameLst>
                                      </p:cBhvr>
                                    </p:anim>
                                  </p:childTnLst>
                                </p:cTn>
                              </p:par>
                              <p:par>
                                <p:cTn id="34" presetID="24" presetClass="entr" presetSubtype="0" fill="hold" nodeType="withEffect">
                                  <p:stCondLst>
                                    <p:cond delay="0"/>
                                  </p:stCondLst>
                                  <p:childTnLst>
                                    <p:set>
                                      <p:cBhvr>
                                        <p:cTn id="35" dur="1" fill="hold">
                                          <p:stCondLst>
                                            <p:cond delay="0"/>
                                          </p:stCondLst>
                                        </p:cTn>
                                        <p:tgtEl>
                                          <p:spTgt spid="123905">
                                            <p:txEl>
                                              <p:pRg st="8" end="8"/>
                                            </p:txEl>
                                          </p:spTgt>
                                        </p:tgtEl>
                                        <p:attrNameLst>
                                          <p:attrName>style.visibility</p:attrName>
                                        </p:attrNameLst>
                                      </p:cBhvr>
                                      <p:to>
                                        <p:strVal val="visible"/>
                                      </p:to>
                                    </p:set>
                                    <p:anim to="" calcmode="lin" valueType="num">
                                      <p:cBhvr>
                                        <p:cTn id="36" dur="1" fill="hold"/>
                                        <p:tgtEl>
                                          <p:spTgt spid="123905">
                                            <p:txEl>
                                              <p:pRg st="8" end="8"/>
                                            </p:txEl>
                                          </p:spTgt>
                                        </p:tgtEl>
                                        <p:attrNameLst>
                                          <p:attrName/>
                                        </p:attrNameLst>
                                      </p:cBhvr>
                                    </p:anim>
                                  </p:childTnLst>
                                </p:cTn>
                              </p:par>
                              <p:par>
                                <p:cTn id="37" presetID="24" presetClass="entr" presetSubtype="0" fill="hold" nodeType="withEffect">
                                  <p:stCondLst>
                                    <p:cond delay="0"/>
                                  </p:stCondLst>
                                  <p:childTnLst>
                                    <p:set>
                                      <p:cBhvr>
                                        <p:cTn id="38" dur="1" fill="hold">
                                          <p:stCondLst>
                                            <p:cond delay="0"/>
                                          </p:stCondLst>
                                        </p:cTn>
                                        <p:tgtEl>
                                          <p:spTgt spid="123905">
                                            <p:txEl>
                                              <p:pRg st="9" end="9"/>
                                            </p:txEl>
                                          </p:spTgt>
                                        </p:tgtEl>
                                        <p:attrNameLst>
                                          <p:attrName>style.visibility</p:attrName>
                                        </p:attrNameLst>
                                      </p:cBhvr>
                                      <p:to>
                                        <p:strVal val="visible"/>
                                      </p:to>
                                    </p:set>
                                    <p:anim to="" calcmode="lin" valueType="num">
                                      <p:cBhvr>
                                        <p:cTn id="39" dur="1" fill="hold"/>
                                        <p:tgtEl>
                                          <p:spTgt spid="123905">
                                            <p:txEl>
                                              <p:pRg st="9" end="9"/>
                                            </p:txEl>
                                          </p:spTgt>
                                        </p:tgtEl>
                                        <p:attrNameLst>
                                          <p:attrName/>
                                        </p:attrNameLst>
                                      </p:cBhvr>
                                    </p:anim>
                                  </p:childTnLst>
                                </p:cTn>
                              </p:par>
                              <p:par>
                                <p:cTn id="40" presetID="24" presetClass="entr" presetSubtype="0" fill="hold" nodeType="withEffect">
                                  <p:stCondLst>
                                    <p:cond delay="0"/>
                                  </p:stCondLst>
                                  <p:childTnLst>
                                    <p:set>
                                      <p:cBhvr>
                                        <p:cTn id="41" dur="1" fill="hold">
                                          <p:stCondLst>
                                            <p:cond delay="0"/>
                                          </p:stCondLst>
                                        </p:cTn>
                                        <p:tgtEl>
                                          <p:spTgt spid="123905">
                                            <p:txEl>
                                              <p:pRg st="10" end="10"/>
                                            </p:txEl>
                                          </p:spTgt>
                                        </p:tgtEl>
                                        <p:attrNameLst>
                                          <p:attrName>style.visibility</p:attrName>
                                        </p:attrNameLst>
                                      </p:cBhvr>
                                      <p:to>
                                        <p:strVal val="visible"/>
                                      </p:to>
                                    </p:set>
                                    <p:anim to="" calcmode="lin" valueType="num">
                                      <p:cBhvr>
                                        <p:cTn id="42" dur="1" fill="hold"/>
                                        <p:tgtEl>
                                          <p:spTgt spid="123905">
                                            <p:txEl>
                                              <p:pRg st="10" end="10"/>
                                            </p:txEl>
                                          </p:spTgt>
                                        </p:tgtEl>
                                        <p:attrNameLst>
                                          <p:attrName/>
                                        </p:attrNameLst>
                                      </p:cBhvr>
                                    </p:anim>
                                  </p:childTnLst>
                                </p:cTn>
                              </p:par>
                              <p:par>
                                <p:cTn id="43" presetID="24" presetClass="entr" presetSubtype="0" fill="hold" nodeType="withEffect">
                                  <p:stCondLst>
                                    <p:cond delay="0"/>
                                  </p:stCondLst>
                                  <p:childTnLst>
                                    <p:set>
                                      <p:cBhvr>
                                        <p:cTn id="44" dur="1" fill="hold">
                                          <p:stCondLst>
                                            <p:cond delay="0"/>
                                          </p:stCondLst>
                                        </p:cTn>
                                        <p:tgtEl>
                                          <p:spTgt spid="123905">
                                            <p:txEl>
                                              <p:pRg st="11" end="11"/>
                                            </p:txEl>
                                          </p:spTgt>
                                        </p:tgtEl>
                                        <p:attrNameLst>
                                          <p:attrName>style.visibility</p:attrName>
                                        </p:attrNameLst>
                                      </p:cBhvr>
                                      <p:to>
                                        <p:strVal val="visible"/>
                                      </p:to>
                                    </p:set>
                                    <p:anim to="" calcmode="lin" valueType="num">
                                      <p:cBhvr>
                                        <p:cTn id="45" dur="1" fill="hold"/>
                                        <p:tgtEl>
                                          <p:spTgt spid="123905">
                                            <p:txEl>
                                              <p:pRg st="11" end="1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1" name="Rectangle 1"/>
          <p:cNvSpPr>
            <a:spLocks noChangeArrowheads="1"/>
          </p:cNvSpPr>
          <p:nvPr/>
        </p:nvSpPr>
        <p:spPr bwMode="auto">
          <a:xfrm>
            <a:off x="251520" y="764704"/>
            <a:ext cx="8640960" cy="58169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tab pos="2159000" algn="l"/>
              </a:tabLst>
            </a:pPr>
            <a:r>
              <a:rPr kumimoji="0" lang="ar-DZ" sz="3200" b="1" i="0" u="none" strike="noStrike" cap="none" normalizeH="0" baseline="0" dirty="0">
                <a:ln>
                  <a:noFill/>
                </a:ln>
                <a:solidFill>
                  <a:schemeClr val="accent2">
                    <a:lumMod val="60000"/>
                    <a:lumOff val="40000"/>
                  </a:schemeClr>
                </a:solidFill>
                <a:effectLst/>
                <a:latin typeface="Simplified Arabic" pitchFamily="18" charset="-78"/>
                <a:ea typeface="Calibri" pitchFamily="34" charset="0"/>
                <a:cs typeface="Simplified Arabic" pitchFamily="18" charset="-78"/>
              </a:rPr>
              <a:t>المقدمة:</a:t>
            </a:r>
            <a:endParaRPr kumimoji="0" lang="en-US" sz="3200" b="1" i="0" u="none" strike="noStrike" cap="none" normalizeH="0" baseline="0" dirty="0">
              <a:ln>
                <a:noFill/>
              </a:ln>
              <a:solidFill>
                <a:schemeClr val="accent2">
                  <a:lumMod val="60000"/>
                  <a:lumOff val="40000"/>
                </a:schemeClr>
              </a:solidFill>
              <a:effectLst/>
              <a:latin typeface="Simplified Arabic" pitchFamily="18" charset="-78"/>
              <a:ea typeface="Calibri" pitchFamily="34" charset="0"/>
              <a:cs typeface="Simplified Arabic"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tab pos="2159000" algn="l"/>
              </a:tabLst>
            </a:pPr>
            <a:r>
              <a:rPr kumimoji="0" lang="ar-DZ" sz="28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نتيجة الأهمية المتزايدة للعنصر البشري كعامل أساسي لخلق القيمة ولفاعليتها </a:t>
            </a:r>
            <a:r>
              <a:rPr kumimoji="0" lang="ar-DZ" sz="2800" b="1" i="0" u="none" strike="noStrike" cap="none" normalizeH="0" baseline="0" dirty="0" err="1">
                <a:ln>
                  <a:noFill/>
                </a:ln>
                <a:solidFill>
                  <a:schemeClr val="tx1"/>
                </a:solidFill>
                <a:effectLst/>
                <a:latin typeface="Simplified Arabic" pitchFamily="18" charset="-78"/>
                <a:ea typeface="Calibri" pitchFamily="34" charset="0"/>
                <a:cs typeface="Simplified Arabic" pitchFamily="18" charset="-78"/>
              </a:rPr>
              <a:t>ونجاحها </a:t>
            </a:r>
            <a:r>
              <a:rPr kumimoji="0" lang="ar-DZ" sz="28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 قد ذلك إلى</a:t>
            </a:r>
            <a:r>
              <a:rPr kumimoji="0" lang="fr-FR" sz="28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  </a:t>
            </a:r>
            <a:r>
              <a:rPr kumimoji="0" lang="ar-DZ" sz="28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تغيير النظرة إلى المورد </a:t>
            </a:r>
            <a:r>
              <a:rPr kumimoji="0" lang="ar-DZ" sz="2800" b="1" i="0" u="none" strike="noStrike" cap="none" normalizeH="0" dirty="0">
                <a:ln>
                  <a:noFill/>
                </a:ln>
                <a:solidFill>
                  <a:schemeClr val="tx1"/>
                </a:solidFill>
                <a:effectLst/>
                <a:latin typeface="Simplified Arabic" pitchFamily="18" charset="-78"/>
                <a:ea typeface="Calibri" pitchFamily="34" charset="0"/>
                <a:cs typeface="Simplified Arabic" pitchFamily="18" charset="-78"/>
              </a:rPr>
              <a:t>البشري</a:t>
            </a:r>
            <a:r>
              <a:rPr kumimoji="0" lang="ar-DZ" sz="28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 من شيء قابل للاستبدال والتعويض إلى مورد ينبغي استثماره و تنميته والحرص على صيانته</a:t>
            </a:r>
            <a:r>
              <a:rPr kumimoji="0" lang="fr-FR" sz="28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  </a:t>
            </a:r>
            <a:r>
              <a:rPr kumimoji="0" lang="ar-DZ" sz="28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والمحافظة </a:t>
            </a:r>
            <a:r>
              <a:rPr kumimoji="0" lang="ar-DZ" sz="2800" b="1" i="0" u="none" strike="noStrike" cap="none" normalizeH="0" baseline="0" dirty="0" err="1">
                <a:ln>
                  <a:noFill/>
                </a:ln>
                <a:solidFill>
                  <a:schemeClr val="tx1"/>
                </a:solidFill>
                <a:effectLst/>
                <a:latin typeface="Simplified Arabic" pitchFamily="18" charset="-78"/>
                <a:ea typeface="Calibri" pitchFamily="34" charset="0"/>
                <a:cs typeface="Simplified Arabic" pitchFamily="18" charset="-78"/>
              </a:rPr>
              <a:t>عليه </a:t>
            </a:r>
            <a:r>
              <a:rPr kumimoji="0" lang="ar-DZ" sz="28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 وان الوقت يشكل احد العوامل المهمة التي يتوقف عليها بقاء المؤسسة </a:t>
            </a:r>
            <a:r>
              <a:rPr kumimoji="0" lang="ar-DZ" sz="2800" b="1" i="0" u="none" strike="noStrike" cap="none" normalizeH="0" baseline="0" dirty="0" err="1">
                <a:ln>
                  <a:noFill/>
                </a:ln>
                <a:solidFill>
                  <a:schemeClr val="tx1"/>
                </a:solidFill>
                <a:effectLst/>
                <a:latin typeface="Simplified Arabic" pitchFamily="18" charset="-78"/>
                <a:ea typeface="Calibri" pitchFamily="34" charset="0"/>
                <a:cs typeface="Simplified Arabic" pitchFamily="18" charset="-78"/>
              </a:rPr>
              <a:t>واستمرارية </a:t>
            </a:r>
            <a:r>
              <a:rPr kumimoji="0" lang="ar-DZ" sz="28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 وجب عليها التقطع إلى المستقبل للاستشراف عليه بالكشف عن خصائصه والعمل على استغلال مايو فره من فرص و تفادي المخاطر التي </a:t>
            </a:r>
            <a:r>
              <a:rPr kumimoji="0" lang="ar-DZ" sz="2800" b="1" i="0" u="none" strike="noStrike" cap="none" normalizeH="0" baseline="0" dirty="0" err="1">
                <a:ln>
                  <a:noFill/>
                </a:ln>
                <a:solidFill>
                  <a:schemeClr val="tx1"/>
                </a:solidFill>
                <a:effectLst/>
                <a:latin typeface="Simplified Arabic" pitchFamily="18" charset="-78"/>
                <a:ea typeface="Calibri" pitchFamily="34" charset="0"/>
                <a:cs typeface="Simplified Arabic" pitchFamily="18" charset="-78"/>
              </a:rPr>
              <a:t>يحملها </a:t>
            </a:r>
            <a:r>
              <a:rPr kumimoji="0" lang="ar-DZ" sz="28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 ومن بين السياسات الإستراتيجية التي تتبناها المؤسسة في تحقيق التنمية وخاصة المورد البشري التي تنطلق من سياسة التسيير التقديري أو التوقعي للوظائف والكفاءات وذلك للتحكم في التطورات التي تحدث على مستوى تنميته في المؤسسة، ومنه نتبنى التساؤل حول الإشكالية </a:t>
            </a:r>
            <a:r>
              <a:rPr kumimoji="0" lang="ar-DZ" sz="2800" b="1" i="0" u="none" strike="noStrike" cap="none" normalizeH="0" baseline="0" dirty="0" err="1">
                <a:ln>
                  <a:noFill/>
                </a:ln>
                <a:solidFill>
                  <a:schemeClr val="tx1"/>
                </a:solidFill>
                <a:effectLst/>
                <a:latin typeface="Simplified Arabic" pitchFamily="18" charset="-78"/>
                <a:ea typeface="Calibri" pitchFamily="34" charset="0"/>
                <a:cs typeface="Simplified Arabic" pitchFamily="18" charset="-78"/>
              </a:rPr>
              <a:t>التالية </a:t>
            </a:r>
            <a:r>
              <a:rPr kumimoji="0" lang="ar-DZ" sz="28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 كيف تتم عملية التسيير التوقعي للوظائف </a:t>
            </a:r>
            <a:r>
              <a:rPr kumimoji="0" lang="ar-DZ" sz="2800" b="1" i="0" u="none" strike="noStrike" cap="none" normalizeH="0" baseline="0" dirty="0" err="1">
                <a:ln>
                  <a:noFill/>
                </a:ln>
                <a:solidFill>
                  <a:schemeClr val="tx1"/>
                </a:solidFill>
                <a:effectLst/>
                <a:latin typeface="Simplified Arabic" pitchFamily="18" charset="-78"/>
                <a:ea typeface="Calibri" pitchFamily="34" charset="0"/>
                <a:cs typeface="Simplified Arabic" pitchFamily="18" charset="-78"/>
              </a:rPr>
              <a:t>والكفاءات ؟</a:t>
            </a:r>
            <a:r>
              <a:rPr kumimoji="0" lang="fr-FR" sz="3200" b="0" i="0" u="none" strike="noStrike" cap="none" normalizeH="0" baseline="0" dirty="0">
                <a:ln>
                  <a:noFill/>
                </a:ln>
                <a:solidFill>
                  <a:schemeClr val="tx1"/>
                </a:solidFill>
                <a:effectLst/>
                <a:latin typeface="Simplified Arabic" pitchFamily="18" charset="-78"/>
                <a:cs typeface="Simplified Arabic" pitchFamily="18" charset="-78"/>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163841">
                                            <p:txEl>
                                              <p:pRg st="0" end="0"/>
                                            </p:txEl>
                                          </p:spTgt>
                                        </p:tgtEl>
                                        <p:attrNameLst>
                                          <p:attrName>style.visibility</p:attrName>
                                        </p:attrNameLst>
                                      </p:cBhvr>
                                      <p:to>
                                        <p:strVal val="visible"/>
                                      </p:to>
                                    </p:set>
                                    <p:anim to="" calcmode="lin" valueType="num">
                                      <p:cBhvr>
                                        <p:cTn id="7" dur="1" fill="hold"/>
                                        <p:tgtEl>
                                          <p:spTgt spid="163841">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163841">
                                            <p:txEl>
                                              <p:pRg st="1" end="1"/>
                                            </p:txEl>
                                          </p:spTgt>
                                        </p:tgtEl>
                                        <p:attrNameLst>
                                          <p:attrName>style.visibility</p:attrName>
                                        </p:attrNameLst>
                                      </p:cBhvr>
                                      <p:to>
                                        <p:strVal val="visible"/>
                                      </p:to>
                                    </p:set>
                                    <p:anim to="" calcmode="lin" valueType="num">
                                      <p:cBhvr>
                                        <p:cTn id="12" dur="1" fill="hold"/>
                                        <p:tgtEl>
                                          <p:spTgt spid="163841">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268760"/>
            <a:ext cx="8532440" cy="1077218"/>
          </a:xfrm>
          <a:prstGeom prst="rect">
            <a:avLst/>
          </a:prstGeom>
        </p:spPr>
        <p:txBody>
          <a:bodyPr wrap="square">
            <a:spAutoFit/>
          </a:bodyPr>
          <a:lstStyle/>
          <a:p>
            <a:pPr algn="r"/>
            <a:r>
              <a:rPr lang="ar-DZ" sz="3200" b="1" dirty="0">
                <a:solidFill>
                  <a:schemeClr val="accent2">
                    <a:lumMod val="60000"/>
                    <a:lumOff val="40000"/>
                  </a:schemeClr>
                </a:solidFill>
              </a:rPr>
              <a:t>المبحث </a:t>
            </a:r>
            <a:r>
              <a:rPr lang="ar-DZ" sz="3200" b="1" dirty="0" err="1">
                <a:solidFill>
                  <a:schemeClr val="accent2">
                    <a:lumMod val="60000"/>
                    <a:lumOff val="40000"/>
                  </a:schemeClr>
                </a:solidFill>
              </a:rPr>
              <a:t>الاول </a:t>
            </a:r>
            <a:r>
              <a:rPr lang="ar-DZ" sz="3200" b="1" dirty="0">
                <a:solidFill>
                  <a:schemeClr val="accent2">
                    <a:lumMod val="60000"/>
                    <a:lumOff val="40000"/>
                  </a:schemeClr>
                </a:solidFill>
              </a:rPr>
              <a:t>: </a:t>
            </a:r>
            <a:r>
              <a:rPr lang="ar-DZ" sz="3200" b="1" dirty="0"/>
              <a:t>ماهية التسيير التوقعي للوظائف و الكفاءات     </a:t>
            </a:r>
            <a:r>
              <a:rPr lang="ar-DZ" sz="3200" b="1" dirty="0">
                <a:solidFill>
                  <a:schemeClr val="accent3">
                    <a:lumMod val="75000"/>
                  </a:schemeClr>
                </a:solidFill>
              </a:rPr>
              <a:t>المطلب </a:t>
            </a:r>
            <a:r>
              <a:rPr lang="ar-DZ" sz="3200" b="1" dirty="0" err="1">
                <a:solidFill>
                  <a:schemeClr val="accent3">
                    <a:lumMod val="75000"/>
                  </a:schemeClr>
                </a:solidFill>
              </a:rPr>
              <a:t>الأول </a:t>
            </a:r>
            <a:r>
              <a:rPr lang="ar-DZ" sz="3200" b="1" dirty="0">
                <a:solidFill>
                  <a:schemeClr val="accent3">
                    <a:lumMod val="75000"/>
                  </a:schemeClr>
                </a:solidFill>
              </a:rPr>
              <a:t>:</a:t>
            </a:r>
            <a:r>
              <a:rPr lang="ar-DZ" sz="3200" b="1" dirty="0">
                <a:solidFill>
                  <a:srgbClr val="00B050"/>
                </a:solidFill>
              </a:rPr>
              <a:t> </a:t>
            </a:r>
            <a:r>
              <a:rPr lang="ar-DZ" sz="3200" b="1" dirty="0"/>
              <a:t>مفهوم التسيير التوقعي للوظائف</a:t>
            </a:r>
            <a:endParaRPr lang="fr-FR" sz="3200" b="1" dirty="0"/>
          </a:p>
        </p:txBody>
      </p:sp>
      <p:sp>
        <p:nvSpPr>
          <p:cNvPr id="3" name="Rectangle 2"/>
          <p:cNvSpPr/>
          <p:nvPr/>
        </p:nvSpPr>
        <p:spPr>
          <a:xfrm>
            <a:off x="323528" y="2492896"/>
            <a:ext cx="8533456" cy="2677656"/>
          </a:xfrm>
          <a:prstGeom prst="rect">
            <a:avLst/>
          </a:prstGeom>
        </p:spPr>
        <p:txBody>
          <a:bodyPr wrap="square">
            <a:spAutoFit/>
          </a:bodyPr>
          <a:lstStyle/>
          <a:p>
            <a:pPr algn="r"/>
            <a:r>
              <a:rPr lang="ar-DZ" sz="2800" dirty="0">
                <a:latin typeface="Simplified Arabic" pitchFamily="18" charset="-78"/>
                <a:cs typeface="Simplified Arabic" pitchFamily="18" charset="-78"/>
              </a:rPr>
              <a:t>التسيير التوقعي للوظائف والكفاءات هو المسعى الذي يهتم بإعداد ومراقبة السياسات والممارسات التي تهدف تقليص الفوارق بين احتياجات المؤسسة ومواردها الحالية </a:t>
            </a:r>
            <a:r>
              <a:rPr lang="ar-DZ" sz="2800" dirty="0" err="1">
                <a:latin typeface="Simplified Arabic" pitchFamily="18" charset="-78"/>
                <a:cs typeface="Simplified Arabic" pitchFamily="18" charset="-78"/>
              </a:rPr>
              <a:t>والمستقبلية </a:t>
            </a:r>
            <a:r>
              <a:rPr lang="ar-DZ" sz="2800" dirty="0">
                <a:latin typeface="Simplified Arabic" pitchFamily="18" charset="-78"/>
                <a:cs typeface="Simplified Arabic" pitchFamily="18" charset="-78"/>
              </a:rPr>
              <a:t>، وهذا على المستوى الكمي </a:t>
            </a:r>
            <a:r>
              <a:rPr lang="ar-DZ" sz="2800" dirty="0" err="1">
                <a:latin typeface="Simplified Arabic" pitchFamily="18" charset="-78"/>
                <a:cs typeface="Simplified Arabic" pitchFamily="18" charset="-78"/>
              </a:rPr>
              <a:t>والنوعي </a:t>
            </a:r>
            <a:r>
              <a:rPr lang="ar-DZ" sz="2800" dirty="0">
                <a:latin typeface="Simplified Arabic" pitchFamily="18" charset="-78"/>
                <a:cs typeface="Simplified Arabic" pitchFamily="18" charset="-78"/>
              </a:rPr>
              <a:t>، من خلال إتباع عدة إجراءات للتعديل مثل </a:t>
            </a:r>
            <a:r>
              <a:rPr lang="ar-DZ" sz="2800" dirty="0" err="1">
                <a:latin typeface="Simplified Arabic" pitchFamily="18" charset="-78"/>
                <a:cs typeface="Simplified Arabic" pitchFamily="18" charset="-78"/>
              </a:rPr>
              <a:t>التوظيف </a:t>
            </a:r>
            <a:r>
              <a:rPr lang="ar-DZ" sz="2800" dirty="0">
                <a:latin typeface="Simplified Arabic" pitchFamily="18" charset="-78"/>
                <a:cs typeface="Simplified Arabic" pitchFamily="18" charset="-78"/>
              </a:rPr>
              <a:t>، </a:t>
            </a:r>
            <a:r>
              <a:rPr lang="ar-DZ" sz="2800" dirty="0" err="1">
                <a:latin typeface="Simplified Arabic" pitchFamily="18" charset="-78"/>
                <a:cs typeface="Simplified Arabic" pitchFamily="18" charset="-78"/>
              </a:rPr>
              <a:t>التدريب </a:t>
            </a:r>
            <a:r>
              <a:rPr lang="ar-DZ" sz="2800" dirty="0">
                <a:latin typeface="Simplified Arabic" pitchFamily="18" charset="-78"/>
                <a:cs typeface="Simplified Arabic" pitchFamily="18" charset="-78"/>
              </a:rPr>
              <a:t>، النقل...،  مع اخذ بعين الاعتبار إستراتيجية المؤسسة وأهدافها رغبة في تحقيق الموائمة بين الوظائف والكفاءات من اجل تحقيق أهداف </a:t>
            </a:r>
            <a:r>
              <a:rPr lang="ar-DZ" sz="2800" dirty="0" err="1">
                <a:latin typeface="Simplified Arabic" pitchFamily="18" charset="-78"/>
                <a:cs typeface="Simplified Arabic" pitchFamily="18" charset="-78"/>
              </a:rPr>
              <a:t>المؤسسة </a:t>
            </a:r>
            <a:r>
              <a:rPr lang="ar-DZ" sz="2800" dirty="0" err="1"/>
              <a:t>.</a:t>
            </a:r>
            <a:r>
              <a:rPr lang="ar-DZ" sz="2800" dirty="0"/>
              <a:t> </a:t>
            </a:r>
            <a:endParaRPr lang="fr-FR" sz="2800" dirty="0"/>
          </a:p>
        </p:txBody>
      </p:sp>
      <p:sp>
        <p:nvSpPr>
          <p:cNvPr id="336897" name="Rectangle 1"/>
          <p:cNvSpPr>
            <a:spLocks noChangeArrowheads="1"/>
          </p:cNvSpPr>
          <p:nvPr/>
        </p:nvSpPr>
        <p:spPr bwMode="auto">
          <a:xfrm>
            <a:off x="360040" y="5337212"/>
            <a:ext cx="853244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tab pos="2159000" algn="l"/>
              </a:tabLst>
            </a:pPr>
            <a:r>
              <a:rPr kumimoji="0" lang="ar-DZ" sz="3200" b="1" i="0" u="none" strike="noStrike" cap="none" normalizeH="0" baseline="0" dirty="0">
                <a:ln>
                  <a:noFill/>
                </a:ln>
                <a:solidFill>
                  <a:schemeClr val="accent3">
                    <a:lumMod val="75000"/>
                  </a:schemeClr>
                </a:solidFill>
                <a:effectLst/>
                <a:latin typeface="Calibri" pitchFamily="34" charset="0"/>
                <a:ea typeface="Calibri" pitchFamily="34" charset="0"/>
                <a:cs typeface="Arial" pitchFamily="34" charset="0"/>
              </a:rPr>
              <a:t>المطلب </a:t>
            </a:r>
            <a:r>
              <a:rPr kumimoji="0" lang="ar-DZ" sz="3200" b="1" i="0" u="none" strike="noStrike" cap="none" normalizeH="0" baseline="0" dirty="0" err="1">
                <a:ln>
                  <a:noFill/>
                </a:ln>
                <a:solidFill>
                  <a:schemeClr val="accent3">
                    <a:lumMod val="75000"/>
                  </a:schemeClr>
                </a:solidFill>
                <a:effectLst/>
                <a:latin typeface="Calibri" pitchFamily="34" charset="0"/>
                <a:ea typeface="Calibri" pitchFamily="34" charset="0"/>
                <a:cs typeface="Arial" pitchFamily="34" charset="0"/>
              </a:rPr>
              <a:t>الثاني </a:t>
            </a:r>
            <a:r>
              <a:rPr kumimoji="0" lang="ar-DZ" sz="3200" b="1" i="0" u="none" strike="noStrike" cap="none" normalizeH="0" baseline="0" dirty="0">
                <a:ln>
                  <a:noFill/>
                </a:ln>
                <a:solidFill>
                  <a:schemeClr val="accent3">
                    <a:lumMod val="75000"/>
                  </a:schemeClr>
                </a:solidFill>
                <a:effectLst/>
                <a:latin typeface="Calibri" pitchFamily="34" charset="0"/>
                <a:ea typeface="Calibri" pitchFamily="34" charset="0"/>
                <a:cs typeface="Arial" pitchFamily="34" charset="0"/>
              </a:rPr>
              <a:t>: </a:t>
            </a:r>
            <a:r>
              <a:rPr kumimoji="0" lang="ar-DZ" sz="3200" b="1" i="0" u="none" strike="noStrike" cap="none" normalizeH="0" baseline="0" dirty="0">
                <a:ln>
                  <a:noFill/>
                </a:ln>
                <a:effectLst/>
                <a:latin typeface="Calibri" pitchFamily="34" charset="0"/>
                <a:ea typeface="Calibri" pitchFamily="34" charset="0"/>
                <a:cs typeface="Arial" pitchFamily="34" charset="0"/>
              </a:rPr>
              <a:t>مرتكزات الأساسية للتسيير التوقعي للوظائف والكفاءات</a:t>
            </a:r>
            <a:endParaRPr kumimoji="0" lang="en-US" sz="3200" b="0" i="0" u="none" strike="noStrike" cap="none" normalizeH="0" baseline="0" dirty="0">
              <a:ln>
                <a:noFill/>
              </a:ln>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to="" calcmode="lin" valueType="num">
                                      <p:cBhvr>
                                        <p:cTn id="7" dur="1" fill="hold"/>
                                        <p:tgtEl>
                                          <p:spTgt spid="2">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36897">
                                            <p:txEl>
                                              <p:pRg st="0" end="0"/>
                                            </p:txEl>
                                          </p:spTgt>
                                        </p:tgtEl>
                                        <p:attrNameLst>
                                          <p:attrName>style.visibility</p:attrName>
                                        </p:attrNameLst>
                                      </p:cBhvr>
                                      <p:to>
                                        <p:strVal val="visible"/>
                                      </p:to>
                                    </p:set>
                                    <p:anim to="" calcmode="lin" valueType="num">
                                      <p:cBhvr>
                                        <p:cTn id="17" dur="1" fill="hold"/>
                                        <p:tgtEl>
                                          <p:spTgt spid="336897">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p:cNvGraphicFramePr/>
          <p:nvPr/>
        </p:nvGraphicFramePr>
        <p:xfrm>
          <a:off x="0" y="0"/>
          <a:ext cx="9540552" cy="67241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Ellipse 2"/>
          <p:cNvSpPr/>
          <p:nvPr/>
        </p:nvSpPr>
        <p:spPr>
          <a:xfrm>
            <a:off x="3131840" y="2348880"/>
            <a:ext cx="3240360" cy="2376264"/>
          </a:xfrm>
          <a:prstGeom prst="ellipse">
            <a:avLst/>
          </a:prstGeom>
          <a:no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a:solidFill>
                  <a:schemeClr val="tx1"/>
                </a:solidFill>
                <a:effectLst>
                  <a:glow rad="228600">
                    <a:schemeClr val="accent3">
                      <a:satMod val="175000"/>
                      <a:alpha val="40000"/>
                    </a:schemeClr>
                  </a:glow>
                </a:effectLst>
              </a:rPr>
              <a:t>مرتكزات التسيير التوقعي للوظائف والكفاءات</a:t>
            </a:r>
            <a:endParaRPr lang="fr-FR" sz="3200" b="1" dirty="0">
              <a:solidFill>
                <a:schemeClr val="tx1"/>
              </a:solidFill>
              <a:effectLst>
                <a:glow rad="228600">
                  <a:schemeClr val="accent3">
                    <a:satMod val="175000"/>
                    <a:alpha val="40000"/>
                  </a:schemeClr>
                </a:glo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to="" calcmode="lin" valueType="num">
                                      <p:cBhvr>
                                        <p:cTn id="7" dur="1" fill="hold"/>
                                        <p:tgtEl>
                                          <p:spTgt spid="3">
                                            <p:bg/>
                                          </p:spTgt>
                                        </p:tgtEl>
                                        <p:attrNameLst>
                                          <p:attrName/>
                                        </p:attrNameLst>
                                      </p:cBhvr>
                                    </p:anim>
                                  </p:childTnLst>
                                </p:cTn>
                              </p:par>
                              <p:par>
                                <p:cTn id="8" presetID="24"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 to="" calcmode="lin" valueType="num">
                                      <p:cBhvr>
                                        <p:cTn id="10" dur="1" fill="hold"/>
                                        <p:tgtEl>
                                          <p:spTgt spid="3">
                                            <p:txEl>
                                              <p:pRg st="0" end="0"/>
                                            </p:txEl>
                                          </p:spTgt>
                                        </p:tgtEl>
                                        <p:attrNameLst>
                                          <p:attrName/>
                                        </p:attrNameLst>
                                      </p:cBhvr>
                                    </p:anim>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 to="" calcmode="lin" valueType="num">
                                      <p:cBhvr>
                                        <p:cTn id="15"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P spid="3" grpId="0" build="allAtOnce"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827584" y="836712"/>
            <a:ext cx="8138766"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tab pos="2159000" algn="l"/>
              </a:tabLst>
            </a:pPr>
            <a:r>
              <a:rPr kumimoji="0" lang="ar-DZ" sz="3200" b="1" i="0" u="none" strike="noStrike" cap="none" normalizeH="0" baseline="0" dirty="0">
                <a:ln>
                  <a:noFill/>
                </a:ln>
                <a:solidFill>
                  <a:schemeClr val="accent3">
                    <a:lumMod val="75000"/>
                  </a:schemeClr>
                </a:solidFill>
                <a:effectLst/>
                <a:latin typeface="Calibri" pitchFamily="34" charset="0"/>
                <a:ea typeface="Calibri" pitchFamily="34" charset="0"/>
                <a:cs typeface="Arial" pitchFamily="34" charset="0"/>
              </a:rPr>
              <a:t>المطلب </a:t>
            </a:r>
            <a:r>
              <a:rPr kumimoji="0" lang="ar-DZ" sz="3200" b="1" i="0" u="none" strike="noStrike" cap="none" normalizeH="0" baseline="0" dirty="0" err="1">
                <a:ln>
                  <a:noFill/>
                </a:ln>
                <a:solidFill>
                  <a:schemeClr val="accent3">
                    <a:lumMod val="75000"/>
                  </a:schemeClr>
                </a:solidFill>
                <a:effectLst/>
                <a:latin typeface="Calibri" pitchFamily="34" charset="0"/>
                <a:ea typeface="Calibri" pitchFamily="34" charset="0"/>
                <a:cs typeface="Arial" pitchFamily="34" charset="0"/>
              </a:rPr>
              <a:t>الثالث </a:t>
            </a:r>
            <a:r>
              <a:rPr kumimoji="0" lang="ar-DZ" sz="3200" b="1" i="0" u="none" strike="noStrike" cap="none" normalizeH="0" baseline="0" dirty="0">
                <a:ln>
                  <a:noFill/>
                </a:ln>
                <a:solidFill>
                  <a:schemeClr val="accent3">
                    <a:lumMod val="75000"/>
                  </a:schemeClr>
                </a:solidFill>
                <a:effectLst/>
                <a:latin typeface="Calibri" pitchFamily="34" charset="0"/>
                <a:ea typeface="Calibri" pitchFamily="34" charset="0"/>
                <a:cs typeface="Arial" pitchFamily="34" charset="0"/>
              </a:rPr>
              <a:t>: </a:t>
            </a:r>
            <a:r>
              <a:rPr kumimoji="0" lang="ar-DZ" sz="3200" b="1" i="0" u="none" strike="noStrike" cap="none" normalizeH="0" baseline="0" dirty="0">
                <a:ln>
                  <a:noFill/>
                </a:ln>
                <a:effectLst/>
                <a:latin typeface="Calibri" pitchFamily="34" charset="0"/>
                <a:ea typeface="Calibri" pitchFamily="34" charset="0"/>
                <a:cs typeface="Arial" pitchFamily="34" charset="0"/>
              </a:rPr>
              <a:t>أهداف التسيير التوقعي للوظائف و الكفاءات</a:t>
            </a:r>
            <a:r>
              <a:rPr kumimoji="0" lang="fr-FR" sz="1400" b="1" i="0" u="none" strike="noStrike" cap="none" normalizeH="0" baseline="0" dirty="0">
                <a:ln>
                  <a:noFill/>
                </a:ln>
                <a:effectLst/>
                <a:latin typeface="Calibri" pitchFamily="34" charset="0"/>
                <a:ea typeface="Calibri" pitchFamily="34" charset="0"/>
                <a:cs typeface="Arial" pitchFamily="34" charset="0"/>
              </a:rPr>
              <a:t> </a:t>
            </a:r>
            <a:endParaRPr kumimoji="0" lang="en-US" sz="1800" b="0" i="0" u="none" strike="noStrike" cap="none" normalizeH="0" baseline="0" dirty="0">
              <a:ln>
                <a:noFill/>
              </a:ln>
              <a:effectLst/>
              <a:latin typeface="Arial" pitchFamily="34" charset="0"/>
              <a:cs typeface="Arial" pitchFamily="34" charset="0"/>
            </a:endParaRPr>
          </a:p>
        </p:txBody>
      </p:sp>
      <p:sp>
        <p:nvSpPr>
          <p:cNvPr id="1026" name="Rectangle 2"/>
          <p:cNvSpPr>
            <a:spLocks noChangeArrowheads="1"/>
          </p:cNvSpPr>
          <p:nvPr/>
        </p:nvSpPr>
        <p:spPr bwMode="auto">
          <a:xfrm>
            <a:off x="251520" y="1484784"/>
            <a:ext cx="8568952"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lang="ar-DZ" sz="2800" dirty="0">
                <a:solidFill>
                  <a:schemeClr val="accent2">
                    <a:lumMod val="60000"/>
                    <a:lumOff val="40000"/>
                  </a:schemeClr>
                </a:solidFill>
                <a:latin typeface="Calibri" pitchFamily="34" charset="0"/>
                <a:ea typeface="Calibri" pitchFamily="34" charset="0"/>
                <a:cs typeface="Arial" pitchFamily="34" charset="0"/>
              </a:rPr>
              <a:t>01-</a:t>
            </a:r>
            <a:r>
              <a:rPr kumimoji="0" lang="ar-DZ" sz="2800" b="0" i="0" u="none" strike="noStrike" cap="none" normalizeH="0" baseline="0" dirty="0">
                <a:ln>
                  <a:noFill/>
                </a:ln>
                <a:solidFill>
                  <a:schemeClr val="tx1"/>
                </a:solidFill>
                <a:effectLst/>
                <a:latin typeface="Calibri" pitchFamily="34" charset="0"/>
                <a:ea typeface="Calibri" pitchFamily="34" charset="0"/>
                <a:cs typeface="Arial" pitchFamily="34" charset="0"/>
              </a:rPr>
              <a:t>وضع سياسات عامة للوظائف بمعنى التسيير التوقعي للتدفقات البشرية بالنسبة لهيكلة الوظائف الحالية والمستقبلية</a:t>
            </a:r>
            <a:r>
              <a:rPr kumimoji="0" lang="fr-FR" sz="2800" b="0" i="0" u="none" strike="noStrike" cap="none" normalizeH="0" baseline="0" dirty="0">
                <a:ln>
                  <a:noFill/>
                </a:ln>
                <a:solidFill>
                  <a:schemeClr val="tx1"/>
                </a:solidFill>
                <a:effectLst/>
                <a:latin typeface="Calibri" pitchFamily="34" charset="0"/>
                <a:ea typeface="Calibri" pitchFamily="34" charset="0"/>
                <a:cs typeface="Arial" pitchFamily="34" charset="0"/>
              </a:rPr>
              <a:t> .</a:t>
            </a:r>
            <a:endParaRPr kumimoji="0" lang="fr-FR" sz="28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lang="ar-DZ" sz="2800" dirty="0">
                <a:solidFill>
                  <a:schemeClr val="accent2">
                    <a:lumMod val="60000"/>
                    <a:lumOff val="40000"/>
                  </a:schemeClr>
                </a:solidFill>
                <a:latin typeface="Calibri" pitchFamily="34" charset="0"/>
                <a:ea typeface="Calibri" pitchFamily="34" charset="0"/>
                <a:cs typeface="Arial" pitchFamily="34" charset="0"/>
              </a:rPr>
              <a:t>02-</a:t>
            </a:r>
            <a:r>
              <a:rPr kumimoji="0" lang="ar-DZ" sz="2800" b="0" i="0" u="none" strike="noStrike" cap="none" normalizeH="0" baseline="0" dirty="0">
                <a:ln>
                  <a:noFill/>
                </a:ln>
                <a:solidFill>
                  <a:schemeClr val="tx1"/>
                </a:solidFill>
                <a:effectLst/>
                <a:latin typeface="Calibri" pitchFamily="34" charset="0"/>
                <a:ea typeface="Calibri" pitchFamily="34" charset="0"/>
                <a:cs typeface="Arial" pitchFamily="34" charset="0"/>
              </a:rPr>
              <a:t>وضع سياسات للوظائف على المستوى المركزي والمحلي بمعنى تسيير توقعي للتدفقات البشرية على مستوى الوحدة الأم والفروع التابعة لها</a:t>
            </a:r>
            <a:r>
              <a:rPr kumimoji="0" lang="fr-FR" sz="2800" b="0" i="0" u="none" strike="noStrike" cap="none" normalizeH="0" baseline="0" dirty="0">
                <a:ln>
                  <a:noFill/>
                </a:ln>
                <a:solidFill>
                  <a:schemeClr val="tx1"/>
                </a:solidFill>
                <a:effectLst/>
                <a:latin typeface="Calibri" pitchFamily="34" charset="0"/>
                <a:ea typeface="Calibri" pitchFamily="34" charset="0"/>
                <a:cs typeface="Arial" pitchFamily="34" charset="0"/>
              </a:rPr>
              <a:t> .</a:t>
            </a:r>
            <a:endParaRPr kumimoji="0" lang="fr-FR" sz="28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lang="ar-DZ" sz="2800" dirty="0">
                <a:solidFill>
                  <a:schemeClr val="accent2">
                    <a:lumMod val="60000"/>
                    <a:lumOff val="40000"/>
                  </a:schemeClr>
                </a:solidFill>
                <a:latin typeface="Calibri" pitchFamily="34" charset="0"/>
                <a:ea typeface="Calibri" pitchFamily="34" charset="0"/>
                <a:cs typeface="Arial" pitchFamily="34" charset="0"/>
              </a:rPr>
              <a:t>03-</a:t>
            </a:r>
            <a:r>
              <a:rPr kumimoji="0" lang="ar-DZ" sz="2800" b="0" i="0" u="none" strike="noStrike" cap="none" normalizeH="0" baseline="0" dirty="0">
                <a:ln>
                  <a:noFill/>
                </a:ln>
                <a:solidFill>
                  <a:schemeClr val="tx1"/>
                </a:solidFill>
                <a:effectLst/>
                <a:latin typeface="Calibri" pitchFamily="34" charset="0"/>
                <a:ea typeface="Calibri" pitchFamily="34" charset="0"/>
                <a:cs typeface="Arial" pitchFamily="34" charset="0"/>
              </a:rPr>
              <a:t>تطوير المسار </a:t>
            </a:r>
            <a:r>
              <a:rPr kumimoji="0" lang="ar-DZ" sz="2800" b="0" i="0" u="none" strike="noStrike" cap="none" normalizeH="0" baseline="0" dirty="0" err="1">
                <a:ln>
                  <a:noFill/>
                </a:ln>
                <a:solidFill>
                  <a:schemeClr val="tx1"/>
                </a:solidFill>
                <a:effectLst/>
                <a:latin typeface="Calibri" pitchFamily="34" charset="0"/>
                <a:ea typeface="Calibri" pitchFamily="34" charset="0"/>
                <a:cs typeface="Arial" pitchFamily="34" charset="0"/>
              </a:rPr>
              <a:t>المهني </a:t>
            </a:r>
            <a:r>
              <a:rPr kumimoji="0" lang="ar-DZ" sz="2800" b="0" i="0" u="none" strike="noStrike" cap="none" normalizeH="0" baseline="0" dirty="0">
                <a:ln>
                  <a:noFill/>
                </a:ln>
                <a:solidFill>
                  <a:schemeClr val="tx1"/>
                </a:solidFill>
                <a:effectLst/>
                <a:latin typeface="Calibri" pitchFamily="34" charset="0"/>
                <a:ea typeface="Calibri" pitchFamily="34" charset="0"/>
                <a:cs typeface="Arial" pitchFamily="34" charset="0"/>
              </a:rPr>
              <a:t>، تسيير الوظائف </a:t>
            </a:r>
            <a:r>
              <a:rPr kumimoji="0" lang="ar-DZ" sz="2800" b="0" i="0" u="none" strike="noStrike" cap="none" normalizeH="0" baseline="0" dirty="0" err="1">
                <a:ln>
                  <a:noFill/>
                </a:ln>
                <a:solidFill>
                  <a:schemeClr val="tx1"/>
                </a:solidFill>
                <a:effectLst/>
                <a:latin typeface="Calibri" pitchFamily="34" charset="0"/>
                <a:ea typeface="Calibri" pitchFamily="34" charset="0"/>
                <a:cs typeface="Arial" pitchFamily="34" charset="0"/>
              </a:rPr>
              <a:t>الكبرى </a:t>
            </a:r>
            <a:r>
              <a:rPr kumimoji="0" lang="ar-DZ" sz="2800" b="0" i="0" u="none" strike="noStrike" cap="none" normalizeH="0" baseline="0" dirty="0">
                <a:ln>
                  <a:noFill/>
                </a:ln>
                <a:solidFill>
                  <a:schemeClr val="tx1"/>
                </a:solidFill>
                <a:effectLst/>
                <a:latin typeface="Calibri" pitchFamily="34" charset="0"/>
                <a:ea typeface="Calibri" pitchFamily="34" charset="0"/>
                <a:cs typeface="Arial" pitchFamily="34" charset="0"/>
              </a:rPr>
              <a:t>، وتوجيه الوظائف حسب التقارب بينها وبين الكفاءات المتوفرة</a:t>
            </a:r>
            <a:r>
              <a:rPr kumimoji="0" lang="fr-FR" sz="2800" b="0" i="0" u="none" strike="noStrike" cap="none" normalizeH="0" baseline="0" dirty="0">
                <a:ln>
                  <a:noFill/>
                </a:ln>
                <a:solidFill>
                  <a:schemeClr val="tx1"/>
                </a:solidFill>
                <a:effectLst/>
                <a:latin typeface="Calibri" pitchFamily="34" charset="0"/>
                <a:ea typeface="Calibri" pitchFamily="34" charset="0"/>
                <a:cs typeface="Arial" pitchFamily="34" charset="0"/>
              </a:rPr>
              <a:t> .</a:t>
            </a:r>
            <a:endParaRPr kumimoji="0" lang="fr-FR" sz="28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lang="ar-DZ" sz="2800" dirty="0">
                <a:solidFill>
                  <a:schemeClr val="accent2">
                    <a:lumMod val="60000"/>
                    <a:lumOff val="40000"/>
                  </a:schemeClr>
                </a:solidFill>
                <a:latin typeface="Calibri" pitchFamily="34" charset="0"/>
                <a:ea typeface="Calibri" pitchFamily="34" charset="0"/>
                <a:cs typeface="Arial" pitchFamily="34" charset="0"/>
              </a:rPr>
              <a:t>04-</a:t>
            </a:r>
            <a:r>
              <a:rPr kumimoji="0" lang="ar-DZ" sz="2800" b="0" i="0" u="none" strike="noStrike" cap="none" normalizeH="0" baseline="0" dirty="0">
                <a:ln>
                  <a:noFill/>
                </a:ln>
                <a:solidFill>
                  <a:schemeClr val="tx1"/>
                </a:solidFill>
                <a:effectLst/>
                <a:latin typeface="Calibri" pitchFamily="34" charset="0"/>
                <a:ea typeface="Calibri" pitchFamily="34" charset="0"/>
                <a:cs typeface="Arial" pitchFamily="34" charset="0"/>
              </a:rPr>
              <a:t>تحقيق التوافق بين الكفاءات المتوفرة ومختلف الوظائف داخل المؤسسة وذلك عن طريق تحليل الوظائف وتقييم الكفاءات</a:t>
            </a:r>
            <a:r>
              <a:rPr kumimoji="0" lang="fr-FR" sz="2800" b="0" i="0" u="none" strike="noStrike" cap="none" normalizeH="0" baseline="0" dirty="0">
                <a:ln>
                  <a:noFill/>
                </a:ln>
                <a:solidFill>
                  <a:schemeClr val="tx1"/>
                </a:solidFill>
                <a:effectLst/>
                <a:latin typeface="Calibri" pitchFamily="34" charset="0"/>
                <a:ea typeface="Calibri" pitchFamily="34" charset="0"/>
                <a:cs typeface="Arial" pitchFamily="34" charset="0"/>
              </a:rPr>
              <a:t> .</a:t>
            </a:r>
            <a:endParaRPr kumimoji="0" lang="en-US" sz="2800" b="0" i="0" u="none" strike="noStrike" cap="none" normalizeH="0" baseline="0" dirty="0">
              <a:ln>
                <a:noFill/>
              </a:ln>
              <a:solidFill>
                <a:schemeClr val="tx1"/>
              </a:solidFill>
              <a:effectLst/>
              <a:latin typeface="Calibri" pitchFamily="34" charset="0"/>
              <a:ea typeface="Calibri"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lang="ar-DZ" sz="2800" dirty="0">
                <a:solidFill>
                  <a:schemeClr val="accent2">
                    <a:lumMod val="60000"/>
                    <a:lumOff val="40000"/>
                  </a:schemeClr>
                </a:solidFill>
                <a:latin typeface="Calibri" pitchFamily="34" charset="0"/>
                <a:ea typeface="Calibri" pitchFamily="34" charset="0"/>
                <a:cs typeface="Arial" pitchFamily="34" charset="0"/>
              </a:rPr>
              <a:t>05-</a:t>
            </a:r>
            <a:r>
              <a:rPr kumimoji="0" lang="ar-DZ" sz="2800" b="0" i="0" u="none" strike="noStrike" cap="none" normalizeH="0" baseline="0" dirty="0">
                <a:ln>
                  <a:noFill/>
                </a:ln>
                <a:solidFill>
                  <a:schemeClr val="tx1"/>
                </a:solidFill>
                <a:effectLst/>
                <a:latin typeface="Calibri" pitchFamily="34" charset="0"/>
                <a:ea typeface="Calibri" pitchFamily="34" charset="0"/>
                <a:cs typeface="Arial" pitchFamily="34" charset="0"/>
              </a:rPr>
              <a:t>الموائمة بين كفاءات المؤسسة وهيكلها التنظيمي من جهة ومشاريعها واستمرارها من جهة أخرى تحقيق أهداف المؤسسة التي وجدت من اجلها</a:t>
            </a:r>
            <a:r>
              <a:rPr kumimoji="0" lang="fr-FR" sz="2800" b="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fr-FR" sz="2800" b="0" i="0" u="none" strike="noStrike" cap="none" normalizeH="0" baseline="0" dirty="0">
                <a:ln>
                  <a:noFill/>
                </a:ln>
                <a:solidFill>
                  <a:schemeClr val="tx1"/>
                </a:solidFill>
                <a:effectLst/>
                <a:latin typeface="Arial" pitchFamily="34" charset="0"/>
                <a:cs typeface="Arial"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1026">
                                            <p:txEl>
                                              <p:pRg st="0" end="0"/>
                                            </p:txEl>
                                          </p:spTgt>
                                        </p:tgtEl>
                                        <p:attrNameLst>
                                          <p:attrName>style.visibility</p:attrName>
                                        </p:attrNameLst>
                                      </p:cBhvr>
                                      <p:to>
                                        <p:strVal val="visible"/>
                                      </p:to>
                                    </p:set>
                                    <p:anim to="" calcmode="lin" valueType="num">
                                      <p:cBhvr>
                                        <p:cTn id="7" dur="1" fill="hold"/>
                                        <p:tgtEl>
                                          <p:spTgt spid="1026">
                                            <p:txEl>
                                              <p:pRg st="0" end="0"/>
                                            </p:txEl>
                                          </p:spTgt>
                                        </p:tgtEl>
                                        <p:attrNameLst>
                                          <p:attrName/>
                                        </p:attrNameLst>
                                      </p:cBhvr>
                                    </p:anim>
                                  </p:childTnLst>
                                </p:cTn>
                              </p:par>
                              <p:par>
                                <p:cTn id="8" presetID="24" presetClass="entr" presetSubtype="0" fill="hold" nodeType="withEffect">
                                  <p:stCondLst>
                                    <p:cond delay="0"/>
                                  </p:stCondLst>
                                  <p:childTnLst>
                                    <p:set>
                                      <p:cBhvr>
                                        <p:cTn id="9" dur="1" fill="hold">
                                          <p:stCondLst>
                                            <p:cond delay="0"/>
                                          </p:stCondLst>
                                        </p:cTn>
                                        <p:tgtEl>
                                          <p:spTgt spid="1026">
                                            <p:txEl>
                                              <p:pRg st="1" end="1"/>
                                            </p:txEl>
                                          </p:spTgt>
                                        </p:tgtEl>
                                        <p:attrNameLst>
                                          <p:attrName>style.visibility</p:attrName>
                                        </p:attrNameLst>
                                      </p:cBhvr>
                                      <p:to>
                                        <p:strVal val="visible"/>
                                      </p:to>
                                    </p:set>
                                    <p:anim to="" calcmode="lin" valueType="num">
                                      <p:cBhvr>
                                        <p:cTn id="10" dur="1" fill="hold"/>
                                        <p:tgtEl>
                                          <p:spTgt spid="1026">
                                            <p:txEl>
                                              <p:pRg st="1" end="1"/>
                                            </p:txEl>
                                          </p:spTgt>
                                        </p:tgtEl>
                                        <p:attrNameLst>
                                          <p:attrName/>
                                        </p:attrNameLst>
                                      </p:cBhvr>
                                    </p:anim>
                                  </p:childTnLst>
                                </p:cTn>
                              </p:par>
                              <p:par>
                                <p:cTn id="11" presetID="24" presetClass="entr" presetSubtype="0" fill="hold" nodeType="withEffect">
                                  <p:stCondLst>
                                    <p:cond delay="0"/>
                                  </p:stCondLst>
                                  <p:childTnLst>
                                    <p:set>
                                      <p:cBhvr>
                                        <p:cTn id="12" dur="1" fill="hold">
                                          <p:stCondLst>
                                            <p:cond delay="0"/>
                                          </p:stCondLst>
                                        </p:cTn>
                                        <p:tgtEl>
                                          <p:spTgt spid="1026">
                                            <p:txEl>
                                              <p:pRg st="2" end="2"/>
                                            </p:txEl>
                                          </p:spTgt>
                                        </p:tgtEl>
                                        <p:attrNameLst>
                                          <p:attrName>style.visibility</p:attrName>
                                        </p:attrNameLst>
                                      </p:cBhvr>
                                      <p:to>
                                        <p:strVal val="visible"/>
                                      </p:to>
                                    </p:set>
                                    <p:anim to="" calcmode="lin" valueType="num">
                                      <p:cBhvr>
                                        <p:cTn id="13" dur="1" fill="hold"/>
                                        <p:tgtEl>
                                          <p:spTgt spid="1026">
                                            <p:txEl>
                                              <p:pRg st="2" end="2"/>
                                            </p:txEl>
                                          </p:spTgt>
                                        </p:tgtEl>
                                        <p:attrNameLst>
                                          <p:attrName/>
                                        </p:attrNameLst>
                                      </p:cBhvr>
                                    </p:anim>
                                  </p:childTnLst>
                                </p:cTn>
                              </p:par>
                              <p:par>
                                <p:cTn id="14" presetID="24" presetClass="entr" presetSubtype="0" fill="hold" nodeType="withEffect">
                                  <p:stCondLst>
                                    <p:cond delay="0"/>
                                  </p:stCondLst>
                                  <p:childTnLst>
                                    <p:set>
                                      <p:cBhvr>
                                        <p:cTn id="15" dur="1" fill="hold">
                                          <p:stCondLst>
                                            <p:cond delay="0"/>
                                          </p:stCondLst>
                                        </p:cTn>
                                        <p:tgtEl>
                                          <p:spTgt spid="1026">
                                            <p:txEl>
                                              <p:pRg st="3" end="3"/>
                                            </p:txEl>
                                          </p:spTgt>
                                        </p:tgtEl>
                                        <p:attrNameLst>
                                          <p:attrName>style.visibility</p:attrName>
                                        </p:attrNameLst>
                                      </p:cBhvr>
                                      <p:to>
                                        <p:strVal val="visible"/>
                                      </p:to>
                                    </p:set>
                                    <p:anim to="" calcmode="lin" valueType="num">
                                      <p:cBhvr>
                                        <p:cTn id="16" dur="1" fill="hold"/>
                                        <p:tgtEl>
                                          <p:spTgt spid="1026">
                                            <p:txEl>
                                              <p:pRg st="3" end="3"/>
                                            </p:txEl>
                                          </p:spTgt>
                                        </p:tgtEl>
                                        <p:attrNameLst>
                                          <p:attrName/>
                                        </p:attrNameLst>
                                      </p:cBhvr>
                                    </p:anim>
                                  </p:childTnLst>
                                </p:cTn>
                              </p:par>
                              <p:par>
                                <p:cTn id="17" presetID="24" presetClass="entr" presetSubtype="0" fill="hold" nodeType="withEffect">
                                  <p:stCondLst>
                                    <p:cond delay="0"/>
                                  </p:stCondLst>
                                  <p:childTnLst>
                                    <p:set>
                                      <p:cBhvr>
                                        <p:cTn id="18" dur="1" fill="hold">
                                          <p:stCondLst>
                                            <p:cond delay="0"/>
                                          </p:stCondLst>
                                        </p:cTn>
                                        <p:tgtEl>
                                          <p:spTgt spid="1026">
                                            <p:txEl>
                                              <p:pRg st="4" end="4"/>
                                            </p:txEl>
                                          </p:spTgt>
                                        </p:tgtEl>
                                        <p:attrNameLst>
                                          <p:attrName>style.visibility</p:attrName>
                                        </p:attrNameLst>
                                      </p:cBhvr>
                                      <p:to>
                                        <p:strVal val="visible"/>
                                      </p:to>
                                    </p:set>
                                    <p:anim to="" calcmode="lin" valueType="num">
                                      <p:cBhvr>
                                        <p:cTn id="19" dur="1" fill="hold"/>
                                        <p:tgtEl>
                                          <p:spTgt spid="1026">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908720"/>
            <a:ext cx="8064896" cy="1077218"/>
          </a:xfrm>
          <a:prstGeom prst="rect">
            <a:avLst/>
          </a:prstGeom>
        </p:spPr>
        <p:txBody>
          <a:bodyPr wrap="square">
            <a:spAutoFit/>
          </a:bodyPr>
          <a:lstStyle/>
          <a:p>
            <a:pPr algn="r"/>
            <a:r>
              <a:rPr lang="ar-DZ" sz="3200" b="1" dirty="0">
                <a:solidFill>
                  <a:schemeClr val="accent3">
                    <a:lumMod val="75000"/>
                  </a:schemeClr>
                </a:solidFill>
              </a:rPr>
              <a:t>المطلب </a:t>
            </a:r>
            <a:r>
              <a:rPr lang="ar-DZ" sz="3200" b="1" dirty="0" err="1">
                <a:solidFill>
                  <a:schemeClr val="accent3">
                    <a:lumMod val="75000"/>
                  </a:schemeClr>
                </a:solidFill>
              </a:rPr>
              <a:t>الرابع </a:t>
            </a:r>
            <a:r>
              <a:rPr lang="ar-DZ" sz="3200" b="1" dirty="0">
                <a:solidFill>
                  <a:schemeClr val="accent3">
                    <a:lumMod val="75000"/>
                  </a:schemeClr>
                </a:solidFill>
              </a:rPr>
              <a:t>: </a:t>
            </a:r>
            <a:r>
              <a:rPr lang="ar-DZ" sz="3200" b="1" dirty="0"/>
              <a:t>أهمية التسيير التوقعي للوظائف والكفاءات في تحقيق الفعالية التنظيمية</a:t>
            </a:r>
            <a:endParaRPr lang="fr-FR" sz="3200" b="1" dirty="0"/>
          </a:p>
        </p:txBody>
      </p:sp>
      <p:graphicFrame>
        <p:nvGraphicFramePr>
          <p:cNvPr id="5" name="Diagramme 4"/>
          <p:cNvGraphicFramePr/>
          <p:nvPr/>
        </p:nvGraphicFramePr>
        <p:xfrm>
          <a:off x="1043608" y="2060848"/>
          <a:ext cx="7344816" cy="41044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to="" calcmode="lin" valueType="num">
                                      <p:cBhvr>
                                        <p:cTn id="7" dur="1" fill="hold"/>
                                        <p:tgtEl>
                                          <p:spTgt spid="2">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to="" calcmode="lin" valueType="num">
                                      <p:cBhvr>
                                        <p:cTn id="12" dur="1" fill="hold"/>
                                        <p:tgtEl>
                                          <p:spTgt spid="5"/>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nvGraphicFramePr>
        <p:xfrm>
          <a:off x="539552" y="836712"/>
          <a:ext cx="8232576" cy="29523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9457" name="Rectangle 1"/>
          <p:cNvSpPr>
            <a:spLocks noChangeArrowheads="1"/>
          </p:cNvSpPr>
          <p:nvPr/>
        </p:nvSpPr>
        <p:spPr bwMode="auto">
          <a:xfrm>
            <a:off x="323528" y="3789040"/>
            <a:ext cx="8820472"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ar-DZ" sz="3200" b="1" i="0" u="none" strike="noStrike" cap="none" normalizeH="0" baseline="0" dirty="0">
                <a:ln>
                  <a:noFill/>
                </a:ln>
                <a:solidFill>
                  <a:schemeClr val="accent2">
                    <a:lumMod val="60000"/>
                    <a:lumOff val="40000"/>
                  </a:schemeClr>
                </a:solidFill>
                <a:effectLst/>
                <a:latin typeface="Calibri" pitchFamily="34" charset="0"/>
                <a:ea typeface="Calibri" pitchFamily="34" charset="0"/>
                <a:cs typeface="Arial" pitchFamily="34" charset="0"/>
              </a:rPr>
              <a:t>المبحث </a:t>
            </a:r>
            <a:r>
              <a:rPr kumimoji="0" lang="ar-DZ" sz="3200" b="1" i="0" u="none" strike="noStrike" cap="none" normalizeH="0" baseline="0" dirty="0" err="1">
                <a:ln>
                  <a:noFill/>
                </a:ln>
                <a:solidFill>
                  <a:schemeClr val="accent2">
                    <a:lumMod val="60000"/>
                    <a:lumOff val="40000"/>
                  </a:schemeClr>
                </a:solidFill>
                <a:effectLst/>
                <a:latin typeface="Calibri" pitchFamily="34" charset="0"/>
                <a:ea typeface="Calibri" pitchFamily="34" charset="0"/>
                <a:cs typeface="Arial" pitchFamily="34" charset="0"/>
              </a:rPr>
              <a:t>الثاني </a:t>
            </a:r>
            <a:r>
              <a:rPr kumimoji="0" lang="ar-DZ" sz="3200" b="1" i="0" u="none" strike="noStrike" cap="none" normalizeH="0" baseline="0" dirty="0">
                <a:ln>
                  <a:noFill/>
                </a:ln>
                <a:solidFill>
                  <a:schemeClr val="accent2">
                    <a:lumMod val="60000"/>
                    <a:lumOff val="40000"/>
                  </a:schemeClr>
                </a:solidFill>
                <a:effectLst/>
                <a:latin typeface="Calibri" pitchFamily="34" charset="0"/>
                <a:ea typeface="Calibri" pitchFamily="34" charset="0"/>
                <a:cs typeface="Arial" pitchFamily="34" charset="0"/>
              </a:rPr>
              <a:t>: </a:t>
            </a:r>
            <a:r>
              <a:rPr kumimoji="0" lang="ar-DZ" sz="3200" b="1" i="0" u="none" strike="noStrike" cap="none" normalizeH="0" baseline="0" dirty="0">
                <a:ln>
                  <a:noFill/>
                </a:ln>
                <a:effectLst/>
                <a:latin typeface="Calibri" pitchFamily="34" charset="0"/>
                <a:ea typeface="Calibri" pitchFamily="34" charset="0"/>
                <a:cs typeface="Arial" pitchFamily="34" charset="0"/>
              </a:rPr>
              <a:t>خطوات تطبيق التسيير التوقعي للوظائف والكفاءات و عوائقه</a:t>
            </a:r>
            <a:endParaRPr kumimoji="0" lang="en-US" sz="3200" b="0" i="0" u="none" strike="noStrike" cap="none" normalizeH="0" baseline="0" dirty="0">
              <a:ln>
                <a:noFill/>
              </a:ln>
              <a:effectLst/>
              <a:latin typeface="Arial" pitchFamily="34" charset="0"/>
              <a:cs typeface="Arial" pitchFamily="34" charset="0"/>
            </a:endParaRPr>
          </a:p>
        </p:txBody>
      </p:sp>
      <p:sp>
        <p:nvSpPr>
          <p:cNvPr id="19458" name="Rectangle 2"/>
          <p:cNvSpPr>
            <a:spLocks noChangeArrowheads="1"/>
          </p:cNvSpPr>
          <p:nvPr/>
        </p:nvSpPr>
        <p:spPr bwMode="auto">
          <a:xfrm>
            <a:off x="3420959" y="4725144"/>
            <a:ext cx="5723041"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baseline="0" dirty="0">
                <a:ln>
                  <a:noFill/>
                </a:ln>
                <a:solidFill>
                  <a:schemeClr val="accent3">
                    <a:lumMod val="75000"/>
                  </a:schemeClr>
                </a:solidFill>
                <a:effectLst/>
                <a:latin typeface="Calibri" pitchFamily="34" charset="0"/>
                <a:ea typeface="Calibri" pitchFamily="34" charset="0"/>
                <a:cs typeface="Arial" pitchFamily="34" charset="0"/>
              </a:rPr>
              <a:t>المطلب </a:t>
            </a:r>
            <a:r>
              <a:rPr kumimoji="0" lang="ar-DZ" sz="3200" b="1" i="0" u="none" strike="noStrike" cap="none" normalizeH="0" baseline="0" dirty="0" err="1">
                <a:ln>
                  <a:noFill/>
                </a:ln>
                <a:solidFill>
                  <a:schemeClr val="accent3">
                    <a:lumMod val="75000"/>
                  </a:schemeClr>
                </a:solidFill>
                <a:effectLst/>
                <a:latin typeface="Calibri" pitchFamily="34" charset="0"/>
                <a:ea typeface="Calibri" pitchFamily="34" charset="0"/>
                <a:cs typeface="Arial" pitchFamily="34" charset="0"/>
              </a:rPr>
              <a:t>الأول </a:t>
            </a:r>
            <a:r>
              <a:rPr kumimoji="0" lang="ar-DZ" sz="3200" b="1" i="0" u="none" strike="noStrike" cap="none" normalizeH="0" baseline="0" dirty="0">
                <a:ln>
                  <a:noFill/>
                </a:ln>
                <a:solidFill>
                  <a:schemeClr val="accent3">
                    <a:lumMod val="75000"/>
                  </a:schemeClr>
                </a:solidFill>
                <a:effectLst/>
                <a:latin typeface="Calibri" pitchFamily="34" charset="0"/>
                <a:ea typeface="Calibri" pitchFamily="34" charset="0"/>
                <a:cs typeface="Arial" pitchFamily="34" charset="0"/>
              </a:rPr>
              <a:t>: </a:t>
            </a:r>
            <a:r>
              <a:rPr kumimoji="0" lang="ar-DZ" sz="3200" b="1" i="0" u="none" strike="noStrike" cap="none" normalizeH="0" baseline="0" dirty="0">
                <a:ln>
                  <a:noFill/>
                </a:ln>
                <a:effectLst/>
                <a:latin typeface="Calibri" pitchFamily="34" charset="0"/>
                <a:ea typeface="Calibri" pitchFamily="34" charset="0"/>
                <a:cs typeface="Arial" pitchFamily="34" charset="0"/>
              </a:rPr>
              <a:t>تقدير الوظائف المستقبلية </a:t>
            </a:r>
            <a:endParaRPr kumimoji="0" lang="ar-DZ" sz="3200" b="0" i="0" u="none" strike="noStrike" cap="none" normalizeH="0" baseline="0" dirty="0">
              <a:ln>
                <a:noFill/>
              </a:ln>
              <a:effectLst/>
              <a:latin typeface="Arial" pitchFamily="34" charset="0"/>
              <a:cs typeface="Arial" pitchFamily="34" charset="0"/>
            </a:endParaRPr>
          </a:p>
        </p:txBody>
      </p:sp>
      <p:sp>
        <p:nvSpPr>
          <p:cNvPr id="19459" name="Rectangle 3"/>
          <p:cNvSpPr>
            <a:spLocks noChangeArrowheads="1"/>
          </p:cNvSpPr>
          <p:nvPr/>
        </p:nvSpPr>
        <p:spPr bwMode="auto">
          <a:xfrm>
            <a:off x="323528" y="5373216"/>
            <a:ext cx="8598928"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a:ln>
                  <a:noFill/>
                </a:ln>
                <a:solidFill>
                  <a:schemeClr val="accent2">
                    <a:lumMod val="75000"/>
                  </a:schemeClr>
                </a:solidFill>
                <a:effectLst/>
                <a:latin typeface="Calibri" pitchFamily="34" charset="0"/>
                <a:ea typeface="Calibri" pitchFamily="34" charset="0"/>
                <a:cs typeface="Arial" pitchFamily="34" charset="0"/>
              </a:rPr>
              <a:t>التقدير الكمي </a:t>
            </a:r>
            <a:r>
              <a:rPr kumimoji="0" lang="ar-DZ" sz="2800" b="1" i="0" u="none" strike="noStrike" cap="none" normalizeH="0" baseline="0" dirty="0" err="1">
                <a:ln>
                  <a:noFill/>
                </a:ln>
                <a:solidFill>
                  <a:schemeClr val="accent2">
                    <a:lumMod val="75000"/>
                  </a:schemeClr>
                </a:solidFill>
                <a:effectLst/>
                <a:latin typeface="Calibri" pitchFamily="34" charset="0"/>
                <a:ea typeface="Calibri" pitchFamily="34" charset="0"/>
                <a:cs typeface="Arial" pitchFamily="34" charset="0"/>
              </a:rPr>
              <a:t>للوظائف :</a:t>
            </a:r>
            <a:endParaRPr kumimoji="0" lang="fr-FR" sz="2800" b="0" i="0" u="none" strike="noStrike" cap="none" normalizeH="0" baseline="0" dirty="0">
              <a:ln>
                <a:noFill/>
              </a:ln>
              <a:solidFill>
                <a:schemeClr val="accent2">
                  <a:lumMod val="75000"/>
                </a:schemeClr>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a:ln>
                  <a:noFill/>
                </a:ln>
                <a:solidFill>
                  <a:schemeClr val="tx1"/>
                </a:solidFill>
                <a:effectLst/>
                <a:latin typeface="Calibri" pitchFamily="34" charset="0"/>
                <a:ea typeface="Calibri" pitchFamily="34" charset="0"/>
                <a:cs typeface="Arial" pitchFamily="34" charset="0"/>
              </a:rPr>
              <a:t>1-أسلوب تقدير كمية الوظائف حسب التوقيت اللازم لتنفيذ </a:t>
            </a:r>
            <a:r>
              <a:rPr kumimoji="0" lang="ar-DZ" sz="2800" b="1" i="0" u="none" strike="noStrike" cap="none" normalizeH="0" baseline="0" dirty="0" err="1">
                <a:ln>
                  <a:noFill/>
                </a:ln>
                <a:solidFill>
                  <a:schemeClr val="tx1"/>
                </a:solidFill>
                <a:effectLst/>
                <a:latin typeface="Calibri" pitchFamily="34" charset="0"/>
                <a:ea typeface="Calibri" pitchFamily="34" charset="0"/>
                <a:cs typeface="Arial" pitchFamily="34" charset="0"/>
              </a:rPr>
              <a:t>المهام :</a:t>
            </a:r>
            <a:r>
              <a:rPr kumimoji="0" lang="ar-DZ" sz="2800" b="0" i="0" u="none" strike="noStrike" cap="none" normalizeH="0" baseline="0" dirty="0">
                <a:ln>
                  <a:noFill/>
                </a:ln>
                <a:solidFill>
                  <a:schemeClr val="tx1"/>
                </a:solidFill>
                <a:effectLst/>
                <a:latin typeface="Calibri" pitchFamily="34" charset="0"/>
                <a:ea typeface="Calibri" pitchFamily="34" charset="0"/>
                <a:cs typeface="Arial" pitchFamily="34" charset="0"/>
              </a:rPr>
              <a:t> </a:t>
            </a:r>
            <a:endParaRPr kumimoji="0" lang="ar-DZ" sz="2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to="" calcmode="lin" valueType="num">
                                      <p:cBhvr>
                                        <p:cTn id="7" dur="1" fill="hold"/>
                                        <p:tgtEl>
                                          <p:spTgt spid="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19457">
                                            <p:txEl>
                                              <p:pRg st="0" end="0"/>
                                            </p:txEl>
                                          </p:spTgt>
                                        </p:tgtEl>
                                        <p:attrNameLst>
                                          <p:attrName>style.visibility</p:attrName>
                                        </p:attrNameLst>
                                      </p:cBhvr>
                                      <p:to>
                                        <p:strVal val="visible"/>
                                      </p:to>
                                    </p:set>
                                    <p:anim to="" calcmode="lin" valueType="num">
                                      <p:cBhvr>
                                        <p:cTn id="12" dur="1" fill="hold"/>
                                        <p:tgtEl>
                                          <p:spTgt spid="19457">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19458">
                                            <p:txEl>
                                              <p:pRg st="0" end="0"/>
                                            </p:txEl>
                                          </p:spTgt>
                                        </p:tgtEl>
                                        <p:attrNameLst>
                                          <p:attrName>style.visibility</p:attrName>
                                        </p:attrNameLst>
                                      </p:cBhvr>
                                      <p:to>
                                        <p:strVal val="visible"/>
                                      </p:to>
                                    </p:set>
                                    <p:anim to="" calcmode="lin" valueType="num">
                                      <p:cBhvr>
                                        <p:cTn id="17" dur="1" fill="hold"/>
                                        <p:tgtEl>
                                          <p:spTgt spid="19458">
                                            <p:txEl>
                                              <p:pRg st="0" end="0"/>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0"/>
                                          </p:stCondLst>
                                        </p:cTn>
                                        <p:tgtEl>
                                          <p:spTgt spid="19459">
                                            <p:txEl>
                                              <p:pRg st="0" end="0"/>
                                            </p:txEl>
                                          </p:spTgt>
                                        </p:tgtEl>
                                        <p:attrNameLst>
                                          <p:attrName>style.visibility</p:attrName>
                                        </p:attrNameLst>
                                      </p:cBhvr>
                                      <p:to>
                                        <p:strVal val="visible"/>
                                      </p:to>
                                    </p:set>
                                    <p:anim to="" calcmode="lin" valueType="num">
                                      <p:cBhvr>
                                        <p:cTn id="22" dur="1" fill="hold"/>
                                        <p:tgtEl>
                                          <p:spTgt spid="19459">
                                            <p:txEl>
                                              <p:pRg st="0" end="0"/>
                                            </p:txEl>
                                          </p:spTgt>
                                        </p:tgtEl>
                                        <p:attrNameLst>
                                          <p:attrName/>
                                        </p:attrNameLst>
                                      </p:cBhvr>
                                    </p:anim>
                                  </p:childTnLst>
                                </p:cTn>
                              </p:par>
                              <p:par>
                                <p:cTn id="23" presetID="24" presetClass="entr" presetSubtype="0" fill="hold" nodeType="withEffect">
                                  <p:stCondLst>
                                    <p:cond delay="0"/>
                                  </p:stCondLst>
                                  <p:childTnLst>
                                    <p:set>
                                      <p:cBhvr>
                                        <p:cTn id="24" dur="1" fill="hold">
                                          <p:stCondLst>
                                            <p:cond delay="0"/>
                                          </p:stCondLst>
                                        </p:cTn>
                                        <p:tgtEl>
                                          <p:spTgt spid="19459">
                                            <p:txEl>
                                              <p:pRg st="1" end="1"/>
                                            </p:txEl>
                                          </p:spTgt>
                                        </p:tgtEl>
                                        <p:attrNameLst>
                                          <p:attrName>style.visibility</p:attrName>
                                        </p:attrNameLst>
                                      </p:cBhvr>
                                      <p:to>
                                        <p:strVal val="visible"/>
                                      </p:to>
                                    </p:set>
                                    <p:anim to="" calcmode="lin" valueType="num">
                                      <p:cBhvr>
                                        <p:cTn id="25" dur="1" fill="hold"/>
                                        <p:tgtEl>
                                          <p:spTgt spid="19459">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275856" y="908720"/>
            <a:ext cx="5371658" cy="584775"/>
          </a:xfrm>
          <a:prstGeom prst="rect">
            <a:avLst/>
          </a:prstGeom>
        </p:spPr>
        <p:txBody>
          <a:bodyPr wrap="square">
            <a:spAutoFit/>
          </a:bodyPr>
          <a:lstStyle/>
          <a:p>
            <a:pPr algn="r"/>
            <a:r>
              <a:rPr lang="ar-DZ" sz="3200" dirty="0">
                <a:latin typeface="Calibri" pitchFamily="34" charset="0"/>
                <a:ea typeface="Calibri" pitchFamily="34" charset="0"/>
                <a:cs typeface="Arial" pitchFamily="34" charset="0"/>
              </a:rPr>
              <a:t>عدد </a:t>
            </a:r>
            <a:r>
              <a:rPr lang="ar-DZ" sz="3200" dirty="0" err="1">
                <a:latin typeface="Calibri" pitchFamily="34" charset="0"/>
                <a:ea typeface="Calibri" pitchFamily="34" charset="0"/>
                <a:cs typeface="Arial" pitchFamily="34" charset="0"/>
              </a:rPr>
              <a:t>الوظائف </a:t>
            </a:r>
            <a:r>
              <a:rPr lang="ar-DZ" sz="3200" dirty="0">
                <a:latin typeface="Calibri" pitchFamily="34" charset="0"/>
                <a:ea typeface="Calibri" pitchFamily="34" charset="0"/>
                <a:cs typeface="Arial" pitchFamily="34" charset="0"/>
              </a:rPr>
              <a:t>(العمل</a:t>
            </a:r>
            <a:r>
              <a:rPr lang="ar-DZ" sz="3200" dirty="0" err="1">
                <a:latin typeface="Calibri" pitchFamily="34" charset="0"/>
                <a:ea typeface="Calibri" pitchFamily="34" charset="0"/>
                <a:cs typeface="Arial" pitchFamily="34" charset="0"/>
              </a:rPr>
              <a:t>)=</a:t>
            </a:r>
            <a:endParaRPr lang="fr-FR" sz="3200" dirty="0"/>
          </a:p>
        </p:txBody>
      </p:sp>
      <p:sp>
        <p:nvSpPr>
          <p:cNvPr id="11" name="Division 10"/>
          <p:cNvSpPr/>
          <p:nvPr/>
        </p:nvSpPr>
        <p:spPr>
          <a:xfrm>
            <a:off x="467544" y="1052736"/>
            <a:ext cx="5665912" cy="266328"/>
          </a:xfrm>
          <a:prstGeom prst="mathDivide">
            <a:avLst/>
          </a:prstGeom>
          <a:solidFill>
            <a:schemeClr val="accent3">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p:cNvSpPr/>
          <p:nvPr/>
        </p:nvSpPr>
        <p:spPr>
          <a:xfrm>
            <a:off x="1115616" y="764704"/>
            <a:ext cx="4214615" cy="410882"/>
          </a:xfrm>
          <a:prstGeom prst="rect">
            <a:avLst/>
          </a:prstGeom>
        </p:spPr>
        <p:txBody>
          <a:bodyPr wrap="none">
            <a:spAutoFit/>
          </a:bodyPr>
          <a:lstStyle/>
          <a:p>
            <a:pPr algn="just" rtl="1">
              <a:lnSpc>
                <a:spcPct val="115000"/>
              </a:lnSpc>
              <a:spcAft>
                <a:spcPts val="1000"/>
              </a:spcAft>
            </a:pPr>
            <a:r>
              <a:rPr lang="ar-DZ" b="1" dirty="0">
                <a:latin typeface="Calibri"/>
                <a:ea typeface="Calibri"/>
                <a:cs typeface="Arial"/>
              </a:rPr>
              <a:t>حجم الشغل الإجمالي  معبر عنه بالساعات خلال السنة </a:t>
            </a:r>
            <a:endParaRPr lang="fr-FR" sz="1400" dirty="0">
              <a:latin typeface="Calibri"/>
              <a:ea typeface="Calibri"/>
              <a:cs typeface="Arial"/>
            </a:endParaRPr>
          </a:p>
        </p:txBody>
      </p:sp>
      <p:sp>
        <p:nvSpPr>
          <p:cNvPr id="13" name="Rectangle 12"/>
          <p:cNvSpPr/>
          <p:nvPr/>
        </p:nvSpPr>
        <p:spPr>
          <a:xfrm>
            <a:off x="1403648" y="1268760"/>
            <a:ext cx="3858749" cy="410882"/>
          </a:xfrm>
          <a:prstGeom prst="rect">
            <a:avLst/>
          </a:prstGeom>
        </p:spPr>
        <p:txBody>
          <a:bodyPr wrap="none">
            <a:spAutoFit/>
          </a:bodyPr>
          <a:lstStyle/>
          <a:p>
            <a:pPr algn="just" rtl="1">
              <a:lnSpc>
                <a:spcPct val="115000"/>
              </a:lnSpc>
              <a:spcAft>
                <a:spcPts val="1000"/>
              </a:spcAft>
            </a:pPr>
            <a:r>
              <a:rPr lang="ar-DZ" b="1" dirty="0">
                <a:latin typeface="Calibri"/>
                <a:ea typeface="Calibri"/>
                <a:cs typeface="Arial"/>
              </a:rPr>
              <a:t>عدد الساعات التي يعملها العامل خلال نفس الفترة</a:t>
            </a:r>
            <a:endParaRPr lang="fr-FR" sz="1400" dirty="0">
              <a:latin typeface="Calibri"/>
              <a:ea typeface="Calibri"/>
              <a:cs typeface="Arial"/>
            </a:endParaRPr>
          </a:p>
        </p:txBody>
      </p:sp>
      <p:sp>
        <p:nvSpPr>
          <p:cNvPr id="21506" name="Rectangle 2"/>
          <p:cNvSpPr>
            <a:spLocks noChangeArrowheads="1"/>
          </p:cNvSpPr>
          <p:nvPr/>
        </p:nvSpPr>
        <p:spPr bwMode="auto">
          <a:xfrm>
            <a:off x="0" y="1628800"/>
            <a:ext cx="8963472"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tab pos="2359025" algn="l"/>
              </a:tabLst>
            </a:pPr>
            <a:r>
              <a:rPr lang="ar-DZ" sz="2800" b="1" dirty="0">
                <a:latin typeface="Calibri" pitchFamily="34" charset="0"/>
                <a:ea typeface="Calibri" pitchFamily="34" charset="0"/>
                <a:cs typeface="Arial" pitchFamily="34" charset="0"/>
              </a:rPr>
              <a:t>2-</a:t>
            </a:r>
            <a:r>
              <a:rPr kumimoji="0" lang="ar-DZ" sz="2800" b="1" i="0" u="none" strike="noStrike" cap="none" normalizeH="0" baseline="0" dirty="0">
                <a:ln>
                  <a:noFill/>
                </a:ln>
                <a:solidFill>
                  <a:schemeClr val="tx1"/>
                </a:solidFill>
                <a:effectLst/>
                <a:latin typeface="Calibri" pitchFamily="34" charset="0"/>
                <a:ea typeface="Calibri" pitchFamily="34" charset="0"/>
                <a:cs typeface="Arial" pitchFamily="34" charset="0"/>
              </a:rPr>
              <a:t>أسلوب التقدير بإسقاط </a:t>
            </a:r>
            <a:r>
              <a:rPr kumimoji="0" lang="ar-DZ" sz="2800" b="1" i="0" u="none" strike="noStrike" cap="none" normalizeH="0" baseline="0" dirty="0" err="1">
                <a:ln>
                  <a:noFill/>
                </a:ln>
                <a:solidFill>
                  <a:schemeClr val="tx1"/>
                </a:solidFill>
                <a:effectLst/>
                <a:latin typeface="Calibri" pitchFamily="34" charset="0"/>
                <a:ea typeface="Calibri" pitchFamily="34" charset="0"/>
                <a:cs typeface="Arial" pitchFamily="34" charset="0"/>
              </a:rPr>
              <a:t>الاتجاهات </a:t>
            </a:r>
            <a:r>
              <a:rPr kumimoji="0" lang="ar-DZ" sz="2800" b="1" i="0" u="none" strike="noStrike" cap="none" normalizeH="0" baseline="0" dirty="0">
                <a:ln>
                  <a:noFill/>
                </a:ln>
                <a:solidFill>
                  <a:schemeClr val="tx1"/>
                </a:solidFill>
                <a:effectLst/>
                <a:latin typeface="Calibri" pitchFamily="34" charset="0"/>
                <a:ea typeface="Calibri" pitchFamily="34" charset="0"/>
                <a:cs typeface="Arial" pitchFamily="34" charset="0"/>
              </a:rPr>
              <a:t>:</a:t>
            </a:r>
            <a:r>
              <a:rPr kumimoji="0" lang="ar-DZ" sz="2800" b="0" i="0" u="none" strike="noStrike" cap="none" normalizeH="0" baseline="0" dirty="0">
                <a:ln>
                  <a:noFill/>
                </a:ln>
                <a:solidFill>
                  <a:schemeClr val="tx1"/>
                </a:solidFill>
                <a:effectLst/>
                <a:latin typeface="Calibri" pitchFamily="34" charset="0"/>
                <a:ea typeface="Calibri" pitchFamily="34" charset="0"/>
                <a:cs typeface="Arial" pitchFamily="34" charset="0"/>
              </a:rPr>
              <a:t>وهو الارتباط ممكن قياسه بين حجم العمالة و الوحدات </a:t>
            </a:r>
            <a:r>
              <a:rPr kumimoji="0" lang="ar-DZ" sz="2800" b="0" i="0" u="none" strike="noStrike" cap="none" normalizeH="0" baseline="0" dirty="0" err="1">
                <a:ln>
                  <a:noFill/>
                </a:ln>
                <a:solidFill>
                  <a:schemeClr val="tx1"/>
                </a:solidFill>
                <a:effectLst/>
                <a:latin typeface="Calibri" pitchFamily="34" charset="0"/>
                <a:ea typeface="Calibri" pitchFamily="34" charset="0"/>
                <a:cs typeface="Arial" pitchFamily="34" charset="0"/>
              </a:rPr>
              <a:t>المنتجة .</a:t>
            </a:r>
            <a:endParaRPr kumimoji="0" lang="fr-FR" sz="2800" b="0" i="0" u="none" strike="noStrike" cap="none" normalizeH="0" baseline="0" dirty="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2359025" algn="l"/>
              </a:tabLst>
            </a:pPr>
            <a:r>
              <a:rPr lang="ar-DZ" sz="2800" b="1" dirty="0">
                <a:latin typeface="Calibri" pitchFamily="34" charset="0"/>
                <a:ea typeface="Calibri" pitchFamily="34" charset="0"/>
                <a:cs typeface="Arial" pitchFamily="34" charset="0"/>
              </a:rPr>
              <a:t>3-</a:t>
            </a:r>
            <a:r>
              <a:rPr kumimoji="0" lang="ar-DZ" sz="2800" b="1" i="0" u="none" strike="noStrike" cap="none" normalizeH="0" baseline="0" dirty="0">
                <a:ln>
                  <a:noFill/>
                </a:ln>
                <a:solidFill>
                  <a:schemeClr val="tx1"/>
                </a:solidFill>
                <a:effectLst/>
                <a:latin typeface="Calibri" pitchFamily="34" charset="0"/>
                <a:ea typeface="Calibri" pitchFamily="34" charset="0"/>
                <a:cs typeface="Arial" pitchFamily="34" charset="0"/>
              </a:rPr>
              <a:t>التقدير حسب عبئ العمل 	</a:t>
            </a:r>
            <a:endParaRPr kumimoji="0" lang="en-US" sz="2800" b="1" i="0" u="none" strike="noStrike" cap="none" normalizeH="0" baseline="0" dirty="0">
              <a:ln>
                <a:noFill/>
              </a:ln>
              <a:solidFill>
                <a:schemeClr val="tx1"/>
              </a:solidFill>
              <a:effectLst/>
              <a:latin typeface="Calibri" pitchFamily="34" charset="0"/>
              <a:ea typeface="Calibri"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tab pos="2359025" algn="l"/>
              </a:tabLst>
            </a:pPr>
            <a:r>
              <a:rPr lang="ar-DZ" sz="2800" b="1" dirty="0">
                <a:latin typeface="Calibri" pitchFamily="34" charset="0"/>
                <a:ea typeface="Calibri" pitchFamily="34" charset="0"/>
                <a:cs typeface="Arial" pitchFamily="34" charset="0"/>
              </a:rPr>
              <a:t>4-</a:t>
            </a:r>
            <a:r>
              <a:rPr kumimoji="0" lang="ar-DZ" sz="2800" b="1" i="0" u="none" strike="noStrike" cap="none" normalizeH="0" baseline="0" dirty="0">
                <a:ln>
                  <a:noFill/>
                </a:ln>
                <a:solidFill>
                  <a:schemeClr val="tx1"/>
                </a:solidFill>
                <a:effectLst/>
                <a:latin typeface="Calibri" pitchFamily="34" charset="0"/>
                <a:ea typeface="Calibri" pitchFamily="34" charset="0"/>
                <a:cs typeface="Arial" pitchFamily="34" charset="0"/>
              </a:rPr>
              <a:t>التقدير حسب كمية أو حجم الإنتاج</a:t>
            </a:r>
            <a:r>
              <a:rPr kumimoji="0" lang="fr-FR" sz="2800" b="1" i="0" u="none" strike="noStrike" cap="none" normalizeH="0" baseline="0" dirty="0">
                <a:ln>
                  <a:noFill/>
                </a:ln>
                <a:solidFill>
                  <a:schemeClr val="tx1"/>
                </a:solidFill>
                <a:effectLst/>
                <a:latin typeface="Calibri" pitchFamily="34" charset="0"/>
                <a:ea typeface="Calibri" pitchFamily="34" charset="0"/>
                <a:cs typeface="Arial" pitchFamily="34" charset="0"/>
              </a:rPr>
              <a:t> </a:t>
            </a:r>
            <a:endParaRPr kumimoji="0" lang="en-US" sz="2800" b="0" i="0" u="none" strike="noStrike" cap="none" normalizeH="0" baseline="0" dirty="0">
              <a:ln>
                <a:noFill/>
              </a:ln>
              <a:solidFill>
                <a:schemeClr val="tx1"/>
              </a:solidFill>
              <a:effectLst/>
              <a:latin typeface="Arial" pitchFamily="34" charset="0"/>
              <a:cs typeface="Arial" pitchFamily="34" charset="0"/>
            </a:endParaRPr>
          </a:p>
        </p:txBody>
      </p:sp>
      <p:sp>
        <p:nvSpPr>
          <p:cNvPr id="15" name="Rectangle 14"/>
          <p:cNvSpPr/>
          <p:nvPr/>
        </p:nvSpPr>
        <p:spPr>
          <a:xfrm>
            <a:off x="5724128" y="3717032"/>
            <a:ext cx="2451312" cy="584775"/>
          </a:xfrm>
          <a:prstGeom prst="rect">
            <a:avLst/>
          </a:prstGeom>
        </p:spPr>
        <p:txBody>
          <a:bodyPr wrap="none">
            <a:spAutoFit/>
          </a:bodyPr>
          <a:lstStyle/>
          <a:p>
            <a:r>
              <a:rPr lang="ar-DZ" sz="3200" dirty="0"/>
              <a:t>كمية </a:t>
            </a:r>
            <a:r>
              <a:rPr lang="ar-DZ" sz="3200" dirty="0" err="1"/>
              <a:t>الوظائف =</a:t>
            </a:r>
            <a:r>
              <a:rPr lang="ar-DZ" sz="3200" dirty="0"/>
              <a:t> </a:t>
            </a:r>
            <a:endParaRPr lang="fr-FR" sz="3200" dirty="0"/>
          </a:p>
        </p:txBody>
      </p:sp>
      <p:sp>
        <p:nvSpPr>
          <p:cNvPr id="16" name="Rectangle 15"/>
          <p:cNvSpPr/>
          <p:nvPr/>
        </p:nvSpPr>
        <p:spPr>
          <a:xfrm>
            <a:off x="1835696" y="3501008"/>
            <a:ext cx="3605474" cy="369332"/>
          </a:xfrm>
          <a:prstGeom prst="rect">
            <a:avLst/>
          </a:prstGeom>
        </p:spPr>
        <p:txBody>
          <a:bodyPr wrap="none">
            <a:spAutoFit/>
          </a:bodyPr>
          <a:lstStyle/>
          <a:p>
            <a:r>
              <a:rPr lang="ar-DZ" b="1" dirty="0"/>
              <a:t>حجم الإنتاج </a:t>
            </a:r>
            <a:r>
              <a:rPr lang="ar-DZ" b="1" dirty="0" err="1"/>
              <a:t>المستهدف </a:t>
            </a:r>
            <a:r>
              <a:rPr lang="ar-DZ" b="1" dirty="0"/>
              <a:t>– حجم الإنتاج المحلي </a:t>
            </a:r>
            <a:endParaRPr lang="fr-FR" dirty="0"/>
          </a:p>
        </p:txBody>
      </p:sp>
      <p:sp>
        <p:nvSpPr>
          <p:cNvPr id="17" name="Division 16"/>
          <p:cNvSpPr/>
          <p:nvPr/>
        </p:nvSpPr>
        <p:spPr>
          <a:xfrm>
            <a:off x="755576" y="3861048"/>
            <a:ext cx="5665912" cy="266328"/>
          </a:xfrm>
          <a:prstGeom prst="mathDivide">
            <a:avLst/>
          </a:prstGeom>
          <a:solidFill>
            <a:schemeClr val="accent3">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Rectangle 17"/>
          <p:cNvSpPr/>
          <p:nvPr/>
        </p:nvSpPr>
        <p:spPr>
          <a:xfrm>
            <a:off x="1691680" y="4077072"/>
            <a:ext cx="3793026" cy="369332"/>
          </a:xfrm>
          <a:prstGeom prst="rect">
            <a:avLst/>
          </a:prstGeom>
        </p:spPr>
        <p:txBody>
          <a:bodyPr wrap="none">
            <a:spAutoFit/>
          </a:bodyPr>
          <a:lstStyle/>
          <a:p>
            <a:r>
              <a:rPr lang="ar-DZ" b="1" dirty="0"/>
              <a:t>حجم الإنتاج </a:t>
            </a:r>
            <a:r>
              <a:rPr lang="ar-DZ" b="1" dirty="0" err="1"/>
              <a:t>الحالي </a:t>
            </a:r>
            <a:r>
              <a:rPr lang="ar-DZ" b="1" dirty="0"/>
              <a:t>× عدد القوى العاملة الحالية </a:t>
            </a:r>
            <a:endParaRPr lang="fr-FR" dirty="0"/>
          </a:p>
        </p:txBody>
      </p:sp>
      <p:sp>
        <p:nvSpPr>
          <p:cNvPr id="19" name="Rectangle 18"/>
          <p:cNvSpPr/>
          <p:nvPr/>
        </p:nvSpPr>
        <p:spPr>
          <a:xfrm>
            <a:off x="5436096" y="4365104"/>
            <a:ext cx="3581430" cy="584775"/>
          </a:xfrm>
          <a:prstGeom prst="rect">
            <a:avLst/>
          </a:prstGeom>
        </p:spPr>
        <p:txBody>
          <a:bodyPr wrap="none">
            <a:spAutoFit/>
          </a:bodyPr>
          <a:lstStyle/>
          <a:p>
            <a:r>
              <a:rPr lang="ar-DZ" sz="3200" b="1" dirty="0">
                <a:solidFill>
                  <a:schemeClr val="accent2">
                    <a:lumMod val="75000"/>
                  </a:schemeClr>
                </a:solidFill>
              </a:rPr>
              <a:t>التقدير النوعي </a:t>
            </a:r>
            <a:r>
              <a:rPr lang="ar-DZ" sz="3200" b="1" dirty="0" err="1">
                <a:solidFill>
                  <a:schemeClr val="accent2">
                    <a:lumMod val="75000"/>
                  </a:schemeClr>
                </a:solidFill>
              </a:rPr>
              <a:t>للوظائف :</a:t>
            </a:r>
            <a:endParaRPr lang="fr-FR" sz="3200" dirty="0">
              <a:solidFill>
                <a:schemeClr val="accent2">
                  <a:lumMod val="75000"/>
                </a:schemeClr>
              </a:solidFill>
            </a:endParaRPr>
          </a:p>
        </p:txBody>
      </p:sp>
      <p:sp>
        <p:nvSpPr>
          <p:cNvPr id="21507" name="Rectangle 3"/>
          <p:cNvSpPr>
            <a:spLocks noChangeArrowheads="1"/>
          </p:cNvSpPr>
          <p:nvPr/>
        </p:nvSpPr>
        <p:spPr bwMode="auto">
          <a:xfrm>
            <a:off x="0" y="4797152"/>
            <a:ext cx="8748464"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tab pos="5316538" algn="l"/>
              </a:tabLst>
            </a:pPr>
            <a:r>
              <a:rPr kumimoji="0" lang="ar-DZ" sz="2800" b="0" i="0" u="none" strike="noStrike" cap="none" normalizeH="0" baseline="0" dirty="0">
                <a:ln>
                  <a:noFill/>
                </a:ln>
                <a:solidFill>
                  <a:schemeClr val="tx1"/>
                </a:solidFill>
                <a:effectLst/>
                <a:latin typeface="Calibri" pitchFamily="34" charset="0"/>
                <a:ea typeface="Calibri" pitchFamily="34" charset="0"/>
                <a:cs typeface="Arial" pitchFamily="34" charset="0"/>
              </a:rPr>
              <a:t>-الوظائف الجديدة</a:t>
            </a:r>
            <a:r>
              <a:rPr kumimoji="0" lang="fr-FR" sz="2800" b="0" i="0" u="none" strike="noStrike" cap="none" normalizeH="0" baseline="0" dirty="0">
                <a:ln>
                  <a:noFill/>
                </a:ln>
                <a:solidFill>
                  <a:schemeClr val="tx1"/>
                </a:solidFill>
                <a:effectLst/>
                <a:latin typeface="Calibri" pitchFamily="34" charset="0"/>
                <a:ea typeface="Calibri" pitchFamily="34" charset="0"/>
                <a:cs typeface="Arial" pitchFamily="34" charset="0"/>
              </a:rPr>
              <a:t> .</a:t>
            </a:r>
            <a:endParaRPr kumimoji="0" lang="fr-FR" sz="28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tab pos="5316538" algn="l"/>
              </a:tabLst>
            </a:pPr>
            <a:r>
              <a:rPr kumimoji="0" lang="ar-DZ" sz="2800" b="0" i="0" u="none" strike="noStrike" cap="none" normalizeH="0" baseline="0" dirty="0">
                <a:ln>
                  <a:noFill/>
                </a:ln>
                <a:solidFill>
                  <a:schemeClr val="tx1"/>
                </a:solidFill>
                <a:effectLst/>
                <a:latin typeface="Calibri" pitchFamily="34" charset="0"/>
                <a:ea typeface="Calibri" pitchFamily="34" charset="0"/>
                <a:cs typeface="Arial" pitchFamily="34" charset="0"/>
              </a:rPr>
              <a:t>-الوظائف الحساسة</a:t>
            </a:r>
            <a:r>
              <a:rPr kumimoji="0" lang="fr-FR" sz="2800" b="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DZ" sz="2800" b="0" i="0" u="none" strike="noStrike" cap="none" normalizeH="0" baseline="0" dirty="0" err="1">
                <a:ln>
                  <a:noFill/>
                </a:ln>
                <a:solidFill>
                  <a:schemeClr val="tx1"/>
                </a:solidFill>
                <a:effectLst/>
                <a:latin typeface="Calibri" pitchFamily="34" charset="0"/>
                <a:ea typeface="Calibri" pitchFamily="34" charset="0"/>
                <a:cs typeface="Arial" pitchFamily="34" charset="0"/>
              </a:rPr>
              <a:t>.</a:t>
            </a:r>
            <a:endParaRPr kumimoji="0" lang="fr-FR" sz="28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tab pos="5316538" algn="l"/>
              </a:tabLst>
            </a:pPr>
            <a:r>
              <a:rPr kumimoji="0" lang="ar-DZ" sz="2800" b="0" i="0" u="none" strike="noStrike" cap="none" normalizeH="0" baseline="0" dirty="0">
                <a:ln>
                  <a:noFill/>
                </a:ln>
                <a:solidFill>
                  <a:schemeClr val="tx1"/>
                </a:solidFill>
                <a:effectLst/>
                <a:latin typeface="Calibri" pitchFamily="34" charset="0"/>
                <a:ea typeface="Calibri" pitchFamily="34" charset="0"/>
                <a:cs typeface="Arial" pitchFamily="34" charset="0"/>
              </a:rPr>
              <a:t>-الوظائف الأقل حساسية</a:t>
            </a:r>
            <a:r>
              <a:rPr kumimoji="0" lang="fr-FR" sz="2800" b="0" i="0" u="none" strike="noStrike" cap="none" normalizeH="0" baseline="0" dirty="0">
                <a:ln>
                  <a:noFill/>
                </a:ln>
                <a:solidFill>
                  <a:schemeClr val="tx1"/>
                </a:solidFill>
                <a:effectLst/>
                <a:latin typeface="Calibri" pitchFamily="34" charset="0"/>
                <a:ea typeface="Calibri" pitchFamily="34" charset="0"/>
                <a:cs typeface="Arial" pitchFamily="34" charset="0"/>
              </a:rPr>
              <a:t> .</a:t>
            </a:r>
            <a:endParaRPr kumimoji="0" lang="en-US" sz="2800" b="0" i="0" u="none" strike="noStrike" cap="none" normalizeH="0" baseline="0" dirty="0">
              <a:ln>
                <a:noFill/>
              </a:ln>
              <a:solidFill>
                <a:schemeClr val="tx1"/>
              </a:solidFill>
              <a:effectLst/>
              <a:latin typeface="Calibri" pitchFamily="34" charset="0"/>
              <a:ea typeface="Calibri"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tab pos="5316538" algn="l"/>
              </a:tabLst>
            </a:pPr>
            <a:r>
              <a:rPr kumimoji="0" lang="ar-DZ" sz="2800" b="0" i="0" u="none" strike="noStrike" cap="none" normalizeH="0" baseline="0" dirty="0">
                <a:ln>
                  <a:noFill/>
                </a:ln>
                <a:solidFill>
                  <a:schemeClr val="tx1"/>
                </a:solidFill>
                <a:effectLst/>
                <a:latin typeface="Calibri" pitchFamily="34" charset="0"/>
                <a:ea typeface="Calibri" pitchFamily="34" charset="0"/>
                <a:cs typeface="Arial" pitchFamily="34" charset="0"/>
              </a:rPr>
              <a:t>-الوظائف المستغنى عنها</a:t>
            </a:r>
            <a:r>
              <a:rPr kumimoji="0" lang="fr-FR" sz="2800" b="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fr-FR" sz="2800" b="0" i="0" u="none" strike="noStrike" cap="none" normalizeH="0" baseline="0" dirty="0">
                <a:ln>
                  <a:noFill/>
                </a:ln>
                <a:solidFill>
                  <a:schemeClr val="tx1"/>
                </a:solidFill>
                <a:effectLst/>
                <a:latin typeface="Arial" pitchFamily="34" charset="0"/>
                <a:cs typeface="Arial"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to="" calcmode="lin" valueType="num">
                                      <p:cBhvr>
                                        <p:cTn id="7" dur="1" fill="hold"/>
                                        <p:tgtEl>
                                          <p:spTgt spid="7">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12">
                                            <p:txEl>
                                              <p:pRg st="0" end="0"/>
                                            </p:txEl>
                                          </p:spTgt>
                                        </p:tgtEl>
                                        <p:attrNameLst>
                                          <p:attrName>style.visibility</p:attrName>
                                        </p:attrNameLst>
                                      </p:cBhvr>
                                      <p:to>
                                        <p:strVal val="visible"/>
                                      </p:to>
                                    </p:set>
                                    <p:anim to="" calcmode="lin" valueType="num">
                                      <p:cBhvr>
                                        <p:cTn id="12" dur="1" fill="hold"/>
                                        <p:tgtEl>
                                          <p:spTgt spid="12">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 to="" calcmode="lin" valueType="num">
                                      <p:cBhvr>
                                        <p:cTn id="17" dur="1" fill="hold"/>
                                        <p:tgtEl>
                                          <p:spTgt spid="11"/>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0"/>
                                          </p:stCondLst>
                                        </p:cTn>
                                        <p:tgtEl>
                                          <p:spTgt spid="13">
                                            <p:txEl>
                                              <p:pRg st="0" end="0"/>
                                            </p:txEl>
                                          </p:spTgt>
                                        </p:tgtEl>
                                        <p:attrNameLst>
                                          <p:attrName>style.visibility</p:attrName>
                                        </p:attrNameLst>
                                      </p:cBhvr>
                                      <p:to>
                                        <p:strVal val="visible"/>
                                      </p:to>
                                    </p:set>
                                    <p:anim to="" calcmode="lin" valueType="num">
                                      <p:cBhvr>
                                        <p:cTn id="22" dur="1" fill="hold"/>
                                        <p:tgtEl>
                                          <p:spTgt spid="13">
                                            <p:txEl>
                                              <p:pRg st="0" end="0"/>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nodeType="clickEffect">
                                  <p:stCondLst>
                                    <p:cond delay="0"/>
                                  </p:stCondLst>
                                  <p:childTnLst>
                                    <p:set>
                                      <p:cBhvr>
                                        <p:cTn id="26" dur="1" fill="hold">
                                          <p:stCondLst>
                                            <p:cond delay="0"/>
                                          </p:stCondLst>
                                        </p:cTn>
                                        <p:tgtEl>
                                          <p:spTgt spid="21506">
                                            <p:txEl>
                                              <p:pRg st="0" end="0"/>
                                            </p:txEl>
                                          </p:spTgt>
                                        </p:tgtEl>
                                        <p:attrNameLst>
                                          <p:attrName>style.visibility</p:attrName>
                                        </p:attrNameLst>
                                      </p:cBhvr>
                                      <p:to>
                                        <p:strVal val="visible"/>
                                      </p:to>
                                    </p:set>
                                    <p:anim to="" calcmode="lin" valueType="num">
                                      <p:cBhvr>
                                        <p:cTn id="27" dur="1" fill="hold"/>
                                        <p:tgtEl>
                                          <p:spTgt spid="21506">
                                            <p:txEl>
                                              <p:pRg st="0" end="0"/>
                                            </p:txEl>
                                          </p:spTgt>
                                        </p:tgtEl>
                                        <p:attrNameLst>
                                          <p:attrName/>
                                        </p:attrNameLst>
                                      </p:cBhvr>
                                    </p:anim>
                                  </p:childTnLst>
                                </p:cTn>
                              </p:par>
                              <p:par>
                                <p:cTn id="28" presetID="24" presetClass="entr" presetSubtype="0" fill="hold" nodeType="withEffect">
                                  <p:stCondLst>
                                    <p:cond delay="0"/>
                                  </p:stCondLst>
                                  <p:childTnLst>
                                    <p:set>
                                      <p:cBhvr>
                                        <p:cTn id="29" dur="1" fill="hold">
                                          <p:stCondLst>
                                            <p:cond delay="0"/>
                                          </p:stCondLst>
                                        </p:cTn>
                                        <p:tgtEl>
                                          <p:spTgt spid="21506">
                                            <p:txEl>
                                              <p:pRg st="1" end="1"/>
                                            </p:txEl>
                                          </p:spTgt>
                                        </p:tgtEl>
                                        <p:attrNameLst>
                                          <p:attrName>style.visibility</p:attrName>
                                        </p:attrNameLst>
                                      </p:cBhvr>
                                      <p:to>
                                        <p:strVal val="visible"/>
                                      </p:to>
                                    </p:set>
                                    <p:anim to="" calcmode="lin" valueType="num">
                                      <p:cBhvr>
                                        <p:cTn id="30" dur="1" fill="hold"/>
                                        <p:tgtEl>
                                          <p:spTgt spid="21506">
                                            <p:txEl>
                                              <p:pRg st="1" end="1"/>
                                            </p:txEl>
                                          </p:spTgt>
                                        </p:tgtEl>
                                        <p:attrNameLst>
                                          <p:attrName/>
                                        </p:attrNameLst>
                                      </p:cBhvr>
                                    </p:anim>
                                  </p:childTnLst>
                                </p:cTn>
                              </p:par>
                              <p:par>
                                <p:cTn id="31" presetID="24" presetClass="entr" presetSubtype="0" fill="hold" nodeType="withEffect">
                                  <p:stCondLst>
                                    <p:cond delay="0"/>
                                  </p:stCondLst>
                                  <p:childTnLst>
                                    <p:set>
                                      <p:cBhvr>
                                        <p:cTn id="32" dur="1" fill="hold">
                                          <p:stCondLst>
                                            <p:cond delay="0"/>
                                          </p:stCondLst>
                                        </p:cTn>
                                        <p:tgtEl>
                                          <p:spTgt spid="21506">
                                            <p:txEl>
                                              <p:pRg st="2" end="2"/>
                                            </p:txEl>
                                          </p:spTgt>
                                        </p:tgtEl>
                                        <p:attrNameLst>
                                          <p:attrName>style.visibility</p:attrName>
                                        </p:attrNameLst>
                                      </p:cBhvr>
                                      <p:to>
                                        <p:strVal val="visible"/>
                                      </p:to>
                                    </p:set>
                                    <p:anim to="" calcmode="lin" valueType="num">
                                      <p:cBhvr>
                                        <p:cTn id="33" dur="1" fill="hold"/>
                                        <p:tgtEl>
                                          <p:spTgt spid="21506">
                                            <p:txEl>
                                              <p:pRg st="2" end="2"/>
                                            </p:txEl>
                                          </p:spTgt>
                                        </p:tgtEl>
                                        <p:attrNameLst>
                                          <p:attrName/>
                                        </p:attrNameLst>
                                      </p:cBhvr>
                                    </p:anim>
                                  </p:childTnLst>
                                </p:cTn>
                              </p:par>
                            </p:childTnLst>
                          </p:cTn>
                        </p:par>
                      </p:childTnLst>
                    </p:cTn>
                  </p:par>
                  <p:par>
                    <p:cTn id="34" fill="hold">
                      <p:stCondLst>
                        <p:cond delay="indefinite"/>
                      </p:stCondLst>
                      <p:childTnLst>
                        <p:par>
                          <p:cTn id="35" fill="hold">
                            <p:stCondLst>
                              <p:cond delay="0"/>
                            </p:stCondLst>
                            <p:childTnLst>
                              <p:par>
                                <p:cTn id="36" presetID="24" presetClass="entr" presetSubtype="0" fill="hold" nodeType="clickEffect">
                                  <p:stCondLst>
                                    <p:cond delay="0"/>
                                  </p:stCondLst>
                                  <p:childTnLst>
                                    <p:set>
                                      <p:cBhvr>
                                        <p:cTn id="37" dur="1" fill="hold">
                                          <p:stCondLst>
                                            <p:cond delay="0"/>
                                          </p:stCondLst>
                                        </p:cTn>
                                        <p:tgtEl>
                                          <p:spTgt spid="15">
                                            <p:txEl>
                                              <p:pRg st="0" end="0"/>
                                            </p:txEl>
                                          </p:spTgt>
                                        </p:tgtEl>
                                        <p:attrNameLst>
                                          <p:attrName>style.visibility</p:attrName>
                                        </p:attrNameLst>
                                      </p:cBhvr>
                                      <p:to>
                                        <p:strVal val="visible"/>
                                      </p:to>
                                    </p:set>
                                    <p:anim to="" calcmode="lin" valueType="num">
                                      <p:cBhvr>
                                        <p:cTn id="38" dur="1" fill="hold"/>
                                        <p:tgtEl>
                                          <p:spTgt spid="15">
                                            <p:txEl>
                                              <p:pRg st="0" end="0"/>
                                            </p:txEl>
                                          </p:spTgt>
                                        </p:tgtEl>
                                        <p:attrNameLst>
                                          <p:attrName/>
                                        </p:attrNameLst>
                                      </p:cBhvr>
                                    </p:anim>
                                  </p:childTnLst>
                                </p:cTn>
                              </p:par>
                            </p:childTnLst>
                          </p:cTn>
                        </p:par>
                      </p:childTnLst>
                    </p:cTn>
                  </p:par>
                  <p:par>
                    <p:cTn id="39" fill="hold">
                      <p:stCondLst>
                        <p:cond delay="indefinite"/>
                      </p:stCondLst>
                      <p:childTnLst>
                        <p:par>
                          <p:cTn id="40" fill="hold">
                            <p:stCondLst>
                              <p:cond delay="0"/>
                            </p:stCondLst>
                            <p:childTnLst>
                              <p:par>
                                <p:cTn id="41" presetID="24" presetClass="entr" presetSubtype="0" fill="hold" nodeType="clickEffect">
                                  <p:stCondLst>
                                    <p:cond delay="0"/>
                                  </p:stCondLst>
                                  <p:childTnLst>
                                    <p:set>
                                      <p:cBhvr>
                                        <p:cTn id="42" dur="1" fill="hold">
                                          <p:stCondLst>
                                            <p:cond delay="0"/>
                                          </p:stCondLst>
                                        </p:cTn>
                                        <p:tgtEl>
                                          <p:spTgt spid="16">
                                            <p:txEl>
                                              <p:pRg st="0" end="0"/>
                                            </p:txEl>
                                          </p:spTgt>
                                        </p:tgtEl>
                                        <p:attrNameLst>
                                          <p:attrName>style.visibility</p:attrName>
                                        </p:attrNameLst>
                                      </p:cBhvr>
                                      <p:to>
                                        <p:strVal val="visible"/>
                                      </p:to>
                                    </p:set>
                                    <p:anim to="" calcmode="lin" valueType="num">
                                      <p:cBhvr>
                                        <p:cTn id="43" dur="1" fill="hold"/>
                                        <p:tgtEl>
                                          <p:spTgt spid="16">
                                            <p:txEl>
                                              <p:pRg st="0" end="0"/>
                                            </p:txEl>
                                          </p:spTgt>
                                        </p:tgtEl>
                                        <p:attrNameLst>
                                          <p:attrName/>
                                        </p:attrNameLst>
                                      </p:cBhvr>
                                    </p:anim>
                                  </p:childTnLst>
                                </p:cTn>
                              </p:par>
                            </p:childTnLst>
                          </p:cTn>
                        </p:par>
                      </p:childTnLst>
                    </p:cTn>
                  </p:par>
                  <p:par>
                    <p:cTn id="44" fill="hold">
                      <p:stCondLst>
                        <p:cond delay="indefinite"/>
                      </p:stCondLst>
                      <p:childTnLst>
                        <p:par>
                          <p:cTn id="45" fill="hold">
                            <p:stCondLst>
                              <p:cond delay="0"/>
                            </p:stCondLst>
                            <p:childTnLst>
                              <p:par>
                                <p:cTn id="46" presetID="24" presetClass="entr" presetSubtype="0" fill="hold" grpId="0" nodeType="clickEffect">
                                  <p:stCondLst>
                                    <p:cond delay="0"/>
                                  </p:stCondLst>
                                  <p:childTnLst>
                                    <p:set>
                                      <p:cBhvr>
                                        <p:cTn id="47" dur="1" fill="hold">
                                          <p:stCondLst>
                                            <p:cond delay="0"/>
                                          </p:stCondLst>
                                        </p:cTn>
                                        <p:tgtEl>
                                          <p:spTgt spid="17"/>
                                        </p:tgtEl>
                                        <p:attrNameLst>
                                          <p:attrName>style.visibility</p:attrName>
                                        </p:attrNameLst>
                                      </p:cBhvr>
                                      <p:to>
                                        <p:strVal val="visible"/>
                                      </p:to>
                                    </p:set>
                                    <p:anim to="" calcmode="lin" valueType="num">
                                      <p:cBhvr>
                                        <p:cTn id="48" dur="1" fill="hold"/>
                                        <p:tgtEl>
                                          <p:spTgt spid="17"/>
                                        </p:tgtEl>
                                        <p:attrNameLst>
                                          <p:attrName/>
                                        </p:attrNameLst>
                                      </p:cBhvr>
                                    </p:anim>
                                  </p:childTnLst>
                                </p:cTn>
                              </p:par>
                            </p:childTnLst>
                          </p:cTn>
                        </p:par>
                      </p:childTnLst>
                    </p:cTn>
                  </p:par>
                  <p:par>
                    <p:cTn id="49" fill="hold">
                      <p:stCondLst>
                        <p:cond delay="indefinite"/>
                      </p:stCondLst>
                      <p:childTnLst>
                        <p:par>
                          <p:cTn id="50" fill="hold">
                            <p:stCondLst>
                              <p:cond delay="0"/>
                            </p:stCondLst>
                            <p:childTnLst>
                              <p:par>
                                <p:cTn id="51" presetID="24" presetClass="entr" presetSubtype="0" fill="hold" nodeType="clickEffect">
                                  <p:stCondLst>
                                    <p:cond delay="0"/>
                                  </p:stCondLst>
                                  <p:childTnLst>
                                    <p:set>
                                      <p:cBhvr>
                                        <p:cTn id="52" dur="1" fill="hold">
                                          <p:stCondLst>
                                            <p:cond delay="0"/>
                                          </p:stCondLst>
                                        </p:cTn>
                                        <p:tgtEl>
                                          <p:spTgt spid="18">
                                            <p:txEl>
                                              <p:pRg st="0" end="0"/>
                                            </p:txEl>
                                          </p:spTgt>
                                        </p:tgtEl>
                                        <p:attrNameLst>
                                          <p:attrName>style.visibility</p:attrName>
                                        </p:attrNameLst>
                                      </p:cBhvr>
                                      <p:to>
                                        <p:strVal val="visible"/>
                                      </p:to>
                                    </p:set>
                                    <p:anim to="" calcmode="lin" valueType="num">
                                      <p:cBhvr>
                                        <p:cTn id="53" dur="1" fill="hold"/>
                                        <p:tgtEl>
                                          <p:spTgt spid="18">
                                            <p:txEl>
                                              <p:pRg st="0" end="0"/>
                                            </p:txEl>
                                          </p:spTgt>
                                        </p:tgtEl>
                                        <p:attrNameLst>
                                          <p:attrName/>
                                        </p:attrNameLst>
                                      </p:cBhvr>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nodeType="clickEffect">
                                  <p:stCondLst>
                                    <p:cond delay="0"/>
                                  </p:stCondLst>
                                  <p:childTnLst>
                                    <p:set>
                                      <p:cBhvr>
                                        <p:cTn id="57" dur="1" fill="hold">
                                          <p:stCondLst>
                                            <p:cond delay="0"/>
                                          </p:stCondLst>
                                        </p:cTn>
                                        <p:tgtEl>
                                          <p:spTgt spid="19">
                                            <p:txEl>
                                              <p:pRg st="0" end="0"/>
                                            </p:txEl>
                                          </p:spTgt>
                                        </p:tgtEl>
                                        <p:attrNameLst>
                                          <p:attrName>style.visibility</p:attrName>
                                        </p:attrNameLst>
                                      </p:cBhvr>
                                      <p:to>
                                        <p:strVal val="visible"/>
                                      </p:to>
                                    </p:set>
                                    <p:anim calcmode="lin" valueType="num">
                                      <p:cBhvr additive="base">
                                        <p:cTn id="58" dur="500" fill="hold"/>
                                        <p:tgtEl>
                                          <p:spTgt spid="19">
                                            <p:txEl>
                                              <p:pRg st="0" end="0"/>
                                            </p:txEl>
                                          </p:spTgt>
                                        </p:tgtEl>
                                        <p:attrNameLst>
                                          <p:attrName>ppt_x</p:attrName>
                                        </p:attrNameLst>
                                      </p:cBhvr>
                                      <p:tavLst>
                                        <p:tav tm="0">
                                          <p:val>
                                            <p:strVal val="#ppt_x"/>
                                          </p:val>
                                        </p:tav>
                                        <p:tav tm="100000">
                                          <p:val>
                                            <p:strVal val="#ppt_x"/>
                                          </p:val>
                                        </p:tav>
                                      </p:tavLst>
                                    </p:anim>
                                    <p:anim calcmode="lin" valueType="num">
                                      <p:cBhvr additive="base">
                                        <p:cTn id="59" dur="500" fill="hold"/>
                                        <p:tgtEl>
                                          <p:spTgt spid="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4" presetClass="entr" presetSubtype="0" fill="hold" nodeType="clickEffect">
                                  <p:stCondLst>
                                    <p:cond delay="0"/>
                                  </p:stCondLst>
                                  <p:childTnLst>
                                    <p:set>
                                      <p:cBhvr>
                                        <p:cTn id="63" dur="1" fill="hold">
                                          <p:stCondLst>
                                            <p:cond delay="0"/>
                                          </p:stCondLst>
                                        </p:cTn>
                                        <p:tgtEl>
                                          <p:spTgt spid="21507">
                                            <p:txEl>
                                              <p:pRg st="0" end="0"/>
                                            </p:txEl>
                                          </p:spTgt>
                                        </p:tgtEl>
                                        <p:attrNameLst>
                                          <p:attrName>style.visibility</p:attrName>
                                        </p:attrNameLst>
                                      </p:cBhvr>
                                      <p:to>
                                        <p:strVal val="visible"/>
                                      </p:to>
                                    </p:set>
                                    <p:anim to="" calcmode="lin" valueType="num">
                                      <p:cBhvr>
                                        <p:cTn id="64" dur="1" fill="hold"/>
                                        <p:tgtEl>
                                          <p:spTgt spid="21507">
                                            <p:txEl>
                                              <p:pRg st="0" end="0"/>
                                            </p:txEl>
                                          </p:spTgt>
                                        </p:tgtEl>
                                        <p:attrNameLst>
                                          <p:attrName/>
                                        </p:attrNameLst>
                                      </p:cBhvr>
                                    </p:anim>
                                  </p:childTnLst>
                                </p:cTn>
                              </p:par>
                              <p:par>
                                <p:cTn id="65" presetID="24" presetClass="entr" presetSubtype="0" fill="hold" nodeType="withEffect">
                                  <p:stCondLst>
                                    <p:cond delay="0"/>
                                  </p:stCondLst>
                                  <p:childTnLst>
                                    <p:set>
                                      <p:cBhvr>
                                        <p:cTn id="66" dur="1" fill="hold">
                                          <p:stCondLst>
                                            <p:cond delay="0"/>
                                          </p:stCondLst>
                                        </p:cTn>
                                        <p:tgtEl>
                                          <p:spTgt spid="21507">
                                            <p:txEl>
                                              <p:pRg st="1" end="1"/>
                                            </p:txEl>
                                          </p:spTgt>
                                        </p:tgtEl>
                                        <p:attrNameLst>
                                          <p:attrName>style.visibility</p:attrName>
                                        </p:attrNameLst>
                                      </p:cBhvr>
                                      <p:to>
                                        <p:strVal val="visible"/>
                                      </p:to>
                                    </p:set>
                                    <p:anim to="" calcmode="lin" valueType="num">
                                      <p:cBhvr>
                                        <p:cTn id="67" dur="1" fill="hold"/>
                                        <p:tgtEl>
                                          <p:spTgt spid="21507">
                                            <p:txEl>
                                              <p:pRg st="1" end="1"/>
                                            </p:txEl>
                                          </p:spTgt>
                                        </p:tgtEl>
                                        <p:attrNameLst>
                                          <p:attrName/>
                                        </p:attrNameLst>
                                      </p:cBhvr>
                                    </p:anim>
                                  </p:childTnLst>
                                </p:cTn>
                              </p:par>
                              <p:par>
                                <p:cTn id="68" presetID="24" presetClass="entr" presetSubtype="0" fill="hold" nodeType="withEffect">
                                  <p:stCondLst>
                                    <p:cond delay="0"/>
                                  </p:stCondLst>
                                  <p:childTnLst>
                                    <p:set>
                                      <p:cBhvr>
                                        <p:cTn id="69" dur="1" fill="hold">
                                          <p:stCondLst>
                                            <p:cond delay="0"/>
                                          </p:stCondLst>
                                        </p:cTn>
                                        <p:tgtEl>
                                          <p:spTgt spid="21507">
                                            <p:txEl>
                                              <p:pRg st="2" end="2"/>
                                            </p:txEl>
                                          </p:spTgt>
                                        </p:tgtEl>
                                        <p:attrNameLst>
                                          <p:attrName>style.visibility</p:attrName>
                                        </p:attrNameLst>
                                      </p:cBhvr>
                                      <p:to>
                                        <p:strVal val="visible"/>
                                      </p:to>
                                    </p:set>
                                    <p:anim to="" calcmode="lin" valueType="num">
                                      <p:cBhvr>
                                        <p:cTn id="70" dur="1" fill="hold"/>
                                        <p:tgtEl>
                                          <p:spTgt spid="21507">
                                            <p:txEl>
                                              <p:pRg st="2" end="2"/>
                                            </p:txEl>
                                          </p:spTgt>
                                        </p:tgtEl>
                                        <p:attrNameLst>
                                          <p:attrName/>
                                        </p:attrNameLst>
                                      </p:cBhvr>
                                    </p:anim>
                                  </p:childTnLst>
                                </p:cTn>
                              </p:par>
                              <p:par>
                                <p:cTn id="71" presetID="24" presetClass="entr" presetSubtype="0" fill="hold" nodeType="withEffect">
                                  <p:stCondLst>
                                    <p:cond delay="0"/>
                                  </p:stCondLst>
                                  <p:childTnLst>
                                    <p:set>
                                      <p:cBhvr>
                                        <p:cTn id="72" dur="1" fill="hold">
                                          <p:stCondLst>
                                            <p:cond delay="0"/>
                                          </p:stCondLst>
                                        </p:cTn>
                                        <p:tgtEl>
                                          <p:spTgt spid="21507">
                                            <p:txEl>
                                              <p:pRg st="3" end="3"/>
                                            </p:txEl>
                                          </p:spTgt>
                                        </p:tgtEl>
                                        <p:attrNameLst>
                                          <p:attrName>style.visibility</p:attrName>
                                        </p:attrNameLst>
                                      </p:cBhvr>
                                      <p:to>
                                        <p:strVal val="visible"/>
                                      </p:to>
                                    </p:set>
                                    <p:anim to="" calcmode="lin" valueType="num">
                                      <p:cBhvr>
                                        <p:cTn id="73" dur="1" fill="hold"/>
                                        <p:tgtEl>
                                          <p:spTgt spid="21507">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7"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Débi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306</TotalTime>
  <Words>1398</Words>
  <Application>Microsoft Office PowerPoint</Application>
  <PresentationFormat>عرض على الشاشة (4:3)</PresentationFormat>
  <Paragraphs>113</Paragraphs>
  <Slides>16</Slides>
  <Notes>0</Notes>
  <HiddenSlides>0</HiddenSlides>
  <MMClips>0</MMClips>
  <ScaleCrop>false</ScaleCrop>
  <HeadingPairs>
    <vt:vector size="4" baseType="variant">
      <vt:variant>
        <vt:lpstr>نسق</vt:lpstr>
      </vt:variant>
      <vt:variant>
        <vt:i4>1</vt:i4>
      </vt:variant>
      <vt:variant>
        <vt:lpstr>عناوين الشرائح</vt:lpstr>
      </vt:variant>
      <vt:variant>
        <vt:i4>16</vt:i4>
      </vt:variant>
    </vt:vector>
  </HeadingPairs>
  <TitlesOfParts>
    <vt:vector size="17" baseType="lpstr">
      <vt:lpstr>Débit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user</dc:creator>
  <cp:lastModifiedBy>مستخدم غير معروف</cp:lastModifiedBy>
  <cp:revision>43</cp:revision>
  <dcterms:created xsi:type="dcterms:W3CDTF">2020-04-08T08:16:40Z</dcterms:created>
  <dcterms:modified xsi:type="dcterms:W3CDTF">2020-05-13T05:53:58Z</dcterms:modified>
</cp:coreProperties>
</file>