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9" r:id="rId4"/>
    <p:sldId id="258" r:id="rId5"/>
    <p:sldId id="259" r:id="rId6"/>
    <p:sldId id="260" r:id="rId7"/>
    <p:sldId id="266" r:id="rId8"/>
    <p:sldId id="261" r:id="rId9"/>
    <p:sldId id="262" r:id="rId10"/>
    <p:sldId id="267" r:id="rId11"/>
    <p:sldId id="268" r:id="rId12"/>
    <p:sldId id="270" r:id="rId13"/>
    <p:sldId id="263" r:id="rId14"/>
    <p:sldId id="264" r:id="rId15"/>
    <p:sldId id="265"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8FD994-1059-4A6B-84CB-F8109EF5FF4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291351B3-AD8F-49D4-B2EA-80743C865FC6}">
      <dgm:prSet phldrT="[Texte]"/>
      <dgm:spPr/>
      <dgm:t>
        <a:bodyPr/>
        <a:lstStyle/>
        <a:p>
          <a:pPr rtl="1"/>
          <a:r>
            <a:rPr lang="ar-DZ" dirty="0" smtClean="0"/>
            <a:t>التكاليف المتعلقة بالتوظيف:</a:t>
          </a:r>
          <a:endParaRPr lang="fr-FR" dirty="0"/>
        </a:p>
      </dgm:t>
    </dgm:pt>
    <dgm:pt modelId="{19A286DE-703E-471E-A753-61DDCEDFB80E}" type="parTrans" cxnId="{BD6C2DEE-D63D-4B98-AA8E-49EDB3642AC2}">
      <dgm:prSet/>
      <dgm:spPr/>
      <dgm:t>
        <a:bodyPr/>
        <a:lstStyle/>
        <a:p>
          <a:endParaRPr lang="fr-FR"/>
        </a:p>
      </dgm:t>
    </dgm:pt>
    <dgm:pt modelId="{AA37C2B8-4C3C-4D7B-A648-1AACA326A3F9}" type="sibTrans" cxnId="{BD6C2DEE-D63D-4B98-AA8E-49EDB3642AC2}">
      <dgm:prSet/>
      <dgm:spPr/>
      <dgm:t>
        <a:bodyPr/>
        <a:lstStyle/>
        <a:p>
          <a:endParaRPr lang="fr-FR"/>
        </a:p>
      </dgm:t>
    </dgm:pt>
    <dgm:pt modelId="{F6D89903-E421-4718-BD6F-B619BC2BE020}">
      <dgm:prSet phldrT="[Texte]"/>
      <dgm:spPr/>
      <dgm:t>
        <a:bodyPr/>
        <a:lstStyle/>
        <a:p>
          <a:pPr algn="r" rtl="1"/>
          <a:r>
            <a:rPr lang="en-US" dirty="0" smtClean="0"/>
            <a:t>GPEC</a:t>
          </a:r>
          <a:r>
            <a:rPr lang="ar-DZ" dirty="0" smtClean="0"/>
            <a:t>يلعب دورا كبيرا في فعالية الاستقطاب من خلال تحديد احتياجات التوظيف بصورة مسبقة مما يتيح الفرصة لاختيار المصدر المناسب، أما بالنسبة لعملية الاختيار فان فعاليتها تتحدد بقدرتها على انتقاء أحسن العناصر من جملة المرشحين المستقطبين.</a:t>
          </a:r>
          <a:endParaRPr lang="fr-FR" dirty="0"/>
        </a:p>
      </dgm:t>
    </dgm:pt>
    <dgm:pt modelId="{C4D52B28-20C6-4CFD-A624-C08A566E7974}" type="parTrans" cxnId="{A4B8CB31-BA09-473C-AE4E-F063415143D9}">
      <dgm:prSet/>
      <dgm:spPr/>
      <dgm:t>
        <a:bodyPr/>
        <a:lstStyle/>
        <a:p>
          <a:endParaRPr lang="fr-FR"/>
        </a:p>
      </dgm:t>
    </dgm:pt>
    <dgm:pt modelId="{477DF3F3-6DB9-42B3-A95E-BC5918D10F3E}" type="sibTrans" cxnId="{A4B8CB31-BA09-473C-AE4E-F063415143D9}">
      <dgm:prSet/>
      <dgm:spPr/>
      <dgm:t>
        <a:bodyPr/>
        <a:lstStyle/>
        <a:p>
          <a:endParaRPr lang="fr-FR"/>
        </a:p>
      </dgm:t>
    </dgm:pt>
    <dgm:pt modelId="{838E6D9F-94A1-4348-95FC-299B45D1F15A}">
      <dgm:prSet phldrT="[Texte]"/>
      <dgm:spPr/>
      <dgm:t>
        <a:bodyPr/>
        <a:lstStyle/>
        <a:p>
          <a:pPr rtl="1"/>
          <a:r>
            <a:rPr lang="ar-DZ" dirty="0" smtClean="0"/>
            <a:t>التكاليف المتعلقة بالتدريب:</a:t>
          </a:r>
          <a:endParaRPr lang="fr-FR" dirty="0"/>
        </a:p>
      </dgm:t>
    </dgm:pt>
    <dgm:pt modelId="{3A001A41-739B-4264-AD1D-D8EF840FC02B}" type="parTrans" cxnId="{68D27CA8-A7F4-4093-BD09-E3545AE46447}">
      <dgm:prSet/>
      <dgm:spPr/>
      <dgm:t>
        <a:bodyPr/>
        <a:lstStyle/>
        <a:p>
          <a:endParaRPr lang="fr-FR"/>
        </a:p>
      </dgm:t>
    </dgm:pt>
    <dgm:pt modelId="{76F3F9D4-D847-4FA6-A1A7-BE49AAC32A96}" type="sibTrans" cxnId="{68D27CA8-A7F4-4093-BD09-E3545AE46447}">
      <dgm:prSet/>
      <dgm:spPr/>
      <dgm:t>
        <a:bodyPr/>
        <a:lstStyle/>
        <a:p>
          <a:endParaRPr lang="fr-FR"/>
        </a:p>
      </dgm:t>
    </dgm:pt>
    <dgm:pt modelId="{4DFEEB90-0D60-4EFD-B959-C4CE844406DA}">
      <dgm:prSet phldrT="[Texte]"/>
      <dgm:spPr/>
      <dgm:t>
        <a:bodyPr/>
        <a:lstStyle/>
        <a:p>
          <a:pPr rtl="1"/>
          <a:r>
            <a:rPr lang="ar-DZ" dirty="0" smtClean="0"/>
            <a:t>يتطلب من المؤسسة رؤية مستقبلية دائمة تمكنها من التنبؤ بالتدريبات اللازمة لكل وظيفة من أجل الاستمرار والارتقاء.</a:t>
          </a:r>
          <a:endParaRPr lang="fr-FR" dirty="0"/>
        </a:p>
      </dgm:t>
    </dgm:pt>
    <dgm:pt modelId="{00916B1E-AACB-4E92-B78A-52570318EFFA}" type="parTrans" cxnId="{50629653-A03D-485E-BA91-6491E13979FE}">
      <dgm:prSet/>
      <dgm:spPr/>
      <dgm:t>
        <a:bodyPr/>
        <a:lstStyle/>
        <a:p>
          <a:endParaRPr lang="fr-FR"/>
        </a:p>
      </dgm:t>
    </dgm:pt>
    <dgm:pt modelId="{6F886CDD-4088-49A3-909B-18A51441D98D}" type="sibTrans" cxnId="{50629653-A03D-485E-BA91-6491E13979FE}">
      <dgm:prSet/>
      <dgm:spPr/>
      <dgm:t>
        <a:bodyPr/>
        <a:lstStyle/>
        <a:p>
          <a:endParaRPr lang="fr-FR"/>
        </a:p>
      </dgm:t>
    </dgm:pt>
    <dgm:pt modelId="{58F51C7A-968F-44A9-932B-9E9A9C3E8533}" type="pres">
      <dgm:prSet presAssocID="{B98FD994-1059-4A6B-84CB-F8109EF5FF44}" presName="linear" presStyleCnt="0">
        <dgm:presLayoutVars>
          <dgm:animLvl val="lvl"/>
          <dgm:resizeHandles val="exact"/>
        </dgm:presLayoutVars>
      </dgm:prSet>
      <dgm:spPr/>
    </dgm:pt>
    <dgm:pt modelId="{6BA6BDC0-BA79-49FB-8D87-45C24227187E}" type="pres">
      <dgm:prSet presAssocID="{291351B3-AD8F-49D4-B2EA-80743C865FC6}" presName="parentText" presStyleLbl="node1" presStyleIdx="0" presStyleCnt="2">
        <dgm:presLayoutVars>
          <dgm:chMax val="0"/>
          <dgm:bulletEnabled val="1"/>
        </dgm:presLayoutVars>
      </dgm:prSet>
      <dgm:spPr/>
    </dgm:pt>
    <dgm:pt modelId="{AFF41AB3-1C24-4DE6-84B0-133BC8FE6C43}" type="pres">
      <dgm:prSet presAssocID="{291351B3-AD8F-49D4-B2EA-80743C865FC6}" presName="childText" presStyleLbl="revTx" presStyleIdx="0" presStyleCnt="2">
        <dgm:presLayoutVars>
          <dgm:bulletEnabled val="1"/>
        </dgm:presLayoutVars>
      </dgm:prSet>
      <dgm:spPr/>
      <dgm:t>
        <a:bodyPr/>
        <a:lstStyle/>
        <a:p>
          <a:endParaRPr lang="fr-FR"/>
        </a:p>
      </dgm:t>
    </dgm:pt>
    <dgm:pt modelId="{750DA3F3-6B86-4835-A81F-85592AA3FBFE}" type="pres">
      <dgm:prSet presAssocID="{838E6D9F-94A1-4348-95FC-299B45D1F15A}" presName="parentText" presStyleLbl="node1" presStyleIdx="1" presStyleCnt="2">
        <dgm:presLayoutVars>
          <dgm:chMax val="0"/>
          <dgm:bulletEnabled val="1"/>
        </dgm:presLayoutVars>
      </dgm:prSet>
      <dgm:spPr/>
      <dgm:t>
        <a:bodyPr/>
        <a:lstStyle/>
        <a:p>
          <a:endParaRPr lang="fr-FR"/>
        </a:p>
      </dgm:t>
    </dgm:pt>
    <dgm:pt modelId="{3134ABC8-220F-4B53-B8C8-B7A59C23EC1A}" type="pres">
      <dgm:prSet presAssocID="{838E6D9F-94A1-4348-95FC-299B45D1F15A}" presName="childText" presStyleLbl="revTx" presStyleIdx="1" presStyleCnt="2">
        <dgm:presLayoutVars>
          <dgm:bulletEnabled val="1"/>
        </dgm:presLayoutVars>
      </dgm:prSet>
      <dgm:spPr/>
      <dgm:t>
        <a:bodyPr/>
        <a:lstStyle/>
        <a:p>
          <a:endParaRPr lang="fr-FR"/>
        </a:p>
      </dgm:t>
    </dgm:pt>
  </dgm:ptLst>
  <dgm:cxnLst>
    <dgm:cxn modelId="{A4B8CB31-BA09-473C-AE4E-F063415143D9}" srcId="{291351B3-AD8F-49D4-B2EA-80743C865FC6}" destId="{F6D89903-E421-4718-BD6F-B619BC2BE020}" srcOrd="0" destOrd="0" parTransId="{C4D52B28-20C6-4CFD-A624-C08A566E7974}" sibTransId="{477DF3F3-6DB9-42B3-A95E-BC5918D10F3E}"/>
    <dgm:cxn modelId="{D8153DC1-B9CD-4182-9174-A5D2CB971C32}" type="presOf" srcId="{F6D89903-E421-4718-BD6F-B619BC2BE020}" destId="{AFF41AB3-1C24-4DE6-84B0-133BC8FE6C43}" srcOrd="0" destOrd="0" presId="urn:microsoft.com/office/officeart/2005/8/layout/vList2"/>
    <dgm:cxn modelId="{0ECA65C4-F17B-498D-B439-FB85C4984D88}" type="presOf" srcId="{291351B3-AD8F-49D4-B2EA-80743C865FC6}" destId="{6BA6BDC0-BA79-49FB-8D87-45C24227187E}" srcOrd="0" destOrd="0" presId="urn:microsoft.com/office/officeart/2005/8/layout/vList2"/>
    <dgm:cxn modelId="{BD6C2DEE-D63D-4B98-AA8E-49EDB3642AC2}" srcId="{B98FD994-1059-4A6B-84CB-F8109EF5FF44}" destId="{291351B3-AD8F-49D4-B2EA-80743C865FC6}" srcOrd="0" destOrd="0" parTransId="{19A286DE-703E-471E-A753-61DDCEDFB80E}" sibTransId="{AA37C2B8-4C3C-4D7B-A648-1AACA326A3F9}"/>
    <dgm:cxn modelId="{50629653-A03D-485E-BA91-6491E13979FE}" srcId="{838E6D9F-94A1-4348-95FC-299B45D1F15A}" destId="{4DFEEB90-0D60-4EFD-B959-C4CE844406DA}" srcOrd="0" destOrd="0" parTransId="{00916B1E-AACB-4E92-B78A-52570318EFFA}" sibTransId="{6F886CDD-4088-49A3-909B-18A51441D98D}"/>
    <dgm:cxn modelId="{68D27CA8-A7F4-4093-BD09-E3545AE46447}" srcId="{B98FD994-1059-4A6B-84CB-F8109EF5FF44}" destId="{838E6D9F-94A1-4348-95FC-299B45D1F15A}" srcOrd="1" destOrd="0" parTransId="{3A001A41-739B-4264-AD1D-D8EF840FC02B}" sibTransId="{76F3F9D4-D847-4FA6-A1A7-BE49AAC32A96}"/>
    <dgm:cxn modelId="{61BBDFAF-8493-4594-B2C9-EB108EDD8FA4}" type="presOf" srcId="{B98FD994-1059-4A6B-84CB-F8109EF5FF44}" destId="{58F51C7A-968F-44A9-932B-9E9A9C3E8533}" srcOrd="0" destOrd="0" presId="urn:microsoft.com/office/officeart/2005/8/layout/vList2"/>
    <dgm:cxn modelId="{C320E67A-6833-47A4-9637-926F47319C9C}" type="presOf" srcId="{838E6D9F-94A1-4348-95FC-299B45D1F15A}" destId="{750DA3F3-6B86-4835-A81F-85592AA3FBFE}" srcOrd="0" destOrd="0" presId="urn:microsoft.com/office/officeart/2005/8/layout/vList2"/>
    <dgm:cxn modelId="{040F95B7-F51D-4E92-8591-959EE15770D5}" type="presOf" srcId="{4DFEEB90-0D60-4EFD-B959-C4CE844406DA}" destId="{3134ABC8-220F-4B53-B8C8-B7A59C23EC1A}" srcOrd="0" destOrd="0" presId="urn:microsoft.com/office/officeart/2005/8/layout/vList2"/>
    <dgm:cxn modelId="{E1E6944D-4DA3-464B-B39A-BDD4B3A5D5AA}" type="presParOf" srcId="{58F51C7A-968F-44A9-932B-9E9A9C3E8533}" destId="{6BA6BDC0-BA79-49FB-8D87-45C24227187E}" srcOrd="0" destOrd="0" presId="urn:microsoft.com/office/officeart/2005/8/layout/vList2"/>
    <dgm:cxn modelId="{1994D2F6-6951-4359-B038-BCBA5A5F8CCE}" type="presParOf" srcId="{58F51C7A-968F-44A9-932B-9E9A9C3E8533}" destId="{AFF41AB3-1C24-4DE6-84B0-133BC8FE6C43}" srcOrd="1" destOrd="0" presId="urn:microsoft.com/office/officeart/2005/8/layout/vList2"/>
    <dgm:cxn modelId="{EDB8C101-175C-4E51-BCC7-ACFE4D9D81E5}" type="presParOf" srcId="{58F51C7A-968F-44A9-932B-9E9A9C3E8533}" destId="{750DA3F3-6B86-4835-A81F-85592AA3FBFE}" srcOrd="2" destOrd="0" presId="urn:microsoft.com/office/officeart/2005/8/layout/vList2"/>
    <dgm:cxn modelId="{1CD45849-95D3-44ED-AE53-490AB9EE2CB7}" type="presParOf" srcId="{58F51C7A-968F-44A9-932B-9E9A9C3E8533}" destId="{3134ABC8-220F-4B53-B8C8-B7A59C23EC1A}" srcOrd="3"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E080EBC2-1DA1-4019-A891-255E3AC3216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DF3677CF-5306-42C1-8F20-156AFE26C198}">
      <dgm:prSet phldrT="[Texte]"/>
      <dgm:spPr/>
      <dgm:t>
        <a:bodyPr/>
        <a:lstStyle/>
        <a:p>
          <a:r>
            <a:rPr lang="ar-DZ" dirty="0" smtClean="0"/>
            <a:t>بالنسبة للمؤسسة:</a:t>
          </a:r>
          <a:endParaRPr lang="fr-FR" dirty="0"/>
        </a:p>
      </dgm:t>
    </dgm:pt>
    <dgm:pt modelId="{F4896135-2731-47B5-AD9B-11B17A1039A2}" type="parTrans" cxnId="{D6CF1544-CCFF-48B5-8462-65A62FCB1F21}">
      <dgm:prSet/>
      <dgm:spPr/>
      <dgm:t>
        <a:bodyPr/>
        <a:lstStyle/>
        <a:p>
          <a:endParaRPr lang="fr-FR"/>
        </a:p>
      </dgm:t>
    </dgm:pt>
    <dgm:pt modelId="{19DA3233-55C9-44B6-AA0A-9FE0205F39BC}" type="sibTrans" cxnId="{D6CF1544-CCFF-48B5-8462-65A62FCB1F21}">
      <dgm:prSet/>
      <dgm:spPr/>
      <dgm:t>
        <a:bodyPr/>
        <a:lstStyle/>
        <a:p>
          <a:endParaRPr lang="fr-FR"/>
        </a:p>
      </dgm:t>
    </dgm:pt>
    <dgm:pt modelId="{B09D58AC-5EE3-46CE-B25F-0F2062257845}">
      <dgm:prSet phldrT="[Texte]"/>
      <dgm:spPr/>
      <dgm:t>
        <a:bodyPr/>
        <a:lstStyle/>
        <a:p>
          <a:pPr algn="r" rtl="1"/>
          <a:r>
            <a:rPr lang="ar-DZ" dirty="0" smtClean="0"/>
            <a:t>الرفع من التنافسية وتوقع تطورات المنظمات. </a:t>
          </a:r>
          <a:endParaRPr lang="fr-FR" dirty="0"/>
        </a:p>
      </dgm:t>
    </dgm:pt>
    <dgm:pt modelId="{7915EA8E-C929-4532-8E80-5EA332418A74}" type="parTrans" cxnId="{5BE9C06B-2675-44F3-8451-8F07D7B8DFF6}">
      <dgm:prSet/>
      <dgm:spPr/>
      <dgm:t>
        <a:bodyPr/>
        <a:lstStyle/>
        <a:p>
          <a:endParaRPr lang="fr-FR"/>
        </a:p>
      </dgm:t>
    </dgm:pt>
    <dgm:pt modelId="{6663E28B-8507-4230-B4A5-0F75A0A19052}" type="sibTrans" cxnId="{5BE9C06B-2675-44F3-8451-8F07D7B8DFF6}">
      <dgm:prSet/>
      <dgm:spPr/>
      <dgm:t>
        <a:bodyPr/>
        <a:lstStyle/>
        <a:p>
          <a:endParaRPr lang="fr-FR"/>
        </a:p>
      </dgm:t>
    </dgm:pt>
    <dgm:pt modelId="{1C2D4CB3-6FAF-4C64-A410-730732554ABE}">
      <dgm:prSet phldrT="[Texte]"/>
      <dgm:spPr/>
      <dgm:t>
        <a:bodyPr/>
        <a:lstStyle/>
        <a:p>
          <a:r>
            <a:rPr lang="ar-DZ" dirty="0" smtClean="0"/>
            <a:t>بالنسبة للفرد:</a:t>
          </a:r>
          <a:endParaRPr lang="fr-FR" dirty="0"/>
        </a:p>
      </dgm:t>
    </dgm:pt>
    <dgm:pt modelId="{4A1233C5-94FA-416E-9F78-6DC88F461254}" type="parTrans" cxnId="{A810350D-1EEC-4487-BAC2-14EC84C1D8A8}">
      <dgm:prSet/>
      <dgm:spPr/>
      <dgm:t>
        <a:bodyPr/>
        <a:lstStyle/>
        <a:p>
          <a:endParaRPr lang="fr-FR"/>
        </a:p>
      </dgm:t>
    </dgm:pt>
    <dgm:pt modelId="{E13BB964-6BCD-4604-9918-B0BD97FA872E}" type="sibTrans" cxnId="{A810350D-1EEC-4487-BAC2-14EC84C1D8A8}">
      <dgm:prSet/>
      <dgm:spPr/>
      <dgm:t>
        <a:bodyPr/>
        <a:lstStyle/>
        <a:p>
          <a:endParaRPr lang="fr-FR"/>
        </a:p>
      </dgm:t>
    </dgm:pt>
    <dgm:pt modelId="{E66D6C3D-E0FF-4FFC-87B7-8C30068AF40A}">
      <dgm:prSet phldrT="[Texte]"/>
      <dgm:spPr/>
      <dgm:t>
        <a:bodyPr/>
        <a:lstStyle/>
        <a:p>
          <a:pPr algn="r" rtl="1"/>
          <a:r>
            <a:rPr lang="ar-DZ" dirty="0" smtClean="0"/>
            <a:t>تدعيم كفاءاته حسب تطور وظيفته. </a:t>
          </a:r>
          <a:endParaRPr lang="fr-FR" dirty="0"/>
        </a:p>
      </dgm:t>
    </dgm:pt>
    <dgm:pt modelId="{389C379E-A56A-434D-9283-844BBFB28282}" type="parTrans" cxnId="{F326201E-EEA6-4743-8EAF-562D7777EBEC}">
      <dgm:prSet/>
      <dgm:spPr/>
      <dgm:t>
        <a:bodyPr/>
        <a:lstStyle/>
        <a:p>
          <a:endParaRPr lang="fr-FR"/>
        </a:p>
      </dgm:t>
    </dgm:pt>
    <dgm:pt modelId="{CC98FF7E-9E55-42B1-852D-BBB36DF30B38}" type="sibTrans" cxnId="{F326201E-EEA6-4743-8EAF-562D7777EBEC}">
      <dgm:prSet/>
      <dgm:spPr/>
      <dgm:t>
        <a:bodyPr/>
        <a:lstStyle/>
        <a:p>
          <a:endParaRPr lang="fr-FR"/>
        </a:p>
      </dgm:t>
    </dgm:pt>
    <dgm:pt modelId="{B8DB6518-E63F-4CE7-A217-711DCB2D2D27}">
      <dgm:prSet/>
      <dgm:spPr/>
      <dgm:t>
        <a:bodyPr/>
        <a:lstStyle/>
        <a:p>
          <a:pPr algn="r" rtl="1"/>
          <a:r>
            <a:rPr lang="ar-DZ" dirty="0" smtClean="0"/>
            <a:t>الاعتراف بكفاءاته المكتسبة. </a:t>
          </a:r>
          <a:endParaRPr lang="ar-DZ" dirty="0" smtClean="0"/>
        </a:p>
      </dgm:t>
    </dgm:pt>
    <dgm:pt modelId="{9B71D575-E9BF-4036-8745-8EB1046AB0C0}" type="parTrans" cxnId="{8F093650-56EC-449C-9632-96F49C1948A9}">
      <dgm:prSet/>
      <dgm:spPr/>
      <dgm:t>
        <a:bodyPr/>
        <a:lstStyle/>
        <a:p>
          <a:endParaRPr lang="fr-FR"/>
        </a:p>
      </dgm:t>
    </dgm:pt>
    <dgm:pt modelId="{9F14BDBF-D056-4287-A4FA-D9169B7CC00D}" type="sibTrans" cxnId="{8F093650-56EC-449C-9632-96F49C1948A9}">
      <dgm:prSet/>
      <dgm:spPr/>
      <dgm:t>
        <a:bodyPr/>
        <a:lstStyle/>
        <a:p>
          <a:endParaRPr lang="fr-FR"/>
        </a:p>
      </dgm:t>
    </dgm:pt>
    <dgm:pt modelId="{B0C9E4C7-C7C3-4DCF-AD77-ABA6F85CA34E}">
      <dgm:prSet/>
      <dgm:spPr/>
      <dgm:t>
        <a:bodyPr/>
        <a:lstStyle/>
        <a:p>
          <a:pPr algn="r" rtl="1"/>
          <a:r>
            <a:rPr lang="ar-DZ" dirty="0" smtClean="0"/>
            <a:t> تحسين استخداميته،معرفة أكثر بأبعاد تطوره ( التكوين ، الحركية ..). </a:t>
          </a:r>
          <a:endParaRPr lang="ar-DZ" dirty="0" smtClean="0"/>
        </a:p>
      </dgm:t>
    </dgm:pt>
    <dgm:pt modelId="{8C4CDF08-20B9-4355-99E2-BA43A6D89B95}" type="parTrans" cxnId="{563C76C4-10EA-4506-A789-5E30BFA480D1}">
      <dgm:prSet/>
      <dgm:spPr/>
      <dgm:t>
        <a:bodyPr/>
        <a:lstStyle/>
        <a:p>
          <a:endParaRPr lang="fr-FR"/>
        </a:p>
      </dgm:t>
    </dgm:pt>
    <dgm:pt modelId="{3ECD5709-7E7A-40F6-9DAB-8127104E0427}" type="sibTrans" cxnId="{563C76C4-10EA-4506-A789-5E30BFA480D1}">
      <dgm:prSet/>
      <dgm:spPr/>
      <dgm:t>
        <a:bodyPr/>
        <a:lstStyle/>
        <a:p>
          <a:endParaRPr lang="fr-FR"/>
        </a:p>
      </dgm:t>
    </dgm:pt>
    <dgm:pt modelId="{CE734E61-58EB-4211-9C2B-EDA5B3FCDD3C}">
      <dgm:prSet/>
      <dgm:spPr/>
      <dgm:t>
        <a:bodyPr/>
        <a:lstStyle/>
        <a:p>
          <a:pPr algn="r" rtl="1"/>
          <a:r>
            <a:rPr lang="ar-DZ" dirty="0" smtClean="0"/>
            <a:t>رؤية واضحة للتحولات وتطورات </a:t>
          </a:r>
          <a:endParaRPr lang="ar-DZ" dirty="0" smtClean="0"/>
        </a:p>
      </dgm:t>
    </dgm:pt>
    <dgm:pt modelId="{E3DBD865-7817-423B-8A5E-33136A167E42}" type="parTrans" cxnId="{F4BA0983-4AC9-4D63-852F-D68B682258DE}">
      <dgm:prSet/>
      <dgm:spPr/>
      <dgm:t>
        <a:bodyPr/>
        <a:lstStyle/>
        <a:p>
          <a:endParaRPr lang="fr-FR"/>
        </a:p>
      </dgm:t>
    </dgm:pt>
    <dgm:pt modelId="{56EF827A-6FCE-499B-842A-87580D26E73A}" type="sibTrans" cxnId="{F4BA0983-4AC9-4D63-852F-D68B682258DE}">
      <dgm:prSet/>
      <dgm:spPr/>
      <dgm:t>
        <a:bodyPr/>
        <a:lstStyle/>
        <a:p>
          <a:endParaRPr lang="fr-FR"/>
        </a:p>
      </dgm:t>
    </dgm:pt>
    <dgm:pt modelId="{94B348E2-7B94-44AF-BA09-310C870B2358}">
      <dgm:prSet/>
      <dgm:spPr/>
      <dgm:t>
        <a:bodyPr/>
        <a:lstStyle/>
        <a:p>
          <a:pPr algn="r" rtl="1"/>
          <a:r>
            <a:rPr lang="ar-DZ" dirty="0" smtClean="0"/>
            <a:t>الوظائف في المؤسسة.</a:t>
          </a:r>
          <a:endParaRPr lang="fr-FR" dirty="0"/>
        </a:p>
      </dgm:t>
    </dgm:pt>
    <dgm:pt modelId="{80EDE9C1-7D7D-4C2E-A07D-E5150050988E}" type="parTrans" cxnId="{45B24847-36F4-4C8E-BCE3-D6BE6D7FF460}">
      <dgm:prSet/>
      <dgm:spPr/>
      <dgm:t>
        <a:bodyPr/>
        <a:lstStyle/>
        <a:p>
          <a:endParaRPr lang="fr-FR"/>
        </a:p>
      </dgm:t>
    </dgm:pt>
    <dgm:pt modelId="{AF8FF015-A8D8-4878-9AA3-E4E6C5FE31D8}" type="sibTrans" cxnId="{45B24847-36F4-4C8E-BCE3-D6BE6D7FF460}">
      <dgm:prSet/>
      <dgm:spPr/>
      <dgm:t>
        <a:bodyPr/>
        <a:lstStyle/>
        <a:p>
          <a:endParaRPr lang="fr-FR"/>
        </a:p>
      </dgm:t>
    </dgm:pt>
    <dgm:pt modelId="{36F4AE9C-C89E-42F9-8885-97454A3B3615}">
      <dgm:prSet/>
      <dgm:spPr/>
      <dgm:t>
        <a:bodyPr/>
        <a:lstStyle/>
        <a:p>
          <a:pPr algn="r" rtl="1"/>
          <a:r>
            <a:rPr lang="ar-DZ" dirty="0" smtClean="0"/>
            <a:t> توقع حالات العجز أو الفائض في العمالة.</a:t>
          </a:r>
          <a:endParaRPr lang="ar-DZ" dirty="0" smtClean="0"/>
        </a:p>
      </dgm:t>
    </dgm:pt>
    <dgm:pt modelId="{717EB168-B92B-45E4-BEB5-1F406780AB3A}" type="parTrans" cxnId="{40D99FD0-2C57-4015-AA11-6F44FDBF255C}">
      <dgm:prSet/>
      <dgm:spPr/>
      <dgm:t>
        <a:bodyPr/>
        <a:lstStyle/>
        <a:p>
          <a:endParaRPr lang="fr-FR"/>
        </a:p>
      </dgm:t>
    </dgm:pt>
    <dgm:pt modelId="{B155878D-0D26-4202-897D-5CBBC3E76D6A}" type="sibTrans" cxnId="{40D99FD0-2C57-4015-AA11-6F44FDBF255C}">
      <dgm:prSet/>
      <dgm:spPr/>
      <dgm:t>
        <a:bodyPr/>
        <a:lstStyle/>
        <a:p>
          <a:endParaRPr lang="fr-FR"/>
        </a:p>
      </dgm:t>
    </dgm:pt>
    <dgm:pt modelId="{59385E62-24C8-49B7-919D-48CFB9338821}">
      <dgm:prSet/>
      <dgm:spPr/>
      <dgm:t>
        <a:bodyPr/>
        <a:lstStyle/>
        <a:p>
          <a:pPr algn="r" rtl="1"/>
          <a:r>
            <a:rPr lang="ar-DZ" dirty="0" smtClean="0"/>
            <a:t>تحديد وتعبئة وتنمية الكفاءات الفردية والجماعية. </a:t>
          </a:r>
          <a:endParaRPr lang="fr-FR" dirty="0"/>
        </a:p>
      </dgm:t>
    </dgm:pt>
    <dgm:pt modelId="{78232328-D882-453F-A182-DB63000B73E6}" type="parTrans" cxnId="{9ACFE707-AFFB-475B-9786-9A955C364619}">
      <dgm:prSet/>
      <dgm:spPr/>
      <dgm:t>
        <a:bodyPr/>
        <a:lstStyle/>
        <a:p>
          <a:endParaRPr lang="fr-FR"/>
        </a:p>
      </dgm:t>
    </dgm:pt>
    <dgm:pt modelId="{3CD27CEF-E565-40EC-8DBC-796DB86B5546}" type="sibTrans" cxnId="{9ACFE707-AFFB-475B-9786-9A955C364619}">
      <dgm:prSet/>
      <dgm:spPr/>
      <dgm:t>
        <a:bodyPr/>
        <a:lstStyle/>
        <a:p>
          <a:endParaRPr lang="fr-FR"/>
        </a:p>
      </dgm:t>
    </dgm:pt>
    <dgm:pt modelId="{DA8DAB19-ECAA-44F4-849A-B17BDC98582F}">
      <dgm:prSet/>
      <dgm:spPr/>
      <dgm:t>
        <a:bodyPr/>
        <a:lstStyle/>
        <a:p>
          <a:pPr algn="r" rtl="1"/>
          <a:r>
            <a:rPr lang="ar-DZ" dirty="0" smtClean="0"/>
            <a:t>تنظيم  وتحسين تسيير الموارد البشرية </a:t>
          </a:r>
          <a:endParaRPr lang="fr-FR" dirty="0"/>
        </a:p>
      </dgm:t>
    </dgm:pt>
    <dgm:pt modelId="{0B78D5D7-FA16-48C9-90C0-7D0462C6A7F1}" type="parTrans" cxnId="{84C2870E-DD4F-40F0-97E8-A46FD46574AF}">
      <dgm:prSet/>
      <dgm:spPr/>
      <dgm:t>
        <a:bodyPr/>
        <a:lstStyle/>
        <a:p>
          <a:endParaRPr lang="fr-FR"/>
        </a:p>
      </dgm:t>
    </dgm:pt>
    <dgm:pt modelId="{BF4268AC-027C-45E4-A408-90255D2F6CE2}" type="sibTrans" cxnId="{84C2870E-DD4F-40F0-97E8-A46FD46574AF}">
      <dgm:prSet/>
      <dgm:spPr/>
      <dgm:t>
        <a:bodyPr/>
        <a:lstStyle/>
        <a:p>
          <a:endParaRPr lang="fr-FR"/>
        </a:p>
      </dgm:t>
    </dgm:pt>
    <dgm:pt modelId="{8CD4F5E8-589C-40F9-8220-8E71D9868C0E}">
      <dgm:prSet/>
      <dgm:spPr/>
      <dgm:t>
        <a:bodyPr/>
        <a:lstStyle/>
        <a:p>
          <a:pPr algn="r" rtl="1"/>
          <a:r>
            <a:rPr lang="ar-DZ" dirty="0" smtClean="0"/>
            <a:t>البحث عن الكفاءات. </a:t>
          </a:r>
          <a:endParaRPr lang="fr-FR" dirty="0"/>
        </a:p>
      </dgm:t>
    </dgm:pt>
    <dgm:pt modelId="{9525E65B-4301-4F7C-9C59-A91D757C3142}" type="parTrans" cxnId="{75B87D4D-AB4D-41AE-A280-C0954ED5C9BC}">
      <dgm:prSet/>
      <dgm:spPr/>
      <dgm:t>
        <a:bodyPr/>
        <a:lstStyle/>
        <a:p>
          <a:endParaRPr lang="fr-FR"/>
        </a:p>
      </dgm:t>
    </dgm:pt>
    <dgm:pt modelId="{F8CD6EBB-6DF6-41CB-9179-4E6CD5727F29}" type="sibTrans" cxnId="{75B87D4D-AB4D-41AE-A280-C0954ED5C9BC}">
      <dgm:prSet/>
      <dgm:spPr/>
      <dgm:t>
        <a:bodyPr/>
        <a:lstStyle/>
        <a:p>
          <a:endParaRPr lang="fr-FR"/>
        </a:p>
      </dgm:t>
    </dgm:pt>
    <dgm:pt modelId="{820B1860-9684-45AD-B07F-23AE62B32276}">
      <dgm:prSet/>
      <dgm:spPr/>
      <dgm:t>
        <a:bodyPr/>
        <a:lstStyle/>
        <a:p>
          <a:pPr algn="r" rtl="1"/>
          <a:r>
            <a:rPr lang="ar-DZ" dirty="0" smtClean="0"/>
            <a:t> تحديد أكثر دقة للمواصفات المطلوبة للتوظيف. </a:t>
          </a:r>
          <a:endParaRPr lang="fr-FR" dirty="0"/>
        </a:p>
      </dgm:t>
    </dgm:pt>
    <dgm:pt modelId="{5645DF16-5A08-4DC4-98F6-FD22C0F8932E}" type="parTrans" cxnId="{9AE970FF-8DC9-490E-883B-6C2885F4A2D2}">
      <dgm:prSet/>
      <dgm:spPr/>
      <dgm:t>
        <a:bodyPr/>
        <a:lstStyle/>
        <a:p>
          <a:endParaRPr lang="fr-FR"/>
        </a:p>
      </dgm:t>
    </dgm:pt>
    <dgm:pt modelId="{9673276F-C36F-4475-A5E9-529B8D79E9DC}" type="sibTrans" cxnId="{9AE970FF-8DC9-490E-883B-6C2885F4A2D2}">
      <dgm:prSet/>
      <dgm:spPr/>
      <dgm:t>
        <a:bodyPr/>
        <a:lstStyle/>
        <a:p>
          <a:endParaRPr lang="fr-FR"/>
        </a:p>
      </dgm:t>
    </dgm:pt>
    <dgm:pt modelId="{0309E413-DFB2-415F-8ADF-6558F4955655}" type="pres">
      <dgm:prSet presAssocID="{E080EBC2-1DA1-4019-A891-255E3AC3216B}" presName="Name0" presStyleCnt="0">
        <dgm:presLayoutVars>
          <dgm:dir/>
          <dgm:animLvl val="lvl"/>
          <dgm:resizeHandles val="exact"/>
        </dgm:presLayoutVars>
      </dgm:prSet>
      <dgm:spPr/>
    </dgm:pt>
    <dgm:pt modelId="{AC046FA7-A2C8-4094-8B56-54E28BF605D0}" type="pres">
      <dgm:prSet presAssocID="{DF3677CF-5306-42C1-8F20-156AFE26C198}" presName="composite" presStyleCnt="0"/>
      <dgm:spPr/>
    </dgm:pt>
    <dgm:pt modelId="{9FB5950B-E36C-4308-9D85-6ED582EE0E61}" type="pres">
      <dgm:prSet presAssocID="{DF3677CF-5306-42C1-8F20-156AFE26C198}" presName="parTx" presStyleLbl="alignNode1" presStyleIdx="0" presStyleCnt="2">
        <dgm:presLayoutVars>
          <dgm:chMax val="0"/>
          <dgm:chPref val="0"/>
          <dgm:bulletEnabled val="1"/>
        </dgm:presLayoutVars>
      </dgm:prSet>
      <dgm:spPr/>
      <dgm:t>
        <a:bodyPr/>
        <a:lstStyle/>
        <a:p>
          <a:endParaRPr lang="fr-FR"/>
        </a:p>
      </dgm:t>
    </dgm:pt>
    <dgm:pt modelId="{6B6D8D28-DE59-42BA-8BF2-01E221878269}" type="pres">
      <dgm:prSet presAssocID="{DF3677CF-5306-42C1-8F20-156AFE26C198}" presName="desTx" presStyleLbl="alignAccFollowNode1" presStyleIdx="0" presStyleCnt="2" custLinFactNeighborX="-4460" custLinFactNeighborY="-109">
        <dgm:presLayoutVars>
          <dgm:bulletEnabled val="1"/>
        </dgm:presLayoutVars>
      </dgm:prSet>
      <dgm:spPr/>
      <dgm:t>
        <a:bodyPr/>
        <a:lstStyle/>
        <a:p>
          <a:endParaRPr lang="fr-FR"/>
        </a:p>
      </dgm:t>
    </dgm:pt>
    <dgm:pt modelId="{E664795C-420A-4124-825A-AA5C8BC8762F}" type="pres">
      <dgm:prSet presAssocID="{19DA3233-55C9-44B6-AA0A-9FE0205F39BC}" presName="space" presStyleCnt="0"/>
      <dgm:spPr/>
    </dgm:pt>
    <dgm:pt modelId="{01E98EBB-783E-4D78-ADCB-7ED1AA009681}" type="pres">
      <dgm:prSet presAssocID="{1C2D4CB3-6FAF-4C64-A410-730732554ABE}" presName="composite" presStyleCnt="0"/>
      <dgm:spPr/>
    </dgm:pt>
    <dgm:pt modelId="{0D51E4F0-DB2A-48CC-A5C3-767619B33206}" type="pres">
      <dgm:prSet presAssocID="{1C2D4CB3-6FAF-4C64-A410-730732554ABE}" presName="parTx" presStyleLbl="alignNode1" presStyleIdx="1" presStyleCnt="2">
        <dgm:presLayoutVars>
          <dgm:chMax val="0"/>
          <dgm:chPref val="0"/>
          <dgm:bulletEnabled val="1"/>
        </dgm:presLayoutVars>
      </dgm:prSet>
      <dgm:spPr/>
      <dgm:t>
        <a:bodyPr/>
        <a:lstStyle/>
        <a:p>
          <a:endParaRPr lang="fr-FR"/>
        </a:p>
      </dgm:t>
    </dgm:pt>
    <dgm:pt modelId="{3B358A33-56EA-4940-826C-C981899C51BC}" type="pres">
      <dgm:prSet presAssocID="{1C2D4CB3-6FAF-4C64-A410-730732554ABE}" presName="desTx" presStyleLbl="alignAccFollowNode1" presStyleIdx="1" presStyleCnt="2">
        <dgm:presLayoutVars>
          <dgm:bulletEnabled val="1"/>
        </dgm:presLayoutVars>
      </dgm:prSet>
      <dgm:spPr/>
      <dgm:t>
        <a:bodyPr/>
        <a:lstStyle/>
        <a:p>
          <a:endParaRPr lang="fr-FR"/>
        </a:p>
      </dgm:t>
    </dgm:pt>
  </dgm:ptLst>
  <dgm:cxnLst>
    <dgm:cxn modelId="{F326201E-EEA6-4743-8EAF-562D7777EBEC}" srcId="{1C2D4CB3-6FAF-4C64-A410-730732554ABE}" destId="{E66D6C3D-E0FF-4FFC-87B7-8C30068AF40A}" srcOrd="0" destOrd="0" parTransId="{389C379E-A56A-434D-9283-844BBFB28282}" sibTransId="{CC98FF7E-9E55-42B1-852D-BBB36DF30B38}"/>
    <dgm:cxn modelId="{40D99FD0-2C57-4015-AA11-6F44FDBF255C}" srcId="{DF3677CF-5306-42C1-8F20-156AFE26C198}" destId="{36F4AE9C-C89E-42F9-8885-97454A3B3615}" srcOrd="1" destOrd="0" parTransId="{717EB168-B92B-45E4-BEB5-1F406780AB3A}" sibTransId="{B155878D-0D26-4202-897D-5CBBC3E76D6A}"/>
    <dgm:cxn modelId="{45ED6968-8529-4A37-9EAD-A925D4D8F8D7}" type="presOf" srcId="{CE734E61-58EB-4211-9C2B-EDA5B3FCDD3C}" destId="{3B358A33-56EA-4940-826C-C981899C51BC}" srcOrd="0" destOrd="3" presId="urn:microsoft.com/office/officeart/2005/8/layout/hList1"/>
    <dgm:cxn modelId="{3E405839-5AB4-409E-A8DE-DB450D4CA659}" type="presOf" srcId="{E080EBC2-1DA1-4019-A891-255E3AC3216B}" destId="{0309E413-DFB2-415F-8ADF-6558F4955655}" srcOrd="0" destOrd="0" presId="urn:microsoft.com/office/officeart/2005/8/layout/hList1"/>
    <dgm:cxn modelId="{D6CF1544-CCFF-48B5-8462-65A62FCB1F21}" srcId="{E080EBC2-1DA1-4019-A891-255E3AC3216B}" destId="{DF3677CF-5306-42C1-8F20-156AFE26C198}" srcOrd="0" destOrd="0" parTransId="{F4896135-2731-47B5-AD9B-11B17A1039A2}" sibTransId="{19DA3233-55C9-44B6-AA0A-9FE0205F39BC}"/>
    <dgm:cxn modelId="{5BE9C06B-2675-44F3-8451-8F07D7B8DFF6}" srcId="{DF3677CF-5306-42C1-8F20-156AFE26C198}" destId="{B09D58AC-5EE3-46CE-B25F-0F2062257845}" srcOrd="0" destOrd="0" parTransId="{7915EA8E-C929-4532-8E80-5EA332418A74}" sibTransId="{6663E28B-8507-4230-B4A5-0F75A0A19052}"/>
    <dgm:cxn modelId="{F4BA0983-4AC9-4D63-852F-D68B682258DE}" srcId="{1C2D4CB3-6FAF-4C64-A410-730732554ABE}" destId="{CE734E61-58EB-4211-9C2B-EDA5B3FCDD3C}" srcOrd="3" destOrd="0" parTransId="{E3DBD865-7817-423B-8A5E-33136A167E42}" sibTransId="{56EF827A-6FCE-499B-842A-87580D26E73A}"/>
    <dgm:cxn modelId="{F3E76BA2-F3DD-4FC0-8581-14B80C4159DB}" type="presOf" srcId="{8CD4F5E8-589C-40F9-8220-8E71D9868C0E}" destId="{6B6D8D28-DE59-42BA-8BF2-01E221878269}" srcOrd="0" destOrd="4" presId="urn:microsoft.com/office/officeart/2005/8/layout/hList1"/>
    <dgm:cxn modelId="{81F48AFE-A6FE-43A4-BEBB-B4D0EFFA4591}" type="presOf" srcId="{DF3677CF-5306-42C1-8F20-156AFE26C198}" destId="{9FB5950B-E36C-4308-9D85-6ED582EE0E61}" srcOrd="0" destOrd="0" presId="urn:microsoft.com/office/officeart/2005/8/layout/hList1"/>
    <dgm:cxn modelId="{45B24847-36F4-4C8E-BCE3-D6BE6D7FF460}" srcId="{1C2D4CB3-6FAF-4C64-A410-730732554ABE}" destId="{94B348E2-7B94-44AF-BA09-310C870B2358}" srcOrd="4" destOrd="0" parTransId="{80EDE9C1-7D7D-4C2E-A07D-E5150050988E}" sibTransId="{AF8FF015-A8D8-4878-9AA3-E4E6C5FE31D8}"/>
    <dgm:cxn modelId="{AC448885-8906-4A05-8EFE-F0DF997136A3}" type="presOf" srcId="{36F4AE9C-C89E-42F9-8885-97454A3B3615}" destId="{6B6D8D28-DE59-42BA-8BF2-01E221878269}" srcOrd="0" destOrd="1" presId="urn:microsoft.com/office/officeart/2005/8/layout/hList1"/>
    <dgm:cxn modelId="{0FA7EE31-E640-4FB7-9E89-9DACD540CD18}" type="presOf" srcId="{1C2D4CB3-6FAF-4C64-A410-730732554ABE}" destId="{0D51E4F0-DB2A-48CC-A5C3-767619B33206}" srcOrd="0" destOrd="0" presId="urn:microsoft.com/office/officeart/2005/8/layout/hList1"/>
    <dgm:cxn modelId="{10CCCE39-43D3-47D6-B8F8-D9D8E4D283D8}" type="presOf" srcId="{B0C9E4C7-C7C3-4DCF-AD77-ABA6F85CA34E}" destId="{3B358A33-56EA-4940-826C-C981899C51BC}" srcOrd="0" destOrd="2" presId="urn:microsoft.com/office/officeart/2005/8/layout/hList1"/>
    <dgm:cxn modelId="{563C76C4-10EA-4506-A789-5E30BFA480D1}" srcId="{1C2D4CB3-6FAF-4C64-A410-730732554ABE}" destId="{B0C9E4C7-C7C3-4DCF-AD77-ABA6F85CA34E}" srcOrd="2" destOrd="0" parTransId="{8C4CDF08-20B9-4355-99E2-BA43A6D89B95}" sibTransId="{3ECD5709-7E7A-40F6-9DAB-8127104E0427}"/>
    <dgm:cxn modelId="{9ACFE707-AFFB-475B-9786-9A955C364619}" srcId="{DF3677CF-5306-42C1-8F20-156AFE26C198}" destId="{59385E62-24C8-49B7-919D-48CFB9338821}" srcOrd="2" destOrd="0" parTransId="{78232328-D882-453F-A182-DB63000B73E6}" sibTransId="{3CD27CEF-E565-40EC-8DBC-796DB86B5546}"/>
    <dgm:cxn modelId="{27A1FAEA-48B3-417E-893D-408496A111FD}" type="presOf" srcId="{E66D6C3D-E0FF-4FFC-87B7-8C30068AF40A}" destId="{3B358A33-56EA-4940-826C-C981899C51BC}" srcOrd="0" destOrd="0" presId="urn:microsoft.com/office/officeart/2005/8/layout/hList1"/>
    <dgm:cxn modelId="{38344A76-18CB-4B23-A454-6DD2D25095BB}" type="presOf" srcId="{B8DB6518-E63F-4CE7-A217-711DCB2D2D27}" destId="{3B358A33-56EA-4940-826C-C981899C51BC}" srcOrd="0" destOrd="1" presId="urn:microsoft.com/office/officeart/2005/8/layout/hList1"/>
    <dgm:cxn modelId="{A38C5857-BD80-41EC-BBD0-E3660E1691D0}" type="presOf" srcId="{B09D58AC-5EE3-46CE-B25F-0F2062257845}" destId="{6B6D8D28-DE59-42BA-8BF2-01E221878269}" srcOrd="0" destOrd="0" presId="urn:microsoft.com/office/officeart/2005/8/layout/hList1"/>
    <dgm:cxn modelId="{09E8D604-4130-4E3B-8DE1-2839554487C6}" type="presOf" srcId="{94B348E2-7B94-44AF-BA09-310C870B2358}" destId="{3B358A33-56EA-4940-826C-C981899C51BC}" srcOrd="0" destOrd="4" presId="urn:microsoft.com/office/officeart/2005/8/layout/hList1"/>
    <dgm:cxn modelId="{75B87D4D-AB4D-41AE-A280-C0954ED5C9BC}" srcId="{DF3677CF-5306-42C1-8F20-156AFE26C198}" destId="{8CD4F5E8-589C-40F9-8220-8E71D9868C0E}" srcOrd="4" destOrd="0" parTransId="{9525E65B-4301-4F7C-9C59-A91D757C3142}" sibTransId="{F8CD6EBB-6DF6-41CB-9179-4E6CD5727F29}"/>
    <dgm:cxn modelId="{A810350D-1EEC-4487-BAC2-14EC84C1D8A8}" srcId="{E080EBC2-1DA1-4019-A891-255E3AC3216B}" destId="{1C2D4CB3-6FAF-4C64-A410-730732554ABE}" srcOrd="1" destOrd="0" parTransId="{4A1233C5-94FA-416E-9F78-6DC88F461254}" sibTransId="{E13BB964-6BCD-4604-9918-B0BD97FA872E}"/>
    <dgm:cxn modelId="{8CB1EA65-607C-4DEF-9A6D-D34EE7BDB28C}" type="presOf" srcId="{820B1860-9684-45AD-B07F-23AE62B32276}" destId="{6B6D8D28-DE59-42BA-8BF2-01E221878269}" srcOrd="0" destOrd="5" presId="urn:microsoft.com/office/officeart/2005/8/layout/hList1"/>
    <dgm:cxn modelId="{8F093650-56EC-449C-9632-96F49C1948A9}" srcId="{1C2D4CB3-6FAF-4C64-A410-730732554ABE}" destId="{B8DB6518-E63F-4CE7-A217-711DCB2D2D27}" srcOrd="1" destOrd="0" parTransId="{9B71D575-E9BF-4036-8745-8EB1046AB0C0}" sibTransId="{9F14BDBF-D056-4287-A4FA-D9169B7CC00D}"/>
    <dgm:cxn modelId="{D5047FA7-D2F8-412A-9B24-EB9B9D4DCB52}" type="presOf" srcId="{DA8DAB19-ECAA-44F4-849A-B17BDC98582F}" destId="{6B6D8D28-DE59-42BA-8BF2-01E221878269}" srcOrd="0" destOrd="3" presId="urn:microsoft.com/office/officeart/2005/8/layout/hList1"/>
    <dgm:cxn modelId="{9AE970FF-8DC9-490E-883B-6C2885F4A2D2}" srcId="{DF3677CF-5306-42C1-8F20-156AFE26C198}" destId="{820B1860-9684-45AD-B07F-23AE62B32276}" srcOrd="5" destOrd="0" parTransId="{5645DF16-5A08-4DC4-98F6-FD22C0F8932E}" sibTransId="{9673276F-C36F-4475-A5E9-529B8D79E9DC}"/>
    <dgm:cxn modelId="{84C2870E-DD4F-40F0-97E8-A46FD46574AF}" srcId="{DF3677CF-5306-42C1-8F20-156AFE26C198}" destId="{DA8DAB19-ECAA-44F4-849A-B17BDC98582F}" srcOrd="3" destOrd="0" parTransId="{0B78D5D7-FA16-48C9-90C0-7D0462C6A7F1}" sibTransId="{BF4268AC-027C-45E4-A408-90255D2F6CE2}"/>
    <dgm:cxn modelId="{833B706B-7126-46B1-A4E2-9DC5294DFD53}" type="presOf" srcId="{59385E62-24C8-49B7-919D-48CFB9338821}" destId="{6B6D8D28-DE59-42BA-8BF2-01E221878269}" srcOrd="0" destOrd="2" presId="urn:microsoft.com/office/officeart/2005/8/layout/hList1"/>
    <dgm:cxn modelId="{298AC924-EC28-4D4C-BD59-3559FF835646}" type="presParOf" srcId="{0309E413-DFB2-415F-8ADF-6558F4955655}" destId="{AC046FA7-A2C8-4094-8B56-54E28BF605D0}" srcOrd="0" destOrd="0" presId="urn:microsoft.com/office/officeart/2005/8/layout/hList1"/>
    <dgm:cxn modelId="{6E3CFEF8-80F5-445D-B62B-E8B399146080}" type="presParOf" srcId="{AC046FA7-A2C8-4094-8B56-54E28BF605D0}" destId="{9FB5950B-E36C-4308-9D85-6ED582EE0E61}" srcOrd="0" destOrd="0" presId="urn:microsoft.com/office/officeart/2005/8/layout/hList1"/>
    <dgm:cxn modelId="{D3825D51-2DFE-4BFE-BA8E-C8EE760DE6E2}" type="presParOf" srcId="{AC046FA7-A2C8-4094-8B56-54E28BF605D0}" destId="{6B6D8D28-DE59-42BA-8BF2-01E221878269}" srcOrd="1" destOrd="0" presId="urn:microsoft.com/office/officeart/2005/8/layout/hList1"/>
    <dgm:cxn modelId="{DF2E5E39-7509-48A2-9E38-D173976EE2F1}" type="presParOf" srcId="{0309E413-DFB2-415F-8ADF-6558F4955655}" destId="{E664795C-420A-4124-825A-AA5C8BC8762F}" srcOrd="1" destOrd="0" presId="urn:microsoft.com/office/officeart/2005/8/layout/hList1"/>
    <dgm:cxn modelId="{5BB65A49-AFBD-4447-9C51-BC452B2E71FD}" type="presParOf" srcId="{0309E413-DFB2-415F-8ADF-6558F4955655}" destId="{01E98EBB-783E-4D78-ADCB-7ED1AA009681}" srcOrd="2" destOrd="0" presId="urn:microsoft.com/office/officeart/2005/8/layout/hList1"/>
    <dgm:cxn modelId="{7A0F02EF-A282-4748-AEF0-C35DF3CE2CA8}" type="presParOf" srcId="{01E98EBB-783E-4D78-ADCB-7ED1AA009681}" destId="{0D51E4F0-DB2A-48CC-A5C3-767619B33206}" srcOrd="0" destOrd="0" presId="urn:microsoft.com/office/officeart/2005/8/layout/hList1"/>
    <dgm:cxn modelId="{6A337DFF-4A02-4CFD-9F8E-A6CFE9461540}" type="presParOf" srcId="{01E98EBB-783E-4D78-ADCB-7ED1AA009681}" destId="{3B358A33-56EA-4940-826C-C981899C51BC}"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3A75C3-A2AB-4B86-B972-41E8248C7DFC}" type="datetimeFigureOut">
              <a:rPr lang="fr-FR" smtClean="0"/>
              <a:t>06/07/2020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248743-A151-4904-8658-16C52D0CE49E}"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E248743-A151-4904-8658-16C52D0CE49E}" type="slidenum">
              <a:rPr lang="fr-FR" smtClean="0"/>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E248743-A151-4904-8658-16C52D0CE49E}" type="slidenum">
              <a:rPr lang="fr-FR" smtClean="0"/>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2" y="2130428"/>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99CF292-9075-46C7-8D63-5C60FD7A3D12}" type="datetimeFigureOut">
              <a:rPr lang="fr-FR" smtClean="0"/>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9CF292-9075-46C7-8D63-5C60FD7A3D12}" type="datetimeFigureOut">
              <a:rPr lang="fr-FR" smtClean="0"/>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713"/>
            <a:ext cx="1543051" cy="78009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3" y="366713"/>
            <a:ext cx="4476750" cy="78009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9CF292-9075-46C7-8D63-5C60FD7A3D12}" type="datetimeFigureOut">
              <a:rPr lang="fr-FR" smtClean="0"/>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9CF292-9075-46C7-8D63-5C60FD7A3D12}" type="datetimeFigureOut">
              <a:rPr lang="fr-FR" smtClean="0"/>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4"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4"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99CF292-9075-46C7-8D63-5C60FD7A3D12}" type="datetimeFigureOut">
              <a:rPr lang="fr-FR" smtClean="0"/>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2"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5052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99CF292-9075-46C7-8D63-5C60FD7A3D12}" type="datetimeFigureOut">
              <a:rPr lang="fr-FR" smtClean="0"/>
              <a:t>06/07/2020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8"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8"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99CF292-9075-46C7-8D63-5C60FD7A3D12}" type="datetimeFigureOut">
              <a:rPr lang="fr-FR" smtClean="0"/>
              <a:t>06/07/2020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99CF292-9075-46C7-8D63-5C60FD7A3D12}" type="datetimeFigureOut">
              <a:rPr lang="fr-FR" smtClean="0"/>
              <a:t>06/07/2020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9CF292-9075-46C7-8D63-5C60FD7A3D12}" type="datetimeFigureOut">
              <a:rPr lang="fr-FR" smtClean="0"/>
              <a:t>06/07/2020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99CF292-9075-46C7-8D63-5C60FD7A3D12}" type="datetimeFigureOut">
              <a:rPr lang="fr-FR" smtClean="0"/>
              <a:t>06/07/2020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99CF292-9075-46C7-8D63-5C60FD7A3D12}" type="datetimeFigureOut">
              <a:rPr lang="fr-FR" smtClean="0"/>
              <a:t>06/07/2020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E73169-2A1D-4115-A86E-2F9A0A59505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CF292-9075-46C7-8D63-5C60FD7A3D12}" type="datetimeFigureOut">
              <a:rPr lang="fr-FR" smtClean="0"/>
              <a:t>06/07/2020</a:t>
            </a:fld>
            <a:endParaRPr lang="fr-FR"/>
          </a:p>
        </p:txBody>
      </p:sp>
      <p:sp>
        <p:nvSpPr>
          <p:cNvPr id="5" name="Espace réservé du pied de page 4"/>
          <p:cNvSpPr>
            <a:spLocks noGrp="1"/>
          </p:cNvSpPr>
          <p:nvPr>
            <p:ph type="ftr" sz="quarter" idx="3"/>
          </p:nvPr>
        </p:nvSpPr>
        <p:spPr>
          <a:xfrm>
            <a:off x="3124202"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73169-2A1D-4115-A86E-2F9A0A59505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style>
          <a:lnRef idx="2">
            <a:schemeClr val="accent1"/>
          </a:lnRef>
          <a:fillRef idx="1">
            <a:schemeClr val="lt1"/>
          </a:fillRef>
          <a:effectRef idx="0">
            <a:schemeClr val="accent1"/>
          </a:effectRef>
          <a:fontRef idx="minor">
            <a:schemeClr val="dk1"/>
          </a:fontRef>
        </p:style>
        <p:txBody>
          <a:bodyPr>
            <a:normAutofit/>
          </a:bodyPr>
          <a:lstStyle/>
          <a:p>
            <a:r>
              <a:rPr lang="ar-DZ" sz="2400" dirty="0" smtClean="0">
                <a:solidFill>
                  <a:schemeClr val="tx1"/>
                </a:solidFill>
              </a:rPr>
              <a:t/>
            </a:r>
            <a:br>
              <a:rPr lang="ar-DZ" sz="2400" dirty="0" smtClean="0">
                <a:solidFill>
                  <a:schemeClr val="tx1"/>
                </a:solidFill>
              </a:rPr>
            </a:br>
            <a:r>
              <a:rPr lang="ar-DZ" sz="2400" dirty="0" smtClean="0">
                <a:solidFill>
                  <a:schemeClr val="tx1"/>
                </a:solidFill>
              </a:rPr>
              <a:t>وزارة التعليم العالي والبحث العلمي</a:t>
            </a:r>
            <a:br>
              <a:rPr lang="ar-DZ" sz="2400" dirty="0" smtClean="0">
                <a:solidFill>
                  <a:schemeClr val="tx1"/>
                </a:solidFill>
              </a:rPr>
            </a:br>
            <a:r>
              <a:rPr lang="ar-DZ" sz="2400" dirty="0" smtClean="0">
                <a:solidFill>
                  <a:schemeClr val="tx1"/>
                </a:solidFill>
              </a:rPr>
              <a:t>جامعة محمد خيضر–بسكرة-</a:t>
            </a:r>
            <a:br>
              <a:rPr lang="ar-DZ" sz="2400" dirty="0" smtClean="0">
                <a:solidFill>
                  <a:schemeClr val="tx1"/>
                </a:solidFill>
              </a:rPr>
            </a:br>
            <a:r>
              <a:rPr lang="ar-DZ" sz="2400" dirty="0" smtClean="0">
                <a:solidFill>
                  <a:schemeClr val="tx1"/>
                </a:solidFill>
              </a:rPr>
              <a:t>كلية العلوم الاقتصادية والتجارية وعلوم التسيير</a:t>
            </a:r>
            <a:br>
              <a:rPr lang="ar-DZ" sz="2400" dirty="0" smtClean="0">
                <a:solidFill>
                  <a:schemeClr val="tx1"/>
                </a:solidFill>
              </a:rPr>
            </a:br>
            <a:r>
              <a:rPr lang="ar-DZ" sz="2400" dirty="0" smtClean="0">
                <a:solidFill>
                  <a:schemeClr val="tx1"/>
                </a:solidFill>
              </a:rPr>
              <a:t>قسم علوم التسيير</a:t>
            </a:r>
          </a:p>
          <a:p>
            <a:pPr algn="r"/>
            <a:r>
              <a:rPr lang="ar-DZ" sz="2400" dirty="0" smtClean="0">
                <a:solidFill>
                  <a:schemeClr val="tx1"/>
                </a:solidFill>
              </a:rPr>
              <a:t>       السنة: ثالثة ليسانس</a:t>
            </a:r>
          </a:p>
          <a:p>
            <a:pPr algn="r"/>
            <a:r>
              <a:rPr lang="ar-DZ" sz="2400" dirty="0" smtClean="0">
                <a:solidFill>
                  <a:schemeClr val="tx1"/>
                </a:solidFill>
              </a:rPr>
              <a:t>       تخصص:إدارة الموارد البشرية                                   الفوج: 1</a:t>
            </a:r>
          </a:p>
          <a:p>
            <a:pPr algn="r"/>
            <a:endParaRPr lang="ar-DZ" sz="2800" dirty="0" smtClean="0">
              <a:solidFill>
                <a:schemeClr val="tx1"/>
              </a:solidFill>
            </a:endParaRPr>
          </a:p>
          <a:p>
            <a:pPr algn="r"/>
            <a:endParaRPr lang="ar-DZ" sz="2800" dirty="0">
              <a:solidFill>
                <a:schemeClr val="tx1"/>
              </a:solidFill>
            </a:endParaRPr>
          </a:p>
          <a:p>
            <a:pPr algn="r"/>
            <a:endParaRPr lang="ar-DZ" sz="2400" dirty="0" smtClean="0">
              <a:solidFill>
                <a:schemeClr val="tx1"/>
              </a:solidFill>
            </a:endParaRPr>
          </a:p>
          <a:p>
            <a:pPr algn="r"/>
            <a:r>
              <a:rPr lang="ar-DZ" sz="2400" b="1" dirty="0" smtClean="0">
                <a:solidFill>
                  <a:schemeClr val="tx1"/>
                </a:solidFill>
              </a:rPr>
              <a:t>من إعداد</a:t>
            </a:r>
            <a:r>
              <a:rPr lang="ar-DZ" sz="2400" b="1" dirty="0" smtClean="0">
                <a:solidFill>
                  <a:schemeClr val="tx1"/>
                </a:solidFill>
              </a:rPr>
              <a:t>:</a:t>
            </a:r>
          </a:p>
          <a:p>
            <a:pPr algn="r" rtl="1">
              <a:buFont typeface="Wingdings" pitchFamily="2" charset="2"/>
              <a:buChar char="Ø"/>
            </a:pPr>
            <a:r>
              <a:rPr lang="ar-DZ" sz="2400" b="1" dirty="0" smtClean="0">
                <a:solidFill>
                  <a:schemeClr val="tx1"/>
                </a:solidFill>
              </a:rPr>
              <a:t>حوحو سندس أماني                                                     تحت إشراف:</a:t>
            </a:r>
          </a:p>
          <a:p>
            <a:pPr algn="r" rtl="1">
              <a:buFont typeface="Wingdings" pitchFamily="2" charset="2"/>
              <a:buChar char="Ø"/>
            </a:pPr>
            <a:r>
              <a:rPr lang="ar-DZ" sz="2400" b="1" dirty="0" smtClean="0">
                <a:solidFill>
                  <a:schemeClr val="tx1"/>
                </a:solidFill>
              </a:rPr>
              <a:t>عمراني أحلام                                                           مليكة علالي                                                  </a:t>
            </a:r>
          </a:p>
          <a:p>
            <a:pPr algn="r" rtl="1">
              <a:buFont typeface="Wingdings" pitchFamily="2" charset="2"/>
              <a:buChar char="Ø"/>
            </a:pPr>
            <a:r>
              <a:rPr lang="ar-DZ" sz="2400" b="1" dirty="0" smtClean="0">
                <a:solidFill>
                  <a:schemeClr val="tx1"/>
                </a:solidFill>
              </a:rPr>
              <a:t>بلهادي مروى                      </a:t>
            </a:r>
          </a:p>
          <a:p>
            <a:r>
              <a:rPr lang="ar-DZ" sz="2000" dirty="0" smtClean="0">
                <a:solidFill>
                  <a:schemeClr val="tx1"/>
                </a:solidFill>
              </a:rPr>
              <a:t>   </a:t>
            </a:r>
            <a:r>
              <a:rPr lang="ar-DZ" sz="2000" b="1" dirty="0" smtClean="0">
                <a:solidFill>
                  <a:schemeClr val="tx1"/>
                </a:solidFill>
              </a:rPr>
              <a:t>السنة الجامعية: 2019/2020</a:t>
            </a:r>
            <a:endParaRPr lang="en-US" sz="2000" b="1" dirty="0" smtClean="0">
              <a:solidFill>
                <a:schemeClr val="tx1"/>
              </a:solidFill>
            </a:endParaRPr>
          </a:p>
        </p:txBody>
      </p:sp>
      <p:pic>
        <p:nvPicPr>
          <p:cNvPr id="4" name="Image 3" descr="biskra.jpg"/>
          <p:cNvPicPr>
            <a:picLocks noChangeAspect="1"/>
          </p:cNvPicPr>
          <p:nvPr/>
        </p:nvPicPr>
        <p:blipFill>
          <a:blip r:embed="rId2"/>
          <a:stretch>
            <a:fillRect/>
          </a:stretch>
        </p:blipFill>
        <p:spPr>
          <a:xfrm>
            <a:off x="7072330" y="357166"/>
            <a:ext cx="1357322" cy="1500198"/>
          </a:xfrm>
          <a:prstGeom prst="rect">
            <a:avLst/>
          </a:prstGeom>
        </p:spPr>
      </p:pic>
      <p:pic>
        <p:nvPicPr>
          <p:cNvPr id="5" name="Image 4" descr="biskra.jpg"/>
          <p:cNvPicPr>
            <a:picLocks noChangeAspect="1"/>
          </p:cNvPicPr>
          <p:nvPr/>
        </p:nvPicPr>
        <p:blipFill>
          <a:blip r:embed="rId2"/>
          <a:stretch>
            <a:fillRect/>
          </a:stretch>
        </p:blipFill>
        <p:spPr>
          <a:xfrm>
            <a:off x="785786" y="357166"/>
            <a:ext cx="1357322" cy="1500198"/>
          </a:xfrm>
          <a:prstGeom prst="rect">
            <a:avLst/>
          </a:prstGeom>
        </p:spPr>
      </p:pic>
      <p:sp>
        <p:nvSpPr>
          <p:cNvPr id="7" name="Nuage 6"/>
          <p:cNvSpPr/>
          <p:nvPr/>
        </p:nvSpPr>
        <p:spPr>
          <a:xfrm>
            <a:off x="1000100" y="2857496"/>
            <a:ext cx="7286676" cy="2000264"/>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4400" b="1" i="1" dirty="0">
                <a:solidFill>
                  <a:srgbClr val="C00000"/>
                </a:solidFill>
              </a:rPr>
              <a:t>ا</a:t>
            </a:r>
            <a:r>
              <a:rPr lang="ar-DZ" sz="4400" b="1" i="1" dirty="0" smtClean="0">
                <a:solidFill>
                  <a:srgbClr val="C00000"/>
                </a:solidFill>
              </a:rPr>
              <a:t>لتسيير التوقعي للوظائف والكفاءات</a:t>
            </a:r>
            <a:endParaRPr lang="fr-FR" sz="4400" b="1" i="1" dirty="0"/>
          </a:p>
        </p:txBody>
      </p:sp>
      <p:sp>
        <p:nvSpPr>
          <p:cNvPr id="8" name="ZoneTexte 7"/>
          <p:cNvSpPr txBox="1"/>
          <p:nvPr/>
        </p:nvSpPr>
        <p:spPr>
          <a:xfrm>
            <a:off x="6572264" y="3929066"/>
            <a:ext cx="184731" cy="369332"/>
          </a:xfrm>
          <a:prstGeom prst="rect">
            <a:avLst/>
          </a:prstGeom>
          <a:noFill/>
        </p:spPr>
        <p:txBody>
          <a:bodyPr wrap="none" rtlCol="0">
            <a:spAutoFit/>
          </a:bodyPr>
          <a:lstStyle/>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7"/>
            <a:ext cx="8229600" cy="5769000"/>
          </a:xfrm>
        </p:spPr>
        <p:txBody>
          <a:bodyPr>
            <a:normAutofit fontScale="70000" lnSpcReduction="20000"/>
          </a:bodyPr>
          <a:lstStyle/>
          <a:p>
            <a:pPr marL="514350" indent="-514350" algn="r" rtl="1">
              <a:buNone/>
            </a:pPr>
            <a:r>
              <a:rPr lang="ar-DZ" sz="4600" b="1" i="1" u="sng" dirty="0" smtClean="0">
                <a:solidFill>
                  <a:schemeClr val="accent3"/>
                </a:solidFill>
              </a:rPr>
              <a:t>1)مرتكزات التسيير التوقعي للوظائف والكفاءات:</a:t>
            </a:r>
          </a:p>
          <a:p>
            <a:pPr marL="514350" indent="-514350" algn="r" rtl="1">
              <a:buNone/>
            </a:pPr>
            <a:endParaRPr lang="ar-DZ" sz="3400" b="1" i="1" u="sng" dirty="0" smtClean="0">
              <a:solidFill>
                <a:schemeClr val="accent3"/>
              </a:solidFill>
            </a:endParaRPr>
          </a:p>
          <a:p>
            <a:pPr marL="514350" indent="-514350" algn="r" rtl="1">
              <a:buNone/>
            </a:pPr>
            <a:r>
              <a:rPr lang="ar-DZ" sz="3400" dirty="0" smtClean="0"/>
              <a:t>المرتكزات الأساسية </a:t>
            </a:r>
            <a:r>
              <a:rPr lang="ar-DZ" sz="3400" dirty="0"/>
              <a:t>لعملية التسيير التوقعي </a:t>
            </a:r>
            <a:r>
              <a:rPr lang="ar-DZ" sz="3400" dirty="0" smtClean="0"/>
              <a:t>فهي:</a:t>
            </a:r>
            <a:endParaRPr lang="ar-DZ" sz="3400" dirty="0"/>
          </a:p>
          <a:p>
            <a:pPr algn="r" rtl="1">
              <a:buFont typeface="Wingdings" pitchFamily="2" charset="2"/>
              <a:buChar char="§"/>
            </a:pPr>
            <a:r>
              <a:rPr lang="ar-DZ" sz="3400" b="1" u="sng" dirty="0" smtClean="0"/>
              <a:t>تقدير </a:t>
            </a:r>
            <a:r>
              <a:rPr lang="ar-DZ" sz="3400" b="1" u="sng" dirty="0"/>
              <a:t>الوظائف المستقبلية للشركة</a:t>
            </a:r>
            <a:r>
              <a:rPr lang="ar-DZ" sz="3400" u="sng" dirty="0"/>
              <a:t> : </a:t>
            </a:r>
            <a:r>
              <a:rPr lang="ar-DZ" sz="3400" dirty="0"/>
              <a:t>وهي عملية تقدير </a:t>
            </a:r>
            <a:r>
              <a:rPr lang="ar-DZ" sz="3400" dirty="0" smtClean="0"/>
              <a:t>والتنبؤ </a:t>
            </a:r>
            <a:r>
              <a:rPr lang="ar-DZ" sz="3400" dirty="0"/>
              <a:t>بحجم العمالة المستقبلية المطلوبة للمنظمة من خلال </a:t>
            </a:r>
            <a:r>
              <a:rPr lang="ar-DZ" sz="3400" dirty="0" smtClean="0"/>
              <a:t>التنبؤ </a:t>
            </a:r>
            <a:r>
              <a:rPr lang="ar-DZ" sz="3400" dirty="0"/>
              <a:t>بعدد الوظائف </a:t>
            </a:r>
            <a:r>
              <a:rPr lang="ar-DZ" sz="3400" dirty="0" smtClean="0"/>
              <a:t>المستقبلية </a:t>
            </a:r>
            <a:r>
              <a:rPr lang="ar-DZ" sz="3400" dirty="0"/>
              <a:t>التي سيتم استحداثها في الشركة ونوع </a:t>
            </a:r>
            <a:r>
              <a:rPr lang="ar-DZ" sz="3400" dirty="0" smtClean="0"/>
              <a:t>الكفاءات </a:t>
            </a:r>
            <a:r>
              <a:rPr lang="ar-DZ" sz="3400" dirty="0"/>
              <a:t>التي تستلزم </a:t>
            </a:r>
            <a:r>
              <a:rPr lang="ar-DZ" sz="3400" dirty="0" smtClean="0"/>
              <a:t>لشغلها.</a:t>
            </a:r>
            <a:endParaRPr lang="ar-DZ" sz="3400" dirty="0"/>
          </a:p>
          <a:p>
            <a:pPr algn="r" rtl="1">
              <a:buFont typeface="Wingdings" pitchFamily="2" charset="2"/>
              <a:buChar char="§"/>
            </a:pPr>
            <a:r>
              <a:rPr lang="ar-DZ" sz="3400" b="1" u="sng" dirty="0"/>
              <a:t>تقدير العرض المستقبلي من الموارد </a:t>
            </a:r>
            <a:r>
              <a:rPr lang="ar-DZ" sz="3400" b="1" u="sng" dirty="0" smtClean="0"/>
              <a:t>البشرية</a:t>
            </a:r>
            <a:r>
              <a:rPr lang="ar-DZ" sz="3400" u="sng" dirty="0" smtClean="0"/>
              <a:t>: </a:t>
            </a:r>
            <a:r>
              <a:rPr lang="ar-DZ" sz="3400" dirty="0" smtClean="0"/>
              <a:t>وهي </a:t>
            </a:r>
            <a:r>
              <a:rPr lang="ar-DZ" sz="3400" dirty="0"/>
              <a:t>دراسة سوق العمل الذي تعمل به الشركة ومعرفة مدى قدرته على تلبيه طلب الوظائف التي سيتم استحداثها مستقبلا خلال فترة دارسة التسيير التوقعي , وهل أ</a:t>
            </a:r>
            <a:r>
              <a:rPr lang="ar-DZ" sz="3400" dirty="0" smtClean="0"/>
              <a:t>ن </a:t>
            </a:r>
            <a:r>
              <a:rPr lang="ar-DZ" sz="3400" dirty="0"/>
              <a:t>المنظمة ستستعين بموارد بشرية  من نفس سوق العمل </a:t>
            </a:r>
            <a:r>
              <a:rPr lang="ar-DZ" sz="3400" dirty="0" smtClean="0"/>
              <a:t>أم أنها </a:t>
            </a:r>
            <a:r>
              <a:rPr lang="ar-DZ" sz="3400" dirty="0"/>
              <a:t>سوف تستعين بخبرات خارجية من خارج سوق </a:t>
            </a:r>
            <a:r>
              <a:rPr lang="ar-DZ" sz="3400" dirty="0" smtClean="0"/>
              <a:t>العمل.</a:t>
            </a:r>
            <a:endParaRPr lang="ar-DZ" sz="3400" dirty="0"/>
          </a:p>
          <a:p>
            <a:pPr algn="r" rtl="1">
              <a:buFont typeface="Wingdings" pitchFamily="2" charset="2"/>
              <a:buChar char="§"/>
            </a:pPr>
            <a:r>
              <a:rPr lang="ar-DZ" sz="3400" b="1" u="sng" dirty="0" smtClean="0"/>
              <a:t>الإجراءات </a:t>
            </a:r>
            <a:r>
              <a:rPr lang="ar-DZ" sz="3400" b="1" u="sng" dirty="0"/>
              <a:t>التعديلية</a:t>
            </a:r>
            <a:r>
              <a:rPr lang="ar-DZ" sz="3400" u="sng" dirty="0"/>
              <a:t> : </a:t>
            </a:r>
            <a:r>
              <a:rPr lang="ar-DZ" sz="3400" dirty="0"/>
              <a:t>وهي بعد دراسة الطلب ومن ثم العرض ... تقوم الدراسة على وضع موازنة بين </a:t>
            </a:r>
            <a:r>
              <a:rPr lang="ar-DZ" sz="3400" dirty="0" smtClean="0"/>
              <a:t>ماهو </a:t>
            </a:r>
            <a:r>
              <a:rPr lang="ar-DZ" sz="3400" dirty="0"/>
              <a:t>متوقع من وظائف سوف تستحدث ضمن المنظمة وبين من سوف يشغلها من نفس سوق العمل بطريقة تخلق نوع من التوازن والموائمة تجنب المنظمة </a:t>
            </a:r>
            <a:r>
              <a:rPr lang="ar-DZ" sz="3400" dirty="0" smtClean="0"/>
              <a:t>أي </a:t>
            </a:r>
            <a:r>
              <a:rPr lang="ar-DZ" sz="3400" dirty="0"/>
              <a:t>مفاجأة </a:t>
            </a:r>
            <a:r>
              <a:rPr lang="ar-DZ" sz="3400" dirty="0" smtClean="0"/>
              <a:t>أو أحداث </a:t>
            </a:r>
            <a:r>
              <a:rPr lang="ar-DZ" sz="3400" dirty="0"/>
              <a:t>غير متوقعة كأن نستحدث وظيفة </a:t>
            </a:r>
            <a:r>
              <a:rPr lang="ar-DZ" sz="3400" dirty="0" smtClean="0"/>
              <a:t>ولا نجد </a:t>
            </a:r>
            <a:r>
              <a:rPr lang="ar-DZ" sz="3400" dirty="0"/>
              <a:t>من يشغلها </a:t>
            </a:r>
            <a:r>
              <a:rPr lang="ar-DZ" sz="3400" dirty="0" smtClean="0"/>
              <a:t>أو </a:t>
            </a:r>
            <a:r>
              <a:rPr lang="ar-DZ" sz="3400" dirty="0"/>
              <a:t>نعين موظف ونجد انه خبير بدرجة كبيرة جدا اكبر من المنصب </a:t>
            </a:r>
            <a:r>
              <a:rPr lang="ar-DZ" sz="3400" dirty="0" smtClean="0"/>
              <a:t>المتوفر.</a:t>
            </a:r>
            <a:endParaRPr lang="ar-DZ" sz="3400" dirty="0"/>
          </a:p>
          <a:p>
            <a:pPr marL="514350" indent="-514350" algn="r" rtl="1">
              <a:buNone/>
            </a:pPr>
            <a:endParaRPr lang="ar-DZ" dirty="0" smtClean="0"/>
          </a:p>
          <a:p>
            <a:pPr marL="514350" indent="-514350" algn="r" rtl="1">
              <a:buNone/>
            </a:pPr>
            <a:endParaRPr lang="ar-DZ"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1"/>
            <a:ext cx="8229600" cy="5911876"/>
          </a:xfrm>
        </p:spPr>
        <p:txBody>
          <a:bodyPr/>
          <a:lstStyle/>
          <a:p>
            <a:pPr algn="r">
              <a:buNone/>
            </a:pPr>
            <a:r>
              <a:rPr lang="ar-DZ" b="1" i="1" u="sng" dirty="0" smtClean="0">
                <a:solidFill>
                  <a:schemeClr val="accent3"/>
                </a:solidFill>
              </a:rPr>
              <a:t>2)خطوات تطبيق التسيير التوقعي للوظائف والكفاءات:</a:t>
            </a:r>
          </a:p>
          <a:p>
            <a:pPr algn="r">
              <a:buNone/>
            </a:pPr>
            <a:r>
              <a:rPr lang="ar-DZ" sz="2600" dirty="0" smtClean="0"/>
              <a:t>انطلاقا من التعاريف السابقة للتسيير التوقعي للوظائف والكفاءات والتي تصب في مجملها إلى تحقيق التوافق بين الوظائف والكفاءات، نجد أنها تعتمد على معلومات حالية وأخرى مستقبلية، ولكي يطبق هذا المسعى لا بد من المرور بمراحل يمكن توضيحها من خلال المخطط التالي:</a:t>
            </a:r>
            <a:endParaRPr lang="fr-FR"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52"/>
            <a:ext cx="8229600" cy="6500857"/>
          </a:xfrm>
        </p:spPr>
        <p:txBody>
          <a:bodyPr/>
          <a:lstStyle/>
          <a:p>
            <a:r>
              <a:rPr lang="ar-DZ" dirty="0" smtClean="0"/>
              <a:t>ن</a:t>
            </a:r>
            <a:endParaRPr lang="fr-FR" dirty="0"/>
          </a:p>
        </p:txBody>
      </p:sp>
      <p:sp>
        <p:nvSpPr>
          <p:cNvPr id="4" name="Rectangle 3"/>
          <p:cNvSpPr/>
          <p:nvPr/>
        </p:nvSpPr>
        <p:spPr>
          <a:xfrm>
            <a:off x="6858016" y="214290"/>
            <a:ext cx="2071702" cy="78581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كمية الوظائف المتوقعة للفترة المستقبلية</a:t>
            </a:r>
            <a:endParaRPr lang="fr-FR" sz="2000" dirty="0"/>
          </a:p>
        </p:txBody>
      </p:sp>
      <p:sp>
        <p:nvSpPr>
          <p:cNvPr id="5" name="Rectangle 4"/>
          <p:cNvSpPr/>
          <p:nvPr/>
        </p:nvSpPr>
        <p:spPr>
          <a:xfrm>
            <a:off x="5786446" y="1643050"/>
            <a:ext cx="2786082" cy="8572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الاحتياجات من الموارد البشرية من حيث الكمية والمؤهلات</a:t>
            </a:r>
            <a:endParaRPr lang="fr-FR" sz="2000" dirty="0"/>
          </a:p>
        </p:txBody>
      </p:sp>
      <p:sp>
        <p:nvSpPr>
          <p:cNvPr id="6" name="Rectangle 5"/>
          <p:cNvSpPr/>
          <p:nvPr/>
        </p:nvSpPr>
        <p:spPr>
          <a:xfrm>
            <a:off x="214282" y="214290"/>
            <a:ext cx="1928826" cy="8572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التطور الديموغرافي للعاملين الحاليين في المؤسسة </a:t>
            </a:r>
            <a:endParaRPr lang="fr-FR" sz="2000" dirty="0"/>
          </a:p>
        </p:txBody>
      </p:sp>
      <p:sp>
        <p:nvSpPr>
          <p:cNvPr id="7" name="Rectangle 6"/>
          <p:cNvSpPr/>
          <p:nvPr/>
        </p:nvSpPr>
        <p:spPr>
          <a:xfrm>
            <a:off x="2643174" y="214290"/>
            <a:ext cx="1857388" cy="8572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تطور مؤهلات العاملين الحالين في المؤسسة </a:t>
            </a:r>
            <a:endParaRPr lang="fr-FR" sz="2000" dirty="0"/>
          </a:p>
        </p:txBody>
      </p:sp>
      <p:sp>
        <p:nvSpPr>
          <p:cNvPr id="8" name="Rectangle 7"/>
          <p:cNvSpPr/>
          <p:nvPr/>
        </p:nvSpPr>
        <p:spPr>
          <a:xfrm>
            <a:off x="4714876" y="214290"/>
            <a:ext cx="1857388" cy="64294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إستراتجية المؤسسة وأهداف</a:t>
            </a:r>
            <a:endParaRPr lang="fr-FR" sz="2000" dirty="0"/>
          </a:p>
        </p:txBody>
      </p:sp>
      <p:sp>
        <p:nvSpPr>
          <p:cNvPr id="9" name="Rectangle 8"/>
          <p:cNvSpPr/>
          <p:nvPr/>
        </p:nvSpPr>
        <p:spPr>
          <a:xfrm>
            <a:off x="1142976" y="1643050"/>
            <a:ext cx="2857520" cy="8572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تقدير العرض الداخلي من حيث الكمية والنوعية </a:t>
            </a:r>
            <a:endParaRPr lang="fr-FR" sz="2000" dirty="0"/>
          </a:p>
        </p:txBody>
      </p:sp>
      <p:sp>
        <p:nvSpPr>
          <p:cNvPr id="10" name="Rectangle 9"/>
          <p:cNvSpPr/>
          <p:nvPr/>
        </p:nvSpPr>
        <p:spPr>
          <a:xfrm>
            <a:off x="6500826" y="3071810"/>
            <a:ext cx="1857388" cy="5715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حالــة التوازن</a:t>
            </a:r>
            <a:endParaRPr lang="fr-FR" sz="2000" dirty="0"/>
          </a:p>
        </p:txBody>
      </p:sp>
      <p:sp>
        <p:nvSpPr>
          <p:cNvPr id="11" name="Rectangle 10"/>
          <p:cNvSpPr/>
          <p:nvPr/>
        </p:nvSpPr>
        <p:spPr>
          <a:xfrm>
            <a:off x="3428992" y="5072074"/>
            <a:ext cx="2286016" cy="64294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إجراءات تعديليه داخلية</a:t>
            </a:r>
            <a:endParaRPr lang="fr-FR" sz="2000" dirty="0"/>
          </a:p>
        </p:txBody>
      </p:sp>
      <p:sp>
        <p:nvSpPr>
          <p:cNvPr id="12" name="Rectangle 11"/>
          <p:cNvSpPr/>
          <p:nvPr/>
        </p:nvSpPr>
        <p:spPr>
          <a:xfrm>
            <a:off x="3428992" y="4214818"/>
            <a:ext cx="2286016" cy="5715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حالة عدم التوازن </a:t>
            </a:r>
            <a:endParaRPr lang="fr-FR" sz="2000" dirty="0"/>
          </a:p>
        </p:txBody>
      </p:sp>
      <p:sp>
        <p:nvSpPr>
          <p:cNvPr id="13" name="Rectangle 12"/>
          <p:cNvSpPr/>
          <p:nvPr/>
        </p:nvSpPr>
        <p:spPr>
          <a:xfrm>
            <a:off x="3428992" y="6000768"/>
            <a:ext cx="2286016" cy="5715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إجراءات تعديليه خارجية</a:t>
            </a:r>
            <a:endParaRPr lang="fr-FR" sz="2000" dirty="0"/>
          </a:p>
        </p:txBody>
      </p:sp>
      <p:sp>
        <p:nvSpPr>
          <p:cNvPr id="14" name="Rectangle 13"/>
          <p:cNvSpPr/>
          <p:nvPr/>
        </p:nvSpPr>
        <p:spPr>
          <a:xfrm>
            <a:off x="3428992" y="2857496"/>
            <a:ext cx="2214578"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المقارنة بين الاحتياجات والعرض الداخلي</a:t>
            </a:r>
            <a:endParaRPr lang="fr-FR" sz="2000" dirty="0"/>
          </a:p>
        </p:txBody>
      </p:sp>
      <p:cxnSp>
        <p:nvCxnSpPr>
          <p:cNvPr id="16" name="Connecteur droit avec flèche 15"/>
          <p:cNvCxnSpPr>
            <a:stCxn id="6" idx="2"/>
          </p:cNvCxnSpPr>
          <p:nvPr/>
        </p:nvCxnSpPr>
        <p:spPr>
          <a:xfrm rot="16200000" flipH="1">
            <a:off x="1232273" y="1017967"/>
            <a:ext cx="500066" cy="6072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7" idx="2"/>
          </p:cNvCxnSpPr>
          <p:nvPr/>
        </p:nvCxnSpPr>
        <p:spPr>
          <a:xfrm rot="5400000">
            <a:off x="3000364" y="1000108"/>
            <a:ext cx="500066"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a:stCxn id="8" idx="2"/>
          </p:cNvCxnSpPr>
          <p:nvPr/>
        </p:nvCxnSpPr>
        <p:spPr>
          <a:xfrm rot="16200000" flipH="1">
            <a:off x="5715008" y="785794"/>
            <a:ext cx="714380"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stCxn id="4" idx="2"/>
          </p:cNvCxnSpPr>
          <p:nvPr/>
        </p:nvCxnSpPr>
        <p:spPr>
          <a:xfrm rot="5400000">
            <a:off x="7375942" y="1053687"/>
            <a:ext cx="571504" cy="4643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a:stCxn id="9" idx="3"/>
          </p:cNvCxnSpPr>
          <p:nvPr/>
        </p:nvCxnSpPr>
        <p:spPr>
          <a:xfrm>
            <a:off x="4000496" y="2071678"/>
            <a:ext cx="17145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9" idx="2"/>
            <a:endCxn id="14" idx="1"/>
          </p:cNvCxnSpPr>
          <p:nvPr/>
        </p:nvCxnSpPr>
        <p:spPr>
          <a:xfrm rot="16200000" flipH="1">
            <a:off x="2589596" y="2482446"/>
            <a:ext cx="821537"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14" idx="3"/>
            <a:endCxn id="10" idx="1"/>
          </p:cNvCxnSpPr>
          <p:nvPr/>
        </p:nvCxnSpPr>
        <p:spPr>
          <a:xfrm>
            <a:off x="5643570" y="3321843"/>
            <a:ext cx="857256"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11" idx="2"/>
            <a:endCxn id="13" idx="0"/>
          </p:cNvCxnSpPr>
          <p:nvPr/>
        </p:nvCxnSpPr>
        <p:spPr>
          <a:xfrm rot="5400000">
            <a:off x="4429124" y="585789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a:stCxn id="14" idx="2"/>
            <a:endCxn id="12" idx="0"/>
          </p:cNvCxnSpPr>
          <p:nvPr/>
        </p:nvCxnSpPr>
        <p:spPr>
          <a:xfrm rot="16200000" flipH="1">
            <a:off x="4339826" y="3982644"/>
            <a:ext cx="428628"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a:stCxn id="12" idx="2"/>
            <a:endCxn id="11" idx="0"/>
          </p:cNvCxnSpPr>
          <p:nvPr/>
        </p:nvCxnSpPr>
        <p:spPr>
          <a:xfrm rot="5400000">
            <a:off x="4429124" y="4929198"/>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Flèche courbée vers la droite 61"/>
          <p:cNvSpPr/>
          <p:nvPr/>
        </p:nvSpPr>
        <p:spPr>
          <a:xfrm rot="10800000">
            <a:off x="5715008" y="5357826"/>
            <a:ext cx="642942" cy="9286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6" name="Flèche courbée vers la droite 65"/>
          <p:cNvSpPr/>
          <p:nvPr/>
        </p:nvSpPr>
        <p:spPr>
          <a:xfrm>
            <a:off x="2786050" y="5357826"/>
            <a:ext cx="642942" cy="9286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53"/>
            <a:ext cx="8229600" cy="5983314"/>
          </a:xfrm>
        </p:spPr>
        <p:txBody>
          <a:bodyPr>
            <a:normAutofit fontScale="70000" lnSpcReduction="20000"/>
          </a:bodyPr>
          <a:lstStyle/>
          <a:p>
            <a:pPr marL="514350" indent="-514350" algn="r" rtl="1">
              <a:buNone/>
            </a:pPr>
            <a:endParaRPr lang="ar-DZ" sz="4600" b="1" dirty="0" smtClean="0"/>
          </a:p>
          <a:p>
            <a:pPr marL="514350" indent="-514350" algn="r" rtl="1">
              <a:buNone/>
            </a:pPr>
            <a:r>
              <a:rPr lang="ar-DZ" sz="4600" b="1" i="1" u="sng" dirty="0" smtClean="0">
                <a:solidFill>
                  <a:schemeClr val="accent3"/>
                </a:solidFill>
              </a:rPr>
              <a:t>3)مزايا ومعوقات تطبيق التسيير التوقعي للوظائف والكفاءات:</a:t>
            </a:r>
            <a:endParaRPr lang="ar-DZ" sz="4600" b="1" i="1" u="sng" dirty="0">
              <a:solidFill>
                <a:schemeClr val="accent3"/>
              </a:solidFill>
            </a:endParaRPr>
          </a:p>
          <a:p>
            <a:pPr marL="514350" indent="-514350" algn="r" rtl="1">
              <a:buNone/>
            </a:pPr>
            <a:endParaRPr lang="ar-DZ" b="1" i="1" u="sng" dirty="0" smtClean="0"/>
          </a:p>
          <a:p>
            <a:pPr marL="514350" indent="-514350" algn="r" rtl="1">
              <a:buNone/>
            </a:pPr>
            <a:r>
              <a:rPr lang="ar-DZ" dirty="0" smtClean="0"/>
              <a:t>يعمل التسيير التوقعي للوظائف والكفاءات على تحقيق المزايا الآتية:</a:t>
            </a:r>
          </a:p>
          <a:p>
            <a:pPr marL="514350" indent="-514350" algn="r" rtl="1">
              <a:buFont typeface="Wingdings" pitchFamily="2" charset="2"/>
              <a:buChar char="v"/>
            </a:pPr>
            <a:r>
              <a:rPr lang="ar-DZ" dirty="0" smtClean="0"/>
              <a:t> تقديم نظرة مستقبلية تحسبيه لتحقيق التوافق بين الوظائف المستقبلية والكفاءات الواجب توفيرها.   </a:t>
            </a:r>
          </a:p>
          <a:p>
            <a:pPr marL="514350" indent="-514350" algn="r" rtl="1">
              <a:buFont typeface="Wingdings" pitchFamily="2" charset="2"/>
              <a:buChar char="v"/>
            </a:pPr>
            <a:r>
              <a:rPr lang="ar-DZ" dirty="0"/>
              <a:t> </a:t>
            </a:r>
            <a:r>
              <a:rPr lang="ar-DZ" dirty="0" smtClean="0"/>
              <a:t>التحديد الدقيق لمتطلبات مناصب العمل والأجر المقابل له. </a:t>
            </a:r>
          </a:p>
          <a:p>
            <a:pPr marL="514350" indent="-514350" algn="r" rtl="1">
              <a:buFont typeface="Wingdings" pitchFamily="2" charset="2"/>
              <a:buChar char="v"/>
            </a:pPr>
            <a:r>
              <a:rPr lang="ar-DZ" dirty="0" smtClean="0"/>
              <a:t> أفضل السبل لمواكبة التغيرات التكنولوجية والاقتصادية والنتائج المترتبة عنها.</a:t>
            </a:r>
          </a:p>
          <a:p>
            <a:pPr marL="514350" indent="-514350" algn="r" rtl="1">
              <a:buFont typeface="Wingdings" pitchFamily="2" charset="2"/>
              <a:buChar char="v"/>
            </a:pPr>
            <a:r>
              <a:rPr lang="ar-DZ" dirty="0" smtClean="0"/>
              <a:t> تحقيق الموائمة بين عوامل التنافسية والتنظيم وتطوير الكفاءات البشرية.</a:t>
            </a:r>
          </a:p>
          <a:p>
            <a:pPr marL="514350" indent="-514350" algn="r" rtl="1">
              <a:buFont typeface="Wingdings" pitchFamily="2" charset="2"/>
              <a:buChar char="v"/>
            </a:pPr>
            <a:r>
              <a:rPr lang="ar-DZ" dirty="0"/>
              <a:t> </a:t>
            </a:r>
            <a:r>
              <a:rPr lang="ar-DZ" dirty="0" smtClean="0"/>
              <a:t>يعتبر التسيير التوقعي للوظائف والكفاءات أحسن السبل لتسيير المسار المهني للعمال.</a:t>
            </a:r>
          </a:p>
          <a:p>
            <a:pPr marL="514350" indent="-514350" algn="r" rtl="1">
              <a:buFont typeface="Wingdings" pitchFamily="2" charset="2"/>
              <a:buChar char="v"/>
            </a:pPr>
            <a:r>
              <a:rPr lang="ar-DZ" dirty="0" smtClean="0"/>
              <a:t> تخفيض المخاطر والتكاليف الناجمة عن حالة عدم التوازن.</a:t>
            </a:r>
          </a:p>
          <a:p>
            <a:pPr marL="514350" indent="-514350" algn="r" rtl="1">
              <a:buFont typeface="Wingdings" pitchFamily="2" charset="2"/>
              <a:buChar char="v"/>
            </a:pPr>
            <a:r>
              <a:rPr lang="ar-DZ" dirty="0" smtClean="0"/>
              <a:t> توفير أفضل البرامج الخاصة بالإجراءات التعديلية. </a:t>
            </a:r>
            <a:endParaRPr lang="ar-DZ" dirty="0" smtClean="0"/>
          </a:p>
          <a:p>
            <a:pPr algn="r">
              <a:buNone/>
            </a:pPr>
            <a:r>
              <a:rPr lang="ar-DZ" dirty="0" smtClean="0"/>
              <a:t>      </a:t>
            </a:r>
          </a:p>
          <a:p>
            <a:pPr algn="r">
              <a:buNone/>
            </a:pPr>
            <a:r>
              <a:rPr lang="ar-DZ" dirty="0"/>
              <a:t> </a:t>
            </a:r>
            <a:r>
              <a:rPr lang="ar-DZ" dirty="0" smtClean="0"/>
              <a:t>   مما تقدم نجد إن للتسيير التوقعي للوظائف والكفاءات عدة مزايا تتجه كلها نحو تقديم نضرة مستقبلية عن واقع الوظائف والكفاءات تحسبا لحالات عدم التوازن وتوفير الإجراءات التعديلية اللازمة لذلك.</a:t>
            </a:r>
          </a:p>
        </p:txBody>
      </p:sp>
      <p:sp>
        <p:nvSpPr>
          <p:cNvPr id="4" name="Flèche gauche 3"/>
          <p:cNvSpPr/>
          <p:nvPr/>
        </p:nvSpPr>
        <p:spPr>
          <a:xfrm>
            <a:off x="8358214" y="5214950"/>
            <a:ext cx="214314"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1"/>
            <a:ext cx="8229600" cy="5911876"/>
          </a:xfrm>
        </p:spPr>
        <p:txBody>
          <a:bodyPr>
            <a:normAutofit/>
          </a:bodyPr>
          <a:lstStyle/>
          <a:p>
            <a:pPr algn="r" rtl="1">
              <a:buNone/>
            </a:pPr>
            <a:endParaRPr lang="ar-DZ" sz="2600" b="1" i="1" u="sng" dirty="0" smtClean="0">
              <a:solidFill>
                <a:schemeClr val="accent3"/>
              </a:solidFill>
            </a:endParaRPr>
          </a:p>
          <a:p>
            <a:pPr algn="r" rtl="1">
              <a:buNone/>
            </a:pPr>
            <a:r>
              <a:rPr lang="ar-DZ" sz="2600" b="1" i="1" u="sng" dirty="0" smtClean="0"/>
              <a:t>2) معوقات التسيير التوقعي للوظائف والكفاءات:</a:t>
            </a:r>
          </a:p>
          <a:p>
            <a:pPr algn="r" rtl="1">
              <a:buNone/>
            </a:pPr>
            <a:endParaRPr lang="ar-DZ" sz="2600" b="1" i="1" u="sng" dirty="0" smtClean="0"/>
          </a:p>
          <a:p>
            <a:pPr algn="r" rtl="1">
              <a:buNone/>
            </a:pPr>
            <a:r>
              <a:rPr lang="ar-DZ" sz="2200" dirty="0" smtClean="0"/>
              <a:t>إن أهم المعوقات التي تحول دون تطبيق هذا المسعى تتمثل في الآتي: </a:t>
            </a:r>
          </a:p>
          <a:p>
            <a:pPr algn="r" rtl="1">
              <a:buFont typeface="Wingdings" pitchFamily="2" charset="2"/>
              <a:buChar char="v"/>
            </a:pPr>
            <a:r>
              <a:rPr lang="ar-DZ" sz="2200" dirty="0" smtClean="0"/>
              <a:t> عدم التعريف والصياغة الواضحة لإستراتجية المؤسسة على المدى المتوسط وذلك إما لعدم امتلاك رؤية مستقبلية واضحة أو عدم القدرة على التنبؤ.</a:t>
            </a:r>
          </a:p>
          <a:p>
            <a:pPr algn="r" rtl="1">
              <a:buFont typeface="Wingdings" pitchFamily="2" charset="2"/>
              <a:buChar char="v"/>
            </a:pPr>
            <a:r>
              <a:rPr lang="ar-DZ" sz="2200" dirty="0" smtClean="0"/>
              <a:t>عدم توفر الأدوات المساعدة لتطبيق التسيير التوقعي للوظائف والكفاءات مثل: الجداول المتعلقة بالمعلومات حول الموظفين أو الوظائف.</a:t>
            </a:r>
          </a:p>
          <a:p>
            <a:pPr algn="r" rtl="1">
              <a:buFont typeface="Wingdings" pitchFamily="2" charset="2"/>
              <a:buChar char="v"/>
            </a:pPr>
            <a:r>
              <a:rPr lang="ar-DZ" sz="2200" dirty="0" smtClean="0"/>
              <a:t>عدم وجود تكامل بين التحليل الاستراتيجي والتحليل على مستوى الوظائف والموارد البشرية.</a:t>
            </a:r>
          </a:p>
          <a:p>
            <a:pPr algn="r" rtl="1">
              <a:buFont typeface="Wingdings" pitchFamily="2" charset="2"/>
              <a:buChar char="v"/>
            </a:pPr>
            <a:r>
              <a:rPr lang="ar-DZ" sz="2200" dirty="0" smtClean="0"/>
              <a:t>عدم وجود تكامل بين التحليل الاستراتيجي والتحليل على مستوى الوظائف والموارد البشرية.</a:t>
            </a:r>
          </a:p>
          <a:p>
            <a:pPr algn="r" rtl="1">
              <a:buFont typeface="Wingdings" pitchFamily="2" charset="2"/>
              <a:buChar char="v"/>
            </a:pPr>
            <a:r>
              <a:rPr lang="ar-DZ" sz="2200" dirty="0" smtClean="0"/>
              <a:t>وعدم وجود تقييم واضح للكفاءات الفردية والجماعية.</a:t>
            </a:r>
          </a:p>
          <a:p>
            <a:pPr algn="r" rtl="1">
              <a:buNone/>
            </a:pPr>
            <a:endParaRPr lang="ar-DZ" dirty="0" smtClean="0"/>
          </a:p>
          <a:p>
            <a:pPr algn="r" rtl="1">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7"/>
            <a:ext cx="8229600" cy="5769000"/>
          </a:xfrm>
        </p:spPr>
        <p:txBody>
          <a:bodyPr>
            <a:normAutofit/>
          </a:bodyPr>
          <a:lstStyle/>
          <a:p>
            <a:pPr algn="ctr" rtl="1"/>
            <a:endParaRPr lang="ar-DZ" dirty="0"/>
          </a:p>
          <a:p>
            <a:pPr algn="ctr" rtl="1">
              <a:buNone/>
            </a:pPr>
            <a:r>
              <a:rPr lang="ar-DZ" b="1" i="1" u="sng" dirty="0" smtClean="0">
                <a:solidFill>
                  <a:srgbClr val="FF0000"/>
                </a:solidFill>
              </a:rPr>
              <a:t>الخاتمة:</a:t>
            </a:r>
          </a:p>
          <a:p>
            <a:pPr algn="r" rtl="1">
              <a:buNone/>
            </a:pPr>
            <a:r>
              <a:rPr lang="ar-DZ" sz="2600" dirty="0" smtClean="0"/>
              <a:t>      مما تم تقديمه يمكن الوصول إلى الاستنتاجات التالية: </a:t>
            </a:r>
          </a:p>
          <a:p>
            <a:pPr algn="r" rtl="1"/>
            <a:r>
              <a:rPr lang="ar-DZ" sz="2600" dirty="0" smtClean="0"/>
              <a:t>التسيير التوقعي للوظائف والكفاءات يتطلب رؤية مستقبلية واضحة واندماج بين إستراتيجية المؤسسة ومختلف الإدارات الأخرى خاصة إدارة الموارد البشرية لما تحويه من عمليات مختلفة مثل التوظيف، التدريب، تحليل الوظائف...</a:t>
            </a:r>
          </a:p>
          <a:p>
            <a:pPr algn="r" rtl="1"/>
            <a:r>
              <a:rPr lang="ar-DZ" sz="2600" dirty="0" smtClean="0"/>
              <a:t>كما أن تطبيق التسيير التوقعي للوظائف والكفاءات يلزم المؤسسة الحرص </a:t>
            </a:r>
            <a:r>
              <a:rPr lang="ar-DZ" sz="2600" dirty="0" smtClean="0"/>
              <a:t>على توفير الظروف المواتية والمناخ المناسب الذي يستطيع الفرد من خلاله إثبات كل قدراته وإمكاناته وتجسيدها في تحقيق أهداف المؤسسة.</a:t>
            </a:r>
            <a:endParaRPr lang="fr-FR"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9"/>
            <a:ext cx="8229600" cy="5840438"/>
          </a:xfrm>
        </p:spPr>
        <p:txBody>
          <a:bodyPr/>
          <a:lstStyle/>
          <a:p>
            <a:pPr algn="ctr">
              <a:buNone/>
            </a:pPr>
            <a:endParaRPr lang="ar-DZ" b="1" i="1" u="sng" dirty="0" smtClean="0"/>
          </a:p>
          <a:p>
            <a:pPr algn="ctr">
              <a:buNone/>
            </a:pPr>
            <a:r>
              <a:rPr lang="ar-DZ" b="1" i="1" u="sng" dirty="0" smtClean="0">
                <a:solidFill>
                  <a:srgbClr val="FF0000"/>
                </a:solidFill>
              </a:rPr>
              <a:t>قائمة المراجع:</a:t>
            </a:r>
          </a:p>
          <a:p>
            <a:pPr algn="r" rtl="1"/>
            <a:r>
              <a:rPr lang="ar-DZ" sz="2400" dirty="0" smtClean="0"/>
              <a:t>سمية قداش، أثر تطبيق نموذج التسيير التوقعي للوظائف والكفاءات على الأداء التسويقي لمؤسسات الهاتف النقال في الجزائر خلال الفترة الزمنية(2010-2015 ) رسالة دكتوراه، جامعة قاصدي مرباح، ورقلة، 2017.</a:t>
            </a:r>
          </a:p>
          <a:p>
            <a:pPr algn="r" rtl="1"/>
            <a:r>
              <a:rPr lang="ar-DZ" sz="2400" dirty="0" smtClean="0"/>
              <a:t>سمية قداش، عبد الغني دادن، واقع التسيير التوقعي للوظائف والكفاءات في المؤسسة الاقتصادية الجزائرية دراسة حالة مؤسسة اتصالات الجزائر موبيليس، مجلة الجزائرية للدراسات المحاسبية والمالية،عدد2016،03.</a:t>
            </a:r>
          </a:p>
          <a:p>
            <a:pPr algn="r" rtl="1"/>
            <a:r>
              <a:rPr lang="ar-DZ" sz="2400" dirty="0" smtClean="0"/>
              <a:t>موساوي </a:t>
            </a:r>
            <a:r>
              <a:rPr lang="ar-DZ" sz="2400" dirty="0" err="1"/>
              <a:t>ز</a:t>
            </a:r>
            <a:r>
              <a:rPr lang="ar-DZ" sz="2400" dirty="0" err="1" smtClean="0"/>
              <a:t>هية</a:t>
            </a:r>
            <a:r>
              <a:rPr lang="ar-DZ" sz="2400" dirty="0" smtClean="0"/>
              <a:t>، دور تسيير التقديري للوظائف في المحافظة على رأس المال الفكري كميزة، رسالة دكتوراه، جامعة أبي بكر بلقايد، 2016.</a:t>
            </a:r>
          </a:p>
          <a:p>
            <a:pPr algn="r" rtl="1"/>
            <a:r>
              <a:rPr lang="ar-DZ" sz="2400" dirty="0" smtClean="0"/>
              <a:t>مجلة تنمية الموارد البشرية للدراسات والبحوث</a:t>
            </a:r>
          </a:p>
          <a:p>
            <a:pPr algn="r" rtl="1"/>
            <a:endParaRPr lang="fr-FR" sz="2000" dirty="0" smtClean="0"/>
          </a:p>
          <a:p>
            <a:pPr algn="r" rtl="1"/>
            <a:endParaRPr lang="ar-DZ" sz="2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7"/>
            <a:ext cx="8229600" cy="5697559"/>
          </a:xfrm>
        </p:spPr>
        <p:txBody>
          <a:bodyPr>
            <a:normAutofit fontScale="85000" lnSpcReduction="10000"/>
          </a:bodyPr>
          <a:lstStyle/>
          <a:p>
            <a:pPr algn="ctr">
              <a:buNone/>
            </a:pPr>
            <a:r>
              <a:rPr lang="ar-DZ" sz="5600" i="1" dirty="0" smtClean="0">
                <a:solidFill>
                  <a:srgbClr val="FF0000"/>
                </a:solidFill>
              </a:rPr>
              <a:t>خطـة البـحــث:</a:t>
            </a:r>
          </a:p>
          <a:p>
            <a:pPr algn="r">
              <a:buNone/>
            </a:pPr>
            <a:r>
              <a:rPr lang="ar-DZ" b="1" i="1" dirty="0" smtClean="0"/>
              <a:t>ـ المقدمة</a:t>
            </a:r>
            <a:r>
              <a:rPr lang="ar-DZ" dirty="0" smtClean="0"/>
              <a:t> </a:t>
            </a:r>
          </a:p>
          <a:p>
            <a:pPr algn="r">
              <a:buNone/>
            </a:pPr>
            <a:r>
              <a:rPr lang="ar-DZ" b="1" i="1" dirty="0" smtClean="0"/>
              <a:t>  المبحث الأول: </a:t>
            </a:r>
            <a:r>
              <a:rPr lang="ar-DZ" sz="3300" b="1" dirty="0" smtClean="0">
                <a:solidFill>
                  <a:srgbClr val="C00000"/>
                </a:solidFill>
              </a:rPr>
              <a:t>ماهية التسيير التوقعي للوظائف و</a:t>
            </a:r>
            <a:r>
              <a:rPr lang="ar-DZ" sz="3300" b="1" dirty="0" smtClean="0">
                <a:solidFill>
                  <a:srgbClr val="C00000"/>
                </a:solidFill>
              </a:rPr>
              <a:t>الكفاءات   </a:t>
            </a:r>
            <a:endParaRPr lang="ar-DZ" b="1" dirty="0" smtClean="0">
              <a:solidFill>
                <a:srgbClr val="C00000"/>
              </a:solidFill>
            </a:endParaRPr>
          </a:p>
          <a:p>
            <a:pPr marL="514350" indent="-514350" algn="r" rtl="1">
              <a:buFont typeface="+mj-lt"/>
              <a:buAutoNum type="arabicPeriod"/>
            </a:pPr>
            <a:r>
              <a:rPr lang="ar-DZ" dirty="0" smtClean="0"/>
              <a:t>المطلب الأول:مفهوم التسيير التوقعي للوظائف والكفاءات </a:t>
            </a:r>
          </a:p>
          <a:p>
            <a:pPr marL="514350" indent="-514350" algn="r" rtl="1">
              <a:buFont typeface="+mj-lt"/>
              <a:buAutoNum type="arabicPeriod"/>
            </a:pPr>
            <a:r>
              <a:rPr lang="ar-DZ" dirty="0" smtClean="0"/>
              <a:t>المطلب الثاني:أهداف التسيير التوقعي للوظائف والكفاءات</a:t>
            </a:r>
          </a:p>
          <a:p>
            <a:pPr marL="514350" indent="-514350" algn="r" rtl="1">
              <a:buFont typeface="+mj-lt"/>
              <a:buAutoNum type="arabicPeriod"/>
            </a:pPr>
            <a:r>
              <a:rPr lang="ar-DZ" dirty="0" smtClean="0"/>
              <a:t>المطلب الثالث:أهمية التسيير التوقعي للوظائف والكفاءات </a:t>
            </a:r>
          </a:p>
          <a:p>
            <a:pPr marL="514350" indent="-514350" algn="ctr" rtl="1">
              <a:buNone/>
            </a:pPr>
            <a:r>
              <a:rPr lang="ar-DZ" b="1" i="1" dirty="0" smtClean="0"/>
              <a:t>المبحث الثاني: </a:t>
            </a:r>
            <a:r>
              <a:rPr lang="ar-DZ" sz="3300" b="1" dirty="0" smtClean="0">
                <a:solidFill>
                  <a:srgbClr val="C00000"/>
                </a:solidFill>
              </a:rPr>
              <a:t>مرتكزات وخطوات تطبيق التسيير التوقعي للوظائف   والكفاءات وعوائقه </a:t>
            </a:r>
            <a:endParaRPr lang="ar-DZ" b="1" dirty="0" smtClean="0">
              <a:solidFill>
                <a:srgbClr val="C00000"/>
              </a:solidFill>
            </a:endParaRPr>
          </a:p>
          <a:p>
            <a:pPr marL="514350" indent="-514350" algn="r" rtl="1">
              <a:buFont typeface="+mj-lt"/>
              <a:buAutoNum type="arabicPeriod"/>
            </a:pPr>
            <a:r>
              <a:rPr lang="ar-DZ" dirty="0" smtClean="0"/>
              <a:t>المطلب الأول:مرتكزات التسيير التوقعي للوظائف والكفاءات</a:t>
            </a:r>
          </a:p>
          <a:p>
            <a:pPr marL="514350" indent="-514350" algn="r" rtl="1">
              <a:buFont typeface="+mj-lt"/>
              <a:buAutoNum type="arabicPeriod"/>
            </a:pPr>
            <a:r>
              <a:rPr lang="ar-DZ" dirty="0" smtClean="0"/>
              <a:t>المطلب الثاني:خطوات تطبيق التسيير التوقعي للوظائف والكفاءات</a:t>
            </a:r>
          </a:p>
          <a:p>
            <a:pPr marL="514350" indent="-514350" algn="r" rtl="1">
              <a:buFont typeface="+mj-lt"/>
              <a:buAutoNum type="arabicPeriod"/>
            </a:pPr>
            <a:r>
              <a:rPr lang="ar-DZ" dirty="0" smtClean="0"/>
              <a:t>المطلب الثالث: مزايا ومعوقات التسيير التوقعي للوظائف والكفاءات</a:t>
            </a:r>
          </a:p>
          <a:p>
            <a:pPr marL="514350" indent="-514350" algn="r" rtl="1">
              <a:buNone/>
            </a:pPr>
            <a:r>
              <a:rPr lang="ar-DZ" b="1" i="1" dirty="0" smtClean="0"/>
              <a:t>ـ الخاتمة</a:t>
            </a:r>
            <a:endParaRPr lang="fr-FR" b="1"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7"/>
            <a:ext cx="8229600" cy="5769000"/>
          </a:xfrm>
        </p:spPr>
        <p:txBody>
          <a:bodyPr>
            <a:normAutofit fontScale="85000" lnSpcReduction="20000"/>
          </a:bodyPr>
          <a:lstStyle/>
          <a:p>
            <a:pPr algn="r" rtl="1"/>
            <a:endParaRPr lang="ar-DZ" dirty="0" smtClean="0"/>
          </a:p>
          <a:p>
            <a:pPr lvl="8" algn="r" rtl="1">
              <a:buNone/>
            </a:pPr>
            <a:r>
              <a:rPr lang="ar-DZ" sz="3800" b="1" i="1" u="sng" dirty="0">
                <a:solidFill>
                  <a:srgbClr val="FF0000"/>
                </a:solidFill>
              </a:rPr>
              <a:t>ا</a:t>
            </a:r>
            <a:r>
              <a:rPr lang="ar-DZ" sz="3800" b="1" i="1" u="sng" dirty="0" smtClean="0">
                <a:solidFill>
                  <a:srgbClr val="FF0000"/>
                </a:solidFill>
              </a:rPr>
              <a:t>لمقدمة:</a:t>
            </a:r>
          </a:p>
          <a:p>
            <a:pPr lvl="8" algn="r" rtl="1">
              <a:buNone/>
            </a:pPr>
            <a:endParaRPr lang="ar-DZ" sz="3200" b="1" i="1" u="sng" dirty="0" smtClean="0"/>
          </a:p>
          <a:p>
            <a:pPr lvl="0" algn="r" rtl="1">
              <a:buNone/>
            </a:pPr>
            <a:r>
              <a:rPr kumimoji="0" lang="ar-DZ" sz="3100" i="0" u="none" strike="noStrike" cap="none" normalizeH="0" baseline="0" dirty="0" smtClean="0">
                <a:ln>
                  <a:noFill/>
                </a:ln>
                <a:solidFill>
                  <a:schemeClr val="tx1"/>
                </a:solidFill>
                <a:effectLst/>
                <a:latin typeface="Simplified Arabic" pitchFamily="18" charset="-78"/>
                <a:ea typeface="Calibri" pitchFamily="34" charset="0"/>
              </a:rPr>
              <a:t>        نتيجة الأهمية المتزايدة للعنصر البشري كعامل أساسي لخلق القيمة ولفاعليتها ونجاحها ، قد ذلك إلى</a:t>
            </a:r>
            <a:r>
              <a:rPr kumimoji="0" lang="fr-FR" sz="3100" i="0" u="none" strike="noStrike" cap="none" normalizeH="0" baseline="0" dirty="0" smtClean="0">
                <a:ln>
                  <a:noFill/>
                </a:ln>
                <a:solidFill>
                  <a:schemeClr val="tx1"/>
                </a:solidFill>
                <a:effectLst/>
                <a:latin typeface="Simplified Arabic" pitchFamily="18" charset="-78"/>
                <a:ea typeface="Calibri" pitchFamily="34" charset="0"/>
              </a:rPr>
              <a:t>  </a:t>
            </a:r>
            <a:r>
              <a:rPr kumimoji="0" lang="ar-DZ" sz="3100" i="0" u="none" strike="noStrike" cap="none" normalizeH="0" baseline="0" dirty="0" smtClean="0">
                <a:ln>
                  <a:noFill/>
                </a:ln>
                <a:solidFill>
                  <a:schemeClr val="tx1"/>
                </a:solidFill>
                <a:effectLst/>
                <a:latin typeface="Simplified Arabic" pitchFamily="18" charset="-78"/>
                <a:ea typeface="Calibri" pitchFamily="34" charset="0"/>
              </a:rPr>
              <a:t>تغيير النظرة إلى المورد </a:t>
            </a:r>
            <a:r>
              <a:rPr kumimoji="0" lang="ar-DZ" sz="3100" i="0" u="none" strike="noStrike" cap="none" normalizeH="0" dirty="0" smtClean="0">
                <a:ln>
                  <a:noFill/>
                </a:ln>
                <a:solidFill>
                  <a:schemeClr val="tx1"/>
                </a:solidFill>
                <a:effectLst/>
                <a:latin typeface="Simplified Arabic" pitchFamily="18" charset="-78"/>
                <a:ea typeface="Calibri" pitchFamily="34" charset="0"/>
              </a:rPr>
              <a:t>البشري</a:t>
            </a:r>
            <a:r>
              <a:rPr kumimoji="0" lang="ar-DZ" sz="3100" i="0" u="none" strike="noStrike" cap="none" normalizeH="0" baseline="0" dirty="0" smtClean="0">
                <a:ln>
                  <a:noFill/>
                </a:ln>
                <a:solidFill>
                  <a:schemeClr val="tx1"/>
                </a:solidFill>
                <a:effectLst/>
                <a:latin typeface="Simplified Arabic" pitchFamily="18" charset="-78"/>
                <a:ea typeface="Calibri" pitchFamily="34" charset="0"/>
              </a:rPr>
              <a:t> من شيء قابل للاستبدال والتعويض إلى مورد ينبغي استثماره وتنميته والحرص على صيانته</a:t>
            </a:r>
            <a:r>
              <a:rPr kumimoji="0" lang="fr-FR" sz="3100" i="0" u="none" strike="noStrike" cap="none" normalizeH="0" baseline="0" dirty="0" smtClean="0">
                <a:ln>
                  <a:noFill/>
                </a:ln>
                <a:solidFill>
                  <a:schemeClr val="tx1"/>
                </a:solidFill>
                <a:effectLst/>
                <a:latin typeface="Simplified Arabic" pitchFamily="18" charset="-78"/>
                <a:ea typeface="Calibri" pitchFamily="34" charset="0"/>
              </a:rPr>
              <a:t>  </a:t>
            </a:r>
            <a:r>
              <a:rPr kumimoji="0" lang="ar-DZ" sz="3100" i="0" u="none" strike="noStrike" cap="none" normalizeH="0" baseline="0" dirty="0" smtClean="0">
                <a:ln>
                  <a:noFill/>
                </a:ln>
                <a:solidFill>
                  <a:schemeClr val="tx1"/>
                </a:solidFill>
                <a:effectLst/>
                <a:latin typeface="Simplified Arabic" pitchFamily="18" charset="-78"/>
                <a:ea typeface="Calibri" pitchFamily="34" charset="0"/>
              </a:rPr>
              <a:t>والمحافظة عليه ، وان الوقت يشكل احد العوامل المهمة التي يتوقف عليها بقاء المؤسسة واستمرارية ، وجب عليها التقطع إلى المستقبل للاستشراف عليه بالكشف عن خصائصه والعمل على استغلال مايو فره من فرص وتفادي المخاطر التي يحملها ، ومن بين السياسات الإستراتيجية التي تتبناها المؤسسة في تحقيق التنمية وخاصة المورد البشري التي تنطلق من سياسة التسيير التقديري أو التوقعي للوظائف والكفاءات وذلك للتحكم في التطورات التي تحدث على مستوى تنميته في المؤسسة، ومنه نتبنى التساؤل حول الإشكالية التالية : كيف تتم عملية التسيير التوقعي للوظائف والكفاءات ؟</a:t>
            </a:r>
            <a:r>
              <a:rPr kumimoji="0" lang="fr-FR" sz="3100" i="0" u="none" strike="noStrike" cap="none" normalizeH="0" baseline="0" dirty="0" smtClean="0">
                <a:ln>
                  <a:noFill/>
                </a:ln>
                <a:solidFill>
                  <a:schemeClr val="tx1"/>
                </a:solidFill>
                <a:effectLst/>
                <a:latin typeface="Simplified Arabic" pitchFamily="18" charset="-78"/>
              </a:rPr>
              <a:t> </a:t>
            </a:r>
          </a:p>
          <a:p>
            <a:pPr algn="r" rtl="1">
              <a:buNone/>
            </a:pPr>
            <a:endParaRPr lang="ar-DZ" b="1" i="1" u="sng"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9"/>
          </a:xfrm>
        </p:spPr>
        <p:txBody>
          <a:bodyPr/>
          <a:lstStyle/>
          <a:p>
            <a:pPr algn="r">
              <a:buNone/>
            </a:pPr>
            <a:endParaRPr lang="fr-FR" dirty="0"/>
          </a:p>
        </p:txBody>
      </p:sp>
      <p:sp>
        <p:nvSpPr>
          <p:cNvPr id="5" name="Pensées 4"/>
          <p:cNvSpPr/>
          <p:nvPr/>
        </p:nvSpPr>
        <p:spPr>
          <a:xfrm>
            <a:off x="1857356" y="928670"/>
            <a:ext cx="5429288" cy="3571900"/>
          </a:xfrm>
          <a:prstGeom prst="cloudCallout">
            <a:avLst>
              <a:gd name="adj1" fmla="val 38503"/>
              <a:gd name="adj2" fmla="val 8416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3600" b="1" i="1" dirty="0" smtClean="0">
                <a:solidFill>
                  <a:schemeClr val="tx1"/>
                </a:solidFill>
              </a:rPr>
              <a:t>المبحث الأول:</a:t>
            </a:r>
          </a:p>
          <a:p>
            <a:pPr algn="ctr"/>
            <a:r>
              <a:rPr lang="ar-DZ" sz="3600" b="1" i="1" dirty="0" smtClean="0">
                <a:solidFill>
                  <a:srgbClr val="FF0000"/>
                </a:solidFill>
              </a:rPr>
              <a:t>ماهية التسيير التوقعي للوظائف والكفاءات</a:t>
            </a:r>
            <a:endParaRPr lang="fr-FR" sz="3600" b="1" i="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715147"/>
          </a:xfrm>
        </p:spPr>
        <p:txBody>
          <a:bodyPr>
            <a:normAutofit/>
          </a:bodyPr>
          <a:lstStyle/>
          <a:p>
            <a:pPr marL="514350" indent="-514350" algn="r" rtl="1">
              <a:buFont typeface="+mj-lt"/>
              <a:buAutoNum type="arabicParenR"/>
            </a:pPr>
            <a:r>
              <a:rPr lang="ar-DZ" b="1" i="1" u="sng" dirty="0" smtClean="0">
                <a:solidFill>
                  <a:schemeClr val="accent3"/>
                </a:solidFill>
              </a:rPr>
              <a:t>مفهوم التسيير التوقعي للوظائف والكفاءات :</a:t>
            </a:r>
            <a:endParaRPr lang="ar-DZ" dirty="0" smtClean="0"/>
          </a:p>
          <a:p>
            <a:pPr marL="514350" indent="-514350" algn="r" rtl="1">
              <a:buFont typeface="Wingdings" pitchFamily="2" charset="2"/>
              <a:buChar char="v"/>
            </a:pPr>
            <a:r>
              <a:rPr lang="ar-DZ" dirty="0"/>
              <a:t> </a:t>
            </a:r>
            <a:r>
              <a:rPr lang="ar-DZ" sz="2600" b="1" dirty="0" smtClean="0"/>
              <a:t>التسيير التقديري للوظائف والكفاءات هو</a:t>
            </a:r>
            <a:r>
              <a:rPr lang="ar-DZ" sz="2600" dirty="0" smtClean="0"/>
              <a:t>: "العملية التي بمقتضاها تسعى المؤسسة إلى تحقيق التوافق الدائم والمستمر بين مؤهلات عامليها والوظائف التي يشغلونها وذلك بمسايرة التطورات التي تطرأ عليها من حين للآخر.</a:t>
            </a:r>
          </a:p>
          <a:p>
            <a:pPr marL="514350" indent="-514350" algn="r" rtl="1">
              <a:buFont typeface="Wingdings" pitchFamily="2" charset="2"/>
              <a:buChar char="v"/>
            </a:pPr>
            <a:r>
              <a:rPr lang="ar-DZ" sz="2600" dirty="0" smtClean="0"/>
              <a:t> </a:t>
            </a:r>
            <a:r>
              <a:rPr lang="ar-DZ" sz="2600" dirty="0" smtClean="0"/>
              <a:t>و </a:t>
            </a:r>
            <a:r>
              <a:rPr lang="ar-DZ" sz="2600" b="1" dirty="0" smtClean="0"/>
              <a:t>يعرف أيضا </a:t>
            </a:r>
            <a:r>
              <a:rPr lang="ar-DZ" sz="2600" dirty="0" smtClean="0"/>
              <a:t>بأنه: عملية البحث عن الطرق اللازمة لتكييف الموارد البشرية الحالية للمؤسسة مع استراتيجياتها وأهدافها المستقبلية.</a:t>
            </a:r>
          </a:p>
          <a:p>
            <a:pPr marL="514350" indent="-514350" algn="r" rtl="1">
              <a:buFont typeface="Wingdings" pitchFamily="2" charset="2"/>
              <a:buChar char="v"/>
            </a:pPr>
            <a:r>
              <a:rPr lang="ar-DZ" sz="2600" dirty="0"/>
              <a:t> </a:t>
            </a:r>
            <a:r>
              <a:rPr lang="ar-DZ" sz="2600" dirty="0" smtClean="0"/>
              <a:t>بينما </a:t>
            </a:r>
            <a:r>
              <a:rPr lang="ar-DZ" sz="2600" b="1" dirty="0" smtClean="0"/>
              <a:t>تعرفه فرانسوا كارلن </a:t>
            </a:r>
            <a:r>
              <a:rPr lang="ar-DZ" sz="2600" dirty="0" smtClean="0"/>
              <a:t>بأنه: عملية تتضمن شقين أحدهما يخص الوظائف والآخر يخص الكفاءات</a:t>
            </a:r>
            <a:r>
              <a:rPr lang="ar-DZ" sz="2600" dirty="0"/>
              <a:t> </a:t>
            </a:r>
            <a:r>
              <a:rPr lang="ar-DZ" sz="2600" dirty="0" smtClean="0"/>
              <a:t>.</a:t>
            </a:r>
            <a:r>
              <a:rPr lang="ar-DZ" sz="2600" dirty="0"/>
              <a:t> </a:t>
            </a:r>
            <a:r>
              <a:rPr lang="ar-DZ" sz="2600" dirty="0" smtClean="0"/>
              <a:t>فالتسيير التقديري للوظائف حسبها يعني: مجموعة الطرق والأساليب التي تهتم بمتابعة التطورات التي تحدث على وظائف المؤسسة استجابة لاستراتيجياتها المستقبلية. أما التسيير التقديري للكفاءات فيشير إلى مجموعة الإجراءات، التي تهتم بتطوير مؤهلات الأفراد ومهاراتهم تماشيا ومتطلبات الوظائف في المؤسسة.</a:t>
            </a:r>
          </a:p>
          <a:p>
            <a:pPr marL="514350" indent="-514350" algn="r" rtl="1">
              <a:buNone/>
            </a:pPr>
            <a:endParaRPr lang="ar-DZ" dirty="0" smtClean="0"/>
          </a:p>
          <a:p>
            <a:pPr marL="514350" indent="-514350" algn="r" rtl="1">
              <a:buFont typeface="Wingdings" pitchFamily="2" charset="2"/>
              <a:buChar char="ü"/>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429395"/>
          </a:xfrm>
        </p:spPr>
        <p:txBody>
          <a:bodyPr/>
          <a:lstStyle/>
          <a:p>
            <a:pPr marL="514350" indent="-514350" algn="r">
              <a:buNone/>
            </a:pPr>
            <a:r>
              <a:rPr lang="ar-DZ" b="1" i="1" u="sng" dirty="0" smtClean="0">
                <a:solidFill>
                  <a:schemeClr val="accent3"/>
                </a:solidFill>
              </a:rPr>
              <a:t> 2) أهمية التسيير التوقعي للوظائف والكفاءات:</a:t>
            </a:r>
          </a:p>
          <a:p>
            <a:pPr marL="514350" indent="-514350" algn="r">
              <a:buNone/>
            </a:pPr>
            <a:r>
              <a:rPr lang="ar-DZ" sz="2600" i="1" dirty="0" smtClean="0"/>
              <a:t>تظهر أهمية التسيير التوقعي من خلال التحكم في بعض التكاليف كما يلي:</a:t>
            </a:r>
          </a:p>
          <a:p>
            <a:pPr marL="514350" indent="-514350" algn="r">
              <a:buNone/>
            </a:pPr>
            <a:r>
              <a:rPr lang="ar-DZ" sz="2800" b="1" i="1" u="sng" dirty="0" smtClean="0">
                <a:solidFill>
                  <a:srgbClr val="FF0000"/>
                </a:solidFill>
              </a:rPr>
              <a:t>1)التكاليف الناتجة عن عدم الليونة أو غيابها:</a:t>
            </a:r>
          </a:p>
        </p:txBody>
      </p:sp>
      <p:graphicFrame>
        <p:nvGraphicFramePr>
          <p:cNvPr id="4" name="Diagramme 3"/>
          <p:cNvGraphicFramePr/>
          <p:nvPr/>
        </p:nvGraphicFramePr>
        <p:xfrm>
          <a:off x="2357422" y="1928802"/>
          <a:ext cx="6096000" cy="3786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53"/>
            <a:ext cx="8229600" cy="5983314"/>
          </a:xfrm>
        </p:spPr>
        <p:txBody>
          <a:bodyPr/>
          <a:lstStyle/>
          <a:p>
            <a:pPr algn="r" rtl="1">
              <a:buNone/>
            </a:pPr>
            <a:endParaRPr lang="ar-DZ" b="1" i="1" u="sng" dirty="0">
              <a:solidFill>
                <a:srgbClr val="FF0000"/>
              </a:solidFill>
            </a:endParaRPr>
          </a:p>
          <a:p>
            <a:pPr algn="r" rtl="1"/>
            <a:r>
              <a:rPr lang="ar-DZ" sz="2800" b="1" i="1" u="sng" dirty="0" smtClean="0">
                <a:solidFill>
                  <a:srgbClr val="FF0000"/>
                </a:solidFill>
              </a:rPr>
              <a:t>2)التكاليف الناتجة عن عدم رضا العاملين:</a:t>
            </a:r>
          </a:p>
          <a:p>
            <a:pPr algn="r" rtl="1">
              <a:buNone/>
            </a:pPr>
            <a:endParaRPr lang="ar-DZ" sz="2600" b="1" i="1" u="sng" dirty="0" smtClean="0">
              <a:solidFill>
                <a:srgbClr val="FF0000"/>
              </a:solidFill>
            </a:endParaRPr>
          </a:p>
          <a:p>
            <a:pPr algn="r" rtl="1">
              <a:buNone/>
            </a:pPr>
            <a:r>
              <a:rPr lang="ar-DZ" sz="2600" dirty="0" smtClean="0"/>
              <a:t>يعبر عن الرضا عن العمل بالمعادلة الآتية:</a:t>
            </a:r>
          </a:p>
          <a:p>
            <a:pPr algn="r" rtl="1">
              <a:buNone/>
            </a:pPr>
            <a:endParaRPr lang="ar-DZ" dirty="0" smtClean="0"/>
          </a:p>
          <a:p>
            <a:pPr algn="r" rtl="1">
              <a:buNone/>
            </a:pPr>
            <a:endParaRPr lang="fr-FR" dirty="0"/>
          </a:p>
        </p:txBody>
      </p:sp>
      <p:sp>
        <p:nvSpPr>
          <p:cNvPr id="5" name="Rectangle à coins arrondis 4"/>
          <p:cNvSpPr/>
          <p:nvPr/>
        </p:nvSpPr>
        <p:spPr>
          <a:xfrm>
            <a:off x="857224" y="2857496"/>
            <a:ext cx="7715304" cy="171451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400" dirty="0" smtClean="0"/>
              <a:t>الرضا عن العمل = الرضا عند {الأجر+ محتوى العمل+ فرص الترقية + الإشراف  + جماعة العمل + ساعات العمل + ظروف العمل}</a:t>
            </a: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86543"/>
          </a:xfrm>
        </p:spPr>
        <p:txBody>
          <a:bodyPr/>
          <a:lstStyle/>
          <a:p>
            <a:pPr lvl="1" algn="r">
              <a:buNone/>
            </a:pPr>
            <a:r>
              <a:rPr lang="ar-DZ" sz="3200" b="1" i="1" u="sng" dirty="0" smtClean="0">
                <a:solidFill>
                  <a:schemeClr val="accent3"/>
                </a:solidFill>
              </a:rPr>
              <a:t>3)</a:t>
            </a:r>
            <a:r>
              <a:rPr lang="ar-DZ" sz="3200" b="1" i="1" u="sng" dirty="0" smtClean="0">
                <a:solidFill>
                  <a:schemeClr val="accent3"/>
                </a:solidFill>
              </a:rPr>
              <a:t>أهداف التسيير التوقعي للوظائف والكفاءات: </a:t>
            </a:r>
          </a:p>
          <a:p>
            <a:pPr lvl="1" algn="r">
              <a:buNone/>
            </a:pPr>
            <a:r>
              <a:rPr lang="ar-DZ" sz="2600" dirty="0" smtClean="0"/>
              <a:t>تختلف الأهداف التي تسعى المؤسسة لتحقيقها من النموذج، عن الأهداف التي يبحث الأفراد عنها. </a:t>
            </a:r>
            <a:endParaRPr lang="ar-DZ" sz="2600" dirty="0" smtClean="0"/>
          </a:p>
          <a:p>
            <a:pPr lvl="1" algn="r">
              <a:buNone/>
            </a:pPr>
            <a:endParaRPr lang="ar-DZ" dirty="0" smtClean="0"/>
          </a:p>
          <a:p>
            <a:pPr lvl="1" algn="r">
              <a:buNone/>
            </a:pPr>
            <a:endParaRPr lang="ar-DZ" dirty="0" smtClean="0"/>
          </a:p>
        </p:txBody>
      </p:sp>
      <p:graphicFrame>
        <p:nvGraphicFramePr>
          <p:cNvPr id="11" name="Espace réservé du contenu 3"/>
          <p:cNvGraphicFramePr>
            <a:graphicFrameLocks/>
          </p:cNvGraphicFramePr>
          <p:nvPr/>
        </p:nvGraphicFramePr>
        <p:xfrm>
          <a:off x="457200" y="1785926"/>
          <a:ext cx="8229600" cy="4340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57200" y="285729"/>
            <a:ext cx="8229600" cy="5840438"/>
          </a:xfrm>
        </p:spPr>
        <p:txBody>
          <a:bodyPr/>
          <a:lstStyle/>
          <a:p>
            <a:pPr algn="ctr">
              <a:buNone/>
            </a:pPr>
            <a:endParaRPr lang="fr-FR" dirty="0"/>
          </a:p>
        </p:txBody>
      </p:sp>
      <p:sp>
        <p:nvSpPr>
          <p:cNvPr id="6" name="Pensées 5"/>
          <p:cNvSpPr/>
          <p:nvPr/>
        </p:nvSpPr>
        <p:spPr>
          <a:xfrm>
            <a:off x="1419927" y="357166"/>
            <a:ext cx="6584528" cy="4344613"/>
          </a:xfrm>
          <a:prstGeom prst="cloudCallout">
            <a:avLst>
              <a:gd name="adj1" fmla="val 33006"/>
              <a:gd name="adj2" fmla="val 71940"/>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dirty="0"/>
              <a:t> </a:t>
            </a:r>
            <a:r>
              <a:rPr lang="ar-DZ" sz="3200" b="1" i="1" dirty="0" smtClean="0">
                <a:solidFill>
                  <a:schemeClr val="tx1"/>
                </a:solidFill>
              </a:rPr>
              <a:t>المبحث الثاني : </a:t>
            </a:r>
          </a:p>
          <a:p>
            <a:pPr algn="ctr"/>
            <a:r>
              <a:rPr lang="ar-DZ" sz="3200" b="1" i="1" dirty="0" smtClean="0">
                <a:solidFill>
                  <a:srgbClr val="FF0000"/>
                </a:solidFill>
              </a:rPr>
              <a:t>مرتكزات وخطوات تطبيق التسيير التوقعي للوظائف والكفاءات وعوائقه</a:t>
            </a:r>
            <a:endParaRPr lang="fr-FR" sz="3200" b="1" i="1" dirty="0">
              <a:solidFill>
                <a:srgbClr val="FF0000"/>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1699</TotalTime>
  <Words>1084</Words>
  <Application>Microsoft Office PowerPoint</Application>
  <PresentationFormat>Affichage à l'écran (4:3)</PresentationFormat>
  <Paragraphs>117</Paragraphs>
  <Slides>16</Slides>
  <Notes>2</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WALID</dc:creator>
  <cp:lastModifiedBy>WALID</cp:lastModifiedBy>
  <cp:revision>88</cp:revision>
  <dcterms:created xsi:type="dcterms:W3CDTF">2020-07-06T12:16:32Z</dcterms:created>
  <dcterms:modified xsi:type="dcterms:W3CDTF">2020-07-07T16:36:04Z</dcterms:modified>
</cp:coreProperties>
</file>