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80" r:id="rId1"/>
  </p:sldMasterIdLst>
  <p:notesMasterIdLst>
    <p:notesMasterId r:id="rId15"/>
  </p:notesMasterIdLst>
  <p:sldIdLst>
    <p:sldId id="258" r:id="rId2"/>
    <p:sldId id="259" r:id="rId3"/>
    <p:sldId id="260" r:id="rId4"/>
    <p:sldId id="261" r:id="rId5"/>
    <p:sldId id="262" r:id="rId6"/>
    <p:sldId id="263" r:id="rId7"/>
    <p:sldId id="264" r:id="rId8"/>
    <p:sldId id="265" r:id="rId9"/>
    <p:sldId id="270" r:id="rId10"/>
    <p:sldId id="266" r:id="rId11"/>
    <p:sldId id="267" r:id="rId12"/>
    <p:sldId id="268" r:id="rId13"/>
    <p:sldId id="269"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3" d="100"/>
          <a:sy n="73" d="100"/>
        </p:scale>
        <p:origin x="-1134" y="3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5D97C5F-3EE6-45A1-BF7E-BB56CB660269}" type="datetimeFigureOut">
              <a:rPr lang="fr-FR" smtClean="0"/>
              <a:t>17/04/2020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6D7E6AA-7848-4BA2-BA62-67709203F9B4}" type="slidenum">
              <a:rPr lang="fr-FR" smtClean="0"/>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36D7E6AA-7848-4BA2-BA62-67709203F9B4}" type="slidenum">
              <a:rPr lang="fr-FR" smtClean="0"/>
              <a:t>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2AD57968-88AF-4487-BAED-1350DCAD45D9}" type="datetimeFigureOut">
              <a:rPr lang="fr-FR" smtClean="0"/>
              <a:pPr/>
              <a:t>17/04/2020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F6636C7-6B52-423B-935A-B5D834A74AB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D57968-88AF-4487-BAED-1350DCAD45D9}" type="datetimeFigureOut">
              <a:rPr lang="fr-FR" smtClean="0"/>
              <a:pPr/>
              <a:t>17/04/2020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636C7-6B52-423B-935A-B5D834A74AB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
            <a:ext cx="7772400" cy="2143115"/>
          </a:xfrm>
        </p:spPr>
        <p:txBody>
          <a:bodyPr>
            <a:normAutofit/>
          </a:bodyPr>
          <a:lstStyle/>
          <a:p>
            <a:pPr algn="ctr"/>
            <a:r>
              <a:rPr lang="ar-DZ" sz="2400" dirty="0" smtClean="0">
                <a:solidFill>
                  <a:schemeClr val="bg1"/>
                </a:solidFill>
              </a:rPr>
              <a:t>الشعبية </a:t>
            </a:r>
            <a:r>
              <a:rPr lang="ar-DZ" sz="2400" dirty="0" smtClean="0"/>
              <a:t/>
            </a:r>
            <a:br>
              <a:rPr lang="ar-DZ" sz="2400" dirty="0" smtClean="0"/>
            </a:br>
            <a:r>
              <a:rPr lang="ar-DZ" sz="2400" dirty="0" smtClean="0"/>
              <a:t>وزارة التعليم العالي والبحث العلمي</a:t>
            </a:r>
            <a:br>
              <a:rPr lang="ar-DZ" sz="2400" dirty="0" smtClean="0"/>
            </a:br>
            <a:r>
              <a:rPr lang="ar-DZ" sz="2400" dirty="0" smtClean="0"/>
              <a:t>جامعة محمد </a:t>
            </a:r>
            <a:r>
              <a:rPr lang="ar-DZ" sz="2400" dirty="0" err="1" smtClean="0"/>
              <a:t>خيضر</a:t>
            </a:r>
            <a:r>
              <a:rPr lang="ar-DZ" sz="2400" dirty="0" smtClean="0"/>
              <a:t> –بسكرة-</a:t>
            </a:r>
            <a:br>
              <a:rPr lang="ar-DZ" sz="2400" dirty="0" smtClean="0"/>
            </a:br>
            <a:r>
              <a:rPr lang="ar-DZ" sz="2400" dirty="0" smtClean="0"/>
              <a:t>كلية العلوم الاقتصادية والتجارية وعلوم التسيير</a:t>
            </a:r>
            <a:br>
              <a:rPr lang="ar-DZ" sz="2400" dirty="0" smtClean="0"/>
            </a:br>
            <a:r>
              <a:rPr lang="ar-DZ" sz="2400" dirty="0" smtClean="0"/>
              <a:t>قسم علوم التسيير </a:t>
            </a:r>
            <a:endParaRPr lang="en-US" sz="2400" dirty="0"/>
          </a:p>
        </p:txBody>
      </p:sp>
      <p:sp>
        <p:nvSpPr>
          <p:cNvPr id="3" name="Sous-titre 2"/>
          <p:cNvSpPr>
            <a:spLocks noGrp="1"/>
          </p:cNvSpPr>
          <p:nvPr>
            <p:ph type="subTitle" idx="1"/>
          </p:nvPr>
        </p:nvSpPr>
        <p:spPr>
          <a:xfrm>
            <a:off x="642910" y="3000372"/>
            <a:ext cx="8215370" cy="1571636"/>
          </a:xfrm>
        </p:spPr>
        <p:txBody>
          <a:bodyPr>
            <a:normAutofit/>
          </a:bodyPr>
          <a:lstStyle/>
          <a:p>
            <a:r>
              <a:rPr lang="ar-DZ" sz="3600" dirty="0" smtClean="0"/>
              <a:t>دور نظم معلومات الموارد ال</a:t>
            </a:r>
            <a:r>
              <a:rPr lang="ar-DZ" sz="3600" dirty="0"/>
              <a:t>ب</a:t>
            </a:r>
            <a:r>
              <a:rPr lang="ar-DZ" sz="3600" dirty="0" smtClean="0"/>
              <a:t>شرية في تقييم </a:t>
            </a:r>
            <a:r>
              <a:rPr lang="ar-DZ" sz="3600" dirty="0" err="1" smtClean="0"/>
              <a:t>اداء</a:t>
            </a:r>
            <a:r>
              <a:rPr lang="ar-DZ" sz="3600" dirty="0" smtClean="0"/>
              <a:t> العاملين </a:t>
            </a:r>
            <a:endParaRPr lang="en-US" sz="3600" dirty="0"/>
          </a:p>
        </p:txBody>
      </p:sp>
      <p:pic>
        <p:nvPicPr>
          <p:cNvPr id="4" name="Image 3" descr="biskra.jpg"/>
          <p:cNvPicPr>
            <a:picLocks noChangeAspect="1"/>
          </p:cNvPicPr>
          <p:nvPr/>
        </p:nvPicPr>
        <p:blipFill>
          <a:blip r:embed="rId2"/>
          <a:stretch>
            <a:fillRect/>
          </a:stretch>
        </p:blipFill>
        <p:spPr>
          <a:xfrm>
            <a:off x="500034" y="357166"/>
            <a:ext cx="1285884" cy="1500198"/>
          </a:xfrm>
          <a:prstGeom prst="rect">
            <a:avLst/>
          </a:prstGeom>
        </p:spPr>
      </p:pic>
      <p:pic>
        <p:nvPicPr>
          <p:cNvPr id="5" name="Image 4" descr="biskra.jpg"/>
          <p:cNvPicPr>
            <a:picLocks noChangeAspect="1"/>
          </p:cNvPicPr>
          <p:nvPr/>
        </p:nvPicPr>
        <p:blipFill>
          <a:blip r:embed="rId2"/>
          <a:stretch>
            <a:fillRect/>
          </a:stretch>
        </p:blipFill>
        <p:spPr>
          <a:xfrm>
            <a:off x="7215206" y="357166"/>
            <a:ext cx="1357322" cy="1500198"/>
          </a:xfrm>
          <a:prstGeom prst="rect">
            <a:avLst/>
          </a:prstGeom>
        </p:spPr>
      </p:pic>
      <p:sp>
        <p:nvSpPr>
          <p:cNvPr id="6" name="ZoneTexte 5"/>
          <p:cNvSpPr txBox="1"/>
          <p:nvPr/>
        </p:nvSpPr>
        <p:spPr>
          <a:xfrm>
            <a:off x="1357290" y="2071678"/>
            <a:ext cx="6215106" cy="646331"/>
          </a:xfrm>
          <a:prstGeom prst="rect">
            <a:avLst/>
          </a:prstGeom>
          <a:noFill/>
        </p:spPr>
        <p:txBody>
          <a:bodyPr wrap="square" rtlCol="0">
            <a:spAutoFit/>
          </a:bodyPr>
          <a:lstStyle/>
          <a:p>
            <a:pPr algn="ctr"/>
            <a:r>
              <a:rPr lang="ar-DZ" sz="3600" dirty="0" smtClean="0"/>
              <a:t>الموضوع</a:t>
            </a:r>
            <a:endParaRPr lang="en-US" sz="3600" dirty="0"/>
          </a:p>
        </p:txBody>
      </p:sp>
      <p:sp>
        <p:nvSpPr>
          <p:cNvPr id="9" name="ZoneTexte 8"/>
          <p:cNvSpPr txBox="1"/>
          <p:nvPr/>
        </p:nvSpPr>
        <p:spPr>
          <a:xfrm>
            <a:off x="6786578" y="5072074"/>
            <a:ext cx="2357422" cy="461665"/>
          </a:xfrm>
          <a:prstGeom prst="rect">
            <a:avLst/>
          </a:prstGeom>
          <a:noFill/>
        </p:spPr>
        <p:txBody>
          <a:bodyPr wrap="square" rtlCol="0">
            <a:spAutoFit/>
          </a:bodyPr>
          <a:lstStyle/>
          <a:p>
            <a:pPr algn="r" rtl="1"/>
            <a:r>
              <a:rPr lang="ar-DZ" sz="2400" b="1" dirty="0" smtClean="0">
                <a:solidFill>
                  <a:schemeClr val="bg1"/>
                </a:solidFill>
              </a:rPr>
              <a:t>من </a:t>
            </a:r>
            <a:r>
              <a:rPr lang="ar-DZ" sz="2400" b="1" dirty="0" smtClean="0"/>
              <a:t>إعداد</a:t>
            </a:r>
            <a:r>
              <a:rPr lang="fr-FR" sz="2400" b="1" dirty="0" smtClean="0"/>
              <a:t>:</a:t>
            </a:r>
            <a:endParaRPr lang="ar-DZ" sz="2400" b="1" dirty="0" smtClean="0"/>
          </a:p>
        </p:txBody>
      </p:sp>
      <p:sp>
        <p:nvSpPr>
          <p:cNvPr id="10" name="ZoneTexte 9"/>
          <p:cNvSpPr txBox="1"/>
          <p:nvPr/>
        </p:nvSpPr>
        <p:spPr>
          <a:xfrm>
            <a:off x="6929454" y="5572140"/>
            <a:ext cx="1928826" cy="923330"/>
          </a:xfrm>
          <a:prstGeom prst="rect">
            <a:avLst/>
          </a:prstGeom>
          <a:noFill/>
        </p:spPr>
        <p:txBody>
          <a:bodyPr wrap="square" rtlCol="0">
            <a:spAutoFit/>
          </a:bodyPr>
          <a:lstStyle/>
          <a:p>
            <a:pPr algn="ctr" rtl="1">
              <a:buFont typeface="Wingdings" pitchFamily="2" charset="2"/>
              <a:buChar char="Ø"/>
            </a:pPr>
            <a:r>
              <a:rPr lang="ar-DZ" b="1" dirty="0" smtClean="0"/>
              <a:t>أحلام</a:t>
            </a:r>
            <a:r>
              <a:rPr lang="ar-DZ" b="1" dirty="0" smtClean="0">
                <a:solidFill>
                  <a:schemeClr val="bg1"/>
                </a:solidFill>
              </a:rPr>
              <a:t> </a:t>
            </a:r>
            <a:r>
              <a:rPr lang="ar-DZ" b="1" dirty="0" smtClean="0"/>
              <a:t>شريف</a:t>
            </a:r>
          </a:p>
          <a:p>
            <a:pPr algn="r" rtl="1">
              <a:buFont typeface="Wingdings" pitchFamily="2" charset="2"/>
              <a:buChar char="Ø"/>
            </a:pPr>
            <a:r>
              <a:rPr lang="ar-DZ" b="1" dirty="0" smtClean="0"/>
              <a:t>نور جيهان سلمي</a:t>
            </a:r>
            <a:endParaRPr lang="fr-FR" b="1" dirty="0" smtClean="0"/>
          </a:p>
          <a:p>
            <a:pPr algn="r" rtl="1">
              <a:buFont typeface="Wingdings" pitchFamily="2" charset="2"/>
              <a:buChar char="Ø"/>
            </a:pPr>
            <a:r>
              <a:rPr lang="ar-DZ" b="1" dirty="0" err="1" smtClean="0"/>
              <a:t>ايناس</a:t>
            </a:r>
            <a:r>
              <a:rPr lang="ar-DZ" b="1" dirty="0" smtClean="0"/>
              <a:t> حيري حيري</a:t>
            </a:r>
            <a:endParaRPr lang="en-US" b="1" dirty="0"/>
          </a:p>
        </p:txBody>
      </p:sp>
      <p:sp>
        <p:nvSpPr>
          <p:cNvPr id="11" name="ZoneTexte 10"/>
          <p:cNvSpPr txBox="1"/>
          <p:nvPr/>
        </p:nvSpPr>
        <p:spPr>
          <a:xfrm>
            <a:off x="214282" y="5214950"/>
            <a:ext cx="2071702" cy="461665"/>
          </a:xfrm>
          <a:prstGeom prst="rect">
            <a:avLst/>
          </a:prstGeom>
          <a:noFill/>
        </p:spPr>
        <p:txBody>
          <a:bodyPr wrap="square" rtlCol="0">
            <a:spAutoFit/>
          </a:bodyPr>
          <a:lstStyle/>
          <a:p>
            <a:pPr algn="r" rtl="1"/>
            <a:r>
              <a:rPr lang="ar-DZ" sz="2400" b="1" dirty="0" smtClean="0"/>
              <a:t>تحت إشراف</a:t>
            </a:r>
            <a:r>
              <a:rPr lang="fr-FR" sz="2400" b="1" dirty="0" smtClean="0"/>
              <a:t>:</a:t>
            </a:r>
            <a:endParaRPr lang="en-US" sz="2400" b="1" dirty="0"/>
          </a:p>
        </p:txBody>
      </p:sp>
      <p:sp>
        <p:nvSpPr>
          <p:cNvPr id="12" name="ZoneTexte 11"/>
          <p:cNvSpPr txBox="1"/>
          <p:nvPr/>
        </p:nvSpPr>
        <p:spPr>
          <a:xfrm>
            <a:off x="0" y="5786454"/>
            <a:ext cx="2714612" cy="369332"/>
          </a:xfrm>
          <a:prstGeom prst="rect">
            <a:avLst/>
          </a:prstGeom>
          <a:noFill/>
        </p:spPr>
        <p:txBody>
          <a:bodyPr wrap="square" rtlCol="0">
            <a:spAutoFit/>
          </a:bodyPr>
          <a:lstStyle/>
          <a:p>
            <a:pPr lvl="1" algn="r" rtl="1">
              <a:buFont typeface="Wingdings" pitchFamily="2" charset="2"/>
              <a:buChar char="Ø"/>
            </a:pPr>
            <a:r>
              <a:rPr lang="ar-DZ" b="1" dirty="0" err="1" smtClean="0"/>
              <a:t>مليكة</a:t>
            </a:r>
            <a:r>
              <a:rPr lang="ar-DZ" b="1" dirty="0" smtClean="0"/>
              <a:t> </a:t>
            </a:r>
            <a:r>
              <a:rPr lang="ar-DZ" b="1" dirty="0" err="1" smtClean="0"/>
              <a:t>علالي</a:t>
            </a:r>
            <a:r>
              <a:rPr lang="ar-DZ" b="1" dirty="0" smtClean="0"/>
              <a:t> </a:t>
            </a:r>
            <a:endParaRPr lang="en-US" b="1" dirty="0"/>
          </a:p>
        </p:txBody>
      </p:sp>
      <p:sp>
        <p:nvSpPr>
          <p:cNvPr id="13" name="ZoneTexte 12"/>
          <p:cNvSpPr txBox="1"/>
          <p:nvPr/>
        </p:nvSpPr>
        <p:spPr>
          <a:xfrm>
            <a:off x="2143108" y="6215082"/>
            <a:ext cx="3929090" cy="369332"/>
          </a:xfrm>
          <a:prstGeom prst="rect">
            <a:avLst/>
          </a:prstGeom>
          <a:noFill/>
        </p:spPr>
        <p:txBody>
          <a:bodyPr wrap="square" rtlCol="0">
            <a:spAutoFit/>
          </a:bodyPr>
          <a:lstStyle/>
          <a:p>
            <a:pPr algn="r" rtl="1"/>
            <a:r>
              <a:rPr lang="ar-DZ" b="1" dirty="0" smtClean="0"/>
              <a:t>السنة الجامعية 2019/2020</a:t>
            </a:r>
            <a:endParaRPr lang="en-US" b="1" dirty="0"/>
          </a:p>
        </p:txBody>
      </p:sp>
      <p:sp>
        <p:nvSpPr>
          <p:cNvPr id="15" name="Parchemin horizontal 14"/>
          <p:cNvSpPr/>
          <p:nvPr/>
        </p:nvSpPr>
        <p:spPr>
          <a:xfrm>
            <a:off x="642910" y="2643182"/>
            <a:ext cx="8143932" cy="2428892"/>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dirty="0" smtClean="0">
                <a:solidFill>
                  <a:schemeClr val="tx1"/>
                </a:solidFill>
              </a:rPr>
              <a:t>التسيير التوقعي </a:t>
            </a:r>
            <a:r>
              <a:rPr lang="ar-DZ" sz="4400" b="1" dirty="0" smtClean="0">
                <a:solidFill>
                  <a:schemeClr val="tx1"/>
                </a:solidFill>
              </a:rPr>
              <a:t>للوظائف والكفاءات </a:t>
            </a:r>
            <a:endParaRPr lang="ar-DZ" sz="4400" b="1" dirty="0" smtClean="0">
              <a:solidFill>
                <a:schemeClr val="tx1"/>
              </a:solidFill>
            </a:endParaRPr>
          </a:p>
          <a:p>
            <a:pPr algn="ctr"/>
            <a:r>
              <a:rPr lang="fr-FR" sz="5400" b="1" dirty="0" smtClean="0">
                <a:solidFill>
                  <a:schemeClr val="tx1"/>
                </a:solidFill>
              </a:rPr>
              <a:t>P E G C </a:t>
            </a:r>
            <a:endParaRPr lang="fr-FR" sz="5400" b="1" dirty="0">
              <a:solidFill>
                <a:schemeClr val="tx1"/>
              </a:solidFill>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2"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 calcmode="lin" valueType="num">
                                      <p:cBhvr additive="base">
                                        <p:cTn id="12" dur="1000" fill="hold"/>
                                        <p:tgtEl>
                                          <p:spTgt spid="6">
                                            <p:txEl>
                                              <p:pRg st="0" end="0"/>
                                            </p:txEl>
                                          </p:spTgt>
                                        </p:tgtEl>
                                        <p:attrNameLst>
                                          <p:attrName>ppt_x</p:attrName>
                                        </p:attrNameLst>
                                      </p:cBhvr>
                                      <p:tavLst>
                                        <p:tav tm="0">
                                          <p:val>
                                            <p:strVal val="1+#ppt_w/2"/>
                                          </p:val>
                                        </p:tav>
                                        <p:tav tm="100000">
                                          <p:val>
                                            <p:strVal val="#ppt_x"/>
                                          </p:val>
                                        </p:tav>
                                      </p:tavLst>
                                    </p:anim>
                                    <p:anim calcmode="lin" valueType="num">
                                      <p:cBhvr additive="base">
                                        <p:cTn id="13" dur="1000" fill="hold"/>
                                        <p:tgtEl>
                                          <p:spTgt spid="6">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11">
                                            <p:txEl>
                                              <p:pRg st="0" end="0"/>
                                            </p:txEl>
                                          </p:spTgt>
                                        </p:tgtEl>
                                        <p:attrNameLst>
                                          <p:attrName>style.visibility</p:attrName>
                                        </p:attrNameLst>
                                      </p:cBhvr>
                                      <p:to>
                                        <p:strVal val="visible"/>
                                      </p:to>
                                    </p:set>
                                    <p:animEffect transition="in" filter="diamond(in)">
                                      <p:cBhvr>
                                        <p:cTn id="18" dur="2000"/>
                                        <p:tgtEl>
                                          <p:spTgt spid="11">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nodeType="clickEffect">
                                  <p:stCondLst>
                                    <p:cond delay="0"/>
                                  </p:stCondLst>
                                  <p:childTnLst>
                                    <p:set>
                                      <p:cBhvr>
                                        <p:cTn id="22" dur="1" fill="hold">
                                          <p:stCondLst>
                                            <p:cond delay="0"/>
                                          </p:stCondLst>
                                        </p:cTn>
                                        <p:tgtEl>
                                          <p:spTgt spid="9">
                                            <p:txEl>
                                              <p:pRg st="0" end="0"/>
                                            </p:txEl>
                                          </p:spTgt>
                                        </p:tgtEl>
                                        <p:attrNameLst>
                                          <p:attrName>style.visibility</p:attrName>
                                        </p:attrNameLst>
                                      </p:cBhvr>
                                      <p:to>
                                        <p:strVal val="visible"/>
                                      </p:to>
                                    </p:set>
                                    <p:animEffect transition="in" filter="diamond(in)">
                                      <p:cBhvr>
                                        <p:cTn id="23" dur="2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sz="2800" b="1" dirty="0" smtClean="0"/>
              <a:t>: </a:t>
            </a:r>
            <a:r>
              <a:rPr lang="ar-DZ" sz="2800" b="1" dirty="0" smtClean="0"/>
              <a:t>المطلب </a:t>
            </a:r>
            <a:r>
              <a:rPr lang="ar-DZ" sz="2800" b="1" dirty="0" err="1" smtClean="0"/>
              <a:t>الاول</a:t>
            </a:r>
            <a:endParaRPr lang="fr-FR" sz="2800" b="1" dirty="0"/>
          </a:p>
        </p:txBody>
      </p:sp>
      <p:sp>
        <p:nvSpPr>
          <p:cNvPr id="4" name="Ellipse 3"/>
          <p:cNvSpPr/>
          <p:nvPr/>
        </p:nvSpPr>
        <p:spPr>
          <a:xfrm>
            <a:off x="928662" y="214290"/>
            <a:ext cx="5929354" cy="92869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خطوات التسيير التوقعي للوظائف والكفاءات</a:t>
            </a:r>
            <a:endParaRPr lang="fr-FR" sz="2800" dirty="0">
              <a:solidFill>
                <a:schemeClr val="tx1"/>
              </a:solidFill>
            </a:endParaRPr>
          </a:p>
        </p:txBody>
      </p:sp>
      <p:sp>
        <p:nvSpPr>
          <p:cNvPr id="10" name="Rectangle 9"/>
          <p:cNvSpPr/>
          <p:nvPr/>
        </p:nvSpPr>
        <p:spPr>
          <a:xfrm>
            <a:off x="214282" y="1142984"/>
            <a:ext cx="1785950" cy="121444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000" b="1" dirty="0" smtClean="0">
                <a:ln w="12700">
                  <a:solidFill>
                    <a:schemeClr val="tx2">
                      <a:satMod val="155000"/>
                    </a:schemeClr>
                  </a:solidFill>
                  <a:prstDash val="solid"/>
                </a:ln>
                <a:solidFill>
                  <a:schemeClr val="tx1">
                    <a:lumMod val="95000"/>
                    <a:lumOff val="5000"/>
                  </a:schemeClr>
                </a:solidFill>
              </a:rPr>
              <a:t>التطور الديموغرافي للعاملين الحاليين في المؤسسة</a:t>
            </a:r>
            <a:endParaRPr lang="ar-DZ" sz="2000" b="1" dirty="0">
              <a:ln w="12700">
                <a:solidFill>
                  <a:schemeClr val="tx2">
                    <a:satMod val="155000"/>
                  </a:schemeClr>
                </a:solidFill>
                <a:prstDash val="solid"/>
              </a:ln>
              <a:solidFill>
                <a:schemeClr val="tx1">
                  <a:lumMod val="95000"/>
                  <a:lumOff val="5000"/>
                </a:schemeClr>
              </a:solidFill>
            </a:endParaRPr>
          </a:p>
        </p:txBody>
      </p:sp>
      <p:sp>
        <p:nvSpPr>
          <p:cNvPr id="12" name="Rectangle 11"/>
          <p:cNvSpPr/>
          <p:nvPr/>
        </p:nvSpPr>
        <p:spPr>
          <a:xfrm>
            <a:off x="2143108" y="1500174"/>
            <a:ext cx="2000264"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lumMod val="95000"/>
                    <a:lumOff val="5000"/>
                  </a:schemeClr>
                </a:solidFill>
              </a:rPr>
              <a:t>تطور مؤهلات العاملين الحاليين في المؤسسة</a:t>
            </a:r>
            <a:endParaRPr lang="ar-DZ" sz="2000" b="1" dirty="0">
              <a:solidFill>
                <a:schemeClr val="tx1">
                  <a:lumMod val="95000"/>
                  <a:lumOff val="5000"/>
                </a:schemeClr>
              </a:solidFill>
            </a:endParaRPr>
          </a:p>
        </p:txBody>
      </p:sp>
      <p:sp>
        <p:nvSpPr>
          <p:cNvPr id="13" name="Espace réservé du contenu 12"/>
          <p:cNvSpPr>
            <a:spLocks noGrp="1"/>
          </p:cNvSpPr>
          <p:nvPr>
            <p:ph idx="1"/>
          </p:nvPr>
        </p:nvSpPr>
        <p:spPr>
          <a:xfrm>
            <a:off x="4214810" y="1500174"/>
            <a:ext cx="2071702"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normAutofit/>
          </a:bodyPr>
          <a:lstStyle/>
          <a:p>
            <a:r>
              <a:rPr lang="ar-DZ" sz="2000" b="1" dirty="0" smtClean="0">
                <a:solidFill>
                  <a:schemeClr val="tx1">
                    <a:lumMod val="95000"/>
                    <a:lumOff val="5000"/>
                  </a:schemeClr>
                </a:solidFill>
              </a:rPr>
              <a:t>إستراتيجية </a:t>
            </a:r>
            <a:r>
              <a:rPr lang="ar-DZ" sz="2000" b="1" dirty="0" err="1" smtClean="0">
                <a:solidFill>
                  <a:schemeClr val="tx1">
                    <a:lumMod val="95000"/>
                    <a:lumOff val="5000"/>
                  </a:schemeClr>
                </a:solidFill>
              </a:rPr>
              <a:t>و</a:t>
            </a:r>
            <a:r>
              <a:rPr lang="ar-DZ" sz="2000" b="1" dirty="0" smtClean="0">
                <a:solidFill>
                  <a:schemeClr val="tx1">
                    <a:lumMod val="95000"/>
                    <a:lumOff val="5000"/>
                  </a:schemeClr>
                </a:solidFill>
              </a:rPr>
              <a:t> أهداف المؤسسة</a:t>
            </a:r>
            <a:endParaRPr lang="ar-DZ" sz="2000" b="1" dirty="0">
              <a:solidFill>
                <a:schemeClr val="tx1">
                  <a:lumMod val="95000"/>
                  <a:lumOff val="5000"/>
                </a:schemeClr>
              </a:solidFill>
            </a:endParaRPr>
          </a:p>
        </p:txBody>
      </p:sp>
      <p:sp>
        <p:nvSpPr>
          <p:cNvPr id="14" name="Rectangle 13"/>
          <p:cNvSpPr/>
          <p:nvPr/>
        </p:nvSpPr>
        <p:spPr>
          <a:xfrm>
            <a:off x="-3143304" y="-214338"/>
            <a:ext cx="142876" cy="714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DZ"/>
          </a:p>
        </p:txBody>
      </p:sp>
      <p:sp>
        <p:nvSpPr>
          <p:cNvPr id="15" name="Rectangle 14"/>
          <p:cNvSpPr/>
          <p:nvPr/>
        </p:nvSpPr>
        <p:spPr>
          <a:xfrm>
            <a:off x="6429388" y="1357298"/>
            <a:ext cx="1857388"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lumMod val="95000"/>
                    <a:lumOff val="5000"/>
                  </a:schemeClr>
                </a:solidFill>
              </a:rPr>
              <a:t>كمية الوظائف المتوقعة للفترة المستقبلية</a:t>
            </a:r>
            <a:endParaRPr lang="ar-DZ" sz="2000" b="1" dirty="0">
              <a:solidFill>
                <a:schemeClr val="tx1">
                  <a:lumMod val="95000"/>
                  <a:lumOff val="5000"/>
                </a:schemeClr>
              </a:solidFill>
            </a:endParaRPr>
          </a:p>
        </p:txBody>
      </p:sp>
      <p:sp>
        <p:nvSpPr>
          <p:cNvPr id="16" name="Rectangle 15"/>
          <p:cNvSpPr/>
          <p:nvPr/>
        </p:nvSpPr>
        <p:spPr>
          <a:xfrm>
            <a:off x="1285852" y="2571744"/>
            <a:ext cx="207170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lumMod val="95000"/>
                    <a:lumOff val="5000"/>
                  </a:schemeClr>
                </a:solidFill>
              </a:rPr>
              <a:t>تقدير العرض الداخلي من حيث الكمية </a:t>
            </a:r>
            <a:r>
              <a:rPr lang="ar-DZ" sz="2000" b="1" dirty="0" err="1" smtClean="0">
                <a:solidFill>
                  <a:schemeClr val="tx1">
                    <a:lumMod val="95000"/>
                    <a:lumOff val="5000"/>
                  </a:schemeClr>
                </a:solidFill>
              </a:rPr>
              <a:t>و</a:t>
            </a:r>
            <a:r>
              <a:rPr lang="ar-DZ" sz="2000" b="1" dirty="0" smtClean="0">
                <a:solidFill>
                  <a:schemeClr val="tx1">
                    <a:lumMod val="95000"/>
                    <a:lumOff val="5000"/>
                  </a:schemeClr>
                </a:solidFill>
              </a:rPr>
              <a:t> النوعية</a:t>
            </a:r>
            <a:endParaRPr lang="ar-DZ" sz="2000" b="1" dirty="0">
              <a:solidFill>
                <a:schemeClr val="tx1">
                  <a:lumMod val="95000"/>
                  <a:lumOff val="5000"/>
                </a:schemeClr>
              </a:solidFill>
            </a:endParaRPr>
          </a:p>
        </p:txBody>
      </p:sp>
      <p:sp>
        <p:nvSpPr>
          <p:cNvPr id="17" name="Rectangle 16"/>
          <p:cNvSpPr/>
          <p:nvPr/>
        </p:nvSpPr>
        <p:spPr>
          <a:xfrm>
            <a:off x="3286116" y="5072074"/>
            <a:ext cx="1714512"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lumMod val="95000"/>
                    <a:lumOff val="5000"/>
                  </a:schemeClr>
                </a:solidFill>
              </a:rPr>
              <a:t>إجراءات تعديليه داخلية</a:t>
            </a:r>
            <a:endParaRPr lang="ar-DZ" sz="2000" b="1" dirty="0">
              <a:solidFill>
                <a:schemeClr val="tx1">
                  <a:lumMod val="95000"/>
                  <a:lumOff val="5000"/>
                </a:schemeClr>
              </a:solidFill>
            </a:endParaRPr>
          </a:p>
        </p:txBody>
      </p:sp>
      <p:sp>
        <p:nvSpPr>
          <p:cNvPr id="18" name="Rectangle 17"/>
          <p:cNvSpPr/>
          <p:nvPr/>
        </p:nvSpPr>
        <p:spPr>
          <a:xfrm>
            <a:off x="5786446" y="3357562"/>
            <a:ext cx="1857388" cy="7143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lumMod val="95000"/>
                    <a:lumOff val="5000"/>
                  </a:schemeClr>
                </a:solidFill>
              </a:rPr>
              <a:t>حالة التوازن</a:t>
            </a:r>
            <a:endParaRPr lang="ar-DZ" sz="2000" b="1" dirty="0">
              <a:solidFill>
                <a:schemeClr val="tx1">
                  <a:lumMod val="95000"/>
                  <a:lumOff val="5000"/>
                </a:schemeClr>
              </a:solidFill>
            </a:endParaRPr>
          </a:p>
        </p:txBody>
      </p:sp>
      <p:sp>
        <p:nvSpPr>
          <p:cNvPr id="19" name="Rectangle 18"/>
          <p:cNvSpPr/>
          <p:nvPr/>
        </p:nvSpPr>
        <p:spPr>
          <a:xfrm>
            <a:off x="5786446" y="2428868"/>
            <a:ext cx="2071702"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sz="2000" b="1" dirty="0" smtClean="0">
                <a:solidFill>
                  <a:schemeClr val="tx1">
                    <a:lumMod val="95000"/>
                    <a:lumOff val="5000"/>
                  </a:schemeClr>
                </a:solidFill>
              </a:rPr>
              <a:t>الاحتياجات </a:t>
            </a:r>
            <a:r>
              <a:rPr lang="ar-DZ" sz="2000" b="1" dirty="0" smtClean="0">
                <a:solidFill>
                  <a:schemeClr val="tx1">
                    <a:lumMod val="95000"/>
                    <a:lumOff val="5000"/>
                  </a:schemeClr>
                </a:solidFill>
              </a:rPr>
              <a:t>من الموارد البشرية من حيث الكمية </a:t>
            </a:r>
            <a:r>
              <a:rPr lang="ar-DZ" sz="2000" b="1" dirty="0" err="1" smtClean="0">
                <a:solidFill>
                  <a:schemeClr val="tx1">
                    <a:lumMod val="95000"/>
                    <a:lumOff val="5000"/>
                  </a:schemeClr>
                </a:solidFill>
              </a:rPr>
              <a:t>و</a:t>
            </a:r>
            <a:r>
              <a:rPr lang="ar-DZ" sz="2000" b="1" dirty="0" smtClean="0">
                <a:solidFill>
                  <a:schemeClr val="tx1">
                    <a:lumMod val="95000"/>
                    <a:lumOff val="5000"/>
                  </a:schemeClr>
                </a:solidFill>
              </a:rPr>
              <a:t> المؤهلات</a:t>
            </a:r>
            <a:endParaRPr lang="ar-DZ" sz="2000" b="1" dirty="0">
              <a:solidFill>
                <a:schemeClr val="tx1">
                  <a:lumMod val="95000"/>
                  <a:lumOff val="5000"/>
                </a:schemeClr>
              </a:solidFill>
            </a:endParaRPr>
          </a:p>
        </p:txBody>
      </p:sp>
      <p:sp>
        <p:nvSpPr>
          <p:cNvPr id="20" name="Rectangle 19"/>
          <p:cNvSpPr/>
          <p:nvPr/>
        </p:nvSpPr>
        <p:spPr>
          <a:xfrm>
            <a:off x="3500430" y="6000768"/>
            <a:ext cx="1357322" cy="8572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1"/>
            <a:r>
              <a:rPr lang="ar-DZ" b="1" smtClean="0">
                <a:solidFill>
                  <a:schemeClr val="tx1">
                    <a:lumMod val="95000"/>
                    <a:lumOff val="5000"/>
                  </a:schemeClr>
                </a:solidFill>
              </a:rPr>
              <a:t>إجراءات تعديليه </a:t>
            </a:r>
            <a:r>
              <a:rPr lang="ar-DZ" b="1" dirty="0" smtClean="0">
                <a:solidFill>
                  <a:schemeClr val="tx1">
                    <a:lumMod val="95000"/>
                    <a:lumOff val="5000"/>
                  </a:schemeClr>
                </a:solidFill>
              </a:rPr>
              <a:t>خارجية</a:t>
            </a:r>
            <a:endParaRPr lang="ar-DZ" b="1" dirty="0">
              <a:solidFill>
                <a:schemeClr val="tx1">
                  <a:lumMod val="95000"/>
                  <a:lumOff val="5000"/>
                </a:schemeClr>
              </a:solidFill>
            </a:endParaRPr>
          </a:p>
        </p:txBody>
      </p:sp>
      <p:sp>
        <p:nvSpPr>
          <p:cNvPr id="21" name="Rectangle 20"/>
          <p:cNvSpPr/>
          <p:nvPr/>
        </p:nvSpPr>
        <p:spPr>
          <a:xfrm>
            <a:off x="3428992" y="3143248"/>
            <a:ext cx="142876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b="1" dirty="0" smtClean="0">
                <a:solidFill>
                  <a:schemeClr val="tx1">
                    <a:lumMod val="95000"/>
                    <a:lumOff val="5000"/>
                  </a:schemeClr>
                </a:solidFill>
              </a:rPr>
              <a:t>المقارنة بين الاحتياجات </a:t>
            </a:r>
            <a:r>
              <a:rPr lang="ar-DZ" b="1" dirty="0" err="1" smtClean="0">
                <a:solidFill>
                  <a:schemeClr val="tx1">
                    <a:lumMod val="95000"/>
                    <a:lumOff val="5000"/>
                  </a:schemeClr>
                </a:solidFill>
              </a:rPr>
              <a:t>و</a:t>
            </a:r>
            <a:r>
              <a:rPr lang="ar-DZ" b="1" dirty="0" smtClean="0">
                <a:solidFill>
                  <a:schemeClr val="tx1">
                    <a:lumMod val="95000"/>
                    <a:lumOff val="5000"/>
                  </a:schemeClr>
                </a:solidFill>
              </a:rPr>
              <a:t> العرض الداخلي</a:t>
            </a:r>
            <a:endParaRPr lang="ar-DZ" b="1" dirty="0">
              <a:solidFill>
                <a:schemeClr val="tx1">
                  <a:lumMod val="95000"/>
                  <a:lumOff val="5000"/>
                </a:schemeClr>
              </a:solidFill>
            </a:endParaRPr>
          </a:p>
        </p:txBody>
      </p:sp>
      <p:sp>
        <p:nvSpPr>
          <p:cNvPr id="22" name="Rectangle 21"/>
          <p:cNvSpPr/>
          <p:nvPr/>
        </p:nvSpPr>
        <p:spPr>
          <a:xfrm>
            <a:off x="3428992" y="4143380"/>
            <a:ext cx="1428760" cy="6429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DZ" sz="2000" b="1" dirty="0" smtClean="0">
                <a:solidFill>
                  <a:schemeClr val="tx1">
                    <a:lumMod val="95000"/>
                    <a:lumOff val="5000"/>
                  </a:schemeClr>
                </a:solidFill>
              </a:rPr>
              <a:t>حالة عدم التوازن</a:t>
            </a:r>
            <a:endParaRPr lang="ar-DZ" sz="2000" b="1" dirty="0">
              <a:solidFill>
                <a:schemeClr val="tx1">
                  <a:lumMod val="95000"/>
                  <a:lumOff val="5000"/>
                </a:schemeClr>
              </a:solidFill>
            </a:endParaRPr>
          </a:p>
        </p:txBody>
      </p:sp>
      <p:cxnSp>
        <p:nvCxnSpPr>
          <p:cNvPr id="24" name="Connecteur droit avec flèche 23"/>
          <p:cNvCxnSpPr/>
          <p:nvPr/>
        </p:nvCxnSpPr>
        <p:spPr>
          <a:xfrm>
            <a:off x="1714480" y="2357430"/>
            <a:ext cx="285752" cy="21431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4" name="Connecteur droit avec flèche 33"/>
          <p:cNvCxnSpPr>
            <a:endCxn id="16" idx="0"/>
          </p:cNvCxnSpPr>
          <p:nvPr/>
        </p:nvCxnSpPr>
        <p:spPr>
          <a:xfrm rot="10800000" flipV="1">
            <a:off x="2321704" y="2357430"/>
            <a:ext cx="321475" cy="214314"/>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36" name="Connecteur droit avec flèche 35"/>
          <p:cNvCxnSpPr/>
          <p:nvPr/>
        </p:nvCxnSpPr>
        <p:spPr>
          <a:xfrm>
            <a:off x="4857752" y="2285992"/>
            <a:ext cx="928694" cy="42862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0" name="Connecteur droit avec flèche 39"/>
          <p:cNvCxnSpPr/>
          <p:nvPr/>
        </p:nvCxnSpPr>
        <p:spPr>
          <a:xfrm rot="5400000">
            <a:off x="6965173" y="2321711"/>
            <a:ext cx="214314"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3" name="Connecteur droit avec flèche 42"/>
          <p:cNvCxnSpPr>
            <a:stCxn id="16" idx="2"/>
          </p:cNvCxnSpPr>
          <p:nvPr/>
        </p:nvCxnSpPr>
        <p:spPr>
          <a:xfrm rot="16200000" flipH="1">
            <a:off x="2696752" y="3053950"/>
            <a:ext cx="357190" cy="110728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45" name="Connecteur droit avec flèche 44"/>
          <p:cNvCxnSpPr/>
          <p:nvPr/>
        </p:nvCxnSpPr>
        <p:spPr>
          <a:xfrm>
            <a:off x="4857752" y="3643314"/>
            <a:ext cx="928694" cy="3571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1" name="Connecteur droit avec flèche 50"/>
          <p:cNvCxnSpPr>
            <a:stCxn id="21" idx="2"/>
            <a:endCxn id="22" idx="0"/>
          </p:cNvCxnSpPr>
          <p:nvPr/>
        </p:nvCxnSpPr>
        <p:spPr>
          <a:xfrm rot="5400000">
            <a:off x="4036215" y="4036223"/>
            <a:ext cx="214314"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58" name="Connecteur droit avec flèche 57"/>
          <p:cNvCxnSpPr>
            <a:stCxn id="22" idx="2"/>
            <a:endCxn id="17" idx="0"/>
          </p:cNvCxnSpPr>
          <p:nvPr/>
        </p:nvCxnSpPr>
        <p:spPr>
          <a:xfrm rot="5400000">
            <a:off x="4000496" y="4929198"/>
            <a:ext cx="285752"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70" name="Connecteur droit avec flèche 69"/>
          <p:cNvCxnSpPr>
            <a:stCxn id="17" idx="2"/>
            <a:endCxn id="20" idx="0"/>
          </p:cNvCxnSpPr>
          <p:nvPr/>
        </p:nvCxnSpPr>
        <p:spPr>
          <a:xfrm rot="16200000" flipH="1">
            <a:off x="4018355" y="5840032"/>
            <a:ext cx="285752" cy="35719"/>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7" name="Connecteur en angle 86"/>
          <p:cNvCxnSpPr>
            <a:stCxn id="17" idx="3"/>
            <a:endCxn id="20" idx="3"/>
          </p:cNvCxnSpPr>
          <p:nvPr/>
        </p:nvCxnSpPr>
        <p:spPr>
          <a:xfrm flipH="1">
            <a:off x="4857752" y="5393545"/>
            <a:ext cx="142876" cy="1035839"/>
          </a:xfrm>
          <a:prstGeom prst="bentConnector3">
            <a:avLst>
              <a:gd name="adj1" fmla="val -159999"/>
            </a:avLst>
          </a:prstGeom>
          <a:ln>
            <a:tailEnd type="arrow"/>
          </a:ln>
        </p:spPr>
        <p:style>
          <a:lnRef idx="3">
            <a:schemeClr val="accent1"/>
          </a:lnRef>
          <a:fillRef idx="0">
            <a:schemeClr val="accent1"/>
          </a:fillRef>
          <a:effectRef idx="2">
            <a:schemeClr val="accent1"/>
          </a:effectRef>
          <a:fontRef idx="minor">
            <a:schemeClr val="tx1"/>
          </a:fontRef>
        </p:style>
      </p:cxnSp>
      <p:cxnSp>
        <p:nvCxnSpPr>
          <p:cNvPr id="89" name="Forme 88"/>
          <p:cNvCxnSpPr>
            <a:endCxn id="17" idx="1"/>
          </p:cNvCxnSpPr>
          <p:nvPr/>
        </p:nvCxnSpPr>
        <p:spPr>
          <a:xfrm rot="16200000" flipV="1">
            <a:off x="2946786" y="5732876"/>
            <a:ext cx="821537" cy="142876"/>
          </a:xfrm>
          <a:prstGeom prst="bentConnector4">
            <a:avLst>
              <a:gd name="adj1" fmla="val -1366"/>
              <a:gd name="adj2" fmla="val 259999"/>
            </a:avLst>
          </a:prstGeom>
          <a:ln>
            <a:tailEnd type="arrow"/>
          </a:ln>
        </p:spPr>
        <p:style>
          <a:lnRef idx="3">
            <a:schemeClr val="accent1"/>
          </a:lnRef>
          <a:fillRef idx="0">
            <a:schemeClr val="accent1"/>
          </a:fillRef>
          <a:effectRef idx="2">
            <a:schemeClr val="accent1"/>
          </a:effectRef>
          <a:fontRef idx="minor">
            <a:schemeClr val="tx1"/>
          </a:fontRef>
        </p:style>
      </p:cxnSp>
      <p:cxnSp>
        <p:nvCxnSpPr>
          <p:cNvPr id="92" name="Connecteur droit avec flèche 91"/>
          <p:cNvCxnSpPr/>
          <p:nvPr/>
        </p:nvCxnSpPr>
        <p:spPr>
          <a:xfrm>
            <a:off x="3286116" y="2857496"/>
            <a:ext cx="2428892" cy="1588"/>
          </a:xfrm>
          <a:prstGeom prst="straightConnector1">
            <a:avLst/>
          </a:prstGeom>
          <a:ln>
            <a:tailEnd type="arrow"/>
          </a:ln>
        </p:spPr>
        <p:style>
          <a:lnRef idx="3">
            <a:schemeClr val="accent1"/>
          </a:lnRef>
          <a:fillRef idx="0">
            <a:schemeClr val="accent1"/>
          </a:fillRef>
          <a:effectRef idx="2">
            <a:schemeClr val="accent1"/>
          </a:effectRef>
          <a:fontRef idx="minor">
            <a:schemeClr val="tx1"/>
          </a:fontRef>
        </p:style>
      </p:cxn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r"/>
            <a:r>
              <a:rPr lang="fr-FR" sz="2800" b="1" dirty="0" smtClean="0"/>
              <a:t>:</a:t>
            </a:r>
            <a:r>
              <a:rPr lang="ar-DZ" sz="2800" b="1" dirty="0" smtClean="0"/>
              <a:t>المطلب الثاني</a:t>
            </a:r>
            <a:endParaRPr lang="fr-FR" sz="2800" b="1" dirty="0"/>
          </a:p>
        </p:txBody>
      </p:sp>
      <p:sp>
        <p:nvSpPr>
          <p:cNvPr id="3" name="Espace réservé du contenu 2"/>
          <p:cNvSpPr>
            <a:spLocks noGrp="1"/>
          </p:cNvSpPr>
          <p:nvPr>
            <p:ph idx="1"/>
          </p:nvPr>
        </p:nvSpPr>
        <p:spPr/>
        <p:txBody>
          <a:bodyPr>
            <a:normAutofit/>
          </a:bodyPr>
          <a:lstStyle/>
          <a:p>
            <a:pPr algn="r">
              <a:buNone/>
            </a:pPr>
            <a:r>
              <a:rPr lang="fr-FR" sz="2000" dirty="0" smtClean="0"/>
              <a:t>:</a:t>
            </a:r>
            <a:r>
              <a:rPr lang="ar-DZ" sz="2000" dirty="0" smtClean="0"/>
              <a:t>من أهم المعوقات تتمثل في الأتي</a:t>
            </a:r>
          </a:p>
          <a:p>
            <a:pPr algn="r">
              <a:buNone/>
            </a:pPr>
            <a:r>
              <a:rPr lang="fr-FR" sz="2000" dirty="0" smtClean="0"/>
              <a:t>.</a:t>
            </a:r>
            <a:r>
              <a:rPr lang="ar-DZ" sz="2000" dirty="0" smtClean="0"/>
              <a:t> -عدم التعريف والصياغة الواضحة لإستراتجية المؤسسة على مدى المتوسط</a:t>
            </a:r>
          </a:p>
          <a:p>
            <a:pPr algn="r">
              <a:buNone/>
            </a:pPr>
            <a:r>
              <a:rPr lang="fr-FR" sz="2000" dirty="0" smtClean="0"/>
              <a:t>.</a:t>
            </a:r>
            <a:r>
              <a:rPr lang="ar-DZ" sz="2000" dirty="0" smtClean="0"/>
              <a:t>-عدم توفر الأدوات المساعدة لتطبيق التسيير التوقعي للوظائف والكفاءات </a:t>
            </a:r>
          </a:p>
          <a:p>
            <a:pPr algn="r">
              <a:buNone/>
            </a:pPr>
            <a:r>
              <a:rPr lang="fr-FR" sz="2000" dirty="0" smtClean="0"/>
              <a:t>.</a:t>
            </a:r>
            <a:r>
              <a:rPr lang="ar-DZ" sz="2000" dirty="0" smtClean="0"/>
              <a:t>-عدم إنتاج مسعى التسيير التوقعي ضمن سياسات تسيير الموارد البشرية </a:t>
            </a:r>
          </a:p>
          <a:p>
            <a:pPr algn="r">
              <a:buNone/>
            </a:pPr>
            <a:r>
              <a:rPr lang="fr-FR" sz="2000" dirty="0" smtClean="0"/>
              <a:t>.</a:t>
            </a:r>
            <a:r>
              <a:rPr lang="ar-DZ" sz="2000" dirty="0" smtClean="0"/>
              <a:t>-عدم وجود تكامل بين التحليل الاستراتيجي والتحليل على مستوى الوظائف والموارد البشرية </a:t>
            </a:r>
          </a:p>
          <a:p>
            <a:pPr algn="r">
              <a:buNone/>
            </a:pPr>
            <a:r>
              <a:rPr lang="fr-FR" sz="2000" dirty="0" smtClean="0"/>
              <a:t>.</a:t>
            </a:r>
            <a:r>
              <a:rPr lang="ar-DZ" sz="2000" dirty="0" smtClean="0"/>
              <a:t>-عدم وجود رؤية مستقبلية حول التطورات التكنولوجية والتنظيمية والاقتصادية </a:t>
            </a:r>
          </a:p>
          <a:p>
            <a:pPr algn="r">
              <a:buNone/>
            </a:pPr>
            <a:r>
              <a:rPr lang="fr-FR" sz="2000" dirty="0" smtClean="0"/>
              <a:t>.</a:t>
            </a:r>
            <a:r>
              <a:rPr lang="ar-DZ" sz="2000" dirty="0" smtClean="0"/>
              <a:t>-عدم وجود تقييم واضح بين الكفاءات الفردية والجماعية </a:t>
            </a:r>
          </a:p>
          <a:p>
            <a:pPr algn="r">
              <a:buNone/>
            </a:pPr>
            <a:r>
              <a:rPr lang="fr-FR" sz="2000" dirty="0" smtClean="0"/>
              <a:t>.</a:t>
            </a:r>
            <a:r>
              <a:rPr lang="ar-DZ" sz="2000" dirty="0" smtClean="0"/>
              <a:t>-عدم اختيار الأدوات الفعالة والتحليل والتقدير </a:t>
            </a:r>
          </a:p>
          <a:p>
            <a:pPr algn="r">
              <a:buNone/>
            </a:pPr>
            <a:r>
              <a:rPr lang="fr-FR" sz="2000" dirty="0" smtClean="0"/>
              <a:t>.</a:t>
            </a:r>
            <a:r>
              <a:rPr lang="ar-DZ" sz="2000" dirty="0" smtClean="0"/>
              <a:t>-وجود النقابات العمالية واعتراضها على بعض السياسات والمسارات </a:t>
            </a:r>
          </a:p>
          <a:p>
            <a:pPr algn="r">
              <a:buFont typeface="Wingdings" pitchFamily="2" charset="2"/>
              <a:buChar char="§"/>
            </a:pPr>
            <a:endParaRPr lang="fr-FR" sz="2000" dirty="0"/>
          </a:p>
        </p:txBody>
      </p:sp>
      <p:sp>
        <p:nvSpPr>
          <p:cNvPr id="4" name="Parchemin horizontal 3"/>
          <p:cNvSpPr/>
          <p:nvPr/>
        </p:nvSpPr>
        <p:spPr>
          <a:xfrm>
            <a:off x="714348" y="285728"/>
            <a:ext cx="6072230" cy="1285884"/>
          </a:xfrm>
          <a:prstGeom prst="horizontalScroll">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800" b="1" dirty="0" smtClean="0">
                <a:solidFill>
                  <a:schemeClr val="tx1"/>
                </a:solidFill>
              </a:rPr>
              <a:t>معوقات التسيير التوقعي للوظائف والكفاءات </a:t>
            </a:r>
            <a:endParaRPr lang="fr-FR"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par>
                                <p:cTn id="23" presetID="8" presetClass="entr" presetSubtype="16"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amond(in)">
                                      <p:cBhvr>
                                        <p:cTn id="25" dur="2000"/>
                                        <p:tgtEl>
                                          <p:spTgt spid="3">
                                            <p:txEl>
                                              <p:pRg st="6" end="6"/>
                                            </p:txEl>
                                          </p:spTgt>
                                        </p:tgtEl>
                                      </p:cBhvr>
                                    </p:animEffect>
                                  </p:childTnLst>
                                </p:cTn>
                              </p:par>
                              <p:par>
                                <p:cTn id="26" presetID="8" presetClass="entr" presetSubtype="16" fill="hold"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diamond(in)">
                                      <p:cBhvr>
                                        <p:cTn id="28" dur="2000"/>
                                        <p:tgtEl>
                                          <p:spTgt spid="3">
                                            <p:txEl>
                                              <p:pRg st="7" end="7"/>
                                            </p:txEl>
                                          </p:spTgt>
                                        </p:tgtEl>
                                      </p:cBhvr>
                                    </p:animEffect>
                                  </p:childTnLst>
                                </p:cTn>
                              </p:par>
                              <p:par>
                                <p:cTn id="29" presetID="8" presetClass="entr" presetSubtype="16" fill="hold"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diamond(in)">
                                      <p:cBhvr>
                                        <p:cTn id="31"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accent2">
              <a:lumMod val="60000"/>
              <a:lumOff val="40000"/>
            </a:schemeClr>
          </a:solidFill>
        </p:spPr>
        <p:txBody>
          <a:bodyPr>
            <a:normAutofit/>
          </a:bodyPr>
          <a:lstStyle/>
          <a:p>
            <a:pPr algn="r">
              <a:buNone/>
            </a:pPr>
            <a:r>
              <a:rPr lang="ar-DZ" sz="2800" dirty="0" smtClean="0"/>
              <a:t>  تشهد المؤسسات تغيرات سريعة وكثيرة ، تجعلها عرضة لفقدان توازناتها بين احتياجاتها ومواردها المتاحة في المستقبل. وهذا ما يحتم عليها تبني مناهج تمكنها من التنبؤ واستباق هذه التغيرات ، حتى يكون لها الوقت الكافي لاتخاذ القرارات التي تمس الموارد البشرية .</a:t>
            </a:r>
            <a:endParaRPr lang="ar-DZ" sz="2800" dirty="0"/>
          </a:p>
          <a:p>
            <a:pPr algn="r">
              <a:buNone/>
            </a:pPr>
            <a:r>
              <a:rPr lang="ar-DZ" sz="2800" dirty="0" smtClean="0"/>
              <a:t>أن التسيير التوقعي للوظائف والكفاءات يمكنه القيام بهذه المهمة على المدى المتوسط إلا أن الكثير من المؤسسات سوف تقف في كثير من الحالات أمام صعوبات  التسيير التوقعي مما  يستلزم على كل المؤسسات الحرص على توفير الظروف الملائمة والمناخ المناسب الذي يستطيع من خلاله الفرد  إثبات كل قدراته وإمكانيته وتجسيدها في تحقيق أهداف المؤسسة.</a:t>
            </a:r>
          </a:p>
        </p:txBody>
      </p:sp>
      <p:sp>
        <p:nvSpPr>
          <p:cNvPr id="4" name="Organigramme : Décision 3"/>
          <p:cNvSpPr/>
          <p:nvPr/>
        </p:nvSpPr>
        <p:spPr>
          <a:xfrm>
            <a:off x="1714480" y="285728"/>
            <a:ext cx="5929354" cy="1214446"/>
          </a:xfrm>
          <a:prstGeom prst="flowChartDecision">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3200" b="1" dirty="0" smtClean="0">
                <a:solidFill>
                  <a:schemeClr val="tx1"/>
                </a:solidFill>
              </a:rPr>
              <a:t>الخاتمة</a:t>
            </a:r>
            <a:endParaRPr lang="fr-FR" sz="3200"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2643-6.jpg"/>
          <p:cNvPicPr>
            <a:picLocks noChangeAspect="1"/>
          </p:cNvPicPr>
          <p:nvPr/>
        </p:nvPicPr>
        <p:blipFill>
          <a:blip r:embed="rId2"/>
          <a:stretch>
            <a:fillRect/>
          </a:stretch>
        </p:blipFill>
        <p:spPr>
          <a:xfrm>
            <a:off x="285720" y="0"/>
            <a:ext cx="8858280" cy="6858000"/>
          </a:xfrm>
          <a:prstGeom prst="ellipse">
            <a:avLst/>
          </a:prstGeom>
          <a:ln w="190500" cap="rnd">
            <a:solidFill>
              <a:srgbClr val="C8C6BD"/>
            </a:solidFill>
            <a:prstDash val="solid"/>
          </a:ln>
          <a:effectLst>
            <a:glow rad="228600">
              <a:schemeClr val="accent1">
                <a:satMod val="175000"/>
                <a:alpha val="40000"/>
              </a:schemeClr>
            </a:glow>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5" name="ZoneTexte 4"/>
          <p:cNvSpPr txBox="1"/>
          <p:nvPr/>
        </p:nvSpPr>
        <p:spPr>
          <a:xfrm>
            <a:off x="1357291" y="2285992"/>
            <a:ext cx="7215238" cy="2308324"/>
          </a:xfrm>
          <a:prstGeom prst="rect">
            <a:avLst/>
          </a:prstGeom>
          <a:noFill/>
          <a:effectLst>
            <a:glow rad="101600">
              <a:schemeClr val="accent2">
                <a:satMod val="175000"/>
                <a:alpha val="40000"/>
              </a:schemeClr>
            </a:glow>
          </a:effectLst>
        </p:spPr>
        <p:txBody>
          <a:bodyPr wrap="square" rtlCol="0">
            <a:spAutoFit/>
          </a:bodyPr>
          <a:lstStyle/>
          <a:p>
            <a:pPr algn="ctr"/>
            <a:r>
              <a:rPr lang="ar-DZ" sz="7200" b="1" dirty="0" smtClean="0">
                <a:effectLst>
                  <a:glow rad="139700">
                    <a:schemeClr val="accent2">
                      <a:satMod val="175000"/>
                      <a:alpha val="40000"/>
                    </a:schemeClr>
                  </a:glow>
                  <a:innerShdw blurRad="63500" dist="50800" dir="5400000">
                    <a:prstClr val="black">
                      <a:alpha val="50000"/>
                    </a:prstClr>
                  </a:innerShdw>
                </a:effectLst>
              </a:rPr>
              <a:t>شكرا على حسن الإصغاء والمتابعة</a:t>
            </a:r>
            <a:r>
              <a:rPr lang="ar-DZ" sz="7200" b="1" dirty="0" smtClean="0"/>
              <a:t> </a:t>
            </a:r>
            <a:endParaRPr lang="fr-FR" sz="7200" b="1" dirty="0"/>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mages.jpg"/>
          <p:cNvPicPr>
            <a:picLocks noGrp="1" noChangeAspect="1"/>
          </p:cNvPicPr>
          <p:nvPr>
            <p:ph idx="1"/>
          </p:nvPr>
        </p:nvPicPr>
        <p:blipFill>
          <a:blip r:embed="rId2"/>
          <a:stretch>
            <a:fillRect/>
          </a:stretch>
        </p:blipFill>
        <p:spPr>
          <a:xfrm>
            <a:off x="0" y="0"/>
            <a:ext cx="9144000" cy="6857999"/>
          </a:xfrm>
          <a:prstGeom prst="rect">
            <a:avLst/>
          </a:prstGeom>
          <a:ln w="88900" cap="sq" cmpd="thickThin">
            <a:solidFill>
              <a:srgbClr val="000000"/>
            </a:solidFill>
            <a:prstDash val="solid"/>
            <a:miter lim="800000"/>
          </a:ln>
          <a:effectLst>
            <a:innerShdw blurRad="76200">
              <a:srgbClr val="000000"/>
            </a:innerShdw>
          </a:effectLst>
        </p:spPr>
      </p:pic>
      <p:sp>
        <p:nvSpPr>
          <p:cNvPr id="7" name="ZoneTexte 6"/>
          <p:cNvSpPr txBox="1"/>
          <p:nvPr/>
        </p:nvSpPr>
        <p:spPr>
          <a:xfrm>
            <a:off x="2143108" y="571480"/>
            <a:ext cx="5500726" cy="584775"/>
          </a:xfrm>
          <a:prstGeom prst="rect">
            <a:avLst/>
          </a:prstGeom>
          <a:noFill/>
        </p:spPr>
        <p:txBody>
          <a:bodyPr wrap="square" rtlCol="0">
            <a:spAutoFit/>
          </a:bodyPr>
          <a:lstStyle/>
          <a:p>
            <a:pPr algn="ctr" rtl="1"/>
            <a:r>
              <a:rPr lang="ar-DZ" sz="3200" b="1" dirty="0" smtClean="0"/>
              <a:t>خطـــــــــــــــــــة البحــــــــــــــــــــــث</a:t>
            </a:r>
            <a:r>
              <a:rPr lang="fr-FR" sz="3200" b="1" dirty="0" smtClean="0"/>
              <a:t>:</a:t>
            </a:r>
            <a:endParaRPr lang="fr-FR" sz="3200" b="1" dirty="0"/>
          </a:p>
        </p:txBody>
      </p:sp>
      <p:sp>
        <p:nvSpPr>
          <p:cNvPr id="10" name="ZoneTexte 9"/>
          <p:cNvSpPr txBox="1"/>
          <p:nvPr/>
        </p:nvSpPr>
        <p:spPr>
          <a:xfrm>
            <a:off x="2000232" y="1357298"/>
            <a:ext cx="4714908" cy="646331"/>
          </a:xfrm>
          <a:prstGeom prst="rect">
            <a:avLst/>
          </a:prstGeom>
          <a:noFill/>
        </p:spPr>
        <p:txBody>
          <a:bodyPr wrap="square" rtlCol="0">
            <a:spAutoFit/>
          </a:bodyPr>
          <a:lstStyle/>
          <a:p>
            <a:endParaRPr lang="ar-DZ" dirty="0" smtClean="0"/>
          </a:p>
          <a:p>
            <a:pPr algn="r" rtl="1"/>
            <a:endParaRPr lang="fr-FR" dirty="0"/>
          </a:p>
        </p:txBody>
      </p:sp>
      <p:sp>
        <p:nvSpPr>
          <p:cNvPr id="11" name="ZoneTexte 10"/>
          <p:cNvSpPr txBox="1"/>
          <p:nvPr/>
        </p:nvSpPr>
        <p:spPr>
          <a:xfrm>
            <a:off x="285720" y="1643050"/>
            <a:ext cx="8215338" cy="369332"/>
          </a:xfrm>
          <a:prstGeom prst="rect">
            <a:avLst/>
          </a:prstGeom>
          <a:noFill/>
        </p:spPr>
        <p:txBody>
          <a:bodyPr wrap="square" rtlCol="0">
            <a:spAutoFit/>
          </a:bodyPr>
          <a:lstStyle/>
          <a:p>
            <a:pPr algn="r" rtl="1"/>
            <a:endParaRPr lang="fr-FR" dirty="0"/>
          </a:p>
        </p:txBody>
      </p:sp>
      <p:sp>
        <p:nvSpPr>
          <p:cNvPr id="12" name="ZoneTexte 11"/>
          <p:cNvSpPr txBox="1"/>
          <p:nvPr/>
        </p:nvSpPr>
        <p:spPr>
          <a:xfrm>
            <a:off x="428596" y="1785926"/>
            <a:ext cx="8215338" cy="4832092"/>
          </a:xfrm>
          <a:prstGeom prst="rect">
            <a:avLst/>
          </a:prstGeom>
          <a:noFill/>
        </p:spPr>
        <p:txBody>
          <a:bodyPr wrap="square" rtlCol="0">
            <a:spAutoFit/>
          </a:bodyPr>
          <a:lstStyle/>
          <a:p>
            <a:pPr algn="ctr" rtl="1"/>
            <a:r>
              <a:rPr lang="ar-DZ" sz="3200" b="1" dirty="0" smtClean="0">
                <a:solidFill>
                  <a:srgbClr val="002060"/>
                </a:solidFill>
              </a:rPr>
              <a:t>مـقــدمـة </a:t>
            </a:r>
          </a:p>
          <a:p>
            <a:pPr algn="ctr" rtl="1"/>
            <a:r>
              <a:rPr lang="ar-DZ" sz="2400" b="1" dirty="0" smtClean="0">
                <a:solidFill>
                  <a:srgbClr val="002060"/>
                </a:solidFill>
              </a:rPr>
              <a:t>المبحث الأول </a:t>
            </a:r>
            <a:r>
              <a:rPr lang="fr-FR" sz="2400" b="1" dirty="0" smtClean="0">
                <a:solidFill>
                  <a:srgbClr val="002060"/>
                </a:solidFill>
              </a:rPr>
              <a:t>:</a:t>
            </a:r>
            <a:r>
              <a:rPr lang="ar-DZ" sz="2400" b="1" dirty="0" smtClean="0">
                <a:solidFill>
                  <a:srgbClr val="002060"/>
                </a:solidFill>
              </a:rPr>
              <a:t>ماهية التسيير التوقعي لوظائف الكفاءات </a:t>
            </a:r>
            <a:endParaRPr lang="ar-DZ" b="1" dirty="0" smtClean="0">
              <a:solidFill>
                <a:srgbClr val="002060"/>
              </a:solidFill>
            </a:endParaRPr>
          </a:p>
          <a:p>
            <a:pPr algn="r" rtl="1"/>
            <a:r>
              <a:rPr lang="ar-DZ" sz="2400" b="1" dirty="0" smtClean="0"/>
              <a:t>المطلب الأول </a:t>
            </a:r>
            <a:r>
              <a:rPr lang="fr-FR" sz="2400" b="1" dirty="0" smtClean="0"/>
              <a:t>:</a:t>
            </a:r>
            <a:r>
              <a:rPr lang="ar-DZ" sz="2400" b="1" dirty="0" smtClean="0"/>
              <a:t> تعريف التسيير التوقعي لوظائف الكفاءات </a:t>
            </a:r>
            <a:r>
              <a:rPr lang="ar-DZ" sz="2400" b="1" dirty="0" err="1" smtClean="0"/>
              <a:t>ومرتكزاته</a:t>
            </a:r>
            <a:r>
              <a:rPr lang="ar-DZ" sz="2400" b="1" dirty="0" smtClean="0"/>
              <a:t> </a:t>
            </a:r>
            <a:endParaRPr lang="ar-DZ" b="1" dirty="0" smtClean="0"/>
          </a:p>
          <a:p>
            <a:pPr algn="r" rtl="1"/>
            <a:r>
              <a:rPr lang="ar-DZ" sz="2400" b="1" dirty="0" smtClean="0"/>
              <a:t>المطلب الثاني </a:t>
            </a:r>
            <a:r>
              <a:rPr lang="fr-FR" sz="2400" b="1" dirty="0" smtClean="0"/>
              <a:t>:</a:t>
            </a:r>
            <a:r>
              <a:rPr lang="ar-DZ" sz="2400" b="1" dirty="0" smtClean="0"/>
              <a:t>أهداف التسيير التوقعي لوظائف الكفاءات </a:t>
            </a:r>
          </a:p>
          <a:p>
            <a:pPr algn="r" rtl="1"/>
            <a:r>
              <a:rPr lang="ar-DZ" sz="2400" b="1" dirty="0" smtClean="0"/>
              <a:t>المطلب الثالث </a:t>
            </a:r>
            <a:r>
              <a:rPr lang="fr-FR" sz="2400" b="1" dirty="0" smtClean="0"/>
              <a:t>:</a:t>
            </a:r>
            <a:endParaRPr lang="ar-DZ" sz="2400" b="1" dirty="0" smtClean="0"/>
          </a:p>
          <a:p>
            <a:pPr algn="ctr" rtl="1"/>
            <a:r>
              <a:rPr lang="ar-DZ" sz="2400" b="1" dirty="0" smtClean="0">
                <a:solidFill>
                  <a:srgbClr val="002060"/>
                </a:solidFill>
              </a:rPr>
              <a:t>المبحث الثاني </a:t>
            </a:r>
            <a:r>
              <a:rPr lang="fr-FR" sz="2400" b="1" dirty="0" smtClean="0">
                <a:solidFill>
                  <a:srgbClr val="002060"/>
                </a:solidFill>
              </a:rPr>
              <a:t>:</a:t>
            </a:r>
            <a:r>
              <a:rPr lang="ar-DZ" sz="2400" b="1" dirty="0" smtClean="0">
                <a:solidFill>
                  <a:srgbClr val="002060"/>
                </a:solidFill>
              </a:rPr>
              <a:t>خطوات تطبيق التسيير التوقعي لوظائف الكفاءات ومعيقاته </a:t>
            </a:r>
          </a:p>
          <a:p>
            <a:pPr algn="r" rtl="1"/>
            <a:r>
              <a:rPr lang="ar-DZ" sz="2400" b="1" dirty="0" smtClean="0"/>
              <a:t>المطلب الأول </a:t>
            </a:r>
            <a:r>
              <a:rPr lang="fr-FR" sz="2400" b="1" dirty="0" smtClean="0"/>
              <a:t>:</a:t>
            </a:r>
            <a:r>
              <a:rPr lang="ar-DZ" sz="2400" b="1" dirty="0" smtClean="0"/>
              <a:t>خطوات تطبيق التسيير التوقعي لوظائف الكفاءات </a:t>
            </a:r>
          </a:p>
          <a:p>
            <a:pPr algn="r" rtl="1"/>
            <a:r>
              <a:rPr lang="ar-DZ" sz="2400" b="1" dirty="0" smtClean="0"/>
              <a:t>المطلب الثاني </a:t>
            </a:r>
            <a:r>
              <a:rPr lang="fr-FR" sz="2400" b="1" dirty="0" smtClean="0"/>
              <a:t>:</a:t>
            </a:r>
            <a:r>
              <a:rPr lang="ar-DZ" sz="2400" b="1" dirty="0" smtClean="0"/>
              <a:t> معيقات تطبيق التسيير التوقعي لوظائف الكفاءات </a:t>
            </a:r>
          </a:p>
          <a:p>
            <a:pPr algn="ctr" rtl="1"/>
            <a:r>
              <a:rPr lang="ar-DZ" sz="3600" b="1" dirty="0" smtClean="0">
                <a:solidFill>
                  <a:srgbClr val="002060"/>
                </a:solidFill>
              </a:rPr>
              <a:t>خاتمة </a:t>
            </a:r>
          </a:p>
          <a:p>
            <a:pPr algn="r" rtl="1"/>
            <a:endParaRPr lang="ar-DZ" sz="2400" b="1" dirty="0" smtClean="0"/>
          </a:p>
          <a:p>
            <a:pPr algn="r" rtl="1"/>
            <a:endParaRPr lang="ar-DZ" sz="2400" b="1" dirty="0" smtClean="0"/>
          </a:p>
          <a:p>
            <a:pPr algn="r" rtl="1"/>
            <a:endParaRPr lang="ar-DZ" sz="2400"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checkerboard(across)">
                                      <p:cBhvr>
                                        <p:cTn id="7" dur="500"/>
                                        <p:tgtEl>
                                          <p:spTgt spid="12">
                                            <p:txEl>
                                              <p:pRg st="0" end="0"/>
                                            </p:txEl>
                                          </p:spTgt>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checkerboard(across)">
                                      <p:cBhvr>
                                        <p:cTn id="10" dur="500"/>
                                        <p:tgtEl>
                                          <p:spTgt spid="12">
                                            <p:txEl>
                                              <p:pRg st="1" end="1"/>
                                            </p:txEl>
                                          </p:spTgt>
                                        </p:tgtEl>
                                      </p:cBhvr>
                                    </p:animEffect>
                                  </p:childTnLst>
                                </p:cTn>
                              </p:par>
                              <p:par>
                                <p:cTn id="11" presetID="5" presetClass="entr" presetSubtype="10" fill="hold" grpId="0" nodeType="withEffect">
                                  <p:stCondLst>
                                    <p:cond delay="0"/>
                                  </p:stCondLst>
                                  <p:childTnLst>
                                    <p:set>
                                      <p:cBhvr>
                                        <p:cTn id="12" dur="1" fill="hold">
                                          <p:stCondLst>
                                            <p:cond delay="0"/>
                                          </p:stCondLst>
                                        </p:cTn>
                                        <p:tgtEl>
                                          <p:spTgt spid="12">
                                            <p:txEl>
                                              <p:pRg st="2" end="2"/>
                                            </p:txEl>
                                          </p:spTgt>
                                        </p:tgtEl>
                                        <p:attrNameLst>
                                          <p:attrName>style.visibility</p:attrName>
                                        </p:attrNameLst>
                                      </p:cBhvr>
                                      <p:to>
                                        <p:strVal val="visible"/>
                                      </p:to>
                                    </p:set>
                                    <p:animEffect transition="in" filter="checkerboard(across)">
                                      <p:cBhvr>
                                        <p:cTn id="13" dur="500"/>
                                        <p:tgtEl>
                                          <p:spTgt spid="12">
                                            <p:txEl>
                                              <p:pRg st="2" end="2"/>
                                            </p:txEl>
                                          </p:spTgt>
                                        </p:tgtEl>
                                      </p:cBhvr>
                                    </p:animEffect>
                                  </p:childTnLst>
                                </p:cTn>
                              </p:par>
                              <p:par>
                                <p:cTn id="14" presetID="5" presetClass="entr" presetSubtype="10" fill="hold" grpId="0" nodeType="withEffect">
                                  <p:stCondLst>
                                    <p:cond delay="0"/>
                                  </p:stCondLst>
                                  <p:childTnLst>
                                    <p:set>
                                      <p:cBhvr>
                                        <p:cTn id="15" dur="1" fill="hold">
                                          <p:stCondLst>
                                            <p:cond delay="0"/>
                                          </p:stCondLst>
                                        </p:cTn>
                                        <p:tgtEl>
                                          <p:spTgt spid="12">
                                            <p:txEl>
                                              <p:pRg st="3" end="3"/>
                                            </p:txEl>
                                          </p:spTgt>
                                        </p:tgtEl>
                                        <p:attrNameLst>
                                          <p:attrName>style.visibility</p:attrName>
                                        </p:attrNameLst>
                                      </p:cBhvr>
                                      <p:to>
                                        <p:strVal val="visible"/>
                                      </p:to>
                                    </p:set>
                                    <p:animEffect transition="in" filter="checkerboard(across)">
                                      <p:cBhvr>
                                        <p:cTn id="16" dur="500"/>
                                        <p:tgtEl>
                                          <p:spTgt spid="12">
                                            <p:txEl>
                                              <p:pRg st="3" end="3"/>
                                            </p:txEl>
                                          </p:spTgt>
                                        </p:tgtEl>
                                      </p:cBhvr>
                                    </p:animEffect>
                                  </p:childTnLst>
                                </p:cTn>
                              </p:par>
                              <p:par>
                                <p:cTn id="17" presetID="5" presetClass="entr" presetSubtype="10" fill="hold" grpId="0" nodeType="withEffect">
                                  <p:stCondLst>
                                    <p:cond delay="0"/>
                                  </p:stCondLst>
                                  <p:childTnLst>
                                    <p:set>
                                      <p:cBhvr>
                                        <p:cTn id="18" dur="1" fill="hold">
                                          <p:stCondLst>
                                            <p:cond delay="0"/>
                                          </p:stCondLst>
                                        </p:cTn>
                                        <p:tgtEl>
                                          <p:spTgt spid="12">
                                            <p:txEl>
                                              <p:pRg st="4" end="4"/>
                                            </p:txEl>
                                          </p:spTgt>
                                        </p:tgtEl>
                                        <p:attrNameLst>
                                          <p:attrName>style.visibility</p:attrName>
                                        </p:attrNameLst>
                                      </p:cBhvr>
                                      <p:to>
                                        <p:strVal val="visible"/>
                                      </p:to>
                                    </p:set>
                                    <p:animEffect transition="in" filter="checkerboard(across)">
                                      <p:cBhvr>
                                        <p:cTn id="19" dur="500"/>
                                        <p:tgtEl>
                                          <p:spTgt spid="12">
                                            <p:txEl>
                                              <p:pRg st="4" end="4"/>
                                            </p:txEl>
                                          </p:spTgt>
                                        </p:tgtEl>
                                      </p:cBhvr>
                                    </p:animEffect>
                                  </p:childTnLst>
                                </p:cTn>
                              </p:par>
                              <p:par>
                                <p:cTn id="20" presetID="5" presetClass="entr" presetSubtype="10" fill="hold" grpId="0" nodeType="withEffect">
                                  <p:stCondLst>
                                    <p:cond delay="0"/>
                                  </p:stCondLst>
                                  <p:childTnLst>
                                    <p:set>
                                      <p:cBhvr>
                                        <p:cTn id="21" dur="1" fill="hold">
                                          <p:stCondLst>
                                            <p:cond delay="0"/>
                                          </p:stCondLst>
                                        </p:cTn>
                                        <p:tgtEl>
                                          <p:spTgt spid="12">
                                            <p:txEl>
                                              <p:pRg st="5" end="5"/>
                                            </p:txEl>
                                          </p:spTgt>
                                        </p:tgtEl>
                                        <p:attrNameLst>
                                          <p:attrName>style.visibility</p:attrName>
                                        </p:attrNameLst>
                                      </p:cBhvr>
                                      <p:to>
                                        <p:strVal val="visible"/>
                                      </p:to>
                                    </p:set>
                                    <p:animEffect transition="in" filter="checkerboard(across)">
                                      <p:cBhvr>
                                        <p:cTn id="22" dur="500"/>
                                        <p:tgtEl>
                                          <p:spTgt spid="12">
                                            <p:txEl>
                                              <p:pRg st="5" end="5"/>
                                            </p:txEl>
                                          </p:spTgt>
                                        </p:tgtEl>
                                      </p:cBhvr>
                                    </p:animEffect>
                                  </p:childTnLst>
                                </p:cTn>
                              </p:par>
                              <p:par>
                                <p:cTn id="23" presetID="5" presetClass="entr" presetSubtype="10" fill="hold" grpId="0" nodeType="withEffect">
                                  <p:stCondLst>
                                    <p:cond delay="0"/>
                                  </p:stCondLst>
                                  <p:childTnLst>
                                    <p:set>
                                      <p:cBhvr>
                                        <p:cTn id="24" dur="1" fill="hold">
                                          <p:stCondLst>
                                            <p:cond delay="0"/>
                                          </p:stCondLst>
                                        </p:cTn>
                                        <p:tgtEl>
                                          <p:spTgt spid="12">
                                            <p:txEl>
                                              <p:pRg st="6" end="6"/>
                                            </p:txEl>
                                          </p:spTgt>
                                        </p:tgtEl>
                                        <p:attrNameLst>
                                          <p:attrName>style.visibility</p:attrName>
                                        </p:attrNameLst>
                                      </p:cBhvr>
                                      <p:to>
                                        <p:strVal val="visible"/>
                                      </p:to>
                                    </p:set>
                                    <p:animEffect transition="in" filter="checkerboard(across)">
                                      <p:cBhvr>
                                        <p:cTn id="25" dur="500"/>
                                        <p:tgtEl>
                                          <p:spTgt spid="12">
                                            <p:txEl>
                                              <p:pRg st="6" end="6"/>
                                            </p:txEl>
                                          </p:spTgt>
                                        </p:tgtEl>
                                      </p:cBhvr>
                                    </p:animEffect>
                                  </p:childTnLst>
                                </p:cTn>
                              </p:par>
                              <p:par>
                                <p:cTn id="26" presetID="5" presetClass="entr" presetSubtype="10" fill="hold" grpId="0" nodeType="withEffect">
                                  <p:stCondLst>
                                    <p:cond delay="0"/>
                                  </p:stCondLst>
                                  <p:childTnLst>
                                    <p:set>
                                      <p:cBhvr>
                                        <p:cTn id="27" dur="1" fill="hold">
                                          <p:stCondLst>
                                            <p:cond delay="0"/>
                                          </p:stCondLst>
                                        </p:cTn>
                                        <p:tgtEl>
                                          <p:spTgt spid="12">
                                            <p:txEl>
                                              <p:pRg st="7" end="7"/>
                                            </p:txEl>
                                          </p:spTgt>
                                        </p:tgtEl>
                                        <p:attrNameLst>
                                          <p:attrName>style.visibility</p:attrName>
                                        </p:attrNameLst>
                                      </p:cBhvr>
                                      <p:to>
                                        <p:strVal val="visible"/>
                                      </p:to>
                                    </p:set>
                                    <p:animEffect transition="in" filter="checkerboard(across)">
                                      <p:cBhvr>
                                        <p:cTn id="28" dur="500"/>
                                        <p:tgtEl>
                                          <p:spTgt spid="12">
                                            <p:txEl>
                                              <p:pRg st="7" end="7"/>
                                            </p:txEl>
                                          </p:spTgt>
                                        </p:tgtEl>
                                      </p:cBhvr>
                                    </p:animEffect>
                                  </p:childTnLst>
                                </p:cTn>
                              </p:par>
                              <p:par>
                                <p:cTn id="29" presetID="5" presetClass="entr" presetSubtype="10" fill="hold" grpId="0" nodeType="withEffect">
                                  <p:stCondLst>
                                    <p:cond delay="0"/>
                                  </p:stCondLst>
                                  <p:childTnLst>
                                    <p:set>
                                      <p:cBhvr>
                                        <p:cTn id="30" dur="1" fill="hold">
                                          <p:stCondLst>
                                            <p:cond delay="0"/>
                                          </p:stCondLst>
                                        </p:cTn>
                                        <p:tgtEl>
                                          <p:spTgt spid="12">
                                            <p:txEl>
                                              <p:pRg st="8" end="8"/>
                                            </p:txEl>
                                          </p:spTgt>
                                        </p:tgtEl>
                                        <p:attrNameLst>
                                          <p:attrName>style.visibility</p:attrName>
                                        </p:attrNameLst>
                                      </p:cBhvr>
                                      <p:to>
                                        <p:strVal val="visible"/>
                                      </p:to>
                                    </p:set>
                                    <p:animEffect transition="in" filter="checkerboard(across)">
                                      <p:cBhvr>
                                        <p:cTn id="31" dur="500"/>
                                        <p:tgtEl>
                                          <p:spTgt spid="12">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4" presetClass="entr" presetSubtype="16" fill="hold" nodeType="clickEffect">
                                  <p:stCondLst>
                                    <p:cond delay="0"/>
                                  </p:stCondLst>
                                  <p:childTnLst>
                                    <p:set>
                                      <p:cBhvr>
                                        <p:cTn id="35" dur="1" fill="hold">
                                          <p:stCondLst>
                                            <p:cond delay="0"/>
                                          </p:stCondLst>
                                        </p:cTn>
                                        <p:tgtEl>
                                          <p:spTgt spid="12">
                                            <p:txEl>
                                              <p:pRg st="0" end="0"/>
                                            </p:txEl>
                                          </p:spTgt>
                                        </p:tgtEl>
                                        <p:attrNameLst>
                                          <p:attrName>style.visibility</p:attrName>
                                        </p:attrNameLst>
                                      </p:cBhvr>
                                      <p:to>
                                        <p:strVal val="visible"/>
                                      </p:to>
                                    </p:set>
                                    <p:animEffect transition="in" filter="box(in)">
                                      <p:cBhvr>
                                        <p:cTn id="36" dur="5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uiExpand="1" build="allAtOnce"/>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4"/>
          <p:cNvSpPr>
            <a:spLocks noGrp="1"/>
          </p:cNvSpPr>
          <p:nvPr>
            <p:ph type="title"/>
          </p:nvPr>
        </p:nvSpPr>
        <p:spPr>
          <a:prstGeom prst="flowChartDecision">
            <a:avLst/>
          </a:prstGeom>
          <a:blipFill>
            <a:blip r:embed="rId2"/>
            <a:tile tx="0" ty="0" sx="100000" sy="100000" flip="none" algn="tl"/>
          </a:blipFill>
          <a:ln>
            <a:solidFill>
              <a:schemeClr val="bg2">
                <a:lumMod val="75000"/>
              </a:schemeClr>
            </a:solidFill>
          </a:ln>
        </p:spPr>
        <p:style>
          <a:lnRef idx="2">
            <a:schemeClr val="accent5"/>
          </a:lnRef>
          <a:fillRef idx="1">
            <a:schemeClr val="lt1"/>
          </a:fillRef>
          <a:effectRef idx="0">
            <a:schemeClr val="accent5"/>
          </a:effectRef>
          <a:fontRef idx="minor">
            <a:schemeClr val="dk1"/>
          </a:fontRef>
        </p:style>
        <p:txBody>
          <a:bodyPr rtlCol="0" anchor="ct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rtl="1"/>
            <a:r>
              <a:rPr lang="ar-DZ" sz="6600" b="1" dirty="0" smtClean="0">
                <a:ln w="11430"/>
                <a:solidFill>
                  <a:srgbClr val="002060"/>
                </a:solidFill>
                <a:effectLst>
                  <a:outerShdw blurRad="50800" dist="39000" dir="5460000" algn="tl">
                    <a:srgbClr val="000000">
                      <a:alpha val="38000"/>
                    </a:srgbClr>
                  </a:outerShdw>
                </a:effectLst>
              </a:rPr>
              <a:t>المقدمة</a:t>
            </a:r>
            <a:r>
              <a:rPr lang="ar-DZ" sz="5400" b="1" dirty="0" smtClean="0">
                <a:ln w="11430"/>
                <a:solidFill>
                  <a:schemeClr val="accent2">
                    <a:lumMod val="60000"/>
                    <a:lumOff val="40000"/>
                  </a:schemeClr>
                </a:solidFill>
                <a:effectLst>
                  <a:outerShdw blurRad="50800" dist="39000" dir="5460000" algn="tl">
                    <a:srgbClr val="000000">
                      <a:alpha val="38000"/>
                    </a:srgbClr>
                  </a:outerShdw>
                </a:effectLst>
              </a:rPr>
              <a:t> </a:t>
            </a:r>
            <a:endParaRPr lang="en-US" sz="5400" b="1" dirty="0">
              <a:ln w="11430"/>
              <a:solidFill>
                <a:schemeClr val="accent2">
                  <a:lumMod val="60000"/>
                  <a:lumOff val="40000"/>
                </a:schemeClr>
              </a:solidFill>
              <a:effectLst>
                <a:outerShdw blurRad="50800" dist="39000" dir="5460000" algn="tl">
                  <a:srgbClr val="000000">
                    <a:alpha val="38000"/>
                  </a:srgbClr>
                </a:outerShdw>
              </a:effectLst>
            </a:endParaRPr>
          </a:p>
        </p:txBody>
      </p:sp>
      <p:sp>
        <p:nvSpPr>
          <p:cNvPr id="3" name="Espace réservé du contenu 2"/>
          <p:cNvSpPr>
            <a:spLocks noGrp="1"/>
          </p:cNvSpPr>
          <p:nvPr>
            <p:ph idx="1"/>
          </p:nvPr>
        </p:nvSpPr>
        <p:spPr/>
        <p:txBody>
          <a:bodyPr/>
          <a:lstStyle/>
          <a:p>
            <a:endParaRPr lang="fr-FR" dirty="0"/>
          </a:p>
        </p:txBody>
      </p:sp>
      <p:sp>
        <p:nvSpPr>
          <p:cNvPr id="5" name="Rectangle 4"/>
          <p:cNvSpPr/>
          <p:nvPr/>
        </p:nvSpPr>
        <p:spPr>
          <a:xfrm>
            <a:off x="142844" y="1500174"/>
            <a:ext cx="8858312" cy="5143536"/>
          </a:xfrm>
          <a:prstGeom prst="rect">
            <a:avLst/>
          </a:prstGeo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400" dirty="0" smtClean="0">
                <a:solidFill>
                  <a:schemeClr val="tx1"/>
                </a:solidFill>
              </a:rPr>
              <a:t>نتيجة الأهمية المتزايدة للعنصر البشري كعامل أساسي لخلق القيمة ولفعاليتها ونجاحها ،قد أدى إلى تغيير النظرة إلى المورد البشري من شيء قابل الاستبدال والتعويض إلى مورد ينبغي استثماره وتنميته والحرص على صيانته والمحافظة عليه ، وان الوقت يشكل احد العوامل المهمة التي يتوقف عليها بقاء المؤسسة </a:t>
            </a:r>
            <a:r>
              <a:rPr lang="ar-DZ" sz="2400" dirty="0" err="1" smtClean="0">
                <a:solidFill>
                  <a:schemeClr val="tx1"/>
                </a:solidFill>
              </a:rPr>
              <a:t>واستمراريتها</a:t>
            </a:r>
            <a:r>
              <a:rPr lang="ar-DZ" sz="2400" dirty="0" smtClean="0">
                <a:solidFill>
                  <a:schemeClr val="tx1"/>
                </a:solidFill>
              </a:rPr>
              <a:t> ، وجب عليها التطلع إلى المستقبل للاستشراف عليه بالكشف عن خصائصه والعمل على استغلال مايو فره من فرص وتفادي المخاطر التي يحملها ، ومن بين السياسات الإستراتجية التي تتبناها المؤسسة في تحقيق التنمية وخاصة في المورد البشري تنطلق من سياسة التسيير التقديري للوظائف الكفاءات وذلك لتحكم في التطورات التي تحدث على مستوى تنميته في المؤسسة ، ومنه نتبنى التساؤل حول الإشكالية التالية </a:t>
            </a:r>
            <a:r>
              <a:rPr lang="fr-FR" sz="2400" dirty="0" smtClean="0">
                <a:solidFill>
                  <a:schemeClr val="tx1"/>
                </a:solidFill>
              </a:rPr>
              <a:t>:</a:t>
            </a:r>
          </a:p>
          <a:p>
            <a:pPr algn="ctr" rtl="1"/>
            <a:r>
              <a:rPr lang="ar-DZ" sz="2400" b="1" dirty="0" smtClean="0">
                <a:solidFill>
                  <a:srgbClr val="002060"/>
                </a:solidFill>
              </a:rPr>
              <a:t>ما المقصود بالتسيير التوقعي </a:t>
            </a:r>
            <a:r>
              <a:rPr lang="ar-DZ" sz="2400" b="1" dirty="0" smtClean="0">
                <a:solidFill>
                  <a:srgbClr val="002060"/>
                </a:solidFill>
              </a:rPr>
              <a:t>للوظائف والكفاءات </a:t>
            </a:r>
            <a:r>
              <a:rPr lang="fr-FR" sz="2400" b="1" dirty="0" smtClean="0">
                <a:solidFill>
                  <a:srgbClr val="002060"/>
                </a:solidFill>
              </a:rPr>
              <a:t>؟</a:t>
            </a:r>
            <a:r>
              <a:rPr lang="ar-DZ" sz="2400" b="1" dirty="0" smtClean="0">
                <a:solidFill>
                  <a:srgbClr val="002060"/>
                </a:solidFill>
              </a:rPr>
              <a:t>وكيف تتم عملية التسيير التوقعي للوظائف الكفاءات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circle(in)">
                                      <p:cBhvr>
                                        <p:cTn id="12" dur="2000"/>
                                        <p:tgtEl>
                                          <p:spTgt spid="5">
                                            <p:txEl>
                                              <p:pRg st="0" end="0"/>
                                            </p:txEl>
                                          </p:spTgt>
                                        </p:tgtEl>
                                      </p:cBhvr>
                                    </p:animEffect>
                                  </p:childTnLst>
                                </p:cTn>
                              </p:par>
                              <p:par>
                                <p:cTn id="13" presetID="6" presetClass="entr" presetSubtype="16" fill="hold" nodeType="with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animEffect transition="in" filter="circle(in)">
                                      <p:cBhvr>
                                        <p:cTn id="15"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pic>
        <p:nvPicPr>
          <p:cNvPr id="8" name="Espace réservé du contenu 7" descr="images.jpg"/>
          <p:cNvPicPr>
            <a:picLocks noGrp="1" noChangeAspect="1"/>
          </p:cNvPicPr>
          <p:nvPr>
            <p:ph idx="1"/>
          </p:nvPr>
        </p:nvPicPr>
        <p:blipFill>
          <a:blip r:embed="rId2"/>
          <a:stretch>
            <a:fillRect/>
          </a:stretch>
        </p:blipFill>
        <p:spPr>
          <a:xfrm>
            <a:off x="1" y="0"/>
            <a:ext cx="9144000" cy="6857999"/>
          </a:xfrm>
          <a:prstGeom prst="rect">
            <a:avLst/>
          </a:prstGeom>
          <a:solidFill>
            <a:srgbClr val="000000">
              <a:shade val="95000"/>
            </a:srgbClr>
          </a:solidFill>
          <a:ln w="444500" cap="sq">
            <a:solidFill>
              <a:srgbClr val="000000"/>
            </a:solidFill>
            <a:miter lim="800000"/>
          </a:ln>
          <a:effectLst>
            <a:glow rad="139700">
              <a:schemeClr val="accent2">
                <a:satMod val="175000"/>
                <a:alpha val="40000"/>
              </a:schemeClr>
            </a:glow>
            <a:outerShdw blurRad="254000" dist="190500" dir="2700000" sy="90000" algn="bl" rotWithShape="0">
              <a:srgbClr val="000000">
                <a:alpha val="40000"/>
              </a:srgbClr>
            </a:outerShdw>
          </a:effectLst>
        </p:spPr>
      </p:pic>
      <p:sp>
        <p:nvSpPr>
          <p:cNvPr id="9" name="Organigramme : Préparation 8"/>
          <p:cNvSpPr/>
          <p:nvPr/>
        </p:nvSpPr>
        <p:spPr>
          <a:xfrm>
            <a:off x="1428728" y="428604"/>
            <a:ext cx="6286544" cy="1357322"/>
          </a:xfrm>
          <a:prstGeom prst="flowChartPreparation">
            <a:avLst/>
          </a:prstGeom>
          <a:solidFill>
            <a:schemeClr val="accent2">
              <a:lumMod val="40000"/>
              <a:lumOff val="60000"/>
            </a:schemeClr>
          </a:solidFill>
          <a:ln>
            <a:noFill/>
          </a:ln>
          <a:effectLst>
            <a:glow rad="228600">
              <a:schemeClr val="accent2">
                <a:satMod val="175000"/>
                <a:alpha val="40000"/>
              </a:schemeClr>
            </a:glow>
            <a:outerShdw blurRad="184150" dist="241300" dir="11520000" sx="110000" sy="110000" algn="ctr">
              <a:srgbClr val="000000">
                <a:alpha val="18000"/>
              </a:srgbClr>
            </a:outerShdw>
          </a:effectLst>
          <a:scene3d>
            <a:camera prst="perspectiveFront"/>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4800" b="1" dirty="0" smtClean="0">
                <a:solidFill>
                  <a:schemeClr val="tx1"/>
                </a:solidFill>
                <a:effectLst>
                  <a:reflection blurRad="6350" stA="55000" endA="300" endPos="45500" dir="5400000" sy="-100000" algn="bl" rotWithShape="0"/>
                </a:effectLst>
              </a:rPr>
              <a:t>المبحث الأول </a:t>
            </a:r>
            <a:endParaRPr lang="en-US" sz="4800" b="1" dirty="0">
              <a:solidFill>
                <a:schemeClr val="tx1"/>
              </a:solidFill>
              <a:effectLst>
                <a:reflection blurRad="6350" stA="55000" endA="300" endPos="45500" dir="5400000" sy="-100000" algn="bl" rotWithShape="0"/>
              </a:effectLst>
            </a:endParaRPr>
          </a:p>
        </p:txBody>
      </p:sp>
      <p:sp>
        <p:nvSpPr>
          <p:cNvPr id="10" name="Pensées 9"/>
          <p:cNvSpPr/>
          <p:nvPr/>
        </p:nvSpPr>
        <p:spPr>
          <a:xfrm>
            <a:off x="214282" y="1857364"/>
            <a:ext cx="7643866" cy="4000528"/>
          </a:xfrm>
          <a:prstGeom prst="cloudCallout">
            <a:avLst/>
          </a:prstGeom>
          <a:solidFill>
            <a:schemeClr val="accent2">
              <a:lumMod val="40000"/>
              <a:lumOff val="60000"/>
            </a:schemeClr>
          </a:solidFill>
          <a:ln>
            <a:noFill/>
          </a:ln>
          <a:effectLst>
            <a:glow rad="139700">
              <a:schemeClr val="accent2">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1">
            <a:schemeClr val="accent2"/>
          </a:lnRef>
          <a:fillRef idx="2">
            <a:schemeClr val="accent2"/>
          </a:fillRef>
          <a:effectRef idx="1">
            <a:schemeClr val="accent2"/>
          </a:effectRef>
          <a:fontRef idx="minor">
            <a:schemeClr val="dk1"/>
          </a:fontRef>
        </p:style>
        <p:txBody>
          <a:bodyPr rtlCol="0" anchor="ctr">
            <a:scene3d>
              <a:camera prst="perspectiveHeroicExtremeLeftFacing"/>
              <a:lightRig rig="threePt" dir="t"/>
            </a:scene3d>
          </a:bodyPr>
          <a:lstStyle/>
          <a:p>
            <a:pPr algn="ctr" rtl="1"/>
            <a:r>
              <a:rPr lang="ar-DZ" sz="5400" b="1" dirty="0" smtClean="0"/>
              <a:t>ماهية التسيير التوقعي </a:t>
            </a:r>
            <a:r>
              <a:rPr lang="ar-DZ" sz="5400" b="1" dirty="0" smtClean="0"/>
              <a:t>للوظائف والكفاءات  </a:t>
            </a:r>
            <a:endParaRPr lang="en-US" sz="5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2000"/>
                                        <p:tgtEl>
                                          <p:spTgt spid="9">
                                            <p:txEl>
                                              <p:pRg st="0" end="0"/>
                                            </p:txEl>
                                          </p:spTgt>
                                        </p:tgtEl>
                                      </p:cBhvr>
                                    </p:animEffect>
                                    <p:anim calcmode="lin" valueType="num">
                                      <p:cBhvr>
                                        <p:cTn id="8" dur="2000" fill="hold"/>
                                        <p:tgtEl>
                                          <p:spTgt spid="9">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9">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nodeType="clickEffect">
                                  <p:stCondLst>
                                    <p:cond delay="0"/>
                                  </p:stCondLst>
                                  <p:childTnLst>
                                    <p:set>
                                      <p:cBhvr>
                                        <p:cTn id="13" dur="1" fill="hold">
                                          <p:stCondLst>
                                            <p:cond delay="0"/>
                                          </p:stCondLst>
                                        </p:cTn>
                                        <p:tgtEl>
                                          <p:spTgt spid="10">
                                            <p:txEl>
                                              <p:pRg st="0" end="0"/>
                                            </p:txEl>
                                          </p:spTgt>
                                        </p:tgtEl>
                                        <p:attrNameLst>
                                          <p:attrName>style.visibility</p:attrName>
                                        </p:attrNameLst>
                                      </p:cBhvr>
                                      <p:to>
                                        <p:strVal val="visible"/>
                                      </p:to>
                                    </p:set>
                                    <p:animEffect transition="in" filter="fade">
                                      <p:cBhvr>
                                        <p:cTn id="14" dur="1000"/>
                                        <p:tgtEl>
                                          <p:spTgt spid="10">
                                            <p:txEl>
                                              <p:pRg st="0" end="0"/>
                                            </p:txEl>
                                          </p:spTgt>
                                        </p:tgtEl>
                                      </p:cBhvr>
                                    </p:animEffect>
                                    <p:anim calcmode="lin" valueType="num">
                                      <p:cBhvr>
                                        <p:cTn id="15" dur="1000" fill="hold"/>
                                        <p:tgtEl>
                                          <p:spTgt spid="10">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10">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10">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mages.jpg"/>
          <p:cNvPicPr>
            <a:picLocks noGrp="1" noChangeAspect="1"/>
          </p:cNvPicPr>
          <p:nvPr>
            <p:ph idx="1"/>
          </p:nvPr>
        </p:nvPicPr>
        <p:blipFill>
          <a:blip r:embed="rId3"/>
          <a:stretch>
            <a:fillRect/>
          </a:stretch>
        </p:blipFill>
        <p:spPr>
          <a:xfrm>
            <a:off x="0" y="0"/>
            <a:ext cx="9144000" cy="6858000"/>
          </a:xfrm>
        </p:spPr>
      </p:pic>
      <p:sp>
        <p:nvSpPr>
          <p:cNvPr id="5" name="Pensées 4"/>
          <p:cNvSpPr/>
          <p:nvPr/>
        </p:nvSpPr>
        <p:spPr>
          <a:xfrm>
            <a:off x="1643042" y="0"/>
            <a:ext cx="5786478" cy="1928826"/>
          </a:xfrm>
          <a:prstGeom prst="cloudCallout">
            <a:avLst/>
          </a:prstGeom>
        </p:spPr>
        <p:style>
          <a:lnRef idx="1">
            <a:schemeClr val="accent2"/>
          </a:lnRef>
          <a:fillRef idx="2">
            <a:schemeClr val="accent2"/>
          </a:fillRef>
          <a:effectRef idx="1">
            <a:schemeClr val="accent2"/>
          </a:effectRef>
          <a:fontRef idx="minor">
            <a:schemeClr val="dk1"/>
          </a:fontRef>
        </p:style>
        <p:txBody>
          <a:bodyPr rtlCol="0" anchor="ctr">
            <a:scene3d>
              <a:camera prst="perspectiveContrastingRightFacing"/>
              <a:lightRig rig="threePt" dir="t"/>
            </a:scene3d>
          </a:bodyPr>
          <a:lstStyle/>
          <a:p>
            <a:pPr algn="ctr"/>
            <a:r>
              <a:rPr lang="ar-DZ" sz="2800" dirty="0" smtClean="0"/>
              <a:t>تعريف التسيير التوقعي لوظائف الكفاءات </a:t>
            </a:r>
            <a:endParaRPr lang="fr-FR" sz="2800" dirty="0"/>
          </a:p>
        </p:txBody>
      </p:sp>
      <p:sp>
        <p:nvSpPr>
          <p:cNvPr id="6" name="Rectangle à coins arrondis 5"/>
          <p:cNvSpPr/>
          <p:nvPr/>
        </p:nvSpPr>
        <p:spPr>
          <a:xfrm>
            <a:off x="0" y="2143116"/>
            <a:ext cx="9144000" cy="4500570"/>
          </a:xfrm>
          <a:prstGeom prst="roundRect">
            <a:avLst/>
          </a:prstGeom>
          <a:gradFill flip="none" rotWithShape="1">
            <a:gsLst>
              <a:gs pos="0">
                <a:schemeClr val="accent2">
                  <a:lumMod val="60000"/>
                  <a:lumOff val="40000"/>
                  <a:tint val="66000"/>
                  <a:satMod val="160000"/>
                </a:schemeClr>
              </a:gs>
              <a:gs pos="50000">
                <a:schemeClr val="accent2">
                  <a:lumMod val="60000"/>
                  <a:lumOff val="40000"/>
                  <a:tint val="44500"/>
                  <a:satMod val="160000"/>
                </a:schemeClr>
              </a:gs>
              <a:gs pos="100000">
                <a:schemeClr val="accent2">
                  <a:lumMod val="60000"/>
                  <a:lumOff val="40000"/>
                  <a:tint val="23500"/>
                  <a:satMod val="160000"/>
                </a:schemeClr>
              </a:gs>
            </a:gsLst>
            <a:lin ang="2700000" scaled="1"/>
            <a:tileRect/>
          </a:gradFill>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rtl="1">
              <a:buFont typeface="Arial" pitchFamily="34" charset="0"/>
              <a:buChar char="•"/>
            </a:pPr>
            <a:r>
              <a:rPr lang="ar-DZ" sz="2000" dirty="0" smtClean="0">
                <a:solidFill>
                  <a:schemeClr val="tx1"/>
                </a:solidFill>
              </a:rPr>
              <a:t>يعرف التسيير التوقعي </a:t>
            </a:r>
            <a:r>
              <a:rPr lang="ar-DZ" sz="2000" dirty="0" smtClean="0">
                <a:solidFill>
                  <a:schemeClr val="tx1"/>
                </a:solidFill>
              </a:rPr>
              <a:t>للوظائف والكفاءات بأنه: </a:t>
            </a:r>
            <a:r>
              <a:rPr lang="ar-DZ" sz="2000" dirty="0" smtClean="0">
                <a:solidFill>
                  <a:schemeClr val="tx1"/>
                </a:solidFill>
              </a:rPr>
              <a:t>مسعى لهندسة المواد البشرية الذي يقوم على تصور تطبيق ومراقبة مجموعة من السياسات والتطبيقات الهادفة إلى تخفيض وبصورة توقعية ،الفارق الموجود بين حاجات المؤسسة ومواردها البشرية المتوفرة ،سواء على المستوى الكمي أو النوعي ، وهذا التوجه يدخل ضمن إستراتجية المؤسسة.</a:t>
            </a:r>
          </a:p>
          <a:p>
            <a:pPr algn="r" rtl="1">
              <a:buFont typeface="Arial" pitchFamily="34" charset="0"/>
              <a:buChar char="•"/>
            </a:pPr>
            <a:r>
              <a:rPr lang="ar-DZ" sz="2000" dirty="0" smtClean="0">
                <a:solidFill>
                  <a:schemeClr val="tx1"/>
                </a:solidFill>
              </a:rPr>
              <a:t>كما يعرف كذلك بأنه </a:t>
            </a:r>
            <a:r>
              <a:rPr lang="ar-DZ" sz="2000" dirty="0" smtClean="0">
                <a:solidFill>
                  <a:schemeClr val="tx1"/>
                </a:solidFill>
              </a:rPr>
              <a:t>:العملية </a:t>
            </a:r>
            <a:r>
              <a:rPr lang="ar-DZ" sz="2000" dirty="0" smtClean="0">
                <a:solidFill>
                  <a:schemeClr val="tx1"/>
                </a:solidFill>
              </a:rPr>
              <a:t>التي بمقتضاها تسعى المؤسسة إلى تحقيق التوافق المستمر والدائم بين كفاءات عمالها والوظائف التي يشغلونها ، مسايرة بذلك التطورات التي تطرأ عليها من حين الأخر .</a:t>
            </a:r>
          </a:p>
          <a:p>
            <a:pPr algn="r" rtl="1">
              <a:buFont typeface="Arial" pitchFamily="34" charset="0"/>
              <a:buChar char="•"/>
            </a:pPr>
            <a:r>
              <a:rPr lang="ar-DZ" sz="2000" dirty="0" smtClean="0">
                <a:solidFill>
                  <a:schemeClr val="tx1"/>
                </a:solidFill>
              </a:rPr>
              <a:t>تعرف كارن التسيير التوقعي للوظائف </a:t>
            </a:r>
            <a:r>
              <a:rPr lang="ar-DZ" sz="2000" dirty="0" smtClean="0">
                <a:solidFill>
                  <a:schemeClr val="tx1"/>
                </a:solidFill>
              </a:rPr>
              <a:t>والكفاءات بأنه: </a:t>
            </a:r>
            <a:r>
              <a:rPr lang="ar-DZ" sz="2000" dirty="0" smtClean="0">
                <a:solidFill>
                  <a:schemeClr val="tx1"/>
                </a:solidFill>
              </a:rPr>
              <a:t>عملية تتضمن شقين احدهما يخص الوظائف والأخر يخص الكفاءات فالتسيير التوقعي للوظائف يعني مجموعة الطرق والأساليب التي تهتم بمتابعة التطورات التي تحدث على وظائف المؤسسة استجابة </a:t>
            </a:r>
            <a:r>
              <a:rPr lang="ar-DZ" sz="2000" dirty="0" err="1" smtClean="0">
                <a:solidFill>
                  <a:schemeClr val="tx1"/>
                </a:solidFill>
              </a:rPr>
              <a:t>لاستراتجيتها</a:t>
            </a:r>
            <a:r>
              <a:rPr lang="ar-DZ" sz="2000" dirty="0" smtClean="0">
                <a:solidFill>
                  <a:schemeClr val="tx1"/>
                </a:solidFill>
              </a:rPr>
              <a:t> </a:t>
            </a:r>
            <a:r>
              <a:rPr lang="ar-DZ" sz="2000" dirty="0" smtClean="0">
                <a:solidFill>
                  <a:schemeClr val="tx1"/>
                </a:solidFill>
              </a:rPr>
              <a:t>المستقبلية إما التسيير التوقعي للكفاءات فيشير إلى مجموعة الإجراءات التي تهتم بتطوير مؤهلات الأفراد ومهاراتهم تماشيا مع متطلبات الوظائف في المؤسسة. </a:t>
            </a:r>
          </a:p>
          <a:p>
            <a:pPr algn="r" rtl="1">
              <a:buFont typeface="Arial" pitchFamily="34" charset="0"/>
              <a:buChar char="•"/>
            </a:pPr>
            <a:r>
              <a:rPr lang="ar-DZ" sz="2000" dirty="0" smtClean="0">
                <a:solidFill>
                  <a:schemeClr val="tx1"/>
                </a:solidFill>
              </a:rPr>
              <a:t>ويعرف كذلك </a:t>
            </a:r>
            <a:r>
              <a:rPr lang="ar-DZ" sz="2000" dirty="0" smtClean="0">
                <a:solidFill>
                  <a:schemeClr val="tx1"/>
                </a:solidFill>
              </a:rPr>
              <a:t>بأنه: </a:t>
            </a:r>
            <a:r>
              <a:rPr lang="ar-DZ" sz="2000" dirty="0" smtClean="0">
                <a:solidFill>
                  <a:schemeClr val="tx1"/>
                </a:solidFill>
              </a:rPr>
              <a:t>عملية البحث عن الطرق اللازمة لتكيف الموارد البشرية الحالية للمؤسسة مع  استراتجياتها وأهدافها المستقبلية .</a:t>
            </a:r>
          </a:p>
          <a:p>
            <a:pPr algn="r" rtl="1">
              <a:buFont typeface="Arial" pitchFamily="34" charset="0"/>
              <a:buChar char="•"/>
            </a:pPr>
            <a:endParaRPr lang="fr-FR" sz="20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plus(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diamond(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diamond(in)">
                                      <p:cBhvr>
                                        <p:cTn id="17" dur="20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diamond(in)">
                                      <p:cBhvr>
                                        <p:cTn id="22" dur="20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8" presetClass="entr" presetSubtype="16"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diamond(in)">
                                      <p:cBhvr>
                                        <p:cTn id="27" dur="20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pic>
        <p:nvPicPr>
          <p:cNvPr id="4" name="Espace réservé du contenu 3" descr="images.jpg"/>
          <p:cNvPicPr>
            <a:picLocks noGrp="1" noChangeAspect="1"/>
          </p:cNvPicPr>
          <p:nvPr>
            <p:ph idx="1"/>
          </p:nvPr>
        </p:nvPicPr>
        <p:blipFill>
          <a:blip r:embed="rId2"/>
          <a:stretch>
            <a:fillRect/>
          </a:stretch>
        </p:blipFill>
        <p:spPr>
          <a:xfrm>
            <a:off x="1" y="0"/>
            <a:ext cx="9144000" cy="6857999"/>
          </a:xfrm>
          <a:prstGeom prst="rect">
            <a:avLst/>
          </a:prstGeom>
          <a:ln>
            <a:noFill/>
          </a:ln>
          <a:effectLst>
            <a:softEdge rad="112500"/>
          </a:effectLst>
        </p:spPr>
      </p:pic>
      <p:sp>
        <p:nvSpPr>
          <p:cNvPr id="5" name="Titre 5"/>
          <p:cNvSpPr txBox="1">
            <a:spLocks/>
          </p:cNvSpPr>
          <p:nvPr/>
        </p:nvSpPr>
        <p:spPr>
          <a:xfrm>
            <a:off x="642910" y="285728"/>
            <a:ext cx="7072362" cy="1214446"/>
          </a:xfrm>
          <a:prstGeom prst="flowChartTerminator">
            <a:avLst/>
          </a:prstGeom>
          <a:solidFill>
            <a:schemeClr val="accent2">
              <a:lumMod val="60000"/>
              <a:lumOff val="40000"/>
            </a:schemeClr>
          </a:solidFill>
          <a:effectLst>
            <a:glow rad="139700">
              <a:schemeClr val="accent1">
                <a:satMod val="175000"/>
                <a:alpha val="40000"/>
              </a:schemeClr>
            </a:glow>
            <a:outerShdw blurRad="40000" dist="20000" dir="5400000" rotWithShape="0">
              <a:srgbClr val="000000">
                <a:alpha val="38000"/>
              </a:srgbClr>
            </a:outerShdw>
          </a:effectLst>
        </p:spPr>
        <p:style>
          <a:lnRef idx="1">
            <a:schemeClr val="accent2"/>
          </a:lnRef>
          <a:fillRef idx="2">
            <a:schemeClr val="accent2"/>
          </a:fillRef>
          <a:effectRef idx="1">
            <a:schemeClr val="accent2"/>
          </a:effectRef>
          <a:fontRef idx="minor">
            <a:schemeClr val="dk1"/>
          </a:fontRef>
        </p:style>
        <p:txBody>
          <a:bodyPr vert="horz" lIns="91440" tIns="45720" rIns="91440" bIns="45720" rtlCol="0" anchor="ctr">
            <a:noAutofit/>
          </a:bodyPr>
          <a:lstStyle/>
          <a:p>
            <a:pPr marL="0" marR="0" lvl="0" indent="0" algn="r" defTabSz="914400" rtl="1" eaLnBrk="1" fontAlgn="auto" latinLnBrk="0" hangingPunct="1">
              <a:lnSpc>
                <a:spcPct val="100000"/>
              </a:lnSpc>
              <a:spcBef>
                <a:spcPct val="0"/>
              </a:spcBef>
              <a:spcAft>
                <a:spcPts val="0"/>
              </a:spcAft>
              <a:buClrTx/>
              <a:buSzTx/>
              <a:buFontTx/>
              <a:buNone/>
              <a:tabLst/>
              <a:defRPr/>
            </a:pPr>
            <a:r>
              <a:rPr kumimoji="0" lang="ar-DZ" sz="3200" b="0" i="0" u="none" strike="noStrike" kern="1200" cap="none" spc="0" normalizeH="0" baseline="0" noProof="0" dirty="0" smtClean="0">
                <a:ln>
                  <a:noFill/>
                </a:ln>
                <a:solidFill>
                  <a:schemeClr val="dk1"/>
                </a:solidFill>
                <a:effectLst/>
                <a:uLnTx/>
                <a:uFillTx/>
                <a:latin typeface="+mn-lt"/>
                <a:ea typeface="+mn-ea"/>
                <a:cs typeface="+mn-cs"/>
              </a:rPr>
              <a:t>مرتكزات</a:t>
            </a:r>
            <a:r>
              <a:rPr kumimoji="0" lang="ar-DZ" sz="3200" b="0" i="0" u="none" strike="noStrike" kern="1200" cap="none" spc="0" normalizeH="0" noProof="0" dirty="0" smtClean="0">
                <a:ln>
                  <a:noFill/>
                </a:ln>
                <a:solidFill>
                  <a:schemeClr val="dk1"/>
                </a:solidFill>
                <a:effectLst/>
                <a:uLnTx/>
                <a:uFillTx/>
                <a:latin typeface="+mn-lt"/>
                <a:ea typeface="+mn-ea"/>
                <a:cs typeface="+mn-cs"/>
              </a:rPr>
              <a:t> التسيير التوقعي لوظائف الكفاءات </a:t>
            </a:r>
            <a:endParaRPr kumimoji="0" lang="en-US" sz="3200" b="0" i="0" u="none" strike="noStrike" kern="1200" cap="none" spc="0" normalizeH="0" baseline="0" noProof="0" dirty="0">
              <a:ln>
                <a:noFill/>
              </a:ln>
              <a:solidFill>
                <a:schemeClr val="dk1"/>
              </a:solidFill>
              <a:effectLst/>
              <a:uLnTx/>
              <a:uFillTx/>
              <a:latin typeface="+mn-lt"/>
              <a:ea typeface="+mn-ea"/>
              <a:cs typeface="+mn-cs"/>
            </a:endParaRPr>
          </a:p>
        </p:txBody>
      </p:sp>
      <p:sp>
        <p:nvSpPr>
          <p:cNvPr id="6" name="ZoneTexte 5"/>
          <p:cNvSpPr txBox="1"/>
          <p:nvPr/>
        </p:nvSpPr>
        <p:spPr>
          <a:xfrm>
            <a:off x="142844" y="1928802"/>
            <a:ext cx="8643998" cy="4893647"/>
          </a:xfrm>
          <a:prstGeom prst="rect">
            <a:avLst/>
          </a:prstGeom>
          <a:noFill/>
        </p:spPr>
        <p:txBody>
          <a:bodyPr wrap="square" rtlCol="0">
            <a:spAutoFit/>
          </a:bodyPr>
          <a:lstStyle/>
          <a:p>
            <a:pPr algn="r" rtl="1"/>
            <a:r>
              <a:rPr lang="ar-DZ" dirty="0" smtClean="0"/>
              <a:t>لتفعيل عملية التسيير التوقعي </a:t>
            </a:r>
            <a:r>
              <a:rPr lang="ar-DZ" dirty="0" smtClean="0"/>
              <a:t>للوظائف والكفاءات والوصول </a:t>
            </a:r>
            <a:r>
              <a:rPr lang="ar-DZ" dirty="0" smtClean="0"/>
              <a:t>إلى وضع حلول وسياسات للفوارق فإنها ترتكز على </a:t>
            </a:r>
            <a:r>
              <a:rPr lang="ar-DZ" dirty="0" err="1" smtClean="0"/>
              <a:t>مايلي</a:t>
            </a:r>
            <a:r>
              <a:rPr lang="ar-DZ" dirty="0" smtClean="0"/>
              <a:t> </a:t>
            </a:r>
            <a:r>
              <a:rPr lang="fr-FR" dirty="0" smtClean="0"/>
              <a:t>:</a:t>
            </a:r>
            <a:endParaRPr lang="ar-DZ" dirty="0" smtClean="0"/>
          </a:p>
          <a:p>
            <a:pPr algn="r" rtl="1">
              <a:buFont typeface="Courier New" pitchFamily="49" charset="0"/>
              <a:buChar char="o"/>
            </a:pPr>
            <a:r>
              <a:rPr lang="ar-DZ" sz="2400" b="1" dirty="0" smtClean="0"/>
              <a:t>الفاعلين </a:t>
            </a:r>
            <a:r>
              <a:rPr lang="fr-FR" sz="2400" b="1" dirty="0" smtClean="0"/>
              <a:t>:</a:t>
            </a:r>
            <a:r>
              <a:rPr lang="ar-DZ" sz="2000" dirty="0" smtClean="0"/>
              <a:t>في مسعى التسيير التوقعي لوظائف الكفاءات يعتبر الموظفين فاعلين ضمن التحليل الاستراتيجي للمؤسسة ذوي قدرات تتجاوز المقدرة العضلية وتتخطاها إلى المقدرة الذهنية والفكرية لذا تعمل المؤسسة على تطوير استراتيجيها مع خلق أشخاص فاعلين نوعيين.</a:t>
            </a:r>
            <a:endParaRPr lang="ar-DZ" dirty="0" smtClean="0"/>
          </a:p>
          <a:p>
            <a:pPr algn="r" rtl="1">
              <a:buFont typeface="Courier New" pitchFamily="49" charset="0"/>
              <a:buChar char="o"/>
            </a:pPr>
            <a:r>
              <a:rPr lang="ar-DZ" sz="2400" b="1" dirty="0" smtClean="0"/>
              <a:t>الوظيفة النموذجية </a:t>
            </a:r>
            <a:r>
              <a:rPr lang="fr-FR" sz="2400" b="1" dirty="0" smtClean="0"/>
              <a:t>:</a:t>
            </a:r>
            <a:r>
              <a:rPr lang="ar-DZ" sz="2400" dirty="0" smtClean="0"/>
              <a:t>تحدد على أنها </a:t>
            </a:r>
            <a:r>
              <a:rPr lang="ar-DZ" dirty="0" smtClean="0"/>
              <a:t>مجموعة المناصب الملموسة والتي تبدي تقاربا أو تكاملا أو إحلالا.</a:t>
            </a:r>
          </a:p>
          <a:p>
            <a:pPr algn="r" rtl="1">
              <a:buFont typeface="Courier New" pitchFamily="49" charset="0"/>
              <a:buChar char="o"/>
            </a:pPr>
            <a:r>
              <a:rPr lang="ar-DZ" sz="2400" b="1" dirty="0" smtClean="0"/>
              <a:t>الكفاءات </a:t>
            </a:r>
            <a:r>
              <a:rPr lang="fr-FR" sz="2000" b="1" dirty="0" smtClean="0"/>
              <a:t>:</a:t>
            </a:r>
            <a:r>
              <a:rPr lang="ar-DZ" sz="2000" dirty="0" smtClean="0"/>
              <a:t>تعتبر الكفاءات كنقطة مهمة بالنسبة للوظائف أي كحاجة ومورد وذلك لاحتوائها في نفس الوقت على بعد نوعي تقديري وعلى بعد فردي .</a:t>
            </a:r>
          </a:p>
          <a:p>
            <a:pPr algn="r" rtl="1">
              <a:buFont typeface="Courier New" pitchFamily="49" charset="0"/>
              <a:buChar char="o"/>
            </a:pPr>
            <a:r>
              <a:rPr lang="ar-DZ" sz="2400" b="1" dirty="0" smtClean="0"/>
              <a:t>الوسائل </a:t>
            </a:r>
            <a:r>
              <a:rPr lang="fr-FR" sz="2400" b="1" dirty="0" smtClean="0"/>
              <a:t>:</a:t>
            </a:r>
            <a:r>
              <a:rPr lang="ar-DZ" sz="2000" dirty="0" smtClean="0"/>
              <a:t>تصنف الوسائل التي تحتاجها عملية التسيير التوقعي </a:t>
            </a:r>
            <a:r>
              <a:rPr lang="ar-DZ" sz="2400" dirty="0" smtClean="0"/>
              <a:t>لوظائف الكفاءات </a:t>
            </a:r>
            <a:r>
              <a:rPr lang="ar-DZ" sz="2400" dirty="0" err="1" smtClean="0"/>
              <a:t>الى</a:t>
            </a:r>
            <a:r>
              <a:rPr lang="ar-DZ" sz="2400" dirty="0" smtClean="0"/>
              <a:t> وسائل تحليلية ،وسائل مساعدة في اتخاذ القرارات ،وسائل اتصالات .</a:t>
            </a:r>
          </a:p>
          <a:p>
            <a:pPr algn="r" rtl="1">
              <a:buFont typeface="Courier New" pitchFamily="49" charset="0"/>
              <a:buChar char="o"/>
            </a:pPr>
            <a:r>
              <a:rPr lang="ar-DZ" sz="2400" b="1" dirty="0" smtClean="0"/>
              <a:t>وسائل الاتصال </a:t>
            </a:r>
            <a:r>
              <a:rPr lang="fr-FR" sz="2400" b="1" dirty="0" smtClean="0"/>
              <a:t>:</a:t>
            </a:r>
            <a:r>
              <a:rPr lang="ar-DZ" sz="2400" dirty="0" smtClean="0"/>
              <a:t>هذه الوسائل تساعد على الصيرورة الحسنة لعملية التسيير التوقعي وهي تأخذ الأشكال كالكفاءة المرجعية ، خريطة الوظائف ، الانترنت.</a:t>
            </a:r>
          </a:p>
          <a:p>
            <a:pPr algn="r" rtl="1">
              <a:buFont typeface="Courier New" pitchFamily="49" charset="0"/>
              <a:buChar char="o"/>
            </a:pPr>
            <a:r>
              <a:rPr lang="ar-DZ" sz="2400" b="1" dirty="0" smtClean="0"/>
              <a:t>دفتر المهن </a:t>
            </a:r>
            <a:r>
              <a:rPr lang="fr-FR" sz="2400" dirty="0" smtClean="0"/>
              <a:t>:</a:t>
            </a:r>
            <a:r>
              <a:rPr lang="ar-DZ" sz="2400" dirty="0" smtClean="0"/>
              <a:t>وهو عبارة عن قائمة للمهن </a:t>
            </a:r>
            <a:r>
              <a:rPr lang="ar-DZ" sz="2400" dirty="0" err="1" smtClean="0"/>
              <a:t>و</a:t>
            </a:r>
            <a:r>
              <a:rPr lang="ar-DZ" sz="2400" dirty="0" smtClean="0"/>
              <a:t> الوظائف النموذجية .</a:t>
            </a:r>
            <a:endParaRPr lang="ar-DZ" sz="3200" b="1" dirty="0" smtClean="0"/>
          </a:p>
          <a:p>
            <a:pPr algn="r" rtl="1"/>
            <a:endParaRPr lang="fr-FR" sz="2400" b="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ouble vague 4"/>
          <p:cNvSpPr/>
          <p:nvPr/>
        </p:nvSpPr>
        <p:spPr>
          <a:xfrm>
            <a:off x="1785918" y="0"/>
            <a:ext cx="5357850" cy="1428760"/>
          </a:xfrm>
          <a:prstGeom prst="doubleWav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DZ" sz="2800" b="1" dirty="0" smtClean="0">
                <a:solidFill>
                  <a:schemeClr val="tx1"/>
                </a:solidFill>
                <a:effectLst>
                  <a:glow rad="228600">
                    <a:schemeClr val="accent1">
                      <a:satMod val="175000"/>
                      <a:alpha val="40000"/>
                    </a:schemeClr>
                  </a:glow>
                </a:effectLst>
              </a:rPr>
              <a:t>أهداف التسيير التوقعي لوظائف الكفاءات </a:t>
            </a:r>
            <a:endParaRPr lang="fr-FR" sz="2800" b="1" dirty="0">
              <a:solidFill>
                <a:schemeClr val="tx1"/>
              </a:solidFill>
              <a:effectLst>
                <a:glow rad="228600">
                  <a:schemeClr val="accent1">
                    <a:satMod val="175000"/>
                    <a:alpha val="40000"/>
                  </a:schemeClr>
                </a:glow>
              </a:effectLst>
            </a:endParaRPr>
          </a:p>
        </p:txBody>
      </p:sp>
      <p:sp>
        <p:nvSpPr>
          <p:cNvPr id="6" name="ZoneTexte 5"/>
          <p:cNvSpPr txBox="1"/>
          <p:nvPr/>
        </p:nvSpPr>
        <p:spPr>
          <a:xfrm>
            <a:off x="714348" y="1857364"/>
            <a:ext cx="7358114" cy="4893647"/>
          </a:xfrm>
          <a:prstGeom prst="rect">
            <a:avLst/>
          </a:prstGeom>
          <a:noFill/>
        </p:spPr>
        <p:txBody>
          <a:bodyPr wrap="square" rtlCol="0">
            <a:spAutoFit/>
          </a:bodyPr>
          <a:lstStyle/>
          <a:p>
            <a:pPr marL="342900" indent="-342900" algn="r" rtl="1"/>
            <a:r>
              <a:rPr lang="ar-DZ" sz="2000" dirty="0" smtClean="0">
                <a:solidFill>
                  <a:srgbClr val="002060"/>
                </a:solidFill>
              </a:rPr>
              <a:t>يمكن استخدام  </a:t>
            </a:r>
            <a:r>
              <a:rPr lang="fr-FR" sz="2000" b="1" dirty="0" smtClean="0">
                <a:solidFill>
                  <a:srgbClr val="002060"/>
                </a:solidFill>
              </a:rPr>
              <a:t>GPEC</a:t>
            </a:r>
            <a:r>
              <a:rPr lang="ar-DZ" sz="2000" dirty="0" smtClean="0">
                <a:solidFill>
                  <a:srgbClr val="002060"/>
                </a:solidFill>
              </a:rPr>
              <a:t>كمسعى</a:t>
            </a:r>
            <a:r>
              <a:rPr lang="ar-DZ" sz="2000" b="1" dirty="0" smtClean="0">
                <a:solidFill>
                  <a:srgbClr val="002060"/>
                </a:solidFill>
              </a:rPr>
              <a:t> </a:t>
            </a:r>
            <a:r>
              <a:rPr lang="ar-DZ" sz="2000" dirty="0" smtClean="0">
                <a:solidFill>
                  <a:srgbClr val="002060"/>
                </a:solidFill>
              </a:rPr>
              <a:t>داخل المؤسسة لعدة أهداف تختلف حسب حجم المؤسسة </a:t>
            </a:r>
            <a:r>
              <a:rPr lang="ar-DZ" sz="2000" b="1" dirty="0" smtClean="0">
                <a:solidFill>
                  <a:srgbClr val="002060"/>
                </a:solidFill>
              </a:rPr>
              <a:t>، </a:t>
            </a:r>
            <a:r>
              <a:rPr lang="ar-DZ" sz="2000" dirty="0" smtClean="0">
                <a:solidFill>
                  <a:srgbClr val="002060"/>
                </a:solidFill>
              </a:rPr>
              <a:t>نوع الإستراتجية المطبقة ،مدى تكيف الموارد البشرية المتوفرة مع الوظائف الحالية والمستقبلية ،فالمؤسسة قد تسعى إلى تحقيق أهداف من هذه العملية ومنها </a:t>
            </a:r>
            <a:r>
              <a:rPr lang="fr-FR" sz="2000" dirty="0" smtClean="0">
                <a:solidFill>
                  <a:srgbClr val="002060"/>
                </a:solidFill>
              </a:rPr>
              <a:t>:</a:t>
            </a:r>
          </a:p>
          <a:p>
            <a:pPr marL="342900" indent="-342900" algn="r" rtl="1">
              <a:buFont typeface="+mj-lt"/>
              <a:buAutoNum type="arabicPeriod"/>
            </a:pPr>
            <a:r>
              <a:rPr lang="ar-DZ" b="1" dirty="0" smtClean="0"/>
              <a:t>وضع سياسات عامة للوظائف بمعنى التسيير التوقعي للتدفقات البشرية بالنسبة لهيكلة الوظائف الحالية والمستقبلية.</a:t>
            </a:r>
          </a:p>
          <a:p>
            <a:pPr marL="342900" indent="-342900" algn="r" rtl="1">
              <a:buFont typeface="+mj-lt"/>
              <a:buAutoNum type="arabicPeriod"/>
            </a:pPr>
            <a:r>
              <a:rPr lang="ar-DZ" b="1" dirty="0" smtClean="0"/>
              <a:t>وضع سياسات للوظائف على المستوى المركزي والمحلي بمعنى </a:t>
            </a:r>
            <a:r>
              <a:rPr lang="ar-DZ" b="1" dirty="0" smtClean="0"/>
              <a:t>التسيير التوقعي </a:t>
            </a:r>
            <a:r>
              <a:rPr lang="ar-DZ" b="1" dirty="0" smtClean="0"/>
              <a:t>للتدفقات  البشرية على مستوى الوحدة الأم والفروع التابعة لها .</a:t>
            </a:r>
          </a:p>
          <a:p>
            <a:pPr marL="342900" indent="-342900" algn="r" rtl="1">
              <a:buFont typeface="+mj-lt"/>
              <a:buAutoNum type="arabicPeriod"/>
            </a:pPr>
            <a:r>
              <a:rPr lang="ar-DZ" b="1" dirty="0" smtClean="0"/>
              <a:t> تطوير المسار المهني ،تسيير الوظائف الكبرى ،وتوجيه الوظائف حسب التقارب بينها وبين الكفاءات المتوفرة.</a:t>
            </a:r>
          </a:p>
          <a:p>
            <a:pPr marL="342900" indent="-342900" algn="r" rtl="1">
              <a:buFont typeface="+mj-lt"/>
              <a:buAutoNum type="arabicPeriod"/>
            </a:pPr>
            <a:r>
              <a:rPr lang="ar-DZ" b="1" dirty="0" smtClean="0"/>
              <a:t>تحقيق التوافق بين الكفاءات المتوفرة ومختلف الوظائف داخل المؤسسة وذلك عن طريق تحليل الوظائف وتقييم الكفاءات.</a:t>
            </a:r>
          </a:p>
          <a:p>
            <a:pPr marL="342900" indent="-342900" algn="r" rtl="1">
              <a:buFont typeface="+mj-lt"/>
              <a:buAutoNum type="arabicPeriod"/>
            </a:pPr>
            <a:r>
              <a:rPr lang="ar-DZ" b="1" dirty="0" smtClean="0"/>
              <a:t>الموائمة بين كفاءات المؤسسة وهيكلها التنظيمي من جهة ومشاريعها واستمرارها من جهة أخرى لتحقيق أهداف المؤسسة التي وجدت من اجلها .</a:t>
            </a:r>
          </a:p>
          <a:p>
            <a:pPr marL="342900" indent="-342900" algn="r" rtl="1">
              <a:buFont typeface="+mj-lt"/>
              <a:buAutoNum type="arabicPeriod"/>
            </a:pPr>
            <a:r>
              <a:rPr lang="ar-DZ" b="1" dirty="0" smtClean="0"/>
              <a:t>التعرف على الوضع القائم للمؤسسة بصورة تفصيلية تمكن من تحديد المعالم الواقعية للموارد البشرية المتاحة.</a:t>
            </a:r>
          </a:p>
          <a:p>
            <a:pPr marL="342900" indent="-342900" algn="r" rtl="1">
              <a:buFont typeface="+mj-lt"/>
              <a:buAutoNum type="arabicPeriod"/>
            </a:pPr>
            <a:r>
              <a:rPr lang="ar-DZ" b="1" dirty="0" smtClean="0"/>
              <a:t>التعرف على مصادر الموارد الأولية ودراستها وتقييمها بهدف تحديد أسلوب الاستفادة المثلى فيها لتنفيذ خطط الموارد البشرية من حيث العدد والنوع.</a:t>
            </a:r>
            <a:endParaRPr lang="fr-FR" b="1" dirty="0"/>
          </a:p>
        </p:txBody>
      </p:sp>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7"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7"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7" presetClass="entr" presetSubtype="4"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 calcmode="lin" valueType="num">
                                      <p:cBhvr additive="base">
                                        <p:cTn id="24" dur="50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5" dur="50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7" presetClass="entr" presetSubtype="4" fill="hold" nodeType="click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 calcmode="lin" valueType="num">
                                      <p:cBhvr additive="base">
                                        <p:cTn id="30" dur="50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1" dur="50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7" presetClass="entr" presetSubtype="4" fill="hold"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 calcmode="lin" valueType="num">
                                      <p:cBhvr additive="base">
                                        <p:cTn id="36" dur="50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7" dur="50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7" presetClass="entr" presetSubtype="4"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 calcmode="lin" valueType="num">
                                      <p:cBhvr additive="base">
                                        <p:cTn id="42" dur="50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43" dur="50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7" presetClass="entr" presetSubtype="4" fill="hold" nodeType="clickEffect">
                                  <p:stCondLst>
                                    <p:cond delay="0"/>
                                  </p:stCondLst>
                                  <p:childTnLst>
                                    <p:set>
                                      <p:cBhvr>
                                        <p:cTn id="47" dur="1" fill="hold">
                                          <p:stCondLst>
                                            <p:cond delay="0"/>
                                          </p:stCondLst>
                                        </p:cTn>
                                        <p:tgtEl>
                                          <p:spTgt spid="6">
                                            <p:txEl>
                                              <p:pRg st="7" end="7"/>
                                            </p:txEl>
                                          </p:spTgt>
                                        </p:tgtEl>
                                        <p:attrNameLst>
                                          <p:attrName>style.visibility</p:attrName>
                                        </p:attrNameLst>
                                      </p:cBhvr>
                                      <p:to>
                                        <p:strVal val="visible"/>
                                      </p:to>
                                    </p:set>
                                    <p:anim calcmode="lin" valueType="num">
                                      <p:cBhvr additive="base">
                                        <p:cTn id="48" dur="5000" fill="hold"/>
                                        <p:tgtEl>
                                          <p:spTgt spid="6">
                                            <p:txEl>
                                              <p:pRg st="7" end="7"/>
                                            </p:txEl>
                                          </p:spTgt>
                                        </p:tgtEl>
                                        <p:attrNameLst>
                                          <p:attrName>ppt_x</p:attrName>
                                        </p:attrNameLst>
                                      </p:cBhvr>
                                      <p:tavLst>
                                        <p:tav tm="0">
                                          <p:val>
                                            <p:strVal val="#ppt_x"/>
                                          </p:val>
                                        </p:tav>
                                        <p:tav tm="100000">
                                          <p:val>
                                            <p:strVal val="#ppt_x"/>
                                          </p:val>
                                        </p:tav>
                                      </p:tavLst>
                                    </p:anim>
                                    <p:anim calcmode="lin" valueType="num">
                                      <p:cBhvr additive="base">
                                        <p:cTn id="49" dur="5000" fill="hold"/>
                                        <p:tgtEl>
                                          <p:spTgt spid="6">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r"/>
            <a:r>
              <a:rPr lang="fr-FR" dirty="0" smtClean="0"/>
              <a:t>:</a:t>
            </a:r>
            <a:r>
              <a:rPr lang="ar-DZ" sz="2800" b="1" dirty="0" smtClean="0"/>
              <a:t>المطلب الثالث</a:t>
            </a:r>
            <a:endParaRPr lang="fr-FR" sz="2800" b="1" dirty="0"/>
          </a:p>
        </p:txBody>
      </p:sp>
      <p:sp>
        <p:nvSpPr>
          <p:cNvPr id="3" name="Espace réservé du contenu 2"/>
          <p:cNvSpPr>
            <a:spLocks noGrp="1"/>
          </p:cNvSpPr>
          <p:nvPr>
            <p:ph idx="1"/>
          </p:nvPr>
        </p:nvSpPr>
        <p:spPr>
          <a:xfrm>
            <a:off x="142844" y="1600200"/>
            <a:ext cx="8801104" cy="5257800"/>
          </a:xfrm>
        </p:spPr>
        <p:txBody>
          <a:bodyPr/>
          <a:lstStyle/>
          <a:p>
            <a:pPr algn="r" rtl="1">
              <a:buNone/>
            </a:pPr>
            <a:r>
              <a:rPr lang="ar-DZ" sz="2000" dirty="0" smtClean="0"/>
              <a:t>تظهر </a:t>
            </a:r>
            <a:r>
              <a:rPr lang="ar-DZ" sz="2000" dirty="0" smtClean="0"/>
              <a:t>أهمية </a:t>
            </a:r>
            <a:r>
              <a:rPr lang="ar-DZ" sz="2000" dirty="0" smtClean="0"/>
              <a:t>التسيير التوقعي من خلال التحكم في بعض التكاليف كما </a:t>
            </a:r>
            <a:r>
              <a:rPr lang="ar-DZ" sz="2000" dirty="0" smtClean="0"/>
              <a:t>يلي: </a:t>
            </a:r>
            <a:endParaRPr lang="ar-DZ" sz="2000" dirty="0" smtClean="0"/>
          </a:p>
          <a:p>
            <a:pPr algn="r">
              <a:buNone/>
            </a:pPr>
            <a:r>
              <a:rPr lang="ar-DZ" sz="2000" dirty="0" smtClean="0">
                <a:solidFill>
                  <a:schemeClr val="accent5">
                    <a:lumMod val="75000"/>
                  </a:schemeClr>
                </a:solidFill>
              </a:rPr>
              <a:t>1</a:t>
            </a:r>
            <a:r>
              <a:rPr lang="ar-DZ" sz="2000" dirty="0" smtClean="0"/>
              <a:t> </a:t>
            </a:r>
            <a:r>
              <a:rPr lang="ar-DZ" sz="2000" dirty="0" smtClean="0">
                <a:solidFill>
                  <a:schemeClr val="accent5">
                    <a:lumMod val="75000"/>
                  </a:schemeClr>
                </a:solidFill>
              </a:rPr>
              <a:t>التكاليف الناتجة عن عدم الليونة </a:t>
            </a:r>
            <a:r>
              <a:rPr lang="ar-DZ" sz="2000" dirty="0" err="1" smtClean="0">
                <a:solidFill>
                  <a:schemeClr val="accent5">
                    <a:lumMod val="75000"/>
                  </a:schemeClr>
                </a:solidFill>
              </a:rPr>
              <a:t>او</a:t>
            </a:r>
            <a:r>
              <a:rPr lang="ar-DZ" sz="2000" dirty="0" smtClean="0">
                <a:solidFill>
                  <a:schemeClr val="accent5">
                    <a:lumMod val="75000"/>
                  </a:schemeClr>
                </a:solidFill>
              </a:rPr>
              <a:t> غيابها.</a:t>
            </a:r>
          </a:p>
          <a:p>
            <a:pPr algn="r">
              <a:buNone/>
            </a:pPr>
            <a:r>
              <a:rPr lang="ar-DZ" sz="2000" dirty="0" smtClean="0">
                <a:solidFill>
                  <a:schemeClr val="accent2">
                    <a:lumMod val="75000"/>
                  </a:schemeClr>
                </a:solidFill>
              </a:rPr>
              <a:t>التكاليف المتعلقة بالتوظيف </a:t>
            </a:r>
            <a:r>
              <a:rPr lang="ar-DZ" sz="2000" dirty="0" smtClean="0"/>
              <a:t>يلعب دورا كبيرا في فعالية الاستقطاب من خلال تحديد احتياجات التوظيف بصورة مسبقة مما يتيح الفرصة لاختيار المصدر المناسب </a:t>
            </a:r>
            <a:r>
              <a:rPr lang="ar-DZ" sz="2000" dirty="0" err="1" smtClean="0"/>
              <a:t>اما</a:t>
            </a:r>
            <a:r>
              <a:rPr lang="ar-DZ" sz="2000" dirty="0" smtClean="0"/>
              <a:t> بالنسبة لعملية الاختيار فان فعاليتها تتحدد بقدرتها على انتقاء </a:t>
            </a:r>
            <a:r>
              <a:rPr lang="ar-DZ" sz="2000" dirty="0" err="1" smtClean="0"/>
              <a:t>احسن</a:t>
            </a:r>
            <a:r>
              <a:rPr lang="ar-DZ" sz="2000" dirty="0" smtClean="0"/>
              <a:t> العناصر من جملة المرشحين  المستقطبين</a:t>
            </a:r>
          </a:p>
          <a:p>
            <a:pPr algn="r">
              <a:buNone/>
            </a:pPr>
            <a:r>
              <a:rPr lang="ar-DZ" sz="2000" dirty="0" smtClean="0">
                <a:solidFill>
                  <a:schemeClr val="accent2">
                    <a:lumMod val="75000"/>
                  </a:schemeClr>
                </a:solidFill>
              </a:rPr>
              <a:t>التكاليف المتعلقة بالتدريب </a:t>
            </a:r>
            <a:r>
              <a:rPr lang="ar-DZ" sz="2000" dirty="0" smtClean="0"/>
              <a:t>يتطلب من المؤسسة رؤية مستقبلية دائمة تمكنها من التنبؤ بالتدريبات اللازمة لكل وظيفة من اجل الاستمرار والارتقاء</a:t>
            </a:r>
          </a:p>
          <a:p>
            <a:pPr algn="r">
              <a:buNone/>
            </a:pPr>
            <a:r>
              <a:rPr lang="ar-DZ" sz="2000" dirty="0" smtClean="0">
                <a:solidFill>
                  <a:schemeClr val="accent5">
                    <a:lumMod val="75000"/>
                  </a:schemeClr>
                </a:solidFill>
              </a:rPr>
              <a:t>2التكاليف الناتجة عن عدم رضا العاملين</a:t>
            </a:r>
          </a:p>
          <a:p>
            <a:pPr algn="r">
              <a:buNone/>
            </a:pPr>
            <a:r>
              <a:rPr lang="ar-DZ" sz="2000" dirty="0" smtClean="0"/>
              <a:t>يعبر عنها بالمعادلة التالية </a:t>
            </a:r>
          </a:p>
          <a:p>
            <a:pPr algn="r">
              <a:buNone/>
            </a:pPr>
            <a:r>
              <a:rPr lang="ar-DZ" sz="2000" dirty="0" smtClean="0"/>
              <a:t>الرضا عن العمل=الرضا عن(</a:t>
            </a:r>
            <a:r>
              <a:rPr lang="ar-DZ" sz="2000" dirty="0" err="1" smtClean="0"/>
              <a:t>الاجر</a:t>
            </a:r>
            <a:r>
              <a:rPr lang="ar-DZ" sz="2000" dirty="0" smtClean="0"/>
              <a:t>+محتوي العمل+فرص الترقية+</a:t>
            </a:r>
            <a:r>
              <a:rPr lang="ar-DZ" sz="2000" dirty="0" err="1" smtClean="0"/>
              <a:t>الاشراف</a:t>
            </a:r>
            <a:r>
              <a:rPr lang="ar-DZ" sz="2000" dirty="0" smtClean="0"/>
              <a:t>+جماعة العمل+ساعات العمل+ظروف العمل). </a:t>
            </a:r>
          </a:p>
        </p:txBody>
      </p:sp>
      <p:sp>
        <p:nvSpPr>
          <p:cNvPr id="4" name="Vague 3"/>
          <p:cNvSpPr/>
          <p:nvPr/>
        </p:nvSpPr>
        <p:spPr>
          <a:xfrm>
            <a:off x="714348" y="214290"/>
            <a:ext cx="6143668" cy="1143008"/>
          </a:xfrm>
          <a:prstGeom prst="wave">
            <a:avLst>
              <a:gd name="adj1" fmla="val 12500"/>
              <a:gd name="adj2" fmla="val -229"/>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2400" b="1" dirty="0" smtClean="0">
                <a:solidFill>
                  <a:schemeClr val="tx1"/>
                </a:solidFill>
              </a:rPr>
              <a:t>أهمية</a:t>
            </a:r>
            <a:r>
              <a:rPr lang="ar-DZ" sz="2800" b="1" dirty="0" smtClean="0">
                <a:solidFill>
                  <a:schemeClr val="tx1"/>
                </a:solidFill>
              </a:rPr>
              <a:t> التسيير التقديري للوظائف </a:t>
            </a:r>
            <a:r>
              <a:rPr lang="ar-DZ" sz="2800" b="1" dirty="0" err="1" smtClean="0">
                <a:solidFill>
                  <a:schemeClr val="tx1"/>
                </a:solidFill>
              </a:rPr>
              <a:t>و</a:t>
            </a:r>
            <a:r>
              <a:rPr lang="ar-DZ" sz="2800" b="1" dirty="0" smtClean="0">
                <a:solidFill>
                  <a:schemeClr val="tx1"/>
                </a:solidFill>
              </a:rPr>
              <a:t> الكفاءات</a:t>
            </a:r>
            <a:endParaRPr lang="fr-FR" sz="28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2643-6.jpg"/>
          <p:cNvPicPr>
            <a:picLocks noChangeAspect="1"/>
          </p:cNvPicPr>
          <p:nvPr/>
        </p:nvPicPr>
        <p:blipFill>
          <a:blip r:embed="rId2"/>
          <a:stretch>
            <a:fillRect/>
          </a:stretch>
        </p:blipFill>
        <p:spPr>
          <a:xfrm>
            <a:off x="0" y="0"/>
            <a:ext cx="9144000" cy="6858000"/>
          </a:xfrm>
          <a:prstGeom prst="rect">
            <a:avLst/>
          </a:prstGeom>
        </p:spPr>
      </p:pic>
      <p:sp>
        <p:nvSpPr>
          <p:cNvPr id="5" name="Organigramme : Préparation 4"/>
          <p:cNvSpPr/>
          <p:nvPr/>
        </p:nvSpPr>
        <p:spPr>
          <a:xfrm>
            <a:off x="1428728" y="428604"/>
            <a:ext cx="6286544" cy="1357322"/>
          </a:xfrm>
          <a:prstGeom prst="flowChartPreparation">
            <a:avLst/>
          </a:prstGeom>
          <a:solidFill>
            <a:schemeClr val="accent2">
              <a:lumMod val="40000"/>
              <a:lumOff val="60000"/>
            </a:schemeClr>
          </a:solidFill>
          <a:ln>
            <a:noFill/>
          </a:ln>
          <a:effectLst>
            <a:glow rad="228600">
              <a:schemeClr val="accent2">
                <a:satMod val="175000"/>
                <a:alpha val="40000"/>
              </a:schemeClr>
            </a:glow>
            <a:outerShdw blurRad="184150" dist="241300" dir="11520000" sx="110000" sy="110000" algn="ctr">
              <a:srgbClr val="000000">
                <a:alpha val="18000"/>
              </a:srgbClr>
            </a:outerShdw>
          </a:effectLst>
          <a:scene3d>
            <a:camera prst="perspectiveFront"/>
            <a:lightRig rig="threePt" dir="t"/>
          </a:scene3d>
        </p:spPr>
        <p:style>
          <a:lnRef idx="1">
            <a:schemeClr val="accent2"/>
          </a:lnRef>
          <a:fillRef idx="2">
            <a:schemeClr val="accent2"/>
          </a:fillRef>
          <a:effectRef idx="1">
            <a:schemeClr val="accent2"/>
          </a:effectRef>
          <a:fontRef idx="minor">
            <a:schemeClr val="dk1"/>
          </a:fontRef>
        </p:style>
        <p:txBody>
          <a:bodyPr rtlCol="0" anchor="ctr"/>
          <a:lstStyle/>
          <a:p>
            <a:pPr algn="ctr"/>
            <a:r>
              <a:rPr lang="ar-DZ" sz="4800" b="1" dirty="0" smtClean="0">
                <a:solidFill>
                  <a:schemeClr val="tx1"/>
                </a:solidFill>
                <a:effectLst>
                  <a:reflection blurRad="6350" stA="55000" endA="300" endPos="45500" dir="5400000" sy="-100000" algn="bl" rotWithShape="0"/>
                </a:effectLst>
              </a:rPr>
              <a:t>المبحث الثاني </a:t>
            </a:r>
            <a:endParaRPr lang="en-US" sz="4800" b="1" dirty="0">
              <a:solidFill>
                <a:schemeClr val="tx1"/>
              </a:solidFill>
              <a:effectLst>
                <a:reflection blurRad="6350" stA="55000" endA="300" endPos="45500" dir="5400000" sy="-100000" algn="bl" rotWithShape="0"/>
              </a:effectLst>
            </a:endParaRPr>
          </a:p>
        </p:txBody>
      </p:sp>
      <p:sp>
        <p:nvSpPr>
          <p:cNvPr id="6" name="Pensées 5"/>
          <p:cNvSpPr/>
          <p:nvPr/>
        </p:nvSpPr>
        <p:spPr>
          <a:xfrm>
            <a:off x="214282" y="1857364"/>
            <a:ext cx="7643866" cy="4000528"/>
          </a:xfrm>
          <a:prstGeom prst="cloudCallout">
            <a:avLst/>
          </a:prstGeom>
          <a:solidFill>
            <a:schemeClr val="accent2">
              <a:lumMod val="40000"/>
              <a:lumOff val="60000"/>
            </a:schemeClr>
          </a:solidFill>
          <a:ln>
            <a:noFill/>
          </a:ln>
          <a:effectLst>
            <a:glow rad="139700">
              <a:schemeClr val="accent2">
                <a:satMod val="175000"/>
                <a:alpha val="40000"/>
              </a:schemeClr>
            </a:glow>
          </a:effectLst>
          <a:scene3d>
            <a:camera prst="orthographicFront">
              <a:rot lat="0" lon="0" rev="0"/>
            </a:camera>
            <a:lightRig rig="glow" dir="t">
              <a:rot lat="0" lon="0" rev="14100000"/>
            </a:lightRig>
          </a:scene3d>
          <a:sp3d prstMaterial="softEdge">
            <a:bevelT w="127000" prst="artDeco"/>
          </a:sp3d>
        </p:spPr>
        <p:style>
          <a:lnRef idx="1">
            <a:schemeClr val="accent2"/>
          </a:lnRef>
          <a:fillRef idx="2">
            <a:schemeClr val="accent2"/>
          </a:fillRef>
          <a:effectRef idx="1">
            <a:schemeClr val="accent2"/>
          </a:effectRef>
          <a:fontRef idx="minor">
            <a:schemeClr val="dk1"/>
          </a:fontRef>
        </p:style>
        <p:txBody>
          <a:bodyPr rtlCol="0" anchor="ctr">
            <a:scene3d>
              <a:camera prst="perspectiveHeroicExtremeLeftFacing"/>
              <a:lightRig rig="threePt" dir="t"/>
            </a:scene3d>
          </a:bodyPr>
          <a:lstStyle/>
          <a:p>
            <a:pPr algn="ctr" rtl="1"/>
            <a:r>
              <a:rPr lang="ar-DZ" sz="5400" b="1" dirty="0" smtClean="0"/>
              <a:t>خطوات تطبيق التسيير </a:t>
            </a:r>
            <a:r>
              <a:rPr lang="ar-DZ" sz="5400" b="1" dirty="0" smtClean="0"/>
              <a:t>التوقعي للوظائف والكفاءات </a:t>
            </a:r>
            <a:r>
              <a:rPr lang="ar-DZ" sz="5400" b="1" dirty="0" smtClean="0"/>
              <a:t>ومعيقاته </a:t>
            </a:r>
            <a:endParaRPr lang="en-US" sz="5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iterate type="lt">
                                    <p:tmPct val="10000"/>
                                  </p:iterate>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2000"/>
                                        <p:tgtEl>
                                          <p:spTgt spid="5">
                                            <p:txEl>
                                              <p:pRg st="0" end="0"/>
                                            </p:txEl>
                                          </p:spTgt>
                                        </p:tgtEl>
                                      </p:cBhvr>
                                    </p:animEffect>
                                    <p:anim calcmode="lin" valueType="num">
                                      <p:cBhvr>
                                        <p:cTn id="8" dur="2000" fill="hold"/>
                                        <p:tgtEl>
                                          <p:spTgt spid="5">
                                            <p:txEl>
                                              <p:pRg st="0" end="0"/>
                                            </p:txEl>
                                          </p:spTgt>
                                        </p:tgtEl>
                                        <p:attrNameLst>
                                          <p:attrName>ppt_w</p:attrName>
                                        </p:attrNameLst>
                                      </p:cBhvr>
                                      <p:tavLst>
                                        <p:tav tm="0" fmla="#ppt_w*sin(2.5*pi*$)">
                                          <p:val>
                                            <p:fltVal val="0"/>
                                          </p:val>
                                        </p:tav>
                                        <p:tav tm="100000">
                                          <p:val>
                                            <p:fltVal val="1"/>
                                          </p:val>
                                        </p:tav>
                                      </p:tavLst>
                                    </p:anim>
                                    <p:anim calcmode="lin" valueType="num">
                                      <p:cBhvr>
                                        <p:cTn id="9" dur="2000" fill="hold"/>
                                        <p:tgtEl>
                                          <p:spTgt spid="5">
                                            <p:txEl>
                                              <p:pRg st="0" end="0"/>
                                            </p:txEl>
                                          </p:spTgt>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37"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900" decel="100000" fill="hold"/>
                                        <p:tgtEl>
                                          <p:spTgt spid="6">
                                            <p:txEl>
                                              <p:pRg st="0" end="0"/>
                                            </p:txEl>
                                          </p:spTgt>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580</TotalTime>
  <Words>1114</Words>
  <Application>Microsoft Office PowerPoint</Application>
  <PresentationFormat>Affichage à l'écran (4:3)</PresentationFormat>
  <Paragraphs>90</Paragraphs>
  <Slides>13</Slides>
  <Notes>1</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الشعبية  وزارة التعليم العالي والبحث العلمي جامعة محمد خيضر –بسكرة- كلية العلوم الاقتصادية والتجارية وعلوم التسيير قسم علوم التسيير </vt:lpstr>
      <vt:lpstr>Diapositive 2</vt:lpstr>
      <vt:lpstr>المقدمة </vt:lpstr>
      <vt:lpstr>Diapositive 4</vt:lpstr>
      <vt:lpstr>Diapositive 5</vt:lpstr>
      <vt:lpstr>Diapositive 6</vt:lpstr>
      <vt:lpstr>Diapositive 7</vt:lpstr>
      <vt:lpstr>:المطلب الثالث</vt:lpstr>
      <vt:lpstr>Diapositive 9</vt:lpstr>
      <vt:lpstr>: المطلب الاول</vt:lpstr>
      <vt:lpstr>:المطلب الثاني</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ahlem user</dc:creator>
  <cp:lastModifiedBy>Sam</cp:lastModifiedBy>
  <cp:revision>89</cp:revision>
  <dcterms:created xsi:type="dcterms:W3CDTF">2020-04-01T17:25:47Z</dcterms:created>
  <dcterms:modified xsi:type="dcterms:W3CDTF">2020-04-17T21:57:39Z</dcterms:modified>
</cp:coreProperties>
</file>