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842" r:id="rId1"/>
  </p:sldMasterIdLst>
  <p:notesMasterIdLst>
    <p:notesMasterId r:id="rId34"/>
  </p:notesMasterIdLst>
  <p:sldIdLst>
    <p:sldId id="271" r:id="rId2"/>
    <p:sldId id="277" r:id="rId3"/>
    <p:sldId id="278" r:id="rId4"/>
    <p:sldId id="258" r:id="rId5"/>
    <p:sldId id="280" r:id="rId6"/>
    <p:sldId id="262" r:id="rId7"/>
    <p:sldId id="321" r:id="rId8"/>
    <p:sldId id="300" r:id="rId9"/>
    <p:sldId id="322" r:id="rId10"/>
    <p:sldId id="305" r:id="rId11"/>
    <p:sldId id="302" r:id="rId12"/>
    <p:sldId id="307" r:id="rId13"/>
    <p:sldId id="306" r:id="rId14"/>
    <p:sldId id="268" r:id="rId15"/>
    <p:sldId id="311" r:id="rId16"/>
    <p:sldId id="323" r:id="rId17"/>
    <p:sldId id="312" r:id="rId18"/>
    <p:sldId id="313" r:id="rId19"/>
    <p:sldId id="314" r:id="rId20"/>
    <p:sldId id="324" r:id="rId21"/>
    <p:sldId id="325" r:id="rId22"/>
    <p:sldId id="326" r:id="rId23"/>
    <p:sldId id="315" r:id="rId24"/>
    <p:sldId id="316" r:id="rId25"/>
    <p:sldId id="317" r:id="rId26"/>
    <p:sldId id="318" r:id="rId27"/>
    <p:sldId id="319" r:id="rId28"/>
    <p:sldId id="320" r:id="rId29"/>
    <p:sldId id="327" r:id="rId30"/>
    <p:sldId id="328" r:id="rId31"/>
    <p:sldId id="329" r:id="rId32"/>
    <p:sldId id="272"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A50021"/>
    <a:srgbClr val="C5C5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38" autoAdjust="0"/>
    <p:restoredTop sz="96629" autoAdjust="0"/>
  </p:normalViewPr>
  <p:slideViewPr>
    <p:cSldViewPr snapToGrid="0">
      <p:cViewPr>
        <p:scale>
          <a:sx n="71" d="100"/>
          <a:sy n="71" d="100"/>
        </p:scale>
        <p:origin x="-540" y="-462"/>
      </p:cViewPr>
      <p:guideLst>
        <p:guide orient="horz" pos="2160"/>
        <p:guide pos="384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EBBE1-03EC-498E-92F7-B6FD93FBD257}" type="datetimeFigureOut">
              <a:rPr lang="fr-FR" smtClean="0"/>
              <a:pPr/>
              <a:t>06/05/2020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B2F33-E310-47C5-932D-C9807686AAC3}" type="slidenum">
              <a:rPr lang="fr-FR" smtClean="0"/>
              <a:pPr/>
              <a:t>‹N°›</a:t>
            </a:fld>
            <a:endParaRPr lang="fr-FR"/>
          </a:p>
        </p:txBody>
      </p:sp>
    </p:spTree>
    <p:extLst>
      <p:ext uri="{BB962C8B-B14F-4D97-AF65-F5344CB8AC3E}">
        <p14:creationId xmlns="" xmlns:p14="http://schemas.microsoft.com/office/powerpoint/2010/main" val="83940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3B2F33-E310-47C5-932D-C9807686AAC3}"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3B2F33-E310-47C5-932D-C9807686AAC3}" type="slidenum">
              <a:rPr lang="fr-FR" smtClean="0"/>
              <a:pPr/>
              <a:t>4</a:t>
            </a:fld>
            <a:endParaRPr lang="fr-FR"/>
          </a:p>
        </p:txBody>
      </p:sp>
    </p:spTree>
    <p:extLst>
      <p:ext uri="{BB962C8B-B14F-4D97-AF65-F5344CB8AC3E}">
        <p14:creationId xmlns="" xmlns:p14="http://schemas.microsoft.com/office/powerpoint/2010/main" val="115692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3B2F33-E310-47C5-932D-C9807686AAC3}" type="slidenum">
              <a:rPr lang="fr-FR" smtClean="0"/>
              <a:pPr/>
              <a:t>6</a:t>
            </a:fld>
            <a:endParaRPr lang="fr-FR"/>
          </a:p>
        </p:txBody>
      </p:sp>
    </p:spTree>
    <p:extLst>
      <p:ext uri="{BB962C8B-B14F-4D97-AF65-F5344CB8AC3E}">
        <p14:creationId xmlns="" xmlns:p14="http://schemas.microsoft.com/office/powerpoint/2010/main" val="342802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3B2F33-E310-47C5-932D-C9807686AAC3}" type="slidenum">
              <a:rPr lang="fr-FR" smtClean="0"/>
              <a:pPr/>
              <a:t>14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3B2F33-E310-47C5-932D-C9807686AAC3}"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168345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169619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BF65B2-C219-4C68-9A19-C12D1C4FB5E4}"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10309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2718276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BF65B2-C219-4C68-9A19-C12D1C4FB5E4}"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10756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2834374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4148220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334859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116524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90546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231474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178955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79994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211269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89660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1B6ADB-6BCE-4886-90D9-8C6081399A19}" type="datetimeFigureOut">
              <a:rPr lang="fr-FR" smtClean="0"/>
              <a:pPr/>
              <a:t>06/05/2020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93110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1B6ADB-6BCE-4886-90D9-8C6081399A19}" type="datetimeFigureOut">
              <a:rPr lang="fr-FR" smtClean="0"/>
              <a:pPr/>
              <a:t>06/05/2020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BF65B2-C219-4C68-9A19-C12D1C4FB5E4}" type="slidenum">
              <a:rPr lang="fr-FR" smtClean="0"/>
              <a:pPr/>
              <a:t>‹N°›</a:t>
            </a:fld>
            <a:endParaRPr lang="fr-FR"/>
          </a:p>
        </p:txBody>
      </p:sp>
    </p:spTree>
    <p:extLst>
      <p:ext uri="{BB962C8B-B14F-4D97-AF65-F5344CB8AC3E}">
        <p14:creationId xmlns="" xmlns:p14="http://schemas.microsoft.com/office/powerpoint/2010/main" val="65134582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366885" cy="6858000"/>
          </a:xfrm>
        </p:spPr>
      </p:pic>
    </p:spTree>
    <p:extLst>
      <p:ext uri="{BB962C8B-B14F-4D97-AF65-F5344CB8AC3E}">
        <p14:creationId xmlns="" xmlns:p14="http://schemas.microsoft.com/office/powerpoint/2010/main" val="2996100194"/>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creenshot_20200501-111919~2.png"/>
          <p:cNvPicPr>
            <a:picLocks noChangeAspect="1"/>
          </p:cNvPicPr>
          <p:nvPr/>
        </p:nvPicPr>
        <p:blipFill>
          <a:blip r:embed="rId2"/>
          <a:stretch>
            <a:fillRect/>
          </a:stretch>
        </p:blipFill>
        <p:spPr>
          <a:xfrm>
            <a:off x="0" y="0"/>
            <a:ext cx="12192000" cy="6858000"/>
          </a:xfrm>
          <a:prstGeom prst="rect">
            <a:avLst/>
          </a:prstGeom>
        </p:spPr>
      </p:pic>
      <p:sp>
        <p:nvSpPr>
          <p:cNvPr id="9" name="Ellipse 8"/>
          <p:cNvSpPr/>
          <p:nvPr/>
        </p:nvSpPr>
        <p:spPr>
          <a:xfrm>
            <a:off x="6925235" y="1559859"/>
            <a:ext cx="5266765" cy="11967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DZ" sz="2800" b="1" dirty="0" smtClean="0">
                <a:solidFill>
                  <a:schemeClr val="tx1">
                    <a:lumMod val="95000"/>
                    <a:lumOff val="5000"/>
                  </a:schemeClr>
                </a:solidFill>
              </a:rPr>
              <a:t>مستويات التعلم التنظيمي </a:t>
            </a:r>
            <a:endParaRPr lang="fr-FR" sz="2800" b="1" dirty="0">
              <a:solidFill>
                <a:schemeClr val="tx1">
                  <a:lumMod val="95000"/>
                  <a:lumOff val="5000"/>
                </a:schemeClr>
              </a:solidFill>
            </a:endParaRPr>
          </a:p>
        </p:txBody>
      </p:sp>
      <p:sp>
        <p:nvSpPr>
          <p:cNvPr id="8" name="Rectangle 7"/>
          <p:cNvSpPr/>
          <p:nvPr/>
        </p:nvSpPr>
        <p:spPr>
          <a:xfrm>
            <a:off x="2138083" y="3361765"/>
            <a:ext cx="8713694" cy="22859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000" dirty="0" smtClean="0">
                <a:solidFill>
                  <a:schemeClr val="tx1"/>
                </a:solidFill>
              </a:rPr>
              <a:t> يهدف مصطلح التعلم التنظيمي إلى </a:t>
            </a:r>
            <a:r>
              <a:rPr lang="ar-DZ" sz="2000" smtClean="0">
                <a:solidFill>
                  <a:schemeClr val="tx1"/>
                </a:solidFill>
              </a:rPr>
              <a:t>تغيير وتطوير </a:t>
            </a:r>
            <a:r>
              <a:rPr lang="ar-DZ" sz="2000" dirty="0" smtClean="0">
                <a:solidFill>
                  <a:schemeClr val="tx1"/>
                </a:solidFill>
              </a:rPr>
              <a:t>الهياكل التنظيمية وإجراءات تنفيذ العمل.</a:t>
            </a:r>
          </a:p>
          <a:p>
            <a:pPr algn="r" rtl="1"/>
            <a:r>
              <a:rPr lang="ar-DZ" sz="2000" dirty="0" smtClean="0">
                <a:solidFill>
                  <a:schemeClr val="tx1"/>
                </a:solidFill>
              </a:rPr>
              <a:t>وتتمثل مستويات التعلم التنظيمي في:</a:t>
            </a:r>
            <a:endParaRPr lang="fr-FR"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creenshot_20200501-112249~2.png"/>
          <p:cNvPicPr>
            <a:picLocks noChangeAspect="1"/>
          </p:cNvPicPr>
          <p:nvPr/>
        </p:nvPicPr>
        <p:blipFill>
          <a:blip r:embed="rId2"/>
          <a:stretch>
            <a:fillRect/>
          </a:stretch>
        </p:blipFill>
        <p:spPr>
          <a:xfrm>
            <a:off x="0" y="1"/>
            <a:ext cx="12192000" cy="6858000"/>
          </a:xfrm>
          <a:prstGeom prst="rect">
            <a:avLst/>
          </a:prstGeom>
        </p:spPr>
      </p:pic>
      <p:sp>
        <p:nvSpPr>
          <p:cNvPr id="4" name="Rectangle 3"/>
          <p:cNvSpPr/>
          <p:nvPr/>
        </p:nvSpPr>
        <p:spPr>
          <a:xfrm>
            <a:off x="1022618" y="2918012"/>
            <a:ext cx="10827657" cy="17346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يتعلق التعلم على المستوى  الفردي بالتعلم الذي يقوم </a:t>
            </a:r>
            <a:r>
              <a:rPr lang="ar-DZ" dirty="0" err="1" smtClean="0">
                <a:solidFill>
                  <a:schemeClr val="tx1"/>
                </a:solidFill>
              </a:rPr>
              <a:t>به</a:t>
            </a:r>
            <a:r>
              <a:rPr lang="ar-DZ" dirty="0" smtClean="0">
                <a:solidFill>
                  <a:schemeClr val="tx1"/>
                </a:solidFill>
              </a:rPr>
              <a:t> الفرد بنفسه هذا التعلم يكون أقل تقنينا ورسمية في المنظمة ، لأنه يميز بين أوقات التعلم الرسمية  (التكوين الذاتي ,التكوين الكلاسيكي ) وأوقات التعلم غير الرسمية (التعلم عبر التراكم، التقليد، الخبرات، التبادل، مع الأعضاء ).</a:t>
            </a:r>
            <a:endParaRPr lang="fr-FR" dirty="0">
              <a:solidFill>
                <a:schemeClr val="tx1"/>
              </a:solidFill>
            </a:endParaRPr>
          </a:p>
        </p:txBody>
      </p:sp>
      <p:sp>
        <p:nvSpPr>
          <p:cNvPr id="9" name="Ellipse 8"/>
          <p:cNvSpPr/>
          <p:nvPr/>
        </p:nvSpPr>
        <p:spPr>
          <a:xfrm>
            <a:off x="8606118" y="1721223"/>
            <a:ext cx="3039037" cy="9009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000" dirty="0" smtClean="0">
                <a:solidFill>
                  <a:schemeClr val="tx1"/>
                </a:solidFill>
              </a:rPr>
              <a:t>المستوى الفردي</a:t>
            </a:r>
            <a:endParaRPr lang="fr-FR"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creenshot_20200501-112345~2.png"/>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969257" y="3200400"/>
            <a:ext cx="10608662" cy="22053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b="1" dirty="0" smtClean="0">
                <a:solidFill>
                  <a:schemeClr val="tx1">
                    <a:lumMod val="95000"/>
                    <a:lumOff val="5000"/>
                  </a:schemeClr>
                </a:solidFill>
              </a:rPr>
              <a:t>وهو الجزء الخاص بتحكم والسيطرة على سير الخطوات كما هو مرسوم لها،وينبه عن حدوث أي عطل أو ثغرة،أو خطأ في مجريات البرنامج، أو في تضيف البيانات المدخلة.</a:t>
            </a:r>
            <a:endParaRPr lang="fr-FR" sz="2800" b="1" dirty="0">
              <a:solidFill>
                <a:schemeClr val="tx1">
                  <a:lumMod val="95000"/>
                  <a:lumOff val="5000"/>
                </a:schemeClr>
              </a:solidFill>
            </a:endParaRPr>
          </a:p>
        </p:txBody>
      </p:sp>
      <p:sp>
        <p:nvSpPr>
          <p:cNvPr id="4" name="Ellipse 3"/>
          <p:cNvSpPr/>
          <p:nvPr/>
        </p:nvSpPr>
        <p:spPr>
          <a:xfrm>
            <a:off x="3617259" y="900953"/>
            <a:ext cx="5715000" cy="11161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chemeClr val="tx1"/>
                </a:solidFill>
              </a:rPr>
              <a:t>تحكم</a:t>
            </a:r>
            <a:r>
              <a:rPr lang="ar-DZ" sz="3600" b="1" dirty="0" smtClean="0">
                <a:solidFill>
                  <a:schemeClr val="tx1"/>
                </a:solidFill>
              </a:rPr>
              <a:t> </a:t>
            </a:r>
            <a:endParaRPr lang="fr-FR"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images222225544.jpg"/>
          <p:cNvPicPr>
            <a:picLocks noChangeAspect="1"/>
          </p:cNvPicPr>
          <p:nvPr/>
        </p:nvPicPr>
        <p:blipFill>
          <a:blip r:embed="rId2"/>
          <a:stretch>
            <a:fillRect/>
          </a:stretch>
        </p:blipFill>
        <p:spPr>
          <a:xfrm>
            <a:off x="0" y="0"/>
            <a:ext cx="12192000" cy="6858000"/>
          </a:xfrm>
          <a:prstGeom prst="rect">
            <a:avLst/>
          </a:prstGeom>
        </p:spPr>
      </p:pic>
      <p:sp>
        <p:nvSpPr>
          <p:cNvPr id="4" name="Ellipse 3"/>
          <p:cNvSpPr/>
          <p:nvPr/>
        </p:nvSpPr>
        <p:spPr>
          <a:xfrm>
            <a:off x="7987553" y="954742"/>
            <a:ext cx="3765177" cy="138504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smtClean="0">
                <a:solidFill>
                  <a:schemeClr val="tx1"/>
                </a:solidFill>
              </a:rPr>
              <a:t>المستوى الجماعي </a:t>
            </a:r>
            <a:endParaRPr lang="ar-DZ" sz="2400" b="1" dirty="0" smtClean="0">
              <a:solidFill>
                <a:schemeClr val="tx1"/>
              </a:solidFill>
            </a:endParaRPr>
          </a:p>
        </p:txBody>
      </p:sp>
      <p:sp>
        <p:nvSpPr>
          <p:cNvPr id="6" name="Rectangle 5"/>
          <p:cNvSpPr/>
          <p:nvPr/>
        </p:nvSpPr>
        <p:spPr>
          <a:xfrm>
            <a:off x="1237129" y="2796988"/>
            <a:ext cx="10313894" cy="22522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التعلم التنظيمي على المستوى الجماعي هو ذلك التعلم الذي يقوم </a:t>
            </a:r>
            <a:r>
              <a:rPr lang="ar-DZ" dirty="0" err="1" smtClean="0">
                <a:solidFill>
                  <a:schemeClr val="tx1"/>
                </a:solidFill>
              </a:rPr>
              <a:t>به</a:t>
            </a:r>
            <a:r>
              <a:rPr lang="ar-DZ" dirty="0" smtClean="0">
                <a:solidFill>
                  <a:schemeClr val="tx1"/>
                </a:solidFill>
              </a:rPr>
              <a:t> الأفراد عن طريق فريق العمل من خلال الأعمال المنفذة على مستوى الجماعة وبطريقة تعاونية وتشاركيه تجدر الإشارة إلى أن مجموع الكفاءات الفردية لا يشكل الكفاءة ،حيث أنها تنفصل بعد أي مشروع الجماعي، يعد دور الإدارة لازما في هذا المستوى من التعلم لأنه لا يتمثل في التنظيم وفرض الأوامر،إنما المتابعة وتسهيل عملية التعلم.</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images25555.jpg"/>
          <p:cNvPicPr>
            <a:picLocks noChangeAspect="1"/>
          </p:cNvPicPr>
          <p:nvPr/>
        </p:nvPicPr>
        <p:blipFill>
          <a:blip r:embed="rId3"/>
          <a:stretch>
            <a:fillRect/>
          </a:stretch>
        </p:blipFill>
        <p:spPr>
          <a:xfrm>
            <a:off x="0" y="0"/>
            <a:ext cx="12192000" cy="6858000"/>
          </a:xfrm>
          <a:prstGeom prst="rect">
            <a:avLst/>
          </a:prstGeom>
        </p:spPr>
      </p:pic>
      <p:sp>
        <p:nvSpPr>
          <p:cNvPr id="5" name="Rectangle 4"/>
          <p:cNvSpPr/>
          <p:nvPr/>
        </p:nvSpPr>
        <p:spPr>
          <a:xfrm>
            <a:off x="1049312" y="1926433"/>
            <a:ext cx="10283253" cy="584775"/>
          </a:xfrm>
          <a:prstGeom prst="rect">
            <a:avLst/>
          </a:prstGeom>
        </p:spPr>
        <p:txBody>
          <a:bodyPr wrap="square">
            <a:spAutoFit/>
          </a:bodyPr>
          <a:lstStyle/>
          <a:p>
            <a:pPr algn="r" rtl="1"/>
            <a:r>
              <a:rPr lang="ar-DZ" sz="3200" dirty="0"/>
              <a:t> </a:t>
            </a:r>
            <a:endParaRPr lang="fr-FR" sz="3200" b="1" dirty="0"/>
          </a:p>
        </p:txBody>
      </p:sp>
      <p:sp>
        <p:nvSpPr>
          <p:cNvPr id="7" name="Ellipse 6"/>
          <p:cNvSpPr/>
          <p:nvPr/>
        </p:nvSpPr>
        <p:spPr>
          <a:xfrm>
            <a:off x="7821707" y="1990165"/>
            <a:ext cx="4141693" cy="8606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400" dirty="0" smtClean="0"/>
              <a:t>المستوى </a:t>
            </a:r>
            <a:r>
              <a:rPr lang="ar-DZ" sz="2400" dirty="0" err="1" smtClean="0"/>
              <a:t>المنظمي</a:t>
            </a:r>
            <a:endParaRPr lang="fr-FR" sz="2400" b="1" i="1" dirty="0">
              <a:solidFill>
                <a:schemeClr val="tx1"/>
              </a:solidFill>
            </a:endParaRPr>
          </a:p>
        </p:txBody>
      </p:sp>
      <p:sp>
        <p:nvSpPr>
          <p:cNvPr id="12" name="Rectangle 11"/>
          <p:cNvSpPr/>
          <p:nvPr/>
        </p:nvSpPr>
        <p:spPr>
          <a:xfrm>
            <a:off x="1694330" y="3052484"/>
            <a:ext cx="10152529" cy="2581834"/>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2400" dirty="0" smtClean="0"/>
              <a:t>التعلم على المستوى ألمنظمي يعني المنظمة التي تتعلم عن طريق حفظ نتائج تجاربها التي اكتسابها خلال نشاطات أفرادها، يمثل التعلم في هذا المستوى الحالة التي فيها تبادل المعرفة والمعلومات ،والخبرات بين الأفراد بغض النظر عن مستوياتهم التنظيمية والإستراتيجية والإجراءات والسياسات التي تعيق عملية التعلم وتسبب المشاكل في العمل اليومي.</a:t>
            </a:r>
            <a:endParaRPr lang="fr-FR"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465528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creenshot_20200501-112048~2.png"/>
          <p:cNvPicPr>
            <a:picLocks noChangeAspect="1"/>
          </p:cNvPicPr>
          <p:nvPr/>
        </p:nvPicPr>
        <p:blipFill>
          <a:blip r:embed="rId3"/>
          <a:stretch>
            <a:fillRect/>
          </a:stretch>
        </p:blipFill>
        <p:spPr>
          <a:xfrm>
            <a:off x="0" y="0"/>
            <a:ext cx="12192000" cy="6858000"/>
          </a:xfrm>
          <a:prstGeom prst="rect">
            <a:avLst/>
          </a:prstGeom>
        </p:spPr>
      </p:pic>
      <p:sp>
        <p:nvSpPr>
          <p:cNvPr id="9" name="Bulle ronde 8"/>
          <p:cNvSpPr/>
          <p:nvPr/>
        </p:nvSpPr>
        <p:spPr>
          <a:xfrm>
            <a:off x="7234519" y="1667435"/>
            <a:ext cx="3980329" cy="1143000"/>
          </a:xfrm>
          <a:prstGeom prst="wedgeEllipseCallout">
            <a:avLst>
              <a:gd name="adj1" fmla="val -25563"/>
              <a:gd name="adj2" fmla="val 87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chemeClr val="tx1"/>
                </a:solidFill>
              </a:rPr>
              <a:t>التعلم أحادي الاتجاه</a:t>
            </a:r>
            <a:endParaRPr lang="fr-FR" sz="2000" dirty="0">
              <a:solidFill>
                <a:schemeClr val="tx1"/>
              </a:solidFill>
            </a:endParaRPr>
          </a:p>
        </p:txBody>
      </p:sp>
      <p:sp>
        <p:nvSpPr>
          <p:cNvPr id="10" name="Rectangle à coins arrondis 9"/>
          <p:cNvSpPr/>
          <p:nvPr/>
        </p:nvSpPr>
        <p:spPr>
          <a:xfrm>
            <a:off x="2017059" y="3281082"/>
            <a:ext cx="8511988" cy="2850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ﻭﻣﻦ </a:t>
            </a:r>
            <a:r>
              <a:rPr lang="ar-DZ" dirty="0" err="1" smtClean="0">
                <a:solidFill>
                  <a:schemeClr val="tx1"/>
                </a:solidFill>
              </a:rPr>
              <a:t>ﺧ</a:t>
            </a:r>
            <a:r>
              <a:rPr lang="ar-DZ" dirty="0" smtClean="0">
                <a:solidFill>
                  <a:schemeClr val="tx1"/>
                </a:solidFill>
              </a:rPr>
              <a:t>ﻼﻟﻪ ﻳﺘﻌﻠﻢ </a:t>
            </a:r>
            <a:r>
              <a:rPr lang="ar-DZ" dirty="0" err="1" smtClean="0">
                <a:solidFill>
                  <a:schemeClr val="tx1"/>
                </a:solidFill>
              </a:rPr>
              <a:t>ﺍ</a:t>
            </a:r>
            <a:r>
              <a:rPr lang="ar-DZ" dirty="0" smtClean="0">
                <a:solidFill>
                  <a:schemeClr val="tx1"/>
                </a:solidFill>
              </a:rPr>
              <a:t>ﻷﻓﺮﺍﺩ ﻣﻦ ﻧﺘﺎﺋﺞ ﻭﻣﺨﺮﺟﺎﺕ ﺃﻋﻤﺎﻟﻬﻢ، ﻭﻓﻲ ﺣﺎﻝ ﻛﺎﻧﺖ ﺇﻳﺠﺎﺑﻴﺔ ﻫﻨﺎ ﻳﻜﻮﻥ ﺍﻟﺤﺮﺹ ﻋﻠﻰ ﺗﻜﺮﺍﺭﻫﺎ ﻟﺘﺼﺒﺢ ﻓﻴﻤﺎ ﺑﻌﺪ ﻗﺮﺍﺭﺍﺕ ﻣﺒﺮﻣﺠﺔ ﻗﺎﺑﻠﺔ </a:t>
            </a:r>
            <a:r>
              <a:rPr lang="ar-DZ" dirty="0" err="1" smtClean="0">
                <a:solidFill>
                  <a:schemeClr val="tx1"/>
                </a:solidFill>
              </a:rPr>
              <a:t>للأستخدام</a:t>
            </a:r>
            <a:r>
              <a:rPr lang="ar-DZ" dirty="0" smtClean="0">
                <a:solidFill>
                  <a:schemeClr val="tx1"/>
                </a:solidFill>
              </a:rPr>
              <a:t> ﻓﻲ ﺍﻟﻤﻮﺍﻗﻒ ﺍﻟﺼﻌﺒﺔ ﻭﻳﻈﻬﺮ ﻫﺬﺍ ﺍﻟﻨﻮﻉ ﻣﻦ ﺍﻟﺘﻌﻠﻢ ﻛﻌﻤﻠﻴﺔ ﺗﻮﺣﻴﺪ ﻭﺍﻟﺘﻐﻴﻴﺮ ﻓﻲ ﻗﺎﻋﺪﺓ ﺍﻟﻤﻌﺮﻓﺔ ﻭﺍﻟﻜﻔﺎءﺓ ﻟﻠﻤﻨﻈﻤﺔ  ﺩﻭﻥ ﺍﻟﺘﻐﻴﻴﺮ ﻓﻲ ﺳﻴﺎﺳﺎﺗﻬﺎ ﺍﻟﺤﺎﻟﻴﺔ، ﻭﺗﺤﻘﻴﻖ ﺃﻫﺪﺍﻓﻬﺎ ﺍﻟﺤﺎﻟﻴﺔ ﻭﻫﺬﺍ أﺳﻠﻮﺏ ﻳﻤﻜﻦ ﺍﻟﻤﻨﻈﻤﺎﺕ ﻣﻦ ﺣﻞ ﻟﻤﺸﻜل وقد ﻳﺆﺩﻱ ﺑﺎﻟﻤﺆﺳﺴﺔ </a:t>
            </a:r>
            <a:r>
              <a:rPr lang="ar-DZ" dirty="0" err="1" smtClean="0">
                <a:solidFill>
                  <a:schemeClr val="tx1"/>
                </a:solidFill>
              </a:rPr>
              <a:t>للأنغلاق</a:t>
            </a:r>
            <a:r>
              <a:rPr lang="ar-DZ" dirty="0" smtClean="0">
                <a:solidFill>
                  <a:schemeClr val="tx1"/>
                </a:solidFill>
              </a:rPr>
              <a:t> ﺑﻨﻔﺴﻬﺎ ﺇﺫﺍ ﻟﻢ ﺗﺴتمر     ﺑﺎﻟﺘﻌﻠﻢ ﻭﺍﻟﻨﻈﺮ ﺇﻟﻰ ﺗﺠﺎﺭﺏ ﺍﻟﻤﻨﻈﻤﺎﺕ أخرى، ﻭﻣﻬﻤﺎ توسعت المنظمة يبقى هذا النوع من التعلم محدودا بالرغم من انه أسلوب يعلم الأفراد .</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le ronde 3"/>
          <p:cNvSpPr/>
          <p:nvPr/>
        </p:nvSpPr>
        <p:spPr>
          <a:xfrm>
            <a:off x="7812741" y="1600199"/>
            <a:ext cx="3361764" cy="1210235"/>
          </a:xfrm>
          <a:prstGeom prst="wedgeEllipseCallout">
            <a:avLst>
              <a:gd name="adj1" fmla="val -24833"/>
              <a:gd name="adj2" fmla="val 8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chemeClr val="tx1"/>
                </a:solidFill>
              </a:rPr>
              <a:t>ﺍﻟﺘﻌﻠﻢ ﻣﺰﺩﻭﺝ </a:t>
            </a:r>
            <a:r>
              <a:rPr lang="ar-DZ" sz="2000" dirty="0" err="1" smtClean="0">
                <a:solidFill>
                  <a:schemeClr val="tx1"/>
                </a:solidFill>
              </a:rPr>
              <a:t>ﺍ</a:t>
            </a:r>
            <a:r>
              <a:rPr lang="ar-DZ" sz="2000" dirty="0" smtClean="0">
                <a:solidFill>
                  <a:schemeClr val="tx1"/>
                </a:solidFill>
              </a:rPr>
              <a:t>ﻹﺗﺠﺎﻩ</a:t>
            </a:r>
            <a:endParaRPr lang="fr-FR" sz="2000" dirty="0">
              <a:solidFill>
                <a:schemeClr val="tx1"/>
              </a:solidFill>
            </a:endParaRPr>
          </a:p>
        </p:txBody>
      </p:sp>
      <p:grpSp>
        <p:nvGrpSpPr>
          <p:cNvPr id="9" name="Groupe 8"/>
          <p:cNvGrpSpPr/>
          <p:nvPr/>
        </p:nvGrpSpPr>
        <p:grpSpPr>
          <a:xfrm>
            <a:off x="2245659" y="3388659"/>
            <a:ext cx="8821271" cy="2690521"/>
            <a:chOff x="2245659" y="3388659"/>
            <a:chExt cx="8821271" cy="2690521"/>
          </a:xfrm>
        </p:grpSpPr>
        <p:sp>
          <p:nvSpPr>
            <p:cNvPr id="5" name="Rectangle à coins arrondis 4"/>
            <p:cNvSpPr/>
            <p:nvPr/>
          </p:nvSpPr>
          <p:spPr>
            <a:xfrm>
              <a:off x="2245659" y="3388659"/>
              <a:ext cx="8807823" cy="2380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5" name="Rectangle 1"/>
            <p:cNvSpPr>
              <a:spLocks noChangeArrowheads="1"/>
            </p:cNvSpPr>
            <p:nvPr/>
          </p:nvSpPr>
          <p:spPr bwMode="auto">
            <a:xfrm>
              <a:off x="2424953" y="3832411"/>
              <a:ext cx="8641977"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ﻳﺘﺠﻪ ﻫﺬﺍ أسلوب ﻣﻦ ﺍﻟﺘﻌﻠﻢ ﻟﺘﻮﺳﻴﻊ دﺍﺋﺮﺓ ﺍﻟﺘﻌﻠﻢ ﻭﺍﻟﺒﺤﺚ ﻋﻦ ﻭﺳﺎﺋﻞ ﻭﻣﻌﺎﺭﻑ ﺟﺪﻳﺪﺓ ﻭﺗﻄﺒﻴﻘﻬﺎ،ﻭﻛﺬﻟﻚ ﻳﺴﻌﻰ ﺇﻟﻰ ﺇﻳﺠﺎﺩ ﺣﻠﻮﻝ ﻠلمشاكل ﻭﻣﻌﺎﻟﺠﺔ انحرافات ويعرف  ﺃﻳﻀﺎ ﺑﺄﻧﻪ ﺇﺩﺭﺍﻛﻲ ﻭﻳﺘﺨﻄﻰ ﺍﻟﺤﻞ ﺍﻟﻔﻮﺭﻱ ﻟﻠﻤﺸاكل ﻣﻦ </a:t>
              </a:r>
              <a:r>
                <a:rPr kumimoji="0" lang="ar-DZ"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ﺧ</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ﻼﻝ ﺗﻄﻮﻳﺮ ﺍﻟﻤﺒﺎﺩﺉ ﺍﻟﺘﻲ ﺗﻘﺮﺭ  ﺍﻟﺴﻠﻮﻙ ﺍﻟﺘﻨﻈﻴﻤﻲ ﺍﻟﻤﺴﺘﻘﺒﻠﻲ، وتؤدي ﺇﻟﻰ ﻁﺮﻕ ﺟﺪﻳﺪﺓ ﻟﻤﻤﺎﺭﺳﺔ </a:t>
              </a:r>
              <a:r>
                <a:rPr kumimoji="0" lang="ar-DZ"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ﺍ</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ﻷﻋﻤﺎﻝ ﺍﻟﺘﺠﺎﺭﻳﺔ ويمكن أن ﻳﺆﺩﻱ ﻫﺬﺍ</a:t>
              </a:r>
              <a:r>
                <a:rPr kumimoji="0" lang="ar-DZ" sz="20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ﻨﻮﻉ ﻣﻦ ﺍﻟﺘﻌﻠﻢ ﺇﻟﻰ ﻅﻬﻮﺭ حالات ﻭﺃﺣﺪﺍﺙ ﻓﻬﻢ ﺟﺪﻳﺪﺓ ﺗﺆﺩﻱ ﺑﺪﻭﺭﻫﺎ ﺇﻟﻰ ﺗﻄﻮير قواعد جديدة والقيام بأشياء مختلفة.</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
              </a:r>
              <a:br>
                <a:rPr kumimoji="0" lang="fr-FR" sz="2000" b="0" i="0" u="none" strike="noStrike" cap="none" normalizeH="0" baseline="0" dirty="0" smtClean="0">
                  <a:ln>
                    <a:noFill/>
                  </a:ln>
                  <a:solidFill>
                    <a:schemeClr val="tx1"/>
                  </a:solidFill>
                  <a:effectLst/>
                  <a:latin typeface="Arial" pitchFamily="34" charset="0"/>
                  <a:cs typeface="Arial" pitchFamily="34" charset="0"/>
                </a:rPr>
              </a:b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creenshot_20200501-112112~2.png"/>
          <p:cNvPicPr>
            <a:picLocks noChangeAspect="1"/>
          </p:cNvPicPr>
          <p:nvPr/>
        </p:nvPicPr>
        <p:blipFill>
          <a:blip r:embed="rId2"/>
          <a:stretch>
            <a:fillRect/>
          </a:stretch>
        </p:blipFill>
        <p:spPr>
          <a:xfrm>
            <a:off x="0" y="0"/>
            <a:ext cx="12192000" cy="6858000"/>
          </a:xfrm>
          <a:prstGeom prst="rect">
            <a:avLst/>
          </a:prstGeom>
        </p:spPr>
      </p:pic>
      <p:sp>
        <p:nvSpPr>
          <p:cNvPr id="4" name="Ellipse 3"/>
          <p:cNvSpPr/>
          <p:nvPr/>
        </p:nvSpPr>
        <p:spPr>
          <a:xfrm>
            <a:off x="1963272" y="2810435"/>
            <a:ext cx="8659904" cy="2891118"/>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dirty="0" smtClean="0">
                <a:solidFill>
                  <a:schemeClr val="tx1"/>
                </a:solidFill>
              </a:rPr>
              <a:t>يوجد العديد من الأنماط التي يمكن تطبيقها في المؤسسة، وهذا النوع من التعلم يدور حول التقليد والاستنساخ،أي التعلم مما لدى الغير أو من ممارستهم أو  من منتجاتهم ويتضمن ما يلي :</a:t>
            </a:r>
            <a:endParaRPr lang="fr-FR" sz="2000" dirty="0">
              <a:solidFill>
                <a:schemeClr val="tx1"/>
              </a:solidFill>
            </a:endParaRPr>
          </a:p>
        </p:txBody>
      </p:sp>
      <p:sp>
        <p:nvSpPr>
          <p:cNvPr id="6" name="Explosion 1 5"/>
          <p:cNvSpPr/>
          <p:nvPr/>
        </p:nvSpPr>
        <p:spPr>
          <a:xfrm>
            <a:off x="5298140" y="793377"/>
            <a:ext cx="6893859" cy="151951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solidFill>
                  <a:schemeClr val="tx1"/>
                </a:solidFill>
              </a:rPr>
              <a:t>أنماط التعلم التنظيمي </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images 1233.jpg"/>
          <p:cNvPicPr>
            <a:picLocks noChangeAspect="1"/>
          </p:cNvPicPr>
          <p:nvPr/>
        </p:nvPicPr>
        <p:blipFill>
          <a:blip r:embed="rId2"/>
          <a:stretch>
            <a:fillRect/>
          </a:stretch>
        </p:blipFill>
        <p:spPr>
          <a:xfrm>
            <a:off x="0" y="0"/>
            <a:ext cx="12008224" cy="6857999"/>
          </a:xfrm>
          <a:prstGeom prst="rect">
            <a:avLst/>
          </a:prstGeom>
        </p:spPr>
      </p:pic>
      <p:sp>
        <p:nvSpPr>
          <p:cNvPr id="10" name="Rectangle à coins arrondis 9"/>
          <p:cNvSpPr/>
          <p:nvPr/>
        </p:nvSpPr>
        <p:spPr>
          <a:xfrm>
            <a:off x="7637929" y="1129553"/>
            <a:ext cx="3617259" cy="833717"/>
          </a:xfrm>
          <a:prstGeom prst="wedgeRoundRectCallout">
            <a:avLst>
              <a:gd name="adj1" fmla="val -25666"/>
              <a:gd name="adj2" fmla="val 106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التعلم الكيفي </a:t>
            </a:r>
            <a:endParaRPr lang="fr-FR" sz="2400" dirty="0">
              <a:solidFill>
                <a:schemeClr val="tx1"/>
              </a:solidFill>
            </a:endParaRPr>
          </a:p>
        </p:txBody>
      </p:sp>
      <p:grpSp>
        <p:nvGrpSpPr>
          <p:cNvPr id="14" name="Groupe 13"/>
          <p:cNvGrpSpPr/>
          <p:nvPr/>
        </p:nvGrpSpPr>
        <p:grpSpPr>
          <a:xfrm>
            <a:off x="1586753" y="2783541"/>
            <a:ext cx="9372600" cy="2070847"/>
            <a:chOff x="1586753" y="2783541"/>
            <a:chExt cx="9372600" cy="2070847"/>
          </a:xfrm>
        </p:grpSpPr>
        <p:sp>
          <p:nvSpPr>
            <p:cNvPr id="13" name="Rectangle à coins arrondis 12"/>
            <p:cNvSpPr/>
            <p:nvPr/>
          </p:nvSpPr>
          <p:spPr>
            <a:xfrm>
              <a:off x="1586753" y="2783541"/>
              <a:ext cx="9372600" cy="2070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1" name="Rectangle 1"/>
            <p:cNvSpPr>
              <a:spLocks noChangeArrowheads="1"/>
            </p:cNvSpPr>
            <p:nvPr/>
          </p:nvSpPr>
          <p:spPr bwMode="auto">
            <a:xfrm>
              <a:off x="1869141" y="3213848"/>
              <a:ext cx="844475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ويقصد </a:t>
              </a:r>
              <a:r>
                <a:rPr kumimoji="0" lang="ar-DZ"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به</a:t>
              </a: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التعلم الذي يتم بالاستجابة للظروف المتغيرة في المحيط الداخلي والخارجي للمؤسسة ، وهذا النوع من التعلم يدور حول التقليد وبالاستنساخ ، أي تعلم مما لدى الغير أومن منتجاتهم أو ممارساتهم أو خدماتهم .</a:t>
              </a:r>
            </a:p>
            <a:p>
              <a:pPr marL="0" marR="0" lvl="0" indent="0" algn="r" defTabSz="914400" rtl="1" eaLnBrk="1" fontAlgn="base" latinLnBrk="0" hangingPunct="1">
                <a:lnSpc>
                  <a:spcPct val="100000"/>
                </a:lnSpc>
                <a:spcBef>
                  <a:spcPct val="0"/>
                </a:spcBef>
                <a:spcAft>
                  <a:spcPct val="0"/>
                </a:spcAft>
                <a:buClrTx/>
                <a:buSzTx/>
                <a:buFontTx/>
                <a:buNone/>
                <a:tabLst/>
              </a:pPr>
              <a:r>
                <a:rPr lang="ar-DZ" sz="2400" dirty="0" smtClean="0">
                  <a:latin typeface="Calibri" pitchFamily="34" charset="0"/>
                  <a:cs typeface="Arial" pitchFamily="34" charset="0"/>
                </a:rPr>
                <a:t> </a:t>
              </a:r>
              <a:endParaRPr kumimoji="0" lang="ar-DZ" sz="3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creenshot_20200501-111845~2.png"/>
          <p:cNvPicPr>
            <a:picLocks noChangeAspect="1"/>
          </p:cNvPicPr>
          <p:nvPr/>
        </p:nvPicPr>
        <p:blipFill>
          <a:blip r:embed="rId2"/>
          <a:stretch>
            <a:fillRect/>
          </a:stretch>
        </p:blipFill>
        <p:spPr>
          <a:xfrm>
            <a:off x="0" y="0"/>
            <a:ext cx="12192000" cy="6858000"/>
          </a:xfrm>
          <a:prstGeom prst="rect">
            <a:avLst/>
          </a:prstGeom>
        </p:spPr>
      </p:pic>
      <p:sp>
        <p:nvSpPr>
          <p:cNvPr id="9" name="Étoile à 8 branches 8"/>
          <p:cNvSpPr/>
          <p:nvPr/>
        </p:nvSpPr>
        <p:spPr>
          <a:xfrm>
            <a:off x="7288307" y="1156447"/>
            <a:ext cx="3576917" cy="141194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chemeClr val="tx1"/>
                </a:solidFill>
              </a:rPr>
              <a:t>تعلم فرد الحلقة</a:t>
            </a:r>
            <a:endParaRPr lang="fr-FR" sz="2000" dirty="0">
              <a:solidFill>
                <a:schemeClr val="tx1"/>
              </a:solidFill>
            </a:endParaRPr>
          </a:p>
        </p:txBody>
      </p:sp>
      <p:sp>
        <p:nvSpPr>
          <p:cNvPr id="10" name="Ellipse 9"/>
          <p:cNvSpPr/>
          <p:nvPr/>
        </p:nvSpPr>
        <p:spPr>
          <a:xfrm>
            <a:off x="672354" y="2716307"/>
            <a:ext cx="11147612" cy="299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وهو يهتم بإيجاد  حلول مباشرة وفورية للمعوقات التي تشكل أسبابا ظاهرة للمشكلات التنظيم  والهدف منه تحقيق المحافظة على تقدم المؤسسة واستقرارها ، ويترتب عليه تعديلا في الإجراء  دون التعديل في القيم والمتغيرات الحاكمة لسلوك الفرد أن يتعلم الأفراد من تجاربهم وممارساتهم وما يترتب عليه من نتائج ومخرجات وفي ضوء نتائج التغذية المرتدة عن تلك المخرجات للعاملين يظهر رضاهم أو عدمه لنتائج قراراتهم وتصرفاتهم وعندها إما  يحرصون على تكرارها أو إعادة النظر فيها وتعديلها .</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chemin horizontal 15"/>
          <p:cNvSpPr/>
          <p:nvPr/>
        </p:nvSpPr>
        <p:spPr>
          <a:xfrm>
            <a:off x="2573679" y="2620855"/>
            <a:ext cx="7405141" cy="217357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4400" dirty="0" smtClean="0">
                <a:latin typeface="Times New Roman" pitchFamily="18" charset="0"/>
                <a:cs typeface="Times New Roman" pitchFamily="18" charset="0"/>
              </a:rPr>
              <a:t>التعلم التنظيمي</a:t>
            </a:r>
            <a:endParaRPr lang="fr-FR" sz="4400" dirty="0">
              <a:latin typeface="Times New Roman" pitchFamily="18" charset="0"/>
              <a:cs typeface="Times New Roman" pitchFamily="18" charset="0"/>
            </a:endParaRPr>
          </a:p>
        </p:txBody>
      </p:sp>
      <p:sp>
        <p:nvSpPr>
          <p:cNvPr id="25609" name="Rectangle 9"/>
          <p:cNvSpPr>
            <a:spLocks noChangeArrowheads="1"/>
          </p:cNvSpPr>
          <p:nvPr/>
        </p:nvSpPr>
        <p:spPr bwMode="auto">
          <a:xfrm>
            <a:off x="2756647" y="3471325"/>
            <a:ext cx="700591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610" name="Rectangle 10"/>
          <p:cNvSpPr>
            <a:spLocks noChangeArrowheads="1"/>
          </p:cNvSpPr>
          <p:nvPr/>
        </p:nvSpPr>
        <p:spPr bwMode="auto">
          <a:xfrm>
            <a:off x="9863528" y="5508567"/>
            <a:ext cx="1603948"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24350" algn="l"/>
              </a:tabLst>
            </a:pPr>
            <a:endParaRPr kumimoji="0" lang="fr-F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32435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32435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2769" name="Rectangle 1"/>
          <p:cNvSpPr>
            <a:spLocks noChangeArrowheads="1"/>
          </p:cNvSpPr>
          <p:nvPr/>
        </p:nvSpPr>
        <p:spPr bwMode="auto">
          <a:xfrm rot="10800000" flipV="1">
            <a:off x="3697939" y="280591"/>
            <a:ext cx="403411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الجمهورية الجزائرية الديمقراطية الشعبية</a:t>
            </a:r>
            <a:endParaRPr kumimoji="0" lang="ar-DZ"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4418208" y="649052"/>
            <a:ext cx="2739853" cy="369332"/>
          </a:xfrm>
          <a:prstGeom prst="rect">
            <a:avLst/>
          </a:prstGeom>
        </p:spPr>
        <p:txBody>
          <a:bodyPr wrap="none">
            <a:spAutoFit/>
          </a:bodyPr>
          <a:lstStyle/>
          <a:p>
            <a:pPr algn="ctr" rtl="1" fontAlgn="base">
              <a:spcBef>
                <a:spcPct val="0"/>
              </a:spcBef>
              <a:spcAft>
                <a:spcPct val="0"/>
              </a:spcAft>
            </a:pPr>
            <a:r>
              <a:rPr lang="ar-DZ" b="1" dirty="0" smtClean="0">
                <a:latin typeface="Times New Roman" pitchFamily="18" charset="0"/>
                <a:ea typeface="Calibri" pitchFamily="34" charset="0"/>
                <a:cs typeface="Times New Roman" pitchFamily="18" charset="0"/>
              </a:rPr>
              <a:t>وزارة التعليم العالي والبحث العلمي</a:t>
            </a:r>
            <a:endParaRPr lang="fr-FR" b="1" dirty="0" smtClean="0">
              <a:latin typeface="Times New Roman" pitchFamily="18" charset="0"/>
              <a:ea typeface="Calibri" pitchFamily="34" charset="0"/>
              <a:cs typeface="Times New Roman" pitchFamily="18" charset="0"/>
            </a:endParaRPr>
          </a:p>
        </p:txBody>
      </p:sp>
      <p:sp>
        <p:nvSpPr>
          <p:cNvPr id="32770" name="WordArt 2"/>
          <p:cNvSpPr>
            <a:spLocks noChangeArrowheads="1" noChangeShapeType="1" noTextEdit="1"/>
          </p:cNvSpPr>
          <p:nvPr/>
        </p:nvSpPr>
        <p:spPr bwMode="auto">
          <a:xfrm>
            <a:off x="3922806" y="1547813"/>
            <a:ext cx="3810000" cy="825500"/>
          </a:xfrm>
          <a:prstGeom prst="rect">
            <a:avLst/>
          </a:prstGeom>
        </p:spPr>
        <p:txBody>
          <a:bodyPr wrap="none" fromWordArt="1">
            <a:prstTxWarp prst="textPlain">
              <a:avLst>
                <a:gd name="adj" fmla="val 50000"/>
              </a:avLst>
            </a:prstTxWarp>
          </a:bodyPr>
          <a:lstStyle/>
          <a:p>
            <a:pPr algn="ctr" rtl="1"/>
            <a:r>
              <a:rPr lang="ar-DZ" sz="2000" i="1" kern="10" spc="0" dirty="0" smtClean="0">
                <a:ln w="9525">
                  <a:noFill/>
                  <a:round/>
                  <a:headEnd/>
                  <a:tailEnd/>
                </a:ln>
                <a:solidFill>
                  <a:srgbClr val="000000"/>
                </a:solidFill>
                <a:effectLst>
                  <a:outerShdw dist="45791" dir="2021404" algn="ctr" rotWithShape="0">
                    <a:srgbClr val="B2B2B2">
                      <a:alpha val="80000"/>
                    </a:srgbClr>
                  </a:outerShdw>
                </a:effectLst>
                <a:latin typeface="Traditional Arabic"/>
              </a:rPr>
              <a:t>الموضــــــوع</a:t>
            </a:r>
            <a:endParaRPr lang="fr-FR" sz="2000" i="1" kern="10" spc="0" dirty="0">
              <a:ln w="9525">
                <a:noFill/>
                <a:round/>
                <a:headEnd/>
                <a:tailEnd/>
              </a:ln>
              <a:solidFill>
                <a:srgbClr val="000000"/>
              </a:solidFill>
              <a:effectLst>
                <a:outerShdw dist="45791" dir="2021404" algn="ctr" rotWithShape="0">
                  <a:srgbClr val="B2B2B2">
                    <a:alpha val="80000"/>
                  </a:srgbClr>
                </a:outerShdw>
              </a:effectLst>
              <a:latin typeface="Traditional Arabic"/>
            </a:endParaRPr>
          </a:p>
        </p:txBody>
      </p:sp>
      <p:sp>
        <p:nvSpPr>
          <p:cNvPr id="32772" name="Rectangle 4"/>
          <p:cNvSpPr>
            <a:spLocks noChangeArrowheads="1"/>
          </p:cNvSpPr>
          <p:nvPr/>
        </p:nvSpPr>
        <p:spPr bwMode="auto">
          <a:xfrm>
            <a:off x="739588" y="4814048"/>
            <a:ext cx="1090556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509713" algn="l"/>
                <a:tab pos="2822575" algn="l"/>
                <a:tab pos="5940425" algn="r"/>
              </a:tabLst>
            </a:pPr>
            <a:r>
              <a:rPr kumimoji="0" lang="ar-DZ" sz="1400" b="1" i="0" u="sng" strike="noStrike" cap="none" normalizeH="0" baseline="0" dirty="0" smtClean="0">
                <a:ln>
                  <a:noFill/>
                </a:ln>
                <a:solidFill>
                  <a:schemeClr val="tx1"/>
                </a:solidFill>
                <a:effectLst/>
                <a:latin typeface="Simplified Arabic"/>
                <a:ea typeface="Calibri" pitchFamily="34" charset="0"/>
                <a:cs typeface="Arial" pitchFamily="34" charset="0"/>
              </a:rPr>
              <a:t>إعداد الطالب (ة) :</a:t>
            </a:r>
            <a:r>
              <a:rPr kumimoji="0" lang="ar-DZ" sz="14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DZ" sz="1400" b="1" i="0" u="sng" strike="noStrike" cap="none" normalizeH="0" baseline="0" dirty="0" smtClean="0">
                <a:ln>
                  <a:noFill/>
                </a:ln>
                <a:solidFill>
                  <a:schemeClr val="tx1"/>
                </a:solidFill>
                <a:effectLst/>
                <a:latin typeface="Simplified Arabic"/>
                <a:ea typeface="Calibri" pitchFamily="34" charset="0"/>
                <a:cs typeface="Arial" pitchFamily="34" charset="0"/>
              </a:rPr>
              <a:t>إشراف الأستاذ (ة) :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9713" algn="l"/>
                <a:tab pos="2822575" algn="l"/>
                <a:tab pos="5940425" algn="r"/>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1264024" y="5230906"/>
            <a:ext cx="10367681"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822575" algn="l"/>
              </a:tabLst>
            </a:pPr>
            <a:r>
              <a:rPr kumimoji="0" lang="ar-DZ" b="1" i="0" u="none" strike="noStrike" cap="none" normalizeH="0" baseline="0" dirty="0" smtClean="0">
                <a:ln>
                  <a:noFill/>
                </a:ln>
                <a:solidFill>
                  <a:schemeClr val="tx1"/>
                </a:solidFill>
                <a:effectLst/>
                <a:latin typeface="Simplified Arabic"/>
                <a:ea typeface="Calibri" pitchFamily="34" charset="0"/>
                <a:cs typeface="Arial" pitchFamily="34" charset="0"/>
              </a:rPr>
              <a:t>غانم حنان</a:t>
            </a:r>
            <a:r>
              <a:rPr kumimoji="0" lang="ar-DZ" sz="14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DZ" sz="1400" b="1" i="0" u="none" strike="noStrike" cap="none" normalizeH="0" baseline="0" dirty="0" err="1" smtClean="0">
                <a:ln>
                  <a:noFill/>
                </a:ln>
                <a:solidFill>
                  <a:schemeClr val="tx1"/>
                </a:solidFill>
                <a:effectLst/>
                <a:latin typeface="Simplified Arabic"/>
                <a:ea typeface="Calibri" pitchFamily="34" charset="0"/>
                <a:cs typeface="Arial" pitchFamily="34" charset="0"/>
              </a:rPr>
              <a:t>علالي</a:t>
            </a:r>
            <a:r>
              <a:rPr kumimoji="0" lang="fr-FR" sz="1600" b="1" i="0" u="none" strike="noStrike" cap="none" normalizeH="0" dirty="0" smtClean="0">
                <a:ln>
                  <a:noFill/>
                </a:ln>
                <a:solidFill>
                  <a:schemeClr val="tx1"/>
                </a:solidFill>
                <a:effectLst/>
                <a:latin typeface="Simplified Arabic"/>
                <a:ea typeface="Calibri" pitchFamily="34" charset="0"/>
                <a:cs typeface="Arial" pitchFamily="34" charset="0"/>
              </a:rPr>
              <a:t> </a:t>
            </a:r>
            <a:r>
              <a:rPr kumimoji="0" lang="ar-DZ" sz="1600" b="1" i="0" u="none" strike="noStrike" cap="none" normalizeH="0" dirty="0" err="1" smtClean="0">
                <a:ln>
                  <a:noFill/>
                </a:ln>
                <a:solidFill>
                  <a:schemeClr val="tx1"/>
                </a:solidFill>
                <a:effectLst/>
                <a:latin typeface="Simplified Arabic"/>
                <a:ea typeface="Calibri" pitchFamily="34" charset="0"/>
                <a:cs typeface="Arial" pitchFamily="34" charset="0"/>
              </a:rPr>
              <a:t>مليكة</a:t>
            </a:r>
            <a:r>
              <a:rPr kumimoji="0" lang="ar-DZ" sz="1600" b="1" i="0" u="none" strike="noStrike" cap="none" normalizeH="0" dirty="0" smtClean="0">
                <a:ln>
                  <a:noFill/>
                </a:ln>
                <a:solidFill>
                  <a:schemeClr val="tx1"/>
                </a:solidFill>
                <a:effectLst/>
                <a:latin typeface="Simplified Arabic"/>
                <a:ea typeface="Calibri" pitchFamily="34"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2822575" algn="l"/>
              </a:tabLst>
            </a:pPr>
            <a:r>
              <a:rPr kumimoji="0" lang="ar-DZ" b="1" i="0" u="none" strike="noStrike" cap="none" normalizeH="0" baseline="0" dirty="0" smtClean="0">
                <a:ln>
                  <a:noFill/>
                </a:ln>
                <a:solidFill>
                  <a:schemeClr val="tx1"/>
                </a:solidFill>
                <a:effectLst/>
                <a:latin typeface="Simplified Arabic"/>
                <a:ea typeface="Calibri" pitchFamily="34" charset="0"/>
                <a:cs typeface="Arial" pitchFamily="34" charset="0"/>
              </a:rPr>
              <a:t>خريف راقية                                                                      </a:t>
            </a:r>
            <a:endParaRPr kumimoji="0" lang="fr-F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822575" algn="l"/>
              </a:tabLst>
            </a:pPr>
            <a:r>
              <a:rPr kumimoji="0" lang="fr-FR" sz="1600" b="0" i="0" u="none" strike="noStrike" cap="none" normalizeH="0" baseline="0" dirty="0" smtClean="0">
                <a:ln>
                  <a:noFill/>
                </a:ln>
                <a:solidFill>
                  <a:schemeClr val="tx1"/>
                </a:solidFill>
                <a:effectLst/>
                <a:latin typeface="Simplified Arabic"/>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WordArt 6"/>
          <p:cNvSpPr>
            <a:spLocks noChangeArrowheads="1" noChangeShapeType="1" noTextEdit="1"/>
          </p:cNvSpPr>
          <p:nvPr/>
        </p:nvSpPr>
        <p:spPr bwMode="auto">
          <a:xfrm>
            <a:off x="4450976" y="6252881"/>
            <a:ext cx="3025589" cy="416859"/>
          </a:xfrm>
          <a:prstGeom prst="rect">
            <a:avLst/>
          </a:prstGeom>
        </p:spPr>
        <p:txBody>
          <a:bodyPr wrap="none" fromWordArt="1">
            <a:prstTxWarp prst="textPlain">
              <a:avLst>
                <a:gd name="adj" fmla="val 50000"/>
              </a:avLst>
            </a:prstTxWarp>
          </a:bodyPr>
          <a:lstStyle/>
          <a:p>
            <a:pPr algn="ctr" rtl="1"/>
            <a:r>
              <a:rPr lang="ar-DZ" sz="1600" kern="10" spc="0" dirty="0" smtClean="0">
                <a:ln w="9525">
                  <a:noFill/>
                  <a:round/>
                  <a:headEnd/>
                  <a:tailEnd/>
                </a:ln>
                <a:solidFill>
                  <a:srgbClr val="000000"/>
                </a:solidFill>
                <a:effectLst>
                  <a:outerShdw dist="45791" dir="2021404" algn="ctr" rotWithShape="0">
                    <a:srgbClr val="B2B2B2">
                      <a:alpha val="80000"/>
                    </a:srgbClr>
                  </a:outerShdw>
                </a:effectLst>
                <a:latin typeface="Simplified Arabic"/>
              </a:rPr>
              <a:t>السنة الجامعية:2019-2020</a:t>
            </a:r>
            <a:endParaRPr lang="fr-FR" sz="1600" kern="10" spc="0" dirty="0">
              <a:ln w="9525">
                <a:noFill/>
                <a:round/>
                <a:headEnd/>
                <a:tailEnd/>
              </a:ln>
              <a:solidFill>
                <a:srgbClr val="000000"/>
              </a:solidFill>
              <a:effectLst>
                <a:outerShdw dist="45791" dir="2021404" algn="ctr" rotWithShape="0">
                  <a:srgbClr val="B2B2B2">
                    <a:alpha val="80000"/>
                  </a:srgbClr>
                </a:outerShdw>
              </a:effectLst>
              <a:latin typeface="Simplified Arabic"/>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strips(downLeft)">
                                      <p:cBhvr>
                                        <p:cTn id="1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6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8 branches 3"/>
          <p:cNvSpPr/>
          <p:nvPr/>
        </p:nvSpPr>
        <p:spPr>
          <a:xfrm>
            <a:off x="7288307" y="1156447"/>
            <a:ext cx="3576917" cy="141194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تعلم ثنائي الدورة </a:t>
            </a:r>
            <a:endParaRPr lang="fr-FR" sz="2400" dirty="0">
              <a:solidFill>
                <a:schemeClr val="tx1"/>
              </a:solidFill>
            </a:endParaRPr>
          </a:p>
        </p:txBody>
      </p:sp>
      <p:grpSp>
        <p:nvGrpSpPr>
          <p:cNvPr id="7" name="Groupe 6"/>
          <p:cNvGrpSpPr/>
          <p:nvPr/>
        </p:nvGrpSpPr>
        <p:grpSpPr>
          <a:xfrm>
            <a:off x="672354" y="2716307"/>
            <a:ext cx="11147612" cy="2998694"/>
            <a:chOff x="672354" y="2716307"/>
            <a:chExt cx="11147612" cy="2998694"/>
          </a:xfrm>
        </p:grpSpPr>
        <p:sp>
          <p:nvSpPr>
            <p:cNvPr id="5" name="Ellipse 4"/>
            <p:cNvSpPr/>
            <p:nvPr/>
          </p:nvSpPr>
          <p:spPr>
            <a:xfrm>
              <a:off x="672354" y="2716307"/>
              <a:ext cx="11147612" cy="299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a:t>
              </a:r>
              <a:endParaRPr lang="fr-FR" dirty="0">
                <a:solidFill>
                  <a:schemeClr val="tx1"/>
                </a:solidFill>
              </a:endParaRPr>
            </a:p>
          </p:txBody>
        </p:sp>
        <p:sp>
          <p:nvSpPr>
            <p:cNvPr id="51201" name="Rectangle 1"/>
            <p:cNvSpPr>
              <a:spLocks noChangeArrowheads="1"/>
            </p:cNvSpPr>
            <p:nvPr/>
          </p:nvSpPr>
          <p:spPr bwMode="auto">
            <a:xfrm>
              <a:off x="2070847" y="3496233"/>
              <a:ext cx="8740589"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وهو التعلم الذي يستلزم البحث عن السياسات المانعة أو الوقائية التي تحول دون وقوع المشاكل أو  الأزمات فهو تعلم استراتيجي أكثر منه تعلم انعكاسي أو انفعالي، وهو يتجاوز السياسات وقواعد العمل المحددة والافتراضات، التي تقوم عليها الخطط الحالية بهدف تطوير استراتيجيات جديدة أو إجراء تعديلات جوهرية في المؤسسة وإعادة نشاطها في إطار توفير القدرات والمهارات بهدف تحقيق التفوق الاستراتيجي والتنافسي الذي تسعى الوصول إليه.</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8 branches 3"/>
          <p:cNvSpPr/>
          <p:nvPr/>
        </p:nvSpPr>
        <p:spPr>
          <a:xfrm>
            <a:off x="7584142" y="1721223"/>
            <a:ext cx="3576917" cy="141194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تعلم ثنائي الدورة </a:t>
            </a:r>
            <a:endParaRPr lang="fr-FR" sz="2400" dirty="0">
              <a:solidFill>
                <a:schemeClr val="tx1"/>
              </a:solidFill>
            </a:endParaRPr>
          </a:p>
        </p:txBody>
      </p:sp>
      <p:grpSp>
        <p:nvGrpSpPr>
          <p:cNvPr id="8" name="Groupe 7"/>
          <p:cNvGrpSpPr/>
          <p:nvPr/>
        </p:nvGrpSpPr>
        <p:grpSpPr>
          <a:xfrm>
            <a:off x="672354" y="3375211"/>
            <a:ext cx="11147612" cy="1828801"/>
            <a:chOff x="672354" y="3375211"/>
            <a:chExt cx="11147612" cy="1828801"/>
          </a:xfrm>
        </p:grpSpPr>
        <p:sp>
          <p:nvSpPr>
            <p:cNvPr id="5" name="Ellipse 4"/>
            <p:cNvSpPr/>
            <p:nvPr/>
          </p:nvSpPr>
          <p:spPr>
            <a:xfrm>
              <a:off x="672354" y="3375211"/>
              <a:ext cx="11147612" cy="1828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a:t>
              </a:r>
              <a:endParaRPr lang="fr-FR" dirty="0">
                <a:solidFill>
                  <a:schemeClr val="tx1"/>
                </a:solidFill>
              </a:endParaRPr>
            </a:p>
          </p:txBody>
        </p:sp>
        <p:sp>
          <p:nvSpPr>
            <p:cNvPr id="54273" name="Rectangle 1"/>
            <p:cNvSpPr>
              <a:spLocks noChangeArrowheads="1"/>
            </p:cNvSpPr>
            <p:nvPr/>
          </p:nvSpPr>
          <p:spPr bwMode="auto">
            <a:xfrm>
              <a:off x="1855694" y="3778624"/>
              <a:ext cx="8888506" cy="7213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ويهدف إلى مساعدة المؤسسة في التحول إلى حال أفضل عن طريق فهم الكيفية التي تتم </a:t>
              </a:r>
              <a:r>
                <a:rPr kumimoji="0" lang="ar-DZ"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بها</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عملية التعلم من المواقف المختلفة التي تمر </a:t>
              </a:r>
              <a:r>
                <a:rPr kumimoji="0" lang="ar-DZ"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بها</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وتوضيحها والتأمل فيها وإيجاد طرق جديدة للفهم .</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8 branches 3"/>
          <p:cNvSpPr/>
          <p:nvPr/>
        </p:nvSpPr>
        <p:spPr>
          <a:xfrm>
            <a:off x="7288307" y="1156447"/>
            <a:ext cx="3576917" cy="141194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التعلم التوليدي </a:t>
            </a:r>
            <a:endParaRPr lang="fr-FR" sz="2400" dirty="0">
              <a:solidFill>
                <a:schemeClr val="tx1"/>
              </a:solidFill>
            </a:endParaRPr>
          </a:p>
        </p:txBody>
      </p:sp>
      <p:sp>
        <p:nvSpPr>
          <p:cNvPr id="5" name="Ellipse 4"/>
          <p:cNvSpPr/>
          <p:nvPr/>
        </p:nvSpPr>
        <p:spPr>
          <a:xfrm>
            <a:off x="685800" y="2716307"/>
            <a:ext cx="11134166" cy="299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يتميز هذا النوع من التعلم بأنه يسمح للعاملين برسم الصورة المستقبلية ومن خلالها يسعون إلى تحدي الواقع القائم وتطويره، وهذا يستلزم التفكير خارج الأطر والصناديق النمطية المعتادة والروتينية ،  وتحول القيادات وتطوير العمليات وإعادة بناء الهياكل وتمكين العاملين من المشاركة في رسم السياسات بعد إثرائهم بالمعلومات وعندها تتحول المراكز القيادية العليا إلى مراكز تعليمية ومعرفية وتصبح الإدارة الوسطى قنوات لتوصيل المعرفة إلى من هم ادني منهم في المستوى التنظيمي .</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creenshot_20200501-112206~2.png"/>
          <p:cNvPicPr>
            <a:picLocks noChangeAspect="1"/>
          </p:cNvPicPr>
          <p:nvPr/>
        </p:nvPicPr>
        <p:blipFill>
          <a:blip r:embed="rId2"/>
          <a:stretch>
            <a:fillRect/>
          </a:stretch>
        </p:blipFill>
        <p:spPr>
          <a:xfrm>
            <a:off x="0" y="-27348"/>
            <a:ext cx="12192000" cy="6885348"/>
          </a:xfrm>
          <a:prstGeom prst="rect">
            <a:avLst/>
          </a:prstGeom>
        </p:spPr>
      </p:pic>
      <p:sp>
        <p:nvSpPr>
          <p:cNvPr id="5" name="Bulle ronde 4"/>
          <p:cNvSpPr/>
          <p:nvPr/>
        </p:nvSpPr>
        <p:spPr>
          <a:xfrm>
            <a:off x="4285129" y="1129553"/>
            <a:ext cx="7906871" cy="1734671"/>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3200" dirty="0" smtClean="0"/>
              <a:t>خطوات التعلم التنظيمي</a:t>
            </a:r>
            <a:endParaRPr lang="fr-FR" sz="3200" dirty="0"/>
          </a:p>
        </p:txBody>
      </p:sp>
      <p:sp>
        <p:nvSpPr>
          <p:cNvPr id="6" name="Rectangle à coins arrondis 5"/>
          <p:cNvSpPr/>
          <p:nvPr/>
        </p:nvSpPr>
        <p:spPr>
          <a:xfrm>
            <a:off x="2052917" y="3267635"/>
            <a:ext cx="9722224" cy="21111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ar-DZ" sz="2400" dirty="0" smtClean="0"/>
              <a:t>إن عملية التعلم التنظيمي تمر بمراحل متعددة  يوسعها البعض إلى خمسة ويوجزها آخرون في ثلاث حسبما يلي</a:t>
            </a:r>
            <a:endParaRPr lang="fr-F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creenshot_20200501-111759~2.png"/>
          <p:cNvPicPr>
            <a:picLocks noChangeAspect="1"/>
          </p:cNvPicPr>
          <p:nvPr/>
        </p:nvPicPr>
        <p:blipFill>
          <a:blip r:embed="rId2"/>
          <a:stretch>
            <a:fillRect/>
          </a:stretch>
        </p:blipFill>
        <p:spPr>
          <a:xfrm>
            <a:off x="0" y="0"/>
            <a:ext cx="12192000" cy="6858000"/>
          </a:xfrm>
          <a:prstGeom prst="rect">
            <a:avLst/>
          </a:prstGeom>
        </p:spPr>
      </p:pic>
      <p:sp>
        <p:nvSpPr>
          <p:cNvPr id="5" name="Organigramme : Terminateur 4"/>
          <p:cNvSpPr/>
          <p:nvPr/>
        </p:nvSpPr>
        <p:spPr>
          <a:xfrm>
            <a:off x="6320118" y="968188"/>
            <a:ext cx="5002306" cy="1116106"/>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2400" dirty="0" smtClean="0">
                <a:solidFill>
                  <a:schemeClr val="tx1"/>
                </a:solidFill>
              </a:rPr>
              <a:t>إدراك الهواة </a:t>
            </a:r>
            <a:endParaRPr lang="fr-FR" sz="2400" dirty="0">
              <a:solidFill>
                <a:schemeClr val="tx1"/>
              </a:solidFill>
            </a:endParaRPr>
          </a:p>
        </p:txBody>
      </p:sp>
      <p:grpSp>
        <p:nvGrpSpPr>
          <p:cNvPr id="9" name="Groupe 8"/>
          <p:cNvGrpSpPr/>
          <p:nvPr/>
        </p:nvGrpSpPr>
        <p:grpSpPr>
          <a:xfrm>
            <a:off x="1546412" y="2205317"/>
            <a:ext cx="9883588" cy="3523129"/>
            <a:chOff x="1546412" y="2205317"/>
            <a:chExt cx="9883588" cy="3523129"/>
          </a:xfrm>
        </p:grpSpPr>
        <p:grpSp>
          <p:nvGrpSpPr>
            <p:cNvPr id="6" name="Groupe 5"/>
            <p:cNvGrpSpPr/>
            <p:nvPr/>
          </p:nvGrpSpPr>
          <p:grpSpPr>
            <a:xfrm>
              <a:off x="1546412" y="2205317"/>
              <a:ext cx="9883588" cy="3523129"/>
              <a:chOff x="1546412" y="2205318"/>
              <a:chExt cx="9224682" cy="3321424"/>
            </a:xfrm>
          </p:grpSpPr>
          <p:sp>
            <p:nvSpPr>
              <p:cNvPr id="4" name="Ellipse 3"/>
              <p:cNvSpPr/>
              <p:nvPr/>
            </p:nvSpPr>
            <p:spPr>
              <a:xfrm>
                <a:off x="1546412" y="2205318"/>
                <a:ext cx="9224682" cy="33214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5121" name="Rectangle 1"/>
              <p:cNvSpPr>
                <a:spLocks noChangeArrowheads="1"/>
              </p:cNvSpPr>
              <p:nvPr/>
            </p:nvSpPr>
            <p:spPr bwMode="auto">
              <a:xfrm>
                <a:off x="2299447" y="3133166"/>
                <a:ext cx="761103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0" i="0" u="none" strike="noStrike" cap="none" normalizeH="0" baseline="0" dirty="0" smtClean="0">
                    <a:ln>
                      <a:noFill/>
                    </a:ln>
                    <a:effectLst/>
                    <a:latin typeface="Calibri" pitchFamily="34" charset="0"/>
                    <a:ea typeface="Calibri" pitchFamily="34" charset="0"/>
                    <a:cs typeface="Arial" pitchFamily="34" charset="0"/>
                  </a:rPr>
                  <a:t>  </a:t>
                </a:r>
                <a:endParaRPr kumimoji="0" lang="ar-DZ" sz="2800" b="0" i="0" u="none" strike="noStrike" cap="none" normalizeH="0" baseline="0" dirty="0" smtClean="0">
                  <a:ln>
                    <a:noFill/>
                  </a:ln>
                  <a:effectLst/>
                  <a:latin typeface="Arial" pitchFamily="34" charset="0"/>
                  <a:cs typeface="Arial" pitchFamily="34" charset="0"/>
                </a:endParaRPr>
              </a:p>
            </p:txBody>
          </p:sp>
        </p:grpSp>
        <p:sp>
          <p:nvSpPr>
            <p:cNvPr id="7169" name="Rectangle 1"/>
            <p:cNvSpPr>
              <a:spLocks noChangeArrowheads="1"/>
            </p:cNvSpPr>
            <p:nvPr/>
          </p:nvSpPr>
          <p:spPr bwMode="auto">
            <a:xfrm>
              <a:off x="2084292" y="3039035"/>
              <a:ext cx="816236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والتي تشير إلى التناقض أو عدم الملائمة بين ما هو قائم ومطبق فعلا ،وبينما تدعو له ‌‌‌‌‌‌ المعايير والقواعد وهذه الفجوة قد تضيق وقد تتسع، ويمكن أن نكشف عنها بواسطة الحوار بهدف التعرف على النقائص،وتشخيص الوضع والوصول إلى المعلومات وإجابات محددة واكتشاف هذه الهواة والتناقض يعد الخطوة الأولى لبدء عملية التعلم التنظيمي .</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creenshot_20200501-112038~2.png"/>
          <p:cNvPicPr>
            <a:picLocks noChangeAspect="1"/>
          </p:cNvPicPr>
          <p:nvPr/>
        </p:nvPicPr>
        <p:blipFill>
          <a:blip r:embed="rId2"/>
          <a:stretch>
            <a:fillRect/>
          </a:stretch>
        </p:blipFill>
        <p:spPr>
          <a:xfrm>
            <a:off x="0" y="0"/>
            <a:ext cx="12192000" cy="7019365"/>
          </a:xfrm>
          <a:prstGeom prst="rect">
            <a:avLst/>
          </a:prstGeom>
        </p:spPr>
      </p:pic>
      <p:sp>
        <p:nvSpPr>
          <p:cNvPr id="4" name="Organigramme : Terminateur 3"/>
          <p:cNvSpPr/>
          <p:nvPr/>
        </p:nvSpPr>
        <p:spPr>
          <a:xfrm>
            <a:off x="6669740" y="1519517"/>
            <a:ext cx="4558553" cy="981635"/>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2800" dirty="0" smtClean="0">
                <a:solidFill>
                  <a:schemeClr val="tx1"/>
                </a:solidFill>
              </a:rPr>
              <a:t>انطلاق عملية تحقيق</a:t>
            </a:r>
            <a:endParaRPr lang="fr-FR" sz="2800" dirty="0">
              <a:solidFill>
                <a:schemeClr val="tx1"/>
              </a:solidFill>
            </a:endParaRPr>
          </a:p>
        </p:txBody>
      </p:sp>
      <p:grpSp>
        <p:nvGrpSpPr>
          <p:cNvPr id="8" name="Groupe 7"/>
          <p:cNvGrpSpPr/>
          <p:nvPr/>
        </p:nvGrpSpPr>
        <p:grpSpPr>
          <a:xfrm>
            <a:off x="1640541" y="2729753"/>
            <a:ext cx="9170894" cy="2675965"/>
            <a:chOff x="1640541" y="2729753"/>
            <a:chExt cx="9170894" cy="2675965"/>
          </a:xfrm>
        </p:grpSpPr>
        <p:sp>
          <p:nvSpPr>
            <p:cNvPr id="5" name="Ellipse 4"/>
            <p:cNvSpPr/>
            <p:nvPr/>
          </p:nvSpPr>
          <p:spPr>
            <a:xfrm>
              <a:off x="1640541" y="2729753"/>
              <a:ext cx="9170894" cy="267596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6145" name="Rectangle 1"/>
            <p:cNvSpPr>
              <a:spLocks noChangeArrowheads="1"/>
            </p:cNvSpPr>
            <p:nvPr/>
          </p:nvSpPr>
          <p:spPr bwMode="auto">
            <a:xfrm>
              <a:off x="2528047" y="3375212"/>
              <a:ext cx="767827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وذلك بتحليل الواقع وتفسير الظواهر والانحرافات والوقوف على أسباب المشاكل من خلال ما تم الحصول عليه في الخطوة السابقة عن طريق جمع المعلومات بواسطة الملاحظة ،المعايشة و</a:t>
              </a:r>
              <a:r>
                <a:rPr lang="ar-DZ" sz="2000" dirty="0" smtClean="0">
                  <a:latin typeface="Calibri" pitchFamily="34" charset="0"/>
                  <a:ea typeface="Calibri" pitchFamily="34" charset="0"/>
                  <a:cs typeface="Arial" pitchFamily="34" charset="0"/>
                </a:rPr>
                <a:t>ا</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ستطلاع الآراء أو بواسطة مسح الاتجاهات بطرق موضوعية، وكل ما من شأنه تفسير الوضع الحالي .</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creenshot_20200501-112310~2.png"/>
          <p:cNvPicPr>
            <a:picLocks noChangeAspect="1"/>
          </p:cNvPicPr>
          <p:nvPr/>
        </p:nvPicPr>
        <p:blipFill>
          <a:blip r:embed="rId2"/>
          <a:stretch>
            <a:fillRect/>
          </a:stretch>
        </p:blipFill>
        <p:spPr>
          <a:xfrm>
            <a:off x="0" y="0"/>
            <a:ext cx="12192000" cy="6858000"/>
          </a:xfrm>
          <a:prstGeom prst="rect">
            <a:avLst/>
          </a:prstGeom>
        </p:spPr>
      </p:pic>
      <p:sp>
        <p:nvSpPr>
          <p:cNvPr id="4" name="Organigramme : Terminateur 3"/>
          <p:cNvSpPr/>
          <p:nvPr/>
        </p:nvSpPr>
        <p:spPr>
          <a:xfrm>
            <a:off x="7113494" y="1775012"/>
            <a:ext cx="4249270" cy="726141"/>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2400" dirty="0" smtClean="0">
                <a:solidFill>
                  <a:schemeClr val="tx1"/>
                </a:solidFill>
              </a:rPr>
              <a:t>تطوير أو اكتشاف الفكرة</a:t>
            </a:r>
            <a:endParaRPr lang="fr-FR" sz="2400" b="1" dirty="0">
              <a:solidFill>
                <a:schemeClr val="tx1"/>
              </a:solidFill>
            </a:endParaRPr>
          </a:p>
        </p:txBody>
      </p:sp>
      <p:grpSp>
        <p:nvGrpSpPr>
          <p:cNvPr id="8" name="Groupe 7"/>
          <p:cNvGrpSpPr/>
          <p:nvPr/>
        </p:nvGrpSpPr>
        <p:grpSpPr>
          <a:xfrm>
            <a:off x="1143000" y="2743200"/>
            <a:ext cx="9816353" cy="2716306"/>
            <a:chOff x="1143000" y="2743200"/>
            <a:chExt cx="9816353" cy="2716306"/>
          </a:xfrm>
        </p:grpSpPr>
        <p:sp>
          <p:nvSpPr>
            <p:cNvPr id="5" name="Ellipse 4"/>
            <p:cNvSpPr/>
            <p:nvPr/>
          </p:nvSpPr>
          <p:spPr>
            <a:xfrm>
              <a:off x="1143000" y="2743200"/>
              <a:ext cx="9816353" cy="271630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2400" b="1" dirty="0"/>
            </a:p>
          </p:txBody>
        </p:sp>
        <p:sp>
          <p:nvSpPr>
            <p:cNvPr id="5121" name="Rectangle 1"/>
            <p:cNvSpPr>
              <a:spLocks noChangeArrowheads="1"/>
            </p:cNvSpPr>
            <p:nvPr/>
          </p:nvSpPr>
          <p:spPr bwMode="auto">
            <a:xfrm>
              <a:off x="2084294" y="3361763"/>
              <a:ext cx="81758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بعدما تم في الخطوتين السابقتين، فإن تصميم تصور لإحداث التغير وتحول نحو صورة </a:t>
              </a: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ذهنية </a:t>
              </a: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تسعى لقيادة المنظمة والعاملين فيها إلى تحقيق والقضاء على الفجوة التي تم تشخيصها وجعل ما هو قائم أقرب لما ينبغي أن يكون عليه الحال.  </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creenshot_20200501-111901~2.png"/>
          <p:cNvPicPr>
            <a:picLocks noChangeAspect="1"/>
          </p:cNvPicPr>
          <p:nvPr/>
        </p:nvPicPr>
        <p:blipFill>
          <a:blip r:embed="rId2"/>
          <a:stretch>
            <a:fillRect/>
          </a:stretch>
        </p:blipFill>
        <p:spPr>
          <a:xfrm>
            <a:off x="0" y="0"/>
            <a:ext cx="12192000" cy="6858000"/>
          </a:xfrm>
          <a:prstGeom prst="rect">
            <a:avLst/>
          </a:prstGeom>
        </p:spPr>
      </p:pic>
      <p:sp>
        <p:nvSpPr>
          <p:cNvPr id="4" name="Organigramme : Terminateur 3"/>
          <p:cNvSpPr/>
          <p:nvPr/>
        </p:nvSpPr>
        <p:spPr>
          <a:xfrm>
            <a:off x="6602507" y="2232212"/>
            <a:ext cx="5244352" cy="75303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tx1"/>
                </a:solidFill>
              </a:rPr>
              <a:t>معوقات التعلم التنظيمي</a:t>
            </a:r>
            <a:endParaRPr lang="fr-FR" sz="2800" dirty="0">
              <a:solidFill>
                <a:schemeClr val="tx1"/>
              </a:solidFill>
            </a:endParaRPr>
          </a:p>
        </p:txBody>
      </p:sp>
      <p:grpSp>
        <p:nvGrpSpPr>
          <p:cNvPr id="8" name="Groupe 7"/>
          <p:cNvGrpSpPr/>
          <p:nvPr/>
        </p:nvGrpSpPr>
        <p:grpSpPr>
          <a:xfrm>
            <a:off x="1649505" y="3348318"/>
            <a:ext cx="10170460" cy="2918011"/>
            <a:chOff x="1649505" y="3348318"/>
            <a:chExt cx="10170460" cy="2918011"/>
          </a:xfrm>
        </p:grpSpPr>
        <p:sp>
          <p:nvSpPr>
            <p:cNvPr id="5" name="Ellipse 4"/>
            <p:cNvSpPr/>
            <p:nvPr/>
          </p:nvSpPr>
          <p:spPr>
            <a:xfrm>
              <a:off x="1649505" y="3348318"/>
              <a:ext cx="10170460" cy="29180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097" name="Rectangle 1"/>
            <p:cNvSpPr>
              <a:spLocks noChangeArrowheads="1"/>
            </p:cNvSpPr>
            <p:nvPr/>
          </p:nvSpPr>
          <p:spPr bwMode="auto">
            <a:xfrm>
              <a:off x="3052483" y="4262718"/>
              <a:ext cx="769171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التعلم التنظيمي مدخل مهم تستطيع المؤسسة من خلاله تحسين أدائها والوصول إلى أداء متميز وعالي يمكنها من مواجهة المتغيرات العالمية،ولكن تجدر الإشارة إلى إن تبني هذا المدخل داخل المؤسسة يواجه العديد من الصعوبات والمعوقات.</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creenshot_20200501-112310~2.png"/>
          <p:cNvPicPr>
            <a:picLocks noChangeAspect="1"/>
          </p:cNvPicPr>
          <p:nvPr/>
        </p:nvPicPr>
        <p:blipFill>
          <a:blip r:embed="rId2"/>
          <a:stretch>
            <a:fillRect/>
          </a:stretch>
        </p:blipFill>
        <p:spPr>
          <a:xfrm>
            <a:off x="0" y="0"/>
            <a:ext cx="12192000" cy="6858000"/>
          </a:xfrm>
          <a:prstGeom prst="rect">
            <a:avLst/>
          </a:prstGeom>
        </p:spPr>
      </p:pic>
      <p:sp>
        <p:nvSpPr>
          <p:cNvPr id="4" name="Organigramme : Terminateur 3"/>
          <p:cNvSpPr/>
          <p:nvPr/>
        </p:nvSpPr>
        <p:spPr>
          <a:xfrm>
            <a:off x="6503894" y="900952"/>
            <a:ext cx="5688106" cy="10623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جمود الهيكل تنظيمي</a:t>
            </a:r>
            <a:endParaRPr lang="fr-FR" sz="2000" b="1" dirty="0">
              <a:solidFill>
                <a:schemeClr val="tx1"/>
              </a:solidFill>
            </a:endParaRPr>
          </a:p>
        </p:txBody>
      </p:sp>
      <p:grpSp>
        <p:nvGrpSpPr>
          <p:cNvPr id="9" name="Groupe 8"/>
          <p:cNvGrpSpPr/>
          <p:nvPr/>
        </p:nvGrpSpPr>
        <p:grpSpPr>
          <a:xfrm>
            <a:off x="721660" y="2783540"/>
            <a:ext cx="11178987" cy="2568388"/>
            <a:chOff x="721660" y="2783540"/>
            <a:chExt cx="11178987" cy="2568388"/>
          </a:xfrm>
        </p:grpSpPr>
        <p:sp>
          <p:nvSpPr>
            <p:cNvPr id="5" name="Rectangle à coins arrondis 4"/>
            <p:cNvSpPr/>
            <p:nvPr/>
          </p:nvSpPr>
          <p:spPr>
            <a:xfrm>
              <a:off x="721660" y="2783540"/>
              <a:ext cx="11178987" cy="2568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3" name="Rectangle 1"/>
            <p:cNvSpPr>
              <a:spLocks noChangeArrowheads="1"/>
            </p:cNvSpPr>
            <p:nvPr/>
          </p:nvSpPr>
          <p:spPr bwMode="auto">
            <a:xfrm>
              <a:off x="1250576" y="3388658"/>
              <a:ext cx="1048870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تسبب </a:t>
              </a:r>
              <a:r>
                <a:rPr kumimoji="0" lang="ar-DZ"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الهياكل التنظيمية التقليدية المتعددة المستويات العديد من المشاكل مثل عدم التنسيق وعدم الترابط، مما تعرقل هذه الهيكلة انتقال المعلومات عبر الوحدات </a:t>
              </a:r>
              <a:r>
                <a:rPr kumimoji="0" lang="ar-DZ" sz="2000"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و</a:t>
              </a:r>
              <a:r>
                <a:rPr kumimoji="0" lang="ar-DZ"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الأقسام الإدارية ،كما لا تسمح الهياكل التنظيمية الجامدة للعاملين بالمبادرة والإبداع وذلك لتقييدهم بالصلاحيات الموكلة لهم ضمن أعمالهم فقط وهذا يؤثر سلبا على العاملين ومستوى إدراكهم للمشاكل التي تحدث في المؤسسة ،كما أن الحواجز </a:t>
              </a:r>
              <a:r>
                <a:rPr kumimoji="0" lang="ar-DZ" sz="2000"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و</a:t>
              </a:r>
              <a:r>
                <a:rPr kumimoji="0" lang="ar-DZ"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الحدود الفاصلة بين الوحدات الإدارية المختلفة، والتخصص الضيق الذي يسود الهياكل التنظيمية الجامدة يقف دون تبادل المعارف والمعلومات والخبرات بين الأفراد.</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imagesسسس.jpg"/>
          <p:cNvPicPr>
            <a:picLocks noChangeAspect="1"/>
          </p:cNvPicPr>
          <p:nvPr/>
        </p:nvPicPr>
        <p:blipFill>
          <a:blip r:embed="rId2"/>
          <a:stretch>
            <a:fillRect/>
          </a:stretch>
        </p:blipFill>
        <p:spPr>
          <a:xfrm>
            <a:off x="0" y="0"/>
            <a:ext cx="12192000" cy="6858000"/>
          </a:xfrm>
          <a:prstGeom prst="rect">
            <a:avLst/>
          </a:prstGeom>
        </p:spPr>
      </p:pic>
      <p:sp>
        <p:nvSpPr>
          <p:cNvPr id="4" name="Organigramme : Terminateur 3"/>
          <p:cNvSpPr/>
          <p:nvPr/>
        </p:nvSpPr>
        <p:spPr>
          <a:xfrm>
            <a:off x="6503894" y="900952"/>
            <a:ext cx="5688106" cy="10623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مركزية السلطة</a:t>
            </a:r>
            <a:endParaRPr lang="fr-FR" sz="2000" b="1" dirty="0">
              <a:solidFill>
                <a:schemeClr val="tx1"/>
              </a:solidFill>
            </a:endParaRPr>
          </a:p>
        </p:txBody>
      </p:sp>
      <p:grpSp>
        <p:nvGrpSpPr>
          <p:cNvPr id="9" name="Groupe 8"/>
          <p:cNvGrpSpPr/>
          <p:nvPr/>
        </p:nvGrpSpPr>
        <p:grpSpPr>
          <a:xfrm>
            <a:off x="721660" y="2783540"/>
            <a:ext cx="11178987" cy="2568388"/>
            <a:chOff x="721660" y="2783540"/>
            <a:chExt cx="11178987" cy="2568388"/>
          </a:xfrm>
        </p:grpSpPr>
        <p:sp>
          <p:nvSpPr>
            <p:cNvPr id="5" name="Rectangle à coins arrondis 4"/>
            <p:cNvSpPr/>
            <p:nvPr/>
          </p:nvSpPr>
          <p:spPr>
            <a:xfrm>
              <a:off x="721660" y="2783540"/>
              <a:ext cx="11178987" cy="2568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345" name="Rectangle 1"/>
            <p:cNvSpPr>
              <a:spLocks noChangeArrowheads="1"/>
            </p:cNvSpPr>
            <p:nvPr/>
          </p:nvSpPr>
          <p:spPr bwMode="auto">
            <a:xfrm>
              <a:off x="927847" y="3550023"/>
              <a:ext cx="108652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المركزية المفرطة ظاهرة غير صحية تعاني منها العديد من المؤسسات،وذلك الآن الإفراط في المركزية يعني الإبقاء على مسافة كبيرة بين الإدارة العليا وباقي المستويات الإدارية الأخرى وضعف عملية الاتصال وهذا ما يؤدي إلى تخفيض الروح المعنوية للعاملين وقتل طوحهم وإبداعاتهم وتجاهل أهمية عملية التفويض مما يحد من عملية تمكن العاملين هذه العملية التي تعد من أهم الركائز التي يقوم عليها بناء المنظمة للمتعلمة </a:t>
              </a:r>
              <a:endParaRPr kumimoji="0" lang="ar-DZ" sz="3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64671" y="1551963"/>
            <a:ext cx="6299200" cy="2769989"/>
          </a:xfrm>
          <a:prstGeom prst="rect">
            <a:avLst/>
          </a:prstGeom>
          <a:noFill/>
        </p:spPr>
        <p:txBody>
          <a:bodyPr wrap="square" rtlCol="0">
            <a:spAutoFit/>
          </a:bodyPr>
          <a:lstStyle/>
          <a:p>
            <a:endParaRPr lang="fr-FR" b="1" i="1" dirty="0" smtClean="0">
              <a:latin typeface="Times New Roman" pitchFamily="18" charset="0"/>
              <a:cs typeface="Times New Roman" pitchFamily="18" charset="0"/>
            </a:endParaRPr>
          </a:p>
          <a:p>
            <a:endParaRPr lang="fr-FR" b="1" i="1" dirty="0" smtClean="0">
              <a:latin typeface="Times New Roman" pitchFamily="18" charset="0"/>
              <a:cs typeface="Times New Roman" pitchFamily="18" charset="0"/>
            </a:endParaRPr>
          </a:p>
          <a:p>
            <a:pPr lvl="1"/>
            <a:endParaRPr lang="fr-FR" sz="2400" b="1" i="1" dirty="0" smtClean="0">
              <a:latin typeface="Times New Roman" pitchFamily="18" charset="0"/>
              <a:cs typeface="Times New Roman" pitchFamily="18" charset="0"/>
            </a:endParaRPr>
          </a:p>
          <a:p>
            <a:pPr lvl="1">
              <a:lnSpc>
                <a:spcPct val="150000"/>
              </a:lnSpc>
            </a:pPr>
            <a:endParaRPr lang="fr-FR" sz="2400" dirty="0" smtClean="0">
              <a:latin typeface="Times New Roman" pitchFamily="18" charset="0"/>
              <a:cs typeface="Times New Roman" pitchFamily="18" charset="0"/>
            </a:endParaRPr>
          </a:p>
          <a:p>
            <a:pPr lvl="1"/>
            <a:r>
              <a:rPr lang="fr-FR" sz="2400" dirty="0" smtClean="0">
                <a:latin typeface="Times New Roman" pitchFamily="18" charset="0"/>
                <a:cs typeface="Times New Roman" pitchFamily="18" charset="0"/>
              </a:rPr>
              <a:t> </a:t>
            </a:r>
          </a:p>
          <a:p>
            <a:pPr>
              <a:buFont typeface="Wingdings" pitchFamily="2" charset="2"/>
              <a:buChar char="v"/>
            </a:pPr>
            <a:endParaRPr lang="fr-FR" dirty="0" smtClean="0">
              <a:latin typeface="Times New Roman" pitchFamily="18" charset="0"/>
              <a:cs typeface="Times New Roman" pitchFamily="18" charset="0"/>
            </a:endParaRPr>
          </a:p>
          <a:p>
            <a:pPr>
              <a:buFont typeface="Wingdings" pitchFamily="2" charset="2"/>
              <a:buChar char="v"/>
            </a:pP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25" name="Rectangle 24"/>
          <p:cNvSpPr/>
          <p:nvPr/>
        </p:nvSpPr>
        <p:spPr>
          <a:xfrm>
            <a:off x="5782234" y="874058"/>
            <a:ext cx="1839965" cy="369332"/>
          </a:xfrm>
          <a:prstGeom prst="rect">
            <a:avLst/>
          </a:prstGeom>
        </p:spPr>
        <p:txBody>
          <a:bodyPr wrap="square">
            <a:spAutoFit/>
          </a:bodyPr>
          <a:lstStyle/>
          <a:p>
            <a:r>
              <a:rPr lang="ar-DZ" i="1" dirty="0" smtClean="0"/>
              <a:t> الخــــــــــطـــة</a:t>
            </a:r>
            <a:endParaRPr lang="fr-FR" dirty="0"/>
          </a:p>
        </p:txBody>
      </p:sp>
      <p:sp>
        <p:nvSpPr>
          <p:cNvPr id="32769" name="Rectangle 1"/>
          <p:cNvSpPr>
            <a:spLocks noChangeArrowheads="1"/>
          </p:cNvSpPr>
          <p:nvPr/>
        </p:nvSpPr>
        <p:spPr bwMode="auto">
          <a:xfrm>
            <a:off x="4679577" y="1694329"/>
            <a:ext cx="6952129"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المبحث الأول:ماهية التعلم التنظيمي</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الأول:مفهوم التعلم التنظيمي</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الثاني:خصائص التعلم التنظيمي</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الثالث:أهمية التعلم التنظيمي</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المبحث الثاني:مستويات وأساليب وأنماط التعلم التنظيمي</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الأول:مستويات التعلم التنظيمي</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الثاني:أساليب التعلم التنظيمي</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الثالث:أنماط التعلم التنظيمي</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المبحث الثالث:خطوات ومعيقات التعلم التنظيمي</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الأول:خطوات التعلم التنظيمي</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المطلب الثاني:معيقات التعلم التنظيمي</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الخاتمة.</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ownload 3335.jpg"/>
          <p:cNvPicPr>
            <a:picLocks noChangeAspect="1"/>
          </p:cNvPicPr>
          <p:nvPr/>
        </p:nvPicPr>
        <p:blipFill>
          <a:blip r:embed="rId2"/>
          <a:stretch>
            <a:fillRect/>
          </a:stretch>
        </p:blipFill>
        <p:spPr>
          <a:xfrm>
            <a:off x="0" y="76200"/>
            <a:ext cx="12192000" cy="6781799"/>
          </a:xfrm>
          <a:prstGeom prst="rect">
            <a:avLst/>
          </a:prstGeom>
        </p:spPr>
      </p:pic>
      <p:sp>
        <p:nvSpPr>
          <p:cNvPr id="4" name="Organigramme : Terminateur 3"/>
          <p:cNvSpPr/>
          <p:nvPr/>
        </p:nvSpPr>
        <p:spPr>
          <a:xfrm>
            <a:off x="6503894" y="900952"/>
            <a:ext cx="5688106" cy="10623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الافتقاد </a:t>
            </a:r>
            <a:endParaRPr lang="ar-DZ" sz="2000" b="1" dirty="0" smtClean="0">
              <a:solidFill>
                <a:schemeClr val="tx1"/>
              </a:solidFill>
            </a:endParaRPr>
          </a:p>
          <a:p>
            <a:pPr algn="ctr"/>
            <a:r>
              <a:rPr lang="ar-DZ" sz="2000" b="1" dirty="0" smtClean="0">
                <a:solidFill>
                  <a:schemeClr val="tx1"/>
                </a:solidFill>
              </a:rPr>
              <a:t>ل</a:t>
            </a:r>
            <a:r>
              <a:rPr lang="ar-DZ" sz="2000" b="1" dirty="0" smtClean="0">
                <a:solidFill>
                  <a:schemeClr val="tx1"/>
                </a:solidFill>
              </a:rPr>
              <a:t>لرؤية </a:t>
            </a:r>
            <a:r>
              <a:rPr lang="ar-DZ" sz="2000" b="1" dirty="0" smtClean="0">
                <a:solidFill>
                  <a:schemeClr val="tx1"/>
                </a:solidFill>
              </a:rPr>
              <a:t>الشاملة</a:t>
            </a:r>
            <a:endParaRPr lang="fr-FR" sz="2000" b="1" dirty="0">
              <a:solidFill>
                <a:schemeClr val="tx1"/>
              </a:solidFill>
            </a:endParaRPr>
          </a:p>
        </p:txBody>
      </p:sp>
      <p:grpSp>
        <p:nvGrpSpPr>
          <p:cNvPr id="8" name="Groupe 7"/>
          <p:cNvGrpSpPr/>
          <p:nvPr/>
        </p:nvGrpSpPr>
        <p:grpSpPr>
          <a:xfrm>
            <a:off x="721660" y="2783540"/>
            <a:ext cx="11178987" cy="2568388"/>
            <a:chOff x="721660" y="2783540"/>
            <a:chExt cx="11178987" cy="2568388"/>
          </a:xfrm>
        </p:grpSpPr>
        <p:sp>
          <p:nvSpPr>
            <p:cNvPr id="5" name="Rectangle à coins arrondis 4"/>
            <p:cNvSpPr/>
            <p:nvPr/>
          </p:nvSpPr>
          <p:spPr>
            <a:xfrm>
              <a:off x="721660" y="2783540"/>
              <a:ext cx="11178987" cy="2568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21" name="Rectangle 1"/>
            <p:cNvSpPr>
              <a:spLocks noChangeArrowheads="1"/>
            </p:cNvSpPr>
            <p:nvPr/>
          </p:nvSpPr>
          <p:spPr bwMode="auto">
            <a:xfrm>
              <a:off x="914399" y="3509683"/>
              <a:ext cx="1073075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effectLst/>
                  <a:latin typeface="Calibri" pitchFamily="34" charset="0"/>
                  <a:ea typeface="Calibri" pitchFamily="34" charset="0"/>
                  <a:cs typeface="Arial" pitchFamily="34" charset="0"/>
                </a:rPr>
                <a:t>  </a:t>
              </a:r>
              <a:r>
                <a:rPr kumimoji="0" lang="ar-DZ" sz="2400" b="0" i="0" u="none" strike="noStrike" cap="none" normalizeH="0" baseline="0" dirty="0" smtClean="0">
                  <a:ln>
                    <a:noFill/>
                  </a:ln>
                  <a:effectLst/>
                  <a:latin typeface="Calibri" pitchFamily="34" charset="0"/>
                  <a:ea typeface="Calibri" pitchFamily="34" charset="0"/>
                  <a:cs typeface="Arial" pitchFamily="34" charset="0"/>
                </a:rPr>
                <a:t>يترتب</a:t>
              </a:r>
              <a:r>
                <a:rPr kumimoji="0" lang="ar-DZ" sz="3200" b="0" i="0" u="none" strike="noStrike" cap="none" normalizeH="0" baseline="0" dirty="0" smtClean="0">
                  <a:ln>
                    <a:noFill/>
                  </a:ln>
                  <a:effectLst/>
                  <a:latin typeface="Calibri" pitchFamily="34" charset="0"/>
                  <a:ea typeface="Calibri" pitchFamily="34" charset="0"/>
                  <a:cs typeface="Arial" pitchFamily="34" charset="0"/>
                </a:rPr>
                <a:t> </a:t>
              </a:r>
              <a:r>
                <a:rPr kumimoji="0" lang="ar-DZ" sz="2400" b="0" i="0" u="none" strike="noStrike" cap="none" normalizeH="0" baseline="0" dirty="0" smtClean="0">
                  <a:ln>
                    <a:noFill/>
                  </a:ln>
                  <a:effectLst/>
                  <a:latin typeface="Calibri" pitchFamily="34" charset="0"/>
                  <a:ea typeface="Calibri" pitchFamily="34" charset="0"/>
                  <a:cs typeface="Arial" pitchFamily="34" charset="0"/>
                </a:rPr>
                <a:t>على </a:t>
              </a:r>
              <a:r>
                <a:rPr kumimoji="0" lang="ar-DZ" sz="2400" b="0" i="0" u="none" strike="noStrike" cap="none" normalizeH="0" baseline="0" dirty="0" smtClean="0">
                  <a:ln>
                    <a:noFill/>
                  </a:ln>
                  <a:effectLst/>
                  <a:latin typeface="Calibri" pitchFamily="34" charset="0"/>
                  <a:ea typeface="Calibri" pitchFamily="34" charset="0"/>
                  <a:cs typeface="Arial" pitchFamily="34" charset="0"/>
                </a:rPr>
                <a:t>افتقاد </a:t>
              </a:r>
              <a:r>
                <a:rPr kumimoji="0" lang="ar-DZ" sz="2400" b="0" i="0" u="none" strike="noStrike" cap="none" normalizeH="0" baseline="0" dirty="0" smtClean="0">
                  <a:ln>
                    <a:noFill/>
                  </a:ln>
                  <a:effectLst/>
                  <a:latin typeface="Calibri" pitchFamily="34" charset="0"/>
                  <a:ea typeface="Calibri" pitchFamily="34" charset="0"/>
                  <a:cs typeface="Arial" pitchFamily="34" charset="0"/>
                </a:rPr>
                <a:t>النظرة الشمولية توليد شعور داخلي بالنفوذ والمقدرة،مما يجعل الأفراد يتنازعون حول مصادر المعلومات والسلطة والتحكم،وهذا يعيق التعلم التنظيمي الذي يتطلب المشاركة والعمل الجماعي التعاوني</a:t>
              </a:r>
              <a:r>
                <a:rPr kumimoji="0" lang="ar-DZ" sz="12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55555555555556.jpg"/>
          <p:cNvPicPr>
            <a:picLocks noChangeAspect="1"/>
          </p:cNvPicPr>
          <p:nvPr/>
        </p:nvPicPr>
        <p:blipFill>
          <a:blip r:embed="rId2"/>
          <a:stretch>
            <a:fillRect/>
          </a:stretch>
        </p:blipFill>
        <p:spPr>
          <a:xfrm>
            <a:off x="0" y="-161364"/>
            <a:ext cx="12192000" cy="7247964"/>
          </a:xfrm>
          <a:prstGeom prst="rect">
            <a:avLst/>
          </a:prstGeom>
        </p:spPr>
      </p:pic>
      <p:sp>
        <p:nvSpPr>
          <p:cNvPr id="4" name="Organigramme : Terminateur 3"/>
          <p:cNvSpPr/>
          <p:nvPr/>
        </p:nvSpPr>
        <p:spPr>
          <a:xfrm>
            <a:off x="6503894" y="900952"/>
            <a:ext cx="5688106" cy="10623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ثقافة المؤسسة</a:t>
            </a:r>
            <a:endParaRPr lang="fr-FR" sz="2000" b="1" dirty="0">
              <a:solidFill>
                <a:schemeClr val="tx1"/>
              </a:solidFill>
            </a:endParaRPr>
          </a:p>
        </p:txBody>
      </p:sp>
      <p:sp>
        <p:nvSpPr>
          <p:cNvPr id="5" name="Rectangle à coins arrondis 4"/>
          <p:cNvSpPr/>
          <p:nvPr/>
        </p:nvSpPr>
        <p:spPr>
          <a:xfrm>
            <a:off x="667872" y="2783540"/>
            <a:ext cx="11178987" cy="2568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dirty="0" smtClean="0">
                <a:solidFill>
                  <a:schemeClr val="tx1"/>
                </a:solidFill>
              </a:rPr>
              <a:t>تعد ثقافة المؤسسة الإطار المرجعي للمؤسسة وتمثل روحها وجانبها الخفي وقد تحول ثقافة المؤسسة دون تشجيع المنظمة على التعلم  وخاصة في مجال الاعتراف بالخطاء ومحاولة تصحيحه حيث ترى أن مجرد الاعتراف بالخطأ نوع من القصور الذي يقلل من شأن المنظمة سواء من منظور الموظفين أو المستفيدين،مع ملاحظة أن التعلم التنظيمي لا ينمو ولا ينتشر ألا في ظل ثقافة التنظيمية تؤمن بالانفتاح والمشاركة والشفافية والمصداقية</a:t>
            </a:r>
            <a:r>
              <a:rPr lang="ar-DZ"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agesمممم.jpg"/>
          <p:cNvPicPr>
            <a:picLocks noChangeAspect="1"/>
          </p:cNvPicPr>
          <p:nvPr/>
        </p:nvPicPr>
        <p:blipFill>
          <a:blip r:embed="rId2"/>
          <a:stretch>
            <a:fillRect/>
          </a:stretch>
        </p:blipFill>
        <p:spPr>
          <a:xfrm>
            <a:off x="0" y="0"/>
            <a:ext cx="12192000" cy="6858000"/>
          </a:xfrm>
          <a:prstGeom prst="rect">
            <a:avLst/>
          </a:prstGeom>
        </p:spPr>
      </p:pic>
      <p:sp>
        <p:nvSpPr>
          <p:cNvPr id="3" name="Espace réservé du contenu 2"/>
          <p:cNvSpPr>
            <a:spLocks noGrp="1"/>
          </p:cNvSpPr>
          <p:nvPr>
            <p:ph idx="4294967295"/>
          </p:nvPr>
        </p:nvSpPr>
        <p:spPr>
          <a:xfrm>
            <a:off x="3276600" y="2133600"/>
            <a:ext cx="8915400" cy="3778250"/>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p:txBody>
      </p:sp>
      <p:grpSp>
        <p:nvGrpSpPr>
          <p:cNvPr id="8" name="Groupe 7"/>
          <p:cNvGrpSpPr/>
          <p:nvPr/>
        </p:nvGrpSpPr>
        <p:grpSpPr>
          <a:xfrm>
            <a:off x="914400" y="1008529"/>
            <a:ext cx="10919012" cy="4787153"/>
            <a:chOff x="914400" y="1008529"/>
            <a:chExt cx="10919012" cy="4787153"/>
          </a:xfrm>
        </p:grpSpPr>
        <p:sp>
          <p:nvSpPr>
            <p:cNvPr id="4" name="Bulle ronde 3"/>
            <p:cNvSpPr/>
            <p:nvPr/>
          </p:nvSpPr>
          <p:spPr>
            <a:xfrm>
              <a:off x="914400" y="1008529"/>
              <a:ext cx="10919012" cy="47871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5" name="Rectangle 1"/>
            <p:cNvSpPr>
              <a:spLocks noChangeArrowheads="1"/>
            </p:cNvSpPr>
            <p:nvPr/>
          </p:nvSpPr>
          <p:spPr bwMode="auto">
            <a:xfrm>
              <a:off x="2702858" y="1963270"/>
              <a:ext cx="7597589"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171717"/>
                  </a:solidFill>
                  <a:effectLst/>
                  <a:latin typeface="Calibri" pitchFamily="34" charset="0"/>
                  <a:ea typeface="Calibri" pitchFamily="34" charset="0"/>
                  <a:cs typeface="Arial" pitchFamily="34" charset="0"/>
                </a:rPr>
                <a:t>                            </a:t>
              </a:r>
              <a:r>
                <a:rPr kumimoji="0" lang="ar-DZ" sz="2800" b="0" i="0" u="none" strike="noStrike" cap="none" normalizeH="0" baseline="0" dirty="0" smtClean="0">
                  <a:ln>
                    <a:noFill/>
                  </a:ln>
                  <a:solidFill>
                    <a:srgbClr val="171717"/>
                  </a:solidFill>
                  <a:effectLst/>
                  <a:latin typeface="Calibri" pitchFamily="34" charset="0"/>
                  <a:ea typeface="Calibri" pitchFamily="34" charset="0"/>
                  <a:cs typeface="Arial" pitchFamily="34" charset="0"/>
                </a:rPr>
                <a:t>الخــــاتـــــــــــــمة</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541494" y="2897432"/>
              <a:ext cx="8081682" cy="1938992"/>
            </a:xfrm>
            <a:prstGeom prst="rect">
              <a:avLst/>
            </a:prstGeom>
          </p:spPr>
          <p:txBody>
            <a:bodyPr wrap="square">
              <a:spAutoFit/>
            </a:bodyPr>
            <a:lstStyle/>
            <a:p>
              <a:pPr algn="ctr"/>
              <a:r>
                <a:rPr lang="ar-DZ" sz="2000" dirty="0" smtClean="0"/>
                <a:t>ﻳﺘﻀﺢ ﻟﻨﺎ ﻣﻦ </a:t>
              </a:r>
              <a:r>
                <a:rPr lang="ar-DZ" sz="2000" dirty="0" err="1" smtClean="0"/>
                <a:t>ﺧ</a:t>
              </a:r>
              <a:r>
                <a:rPr lang="ar-DZ" sz="2000" dirty="0" smtClean="0"/>
                <a:t>ﻼﻝ ﻣﺎ ﻋﺮﺿﻨﺎﻩ ﺳﺎﺑﻘﺎ ﺃﻥ ﺍﻟﺘﻌﻠﻢ ﺍﻟﺘﻨﻈﻴﻤﻲ ﻋﺒﺎﺭﺓ ﻋﻦ ﻋﻤﻠﻴﺔ ﻣﺴﺘﻤﺮﺓ ﺗﻨﻄﻮﻱ على ﺍﻛﺘﺴﺎﺏ ﺍﻟﻤﻨﻈﻤﺔ ﺑﺸﻜﻞ ﻣﺨﻄﻂ ﺃﻭ ﻏﻴﺮ ﻣﺨﻄﻂ ﻋﻠﻰ ﻣﻌﺎﺭﻑ ﺟﺪﻳﺪﺓ ﺃﻭ ﺗﻄﻮﻳﺮ ﻣﻌﺎﺭﻑ ﻣﺴﺒﻘﺔ ﻭﺇﺩﺍﺭﺗﻬﺎ ﻭﺇﻣﻜﺎﻧﻴﺔ ﺗﻮﻅﻴﻔﻬﺎ ﻣﻦ ﺃﺟﻞ  ﺗﺤﺴﻴﻦ ﻗﺪﺭﺓ ﺍﻟﻤﻨﻈﻤﺔ ﻭﺮﻓﻊ ﺣﻈﻮﻅ ﻨﺠحها  ﻭﺗﻄﻮر ﻗﺪﺭﺍﺕ ﺍﻟﺘﻌﻠﻢ ﻭﺇﺩﺍﻣﺘﻬﺎ، ﻣﻤﺎ ﻳﺆﺩﻱ ﺇﻟﻰ ﺗﻐﻴﻴﺮ ﻣﺤﺘﻤﻞ ﻓﻲ ﺳﻠﻮﻛﻬﺎ ، ﻓﺎﻟﺘﻌﻠﻢ ﺍﻟﺘﻨﻈﻴﻤﻲ ﻳﻠﻌﺐ ﺩﻭﺭ ﻛﺒﻴﺮ ﻓﻲ ﺗﺤﻘﻴﻖ ﺍﻟﻤﺮﻭﻧﺔ التنظيمية للمنظمة .</a:t>
              </a:r>
              <a:r>
                <a:rPr lang="ar-DZ" dirty="0" smtClean="0"/>
                <a:t> </a:t>
              </a:r>
              <a:endParaRPr lang="fr-FR" dirty="0"/>
            </a:p>
          </p:txBody>
        </p:sp>
      </p:grpSp>
    </p:spTree>
    <p:extLst>
      <p:ext uri="{BB962C8B-B14F-4D97-AF65-F5344CB8AC3E}">
        <p14:creationId xmlns="" xmlns:p14="http://schemas.microsoft.com/office/powerpoint/2010/main" val="210045741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download2222335.jpg"/>
          <p:cNvPicPr>
            <a:picLocks noChangeAspect="1"/>
          </p:cNvPicPr>
          <p:nvPr/>
        </p:nvPicPr>
        <p:blipFill>
          <a:blip r:embed="rId3"/>
          <a:stretch>
            <a:fillRect/>
          </a:stretch>
        </p:blipFill>
        <p:spPr>
          <a:xfrm>
            <a:off x="1" y="0"/>
            <a:ext cx="12191999" cy="6858000"/>
          </a:xfrm>
          <a:prstGeom prst="rect">
            <a:avLst/>
          </a:prstGeom>
        </p:spPr>
      </p:pic>
      <p:sp>
        <p:nvSpPr>
          <p:cNvPr id="5" name="Espace réservé du contenu 4"/>
          <p:cNvSpPr>
            <a:spLocks noGrp="1"/>
          </p:cNvSpPr>
          <p:nvPr>
            <p:ph idx="1"/>
          </p:nvPr>
        </p:nvSpPr>
        <p:spPr>
          <a:xfrm>
            <a:off x="678084" y="1456470"/>
            <a:ext cx="11137691" cy="4850199"/>
          </a:xfrm>
          <a:noFill/>
          <a:ln>
            <a:noFill/>
          </a:ln>
        </p:spPr>
        <p:txBody>
          <a:bodyPr>
            <a:normAutofit/>
          </a:bodyPr>
          <a:lstStyle/>
          <a:p>
            <a:pPr marL="0" indent="295275" rtl="1">
              <a:lnSpc>
                <a:spcPct val="150000"/>
              </a:lnSpc>
              <a:buNone/>
            </a:pPr>
            <a:r>
              <a:rPr lang="fr-FR" sz="2000" b="1" dirty="0" smtClean="0">
                <a:solidFill>
                  <a:schemeClr val="tx1"/>
                </a:solidFill>
                <a:latin typeface="Times New Roman" pitchFamily="18" charset="0"/>
                <a:cs typeface="Times New Roman" pitchFamily="18" charset="0"/>
              </a:rPr>
              <a:t>       </a:t>
            </a:r>
          </a:p>
          <a:p>
            <a:pPr algn="r" rtl="1"/>
            <a:r>
              <a:rPr lang="ar-DZ" sz="2400" dirty="0" smtClean="0"/>
              <a:t> </a:t>
            </a:r>
            <a:r>
              <a:rPr lang="ar-DZ" sz="2400" b="1" dirty="0" smtClean="0"/>
              <a:t>ﻟﻘﺪ ﺗﺰﺍﻳﺪ ﻓﻲ الآونة </a:t>
            </a:r>
            <a:r>
              <a:rPr lang="ar-DZ" sz="2400" b="1" dirty="0" err="1" smtClean="0"/>
              <a:t>ﺍ</a:t>
            </a:r>
            <a:r>
              <a:rPr lang="ar-DZ" sz="2400" b="1" dirty="0" smtClean="0"/>
              <a:t>ﻷﺧﻴﺮﺓ الاهتمام ﺑﺎﻟﺘﻌﻠﻢ ﺍﻟﺘﻨﻈﻴﻤﻲ باعتباره ﺿﺮﻭﺭﺓ ﺇﺳﺘﺮﺍﺗﻴﺠﻴﺔ ﻟﺘطور ﺍﻟﻤﻨﻈﻤﺎﺕ واستمرارها، ﻓﻬﻮ ﻳﺴﺎﻫﻢ ﻭﺑﺸﻜﻞ ﺣﺎﺳﻢ ﻓﻲ ﺍﻟﺘﻌﺎﻣﻞ ﻣﻊ ﺘﻐﻴر الحاصل ﻓﻲ ﺑﻴﺌﺔ  غير ﻣﺴﺘﻘﺮﺓ ويخلق فرصة ﻟﻠﻤﻴﺰة ﺍﻟﺘﻨﺎﻓﺴﻴﺔ ﻭﻳﺠﻌﻞ ﺍﻟﻤﻨﻈﻤﺔ ﺗﺒﺪﻭ ﻛﻮﺣﺪﺓ ﻭﺍﺣﺪﺓ ﺗﺄﺛﺮ ﻓﻲ ﻓﺮﻭﻉ ﺍﻟﻤﻌﺮﻓﺔ ﺍﻟﻤﺨﺘﻠﻔﺔ.  </a:t>
            </a:r>
            <a:endParaRPr lang="fr-FR" sz="2400" b="1" dirty="0" smtClean="0"/>
          </a:p>
          <a:p>
            <a:pPr algn="r" rtl="1"/>
            <a:r>
              <a:rPr lang="ar-DZ" sz="2400" b="1" dirty="0" smtClean="0"/>
              <a:t>   ﻓﺎﻟﻴﻮﻡ ﺃﺻﺒﺢ ﺍﻟﺘﻌﻠﻢ ﺍﻟﺘﻨﻈﻴﻤﻲ ﺗﺤﺪﻳﺎ ﺗﻤﺎﺭﺳﻪ ﺍﻟﻤﻨﻈﻤﺎﺕ  ﻟﻤﻮﺍﺟﻬﺔ ﻀﻐﻮﻁ ﻭﻣﻌﺎﻟﺠﺔ المشاكل التي تتعرض لها ، ﻭﺍﻟﺘﻮﻅﻴﻒ ﺍﻟﻨﺎﺟﺢ ﻟﻬﺬﺍ ﺍﻟﻤﻔﻬﻮﻡ ﻳﻜﺴﺐ ﺍﻟﻤﻨﻈﻤﺔ ﺗﻄﻮﺭﺍ ﻓﻲ </a:t>
            </a:r>
            <a:r>
              <a:rPr lang="ar-DZ" sz="2400" b="1" dirty="0" err="1" smtClean="0"/>
              <a:t>ذاتهاوكذا</a:t>
            </a:r>
            <a:r>
              <a:rPr lang="ar-DZ" sz="2400" b="1" dirty="0" smtClean="0"/>
              <a:t> تطور في علاقاتها ﻣﻊ ﺍﻟﺒﻴﺌﺔ الخارجية ، ﻭﻣﻨﻪ فاستمرار وتطور ﺍﻟﻤﻨﻈﻤﺎﺕ ﻣﺮﻫﻮن ﺑﻘﺪﺭﺗﻬﺎ ﻋﻠﻰ استجابة ﻟﻠﻤﺘﻄﻠﺒﺎﺕ ﺍﻟﻤﺘﻐﻴﺮﺓ للبيئة ﺑﻄﺮﻳﻘﺔ المناسبة وفي توﻗﻴﺖ ﺍﻟﻤﻨﺎﺳﺐ، ﻭﺍﻟﻤﻨﻈﻤﺎﺕ ﺍﻟﻤﺘﻌﻠﻤﺔ ﻫﻲ  ﺍﻟﺘﻲ لها إمكانية  التنبؤ ﺑﺘﻠﻚ ﺍﻟﺘﻐﻴﺮﺍﺕ </a:t>
            </a:r>
            <a:r>
              <a:rPr lang="ar-DZ" sz="2400" b="1" dirty="0" err="1" smtClean="0"/>
              <a:t>وا</a:t>
            </a:r>
            <a:r>
              <a:rPr lang="ar-DZ" sz="2400" b="1" dirty="0" smtClean="0"/>
              <a:t>ﻻستجابه ﻟﻬﺎ.</a:t>
            </a:r>
            <a:endParaRPr lang="fr-FR" sz="2000" dirty="0" smtClean="0">
              <a:solidFill>
                <a:schemeClr val="tx1"/>
              </a:solidFill>
              <a:latin typeface="Times New Roman" pitchFamily="18" charset="0"/>
              <a:cs typeface="Times New Roman" pitchFamily="18" charset="0"/>
            </a:endParaRPr>
          </a:p>
        </p:txBody>
      </p:sp>
      <p:sp>
        <p:nvSpPr>
          <p:cNvPr id="12289" name="Rectangle 1"/>
          <p:cNvSpPr>
            <a:spLocks noChangeArrowheads="1"/>
          </p:cNvSpPr>
          <p:nvPr/>
        </p:nvSpPr>
        <p:spPr bwMode="auto">
          <a:xfrm>
            <a:off x="3576917" y="793377"/>
            <a:ext cx="54326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مقدمـــــــــــــــــــــــــــــــــــــــــــــــــــــــــــــــــــة</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836435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circle(in)">
                                      <p:cBhvr>
                                        <p:cTn id="7" dur="20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lide(fromBottom)">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2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88572" y="609600"/>
            <a:ext cx="7518400" cy="1698927"/>
          </a:xfrm>
          <a:prstGeom prst="rect">
            <a:avLst/>
          </a:prstGeom>
          <a:noFill/>
        </p:spPr>
        <p:txBody>
          <a:bodyPr wrap="square" rtlCol="0">
            <a:spAutoFit/>
          </a:bodyPr>
          <a:lstStyle/>
          <a:p>
            <a:pPr indent="295275" rtl="1">
              <a:lnSpc>
                <a:spcPct val="160000"/>
              </a:lnSpc>
            </a:pPr>
            <a:endParaRPr lang="fr-FR" b="1" dirty="0" smtClean="0">
              <a:solidFill>
                <a:srgbClr val="FF0000"/>
              </a:solidFill>
              <a:latin typeface="Times New Roman" pitchFamily="18" charset="0"/>
              <a:cs typeface="Times New Roman" pitchFamily="18" charset="0"/>
            </a:endParaRPr>
          </a:p>
          <a:p>
            <a:pPr indent="295275" rtl="1">
              <a:lnSpc>
                <a:spcPct val="160000"/>
              </a:lnSpc>
            </a:pPr>
            <a:endParaRPr lang="fr-FR" b="1" dirty="0" smtClean="0">
              <a:solidFill>
                <a:srgbClr val="FF0000"/>
              </a:solidFill>
              <a:latin typeface="Times New Roman" pitchFamily="18" charset="0"/>
              <a:cs typeface="Times New Roman" pitchFamily="18" charset="0"/>
            </a:endParaRPr>
          </a:p>
          <a:p>
            <a:pPr indent="295275" rtl="1">
              <a:lnSpc>
                <a:spcPct val="160000"/>
              </a:lnSpc>
            </a:pPr>
            <a:endParaRPr lang="fr-FR" b="1" dirty="0" smtClean="0">
              <a:solidFill>
                <a:srgbClr val="FF0000"/>
              </a:solidFill>
              <a:latin typeface="Times New Roman" pitchFamily="18" charset="0"/>
              <a:cs typeface="Times New Roman" pitchFamily="18" charset="0"/>
            </a:endParaRPr>
          </a:p>
          <a:p>
            <a:endParaRPr lang="fr-FR" dirty="0"/>
          </a:p>
        </p:txBody>
      </p:sp>
      <p:pic>
        <p:nvPicPr>
          <p:cNvPr id="3" name="Image 2"/>
          <p:cNvPicPr/>
          <p:nvPr/>
        </p:nvPicPr>
        <p:blipFill>
          <a:blip r:embed="rId2" cstate="print"/>
          <a:srcRect/>
          <a:stretch>
            <a:fillRect/>
          </a:stretch>
        </p:blipFill>
        <p:spPr bwMode="auto">
          <a:xfrm>
            <a:off x="6604000" y="0"/>
            <a:ext cx="5588000" cy="6858000"/>
          </a:xfrm>
          <a:prstGeom prst="rect">
            <a:avLst/>
          </a:prstGeom>
          <a:noFill/>
          <a:ln w="9525">
            <a:noFill/>
            <a:miter lim="800000"/>
            <a:headEnd/>
            <a:tailEnd/>
          </a:ln>
        </p:spPr>
      </p:pic>
      <p:sp>
        <p:nvSpPr>
          <p:cNvPr id="4" name="ZoneTexte 3"/>
          <p:cNvSpPr txBox="1"/>
          <p:nvPr/>
        </p:nvSpPr>
        <p:spPr>
          <a:xfrm>
            <a:off x="8780930" y="637561"/>
            <a:ext cx="3046080" cy="707886"/>
          </a:xfrm>
          <a:prstGeom prst="rect">
            <a:avLst/>
          </a:prstGeom>
          <a:noFill/>
        </p:spPr>
        <p:txBody>
          <a:bodyPr wrap="square" rtlCol="0">
            <a:spAutoFit/>
          </a:bodyPr>
          <a:lstStyle/>
          <a:p>
            <a:pPr algn="r" rtl="1"/>
            <a:r>
              <a:rPr lang="ar-DZ" sz="4000" i="1" dirty="0" smtClean="0"/>
              <a:t>الإشكالية     </a:t>
            </a:r>
            <a:r>
              <a:rPr lang="fr-FR" sz="4000" i="1" dirty="0" smtClean="0"/>
              <a:t> </a:t>
            </a:r>
            <a:endParaRPr lang="fr-FR" sz="4000" i="1" dirty="0"/>
          </a:p>
        </p:txBody>
      </p:sp>
      <p:sp>
        <p:nvSpPr>
          <p:cNvPr id="9" name="Rectangle 8"/>
          <p:cNvSpPr/>
          <p:nvPr/>
        </p:nvSpPr>
        <p:spPr>
          <a:xfrm>
            <a:off x="1694329" y="3092825"/>
            <a:ext cx="7104495" cy="830997"/>
          </a:xfrm>
          <a:prstGeom prst="rect">
            <a:avLst/>
          </a:prstGeom>
        </p:spPr>
        <p:txBody>
          <a:bodyPr wrap="square">
            <a:spAutoFit/>
          </a:bodyPr>
          <a:lstStyle/>
          <a:p>
            <a:r>
              <a:rPr lang="ar-DZ" sz="2400" dirty="0" smtClean="0"/>
              <a:t>فيما يتمثل </a:t>
            </a:r>
            <a:r>
              <a:rPr lang="ar-DZ" sz="2400" dirty="0" smtClean="0"/>
              <a:t>التعلم </a:t>
            </a:r>
            <a:r>
              <a:rPr lang="ar-DZ" sz="2400" dirty="0" smtClean="0"/>
              <a:t>التنظيمي وما هي خصائصه ومعيقاته ؟</a:t>
            </a:r>
            <a:endParaRPr lang="fr-F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641600" y="1770743"/>
            <a:ext cx="3512457" cy="523220"/>
          </a:xfrm>
          <a:prstGeom prst="rect">
            <a:avLst/>
          </a:prstGeom>
          <a:noFill/>
        </p:spPr>
        <p:txBody>
          <a:bodyPr wrap="square" rtlCol="0">
            <a:spAutoFit/>
          </a:bodyPr>
          <a:lstStyle/>
          <a:p>
            <a:r>
              <a:rPr lang="fr-FR" sz="2800" b="1" dirty="0" smtClean="0">
                <a:latin typeface="Times New Roman" pitchFamily="18" charset="0"/>
                <a:ea typeface="Tahoma" pitchFamily="34" charset="0"/>
                <a:cs typeface="Times New Roman" pitchFamily="18" charset="0"/>
              </a:rPr>
              <a:t> </a:t>
            </a:r>
            <a:endParaRPr lang="fr-FR" sz="2800" b="1" dirty="0">
              <a:latin typeface="Times New Roman" pitchFamily="18" charset="0"/>
              <a:ea typeface="Tahoma" pitchFamily="34" charset="0"/>
              <a:cs typeface="Times New Roman" pitchFamily="18" charset="0"/>
            </a:endParaRPr>
          </a:p>
        </p:txBody>
      </p:sp>
      <p:sp>
        <p:nvSpPr>
          <p:cNvPr id="13" name="Rectangle 12"/>
          <p:cNvSpPr/>
          <p:nvPr/>
        </p:nvSpPr>
        <p:spPr>
          <a:xfrm>
            <a:off x="1331258" y="3899647"/>
            <a:ext cx="9453283" cy="133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أما </a:t>
            </a:r>
            <a:r>
              <a:rPr lang="ar-DZ" dirty="0" err="1" smtClean="0">
                <a:solidFill>
                  <a:schemeClr val="tx1"/>
                </a:solidFill>
              </a:rPr>
              <a:t>سينج</a:t>
            </a:r>
            <a:r>
              <a:rPr lang="ar-DZ" dirty="0" smtClean="0">
                <a:solidFill>
                  <a:schemeClr val="tx1"/>
                </a:solidFill>
              </a:rPr>
              <a:t> فيرى أن التعلم التنظيمي هو الوسيلة التي من خلالها يكتشف الأفراد في منظماتهم أنهم هم الذين يشكلون الواقع الذي يعملون فيه وإنهم القادرون على تغيير ذلك الواقع</a:t>
            </a:r>
            <a:endParaRPr lang="fr-FR" dirty="0">
              <a:solidFill>
                <a:schemeClr val="tx1"/>
              </a:solidFill>
            </a:endParaRPr>
          </a:p>
        </p:txBody>
      </p:sp>
      <p:grpSp>
        <p:nvGrpSpPr>
          <p:cNvPr id="12" name="Groupe 11"/>
          <p:cNvGrpSpPr/>
          <p:nvPr/>
        </p:nvGrpSpPr>
        <p:grpSpPr>
          <a:xfrm>
            <a:off x="5082987" y="0"/>
            <a:ext cx="6781373" cy="1132631"/>
            <a:chOff x="5082987" y="0"/>
            <a:chExt cx="6781373" cy="1132631"/>
          </a:xfrm>
        </p:grpSpPr>
        <p:grpSp>
          <p:nvGrpSpPr>
            <p:cNvPr id="24" name="Groupe 23"/>
            <p:cNvGrpSpPr/>
            <p:nvPr/>
          </p:nvGrpSpPr>
          <p:grpSpPr>
            <a:xfrm>
              <a:off x="5082987" y="0"/>
              <a:ext cx="6781373" cy="1132631"/>
              <a:chOff x="1727200" y="376518"/>
              <a:chExt cx="6923314" cy="1132631"/>
            </a:xfrm>
          </p:grpSpPr>
          <p:sp>
            <p:nvSpPr>
              <p:cNvPr id="21" name="Étoile à 6 branches 20"/>
              <p:cNvSpPr/>
              <p:nvPr/>
            </p:nvSpPr>
            <p:spPr>
              <a:xfrm>
                <a:off x="3964950" y="376518"/>
                <a:ext cx="4426015" cy="104887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727200" y="493486"/>
                <a:ext cx="6923314" cy="1015663"/>
              </a:xfrm>
              <a:prstGeom prst="rect">
                <a:avLst/>
              </a:prstGeom>
              <a:noFill/>
            </p:spPr>
            <p:txBody>
              <a:bodyPr wrap="square" rtlCol="0">
                <a:spAutoFit/>
              </a:bodyPr>
              <a:lstStyle/>
              <a:p>
                <a:r>
                  <a:rPr lang="fr-FR" sz="6000" dirty="0" smtClean="0">
                    <a:latin typeface="Times New Roman" pitchFamily="18" charset="0"/>
                    <a:cs typeface="Times New Roman" pitchFamily="18" charset="0"/>
                  </a:rPr>
                  <a:t> </a:t>
                </a:r>
                <a:endParaRPr lang="fr-FR" sz="6000" dirty="0">
                  <a:latin typeface="Times New Roman" pitchFamily="18" charset="0"/>
                  <a:cs typeface="Times New Roman" pitchFamily="18" charset="0"/>
                </a:endParaRPr>
              </a:p>
            </p:txBody>
          </p:sp>
        </p:grpSp>
        <p:sp>
          <p:nvSpPr>
            <p:cNvPr id="23" name="Rectangle 22"/>
            <p:cNvSpPr/>
            <p:nvPr/>
          </p:nvSpPr>
          <p:spPr>
            <a:xfrm>
              <a:off x="8202706" y="322730"/>
              <a:ext cx="2819737" cy="372924"/>
            </a:xfrm>
            <a:prstGeom prst="rect">
              <a:avLst/>
            </a:prstGeom>
          </p:spPr>
          <p:txBody>
            <a:bodyPr wrap="square">
              <a:spAutoFit/>
            </a:bodyPr>
            <a:lstStyle/>
            <a:p>
              <a:r>
                <a:rPr lang="ar-DZ" dirty="0" smtClean="0"/>
                <a:t>مفهوم </a:t>
              </a:r>
              <a:r>
                <a:rPr lang="ar-DZ" dirty="0" smtClean="0"/>
                <a:t>التعلم </a:t>
              </a:r>
              <a:r>
                <a:rPr lang="ar-DZ" dirty="0" smtClean="0"/>
                <a:t>التنظيمي </a:t>
              </a:r>
              <a:endParaRPr lang="fr-FR" dirty="0"/>
            </a:p>
          </p:txBody>
        </p:sp>
      </p:grpSp>
      <p:grpSp>
        <p:nvGrpSpPr>
          <p:cNvPr id="14" name="Groupe 13"/>
          <p:cNvGrpSpPr/>
          <p:nvPr/>
        </p:nvGrpSpPr>
        <p:grpSpPr>
          <a:xfrm>
            <a:off x="1290918" y="1492622"/>
            <a:ext cx="9547412" cy="1734671"/>
            <a:chOff x="1290918" y="1492622"/>
            <a:chExt cx="9547412" cy="1734671"/>
          </a:xfrm>
        </p:grpSpPr>
        <p:sp>
          <p:nvSpPr>
            <p:cNvPr id="11" name="Rectangle 10"/>
            <p:cNvSpPr/>
            <p:nvPr/>
          </p:nvSpPr>
          <p:spPr>
            <a:xfrm>
              <a:off x="1290918" y="1492622"/>
              <a:ext cx="9547412" cy="173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dirty="0" smtClean="0">
                  <a:solidFill>
                    <a:schemeClr val="tx1"/>
                  </a:solidFill>
                </a:rPr>
                <a:t> </a:t>
              </a:r>
              <a:endParaRPr lang="fr-FR" dirty="0">
                <a:solidFill>
                  <a:schemeClr val="tx1"/>
                </a:solidFill>
              </a:endParaRPr>
            </a:p>
          </p:txBody>
        </p:sp>
        <p:sp>
          <p:nvSpPr>
            <p:cNvPr id="27649" name="Rectangle 1"/>
            <p:cNvSpPr>
              <a:spLocks noChangeArrowheads="1"/>
            </p:cNvSpPr>
            <p:nvPr/>
          </p:nvSpPr>
          <p:spPr bwMode="auto">
            <a:xfrm>
              <a:off x="1331258" y="1680882"/>
              <a:ext cx="943983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حسب منظور فيلو </a:t>
              </a:r>
              <a:r>
                <a:rPr lang="ar-DZ" sz="2000" dirty="0" smtClean="0">
                  <a:latin typeface="Times New Roman" pitchFamily="18" charset="0"/>
                  <a:ea typeface="Calibri" pitchFamily="34" charset="0"/>
                  <a:cs typeface="Times New Roman" pitchFamily="18" charset="0"/>
                </a:rPr>
                <a:t>فان مصطلح التعلم التنظيمي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ﻳﻌﻨﻲ:"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ﺍﻟﻌﻤﻠﻴﺔ ﺍﻟﻤﺆﺩﻳﺔ ﺇﻟﻰ ﺗﺤﺴﻴﻦ ﺍﻟﻌﻤﻞ ﻣﻦ </a:t>
              </a:r>
              <a:r>
                <a:rPr kumimoji="0" lang="ar-DZ"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ﺧ</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ﻼﻝ ﺍﻟﻤﻌﺮﻓﺔ </a:t>
              </a:r>
              <a:r>
                <a:rPr kumimoji="0" lang="ar-DZ"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ﺍ</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ﻷﻓﻀﻞ ﻭﺍﻟﻔﻬﻢ </a:t>
              </a:r>
              <a:r>
                <a:rPr kumimoji="0" lang="ar-DZ"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ﺍ</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ﻷﺣﺴﻦ ﻭﻫﻮ ﺑﺬﻟﻚ ﻳﻮﺻﻲ ﺑﺘﻮﻅﻴﻒ ﺍﻟﻤﻌﺮﻓﺔ ﻭاهتمام ﺑﺎﻟﺘﻌﻠﻢ " ﻭﻳﻌﺮﻑ ﺃﻳﻀﺎ</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"هو تلك العمليات التي</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ﺗﺴﻌﻰ ﺍﻟﻤﻨﻈﻤﺎﺕ ﻣﻦ </a:t>
              </a:r>
              <a:r>
                <a:rPr kumimoji="0" lang="ar-DZ"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ﺧ</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ﻼﻟﻬﺎ ﺇﻟﻰ ﺗﺤﺴﻴﻦ ﻗﺪﺭﺍﺗﻬﺎ ﺍﻟﻜﻠﻴﺔ ﻭﺗﻄﻮﻳﺮ ﺫﺍﺗﻬﺎ ﻭﺗﻔﻌﻴﻞ ﻋلاﻗﺎﺗﻬﺎ ﻣﻊ ﺑﻴﺌﺘﻬﺎ ﻭﺍﻟﺘﻜﻴﻒ ﻣﻊ ﻅﺮﻭﻓﻬﺎ ﺍﻟﺪﺍﺧﻠﻴﺔ ﻭﺍﻟﺨﺎﺭﺟﻴﺔ ﻭﺗﻌﺒﺌﺔ ﺍﻟﻌﺎﻣﻠﻴﻦ ﻓﻴﻬﺎ ليكونون </a:t>
              </a:r>
              <a:r>
                <a:rPr kumimoji="0" lang="ar-DZ"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وﻛ</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ﻼء ﻟﻤﺘﺎﺑﻌﺔ ﺍﻛﺘﺴﺎﺑ</a:t>
              </a:r>
              <a:r>
                <a:rPr kumimoji="0" lang="ar-DZ"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ﺍﻟﻤﻌﺮﻓﺔ، ﻭﺗﻮﻅﻴﻔﻬﺎ لإغراض ﺍﻟﺘﻄﻮﻳﺮ ﻭﺍﻟﺘﻤﻴﺰ</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20159587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to="" calcmode="lin" valueType="num">
                                      <p:cBhvr>
                                        <p:cTn id="13" dur="1" fill="hold"/>
                                        <p:tgtEl>
                                          <p:spTgt spid="1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to="" calcmode="lin" valueType="num">
                                      <p:cBhvr>
                                        <p:cTn id="18"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creenshot_20200501-111928~2.png"/>
          <p:cNvPicPr>
            <a:picLocks noChangeAspect="1"/>
          </p:cNvPicPr>
          <p:nvPr/>
        </p:nvPicPr>
        <p:blipFill>
          <a:blip r:embed="rId2"/>
          <a:stretch>
            <a:fillRect/>
          </a:stretch>
        </p:blipFill>
        <p:spPr>
          <a:xfrm>
            <a:off x="0" y="-136151"/>
            <a:ext cx="12438529" cy="6996672"/>
          </a:xfrm>
          <a:prstGeom prst="rect">
            <a:avLst/>
          </a:prstGeom>
        </p:spPr>
      </p:pic>
      <p:grpSp>
        <p:nvGrpSpPr>
          <p:cNvPr id="5" name="Groupe 4"/>
          <p:cNvGrpSpPr/>
          <p:nvPr/>
        </p:nvGrpSpPr>
        <p:grpSpPr>
          <a:xfrm>
            <a:off x="5378823" y="1519518"/>
            <a:ext cx="6441141" cy="4222375"/>
            <a:chOff x="5378823" y="1519518"/>
            <a:chExt cx="6441141" cy="4222375"/>
          </a:xfrm>
        </p:grpSpPr>
        <p:sp>
          <p:nvSpPr>
            <p:cNvPr id="10" name="Rectangle à coins arrondis 9"/>
            <p:cNvSpPr/>
            <p:nvPr/>
          </p:nvSpPr>
          <p:spPr>
            <a:xfrm>
              <a:off x="5378823" y="1519518"/>
              <a:ext cx="6441141" cy="4222375"/>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rtl="1"/>
              <a:endParaRPr lang="fr-FR" b="1" dirty="0">
                <a:solidFill>
                  <a:schemeClr val="tx1"/>
                </a:solidFill>
              </a:endParaRPr>
            </a:p>
          </p:txBody>
        </p:sp>
        <p:sp>
          <p:nvSpPr>
            <p:cNvPr id="25601" name="Rectangle 1"/>
            <p:cNvSpPr>
              <a:spLocks noChangeArrowheads="1"/>
            </p:cNvSpPr>
            <p:nvPr/>
          </p:nvSpPr>
          <p:spPr bwMode="auto">
            <a:xfrm>
              <a:off x="5567083" y="2097741"/>
              <a:ext cx="591670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ﻭﺃﺧﻴﺮﺍ يعرف ﺍﻟﺘﻌﻠﻢ ﺍﻟﺘﻨﻈﻴﻤﻲ ﻛﻤﺎ ﻳﻠﻲ :ﻫﻮ ﻗﺪﺭﺓ ﺍﻟﻤﻨﻈﻤﺔ ﻛﻜﻞ ﻓﻲ ﺍﻟﻜﺸﻒ ﻋﻠﻰ </a:t>
              </a:r>
              <a:r>
                <a:rPr kumimoji="0" lang="ar-DZ"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ﺍ</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ﻷﺧﻄﺎء ﻭﺗﺼﺤﻴﺤﻬﺎ ﻛﺎﻟﺘﻐﻴﺮ ﻓﻲ ﺍﻟﻤﻌﺮﻓﺔ ﻭﺍﻟﻘﻴﻢ ﻓﻲ ﺍﻟﻤﻨﻈﻤﺔ، ﺑﺤﻴﺚ ﺗﺨﻠﻖ ﻣﻬﺎﺭﺍﺕ ﺟﺪﻳﺪﺓ ﻟﺤﻞ ﺍﻟﻤشاكل ﻭﻗﺪﺭﺓ جديدة الجديدة</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ومنه التعريف السابقة تؤكد على أن التعلم التنظيمي يتمثل في</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ﻫﻮ ﻋﻤﻠﻴﺔ ﺗﺴﻌﻰ ﻣﻦ </a:t>
              </a:r>
              <a:r>
                <a:rPr kumimoji="0" lang="ar-DZ"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ﺧ</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ﻼﻟﻬﺎ ﺍﻟﻤﻨﻈﻤﺔ ﺇﻟﻰ ﺗﺤﺴﻴﻦ ﻗﺪﺭﺍﺗﻬﺎ ﻭﺗﻄﻮﻳﺮ ﺫﺍﺗﻬﺎ ﻭﺍﻟﺘﻜﻴﻒ ﻣﻊ ﺍﻟﺒﻴﺌﺔ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يمكن المنظمة</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ﻣﻦ ﺍﺗﺨﺎﺫ ﺍﻟﻘﺮﺍﺭﺍﺕ ﻭﺍﻟﺮﻓﻊ ﻣﻦ ﻓﻌﺎﻟﻴﺘﻬﺎ ﺍﻟﺘﻨﻈﻴﻤﻴﺔ</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ﻳﻬﺪﻑ ﺇﻟﻰ ﺗﻮﻟﻴﺪ ﺍﻟﻤﻌﺮﻓﺔ ﻭﻧﻘﻞ ﺍﻟﻤﻌﺮﻓﺔ ﺍﻟﻤﻮﺟﻮﺩﺓ ﻭﺗﻌﺰﻳﺰ ﺍﻟﻘﺪﺭﺓ ﻋﻠﻰ ﺍﻛﺘﺴﺎﺏ ﺍﻟﻤﻌﺮﻓﺔ</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11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Screenshot_20200501-112153~2.png"/>
          <p:cNvPicPr>
            <a:picLocks noChangeAspect="1"/>
          </p:cNvPicPr>
          <p:nvPr/>
        </p:nvPicPr>
        <p:blipFill>
          <a:blip r:embed="rId2"/>
          <a:stretch>
            <a:fillRect/>
          </a:stretch>
        </p:blipFill>
        <p:spPr>
          <a:xfrm>
            <a:off x="0" y="0"/>
            <a:ext cx="12192000" cy="6858000"/>
          </a:xfrm>
          <a:prstGeom prst="rect">
            <a:avLst/>
          </a:prstGeom>
        </p:spPr>
      </p:pic>
      <p:sp>
        <p:nvSpPr>
          <p:cNvPr id="7169" name="AutoShape 1"/>
          <p:cNvSpPr>
            <a:spLocks noChangeShapeType="1"/>
          </p:cNvSpPr>
          <p:nvPr/>
        </p:nvSpPr>
        <p:spPr bwMode="auto">
          <a:xfrm>
            <a:off x="1833563" y="7223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0" name="AutoShape 2"/>
          <p:cNvSpPr>
            <a:spLocks noChangeShapeType="1"/>
          </p:cNvSpPr>
          <p:nvPr/>
        </p:nvSpPr>
        <p:spPr bwMode="auto">
          <a:xfrm>
            <a:off x="2300288" y="7223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1" name="AutoShape 3"/>
          <p:cNvSpPr>
            <a:spLocks noChangeShapeType="1"/>
          </p:cNvSpPr>
          <p:nvPr/>
        </p:nvSpPr>
        <p:spPr bwMode="auto">
          <a:xfrm>
            <a:off x="2647950" y="752475"/>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5" name="Rectangle 7"/>
          <p:cNvSpPr>
            <a:spLocks noChangeArrowheads="1"/>
          </p:cNvSpPr>
          <p:nvPr/>
        </p:nvSpPr>
        <p:spPr bwMode="auto">
          <a:xfrm>
            <a:off x="0" y="0"/>
            <a:ext cx="4022725"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7177" name="Rectangle 9"/>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8" name="Rectangle 10"/>
          <p:cNvSpPr>
            <a:spLocks noChangeArrowheads="1"/>
          </p:cNvSpPr>
          <p:nvPr/>
        </p:nvSpPr>
        <p:spPr bwMode="auto">
          <a:xfrm>
            <a:off x="0" y="0"/>
            <a:ext cx="4022725"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7180" name="Rectangle 12"/>
          <p:cNvSpPr>
            <a:spLocks noChangeArrowheads="1"/>
          </p:cNvSpPr>
          <p:nvPr/>
        </p:nvSpPr>
        <p:spPr bwMode="auto">
          <a:xfrm>
            <a:off x="0" y="0"/>
            <a:ext cx="223138"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1" name="Rectangle 13"/>
          <p:cNvSpPr>
            <a:spLocks noChangeArrowheads="1"/>
          </p:cNvSpPr>
          <p:nvPr/>
        </p:nvSpPr>
        <p:spPr bwMode="auto">
          <a:xfrm>
            <a:off x="0" y="0"/>
            <a:ext cx="4022725"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5" name="Bulle ronde 14"/>
          <p:cNvSpPr/>
          <p:nvPr/>
        </p:nvSpPr>
        <p:spPr>
          <a:xfrm>
            <a:off x="5903259" y="847165"/>
            <a:ext cx="6288741" cy="1250577"/>
          </a:xfrm>
          <a:prstGeom prst="wedgeEllipseCallout">
            <a:avLst>
              <a:gd name="adj1" fmla="val -23856"/>
              <a:gd name="adj2" fmla="val 1065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DZ" sz="3200" b="1" dirty="0" smtClean="0">
                <a:solidFill>
                  <a:schemeClr val="tx1"/>
                </a:solidFill>
              </a:rPr>
              <a:t>خصائص التعلم التنظيمي</a:t>
            </a:r>
            <a:endParaRPr lang="fr-FR" sz="3200" b="1" dirty="0">
              <a:solidFill>
                <a:schemeClr val="tx1"/>
              </a:solidFill>
            </a:endParaRPr>
          </a:p>
        </p:txBody>
      </p:sp>
      <p:sp>
        <p:nvSpPr>
          <p:cNvPr id="20481" name="AutoShape 1"/>
          <p:cNvSpPr>
            <a:spLocks noChangeShapeType="1"/>
          </p:cNvSpPr>
          <p:nvPr/>
        </p:nvSpPr>
        <p:spPr bwMode="auto">
          <a:xfrm>
            <a:off x="1833563" y="7223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82" name="AutoShape 2"/>
          <p:cNvSpPr>
            <a:spLocks noChangeShapeType="1"/>
          </p:cNvSpPr>
          <p:nvPr/>
        </p:nvSpPr>
        <p:spPr bwMode="auto">
          <a:xfrm>
            <a:off x="2300288" y="7223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83" name="AutoShape 3"/>
          <p:cNvSpPr>
            <a:spLocks noChangeShapeType="1"/>
          </p:cNvSpPr>
          <p:nvPr/>
        </p:nvSpPr>
        <p:spPr bwMode="auto">
          <a:xfrm>
            <a:off x="2647950" y="752475"/>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7" name="Groupe 16"/>
          <p:cNvGrpSpPr/>
          <p:nvPr/>
        </p:nvGrpSpPr>
        <p:grpSpPr>
          <a:xfrm>
            <a:off x="1519518" y="2931458"/>
            <a:ext cx="10179421" cy="3200401"/>
            <a:chOff x="1519518" y="2931458"/>
            <a:chExt cx="10179421" cy="3200401"/>
          </a:xfrm>
        </p:grpSpPr>
        <p:sp>
          <p:nvSpPr>
            <p:cNvPr id="16" name="Rectangle à coins arrondis 15"/>
            <p:cNvSpPr/>
            <p:nvPr/>
          </p:nvSpPr>
          <p:spPr>
            <a:xfrm>
              <a:off x="1519518" y="2931458"/>
              <a:ext cx="10179421" cy="32004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dirty="0" smtClean="0"/>
                <a:t> </a:t>
              </a:r>
              <a:endParaRPr lang="fr-FR" dirty="0"/>
            </a:p>
          </p:txBody>
        </p:sp>
        <p:sp>
          <p:nvSpPr>
            <p:cNvPr id="24577" name="Rectangle 1"/>
            <p:cNvSpPr>
              <a:spLocks noChangeArrowheads="1"/>
            </p:cNvSpPr>
            <p:nvPr/>
          </p:nvSpPr>
          <p:spPr bwMode="auto">
            <a:xfrm>
              <a:off x="3778622" y="3160060"/>
              <a:ext cx="763793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يمكننا إن نلخص أهم الخصائص فيما يلي</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endPar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ﻳﺘﻜﻮﻥ ﻧﺘﻴﺠﺔ ﺍﻟﺨﺒﺮﺍﺕ ﻭﺍﻟﺘﺠﺎﺭﺏ ﺍﻟﺘﻲ ﻣﺮﺕ </a:t>
              </a:r>
              <a:r>
                <a:rPr kumimoji="0" lang="ar-DZ"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ﺑﻬﺎ</a:t>
              </a: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ﺍﻟﻤﻨﻈﻤﺔ ﻭﺗﻮﻅﻴﻔﻬﺎ ﻓﻲ ﺍﻟﺘﺠﺎﺭﺏ </a:t>
              </a:r>
              <a:r>
                <a:rPr kumimoji="0" lang="ar-DZ"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إ</a:t>
              </a: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ﻼحقه</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ﻧﺸﺎﻁ ﻫﺎﺩﻑ ﻟﻠﺘﻌﻠﻢ ﺍﻟﻤﺴﺘﻤﺮ ﻭﺍﻟﺤﺼﻮﻝ ﻋﻠﻰ ﻣﻌﺮﻓﺔ ﺟﺪﻳﺪﺓ ﻭﺗﺠﺪﻳﺪ ﻭﺗﻨﻘﻴﺢ ﺫﺍﻛﺮﺓ ﺍﻟﻤﻨﻈﻤﺔ</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ﻋﻤﻠﻴﺔ ﻫﺎﺩﻓﺔ ﻭﻣﺨﻄﻄﺔ: ﺗﻌﺪﻳﻞ ﺳﻠﻮﻙ </a:t>
              </a:r>
              <a:r>
                <a:rPr kumimoji="0" lang="ar-DZ"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ﺍ</a:t>
              </a: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ﻷﻓﺮﺍﺩ ﻭﺗﺤﺴﻴﻦ ﺃﺩﺍﺋﻬﻢ ﻭﺯﻳﺎﺩﺓ ﻓﺎﻋﻠﻴﺘﻬﻢ</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ﻋﻤﻠﻴﺔ ﻣﺴﺘﻤﺮﺓ: ﺃﻱ ﻻ ﺗﻘﻒ ﻋﻨﺪ ﻣﺮﺣﻠﺔ ﻣﻌﻴﻨﺔ</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ﻳﻘﺪﻡ ﺗﺴﻬﻴﻼﺕ ﺍﻟﺘﻌﻠﻢ ﻟﻜﻞ ﺃﻓﺮﺍﺩ ﺍﻟﻤﻨﻈﻤﺔ ﻭﻟﻴﺲ ﻟﻔﺌﺔ ﻣﻌﻴﻨﺔ</a:t>
              </a:r>
              <a:endPar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ﻳﺘﺤﺪﺩ ﺑﺎﻟﻘﻴﺎﺱ ﺍﻟﻨﻮﻋﻲ ﻟﻠﻤﻬﺎﺭﺍﺕ والجدارة ﻭﺑﺠﻮﺩﺓ ﺍﻟﻤﺨﺮﺟﺎﺕ</a:t>
              </a:r>
              <a:r>
                <a:rPr kumimoji="0" lang="fr-FR" sz="1400" b="1" i="0" u="none" strike="noStrike" cap="none" normalizeH="0" baseline="0" dirty="0" smtClean="0">
                  <a:ln>
                    <a:noFill/>
                  </a:ln>
                  <a:solidFill>
                    <a:schemeClr val="tx1"/>
                  </a:solidFill>
                  <a:effectLst/>
                  <a:latin typeface="Arial" pitchFamily="34" charset="0"/>
                  <a:cs typeface="Arial" pitchFamily="34" charset="0"/>
                </a:rPr>
                <a:t>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55555555555556.jpg"/>
          <p:cNvPicPr>
            <a:picLocks noChangeAspect="1"/>
          </p:cNvPicPr>
          <p:nvPr/>
        </p:nvPicPr>
        <p:blipFill>
          <a:blip r:embed="rId2"/>
          <a:stretch>
            <a:fillRect/>
          </a:stretch>
        </p:blipFill>
        <p:spPr>
          <a:xfrm>
            <a:off x="0" y="0"/>
            <a:ext cx="12192000" cy="6858000"/>
          </a:xfrm>
          <a:prstGeom prst="rect">
            <a:avLst/>
          </a:prstGeom>
        </p:spPr>
      </p:pic>
      <p:sp>
        <p:nvSpPr>
          <p:cNvPr id="8" name="Bulle ronde 7"/>
          <p:cNvSpPr/>
          <p:nvPr/>
        </p:nvSpPr>
        <p:spPr>
          <a:xfrm>
            <a:off x="6858000" y="793376"/>
            <a:ext cx="5015753" cy="887504"/>
          </a:xfrm>
          <a:prstGeom prst="wedgeEllipseCallout">
            <a:avLst>
              <a:gd name="adj1" fmla="val -28201"/>
              <a:gd name="adj2" fmla="val 76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tx1"/>
                </a:solidFill>
              </a:rPr>
              <a:t>أهمية التعلم التنظيمي</a:t>
            </a:r>
            <a:endParaRPr lang="fr-FR" sz="2400" dirty="0">
              <a:solidFill>
                <a:schemeClr val="tx1"/>
              </a:solidFill>
            </a:endParaRPr>
          </a:p>
        </p:txBody>
      </p:sp>
      <p:grpSp>
        <p:nvGrpSpPr>
          <p:cNvPr id="6" name="Groupe 5"/>
          <p:cNvGrpSpPr/>
          <p:nvPr/>
        </p:nvGrpSpPr>
        <p:grpSpPr>
          <a:xfrm>
            <a:off x="1757083" y="1948043"/>
            <a:ext cx="10044953" cy="4570031"/>
            <a:chOff x="1757083" y="1948043"/>
            <a:chExt cx="10044953" cy="4570031"/>
          </a:xfrm>
        </p:grpSpPr>
        <p:sp>
          <p:nvSpPr>
            <p:cNvPr id="5" name="Rectangle à coins arrondis 4"/>
            <p:cNvSpPr/>
            <p:nvPr/>
          </p:nvSpPr>
          <p:spPr>
            <a:xfrm>
              <a:off x="1757083" y="1948043"/>
              <a:ext cx="10044953" cy="4372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53" name="Rectangle 1"/>
            <p:cNvSpPr>
              <a:spLocks noChangeArrowheads="1"/>
            </p:cNvSpPr>
            <p:nvPr/>
          </p:nvSpPr>
          <p:spPr bwMode="auto">
            <a:xfrm>
              <a:off x="1828800" y="2178424"/>
              <a:ext cx="991048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تكمن أهمية التعلم التنظيمي في ما يلي</a:t>
              </a:r>
              <a:r>
                <a:rPr kumimoji="0" lang="ar-DZ" sz="20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القدرة على الربط بين التطوير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الذاتي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للعاملين وارتفاع مستوى الأداء والتمسك بتحقيق جودة المخرجات فتصبح مؤسسة متميزة باستعدادها للتحول إلى منظمة متعلمة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العمل على التشخيص الدقيق للمشاكل وبشكل تفصيلي بهدف وضع الحلول المناسبة فالحل الذي يكون عديم الجدوى قد يؤدي إلى مشكلات واثأر جانبية اكبر.</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إن المؤسسة التي تملك ثقافة تعلم تكون جيدة في خلق اكتساب ونشر المعرفة كما أن التعلم ،يشجع القدرة الإبداعية للمؤسسة لتحافظ على الميزة التنافسية لها في ظل محيط متقلب</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يساعد في تعديل سلوك العاملين واكتسابهم المهارات التي تمكنهم من تطويرا لأداء الإداري للعاملين مما يدفعهما نحو تحقيق أهدافها بكفاءة وفعالية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-يستخدم التعلم التنظيمي كمنظمة لمختلف أنواع التجديد والتغيير التنظيمي</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إن المؤسسة التي تملك قدرة عالية على التعلم تفهم كليات المعرفة وتكتسب القدرة على استغلال المعرفة بسرعة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Brin">
  <a:themeElements>
    <a:clrScheme name="Personnalisé 1">
      <a:dk1>
        <a:sysClr val="windowText" lastClr="000000"/>
      </a:dk1>
      <a:lt1>
        <a:sysClr val="window" lastClr="FFFFFF"/>
      </a:lt1>
      <a:dk2>
        <a:srgbClr val="F79646"/>
      </a:dk2>
      <a:lt2>
        <a:srgbClr val="E36C09"/>
      </a:lt2>
      <a:accent1>
        <a:srgbClr val="FAC08F"/>
      </a:accent1>
      <a:accent2>
        <a:srgbClr val="FDEADA"/>
      </a:accent2>
      <a:accent3>
        <a:srgbClr val="974806"/>
      </a:accent3>
      <a:accent4>
        <a:srgbClr val="FBD5B5"/>
      </a:accent4>
      <a:accent5>
        <a:srgbClr val="E36C09"/>
      </a:accent5>
      <a:accent6>
        <a:srgbClr val="F79646"/>
      </a:accent6>
      <a:hlink>
        <a:srgbClr val="F79646"/>
      </a:hlink>
      <a:folHlink>
        <a:srgbClr val="974806"/>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4473</TotalTime>
  <Words>1868</Words>
  <Application>Microsoft Office PowerPoint</Application>
  <PresentationFormat>Personnalisé</PresentationFormat>
  <Paragraphs>133</Paragraphs>
  <Slides>32</Slides>
  <Notes>5</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Brin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Sam</cp:lastModifiedBy>
  <cp:revision>347</cp:revision>
  <dcterms:created xsi:type="dcterms:W3CDTF">2019-06-28T08:18:36Z</dcterms:created>
  <dcterms:modified xsi:type="dcterms:W3CDTF">2020-05-05T22:52:32Z</dcterms:modified>
</cp:coreProperties>
</file>