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C6398-ADC2-493B-A6D4-CCFAA791A4FC}" type="datetimeFigureOut">
              <a:rPr lang="fr-FR" smtClean="0"/>
              <a:t>21/09/2020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DA4E6-40EC-47D3-BEE1-261735353D4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C6398-ADC2-493B-A6D4-CCFAA791A4FC}" type="datetimeFigureOut">
              <a:rPr lang="fr-FR" smtClean="0"/>
              <a:t>21/09/2020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DA4E6-40EC-47D3-BEE1-261735353D4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C6398-ADC2-493B-A6D4-CCFAA791A4FC}" type="datetimeFigureOut">
              <a:rPr lang="fr-FR" smtClean="0"/>
              <a:t>21/09/2020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DA4E6-40EC-47D3-BEE1-261735353D4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C6398-ADC2-493B-A6D4-CCFAA791A4FC}" type="datetimeFigureOut">
              <a:rPr lang="fr-FR" smtClean="0"/>
              <a:t>21/09/2020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DA4E6-40EC-47D3-BEE1-261735353D4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C6398-ADC2-493B-A6D4-CCFAA791A4FC}" type="datetimeFigureOut">
              <a:rPr lang="fr-FR" smtClean="0"/>
              <a:t>21/09/2020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DA4E6-40EC-47D3-BEE1-261735353D4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C6398-ADC2-493B-A6D4-CCFAA791A4FC}" type="datetimeFigureOut">
              <a:rPr lang="fr-FR" smtClean="0"/>
              <a:t>21/09/2020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DA4E6-40EC-47D3-BEE1-261735353D4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C6398-ADC2-493B-A6D4-CCFAA791A4FC}" type="datetimeFigureOut">
              <a:rPr lang="fr-FR" smtClean="0"/>
              <a:t>21/09/2020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DA4E6-40EC-47D3-BEE1-261735353D4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C6398-ADC2-493B-A6D4-CCFAA791A4FC}" type="datetimeFigureOut">
              <a:rPr lang="fr-FR" smtClean="0"/>
              <a:t>21/09/2020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DA4E6-40EC-47D3-BEE1-261735353D4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C6398-ADC2-493B-A6D4-CCFAA791A4FC}" type="datetimeFigureOut">
              <a:rPr lang="fr-FR" smtClean="0"/>
              <a:t>21/09/2020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DA4E6-40EC-47D3-BEE1-261735353D4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C6398-ADC2-493B-A6D4-CCFAA791A4FC}" type="datetimeFigureOut">
              <a:rPr lang="fr-FR" smtClean="0"/>
              <a:t>21/09/2020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DA4E6-40EC-47D3-BEE1-261735353D4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C6398-ADC2-493B-A6D4-CCFAA791A4FC}" type="datetimeFigureOut">
              <a:rPr lang="fr-FR" smtClean="0"/>
              <a:t>21/09/2020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DA4E6-40EC-47D3-BEE1-261735353D4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CC6398-ADC2-493B-A6D4-CCFAA791A4FC}" type="datetimeFigureOut">
              <a:rPr lang="fr-FR" smtClean="0"/>
              <a:t>21/09/2020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DA4E6-40EC-47D3-BEE1-261735353D4F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1357321"/>
          </a:xfrm>
        </p:spPr>
        <p:txBody>
          <a:bodyPr>
            <a:normAutofit/>
          </a:bodyPr>
          <a:lstStyle/>
          <a:p>
            <a:pPr algn="r" rtl="1"/>
            <a:r>
              <a:rPr lang="ar-DZ" sz="2000" b="1" dirty="0" smtClean="0">
                <a:latin typeface="Simplified Arabic" pitchFamily="18" charset="-78"/>
                <a:cs typeface="Simplified Arabic" pitchFamily="18" charset="-78"/>
              </a:rPr>
              <a:t>الجمهورية الجزائرية الديمقراطية الشعبية</a:t>
            </a:r>
            <a:br>
              <a:rPr lang="ar-DZ" sz="2000" b="1" dirty="0" smtClean="0">
                <a:latin typeface="Simplified Arabic" pitchFamily="18" charset="-78"/>
                <a:cs typeface="Simplified Arabic" pitchFamily="18" charset="-78"/>
              </a:rPr>
            </a:br>
            <a:r>
              <a:rPr lang="ar-DZ" sz="2000" b="1" dirty="0" smtClean="0">
                <a:latin typeface="Simplified Arabic" pitchFamily="18" charset="-78"/>
                <a:cs typeface="Simplified Arabic" pitchFamily="18" charset="-78"/>
              </a:rPr>
              <a:t>وزارة التربية والتعليم العالي</a:t>
            </a:r>
            <a:br>
              <a:rPr lang="ar-DZ" sz="2000" b="1" dirty="0" smtClean="0">
                <a:latin typeface="Simplified Arabic" pitchFamily="18" charset="-78"/>
                <a:cs typeface="Simplified Arabic" pitchFamily="18" charset="-78"/>
              </a:rPr>
            </a:br>
            <a:r>
              <a:rPr lang="ar-DZ" sz="2000" b="1" dirty="0" smtClean="0">
                <a:latin typeface="Simplified Arabic" pitchFamily="18" charset="-78"/>
                <a:cs typeface="Simplified Arabic" pitchFamily="18" charset="-78"/>
              </a:rPr>
              <a:t>جامعة محمد </a:t>
            </a:r>
            <a:r>
              <a:rPr lang="ar-DZ" sz="2000" b="1" dirty="0" err="1" smtClean="0">
                <a:latin typeface="Simplified Arabic" pitchFamily="18" charset="-78"/>
                <a:cs typeface="Simplified Arabic" pitchFamily="18" charset="-78"/>
              </a:rPr>
              <a:t>خيضر</a:t>
            </a:r>
            <a:r>
              <a:rPr lang="ar-DZ" sz="2000" b="1" dirty="0" smtClean="0">
                <a:latin typeface="Simplified Arabic" pitchFamily="18" charset="-78"/>
                <a:cs typeface="Simplified Arabic" pitchFamily="18" charset="-78"/>
              </a:rPr>
              <a:t> بسكرة</a:t>
            </a:r>
            <a:endParaRPr lang="fr-FR" sz="2000" b="1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14348" y="1928802"/>
            <a:ext cx="8001056" cy="4429156"/>
          </a:xfrm>
        </p:spPr>
        <p:txBody>
          <a:bodyPr>
            <a:normAutofit/>
          </a:bodyPr>
          <a:lstStyle/>
          <a:p>
            <a:pPr rtl="1"/>
            <a:r>
              <a:rPr lang="ar-DZ" sz="4000" b="1" dirty="0" smtClean="0">
                <a:latin typeface="Simplified Arabic" pitchFamily="18" charset="-78"/>
                <a:cs typeface="Simplified Arabic" pitchFamily="18" charset="-78"/>
              </a:rPr>
              <a:t>التعلم التنظيمي</a:t>
            </a:r>
          </a:p>
          <a:p>
            <a:pPr algn="r" rtl="1"/>
            <a:r>
              <a:rPr lang="ar-DZ" sz="2000" b="1" dirty="0" smtClean="0">
                <a:latin typeface="Simplified Arabic" pitchFamily="18" charset="-78"/>
                <a:cs typeface="Simplified Arabic" pitchFamily="18" charset="-78"/>
              </a:rPr>
              <a:t>من </a:t>
            </a:r>
            <a:r>
              <a:rPr lang="ar-DZ" sz="2000" b="1" dirty="0" err="1" smtClean="0">
                <a:latin typeface="Simplified Arabic" pitchFamily="18" charset="-78"/>
                <a:cs typeface="Simplified Arabic" pitchFamily="18" charset="-78"/>
              </a:rPr>
              <a:t>اعداد</a:t>
            </a:r>
            <a:r>
              <a:rPr lang="ar-DZ" sz="2000" b="1" dirty="0" smtClean="0">
                <a:latin typeface="Simplified Arabic" pitchFamily="18" charset="-78"/>
                <a:cs typeface="Simplified Arabic" pitchFamily="18" charset="-78"/>
              </a:rPr>
              <a:t> الطلبة:</a:t>
            </a:r>
          </a:p>
          <a:p>
            <a:pPr algn="r" rtl="1"/>
            <a:r>
              <a:rPr lang="ar-DZ" sz="2000" b="1" dirty="0" smtClean="0">
                <a:latin typeface="Simplified Arabic" pitchFamily="18" charset="-78"/>
                <a:cs typeface="Simplified Arabic" pitchFamily="18" charset="-78"/>
              </a:rPr>
              <a:t>_جميلة كبسي                                          تحت </a:t>
            </a:r>
            <a:r>
              <a:rPr lang="ar-DZ" sz="2000" b="1" dirty="0" err="1" smtClean="0">
                <a:latin typeface="Simplified Arabic" pitchFamily="18" charset="-78"/>
                <a:cs typeface="Simplified Arabic" pitchFamily="18" charset="-78"/>
              </a:rPr>
              <a:t>اشراف</a:t>
            </a:r>
            <a:r>
              <a:rPr lang="ar-DZ" sz="2000" b="1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DZ" sz="2000" b="1" dirty="0" err="1" smtClean="0">
                <a:latin typeface="Simplified Arabic" pitchFamily="18" charset="-78"/>
                <a:cs typeface="Simplified Arabic" pitchFamily="18" charset="-78"/>
              </a:rPr>
              <a:t>الاستاذة</a:t>
            </a:r>
            <a:r>
              <a:rPr lang="ar-DZ" sz="2000" b="1" dirty="0" smtClean="0">
                <a:latin typeface="Simplified Arabic" pitchFamily="18" charset="-78"/>
                <a:cs typeface="Simplified Arabic" pitchFamily="18" charset="-78"/>
              </a:rPr>
              <a:t>:</a:t>
            </a:r>
          </a:p>
          <a:p>
            <a:pPr algn="r" rtl="1"/>
            <a:r>
              <a:rPr lang="ar-DZ" sz="2000" b="1" dirty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DZ" sz="2000" b="1" dirty="0" smtClean="0">
                <a:latin typeface="Simplified Arabic" pitchFamily="18" charset="-78"/>
                <a:cs typeface="Simplified Arabic" pitchFamily="18" charset="-78"/>
              </a:rPr>
              <a:t>                                                       </a:t>
            </a:r>
            <a:r>
              <a:rPr lang="ar-DZ" sz="2000" b="1" dirty="0" err="1" smtClean="0">
                <a:latin typeface="Simplified Arabic" pitchFamily="18" charset="-78"/>
                <a:cs typeface="Simplified Arabic" pitchFamily="18" charset="-78"/>
              </a:rPr>
              <a:t>علالي</a:t>
            </a:r>
            <a:r>
              <a:rPr lang="ar-DZ" sz="2000" b="1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DZ" sz="2000" b="1" dirty="0" err="1" smtClean="0">
                <a:latin typeface="Simplified Arabic" pitchFamily="18" charset="-78"/>
                <a:cs typeface="Simplified Arabic" pitchFamily="18" charset="-78"/>
              </a:rPr>
              <a:t>مليكة</a:t>
            </a:r>
            <a:endParaRPr lang="ar-DZ" sz="20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algn="r" rtl="1"/>
            <a:r>
              <a:rPr lang="ar-DZ" sz="2000" b="1" dirty="0" smtClean="0">
                <a:latin typeface="Simplified Arabic" pitchFamily="18" charset="-78"/>
                <a:cs typeface="Simplified Arabic" pitchFamily="18" charset="-78"/>
              </a:rPr>
              <a:t>_حنان </a:t>
            </a:r>
            <a:r>
              <a:rPr lang="ar-DZ" sz="2000" b="1" dirty="0" err="1" smtClean="0">
                <a:latin typeface="Simplified Arabic" pitchFamily="18" charset="-78"/>
                <a:cs typeface="Simplified Arabic" pitchFamily="18" charset="-78"/>
              </a:rPr>
              <a:t>بلخيري</a:t>
            </a:r>
            <a:endParaRPr lang="ar-DZ" sz="20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algn="r" rtl="1"/>
            <a:r>
              <a:rPr lang="ar-DZ" sz="2000" b="1" dirty="0" smtClean="0">
                <a:latin typeface="Simplified Arabic" pitchFamily="18" charset="-78"/>
                <a:cs typeface="Simplified Arabic" pitchFamily="18" charset="-78"/>
              </a:rPr>
              <a:t>_</a:t>
            </a:r>
            <a:r>
              <a:rPr lang="ar-DZ" sz="2000" b="1" dirty="0" err="1" smtClean="0">
                <a:latin typeface="Simplified Arabic" pitchFamily="18" charset="-78"/>
                <a:cs typeface="Simplified Arabic" pitchFamily="18" charset="-78"/>
              </a:rPr>
              <a:t>دنيازاد</a:t>
            </a:r>
            <a:r>
              <a:rPr lang="ar-DZ" sz="2000" b="1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DZ" sz="2000" b="1" dirty="0" err="1" smtClean="0">
                <a:latin typeface="Simplified Arabic" pitchFamily="18" charset="-78"/>
                <a:cs typeface="Simplified Arabic" pitchFamily="18" charset="-78"/>
              </a:rPr>
              <a:t>لحلوحي</a:t>
            </a:r>
            <a:endParaRPr lang="ar-DZ" sz="20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algn="r" rtl="1"/>
            <a:endParaRPr lang="ar-DZ" sz="20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algn="r" rtl="1"/>
            <a:r>
              <a:rPr lang="ar-DZ" sz="2000" b="1" dirty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DZ" sz="2000" b="1" dirty="0" smtClean="0">
                <a:latin typeface="Simplified Arabic" pitchFamily="18" charset="-78"/>
                <a:cs typeface="Simplified Arabic" pitchFamily="18" charset="-78"/>
              </a:rPr>
              <a:t>                            السنة الدراسية:</a:t>
            </a:r>
          </a:p>
          <a:p>
            <a:pPr algn="r" rtl="1"/>
            <a:r>
              <a:rPr lang="ar-DZ" sz="2000" b="1" dirty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DZ" sz="2000" b="1" dirty="0" smtClean="0">
                <a:latin typeface="Simplified Arabic" pitchFamily="18" charset="-78"/>
                <a:cs typeface="Simplified Arabic" pitchFamily="18" charset="-78"/>
              </a:rPr>
              <a:t>                           2019.2020</a:t>
            </a:r>
            <a:endParaRPr lang="fr-FR" sz="2000" b="1" dirty="0"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1928825"/>
          </a:xfrm>
        </p:spPr>
        <p:txBody>
          <a:bodyPr>
            <a:normAutofit/>
          </a:bodyPr>
          <a:lstStyle/>
          <a:p>
            <a:pPr algn="r" rtl="1"/>
            <a:r>
              <a:rPr lang="ar-DZ" sz="6000" dirty="0" smtClean="0">
                <a:latin typeface="Simplified Arabic" pitchFamily="18" charset="-78"/>
                <a:cs typeface="Simplified Arabic" pitchFamily="18" charset="-78"/>
              </a:rPr>
              <a:t>ملخص حول التعلم التنظيمي.</a:t>
            </a:r>
            <a:endParaRPr lang="fr-FR" sz="60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00034" y="1785926"/>
            <a:ext cx="8072494" cy="5072074"/>
          </a:xfrm>
        </p:spPr>
        <p:txBody>
          <a:bodyPr>
            <a:normAutofit lnSpcReduction="10000"/>
          </a:bodyPr>
          <a:lstStyle/>
          <a:p>
            <a:pPr algn="r" rtl="1"/>
            <a:r>
              <a:rPr lang="ar-DZ" sz="2000" dirty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DZ" sz="2000" dirty="0" smtClean="0">
                <a:latin typeface="Simplified Arabic" pitchFamily="18" charset="-78"/>
                <a:cs typeface="Simplified Arabic" pitchFamily="18" charset="-78"/>
              </a:rPr>
              <a:t>    يعد التعلم التنظيمي وسيلة هامة لمساعدة المنظمات في حل مشكلاتها والتجاوب مع بيئة العمل التي تتسم بالتعقيد وسرعة التغير، فمن خلال التعلم التنظيمي يمكن للعاملين في المنظمة </a:t>
            </a:r>
            <a:r>
              <a:rPr lang="ar-DZ" sz="2000" dirty="0" err="1" smtClean="0">
                <a:latin typeface="Simplified Arabic" pitchFamily="18" charset="-78"/>
                <a:cs typeface="Simplified Arabic" pitchFamily="18" charset="-78"/>
              </a:rPr>
              <a:t>ان</a:t>
            </a:r>
            <a:r>
              <a:rPr lang="ar-DZ" sz="2000" dirty="0" smtClean="0">
                <a:latin typeface="Simplified Arabic" pitchFamily="18" charset="-78"/>
                <a:cs typeface="Simplified Arabic" pitchFamily="18" charset="-78"/>
              </a:rPr>
              <a:t> يتبعوا </a:t>
            </a:r>
            <a:r>
              <a:rPr lang="ar-DZ" sz="2000" dirty="0" err="1" smtClean="0">
                <a:latin typeface="Simplified Arabic" pitchFamily="18" charset="-78"/>
                <a:cs typeface="Simplified Arabic" pitchFamily="18" charset="-78"/>
              </a:rPr>
              <a:t>الاخطاء</a:t>
            </a:r>
            <a:r>
              <a:rPr lang="ar-DZ" sz="2000" dirty="0" smtClean="0">
                <a:latin typeface="Simplified Arabic" pitchFamily="18" charset="-78"/>
                <a:cs typeface="Simplified Arabic" pitchFamily="18" charset="-78"/>
              </a:rPr>
              <a:t> ويكتشفوها.حيث </a:t>
            </a:r>
            <a:r>
              <a:rPr lang="ar-DZ" sz="2000" dirty="0" err="1" smtClean="0">
                <a:latin typeface="Simplified Arabic" pitchFamily="18" charset="-78"/>
                <a:cs typeface="Simplified Arabic" pitchFamily="18" charset="-78"/>
              </a:rPr>
              <a:t>ان</a:t>
            </a:r>
            <a:r>
              <a:rPr lang="ar-DZ" sz="2000" dirty="0" smtClean="0">
                <a:latin typeface="Simplified Arabic" pitchFamily="18" charset="-78"/>
                <a:cs typeface="Simplified Arabic" pitchFamily="18" charset="-78"/>
              </a:rPr>
              <a:t> التعلم التنظيمي عملية حيوية </a:t>
            </a:r>
            <a:r>
              <a:rPr lang="ar-DZ" sz="2000" dirty="0" err="1" smtClean="0">
                <a:latin typeface="Simplified Arabic" pitchFamily="18" charset="-78"/>
                <a:cs typeface="Simplified Arabic" pitchFamily="18" charset="-78"/>
              </a:rPr>
              <a:t>لادارة</a:t>
            </a:r>
            <a:r>
              <a:rPr lang="ar-DZ" sz="2000" dirty="0" smtClean="0">
                <a:latin typeface="Simplified Arabic" pitchFamily="18" charset="-78"/>
                <a:cs typeface="Simplified Arabic" pitchFamily="18" charset="-78"/>
              </a:rPr>
              <a:t> المنظمة بسبب سرعة التغيرات التي تواجهها المنظمات، </a:t>
            </a:r>
            <a:r>
              <a:rPr lang="ar-DZ" sz="2000" dirty="0" err="1" smtClean="0">
                <a:latin typeface="Simplified Arabic" pitchFamily="18" charset="-78"/>
                <a:cs typeface="Simplified Arabic" pitchFamily="18" charset="-78"/>
              </a:rPr>
              <a:t>الامر</a:t>
            </a:r>
            <a:r>
              <a:rPr lang="ar-DZ" sz="2000" dirty="0" smtClean="0">
                <a:latin typeface="Simplified Arabic" pitchFamily="18" charset="-78"/>
                <a:cs typeface="Simplified Arabic" pitchFamily="18" charset="-78"/>
              </a:rPr>
              <a:t> الذي يحتم على المدرين تطوير وتحسين قدراتهم الجوهرية والتي تعطي ميزة تنافسية وملائمة مع التحديات التنافسية. لدى التعلم التنظيمي خصائص </a:t>
            </a:r>
            <a:r>
              <a:rPr lang="ar-DZ" sz="2000" dirty="0" err="1" smtClean="0">
                <a:latin typeface="Simplified Arabic" pitchFamily="18" charset="-78"/>
                <a:cs typeface="Simplified Arabic" pitchFamily="18" charset="-78"/>
              </a:rPr>
              <a:t>عددة</a:t>
            </a:r>
            <a:r>
              <a:rPr lang="ar-DZ" sz="200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DZ" sz="2000" dirty="0" err="1" smtClean="0">
                <a:latin typeface="Simplified Arabic" pitchFamily="18" charset="-78"/>
                <a:cs typeface="Simplified Arabic" pitchFamily="18" charset="-78"/>
              </a:rPr>
              <a:t>ابرزها</a:t>
            </a:r>
            <a:r>
              <a:rPr lang="ar-DZ" sz="2000" dirty="0" smtClean="0">
                <a:latin typeface="Simplified Arabic" pitchFamily="18" charset="-78"/>
                <a:cs typeface="Simplified Arabic" pitchFamily="18" charset="-78"/>
              </a:rPr>
              <a:t>:انه عملية مستمرة، يملك عدد من العمليات الفرعية كاكتساب المعلومات وتخزينها واسترجاعها،انه عملية تحقق النتائج المرجوة، يعد نتاج الخبرة والتجارب الداخلية للمنظمة.لدى هدا </a:t>
            </a:r>
            <a:r>
              <a:rPr lang="ar-DZ" sz="2000" dirty="0" err="1" smtClean="0">
                <a:latin typeface="Simplified Arabic" pitchFamily="18" charset="-78"/>
                <a:cs typeface="Simplified Arabic" pitchFamily="18" charset="-78"/>
              </a:rPr>
              <a:t>المطلح</a:t>
            </a:r>
            <a:r>
              <a:rPr lang="ar-DZ" sz="2000" dirty="0" smtClean="0">
                <a:latin typeface="Simplified Arabic" pitchFamily="18" charset="-78"/>
                <a:cs typeface="Simplified Arabic" pitchFamily="18" charset="-78"/>
              </a:rPr>
              <a:t> الجوهري مستويات عديدة تتمثل في:المستوى </a:t>
            </a:r>
            <a:r>
              <a:rPr lang="ar-DZ" sz="2000" dirty="0" err="1" smtClean="0">
                <a:latin typeface="Simplified Arabic" pitchFamily="18" charset="-78"/>
                <a:cs typeface="Simplified Arabic" pitchFamily="18" charset="-78"/>
              </a:rPr>
              <a:t>الاول</a:t>
            </a:r>
            <a:r>
              <a:rPr lang="ar-DZ" sz="2000" dirty="0" smtClean="0">
                <a:latin typeface="Simplified Arabic" pitchFamily="18" charset="-78"/>
                <a:cs typeface="Simplified Arabic" pitchFamily="18" charset="-78"/>
              </a:rPr>
              <a:t>: في هدا المستوى تسعى المنظمات الى زيادة قدراتها من اجل تحقيق </a:t>
            </a:r>
            <a:r>
              <a:rPr lang="ar-DZ" sz="2000" dirty="0" err="1" smtClean="0">
                <a:latin typeface="Simplified Arabic" pitchFamily="18" charset="-78"/>
                <a:cs typeface="Simplified Arabic" pitchFamily="18" charset="-78"/>
              </a:rPr>
              <a:t>اهداف</a:t>
            </a:r>
            <a:r>
              <a:rPr lang="ar-DZ" sz="2000" dirty="0" smtClean="0">
                <a:latin typeface="Simplified Arabic" pitchFamily="18" charset="-78"/>
                <a:cs typeface="Simplified Arabic" pitchFamily="18" charset="-78"/>
              </a:rPr>
              <a:t> معلومة، </a:t>
            </a:r>
            <a:r>
              <a:rPr lang="ar-DZ" sz="2000" dirty="0" err="1" smtClean="0">
                <a:latin typeface="Simplified Arabic" pitchFamily="18" charset="-78"/>
                <a:cs typeface="Simplified Arabic" pitchFamily="18" charset="-78"/>
              </a:rPr>
              <a:t>اما</a:t>
            </a:r>
            <a:r>
              <a:rPr lang="ar-DZ" sz="2000" dirty="0" smtClean="0">
                <a:latin typeface="Simplified Arabic" pitchFamily="18" charset="-78"/>
                <a:cs typeface="Simplified Arabic" pitchFamily="18" charset="-78"/>
              </a:rPr>
              <a:t> المستوى الثاني: تهتم </a:t>
            </a:r>
            <a:r>
              <a:rPr lang="ar-DZ" sz="2000" dirty="0" err="1" smtClean="0">
                <a:latin typeface="Simplified Arabic" pitchFamily="18" charset="-78"/>
                <a:cs typeface="Simplified Arabic" pitchFamily="18" charset="-78"/>
              </a:rPr>
              <a:t>باعادة</a:t>
            </a:r>
            <a:r>
              <a:rPr lang="ar-DZ" sz="2000" dirty="0" smtClean="0">
                <a:latin typeface="Simplified Arabic" pitchFamily="18" charset="-78"/>
                <a:cs typeface="Simplified Arabic" pitchFamily="18" charset="-78"/>
              </a:rPr>
              <a:t> تقييم طبيعة </a:t>
            </a:r>
            <a:r>
              <a:rPr lang="ar-DZ" sz="2000" dirty="0" err="1" smtClean="0">
                <a:latin typeface="Simplified Arabic" pitchFamily="18" charset="-78"/>
                <a:cs typeface="Simplified Arabic" pitchFamily="18" charset="-78"/>
              </a:rPr>
              <a:t>الاهداف</a:t>
            </a:r>
            <a:r>
              <a:rPr lang="ar-DZ" sz="2000" dirty="0" smtClean="0">
                <a:latin typeface="Simplified Arabic" pitchFamily="18" charset="-78"/>
                <a:cs typeface="Simplified Arabic" pitchFamily="18" charset="-78"/>
              </a:rPr>
              <a:t> التنظيمية والقيم والمعتقدات المرتبطة </a:t>
            </a:r>
            <a:r>
              <a:rPr lang="ar-DZ" sz="2000" dirty="0" err="1" smtClean="0">
                <a:latin typeface="Simplified Arabic" pitchFamily="18" charset="-78"/>
                <a:cs typeface="Simplified Arabic" pitchFamily="18" charset="-78"/>
              </a:rPr>
              <a:t>بها</a:t>
            </a:r>
            <a:r>
              <a:rPr lang="ar-DZ" sz="2000" dirty="0" smtClean="0">
                <a:latin typeface="Simplified Arabic" pitchFamily="18" charset="-78"/>
                <a:cs typeface="Simplified Arabic" pitchFamily="18" charset="-78"/>
              </a:rPr>
              <a:t>، </a:t>
            </a:r>
            <a:r>
              <a:rPr lang="ar-DZ" sz="2000" dirty="0" err="1" smtClean="0">
                <a:latin typeface="Simplified Arabic" pitchFamily="18" charset="-78"/>
                <a:cs typeface="Simplified Arabic" pitchFamily="18" charset="-78"/>
              </a:rPr>
              <a:t>اما</a:t>
            </a:r>
            <a:r>
              <a:rPr lang="ar-DZ" sz="2000" dirty="0" smtClean="0">
                <a:latin typeface="Simplified Arabic" pitchFamily="18" charset="-78"/>
                <a:cs typeface="Simplified Arabic" pitchFamily="18" charset="-78"/>
              </a:rPr>
              <a:t> بالنسبة للمستوى </a:t>
            </a:r>
            <a:r>
              <a:rPr lang="ar-DZ" sz="2000" dirty="0" err="1" smtClean="0">
                <a:latin typeface="Simplified Arabic" pitchFamily="18" charset="-78"/>
                <a:cs typeface="Simplified Arabic" pitchFamily="18" charset="-78"/>
              </a:rPr>
              <a:t>الاخير</a:t>
            </a:r>
            <a:r>
              <a:rPr lang="ar-DZ" sz="2000" dirty="0" smtClean="0">
                <a:latin typeface="Simplified Arabic" pitchFamily="18" charset="-78"/>
                <a:cs typeface="Simplified Arabic" pitchFamily="18" charset="-78"/>
              </a:rPr>
              <a:t> يحدث من التعلم عندما تتعلم المنظمة كيف تنقذ عملية التعلم في المستويين </a:t>
            </a:r>
            <a:r>
              <a:rPr lang="ar-DZ" sz="2000" dirty="0" err="1" smtClean="0">
                <a:latin typeface="Simplified Arabic" pitchFamily="18" charset="-78"/>
                <a:cs typeface="Simplified Arabic" pitchFamily="18" charset="-78"/>
              </a:rPr>
              <a:t>الاول</a:t>
            </a:r>
            <a:r>
              <a:rPr lang="ar-DZ" sz="2000" dirty="0" smtClean="0">
                <a:latin typeface="Simplified Arabic" pitchFamily="18" charset="-78"/>
                <a:cs typeface="Simplified Arabic" pitchFamily="18" charset="-78"/>
              </a:rPr>
              <a:t> والثاني. </a:t>
            </a:r>
            <a:r>
              <a:rPr lang="ar-DZ" sz="2000" dirty="0" err="1" smtClean="0">
                <a:latin typeface="Simplified Arabic" pitchFamily="18" charset="-78"/>
                <a:cs typeface="Simplified Arabic" pitchFamily="18" charset="-78"/>
              </a:rPr>
              <a:t>اذ</a:t>
            </a:r>
            <a:r>
              <a:rPr lang="ar-DZ" sz="2000" dirty="0" smtClean="0">
                <a:latin typeface="Simplified Arabic" pitchFamily="18" charset="-78"/>
                <a:cs typeface="Simplified Arabic" pitchFamily="18" charset="-78"/>
              </a:rPr>
              <a:t> لا يمكن لهذين المستويين </a:t>
            </a:r>
            <a:r>
              <a:rPr lang="ar-DZ" sz="2000" dirty="0" err="1" smtClean="0">
                <a:latin typeface="Simplified Arabic" pitchFamily="18" charset="-78"/>
                <a:cs typeface="Simplified Arabic" pitchFamily="18" charset="-78"/>
              </a:rPr>
              <a:t>ان</a:t>
            </a:r>
            <a:r>
              <a:rPr lang="ar-DZ" sz="2000" dirty="0" smtClean="0">
                <a:latin typeface="Simplified Arabic" pitchFamily="18" charset="-78"/>
                <a:cs typeface="Simplified Arabic" pitchFamily="18" charset="-78"/>
              </a:rPr>
              <a:t> يحدثا ما لم تدرك المنظمة </a:t>
            </a:r>
            <a:r>
              <a:rPr lang="ar-DZ" sz="2000" dirty="0" err="1" smtClean="0">
                <a:latin typeface="Simplified Arabic" pitchFamily="18" charset="-78"/>
                <a:cs typeface="Simplified Arabic" pitchFamily="18" charset="-78"/>
              </a:rPr>
              <a:t>ان</a:t>
            </a:r>
            <a:r>
              <a:rPr lang="ar-DZ" sz="2000" dirty="0" smtClean="0">
                <a:latin typeface="Simplified Arabic" pitchFamily="18" charset="-78"/>
                <a:cs typeface="Simplified Arabic" pitchFamily="18" charset="-78"/>
              </a:rPr>
              <a:t> التعلم يجب </a:t>
            </a:r>
            <a:r>
              <a:rPr lang="ar-DZ" sz="2000" dirty="0" err="1" smtClean="0">
                <a:latin typeface="Simplified Arabic" pitchFamily="18" charset="-78"/>
                <a:cs typeface="Simplified Arabic" pitchFamily="18" charset="-78"/>
              </a:rPr>
              <a:t>ان</a:t>
            </a:r>
            <a:r>
              <a:rPr lang="ar-DZ" sz="2000" dirty="0" smtClean="0">
                <a:latin typeface="Simplified Arabic" pitchFamily="18" charset="-78"/>
                <a:cs typeface="Simplified Arabic" pitchFamily="18" charset="-78"/>
              </a:rPr>
              <a:t> يحدث.يملك التعلم التنظيمي استراتجيات عديدة وهي: التعلم </a:t>
            </a:r>
            <a:r>
              <a:rPr lang="ar-DZ" sz="2000" dirty="0" err="1" smtClean="0">
                <a:latin typeface="Simplified Arabic" pitchFamily="18" charset="-78"/>
                <a:cs typeface="Simplified Arabic" pitchFamily="18" charset="-78"/>
              </a:rPr>
              <a:t>بالاوامر</a:t>
            </a:r>
            <a:r>
              <a:rPr lang="ar-DZ" sz="2000" dirty="0" smtClean="0">
                <a:latin typeface="Simplified Arabic" pitchFamily="18" charset="-78"/>
                <a:cs typeface="Simplified Arabic" pitchFamily="18" charset="-78"/>
              </a:rPr>
              <a:t>، التعلم بالتلاطم، التعلم بالاستدلال، التعلم بالاستقراء، التعلم بالتناظر الوظيفي، التعلم بالمثال، </a:t>
            </a:r>
            <a:r>
              <a:rPr lang="ar-DZ" sz="2000" dirty="0" err="1" smtClean="0">
                <a:latin typeface="Simplified Arabic" pitchFamily="18" charset="-78"/>
                <a:cs typeface="Simplified Arabic" pitchFamily="18" charset="-78"/>
              </a:rPr>
              <a:t>اخيرا</a:t>
            </a:r>
            <a:r>
              <a:rPr lang="ar-DZ" sz="2000" dirty="0" smtClean="0">
                <a:latin typeface="Simplified Arabic" pitchFamily="18" charset="-78"/>
                <a:cs typeface="Simplified Arabic" pitchFamily="18" charset="-78"/>
              </a:rPr>
              <a:t> التعلم بالملاحظة والاستكشاف.</a:t>
            </a:r>
          </a:p>
          <a:p>
            <a:pPr algn="r" rtl="1"/>
            <a:r>
              <a:rPr lang="ar-DZ" sz="2000" dirty="0" smtClean="0">
                <a:latin typeface="Simplified Arabic" pitchFamily="18" charset="-78"/>
                <a:cs typeface="Simplified Arabic" pitchFamily="18" charset="-78"/>
              </a:rPr>
              <a:t>في </a:t>
            </a:r>
            <a:r>
              <a:rPr lang="ar-DZ" sz="2000" dirty="0" err="1" smtClean="0">
                <a:latin typeface="Simplified Arabic" pitchFamily="18" charset="-78"/>
                <a:cs typeface="Simplified Arabic" pitchFamily="18" charset="-78"/>
              </a:rPr>
              <a:t>الاخير</a:t>
            </a:r>
            <a:r>
              <a:rPr lang="ar-DZ" sz="2000" dirty="0" smtClean="0">
                <a:latin typeface="Simplified Arabic" pitchFamily="18" charset="-78"/>
                <a:cs typeface="Simplified Arabic" pitchFamily="18" charset="-78"/>
              </a:rPr>
              <a:t> نقول على مصطلح التعلم التنظيمي مهم في المنظمات على اختلاف نشاطاتها وقواعدها وهذا مقارنة بالدول المتقدمة، حيث يعتمد هذا </a:t>
            </a:r>
            <a:r>
              <a:rPr lang="ar-DZ" sz="2000" dirty="0" err="1" smtClean="0">
                <a:latin typeface="Simplified Arabic" pitchFamily="18" charset="-78"/>
                <a:cs typeface="Simplified Arabic" pitchFamily="18" charset="-78"/>
              </a:rPr>
              <a:t>الاخير</a:t>
            </a:r>
            <a:r>
              <a:rPr lang="ar-DZ" sz="2000" dirty="0" smtClean="0">
                <a:latin typeface="Simplified Arabic" pitchFamily="18" charset="-78"/>
                <a:cs typeface="Simplified Arabic" pitchFamily="18" charset="-78"/>
              </a:rPr>
              <a:t> على بالدرجة </a:t>
            </a:r>
            <a:r>
              <a:rPr lang="ar-DZ" sz="2000" dirty="0" err="1" smtClean="0">
                <a:latin typeface="Simplified Arabic" pitchFamily="18" charset="-78"/>
                <a:cs typeface="Simplified Arabic" pitchFamily="18" charset="-78"/>
              </a:rPr>
              <a:t>الاولى</a:t>
            </a:r>
            <a:r>
              <a:rPr lang="ar-DZ" sz="2000" dirty="0" smtClean="0">
                <a:latin typeface="Simplified Arabic" pitchFamily="18" charset="-78"/>
                <a:cs typeface="Simplified Arabic" pitchFamily="18" charset="-78"/>
              </a:rPr>
              <a:t> على توجيهات </a:t>
            </a:r>
            <a:r>
              <a:rPr lang="ar-DZ" sz="2000" dirty="0" err="1" smtClean="0">
                <a:latin typeface="Simplified Arabic" pitchFamily="18" charset="-78"/>
                <a:cs typeface="Simplified Arabic" pitchFamily="18" charset="-78"/>
              </a:rPr>
              <a:t>المسؤولين</a:t>
            </a:r>
            <a:r>
              <a:rPr lang="ar-DZ" sz="2000" dirty="0" smtClean="0">
                <a:latin typeface="Simplified Arabic" pitchFamily="18" charset="-78"/>
                <a:cs typeface="Simplified Arabic" pitchFamily="18" charset="-78"/>
              </a:rPr>
              <a:t> الساعين </a:t>
            </a:r>
            <a:r>
              <a:rPr lang="ar-DZ" sz="2000" smtClean="0">
                <a:latin typeface="Simplified Arabic" pitchFamily="18" charset="-78"/>
                <a:cs typeface="Simplified Arabic" pitchFamily="18" charset="-78"/>
              </a:rPr>
              <a:t>لرقي المنظمة.</a:t>
            </a:r>
            <a:endParaRPr lang="fr-FR" sz="2000" dirty="0"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267</Words>
  <Application>Microsoft Office PowerPoint</Application>
  <PresentationFormat>Affichage à l'écran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الجمهورية الجزائرية الديمقراطية الشعبية وزارة التربية والتعليم العالي جامعة محمد خيضر بسكرة</vt:lpstr>
      <vt:lpstr>ملخص حول التعلم التنظيمي.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الجمهورية الجزائرية الديمقراطية الشعبية و</dc:title>
  <dc:creator>arris</dc:creator>
  <cp:lastModifiedBy>arris</cp:lastModifiedBy>
  <cp:revision>8</cp:revision>
  <dcterms:created xsi:type="dcterms:W3CDTF">2020-09-21T14:22:26Z</dcterms:created>
  <dcterms:modified xsi:type="dcterms:W3CDTF">2020-09-21T15:12:36Z</dcterms:modified>
</cp:coreProperties>
</file>