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2" r:id="rId3"/>
    <p:sldId id="258" r:id="rId4"/>
    <p:sldId id="274" r:id="rId5"/>
    <p:sldId id="259" r:id="rId6"/>
    <p:sldId id="260" r:id="rId7"/>
    <p:sldId id="261" r:id="rId8"/>
    <p:sldId id="262" r:id="rId9"/>
    <p:sldId id="278" r:id="rId10"/>
    <p:sldId id="263" r:id="rId11"/>
    <p:sldId id="268" r:id="rId12"/>
    <p:sldId id="264" r:id="rId13"/>
    <p:sldId id="265" r:id="rId14"/>
    <p:sldId id="266" r:id="rId15"/>
    <p:sldId id="275" r:id="rId16"/>
    <p:sldId id="279"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14" y="-168"/>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43DE2BA-D35B-B342-AF7E-0EFDBACFD92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4DA71F9D-43C9-794C-A5E1-D023844EE8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D8DC7623-3707-8741-BE3D-BD0D2F832F48}"/>
              </a:ext>
            </a:extLst>
          </p:cNvPr>
          <p:cNvSpPr>
            <a:spLocks noGrp="1"/>
          </p:cNvSpPr>
          <p:nvPr>
            <p:ph type="dt" sz="half" idx="10"/>
          </p:nvPr>
        </p:nvSpPr>
        <p:spPr/>
        <p:txBody>
          <a:bodyPr/>
          <a:lstStyle/>
          <a:p>
            <a:fld id="{8310CF2A-0A3E-D848-9E8D-16BA24422FF8}" type="datetimeFigureOut">
              <a:rPr lang="fr-FR" smtClean="0"/>
              <a:pPr/>
              <a:t>08/05/2020</a:t>
            </a:fld>
            <a:endParaRPr lang="fr-FR"/>
          </a:p>
        </p:txBody>
      </p:sp>
      <p:sp>
        <p:nvSpPr>
          <p:cNvPr id="5" name="Espace réservé du pied de page 4">
            <a:extLst>
              <a:ext uri="{FF2B5EF4-FFF2-40B4-BE49-F238E27FC236}">
                <a16:creationId xmlns="" xmlns:a16="http://schemas.microsoft.com/office/drawing/2014/main" id="{A031D097-693B-AD42-988D-841D465F60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23722CE2-2EBC-1343-B218-117A085B9E91}"/>
              </a:ext>
            </a:extLst>
          </p:cNvPr>
          <p:cNvSpPr>
            <a:spLocks noGrp="1"/>
          </p:cNvSpPr>
          <p:nvPr>
            <p:ph type="sldNum" sz="quarter" idx="12"/>
          </p:nvPr>
        </p:nvSpPr>
        <p:spPr/>
        <p:txBody>
          <a:bodyPr/>
          <a:lstStyle/>
          <a:p>
            <a:fld id="{36EB270D-1B44-7348-B95B-41BBD557C0EA}" type="slidenum">
              <a:rPr lang="fr-FR" smtClean="0"/>
              <a:pPr/>
              <a:t>‹N°›</a:t>
            </a:fld>
            <a:endParaRPr lang="fr-FR"/>
          </a:p>
        </p:txBody>
      </p:sp>
    </p:spTree>
    <p:extLst>
      <p:ext uri="{BB962C8B-B14F-4D97-AF65-F5344CB8AC3E}">
        <p14:creationId xmlns="" xmlns:p14="http://schemas.microsoft.com/office/powerpoint/2010/main" val="215795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782DED3-BA3A-4A44-8F21-3618896B5FC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B59C1AE7-D7DA-0C4E-83B3-F4D423F32FA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71AAAB5E-C881-444C-9F13-9E2368B35A36}"/>
              </a:ext>
            </a:extLst>
          </p:cNvPr>
          <p:cNvSpPr>
            <a:spLocks noGrp="1"/>
          </p:cNvSpPr>
          <p:nvPr>
            <p:ph type="dt" sz="half" idx="10"/>
          </p:nvPr>
        </p:nvSpPr>
        <p:spPr/>
        <p:txBody>
          <a:bodyPr/>
          <a:lstStyle/>
          <a:p>
            <a:fld id="{8310CF2A-0A3E-D848-9E8D-16BA24422FF8}" type="datetimeFigureOut">
              <a:rPr lang="fr-FR" smtClean="0"/>
              <a:pPr/>
              <a:t>08/05/2020</a:t>
            </a:fld>
            <a:endParaRPr lang="fr-FR"/>
          </a:p>
        </p:txBody>
      </p:sp>
      <p:sp>
        <p:nvSpPr>
          <p:cNvPr id="5" name="Espace réservé du pied de page 4">
            <a:extLst>
              <a:ext uri="{FF2B5EF4-FFF2-40B4-BE49-F238E27FC236}">
                <a16:creationId xmlns="" xmlns:a16="http://schemas.microsoft.com/office/drawing/2014/main" id="{4B676A0E-0E13-EF4C-B693-D0125573A3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917F0123-14D6-284C-9E0F-379DD4A53377}"/>
              </a:ext>
            </a:extLst>
          </p:cNvPr>
          <p:cNvSpPr>
            <a:spLocks noGrp="1"/>
          </p:cNvSpPr>
          <p:nvPr>
            <p:ph type="sldNum" sz="quarter" idx="12"/>
          </p:nvPr>
        </p:nvSpPr>
        <p:spPr/>
        <p:txBody>
          <a:bodyPr/>
          <a:lstStyle/>
          <a:p>
            <a:fld id="{36EB270D-1B44-7348-B95B-41BBD557C0EA}" type="slidenum">
              <a:rPr lang="fr-FR" smtClean="0"/>
              <a:pPr/>
              <a:t>‹N°›</a:t>
            </a:fld>
            <a:endParaRPr lang="fr-FR"/>
          </a:p>
        </p:txBody>
      </p:sp>
    </p:spTree>
    <p:extLst>
      <p:ext uri="{BB962C8B-B14F-4D97-AF65-F5344CB8AC3E}">
        <p14:creationId xmlns="" xmlns:p14="http://schemas.microsoft.com/office/powerpoint/2010/main" val="408302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593AC28C-D4A1-5A41-A41E-3516A6883AC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0925F522-135D-E04C-B688-AA1E9ACDBFE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D720386A-0A95-9E41-B0D1-BF97A8CF998F}"/>
              </a:ext>
            </a:extLst>
          </p:cNvPr>
          <p:cNvSpPr>
            <a:spLocks noGrp="1"/>
          </p:cNvSpPr>
          <p:nvPr>
            <p:ph type="dt" sz="half" idx="10"/>
          </p:nvPr>
        </p:nvSpPr>
        <p:spPr/>
        <p:txBody>
          <a:bodyPr/>
          <a:lstStyle/>
          <a:p>
            <a:fld id="{8310CF2A-0A3E-D848-9E8D-16BA24422FF8}" type="datetimeFigureOut">
              <a:rPr lang="fr-FR" smtClean="0"/>
              <a:pPr/>
              <a:t>08/05/2020</a:t>
            </a:fld>
            <a:endParaRPr lang="fr-FR"/>
          </a:p>
        </p:txBody>
      </p:sp>
      <p:sp>
        <p:nvSpPr>
          <p:cNvPr id="5" name="Espace réservé du pied de page 4">
            <a:extLst>
              <a:ext uri="{FF2B5EF4-FFF2-40B4-BE49-F238E27FC236}">
                <a16:creationId xmlns="" xmlns:a16="http://schemas.microsoft.com/office/drawing/2014/main" id="{B933EE84-B4C2-4848-88B2-6EE99DC65B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20B5C785-7751-6B46-9658-912FE48E4330}"/>
              </a:ext>
            </a:extLst>
          </p:cNvPr>
          <p:cNvSpPr>
            <a:spLocks noGrp="1"/>
          </p:cNvSpPr>
          <p:nvPr>
            <p:ph type="sldNum" sz="quarter" idx="12"/>
          </p:nvPr>
        </p:nvSpPr>
        <p:spPr/>
        <p:txBody>
          <a:bodyPr/>
          <a:lstStyle/>
          <a:p>
            <a:fld id="{36EB270D-1B44-7348-B95B-41BBD557C0EA}" type="slidenum">
              <a:rPr lang="fr-FR" smtClean="0"/>
              <a:pPr/>
              <a:t>‹N°›</a:t>
            </a:fld>
            <a:endParaRPr lang="fr-FR"/>
          </a:p>
        </p:txBody>
      </p:sp>
    </p:spTree>
    <p:extLst>
      <p:ext uri="{BB962C8B-B14F-4D97-AF65-F5344CB8AC3E}">
        <p14:creationId xmlns="" xmlns:p14="http://schemas.microsoft.com/office/powerpoint/2010/main" val="31109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FE4CC04-78E5-814F-8792-DE5C103D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0077E547-2B2B-0543-AB5E-1B6FBA44945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B9CD1E2D-4D64-364C-90E2-1D19F3109E4C}"/>
              </a:ext>
            </a:extLst>
          </p:cNvPr>
          <p:cNvSpPr>
            <a:spLocks noGrp="1"/>
          </p:cNvSpPr>
          <p:nvPr>
            <p:ph type="dt" sz="half" idx="10"/>
          </p:nvPr>
        </p:nvSpPr>
        <p:spPr/>
        <p:txBody>
          <a:bodyPr/>
          <a:lstStyle/>
          <a:p>
            <a:fld id="{8310CF2A-0A3E-D848-9E8D-16BA24422FF8}" type="datetimeFigureOut">
              <a:rPr lang="fr-FR" smtClean="0"/>
              <a:pPr/>
              <a:t>08/05/2020</a:t>
            </a:fld>
            <a:endParaRPr lang="fr-FR"/>
          </a:p>
        </p:txBody>
      </p:sp>
      <p:sp>
        <p:nvSpPr>
          <p:cNvPr id="5" name="Espace réservé du pied de page 4">
            <a:extLst>
              <a:ext uri="{FF2B5EF4-FFF2-40B4-BE49-F238E27FC236}">
                <a16:creationId xmlns="" xmlns:a16="http://schemas.microsoft.com/office/drawing/2014/main" id="{42900814-1E0B-164B-9597-E0C1E59AB20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A2EA4665-7CAC-AB4F-8E59-164BC17B58FE}"/>
              </a:ext>
            </a:extLst>
          </p:cNvPr>
          <p:cNvSpPr>
            <a:spLocks noGrp="1"/>
          </p:cNvSpPr>
          <p:nvPr>
            <p:ph type="sldNum" sz="quarter" idx="12"/>
          </p:nvPr>
        </p:nvSpPr>
        <p:spPr/>
        <p:txBody>
          <a:bodyPr/>
          <a:lstStyle/>
          <a:p>
            <a:fld id="{36EB270D-1B44-7348-B95B-41BBD557C0EA}" type="slidenum">
              <a:rPr lang="fr-FR" smtClean="0"/>
              <a:pPr/>
              <a:t>‹N°›</a:t>
            </a:fld>
            <a:endParaRPr lang="fr-FR"/>
          </a:p>
        </p:txBody>
      </p:sp>
    </p:spTree>
    <p:extLst>
      <p:ext uri="{BB962C8B-B14F-4D97-AF65-F5344CB8AC3E}">
        <p14:creationId xmlns="" xmlns:p14="http://schemas.microsoft.com/office/powerpoint/2010/main" val="3680425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3ACD47A-DAFF-0F47-976B-956593C3CB8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EAC7099E-0EED-D441-BAF9-5F052A5C84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4211396C-DB39-1D41-A57F-E218672DFA44}"/>
              </a:ext>
            </a:extLst>
          </p:cNvPr>
          <p:cNvSpPr>
            <a:spLocks noGrp="1"/>
          </p:cNvSpPr>
          <p:nvPr>
            <p:ph type="dt" sz="half" idx="10"/>
          </p:nvPr>
        </p:nvSpPr>
        <p:spPr/>
        <p:txBody>
          <a:bodyPr/>
          <a:lstStyle/>
          <a:p>
            <a:fld id="{8310CF2A-0A3E-D848-9E8D-16BA24422FF8}" type="datetimeFigureOut">
              <a:rPr lang="fr-FR" smtClean="0"/>
              <a:pPr/>
              <a:t>08/05/2020</a:t>
            </a:fld>
            <a:endParaRPr lang="fr-FR"/>
          </a:p>
        </p:txBody>
      </p:sp>
      <p:sp>
        <p:nvSpPr>
          <p:cNvPr id="5" name="Espace réservé du pied de page 4">
            <a:extLst>
              <a:ext uri="{FF2B5EF4-FFF2-40B4-BE49-F238E27FC236}">
                <a16:creationId xmlns="" xmlns:a16="http://schemas.microsoft.com/office/drawing/2014/main" id="{7E6A5D5D-339B-A449-ABB5-FC4BA9E3DE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24F6F706-B2BC-5945-A01D-3613F7B15993}"/>
              </a:ext>
            </a:extLst>
          </p:cNvPr>
          <p:cNvSpPr>
            <a:spLocks noGrp="1"/>
          </p:cNvSpPr>
          <p:nvPr>
            <p:ph type="sldNum" sz="quarter" idx="12"/>
          </p:nvPr>
        </p:nvSpPr>
        <p:spPr/>
        <p:txBody>
          <a:bodyPr/>
          <a:lstStyle/>
          <a:p>
            <a:fld id="{36EB270D-1B44-7348-B95B-41BBD557C0EA}" type="slidenum">
              <a:rPr lang="fr-FR" smtClean="0"/>
              <a:pPr/>
              <a:t>‹N°›</a:t>
            </a:fld>
            <a:endParaRPr lang="fr-FR"/>
          </a:p>
        </p:txBody>
      </p:sp>
    </p:spTree>
    <p:extLst>
      <p:ext uri="{BB962C8B-B14F-4D97-AF65-F5344CB8AC3E}">
        <p14:creationId xmlns="" xmlns:p14="http://schemas.microsoft.com/office/powerpoint/2010/main" val="96884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FDB911A-56BB-FD46-BCDE-37EA8B25350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7A932636-0B6A-2449-BD99-3A1C05BAEC7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FAA22B3A-A9A9-AA47-9AE1-DA3C48A1039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4CEC2D19-9C70-FF4D-8D25-8F77369FB56E}"/>
              </a:ext>
            </a:extLst>
          </p:cNvPr>
          <p:cNvSpPr>
            <a:spLocks noGrp="1"/>
          </p:cNvSpPr>
          <p:nvPr>
            <p:ph type="dt" sz="half" idx="10"/>
          </p:nvPr>
        </p:nvSpPr>
        <p:spPr/>
        <p:txBody>
          <a:bodyPr/>
          <a:lstStyle/>
          <a:p>
            <a:fld id="{8310CF2A-0A3E-D848-9E8D-16BA24422FF8}" type="datetimeFigureOut">
              <a:rPr lang="fr-FR" smtClean="0"/>
              <a:pPr/>
              <a:t>08/05/2020</a:t>
            </a:fld>
            <a:endParaRPr lang="fr-FR"/>
          </a:p>
        </p:txBody>
      </p:sp>
      <p:sp>
        <p:nvSpPr>
          <p:cNvPr id="6" name="Espace réservé du pied de page 5">
            <a:extLst>
              <a:ext uri="{FF2B5EF4-FFF2-40B4-BE49-F238E27FC236}">
                <a16:creationId xmlns="" xmlns:a16="http://schemas.microsoft.com/office/drawing/2014/main" id="{E457AB51-1BC2-0248-ABC4-D188246DE9C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9CD1B648-0597-C84A-9CB8-F584488550A4}"/>
              </a:ext>
            </a:extLst>
          </p:cNvPr>
          <p:cNvSpPr>
            <a:spLocks noGrp="1"/>
          </p:cNvSpPr>
          <p:nvPr>
            <p:ph type="sldNum" sz="quarter" idx="12"/>
          </p:nvPr>
        </p:nvSpPr>
        <p:spPr/>
        <p:txBody>
          <a:bodyPr/>
          <a:lstStyle/>
          <a:p>
            <a:fld id="{36EB270D-1B44-7348-B95B-41BBD557C0EA}" type="slidenum">
              <a:rPr lang="fr-FR" smtClean="0"/>
              <a:pPr/>
              <a:t>‹N°›</a:t>
            </a:fld>
            <a:endParaRPr lang="fr-FR"/>
          </a:p>
        </p:txBody>
      </p:sp>
    </p:spTree>
    <p:extLst>
      <p:ext uri="{BB962C8B-B14F-4D97-AF65-F5344CB8AC3E}">
        <p14:creationId xmlns="" xmlns:p14="http://schemas.microsoft.com/office/powerpoint/2010/main" val="76381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FCFBC1-9E2D-7E44-B588-0970B2B287D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D011F1E9-E1C1-9546-8F0D-DB01140C6F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27D1C9FB-E00D-0141-B1D5-D774E98057D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53AA5D00-5751-2848-9D8A-9C91710B8B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0336CE4E-B5F7-2141-8C6E-D58239131C1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2A336E4D-41B3-564D-9745-831A2CEF21A4}"/>
              </a:ext>
            </a:extLst>
          </p:cNvPr>
          <p:cNvSpPr>
            <a:spLocks noGrp="1"/>
          </p:cNvSpPr>
          <p:nvPr>
            <p:ph type="dt" sz="half" idx="10"/>
          </p:nvPr>
        </p:nvSpPr>
        <p:spPr/>
        <p:txBody>
          <a:bodyPr/>
          <a:lstStyle/>
          <a:p>
            <a:fld id="{8310CF2A-0A3E-D848-9E8D-16BA24422FF8}" type="datetimeFigureOut">
              <a:rPr lang="fr-FR" smtClean="0"/>
              <a:pPr/>
              <a:t>08/05/2020</a:t>
            </a:fld>
            <a:endParaRPr lang="fr-FR"/>
          </a:p>
        </p:txBody>
      </p:sp>
      <p:sp>
        <p:nvSpPr>
          <p:cNvPr id="8" name="Espace réservé du pied de page 7">
            <a:extLst>
              <a:ext uri="{FF2B5EF4-FFF2-40B4-BE49-F238E27FC236}">
                <a16:creationId xmlns="" xmlns:a16="http://schemas.microsoft.com/office/drawing/2014/main" id="{4A300A1A-690D-F74E-ADA9-442B88EE6BC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97863E42-B825-C548-A37A-025BA4AE5888}"/>
              </a:ext>
            </a:extLst>
          </p:cNvPr>
          <p:cNvSpPr>
            <a:spLocks noGrp="1"/>
          </p:cNvSpPr>
          <p:nvPr>
            <p:ph type="sldNum" sz="quarter" idx="12"/>
          </p:nvPr>
        </p:nvSpPr>
        <p:spPr/>
        <p:txBody>
          <a:bodyPr/>
          <a:lstStyle/>
          <a:p>
            <a:fld id="{36EB270D-1B44-7348-B95B-41BBD557C0EA}" type="slidenum">
              <a:rPr lang="fr-FR" smtClean="0"/>
              <a:pPr/>
              <a:t>‹N°›</a:t>
            </a:fld>
            <a:endParaRPr lang="fr-FR"/>
          </a:p>
        </p:txBody>
      </p:sp>
    </p:spTree>
    <p:extLst>
      <p:ext uri="{BB962C8B-B14F-4D97-AF65-F5344CB8AC3E}">
        <p14:creationId xmlns="" xmlns:p14="http://schemas.microsoft.com/office/powerpoint/2010/main" val="203016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67C19C5-4CFA-1444-8A1F-F83FB1E8AF4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1A6EC032-A391-4548-97CF-D34DAFE7B97E}"/>
              </a:ext>
            </a:extLst>
          </p:cNvPr>
          <p:cNvSpPr>
            <a:spLocks noGrp="1"/>
          </p:cNvSpPr>
          <p:nvPr>
            <p:ph type="dt" sz="half" idx="10"/>
          </p:nvPr>
        </p:nvSpPr>
        <p:spPr/>
        <p:txBody>
          <a:bodyPr/>
          <a:lstStyle/>
          <a:p>
            <a:fld id="{8310CF2A-0A3E-D848-9E8D-16BA24422FF8}" type="datetimeFigureOut">
              <a:rPr lang="fr-FR" smtClean="0"/>
              <a:pPr/>
              <a:t>08/05/2020</a:t>
            </a:fld>
            <a:endParaRPr lang="fr-FR"/>
          </a:p>
        </p:txBody>
      </p:sp>
      <p:sp>
        <p:nvSpPr>
          <p:cNvPr id="4" name="Espace réservé du pied de page 3">
            <a:extLst>
              <a:ext uri="{FF2B5EF4-FFF2-40B4-BE49-F238E27FC236}">
                <a16:creationId xmlns="" xmlns:a16="http://schemas.microsoft.com/office/drawing/2014/main" id="{664E69C7-FFE6-524A-8E09-EC93C628676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93058A8F-A42A-9B4F-B863-DF17DFA5A8DD}"/>
              </a:ext>
            </a:extLst>
          </p:cNvPr>
          <p:cNvSpPr>
            <a:spLocks noGrp="1"/>
          </p:cNvSpPr>
          <p:nvPr>
            <p:ph type="sldNum" sz="quarter" idx="12"/>
          </p:nvPr>
        </p:nvSpPr>
        <p:spPr/>
        <p:txBody>
          <a:bodyPr/>
          <a:lstStyle/>
          <a:p>
            <a:fld id="{36EB270D-1B44-7348-B95B-41BBD557C0EA}" type="slidenum">
              <a:rPr lang="fr-FR" smtClean="0"/>
              <a:pPr/>
              <a:t>‹N°›</a:t>
            </a:fld>
            <a:endParaRPr lang="fr-FR"/>
          </a:p>
        </p:txBody>
      </p:sp>
    </p:spTree>
    <p:extLst>
      <p:ext uri="{BB962C8B-B14F-4D97-AF65-F5344CB8AC3E}">
        <p14:creationId xmlns="" xmlns:p14="http://schemas.microsoft.com/office/powerpoint/2010/main" val="200966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A9C100CB-927C-BF46-B544-9863DDF09CAA}"/>
              </a:ext>
            </a:extLst>
          </p:cNvPr>
          <p:cNvSpPr>
            <a:spLocks noGrp="1"/>
          </p:cNvSpPr>
          <p:nvPr>
            <p:ph type="dt" sz="half" idx="10"/>
          </p:nvPr>
        </p:nvSpPr>
        <p:spPr/>
        <p:txBody>
          <a:bodyPr/>
          <a:lstStyle/>
          <a:p>
            <a:fld id="{8310CF2A-0A3E-D848-9E8D-16BA24422FF8}" type="datetimeFigureOut">
              <a:rPr lang="fr-FR" smtClean="0"/>
              <a:pPr/>
              <a:t>08/05/2020</a:t>
            </a:fld>
            <a:endParaRPr lang="fr-FR"/>
          </a:p>
        </p:txBody>
      </p:sp>
      <p:sp>
        <p:nvSpPr>
          <p:cNvPr id="3" name="Espace réservé du pied de page 2">
            <a:extLst>
              <a:ext uri="{FF2B5EF4-FFF2-40B4-BE49-F238E27FC236}">
                <a16:creationId xmlns="" xmlns:a16="http://schemas.microsoft.com/office/drawing/2014/main" id="{64EB9651-B9D8-C242-825B-C57AA19FFE0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60C4F3B6-984C-CC4C-8ED7-F01109574DFB}"/>
              </a:ext>
            </a:extLst>
          </p:cNvPr>
          <p:cNvSpPr>
            <a:spLocks noGrp="1"/>
          </p:cNvSpPr>
          <p:nvPr>
            <p:ph type="sldNum" sz="quarter" idx="12"/>
          </p:nvPr>
        </p:nvSpPr>
        <p:spPr/>
        <p:txBody>
          <a:bodyPr/>
          <a:lstStyle/>
          <a:p>
            <a:fld id="{36EB270D-1B44-7348-B95B-41BBD557C0EA}" type="slidenum">
              <a:rPr lang="fr-FR" smtClean="0"/>
              <a:pPr/>
              <a:t>‹N°›</a:t>
            </a:fld>
            <a:endParaRPr lang="fr-FR"/>
          </a:p>
        </p:txBody>
      </p:sp>
    </p:spTree>
    <p:extLst>
      <p:ext uri="{BB962C8B-B14F-4D97-AF65-F5344CB8AC3E}">
        <p14:creationId xmlns="" xmlns:p14="http://schemas.microsoft.com/office/powerpoint/2010/main" val="227573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F71E78E-BDC2-9A40-89C0-A9F786C5FD7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FC337BB9-C288-9A47-B7BA-92AE7BD464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DCF2935A-78EC-014B-85B5-E3EEB2069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8C8ACCE6-F830-FA4C-BBEF-807CF3AF1113}"/>
              </a:ext>
            </a:extLst>
          </p:cNvPr>
          <p:cNvSpPr>
            <a:spLocks noGrp="1"/>
          </p:cNvSpPr>
          <p:nvPr>
            <p:ph type="dt" sz="half" idx="10"/>
          </p:nvPr>
        </p:nvSpPr>
        <p:spPr/>
        <p:txBody>
          <a:bodyPr/>
          <a:lstStyle/>
          <a:p>
            <a:fld id="{8310CF2A-0A3E-D848-9E8D-16BA24422FF8}" type="datetimeFigureOut">
              <a:rPr lang="fr-FR" smtClean="0"/>
              <a:pPr/>
              <a:t>08/05/2020</a:t>
            </a:fld>
            <a:endParaRPr lang="fr-FR"/>
          </a:p>
        </p:txBody>
      </p:sp>
      <p:sp>
        <p:nvSpPr>
          <p:cNvPr id="6" name="Espace réservé du pied de page 5">
            <a:extLst>
              <a:ext uri="{FF2B5EF4-FFF2-40B4-BE49-F238E27FC236}">
                <a16:creationId xmlns="" xmlns:a16="http://schemas.microsoft.com/office/drawing/2014/main" id="{F43A85CF-B0AF-B24B-BD83-05C2FEA8328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C121C6D0-8DB3-6647-8773-CF08E231631E}"/>
              </a:ext>
            </a:extLst>
          </p:cNvPr>
          <p:cNvSpPr>
            <a:spLocks noGrp="1"/>
          </p:cNvSpPr>
          <p:nvPr>
            <p:ph type="sldNum" sz="quarter" idx="12"/>
          </p:nvPr>
        </p:nvSpPr>
        <p:spPr/>
        <p:txBody>
          <a:bodyPr/>
          <a:lstStyle/>
          <a:p>
            <a:fld id="{36EB270D-1B44-7348-B95B-41BBD557C0EA}" type="slidenum">
              <a:rPr lang="fr-FR" smtClean="0"/>
              <a:pPr/>
              <a:t>‹N°›</a:t>
            </a:fld>
            <a:endParaRPr lang="fr-FR"/>
          </a:p>
        </p:txBody>
      </p:sp>
    </p:spTree>
    <p:extLst>
      <p:ext uri="{BB962C8B-B14F-4D97-AF65-F5344CB8AC3E}">
        <p14:creationId xmlns="" xmlns:p14="http://schemas.microsoft.com/office/powerpoint/2010/main" val="212224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CF83B27-2FD0-224F-BB2B-54ED420D6A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12FDDFEE-C02E-6547-B8BE-F146745F20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28E05FF0-E8F1-804F-B2CB-A8EF0BD959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7A5D778E-D49A-984B-B4D6-7418C7B9425E}"/>
              </a:ext>
            </a:extLst>
          </p:cNvPr>
          <p:cNvSpPr>
            <a:spLocks noGrp="1"/>
          </p:cNvSpPr>
          <p:nvPr>
            <p:ph type="dt" sz="half" idx="10"/>
          </p:nvPr>
        </p:nvSpPr>
        <p:spPr/>
        <p:txBody>
          <a:bodyPr/>
          <a:lstStyle/>
          <a:p>
            <a:fld id="{8310CF2A-0A3E-D848-9E8D-16BA24422FF8}" type="datetimeFigureOut">
              <a:rPr lang="fr-FR" smtClean="0"/>
              <a:pPr/>
              <a:t>08/05/2020</a:t>
            </a:fld>
            <a:endParaRPr lang="fr-FR"/>
          </a:p>
        </p:txBody>
      </p:sp>
      <p:sp>
        <p:nvSpPr>
          <p:cNvPr id="6" name="Espace réservé du pied de page 5">
            <a:extLst>
              <a:ext uri="{FF2B5EF4-FFF2-40B4-BE49-F238E27FC236}">
                <a16:creationId xmlns="" xmlns:a16="http://schemas.microsoft.com/office/drawing/2014/main" id="{98B70874-3138-8940-B0B3-87EE64977B8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BDDAC080-3428-4841-9A84-B82C554AB73D}"/>
              </a:ext>
            </a:extLst>
          </p:cNvPr>
          <p:cNvSpPr>
            <a:spLocks noGrp="1"/>
          </p:cNvSpPr>
          <p:nvPr>
            <p:ph type="sldNum" sz="quarter" idx="12"/>
          </p:nvPr>
        </p:nvSpPr>
        <p:spPr/>
        <p:txBody>
          <a:bodyPr/>
          <a:lstStyle/>
          <a:p>
            <a:fld id="{36EB270D-1B44-7348-B95B-41BBD557C0EA}" type="slidenum">
              <a:rPr lang="fr-FR" smtClean="0"/>
              <a:pPr/>
              <a:t>‹N°›</a:t>
            </a:fld>
            <a:endParaRPr lang="fr-FR"/>
          </a:p>
        </p:txBody>
      </p:sp>
    </p:spTree>
    <p:extLst>
      <p:ext uri="{BB962C8B-B14F-4D97-AF65-F5344CB8AC3E}">
        <p14:creationId xmlns="" xmlns:p14="http://schemas.microsoft.com/office/powerpoint/2010/main" val="119216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8180267-8E35-5946-9EAA-4EAC24C19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78B3D8CC-DF8A-E149-BCE1-B49B1CD7A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1642749E-486B-6144-B3FB-0C5B8A0922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0CF2A-0A3E-D848-9E8D-16BA24422FF8}" type="datetimeFigureOut">
              <a:rPr lang="fr-FR" smtClean="0"/>
              <a:pPr/>
              <a:t>08/05/2020</a:t>
            </a:fld>
            <a:endParaRPr lang="fr-FR"/>
          </a:p>
        </p:txBody>
      </p:sp>
      <p:sp>
        <p:nvSpPr>
          <p:cNvPr id="5" name="Espace réservé du pied de page 4">
            <a:extLst>
              <a:ext uri="{FF2B5EF4-FFF2-40B4-BE49-F238E27FC236}">
                <a16:creationId xmlns="" xmlns:a16="http://schemas.microsoft.com/office/drawing/2014/main" id="{1D6B1C94-E242-484A-8518-BCABDB5C20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8A5E9A98-5530-5F4A-A1D1-EB31BD2D2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B270D-1B44-7348-B95B-41BBD557C0EA}" type="slidenum">
              <a:rPr lang="fr-FR" smtClean="0"/>
              <a:pPr/>
              <a:t>‹N°›</a:t>
            </a:fld>
            <a:endParaRPr lang="fr-FR"/>
          </a:p>
        </p:txBody>
      </p:sp>
    </p:spTree>
    <p:extLst>
      <p:ext uri="{BB962C8B-B14F-4D97-AF65-F5344CB8AC3E}">
        <p14:creationId xmlns="" xmlns:p14="http://schemas.microsoft.com/office/powerpoint/2010/main" val="801264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 xmlns:a16="http://schemas.microsoft.com/office/drawing/2014/main" id="{9C746E95-2D76-ED4D-AEFE-88ACD2D87D6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0894" y="-107735"/>
            <a:ext cx="12433787" cy="7163561"/>
          </a:xfrm>
          <a:prstGeom prst="rect">
            <a:avLst/>
          </a:prstGeom>
          <a:ln>
            <a:noFill/>
          </a:ln>
          <a:effectLst>
            <a:softEdge rad="112500"/>
          </a:effectLst>
        </p:spPr>
      </p:pic>
      <p:sp>
        <p:nvSpPr>
          <p:cNvPr id="3" name="ZoneTexte 2">
            <a:extLst>
              <a:ext uri="{FF2B5EF4-FFF2-40B4-BE49-F238E27FC236}">
                <a16:creationId xmlns="" xmlns:a16="http://schemas.microsoft.com/office/drawing/2014/main" id="{E521A8CB-33D1-EF46-BF7F-94C0E32BB37E}"/>
              </a:ext>
            </a:extLst>
          </p:cNvPr>
          <p:cNvSpPr txBox="1"/>
          <p:nvPr/>
        </p:nvSpPr>
        <p:spPr>
          <a:xfrm>
            <a:off x="3049832" y="3244334"/>
            <a:ext cx="6099662" cy="369332"/>
          </a:xfrm>
          <a:prstGeom prst="rect">
            <a:avLst/>
          </a:prstGeom>
          <a:noFill/>
        </p:spPr>
        <p:txBody>
          <a:bodyPr wrap="square">
            <a:spAutoFit/>
          </a:bodyPr>
          <a:lstStyle/>
          <a:p>
            <a:r>
              <a:rPr lang="fr-FR" sz="1800" b="1">
                <a:solidFill>
                  <a:schemeClr val="bg1"/>
                </a:solidFill>
                <a:latin typeface="Calibri" panose="020F0502020204030204" pitchFamily="34" charset="0"/>
                <a:ea typeface="Times New Roman" panose="02020603050405020304" pitchFamily="18" charset="0"/>
                <a:cs typeface="Times New Roman" panose="02020603050405020304" pitchFamily="18" charset="0"/>
              </a:rPr>
              <a:t>«</a:t>
            </a:r>
            <a:endParaRPr lang="fr-FR"/>
          </a:p>
        </p:txBody>
      </p:sp>
    </p:spTree>
    <p:extLst>
      <p:ext uri="{BB962C8B-B14F-4D97-AF65-F5344CB8AC3E}">
        <p14:creationId xmlns="" xmlns:p14="http://schemas.microsoft.com/office/powerpoint/2010/main" val="1540962518"/>
      </p:ext>
    </p:extLst>
  </p:cSld>
  <p:clrMapOvr>
    <a:masterClrMapping/>
  </p:clrMapOvr>
  <mc:AlternateContent xmlns:mc="http://schemas.openxmlformats.org/markup-compatibility/2006">
    <mc:Choice xmlns="" xmlns:p14="http://schemas.microsoft.com/office/powerpoint/2010/main" Requires="p14">
      <p:transition spd="slow" p14:dur="3000">
        <p14:shred pattern="rectangle" dir="ou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3">
            <a:extLst>
              <a:ext uri="{FF2B5EF4-FFF2-40B4-BE49-F238E27FC236}">
                <a16:creationId xmlns="" xmlns:a16="http://schemas.microsoft.com/office/drawing/2014/main" id="{BD20625D-3388-3341-A43E-2380E0EF1E7E}"/>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
            <a:ext cx="12191999" cy="6857999"/>
          </a:xfrm>
          <a:prstGeom prst="rect">
            <a:avLst/>
          </a:prstGeom>
        </p:spPr>
      </p:pic>
      <p:pic>
        <p:nvPicPr>
          <p:cNvPr id="11" name="Image 11">
            <a:extLst>
              <a:ext uri="{FF2B5EF4-FFF2-40B4-BE49-F238E27FC236}">
                <a16:creationId xmlns="" xmlns:a16="http://schemas.microsoft.com/office/drawing/2014/main" id="{3DFC47C2-2001-8A4A-BD98-DD3B09C2E3CE}"/>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
            <a:ext cx="12192000" cy="6858000"/>
          </a:xfrm>
          <a:prstGeom prst="rect">
            <a:avLst/>
          </a:prstGeom>
        </p:spPr>
      </p:pic>
      <p:sp>
        <p:nvSpPr>
          <p:cNvPr id="4" name="ZoneTexte 3">
            <a:extLst>
              <a:ext uri="{FF2B5EF4-FFF2-40B4-BE49-F238E27FC236}">
                <a16:creationId xmlns="" xmlns:a16="http://schemas.microsoft.com/office/drawing/2014/main" id="{C8CD5136-6686-1841-80DF-69992786D4BD}"/>
              </a:ext>
            </a:extLst>
          </p:cNvPr>
          <p:cNvSpPr txBox="1"/>
          <p:nvPr/>
        </p:nvSpPr>
        <p:spPr>
          <a:xfrm>
            <a:off x="8286751" y="0"/>
            <a:ext cx="7138252" cy="461665"/>
          </a:xfrm>
          <a:prstGeom prst="rect">
            <a:avLst/>
          </a:prstGeom>
          <a:noFill/>
        </p:spPr>
        <p:txBody>
          <a:bodyPr wrap="square">
            <a:spAutoFit/>
          </a:bodyPr>
          <a:lstStyle/>
          <a:p>
            <a:r>
              <a:rPr lang="fr-FR" sz="2400" b="1">
                <a:latin typeface="Tahoma" panose="020B0604030504040204" pitchFamily="34" charset="0"/>
                <a:ea typeface="Tahoma" panose="020B0604030504040204" pitchFamily="34" charset="0"/>
                <a:cs typeface="Tahoma" panose="020B0604030504040204" pitchFamily="34" charset="0"/>
              </a:rPr>
              <a:t>المطلب الرابع</a:t>
            </a:r>
            <a:r>
              <a:rPr lang="ar-SA" sz="2400" b="1">
                <a:effectLst/>
                <a:latin typeface="Tahoma" panose="020B0604030504040204" pitchFamily="34" charset="0"/>
                <a:ea typeface="Tahoma" panose="020B0604030504040204" pitchFamily="34" charset="0"/>
                <a:cs typeface="Tahoma" panose="020B0604030504040204" pitchFamily="34" charset="0"/>
              </a:rPr>
              <a:t>:</a:t>
            </a:r>
            <a:r>
              <a:rPr lang="fr-FR" sz="2400" b="1">
                <a:effectLst/>
                <a:latin typeface="Tahoma" panose="020B0604030504040204" pitchFamily="34" charset="0"/>
                <a:ea typeface="Tahoma" panose="020B0604030504040204" pitchFamily="34" charset="0"/>
                <a:cs typeface="Tahoma" panose="020B0604030504040204" pitchFamily="34" charset="0"/>
              </a:rPr>
              <a:t>أنواع الإبداع  </a:t>
            </a:r>
            <a:r>
              <a:rPr lang="ar-SA" sz="2400" b="1">
                <a:effectLst/>
                <a:latin typeface="Tahoma" panose="020B0604030504040204" pitchFamily="34" charset="0"/>
                <a:ea typeface="Tahoma" panose="020B0604030504040204" pitchFamily="34" charset="0"/>
                <a:cs typeface="Tahoma" panose="020B0604030504040204" pitchFamily="34" charset="0"/>
              </a:rPr>
              <a:t> </a:t>
            </a:r>
            <a:endParaRPr lang="fr-FR" sz="2400"/>
          </a:p>
        </p:txBody>
      </p:sp>
    </p:spTree>
    <p:extLst>
      <p:ext uri="{BB962C8B-B14F-4D97-AF65-F5344CB8AC3E}">
        <p14:creationId xmlns="" xmlns:p14="http://schemas.microsoft.com/office/powerpoint/2010/main" val="2929077318"/>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a:extLst>
              <a:ext uri="{FF2B5EF4-FFF2-40B4-BE49-F238E27FC236}">
                <a16:creationId xmlns="" xmlns:a16="http://schemas.microsoft.com/office/drawing/2014/main" id="{9C619F61-AA92-BA4D-B9D6-CA250CCC8AC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7999"/>
          </a:xfrm>
          <a:prstGeom prst="rect">
            <a:avLst/>
          </a:prstGeom>
        </p:spPr>
      </p:pic>
      <p:sp>
        <p:nvSpPr>
          <p:cNvPr id="4" name="ZoneTexte 3">
            <a:extLst>
              <a:ext uri="{FF2B5EF4-FFF2-40B4-BE49-F238E27FC236}">
                <a16:creationId xmlns="" xmlns:a16="http://schemas.microsoft.com/office/drawing/2014/main" id="{3C6F375E-756F-DD42-8ECE-89CACD4AF41F}"/>
              </a:ext>
            </a:extLst>
          </p:cNvPr>
          <p:cNvSpPr txBox="1"/>
          <p:nvPr/>
        </p:nvSpPr>
        <p:spPr>
          <a:xfrm rot="19392411">
            <a:off x="3927430" y="1862400"/>
            <a:ext cx="4337139" cy="1077218"/>
          </a:xfrm>
          <a:prstGeom prst="rect">
            <a:avLst/>
          </a:prstGeom>
          <a:noFill/>
        </p:spPr>
        <p:txBody>
          <a:bodyPr wrap="square">
            <a:spAutoFit/>
          </a:bodyPr>
          <a:lstStyle/>
          <a:p>
            <a:pPr algn="ctr"/>
            <a:r>
              <a:rPr lang="ar-SA" sz="3200" b="1" dirty="0">
                <a:effectLst/>
                <a:latin typeface="Tahoma" panose="020B0604030504040204" pitchFamily="34" charset="0"/>
                <a:ea typeface="Tahoma" panose="020B0604030504040204" pitchFamily="34" charset="0"/>
                <a:cs typeface="Tahoma" panose="020B0604030504040204" pitchFamily="34" charset="0"/>
              </a:rPr>
              <a:t>المبحث الثاني: </a:t>
            </a:r>
            <a:r>
              <a:rPr lang="fr-FR" sz="3200" b="1" dirty="0" err="1">
                <a:effectLst/>
                <a:latin typeface="Tahoma" panose="020B0604030504040204" pitchFamily="34" charset="0"/>
                <a:ea typeface="Tahoma" panose="020B0604030504040204" pitchFamily="34" charset="0"/>
                <a:cs typeface="Tahoma" panose="020B0604030504040204" pitchFamily="34" charset="0"/>
              </a:rPr>
              <a:t>علاقة</a:t>
            </a:r>
            <a:r>
              <a:rPr lang="fr-FR" sz="3200" b="1" dirty="0">
                <a:effectLst/>
                <a:latin typeface="Tahoma" panose="020B0604030504040204" pitchFamily="34" charset="0"/>
                <a:ea typeface="Tahoma" panose="020B0604030504040204" pitchFamily="34" charset="0"/>
                <a:cs typeface="Tahoma" panose="020B0604030504040204" pitchFamily="34" charset="0"/>
              </a:rPr>
              <a:t> </a:t>
            </a:r>
            <a:r>
              <a:rPr lang="fr-FR" sz="3200" b="1" dirty="0" err="1">
                <a:effectLst/>
                <a:latin typeface="Tahoma" panose="020B0604030504040204" pitchFamily="34" charset="0"/>
                <a:ea typeface="Tahoma" panose="020B0604030504040204" pitchFamily="34" charset="0"/>
                <a:cs typeface="Tahoma" panose="020B0604030504040204" pitchFamily="34" charset="0"/>
              </a:rPr>
              <a:t>التدريب</a:t>
            </a:r>
            <a:r>
              <a:rPr lang="fr-FR" sz="3200" b="1" dirty="0">
                <a:effectLst/>
                <a:latin typeface="Tahoma" panose="020B0604030504040204" pitchFamily="34" charset="0"/>
                <a:ea typeface="Tahoma" panose="020B0604030504040204" pitchFamily="34" charset="0"/>
                <a:cs typeface="Tahoma" panose="020B0604030504040204" pitchFamily="34" charset="0"/>
              </a:rPr>
              <a:t> </a:t>
            </a:r>
            <a:r>
              <a:rPr lang="fr-FR" sz="3200" b="1" dirty="0" err="1">
                <a:effectLst/>
                <a:latin typeface="Tahoma" panose="020B0604030504040204" pitchFamily="34" charset="0"/>
                <a:ea typeface="Tahoma" panose="020B0604030504040204" pitchFamily="34" charset="0"/>
                <a:cs typeface="Tahoma" panose="020B0604030504040204" pitchFamily="34" charset="0"/>
              </a:rPr>
              <a:t>بالإبداع</a:t>
            </a:r>
            <a:endParaRPr lang="fr-FR" sz="3200" dirty="0"/>
          </a:p>
        </p:txBody>
      </p:sp>
    </p:spTree>
    <p:extLst>
      <p:ext uri="{BB962C8B-B14F-4D97-AF65-F5344CB8AC3E}">
        <p14:creationId xmlns="" xmlns:p14="http://schemas.microsoft.com/office/powerpoint/2010/main" val="154692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B6F98CEC-A4A8-C545-AEA2-409078C7AA9E}"/>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748" y="-88688"/>
            <a:ext cx="12243748" cy="6946687"/>
          </a:xfrm>
          <a:prstGeom prst="rect">
            <a:avLst/>
          </a:prstGeom>
        </p:spPr>
      </p:pic>
      <p:pic>
        <p:nvPicPr>
          <p:cNvPr id="2" name="Image 2">
            <a:extLst>
              <a:ext uri="{FF2B5EF4-FFF2-40B4-BE49-F238E27FC236}">
                <a16:creationId xmlns="" xmlns:a16="http://schemas.microsoft.com/office/drawing/2014/main" id="{B1173B8D-292B-C948-958C-140FB13AD048}"/>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70881" y="11234057"/>
            <a:ext cx="12656457" cy="7119256"/>
          </a:xfrm>
          <a:prstGeom prst="rect">
            <a:avLst/>
          </a:prstGeom>
        </p:spPr>
      </p:pic>
      <p:sp>
        <p:nvSpPr>
          <p:cNvPr id="4" name="ZoneTexte 3">
            <a:extLst>
              <a:ext uri="{FF2B5EF4-FFF2-40B4-BE49-F238E27FC236}">
                <a16:creationId xmlns="" xmlns:a16="http://schemas.microsoft.com/office/drawing/2014/main" id="{BE4A9DF8-2202-9D40-B2F5-90D24602189A}"/>
              </a:ext>
            </a:extLst>
          </p:cNvPr>
          <p:cNvSpPr txBox="1"/>
          <p:nvPr/>
        </p:nvSpPr>
        <p:spPr>
          <a:xfrm>
            <a:off x="2703636" y="0"/>
            <a:ext cx="11342077" cy="584775"/>
          </a:xfrm>
          <a:prstGeom prst="rect">
            <a:avLst/>
          </a:prstGeom>
          <a:noFill/>
        </p:spPr>
        <p:txBody>
          <a:bodyPr wrap="square">
            <a:spAutoFit/>
          </a:bodyPr>
          <a:lstStyle/>
          <a:p>
            <a:pPr algn="ctr"/>
            <a:r>
              <a:rPr lang="ar-SA" sz="3200" b="1">
                <a:effectLst/>
                <a:latin typeface="Tahoma" panose="020B0604030504040204" pitchFamily="34" charset="0"/>
                <a:ea typeface="Tahoma" panose="020B0604030504040204" pitchFamily="34" charset="0"/>
                <a:cs typeface="Tahoma" panose="020B0604030504040204" pitchFamily="34" charset="0"/>
              </a:rPr>
              <a:t>المطلب الأول: </a:t>
            </a:r>
            <a:r>
              <a:rPr lang="fr-FR" sz="3200" b="1">
                <a:effectLst/>
                <a:latin typeface="Tahoma" panose="020B0604030504040204" pitchFamily="34" charset="0"/>
                <a:ea typeface="Tahoma" panose="020B0604030504040204" pitchFamily="34" charset="0"/>
                <a:cs typeface="Tahoma" panose="020B0604030504040204" pitchFamily="34" charset="0"/>
              </a:rPr>
              <a:t>ماهية التدريب الإبداعي</a:t>
            </a:r>
            <a:endParaRPr lang="fr-FR" sz="3200"/>
          </a:p>
        </p:txBody>
      </p:sp>
      <p:sp>
        <p:nvSpPr>
          <p:cNvPr id="10" name="Rectangle : en biseau 9">
            <a:extLst>
              <a:ext uri="{FF2B5EF4-FFF2-40B4-BE49-F238E27FC236}">
                <a16:creationId xmlns="" xmlns:a16="http://schemas.microsoft.com/office/drawing/2014/main" id="{232AC684-2EE4-2A4A-86B1-A8C72FF00701}"/>
              </a:ext>
            </a:extLst>
          </p:cNvPr>
          <p:cNvSpPr/>
          <p:nvPr/>
        </p:nvSpPr>
        <p:spPr>
          <a:xfrm>
            <a:off x="-1" y="791308"/>
            <a:ext cx="5092213" cy="6066692"/>
          </a:xfrm>
          <a:prstGeom prst="bevel">
            <a:avLst>
              <a:gd name="adj" fmla="val 3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 xmlns:a16="http://schemas.microsoft.com/office/drawing/2014/main" id="{9D40EC70-E5B6-4D46-99F3-9EF8474D8D91}"/>
              </a:ext>
            </a:extLst>
          </p:cNvPr>
          <p:cNvSpPr txBox="1"/>
          <p:nvPr/>
        </p:nvSpPr>
        <p:spPr>
          <a:xfrm>
            <a:off x="206985" y="1157123"/>
            <a:ext cx="4350363" cy="5324535"/>
          </a:xfrm>
          <a:prstGeom prst="rect">
            <a:avLst/>
          </a:prstGeom>
          <a:noFill/>
        </p:spPr>
        <p:txBody>
          <a:bodyPr wrap="square">
            <a:spAutoFit/>
          </a:bodyPr>
          <a:lstStyle/>
          <a:p>
            <a:pPr algn="r"/>
            <a:r>
              <a:rPr lang="ar-AE" sz="2000" b="1" i="0">
                <a:solidFill>
                  <a:srgbClr val="000000"/>
                </a:solidFill>
                <a:effectLst/>
                <a:latin typeface="Arial Black" panose="020B0604020202020204" pitchFamily="34" charset="0"/>
                <a:cs typeface="Arial Black" panose="020B0604020202020204" pitchFamily="34" charset="0"/>
              </a:rPr>
              <a:t>لكل مدرب هدف واضح يسعى إلى تحقيقه في زمن محدد من خلال نشاطات مختارة ووسائل مناسبة وهكذا تلحظ أن تحديد الهدف من التدريب يسبق التفكير بأسلوب التدريب ونشاطاته ووسائله، ولما كان الهدف من التدريب تلبية المعلومات والمهارات التي تطور خبراته وتساعده على توظيفها وتطبيقها من خلال تبصيره والانطلاق من خبراته بأسلوب تجريبي وفي جو من الثقة والقناعة والأمان، فلم يعد يكفي تزويد المتدرب بالمعلومات الناقصة أو تذكيره بها بل لا بد من تكوين الاتجاهات الايجابية لديه نحو التدريب وإثارة دافعيته ليبذل الجهد المطلوب في التدريب وليعمل على تطوير خبراته بنفسه وفق إمكانياته في جو من الاحترام لخبراته وقدراته وتشجيعه على التعلم التعاوني كل ذلك بمنهج علمي وأسلوب عملي يخطط له المدّرب وينفذه المتدرب تحت إشرافه.</a:t>
            </a:r>
            <a:endParaRPr lang="fr-FR" sz="2000" b="1">
              <a:latin typeface="Arial Black" panose="020B0604020202020204" pitchFamily="34" charset="0"/>
              <a:cs typeface="Arial Black" panose="020B0604020202020204" pitchFamily="34" charset="0"/>
            </a:endParaRPr>
          </a:p>
        </p:txBody>
      </p:sp>
      <p:sp>
        <p:nvSpPr>
          <p:cNvPr id="14" name="Rectangle : en biseau 13">
            <a:extLst>
              <a:ext uri="{FF2B5EF4-FFF2-40B4-BE49-F238E27FC236}">
                <a16:creationId xmlns="" xmlns:a16="http://schemas.microsoft.com/office/drawing/2014/main" id="{C59458B3-9178-0544-93F3-C5E32C578A8C}"/>
              </a:ext>
            </a:extLst>
          </p:cNvPr>
          <p:cNvSpPr/>
          <p:nvPr/>
        </p:nvSpPr>
        <p:spPr>
          <a:xfrm>
            <a:off x="5495192" y="664840"/>
            <a:ext cx="6696808" cy="2764160"/>
          </a:xfrm>
          <a:prstGeom prst="bevel">
            <a:avLst>
              <a:gd name="adj" fmla="val 51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 xmlns:a16="http://schemas.microsoft.com/office/drawing/2014/main" id="{3F83E31F-9136-2F48-B80A-98837F3BE48D}"/>
              </a:ext>
            </a:extLst>
          </p:cNvPr>
          <p:cNvSpPr txBox="1"/>
          <p:nvPr/>
        </p:nvSpPr>
        <p:spPr>
          <a:xfrm>
            <a:off x="5495192" y="795588"/>
            <a:ext cx="6436801" cy="2308324"/>
          </a:xfrm>
          <a:prstGeom prst="rect">
            <a:avLst/>
          </a:prstGeom>
          <a:noFill/>
        </p:spPr>
        <p:txBody>
          <a:bodyPr wrap="square">
            <a:spAutoFit/>
          </a:bodyPr>
          <a:lstStyle/>
          <a:p>
            <a:pPr algn="r"/>
            <a:r>
              <a:rPr lang="ar-AE" sz="2400" b="1" i="0">
                <a:solidFill>
                  <a:srgbClr val="444444"/>
                </a:solidFill>
                <a:effectLst/>
                <a:latin typeface="Arial Black" panose="020B0604020202020204" pitchFamily="34" charset="0"/>
                <a:cs typeface="Arial Black" panose="020B0604020202020204" pitchFamily="34" charset="0"/>
              </a:rPr>
              <a:t>التدريب عملية تحتاج إلى الشخص المبدع فالمدرب المحترف والمتميز مدرب يتمتع بالإبداع . فببساطة شديدة قد ينجح المدرب المفتقر للإبداع ولكن عجلة الحياة تدور بسرعة كبيرة واحتياجات الأفراد والمؤسسات تزداد وتتغير بطبيعة العمل وتطوراته ولذلك قد لا تجدي حقائب التدريب الجاهزة والمقتبسة من مدربين آخرين أو من مصادر كشبكة الإنترنت.</a:t>
            </a:r>
            <a:endParaRPr lang="fr-FR" sz="2400" b="1">
              <a:latin typeface="Arial Black" panose="020B0604020202020204" pitchFamily="34" charset="0"/>
              <a:cs typeface="Arial Black" panose="020B0604020202020204" pitchFamily="34" charset="0"/>
            </a:endParaRPr>
          </a:p>
        </p:txBody>
      </p:sp>
      <p:sp>
        <p:nvSpPr>
          <p:cNvPr id="18" name="Rectangle : en biseau 17">
            <a:extLst>
              <a:ext uri="{FF2B5EF4-FFF2-40B4-BE49-F238E27FC236}">
                <a16:creationId xmlns="" xmlns:a16="http://schemas.microsoft.com/office/drawing/2014/main" id="{541BB5B9-8588-3541-80E9-1D3164D61B85}"/>
              </a:ext>
            </a:extLst>
          </p:cNvPr>
          <p:cNvSpPr/>
          <p:nvPr/>
        </p:nvSpPr>
        <p:spPr>
          <a:xfrm>
            <a:off x="5523585" y="3559749"/>
            <a:ext cx="6461430" cy="2921910"/>
          </a:xfrm>
          <a:prstGeom prst="bevel">
            <a:avLst>
              <a:gd name="adj" fmla="val 40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B29EDF7A-9943-6F41-BF7B-C3B8F338E9E1}"/>
              </a:ext>
            </a:extLst>
          </p:cNvPr>
          <p:cNvSpPr txBox="1"/>
          <p:nvPr/>
        </p:nvSpPr>
        <p:spPr>
          <a:xfrm>
            <a:off x="5143959" y="3354870"/>
            <a:ext cx="7220682" cy="2554545"/>
          </a:xfrm>
          <a:prstGeom prst="rect">
            <a:avLst/>
          </a:prstGeom>
          <a:noFill/>
        </p:spPr>
        <p:txBody>
          <a:bodyPr wrap="square">
            <a:spAutoFit/>
          </a:bodyPr>
          <a:lstStyle/>
          <a:p>
            <a:pPr algn="ctr"/>
            <a:r>
              <a:rPr lang="ar-AE" sz="2000" b="1" dirty="0">
                <a:latin typeface="Arial Black" panose="020B0604020202020204" pitchFamily="34" charset="0"/>
                <a:cs typeface="Arial Black" panose="020B0604020202020204" pitchFamily="34" charset="0"/>
              </a:rPr>
              <a:t/>
            </a:r>
            <a:br>
              <a:rPr lang="ar-AE" sz="2000" b="1" dirty="0">
                <a:latin typeface="Arial Black" panose="020B0604020202020204" pitchFamily="34" charset="0"/>
                <a:cs typeface="Arial Black" panose="020B0604020202020204" pitchFamily="34" charset="0"/>
              </a:rPr>
            </a:br>
            <a:r>
              <a:rPr lang="ar-AE" sz="2000" b="1" dirty="0">
                <a:latin typeface="Arial Black" panose="020B0604020202020204" pitchFamily="34" charset="0"/>
                <a:cs typeface="Arial Black" panose="020B0604020202020204" pitchFamily="34" charset="0"/>
              </a:rPr>
              <a:t/>
            </a:r>
            <a:br>
              <a:rPr lang="ar-AE" sz="2000" b="1" dirty="0">
                <a:latin typeface="Arial Black" panose="020B0604020202020204" pitchFamily="34" charset="0"/>
                <a:cs typeface="Arial Black" panose="020B0604020202020204" pitchFamily="34" charset="0"/>
              </a:rPr>
            </a:br>
            <a:r>
              <a:rPr lang="ar-AE" sz="2000" b="1" i="0" dirty="0">
                <a:solidFill>
                  <a:srgbClr val="0000FF"/>
                </a:solidFill>
                <a:effectLst/>
                <a:latin typeface="Arial Black" panose="020B0604020202020204" pitchFamily="34" charset="0"/>
                <a:cs typeface="Arial Black" panose="020B0604020202020204" pitchFamily="34" charset="0"/>
              </a:rPr>
              <a:t>أهداف البرنامج :</a:t>
            </a:r>
            <a:r>
              <a:rPr lang="ar-AE" sz="2000" b="1" dirty="0">
                <a:latin typeface="Arial Black" panose="020B0604020202020204" pitchFamily="34" charset="0"/>
                <a:cs typeface="Arial Black" panose="020B0604020202020204" pitchFamily="34" charset="0"/>
              </a:rPr>
              <a:t/>
            </a:r>
            <a:br>
              <a:rPr lang="ar-AE" sz="2000" b="1" dirty="0">
                <a:latin typeface="Arial Black" panose="020B0604020202020204" pitchFamily="34" charset="0"/>
                <a:cs typeface="Arial Black" panose="020B0604020202020204" pitchFamily="34" charset="0"/>
              </a:rPr>
            </a:br>
            <a:r>
              <a:rPr lang="ar-AE" sz="2000" b="1" i="0" dirty="0">
                <a:solidFill>
                  <a:srgbClr val="000000"/>
                </a:solidFill>
                <a:effectLst/>
                <a:latin typeface="Arial Black" panose="020B0604020202020204" pitchFamily="34" charset="0"/>
                <a:cs typeface="Arial Black" panose="020B0604020202020204" pitchFamily="34" charset="0"/>
              </a:rPr>
              <a:t>• أن يتعرف المشاركين بأساسيات المدرب المبدع الفعال.</a:t>
            </a:r>
            <a:r>
              <a:rPr lang="ar-AE" sz="2000" b="1" dirty="0">
                <a:latin typeface="Arial Black" panose="020B0604020202020204" pitchFamily="34" charset="0"/>
                <a:cs typeface="Arial Black" panose="020B0604020202020204" pitchFamily="34" charset="0"/>
              </a:rPr>
              <a:t/>
            </a:r>
            <a:br>
              <a:rPr lang="ar-AE" sz="2000" b="1" dirty="0">
                <a:latin typeface="Arial Black" panose="020B0604020202020204" pitchFamily="34" charset="0"/>
                <a:cs typeface="Arial Black" panose="020B0604020202020204" pitchFamily="34" charset="0"/>
              </a:rPr>
            </a:br>
            <a:r>
              <a:rPr lang="ar-AE" sz="2000" b="1" i="0" dirty="0">
                <a:solidFill>
                  <a:srgbClr val="000000"/>
                </a:solidFill>
                <a:effectLst/>
                <a:latin typeface="Arial Black" panose="020B0604020202020204" pitchFamily="34" charset="0"/>
                <a:cs typeface="Arial Black" panose="020B0604020202020204" pitchFamily="34" charset="0"/>
              </a:rPr>
              <a:t>• أن يتعرف المشاركين بكيفية كسر الحواجز </a:t>
            </a:r>
            <a:r>
              <a:rPr lang="ar-AE" sz="2000" b="1" i="0" dirty="0" err="1">
                <a:solidFill>
                  <a:srgbClr val="000000"/>
                </a:solidFill>
                <a:effectLst/>
                <a:latin typeface="Arial Black" panose="020B0604020202020204" pitchFamily="34" charset="0"/>
                <a:cs typeface="Arial Black" panose="020B0604020202020204" pitchFamily="34" charset="0"/>
              </a:rPr>
              <a:t>وادارة</a:t>
            </a:r>
            <a:r>
              <a:rPr lang="ar-AE" sz="2000" b="1" i="0" dirty="0">
                <a:solidFill>
                  <a:srgbClr val="000000"/>
                </a:solidFill>
                <a:effectLst/>
                <a:latin typeface="Arial Black" panose="020B0604020202020204" pitchFamily="34" charset="0"/>
                <a:cs typeface="Arial Black" panose="020B0604020202020204" pitchFamily="34" charset="0"/>
              </a:rPr>
              <a:t> النقاش التدريبي .</a:t>
            </a:r>
            <a:r>
              <a:rPr lang="ar-AE" sz="2000" b="1" dirty="0">
                <a:latin typeface="Arial Black" panose="020B0604020202020204" pitchFamily="34" charset="0"/>
                <a:cs typeface="Arial Black" panose="020B0604020202020204" pitchFamily="34" charset="0"/>
              </a:rPr>
              <a:t/>
            </a:r>
            <a:br>
              <a:rPr lang="ar-AE" sz="2000" b="1" dirty="0">
                <a:latin typeface="Arial Black" panose="020B0604020202020204" pitchFamily="34" charset="0"/>
                <a:cs typeface="Arial Black" panose="020B0604020202020204" pitchFamily="34" charset="0"/>
              </a:rPr>
            </a:br>
            <a:r>
              <a:rPr lang="ar-AE" sz="2000" b="1" i="0" dirty="0">
                <a:solidFill>
                  <a:srgbClr val="000000"/>
                </a:solidFill>
                <a:effectLst/>
                <a:latin typeface="Arial Black" panose="020B0604020202020204" pitchFamily="34" charset="0"/>
                <a:cs typeface="Arial Black" panose="020B0604020202020204" pitchFamily="34" charset="0"/>
              </a:rPr>
              <a:t>• تعريف المشاركين بالأساليب التدريبية.</a:t>
            </a:r>
            <a:r>
              <a:rPr lang="ar-AE" sz="2000" b="1" dirty="0">
                <a:latin typeface="Arial Black" panose="020B0604020202020204" pitchFamily="34" charset="0"/>
                <a:cs typeface="Arial Black" panose="020B0604020202020204" pitchFamily="34" charset="0"/>
              </a:rPr>
              <a:t/>
            </a:r>
            <a:br>
              <a:rPr lang="ar-AE" sz="2000" b="1" dirty="0">
                <a:latin typeface="Arial Black" panose="020B0604020202020204" pitchFamily="34" charset="0"/>
                <a:cs typeface="Arial Black" panose="020B0604020202020204" pitchFamily="34" charset="0"/>
              </a:rPr>
            </a:br>
            <a:r>
              <a:rPr lang="ar-AE" sz="2000" b="1" i="0" dirty="0">
                <a:solidFill>
                  <a:srgbClr val="000000"/>
                </a:solidFill>
                <a:effectLst/>
                <a:latin typeface="Arial Black" panose="020B0604020202020204" pitchFamily="34" charset="0"/>
                <a:cs typeface="Arial Black" panose="020B0604020202020204" pitchFamily="34" charset="0"/>
              </a:rPr>
              <a:t>• تعريف المشاركين بكيفية استخدام المعينات السمعية والبصرية في التدريب.</a:t>
            </a:r>
            <a:r>
              <a:rPr lang="ar-AE" sz="2000" b="1" dirty="0">
                <a:latin typeface="Arial Black" panose="020B0604020202020204" pitchFamily="34" charset="0"/>
                <a:cs typeface="Arial Black" panose="020B0604020202020204" pitchFamily="34" charset="0"/>
              </a:rPr>
              <a:t/>
            </a:r>
            <a:br>
              <a:rPr lang="ar-AE" sz="2000" b="1" dirty="0">
                <a:latin typeface="Arial Black" panose="020B0604020202020204" pitchFamily="34" charset="0"/>
                <a:cs typeface="Arial Black" panose="020B0604020202020204" pitchFamily="34" charset="0"/>
              </a:rPr>
            </a:br>
            <a:endParaRPr lang="fr-FR" sz="2000" b="1" dirty="0">
              <a:latin typeface="Arial Black" panose="020B0604020202020204" pitchFamily="34" charset="0"/>
              <a:cs typeface="Arial Black" panose="020B0604020202020204" pitchFamily="34" charset="0"/>
            </a:endParaRPr>
          </a:p>
        </p:txBody>
      </p:sp>
    </p:spTree>
    <p:extLst>
      <p:ext uri="{BB962C8B-B14F-4D97-AF65-F5344CB8AC3E}">
        <p14:creationId xmlns="" xmlns:p14="http://schemas.microsoft.com/office/powerpoint/2010/main" val="217667596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16"/>
                                        </p:tgtEl>
                                        <p:attrNameLst>
                                          <p:attrName>style.visibility</p:attrName>
                                        </p:attrNameLst>
                                      </p:cBhvr>
                                      <p:to>
                                        <p:strVal val="visible"/>
                                      </p:to>
                                    </p:set>
                                    <p:anim by="(-#ppt_w*2)" calcmode="lin" valueType="num">
                                      <p:cBhvr rctx="PPT">
                                        <p:cTn id="11" dur="500" autoRev="1" fill="hold">
                                          <p:stCondLst>
                                            <p:cond delay="0"/>
                                          </p:stCondLst>
                                        </p:cTn>
                                        <p:tgtEl>
                                          <p:spTgt spid="16"/>
                                        </p:tgtEl>
                                        <p:attrNameLst>
                                          <p:attrName>ppt_w</p:attrName>
                                        </p:attrNameLst>
                                      </p:cBhvr>
                                    </p:anim>
                                    <p:anim by="(#ppt_w*0.50)" calcmode="lin" valueType="num">
                                      <p:cBhvr>
                                        <p:cTn id="12" dur="500" decel="50000" autoRev="1" fill="hold">
                                          <p:stCondLst>
                                            <p:cond delay="0"/>
                                          </p:stCondLst>
                                        </p:cTn>
                                        <p:tgtEl>
                                          <p:spTgt spid="16"/>
                                        </p:tgtEl>
                                        <p:attrNameLst>
                                          <p:attrName>ppt_x</p:attrName>
                                        </p:attrNameLst>
                                      </p:cBhvr>
                                    </p:anim>
                                    <p:anim from="(-#ppt_h/2)" to="(#ppt_y)" calcmode="lin" valueType="num">
                                      <p:cBhvr>
                                        <p:cTn id="13" dur="1000" fill="hold">
                                          <p:stCondLst>
                                            <p:cond delay="0"/>
                                          </p:stCondLst>
                                        </p:cTn>
                                        <p:tgtEl>
                                          <p:spTgt spid="16"/>
                                        </p:tgtEl>
                                        <p:attrNameLst>
                                          <p:attrName>ppt_y</p:attrName>
                                        </p:attrNameLst>
                                      </p:cBhvr>
                                    </p:anim>
                                    <p:animRot by="21600000">
                                      <p:cBhvr>
                                        <p:cTn id="14" dur="1000" fill="hold">
                                          <p:stCondLst>
                                            <p:cond delay="0"/>
                                          </p:stCondLst>
                                        </p:cTn>
                                        <p:tgtEl>
                                          <p:spTgt spid="1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strips(down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 calcmode="lin" valueType="num">
                                      <p:cBhvr>
                                        <p:cTn id="38" dur="1000" fill="hold"/>
                                        <p:tgtEl>
                                          <p:spTgt spid="20"/>
                                        </p:tgtEl>
                                        <p:attrNameLst>
                                          <p:attrName>style.rotation</p:attrName>
                                        </p:attrNameLst>
                                      </p:cBhvr>
                                      <p:tavLst>
                                        <p:tav tm="0">
                                          <p:val>
                                            <p:fltVal val="90"/>
                                          </p:val>
                                        </p:tav>
                                        <p:tav tm="100000">
                                          <p:val>
                                            <p:fltVal val="0"/>
                                          </p:val>
                                        </p:tav>
                                      </p:tavLst>
                                    </p:anim>
                                    <p:animEffect transition="in" filter="fade">
                                      <p:cBhvr>
                                        <p:cTn id="3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animBg="1"/>
      <p:bldP spid="16" grpId="0"/>
      <p:bldP spid="18"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2">
            <a:extLst>
              <a:ext uri="{FF2B5EF4-FFF2-40B4-BE49-F238E27FC236}">
                <a16:creationId xmlns="" xmlns:a16="http://schemas.microsoft.com/office/drawing/2014/main" id="{E922E77D-DE71-8D4A-83B3-B18792AE99BB}"/>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344399" cy="7010399"/>
          </a:xfrm>
          <a:prstGeom prst="rect">
            <a:avLst/>
          </a:prstGeom>
        </p:spPr>
      </p:pic>
      <p:sp>
        <p:nvSpPr>
          <p:cNvPr id="4" name="ZoneTexte 3">
            <a:extLst>
              <a:ext uri="{FF2B5EF4-FFF2-40B4-BE49-F238E27FC236}">
                <a16:creationId xmlns="" xmlns:a16="http://schemas.microsoft.com/office/drawing/2014/main" id="{4D91C4A8-6823-2C41-9BFD-B9CEF33C08EF}"/>
              </a:ext>
            </a:extLst>
          </p:cNvPr>
          <p:cNvSpPr txBox="1"/>
          <p:nvPr/>
        </p:nvSpPr>
        <p:spPr>
          <a:xfrm>
            <a:off x="787644" y="0"/>
            <a:ext cx="11320095" cy="584775"/>
          </a:xfrm>
          <a:prstGeom prst="rect">
            <a:avLst/>
          </a:prstGeom>
          <a:noFill/>
        </p:spPr>
        <p:txBody>
          <a:bodyPr wrap="square">
            <a:spAutoFit/>
          </a:bodyPr>
          <a:lstStyle/>
          <a:p>
            <a:pPr algn="r"/>
            <a:r>
              <a:rPr lang="ar-SA" sz="3200" b="1">
                <a:effectLst/>
                <a:latin typeface="Tahoma" panose="020B0604030504040204" pitchFamily="34" charset="0"/>
                <a:ea typeface="Tahoma" panose="020B0604030504040204" pitchFamily="34" charset="0"/>
                <a:cs typeface="Tahoma" panose="020B0604030504040204" pitchFamily="34" charset="0"/>
              </a:rPr>
              <a:t>المطلب الثاني:</a:t>
            </a:r>
            <a:r>
              <a:rPr lang="fr-FR" sz="3200" b="1">
                <a:effectLst/>
                <a:latin typeface="Tahoma" panose="020B0604030504040204" pitchFamily="34" charset="0"/>
                <a:ea typeface="Tahoma" panose="020B0604030504040204" pitchFamily="34" charset="0"/>
                <a:cs typeface="Tahoma" panose="020B0604030504040204" pitchFamily="34" charset="0"/>
              </a:rPr>
              <a:t>تدريب العاملين على الإبداع</a:t>
            </a:r>
            <a:endParaRPr lang="fr-FR" sz="3200"/>
          </a:p>
        </p:txBody>
      </p:sp>
      <p:sp>
        <p:nvSpPr>
          <p:cNvPr id="3" name="Parchemin : horizontal 2">
            <a:extLst>
              <a:ext uri="{FF2B5EF4-FFF2-40B4-BE49-F238E27FC236}">
                <a16:creationId xmlns="" xmlns:a16="http://schemas.microsoft.com/office/drawing/2014/main" id="{0BA27D2A-5D8B-354F-AFF6-8B23C61C96E3}"/>
              </a:ext>
            </a:extLst>
          </p:cNvPr>
          <p:cNvSpPr/>
          <p:nvPr/>
        </p:nvSpPr>
        <p:spPr>
          <a:xfrm>
            <a:off x="1868365" y="0"/>
            <a:ext cx="9158654" cy="51061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 xmlns:a16="http://schemas.microsoft.com/office/drawing/2014/main" id="{D6EA5C68-5F37-A846-8A81-4AEDFE50BE2E}"/>
              </a:ext>
            </a:extLst>
          </p:cNvPr>
          <p:cNvSpPr txBox="1"/>
          <p:nvPr/>
        </p:nvSpPr>
        <p:spPr>
          <a:xfrm>
            <a:off x="1868365" y="844928"/>
            <a:ext cx="9158654" cy="3416320"/>
          </a:xfrm>
          <a:prstGeom prst="rect">
            <a:avLst/>
          </a:prstGeom>
          <a:noFill/>
        </p:spPr>
        <p:txBody>
          <a:bodyPr wrap="square">
            <a:spAutoFit/>
          </a:bodyPr>
          <a:lstStyle/>
          <a:p>
            <a:pPr algn="r"/>
            <a:r>
              <a:rPr lang="ar-AE" sz="2400" b="1" dirty="0">
                <a:latin typeface="Arial Black" panose="020B0604020202020204" pitchFamily="34" charset="0"/>
                <a:cs typeface="Arial Black" panose="020B0604020202020204" pitchFamily="34" charset="0"/>
              </a:rPr>
              <a:t>إن تحول أي مؤسسة كبرى يبدأ بالتعليم </a:t>
            </a:r>
            <a:r>
              <a:rPr lang="ar-AE" sz="2400" b="1" dirty="0" err="1">
                <a:latin typeface="Arial Black" panose="020B0604020202020204" pitchFamily="34" charset="0"/>
                <a:cs typeface="Arial Black" panose="020B0604020202020204" pitchFamily="34" charset="0"/>
              </a:rPr>
              <a:t>و</a:t>
            </a:r>
            <a:r>
              <a:rPr lang="ar-AE" sz="2400" b="1" dirty="0">
                <a:latin typeface="Arial Black" panose="020B0604020202020204" pitchFamily="34" charset="0"/>
                <a:cs typeface="Arial Black" panose="020B0604020202020204" pitchFamily="34" charset="0"/>
              </a:rPr>
              <a:t> الاتساق والقدرة على الإنتاج </a:t>
            </a:r>
            <a:r>
              <a:rPr lang="ar-AE" sz="2400" b="1" dirty="0" err="1">
                <a:latin typeface="Arial Black" panose="020B0604020202020204" pitchFamily="34" charset="0"/>
                <a:cs typeface="Arial Black" panose="020B0604020202020204" pitchFamily="34" charset="0"/>
              </a:rPr>
              <a:t>و</a:t>
            </a:r>
            <a:r>
              <a:rPr lang="ar-AE" sz="2400" b="1" dirty="0">
                <a:latin typeface="Arial Black" panose="020B0604020202020204" pitchFamily="34" charset="0"/>
                <a:cs typeface="Arial Black" panose="020B0604020202020204" pitchFamily="34" charset="0"/>
              </a:rPr>
              <a:t> النتائج، </a:t>
            </a:r>
            <a:r>
              <a:rPr lang="ar-AE" sz="2400" b="1" dirty="0" err="1">
                <a:latin typeface="Arial Black" panose="020B0604020202020204" pitchFamily="34" charset="0"/>
                <a:cs typeface="Arial Black" panose="020B0604020202020204" pitchFamily="34" charset="0"/>
              </a:rPr>
              <a:t>و</a:t>
            </a:r>
            <a:r>
              <a:rPr lang="ar-AE" sz="2400" b="1" dirty="0">
                <a:latin typeface="Arial Black" panose="020B0604020202020204" pitchFamily="34" charset="0"/>
                <a:cs typeface="Arial Black" panose="020B0604020202020204" pitchFamily="34" charset="0"/>
              </a:rPr>
              <a:t> الهدف من التدريب هو مساعدة العاملين على التآلف مع </a:t>
            </a:r>
            <a:r>
              <a:rPr lang="fr-FR" sz="2400" b="1" dirty="0" err="1">
                <a:latin typeface="Arial Black" panose="020B0604020202020204" pitchFamily="34" charset="0"/>
                <a:cs typeface="Arial Black" panose="020B0604020202020204" pitchFamily="34" charset="0"/>
              </a:rPr>
              <a:t>عملية</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الإبداع</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وتدعيم</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قدراتهم</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الإبداعية</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في</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خدمة</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أهداف</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المؤسسة</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وينبغي</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أن</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يشمل</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التدريب</a:t>
            </a:r>
            <a:r>
              <a:rPr lang="fr-FR" sz="2400" b="1" dirty="0">
                <a:latin typeface="Arial Black" panose="020B0604020202020204" pitchFamily="34" charset="0"/>
                <a:cs typeface="Arial Black" panose="020B0604020202020204" pitchFamily="34" charset="0"/>
              </a:rPr>
              <a:t> </a:t>
            </a:r>
            <a:r>
              <a:rPr lang="fr-FR" sz="2400" b="1" dirty="0" err="1" smtClean="0">
                <a:latin typeface="Arial Black" panose="020B0604020202020204" pitchFamily="34" charset="0"/>
                <a:cs typeface="Arial Black" panose="020B0604020202020204" pitchFamily="34" charset="0"/>
              </a:rPr>
              <a:t>فه</a:t>
            </a:r>
            <a:r>
              <a:rPr lang="ar-DZ" sz="2400" b="1" dirty="0" smtClean="0">
                <a:latin typeface="Arial Black" panose="020B0604020202020204" pitchFamily="34" charset="0"/>
                <a:cs typeface="Arial Black" panose="020B0604020202020204" pitchFamily="34" charset="0"/>
              </a:rPr>
              <a:t>م</a:t>
            </a:r>
            <a:r>
              <a:rPr lang="fr-FR" sz="2400" b="1" dirty="0" smtClean="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سمات</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الإبداع</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حتى</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يمكن</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إدراك</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عناصره</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المتمثلة</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في</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المعرفة</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والأداء</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والتحليل</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كما</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ينبغي</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أن</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يشمل</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التدريب</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أيضا</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الخبرة</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بإجراء</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الأبحاث</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والأداء</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بمجموعات</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عناصر</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الحلول</a:t>
            </a:r>
            <a:r>
              <a:rPr lang="fr-FR" sz="2400" b="1" dirty="0">
                <a:latin typeface="Arial Black" panose="020B0604020202020204" pitchFamily="34" charset="0"/>
                <a:cs typeface="Arial Black" panose="020B0604020202020204" pitchFamily="34" charset="0"/>
              </a:rPr>
              <a:t> </a:t>
            </a:r>
            <a:r>
              <a:rPr lang="fr-FR" sz="2400" b="1" dirty="0" err="1">
                <a:latin typeface="Arial Black" panose="020B0604020202020204" pitchFamily="34" charset="0"/>
                <a:cs typeface="Arial Black" panose="020B0604020202020204" pitchFamily="34" charset="0"/>
              </a:rPr>
              <a:t>الإبداعية</a:t>
            </a:r>
            <a:r>
              <a:rPr lang="ar-AE" sz="2400" b="1" dirty="0">
                <a:latin typeface="Arial Black" panose="020B0604020202020204" pitchFamily="34" charset="0"/>
                <a:cs typeface="Arial Black" panose="020B0604020202020204" pitchFamily="34" charset="0"/>
              </a:rPr>
              <a:t> </a:t>
            </a:r>
            <a:r>
              <a:rPr lang="ar-DZ" sz="2400" b="1" dirty="0" smtClean="0">
                <a:latin typeface="Arial Black" panose="020B0604020202020204" pitchFamily="34" charset="0"/>
                <a:cs typeface="Arial Black" panose="020B0604020202020204" pitchFamily="34" charset="0"/>
              </a:rPr>
              <a:t>و</a:t>
            </a:r>
            <a:r>
              <a:rPr lang="ar-AE" sz="2400" b="1" dirty="0" smtClean="0">
                <a:latin typeface="Arial Black" panose="020B0604020202020204" pitchFamily="34" charset="0"/>
                <a:cs typeface="Arial Black" panose="020B0604020202020204" pitchFamily="34" charset="0"/>
              </a:rPr>
              <a:t>يمكن </a:t>
            </a:r>
            <a:r>
              <a:rPr lang="ar-AE" sz="2400" b="1" dirty="0">
                <a:latin typeface="Arial Black" panose="020B0604020202020204" pitchFamily="34" charset="0"/>
                <a:cs typeface="Arial Black" panose="020B0604020202020204" pitchFamily="34" charset="0"/>
              </a:rPr>
              <a:t>أن يتم التدريب ببساطة بوضع المتدربين في بيئة مبرمجة </a:t>
            </a:r>
            <a:r>
              <a:rPr lang="fr-FR" sz="2400" b="1" dirty="0">
                <a:latin typeface="Arial Black" panose="020B0604020202020204" pitchFamily="34" charset="0"/>
                <a:cs typeface="Arial Black" panose="020B0604020202020204" pitchFamily="34" charset="0"/>
              </a:rPr>
              <a:t>و</a:t>
            </a:r>
            <a:r>
              <a:rPr lang="ar-AE" sz="2400" b="1" dirty="0">
                <a:latin typeface="Arial Black" panose="020B0604020202020204" pitchFamily="34" charset="0"/>
                <a:cs typeface="Arial Black" panose="020B0604020202020204" pitchFamily="34" charset="0"/>
              </a:rPr>
              <a:t>عرض أهداف التعليم عليهم </a:t>
            </a:r>
            <a:r>
              <a:rPr lang="ar-AE" sz="2400" b="1" dirty="0" err="1">
                <a:latin typeface="Arial Black" panose="020B0604020202020204" pitchFamily="34" charset="0"/>
                <a:cs typeface="Arial Black" panose="020B0604020202020204" pitchFamily="34" charset="0"/>
              </a:rPr>
              <a:t>و</a:t>
            </a:r>
            <a:r>
              <a:rPr lang="ar-AE" sz="2400" b="1" dirty="0">
                <a:latin typeface="Arial Black" panose="020B0604020202020204" pitchFamily="34" charset="0"/>
                <a:cs typeface="Arial Black" panose="020B0604020202020204" pitchFamily="34" charset="0"/>
              </a:rPr>
              <a:t> لإعطائهم المزيد من الحرية، </a:t>
            </a:r>
            <a:r>
              <a:rPr lang="ar-AE" sz="2400" b="1" dirty="0" err="1">
                <a:latin typeface="Arial Black" panose="020B0604020202020204" pitchFamily="34" charset="0"/>
                <a:cs typeface="Arial Black" panose="020B0604020202020204" pitchFamily="34" charset="0"/>
              </a:rPr>
              <a:t>و</a:t>
            </a:r>
            <a:r>
              <a:rPr lang="ar-AE" sz="2400" b="1" dirty="0">
                <a:latin typeface="Arial Black" panose="020B0604020202020204" pitchFamily="34" charset="0"/>
                <a:cs typeface="Arial Black" panose="020B0604020202020204" pitchFamily="34" charset="0"/>
              </a:rPr>
              <a:t> يجب أن يكون التدريب أسلوب</a:t>
            </a:r>
            <a:r>
              <a:rPr lang="fr-FR" sz="2400" b="1" dirty="0">
                <a:latin typeface="Arial Black" panose="020B0604020202020204" pitchFamily="34" charset="0"/>
                <a:cs typeface="Arial Black" panose="020B0604020202020204" pitchFamily="34" charset="0"/>
              </a:rPr>
              <a:t>ا </a:t>
            </a:r>
            <a:r>
              <a:rPr lang="fr-FR" sz="2400" b="1" dirty="0" err="1">
                <a:latin typeface="Arial Black" panose="020B0604020202020204" pitchFamily="34" charset="0"/>
                <a:cs typeface="Arial Black" panose="020B0604020202020204" pitchFamily="34" charset="0"/>
              </a:rPr>
              <a:t>إبداعيا</a:t>
            </a:r>
            <a:r>
              <a:rPr lang="ar-AE" sz="2400" b="1" dirty="0">
                <a:latin typeface="Arial Black" panose="020B0604020202020204" pitchFamily="34" charset="0"/>
                <a:cs typeface="Arial Black" panose="020B0604020202020204" pitchFamily="34" charset="0"/>
              </a:rPr>
              <a:t> في حد ذاته. كما يجب على المؤسسة وضع مجموعة من الأهداف للتدريب على الإبداع </a:t>
            </a:r>
            <a:r>
              <a:rPr lang="ar-AE" sz="2400" b="1" dirty="0" err="1">
                <a:latin typeface="Arial Black" panose="020B0604020202020204" pitchFamily="34" charset="0"/>
                <a:cs typeface="Arial Black" panose="020B0604020202020204" pitchFamily="34" charset="0"/>
              </a:rPr>
              <a:t>و</a:t>
            </a:r>
            <a:r>
              <a:rPr lang="ar-AE" sz="2400" b="1" dirty="0">
                <a:latin typeface="Arial Black" panose="020B0604020202020204" pitchFamily="34" charset="0"/>
                <a:cs typeface="Arial Black" panose="020B0604020202020204" pitchFamily="34" charset="0"/>
              </a:rPr>
              <a:t> قياس فعالية</a:t>
            </a:r>
          </a:p>
          <a:p>
            <a:pPr algn="r"/>
            <a:r>
              <a:rPr lang="ar-AE" sz="2400" b="1" dirty="0">
                <a:latin typeface="Arial Black" panose="020B0604020202020204" pitchFamily="34" charset="0"/>
                <a:cs typeface="Arial Black" panose="020B0604020202020204" pitchFamily="34" charset="0"/>
              </a:rPr>
              <a:t>التدريب بناءا على عدد الإبداعات </a:t>
            </a:r>
            <a:r>
              <a:rPr lang="ar-AE" sz="2400" b="1" dirty="0" err="1">
                <a:latin typeface="Arial Black" panose="020B0604020202020204" pitchFamily="34" charset="0"/>
                <a:cs typeface="Arial Black" panose="020B0604020202020204" pitchFamily="34" charset="0"/>
              </a:rPr>
              <a:t>و</a:t>
            </a:r>
            <a:r>
              <a:rPr lang="ar-AE" sz="2400" b="1" dirty="0">
                <a:latin typeface="Arial Black" panose="020B0604020202020204" pitchFamily="34" charset="0"/>
                <a:cs typeface="Arial Black" panose="020B0604020202020204" pitchFamily="34" charset="0"/>
              </a:rPr>
              <a:t> حجمها </a:t>
            </a:r>
            <a:r>
              <a:rPr lang="ar-AE" sz="2400" b="1" dirty="0" err="1">
                <a:latin typeface="Arial Black" panose="020B0604020202020204" pitchFamily="34" charset="0"/>
                <a:cs typeface="Arial Black" panose="020B0604020202020204" pitchFamily="34" charset="0"/>
              </a:rPr>
              <a:t>و</a:t>
            </a:r>
            <a:r>
              <a:rPr lang="ar-AE" sz="2400" b="1" dirty="0">
                <a:latin typeface="Arial Black" panose="020B0604020202020204" pitchFamily="34" charset="0"/>
                <a:cs typeface="Arial Black" panose="020B0604020202020204" pitchFamily="34" charset="0"/>
              </a:rPr>
              <a:t> التأثير المالي </a:t>
            </a:r>
            <a:r>
              <a:rPr lang="ar-DZ" sz="2400" b="1" dirty="0" smtClean="0">
                <a:latin typeface="Arial Black" panose="020B0604020202020204" pitchFamily="34" charset="0"/>
                <a:cs typeface="Arial Black" panose="020B0604020202020204" pitchFamily="34" charset="0"/>
              </a:rPr>
              <a:t>.</a:t>
            </a:r>
            <a:r>
              <a:rPr lang="fr-FR" sz="2400" b="1" dirty="0" smtClean="0">
                <a:latin typeface="Arial Black" panose="020B0604020202020204" pitchFamily="34" charset="0"/>
                <a:cs typeface="Arial Black" panose="020B0604020202020204" pitchFamily="34" charset="0"/>
              </a:rPr>
              <a:t>   </a:t>
            </a:r>
            <a:endParaRPr lang="fr-FR" sz="2400" b="1" dirty="0">
              <a:latin typeface="Arial Black" panose="020B0604020202020204" pitchFamily="34" charset="0"/>
              <a:cs typeface="Arial Black" panose="020B0604020202020204" pitchFamily="34" charset="0"/>
            </a:endParaRPr>
          </a:p>
        </p:txBody>
      </p:sp>
    </p:spTree>
    <p:extLst>
      <p:ext uri="{BB962C8B-B14F-4D97-AF65-F5344CB8AC3E}">
        <p14:creationId xmlns="" xmlns:p14="http://schemas.microsoft.com/office/powerpoint/2010/main" val="298849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8">
            <a:extLst>
              <a:ext uri="{FF2B5EF4-FFF2-40B4-BE49-F238E27FC236}">
                <a16:creationId xmlns="" xmlns:a16="http://schemas.microsoft.com/office/drawing/2014/main" id="{944A8C03-425E-0D45-9843-C1CD0C25EC6F}"/>
              </a:ext>
            </a:extLst>
          </p:cNvPr>
          <p:cNvSpPr/>
          <p:nvPr/>
        </p:nvSpPr>
        <p:spPr>
          <a:xfrm>
            <a:off x="111552" y="610198"/>
            <a:ext cx="11837435" cy="6247801"/>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pic>
        <p:nvPicPr>
          <p:cNvPr id="2" name="Image 2">
            <a:extLst>
              <a:ext uri="{FF2B5EF4-FFF2-40B4-BE49-F238E27FC236}">
                <a16:creationId xmlns="" xmlns:a16="http://schemas.microsoft.com/office/drawing/2014/main" id="{569B2718-3FEA-8842-970F-DF514EC67C7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10800000" flipV="1">
            <a:off x="73681" y="0"/>
            <a:ext cx="12191999" cy="6857999"/>
          </a:xfrm>
          <a:prstGeom prst="rect">
            <a:avLst/>
          </a:prstGeom>
        </p:spPr>
      </p:pic>
      <p:sp>
        <p:nvSpPr>
          <p:cNvPr id="4" name="ZoneTexte 3">
            <a:extLst>
              <a:ext uri="{FF2B5EF4-FFF2-40B4-BE49-F238E27FC236}">
                <a16:creationId xmlns="" xmlns:a16="http://schemas.microsoft.com/office/drawing/2014/main" id="{D03DFDC6-FE9A-8F45-A0CE-49D7B22E9634}"/>
              </a:ext>
            </a:extLst>
          </p:cNvPr>
          <p:cNvSpPr txBox="1"/>
          <p:nvPr/>
        </p:nvSpPr>
        <p:spPr>
          <a:xfrm>
            <a:off x="2086341" y="-610200"/>
            <a:ext cx="10105658" cy="1220399"/>
          </a:xfrm>
          <a:prstGeom prst="rect">
            <a:avLst/>
          </a:prstGeom>
          <a:noFill/>
        </p:spPr>
        <p:txBody>
          <a:bodyPr wrap="square">
            <a:spAutoFit/>
          </a:bodyPr>
          <a:lstStyle/>
          <a:p>
            <a:pPr algn="r">
              <a:lnSpc>
                <a:spcPct val="107000"/>
              </a:lnSpc>
              <a:spcAft>
                <a:spcPts val="800"/>
              </a:spcAft>
            </a:pPr>
            <a:endParaRPr lang="fr-FR" sz="3200" b="1">
              <a:effectLst/>
              <a:latin typeface="Tahoma" panose="020B0604030504040204" pitchFamily="34" charset="0"/>
              <a:ea typeface="Tahoma" panose="020B0604030504040204" pitchFamily="34" charset="0"/>
              <a:cs typeface="Tahoma" panose="020B0604030504040204" pitchFamily="34" charset="0"/>
            </a:endParaRPr>
          </a:p>
          <a:p>
            <a:pPr algn="r">
              <a:lnSpc>
                <a:spcPct val="107000"/>
              </a:lnSpc>
              <a:spcAft>
                <a:spcPts val="800"/>
              </a:spcAft>
            </a:pPr>
            <a:r>
              <a:rPr lang="ar-SA" sz="3200" b="1">
                <a:effectLst/>
                <a:latin typeface="Tahoma" panose="020B0604030504040204" pitchFamily="34" charset="0"/>
                <a:ea typeface="Tahoma" panose="020B0604030504040204" pitchFamily="34" charset="0"/>
                <a:cs typeface="Tahoma" panose="020B0604030504040204" pitchFamily="34" charset="0"/>
              </a:rPr>
              <a:t>المطلب الثالث: </a:t>
            </a:r>
            <a:r>
              <a:rPr lang="fr-FR" sz="3200" b="1">
                <a:effectLst/>
                <a:latin typeface="Tahoma" panose="020B0604030504040204" pitchFamily="34" charset="0"/>
                <a:ea typeface="Tahoma" panose="020B0604030504040204" pitchFamily="34" charset="0"/>
                <a:cs typeface="Tahoma" panose="020B0604030504040204" pitchFamily="34" charset="0"/>
              </a:rPr>
              <a:t>تقييم فاعلية التدريب على الإبداع</a:t>
            </a:r>
            <a:endParaRPr lang="fr-FR" sz="3200"/>
          </a:p>
        </p:txBody>
      </p:sp>
      <p:sp>
        <p:nvSpPr>
          <p:cNvPr id="3" name="Organigramme : Fusion 2">
            <a:extLst>
              <a:ext uri="{FF2B5EF4-FFF2-40B4-BE49-F238E27FC236}">
                <a16:creationId xmlns="" xmlns:a16="http://schemas.microsoft.com/office/drawing/2014/main" id="{C86AD891-7DF3-D94B-945E-EEA1ED58CB39}"/>
              </a:ext>
            </a:extLst>
          </p:cNvPr>
          <p:cNvSpPr/>
          <p:nvPr/>
        </p:nvSpPr>
        <p:spPr>
          <a:xfrm>
            <a:off x="2672697" y="904888"/>
            <a:ext cx="6846603" cy="5953112"/>
          </a:xfrm>
          <a:prstGeom prst="flowChartMerg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000" b="1">
                <a:solidFill>
                  <a:schemeClr val="tx1"/>
                </a:solidFill>
              </a:rPr>
              <a:t> </a:t>
            </a:r>
          </a:p>
          <a:p>
            <a:pPr algn="ctr"/>
            <a:endParaRPr lang="fr-FR" sz="2000" b="1">
              <a:solidFill>
                <a:schemeClr val="tx1"/>
              </a:solidFill>
            </a:endParaRPr>
          </a:p>
          <a:p>
            <a:pPr algn="ctr"/>
            <a:endParaRPr lang="fr-FR" sz="2000" b="1">
              <a:solidFill>
                <a:schemeClr val="tx1"/>
              </a:solidFill>
            </a:endParaRPr>
          </a:p>
          <a:p>
            <a:pPr algn="ctr"/>
            <a:endParaRPr lang="fr-FR" sz="2000" b="1">
              <a:solidFill>
                <a:schemeClr val="tx1"/>
              </a:solidFill>
            </a:endParaRPr>
          </a:p>
          <a:p>
            <a:pPr algn="ctr"/>
            <a:r>
              <a:rPr lang="fr-FR" sz="2000" b="1">
                <a:solidFill>
                  <a:schemeClr val="tx1"/>
                </a:solidFill>
              </a:rPr>
              <a:t>أنشطة خارج بيئة العمل</a:t>
            </a:r>
          </a:p>
          <a:p>
            <a:pPr algn="ctr"/>
            <a:r>
              <a:rPr lang="fr-FR" sz="2000" b="1">
                <a:solidFill>
                  <a:schemeClr val="tx1"/>
                </a:solidFill>
              </a:rPr>
              <a:t>5</a:t>
            </a:r>
          </a:p>
          <a:p>
            <a:pPr algn="ctr"/>
            <a:r>
              <a:rPr lang="fr-FR" sz="2000" b="1">
                <a:solidFill>
                  <a:schemeClr val="tx1"/>
                </a:solidFill>
              </a:rPr>
              <a:t>عدم التلميح بضرورة الإبداع أثناء التقييم</a:t>
            </a:r>
          </a:p>
          <a:p>
            <a:pPr algn="ctr"/>
            <a:r>
              <a:rPr lang="fr-FR" sz="2000" b="1">
                <a:solidFill>
                  <a:schemeClr val="tx1"/>
                </a:solidFill>
              </a:rPr>
              <a:t>4</a:t>
            </a:r>
          </a:p>
          <a:p>
            <a:pPr algn="ctr"/>
            <a:r>
              <a:rPr lang="fr-FR" sz="2000" b="1">
                <a:solidFill>
                  <a:schemeClr val="tx1"/>
                </a:solidFill>
              </a:rPr>
              <a:t>تأجيل تقييم أثر التدريب،مع اختلافات المهام والتلميح بضرورة المهام </a:t>
            </a:r>
          </a:p>
          <a:p>
            <a:pPr algn="ctr"/>
            <a:r>
              <a:rPr lang="fr-FR" sz="2000" b="1">
                <a:solidFill>
                  <a:schemeClr val="tx1"/>
                </a:solidFill>
              </a:rPr>
              <a:t>3</a:t>
            </a:r>
          </a:p>
          <a:p>
            <a:pPr algn="ctr"/>
            <a:r>
              <a:rPr lang="fr-FR" sz="2000" b="1">
                <a:solidFill>
                  <a:schemeClr val="tx1"/>
                </a:solidFill>
              </a:rPr>
              <a:t>تأجيل تقييم أثر التدريب ليتم في موقع العمل</a:t>
            </a:r>
          </a:p>
          <a:p>
            <a:pPr algn="ctr"/>
            <a:r>
              <a:rPr lang="fr-FR" sz="2000" b="1">
                <a:solidFill>
                  <a:schemeClr val="tx1"/>
                </a:solidFill>
              </a:rPr>
              <a:t>2</a:t>
            </a:r>
          </a:p>
          <a:p>
            <a:pPr algn="ctr"/>
            <a:r>
              <a:rPr lang="fr-FR" sz="2000" b="1">
                <a:solidFill>
                  <a:schemeClr val="tx1"/>
                </a:solidFill>
              </a:rPr>
              <a:t>اختبار على الإبداع بعد التدريب مباشرة </a:t>
            </a:r>
          </a:p>
          <a:p>
            <a:pPr algn="ctr"/>
            <a:r>
              <a:rPr lang="fr-FR" sz="2000" b="1">
                <a:solidFill>
                  <a:schemeClr val="tx1"/>
                </a:solidFill>
              </a:rPr>
              <a:t>1</a:t>
            </a:r>
          </a:p>
          <a:p>
            <a:pPr algn="ctr"/>
            <a:endParaRPr lang="fr-FR" sz="2000" b="1">
              <a:solidFill>
                <a:schemeClr val="tx1"/>
              </a:solidFill>
            </a:endParaRPr>
          </a:p>
        </p:txBody>
      </p:sp>
      <p:sp>
        <p:nvSpPr>
          <p:cNvPr id="5" name="Flèche : haut 4">
            <a:extLst>
              <a:ext uri="{FF2B5EF4-FFF2-40B4-BE49-F238E27FC236}">
                <a16:creationId xmlns="" xmlns:a16="http://schemas.microsoft.com/office/drawing/2014/main" id="{A3014FCC-20DC-7A4B-8376-447B0CF79FEE}"/>
              </a:ext>
            </a:extLst>
          </p:cNvPr>
          <p:cNvSpPr/>
          <p:nvPr/>
        </p:nvSpPr>
        <p:spPr>
          <a:xfrm>
            <a:off x="3736730" y="3978519"/>
            <a:ext cx="923193" cy="2571750"/>
          </a:xfrm>
          <a:prstGeom prst="upArrow">
            <a:avLst>
              <a:gd name="adj1" fmla="val 36286"/>
              <a:gd name="adj2" fmla="val 635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 xmlns:a16="http://schemas.microsoft.com/office/drawing/2014/main" id="{E12B4A93-EF8A-C440-85C0-4F6D9B1E0ABD}"/>
              </a:ext>
            </a:extLst>
          </p:cNvPr>
          <p:cNvSpPr txBox="1"/>
          <p:nvPr/>
        </p:nvSpPr>
        <p:spPr>
          <a:xfrm>
            <a:off x="111552" y="4657376"/>
            <a:ext cx="3949578" cy="1569660"/>
          </a:xfrm>
          <a:prstGeom prst="rect">
            <a:avLst/>
          </a:prstGeom>
          <a:noFill/>
        </p:spPr>
        <p:txBody>
          <a:bodyPr wrap="square" rtlCol="0">
            <a:spAutoFit/>
          </a:bodyPr>
          <a:lstStyle/>
          <a:p>
            <a:pPr algn="ctr"/>
            <a:r>
              <a:rPr lang="fr-FR" sz="3200" b="1"/>
              <a:t>زيادة مستوى التعميم) المكان ،المهام،الوقت،التلميح بضرورة الإبداع</a:t>
            </a:r>
          </a:p>
        </p:txBody>
      </p:sp>
      <p:sp>
        <p:nvSpPr>
          <p:cNvPr id="7" name="ZoneTexte 6">
            <a:extLst>
              <a:ext uri="{FF2B5EF4-FFF2-40B4-BE49-F238E27FC236}">
                <a16:creationId xmlns="" xmlns:a16="http://schemas.microsoft.com/office/drawing/2014/main" id="{892FA3E9-B51E-3449-AAC2-342A2B14DE45}"/>
              </a:ext>
            </a:extLst>
          </p:cNvPr>
          <p:cNvSpPr txBox="1"/>
          <p:nvPr/>
        </p:nvSpPr>
        <p:spPr>
          <a:xfrm>
            <a:off x="9164737" y="1074509"/>
            <a:ext cx="2784251" cy="4708981"/>
          </a:xfrm>
          <a:prstGeom prst="rect">
            <a:avLst/>
          </a:prstGeom>
          <a:noFill/>
        </p:spPr>
        <p:txBody>
          <a:bodyPr wrap="square" rtlCol="0">
            <a:spAutoFit/>
          </a:bodyPr>
          <a:lstStyle/>
          <a:p>
            <a:pPr algn="ctr"/>
            <a:r>
              <a:rPr lang="fr-FR" sz="2000" b="1"/>
              <a:t>الأنشطة المتعلقة بالعلاقات الأسرية والشخصية وأوقات الفراغ</a:t>
            </a:r>
          </a:p>
          <a:p>
            <a:pPr algn="ctr"/>
            <a:endParaRPr lang="fr-FR" sz="2000" b="1"/>
          </a:p>
          <a:p>
            <a:pPr algn="ctr"/>
            <a:r>
              <a:rPr lang="fr-FR" sz="2000" b="1"/>
              <a:t>المهام متضمنة في العمل اليومي المعتاد</a:t>
            </a:r>
          </a:p>
          <a:p>
            <a:pPr algn="ctr"/>
            <a:endParaRPr lang="fr-FR" sz="2000" b="1"/>
          </a:p>
          <a:p>
            <a:pPr algn="ctr"/>
            <a:r>
              <a:rPr lang="fr-FR" sz="2000" b="1"/>
              <a:t>المهام مختلفة،تأجيل التقييم،الموقع مقر العمل</a:t>
            </a:r>
          </a:p>
          <a:p>
            <a:pPr algn="ctr"/>
            <a:endParaRPr lang="fr-FR" sz="2000" b="1"/>
          </a:p>
          <a:p>
            <a:pPr algn="ctr"/>
            <a:r>
              <a:rPr lang="fr-FR" sz="2000" b="1"/>
              <a:t>نفس المهام،تأجيل التقييم،الموقع مقر العمل</a:t>
            </a:r>
          </a:p>
          <a:p>
            <a:pPr algn="ctr"/>
            <a:endParaRPr lang="fr-FR" sz="2000" b="1"/>
          </a:p>
          <a:p>
            <a:pPr algn="ctr"/>
            <a:r>
              <a:rPr lang="fr-FR" sz="2000" b="1"/>
              <a:t>نفس المهام التي تدرب عليها بعد التدريب وفي موقع التدريب</a:t>
            </a:r>
          </a:p>
        </p:txBody>
      </p:sp>
    </p:spTree>
    <p:extLst>
      <p:ext uri="{BB962C8B-B14F-4D97-AF65-F5344CB8AC3E}">
        <p14:creationId xmlns="" xmlns:p14="http://schemas.microsoft.com/office/powerpoint/2010/main" val="2311784791"/>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by="(-#ppt_w*2)" calcmode="lin" valueType="num">
                                      <p:cBhvr rctx="PPT">
                                        <p:cTn id="18" dur="500" autoRev="1" fill="hold">
                                          <p:stCondLst>
                                            <p:cond delay="0"/>
                                          </p:stCondLst>
                                        </p:cTn>
                                        <p:tgtEl>
                                          <p:spTgt spid="3"/>
                                        </p:tgtEl>
                                        <p:attrNameLst>
                                          <p:attrName>ppt_w</p:attrName>
                                        </p:attrNameLst>
                                      </p:cBhvr>
                                    </p:anim>
                                    <p:anim by="(#ppt_w*0.50)" calcmode="lin" valueType="num">
                                      <p:cBhvr>
                                        <p:cTn id="19" dur="500" decel="50000" autoRev="1" fill="hold">
                                          <p:stCondLst>
                                            <p:cond delay="0"/>
                                          </p:stCondLst>
                                        </p:cTn>
                                        <p:tgtEl>
                                          <p:spTgt spid="3"/>
                                        </p:tgtEl>
                                        <p:attrNameLst>
                                          <p:attrName>ppt_x</p:attrName>
                                        </p:attrNameLst>
                                      </p:cBhvr>
                                    </p:anim>
                                    <p:anim from="(-#ppt_h/2)" to="(#ppt_y)" calcmode="lin" valueType="num">
                                      <p:cBhvr>
                                        <p:cTn id="20" dur="1000" fill="hold">
                                          <p:stCondLst>
                                            <p:cond delay="0"/>
                                          </p:stCondLst>
                                        </p:cTn>
                                        <p:tgtEl>
                                          <p:spTgt spid="3"/>
                                        </p:tgtEl>
                                        <p:attrNameLst>
                                          <p:attrName>ppt_y</p:attrName>
                                        </p:attrNameLst>
                                      </p:cBhvr>
                                    </p:anim>
                                    <p:animRot by="21600000">
                                      <p:cBhvr>
                                        <p:cTn id="21" dur="1000" fill="hold">
                                          <p:stCondLst>
                                            <p:cond delay="0"/>
                                          </p:stCondLst>
                                        </p:cTn>
                                        <p:tgtEl>
                                          <p:spTgt spid="3"/>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anim calcmode="lin" valueType="num">
                                      <p:cBhvr>
                                        <p:cTn id="27" dur="2000" fill="hold"/>
                                        <p:tgtEl>
                                          <p:spTgt spid="5"/>
                                        </p:tgtEl>
                                        <p:attrNameLst>
                                          <p:attrName>ppt_w</p:attrName>
                                        </p:attrNameLst>
                                      </p:cBhvr>
                                      <p:tavLst>
                                        <p:tav tm="0" fmla="#ppt_w*sin(2.5*pi*$)">
                                          <p:val>
                                            <p:fltVal val="0"/>
                                          </p:val>
                                        </p:tav>
                                        <p:tav tm="100000">
                                          <p:val>
                                            <p:fltVal val="1"/>
                                          </p:val>
                                        </p:tav>
                                      </p:tavLst>
                                    </p:anim>
                                    <p:anim calcmode="lin" valueType="num">
                                      <p:cBhvr>
                                        <p:cTn id="28"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trips(down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5" grpId="0" animBg="1"/>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3">
            <a:extLst>
              <a:ext uri="{FF2B5EF4-FFF2-40B4-BE49-F238E27FC236}">
                <a16:creationId xmlns="" xmlns:a16="http://schemas.microsoft.com/office/drawing/2014/main" id="{C7A86D44-A332-DE4A-AED8-4D12DCE6F1AD}"/>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
            <a:ext cx="12191999" cy="6857999"/>
          </a:xfrm>
          <a:prstGeom prst="rect">
            <a:avLst/>
          </a:prstGeom>
        </p:spPr>
      </p:pic>
      <p:sp>
        <p:nvSpPr>
          <p:cNvPr id="3" name="Organigramme : Multidocument 2">
            <a:extLst>
              <a:ext uri="{FF2B5EF4-FFF2-40B4-BE49-F238E27FC236}">
                <a16:creationId xmlns="" xmlns:a16="http://schemas.microsoft.com/office/drawing/2014/main" id="{B0CAB8E4-61F4-8E4E-AD00-E3401D6C7E0A}"/>
              </a:ext>
            </a:extLst>
          </p:cNvPr>
          <p:cNvSpPr/>
          <p:nvPr/>
        </p:nvSpPr>
        <p:spPr>
          <a:xfrm rot="1893878">
            <a:off x="9198081" y="224701"/>
            <a:ext cx="2629624" cy="2455937"/>
          </a:xfrm>
          <a:prstGeom prst="flowChartMulti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4800" b="1">
                <a:latin typeface="Tahoma" panose="020B0604030504040204" pitchFamily="34" charset="0"/>
                <a:ea typeface="Tahoma" panose="020B0604030504040204" pitchFamily="34" charset="0"/>
                <a:cs typeface="Tahoma" panose="020B0604030504040204" pitchFamily="34" charset="0"/>
              </a:rPr>
              <a:t>الخاتمة</a:t>
            </a:r>
          </a:p>
        </p:txBody>
      </p:sp>
      <p:sp>
        <p:nvSpPr>
          <p:cNvPr id="5" name="Rectangle : carré corné 4">
            <a:extLst>
              <a:ext uri="{FF2B5EF4-FFF2-40B4-BE49-F238E27FC236}">
                <a16:creationId xmlns="" xmlns:a16="http://schemas.microsoft.com/office/drawing/2014/main" id="{8C9E8E90-E841-BD4D-BE76-FFC1D32D5B0F}"/>
              </a:ext>
            </a:extLst>
          </p:cNvPr>
          <p:cNvSpPr/>
          <p:nvPr/>
        </p:nvSpPr>
        <p:spPr>
          <a:xfrm>
            <a:off x="252795" y="280358"/>
            <a:ext cx="8497019" cy="5134110"/>
          </a:xfrm>
          <a:prstGeom prst="foldedCorner">
            <a:avLst>
              <a:gd name="adj" fmla="val 2232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fr-FR" sz="2800" b="1">
                <a:solidFill>
                  <a:schemeClr val="bg1"/>
                </a:solidFill>
                <a:latin typeface="Tahoma" panose="020B0604030504040204" pitchFamily="34" charset="0"/>
                <a:ea typeface="Tahoma" panose="020B0604030504040204" pitchFamily="34" charset="0"/>
                <a:cs typeface="Tahoma" panose="020B0604030504040204" pitchFamily="34" charset="0"/>
              </a:rPr>
              <a:t>نستخلص أن التدريب من المواضيع الأساسية في مجال تسيير الموارد البشرية لأنه يعمل على إكساب هذه المورد الاستراتيجي المعارف والمهارات اللازمة لتحقيق أهداف المؤسسة كما يعتبر أهم عناصر التنمية الإدارية في العصر الحديث،وتتبع أهميته من أهمية الدور الذي يقوم به في المؤسسة بصفة عامة،وفي تحقيق الإبداع الإداري بصفة خاصة</a:t>
            </a:r>
          </a:p>
        </p:txBody>
      </p:sp>
    </p:spTree>
    <p:extLst>
      <p:ext uri="{BB962C8B-B14F-4D97-AF65-F5344CB8AC3E}">
        <p14:creationId xmlns="" xmlns:p14="http://schemas.microsoft.com/office/powerpoint/2010/main" val="2755748917"/>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6">
            <a:extLst>
              <a:ext uri="{FF2B5EF4-FFF2-40B4-BE49-F238E27FC236}">
                <a16:creationId xmlns="" xmlns:a16="http://schemas.microsoft.com/office/drawing/2014/main" id="{4036AB5A-1521-A846-8D36-3C04C522EAB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8508"/>
            <a:ext cx="12192000" cy="6876508"/>
          </a:xfrm>
          <a:prstGeom prst="rect">
            <a:avLst/>
          </a:prstGeom>
        </p:spPr>
      </p:pic>
      <p:sp>
        <p:nvSpPr>
          <p:cNvPr id="5" name="Rectangle : coins arrondis 4">
            <a:extLst>
              <a:ext uri="{FF2B5EF4-FFF2-40B4-BE49-F238E27FC236}">
                <a16:creationId xmlns="" xmlns:a16="http://schemas.microsoft.com/office/drawing/2014/main" id="{0BB0242D-0046-5941-82FC-F8B47584AA37}"/>
              </a:ext>
            </a:extLst>
          </p:cNvPr>
          <p:cNvSpPr/>
          <p:nvPr/>
        </p:nvSpPr>
        <p:spPr>
          <a:xfrm>
            <a:off x="0" y="1512794"/>
            <a:ext cx="12192000" cy="4622427"/>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7200" b="1"/>
          </a:p>
        </p:txBody>
      </p:sp>
      <p:sp>
        <p:nvSpPr>
          <p:cNvPr id="2" name="Rectangle : coins arrondis 1">
            <a:extLst>
              <a:ext uri="{FF2B5EF4-FFF2-40B4-BE49-F238E27FC236}">
                <a16:creationId xmlns="" xmlns:a16="http://schemas.microsoft.com/office/drawing/2014/main" id="{9F68E5C2-4A44-C448-AF19-B77590BCF959}"/>
              </a:ext>
            </a:extLst>
          </p:cNvPr>
          <p:cNvSpPr/>
          <p:nvPr/>
        </p:nvSpPr>
        <p:spPr>
          <a:xfrm>
            <a:off x="2105390" y="197829"/>
            <a:ext cx="7368322" cy="1055076"/>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7200" b="1"/>
              <a:t>قائمة المراجع</a:t>
            </a:r>
          </a:p>
        </p:txBody>
      </p:sp>
      <p:sp>
        <p:nvSpPr>
          <p:cNvPr id="3" name="ZoneTexte 2">
            <a:extLst>
              <a:ext uri="{FF2B5EF4-FFF2-40B4-BE49-F238E27FC236}">
                <a16:creationId xmlns="" xmlns:a16="http://schemas.microsoft.com/office/drawing/2014/main" id="{DC68ADA2-9829-5043-919A-8B36102E8CF2}"/>
              </a:ext>
            </a:extLst>
          </p:cNvPr>
          <p:cNvSpPr txBox="1"/>
          <p:nvPr/>
        </p:nvSpPr>
        <p:spPr>
          <a:xfrm>
            <a:off x="-505558" y="2090172"/>
            <a:ext cx="12697558" cy="1938992"/>
          </a:xfrm>
          <a:prstGeom prst="rect">
            <a:avLst/>
          </a:prstGeom>
          <a:noFill/>
        </p:spPr>
        <p:txBody>
          <a:bodyPr wrap="square" rtlCol="0">
            <a:spAutoFit/>
          </a:bodyPr>
          <a:lstStyle/>
          <a:p>
            <a:pPr algn="r"/>
            <a:r>
              <a:rPr lang="ar-DZ" sz="2400" b="1" dirty="0" smtClean="0">
                <a:latin typeface="Arial Black" panose="020B0604020202020204" pitchFamily="34" charset="0"/>
                <a:ea typeface="Tahoma" panose="020B0604030504040204" pitchFamily="34" charset="0"/>
                <a:cs typeface="Arial Black" panose="020B0604020202020204" pitchFamily="34" charset="0"/>
              </a:rPr>
              <a:t>.</a:t>
            </a:r>
            <a:r>
              <a:rPr lang="fr-FR" sz="2400" b="1" dirty="0" smtClean="0">
                <a:latin typeface="Arial Black" panose="020B0604020202020204" pitchFamily="34" charset="0"/>
                <a:ea typeface="Tahoma" panose="020B0604030504040204" pitchFamily="34" charset="0"/>
                <a:cs typeface="Arial Black" panose="020B0604020202020204" pitchFamily="34" charset="0"/>
              </a:rPr>
              <a:t>2014نوري </a:t>
            </a:r>
            <a:r>
              <a:rPr lang="fr-FR" sz="2400" b="1" dirty="0" err="1">
                <a:latin typeface="Arial Black" panose="020B0604020202020204" pitchFamily="34" charset="0"/>
                <a:ea typeface="Tahoma" panose="020B0604030504040204" pitchFamily="34" charset="0"/>
                <a:cs typeface="Arial Black" panose="020B0604020202020204" pitchFamily="34" charset="0"/>
              </a:rPr>
              <a:t>منير</a:t>
            </a:r>
            <a:r>
              <a:rPr lang="fr-FR" sz="2400" b="1" dirty="0">
                <a:latin typeface="Arial Black" panose="020B0604020202020204" pitchFamily="34" charset="0"/>
                <a:ea typeface="Tahoma" panose="020B0604030504040204" pitchFamily="34" charset="0"/>
                <a:cs typeface="Arial Black" panose="020B0604020202020204" pitchFamily="34" charset="0"/>
              </a:rPr>
              <a:t>،</a:t>
            </a:r>
            <a:r>
              <a:rPr lang="fr-FR" sz="2400" b="1" dirty="0" err="1">
                <a:latin typeface="Arial Black" panose="020B0604020202020204" pitchFamily="34" charset="0"/>
                <a:ea typeface="Tahoma" panose="020B0604030504040204" pitchFamily="34" charset="0"/>
                <a:cs typeface="Arial Black" panose="020B0604020202020204" pitchFamily="34" charset="0"/>
              </a:rPr>
              <a:t>تسيير</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الموارد</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البشرية</a:t>
            </a:r>
            <a:r>
              <a:rPr lang="fr-FR" sz="2400" b="1" dirty="0">
                <a:latin typeface="Arial Black" panose="020B0604020202020204" pitchFamily="34" charset="0"/>
                <a:ea typeface="Tahoma" panose="020B0604030504040204" pitchFamily="34" charset="0"/>
                <a:cs typeface="Arial Black" panose="020B0604020202020204" pitchFamily="34" charset="0"/>
              </a:rPr>
              <a:t>،</a:t>
            </a:r>
            <a:r>
              <a:rPr lang="fr-FR" sz="2400" b="1" dirty="0" err="1">
                <a:latin typeface="Arial Black" panose="020B0604020202020204" pitchFamily="34" charset="0"/>
                <a:ea typeface="Tahoma" panose="020B0604030504040204" pitchFamily="34" charset="0"/>
                <a:cs typeface="Arial Black" panose="020B0604020202020204" pitchFamily="34" charset="0"/>
              </a:rPr>
              <a:t>ديوان</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المطبوعات</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الجامعية</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الطبعة</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الثانية</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الشلف</a:t>
            </a:r>
            <a:r>
              <a:rPr lang="fr-FR" sz="2400" b="1" dirty="0" smtClean="0">
                <a:latin typeface="Arial Black" panose="020B0604020202020204" pitchFamily="34" charset="0"/>
                <a:ea typeface="Tahoma" panose="020B0604030504040204" pitchFamily="34" charset="0"/>
                <a:cs typeface="Arial Black" panose="020B0604020202020204" pitchFamily="34" charset="0"/>
              </a:rPr>
              <a:t>، _</a:t>
            </a:r>
            <a:endParaRPr lang="fr-FR" sz="2400" b="1" dirty="0">
              <a:latin typeface="Arial Black" panose="020B0604020202020204" pitchFamily="34" charset="0"/>
              <a:ea typeface="Tahoma" panose="020B0604030504040204" pitchFamily="34" charset="0"/>
              <a:cs typeface="Arial Black" panose="020B0604020202020204" pitchFamily="34" charset="0"/>
            </a:endParaRPr>
          </a:p>
          <a:p>
            <a:pPr algn="r"/>
            <a:r>
              <a:rPr lang="ar-DZ" sz="2400" b="1" dirty="0" smtClean="0">
                <a:latin typeface="Arial Black" panose="020B0604020202020204" pitchFamily="34" charset="0"/>
                <a:ea typeface="Tahoma" panose="020B0604030504040204" pitchFamily="34" charset="0"/>
                <a:cs typeface="Arial Black" panose="020B0604020202020204" pitchFamily="34" charset="0"/>
              </a:rPr>
              <a:t>.</a:t>
            </a:r>
            <a:r>
              <a:rPr lang="fr-FR" sz="2400" b="1" dirty="0" smtClean="0">
                <a:latin typeface="Arial Black" panose="020B0604020202020204" pitchFamily="34" charset="0"/>
                <a:ea typeface="Tahoma" panose="020B0604030504040204" pitchFamily="34" charset="0"/>
                <a:cs typeface="Arial Black" panose="020B0604020202020204" pitchFamily="34" charset="0"/>
              </a:rPr>
              <a:t>2007أحمد </a:t>
            </a:r>
            <a:r>
              <a:rPr lang="fr-FR" sz="2400" b="1" dirty="0" err="1">
                <a:latin typeface="Arial Black" panose="020B0604020202020204" pitchFamily="34" charset="0"/>
                <a:ea typeface="Tahoma" panose="020B0604030504040204" pitchFamily="34" charset="0"/>
                <a:cs typeface="Arial Black" panose="020B0604020202020204" pitchFamily="34" charset="0"/>
              </a:rPr>
              <a:t>ماهر</a:t>
            </a:r>
            <a:r>
              <a:rPr lang="fr-FR" sz="2400" b="1" dirty="0">
                <a:latin typeface="Arial Black" panose="020B0604020202020204" pitchFamily="34" charset="0"/>
                <a:ea typeface="Tahoma" panose="020B0604030504040204" pitchFamily="34" charset="0"/>
                <a:cs typeface="Arial Black" panose="020B0604020202020204" pitchFamily="34" charset="0"/>
              </a:rPr>
              <a:t>،</a:t>
            </a:r>
            <a:r>
              <a:rPr lang="fr-FR" sz="2400" b="1" dirty="0" err="1">
                <a:latin typeface="Arial Black" panose="020B0604020202020204" pitchFamily="34" charset="0"/>
                <a:ea typeface="Tahoma" panose="020B0604030504040204" pitchFamily="34" charset="0"/>
                <a:cs typeface="Arial Black" panose="020B0604020202020204" pitchFamily="34" charset="0"/>
              </a:rPr>
              <a:t>ادارة</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الموارد</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البشرية</a:t>
            </a:r>
            <a:r>
              <a:rPr lang="fr-FR" sz="2400" b="1" dirty="0">
                <a:latin typeface="Arial Black" panose="020B0604020202020204" pitchFamily="34" charset="0"/>
                <a:ea typeface="Tahoma" panose="020B0604030504040204" pitchFamily="34" charset="0"/>
                <a:cs typeface="Arial Black" panose="020B0604020202020204" pitchFamily="34" charset="0"/>
              </a:rPr>
              <a:t>،</a:t>
            </a:r>
            <a:r>
              <a:rPr lang="fr-FR" sz="2400" b="1" dirty="0" err="1">
                <a:latin typeface="Arial Black" panose="020B0604020202020204" pitchFamily="34" charset="0"/>
                <a:ea typeface="Tahoma" panose="020B0604030504040204" pitchFamily="34" charset="0"/>
                <a:cs typeface="Arial Black" panose="020B0604020202020204" pitchFamily="34" charset="0"/>
              </a:rPr>
              <a:t>الدار</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الجامعية</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smtClean="0">
                <a:latin typeface="Arial Black" panose="020B0604020202020204" pitchFamily="34" charset="0"/>
                <a:ea typeface="Tahoma" panose="020B0604030504040204" pitchFamily="34" charset="0"/>
                <a:cs typeface="Arial Black" panose="020B0604020202020204" pitchFamily="34" charset="0"/>
              </a:rPr>
              <a:t>الاسكند</a:t>
            </a:r>
            <a:r>
              <a:rPr lang="ar-DZ" sz="2400" b="1" dirty="0" smtClean="0">
                <a:latin typeface="Arial Black" panose="020B0604020202020204" pitchFamily="34" charset="0"/>
                <a:ea typeface="Tahoma" panose="020B0604030504040204" pitchFamily="34" charset="0"/>
                <a:cs typeface="Arial Black" panose="020B0604020202020204" pitchFamily="34" charset="0"/>
              </a:rPr>
              <a:t>ر</a:t>
            </a:r>
            <a:r>
              <a:rPr lang="fr-FR" sz="2400" b="1" dirty="0" err="1" smtClean="0">
                <a:latin typeface="Arial Black" panose="020B0604020202020204" pitchFamily="34" charset="0"/>
                <a:ea typeface="Tahoma" panose="020B0604030504040204" pitchFamily="34" charset="0"/>
                <a:cs typeface="Arial Black" panose="020B0604020202020204" pitchFamily="34" charset="0"/>
              </a:rPr>
              <a:t>ية</a:t>
            </a:r>
            <a:r>
              <a:rPr lang="fr-FR" sz="2400" b="1" dirty="0" smtClean="0">
                <a:latin typeface="Arial Black" panose="020B0604020202020204" pitchFamily="34" charset="0"/>
                <a:ea typeface="Tahoma" panose="020B0604030504040204" pitchFamily="34" charset="0"/>
                <a:cs typeface="Arial Black" panose="020B0604020202020204" pitchFamily="34" charset="0"/>
              </a:rPr>
              <a:t>، _</a:t>
            </a:r>
            <a:endParaRPr lang="fr-FR" sz="2400" b="1" dirty="0">
              <a:latin typeface="Arial Black" panose="020B0604020202020204" pitchFamily="34" charset="0"/>
              <a:ea typeface="Tahoma" panose="020B0604030504040204" pitchFamily="34" charset="0"/>
              <a:cs typeface="Arial Black" panose="020B0604020202020204" pitchFamily="34" charset="0"/>
            </a:endParaRPr>
          </a:p>
          <a:p>
            <a:pPr algn="r"/>
            <a:r>
              <a:rPr lang="ar-DZ" sz="2400" b="1" dirty="0" smtClean="0">
                <a:latin typeface="Arial Black" panose="020B0604020202020204" pitchFamily="34" charset="0"/>
                <a:ea typeface="Tahoma" panose="020B0604030504040204" pitchFamily="34" charset="0"/>
                <a:cs typeface="Arial Black" panose="020B0604020202020204" pitchFamily="34" charset="0"/>
              </a:rPr>
              <a:t>,</a:t>
            </a:r>
            <a:r>
              <a:rPr lang="fr-FR" sz="2400" b="1" dirty="0" err="1" smtClean="0">
                <a:latin typeface="Arial Black" panose="020B0604020202020204" pitchFamily="34" charset="0"/>
                <a:ea typeface="Tahoma" panose="020B0604030504040204" pitchFamily="34" charset="0"/>
                <a:cs typeface="Arial Black" panose="020B0604020202020204" pitchFamily="34" charset="0"/>
              </a:rPr>
              <a:t>حسين</a:t>
            </a:r>
            <a:r>
              <a:rPr lang="fr-FR" sz="2400" b="1" dirty="0" smtClean="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كريم</a:t>
            </a:r>
            <a:r>
              <a:rPr lang="fr-FR" sz="2400" b="1" dirty="0">
                <a:latin typeface="Arial Black" panose="020B0604020202020204" pitchFamily="34" charset="0"/>
                <a:ea typeface="Tahoma" panose="020B0604030504040204" pitchFamily="34" charset="0"/>
                <a:cs typeface="Arial Black" panose="020B0604020202020204" pitchFamily="34" charset="0"/>
              </a:rPr>
              <a:t>،</a:t>
            </a:r>
            <a:r>
              <a:rPr lang="fr-FR" sz="2400" b="1" dirty="0" err="1">
                <a:latin typeface="Arial Black" panose="020B0604020202020204" pitchFamily="34" charset="0"/>
                <a:ea typeface="Tahoma" panose="020B0604030504040204" pitchFamily="34" charset="0"/>
                <a:cs typeface="Arial Black" panose="020B0604020202020204" pitchFamily="34" charset="0"/>
              </a:rPr>
              <a:t>ادارة</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الموارد</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البشرية</a:t>
            </a:r>
            <a:r>
              <a:rPr lang="fr-FR" sz="2400" b="1" dirty="0">
                <a:latin typeface="Arial Black" panose="020B0604020202020204" pitchFamily="34" charset="0"/>
                <a:ea typeface="Tahoma" panose="020B0604030504040204" pitchFamily="34" charset="0"/>
                <a:cs typeface="Arial Black" panose="020B0604020202020204" pitchFamily="34" charset="0"/>
              </a:rPr>
              <a:t>،</a:t>
            </a:r>
            <a:r>
              <a:rPr lang="fr-FR" sz="2400" b="1" dirty="0" err="1">
                <a:latin typeface="Arial Black" panose="020B0604020202020204" pitchFamily="34" charset="0"/>
                <a:ea typeface="Tahoma" panose="020B0604030504040204" pitchFamily="34" charset="0"/>
                <a:cs typeface="Arial Black" panose="020B0604020202020204" pitchFamily="34" charset="0"/>
              </a:rPr>
              <a:t>دار</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ومكتبة</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الحامد</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للنشر</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والتوزيع</a:t>
            </a:r>
            <a:r>
              <a:rPr lang="fr-FR" sz="2400" b="1" dirty="0">
                <a:latin typeface="Arial Black" panose="020B0604020202020204" pitchFamily="34" charset="0"/>
                <a:ea typeface="Tahoma" panose="020B0604030504040204" pitchFamily="34" charset="0"/>
                <a:cs typeface="Arial Black" panose="020B0604020202020204" pitchFamily="34" charset="0"/>
              </a:rPr>
              <a:t>،</a:t>
            </a:r>
            <a:r>
              <a:rPr lang="fr-FR" sz="2400" b="1" dirty="0" err="1">
                <a:latin typeface="Arial Black" panose="020B0604020202020204" pitchFamily="34" charset="0"/>
                <a:ea typeface="Tahoma" panose="020B0604030504040204" pitchFamily="34" charset="0"/>
                <a:cs typeface="Arial Black" panose="020B0604020202020204" pitchFamily="34" charset="0"/>
              </a:rPr>
              <a:t>الطبعة</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الأولى</a:t>
            </a:r>
            <a:r>
              <a:rPr lang="fr-FR" sz="2400" b="1" dirty="0">
                <a:latin typeface="Arial Black" panose="020B0604020202020204" pitchFamily="34" charset="0"/>
                <a:ea typeface="Tahoma" panose="020B0604030504040204" pitchFamily="34" charset="0"/>
                <a:cs typeface="Arial Black" panose="020B0604020202020204" pitchFamily="34" charset="0"/>
              </a:rPr>
              <a:t>،</a:t>
            </a:r>
            <a:r>
              <a:rPr lang="fr-FR" sz="2400" b="1" dirty="0" err="1">
                <a:latin typeface="Arial Black" panose="020B0604020202020204" pitchFamily="34" charset="0"/>
                <a:ea typeface="Tahoma" panose="020B0604030504040204" pitchFamily="34" charset="0"/>
                <a:cs typeface="Arial Black" panose="020B0604020202020204" pitchFamily="34" charset="0"/>
              </a:rPr>
              <a:t>عمان</a:t>
            </a:r>
            <a:r>
              <a:rPr lang="fr-FR" sz="2400" b="1" dirty="0" smtClean="0">
                <a:latin typeface="Arial Black" panose="020B0604020202020204" pitchFamily="34" charset="0"/>
                <a:ea typeface="Tahoma" panose="020B0604030504040204" pitchFamily="34" charset="0"/>
                <a:cs typeface="Arial Black" panose="020B0604020202020204" pitchFamily="34" charset="0"/>
              </a:rPr>
              <a:t>،</a:t>
            </a:r>
            <a:r>
              <a:rPr lang="ar-DZ" sz="2400" b="1" dirty="0" smtClean="0">
                <a:latin typeface="Arial Black" panose="020B0604020202020204" pitchFamily="34" charset="0"/>
                <a:ea typeface="Tahoma" panose="020B0604030504040204" pitchFamily="34" charset="0"/>
                <a:cs typeface="Arial Black" panose="020B0604020202020204" pitchFamily="34" charset="0"/>
              </a:rPr>
              <a:t> 2013</a:t>
            </a:r>
            <a:r>
              <a:rPr lang="fr-FR" sz="2400" b="1" dirty="0" smtClean="0">
                <a:latin typeface="Arial Black" panose="020B0604020202020204" pitchFamily="34" charset="0"/>
                <a:ea typeface="Tahoma" panose="020B0604030504040204" pitchFamily="34" charset="0"/>
                <a:cs typeface="Arial Black" panose="020B0604020202020204" pitchFamily="34" charset="0"/>
              </a:rPr>
              <a:t> _</a:t>
            </a:r>
            <a:endParaRPr lang="fr-FR" sz="2400" b="1" dirty="0">
              <a:latin typeface="Arial Black" panose="020B0604020202020204" pitchFamily="34" charset="0"/>
              <a:ea typeface="Tahoma" panose="020B0604030504040204" pitchFamily="34" charset="0"/>
              <a:cs typeface="Arial Black" panose="020B0604020202020204" pitchFamily="34" charset="0"/>
            </a:endParaRPr>
          </a:p>
          <a:p>
            <a:pPr algn="r"/>
            <a:r>
              <a:rPr lang="fr-FR" sz="2400" b="1" dirty="0" smtClean="0">
                <a:latin typeface="Arial Black" panose="020B0604020202020204" pitchFamily="34" charset="0"/>
                <a:ea typeface="Tahoma" panose="020B0604030504040204" pitchFamily="34" charset="0"/>
                <a:cs typeface="Arial Black" panose="020B0604020202020204" pitchFamily="34" charset="0"/>
              </a:rPr>
              <a:t>_</a:t>
            </a:r>
            <a:r>
              <a:rPr lang="ar-DZ" sz="2400" b="1" dirty="0" smtClean="0">
                <a:latin typeface="Arial Black" panose="020B0604020202020204" pitchFamily="34" charset="0"/>
                <a:ea typeface="Tahoma" panose="020B0604030504040204" pitchFamily="34" charset="0"/>
                <a:cs typeface="Arial Black" panose="020B0604020202020204" pitchFamily="34" charset="0"/>
              </a:rPr>
              <a:t>_</a:t>
            </a:r>
            <a:r>
              <a:rPr lang="fr-FR" sz="2400" b="1" dirty="0" err="1" smtClean="0">
                <a:latin typeface="Arial Black" panose="020B0604020202020204" pitchFamily="34" charset="0"/>
                <a:ea typeface="Tahoma" panose="020B0604030504040204" pitchFamily="34" charset="0"/>
                <a:cs typeface="Arial Black" panose="020B0604020202020204" pitchFamily="34" charset="0"/>
              </a:rPr>
              <a:t>خراز</a:t>
            </a:r>
            <a:r>
              <a:rPr lang="fr-FR" sz="2400" b="1" dirty="0" smtClean="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الأخضر</a:t>
            </a:r>
            <a:r>
              <a:rPr lang="fr-FR" sz="2400" b="1" dirty="0">
                <a:latin typeface="Arial Black" panose="020B0604020202020204" pitchFamily="34" charset="0"/>
                <a:ea typeface="Tahoma" panose="020B0604030504040204" pitchFamily="34" charset="0"/>
                <a:cs typeface="Arial Black" panose="020B0604020202020204" pitchFamily="34" charset="0"/>
              </a:rPr>
              <a:t>،</a:t>
            </a:r>
            <a:r>
              <a:rPr lang="fr-FR" sz="2400" b="1" dirty="0" err="1">
                <a:latin typeface="Arial Black" panose="020B0604020202020204" pitchFamily="34" charset="0"/>
                <a:ea typeface="Tahoma" panose="020B0604030504040204" pitchFamily="34" charset="0"/>
                <a:cs typeface="Arial Black" panose="020B0604020202020204" pitchFamily="34" charset="0"/>
              </a:rPr>
              <a:t>دور</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الابداع</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في</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اكتساب</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المؤسسة</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الميزة</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التنافسية</a:t>
            </a:r>
            <a:r>
              <a:rPr lang="fr-FR" sz="2400" b="1" dirty="0">
                <a:latin typeface="Arial Black" panose="020B0604020202020204" pitchFamily="34" charset="0"/>
                <a:ea typeface="Tahoma" panose="020B0604030504040204" pitchFamily="34" charset="0"/>
                <a:cs typeface="Arial Black" panose="020B0604020202020204" pitchFamily="34" charset="0"/>
              </a:rPr>
              <a:t>،</a:t>
            </a:r>
            <a:r>
              <a:rPr lang="fr-FR" sz="2400" b="1" dirty="0" err="1">
                <a:latin typeface="Arial Black" panose="020B0604020202020204" pitchFamily="34" charset="0"/>
                <a:ea typeface="Tahoma" panose="020B0604030504040204" pitchFamily="34" charset="0"/>
                <a:cs typeface="Arial Black" panose="020B0604020202020204" pitchFamily="34" charset="0"/>
              </a:rPr>
              <a:t>مذكرة</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لنيل</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شهادة</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الماجستير</a:t>
            </a:r>
            <a:r>
              <a:rPr lang="fr-FR" sz="2400" b="1" dirty="0">
                <a:latin typeface="Arial Black" panose="020B0604020202020204" pitchFamily="34" charset="0"/>
                <a:ea typeface="Tahoma" panose="020B0604030504040204" pitchFamily="34" charset="0"/>
                <a:cs typeface="Arial Black" panose="020B0604020202020204" pitchFamily="34" charset="0"/>
              </a:rPr>
              <a:t>،</a:t>
            </a:r>
            <a:r>
              <a:rPr lang="fr-FR" sz="2400" b="1" dirty="0" err="1">
                <a:latin typeface="Arial Black" panose="020B0604020202020204" pitchFamily="34" charset="0"/>
                <a:ea typeface="Tahoma" panose="020B0604030504040204" pitchFamily="34" charset="0"/>
                <a:cs typeface="Arial Black" panose="020B0604020202020204" pitchFamily="34" charset="0"/>
              </a:rPr>
              <a:t>كلية</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العلوم</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الاقتصادية</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smtClean="0">
                <a:latin typeface="Arial Black" panose="020B0604020202020204" pitchFamily="34" charset="0"/>
                <a:ea typeface="Tahoma" panose="020B0604030504040204" pitchFamily="34" charset="0"/>
                <a:cs typeface="Arial Black" panose="020B0604020202020204" pitchFamily="34" charset="0"/>
              </a:rPr>
              <a:t>2011 </a:t>
            </a:r>
            <a:r>
              <a:rPr lang="fr-FR" sz="2400" b="1" dirty="0" err="1" smtClean="0">
                <a:latin typeface="Arial Black" panose="020B0604020202020204" pitchFamily="34" charset="0"/>
                <a:ea typeface="Tahoma" panose="020B0604030504040204" pitchFamily="34" charset="0"/>
                <a:cs typeface="Arial Black" panose="020B0604020202020204" pitchFamily="34" charset="0"/>
              </a:rPr>
              <a:t>والتجارية</a:t>
            </a:r>
            <a:r>
              <a:rPr lang="fr-FR" sz="2400" b="1" dirty="0" smtClean="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وعلوم</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التسيير</a:t>
            </a:r>
            <a:r>
              <a:rPr lang="fr-FR" sz="2400" b="1" dirty="0">
                <a:latin typeface="Arial Black" panose="020B0604020202020204" pitchFamily="34" charset="0"/>
                <a:ea typeface="Tahoma" panose="020B0604030504040204" pitchFamily="34" charset="0"/>
                <a:cs typeface="Arial Black" panose="020B0604020202020204" pitchFamily="34" charset="0"/>
              </a:rPr>
              <a:t>،</a:t>
            </a:r>
            <a:r>
              <a:rPr lang="fr-FR" sz="2400" b="1" dirty="0" err="1">
                <a:latin typeface="Arial Black" panose="020B0604020202020204" pitchFamily="34" charset="0"/>
                <a:ea typeface="Tahoma" panose="020B0604030504040204" pitchFamily="34" charset="0"/>
                <a:cs typeface="Arial Black" panose="020B0604020202020204" pitchFamily="34" charset="0"/>
              </a:rPr>
              <a:t>جامعة</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أبي</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a:latin typeface="Arial Black" panose="020B0604020202020204" pitchFamily="34" charset="0"/>
                <a:ea typeface="Tahoma" panose="020B0604030504040204" pitchFamily="34" charset="0"/>
                <a:cs typeface="Arial Black" panose="020B0604020202020204" pitchFamily="34" charset="0"/>
              </a:rPr>
              <a:t>بكر</a:t>
            </a:r>
            <a:r>
              <a:rPr lang="fr-FR" sz="2400" b="1" dirty="0">
                <a:latin typeface="Arial Black" panose="020B0604020202020204" pitchFamily="34" charset="0"/>
                <a:ea typeface="Tahoma" panose="020B0604030504040204" pitchFamily="34" charset="0"/>
                <a:cs typeface="Arial Black" panose="020B0604020202020204" pitchFamily="34" charset="0"/>
              </a:rPr>
              <a:t> </a:t>
            </a:r>
            <a:r>
              <a:rPr lang="fr-FR" sz="2400" b="1" dirty="0" err="1" smtClean="0">
                <a:latin typeface="Arial Black" panose="020B0604020202020204" pitchFamily="34" charset="0"/>
                <a:ea typeface="Tahoma" panose="020B0604030504040204" pitchFamily="34" charset="0"/>
                <a:cs typeface="Arial Black" panose="020B0604020202020204" pitchFamily="34" charset="0"/>
              </a:rPr>
              <a:t>بلقايد</a:t>
            </a:r>
            <a:r>
              <a:rPr lang="fr-FR" sz="2400" b="1" dirty="0" smtClean="0">
                <a:latin typeface="Arial Black" panose="020B0604020202020204" pitchFamily="34" charset="0"/>
                <a:ea typeface="Tahoma" panose="020B0604030504040204" pitchFamily="34" charset="0"/>
                <a:cs typeface="Arial Black" panose="020B0604020202020204" pitchFamily="34" charset="0"/>
              </a:rPr>
              <a:t>،</a:t>
            </a:r>
            <a:r>
              <a:rPr lang="fr-FR" sz="2400" b="1" dirty="0" err="1" smtClean="0">
                <a:latin typeface="Arial Black" panose="020B0604020202020204" pitchFamily="34" charset="0"/>
                <a:ea typeface="Tahoma" panose="020B0604030504040204" pitchFamily="34" charset="0"/>
                <a:cs typeface="Arial Black" panose="020B0604020202020204" pitchFamily="34" charset="0"/>
              </a:rPr>
              <a:t>تلمسان</a:t>
            </a:r>
            <a:r>
              <a:rPr lang="ar-DZ" sz="2400" b="1" dirty="0" smtClean="0">
                <a:latin typeface="Arial Black" panose="020B0604020202020204" pitchFamily="34" charset="0"/>
                <a:ea typeface="Tahoma" panose="020B0604030504040204" pitchFamily="34" charset="0"/>
                <a:cs typeface="Arial Black" panose="020B0604020202020204" pitchFamily="34" charset="0"/>
              </a:rPr>
              <a:t>،</a:t>
            </a:r>
            <a:r>
              <a:rPr lang="fr-FR" sz="2400" b="1" smtClean="0">
                <a:latin typeface="Arial Black" panose="020B0604020202020204" pitchFamily="34" charset="0"/>
                <a:ea typeface="Tahoma" panose="020B0604030504040204" pitchFamily="34" charset="0"/>
                <a:cs typeface="Arial Black" panose="020B0604020202020204" pitchFamily="34" charset="0"/>
              </a:rPr>
              <a:t>الجزائر</a:t>
            </a:r>
            <a:endParaRPr lang="fr-FR" sz="2400" b="1" dirty="0">
              <a:latin typeface="Arial Black" panose="020B0604020202020204" pitchFamily="34" charset="0"/>
              <a:ea typeface="Tahoma" panose="020B0604030504040204" pitchFamily="34" charset="0"/>
              <a:cs typeface="Arial Black" panose="020B0604020202020204" pitchFamily="34" charset="0"/>
            </a:endParaRPr>
          </a:p>
        </p:txBody>
      </p:sp>
    </p:spTree>
    <p:extLst>
      <p:ext uri="{BB962C8B-B14F-4D97-AF65-F5344CB8AC3E}">
        <p14:creationId xmlns="" xmlns:p14="http://schemas.microsoft.com/office/powerpoint/2010/main" val="22869550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4">
            <a:extLst>
              <a:ext uri="{FF2B5EF4-FFF2-40B4-BE49-F238E27FC236}">
                <a16:creationId xmlns="" xmlns:a16="http://schemas.microsoft.com/office/drawing/2014/main" id="{93790816-A585-204A-9ED8-961667E52721}"/>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19840" y="-165811"/>
            <a:ext cx="13831680" cy="8276714"/>
          </a:xfrm>
          <a:prstGeom prst="rect">
            <a:avLst/>
          </a:prstGeom>
          <a:ln>
            <a:noFill/>
          </a:ln>
          <a:effectLst>
            <a:softEdge rad="112500"/>
          </a:effectLst>
        </p:spPr>
      </p:pic>
      <p:sp>
        <p:nvSpPr>
          <p:cNvPr id="2" name="ZoneTexte 1">
            <a:extLst>
              <a:ext uri="{FF2B5EF4-FFF2-40B4-BE49-F238E27FC236}">
                <a16:creationId xmlns="" xmlns:a16="http://schemas.microsoft.com/office/drawing/2014/main" id="{7A55098B-200D-E943-8F53-A3050D60A6A7}"/>
              </a:ext>
            </a:extLst>
          </p:cNvPr>
          <p:cNvSpPr txBox="1"/>
          <p:nvPr/>
        </p:nvSpPr>
        <p:spPr>
          <a:xfrm>
            <a:off x="453045" y="5920592"/>
            <a:ext cx="7620000" cy="530594"/>
          </a:xfrm>
          <a:prstGeom prst="rect">
            <a:avLst/>
          </a:prstGeom>
          <a:noFill/>
        </p:spPr>
        <p:txBody>
          <a:bodyPr wrap="square">
            <a:spAutoFit/>
          </a:bodyPr>
          <a:lstStyle/>
          <a:p>
            <a:pPr algn="r">
              <a:lnSpc>
                <a:spcPct val="107000"/>
              </a:lnSpc>
              <a:spcAft>
                <a:spcPts val="800"/>
              </a:spcAft>
            </a:pPr>
            <a:r>
              <a:rPr lang="fr-FR" sz="28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2020/2019</a:t>
            </a:r>
            <a:r>
              <a:rPr lang="ar-SA" sz="28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السنة </a:t>
            </a:r>
            <a:r>
              <a:rPr lang="ar-SA"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الجامعية: </a:t>
            </a:r>
            <a:endParaRPr lang="fr-FR"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Image 3">
            <a:extLst>
              <a:ext uri="{FF2B5EF4-FFF2-40B4-BE49-F238E27FC236}">
                <a16:creationId xmlns="" xmlns:a16="http://schemas.microsoft.com/office/drawing/2014/main" id="{4BF0C8AD-36CD-5B43-A7BC-21B983577013}"/>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10568982" flipV="1">
            <a:off x="7555506" y="-67691"/>
            <a:ext cx="1193528" cy="1075217"/>
          </a:xfrm>
          <a:prstGeom prst="ellipse">
            <a:avLst/>
          </a:prstGeom>
          <a:ln>
            <a:noFill/>
          </a:ln>
          <a:effectLst>
            <a:softEdge rad="112500"/>
          </a:effectLst>
        </p:spPr>
      </p:pic>
      <p:sp>
        <p:nvSpPr>
          <p:cNvPr id="8" name="ZoneTexte 7">
            <a:extLst>
              <a:ext uri="{FF2B5EF4-FFF2-40B4-BE49-F238E27FC236}">
                <a16:creationId xmlns="" xmlns:a16="http://schemas.microsoft.com/office/drawing/2014/main" id="{62074614-0CFC-DD44-B7D4-C630F10D4B15}"/>
              </a:ext>
            </a:extLst>
          </p:cNvPr>
          <p:cNvSpPr txBox="1"/>
          <p:nvPr/>
        </p:nvSpPr>
        <p:spPr>
          <a:xfrm>
            <a:off x="2925658" y="3685647"/>
            <a:ext cx="7620000" cy="1463606"/>
          </a:xfrm>
          <a:prstGeom prst="rect">
            <a:avLst/>
          </a:prstGeom>
          <a:noFill/>
        </p:spPr>
        <p:txBody>
          <a:bodyPr wrap="square">
            <a:spAutoFit/>
          </a:bodyPr>
          <a:lstStyle/>
          <a:p>
            <a:pPr algn="r">
              <a:lnSpc>
                <a:spcPct val="107000"/>
              </a:lnSpc>
              <a:spcAft>
                <a:spcPts val="800"/>
              </a:spcAft>
            </a:pPr>
            <a:r>
              <a:rPr lang="ar-SA" sz="2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من إعداد الطلبة:</a:t>
            </a:r>
            <a:endParaRPr lang="fr-FR" sz="2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Aft>
                <a:spcPts val="800"/>
              </a:spcAft>
            </a:pPr>
            <a:r>
              <a:rPr lang="ar-SA" sz="2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فطيمة الزهرة صابر</a:t>
            </a:r>
            <a:endParaRPr lang="fr-FR" sz="2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Aft>
                <a:spcPts val="800"/>
              </a:spcAft>
            </a:pPr>
            <a:r>
              <a:rPr lang="ar-SA" sz="2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r>
              <a:rPr lang="fr-FR" sz="2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سهام طنڤوري </a:t>
            </a:r>
          </a:p>
        </p:txBody>
      </p:sp>
      <p:sp>
        <p:nvSpPr>
          <p:cNvPr id="10" name="ZoneTexte 9">
            <a:extLst>
              <a:ext uri="{FF2B5EF4-FFF2-40B4-BE49-F238E27FC236}">
                <a16:creationId xmlns="" xmlns:a16="http://schemas.microsoft.com/office/drawing/2014/main" id="{F6246B58-7BAF-4F4E-A24C-DD5BD2CE4ADA}"/>
              </a:ext>
            </a:extLst>
          </p:cNvPr>
          <p:cNvSpPr txBox="1"/>
          <p:nvPr/>
        </p:nvSpPr>
        <p:spPr>
          <a:xfrm>
            <a:off x="2214361" y="150192"/>
            <a:ext cx="5515689" cy="1950534"/>
          </a:xfrm>
          <a:prstGeom prst="rect">
            <a:avLst/>
          </a:prstGeom>
          <a:noFill/>
        </p:spPr>
        <p:txBody>
          <a:bodyPr wrap="square">
            <a:spAutoFit/>
          </a:bodyPr>
          <a:lstStyle/>
          <a:p>
            <a:pPr marL="2482215" algn="ctr">
              <a:lnSpc>
                <a:spcPts val="1835"/>
              </a:lnSpc>
              <a:spcBef>
                <a:spcPts val="865"/>
              </a:spcBef>
              <a:spcAft>
                <a:spcPts val="0"/>
              </a:spcAft>
            </a:pPr>
            <a:r>
              <a:rPr lang="fr-FR" sz="1600" b="1">
                <a:solidFill>
                  <a:srgbClr val="000000"/>
                </a:solidFill>
                <a:effectLst/>
                <a:latin typeface="Traditional Arabic" panose="02020603050405020304" pitchFamily="18" charset="-78"/>
                <a:ea typeface="Times New Roman" panose="02020603050405020304" pitchFamily="18" charset="0"/>
                <a:cs typeface="Traditional Arabic" panose="02020603050405020304" pitchFamily="18" charset="-78"/>
              </a:rPr>
              <a:t> وزارة التعليم العالي والبحث العلمي</a:t>
            </a:r>
            <a:endParaRPr lang="fr-FR" sz="1600" b="1">
              <a:effectLst/>
              <a:latin typeface="Traditional Arabic" panose="02020603050405020304" pitchFamily="18" charset="-78"/>
              <a:ea typeface="Times New Roman" panose="02020603050405020304" pitchFamily="18" charset="0"/>
              <a:cs typeface="Traditional Arabic" panose="02020603050405020304" pitchFamily="18" charset="-78"/>
            </a:endParaRPr>
          </a:p>
          <a:p>
            <a:pPr marL="2482215" algn="ctr">
              <a:lnSpc>
                <a:spcPts val="1835"/>
              </a:lnSpc>
              <a:spcBef>
                <a:spcPts val="865"/>
              </a:spcBef>
              <a:spcAft>
                <a:spcPts val="0"/>
              </a:spcAft>
            </a:pPr>
            <a:r>
              <a:rPr lang="fr-FR" sz="1600" b="1">
                <a:solidFill>
                  <a:srgbClr val="000000"/>
                </a:solidFill>
                <a:effectLst/>
                <a:latin typeface="Traditional Arabic" panose="02020603050405020304" pitchFamily="18" charset="-78"/>
                <a:ea typeface="Times New Roman" panose="02020603050405020304" pitchFamily="18" charset="0"/>
                <a:cs typeface="Traditional Arabic" panose="02020603050405020304" pitchFamily="18" charset="-78"/>
              </a:rPr>
              <a:t> كلية العلوم الإقتصادية والتجارية وعلوم التسيير </a:t>
            </a:r>
          </a:p>
          <a:p>
            <a:pPr marL="2482215" algn="ctr">
              <a:lnSpc>
                <a:spcPts val="1835"/>
              </a:lnSpc>
              <a:spcBef>
                <a:spcPts val="865"/>
              </a:spcBef>
              <a:spcAft>
                <a:spcPts val="0"/>
              </a:spcAft>
            </a:pPr>
            <a:r>
              <a:rPr lang="ar-SA" sz="1600" b="1">
                <a:effectLst/>
                <a:latin typeface="Traditional Arabic" panose="02020603050405020304" pitchFamily="18" charset="-78"/>
                <a:ea typeface="Times New Roman" panose="02020603050405020304" pitchFamily="18" charset="0"/>
                <a:cs typeface="Traditional Arabic" panose="02020603050405020304" pitchFamily="18" charset="-78"/>
              </a:rPr>
              <a:t>- بسكرة -</a:t>
            </a:r>
            <a:endParaRPr lang="fr-FR" sz="1600" b="1">
              <a:solidFill>
                <a:srgbClr val="000000"/>
              </a:solidFill>
              <a:effectLst/>
              <a:latin typeface="Traditional Arabic" panose="02020603050405020304" pitchFamily="18" charset="-78"/>
              <a:ea typeface="Times New Roman" panose="02020603050405020304" pitchFamily="18" charset="0"/>
              <a:cs typeface="Traditional Arabic" panose="02020603050405020304" pitchFamily="18" charset="-78"/>
            </a:endParaRPr>
          </a:p>
          <a:p>
            <a:pPr marL="2482215" algn="ctr">
              <a:lnSpc>
                <a:spcPts val="1835"/>
              </a:lnSpc>
              <a:spcBef>
                <a:spcPts val="865"/>
              </a:spcBef>
              <a:spcAft>
                <a:spcPts val="0"/>
              </a:spcAft>
            </a:pPr>
            <a:endParaRPr lang="fr-FR" sz="1600" b="1">
              <a:solidFill>
                <a:srgbClr val="000000"/>
              </a:solidFill>
              <a:effectLst/>
              <a:latin typeface="Traditional Arabic" panose="02020603050405020304" pitchFamily="18" charset="-78"/>
              <a:ea typeface="Times New Roman" panose="02020603050405020304" pitchFamily="18" charset="0"/>
              <a:cs typeface="Traditional Arabic" panose="02020603050405020304" pitchFamily="18" charset="-78"/>
            </a:endParaRPr>
          </a:p>
          <a:p>
            <a:pPr marL="2482215" algn="ctr">
              <a:lnSpc>
                <a:spcPts val="1835"/>
              </a:lnSpc>
              <a:spcBef>
                <a:spcPts val="865"/>
              </a:spcBef>
              <a:spcAft>
                <a:spcPts val="0"/>
              </a:spcAft>
            </a:pPr>
            <a:endParaRPr lang="fr-FR" sz="1600" b="1">
              <a:effectLst/>
              <a:latin typeface="Traditional Arabic" panose="02020603050405020304" pitchFamily="18" charset="-78"/>
              <a:ea typeface="Times New Roman" panose="02020603050405020304" pitchFamily="18" charset="0"/>
              <a:cs typeface="Traditional Arabic" panose="02020603050405020304" pitchFamily="18" charset="-78"/>
            </a:endParaRPr>
          </a:p>
          <a:p>
            <a:pPr marL="1176020" algn="ctr">
              <a:lnSpc>
                <a:spcPts val="1835"/>
              </a:lnSpc>
              <a:spcAft>
                <a:spcPts val="0"/>
              </a:spcAft>
            </a:pPr>
            <a:r>
              <a:rPr lang="en-CA" sz="1600" b="1">
                <a:effectLst/>
                <a:latin typeface="Traditional Arabic" panose="02020603050405020304" pitchFamily="18" charset="-78"/>
                <a:ea typeface="Times New Roman" panose="02020603050405020304" pitchFamily="18" charset="0"/>
                <a:cs typeface="Traditional Arabic" panose="02020603050405020304" pitchFamily="18" charset="-78"/>
              </a:rPr>
              <a:t> </a:t>
            </a:r>
            <a:endParaRPr lang="fr-FR" sz="1600" b="1">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pic>
        <p:nvPicPr>
          <p:cNvPr id="12" name="Image 3">
            <a:extLst>
              <a:ext uri="{FF2B5EF4-FFF2-40B4-BE49-F238E27FC236}">
                <a16:creationId xmlns="" xmlns:a16="http://schemas.microsoft.com/office/drawing/2014/main" id="{A604980F-3450-EA4B-931D-FDBAF31AD903}"/>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11216618" flipV="1">
            <a:off x="3617645" y="-96325"/>
            <a:ext cx="1215992" cy="1095454"/>
          </a:xfrm>
          <a:prstGeom prst="ellipse">
            <a:avLst/>
          </a:prstGeom>
          <a:ln>
            <a:noFill/>
          </a:ln>
          <a:effectLst>
            <a:softEdge rad="112500"/>
          </a:effectLst>
        </p:spPr>
      </p:pic>
      <p:sp>
        <p:nvSpPr>
          <p:cNvPr id="14" name="ZoneTexte 13">
            <a:extLst>
              <a:ext uri="{FF2B5EF4-FFF2-40B4-BE49-F238E27FC236}">
                <a16:creationId xmlns="" xmlns:a16="http://schemas.microsoft.com/office/drawing/2014/main" id="{5A0506EE-C290-B343-B2A2-BC5A0D582032}"/>
              </a:ext>
            </a:extLst>
          </p:cNvPr>
          <p:cNvSpPr txBox="1"/>
          <p:nvPr/>
        </p:nvSpPr>
        <p:spPr>
          <a:xfrm rot="10800000" flipV="1">
            <a:off x="4539910" y="755299"/>
            <a:ext cx="3533135" cy="773032"/>
          </a:xfrm>
          <a:prstGeom prst="rect">
            <a:avLst/>
          </a:prstGeom>
          <a:noFill/>
        </p:spPr>
        <p:txBody>
          <a:bodyPr wrap="square">
            <a:spAutoFit/>
          </a:bodyPr>
          <a:lstStyle/>
          <a:p>
            <a:pPr algn="r">
              <a:lnSpc>
                <a:spcPct val="107000"/>
              </a:lnSpc>
              <a:spcAft>
                <a:spcPts val="800"/>
              </a:spcAft>
            </a:pPr>
            <a:r>
              <a:rPr lang="ar-SA" b="1">
                <a:effectLst/>
                <a:latin typeface="Calibri" panose="020F0502020204030204" pitchFamily="34" charset="0"/>
                <a:ea typeface="Times New Roman" panose="02020603050405020304" pitchFamily="18" charset="0"/>
                <a:cs typeface="Times New Roman" panose="02020603050405020304" pitchFamily="18" charset="0"/>
              </a:rPr>
              <a:t>قسم:علوم التسيير</a:t>
            </a:r>
            <a:endParaRPr lang="fr-FR" b="1">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Aft>
                <a:spcPts val="800"/>
              </a:spcAft>
            </a:pPr>
            <a:r>
              <a:rPr lang="ar-SA" b="1">
                <a:effectLst/>
                <a:latin typeface="Calibri" panose="020F0502020204030204" pitchFamily="34" charset="0"/>
                <a:ea typeface="Times New Roman" panose="02020603050405020304" pitchFamily="18" charset="0"/>
                <a:cs typeface="Times New Roman" panose="02020603050405020304" pitchFamily="18" charset="0"/>
              </a:rPr>
              <a:t>تخصص: إدارة الموارد البشرية</a:t>
            </a:r>
            <a:endParaRPr lang="fr-FR" b="1">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ZoneTexte 15">
            <a:extLst>
              <a:ext uri="{FF2B5EF4-FFF2-40B4-BE49-F238E27FC236}">
                <a16:creationId xmlns="" xmlns:a16="http://schemas.microsoft.com/office/drawing/2014/main" id="{47A44BF2-8308-0244-88B1-FC507E4CF126}"/>
              </a:ext>
            </a:extLst>
          </p:cNvPr>
          <p:cNvSpPr txBox="1"/>
          <p:nvPr/>
        </p:nvSpPr>
        <p:spPr>
          <a:xfrm>
            <a:off x="-2316046" y="3402660"/>
            <a:ext cx="6094384" cy="1463606"/>
          </a:xfrm>
          <a:prstGeom prst="rect">
            <a:avLst/>
          </a:prstGeom>
          <a:noFill/>
        </p:spPr>
        <p:txBody>
          <a:bodyPr wrap="square">
            <a:spAutoFit/>
          </a:bodyPr>
          <a:lstStyle/>
          <a:p>
            <a:pPr algn="r">
              <a:lnSpc>
                <a:spcPct val="107000"/>
              </a:lnSpc>
              <a:spcAft>
                <a:spcPts val="800"/>
              </a:spcAft>
            </a:pPr>
            <a:r>
              <a:rPr lang="fr-FR"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r">
              <a:lnSpc>
                <a:spcPct val="107000"/>
              </a:lnSpc>
              <a:spcAft>
                <a:spcPts val="800"/>
              </a:spcAft>
            </a:pPr>
            <a:r>
              <a:rPr lang="ar-SA"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تحت إشراف </a:t>
            </a:r>
            <a:r>
              <a:rPr lang="ar-SA" sz="2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الأستاذ:</a:t>
            </a:r>
            <a:endParaRPr lang="fr-FR"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Aft>
                <a:spcPts val="800"/>
              </a:spcAft>
            </a:pPr>
            <a:r>
              <a:rPr lang="ar-SA"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r>
              <a:rPr lang="fr-FR" sz="2400" b="1"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مليكة</a:t>
            </a:r>
            <a:r>
              <a:rPr lang="fr-FR"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2400" b="1"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علالي</a:t>
            </a:r>
            <a:endParaRPr lang="fr-FR"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ZoneTexte 17">
            <a:extLst>
              <a:ext uri="{FF2B5EF4-FFF2-40B4-BE49-F238E27FC236}">
                <a16:creationId xmlns="" xmlns:a16="http://schemas.microsoft.com/office/drawing/2014/main" id="{1017B5BF-2FD8-8146-BEB7-841BC2AC3A66}"/>
              </a:ext>
            </a:extLst>
          </p:cNvPr>
          <p:cNvSpPr txBox="1"/>
          <p:nvPr/>
        </p:nvSpPr>
        <p:spPr>
          <a:xfrm>
            <a:off x="4267200" y="1307523"/>
            <a:ext cx="1828800" cy="461665"/>
          </a:xfrm>
          <a:prstGeom prst="rect">
            <a:avLst/>
          </a:prstGeom>
          <a:noFill/>
        </p:spPr>
        <p:txBody>
          <a:bodyPr wrap="square" rtlCol="0">
            <a:spAutoFit/>
          </a:bodyPr>
          <a:lstStyle/>
          <a:p>
            <a:pPr algn="l"/>
            <a:r>
              <a:rPr lang="fr-FR" sz="2400" b="1"/>
              <a:t>الفوج الثالث</a:t>
            </a:r>
          </a:p>
        </p:txBody>
      </p:sp>
      <p:sp>
        <p:nvSpPr>
          <p:cNvPr id="7" name="Parchemin : horizontal 6">
            <a:extLst>
              <a:ext uri="{FF2B5EF4-FFF2-40B4-BE49-F238E27FC236}">
                <a16:creationId xmlns="" xmlns:a16="http://schemas.microsoft.com/office/drawing/2014/main" id="{74C449B9-EEA1-A943-81D6-E42F16810371}"/>
              </a:ext>
            </a:extLst>
          </p:cNvPr>
          <p:cNvSpPr/>
          <p:nvPr/>
        </p:nvSpPr>
        <p:spPr>
          <a:xfrm>
            <a:off x="1136465" y="1466508"/>
            <a:ext cx="7258624" cy="2305664"/>
          </a:xfrm>
          <a:prstGeom prst="horizontalScroll">
            <a:avLst>
              <a:gd name="adj" fmla="val 15509"/>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6000" b="1">
                <a:solidFill>
                  <a:schemeClr val="tx1"/>
                </a:solidFill>
                <a:latin typeface="Tahoma" panose="020B0604030504040204" pitchFamily="34" charset="0"/>
                <a:ea typeface="Tahoma" panose="020B0604030504040204" pitchFamily="34" charset="0"/>
                <a:cs typeface="Tahoma" panose="020B0604030504040204" pitchFamily="34" charset="0"/>
              </a:rPr>
              <a:t>التدريب الإبداعي</a:t>
            </a:r>
          </a:p>
        </p:txBody>
      </p:sp>
    </p:spTree>
    <p:extLst>
      <p:ext uri="{BB962C8B-B14F-4D97-AF65-F5344CB8AC3E}">
        <p14:creationId xmlns="" xmlns:p14="http://schemas.microsoft.com/office/powerpoint/2010/main" val="7358717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a:extLst>
              <a:ext uri="{FF2B5EF4-FFF2-40B4-BE49-F238E27FC236}">
                <a16:creationId xmlns="" xmlns:a16="http://schemas.microsoft.com/office/drawing/2014/main" id="{15E9C1BA-BE0B-1142-AAB5-6149E7769EB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10800000" flipV="1">
            <a:off x="-139214" y="-273765"/>
            <a:ext cx="12611560" cy="7649308"/>
          </a:xfrm>
          <a:prstGeom prst="rect">
            <a:avLst/>
          </a:prstGeom>
          <a:ln>
            <a:noFill/>
          </a:ln>
          <a:effectLst>
            <a:softEdge rad="112500"/>
          </a:effectLst>
        </p:spPr>
      </p:pic>
      <p:sp>
        <p:nvSpPr>
          <p:cNvPr id="7" name="Flèche : pentagone 6">
            <a:extLst>
              <a:ext uri="{FF2B5EF4-FFF2-40B4-BE49-F238E27FC236}">
                <a16:creationId xmlns="" xmlns:a16="http://schemas.microsoft.com/office/drawing/2014/main" id="{F9D72B24-A94C-CB4B-AEB2-0469C5010ED1}"/>
              </a:ext>
            </a:extLst>
          </p:cNvPr>
          <p:cNvSpPr/>
          <p:nvPr/>
        </p:nvSpPr>
        <p:spPr>
          <a:xfrm>
            <a:off x="0" y="1879801"/>
            <a:ext cx="6367096" cy="1573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effectLst/>
                <a:latin typeface="Tahoma" panose="020B0604030504040204" pitchFamily="34" charset="0"/>
                <a:ea typeface="Tahoma" panose="020B0604030504040204" pitchFamily="34" charset="0"/>
                <a:cs typeface="Tahoma" panose="020B0604030504040204" pitchFamily="34" charset="0"/>
              </a:rPr>
              <a:t>ال</a:t>
            </a:r>
            <a:r>
              <a:rPr lang="ar-SA" sz="2800" b="1">
                <a:effectLst/>
                <a:latin typeface="Tahoma" panose="020B0604030504040204" pitchFamily="34" charset="0"/>
                <a:ea typeface="Tahoma" panose="020B0604030504040204" pitchFamily="34" charset="0"/>
                <a:cs typeface="Tahoma" panose="020B0604030504040204" pitchFamily="34" charset="0"/>
              </a:rPr>
              <a:t>مبحث الأول:</a:t>
            </a:r>
            <a:r>
              <a:rPr lang="fr-FR" sz="2800" b="1">
                <a:effectLst/>
                <a:latin typeface="Tahoma" panose="020B0604030504040204" pitchFamily="34" charset="0"/>
                <a:ea typeface="Tahoma" panose="020B0604030504040204" pitchFamily="34" charset="0"/>
                <a:cs typeface="Tahoma" panose="020B0604030504040204" pitchFamily="34" charset="0"/>
              </a:rPr>
              <a:t>ماهية التدريب والإبداع</a:t>
            </a:r>
          </a:p>
          <a:p>
            <a:pPr algn="ctr"/>
            <a:endParaRPr lang="fr-FR" sz="2800" b="1">
              <a:latin typeface="Tahoma" panose="020B0604030504040204" pitchFamily="34" charset="0"/>
              <a:ea typeface="Tahoma" panose="020B0604030504040204" pitchFamily="34" charset="0"/>
              <a:cs typeface="Tahoma" panose="020B0604030504040204" pitchFamily="34" charset="0"/>
            </a:endParaRPr>
          </a:p>
        </p:txBody>
      </p:sp>
      <p:sp>
        <p:nvSpPr>
          <p:cNvPr id="9" name="Flèche : pentagone 8">
            <a:extLst>
              <a:ext uri="{FF2B5EF4-FFF2-40B4-BE49-F238E27FC236}">
                <a16:creationId xmlns="" xmlns:a16="http://schemas.microsoft.com/office/drawing/2014/main" id="{2BC1405E-3CAC-AD48-9E46-8B9902A3F361}"/>
              </a:ext>
            </a:extLst>
          </p:cNvPr>
          <p:cNvSpPr/>
          <p:nvPr/>
        </p:nvSpPr>
        <p:spPr>
          <a:xfrm>
            <a:off x="-1" y="4250524"/>
            <a:ext cx="6367097" cy="1573200"/>
          </a:xfrm>
          <a:prstGeom prst="homePlat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SA" sz="2800" b="1">
                <a:effectLst/>
                <a:latin typeface="Tahoma" panose="020B0604030504040204" pitchFamily="34" charset="0"/>
                <a:ea typeface="Tahoma" panose="020B0604030504040204" pitchFamily="34" charset="0"/>
                <a:cs typeface="Tahoma" panose="020B0604030504040204" pitchFamily="34" charset="0"/>
              </a:rPr>
              <a:t>المبحث الثاني: </a:t>
            </a:r>
            <a:r>
              <a:rPr lang="fr-FR" sz="2800" b="1">
                <a:effectLst/>
                <a:latin typeface="Tahoma" panose="020B0604030504040204" pitchFamily="34" charset="0"/>
                <a:ea typeface="Tahoma" panose="020B0604030504040204" pitchFamily="34" charset="0"/>
                <a:cs typeface="Tahoma" panose="020B0604030504040204" pitchFamily="34" charset="0"/>
              </a:rPr>
              <a:t>علاقة التدريب بالإبداع</a:t>
            </a:r>
          </a:p>
        </p:txBody>
      </p:sp>
      <p:sp>
        <p:nvSpPr>
          <p:cNvPr id="18" name="ZoneTexte 17">
            <a:extLst>
              <a:ext uri="{FF2B5EF4-FFF2-40B4-BE49-F238E27FC236}">
                <a16:creationId xmlns="" xmlns:a16="http://schemas.microsoft.com/office/drawing/2014/main" id="{8DDA95FB-1EF3-4242-9AF7-9D1ED5958DCA}"/>
              </a:ext>
            </a:extLst>
          </p:cNvPr>
          <p:cNvSpPr txBox="1"/>
          <p:nvPr/>
        </p:nvSpPr>
        <p:spPr>
          <a:xfrm>
            <a:off x="6367095" y="1900492"/>
            <a:ext cx="5824800" cy="20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r">
              <a:lnSpc>
                <a:spcPct val="107000"/>
              </a:lnSpc>
              <a:spcAft>
                <a:spcPts val="800"/>
              </a:spcAft>
            </a:pPr>
            <a:r>
              <a:rPr lang="ar-SA" sz="2000" b="1">
                <a:solidFill>
                  <a:schemeClr val="bg1"/>
                </a:solidFill>
                <a:effectLst/>
                <a:latin typeface="Tahoma" panose="020B0604030504040204" pitchFamily="34" charset="0"/>
                <a:ea typeface="Tahoma" panose="020B0604030504040204" pitchFamily="34" charset="0"/>
                <a:cs typeface="Tahoma" panose="020B0604030504040204" pitchFamily="34" charset="0"/>
              </a:rPr>
              <a:t>المطلب الاول:</a:t>
            </a:r>
            <a:r>
              <a:rPr lang="fr-FR" sz="2000" b="1">
                <a:solidFill>
                  <a:schemeClr val="bg1"/>
                </a:solidFill>
                <a:effectLst/>
                <a:latin typeface="Tahoma" panose="020B0604030504040204" pitchFamily="34" charset="0"/>
                <a:ea typeface="Tahoma" panose="020B0604030504040204" pitchFamily="34" charset="0"/>
                <a:cs typeface="Tahoma" panose="020B0604030504040204" pitchFamily="34" charset="0"/>
              </a:rPr>
              <a:t>تعريف التدريب</a:t>
            </a:r>
          </a:p>
          <a:p>
            <a:pPr algn="r">
              <a:lnSpc>
                <a:spcPct val="107000"/>
              </a:lnSpc>
              <a:spcAft>
                <a:spcPts val="800"/>
              </a:spcAft>
            </a:pPr>
            <a:r>
              <a:rPr lang="ar-SA" sz="2000" b="1">
                <a:solidFill>
                  <a:schemeClr val="bg1"/>
                </a:solidFill>
                <a:effectLst/>
                <a:latin typeface="Tahoma" panose="020B0604030504040204" pitchFamily="34" charset="0"/>
                <a:ea typeface="Tahoma" panose="020B0604030504040204" pitchFamily="34" charset="0"/>
                <a:cs typeface="Tahoma" panose="020B0604030504040204" pitchFamily="34" charset="0"/>
              </a:rPr>
              <a:t>المطلب </a:t>
            </a:r>
            <a:r>
              <a:rPr lang="fr-FR" sz="2000" b="1">
                <a:solidFill>
                  <a:schemeClr val="bg1"/>
                </a:solidFill>
                <a:effectLst/>
                <a:latin typeface="Tahoma" panose="020B0604030504040204" pitchFamily="34" charset="0"/>
                <a:ea typeface="Tahoma" panose="020B0604030504040204" pitchFamily="34" charset="0"/>
                <a:cs typeface="Tahoma" panose="020B0604030504040204" pitchFamily="34" charset="0"/>
              </a:rPr>
              <a:t>الثاني</a:t>
            </a:r>
            <a:r>
              <a:rPr lang="ar-SA" sz="2000" b="1">
                <a:solidFill>
                  <a:schemeClr val="bg1"/>
                </a:solidFill>
                <a:effectLst/>
                <a:latin typeface="Tahoma" panose="020B0604030504040204" pitchFamily="34" charset="0"/>
                <a:ea typeface="Tahoma" panose="020B0604030504040204" pitchFamily="34" charset="0"/>
                <a:cs typeface="Tahoma" panose="020B0604030504040204" pitchFamily="34" charset="0"/>
              </a:rPr>
              <a:t>:</a:t>
            </a:r>
            <a:r>
              <a:rPr lang="fr-FR" sz="2000" b="1">
                <a:solidFill>
                  <a:schemeClr val="bg1"/>
                </a:solidFill>
                <a:effectLst/>
                <a:latin typeface="Tahoma" panose="020B0604030504040204" pitchFamily="34" charset="0"/>
                <a:ea typeface="Tahoma" panose="020B0604030504040204" pitchFamily="34" charset="0"/>
                <a:cs typeface="Tahoma" panose="020B0604030504040204" pitchFamily="34" charset="0"/>
              </a:rPr>
              <a:t>أهداف وخطوات التدريب   </a:t>
            </a:r>
          </a:p>
          <a:p>
            <a:pPr algn="r"/>
            <a:r>
              <a:rPr lang="ar-SA" sz="2000" b="1">
                <a:solidFill>
                  <a:schemeClr val="bg1"/>
                </a:solidFill>
                <a:effectLst/>
                <a:latin typeface="Tahoma" panose="020B0604030504040204" pitchFamily="34" charset="0"/>
                <a:ea typeface="Tahoma" panose="020B0604030504040204" pitchFamily="34" charset="0"/>
                <a:cs typeface="Tahoma" panose="020B0604030504040204" pitchFamily="34" charset="0"/>
              </a:rPr>
              <a:t>المطلب </a:t>
            </a:r>
            <a:r>
              <a:rPr lang="fr-FR" sz="2000" b="1">
                <a:solidFill>
                  <a:schemeClr val="bg1"/>
                </a:solidFill>
                <a:effectLst/>
                <a:latin typeface="Tahoma" panose="020B0604030504040204" pitchFamily="34" charset="0"/>
                <a:ea typeface="Tahoma" panose="020B0604030504040204" pitchFamily="34" charset="0"/>
                <a:cs typeface="Tahoma" panose="020B0604030504040204" pitchFamily="34" charset="0"/>
              </a:rPr>
              <a:t>الثالث</a:t>
            </a:r>
            <a:r>
              <a:rPr lang="ar-SA" sz="2000" b="1">
                <a:solidFill>
                  <a:schemeClr val="bg1"/>
                </a:solidFill>
                <a:effectLst/>
                <a:latin typeface="Tahoma" panose="020B0604030504040204" pitchFamily="34" charset="0"/>
                <a:ea typeface="Tahoma" panose="020B0604030504040204" pitchFamily="34" charset="0"/>
                <a:cs typeface="Tahoma" panose="020B0604030504040204" pitchFamily="34" charset="0"/>
              </a:rPr>
              <a:t>:</a:t>
            </a:r>
            <a:r>
              <a:rPr lang="fr-FR" sz="2000" b="1">
                <a:solidFill>
                  <a:schemeClr val="bg1"/>
                </a:solidFill>
                <a:effectLst/>
                <a:latin typeface="Tahoma" panose="020B0604030504040204" pitchFamily="34" charset="0"/>
                <a:ea typeface="Tahoma" panose="020B0604030504040204" pitchFamily="34" charset="0"/>
                <a:cs typeface="Tahoma" panose="020B0604030504040204" pitchFamily="34" charset="0"/>
              </a:rPr>
              <a:t>تعريف الإبداع</a:t>
            </a:r>
            <a:r>
              <a:rPr lang="ar-SA" sz="2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endParaRPr lang="fr-FR" sz="2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r"/>
            <a:r>
              <a:rPr lang="fr-FR" sz="2000" b="1">
                <a:solidFill>
                  <a:schemeClr val="bg1"/>
                </a:solidFill>
                <a:latin typeface="Tahoma" panose="020B0604030504040204" pitchFamily="34" charset="0"/>
                <a:ea typeface="Tahoma" panose="020B0604030504040204" pitchFamily="34" charset="0"/>
                <a:cs typeface="Tahoma" panose="020B0604030504040204" pitchFamily="34" charset="0"/>
              </a:rPr>
              <a:t>المطلب الرابع</a:t>
            </a:r>
            <a:r>
              <a:rPr lang="ar-SA" sz="2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a:solidFill>
                  <a:schemeClr val="bg1"/>
                </a:solidFill>
                <a:effectLst/>
                <a:latin typeface="Tahoma" panose="020B0604030504040204" pitchFamily="34" charset="0"/>
                <a:ea typeface="Tahoma" panose="020B0604030504040204" pitchFamily="34" charset="0"/>
                <a:cs typeface="Tahoma" panose="020B0604030504040204" pitchFamily="34" charset="0"/>
              </a:rPr>
              <a:t>أنواع الإبداع</a:t>
            </a:r>
            <a:endParaRPr lang="fr-FR" sz="20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ZoneTexte 19">
            <a:extLst>
              <a:ext uri="{FF2B5EF4-FFF2-40B4-BE49-F238E27FC236}">
                <a16:creationId xmlns="" xmlns:a16="http://schemas.microsoft.com/office/drawing/2014/main" id="{A3749723-7056-164C-8B20-3242C643D127}"/>
              </a:ext>
            </a:extLst>
          </p:cNvPr>
          <p:cNvSpPr txBox="1"/>
          <p:nvPr/>
        </p:nvSpPr>
        <p:spPr>
          <a:xfrm>
            <a:off x="6367096" y="4250524"/>
            <a:ext cx="5824904" cy="2017027"/>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r">
              <a:lnSpc>
                <a:spcPct val="107000"/>
              </a:lnSpc>
              <a:spcAft>
                <a:spcPts val="800"/>
              </a:spcAft>
            </a:pPr>
            <a:r>
              <a:rPr lang="fr-FR" sz="2000" b="1">
                <a:solidFill>
                  <a:schemeClr val="bg1"/>
                </a:solidFill>
                <a:latin typeface="Tahoma" panose="020B0604030504040204" pitchFamily="34" charset="0"/>
                <a:ea typeface="Tahoma" panose="020B0604030504040204" pitchFamily="34" charset="0"/>
                <a:cs typeface="Tahoma" panose="020B0604030504040204" pitchFamily="34" charset="0"/>
              </a:rPr>
              <a:t>ا</a:t>
            </a:r>
            <a:r>
              <a:rPr lang="ar-SA" sz="2000" b="1">
                <a:solidFill>
                  <a:schemeClr val="bg1"/>
                </a:solidFill>
                <a:effectLst/>
                <a:latin typeface="Tahoma" panose="020B0604030504040204" pitchFamily="34" charset="0"/>
                <a:ea typeface="Tahoma" panose="020B0604030504040204" pitchFamily="34" charset="0"/>
                <a:cs typeface="Tahoma" panose="020B0604030504040204" pitchFamily="34" charset="0"/>
              </a:rPr>
              <a:t>لمطلب </a:t>
            </a:r>
            <a:r>
              <a:rPr lang="fr-FR" sz="2000" b="1">
                <a:solidFill>
                  <a:schemeClr val="bg1"/>
                </a:solidFill>
                <a:effectLst/>
                <a:latin typeface="Tahoma" panose="020B0604030504040204" pitchFamily="34" charset="0"/>
                <a:ea typeface="Tahoma" panose="020B0604030504040204" pitchFamily="34" charset="0"/>
                <a:cs typeface="Tahoma" panose="020B0604030504040204" pitchFamily="34" charset="0"/>
              </a:rPr>
              <a:t>الاول</a:t>
            </a:r>
            <a:r>
              <a:rPr lang="ar-SA" sz="2000" b="1">
                <a:solidFill>
                  <a:schemeClr val="bg1"/>
                </a:solidFill>
                <a:effectLst/>
                <a:latin typeface="Tahoma" panose="020B0604030504040204" pitchFamily="34" charset="0"/>
                <a:ea typeface="Tahoma" panose="020B0604030504040204" pitchFamily="34" charset="0"/>
                <a:cs typeface="Tahoma" panose="020B0604030504040204" pitchFamily="34" charset="0"/>
              </a:rPr>
              <a:t>:</a:t>
            </a:r>
            <a:r>
              <a:rPr lang="fr-FR" sz="2000" b="1">
                <a:solidFill>
                  <a:schemeClr val="bg1"/>
                </a:solidFill>
                <a:effectLst/>
                <a:latin typeface="Tahoma" panose="020B0604030504040204" pitchFamily="34" charset="0"/>
                <a:ea typeface="Tahoma" panose="020B0604030504040204" pitchFamily="34" charset="0"/>
                <a:cs typeface="Tahoma" panose="020B0604030504040204" pitchFamily="34" charset="0"/>
              </a:rPr>
              <a:t>ماهية التدريب الإبداعي</a:t>
            </a:r>
          </a:p>
          <a:p>
            <a:pPr algn="r">
              <a:lnSpc>
                <a:spcPct val="107000"/>
              </a:lnSpc>
              <a:spcAft>
                <a:spcPts val="800"/>
              </a:spcAft>
            </a:pPr>
            <a:r>
              <a:rPr lang="ar-SA" sz="2000" b="1">
                <a:solidFill>
                  <a:schemeClr val="bg1"/>
                </a:solidFill>
                <a:effectLst/>
                <a:latin typeface="Tahoma" panose="020B0604030504040204" pitchFamily="34" charset="0"/>
                <a:ea typeface="Tahoma" panose="020B0604030504040204" pitchFamily="34" charset="0"/>
                <a:cs typeface="Tahoma" panose="020B0604030504040204" pitchFamily="34" charset="0"/>
              </a:rPr>
              <a:t>المطلب </a:t>
            </a:r>
            <a:r>
              <a:rPr lang="fr-FR" sz="2000" b="1">
                <a:solidFill>
                  <a:schemeClr val="bg1"/>
                </a:solidFill>
                <a:effectLst/>
                <a:latin typeface="Tahoma" panose="020B0604030504040204" pitchFamily="34" charset="0"/>
                <a:ea typeface="Tahoma" panose="020B0604030504040204" pitchFamily="34" charset="0"/>
                <a:cs typeface="Tahoma" panose="020B0604030504040204" pitchFamily="34" charset="0"/>
              </a:rPr>
              <a:t>الثاني</a:t>
            </a:r>
            <a:r>
              <a:rPr lang="ar-SA" sz="2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a:solidFill>
                  <a:schemeClr val="bg1"/>
                </a:solidFill>
                <a:latin typeface="Tahoma" panose="020B0604030504040204" pitchFamily="34" charset="0"/>
                <a:ea typeface="Tahoma" panose="020B0604030504040204" pitchFamily="34" charset="0"/>
                <a:cs typeface="Tahoma" panose="020B0604030504040204" pitchFamily="34" charset="0"/>
              </a:rPr>
              <a:t>تدريب العاملين على الإبداع</a:t>
            </a:r>
            <a:r>
              <a:rPr lang="fr-FR" sz="2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p>
            <a:pPr algn="r">
              <a:lnSpc>
                <a:spcPct val="107000"/>
              </a:lnSpc>
              <a:spcAft>
                <a:spcPts val="800"/>
              </a:spcAft>
            </a:pPr>
            <a:r>
              <a:rPr lang="ar-SA" sz="2000" b="1">
                <a:solidFill>
                  <a:schemeClr val="bg1"/>
                </a:solidFill>
                <a:effectLst/>
                <a:latin typeface="Tahoma" panose="020B0604030504040204" pitchFamily="34" charset="0"/>
                <a:ea typeface="Tahoma" panose="020B0604030504040204" pitchFamily="34" charset="0"/>
                <a:cs typeface="Tahoma" panose="020B0604030504040204" pitchFamily="34" charset="0"/>
              </a:rPr>
              <a:t>المطلب الثالث: </a:t>
            </a:r>
            <a:r>
              <a:rPr lang="fr-FR" sz="2000" b="1">
                <a:solidFill>
                  <a:schemeClr val="bg1"/>
                </a:solidFill>
                <a:effectLst/>
                <a:latin typeface="Tahoma" panose="020B0604030504040204" pitchFamily="34" charset="0"/>
                <a:ea typeface="Tahoma" panose="020B0604030504040204" pitchFamily="34" charset="0"/>
                <a:cs typeface="Tahoma" panose="020B0604030504040204" pitchFamily="34" charset="0"/>
              </a:rPr>
              <a:t>تقييم فاعلية التدريب على الإبداع</a:t>
            </a:r>
          </a:p>
          <a:p>
            <a:pPr algn="r">
              <a:lnSpc>
                <a:spcPct val="107000"/>
              </a:lnSpc>
              <a:spcAft>
                <a:spcPts val="800"/>
              </a:spcAft>
            </a:pPr>
            <a:endParaRPr lang="fr-FR" sz="2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2" name="ZoneTexte 21">
            <a:extLst>
              <a:ext uri="{FF2B5EF4-FFF2-40B4-BE49-F238E27FC236}">
                <a16:creationId xmlns="" xmlns:a16="http://schemas.microsoft.com/office/drawing/2014/main" id="{AA231B44-1CDD-4849-8C77-DD739EE76B67}"/>
              </a:ext>
            </a:extLst>
          </p:cNvPr>
          <p:cNvSpPr txBox="1"/>
          <p:nvPr/>
        </p:nvSpPr>
        <p:spPr>
          <a:xfrm>
            <a:off x="7544571" y="1245736"/>
            <a:ext cx="4083256" cy="374077"/>
          </a:xfrm>
          <a:prstGeom prst="rect">
            <a:avLst/>
          </a:prstGeom>
          <a:noFill/>
        </p:spPr>
        <p:txBody>
          <a:bodyPr wrap="square">
            <a:spAutoFit/>
          </a:bodyPr>
          <a:lstStyle/>
          <a:p>
            <a:pPr algn="r">
              <a:lnSpc>
                <a:spcPct val="107000"/>
              </a:lnSpc>
              <a:spcAft>
                <a:spcPts val="800"/>
              </a:spcAft>
            </a:pPr>
            <a:r>
              <a:rPr lang="ar-SA" b="1">
                <a:effectLst/>
                <a:latin typeface="Calibri" panose="020F0502020204030204" pitchFamily="34" charset="0"/>
                <a:ea typeface="Times New Roman" panose="02020603050405020304" pitchFamily="18" charset="0"/>
                <a:cs typeface="Times New Roman" panose="02020603050405020304" pitchFamily="18" charset="0"/>
              </a:rPr>
              <a:t>المقدمة</a:t>
            </a:r>
            <a:endParaRPr lang="fr-FR" b="1">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ZoneTexte 24">
            <a:extLst>
              <a:ext uri="{FF2B5EF4-FFF2-40B4-BE49-F238E27FC236}">
                <a16:creationId xmlns="" xmlns:a16="http://schemas.microsoft.com/office/drawing/2014/main" id="{FF4C45C3-0729-5746-BB9E-23B826AB8FE4}"/>
              </a:ext>
            </a:extLst>
          </p:cNvPr>
          <p:cNvSpPr txBox="1"/>
          <p:nvPr/>
        </p:nvSpPr>
        <p:spPr>
          <a:xfrm>
            <a:off x="4659923" y="6202080"/>
            <a:ext cx="6967904" cy="1173463"/>
          </a:xfrm>
          <a:prstGeom prst="rect">
            <a:avLst/>
          </a:prstGeom>
          <a:noFill/>
        </p:spPr>
        <p:txBody>
          <a:bodyPr wrap="square">
            <a:spAutoFit/>
          </a:bodyPr>
          <a:lstStyle/>
          <a:p>
            <a:pPr algn="r">
              <a:lnSpc>
                <a:spcPct val="107000"/>
              </a:lnSpc>
              <a:spcAft>
                <a:spcPts val="800"/>
              </a:spcAft>
            </a:pPr>
            <a:r>
              <a:rPr lang="ar-SA" sz="1800" b="1">
                <a:effectLst/>
                <a:latin typeface="Calibri" panose="020F0502020204030204" pitchFamily="34" charset="0"/>
                <a:ea typeface="Times New Roman" panose="02020603050405020304" pitchFamily="18" charset="0"/>
                <a:cs typeface="Times New Roman" panose="02020603050405020304" pitchFamily="18" charset="0"/>
              </a:rPr>
              <a:t>الخاتمة </a:t>
            </a:r>
            <a:endParaRPr lang="fr-FR" sz="1800" b="1">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Aft>
                <a:spcPts val="800"/>
              </a:spcAft>
            </a:pPr>
            <a:r>
              <a:rPr lang="ar-SA" sz="1800" b="1">
                <a:effectLst/>
                <a:latin typeface="Calibri" panose="020F0502020204030204" pitchFamily="34" charset="0"/>
                <a:ea typeface="Times New Roman" panose="02020603050405020304" pitchFamily="18" charset="0"/>
                <a:cs typeface="Times New Roman" panose="02020603050405020304" pitchFamily="18" charset="0"/>
              </a:rPr>
              <a:t>قائمة المراجع</a:t>
            </a:r>
            <a:endParaRPr lang="fr-FR" sz="1800" b="1">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14" name="ZoneTexte 13">
            <a:extLst>
              <a:ext uri="{FF2B5EF4-FFF2-40B4-BE49-F238E27FC236}">
                <a16:creationId xmlns="" xmlns:a16="http://schemas.microsoft.com/office/drawing/2014/main" id="{2D6E06D1-F2C3-A346-BA07-E01B29CC7CE0}"/>
              </a:ext>
            </a:extLst>
          </p:cNvPr>
          <p:cNvSpPr txBox="1"/>
          <p:nvPr/>
        </p:nvSpPr>
        <p:spPr>
          <a:xfrm>
            <a:off x="4170098" y="113238"/>
            <a:ext cx="9698686" cy="1107996"/>
          </a:xfrm>
          <a:prstGeom prst="rect">
            <a:avLst/>
          </a:prstGeom>
          <a:noFill/>
        </p:spPr>
        <p:txBody>
          <a:bodyPr wrap="square">
            <a:spAutoFit/>
          </a:bodyPr>
          <a:lstStyle/>
          <a:p>
            <a:r>
              <a:rPr lang="ar-SA" sz="6600" b="1" i="1">
                <a:effectLst/>
                <a:latin typeface="Calibri" panose="020F0502020204030204" pitchFamily="34" charset="0"/>
                <a:ea typeface="Times New Roman" panose="02020603050405020304" pitchFamily="18" charset="0"/>
                <a:cs typeface="Times New Roman" panose="02020603050405020304" pitchFamily="18" charset="0"/>
              </a:rPr>
              <a:t>خطة البحث:</a:t>
            </a:r>
            <a:endParaRPr lang="fr-FR" sz="6600" b="1" i="1"/>
          </a:p>
        </p:txBody>
      </p:sp>
    </p:spTree>
    <p:extLst>
      <p:ext uri="{BB962C8B-B14F-4D97-AF65-F5344CB8AC3E}">
        <p14:creationId xmlns="" xmlns:p14="http://schemas.microsoft.com/office/powerpoint/2010/main" val="2420100651"/>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by="(-#ppt_w*2)" calcmode="lin" valueType="num">
                                      <p:cBhvr rctx="PPT">
                                        <p:cTn id="21" dur="500" autoRev="1" fill="hold">
                                          <p:stCondLst>
                                            <p:cond delay="0"/>
                                          </p:stCondLst>
                                        </p:cTn>
                                        <p:tgtEl>
                                          <p:spTgt spid="9"/>
                                        </p:tgtEl>
                                        <p:attrNameLst>
                                          <p:attrName>ppt_w</p:attrName>
                                        </p:attrNameLst>
                                      </p:cBhvr>
                                    </p:anim>
                                    <p:anim by="(#ppt_w*0.50)" calcmode="lin" valueType="num">
                                      <p:cBhvr>
                                        <p:cTn id="22" dur="500" decel="50000" autoRev="1" fill="hold">
                                          <p:stCondLst>
                                            <p:cond delay="0"/>
                                          </p:stCondLst>
                                        </p:cTn>
                                        <p:tgtEl>
                                          <p:spTgt spid="9"/>
                                        </p:tgtEl>
                                        <p:attrNameLst>
                                          <p:attrName>ppt_x</p:attrName>
                                        </p:attrNameLst>
                                      </p:cBhvr>
                                    </p:anim>
                                    <p:anim from="(-#ppt_h/2)" to="(#ppt_y)" calcmode="lin" valueType="num">
                                      <p:cBhvr>
                                        <p:cTn id="23" dur="1000" fill="hold">
                                          <p:stCondLst>
                                            <p:cond delay="0"/>
                                          </p:stCondLst>
                                        </p:cTn>
                                        <p:tgtEl>
                                          <p:spTgt spid="9"/>
                                        </p:tgtEl>
                                        <p:attrNameLst>
                                          <p:attrName>ppt_y</p:attrName>
                                        </p:attrNameLst>
                                      </p:cBhvr>
                                    </p:anim>
                                    <p:animRot by="21600000">
                                      <p:cBhvr>
                                        <p:cTn id="24" dur="1000" fill="hold">
                                          <p:stCondLst>
                                            <p:cond delay="0"/>
                                          </p:stCondLst>
                                        </p:cTn>
                                        <p:tgtEl>
                                          <p:spTgt spid="9"/>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A167FF51-E82D-2340-8296-C96FB153404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625948"/>
            <a:ext cx="12269054" cy="2459283"/>
          </a:xfrm>
          <a:prstGeom prst="rect">
            <a:avLst/>
          </a:prstGeom>
        </p:spPr>
      </p:pic>
      <p:pic>
        <p:nvPicPr>
          <p:cNvPr id="14" name="Image 14">
            <a:extLst>
              <a:ext uri="{FF2B5EF4-FFF2-40B4-BE49-F238E27FC236}">
                <a16:creationId xmlns="" xmlns:a16="http://schemas.microsoft.com/office/drawing/2014/main" id="{281AB604-6121-B140-BE37-93F1427E2652}"/>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
            <a:ext cx="12275972" cy="4625949"/>
          </a:xfrm>
          <a:prstGeom prst="rect">
            <a:avLst/>
          </a:prstGeom>
        </p:spPr>
      </p:pic>
      <p:sp>
        <p:nvSpPr>
          <p:cNvPr id="6" name="Rectangle : carré corné 5">
            <a:extLst>
              <a:ext uri="{FF2B5EF4-FFF2-40B4-BE49-F238E27FC236}">
                <a16:creationId xmlns="" xmlns:a16="http://schemas.microsoft.com/office/drawing/2014/main" id="{446C6AD0-59C8-FC42-8F55-1E6194B5C5D3}"/>
              </a:ext>
            </a:extLst>
          </p:cNvPr>
          <p:cNvSpPr/>
          <p:nvPr/>
        </p:nvSpPr>
        <p:spPr>
          <a:xfrm>
            <a:off x="0" y="202236"/>
            <a:ext cx="8486044" cy="4423713"/>
          </a:xfrm>
          <a:prstGeom prst="foldedCorner">
            <a:avLst>
              <a:gd name="adj" fmla="val 2232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r" rtl="1"/>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عملية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إدراة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الموارد</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البشرية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تتضمن</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أربع</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عناصر</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رئيسية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هي</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الحصول</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على</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الأفراد</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وتكوينهم</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وتنميتهم</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وتحفيزهم</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ثم</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صيانتهم</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والمحافظة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عليهم</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وتتوقف</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فعالياتها</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على</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فاعلية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كل</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عنصر</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من</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هذه</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العناصر</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وذلك</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باعتماد</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مختلف</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السياسات</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التي</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من</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شأنها</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أن</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تحقق</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الأداء</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المطلوب</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والفاعلية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اللازمة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لهذه</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الوظيفة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واحدة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من</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أهم</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السياسات</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التي</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تتبعها</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إدارة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الموارد</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البشرية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في</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سد</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أي</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خلل</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أو</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نقص</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في</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مهارات</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العاملين</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هي</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ar-DZ" sz="2000" b="1" i="0" dirty="0" err="1" smtClean="0">
                <a:solidFill>
                  <a:schemeClr val="bg1"/>
                </a:solidFill>
                <a:effectLst/>
                <a:latin typeface="Tahoma" panose="020B0604030504040204" pitchFamily="34" charset="0"/>
                <a:ea typeface="Tahoma" panose="020B0604030504040204" pitchFamily="34" charset="0"/>
                <a:cs typeface="Tahoma" panose="020B0604030504040204" pitchFamily="34" charset="0"/>
              </a:rPr>
              <a:t>ال</a:t>
            </a:r>
            <a:r>
              <a:rPr lang="fr-FR" sz="2000" b="1" i="0" dirty="0" err="1" smtClean="0">
                <a:solidFill>
                  <a:schemeClr val="bg1"/>
                </a:solidFill>
                <a:effectLst/>
                <a:latin typeface="Tahoma" panose="020B0604030504040204" pitchFamily="34" charset="0"/>
                <a:ea typeface="Tahoma" panose="020B0604030504040204" pitchFamily="34" charset="0"/>
                <a:cs typeface="Tahoma" panose="020B0604030504040204" pitchFamily="34" charset="0"/>
              </a:rPr>
              <a:t>أخذ</a:t>
            </a:r>
            <a:r>
              <a:rPr lang="fr-FR" sz="2000" b="1" i="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بعملية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التدريب</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كوسيلة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لتغيير</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سلوك</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الأفراد</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ومحاولة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جعلهم</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يستخدمون</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طرق</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وأساليب</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مختلفة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في</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أداء</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smtClean="0">
                <a:solidFill>
                  <a:schemeClr val="bg1"/>
                </a:solidFill>
                <a:effectLst/>
                <a:latin typeface="Tahoma" panose="020B0604030504040204" pitchFamily="34" charset="0"/>
                <a:ea typeface="Tahoma" panose="020B0604030504040204" pitchFamily="34" charset="0"/>
                <a:cs typeface="Tahoma" panose="020B0604030504040204" pitchFamily="34" charset="0"/>
              </a:rPr>
              <a:t>أعمالهم</a:t>
            </a:r>
            <a:r>
              <a:rPr lang="fr-FR" sz="2000" b="1" i="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بما</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يتوافق</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مع</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متطلبات</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رفع</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مستوى</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الإبداع</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والابتكار</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ar-DZ" sz="2000" b="1" i="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و</a:t>
            </a:r>
            <a:r>
              <a:rPr lang="fr-FR" sz="2000" b="1" i="0" dirty="0" err="1" smtClean="0">
                <a:solidFill>
                  <a:schemeClr val="bg1"/>
                </a:solidFill>
                <a:effectLst/>
                <a:latin typeface="Tahoma" panose="020B0604030504040204" pitchFamily="34" charset="0"/>
                <a:ea typeface="Tahoma" panose="020B0604030504040204" pitchFamily="34" charset="0"/>
                <a:cs typeface="Tahoma" panose="020B0604030504040204" pitchFamily="34" charset="0"/>
              </a:rPr>
              <a:t>بما</a:t>
            </a:r>
            <a:r>
              <a:rPr lang="fr-FR" sz="2000" b="1" i="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يعود</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بالنفع</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على</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المنظمة</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وعلى</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الأفراد</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العاملين</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2000" b="1" i="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فيها</a:t>
            </a:r>
            <a:r>
              <a:rPr lang="fr-FR"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ar-AE" sz="2000" b="1"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7" name="Organigramme : Multidocument 6">
            <a:extLst>
              <a:ext uri="{FF2B5EF4-FFF2-40B4-BE49-F238E27FC236}">
                <a16:creationId xmlns="" xmlns:a16="http://schemas.microsoft.com/office/drawing/2014/main" id="{FADBAFDD-8D85-984F-B636-3D2890426EA9}"/>
              </a:ext>
            </a:extLst>
          </p:cNvPr>
          <p:cNvSpPr/>
          <p:nvPr/>
        </p:nvSpPr>
        <p:spPr>
          <a:xfrm rot="1893878">
            <a:off x="9198081" y="224701"/>
            <a:ext cx="2629624" cy="2455937"/>
          </a:xfrm>
          <a:prstGeom prst="flowChartMulti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9" name="ZoneTexte 8">
            <a:extLst>
              <a:ext uri="{FF2B5EF4-FFF2-40B4-BE49-F238E27FC236}">
                <a16:creationId xmlns="" xmlns:a16="http://schemas.microsoft.com/office/drawing/2014/main" id="{27CF56EB-A16F-AC42-AB28-EE649A6531E3}"/>
              </a:ext>
            </a:extLst>
          </p:cNvPr>
          <p:cNvSpPr txBox="1"/>
          <p:nvPr/>
        </p:nvSpPr>
        <p:spPr>
          <a:xfrm rot="2741007">
            <a:off x="8515081" y="441289"/>
            <a:ext cx="3484293" cy="811504"/>
          </a:xfrm>
          <a:prstGeom prst="rect">
            <a:avLst/>
          </a:prstGeom>
          <a:noFill/>
        </p:spPr>
        <p:txBody>
          <a:bodyPr wrap="square">
            <a:spAutoFit/>
          </a:bodyPr>
          <a:lstStyle/>
          <a:p>
            <a:pPr algn="r">
              <a:lnSpc>
                <a:spcPct val="107000"/>
              </a:lnSpc>
              <a:spcAft>
                <a:spcPts val="800"/>
              </a:spcAft>
            </a:pPr>
            <a:r>
              <a:rPr lang="ar-SA" sz="4800" b="1">
                <a:solidFill>
                  <a:schemeClr val="bg1"/>
                </a:solidFill>
                <a:effectLst/>
                <a:latin typeface="Tahoma" panose="020B0604030504040204" pitchFamily="34" charset="0"/>
                <a:ea typeface="Tahoma" panose="020B0604030504040204" pitchFamily="34" charset="0"/>
                <a:cs typeface="Tahoma" panose="020B0604030504040204" pitchFamily="34" charset="0"/>
              </a:rPr>
              <a:t>المقدمة</a:t>
            </a:r>
            <a:endParaRPr lang="fr-FR"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 xmlns:a16="http://schemas.microsoft.com/office/drawing/2014/main" id="{52244608-9922-6141-B0DE-25C0B7CEABD6}"/>
              </a:ext>
            </a:extLst>
          </p:cNvPr>
          <p:cNvSpPr txBox="1"/>
          <p:nvPr/>
        </p:nvSpPr>
        <p:spPr>
          <a:xfrm>
            <a:off x="-38527" y="5062754"/>
            <a:ext cx="12269053" cy="1919885"/>
          </a:xfrm>
          <a:prstGeom prst="rect">
            <a:avLst/>
          </a:prstGeom>
          <a:noFill/>
        </p:spPr>
        <p:txBody>
          <a:bodyPr wrap="square">
            <a:spAutoFit/>
          </a:bodyPr>
          <a:lstStyle/>
          <a:p>
            <a:pPr algn="r">
              <a:lnSpc>
                <a:spcPct val="107000"/>
              </a:lnSpc>
              <a:spcAft>
                <a:spcPts val="800"/>
              </a:spcAft>
            </a:pPr>
            <a:r>
              <a:rPr lang="ar-SA" sz="36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ومن هنا تتبادر </a:t>
            </a:r>
            <a:r>
              <a:rPr lang="ar-SA" sz="3600" b="1"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الينا</a:t>
            </a:r>
            <a:r>
              <a:rPr lang="ar-SA" sz="36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 طرح الإشكالية </a:t>
            </a:r>
            <a:r>
              <a:rPr lang="ar-SA" sz="3600" b="1" dirty="0" smtClean="0">
                <a:solidFill>
                  <a:srgbClr val="0070C0"/>
                </a:solidFill>
                <a:effectLst/>
                <a:latin typeface="Tahoma" panose="020B0604030504040204" pitchFamily="34" charset="0"/>
                <a:ea typeface="Tahoma" panose="020B0604030504040204" pitchFamily="34" charset="0"/>
                <a:cs typeface="Tahoma" panose="020B0604030504040204" pitchFamily="34" charset="0"/>
              </a:rPr>
              <a:t>التالية:</a:t>
            </a:r>
            <a:r>
              <a:rPr lang="fr-FR" sz="36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في</a:t>
            </a:r>
            <a:r>
              <a:rPr lang="ar-DZ" sz="3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ما يتمثل التدريب </a:t>
            </a:r>
            <a:r>
              <a:rPr lang="ar-DZ" sz="36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الابداعي</a:t>
            </a:r>
            <a:r>
              <a:rPr lang="ar-DZ" sz="3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في</a:t>
            </a:r>
            <a:r>
              <a:rPr lang="fr-FR" sz="3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fr-FR" sz="3600" b="1" dirty="0" err="1">
                <a:solidFill>
                  <a:srgbClr val="0070C0"/>
                </a:solidFill>
                <a:latin typeface="Tahoma" panose="020B0604030504040204" pitchFamily="34" charset="0"/>
                <a:ea typeface="Tahoma" panose="020B0604030504040204" pitchFamily="34" charset="0"/>
                <a:cs typeface="Tahoma" panose="020B0604030504040204" pitchFamily="34" charset="0"/>
              </a:rPr>
              <a:t>المؤسسة</a:t>
            </a:r>
            <a:r>
              <a:rPr lang="fr-FR" sz="3600" b="1" dirty="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fr-FR" sz="3600" b="1" dirty="0">
              <a:solidFill>
                <a:srgbClr val="0070C0"/>
              </a:solidFill>
              <a:effectLst/>
              <a:latin typeface="Tahoma" panose="020B0604030504040204" pitchFamily="34" charset="0"/>
              <a:ea typeface="Tahoma" panose="020B0604030504040204" pitchFamily="34" charset="0"/>
              <a:cs typeface="Tahoma" panose="020B0604030504040204" pitchFamily="34" charset="0"/>
            </a:endParaRPr>
          </a:p>
          <a:p>
            <a:pPr algn="r">
              <a:lnSpc>
                <a:spcPct val="107000"/>
              </a:lnSpc>
              <a:spcAft>
                <a:spcPts val="800"/>
              </a:spcAft>
            </a:pPr>
            <a:endParaRPr lang="fr-FR" sz="3600" b="1" dirty="0">
              <a:solidFill>
                <a:srgbClr val="0070C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76792377"/>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up)">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a:extLst>
              <a:ext uri="{FF2B5EF4-FFF2-40B4-BE49-F238E27FC236}">
                <a16:creationId xmlns="" xmlns:a16="http://schemas.microsoft.com/office/drawing/2014/main" id="{9C619F61-AA92-BA4D-B9D6-CA250CCC8AC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7999"/>
          </a:xfrm>
          <a:prstGeom prst="rect">
            <a:avLst/>
          </a:prstGeom>
        </p:spPr>
      </p:pic>
      <p:sp>
        <p:nvSpPr>
          <p:cNvPr id="5" name="ZoneTexte 4">
            <a:extLst>
              <a:ext uri="{FF2B5EF4-FFF2-40B4-BE49-F238E27FC236}">
                <a16:creationId xmlns="" xmlns:a16="http://schemas.microsoft.com/office/drawing/2014/main" id="{6741672E-3727-2A4C-88AA-A3F3AA6227A2}"/>
              </a:ext>
            </a:extLst>
          </p:cNvPr>
          <p:cNvSpPr txBox="1"/>
          <p:nvPr/>
        </p:nvSpPr>
        <p:spPr>
          <a:xfrm rot="19359038">
            <a:off x="3965456" y="1901536"/>
            <a:ext cx="4261088" cy="1077218"/>
          </a:xfrm>
          <a:prstGeom prst="rect">
            <a:avLst/>
          </a:prstGeom>
          <a:noFill/>
        </p:spPr>
        <p:txBody>
          <a:bodyPr wrap="square">
            <a:spAutoFit/>
          </a:bodyPr>
          <a:lstStyle/>
          <a:p>
            <a:pPr algn="ctr"/>
            <a:r>
              <a:rPr lang="fr-FR" sz="3200" b="1" dirty="0" err="1">
                <a:effectLst/>
                <a:latin typeface="Tahoma" panose="020B0604030504040204" pitchFamily="34" charset="0"/>
                <a:ea typeface="Tahoma" panose="020B0604030504040204" pitchFamily="34" charset="0"/>
                <a:cs typeface="Tahoma" panose="020B0604030504040204" pitchFamily="34" charset="0"/>
              </a:rPr>
              <a:t>ال</a:t>
            </a:r>
            <a:r>
              <a:rPr lang="ar-SA" sz="3200" b="1" dirty="0">
                <a:effectLst/>
                <a:latin typeface="Tahoma" panose="020B0604030504040204" pitchFamily="34" charset="0"/>
                <a:ea typeface="Tahoma" panose="020B0604030504040204" pitchFamily="34" charset="0"/>
                <a:cs typeface="Tahoma" panose="020B0604030504040204" pitchFamily="34" charset="0"/>
              </a:rPr>
              <a:t>مبحث الأول:</a:t>
            </a:r>
            <a:r>
              <a:rPr lang="fr-FR" sz="3200" b="1" dirty="0" err="1" smtClean="0">
                <a:effectLst/>
                <a:latin typeface="Tahoma" panose="020B0604030504040204" pitchFamily="34" charset="0"/>
                <a:ea typeface="Tahoma" panose="020B0604030504040204" pitchFamily="34" charset="0"/>
                <a:cs typeface="Tahoma" panose="020B0604030504040204" pitchFamily="34" charset="0"/>
              </a:rPr>
              <a:t>ماهية</a:t>
            </a:r>
            <a:r>
              <a:rPr lang="fr-FR" sz="3200" b="1" dirty="0" smtClean="0">
                <a:effectLst/>
                <a:latin typeface="Tahoma" panose="020B0604030504040204" pitchFamily="34" charset="0"/>
                <a:ea typeface="Tahoma" panose="020B0604030504040204" pitchFamily="34" charset="0"/>
                <a:cs typeface="Tahoma" panose="020B0604030504040204" pitchFamily="34" charset="0"/>
              </a:rPr>
              <a:t> </a:t>
            </a:r>
            <a:r>
              <a:rPr lang="fr-FR" sz="3200" b="1" dirty="0" err="1" smtClean="0">
                <a:effectLst/>
                <a:latin typeface="Tahoma" panose="020B0604030504040204" pitchFamily="34" charset="0"/>
                <a:ea typeface="Tahoma" panose="020B0604030504040204" pitchFamily="34" charset="0"/>
                <a:cs typeface="Tahoma" panose="020B0604030504040204" pitchFamily="34" charset="0"/>
              </a:rPr>
              <a:t>التدريب</a:t>
            </a:r>
            <a:r>
              <a:rPr lang="fr-FR" sz="3200" b="1" dirty="0" smtClean="0">
                <a:effectLst/>
                <a:latin typeface="Tahoma" panose="020B0604030504040204" pitchFamily="34" charset="0"/>
                <a:ea typeface="Tahoma" panose="020B0604030504040204" pitchFamily="34" charset="0"/>
                <a:cs typeface="Tahoma" panose="020B0604030504040204" pitchFamily="34" charset="0"/>
              </a:rPr>
              <a:t> </a:t>
            </a:r>
            <a:r>
              <a:rPr lang="fr-FR" sz="3200" b="1" dirty="0" err="1">
                <a:effectLst/>
                <a:latin typeface="Tahoma" panose="020B0604030504040204" pitchFamily="34" charset="0"/>
                <a:ea typeface="Tahoma" panose="020B0604030504040204" pitchFamily="34" charset="0"/>
                <a:cs typeface="Tahoma" panose="020B0604030504040204" pitchFamily="34" charset="0"/>
              </a:rPr>
              <a:t>والإبداع</a:t>
            </a:r>
            <a:endParaRPr lang="fr-FR" sz="32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67274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a:extLst>
              <a:ext uri="{FF2B5EF4-FFF2-40B4-BE49-F238E27FC236}">
                <a16:creationId xmlns="" xmlns:a16="http://schemas.microsoft.com/office/drawing/2014/main" id="{67F376A6-8412-044F-A781-7AEA4357BA0C}"/>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ZoneTexte 3">
            <a:extLst>
              <a:ext uri="{FF2B5EF4-FFF2-40B4-BE49-F238E27FC236}">
                <a16:creationId xmlns="" xmlns:a16="http://schemas.microsoft.com/office/drawing/2014/main" id="{5D71AAE0-0795-274C-B06D-672CB4CA971A}"/>
              </a:ext>
            </a:extLst>
          </p:cNvPr>
          <p:cNvSpPr txBox="1"/>
          <p:nvPr/>
        </p:nvSpPr>
        <p:spPr>
          <a:xfrm>
            <a:off x="5654554" y="221979"/>
            <a:ext cx="6253528" cy="646331"/>
          </a:xfrm>
          <a:prstGeom prst="rect">
            <a:avLst/>
          </a:prstGeom>
          <a:noFill/>
        </p:spPr>
        <p:txBody>
          <a:bodyPr wrap="square">
            <a:spAutoFit/>
          </a:bodyPr>
          <a:lstStyle/>
          <a:p>
            <a:r>
              <a:rPr lang="ar-SA" sz="3600" b="1">
                <a:effectLst/>
                <a:latin typeface="Tahoma" panose="020B0604030504040204" pitchFamily="34" charset="0"/>
                <a:ea typeface="Tahoma" panose="020B0604030504040204" pitchFamily="34" charset="0"/>
                <a:cs typeface="Tahoma" panose="020B0604030504040204" pitchFamily="34" charset="0"/>
              </a:rPr>
              <a:t>المطلب الاول:</a:t>
            </a:r>
            <a:r>
              <a:rPr lang="fr-FR" sz="3600" b="1">
                <a:effectLst/>
                <a:latin typeface="Tahoma" panose="020B0604030504040204" pitchFamily="34" charset="0"/>
                <a:ea typeface="Tahoma" panose="020B0604030504040204" pitchFamily="34" charset="0"/>
                <a:cs typeface="Tahoma" panose="020B0604030504040204" pitchFamily="34" charset="0"/>
              </a:rPr>
              <a:t>تعريف التدريب</a:t>
            </a:r>
            <a:endParaRPr lang="fr-FR" sz="3600"/>
          </a:p>
        </p:txBody>
      </p:sp>
      <p:sp>
        <p:nvSpPr>
          <p:cNvPr id="3" name="ZoneTexte 2">
            <a:extLst>
              <a:ext uri="{FF2B5EF4-FFF2-40B4-BE49-F238E27FC236}">
                <a16:creationId xmlns="" xmlns:a16="http://schemas.microsoft.com/office/drawing/2014/main" id="{850918F6-DA67-B340-A690-E413BBC12193}"/>
              </a:ext>
            </a:extLst>
          </p:cNvPr>
          <p:cNvSpPr txBox="1"/>
          <p:nvPr/>
        </p:nvSpPr>
        <p:spPr>
          <a:xfrm>
            <a:off x="7102162" y="1299957"/>
            <a:ext cx="3822280" cy="1631216"/>
          </a:xfrm>
          <a:prstGeom prst="rect">
            <a:avLst/>
          </a:prstGeom>
          <a:noFill/>
        </p:spPr>
        <p:txBody>
          <a:bodyPr wrap="square" rtlCol="0">
            <a:spAutoFit/>
          </a:bodyPr>
          <a:lstStyle/>
          <a:p>
            <a:pPr algn="ctr"/>
            <a:r>
              <a:rPr lang="fr-FR" sz="2000" b="1">
                <a:latin typeface="Arial Black" panose="020B0604020202020204" pitchFamily="34" charset="0"/>
                <a:cs typeface="Arial Black" panose="020B0604020202020204" pitchFamily="34" charset="0"/>
              </a:rPr>
              <a:t>هو عملية تعديل إيجابي ذو اتجاهات خاصة تتناول سلوك الفرد من الناحية المهنية أو الوظيفية وذلك لاكتساب المعارف والخبرات التي يحتاج لها وتحصيل المعلومات التي تنقصه</a:t>
            </a:r>
          </a:p>
        </p:txBody>
      </p:sp>
      <p:sp>
        <p:nvSpPr>
          <p:cNvPr id="6" name="ZoneTexte 5">
            <a:extLst>
              <a:ext uri="{FF2B5EF4-FFF2-40B4-BE49-F238E27FC236}">
                <a16:creationId xmlns="" xmlns:a16="http://schemas.microsoft.com/office/drawing/2014/main" id="{735361A5-B669-0B46-86D1-8B84C47CC97E}"/>
              </a:ext>
            </a:extLst>
          </p:cNvPr>
          <p:cNvSpPr txBox="1"/>
          <p:nvPr/>
        </p:nvSpPr>
        <p:spPr>
          <a:xfrm>
            <a:off x="3563449" y="4639049"/>
            <a:ext cx="4679339" cy="1200329"/>
          </a:xfrm>
          <a:prstGeom prst="rect">
            <a:avLst/>
          </a:prstGeom>
          <a:noFill/>
        </p:spPr>
        <p:txBody>
          <a:bodyPr wrap="square" rtlCol="0">
            <a:spAutoFit/>
          </a:bodyPr>
          <a:lstStyle/>
          <a:p>
            <a:pPr algn="ctr"/>
            <a:r>
              <a:rPr lang="fr-FR" sz="2400" b="1">
                <a:latin typeface="Arial Black" panose="020B0604020202020204" pitchFamily="34" charset="0"/>
                <a:cs typeface="Arial Black" panose="020B0604020202020204" pitchFamily="34" charset="0"/>
              </a:rPr>
              <a:t>كما هناك من عرفه على أنه النشاط المستمر لتزويد الفرد بالمهارات والخبرات والاتجاهات التي تجعله صالحا لمزاولة عمل ما </a:t>
            </a:r>
          </a:p>
        </p:txBody>
      </p:sp>
      <p:sp>
        <p:nvSpPr>
          <p:cNvPr id="7" name="Cadre 6">
            <a:extLst>
              <a:ext uri="{FF2B5EF4-FFF2-40B4-BE49-F238E27FC236}">
                <a16:creationId xmlns="" xmlns:a16="http://schemas.microsoft.com/office/drawing/2014/main" id="{ABB5D02C-6E31-A540-98B9-CB1ED1DF7282}"/>
              </a:ext>
            </a:extLst>
          </p:cNvPr>
          <p:cNvSpPr/>
          <p:nvPr/>
        </p:nvSpPr>
        <p:spPr>
          <a:xfrm>
            <a:off x="6891614" y="967000"/>
            <a:ext cx="4447258" cy="2204582"/>
          </a:xfrm>
          <a:prstGeom prst="frame">
            <a:avLst>
              <a:gd name="adj1" fmla="val 6325"/>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2000" b="1">
              <a:solidFill>
                <a:schemeClr val="tx1"/>
              </a:solidFill>
            </a:endParaRPr>
          </a:p>
        </p:txBody>
      </p:sp>
      <p:sp>
        <p:nvSpPr>
          <p:cNvPr id="9" name="Cadre 8">
            <a:extLst>
              <a:ext uri="{FF2B5EF4-FFF2-40B4-BE49-F238E27FC236}">
                <a16:creationId xmlns="" xmlns:a16="http://schemas.microsoft.com/office/drawing/2014/main" id="{0A326F4E-8A68-CA42-B8C3-B480E4C5F86F}"/>
              </a:ext>
            </a:extLst>
          </p:cNvPr>
          <p:cNvSpPr/>
          <p:nvPr/>
        </p:nvSpPr>
        <p:spPr>
          <a:xfrm flipH="1">
            <a:off x="387411" y="563530"/>
            <a:ext cx="2644470" cy="2204581"/>
          </a:xfrm>
          <a:prstGeom prst="frame">
            <a:avLst>
              <a:gd name="adj1" fmla="val 27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solidFill>
                  <a:schemeClr val="tx1"/>
                </a:solidFill>
                <a:latin typeface="Arial Black" panose="020B0604020202020204" pitchFamily="34" charset="0"/>
                <a:cs typeface="Arial Black" panose="020B0604020202020204" pitchFamily="34" charset="0"/>
              </a:rPr>
              <a:t>ويعرف أيضا:هو محاولة لتغيير سلوك الأفراد يجعلهم يستخدمون طرق وأساليب مختلفة في أداء العمل بشكل يختلف بعد التدريب عما كانو يتبعون قبل التدريب</a:t>
            </a:r>
            <a:endParaRPr lang="fr-FR" sz="2000" b="1">
              <a:solidFill>
                <a:schemeClr val="tx1"/>
              </a:solidFill>
            </a:endParaRPr>
          </a:p>
        </p:txBody>
      </p:sp>
      <p:sp>
        <p:nvSpPr>
          <p:cNvPr id="11" name="Cadre 10">
            <a:extLst>
              <a:ext uri="{FF2B5EF4-FFF2-40B4-BE49-F238E27FC236}">
                <a16:creationId xmlns="" xmlns:a16="http://schemas.microsoft.com/office/drawing/2014/main" id="{27EC5263-DBED-AD4D-88EC-D9B94E99B3C5}"/>
              </a:ext>
            </a:extLst>
          </p:cNvPr>
          <p:cNvSpPr/>
          <p:nvPr/>
        </p:nvSpPr>
        <p:spPr>
          <a:xfrm rot="10800000" flipH="1" flipV="1">
            <a:off x="3187213" y="4346424"/>
            <a:ext cx="5253402" cy="1874134"/>
          </a:xfrm>
          <a:prstGeom prst="frame">
            <a:avLst>
              <a:gd name="adj1" fmla="val 632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000" b="1">
              <a:solidFill>
                <a:schemeClr val="tx1"/>
              </a:solidFill>
            </a:endParaRPr>
          </a:p>
        </p:txBody>
      </p:sp>
      <p:sp>
        <p:nvSpPr>
          <p:cNvPr id="12" name="Flèche : trois pointes 11">
            <a:extLst>
              <a:ext uri="{FF2B5EF4-FFF2-40B4-BE49-F238E27FC236}">
                <a16:creationId xmlns="" xmlns:a16="http://schemas.microsoft.com/office/drawing/2014/main" id="{2B022DE6-ED96-B249-9B5B-720477080574}"/>
              </a:ext>
            </a:extLst>
          </p:cNvPr>
          <p:cNvSpPr/>
          <p:nvPr/>
        </p:nvSpPr>
        <p:spPr>
          <a:xfrm rot="10800000">
            <a:off x="3056384" y="1160934"/>
            <a:ext cx="3835230" cy="3096931"/>
          </a:xfrm>
          <a:prstGeom prst="leftRightUpArrow">
            <a:avLst>
              <a:gd name="adj1" fmla="val 12776"/>
              <a:gd name="adj2" fmla="val 16483"/>
              <a:gd name="adj3" fmla="val 25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349269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900" decel="100000" fill="hold"/>
                                        <p:tgtEl>
                                          <p:spTgt spid="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 by="(-#ppt_w*2)" calcmode="lin" valueType="num">
                                      <p:cBhvr rctx="PPT">
                                        <p:cTn id="36" dur="500" autoRev="1" fill="hold">
                                          <p:stCondLst>
                                            <p:cond delay="0"/>
                                          </p:stCondLst>
                                        </p:cTn>
                                        <p:tgtEl>
                                          <p:spTgt spid="6"/>
                                        </p:tgtEl>
                                        <p:attrNameLst>
                                          <p:attrName>ppt_w</p:attrName>
                                        </p:attrNameLst>
                                      </p:cBhvr>
                                    </p:anim>
                                    <p:anim by="(#ppt_w*0.50)" calcmode="lin" valueType="num">
                                      <p:cBhvr>
                                        <p:cTn id="37" dur="500" decel="50000" autoRev="1" fill="hold">
                                          <p:stCondLst>
                                            <p:cond delay="0"/>
                                          </p:stCondLst>
                                        </p:cTn>
                                        <p:tgtEl>
                                          <p:spTgt spid="6"/>
                                        </p:tgtEl>
                                        <p:attrNameLst>
                                          <p:attrName>ppt_x</p:attrName>
                                        </p:attrNameLst>
                                      </p:cBhvr>
                                    </p:anim>
                                    <p:anim from="(-#ppt_h/2)" to="(#ppt_y)" calcmode="lin" valueType="num">
                                      <p:cBhvr>
                                        <p:cTn id="38" dur="1000" fill="hold">
                                          <p:stCondLst>
                                            <p:cond delay="0"/>
                                          </p:stCondLst>
                                        </p:cTn>
                                        <p:tgtEl>
                                          <p:spTgt spid="6"/>
                                        </p:tgtEl>
                                        <p:attrNameLst>
                                          <p:attrName>ppt_y</p:attrName>
                                        </p:attrNameLst>
                                      </p:cBhvr>
                                    </p:anim>
                                    <p:animRot by="21600000">
                                      <p:cBhvr>
                                        <p:cTn id="39"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a:extLst>
              <a:ext uri="{FF2B5EF4-FFF2-40B4-BE49-F238E27FC236}">
                <a16:creationId xmlns="" xmlns:a16="http://schemas.microsoft.com/office/drawing/2014/main" id="{1F6AA5A0-8D9E-FC4B-B094-0DD0566C042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ZoneTexte 3">
            <a:extLst>
              <a:ext uri="{FF2B5EF4-FFF2-40B4-BE49-F238E27FC236}">
                <a16:creationId xmlns="" xmlns:a16="http://schemas.microsoft.com/office/drawing/2014/main" id="{E7995854-F768-BD4F-95D9-C7E72FD6FBF2}"/>
              </a:ext>
            </a:extLst>
          </p:cNvPr>
          <p:cNvSpPr txBox="1"/>
          <p:nvPr/>
        </p:nvSpPr>
        <p:spPr>
          <a:xfrm>
            <a:off x="4599476" y="175845"/>
            <a:ext cx="8273927" cy="584775"/>
          </a:xfrm>
          <a:prstGeom prst="rect">
            <a:avLst/>
          </a:prstGeom>
          <a:noFill/>
        </p:spPr>
        <p:txBody>
          <a:bodyPr wrap="square">
            <a:spAutoFit/>
          </a:bodyPr>
          <a:lstStyle/>
          <a:p>
            <a:r>
              <a:rPr lang="ar-SA" sz="3200" b="1">
                <a:effectLst/>
                <a:latin typeface="Tahoma" panose="020B0604030504040204" pitchFamily="34" charset="0"/>
                <a:ea typeface="Tahoma" panose="020B0604030504040204" pitchFamily="34" charset="0"/>
                <a:cs typeface="Tahoma" panose="020B0604030504040204" pitchFamily="34" charset="0"/>
              </a:rPr>
              <a:t>المطلب </a:t>
            </a:r>
            <a:r>
              <a:rPr lang="fr-FR" sz="3200" b="1">
                <a:effectLst/>
                <a:latin typeface="Tahoma" panose="020B0604030504040204" pitchFamily="34" charset="0"/>
                <a:ea typeface="Tahoma" panose="020B0604030504040204" pitchFamily="34" charset="0"/>
                <a:cs typeface="Tahoma" panose="020B0604030504040204" pitchFamily="34" charset="0"/>
              </a:rPr>
              <a:t>الثاني</a:t>
            </a:r>
            <a:r>
              <a:rPr lang="ar-SA" sz="3200" b="1">
                <a:effectLst/>
                <a:latin typeface="Tahoma" panose="020B0604030504040204" pitchFamily="34" charset="0"/>
                <a:ea typeface="Tahoma" panose="020B0604030504040204" pitchFamily="34" charset="0"/>
                <a:cs typeface="Tahoma" panose="020B0604030504040204" pitchFamily="34" charset="0"/>
              </a:rPr>
              <a:t>:</a:t>
            </a:r>
            <a:r>
              <a:rPr lang="fr-FR" sz="3200" b="1">
                <a:latin typeface="Tahoma" panose="020B0604030504040204" pitchFamily="34" charset="0"/>
                <a:ea typeface="Tahoma" panose="020B0604030504040204" pitchFamily="34" charset="0"/>
                <a:cs typeface="Tahoma" panose="020B0604030504040204" pitchFamily="34" charset="0"/>
              </a:rPr>
              <a:t>أهداف وخطوات التدريب</a:t>
            </a:r>
            <a:endParaRPr lang="fr-FR" sz="3200"/>
          </a:p>
        </p:txBody>
      </p:sp>
      <p:sp>
        <p:nvSpPr>
          <p:cNvPr id="3" name="Rectangle : coins arrondis 2">
            <a:extLst>
              <a:ext uri="{FF2B5EF4-FFF2-40B4-BE49-F238E27FC236}">
                <a16:creationId xmlns="" xmlns:a16="http://schemas.microsoft.com/office/drawing/2014/main" id="{C7B62E59-BC49-674A-8AF6-7830E92D0912}"/>
              </a:ext>
            </a:extLst>
          </p:cNvPr>
          <p:cNvSpPr/>
          <p:nvPr/>
        </p:nvSpPr>
        <p:spPr>
          <a:xfrm>
            <a:off x="545856" y="1485985"/>
            <a:ext cx="11100288" cy="4646650"/>
          </a:xfrm>
          <a:prstGeom prst="roundRect">
            <a:avLst>
              <a:gd name="adj" fmla="val 3879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fr-FR" sz="2800" b="1">
                <a:latin typeface="Arial Black" panose="020B0604020202020204" pitchFamily="34" charset="0"/>
                <a:cs typeface="Arial Black" panose="020B0604020202020204" pitchFamily="34" charset="0"/>
              </a:rPr>
              <a:t>الزيادة في الإنتاج وتحسين نوعيته من خلال تدريب العاملين كيفية اتقانهم للعمل ✓</a:t>
            </a:r>
          </a:p>
          <a:p>
            <a:pPr algn="r"/>
            <a:r>
              <a:rPr lang="fr-FR" sz="2800" b="1">
                <a:latin typeface="Arial Black" panose="020B0604020202020204" pitchFamily="34" charset="0"/>
                <a:cs typeface="Arial Black" panose="020B0604020202020204" pitchFamily="34" charset="0"/>
              </a:rPr>
              <a:t>تنمية العاملين للقيام بالأعمال والوظائف المستقبلية ✓</a:t>
            </a:r>
          </a:p>
          <a:p>
            <a:pPr algn="r"/>
            <a:r>
              <a:rPr lang="fr-FR" sz="2800" b="1">
                <a:latin typeface="Arial Black" panose="020B0604020202020204" pitchFamily="34" charset="0"/>
                <a:cs typeface="Arial Black" panose="020B0604020202020204" pitchFamily="34" charset="0"/>
              </a:rPr>
              <a:t>تحقيق مستويات عالية من الأداء والإنتاجية ✓</a:t>
            </a:r>
          </a:p>
          <a:p>
            <a:pPr algn="r"/>
            <a:r>
              <a:rPr lang="fr-FR" sz="2800" b="1">
                <a:latin typeface="Arial Black" panose="020B0604020202020204" pitchFamily="34" charset="0"/>
                <a:cs typeface="Arial Black" panose="020B0604020202020204" pitchFamily="34" charset="0"/>
              </a:rPr>
              <a:t>  تخفيض حوادث العمل ✓</a:t>
            </a:r>
          </a:p>
          <a:p>
            <a:pPr algn="r"/>
            <a:r>
              <a:rPr lang="fr-FR" sz="2800" b="1">
                <a:latin typeface="Arial Black" panose="020B0604020202020204" pitchFamily="34" charset="0"/>
                <a:cs typeface="Arial Black" panose="020B0604020202020204" pitchFamily="34" charset="0"/>
              </a:rPr>
              <a:t> تمكين الأفراد من ممارسة الأساليب المتطورة بالفاعلية المطلوبة ✓</a:t>
            </a:r>
          </a:p>
          <a:p>
            <a:pPr algn="r"/>
            <a:r>
              <a:rPr lang="fr-FR" sz="2800" b="1">
                <a:latin typeface="Arial Black" panose="020B0604020202020204" pitchFamily="34" charset="0"/>
                <a:cs typeface="Arial Black" panose="020B0604020202020204" pitchFamily="34" charset="0"/>
              </a:rPr>
              <a:t>    إعداد العمال الجدد وتهيئتهم للقيام بعملهم الجديد على أكمل وجه ✓</a:t>
            </a:r>
          </a:p>
        </p:txBody>
      </p:sp>
      <p:sp>
        <p:nvSpPr>
          <p:cNvPr id="5" name="ZoneTexte 4">
            <a:extLst>
              <a:ext uri="{FF2B5EF4-FFF2-40B4-BE49-F238E27FC236}">
                <a16:creationId xmlns="" xmlns:a16="http://schemas.microsoft.com/office/drawing/2014/main" id="{AFD90499-F021-4848-AA2B-B60C1878BEFC}"/>
              </a:ext>
            </a:extLst>
          </p:cNvPr>
          <p:cNvSpPr txBox="1"/>
          <p:nvPr/>
        </p:nvSpPr>
        <p:spPr>
          <a:xfrm>
            <a:off x="9232472" y="760620"/>
            <a:ext cx="3300230" cy="461665"/>
          </a:xfrm>
          <a:prstGeom prst="rect">
            <a:avLst/>
          </a:prstGeom>
          <a:noFill/>
        </p:spPr>
        <p:txBody>
          <a:bodyPr wrap="square" rtlCol="0">
            <a:spAutoFit/>
          </a:bodyPr>
          <a:lstStyle/>
          <a:p>
            <a:pPr algn="l"/>
            <a:r>
              <a:rPr lang="fr-FR" sz="2400" b="1">
                <a:solidFill>
                  <a:schemeClr val="accent2"/>
                </a:solidFill>
                <a:latin typeface="Arial" panose="020B0604020202020204" pitchFamily="34" charset="0"/>
                <a:cs typeface="Arial" panose="020B0604020202020204" pitchFamily="34" charset="0"/>
              </a:rPr>
              <a:t>الفرع الاول: أهداف التدريب</a:t>
            </a:r>
          </a:p>
        </p:txBody>
      </p:sp>
    </p:spTree>
    <p:extLst>
      <p:ext uri="{BB962C8B-B14F-4D97-AF65-F5344CB8AC3E}">
        <p14:creationId xmlns="" xmlns:p14="http://schemas.microsoft.com/office/powerpoint/2010/main" val="79719218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a:extLst>
              <a:ext uri="{FF2B5EF4-FFF2-40B4-BE49-F238E27FC236}">
                <a16:creationId xmlns="" xmlns:a16="http://schemas.microsoft.com/office/drawing/2014/main" id="{502DBA03-5959-7B45-A746-31D90CA4E92E}"/>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5695" y="30440"/>
            <a:ext cx="12191999" cy="6858000"/>
          </a:xfrm>
          <a:prstGeom prst="rect">
            <a:avLst/>
          </a:prstGeom>
        </p:spPr>
      </p:pic>
      <p:sp>
        <p:nvSpPr>
          <p:cNvPr id="3" name="ZoneTexte 2">
            <a:extLst>
              <a:ext uri="{FF2B5EF4-FFF2-40B4-BE49-F238E27FC236}">
                <a16:creationId xmlns="" xmlns:a16="http://schemas.microsoft.com/office/drawing/2014/main" id="{5B20A882-3B28-244B-9BB7-DF78E71A6D95}"/>
              </a:ext>
            </a:extLst>
          </p:cNvPr>
          <p:cNvSpPr txBox="1"/>
          <p:nvPr/>
        </p:nvSpPr>
        <p:spPr>
          <a:xfrm>
            <a:off x="7748507" y="162725"/>
            <a:ext cx="6795722" cy="584775"/>
          </a:xfrm>
          <a:prstGeom prst="rect">
            <a:avLst/>
          </a:prstGeom>
          <a:noFill/>
        </p:spPr>
        <p:txBody>
          <a:bodyPr wrap="square" rtlCol="0">
            <a:spAutoFit/>
          </a:bodyPr>
          <a:lstStyle/>
          <a:p>
            <a:pPr algn="l"/>
            <a:r>
              <a:rPr lang="fr-FR" sz="3200" b="1">
                <a:latin typeface="Arial" panose="020B0604020202020204" pitchFamily="34" charset="0"/>
                <a:cs typeface="Arial" panose="020B0604020202020204" pitchFamily="34" charset="0"/>
              </a:rPr>
              <a:t>الفرع الثاني: خطوات التدريب</a:t>
            </a:r>
          </a:p>
        </p:txBody>
      </p:sp>
      <p:sp>
        <p:nvSpPr>
          <p:cNvPr id="7" name="Rectangle 6">
            <a:extLst>
              <a:ext uri="{FF2B5EF4-FFF2-40B4-BE49-F238E27FC236}">
                <a16:creationId xmlns="" xmlns:a16="http://schemas.microsoft.com/office/drawing/2014/main" id="{FB764778-8393-664B-A82F-E457E4B7C8C5}"/>
              </a:ext>
            </a:extLst>
          </p:cNvPr>
          <p:cNvSpPr/>
          <p:nvPr/>
        </p:nvSpPr>
        <p:spPr>
          <a:xfrm>
            <a:off x="635611" y="4523848"/>
            <a:ext cx="2375755" cy="1734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a:t>الاحتياجات ✓</a:t>
            </a:r>
          </a:p>
          <a:p>
            <a:pPr algn="ctr"/>
            <a:r>
              <a:rPr lang="fr-FR" sz="3200" b="1"/>
              <a:t> الأهداف ✓</a:t>
            </a:r>
          </a:p>
        </p:txBody>
      </p:sp>
      <p:sp>
        <p:nvSpPr>
          <p:cNvPr id="9" name="Rectangle 8">
            <a:extLst>
              <a:ext uri="{FF2B5EF4-FFF2-40B4-BE49-F238E27FC236}">
                <a16:creationId xmlns="" xmlns:a16="http://schemas.microsoft.com/office/drawing/2014/main" id="{749F1D1C-FEBB-6943-91E9-C86FF8C73D26}"/>
              </a:ext>
            </a:extLst>
          </p:cNvPr>
          <p:cNvSpPr/>
          <p:nvPr/>
        </p:nvSpPr>
        <p:spPr>
          <a:xfrm>
            <a:off x="2956781" y="3674260"/>
            <a:ext cx="2430341" cy="223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t>موضوعات التدريب ✓</a:t>
            </a:r>
          </a:p>
          <a:p>
            <a:pPr algn="ctr"/>
            <a:r>
              <a:rPr lang="fr-FR" sz="2400" b="1"/>
              <a:t>أساليب التدريب ✓</a:t>
            </a:r>
          </a:p>
          <a:p>
            <a:pPr algn="ctr"/>
            <a:r>
              <a:rPr lang="fr-FR" sz="2400" b="1"/>
              <a:t>مساعدات التدريب ✓</a:t>
            </a:r>
          </a:p>
        </p:txBody>
      </p:sp>
      <p:sp>
        <p:nvSpPr>
          <p:cNvPr id="11" name="Rectangle 10">
            <a:extLst>
              <a:ext uri="{FF2B5EF4-FFF2-40B4-BE49-F238E27FC236}">
                <a16:creationId xmlns="" xmlns:a16="http://schemas.microsoft.com/office/drawing/2014/main" id="{53AEABBF-DBA8-794A-920F-9505DC6094B3}"/>
              </a:ext>
            </a:extLst>
          </p:cNvPr>
          <p:cNvSpPr/>
          <p:nvPr/>
        </p:nvSpPr>
        <p:spPr>
          <a:xfrm>
            <a:off x="5332536" y="2855204"/>
            <a:ext cx="2375755" cy="2299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الجدول الزمني ✓</a:t>
            </a:r>
          </a:p>
          <a:p>
            <a:pPr algn="ctr"/>
            <a:r>
              <a:rPr lang="fr-FR" sz="2000" b="1"/>
              <a:t>مكان التدريب ✓</a:t>
            </a:r>
          </a:p>
          <a:p>
            <a:pPr algn="ctr"/>
            <a:r>
              <a:rPr lang="fr-FR" sz="2000" b="1"/>
              <a:t>المتابعة اليومية للتدريب ✓</a:t>
            </a:r>
          </a:p>
        </p:txBody>
      </p:sp>
      <p:sp>
        <p:nvSpPr>
          <p:cNvPr id="13" name="Rectangle 12">
            <a:extLst>
              <a:ext uri="{FF2B5EF4-FFF2-40B4-BE49-F238E27FC236}">
                <a16:creationId xmlns="" xmlns:a16="http://schemas.microsoft.com/office/drawing/2014/main" id="{F5D60791-476E-3743-B3C7-412FAC91C839}"/>
              </a:ext>
            </a:extLst>
          </p:cNvPr>
          <p:cNvSpPr/>
          <p:nvPr/>
        </p:nvSpPr>
        <p:spPr>
          <a:xfrm>
            <a:off x="7708291" y="2049335"/>
            <a:ext cx="2375755" cy="2088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تقييم المتدربين ✓</a:t>
            </a:r>
          </a:p>
          <a:p>
            <a:pPr algn="ctr"/>
            <a:r>
              <a:rPr lang="fr-FR" sz="2000" b="1"/>
              <a:t>تقييم اجراءات البرنامج ✓</a:t>
            </a:r>
          </a:p>
          <a:p>
            <a:pPr algn="ctr"/>
            <a:r>
              <a:rPr lang="fr-FR" sz="2000" b="1"/>
              <a:t> تقييم نشاط التدريب ككل ✓ </a:t>
            </a:r>
          </a:p>
        </p:txBody>
      </p:sp>
      <p:sp>
        <p:nvSpPr>
          <p:cNvPr id="14" name="Flèche : haut 13">
            <a:extLst>
              <a:ext uri="{FF2B5EF4-FFF2-40B4-BE49-F238E27FC236}">
                <a16:creationId xmlns="" xmlns:a16="http://schemas.microsoft.com/office/drawing/2014/main" id="{509C5EFC-4D17-4841-8E34-F7DE802A3739}"/>
              </a:ext>
            </a:extLst>
          </p:cNvPr>
          <p:cNvSpPr/>
          <p:nvPr/>
        </p:nvSpPr>
        <p:spPr>
          <a:xfrm rot="3906763" flipH="1">
            <a:off x="3949815" y="-1651686"/>
            <a:ext cx="1211683" cy="7601514"/>
          </a:xfrm>
          <a:prstGeom prst="upArrow">
            <a:avLst>
              <a:gd name="adj1" fmla="val 9965"/>
              <a:gd name="adj2" fmla="val 585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 xmlns:a16="http://schemas.microsoft.com/office/drawing/2014/main" id="{B97F4D80-8ACA-2A4F-925F-A1BDA7E46D35}"/>
              </a:ext>
            </a:extLst>
          </p:cNvPr>
          <p:cNvSpPr/>
          <p:nvPr/>
        </p:nvSpPr>
        <p:spPr>
          <a:xfrm>
            <a:off x="581025" y="3687447"/>
            <a:ext cx="2451226" cy="95753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000" b="1">
                <a:solidFill>
                  <a:schemeClr val="tx1"/>
                </a:solidFill>
              </a:rPr>
              <a:t>تحديد الاحتياجات</a:t>
            </a:r>
          </a:p>
        </p:txBody>
      </p:sp>
      <p:sp>
        <p:nvSpPr>
          <p:cNvPr id="32" name="Rectangle 31">
            <a:extLst>
              <a:ext uri="{FF2B5EF4-FFF2-40B4-BE49-F238E27FC236}">
                <a16:creationId xmlns="" xmlns:a16="http://schemas.microsoft.com/office/drawing/2014/main" id="{D7B671C2-E69B-334B-A440-CE59F166AD2C}"/>
              </a:ext>
            </a:extLst>
          </p:cNvPr>
          <p:cNvSpPr/>
          <p:nvPr/>
        </p:nvSpPr>
        <p:spPr>
          <a:xfrm>
            <a:off x="2973451" y="2868391"/>
            <a:ext cx="2375755" cy="80586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000" b="1">
                <a:solidFill>
                  <a:schemeClr val="tx1"/>
                </a:solidFill>
              </a:rPr>
              <a:t>تخطيط برنامج التدريب</a:t>
            </a:r>
          </a:p>
        </p:txBody>
      </p:sp>
      <p:sp>
        <p:nvSpPr>
          <p:cNvPr id="34" name="Rectangle 33">
            <a:extLst>
              <a:ext uri="{FF2B5EF4-FFF2-40B4-BE49-F238E27FC236}">
                <a16:creationId xmlns="" xmlns:a16="http://schemas.microsoft.com/office/drawing/2014/main" id="{77406A2D-CF2B-E04C-A2AC-AE03D0A835D1}"/>
              </a:ext>
            </a:extLst>
          </p:cNvPr>
          <p:cNvSpPr/>
          <p:nvPr/>
        </p:nvSpPr>
        <p:spPr>
          <a:xfrm>
            <a:off x="5365876" y="2049335"/>
            <a:ext cx="2375755" cy="80586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000" b="1">
                <a:solidFill>
                  <a:schemeClr val="tx1"/>
                </a:solidFill>
              </a:rPr>
              <a:t>تنفيذ برنامج التدريب</a:t>
            </a:r>
          </a:p>
        </p:txBody>
      </p:sp>
      <p:sp>
        <p:nvSpPr>
          <p:cNvPr id="36" name="Rectangle 35">
            <a:extLst>
              <a:ext uri="{FF2B5EF4-FFF2-40B4-BE49-F238E27FC236}">
                <a16:creationId xmlns="" xmlns:a16="http://schemas.microsoft.com/office/drawing/2014/main" id="{4050A4A4-1959-BA48-8F91-B302E433888F}"/>
              </a:ext>
            </a:extLst>
          </p:cNvPr>
          <p:cNvSpPr/>
          <p:nvPr/>
        </p:nvSpPr>
        <p:spPr>
          <a:xfrm>
            <a:off x="7741631" y="1287620"/>
            <a:ext cx="2375755" cy="80586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000" b="1">
                <a:solidFill>
                  <a:schemeClr val="tx1"/>
                </a:solidFill>
              </a:rPr>
              <a:t>تقييم كفاءة التدريب</a:t>
            </a:r>
          </a:p>
        </p:txBody>
      </p:sp>
      <p:sp>
        <p:nvSpPr>
          <p:cNvPr id="37" name="ZoneTexte 36">
            <a:extLst>
              <a:ext uri="{FF2B5EF4-FFF2-40B4-BE49-F238E27FC236}">
                <a16:creationId xmlns="" xmlns:a16="http://schemas.microsoft.com/office/drawing/2014/main" id="{84ED5D0B-0E89-6240-9098-993C49A1E4CD}"/>
              </a:ext>
            </a:extLst>
          </p:cNvPr>
          <p:cNvSpPr txBox="1"/>
          <p:nvPr/>
        </p:nvSpPr>
        <p:spPr>
          <a:xfrm rot="7831120" flipH="1" flipV="1">
            <a:off x="1918280" y="2690835"/>
            <a:ext cx="1800969" cy="646331"/>
          </a:xfrm>
          <a:prstGeom prst="rect">
            <a:avLst/>
          </a:prstGeom>
          <a:noFill/>
        </p:spPr>
        <p:txBody>
          <a:bodyPr wrap="square" rtlCol="0">
            <a:spAutoFit/>
          </a:bodyPr>
          <a:lstStyle/>
          <a:p>
            <a:pPr algn="l"/>
            <a:r>
              <a:rPr lang="fr-FR" sz="3600" b="1">
                <a:solidFill>
                  <a:schemeClr val="accent1"/>
                </a:solidFill>
                <a:latin typeface="Arial Black" panose="020B0604020202020204" pitchFamily="34" charset="0"/>
                <a:cs typeface="Arial Black" panose="020B0604020202020204" pitchFamily="34" charset="0"/>
              </a:rPr>
              <a:t>(1)</a:t>
            </a:r>
          </a:p>
        </p:txBody>
      </p:sp>
      <p:sp>
        <p:nvSpPr>
          <p:cNvPr id="39" name="ZoneTexte 38">
            <a:extLst>
              <a:ext uri="{FF2B5EF4-FFF2-40B4-BE49-F238E27FC236}">
                <a16:creationId xmlns="" xmlns:a16="http://schemas.microsoft.com/office/drawing/2014/main" id="{082CAD9E-1A64-7244-92A6-D5387916BA89}"/>
              </a:ext>
            </a:extLst>
          </p:cNvPr>
          <p:cNvSpPr txBox="1"/>
          <p:nvPr/>
        </p:nvSpPr>
        <p:spPr>
          <a:xfrm rot="7831120" flipH="1" flipV="1">
            <a:off x="3842091" y="1836324"/>
            <a:ext cx="1773572" cy="646331"/>
          </a:xfrm>
          <a:prstGeom prst="rect">
            <a:avLst/>
          </a:prstGeom>
          <a:noFill/>
        </p:spPr>
        <p:txBody>
          <a:bodyPr wrap="square" rtlCol="0">
            <a:spAutoFit/>
          </a:bodyPr>
          <a:lstStyle/>
          <a:p>
            <a:pPr algn="l"/>
            <a:r>
              <a:rPr lang="fr-FR" sz="3600" b="1">
                <a:solidFill>
                  <a:schemeClr val="accent1"/>
                </a:solidFill>
                <a:latin typeface="Arial Black" panose="020B0604020202020204" pitchFamily="34" charset="0"/>
                <a:cs typeface="Arial Black" panose="020B0604020202020204" pitchFamily="34" charset="0"/>
              </a:rPr>
              <a:t>(2)</a:t>
            </a:r>
          </a:p>
        </p:txBody>
      </p:sp>
      <p:sp>
        <p:nvSpPr>
          <p:cNvPr id="41" name="ZoneTexte 40">
            <a:extLst>
              <a:ext uri="{FF2B5EF4-FFF2-40B4-BE49-F238E27FC236}">
                <a16:creationId xmlns="" xmlns:a16="http://schemas.microsoft.com/office/drawing/2014/main" id="{6FF1D6AF-B938-0444-84FD-8E575AFC8C88}"/>
              </a:ext>
            </a:extLst>
          </p:cNvPr>
          <p:cNvSpPr txBox="1"/>
          <p:nvPr/>
        </p:nvSpPr>
        <p:spPr>
          <a:xfrm rot="7831120" flipH="1" flipV="1">
            <a:off x="5049672" y="-479503"/>
            <a:ext cx="5567934" cy="646331"/>
          </a:xfrm>
          <a:prstGeom prst="rect">
            <a:avLst/>
          </a:prstGeom>
          <a:noFill/>
        </p:spPr>
        <p:txBody>
          <a:bodyPr wrap="square" rtlCol="0">
            <a:spAutoFit/>
          </a:bodyPr>
          <a:lstStyle/>
          <a:p>
            <a:pPr algn="l"/>
            <a:r>
              <a:rPr lang="fr-FR" sz="3600" b="1">
                <a:solidFill>
                  <a:schemeClr val="accent1"/>
                </a:solidFill>
                <a:latin typeface="Arial Black" panose="020B0604020202020204" pitchFamily="34" charset="0"/>
                <a:cs typeface="Arial Black" panose="020B0604020202020204" pitchFamily="34" charset="0"/>
              </a:rPr>
              <a:t>(3)</a:t>
            </a:r>
          </a:p>
        </p:txBody>
      </p:sp>
      <p:sp>
        <p:nvSpPr>
          <p:cNvPr id="4" name="ZoneTexte 3">
            <a:extLst>
              <a:ext uri="{FF2B5EF4-FFF2-40B4-BE49-F238E27FC236}">
                <a16:creationId xmlns="" xmlns:a16="http://schemas.microsoft.com/office/drawing/2014/main" id="{6BB988A1-BBD3-C044-B17A-BB793B6BB230}"/>
              </a:ext>
            </a:extLst>
          </p:cNvPr>
          <p:cNvSpPr txBox="1"/>
          <p:nvPr/>
        </p:nvSpPr>
        <p:spPr>
          <a:xfrm rot="7831120" flipH="1" flipV="1">
            <a:off x="7242212" y="-1228736"/>
            <a:ext cx="5567934" cy="646331"/>
          </a:xfrm>
          <a:prstGeom prst="rect">
            <a:avLst/>
          </a:prstGeom>
          <a:noFill/>
        </p:spPr>
        <p:txBody>
          <a:bodyPr wrap="square" rtlCol="0">
            <a:spAutoFit/>
          </a:bodyPr>
          <a:lstStyle/>
          <a:p>
            <a:pPr algn="l"/>
            <a:r>
              <a:rPr lang="fr-FR" sz="3600" b="1">
                <a:solidFill>
                  <a:schemeClr val="accent1"/>
                </a:solidFill>
                <a:latin typeface="Arial Black" panose="020B0604020202020204" pitchFamily="34" charset="0"/>
                <a:cs typeface="Arial Black" panose="020B0604020202020204" pitchFamily="34" charset="0"/>
              </a:rPr>
              <a:t>(4)</a:t>
            </a:r>
          </a:p>
        </p:txBody>
      </p:sp>
    </p:spTree>
    <p:extLst>
      <p:ext uri="{BB962C8B-B14F-4D97-AF65-F5344CB8AC3E}">
        <p14:creationId xmlns="" xmlns:p14="http://schemas.microsoft.com/office/powerpoint/2010/main" val="18391388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checkerboard(across)">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28" grpId="0" animBg="1"/>
      <p:bldP spid="32" grpId="0" animBg="1"/>
      <p:bldP spid="34"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2">
            <a:extLst>
              <a:ext uri="{FF2B5EF4-FFF2-40B4-BE49-F238E27FC236}">
                <a16:creationId xmlns="" xmlns:a16="http://schemas.microsoft.com/office/drawing/2014/main" id="{77975629-F028-C846-9031-D7DFB3D6338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ZoneTexte 2">
            <a:extLst>
              <a:ext uri="{FF2B5EF4-FFF2-40B4-BE49-F238E27FC236}">
                <a16:creationId xmlns="" xmlns:a16="http://schemas.microsoft.com/office/drawing/2014/main" id="{2252EC30-64FA-BB44-8453-28C77032B8F8}"/>
              </a:ext>
            </a:extLst>
          </p:cNvPr>
          <p:cNvSpPr txBox="1"/>
          <p:nvPr/>
        </p:nvSpPr>
        <p:spPr>
          <a:xfrm>
            <a:off x="5522669" y="-329191"/>
            <a:ext cx="6253528" cy="1214307"/>
          </a:xfrm>
          <a:prstGeom prst="rect">
            <a:avLst/>
          </a:prstGeom>
          <a:noFill/>
        </p:spPr>
        <p:txBody>
          <a:bodyPr wrap="square">
            <a:spAutoFit/>
          </a:bodyPr>
          <a:lstStyle/>
          <a:p>
            <a:pPr algn="r">
              <a:lnSpc>
                <a:spcPct val="107000"/>
              </a:lnSpc>
              <a:spcAft>
                <a:spcPts val="800"/>
              </a:spcAft>
            </a:pPr>
            <a:endParaRPr lang="fr-FR" sz="3200" b="1">
              <a:effectLst/>
              <a:latin typeface="Tahoma" panose="020B0604030504040204" pitchFamily="34" charset="0"/>
              <a:ea typeface="Tahoma" panose="020B0604030504040204" pitchFamily="34" charset="0"/>
              <a:cs typeface="Tahoma" panose="020B0604030504040204" pitchFamily="34" charset="0"/>
            </a:endParaRPr>
          </a:p>
          <a:p>
            <a:pPr algn="r"/>
            <a:r>
              <a:rPr lang="ar-SA" sz="3200" b="1">
                <a:effectLst/>
                <a:latin typeface="Tahoma" panose="020B0604030504040204" pitchFamily="34" charset="0"/>
                <a:ea typeface="Tahoma" panose="020B0604030504040204" pitchFamily="34" charset="0"/>
                <a:cs typeface="Tahoma" panose="020B0604030504040204" pitchFamily="34" charset="0"/>
              </a:rPr>
              <a:t>المطلب </a:t>
            </a:r>
            <a:r>
              <a:rPr lang="fr-FR" sz="3200" b="1">
                <a:effectLst/>
                <a:latin typeface="Tahoma" panose="020B0604030504040204" pitchFamily="34" charset="0"/>
                <a:ea typeface="Tahoma" panose="020B0604030504040204" pitchFamily="34" charset="0"/>
                <a:cs typeface="Tahoma" panose="020B0604030504040204" pitchFamily="34" charset="0"/>
              </a:rPr>
              <a:t>الثالث</a:t>
            </a:r>
            <a:r>
              <a:rPr lang="ar-SA" sz="3200" b="1">
                <a:effectLst/>
                <a:latin typeface="Tahoma" panose="020B0604030504040204" pitchFamily="34" charset="0"/>
                <a:ea typeface="Tahoma" panose="020B0604030504040204" pitchFamily="34" charset="0"/>
                <a:cs typeface="Tahoma" panose="020B0604030504040204" pitchFamily="34" charset="0"/>
              </a:rPr>
              <a:t>:</a:t>
            </a:r>
            <a:r>
              <a:rPr lang="fr-FR" sz="3200" b="1">
                <a:effectLst/>
                <a:latin typeface="Tahoma" panose="020B0604030504040204" pitchFamily="34" charset="0"/>
                <a:ea typeface="Tahoma" panose="020B0604030504040204" pitchFamily="34" charset="0"/>
                <a:cs typeface="Tahoma" panose="020B0604030504040204" pitchFamily="34" charset="0"/>
              </a:rPr>
              <a:t>تعريف الإبداع</a:t>
            </a:r>
            <a:r>
              <a:rPr lang="ar-SA" sz="3200" b="1">
                <a:effectLst/>
                <a:latin typeface="Tahoma" panose="020B0604030504040204" pitchFamily="34" charset="0"/>
                <a:ea typeface="Tahoma" panose="020B0604030504040204" pitchFamily="34" charset="0"/>
                <a:cs typeface="Tahoma" panose="020B0604030504040204" pitchFamily="34" charset="0"/>
              </a:rPr>
              <a:t> </a:t>
            </a:r>
            <a:endParaRPr lang="fr-FR" sz="3200" b="1">
              <a:effectLst/>
              <a:latin typeface="Tahoma" panose="020B0604030504040204" pitchFamily="34" charset="0"/>
              <a:ea typeface="Tahoma" panose="020B0604030504040204" pitchFamily="34" charset="0"/>
              <a:cs typeface="Tahoma" panose="020B0604030504040204" pitchFamily="34" charset="0"/>
            </a:endParaRPr>
          </a:p>
        </p:txBody>
      </p:sp>
      <p:sp>
        <p:nvSpPr>
          <p:cNvPr id="12" name="Parchemin : vertical 11">
            <a:extLst>
              <a:ext uri="{FF2B5EF4-FFF2-40B4-BE49-F238E27FC236}">
                <a16:creationId xmlns="" xmlns:a16="http://schemas.microsoft.com/office/drawing/2014/main" id="{51AD73B9-AD53-AA4D-B21C-DFD351387454}"/>
              </a:ext>
            </a:extLst>
          </p:cNvPr>
          <p:cNvSpPr/>
          <p:nvPr/>
        </p:nvSpPr>
        <p:spPr>
          <a:xfrm>
            <a:off x="8636975" y="885116"/>
            <a:ext cx="3555023" cy="2256816"/>
          </a:xfrm>
          <a:prstGeom prst="verticalScroll">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4" name="ZoneTexte 13">
            <a:extLst>
              <a:ext uri="{FF2B5EF4-FFF2-40B4-BE49-F238E27FC236}">
                <a16:creationId xmlns="" xmlns:a16="http://schemas.microsoft.com/office/drawing/2014/main" id="{83556834-8D73-F34A-9B75-EB4A623953E8}"/>
              </a:ext>
            </a:extLst>
          </p:cNvPr>
          <p:cNvSpPr txBox="1"/>
          <p:nvPr/>
        </p:nvSpPr>
        <p:spPr>
          <a:xfrm>
            <a:off x="9030249" y="1296229"/>
            <a:ext cx="2608934" cy="1815882"/>
          </a:xfrm>
          <a:prstGeom prst="rect">
            <a:avLst/>
          </a:prstGeom>
          <a:noFill/>
        </p:spPr>
        <p:txBody>
          <a:bodyPr wrap="square" rtlCol="0">
            <a:spAutoFit/>
          </a:bodyPr>
          <a:lstStyle/>
          <a:p>
            <a:pPr algn="ctr"/>
            <a:r>
              <a:rPr lang="fr-FR" sz="2800" b="1"/>
              <a:t>يعرف بأنه انتاج شيء جديد أو صياغة عناصر موجودة بصورة جديدة</a:t>
            </a:r>
          </a:p>
        </p:txBody>
      </p:sp>
      <p:sp>
        <p:nvSpPr>
          <p:cNvPr id="16" name="Parchemin : vertical 15">
            <a:extLst>
              <a:ext uri="{FF2B5EF4-FFF2-40B4-BE49-F238E27FC236}">
                <a16:creationId xmlns="" xmlns:a16="http://schemas.microsoft.com/office/drawing/2014/main" id="{0975E63C-889D-E546-A2B7-3439EDE1944F}"/>
              </a:ext>
            </a:extLst>
          </p:cNvPr>
          <p:cNvSpPr/>
          <p:nvPr/>
        </p:nvSpPr>
        <p:spPr>
          <a:xfrm>
            <a:off x="27114" y="1017411"/>
            <a:ext cx="3868612" cy="2256816"/>
          </a:xfrm>
          <a:prstGeom prst="verticalScroll">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966DCA8E-CED9-3D49-AF36-6A375ED4EC3B}"/>
              </a:ext>
            </a:extLst>
          </p:cNvPr>
          <p:cNvSpPr txBox="1"/>
          <p:nvPr/>
        </p:nvSpPr>
        <p:spPr>
          <a:xfrm>
            <a:off x="367814" y="1234674"/>
            <a:ext cx="3187212" cy="1938992"/>
          </a:xfrm>
          <a:prstGeom prst="rect">
            <a:avLst/>
          </a:prstGeom>
          <a:noFill/>
        </p:spPr>
        <p:txBody>
          <a:bodyPr wrap="square" rtlCol="0">
            <a:spAutoFit/>
          </a:bodyPr>
          <a:lstStyle/>
          <a:p>
            <a:pPr algn="ctr"/>
            <a:r>
              <a:rPr lang="fr-FR" sz="2400" b="1"/>
              <a:t>هو النتيجة الناجمة من إنشاء طريقة أو أسلوب جديد في الإنتاج وكذا التغيير في جميع مكونات المنتج أو كيفية تصميمه</a:t>
            </a:r>
          </a:p>
        </p:txBody>
      </p:sp>
      <p:sp>
        <p:nvSpPr>
          <p:cNvPr id="22" name="Parchemin : vertical 21">
            <a:extLst>
              <a:ext uri="{FF2B5EF4-FFF2-40B4-BE49-F238E27FC236}">
                <a16:creationId xmlns="" xmlns:a16="http://schemas.microsoft.com/office/drawing/2014/main" id="{389FDF43-38AF-A747-AC64-61E74CF5D1E8}"/>
              </a:ext>
            </a:extLst>
          </p:cNvPr>
          <p:cNvSpPr/>
          <p:nvPr/>
        </p:nvSpPr>
        <p:spPr>
          <a:xfrm>
            <a:off x="1183845" y="4494918"/>
            <a:ext cx="9432683" cy="2256816"/>
          </a:xfrm>
          <a:prstGeom prst="verticalScroll">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24" name="ZoneTexte 23">
            <a:extLst>
              <a:ext uri="{FF2B5EF4-FFF2-40B4-BE49-F238E27FC236}">
                <a16:creationId xmlns="" xmlns:a16="http://schemas.microsoft.com/office/drawing/2014/main" id="{D6152A76-6F3F-ED41-A9EA-C02401132817}"/>
              </a:ext>
            </a:extLst>
          </p:cNvPr>
          <p:cNvSpPr txBox="1"/>
          <p:nvPr/>
        </p:nvSpPr>
        <p:spPr>
          <a:xfrm>
            <a:off x="1770960" y="4838496"/>
            <a:ext cx="8258451" cy="1569660"/>
          </a:xfrm>
          <a:prstGeom prst="rect">
            <a:avLst/>
          </a:prstGeom>
          <a:noFill/>
        </p:spPr>
        <p:txBody>
          <a:bodyPr wrap="square" rtlCol="0">
            <a:spAutoFit/>
          </a:bodyPr>
          <a:lstStyle/>
          <a:p>
            <a:pPr algn="ctr"/>
            <a:r>
              <a:rPr lang="fr-FR" sz="2400" b="1" dirty="0" err="1"/>
              <a:t>الإبداع</a:t>
            </a:r>
            <a:r>
              <a:rPr lang="fr-FR" sz="2400" b="1" dirty="0"/>
              <a:t> </a:t>
            </a:r>
            <a:r>
              <a:rPr lang="fr-FR" sz="2400" b="1" dirty="0" err="1"/>
              <a:t>مزيج</a:t>
            </a:r>
            <a:r>
              <a:rPr lang="fr-FR" sz="2400" b="1" dirty="0"/>
              <a:t> </a:t>
            </a:r>
            <a:r>
              <a:rPr lang="fr-FR" sz="2400" b="1" dirty="0" err="1"/>
              <a:t>من</a:t>
            </a:r>
            <a:r>
              <a:rPr lang="fr-FR" sz="2400" b="1" dirty="0"/>
              <a:t> </a:t>
            </a:r>
            <a:r>
              <a:rPr lang="fr-FR" sz="2400" b="1" dirty="0" err="1"/>
              <a:t>القدرات</a:t>
            </a:r>
            <a:r>
              <a:rPr lang="fr-FR" sz="2400" b="1" dirty="0"/>
              <a:t> </a:t>
            </a:r>
            <a:r>
              <a:rPr lang="fr-FR" sz="2400" b="1" dirty="0" err="1"/>
              <a:t>والاستعدادات</a:t>
            </a:r>
            <a:r>
              <a:rPr lang="fr-FR" sz="2400" b="1" dirty="0"/>
              <a:t> </a:t>
            </a:r>
            <a:r>
              <a:rPr lang="fr-FR" sz="2400" b="1" dirty="0" err="1"/>
              <a:t>والخصائص</a:t>
            </a:r>
            <a:r>
              <a:rPr lang="fr-FR" sz="2400" b="1" dirty="0"/>
              <a:t> </a:t>
            </a:r>
            <a:r>
              <a:rPr lang="fr-FR" sz="2400" b="1" dirty="0" err="1"/>
              <a:t>الشخصية</a:t>
            </a:r>
            <a:r>
              <a:rPr lang="fr-FR" sz="2400" b="1" dirty="0"/>
              <a:t> </a:t>
            </a:r>
            <a:r>
              <a:rPr lang="fr-FR" sz="2400" b="1" dirty="0" err="1"/>
              <a:t>التي</a:t>
            </a:r>
            <a:r>
              <a:rPr lang="fr-FR" sz="2400" b="1" dirty="0"/>
              <a:t> </a:t>
            </a:r>
            <a:r>
              <a:rPr lang="fr-FR" sz="2400" b="1" dirty="0" err="1"/>
              <a:t>إذا</a:t>
            </a:r>
            <a:r>
              <a:rPr lang="fr-FR" sz="2400" b="1" dirty="0"/>
              <a:t> </a:t>
            </a:r>
            <a:r>
              <a:rPr lang="fr-FR" sz="2400" b="1" dirty="0" err="1"/>
              <a:t>وجدت</a:t>
            </a:r>
            <a:r>
              <a:rPr lang="fr-FR" sz="2400" b="1" dirty="0"/>
              <a:t> </a:t>
            </a:r>
            <a:r>
              <a:rPr lang="fr-FR" sz="2400" b="1" dirty="0" err="1"/>
              <a:t>بيئة</a:t>
            </a:r>
            <a:r>
              <a:rPr lang="fr-FR" sz="2400" b="1" dirty="0"/>
              <a:t> </a:t>
            </a:r>
            <a:r>
              <a:rPr lang="fr-FR" sz="2400" b="1" dirty="0" err="1"/>
              <a:t>مناسبة</a:t>
            </a:r>
            <a:r>
              <a:rPr lang="fr-FR" sz="2400" b="1" dirty="0"/>
              <a:t> </a:t>
            </a:r>
            <a:r>
              <a:rPr lang="fr-FR" sz="2400" b="1" dirty="0" smtClean="0"/>
              <a:t> </a:t>
            </a:r>
            <a:r>
              <a:rPr lang="fr-FR" sz="2400" b="1" dirty="0" err="1"/>
              <a:t>يمكن</a:t>
            </a:r>
            <a:r>
              <a:rPr lang="fr-FR" sz="2400" b="1" dirty="0"/>
              <a:t> </a:t>
            </a:r>
            <a:r>
              <a:rPr lang="fr-FR" sz="2400" b="1" dirty="0" err="1"/>
              <a:t>أن</a:t>
            </a:r>
            <a:r>
              <a:rPr lang="fr-FR" sz="2400" b="1" dirty="0"/>
              <a:t> </a:t>
            </a:r>
            <a:r>
              <a:rPr lang="fr-FR" sz="2400" b="1" dirty="0" err="1"/>
              <a:t>ترقى</a:t>
            </a:r>
            <a:r>
              <a:rPr lang="fr-FR" sz="2400" b="1" dirty="0"/>
              <a:t> </a:t>
            </a:r>
            <a:r>
              <a:rPr lang="fr-FR" sz="2400" b="1" dirty="0" err="1"/>
              <a:t>بالعمليات</a:t>
            </a:r>
            <a:r>
              <a:rPr lang="fr-FR" sz="2400" b="1" dirty="0"/>
              <a:t> </a:t>
            </a:r>
            <a:r>
              <a:rPr lang="fr-FR" sz="2400" b="1" dirty="0" err="1"/>
              <a:t>العقلية</a:t>
            </a:r>
            <a:r>
              <a:rPr lang="fr-FR" sz="2400" b="1" dirty="0"/>
              <a:t> </a:t>
            </a:r>
            <a:r>
              <a:rPr lang="fr-FR" sz="2400" b="1" dirty="0" err="1"/>
              <a:t>لتؤدي</a:t>
            </a:r>
            <a:r>
              <a:rPr lang="fr-FR" sz="2400" b="1" dirty="0"/>
              <a:t> </a:t>
            </a:r>
            <a:r>
              <a:rPr lang="fr-FR" sz="2400" b="1" dirty="0" err="1"/>
              <a:t>إلى</a:t>
            </a:r>
            <a:r>
              <a:rPr lang="fr-FR" sz="2400" b="1" dirty="0"/>
              <a:t> </a:t>
            </a:r>
            <a:r>
              <a:rPr lang="fr-FR" sz="2400" b="1" dirty="0" err="1"/>
              <a:t>انتاجات</a:t>
            </a:r>
            <a:r>
              <a:rPr lang="fr-FR" sz="2400" b="1" dirty="0"/>
              <a:t> </a:t>
            </a:r>
            <a:r>
              <a:rPr lang="fr-FR" sz="2400" b="1" dirty="0" err="1"/>
              <a:t>أصيلة</a:t>
            </a:r>
            <a:r>
              <a:rPr lang="fr-FR" sz="2400" b="1" dirty="0"/>
              <a:t> </a:t>
            </a:r>
            <a:r>
              <a:rPr lang="fr-FR" sz="2400" b="1" dirty="0" err="1"/>
              <a:t>ومفيدة</a:t>
            </a:r>
            <a:r>
              <a:rPr lang="fr-FR" sz="2400" b="1" dirty="0"/>
              <a:t> </a:t>
            </a:r>
            <a:r>
              <a:rPr lang="fr-FR" sz="2400" b="1" dirty="0" err="1"/>
              <a:t>سواء</a:t>
            </a:r>
            <a:r>
              <a:rPr lang="fr-FR" sz="2400" b="1" dirty="0"/>
              <a:t> </a:t>
            </a:r>
            <a:r>
              <a:rPr lang="fr-FR" sz="2400" b="1" dirty="0" err="1"/>
              <a:t>بالنسبة</a:t>
            </a:r>
            <a:r>
              <a:rPr lang="fr-FR" sz="2400" b="1" dirty="0"/>
              <a:t> </a:t>
            </a:r>
            <a:r>
              <a:rPr lang="fr-FR" sz="2400" b="1" dirty="0" err="1"/>
              <a:t>لخبرات</a:t>
            </a:r>
            <a:r>
              <a:rPr lang="fr-FR" sz="2400" b="1" dirty="0"/>
              <a:t> </a:t>
            </a:r>
            <a:r>
              <a:rPr lang="fr-FR" sz="2400" b="1" dirty="0" err="1"/>
              <a:t>الفرد</a:t>
            </a:r>
            <a:r>
              <a:rPr lang="fr-FR" sz="2400" b="1" dirty="0"/>
              <a:t> </a:t>
            </a:r>
            <a:r>
              <a:rPr lang="fr-FR" sz="2400" b="1" dirty="0" err="1"/>
              <a:t>السابقة</a:t>
            </a:r>
            <a:r>
              <a:rPr lang="fr-FR" sz="2400" b="1" dirty="0"/>
              <a:t> </a:t>
            </a:r>
            <a:r>
              <a:rPr lang="fr-FR" sz="2400" b="1" dirty="0" err="1"/>
              <a:t>أو</a:t>
            </a:r>
            <a:r>
              <a:rPr lang="fr-FR" sz="2400" b="1" dirty="0"/>
              <a:t> </a:t>
            </a:r>
            <a:r>
              <a:rPr lang="fr-FR" sz="2400" b="1" dirty="0" err="1"/>
              <a:t>خبرات</a:t>
            </a:r>
            <a:r>
              <a:rPr lang="fr-FR" sz="2400" b="1" dirty="0"/>
              <a:t> </a:t>
            </a:r>
            <a:r>
              <a:rPr lang="fr-FR" sz="2400" b="1" dirty="0" err="1"/>
              <a:t>المؤسسة</a:t>
            </a:r>
            <a:r>
              <a:rPr lang="fr-FR" sz="2400" b="1" dirty="0"/>
              <a:t> </a:t>
            </a:r>
            <a:r>
              <a:rPr lang="fr-FR" sz="2400" b="1" dirty="0" err="1"/>
              <a:t>أو</a:t>
            </a:r>
            <a:r>
              <a:rPr lang="fr-FR" sz="2400" b="1" dirty="0"/>
              <a:t> </a:t>
            </a:r>
            <a:r>
              <a:rPr lang="fr-FR" sz="2400" b="1" dirty="0" err="1"/>
              <a:t>المجتمع</a:t>
            </a:r>
            <a:r>
              <a:rPr lang="fr-FR" sz="2400" b="1" dirty="0"/>
              <a:t> </a:t>
            </a:r>
            <a:r>
              <a:rPr lang="fr-FR" sz="2400" b="1" dirty="0" err="1"/>
              <a:t>إذا</a:t>
            </a:r>
            <a:r>
              <a:rPr lang="fr-FR" sz="2400" b="1" dirty="0"/>
              <a:t> </a:t>
            </a:r>
            <a:r>
              <a:rPr lang="fr-FR" sz="2400" b="1" dirty="0" err="1"/>
              <a:t>كانت</a:t>
            </a:r>
            <a:r>
              <a:rPr lang="fr-FR" sz="2400" b="1" dirty="0"/>
              <a:t> </a:t>
            </a:r>
            <a:r>
              <a:rPr lang="fr-FR" sz="2400" b="1" dirty="0" err="1"/>
              <a:t>المنتجات</a:t>
            </a:r>
            <a:r>
              <a:rPr lang="fr-FR" sz="2400" b="1" dirty="0"/>
              <a:t> </a:t>
            </a:r>
            <a:r>
              <a:rPr lang="fr-FR" sz="2400" b="1" dirty="0" err="1"/>
              <a:t>من</a:t>
            </a:r>
            <a:r>
              <a:rPr lang="fr-FR" sz="2400" b="1" dirty="0"/>
              <a:t> </a:t>
            </a:r>
            <a:r>
              <a:rPr lang="fr-FR" sz="2400" b="1" dirty="0" err="1"/>
              <a:t>مستوى</a:t>
            </a:r>
            <a:r>
              <a:rPr lang="fr-FR" sz="2400" b="1" dirty="0"/>
              <a:t> </a:t>
            </a:r>
            <a:r>
              <a:rPr lang="fr-FR" sz="2400" b="1" dirty="0" err="1"/>
              <a:t>الاختراقات</a:t>
            </a:r>
            <a:r>
              <a:rPr lang="fr-FR" sz="2400" b="1" dirty="0"/>
              <a:t> </a:t>
            </a:r>
            <a:r>
              <a:rPr lang="fr-FR" sz="2400" b="1" dirty="0" err="1"/>
              <a:t>الإبداعية</a:t>
            </a:r>
            <a:r>
              <a:rPr lang="fr-FR" sz="2400" b="1" dirty="0"/>
              <a:t> </a:t>
            </a:r>
            <a:r>
              <a:rPr lang="fr-FR" sz="2400" b="1" dirty="0" err="1"/>
              <a:t>في</a:t>
            </a:r>
            <a:r>
              <a:rPr lang="fr-FR" sz="2400" b="1" dirty="0"/>
              <a:t> </a:t>
            </a:r>
            <a:r>
              <a:rPr lang="fr-FR" sz="2400" b="1" dirty="0" err="1"/>
              <a:t>أحد</a:t>
            </a:r>
            <a:r>
              <a:rPr lang="fr-FR" sz="2400" b="1" dirty="0"/>
              <a:t> </a:t>
            </a:r>
            <a:r>
              <a:rPr lang="fr-FR" sz="2400" b="1" dirty="0" err="1"/>
              <a:t>ميادين</a:t>
            </a:r>
            <a:r>
              <a:rPr lang="fr-FR" sz="2400" b="1" dirty="0"/>
              <a:t> </a:t>
            </a:r>
            <a:r>
              <a:rPr lang="fr-FR" sz="2400" b="1" dirty="0" err="1"/>
              <a:t>الحياة</a:t>
            </a:r>
            <a:r>
              <a:rPr lang="fr-FR" sz="2400" b="1" dirty="0"/>
              <a:t> </a:t>
            </a:r>
            <a:r>
              <a:rPr lang="fr-FR" sz="2400" b="1" dirty="0" err="1"/>
              <a:t>الإنسانية</a:t>
            </a:r>
            <a:endParaRPr lang="fr-FR" sz="2400" b="1" dirty="0"/>
          </a:p>
        </p:txBody>
      </p:sp>
      <p:sp>
        <p:nvSpPr>
          <p:cNvPr id="2" name="Flèche : trois pointes 1">
            <a:extLst>
              <a:ext uri="{FF2B5EF4-FFF2-40B4-BE49-F238E27FC236}">
                <a16:creationId xmlns="" xmlns:a16="http://schemas.microsoft.com/office/drawing/2014/main" id="{F0271BE2-6B9D-1F4E-A3A0-D14CC5E8A4E5}"/>
              </a:ext>
            </a:extLst>
          </p:cNvPr>
          <p:cNvSpPr/>
          <p:nvPr/>
        </p:nvSpPr>
        <p:spPr>
          <a:xfrm rot="10800000">
            <a:off x="3648445" y="1228693"/>
            <a:ext cx="5187824" cy="3164463"/>
          </a:xfrm>
          <a:prstGeom prst="leftRightUpArrow">
            <a:avLst>
              <a:gd name="adj1" fmla="val 12776"/>
              <a:gd name="adj2" fmla="val 16483"/>
              <a:gd name="adj3" fmla="val 25000"/>
            </a:avLst>
          </a:prstGeom>
          <a:solidFill>
            <a:schemeClr val="accent3">
              <a:lumMod val="40000"/>
              <a:lumOff val="60000"/>
            </a:schemeClr>
          </a:solidFill>
          <a:ln>
            <a:solidFill>
              <a:schemeClr val="bg2">
                <a:lumMod val="9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81835269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1030</Words>
  <Application>Microsoft Office PowerPoint</Application>
  <PresentationFormat>Personnalisé</PresentationFormat>
  <Paragraphs>115</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ام سمير ام سمير</dc:creator>
  <cp:lastModifiedBy>Sam</cp:lastModifiedBy>
  <cp:revision>31</cp:revision>
  <dcterms:created xsi:type="dcterms:W3CDTF">2020-04-25T23:23:54Z</dcterms:created>
  <dcterms:modified xsi:type="dcterms:W3CDTF">2020-05-08T13:52:50Z</dcterms:modified>
</cp:coreProperties>
</file>