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1117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66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800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431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620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633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017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915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865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83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37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911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55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11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780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52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58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22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718203D-58CA-4940-9058-F180DCB14814}" type="datetimeFigureOut">
              <a:rPr lang="fr-FR" smtClean="0"/>
              <a:t>04/09/2020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15B3093-10AD-41AE-94A6-4CA8F79B46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300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sz="2000" dirty="0" smtClean="0"/>
              <a:t>الجمهورية الجزائرية الشعبية الديمقراطية</a:t>
            </a:r>
            <a:br>
              <a:rPr lang="ar-DZ" sz="2000" dirty="0" smtClean="0"/>
            </a:br>
            <a:r>
              <a:rPr lang="ar-DZ" sz="2000" dirty="0" smtClean="0"/>
              <a:t>وزارة التعليم العالي و البحث العلمي</a:t>
            </a:r>
            <a:br>
              <a:rPr lang="ar-DZ" sz="2000" dirty="0" smtClean="0"/>
            </a:b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008315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dirty="0" smtClean="0"/>
              <a:t>جامعة محمد خيضر</a:t>
            </a:r>
          </a:p>
          <a:p>
            <a:pPr algn="r" rtl="1"/>
            <a:r>
              <a:rPr lang="ar-DZ" dirty="0" smtClean="0"/>
              <a:t>كلية العلوم الاقتصادية و التجارية و علوم التسيير</a:t>
            </a:r>
          </a:p>
          <a:p>
            <a:pPr algn="r" rtl="1"/>
            <a:r>
              <a:rPr lang="ar-DZ" dirty="0" smtClean="0"/>
              <a:t>قسم علوم تسيير</a:t>
            </a:r>
          </a:p>
          <a:p>
            <a:pPr algn="r" rtl="1"/>
            <a:r>
              <a:rPr lang="ar-DZ" dirty="0" smtClean="0"/>
              <a:t>بحث حول:</a:t>
            </a:r>
          </a:p>
          <a:p>
            <a:pPr algn="ctr" rtl="1"/>
            <a:r>
              <a:rPr lang="ar-DZ" sz="3600" b="1" dirty="0" smtClean="0"/>
              <a:t>التدريب الإبداعي</a:t>
            </a:r>
          </a:p>
          <a:p>
            <a:pPr algn="r" rtl="1"/>
            <a:r>
              <a:rPr lang="ar-DZ" dirty="0" smtClean="0"/>
              <a:t>من إعداد الطلبة:                                                            تحت إشراف الأستاذة:</a:t>
            </a:r>
          </a:p>
          <a:p>
            <a:pPr algn="r" rtl="1"/>
            <a:r>
              <a:rPr lang="ar-DZ" dirty="0" smtClean="0"/>
              <a:t>رواحنة يعقوب</a:t>
            </a:r>
          </a:p>
          <a:p>
            <a:pPr algn="r" rtl="1"/>
            <a:r>
              <a:rPr lang="ar-DZ" dirty="0" err="1" smtClean="0"/>
              <a:t>شبيرة</a:t>
            </a:r>
            <a:r>
              <a:rPr lang="ar-DZ" dirty="0" smtClean="0"/>
              <a:t> وليد                                                                    مليكة علالي</a:t>
            </a:r>
          </a:p>
          <a:p>
            <a:pPr algn="r" rtl="1"/>
            <a:r>
              <a:rPr lang="ar-DZ" dirty="0" smtClean="0"/>
              <a:t>شابي عبد الحميد</a:t>
            </a:r>
          </a:p>
          <a:p>
            <a:pPr algn="ctr" rtl="1"/>
            <a:r>
              <a:rPr lang="ar-DZ" dirty="0" smtClean="0"/>
              <a:t>السنة الجامعية: 2019/2020</a:t>
            </a: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8951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3- التــــدريــب الإبـــداعـــي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b="1" dirty="0"/>
              <a:t>3-4-طرق التدريب الإبداعي:</a:t>
            </a:r>
          </a:p>
          <a:p>
            <a:pPr algn="r" rtl="1"/>
            <a:r>
              <a:rPr lang="ar-DZ" dirty="0"/>
              <a:t>الوسائل السمعية و البصرية</a:t>
            </a:r>
          </a:p>
          <a:p>
            <a:pPr algn="r" rtl="1"/>
            <a:r>
              <a:rPr lang="ar-DZ" dirty="0"/>
              <a:t>الألغاز</a:t>
            </a:r>
          </a:p>
          <a:p>
            <a:pPr algn="r" rtl="1"/>
            <a:r>
              <a:rPr lang="ar-DZ" dirty="0"/>
              <a:t>الألعاب و التمارين</a:t>
            </a:r>
          </a:p>
          <a:p>
            <a:pPr algn="r" rtl="1"/>
            <a:r>
              <a:rPr lang="ar-DZ" dirty="0"/>
              <a:t>المحاكاة</a:t>
            </a:r>
          </a:p>
          <a:p>
            <a:pPr algn="r" rtl="1"/>
            <a:r>
              <a:rPr lang="ar-DZ" dirty="0"/>
              <a:t>طرق تدريبية</a:t>
            </a: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0159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/>
              <a:t>خطة البحث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r" rtl="1"/>
            <a:r>
              <a:rPr lang="ar-DZ" b="1" dirty="0" smtClean="0"/>
              <a:t>1-التدريب</a:t>
            </a:r>
          </a:p>
          <a:p>
            <a:pPr algn="r" rtl="1"/>
            <a:r>
              <a:rPr lang="ar-DZ" dirty="0" smtClean="0"/>
              <a:t>1-1-مفهوم التدريب</a:t>
            </a:r>
          </a:p>
          <a:p>
            <a:pPr algn="r" rtl="1"/>
            <a:r>
              <a:rPr lang="ar-DZ" dirty="0" smtClean="0"/>
              <a:t>1-2-فوائد التدريب</a:t>
            </a:r>
          </a:p>
          <a:p>
            <a:pPr algn="r" rtl="1"/>
            <a:r>
              <a:rPr lang="ar-DZ" dirty="0" smtClean="0"/>
              <a:t>1-3-مراحل العملية التدريبية</a:t>
            </a:r>
          </a:p>
          <a:p>
            <a:pPr algn="r" rtl="1"/>
            <a:r>
              <a:rPr lang="ar-DZ" b="1" dirty="0" smtClean="0"/>
              <a:t>2, الإبداع:</a:t>
            </a:r>
          </a:p>
          <a:p>
            <a:pPr algn="r" rtl="1"/>
            <a:r>
              <a:rPr lang="ar-DZ" dirty="0" smtClean="0"/>
              <a:t>2-1-مفهوم الأبداع</a:t>
            </a:r>
          </a:p>
          <a:p>
            <a:pPr algn="r" rtl="1"/>
            <a:r>
              <a:rPr lang="ar-DZ" dirty="0" smtClean="0"/>
              <a:t>2-2-خصائص الابداع</a:t>
            </a:r>
          </a:p>
          <a:p>
            <a:pPr algn="r" rtl="1"/>
            <a:r>
              <a:rPr lang="ar-DZ" dirty="0" smtClean="0"/>
              <a:t>2-3-مستويات الإبداع</a:t>
            </a:r>
          </a:p>
          <a:p>
            <a:pPr algn="r" rtl="1"/>
            <a:r>
              <a:rPr lang="ar-DZ" dirty="0" smtClean="0"/>
              <a:t>2-4-صفات المبدع و أدواره</a:t>
            </a:r>
          </a:p>
          <a:p>
            <a:pPr algn="r" rtl="1"/>
            <a:r>
              <a:rPr lang="ar-DZ" b="1" dirty="0" smtClean="0"/>
              <a:t>3,التدريب الإبداعي:</a:t>
            </a:r>
            <a:endParaRPr lang="ar-DZ" dirty="0" smtClean="0"/>
          </a:p>
          <a:p>
            <a:pPr algn="r" rtl="1"/>
            <a:r>
              <a:rPr lang="ar-DZ" dirty="0" smtClean="0"/>
              <a:t>3-1-مفهومه</a:t>
            </a:r>
          </a:p>
          <a:p>
            <a:pPr algn="r" rtl="1"/>
            <a:r>
              <a:rPr lang="ar-DZ" dirty="0" smtClean="0"/>
              <a:t>3-2-شروطه</a:t>
            </a:r>
          </a:p>
          <a:p>
            <a:pPr algn="r" rtl="1"/>
            <a:r>
              <a:rPr lang="ar-DZ" dirty="0" smtClean="0"/>
              <a:t>3_3_طرقه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140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sz="4000" b="1" dirty="0" smtClean="0"/>
              <a:t>التــــدريـــب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078654"/>
          </a:xfrm>
        </p:spPr>
        <p:txBody>
          <a:bodyPr/>
          <a:lstStyle/>
          <a:p>
            <a:pPr algn="r" rtl="1"/>
            <a:r>
              <a:rPr lang="ar-DZ" sz="2000" b="1" dirty="0" smtClean="0"/>
              <a:t>1-التدريب:</a:t>
            </a:r>
          </a:p>
          <a:p>
            <a:pPr algn="r" rtl="1"/>
            <a:r>
              <a:rPr lang="ar-DZ" dirty="0" smtClean="0"/>
              <a:t>1</a:t>
            </a:r>
            <a:r>
              <a:rPr lang="ar-DZ" b="1" dirty="0" smtClean="0"/>
              <a:t>-1-مفهوم التدريب:</a:t>
            </a:r>
            <a:r>
              <a:rPr lang="ar-DZ" dirty="0" smtClean="0"/>
              <a:t> هو عملية هادفة تسعى لتزويد المرد البشري بالمعلومات و المعارف اللازمة و تنمية مهاراته و قدراته و العمل على تعديل اتجاهاته من اجل رفع مستوى كفاءته و زيادة انتاجيته، بالمختصر هو زيادة المهارات و المعرفة المحددة في مجالات معينة تؤدي إلى تغييرات في قابلية الافراد </a:t>
            </a:r>
            <a:r>
              <a:rPr lang="ar-DZ" dirty="0" err="1" smtClean="0"/>
              <a:t>لاداء</a:t>
            </a:r>
            <a:r>
              <a:rPr lang="ar-DZ" dirty="0" smtClean="0"/>
              <a:t> أعمالهم</a:t>
            </a:r>
          </a:p>
          <a:p>
            <a:pPr algn="r" rtl="1"/>
            <a:r>
              <a:rPr lang="ar-DZ" b="1" dirty="0" smtClean="0"/>
              <a:t>1-2-فوائد التدريب: </a:t>
            </a:r>
            <a:endParaRPr lang="ar-DZ" dirty="0" smtClean="0"/>
          </a:p>
          <a:p>
            <a:pPr algn="r" rtl="1"/>
            <a:r>
              <a:rPr lang="ar-DZ" b="1" dirty="0" smtClean="0"/>
              <a:t>أ-فوائد التدريب للمنظمة:</a:t>
            </a:r>
          </a:p>
          <a:p>
            <a:pPr algn="r" rtl="1"/>
            <a:r>
              <a:rPr lang="ar-DZ" dirty="0" smtClean="0"/>
              <a:t>تحسين ربحية المنظمة</a:t>
            </a:r>
          </a:p>
          <a:p>
            <a:pPr algn="r" rtl="1"/>
            <a:r>
              <a:rPr lang="ar-DZ" dirty="0" smtClean="0"/>
              <a:t>تحسين معنوية العاملين</a:t>
            </a:r>
          </a:p>
          <a:p>
            <a:pPr algn="r" rtl="1"/>
            <a:r>
              <a:rPr lang="ar-DZ" dirty="0" smtClean="0"/>
              <a:t>تحسين نوعية الإنتاج و زيادة كميته</a:t>
            </a:r>
          </a:p>
          <a:p>
            <a:pPr algn="r" rtl="1"/>
            <a:r>
              <a:rPr lang="ar-DZ" dirty="0" smtClean="0"/>
              <a:t>تخفيض الحوادث و إصابات العمل، بالإضافة إلى الاقتصاد في النفقات</a:t>
            </a:r>
          </a:p>
        </p:txBody>
      </p:sp>
    </p:spTree>
    <p:extLst>
      <p:ext uri="{BB962C8B-B14F-4D97-AF65-F5344CB8AC3E}">
        <p14:creationId xmlns:p14="http://schemas.microsoft.com/office/powerpoint/2010/main" val="101621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4000" b="1" dirty="0" smtClean="0"/>
              <a:t>التــــدريــــب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022383"/>
          </a:xfrm>
        </p:spPr>
        <p:txBody>
          <a:bodyPr/>
          <a:lstStyle/>
          <a:p>
            <a:pPr algn="r" rtl="1"/>
            <a:r>
              <a:rPr lang="ar-DZ" b="1" dirty="0" smtClean="0"/>
              <a:t>ب-فوائد التدريب للأفراد:</a:t>
            </a:r>
          </a:p>
          <a:p>
            <a:pPr algn="r" rtl="1"/>
            <a:r>
              <a:rPr lang="ar-DZ" dirty="0" smtClean="0"/>
              <a:t>يساعد الأفراد على اتخاذ القرارات الأحسن و قدرتهم على حل المشاكل</a:t>
            </a:r>
          </a:p>
          <a:p>
            <a:pPr algn="r" rtl="1"/>
            <a:r>
              <a:rPr lang="ar-DZ" dirty="0" smtClean="0"/>
              <a:t>يزود الأفراد بمعلومات جيدة عن كيفية تحسين مهاراتهم القيادية و الاتصالات و الاتجاهات</a:t>
            </a:r>
          </a:p>
          <a:p>
            <a:pPr algn="r" rtl="1"/>
            <a:r>
              <a:rPr lang="ar-DZ" dirty="0" smtClean="0"/>
              <a:t>يعمق الاحساس بالرضا الوظيفي و الإنجاز</a:t>
            </a:r>
          </a:p>
          <a:p>
            <a:pPr algn="r" rtl="1"/>
            <a:r>
              <a:rPr lang="ar-DZ" sz="2000" b="1" dirty="0" smtClean="0"/>
              <a:t>1-3-تصنيف التدريب:</a:t>
            </a:r>
          </a:p>
          <a:p>
            <a:pPr algn="r" rtl="1"/>
            <a:r>
              <a:rPr lang="ar-DZ" dirty="0" smtClean="0"/>
              <a:t>التصنيف حسب مكان التدريب: التدريب أثناء العمل أو خارج العمل</a:t>
            </a:r>
          </a:p>
          <a:p>
            <a:pPr algn="r" rtl="1"/>
            <a:r>
              <a:rPr lang="ar-DZ" dirty="0" smtClean="0"/>
              <a:t>التصنيف حسب المرحلة: تدريب ما قبل الخدمة و تدريب أثناء الخدمة</a:t>
            </a:r>
          </a:p>
          <a:p>
            <a:pPr algn="r" rtl="1"/>
            <a:r>
              <a:rPr lang="ar-DZ" dirty="0" smtClean="0"/>
              <a:t>التصنيف حسب مستوى التدريب: تدريب تربوي، تشغيلي، تطبيقي</a:t>
            </a:r>
          </a:p>
          <a:p>
            <a:pPr algn="r" rtl="1"/>
            <a:r>
              <a:rPr lang="ar-DZ" dirty="0" smtClean="0"/>
              <a:t>التصنيف حسب مجال التدريب: تدريب تنموي، مهني، إداري، فني</a:t>
            </a: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630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مراحل العملية التدريبية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54954" y="4332849"/>
            <a:ext cx="3050438" cy="776257"/>
          </a:xfrm>
        </p:spPr>
        <p:txBody>
          <a:bodyPr/>
          <a:lstStyle/>
          <a:p>
            <a:pPr algn="ctr"/>
            <a:r>
              <a:rPr lang="ar-DZ" dirty="0" smtClean="0"/>
              <a:t>متابعة و تقييم البرنامج التدريبي</a:t>
            </a:r>
            <a:endParaRPr lang="fr-FR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idx="15"/>
          </p:nvPr>
        </p:nvSpPr>
        <p:spPr>
          <a:xfrm>
            <a:off x="1334553" y="2603500"/>
            <a:ext cx="2691242" cy="170371"/>
          </a:xfrm>
        </p:spPr>
      </p:sp>
      <p:sp>
        <p:nvSpPr>
          <p:cNvPr id="5" name="Espace réservé du texte 4"/>
          <p:cNvSpPr>
            <a:spLocks noGrp="1"/>
          </p:cNvSpPr>
          <p:nvPr>
            <p:ph type="body" sz="half" idx="18"/>
          </p:nvPr>
        </p:nvSpPr>
        <p:spPr>
          <a:xfrm>
            <a:off x="1154954" y="5109105"/>
            <a:ext cx="3050438" cy="1558979"/>
          </a:xfrm>
        </p:spPr>
        <p:txBody>
          <a:bodyPr/>
          <a:lstStyle/>
          <a:p>
            <a:pPr algn="ctr" rtl="1"/>
            <a:r>
              <a:rPr lang="ar-DZ" dirty="0" smtClean="0"/>
              <a:t>من أصعب و أهم المراحل و هو جزء متمم لعملية التدريب و يقصد به تلك الإجراءات المستخدمة لفي قياس كفاءة البرامج التدريبية و مدى نجاحها في تحقيق أهدافها، إلى جانب قياس كفاءة المتدربين و مدى التغيير الذي نجح التدريب في </a:t>
            </a:r>
            <a:r>
              <a:rPr lang="ar-DZ" dirty="0"/>
              <a:t>إ</a:t>
            </a:r>
            <a:r>
              <a:rPr lang="ar-DZ" dirty="0" smtClean="0"/>
              <a:t>حداثه فيهم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ar-DZ" dirty="0" smtClean="0"/>
              <a:t>تنفيذ البرنامج التدريبي</a:t>
            </a:r>
            <a:endParaRPr lang="fr-FR" dirty="0"/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idx="21"/>
          </p:nvPr>
        </p:nvSpPr>
        <p:spPr>
          <a:xfrm flipV="1">
            <a:off x="4748462" y="2504049"/>
            <a:ext cx="2691243" cy="99451"/>
          </a:xfrm>
        </p:spPr>
      </p:sp>
      <p:sp>
        <p:nvSpPr>
          <p:cNvPr id="8" name="Espace réservé du texte 7"/>
          <p:cNvSpPr>
            <a:spLocks noGrp="1"/>
          </p:cNvSpPr>
          <p:nvPr>
            <p:ph type="body" sz="half" idx="19"/>
          </p:nvPr>
        </p:nvSpPr>
        <p:spPr>
          <a:xfrm>
            <a:off x="4570172" y="5109104"/>
            <a:ext cx="3050438" cy="1558981"/>
          </a:xfrm>
        </p:spPr>
        <p:txBody>
          <a:bodyPr>
            <a:normAutofit/>
          </a:bodyPr>
          <a:lstStyle/>
          <a:p>
            <a:pPr algn="ctr"/>
            <a:r>
              <a:rPr lang="ar-DZ" dirty="0" smtClean="0"/>
              <a:t>مرحلة مهمة و خطيرة فيها يتضح حسن و كفاءة التخطيط، و تنعكس نتائجها إيجابا أو سلبا على المرحلة التالية، لذا على إدارة البرنامج أن تراعي أمورا و جوانب لضمان حسن تنفيذ البرنامج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ar-DZ" dirty="0" smtClean="0"/>
              <a:t>تصميم البرنامج التدريبي</a:t>
            </a:r>
            <a:endParaRPr lang="fr-FR" dirty="0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22"/>
          </p:nvPr>
        </p:nvSpPr>
        <p:spPr>
          <a:xfrm>
            <a:off x="8163031" y="2603500"/>
            <a:ext cx="2691242" cy="45719"/>
          </a:xfrm>
        </p:spPr>
      </p:sp>
      <p:sp>
        <p:nvSpPr>
          <p:cNvPr id="11" name="Espace réservé du texte 10"/>
          <p:cNvSpPr>
            <a:spLocks noGrp="1"/>
          </p:cNvSpPr>
          <p:nvPr>
            <p:ph type="body" sz="half" idx="20"/>
          </p:nvPr>
        </p:nvSpPr>
        <p:spPr>
          <a:xfrm>
            <a:off x="7982775" y="5109103"/>
            <a:ext cx="3051096" cy="1446441"/>
          </a:xfrm>
        </p:spPr>
        <p:txBody>
          <a:bodyPr/>
          <a:lstStyle/>
          <a:p>
            <a:pPr algn="ctr" rtl="1"/>
            <a:r>
              <a:rPr lang="ar-DZ" dirty="0" smtClean="0"/>
              <a:t>عملية مرنة و مستمرة مع استمرار المنظمة و تطور أهدافها، و يصمم التدريب لفترات معينة يكون فيها خاضعا للمراقبة، و يجب أن يتم التصميم بعناية وفق خطوات علمية مدروسة حتى لا يكون مصدرا لتبديد الموارد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9934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sz="5400" dirty="0" smtClean="0"/>
              <a:t>الإبـــــــــداع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036451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sz="2000" b="1" dirty="0" smtClean="0"/>
              <a:t>2-الإبداع:</a:t>
            </a:r>
          </a:p>
          <a:p>
            <a:pPr algn="r" rtl="1"/>
            <a:r>
              <a:rPr lang="ar-DZ" dirty="0" smtClean="0"/>
              <a:t>2</a:t>
            </a:r>
            <a:r>
              <a:rPr lang="ar-DZ" b="1" dirty="0" smtClean="0"/>
              <a:t>-1-مفهوم الإبداع:</a:t>
            </a:r>
          </a:p>
          <a:p>
            <a:pPr algn="r" rtl="1"/>
            <a:r>
              <a:rPr lang="ar-DZ" dirty="0" smtClean="0"/>
              <a:t>هو أن تفهم ما لا يفهمه الآخرون، أي أن ترى المألوف بطريقة غير مألوفة، و هو تنظيم الأفكار و ظهورها في بناء جديد انطلاقا من عناصر موجودة، و هو أيضا الطاقة المدهشة لفهم واقعين منفصلين و العمل على انتزاع ومضة من وضعهما جنبا إلى جنب، أي القدرة على حل المشكلات بأساليب جديدة تعجب السامع و المشاهد</a:t>
            </a:r>
          </a:p>
          <a:p>
            <a:pPr algn="r" rtl="1"/>
            <a:r>
              <a:rPr lang="ar-DZ" b="1" dirty="0" smtClean="0"/>
              <a:t>2-2-خصائص الإبداع:</a:t>
            </a:r>
          </a:p>
          <a:p>
            <a:pPr algn="r" rtl="1"/>
            <a:r>
              <a:rPr lang="ar-DZ" dirty="0" smtClean="0"/>
              <a:t>القدرة على اكتشاف علاقات جديدة</a:t>
            </a:r>
          </a:p>
          <a:p>
            <a:pPr algn="r" rtl="1"/>
            <a:r>
              <a:rPr lang="ar-DZ" dirty="0" smtClean="0"/>
              <a:t>القدرة على استنطاق تلك العلاقات </a:t>
            </a:r>
            <a:r>
              <a:rPr lang="ar-DZ" dirty="0"/>
              <a:t>و</a:t>
            </a:r>
            <a:r>
              <a:rPr lang="ar-DZ" dirty="0" smtClean="0"/>
              <a:t> الإفصاح عنها</a:t>
            </a:r>
          </a:p>
          <a:p>
            <a:pPr algn="r" rtl="1"/>
            <a:r>
              <a:rPr lang="ar-DZ" dirty="0" smtClean="0"/>
              <a:t>الربط بين العلاقات الجديدة و القديمة التي سبق لغيره اكتشافها</a:t>
            </a:r>
          </a:p>
          <a:p>
            <a:pPr algn="r" rtl="1"/>
            <a:r>
              <a:rPr lang="ar-DZ" dirty="0" smtClean="0"/>
              <a:t>توظيف العلاقات الجديدة لتحقيق أهداف معينة</a:t>
            </a:r>
          </a:p>
          <a:p>
            <a:pPr algn="r" rtl="1"/>
            <a:r>
              <a:rPr lang="ar-DZ" dirty="0" smtClean="0"/>
              <a:t>الإحجام عن الأخذ عن الآخرين إلا بالقدر الذي يخدم و يحقق الإبداعية لديه</a:t>
            </a:r>
          </a:p>
          <a:p>
            <a:pPr algn="r" rtl="1"/>
            <a:endParaRPr lang="ar-DZ" dirty="0" smtClean="0"/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304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sz="4000" b="1" dirty="0" smtClean="0"/>
              <a:t>الإبـــــداع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254501"/>
          </a:xfrm>
        </p:spPr>
        <p:txBody>
          <a:bodyPr/>
          <a:lstStyle/>
          <a:p>
            <a:pPr algn="r" rtl="1"/>
            <a:r>
              <a:rPr lang="ar-DZ" b="1" dirty="0" smtClean="0"/>
              <a:t>2-3-مستويات الإبداع:</a:t>
            </a:r>
          </a:p>
          <a:p>
            <a:pPr algn="r" rtl="1"/>
            <a:r>
              <a:rPr lang="ar-DZ" dirty="0" smtClean="0"/>
              <a:t>الإبداع التعبيري: يتميز بصفة التلقائية و الحرية و المستوى المستقل</a:t>
            </a:r>
          </a:p>
          <a:p>
            <a:pPr algn="r" rtl="1"/>
            <a:r>
              <a:rPr lang="ar-DZ" dirty="0" smtClean="0"/>
              <a:t>الإبداع الإنتاجي: انتاج أعمال كاملة بأساليب متطورة غير مكررة</a:t>
            </a:r>
          </a:p>
          <a:p>
            <a:pPr algn="r" rtl="1"/>
            <a:r>
              <a:rPr lang="ar-DZ" dirty="0" smtClean="0"/>
              <a:t>الإبداع </a:t>
            </a:r>
            <a:r>
              <a:rPr lang="ar-DZ" dirty="0" err="1" smtClean="0"/>
              <a:t>الإختراعي</a:t>
            </a:r>
            <a:r>
              <a:rPr lang="ar-DZ" dirty="0" smtClean="0"/>
              <a:t>: أي تركيب و ربط أكثر من مجال للعلم مع بعض</a:t>
            </a:r>
          </a:p>
          <a:p>
            <a:pPr algn="r" rtl="1"/>
            <a:r>
              <a:rPr lang="ar-DZ" dirty="0" smtClean="0"/>
              <a:t>الإبداع التجديدي: أي تقديم </a:t>
            </a:r>
            <a:r>
              <a:rPr lang="ar-DZ" dirty="0" err="1" smtClean="0"/>
              <a:t>إختراع</a:t>
            </a:r>
            <a:r>
              <a:rPr lang="ar-DZ" dirty="0" smtClean="0"/>
              <a:t> جديد </a:t>
            </a:r>
          </a:p>
          <a:p>
            <a:pPr algn="r" rtl="1"/>
            <a:r>
              <a:rPr lang="ar-DZ" dirty="0" smtClean="0"/>
              <a:t>الإبداع </a:t>
            </a:r>
            <a:r>
              <a:rPr lang="ar-DZ" dirty="0" err="1" smtClean="0"/>
              <a:t>الإنبثاقي</a:t>
            </a:r>
            <a:r>
              <a:rPr lang="ar-DZ" dirty="0" smtClean="0"/>
              <a:t>: هو أرفع صورة من صور الابداع أي تصور مبدأ جديد تماما</a:t>
            </a:r>
          </a:p>
          <a:p>
            <a:pPr algn="r" rtl="1"/>
            <a:r>
              <a:rPr lang="ar-DZ" b="1" dirty="0" smtClean="0"/>
              <a:t>2-4-صفات المبدع:</a:t>
            </a:r>
          </a:p>
          <a:p>
            <a:pPr algn="r" rtl="1"/>
            <a:r>
              <a:rPr lang="ar-DZ" dirty="0" smtClean="0"/>
              <a:t>يمتلك قدرة عالية على التفكير و يحب التجديد</a:t>
            </a:r>
          </a:p>
          <a:p>
            <a:pPr algn="r" rtl="1"/>
            <a:r>
              <a:rPr lang="ar-DZ" dirty="0" smtClean="0"/>
              <a:t>يمتلك ذاكرة قوية و قادر على الإلمام بالأمور</a:t>
            </a:r>
          </a:p>
          <a:p>
            <a:pPr algn="r" rtl="1"/>
            <a:r>
              <a:rPr lang="ar-DZ" dirty="0" smtClean="0"/>
              <a:t>يحب البحث و التفكير و التأمل الذهني، ذو ثقافة و معرفة واسعة، يعتمد على الملاحظة الشديدة للموضوع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231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/>
              <a:t>3-التــدريــب الإبــــــداعي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853571"/>
          </a:xfrm>
        </p:spPr>
        <p:txBody>
          <a:bodyPr>
            <a:normAutofit fontScale="92500"/>
          </a:bodyPr>
          <a:lstStyle/>
          <a:p>
            <a:pPr algn="r" rtl="1"/>
            <a:r>
              <a:rPr lang="ar-DZ" sz="2000" b="1" dirty="0" smtClean="0"/>
              <a:t>3-التدريب الإبداعي:</a:t>
            </a:r>
          </a:p>
          <a:p>
            <a:pPr algn="r" rtl="1"/>
            <a:r>
              <a:rPr lang="ar-DZ" sz="1900" b="1" dirty="0" smtClean="0"/>
              <a:t>3-1_مفهومه: </a:t>
            </a:r>
            <a:r>
              <a:rPr lang="ar-DZ" dirty="0" smtClean="0"/>
              <a:t>التدريب عملية تحتاج الى الشخص المبدع فالمدرب المحترف و المتميز مدرب يتمتع بالإبداع، فببساطة شديدة قد ينجح المدرب المفتقر للإبداع و لكن عجلة الحياة تدور بسرعة كبيرة و احتياجات الأفراد و المؤسسات تزداد و تتغير بطبيعة العمل و تطوراته و لذلك قد لا تجدي حقائب التدريب الجاهزة و المقتبسة من مدربين آخرين أو من مصادر كشبكة الانترنيت</a:t>
            </a:r>
          </a:p>
          <a:p>
            <a:pPr algn="r" rtl="1"/>
            <a:r>
              <a:rPr lang="ar-DZ" sz="1900" b="1" dirty="0" smtClean="0"/>
              <a:t>3-2-اركان التدريب الإبداعي:</a:t>
            </a:r>
          </a:p>
          <a:p>
            <a:pPr algn="r" rtl="1"/>
            <a:r>
              <a:rPr lang="ar-DZ" sz="2000" dirty="0" smtClean="0"/>
              <a:t>المدرب: يجب ان تتوفر فيه شروط المبدع و يكون فاهم الجمهور الذي يتعامل معه، بالإضافة الى امتلاكه مادة تدريبية و أدوات تدريب</a:t>
            </a:r>
          </a:p>
          <a:p>
            <a:pPr algn="r" rtl="1"/>
            <a:r>
              <a:rPr lang="ar-DZ" sz="2000" dirty="0" smtClean="0"/>
              <a:t>المادة: يجب ان لا تكون مادة صماء، يجب ان يكون فيها ابداع و تفاعل و صناعة المرح و الألفة بين الجمهور</a:t>
            </a:r>
          </a:p>
          <a:p>
            <a:pPr algn="r" rtl="1"/>
            <a:r>
              <a:rPr lang="ar-DZ" sz="2000" dirty="0" smtClean="0"/>
              <a:t>الجمهور: </a:t>
            </a:r>
            <a:r>
              <a:rPr lang="ar-DZ" dirty="0" smtClean="0"/>
              <a:t>يجب السيطرة عليه من خلال التمكن من العملية التدريبية عن طريق طرح الأسئلة عليه لتتأكد من تأييده من عدمه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9192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3-الــتدريــب الإبداعــــــي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DZ" b="1" dirty="0" smtClean="0"/>
              <a:t>3-3-شروط  عملية التدريب الإبداعي:</a:t>
            </a:r>
          </a:p>
          <a:p>
            <a:pPr algn="r" rtl="1"/>
            <a:r>
              <a:rPr lang="ar-DZ" dirty="0" smtClean="0"/>
              <a:t>نضج المدرب يستعد جيدا و يصمم البرنامج التدريبي بشكل واقعي و توزيع زمني مناسب كما يتميز بالهدوء و الثقة و الكفاءة</a:t>
            </a:r>
          </a:p>
          <a:p>
            <a:pPr algn="r" rtl="1"/>
            <a:r>
              <a:rPr lang="ar-DZ" dirty="0" smtClean="0"/>
              <a:t>دع الجمهور يشارك و يعبر عن رأيه و يكتب ما تعلم</a:t>
            </a:r>
          </a:p>
          <a:p>
            <a:pPr algn="r" rtl="1"/>
            <a:r>
              <a:rPr lang="ar-DZ" dirty="0" smtClean="0"/>
              <a:t>اقسم الجمهور على مجموعات عمل و أعطهم تمرينا ثم فترة نقاش ثم يقدم كل فريق تقريرا علنيا</a:t>
            </a:r>
          </a:p>
          <a:p>
            <a:pPr algn="r" rtl="1"/>
            <a:r>
              <a:rPr lang="ar-DZ" dirty="0" smtClean="0"/>
              <a:t>بسط المادة و اعرض المادة الدسمة في الصباح</a:t>
            </a:r>
          </a:p>
          <a:p>
            <a:pPr algn="r" rtl="1"/>
            <a:r>
              <a:rPr lang="ar-DZ" dirty="0" smtClean="0"/>
              <a:t>كن مرنا و استعمل تمارينا حيوية و مفيدة </a:t>
            </a:r>
          </a:p>
          <a:p>
            <a:pPr algn="r" rtl="1"/>
            <a:r>
              <a:rPr lang="ar-DZ" dirty="0" smtClean="0"/>
              <a:t>تكلم بلطف و نادهم بأسمائهم و أظهر احتراما واضحا لهم</a:t>
            </a:r>
          </a:p>
          <a:p>
            <a:pPr algn="r" rtl="1"/>
            <a:r>
              <a:rPr lang="ar-DZ" dirty="0" smtClean="0"/>
              <a:t>كن متحمسا للموضوع الذي تطرحه و تحرك بينهم باستمرار</a:t>
            </a:r>
          </a:p>
          <a:p>
            <a:pPr algn="r" rtl="1"/>
            <a:endParaRPr lang="ar-DZ" dirty="0" smtClean="0"/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96701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rection Ion">
  <a:themeElements>
    <a:clrScheme name="Direction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Direction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rection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218</TotalTime>
  <Words>825</Words>
  <Application>Microsoft Office PowerPoint</Application>
  <PresentationFormat>Grand écran</PresentationFormat>
  <Paragraphs>95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Direction Ion</vt:lpstr>
      <vt:lpstr>الجمهورية الجزائرية الشعبية الديمقراطية وزارة التعليم العالي و البحث العلمي </vt:lpstr>
      <vt:lpstr>خطة البحث</vt:lpstr>
      <vt:lpstr>التــــدريـــب</vt:lpstr>
      <vt:lpstr>التــــدريــــب</vt:lpstr>
      <vt:lpstr>مراحل العملية التدريبية</vt:lpstr>
      <vt:lpstr>الإبـــــــــداع</vt:lpstr>
      <vt:lpstr>الإبـــــداع</vt:lpstr>
      <vt:lpstr>3-التــدريــب الإبــــــداعي</vt:lpstr>
      <vt:lpstr>3-الــتدريــب الإبداعــــــي</vt:lpstr>
      <vt:lpstr>3- التــــدريــب الإبـــداعـــي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التدريب و الإبداع</dc:title>
  <dc:creator>maison xp</dc:creator>
  <cp:lastModifiedBy>maison xp</cp:lastModifiedBy>
  <cp:revision>24</cp:revision>
  <dcterms:created xsi:type="dcterms:W3CDTF">2020-08-30T20:28:40Z</dcterms:created>
  <dcterms:modified xsi:type="dcterms:W3CDTF">2020-09-04T16:24:27Z</dcterms:modified>
</cp:coreProperties>
</file>