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notesMasterIdLst>
    <p:notesMasterId r:id="rId17"/>
  </p:notesMasterIdLst>
  <p:sldIdLst>
    <p:sldId id="256" r:id="rId2"/>
    <p:sldId id="314" r:id="rId3"/>
    <p:sldId id="270" r:id="rId4"/>
    <p:sldId id="293" r:id="rId5"/>
    <p:sldId id="317" r:id="rId6"/>
    <p:sldId id="294" r:id="rId7"/>
    <p:sldId id="318" r:id="rId8"/>
    <p:sldId id="295" r:id="rId9"/>
    <p:sldId id="326" r:id="rId10"/>
    <p:sldId id="319" r:id="rId11"/>
    <p:sldId id="327" r:id="rId12"/>
    <p:sldId id="321" r:id="rId13"/>
    <p:sldId id="325" r:id="rId14"/>
    <p:sldId id="300" r:id="rId15"/>
    <p:sldId id="277" r:id="rId16"/>
  </p:sldIdLst>
  <p:sldSz cx="12192000" cy="6858000"/>
  <p:notesSz cx="6735763" cy="98663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61CA"/>
    <a:srgbClr val="D60093"/>
    <a:srgbClr val="FF66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8162" autoAdjust="0"/>
    <p:restoredTop sz="94660" autoAdjust="0"/>
  </p:normalViewPr>
  <p:slideViewPr>
    <p:cSldViewPr>
      <p:cViewPr varScale="1">
        <p:scale>
          <a:sx n="73" d="100"/>
          <a:sy n="73" d="100"/>
        </p:scale>
        <p:origin x="-492" y="-10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E8EEA5-2C7D-428E-8EF1-989CCB8D09AD}"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pPr rtl="1"/>
          <a:endParaRPr lang="ar-DZ"/>
        </a:p>
      </dgm:t>
    </dgm:pt>
    <dgm:pt modelId="{D5895E4C-F3B5-4FAF-AD5E-FCF21E366DEF}">
      <dgm:prSet phldrT="[نص]" custT="1"/>
      <dgm:spPr/>
      <dgm:t>
        <a:bodyPr/>
        <a:lstStyle/>
        <a:p>
          <a:pPr rtl="1"/>
          <a:r>
            <a:rPr lang="ar-DZ" sz="2800" b="1" dirty="0" smtClean="0">
              <a:solidFill>
                <a:schemeClr val="tx1"/>
              </a:solidFill>
              <a:cs typeface="Adobe Arabic"/>
            </a:rPr>
            <a:t> أهداف التدريب </a:t>
          </a:r>
          <a:endParaRPr lang="ar-DZ" sz="2800" b="1" dirty="0">
            <a:solidFill>
              <a:schemeClr val="tx1"/>
            </a:solidFill>
            <a:cs typeface="Adobe Arabic"/>
          </a:endParaRPr>
        </a:p>
      </dgm:t>
    </dgm:pt>
    <dgm:pt modelId="{5D13A4CA-B0C3-4C0E-BE1F-A7203EE2AD0F}" type="parTrans" cxnId="{EC08DC99-D135-4D72-9936-473ACD7C2388}">
      <dgm:prSet/>
      <dgm:spPr/>
      <dgm:t>
        <a:bodyPr/>
        <a:lstStyle/>
        <a:p>
          <a:pPr rtl="1"/>
          <a:endParaRPr lang="ar-DZ"/>
        </a:p>
      </dgm:t>
    </dgm:pt>
    <dgm:pt modelId="{593C4BDA-8C7A-4FE4-BBFA-F8B50040D6EF}" type="sibTrans" cxnId="{EC08DC99-D135-4D72-9936-473ACD7C2388}">
      <dgm:prSet/>
      <dgm:spPr/>
      <dgm:t>
        <a:bodyPr/>
        <a:lstStyle/>
        <a:p>
          <a:pPr rtl="1"/>
          <a:endParaRPr lang="ar-DZ"/>
        </a:p>
      </dgm:t>
    </dgm:pt>
    <dgm:pt modelId="{9D9ED5B3-CD7D-495D-A47F-A77D0ABDD91B}">
      <dgm:prSet phldrT="[نص]" custT="1"/>
      <dgm:spPr/>
      <dgm:t>
        <a:bodyPr/>
        <a:lstStyle/>
        <a:p>
          <a:pPr rtl="1"/>
          <a:r>
            <a:rPr lang="ar-DZ" sz="2800" b="1" dirty="0" smtClean="0">
              <a:solidFill>
                <a:schemeClr val="tx1"/>
              </a:solidFill>
              <a:cs typeface="Adobe Arabic"/>
            </a:rPr>
            <a:t>الأهداف السياسة </a:t>
          </a:r>
          <a:endParaRPr lang="ar-DZ" sz="2800" b="1" dirty="0">
            <a:solidFill>
              <a:schemeClr val="tx1"/>
            </a:solidFill>
            <a:cs typeface="Adobe Arabic"/>
          </a:endParaRPr>
        </a:p>
      </dgm:t>
    </dgm:pt>
    <dgm:pt modelId="{8E9640AB-934E-4AD8-9A0B-685219E94B93}" type="parTrans" cxnId="{5DBAFF77-D4AE-480D-A04C-0750F006E74E}">
      <dgm:prSet/>
      <dgm:spPr/>
      <dgm:t>
        <a:bodyPr/>
        <a:lstStyle/>
        <a:p>
          <a:pPr rtl="1"/>
          <a:endParaRPr lang="ar-DZ"/>
        </a:p>
      </dgm:t>
    </dgm:pt>
    <dgm:pt modelId="{0E785F93-3D08-4ED8-AE94-16D89971E056}" type="sibTrans" cxnId="{5DBAFF77-D4AE-480D-A04C-0750F006E74E}">
      <dgm:prSet/>
      <dgm:spPr/>
      <dgm:t>
        <a:bodyPr/>
        <a:lstStyle/>
        <a:p>
          <a:pPr rtl="1"/>
          <a:endParaRPr lang="ar-DZ"/>
        </a:p>
      </dgm:t>
    </dgm:pt>
    <dgm:pt modelId="{51B22885-E3C9-4EE6-AD52-0D6E119E2B99}">
      <dgm:prSet phldrT="[نص]" custT="1"/>
      <dgm:spPr/>
      <dgm:t>
        <a:bodyPr/>
        <a:lstStyle/>
        <a:p>
          <a:pPr rtl="1"/>
          <a:r>
            <a:rPr lang="ar-DZ" sz="2800" b="1" dirty="0" smtClean="0">
              <a:solidFill>
                <a:schemeClr val="tx1"/>
              </a:solidFill>
              <a:cs typeface="Adobe Arabic"/>
            </a:rPr>
            <a:t>الأهداف الإبداعية </a:t>
          </a:r>
          <a:endParaRPr lang="ar-DZ" sz="2800" b="1" dirty="0">
            <a:solidFill>
              <a:schemeClr val="tx1"/>
            </a:solidFill>
            <a:cs typeface="Adobe Arabic"/>
          </a:endParaRPr>
        </a:p>
      </dgm:t>
    </dgm:pt>
    <dgm:pt modelId="{D41F2219-A2CA-4EB6-9D2E-AF58BFABE030}" type="parTrans" cxnId="{0DACCA0F-5CC5-4B5E-AAC0-6743AA017F73}">
      <dgm:prSet/>
      <dgm:spPr/>
      <dgm:t>
        <a:bodyPr/>
        <a:lstStyle/>
        <a:p>
          <a:pPr rtl="1"/>
          <a:endParaRPr lang="ar-DZ"/>
        </a:p>
      </dgm:t>
    </dgm:pt>
    <dgm:pt modelId="{88CBFBEF-F20A-41BE-BD6A-6EB5BA5BD9CA}" type="sibTrans" cxnId="{0DACCA0F-5CC5-4B5E-AAC0-6743AA017F73}">
      <dgm:prSet/>
      <dgm:spPr/>
      <dgm:t>
        <a:bodyPr/>
        <a:lstStyle/>
        <a:p>
          <a:pPr rtl="1"/>
          <a:endParaRPr lang="ar-DZ"/>
        </a:p>
      </dgm:t>
    </dgm:pt>
    <dgm:pt modelId="{8291D107-2CBD-4B29-A7C4-84D867663355}">
      <dgm:prSet phldrT="[نص]" custT="1"/>
      <dgm:spPr/>
      <dgm:t>
        <a:bodyPr/>
        <a:lstStyle/>
        <a:p>
          <a:pPr rtl="1"/>
          <a:r>
            <a:rPr lang="ar-DZ" sz="2800" b="1" dirty="0" smtClean="0">
              <a:solidFill>
                <a:schemeClr val="tx1"/>
              </a:solidFill>
              <a:cs typeface="Adobe Arabic"/>
            </a:rPr>
            <a:t>الأهداف الاجتماعية  </a:t>
          </a:r>
          <a:endParaRPr lang="ar-DZ" sz="2800" b="1" dirty="0">
            <a:solidFill>
              <a:schemeClr val="tx1"/>
            </a:solidFill>
            <a:cs typeface="Adobe Arabic"/>
          </a:endParaRPr>
        </a:p>
      </dgm:t>
    </dgm:pt>
    <dgm:pt modelId="{3FD7592E-288F-4120-9D48-90C2C3E635C1}" type="parTrans" cxnId="{9EFE067E-4AA4-4390-AA51-42BC792A678A}">
      <dgm:prSet/>
      <dgm:spPr/>
      <dgm:t>
        <a:bodyPr/>
        <a:lstStyle/>
        <a:p>
          <a:pPr rtl="1"/>
          <a:endParaRPr lang="ar-DZ"/>
        </a:p>
      </dgm:t>
    </dgm:pt>
    <dgm:pt modelId="{46BD23CD-6A16-4101-A618-A11D2E22A0C9}" type="sibTrans" cxnId="{9EFE067E-4AA4-4390-AA51-42BC792A678A}">
      <dgm:prSet/>
      <dgm:spPr/>
      <dgm:t>
        <a:bodyPr/>
        <a:lstStyle/>
        <a:p>
          <a:pPr rtl="1"/>
          <a:endParaRPr lang="ar-DZ"/>
        </a:p>
      </dgm:t>
    </dgm:pt>
    <dgm:pt modelId="{FB5597D2-385D-4928-AE20-741C9628D750}">
      <dgm:prSet phldrT="[نص]" custT="1"/>
      <dgm:spPr/>
      <dgm:t>
        <a:bodyPr/>
        <a:lstStyle/>
        <a:p>
          <a:pPr rtl="1"/>
          <a:r>
            <a:rPr lang="ar-DZ" sz="2800" b="1" dirty="0" smtClean="0">
              <a:solidFill>
                <a:schemeClr val="tx1"/>
              </a:solidFill>
              <a:cs typeface="Adobe Arabic"/>
            </a:rPr>
            <a:t>الأهداف النفسية</a:t>
          </a:r>
          <a:endParaRPr lang="ar-DZ" sz="2800" b="1" dirty="0">
            <a:solidFill>
              <a:schemeClr val="tx1"/>
            </a:solidFill>
            <a:cs typeface="Adobe Arabic"/>
          </a:endParaRPr>
        </a:p>
      </dgm:t>
    </dgm:pt>
    <dgm:pt modelId="{B9302BF3-3B73-4EA1-85CC-68C168F4E974}" type="parTrans" cxnId="{2EC27182-8FF6-47FB-AE31-843F6ABA41D8}">
      <dgm:prSet/>
      <dgm:spPr/>
      <dgm:t>
        <a:bodyPr/>
        <a:lstStyle/>
        <a:p>
          <a:pPr rtl="1"/>
          <a:endParaRPr lang="ar-DZ"/>
        </a:p>
      </dgm:t>
    </dgm:pt>
    <dgm:pt modelId="{57CE1B82-EEDA-48AB-B8D1-978D2A0B3876}" type="sibTrans" cxnId="{2EC27182-8FF6-47FB-AE31-843F6ABA41D8}">
      <dgm:prSet/>
      <dgm:spPr/>
      <dgm:t>
        <a:bodyPr/>
        <a:lstStyle/>
        <a:p>
          <a:pPr rtl="1"/>
          <a:endParaRPr lang="ar-DZ"/>
        </a:p>
      </dgm:t>
    </dgm:pt>
    <dgm:pt modelId="{08D3AEC1-E05E-4E35-9B6B-CCF5D636C99E}">
      <dgm:prSet phldrT="[نص]" custT="1"/>
      <dgm:spPr/>
      <dgm:t>
        <a:bodyPr/>
        <a:lstStyle/>
        <a:p>
          <a:pPr rtl="1"/>
          <a:r>
            <a:rPr lang="ar-DZ" sz="2800" b="1" dirty="0" smtClean="0">
              <a:solidFill>
                <a:schemeClr val="tx1"/>
              </a:solidFill>
              <a:cs typeface="Adobe Arabic"/>
            </a:rPr>
            <a:t>الأهداف الإنسانية </a:t>
          </a:r>
          <a:endParaRPr lang="ar-DZ" sz="2800" b="1" dirty="0">
            <a:solidFill>
              <a:schemeClr val="tx1"/>
            </a:solidFill>
            <a:cs typeface="Adobe Arabic"/>
          </a:endParaRPr>
        </a:p>
      </dgm:t>
    </dgm:pt>
    <dgm:pt modelId="{775968D4-E01F-4DB0-9FE4-8468B6017883}" type="parTrans" cxnId="{6E5A93A3-BF92-405B-BD28-EA9937DA8EAC}">
      <dgm:prSet/>
      <dgm:spPr/>
      <dgm:t>
        <a:bodyPr/>
        <a:lstStyle/>
        <a:p>
          <a:pPr rtl="1"/>
          <a:endParaRPr lang="ar-DZ"/>
        </a:p>
      </dgm:t>
    </dgm:pt>
    <dgm:pt modelId="{FB3A5E75-6DF9-4625-912C-B14948FF1DEB}" type="sibTrans" cxnId="{6E5A93A3-BF92-405B-BD28-EA9937DA8EAC}">
      <dgm:prSet/>
      <dgm:spPr/>
      <dgm:t>
        <a:bodyPr/>
        <a:lstStyle/>
        <a:p>
          <a:pPr rtl="1"/>
          <a:endParaRPr lang="ar-DZ"/>
        </a:p>
      </dgm:t>
    </dgm:pt>
    <dgm:pt modelId="{BF87DD3C-A2C7-4C25-AA95-D350DC10F6E2}" type="pres">
      <dgm:prSet presAssocID="{62E8EEA5-2C7D-428E-8EF1-989CCB8D09AD}" presName="cycle" presStyleCnt="0">
        <dgm:presLayoutVars>
          <dgm:chMax val="1"/>
          <dgm:dir/>
          <dgm:animLvl val="ctr"/>
          <dgm:resizeHandles val="exact"/>
        </dgm:presLayoutVars>
      </dgm:prSet>
      <dgm:spPr/>
      <dgm:t>
        <a:bodyPr/>
        <a:lstStyle/>
        <a:p>
          <a:pPr rtl="1"/>
          <a:endParaRPr lang="ar-DZ"/>
        </a:p>
      </dgm:t>
    </dgm:pt>
    <dgm:pt modelId="{ACFC8613-E5A8-42C1-9EF8-31F151345FE0}" type="pres">
      <dgm:prSet presAssocID="{D5895E4C-F3B5-4FAF-AD5E-FCF21E366DEF}" presName="centerShape" presStyleLbl="node0" presStyleIdx="0" presStyleCnt="1"/>
      <dgm:spPr/>
      <dgm:t>
        <a:bodyPr/>
        <a:lstStyle/>
        <a:p>
          <a:pPr rtl="1"/>
          <a:endParaRPr lang="ar-DZ"/>
        </a:p>
      </dgm:t>
    </dgm:pt>
    <dgm:pt modelId="{12456867-7A1C-49C9-B2DD-A4E521944195}" type="pres">
      <dgm:prSet presAssocID="{8E9640AB-934E-4AD8-9A0B-685219E94B93}" presName="parTrans" presStyleLbl="bgSibTrans2D1" presStyleIdx="0" presStyleCnt="5"/>
      <dgm:spPr/>
      <dgm:t>
        <a:bodyPr/>
        <a:lstStyle/>
        <a:p>
          <a:pPr rtl="1"/>
          <a:endParaRPr lang="ar-DZ"/>
        </a:p>
      </dgm:t>
    </dgm:pt>
    <dgm:pt modelId="{7FA92F2F-BC91-4B3D-B607-2A16C309E0DE}" type="pres">
      <dgm:prSet presAssocID="{9D9ED5B3-CD7D-495D-A47F-A77D0ABDD91B}" presName="node" presStyleLbl="node1" presStyleIdx="0" presStyleCnt="5" custScaleX="188493" custRadScaleRad="139288" custRadScaleInc="-4191">
        <dgm:presLayoutVars>
          <dgm:bulletEnabled val="1"/>
        </dgm:presLayoutVars>
      </dgm:prSet>
      <dgm:spPr/>
      <dgm:t>
        <a:bodyPr/>
        <a:lstStyle/>
        <a:p>
          <a:pPr rtl="1"/>
          <a:endParaRPr lang="ar-DZ"/>
        </a:p>
      </dgm:t>
    </dgm:pt>
    <dgm:pt modelId="{75C121A0-97D6-4466-9373-71CEB1CB378E}" type="pres">
      <dgm:prSet presAssocID="{D41F2219-A2CA-4EB6-9D2E-AF58BFABE030}" presName="parTrans" presStyleLbl="bgSibTrans2D1" presStyleIdx="1" presStyleCnt="5"/>
      <dgm:spPr/>
      <dgm:t>
        <a:bodyPr/>
        <a:lstStyle/>
        <a:p>
          <a:pPr rtl="1"/>
          <a:endParaRPr lang="ar-DZ"/>
        </a:p>
      </dgm:t>
    </dgm:pt>
    <dgm:pt modelId="{FECEEEB0-CB84-468C-B4B0-FE7154B9AD6C}" type="pres">
      <dgm:prSet presAssocID="{51B22885-E3C9-4EE6-AD52-0D6E119E2B99}" presName="node" presStyleLbl="node1" presStyleIdx="1" presStyleCnt="5" custScaleX="185115" custRadScaleRad="154145" custRadScaleInc="-49513">
        <dgm:presLayoutVars>
          <dgm:bulletEnabled val="1"/>
        </dgm:presLayoutVars>
      </dgm:prSet>
      <dgm:spPr/>
      <dgm:t>
        <a:bodyPr/>
        <a:lstStyle/>
        <a:p>
          <a:pPr rtl="1"/>
          <a:endParaRPr lang="ar-DZ"/>
        </a:p>
      </dgm:t>
    </dgm:pt>
    <dgm:pt modelId="{F731FF5C-965B-418E-AB14-D3AD5795D508}" type="pres">
      <dgm:prSet presAssocID="{3FD7592E-288F-4120-9D48-90C2C3E635C1}" presName="parTrans" presStyleLbl="bgSibTrans2D1" presStyleIdx="2" presStyleCnt="5" custLinFactNeighborX="2463" custLinFactNeighborY="6379"/>
      <dgm:spPr/>
      <dgm:t>
        <a:bodyPr/>
        <a:lstStyle/>
        <a:p>
          <a:pPr rtl="1"/>
          <a:endParaRPr lang="ar-DZ"/>
        </a:p>
      </dgm:t>
    </dgm:pt>
    <dgm:pt modelId="{A707FBB1-C73C-4759-8741-A3D6E2DBA830}" type="pres">
      <dgm:prSet presAssocID="{8291D107-2CBD-4B29-A7C4-84D867663355}" presName="node" presStyleLbl="node1" presStyleIdx="2" presStyleCnt="5" custScaleX="180906" custRadScaleRad="109016" custRadScaleInc="-6831">
        <dgm:presLayoutVars>
          <dgm:bulletEnabled val="1"/>
        </dgm:presLayoutVars>
      </dgm:prSet>
      <dgm:spPr/>
      <dgm:t>
        <a:bodyPr/>
        <a:lstStyle/>
        <a:p>
          <a:pPr rtl="1"/>
          <a:endParaRPr lang="ar-DZ"/>
        </a:p>
      </dgm:t>
    </dgm:pt>
    <dgm:pt modelId="{989D0D28-0612-435E-87B8-707E813D0B24}" type="pres">
      <dgm:prSet presAssocID="{775968D4-E01F-4DB0-9FE4-8468B6017883}" presName="parTrans" presStyleLbl="bgSibTrans2D1" presStyleIdx="3" presStyleCnt="5"/>
      <dgm:spPr/>
      <dgm:t>
        <a:bodyPr/>
        <a:lstStyle/>
        <a:p>
          <a:pPr rtl="1"/>
          <a:endParaRPr lang="ar-DZ"/>
        </a:p>
      </dgm:t>
    </dgm:pt>
    <dgm:pt modelId="{345532FD-E713-44DB-B058-7AD7B3EE7823}" type="pres">
      <dgm:prSet presAssocID="{08D3AEC1-E05E-4E35-9B6B-CCF5D636C99E}" presName="node" presStyleLbl="node1" presStyleIdx="3" presStyleCnt="5" custScaleX="156772" custRadScaleRad="145000" custRadScaleInc="44315">
        <dgm:presLayoutVars>
          <dgm:bulletEnabled val="1"/>
        </dgm:presLayoutVars>
      </dgm:prSet>
      <dgm:spPr/>
      <dgm:t>
        <a:bodyPr/>
        <a:lstStyle/>
        <a:p>
          <a:pPr rtl="1"/>
          <a:endParaRPr lang="ar-DZ"/>
        </a:p>
      </dgm:t>
    </dgm:pt>
    <dgm:pt modelId="{7B4C52FB-5E4B-43DA-A352-9BF633BD91E3}" type="pres">
      <dgm:prSet presAssocID="{B9302BF3-3B73-4EA1-85CC-68C168F4E974}" presName="parTrans" presStyleLbl="bgSibTrans2D1" presStyleIdx="4" presStyleCnt="5"/>
      <dgm:spPr/>
      <dgm:t>
        <a:bodyPr/>
        <a:lstStyle/>
        <a:p>
          <a:pPr rtl="1"/>
          <a:endParaRPr lang="ar-DZ"/>
        </a:p>
      </dgm:t>
    </dgm:pt>
    <dgm:pt modelId="{FCC833EB-DFAC-4655-889C-467B1D6E2FC3}" type="pres">
      <dgm:prSet presAssocID="{FB5597D2-385D-4928-AE20-741C9628D750}" presName="node" presStyleLbl="node1" presStyleIdx="4" presStyleCnt="5" custScaleX="157990" custRadScaleRad="124214" custRadScaleInc="-2894">
        <dgm:presLayoutVars>
          <dgm:bulletEnabled val="1"/>
        </dgm:presLayoutVars>
      </dgm:prSet>
      <dgm:spPr/>
      <dgm:t>
        <a:bodyPr/>
        <a:lstStyle/>
        <a:p>
          <a:pPr rtl="1"/>
          <a:endParaRPr lang="ar-DZ"/>
        </a:p>
      </dgm:t>
    </dgm:pt>
  </dgm:ptLst>
  <dgm:cxnLst>
    <dgm:cxn modelId="{EC08DC99-D135-4D72-9936-473ACD7C2388}" srcId="{62E8EEA5-2C7D-428E-8EF1-989CCB8D09AD}" destId="{D5895E4C-F3B5-4FAF-AD5E-FCF21E366DEF}" srcOrd="0" destOrd="0" parTransId="{5D13A4CA-B0C3-4C0E-BE1F-A7203EE2AD0F}" sibTransId="{593C4BDA-8C7A-4FE4-BBFA-F8B50040D6EF}"/>
    <dgm:cxn modelId="{5DBAFF77-D4AE-480D-A04C-0750F006E74E}" srcId="{D5895E4C-F3B5-4FAF-AD5E-FCF21E366DEF}" destId="{9D9ED5B3-CD7D-495D-A47F-A77D0ABDD91B}" srcOrd="0" destOrd="0" parTransId="{8E9640AB-934E-4AD8-9A0B-685219E94B93}" sibTransId="{0E785F93-3D08-4ED8-AE94-16D89971E056}"/>
    <dgm:cxn modelId="{94DE087C-AD20-4A7F-A3BB-608C90380931}" type="presOf" srcId="{D5895E4C-F3B5-4FAF-AD5E-FCF21E366DEF}" destId="{ACFC8613-E5A8-42C1-9EF8-31F151345FE0}" srcOrd="0" destOrd="0" presId="urn:microsoft.com/office/officeart/2005/8/layout/radial4"/>
    <dgm:cxn modelId="{117B8E26-19F1-407E-BC7A-6A5599B28184}" type="presOf" srcId="{8291D107-2CBD-4B29-A7C4-84D867663355}" destId="{A707FBB1-C73C-4759-8741-A3D6E2DBA830}" srcOrd="0" destOrd="0" presId="urn:microsoft.com/office/officeart/2005/8/layout/radial4"/>
    <dgm:cxn modelId="{0DACCA0F-5CC5-4B5E-AAC0-6743AA017F73}" srcId="{D5895E4C-F3B5-4FAF-AD5E-FCF21E366DEF}" destId="{51B22885-E3C9-4EE6-AD52-0D6E119E2B99}" srcOrd="1" destOrd="0" parTransId="{D41F2219-A2CA-4EB6-9D2E-AF58BFABE030}" sibTransId="{88CBFBEF-F20A-41BE-BD6A-6EB5BA5BD9CA}"/>
    <dgm:cxn modelId="{6E5A93A3-BF92-405B-BD28-EA9937DA8EAC}" srcId="{D5895E4C-F3B5-4FAF-AD5E-FCF21E366DEF}" destId="{08D3AEC1-E05E-4E35-9B6B-CCF5D636C99E}" srcOrd="3" destOrd="0" parTransId="{775968D4-E01F-4DB0-9FE4-8468B6017883}" sibTransId="{FB3A5E75-6DF9-4625-912C-B14948FF1DEB}"/>
    <dgm:cxn modelId="{44C1FB74-2AE4-4D9A-96B8-3E8E7533703E}" type="presOf" srcId="{FB5597D2-385D-4928-AE20-741C9628D750}" destId="{FCC833EB-DFAC-4655-889C-467B1D6E2FC3}" srcOrd="0" destOrd="0" presId="urn:microsoft.com/office/officeart/2005/8/layout/radial4"/>
    <dgm:cxn modelId="{4584F599-BB2B-46CA-8A88-A8BCF01C7534}" type="presOf" srcId="{B9302BF3-3B73-4EA1-85CC-68C168F4E974}" destId="{7B4C52FB-5E4B-43DA-A352-9BF633BD91E3}" srcOrd="0" destOrd="0" presId="urn:microsoft.com/office/officeart/2005/8/layout/radial4"/>
    <dgm:cxn modelId="{493E077B-E0DE-461C-8710-F075DC064DC1}" type="presOf" srcId="{62E8EEA5-2C7D-428E-8EF1-989CCB8D09AD}" destId="{BF87DD3C-A2C7-4C25-AA95-D350DC10F6E2}" srcOrd="0" destOrd="0" presId="urn:microsoft.com/office/officeart/2005/8/layout/radial4"/>
    <dgm:cxn modelId="{DC6EF285-3C82-442C-9F9C-E92B621ACDB8}" type="presOf" srcId="{9D9ED5B3-CD7D-495D-A47F-A77D0ABDD91B}" destId="{7FA92F2F-BC91-4B3D-B607-2A16C309E0DE}" srcOrd="0" destOrd="0" presId="urn:microsoft.com/office/officeart/2005/8/layout/radial4"/>
    <dgm:cxn modelId="{47106601-3307-46DF-BCF1-B39CAE1CF1A9}" type="presOf" srcId="{3FD7592E-288F-4120-9D48-90C2C3E635C1}" destId="{F731FF5C-965B-418E-AB14-D3AD5795D508}" srcOrd="0" destOrd="0" presId="urn:microsoft.com/office/officeart/2005/8/layout/radial4"/>
    <dgm:cxn modelId="{76CA452E-FC49-4AB1-BB33-E8520A409EE0}" type="presOf" srcId="{D41F2219-A2CA-4EB6-9D2E-AF58BFABE030}" destId="{75C121A0-97D6-4466-9373-71CEB1CB378E}" srcOrd="0" destOrd="0" presId="urn:microsoft.com/office/officeart/2005/8/layout/radial4"/>
    <dgm:cxn modelId="{9EFE067E-4AA4-4390-AA51-42BC792A678A}" srcId="{D5895E4C-F3B5-4FAF-AD5E-FCF21E366DEF}" destId="{8291D107-2CBD-4B29-A7C4-84D867663355}" srcOrd="2" destOrd="0" parTransId="{3FD7592E-288F-4120-9D48-90C2C3E635C1}" sibTransId="{46BD23CD-6A16-4101-A618-A11D2E22A0C9}"/>
    <dgm:cxn modelId="{916521EB-5482-46B1-935A-1DBFABF77783}" type="presOf" srcId="{8E9640AB-934E-4AD8-9A0B-685219E94B93}" destId="{12456867-7A1C-49C9-B2DD-A4E521944195}" srcOrd="0" destOrd="0" presId="urn:microsoft.com/office/officeart/2005/8/layout/radial4"/>
    <dgm:cxn modelId="{26B43A9C-3518-4B07-9D2F-A8E29C8ECDAC}" type="presOf" srcId="{775968D4-E01F-4DB0-9FE4-8468B6017883}" destId="{989D0D28-0612-435E-87B8-707E813D0B24}" srcOrd="0" destOrd="0" presId="urn:microsoft.com/office/officeart/2005/8/layout/radial4"/>
    <dgm:cxn modelId="{2EC27182-8FF6-47FB-AE31-843F6ABA41D8}" srcId="{D5895E4C-F3B5-4FAF-AD5E-FCF21E366DEF}" destId="{FB5597D2-385D-4928-AE20-741C9628D750}" srcOrd="4" destOrd="0" parTransId="{B9302BF3-3B73-4EA1-85CC-68C168F4E974}" sibTransId="{57CE1B82-EEDA-48AB-B8D1-978D2A0B3876}"/>
    <dgm:cxn modelId="{B766FBE0-C87D-4FC3-A1D7-A71580952193}" type="presOf" srcId="{51B22885-E3C9-4EE6-AD52-0D6E119E2B99}" destId="{FECEEEB0-CB84-468C-B4B0-FE7154B9AD6C}" srcOrd="0" destOrd="0" presId="urn:microsoft.com/office/officeart/2005/8/layout/radial4"/>
    <dgm:cxn modelId="{1D9D3213-D6FE-4D9C-9A5D-3A06E4ADA507}" type="presOf" srcId="{08D3AEC1-E05E-4E35-9B6B-CCF5D636C99E}" destId="{345532FD-E713-44DB-B058-7AD7B3EE7823}" srcOrd="0" destOrd="0" presId="urn:microsoft.com/office/officeart/2005/8/layout/radial4"/>
    <dgm:cxn modelId="{70B1DD25-994B-4E00-8EB8-C05C0AA16838}" type="presParOf" srcId="{BF87DD3C-A2C7-4C25-AA95-D350DC10F6E2}" destId="{ACFC8613-E5A8-42C1-9EF8-31F151345FE0}" srcOrd="0" destOrd="0" presId="urn:microsoft.com/office/officeart/2005/8/layout/radial4"/>
    <dgm:cxn modelId="{FF5026DC-7C56-4F42-BF63-A3DC3609C8DE}" type="presParOf" srcId="{BF87DD3C-A2C7-4C25-AA95-D350DC10F6E2}" destId="{12456867-7A1C-49C9-B2DD-A4E521944195}" srcOrd="1" destOrd="0" presId="urn:microsoft.com/office/officeart/2005/8/layout/radial4"/>
    <dgm:cxn modelId="{8E961560-E1FE-4BD9-B5AC-46041C4E2CEA}" type="presParOf" srcId="{BF87DD3C-A2C7-4C25-AA95-D350DC10F6E2}" destId="{7FA92F2F-BC91-4B3D-B607-2A16C309E0DE}" srcOrd="2" destOrd="0" presId="urn:microsoft.com/office/officeart/2005/8/layout/radial4"/>
    <dgm:cxn modelId="{1AB9D90F-C28D-4E21-B8F2-C244493AB29F}" type="presParOf" srcId="{BF87DD3C-A2C7-4C25-AA95-D350DC10F6E2}" destId="{75C121A0-97D6-4466-9373-71CEB1CB378E}" srcOrd="3" destOrd="0" presId="urn:microsoft.com/office/officeart/2005/8/layout/radial4"/>
    <dgm:cxn modelId="{0114C551-5022-40AA-8FC6-C156BF0782E5}" type="presParOf" srcId="{BF87DD3C-A2C7-4C25-AA95-D350DC10F6E2}" destId="{FECEEEB0-CB84-468C-B4B0-FE7154B9AD6C}" srcOrd="4" destOrd="0" presId="urn:microsoft.com/office/officeart/2005/8/layout/radial4"/>
    <dgm:cxn modelId="{0D0B6B9F-6126-444E-ABF1-C21F6246FABF}" type="presParOf" srcId="{BF87DD3C-A2C7-4C25-AA95-D350DC10F6E2}" destId="{F731FF5C-965B-418E-AB14-D3AD5795D508}" srcOrd="5" destOrd="0" presId="urn:microsoft.com/office/officeart/2005/8/layout/radial4"/>
    <dgm:cxn modelId="{116F668B-B75D-4DE5-ABB0-EEFA6AE27094}" type="presParOf" srcId="{BF87DD3C-A2C7-4C25-AA95-D350DC10F6E2}" destId="{A707FBB1-C73C-4759-8741-A3D6E2DBA830}" srcOrd="6" destOrd="0" presId="urn:microsoft.com/office/officeart/2005/8/layout/radial4"/>
    <dgm:cxn modelId="{DF077CD8-0ACF-4B23-9D2A-306E5356FB14}" type="presParOf" srcId="{BF87DD3C-A2C7-4C25-AA95-D350DC10F6E2}" destId="{989D0D28-0612-435E-87B8-707E813D0B24}" srcOrd="7" destOrd="0" presId="urn:microsoft.com/office/officeart/2005/8/layout/radial4"/>
    <dgm:cxn modelId="{09D7AED0-A3CC-46F6-82D3-601D03126493}" type="presParOf" srcId="{BF87DD3C-A2C7-4C25-AA95-D350DC10F6E2}" destId="{345532FD-E713-44DB-B058-7AD7B3EE7823}" srcOrd="8" destOrd="0" presId="urn:microsoft.com/office/officeart/2005/8/layout/radial4"/>
    <dgm:cxn modelId="{74C6001F-B3FA-40D4-9EB5-049F09B8E2A5}" type="presParOf" srcId="{BF87DD3C-A2C7-4C25-AA95-D350DC10F6E2}" destId="{7B4C52FB-5E4B-43DA-A352-9BF633BD91E3}" srcOrd="9" destOrd="0" presId="urn:microsoft.com/office/officeart/2005/8/layout/radial4"/>
    <dgm:cxn modelId="{5D79CDCD-753F-4FCB-B416-33B217B29EAE}" type="presParOf" srcId="{BF87DD3C-A2C7-4C25-AA95-D350DC10F6E2}" destId="{FCC833EB-DFAC-4655-889C-467B1D6E2FC3}" srcOrd="10" destOrd="0" presId="urn:microsoft.com/office/officeart/2005/8/layout/radial4"/>
  </dgm:cxnLst>
  <dgm:bg/>
  <dgm:whole/>
</dgm:dataModel>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589E4737-5940-4BE8-BBA7-6B2053F16A95}" type="datetimeFigureOut">
              <a:rPr lang="fr-FR" smtClean="0"/>
              <a:pPr/>
              <a:t>15/09/2020</a:t>
            </a:fld>
            <a:endParaRPr lang="fr-FR"/>
          </a:p>
        </p:txBody>
      </p:sp>
      <p:sp>
        <p:nvSpPr>
          <p:cNvPr id="4" name="Espace réservé de l'image des diapositives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A27FFA80-E4E1-469A-93A3-8B2CD7856D4F}" type="slidenum">
              <a:rPr lang="fr-FR" smtClean="0"/>
              <a:pPr/>
              <a:t>‹#›</a:t>
            </a:fld>
            <a:endParaRPr lang="fr-FR"/>
          </a:p>
        </p:txBody>
      </p:sp>
    </p:spTree>
    <p:extLst>
      <p:ext uri="{BB962C8B-B14F-4D97-AF65-F5344CB8AC3E}">
        <p14:creationId xmlns:p14="http://schemas.microsoft.com/office/powerpoint/2010/main" xmlns="" val="3589366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685800" y="5349903"/>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عنوان 28"/>
          <p:cNvSpPr>
            <a:spLocks noGrp="1"/>
          </p:cNvSpPr>
          <p:nvPr>
            <p:ph type="ctrTitle"/>
          </p:nvPr>
        </p:nvSpPr>
        <p:spPr>
          <a:xfrm>
            <a:off x="508000" y="4853412"/>
            <a:ext cx="11277600" cy="1222375"/>
          </a:xfrm>
        </p:spPr>
        <p:txBody>
          <a:bodyPr anchor="t"/>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508000" y="3886200"/>
            <a:ext cx="112776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16" name="عنصر نائب للتاريخ 15"/>
          <p:cNvSpPr>
            <a:spLocks noGrp="1"/>
          </p:cNvSpPr>
          <p:nvPr>
            <p:ph type="dt" sz="half" idx="10"/>
          </p:nvPr>
        </p:nvSpPr>
        <p:spPr/>
        <p:txBody>
          <a:bodyPr/>
          <a:lstStyle/>
          <a:p>
            <a:fld id="{22C24C92-9A69-480A-8A38-B4A930B2C813}" type="datetimeFigureOut">
              <a:rPr lang="fr-FR" smtClean="0"/>
              <a:pPr/>
              <a:t>15/09/2020</a:t>
            </a:fld>
            <a:endParaRPr lang="fr-FR" dirty="0"/>
          </a:p>
        </p:txBody>
      </p:sp>
      <p:sp>
        <p:nvSpPr>
          <p:cNvPr id="2" name="عنصر نائب للتذييل 1"/>
          <p:cNvSpPr>
            <a:spLocks noGrp="1"/>
          </p:cNvSpPr>
          <p:nvPr>
            <p:ph type="ftr" sz="quarter" idx="11"/>
          </p:nvPr>
        </p:nvSpPr>
        <p:spPr/>
        <p:txBody>
          <a:bodyPr/>
          <a:lstStyle/>
          <a:p>
            <a:endParaRPr lang="fr-FR" dirty="0"/>
          </a:p>
        </p:txBody>
      </p:sp>
      <p:sp>
        <p:nvSpPr>
          <p:cNvPr id="15" name="عنصر نائب لرقم الشريحة 14"/>
          <p:cNvSpPr>
            <a:spLocks noGrp="1"/>
          </p:cNvSpPr>
          <p:nvPr>
            <p:ph type="sldNum" sz="quarter" idx="12"/>
          </p:nvPr>
        </p:nvSpPr>
        <p:spPr>
          <a:xfrm>
            <a:off x="10972800" y="6473952"/>
            <a:ext cx="1011936" cy="246888"/>
          </a:xfrm>
        </p:spPr>
        <p:txBody>
          <a:bodyPr/>
          <a:lstStyle/>
          <a:p>
            <a:fld id="{F630FC1D-0FFF-41BD-B161-4A7CB68FB555}" type="slidenum">
              <a:rPr lang="fr-FR" smtClean="0"/>
              <a:pPr/>
              <a:t>‹#›</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22C24C92-9A69-480A-8A38-B4A930B2C813}" type="datetimeFigureOut">
              <a:rPr lang="fr-FR" smtClean="0"/>
              <a:pPr/>
              <a:t>15/09/2020</a:t>
            </a:fld>
            <a:endParaRPr lang="fr-FR" dirty="0"/>
          </a:p>
        </p:txBody>
      </p:sp>
      <p:sp>
        <p:nvSpPr>
          <p:cNvPr id="5" name="عنصر نائب للتذييل 4"/>
          <p:cNvSpPr>
            <a:spLocks noGrp="1"/>
          </p:cNvSpPr>
          <p:nvPr>
            <p:ph type="ftr" sz="quarter" idx="11"/>
          </p:nvPr>
        </p:nvSpPr>
        <p:spPr/>
        <p:txBody>
          <a:bodyPr/>
          <a:lstStyle/>
          <a:p>
            <a:endParaRPr lang="fr-FR" dirty="0"/>
          </a:p>
        </p:txBody>
      </p:sp>
      <p:sp>
        <p:nvSpPr>
          <p:cNvPr id="6" name="عنصر نائب لرقم الشريحة 5"/>
          <p:cNvSpPr>
            <a:spLocks noGrp="1"/>
          </p:cNvSpPr>
          <p:nvPr>
            <p:ph type="sldNum" sz="quarter" idx="12"/>
          </p:nvPr>
        </p:nvSpPr>
        <p:spPr/>
        <p:txBody>
          <a:bodyPr/>
          <a:lstStyle/>
          <a:p>
            <a:fld id="{F630FC1D-0FFF-41BD-B161-4A7CB68FB555}" type="slidenum">
              <a:rPr lang="fr-FR" smtClean="0"/>
              <a:pPr/>
              <a:t>‹#›</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9144000" y="549277"/>
            <a:ext cx="2438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549277"/>
            <a:ext cx="83312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22C24C92-9A69-480A-8A38-B4A930B2C813}" type="datetimeFigureOut">
              <a:rPr lang="fr-FR" smtClean="0"/>
              <a:pPr/>
              <a:t>15/09/2020</a:t>
            </a:fld>
            <a:endParaRPr lang="fr-FR" dirty="0"/>
          </a:p>
        </p:txBody>
      </p:sp>
      <p:sp>
        <p:nvSpPr>
          <p:cNvPr id="5" name="عنصر نائب للتذييل 4"/>
          <p:cNvSpPr>
            <a:spLocks noGrp="1"/>
          </p:cNvSpPr>
          <p:nvPr>
            <p:ph type="ftr" sz="quarter" idx="11"/>
          </p:nvPr>
        </p:nvSpPr>
        <p:spPr/>
        <p:txBody>
          <a:bodyPr/>
          <a:lstStyle/>
          <a:p>
            <a:endParaRPr lang="fr-FR" dirty="0"/>
          </a:p>
        </p:txBody>
      </p:sp>
      <p:sp>
        <p:nvSpPr>
          <p:cNvPr id="6" name="عنصر نائب لرقم الشريحة 5"/>
          <p:cNvSpPr>
            <a:spLocks noGrp="1"/>
          </p:cNvSpPr>
          <p:nvPr>
            <p:ph type="sldNum" sz="quarter" idx="12"/>
          </p:nvPr>
        </p:nvSpPr>
        <p:spPr/>
        <p:txBody>
          <a:bodyPr/>
          <a:lstStyle/>
          <a:p>
            <a:fld id="{F630FC1D-0FFF-41BD-B161-4A7CB68FB555}" type="slidenum">
              <a:rPr lang="fr-FR" smtClean="0"/>
              <a:pPr/>
              <a:t>‹#›</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2" name="عنوان 21"/>
          <p:cNvSpPr>
            <a:spLocks noGrp="1"/>
          </p:cNvSpPr>
          <p:nvPr>
            <p:ph type="title"/>
          </p:nvPr>
        </p:nvSpPr>
        <p:spPr/>
        <p:txBody>
          <a:bodyPr/>
          <a:lstStyle/>
          <a:p>
            <a:r>
              <a:rPr kumimoji="0" lang="ar-SA" smtClean="0"/>
              <a:t>انقر لتحرير نمط العنوان الرئيسي</a:t>
            </a:r>
            <a:endParaRPr kumimoji="0" lang="en-US"/>
          </a:p>
        </p:txBody>
      </p:sp>
      <p:sp>
        <p:nvSpPr>
          <p:cNvPr id="27" name="عنصر نائب للمحتوى 26"/>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22C24C92-9A69-480A-8A38-B4A930B2C813}" type="datetimeFigureOut">
              <a:rPr lang="fr-FR" smtClean="0"/>
              <a:pPr/>
              <a:t>15/09/2020</a:t>
            </a:fld>
            <a:endParaRPr lang="fr-FR" dirty="0"/>
          </a:p>
        </p:txBody>
      </p:sp>
      <p:sp>
        <p:nvSpPr>
          <p:cNvPr id="19" name="عنصر نائب للتذييل 18"/>
          <p:cNvSpPr>
            <a:spLocks noGrp="1"/>
          </p:cNvSpPr>
          <p:nvPr>
            <p:ph type="ftr" sz="quarter" idx="11"/>
          </p:nvPr>
        </p:nvSpPr>
        <p:spPr>
          <a:xfrm>
            <a:off x="4775200" y="76201"/>
            <a:ext cx="3860800" cy="288925"/>
          </a:xfrm>
        </p:spPr>
        <p:txBody>
          <a:bodyPr/>
          <a:lstStyle/>
          <a:p>
            <a:endParaRPr lang="fr-FR" dirty="0"/>
          </a:p>
        </p:txBody>
      </p:sp>
      <p:sp>
        <p:nvSpPr>
          <p:cNvPr id="16" name="عنصر نائب لرقم الشريحة 15"/>
          <p:cNvSpPr>
            <a:spLocks noGrp="1"/>
          </p:cNvSpPr>
          <p:nvPr>
            <p:ph type="sldNum" sz="quarter" idx="12"/>
          </p:nvPr>
        </p:nvSpPr>
        <p:spPr>
          <a:xfrm>
            <a:off x="10972800" y="6473952"/>
            <a:ext cx="1011936" cy="246888"/>
          </a:xfrm>
        </p:spPr>
        <p:txBody>
          <a:bodyPr/>
          <a:lstStyle/>
          <a:p>
            <a:fld id="{F630FC1D-0FFF-41BD-B161-4A7CB68FB555}" type="slidenum">
              <a:rPr lang="fr-FR" smtClean="0"/>
              <a:pPr/>
              <a:t>‹#›</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685800" y="3444903"/>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لنص 5"/>
          <p:cNvSpPr>
            <a:spLocks noGrp="1"/>
          </p:cNvSpPr>
          <p:nvPr>
            <p:ph type="body" idx="1"/>
          </p:nvPr>
        </p:nvSpPr>
        <p:spPr>
          <a:xfrm>
            <a:off x="508000" y="1676400"/>
            <a:ext cx="112776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19" name="عنصر نائب للتاريخ 18"/>
          <p:cNvSpPr>
            <a:spLocks noGrp="1"/>
          </p:cNvSpPr>
          <p:nvPr>
            <p:ph type="dt" sz="half" idx="10"/>
          </p:nvPr>
        </p:nvSpPr>
        <p:spPr/>
        <p:txBody>
          <a:bodyPr/>
          <a:lstStyle/>
          <a:p>
            <a:fld id="{22C24C92-9A69-480A-8A38-B4A930B2C813}" type="datetimeFigureOut">
              <a:rPr lang="fr-FR" smtClean="0"/>
              <a:pPr/>
              <a:t>15/09/2020</a:t>
            </a:fld>
            <a:endParaRPr lang="fr-FR" dirty="0"/>
          </a:p>
        </p:txBody>
      </p:sp>
      <p:sp>
        <p:nvSpPr>
          <p:cNvPr id="11" name="عنصر نائب للتذييل 10"/>
          <p:cNvSpPr>
            <a:spLocks noGrp="1"/>
          </p:cNvSpPr>
          <p:nvPr>
            <p:ph type="ftr" sz="quarter" idx="11"/>
          </p:nvPr>
        </p:nvSpPr>
        <p:spPr/>
        <p:txBody>
          <a:bodyPr/>
          <a:lstStyle/>
          <a:p>
            <a:endParaRPr lang="fr-FR" dirty="0"/>
          </a:p>
        </p:txBody>
      </p:sp>
      <p:sp>
        <p:nvSpPr>
          <p:cNvPr id="16" name="عنصر نائب لرقم الشريحة 15"/>
          <p:cNvSpPr>
            <a:spLocks noGrp="1"/>
          </p:cNvSpPr>
          <p:nvPr>
            <p:ph type="sldNum" sz="quarter" idx="12"/>
          </p:nvPr>
        </p:nvSpPr>
        <p:spPr/>
        <p:txBody>
          <a:bodyPr/>
          <a:lstStyle/>
          <a:p>
            <a:fld id="{F630FC1D-0FFF-41BD-B161-4A7CB68FB555}" type="slidenum">
              <a:rPr lang="fr-FR" smtClean="0"/>
              <a:pPr/>
              <a:t>‹#›</a:t>
            </a:fld>
            <a:endParaRPr lang="fr-FR" dirty="0"/>
          </a:p>
        </p:txBody>
      </p:sp>
      <p:sp>
        <p:nvSpPr>
          <p:cNvPr id="8" name="عنوان 7"/>
          <p:cNvSpPr>
            <a:spLocks noGrp="1"/>
          </p:cNvSpPr>
          <p:nvPr>
            <p:ph type="title"/>
          </p:nvPr>
        </p:nvSpPr>
        <p:spPr>
          <a:xfrm>
            <a:off x="240633" y="2947086"/>
            <a:ext cx="11582400" cy="1184825"/>
          </a:xfrm>
        </p:spPr>
        <p:txBody>
          <a:bodyPr rtlCol="0" anchor="t"/>
          <a:lstStyle>
            <a:lvl1pPr algn="r">
              <a:defRPr/>
            </a:lvl1pPr>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0" name="عنوان 19"/>
          <p:cNvSpPr>
            <a:spLocks noGrp="1"/>
          </p:cNvSpPr>
          <p:nvPr>
            <p:ph type="title"/>
          </p:nvPr>
        </p:nvSpPr>
        <p:spPr>
          <a:xfrm>
            <a:off x="402336" y="457200"/>
            <a:ext cx="11582400" cy="841248"/>
          </a:xfrm>
        </p:spPr>
        <p:txBody>
          <a:bodyPr/>
          <a:lstStyle/>
          <a:p>
            <a:r>
              <a:rPr kumimoji="0" lang="ar-SA" smtClean="0"/>
              <a:t>انقر لتحرير نمط العنوان الرئيسي</a:t>
            </a:r>
            <a:endParaRPr kumimoji="0" lang="en-US"/>
          </a:p>
        </p:txBody>
      </p:sp>
      <p:sp>
        <p:nvSpPr>
          <p:cNvPr id="14" name="عنصر نائب للمحتوى 13"/>
          <p:cNvSpPr>
            <a:spLocks noGrp="1"/>
          </p:cNvSpPr>
          <p:nvPr>
            <p:ph sz="half" idx="1"/>
          </p:nvPr>
        </p:nvSpPr>
        <p:spPr>
          <a:xfrm>
            <a:off x="406400" y="1600200"/>
            <a:ext cx="5588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2"/>
          </p:nvPr>
        </p:nvSpPr>
        <p:spPr>
          <a:xfrm>
            <a:off x="6197600" y="1600200"/>
            <a:ext cx="57912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0"/>
          </p:nvPr>
        </p:nvSpPr>
        <p:spPr/>
        <p:txBody>
          <a:bodyPr/>
          <a:lstStyle/>
          <a:p>
            <a:fld id="{22C24C92-9A69-480A-8A38-B4A930B2C813}" type="datetimeFigureOut">
              <a:rPr lang="fr-FR" smtClean="0"/>
              <a:pPr/>
              <a:t>15/09/2020</a:t>
            </a:fld>
            <a:endParaRPr lang="fr-FR" dirty="0"/>
          </a:p>
        </p:txBody>
      </p:sp>
      <p:sp>
        <p:nvSpPr>
          <p:cNvPr id="10" name="عنصر نائب للتذييل 9"/>
          <p:cNvSpPr>
            <a:spLocks noGrp="1"/>
          </p:cNvSpPr>
          <p:nvPr>
            <p:ph type="ftr" sz="quarter" idx="11"/>
          </p:nvPr>
        </p:nvSpPr>
        <p:spPr/>
        <p:txBody>
          <a:bodyPr/>
          <a:lstStyle/>
          <a:p>
            <a:endParaRPr lang="fr-FR" dirty="0"/>
          </a:p>
        </p:txBody>
      </p:sp>
      <p:sp>
        <p:nvSpPr>
          <p:cNvPr id="31" name="عنصر نائب لرقم الشريحة 30"/>
          <p:cNvSpPr>
            <a:spLocks noGrp="1"/>
          </p:cNvSpPr>
          <p:nvPr>
            <p:ph type="sldNum" sz="quarter" idx="12"/>
          </p:nvPr>
        </p:nvSpPr>
        <p:spPr/>
        <p:txBody>
          <a:bodyPr/>
          <a:lstStyle/>
          <a:p>
            <a:fld id="{F630FC1D-0FFF-41BD-B161-4A7CB68FB555}" type="slidenum">
              <a:rPr lang="fr-FR" smtClean="0"/>
              <a:pPr/>
              <a:t>‹#›</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9" name="عنوان 28"/>
          <p:cNvSpPr>
            <a:spLocks noGrp="1"/>
          </p:cNvSpPr>
          <p:nvPr>
            <p:ph type="title"/>
          </p:nvPr>
        </p:nvSpPr>
        <p:spPr>
          <a:xfrm>
            <a:off x="406400" y="5410200"/>
            <a:ext cx="11480800" cy="882650"/>
          </a:xfrm>
        </p:spPr>
        <p:txBody>
          <a:bodyPr anchor="ctr"/>
          <a:lstStyle>
            <a:lvl1pPr>
              <a:defRPr/>
            </a:lvl1p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375259" y="666750"/>
            <a:ext cx="57207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25" name="عنصر نائب للنص 24"/>
          <p:cNvSpPr>
            <a:spLocks noGrp="1"/>
          </p:cNvSpPr>
          <p:nvPr>
            <p:ph type="body" sz="half" idx="3"/>
          </p:nvPr>
        </p:nvSpPr>
        <p:spPr>
          <a:xfrm>
            <a:off x="6193367" y="666750"/>
            <a:ext cx="5722988"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quarter" idx="2"/>
          </p:nvPr>
        </p:nvSpPr>
        <p:spPr>
          <a:xfrm>
            <a:off x="375259" y="1316038"/>
            <a:ext cx="5720741"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8" name="عنصر نائب للمحتوى 27"/>
          <p:cNvSpPr>
            <a:spLocks noGrp="1"/>
          </p:cNvSpPr>
          <p:nvPr>
            <p:ph sz="quarter" idx="4"/>
          </p:nvPr>
        </p:nvSpPr>
        <p:spPr>
          <a:xfrm>
            <a:off x="6198307" y="1316038"/>
            <a:ext cx="571804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عنصر نائب للتاريخ 9"/>
          <p:cNvSpPr>
            <a:spLocks noGrp="1"/>
          </p:cNvSpPr>
          <p:nvPr>
            <p:ph type="dt" sz="half" idx="10"/>
          </p:nvPr>
        </p:nvSpPr>
        <p:spPr/>
        <p:txBody>
          <a:bodyPr/>
          <a:lstStyle/>
          <a:p>
            <a:fld id="{22C24C92-9A69-480A-8A38-B4A930B2C813}" type="datetimeFigureOut">
              <a:rPr lang="fr-FR" smtClean="0"/>
              <a:pPr/>
              <a:t>15/09/2020</a:t>
            </a:fld>
            <a:endParaRPr lang="fr-FR" dirty="0"/>
          </a:p>
        </p:txBody>
      </p:sp>
      <p:sp>
        <p:nvSpPr>
          <p:cNvPr id="6" name="عنصر نائب للتذييل 5"/>
          <p:cNvSpPr>
            <a:spLocks noGrp="1"/>
          </p:cNvSpPr>
          <p:nvPr>
            <p:ph type="ftr" sz="quarter" idx="11"/>
          </p:nvPr>
        </p:nvSpPr>
        <p:spPr/>
        <p:txBody>
          <a:bodyPr/>
          <a:lstStyle/>
          <a:p>
            <a:endParaRPr lang="fr-FR" dirty="0"/>
          </a:p>
        </p:txBody>
      </p:sp>
      <p:sp>
        <p:nvSpPr>
          <p:cNvPr id="7" name="عنصر نائب لرقم الشريحة 6"/>
          <p:cNvSpPr>
            <a:spLocks noGrp="1"/>
          </p:cNvSpPr>
          <p:nvPr>
            <p:ph type="sldNum" sz="quarter" idx="12"/>
          </p:nvPr>
        </p:nvSpPr>
        <p:spPr>
          <a:xfrm>
            <a:off x="10972800" y="6477000"/>
            <a:ext cx="1016000" cy="246888"/>
          </a:xfrm>
        </p:spPr>
        <p:txBody>
          <a:bodyPr/>
          <a:lstStyle/>
          <a:p>
            <a:fld id="{F630FC1D-0FFF-41BD-B161-4A7CB68FB555}" type="slidenum">
              <a:rPr lang="fr-FR" smtClean="0"/>
              <a:pPr/>
              <a:t>‹#›</a:t>
            </a:fld>
            <a:endParaRPr lang="fr-FR" dirty="0"/>
          </a:p>
        </p:txBody>
      </p:sp>
      <p:sp>
        <p:nvSpPr>
          <p:cNvPr id="11" name="رابط مستقيم 10"/>
          <p:cNvSpPr>
            <a:spLocks noChangeShapeType="1"/>
          </p:cNvSpPr>
          <p:nvPr/>
        </p:nvSpPr>
        <p:spPr bwMode="auto">
          <a:xfrm>
            <a:off x="685800" y="6019801"/>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30" name="عنوان 29"/>
          <p:cNvSpPr>
            <a:spLocks noGrp="1"/>
          </p:cNvSpPr>
          <p:nvPr>
            <p:ph type="title"/>
          </p:nvPr>
        </p:nvSpPr>
        <p:spPr>
          <a:xfrm>
            <a:off x="402336" y="457200"/>
            <a:ext cx="11582400" cy="841248"/>
          </a:xfrm>
        </p:spPr>
        <p:txBody>
          <a:bodyPr/>
          <a:lstStyle/>
          <a:p>
            <a:r>
              <a:rPr kumimoji="0" lang="ar-SA" smtClean="0"/>
              <a:t>انقر لتحرير نمط العنوان الرئيسي</a:t>
            </a:r>
            <a:endParaRPr kumimoji="0" lang="en-US"/>
          </a:p>
        </p:txBody>
      </p:sp>
      <p:sp>
        <p:nvSpPr>
          <p:cNvPr id="12" name="عنصر نائب للتاريخ 11"/>
          <p:cNvSpPr>
            <a:spLocks noGrp="1"/>
          </p:cNvSpPr>
          <p:nvPr>
            <p:ph type="dt" sz="half" idx="10"/>
          </p:nvPr>
        </p:nvSpPr>
        <p:spPr/>
        <p:txBody>
          <a:bodyPr/>
          <a:lstStyle/>
          <a:p>
            <a:fld id="{22C24C92-9A69-480A-8A38-B4A930B2C813}" type="datetimeFigureOut">
              <a:rPr lang="fr-FR" smtClean="0"/>
              <a:pPr/>
              <a:t>15/09/2020</a:t>
            </a:fld>
            <a:endParaRPr lang="fr-FR" dirty="0"/>
          </a:p>
        </p:txBody>
      </p:sp>
      <p:sp>
        <p:nvSpPr>
          <p:cNvPr id="21" name="عنصر نائب للتذييل 20"/>
          <p:cNvSpPr>
            <a:spLocks noGrp="1"/>
          </p:cNvSpPr>
          <p:nvPr>
            <p:ph type="ftr" sz="quarter" idx="11"/>
          </p:nvPr>
        </p:nvSpPr>
        <p:spPr/>
        <p:txBody>
          <a:bodyPr/>
          <a:lstStyle/>
          <a:p>
            <a:endParaRPr lang="fr-FR" dirty="0"/>
          </a:p>
        </p:txBody>
      </p:sp>
      <p:sp>
        <p:nvSpPr>
          <p:cNvPr id="6" name="عنصر نائب لرقم الشريحة 5"/>
          <p:cNvSpPr>
            <a:spLocks noGrp="1"/>
          </p:cNvSpPr>
          <p:nvPr>
            <p:ph type="sldNum" sz="quarter" idx="12"/>
          </p:nvPr>
        </p:nvSpPr>
        <p:spPr/>
        <p:txBody>
          <a:bodyPr/>
          <a:lstStyle/>
          <a:p>
            <a:fld id="{F630FC1D-0FFF-41BD-B161-4A7CB68FB555}" type="slidenum">
              <a:rPr lang="fr-FR" smtClean="0"/>
              <a:pPr/>
              <a:t>‹#›</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p>
            <a:fld id="{22C24C92-9A69-480A-8A38-B4A930B2C813}" type="datetimeFigureOut">
              <a:rPr lang="fr-FR" smtClean="0"/>
              <a:pPr/>
              <a:t>15/09/2020</a:t>
            </a:fld>
            <a:endParaRPr lang="fr-FR" dirty="0"/>
          </a:p>
        </p:txBody>
      </p:sp>
      <p:sp>
        <p:nvSpPr>
          <p:cNvPr id="24" name="عنصر نائب للتذييل 23"/>
          <p:cNvSpPr>
            <a:spLocks noGrp="1"/>
          </p:cNvSpPr>
          <p:nvPr>
            <p:ph type="ftr" sz="quarter" idx="11"/>
          </p:nvPr>
        </p:nvSpPr>
        <p:spPr/>
        <p:txBody>
          <a:bodyPr/>
          <a:lstStyle/>
          <a:p>
            <a:endParaRPr lang="fr-FR" dirty="0"/>
          </a:p>
        </p:txBody>
      </p:sp>
      <p:sp>
        <p:nvSpPr>
          <p:cNvPr id="7" name="عنصر نائب لرقم الشريحة 6"/>
          <p:cNvSpPr>
            <a:spLocks noGrp="1"/>
          </p:cNvSpPr>
          <p:nvPr>
            <p:ph type="sldNum" sz="quarter" idx="12"/>
          </p:nvPr>
        </p:nvSpPr>
        <p:spPr/>
        <p:txBody>
          <a:bodyPr/>
          <a:lstStyle/>
          <a:p>
            <a:fld id="{F630FC1D-0FFF-41BD-B161-4A7CB68FB555}" type="slidenum">
              <a:rPr lang="fr-FR" smtClean="0"/>
              <a:pPr/>
              <a:t>‹#›</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8" name="رابط مستقيم 7"/>
          <p:cNvSpPr>
            <a:spLocks noChangeShapeType="1"/>
          </p:cNvSpPr>
          <p:nvPr/>
        </p:nvSpPr>
        <p:spPr bwMode="auto">
          <a:xfrm>
            <a:off x="685800" y="5849118"/>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عنوان 11"/>
          <p:cNvSpPr>
            <a:spLocks noGrp="1"/>
          </p:cNvSpPr>
          <p:nvPr>
            <p:ph type="title"/>
          </p:nvPr>
        </p:nvSpPr>
        <p:spPr>
          <a:xfrm>
            <a:off x="609600" y="5486400"/>
            <a:ext cx="11277600" cy="520700"/>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idx="2"/>
          </p:nvPr>
        </p:nvSpPr>
        <p:spPr>
          <a:xfrm>
            <a:off x="609601" y="609600"/>
            <a:ext cx="4011084"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14" name="عنصر نائب للمحتوى 13"/>
          <p:cNvSpPr>
            <a:spLocks noGrp="1"/>
          </p:cNvSpPr>
          <p:nvPr>
            <p:ph sz="half" idx="1"/>
          </p:nvPr>
        </p:nvSpPr>
        <p:spPr>
          <a:xfrm>
            <a:off x="4766733" y="609600"/>
            <a:ext cx="7120467"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22C24C92-9A69-480A-8A38-B4A930B2C813}" type="datetimeFigureOut">
              <a:rPr lang="fr-FR" smtClean="0"/>
              <a:pPr/>
              <a:t>15/09/2020</a:t>
            </a:fld>
            <a:endParaRPr lang="fr-FR" dirty="0"/>
          </a:p>
        </p:txBody>
      </p:sp>
      <p:sp>
        <p:nvSpPr>
          <p:cNvPr id="29" name="عنصر نائب للتذييل 28"/>
          <p:cNvSpPr>
            <a:spLocks noGrp="1"/>
          </p:cNvSpPr>
          <p:nvPr>
            <p:ph type="ftr" sz="quarter" idx="11"/>
          </p:nvPr>
        </p:nvSpPr>
        <p:spPr/>
        <p:txBody>
          <a:bodyPr/>
          <a:lstStyle/>
          <a:p>
            <a:endParaRPr lang="fr-FR" dirty="0"/>
          </a:p>
        </p:txBody>
      </p:sp>
      <p:sp>
        <p:nvSpPr>
          <p:cNvPr id="7" name="عنصر نائب لرقم الشريحة 6"/>
          <p:cNvSpPr>
            <a:spLocks noGrp="1"/>
          </p:cNvSpPr>
          <p:nvPr>
            <p:ph type="sldNum" sz="quarter" idx="12"/>
          </p:nvPr>
        </p:nvSpPr>
        <p:spPr/>
        <p:txBody>
          <a:bodyPr/>
          <a:lstStyle/>
          <a:p>
            <a:fld id="{F630FC1D-0FFF-41BD-B161-4A7CB68FB555}" type="slidenum">
              <a:rPr lang="fr-FR" smtClean="0"/>
              <a:pPr/>
              <a:t>‹#›</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3" name="عنصر نائب للصورة 12"/>
          <p:cNvSpPr>
            <a:spLocks noGrp="1"/>
          </p:cNvSpPr>
          <p:nvPr>
            <p:ph type="pic" idx="1"/>
          </p:nvPr>
        </p:nvSpPr>
        <p:spPr>
          <a:xfrm>
            <a:off x="4673600" y="616634"/>
            <a:ext cx="67056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ar-SA" smtClean="0"/>
              <a:t>انقر فوق الرمز لإضافة صورة</a:t>
            </a:r>
            <a:endParaRPr kumimoji="0" lang="en-US" dirty="0"/>
          </a:p>
        </p:txBody>
      </p:sp>
      <p:sp>
        <p:nvSpPr>
          <p:cNvPr id="7" name="عنصر نائب للتاريخ 6"/>
          <p:cNvSpPr>
            <a:spLocks noGrp="1"/>
          </p:cNvSpPr>
          <p:nvPr>
            <p:ph type="dt" sz="half" idx="10"/>
          </p:nvPr>
        </p:nvSpPr>
        <p:spPr/>
        <p:txBody>
          <a:bodyPr/>
          <a:lstStyle/>
          <a:p>
            <a:fld id="{22C24C92-9A69-480A-8A38-B4A930B2C813}" type="datetimeFigureOut">
              <a:rPr lang="fr-FR" smtClean="0"/>
              <a:pPr/>
              <a:t>15/09/2020</a:t>
            </a:fld>
            <a:endParaRPr lang="fr-FR" dirty="0"/>
          </a:p>
        </p:txBody>
      </p:sp>
      <p:sp>
        <p:nvSpPr>
          <p:cNvPr id="5" name="عنصر نائب للتذييل 4"/>
          <p:cNvSpPr>
            <a:spLocks noGrp="1"/>
          </p:cNvSpPr>
          <p:nvPr>
            <p:ph type="ftr" sz="quarter" idx="11"/>
          </p:nvPr>
        </p:nvSpPr>
        <p:spPr/>
        <p:txBody>
          <a:bodyPr/>
          <a:lstStyle/>
          <a:p>
            <a:endParaRPr lang="fr-FR" dirty="0"/>
          </a:p>
        </p:txBody>
      </p:sp>
      <p:sp>
        <p:nvSpPr>
          <p:cNvPr id="31" name="عنصر نائب لرقم الشريحة 30"/>
          <p:cNvSpPr>
            <a:spLocks noGrp="1"/>
          </p:cNvSpPr>
          <p:nvPr>
            <p:ph type="sldNum" sz="quarter" idx="12"/>
          </p:nvPr>
        </p:nvSpPr>
        <p:spPr/>
        <p:txBody>
          <a:bodyPr/>
          <a:lstStyle/>
          <a:p>
            <a:fld id="{F630FC1D-0FFF-41BD-B161-4A7CB68FB555}" type="slidenum">
              <a:rPr lang="fr-FR" smtClean="0"/>
              <a:pPr/>
              <a:t>‹#›</a:t>
            </a:fld>
            <a:endParaRPr lang="fr-FR" dirty="0"/>
          </a:p>
        </p:txBody>
      </p:sp>
      <p:sp>
        <p:nvSpPr>
          <p:cNvPr id="17" name="عنوان 16"/>
          <p:cNvSpPr>
            <a:spLocks noGrp="1"/>
          </p:cNvSpPr>
          <p:nvPr>
            <p:ph type="title"/>
          </p:nvPr>
        </p:nvSpPr>
        <p:spPr>
          <a:xfrm>
            <a:off x="508000" y="4993760"/>
            <a:ext cx="7823200" cy="522288"/>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sz="half" idx="2"/>
          </p:nvPr>
        </p:nvSpPr>
        <p:spPr>
          <a:xfrm>
            <a:off x="508000" y="5533218"/>
            <a:ext cx="78232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685800" y="1050899"/>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عنصر نائب للنص 7"/>
          <p:cNvSpPr>
            <a:spLocks noGrp="1"/>
          </p:cNvSpPr>
          <p:nvPr>
            <p:ph type="body" idx="1"/>
          </p:nvPr>
        </p:nvSpPr>
        <p:spPr>
          <a:xfrm>
            <a:off x="406400" y="1554163"/>
            <a:ext cx="115824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1" name="عنصر نائب للتاريخ 10"/>
          <p:cNvSpPr>
            <a:spLocks noGrp="1"/>
          </p:cNvSpPr>
          <p:nvPr>
            <p:ph type="dt" sz="half" idx="2"/>
          </p:nvPr>
        </p:nvSpPr>
        <p:spPr>
          <a:xfrm>
            <a:off x="8636000" y="76201"/>
            <a:ext cx="3352800" cy="288925"/>
          </a:xfrm>
          <a:prstGeom prst="rect">
            <a:avLst/>
          </a:prstGeom>
        </p:spPr>
        <p:txBody>
          <a:bodyPr vert="horz"/>
          <a:lstStyle>
            <a:lvl1pPr algn="l" eaLnBrk="1" latinLnBrk="0" hangingPunct="1">
              <a:defRPr kumimoji="0" sz="1200">
                <a:solidFill>
                  <a:schemeClr val="accent1">
                    <a:shade val="75000"/>
                  </a:schemeClr>
                </a:solidFill>
              </a:defRPr>
            </a:lvl1pPr>
          </a:lstStyle>
          <a:p>
            <a:fld id="{22C24C92-9A69-480A-8A38-B4A930B2C813}" type="datetimeFigureOut">
              <a:rPr lang="fr-FR" smtClean="0"/>
              <a:pPr/>
              <a:t>15/09/2020</a:t>
            </a:fld>
            <a:endParaRPr lang="fr-FR" dirty="0"/>
          </a:p>
        </p:txBody>
      </p:sp>
      <p:sp>
        <p:nvSpPr>
          <p:cNvPr id="28" name="عنصر نائب للتذييل 27"/>
          <p:cNvSpPr>
            <a:spLocks noGrp="1"/>
          </p:cNvSpPr>
          <p:nvPr>
            <p:ph type="ftr" sz="quarter" idx="3"/>
          </p:nvPr>
        </p:nvSpPr>
        <p:spPr>
          <a:xfrm>
            <a:off x="4165600" y="76201"/>
            <a:ext cx="44704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fr-FR" dirty="0"/>
          </a:p>
        </p:txBody>
      </p:sp>
      <p:sp>
        <p:nvSpPr>
          <p:cNvPr id="5" name="عنصر نائب لرقم الشريحة 4"/>
          <p:cNvSpPr>
            <a:spLocks noGrp="1"/>
          </p:cNvSpPr>
          <p:nvPr>
            <p:ph type="sldNum" sz="quarter" idx="4"/>
          </p:nvPr>
        </p:nvSpPr>
        <p:spPr>
          <a:xfrm>
            <a:off x="10972800" y="6477001"/>
            <a:ext cx="1016000" cy="244475"/>
          </a:xfrm>
          <a:prstGeom prst="rect">
            <a:avLst/>
          </a:prstGeom>
        </p:spPr>
        <p:txBody>
          <a:bodyPr vert="horz"/>
          <a:lstStyle>
            <a:lvl1pPr algn="r" eaLnBrk="1" latinLnBrk="0" hangingPunct="1">
              <a:defRPr kumimoji="0" sz="1200">
                <a:solidFill>
                  <a:schemeClr val="accent1">
                    <a:shade val="75000"/>
                  </a:schemeClr>
                </a:solidFill>
              </a:defRPr>
            </a:lvl1pPr>
          </a:lstStyle>
          <a:p>
            <a:fld id="{F630FC1D-0FFF-41BD-B161-4A7CB68FB555}" type="slidenum">
              <a:rPr lang="fr-FR" smtClean="0"/>
              <a:pPr/>
              <a:t>‹#›</a:t>
            </a:fld>
            <a:endParaRPr lang="fr-FR" dirty="0"/>
          </a:p>
        </p:txBody>
      </p:sp>
      <p:sp>
        <p:nvSpPr>
          <p:cNvPr id="10" name="عنصر نائب للعنوان 9"/>
          <p:cNvSpPr>
            <a:spLocks noGrp="1"/>
          </p:cNvSpPr>
          <p:nvPr>
            <p:ph type="title"/>
          </p:nvPr>
        </p:nvSpPr>
        <p:spPr>
          <a:xfrm>
            <a:off x="406400" y="457200"/>
            <a:ext cx="11582400" cy="8382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9" name="رابط مستقيم 8"/>
          <p:cNvSpPr>
            <a:spLocks noChangeShapeType="1"/>
          </p:cNvSpPr>
          <p:nvPr/>
        </p:nvSpPr>
        <p:spPr bwMode="auto">
          <a:xfrm>
            <a:off x="685800" y="1050899"/>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رابط مستقيم 11"/>
          <p:cNvSpPr>
            <a:spLocks noChangeShapeType="1"/>
          </p:cNvSpPr>
          <p:nvPr/>
        </p:nvSpPr>
        <p:spPr bwMode="auto">
          <a:xfrm>
            <a:off x="685800" y="1057987"/>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ransition spd="med">
    <p:wheel spokes="1"/>
  </p:transition>
  <p:timing>
    <p:tnLst>
      <p:par>
        <p:cTn id="1" dur="indefinite" restart="never" nodeType="tmRoot"/>
      </p:par>
    </p:tnLst>
  </p:timing>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riangle rectangle 7"/>
          <p:cNvSpPr/>
          <p:nvPr/>
        </p:nvSpPr>
        <p:spPr>
          <a:xfrm rot="5400000">
            <a:off x="13501" y="8620"/>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Triangle rectangle 8"/>
          <p:cNvSpPr/>
          <p:nvPr/>
        </p:nvSpPr>
        <p:spPr>
          <a:xfrm rot="16200000">
            <a:off x="11399912" y="6065912"/>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Triangle rectangle 9"/>
          <p:cNvSpPr/>
          <p:nvPr/>
        </p:nvSpPr>
        <p:spPr>
          <a:xfrm>
            <a:off x="12340" y="6065911"/>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Triangle rectangle 10"/>
          <p:cNvSpPr/>
          <p:nvPr/>
        </p:nvSpPr>
        <p:spPr>
          <a:xfrm rot="10800000">
            <a:off x="11387863" y="8620"/>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Parchemin horizontal 13"/>
          <p:cNvSpPr/>
          <p:nvPr/>
        </p:nvSpPr>
        <p:spPr>
          <a:xfrm>
            <a:off x="2261330" y="2440202"/>
            <a:ext cx="8030423" cy="1844099"/>
          </a:xfrm>
          <a:prstGeom prst="horizontalScroll">
            <a:avLst/>
          </a:prstGeom>
        </p:spPr>
        <p:style>
          <a:lnRef idx="1">
            <a:schemeClr val="accent1"/>
          </a:lnRef>
          <a:fillRef idx="3">
            <a:schemeClr val="accent1"/>
          </a:fillRef>
          <a:effectRef idx="2">
            <a:schemeClr val="accent1"/>
          </a:effectRef>
          <a:fontRef idx="minor">
            <a:schemeClr val="lt1"/>
          </a:fontRef>
        </p:style>
        <p:txBody>
          <a:bodyPr rtlCol="0" anchor="ctr"/>
          <a:lstStyle/>
          <a:p>
            <a:pPr algn="ctr" rtl="1"/>
            <a:r>
              <a:rPr lang="ar-DZ" sz="5400" b="1" dirty="0" smtClean="0">
                <a:solidFill>
                  <a:schemeClr val="tx1"/>
                </a:solidFill>
                <a:latin typeface="Adobe Arabic" panose="02040503050201020203" pitchFamily="18" charset="-78"/>
                <a:cs typeface="Adobe Arabic" panose="02040503050201020203" pitchFamily="18" charset="-78"/>
              </a:rPr>
              <a:t>التدريب الإبداعي </a:t>
            </a:r>
            <a:endParaRPr lang="ar-DZ" sz="5400" b="1" dirty="0">
              <a:solidFill>
                <a:schemeClr val="tx1"/>
              </a:solidFill>
              <a:latin typeface="Adobe Arabic" panose="02040503050201020203" pitchFamily="18" charset="-78"/>
              <a:cs typeface="Adobe Arabic" panose="02040503050201020203" pitchFamily="18" charset="-78"/>
            </a:endParaRPr>
          </a:p>
        </p:txBody>
      </p:sp>
      <p:sp>
        <p:nvSpPr>
          <p:cNvPr id="15" name="ZoneTexte 14"/>
          <p:cNvSpPr txBox="1"/>
          <p:nvPr/>
        </p:nvSpPr>
        <p:spPr>
          <a:xfrm>
            <a:off x="3109784" y="32894"/>
            <a:ext cx="5972432" cy="1384995"/>
          </a:xfrm>
          <a:prstGeom prst="rect">
            <a:avLst/>
          </a:prstGeom>
          <a:noFill/>
          <a:ln>
            <a:noFill/>
          </a:ln>
          <a:effectLst/>
          <a:scene3d>
            <a:camera prst="orthographicFront">
              <a:rot lat="0" lon="0" rev="0"/>
            </a:camera>
            <a:lightRig rig="chilly" dir="t">
              <a:rot lat="0" lon="0" rev="18480000"/>
            </a:lightRig>
          </a:scene3d>
          <a:sp3d prstMaterial="clear">
            <a:bevelT h="63500"/>
          </a:sp3d>
        </p:spPr>
        <p:txBody>
          <a:bodyPr wrap="square" rtlCol="0">
            <a:spAutoFit/>
          </a:bodyPr>
          <a:lstStyle/>
          <a:p>
            <a:pPr algn="ctr"/>
            <a:r>
              <a:rPr lang="ar-DZ" sz="2800" b="1" dirty="0">
                <a:ln w="10160">
                  <a:solidFill>
                    <a:schemeClr val="accent5"/>
                  </a:solidFill>
                  <a:prstDash val="solid"/>
                </a:ln>
                <a:effectLst>
                  <a:outerShdw blurRad="38100" dist="22860" dir="5400000" algn="tl" rotWithShape="0">
                    <a:srgbClr val="000000">
                      <a:alpha val="30000"/>
                    </a:srgbClr>
                  </a:outerShdw>
                </a:effectLst>
                <a:latin typeface="Adobe نسخ Medium" panose="01010101010101010101" pitchFamily="50" charset="-78"/>
                <a:ea typeface="Adobe Heiti Std R" panose="020B0400000000000000" pitchFamily="34" charset="-128"/>
                <a:cs typeface="Adobe نسخ Medium" panose="01010101010101010101" pitchFamily="50" charset="-78"/>
              </a:rPr>
              <a:t>الجمهورية الجزائرية الديمقراطية الشعبية</a:t>
            </a:r>
            <a:r>
              <a:rPr lang="ar-DZ" sz="2400" b="1" dirty="0">
                <a:ln w="10160">
                  <a:solidFill>
                    <a:schemeClr val="accent5"/>
                  </a:solidFill>
                  <a:prstDash val="solid"/>
                </a:ln>
                <a:effectLst>
                  <a:outerShdw blurRad="38100" dist="22860" dir="5400000" algn="tl" rotWithShape="0">
                    <a:srgbClr val="000000">
                      <a:alpha val="30000"/>
                    </a:srgbClr>
                  </a:outerShdw>
                </a:effectLst>
                <a:latin typeface="Adobe نسخ Medium" panose="01010101010101010101" pitchFamily="50" charset="-78"/>
                <a:ea typeface="Adobe Heiti Std R" panose="020B0400000000000000" pitchFamily="34" charset="-128"/>
                <a:cs typeface="Adobe نسخ Medium" panose="01010101010101010101" pitchFamily="50" charset="-78"/>
              </a:rPr>
              <a:t/>
            </a:r>
            <a:br>
              <a:rPr lang="ar-DZ" sz="2400" b="1" dirty="0">
                <a:ln w="10160">
                  <a:solidFill>
                    <a:schemeClr val="accent5"/>
                  </a:solidFill>
                  <a:prstDash val="solid"/>
                </a:ln>
                <a:effectLst>
                  <a:outerShdw blurRad="38100" dist="22860" dir="5400000" algn="tl" rotWithShape="0">
                    <a:srgbClr val="000000">
                      <a:alpha val="30000"/>
                    </a:srgbClr>
                  </a:outerShdw>
                </a:effectLst>
                <a:latin typeface="Adobe نسخ Medium" panose="01010101010101010101" pitchFamily="50" charset="-78"/>
                <a:ea typeface="Adobe Heiti Std R" panose="020B0400000000000000" pitchFamily="34" charset="-128"/>
                <a:cs typeface="Adobe نسخ Medium" panose="01010101010101010101" pitchFamily="50" charset="-78"/>
              </a:rPr>
            </a:br>
            <a:r>
              <a:rPr lang="ar-DZ" sz="2800" b="1" dirty="0">
                <a:ln w="10160">
                  <a:solidFill>
                    <a:schemeClr val="accent5"/>
                  </a:solidFill>
                  <a:prstDash val="solid"/>
                </a:ln>
                <a:effectLst>
                  <a:outerShdw blurRad="38100" dist="22860" dir="5400000" algn="tl" rotWithShape="0">
                    <a:srgbClr val="000000">
                      <a:alpha val="30000"/>
                    </a:srgbClr>
                  </a:outerShdw>
                </a:effectLst>
                <a:latin typeface="Adobe نسخ Medium" panose="01010101010101010101" pitchFamily="50" charset="-78"/>
                <a:ea typeface="Adobe Heiti Std R" panose="020B0400000000000000" pitchFamily="34" charset="-128"/>
                <a:cs typeface="Adobe نسخ Medium" panose="01010101010101010101" pitchFamily="50" charset="-78"/>
              </a:rPr>
              <a:t>وزارة التعـليـــم العالــي و البحث العلمـــي</a:t>
            </a:r>
            <a:br>
              <a:rPr lang="ar-DZ" sz="2800" b="1" dirty="0">
                <a:ln w="10160">
                  <a:solidFill>
                    <a:schemeClr val="accent5"/>
                  </a:solidFill>
                  <a:prstDash val="solid"/>
                </a:ln>
                <a:effectLst>
                  <a:outerShdw blurRad="38100" dist="22860" dir="5400000" algn="tl" rotWithShape="0">
                    <a:srgbClr val="000000">
                      <a:alpha val="30000"/>
                    </a:srgbClr>
                  </a:outerShdw>
                </a:effectLst>
                <a:latin typeface="Adobe نسخ Medium" panose="01010101010101010101" pitchFamily="50" charset="-78"/>
                <a:ea typeface="Adobe Heiti Std R" panose="020B0400000000000000" pitchFamily="34" charset="-128"/>
                <a:cs typeface="Adobe نسخ Medium" panose="01010101010101010101" pitchFamily="50" charset="-78"/>
              </a:rPr>
            </a:br>
            <a:r>
              <a:rPr lang="ar-DZ" sz="2800" b="1" dirty="0" smtClean="0">
                <a:ln w="10160">
                  <a:solidFill>
                    <a:schemeClr val="accent5"/>
                  </a:solidFill>
                  <a:prstDash val="solid"/>
                </a:ln>
                <a:effectLst>
                  <a:outerShdw blurRad="38100" dist="22860" dir="5400000" algn="tl" rotWithShape="0">
                    <a:srgbClr val="000000">
                      <a:alpha val="30000"/>
                    </a:srgbClr>
                  </a:outerShdw>
                </a:effectLst>
                <a:latin typeface="Adobe نسخ Medium" panose="01010101010101010101" pitchFamily="50" charset="-78"/>
                <a:ea typeface="Adobe Heiti Std R" panose="020B0400000000000000" pitchFamily="34" charset="-128"/>
                <a:cs typeface="Adobe نسخ Medium" panose="01010101010101010101" pitchFamily="50" charset="-78"/>
              </a:rPr>
              <a:t>كلية: علوم الاقتصادية والتجارية وعلوم التسيير</a:t>
            </a:r>
            <a:endParaRPr lang="fr-FR" dirty="0"/>
          </a:p>
        </p:txBody>
      </p:sp>
      <p:sp>
        <p:nvSpPr>
          <p:cNvPr id="16" name="ZoneTexte 15"/>
          <p:cNvSpPr txBox="1"/>
          <p:nvPr/>
        </p:nvSpPr>
        <p:spPr>
          <a:xfrm>
            <a:off x="8976320" y="4284299"/>
            <a:ext cx="3414584" cy="49213472"/>
          </a:xfrm>
          <a:prstGeom prst="rect">
            <a:avLst/>
          </a:prstGeom>
          <a:noFill/>
        </p:spPr>
        <p:txBody>
          <a:bodyPr wrap="square" rtlCol="0">
            <a:spAutoFit/>
          </a:bodyPr>
          <a:lstStyle/>
          <a:p>
            <a:pPr algn="ctr"/>
            <a:r>
              <a:rPr lang="ar-DZ" sz="2800" b="1" dirty="0">
                <a:ln w="22225">
                  <a:solidFill>
                    <a:schemeClr val="accent2"/>
                  </a:solidFill>
                  <a:prstDash val="solid"/>
                </a:ln>
                <a:solidFill>
                  <a:schemeClr val="accent2">
                    <a:lumMod val="40000"/>
                    <a:lumOff val="60000"/>
                  </a:schemeClr>
                </a:solidFill>
                <a:latin typeface="Adobe نسخ Medium" panose="01010101010101010101" pitchFamily="50" charset="-78"/>
                <a:ea typeface="Adobe Heiti Std R" panose="020B0400000000000000" pitchFamily="34" charset="-128"/>
                <a:cs typeface="Adobe نسخ Medium" panose="01010101010101010101" pitchFamily="50" charset="-78"/>
              </a:rPr>
              <a:t>من إعداد</a:t>
            </a:r>
            <a:r>
              <a:rPr lang="ar-DZ" sz="2800" b="1" dirty="0" smtClean="0">
                <a:ln w="22225">
                  <a:solidFill>
                    <a:schemeClr val="accent2"/>
                  </a:solidFill>
                  <a:prstDash val="solid"/>
                </a:ln>
                <a:solidFill>
                  <a:schemeClr val="accent2">
                    <a:lumMod val="40000"/>
                    <a:lumOff val="60000"/>
                  </a:schemeClr>
                </a:solidFill>
                <a:latin typeface="Adobe نسخ Medium" panose="01010101010101010101" pitchFamily="50" charset="-78"/>
                <a:ea typeface="Adobe Heiti Std R" panose="020B0400000000000000" pitchFamily="34" charset="-128"/>
                <a:cs typeface="Adobe نسخ Medium" panose="01010101010101010101" pitchFamily="50" charset="-78"/>
              </a:rPr>
              <a:t>:</a:t>
            </a:r>
          </a:p>
          <a:p>
            <a:pPr algn="ctr"/>
            <a:r>
              <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rPr>
              <a:t>تركي رجاء </a:t>
            </a:r>
          </a:p>
          <a:p>
            <a:pPr algn="ctr"/>
            <a:r>
              <a:rPr lang="ar-DZ" sz="2800" dirty="0" err="1"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rPr>
              <a:t>بورافعي</a:t>
            </a:r>
            <a:r>
              <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rPr>
              <a:t> أميرة  </a:t>
            </a: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r>
              <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rPr>
              <a:t>.00000000000000000	</a:t>
            </a:r>
          </a:p>
          <a:p>
            <a:pPr algn="ctr"/>
            <a:r>
              <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rPr>
              <a:t>0.ت                                                                                              </a:t>
            </a:r>
            <a:r>
              <a:rPr lang="ar-DZ" sz="2800" dirty="0" err="1"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rPr>
              <a:t>لار</a:t>
            </a:r>
            <a:r>
              <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rPr>
              <a:t>             </a:t>
            </a:r>
            <a:r>
              <a:rPr lang="ar-DZ" sz="2800" dirty="0" err="1"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rPr>
              <a:t>تتتتتوكطك</a:t>
            </a:r>
            <a:r>
              <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rPr>
              <a:t> 2ةط22ةطةةةةةةطططططة---ةة000</a:t>
            </a:r>
          </a:p>
          <a:p>
            <a:pPr algn="ctr"/>
            <a:endPar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b="1" dirty="0" smtClean="0">
              <a:ln w="22225">
                <a:solidFill>
                  <a:schemeClr val="accent2"/>
                </a:solidFill>
                <a:prstDash val="solid"/>
              </a:ln>
              <a:solidFill>
                <a:schemeClr val="accent2">
                  <a:lumMod val="40000"/>
                  <a:lumOff val="60000"/>
                </a:schemeClr>
              </a:solidFill>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b="1" dirty="0" smtClean="0">
              <a:ln w="22225">
                <a:solidFill>
                  <a:schemeClr val="accent2"/>
                </a:solidFill>
                <a:prstDash val="solid"/>
              </a:ln>
              <a:solidFill>
                <a:schemeClr val="accent2">
                  <a:lumMod val="40000"/>
                  <a:lumOff val="60000"/>
                </a:schemeClr>
              </a:solidFill>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ar-DZ" sz="2800" b="1" dirty="0" smtClean="0">
              <a:ln w="22225">
                <a:solidFill>
                  <a:schemeClr val="accent2"/>
                </a:solidFill>
                <a:prstDash val="solid"/>
              </a:ln>
              <a:solidFill>
                <a:schemeClr val="accent2">
                  <a:lumMod val="40000"/>
                  <a:lumOff val="60000"/>
                </a:schemeClr>
              </a:solidFill>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endParaRPr lang="fr-FR" sz="2800" dirty="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endParaRPr>
          </a:p>
        </p:txBody>
      </p:sp>
      <p:sp>
        <p:nvSpPr>
          <p:cNvPr id="17" name="ZoneTexte 16"/>
          <p:cNvSpPr txBox="1"/>
          <p:nvPr/>
        </p:nvSpPr>
        <p:spPr>
          <a:xfrm>
            <a:off x="140581" y="4416207"/>
            <a:ext cx="3414584" cy="954107"/>
          </a:xfrm>
          <a:prstGeom prst="rect">
            <a:avLst/>
          </a:prstGeom>
          <a:noFill/>
        </p:spPr>
        <p:txBody>
          <a:bodyPr wrap="square" rtlCol="0">
            <a:spAutoFit/>
          </a:bodyPr>
          <a:lstStyle/>
          <a:p>
            <a:pPr algn="ctr"/>
            <a:r>
              <a:rPr lang="fr-FR" sz="2800" b="1" dirty="0" smtClean="0">
                <a:ln w="22225">
                  <a:solidFill>
                    <a:schemeClr val="accent2"/>
                  </a:solidFill>
                  <a:prstDash val="solid"/>
                </a:ln>
                <a:solidFill>
                  <a:schemeClr val="accent2">
                    <a:lumMod val="40000"/>
                    <a:lumOff val="60000"/>
                  </a:schemeClr>
                </a:solidFill>
                <a:latin typeface="Adobe نسخ Medium" panose="01010101010101010101" pitchFamily="50" charset="-78"/>
                <a:ea typeface="Adobe Heiti Std R" panose="020B0400000000000000" pitchFamily="34" charset="-128"/>
                <a:cs typeface="Adobe نسخ Medium" panose="01010101010101010101" pitchFamily="50" charset="-78"/>
              </a:rPr>
              <a:t> </a:t>
            </a:r>
            <a:r>
              <a:rPr lang="ar-DZ" sz="2800" b="1" dirty="0" smtClean="0">
                <a:ln w="22225">
                  <a:solidFill>
                    <a:schemeClr val="accent2"/>
                  </a:solidFill>
                  <a:prstDash val="solid"/>
                </a:ln>
                <a:solidFill>
                  <a:schemeClr val="accent2">
                    <a:lumMod val="40000"/>
                    <a:lumOff val="60000"/>
                  </a:schemeClr>
                </a:solidFill>
                <a:latin typeface="Adobe نسخ Medium" panose="01010101010101010101" pitchFamily="50" charset="-78"/>
                <a:ea typeface="Adobe Heiti Std R" panose="020B0400000000000000" pitchFamily="34" charset="-128"/>
                <a:cs typeface="Adobe نسخ Medium" panose="01010101010101010101" pitchFamily="50" charset="-78"/>
              </a:rPr>
              <a:t> تحت إشراف : </a:t>
            </a:r>
          </a:p>
          <a:p>
            <a:pPr algn="ctr"/>
            <a:r>
              <a:rPr lang="ar-DZ" sz="2800" b="1" dirty="0" err="1" smtClean="0">
                <a:ln w="22225">
                  <a:solidFill>
                    <a:schemeClr val="accent2"/>
                  </a:solidFill>
                  <a:prstDash val="solid"/>
                </a:ln>
                <a:latin typeface="Adobe نسخ Medium" panose="01010101010101010101" pitchFamily="50" charset="-78"/>
                <a:ea typeface="Adobe Heiti Std R" panose="020B0400000000000000" pitchFamily="34" charset="-128"/>
                <a:cs typeface="Adobe نسخ Medium" panose="01010101010101010101" pitchFamily="50" charset="-78"/>
              </a:rPr>
              <a:t>مليكة</a:t>
            </a:r>
            <a:r>
              <a:rPr lang="ar-DZ" sz="2800" b="1" dirty="0" smtClean="0">
                <a:ln w="22225">
                  <a:solidFill>
                    <a:schemeClr val="accent2"/>
                  </a:solidFill>
                  <a:prstDash val="solid"/>
                </a:ln>
                <a:latin typeface="Adobe نسخ Medium" panose="01010101010101010101" pitchFamily="50" charset="-78"/>
                <a:ea typeface="Adobe Heiti Std R" panose="020B0400000000000000" pitchFamily="34" charset="-128"/>
                <a:cs typeface="Adobe نسخ Medium" panose="01010101010101010101" pitchFamily="50" charset="-78"/>
              </a:rPr>
              <a:t> </a:t>
            </a:r>
            <a:r>
              <a:rPr lang="ar-DZ" sz="2800" b="1" dirty="0" err="1" smtClean="0">
                <a:ln w="22225">
                  <a:solidFill>
                    <a:schemeClr val="accent2"/>
                  </a:solidFill>
                  <a:prstDash val="solid"/>
                </a:ln>
                <a:latin typeface="Adobe نسخ Medium" panose="01010101010101010101" pitchFamily="50" charset="-78"/>
                <a:ea typeface="Adobe Heiti Std R" panose="020B0400000000000000" pitchFamily="34" charset="-128"/>
                <a:cs typeface="Adobe نسخ Medium" panose="01010101010101010101" pitchFamily="50" charset="-78"/>
              </a:rPr>
              <a:t>علالي</a:t>
            </a:r>
            <a:r>
              <a:rPr lang="ar-DZ" sz="2800" b="1" dirty="0" smtClean="0">
                <a:ln w="22225">
                  <a:solidFill>
                    <a:schemeClr val="accent2"/>
                  </a:solidFill>
                  <a:prstDash val="solid"/>
                </a:ln>
                <a:latin typeface="Adobe نسخ Medium" panose="01010101010101010101" pitchFamily="50" charset="-78"/>
                <a:ea typeface="Adobe Heiti Std R" panose="020B0400000000000000" pitchFamily="34" charset="-128"/>
                <a:cs typeface="Adobe نسخ Medium" panose="01010101010101010101" pitchFamily="50" charset="-78"/>
              </a:rPr>
              <a:t> </a:t>
            </a:r>
          </a:p>
        </p:txBody>
      </p:sp>
      <p:sp>
        <p:nvSpPr>
          <p:cNvPr id="18" name="Ruban vers le haut 17"/>
          <p:cNvSpPr/>
          <p:nvPr/>
        </p:nvSpPr>
        <p:spPr>
          <a:xfrm>
            <a:off x="4026245" y="6000768"/>
            <a:ext cx="4139513" cy="714380"/>
          </a:xfrm>
          <a:prstGeom prst="ribbon2">
            <a:avLst>
              <a:gd name="adj1" fmla="val 7086"/>
              <a:gd name="adj2" fmla="val 75000"/>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ar-DZ" sz="2800" b="1" dirty="0" smtClean="0">
                <a:solidFill>
                  <a:schemeClr val="tx1"/>
                </a:solidFill>
                <a:latin typeface="Adobe Arabic" panose="02040503050201020203" pitchFamily="18" charset="-78"/>
                <a:cs typeface="Adobe Arabic" panose="02040503050201020203" pitchFamily="18" charset="-78"/>
              </a:rPr>
              <a:t>السنة الجامعية : 2019_2020</a:t>
            </a:r>
            <a:endParaRPr lang="fr-FR" sz="2800" b="1" dirty="0">
              <a:solidFill>
                <a:schemeClr val="tx1"/>
              </a:solidFill>
              <a:latin typeface="Adobe Arabic" panose="02040503050201020203" pitchFamily="18" charset="-78"/>
              <a:cs typeface="Adobe Arabic" panose="02040503050201020203" pitchFamily="18" charset="-78"/>
            </a:endParaRPr>
          </a:p>
        </p:txBody>
      </p:sp>
      <p:pic>
        <p:nvPicPr>
          <p:cNvPr id="19" name="صورة 1"/>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157889" y="246752"/>
            <a:ext cx="1246260" cy="1368000"/>
          </a:xfrm>
          <a:prstGeom prst="ellipse">
            <a:avLst/>
          </a:prstGeom>
          <a:ln w="9525">
            <a:solidFill>
              <a:schemeClr val="accent1"/>
            </a:solidFill>
            <a:miter lim="800000"/>
            <a:headEnd/>
            <a:tailEnd/>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xmlns="">
                <a:solidFill>
                  <a:srgbClr val="FFFFFF"/>
                </a:solidFill>
              </a14:hiddenFill>
            </a:ext>
          </a:extLst>
        </p:spPr>
      </p:pic>
      <p:pic>
        <p:nvPicPr>
          <p:cNvPr id="20" name="صورة 1"/>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9669201" y="280070"/>
            <a:ext cx="1246260" cy="1368000"/>
          </a:xfrm>
          <a:prstGeom prst="ellipse">
            <a:avLst/>
          </a:prstGeom>
          <a:ln w="9525">
            <a:solidFill>
              <a:schemeClr val="accent1"/>
            </a:solidFill>
            <a:miter lim="800000"/>
            <a:headEnd/>
            <a:tailEnd/>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xmlns="">
                <a:solidFill>
                  <a:srgbClr val="FFFFFF"/>
                </a:solidFill>
              </a14:hiddenFill>
            </a:ext>
          </a:extLst>
        </p:spPr>
      </p:pic>
      <p:sp>
        <p:nvSpPr>
          <p:cNvPr id="21" name="ZoneTexte 20"/>
          <p:cNvSpPr txBox="1"/>
          <p:nvPr/>
        </p:nvSpPr>
        <p:spPr>
          <a:xfrm>
            <a:off x="369116" y="1690630"/>
            <a:ext cx="2957515" cy="954107"/>
          </a:xfrm>
          <a:prstGeom prst="rect">
            <a:avLst/>
          </a:prstGeom>
          <a:noFill/>
        </p:spPr>
        <p:txBody>
          <a:bodyPr wrap="square" rtlCol="0">
            <a:spAutoFit/>
          </a:bodyPr>
          <a:lstStyle/>
          <a:p>
            <a:pPr algn="ctr"/>
            <a:r>
              <a:rPr lang="ar-DZ" sz="2800" b="1" dirty="0" smtClean="0">
                <a:ln w="22225">
                  <a:solidFill>
                    <a:schemeClr val="accent2"/>
                  </a:solidFill>
                  <a:prstDash val="solid"/>
                </a:ln>
                <a:solidFill>
                  <a:schemeClr val="accent2">
                    <a:lumMod val="40000"/>
                    <a:lumOff val="60000"/>
                  </a:schemeClr>
                </a:solidFill>
                <a:latin typeface="Adobe نسخ Medium" panose="01010101010101010101" pitchFamily="50" charset="-78"/>
                <a:ea typeface="Adobe Heiti Std R" panose="020B0400000000000000" pitchFamily="34" charset="-128"/>
                <a:cs typeface="Adobe نسخ Medium" panose="01010101010101010101" pitchFamily="50" charset="-78"/>
              </a:rPr>
              <a:t>السنة:</a:t>
            </a:r>
            <a:endParaRPr lang="ar-DZ" sz="2800" b="1" dirty="0">
              <a:ln w="22225">
                <a:solidFill>
                  <a:schemeClr val="accent2"/>
                </a:solidFill>
                <a:prstDash val="solid"/>
              </a:ln>
              <a:solidFill>
                <a:schemeClr val="accent2">
                  <a:lumMod val="40000"/>
                  <a:lumOff val="60000"/>
                </a:schemeClr>
              </a:solidFill>
              <a:latin typeface="Adobe نسخ Medium" panose="01010101010101010101" pitchFamily="50" charset="-78"/>
              <a:ea typeface="Adobe Heiti Std R" panose="020B0400000000000000" pitchFamily="34" charset="-128"/>
              <a:cs typeface="Adobe نسخ Medium" panose="01010101010101010101" pitchFamily="50" charset="-78"/>
            </a:endParaRPr>
          </a:p>
          <a:p>
            <a:pPr algn="ctr"/>
            <a:r>
              <a:rPr lang="ar-DZ" sz="2800" dirty="0" smtClean="0">
                <a:ln w="0"/>
                <a:effectLst>
                  <a:outerShdw blurRad="38100" dist="19050" dir="2700000" algn="tl" rotWithShape="0">
                    <a:schemeClr val="dk1">
                      <a:alpha val="40000"/>
                    </a:schemeClr>
                  </a:outerShdw>
                </a:effectLst>
                <a:latin typeface="Adobe نسخ Medium" panose="01010101010101010101" pitchFamily="50" charset="-78"/>
                <a:ea typeface="Adobe Heiti Std R" panose="020B0400000000000000" pitchFamily="34" charset="-128"/>
                <a:cs typeface="Adobe نسخ Medium" panose="01010101010101010101" pitchFamily="50" charset="-78"/>
              </a:rPr>
              <a:t>ثالثة ليسانس</a:t>
            </a:r>
            <a:endParaRPr lang="fr-FR" dirty="0">
              <a:ln w="0"/>
              <a:effectLst>
                <a:outerShdw blurRad="38100" dist="19050" dir="2700000" algn="tl" rotWithShape="0">
                  <a:schemeClr val="dk1">
                    <a:alpha val="40000"/>
                  </a:schemeClr>
                </a:outerShdw>
              </a:effectLst>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randombar(horizontal)">
                                      <p:cBhvr>
                                        <p:cTn id="7" dur="1250"/>
                                        <p:tgtEl>
                                          <p:spTgt spid="15"/>
                                        </p:tgtEl>
                                      </p:cBhvr>
                                    </p:animEffect>
                                  </p:childTnLst>
                                </p:cTn>
                              </p:par>
                              <p:par>
                                <p:cTn id="8" presetID="53" presetClass="entr" presetSubtype="16" fill="hold" nodeType="withEffect">
                                  <p:stCondLst>
                                    <p:cond delay="0"/>
                                  </p:stCondLst>
                                  <p:childTnLst>
                                    <p:set>
                                      <p:cBhvr>
                                        <p:cTn id="9" dur="1" fill="hold">
                                          <p:stCondLst>
                                            <p:cond delay="0"/>
                                          </p:stCondLst>
                                        </p:cTn>
                                        <p:tgtEl>
                                          <p:spTgt spid="19"/>
                                        </p:tgtEl>
                                        <p:attrNameLst>
                                          <p:attrName>style.visibility</p:attrName>
                                        </p:attrNameLst>
                                      </p:cBhvr>
                                      <p:to>
                                        <p:strVal val="visible"/>
                                      </p:to>
                                    </p:set>
                                    <p:anim calcmode="lin" valueType="num">
                                      <p:cBhvr>
                                        <p:cTn id="10" dur="1000" fill="hold"/>
                                        <p:tgtEl>
                                          <p:spTgt spid="19"/>
                                        </p:tgtEl>
                                        <p:attrNameLst>
                                          <p:attrName>ppt_w</p:attrName>
                                        </p:attrNameLst>
                                      </p:cBhvr>
                                      <p:tavLst>
                                        <p:tav tm="0">
                                          <p:val>
                                            <p:fltVal val="0"/>
                                          </p:val>
                                        </p:tav>
                                        <p:tav tm="100000">
                                          <p:val>
                                            <p:strVal val="#ppt_w"/>
                                          </p:val>
                                        </p:tav>
                                      </p:tavLst>
                                    </p:anim>
                                    <p:anim calcmode="lin" valueType="num">
                                      <p:cBhvr>
                                        <p:cTn id="11" dur="1000" fill="hold"/>
                                        <p:tgtEl>
                                          <p:spTgt spid="19"/>
                                        </p:tgtEl>
                                        <p:attrNameLst>
                                          <p:attrName>ppt_h</p:attrName>
                                        </p:attrNameLst>
                                      </p:cBhvr>
                                      <p:tavLst>
                                        <p:tav tm="0">
                                          <p:val>
                                            <p:fltVal val="0"/>
                                          </p:val>
                                        </p:tav>
                                        <p:tav tm="100000">
                                          <p:val>
                                            <p:strVal val="#ppt_h"/>
                                          </p:val>
                                        </p:tav>
                                      </p:tavLst>
                                    </p:anim>
                                    <p:animEffect transition="in" filter="fade">
                                      <p:cBhvr>
                                        <p:cTn id="12" dur="1000"/>
                                        <p:tgtEl>
                                          <p:spTgt spid="19"/>
                                        </p:tgtEl>
                                      </p:cBhvr>
                                    </p:animEffect>
                                  </p:childTnLst>
                                </p:cTn>
                              </p:par>
                              <p:par>
                                <p:cTn id="13" presetID="53" presetClass="entr" presetSubtype="16"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anim calcmode="lin" valueType="num">
                                      <p:cBhvr>
                                        <p:cTn id="15" dur="1000" fill="hold"/>
                                        <p:tgtEl>
                                          <p:spTgt spid="20"/>
                                        </p:tgtEl>
                                        <p:attrNameLst>
                                          <p:attrName>ppt_w</p:attrName>
                                        </p:attrNameLst>
                                      </p:cBhvr>
                                      <p:tavLst>
                                        <p:tav tm="0">
                                          <p:val>
                                            <p:fltVal val="0"/>
                                          </p:val>
                                        </p:tav>
                                        <p:tav tm="100000">
                                          <p:val>
                                            <p:strVal val="#ppt_w"/>
                                          </p:val>
                                        </p:tav>
                                      </p:tavLst>
                                    </p:anim>
                                    <p:anim calcmode="lin" valueType="num">
                                      <p:cBhvr>
                                        <p:cTn id="16" dur="1000" fill="hold"/>
                                        <p:tgtEl>
                                          <p:spTgt spid="20"/>
                                        </p:tgtEl>
                                        <p:attrNameLst>
                                          <p:attrName>ppt_h</p:attrName>
                                        </p:attrNameLst>
                                      </p:cBhvr>
                                      <p:tavLst>
                                        <p:tav tm="0">
                                          <p:val>
                                            <p:fltVal val="0"/>
                                          </p:val>
                                        </p:tav>
                                        <p:tav tm="100000">
                                          <p:val>
                                            <p:strVal val="#ppt_h"/>
                                          </p:val>
                                        </p:tav>
                                      </p:tavLst>
                                    </p:anim>
                                    <p:animEffect transition="in" filter="fade">
                                      <p:cBhvr>
                                        <p:cTn id="17" dur="1000"/>
                                        <p:tgtEl>
                                          <p:spTgt spid="20"/>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21">
                                            <p:txEl>
                                              <p:pRg st="0" end="0"/>
                                            </p:txEl>
                                          </p:spTgt>
                                        </p:tgtEl>
                                        <p:attrNameLst>
                                          <p:attrName>style.visibility</p:attrName>
                                        </p:attrNameLst>
                                      </p:cBhvr>
                                      <p:to>
                                        <p:strVal val="visible"/>
                                      </p:to>
                                    </p:set>
                                    <p:animEffect transition="in" filter="fade">
                                      <p:cBhvr>
                                        <p:cTn id="22" dur="1000"/>
                                        <p:tgtEl>
                                          <p:spTgt spid="21">
                                            <p:txEl>
                                              <p:pRg st="0" end="0"/>
                                            </p:txEl>
                                          </p:spTgt>
                                        </p:tgtEl>
                                      </p:cBhvr>
                                    </p:animEffect>
                                    <p:anim calcmode="lin" valueType="num">
                                      <p:cBhvr>
                                        <p:cTn id="23" dur="1000" fill="hold"/>
                                        <p:tgtEl>
                                          <p:spTgt spid="21">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2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21">
                                            <p:txEl>
                                              <p:pRg st="1" end="1"/>
                                            </p:txEl>
                                          </p:spTgt>
                                        </p:tgtEl>
                                        <p:attrNameLst>
                                          <p:attrName>style.visibility</p:attrName>
                                        </p:attrNameLst>
                                      </p:cBhvr>
                                      <p:to>
                                        <p:strVal val="visible"/>
                                      </p:to>
                                    </p:set>
                                    <p:animEffect transition="in" filter="fade">
                                      <p:cBhvr>
                                        <p:cTn id="29" dur="1000"/>
                                        <p:tgtEl>
                                          <p:spTgt spid="21">
                                            <p:txEl>
                                              <p:pRg st="1" end="1"/>
                                            </p:txEl>
                                          </p:spTgt>
                                        </p:tgtEl>
                                      </p:cBhvr>
                                    </p:animEffect>
                                    <p:anim calcmode="lin" valueType="num">
                                      <p:cBhvr>
                                        <p:cTn id="30" dur="1000" fill="hold"/>
                                        <p:tgtEl>
                                          <p:spTgt spid="21">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2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4" presetClass="entr" presetSubtype="10" fill="hold" grpId="0" nodeType="click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randombar(horizontal)">
                                      <p:cBhvr>
                                        <p:cTn id="36" dur="500"/>
                                        <p:tgtEl>
                                          <p:spTgt spid="14"/>
                                        </p:tgtEl>
                                      </p:cBhvr>
                                    </p:animEffect>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16">
                                            <p:txEl>
                                              <p:pRg st="0" end="0"/>
                                            </p:txEl>
                                          </p:spTgt>
                                        </p:tgtEl>
                                        <p:attrNameLst>
                                          <p:attrName>style.visibility</p:attrName>
                                        </p:attrNameLst>
                                      </p:cBhvr>
                                      <p:to>
                                        <p:strVal val="visible"/>
                                      </p:to>
                                    </p:set>
                                    <p:animEffect transition="in" filter="fade">
                                      <p:cBhvr>
                                        <p:cTn id="41" dur="1000"/>
                                        <p:tgtEl>
                                          <p:spTgt spid="16">
                                            <p:txEl>
                                              <p:pRg st="0" end="0"/>
                                            </p:txEl>
                                          </p:spTgt>
                                        </p:tgtEl>
                                      </p:cBhvr>
                                    </p:animEffect>
                                    <p:anim calcmode="lin" valueType="num">
                                      <p:cBhvr>
                                        <p:cTn id="42" dur="10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43" dur="10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16">
                                            <p:txEl>
                                              <p:pRg st="1" end="1"/>
                                            </p:txEl>
                                          </p:spTgt>
                                        </p:tgtEl>
                                        <p:attrNameLst>
                                          <p:attrName>style.visibility</p:attrName>
                                        </p:attrNameLst>
                                      </p:cBhvr>
                                      <p:to>
                                        <p:strVal val="visible"/>
                                      </p:to>
                                    </p:set>
                                    <p:animEffect transition="in" filter="fade">
                                      <p:cBhvr>
                                        <p:cTn id="48" dur="1000"/>
                                        <p:tgtEl>
                                          <p:spTgt spid="16">
                                            <p:txEl>
                                              <p:pRg st="1" end="1"/>
                                            </p:txEl>
                                          </p:spTgt>
                                        </p:tgtEl>
                                      </p:cBhvr>
                                    </p:animEffect>
                                    <p:anim calcmode="lin" valueType="num">
                                      <p:cBhvr>
                                        <p:cTn id="49" dur="10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50" dur="10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nodeType="clickEffect">
                                  <p:stCondLst>
                                    <p:cond delay="0"/>
                                  </p:stCondLst>
                                  <p:childTnLst>
                                    <p:set>
                                      <p:cBhvr>
                                        <p:cTn id="54" dur="1" fill="hold">
                                          <p:stCondLst>
                                            <p:cond delay="0"/>
                                          </p:stCondLst>
                                        </p:cTn>
                                        <p:tgtEl>
                                          <p:spTgt spid="16">
                                            <p:txEl>
                                              <p:pRg st="2" end="2"/>
                                            </p:txEl>
                                          </p:spTgt>
                                        </p:tgtEl>
                                        <p:attrNameLst>
                                          <p:attrName>style.visibility</p:attrName>
                                        </p:attrNameLst>
                                      </p:cBhvr>
                                      <p:to>
                                        <p:strVal val="visible"/>
                                      </p:to>
                                    </p:set>
                                    <p:animEffect transition="in" filter="fade">
                                      <p:cBhvr>
                                        <p:cTn id="55" dur="1000"/>
                                        <p:tgtEl>
                                          <p:spTgt spid="16">
                                            <p:txEl>
                                              <p:pRg st="2" end="2"/>
                                            </p:txEl>
                                          </p:spTgt>
                                        </p:tgtEl>
                                      </p:cBhvr>
                                    </p:animEffect>
                                    <p:anim calcmode="lin" valueType="num">
                                      <p:cBhvr>
                                        <p:cTn id="56" dur="10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57" dur="10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nodeType="clickEffect">
                                  <p:stCondLst>
                                    <p:cond delay="0"/>
                                  </p:stCondLst>
                                  <p:childTnLst>
                                    <p:set>
                                      <p:cBhvr>
                                        <p:cTn id="61" dur="1" fill="hold">
                                          <p:stCondLst>
                                            <p:cond delay="0"/>
                                          </p:stCondLst>
                                        </p:cTn>
                                        <p:tgtEl>
                                          <p:spTgt spid="16">
                                            <p:txEl>
                                              <p:pRg st="97" end="97"/>
                                            </p:txEl>
                                          </p:spTgt>
                                        </p:tgtEl>
                                        <p:attrNameLst>
                                          <p:attrName>style.visibility</p:attrName>
                                        </p:attrNameLst>
                                      </p:cBhvr>
                                      <p:to>
                                        <p:strVal val="visible"/>
                                      </p:to>
                                    </p:set>
                                    <p:animEffect transition="in" filter="fade">
                                      <p:cBhvr>
                                        <p:cTn id="62" dur="1000"/>
                                        <p:tgtEl>
                                          <p:spTgt spid="16">
                                            <p:txEl>
                                              <p:pRg st="97" end="97"/>
                                            </p:txEl>
                                          </p:spTgt>
                                        </p:tgtEl>
                                      </p:cBhvr>
                                    </p:animEffect>
                                    <p:anim calcmode="lin" valueType="num">
                                      <p:cBhvr>
                                        <p:cTn id="63" dur="1000" fill="hold"/>
                                        <p:tgtEl>
                                          <p:spTgt spid="16">
                                            <p:txEl>
                                              <p:pRg st="97" end="97"/>
                                            </p:txEl>
                                          </p:spTgt>
                                        </p:tgtEl>
                                        <p:attrNameLst>
                                          <p:attrName>ppt_x</p:attrName>
                                        </p:attrNameLst>
                                      </p:cBhvr>
                                      <p:tavLst>
                                        <p:tav tm="0">
                                          <p:val>
                                            <p:strVal val="#ppt_x"/>
                                          </p:val>
                                        </p:tav>
                                        <p:tav tm="100000">
                                          <p:val>
                                            <p:strVal val="#ppt_x"/>
                                          </p:val>
                                        </p:tav>
                                      </p:tavLst>
                                    </p:anim>
                                    <p:anim calcmode="lin" valueType="num">
                                      <p:cBhvr>
                                        <p:cTn id="64" dur="1000" fill="hold"/>
                                        <p:tgtEl>
                                          <p:spTgt spid="16">
                                            <p:txEl>
                                              <p:pRg st="97" end="97"/>
                                            </p:txEl>
                                          </p:spTgt>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nodeType="clickEffect">
                                  <p:stCondLst>
                                    <p:cond delay="0"/>
                                  </p:stCondLst>
                                  <p:childTnLst>
                                    <p:set>
                                      <p:cBhvr>
                                        <p:cTn id="68" dur="1" fill="hold">
                                          <p:stCondLst>
                                            <p:cond delay="0"/>
                                          </p:stCondLst>
                                        </p:cTn>
                                        <p:tgtEl>
                                          <p:spTgt spid="16">
                                            <p:txEl>
                                              <p:pRg st="98" end="98"/>
                                            </p:txEl>
                                          </p:spTgt>
                                        </p:tgtEl>
                                        <p:attrNameLst>
                                          <p:attrName>style.visibility</p:attrName>
                                        </p:attrNameLst>
                                      </p:cBhvr>
                                      <p:to>
                                        <p:strVal val="visible"/>
                                      </p:to>
                                    </p:set>
                                    <p:animEffect transition="in" filter="fade">
                                      <p:cBhvr>
                                        <p:cTn id="69" dur="1000"/>
                                        <p:tgtEl>
                                          <p:spTgt spid="16">
                                            <p:txEl>
                                              <p:pRg st="98" end="98"/>
                                            </p:txEl>
                                          </p:spTgt>
                                        </p:tgtEl>
                                      </p:cBhvr>
                                    </p:animEffect>
                                    <p:anim calcmode="lin" valueType="num">
                                      <p:cBhvr>
                                        <p:cTn id="70" dur="1000" fill="hold"/>
                                        <p:tgtEl>
                                          <p:spTgt spid="16">
                                            <p:txEl>
                                              <p:pRg st="98" end="98"/>
                                            </p:txEl>
                                          </p:spTgt>
                                        </p:tgtEl>
                                        <p:attrNameLst>
                                          <p:attrName>ppt_x</p:attrName>
                                        </p:attrNameLst>
                                      </p:cBhvr>
                                      <p:tavLst>
                                        <p:tav tm="0">
                                          <p:val>
                                            <p:strVal val="#ppt_x"/>
                                          </p:val>
                                        </p:tav>
                                        <p:tav tm="100000">
                                          <p:val>
                                            <p:strVal val="#ppt_x"/>
                                          </p:val>
                                        </p:tav>
                                      </p:tavLst>
                                    </p:anim>
                                    <p:anim calcmode="lin" valueType="num">
                                      <p:cBhvr>
                                        <p:cTn id="71" dur="1000" fill="hold"/>
                                        <p:tgtEl>
                                          <p:spTgt spid="16">
                                            <p:txEl>
                                              <p:pRg st="98" end="98"/>
                                            </p:txEl>
                                          </p:spTgt>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2" presetClass="entr" presetSubtype="0" fill="hold" nodeType="clickEffect">
                                  <p:stCondLst>
                                    <p:cond delay="0"/>
                                  </p:stCondLst>
                                  <p:childTnLst>
                                    <p:set>
                                      <p:cBhvr>
                                        <p:cTn id="75" dur="1" fill="hold">
                                          <p:stCondLst>
                                            <p:cond delay="0"/>
                                          </p:stCondLst>
                                        </p:cTn>
                                        <p:tgtEl>
                                          <p:spTgt spid="17">
                                            <p:txEl>
                                              <p:pRg st="0" end="0"/>
                                            </p:txEl>
                                          </p:spTgt>
                                        </p:tgtEl>
                                        <p:attrNameLst>
                                          <p:attrName>style.visibility</p:attrName>
                                        </p:attrNameLst>
                                      </p:cBhvr>
                                      <p:to>
                                        <p:strVal val="visible"/>
                                      </p:to>
                                    </p:set>
                                    <p:animEffect transition="in" filter="fade">
                                      <p:cBhvr>
                                        <p:cTn id="76" dur="1000"/>
                                        <p:tgtEl>
                                          <p:spTgt spid="17">
                                            <p:txEl>
                                              <p:pRg st="0" end="0"/>
                                            </p:txEl>
                                          </p:spTgt>
                                        </p:tgtEl>
                                      </p:cBhvr>
                                    </p:animEffect>
                                    <p:anim calcmode="lin" valueType="num">
                                      <p:cBhvr>
                                        <p:cTn id="77" dur="1000" fill="hold"/>
                                        <p:tgtEl>
                                          <p:spTgt spid="17">
                                            <p:txEl>
                                              <p:pRg st="0" end="0"/>
                                            </p:txEl>
                                          </p:spTgt>
                                        </p:tgtEl>
                                        <p:attrNameLst>
                                          <p:attrName>ppt_x</p:attrName>
                                        </p:attrNameLst>
                                      </p:cBhvr>
                                      <p:tavLst>
                                        <p:tav tm="0">
                                          <p:val>
                                            <p:strVal val="#ppt_x"/>
                                          </p:val>
                                        </p:tav>
                                        <p:tav tm="100000">
                                          <p:val>
                                            <p:strVal val="#ppt_x"/>
                                          </p:val>
                                        </p:tav>
                                      </p:tavLst>
                                    </p:anim>
                                    <p:anim calcmode="lin" valueType="num">
                                      <p:cBhvr>
                                        <p:cTn id="78" dur="1000" fill="hold"/>
                                        <p:tgtEl>
                                          <p:spTgt spid="1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14" presetClass="entr" presetSubtype="10" fill="hold" grpId="0" nodeType="clickEffect">
                                  <p:stCondLst>
                                    <p:cond delay="0"/>
                                  </p:stCondLst>
                                  <p:childTnLst>
                                    <p:set>
                                      <p:cBhvr>
                                        <p:cTn id="82" dur="1" fill="hold">
                                          <p:stCondLst>
                                            <p:cond delay="0"/>
                                          </p:stCondLst>
                                        </p:cTn>
                                        <p:tgtEl>
                                          <p:spTgt spid="18"/>
                                        </p:tgtEl>
                                        <p:attrNameLst>
                                          <p:attrName>style.visibility</p:attrName>
                                        </p:attrNameLst>
                                      </p:cBhvr>
                                      <p:to>
                                        <p:strVal val="visible"/>
                                      </p:to>
                                    </p:set>
                                    <p:animEffect transition="in" filter="randombar(horizontal)">
                                      <p:cBhvr>
                                        <p:cTn id="83"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p:bldP spid="18"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riangle rectangle 4"/>
          <p:cNvSpPr/>
          <p:nvPr/>
        </p:nvSpPr>
        <p:spPr>
          <a:xfrm rot="5400000">
            <a:off x="13501" y="8620"/>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Triangle rectangle 5"/>
          <p:cNvSpPr/>
          <p:nvPr/>
        </p:nvSpPr>
        <p:spPr>
          <a:xfrm rot="16200000">
            <a:off x="11399912" y="6065912"/>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Triangle rectangle 6"/>
          <p:cNvSpPr/>
          <p:nvPr/>
        </p:nvSpPr>
        <p:spPr>
          <a:xfrm>
            <a:off x="12340" y="6065911"/>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Triangle rectangle 7"/>
          <p:cNvSpPr/>
          <p:nvPr/>
        </p:nvSpPr>
        <p:spPr>
          <a:xfrm rot="10800000">
            <a:off x="11387863" y="8620"/>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uban vers le haut 8"/>
          <p:cNvSpPr/>
          <p:nvPr/>
        </p:nvSpPr>
        <p:spPr>
          <a:xfrm>
            <a:off x="3225800" y="25400"/>
            <a:ext cx="5740400" cy="876300"/>
          </a:xfrm>
          <a:prstGeom prst="ribbon2">
            <a:avLst>
              <a:gd name="adj1" fmla="val 7086"/>
              <a:gd name="adj2" fmla="val 75000"/>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ar-DZ" sz="2800" b="1" dirty="0">
                <a:solidFill>
                  <a:schemeClr val="tx1"/>
                </a:solidFill>
                <a:latin typeface="Adobe Arabic" panose="02040503050201020203" pitchFamily="18" charset="-78"/>
                <a:cs typeface="Adobe Arabic"/>
              </a:rPr>
              <a:t>المبحث الثاني: </a:t>
            </a:r>
            <a:r>
              <a:rPr lang="ar-DZ" sz="2800" b="1" dirty="0" smtClean="0">
                <a:solidFill>
                  <a:schemeClr val="tx1"/>
                </a:solidFill>
                <a:cs typeface="Adobe Arabic"/>
              </a:rPr>
              <a:t>علاقة التدريب بالإبداع </a:t>
            </a:r>
            <a:endParaRPr lang="ar-DZ" sz="2800" b="1" dirty="0" smtClean="0">
              <a:solidFill>
                <a:schemeClr val="tx1"/>
              </a:solidFill>
              <a:latin typeface="Adobe Arabic" panose="02040503050201020203" pitchFamily="18" charset="-78"/>
              <a:cs typeface="Adobe Arabic"/>
            </a:endParaRPr>
          </a:p>
        </p:txBody>
      </p:sp>
      <p:sp>
        <p:nvSpPr>
          <p:cNvPr id="10" name="Rectangle à coins arrondis 9"/>
          <p:cNvSpPr/>
          <p:nvPr/>
        </p:nvSpPr>
        <p:spPr>
          <a:xfrm>
            <a:off x="7524760" y="1000108"/>
            <a:ext cx="3623788" cy="49825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rtl="1"/>
            <a:r>
              <a:rPr lang="ar-DZ" sz="2000" b="1" dirty="0" smtClean="0">
                <a:solidFill>
                  <a:schemeClr val="tx1"/>
                </a:solidFill>
                <a:latin typeface="Adobe Arabic" panose="02040503050201020203" pitchFamily="18" charset="-78"/>
                <a:cs typeface="Adobe Arabic" panose="02040503050201020203" pitchFamily="18" charset="-78"/>
              </a:rPr>
              <a:t>المطلب الأول: </a:t>
            </a:r>
            <a:r>
              <a:rPr lang="ar-DZ" sz="2000" b="1" dirty="0" smtClean="0">
                <a:solidFill>
                  <a:schemeClr val="tx1"/>
                </a:solidFill>
                <a:latin typeface="Adobe Arabic" panose="02040503050201020203" pitchFamily="18" charset="-78"/>
                <a:cs typeface="Adobe Arabic" panose="02040503050201020203" pitchFamily="18" charset="-78"/>
              </a:rPr>
              <a:t>مفهوم </a:t>
            </a:r>
            <a:r>
              <a:rPr lang="ar-DZ" sz="2000" b="1" dirty="0" smtClean="0">
                <a:solidFill>
                  <a:schemeClr val="tx1"/>
                </a:solidFill>
                <a:latin typeface="Adobe Arabic" panose="02040503050201020203" pitchFamily="18" charset="-78"/>
                <a:cs typeface="Adobe Arabic" panose="02040503050201020203" pitchFamily="18" charset="-78"/>
              </a:rPr>
              <a:t>التدريب الإبداعي  </a:t>
            </a:r>
            <a:endParaRPr lang="fr-FR" sz="2000" b="1" dirty="0">
              <a:solidFill>
                <a:schemeClr val="tx1"/>
              </a:solidFill>
              <a:latin typeface="Adobe Arabic" panose="02040503050201020203" pitchFamily="18" charset="-78"/>
              <a:cs typeface="Adobe Arabic" panose="02040503050201020203" pitchFamily="18" charset="-78"/>
            </a:endParaRPr>
          </a:p>
        </p:txBody>
      </p:sp>
      <p:sp>
        <p:nvSpPr>
          <p:cNvPr id="11" name="Rectangle à coins arrondis 10"/>
          <p:cNvSpPr/>
          <p:nvPr/>
        </p:nvSpPr>
        <p:spPr>
          <a:xfrm>
            <a:off x="309522" y="2357430"/>
            <a:ext cx="11501518" cy="42862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fr-FR" sz="2800" b="1" dirty="0">
              <a:solidFill>
                <a:schemeClr val="tx1"/>
              </a:solidFill>
            </a:endParaRPr>
          </a:p>
        </p:txBody>
      </p:sp>
      <p:sp>
        <p:nvSpPr>
          <p:cNvPr id="14" name="مخطط انسيابي: معالجة متعاقبة 13"/>
          <p:cNvSpPr/>
          <p:nvPr/>
        </p:nvSpPr>
        <p:spPr>
          <a:xfrm>
            <a:off x="809588" y="2500306"/>
            <a:ext cx="10715700" cy="1214446"/>
          </a:xfrm>
          <a:prstGeom prst="flowChartAlternateProcess">
            <a:avLst/>
          </a:prstGeom>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r"/>
            <a:r>
              <a:rPr lang="ar-DZ" b="1" dirty="0" smtClean="0">
                <a:solidFill>
                  <a:schemeClr val="tx1"/>
                </a:solidFill>
                <a:cs typeface="Adobe Arabic"/>
              </a:rPr>
              <a:t>التدريب الإبداعي عملية تحتاج إلى الشخص المبدع فالمدرب المحترف والمتميز مدرب يتمتع بالإبداع . فببساطة شديدة قد ينجح المدرب المفتقر للإبداع ولكن عجلة الحياة تدور بسرعة كبيرة واحتياجات الأفراد والمؤسسات تزداد وتتغير بطبيعة العمل وتطوراته ولذلك قد لا تجدي حقائب التدريب الجاهزة والمقتبسة من مدربين آخرين أو من مصادر كشبكة الإنترنت.</a:t>
            </a:r>
            <a:endParaRPr lang="ar-DZ" b="1" dirty="0">
              <a:solidFill>
                <a:schemeClr val="tx1"/>
              </a:solidFill>
              <a:cs typeface="Adobe Arabic"/>
            </a:endParaRPr>
          </a:p>
        </p:txBody>
      </p:sp>
      <p:sp>
        <p:nvSpPr>
          <p:cNvPr id="15" name="مخطط انسيابي: معالجة متعاقبة 14"/>
          <p:cNvSpPr/>
          <p:nvPr/>
        </p:nvSpPr>
        <p:spPr>
          <a:xfrm>
            <a:off x="809588" y="4000504"/>
            <a:ext cx="10072758" cy="1071570"/>
          </a:xfrm>
          <a:prstGeom prst="flowChartAlternateProcess">
            <a:avLst/>
          </a:prstGeom>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r" rtl="1"/>
            <a:r>
              <a:rPr lang="ar-DZ" sz="1600" b="1" dirty="0" smtClean="0">
                <a:solidFill>
                  <a:schemeClr val="tx1"/>
                </a:solidFill>
                <a:cs typeface="Adobe Arabic"/>
              </a:rPr>
              <a:t>و عرف </a:t>
            </a:r>
            <a:r>
              <a:rPr lang="ar-DZ" sz="1600" b="1" dirty="0" err="1" smtClean="0">
                <a:solidFill>
                  <a:schemeClr val="tx1"/>
                </a:solidFill>
                <a:cs typeface="Adobe Arabic"/>
              </a:rPr>
              <a:t>ايضا</a:t>
            </a:r>
            <a:r>
              <a:rPr lang="ar-DZ" sz="1600" b="1" dirty="0" smtClean="0">
                <a:solidFill>
                  <a:schemeClr val="tx1"/>
                </a:solidFill>
                <a:cs typeface="Adobe Arabic"/>
              </a:rPr>
              <a:t> </a:t>
            </a:r>
            <a:r>
              <a:rPr lang="ar-DZ" sz="1600" b="1" dirty="0" err="1" smtClean="0">
                <a:solidFill>
                  <a:schemeClr val="tx1"/>
                </a:solidFill>
                <a:cs typeface="Adobe Arabic"/>
              </a:rPr>
              <a:t>بانه</a:t>
            </a:r>
            <a:r>
              <a:rPr lang="ar-DZ" sz="1600" b="1" dirty="0" smtClean="0">
                <a:solidFill>
                  <a:schemeClr val="tx1"/>
                </a:solidFill>
                <a:cs typeface="Adobe Arabic"/>
              </a:rPr>
              <a:t> ” </a:t>
            </a:r>
            <a:r>
              <a:rPr lang="ar-DZ" sz="1600" b="1" dirty="0" smtClean="0">
                <a:solidFill>
                  <a:schemeClr val="tx1"/>
                </a:solidFill>
                <a:cs typeface="Adobe Arabic"/>
              </a:rPr>
              <a:t>مهمة عظيمة فهي تساهم في نقل التجربة الإنسانية وتوارث الخبرات البشرية ولولاها لتوقف العلم الإنساني ولتجمدت الحياة ولما وصل البشر إلى المستوى المتقدم من التقنية والرفاهية والمدنية التي ينعمون </a:t>
            </a:r>
            <a:r>
              <a:rPr lang="ar-DZ" sz="1600" b="1" dirty="0" err="1" smtClean="0">
                <a:solidFill>
                  <a:schemeClr val="tx1"/>
                </a:solidFill>
                <a:cs typeface="Adobe Arabic"/>
              </a:rPr>
              <a:t>بها</a:t>
            </a:r>
            <a:r>
              <a:rPr lang="ar-DZ" sz="1600" b="1" dirty="0" smtClean="0">
                <a:solidFill>
                  <a:schemeClr val="tx1"/>
                </a:solidFill>
                <a:cs typeface="Adobe Arabic"/>
              </a:rPr>
              <a:t>.“ </a:t>
            </a:r>
            <a:endParaRPr lang="ar-DZ" sz="1600" b="1" dirty="0">
              <a:solidFill>
                <a:schemeClr val="tx1"/>
              </a:solidFill>
              <a:cs typeface="Adobe Arabic"/>
            </a:endParaRPr>
          </a:p>
        </p:txBody>
      </p:sp>
      <p:sp>
        <p:nvSpPr>
          <p:cNvPr id="16" name="مستطيل مستدير الزوايا 15"/>
          <p:cNvSpPr/>
          <p:nvPr/>
        </p:nvSpPr>
        <p:spPr>
          <a:xfrm>
            <a:off x="8382016" y="1571612"/>
            <a:ext cx="2714644" cy="3571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1600" b="1" dirty="0" smtClean="0">
                <a:solidFill>
                  <a:schemeClr val="tx1"/>
                </a:solidFill>
                <a:cs typeface="Adobe Arabic"/>
              </a:rPr>
              <a:t>الفرع الأول : تعريف التدريب الإبداعي </a:t>
            </a:r>
            <a:endParaRPr lang="ar-DZ" sz="1600" b="1" dirty="0">
              <a:solidFill>
                <a:schemeClr val="tx1"/>
              </a:solidFill>
              <a:cs typeface="Adobe Arabic"/>
            </a:endParaRPr>
          </a:p>
        </p:txBody>
      </p:sp>
      <p:sp>
        <p:nvSpPr>
          <p:cNvPr id="18" name="مستطيل مستدير الزوايا 17"/>
          <p:cNvSpPr/>
          <p:nvPr/>
        </p:nvSpPr>
        <p:spPr>
          <a:xfrm>
            <a:off x="666712" y="5357826"/>
            <a:ext cx="9715568" cy="85725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r"/>
            <a:r>
              <a:rPr lang="ar-DZ" sz="2000" dirty="0" smtClean="0">
                <a:solidFill>
                  <a:schemeClr val="tx1"/>
                </a:solidFill>
                <a:cs typeface="Adobe Arabic"/>
              </a:rPr>
              <a:t>و كذاك يعد الأداة </a:t>
            </a:r>
            <a:r>
              <a:rPr lang="ar-DZ" sz="2000" dirty="0" smtClean="0">
                <a:solidFill>
                  <a:schemeClr val="tx1"/>
                </a:solidFill>
                <a:cs typeface="Adobe Arabic"/>
              </a:rPr>
              <a:t>الأكثر قوة التي تجلب النجاح في إنتاج </a:t>
            </a:r>
            <a:r>
              <a:rPr lang="ar-DZ" sz="2000" dirty="0" err="1" smtClean="0">
                <a:solidFill>
                  <a:schemeClr val="tx1"/>
                </a:solidFill>
                <a:cs typeface="Adobe Arabic"/>
              </a:rPr>
              <a:t>و</a:t>
            </a:r>
            <a:r>
              <a:rPr lang="ar-DZ" sz="2000" dirty="0" smtClean="0">
                <a:solidFill>
                  <a:schemeClr val="tx1"/>
                </a:solidFill>
                <a:cs typeface="Adobe Arabic"/>
              </a:rPr>
              <a:t> تسويق السلع ذات الجودة الأفضل </a:t>
            </a:r>
            <a:r>
              <a:rPr lang="ar-DZ" sz="2000" dirty="0" err="1" smtClean="0">
                <a:solidFill>
                  <a:schemeClr val="tx1"/>
                </a:solidFill>
                <a:cs typeface="Adobe Arabic"/>
              </a:rPr>
              <a:t>و</a:t>
            </a:r>
            <a:r>
              <a:rPr lang="ar-DZ" sz="2000" dirty="0" smtClean="0">
                <a:solidFill>
                  <a:schemeClr val="tx1"/>
                </a:solidFill>
                <a:cs typeface="Adobe Arabic"/>
              </a:rPr>
              <a:t> تساعد على توفير فرص </a:t>
            </a:r>
            <a:r>
              <a:rPr lang="ar-DZ" sz="2000" dirty="0" err="1" smtClean="0">
                <a:solidFill>
                  <a:schemeClr val="tx1"/>
                </a:solidFill>
                <a:cs typeface="Adobe Arabic"/>
              </a:rPr>
              <a:t>و</a:t>
            </a:r>
            <a:r>
              <a:rPr lang="ar-DZ" sz="2000" dirty="0" smtClean="0">
                <a:solidFill>
                  <a:schemeClr val="tx1"/>
                </a:solidFill>
                <a:cs typeface="Adobe Arabic"/>
              </a:rPr>
              <a:t> أسواق جديدة</a:t>
            </a:r>
            <a:endParaRPr lang="ar-DZ" sz="2000" dirty="0">
              <a:solidFill>
                <a:schemeClr val="tx1"/>
              </a:solidFill>
              <a:cs typeface="Adobe Arabic"/>
            </a:endParaRPr>
          </a:p>
        </p:txBody>
      </p:sp>
    </p:spTree>
    <p:extLst>
      <p:ext uri="{BB962C8B-B14F-4D97-AF65-F5344CB8AC3E}">
        <p14:creationId xmlns:p14="http://schemas.microsoft.com/office/powerpoint/2010/main" xmlns="" val="3936592595"/>
      </p:ext>
    </p:extLst>
  </p:cSld>
  <p:clrMapOvr>
    <a:masterClrMapping/>
  </p:clrMapOvr>
  <mc:AlternateContent xmlns:mc="http://schemas.openxmlformats.org/markup-compatibility/2006">
    <mc:Choice xmlns:p14="http://schemas.microsoft.com/office/powerpoint/2010/main" xmlns="" Requires="p14">
      <p:transition spd="slow" p14:dur="1300">
        <p14:pan dir="u"/>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125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1000" fill="hold"/>
                                        <p:tgtEl>
                                          <p:spTgt spid="10"/>
                                        </p:tgtEl>
                                        <p:attrNameLst>
                                          <p:attrName>ppt_w</p:attrName>
                                        </p:attrNameLst>
                                      </p:cBhvr>
                                      <p:tavLst>
                                        <p:tav tm="0">
                                          <p:val>
                                            <p:fltVal val="0"/>
                                          </p:val>
                                        </p:tav>
                                        <p:tav tm="100000">
                                          <p:val>
                                            <p:strVal val="#ppt_w"/>
                                          </p:val>
                                        </p:tav>
                                      </p:tavLst>
                                    </p:anim>
                                    <p:anim calcmode="lin" valueType="num">
                                      <p:cBhvr>
                                        <p:cTn id="13" dur="1000" fill="hold"/>
                                        <p:tgtEl>
                                          <p:spTgt spid="10"/>
                                        </p:tgtEl>
                                        <p:attrNameLst>
                                          <p:attrName>ppt_h</p:attrName>
                                        </p:attrNameLst>
                                      </p:cBhvr>
                                      <p:tavLst>
                                        <p:tav tm="0">
                                          <p:val>
                                            <p:fltVal val="0"/>
                                          </p:val>
                                        </p:tav>
                                        <p:tav tm="100000">
                                          <p:val>
                                            <p:strVal val="#ppt_h"/>
                                          </p:val>
                                        </p:tav>
                                      </p:tavLst>
                                    </p:anim>
                                    <p:anim calcmode="lin" valueType="num">
                                      <p:cBhvr>
                                        <p:cTn id="14" dur="1000" fill="hold"/>
                                        <p:tgtEl>
                                          <p:spTgt spid="10"/>
                                        </p:tgtEl>
                                        <p:attrNameLst>
                                          <p:attrName>style.rotation</p:attrName>
                                        </p:attrNameLst>
                                      </p:cBhvr>
                                      <p:tavLst>
                                        <p:tav tm="0">
                                          <p:val>
                                            <p:fltVal val="90"/>
                                          </p:val>
                                        </p:tav>
                                        <p:tav tm="100000">
                                          <p:val>
                                            <p:fltVal val="0"/>
                                          </p:val>
                                        </p:tav>
                                      </p:tavLst>
                                    </p:anim>
                                    <p:animEffect transition="in" filter="fade">
                                      <p:cBhvr>
                                        <p:cTn id="15"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شريط إلى الأعلى 3"/>
          <p:cNvSpPr/>
          <p:nvPr/>
        </p:nvSpPr>
        <p:spPr>
          <a:xfrm>
            <a:off x="2452662" y="0"/>
            <a:ext cx="7643866" cy="928694"/>
          </a:xfrm>
          <a:prstGeom prst="ribbon2">
            <a:avLst>
              <a:gd name="adj1" fmla="val 12447"/>
              <a:gd name="adj2" fmla="val 70849"/>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ar-DZ" sz="3600" b="1" dirty="0" smtClean="0">
                <a:solidFill>
                  <a:schemeClr val="tx1"/>
                </a:solidFill>
                <a:latin typeface="Adobe Arabic" panose="02040503050201020203" pitchFamily="18" charset="-78"/>
                <a:cs typeface="Adobe Arabic"/>
              </a:rPr>
              <a:t>المبحث الثاني: </a:t>
            </a:r>
            <a:r>
              <a:rPr lang="ar-DZ" sz="3600" b="1" dirty="0" smtClean="0">
                <a:solidFill>
                  <a:schemeClr val="tx1"/>
                </a:solidFill>
                <a:cs typeface="Adobe Arabic"/>
              </a:rPr>
              <a:t>علاقة التدريب بالإبداع </a:t>
            </a:r>
            <a:endParaRPr lang="ar-DZ" sz="3600" b="1" dirty="0" smtClean="0">
              <a:solidFill>
                <a:schemeClr val="tx1"/>
              </a:solidFill>
              <a:latin typeface="Adobe Arabic" panose="02040503050201020203" pitchFamily="18" charset="-78"/>
              <a:cs typeface="Adobe Arabic"/>
            </a:endParaRPr>
          </a:p>
          <a:p>
            <a:pPr algn="ctr"/>
            <a:endParaRPr lang="ar-DZ" dirty="0"/>
          </a:p>
        </p:txBody>
      </p:sp>
      <p:sp>
        <p:nvSpPr>
          <p:cNvPr id="5" name="مستطيل مستدير الزوايا 4"/>
          <p:cNvSpPr/>
          <p:nvPr/>
        </p:nvSpPr>
        <p:spPr>
          <a:xfrm>
            <a:off x="8453454" y="1142984"/>
            <a:ext cx="3214710"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b="1" dirty="0" smtClean="0">
                <a:solidFill>
                  <a:schemeClr val="tx1"/>
                </a:solidFill>
                <a:cs typeface="Adobe Arabic"/>
              </a:rPr>
              <a:t>الفرع الثاني:التدريب على الإبداع في المنظمات </a:t>
            </a:r>
            <a:endParaRPr lang="en-US" b="1" dirty="0" smtClean="0">
              <a:solidFill>
                <a:schemeClr val="tx1"/>
              </a:solidFill>
              <a:cs typeface="Adobe Arabic"/>
            </a:endParaRPr>
          </a:p>
        </p:txBody>
      </p:sp>
      <p:sp>
        <p:nvSpPr>
          <p:cNvPr id="6" name="مستطيل مستدير الزوايا 5"/>
          <p:cNvSpPr/>
          <p:nvPr/>
        </p:nvSpPr>
        <p:spPr>
          <a:xfrm>
            <a:off x="309522" y="1785926"/>
            <a:ext cx="11501518" cy="45720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r>
              <a:rPr lang="ar-DZ" sz="3600" dirty="0" smtClean="0">
                <a:solidFill>
                  <a:schemeClr val="tx1"/>
                </a:solidFill>
                <a:cs typeface="Adobe Arabic"/>
              </a:rPr>
              <a:t>    إن </a:t>
            </a:r>
            <a:r>
              <a:rPr lang="ar-DZ" sz="3600" dirty="0" smtClean="0">
                <a:solidFill>
                  <a:schemeClr val="tx1"/>
                </a:solidFill>
                <a:cs typeface="Adobe Arabic"/>
              </a:rPr>
              <a:t>التدريب صفة هامة من صفات عملية الإبداع </a:t>
            </a:r>
            <a:r>
              <a:rPr lang="ar-SA" sz="3600" dirty="0" smtClean="0">
                <a:solidFill>
                  <a:schemeClr val="tx1"/>
                </a:solidFill>
                <a:cs typeface="Adobe Arabic"/>
              </a:rPr>
              <a:t>حيث تقوم بين التدريب والإبداع علاقة ترابط فالإبداع يمكن أن يعتبر بمثابة إدخال معارف جديدة إلى الاقتصاد أو تركيبات جديدة لمعارف قديمة وبتعبير ابسط الإبداعات هي نتائج التدريب ،فالتدريب يؤدي </a:t>
            </a:r>
            <a:r>
              <a:rPr lang="ar-SA" sz="3600" dirty="0" err="1" smtClean="0">
                <a:solidFill>
                  <a:schemeClr val="tx1"/>
                </a:solidFill>
                <a:cs typeface="Adobe Arabic"/>
              </a:rPr>
              <a:t>الى</a:t>
            </a:r>
            <a:r>
              <a:rPr lang="ar-SA" sz="3600" dirty="0" smtClean="0">
                <a:solidFill>
                  <a:schemeClr val="tx1"/>
                </a:solidFill>
                <a:cs typeface="Adobe Arabic"/>
              </a:rPr>
              <a:t> اكتساب معارف جديدة ورواد المشاريع أيا كان نوعهم يستخدمون هذه المعارف لصياغة مشاريع وأفكار عالية الإبداع ،أي تحتاج الأفكار إلى عنصر يغذيها ويجددها باستمرار، يتمثل هذا العنصر في المعرفة التي يتزود </a:t>
            </a:r>
            <a:r>
              <a:rPr lang="ar-SA" sz="3600" dirty="0" err="1" smtClean="0">
                <a:solidFill>
                  <a:schemeClr val="tx1"/>
                </a:solidFill>
                <a:cs typeface="Adobe Arabic"/>
              </a:rPr>
              <a:t>بها</a:t>
            </a:r>
            <a:r>
              <a:rPr lang="ar-SA" sz="3600" dirty="0" smtClean="0">
                <a:solidFill>
                  <a:schemeClr val="tx1"/>
                </a:solidFill>
                <a:cs typeface="Adobe Arabic"/>
              </a:rPr>
              <a:t> الأفراد من خلال التدريب ،وبذلك تظهر العلاقة بين الإبداع كعامل أساسي للقدرة التنافسية </a:t>
            </a:r>
            <a:r>
              <a:rPr lang="ar-SA" sz="3600" dirty="0" smtClean="0">
                <a:solidFill>
                  <a:schemeClr val="tx1"/>
                </a:solidFill>
                <a:cs typeface="Adobe Arabic"/>
              </a:rPr>
              <a:t>والتدريب</a:t>
            </a:r>
            <a:r>
              <a:rPr lang="ar-DZ" sz="3600" dirty="0" smtClean="0">
                <a:solidFill>
                  <a:schemeClr val="tx1"/>
                </a:solidFill>
                <a:cs typeface="Adobe Arabic"/>
              </a:rPr>
              <a:t> .</a:t>
            </a:r>
            <a:endParaRPr lang="ar-DZ" sz="3600" dirty="0">
              <a:solidFill>
                <a:schemeClr val="tx1"/>
              </a:solidFill>
              <a:cs typeface="Adobe Arabic"/>
            </a:endParaRPr>
          </a:p>
        </p:txBody>
      </p:sp>
      <p:sp>
        <p:nvSpPr>
          <p:cNvPr id="7" name="مثلث قائم الزاوية 6"/>
          <p:cNvSpPr/>
          <p:nvPr/>
        </p:nvSpPr>
        <p:spPr>
          <a:xfrm rot="10800000">
            <a:off x="11382412" y="0"/>
            <a:ext cx="809588" cy="64291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8" name="مثلث قائم الزاوية 7"/>
          <p:cNvSpPr/>
          <p:nvPr/>
        </p:nvSpPr>
        <p:spPr>
          <a:xfrm rot="16200000">
            <a:off x="11465747" y="6131747"/>
            <a:ext cx="714356" cy="73815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9" name="مثلث قائم الزاوية 8"/>
          <p:cNvSpPr/>
          <p:nvPr/>
        </p:nvSpPr>
        <p:spPr>
          <a:xfrm rot="5400000">
            <a:off x="-59541" y="59541"/>
            <a:ext cx="857232" cy="73815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10" name="مثلث قائم الزاوية 9"/>
          <p:cNvSpPr/>
          <p:nvPr/>
        </p:nvSpPr>
        <p:spPr>
          <a:xfrm>
            <a:off x="0" y="6143644"/>
            <a:ext cx="809588" cy="714356"/>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riangle rectangle 4"/>
          <p:cNvSpPr/>
          <p:nvPr/>
        </p:nvSpPr>
        <p:spPr>
          <a:xfrm rot="5400000">
            <a:off x="13501" y="8620"/>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Triangle rectangle 5"/>
          <p:cNvSpPr/>
          <p:nvPr/>
        </p:nvSpPr>
        <p:spPr>
          <a:xfrm rot="16200000">
            <a:off x="11399912" y="6065912"/>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Triangle rectangle 6"/>
          <p:cNvSpPr/>
          <p:nvPr/>
        </p:nvSpPr>
        <p:spPr>
          <a:xfrm>
            <a:off x="12340" y="6065911"/>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Triangle rectangle 7"/>
          <p:cNvSpPr/>
          <p:nvPr/>
        </p:nvSpPr>
        <p:spPr>
          <a:xfrm rot="10800000">
            <a:off x="11387863" y="8620"/>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à coins arrondis 9"/>
          <p:cNvSpPr/>
          <p:nvPr/>
        </p:nvSpPr>
        <p:spPr>
          <a:xfrm>
            <a:off x="6381752" y="1000108"/>
            <a:ext cx="4985100" cy="612917"/>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rtl="1"/>
            <a:r>
              <a:rPr lang="ar-DZ" sz="2000" b="1" dirty="0">
                <a:solidFill>
                  <a:schemeClr val="tx1"/>
                </a:solidFill>
                <a:latin typeface="Adobe Arabic" panose="02040503050201020203" pitchFamily="18" charset="-78"/>
                <a:cs typeface="Adobe Arabic" panose="02040503050201020203" pitchFamily="18" charset="-78"/>
              </a:rPr>
              <a:t>المطلب الثاني</a:t>
            </a:r>
            <a:r>
              <a:rPr lang="ar-DZ" sz="2000" b="1" dirty="0" smtClean="0">
                <a:solidFill>
                  <a:schemeClr val="tx1"/>
                </a:solidFill>
                <a:latin typeface="Adobe Arabic" panose="02040503050201020203" pitchFamily="18" charset="-78"/>
                <a:cs typeface="Adobe Arabic" panose="02040503050201020203" pitchFamily="18" charset="-78"/>
              </a:rPr>
              <a:t>: دور التدريب في تحقيق الإبداع الإداري</a:t>
            </a:r>
            <a:endParaRPr lang="ar-DZ" sz="2000" b="1" dirty="0">
              <a:solidFill>
                <a:schemeClr val="tx1"/>
              </a:solidFill>
              <a:latin typeface="Adobe Arabic" panose="02040503050201020203" pitchFamily="18" charset="-78"/>
              <a:cs typeface="Adobe Arabic" panose="02040503050201020203" pitchFamily="18" charset="-78"/>
            </a:endParaRPr>
          </a:p>
        </p:txBody>
      </p:sp>
      <p:sp>
        <p:nvSpPr>
          <p:cNvPr id="12" name="Ruban vers le haut 11"/>
          <p:cNvSpPr/>
          <p:nvPr/>
        </p:nvSpPr>
        <p:spPr>
          <a:xfrm>
            <a:off x="3225800" y="25400"/>
            <a:ext cx="5740400" cy="876300"/>
          </a:xfrm>
          <a:prstGeom prst="ribbon2">
            <a:avLst>
              <a:gd name="adj1" fmla="val 7086"/>
              <a:gd name="adj2" fmla="val 75000"/>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ar-DZ" sz="2800" b="1" dirty="0">
                <a:solidFill>
                  <a:schemeClr val="tx1"/>
                </a:solidFill>
                <a:latin typeface="Adobe Arabic" panose="02040503050201020203" pitchFamily="18" charset="-78"/>
                <a:cs typeface="Adobe Arabic"/>
              </a:rPr>
              <a:t>المبحث الثاني</a:t>
            </a:r>
            <a:r>
              <a:rPr lang="ar-DZ" sz="2800" b="1" dirty="0" smtClean="0">
                <a:solidFill>
                  <a:schemeClr val="tx1"/>
                </a:solidFill>
                <a:latin typeface="Adobe Arabic" panose="02040503050201020203" pitchFamily="18" charset="-78"/>
                <a:cs typeface="Adobe Arabic"/>
              </a:rPr>
              <a:t>:</a:t>
            </a:r>
            <a:r>
              <a:rPr lang="ar-DZ" sz="2800" b="1" dirty="0" smtClean="0">
                <a:solidFill>
                  <a:schemeClr val="tx1"/>
                </a:solidFill>
                <a:cs typeface="Adobe Arabic"/>
              </a:rPr>
              <a:t> علاقة التدريب بالإبداع </a:t>
            </a:r>
            <a:endParaRPr lang="ar-DZ" sz="2800" b="1" dirty="0" smtClean="0">
              <a:solidFill>
                <a:schemeClr val="tx1"/>
              </a:solidFill>
              <a:latin typeface="Adobe Arabic" panose="02040503050201020203" pitchFamily="18" charset="-78"/>
              <a:cs typeface="Adobe Arabic"/>
            </a:endParaRPr>
          </a:p>
        </p:txBody>
      </p:sp>
      <p:sp>
        <p:nvSpPr>
          <p:cNvPr id="13" name="Rectangle à coins arrondis 12"/>
          <p:cNvSpPr/>
          <p:nvPr/>
        </p:nvSpPr>
        <p:spPr>
          <a:xfrm>
            <a:off x="452398" y="1857364"/>
            <a:ext cx="11358642" cy="44291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000" b="1" dirty="0" smtClean="0">
                <a:solidFill>
                  <a:schemeClr val="tx1"/>
                </a:solidFill>
                <a:cs typeface="Adobe Arabic"/>
              </a:rPr>
              <a:t>   أصبحت المنظمات الحديثة تدرك أهمية الاستثمار في العنصر البشري وهو ما نلتمسه مؤخرا في زيادة الاعتراف والاهتمام بالموارد البشرية كثروة فعلية لأية منظمة سواء كانت صناعية أو خدمية خاصة في ظل ثورة التحولات والتغيرات والتحديات التي يعيشها عالم اليوم إذ تظهر باستمرار اتجاهات وقضايا جديدة في مجالات التنظيم والإدارة. فرغبة المؤسسة في تحقيق التميز والتفوق عن غيرها من المؤسسات وضمان </a:t>
            </a:r>
            <a:r>
              <a:rPr lang="ar-DZ" sz="2000" b="1" dirty="0" err="1" smtClean="0">
                <a:solidFill>
                  <a:schemeClr val="tx1"/>
                </a:solidFill>
                <a:cs typeface="Adobe Arabic"/>
              </a:rPr>
              <a:t>استمراريتها</a:t>
            </a:r>
            <a:r>
              <a:rPr lang="ar-DZ" sz="2000" b="1" dirty="0" smtClean="0">
                <a:solidFill>
                  <a:schemeClr val="tx1"/>
                </a:solidFill>
                <a:cs typeface="Adobe Arabic"/>
              </a:rPr>
              <a:t> و التجديد المستمر إنما يتطلب لا محالة فعالية استغلال العنصر البشري والذي بالرغم مما أحدثه التطور التكنولوجي في تقليص دوره، غير أنه يبقى هو الرأسمال الأكثر قيمة بالنسبة لأية مؤسسة، لذا جعلت المؤسسات من عملية التدريب بكافة أنواعه وأساليبه وسيلة أساسية لإثراء معارف هذا المورد وتنمية مهاراته وقدراته وسلوكياته الإدارية والفنية الأزمة لأداء الأعمال بأفضل الطرق وبالتالي تحقيق الكفاءة والفعالية. ومن هنا تبرز الأهمية القصوى للتدريب كعنصر رئيسي في عملية التنمية الإدارية </a:t>
            </a:r>
            <a:r>
              <a:rPr lang="ar-DZ" sz="2000" b="1" dirty="0" err="1" smtClean="0">
                <a:solidFill>
                  <a:schemeClr val="tx1"/>
                </a:solidFill>
                <a:cs typeface="Adobe Arabic"/>
              </a:rPr>
              <a:t>و</a:t>
            </a:r>
            <a:r>
              <a:rPr lang="ar-DZ" sz="2000" b="1" dirty="0" smtClean="0">
                <a:solidFill>
                  <a:schemeClr val="tx1"/>
                </a:solidFill>
                <a:cs typeface="Adobe Arabic"/>
              </a:rPr>
              <a:t> هو ما يتطلب بدوره عناية فائقة في التخطيط والتنفيذ والمتابعة ضمانا لتحقيق الأهداف المحددة، ذلك أن طبيعة المتغيرات التي تعيشها المؤسسات في الوقت الحاضر أصبحت تفرض عليها ضرورة توافق </a:t>
            </a:r>
            <a:r>
              <a:rPr lang="ar-DZ" sz="2000" b="1" dirty="0" err="1" smtClean="0">
                <a:solidFill>
                  <a:schemeClr val="tx1"/>
                </a:solidFill>
                <a:cs typeface="Adobe Arabic"/>
              </a:rPr>
              <a:t>قدارت</a:t>
            </a:r>
            <a:r>
              <a:rPr lang="ar-DZ" sz="2000" b="1" dirty="0" smtClean="0">
                <a:solidFill>
                  <a:schemeClr val="tx1"/>
                </a:solidFill>
                <a:cs typeface="Adobe Arabic"/>
              </a:rPr>
              <a:t> العاملين مع ما يستجد من هذه التطورات .</a:t>
            </a:r>
          </a:p>
          <a:p>
            <a:pPr algn="r" rtl="1"/>
            <a:endParaRPr lang="ar-DZ" sz="2000" b="1" dirty="0" smtClean="0">
              <a:solidFill>
                <a:schemeClr val="tx1"/>
              </a:solidFill>
              <a:cs typeface="Adobe Arabic"/>
            </a:endParaRPr>
          </a:p>
          <a:p>
            <a:pPr algn="r" rtl="1"/>
            <a:endParaRPr lang="ar-DZ" sz="2000" b="1" dirty="0" smtClean="0">
              <a:solidFill>
                <a:schemeClr val="tx1"/>
              </a:solidFill>
              <a:cs typeface="Adobe Arabic"/>
            </a:endParaRPr>
          </a:p>
        </p:txBody>
      </p:sp>
    </p:spTree>
    <p:extLst>
      <p:ext uri="{BB962C8B-B14F-4D97-AF65-F5344CB8AC3E}">
        <p14:creationId xmlns:p14="http://schemas.microsoft.com/office/powerpoint/2010/main" xmlns="" val="3264116148"/>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randombar(horizontal)">
                                      <p:cBhvr>
                                        <p:cTn id="7" dur="125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1000" fill="hold"/>
                                        <p:tgtEl>
                                          <p:spTgt spid="10"/>
                                        </p:tgtEl>
                                        <p:attrNameLst>
                                          <p:attrName>ppt_w</p:attrName>
                                        </p:attrNameLst>
                                      </p:cBhvr>
                                      <p:tavLst>
                                        <p:tav tm="0">
                                          <p:val>
                                            <p:fltVal val="0"/>
                                          </p:val>
                                        </p:tav>
                                        <p:tav tm="100000">
                                          <p:val>
                                            <p:strVal val="#ppt_w"/>
                                          </p:val>
                                        </p:tav>
                                      </p:tavLst>
                                    </p:anim>
                                    <p:anim calcmode="lin" valueType="num">
                                      <p:cBhvr>
                                        <p:cTn id="13" dur="1000" fill="hold"/>
                                        <p:tgtEl>
                                          <p:spTgt spid="10"/>
                                        </p:tgtEl>
                                        <p:attrNameLst>
                                          <p:attrName>ppt_h</p:attrName>
                                        </p:attrNameLst>
                                      </p:cBhvr>
                                      <p:tavLst>
                                        <p:tav tm="0">
                                          <p:val>
                                            <p:fltVal val="0"/>
                                          </p:val>
                                        </p:tav>
                                        <p:tav tm="100000">
                                          <p:val>
                                            <p:strVal val="#ppt_h"/>
                                          </p:val>
                                        </p:tav>
                                      </p:tavLst>
                                    </p:anim>
                                    <p:anim calcmode="lin" valueType="num">
                                      <p:cBhvr>
                                        <p:cTn id="14" dur="1000" fill="hold"/>
                                        <p:tgtEl>
                                          <p:spTgt spid="10"/>
                                        </p:tgtEl>
                                        <p:attrNameLst>
                                          <p:attrName>style.rotation</p:attrName>
                                        </p:attrNameLst>
                                      </p:cBhvr>
                                      <p:tavLst>
                                        <p:tav tm="0">
                                          <p:val>
                                            <p:fltVal val="90"/>
                                          </p:val>
                                        </p:tav>
                                        <p:tav tm="100000">
                                          <p:val>
                                            <p:fltVal val="0"/>
                                          </p:val>
                                        </p:tav>
                                      </p:tavLst>
                                    </p:anim>
                                    <p:animEffect transition="in" filter="fade">
                                      <p:cBhvr>
                                        <p:cTn id="15"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riangle rectangle 4"/>
          <p:cNvSpPr/>
          <p:nvPr/>
        </p:nvSpPr>
        <p:spPr>
          <a:xfrm rot="5400000">
            <a:off x="13501" y="8620"/>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Triangle rectangle 5"/>
          <p:cNvSpPr/>
          <p:nvPr/>
        </p:nvSpPr>
        <p:spPr>
          <a:xfrm rot="16200000">
            <a:off x="11399912" y="6065912"/>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Triangle rectangle 6"/>
          <p:cNvSpPr/>
          <p:nvPr/>
        </p:nvSpPr>
        <p:spPr>
          <a:xfrm>
            <a:off x="12340" y="6065911"/>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Triangle rectangle 7"/>
          <p:cNvSpPr/>
          <p:nvPr/>
        </p:nvSpPr>
        <p:spPr>
          <a:xfrm rot="10800000">
            <a:off x="11387863" y="8620"/>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uban vers le haut 11"/>
          <p:cNvSpPr/>
          <p:nvPr/>
        </p:nvSpPr>
        <p:spPr>
          <a:xfrm>
            <a:off x="3225800" y="25400"/>
            <a:ext cx="5740400" cy="876300"/>
          </a:xfrm>
          <a:prstGeom prst="ribbon2">
            <a:avLst>
              <a:gd name="adj1" fmla="val 7086"/>
              <a:gd name="adj2" fmla="val 75000"/>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ar-DZ" sz="3200" b="1" dirty="0">
                <a:solidFill>
                  <a:schemeClr val="tx1"/>
                </a:solidFill>
                <a:latin typeface="Adobe Arabic" panose="02040503050201020203" pitchFamily="18" charset="-78"/>
                <a:cs typeface="Adobe Arabic" panose="02040503050201020203" pitchFamily="18" charset="-78"/>
              </a:rPr>
              <a:t>المبحث الثاني: ماهية </a:t>
            </a:r>
            <a:r>
              <a:rPr lang="ar-DZ" sz="3200" b="1" dirty="0" smtClean="0">
                <a:solidFill>
                  <a:schemeClr val="tx1"/>
                </a:solidFill>
                <a:latin typeface="Adobe Arabic" panose="02040503050201020203" pitchFamily="18" charset="-78"/>
                <a:cs typeface="Adobe Arabic" panose="02040503050201020203" pitchFamily="18" charset="-78"/>
              </a:rPr>
              <a:t>الميزة التنافسية </a:t>
            </a:r>
          </a:p>
        </p:txBody>
      </p:sp>
      <p:sp>
        <p:nvSpPr>
          <p:cNvPr id="10" name="Rectangle à coins arrondis 9"/>
          <p:cNvSpPr/>
          <p:nvPr/>
        </p:nvSpPr>
        <p:spPr>
          <a:xfrm>
            <a:off x="8096264" y="1142984"/>
            <a:ext cx="3571900" cy="500066"/>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ar-DZ" b="1" dirty="0" smtClean="0">
                <a:solidFill>
                  <a:schemeClr val="tx1"/>
                </a:solidFill>
                <a:cs typeface="Adobe Arabic"/>
              </a:rPr>
              <a:t>المطلب الثالث : </a:t>
            </a:r>
            <a:r>
              <a:rPr lang="ar-SA" b="1" dirty="0" smtClean="0">
                <a:solidFill>
                  <a:schemeClr val="tx1"/>
                </a:solidFill>
                <a:cs typeface="Adobe Arabic"/>
              </a:rPr>
              <a:t>دور التدريب في تنمية</a:t>
            </a:r>
            <a:r>
              <a:rPr lang="fr-FR" b="1" dirty="0" smtClean="0">
                <a:solidFill>
                  <a:schemeClr val="tx1"/>
                </a:solidFill>
                <a:cs typeface="Adobe Arabic"/>
              </a:rPr>
              <a:t> </a:t>
            </a:r>
            <a:r>
              <a:rPr lang="ar-SA" b="1" dirty="0" smtClean="0">
                <a:solidFill>
                  <a:schemeClr val="tx1"/>
                </a:solidFill>
                <a:cs typeface="Adobe Arabic"/>
              </a:rPr>
              <a:t>القدرات الإبداعية</a:t>
            </a:r>
            <a:endParaRPr lang="fr-FR" b="1" dirty="0">
              <a:solidFill>
                <a:schemeClr val="tx1"/>
              </a:solidFill>
              <a:cs typeface="Adobe Arabic"/>
            </a:endParaRPr>
          </a:p>
        </p:txBody>
      </p:sp>
      <p:sp>
        <p:nvSpPr>
          <p:cNvPr id="13" name="Rectangle à coins arrondis 12"/>
          <p:cNvSpPr/>
          <p:nvPr/>
        </p:nvSpPr>
        <p:spPr>
          <a:xfrm>
            <a:off x="238084" y="1714488"/>
            <a:ext cx="11644394" cy="42862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DZ" sz="2400" b="1" dirty="0" smtClean="0">
                <a:solidFill>
                  <a:schemeClr val="tx1"/>
                </a:solidFill>
              </a:rPr>
              <a:t>   </a:t>
            </a:r>
            <a:r>
              <a:rPr lang="ar-SA" sz="2400" b="1" dirty="0" smtClean="0">
                <a:solidFill>
                  <a:schemeClr val="tx1"/>
                </a:solidFill>
              </a:rPr>
              <a:t>أدت العوامل البيئية المتغيرة باستمرار إلى </a:t>
            </a:r>
            <a:r>
              <a:rPr lang="ar-SA" sz="2400" b="1" dirty="0" err="1" smtClean="0">
                <a:solidFill>
                  <a:schemeClr val="tx1"/>
                </a:solidFill>
              </a:rPr>
              <a:t>إرتباط</a:t>
            </a:r>
            <a:r>
              <a:rPr lang="ar-SA" sz="2400" b="1" dirty="0" smtClean="0">
                <a:solidFill>
                  <a:schemeClr val="tx1"/>
                </a:solidFill>
              </a:rPr>
              <a:t> أهداف المؤسسة المتمثلة في البقاء، التميز والقدرة على التنافس بتحقيق نتائج غير عادية من خلال إنتاج سلع </a:t>
            </a:r>
            <a:r>
              <a:rPr lang="ar-SA" sz="2400" b="1" dirty="0" err="1" smtClean="0">
                <a:solidFill>
                  <a:schemeClr val="tx1"/>
                </a:solidFill>
              </a:rPr>
              <a:t>و</a:t>
            </a:r>
            <a:r>
              <a:rPr lang="ar-SA" sz="2400" b="1" dirty="0" smtClean="0">
                <a:solidFill>
                  <a:schemeClr val="tx1"/>
                </a:solidFill>
              </a:rPr>
              <a:t> خدمات لا يمكن تقليدها أو يصعب ذالك، الأمر الذي يتطلب التدفق المستمر للأفكار الجديدة من خلال تحريك روح الإبداع </a:t>
            </a:r>
            <a:r>
              <a:rPr lang="ar-SA" sz="2400" b="1" dirty="0" err="1" smtClean="0">
                <a:solidFill>
                  <a:schemeClr val="tx1"/>
                </a:solidFill>
              </a:rPr>
              <a:t>و</a:t>
            </a:r>
            <a:r>
              <a:rPr lang="ar-SA" sz="2400" b="1" dirty="0" smtClean="0">
                <a:solidFill>
                  <a:schemeClr val="tx1"/>
                </a:solidFill>
              </a:rPr>
              <a:t> الابتكار ،وهي العوامل التي ترتكز على عامل اكتساب المعرفة ،ولا يمكن لهذا الأخير أن يقوم من دون الحرص على التدريب المستمر </a:t>
            </a:r>
            <a:r>
              <a:rPr lang="ar-SA" sz="2400" b="1" dirty="0" err="1" smtClean="0">
                <a:solidFill>
                  <a:schemeClr val="tx1"/>
                </a:solidFill>
              </a:rPr>
              <a:t>و</a:t>
            </a:r>
            <a:r>
              <a:rPr lang="ar-SA" sz="2400" b="1" dirty="0" smtClean="0">
                <a:solidFill>
                  <a:schemeClr val="tx1"/>
                </a:solidFill>
              </a:rPr>
              <a:t> الفعال</a:t>
            </a:r>
            <a:r>
              <a:rPr lang="ar-DZ" sz="2400" b="1" dirty="0" smtClean="0">
                <a:solidFill>
                  <a:schemeClr val="tx1"/>
                </a:solidFill>
              </a:rPr>
              <a:t>،</a:t>
            </a:r>
            <a:r>
              <a:rPr lang="ar-SA" sz="2400" b="1" dirty="0" smtClean="0">
                <a:solidFill>
                  <a:schemeClr val="tx1"/>
                </a:solidFill>
              </a:rPr>
              <a:t> لأنه بمساعدة المتدربين على الوصول إلى أفكار جديدة في أعمالهم وحلول مبتكرة لمشكلاتهم وقرارات أكثر فعالية </a:t>
            </a:r>
            <a:endParaRPr lang="fr-FR" sz="2400" b="1" dirty="0" smtClean="0">
              <a:solidFill>
                <a:schemeClr val="tx1"/>
              </a:solidFill>
            </a:endParaRPr>
          </a:p>
          <a:p>
            <a:pPr algn="r" rtl="1"/>
            <a:r>
              <a:rPr lang="ar-SA" sz="2400" b="1" dirty="0" smtClean="0">
                <a:solidFill>
                  <a:schemeClr val="tx1"/>
                </a:solidFill>
              </a:rPr>
              <a:t>لتحقيق أهدافهم. </a:t>
            </a:r>
            <a:r>
              <a:rPr lang="ar-DZ" sz="2400" b="1" dirty="0" smtClean="0">
                <a:solidFill>
                  <a:schemeClr val="tx1"/>
                </a:solidFill>
              </a:rPr>
              <a:t> </a:t>
            </a:r>
          </a:p>
          <a:p>
            <a:pPr algn="r" rtl="1"/>
            <a:endParaRPr lang="ar-DZ" sz="2400" b="1" dirty="0" smtClean="0">
              <a:solidFill>
                <a:schemeClr val="tx1"/>
              </a:solidFill>
            </a:endParaRPr>
          </a:p>
          <a:p>
            <a:pPr algn="r" rtl="1"/>
            <a:endParaRPr lang="fr-FR" sz="2400" b="1" dirty="0">
              <a:solidFill>
                <a:schemeClr val="tx1"/>
              </a:solidFill>
            </a:endParaRPr>
          </a:p>
        </p:txBody>
      </p:sp>
    </p:spTree>
    <p:extLst>
      <p:ext uri="{BB962C8B-B14F-4D97-AF65-F5344CB8AC3E}">
        <p14:creationId xmlns:p14="http://schemas.microsoft.com/office/powerpoint/2010/main" xmlns="" val="2583405307"/>
      </p:ext>
    </p:extLst>
  </p:cSld>
  <p:clrMapOvr>
    <a:masterClrMapping/>
  </p:clrMapOvr>
  <mc:AlternateContent xmlns:mc="http://schemas.openxmlformats.org/markup-compatibility/2006">
    <mc:Choice xmlns:p14="http://schemas.microsoft.com/office/powerpoint/2010/main" xmlns="" Requires="p14">
      <p:transition spd="slow" p14:dur="2000">
        <p14:ferris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randombar(horizontal)">
                                      <p:cBhvr>
                                        <p:cTn id="7" dur="125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riangle rectangle 4"/>
          <p:cNvSpPr/>
          <p:nvPr/>
        </p:nvSpPr>
        <p:spPr>
          <a:xfrm rot="5400000">
            <a:off x="13501" y="8620"/>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Triangle rectangle 5"/>
          <p:cNvSpPr/>
          <p:nvPr/>
        </p:nvSpPr>
        <p:spPr>
          <a:xfrm rot="16200000">
            <a:off x="11399912" y="6065912"/>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Triangle rectangle 6"/>
          <p:cNvSpPr/>
          <p:nvPr/>
        </p:nvSpPr>
        <p:spPr>
          <a:xfrm>
            <a:off x="12340" y="6065911"/>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Triangle rectangle 7"/>
          <p:cNvSpPr/>
          <p:nvPr/>
        </p:nvSpPr>
        <p:spPr>
          <a:xfrm rot="10800000">
            <a:off x="11387863" y="8620"/>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uban vers le haut 8"/>
          <p:cNvSpPr/>
          <p:nvPr/>
        </p:nvSpPr>
        <p:spPr>
          <a:xfrm>
            <a:off x="3225800" y="25400"/>
            <a:ext cx="5740400" cy="876300"/>
          </a:xfrm>
          <a:prstGeom prst="ribbon2">
            <a:avLst>
              <a:gd name="adj1" fmla="val 7086"/>
              <a:gd name="adj2" fmla="val 75000"/>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ar-DZ" sz="3600" b="1" dirty="0" smtClean="0">
                <a:solidFill>
                  <a:schemeClr val="tx1"/>
                </a:solidFill>
                <a:latin typeface="Adobe Arabic" panose="02040503050201020203" pitchFamily="18" charset="-78"/>
                <a:cs typeface="Adobe Arabic" panose="02040503050201020203" pitchFamily="18" charset="-78"/>
              </a:rPr>
              <a:t>خاتمة</a:t>
            </a:r>
          </a:p>
        </p:txBody>
      </p:sp>
      <p:sp>
        <p:nvSpPr>
          <p:cNvPr id="10" name="Rectangle à coins arrondis 9"/>
          <p:cNvSpPr/>
          <p:nvPr/>
        </p:nvSpPr>
        <p:spPr>
          <a:xfrm>
            <a:off x="166646" y="1357298"/>
            <a:ext cx="11858708" cy="52864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49" name="Rectangle 1"/>
          <p:cNvSpPr>
            <a:spLocks noChangeArrowheads="1"/>
          </p:cNvSpPr>
          <p:nvPr/>
        </p:nvSpPr>
        <p:spPr bwMode="auto">
          <a:xfrm>
            <a:off x="166646" y="1785926"/>
            <a:ext cx="11763372"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r" rtl="1" fontAlgn="base">
              <a:spcBef>
                <a:spcPct val="0"/>
              </a:spcBef>
              <a:spcAft>
                <a:spcPct val="0"/>
              </a:spcAft>
            </a:pPr>
            <a:r>
              <a:rPr kumimoji="0" lang="fr-FR" sz="28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ar-DZ" sz="28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من خلال هذا البحث </a:t>
            </a:r>
            <a:r>
              <a:rPr lang="ar-DZ" sz="2800" b="1" dirty="0" smtClean="0">
                <a:latin typeface="Calibri" pitchFamily="34" charset="0"/>
                <a:ea typeface="Calibri" pitchFamily="34" charset="0"/>
                <a:cs typeface="Arial" pitchFamily="34" charset="0"/>
              </a:rPr>
              <a:t>استطعنا والتدريب المهني العامل الفعال والمساهم فـي إثراء وتحقيق مجموعة من النشاطات المرغوبة، وبناء عليه فهذه الدراسة قد هدفت إلـى معرفة العلاقة الموجودة بين فاعلية التدريب المهني والأداء أو بالأحرى معرفة درجة تأثر الأداء بالتدريب ونظرا لارتباط عملية تحصيل الأداء ببرامج التدريب والتكوين ، والـذي يعد من أهم الإشكاليات المطروحة حاليا ، إذ هدفت هذه الدراسة كما بينا سابقا إلى معرفة درجة هذا التأثير المتجسد في مجموعة من المؤشرات – جودة </a:t>
            </a:r>
            <a:r>
              <a:rPr lang="ar-DZ" sz="2800" b="1" dirty="0" err="1" smtClean="0">
                <a:latin typeface="Calibri" pitchFamily="34" charset="0"/>
                <a:ea typeface="Calibri" pitchFamily="34" charset="0"/>
                <a:cs typeface="Arial" pitchFamily="34" charset="0"/>
              </a:rPr>
              <a:t>المنتوج</a:t>
            </a:r>
            <a:r>
              <a:rPr lang="ar-DZ" sz="2800" b="1" dirty="0" smtClean="0">
                <a:latin typeface="Calibri" pitchFamily="34" charset="0"/>
                <a:ea typeface="Calibri" pitchFamily="34" charset="0"/>
                <a:cs typeface="Arial" pitchFamily="34" charset="0"/>
              </a:rPr>
              <a:t> وزيادته وفـرص ترقية العاملين والحفاظ على تكاليف ومعدات الانجاز.</a:t>
            </a:r>
            <a:endParaRPr kumimoji="0" lang="ar-SA" sz="2800" b="1"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710166325"/>
      </p:ext>
    </p:extLst>
  </p:cSld>
  <p:clrMapOvr>
    <a:masterClrMapping/>
  </p:clrMapOvr>
  <mc:AlternateContent xmlns:mc="http://schemas.openxmlformats.org/markup-compatibility/2006">
    <mc:Choice xmlns:p14="http://schemas.microsoft.com/office/powerpoint/2010/main" xmlns="" Requires="p14">
      <p:transition spd="slow" p14:dur="1500">
        <p14:window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12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riangle rectangle 4"/>
          <p:cNvSpPr/>
          <p:nvPr/>
        </p:nvSpPr>
        <p:spPr>
          <a:xfrm rot="5400000">
            <a:off x="13501" y="8620"/>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Triangle rectangle 5"/>
          <p:cNvSpPr/>
          <p:nvPr/>
        </p:nvSpPr>
        <p:spPr>
          <a:xfrm rot="16200000">
            <a:off x="11399912" y="6065912"/>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Triangle rectangle 6"/>
          <p:cNvSpPr/>
          <p:nvPr/>
        </p:nvSpPr>
        <p:spPr>
          <a:xfrm>
            <a:off x="12340" y="6065911"/>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Triangle rectangle 7"/>
          <p:cNvSpPr/>
          <p:nvPr/>
        </p:nvSpPr>
        <p:spPr>
          <a:xfrm rot="10800000">
            <a:off x="11387863" y="8620"/>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uban vers le haut 8"/>
          <p:cNvSpPr/>
          <p:nvPr/>
        </p:nvSpPr>
        <p:spPr>
          <a:xfrm>
            <a:off x="1952596" y="1785926"/>
            <a:ext cx="8858312" cy="1884412"/>
          </a:xfrm>
          <a:prstGeom prst="ribbon2">
            <a:avLst>
              <a:gd name="adj1" fmla="val 7086"/>
              <a:gd name="adj2" fmla="val 75000"/>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sz="4000" b="1" dirty="0" smtClean="0">
                <a:solidFill>
                  <a:schemeClr val="tx1"/>
                </a:solidFill>
                <a:latin typeface="Adobe Arabic" panose="02040503050201020203" pitchFamily="18" charset="-78"/>
                <a:cs typeface="Adobe Arabic" panose="02040503050201020203" pitchFamily="18" charset="-78"/>
              </a:rPr>
              <a:t>شكرا لكم على حسن المتابعة</a:t>
            </a:r>
          </a:p>
        </p:txBody>
      </p:sp>
      <p:sp>
        <p:nvSpPr>
          <p:cNvPr id="10" name="Sourire 9"/>
          <p:cNvSpPr/>
          <p:nvPr/>
        </p:nvSpPr>
        <p:spPr>
          <a:xfrm>
            <a:off x="9453586" y="4500570"/>
            <a:ext cx="1928826" cy="1785950"/>
          </a:xfrm>
          <a:prstGeom prst="smileyFac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fr-FR"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11" name="Sourire 10"/>
          <p:cNvSpPr/>
          <p:nvPr/>
        </p:nvSpPr>
        <p:spPr>
          <a:xfrm>
            <a:off x="1238216" y="4572008"/>
            <a:ext cx="2071702" cy="1785950"/>
          </a:xfrm>
          <a:prstGeom prst="smileyFac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fr-FR"/>
          </a:p>
        </p:txBody>
      </p:sp>
    </p:spTree>
    <p:extLst>
      <p:ext uri="{BB962C8B-B14F-4D97-AF65-F5344CB8AC3E}">
        <p14:creationId xmlns:p14="http://schemas.microsoft.com/office/powerpoint/2010/main" xmlns="" val="261343773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12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riangle rectangle 4"/>
          <p:cNvSpPr/>
          <p:nvPr/>
        </p:nvSpPr>
        <p:spPr>
          <a:xfrm rot="5400000">
            <a:off x="13501" y="8620"/>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Triangle rectangle 5"/>
          <p:cNvSpPr/>
          <p:nvPr/>
        </p:nvSpPr>
        <p:spPr>
          <a:xfrm rot="16200000">
            <a:off x="11399912" y="6065912"/>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Triangle rectangle 6"/>
          <p:cNvSpPr/>
          <p:nvPr/>
        </p:nvSpPr>
        <p:spPr>
          <a:xfrm>
            <a:off x="12340" y="6065911"/>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Triangle rectangle 7"/>
          <p:cNvSpPr/>
          <p:nvPr/>
        </p:nvSpPr>
        <p:spPr>
          <a:xfrm rot="10800000">
            <a:off x="11387863" y="8620"/>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uban vers le haut 8"/>
          <p:cNvSpPr/>
          <p:nvPr/>
        </p:nvSpPr>
        <p:spPr>
          <a:xfrm>
            <a:off x="3225800" y="25400"/>
            <a:ext cx="5740400" cy="876300"/>
          </a:xfrm>
          <a:prstGeom prst="ribbon2">
            <a:avLst>
              <a:gd name="adj1" fmla="val 7086"/>
              <a:gd name="adj2" fmla="val 75000"/>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ar-DZ" sz="3200" b="1" dirty="0" smtClean="0">
                <a:solidFill>
                  <a:schemeClr val="tx1"/>
                </a:solidFill>
                <a:latin typeface="Adobe Arabic" panose="02040503050201020203" pitchFamily="18" charset="-78"/>
                <a:cs typeface="Adobe Arabic" panose="02040503050201020203" pitchFamily="18" charset="-78"/>
              </a:rPr>
              <a:t>خطة البحث</a:t>
            </a:r>
          </a:p>
        </p:txBody>
      </p:sp>
      <p:sp>
        <p:nvSpPr>
          <p:cNvPr id="20" name="Rectangle à coins arrondis 19"/>
          <p:cNvSpPr/>
          <p:nvPr/>
        </p:nvSpPr>
        <p:spPr>
          <a:xfrm>
            <a:off x="3309918" y="1000108"/>
            <a:ext cx="5357851" cy="498250"/>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rtl="1"/>
            <a:r>
              <a:rPr lang="ar-DZ" sz="2400" b="1" dirty="0" smtClean="0">
                <a:solidFill>
                  <a:schemeClr val="tx1"/>
                </a:solidFill>
                <a:latin typeface="Adobe Arabic" panose="02040503050201020203" pitchFamily="18" charset="-78"/>
                <a:cs typeface="Adobe Arabic" panose="02040503050201020203" pitchFamily="18" charset="-78"/>
              </a:rPr>
              <a:t>مقدمة</a:t>
            </a:r>
            <a:endParaRPr lang="ar-DZ" sz="2400" b="1" dirty="0">
              <a:solidFill>
                <a:schemeClr val="tx1"/>
              </a:solidFill>
              <a:latin typeface="Adobe Arabic" panose="02040503050201020203" pitchFamily="18" charset="-78"/>
              <a:cs typeface="Adobe Arabic" panose="02040503050201020203" pitchFamily="18" charset="-78"/>
            </a:endParaRPr>
          </a:p>
        </p:txBody>
      </p:sp>
      <p:sp>
        <p:nvSpPr>
          <p:cNvPr id="21" name="Rectangle à coins arrondis 20"/>
          <p:cNvSpPr/>
          <p:nvPr/>
        </p:nvSpPr>
        <p:spPr>
          <a:xfrm>
            <a:off x="7667636" y="2714620"/>
            <a:ext cx="3952860" cy="500066"/>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rtl="1"/>
            <a:r>
              <a:rPr lang="ar-DZ" sz="2400" b="1" dirty="0">
                <a:solidFill>
                  <a:schemeClr val="tx1"/>
                </a:solidFill>
                <a:latin typeface="Adobe Arabic" panose="02040503050201020203" pitchFamily="18" charset="-78"/>
                <a:cs typeface="Adobe Arabic" panose="02040503050201020203" pitchFamily="18" charset="-78"/>
              </a:rPr>
              <a:t>المطلب الأول</a:t>
            </a:r>
            <a:r>
              <a:rPr lang="ar-DZ" sz="2400" b="1" dirty="0" smtClean="0">
                <a:solidFill>
                  <a:schemeClr val="tx1"/>
                </a:solidFill>
                <a:latin typeface="Adobe Arabic" panose="02040503050201020203" pitchFamily="18" charset="-78"/>
                <a:cs typeface="Adobe Arabic" panose="02040503050201020203" pitchFamily="18" charset="-78"/>
              </a:rPr>
              <a:t>: مفهوم التدريب   </a:t>
            </a:r>
            <a:endParaRPr lang="ar-DZ" sz="2400" b="1" dirty="0">
              <a:solidFill>
                <a:schemeClr val="tx1"/>
              </a:solidFill>
              <a:latin typeface="Adobe Arabic" panose="02040503050201020203" pitchFamily="18" charset="-78"/>
              <a:cs typeface="Adobe Arabic" panose="02040503050201020203" pitchFamily="18" charset="-78"/>
            </a:endParaRPr>
          </a:p>
        </p:txBody>
      </p:sp>
      <p:sp>
        <p:nvSpPr>
          <p:cNvPr id="22" name="Rectangle à coins arrondis 21"/>
          <p:cNvSpPr/>
          <p:nvPr/>
        </p:nvSpPr>
        <p:spPr>
          <a:xfrm>
            <a:off x="595274" y="3857628"/>
            <a:ext cx="4214842" cy="642942"/>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rtl="1"/>
            <a:r>
              <a:rPr lang="ar-DZ" sz="2000" b="1" dirty="0">
                <a:solidFill>
                  <a:schemeClr val="tx1"/>
                </a:solidFill>
                <a:latin typeface="Adobe Arabic" panose="02040503050201020203" pitchFamily="18" charset="-78"/>
                <a:cs typeface="Adobe Arabic" panose="02040503050201020203" pitchFamily="18" charset="-78"/>
              </a:rPr>
              <a:t>المطلب الثاني</a:t>
            </a:r>
            <a:r>
              <a:rPr lang="ar-DZ" sz="2000" b="1" dirty="0" smtClean="0">
                <a:solidFill>
                  <a:schemeClr val="tx1"/>
                </a:solidFill>
                <a:latin typeface="Adobe Arabic" panose="02040503050201020203" pitchFamily="18" charset="-78"/>
                <a:cs typeface="Adobe Arabic" panose="02040503050201020203" pitchFamily="18" charset="-78"/>
              </a:rPr>
              <a:t>: دور التدريب في تحقيق الإبداع الإداري  </a:t>
            </a:r>
            <a:endParaRPr lang="ar-DZ" sz="2000" b="1" dirty="0">
              <a:solidFill>
                <a:schemeClr val="tx1"/>
              </a:solidFill>
              <a:latin typeface="Adobe Arabic" panose="02040503050201020203" pitchFamily="18" charset="-78"/>
              <a:cs typeface="Adobe Arabic" panose="02040503050201020203" pitchFamily="18" charset="-78"/>
            </a:endParaRPr>
          </a:p>
        </p:txBody>
      </p:sp>
      <p:sp>
        <p:nvSpPr>
          <p:cNvPr id="23" name="Rectangle à coins arrondis 22"/>
          <p:cNvSpPr/>
          <p:nvPr/>
        </p:nvSpPr>
        <p:spPr>
          <a:xfrm>
            <a:off x="7524760" y="3429000"/>
            <a:ext cx="4238612" cy="641126"/>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rtl="1"/>
            <a:r>
              <a:rPr lang="ar-DZ" sz="2400" b="1" dirty="0">
                <a:solidFill>
                  <a:schemeClr val="tx1"/>
                </a:solidFill>
                <a:latin typeface="Adobe Arabic" panose="02040503050201020203" pitchFamily="18" charset="-78"/>
                <a:cs typeface="Adobe Arabic" panose="02040503050201020203" pitchFamily="18" charset="-78"/>
              </a:rPr>
              <a:t>المطلب </a:t>
            </a:r>
            <a:r>
              <a:rPr lang="ar-DZ" sz="2400" b="1" dirty="0" smtClean="0">
                <a:solidFill>
                  <a:schemeClr val="tx1"/>
                </a:solidFill>
                <a:latin typeface="Adobe Arabic" panose="02040503050201020203" pitchFamily="18" charset="-78"/>
                <a:cs typeface="Adobe Arabic" panose="02040503050201020203" pitchFamily="18" charset="-78"/>
              </a:rPr>
              <a:t>الثاني: أهداف وأنواع التدريب  </a:t>
            </a:r>
            <a:endParaRPr lang="ar-DZ" sz="2400" b="1" dirty="0">
              <a:solidFill>
                <a:schemeClr val="tx1"/>
              </a:solidFill>
              <a:latin typeface="Adobe Arabic" panose="02040503050201020203" pitchFamily="18" charset="-78"/>
              <a:cs typeface="Adobe Arabic" panose="02040503050201020203" pitchFamily="18" charset="-78"/>
            </a:endParaRPr>
          </a:p>
        </p:txBody>
      </p:sp>
      <p:sp>
        <p:nvSpPr>
          <p:cNvPr id="24" name="Rectangle à coins arrondis 23"/>
          <p:cNvSpPr/>
          <p:nvPr/>
        </p:nvSpPr>
        <p:spPr>
          <a:xfrm>
            <a:off x="7739074" y="4286256"/>
            <a:ext cx="3595670" cy="500066"/>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rtl="1"/>
            <a:r>
              <a:rPr lang="ar-DZ" sz="2400" b="1" dirty="0">
                <a:solidFill>
                  <a:schemeClr val="tx1"/>
                </a:solidFill>
                <a:latin typeface="Adobe Arabic" panose="02040503050201020203" pitchFamily="18" charset="-78"/>
                <a:cs typeface="Adobe Arabic" panose="02040503050201020203" pitchFamily="18" charset="-78"/>
              </a:rPr>
              <a:t>المطلب </a:t>
            </a:r>
            <a:r>
              <a:rPr lang="ar-DZ" sz="2400" b="1" dirty="0" smtClean="0">
                <a:solidFill>
                  <a:schemeClr val="tx1"/>
                </a:solidFill>
                <a:latin typeface="Adobe Arabic" panose="02040503050201020203" pitchFamily="18" charset="-78"/>
                <a:cs typeface="Adobe Arabic" panose="02040503050201020203" pitchFamily="18" charset="-78"/>
              </a:rPr>
              <a:t>الثالث :تعريف الإبداع  </a:t>
            </a:r>
            <a:endParaRPr lang="fr-FR" sz="2400" b="1" dirty="0">
              <a:solidFill>
                <a:schemeClr val="tx1"/>
              </a:solidFill>
              <a:latin typeface="Adobe Arabic" panose="02040503050201020203" pitchFamily="18" charset="-78"/>
              <a:cs typeface="Adobe Arabic" panose="02040503050201020203" pitchFamily="18" charset="-78"/>
            </a:endParaRPr>
          </a:p>
        </p:txBody>
      </p:sp>
      <p:sp>
        <p:nvSpPr>
          <p:cNvPr id="25" name="Ruban vers le haut 24"/>
          <p:cNvSpPr/>
          <p:nvPr/>
        </p:nvSpPr>
        <p:spPr>
          <a:xfrm>
            <a:off x="7024694" y="1571612"/>
            <a:ext cx="4881554" cy="1000132"/>
          </a:xfrm>
          <a:prstGeom prst="ribbon2">
            <a:avLst>
              <a:gd name="adj1" fmla="val 8808"/>
              <a:gd name="adj2" fmla="val 67669"/>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rtl="1"/>
            <a:r>
              <a:rPr lang="ar-DZ" sz="2400" b="1" dirty="0">
                <a:solidFill>
                  <a:schemeClr val="tx1"/>
                </a:solidFill>
                <a:latin typeface="Adobe Arabic" panose="02040503050201020203" pitchFamily="18" charset="-78"/>
                <a:cs typeface="Adobe Arabic" panose="02040503050201020203" pitchFamily="18" charset="-78"/>
              </a:rPr>
              <a:t>المبحث الأول: </a:t>
            </a:r>
            <a:r>
              <a:rPr lang="ar-DZ" sz="2400" b="1" dirty="0" smtClean="0">
                <a:solidFill>
                  <a:schemeClr val="tx1"/>
                </a:solidFill>
                <a:latin typeface="Adobe Arabic" panose="02040503050201020203" pitchFamily="18" charset="-78"/>
                <a:cs typeface="Adobe Arabic" panose="02040503050201020203" pitchFamily="18" charset="-78"/>
              </a:rPr>
              <a:t>ماهية التدريب والإبداع </a:t>
            </a:r>
            <a:endParaRPr lang="fr-FR" sz="2400" b="1" dirty="0">
              <a:solidFill>
                <a:schemeClr val="tx1"/>
              </a:solidFill>
              <a:latin typeface="Adobe Arabic" panose="02040503050201020203" pitchFamily="18" charset="-78"/>
              <a:cs typeface="Adobe Arabic" panose="02040503050201020203" pitchFamily="18" charset="-78"/>
            </a:endParaRPr>
          </a:p>
        </p:txBody>
      </p:sp>
      <p:sp>
        <p:nvSpPr>
          <p:cNvPr id="30" name="Rectangle à coins arrondis 29"/>
          <p:cNvSpPr/>
          <p:nvPr/>
        </p:nvSpPr>
        <p:spPr>
          <a:xfrm>
            <a:off x="3595670" y="5929330"/>
            <a:ext cx="5214974" cy="498250"/>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rtl="1"/>
            <a:r>
              <a:rPr lang="ar-DZ" sz="2400" b="1" dirty="0" smtClean="0">
                <a:solidFill>
                  <a:schemeClr val="tx1"/>
                </a:solidFill>
                <a:latin typeface="Adobe Arabic" panose="02040503050201020203" pitchFamily="18" charset="-78"/>
                <a:cs typeface="Adobe Arabic" panose="02040503050201020203" pitchFamily="18" charset="-78"/>
              </a:rPr>
              <a:t>الخاتمة</a:t>
            </a:r>
            <a:endParaRPr lang="fr-FR" sz="2400" b="1" dirty="0">
              <a:solidFill>
                <a:schemeClr val="tx1"/>
              </a:solidFill>
              <a:latin typeface="Adobe Arabic" panose="02040503050201020203" pitchFamily="18" charset="-78"/>
              <a:cs typeface="Adobe Arabic" panose="02040503050201020203" pitchFamily="18" charset="-78"/>
            </a:endParaRPr>
          </a:p>
        </p:txBody>
      </p:sp>
      <p:sp>
        <p:nvSpPr>
          <p:cNvPr id="32" name="Rectangle à coins arrondis 31"/>
          <p:cNvSpPr/>
          <p:nvPr/>
        </p:nvSpPr>
        <p:spPr>
          <a:xfrm>
            <a:off x="666712" y="2928934"/>
            <a:ext cx="4214842" cy="641126"/>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rtl="1"/>
            <a:r>
              <a:rPr lang="ar-DZ" sz="2400" b="1" dirty="0" smtClean="0">
                <a:solidFill>
                  <a:schemeClr val="tx1"/>
                </a:solidFill>
                <a:latin typeface="Adobe Arabic" panose="02040503050201020203" pitchFamily="18" charset="-78"/>
                <a:cs typeface="Adobe Arabic" panose="02040503050201020203" pitchFamily="18" charset="-78"/>
              </a:rPr>
              <a:t>المطلب الأول</a:t>
            </a:r>
            <a:r>
              <a:rPr lang="ar-DZ" sz="2400" b="1" dirty="0">
                <a:solidFill>
                  <a:schemeClr val="tx1"/>
                </a:solidFill>
                <a:latin typeface="Adobe Arabic" panose="02040503050201020203" pitchFamily="18" charset="-78"/>
                <a:cs typeface="Adobe Arabic" panose="02040503050201020203" pitchFamily="18" charset="-78"/>
              </a:rPr>
              <a:t>: </a:t>
            </a:r>
            <a:r>
              <a:rPr lang="ar-DZ" sz="2400" b="1" dirty="0" smtClean="0">
                <a:solidFill>
                  <a:schemeClr val="tx1"/>
                </a:solidFill>
                <a:latin typeface="Adobe Arabic" panose="02040503050201020203" pitchFamily="18" charset="-78"/>
                <a:cs typeface="Adobe Arabic" panose="02040503050201020203" pitchFamily="18" charset="-78"/>
              </a:rPr>
              <a:t>مفهوم التدريب الإبداعي </a:t>
            </a:r>
            <a:endParaRPr lang="ar-DZ" sz="2400" b="1" dirty="0">
              <a:solidFill>
                <a:schemeClr val="tx1"/>
              </a:solidFill>
              <a:latin typeface="Adobe Arabic" panose="02040503050201020203" pitchFamily="18" charset="-78"/>
              <a:cs typeface="Adobe Arabic" panose="02040503050201020203" pitchFamily="18" charset="-78"/>
            </a:endParaRPr>
          </a:p>
        </p:txBody>
      </p:sp>
      <p:sp>
        <p:nvSpPr>
          <p:cNvPr id="35" name="Rectangle à coins arrondis 34"/>
          <p:cNvSpPr/>
          <p:nvPr/>
        </p:nvSpPr>
        <p:spPr>
          <a:xfrm>
            <a:off x="666712" y="4786322"/>
            <a:ext cx="4202260" cy="641126"/>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rtl="1"/>
            <a:r>
              <a:rPr lang="ar-DZ" sz="2000" b="1" dirty="0">
                <a:solidFill>
                  <a:schemeClr val="tx1"/>
                </a:solidFill>
                <a:latin typeface="Adobe Arabic" panose="02040503050201020203" pitchFamily="18" charset="-78"/>
                <a:cs typeface="Adobe Arabic" panose="02040503050201020203" pitchFamily="18" charset="-78"/>
              </a:rPr>
              <a:t>المطلب </a:t>
            </a:r>
            <a:r>
              <a:rPr lang="ar-DZ" sz="2000" b="1" dirty="0" smtClean="0">
                <a:solidFill>
                  <a:schemeClr val="tx1"/>
                </a:solidFill>
                <a:latin typeface="Adobe Arabic" panose="02040503050201020203" pitchFamily="18" charset="-78"/>
                <a:cs typeface="Adobe Arabic" panose="02040503050201020203" pitchFamily="18" charset="-78"/>
              </a:rPr>
              <a:t>الثالث: </a:t>
            </a:r>
            <a:r>
              <a:rPr lang="ar-SA" sz="2000" b="1" dirty="0" smtClean="0">
                <a:solidFill>
                  <a:schemeClr val="tx1"/>
                </a:solidFill>
                <a:cs typeface="Adobe Arabic"/>
              </a:rPr>
              <a:t>دور التدريب في تنمية القدرات الإبداعية</a:t>
            </a:r>
            <a:endParaRPr lang="ar-DZ" sz="2000" b="1" dirty="0">
              <a:solidFill>
                <a:schemeClr val="tx1"/>
              </a:solidFill>
              <a:latin typeface="Adobe Arabic" panose="02040503050201020203" pitchFamily="18" charset="-78"/>
              <a:cs typeface="Adobe Arabic" panose="02040503050201020203" pitchFamily="18" charset="-78"/>
            </a:endParaRPr>
          </a:p>
        </p:txBody>
      </p:sp>
      <p:sp>
        <p:nvSpPr>
          <p:cNvPr id="29" name="شريط إلى الأعلى 28"/>
          <p:cNvSpPr/>
          <p:nvPr/>
        </p:nvSpPr>
        <p:spPr>
          <a:xfrm>
            <a:off x="309522" y="1643050"/>
            <a:ext cx="4929222" cy="1000132"/>
          </a:xfrm>
          <a:prstGeom prst="ribbon2">
            <a:avLst>
              <a:gd name="adj1" fmla="val 12096"/>
              <a:gd name="adj2" fmla="val 68021"/>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r>
              <a:rPr lang="ar-DZ" sz="2000" b="1" dirty="0" smtClean="0">
                <a:solidFill>
                  <a:schemeClr val="tx1"/>
                </a:solidFill>
              </a:rPr>
              <a:t>المبحث الثاني : علاقة التدريب بالإبداع </a:t>
            </a:r>
            <a:endParaRPr lang="ar-DZ" sz="2000" b="1" dirty="0">
              <a:solidFill>
                <a:schemeClr val="tx1"/>
              </a:solidFill>
            </a:endParaRPr>
          </a:p>
        </p:txBody>
      </p:sp>
      <p:sp>
        <p:nvSpPr>
          <p:cNvPr id="36" name="مستطيل مستدير الزوايا 35"/>
          <p:cNvSpPr/>
          <p:nvPr/>
        </p:nvSpPr>
        <p:spPr>
          <a:xfrm>
            <a:off x="7596198" y="5072074"/>
            <a:ext cx="4214842" cy="571504"/>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r>
              <a:rPr lang="ar-DZ" b="1" dirty="0" smtClean="0">
                <a:solidFill>
                  <a:schemeClr val="tx1"/>
                </a:solidFill>
              </a:rPr>
              <a:t>المطلب الرابع : </a:t>
            </a:r>
            <a:r>
              <a:rPr lang="ar-DZ" b="1" dirty="0" smtClean="0">
                <a:solidFill>
                  <a:schemeClr val="tx1"/>
                </a:solidFill>
              </a:rPr>
              <a:t>مستويات</a:t>
            </a:r>
            <a:r>
              <a:rPr lang="ar-DZ" b="1" dirty="0" smtClean="0">
                <a:solidFill>
                  <a:schemeClr val="tx1"/>
                </a:solidFill>
              </a:rPr>
              <a:t> </a:t>
            </a:r>
            <a:r>
              <a:rPr lang="ar-DZ" b="1" dirty="0" smtClean="0">
                <a:solidFill>
                  <a:schemeClr val="tx1"/>
                </a:solidFill>
              </a:rPr>
              <a:t>وأنواع الإبداع </a:t>
            </a:r>
            <a:endParaRPr lang="ar-DZ" b="1" dirty="0">
              <a:solidFill>
                <a:schemeClr val="tx1"/>
              </a:solidFill>
            </a:endParaRPr>
          </a:p>
        </p:txBody>
      </p:sp>
    </p:spTree>
    <p:extLst>
      <p:ext uri="{BB962C8B-B14F-4D97-AF65-F5344CB8AC3E}">
        <p14:creationId xmlns:p14="http://schemas.microsoft.com/office/powerpoint/2010/main" xmlns="" val="3666843267"/>
      </p:ext>
    </p:extLst>
  </p:cSld>
  <p:clrMapOvr>
    <a:masterClrMapping/>
  </p:clrMapOvr>
  <mc:AlternateContent xmlns:mc="http://schemas.openxmlformats.org/markup-compatibility/2006">
    <mc:Choice xmlns:p14="http://schemas.microsoft.com/office/powerpoint/2010/main" xmlns="" Requires="p14">
      <p:transition spd="slow" p14:dur="1600">
        <p14:prism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125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 calcmode="lin" valueType="num">
                                      <p:cBhvr>
                                        <p:cTn id="12" dur="1000" fill="hold"/>
                                        <p:tgtEl>
                                          <p:spTgt spid="25"/>
                                        </p:tgtEl>
                                        <p:attrNameLst>
                                          <p:attrName>ppt_w</p:attrName>
                                        </p:attrNameLst>
                                      </p:cBhvr>
                                      <p:tavLst>
                                        <p:tav tm="0">
                                          <p:val>
                                            <p:fltVal val="0"/>
                                          </p:val>
                                        </p:tav>
                                        <p:tav tm="100000">
                                          <p:val>
                                            <p:strVal val="#ppt_w"/>
                                          </p:val>
                                        </p:tav>
                                      </p:tavLst>
                                    </p:anim>
                                    <p:anim calcmode="lin" valueType="num">
                                      <p:cBhvr>
                                        <p:cTn id="13" dur="1000" fill="hold"/>
                                        <p:tgtEl>
                                          <p:spTgt spid="25"/>
                                        </p:tgtEl>
                                        <p:attrNameLst>
                                          <p:attrName>ppt_h</p:attrName>
                                        </p:attrNameLst>
                                      </p:cBhvr>
                                      <p:tavLst>
                                        <p:tav tm="0">
                                          <p:val>
                                            <p:fltVal val="0"/>
                                          </p:val>
                                        </p:tav>
                                        <p:tav tm="100000">
                                          <p:val>
                                            <p:strVal val="#ppt_h"/>
                                          </p:val>
                                        </p:tav>
                                      </p:tavLst>
                                    </p:anim>
                                    <p:anim calcmode="lin" valueType="num">
                                      <p:cBhvr>
                                        <p:cTn id="14" dur="1000" fill="hold"/>
                                        <p:tgtEl>
                                          <p:spTgt spid="25"/>
                                        </p:tgtEl>
                                        <p:attrNameLst>
                                          <p:attrName>style.rotation</p:attrName>
                                        </p:attrNameLst>
                                      </p:cBhvr>
                                      <p:tavLst>
                                        <p:tav tm="0">
                                          <p:val>
                                            <p:fltVal val="90"/>
                                          </p:val>
                                        </p:tav>
                                        <p:tav tm="100000">
                                          <p:val>
                                            <p:fltVal val="0"/>
                                          </p:val>
                                        </p:tav>
                                      </p:tavLst>
                                    </p:anim>
                                    <p:animEffect transition="in" filter="fade">
                                      <p:cBhvr>
                                        <p:cTn id="15" dur="1000"/>
                                        <p:tgtEl>
                                          <p:spTgt spid="25"/>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grpId="0" nodeType="clickEffect">
                                  <p:stCondLst>
                                    <p:cond delay="0"/>
                                  </p:stCondLst>
                                  <p:childTnLst>
                                    <p:set>
                                      <p:cBhvr>
                                        <p:cTn id="19" dur="1" fill="hold">
                                          <p:stCondLst>
                                            <p:cond delay="0"/>
                                          </p:stCondLst>
                                        </p:cTn>
                                        <p:tgtEl>
                                          <p:spTgt spid="20"/>
                                        </p:tgtEl>
                                        <p:attrNameLst>
                                          <p:attrName>style.visibility</p:attrName>
                                        </p:attrNameLst>
                                      </p:cBhvr>
                                      <p:to>
                                        <p:strVal val="visible"/>
                                      </p:to>
                                    </p:set>
                                    <p:anim calcmode="lin" valueType="num">
                                      <p:cBhvr>
                                        <p:cTn id="20" dur="1000" fill="hold"/>
                                        <p:tgtEl>
                                          <p:spTgt spid="20"/>
                                        </p:tgtEl>
                                        <p:attrNameLst>
                                          <p:attrName>ppt_w</p:attrName>
                                        </p:attrNameLst>
                                      </p:cBhvr>
                                      <p:tavLst>
                                        <p:tav tm="0">
                                          <p:val>
                                            <p:fltVal val="0"/>
                                          </p:val>
                                        </p:tav>
                                        <p:tav tm="100000">
                                          <p:val>
                                            <p:strVal val="#ppt_w"/>
                                          </p:val>
                                        </p:tav>
                                      </p:tavLst>
                                    </p:anim>
                                    <p:anim calcmode="lin" valueType="num">
                                      <p:cBhvr>
                                        <p:cTn id="21" dur="1000" fill="hold"/>
                                        <p:tgtEl>
                                          <p:spTgt spid="20"/>
                                        </p:tgtEl>
                                        <p:attrNameLst>
                                          <p:attrName>ppt_h</p:attrName>
                                        </p:attrNameLst>
                                      </p:cBhvr>
                                      <p:tavLst>
                                        <p:tav tm="0">
                                          <p:val>
                                            <p:fltVal val="0"/>
                                          </p:val>
                                        </p:tav>
                                        <p:tav tm="100000">
                                          <p:val>
                                            <p:strVal val="#ppt_h"/>
                                          </p:val>
                                        </p:tav>
                                      </p:tavLst>
                                    </p:anim>
                                    <p:anim calcmode="lin" valueType="num">
                                      <p:cBhvr>
                                        <p:cTn id="22" dur="1000" fill="hold"/>
                                        <p:tgtEl>
                                          <p:spTgt spid="20"/>
                                        </p:tgtEl>
                                        <p:attrNameLst>
                                          <p:attrName>style.rotation</p:attrName>
                                        </p:attrNameLst>
                                      </p:cBhvr>
                                      <p:tavLst>
                                        <p:tav tm="0">
                                          <p:val>
                                            <p:fltVal val="90"/>
                                          </p:val>
                                        </p:tav>
                                        <p:tav tm="100000">
                                          <p:val>
                                            <p:fltVal val="0"/>
                                          </p:val>
                                        </p:tav>
                                      </p:tavLst>
                                    </p:anim>
                                    <p:animEffect transition="in" filter="fade">
                                      <p:cBhvr>
                                        <p:cTn id="23" dur="1000"/>
                                        <p:tgtEl>
                                          <p:spTgt spid="20"/>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grpId="0" nodeType="clickEffect">
                                  <p:stCondLst>
                                    <p:cond delay="0"/>
                                  </p:stCondLst>
                                  <p:childTnLst>
                                    <p:set>
                                      <p:cBhvr>
                                        <p:cTn id="27" dur="1" fill="hold">
                                          <p:stCondLst>
                                            <p:cond delay="0"/>
                                          </p:stCondLst>
                                        </p:cTn>
                                        <p:tgtEl>
                                          <p:spTgt spid="21"/>
                                        </p:tgtEl>
                                        <p:attrNameLst>
                                          <p:attrName>style.visibility</p:attrName>
                                        </p:attrNameLst>
                                      </p:cBhvr>
                                      <p:to>
                                        <p:strVal val="visible"/>
                                      </p:to>
                                    </p:set>
                                    <p:anim calcmode="lin" valueType="num">
                                      <p:cBhvr>
                                        <p:cTn id="28" dur="1000" fill="hold"/>
                                        <p:tgtEl>
                                          <p:spTgt spid="21"/>
                                        </p:tgtEl>
                                        <p:attrNameLst>
                                          <p:attrName>ppt_w</p:attrName>
                                        </p:attrNameLst>
                                      </p:cBhvr>
                                      <p:tavLst>
                                        <p:tav tm="0">
                                          <p:val>
                                            <p:fltVal val="0"/>
                                          </p:val>
                                        </p:tav>
                                        <p:tav tm="100000">
                                          <p:val>
                                            <p:strVal val="#ppt_w"/>
                                          </p:val>
                                        </p:tav>
                                      </p:tavLst>
                                    </p:anim>
                                    <p:anim calcmode="lin" valueType="num">
                                      <p:cBhvr>
                                        <p:cTn id="29" dur="1000" fill="hold"/>
                                        <p:tgtEl>
                                          <p:spTgt spid="21"/>
                                        </p:tgtEl>
                                        <p:attrNameLst>
                                          <p:attrName>ppt_h</p:attrName>
                                        </p:attrNameLst>
                                      </p:cBhvr>
                                      <p:tavLst>
                                        <p:tav tm="0">
                                          <p:val>
                                            <p:fltVal val="0"/>
                                          </p:val>
                                        </p:tav>
                                        <p:tav tm="100000">
                                          <p:val>
                                            <p:strVal val="#ppt_h"/>
                                          </p:val>
                                        </p:tav>
                                      </p:tavLst>
                                    </p:anim>
                                    <p:anim calcmode="lin" valueType="num">
                                      <p:cBhvr>
                                        <p:cTn id="30" dur="1000" fill="hold"/>
                                        <p:tgtEl>
                                          <p:spTgt spid="21"/>
                                        </p:tgtEl>
                                        <p:attrNameLst>
                                          <p:attrName>style.rotation</p:attrName>
                                        </p:attrNameLst>
                                      </p:cBhvr>
                                      <p:tavLst>
                                        <p:tav tm="0">
                                          <p:val>
                                            <p:fltVal val="90"/>
                                          </p:val>
                                        </p:tav>
                                        <p:tav tm="100000">
                                          <p:val>
                                            <p:fltVal val="0"/>
                                          </p:val>
                                        </p:tav>
                                      </p:tavLst>
                                    </p:anim>
                                    <p:animEffect transition="in" filter="fade">
                                      <p:cBhvr>
                                        <p:cTn id="31" dur="1000"/>
                                        <p:tgtEl>
                                          <p:spTgt spid="21"/>
                                        </p:tgtEl>
                                      </p:cBhvr>
                                    </p:animEffect>
                                  </p:childTnLst>
                                </p:cTn>
                              </p:par>
                            </p:childTnLst>
                          </p:cTn>
                        </p:par>
                      </p:childTnLst>
                    </p:cTn>
                  </p:par>
                  <p:par>
                    <p:cTn id="32" fill="hold">
                      <p:stCondLst>
                        <p:cond delay="indefinite"/>
                      </p:stCondLst>
                      <p:childTnLst>
                        <p:par>
                          <p:cTn id="33" fill="hold">
                            <p:stCondLst>
                              <p:cond delay="0"/>
                            </p:stCondLst>
                            <p:childTnLst>
                              <p:par>
                                <p:cTn id="34" presetID="31" presetClass="entr" presetSubtype="0" fill="hold" grpId="0" nodeType="clickEffect">
                                  <p:stCondLst>
                                    <p:cond delay="0"/>
                                  </p:stCondLst>
                                  <p:childTnLst>
                                    <p:set>
                                      <p:cBhvr>
                                        <p:cTn id="35" dur="1" fill="hold">
                                          <p:stCondLst>
                                            <p:cond delay="0"/>
                                          </p:stCondLst>
                                        </p:cTn>
                                        <p:tgtEl>
                                          <p:spTgt spid="22"/>
                                        </p:tgtEl>
                                        <p:attrNameLst>
                                          <p:attrName>style.visibility</p:attrName>
                                        </p:attrNameLst>
                                      </p:cBhvr>
                                      <p:to>
                                        <p:strVal val="visible"/>
                                      </p:to>
                                    </p:set>
                                    <p:anim calcmode="lin" valueType="num">
                                      <p:cBhvr>
                                        <p:cTn id="36" dur="1000" fill="hold"/>
                                        <p:tgtEl>
                                          <p:spTgt spid="22"/>
                                        </p:tgtEl>
                                        <p:attrNameLst>
                                          <p:attrName>ppt_w</p:attrName>
                                        </p:attrNameLst>
                                      </p:cBhvr>
                                      <p:tavLst>
                                        <p:tav tm="0">
                                          <p:val>
                                            <p:fltVal val="0"/>
                                          </p:val>
                                        </p:tav>
                                        <p:tav tm="100000">
                                          <p:val>
                                            <p:strVal val="#ppt_w"/>
                                          </p:val>
                                        </p:tav>
                                      </p:tavLst>
                                    </p:anim>
                                    <p:anim calcmode="lin" valueType="num">
                                      <p:cBhvr>
                                        <p:cTn id="37" dur="1000" fill="hold"/>
                                        <p:tgtEl>
                                          <p:spTgt spid="22"/>
                                        </p:tgtEl>
                                        <p:attrNameLst>
                                          <p:attrName>ppt_h</p:attrName>
                                        </p:attrNameLst>
                                      </p:cBhvr>
                                      <p:tavLst>
                                        <p:tav tm="0">
                                          <p:val>
                                            <p:fltVal val="0"/>
                                          </p:val>
                                        </p:tav>
                                        <p:tav tm="100000">
                                          <p:val>
                                            <p:strVal val="#ppt_h"/>
                                          </p:val>
                                        </p:tav>
                                      </p:tavLst>
                                    </p:anim>
                                    <p:anim calcmode="lin" valueType="num">
                                      <p:cBhvr>
                                        <p:cTn id="38" dur="1000" fill="hold"/>
                                        <p:tgtEl>
                                          <p:spTgt spid="22"/>
                                        </p:tgtEl>
                                        <p:attrNameLst>
                                          <p:attrName>style.rotation</p:attrName>
                                        </p:attrNameLst>
                                      </p:cBhvr>
                                      <p:tavLst>
                                        <p:tav tm="0">
                                          <p:val>
                                            <p:fltVal val="90"/>
                                          </p:val>
                                        </p:tav>
                                        <p:tav tm="100000">
                                          <p:val>
                                            <p:fltVal val="0"/>
                                          </p:val>
                                        </p:tav>
                                      </p:tavLst>
                                    </p:anim>
                                    <p:animEffect transition="in" filter="fade">
                                      <p:cBhvr>
                                        <p:cTn id="39" dur="1000"/>
                                        <p:tgtEl>
                                          <p:spTgt spid="22"/>
                                        </p:tgtEl>
                                      </p:cBhvr>
                                    </p:animEffect>
                                  </p:childTnLst>
                                </p:cTn>
                              </p:par>
                            </p:childTnLst>
                          </p:cTn>
                        </p:par>
                      </p:childTnLst>
                    </p:cTn>
                  </p:par>
                  <p:par>
                    <p:cTn id="40" fill="hold">
                      <p:stCondLst>
                        <p:cond delay="indefinite"/>
                      </p:stCondLst>
                      <p:childTnLst>
                        <p:par>
                          <p:cTn id="41" fill="hold">
                            <p:stCondLst>
                              <p:cond delay="0"/>
                            </p:stCondLst>
                            <p:childTnLst>
                              <p:par>
                                <p:cTn id="42" presetID="31" presetClass="entr" presetSubtype="0" fill="hold" grpId="0" nodeType="clickEffect">
                                  <p:stCondLst>
                                    <p:cond delay="0"/>
                                  </p:stCondLst>
                                  <p:childTnLst>
                                    <p:set>
                                      <p:cBhvr>
                                        <p:cTn id="43" dur="1" fill="hold">
                                          <p:stCondLst>
                                            <p:cond delay="0"/>
                                          </p:stCondLst>
                                        </p:cTn>
                                        <p:tgtEl>
                                          <p:spTgt spid="23"/>
                                        </p:tgtEl>
                                        <p:attrNameLst>
                                          <p:attrName>style.visibility</p:attrName>
                                        </p:attrNameLst>
                                      </p:cBhvr>
                                      <p:to>
                                        <p:strVal val="visible"/>
                                      </p:to>
                                    </p:set>
                                    <p:anim calcmode="lin" valueType="num">
                                      <p:cBhvr>
                                        <p:cTn id="44" dur="1000" fill="hold"/>
                                        <p:tgtEl>
                                          <p:spTgt spid="23"/>
                                        </p:tgtEl>
                                        <p:attrNameLst>
                                          <p:attrName>ppt_w</p:attrName>
                                        </p:attrNameLst>
                                      </p:cBhvr>
                                      <p:tavLst>
                                        <p:tav tm="0">
                                          <p:val>
                                            <p:fltVal val="0"/>
                                          </p:val>
                                        </p:tav>
                                        <p:tav tm="100000">
                                          <p:val>
                                            <p:strVal val="#ppt_w"/>
                                          </p:val>
                                        </p:tav>
                                      </p:tavLst>
                                    </p:anim>
                                    <p:anim calcmode="lin" valueType="num">
                                      <p:cBhvr>
                                        <p:cTn id="45" dur="1000" fill="hold"/>
                                        <p:tgtEl>
                                          <p:spTgt spid="23"/>
                                        </p:tgtEl>
                                        <p:attrNameLst>
                                          <p:attrName>ppt_h</p:attrName>
                                        </p:attrNameLst>
                                      </p:cBhvr>
                                      <p:tavLst>
                                        <p:tav tm="0">
                                          <p:val>
                                            <p:fltVal val="0"/>
                                          </p:val>
                                        </p:tav>
                                        <p:tav tm="100000">
                                          <p:val>
                                            <p:strVal val="#ppt_h"/>
                                          </p:val>
                                        </p:tav>
                                      </p:tavLst>
                                    </p:anim>
                                    <p:anim calcmode="lin" valueType="num">
                                      <p:cBhvr>
                                        <p:cTn id="46" dur="1000" fill="hold"/>
                                        <p:tgtEl>
                                          <p:spTgt spid="23"/>
                                        </p:tgtEl>
                                        <p:attrNameLst>
                                          <p:attrName>style.rotation</p:attrName>
                                        </p:attrNameLst>
                                      </p:cBhvr>
                                      <p:tavLst>
                                        <p:tav tm="0">
                                          <p:val>
                                            <p:fltVal val="90"/>
                                          </p:val>
                                        </p:tav>
                                        <p:tav tm="100000">
                                          <p:val>
                                            <p:fltVal val="0"/>
                                          </p:val>
                                        </p:tav>
                                      </p:tavLst>
                                    </p:anim>
                                    <p:animEffect transition="in" filter="fade">
                                      <p:cBhvr>
                                        <p:cTn id="47" dur="1000"/>
                                        <p:tgtEl>
                                          <p:spTgt spid="23"/>
                                        </p:tgtEl>
                                      </p:cBhvr>
                                    </p:animEffect>
                                  </p:childTnLst>
                                </p:cTn>
                              </p:par>
                            </p:childTnLst>
                          </p:cTn>
                        </p:par>
                      </p:childTnLst>
                    </p:cTn>
                  </p:par>
                  <p:par>
                    <p:cTn id="48" fill="hold">
                      <p:stCondLst>
                        <p:cond delay="indefinite"/>
                      </p:stCondLst>
                      <p:childTnLst>
                        <p:par>
                          <p:cTn id="49" fill="hold">
                            <p:stCondLst>
                              <p:cond delay="0"/>
                            </p:stCondLst>
                            <p:childTnLst>
                              <p:par>
                                <p:cTn id="50" presetID="31" presetClass="entr" presetSubtype="0" fill="hold" grpId="0" nodeType="clickEffect">
                                  <p:stCondLst>
                                    <p:cond delay="0"/>
                                  </p:stCondLst>
                                  <p:childTnLst>
                                    <p:set>
                                      <p:cBhvr>
                                        <p:cTn id="51" dur="1" fill="hold">
                                          <p:stCondLst>
                                            <p:cond delay="0"/>
                                          </p:stCondLst>
                                        </p:cTn>
                                        <p:tgtEl>
                                          <p:spTgt spid="24"/>
                                        </p:tgtEl>
                                        <p:attrNameLst>
                                          <p:attrName>style.visibility</p:attrName>
                                        </p:attrNameLst>
                                      </p:cBhvr>
                                      <p:to>
                                        <p:strVal val="visible"/>
                                      </p:to>
                                    </p:set>
                                    <p:anim calcmode="lin" valueType="num">
                                      <p:cBhvr>
                                        <p:cTn id="52" dur="1000" fill="hold"/>
                                        <p:tgtEl>
                                          <p:spTgt spid="24"/>
                                        </p:tgtEl>
                                        <p:attrNameLst>
                                          <p:attrName>ppt_w</p:attrName>
                                        </p:attrNameLst>
                                      </p:cBhvr>
                                      <p:tavLst>
                                        <p:tav tm="0">
                                          <p:val>
                                            <p:fltVal val="0"/>
                                          </p:val>
                                        </p:tav>
                                        <p:tav tm="100000">
                                          <p:val>
                                            <p:strVal val="#ppt_w"/>
                                          </p:val>
                                        </p:tav>
                                      </p:tavLst>
                                    </p:anim>
                                    <p:anim calcmode="lin" valueType="num">
                                      <p:cBhvr>
                                        <p:cTn id="53" dur="1000" fill="hold"/>
                                        <p:tgtEl>
                                          <p:spTgt spid="24"/>
                                        </p:tgtEl>
                                        <p:attrNameLst>
                                          <p:attrName>ppt_h</p:attrName>
                                        </p:attrNameLst>
                                      </p:cBhvr>
                                      <p:tavLst>
                                        <p:tav tm="0">
                                          <p:val>
                                            <p:fltVal val="0"/>
                                          </p:val>
                                        </p:tav>
                                        <p:tav tm="100000">
                                          <p:val>
                                            <p:strVal val="#ppt_h"/>
                                          </p:val>
                                        </p:tav>
                                      </p:tavLst>
                                    </p:anim>
                                    <p:anim calcmode="lin" valueType="num">
                                      <p:cBhvr>
                                        <p:cTn id="54" dur="1000" fill="hold"/>
                                        <p:tgtEl>
                                          <p:spTgt spid="24"/>
                                        </p:tgtEl>
                                        <p:attrNameLst>
                                          <p:attrName>style.rotation</p:attrName>
                                        </p:attrNameLst>
                                      </p:cBhvr>
                                      <p:tavLst>
                                        <p:tav tm="0">
                                          <p:val>
                                            <p:fltVal val="90"/>
                                          </p:val>
                                        </p:tav>
                                        <p:tav tm="100000">
                                          <p:val>
                                            <p:fltVal val="0"/>
                                          </p:val>
                                        </p:tav>
                                      </p:tavLst>
                                    </p:anim>
                                    <p:animEffect transition="in" filter="fade">
                                      <p:cBhvr>
                                        <p:cTn id="55" dur="1000"/>
                                        <p:tgtEl>
                                          <p:spTgt spid="24"/>
                                        </p:tgtEl>
                                      </p:cBhvr>
                                    </p:animEffect>
                                  </p:childTnLst>
                                </p:cTn>
                              </p:par>
                            </p:childTnLst>
                          </p:cTn>
                        </p:par>
                      </p:childTnLst>
                    </p:cTn>
                  </p:par>
                  <p:par>
                    <p:cTn id="56" fill="hold">
                      <p:stCondLst>
                        <p:cond delay="indefinite"/>
                      </p:stCondLst>
                      <p:childTnLst>
                        <p:par>
                          <p:cTn id="57" fill="hold">
                            <p:stCondLst>
                              <p:cond delay="0"/>
                            </p:stCondLst>
                            <p:childTnLst>
                              <p:par>
                                <p:cTn id="58" presetID="31" presetClass="entr" presetSubtype="0" fill="hold" grpId="0" nodeType="clickEffect">
                                  <p:stCondLst>
                                    <p:cond delay="0"/>
                                  </p:stCondLst>
                                  <p:childTnLst>
                                    <p:set>
                                      <p:cBhvr>
                                        <p:cTn id="59" dur="1" fill="hold">
                                          <p:stCondLst>
                                            <p:cond delay="0"/>
                                          </p:stCondLst>
                                        </p:cTn>
                                        <p:tgtEl>
                                          <p:spTgt spid="32"/>
                                        </p:tgtEl>
                                        <p:attrNameLst>
                                          <p:attrName>style.visibility</p:attrName>
                                        </p:attrNameLst>
                                      </p:cBhvr>
                                      <p:to>
                                        <p:strVal val="visible"/>
                                      </p:to>
                                    </p:set>
                                    <p:anim calcmode="lin" valueType="num">
                                      <p:cBhvr>
                                        <p:cTn id="60" dur="1000" fill="hold"/>
                                        <p:tgtEl>
                                          <p:spTgt spid="32"/>
                                        </p:tgtEl>
                                        <p:attrNameLst>
                                          <p:attrName>ppt_w</p:attrName>
                                        </p:attrNameLst>
                                      </p:cBhvr>
                                      <p:tavLst>
                                        <p:tav tm="0">
                                          <p:val>
                                            <p:fltVal val="0"/>
                                          </p:val>
                                        </p:tav>
                                        <p:tav tm="100000">
                                          <p:val>
                                            <p:strVal val="#ppt_w"/>
                                          </p:val>
                                        </p:tav>
                                      </p:tavLst>
                                    </p:anim>
                                    <p:anim calcmode="lin" valueType="num">
                                      <p:cBhvr>
                                        <p:cTn id="61" dur="1000" fill="hold"/>
                                        <p:tgtEl>
                                          <p:spTgt spid="32"/>
                                        </p:tgtEl>
                                        <p:attrNameLst>
                                          <p:attrName>ppt_h</p:attrName>
                                        </p:attrNameLst>
                                      </p:cBhvr>
                                      <p:tavLst>
                                        <p:tav tm="0">
                                          <p:val>
                                            <p:fltVal val="0"/>
                                          </p:val>
                                        </p:tav>
                                        <p:tav tm="100000">
                                          <p:val>
                                            <p:strVal val="#ppt_h"/>
                                          </p:val>
                                        </p:tav>
                                      </p:tavLst>
                                    </p:anim>
                                    <p:anim calcmode="lin" valueType="num">
                                      <p:cBhvr>
                                        <p:cTn id="62" dur="1000" fill="hold"/>
                                        <p:tgtEl>
                                          <p:spTgt spid="32"/>
                                        </p:tgtEl>
                                        <p:attrNameLst>
                                          <p:attrName>style.rotation</p:attrName>
                                        </p:attrNameLst>
                                      </p:cBhvr>
                                      <p:tavLst>
                                        <p:tav tm="0">
                                          <p:val>
                                            <p:fltVal val="90"/>
                                          </p:val>
                                        </p:tav>
                                        <p:tav tm="100000">
                                          <p:val>
                                            <p:fltVal val="0"/>
                                          </p:val>
                                        </p:tav>
                                      </p:tavLst>
                                    </p:anim>
                                    <p:animEffect transition="in" filter="fade">
                                      <p:cBhvr>
                                        <p:cTn id="63" dur="1000"/>
                                        <p:tgtEl>
                                          <p:spTgt spid="32"/>
                                        </p:tgtEl>
                                      </p:cBhvr>
                                    </p:animEffect>
                                  </p:childTnLst>
                                </p:cTn>
                              </p:par>
                            </p:childTnLst>
                          </p:cTn>
                        </p:par>
                      </p:childTnLst>
                    </p:cTn>
                  </p:par>
                  <p:par>
                    <p:cTn id="64" fill="hold">
                      <p:stCondLst>
                        <p:cond delay="indefinite"/>
                      </p:stCondLst>
                      <p:childTnLst>
                        <p:par>
                          <p:cTn id="65" fill="hold">
                            <p:stCondLst>
                              <p:cond delay="0"/>
                            </p:stCondLst>
                            <p:childTnLst>
                              <p:par>
                                <p:cTn id="66" presetID="31" presetClass="entr" presetSubtype="0" fill="hold" grpId="0" nodeType="clickEffect">
                                  <p:stCondLst>
                                    <p:cond delay="0"/>
                                  </p:stCondLst>
                                  <p:childTnLst>
                                    <p:set>
                                      <p:cBhvr>
                                        <p:cTn id="67" dur="1" fill="hold">
                                          <p:stCondLst>
                                            <p:cond delay="0"/>
                                          </p:stCondLst>
                                        </p:cTn>
                                        <p:tgtEl>
                                          <p:spTgt spid="35"/>
                                        </p:tgtEl>
                                        <p:attrNameLst>
                                          <p:attrName>style.visibility</p:attrName>
                                        </p:attrNameLst>
                                      </p:cBhvr>
                                      <p:to>
                                        <p:strVal val="visible"/>
                                      </p:to>
                                    </p:set>
                                    <p:anim calcmode="lin" valueType="num">
                                      <p:cBhvr>
                                        <p:cTn id="68" dur="1000" fill="hold"/>
                                        <p:tgtEl>
                                          <p:spTgt spid="35"/>
                                        </p:tgtEl>
                                        <p:attrNameLst>
                                          <p:attrName>ppt_w</p:attrName>
                                        </p:attrNameLst>
                                      </p:cBhvr>
                                      <p:tavLst>
                                        <p:tav tm="0">
                                          <p:val>
                                            <p:fltVal val="0"/>
                                          </p:val>
                                        </p:tav>
                                        <p:tav tm="100000">
                                          <p:val>
                                            <p:strVal val="#ppt_w"/>
                                          </p:val>
                                        </p:tav>
                                      </p:tavLst>
                                    </p:anim>
                                    <p:anim calcmode="lin" valueType="num">
                                      <p:cBhvr>
                                        <p:cTn id="69" dur="1000" fill="hold"/>
                                        <p:tgtEl>
                                          <p:spTgt spid="35"/>
                                        </p:tgtEl>
                                        <p:attrNameLst>
                                          <p:attrName>ppt_h</p:attrName>
                                        </p:attrNameLst>
                                      </p:cBhvr>
                                      <p:tavLst>
                                        <p:tav tm="0">
                                          <p:val>
                                            <p:fltVal val="0"/>
                                          </p:val>
                                        </p:tav>
                                        <p:tav tm="100000">
                                          <p:val>
                                            <p:strVal val="#ppt_h"/>
                                          </p:val>
                                        </p:tav>
                                      </p:tavLst>
                                    </p:anim>
                                    <p:anim calcmode="lin" valueType="num">
                                      <p:cBhvr>
                                        <p:cTn id="70" dur="1000" fill="hold"/>
                                        <p:tgtEl>
                                          <p:spTgt spid="35"/>
                                        </p:tgtEl>
                                        <p:attrNameLst>
                                          <p:attrName>style.rotation</p:attrName>
                                        </p:attrNameLst>
                                      </p:cBhvr>
                                      <p:tavLst>
                                        <p:tav tm="0">
                                          <p:val>
                                            <p:fltVal val="90"/>
                                          </p:val>
                                        </p:tav>
                                        <p:tav tm="100000">
                                          <p:val>
                                            <p:fltVal val="0"/>
                                          </p:val>
                                        </p:tav>
                                      </p:tavLst>
                                    </p:anim>
                                    <p:animEffect transition="in" filter="fade">
                                      <p:cBhvr>
                                        <p:cTn id="71" dur="1000"/>
                                        <p:tgtEl>
                                          <p:spTgt spid="35"/>
                                        </p:tgtEl>
                                      </p:cBhvr>
                                    </p:animEffect>
                                  </p:childTnLst>
                                </p:cTn>
                              </p:par>
                            </p:childTnLst>
                          </p:cTn>
                        </p:par>
                      </p:childTnLst>
                    </p:cTn>
                  </p:par>
                  <p:par>
                    <p:cTn id="72" fill="hold">
                      <p:stCondLst>
                        <p:cond delay="indefinite"/>
                      </p:stCondLst>
                      <p:childTnLst>
                        <p:par>
                          <p:cTn id="73" fill="hold">
                            <p:stCondLst>
                              <p:cond delay="0"/>
                            </p:stCondLst>
                            <p:childTnLst>
                              <p:par>
                                <p:cTn id="74" presetID="31" presetClass="entr" presetSubtype="0" fill="hold" grpId="0" nodeType="clickEffect">
                                  <p:stCondLst>
                                    <p:cond delay="0"/>
                                  </p:stCondLst>
                                  <p:childTnLst>
                                    <p:set>
                                      <p:cBhvr>
                                        <p:cTn id="75" dur="1" fill="hold">
                                          <p:stCondLst>
                                            <p:cond delay="0"/>
                                          </p:stCondLst>
                                        </p:cTn>
                                        <p:tgtEl>
                                          <p:spTgt spid="30"/>
                                        </p:tgtEl>
                                        <p:attrNameLst>
                                          <p:attrName>style.visibility</p:attrName>
                                        </p:attrNameLst>
                                      </p:cBhvr>
                                      <p:to>
                                        <p:strVal val="visible"/>
                                      </p:to>
                                    </p:set>
                                    <p:anim calcmode="lin" valueType="num">
                                      <p:cBhvr>
                                        <p:cTn id="76" dur="1000" fill="hold"/>
                                        <p:tgtEl>
                                          <p:spTgt spid="30"/>
                                        </p:tgtEl>
                                        <p:attrNameLst>
                                          <p:attrName>ppt_w</p:attrName>
                                        </p:attrNameLst>
                                      </p:cBhvr>
                                      <p:tavLst>
                                        <p:tav tm="0">
                                          <p:val>
                                            <p:fltVal val="0"/>
                                          </p:val>
                                        </p:tav>
                                        <p:tav tm="100000">
                                          <p:val>
                                            <p:strVal val="#ppt_w"/>
                                          </p:val>
                                        </p:tav>
                                      </p:tavLst>
                                    </p:anim>
                                    <p:anim calcmode="lin" valueType="num">
                                      <p:cBhvr>
                                        <p:cTn id="77" dur="1000" fill="hold"/>
                                        <p:tgtEl>
                                          <p:spTgt spid="30"/>
                                        </p:tgtEl>
                                        <p:attrNameLst>
                                          <p:attrName>ppt_h</p:attrName>
                                        </p:attrNameLst>
                                      </p:cBhvr>
                                      <p:tavLst>
                                        <p:tav tm="0">
                                          <p:val>
                                            <p:fltVal val="0"/>
                                          </p:val>
                                        </p:tav>
                                        <p:tav tm="100000">
                                          <p:val>
                                            <p:strVal val="#ppt_h"/>
                                          </p:val>
                                        </p:tav>
                                      </p:tavLst>
                                    </p:anim>
                                    <p:anim calcmode="lin" valueType="num">
                                      <p:cBhvr>
                                        <p:cTn id="78" dur="1000" fill="hold"/>
                                        <p:tgtEl>
                                          <p:spTgt spid="30"/>
                                        </p:tgtEl>
                                        <p:attrNameLst>
                                          <p:attrName>style.rotation</p:attrName>
                                        </p:attrNameLst>
                                      </p:cBhvr>
                                      <p:tavLst>
                                        <p:tav tm="0">
                                          <p:val>
                                            <p:fltVal val="90"/>
                                          </p:val>
                                        </p:tav>
                                        <p:tav tm="100000">
                                          <p:val>
                                            <p:fltVal val="0"/>
                                          </p:val>
                                        </p:tav>
                                      </p:tavLst>
                                    </p:anim>
                                    <p:animEffect transition="in" filter="fade">
                                      <p:cBhvr>
                                        <p:cTn id="79" dur="10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0" grpId="0" animBg="1"/>
      <p:bldP spid="21" grpId="0" animBg="1"/>
      <p:bldP spid="22" grpId="0" animBg="1"/>
      <p:bldP spid="23" grpId="0" animBg="1"/>
      <p:bldP spid="24" grpId="0" animBg="1"/>
      <p:bldP spid="25" grpId="0" animBg="1"/>
      <p:bldP spid="30" grpId="0" animBg="1"/>
      <p:bldP spid="32" grpId="0" animBg="1"/>
      <p:bldP spid="3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riangle rectangle 4"/>
          <p:cNvSpPr/>
          <p:nvPr/>
        </p:nvSpPr>
        <p:spPr>
          <a:xfrm rot="5400000">
            <a:off x="13501" y="8620"/>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Triangle rectangle 5"/>
          <p:cNvSpPr/>
          <p:nvPr/>
        </p:nvSpPr>
        <p:spPr>
          <a:xfrm rot="16200000">
            <a:off x="11399912" y="6065912"/>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Triangle rectangle 6"/>
          <p:cNvSpPr/>
          <p:nvPr/>
        </p:nvSpPr>
        <p:spPr>
          <a:xfrm>
            <a:off x="12340" y="6065911"/>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Triangle rectangle 7"/>
          <p:cNvSpPr/>
          <p:nvPr/>
        </p:nvSpPr>
        <p:spPr>
          <a:xfrm rot="10800000">
            <a:off x="11387863" y="8620"/>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uban vers le haut 8"/>
          <p:cNvSpPr/>
          <p:nvPr/>
        </p:nvSpPr>
        <p:spPr>
          <a:xfrm>
            <a:off x="3225800" y="25400"/>
            <a:ext cx="5740400" cy="876300"/>
          </a:xfrm>
          <a:prstGeom prst="ribbon2">
            <a:avLst>
              <a:gd name="adj1" fmla="val 7086"/>
              <a:gd name="adj2" fmla="val 75000"/>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ar-DZ" sz="3600" b="1" dirty="0" smtClean="0">
                <a:solidFill>
                  <a:schemeClr val="tx1"/>
                </a:solidFill>
                <a:latin typeface="Adobe Arabic" panose="02040503050201020203" pitchFamily="18" charset="-78"/>
                <a:cs typeface="Adobe Arabic" panose="02040503050201020203" pitchFamily="18" charset="-78"/>
              </a:rPr>
              <a:t>مقدمة</a:t>
            </a:r>
          </a:p>
        </p:txBody>
      </p:sp>
      <p:sp>
        <p:nvSpPr>
          <p:cNvPr id="12" name="Rectangle à coins arrondis 11"/>
          <p:cNvSpPr/>
          <p:nvPr/>
        </p:nvSpPr>
        <p:spPr>
          <a:xfrm>
            <a:off x="523836" y="1714488"/>
            <a:ext cx="11144328" cy="4929222"/>
          </a:xfrm>
          <a:prstGeom prst="wedgeRoundRectCallout">
            <a:avLst>
              <a:gd name="adj1" fmla="val -231"/>
              <a:gd name="adj2" fmla="val -67306"/>
              <a:gd name="adj3" fmla="val 16667"/>
            </a:avLst>
          </a:prstGeom>
        </p:spPr>
        <p:style>
          <a:lnRef idx="2">
            <a:schemeClr val="accent4">
              <a:shade val="50000"/>
            </a:schemeClr>
          </a:lnRef>
          <a:fillRef idx="1">
            <a:schemeClr val="accent4"/>
          </a:fillRef>
          <a:effectRef idx="0">
            <a:schemeClr val="accent4"/>
          </a:effectRef>
          <a:fontRef idx="minor">
            <a:schemeClr val="lt1"/>
          </a:fontRef>
        </p:style>
        <p:txBody>
          <a:bodyPr numCol="1" rtlCol="0" anchor="ctr"/>
          <a:lstStyle/>
          <a:p>
            <a:pPr algn="r" rtl="1"/>
            <a:r>
              <a:rPr lang="ar-DZ" sz="2400" b="1" dirty="0" smtClean="0">
                <a:solidFill>
                  <a:schemeClr val="tx1"/>
                </a:solidFill>
                <a:latin typeface="Adobe Arabic" panose="02040503050201020203" pitchFamily="18" charset="-78"/>
                <a:cs typeface="Adobe Arabic" panose="02040503050201020203" pitchFamily="18" charset="-78"/>
              </a:rPr>
              <a:t>لكل مدرب هدف واضح يسعى إلى تحقيقه في زمن محدد من خلال نشاطات مختارة ووسائل مناسبة وهكذا تلحظ أن تحديد الهدف من التدريب يسبق التفكير بأسلوب التدريب ونشاطاته ووسائله، ولما كان الهدف من التدريب تلبية المعلومات والمهارات التي تطور خبراته وتساعده على توظيفها وتطبيقها من خلال تبصيره والانطلاق من خبراته بأسلوب تجريبي وفي جو من الثقة والقناعة والأمان، فلم يعد يكفي تزويد المتدرب بالمعلومات الناقصة أو تذكيره </a:t>
            </a:r>
            <a:r>
              <a:rPr lang="ar-DZ" sz="2400" b="1" dirty="0" err="1" smtClean="0">
                <a:solidFill>
                  <a:schemeClr val="tx1"/>
                </a:solidFill>
                <a:latin typeface="Adobe Arabic" panose="02040503050201020203" pitchFamily="18" charset="-78"/>
                <a:cs typeface="Adobe Arabic" panose="02040503050201020203" pitchFamily="18" charset="-78"/>
              </a:rPr>
              <a:t>بها</a:t>
            </a:r>
            <a:r>
              <a:rPr lang="ar-DZ" sz="2400" b="1" dirty="0" smtClean="0">
                <a:solidFill>
                  <a:schemeClr val="tx1"/>
                </a:solidFill>
                <a:latin typeface="Adobe Arabic" panose="02040503050201020203" pitchFamily="18" charset="-78"/>
                <a:cs typeface="Adobe Arabic" panose="02040503050201020203" pitchFamily="18" charset="-78"/>
              </a:rPr>
              <a:t> بل لا بد من تكوين الاتجاهات الايجابية لديه نحو التدريب وإثارة </a:t>
            </a:r>
            <a:r>
              <a:rPr lang="ar-DZ" sz="2400" b="1" dirty="0" err="1" smtClean="0">
                <a:solidFill>
                  <a:schemeClr val="tx1"/>
                </a:solidFill>
                <a:latin typeface="Adobe Arabic" panose="02040503050201020203" pitchFamily="18" charset="-78"/>
                <a:cs typeface="Adobe Arabic" panose="02040503050201020203" pitchFamily="18" charset="-78"/>
              </a:rPr>
              <a:t>دافعيته</a:t>
            </a:r>
            <a:r>
              <a:rPr lang="ar-DZ" sz="2400" b="1" dirty="0" smtClean="0">
                <a:solidFill>
                  <a:schemeClr val="tx1"/>
                </a:solidFill>
                <a:latin typeface="Adobe Arabic" panose="02040503050201020203" pitchFamily="18" charset="-78"/>
                <a:cs typeface="Adobe Arabic" panose="02040503050201020203" pitchFamily="18" charset="-78"/>
              </a:rPr>
              <a:t> ليبذل الجهد المطلوب في التدريب وليعمل على تطوير خبراته بنفسه وفق إمكانياته في جو من الاحترام لخبراته وقدراته وتشجيعه على التعلم التعاوني كل ذلك بمنهج علمي وأسلوب عملي يخطط له المدّرب وينفذه المتدرب تحت إشرافه.</a:t>
            </a:r>
          </a:p>
          <a:p>
            <a:pPr algn="r" rtl="1"/>
            <a:r>
              <a:rPr lang="ar-SA" sz="2400" b="1" dirty="0" smtClean="0">
                <a:solidFill>
                  <a:schemeClr val="tx1"/>
                </a:solidFill>
                <a:latin typeface="Tahoma" panose="020B0604030504040204" pitchFamily="34" charset="0"/>
                <a:ea typeface="Tahoma" panose="020B0604030504040204" pitchFamily="34" charset="0"/>
                <a:cs typeface="Adobe Arabic"/>
              </a:rPr>
              <a:t>ومن هنا</a:t>
            </a:r>
            <a:r>
              <a:rPr lang="ar-DZ" sz="2400" b="1" dirty="0" smtClean="0">
                <a:solidFill>
                  <a:schemeClr val="tx1"/>
                </a:solidFill>
                <a:latin typeface="Tahoma" panose="020B0604030504040204" pitchFamily="34" charset="0"/>
                <a:ea typeface="Tahoma" panose="020B0604030504040204" pitchFamily="34" charset="0"/>
                <a:cs typeface="Adobe Arabic"/>
              </a:rPr>
              <a:t> يمكننا التساؤل عن </a:t>
            </a:r>
            <a:r>
              <a:rPr lang="fr-FR" sz="2400" b="1" dirty="0" err="1" smtClean="0">
                <a:solidFill>
                  <a:schemeClr val="tx1"/>
                </a:solidFill>
                <a:latin typeface="Tahoma" panose="020B0604030504040204" pitchFamily="34" charset="0"/>
                <a:ea typeface="Tahoma" panose="020B0604030504040204" pitchFamily="34" charset="0"/>
                <a:cs typeface="Adobe Arabic"/>
              </a:rPr>
              <a:t>في</a:t>
            </a:r>
            <a:r>
              <a:rPr lang="ar-DZ" sz="2400" b="1" dirty="0" smtClean="0">
                <a:solidFill>
                  <a:schemeClr val="tx1"/>
                </a:solidFill>
                <a:latin typeface="Tahoma" panose="020B0604030504040204" pitchFamily="34" charset="0"/>
                <a:ea typeface="Tahoma" panose="020B0604030504040204" pitchFamily="34" charset="0"/>
                <a:cs typeface="Adobe Arabic"/>
              </a:rPr>
              <a:t>ما يتمثل التدريب الإبداعي في</a:t>
            </a:r>
            <a:r>
              <a:rPr lang="fr-FR" sz="2400" b="1" dirty="0" smtClean="0">
                <a:solidFill>
                  <a:schemeClr val="tx1"/>
                </a:solidFill>
                <a:latin typeface="Tahoma" panose="020B0604030504040204" pitchFamily="34" charset="0"/>
                <a:ea typeface="Tahoma" panose="020B0604030504040204" pitchFamily="34" charset="0"/>
                <a:cs typeface="Adobe Arabic"/>
              </a:rPr>
              <a:t> </a:t>
            </a:r>
            <a:r>
              <a:rPr lang="fr-FR" sz="2400" b="1" dirty="0" err="1" smtClean="0">
                <a:solidFill>
                  <a:schemeClr val="tx1"/>
                </a:solidFill>
                <a:latin typeface="Tahoma" panose="020B0604030504040204" pitchFamily="34" charset="0"/>
                <a:ea typeface="Tahoma" panose="020B0604030504040204" pitchFamily="34" charset="0"/>
                <a:cs typeface="Adobe Arabic"/>
              </a:rPr>
              <a:t>المؤسسة</a:t>
            </a:r>
            <a:r>
              <a:rPr lang="fr-FR" sz="2400" b="1" dirty="0" smtClean="0">
                <a:solidFill>
                  <a:schemeClr val="tx1"/>
                </a:solidFill>
                <a:latin typeface="Tahoma" panose="020B0604030504040204" pitchFamily="34" charset="0"/>
                <a:ea typeface="Tahoma" panose="020B0604030504040204" pitchFamily="34" charset="0"/>
                <a:cs typeface="Adobe Arabic"/>
              </a:rPr>
              <a:t> ؟؟؟؟</a:t>
            </a:r>
          </a:p>
          <a:p>
            <a:pPr algn="r" rtl="1"/>
            <a:endParaRPr lang="ar-DZ" sz="2400" b="1" dirty="0">
              <a:solidFill>
                <a:schemeClr val="tx1"/>
              </a:solidFill>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xmlns="" val="2148433446"/>
      </p:ext>
    </p:extLst>
  </p:cSld>
  <p:clrMapOvr>
    <a:masterClrMapping/>
  </p:clrMapOvr>
  <mc:AlternateContent xmlns:mc="http://schemas.openxmlformats.org/markup-compatibility/2006">
    <mc:Choice xmlns:p14="http://schemas.microsoft.com/office/powerpoint/2010/main" xmlns="" Requires="p14">
      <p:transition spd="slow" p14:dur="2000">
        <p14:ferris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125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circle(in)">
                                      <p:cBhvr>
                                        <p:cTn id="12" dur="1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12">
                                            <p:txEl>
                                              <p:pRg st="0" end="0"/>
                                            </p:txEl>
                                          </p:spTgt>
                                        </p:tgtEl>
                                        <p:attrNameLst>
                                          <p:attrName>style.visibility</p:attrName>
                                        </p:attrNameLst>
                                      </p:cBhvr>
                                      <p:to>
                                        <p:strVal val="visible"/>
                                      </p:to>
                                    </p:set>
                                    <p:animEffect transition="in" filter="fade">
                                      <p:cBhvr>
                                        <p:cTn id="17" dur="1000"/>
                                        <p:tgtEl>
                                          <p:spTgt spid="12">
                                            <p:txEl>
                                              <p:pRg st="0" end="0"/>
                                            </p:txEl>
                                          </p:spTgt>
                                        </p:tgtEl>
                                      </p:cBhvr>
                                    </p:animEffect>
                                    <p:anim calcmode="lin" valueType="num">
                                      <p:cBhvr>
                                        <p:cTn id="18" dur="1000" fill="hold"/>
                                        <p:tgtEl>
                                          <p:spTgt spid="12">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1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12">
                                            <p:txEl>
                                              <p:pRg st="1" end="1"/>
                                            </p:txEl>
                                          </p:spTgt>
                                        </p:tgtEl>
                                        <p:attrNameLst>
                                          <p:attrName>style.visibility</p:attrName>
                                        </p:attrNameLst>
                                      </p:cBhvr>
                                      <p:to>
                                        <p:strVal val="visible"/>
                                      </p:to>
                                    </p:set>
                                    <p:animEffect transition="in" filter="fade">
                                      <p:cBhvr>
                                        <p:cTn id="24" dur="1000"/>
                                        <p:tgtEl>
                                          <p:spTgt spid="12">
                                            <p:txEl>
                                              <p:pRg st="1" end="1"/>
                                            </p:txEl>
                                          </p:spTgt>
                                        </p:tgtEl>
                                      </p:cBhvr>
                                    </p:animEffect>
                                    <p:anim calcmode="lin" valueType="num">
                                      <p:cBhvr>
                                        <p:cTn id="25" dur="1000" fill="hold"/>
                                        <p:tgtEl>
                                          <p:spTgt spid="12">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1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riangle rectangle 4"/>
          <p:cNvSpPr/>
          <p:nvPr/>
        </p:nvSpPr>
        <p:spPr>
          <a:xfrm rot="5400000">
            <a:off x="13501" y="8620"/>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Triangle rectangle 5"/>
          <p:cNvSpPr/>
          <p:nvPr/>
        </p:nvSpPr>
        <p:spPr>
          <a:xfrm rot="16200000">
            <a:off x="11399912" y="6065912"/>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Triangle rectangle 6"/>
          <p:cNvSpPr/>
          <p:nvPr/>
        </p:nvSpPr>
        <p:spPr>
          <a:xfrm>
            <a:off x="12340" y="6065911"/>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Triangle rectangle 7"/>
          <p:cNvSpPr/>
          <p:nvPr/>
        </p:nvSpPr>
        <p:spPr>
          <a:xfrm rot="10800000">
            <a:off x="11387863" y="8620"/>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à coins arrondis 9"/>
          <p:cNvSpPr/>
          <p:nvPr/>
        </p:nvSpPr>
        <p:spPr>
          <a:xfrm>
            <a:off x="6810380" y="1000108"/>
            <a:ext cx="4985100" cy="49825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rtl="1"/>
            <a:r>
              <a:rPr lang="ar-DZ" sz="2400" b="1" dirty="0">
                <a:solidFill>
                  <a:schemeClr val="tx1"/>
                </a:solidFill>
                <a:latin typeface="Adobe Arabic" panose="02040503050201020203" pitchFamily="18" charset="-78"/>
                <a:cs typeface="Adobe Arabic" panose="02040503050201020203" pitchFamily="18" charset="-78"/>
              </a:rPr>
              <a:t>المطلب </a:t>
            </a:r>
            <a:r>
              <a:rPr lang="ar-DZ" sz="2400" b="1" dirty="0" smtClean="0">
                <a:solidFill>
                  <a:schemeClr val="tx1"/>
                </a:solidFill>
                <a:latin typeface="Adobe Arabic" panose="02040503050201020203" pitchFamily="18" charset="-78"/>
                <a:cs typeface="Adobe Arabic" panose="02040503050201020203" pitchFamily="18" charset="-78"/>
              </a:rPr>
              <a:t>الأول: مفهوم التدريب </a:t>
            </a:r>
            <a:endParaRPr lang="fr-FR" sz="2400" b="1" dirty="0">
              <a:solidFill>
                <a:schemeClr val="tx1"/>
              </a:solidFill>
              <a:latin typeface="Adobe Arabic" panose="02040503050201020203" pitchFamily="18" charset="-78"/>
              <a:cs typeface="Adobe Arabic" panose="02040503050201020203" pitchFamily="18" charset="-78"/>
            </a:endParaRPr>
          </a:p>
        </p:txBody>
      </p:sp>
      <p:sp>
        <p:nvSpPr>
          <p:cNvPr id="11" name="Arrondir un rectangle avec un coin diagonal 10"/>
          <p:cNvSpPr/>
          <p:nvPr/>
        </p:nvSpPr>
        <p:spPr>
          <a:xfrm>
            <a:off x="1666844" y="1714488"/>
            <a:ext cx="10101258" cy="1000132"/>
          </a:xfrm>
          <a:prstGeom prst="round2Diag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r" rtl="1"/>
            <a:endParaRPr lang="ar-DZ" sz="2400" b="1" dirty="0" smtClean="0">
              <a:solidFill>
                <a:schemeClr val="tx1"/>
              </a:solidFill>
              <a:latin typeface="Adobe Arabic" panose="02040503050201020203" pitchFamily="18" charset="-78"/>
              <a:cs typeface="Adobe Arabic" panose="02040503050201020203" pitchFamily="18" charset="-78"/>
            </a:endParaRPr>
          </a:p>
          <a:p>
            <a:pPr algn="r" rtl="1"/>
            <a:endParaRPr lang="ar-DZ" sz="2400" b="1" dirty="0" smtClean="0">
              <a:solidFill>
                <a:schemeClr val="tx1"/>
              </a:solidFill>
              <a:latin typeface="Adobe Arabic" panose="02040503050201020203" pitchFamily="18" charset="-78"/>
              <a:cs typeface="Adobe Arabic" panose="02040503050201020203" pitchFamily="18" charset="-78"/>
            </a:endParaRPr>
          </a:p>
          <a:p>
            <a:pPr algn="r" rtl="1"/>
            <a:r>
              <a:rPr lang="ar-DZ" b="1" u="sng" dirty="0" smtClean="0">
                <a:solidFill>
                  <a:schemeClr val="tx1"/>
                </a:solidFill>
                <a:latin typeface="Traditional Arabic" pitchFamily="18" charset="-78"/>
                <a:cs typeface="Adobe Arabic"/>
              </a:rPr>
              <a:t>التعريف الأول </a:t>
            </a:r>
            <a:r>
              <a:rPr lang="ar-DZ" b="1" dirty="0" smtClean="0">
                <a:solidFill>
                  <a:schemeClr val="tx1"/>
                </a:solidFill>
                <a:latin typeface="Traditional Arabic" pitchFamily="18" charset="-78"/>
                <a:cs typeface="Adobe Arabic"/>
              </a:rPr>
              <a:t>: وقد عرف التدريب على أنه عملية هادفة تسعى لتطوير المـورد البـشري بتزويـده بالمعلومات والمعارف اللازمة وتنمية قدراته ومهاراته والعمل على تعـديل اتجاهاته وقناعته وذلك من أجل رفع مستوى كفاءته وتحسين أدائه وزيادة إنتاجيتـه وتحقيـق أهدافه الخاصة والوظيفية بأقصى قدر ممكن من الجودة والسرعة والاقتصاد. </a:t>
            </a:r>
            <a:br>
              <a:rPr lang="ar-DZ" b="1" dirty="0" smtClean="0">
                <a:solidFill>
                  <a:schemeClr val="tx1"/>
                </a:solidFill>
                <a:latin typeface="Traditional Arabic" pitchFamily="18" charset="-78"/>
                <a:cs typeface="Adobe Arabic"/>
              </a:rPr>
            </a:br>
            <a:r>
              <a:rPr lang="ar-DZ" b="1" dirty="0" smtClean="0">
                <a:solidFill>
                  <a:schemeClr val="tx1"/>
                </a:solidFill>
                <a:latin typeface="Traditional Arabic" pitchFamily="18" charset="-78"/>
                <a:cs typeface="Adobe Arabic"/>
              </a:rPr>
              <a:t/>
            </a:r>
            <a:br>
              <a:rPr lang="ar-DZ" b="1" dirty="0" smtClean="0">
                <a:solidFill>
                  <a:schemeClr val="tx1"/>
                </a:solidFill>
                <a:latin typeface="Traditional Arabic" pitchFamily="18" charset="-78"/>
                <a:cs typeface="Adobe Arabic"/>
              </a:rPr>
            </a:br>
            <a:r>
              <a:rPr lang="fr-FR" b="1" dirty="0" smtClean="0">
                <a:solidFill>
                  <a:schemeClr val="tx1"/>
                </a:solidFill>
                <a:latin typeface="Traditional Arabic" pitchFamily="18" charset="-78"/>
                <a:cs typeface="Adobe Arabic"/>
              </a:rPr>
              <a:t> </a:t>
            </a:r>
            <a:br>
              <a:rPr lang="fr-FR" b="1" dirty="0" smtClean="0">
                <a:solidFill>
                  <a:schemeClr val="tx1"/>
                </a:solidFill>
                <a:latin typeface="Traditional Arabic" pitchFamily="18" charset="-78"/>
                <a:cs typeface="Adobe Arabic"/>
              </a:rPr>
            </a:br>
            <a:endParaRPr lang="ar-DZ" b="1" dirty="0">
              <a:solidFill>
                <a:schemeClr val="tx1"/>
              </a:solidFill>
              <a:latin typeface="Traditional Arabic" pitchFamily="18" charset="-78"/>
              <a:cs typeface="Adobe Arabic"/>
            </a:endParaRPr>
          </a:p>
        </p:txBody>
      </p:sp>
      <p:sp>
        <p:nvSpPr>
          <p:cNvPr id="13" name="Ruban vers le haut 12"/>
          <p:cNvSpPr/>
          <p:nvPr/>
        </p:nvSpPr>
        <p:spPr>
          <a:xfrm>
            <a:off x="3225800" y="25400"/>
            <a:ext cx="5740400" cy="876300"/>
          </a:xfrm>
          <a:prstGeom prst="ribbon2">
            <a:avLst>
              <a:gd name="adj1" fmla="val 7086"/>
              <a:gd name="adj2" fmla="val 75000"/>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ar-DZ" sz="2800" b="1" dirty="0">
                <a:solidFill>
                  <a:schemeClr val="tx1"/>
                </a:solidFill>
                <a:latin typeface="Adobe Arabic" panose="02040503050201020203" pitchFamily="18" charset="-78"/>
                <a:cs typeface="Adobe Arabic" panose="02040503050201020203" pitchFamily="18" charset="-78"/>
              </a:rPr>
              <a:t>المبحث </a:t>
            </a:r>
            <a:r>
              <a:rPr lang="ar-DZ" sz="2800" b="1" dirty="0" smtClean="0">
                <a:solidFill>
                  <a:schemeClr val="tx1"/>
                </a:solidFill>
                <a:latin typeface="Adobe Arabic" panose="02040503050201020203" pitchFamily="18" charset="-78"/>
                <a:cs typeface="Adobe Arabic" panose="02040503050201020203" pitchFamily="18" charset="-78"/>
              </a:rPr>
              <a:t>الأول : ماهية التدريب والإبداع  </a:t>
            </a:r>
          </a:p>
        </p:txBody>
      </p:sp>
      <p:sp>
        <p:nvSpPr>
          <p:cNvPr id="15" name="Arrondir un rectangle avec un coin diagonal 14"/>
          <p:cNvSpPr/>
          <p:nvPr/>
        </p:nvSpPr>
        <p:spPr>
          <a:xfrm>
            <a:off x="1381092" y="3286124"/>
            <a:ext cx="10073710" cy="1000132"/>
          </a:xfrm>
          <a:prstGeom prst="round2Diag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r" rtl="1"/>
            <a:endParaRPr lang="ar-DZ" sz="2400" b="1" dirty="0" smtClean="0">
              <a:solidFill>
                <a:schemeClr val="tx1"/>
              </a:solidFill>
              <a:latin typeface="Adobe Arabic" panose="02040503050201020203" pitchFamily="18" charset="-78"/>
              <a:cs typeface="Adobe Arabic" panose="02040503050201020203" pitchFamily="18" charset="-78"/>
            </a:endParaRPr>
          </a:p>
          <a:p>
            <a:pPr algn="r" rtl="1"/>
            <a:r>
              <a:rPr lang="ar-DZ" b="1" u="sng" dirty="0" smtClean="0">
                <a:solidFill>
                  <a:schemeClr val="tx1"/>
                </a:solidFill>
                <a:latin typeface="Adobe Arabic" panose="02040503050201020203" pitchFamily="18" charset="-78"/>
                <a:cs typeface="Adobe Arabic"/>
              </a:rPr>
              <a:t>التعريف الثاني </a:t>
            </a:r>
            <a:r>
              <a:rPr lang="ar-DZ" b="1" dirty="0" smtClean="0">
                <a:solidFill>
                  <a:schemeClr val="tx1"/>
                </a:solidFill>
                <a:latin typeface="Adobe Arabic" panose="02040503050201020203" pitchFamily="18" charset="-78"/>
                <a:cs typeface="Adobe Arabic"/>
              </a:rPr>
              <a:t>:</a:t>
            </a:r>
            <a:r>
              <a:rPr lang="ar-DZ" b="1" dirty="0" smtClean="0">
                <a:solidFill>
                  <a:schemeClr val="tx1"/>
                </a:solidFill>
                <a:cs typeface="Adobe Arabic"/>
              </a:rPr>
              <a:t>عرف بأنه "الخبرات المنظمة التي تستخدم لنقل أو تعديل أو صقل كـل أو بعض المعلومات، المهارات، المعارف، والاتجاهات الخاصة بالأفراد في المنظمة." </a:t>
            </a:r>
          </a:p>
          <a:p>
            <a:pPr algn="r" rtl="1"/>
            <a:r>
              <a:rPr lang="ar-DZ" b="1" dirty="0" smtClean="0">
                <a:solidFill>
                  <a:schemeClr val="tx1"/>
                </a:solidFill>
                <a:cs typeface="Adobe Arabic"/>
              </a:rPr>
              <a:t/>
            </a:r>
            <a:br>
              <a:rPr lang="ar-DZ" b="1" dirty="0" smtClean="0">
                <a:solidFill>
                  <a:schemeClr val="tx1"/>
                </a:solidFill>
                <a:cs typeface="Adobe Arabic"/>
              </a:rPr>
            </a:br>
            <a:endParaRPr lang="ar-DZ" b="1" dirty="0">
              <a:solidFill>
                <a:schemeClr val="tx1"/>
              </a:solidFill>
              <a:latin typeface="Adobe Arabic" panose="02040503050201020203" pitchFamily="18" charset="-78"/>
              <a:cs typeface="Adobe Arabic"/>
            </a:endParaRPr>
          </a:p>
        </p:txBody>
      </p:sp>
      <p:sp>
        <p:nvSpPr>
          <p:cNvPr id="16" name="Arrondir un rectangle avec un coin diagonal 15"/>
          <p:cNvSpPr/>
          <p:nvPr/>
        </p:nvSpPr>
        <p:spPr>
          <a:xfrm>
            <a:off x="881026" y="4929198"/>
            <a:ext cx="10001320" cy="1143008"/>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DZ" b="1" u="sng" dirty="0" smtClean="0">
                <a:solidFill>
                  <a:schemeClr val="tx1"/>
                </a:solidFill>
                <a:cs typeface="Adobe Arabic"/>
              </a:rPr>
              <a:t>تعريف الثالث </a:t>
            </a:r>
            <a:r>
              <a:rPr lang="ar-DZ" b="1" dirty="0" smtClean="0">
                <a:solidFill>
                  <a:schemeClr val="tx1"/>
                </a:solidFill>
                <a:cs typeface="Adobe Arabic"/>
              </a:rPr>
              <a:t>:بأنه عملية سلوكية يقصد </a:t>
            </a:r>
            <a:r>
              <a:rPr lang="ar-DZ" b="1" dirty="0" err="1" smtClean="0">
                <a:solidFill>
                  <a:schemeClr val="tx1"/>
                </a:solidFill>
                <a:cs typeface="Adobe Arabic"/>
              </a:rPr>
              <a:t>بها</a:t>
            </a:r>
            <a:r>
              <a:rPr lang="ar-DZ" b="1" dirty="0" smtClean="0">
                <a:solidFill>
                  <a:schemeClr val="tx1"/>
                </a:solidFill>
                <a:cs typeface="Adobe Arabic"/>
              </a:rPr>
              <a:t> تغير الفرد بهدف تنمية ورفع كفايته الإنتاجية ويعد علما من العلوم إذا نظرنا إليه من ناحية أصوله و مبادئه كما يعد فنا من الفنون إذا نظرنا إليه من ناحية تطبيقه.  </a:t>
            </a:r>
            <a:r>
              <a:rPr lang="fr-FR" b="1" dirty="0" smtClean="0">
                <a:solidFill>
                  <a:schemeClr val="tx1"/>
                </a:solidFill>
                <a:cs typeface="Adobe Arabic"/>
              </a:rPr>
              <a:t> </a:t>
            </a:r>
            <a:endParaRPr lang="fr-FR" b="1" dirty="0">
              <a:solidFill>
                <a:schemeClr val="tx1"/>
              </a:solidFill>
              <a:cs typeface="Adobe Arabic"/>
            </a:endParaRPr>
          </a:p>
        </p:txBody>
      </p:sp>
    </p:spTree>
    <p:extLst>
      <p:ext uri="{BB962C8B-B14F-4D97-AF65-F5344CB8AC3E}">
        <p14:creationId xmlns:p14="http://schemas.microsoft.com/office/powerpoint/2010/main" xmlns="" val="3394503655"/>
      </p:ext>
    </p:extLst>
  </p:cSld>
  <p:clrMapOvr>
    <a:masterClrMapping/>
  </p:clrMapOvr>
  <mc:AlternateContent xmlns:mc="http://schemas.openxmlformats.org/markup-compatibility/2006">
    <mc:Choice xmlns:p14="http://schemas.microsoft.com/office/powerpoint/2010/main" xmlns=""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randombar(horizontal)">
                                      <p:cBhvr>
                                        <p:cTn id="7" dur="125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1000" fill="hold"/>
                                        <p:tgtEl>
                                          <p:spTgt spid="10"/>
                                        </p:tgtEl>
                                        <p:attrNameLst>
                                          <p:attrName>ppt_w</p:attrName>
                                        </p:attrNameLst>
                                      </p:cBhvr>
                                      <p:tavLst>
                                        <p:tav tm="0">
                                          <p:val>
                                            <p:fltVal val="0"/>
                                          </p:val>
                                        </p:tav>
                                        <p:tav tm="100000">
                                          <p:val>
                                            <p:strVal val="#ppt_w"/>
                                          </p:val>
                                        </p:tav>
                                      </p:tavLst>
                                    </p:anim>
                                    <p:anim calcmode="lin" valueType="num">
                                      <p:cBhvr>
                                        <p:cTn id="13" dur="1000" fill="hold"/>
                                        <p:tgtEl>
                                          <p:spTgt spid="10"/>
                                        </p:tgtEl>
                                        <p:attrNameLst>
                                          <p:attrName>ppt_h</p:attrName>
                                        </p:attrNameLst>
                                      </p:cBhvr>
                                      <p:tavLst>
                                        <p:tav tm="0">
                                          <p:val>
                                            <p:fltVal val="0"/>
                                          </p:val>
                                        </p:tav>
                                        <p:tav tm="100000">
                                          <p:val>
                                            <p:strVal val="#ppt_h"/>
                                          </p:val>
                                        </p:tav>
                                      </p:tavLst>
                                    </p:anim>
                                    <p:anim calcmode="lin" valueType="num">
                                      <p:cBhvr>
                                        <p:cTn id="14" dur="1000" fill="hold"/>
                                        <p:tgtEl>
                                          <p:spTgt spid="10"/>
                                        </p:tgtEl>
                                        <p:attrNameLst>
                                          <p:attrName>style.rotation</p:attrName>
                                        </p:attrNameLst>
                                      </p:cBhvr>
                                      <p:tavLst>
                                        <p:tav tm="0">
                                          <p:val>
                                            <p:fltVal val="90"/>
                                          </p:val>
                                        </p:tav>
                                        <p:tav tm="100000">
                                          <p:val>
                                            <p:fltVal val="0"/>
                                          </p:val>
                                        </p:tav>
                                      </p:tavLst>
                                    </p:anim>
                                    <p:animEffect transition="in" filter="fade">
                                      <p:cBhvr>
                                        <p:cTn id="15" dur="10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circle(in)">
                                      <p:cBhvr>
                                        <p:cTn id="20" dur="1500"/>
                                        <p:tgtEl>
                                          <p:spTgt spid="11"/>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11">
                                            <p:txEl>
                                              <p:pRg st="2" end="2"/>
                                            </p:txEl>
                                          </p:spTgt>
                                        </p:tgtEl>
                                        <p:attrNameLst>
                                          <p:attrName>style.visibility</p:attrName>
                                        </p:attrNameLst>
                                      </p:cBhvr>
                                      <p:to>
                                        <p:strVal val="visible"/>
                                      </p:to>
                                    </p:set>
                                    <p:animEffect transition="in" filter="fade">
                                      <p:cBhvr>
                                        <p:cTn id="25" dur="1000"/>
                                        <p:tgtEl>
                                          <p:spTgt spid="11">
                                            <p:txEl>
                                              <p:pRg st="2" end="2"/>
                                            </p:txEl>
                                          </p:spTgt>
                                        </p:tgtEl>
                                      </p:cBhvr>
                                    </p:animEffect>
                                    <p:anim calcmode="lin" valueType="num">
                                      <p:cBhvr>
                                        <p:cTn id="26"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circle(in)">
                                      <p:cBhvr>
                                        <p:cTn id="32" dur="1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15">
                                            <p:txEl>
                                              <p:pRg st="1" end="1"/>
                                            </p:txEl>
                                          </p:spTgt>
                                        </p:tgtEl>
                                        <p:attrNameLst>
                                          <p:attrName>style.visibility</p:attrName>
                                        </p:attrNameLst>
                                      </p:cBhvr>
                                      <p:to>
                                        <p:strVal val="visible"/>
                                      </p:to>
                                    </p:set>
                                    <p:animEffect transition="in" filter="fade">
                                      <p:cBhvr>
                                        <p:cTn id="37" dur="1000"/>
                                        <p:tgtEl>
                                          <p:spTgt spid="15">
                                            <p:txEl>
                                              <p:pRg st="1" end="1"/>
                                            </p:txEl>
                                          </p:spTgt>
                                        </p:tgtEl>
                                      </p:cBhvr>
                                    </p:animEffect>
                                    <p:anim calcmode="lin" valueType="num">
                                      <p:cBhvr>
                                        <p:cTn id="38" dur="1000" fill="hold"/>
                                        <p:tgtEl>
                                          <p:spTgt spid="15">
                                            <p:txEl>
                                              <p:pRg st="1" end="1"/>
                                            </p:txEl>
                                          </p:spTgt>
                                        </p:tgtEl>
                                        <p:attrNameLst>
                                          <p:attrName>ppt_x</p:attrName>
                                        </p:attrNameLst>
                                      </p:cBhvr>
                                      <p:tavLst>
                                        <p:tav tm="0">
                                          <p:val>
                                            <p:strVal val="#ppt_x"/>
                                          </p:val>
                                        </p:tav>
                                        <p:tav tm="100000">
                                          <p:val>
                                            <p:strVal val="#ppt_x"/>
                                          </p:val>
                                        </p:tav>
                                      </p:tavLst>
                                    </p:anim>
                                    <p:anim calcmode="lin" valueType="num">
                                      <p:cBhvr>
                                        <p:cTn id="39" dur="1000" fill="hold"/>
                                        <p:tgtEl>
                                          <p:spTgt spid="1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15">
                                            <p:txEl>
                                              <p:pRg st="2" end="2"/>
                                            </p:txEl>
                                          </p:spTgt>
                                        </p:tgtEl>
                                        <p:attrNameLst>
                                          <p:attrName>style.visibility</p:attrName>
                                        </p:attrNameLst>
                                      </p:cBhvr>
                                      <p:to>
                                        <p:strVal val="visible"/>
                                      </p:to>
                                    </p:set>
                                    <p:animEffect transition="in" filter="fade">
                                      <p:cBhvr>
                                        <p:cTn id="44" dur="1000"/>
                                        <p:tgtEl>
                                          <p:spTgt spid="15">
                                            <p:txEl>
                                              <p:pRg st="2" end="2"/>
                                            </p:txEl>
                                          </p:spTgt>
                                        </p:tgtEl>
                                      </p:cBhvr>
                                    </p:animEffect>
                                    <p:anim calcmode="lin" valueType="num">
                                      <p:cBhvr>
                                        <p:cTn id="45" dur="1000" fill="hold"/>
                                        <p:tgtEl>
                                          <p:spTgt spid="15">
                                            <p:txEl>
                                              <p:pRg st="2" end="2"/>
                                            </p:txEl>
                                          </p:spTgt>
                                        </p:tgtEl>
                                        <p:attrNameLst>
                                          <p:attrName>ppt_x</p:attrName>
                                        </p:attrNameLst>
                                      </p:cBhvr>
                                      <p:tavLst>
                                        <p:tav tm="0">
                                          <p:val>
                                            <p:strVal val="#ppt_x"/>
                                          </p:val>
                                        </p:tav>
                                        <p:tav tm="100000">
                                          <p:val>
                                            <p:strVal val="#ppt_x"/>
                                          </p:val>
                                        </p:tav>
                                      </p:tavLst>
                                    </p:anim>
                                    <p:anim calcmode="lin" valueType="num">
                                      <p:cBhvr>
                                        <p:cTn id="46" dur="1000" fill="hold"/>
                                        <p:tgtEl>
                                          <p:spTgt spid="1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3" grpId="0" animBg="1"/>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riangle rectangle 4"/>
          <p:cNvSpPr/>
          <p:nvPr/>
        </p:nvSpPr>
        <p:spPr>
          <a:xfrm rot="5400000">
            <a:off x="13501" y="8620"/>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Triangle rectangle 5"/>
          <p:cNvSpPr/>
          <p:nvPr/>
        </p:nvSpPr>
        <p:spPr>
          <a:xfrm rot="16200000">
            <a:off x="11399912" y="6065912"/>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Triangle rectangle 6"/>
          <p:cNvSpPr/>
          <p:nvPr/>
        </p:nvSpPr>
        <p:spPr>
          <a:xfrm>
            <a:off x="12340" y="6065911"/>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Triangle rectangle 7"/>
          <p:cNvSpPr/>
          <p:nvPr/>
        </p:nvSpPr>
        <p:spPr>
          <a:xfrm rot="10800000">
            <a:off x="11387863" y="8620"/>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à coins arrondis 9"/>
          <p:cNvSpPr/>
          <p:nvPr/>
        </p:nvSpPr>
        <p:spPr>
          <a:xfrm>
            <a:off x="8310578" y="1643050"/>
            <a:ext cx="3342026" cy="3553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400" b="1" dirty="0" smtClean="0">
                <a:solidFill>
                  <a:schemeClr val="tx1"/>
                </a:solidFill>
                <a:latin typeface="Adobe Arabic" panose="02040503050201020203" pitchFamily="18" charset="-78"/>
                <a:cs typeface="Adobe Arabic" panose="02040503050201020203" pitchFamily="18" charset="-78"/>
              </a:rPr>
              <a:t>الفرع الثاني : أهداف التدريب   </a:t>
            </a:r>
            <a:endParaRPr lang="fr-FR" sz="2400" b="1" dirty="0">
              <a:solidFill>
                <a:schemeClr val="tx1"/>
              </a:solidFill>
              <a:latin typeface="Adobe Arabic" panose="02040503050201020203" pitchFamily="18" charset="-78"/>
              <a:cs typeface="Adobe Arabic" panose="02040503050201020203" pitchFamily="18" charset="-78"/>
            </a:endParaRPr>
          </a:p>
        </p:txBody>
      </p:sp>
      <p:sp>
        <p:nvSpPr>
          <p:cNvPr id="13" name="Ruban vers le haut 12"/>
          <p:cNvSpPr/>
          <p:nvPr/>
        </p:nvSpPr>
        <p:spPr>
          <a:xfrm>
            <a:off x="3225800" y="25400"/>
            <a:ext cx="5740400" cy="876300"/>
          </a:xfrm>
          <a:prstGeom prst="ribbon2">
            <a:avLst>
              <a:gd name="adj1" fmla="val 7086"/>
              <a:gd name="adj2" fmla="val 75000"/>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ar-DZ" sz="2800" b="1" dirty="0" smtClean="0">
                <a:solidFill>
                  <a:schemeClr val="tx1"/>
                </a:solidFill>
                <a:latin typeface="Adobe Arabic" panose="02040503050201020203" pitchFamily="18" charset="-78"/>
                <a:cs typeface="Adobe Arabic" panose="02040503050201020203" pitchFamily="18" charset="-78"/>
              </a:rPr>
              <a:t>المبحث الأول : ماهية التدريب والإبداع </a:t>
            </a:r>
          </a:p>
        </p:txBody>
      </p:sp>
      <p:sp>
        <p:nvSpPr>
          <p:cNvPr id="12" name="Rectangle à coins arrondis 11"/>
          <p:cNvSpPr/>
          <p:nvPr/>
        </p:nvSpPr>
        <p:spPr>
          <a:xfrm>
            <a:off x="309522" y="2143116"/>
            <a:ext cx="11572956" cy="4572032"/>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r"/>
            <a:r>
              <a:rPr lang="ar-DZ" dirty="0" smtClean="0">
                <a:solidFill>
                  <a:schemeClr val="tx1"/>
                </a:solidFill>
              </a:rPr>
              <a:t>  الأهداف التي يحاول التدريب تحقيها هي :</a:t>
            </a:r>
          </a:p>
          <a:p>
            <a:pPr algn="r"/>
            <a:endParaRPr lang="ar-DZ" dirty="0" smtClean="0">
              <a:solidFill>
                <a:schemeClr val="tx1"/>
              </a:solidFill>
            </a:endParaRPr>
          </a:p>
          <a:p>
            <a:pPr algn="r"/>
            <a:endParaRPr lang="ar-DZ" dirty="0" smtClean="0">
              <a:solidFill>
                <a:schemeClr val="tx1"/>
              </a:solidFill>
            </a:endParaRPr>
          </a:p>
          <a:p>
            <a:pPr algn="r"/>
            <a:endParaRPr lang="ar-DZ" dirty="0" smtClean="0">
              <a:solidFill>
                <a:schemeClr val="tx1"/>
              </a:solidFill>
            </a:endParaRPr>
          </a:p>
          <a:p>
            <a:pPr algn="r"/>
            <a:endParaRPr lang="ar-DZ" dirty="0" smtClean="0">
              <a:solidFill>
                <a:schemeClr val="tx1"/>
              </a:solidFill>
            </a:endParaRPr>
          </a:p>
          <a:p>
            <a:pPr algn="r"/>
            <a:endParaRPr lang="ar-DZ" dirty="0" smtClean="0">
              <a:solidFill>
                <a:schemeClr val="tx1"/>
              </a:solidFill>
            </a:endParaRPr>
          </a:p>
          <a:p>
            <a:pPr algn="r"/>
            <a:endParaRPr lang="ar-DZ" dirty="0" smtClean="0">
              <a:solidFill>
                <a:schemeClr val="tx1"/>
              </a:solidFill>
            </a:endParaRPr>
          </a:p>
          <a:p>
            <a:pPr algn="r"/>
            <a:endParaRPr lang="ar-DZ" dirty="0" smtClean="0">
              <a:solidFill>
                <a:schemeClr val="tx1"/>
              </a:solidFill>
            </a:endParaRPr>
          </a:p>
          <a:p>
            <a:pPr algn="r"/>
            <a:endParaRPr lang="ar-DZ" dirty="0" smtClean="0">
              <a:solidFill>
                <a:schemeClr val="tx1"/>
              </a:solidFill>
            </a:endParaRPr>
          </a:p>
          <a:p>
            <a:pPr algn="r"/>
            <a:endParaRPr lang="ar-DZ" dirty="0" smtClean="0">
              <a:solidFill>
                <a:schemeClr val="tx1"/>
              </a:solidFill>
            </a:endParaRPr>
          </a:p>
          <a:p>
            <a:pPr algn="r"/>
            <a:endParaRPr lang="ar-DZ" dirty="0" smtClean="0">
              <a:solidFill>
                <a:schemeClr val="tx1"/>
              </a:solidFill>
            </a:endParaRPr>
          </a:p>
          <a:p>
            <a:pPr algn="r"/>
            <a:endParaRPr lang="ar-DZ" dirty="0" smtClean="0">
              <a:solidFill>
                <a:schemeClr val="tx1"/>
              </a:solidFill>
            </a:endParaRPr>
          </a:p>
          <a:p>
            <a:pPr algn="r"/>
            <a:endParaRPr lang="ar-DZ" dirty="0" smtClean="0">
              <a:solidFill>
                <a:schemeClr val="tx1"/>
              </a:solidFill>
            </a:endParaRPr>
          </a:p>
          <a:p>
            <a:pPr algn="r"/>
            <a:endParaRPr lang="ar-DZ" dirty="0" smtClean="0">
              <a:solidFill>
                <a:schemeClr val="tx1"/>
              </a:solidFill>
            </a:endParaRPr>
          </a:p>
          <a:p>
            <a:pPr algn="r"/>
            <a:r>
              <a:rPr lang="ar-DZ" dirty="0" smtClean="0">
                <a:solidFill>
                  <a:schemeClr val="tx1"/>
                </a:solidFill>
              </a:rPr>
              <a:t> </a:t>
            </a:r>
          </a:p>
        </p:txBody>
      </p:sp>
      <p:sp>
        <p:nvSpPr>
          <p:cNvPr id="15" name="مستطيل مستدير الزوايا 14"/>
          <p:cNvSpPr/>
          <p:nvPr/>
        </p:nvSpPr>
        <p:spPr>
          <a:xfrm>
            <a:off x="7524760" y="1071546"/>
            <a:ext cx="4357718" cy="500066"/>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r>
              <a:rPr lang="ar-DZ" dirty="0" smtClean="0"/>
              <a:t>المطلب الثاني : أهداف وأنواع التدريب</a:t>
            </a:r>
            <a:endParaRPr lang="ar-DZ" dirty="0"/>
          </a:p>
        </p:txBody>
      </p:sp>
      <p:graphicFrame>
        <p:nvGraphicFramePr>
          <p:cNvPr id="28" name="رسم تخطيطي 27"/>
          <p:cNvGraphicFramePr/>
          <p:nvPr/>
        </p:nvGraphicFramePr>
        <p:xfrm>
          <a:off x="238084" y="2714621"/>
          <a:ext cx="11953916" cy="38576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006066299"/>
      </p:ext>
    </p:extLst>
  </p:cSld>
  <p:clrMapOvr>
    <a:masterClrMapping/>
  </p:clrMapOvr>
  <mc:AlternateContent xmlns:mc="http://schemas.openxmlformats.org/markup-compatibility/2006">
    <mc:Choice xmlns:p14="http://schemas.microsoft.com/office/powerpoint/2010/main" xmlns=""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randombar(horizontal)">
                                      <p:cBhvr>
                                        <p:cTn id="7" dur="125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1000" fill="hold"/>
                                        <p:tgtEl>
                                          <p:spTgt spid="10"/>
                                        </p:tgtEl>
                                        <p:attrNameLst>
                                          <p:attrName>ppt_w</p:attrName>
                                        </p:attrNameLst>
                                      </p:cBhvr>
                                      <p:tavLst>
                                        <p:tav tm="0">
                                          <p:val>
                                            <p:fltVal val="0"/>
                                          </p:val>
                                        </p:tav>
                                        <p:tav tm="100000">
                                          <p:val>
                                            <p:strVal val="#ppt_w"/>
                                          </p:val>
                                        </p:tav>
                                      </p:tavLst>
                                    </p:anim>
                                    <p:anim calcmode="lin" valueType="num">
                                      <p:cBhvr>
                                        <p:cTn id="13" dur="1000" fill="hold"/>
                                        <p:tgtEl>
                                          <p:spTgt spid="10"/>
                                        </p:tgtEl>
                                        <p:attrNameLst>
                                          <p:attrName>ppt_h</p:attrName>
                                        </p:attrNameLst>
                                      </p:cBhvr>
                                      <p:tavLst>
                                        <p:tav tm="0">
                                          <p:val>
                                            <p:fltVal val="0"/>
                                          </p:val>
                                        </p:tav>
                                        <p:tav tm="100000">
                                          <p:val>
                                            <p:strVal val="#ppt_h"/>
                                          </p:val>
                                        </p:tav>
                                      </p:tavLst>
                                    </p:anim>
                                    <p:anim calcmode="lin" valueType="num">
                                      <p:cBhvr>
                                        <p:cTn id="14" dur="1000" fill="hold"/>
                                        <p:tgtEl>
                                          <p:spTgt spid="10"/>
                                        </p:tgtEl>
                                        <p:attrNameLst>
                                          <p:attrName>style.rotation</p:attrName>
                                        </p:attrNameLst>
                                      </p:cBhvr>
                                      <p:tavLst>
                                        <p:tav tm="0">
                                          <p:val>
                                            <p:fltVal val="90"/>
                                          </p:val>
                                        </p:tav>
                                        <p:tav tm="100000">
                                          <p:val>
                                            <p:fltVal val="0"/>
                                          </p:val>
                                        </p:tav>
                                      </p:tavLst>
                                    </p:anim>
                                    <p:animEffect transition="in" filter="fade">
                                      <p:cBhvr>
                                        <p:cTn id="15"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riangle rectangle 4"/>
          <p:cNvSpPr/>
          <p:nvPr/>
        </p:nvSpPr>
        <p:spPr>
          <a:xfrm rot="5400000">
            <a:off x="13501" y="8620"/>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Triangle rectangle 5"/>
          <p:cNvSpPr/>
          <p:nvPr/>
        </p:nvSpPr>
        <p:spPr>
          <a:xfrm rot="16200000">
            <a:off x="11399912" y="6065912"/>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Triangle rectangle 6"/>
          <p:cNvSpPr/>
          <p:nvPr/>
        </p:nvSpPr>
        <p:spPr>
          <a:xfrm>
            <a:off x="12340" y="6065911"/>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Triangle rectangle 7"/>
          <p:cNvSpPr/>
          <p:nvPr/>
        </p:nvSpPr>
        <p:spPr>
          <a:xfrm rot="10800000">
            <a:off x="11387863" y="8620"/>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à coins arrondis 9"/>
          <p:cNvSpPr/>
          <p:nvPr/>
        </p:nvSpPr>
        <p:spPr>
          <a:xfrm>
            <a:off x="7024694" y="1000108"/>
            <a:ext cx="4697068" cy="49825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rtl="1"/>
            <a:r>
              <a:rPr lang="ar-DZ" sz="2400" b="1" dirty="0" smtClean="0">
                <a:solidFill>
                  <a:schemeClr val="tx1"/>
                </a:solidFill>
                <a:latin typeface="Adobe Arabic" panose="02040503050201020203" pitchFamily="18" charset="-78"/>
                <a:cs typeface="Adobe Arabic" panose="02040503050201020203" pitchFamily="18" charset="-78"/>
              </a:rPr>
              <a:t>الفرع الثاني : أنواع التدريب </a:t>
            </a:r>
            <a:endParaRPr lang="fr-FR" sz="2400" b="1" dirty="0">
              <a:solidFill>
                <a:schemeClr val="tx1"/>
              </a:solidFill>
              <a:latin typeface="Adobe Arabic" panose="02040503050201020203" pitchFamily="18" charset="-78"/>
              <a:cs typeface="Adobe Arabic" panose="02040503050201020203" pitchFamily="18" charset="-78"/>
            </a:endParaRPr>
          </a:p>
        </p:txBody>
      </p:sp>
      <p:sp>
        <p:nvSpPr>
          <p:cNvPr id="13" name="Ruban vers le haut 12"/>
          <p:cNvSpPr/>
          <p:nvPr/>
        </p:nvSpPr>
        <p:spPr>
          <a:xfrm>
            <a:off x="3225800" y="25400"/>
            <a:ext cx="5740400" cy="876300"/>
          </a:xfrm>
          <a:prstGeom prst="ribbon2">
            <a:avLst>
              <a:gd name="adj1" fmla="val 7086"/>
              <a:gd name="adj2" fmla="val 75000"/>
            </a:avLst>
          </a:prstGeom>
        </p:spPr>
        <p:style>
          <a:lnRef idx="1">
            <a:schemeClr val="accent3"/>
          </a:lnRef>
          <a:fillRef idx="3">
            <a:schemeClr val="accent3"/>
          </a:fillRef>
          <a:effectRef idx="2">
            <a:schemeClr val="accent3"/>
          </a:effectRef>
          <a:fontRef idx="minor">
            <a:schemeClr val="lt1"/>
          </a:fontRef>
        </p:style>
        <p:txBody>
          <a:bodyPr rtlCol="0" anchor="ctr"/>
          <a:lstStyle/>
          <a:p>
            <a:pPr algn="ctr" rtl="1"/>
            <a:r>
              <a:rPr lang="ar-DZ" sz="2800" b="1" dirty="0">
                <a:solidFill>
                  <a:schemeClr val="tx1"/>
                </a:solidFill>
                <a:latin typeface="Adobe Arabic" panose="02040503050201020203" pitchFamily="18" charset="-78"/>
                <a:cs typeface="Adobe Arabic" panose="02040503050201020203" pitchFamily="18" charset="-78"/>
              </a:rPr>
              <a:t>المبحث الأول</a:t>
            </a:r>
            <a:r>
              <a:rPr lang="ar-DZ" sz="2800" b="1" dirty="0" smtClean="0">
                <a:solidFill>
                  <a:schemeClr val="tx1"/>
                </a:solidFill>
                <a:latin typeface="Adobe Arabic" panose="02040503050201020203" pitchFamily="18" charset="-78"/>
                <a:cs typeface="Adobe Arabic" panose="02040503050201020203" pitchFamily="18" charset="-78"/>
              </a:rPr>
              <a:t>: ماهية التدريب والإبداع </a:t>
            </a:r>
          </a:p>
        </p:txBody>
      </p:sp>
      <p:sp>
        <p:nvSpPr>
          <p:cNvPr id="14" name="Rectangle à coins arrondis 13"/>
          <p:cNvSpPr/>
          <p:nvPr/>
        </p:nvSpPr>
        <p:spPr>
          <a:xfrm>
            <a:off x="309522" y="1643050"/>
            <a:ext cx="11501518" cy="5072098"/>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vert="horz" rtlCol="0" anchor="ctr"/>
          <a:lstStyle/>
          <a:p>
            <a:pPr algn="r"/>
            <a:endParaRPr lang="ar-DZ" sz="2000" b="1" dirty="0" smtClean="0">
              <a:solidFill>
                <a:schemeClr val="tx1"/>
              </a:solidFill>
            </a:endParaRPr>
          </a:p>
          <a:p>
            <a:pPr algn="r"/>
            <a:endParaRPr lang="ar-DZ" sz="2000" b="1" dirty="0" smtClean="0">
              <a:solidFill>
                <a:schemeClr val="tx1"/>
              </a:solidFill>
            </a:endParaRPr>
          </a:p>
          <a:p>
            <a:pPr algn="r"/>
            <a:endParaRPr lang="ar-DZ" sz="2000" b="1" dirty="0" smtClean="0">
              <a:solidFill>
                <a:schemeClr val="tx1"/>
              </a:solidFill>
            </a:endParaRPr>
          </a:p>
          <a:p>
            <a:pPr algn="r"/>
            <a:endParaRPr lang="ar-DZ" sz="2000" b="1" dirty="0" smtClean="0">
              <a:solidFill>
                <a:schemeClr val="tx1"/>
              </a:solidFill>
            </a:endParaRPr>
          </a:p>
          <a:p>
            <a:pPr algn="r"/>
            <a:endParaRPr lang="ar-DZ" sz="2000" b="1" dirty="0" smtClean="0">
              <a:solidFill>
                <a:schemeClr val="tx1"/>
              </a:solidFill>
            </a:endParaRPr>
          </a:p>
          <a:p>
            <a:pPr algn="r"/>
            <a:endParaRPr lang="ar-DZ" sz="2000" b="1" dirty="0" smtClean="0">
              <a:solidFill>
                <a:schemeClr val="tx1"/>
              </a:solidFill>
            </a:endParaRPr>
          </a:p>
          <a:p>
            <a:pPr algn="r"/>
            <a:endParaRPr lang="ar-DZ" sz="2000" b="1" dirty="0" smtClean="0">
              <a:solidFill>
                <a:schemeClr val="tx1"/>
              </a:solidFill>
            </a:endParaRPr>
          </a:p>
          <a:p>
            <a:pPr algn="r"/>
            <a:endParaRPr lang="ar-DZ" sz="2000" b="1" dirty="0" smtClean="0">
              <a:solidFill>
                <a:schemeClr val="tx1"/>
              </a:solidFill>
            </a:endParaRPr>
          </a:p>
          <a:p>
            <a:pPr algn="r"/>
            <a:endParaRPr lang="ar-DZ" sz="2000" b="1" dirty="0" smtClean="0">
              <a:solidFill>
                <a:schemeClr val="tx1"/>
              </a:solidFill>
            </a:endParaRPr>
          </a:p>
          <a:p>
            <a:pPr algn="r"/>
            <a:endParaRPr lang="ar-DZ" sz="2000" b="1" dirty="0" smtClean="0">
              <a:solidFill>
                <a:schemeClr val="tx1"/>
              </a:solidFill>
            </a:endParaRPr>
          </a:p>
          <a:p>
            <a:pPr algn="r"/>
            <a:r>
              <a:rPr lang="ar-DZ" sz="2000" b="1" dirty="0" smtClean="0">
                <a:solidFill>
                  <a:schemeClr val="tx1"/>
                </a:solidFill>
              </a:rPr>
              <a:t/>
            </a:r>
            <a:br>
              <a:rPr lang="ar-DZ" sz="2000" b="1" dirty="0" smtClean="0">
                <a:solidFill>
                  <a:schemeClr val="tx1"/>
                </a:solidFill>
              </a:rPr>
            </a:br>
            <a:endParaRPr lang="fr-FR" sz="2000" b="1" dirty="0">
              <a:solidFill>
                <a:schemeClr val="tx1"/>
              </a:solidFill>
            </a:endParaRPr>
          </a:p>
        </p:txBody>
      </p:sp>
      <p:sp>
        <p:nvSpPr>
          <p:cNvPr id="17" name="Rectangle à coins arrondis 16"/>
          <p:cNvSpPr/>
          <p:nvPr/>
        </p:nvSpPr>
        <p:spPr>
          <a:xfrm>
            <a:off x="8167702" y="2071678"/>
            <a:ext cx="3286148" cy="500066"/>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ar-DZ" sz="2000" b="1" dirty="0" smtClean="0">
                <a:solidFill>
                  <a:schemeClr val="tx1"/>
                </a:solidFill>
                <a:cs typeface="Adobe Arabic"/>
              </a:rPr>
              <a:t>التدريب من حيث الأهداف </a:t>
            </a:r>
            <a:r>
              <a:rPr lang="fr-FR" sz="2000" b="1" dirty="0" smtClean="0">
                <a:solidFill>
                  <a:schemeClr val="tx1"/>
                </a:solidFill>
              </a:rPr>
              <a:t> </a:t>
            </a:r>
            <a:r>
              <a:rPr lang="ar-DZ" sz="2000" b="1" dirty="0" smtClean="0">
                <a:solidFill>
                  <a:schemeClr val="tx1"/>
                </a:solidFill>
              </a:rPr>
              <a:t>1ـ</a:t>
            </a:r>
            <a:endParaRPr lang="fr-FR" sz="2000" b="1" dirty="0">
              <a:solidFill>
                <a:schemeClr val="tx1"/>
              </a:solidFill>
            </a:endParaRPr>
          </a:p>
        </p:txBody>
      </p:sp>
      <p:sp>
        <p:nvSpPr>
          <p:cNvPr id="19" name="Rectangle 18"/>
          <p:cNvSpPr/>
          <p:nvPr/>
        </p:nvSpPr>
        <p:spPr>
          <a:xfrm>
            <a:off x="8167702" y="2571744"/>
            <a:ext cx="3286148" cy="3429024"/>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r" rtl="1">
              <a:buFont typeface="Arial" pitchFamily="34" charset="0"/>
              <a:buChar char="•"/>
            </a:pPr>
            <a:r>
              <a:rPr lang="ar-DZ" sz="2000" dirty="0" smtClean="0">
                <a:solidFill>
                  <a:schemeClr val="tx1"/>
                </a:solidFill>
              </a:rPr>
              <a:t>التدريب على المهارات</a:t>
            </a:r>
          </a:p>
          <a:p>
            <a:pPr algn="r" rtl="1">
              <a:buFont typeface="Arial" pitchFamily="34" charset="0"/>
              <a:buChar char="•"/>
            </a:pPr>
            <a:r>
              <a:rPr lang="ar-DZ" sz="2000" dirty="0" smtClean="0">
                <a:solidFill>
                  <a:schemeClr val="tx1"/>
                </a:solidFill>
              </a:rPr>
              <a:t>تكوين اتجاهات </a:t>
            </a:r>
          </a:p>
          <a:p>
            <a:pPr algn="r" rtl="1">
              <a:buFont typeface="Arial" pitchFamily="34" charset="0"/>
              <a:buChar char="•"/>
            </a:pPr>
            <a:r>
              <a:rPr lang="ar-DZ" sz="2000" dirty="0" smtClean="0">
                <a:solidFill>
                  <a:schemeClr val="tx1"/>
                </a:solidFill>
              </a:rPr>
              <a:t>التدريب للترقية </a:t>
            </a:r>
          </a:p>
          <a:p>
            <a:pPr algn="r" rtl="1">
              <a:buFont typeface="Arial" pitchFamily="34" charset="0"/>
              <a:buChar char="•"/>
            </a:pPr>
            <a:r>
              <a:rPr lang="ar-DZ" sz="2000" dirty="0" smtClean="0">
                <a:solidFill>
                  <a:schemeClr val="tx1"/>
                </a:solidFill>
              </a:rPr>
              <a:t>التدريب التكميلي</a:t>
            </a:r>
          </a:p>
          <a:p>
            <a:pPr algn="r" rtl="1">
              <a:buFont typeface="Arial" pitchFamily="34" charset="0"/>
              <a:buChar char="•"/>
            </a:pPr>
            <a:r>
              <a:rPr lang="ar-DZ" sz="2000" dirty="0" smtClean="0">
                <a:solidFill>
                  <a:schemeClr val="tx1"/>
                </a:solidFill>
              </a:rPr>
              <a:t>التدريب العلاجي </a:t>
            </a:r>
          </a:p>
          <a:p>
            <a:pPr algn="r" rtl="1">
              <a:buFont typeface="Arial" pitchFamily="34" charset="0"/>
              <a:buChar char="•"/>
            </a:pPr>
            <a:r>
              <a:rPr lang="ar-DZ" sz="2000" dirty="0" smtClean="0">
                <a:solidFill>
                  <a:schemeClr val="tx1"/>
                </a:solidFill>
              </a:rPr>
              <a:t>التدريب التجديدي</a:t>
            </a:r>
          </a:p>
          <a:p>
            <a:pPr algn="r" rtl="1">
              <a:buFont typeface="Arial" pitchFamily="34" charset="0"/>
              <a:buChar char="•"/>
            </a:pPr>
            <a:r>
              <a:rPr lang="ar-DZ" sz="2000" dirty="0" smtClean="0">
                <a:solidFill>
                  <a:schemeClr val="tx1"/>
                </a:solidFill>
              </a:rPr>
              <a:t>التدريب للأعمال والمهام الجديدة </a:t>
            </a:r>
          </a:p>
          <a:p>
            <a:pPr algn="r" rtl="1">
              <a:buFont typeface="Arial" pitchFamily="34" charset="0"/>
              <a:buChar char="•"/>
            </a:pPr>
            <a:r>
              <a:rPr lang="ar-DZ" sz="2000" dirty="0" smtClean="0">
                <a:solidFill>
                  <a:schemeClr val="tx1"/>
                </a:solidFill>
              </a:rPr>
              <a:t>التدريب الإنعاشي </a:t>
            </a:r>
          </a:p>
          <a:p>
            <a:pPr algn="ctr" rtl="1">
              <a:buFont typeface="Arial" pitchFamily="34" charset="0"/>
              <a:buChar char="•"/>
            </a:pPr>
            <a:endParaRPr lang="ar-DZ" b="1" dirty="0" smtClean="0">
              <a:solidFill>
                <a:schemeClr val="tx1"/>
              </a:solidFill>
            </a:endParaRPr>
          </a:p>
        </p:txBody>
      </p:sp>
      <p:sp>
        <p:nvSpPr>
          <p:cNvPr id="20" name="Rectangle 19"/>
          <p:cNvSpPr/>
          <p:nvPr/>
        </p:nvSpPr>
        <p:spPr>
          <a:xfrm>
            <a:off x="4452926" y="2143116"/>
            <a:ext cx="3357586" cy="42862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ar-DZ" sz="2000" b="1" dirty="0" smtClean="0">
                <a:solidFill>
                  <a:schemeClr val="tx1"/>
                </a:solidFill>
              </a:rPr>
              <a:t>2ـ التدريب حسب المكان </a:t>
            </a:r>
            <a:endParaRPr lang="fr-FR" sz="2000" b="1" dirty="0">
              <a:solidFill>
                <a:schemeClr val="tx1"/>
              </a:solidFill>
            </a:endParaRPr>
          </a:p>
        </p:txBody>
      </p:sp>
      <p:sp>
        <p:nvSpPr>
          <p:cNvPr id="22" name="Rectangle 21"/>
          <p:cNvSpPr/>
          <p:nvPr/>
        </p:nvSpPr>
        <p:spPr>
          <a:xfrm>
            <a:off x="4452926" y="2571744"/>
            <a:ext cx="3357586" cy="3429024"/>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r" rtl="1">
              <a:buFont typeface="Arial" pitchFamily="34" charset="0"/>
              <a:buChar char="•"/>
            </a:pPr>
            <a:r>
              <a:rPr lang="ar-DZ" sz="2000" dirty="0" smtClean="0">
                <a:solidFill>
                  <a:schemeClr val="tx1"/>
                </a:solidFill>
                <a:cs typeface="Adobe Arabic"/>
              </a:rPr>
              <a:t>التدريب الداخلي : يتم وفق خطط الإدارة و تحت رقابتها إذا تشرف عليه الإدارة و تتحمل جميع التكاليف. </a:t>
            </a:r>
          </a:p>
          <a:p>
            <a:pPr algn="r" rtl="1">
              <a:buFont typeface="Arial" pitchFamily="34" charset="0"/>
              <a:buChar char="•"/>
            </a:pPr>
            <a:r>
              <a:rPr lang="ar-DZ" sz="2000" dirty="0" smtClean="0">
                <a:solidFill>
                  <a:schemeClr val="tx1"/>
                </a:solidFill>
                <a:cs typeface="Adobe Arabic"/>
              </a:rPr>
              <a:t>التدريب الخارجي : يتم في أماكن مخصصة للتدريب وتقع خارج المنظمة يتميز بكونه يتيح أفاق أرحب لتبادل الخبرات واكتساب المهارات . </a:t>
            </a:r>
          </a:p>
          <a:p>
            <a:pPr algn="r" rtl="1"/>
            <a:endParaRPr lang="ar-DZ" sz="2000" dirty="0" smtClean="0">
              <a:solidFill>
                <a:schemeClr val="tx1"/>
              </a:solidFill>
              <a:cs typeface="Adobe Arabic"/>
            </a:endParaRPr>
          </a:p>
        </p:txBody>
      </p:sp>
      <p:sp>
        <p:nvSpPr>
          <p:cNvPr id="23" name="Rectangle 22"/>
          <p:cNvSpPr/>
          <p:nvPr/>
        </p:nvSpPr>
        <p:spPr>
          <a:xfrm>
            <a:off x="523836" y="2143116"/>
            <a:ext cx="3643338" cy="42862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ar-DZ" sz="2000" b="1" dirty="0" smtClean="0">
                <a:solidFill>
                  <a:schemeClr val="tx1"/>
                </a:solidFill>
              </a:rPr>
              <a:t>3ـ التدريب حسب الزمان </a:t>
            </a:r>
            <a:endParaRPr lang="fr-FR" sz="2000" b="1" dirty="0">
              <a:solidFill>
                <a:schemeClr val="tx1"/>
              </a:solidFill>
            </a:endParaRPr>
          </a:p>
        </p:txBody>
      </p:sp>
      <p:sp>
        <p:nvSpPr>
          <p:cNvPr id="24" name="Rectangle 23"/>
          <p:cNvSpPr/>
          <p:nvPr/>
        </p:nvSpPr>
        <p:spPr>
          <a:xfrm>
            <a:off x="523836" y="2571744"/>
            <a:ext cx="3643338" cy="3429024"/>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r" rtl="1">
              <a:buFont typeface="Arial" pitchFamily="34" charset="0"/>
              <a:buChar char="•"/>
            </a:pPr>
            <a:r>
              <a:rPr lang="ar-DZ" sz="2400" dirty="0" smtClean="0">
                <a:solidFill>
                  <a:schemeClr val="tx1"/>
                </a:solidFill>
                <a:cs typeface="Adobe Arabic"/>
              </a:rPr>
              <a:t>التدريب قبل الخدمة : يهدف لإعداد الفرد علميا وسلوكيا على النحو السليم وتأهيلهم للقيام بالأعمال التي سوف توجه إليهم . </a:t>
            </a:r>
          </a:p>
          <a:p>
            <a:pPr algn="r" rtl="1">
              <a:buFont typeface="Arial" pitchFamily="34" charset="0"/>
              <a:buChar char="•"/>
            </a:pPr>
            <a:r>
              <a:rPr lang="ar-DZ" sz="2400" dirty="0" smtClean="0">
                <a:solidFill>
                  <a:schemeClr val="tx1"/>
                </a:solidFill>
                <a:cs typeface="Adobe Arabic"/>
              </a:rPr>
              <a:t>التدريب أثناء الخدمة : يقدم للعمال الموجودين في الخدمة من اجل تزويدهم</a:t>
            </a:r>
            <a:r>
              <a:rPr lang="ar-DZ" sz="2400" dirty="0">
                <a:solidFill>
                  <a:schemeClr val="tx1"/>
                </a:solidFill>
                <a:cs typeface="Adobe Arabic"/>
              </a:rPr>
              <a:t> </a:t>
            </a:r>
            <a:r>
              <a:rPr lang="ar-DZ" sz="2400" dirty="0" smtClean="0">
                <a:solidFill>
                  <a:schemeClr val="tx1"/>
                </a:solidFill>
                <a:cs typeface="Adobe Arabic"/>
              </a:rPr>
              <a:t>بالمعلومات والخبرات المستجدة في عملهم .</a:t>
            </a:r>
          </a:p>
        </p:txBody>
      </p:sp>
    </p:spTree>
    <p:extLst>
      <p:ext uri="{BB962C8B-B14F-4D97-AF65-F5344CB8AC3E}">
        <p14:creationId xmlns:p14="http://schemas.microsoft.com/office/powerpoint/2010/main" xmlns="" val="3019877304"/>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randombar(horizontal)">
                                      <p:cBhvr>
                                        <p:cTn id="7" dur="125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1000" fill="hold"/>
                                        <p:tgtEl>
                                          <p:spTgt spid="10"/>
                                        </p:tgtEl>
                                        <p:attrNameLst>
                                          <p:attrName>ppt_w</p:attrName>
                                        </p:attrNameLst>
                                      </p:cBhvr>
                                      <p:tavLst>
                                        <p:tav tm="0">
                                          <p:val>
                                            <p:fltVal val="0"/>
                                          </p:val>
                                        </p:tav>
                                        <p:tav tm="100000">
                                          <p:val>
                                            <p:strVal val="#ppt_w"/>
                                          </p:val>
                                        </p:tav>
                                      </p:tavLst>
                                    </p:anim>
                                    <p:anim calcmode="lin" valueType="num">
                                      <p:cBhvr>
                                        <p:cTn id="13" dur="1000" fill="hold"/>
                                        <p:tgtEl>
                                          <p:spTgt spid="10"/>
                                        </p:tgtEl>
                                        <p:attrNameLst>
                                          <p:attrName>ppt_h</p:attrName>
                                        </p:attrNameLst>
                                      </p:cBhvr>
                                      <p:tavLst>
                                        <p:tav tm="0">
                                          <p:val>
                                            <p:fltVal val="0"/>
                                          </p:val>
                                        </p:tav>
                                        <p:tav tm="100000">
                                          <p:val>
                                            <p:strVal val="#ppt_h"/>
                                          </p:val>
                                        </p:tav>
                                      </p:tavLst>
                                    </p:anim>
                                    <p:anim calcmode="lin" valueType="num">
                                      <p:cBhvr>
                                        <p:cTn id="14" dur="1000" fill="hold"/>
                                        <p:tgtEl>
                                          <p:spTgt spid="10"/>
                                        </p:tgtEl>
                                        <p:attrNameLst>
                                          <p:attrName>style.rotation</p:attrName>
                                        </p:attrNameLst>
                                      </p:cBhvr>
                                      <p:tavLst>
                                        <p:tav tm="0">
                                          <p:val>
                                            <p:fltVal val="90"/>
                                          </p:val>
                                        </p:tav>
                                        <p:tav tm="100000">
                                          <p:val>
                                            <p:fltVal val="0"/>
                                          </p:val>
                                        </p:tav>
                                      </p:tavLst>
                                    </p:anim>
                                    <p:animEffect transition="in" filter="fade">
                                      <p:cBhvr>
                                        <p:cTn id="15"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riangle rectangle 4"/>
          <p:cNvSpPr/>
          <p:nvPr/>
        </p:nvSpPr>
        <p:spPr>
          <a:xfrm rot="5400000">
            <a:off x="13501" y="8620"/>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Triangle rectangle 5"/>
          <p:cNvSpPr/>
          <p:nvPr/>
        </p:nvSpPr>
        <p:spPr>
          <a:xfrm rot="16200000">
            <a:off x="11399912" y="6065912"/>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Triangle rectangle 6"/>
          <p:cNvSpPr/>
          <p:nvPr/>
        </p:nvSpPr>
        <p:spPr>
          <a:xfrm>
            <a:off x="12340" y="6065911"/>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Triangle rectangle 7"/>
          <p:cNvSpPr/>
          <p:nvPr/>
        </p:nvSpPr>
        <p:spPr>
          <a:xfrm rot="10800000">
            <a:off x="11387863" y="8620"/>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à coins arrondis 9"/>
          <p:cNvSpPr/>
          <p:nvPr/>
        </p:nvSpPr>
        <p:spPr>
          <a:xfrm>
            <a:off x="6456041" y="1018762"/>
            <a:ext cx="4697068" cy="49825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rtl="1"/>
            <a:r>
              <a:rPr lang="ar-DZ" sz="2400" b="1" dirty="0">
                <a:solidFill>
                  <a:schemeClr val="tx1"/>
                </a:solidFill>
                <a:latin typeface="Adobe Arabic" panose="02040503050201020203" pitchFamily="18" charset="-78"/>
                <a:cs typeface="Adobe Arabic" panose="02040503050201020203" pitchFamily="18" charset="-78"/>
              </a:rPr>
              <a:t>المطلب الثالث: </a:t>
            </a:r>
            <a:r>
              <a:rPr lang="ar-DZ" sz="2400" b="1" dirty="0" smtClean="0">
                <a:solidFill>
                  <a:schemeClr val="tx1"/>
                </a:solidFill>
                <a:latin typeface="Adobe Arabic" panose="02040503050201020203" pitchFamily="18" charset="-78"/>
                <a:cs typeface="Adobe Arabic" panose="02040503050201020203" pitchFamily="18" charset="-78"/>
              </a:rPr>
              <a:t>مفهوم الإبداع  </a:t>
            </a:r>
            <a:endParaRPr lang="fr-FR" sz="2400" b="1" dirty="0">
              <a:solidFill>
                <a:schemeClr val="tx1"/>
              </a:solidFill>
              <a:latin typeface="Adobe Arabic" panose="02040503050201020203" pitchFamily="18" charset="-78"/>
              <a:cs typeface="Adobe Arabic" panose="02040503050201020203" pitchFamily="18" charset="-78"/>
            </a:endParaRPr>
          </a:p>
        </p:txBody>
      </p:sp>
      <p:sp>
        <p:nvSpPr>
          <p:cNvPr id="13" name="Ruban vers le haut 12"/>
          <p:cNvSpPr/>
          <p:nvPr/>
        </p:nvSpPr>
        <p:spPr>
          <a:xfrm>
            <a:off x="3225800" y="25400"/>
            <a:ext cx="5740400" cy="876300"/>
          </a:xfrm>
          <a:prstGeom prst="ribbon2">
            <a:avLst>
              <a:gd name="adj1" fmla="val 7086"/>
              <a:gd name="adj2" fmla="val 75000"/>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ar-DZ" sz="2800" b="1" dirty="0">
                <a:solidFill>
                  <a:schemeClr val="tx1"/>
                </a:solidFill>
                <a:latin typeface="Adobe Arabic" panose="02040503050201020203" pitchFamily="18" charset="-78"/>
                <a:cs typeface="Adobe Arabic" panose="02040503050201020203" pitchFamily="18" charset="-78"/>
              </a:rPr>
              <a:t>المبحث الأول: </a:t>
            </a:r>
            <a:r>
              <a:rPr lang="ar-DZ" sz="2800" b="1" dirty="0" smtClean="0">
                <a:solidFill>
                  <a:schemeClr val="tx1"/>
                </a:solidFill>
                <a:latin typeface="Adobe Arabic" panose="02040503050201020203" pitchFamily="18" charset="-78"/>
                <a:cs typeface="Adobe Arabic" panose="02040503050201020203" pitchFamily="18" charset="-78"/>
              </a:rPr>
              <a:t>ماهية التدريب والإبداع </a:t>
            </a:r>
          </a:p>
        </p:txBody>
      </p:sp>
      <p:sp>
        <p:nvSpPr>
          <p:cNvPr id="9" name="Rectangle à coins arrondis 8"/>
          <p:cNvSpPr/>
          <p:nvPr/>
        </p:nvSpPr>
        <p:spPr>
          <a:xfrm>
            <a:off x="238084" y="1571612"/>
            <a:ext cx="11787270" cy="507209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ar-DZ" sz="2400" b="1" dirty="0" smtClean="0">
              <a:solidFill>
                <a:schemeClr val="tx1"/>
              </a:solidFill>
            </a:endParaRPr>
          </a:p>
          <a:p>
            <a:pPr algn="r"/>
            <a:endParaRPr lang="ar-DZ" sz="2400" b="1" dirty="0" smtClean="0">
              <a:solidFill>
                <a:schemeClr val="tx1"/>
              </a:solidFill>
            </a:endParaRPr>
          </a:p>
          <a:p>
            <a:pPr algn="r"/>
            <a:endParaRPr lang="ar-DZ" sz="2400" b="1" dirty="0" smtClean="0">
              <a:solidFill>
                <a:schemeClr val="tx1"/>
              </a:solidFill>
            </a:endParaRPr>
          </a:p>
          <a:p>
            <a:pPr algn="r"/>
            <a:endParaRPr lang="ar-DZ" sz="2400" b="1" dirty="0" smtClean="0">
              <a:solidFill>
                <a:schemeClr val="tx1"/>
              </a:solidFill>
            </a:endParaRPr>
          </a:p>
          <a:p>
            <a:pPr algn="r"/>
            <a:endParaRPr lang="ar-DZ" sz="2400" b="1" dirty="0" smtClean="0">
              <a:solidFill>
                <a:schemeClr val="tx1"/>
              </a:solidFill>
            </a:endParaRPr>
          </a:p>
          <a:p>
            <a:pPr algn="r"/>
            <a:endParaRPr lang="ar-DZ" sz="2400" b="1" dirty="0" smtClean="0">
              <a:solidFill>
                <a:schemeClr val="tx1"/>
              </a:solidFill>
            </a:endParaRPr>
          </a:p>
          <a:p>
            <a:pPr algn="r"/>
            <a:endParaRPr lang="ar-DZ" sz="2400" b="1" dirty="0" smtClean="0">
              <a:solidFill>
                <a:schemeClr val="tx1"/>
              </a:solidFill>
            </a:endParaRPr>
          </a:p>
          <a:p>
            <a:pPr algn="r"/>
            <a:endParaRPr lang="ar-DZ" sz="2400" b="1" dirty="0" smtClean="0">
              <a:solidFill>
                <a:schemeClr val="tx1"/>
              </a:solidFill>
            </a:endParaRPr>
          </a:p>
          <a:p>
            <a:pPr algn="r"/>
            <a:endParaRPr lang="ar-DZ" sz="2400" b="1" dirty="0" smtClean="0">
              <a:solidFill>
                <a:schemeClr val="tx1"/>
              </a:solidFill>
            </a:endParaRPr>
          </a:p>
          <a:p>
            <a:pPr algn="r"/>
            <a:r>
              <a:rPr lang="ar-DZ" sz="2400" b="1" dirty="0" smtClean="0">
                <a:solidFill>
                  <a:schemeClr val="tx1"/>
                </a:solidFill>
              </a:rPr>
              <a:t> </a:t>
            </a:r>
          </a:p>
          <a:p>
            <a:pPr algn="r"/>
            <a:r>
              <a:rPr lang="ar-DZ" dirty="0" smtClean="0"/>
              <a:t> </a:t>
            </a:r>
            <a:br>
              <a:rPr lang="ar-DZ" dirty="0" smtClean="0"/>
            </a:br>
            <a:endParaRPr lang="fr-FR" dirty="0"/>
          </a:p>
        </p:txBody>
      </p:sp>
      <p:sp>
        <p:nvSpPr>
          <p:cNvPr id="16" name="مستطيل مستدير الزوايا 15"/>
          <p:cNvSpPr/>
          <p:nvPr/>
        </p:nvSpPr>
        <p:spPr>
          <a:xfrm>
            <a:off x="1595406" y="1928802"/>
            <a:ext cx="9858444" cy="1143008"/>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r"/>
            <a:r>
              <a:rPr lang="ar-DZ" sz="2400" b="1" u="sng" dirty="0" smtClean="0">
                <a:solidFill>
                  <a:schemeClr val="tx1"/>
                </a:solidFill>
                <a:cs typeface="Adobe Arabic"/>
              </a:rPr>
              <a:t>التعريف الأول </a:t>
            </a:r>
            <a:r>
              <a:rPr lang="ar-DZ" sz="2400" b="1" dirty="0" smtClean="0">
                <a:solidFill>
                  <a:schemeClr val="tx1"/>
                </a:solidFill>
                <a:cs typeface="Adobe Arabic"/>
              </a:rPr>
              <a:t>: النتيجة الناجمة من إنشاء طريقة أو أسلوب جديد في الإنتاج، وكذا التغيير في جميع مكونات المنتج أو كيفية تصميمه.</a:t>
            </a:r>
            <a:endParaRPr lang="ar-DZ" sz="2400" b="1" dirty="0">
              <a:solidFill>
                <a:schemeClr val="tx1"/>
              </a:solidFill>
              <a:cs typeface="Adobe Arabic"/>
            </a:endParaRPr>
          </a:p>
        </p:txBody>
      </p:sp>
      <p:sp>
        <p:nvSpPr>
          <p:cNvPr id="17" name="مستطيل مستدير الزوايا 16"/>
          <p:cNvSpPr/>
          <p:nvPr/>
        </p:nvSpPr>
        <p:spPr>
          <a:xfrm>
            <a:off x="1023902" y="3571876"/>
            <a:ext cx="10001320" cy="1214446"/>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r"/>
            <a:r>
              <a:rPr lang="ar-DZ" sz="2400" b="1" dirty="0" smtClean="0">
                <a:solidFill>
                  <a:schemeClr val="tx1"/>
                </a:solidFill>
                <a:cs typeface="Adobe Arabic"/>
              </a:rPr>
              <a:t> </a:t>
            </a:r>
            <a:r>
              <a:rPr lang="ar-DZ" sz="2400" b="1" u="sng" dirty="0" smtClean="0">
                <a:solidFill>
                  <a:schemeClr val="tx1"/>
                </a:solidFill>
                <a:cs typeface="Adobe Arabic"/>
              </a:rPr>
              <a:t>التعريف الثاني </a:t>
            </a:r>
            <a:r>
              <a:rPr lang="ar-DZ" sz="2400" b="1" dirty="0" smtClean="0">
                <a:solidFill>
                  <a:schemeClr val="tx1"/>
                </a:solidFill>
                <a:cs typeface="Adobe Arabic"/>
              </a:rPr>
              <a:t>: تغيير في ناتج الموارد، وتغيير في القيمة والرضا الناتج عن الموارد المستخدمة من قبل المستهلك</a:t>
            </a:r>
            <a:endParaRPr lang="ar-DZ" sz="2400" b="1" dirty="0">
              <a:solidFill>
                <a:schemeClr val="tx1"/>
              </a:solidFill>
              <a:cs typeface="Adobe Arabic"/>
            </a:endParaRPr>
          </a:p>
        </p:txBody>
      </p:sp>
      <p:sp>
        <p:nvSpPr>
          <p:cNvPr id="18" name="مستطيل مستدير الزوايا 17"/>
          <p:cNvSpPr/>
          <p:nvPr/>
        </p:nvSpPr>
        <p:spPr>
          <a:xfrm>
            <a:off x="738150" y="5214950"/>
            <a:ext cx="9715568" cy="1285884"/>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r" rtl="1"/>
            <a:r>
              <a:rPr lang="ar-DZ" sz="2400" b="1" u="sng" dirty="0" smtClean="0">
                <a:solidFill>
                  <a:schemeClr val="tx1"/>
                </a:solidFill>
                <a:cs typeface="Adobe Arabic"/>
              </a:rPr>
              <a:t>التعريف الثالث </a:t>
            </a:r>
            <a:r>
              <a:rPr lang="ar-DZ" sz="2400" b="1" dirty="0" smtClean="0">
                <a:solidFill>
                  <a:schemeClr val="tx1"/>
                </a:solidFill>
                <a:cs typeface="Adobe Arabic"/>
              </a:rPr>
              <a:t>: وغالبا ما يعرف الإبداع بأنه عملية ليس لها نهاية ونطاق الإبداع يمكن أن يكون </a:t>
            </a:r>
            <a:r>
              <a:rPr lang="fr-FR" sz="2400" b="1" dirty="0" smtClean="0">
                <a:solidFill>
                  <a:schemeClr val="tx1"/>
                </a:solidFill>
                <a:cs typeface="Adobe Arabic"/>
              </a:rPr>
              <a:t> </a:t>
            </a:r>
            <a:r>
              <a:rPr lang="ar-DZ" sz="2400" b="1" dirty="0" smtClean="0">
                <a:solidFill>
                  <a:schemeClr val="tx1"/>
                </a:solidFill>
                <a:cs typeface="Adobe Arabic"/>
              </a:rPr>
              <a:t>إضافيا (يتضمن التغيرات الطفيفة) أو جذريا (تغييرا كاملا) أو لهدف عام (اكتشاف جديد) .</a:t>
            </a:r>
            <a:endParaRPr lang="ar-DZ" b="1" dirty="0">
              <a:solidFill>
                <a:schemeClr val="tx1"/>
              </a:solidFill>
              <a:cs typeface="Adobe Arabic"/>
            </a:endParaRPr>
          </a:p>
        </p:txBody>
      </p:sp>
    </p:spTree>
    <p:extLst>
      <p:ext uri="{BB962C8B-B14F-4D97-AF65-F5344CB8AC3E}">
        <p14:creationId xmlns:p14="http://schemas.microsoft.com/office/powerpoint/2010/main" xmlns="" val="185989213"/>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randombar(horizontal)">
                                      <p:cBhvr>
                                        <p:cTn id="7" dur="125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1000" fill="hold"/>
                                        <p:tgtEl>
                                          <p:spTgt spid="10"/>
                                        </p:tgtEl>
                                        <p:attrNameLst>
                                          <p:attrName>ppt_w</p:attrName>
                                        </p:attrNameLst>
                                      </p:cBhvr>
                                      <p:tavLst>
                                        <p:tav tm="0">
                                          <p:val>
                                            <p:fltVal val="0"/>
                                          </p:val>
                                        </p:tav>
                                        <p:tav tm="100000">
                                          <p:val>
                                            <p:strVal val="#ppt_w"/>
                                          </p:val>
                                        </p:tav>
                                      </p:tavLst>
                                    </p:anim>
                                    <p:anim calcmode="lin" valueType="num">
                                      <p:cBhvr>
                                        <p:cTn id="13" dur="1000" fill="hold"/>
                                        <p:tgtEl>
                                          <p:spTgt spid="10"/>
                                        </p:tgtEl>
                                        <p:attrNameLst>
                                          <p:attrName>ppt_h</p:attrName>
                                        </p:attrNameLst>
                                      </p:cBhvr>
                                      <p:tavLst>
                                        <p:tav tm="0">
                                          <p:val>
                                            <p:fltVal val="0"/>
                                          </p:val>
                                        </p:tav>
                                        <p:tav tm="100000">
                                          <p:val>
                                            <p:strVal val="#ppt_h"/>
                                          </p:val>
                                        </p:tav>
                                      </p:tavLst>
                                    </p:anim>
                                    <p:anim calcmode="lin" valueType="num">
                                      <p:cBhvr>
                                        <p:cTn id="14" dur="1000" fill="hold"/>
                                        <p:tgtEl>
                                          <p:spTgt spid="10"/>
                                        </p:tgtEl>
                                        <p:attrNameLst>
                                          <p:attrName>style.rotation</p:attrName>
                                        </p:attrNameLst>
                                      </p:cBhvr>
                                      <p:tavLst>
                                        <p:tav tm="0">
                                          <p:val>
                                            <p:fltVal val="90"/>
                                          </p:val>
                                        </p:tav>
                                        <p:tav tm="100000">
                                          <p:val>
                                            <p:fltVal val="0"/>
                                          </p:val>
                                        </p:tav>
                                      </p:tavLst>
                                    </p:anim>
                                    <p:animEffect transition="in" filter="fade">
                                      <p:cBhvr>
                                        <p:cTn id="15"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riangle rectangle 4"/>
          <p:cNvSpPr/>
          <p:nvPr/>
        </p:nvSpPr>
        <p:spPr>
          <a:xfrm rot="5400000">
            <a:off x="13501" y="8620"/>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Triangle rectangle 5"/>
          <p:cNvSpPr/>
          <p:nvPr/>
        </p:nvSpPr>
        <p:spPr>
          <a:xfrm rot="16200000">
            <a:off x="11399912" y="6065912"/>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Triangle rectangle 6"/>
          <p:cNvSpPr/>
          <p:nvPr/>
        </p:nvSpPr>
        <p:spPr>
          <a:xfrm>
            <a:off x="12340" y="6065911"/>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Triangle rectangle 7"/>
          <p:cNvSpPr/>
          <p:nvPr/>
        </p:nvSpPr>
        <p:spPr>
          <a:xfrm rot="10800000">
            <a:off x="11387863" y="8620"/>
            <a:ext cx="792088" cy="79208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uban vers le haut 11"/>
          <p:cNvSpPr/>
          <p:nvPr/>
        </p:nvSpPr>
        <p:spPr>
          <a:xfrm>
            <a:off x="3225800" y="25400"/>
            <a:ext cx="5740400" cy="876300"/>
          </a:xfrm>
          <a:prstGeom prst="ribbon2">
            <a:avLst>
              <a:gd name="adj1" fmla="val 7086"/>
              <a:gd name="adj2" fmla="val 75000"/>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ar-DZ" sz="3200" b="1" dirty="0">
                <a:solidFill>
                  <a:schemeClr val="tx1"/>
                </a:solidFill>
                <a:latin typeface="Adobe Arabic" panose="02040503050201020203" pitchFamily="18" charset="-78"/>
                <a:cs typeface="Adobe Arabic" panose="02040503050201020203" pitchFamily="18" charset="-78"/>
              </a:rPr>
              <a:t>المبحث </a:t>
            </a:r>
            <a:r>
              <a:rPr lang="ar-DZ" sz="3200" b="1" dirty="0" smtClean="0">
                <a:solidFill>
                  <a:schemeClr val="tx1"/>
                </a:solidFill>
                <a:latin typeface="Adobe Arabic" panose="02040503050201020203" pitchFamily="18" charset="-78"/>
                <a:cs typeface="Adobe Arabic" panose="02040503050201020203" pitchFamily="18" charset="-78"/>
              </a:rPr>
              <a:t>الأول: ماهية التدريب والإبداع </a:t>
            </a:r>
          </a:p>
        </p:txBody>
      </p:sp>
      <p:sp>
        <p:nvSpPr>
          <p:cNvPr id="9" name="Rectangle à coins arrondis 8"/>
          <p:cNvSpPr/>
          <p:nvPr/>
        </p:nvSpPr>
        <p:spPr>
          <a:xfrm>
            <a:off x="8167702" y="1571612"/>
            <a:ext cx="3357586" cy="428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tx1"/>
                </a:solidFill>
                <a:cs typeface="Adobe Arabic"/>
              </a:rPr>
              <a:t>الفرع الأول : </a:t>
            </a:r>
            <a:r>
              <a:rPr lang="ar-DZ" b="1" dirty="0" smtClean="0">
                <a:solidFill>
                  <a:schemeClr val="tx1"/>
                </a:solidFill>
                <a:cs typeface="Adobe Arabic"/>
              </a:rPr>
              <a:t>مستويات</a:t>
            </a:r>
            <a:r>
              <a:rPr lang="ar-DZ" b="1" dirty="0" smtClean="0">
                <a:solidFill>
                  <a:schemeClr val="tx1"/>
                </a:solidFill>
                <a:cs typeface="Adobe Arabic"/>
              </a:rPr>
              <a:t> </a:t>
            </a:r>
            <a:r>
              <a:rPr lang="ar-DZ" b="1" dirty="0" smtClean="0">
                <a:solidFill>
                  <a:schemeClr val="tx1"/>
                </a:solidFill>
                <a:cs typeface="Adobe Arabic"/>
              </a:rPr>
              <a:t>الإبداع </a:t>
            </a:r>
            <a:endParaRPr lang="fr-FR" b="1" dirty="0">
              <a:solidFill>
                <a:schemeClr val="tx1"/>
              </a:solidFill>
              <a:cs typeface="Adobe Arabic"/>
            </a:endParaRPr>
          </a:p>
        </p:txBody>
      </p:sp>
      <p:sp>
        <p:nvSpPr>
          <p:cNvPr id="11" name="Rectangle à coins arrondis 10"/>
          <p:cNvSpPr/>
          <p:nvPr/>
        </p:nvSpPr>
        <p:spPr>
          <a:xfrm>
            <a:off x="809588" y="2143116"/>
            <a:ext cx="10787138" cy="1071570"/>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r" rtl="1"/>
            <a:r>
              <a:rPr lang="ar-DZ" sz="2000" b="1" dirty="0" smtClean="0">
                <a:solidFill>
                  <a:schemeClr val="tx1"/>
                </a:solidFill>
              </a:rPr>
              <a:t>1</a:t>
            </a:r>
            <a:r>
              <a:rPr lang="ar-DZ" sz="2000" b="1" dirty="0" smtClean="0">
                <a:solidFill>
                  <a:schemeClr val="tx1"/>
                </a:solidFill>
                <a:cs typeface="Adobe Arabic"/>
              </a:rPr>
              <a:t>- الإبداع على مستوى الفرد:  وهو الإبداع الذي يتم التوصل إليه من قبل أحد الأفراد الذين يمتلكون قدرات وسمات إبداعية ومن </a:t>
            </a:r>
            <a:r>
              <a:rPr lang="fr-FR" sz="2000" b="1" dirty="0" smtClean="0">
                <a:solidFill>
                  <a:schemeClr val="tx1"/>
                </a:solidFill>
                <a:cs typeface="Adobe Arabic"/>
              </a:rPr>
              <a:t> </a:t>
            </a:r>
            <a:r>
              <a:rPr lang="ar-DZ" sz="2000" b="1" dirty="0" smtClean="0">
                <a:solidFill>
                  <a:schemeClr val="tx1"/>
                </a:solidFill>
                <a:cs typeface="Adobe Arabic"/>
              </a:rPr>
              <a:t>بين خصائص الفرد المبدع والتي تكون عادة فطرية ( المعرفة، التعليم ، الشخصية، الذكاء، الطفولة، العادات الاجتماعية )</a:t>
            </a:r>
            <a:endParaRPr lang="fr-FR" sz="2000" b="1" dirty="0">
              <a:solidFill>
                <a:schemeClr val="tx1"/>
              </a:solidFill>
              <a:cs typeface="Adobe Arabic"/>
            </a:endParaRPr>
          </a:p>
        </p:txBody>
      </p:sp>
      <p:sp>
        <p:nvSpPr>
          <p:cNvPr id="13" name="Rectangle à coins arrondis 12"/>
          <p:cNvSpPr/>
          <p:nvPr/>
        </p:nvSpPr>
        <p:spPr>
          <a:xfrm>
            <a:off x="523836" y="3429000"/>
            <a:ext cx="10930014" cy="1285884"/>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r"/>
            <a:r>
              <a:rPr lang="ar-DZ" b="1" dirty="0" smtClean="0">
                <a:solidFill>
                  <a:schemeClr val="tx1"/>
                </a:solidFill>
              </a:rPr>
              <a:t>2- الإبداع على مستوى الجماعة: وهو الإبداع الذي يتم تحقيقه أو التوصل إليه من قبل</a:t>
            </a:r>
          </a:p>
          <a:p>
            <a:pPr algn="r"/>
            <a:r>
              <a:rPr lang="ar-DZ" b="1" dirty="0" smtClean="0">
                <a:solidFill>
                  <a:schemeClr val="tx1"/>
                </a:solidFill>
              </a:rPr>
              <a:t>الجماعة (قسم ، أو إدارة أو لجنة ....</a:t>
            </a:r>
            <a:r>
              <a:rPr lang="ar-DZ" b="1" dirty="0" err="1" smtClean="0">
                <a:solidFill>
                  <a:schemeClr val="tx1"/>
                </a:solidFill>
              </a:rPr>
              <a:t>إلخ</a:t>
            </a:r>
            <a:r>
              <a:rPr lang="ar-DZ" b="1" dirty="0" smtClean="0">
                <a:solidFill>
                  <a:schemeClr val="tx1"/>
                </a:solidFill>
              </a:rPr>
              <a:t>) واعتمادا على خاصية </a:t>
            </a:r>
            <a:r>
              <a:rPr lang="ar-DZ" b="1" dirty="0" err="1" smtClean="0">
                <a:solidFill>
                  <a:schemeClr val="tx1"/>
                </a:solidFill>
              </a:rPr>
              <a:t>التداؤب</a:t>
            </a:r>
            <a:r>
              <a:rPr lang="ar-DZ" b="1" dirty="0" smtClean="0">
                <a:solidFill>
                  <a:schemeClr val="tx1"/>
                </a:solidFill>
              </a:rPr>
              <a:t> بينهم  .</a:t>
            </a:r>
            <a:endParaRPr lang="fr-FR" b="1" dirty="0">
              <a:solidFill>
                <a:schemeClr val="tx1"/>
              </a:solidFill>
            </a:endParaRPr>
          </a:p>
        </p:txBody>
      </p:sp>
      <p:sp>
        <p:nvSpPr>
          <p:cNvPr id="15" name="Rectangle à coins arrondis 14"/>
          <p:cNvSpPr/>
          <p:nvPr/>
        </p:nvSpPr>
        <p:spPr>
          <a:xfrm>
            <a:off x="452398" y="4929198"/>
            <a:ext cx="10715700" cy="1285884"/>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r"/>
            <a:r>
              <a:rPr lang="ar-DZ" b="1" dirty="0" smtClean="0">
                <a:solidFill>
                  <a:schemeClr val="tx1"/>
                </a:solidFill>
              </a:rPr>
              <a:t>3- الإبداع على مستوى المؤسسة: إن الإبداع في المؤسسات المعاصرة ، على اختلاف أنواعها</a:t>
            </a:r>
          </a:p>
          <a:p>
            <a:pPr algn="r"/>
            <a:r>
              <a:rPr lang="ar-DZ" b="1" dirty="0" smtClean="0">
                <a:solidFill>
                  <a:schemeClr val="tx1"/>
                </a:solidFill>
              </a:rPr>
              <a:t>لا يعد مسألة ترف أو شيئا كماليا وإنما هو أمر ضروري لا غنى عنه إذا أرادت المؤسسة</a:t>
            </a:r>
          </a:p>
          <a:p>
            <a:pPr algn="r"/>
            <a:r>
              <a:rPr lang="ar-DZ" b="1" dirty="0" smtClean="0">
                <a:solidFill>
                  <a:schemeClr val="tx1"/>
                </a:solidFill>
              </a:rPr>
              <a:t>البقاء والازدهار .</a:t>
            </a:r>
            <a:endParaRPr lang="fr-FR" b="1" dirty="0">
              <a:solidFill>
                <a:schemeClr val="tx1"/>
              </a:solidFill>
            </a:endParaRPr>
          </a:p>
        </p:txBody>
      </p:sp>
      <p:sp>
        <p:nvSpPr>
          <p:cNvPr id="14" name="مستطيل مستدير الزوايا 13"/>
          <p:cNvSpPr/>
          <p:nvPr/>
        </p:nvSpPr>
        <p:spPr>
          <a:xfrm>
            <a:off x="7953388" y="928670"/>
            <a:ext cx="3643338" cy="57150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r>
              <a:rPr lang="ar-DZ" sz="1600" b="1" dirty="0" smtClean="0">
                <a:solidFill>
                  <a:schemeClr val="tx1"/>
                </a:solidFill>
              </a:rPr>
              <a:t>المطلب الرابع : مستويات </a:t>
            </a:r>
            <a:r>
              <a:rPr lang="ar-DZ" sz="1600" b="1" dirty="0" err="1" smtClean="0">
                <a:solidFill>
                  <a:schemeClr val="tx1"/>
                </a:solidFill>
              </a:rPr>
              <a:t>و</a:t>
            </a:r>
            <a:r>
              <a:rPr lang="ar-DZ" sz="1600" b="1" dirty="0" smtClean="0">
                <a:solidFill>
                  <a:schemeClr val="tx1"/>
                </a:solidFill>
              </a:rPr>
              <a:t> أنواع التدريب</a:t>
            </a:r>
            <a:endParaRPr lang="ar-DZ" sz="1600" b="1" dirty="0">
              <a:solidFill>
                <a:schemeClr val="tx1"/>
              </a:solidFill>
            </a:endParaRPr>
          </a:p>
        </p:txBody>
      </p:sp>
    </p:spTree>
    <p:extLst>
      <p:ext uri="{BB962C8B-B14F-4D97-AF65-F5344CB8AC3E}">
        <p14:creationId xmlns:p14="http://schemas.microsoft.com/office/powerpoint/2010/main" xmlns="" val="4183273220"/>
      </p:ext>
    </p:extLst>
  </p:cSld>
  <p:clrMapOvr>
    <a:masterClrMapping/>
  </p:clrMapOvr>
  <mc:AlternateContent xmlns:mc="http://schemas.openxmlformats.org/markup-compatibility/2006">
    <mc:Choice xmlns:p14="http://schemas.microsoft.com/office/powerpoint/2010/main" xmlns="" Requires="p14">
      <p:transition spd="slow" p14:dur="1600">
        <p14:prism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randombar(horizontal)">
                                      <p:cBhvr>
                                        <p:cTn id="7" dur="125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شريط إلى الأعلى 3"/>
          <p:cNvSpPr/>
          <p:nvPr/>
        </p:nvSpPr>
        <p:spPr>
          <a:xfrm>
            <a:off x="2238348" y="0"/>
            <a:ext cx="6715172" cy="1071546"/>
          </a:xfrm>
          <a:prstGeom prst="ribbon2">
            <a:avLst>
              <a:gd name="adj1" fmla="val 11791"/>
              <a:gd name="adj2" fmla="val 67896"/>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ar-DZ" sz="3200" b="1" dirty="0" smtClean="0">
                <a:solidFill>
                  <a:schemeClr val="tx1"/>
                </a:solidFill>
                <a:latin typeface="Adobe Arabic" panose="02040503050201020203" pitchFamily="18" charset="-78"/>
                <a:cs typeface="Adobe Arabic" panose="02040503050201020203" pitchFamily="18" charset="-78"/>
              </a:rPr>
              <a:t>المبحث الأول: ماهية التدريب والإبداع </a:t>
            </a:r>
          </a:p>
        </p:txBody>
      </p:sp>
      <p:sp>
        <p:nvSpPr>
          <p:cNvPr id="5" name="مستطيل مستدير الزوايا 4"/>
          <p:cNvSpPr/>
          <p:nvPr/>
        </p:nvSpPr>
        <p:spPr>
          <a:xfrm>
            <a:off x="8524892" y="1214422"/>
            <a:ext cx="307183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b="1" dirty="0" smtClean="0">
                <a:solidFill>
                  <a:schemeClr val="tx1"/>
                </a:solidFill>
              </a:rPr>
              <a:t>الفرع الثاني : أنواع الإبداع </a:t>
            </a:r>
            <a:endParaRPr lang="ar-DZ" b="1" dirty="0">
              <a:solidFill>
                <a:schemeClr val="tx1"/>
              </a:solidFill>
            </a:endParaRPr>
          </a:p>
        </p:txBody>
      </p:sp>
      <p:sp>
        <p:nvSpPr>
          <p:cNvPr id="6" name="مستطيل مستدير الزوايا 5"/>
          <p:cNvSpPr/>
          <p:nvPr/>
        </p:nvSpPr>
        <p:spPr>
          <a:xfrm>
            <a:off x="380960" y="1785926"/>
            <a:ext cx="11358642" cy="4857784"/>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r>
              <a:rPr lang="ar-DZ" dirty="0" smtClean="0">
                <a:solidFill>
                  <a:sysClr val="windowText" lastClr="000000"/>
                </a:solidFill>
              </a:rPr>
              <a:t>عين تايلور خمسة أنواع من </a:t>
            </a:r>
            <a:r>
              <a:rPr lang="ar-DZ" dirty="0" smtClean="0">
                <a:solidFill>
                  <a:sysClr val="windowText" lastClr="000000"/>
                </a:solidFill>
              </a:rPr>
              <a:t>الإبداع</a:t>
            </a:r>
          </a:p>
          <a:p>
            <a:pPr algn="ctr"/>
            <a:endParaRPr lang="ar-DZ" dirty="0" smtClean="0"/>
          </a:p>
          <a:p>
            <a:pPr algn="ctr"/>
            <a:endParaRPr lang="ar-DZ" dirty="0" smtClean="0"/>
          </a:p>
          <a:p>
            <a:pPr algn="ctr"/>
            <a:endParaRPr lang="ar-DZ" dirty="0" smtClean="0"/>
          </a:p>
          <a:p>
            <a:pPr algn="ctr"/>
            <a:endParaRPr lang="ar-DZ" dirty="0" smtClean="0"/>
          </a:p>
          <a:p>
            <a:pPr algn="ctr"/>
            <a:endParaRPr lang="ar-DZ" dirty="0" smtClean="0"/>
          </a:p>
          <a:p>
            <a:pPr algn="ctr"/>
            <a:endParaRPr lang="ar-DZ" dirty="0" smtClean="0"/>
          </a:p>
          <a:p>
            <a:pPr algn="ctr"/>
            <a:endParaRPr lang="ar-DZ" dirty="0" smtClean="0"/>
          </a:p>
          <a:p>
            <a:pPr algn="ctr"/>
            <a:endParaRPr lang="ar-DZ" dirty="0" smtClean="0"/>
          </a:p>
          <a:p>
            <a:pPr algn="ctr"/>
            <a:endParaRPr lang="ar-DZ" dirty="0" smtClean="0"/>
          </a:p>
          <a:p>
            <a:pPr algn="ctr"/>
            <a:endParaRPr lang="ar-DZ" dirty="0" smtClean="0"/>
          </a:p>
          <a:p>
            <a:pPr algn="ctr"/>
            <a:endParaRPr lang="ar-DZ" dirty="0" smtClean="0"/>
          </a:p>
          <a:p>
            <a:pPr algn="ctr"/>
            <a:endParaRPr lang="ar-DZ" dirty="0" smtClean="0"/>
          </a:p>
          <a:p>
            <a:pPr algn="ctr"/>
            <a:endParaRPr lang="ar-DZ" dirty="0" smtClean="0"/>
          </a:p>
          <a:p>
            <a:pPr algn="ctr"/>
            <a:endParaRPr lang="ar-DZ" dirty="0" smtClean="0"/>
          </a:p>
          <a:p>
            <a:pPr algn="ctr"/>
            <a:endParaRPr lang="ar-DZ" dirty="0" smtClean="0"/>
          </a:p>
          <a:p>
            <a:pPr algn="ctr"/>
            <a:endParaRPr lang="ar-DZ" dirty="0"/>
          </a:p>
        </p:txBody>
      </p:sp>
      <p:sp>
        <p:nvSpPr>
          <p:cNvPr id="7" name="مثلث قائم الزاوية 6"/>
          <p:cNvSpPr/>
          <p:nvPr/>
        </p:nvSpPr>
        <p:spPr>
          <a:xfrm rot="16200000">
            <a:off x="11465747" y="6131747"/>
            <a:ext cx="785794" cy="666712"/>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8" name="مثلث قائم الزاوية 7"/>
          <p:cNvSpPr/>
          <p:nvPr/>
        </p:nvSpPr>
        <p:spPr>
          <a:xfrm rot="5400000">
            <a:off x="30202" y="6408"/>
            <a:ext cx="693605" cy="722289"/>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9" name="مثلث قائم الزاوية 8"/>
          <p:cNvSpPr/>
          <p:nvPr/>
        </p:nvSpPr>
        <p:spPr>
          <a:xfrm rot="10800000">
            <a:off x="11382412" y="0"/>
            <a:ext cx="809588" cy="714356"/>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10" name="مثلث قائم الزاوية 9"/>
          <p:cNvSpPr/>
          <p:nvPr/>
        </p:nvSpPr>
        <p:spPr>
          <a:xfrm>
            <a:off x="0" y="6143644"/>
            <a:ext cx="595274" cy="714356"/>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cxnSp>
        <p:nvCxnSpPr>
          <p:cNvPr id="12" name="رابط مستقيم 11"/>
          <p:cNvCxnSpPr/>
          <p:nvPr/>
        </p:nvCxnSpPr>
        <p:spPr>
          <a:xfrm rot="10800000">
            <a:off x="4452926" y="2214554"/>
            <a:ext cx="3071834" cy="1588"/>
          </a:xfrm>
          <a:prstGeom prst="line">
            <a:avLst/>
          </a:prstGeom>
        </p:spPr>
        <p:style>
          <a:lnRef idx="1">
            <a:schemeClr val="dk1"/>
          </a:lnRef>
          <a:fillRef idx="0">
            <a:schemeClr val="dk1"/>
          </a:fillRef>
          <a:effectRef idx="0">
            <a:schemeClr val="dk1"/>
          </a:effectRef>
          <a:fontRef idx="minor">
            <a:schemeClr val="tx1"/>
          </a:fontRef>
        </p:style>
      </p:cxnSp>
      <p:cxnSp>
        <p:nvCxnSpPr>
          <p:cNvPr id="14" name="رابط كسهم مستقيم 13"/>
          <p:cNvCxnSpPr/>
          <p:nvPr/>
        </p:nvCxnSpPr>
        <p:spPr>
          <a:xfrm rot="5400000">
            <a:off x="5132381" y="3036091"/>
            <a:ext cx="1642280" cy="79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5" name="مستطيل 14"/>
          <p:cNvSpPr/>
          <p:nvPr/>
        </p:nvSpPr>
        <p:spPr>
          <a:xfrm>
            <a:off x="6667504" y="2357430"/>
            <a:ext cx="1928826"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SA" sz="1600" b="1" dirty="0" smtClean="0">
                <a:solidFill>
                  <a:schemeClr val="tx1"/>
                </a:solidFill>
              </a:rPr>
              <a:t> الإبداع </a:t>
            </a:r>
            <a:r>
              <a:rPr lang="ar-SA" sz="1600" b="1" dirty="0" smtClean="0">
                <a:solidFill>
                  <a:schemeClr val="tx1"/>
                </a:solidFill>
              </a:rPr>
              <a:t>التعبيري</a:t>
            </a:r>
            <a:endParaRPr lang="en-US" sz="1600" b="1" dirty="0" smtClean="0">
              <a:solidFill>
                <a:schemeClr val="tx1"/>
              </a:solidFill>
            </a:endParaRPr>
          </a:p>
        </p:txBody>
      </p:sp>
      <p:sp>
        <p:nvSpPr>
          <p:cNvPr id="16" name="مستطيل 15"/>
          <p:cNvSpPr/>
          <p:nvPr/>
        </p:nvSpPr>
        <p:spPr>
          <a:xfrm>
            <a:off x="6667504" y="2857496"/>
            <a:ext cx="1928826" cy="9286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r>
              <a:rPr lang="ar-DZ" sz="1400" b="1" dirty="0" smtClean="0">
                <a:solidFill>
                  <a:schemeClr val="tx1"/>
                </a:solidFill>
                <a:cs typeface="Adobe Arabic"/>
              </a:rPr>
              <a:t>ويعني الطريقة التلقائية التي يتميز </a:t>
            </a:r>
            <a:r>
              <a:rPr lang="ar-DZ" sz="1400" b="1" dirty="0" err="1" smtClean="0">
                <a:solidFill>
                  <a:schemeClr val="tx1"/>
                </a:solidFill>
                <a:cs typeface="Adobe Arabic"/>
              </a:rPr>
              <a:t>بها</a:t>
            </a:r>
            <a:r>
              <a:rPr lang="ar-DZ" sz="1400" b="1" dirty="0" smtClean="0">
                <a:solidFill>
                  <a:schemeClr val="tx1"/>
                </a:solidFill>
                <a:cs typeface="Adobe Arabic"/>
              </a:rPr>
              <a:t> شخص معين في  شيء ما ومزاولة مهنة </a:t>
            </a:r>
            <a:r>
              <a:rPr lang="ar-DZ" sz="1400" b="1" dirty="0" smtClean="0">
                <a:solidFill>
                  <a:schemeClr val="tx1"/>
                </a:solidFill>
                <a:cs typeface="Adobe Arabic"/>
              </a:rPr>
              <a:t>أو ممارسة </a:t>
            </a:r>
            <a:r>
              <a:rPr lang="ar-DZ" sz="1400" b="1" dirty="0" smtClean="0">
                <a:solidFill>
                  <a:schemeClr val="tx1"/>
                </a:solidFill>
                <a:cs typeface="Adobe Arabic"/>
              </a:rPr>
              <a:t>فن من الفنون  </a:t>
            </a:r>
            <a:endParaRPr lang="en-US" sz="1400" b="1" dirty="0" smtClean="0">
              <a:solidFill>
                <a:schemeClr val="tx1"/>
              </a:solidFill>
              <a:cs typeface="Adobe Arabic"/>
            </a:endParaRPr>
          </a:p>
        </p:txBody>
      </p:sp>
      <p:sp>
        <p:nvSpPr>
          <p:cNvPr id="17" name="مستطيل 16"/>
          <p:cNvSpPr/>
          <p:nvPr/>
        </p:nvSpPr>
        <p:spPr>
          <a:xfrm>
            <a:off x="3024166" y="2357430"/>
            <a:ext cx="2000264"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b="1" dirty="0" smtClean="0">
                <a:solidFill>
                  <a:schemeClr val="tx1"/>
                </a:solidFill>
              </a:rPr>
              <a:t> الإبداع الفني</a:t>
            </a:r>
            <a:endParaRPr lang="ar-DZ" b="1" dirty="0">
              <a:solidFill>
                <a:schemeClr val="tx1"/>
              </a:solidFill>
            </a:endParaRPr>
          </a:p>
        </p:txBody>
      </p:sp>
      <p:sp>
        <p:nvSpPr>
          <p:cNvPr id="18" name="مستطيل 17"/>
          <p:cNvSpPr/>
          <p:nvPr/>
        </p:nvSpPr>
        <p:spPr>
          <a:xfrm>
            <a:off x="2952728" y="2857496"/>
            <a:ext cx="2071702" cy="10001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r>
              <a:rPr lang="ar-SA" sz="1400" b="1" dirty="0" smtClean="0">
                <a:solidFill>
                  <a:schemeClr val="tx1"/>
                </a:solidFill>
                <a:cs typeface="Adobe Arabic"/>
              </a:rPr>
              <a:t>ويتمثل في الناحية الغنية (الجمالية) التي تضاف إلى السلع </a:t>
            </a:r>
            <a:r>
              <a:rPr lang="ar-SA" sz="1400" b="1" dirty="0" err="1" smtClean="0">
                <a:solidFill>
                  <a:schemeClr val="tx1"/>
                </a:solidFill>
                <a:cs typeface="Adobe Arabic"/>
              </a:rPr>
              <a:t>و</a:t>
            </a:r>
            <a:r>
              <a:rPr lang="ar-SA" sz="1400" b="1" dirty="0" smtClean="0">
                <a:solidFill>
                  <a:schemeClr val="tx1"/>
                </a:solidFill>
                <a:cs typeface="Adobe Arabic"/>
              </a:rPr>
              <a:t> الخدمات مثل مظهر السلعة والوظائف التي تؤديها والحاجات التي </a:t>
            </a:r>
            <a:r>
              <a:rPr lang="ar-SA" sz="1400" b="1" dirty="0" err="1" smtClean="0">
                <a:solidFill>
                  <a:schemeClr val="tx1"/>
                </a:solidFill>
                <a:cs typeface="Adobe Arabic"/>
              </a:rPr>
              <a:t>تتشبعها</a:t>
            </a:r>
            <a:endParaRPr lang="ar-DZ" sz="1400" b="1" dirty="0">
              <a:solidFill>
                <a:schemeClr val="tx1"/>
              </a:solidFill>
              <a:cs typeface="Adobe Arabic"/>
            </a:endParaRPr>
          </a:p>
        </p:txBody>
      </p:sp>
      <p:cxnSp>
        <p:nvCxnSpPr>
          <p:cNvPr id="20" name="رابط مستقيم 19"/>
          <p:cNvCxnSpPr/>
          <p:nvPr/>
        </p:nvCxnSpPr>
        <p:spPr>
          <a:xfrm flipV="1">
            <a:off x="3381356" y="3859216"/>
            <a:ext cx="5929354" cy="69850"/>
          </a:xfrm>
          <a:prstGeom prst="line">
            <a:avLst/>
          </a:prstGeom>
        </p:spPr>
        <p:style>
          <a:lnRef idx="1">
            <a:schemeClr val="dk1"/>
          </a:lnRef>
          <a:fillRef idx="0">
            <a:schemeClr val="dk1"/>
          </a:fillRef>
          <a:effectRef idx="0">
            <a:schemeClr val="dk1"/>
          </a:effectRef>
          <a:fontRef idx="minor">
            <a:schemeClr val="tx1"/>
          </a:fontRef>
        </p:style>
      </p:cxnSp>
      <p:sp>
        <p:nvSpPr>
          <p:cNvPr id="24" name="مستطيل 23"/>
          <p:cNvSpPr/>
          <p:nvPr/>
        </p:nvSpPr>
        <p:spPr>
          <a:xfrm>
            <a:off x="8096264" y="4143380"/>
            <a:ext cx="1571636"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b="1" dirty="0" smtClean="0">
                <a:solidFill>
                  <a:schemeClr val="tx1"/>
                </a:solidFill>
                <a:cs typeface="Adobe Arabic"/>
              </a:rPr>
              <a:t>الاختراع</a:t>
            </a:r>
            <a:endParaRPr lang="en-US" b="1" dirty="0" smtClean="0">
              <a:solidFill>
                <a:schemeClr val="tx1"/>
              </a:solidFill>
              <a:cs typeface="Adobe Arabic"/>
            </a:endParaRPr>
          </a:p>
        </p:txBody>
      </p:sp>
      <p:sp>
        <p:nvSpPr>
          <p:cNvPr id="25" name="مستطيل 24"/>
          <p:cNvSpPr/>
          <p:nvPr/>
        </p:nvSpPr>
        <p:spPr>
          <a:xfrm>
            <a:off x="4881554" y="4143380"/>
            <a:ext cx="1785950"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b="1" dirty="0" smtClean="0">
                <a:solidFill>
                  <a:schemeClr val="tx1"/>
                </a:solidFill>
              </a:rPr>
              <a:t>الإبداع المركب</a:t>
            </a:r>
            <a:endParaRPr lang="ar-DZ" b="1" dirty="0">
              <a:solidFill>
                <a:schemeClr val="tx1"/>
              </a:solidFill>
            </a:endParaRPr>
          </a:p>
        </p:txBody>
      </p:sp>
      <p:sp>
        <p:nvSpPr>
          <p:cNvPr id="26" name="مستطيل 25"/>
          <p:cNvSpPr/>
          <p:nvPr/>
        </p:nvSpPr>
        <p:spPr>
          <a:xfrm>
            <a:off x="1952596" y="4214818"/>
            <a:ext cx="1928826"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b="1" dirty="0" err="1" smtClean="0">
                <a:solidFill>
                  <a:schemeClr val="tx1"/>
                </a:solidFill>
              </a:rPr>
              <a:t>الاستحداثات</a:t>
            </a:r>
            <a:endParaRPr lang="ar-DZ" b="1" dirty="0">
              <a:solidFill>
                <a:schemeClr val="tx1"/>
              </a:solidFill>
            </a:endParaRPr>
          </a:p>
        </p:txBody>
      </p:sp>
      <p:sp>
        <p:nvSpPr>
          <p:cNvPr id="27" name="مستطيل 26"/>
          <p:cNvSpPr/>
          <p:nvPr/>
        </p:nvSpPr>
        <p:spPr>
          <a:xfrm>
            <a:off x="8024826" y="4714884"/>
            <a:ext cx="1643074" cy="18573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r>
              <a:rPr lang="ar-DZ" sz="1400" b="1" dirty="0" smtClean="0">
                <a:solidFill>
                  <a:schemeClr val="tx1"/>
                </a:solidFill>
                <a:cs typeface="Adobe Arabic"/>
              </a:rPr>
              <a:t>ويعني استحداث شيء جديد لأول مرة غير عناصره والأجزاء التي يتكون منها موجودة من قبل ولكن تم إدخال تعديل تقني عليها يجعلها تأخذ شكلا جديدا وتؤدي مهمة مميزة مثل اختراع </a:t>
            </a:r>
            <a:r>
              <a:rPr lang="ar-DZ" sz="1400" b="1" dirty="0" smtClean="0">
                <a:solidFill>
                  <a:schemeClr val="tx1"/>
                </a:solidFill>
                <a:cs typeface="Adobe Arabic"/>
              </a:rPr>
              <a:t>الكمبيوتر</a:t>
            </a:r>
            <a:endParaRPr lang="en-US" sz="1400" b="1" dirty="0" smtClean="0">
              <a:solidFill>
                <a:schemeClr val="tx1"/>
              </a:solidFill>
              <a:cs typeface="Adobe Arabic"/>
            </a:endParaRPr>
          </a:p>
        </p:txBody>
      </p:sp>
      <p:sp>
        <p:nvSpPr>
          <p:cNvPr id="28" name="مستطيل 27"/>
          <p:cNvSpPr/>
          <p:nvPr/>
        </p:nvSpPr>
        <p:spPr>
          <a:xfrm>
            <a:off x="4881554" y="4714884"/>
            <a:ext cx="1785950" cy="18573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dirty="0" smtClean="0">
                <a:solidFill>
                  <a:schemeClr val="tx1"/>
                </a:solidFill>
                <a:cs typeface="Adobe Arabic"/>
              </a:rPr>
              <a:t>وهو يمثل تجميع غير عادي بين الأشياء فمثلا يتم اخذ أفكار مختلفة وتوضع في نموذج واحد للوصول إلى معلومات جديدة</a:t>
            </a:r>
            <a:endParaRPr lang="ar-DZ" dirty="0">
              <a:solidFill>
                <a:schemeClr val="tx1"/>
              </a:solidFill>
              <a:cs typeface="Adobe Arabic"/>
            </a:endParaRPr>
          </a:p>
        </p:txBody>
      </p:sp>
      <p:sp>
        <p:nvSpPr>
          <p:cNvPr id="29" name="مستطيل 28"/>
          <p:cNvSpPr/>
          <p:nvPr/>
        </p:nvSpPr>
        <p:spPr>
          <a:xfrm>
            <a:off x="1952596" y="4786322"/>
            <a:ext cx="1928826" cy="17859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r>
              <a:rPr lang="ar-DZ" dirty="0" smtClean="0">
                <a:solidFill>
                  <a:schemeClr val="tx1"/>
                </a:solidFill>
                <a:cs typeface="Adobe Arabic"/>
              </a:rPr>
              <a:t>وهو استخدام شيء موجود فعلا ولكنه يطبق في مجال جديد أي الأسس التي وضعها السابقون وإعادة تطويرها والبناء عليها. </a:t>
            </a:r>
            <a:endParaRPr lang="ar-DZ" dirty="0">
              <a:solidFill>
                <a:schemeClr val="tx1"/>
              </a:solidFill>
              <a:cs typeface="Adobe Arabic"/>
            </a:endParaRPr>
          </a:p>
        </p:txBody>
      </p:sp>
      <p:cxnSp>
        <p:nvCxnSpPr>
          <p:cNvPr id="31" name="رابط كسهم مستقيم 30"/>
          <p:cNvCxnSpPr/>
          <p:nvPr/>
        </p:nvCxnSpPr>
        <p:spPr>
          <a:xfrm rot="5400000">
            <a:off x="9167834" y="4000504"/>
            <a:ext cx="28575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3" name="رابط كسهم مستقيم 32"/>
          <p:cNvCxnSpPr/>
          <p:nvPr/>
        </p:nvCxnSpPr>
        <p:spPr>
          <a:xfrm rot="5400000">
            <a:off x="5811042" y="4000504"/>
            <a:ext cx="284958" cy="79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5" name="رابط كسهم مستقيم 34"/>
          <p:cNvCxnSpPr/>
          <p:nvPr/>
        </p:nvCxnSpPr>
        <p:spPr>
          <a:xfrm rot="5400000">
            <a:off x="3238480" y="4071942"/>
            <a:ext cx="28575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9" name="رابط كسهم مستقيم 38"/>
          <p:cNvCxnSpPr/>
          <p:nvPr/>
        </p:nvCxnSpPr>
        <p:spPr>
          <a:xfrm rot="5400000">
            <a:off x="9204347" y="4606933"/>
            <a:ext cx="21431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2" name="رابط كسهم مستقيم 41"/>
          <p:cNvCxnSpPr/>
          <p:nvPr/>
        </p:nvCxnSpPr>
        <p:spPr>
          <a:xfrm rot="5400000">
            <a:off x="5845967" y="4607727"/>
            <a:ext cx="21431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4" name="رابط كسهم مستقيم 43"/>
          <p:cNvCxnSpPr/>
          <p:nvPr/>
        </p:nvCxnSpPr>
        <p:spPr>
          <a:xfrm rot="5400000">
            <a:off x="3274199" y="4679165"/>
            <a:ext cx="21431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رحلة">
  <a:themeElements>
    <a:clrScheme name="رحلة">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رحلة">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رحلة">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Trek</Template>
  <TotalTime>16259</TotalTime>
  <Words>1502</Words>
  <Application>Microsoft Office PowerPoint</Application>
  <PresentationFormat>مخصص</PresentationFormat>
  <Paragraphs>256</Paragraphs>
  <Slides>15</Slides>
  <Notes>0</Notes>
  <HiddenSlides>0</HiddenSlides>
  <MMClips>0</MMClips>
  <ScaleCrop>false</ScaleCrop>
  <HeadingPairs>
    <vt:vector size="4" baseType="variant">
      <vt:variant>
        <vt:lpstr>سمة</vt:lpstr>
      </vt:variant>
      <vt:variant>
        <vt:i4>1</vt:i4>
      </vt:variant>
      <vt:variant>
        <vt:lpstr>عناوين الشرائح</vt:lpstr>
      </vt:variant>
      <vt:variant>
        <vt:i4>15</vt:i4>
      </vt:variant>
    </vt:vector>
  </HeadingPairs>
  <TitlesOfParts>
    <vt:vector size="16" baseType="lpstr">
      <vt:lpstr>رحلة</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poste</dc:creator>
  <cp:lastModifiedBy>TOSHIBA</cp:lastModifiedBy>
  <cp:revision>314</cp:revision>
  <dcterms:created xsi:type="dcterms:W3CDTF">2017-02-26T20:01:25Z</dcterms:created>
  <dcterms:modified xsi:type="dcterms:W3CDTF">2020-09-15T12:18:19Z</dcterms:modified>
</cp:coreProperties>
</file>