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56" r:id="rId3"/>
    <p:sldId id="257" r:id="rId4"/>
    <p:sldId id="258" r:id="rId5"/>
    <p:sldId id="285" r:id="rId6"/>
    <p:sldId id="263" r:id="rId7"/>
    <p:sldId id="265" r:id="rId8"/>
    <p:sldId id="312" r:id="rId9"/>
    <p:sldId id="266" r:id="rId10"/>
    <p:sldId id="268" r:id="rId11"/>
    <p:sldId id="259" r:id="rId12"/>
    <p:sldId id="286" r:id="rId13"/>
    <p:sldId id="260" r:id="rId14"/>
    <p:sldId id="261" r:id="rId15"/>
    <p:sldId id="269" r:id="rId16"/>
    <p:sldId id="273" r:id="rId17"/>
    <p:sldId id="305" r:id="rId18"/>
    <p:sldId id="307" r:id="rId19"/>
    <p:sldId id="308" r:id="rId20"/>
    <p:sldId id="287" r:id="rId21"/>
    <p:sldId id="289" r:id="rId22"/>
    <p:sldId id="309" r:id="rId23"/>
    <p:sldId id="290" r:id="rId24"/>
    <p:sldId id="291" r:id="rId25"/>
    <p:sldId id="310" r:id="rId26"/>
    <p:sldId id="297" r:id="rId27"/>
    <p:sldId id="311" r:id="rId28"/>
    <p:sldId id="298" r:id="rId29"/>
    <p:sldId id="299" r:id="rId30"/>
    <p:sldId id="313" r:id="rId31"/>
    <p:sldId id="301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EED"/>
    <a:srgbClr val="D8FDBF"/>
    <a:srgbClr val="FEDFCA"/>
    <a:srgbClr val="FFDFDF"/>
    <a:srgbClr val="FFCCCC"/>
    <a:srgbClr val="FF0000"/>
    <a:srgbClr val="FEEFE4"/>
    <a:srgbClr val="FEEA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>
        <p:scale>
          <a:sx n="66" d="100"/>
          <a:sy n="66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9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73CC4C-9839-440F-8F09-F1992A12DA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CF7D7-D223-4DF9-A9B8-05AF0EB275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E00C-9DC1-4210-8106-B254985286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2FCB-5CA1-4FAA-965E-A5B9FC0161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96A8-632C-4FA0-B3BD-51B4B23108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3C95-4DF5-4572-BDF7-174054A3EC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6E183-77C6-40EA-B5FA-1411EE06FB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D503-08D6-474D-BEBB-4F9E55881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EF5B-D1BE-4B81-9F25-0CE408B4C6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60BD-B0AF-4281-AFD8-9C1DE87FCC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C141-1F21-4155-92C2-2386E987C5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3C93-B8BD-4134-BA09-71398965EA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3E52-6F34-4415-B2E8-3FB4360CB5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C455-F3E0-4938-8ADC-B9314CCEFE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9A34-2143-4EF9-9534-E75E27C5CB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FCFA-9AF8-41EC-A056-AE46631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FE82-141D-49E8-A84A-53ED91682D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A952-9EDC-4A52-A712-038A6B979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FC1A-2E6C-49FC-8C50-EF1D739036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1509-42B8-401D-A0E0-D3F25A7F75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9417-CE49-4F74-8361-27C7589BBE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15BA-4B87-4E7A-8E56-E9E2911F38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749A-16A3-473E-A7A7-06080850E5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B5C1-7B18-4372-A786-54A832FDD7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0E3"/>
            </a:gs>
            <a:gs pos="50000">
              <a:srgbClr val="FFEAD7"/>
            </a:gs>
            <a:gs pos="100000">
              <a:srgbClr val="FFF0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9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617F7AE2-BDE6-476F-82CD-65FD97B130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0E3"/>
            </a:gs>
            <a:gs pos="50000">
              <a:srgbClr val="FFEAD7"/>
            </a:gs>
            <a:gs pos="100000">
              <a:srgbClr val="FFF0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372EB74-DB94-417A-884D-154D4750F6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6600" smtClean="0">
                <a:solidFill>
                  <a:srgbClr val="CC0000"/>
                </a:solidFill>
              </a:rPr>
              <a:t/>
            </a:r>
            <a:br>
              <a:rPr lang="fr-FR" sz="6600" smtClean="0">
                <a:solidFill>
                  <a:srgbClr val="CC0000"/>
                </a:solidFill>
              </a:rPr>
            </a:br>
            <a:r>
              <a:rPr lang="fr-FR" sz="6600" smtClean="0"/>
              <a:t>Etude morphologique </a:t>
            </a:r>
            <a:br>
              <a:rPr lang="fr-FR" sz="6600" smtClean="0"/>
            </a:br>
            <a:r>
              <a:rPr lang="fr-FR" sz="6600" smtClean="0"/>
              <a:t>et anatomique du </a:t>
            </a:r>
            <a:r>
              <a:rPr lang="fr-FR" sz="6600" b="1" smtClean="0"/>
              <a:t>cœur de mouton</a:t>
            </a:r>
            <a:r>
              <a:rPr lang="fr-FR" sz="6600" smtClean="0"/>
              <a:t> après dissection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n°1b: Observation réelle de la face antérieure ou ventrale du cœur de mouton</a:t>
            </a:r>
          </a:p>
        </p:txBody>
      </p:sp>
      <p:pic>
        <p:nvPicPr>
          <p:cNvPr id="13315" name="Picture 4" descr="coeur 00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8750" y="1341438"/>
            <a:ext cx="3943350" cy="5257800"/>
          </a:xfrm>
          <a:noFill/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 flipH="1">
            <a:off x="2374900" y="3249613"/>
            <a:ext cx="1223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H="1">
            <a:off x="2374900" y="4076700"/>
            <a:ext cx="11890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 flipH="1">
            <a:off x="2374900" y="5013325"/>
            <a:ext cx="14779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5364163" y="3429000"/>
            <a:ext cx="16906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 flipH="1">
            <a:off x="5435600" y="5157788"/>
            <a:ext cx="158591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H="1">
            <a:off x="4716463" y="2781300"/>
            <a:ext cx="23383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 flipH="1">
            <a:off x="5002213" y="2781300"/>
            <a:ext cx="649287" cy="215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 flipH="1">
            <a:off x="2303463" y="1773238"/>
            <a:ext cx="18351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H="1">
            <a:off x="2411413" y="2312988"/>
            <a:ext cx="14779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 flipH="1">
            <a:off x="2374900" y="2852738"/>
            <a:ext cx="104298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60363" y="1592263"/>
            <a:ext cx="1906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1.Artère aorte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15900" y="2024063"/>
            <a:ext cx="215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2.Tronc brachio-céphalique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0" y="2636838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>
                <a:solidFill>
                  <a:schemeClr val="accent2"/>
                </a:solidFill>
                <a:latin typeface="Comic Sans MS" pitchFamily="66" charset="0"/>
              </a:rPr>
              <a:t>3.Veine cave sup.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79388" y="2997200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accent2"/>
                </a:solidFill>
                <a:latin typeface="Comic Sans MS" pitchFamily="66" charset="0"/>
              </a:rPr>
              <a:t>4.Tronc artériel pulmonaire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19138" y="3752850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5.Ventricule droit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68313" y="4797425"/>
            <a:ext cx="2122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6.Sillon interventriculaire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875463" y="2457450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7.Veines pulmonaires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6838950" y="3213100"/>
            <a:ext cx="1909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8.Oreillette gauche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802438" y="4833938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9.Ventricule gauche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n°1b: Représentation schématique de la face antérieure ou ventrale du coeur</a:t>
            </a:r>
          </a:p>
        </p:txBody>
      </p:sp>
      <p:pic>
        <p:nvPicPr>
          <p:cNvPr id="14339" name="Picture 55" descr="Numériser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6000"/>
          </a:blip>
          <a:srcRect l="16693" r="17049"/>
          <a:stretch>
            <a:fillRect/>
          </a:stretch>
        </p:blipFill>
        <p:spPr>
          <a:xfrm>
            <a:off x="3024188" y="1520825"/>
            <a:ext cx="3852862" cy="5148263"/>
          </a:xfrm>
          <a:solidFill>
            <a:srgbClr val="FFFFCC"/>
          </a:solidFill>
        </p:spPr>
      </p:pic>
      <p:sp>
        <p:nvSpPr>
          <p:cNvPr id="14340" name="Rectangle 56"/>
          <p:cNvSpPr>
            <a:spLocks noChangeArrowheads="1"/>
          </p:cNvSpPr>
          <p:nvPr/>
        </p:nvSpPr>
        <p:spPr bwMode="auto">
          <a:xfrm>
            <a:off x="6335713" y="2097088"/>
            <a:ext cx="541337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Text Box 57"/>
          <p:cNvSpPr txBox="1">
            <a:spLocks noChangeArrowheads="1"/>
          </p:cNvSpPr>
          <p:nvPr/>
        </p:nvSpPr>
        <p:spPr bwMode="auto">
          <a:xfrm>
            <a:off x="539750" y="1449388"/>
            <a:ext cx="2195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Comic Sans MS" pitchFamily="66" charset="0"/>
            </a:endParaRPr>
          </a:p>
        </p:txBody>
      </p:sp>
      <p:sp>
        <p:nvSpPr>
          <p:cNvPr id="64570" name="Text Box 58"/>
          <p:cNvSpPr txBox="1">
            <a:spLocks noChangeArrowheads="1"/>
          </p:cNvSpPr>
          <p:nvPr/>
        </p:nvSpPr>
        <p:spPr bwMode="auto">
          <a:xfrm>
            <a:off x="468313" y="1304925"/>
            <a:ext cx="2484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1.Artère carotide primitive gauche</a:t>
            </a:r>
          </a:p>
        </p:txBody>
      </p:sp>
      <p:sp>
        <p:nvSpPr>
          <p:cNvPr id="64571" name="Text Box 59"/>
          <p:cNvSpPr txBox="1">
            <a:spLocks noChangeArrowheads="1"/>
          </p:cNvSpPr>
          <p:nvPr/>
        </p:nvSpPr>
        <p:spPr bwMode="auto">
          <a:xfrm>
            <a:off x="0" y="1808163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2.Tronc brachio-céphalique</a:t>
            </a:r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468313" y="2205038"/>
            <a:ext cx="3240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3.Artère aorte</a:t>
            </a:r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0" y="2492375"/>
            <a:ext cx="313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  <a:latin typeface="Comic Sans MS" pitchFamily="66" charset="0"/>
              </a:rPr>
              <a:t>4.Artère pulmonaire droite</a:t>
            </a: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0" y="2852738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  <a:latin typeface="Comic Sans MS" pitchFamily="66" charset="0"/>
              </a:rPr>
              <a:t>5. Veine cave supérieure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431800" y="4041775"/>
            <a:ext cx="2843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7.Oreillette droite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0" y="4724400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9. Artère coronaire droite</a:t>
            </a:r>
          </a:p>
        </p:txBody>
      </p:sp>
      <p:sp>
        <p:nvSpPr>
          <p:cNvPr id="14349" name="Line 65"/>
          <p:cNvSpPr>
            <a:spLocks noChangeShapeType="1"/>
          </p:cNvSpPr>
          <p:nvPr/>
        </p:nvSpPr>
        <p:spPr bwMode="auto">
          <a:xfrm flipH="1">
            <a:off x="2989263" y="4581525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360363" y="4365625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8. Sillon transversal</a:t>
            </a: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0" y="6021388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  <a:latin typeface="Comic Sans MS" pitchFamily="66" charset="0"/>
              </a:rPr>
              <a:t>11. Veine cave inférieure</a:t>
            </a:r>
          </a:p>
        </p:txBody>
      </p:sp>
      <p:sp>
        <p:nvSpPr>
          <p:cNvPr id="14352" name="Text Box 68"/>
          <p:cNvSpPr txBox="1">
            <a:spLocks noChangeArrowheads="1"/>
          </p:cNvSpPr>
          <p:nvPr/>
        </p:nvSpPr>
        <p:spPr bwMode="auto">
          <a:xfrm>
            <a:off x="6840538" y="1449388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endParaRPr lang="fr-FR" sz="1600" b="1">
              <a:latin typeface="Comic Sans MS" pitchFamily="66" charset="0"/>
            </a:endParaRPr>
          </a:p>
        </p:txBody>
      </p:sp>
      <p:sp>
        <p:nvSpPr>
          <p:cNvPr id="14353" name="Text Box 69"/>
          <p:cNvSpPr txBox="1">
            <a:spLocks noChangeArrowheads="1"/>
          </p:cNvSpPr>
          <p:nvPr/>
        </p:nvSpPr>
        <p:spPr bwMode="auto">
          <a:xfrm>
            <a:off x="6913563" y="141287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4582" name="Text Box 70"/>
          <p:cNvSpPr txBox="1">
            <a:spLocks noChangeArrowheads="1"/>
          </p:cNvSpPr>
          <p:nvPr/>
        </p:nvSpPr>
        <p:spPr bwMode="auto">
          <a:xfrm>
            <a:off x="6732588" y="1449388"/>
            <a:ext cx="2087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12.Artère sous-clavière gauche</a:t>
            </a:r>
          </a:p>
        </p:txBody>
      </p:sp>
      <p:sp>
        <p:nvSpPr>
          <p:cNvPr id="64583" name="Text Box 71"/>
          <p:cNvSpPr txBox="1">
            <a:spLocks noChangeArrowheads="1"/>
          </p:cNvSpPr>
          <p:nvPr/>
        </p:nvSpPr>
        <p:spPr bwMode="auto">
          <a:xfrm>
            <a:off x="6805613" y="2673350"/>
            <a:ext cx="208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  <a:latin typeface="Comic Sans MS" pitchFamily="66" charset="0"/>
              </a:rPr>
              <a:t>13.Artère pulmonaire gauche</a:t>
            </a:r>
          </a:p>
        </p:txBody>
      </p:sp>
      <p:sp>
        <p:nvSpPr>
          <p:cNvPr id="64584" name="Text Box 72"/>
          <p:cNvSpPr txBox="1">
            <a:spLocks noChangeArrowheads="1"/>
          </p:cNvSpPr>
          <p:nvPr/>
        </p:nvSpPr>
        <p:spPr bwMode="auto">
          <a:xfrm>
            <a:off x="6840538" y="3249613"/>
            <a:ext cx="2484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14.Veines pulmonaires</a:t>
            </a:r>
          </a:p>
        </p:txBody>
      </p:sp>
      <p:sp>
        <p:nvSpPr>
          <p:cNvPr id="64585" name="Text Box 73"/>
          <p:cNvSpPr txBox="1">
            <a:spLocks noChangeArrowheads="1"/>
          </p:cNvSpPr>
          <p:nvPr/>
        </p:nvSpPr>
        <p:spPr bwMode="auto">
          <a:xfrm>
            <a:off x="6840538" y="3681413"/>
            <a:ext cx="251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15. Oreillette gauche</a:t>
            </a:r>
          </a:p>
        </p:txBody>
      </p:sp>
      <p:sp>
        <p:nvSpPr>
          <p:cNvPr id="64586" name="Text Box 74"/>
          <p:cNvSpPr txBox="1">
            <a:spLocks noChangeArrowheads="1"/>
          </p:cNvSpPr>
          <p:nvPr/>
        </p:nvSpPr>
        <p:spPr bwMode="auto">
          <a:xfrm>
            <a:off x="6805613" y="4760913"/>
            <a:ext cx="2338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rgbClr val="CC0000"/>
                </a:solidFill>
                <a:latin typeface="Comic Sans MS" pitchFamily="66" charset="0"/>
              </a:rPr>
              <a:t>16.Artère coronaire interventriculaire</a:t>
            </a:r>
          </a:p>
        </p:txBody>
      </p:sp>
      <p:sp>
        <p:nvSpPr>
          <p:cNvPr id="64587" name="Text Box 75"/>
          <p:cNvSpPr txBox="1">
            <a:spLocks noChangeArrowheads="1"/>
          </p:cNvSpPr>
          <p:nvPr/>
        </p:nvSpPr>
        <p:spPr bwMode="auto">
          <a:xfrm>
            <a:off x="6913563" y="5408613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17.Ventricule gauche</a:t>
            </a:r>
          </a:p>
        </p:txBody>
      </p:sp>
      <p:sp>
        <p:nvSpPr>
          <p:cNvPr id="64588" name="Text Box 76"/>
          <p:cNvSpPr txBox="1">
            <a:spLocks noChangeArrowheads="1"/>
          </p:cNvSpPr>
          <p:nvPr/>
        </p:nvSpPr>
        <p:spPr bwMode="auto">
          <a:xfrm>
            <a:off x="6877050" y="5661025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18.Ventricule droit</a:t>
            </a:r>
          </a:p>
        </p:txBody>
      </p:sp>
      <p:sp>
        <p:nvSpPr>
          <p:cNvPr id="14361" name="Line 77"/>
          <p:cNvSpPr>
            <a:spLocks noChangeShapeType="1"/>
          </p:cNvSpPr>
          <p:nvPr/>
        </p:nvSpPr>
        <p:spPr bwMode="auto">
          <a:xfrm flipH="1">
            <a:off x="2989263" y="5481638"/>
            <a:ext cx="2698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90" name="Text Box 78"/>
          <p:cNvSpPr txBox="1">
            <a:spLocks noChangeArrowheads="1"/>
          </p:cNvSpPr>
          <p:nvPr/>
        </p:nvSpPr>
        <p:spPr bwMode="auto">
          <a:xfrm>
            <a:off x="0" y="5265738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latin typeface="Comic Sans MS" pitchFamily="66" charset="0"/>
              </a:rPr>
              <a:t>10. Sillon interventriculaire</a:t>
            </a:r>
          </a:p>
        </p:txBody>
      </p:sp>
      <p:sp>
        <p:nvSpPr>
          <p:cNvPr id="14363" name="Line 79"/>
          <p:cNvSpPr>
            <a:spLocks noChangeShapeType="1"/>
          </p:cNvSpPr>
          <p:nvPr/>
        </p:nvSpPr>
        <p:spPr bwMode="auto">
          <a:xfrm flipH="1" flipV="1">
            <a:off x="2989263" y="353695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92" name="Text Box 80"/>
          <p:cNvSpPr txBox="1">
            <a:spLocks noChangeArrowheads="1"/>
          </p:cNvSpPr>
          <p:nvPr/>
        </p:nvSpPr>
        <p:spPr bwMode="auto">
          <a:xfrm>
            <a:off x="0" y="3357563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chemeClr val="accent2"/>
                </a:solidFill>
                <a:latin typeface="Comic Sans MS" pitchFamily="66" charset="0"/>
              </a:rPr>
              <a:t>6. Tronc artériel pulmonaire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4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4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4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4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4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6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6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6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6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6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6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6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6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6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6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6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6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6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6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fr-FR" sz="3400" b="1" smtClean="0"/>
              <a:t> </a:t>
            </a: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n°2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Observation du cœur en vue dorsale ou postérieure</a:t>
            </a:r>
            <a:r>
              <a:rPr lang="fr-FR" sz="3400" b="1" smtClean="0">
                <a:latin typeface="Comic Sans MS" pitchFamily="66" charset="0"/>
              </a:rPr>
              <a:t>        </a:t>
            </a:r>
          </a:p>
          <a:p>
            <a:pPr marL="533400" indent="-533400" algn="just" eaLnBrk="1" hangingPunct="1">
              <a:lnSpc>
                <a:spcPct val="90000"/>
              </a:lnSpc>
            </a:pPr>
            <a:endParaRPr lang="fr-FR" sz="2800" smtClean="0">
              <a:latin typeface="Comic Sans MS" pitchFamily="66" charset="0"/>
            </a:endParaRP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3000" b="1" smtClean="0">
                <a:latin typeface="Comic Sans MS" pitchFamily="66" charset="0"/>
              </a:rPr>
              <a:t> Retourner le cœur de façon à observer sa face dorsale. 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3000" b="1" smtClean="0">
                <a:latin typeface="Comic Sans MS" pitchFamily="66" charset="0"/>
              </a:rPr>
              <a:t> Repérer et identifier les quatre cavités cardiaques et les divers vaisseaux sanguins précédemment étudiés.</a:t>
            </a:r>
          </a:p>
          <a:p>
            <a:pPr marL="533400" indent="-533400" algn="just" eaLnBrk="1" hangingPunct="1">
              <a:lnSpc>
                <a:spcPct val="90000"/>
              </a:lnSpc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3)</a:t>
            </a:r>
            <a:r>
              <a:rPr lang="fr-FR" sz="3000" b="1" smtClean="0">
                <a:latin typeface="Comic Sans MS" pitchFamily="66" charset="0"/>
              </a:rPr>
              <a:t> Légender le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n°1c</a:t>
            </a:r>
            <a:r>
              <a:rPr lang="fr-FR" sz="3000" b="1" i="1" smtClean="0">
                <a:latin typeface="Comic Sans MS" pitchFamily="66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fr-FR" sz="300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marL="762000" indent="-762000" eaLnBrk="1" hangingPunct="1"/>
            <a:r>
              <a:rPr lang="fr-FR" sz="4000" b="1" smtClean="0">
                <a:latin typeface="Comic Sans MS" pitchFamily="66" charset="0"/>
              </a:rPr>
              <a:t>I. MORPHOLOGIE EXTERNE DU COEUR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n°1c: Observation réelle de la face postérieure ou dorsale du cœur de mouton</a:t>
            </a:r>
          </a:p>
        </p:txBody>
      </p:sp>
      <p:pic>
        <p:nvPicPr>
          <p:cNvPr id="16387" name="Picture 4" descr="coeur 00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9513" y="1376363"/>
            <a:ext cx="3887787" cy="5184775"/>
          </a:xfrm>
          <a:noFill/>
        </p:spPr>
      </p:pic>
      <p:sp>
        <p:nvSpPr>
          <p:cNvPr id="16388" name="Line 6"/>
          <p:cNvSpPr>
            <a:spLocks noChangeShapeType="1"/>
          </p:cNvSpPr>
          <p:nvPr/>
        </p:nvSpPr>
        <p:spPr bwMode="auto">
          <a:xfrm flipV="1">
            <a:off x="4392613" y="1700213"/>
            <a:ext cx="2268537" cy="34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4824413" y="2239963"/>
            <a:ext cx="1873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5364163" y="2600325"/>
            <a:ext cx="1333500" cy="349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H="1">
            <a:off x="4535488" y="2636838"/>
            <a:ext cx="1225550" cy="539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V="1">
            <a:off x="5186363" y="3032125"/>
            <a:ext cx="14747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V="1">
            <a:off x="5148263" y="4113213"/>
            <a:ext cx="1549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 flipV="1">
            <a:off x="4032250" y="5300663"/>
            <a:ext cx="259238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 flipV="1">
            <a:off x="2125663" y="4616450"/>
            <a:ext cx="16192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 flipV="1">
            <a:off x="2125663" y="3032125"/>
            <a:ext cx="16573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3132138" y="3032125"/>
            <a:ext cx="396875" cy="1809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 flipV="1">
            <a:off x="2160588" y="2347913"/>
            <a:ext cx="21240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15900" y="1989138"/>
            <a:ext cx="205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accent2"/>
                </a:solidFill>
                <a:latin typeface="Comic Sans MS" pitchFamily="66" charset="0"/>
              </a:rPr>
              <a:t>1.Tronc artériel pulmonaire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360363" y="2708275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2.Veines pulmonaires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95288" y="4329113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3.Ventricule gauche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408738" y="14843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4. Artère aorte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624638" y="1879600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rgbClr val="CC0000"/>
                </a:solidFill>
                <a:latin typeface="Comic Sans MS" pitchFamily="66" charset="0"/>
              </a:rPr>
              <a:t>5.Tronc brachio-céphalique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624638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>
                <a:solidFill>
                  <a:schemeClr val="accent2"/>
                </a:solidFill>
                <a:latin typeface="Comic Sans MS" pitchFamily="66" charset="0"/>
              </a:rPr>
              <a:t>6. Veines caves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443663" y="2816225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7. Oreillette droite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6551613" y="3897313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8. Ventricule droit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6443663" y="5121275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9. Sillon interventriculaire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1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1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05838" cy="13684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II.</a:t>
            </a:r>
            <a:r>
              <a:rPr lang="fr-FR" sz="3000" b="1" smtClean="0"/>
              <a:t> </a:t>
            </a:r>
            <a:r>
              <a:rPr lang="fr-FR" sz="3000" b="1" smtClean="0">
                <a:latin typeface="Comic Sans MS" pitchFamily="66" charset="0"/>
              </a:rPr>
              <a:t>MISE EN EVIDENCE DU SENS DE CIRCULATION DU SANG DANS LE COEUR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449388"/>
            <a:ext cx="8675687" cy="5183187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fr-FR" sz="1600" b="1" u="sng" smtClean="0">
              <a:latin typeface="Comic Sans MS" pitchFamily="66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:Mise en évidence du sens de circulation du sang dans l’hémicoeur droit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fr-FR" sz="2100" b="1" smtClean="0">
              <a:latin typeface="Comic Sans MS" pitchFamily="66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2400" b="1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fr-FR" sz="2400" b="1" smtClean="0">
                <a:latin typeface="Comic Sans MS" pitchFamily="66" charset="0"/>
              </a:rPr>
              <a:t>Injecter, à l’aide d’une seringue, de l’eau </a:t>
            </a:r>
            <a:r>
              <a:rPr lang="fr-FR" sz="2400" b="1" u="sng" smtClean="0">
                <a:latin typeface="Comic Sans MS" pitchFamily="66" charset="0"/>
              </a:rPr>
              <a:t>par une</a:t>
            </a:r>
            <a:r>
              <a:rPr lang="fr-FR" sz="2400" b="1" smtClean="0">
                <a:latin typeface="Comic Sans MS" pitchFamily="66" charset="0"/>
              </a:rPr>
              <a:t> </a:t>
            </a:r>
            <a:r>
              <a:rPr lang="fr-FR" sz="2400" b="1" u="sng" smtClean="0">
                <a:latin typeface="Comic Sans MS" pitchFamily="66" charset="0"/>
              </a:rPr>
              <a:t>veine cave</a:t>
            </a:r>
            <a:r>
              <a:rPr lang="fr-FR" sz="2400" b="1" smtClean="0">
                <a:latin typeface="Comic Sans MS" pitchFamily="66" charset="0"/>
              </a:rPr>
              <a:t> et observer ce qui se passe au niveau du tronc artériel pulmonaire.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latin typeface="Comic Sans MS" pitchFamily="66" charset="0"/>
              <a:sym typeface="Wingdings" pitchFamily="2" charset="2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2400" b="1" smtClean="0">
                <a:latin typeface="Comic Sans MS" pitchFamily="66" charset="0"/>
              </a:rPr>
              <a:t> Renouveler l’expérience en injectant l’eau </a:t>
            </a:r>
            <a:r>
              <a:rPr lang="fr-FR" sz="2400" b="1" u="sng" smtClean="0">
                <a:latin typeface="Comic Sans MS" pitchFamily="66" charset="0"/>
              </a:rPr>
              <a:t>par le tronc</a:t>
            </a:r>
            <a:r>
              <a:rPr lang="fr-FR" sz="2400" b="1" smtClean="0">
                <a:latin typeface="Comic Sans MS" pitchFamily="66" charset="0"/>
              </a:rPr>
              <a:t> </a:t>
            </a:r>
            <a:r>
              <a:rPr lang="fr-FR" sz="2400" b="1" u="sng" smtClean="0">
                <a:latin typeface="Comic Sans MS" pitchFamily="66" charset="0"/>
              </a:rPr>
              <a:t>artériel pulmonaire</a:t>
            </a:r>
            <a:r>
              <a:rPr lang="fr-FR" sz="2400" b="1" smtClean="0">
                <a:latin typeface="Comic Sans MS" pitchFamily="66" charset="0"/>
              </a:rPr>
              <a:t> et en observant ce qui se passe au niveau des veines caves.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3)</a:t>
            </a:r>
            <a:r>
              <a:rPr lang="fr-FR" sz="2400" b="1" smtClean="0">
                <a:latin typeface="Comic Sans MS" pitchFamily="66" charset="0"/>
                <a:sym typeface="Wingdings" pitchFamily="2" charset="2"/>
              </a:rPr>
              <a:t> Noter l’ensemble des observations dans le tableau du </a:t>
            </a:r>
            <a:r>
              <a:rPr lang="fr-FR" sz="2400" b="1" i="1" u="sng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document n°2a</a:t>
            </a:r>
            <a:r>
              <a:rPr lang="fr-FR" sz="2400" b="1" smtClean="0">
                <a:latin typeface="Comic Sans MS" pitchFamily="66" charset="0"/>
                <a:sym typeface="Wingdings" pitchFamily="2" charset="2"/>
              </a:rPr>
              <a:t> puis conclure quant au sens de circulation du sang dans l’hémicoeur droit.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fr-FR" sz="2400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n°2a: Mise en évidence du sens de circulation du sang dans l’hémicoeur droit</a:t>
            </a:r>
          </a:p>
        </p:txBody>
      </p:sp>
      <p:graphicFrame>
        <p:nvGraphicFramePr>
          <p:cNvPr id="49241" name="Group 89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802461"/>
        </p:xfrm>
        <a:graphic>
          <a:graphicData uri="http://schemas.openxmlformats.org/drawingml/2006/table">
            <a:tbl>
              <a:tblPr/>
              <a:tblGrid>
                <a:gridCol w="2135187"/>
                <a:gridCol w="6094413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Expérience n°1 : 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Injection d’eau par une veine cave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Observation n°1 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Expérience n°2 : 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Injection d’eau par le tronc artèriel pulmonaire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Observation n°2 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Conclusion: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2627313" y="4833938"/>
            <a:ext cx="59769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La circulation du sang se fait en sens unique dans l’hémicoeur droit : le sang pénètre dans l’hémicoeur droit par les veines caves et ressort de celui-ci par le tronc artériel pulmonaire</a:t>
            </a:r>
            <a:r>
              <a:rPr lang="fr-FR" sz="2000" b="1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49240" name="Text Box 88"/>
          <p:cNvSpPr txBox="1">
            <a:spLocks noChangeArrowheads="1"/>
          </p:cNvSpPr>
          <p:nvPr/>
        </p:nvSpPr>
        <p:spPr bwMode="auto">
          <a:xfrm>
            <a:off x="2627313" y="1952625"/>
            <a:ext cx="60848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006600"/>
                </a:solidFill>
                <a:latin typeface="Comic Sans MS" pitchFamily="66" charset="0"/>
              </a:rPr>
              <a:t>L’eau injectée par la veine cave ressort de l’hémicoeur droit par le tronc artériel pulmonaire</a:t>
            </a:r>
          </a:p>
        </p:txBody>
      </p:sp>
      <p:sp>
        <p:nvSpPr>
          <p:cNvPr id="49242" name="Text Box 90"/>
          <p:cNvSpPr txBox="1">
            <a:spLocks noChangeArrowheads="1"/>
          </p:cNvSpPr>
          <p:nvPr/>
        </p:nvSpPr>
        <p:spPr bwMode="auto">
          <a:xfrm>
            <a:off x="2592388" y="3644900"/>
            <a:ext cx="60848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006600"/>
                </a:solidFill>
                <a:latin typeface="Comic Sans MS" pitchFamily="66" charset="0"/>
              </a:rPr>
              <a:t>L’eau injectée par le tronc artériel pulmonaire ne ressort pas de l’hémicoeur droit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05838" cy="13684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II.</a:t>
            </a:r>
            <a:r>
              <a:rPr lang="fr-FR" sz="3000" b="1" smtClean="0"/>
              <a:t> </a:t>
            </a:r>
            <a:r>
              <a:rPr lang="fr-FR" sz="3000" b="1" smtClean="0">
                <a:latin typeface="Comic Sans MS" pitchFamily="66" charset="0"/>
              </a:rPr>
              <a:t>MISE EN EVIDENCE DU SENS DE CIRCULATION DU SANG DANS LE COEUR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449388"/>
            <a:ext cx="8675687" cy="5183187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endParaRPr lang="fr-FR" sz="1600" b="1" u="sng" smtClean="0">
              <a:latin typeface="Comic Sans MS" pitchFamily="66" charset="0"/>
            </a:endParaRP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n°2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:Mise en évidence du sens de circulation du sang dans l’hémicoeur gauche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fr-FR" sz="2100" b="1" smtClean="0">
              <a:latin typeface="Comic Sans MS" pitchFamily="66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2400" b="1" smtClean="0">
                <a:latin typeface="Comic Sans MS" pitchFamily="66" charset="0"/>
              </a:rPr>
              <a:t> Injecter, à l’aide d’une seringue, de l’eau </a:t>
            </a:r>
            <a:r>
              <a:rPr lang="fr-FR" sz="2400" b="1" u="sng" smtClean="0">
                <a:latin typeface="Comic Sans MS" pitchFamily="66" charset="0"/>
              </a:rPr>
              <a:t>par l’artère aorte</a:t>
            </a:r>
            <a:r>
              <a:rPr lang="fr-FR" sz="2400" b="1" smtClean="0">
                <a:latin typeface="Comic Sans MS" pitchFamily="66" charset="0"/>
              </a:rPr>
              <a:t> et observer ce qui se passe au niveau des veines pulmonaires.</a:t>
            </a:r>
          </a:p>
          <a:p>
            <a:pPr marL="381000" indent="-381000" algn="just" eaLnBrk="1" hangingPunct="1">
              <a:lnSpc>
                <a:spcPct val="80000"/>
              </a:lnSpc>
            </a:pPr>
            <a:endParaRPr lang="fr-FR" sz="2400" b="1" smtClean="0">
              <a:latin typeface="Comic Sans MS" pitchFamily="66" charset="0"/>
              <a:sym typeface="Wingdings" pitchFamily="2" charset="2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2400" b="1" smtClean="0">
                <a:latin typeface="Comic Sans MS" pitchFamily="66" charset="0"/>
              </a:rPr>
              <a:t> Renouveler l’expérience en injectant l’eau </a:t>
            </a:r>
            <a:r>
              <a:rPr lang="fr-FR" sz="2400" b="1" u="sng" smtClean="0">
                <a:latin typeface="Comic Sans MS" pitchFamily="66" charset="0"/>
              </a:rPr>
              <a:t>par les veines pulmonaires </a:t>
            </a:r>
            <a:r>
              <a:rPr lang="fr-FR" sz="2400" b="1" smtClean="0">
                <a:latin typeface="Comic Sans MS" pitchFamily="66" charset="0"/>
              </a:rPr>
              <a:t>et en observant ce qui se passe au niveau de l’artère aorte.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3)</a:t>
            </a:r>
            <a:r>
              <a:rPr lang="fr-FR" sz="2400" b="1" smtClean="0">
                <a:latin typeface="Comic Sans MS" pitchFamily="66" charset="0"/>
                <a:sym typeface="Wingdings" pitchFamily="2" charset="2"/>
              </a:rPr>
              <a:t> Noter l’ensemble des observations dans le tableau du </a:t>
            </a:r>
            <a:r>
              <a:rPr lang="fr-FR" sz="2400" b="1" i="1" u="sng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document n°2b</a:t>
            </a:r>
            <a:r>
              <a:rPr lang="fr-FR" sz="2400" b="1" smtClean="0">
                <a:latin typeface="Comic Sans MS" pitchFamily="66" charset="0"/>
                <a:sym typeface="Wingdings" pitchFamily="2" charset="2"/>
              </a:rPr>
              <a:t> puis conclure quant au sens de circulation du sang dans l’hémicoeur gauche.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fr-FR" sz="2400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n°2b: Mise en évidence du sens de circulation du sang dans l’hémicoeur gauche</a:t>
            </a:r>
          </a:p>
        </p:txBody>
      </p:sp>
      <p:graphicFrame>
        <p:nvGraphicFramePr>
          <p:cNvPr id="103454" name="Group 30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400125"/>
        </p:xfrm>
        <a:graphic>
          <a:graphicData uri="http://schemas.openxmlformats.org/drawingml/2006/table">
            <a:tbl>
              <a:tblPr/>
              <a:tblGrid>
                <a:gridCol w="2135187"/>
                <a:gridCol w="6094413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Expérience n°1 : 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Injection d’eau par l’artère aorte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Observation n°1 :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Expérience n°2 : 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Injection d’eau par une veine pulmonaire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Observation n°2 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Conclusion: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2592388" y="4473575"/>
            <a:ext cx="597693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CC0000"/>
                </a:solidFill>
                <a:latin typeface="Comic Sans MS" pitchFamily="66" charset="0"/>
                <a:cs typeface="Arial" charset="0"/>
              </a:rPr>
              <a:t>La circulation du sang se fait en sens unique dans l’hémicoeur gauche : le sang pénètre dans l’hémicoeur gauche par les veines pulmonaires et ressort de celui-ci par l’artère aorte</a:t>
            </a:r>
            <a:endParaRPr lang="fr-FR" sz="2000" b="1">
              <a:solidFill>
                <a:srgbClr val="CC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2627313" y="1952625"/>
            <a:ext cx="6084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006600"/>
                </a:solidFill>
                <a:latin typeface="Comic Sans MS" pitchFamily="66" charset="0"/>
              </a:rPr>
              <a:t>L’eau injectée par l’artère aorte ne ressort pas de l’hémicoeur gauche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2627313" y="3321050"/>
            <a:ext cx="60848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>
                <a:solidFill>
                  <a:srgbClr val="006600"/>
                </a:solidFill>
                <a:latin typeface="Comic Sans MS" pitchFamily="66" charset="0"/>
              </a:rPr>
              <a:t>L’eau injectée par une veine pulmonaire ressort de l’hémicoeur gauche par l’artère aorte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05838" cy="13684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II.</a:t>
            </a:r>
            <a:r>
              <a:rPr lang="fr-FR" sz="3000" b="1" smtClean="0"/>
              <a:t> </a:t>
            </a:r>
            <a:r>
              <a:rPr lang="fr-FR" sz="3000" b="1" smtClean="0">
                <a:latin typeface="Comic Sans MS" pitchFamily="66" charset="0"/>
              </a:rPr>
              <a:t>MISE EN EVIDENCE DU SENS DE CIRCULATION DU SANG DANS LE COEUR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449388"/>
            <a:ext cx="8675687" cy="5183187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endParaRPr lang="fr-FR" b="1" u="sng" smtClean="0">
              <a:latin typeface="Comic Sans MS" pitchFamily="66" charset="0"/>
            </a:endParaRPr>
          </a:p>
          <a:p>
            <a:pPr marL="381000" indent="-381000"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n°3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:Conclusion générale</a:t>
            </a:r>
          </a:p>
          <a:p>
            <a:pPr marL="381000" indent="-381000" eaLnBrk="1" hangingPunct="1">
              <a:buFontTx/>
              <a:buNone/>
            </a:pPr>
            <a:endParaRPr lang="fr-FR" sz="4200" b="1" smtClean="0">
              <a:latin typeface="Comic Sans MS" pitchFamily="66" charset="0"/>
            </a:endParaRPr>
          </a:p>
          <a:p>
            <a:pPr marL="381000" indent="-381000" algn="ctr" eaLnBrk="1" hangingPunct="1">
              <a:buFontTx/>
              <a:buNone/>
            </a:pPr>
            <a:r>
              <a:rPr lang="fr-FR" sz="4000" b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Le sang circule dans le cœur en sens unique: il y pénètre toujours par des veines et en ressort toujours par des artères</a:t>
            </a:r>
          </a:p>
          <a:p>
            <a:pPr marL="381000" indent="-381000" eaLnBrk="1" hangingPunct="1"/>
            <a:endParaRPr lang="fr-FR" sz="4400" b="1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49388"/>
            <a:ext cx="8712200" cy="52197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fr-FR" sz="26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2600" b="1" smtClean="0">
                <a:solidFill>
                  <a:srgbClr val="006600"/>
                </a:solidFill>
                <a:latin typeface="Comic Sans MS" pitchFamily="66" charset="0"/>
              </a:rPr>
              <a:t>: Etude de l’appareil valvulaire de l’hémicoeur droit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fr-FR" sz="100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2400" b="1" smtClean="0">
                <a:latin typeface="Comic Sans MS" pitchFamily="66" charset="0"/>
              </a:rPr>
              <a:t> Repositionner le cœur en position ventrale</a:t>
            </a:r>
            <a:r>
              <a:rPr lang="fr-FR" sz="1800" b="1" smtClean="0">
                <a:latin typeface="Comic Sans MS" pitchFamily="66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fr-FR" sz="1800" b="1" smtClean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2400" b="1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fr-FR" sz="2400" b="1" smtClean="0">
                <a:latin typeface="Comic Sans MS" pitchFamily="66" charset="0"/>
              </a:rPr>
              <a:t>A l’aide des indications fournies en classe, réaliser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la dissection de l’hémicoeur droit</a:t>
            </a:r>
            <a:r>
              <a:rPr lang="fr-FR" sz="2400" b="1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3)</a:t>
            </a:r>
            <a:r>
              <a:rPr lang="fr-FR" sz="2400" b="1" smtClean="0">
                <a:latin typeface="Comic Sans MS" pitchFamily="66" charset="0"/>
              </a:rPr>
              <a:t> A l’aide des données du </a:t>
            </a:r>
            <a:r>
              <a:rPr lang="fr-FR" sz="2400" b="1" i="1" u="sng" smtClean="0">
                <a:solidFill>
                  <a:srgbClr val="FF0000"/>
                </a:solidFill>
                <a:latin typeface="Comic Sans MS" pitchFamily="66" charset="0"/>
              </a:rPr>
              <a:t>document n°3a</a:t>
            </a:r>
            <a:r>
              <a:rPr lang="fr-FR" sz="2400" b="1" smtClean="0">
                <a:latin typeface="Comic Sans MS" pitchFamily="66" charset="0"/>
              </a:rPr>
              <a:t>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- Repérer la valvule présente entre l’oreillette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droite et le ventricule droit ainsi que les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diverses structures la constituant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- Repérer la valvule présente entre le ventricule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droit et le tronc artériel pulmonaire ainsi que les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3 valves la constituant.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31800" y="225425"/>
            <a:ext cx="8329613" cy="11017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III. ANATOMIE DU CŒUR </a:t>
            </a:r>
            <a:br>
              <a:rPr lang="fr-FR" sz="3000" b="1" smtClean="0">
                <a:latin typeface="Comic Sans MS" pitchFamily="66" charset="0"/>
              </a:rPr>
            </a:br>
            <a:r>
              <a:rPr lang="fr-FR" sz="3000" b="1" smtClean="0">
                <a:latin typeface="Comic Sans MS" pitchFamily="66" charset="0"/>
              </a:rPr>
              <a:t>APRES DISSECTION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4000" b="1" smtClean="0">
                <a:latin typeface="Comic Sans MS" pitchFamily="66" charset="0"/>
              </a:rPr>
              <a:t>OBJECTIFS DU TP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461375" cy="478948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u="sng" smtClean="0">
                <a:latin typeface="Comic Sans MS" pitchFamily="66" charset="0"/>
              </a:rPr>
              <a:t>Objectif n°1</a:t>
            </a:r>
            <a:r>
              <a:rPr lang="fr-FR" sz="2200" b="1" smtClean="0">
                <a:latin typeface="Comic Sans MS" pitchFamily="66" charset="0"/>
              </a:rPr>
              <a:t>: </a:t>
            </a:r>
            <a:r>
              <a:rPr lang="fr-FR" sz="2200" b="1" smtClean="0">
                <a:solidFill>
                  <a:srgbClr val="006600"/>
                </a:solidFill>
                <a:latin typeface="Comic Sans MS" pitchFamily="66" charset="0"/>
              </a:rPr>
              <a:t>A partir de textes descriptifs et des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rgbClr val="006600"/>
                </a:solidFill>
                <a:latin typeface="Comic Sans MS" pitchFamily="66" charset="0"/>
              </a:rPr>
              <a:t>informations recueillies en classe, repérer et identifier: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rgbClr val="006600"/>
                </a:solidFill>
                <a:latin typeface="Comic Sans MS" pitchFamily="66" charset="0"/>
              </a:rPr>
              <a:t>     - les diverses cavités cardiaques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rgbClr val="006600"/>
                </a:solidFill>
                <a:latin typeface="Comic Sans MS" pitchFamily="66" charset="0"/>
              </a:rPr>
              <a:t>     - les vaisseaux sanguins afférents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rgbClr val="006600"/>
                </a:solidFill>
                <a:latin typeface="Comic Sans MS" pitchFamily="66" charset="0"/>
              </a:rPr>
              <a:t>     - les vaisseaux sanguins efférents</a:t>
            </a:r>
            <a:endParaRPr lang="fr-FR" sz="2200" b="1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fr-FR" sz="2200" b="1" u="sng" smtClean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u="sng" smtClean="0">
                <a:latin typeface="Comic Sans MS" pitchFamily="66" charset="0"/>
              </a:rPr>
              <a:t>Objectif n°2</a:t>
            </a:r>
            <a:r>
              <a:rPr lang="fr-FR" sz="2200" b="1" smtClean="0">
                <a:latin typeface="Comic Sans MS" pitchFamily="66" charset="0"/>
              </a:rPr>
              <a:t>:</a:t>
            </a:r>
            <a:r>
              <a:rPr lang="fr-FR" sz="2200" b="1" smtClean="0">
                <a:solidFill>
                  <a:srgbClr val="CC0000"/>
                </a:solidFill>
                <a:latin typeface="Comic Sans MS" pitchFamily="66" charset="0"/>
              </a:rPr>
              <a:t> Par des expériences d’injection d’eau, mettre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rgbClr val="CC0000"/>
                </a:solidFill>
                <a:latin typeface="Comic Sans MS" pitchFamily="66" charset="0"/>
              </a:rPr>
              <a:t>en évidence le sens de circulation du sang au sein du coeur.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fr-FR" sz="2200" b="1" smtClean="0">
              <a:solidFill>
                <a:schemeClr val="hlink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u="sng" smtClean="0">
                <a:latin typeface="Comic Sans MS" pitchFamily="66" charset="0"/>
              </a:rPr>
              <a:t>Objectif n°3</a:t>
            </a:r>
            <a:r>
              <a:rPr lang="fr-FR" sz="2200" b="1" smtClean="0">
                <a:latin typeface="Comic Sans MS" pitchFamily="66" charset="0"/>
              </a:rPr>
              <a:t>:</a:t>
            </a:r>
            <a:r>
              <a:rPr lang="fr-FR" sz="2200" b="1" smtClean="0">
                <a:solidFill>
                  <a:schemeClr val="hlink"/>
                </a:solidFill>
                <a:latin typeface="Comic Sans MS" pitchFamily="66" charset="0"/>
              </a:rPr>
              <a:t> Etudier, après dissection, l’anatomie interne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chemeClr val="hlink"/>
                </a:solidFill>
                <a:latin typeface="Comic Sans MS" pitchFamily="66" charset="0"/>
              </a:rPr>
              <a:t>du cœur et comparer l’anatomie de l’hémicoeur droit à celle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fr-FR" sz="2200" b="1" smtClean="0">
                <a:solidFill>
                  <a:schemeClr val="hlink"/>
                </a:solidFill>
                <a:latin typeface="Comic Sans MS" pitchFamily="66" charset="0"/>
              </a:rPr>
              <a:t>de l’hémicoeur gauche</a:t>
            </a:r>
            <a:r>
              <a:rPr lang="fr-FR" sz="2200" smtClean="0">
                <a:solidFill>
                  <a:schemeClr val="hlink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77" name="Group 69"/>
          <p:cNvGraphicFramePr>
            <a:graphicFrameLocks noGrp="1"/>
          </p:cNvGraphicFramePr>
          <p:nvPr>
            <p:ph idx="1"/>
          </p:nvPr>
        </p:nvGraphicFramePr>
        <p:xfrm>
          <a:off x="431800" y="944563"/>
          <a:ext cx="8229600" cy="5734989"/>
        </p:xfrm>
        <a:graphic>
          <a:graphicData uri="http://schemas.openxmlformats.org/drawingml/2006/table">
            <a:tbl>
              <a:tblPr/>
              <a:tblGrid>
                <a:gridCol w="1836738"/>
                <a:gridCol w="3024187"/>
                <a:gridCol w="3368675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Hémicoeur étudié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Hémicoeur droit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Localisation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Entre l’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oreillette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droite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et le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ventricule droit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Entre le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ventricule droit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 le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tronc artériel pulmonaire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Structure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3 valves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reliées par des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cordages tendineux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aux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piliers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du cœur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3 valves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en forme de «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nid de pigeon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» ou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« gousset »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Nom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Valvule auriculo-ventriculaire tricuspide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Valvule sigmoïde pulmonaire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Rôle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Empêcher le sang de refluer dans l’oreillette droite une fois qu’il est passé dans le ventricule droit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Empêcher le sang de refluer dans le ventricule droit une fois qu’il est passé dans le tronc artériel pulmonaire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9" name="Text Box 70"/>
          <p:cNvSpPr txBox="1">
            <a:spLocks noChangeArrowheads="1"/>
          </p:cNvSpPr>
          <p:nvPr/>
        </p:nvSpPr>
        <p:spPr bwMode="auto">
          <a:xfrm>
            <a:off x="358775" y="0"/>
            <a:ext cx="83169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300" b="1" u="sng">
                <a:latin typeface="Comic Sans MS" pitchFamily="66" charset="0"/>
              </a:rPr>
              <a:t>Document n°3a: Etude de l’appareil valvulaire de l’hémicoeur droit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449388"/>
            <a:ext cx="8712200" cy="52197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Etude de l’appareil valvulaire de l’hémicoeur droit</a:t>
            </a:r>
          </a:p>
          <a:p>
            <a:pPr marL="609600" indent="-609600" algn="ctr" eaLnBrk="1" hangingPunct="1">
              <a:buFontTx/>
              <a:buNone/>
            </a:pPr>
            <a:endParaRPr lang="fr-FR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4) </a:t>
            </a:r>
            <a:r>
              <a:rPr lang="fr-FR" sz="3000" b="1" smtClean="0">
                <a:latin typeface="Comic Sans MS" pitchFamily="66" charset="0"/>
              </a:rPr>
              <a:t>A partir des informations recueillies, légender le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n°3b</a:t>
            </a:r>
            <a:r>
              <a:rPr lang="fr-FR" sz="3000" b="1" smtClean="0">
                <a:latin typeface="Comic Sans MS" pitchFamily="66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endParaRPr lang="fr-FR" sz="60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25425"/>
            <a:ext cx="8329613" cy="11017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III. ANATOMIE DU CŒUR </a:t>
            </a:r>
            <a:br>
              <a:rPr lang="fr-FR" sz="3000" b="1" smtClean="0">
                <a:latin typeface="Comic Sans MS" pitchFamily="66" charset="0"/>
              </a:rPr>
            </a:br>
            <a:r>
              <a:rPr lang="fr-FR" sz="3000" b="1" smtClean="0">
                <a:latin typeface="Comic Sans MS" pitchFamily="66" charset="0"/>
              </a:rPr>
              <a:t>APRES DISSECTION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n°3b: Observation réelle de la valvule auriculo-ventriculaire tricuspide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665288"/>
            <a:ext cx="4038600" cy="49672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FR" sz="170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fr-FR" sz="1800" smtClean="0"/>
          </a:p>
          <a:p>
            <a:pPr algn="ctr" eaLnBrk="1" hangingPunct="1">
              <a:buFontTx/>
              <a:buNone/>
            </a:pPr>
            <a:endParaRPr lang="fr-FR" sz="1800" smtClean="0"/>
          </a:p>
          <a:p>
            <a:pPr eaLnBrk="1" hangingPunct="1">
              <a:buFontTx/>
              <a:buNone/>
            </a:pPr>
            <a:endParaRPr lang="fr-FR" sz="1800" smtClean="0"/>
          </a:p>
          <a:p>
            <a:pPr eaLnBrk="1" hangingPunct="1">
              <a:buFontTx/>
              <a:buNone/>
            </a:pPr>
            <a:endParaRPr lang="fr-FR" sz="1800" smtClean="0"/>
          </a:p>
          <a:p>
            <a:pPr algn="ctr" eaLnBrk="1" hangingPunct="1">
              <a:buFontTx/>
              <a:buNone/>
            </a:pPr>
            <a:r>
              <a:rPr lang="fr-FR" sz="1800" smtClean="0"/>
              <a:t> </a:t>
            </a:r>
          </a:p>
        </p:txBody>
      </p:sp>
      <p:pic>
        <p:nvPicPr>
          <p:cNvPr id="25604" name="Picture 4" descr="coeur%2001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t="26436" b="5869"/>
          <a:stretch>
            <a:fillRect/>
          </a:stretch>
        </p:blipFill>
        <p:spPr>
          <a:xfrm>
            <a:off x="2484438" y="1341438"/>
            <a:ext cx="4491037" cy="5027612"/>
          </a:xfrm>
          <a:noFill/>
        </p:spPr>
      </p:pic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4535488" y="3105150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endParaRPr lang="fr-FR"/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4572000" y="31416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5607" name="Line 17"/>
          <p:cNvSpPr>
            <a:spLocks noChangeShapeType="1"/>
          </p:cNvSpPr>
          <p:nvPr/>
        </p:nvSpPr>
        <p:spPr bwMode="auto">
          <a:xfrm flipH="1">
            <a:off x="1835150" y="2781300"/>
            <a:ext cx="28813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8" name="Line 18"/>
          <p:cNvSpPr>
            <a:spLocks noChangeShapeType="1"/>
          </p:cNvSpPr>
          <p:nvPr/>
        </p:nvSpPr>
        <p:spPr bwMode="auto">
          <a:xfrm flipH="1">
            <a:off x="1871663" y="3465513"/>
            <a:ext cx="2413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609" name="Line 19"/>
          <p:cNvSpPr>
            <a:spLocks noChangeShapeType="1"/>
          </p:cNvSpPr>
          <p:nvPr/>
        </p:nvSpPr>
        <p:spPr bwMode="auto">
          <a:xfrm flipH="1">
            <a:off x="4392613" y="3105150"/>
            <a:ext cx="302418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610" name="Text Box 20"/>
          <p:cNvSpPr txBox="1">
            <a:spLocks noChangeArrowheads="1"/>
          </p:cNvSpPr>
          <p:nvPr/>
        </p:nvSpPr>
        <p:spPr bwMode="auto">
          <a:xfrm>
            <a:off x="0" y="23844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250825" y="256540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1. Une valve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287338" y="32845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2. Un pilier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7343775" y="2889250"/>
            <a:ext cx="18002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3. Cordages</a:t>
            </a:r>
          </a:p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   tendineux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0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0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1" u="sng" smtClean="0">
                <a:latin typeface="Comic Sans MS" pitchFamily="66" charset="0"/>
              </a:rPr>
              <a:t>Document n°3b: Observation réelle de la valvule sigmoïde pulmonaire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z="1700" smtClean="0">
              <a:latin typeface="Comic Sans MS" pitchFamily="66" charset="0"/>
            </a:endParaRP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6629" name="Picture 4" descr="coeur%2000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 t="8902" b="11855"/>
          <a:stretch>
            <a:fillRect/>
          </a:stretch>
        </p:blipFill>
        <p:spPr>
          <a:xfrm>
            <a:off x="5256213" y="2060575"/>
            <a:ext cx="3394075" cy="4525963"/>
          </a:xfrm>
          <a:noFill/>
        </p:spPr>
      </p:pic>
      <p:sp>
        <p:nvSpPr>
          <p:cNvPr id="26630" name="Line 8"/>
          <p:cNvSpPr>
            <a:spLocks noChangeShapeType="1"/>
          </p:cNvSpPr>
          <p:nvPr/>
        </p:nvSpPr>
        <p:spPr bwMode="auto">
          <a:xfrm flipH="1" flipV="1">
            <a:off x="5976938" y="2060575"/>
            <a:ext cx="3238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 flipV="1">
            <a:off x="5903913" y="2492375"/>
            <a:ext cx="396875" cy="431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H="1">
            <a:off x="4535488" y="2492375"/>
            <a:ext cx="13684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H="1">
            <a:off x="4500563" y="3536950"/>
            <a:ext cx="13668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 flipH="1">
            <a:off x="4427538" y="4581525"/>
            <a:ext cx="176371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150938" y="2205038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1. Paroi du tronc artériel pulmonaire sectionné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827088" y="317658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2. Deux valves de la valvule     sigmoïde pulmonaire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84213" y="4400550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3. Myocarde du ventricule droit</a:t>
            </a:r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 flipV="1">
            <a:off x="5867400" y="3284538"/>
            <a:ext cx="36513" cy="2524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6639" name="Line 20"/>
          <p:cNvSpPr>
            <a:spLocks noChangeShapeType="1"/>
          </p:cNvSpPr>
          <p:nvPr/>
        </p:nvSpPr>
        <p:spPr bwMode="auto">
          <a:xfrm flipV="1">
            <a:off x="5867400" y="3284538"/>
            <a:ext cx="433388" cy="2524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449388"/>
            <a:ext cx="8712200" cy="52197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fr-FR" sz="2600" b="1" u="sng" smtClean="0">
                <a:solidFill>
                  <a:srgbClr val="006600"/>
                </a:solidFill>
                <a:latin typeface="Comic Sans MS" pitchFamily="66" charset="0"/>
              </a:rPr>
              <a:t>Etape n°2</a:t>
            </a:r>
            <a:r>
              <a:rPr lang="fr-FR" sz="2600" b="1" smtClean="0">
                <a:solidFill>
                  <a:srgbClr val="006600"/>
                </a:solidFill>
                <a:latin typeface="Comic Sans MS" pitchFamily="66" charset="0"/>
              </a:rPr>
              <a:t>: Etude de l’appareil valvulaire de l’hémicoeur gauche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fr-FR" sz="1000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2400" b="1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fr-FR" sz="2400" b="1" smtClean="0">
                <a:latin typeface="Comic Sans MS" pitchFamily="66" charset="0"/>
              </a:rPr>
              <a:t>A l’aide des indications fournies en classe, réaliser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la dissection de l’hémicoeur gauche</a:t>
            </a:r>
            <a:r>
              <a:rPr lang="fr-FR" sz="2400" b="1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2400" b="1" smtClean="0">
                <a:latin typeface="Comic Sans MS" pitchFamily="66" charset="0"/>
              </a:rPr>
              <a:t> A l’aide des données du </a:t>
            </a:r>
            <a:r>
              <a:rPr lang="fr-FR" sz="2400" b="1" i="1" u="sng" smtClean="0">
                <a:solidFill>
                  <a:srgbClr val="FF0000"/>
                </a:solidFill>
                <a:latin typeface="Comic Sans MS" pitchFamily="66" charset="0"/>
              </a:rPr>
              <a:t>document n°3a</a:t>
            </a:r>
            <a:r>
              <a:rPr lang="fr-FR" sz="2400" b="1" smtClean="0">
                <a:latin typeface="Comic Sans MS" pitchFamily="66" charset="0"/>
              </a:rPr>
              <a:t>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- Repérer la valvule présente entre l’oreillette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gauche et le ventricule gauche ainsi que les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diverses structures la constituant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- Repérer la valvule présente entre le ventricule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gauche et l’artère aorte ainsi que les 3 valves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fr-FR" sz="2400" b="1" smtClean="0">
                <a:latin typeface="Comic Sans MS" pitchFamily="66" charset="0"/>
              </a:rPr>
              <a:t>         la constituant.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fr-FR" sz="24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25425"/>
            <a:ext cx="8329613" cy="11017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III. ANATOMIE DU CŒUR </a:t>
            </a:r>
            <a:br>
              <a:rPr lang="fr-FR" sz="3000" b="1" smtClean="0">
                <a:latin typeface="Comic Sans MS" pitchFamily="66" charset="0"/>
              </a:rPr>
            </a:br>
            <a:r>
              <a:rPr lang="fr-FR" sz="3000" b="1" smtClean="0">
                <a:latin typeface="Comic Sans MS" pitchFamily="66" charset="0"/>
              </a:rPr>
              <a:t>APRES DISSECTION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7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7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7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7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75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75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75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39" name="Group 43"/>
          <p:cNvGraphicFramePr>
            <a:graphicFrameLocks noGrp="1"/>
          </p:cNvGraphicFramePr>
          <p:nvPr>
            <p:ph idx="1"/>
          </p:nvPr>
        </p:nvGraphicFramePr>
        <p:xfrm>
          <a:off x="395288" y="944563"/>
          <a:ext cx="8229600" cy="5509564"/>
        </p:xfrm>
        <a:graphic>
          <a:graphicData uri="http://schemas.openxmlformats.org/drawingml/2006/table">
            <a:tbl>
              <a:tblPr/>
              <a:tblGrid>
                <a:gridCol w="1701800"/>
                <a:gridCol w="3097212"/>
                <a:gridCol w="343058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Hémicoeur étudié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Hémicoeur gauche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Localisation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Entre l’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oreillette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gauche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et le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ventricule gauche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Entre le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ventricule gauche 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et l’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artère aorte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Structure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2 valves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reliées par des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cordages tendineux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aux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piliers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du cœur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3 valves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en forme de « 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nid de pigeon</a:t>
                      </a: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» ou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« gousset »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Nom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Valvule auriculo-ventriculaire bicuspide ou mitrale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Valvule sigmoïde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aortique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Rôle des valvules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Empêcher le sang de refluer dans l’oreillette gauche une fois qu’il est passé dans le ventricule gauche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Empêcher le sang de refluer dans le ventricule gauche une fois qu’il est passé dans l’artère aorte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9" name="Text Box 44"/>
          <p:cNvSpPr txBox="1">
            <a:spLocks noChangeArrowheads="1"/>
          </p:cNvSpPr>
          <p:nvPr/>
        </p:nvSpPr>
        <p:spPr bwMode="auto">
          <a:xfrm>
            <a:off x="358775" y="0"/>
            <a:ext cx="83169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300" b="1" u="sng">
                <a:latin typeface="Comic Sans MS" pitchFamily="66" charset="0"/>
              </a:rPr>
              <a:t>Document n°3a: Etude de l’appareil valvulaire de l’hémicoeur gauche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449388"/>
            <a:ext cx="8712200" cy="52197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n°2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Etude de l’appareil valvulaire de l’hémicoeur gauche</a:t>
            </a:r>
          </a:p>
          <a:p>
            <a:pPr marL="609600" indent="-609600" algn="ctr" eaLnBrk="1" hangingPunct="1">
              <a:buFontTx/>
              <a:buNone/>
            </a:pPr>
            <a:endParaRPr lang="fr-FR" smtClean="0">
              <a:solidFill>
                <a:srgbClr val="006600"/>
              </a:solidFill>
              <a:latin typeface="Comic Sans MS" pitchFamily="66" charset="0"/>
            </a:endParaRPr>
          </a:p>
          <a:p>
            <a:pPr marL="609600" indent="-609600"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4) </a:t>
            </a:r>
            <a:r>
              <a:rPr lang="fr-FR" sz="3000" b="1" smtClean="0">
                <a:latin typeface="Comic Sans MS" pitchFamily="66" charset="0"/>
              </a:rPr>
              <a:t>A partir des informations recueillies, légender le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n°3c</a:t>
            </a:r>
            <a:r>
              <a:rPr lang="fr-FR" sz="3000" b="1" smtClean="0">
                <a:latin typeface="Comic Sans MS" pitchFamily="66" charset="0"/>
              </a:rPr>
              <a:t>.</a:t>
            </a:r>
          </a:p>
          <a:p>
            <a:pPr marL="609600" indent="-609600" eaLnBrk="1" hangingPunct="1">
              <a:buFontTx/>
              <a:buNone/>
            </a:pPr>
            <a:endParaRPr lang="fr-FR" sz="60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25425"/>
            <a:ext cx="8329613" cy="1101725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3000" b="1" smtClean="0">
                <a:latin typeface="Comic Sans MS" pitchFamily="66" charset="0"/>
              </a:rPr>
              <a:t>III. ANATOMIE DU CŒUR </a:t>
            </a:r>
            <a:br>
              <a:rPr lang="fr-FR" sz="3000" b="1" smtClean="0">
                <a:latin typeface="Comic Sans MS" pitchFamily="66" charset="0"/>
              </a:rPr>
            </a:br>
            <a:r>
              <a:rPr lang="fr-FR" sz="3000" b="1" smtClean="0">
                <a:latin typeface="Comic Sans MS" pitchFamily="66" charset="0"/>
              </a:rPr>
              <a:t>APRES DISSECTION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n°3c: Structure des valvules de l’hémicoeur gauche</a:t>
            </a:r>
          </a:p>
        </p:txBody>
      </p:sp>
      <p:pic>
        <p:nvPicPr>
          <p:cNvPr id="30723" name="Picture 4" descr="coeur%2002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0345" t="15747" r="15642" b="-877"/>
          <a:stretch>
            <a:fillRect/>
          </a:stretch>
        </p:blipFill>
        <p:spPr>
          <a:xfrm>
            <a:off x="2519363" y="1592263"/>
            <a:ext cx="4622800" cy="4897437"/>
          </a:xfrm>
          <a:noFill/>
          <a:ln w="28575">
            <a:solidFill>
              <a:srgbClr val="000000"/>
            </a:solidFill>
          </a:ln>
        </p:spPr>
      </p:pic>
      <p:sp>
        <p:nvSpPr>
          <p:cNvPr id="30724" name="Line 18"/>
          <p:cNvSpPr>
            <a:spLocks noChangeShapeType="1"/>
          </p:cNvSpPr>
          <p:nvPr/>
        </p:nvSpPr>
        <p:spPr bwMode="auto">
          <a:xfrm flipH="1">
            <a:off x="2339975" y="3105150"/>
            <a:ext cx="324008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5" name="Line 19"/>
          <p:cNvSpPr>
            <a:spLocks noChangeShapeType="1"/>
          </p:cNvSpPr>
          <p:nvPr/>
        </p:nvSpPr>
        <p:spPr bwMode="auto">
          <a:xfrm flipH="1">
            <a:off x="2303463" y="3716338"/>
            <a:ext cx="33480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6" name="Line 20"/>
          <p:cNvSpPr>
            <a:spLocks noChangeShapeType="1"/>
          </p:cNvSpPr>
          <p:nvPr/>
        </p:nvSpPr>
        <p:spPr bwMode="auto">
          <a:xfrm flipH="1">
            <a:off x="2303463" y="4473575"/>
            <a:ext cx="34925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792163" y="288925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1. Une valve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827088" y="3392488"/>
            <a:ext cx="172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2. Cordage</a:t>
            </a:r>
          </a:p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   tendineux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827088" y="42576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3. Pilier</a:t>
            </a:r>
          </a:p>
        </p:txBody>
      </p:sp>
      <p:sp>
        <p:nvSpPr>
          <p:cNvPr id="30730" name="AutoShape 24"/>
          <p:cNvSpPr>
            <a:spLocks/>
          </p:cNvSpPr>
          <p:nvPr/>
        </p:nvSpPr>
        <p:spPr bwMode="auto">
          <a:xfrm>
            <a:off x="539750" y="2997200"/>
            <a:ext cx="323850" cy="1512888"/>
          </a:xfrm>
          <a:prstGeom prst="leftBrace">
            <a:avLst>
              <a:gd name="adj1" fmla="val 389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Text Box 25"/>
          <p:cNvSpPr txBox="1">
            <a:spLocks noChangeArrowheads="1"/>
          </p:cNvSpPr>
          <p:nvPr/>
        </p:nvSpPr>
        <p:spPr bwMode="auto">
          <a:xfrm>
            <a:off x="0" y="3573463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4.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0" y="4833938"/>
            <a:ext cx="2195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4. Valvule auriculo-ventriculaire bicuspide</a:t>
            </a:r>
          </a:p>
        </p:txBody>
      </p:sp>
      <p:sp>
        <p:nvSpPr>
          <p:cNvPr id="30733" name="Line 27"/>
          <p:cNvSpPr>
            <a:spLocks noChangeShapeType="1"/>
          </p:cNvSpPr>
          <p:nvPr/>
        </p:nvSpPr>
        <p:spPr bwMode="auto">
          <a:xfrm>
            <a:off x="5688013" y="2420938"/>
            <a:ext cx="16557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4" name="Line 28"/>
          <p:cNvSpPr>
            <a:spLocks noChangeShapeType="1"/>
          </p:cNvSpPr>
          <p:nvPr/>
        </p:nvSpPr>
        <p:spPr bwMode="auto">
          <a:xfrm>
            <a:off x="5435600" y="2816225"/>
            <a:ext cx="18732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5" name="Line 29"/>
          <p:cNvSpPr>
            <a:spLocks noChangeShapeType="1"/>
          </p:cNvSpPr>
          <p:nvPr/>
        </p:nvSpPr>
        <p:spPr bwMode="auto">
          <a:xfrm flipV="1">
            <a:off x="6551613" y="4797425"/>
            <a:ext cx="7921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6" name="Text Box 30"/>
          <p:cNvSpPr txBox="1">
            <a:spLocks noChangeArrowheads="1"/>
          </p:cNvSpPr>
          <p:nvPr/>
        </p:nvSpPr>
        <p:spPr bwMode="auto">
          <a:xfrm>
            <a:off x="7416800" y="1808163"/>
            <a:ext cx="1547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>
              <a:latin typeface="Comic Sans MS" pitchFamily="66" charset="0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7343775" y="1520825"/>
            <a:ext cx="151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5. Paroi de l’artère aorte sectionnée</a:t>
            </a: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7380288" y="2673350"/>
            <a:ext cx="15113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6. Une valve de la valvule sigmoïde aortique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7380288" y="4508500"/>
            <a:ext cx="17637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Comic Sans MS" pitchFamily="66" charset="0"/>
              </a:rPr>
              <a:t>7. Myocarde du ventricule gauche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3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3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3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3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3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3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3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4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33488"/>
            <a:ext cx="8229600" cy="1143000"/>
          </a:xfrm>
        </p:spPr>
        <p:txBody>
          <a:bodyPr/>
          <a:lstStyle/>
          <a:p>
            <a:pPr eaLnBrk="1" hangingPunct="1"/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n°3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Caractéristiques structurales du myocarde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332038"/>
            <a:ext cx="8229600" cy="4525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3000" b="1" smtClean="0">
                <a:latin typeface="Comic Sans MS" pitchFamily="66" charset="0"/>
              </a:rPr>
              <a:t> Observer le myocarde constitutif de la paroi des oreillettes. Que peut-on conclure quant à son épaisseur?</a:t>
            </a:r>
          </a:p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3000" b="1" smtClean="0">
                <a:latin typeface="Comic Sans MS" pitchFamily="66" charset="0"/>
              </a:rPr>
              <a:t> A l’aide d’épingles, refermer le cœur puis réaliser une section transversale de celui-ci, à mi-hauteur des ventricules.</a:t>
            </a:r>
          </a:p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3)</a:t>
            </a:r>
            <a:r>
              <a:rPr lang="fr-FR" sz="3000" b="1" smtClean="0">
                <a:latin typeface="Comic Sans MS" pitchFamily="66" charset="0"/>
              </a:rPr>
              <a:t> Evaluer l’épaisseur du myocarde au niveau du ventricule droit puis au niveau du ventricule gauche</a:t>
            </a:r>
          </a:p>
          <a:p>
            <a:pPr eaLnBrk="1" hangingPunct="1"/>
            <a:endParaRPr lang="fr-FR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31800" y="188913"/>
            <a:ext cx="8329613" cy="1101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lIns="91427" tIns="45713" rIns="91427" bIns="45713" anchor="ctr"/>
          <a:lstStyle/>
          <a:p>
            <a:pPr algn="ctr"/>
            <a:r>
              <a:rPr lang="fr-FR" sz="3000" b="1">
                <a:solidFill>
                  <a:schemeClr val="tx2"/>
                </a:solidFill>
                <a:latin typeface="Comic Sans MS" pitchFamily="66" charset="0"/>
              </a:rPr>
              <a:t>III. ANATOMIE DU CŒUR </a:t>
            </a:r>
            <a:br>
              <a:rPr lang="fr-FR" sz="30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fr-FR" sz="3000" b="1">
                <a:solidFill>
                  <a:schemeClr val="tx2"/>
                </a:solidFill>
                <a:latin typeface="Comic Sans MS" pitchFamily="66" charset="0"/>
              </a:rPr>
              <a:t>APRES DISSECTION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4)</a:t>
            </a:r>
            <a:r>
              <a:rPr lang="fr-FR" sz="3000" b="1" smtClean="0">
                <a:latin typeface="Comic Sans MS" pitchFamily="66" charset="0"/>
              </a:rPr>
              <a:t> Compléter le tableau du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n°4</a:t>
            </a:r>
            <a:r>
              <a:rPr lang="fr-FR" sz="3000" b="1" smtClean="0">
                <a:latin typeface="Comic Sans MS" pitchFamily="66" charset="0"/>
              </a:rPr>
              <a:t> puis émettre une hypothèse permettant d’expliquer la différence d’épaisseur observée: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3000" b="1" smtClean="0">
                <a:latin typeface="Comic Sans MS" pitchFamily="66" charset="0"/>
              </a:rPr>
              <a:t> entre le myocarde auriculaire et le myocarde       ventriculaire</a:t>
            </a:r>
          </a:p>
          <a:p>
            <a:pPr eaLnBrk="1" hangingPunct="1">
              <a:spcBef>
                <a:spcPct val="50000"/>
              </a:spcBef>
            </a:pPr>
            <a:r>
              <a:rPr lang="fr-FR" sz="3000" b="1" smtClean="0">
                <a:latin typeface="Comic Sans MS" pitchFamily="66" charset="0"/>
              </a:rPr>
              <a:t>- entre le myocarde ventriculaire droit et le myocarde ventriculaire gauche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498600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marL="838200" indent="-838200" eaLnBrk="1" hangingPunct="1"/>
            <a:r>
              <a:rPr lang="fr-FR" sz="4000" b="1" smtClean="0">
                <a:latin typeface="Comic Sans MS" pitchFamily="66" charset="0"/>
              </a:rPr>
              <a:t>I. MORPHOLOGIE EXTERNE </a:t>
            </a:r>
            <a:br>
              <a:rPr lang="fr-FR" sz="4000" b="1" smtClean="0">
                <a:latin typeface="Comic Sans MS" pitchFamily="66" charset="0"/>
              </a:rPr>
            </a:br>
            <a:r>
              <a:rPr lang="fr-FR" sz="4000" b="1" smtClean="0">
                <a:latin typeface="Comic Sans MS" pitchFamily="66" charset="0"/>
              </a:rPr>
              <a:t>DU COEUR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Observation du cœur en vue ventrale ou antérieure</a:t>
            </a:r>
          </a:p>
          <a:p>
            <a:pPr algn="just" eaLnBrk="1" hangingPunct="1"/>
            <a:endParaRPr lang="fr-FR" sz="2800" smtClean="0"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1)</a:t>
            </a:r>
            <a:r>
              <a:rPr lang="fr-FR" sz="3000" b="1" smtClean="0">
                <a:latin typeface="Comic Sans MS" pitchFamily="66" charset="0"/>
              </a:rPr>
              <a:t> Repérer la face ventrale du cœur mis à votre disposition (il s’agit de la face convexe = bombée)</a:t>
            </a:r>
          </a:p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2)</a:t>
            </a:r>
            <a:r>
              <a:rPr lang="fr-FR" sz="3000" b="1" smtClean="0">
                <a:latin typeface="Comic Sans MS" pitchFamily="66" charset="0"/>
              </a:rPr>
              <a:t> A partir du texte descriptif du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n°1a</a:t>
            </a:r>
            <a:r>
              <a:rPr lang="fr-FR" sz="3000" b="1" smtClean="0">
                <a:latin typeface="Comic Sans MS" pitchFamily="66" charset="0"/>
              </a:rPr>
              <a:t>, repérer et identifier  les différentes cavités cardiaques.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5462"/>
          </a:xfrm>
        </p:spPr>
        <p:txBody>
          <a:bodyPr/>
          <a:lstStyle/>
          <a:p>
            <a:pPr eaLnBrk="1" hangingPunct="1"/>
            <a:r>
              <a:rPr lang="fr-FR" sz="2300" b="1" u="sng" smtClean="0">
                <a:latin typeface="Comic Sans MS" pitchFamily="66" charset="0"/>
              </a:rPr>
              <a:t>Document n°4: Caractéristiques structurales </a:t>
            </a:r>
            <a:br>
              <a:rPr lang="fr-FR" sz="2300" b="1" u="sng" smtClean="0">
                <a:latin typeface="Comic Sans MS" pitchFamily="66" charset="0"/>
              </a:rPr>
            </a:br>
            <a:r>
              <a:rPr lang="fr-FR" sz="2300" b="1" u="sng" smtClean="0">
                <a:latin typeface="Comic Sans MS" pitchFamily="66" charset="0"/>
              </a:rPr>
              <a:t>du myocarde</a:t>
            </a:r>
          </a:p>
        </p:txBody>
      </p:sp>
      <p:graphicFrame>
        <p:nvGraphicFramePr>
          <p:cNvPr id="88166" name="Group 102"/>
          <p:cNvGraphicFramePr>
            <a:graphicFrameLocks noGrp="1"/>
          </p:cNvGraphicFramePr>
          <p:nvPr>
            <p:ph type="tbl" idx="1"/>
          </p:nvPr>
        </p:nvGraphicFramePr>
        <p:xfrm>
          <a:off x="457200" y="944563"/>
          <a:ext cx="8229600" cy="5809665"/>
        </p:xfrm>
        <a:graphic>
          <a:graphicData uri="http://schemas.openxmlformats.org/drawingml/2006/table">
            <a:tbl>
              <a:tblPr/>
              <a:tblGrid>
                <a:gridCol w="2530475"/>
                <a:gridCol w="2232025"/>
                <a:gridCol w="3467100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Observation</a:t>
                      </a: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Epaisseur du myocarde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Rapport entre l’épaisseur du myocarde et rôle du myocarde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Myocarde auriculaire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Epaisseur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 faible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8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Myocarde du ventricule droit: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Epaisseur: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</a:rPr>
                        <a:t>4 mm</a:t>
                      </a: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Myocarde du ventricule gauche: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Epaisseur: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</a:rPr>
                        <a:t>15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7" marR="9142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6" name="Text Box 58"/>
          <p:cNvSpPr txBox="1">
            <a:spLocks noChangeArrowheads="1"/>
          </p:cNvSpPr>
          <p:nvPr/>
        </p:nvSpPr>
        <p:spPr bwMode="auto">
          <a:xfrm>
            <a:off x="4427538" y="3392488"/>
            <a:ext cx="1260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33817" name="Text Box 59"/>
          <p:cNvSpPr txBox="1">
            <a:spLocks noChangeArrowheads="1"/>
          </p:cNvSpPr>
          <p:nvPr/>
        </p:nvSpPr>
        <p:spPr bwMode="auto">
          <a:xfrm>
            <a:off x="5976938" y="2744788"/>
            <a:ext cx="2627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88125" name="Text Box 61"/>
          <p:cNvSpPr txBox="1">
            <a:spLocks noChangeArrowheads="1"/>
          </p:cNvSpPr>
          <p:nvPr/>
        </p:nvSpPr>
        <p:spPr bwMode="auto">
          <a:xfrm>
            <a:off x="5294313" y="1881188"/>
            <a:ext cx="33083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/>
            <a:r>
              <a:rPr lang="fr-FR">
                <a:solidFill>
                  <a:srgbClr val="CC0000"/>
                </a:solidFill>
                <a:latin typeface="Comic Sans MS" pitchFamily="66" charset="0"/>
              </a:rPr>
              <a:t>Propulsion du sang des oreillettes vers les ventricules (distance à parcourir par le sang faible)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5435600" y="3321050"/>
            <a:ext cx="30972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/>
            <a:r>
              <a:rPr lang="fr-FR">
                <a:solidFill>
                  <a:srgbClr val="006600"/>
                </a:solidFill>
                <a:latin typeface="Comic Sans MS" pitchFamily="66" charset="0"/>
              </a:rPr>
              <a:t>Propulsion du sang dans la circulation pulmonaire ou petite circulation </a:t>
            </a:r>
          </a:p>
          <a:p>
            <a:pPr algn="ctr"/>
            <a:r>
              <a:rPr lang="fr-FR">
                <a:solidFill>
                  <a:srgbClr val="006600"/>
                </a:solidFill>
                <a:latin typeface="Comic Sans MS" pitchFamily="66" charset="0"/>
              </a:rPr>
              <a:t>(distance à parcourir par le sang moyenne)</a:t>
            </a:r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5435600" y="4833938"/>
            <a:ext cx="30972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/>
            <a:r>
              <a:rPr lang="fr-FR">
                <a:solidFill>
                  <a:schemeClr val="hlink"/>
                </a:solidFill>
                <a:latin typeface="Comic Sans MS" pitchFamily="66" charset="0"/>
              </a:rPr>
              <a:t>Propulsion du sang dans la circulation générale ou systémique </a:t>
            </a:r>
          </a:p>
          <a:p>
            <a:pPr algn="ctr"/>
            <a:r>
              <a:rPr lang="fr-FR">
                <a:solidFill>
                  <a:schemeClr val="hlink"/>
                </a:solidFill>
                <a:latin typeface="Comic Sans MS" pitchFamily="66" charset="0"/>
              </a:rPr>
              <a:t>(distance à parcourir par le sang importante)</a:t>
            </a:r>
          </a:p>
        </p:txBody>
      </p:sp>
      <p:sp>
        <p:nvSpPr>
          <p:cNvPr id="33821" name="Text Box 87"/>
          <p:cNvSpPr txBox="1">
            <a:spLocks noChangeArrowheads="1"/>
          </p:cNvSpPr>
          <p:nvPr/>
        </p:nvSpPr>
        <p:spPr bwMode="auto">
          <a:xfrm>
            <a:off x="539750" y="3284538"/>
            <a:ext cx="23764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pic>
        <p:nvPicPr>
          <p:cNvPr id="33822" name="Picture 97" descr="coeur%20027"/>
          <p:cNvPicPr>
            <a:picLocks noChangeAspect="1" noChangeArrowheads="1"/>
          </p:cNvPicPr>
          <p:nvPr/>
        </p:nvPicPr>
        <p:blipFill>
          <a:blip r:embed="rId2" cstate="print"/>
          <a:srcRect t="27962" b="22667"/>
          <a:stretch>
            <a:fillRect/>
          </a:stretch>
        </p:blipFill>
        <p:spPr bwMode="auto">
          <a:xfrm>
            <a:off x="539750" y="3716338"/>
            <a:ext cx="2362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3" name="Line 98"/>
          <p:cNvSpPr>
            <a:spLocks noChangeShapeType="1"/>
          </p:cNvSpPr>
          <p:nvPr/>
        </p:nvSpPr>
        <p:spPr bwMode="auto">
          <a:xfrm flipV="1">
            <a:off x="1477963" y="3429000"/>
            <a:ext cx="501650" cy="7921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24" name="Line 99"/>
          <p:cNvSpPr>
            <a:spLocks noChangeShapeType="1"/>
          </p:cNvSpPr>
          <p:nvPr/>
        </p:nvSpPr>
        <p:spPr bwMode="auto">
          <a:xfrm>
            <a:off x="1979613" y="3429000"/>
            <a:ext cx="10096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25" name="Line 100"/>
          <p:cNvSpPr>
            <a:spLocks noChangeShapeType="1"/>
          </p:cNvSpPr>
          <p:nvPr/>
        </p:nvSpPr>
        <p:spPr bwMode="auto">
          <a:xfrm>
            <a:off x="2125663" y="4760913"/>
            <a:ext cx="358775" cy="10445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826" name="Line 101"/>
          <p:cNvSpPr>
            <a:spLocks noChangeShapeType="1"/>
          </p:cNvSpPr>
          <p:nvPr/>
        </p:nvSpPr>
        <p:spPr bwMode="auto">
          <a:xfrm>
            <a:off x="2484438" y="5805488"/>
            <a:ext cx="4667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260350"/>
            <a:ext cx="8748713" cy="640873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200" b="1" u="sng" smtClean="0">
                <a:latin typeface="Comic Sans MS" pitchFamily="66" charset="0"/>
              </a:rPr>
              <a:t>Document n°1a: Identification des quatre cavités cardiaques</a:t>
            </a:r>
            <a:endParaRPr lang="fr-FR" sz="2200" b="1" smtClean="0"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fr-FR" sz="2300" b="1" u="sng" smtClean="0"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</a:rPr>
              <a:t>L’observation du cœur, en vue externe, permet de repérer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</a:rPr>
              <a:t>divers sillons qui séparent le cœur en 4 parties inégales :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 </a:t>
            </a:r>
            <a:r>
              <a:rPr lang="fr-FR" sz="2300" smtClean="0">
                <a:latin typeface="Comic Sans MS" pitchFamily="66" charset="0"/>
              </a:rPr>
              <a:t>un </a:t>
            </a:r>
            <a:r>
              <a:rPr lang="fr-FR" sz="2300" b="1" smtClean="0">
                <a:solidFill>
                  <a:srgbClr val="FF0000"/>
                </a:solidFill>
                <a:latin typeface="Comic Sans MS" pitchFamily="66" charset="0"/>
              </a:rPr>
              <a:t>sillon transversal</a:t>
            </a:r>
            <a:r>
              <a:rPr lang="fr-FR" sz="2300" smtClean="0">
                <a:latin typeface="Comic Sans MS" pitchFamily="66" charset="0"/>
              </a:rPr>
              <a:t> qui scinde le cœur en :</a:t>
            </a:r>
          </a:p>
          <a:p>
            <a:pPr marL="1676400" lvl="3" indent="-304800"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fr-FR" sz="2300" smtClean="0">
                <a:latin typeface="Comic Sans MS" pitchFamily="66" charset="0"/>
              </a:rPr>
              <a:t>une partie supérieure, composée de deux entités flasques, aplaties : ce sont les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oreillettes</a:t>
            </a:r>
            <a:endParaRPr lang="fr-FR" sz="2300" u="sng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676400" lvl="3" indent="-304800" algn="just" eaLnBrk="1" hangingPunct="1">
              <a:lnSpc>
                <a:spcPct val="80000"/>
              </a:lnSpc>
              <a:buClr>
                <a:schemeClr val="tx1"/>
              </a:buClr>
            </a:pPr>
            <a:r>
              <a:rPr lang="fr-FR" sz="2300" smtClean="0">
                <a:latin typeface="Comic Sans MS" pitchFamily="66" charset="0"/>
              </a:rPr>
              <a:t>une partie inférieure, composée de deux entités charnues, très volumineuses : ce sont les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ventricules</a:t>
            </a:r>
          </a:p>
          <a:p>
            <a:pPr marL="1676400" lvl="3" indent="-304800" algn="just" eaLnBrk="1" hangingPunct="1">
              <a:lnSpc>
                <a:spcPct val="80000"/>
              </a:lnSpc>
              <a:buClr>
                <a:schemeClr val="tx1"/>
              </a:buClr>
            </a:pPr>
            <a:endParaRPr lang="fr-FR" sz="2300" smtClean="0">
              <a:solidFill>
                <a:srgbClr val="CC0000"/>
              </a:solidFill>
              <a:latin typeface="Comic Sans MS" pitchFamily="66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</a:t>
            </a:r>
            <a:r>
              <a:rPr lang="fr-FR" sz="2300" smtClean="0">
                <a:latin typeface="Comic Sans MS" pitchFamily="66" charset="0"/>
              </a:rPr>
              <a:t>un </a:t>
            </a:r>
            <a:r>
              <a:rPr lang="fr-FR" sz="2300" b="1" smtClean="0">
                <a:solidFill>
                  <a:srgbClr val="006600"/>
                </a:solidFill>
                <a:latin typeface="Comic Sans MS" pitchFamily="66" charset="0"/>
              </a:rPr>
              <a:t>sillon vertical</a:t>
            </a:r>
            <a:r>
              <a:rPr lang="fr-FR" sz="2300" smtClean="0">
                <a:latin typeface="Comic Sans MS" pitchFamily="66" charset="0"/>
              </a:rPr>
              <a:t> qui scinde le cœur en :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sz="2300" smtClean="0">
                <a:latin typeface="Comic Sans MS" pitchFamily="66" charset="0"/>
              </a:rPr>
              <a:t>             - un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hémicoeur droit</a:t>
            </a:r>
            <a:r>
              <a:rPr lang="fr-FR" sz="2300" smtClean="0">
                <a:latin typeface="Comic Sans MS" pitchFamily="66" charset="0"/>
              </a:rPr>
              <a:t> composé d’une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oreillette droite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sz="2300" b="1" smtClean="0">
                <a:solidFill>
                  <a:srgbClr val="006600"/>
                </a:solidFill>
                <a:latin typeface="Comic Sans MS" pitchFamily="66" charset="0"/>
              </a:rPr>
              <a:t>        </a:t>
            </a:r>
            <a:r>
              <a:rPr lang="fr-FR" sz="2300" b="1" smtClean="0">
                <a:solidFill>
                  <a:srgbClr val="CC0000"/>
                </a:solidFill>
                <a:latin typeface="Comic Sans MS" pitchFamily="66" charset="0"/>
              </a:rPr>
              <a:t>  </a:t>
            </a:r>
            <a:r>
              <a:rPr lang="fr-FR" sz="2300" smtClean="0">
                <a:latin typeface="Comic Sans MS" pitchFamily="66" charset="0"/>
              </a:rPr>
              <a:t>et</a:t>
            </a:r>
            <a:r>
              <a:rPr lang="fr-FR" sz="2300" b="1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fr-FR" sz="2300" smtClean="0">
                <a:latin typeface="Comic Sans MS" pitchFamily="66" charset="0"/>
              </a:rPr>
              <a:t>d’un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ventricule droit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sz="2300" smtClean="0">
                <a:latin typeface="Comic Sans MS" pitchFamily="66" charset="0"/>
              </a:rPr>
              <a:t>             - un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hémicoeur gauche</a:t>
            </a:r>
            <a:r>
              <a:rPr lang="fr-FR" sz="2300" smtClean="0">
                <a:latin typeface="Comic Sans MS" pitchFamily="66" charset="0"/>
              </a:rPr>
              <a:t> composé d’une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oreillette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sz="2300" b="1" smtClean="0">
                <a:solidFill>
                  <a:srgbClr val="006600"/>
                </a:solidFill>
                <a:latin typeface="Comic Sans MS" pitchFamily="66" charset="0"/>
              </a:rPr>
              <a:t>         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gauche</a:t>
            </a:r>
            <a:r>
              <a:rPr lang="fr-FR" sz="2300" b="1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fr-FR" sz="2300" smtClean="0">
                <a:latin typeface="Comic Sans MS" pitchFamily="66" charset="0"/>
              </a:rPr>
              <a:t>et d’un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ventricule gauche</a:t>
            </a: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fr-FR" sz="2300" smtClean="0">
                <a:latin typeface="Comic Sans MS" pitchFamily="66" charset="0"/>
              </a:rPr>
              <a:t>     Ce sillon est surtout visible dans la partie inférieure du cœur, entre les deux ventricules. On parle alors de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</a:rPr>
              <a:t>sillon interventriculaire</a:t>
            </a:r>
            <a:r>
              <a:rPr lang="fr-FR" sz="2300" smtClean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3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354137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4000" b="1" smtClean="0">
                <a:latin typeface="Comic Sans MS" pitchFamily="66" charset="0"/>
              </a:rPr>
              <a:t>I. MORPHOLOGIE EXTERNE DU COEUR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952625"/>
            <a:ext cx="87487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Observation du cœur en vue ventrale ou antérieure</a:t>
            </a:r>
            <a:endParaRPr lang="fr-FR" sz="300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endParaRPr lang="fr-FR" sz="3400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3)</a:t>
            </a:r>
            <a:r>
              <a:rPr lang="fr-FR" sz="3000" b="1" smtClean="0">
                <a:latin typeface="Comic Sans MS" pitchFamily="66" charset="0"/>
              </a:rPr>
              <a:t> A partir du second texte descriptif du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n°1a</a:t>
            </a:r>
            <a:r>
              <a:rPr lang="fr-FR" sz="3000" b="1" smtClean="0">
                <a:latin typeface="Comic Sans MS" pitchFamily="66" charset="0"/>
              </a:rPr>
              <a:t>, repérer et identifier les divers vaisseaux sanguins observables sur votre cœur.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88913"/>
            <a:ext cx="8712200" cy="644366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300" b="1" u="sng" smtClean="0">
                <a:latin typeface="Comic Sans MS" pitchFamily="66" charset="0"/>
              </a:rPr>
              <a:t>Document n°1a: Identification des vaisseaux sanguins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endParaRPr lang="fr-FR" sz="2300" smtClean="0">
              <a:latin typeface="Comic Sans MS" pitchFamily="66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</a:rPr>
              <a:t>L’observation des vaisseaux sanguins permet de repérer trois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fr-FR" sz="2300" smtClean="0">
                <a:latin typeface="Comic Sans MS" pitchFamily="66" charset="0"/>
              </a:rPr>
              <a:t>types de vaisseaux:  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Char char="¨"/>
            </a:pPr>
            <a:r>
              <a:rPr lang="fr-FR" sz="2300" smtClean="0">
                <a:latin typeface="Comic Sans MS" pitchFamily="66" charset="0"/>
              </a:rPr>
              <a:t>de gros vaisseaux, à paroi épaisse, rigides, béants même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après section = les </a:t>
            </a:r>
            <a:r>
              <a:rPr lang="fr-FR" sz="2300" b="1" smtClean="0">
                <a:solidFill>
                  <a:srgbClr val="FF0000"/>
                </a:solidFill>
                <a:latin typeface="Comic Sans MS" pitchFamily="66" charset="0"/>
              </a:rPr>
              <a:t>artères</a:t>
            </a:r>
            <a:r>
              <a:rPr lang="fr-FR" sz="2300" b="1" smtClean="0">
                <a:latin typeface="Comic Sans MS" pitchFamily="66" charset="0"/>
              </a:rPr>
              <a:t>: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      - le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tronc artériel pulmonaire</a:t>
            </a:r>
            <a:r>
              <a:rPr lang="fr-FR" sz="2300" smtClean="0">
                <a:latin typeface="Comic Sans MS" pitchFamily="66" charset="0"/>
              </a:rPr>
              <a:t>, en communication avec le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        ventricule droit. Celui-ci se scindera ensuite en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artère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b="1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pulmonaire droite</a:t>
            </a:r>
            <a:r>
              <a:rPr lang="fr-FR" sz="2300" smtClean="0">
                <a:latin typeface="Comic Sans MS" pitchFamily="66" charset="0"/>
              </a:rPr>
              <a:t> et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artère pulmonaire gauche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      - l’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artère aorte</a:t>
            </a:r>
            <a:r>
              <a:rPr lang="fr-FR" sz="2300" smtClean="0">
                <a:latin typeface="Comic Sans MS" pitchFamily="66" charset="0"/>
              </a:rPr>
              <a:t> avec sa crosse aortique de laquelle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        partent le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tronc brachio-céphalique</a:t>
            </a:r>
            <a:r>
              <a:rPr lang="fr-FR" sz="2300" smtClean="0">
                <a:latin typeface="Comic Sans MS" pitchFamily="66" charset="0"/>
              </a:rPr>
              <a:t>, l’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artère carotide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       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primitive gauche</a:t>
            </a:r>
            <a:r>
              <a:rPr lang="fr-FR" sz="2300" smtClean="0">
                <a:latin typeface="Comic Sans MS" pitchFamily="66" charset="0"/>
              </a:rPr>
              <a:t> et l’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</a:rPr>
              <a:t>artère sous-clavière gauche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</a:rPr>
              <a:t>   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fr-FR" sz="2300" b="1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1800" y="441325"/>
            <a:ext cx="87122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¨"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de gros vaisseaux, à paroi molle, fine, qui s’aplatissent après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section = les </a:t>
            </a:r>
            <a:r>
              <a:rPr lang="fr-FR" sz="2300" b="1" u="sng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veines</a:t>
            </a:r>
            <a:r>
              <a:rPr lang="fr-FR" sz="2300">
                <a:latin typeface="Comic Sans MS" pitchFamily="66" charset="0"/>
                <a:sym typeface="Symbol" pitchFamily="18" charset="2"/>
              </a:rPr>
              <a:t>: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        - les </a:t>
            </a:r>
            <a:r>
              <a:rPr lang="fr-FR" sz="2300" b="1" u="sng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2 veines pulmonaires droites</a:t>
            </a:r>
            <a:r>
              <a:rPr lang="fr-FR" sz="2300">
                <a:latin typeface="Comic Sans MS" pitchFamily="66" charset="0"/>
                <a:sym typeface="Symbol" pitchFamily="18" charset="2"/>
              </a:rPr>
              <a:t> et les </a:t>
            </a:r>
            <a:r>
              <a:rPr lang="fr-FR" sz="2300" b="1" u="sng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2 veines                                   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 b="1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        </a:t>
            </a:r>
            <a:r>
              <a:rPr lang="fr-FR" sz="2300" b="1" u="sng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pulmonaires gauches</a:t>
            </a:r>
            <a:r>
              <a:rPr lang="fr-FR" sz="2300">
                <a:latin typeface="Comic Sans MS" pitchFamily="66" charset="0"/>
                <a:sym typeface="Symbol" pitchFamily="18" charset="2"/>
              </a:rPr>
              <a:t>, en communication avec 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           l’oreillette gauche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        - les </a:t>
            </a:r>
            <a:r>
              <a:rPr lang="fr-FR" sz="2300" b="1" u="sng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veines caves supérieure et inférieure</a:t>
            </a:r>
            <a:r>
              <a:rPr lang="fr-FR" sz="2300">
                <a:latin typeface="Comic Sans MS" pitchFamily="66" charset="0"/>
                <a:sym typeface="Symbol" pitchFamily="18" charset="2"/>
              </a:rPr>
              <a:t> en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           communication  avec l’oreillette droite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4257675"/>
            <a:ext cx="85693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¨"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de très petits vaisseaux, organisés en réseau, logés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surtout au niveau des sillons = les </a:t>
            </a:r>
            <a:r>
              <a:rPr lang="fr-FR" sz="2300" b="1" u="sng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vaisseaux coronaires</a:t>
            </a:r>
            <a:r>
              <a:rPr lang="fr-FR" sz="2300">
                <a:latin typeface="Comic Sans MS" pitchFamily="66" charset="0"/>
                <a:sym typeface="Symbol" pitchFamily="18" charset="2"/>
              </a:rPr>
              <a:t> qui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fr-FR" sz="2300">
                <a:latin typeface="Comic Sans MS" pitchFamily="66" charset="0"/>
                <a:sym typeface="Symbol" pitchFamily="18" charset="2"/>
              </a:rPr>
              <a:t>nourrissent les tissus cardiaques.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338" y="368300"/>
            <a:ext cx="8435975" cy="58293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2300" b="1" u="sng" smtClean="0">
                <a:latin typeface="Comic Sans MS" pitchFamily="66" charset="0"/>
              </a:rPr>
              <a:t>Résumé du texte n°2: Identification des vaisseaux sanguins</a:t>
            </a:r>
          </a:p>
          <a:p>
            <a:pPr algn="ctr" eaLnBrk="1" hangingPunct="1">
              <a:buFontTx/>
              <a:buNone/>
            </a:pPr>
            <a:endParaRPr lang="fr-FR" sz="2300" b="1" u="sng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</a:rPr>
              <a:t>On trouve donc: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</a:rPr>
              <a:t>      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 des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artères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: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tronc artériel pulmonaire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qui donne 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naissance aux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artères pulmonaires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droite et gauche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et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artère aorte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avec sa crosse aortique de laquelle 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partent le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tronc brachio-céphalique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, l’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artère carotide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primitive gauche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et</a:t>
            </a:r>
            <a:r>
              <a:rPr lang="fr-FR" sz="2300" b="1" smtClean="0">
                <a:latin typeface="Comic Sans MS" pitchFamily="66" charset="0"/>
                <a:sym typeface="Symbol" pitchFamily="18" charset="2"/>
              </a:rPr>
              <a:t> l’</a:t>
            </a:r>
            <a:r>
              <a:rPr lang="fr-FR" sz="2300" b="1" u="sng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artère sous-clavière gauche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 des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veines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: quatre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veines pulmonaires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(2 droites et 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2 gauches) et deux </a:t>
            </a:r>
            <a:r>
              <a:rPr lang="fr-FR" sz="2300" b="1" u="sng" smtClean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veines caves</a:t>
            </a:r>
            <a:r>
              <a:rPr lang="fr-FR" sz="2300" smtClean="0">
                <a:latin typeface="Comic Sans MS" pitchFamily="66" charset="0"/>
                <a:sym typeface="Symbol" pitchFamily="18" charset="2"/>
              </a:rPr>
              <a:t> (1 inférieure et </a:t>
            </a:r>
          </a:p>
          <a:p>
            <a:pPr eaLnBrk="1" hangingPunct="1">
              <a:buFontTx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    1 supérieure)</a:t>
            </a:r>
          </a:p>
          <a:p>
            <a:pPr eaLnBrk="1" hangingPunct="1">
              <a:buFont typeface="Symbol" pitchFamily="18" charset="2"/>
              <a:buNone/>
            </a:pPr>
            <a:r>
              <a:rPr lang="fr-FR" sz="2300" smtClean="0">
                <a:latin typeface="Comic Sans MS" pitchFamily="66" charset="0"/>
                <a:sym typeface="Symbol" pitchFamily="18" charset="2"/>
              </a:rPr>
              <a:t>      des </a:t>
            </a:r>
            <a:r>
              <a:rPr lang="fr-FR" sz="2300" b="1" u="sng" smtClean="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vaisseaux coronaires</a:t>
            </a:r>
          </a:p>
          <a:p>
            <a:pPr algn="ctr" eaLnBrk="1" hangingPunct="1">
              <a:buFontTx/>
              <a:buNone/>
            </a:pPr>
            <a:endParaRPr lang="fr-FR" sz="230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354137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4000" smtClean="0"/>
              <a:t> </a:t>
            </a:r>
            <a:r>
              <a:rPr lang="fr-FR" sz="4000" b="1" smtClean="0">
                <a:latin typeface="Comic Sans MS" pitchFamily="66" charset="0"/>
              </a:rPr>
              <a:t>I.</a:t>
            </a:r>
            <a:r>
              <a:rPr lang="fr-FR" sz="4000" smtClean="0"/>
              <a:t> </a:t>
            </a:r>
            <a:r>
              <a:rPr lang="fr-FR" sz="4000" b="1" smtClean="0">
                <a:latin typeface="Comic Sans MS" pitchFamily="66" charset="0"/>
              </a:rPr>
              <a:t>MORPHOLOGIE EXTERNE DU COEUR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952625"/>
            <a:ext cx="87487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3000" b="1" u="sng" smtClean="0">
                <a:solidFill>
                  <a:srgbClr val="006600"/>
                </a:solidFill>
                <a:latin typeface="Comic Sans MS" pitchFamily="66" charset="0"/>
              </a:rPr>
              <a:t>Etape n°1</a:t>
            </a:r>
            <a:r>
              <a:rPr lang="fr-FR" sz="3000" b="1" smtClean="0">
                <a:solidFill>
                  <a:srgbClr val="006600"/>
                </a:solidFill>
                <a:latin typeface="Comic Sans MS" pitchFamily="66" charset="0"/>
              </a:rPr>
              <a:t>: Observation du cœur en vue ventrale ou antérieure</a:t>
            </a:r>
            <a:endParaRPr lang="fr-FR" sz="300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 eaLnBrk="1" hangingPunct="1">
              <a:buFontTx/>
              <a:buNone/>
            </a:pPr>
            <a:endParaRPr lang="fr-FR" sz="3400" b="1" smtClean="0">
              <a:solidFill>
                <a:srgbClr val="0066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fr-FR" sz="3000" b="1" smtClean="0">
                <a:solidFill>
                  <a:srgbClr val="FF0000"/>
                </a:solidFill>
                <a:latin typeface="Comic Sans MS" pitchFamily="66" charset="0"/>
              </a:rPr>
              <a:t>4)</a:t>
            </a:r>
            <a:r>
              <a:rPr lang="fr-FR" sz="3000" b="1" smtClean="0">
                <a:latin typeface="Comic Sans MS" pitchFamily="66" charset="0"/>
              </a:rPr>
              <a:t> A partir des observations précédentes,</a:t>
            </a:r>
          </a:p>
          <a:p>
            <a:pPr eaLnBrk="1" hangingPunct="1">
              <a:buFontTx/>
              <a:buNone/>
            </a:pPr>
            <a:r>
              <a:rPr lang="fr-FR" sz="3000" b="1" smtClean="0">
                <a:latin typeface="Comic Sans MS" pitchFamily="66" charset="0"/>
              </a:rPr>
              <a:t>    légender le </a:t>
            </a:r>
            <a:r>
              <a:rPr lang="fr-FR" sz="3000" b="1" i="1" u="sng" smtClean="0">
                <a:solidFill>
                  <a:srgbClr val="FF0000"/>
                </a:solidFill>
                <a:latin typeface="Comic Sans MS" pitchFamily="66" charset="0"/>
              </a:rPr>
              <a:t>document n°1b</a:t>
            </a:r>
            <a:r>
              <a:rPr lang="fr-FR" sz="3000" b="1" smtClean="0">
                <a:latin typeface="Comic Sans MS" pitchFamily="66" charset="0"/>
              </a:rPr>
              <a:t>.</a:t>
            </a:r>
            <a:r>
              <a:rPr lang="fr-FR" sz="3400" b="1" smtClean="0">
                <a:solidFill>
                  <a:srgbClr val="006600"/>
                </a:solidFill>
              </a:rPr>
              <a:t>      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deau">
  <a:themeElements>
    <a:clrScheme name="Rideau 9">
      <a:dk1>
        <a:srgbClr val="000000"/>
      </a:dk1>
      <a:lt1>
        <a:srgbClr val="FFFFFF"/>
      </a:lt1>
      <a:dk2>
        <a:srgbClr val="000099"/>
      </a:dk2>
      <a:lt2>
        <a:srgbClr val="DDDDDD"/>
      </a:lt2>
      <a:accent1>
        <a:srgbClr val="C6D4D4"/>
      </a:accent1>
      <a:accent2>
        <a:srgbClr val="C0C0C0"/>
      </a:accent2>
      <a:accent3>
        <a:srgbClr val="FFFFFF"/>
      </a:accent3>
      <a:accent4>
        <a:srgbClr val="000000"/>
      </a:accent4>
      <a:accent5>
        <a:srgbClr val="DFE6E6"/>
      </a:accent5>
      <a:accent6>
        <a:srgbClr val="AEAEAE"/>
      </a:accent6>
      <a:hlink>
        <a:srgbClr val="6600FF"/>
      </a:hlink>
      <a:folHlink>
        <a:srgbClr val="9900CC"/>
      </a:folHlink>
    </a:clrScheme>
    <a:fontScheme name="Ridea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deau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deau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deau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1812</Words>
  <Application>Microsoft Office PowerPoint</Application>
  <PresentationFormat>Affichage à l'écran (4:3)</PresentationFormat>
  <Paragraphs>291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Tahoma</vt:lpstr>
      <vt:lpstr>Arial</vt:lpstr>
      <vt:lpstr>Wingdings</vt:lpstr>
      <vt:lpstr>Calibri</vt:lpstr>
      <vt:lpstr>Comic Sans MS</vt:lpstr>
      <vt:lpstr>Symbol</vt:lpstr>
      <vt:lpstr>Times New Roman</vt:lpstr>
      <vt:lpstr>Rideau</vt:lpstr>
      <vt:lpstr>Modèle par défaut</vt:lpstr>
      <vt:lpstr> Etude morphologique  et anatomique du cœur de mouton après dissection</vt:lpstr>
      <vt:lpstr>OBJECTIFS DU TP</vt:lpstr>
      <vt:lpstr>I. MORPHOLOGIE EXTERNE  DU COEUR</vt:lpstr>
      <vt:lpstr>Diapositive 4</vt:lpstr>
      <vt:lpstr>I. MORPHOLOGIE EXTERNE DU COEUR</vt:lpstr>
      <vt:lpstr>Diapositive 6</vt:lpstr>
      <vt:lpstr>Diapositive 7</vt:lpstr>
      <vt:lpstr>Diapositive 8</vt:lpstr>
      <vt:lpstr> I. MORPHOLOGIE EXTERNE DU COEUR</vt:lpstr>
      <vt:lpstr>Document n°1b: Observation réelle de la face antérieure ou ventrale du cœur de mouton</vt:lpstr>
      <vt:lpstr>Document n°1b: Représentation schématique de la face antérieure ou ventrale du coeur</vt:lpstr>
      <vt:lpstr>I. MORPHOLOGIE EXTERNE DU COEUR</vt:lpstr>
      <vt:lpstr>Document n°1c: Observation réelle de la face postérieure ou dorsale du cœur de mouton</vt:lpstr>
      <vt:lpstr>II. MISE EN EVIDENCE DU SENS DE CIRCULATION DU SANG DANS LE COEUR</vt:lpstr>
      <vt:lpstr>Document n°2a: Mise en évidence du sens de circulation du sang dans l’hémicoeur droit</vt:lpstr>
      <vt:lpstr>II. MISE EN EVIDENCE DU SENS DE CIRCULATION DU SANG DANS LE COEUR</vt:lpstr>
      <vt:lpstr>Document n°2b: Mise en évidence du sens de circulation du sang dans l’hémicoeur gauche</vt:lpstr>
      <vt:lpstr>II. MISE EN EVIDENCE DU SENS DE CIRCULATION DU SANG DANS LE COEUR</vt:lpstr>
      <vt:lpstr>III. ANATOMIE DU CŒUR  APRES DISSECTION</vt:lpstr>
      <vt:lpstr>Diapositive 20</vt:lpstr>
      <vt:lpstr>III. ANATOMIE DU CŒUR  APRES DISSECTION</vt:lpstr>
      <vt:lpstr>Document n°3b: Observation réelle de la valvule auriculo-ventriculaire tricuspide</vt:lpstr>
      <vt:lpstr>Document n°3b: Observation réelle de la valvule sigmoïde pulmonaire</vt:lpstr>
      <vt:lpstr>III. ANATOMIE DU CŒUR  APRES DISSECTION</vt:lpstr>
      <vt:lpstr>Diapositive 25</vt:lpstr>
      <vt:lpstr>III. ANATOMIE DU CŒUR  APRES DISSECTION</vt:lpstr>
      <vt:lpstr>Document n°3c: Structure des valvules de l’hémicoeur gauche</vt:lpstr>
      <vt:lpstr>Etape n°3: Caractéristiques structurales du myocarde</vt:lpstr>
      <vt:lpstr>Diapositive 29</vt:lpstr>
      <vt:lpstr>Document n°4: Caractéristiques structurales  du myocarde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dissection   du cœur de mouton</dc:title>
  <dc:creator>tkout</dc:creator>
  <cp:lastModifiedBy>vet</cp:lastModifiedBy>
  <cp:revision>111</cp:revision>
  <dcterms:created xsi:type="dcterms:W3CDTF">2004-10-10T18:11:54Z</dcterms:created>
  <dcterms:modified xsi:type="dcterms:W3CDTF">2020-05-27T12:50:26Z</dcterms:modified>
</cp:coreProperties>
</file>