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63" r:id="rId4"/>
    <p:sldId id="260" r:id="rId5"/>
    <p:sldId id="258" r:id="rId6"/>
    <p:sldId id="259" r:id="rId7"/>
    <p:sldId id="266" r:id="rId8"/>
    <p:sldId id="267" r:id="rId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64" d="100"/>
          <a:sy n="64" d="100"/>
        </p:scale>
        <p:origin x="-151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A84E35C0-49C8-4909-876E-BC9E36310C88}" type="datetimeFigureOut">
              <a:rPr lang="fr-FR"/>
              <a:pPr>
                <a:defRPr/>
              </a:pPr>
              <a:t>27/05/2020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7036ADEB-23FD-4EB7-8C57-9AE2F7307734}"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64072388-FBDB-4448-B300-01BBB5211CEF}" type="datetimeFigureOut">
              <a:rPr lang="fr-FR"/>
              <a:pPr>
                <a:defRPr/>
              </a:pPr>
              <a:t>27/05/2020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985984F2-E423-4F84-BD9C-3190EE707370}"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CF0764B9-2DDB-41A3-A596-8856B9595219}" type="datetimeFigureOut">
              <a:rPr lang="fr-FR"/>
              <a:pPr>
                <a:defRPr/>
              </a:pPr>
              <a:t>27/05/2020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04F4661A-D991-46BF-95F9-0E27DEDFC109}"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9089EE74-5A61-4A8B-964D-611D4FD9C10F}" type="datetimeFigureOut">
              <a:rPr lang="fr-FR"/>
              <a:pPr>
                <a:defRPr/>
              </a:pPr>
              <a:t>27/05/2020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E363A40-F6A4-4CC4-827E-8EEA9BC0A89B}"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8AF92EA-F492-4292-9CDD-75C9C839D365}" type="datetimeFigureOut">
              <a:rPr lang="fr-FR"/>
              <a:pPr>
                <a:defRPr/>
              </a:pPr>
              <a:t>27/05/2020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E44AFF26-0C26-49F7-8265-C23A19FA8A7E}"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0FE08079-D76A-490F-872C-9FF392CC8381}" type="datetimeFigureOut">
              <a:rPr lang="fr-FR"/>
              <a:pPr>
                <a:defRPr/>
              </a:pPr>
              <a:t>27/05/2020</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48B6443F-82B4-40C6-8DF7-FCE22307F81E}"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9814E062-2E6D-4C71-9036-BD1A21A89E2C}" type="datetimeFigureOut">
              <a:rPr lang="fr-FR"/>
              <a:pPr>
                <a:defRPr/>
              </a:pPr>
              <a:t>27/05/2020</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E8603BEB-75DF-4DE0-9449-9C539BA86B8B}"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E52CD537-5A57-44FF-8C56-6CA5503BCD87}" type="datetimeFigureOut">
              <a:rPr lang="fr-FR"/>
              <a:pPr>
                <a:defRPr/>
              </a:pPr>
              <a:t>27/05/2020</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2F9AFC0E-8B4E-4723-9903-306650F989C9}"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8CE76A0-E2B8-4988-9B70-5DBDC315FE6D}" type="datetimeFigureOut">
              <a:rPr lang="fr-FR"/>
              <a:pPr>
                <a:defRPr/>
              </a:pPr>
              <a:t>27/05/2020</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3E4B5003-9A97-408A-9583-F9B83E5EA68A}"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4C8B135-A56B-4A25-AA0B-BEAC943A516E}" type="datetimeFigureOut">
              <a:rPr lang="fr-FR"/>
              <a:pPr>
                <a:defRPr/>
              </a:pPr>
              <a:t>27/05/2020</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0AEF7BA3-1547-4A9A-BF75-5681745AE02B}"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6B922A2-7602-4D80-93A8-95D2A0037452}" type="datetimeFigureOut">
              <a:rPr lang="fr-FR"/>
              <a:pPr>
                <a:defRPr/>
              </a:pPr>
              <a:t>27/05/2020</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C67A78B1-6EE9-47DD-98CF-8D9C2AE4923B}"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EF3373E-EFF8-4EAE-AD40-C12534BE73B1}" type="datetimeFigureOut">
              <a:rPr lang="fr-FR"/>
              <a:pPr>
                <a:defRPr/>
              </a:pPr>
              <a:t>27/05/2020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A625516-800E-46A3-89AC-34570DAC1D63}"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cellules de leydig&quot;"/>
          <p:cNvPicPr>
            <a:picLocks noChangeAspect="1" noChangeArrowheads="1"/>
          </p:cNvPicPr>
          <p:nvPr/>
        </p:nvPicPr>
        <p:blipFill>
          <a:blip r:embed="rId2" cstate="print"/>
          <a:srcRect/>
          <a:stretch>
            <a:fillRect/>
          </a:stretch>
        </p:blipFill>
        <p:spPr bwMode="auto">
          <a:xfrm>
            <a:off x="0" y="214313"/>
            <a:ext cx="9144000" cy="65008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cellules de leydig&quot;"/>
          <p:cNvPicPr>
            <a:picLocks noChangeAspect="1" noChangeArrowheads="1"/>
          </p:cNvPicPr>
          <p:nvPr/>
        </p:nvPicPr>
        <p:blipFill>
          <a:blip r:embed="rId2" cstate="print"/>
          <a:srcRect/>
          <a:stretch>
            <a:fillRect/>
          </a:stretch>
        </p:blipFill>
        <p:spPr bwMode="auto">
          <a:xfrm>
            <a:off x="0" y="214313"/>
            <a:ext cx="9144000" cy="65008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ssociée"/>
          <p:cNvPicPr>
            <a:picLocks noChangeAspect="1" noChangeArrowheads="1"/>
          </p:cNvPicPr>
          <p:nvPr/>
        </p:nvPicPr>
        <p:blipFill>
          <a:blip r:embed="rId2" cstate="print"/>
          <a:srcRect/>
          <a:stretch>
            <a:fillRect/>
          </a:stretch>
        </p:blipFill>
        <p:spPr bwMode="auto">
          <a:xfrm>
            <a:off x="428625" y="285750"/>
            <a:ext cx="8434388" cy="63214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rtlCol="0">
            <a:normAutofit/>
          </a:bodyPr>
          <a:lstStyle/>
          <a:p>
            <a:pPr fontAlgn="auto">
              <a:spcAft>
                <a:spcPts val="0"/>
              </a:spcAft>
              <a:buFont typeface="Arial" pitchFamily="34" charset="0"/>
              <a:buNone/>
              <a:defRPr/>
            </a:pPr>
            <a:endParaRPr lang="fr-FR"/>
          </a:p>
        </p:txBody>
      </p:sp>
      <p:pic>
        <p:nvPicPr>
          <p:cNvPr id="5123" name="Picture 2" descr="Résultat de recherche d'images pour &quot;cellules de leydig&quot;"/>
          <p:cNvPicPr>
            <a:picLocks noChangeAspect="1" noChangeArrowheads="1"/>
          </p:cNvPicPr>
          <p:nvPr/>
        </p:nvPicPr>
        <p:blipFill>
          <a:blip r:embed="rId2" cstate="print"/>
          <a:srcRect/>
          <a:stretch>
            <a:fillRect/>
          </a:stretch>
        </p:blipFill>
        <p:spPr bwMode="auto">
          <a:xfrm>
            <a:off x="1071563" y="1428750"/>
            <a:ext cx="6505575" cy="49815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ésultat de recherche d'images"/>
          <p:cNvPicPr>
            <a:picLocks noChangeAspect="1" noChangeArrowheads="1"/>
          </p:cNvPicPr>
          <p:nvPr/>
        </p:nvPicPr>
        <p:blipFill>
          <a:blip r:embed="rId2" cstate="print"/>
          <a:srcRect/>
          <a:stretch>
            <a:fillRect/>
          </a:stretch>
        </p:blipFill>
        <p:spPr bwMode="auto">
          <a:xfrm>
            <a:off x="857250" y="1071563"/>
            <a:ext cx="7543800" cy="5324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Image associée"/>
          <p:cNvPicPr>
            <a:picLocks noChangeAspect="1" noChangeArrowheads="1"/>
          </p:cNvPicPr>
          <p:nvPr/>
        </p:nvPicPr>
        <p:blipFill>
          <a:blip r:embed="rId2" cstate="print"/>
          <a:srcRect/>
          <a:stretch>
            <a:fillRect/>
          </a:stretch>
        </p:blipFill>
        <p:spPr bwMode="auto">
          <a:xfrm>
            <a:off x="1143000" y="1143000"/>
            <a:ext cx="700087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grpSp>
        <p:nvGrpSpPr>
          <p:cNvPr id="2" name="Groupe 6"/>
          <p:cNvGrpSpPr>
            <a:grpSpLocks/>
          </p:cNvGrpSpPr>
          <p:nvPr/>
        </p:nvGrpSpPr>
        <p:grpSpPr bwMode="auto">
          <a:xfrm>
            <a:off x="5795963" y="1062038"/>
            <a:ext cx="3348037" cy="5224462"/>
            <a:chOff x="5796136" y="1636704"/>
            <a:chExt cx="3347865" cy="5225165"/>
          </a:xfrm>
        </p:grpSpPr>
        <p:grpSp>
          <p:nvGrpSpPr>
            <p:cNvPr id="3" name="Groupe 35"/>
            <p:cNvGrpSpPr/>
            <p:nvPr/>
          </p:nvGrpSpPr>
          <p:grpSpPr>
            <a:xfrm rot="5400000">
              <a:off x="5084589" y="2868584"/>
              <a:ext cx="4656340" cy="3233244"/>
              <a:chOff x="1199784" y="764589"/>
              <a:chExt cx="4092229" cy="1061746"/>
            </a:xfrm>
            <a:gradFill flip="none" rotWithShape="1">
              <a:gsLst>
                <a:gs pos="0">
                  <a:srgbClr val="F633FB">
                    <a:tint val="66000"/>
                    <a:satMod val="160000"/>
                  </a:srgbClr>
                </a:gs>
                <a:gs pos="50000">
                  <a:srgbClr val="F633FB">
                    <a:tint val="44500"/>
                    <a:satMod val="160000"/>
                  </a:srgbClr>
                </a:gs>
                <a:gs pos="100000">
                  <a:srgbClr val="F633FB">
                    <a:tint val="23500"/>
                    <a:satMod val="160000"/>
                  </a:srgbClr>
                </a:gs>
              </a:gsLst>
              <a:lin ang="18900000" scaled="1"/>
              <a:tileRect/>
            </a:gradFill>
          </p:grpSpPr>
          <p:sp>
            <p:nvSpPr>
              <p:cNvPr id="37" name="Pentagone 36"/>
              <p:cNvSpPr/>
              <p:nvPr/>
            </p:nvSpPr>
            <p:spPr>
              <a:xfrm rot="10800000">
                <a:off x="1199784" y="772577"/>
                <a:ext cx="4053840" cy="1053758"/>
              </a:xfrm>
              <a:prstGeom prst="homePlate">
                <a:avLst/>
              </a:prstGeom>
            </p:spPr>
            <p:style>
              <a:lnRef idx="1">
                <a:schemeClr val="accent5"/>
              </a:lnRef>
              <a:fillRef idx="2">
                <a:schemeClr val="accent5"/>
              </a:fillRef>
              <a:effectRef idx="1">
                <a:schemeClr val="accent5"/>
              </a:effectRef>
              <a:fontRef idx="minor">
                <a:schemeClr val="dk1"/>
              </a:fontRef>
            </p:style>
          </p:sp>
          <p:sp>
            <p:nvSpPr>
              <p:cNvPr id="38" name="Pentagone 4"/>
              <p:cNvSpPr/>
              <p:nvPr/>
            </p:nvSpPr>
            <p:spPr>
              <a:xfrm>
                <a:off x="2338900" y="764589"/>
                <a:ext cx="2953113" cy="1058897"/>
              </a:xfrm>
              <a:prstGeom prst="rect">
                <a:avLst/>
              </a:prstGeom>
            </p:spPr>
            <p:style>
              <a:lnRef idx="1">
                <a:schemeClr val="accent5"/>
              </a:lnRef>
              <a:fillRef idx="2">
                <a:schemeClr val="accent5"/>
              </a:fillRef>
              <a:effectRef idx="1">
                <a:schemeClr val="accent5"/>
              </a:effectRef>
              <a:fontRef idx="minor">
                <a:schemeClr val="dk1"/>
              </a:fontRef>
            </p:style>
            <p:txBody>
              <a:bodyPr lIns="497757" tIns="198120" rIns="369824" bIns="198120" spcCol="1270" anchor="ctr"/>
              <a:lstStyle/>
              <a:p>
                <a:pPr algn="ctr" defTabSz="2311400" fontAlgn="auto">
                  <a:lnSpc>
                    <a:spcPct val="90000"/>
                  </a:lnSpc>
                  <a:spcAft>
                    <a:spcPct val="35000"/>
                  </a:spcAft>
                  <a:defRPr/>
                </a:pPr>
                <a:endParaRPr lang="fr-FR" sz="5200" dirty="0"/>
              </a:p>
            </p:txBody>
          </p:sp>
        </p:grpSp>
        <p:sp>
          <p:nvSpPr>
            <p:cNvPr id="39" name="Rectangle 38"/>
            <p:cNvSpPr/>
            <p:nvPr/>
          </p:nvSpPr>
          <p:spPr>
            <a:xfrm>
              <a:off x="5867569" y="3861090"/>
              <a:ext cx="3276432" cy="3000779"/>
            </a:xfrm>
            <a:prstGeom prst="rect">
              <a:avLst/>
            </a:prstGeom>
          </p:spPr>
          <p:txBody>
            <a:bodyPr>
              <a:spAutoFit/>
            </a:bodyPr>
            <a:lstStyle/>
            <a:p>
              <a:pPr fontAlgn="auto">
                <a:lnSpc>
                  <a:spcPct val="150000"/>
                </a:lnSpc>
                <a:spcBef>
                  <a:spcPts val="0"/>
                </a:spcBef>
                <a:spcAft>
                  <a:spcPts val="0"/>
                </a:spcAft>
                <a:defRPr/>
              </a:pPr>
              <a:r>
                <a:rPr lang="fr-FR" sz="1400" b="1" dirty="0">
                  <a:latin typeface="Times New Roman" pitchFamily="18" charset="0"/>
                  <a:cs typeface="Times New Roman" pitchFamily="18" charset="0"/>
                </a:rPr>
                <a:t>Coupe </a:t>
              </a:r>
              <a:r>
                <a:rPr lang="fr-FR" sz="1400" b="1" dirty="0">
                  <a:latin typeface="Times New Roman" pitchFamily="18" charset="0"/>
                  <a:cs typeface="Times New Roman" pitchFamily="18" charset="0"/>
                </a:rPr>
                <a:t>histologique </a:t>
              </a:r>
              <a:r>
                <a:rPr lang="fr-FR" sz="1400" b="1" dirty="0">
                  <a:latin typeface="Times New Roman" pitchFamily="18" charset="0"/>
                  <a:cs typeface="Times New Roman" pitchFamily="18" charset="0"/>
                </a:rPr>
                <a:t>du </a:t>
              </a:r>
              <a:r>
                <a:rPr lang="fr-FR" sz="1400" b="1" dirty="0">
                  <a:latin typeface="Times New Roman" pitchFamily="18" charset="0"/>
                  <a:ea typeface="Calibri"/>
                  <a:cs typeface="Times New Roman" pitchFamily="18" charset="0"/>
                </a:rPr>
                <a:t>testicule d’un rat traité par un produit  chimique  montre </a:t>
              </a:r>
              <a:r>
                <a:rPr lang="fr-FR" sz="1400" b="1" dirty="0">
                  <a:latin typeface="Times New Roman" pitchFamily="18" charset="0"/>
                  <a:ea typeface="Calibri"/>
                  <a:cs typeface="Times New Roman" pitchFamily="18" charset="0"/>
                </a:rPr>
                <a:t>que </a:t>
              </a:r>
              <a:r>
                <a:rPr lang="fr-FR" sz="1400" b="1" dirty="0">
                  <a:latin typeface="Times New Roman" pitchFamily="18" charset="0"/>
                  <a:ea typeface="Calibri"/>
                  <a:cs typeface="Times New Roman" pitchFamily="18" charset="0"/>
                </a:rPr>
                <a:t>cette produit a </a:t>
              </a:r>
              <a:r>
                <a:rPr lang="fr-FR" sz="1400" b="1" dirty="0">
                  <a:latin typeface="Times New Roman" pitchFamily="18" charset="0"/>
                  <a:ea typeface="Calibri"/>
                  <a:cs typeface="Times New Roman" pitchFamily="18" charset="0"/>
                </a:rPr>
                <a:t>provoqué </a:t>
              </a:r>
            </a:p>
            <a:p>
              <a:pPr marL="285750" indent="-285750" fontAlgn="auto">
                <a:lnSpc>
                  <a:spcPct val="150000"/>
                </a:lnSpc>
                <a:spcBef>
                  <a:spcPts val="0"/>
                </a:spcBef>
                <a:spcAft>
                  <a:spcPts val="0"/>
                </a:spcAft>
                <a:buFont typeface="Arial" pitchFamily="34" charset="0"/>
                <a:buChar char="•"/>
                <a:defRPr/>
              </a:pPr>
              <a:r>
                <a:rPr lang="fr-FR" sz="1400" b="1" dirty="0">
                  <a:latin typeface="Times New Roman" pitchFamily="18" charset="0"/>
                  <a:ea typeface="Calibri"/>
                  <a:cs typeface="Times New Roman" pitchFamily="18" charset="0"/>
                </a:rPr>
                <a:t>une dégénérescence </a:t>
              </a:r>
              <a:r>
                <a:rPr lang="fr-FR" sz="1400" b="1" dirty="0">
                  <a:latin typeface="Times New Roman" pitchFamily="18" charset="0"/>
                  <a:ea typeface="Calibri"/>
                  <a:cs typeface="Times New Roman" pitchFamily="18" charset="0"/>
                </a:rPr>
                <a:t>des spermatocytes </a:t>
              </a:r>
              <a:endParaRPr lang="fr-FR" sz="1400" b="1" dirty="0">
                <a:latin typeface="Times New Roman" pitchFamily="18" charset="0"/>
                <a:ea typeface="Calibri"/>
                <a:cs typeface="Times New Roman" pitchFamily="18" charset="0"/>
              </a:endParaRPr>
            </a:p>
            <a:p>
              <a:pPr marL="285750" indent="-285750" fontAlgn="auto">
                <a:lnSpc>
                  <a:spcPct val="150000"/>
                </a:lnSpc>
                <a:spcBef>
                  <a:spcPts val="0"/>
                </a:spcBef>
                <a:spcAft>
                  <a:spcPts val="0"/>
                </a:spcAft>
                <a:buFont typeface="Arial" pitchFamily="34" charset="0"/>
                <a:buChar char="•"/>
                <a:defRPr/>
              </a:pPr>
              <a:r>
                <a:rPr lang="fr-FR" sz="1400" b="1" dirty="0">
                  <a:latin typeface="Times New Roman" pitchFamily="18" charset="0"/>
                  <a:ea typeface="Calibri"/>
                  <a:cs typeface="Times New Roman" pitchFamily="18" charset="0"/>
                </a:rPr>
                <a:t>une diminution de la masse centrale occupée par les spermatozoïdes</a:t>
              </a:r>
              <a:endParaRPr lang="fr-FR" sz="1200" b="1" dirty="0">
                <a:latin typeface="Times New Roman" pitchFamily="18" charset="0"/>
                <a:ea typeface="Times New Roman"/>
                <a:cs typeface="Times New Roman" pitchFamily="18" charset="0"/>
              </a:endParaRPr>
            </a:p>
            <a:p>
              <a:pPr marL="285750" indent="-285750" fontAlgn="auto">
                <a:lnSpc>
                  <a:spcPct val="150000"/>
                </a:lnSpc>
                <a:spcBef>
                  <a:spcPts val="0"/>
                </a:spcBef>
                <a:spcAft>
                  <a:spcPts val="0"/>
                </a:spcAft>
                <a:buFont typeface="Arial" pitchFamily="34" charset="0"/>
                <a:buChar char="•"/>
                <a:defRPr/>
              </a:pPr>
              <a:r>
                <a:rPr lang="fr-FR" sz="1400" b="1" dirty="0">
                  <a:latin typeface="Times New Roman" pitchFamily="18" charset="0"/>
                  <a:ea typeface="Calibri"/>
                  <a:cs typeface="Times New Roman" pitchFamily="18" charset="0"/>
                </a:rPr>
                <a:t>a</a:t>
              </a:r>
              <a:r>
                <a:rPr lang="fr-FR" sz="1400" b="1" dirty="0">
                  <a:latin typeface="Times New Roman" pitchFamily="18" charset="0"/>
                  <a:ea typeface="Calibri"/>
                  <a:cs typeface="Times New Roman" pitchFamily="18" charset="0"/>
                </a:rPr>
                <a:t>insi que les </a:t>
              </a:r>
              <a:r>
                <a:rPr lang="fr-FR" sz="1400" b="1" dirty="0">
                  <a:latin typeface="Times New Roman" pitchFamily="18" charset="0"/>
                  <a:ea typeface="Calibri"/>
                  <a:cs typeface="Times New Roman" pitchFamily="18" charset="0"/>
                </a:rPr>
                <a:t>tubes séminifères série et complètement déformé </a:t>
              </a:r>
            </a:p>
          </p:txBody>
        </p:sp>
        <p:grpSp>
          <p:nvGrpSpPr>
            <p:cNvPr id="8210" name="Groupe 3"/>
            <p:cNvGrpSpPr>
              <a:grpSpLocks/>
            </p:cNvGrpSpPr>
            <p:nvPr/>
          </p:nvGrpSpPr>
          <p:grpSpPr bwMode="auto">
            <a:xfrm>
              <a:off x="5796136" y="1636704"/>
              <a:ext cx="3347863" cy="2440368"/>
              <a:chOff x="5796136" y="1636704"/>
              <a:chExt cx="3347863" cy="2440368"/>
            </a:xfrm>
          </p:grpSpPr>
          <p:pic>
            <p:nvPicPr>
              <p:cNvPr id="40" name="Picture 4"/>
              <p:cNvPicPr>
                <a:picLocks noChangeAspect="1" noChangeArrowheads="1"/>
              </p:cNvPicPr>
              <p:nvPr/>
            </p:nvPicPr>
            <p:blipFill>
              <a:blip r:embed="rId2" cstate="print">
                <a:extLst>
                  <a:ext uri="{28A0092B-C50C-407E-A947-70E740481C1C}"/>
                </a:extLst>
              </a:blip>
              <a:srcRect/>
              <a:stretch>
                <a:fillRect/>
              </a:stretch>
            </p:blipFill>
            <p:spPr bwMode="auto">
              <a:xfrm>
                <a:off x="5796136" y="1636704"/>
                <a:ext cx="3347863" cy="2440368"/>
              </a:xfrm>
              <a:prstGeom prst="ellipse">
                <a:avLst/>
              </a:prstGeom>
              <a:ln>
                <a:noFill/>
              </a:ln>
              <a:effectLst>
                <a:softEdge rad="112500"/>
              </a:effectLst>
              <a:extLst>
                <a:ext uri="{909E8E84-426E-40DD-AFC4-6F175D3DCCD1}"/>
                <a:ext uri="{91240B29-F687-4F45-9708-019B960494DF}"/>
                <a:ext uri="{AF507438-7753-43E0-B8FC-AC1667EBCBE1}"/>
              </a:extLst>
            </p:spPr>
          </p:pic>
          <p:sp>
            <p:nvSpPr>
              <p:cNvPr id="8212" name="Titre 14"/>
              <p:cNvSpPr txBox="1">
                <a:spLocks/>
              </p:cNvSpPr>
              <p:nvPr/>
            </p:nvSpPr>
            <p:spPr bwMode="auto">
              <a:xfrm>
                <a:off x="6311917" y="1949814"/>
                <a:ext cx="679395" cy="571500"/>
              </a:xfrm>
              <a:prstGeom prst="rect">
                <a:avLst/>
              </a:prstGeom>
              <a:noFill/>
              <a:ln w="9525">
                <a:noFill/>
                <a:miter lim="800000"/>
                <a:headEnd/>
                <a:tailEnd/>
              </a:ln>
            </p:spPr>
            <p:txBody>
              <a:bodyPr/>
              <a:lstStyle/>
              <a:p>
                <a:pPr algn="ctr"/>
                <a:r>
                  <a:rPr lang="fr-FR" sz="2400" b="1">
                    <a:latin typeface="Calibri" pitchFamily="34" charset="0"/>
                  </a:rPr>
                  <a:t>DII</a:t>
                </a:r>
              </a:p>
            </p:txBody>
          </p:sp>
        </p:grpSp>
      </p:grpSp>
      <p:grpSp>
        <p:nvGrpSpPr>
          <p:cNvPr id="5" name="Groupe 5"/>
          <p:cNvGrpSpPr>
            <a:grpSpLocks/>
          </p:cNvGrpSpPr>
          <p:nvPr/>
        </p:nvGrpSpPr>
        <p:grpSpPr bwMode="auto">
          <a:xfrm>
            <a:off x="2865438" y="1054100"/>
            <a:ext cx="3001962" cy="5159375"/>
            <a:chOff x="2866074" y="1628800"/>
            <a:chExt cx="3002070" cy="5160397"/>
          </a:xfrm>
        </p:grpSpPr>
        <p:grpSp>
          <p:nvGrpSpPr>
            <p:cNvPr id="6" name="Groupe 30"/>
            <p:cNvGrpSpPr/>
            <p:nvPr/>
          </p:nvGrpSpPr>
          <p:grpSpPr>
            <a:xfrm rot="5400000">
              <a:off x="1991022" y="3129658"/>
              <a:ext cx="4656341" cy="2662737"/>
              <a:chOff x="1199784" y="772577"/>
              <a:chExt cx="4092230" cy="1053758"/>
            </a:xfrm>
            <a:gradFill flip="none" rotWithShape="1">
              <a:gsLst>
                <a:gs pos="0">
                  <a:srgbClr val="F633FB">
                    <a:tint val="66000"/>
                    <a:satMod val="160000"/>
                  </a:srgbClr>
                </a:gs>
                <a:gs pos="50000">
                  <a:srgbClr val="F633FB">
                    <a:tint val="44500"/>
                    <a:satMod val="160000"/>
                  </a:srgbClr>
                </a:gs>
                <a:gs pos="100000">
                  <a:srgbClr val="F633FB">
                    <a:tint val="23500"/>
                    <a:satMod val="160000"/>
                  </a:srgbClr>
                </a:gs>
              </a:gsLst>
              <a:lin ang="18900000" scaled="1"/>
              <a:tileRect/>
            </a:gradFill>
          </p:grpSpPr>
          <p:sp>
            <p:nvSpPr>
              <p:cNvPr id="32" name="Pentagone 31"/>
              <p:cNvSpPr/>
              <p:nvPr/>
            </p:nvSpPr>
            <p:spPr>
              <a:xfrm rot="10800000">
                <a:off x="1199784" y="772577"/>
                <a:ext cx="4053840" cy="1053758"/>
              </a:xfrm>
              <a:prstGeom prst="homePlate">
                <a:avLst/>
              </a:prstGeom>
            </p:spPr>
            <p:style>
              <a:lnRef idx="1">
                <a:schemeClr val="accent5"/>
              </a:lnRef>
              <a:fillRef idx="2">
                <a:schemeClr val="accent5"/>
              </a:fillRef>
              <a:effectRef idx="1">
                <a:schemeClr val="accent5"/>
              </a:effectRef>
              <a:fontRef idx="minor">
                <a:schemeClr val="dk1"/>
              </a:fontRef>
            </p:style>
          </p:sp>
          <p:sp>
            <p:nvSpPr>
              <p:cNvPr id="33" name="Pentagone 4"/>
              <p:cNvSpPr/>
              <p:nvPr/>
            </p:nvSpPr>
            <p:spPr>
              <a:xfrm>
                <a:off x="2338901" y="782520"/>
                <a:ext cx="2953113" cy="1033872"/>
              </a:xfrm>
              <a:prstGeom prst="rect">
                <a:avLst/>
              </a:prstGeom>
            </p:spPr>
            <p:style>
              <a:lnRef idx="1">
                <a:schemeClr val="accent5"/>
              </a:lnRef>
              <a:fillRef idx="2">
                <a:schemeClr val="accent5"/>
              </a:fillRef>
              <a:effectRef idx="1">
                <a:schemeClr val="accent5"/>
              </a:effectRef>
              <a:fontRef idx="minor">
                <a:schemeClr val="dk1"/>
              </a:fontRef>
            </p:style>
            <p:txBody>
              <a:bodyPr lIns="497757" tIns="198120" rIns="369824" bIns="198120" spcCol="1270" anchor="ctr"/>
              <a:lstStyle/>
              <a:p>
                <a:pPr algn="ctr" defTabSz="2311400" fontAlgn="auto">
                  <a:lnSpc>
                    <a:spcPct val="90000"/>
                  </a:lnSpc>
                  <a:spcAft>
                    <a:spcPct val="35000"/>
                  </a:spcAft>
                  <a:defRPr/>
                </a:pPr>
                <a:endParaRPr lang="fr-FR" sz="5200" dirty="0"/>
              </a:p>
            </p:txBody>
          </p:sp>
        </p:grpSp>
        <p:sp>
          <p:nvSpPr>
            <p:cNvPr id="8204" name="Rectangle 33"/>
            <p:cNvSpPr>
              <a:spLocks noChangeArrowheads="1"/>
            </p:cNvSpPr>
            <p:nvPr/>
          </p:nvSpPr>
          <p:spPr bwMode="auto">
            <a:xfrm>
              <a:off x="3030784" y="4005063"/>
              <a:ext cx="2662737" cy="2677656"/>
            </a:xfrm>
            <a:prstGeom prst="rect">
              <a:avLst/>
            </a:prstGeom>
            <a:noFill/>
            <a:ln w="9525">
              <a:noFill/>
              <a:miter lim="800000"/>
              <a:headEnd/>
              <a:tailEnd/>
            </a:ln>
          </p:spPr>
          <p:txBody>
            <a:bodyPr>
              <a:spAutoFit/>
            </a:bodyPr>
            <a:lstStyle/>
            <a:p>
              <a:pPr algn="ctr">
                <a:lnSpc>
                  <a:spcPct val="150000"/>
                </a:lnSpc>
              </a:pPr>
              <a:r>
                <a:rPr lang="fr-FR" sz="1400" b="1">
                  <a:latin typeface="Times New Roman" pitchFamily="18" charset="0"/>
                  <a:cs typeface="Times New Roman" pitchFamily="18" charset="0"/>
                </a:rPr>
                <a:t>Les coupe histologique du </a:t>
              </a:r>
              <a:r>
                <a:rPr lang="fr-FR" sz="1400" b="1">
                  <a:latin typeface="Times New Roman" pitchFamily="18" charset="0"/>
                  <a:ea typeface="Calibri" pitchFamily="34" charset="0"/>
                  <a:cs typeface="Times New Roman" pitchFamily="18" charset="0"/>
                </a:rPr>
                <a:t>testicule d’un rat traité par un produit  chimique montre que les tubes séminifères ont changé de forme ainsi que la lumière est élargie avec une diminution de la masse centrale occupée par les spermatozoïdes.</a:t>
              </a:r>
              <a:endParaRPr lang="fr-FR" sz="1200" b="1">
                <a:latin typeface="Times New Roman" pitchFamily="18" charset="0"/>
                <a:cs typeface="Times New Roman" pitchFamily="18" charset="0"/>
              </a:endParaRPr>
            </a:p>
          </p:txBody>
        </p:sp>
        <p:grpSp>
          <p:nvGrpSpPr>
            <p:cNvPr id="8205" name="Groupe 2"/>
            <p:cNvGrpSpPr>
              <a:grpSpLocks/>
            </p:cNvGrpSpPr>
            <p:nvPr/>
          </p:nvGrpSpPr>
          <p:grpSpPr bwMode="auto">
            <a:xfrm>
              <a:off x="2866074" y="1628800"/>
              <a:ext cx="3002070" cy="2548943"/>
              <a:chOff x="2866074" y="1628800"/>
              <a:chExt cx="3002070" cy="2548943"/>
            </a:xfrm>
          </p:grpSpPr>
          <p:pic>
            <p:nvPicPr>
              <p:cNvPr id="35" name="Picture 3"/>
              <p:cNvPicPr>
                <a:picLocks noChangeAspect="1" noChangeArrowheads="1"/>
              </p:cNvPicPr>
              <p:nvPr/>
            </p:nvPicPr>
            <p:blipFill>
              <a:blip r:embed="rId3" cstate="print">
                <a:extLst>
                  <a:ext uri="{28A0092B-C50C-407E-A947-70E740481C1C}"/>
                </a:extLst>
              </a:blip>
              <a:srcRect/>
              <a:stretch>
                <a:fillRect/>
              </a:stretch>
            </p:blipFill>
            <p:spPr bwMode="auto">
              <a:xfrm>
                <a:off x="2866074" y="1628800"/>
                <a:ext cx="3002070" cy="2548943"/>
              </a:xfrm>
              <a:prstGeom prst="ellipse">
                <a:avLst/>
              </a:prstGeom>
              <a:ln>
                <a:noFill/>
              </a:ln>
              <a:effectLst>
                <a:softEdge rad="112500"/>
              </a:effectLst>
              <a:extLst>
                <a:ext uri="{909E8E84-426E-40DD-AFC4-6F175D3DCCD1}"/>
                <a:ext uri="{91240B29-F687-4F45-9708-019B960494DF}"/>
                <a:ext uri="{AF507438-7753-43E0-B8FC-AC1667EBCBE1}"/>
              </a:extLst>
            </p:spPr>
          </p:pic>
          <p:sp>
            <p:nvSpPr>
              <p:cNvPr id="8207" name="Rectangle 53"/>
              <p:cNvSpPr>
                <a:spLocks noChangeArrowheads="1"/>
              </p:cNvSpPr>
              <p:nvPr/>
            </p:nvSpPr>
            <p:spPr bwMode="auto">
              <a:xfrm>
                <a:off x="3275360" y="1949343"/>
                <a:ext cx="492443" cy="461665"/>
              </a:xfrm>
              <a:prstGeom prst="rect">
                <a:avLst/>
              </a:prstGeom>
              <a:noFill/>
              <a:ln w="9525">
                <a:noFill/>
                <a:miter lim="800000"/>
                <a:headEnd/>
                <a:tailEnd/>
              </a:ln>
            </p:spPr>
            <p:txBody>
              <a:bodyPr wrap="none">
                <a:spAutoFit/>
              </a:bodyPr>
              <a:lstStyle/>
              <a:p>
                <a:pPr algn="ctr"/>
                <a:r>
                  <a:rPr lang="fr-FR" sz="2400" b="1">
                    <a:solidFill>
                      <a:srgbClr val="000000"/>
                    </a:solidFill>
                    <a:latin typeface="Calibri" pitchFamily="34" charset="0"/>
                  </a:rPr>
                  <a:t>DI</a:t>
                </a:r>
              </a:p>
            </p:txBody>
          </p:sp>
        </p:grpSp>
      </p:grpSp>
      <p:grpSp>
        <p:nvGrpSpPr>
          <p:cNvPr id="8" name="Groupe 4"/>
          <p:cNvGrpSpPr>
            <a:grpSpLocks/>
          </p:cNvGrpSpPr>
          <p:nvPr/>
        </p:nvGrpSpPr>
        <p:grpSpPr bwMode="auto">
          <a:xfrm>
            <a:off x="-4763" y="1062038"/>
            <a:ext cx="2992438" cy="5151437"/>
            <a:chOff x="-4724" y="1636704"/>
            <a:chExt cx="2992548" cy="5152494"/>
          </a:xfrm>
        </p:grpSpPr>
        <p:grpSp>
          <p:nvGrpSpPr>
            <p:cNvPr id="9" name="Groupe 22"/>
            <p:cNvGrpSpPr/>
            <p:nvPr/>
          </p:nvGrpSpPr>
          <p:grpSpPr>
            <a:xfrm rot="5400000">
              <a:off x="-859297" y="3201308"/>
              <a:ext cx="4656341" cy="2519439"/>
              <a:chOff x="1199784" y="772577"/>
              <a:chExt cx="4092230" cy="1053758"/>
            </a:xfrm>
            <a:gradFill flip="none" rotWithShape="1">
              <a:gsLst>
                <a:gs pos="0">
                  <a:srgbClr val="F633FB">
                    <a:tint val="66000"/>
                    <a:satMod val="160000"/>
                  </a:srgbClr>
                </a:gs>
                <a:gs pos="50000">
                  <a:srgbClr val="F633FB">
                    <a:tint val="44500"/>
                    <a:satMod val="160000"/>
                  </a:srgbClr>
                </a:gs>
                <a:gs pos="100000">
                  <a:srgbClr val="F633FB">
                    <a:tint val="23500"/>
                    <a:satMod val="160000"/>
                  </a:srgbClr>
                </a:gs>
              </a:gsLst>
              <a:lin ang="18900000" scaled="1"/>
              <a:tileRect/>
            </a:gradFill>
          </p:grpSpPr>
          <p:sp>
            <p:nvSpPr>
              <p:cNvPr id="24" name="Pentagone 23"/>
              <p:cNvSpPr/>
              <p:nvPr/>
            </p:nvSpPr>
            <p:spPr>
              <a:xfrm rot="10800000">
                <a:off x="1199784" y="772577"/>
                <a:ext cx="4053840" cy="1053758"/>
              </a:xfrm>
              <a:prstGeom prst="homePlate">
                <a:avLst/>
              </a:prstGeom>
            </p:spPr>
            <p:style>
              <a:lnRef idx="1">
                <a:schemeClr val="accent5"/>
              </a:lnRef>
              <a:fillRef idx="2">
                <a:schemeClr val="accent5"/>
              </a:fillRef>
              <a:effectRef idx="1">
                <a:schemeClr val="accent5"/>
              </a:effectRef>
              <a:fontRef idx="minor">
                <a:schemeClr val="dk1"/>
              </a:fontRef>
            </p:style>
          </p:sp>
          <p:sp>
            <p:nvSpPr>
              <p:cNvPr id="25" name="Pentagone 4"/>
              <p:cNvSpPr/>
              <p:nvPr/>
            </p:nvSpPr>
            <p:spPr>
              <a:xfrm>
                <a:off x="2338901" y="782520"/>
                <a:ext cx="2953113" cy="1033872"/>
              </a:xfrm>
              <a:prstGeom prst="rect">
                <a:avLst/>
              </a:prstGeom>
            </p:spPr>
            <p:style>
              <a:lnRef idx="1">
                <a:schemeClr val="accent5"/>
              </a:lnRef>
              <a:fillRef idx="2">
                <a:schemeClr val="accent5"/>
              </a:fillRef>
              <a:effectRef idx="1">
                <a:schemeClr val="accent5"/>
              </a:effectRef>
              <a:fontRef idx="minor">
                <a:schemeClr val="dk1"/>
              </a:fontRef>
            </p:style>
            <p:txBody>
              <a:bodyPr lIns="497757" tIns="198120" rIns="369824" bIns="198120" spcCol="1270" anchor="ctr"/>
              <a:lstStyle/>
              <a:p>
                <a:pPr algn="ctr" defTabSz="2311400" fontAlgn="auto">
                  <a:lnSpc>
                    <a:spcPct val="90000"/>
                  </a:lnSpc>
                  <a:spcAft>
                    <a:spcPct val="35000"/>
                  </a:spcAft>
                  <a:defRPr/>
                </a:pPr>
                <a:endParaRPr lang="fr-FR" sz="5200" dirty="0"/>
              </a:p>
            </p:txBody>
          </p:sp>
        </p:grpSp>
        <p:sp>
          <p:nvSpPr>
            <p:cNvPr id="8199" name="Rectangle 15"/>
            <p:cNvSpPr>
              <a:spLocks noChangeArrowheads="1"/>
            </p:cNvSpPr>
            <p:nvPr/>
          </p:nvSpPr>
          <p:spPr bwMode="auto">
            <a:xfrm>
              <a:off x="252113" y="4005064"/>
              <a:ext cx="2519439" cy="2677656"/>
            </a:xfrm>
            <a:prstGeom prst="rect">
              <a:avLst/>
            </a:prstGeom>
            <a:noFill/>
            <a:ln w="9525">
              <a:noFill/>
              <a:miter lim="800000"/>
              <a:headEnd/>
              <a:tailEnd/>
            </a:ln>
          </p:spPr>
          <p:txBody>
            <a:bodyPr>
              <a:spAutoFit/>
            </a:bodyPr>
            <a:lstStyle/>
            <a:p>
              <a:pPr algn="ctr">
                <a:lnSpc>
                  <a:spcPct val="150000"/>
                </a:lnSpc>
              </a:pPr>
              <a:endParaRPr lang="fr-FR" sz="1600" b="1">
                <a:latin typeface="Times New Roman" pitchFamily="18" charset="0"/>
                <a:cs typeface="Times New Roman" pitchFamily="18" charset="0"/>
              </a:endParaRPr>
            </a:p>
            <a:p>
              <a:pPr algn="ctr">
                <a:lnSpc>
                  <a:spcPct val="150000"/>
                </a:lnSpc>
              </a:pPr>
              <a:r>
                <a:rPr lang="fr-FR" sz="1600" b="1">
                  <a:latin typeface="Times New Roman" pitchFamily="18" charset="0"/>
                  <a:cs typeface="Times New Roman" pitchFamily="18" charset="0"/>
                </a:rPr>
                <a:t>Les coupes histologiques du </a:t>
              </a:r>
              <a:r>
                <a:rPr lang="fr-FR" sz="1600" b="1">
                  <a:latin typeface="Times New Roman" pitchFamily="18" charset="0"/>
                  <a:ea typeface="Calibri" pitchFamily="34" charset="0"/>
                  <a:cs typeface="Times New Roman" pitchFamily="18" charset="0"/>
                </a:rPr>
                <a:t>testicule d’un témoin montre une forme normale des tubes séminifères et une </a:t>
              </a:r>
            </a:p>
            <a:p>
              <a:pPr algn="ctr">
                <a:lnSpc>
                  <a:spcPct val="150000"/>
                </a:lnSpc>
              </a:pPr>
              <a:r>
                <a:rPr lang="fr-FR" sz="1600" b="1">
                  <a:latin typeface="Times New Roman" pitchFamily="18" charset="0"/>
                  <a:ea typeface="Calibri" pitchFamily="34" charset="0"/>
                  <a:cs typeface="Times New Roman" pitchFamily="18" charset="0"/>
                </a:rPr>
                <a:t>lumière pleine</a:t>
              </a:r>
              <a:endParaRPr lang="fr-FR" sz="1400" b="1">
                <a:latin typeface="Times New Roman" pitchFamily="18" charset="0"/>
                <a:cs typeface="Times New Roman" pitchFamily="18" charset="0"/>
              </a:endParaRPr>
            </a:p>
          </p:txBody>
        </p:sp>
        <p:grpSp>
          <p:nvGrpSpPr>
            <p:cNvPr id="8200" name="Groupe 1"/>
            <p:cNvGrpSpPr>
              <a:grpSpLocks/>
            </p:cNvGrpSpPr>
            <p:nvPr/>
          </p:nvGrpSpPr>
          <p:grpSpPr bwMode="auto">
            <a:xfrm>
              <a:off x="-4724" y="1636704"/>
              <a:ext cx="2992548" cy="2802482"/>
              <a:chOff x="-4724" y="1636704"/>
              <a:chExt cx="2992548" cy="2802482"/>
            </a:xfrm>
          </p:grpSpPr>
          <p:pic>
            <p:nvPicPr>
              <p:cNvPr id="26" name="Picture 2"/>
              <p:cNvPicPr>
                <a:picLocks noChangeAspect="1" noChangeArrowheads="1"/>
              </p:cNvPicPr>
              <p:nvPr/>
            </p:nvPicPr>
            <p:blipFill>
              <a:blip r:embed="rId4" cstate="print">
                <a:extLst>
                  <a:ext uri="{28A0092B-C50C-407E-A947-70E740481C1C}"/>
                </a:extLst>
              </a:blip>
              <a:srcRect/>
              <a:stretch>
                <a:fillRect/>
              </a:stretch>
            </p:blipFill>
            <p:spPr bwMode="auto">
              <a:xfrm>
                <a:off x="-4724" y="1636704"/>
                <a:ext cx="2992548" cy="2802482"/>
              </a:xfrm>
              <a:prstGeom prst="ellipse">
                <a:avLst/>
              </a:prstGeom>
              <a:ln>
                <a:noFill/>
              </a:ln>
              <a:effectLst>
                <a:softEdge rad="112500"/>
              </a:effectLst>
              <a:extLst>
                <a:ext uri="{909E8E84-426E-40DD-AFC4-6F175D3DCCD1}"/>
                <a:ext uri="{91240B29-F687-4F45-9708-019B960494DF}"/>
                <a:ext uri="{AF507438-7753-43E0-B8FC-AC1667EBCBE1}"/>
              </a:extLst>
            </p:spPr>
          </p:pic>
          <p:sp>
            <p:nvSpPr>
              <p:cNvPr id="8202" name="Rectangle 54"/>
              <p:cNvSpPr>
                <a:spLocks noChangeArrowheads="1"/>
              </p:cNvSpPr>
              <p:nvPr/>
            </p:nvSpPr>
            <p:spPr bwMode="auto">
              <a:xfrm>
                <a:off x="383359" y="1988840"/>
                <a:ext cx="372217" cy="461665"/>
              </a:xfrm>
              <a:prstGeom prst="rect">
                <a:avLst/>
              </a:prstGeom>
              <a:noFill/>
              <a:ln w="9525">
                <a:noFill/>
                <a:miter lim="800000"/>
                <a:headEnd/>
                <a:tailEnd/>
              </a:ln>
            </p:spPr>
            <p:txBody>
              <a:bodyPr wrap="none">
                <a:spAutoFit/>
              </a:bodyPr>
              <a:lstStyle/>
              <a:p>
                <a:pPr algn="ctr"/>
                <a:r>
                  <a:rPr lang="fr-FR" sz="2400" b="1">
                    <a:solidFill>
                      <a:srgbClr val="000000"/>
                    </a:solidFill>
                    <a:latin typeface="Calibri" pitchFamily="34" charset="0"/>
                  </a:rPr>
                  <a:t>T</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
          <p:cNvGrpSpPr>
            <a:grpSpLocks/>
          </p:cNvGrpSpPr>
          <p:nvPr/>
        </p:nvGrpSpPr>
        <p:grpSpPr bwMode="auto">
          <a:xfrm>
            <a:off x="2916238" y="3529013"/>
            <a:ext cx="5765800" cy="1249362"/>
            <a:chOff x="2736304" y="3672408"/>
            <a:chExt cx="5152929" cy="843897"/>
          </a:xfrm>
        </p:grpSpPr>
        <p:sp>
          <p:nvSpPr>
            <p:cNvPr id="7" name="Rectangle à coins arrondis 6"/>
            <p:cNvSpPr/>
            <p:nvPr/>
          </p:nvSpPr>
          <p:spPr>
            <a:xfrm>
              <a:off x="2736304" y="3672408"/>
              <a:ext cx="5152929" cy="843897"/>
            </a:xfrm>
            <a:prstGeom prst="roundRect">
              <a:avLst/>
            </a:prstGeom>
          </p:spPr>
          <p:style>
            <a:lnRef idx="0">
              <a:schemeClr val="lt1">
                <a:hueOff val="0"/>
                <a:satOff val="0"/>
                <a:lumOff val="0"/>
                <a:alphaOff val="0"/>
              </a:schemeClr>
            </a:lnRef>
            <a:fillRef idx="3">
              <a:schemeClr val="accent4">
                <a:hueOff val="-2346630"/>
                <a:satOff val="-24086"/>
                <a:lumOff val="10066"/>
                <a:alphaOff val="0"/>
              </a:schemeClr>
            </a:fillRef>
            <a:effectRef idx="2">
              <a:schemeClr val="accent4">
                <a:hueOff val="-2346630"/>
                <a:satOff val="-24086"/>
                <a:lumOff val="10066"/>
                <a:alphaOff val="0"/>
              </a:schemeClr>
            </a:effectRef>
            <a:fontRef idx="minor">
              <a:schemeClr val="lt1"/>
            </a:fontRef>
          </p:style>
        </p:sp>
        <p:sp>
          <p:nvSpPr>
            <p:cNvPr id="8" name="Rectangle 7"/>
            <p:cNvSpPr/>
            <p:nvPr/>
          </p:nvSpPr>
          <p:spPr>
            <a:xfrm>
              <a:off x="2777448" y="3713155"/>
              <a:ext cx="5070641" cy="762402"/>
            </a:xfrm>
            <a:prstGeom prst="rect">
              <a:avLst/>
            </a:prstGeom>
          </p:spPr>
          <p:style>
            <a:lnRef idx="0">
              <a:scrgbClr r="0" g="0" b="0"/>
            </a:lnRef>
            <a:fillRef idx="0">
              <a:scrgbClr r="0" g="0" b="0"/>
            </a:fillRef>
            <a:effectRef idx="0">
              <a:scrgbClr r="0" g="0" b="0"/>
            </a:effectRef>
            <a:fontRef idx="minor">
              <a:schemeClr val="lt1"/>
            </a:fontRef>
          </p:style>
          <p:txBody>
            <a:bodyPr lIns="60960" tIns="30480" rIns="60960" bIns="30480" spcCol="1270" anchor="ctr"/>
            <a:lstStyle/>
            <a:p>
              <a:pPr algn="ctr" defTabSz="711200" fontAlgn="auto">
                <a:lnSpc>
                  <a:spcPct val="90000"/>
                </a:lnSpc>
                <a:spcBef>
                  <a:spcPts val="0"/>
                </a:spcBef>
                <a:spcAft>
                  <a:spcPct val="35000"/>
                </a:spcAft>
                <a:defRPr/>
              </a:pPr>
              <a:r>
                <a:rPr lang="fr-FR" dirty="0"/>
                <a:t> les coupes </a:t>
              </a:r>
              <a:r>
                <a:rPr lang="fr-FR" dirty="0"/>
                <a:t>histologique de l’épididyme </a:t>
              </a:r>
              <a:r>
                <a:rPr lang="fr-FR" b="1" dirty="0">
                  <a:latin typeface="Times New Roman" pitchFamily="18" charset="0"/>
                  <a:ea typeface="Calibri"/>
                  <a:cs typeface="Times New Roman" pitchFamily="18" charset="0"/>
                </a:rPr>
                <a:t>rat traité par un produit  chimique</a:t>
              </a:r>
              <a:r>
                <a:rPr lang="fr-FR" dirty="0"/>
                <a:t> </a:t>
              </a:r>
              <a:r>
                <a:rPr lang="fr-FR" dirty="0"/>
                <a:t>montre </a:t>
              </a:r>
              <a:r>
                <a:rPr lang="fr-FR" dirty="0"/>
                <a:t>que l’épididyme reforme un contenu moins du sperme </a:t>
              </a:r>
              <a:r>
                <a:rPr lang="fr-FR" dirty="0" err="1"/>
                <a:t>épididymaire</a:t>
              </a:r>
              <a:r>
                <a:rPr lang="fr-FR" dirty="0"/>
                <a:t>.</a:t>
              </a:r>
              <a:endParaRPr lang="fr-FR" dirty="0"/>
            </a:p>
          </p:txBody>
        </p:sp>
      </p:grpSp>
      <p:grpSp>
        <p:nvGrpSpPr>
          <p:cNvPr id="3" name="Groupe 14"/>
          <p:cNvGrpSpPr>
            <a:grpSpLocks/>
          </p:cNvGrpSpPr>
          <p:nvPr/>
        </p:nvGrpSpPr>
        <p:grpSpPr bwMode="auto">
          <a:xfrm>
            <a:off x="211138" y="3265488"/>
            <a:ext cx="2847975" cy="1878012"/>
            <a:chOff x="3867" y="1809665"/>
            <a:chExt cx="2848732" cy="1716518"/>
          </a:xfrm>
        </p:grpSpPr>
        <p:sp>
          <p:nvSpPr>
            <p:cNvPr id="16" name="Rectangle à coins arrondis 15"/>
            <p:cNvSpPr/>
            <p:nvPr/>
          </p:nvSpPr>
          <p:spPr>
            <a:xfrm>
              <a:off x="3867" y="1809665"/>
              <a:ext cx="2848732" cy="1716518"/>
            </a:xfrm>
            <a:prstGeom prst="roundRect">
              <a:avLst/>
            </a:prstGeom>
            <a:blipFill rotWithShape="0">
              <a:blip r:embed="rId2" cstate="print"/>
              <a:stretch>
                <a:fillRect/>
              </a:stretch>
            </a:blipFill>
          </p:spPr>
          <p:style>
            <a:lnRef idx="0">
              <a:schemeClr val="lt1">
                <a:hueOff val="0"/>
                <a:satOff val="0"/>
                <a:lumOff val="0"/>
                <a:alphaOff val="0"/>
              </a:schemeClr>
            </a:lnRef>
            <a:fillRef idx="3">
              <a:scrgbClr r="0" g="0" b="0"/>
            </a:fillRef>
            <a:effectRef idx="2">
              <a:schemeClr val="accent4">
                <a:hueOff val="-3519944"/>
                <a:satOff val="-36129"/>
                <a:lumOff val="15099"/>
                <a:alphaOff val="0"/>
              </a:schemeClr>
            </a:effectRef>
            <a:fontRef idx="minor">
              <a:schemeClr val="lt1"/>
            </a:fontRef>
          </p:style>
        </p:sp>
        <p:sp>
          <p:nvSpPr>
            <p:cNvPr id="17" name="Rectangle 16"/>
            <p:cNvSpPr/>
            <p:nvPr/>
          </p:nvSpPr>
          <p:spPr>
            <a:xfrm>
              <a:off x="88026" y="1893822"/>
              <a:ext cx="2680412" cy="1548203"/>
            </a:xfrm>
            <a:prstGeom prst="rect">
              <a:avLst/>
            </a:prstGeom>
          </p:spPr>
          <p:style>
            <a:lnRef idx="0">
              <a:scrgbClr r="0" g="0" b="0"/>
            </a:lnRef>
            <a:fillRef idx="0">
              <a:scrgbClr r="0" g="0" b="0"/>
            </a:fillRef>
            <a:effectRef idx="0">
              <a:scrgbClr r="0" g="0" b="0"/>
            </a:effectRef>
            <a:fontRef idx="minor">
              <a:schemeClr val="lt1"/>
            </a:fontRef>
          </p:style>
          <p:txBody>
            <a:bodyPr lIns="213360" tIns="106680" rIns="213360" bIns="106680" spcCol="1270" anchor="ctr"/>
            <a:lstStyle/>
            <a:p>
              <a:pPr algn="ctr" defTabSz="2489200" fontAlgn="auto">
                <a:lnSpc>
                  <a:spcPct val="90000"/>
                </a:lnSpc>
                <a:spcAft>
                  <a:spcPct val="35000"/>
                </a:spcAft>
                <a:defRPr/>
              </a:pPr>
              <a:endParaRPr lang="fr-FR" sz="5600" dirty="0"/>
            </a:p>
          </p:txBody>
        </p:sp>
      </p:grpSp>
      <p:grpSp>
        <p:nvGrpSpPr>
          <p:cNvPr id="4" name="Groupe 20"/>
          <p:cNvGrpSpPr>
            <a:grpSpLocks/>
          </p:cNvGrpSpPr>
          <p:nvPr/>
        </p:nvGrpSpPr>
        <p:grpSpPr bwMode="auto">
          <a:xfrm>
            <a:off x="2981325" y="1689100"/>
            <a:ext cx="5746750" cy="1274763"/>
            <a:chOff x="2736304" y="3610699"/>
            <a:chExt cx="5152929" cy="843897"/>
          </a:xfrm>
        </p:grpSpPr>
        <p:sp>
          <p:nvSpPr>
            <p:cNvPr id="22" name="Rectangle à coins arrondis 21"/>
            <p:cNvSpPr/>
            <p:nvPr/>
          </p:nvSpPr>
          <p:spPr>
            <a:xfrm>
              <a:off x="2736304" y="3610699"/>
              <a:ext cx="5152929" cy="843897"/>
            </a:xfrm>
            <a:prstGeom prst="roundRect">
              <a:avLst/>
            </a:prstGeom>
          </p:spPr>
          <p:style>
            <a:lnRef idx="0">
              <a:schemeClr val="lt1">
                <a:hueOff val="0"/>
                <a:satOff val="0"/>
                <a:lumOff val="0"/>
                <a:alphaOff val="0"/>
              </a:schemeClr>
            </a:lnRef>
            <a:fillRef idx="3">
              <a:schemeClr val="accent4">
                <a:hueOff val="-2346630"/>
                <a:satOff val="-24086"/>
                <a:lumOff val="10066"/>
                <a:alphaOff val="0"/>
              </a:schemeClr>
            </a:fillRef>
            <a:effectRef idx="2">
              <a:schemeClr val="accent4">
                <a:hueOff val="-2346630"/>
                <a:satOff val="-24086"/>
                <a:lumOff val="10066"/>
                <a:alphaOff val="0"/>
              </a:schemeClr>
            </a:effectRef>
            <a:fontRef idx="minor">
              <a:schemeClr val="lt1"/>
            </a:fontRef>
          </p:style>
        </p:sp>
        <p:sp>
          <p:nvSpPr>
            <p:cNvPr id="23" name="Rectangle 22"/>
            <p:cNvSpPr/>
            <p:nvPr/>
          </p:nvSpPr>
          <p:spPr>
            <a:xfrm>
              <a:off x="2777585" y="3713690"/>
              <a:ext cx="5070368" cy="640017"/>
            </a:xfrm>
            <a:prstGeom prst="rect">
              <a:avLst/>
            </a:prstGeom>
          </p:spPr>
          <p:style>
            <a:lnRef idx="0">
              <a:scrgbClr r="0" g="0" b="0"/>
            </a:lnRef>
            <a:fillRef idx="0">
              <a:scrgbClr r="0" g="0" b="0"/>
            </a:fillRef>
            <a:effectRef idx="0">
              <a:scrgbClr r="0" g="0" b="0"/>
            </a:effectRef>
            <a:fontRef idx="minor">
              <a:schemeClr val="lt1"/>
            </a:fontRef>
          </p:style>
          <p:txBody>
            <a:bodyPr lIns="60960" tIns="30480" rIns="60960" bIns="30480" spcCol="1270" anchor="ctr"/>
            <a:lstStyle/>
            <a:p>
              <a:pPr algn="ctr" defTabSz="711200" fontAlgn="auto">
                <a:lnSpc>
                  <a:spcPct val="90000"/>
                </a:lnSpc>
                <a:spcBef>
                  <a:spcPts val="0"/>
                </a:spcBef>
                <a:spcAft>
                  <a:spcPct val="35000"/>
                </a:spcAft>
                <a:defRPr/>
              </a:pPr>
              <a:r>
                <a:rPr lang="fr-FR" dirty="0"/>
                <a:t> Coupes </a:t>
              </a:r>
              <a:r>
                <a:rPr lang="fr-FR" dirty="0"/>
                <a:t>histologique de l’épididyme </a:t>
              </a:r>
              <a:r>
                <a:rPr lang="fr-FR" dirty="0"/>
                <a:t>du </a:t>
              </a:r>
              <a:r>
                <a:rPr lang="fr-FR" dirty="0"/>
                <a:t>témoin </a:t>
              </a:r>
              <a:r>
                <a:rPr lang="fr-FR" dirty="0"/>
                <a:t>montre  des tubes </a:t>
              </a:r>
              <a:r>
                <a:rPr lang="fr-FR" dirty="0" err="1"/>
                <a:t>épididymaires</a:t>
              </a:r>
              <a:r>
                <a:rPr lang="fr-FR" dirty="0"/>
                <a:t> presque </a:t>
              </a:r>
              <a:r>
                <a:rPr lang="fr-FR" dirty="0"/>
                <a:t>remplit de spermatozoïdes</a:t>
              </a:r>
              <a:endParaRPr lang="fr-FR" dirty="0"/>
            </a:p>
          </p:txBody>
        </p:sp>
      </p:grpSp>
      <p:grpSp>
        <p:nvGrpSpPr>
          <p:cNvPr id="5" name="Groupe 23"/>
          <p:cNvGrpSpPr>
            <a:grpSpLocks/>
          </p:cNvGrpSpPr>
          <p:nvPr/>
        </p:nvGrpSpPr>
        <p:grpSpPr bwMode="auto">
          <a:xfrm>
            <a:off x="250825" y="1295400"/>
            <a:ext cx="2849563" cy="1866900"/>
            <a:chOff x="2536073" y="423"/>
            <a:chExt cx="2848732" cy="1439313"/>
          </a:xfrm>
        </p:grpSpPr>
        <p:sp>
          <p:nvSpPr>
            <p:cNvPr id="25" name="Rectangle à coins arrondis 24"/>
            <p:cNvSpPr/>
            <p:nvPr/>
          </p:nvSpPr>
          <p:spPr>
            <a:xfrm>
              <a:off x="2536073" y="423"/>
              <a:ext cx="2848732" cy="1439313"/>
            </a:xfrm>
            <a:prstGeom prst="roundRect">
              <a:avLst/>
            </a:prstGeom>
            <a:blipFill rotWithShape="0">
              <a:blip r:embed="rId3" cstate="print"/>
              <a:stretch>
                <a:fillRect/>
              </a:stretch>
            </a:blip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26" name="Rectangle 25"/>
            <p:cNvSpPr/>
            <p:nvPr/>
          </p:nvSpPr>
          <p:spPr>
            <a:xfrm>
              <a:off x="2605903" y="70186"/>
              <a:ext cx="2709073" cy="1299788"/>
            </a:xfrm>
            <a:prstGeom prst="rect">
              <a:avLst/>
            </a:prstGeom>
          </p:spPr>
          <p:style>
            <a:lnRef idx="0">
              <a:scrgbClr r="0" g="0" b="0"/>
            </a:lnRef>
            <a:fillRef idx="0">
              <a:scrgbClr r="0" g="0" b="0"/>
            </a:fillRef>
            <a:effectRef idx="0">
              <a:scrgbClr r="0" g="0" b="0"/>
            </a:effectRef>
            <a:fontRef idx="minor">
              <a:schemeClr val="lt1"/>
            </a:fontRef>
          </p:style>
          <p:txBody>
            <a:bodyPr lIns="247650" tIns="123825" rIns="247650" bIns="123825" spcCol="1270" anchor="ctr"/>
            <a:lstStyle/>
            <a:p>
              <a:pPr algn="ctr" defTabSz="2889250" fontAlgn="auto">
                <a:lnSpc>
                  <a:spcPct val="90000"/>
                </a:lnSpc>
                <a:spcAft>
                  <a:spcPct val="35000"/>
                </a:spcAft>
                <a:defRPr/>
              </a:pPr>
              <a:endParaRPr lang="fr-FR" sz="6500" dirty="0"/>
            </a:p>
          </p:txBody>
        </p:sp>
      </p:grpSp>
      <p:sp>
        <p:nvSpPr>
          <p:cNvPr id="42" name="Ellipse 41"/>
          <p:cNvSpPr/>
          <p:nvPr/>
        </p:nvSpPr>
        <p:spPr>
          <a:xfrm rot="3225286">
            <a:off x="684213" y="3935412"/>
            <a:ext cx="579438" cy="82391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43" name="Ellipse 42"/>
          <p:cNvSpPr/>
          <p:nvPr/>
        </p:nvSpPr>
        <p:spPr>
          <a:xfrm rot="17416513">
            <a:off x="450057" y="1653381"/>
            <a:ext cx="1303338" cy="777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par>
                                <p:cTn id="16" presetID="16" presetClass="entr" presetSubtype="37"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out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heel(1)">
                                      <p:cBhvr>
                                        <p:cTn id="23" dur="20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heel(1)">
                                      <p:cBhvr>
                                        <p:cTn id="28"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138</Words>
  <Application>Microsoft Office PowerPoint</Application>
  <PresentationFormat>Affichage à l'écran (4:3)</PresentationFormat>
  <Paragraphs>13</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Calibri</vt:lpstr>
      <vt:lpstr>Arial</vt:lpstr>
      <vt:lpstr>Times New Roman</vt:lpstr>
      <vt:lpstr>Thème Office</vt:lpstr>
      <vt:lpstr>Diapositive 1</vt:lpstr>
      <vt:lpstr>Diapositive 2</vt:lpstr>
      <vt:lpstr>Diapositive 3</vt:lpstr>
      <vt:lpstr>Diapositive 4</vt:lpstr>
      <vt:lpstr>Diapositive 5</vt:lpstr>
      <vt:lpstr>Diapositive 6</vt:lpstr>
      <vt:lpstr>Diapositive 7</vt:lpstr>
      <vt:lpstr>Diapositive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SBI</dc:creator>
  <cp:lastModifiedBy>vet</cp:lastModifiedBy>
  <cp:revision>7</cp:revision>
  <dcterms:created xsi:type="dcterms:W3CDTF">2017-02-11T11:15:01Z</dcterms:created>
  <dcterms:modified xsi:type="dcterms:W3CDTF">2020-05-27T12:55:13Z</dcterms:modified>
</cp:coreProperties>
</file>