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1"/>
  </p:sldMasterIdLst>
  <p:notesMasterIdLst>
    <p:notesMasterId r:id="rId49"/>
  </p:notesMasterIdLst>
  <p:sldIdLst>
    <p:sldId id="256" r:id="rId2"/>
    <p:sldId id="257" r:id="rId3"/>
    <p:sldId id="262" r:id="rId4"/>
    <p:sldId id="258" r:id="rId5"/>
    <p:sldId id="261" r:id="rId6"/>
    <p:sldId id="259" r:id="rId7"/>
    <p:sldId id="260" r:id="rId8"/>
    <p:sldId id="263" r:id="rId9"/>
    <p:sldId id="279" r:id="rId10"/>
    <p:sldId id="264" r:id="rId11"/>
    <p:sldId id="265" r:id="rId12"/>
    <p:sldId id="266" r:id="rId13"/>
    <p:sldId id="267" r:id="rId14"/>
    <p:sldId id="268" r:id="rId15"/>
    <p:sldId id="269" r:id="rId16"/>
    <p:sldId id="298" r:id="rId17"/>
    <p:sldId id="296" r:id="rId18"/>
    <p:sldId id="297" r:id="rId19"/>
    <p:sldId id="270" r:id="rId20"/>
    <p:sldId id="271" r:id="rId21"/>
    <p:sldId id="272" r:id="rId22"/>
    <p:sldId id="273" r:id="rId23"/>
    <p:sldId id="299" r:id="rId24"/>
    <p:sldId id="300" r:id="rId25"/>
    <p:sldId id="274" r:id="rId26"/>
    <p:sldId id="277" r:id="rId27"/>
    <p:sldId id="275" r:id="rId28"/>
    <p:sldId id="276" r:id="rId29"/>
    <p:sldId id="280" r:id="rId30"/>
    <p:sldId id="278" r:id="rId31"/>
    <p:sldId id="281" r:id="rId32"/>
    <p:sldId id="282" r:id="rId33"/>
    <p:sldId id="283" r:id="rId34"/>
    <p:sldId id="289" r:id="rId35"/>
    <p:sldId id="290" r:id="rId36"/>
    <p:sldId id="284" r:id="rId37"/>
    <p:sldId id="301" r:id="rId38"/>
    <p:sldId id="285" r:id="rId39"/>
    <p:sldId id="287" r:id="rId40"/>
    <p:sldId id="288" r:id="rId41"/>
    <p:sldId id="291" r:id="rId42"/>
    <p:sldId id="292" r:id="rId43"/>
    <p:sldId id="293" r:id="rId44"/>
    <p:sldId id="322" r:id="rId45"/>
    <p:sldId id="323" r:id="rId46"/>
    <p:sldId id="294" r:id="rId47"/>
    <p:sldId id="295" r:id="rId4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00"/>
    <a:srgbClr val="33CCCC"/>
    <a:srgbClr val="FF0000"/>
    <a:srgbClr val="FF99FF"/>
    <a:srgbClr val="D9D9D9"/>
    <a:srgbClr val="FF66FF"/>
    <a:srgbClr val="66FFFF"/>
    <a:srgbClr val="FF66CC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07" autoAdjust="0"/>
  </p:normalViewPr>
  <p:slideViewPr>
    <p:cSldViewPr>
      <p:cViewPr varScale="1">
        <p:scale>
          <a:sx n="65" d="100"/>
          <a:sy n="65" d="100"/>
        </p:scale>
        <p:origin x="-14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5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CE190-351C-43CF-BB5E-C551C10E3B5D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3A20C-83F6-48FC-AEEE-0E458B813F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3A20C-83F6-48FC-AEEE-0E458B813F9A}" type="slidenum">
              <a:rPr lang="fr-FR" smtClean="0"/>
              <a:pPr/>
              <a:t>46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DC68211-B11A-4976-A03C-F49FC3AFA862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5"/>
          <p:cNvSpPr txBox="1">
            <a:spLocks/>
          </p:cNvSpPr>
          <p:nvPr/>
        </p:nvSpPr>
        <p:spPr>
          <a:xfrm>
            <a:off x="304800" y="381000"/>
            <a:ext cx="8458200" cy="434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الجمهــورية الجزائــرية الديمقــراطية الشعبيـــة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République Algérienne Démocratique et Populaire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وزارة التعليــم العــالي </a:t>
            </a:r>
            <a:r>
              <a:rPr kumimoji="0" lang="ar-D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البحــث العلمـي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Ministère de l’Enseignement Supérieur et de la Recherche Scientifique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جــامعة محــمد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خيضــر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بسكرة –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كــلية العلــوم الاقتصــادية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التجــارية وعلــوم التسييــر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قسم العلوم التجارية</a:t>
            </a:r>
            <a:endParaRPr kumimoji="0" lang="fr-FR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فرع</a:t>
            </a:r>
            <a:r>
              <a:rPr kumimoji="0" lang="ar-DZ" sz="24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علوم </a:t>
            </a:r>
            <a:r>
              <a:rPr kumimoji="0" lang="ar-DZ" sz="24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مالية ومحاسبية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سنة 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ثالثة مالية المؤسسة</a:t>
            </a:r>
            <a:endParaRPr kumimoji="0" lang="ar-DZ" sz="1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مقياس: تسيير </a:t>
            </a: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مالي 2</a:t>
            </a:r>
            <a:endParaRPr kumimoji="0" lang="ar-DZ" sz="4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548640" marR="0" lvl="0" indent="-411480" algn="ctr" defTabSz="914400" rtl="1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الموسم الجامعي: 2021/2020</a:t>
            </a:r>
            <a:endParaRPr kumimoji="0" lang="ar-DZ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648201"/>
            <a:ext cx="9144000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3200" b="1" dirty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موضوع </a:t>
            </a:r>
            <a:r>
              <a:rPr lang="ar-DZ" sz="3200" b="1" smtClean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المحاضرة </a:t>
            </a:r>
            <a:r>
              <a:rPr lang="ar-DZ" sz="3200" b="1" smtClean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02:</a:t>
            </a:r>
            <a:endParaRPr lang="fr-FR" sz="3200" b="1" dirty="0" smtClean="0">
              <a:solidFill>
                <a:prstClr val="black"/>
              </a:solidFill>
              <a:latin typeface="Adobe Arabic" pitchFamily="18" charset="-78"/>
              <a:cs typeface="Adobe Arabic" pitchFamily="18" charset="-78"/>
            </a:endParaRPr>
          </a:p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4800" b="1" dirty="0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مفاهيم أساسية حول الاستثمارات</a:t>
            </a:r>
            <a:endParaRPr lang="ar-DZ" sz="4800" b="1" dirty="0">
              <a:solidFill>
                <a:srgbClr val="FF0000"/>
              </a:solidFill>
              <a:latin typeface="Adobe Arabic" pitchFamily="18" charset="-78"/>
              <a:cs typeface="Adobe Arabic" pitchFamily="18" charset="-78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228600" y="304800"/>
            <a:ext cx="989398" cy="1143000"/>
            <a:chOff x="4041" y="5842"/>
            <a:chExt cx="1056" cy="1375"/>
          </a:xfrm>
        </p:grpSpPr>
        <p:sp>
          <p:nvSpPr>
            <p:cNvPr id="7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8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0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  <p:grpSp>
        <p:nvGrpSpPr>
          <p:cNvPr id="11" name="Group 1"/>
          <p:cNvGrpSpPr>
            <a:grpSpLocks/>
          </p:cNvGrpSpPr>
          <p:nvPr/>
        </p:nvGrpSpPr>
        <p:grpSpPr bwMode="auto">
          <a:xfrm>
            <a:off x="7926002" y="304800"/>
            <a:ext cx="989398" cy="1143000"/>
            <a:chOff x="4041" y="5842"/>
            <a:chExt cx="1056" cy="1375"/>
          </a:xfrm>
        </p:grpSpPr>
        <p:sp>
          <p:nvSpPr>
            <p:cNvPr id="12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13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5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27208" y="685800"/>
            <a:ext cx="43829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165100" rtl="1">
              <a:buClr>
                <a:srgbClr val="FF0000"/>
              </a:buClr>
              <a:buSzPct val="100000"/>
            </a:pPr>
            <a:r>
              <a:rPr lang="ar-DZ" sz="4000" b="1" dirty="0" smtClean="0">
                <a:solidFill>
                  <a:srgbClr val="FF0000"/>
                </a:solidFill>
              </a:rPr>
              <a:t>ثانيا. تصنيف الاستثمارات</a:t>
            </a:r>
          </a:p>
        </p:txBody>
      </p:sp>
      <p:sp>
        <p:nvSpPr>
          <p:cNvPr id="5" name="Rectangle 4"/>
          <p:cNvSpPr/>
          <p:nvPr/>
        </p:nvSpPr>
        <p:spPr>
          <a:xfrm>
            <a:off x="5841241" y="1447800"/>
            <a:ext cx="28184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600" b="1" dirty="0" smtClean="0">
                <a:solidFill>
                  <a:srgbClr val="FF0000"/>
                </a:solidFill>
              </a:rPr>
              <a:t>1. حسب النشاط: 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81000" y="2105085"/>
            <a:ext cx="83058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-3013075" algn="r"/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الاستثمار الحقيقي: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الاستثمار في تجهيزات لإنتاج سلع وخدمات.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-3013075" algn="r"/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الاستثمار المالي: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المضاربة في سوق الأوراق المالية( أسهم وسندات.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-3013075" algn="r"/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الاستثمار البشري: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هو الاستثمار في تدريب الأفراد لتحسين معارفهم ومهاراتهم.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-3013075" algn="r"/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الاستثمار المعنوي: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هو الاستثمار في تطوير أساليب وأدوات الإنتاج أو في إنتاج منتجات جديدة .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57200" y="8382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2. حسب الهدف: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1525012"/>
            <a:ext cx="8229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استثمارات الإحلال: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تهدف للمحافظة على الطاقة الإنتاجية باستبدال وإحلال تجهيزاتها بأخرى جديدة.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2967097"/>
            <a:ext cx="8229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استثمارات التوسع: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تهدف لزيادة الطاقة الإنتاجية وذلك بحيازة تجهيزات إضافية.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" y="4409182"/>
            <a:ext cx="8229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استثمارات إستراتيجية: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تهدف لطرح منتجات جديدة أو البحث عن أسواق جديدة (تكامل، التنويع...).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57199" y="609362"/>
            <a:ext cx="82296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حسب العلاقة مع السابقة: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1818382"/>
            <a:ext cx="822960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استثمارات مستقلة: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اختيار أحدها لا يتطلب استبعاد الآخر، ويمكن اختيارها معا، شريطة توافر التمويل.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3494782"/>
            <a:ext cx="822960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استثمارات متكاملة: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قبول أحدها ضروري لقبول الآخر، لذا يجب تقييمها مع بعض ومعاملتها كاستثمار واحد.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4801" y="4983540"/>
            <a:ext cx="8382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استثمارات متنافية (بديلة):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قبول أحدها يمنع قبول الآخر، لا يمكن القيام بها معا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،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لأنها بدائل مختلفة لتحقيق نفس الغرض.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81000" y="722055"/>
            <a:ext cx="830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r"/>
              </a:tabLst>
            </a:pPr>
            <a:r>
              <a:rPr kumimoji="0" lang="ar-DZ" altLang="zh-CN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ثالثا. </a:t>
            </a:r>
            <a:r>
              <a:rPr kumimoji="0" lang="ar-JO" altLang="zh-CN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القرار الاستثماري الرشيد:</a:t>
            </a:r>
            <a:endParaRPr kumimoji="0" lang="fr-FR" altLang="zh-CN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1000" y="2819400"/>
            <a:ext cx="8305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r"/>
              </a:tabLst>
            </a:pP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  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عملية اختيار البديل الاستثماري الذي يعطي أكبر عائد من بين بديلين على الأقل، والمبني على مجموعة من الدراسات التي تسبق عملية الاختيار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.</a:t>
            </a:r>
            <a:endParaRPr kumimoji="0" lang="ar-JO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59180" y="1752600"/>
            <a:ext cx="19752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altLang="zh-CN" sz="3600" b="1" dirty="0">
                <a:solidFill>
                  <a:srgbClr val="FF0000"/>
                </a:solidFill>
                <a:latin typeface="Simplified Arabic"/>
                <a:ea typeface="SimSun" pitchFamily="2" charset="-122"/>
                <a:cs typeface="Times New Roman" pitchFamily="18" charset="0"/>
              </a:rPr>
              <a:t>1</a:t>
            </a:r>
            <a:r>
              <a:rPr kumimoji="0" lang="ar-DZ" alt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. التعريف:</a:t>
            </a:r>
            <a:endParaRPr lang="fr-FR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119413" y="369009"/>
            <a:ext cx="8795987" cy="6184188"/>
            <a:chOff x="1268" y="622"/>
            <a:chExt cx="10070" cy="5498"/>
          </a:xfrm>
        </p:grpSpPr>
        <p:sp>
          <p:nvSpPr>
            <p:cNvPr id="25603" name="Text Box 3"/>
            <p:cNvSpPr txBox="1">
              <a:spLocks noChangeArrowheads="1"/>
            </p:cNvSpPr>
            <p:nvPr/>
          </p:nvSpPr>
          <p:spPr bwMode="auto">
            <a:xfrm>
              <a:off x="1393" y="3523"/>
              <a:ext cx="1570" cy="442"/>
            </a:xfrm>
            <a:prstGeom prst="rect">
              <a:avLst/>
            </a:prstGeom>
            <a:solidFill>
              <a:srgbClr val="FF6699"/>
            </a:solidFill>
            <a:ln w="508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نقل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5604" name="Group 4"/>
            <p:cNvGrpSpPr>
              <a:grpSpLocks/>
            </p:cNvGrpSpPr>
            <p:nvPr/>
          </p:nvGrpSpPr>
          <p:grpSpPr bwMode="auto">
            <a:xfrm>
              <a:off x="1268" y="622"/>
              <a:ext cx="10070" cy="5498"/>
              <a:chOff x="1268" y="622"/>
              <a:chExt cx="10070" cy="5498"/>
            </a:xfrm>
          </p:grpSpPr>
          <p:sp>
            <p:nvSpPr>
              <p:cNvPr id="25605" name="Text Box 5"/>
              <p:cNvSpPr txBox="1">
                <a:spLocks noChangeArrowheads="1"/>
              </p:cNvSpPr>
              <p:nvPr/>
            </p:nvSpPr>
            <p:spPr bwMode="auto">
              <a:xfrm>
                <a:off x="9855" y="2122"/>
                <a:ext cx="1483" cy="912"/>
              </a:xfrm>
              <a:prstGeom prst="rect">
                <a:avLst/>
              </a:prstGeom>
              <a:solidFill>
                <a:srgbClr val="FF0000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أدوات الاستثمار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06" name="Text Box 6"/>
              <p:cNvSpPr txBox="1">
                <a:spLocks noChangeArrowheads="1"/>
              </p:cNvSpPr>
              <p:nvPr/>
            </p:nvSpPr>
            <p:spPr bwMode="auto">
              <a:xfrm>
                <a:off x="6802" y="2955"/>
                <a:ext cx="2018" cy="555"/>
              </a:xfrm>
              <a:prstGeom prst="rect">
                <a:avLst/>
              </a:prstGeom>
              <a:solidFill>
                <a:srgbClr val="FFFF00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معادن نفيسة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07" name="Text Box 7"/>
              <p:cNvSpPr txBox="1">
                <a:spLocks noChangeArrowheads="1"/>
              </p:cNvSpPr>
              <p:nvPr/>
            </p:nvSpPr>
            <p:spPr bwMode="auto">
              <a:xfrm>
                <a:off x="6764" y="2408"/>
                <a:ext cx="2101" cy="445"/>
              </a:xfrm>
              <a:prstGeom prst="rect">
                <a:avLst/>
              </a:prstGeom>
              <a:solidFill>
                <a:srgbClr val="FFFF00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العملات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08" name="Text Box 8"/>
              <p:cNvSpPr txBox="1">
                <a:spLocks noChangeArrowheads="1"/>
              </p:cNvSpPr>
              <p:nvPr/>
            </p:nvSpPr>
            <p:spPr bwMode="auto">
              <a:xfrm>
                <a:off x="6764" y="1800"/>
                <a:ext cx="2191" cy="526"/>
              </a:xfrm>
              <a:prstGeom prst="rect">
                <a:avLst/>
              </a:prstGeom>
              <a:solidFill>
                <a:srgbClr val="FFFF00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الأوراق المالية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09" name="Text Box 9"/>
              <p:cNvSpPr txBox="1">
                <a:spLocks noChangeArrowheads="1"/>
              </p:cNvSpPr>
              <p:nvPr/>
            </p:nvSpPr>
            <p:spPr bwMode="auto">
              <a:xfrm>
                <a:off x="6764" y="1233"/>
                <a:ext cx="2191" cy="457"/>
              </a:xfrm>
              <a:prstGeom prst="rect">
                <a:avLst/>
              </a:prstGeom>
              <a:solidFill>
                <a:srgbClr val="FFFF00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العقارات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10" name="Text Box 10"/>
              <p:cNvSpPr txBox="1">
                <a:spLocks noChangeArrowheads="1"/>
              </p:cNvSpPr>
              <p:nvPr/>
            </p:nvSpPr>
            <p:spPr bwMode="auto">
              <a:xfrm>
                <a:off x="6764" y="622"/>
                <a:ext cx="2191" cy="500"/>
              </a:xfrm>
              <a:prstGeom prst="rect">
                <a:avLst/>
              </a:prstGeom>
              <a:solidFill>
                <a:srgbClr val="FFFF00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السلع(تجاري)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11" name="Text Box 11"/>
              <p:cNvSpPr txBox="1">
                <a:spLocks noChangeArrowheads="1"/>
              </p:cNvSpPr>
              <p:nvPr/>
            </p:nvSpPr>
            <p:spPr bwMode="auto">
              <a:xfrm>
                <a:off x="6802" y="3585"/>
                <a:ext cx="2018" cy="503"/>
              </a:xfrm>
              <a:prstGeom prst="rect">
                <a:avLst/>
              </a:prstGeom>
              <a:solidFill>
                <a:srgbClr val="FFFF00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التحف الفنية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12" name="Text Box 12"/>
              <p:cNvSpPr txBox="1">
                <a:spLocks noChangeArrowheads="1"/>
              </p:cNvSpPr>
              <p:nvPr/>
            </p:nvSpPr>
            <p:spPr bwMode="auto">
              <a:xfrm>
                <a:off x="4717" y="4965"/>
                <a:ext cx="1262" cy="555"/>
              </a:xfrm>
              <a:prstGeom prst="rect">
                <a:avLst/>
              </a:prstGeom>
              <a:solidFill>
                <a:srgbClr val="00FF00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إنتاجية:</a:t>
                </a:r>
                <a:endParaRPr kumimoji="0" lang="fr-FR" sz="2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13" name="Text Box 13"/>
              <p:cNvSpPr txBox="1">
                <a:spLocks noChangeArrowheads="1"/>
              </p:cNvSpPr>
              <p:nvPr/>
            </p:nvSpPr>
            <p:spPr bwMode="auto">
              <a:xfrm>
                <a:off x="4708" y="3483"/>
                <a:ext cx="1221" cy="555"/>
              </a:xfrm>
              <a:prstGeom prst="rect">
                <a:avLst/>
              </a:prstGeom>
              <a:solidFill>
                <a:srgbClr val="00FF00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خدمية: 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14" name="Text Box 14"/>
              <p:cNvSpPr txBox="1">
                <a:spLocks noChangeArrowheads="1"/>
              </p:cNvSpPr>
              <p:nvPr/>
            </p:nvSpPr>
            <p:spPr bwMode="auto">
              <a:xfrm>
                <a:off x="6976" y="4291"/>
                <a:ext cx="1794" cy="474"/>
              </a:xfrm>
              <a:prstGeom prst="rect">
                <a:avLst/>
              </a:prstGeom>
              <a:solidFill>
                <a:srgbClr val="00FF00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المشروعات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15" name="Text Box 15"/>
              <p:cNvSpPr txBox="1">
                <a:spLocks noChangeArrowheads="1"/>
              </p:cNvSpPr>
              <p:nvPr/>
            </p:nvSpPr>
            <p:spPr bwMode="auto">
              <a:xfrm>
                <a:off x="1393" y="3035"/>
                <a:ext cx="1570" cy="403"/>
              </a:xfrm>
              <a:prstGeom prst="rect">
                <a:avLst/>
              </a:prstGeom>
              <a:solidFill>
                <a:srgbClr val="FF6699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فندقة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16" name="Text Box 16"/>
              <p:cNvSpPr txBox="1">
                <a:spLocks noChangeArrowheads="1"/>
              </p:cNvSpPr>
              <p:nvPr/>
            </p:nvSpPr>
            <p:spPr bwMode="auto">
              <a:xfrm>
                <a:off x="1480" y="4040"/>
                <a:ext cx="1483" cy="399"/>
              </a:xfrm>
              <a:prstGeom prst="rect">
                <a:avLst/>
              </a:prstGeom>
              <a:solidFill>
                <a:srgbClr val="FF6699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....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17" name="Text Box 17"/>
              <p:cNvSpPr txBox="1">
                <a:spLocks noChangeArrowheads="1"/>
              </p:cNvSpPr>
              <p:nvPr/>
            </p:nvSpPr>
            <p:spPr bwMode="auto">
              <a:xfrm>
                <a:off x="1268" y="5067"/>
                <a:ext cx="1957" cy="470"/>
              </a:xfrm>
              <a:prstGeom prst="rect">
                <a:avLst/>
              </a:prstGeom>
              <a:solidFill>
                <a:srgbClr val="00B0F0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مشروع معلبات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18" name="Text Box 18"/>
              <p:cNvSpPr txBox="1">
                <a:spLocks noChangeArrowheads="1"/>
              </p:cNvSpPr>
              <p:nvPr/>
            </p:nvSpPr>
            <p:spPr bwMode="auto">
              <a:xfrm>
                <a:off x="1268" y="4500"/>
                <a:ext cx="1957" cy="468"/>
              </a:xfrm>
              <a:prstGeom prst="rect">
                <a:avLst/>
              </a:prstGeom>
              <a:solidFill>
                <a:srgbClr val="00B0F0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مشروع حليب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19" name="Text Box 19"/>
              <p:cNvSpPr txBox="1">
                <a:spLocks noChangeArrowheads="1"/>
              </p:cNvSpPr>
              <p:nvPr/>
            </p:nvSpPr>
            <p:spPr bwMode="auto">
              <a:xfrm>
                <a:off x="1268" y="5646"/>
                <a:ext cx="1957" cy="474"/>
              </a:xfrm>
              <a:prstGeom prst="rect">
                <a:avLst/>
              </a:prstGeom>
              <a:solidFill>
                <a:srgbClr val="00B0F0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مشروع</a:t>
                </a:r>
                <a:r>
                  <a:rPr kumimoji="0" lang="ar-DZ" sz="2400" b="1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.....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5620" name="AutoShape 20"/>
              <p:cNvCxnSpPr>
                <a:cxnSpLocks noChangeShapeType="1"/>
              </p:cNvCxnSpPr>
              <p:nvPr/>
            </p:nvCxnSpPr>
            <p:spPr bwMode="auto">
              <a:xfrm flipH="1" flipV="1">
                <a:off x="8820" y="1065"/>
                <a:ext cx="945" cy="1500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21" name="AutoShape 21"/>
              <p:cNvCxnSpPr>
                <a:cxnSpLocks noChangeShapeType="1"/>
              </p:cNvCxnSpPr>
              <p:nvPr/>
            </p:nvCxnSpPr>
            <p:spPr bwMode="auto">
              <a:xfrm flipH="1">
                <a:off x="8820" y="2565"/>
                <a:ext cx="945" cy="1935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22" name="AutoShape 22"/>
              <p:cNvCxnSpPr>
                <a:cxnSpLocks noChangeShapeType="1"/>
              </p:cNvCxnSpPr>
              <p:nvPr/>
            </p:nvCxnSpPr>
            <p:spPr bwMode="auto">
              <a:xfrm flipH="1" flipV="1">
                <a:off x="8865" y="1530"/>
                <a:ext cx="900" cy="1035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23" name="AutoShape 23"/>
              <p:cNvCxnSpPr>
                <a:cxnSpLocks noChangeShapeType="1"/>
              </p:cNvCxnSpPr>
              <p:nvPr/>
            </p:nvCxnSpPr>
            <p:spPr bwMode="auto">
              <a:xfrm flipH="1">
                <a:off x="8820" y="2565"/>
                <a:ext cx="945" cy="1185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24" name="AutoShape 24"/>
              <p:cNvCxnSpPr>
                <a:cxnSpLocks noChangeShapeType="1"/>
              </p:cNvCxnSpPr>
              <p:nvPr/>
            </p:nvCxnSpPr>
            <p:spPr bwMode="auto">
              <a:xfrm flipH="1" flipV="1">
                <a:off x="8865" y="2055"/>
                <a:ext cx="900" cy="510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25" name="AutoShape 25"/>
              <p:cNvCxnSpPr>
                <a:cxnSpLocks noChangeShapeType="1"/>
              </p:cNvCxnSpPr>
              <p:nvPr/>
            </p:nvCxnSpPr>
            <p:spPr bwMode="auto">
              <a:xfrm flipH="1">
                <a:off x="8820" y="2565"/>
                <a:ext cx="945" cy="510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26" name="AutoShape 26"/>
              <p:cNvCxnSpPr>
                <a:cxnSpLocks noChangeShapeType="1"/>
              </p:cNvCxnSpPr>
              <p:nvPr/>
            </p:nvCxnSpPr>
            <p:spPr bwMode="auto">
              <a:xfrm flipH="1">
                <a:off x="8820" y="2565"/>
                <a:ext cx="945" cy="0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27" name="AutoShape 27"/>
              <p:cNvCxnSpPr>
                <a:cxnSpLocks noChangeShapeType="1"/>
                <a:stCxn id="25614" idx="1"/>
                <a:endCxn id="25613" idx="3"/>
              </p:cNvCxnSpPr>
              <p:nvPr/>
            </p:nvCxnSpPr>
            <p:spPr bwMode="auto">
              <a:xfrm rot="10800000">
                <a:off x="5929" y="3761"/>
                <a:ext cx="1047" cy="767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28" name="AutoShape 28"/>
              <p:cNvCxnSpPr>
                <a:cxnSpLocks noChangeShapeType="1"/>
                <a:stCxn id="25614" idx="1"/>
              </p:cNvCxnSpPr>
              <p:nvPr/>
            </p:nvCxnSpPr>
            <p:spPr bwMode="auto">
              <a:xfrm rot="10800000" flipV="1">
                <a:off x="5842" y="4528"/>
                <a:ext cx="1134" cy="616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29" name="AutoShape 29"/>
              <p:cNvCxnSpPr>
                <a:cxnSpLocks noChangeShapeType="1"/>
                <a:endCxn id="25615" idx="3"/>
              </p:cNvCxnSpPr>
              <p:nvPr/>
            </p:nvCxnSpPr>
            <p:spPr bwMode="auto">
              <a:xfrm rot="10800000">
                <a:off x="2963" y="3237"/>
                <a:ext cx="1745" cy="487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30" name="AutoShape 30"/>
              <p:cNvCxnSpPr>
                <a:cxnSpLocks noChangeShapeType="1"/>
              </p:cNvCxnSpPr>
              <p:nvPr/>
            </p:nvCxnSpPr>
            <p:spPr bwMode="auto">
              <a:xfrm flipH="1">
                <a:off x="2968" y="3750"/>
                <a:ext cx="1740" cy="0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31" name="AutoShape 31"/>
              <p:cNvCxnSpPr>
                <a:cxnSpLocks noChangeShapeType="1"/>
              </p:cNvCxnSpPr>
              <p:nvPr/>
            </p:nvCxnSpPr>
            <p:spPr bwMode="auto">
              <a:xfrm flipH="1">
                <a:off x="2968" y="3763"/>
                <a:ext cx="1740" cy="495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32" name="AutoShape 32"/>
              <p:cNvCxnSpPr>
                <a:cxnSpLocks noChangeShapeType="1"/>
              </p:cNvCxnSpPr>
              <p:nvPr/>
            </p:nvCxnSpPr>
            <p:spPr bwMode="auto">
              <a:xfrm flipH="1">
                <a:off x="3255" y="5265"/>
                <a:ext cx="1470" cy="0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33" name="AutoShape 33"/>
              <p:cNvCxnSpPr>
                <a:cxnSpLocks noChangeShapeType="1"/>
              </p:cNvCxnSpPr>
              <p:nvPr/>
            </p:nvCxnSpPr>
            <p:spPr bwMode="auto">
              <a:xfrm flipH="1" flipV="1">
                <a:off x="3195" y="4800"/>
                <a:ext cx="1530" cy="435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34" name="AutoShape 34"/>
              <p:cNvCxnSpPr>
                <a:cxnSpLocks noChangeShapeType="1"/>
              </p:cNvCxnSpPr>
              <p:nvPr/>
            </p:nvCxnSpPr>
            <p:spPr bwMode="auto">
              <a:xfrm flipH="1">
                <a:off x="3195" y="5295"/>
                <a:ext cx="1530" cy="540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5635" name="AutoShape 35"/>
              <p:cNvSpPr>
                <a:spLocks/>
              </p:cNvSpPr>
              <p:nvPr/>
            </p:nvSpPr>
            <p:spPr bwMode="auto">
              <a:xfrm>
                <a:off x="6307" y="855"/>
                <a:ext cx="495" cy="3165"/>
              </a:xfrm>
              <a:prstGeom prst="leftBrace">
                <a:avLst>
                  <a:gd name="adj1" fmla="val 50758"/>
                  <a:gd name="adj2" fmla="val 50000"/>
                </a:avLst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25636" name="Text Box 36"/>
              <p:cNvSpPr txBox="1">
                <a:spLocks noChangeArrowheads="1"/>
              </p:cNvSpPr>
              <p:nvPr/>
            </p:nvSpPr>
            <p:spPr bwMode="auto">
              <a:xfrm>
                <a:off x="4758" y="2110"/>
                <a:ext cx="1320" cy="555"/>
              </a:xfrm>
              <a:prstGeom prst="rect">
                <a:avLst/>
              </a:prstGeom>
              <a:solidFill>
                <a:srgbClr val="FFFF00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مضاربة</a:t>
                </a:r>
                <a:endParaRPr kumimoji="0" lang="fr-FR" sz="2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11270" y="533400"/>
            <a:ext cx="50930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4000" b="1" dirty="0" smtClean="0">
                <a:solidFill>
                  <a:srgbClr val="FF0000"/>
                </a:solidFill>
              </a:rPr>
              <a:t>2. </a:t>
            </a:r>
            <a:r>
              <a:rPr lang="ar-JO" sz="4000" b="1" dirty="0" smtClean="0">
                <a:solidFill>
                  <a:srgbClr val="FF0000"/>
                </a:solidFill>
              </a:rPr>
              <a:t>أسس </a:t>
            </a:r>
            <a:r>
              <a:rPr lang="ar-DZ" sz="4000" b="1" dirty="0" smtClean="0">
                <a:solidFill>
                  <a:srgbClr val="FF0000"/>
                </a:solidFill>
              </a:rPr>
              <a:t>ا</a:t>
            </a:r>
            <a:r>
              <a:rPr lang="ar-JO" sz="4000" b="1" dirty="0" smtClean="0">
                <a:solidFill>
                  <a:srgbClr val="FF0000"/>
                </a:solidFill>
              </a:rPr>
              <a:t>لقرارات الاستثمارية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04800" y="1371600"/>
            <a:ext cx="8458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  <a:tab pos="187325" algn="r"/>
                <a:tab pos="30162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أ. </a:t>
            </a:r>
            <a:r>
              <a:rPr kumimoji="0" lang="ar-JO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بناء القرار الاستثماري </a:t>
            </a:r>
            <a:r>
              <a:rPr lang="ar-DZ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</a:rPr>
              <a:t>وفق </a:t>
            </a:r>
            <a:r>
              <a:rPr kumimoji="0" lang="ar-JO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خطوات علمية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:</a:t>
            </a:r>
            <a:r>
              <a:rPr kumimoji="0" lang="ar-JO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 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r"/>
                <a:tab pos="187325" algn="r"/>
                <a:tab pos="301625" algn="r"/>
              </a:tabLst>
            </a:pP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</a:rPr>
              <a:t>يبنى القرار الاستثماري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</a:rPr>
              <a:t>على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</a:rPr>
              <a:t>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دراسات الجدوى الاقتصادية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</a:rPr>
              <a:t>: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</a:rPr>
              <a:t> مجموعة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</a:rPr>
              <a:t>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</a:rPr>
              <a:t>من الدراسات العلمية ( اختبارات– تقديرات )، يتم إعدادها بدقة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</a:rPr>
              <a:t>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</a:rPr>
              <a:t>لتقرير مدى صلاحية الاستثمار في مشروع معين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</a:rPr>
              <a:t>،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</a:rPr>
              <a:t> وتفضيله عن أوجه أخرى للاستثمار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</a:rPr>
              <a:t>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8600" y="3951744"/>
            <a:ext cx="84582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  <a:tab pos="187325" algn="r"/>
                <a:tab pos="30162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ar-JO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لتحقيق ذلك لابد من المرور بالخطوات التالية: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  <a:tab pos="187325" algn="r"/>
                <a:tab pos="30162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1).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تحديد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الهدف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الأساسي للاستثمار. 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  <a:tab pos="187325" algn="r"/>
                <a:tab pos="30162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2).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تجميع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المعلومات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اللازمة لاتخاذ القرار الاستثماري. 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  <a:tab pos="187325" algn="r"/>
                <a:tab pos="30162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3).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تحديد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العوامل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الأساسية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المتحكمة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في القرار الاستثماري. 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  <a:tab pos="187325" algn="r"/>
                <a:tab pos="301625" algn="r"/>
              </a:tabLst>
            </a:pP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4).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تقييم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العوائد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المتوقعة للفرص الاستثمارية المقترحة.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514350" marR="0" lvl="0" indent="-51435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  <a:tab pos="187325" algn="r"/>
                <a:tab pos="30162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5).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اختيار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البديل أو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الفرصة الاستثمارية المناسبة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لأهدف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1" y="228543"/>
            <a:ext cx="8839200" cy="6400857"/>
            <a:chOff x="705" y="425"/>
            <a:chExt cx="10485" cy="6871"/>
          </a:xfrm>
        </p:grpSpPr>
        <p:sp>
          <p:nvSpPr>
            <p:cNvPr id="57347" name="Text Box 3"/>
            <p:cNvSpPr txBox="1">
              <a:spLocks noChangeArrowheads="1"/>
            </p:cNvSpPr>
            <p:nvPr/>
          </p:nvSpPr>
          <p:spPr bwMode="auto">
            <a:xfrm>
              <a:off x="705" y="425"/>
              <a:ext cx="10485" cy="955"/>
            </a:xfrm>
            <a:prstGeom prst="rect">
              <a:avLst/>
            </a:prstGeom>
            <a:solidFill>
              <a:srgbClr val="00FF00"/>
            </a:solidFill>
            <a:ln w="508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دراسة جدوى تمهيدية: هل يوجد طلب، درجة منافسة، الدعم الحكومي، المواد الأولية،</a:t>
              </a:r>
              <a:r>
                <a:rPr kumimoji="0" lang="ar-DZ" sz="2400" b="1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مصادر التمويل متوفرة؟ 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...  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48" name="Text Box 4"/>
            <p:cNvSpPr txBox="1">
              <a:spLocks noChangeArrowheads="1"/>
            </p:cNvSpPr>
            <p:nvPr/>
          </p:nvSpPr>
          <p:spPr bwMode="auto">
            <a:xfrm>
              <a:off x="8207" y="1816"/>
              <a:ext cx="2983" cy="554"/>
            </a:xfrm>
            <a:prstGeom prst="rect">
              <a:avLst/>
            </a:prstGeom>
            <a:solidFill>
              <a:srgbClr val="00FF00"/>
            </a:solidFill>
            <a:ln w="508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دراسة جدوى تفصيلية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: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49" name="Text Box 5"/>
            <p:cNvSpPr txBox="1">
              <a:spLocks noChangeArrowheads="1"/>
            </p:cNvSpPr>
            <p:nvPr/>
          </p:nvSpPr>
          <p:spPr bwMode="auto">
            <a:xfrm>
              <a:off x="705" y="3434"/>
              <a:ext cx="9375" cy="591"/>
            </a:xfrm>
            <a:prstGeom prst="rect">
              <a:avLst/>
            </a:prstGeom>
            <a:solidFill>
              <a:srgbClr val="FFFF00"/>
            </a:solidFill>
            <a:ln w="508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دراسة جدوى </a:t>
              </a:r>
              <a:r>
                <a:rPr kumimoji="0" lang="ar-DZ" sz="2400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تسويقة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: 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تقدير الطلب 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على المنتجات ( الإيرادات المتوقعة)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50" name="Text Box 6"/>
            <p:cNvSpPr txBox="1">
              <a:spLocks noChangeArrowheads="1"/>
            </p:cNvSpPr>
            <p:nvPr/>
          </p:nvSpPr>
          <p:spPr bwMode="auto">
            <a:xfrm>
              <a:off x="705" y="4270"/>
              <a:ext cx="9390" cy="570"/>
            </a:xfrm>
            <a:prstGeom prst="rect">
              <a:avLst/>
            </a:prstGeom>
            <a:solidFill>
              <a:srgbClr val="FFFF00"/>
            </a:solidFill>
            <a:ln w="508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دراسة جدوى فنية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: 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</a:rPr>
                <a:t>الموقع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، الأصول اللازمة، التكاليف( الاستثمارية، التشغيلية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)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51" name="Text Box 7"/>
            <p:cNvSpPr txBox="1">
              <a:spLocks noChangeArrowheads="1"/>
            </p:cNvSpPr>
            <p:nvPr/>
          </p:nvSpPr>
          <p:spPr bwMode="auto">
            <a:xfrm>
              <a:off x="705" y="2610"/>
              <a:ext cx="9360" cy="597"/>
            </a:xfrm>
            <a:prstGeom prst="rect">
              <a:avLst/>
            </a:prstGeom>
            <a:solidFill>
              <a:srgbClr val="FFFF00"/>
            </a:solidFill>
            <a:ln w="508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دراسة جدوى قانونية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: 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القيود والمزايا الحكومية، الشكل القانوني 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52" name="Text Box 8"/>
            <p:cNvSpPr txBox="1">
              <a:spLocks noChangeArrowheads="1"/>
            </p:cNvSpPr>
            <p:nvPr/>
          </p:nvSpPr>
          <p:spPr bwMode="auto">
            <a:xfrm>
              <a:off x="705" y="5061"/>
              <a:ext cx="9405" cy="599"/>
            </a:xfrm>
            <a:prstGeom prst="rect">
              <a:avLst/>
            </a:prstGeom>
            <a:solidFill>
              <a:srgbClr val="FFFF00"/>
            </a:solidFill>
            <a:ln w="508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دراسة جدوى مالية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: 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العائد على الاستثمار، فترة الاسترداد 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....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7353" name="AutoShape 9"/>
            <p:cNvCxnSpPr>
              <a:cxnSpLocks noChangeShapeType="1"/>
            </p:cNvCxnSpPr>
            <p:nvPr/>
          </p:nvCxnSpPr>
          <p:spPr bwMode="auto">
            <a:xfrm flipH="1">
              <a:off x="9975" y="2835"/>
              <a:ext cx="660" cy="1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57354" name="AutoShape 10"/>
            <p:cNvCxnSpPr>
              <a:cxnSpLocks noChangeShapeType="1"/>
            </p:cNvCxnSpPr>
            <p:nvPr/>
          </p:nvCxnSpPr>
          <p:spPr bwMode="auto">
            <a:xfrm flipH="1">
              <a:off x="9990" y="3697"/>
              <a:ext cx="660" cy="1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57355" name="AutoShape 11"/>
            <p:cNvCxnSpPr>
              <a:cxnSpLocks noChangeShapeType="1"/>
            </p:cNvCxnSpPr>
            <p:nvPr/>
          </p:nvCxnSpPr>
          <p:spPr bwMode="auto">
            <a:xfrm flipH="1">
              <a:off x="10005" y="4596"/>
              <a:ext cx="660" cy="1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57356" name="AutoShape 12"/>
            <p:cNvCxnSpPr>
              <a:cxnSpLocks noChangeShapeType="1"/>
            </p:cNvCxnSpPr>
            <p:nvPr/>
          </p:nvCxnSpPr>
          <p:spPr bwMode="auto">
            <a:xfrm flipH="1">
              <a:off x="10070" y="5333"/>
              <a:ext cx="660" cy="1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57357" name="AutoShape 13"/>
            <p:cNvCxnSpPr>
              <a:cxnSpLocks noChangeShapeType="1"/>
            </p:cNvCxnSpPr>
            <p:nvPr/>
          </p:nvCxnSpPr>
          <p:spPr bwMode="auto">
            <a:xfrm rot="16200000" flipH="1">
              <a:off x="8334" y="4566"/>
              <a:ext cx="4704" cy="103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7358" name="AutoShape 14"/>
            <p:cNvCxnSpPr>
              <a:cxnSpLocks noChangeShapeType="1"/>
            </p:cNvCxnSpPr>
            <p:nvPr/>
          </p:nvCxnSpPr>
          <p:spPr bwMode="auto">
            <a:xfrm>
              <a:off x="10635" y="1423"/>
              <a:ext cx="0" cy="450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57359" name="Text Box 15"/>
            <p:cNvSpPr txBox="1">
              <a:spLocks noChangeArrowheads="1"/>
            </p:cNvSpPr>
            <p:nvPr/>
          </p:nvSpPr>
          <p:spPr bwMode="auto">
            <a:xfrm>
              <a:off x="705" y="6716"/>
              <a:ext cx="9420" cy="580"/>
            </a:xfrm>
            <a:prstGeom prst="rect">
              <a:avLst/>
            </a:prstGeom>
            <a:solidFill>
              <a:srgbClr val="FFFF00"/>
            </a:solidFill>
            <a:ln w="508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دراسة جدوى اجتماعية وبيئية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: 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وظائف، ضرائب، حركة اقتصادية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....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7360" name="AutoShape 16"/>
            <p:cNvCxnSpPr>
              <a:cxnSpLocks noChangeShapeType="1"/>
            </p:cNvCxnSpPr>
            <p:nvPr/>
          </p:nvCxnSpPr>
          <p:spPr bwMode="auto">
            <a:xfrm flipH="1">
              <a:off x="10015" y="6233"/>
              <a:ext cx="660" cy="1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57361" name="Text Box 17"/>
            <p:cNvSpPr txBox="1">
              <a:spLocks noChangeArrowheads="1"/>
            </p:cNvSpPr>
            <p:nvPr/>
          </p:nvSpPr>
          <p:spPr bwMode="auto">
            <a:xfrm>
              <a:off x="705" y="5895"/>
              <a:ext cx="9315" cy="584"/>
            </a:xfrm>
            <a:prstGeom prst="rect">
              <a:avLst/>
            </a:prstGeom>
            <a:solidFill>
              <a:srgbClr val="FFFF00"/>
            </a:solidFill>
            <a:ln w="508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دراسة جدوى تمويلية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: 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مصادر التمويل، خطة التمويل، تكاليف التمويل ....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7362" name="AutoShape 18"/>
            <p:cNvCxnSpPr>
              <a:cxnSpLocks noChangeShapeType="1"/>
            </p:cNvCxnSpPr>
            <p:nvPr/>
          </p:nvCxnSpPr>
          <p:spPr bwMode="auto">
            <a:xfrm flipH="1">
              <a:off x="10088" y="6985"/>
              <a:ext cx="660" cy="1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‫مثال1:‬      ‫اذا كان المبلغ المراد استثماره في المشروع )000001 ( درينار وكانت الريرادات المتوقعة من المبيعات هي‬      ‫)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4" y="381000"/>
            <a:ext cx="8683625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228600"/>
            <a:ext cx="8683625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04800" y="381000"/>
            <a:ext cx="8382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ب. </a:t>
            </a:r>
            <a:r>
              <a:rPr kumimoji="0" lang="ar-JO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تحديد </a:t>
            </a:r>
            <a:r>
              <a:rPr kumimoji="0" lang="ar-JO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الاستراتيجية</a:t>
            </a:r>
            <a:r>
              <a:rPr kumimoji="0" lang="ar-JO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 الملائمة للمستثمر</a:t>
            </a: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ar-JO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 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r"/>
              </a:tabLst>
            </a:pP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تختلف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باختلاف أولويات المستثمرين، والتي تتأثر بعدة عوامل: 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الربحية، السيولة، الأمان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. والربحية تتمثل بمعدل العائد، أما السيولة والأمان فيتوقفان على مدى تحمل المستثمر للمخاطرة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.</a:t>
            </a:r>
            <a:endParaRPr kumimoji="0" lang="ar-JO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800" y="2362200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   بناء على عنصري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العائد والمخاطرة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يمكن تصنيف المستثمرين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إلى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4800" y="3048000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130175" algn="r"/>
              </a:tabLst>
            </a:pPr>
            <a:r>
              <a:rPr lang="ar-DZ" sz="28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Times New Roman" pitchFamily="18" charset="0"/>
              </a:rPr>
              <a:t> م</a:t>
            </a:r>
            <a:r>
              <a:rPr kumimoji="0" lang="ar-JO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ستثمر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متحفظ (متجنب المخاطرة):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يعطي  الأمان الأولوية، حتى ولو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مع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معدل عائد ضعيف، وعادة ما يكون من المستثمرين الجدد.</a:t>
            </a:r>
            <a:endParaRPr kumimoji="0" lang="ar-JO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4800" y="4191000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مستثمر مضارب (باحث عن المخاطرة):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يعطي  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ل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لربحية الأولوية، مع استعداد تام لتحمل مخاطرة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عالية، عادة ما يكون من قدام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ى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لمستثمرين.</a:t>
            </a:r>
            <a:endParaRPr kumimoji="0" lang="ar-JO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04800" y="5320605"/>
            <a:ext cx="8382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مستثمر متوازن (محايد):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يوازن بين العائد والمخاطرة، فلا يتحمل مزيدا من المخاطرة إلا إذا ترافقت بمزيد من العائد المناسب، يعتبر من المستثمرين الأكثر عقلانية.</a:t>
            </a:r>
            <a:endParaRPr kumimoji="0" lang="ar-JO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2356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sz="3600" b="1" dirty="0" smtClean="0">
                <a:solidFill>
                  <a:srgbClr val="FF0000"/>
                </a:solidFill>
              </a:rPr>
              <a:t>عناصر المحاضرة:</a:t>
            </a:r>
          </a:p>
          <a:p>
            <a:pPr marL="0" indent="0" algn="r" defTabSz="165100" rtl="1">
              <a:buClr>
                <a:schemeClr val="bg1"/>
              </a:buClr>
              <a:buSzPct val="80000"/>
              <a:buNone/>
            </a:pPr>
            <a:r>
              <a:rPr lang="ar-DZ" sz="3600" b="1" dirty="0" smtClean="0">
                <a:solidFill>
                  <a:schemeClr val="bg1"/>
                </a:solidFill>
              </a:rPr>
              <a:t>أولا. تعريف الاستثمار</a:t>
            </a:r>
          </a:p>
          <a:p>
            <a:pPr marL="0" indent="0" algn="r" defTabSz="165100" rtl="1">
              <a:buClr>
                <a:schemeClr val="bg1"/>
              </a:buClr>
              <a:buSzPct val="80000"/>
              <a:buNone/>
            </a:pPr>
            <a:r>
              <a:rPr lang="ar-DZ" sz="3600" b="1" dirty="0" smtClean="0">
                <a:solidFill>
                  <a:schemeClr val="bg1"/>
                </a:solidFill>
              </a:rPr>
              <a:t>ثانيا. تصنيف الاستثمارات</a:t>
            </a:r>
          </a:p>
          <a:p>
            <a:pPr marL="0" indent="0" algn="r" defTabSz="165100" rtl="1">
              <a:buClr>
                <a:schemeClr val="bg1"/>
              </a:buClr>
              <a:buSzPct val="80000"/>
              <a:buNone/>
            </a:pPr>
            <a:r>
              <a:rPr lang="ar-DZ" sz="3600" b="1" dirty="0" smtClean="0">
                <a:solidFill>
                  <a:schemeClr val="bg1"/>
                </a:solidFill>
              </a:rPr>
              <a:t>ثالثا. القرار الاستثماري الرشيد</a:t>
            </a:r>
          </a:p>
          <a:p>
            <a:pPr marL="880110" indent="-742950" algn="r" rtl="1">
              <a:buAutoNum type="arabicPeriod"/>
            </a:pPr>
            <a:endParaRPr lang="fr-FR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609600"/>
            <a:ext cx="82493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600" b="1" dirty="0" smtClean="0">
                <a:solidFill>
                  <a:srgbClr val="FF0000"/>
                </a:solidFill>
              </a:rPr>
              <a:t>ج. </a:t>
            </a:r>
            <a:r>
              <a:rPr lang="ar-JO" sz="3600" b="1" dirty="0" smtClean="0">
                <a:solidFill>
                  <a:srgbClr val="FF0000"/>
                </a:solidFill>
              </a:rPr>
              <a:t>مراعاة </a:t>
            </a:r>
            <a:r>
              <a:rPr lang="ar-JO" sz="3600" b="1" dirty="0">
                <a:solidFill>
                  <a:srgbClr val="FF0000"/>
                </a:solidFill>
              </a:rPr>
              <a:t>المبادئ العلمية عند </a:t>
            </a:r>
            <a:r>
              <a:rPr lang="ar-JO" sz="3600" b="1" dirty="0" err="1">
                <a:solidFill>
                  <a:srgbClr val="FF0000"/>
                </a:solidFill>
              </a:rPr>
              <a:t>إتخاذ</a:t>
            </a:r>
            <a:r>
              <a:rPr lang="ar-JO" sz="3600" b="1" dirty="0">
                <a:solidFill>
                  <a:srgbClr val="FF0000"/>
                </a:solidFill>
              </a:rPr>
              <a:t> القرار الاستثماري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219200" y="1752600"/>
            <a:ext cx="7543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187325" algn="r"/>
              </a:tabLst>
            </a:pPr>
            <a:r>
              <a:rPr kumimoji="0" lang="ar-DZ" alt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ar-JO" alt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مبدأ تعدد الخيارات أو الفرص الاستثمارية:</a:t>
            </a:r>
            <a:endParaRPr kumimoji="0" lang="ar-JO" altLang="zh-CN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4800" y="2971800"/>
            <a:ext cx="8458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7325" algn="r"/>
              </a:tabLst>
            </a:pP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بما أن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الموارد المالية </a:t>
            </a:r>
            <a:r>
              <a:rPr lang="ar-DZ" altLang="zh-CN" sz="32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Times New Roman" pitchFamily="18" charset="0"/>
              </a:rPr>
              <a:t>نادرة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،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و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الفرص الاستثمارية المتنافسة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متعددة، لذا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على المستثمر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المفاضلة بين الأدوات الاستثمارية، لاختيار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الأداة التي تتفق مع استراتيج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يت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ه الاستثمارية.</a:t>
            </a:r>
            <a:endParaRPr kumimoji="0" lang="ar-JO" altLang="zh-CN" sz="4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81000" y="1460242"/>
            <a:ext cx="8305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7325" algn="r"/>
              </a:tabLst>
            </a:pP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اتخاذ القرار الاستثماري الرشيد يتطلب خبرة ودراية لا تتوفر لكل فئات المستثمرين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:</a:t>
            </a:r>
            <a:endParaRPr kumimoji="0" lang="ar-JO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67694" y="914400"/>
            <a:ext cx="3873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kumimoji="0" lang="ar-DZ" alt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JO" alt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مبدأ الخبرة والتأهيل: </a:t>
            </a:r>
            <a:endParaRPr lang="fr-FR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1000" y="2668012"/>
            <a:ext cx="8305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Wingdings" pitchFamily="2" charset="2"/>
              <a:buChar char="§"/>
              <a:tabLst>
                <a:tab pos="18732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فئة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ممن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لا يمتلكون الدراية والخبرة الكافيتين لاختيار الأداة الاستثمارية المناسبة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المستثمرين السذج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)؛</a:t>
            </a:r>
            <a:endParaRPr kumimoji="0" lang="ar-JO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81000" y="4033897"/>
            <a:ext cx="8305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Wingdings" pitchFamily="2" charset="2"/>
              <a:buChar char="§"/>
              <a:tabLst>
                <a:tab pos="18732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فئة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ممن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يتمتعون بالخبرة والدراية التي تؤهلهم لاتخاذ القرار الاستثماري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81000" y="5399782"/>
            <a:ext cx="8305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Wingdings" pitchFamily="2" charset="2"/>
              <a:buChar char="§"/>
              <a:tabLst>
                <a:tab pos="18732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فئة ممن يحترفون تقديم الاستشارة للمستثمرين من الفئة الأولى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محللو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الاستثمار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و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مدراء المحافظ الاستثمارية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.</a:t>
            </a:r>
            <a:endParaRPr kumimoji="0" lang="ar-JO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04800" y="2175570"/>
            <a:ext cx="8458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rtl="1" fontAlgn="base">
              <a:spcBef>
                <a:spcPct val="0"/>
              </a:spcBef>
              <a:spcAft>
                <a:spcPct val="0"/>
              </a:spcAft>
              <a:tabLst>
                <a:tab pos="187325" algn="r"/>
              </a:tabLst>
            </a:pP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يقوم المستثمر باختيار المجال الاستثماري المناسب، ثم الأداة الاستثمارية المناسبة في ذلك المجال، ويسترشد المستثمر في تطبيق هذا  المبدأ ب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منحني تفضيله الاستثماري الخاص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،  الذي يتحدد في ضوء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مجموعة من العوامل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: عمره، ووظيفته،  ومستوى  دخله، وحالته الاجتماعية... الخ، تحدد درجة اهتمام المستثمر  تجاه العناصر الأساسية في قرار الاستثمار : العائد، </a:t>
            </a:r>
            <a:r>
              <a:rPr lang="ar-DZ" altLang="zh-CN" sz="32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Times New Roman" pitchFamily="18" charset="0"/>
              </a:rPr>
              <a:t>ال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مخاطرة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الأمان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)</a:t>
            </a:r>
            <a:r>
              <a:rPr lang="ar-DZ" altLang="zh-CN" sz="32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Times New Roman" pitchFamily="18" charset="0"/>
              </a:rPr>
              <a:t>،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سيولة الأداة الاستثمارية.</a:t>
            </a:r>
            <a:endParaRPr kumimoji="0" lang="ar-JO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03785" y="990600"/>
            <a:ext cx="77764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buClr>
                <a:srgbClr val="FF0000"/>
              </a:buClr>
              <a:buFont typeface="Wingdings" pitchFamily="2" charset="2"/>
              <a:buChar char="ü"/>
            </a:pPr>
            <a:r>
              <a:rPr kumimoji="0" lang="ar-DZ" alt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JO" alt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مبدأ الملائمة (اختيار مجال الاستثمار المناسب): </a:t>
            </a:r>
            <a:endParaRPr lang="fr-F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04351" y="1143000"/>
            <a:ext cx="8382449" cy="4676775"/>
            <a:chOff x="2038" y="1035"/>
            <a:chExt cx="7337" cy="3735"/>
          </a:xfrm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3853" y="1828"/>
              <a:ext cx="406" cy="367"/>
            </a:xfrm>
            <a:prstGeom prst="rect">
              <a:avLst/>
            </a:prstGeom>
            <a:solidFill>
              <a:srgbClr val="00FF00"/>
            </a:solidFill>
            <a:ln w="508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ب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4822" y="1326"/>
              <a:ext cx="315" cy="450"/>
            </a:xfrm>
            <a:prstGeom prst="rect">
              <a:avLst/>
            </a:prstGeom>
            <a:solidFill>
              <a:srgbClr val="FFFF00"/>
            </a:solidFill>
            <a:ln w="508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ج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5711" y="1217"/>
              <a:ext cx="315" cy="367"/>
            </a:xfrm>
            <a:prstGeom prst="rect">
              <a:avLst/>
            </a:prstGeom>
            <a:solidFill>
              <a:srgbClr val="FF6699"/>
            </a:solidFill>
            <a:ln w="508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د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6677" y="1088"/>
              <a:ext cx="379" cy="367"/>
            </a:xfrm>
            <a:prstGeom prst="rect">
              <a:avLst/>
            </a:prstGeom>
            <a:solidFill>
              <a:srgbClr val="FFFF00"/>
            </a:solidFill>
            <a:ln w="508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هـ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31" name="Group 7"/>
            <p:cNvGrpSpPr>
              <a:grpSpLocks/>
            </p:cNvGrpSpPr>
            <p:nvPr/>
          </p:nvGrpSpPr>
          <p:grpSpPr bwMode="auto">
            <a:xfrm>
              <a:off x="2038" y="1035"/>
              <a:ext cx="7337" cy="3735"/>
              <a:chOff x="2038" y="1035"/>
              <a:chExt cx="7337" cy="3735"/>
            </a:xfrm>
          </p:grpSpPr>
          <p:cxnSp>
            <p:nvCxnSpPr>
              <p:cNvPr id="1032" name="AutoShape 8"/>
              <p:cNvCxnSpPr>
                <a:cxnSpLocks noChangeShapeType="1"/>
              </p:cNvCxnSpPr>
              <p:nvPr/>
            </p:nvCxnSpPr>
            <p:spPr bwMode="auto">
              <a:xfrm flipV="1">
                <a:off x="2625" y="1200"/>
                <a:ext cx="0" cy="3390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33" name="AutoShape 9"/>
              <p:cNvCxnSpPr>
                <a:cxnSpLocks noChangeShapeType="1"/>
              </p:cNvCxnSpPr>
              <p:nvPr/>
            </p:nvCxnSpPr>
            <p:spPr bwMode="auto">
              <a:xfrm>
                <a:off x="2625" y="4590"/>
                <a:ext cx="5475" cy="0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034" name="Freeform 10"/>
              <p:cNvSpPr>
                <a:spLocks/>
              </p:cNvSpPr>
              <p:nvPr/>
            </p:nvSpPr>
            <p:spPr bwMode="auto">
              <a:xfrm>
                <a:off x="2835" y="1545"/>
                <a:ext cx="4395" cy="2475"/>
              </a:xfrm>
              <a:custGeom>
                <a:avLst/>
                <a:gdLst/>
                <a:ahLst/>
                <a:cxnLst>
                  <a:cxn ang="0">
                    <a:pos x="0" y="2760"/>
                  </a:cxn>
                  <a:cxn ang="0">
                    <a:pos x="1095" y="1005"/>
                  </a:cxn>
                  <a:cxn ang="0">
                    <a:pos x="2490" y="285"/>
                  </a:cxn>
                  <a:cxn ang="0">
                    <a:pos x="4395" y="0"/>
                  </a:cxn>
                </a:cxnLst>
                <a:rect l="0" t="0" r="r" b="b"/>
                <a:pathLst>
                  <a:path w="4395" h="2760">
                    <a:moveTo>
                      <a:pt x="0" y="2760"/>
                    </a:moveTo>
                    <a:cubicBezTo>
                      <a:pt x="340" y="2089"/>
                      <a:pt x="680" y="1418"/>
                      <a:pt x="1095" y="1005"/>
                    </a:cubicBezTo>
                    <a:cubicBezTo>
                      <a:pt x="1510" y="592"/>
                      <a:pt x="1940" y="452"/>
                      <a:pt x="2490" y="285"/>
                    </a:cubicBezTo>
                    <a:cubicBezTo>
                      <a:pt x="3040" y="118"/>
                      <a:pt x="4078" y="47"/>
                      <a:pt x="4395" y="0"/>
                    </a:cubicBezTo>
                  </a:path>
                </a:pathLst>
              </a:cu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1035" name="Oval 11"/>
              <p:cNvSpPr>
                <a:spLocks noChangeArrowheads="1"/>
              </p:cNvSpPr>
              <p:nvPr/>
            </p:nvSpPr>
            <p:spPr bwMode="auto">
              <a:xfrm>
                <a:off x="3390" y="2940"/>
                <a:ext cx="143" cy="143"/>
              </a:xfrm>
              <a:prstGeom prst="ellipse">
                <a:avLst/>
              </a:prstGeom>
              <a:solidFill>
                <a:srgbClr val="000000"/>
              </a:solidFill>
              <a:ln w="508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1036" name="Oval 12"/>
              <p:cNvSpPr>
                <a:spLocks noChangeArrowheads="1"/>
              </p:cNvSpPr>
              <p:nvPr/>
            </p:nvSpPr>
            <p:spPr bwMode="auto">
              <a:xfrm>
                <a:off x="6810" y="1514"/>
                <a:ext cx="143" cy="143"/>
              </a:xfrm>
              <a:prstGeom prst="ellipse">
                <a:avLst/>
              </a:prstGeom>
              <a:solidFill>
                <a:srgbClr val="000000"/>
              </a:solidFill>
              <a:ln w="508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1037" name="Oval 13"/>
              <p:cNvSpPr>
                <a:spLocks noChangeArrowheads="1"/>
              </p:cNvSpPr>
              <p:nvPr/>
            </p:nvSpPr>
            <p:spPr bwMode="auto">
              <a:xfrm>
                <a:off x="5812" y="1627"/>
                <a:ext cx="143" cy="143"/>
              </a:xfrm>
              <a:prstGeom prst="ellipse">
                <a:avLst/>
              </a:prstGeom>
              <a:solidFill>
                <a:srgbClr val="000000"/>
              </a:solidFill>
              <a:ln w="508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1038" name="Oval 14"/>
              <p:cNvSpPr>
                <a:spLocks noChangeArrowheads="1"/>
              </p:cNvSpPr>
              <p:nvPr/>
            </p:nvSpPr>
            <p:spPr bwMode="auto">
              <a:xfrm>
                <a:off x="4904" y="1830"/>
                <a:ext cx="143" cy="143"/>
              </a:xfrm>
              <a:prstGeom prst="ellipse">
                <a:avLst/>
              </a:prstGeom>
              <a:solidFill>
                <a:srgbClr val="000000"/>
              </a:solidFill>
              <a:ln w="508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1039" name="Oval 15"/>
              <p:cNvSpPr>
                <a:spLocks noChangeArrowheads="1"/>
              </p:cNvSpPr>
              <p:nvPr/>
            </p:nvSpPr>
            <p:spPr bwMode="auto">
              <a:xfrm>
                <a:off x="4013" y="2250"/>
                <a:ext cx="143" cy="143"/>
              </a:xfrm>
              <a:prstGeom prst="ellipse">
                <a:avLst/>
              </a:prstGeom>
              <a:solidFill>
                <a:srgbClr val="000000"/>
              </a:solidFill>
              <a:ln w="508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1040" name="Text Box 16"/>
              <p:cNvSpPr txBox="1">
                <a:spLocks noChangeArrowheads="1"/>
              </p:cNvSpPr>
              <p:nvPr/>
            </p:nvSpPr>
            <p:spPr bwMode="auto">
              <a:xfrm>
                <a:off x="3195" y="2519"/>
                <a:ext cx="315" cy="367"/>
              </a:xfrm>
              <a:prstGeom prst="rect">
                <a:avLst/>
              </a:prstGeom>
              <a:solidFill>
                <a:srgbClr val="FFFF00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أ</a:t>
                </a:r>
                <a:endParaRPr kumimoji="0" lang="fr-FR" sz="2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Oval 17"/>
              <p:cNvSpPr>
                <a:spLocks noChangeArrowheads="1"/>
              </p:cNvSpPr>
              <p:nvPr/>
            </p:nvSpPr>
            <p:spPr bwMode="auto">
              <a:xfrm>
                <a:off x="5842" y="2827"/>
                <a:ext cx="143" cy="143"/>
              </a:xfrm>
              <a:prstGeom prst="ellipse">
                <a:avLst/>
              </a:prstGeom>
              <a:solidFill>
                <a:srgbClr val="000000"/>
              </a:solidFill>
              <a:ln w="508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1042" name="Text Box 18"/>
              <p:cNvSpPr txBox="1">
                <a:spLocks noChangeArrowheads="1"/>
              </p:cNvSpPr>
              <p:nvPr/>
            </p:nvSpPr>
            <p:spPr bwMode="auto">
              <a:xfrm>
                <a:off x="5741" y="2405"/>
                <a:ext cx="315" cy="367"/>
              </a:xfrm>
              <a:prstGeom prst="rect">
                <a:avLst/>
              </a:prstGeom>
              <a:solidFill>
                <a:srgbClr val="FF6699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س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Oval 19"/>
              <p:cNvSpPr>
                <a:spLocks noChangeArrowheads="1"/>
              </p:cNvSpPr>
              <p:nvPr/>
            </p:nvSpPr>
            <p:spPr bwMode="auto">
              <a:xfrm>
                <a:off x="3953" y="1545"/>
                <a:ext cx="143" cy="143"/>
              </a:xfrm>
              <a:prstGeom prst="ellipse">
                <a:avLst/>
              </a:prstGeom>
              <a:solidFill>
                <a:srgbClr val="000000"/>
              </a:solidFill>
              <a:ln w="508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1044" name="Text Box 20"/>
              <p:cNvSpPr txBox="1">
                <a:spLocks noChangeArrowheads="1"/>
              </p:cNvSpPr>
              <p:nvPr/>
            </p:nvSpPr>
            <p:spPr bwMode="auto">
              <a:xfrm>
                <a:off x="3690" y="1035"/>
                <a:ext cx="525" cy="487"/>
              </a:xfrm>
              <a:prstGeom prst="rect">
                <a:avLst/>
              </a:prstGeom>
              <a:solidFill>
                <a:srgbClr val="00FF00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ص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5" name="Text Box 21"/>
              <p:cNvSpPr txBox="1">
                <a:spLocks noChangeArrowheads="1"/>
              </p:cNvSpPr>
              <p:nvPr/>
            </p:nvSpPr>
            <p:spPr bwMode="auto">
              <a:xfrm>
                <a:off x="8175" y="4313"/>
                <a:ext cx="1200" cy="457"/>
              </a:xfrm>
              <a:prstGeom prst="rect">
                <a:avLst/>
              </a:prstGeom>
              <a:solidFill>
                <a:srgbClr val="00B0F0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المخاطرة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6" name="Text Box 22"/>
              <p:cNvSpPr txBox="1">
                <a:spLocks noChangeArrowheads="1"/>
              </p:cNvSpPr>
              <p:nvPr/>
            </p:nvSpPr>
            <p:spPr bwMode="auto">
              <a:xfrm>
                <a:off x="2038" y="1095"/>
                <a:ext cx="512" cy="1147"/>
              </a:xfrm>
              <a:prstGeom prst="rect">
                <a:avLst/>
              </a:prstGeom>
              <a:solidFill>
                <a:srgbClr val="00B0F0"/>
              </a:solidFill>
              <a:ln w="508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vert270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العائد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3124200" y="381000"/>
            <a:ext cx="3429000" cy="572232"/>
          </a:xfrm>
          <a:prstGeom prst="rect">
            <a:avLst/>
          </a:prstGeom>
          <a:solidFill>
            <a:schemeClr val="tx1">
              <a:lumMod val="75000"/>
            </a:schemeClr>
          </a:solidFill>
          <a:ln w="508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منحنى التفضيل الاستثماري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105400" y="2362200"/>
            <a:ext cx="3962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</a:rPr>
              <a:t>منحنی تفضیل الاستثمار يتضمن جميع النقاط الممثلة لبدائل المزج الممكنة بين العائد المتوقع من جهة، ودرجة المخاطرة من جهة أخرى.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705600" y="725269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تعليق :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800" y="1794570"/>
            <a:ext cx="8382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الأدوات الاستثمارية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،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،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ج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،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، هـ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مقبولة عند المستثمر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،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لأنها تقع على منحنى تفضيله الاستثماري.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4800" y="3084255"/>
            <a:ext cx="8382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الأداة الاستثمارية 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س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غير مقبولة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، لأنها تحقق للمستثمر عائد أقل من العائد الذي تحقق الأداة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، مع أنه تحمله نفس المخاطرة.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4800" y="5171182"/>
            <a:ext cx="8382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الأداة الاستثمارية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ص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تحقق للمستثمر عائد أعلى من الأداة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، رغم أن لهما نفس المخاطرة، لكنها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غير متاحة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عمليا.</a:t>
            </a:r>
            <a:endParaRPr kumimoji="0" lang="ar-D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81000" y="1906012"/>
            <a:ext cx="83058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732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  بما أن </a:t>
            </a:r>
            <a:r>
              <a:rPr kumimoji="0" lang="ar-JO" altLang="zh-CN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الإيردات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النقدية للاستثمار غير مؤكدة لارتباطها 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ب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عوامل تخرج عن سيطرة المستثمر، لذا يتحمل درجة من المخاطرة في سبيل تحقيق عوائد مقبولة، ويمكن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تخفيض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المخاطرة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ب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تنويع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الأدوات الاستثمارية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، وذلك بتطبيق المثل الشعبي القائل (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لا تضع جميع البيض في سلة واحدة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).</a:t>
            </a:r>
            <a:endParaRPr kumimoji="0" lang="ar-JO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990600"/>
            <a:ext cx="6936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buClr>
                <a:srgbClr val="FF0000"/>
              </a:buClr>
              <a:buFont typeface="Wingdings" pitchFamily="2" charset="2"/>
              <a:buChar char="ü"/>
            </a:pPr>
            <a:r>
              <a:rPr kumimoji="0" lang="ar-JO" alt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مبدأ التنوع أو توزيع المخاطر الاستثمارية: </a:t>
            </a:r>
            <a:endParaRPr lang="fr-F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581400" y="304800"/>
            <a:ext cx="5181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r"/>
              </a:tabLst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مراحل القرار الاستثماري</a:t>
            </a:r>
            <a:endParaRPr kumimoji="0" lang="fr-FR" altLang="zh-CN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8600" y="922377"/>
            <a:ext cx="85344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65100" algn="l"/>
              </a:tabLst>
            </a:pPr>
            <a:r>
              <a:rPr kumimoji="0" lang="ar-DZ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أ. تحديد الهدف من الاستثمار: </a:t>
            </a:r>
            <a:r>
              <a:rPr kumimoji="0" lang="ar-DZ" sz="3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يتمثل في العائد المالي والاجتماعي المرغوب، يتوقف على أولويات </a:t>
            </a:r>
            <a:r>
              <a:rPr kumimoji="0" lang="ar-DZ" sz="3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وتفضيلات</a:t>
            </a:r>
            <a:r>
              <a:rPr kumimoji="0" lang="ar-DZ" sz="3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المستثمر.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65100" algn="l"/>
              </a:tabLst>
            </a:pPr>
            <a:r>
              <a:rPr lang="ar-DZ" sz="3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ب. </a:t>
            </a:r>
            <a:r>
              <a:rPr kumimoji="0" lang="ar-DZ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تحديد الفرص الاستثمارية المتاحة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يتطلب جمع وتحليل معلومات عن البيئة الاستثمارية لاكتشافها؛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7325" algn="r"/>
                <a:tab pos="284163" algn="l"/>
              </a:tabLst>
            </a:pPr>
            <a:r>
              <a:rPr kumimoji="0" lang="ar-DZ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ج. تحديد العناصر المميزة لكل مشروع استثماري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العمر الاقتصادي، تكلفة الاستثمار، التدفقات النقدية الصافية، القيمة المتبقية، معدل الخصم)؛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7325" algn="r"/>
              </a:tabLst>
            </a:pPr>
            <a:r>
              <a:rPr kumimoji="0" lang="ar-DZ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د. تقييم المشاريع باستخدام المعايير الملائمة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القيمة الحالية الصافية، مؤشر الربحية، فترة الاسترداد، معدل العائد الداخلي...)؛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7325" algn="r"/>
              </a:tabLst>
            </a:pPr>
            <a:r>
              <a:rPr kumimoji="0" lang="ar-DZ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هـ. تحليل حساسية نتائج التقييم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(تغيرات محتملة في العناصر الحاكمة: كمية المبيعات، سعر بيع المنتجات، أسعار شراء المواد الأولية الأساسية، معدل الخصم، عمر المشروع، ...)، وهو ما يسمح بتقييم درجة المخاطرة في المشاريع؛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r"/>
                <a:tab pos="284163" algn="l"/>
                <a:tab pos="404813" algn="l"/>
              </a:tabLst>
            </a:pPr>
            <a:r>
              <a:rPr kumimoji="0" lang="ar-DZ" altLang="zh-CN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و. اتخاذ القرار: </a:t>
            </a: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اختيار البديل الاستثماري الأفضل حسب هدف المستثمر</a:t>
            </a:r>
            <a:r>
              <a:rPr kumimoji="0" lang="fr-FR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</a:t>
            </a:r>
            <a:r>
              <a:rPr kumimoji="0" lang="fr-FR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5"/>
          <p:cNvSpPr txBox="1">
            <a:spLocks/>
          </p:cNvSpPr>
          <p:nvPr/>
        </p:nvSpPr>
        <p:spPr>
          <a:xfrm>
            <a:off x="304800" y="381000"/>
            <a:ext cx="8458200" cy="434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الجمهــورية الجزائــرية الديمقــراطية الشعبيـــة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République Algérienne Démocratique et Populaire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وزارة التعليــم العــالي </a:t>
            </a:r>
            <a:r>
              <a:rPr kumimoji="0" lang="ar-D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البحــث العلمـي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Ministère de l’Enseignement Supérieur et de la Recherche Scientifique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جــامعة محــمد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خيضــر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بسكرة –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كــلية العلــوم الاقتصــادية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التجــارية وعلــوم التسييــر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قسم العلوم التجارية</a:t>
            </a:r>
            <a:endParaRPr kumimoji="0" lang="fr-FR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فرع</a:t>
            </a:r>
            <a:r>
              <a:rPr kumimoji="0" lang="ar-DZ" sz="24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علوم تجارية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سنة أولى </a:t>
            </a:r>
            <a:r>
              <a:rPr kumimoji="0" lang="ar-D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ماستر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تسويق مصرفي</a:t>
            </a:r>
            <a:endParaRPr kumimoji="0" lang="ar-DZ" sz="1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مقياس: تسيير مالي</a:t>
            </a:r>
          </a:p>
          <a:p>
            <a:pPr marL="548640" marR="0" lvl="0" indent="-411480" algn="ctr" defTabSz="914400" rtl="1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الموسم الجامعي: 2021/2020</a:t>
            </a:r>
            <a:endParaRPr kumimoji="0" lang="ar-DZ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648201"/>
            <a:ext cx="9144000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3200" b="1" dirty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موضوع </a:t>
            </a:r>
            <a:r>
              <a:rPr lang="ar-DZ" sz="3200" b="1" dirty="0" smtClean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المحاضرة 08:</a:t>
            </a:r>
            <a:endParaRPr lang="fr-FR" sz="3200" b="1" dirty="0" smtClean="0">
              <a:solidFill>
                <a:prstClr val="black"/>
              </a:solidFill>
              <a:latin typeface="Adobe Arabic" pitchFamily="18" charset="-78"/>
              <a:cs typeface="Adobe Arabic" pitchFamily="18" charset="-78"/>
            </a:endParaRPr>
          </a:p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4800" b="1" dirty="0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عناصر الاستثمار</a:t>
            </a:r>
            <a:endParaRPr lang="ar-DZ" sz="4800" b="1" dirty="0">
              <a:solidFill>
                <a:srgbClr val="FF0000"/>
              </a:solidFill>
              <a:latin typeface="Adobe Arabic" pitchFamily="18" charset="-78"/>
              <a:cs typeface="Adobe Arabic" pitchFamily="18" charset="-78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28600" y="304800"/>
            <a:ext cx="989398" cy="1143000"/>
            <a:chOff x="4041" y="5842"/>
            <a:chExt cx="1056" cy="1375"/>
          </a:xfrm>
        </p:grpSpPr>
        <p:sp>
          <p:nvSpPr>
            <p:cNvPr id="7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8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0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7926002" y="304800"/>
            <a:ext cx="989398" cy="1143000"/>
            <a:chOff x="4041" y="5842"/>
            <a:chExt cx="1056" cy="1375"/>
          </a:xfrm>
        </p:grpSpPr>
        <p:sp>
          <p:nvSpPr>
            <p:cNvPr id="12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13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5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1148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sz="3600" b="1" dirty="0" smtClean="0">
                <a:solidFill>
                  <a:srgbClr val="FF0000"/>
                </a:solidFill>
              </a:rPr>
              <a:t>عناصر المحاضرة:</a:t>
            </a:r>
          </a:p>
          <a:p>
            <a:pPr marL="0" indent="0" algn="r" defTabSz="165100" rtl="1">
              <a:buClr>
                <a:schemeClr val="bg1"/>
              </a:buClr>
              <a:buSzPct val="80000"/>
              <a:buAutoNum type="arabicPeriod"/>
            </a:pPr>
            <a:r>
              <a:rPr lang="ar-DZ" sz="3600" b="1" dirty="0" smtClean="0">
                <a:solidFill>
                  <a:schemeClr val="bg1"/>
                </a:solidFill>
              </a:rPr>
              <a:t> تكلفة الاستثمار(الإنفاق الاستثماري)</a:t>
            </a:r>
          </a:p>
          <a:p>
            <a:pPr marL="0" indent="0" algn="r" defTabSz="165100" rtl="1">
              <a:buClr>
                <a:schemeClr val="bg1"/>
              </a:buClr>
              <a:buSzPct val="80000"/>
              <a:buAutoNum type="arabicPeriod"/>
            </a:pPr>
            <a:r>
              <a:rPr lang="ar-DZ" sz="3600" b="1" dirty="0" smtClean="0">
                <a:solidFill>
                  <a:schemeClr val="bg1"/>
                </a:solidFill>
              </a:rPr>
              <a:t> العمر الاقتصادي( مدة الحياة)</a:t>
            </a:r>
          </a:p>
          <a:p>
            <a:pPr marL="0" indent="0" algn="r" defTabSz="165100" rtl="1">
              <a:buClr>
                <a:schemeClr val="bg1"/>
              </a:buClr>
              <a:buSzPct val="80000"/>
              <a:buAutoNum type="arabicPeriod"/>
            </a:pPr>
            <a:r>
              <a:rPr lang="ar-DZ" sz="3600" b="1" dirty="0" smtClean="0">
                <a:solidFill>
                  <a:schemeClr val="bg1"/>
                </a:solidFill>
              </a:rPr>
              <a:t> التدفقات النقدية</a:t>
            </a:r>
          </a:p>
          <a:p>
            <a:pPr marL="0" indent="0" algn="r" defTabSz="165100" rtl="1">
              <a:buClr>
                <a:schemeClr val="bg1"/>
              </a:buClr>
              <a:buSzPct val="80000"/>
              <a:buAutoNum type="arabicPeriod"/>
            </a:pPr>
            <a:r>
              <a:rPr lang="ar-DZ" sz="3600" b="1" dirty="0" smtClean="0">
                <a:solidFill>
                  <a:schemeClr val="bg1"/>
                </a:solidFill>
              </a:rPr>
              <a:t> القيمة المتبقية</a:t>
            </a:r>
          </a:p>
          <a:p>
            <a:pPr marL="0" indent="0" algn="r" defTabSz="165100" rtl="1">
              <a:buClr>
                <a:schemeClr val="bg1"/>
              </a:buClr>
              <a:buSzPct val="80000"/>
              <a:buAutoNum type="arabicPeriod"/>
            </a:pPr>
            <a:r>
              <a:rPr lang="ar-DZ" sz="3600" b="1" dirty="0" smtClean="0">
                <a:solidFill>
                  <a:schemeClr val="bg1"/>
                </a:solidFill>
              </a:rPr>
              <a:t> معدل الخصم ( التحيين)</a:t>
            </a:r>
          </a:p>
          <a:p>
            <a:pPr marL="880110" indent="-742950" algn="r" rtl="1">
              <a:buAutoNum type="arabicPeriod"/>
            </a:pPr>
            <a:endParaRPr lang="fr-FR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381000" y="1911727"/>
            <a:ext cx="83058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r"/>
                <a:tab pos="18732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    يتطلب القرار الاستثماري الرشيد تحديد خمس عناصر لكل بديل استثماري قبل عملية المقارنة والاختيار من بينها، هذه العناصر هي: </a:t>
            </a:r>
          </a:p>
          <a:p>
            <a:pPr marL="284163" marR="0" lvl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>
                <a:tab pos="130175" algn="r"/>
                <a:tab pos="18732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تكلفة الاستثمار؛</a:t>
            </a:r>
          </a:p>
          <a:p>
            <a:pPr marL="284163" marR="0" lvl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>
                <a:tab pos="130175" algn="r"/>
                <a:tab pos="18732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عمر الاستثمار؛</a:t>
            </a:r>
          </a:p>
          <a:p>
            <a:pPr marL="284163" marR="0" lvl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>
                <a:tab pos="130175" algn="r"/>
                <a:tab pos="18732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التدفقات النقدية السنوية الصافية؛</a:t>
            </a:r>
          </a:p>
          <a:p>
            <a:pPr marL="284163" marR="0" lvl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>
                <a:tab pos="130175" algn="r"/>
                <a:tab pos="18732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القيمة المتبقية؛</a:t>
            </a:r>
          </a:p>
          <a:p>
            <a:pPr marL="284163" marR="0" lvl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>
                <a:tab pos="130175" algn="r"/>
                <a:tab pos="18732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معدل الخصم. 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0" y="762000"/>
            <a:ext cx="13837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ar-DZ" altLang="zh-CN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تمهيد: </a:t>
            </a:r>
            <a:endParaRPr lang="fr-FR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43800" y="609600"/>
            <a:ext cx="10839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4000" b="1" dirty="0" smtClean="0">
                <a:solidFill>
                  <a:srgbClr val="FF0000"/>
                </a:solidFill>
              </a:rPr>
              <a:t>تمهيد</a:t>
            </a:r>
            <a:endParaRPr lang="fr-FR" sz="4000" dirty="0"/>
          </a:p>
        </p:txBody>
      </p:sp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304800" y="1523666"/>
            <a:ext cx="8458296" cy="3352900"/>
            <a:chOff x="433" y="1260"/>
            <a:chExt cx="10892" cy="1917"/>
          </a:xfrm>
        </p:grpSpPr>
        <p:sp>
          <p:nvSpPr>
            <p:cNvPr id="19459" name="Text Box 3"/>
            <p:cNvSpPr txBox="1">
              <a:spLocks noChangeArrowheads="1"/>
            </p:cNvSpPr>
            <p:nvPr/>
          </p:nvSpPr>
          <p:spPr bwMode="auto">
            <a:xfrm>
              <a:off x="9720" y="1995"/>
              <a:ext cx="1605" cy="529"/>
            </a:xfrm>
            <a:prstGeom prst="rect">
              <a:avLst/>
            </a:prstGeom>
            <a:solidFill>
              <a:srgbClr val="00FF00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</a:rPr>
                <a:t>قرار الاستثمار</a:t>
              </a:r>
              <a:endParaRPr kumimoji="0" lang="fr-FR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460" name="Text Box 4"/>
            <p:cNvSpPr txBox="1">
              <a:spLocks noChangeArrowheads="1"/>
            </p:cNvSpPr>
            <p:nvPr/>
          </p:nvSpPr>
          <p:spPr bwMode="auto">
            <a:xfrm>
              <a:off x="5045" y="1260"/>
              <a:ext cx="4240" cy="57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</a:rPr>
                <a:t>التزام </a:t>
              </a:r>
              <a:r>
                <a:rPr kumimoji="0" lang="ar-DZ" sz="2800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</a:rPr>
                <a:t>ط</a:t>
              </a: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</a:rPr>
                <a:t> أ </a:t>
              </a:r>
              <a:r>
                <a:rPr kumimoji="0" lang="ar-DZ" sz="2800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</a:rPr>
                <a:t>غ</a:t>
              </a: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</a:rPr>
                <a:t> متكرر( 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</a:rPr>
                <a:t>صعوبة التراجع إلا بخسارة مرتفعة</a:t>
              </a: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</a:rPr>
                <a:t>)</a:t>
              </a:r>
              <a:endParaRPr kumimoji="0" lang="fr-FR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461" name="Text Box 5"/>
            <p:cNvSpPr txBox="1">
              <a:spLocks noChangeArrowheads="1"/>
            </p:cNvSpPr>
            <p:nvPr/>
          </p:nvSpPr>
          <p:spPr bwMode="auto">
            <a:xfrm>
              <a:off x="5143" y="2001"/>
              <a:ext cx="4142" cy="523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</a:rPr>
                <a:t>ارتفاع التكلفة ( </a:t>
              </a:r>
              <a:r>
                <a:rPr kumimoji="0" lang="ar-DZ" sz="2800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</a:rPr>
                <a:t>انفاق</a:t>
              </a: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</a:rPr>
                <a:t> استثماري  مبدئي ضخم)</a:t>
              </a:r>
              <a:endParaRPr kumimoji="0" lang="fr-FR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462" name="Text Box 6"/>
            <p:cNvSpPr txBox="1">
              <a:spLocks noChangeArrowheads="1"/>
            </p:cNvSpPr>
            <p:nvPr/>
          </p:nvSpPr>
          <p:spPr bwMode="auto">
            <a:xfrm>
              <a:off x="5143" y="2640"/>
              <a:ext cx="4142" cy="537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</a:rPr>
                <a:t>مخاطرة عالية (تدفقات مستقبلية </a:t>
              </a:r>
              <a:r>
                <a:rPr kumimoji="0" lang="ar-DZ" sz="2800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</a:rPr>
                <a:t>غ</a:t>
              </a: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</a:rPr>
                <a:t> مؤكدة)</a:t>
              </a:r>
              <a:endParaRPr kumimoji="0" lang="fr-FR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463" name="Text Box 7"/>
            <p:cNvSpPr txBox="1">
              <a:spLocks noChangeArrowheads="1"/>
            </p:cNvSpPr>
            <p:nvPr/>
          </p:nvSpPr>
          <p:spPr bwMode="auto">
            <a:xfrm>
              <a:off x="433" y="1914"/>
              <a:ext cx="4121" cy="566"/>
            </a:xfrm>
            <a:prstGeom prst="rect">
              <a:avLst/>
            </a:prstGeom>
            <a:solidFill>
              <a:srgbClr val="FF6699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</a:rPr>
                <a:t>أهمية التخطيط للتأكد من سلامة قرار الاستثمار</a:t>
              </a:r>
              <a:endParaRPr kumimoji="0" lang="fr-FR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9464" name="AutoShape 8"/>
            <p:cNvCxnSpPr>
              <a:cxnSpLocks noChangeShapeType="1"/>
            </p:cNvCxnSpPr>
            <p:nvPr/>
          </p:nvCxnSpPr>
          <p:spPr bwMode="auto">
            <a:xfrm flipH="1" flipV="1">
              <a:off x="9285" y="1635"/>
              <a:ext cx="450" cy="60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465" name="AutoShape 9"/>
            <p:cNvCxnSpPr>
              <a:cxnSpLocks noChangeShapeType="1"/>
            </p:cNvCxnSpPr>
            <p:nvPr/>
          </p:nvCxnSpPr>
          <p:spPr bwMode="auto">
            <a:xfrm flipH="1">
              <a:off x="9285" y="2235"/>
              <a:ext cx="450" cy="64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466" name="AutoShape 10"/>
            <p:cNvCxnSpPr>
              <a:cxnSpLocks noChangeShapeType="1"/>
            </p:cNvCxnSpPr>
            <p:nvPr/>
          </p:nvCxnSpPr>
          <p:spPr bwMode="auto">
            <a:xfrm flipH="1">
              <a:off x="9285" y="2235"/>
              <a:ext cx="450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467" name="AutoShape 11"/>
            <p:cNvCxnSpPr>
              <a:cxnSpLocks noChangeShapeType="1"/>
            </p:cNvCxnSpPr>
            <p:nvPr/>
          </p:nvCxnSpPr>
          <p:spPr bwMode="auto">
            <a:xfrm flipH="1">
              <a:off x="4640" y="1635"/>
              <a:ext cx="405" cy="60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468" name="AutoShape 12"/>
            <p:cNvCxnSpPr>
              <a:cxnSpLocks noChangeShapeType="1"/>
            </p:cNvCxnSpPr>
            <p:nvPr/>
          </p:nvCxnSpPr>
          <p:spPr bwMode="auto">
            <a:xfrm flipH="1">
              <a:off x="4640" y="2235"/>
              <a:ext cx="405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469" name="AutoShape 13"/>
            <p:cNvCxnSpPr>
              <a:cxnSpLocks noChangeShapeType="1"/>
            </p:cNvCxnSpPr>
            <p:nvPr/>
          </p:nvCxnSpPr>
          <p:spPr bwMode="auto">
            <a:xfrm flipH="1" flipV="1">
              <a:off x="4640" y="2235"/>
              <a:ext cx="405" cy="64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83364" y="609600"/>
            <a:ext cx="59266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165100" rtl="1">
              <a:buClr>
                <a:srgbClr val="FF0000"/>
              </a:buClr>
              <a:buSzPct val="100000"/>
              <a:buAutoNum type="arabicPeriod"/>
            </a:pPr>
            <a:r>
              <a:rPr lang="ar-DZ" sz="3600" b="1" dirty="0" smtClean="0">
                <a:solidFill>
                  <a:srgbClr val="FF0000"/>
                </a:solidFill>
              </a:rPr>
              <a:t> تكلفة الاستثمار(الإنفاق الاستثماري)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1676400"/>
            <a:ext cx="8077200" cy="1077218"/>
          </a:xfrm>
          <a:prstGeom prst="rect">
            <a:avLst/>
          </a:prstGeom>
          <a:solidFill>
            <a:srgbClr val="00FFFF"/>
          </a:solidFill>
        </p:spPr>
        <p:txBody>
          <a:bodyPr wrap="square">
            <a:spAutoFit/>
          </a:bodyPr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</a:rPr>
              <a:t>   هي كل </a:t>
            </a:r>
            <a:r>
              <a:rPr lang="ar-DZ" sz="3200" b="1" dirty="0">
                <a:solidFill>
                  <a:schemeClr val="bg1"/>
                </a:solidFill>
              </a:rPr>
              <a:t>ما ينفق على المشروع من لحظة التفكير الجدي في إقامته وحتى بداية أول دورة </a:t>
            </a:r>
            <a:r>
              <a:rPr lang="ar-DZ" sz="3200" b="1" dirty="0" smtClean="0">
                <a:solidFill>
                  <a:schemeClr val="bg1"/>
                </a:solidFill>
              </a:rPr>
              <a:t>تشغيلية.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81000" y="3494782"/>
            <a:ext cx="8305800" cy="1077218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   ترتبط بفترة الإنشاء، التي قد تصل إلى عدة سنوات،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لحظة (صفر) في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المشروعات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الفورية مثل شراء مشروع قائم.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228600" y="566202"/>
            <a:ext cx="868680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r"/>
              </a:tabLst>
            </a:pPr>
            <a:r>
              <a:rPr kumimoji="0" lang="ar-DZ" alt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تكلفة الاستثمار =  </a:t>
            </a:r>
            <a:endParaRPr kumimoji="0" lang="fr-FR" altLang="zh-CN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سعر حيازة الأصل الاستثماري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(سهل التحديد من كتالوجات البائعين).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تكاليف ملحقة بالشراء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نقل،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جمركة ...)؛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lang="ar-DZ" altLang="zh-CN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تكاليف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تركيب، تأسيس، تشغيل وتدريب عمال (تكنولوجيا جديدة)؛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تكاليف استثمارات مكملة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للاستثمار الرئيسي (نقل العمال، مباني اجتماعية...)؛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صافي سعر التنازل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عن الأصل القديم من تكلفة حيازة الأصل الجديد (حالة استمارات الإحلا</a:t>
            </a:r>
            <a:r>
              <a:rPr lang="ar-DZ" altLang="zh-CN" sz="3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ل)؛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+ احتياج رأس المال العامل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للاستغلال الإضافي</a:t>
            </a:r>
            <a:r>
              <a:rPr kumimoji="0" lang="fr-FR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BFR</a:t>
            </a:r>
            <a:r>
              <a:rPr kumimoji="0" lang="en-US" altLang="zh-CN" sz="2400" b="1" i="0" u="none" strike="noStrike" cap="none" normalizeH="0" baseline="-30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sup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ar-DZ" altLang="zh-CN" sz="3200" b="1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(حالة ا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ستثمار توسعي أو جديد).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304800" y="1484055"/>
            <a:ext cx="84582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  <a:tabLst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الزيادة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في النشاط تؤدي إلى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زيادة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في الاستخدامات الجارية( مخزونات، زبائن،...)، و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زيادة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في الموارد الجارية( موردون، أجور، ضمان اجتماعي</a:t>
            </a:r>
            <a:r>
              <a:rPr kumimoji="0" lang="ar-DZ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...)، وبما أن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الزيادة</a:t>
            </a:r>
            <a:r>
              <a:rPr kumimoji="0" lang="ar-DZ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في</a:t>
            </a:r>
            <a:r>
              <a:rPr kumimoji="0" lang="ar-DZ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الاستخدامات عادة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أكبر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من الزيادة في</a:t>
            </a:r>
            <a:r>
              <a:rPr kumimoji="0" lang="ar-DZ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الموارد،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الفارق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يمول ب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أموال دائمة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ومنه يتشكل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احتياج إضافي لرأس المال العامل للاستغلال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4191000"/>
            <a:ext cx="7648248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30175" algn="r"/>
              </a:tabLst>
            </a:pPr>
            <a:r>
              <a:rPr kumimoji="0" lang="en-US" altLang="zh-CN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BFR</a:t>
            </a:r>
            <a:r>
              <a:rPr kumimoji="0" lang="en-US" altLang="zh-CN" sz="3200" b="1" i="0" u="none" strike="noStrike" cap="none" normalizeH="0" baseline="-30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sup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= مخزون + حقوق استغلال – ديون استغلال</a:t>
            </a:r>
            <a:r>
              <a:rPr kumimoji="0" lang="fr-FR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6934200" y="685800"/>
            <a:ext cx="1598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ar-DZ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ملاحظة:</a:t>
            </a:r>
            <a:endParaRPr lang="fr-FR" sz="4000" dirty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81000" y="4983540"/>
            <a:ext cx="8458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   يتم استرجاع</a:t>
            </a:r>
            <a:r>
              <a:rPr kumimoji="0" lang="en-US" altLang="zh-CN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BFR</a:t>
            </a:r>
            <a:r>
              <a:rPr kumimoji="0" lang="en-US" altLang="zh-CN" sz="32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sup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بعد نهاية المشروع في شكل مواد ومنتجات متبقية تباع، تحصيل مبيعات متأخرة، تضاف للسنة الأخيرة من عمر المشروع.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533400" y="1554540"/>
            <a:ext cx="8153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79388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التكاليف التي تتحملها المؤسسة سواء نفذ المشروع أم لا، مثل دراسة جدوى المشروع، لا تدخل ضمن تكلفة الاستثمار، وتسمى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التكاليف الغارقة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3400" y="4297740"/>
            <a:ext cx="8153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79388" algn="r"/>
              </a:tabLst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عند استخدام موارد المؤسسة في المشروع الاستثماري، يجب إدراج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تكلفة الفرصة الضائعة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لهذه الموارد ضمن تكاليف المشروع (تدفقات نقدية خارجة).</a:t>
            </a:r>
            <a:endParaRPr kumimoji="0" lang="ar-SA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34200" y="685800"/>
            <a:ext cx="1598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ar-DZ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ملاحظة:</a:t>
            </a:r>
            <a:endParaRPr lang="fr-FR" sz="4000" dirty="0"/>
          </a:p>
        </p:txBody>
      </p:sp>
      <p:sp>
        <p:nvSpPr>
          <p:cNvPr id="7" name="Rectangle 6"/>
          <p:cNvSpPr/>
          <p:nvPr/>
        </p:nvSpPr>
        <p:spPr>
          <a:xfrm>
            <a:off x="6934200" y="3330714"/>
            <a:ext cx="1598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ar-DZ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ملاحظة:</a:t>
            </a:r>
            <a:endParaRPr lang="fr-FR" sz="4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381000" y="914400"/>
            <a:ext cx="830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2. مدة حياة الاستثمار (العمر الاقتصادي): 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1000" y="1560255"/>
            <a:ext cx="8305800" cy="1569660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</a:rPr>
              <a:t>   هي فترة استغلال الاستثمار التي يحقق فيها معدلات العائد المرغوب فيها أو المخططة، وهي المدة التي يستخدم فيها الأصل الاستثماري في النشاط، ويولد إيرادات تفوق نفقاته.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3505200"/>
            <a:ext cx="8229600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  <a:tabLst>
                <a:tab pos="130175" algn="r"/>
              </a:tabLst>
            </a:pPr>
            <a:r>
              <a:rPr lang="ar-DZ" altLang="zh-CN" sz="3200" b="1" dirty="0" smtClean="0">
                <a:solidFill>
                  <a:schemeClr val="bg1"/>
                </a:solidFill>
                <a:latin typeface="Simplified Arabic"/>
                <a:ea typeface="SimSun" pitchFamily="2" charset="-122"/>
              </a:rPr>
              <a:t>   ي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</a:rPr>
              <a:t>ختلف </a:t>
            </a:r>
            <a:r>
              <a:rPr lang="ar-DZ" altLang="zh-CN" sz="3200" b="1" dirty="0" smtClean="0">
                <a:solidFill>
                  <a:srgbClr val="FF0000"/>
                </a:solidFill>
                <a:latin typeface="Simplified Arabic"/>
                <a:ea typeface="SimSun" pitchFamily="2" charset="-122"/>
              </a:rPr>
              <a:t>العمر الاقتصادي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</a:rPr>
              <a:t>عن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</a:rPr>
              <a:t>العمر الإنتاجي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</a:rPr>
              <a:t>(مدة الاستخدام الفعلي للاستثمار في النشاط).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1" y="4953000"/>
            <a:ext cx="8305800" cy="1077218"/>
          </a:xfrm>
          <a:prstGeom prst="rect">
            <a:avLst/>
          </a:prstGeom>
          <a:solidFill>
            <a:srgbClr val="00FFFF"/>
          </a:solidFill>
        </p:spPr>
        <p:txBody>
          <a:bodyPr wrap="square">
            <a:spAutoFit/>
          </a:bodyPr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Simplified Arabic"/>
                <a:ea typeface="SimSun" pitchFamily="2" charset="-122"/>
              </a:rPr>
              <a:t>    </a:t>
            </a:r>
            <a:r>
              <a:rPr lang="ar-DZ" sz="3200" b="1" dirty="0" smtClean="0">
                <a:solidFill>
                  <a:srgbClr val="FF0000"/>
                </a:solidFill>
                <a:latin typeface="Simplified Arabic"/>
                <a:ea typeface="SimSun" pitchFamily="2" charset="-122"/>
              </a:rPr>
              <a:t>العمر المحاسبي </a:t>
            </a:r>
            <a:r>
              <a:rPr lang="ar-DZ" sz="3200" b="1" dirty="0" smtClean="0">
                <a:solidFill>
                  <a:schemeClr val="bg1"/>
                </a:solidFill>
                <a:latin typeface="Simplified Arabic"/>
                <a:ea typeface="SimSun" pitchFamily="2" charset="-122"/>
              </a:rPr>
              <a:t>هو الفترة التي يهلك فيها الأصل الاستثماري تماما، يتعلق بنوع الأصل وطريقة الاهتلاك المتبعة.    </a:t>
            </a:r>
            <a:endParaRPr lang="fr-FR" sz="32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609600"/>
            <a:ext cx="480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30175" algn="r"/>
              </a:tabLst>
            </a:pPr>
            <a:r>
              <a:rPr kumimoji="0" lang="ar-DZ" altLang="zh-CN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</a:rPr>
              <a:t>محددات مدة حياة الاستثمار</a:t>
            </a:r>
            <a:endParaRPr kumimoji="0" lang="fr-FR" altLang="zh-CN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582341"/>
            <a:ext cx="8229600" cy="1077218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مدة الحياة الفنية: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يقدرها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القسم التقني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بدقة مقبولة بعدد بساعات التشغيل.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896612"/>
            <a:ext cx="8229600" cy="1569660"/>
          </a:xfrm>
          <a:prstGeom prst="rect">
            <a:avLst/>
          </a:prstGeom>
          <a:solidFill>
            <a:srgbClr val="00FF00"/>
          </a:solidFill>
        </p:spPr>
        <p:txBody>
          <a:bodyPr wrap="square"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مدة الحياة التكنولوجية: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المدة التي تفصل بين تاريخ تشغيل الأصل وتاريخ ظهور آلة جديدة تقوم بنفس الدور، ولكن بإنتاجية وجودة أعلى.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4754940"/>
            <a:ext cx="8229600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مدة حياة المنتج: </a:t>
            </a:r>
            <a:r>
              <a:rPr kumimoji="0" lang="ar-DZ" altLang="zh-CN" sz="3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عندما لا يمكن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تحويل استغلال الاستثمار في حالة زوال المنتج، فإن مدة حياة المنتج تكون هي مدة حياة الاستثمار.</a:t>
            </a:r>
            <a:endParaRPr lang="fr-FR" sz="32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381000" y="2046982"/>
            <a:ext cx="8305800" cy="107721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4613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Arial" pitchFamily="34" charset="0"/>
              </a:rPr>
              <a:t>  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Arial" pitchFamily="34" charset="0"/>
              </a:rPr>
              <a:t>التدفق النقدي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Arial" pitchFamily="34" charset="0"/>
              </a:rPr>
              <a:t>هو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Arial" pitchFamily="34" charset="0"/>
              </a:rPr>
              <a:t>حركة</a:t>
            </a:r>
            <a:r>
              <a:rPr kumimoji="0" lang="fr-FR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Arial" pitchFamily="34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النقدية</a:t>
            </a:r>
            <a:r>
              <a:rPr kumimoji="0" lang="fr-FR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Arial" pitchFamily="34" charset="0"/>
              </a:rPr>
              <a:t>إلى داخل أو إلى خارج المشروع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Arial" pitchFamily="34" charset="0"/>
              </a:rPr>
              <a:t> الاستثماري.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81600" y="533400"/>
            <a:ext cx="34596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  <a:tabLst>
                <a:tab pos="74613" algn="r"/>
              </a:tabLst>
            </a:pPr>
            <a:r>
              <a:rPr kumimoji="0" lang="ar-DZ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التدفقات النقدية:</a:t>
            </a:r>
            <a:endParaRPr kumimoji="0" lang="fr-FR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3418582"/>
            <a:ext cx="8305800" cy="1077218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just" rtl="1">
              <a:buClr>
                <a:srgbClr val="FF0000"/>
              </a:buClr>
              <a:buFont typeface="Wingdings" pitchFamily="2" charset="2"/>
              <a:buChar char="ü"/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تدفقات نقدية داخلة (تحصيلات)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: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مبيعات،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استرجاع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BFR 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في نهاية المشروع، القيمة المتبقية.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4678740"/>
            <a:ext cx="8305800" cy="1569660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pPr algn="just" rtl="1">
              <a:buClr>
                <a:srgbClr val="FF0000"/>
              </a:buClr>
              <a:buFont typeface="Wingdings" pitchFamily="2" charset="2"/>
              <a:buChar char="ü"/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تدفقات خارجة (تسديدات):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إنفاق استثماري مبدئي (تكاليف رأسمالية)، تكاليف التشغيل (أجور،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مشتريات، مصاريف،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ضريبة على الأرباح</a:t>
            </a:r>
            <a:r>
              <a:rPr kumimoji="0" lang="fr-FR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....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).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70040" y="1371600"/>
            <a:ext cx="16353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أ. تعريف:</a:t>
            </a:r>
            <a:endParaRPr lang="fr-FR" sz="36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92796" y="685800"/>
            <a:ext cx="40126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ب. أنواع التدفقات النقدية:</a:t>
            </a:r>
            <a:endParaRPr lang="fr-FR" sz="36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1759327"/>
            <a:ext cx="8458200" cy="1569660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تدفقات نقدية تشغيلية: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النقدية المنفقة أو المكتسبة نتيجة أنشطة تشغيلية، وتشمل مبيعات، مشتريات، أجور، مصاريف، ضرائب على النتائج...إلخ.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4800" y="3770055"/>
            <a:ext cx="8458200" cy="1077218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تدفقات نقدية استثمارية: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النقدية المكتسبة من بيع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أصول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ط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م، أو إنفاقها لحيازة أصول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ط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م.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4800" y="5212140"/>
            <a:ext cx="8458200" cy="156966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تدفقات نقدية تمويلية: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النقدية التي تحققت من الحصول على ديون أو إصدار أسهم، أو المدفوعة لسداد إعادة شراء الأسهم أو تسديدات الديون.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3124200" y="609600"/>
            <a:ext cx="556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65100" algn="r"/>
              </a:tabLst>
            </a:pPr>
            <a:r>
              <a:rPr kumimoji="0" lang="ar-DZ" alt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ج. التدفق النقدي السنوي الصافي: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1571685"/>
            <a:ext cx="8229600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165100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الطريقة المباشرة: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      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5100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تدفق نقدي صافي= تدفقات نقدية داخلة- تدفقات نقدية خارجة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5100" algn="r"/>
              </a:tabLst>
            </a:pPr>
            <a:r>
              <a:rPr lang="ar-DZ" altLang="zh-CN" sz="3200" b="1" dirty="0" smtClean="0">
                <a:solidFill>
                  <a:schemeClr val="bg1"/>
                </a:solidFill>
                <a:latin typeface="Simplified Arabic"/>
                <a:ea typeface="SimSun" pitchFamily="2" charset="-122"/>
                <a:cs typeface="Times New Roman" pitchFamily="18" charset="0"/>
              </a:rPr>
              <a:t>                      = تحصيلات - تسديدات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3400485"/>
            <a:ext cx="8229600" cy="206210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165100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الطريقة </a:t>
            </a:r>
            <a:r>
              <a:rPr kumimoji="0" lang="ar-DZ" altLang="zh-CN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غ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المباشرة: 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65100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تدفق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نقدي صافي= ربح محاسبي صافي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implified Arabic"/>
              <a:ea typeface="SimSun" pitchFamily="2" charset="-122"/>
              <a:cs typeface="Times New Roman" pitchFamily="18" charset="0"/>
            </a:endParaRPr>
          </a:p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65100" algn="r"/>
              </a:tabLst>
            </a:pPr>
            <a:r>
              <a:rPr lang="ar-DZ" altLang="zh-CN" sz="3200" b="1" dirty="0">
                <a:solidFill>
                  <a:schemeClr val="bg1"/>
                </a:solidFill>
                <a:latin typeface="Simplified Arabic"/>
                <a:ea typeface="SimSun" pitchFamily="2" charset="-122"/>
                <a:cs typeface="Times New Roman" pitchFamily="18" charset="0"/>
              </a:rPr>
              <a:t> </a:t>
            </a:r>
            <a:r>
              <a:rPr lang="ar-DZ" altLang="zh-CN" sz="3200" b="1" dirty="0" smtClean="0">
                <a:solidFill>
                  <a:schemeClr val="bg1"/>
                </a:solidFill>
                <a:latin typeface="Simplified Arabic"/>
                <a:ea typeface="SimSun" pitchFamily="2" charset="-122"/>
                <a:cs typeface="Times New Roman" pitchFamily="18" charset="0"/>
              </a:rPr>
              <a:t>                     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– إيرادات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غ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نقدية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implified Arabic"/>
              <a:ea typeface="SimSun" pitchFamily="2" charset="-122"/>
              <a:cs typeface="Times New Roman" pitchFamily="18" charset="0"/>
            </a:endParaRPr>
          </a:p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65100" algn="r"/>
              </a:tabLst>
            </a:pPr>
            <a:r>
              <a:rPr lang="ar-DZ" altLang="zh-CN" sz="3200" b="1" dirty="0">
                <a:solidFill>
                  <a:schemeClr val="bg1"/>
                </a:solidFill>
                <a:latin typeface="Simplified Arabic"/>
                <a:ea typeface="SimSun" pitchFamily="2" charset="-122"/>
                <a:cs typeface="Times New Roman" pitchFamily="18" charset="0"/>
              </a:rPr>
              <a:t> </a:t>
            </a:r>
            <a:r>
              <a:rPr lang="ar-DZ" altLang="zh-CN" sz="3200" b="1" dirty="0" smtClean="0">
                <a:solidFill>
                  <a:schemeClr val="bg1"/>
                </a:solidFill>
                <a:latin typeface="Simplified Arabic"/>
                <a:ea typeface="SimSun" pitchFamily="2" charset="-122"/>
                <a:cs typeface="Times New Roman" pitchFamily="18" charset="0"/>
              </a:rPr>
              <a:t>                    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+ أعباء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غ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نقدية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" y="5628382"/>
            <a:ext cx="8229600" cy="1077218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165100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تدفق نقدي صافي=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ربح محاسبي صافي+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مخ ال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اهتلاك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– </a:t>
            </a:r>
            <a:r>
              <a:rPr kumimoji="0" lang="ar-JO" altLang="zh-CN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ا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لا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نفاق </a:t>
            </a:r>
            <a:r>
              <a:rPr kumimoji="0" lang="ar-JO" altLang="zh-CN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ا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لا</a:t>
            </a:r>
            <a:r>
              <a:rPr kumimoji="0" lang="ar-JO" altLang="zh-CN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ستثماري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+ صافي التنازل- 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BFR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الإضافي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304800" y="1402140"/>
            <a:ext cx="8458200" cy="156966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3025" algn="r"/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أقساط سداد القروض لا تعتبر تدفقات نقدية، وإلا تم حسابها مرتين، الأولى عند حساب تكلفة الاستثمار كتدفقات نقدية خارجة، والثانية عن سداد القرض.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800" y="4186297"/>
            <a:ext cx="8458200" cy="2062103"/>
          </a:xfrm>
          <a:prstGeom prst="rect">
            <a:avLst/>
          </a:prstGeom>
          <a:solidFill>
            <a:srgbClr val="33CCC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3025" algn="r"/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فوائد القروض أثناء فترة الإنشاء تعتبر جزء من تكلفة الاستثمار، أما أثناء فترة الاستغلال فتعتبر مصاريف مالية،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و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لا تدخل في حساب تدفقات الاستثمار، بل يتم خصمها أثناء التقييم المالي للمشروع كتكلفة لرأس المال.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34200" y="685800"/>
            <a:ext cx="1598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4000" b="1" dirty="0" smtClean="0">
                <a:solidFill>
                  <a:srgbClr val="FF0000"/>
                </a:solidFill>
              </a:rPr>
              <a:t>ملاحظة: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34200" y="3406914"/>
            <a:ext cx="1598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4000" b="1" dirty="0" smtClean="0">
                <a:solidFill>
                  <a:srgbClr val="FF0000"/>
                </a:solidFill>
              </a:rPr>
              <a:t>ملاحظة:</a:t>
            </a:r>
            <a:endParaRPr lang="fr-FR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95800" y="609600"/>
            <a:ext cx="4114800" cy="762000"/>
          </a:xfrm>
        </p:spPr>
        <p:txBody>
          <a:bodyPr>
            <a:normAutofit/>
          </a:bodyPr>
          <a:lstStyle/>
          <a:p>
            <a:pPr marL="0" indent="22225" algn="r" rtl="1">
              <a:buNone/>
            </a:pPr>
            <a:r>
              <a:rPr lang="ar-DZ" sz="4000" b="1" dirty="0" smtClean="0">
                <a:solidFill>
                  <a:srgbClr val="FF0000"/>
                </a:solidFill>
              </a:rPr>
              <a:t>أولا. تعريف الاستثمار: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495800" y="1371600"/>
            <a:ext cx="4114800" cy="76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22225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lang="ar-DZ" sz="4000" b="1" dirty="0" smtClean="0">
                <a:solidFill>
                  <a:srgbClr val="FF0000"/>
                </a:solidFill>
              </a:rPr>
              <a:t>1. </a:t>
            </a: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التعريف المحاسبي: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2286000"/>
            <a:ext cx="838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</a:rPr>
              <a:t>    الاستثمار </a:t>
            </a:r>
            <a:r>
              <a:rPr lang="ar-DZ" sz="3200" b="1" dirty="0">
                <a:solidFill>
                  <a:schemeClr val="bg1"/>
                </a:solidFill>
              </a:rPr>
              <a:t>هو </a:t>
            </a:r>
            <a:r>
              <a:rPr lang="ar-DZ" sz="3200" b="1" dirty="0" smtClean="0">
                <a:solidFill>
                  <a:schemeClr val="bg1"/>
                </a:solidFill>
              </a:rPr>
              <a:t>كل </a:t>
            </a:r>
            <a:r>
              <a:rPr lang="ar-DZ" sz="3200" b="1" dirty="0">
                <a:solidFill>
                  <a:schemeClr val="bg1"/>
                </a:solidFill>
              </a:rPr>
              <a:t>أصل </a:t>
            </a:r>
            <a:r>
              <a:rPr lang="ar-DZ" sz="3200" b="1" dirty="0" smtClean="0">
                <a:solidFill>
                  <a:schemeClr val="bg1"/>
                </a:solidFill>
              </a:rPr>
              <a:t>منتج أو غير منتج، منقول </a:t>
            </a:r>
            <a:r>
              <a:rPr lang="ar-DZ" sz="3200" b="1" dirty="0">
                <a:solidFill>
                  <a:schemeClr val="bg1"/>
                </a:solidFill>
              </a:rPr>
              <a:t>أو ثابت، مادي أو معنوي، تمت حيازته أو أنتج من طرف المؤسسة، منجز أو قيد </a:t>
            </a:r>
            <a:r>
              <a:rPr lang="ar-DZ" sz="3200" b="1" dirty="0" smtClean="0">
                <a:solidFill>
                  <a:schemeClr val="bg1"/>
                </a:solidFill>
              </a:rPr>
              <a:t>الإنجاز، و</a:t>
            </a:r>
            <a:r>
              <a:rPr lang="ar-DZ" sz="3200" b="1" dirty="0" smtClean="0">
                <a:solidFill>
                  <a:srgbClr val="FF0000"/>
                </a:solidFill>
              </a:rPr>
              <a:t>يبقى في المؤسسة لأكثر من دورة نشاط.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4343400"/>
            <a:ext cx="8305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</a:rPr>
              <a:t>    الاستثمارات </a:t>
            </a:r>
            <a:r>
              <a:rPr lang="ar-DZ" sz="3200" b="1" dirty="0">
                <a:solidFill>
                  <a:schemeClr val="bg1"/>
                </a:solidFill>
              </a:rPr>
              <a:t>هي العناصر المادية وغير المادية التي تظهر في الجانب الأيمن في الميزانية( الأصول)، والتي حصلت عليها المؤسسة أو أنشأتها، لا من أجل بيعها، بل لاستخدامها في نشاطاتها لمدة طويلة (</a:t>
            </a:r>
            <a:r>
              <a:rPr lang="ar-DZ" sz="3200" b="1" dirty="0">
                <a:solidFill>
                  <a:srgbClr val="FF0000"/>
                </a:solidFill>
              </a:rPr>
              <a:t>أكثر من سنة</a:t>
            </a:r>
            <a:r>
              <a:rPr lang="ar-DZ" sz="3200" b="1" dirty="0">
                <a:solidFill>
                  <a:schemeClr val="bg1"/>
                </a:solidFill>
              </a:rPr>
              <a:t>)</a:t>
            </a:r>
            <a:endParaRPr lang="fr-FR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1665982"/>
            <a:ext cx="8305800" cy="1077218"/>
          </a:xfrm>
          <a:prstGeom prst="rect">
            <a:avLst/>
          </a:prstGeom>
          <a:solidFill>
            <a:srgbClr val="B2B2B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3025" algn="r"/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  الاهتلاكات لا يترتب عنها خروج للنقدية، وإنما تعتبر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أعباء محاسبية، وتؤخذ في الاعتبار فقط لحساب القاعدة الضريبية.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800" y="3886200"/>
            <a:ext cx="8305800" cy="1077218"/>
          </a:xfrm>
          <a:prstGeom prst="rect">
            <a:avLst/>
          </a:prstGeom>
          <a:solidFill>
            <a:srgbClr val="CC006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3025" algn="r"/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   لا تحتسب إلا التدفقات التفاضلية للمشروع، أي + </a:t>
            </a:r>
            <a:r>
              <a:rPr kumimoji="0" lang="ar-DZ" altLang="zh-CN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و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- في التدفقات النقدية للمؤسسة بفعل المشروع الجديد.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86600" y="762000"/>
            <a:ext cx="1598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4000" b="1" dirty="0" smtClean="0">
                <a:solidFill>
                  <a:srgbClr val="FF0000"/>
                </a:solidFill>
              </a:rPr>
              <a:t>ملاحظة: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88285" y="3025914"/>
            <a:ext cx="1598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4000" b="1" dirty="0" smtClean="0">
                <a:solidFill>
                  <a:srgbClr val="FF0000"/>
                </a:solidFill>
              </a:rPr>
              <a:t>ملاحظة:</a:t>
            </a:r>
            <a:endParaRPr lang="fr-FR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727770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870075" algn="l"/>
                <a:tab pos="130175" algn="r"/>
              </a:tabLst>
            </a:pPr>
            <a:r>
              <a:rPr kumimoji="0" lang="ar-DZ" altLang="zh-CN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د. مزايا استخدام التدفقات النقدية:</a:t>
            </a:r>
            <a:endParaRPr kumimoji="0" lang="fr-FR" altLang="zh-CN" sz="36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800" y="1525012"/>
            <a:ext cx="8382000" cy="107721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>
                <a:tab pos="-1870075" algn="l"/>
                <a:tab pos="130175" algn="r"/>
              </a:tabLst>
            </a:pPr>
            <a:r>
              <a:rPr lang="ar-DZ" altLang="zh-CN" sz="32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Times New Roman" pitchFamily="18" charset="0"/>
              </a:rPr>
              <a:t>ت</a:t>
            </a:r>
            <a:r>
              <a:rPr kumimoji="0" lang="ar-JO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سمح بتحديد العائد المالي </a:t>
            </a:r>
            <a:r>
              <a:rPr kumimoji="0" lang="ar-DZ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للاستثمار </a:t>
            </a:r>
            <a:r>
              <a:rPr lang="ar-DZ" altLang="zh-CN" sz="32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Times New Roman" pitchFamily="18" charset="0"/>
              </a:rPr>
              <a:t>عند استخدامها في حساب  </a:t>
            </a:r>
            <a:r>
              <a:rPr kumimoji="0" lang="ar-DZ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معايير التقييم .</a:t>
            </a:r>
            <a:endParaRPr lang="ar-DZ" altLang="zh-CN" sz="3200" b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4800" y="2738497"/>
            <a:ext cx="8382000" cy="107721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>
                <a:tab pos="-1870075" algn="l"/>
                <a:tab pos="130175" algn="r"/>
              </a:tabLst>
            </a:pPr>
            <a:r>
              <a:rPr lang="ar-DZ" altLang="zh-CN" sz="32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Times New Roman" pitchFamily="18" charset="0"/>
              </a:rPr>
              <a:t>ت</a:t>
            </a:r>
            <a:r>
              <a:rPr kumimoji="0" lang="ar-JO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سمح بتحديد مشاكل السيولة في النشاط، </a:t>
            </a:r>
            <a:r>
              <a:rPr kumimoji="0" lang="ar-DZ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لأن</a:t>
            </a:r>
            <a:r>
              <a:rPr kumimoji="0" lang="ar-DZ" altLang="zh-CN" sz="3200" b="1" i="0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DZ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الربح المحاسبي</a:t>
            </a:r>
            <a:r>
              <a:rPr kumimoji="0" lang="ar-JO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لا </a:t>
            </a:r>
            <a:r>
              <a:rPr kumimoji="0" lang="ar-DZ" altLang="zh-CN" sz="3200" b="1" i="0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يك</a:t>
            </a:r>
            <a:r>
              <a:rPr kumimoji="0" lang="ar-JO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ون بالضرورة سيولة</a:t>
            </a:r>
            <a:r>
              <a:rPr kumimoji="0" lang="ar-DZ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.</a:t>
            </a:r>
            <a:endParaRPr lang="ar-DZ" altLang="zh-CN" sz="3200" b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4800" y="4028182"/>
            <a:ext cx="8382000" cy="107721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>
                <a:tab pos="-1870075" algn="l"/>
                <a:tab pos="130175" algn="r"/>
              </a:tabLst>
            </a:pPr>
            <a:r>
              <a:rPr kumimoji="0" lang="ar-JO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أداة لتقييم جودة </a:t>
            </a:r>
            <a:r>
              <a:rPr kumimoji="0" lang="ar-DZ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الربح </a:t>
            </a:r>
            <a:r>
              <a:rPr kumimoji="0" lang="ar-DZ" altLang="zh-CN" sz="3200" b="1" i="0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المبني على الاستحقاق، أن </a:t>
            </a:r>
            <a:r>
              <a:rPr kumimoji="0" lang="ar-DZ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الربح المحاسبي </a:t>
            </a:r>
            <a:r>
              <a:rPr kumimoji="0" lang="ar-JO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من بنود كثيرة غير نقدية يعتبر منخفض الجودة</a:t>
            </a:r>
            <a:r>
              <a:rPr kumimoji="0" lang="ar-DZ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ar-JO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.</a:t>
            </a:r>
            <a:endParaRPr kumimoji="0" lang="fr-FR" altLang="zh-CN" sz="3200" b="1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57200" y="5552182"/>
            <a:ext cx="8382000" cy="1077218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>
                <a:tab pos="-1870075" algn="l"/>
                <a:tab pos="130175" algn="r"/>
              </a:tabLst>
            </a:pPr>
            <a:r>
              <a:rPr kumimoji="0" lang="ar-DZ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الربح المحاسبي يتأثر بالأساليب المحاسبية المعتمدة عكس التدفق النقدي.</a:t>
            </a:r>
            <a:endParaRPr kumimoji="0" lang="fr-FR" altLang="zh-CN" sz="3200" b="1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381000" y="880170"/>
            <a:ext cx="838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65100" algn="r"/>
              </a:tabLst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 charset="0"/>
                <a:ea typeface="Calibri" pitchFamily="34" charset="0"/>
              </a:rPr>
              <a:t>4. القيمة المتبقية: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1000" y="1753612"/>
            <a:ext cx="8382000" cy="156966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65100" algn="r"/>
              </a:tabLst>
            </a:pP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   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هي المبلغ الصافي المنتظر الحصول عليه عند بيع الأصل الاستثماري كخردة في نهاية عمره الاقتصادي، وذلك بعد طرح مصاريف الإزالة والبيع، والضريبة الرأسمالية إن وجدت.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1000" y="3764340"/>
            <a:ext cx="8382000" cy="156966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65100" algn="r"/>
              </a:tabLst>
            </a:pP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تساهم القيمة المتبقية في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اختيار وقبول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المشاريع الجديدة،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حيث تسمح </a:t>
            </a:r>
            <a:r>
              <a:rPr kumimoji="0" lang="ar-DZ" altLang="zh-CN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ب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تخفيض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تكلفة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الاستثمار اللازمة الجديد، مما يزيد من حظوظ القيام به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828800" y="152400"/>
            <a:ext cx="533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r"/>
              </a:tabLst>
            </a:pPr>
            <a:r>
              <a:rPr kumimoji="0" lang="ar-JO" alt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حالات معالجة القيمة المتبقية</a:t>
            </a:r>
            <a:endParaRPr kumimoji="0" lang="fr-FR" altLang="zh-CN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8600" y="762000"/>
            <a:ext cx="8839200" cy="14465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الحالة الأولى: </a:t>
            </a:r>
            <a:r>
              <a:rPr kumimoji="0" lang="ar-SA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صافي سعر التنازل&gt;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ق </a:t>
            </a:r>
            <a:r>
              <a:rPr kumimoji="0" lang="ar-DZ" altLang="zh-CN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ص</a:t>
            </a:r>
            <a:r>
              <a:rPr kumimoji="0" lang="ar-SA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altLang="zh-CN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يوجد ربح (فائض تنازل)←ضريبة أرباح رأسمالية، </a:t>
            </a: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صافي القيمة </a:t>
            </a:r>
            <a:r>
              <a:rPr kumimoji="0" lang="ar-SA" altLang="zh-CN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البيعية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تدفق نقدي داخل، والضريبة على </a:t>
            </a: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الربح 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تدفق نقدي خارج للسنة الأخيرة</a:t>
            </a: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52400" y="2209800"/>
            <a:ext cx="8839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مثال: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صافي سعر التنازل( البيع)= 1500.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القيمة المحاسبية الصافية(باقي الاهتلاك)= 1200.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الربح الرأسمالي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صافي سعر التنازل- قيمة محاسبية صافية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= 1500- 1200= 300 &gt; 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هو ربح رأسمالي يخضع لضريبة الأرباح الرأسمالية 20 %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ضريبة أرباح رأسمالية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300 × 0.20= 60.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إذن: صافي سعر التنازل عن الخردة 1500 تدفق نقدي داخل في نهاية المدة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الضريبة الرأسمالية 60 تدفق نقدي خارج في نهاية المدة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القيمة المتبقية= 1500- 60= 1440 تدفق نقدي داخل في نهاية المدة 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2362200"/>
            <a:ext cx="4908549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ق </a:t>
            </a:r>
            <a:r>
              <a:rPr lang="ar-DZ" sz="24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</a:t>
            </a: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ص= سعر الحيازة- مجموع أقساط الاهتلاك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228600"/>
            <a:ext cx="8382000" cy="14465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lang="ar-DZ" altLang="zh-CN" sz="3200" b="1" baseline="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الحالة</a:t>
            </a:r>
            <a:r>
              <a:rPr lang="ar-DZ" altLang="zh-CN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الثانية: </a:t>
            </a:r>
            <a:r>
              <a:rPr kumimoji="0" lang="ar-SA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صافي سعر التنازل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</a:t>
            </a:r>
            <a:r>
              <a:rPr kumimoji="0" lang="ar-DZ" altLang="zh-CN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ق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م </a:t>
            </a:r>
            <a:r>
              <a:rPr kumimoji="0" lang="ar-DZ" altLang="zh-CN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ص</a:t>
            </a:r>
            <a:r>
              <a:rPr kumimoji="0" lang="ar-SA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لا يوجد فائض تنازل←</a:t>
            </a: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لا توجد ضريبة، وصافي القيمة </a:t>
            </a:r>
            <a:r>
              <a:rPr kumimoji="0" lang="ar-SA" altLang="zh-CN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البيعية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تدفق داخل للسنة الأخيرة.</a:t>
            </a:r>
            <a:endParaRPr kumimoji="0" lang="fr-FR" altLang="zh-CN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6200" y="1841718"/>
            <a:ext cx="8976781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مثال: 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صافي سعر التنازل( البيع)= 1200.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القيمة المحاسبية الصافية(باقي الاهتلاك)= 1200.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الربح الرأسمالي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صافي سعر التنازل- قيمة محاسبية صافية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= 1200- 1200= 0 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لا يوجد ربح أو خسارة رأسمالية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ومنه: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إذن: صافي سعر التنازل عن الخردة 1200 تدفق نقدي داخل في نهاية المدة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القيمة المتبقية = 1200 تدفق نقدي داخل في نهاية المدة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1000" y="228600"/>
            <a:ext cx="8382000" cy="14465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الحالة الثالثة: </a:t>
            </a:r>
            <a:r>
              <a:rPr kumimoji="0" lang="ar-SA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صافي سعر التنازل &lt;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ق </a:t>
            </a:r>
            <a:r>
              <a:rPr kumimoji="0" lang="ar-DZ" altLang="zh-CN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ص</a:t>
            </a:r>
            <a:r>
              <a:rPr kumimoji="0" lang="ar-SA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30175" algn="r"/>
              </a:tabLst>
            </a:pP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توجد خسارة رأسمالية←</a:t>
            </a: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الاستفادة من </a:t>
            </a: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ائتمان</a:t>
            </a:r>
            <a:r>
              <a:rPr kumimoji="0" lang="ar-DZ" altLang="zh-CN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ضريبي، 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يعتبر كل من صافي القيمة </a:t>
            </a:r>
            <a:r>
              <a:rPr kumimoji="0" lang="ar-SA" altLang="zh-CN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البيعية</a:t>
            </a: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و</a:t>
            </a:r>
            <a:r>
              <a:rPr lang="ar-DZ" altLang="zh-CN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ائتمان ضريبي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تدفق نقدي داخل للسنة الأخيرة. </a:t>
            </a:r>
            <a:endParaRPr kumimoji="0" lang="ar-SA" altLang="zh-CN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1828800"/>
            <a:ext cx="85344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مثال: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صافي سعر التنازل( البيع)= 1000.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القيمة المحاسبية الصافية(باقي الاهتلاك)= 1200.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الخسارة الرأسمالية= صافي سعر التنازل- قيمة محاسبية صافية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        = 1000- 1200= - 200 &lt; 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يوجد ائتمان ضريبي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= 200 (0.20)= 40(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تخفيض ضريبي يتم استرداده من خلال طرحه من الضريبة القادمة).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28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صافي سعر التنازل 1000 تدفق نقدي داخل، والائتمان الضريبي 40 تدفق نقدي داخل في السنة الأخيرة.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القيمة المتبقية= 1000+ 40= 1040 تدفق نقدي داخل في نهاية المدة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381000" y="711875"/>
            <a:ext cx="830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alt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5. معدل الخصم </a:t>
            </a: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Taux d'actualisation</a:t>
            </a:r>
            <a:endParaRPr kumimoji="0" lang="fr-FR" altLang="zh-CN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1000" y="1706940"/>
            <a:ext cx="8305800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   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هو تكلفة الفرصة البديلة لرأس المال المستثمر، أي معدل العائد الذي يمكن الحصول عليه عند استثمار  نفس رأس المال في مجال مماثل(بنفس درجة المخاطرة)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33400" y="3962400"/>
            <a:ext cx="8305800" cy="1077218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   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هو تكلفة التمويل المتوسطة المرجحة لرأس المال المستثمر (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متوسط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تكلفة الديون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 والأموال الخاصة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906012"/>
            <a:ext cx="8077200" cy="1077218"/>
          </a:xfrm>
          <a:prstGeom prst="rect">
            <a:avLst/>
          </a:prstGeom>
          <a:solidFill>
            <a:srgbClr val="33CCCC"/>
          </a:solidFill>
        </p:spPr>
        <p:txBody>
          <a:bodyPr wrap="square"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</a:pP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معدل عائد السوق المالي</a:t>
            </a:r>
            <a:r>
              <a:rPr lang="ar-DZ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: الذي 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يعرف تغيرات تبعا لشروط الإقراض.</a:t>
            </a:r>
            <a:endParaRPr lang="fr-FR" altLang="zh-CN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95600" y="801469"/>
            <a:ext cx="487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DZ" altLang="zh-CN" sz="3600" b="1" dirty="0" smtClean="0">
                <a:solidFill>
                  <a:srgbClr val="FF0000"/>
                </a:solidFill>
                <a:latin typeface="Simplified Arabic" charset="0"/>
                <a:ea typeface="SimSun" pitchFamily="2" charset="-122"/>
                <a:cs typeface="Times New Roman" pitchFamily="18" charset="0"/>
              </a:rPr>
              <a:t>محددات </a:t>
            </a:r>
            <a:r>
              <a:rPr lang="ar-JO" altLang="zh-CN" sz="3600" b="1" dirty="0" smtClean="0">
                <a:solidFill>
                  <a:srgbClr val="FF0000"/>
                </a:solidFill>
                <a:latin typeface="Simplified Arabic" charset="0"/>
                <a:ea typeface="SimSun" pitchFamily="2" charset="-122"/>
                <a:cs typeface="Times New Roman" pitchFamily="18" charset="0"/>
              </a:rPr>
              <a:t>معدل الخصم</a:t>
            </a:r>
            <a:endParaRPr lang="fr-FR" altLang="zh-CN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3271897"/>
            <a:ext cx="8077200" cy="1077218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</a:pP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خطر المشروع: </a:t>
            </a:r>
            <a:r>
              <a:rPr lang="ar-DZ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يتم دمج 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احتمال فشل </a:t>
            </a:r>
            <a:r>
              <a:rPr lang="ar-DZ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ال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مشروع في حساب معدل الخصم.</a:t>
            </a:r>
            <a:endParaRPr lang="fr-FR" altLang="zh-CN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4713982"/>
            <a:ext cx="8077200" cy="1200329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</a:pP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الزمن: </a:t>
            </a:r>
            <a:r>
              <a:rPr lang="ar-SA" altLang="zh-CN" sz="3600" b="1" dirty="0" smtClean="0">
                <a:solidFill>
                  <a:srgbClr val="FF0000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↑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مدة سداد رأس المال، </a:t>
            </a:r>
            <a:r>
              <a:rPr lang="ar-SA" altLang="zh-CN" sz="3600" b="1" dirty="0" smtClean="0">
                <a:solidFill>
                  <a:srgbClr val="FF0000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↑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احتمال عدم السداد، </a:t>
            </a:r>
            <a:r>
              <a:rPr lang="ar-SA" altLang="zh-CN" sz="3600" b="1" dirty="0" smtClean="0">
                <a:solidFill>
                  <a:srgbClr val="FF0000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↑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تكلفة رأس المال</a:t>
            </a:r>
            <a:r>
              <a:rPr lang="ar-DZ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، </a:t>
            </a:r>
            <a:r>
              <a:rPr lang="ar-SA" altLang="zh-CN" sz="3600" b="1" dirty="0" smtClean="0">
                <a:solidFill>
                  <a:srgbClr val="FF0000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↑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معدل خصم أعلى.</a:t>
            </a:r>
            <a:endParaRPr lang="fr-FR" altLang="zh-CN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"/>
          </a:xfrm>
        </p:spPr>
        <p:txBody>
          <a:bodyPr>
            <a:normAutofit/>
          </a:bodyPr>
          <a:lstStyle/>
          <a:p>
            <a:pPr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الاستثمارات هي المجموعة (2) في المخطط المحاسبي المالي</a:t>
            </a:r>
            <a:endParaRPr lang="fr-FR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572000" y="838200"/>
          <a:ext cx="4495800" cy="4926330"/>
        </p:xfrm>
        <a:graphic>
          <a:graphicData uri="http://schemas.openxmlformats.org/drawingml/2006/table">
            <a:tbl>
              <a:tblPr/>
              <a:tblGrid>
                <a:gridCol w="3779078"/>
                <a:gridCol w="716722"/>
              </a:tblGrid>
              <a:tr h="240030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الأصــــــــــــــــــــــــــــــــول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ر </a:t>
                      </a:r>
                      <a:r>
                        <a:rPr lang="ar-SA" sz="24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ح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0570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u="heavy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أصول غير جارية (تثبيتات)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معنوية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مصاريف </a:t>
                      </a: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التنمية القابلة للتثبيت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برمجيات </a:t>
                      </a: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المعلومات وما شبهها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امتيازات ورخص وبراءات وعلامات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فارق </a:t>
                      </a: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الاقتناء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التثبيتات المعنوية الأخرى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عينية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أراضي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مباني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منش</a:t>
                      </a:r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آ</a:t>
                      </a: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ت </a:t>
                      </a: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تقنية معدات وأدوات صناعية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معدات نقل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20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203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204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205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207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208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211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213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215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218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28600" y="838200"/>
          <a:ext cx="4038600" cy="4926330"/>
        </p:xfrm>
        <a:graphic>
          <a:graphicData uri="http://schemas.openxmlformats.org/drawingml/2006/table">
            <a:tbl>
              <a:tblPr/>
              <a:tblGrid>
                <a:gridCol w="3394765"/>
                <a:gridCol w="643835"/>
              </a:tblGrid>
              <a:tr h="240030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الأصــــــــــــــــــــــــــــــــول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ر </a:t>
                      </a:r>
                      <a:r>
                        <a:rPr lang="ar-SA" sz="24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ح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0570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</a:t>
                      </a:r>
                      <a:r>
                        <a:rPr lang="ar-SA" sz="24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في شكل امتياز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جاري إنجازها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تثبيتات</a:t>
                      </a:r>
                      <a:r>
                        <a:rPr lang="ar-DZ" sz="2400" b="1" baseline="0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 مالية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سندات </a:t>
                      </a: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الفروع المنتسبة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2400" b="1" kern="1200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مالية أخرى</a:t>
                      </a:r>
                      <a:endParaRPr kumimoji="0" lang="fr-FR" sz="2400" b="1" kern="1200" dirty="0" smtClean="0">
                        <a:solidFill>
                          <a:schemeClr val="bg1"/>
                        </a:solidFill>
                        <a:highlight>
                          <a:srgbClr val="C0C0C0"/>
                        </a:highlight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ودائع </a:t>
                      </a:r>
                      <a:r>
                        <a:rPr lang="ar-SA" sz="24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وكفالات</a:t>
                      </a: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مدفوعة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SA" sz="2400" b="1" kern="1200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ضرائب مؤجلة على الأصول</a:t>
                      </a:r>
                      <a:endParaRPr kumimoji="0" lang="fr-FR" sz="2400" b="1" kern="1200" dirty="0" smtClean="0">
                        <a:solidFill>
                          <a:schemeClr val="bg1"/>
                        </a:solidFill>
                        <a:highlight>
                          <a:srgbClr val="C0C0C0"/>
                        </a:highlight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22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23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26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261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27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275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133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0540" marR="60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4495800" y="838200"/>
            <a:ext cx="4114800" cy="76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22225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التعريف الاقتصادي: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676400"/>
            <a:ext cx="838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</a:rPr>
              <a:t>   الاستثمار </a:t>
            </a:r>
            <a:r>
              <a:rPr lang="ar-DZ" sz="3200" b="1" dirty="0">
                <a:solidFill>
                  <a:schemeClr val="bg1"/>
                </a:solidFill>
              </a:rPr>
              <a:t>هو استخدام المدخرات في </a:t>
            </a:r>
            <a:r>
              <a:rPr lang="ar-DZ" sz="3200" b="1" dirty="0" smtClean="0">
                <a:solidFill>
                  <a:schemeClr val="bg1"/>
                </a:solidFill>
              </a:rPr>
              <a:t>تكوين </a:t>
            </a:r>
            <a:r>
              <a:rPr lang="ar-DZ" sz="3200" b="1" dirty="0" smtClean="0">
                <a:solidFill>
                  <a:srgbClr val="FF0000"/>
                </a:solidFill>
              </a:rPr>
              <a:t>طاقة إنتاجية جديدة </a:t>
            </a:r>
            <a:r>
              <a:rPr lang="ar-DZ" sz="3200" b="1" dirty="0" smtClean="0">
                <a:solidFill>
                  <a:schemeClr val="bg1"/>
                </a:solidFill>
              </a:rPr>
              <a:t>لازمة </a:t>
            </a:r>
            <a:r>
              <a:rPr lang="ar-DZ" sz="3200" b="1" dirty="0">
                <a:solidFill>
                  <a:schemeClr val="bg1"/>
                </a:solidFill>
              </a:rPr>
              <a:t>لعمليات إنتاج السلع والخدمات أو </a:t>
            </a:r>
            <a:r>
              <a:rPr lang="ar-DZ" sz="3200" b="1" dirty="0">
                <a:solidFill>
                  <a:srgbClr val="FF0000"/>
                </a:solidFill>
              </a:rPr>
              <a:t>المحافظة</a:t>
            </a:r>
            <a:r>
              <a:rPr lang="ar-DZ" sz="3200" b="1" dirty="0">
                <a:solidFill>
                  <a:schemeClr val="bg1"/>
                </a:solidFill>
              </a:rPr>
              <a:t> على </a:t>
            </a:r>
            <a:r>
              <a:rPr lang="ar-DZ" sz="3200" b="1" dirty="0" smtClean="0">
                <a:solidFill>
                  <a:schemeClr val="bg1"/>
                </a:solidFill>
              </a:rPr>
              <a:t>طاقة إنتاجية قائمة </a:t>
            </a:r>
            <a:r>
              <a:rPr lang="ar-DZ" sz="3200" b="1" dirty="0">
                <a:solidFill>
                  <a:schemeClr val="bg1"/>
                </a:solidFill>
              </a:rPr>
              <a:t>أو </a:t>
            </a:r>
            <a:r>
              <a:rPr lang="ar-DZ" sz="3200" b="1" dirty="0" smtClean="0">
                <a:solidFill>
                  <a:srgbClr val="FF0000"/>
                </a:solidFill>
              </a:rPr>
              <a:t>تجديدها</a:t>
            </a:r>
            <a:r>
              <a:rPr lang="ar-DZ" sz="3200" b="1" dirty="0" smtClean="0">
                <a:solidFill>
                  <a:schemeClr val="bg1"/>
                </a:solidFill>
              </a:rPr>
              <a:t>.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3581400"/>
            <a:ext cx="838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</a:rPr>
              <a:t>الاستثمار هو الوسائل </a:t>
            </a:r>
            <a:r>
              <a:rPr lang="ar-DZ" sz="3200" b="1" dirty="0">
                <a:solidFill>
                  <a:schemeClr val="bg1"/>
                </a:solidFill>
              </a:rPr>
              <a:t>(موجودات مادية) اللازمة ل</a:t>
            </a:r>
            <a:r>
              <a:rPr lang="ar-DZ" sz="3200" b="1" dirty="0">
                <a:solidFill>
                  <a:srgbClr val="FF0000"/>
                </a:solidFill>
              </a:rPr>
              <a:t>زيادة</a:t>
            </a:r>
            <a:r>
              <a:rPr lang="ar-DZ" sz="3200" b="1" dirty="0">
                <a:solidFill>
                  <a:schemeClr val="bg1"/>
                </a:solidFill>
              </a:rPr>
              <a:t> إنتاج سلع أو خدمات( طاقة إنتاجية جديدة) أو </a:t>
            </a:r>
            <a:r>
              <a:rPr lang="ar-DZ" sz="3200" b="1" dirty="0">
                <a:solidFill>
                  <a:srgbClr val="FF0000"/>
                </a:solidFill>
              </a:rPr>
              <a:t>المحافظة</a:t>
            </a:r>
            <a:r>
              <a:rPr lang="ar-DZ" sz="3200" b="1" dirty="0">
                <a:solidFill>
                  <a:schemeClr val="bg1"/>
                </a:solidFill>
              </a:rPr>
              <a:t> عليها أو </a:t>
            </a:r>
            <a:r>
              <a:rPr lang="ar-DZ" sz="3200" b="1" dirty="0">
                <a:solidFill>
                  <a:srgbClr val="FF0000"/>
                </a:solidFill>
              </a:rPr>
              <a:t>تجديد</a:t>
            </a:r>
            <a:r>
              <a:rPr lang="ar-DZ" sz="3200" b="1" dirty="0">
                <a:solidFill>
                  <a:schemeClr val="bg1"/>
                </a:solidFill>
              </a:rPr>
              <a:t>ها.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5410200"/>
            <a:ext cx="8458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>
                <a:solidFill>
                  <a:schemeClr val="bg1"/>
                </a:solidFill>
              </a:rPr>
              <a:t>ينظر الاقتصاديون للاستثمار على أنه </a:t>
            </a:r>
            <a:r>
              <a:rPr lang="ar-DZ" sz="2800" b="1" dirty="0">
                <a:solidFill>
                  <a:srgbClr val="FF0000"/>
                </a:solidFill>
              </a:rPr>
              <a:t>المساهمة في الإنتاج</a:t>
            </a:r>
            <a:r>
              <a:rPr lang="ar-DZ" sz="2800" b="1" dirty="0">
                <a:solidFill>
                  <a:schemeClr val="bg1"/>
                </a:solidFill>
              </a:rPr>
              <a:t>، والإنتاج هو </a:t>
            </a:r>
            <a:r>
              <a:rPr lang="ar-DZ" sz="2800" b="1" dirty="0" smtClean="0">
                <a:solidFill>
                  <a:srgbClr val="FF0000"/>
                </a:solidFill>
              </a:rPr>
              <a:t>خلق </a:t>
            </a:r>
            <a:r>
              <a:rPr lang="ar-DZ" sz="2800" b="1" dirty="0">
                <a:solidFill>
                  <a:srgbClr val="FF0000"/>
                </a:solidFill>
              </a:rPr>
              <a:t>أو </a:t>
            </a:r>
            <a:r>
              <a:rPr lang="ar-DZ" sz="2800" b="1" dirty="0" smtClean="0">
                <a:solidFill>
                  <a:srgbClr val="FF0000"/>
                </a:solidFill>
              </a:rPr>
              <a:t>إضافة منفعة </a:t>
            </a:r>
            <a:r>
              <a:rPr lang="ar-DZ" sz="2800" b="1" dirty="0" smtClean="0">
                <a:solidFill>
                  <a:schemeClr val="bg1"/>
                </a:solidFill>
              </a:rPr>
              <a:t>في </a:t>
            </a:r>
            <a:r>
              <a:rPr lang="ar-DZ" sz="2800" b="1" dirty="0">
                <a:solidFill>
                  <a:schemeClr val="bg1"/>
                </a:solidFill>
              </a:rPr>
              <a:t>شكل </a:t>
            </a:r>
            <a:r>
              <a:rPr lang="ar-DZ" sz="2800" b="1" dirty="0">
                <a:solidFill>
                  <a:srgbClr val="FF0000"/>
                </a:solidFill>
              </a:rPr>
              <a:t>سلع وخدمات</a:t>
            </a:r>
            <a:r>
              <a:rPr lang="ar-DZ" sz="2800" b="1" dirty="0">
                <a:solidFill>
                  <a:schemeClr val="bg1"/>
                </a:solidFill>
              </a:rPr>
              <a:t>، والإنتاج يتطلب </a:t>
            </a:r>
            <a:r>
              <a:rPr lang="ar-DZ" sz="2800" b="1" dirty="0" smtClean="0">
                <a:solidFill>
                  <a:schemeClr val="bg1"/>
                </a:solidFill>
              </a:rPr>
              <a:t>عناصر</a:t>
            </a:r>
            <a:r>
              <a:rPr lang="ar-DZ" sz="2800" b="1" dirty="0">
                <a:solidFill>
                  <a:schemeClr val="bg1"/>
                </a:solidFill>
              </a:rPr>
              <a:t>: </a:t>
            </a:r>
            <a:r>
              <a:rPr lang="ar-DZ" sz="2800" b="1" dirty="0" smtClean="0">
                <a:solidFill>
                  <a:schemeClr val="bg1"/>
                </a:solidFill>
              </a:rPr>
              <a:t>عمل و</a:t>
            </a:r>
            <a:r>
              <a:rPr lang="ar-DZ" sz="2800" b="1" dirty="0" smtClean="0">
                <a:solidFill>
                  <a:srgbClr val="FF0000"/>
                </a:solidFill>
              </a:rPr>
              <a:t>رأس مال </a:t>
            </a:r>
            <a:r>
              <a:rPr lang="ar-DZ" sz="2800" b="1" dirty="0" smtClean="0">
                <a:solidFill>
                  <a:schemeClr val="bg1"/>
                </a:solidFill>
              </a:rPr>
              <a:t>.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5029200" y="1371600"/>
            <a:ext cx="3581400" cy="76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22225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التعريف المالي: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2133600"/>
            <a:ext cx="8305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3200" b="1" dirty="0">
                <a:solidFill>
                  <a:schemeClr val="bg1"/>
                </a:solidFill>
              </a:rPr>
              <a:t>الاستثمار هو </a:t>
            </a:r>
            <a:r>
              <a:rPr lang="ar-DZ" sz="3200" b="1" dirty="0" smtClean="0">
                <a:solidFill>
                  <a:srgbClr val="FF0000"/>
                </a:solidFill>
              </a:rPr>
              <a:t>التخلي</a:t>
            </a:r>
            <a:r>
              <a:rPr lang="ar-DZ" sz="3200" b="1" dirty="0" smtClean="0">
                <a:solidFill>
                  <a:schemeClr val="bg1"/>
                </a:solidFill>
              </a:rPr>
              <a:t> (</a:t>
            </a:r>
            <a:r>
              <a:rPr lang="ar-DZ" sz="3200" b="1" dirty="0" smtClean="0">
                <a:solidFill>
                  <a:srgbClr val="FF0000"/>
                </a:solidFill>
              </a:rPr>
              <a:t>التضحية</a:t>
            </a:r>
            <a:r>
              <a:rPr lang="ar-DZ" sz="3200" b="1" dirty="0" smtClean="0">
                <a:solidFill>
                  <a:schemeClr val="bg1"/>
                </a:solidFill>
              </a:rPr>
              <a:t> </a:t>
            </a:r>
            <a:r>
              <a:rPr lang="ar-DZ" sz="3200" b="1" dirty="0" err="1">
                <a:solidFill>
                  <a:schemeClr val="bg1"/>
                </a:solidFill>
              </a:rPr>
              <a:t>بـ</a:t>
            </a:r>
            <a:r>
              <a:rPr lang="ar-DZ" sz="3200" b="1" dirty="0">
                <a:solidFill>
                  <a:schemeClr val="bg1"/>
                </a:solidFill>
              </a:rPr>
              <a:t>) عن أموال يمتلكها الفرد </a:t>
            </a:r>
            <a:r>
              <a:rPr lang="ar-DZ" sz="3200" b="1" dirty="0" smtClean="0">
                <a:solidFill>
                  <a:schemeClr val="bg1"/>
                </a:solidFill>
              </a:rPr>
              <a:t>لفترة زمنية، </a:t>
            </a:r>
            <a:r>
              <a:rPr lang="ar-DZ" sz="3200" b="1" dirty="0">
                <a:solidFill>
                  <a:schemeClr val="bg1"/>
                </a:solidFill>
              </a:rPr>
              <a:t>من أجل الحصول على </a:t>
            </a:r>
            <a:r>
              <a:rPr lang="ar-DZ" sz="3200" b="1" dirty="0" smtClean="0">
                <a:solidFill>
                  <a:srgbClr val="FF0000"/>
                </a:solidFill>
              </a:rPr>
              <a:t>عوائد نقدية </a:t>
            </a:r>
            <a:r>
              <a:rPr lang="ar-DZ" sz="3200" b="1" dirty="0">
                <a:solidFill>
                  <a:srgbClr val="FF0000"/>
                </a:solidFill>
              </a:rPr>
              <a:t>مستقبلية </a:t>
            </a:r>
            <a:r>
              <a:rPr lang="ar-DZ" sz="3200" b="1" dirty="0">
                <a:solidFill>
                  <a:schemeClr val="bg1"/>
                </a:solidFill>
              </a:rPr>
              <a:t>تعوضه </a:t>
            </a:r>
            <a:r>
              <a:rPr lang="ar-DZ" sz="3200" b="1" dirty="0" smtClean="0">
                <a:solidFill>
                  <a:schemeClr val="bg1"/>
                </a:solidFill>
              </a:rPr>
              <a:t>عن: </a:t>
            </a:r>
            <a:r>
              <a:rPr lang="ar-DZ" sz="3200" b="1" dirty="0" smtClean="0">
                <a:solidFill>
                  <a:srgbClr val="FF0000"/>
                </a:solidFill>
              </a:rPr>
              <a:t>المبلغ المستثمر </a:t>
            </a:r>
            <a:r>
              <a:rPr lang="ar-DZ" sz="3200" b="1" dirty="0" smtClean="0">
                <a:solidFill>
                  <a:schemeClr val="bg1"/>
                </a:solidFill>
              </a:rPr>
              <a:t>و</a:t>
            </a:r>
            <a:r>
              <a:rPr lang="ar-DZ" sz="3200" b="1" dirty="0" smtClean="0">
                <a:solidFill>
                  <a:srgbClr val="FF0000"/>
                </a:solidFill>
              </a:rPr>
              <a:t>فترة الانتظار</a:t>
            </a:r>
            <a:r>
              <a:rPr lang="ar-DZ" sz="3200" b="1" dirty="0" smtClean="0">
                <a:solidFill>
                  <a:schemeClr val="bg1"/>
                </a:solidFill>
              </a:rPr>
              <a:t>(ق </a:t>
            </a:r>
            <a:r>
              <a:rPr lang="ar-DZ" sz="3200" b="1" dirty="0" err="1" smtClean="0">
                <a:solidFill>
                  <a:schemeClr val="bg1"/>
                </a:solidFill>
              </a:rPr>
              <a:t>ح</a:t>
            </a:r>
            <a:r>
              <a:rPr lang="ar-DZ" sz="3200" b="1" dirty="0" smtClean="0">
                <a:solidFill>
                  <a:schemeClr val="bg1"/>
                </a:solidFill>
              </a:rPr>
              <a:t>)، النقص </a:t>
            </a:r>
            <a:r>
              <a:rPr lang="ar-DZ" sz="3200" b="1" dirty="0">
                <a:solidFill>
                  <a:schemeClr val="bg1"/>
                </a:solidFill>
              </a:rPr>
              <a:t>المتوقع في قيمتها الشرائية بفعل </a:t>
            </a:r>
            <a:r>
              <a:rPr lang="ar-DZ" sz="3200" b="1" dirty="0">
                <a:solidFill>
                  <a:srgbClr val="FF0000"/>
                </a:solidFill>
              </a:rPr>
              <a:t>التضخم</a:t>
            </a:r>
            <a:r>
              <a:rPr lang="ar-DZ" sz="3200" b="1" dirty="0">
                <a:solidFill>
                  <a:schemeClr val="bg1"/>
                </a:solidFill>
              </a:rPr>
              <a:t>، مع تحقيق </a:t>
            </a:r>
            <a:r>
              <a:rPr lang="ar-DZ" sz="3200" b="1" dirty="0">
                <a:solidFill>
                  <a:srgbClr val="FF0000"/>
                </a:solidFill>
              </a:rPr>
              <a:t>عائد معقول</a:t>
            </a:r>
            <a:r>
              <a:rPr lang="ar-DZ" sz="3200" b="1" dirty="0">
                <a:solidFill>
                  <a:schemeClr val="bg1"/>
                </a:solidFill>
              </a:rPr>
              <a:t> مقابل تحمل </a:t>
            </a:r>
            <a:r>
              <a:rPr lang="ar-DZ" sz="3200" b="1" dirty="0" smtClean="0">
                <a:solidFill>
                  <a:srgbClr val="FF0000"/>
                </a:solidFill>
              </a:rPr>
              <a:t>المخاطرة</a:t>
            </a:r>
            <a:r>
              <a:rPr lang="ar-DZ" sz="3200" b="1" dirty="0" smtClean="0">
                <a:solidFill>
                  <a:schemeClr val="bg1"/>
                </a:solidFill>
              </a:rPr>
              <a:t>(احتمال </a:t>
            </a:r>
            <a:r>
              <a:rPr lang="ar-DZ" sz="3200" b="1" dirty="0">
                <a:solidFill>
                  <a:schemeClr val="bg1"/>
                </a:solidFill>
              </a:rPr>
              <a:t>عدم تحقق تلك </a:t>
            </a:r>
            <a:r>
              <a:rPr lang="ar-DZ" sz="3200" b="1" dirty="0" smtClean="0">
                <a:solidFill>
                  <a:schemeClr val="bg1"/>
                </a:solidFill>
              </a:rPr>
              <a:t>العوائد).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0200" y="5334000"/>
            <a:ext cx="5864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sz="3200" b="1" dirty="0" smtClean="0">
                <a:solidFill>
                  <a:srgbClr val="FF0000"/>
                </a:solidFill>
              </a:rPr>
              <a:t>الاستثمار = تكلفة+ عائد + زمن + مخاطرة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914400"/>
            <a:ext cx="4945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2400" b="1" dirty="0" smtClean="0">
                <a:solidFill>
                  <a:schemeClr val="bg1"/>
                </a:solidFill>
              </a:rPr>
              <a:t>عدم استهلاكها  بل استخدامها في نشاط اقتصادي</a:t>
            </a:r>
            <a:endParaRPr lang="fr-FR" sz="2400" dirty="0">
              <a:solidFill>
                <a:schemeClr val="bg1"/>
              </a:solidFill>
            </a:endParaRPr>
          </a:p>
        </p:txBody>
      </p:sp>
      <p:cxnSp>
        <p:nvCxnSpPr>
          <p:cNvPr id="9" name="Connecteur droit avec flèche 8"/>
          <p:cNvCxnSpPr>
            <a:stCxn id="6" idx="2"/>
          </p:cNvCxnSpPr>
          <p:nvPr/>
        </p:nvCxnSpPr>
        <p:spPr>
          <a:xfrm rot="16200000" flipH="1">
            <a:off x="3448429" y="629028"/>
            <a:ext cx="833735" cy="2327807"/>
          </a:xfrm>
          <a:prstGeom prst="straightConnector1">
            <a:avLst/>
          </a:prstGeom>
          <a:ln w="317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 20"/>
          <p:cNvGrpSpPr/>
          <p:nvPr/>
        </p:nvGrpSpPr>
        <p:grpSpPr>
          <a:xfrm>
            <a:off x="-163" y="1152525"/>
            <a:ext cx="8915563" cy="4180823"/>
            <a:chOff x="-163" y="1152525"/>
            <a:chExt cx="8915563" cy="4180823"/>
          </a:xfrm>
        </p:grpSpPr>
        <p:grpSp>
          <p:nvGrpSpPr>
            <p:cNvPr id="20482" name="Group 2"/>
            <p:cNvGrpSpPr>
              <a:grpSpLocks/>
            </p:cNvGrpSpPr>
            <p:nvPr/>
          </p:nvGrpSpPr>
          <p:grpSpPr bwMode="auto">
            <a:xfrm>
              <a:off x="-163" y="1152525"/>
              <a:ext cx="8915563" cy="4180823"/>
              <a:chOff x="708" y="1815"/>
              <a:chExt cx="8652" cy="3013"/>
            </a:xfrm>
          </p:grpSpPr>
          <p:sp>
            <p:nvSpPr>
              <p:cNvPr id="20483" name="Text Box 3"/>
              <p:cNvSpPr txBox="1">
                <a:spLocks noChangeArrowheads="1"/>
              </p:cNvSpPr>
              <p:nvPr/>
            </p:nvSpPr>
            <p:spPr bwMode="auto">
              <a:xfrm>
                <a:off x="6150" y="3165"/>
                <a:ext cx="3210" cy="510"/>
              </a:xfrm>
              <a:prstGeom prst="rect">
                <a:avLst/>
              </a:prstGeom>
              <a:solidFill>
                <a:srgbClr val="FF6699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العنصر البشري( العمل)</a:t>
                </a:r>
                <a:endParaRPr kumimoji="0" lang="fr-FR" sz="3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0484" name="Group 4"/>
              <p:cNvGrpSpPr>
                <a:grpSpLocks/>
              </p:cNvGrpSpPr>
              <p:nvPr/>
            </p:nvGrpSpPr>
            <p:grpSpPr bwMode="auto">
              <a:xfrm>
                <a:off x="708" y="1815"/>
                <a:ext cx="8652" cy="3013"/>
                <a:chOff x="708" y="1815"/>
                <a:chExt cx="8652" cy="3013"/>
              </a:xfrm>
            </p:grpSpPr>
            <p:sp>
              <p:nvSpPr>
                <p:cNvPr id="20485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743" y="1815"/>
                  <a:ext cx="2058" cy="51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مخرجـــــــــات</a:t>
                  </a:r>
                  <a:endParaRPr kumimoji="0" lang="fr-FR" sz="36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20486" name="Group 6"/>
                <p:cNvGrpSpPr>
                  <a:grpSpLocks/>
                </p:cNvGrpSpPr>
                <p:nvPr/>
              </p:nvGrpSpPr>
              <p:grpSpPr bwMode="auto">
                <a:xfrm>
                  <a:off x="708" y="1815"/>
                  <a:ext cx="8652" cy="3013"/>
                  <a:chOff x="708" y="1815"/>
                  <a:chExt cx="8652" cy="3013"/>
                </a:xfrm>
              </p:grpSpPr>
              <p:sp>
                <p:nvSpPr>
                  <p:cNvPr id="2048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50" y="1985"/>
                    <a:ext cx="1800" cy="879"/>
                  </a:xfrm>
                  <a:prstGeom prst="rect">
                    <a:avLst/>
                  </a:prstGeom>
                  <a:solidFill>
                    <a:srgbClr val="00FF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DZ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Arial" pitchFamily="34" charset="0"/>
                      </a:rPr>
                      <a:t>عملية الاستثمار</a:t>
                    </a:r>
                    <a:endParaRPr kumimoji="0" lang="fr-FR" sz="4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cxnSp>
                <p:nvCxnSpPr>
                  <p:cNvPr id="20488" name="AutoShape 8"/>
                  <p:cNvCxnSpPr>
                    <a:cxnSpLocks noChangeShapeType="1"/>
                  </p:cNvCxnSpPr>
                  <p:nvPr/>
                </p:nvCxnSpPr>
                <p:spPr bwMode="auto">
                  <a:xfrm rot="10800000">
                    <a:off x="1226" y="2412"/>
                    <a:ext cx="3124" cy="4"/>
                  </a:xfrm>
                  <a:prstGeom prst="straightConnector1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</p:cxnSp>
              <p:cxnSp>
                <p:nvCxnSpPr>
                  <p:cNvPr id="20489" name="AutoShape 9"/>
                  <p:cNvCxnSpPr>
                    <a:cxnSpLocks noChangeShapeType="1"/>
                  </p:cNvCxnSpPr>
                  <p:nvPr/>
                </p:nvCxnSpPr>
                <p:spPr bwMode="auto">
                  <a:xfrm rot="10800000" flipV="1">
                    <a:off x="6150" y="2412"/>
                    <a:ext cx="3136" cy="5"/>
                  </a:xfrm>
                  <a:prstGeom prst="straightConnector1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</p:cxnSp>
              <p:sp>
                <p:nvSpPr>
                  <p:cNvPr id="20490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600" y="1815"/>
                    <a:ext cx="2168" cy="510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DZ" sz="28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Arial" pitchFamily="34" charset="0"/>
                      </a:rPr>
                      <a:t>مدخـــــــــــــلات</a:t>
                    </a:r>
                    <a:endParaRPr kumimoji="0" lang="fr-FR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491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54" y="2520"/>
                    <a:ext cx="3106" cy="510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D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Arial" pitchFamily="34" charset="0"/>
                      </a:rPr>
                      <a:t>مبلغ مستثمر( رأس المال)</a:t>
                    </a:r>
                    <a:endParaRPr kumimoji="0" lang="fr-FR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492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13" y="2505"/>
                    <a:ext cx="2147" cy="480"/>
                  </a:xfrm>
                  <a:prstGeom prst="rect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D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Arial" pitchFamily="34" charset="0"/>
                      </a:rPr>
                      <a:t>المبلغ المستثمر</a:t>
                    </a:r>
                    <a:endParaRPr kumimoji="0" lang="fr-FR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493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8" y="3126"/>
                    <a:ext cx="3567" cy="480"/>
                  </a:xfrm>
                  <a:prstGeom prst="rect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D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Arial" pitchFamily="34" charset="0"/>
                      </a:rPr>
                      <a:t>مقابل زمن الانتظار </a:t>
                    </a:r>
                    <a:r>
                      <a:rPr kumimoji="0" lang="ar-D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Arial" pitchFamily="34" charset="0"/>
                      </a:rPr>
                      <a:t>( </a:t>
                    </a:r>
                    <a:r>
                      <a:rPr kumimoji="0" lang="ar-DZ" sz="20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Arial" pitchFamily="34" charset="0"/>
                      </a:rPr>
                      <a:t>ق</a:t>
                    </a:r>
                    <a:r>
                      <a:rPr kumimoji="0" lang="ar-D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Arial" pitchFamily="34" charset="0"/>
                      </a:rPr>
                      <a:t> ز للنقود)</a:t>
                    </a:r>
                    <a:endParaRPr kumimoji="0" lang="fr-FR" sz="4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494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34" y="4348"/>
                    <a:ext cx="2723" cy="480"/>
                  </a:xfrm>
                  <a:prstGeom prst="rect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D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Arial" pitchFamily="34" charset="0"/>
                      </a:rPr>
                      <a:t>عائد مقابل المخاطرة</a:t>
                    </a:r>
                    <a:endParaRPr kumimoji="0" lang="fr-FR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495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15" y="3824"/>
                    <a:ext cx="3815" cy="510"/>
                  </a:xfrm>
                  <a:prstGeom prst="rect">
                    <a:avLst/>
                  </a:prstGeom>
                  <a:solidFill>
                    <a:srgbClr val="FF6699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D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Arial" pitchFamily="34" charset="0"/>
                      </a:rPr>
                      <a:t>فكرة المشروع والتنظيم (مقاول)</a:t>
                    </a:r>
                    <a:endParaRPr kumimoji="0" lang="fr-FR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</p:grp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0" y="3829756"/>
              <a:ext cx="3675498" cy="6660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مقابل التضخم</a:t>
              </a:r>
              <a:r>
                <a:rPr kumimoji="0" lang="ar-DZ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(انخفاض</a:t>
              </a:r>
              <a:r>
                <a:rPr kumimoji="0" lang="ar-DZ" b="1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القوة الشرائية</a:t>
              </a:r>
              <a:r>
                <a:rPr kumimoji="0" lang="ar-DZ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)</a:t>
              </a:r>
              <a:endParaRPr kumimoji="0" lang="fr-FR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28600" y="1402140"/>
            <a:ext cx="8534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32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ar-DZ" sz="3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نصت مادة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من قانون رقم 01/03، المتعلق بتطوير الاستثمار، والصادر في 20 أوت 2001، على أن الاستثمار هو كل: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2961382"/>
            <a:ext cx="8534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اقتناء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أصول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تندرج في إطار إستحدات أنشطة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جديدة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أو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توسيع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قدرات إنتاجية أو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إعادة تأهيل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أو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إعادة هيكلة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28600" y="4368225"/>
            <a:ext cx="853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المساهمة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في رأس مال مؤسسة بشكل نقدي أو عيني.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28600" y="5323582"/>
            <a:ext cx="8534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استعادة نشاطات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في إطار خوصصة كلية أو جزئية، وهي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منح امتياز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لإنجاز مشاريع وأنشطة اقتصادية منتجة للسلع والخدمات.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191000" y="725269"/>
            <a:ext cx="457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</a:t>
            </a: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التعريف القانوني:</a:t>
            </a:r>
            <a:endParaRPr kumimoji="0" lang="fr-FR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3981</TotalTime>
  <Words>3068</Words>
  <Application>Microsoft Office PowerPoint</Application>
  <PresentationFormat>Affichage à l'écran (4:3)</PresentationFormat>
  <Paragraphs>320</Paragraphs>
  <Slides>47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47</vt:i4>
      </vt:variant>
    </vt:vector>
  </HeadingPairs>
  <TitlesOfParts>
    <vt:vector size="48" baseType="lpstr">
      <vt:lpstr>Apex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Diapositive 41</vt:lpstr>
      <vt:lpstr>Diapositive 42</vt:lpstr>
      <vt:lpstr>Diapositive 43</vt:lpstr>
      <vt:lpstr>Diapositive 44</vt:lpstr>
      <vt:lpstr>Diapositive 45</vt:lpstr>
      <vt:lpstr>Diapositive 46</vt:lpstr>
      <vt:lpstr>Diapositive 47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395</cp:revision>
  <dcterms:created xsi:type="dcterms:W3CDTF">2021-01-23T08:26:19Z</dcterms:created>
  <dcterms:modified xsi:type="dcterms:W3CDTF">2021-03-22T15:02:51Z</dcterms:modified>
</cp:coreProperties>
</file>