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29"/>
  </p:notesMasterIdLst>
  <p:sldIdLst>
    <p:sldId id="314" r:id="rId2"/>
    <p:sldId id="315" r:id="rId3"/>
    <p:sldId id="316" r:id="rId4"/>
    <p:sldId id="317" r:id="rId5"/>
    <p:sldId id="318" r:id="rId6"/>
    <p:sldId id="331" r:id="rId7"/>
    <p:sldId id="330" r:id="rId8"/>
    <p:sldId id="319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9" r:id="rId18"/>
    <p:sldId id="366" r:id="rId19"/>
    <p:sldId id="332" r:id="rId20"/>
    <p:sldId id="334" r:id="rId21"/>
    <p:sldId id="335" r:id="rId22"/>
    <p:sldId id="336" r:id="rId23"/>
    <p:sldId id="337" r:id="rId24"/>
    <p:sldId id="338" r:id="rId25"/>
    <p:sldId id="339" r:id="rId26"/>
    <p:sldId id="340" r:id="rId27"/>
    <p:sldId id="341" r:id="rId2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1D1D"/>
    <a:srgbClr val="FF0000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484" autoAdjust="0"/>
  </p:normalViewPr>
  <p:slideViewPr>
    <p:cSldViewPr>
      <p:cViewPr varScale="1">
        <p:scale>
          <a:sx n="65" d="100"/>
          <a:sy n="65" d="100"/>
        </p:scale>
        <p:origin x="-144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11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ECDDEF-9875-4D9B-B136-2A7F33F0E5B3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343D7-7A71-4C73-A495-6C0F783857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C07BCA7-60CA-4EBC-81C4-CF87349BB98A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5"/>
          <p:cNvSpPr txBox="1">
            <a:spLocks/>
          </p:cNvSpPr>
          <p:nvPr/>
        </p:nvSpPr>
        <p:spPr>
          <a:xfrm>
            <a:off x="304800" y="228600"/>
            <a:ext cx="8458200" cy="434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الجمهــورية الجزائــرية الديمقــراطية الشعبيـــة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République Algérienne Démocratique et Populaire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وزارة التعليــم العــالي </a:t>
            </a:r>
            <a:r>
              <a:rPr kumimoji="0" lang="ar-D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البحــث العلمـي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Ministère de l’Enseignement Supérieur et de la Recherche Scientifique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جــامعة محــمد </a:t>
            </a:r>
            <a:r>
              <a:rPr kumimoji="0" lang="ar-DZ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خيضــر</a:t>
            </a: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بسكرة –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كــلية العلــوم الاقتصــادية </a:t>
            </a:r>
            <a:r>
              <a:rPr kumimoji="0" lang="ar-DZ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</a:t>
            </a: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التجــارية وعلــوم التسييــر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قسم العلوم التجارية</a:t>
            </a:r>
            <a:endParaRPr kumimoji="0" lang="fr-FR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فرع</a:t>
            </a:r>
            <a:r>
              <a:rPr kumimoji="0" lang="ar-DZ" sz="2400" b="1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علوم تجارية</a:t>
            </a:r>
            <a:endParaRPr kumimoji="0" lang="en-US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سنة أولى </a:t>
            </a:r>
            <a:r>
              <a:rPr kumimoji="0" lang="ar-D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ماستر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تسويق مصرفي</a:t>
            </a:r>
            <a:endParaRPr kumimoji="0" lang="ar-DZ" sz="1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مقياس: تسيير مالي</a:t>
            </a:r>
          </a:p>
          <a:p>
            <a:pPr marL="548640" marR="0" lvl="0" indent="-411480" algn="ctr" defTabSz="914400" rtl="1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الموسم الجامعي: 2021/2020</a:t>
            </a:r>
            <a:endParaRPr kumimoji="0" lang="ar-DZ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648201"/>
            <a:ext cx="91440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3200" b="1" dirty="0">
                <a:solidFill>
                  <a:prstClr val="black"/>
                </a:solidFill>
                <a:latin typeface="Adobe Arabic" pitchFamily="18" charset="-78"/>
                <a:cs typeface="Adobe Arabic" pitchFamily="18" charset="-78"/>
              </a:rPr>
              <a:t>موضوع </a:t>
            </a:r>
            <a:r>
              <a:rPr lang="ar-DZ" sz="3200" b="1" dirty="0" smtClean="0">
                <a:solidFill>
                  <a:prstClr val="black"/>
                </a:solidFill>
                <a:latin typeface="Adobe Arabic" pitchFamily="18" charset="-78"/>
                <a:cs typeface="Adobe Arabic" pitchFamily="18" charset="-78"/>
              </a:rPr>
              <a:t>المحاضرة 04</a:t>
            </a:r>
            <a:endParaRPr lang="fr-FR" sz="3200" b="1" dirty="0" smtClean="0">
              <a:solidFill>
                <a:prstClr val="black"/>
              </a:solidFill>
              <a:latin typeface="Adobe Arabic" pitchFamily="18" charset="-78"/>
              <a:cs typeface="Adobe Arabic" pitchFamily="18" charset="-78"/>
            </a:endParaRPr>
          </a:p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4800" b="1" dirty="0" smtClean="0"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أدوات التحليل </a:t>
            </a:r>
            <a:r>
              <a:rPr lang="ar-DZ" sz="4400" b="1" dirty="0" smtClean="0"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المالي</a:t>
            </a:r>
            <a:r>
              <a:rPr lang="ar-DZ" sz="3600" b="1" dirty="0" smtClean="0"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(مؤشرات التوازن المالي)</a:t>
            </a:r>
            <a:endParaRPr lang="ar-DZ" sz="4800" b="1" dirty="0">
              <a:solidFill>
                <a:srgbClr val="FF0000"/>
              </a:solidFill>
              <a:latin typeface="Adobe Arabic" pitchFamily="18" charset="-78"/>
              <a:cs typeface="Adobe Arabic" pitchFamily="18" charset="-78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874" name="Group 2"/>
          <p:cNvGrpSpPr>
            <a:grpSpLocks/>
          </p:cNvGrpSpPr>
          <p:nvPr/>
        </p:nvGrpSpPr>
        <p:grpSpPr bwMode="auto">
          <a:xfrm>
            <a:off x="250" y="914400"/>
            <a:ext cx="9143375" cy="4343400"/>
            <a:chOff x="-126" y="7403"/>
            <a:chExt cx="10817" cy="3493"/>
          </a:xfrm>
        </p:grpSpPr>
        <p:sp>
          <p:nvSpPr>
            <p:cNvPr id="79875" name="Text Box 3"/>
            <p:cNvSpPr txBox="1">
              <a:spLocks noChangeArrowheads="1"/>
            </p:cNvSpPr>
            <p:nvPr/>
          </p:nvSpPr>
          <p:spPr bwMode="auto">
            <a:xfrm>
              <a:off x="3480" y="7417"/>
              <a:ext cx="1750" cy="1957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الموارد</a:t>
              </a:r>
            </a:p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الدائمة</a:t>
              </a:r>
            </a:p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3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R</a:t>
              </a:r>
              <a:r>
                <a:rPr kumimoji="0" lang="fr-FR" sz="32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D</a:t>
              </a:r>
              <a:endPara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876" name="Text Box 4"/>
            <p:cNvSpPr txBox="1">
              <a:spLocks noChangeArrowheads="1"/>
            </p:cNvSpPr>
            <p:nvPr/>
          </p:nvSpPr>
          <p:spPr bwMode="auto">
            <a:xfrm>
              <a:off x="3480" y="9416"/>
              <a:ext cx="1750" cy="1480"/>
            </a:xfrm>
            <a:prstGeom prst="rect">
              <a:avLst/>
            </a:prstGeom>
            <a:solidFill>
              <a:srgbClr val="BFBFB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الموارد</a:t>
              </a:r>
            </a:p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الجارية</a:t>
              </a:r>
            </a:p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3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R</a:t>
              </a:r>
              <a:r>
                <a:rPr kumimoji="0" lang="fr-FR" sz="32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C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877" name="Text Box 5"/>
            <p:cNvSpPr txBox="1">
              <a:spLocks noChangeArrowheads="1"/>
            </p:cNvSpPr>
            <p:nvPr/>
          </p:nvSpPr>
          <p:spPr bwMode="auto">
            <a:xfrm>
              <a:off x="5402" y="7403"/>
              <a:ext cx="1774" cy="1590"/>
            </a:xfrm>
            <a:prstGeom prst="rect">
              <a:avLst/>
            </a:prstGeom>
            <a:solidFill>
              <a:srgbClr val="00B05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الاستخدامات المستقرة</a:t>
              </a:r>
            </a:p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3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E</a:t>
              </a:r>
              <a:r>
                <a:rPr kumimoji="0" lang="fr-FR" sz="32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S</a:t>
              </a:r>
              <a:endPara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878" name="Text Box 6"/>
            <p:cNvSpPr txBox="1">
              <a:spLocks noChangeArrowheads="1"/>
            </p:cNvSpPr>
            <p:nvPr/>
          </p:nvSpPr>
          <p:spPr bwMode="auto">
            <a:xfrm>
              <a:off x="5402" y="9007"/>
              <a:ext cx="1774" cy="1889"/>
            </a:xfrm>
            <a:prstGeom prst="rect">
              <a:avLst/>
            </a:prstGeom>
            <a:solidFill>
              <a:srgbClr val="00B0F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الاستخدامات الجارية</a:t>
              </a:r>
            </a:p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3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E</a:t>
              </a:r>
              <a:r>
                <a:rPr kumimoji="0" lang="fr-FR" sz="32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C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9879" name="AutoShape 7"/>
            <p:cNvCxnSpPr>
              <a:cxnSpLocks noChangeShapeType="1"/>
              <a:endCxn id="79881" idx="0"/>
            </p:cNvCxnSpPr>
            <p:nvPr/>
          </p:nvCxnSpPr>
          <p:spPr bwMode="auto">
            <a:xfrm rot="10800000" flipV="1">
              <a:off x="3389" y="8993"/>
              <a:ext cx="1841" cy="14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79880" name="AutoShape 8"/>
            <p:cNvCxnSpPr>
              <a:cxnSpLocks noChangeShapeType="1"/>
            </p:cNvCxnSpPr>
            <p:nvPr/>
          </p:nvCxnSpPr>
          <p:spPr bwMode="auto">
            <a:xfrm rot="10800000">
              <a:off x="5192" y="9364"/>
              <a:ext cx="2164" cy="1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sp>
          <p:nvSpPr>
            <p:cNvPr id="79881" name="AutoShape 9"/>
            <p:cNvSpPr>
              <a:spLocks/>
            </p:cNvSpPr>
            <p:nvPr/>
          </p:nvSpPr>
          <p:spPr bwMode="auto">
            <a:xfrm>
              <a:off x="3119" y="9007"/>
              <a:ext cx="270" cy="367"/>
            </a:xfrm>
            <a:prstGeom prst="leftBrace">
              <a:avLst>
                <a:gd name="adj1" fmla="val 20389"/>
                <a:gd name="adj2" fmla="val 50000"/>
              </a:avLst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>
                <a:solidFill>
                  <a:schemeClr val="bg1"/>
                </a:solidFill>
              </a:endParaRPr>
            </a:p>
          </p:txBody>
        </p:sp>
        <p:sp>
          <p:nvSpPr>
            <p:cNvPr id="79882" name="AutoShape 10"/>
            <p:cNvSpPr>
              <a:spLocks/>
            </p:cNvSpPr>
            <p:nvPr/>
          </p:nvSpPr>
          <p:spPr bwMode="auto">
            <a:xfrm>
              <a:off x="7235" y="8995"/>
              <a:ext cx="280" cy="367"/>
            </a:xfrm>
            <a:prstGeom prst="rightBrace">
              <a:avLst>
                <a:gd name="adj1" fmla="val 16096"/>
                <a:gd name="adj2" fmla="val 50000"/>
              </a:avLst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>
                <a:solidFill>
                  <a:schemeClr val="bg1"/>
                </a:solidFill>
              </a:endParaRPr>
            </a:p>
          </p:txBody>
        </p:sp>
        <p:sp>
          <p:nvSpPr>
            <p:cNvPr id="79883" name="Text Box 11"/>
            <p:cNvSpPr txBox="1">
              <a:spLocks noChangeArrowheads="1"/>
            </p:cNvSpPr>
            <p:nvPr/>
          </p:nvSpPr>
          <p:spPr bwMode="auto">
            <a:xfrm>
              <a:off x="-126" y="8912"/>
              <a:ext cx="3245" cy="7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0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رأس المال العامل الصافي الإجمالي 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من أعلى الميزانية</a:t>
              </a:r>
              <a:endParaRPr kumimoji="0" lang="fr-FR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884" name="Text Box 12"/>
            <p:cNvSpPr txBox="1">
              <a:spLocks noChangeArrowheads="1"/>
            </p:cNvSpPr>
            <p:nvPr/>
          </p:nvSpPr>
          <p:spPr bwMode="auto">
            <a:xfrm>
              <a:off x="7446" y="8804"/>
              <a:ext cx="3245" cy="68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0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رأس المال العامل الصافي الإجمالي 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من أسفل الميزانية</a:t>
              </a:r>
              <a:endParaRPr kumimoji="0" lang="fr-FR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2667000" y="152400"/>
            <a:ext cx="32672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</a:rPr>
              <a:t>تفسير </a:t>
            </a:r>
            <a:r>
              <a:rPr lang="ar-SA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</a:rPr>
              <a:t>حساب</a:t>
            </a:r>
            <a:r>
              <a:rPr lang="ar-DZ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</a:rPr>
              <a:t> </a:t>
            </a:r>
            <a:r>
              <a:rPr lang="fr-FR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</a:rPr>
              <a:t> </a:t>
            </a:r>
            <a:r>
              <a:rPr lang="fr-FR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FRNg</a:t>
            </a:r>
            <a:r>
              <a:rPr lang="ar-SA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04800" y="5638800"/>
            <a:ext cx="838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</a:rPr>
              <a:t>إن </a:t>
            </a:r>
            <a:r>
              <a:rPr lang="ar-SA" sz="2800" b="1" dirty="0" smtClean="0">
                <a:solidFill>
                  <a:schemeClr val="bg1"/>
                </a:solidFill>
              </a:rPr>
              <a:t>حساب رأس المال العامل </a:t>
            </a:r>
            <a:r>
              <a:rPr lang="ar-DZ" sz="2800" b="1" dirty="0" smtClean="0">
                <a:solidFill>
                  <a:schemeClr val="bg1"/>
                </a:solidFill>
              </a:rPr>
              <a:t>الصافي الإجمالي </a:t>
            </a:r>
            <a:r>
              <a:rPr lang="ar-SA" sz="2800" b="1" dirty="0" smtClean="0">
                <a:solidFill>
                  <a:schemeClr val="bg1"/>
                </a:solidFill>
              </a:rPr>
              <a:t>من أسفل الميزانية أكثر دلالة على التوازن المالي</a:t>
            </a:r>
            <a:r>
              <a:rPr lang="ar-DZ" sz="2800" b="1" dirty="0" smtClean="0">
                <a:solidFill>
                  <a:schemeClr val="bg1"/>
                </a:solidFill>
              </a:rPr>
              <a:t>.</a:t>
            </a:r>
            <a:endParaRPr lang="fr-F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304800"/>
            <a:ext cx="883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3988" algn="r"/>
                <a:tab pos="358775" algn="r"/>
              </a:tabLst>
            </a:pPr>
            <a:r>
              <a:rPr lang="ar-DZ" sz="36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</a:rPr>
              <a:t>هـ. حالات رأس المال العامل الصافي الإجمالي </a:t>
            </a:r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FRNg</a:t>
            </a:r>
            <a:r>
              <a:rPr lang="ar-DZ" sz="36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</a:rPr>
              <a:t> 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897" name="Rectangle 1"/>
          <p:cNvSpPr>
            <a:spLocks noChangeArrowheads="1"/>
          </p:cNvSpPr>
          <p:nvPr/>
        </p:nvSpPr>
        <p:spPr bwMode="auto">
          <a:xfrm>
            <a:off x="2590800" y="3820180"/>
            <a:ext cx="3886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  <a:tabLst>
                <a:tab pos="211138" algn="r"/>
              </a:tabLst>
            </a:pP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 E</a:t>
            </a:r>
            <a:r>
              <a:rPr lang="fr-FR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و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&gt; R</a:t>
            </a:r>
            <a:r>
              <a:rPr lang="fr-FR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fr-FR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1524000"/>
            <a:ext cx="85884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الحالة </a:t>
            </a:r>
            <a:r>
              <a:rPr lang="ar-DZ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الأولى</a:t>
            </a:r>
            <a:r>
              <a:rPr lang="ar-SA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:</a:t>
            </a:r>
            <a:r>
              <a:rPr lang="ar-SA" sz="3200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 </a:t>
            </a:r>
            <a:r>
              <a:rPr lang="ar-SA" sz="28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رأس المال العامل الصافي الإجمالي موجب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&gt;0 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FRNg</a:t>
            </a:r>
            <a:endParaRPr lang="fr-FR" sz="32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53200" y="2362200"/>
            <a:ext cx="22765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 rtl="1" fontAlgn="base">
              <a:spcBef>
                <a:spcPct val="0"/>
              </a:spcBef>
              <a:spcAft>
                <a:spcPct val="0"/>
              </a:spcAft>
              <a:tabLst>
                <a:tab pos="211138" algn="r"/>
              </a:tabLst>
            </a:pP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وذلك </a:t>
            </a:r>
            <a:r>
              <a:rPr lang="ar-SA" sz="2800" b="1" dirty="0" err="1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عنما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 تكون: </a:t>
            </a:r>
            <a:endParaRPr lang="ar-DZ" sz="2800" b="1" dirty="0" smtClean="0">
              <a:solidFill>
                <a:schemeClr val="bg1"/>
              </a:solidFill>
              <a:latin typeface="Simplified Arabic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28600" y="4572000"/>
            <a:ext cx="8686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11138" algn="r"/>
              </a:tabLst>
            </a:pP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يدل على وجود فائض في السيولة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في المدى القصير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، مما يعبر عن قدرة المؤسسة على الوفاء بديونها عند تاريخ استحقاقها،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و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مواجهة الاضطرابات التي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 قد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 تحدث في دورة الاستغلال.</a:t>
            </a:r>
            <a:endParaRPr kumimoji="0" lang="ar-SA" sz="3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304800" y="2920425"/>
            <a:ext cx="8229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11138" algn="r"/>
              </a:tabLst>
            </a:pPr>
            <a:r>
              <a:rPr kumimoji="0" lang="ar-DZ" sz="2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موارد دائمة</a:t>
            </a:r>
            <a:r>
              <a:rPr lang="fr-FR" sz="26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&lt; </a:t>
            </a:r>
            <a:r>
              <a:rPr lang="ar-DZ" sz="26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 استخدامات مستقرة  </a:t>
            </a:r>
            <a:r>
              <a:rPr lang="ar-DZ" sz="3200" b="1" dirty="0" err="1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و</a:t>
            </a:r>
            <a:r>
              <a:rPr lang="ar-DZ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2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استخدامات </a:t>
            </a:r>
            <a:r>
              <a:rPr kumimoji="0" lang="ar-DZ" sz="2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جارية </a:t>
            </a:r>
            <a:r>
              <a:rPr kumimoji="0" lang="fr-FR" sz="2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&lt;</a:t>
            </a:r>
            <a:r>
              <a:rPr kumimoji="0" lang="ar-SA" sz="2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DZ" sz="2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م</a:t>
            </a:r>
            <a:r>
              <a:rPr kumimoji="0" lang="ar-SA" sz="2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وارد جارية</a:t>
            </a:r>
            <a:endParaRPr kumimoji="0" lang="ar-DZ" sz="2600" b="1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Simplified Arabic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e 19"/>
          <p:cNvGrpSpPr/>
          <p:nvPr/>
        </p:nvGrpSpPr>
        <p:grpSpPr>
          <a:xfrm>
            <a:off x="685800" y="1524000"/>
            <a:ext cx="7696229" cy="4343400"/>
            <a:chOff x="685800" y="914400"/>
            <a:chExt cx="7696229" cy="4343400"/>
          </a:xfrm>
        </p:grpSpPr>
        <p:grpSp>
          <p:nvGrpSpPr>
            <p:cNvPr id="16" name="Groupe 15"/>
            <p:cNvGrpSpPr/>
            <p:nvPr/>
          </p:nvGrpSpPr>
          <p:grpSpPr>
            <a:xfrm>
              <a:off x="685800" y="914400"/>
              <a:ext cx="7696229" cy="4343400"/>
              <a:chOff x="685800" y="914400"/>
              <a:chExt cx="7696229" cy="4343400"/>
            </a:xfrm>
          </p:grpSpPr>
          <p:grpSp>
            <p:nvGrpSpPr>
              <p:cNvPr id="4" name="Group 2"/>
              <p:cNvGrpSpPr>
                <a:grpSpLocks/>
              </p:cNvGrpSpPr>
              <p:nvPr/>
            </p:nvGrpSpPr>
            <p:grpSpPr bwMode="auto">
              <a:xfrm>
                <a:off x="2743178" y="914400"/>
                <a:ext cx="5638851" cy="4343400"/>
                <a:chOff x="3119" y="7403"/>
                <a:chExt cx="6671" cy="3493"/>
              </a:xfrm>
            </p:grpSpPr>
            <p:sp>
              <p:nvSpPr>
                <p:cNvPr id="5" name="Text Box 3"/>
                <p:cNvSpPr txBox="1">
                  <a:spLocks noChangeArrowheads="1"/>
                </p:cNvSpPr>
                <p:nvPr/>
              </p:nvSpPr>
              <p:spPr bwMode="auto">
                <a:xfrm>
                  <a:off x="3480" y="7417"/>
                  <a:ext cx="1750" cy="1957"/>
                </a:xfrm>
                <a:prstGeom prst="rect">
                  <a:avLst/>
                </a:prstGeom>
                <a:solidFill>
                  <a:srgbClr val="FFC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endParaRP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الموارد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الدائمة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R</a:t>
                  </a:r>
                  <a:r>
                    <a:rPr kumimoji="0" lang="fr-FR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D</a:t>
                  </a:r>
                  <a:endParaRPr kumimoji="0" lang="fr-FR" sz="3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3480" y="9416"/>
                  <a:ext cx="1750" cy="1480"/>
                </a:xfrm>
                <a:prstGeom prst="rect">
                  <a:avLst/>
                </a:prstGeom>
                <a:solidFill>
                  <a:srgbClr val="BFBFB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endParaRP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الموارد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الجارية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R</a:t>
                  </a:r>
                  <a:r>
                    <a:rPr kumimoji="0" lang="fr-FR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C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3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5402" y="7403"/>
                  <a:ext cx="1774" cy="1590"/>
                </a:xfrm>
                <a:prstGeom prst="rect">
                  <a:avLst/>
                </a:prstGeom>
                <a:solidFill>
                  <a:srgbClr val="00B05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endParaRP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الاستخدامات المستقرة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E</a:t>
                  </a:r>
                  <a:r>
                    <a:rPr kumimoji="0" lang="fr-FR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S</a:t>
                  </a:r>
                  <a:endParaRPr kumimoji="0" lang="fr-FR" sz="3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5402" y="9007"/>
                  <a:ext cx="1774" cy="1889"/>
                </a:xfrm>
                <a:prstGeom prst="rect">
                  <a:avLst/>
                </a:prstGeom>
                <a:solidFill>
                  <a:srgbClr val="00B0F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endParaRP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endParaRP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الاستخدامات الجارية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E</a:t>
                  </a:r>
                  <a:r>
                    <a:rPr kumimoji="0" lang="fr-FR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C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3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9" name="AutoShape 7"/>
                <p:cNvCxnSpPr>
                  <a:cxnSpLocks noChangeShapeType="1"/>
                  <a:endCxn id="11" idx="0"/>
                </p:cNvCxnSpPr>
                <p:nvPr/>
              </p:nvCxnSpPr>
              <p:spPr bwMode="auto">
                <a:xfrm rot="10800000" flipV="1">
                  <a:off x="3389" y="8993"/>
                  <a:ext cx="1841" cy="14"/>
                </a:xfrm>
                <a:prstGeom prst="straightConnector1">
                  <a:avLst/>
                </a:prstGeom>
                <a:noFill/>
                <a:ln w="31750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</p:cxnSp>
            <p:cxnSp>
              <p:nvCxnSpPr>
                <p:cNvPr id="10" name="AutoShape 8"/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5192" y="9364"/>
                  <a:ext cx="2164" cy="1"/>
                </a:xfrm>
                <a:prstGeom prst="straightConnector1">
                  <a:avLst/>
                </a:prstGeom>
                <a:noFill/>
                <a:ln w="31750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</p:cxnSp>
            <p:sp>
              <p:nvSpPr>
                <p:cNvPr id="11" name="AutoShape 9"/>
                <p:cNvSpPr>
                  <a:spLocks/>
                </p:cNvSpPr>
                <p:nvPr/>
              </p:nvSpPr>
              <p:spPr bwMode="auto">
                <a:xfrm>
                  <a:off x="3119" y="9007"/>
                  <a:ext cx="270" cy="367"/>
                </a:xfrm>
                <a:prstGeom prst="leftBrace">
                  <a:avLst>
                    <a:gd name="adj1" fmla="val 20389"/>
                    <a:gd name="adj2" fmla="val 50000"/>
                  </a:avLst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32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" name="AutoShape 10"/>
                <p:cNvSpPr>
                  <a:spLocks/>
                </p:cNvSpPr>
                <p:nvPr/>
              </p:nvSpPr>
              <p:spPr bwMode="auto">
                <a:xfrm>
                  <a:off x="7235" y="8995"/>
                  <a:ext cx="280" cy="367"/>
                </a:xfrm>
                <a:prstGeom prst="rightBrace">
                  <a:avLst>
                    <a:gd name="adj1" fmla="val 16096"/>
                    <a:gd name="adj2" fmla="val 50000"/>
                  </a:avLst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32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4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7536" y="8996"/>
                  <a:ext cx="2254" cy="43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 algn="ctr" rtl="1" fontAlgn="base">
                    <a:spcBef>
                      <a:spcPct val="0"/>
                    </a:spcBef>
                    <a:spcAft>
                      <a:spcPts val="1000"/>
                    </a:spcAft>
                  </a:pPr>
                  <a:r>
                    <a:rPr lang="fr-FR" sz="2800" b="1" dirty="0" smtClean="0">
                      <a:solidFill>
                        <a:srgbClr val="FF00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&gt;0 </a:t>
                  </a:r>
                  <a:r>
                    <a:rPr lang="ar-DZ" sz="2800" b="1" dirty="0" smtClean="0">
                      <a:solidFill>
                        <a:srgbClr val="FF00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fr-FR" sz="2800" b="1" dirty="0" smtClean="0">
                      <a:solidFill>
                        <a:srgbClr val="FF00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FRNg</a:t>
                  </a:r>
                  <a:endParaRPr kumimoji="0" lang="fr-FR" sz="40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5" name="Rectangle 14"/>
              <p:cNvSpPr/>
              <p:nvPr/>
            </p:nvSpPr>
            <p:spPr>
              <a:xfrm>
                <a:off x="685800" y="2819400"/>
                <a:ext cx="187743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 rtl="1"/>
                <a:r>
                  <a:rPr lang="fr-FR" sz="3200" b="1" dirty="0" smtClean="0">
                    <a:solidFill>
                      <a:srgbClr val="FF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&gt;0 </a:t>
                </a:r>
                <a:r>
                  <a:rPr lang="ar-DZ" sz="3200" b="1" dirty="0" smtClean="0">
                    <a:solidFill>
                      <a:srgbClr val="FF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3200" b="1" dirty="0" smtClean="0">
                    <a:solidFill>
                      <a:srgbClr val="FF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FRNg</a:t>
                </a:r>
                <a:endParaRPr lang="fr-FR" sz="3200" dirty="0"/>
              </a:p>
            </p:txBody>
          </p:sp>
        </p:grpSp>
        <p:sp>
          <p:nvSpPr>
            <p:cNvPr id="17" name="Rectangle 16"/>
            <p:cNvSpPr/>
            <p:nvPr/>
          </p:nvSpPr>
          <p:spPr>
            <a:xfrm>
              <a:off x="6858000" y="2448580"/>
              <a:ext cx="118333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DZ" sz="2800" b="1" dirty="0" smtClean="0">
                  <a:solidFill>
                    <a:schemeClr val="bg1"/>
                  </a:solidFill>
                  <a:latin typeface="Arial" pitchFamily="34" charset="0"/>
                  <a:ea typeface="Arial" pitchFamily="34" charset="0"/>
                  <a:cs typeface="Arial" pitchFamily="34" charset="0"/>
                </a:rPr>
                <a:t>من أعلى</a:t>
              </a:r>
              <a:endParaRPr lang="fr-FR" sz="2800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914400" y="3352800"/>
              <a:ext cx="119616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DZ" sz="2800" b="1" dirty="0" smtClean="0">
                  <a:solidFill>
                    <a:schemeClr val="bg1"/>
                  </a:solidFill>
                  <a:latin typeface="Arial" pitchFamily="34" charset="0"/>
                  <a:ea typeface="Arial" pitchFamily="34" charset="0"/>
                  <a:cs typeface="Arial" pitchFamily="34" charset="0"/>
                </a:rPr>
                <a:t>من أسفل</a:t>
              </a:r>
              <a:endParaRPr lang="fr-FR" sz="2800" dirty="0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2743200" y="381000"/>
            <a:ext cx="3733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الحالة </a:t>
            </a:r>
            <a:r>
              <a:rPr lang="ar-SA" sz="3200" b="1" dirty="0" err="1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ا</a:t>
            </a:r>
            <a:r>
              <a:rPr lang="ar-DZ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لأولى</a:t>
            </a:r>
            <a:r>
              <a:rPr lang="ar-SA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: </a:t>
            </a:r>
            <a:r>
              <a:rPr lang="fr-FR" sz="32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FRNg</a:t>
            </a:r>
            <a:r>
              <a:rPr lang="fr-FR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&gt;0</a:t>
            </a:r>
            <a:endParaRPr lang="fr-FR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1"/>
          <p:cNvSpPr>
            <a:spLocks noChangeArrowheads="1"/>
          </p:cNvSpPr>
          <p:nvPr/>
        </p:nvSpPr>
        <p:spPr bwMode="auto">
          <a:xfrm>
            <a:off x="228600" y="1905000"/>
            <a:ext cx="868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11138" algn="r"/>
              </a:tabLst>
            </a:pP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موارد دائمة = استخدامات مستقرة </a:t>
            </a:r>
            <a:r>
              <a:rPr kumimoji="0" lang="ar-DZ" sz="2800" b="1" i="0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و</a:t>
            </a: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استخدامات </a:t>
            </a: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جارية </a:t>
            </a:r>
            <a:r>
              <a:rPr kumimoji="0" lang="ar-SA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= موارد جارية</a:t>
            </a:r>
            <a:endParaRPr kumimoji="0" lang="ar-DZ" sz="2800" b="1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Simplified Arabic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5720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الحالة ال</a:t>
            </a:r>
            <a:r>
              <a:rPr lang="ar-DZ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ثانية</a:t>
            </a:r>
            <a:r>
              <a:rPr lang="ar-SA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: رأس المال العامل الصافي الإجمالي معدوم</a:t>
            </a:r>
            <a:r>
              <a:rPr lang="ar-DZ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 </a:t>
            </a:r>
            <a:r>
              <a:rPr lang="fr-FR" sz="32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FRNg</a:t>
            </a:r>
            <a:r>
              <a:rPr lang="fr-FR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=0</a:t>
            </a:r>
            <a:endParaRPr lang="fr-FR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53200" y="1219200"/>
            <a:ext cx="24000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 rtl="1" fontAlgn="base">
              <a:spcBef>
                <a:spcPct val="0"/>
              </a:spcBef>
              <a:spcAft>
                <a:spcPct val="0"/>
              </a:spcAft>
              <a:tabLst>
                <a:tab pos="211138" algn="r"/>
              </a:tabLst>
            </a:pP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وذلك عن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د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ما تكون: </a:t>
            </a:r>
            <a:endParaRPr lang="fr-FR" sz="2800" b="1" dirty="0" smtClean="0">
              <a:solidFill>
                <a:schemeClr val="bg1"/>
              </a:solidFill>
              <a:latin typeface="Simplified Arabic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895600" y="2590800"/>
            <a:ext cx="3657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  <a:tabLst>
                <a:tab pos="211138" algn="r"/>
              </a:tabLst>
            </a:pP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E</a:t>
            </a:r>
            <a:r>
              <a:rPr lang="fr-FR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و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fr-FR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fr-FR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28600" y="3505200"/>
            <a:ext cx="8686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11138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وه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ي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ت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مثل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حالة التوازن المالي الأدنى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، وهو ما يعني أن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الموارد الدائمة تغطي بالضبط الاستثمارات، والاستخدامات الجارية عند تحولها بالكامل لسيولة،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قادرة على الوفاء 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ب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ال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ديون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 ق </a:t>
            </a:r>
            <a:r>
              <a:rPr kumimoji="0" lang="ar-DZ" sz="28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أ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304800" y="5410200"/>
            <a:ext cx="8534400" cy="990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rtl="1" fontAlgn="base">
              <a:spcBef>
                <a:spcPct val="0"/>
              </a:spcBef>
              <a:spcAft>
                <a:spcPct val="0"/>
              </a:spcAft>
              <a:tabLst>
                <a:tab pos="211138" algn="r"/>
              </a:tabLst>
            </a:pP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  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وه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ي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حالة صعبة التحقق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، لاحتمال العجز في تحويل بعض الاستخدامات الجارية لسيولة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ل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لوفاء بال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د </a:t>
            </a:r>
            <a:r>
              <a:rPr lang="ar-DZ" sz="2800" b="1" dirty="0" err="1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ق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 أ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 لمدة طويلة</a:t>
            </a:r>
            <a:r>
              <a:rPr lang="fr-FR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.</a:t>
            </a:r>
            <a:endParaRPr lang="fr-F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newsfla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e 18"/>
          <p:cNvGrpSpPr/>
          <p:nvPr/>
        </p:nvGrpSpPr>
        <p:grpSpPr>
          <a:xfrm>
            <a:off x="762000" y="1447800"/>
            <a:ext cx="7620030" cy="4343400"/>
            <a:chOff x="762000" y="914400"/>
            <a:chExt cx="7620030" cy="4343400"/>
          </a:xfrm>
        </p:grpSpPr>
        <p:grpSp>
          <p:nvGrpSpPr>
            <p:cNvPr id="4" name="Groupe 3"/>
            <p:cNvGrpSpPr/>
            <p:nvPr/>
          </p:nvGrpSpPr>
          <p:grpSpPr>
            <a:xfrm>
              <a:off x="762000" y="914400"/>
              <a:ext cx="7620030" cy="4343400"/>
              <a:chOff x="762000" y="914400"/>
              <a:chExt cx="7620030" cy="4343400"/>
            </a:xfrm>
          </p:grpSpPr>
          <p:grpSp>
            <p:nvGrpSpPr>
              <p:cNvPr id="5" name="Group 2"/>
              <p:cNvGrpSpPr>
                <a:grpSpLocks/>
              </p:cNvGrpSpPr>
              <p:nvPr/>
            </p:nvGrpSpPr>
            <p:grpSpPr bwMode="auto">
              <a:xfrm>
                <a:off x="3048324" y="914400"/>
                <a:ext cx="5333706" cy="4343400"/>
                <a:chOff x="3480" y="7403"/>
                <a:chExt cx="6310" cy="3493"/>
              </a:xfrm>
            </p:grpSpPr>
            <p:sp>
              <p:nvSpPr>
                <p:cNvPr id="7" name="Text Box 3"/>
                <p:cNvSpPr txBox="1">
                  <a:spLocks noChangeArrowheads="1"/>
                </p:cNvSpPr>
                <p:nvPr/>
              </p:nvSpPr>
              <p:spPr bwMode="auto">
                <a:xfrm>
                  <a:off x="3480" y="7417"/>
                  <a:ext cx="1750" cy="1957"/>
                </a:xfrm>
                <a:prstGeom prst="rect">
                  <a:avLst/>
                </a:prstGeom>
                <a:solidFill>
                  <a:srgbClr val="FFC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endParaRP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الموارد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الدائمة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R</a:t>
                  </a:r>
                  <a:r>
                    <a:rPr kumimoji="0" lang="fr-FR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D</a:t>
                  </a:r>
                  <a:endParaRPr kumimoji="0" lang="fr-FR" sz="3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3480" y="9416"/>
                  <a:ext cx="1750" cy="1480"/>
                </a:xfrm>
                <a:prstGeom prst="rect">
                  <a:avLst/>
                </a:prstGeom>
                <a:solidFill>
                  <a:srgbClr val="BFBFB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endParaRP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الموارد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الجارية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R</a:t>
                  </a:r>
                  <a:r>
                    <a:rPr kumimoji="0" lang="fr-FR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C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3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9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5402" y="7403"/>
                  <a:ext cx="1774" cy="1961"/>
                </a:xfrm>
                <a:prstGeom prst="rect">
                  <a:avLst/>
                </a:prstGeom>
                <a:solidFill>
                  <a:srgbClr val="00B05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endParaRP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الاستخدامات المستقرة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E</a:t>
                  </a:r>
                  <a:r>
                    <a:rPr kumimoji="0" lang="fr-FR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S</a:t>
                  </a:r>
                  <a:endParaRPr kumimoji="0" lang="fr-FR" sz="3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5402" y="9402"/>
                  <a:ext cx="1774" cy="1494"/>
                </a:xfrm>
                <a:prstGeom prst="rect">
                  <a:avLst/>
                </a:prstGeom>
                <a:solidFill>
                  <a:srgbClr val="00B0F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endParaRP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الاستخدامات الجارية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E</a:t>
                  </a:r>
                  <a:r>
                    <a:rPr kumimoji="0" lang="fr-FR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C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3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7536" y="9119"/>
                  <a:ext cx="2254" cy="43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 algn="ctr" rtl="1" fontAlgn="base">
                    <a:spcBef>
                      <a:spcPct val="0"/>
                    </a:spcBef>
                    <a:spcAft>
                      <a:spcPts val="1000"/>
                    </a:spcAft>
                  </a:pPr>
                  <a:r>
                    <a:rPr lang="fr-FR" sz="2800" b="1" dirty="0" smtClean="0">
                      <a:solidFill>
                        <a:srgbClr val="FF00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=0 </a:t>
                  </a:r>
                  <a:r>
                    <a:rPr lang="ar-DZ" sz="2800" b="1" dirty="0" smtClean="0">
                      <a:solidFill>
                        <a:srgbClr val="FF00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fr-FR" sz="2800" b="1" dirty="0" smtClean="0">
                      <a:solidFill>
                        <a:srgbClr val="FF00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FRNg</a:t>
                  </a:r>
                  <a:endParaRPr kumimoji="0" lang="fr-FR" sz="40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6" name="Rectangle 5"/>
              <p:cNvSpPr/>
              <p:nvPr/>
            </p:nvSpPr>
            <p:spPr>
              <a:xfrm>
                <a:off x="762000" y="3124200"/>
                <a:ext cx="187743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 rtl="1"/>
                <a:r>
                  <a:rPr lang="fr-FR" sz="3200" b="1" dirty="0" smtClean="0">
                    <a:solidFill>
                      <a:srgbClr val="FF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=0 </a:t>
                </a:r>
                <a:r>
                  <a:rPr lang="ar-DZ" sz="3200" b="1" dirty="0" smtClean="0">
                    <a:solidFill>
                      <a:srgbClr val="FF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3200" b="1" dirty="0" smtClean="0">
                    <a:solidFill>
                      <a:srgbClr val="FF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FRNg</a:t>
                </a:r>
                <a:endParaRPr lang="fr-FR" sz="3200" dirty="0"/>
              </a:p>
            </p:txBody>
          </p:sp>
        </p:grpSp>
        <p:sp>
          <p:nvSpPr>
            <p:cNvPr id="16" name="Rectangle 15"/>
            <p:cNvSpPr/>
            <p:nvPr/>
          </p:nvSpPr>
          <p:spPr>
            <a:xfrm>
              <a:off x="6858000" y="2448580"/>
              <a:ext cx="118333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DZ" sz="2800" b="1" dirty="0" smtClean="0">
                  <a:solidFill>
                    <a:schemeClr val="bg1"/>
                  </a:solidFill>
                  <a:latin typeface="Arial" pitchFamily="34" charset="0"/>
                  <a:ea typeface="Arial" pitchFamily="34" charset="0"/>
                  <a:cs typeface="Arial" pitchFamily="34" charset="0"/>
                </a:rPr>
                <a:t>من أعلى</a:t>
              </a:r>
              <a:endParaRPr lang="fr-FR" sz="28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066800" y="3657600"/>
              <a:ext cx="119616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DZ" sz="2800" b="1" dirty="0" smtClean="0">
                  <a:solidFill>
                    <a:schemeClr val="bg1"/>
                  </a:solidFill>
                  <a:latin typeface="Arial" pitchFamily="34" charset="0"/>
                  <a:ea typeface="Arial" pitchFamily="34" charset="0"/>
                  <a:cs typeface="Arial" pitchFamily="34" charset="0"/>
                </a:rPr>
                <a:t>من أسفل</a:t>
              </a:r>
              <a:endParaRPr lang="fr-FR" sz="2800" dirty="0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2743200" y="381000"/>
            <a:ext cx="3733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الحالة ال</a:t>
            </a:r>
            <a:r>
              <a:rPr lang="ar-DZ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ثانية</a:t>
            </a:r>
            <a:r>
              <a:rPr lang="ar-SA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: </a:t>
            </a:r>
            <a:r>
              <a:rPr lang="fr-FR" sz="32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FRNg</a:t>
            </a:r>
            <a:r>
              <a:rPr lang="fr-FR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=0</a:t>
            </a:r>
            <a:endParaRPr lang="fr-FR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blinds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ChangeArrowheads="1"/>
          </p:cNvSpPr>
          <p:nvPr/>
        </p:nvSpPr>
        <p:spPr bwMode="auto">
          <a:xfrm>
            <a:off x="304800" y="3733800"/>
            <a:ext cx="8534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11138" algn="r"/>
              </a:tabLst>
            </a:pP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يعني أن المؤسسة تعرف صعوبات في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أ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ق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غير قادرة على الوفاء بالتزاماتها تجاه الغير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)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،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مما يتطلب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إجراءات تصحيحية من أجل تحقيق التوازن المالي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45720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الحالة الثالثة:</a:t>
            </a:r>
            <a:r>
              <a:rPr lang="ar-DZ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 </a:t>
            </a:r>
            <a:r>
              <a:rPr lang="ar-SA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رأس المال العامل الصافي الإجمالي سالب</a:t>
            </a:r>
            <a:r>
              <a:rPr lang="ar-DZ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 </a:t>
            </a:r>
            <a:r>
              <a:rPr lang="fr-FR" sz="32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FRNg</a:t>
            </a:r>
            <a:r>
              <a:rPr lang="fr-FR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&lt;0</a:t>
            </a:r>
            <a:endParaRPr lang="fr-FR" sz="3200" b="1" dirty="0" smtClean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24600" y="1676400"/>
            <a:ext cx="24000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وذلك عن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د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ما تكون: </a:t>
            </a:r>
            <a:endParaRPr lang="fr-FR" sz="2800" b="1" dirty="0"/>
          </a:p>
        </p:txBody>
      </p:sp>
      <p:sp>
        <p:nvSpPr>
          <p:cNvPr id="8" name="Rectangle 7"/>
          <p:cNvSpPr/>
          <p:nvPr/>
        </p:nvSpPr>
        <p:spPr>
          <a:xfrm>
            <a:off x="152400" y="2209800"/>
            <a:ext cx="8610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8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موارد دائمة </a:t>
            </a:r>
            <a:r>
              <a:rPr lang="ar-DZ" sz="2800" b="1" dirty="0" smtClean="0">
                <a:solidFill>
                  <a:srgbClr val="FF0000"/>
                </a:solidFill>
                <a:latin typeface="Times New Roman"/>
                <a:ea typeface="Times New Roman" pitchFamily="18" charset="0"/>
                <a:cs typeface="Times New Roman"/>
              </a:rPr>
              <a:t>&lt; استخدامات مستقرة </a:t>
            </a:r>
            <a:r>
              <a:rPr lang="ar-DZ" sz="3200" b="1" dirty="0" err="1" smtClean="0">
                <a:solidFill>
                  <a:schemeClr val="bg1"/>
                </a:solidFill>
                <a:latin typeface="Times New Roman"/>
                <a:ea typeface="Times New Roman" pitchFamily="18" charset="0"/>
                <a:cs typeface="Times New Roman"/>
              </a:rPr>
              <a:t>و</a:t>
            </a:r>
            <a:r>
              <a:rPr lang="ar-DZ" sz="2800" b="1" dirty="0" smtClean="0">
                <a:solidFill>
                  <a:srgbClr val="FF0000"/>
                </a:solidFill>
                <a:latin typeface="Times New Roman"/>
                <a:ea typeface="Times New Roman" pitchFamily="18" charset="0"/>
                <a:cs typeface="Times New Roman"/>
              </a:rPr>
              <a:t> </a:t>
            </a:r>
            <a:r>
              <a:rPr lang="ar-SA" sz="28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استخدامات </a:t>
            </a:r>
            <a:r>
              <a:rPr lang="ar-SA" sz="2800" b="1" dirty="0" err="1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ا</a:t>
            </a:r>
            <a:r>
              <a:rPr lang="ar-DZ" sz="28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جارية </a:t>
            </a:r>
            <a:r>
              <a:rPr lang="fr-FR" sz="28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&gt;</a:t>
            </a:r>
            <a:r>
              <a:rPr lang="ar-SA" sz="28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 موارد جارية</a:t>
            </a:r>
            <a:r>
              <a:rPr lang="ar-DZ" sz="28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 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895600" y="2590800"/>
            <a:ext cx="3657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  <a:tabLst>
                <a:tab pos="211138" algn="r"/>
              </a:tabLst>
            </a:pP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&lt; E</a:t>
            </a:r>
            <a:r>
              <a:rPr lang="fr-FR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ar-DZ" sz="32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و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&lt; R</a:t>
            </a:r>
            <a:r>
              <a:rPr lang="fr-FR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fr-FR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800" y="5410200"/>
            <a:ext cx="8534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    كما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يدل على أن هناك جزء من الاستثمارات ممول عن طريق الديون 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ق </a:t>
            </a:r>
            <a:r>
              <a:rPr lang="ar-DZ" sz="2800" b="1" dirty="0" err="1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أ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، وهو 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استخدام </a:t>
            </a:r>
            <a:r>
              <a:rPr lang="ar-SA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غير سليم لأموال المؤسسة.</a:t>
            </a:r>
            <a:endParaRPr lang="fr-FR" sz="2800" dirty="0"/>
          </a:p>
        </p:txBody>
      </p:sp>
    </p:spTree>
  </p:cSld>
  <p:clrMapOvr>
    <a:masterClrMapping/>
  </p:clrMapOvr>
  <p:transition>
    <p:blinds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e 18"/>
          <p:cNvGrpSpPr/>
          <p:nvPr/>
        </p:nvGrpSpPr>
        <p:grpSpPr>
          <a:xfrm>
            <a:off x="685800" y="1524000"/>
            <a:ext cx="7696229" cy="4343400"/>
            <a:chOff x="685800" y="914400"/>
            <a:chExt cx="7696229" cy="4343400"/>
          </a:xfrm>
        </p:grpSpPr>
        <p:grpSp>
          <p:nvGrpSpPr>
            <p:cNvPr id="4" name="Groupe 3"/>
            <p:cNvGrpSpPr/>
            <p:nvPr/>
          </p:nvGrpSpPr>
          <p:grpSpPr>
            <a:xfrm>
              <a:off x="685800" y="914400"/>
              <a:ext cx="7696229" cy="4343400"/>
              <a:chOff x="685800" y="914400"/>
              <a:chExt cx="7696229" cy="4343400"/>
            </a:xfrm>
          </p:grpSpPr>
          <p:grpSp>
            <p:nvGrpSpPr>
              <p:cNvPr id="5" name="Group 2"/>
              <p:cNvGrpSpPr>
                <a:grpSpLocks/>
              </p:cNvGrpSpPr>
              <p:nvPr/>
            </p:nvGrpSpPr>
            <p:grpSpPr bwMode="auto">
              <a:xfrm>
                <a:off x="2667103" y="914400"/>
                <a:ext cx="5714926" cy="4343400"/>
                <a:chOff x="3029" y="7403"/>
                <a:chExt cx="6761" cy="3493"/>
              </a:xfrm>
            </p:grpSpPr>
            <p:sp>
              <p:nvSpPr>
                <p:cNvPr id="7" name="Text Box 3"/>
                <p:cNvSpPr txBox="1">
                  <a:spLocks noChangeArrowheads="1"/>
                </p:cNvSpPr>
                <p:nvPr/>
              </p:nvSpPr>
              <p:spPr bwMode="auto">
                <a:xfrm>
                  <a:off x="3480" y="7417"/>
                  <a:ext cx="1750" cy="1579"/>
                </a:xfrm>
                <a:prstGeom prst="rect">
                  <a:avLst/>
                </a:prstGeom>
                <a:solidFill>
                  <a:srgbClr val="FFC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endParaRP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الموارد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الدائمة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R</a:t>
                  </a:r>
                  <a:r>
                    <a:rPr kumimoji="0" lang="fr-FR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D</a:t>
                  </a:r>
                  <a:endParaRPr kumimoji="0" lang="fr-FR" sz="3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3480" y="9058"/>
                  <a:ext cx="1750" cy="1838"/>
                </a:xfrm>
                <a:prstGeom prst="rect">
                  <a:avLst/>
                </a:prstGeom>
                <a:solidFill>
                  <a:srgbClr val="BFBFB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endParaRP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الموارد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الجارية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R</a:t>
                  </a:r>
                  <a:r>
                    <a:rPr kumimoji="0" lang="fr-FR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C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3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9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5402" y="7403"/>
                  <a:ext cx="1774" cy="1961"/>
                </a:xfrm>
                <a:prstGeom prst="rect">
                  <a:avLst/>
                </a:prstGeom>
                <a:solidFill>
                  <a:srgbClr val="00B05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endParaRP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الاستخدامات المستقرة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E</a:t>
                  </a:r>
                  <a:r>
                    <a:rPr kumimoji="0" lang="fr-FR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S</a:t>
                  </a:r>
                  <a:endParaRPr kumimoji="0" lang="fr-FR" sz="3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5402" y="9425"/>
                  <a:ext cx="1774" cy="1471"/>
                </a:xfrm>
                <a:prstGeom prst="rect">
                  <a:avLst/>
                </a:prstGeom>
                <a:solidFill>
                  <a:srgbClr val="00B0F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endParaRP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الاستخدامات الجارية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E</a:t>
                  </a:r>
                  <a:r>
                    <a:rPr kumimoji="0" lang="fr-FR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C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fr-FR" sz="3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11" name="AutoShape 7"/>
                <p:cNvCxnSpPr>
                  <a:cxnSpLocks noChangeShapeType="1"/>
                </p:cNvCxnSpPr>
                <p:nvPr/>
              </p:nvCxnSpPr>
              <p:spPr bwMode="auto">
                <a:xfrm rot="10800000" flipV="1">
                  <a:off x="3389" y="9425"/>
                  <a:ext cx="1841" cy="14"/>
                </a:xfrm>
                <a:prstGeom prst="straightConnector1">
                  <a:avLst/>
                </a:prstGeom>
                <a:noFill/>
                <a:ln w="31750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</p:cxnSp>
            <p:cxnSp>
              <p:nvCxnSpPr>
                <p:cNvPr id="12" name="AutoShape 8"/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5192" y="8996"/>
                  <a:ext cx="2164" cy="1"/>
                </a:xfrm>
                <a:prstGeom prst="straightConnector1">
                  <a:avLst/>
                </a:prstGeom>
                <a:noFill/>
                <a:ln w="31750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</p:cxnSp>
            <p:sp>
              <p:nvSpPr>
                <p:cNvPr id="13" name="AutoShape 9"/>
                <p:cNvSpPr>
                  <a:spLocks/>
                </p:cNvSpPr>
                <p:nvPr/>
              </p:nvSpPr>
              <p:spPr bwMode="auto">
                <a:xfrm>
                  <a:off x="3029" y="9120"/>
                  <a:ext cx="270" cy="367"/>
                </a:xfrm>
                <a:prstGeom prst="leftBrace">
                  <a:avLst>
                    <a:gd name="adj1" fmla="val 20389"/>
                    <a:gd name="adj2" fmla="val 50000"/>
                  </a:avLst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32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4" name="AutoShape 10"/>
                <p:cNvSpPr>
                  <a:spLocks/>
                </p:cNvSpPr>
                <p:nvPr/>
              </p:nvSpPr>
              <p:spPr bwMode="auto">
                <a:xfrm>
                  <a:off x="7235" y="8995"/>
                  <a:ext cx="280" cy="367"/>
                </a:xfrm>
                <a:prstGeom prst="rightBrace">
                  <a:avLst>
                    <a:gd name="adj1" fmla="val 16096"/>
                    <a:gd name="adj2" fmla="val 50000"/>
                  </a:avLst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32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7536" y="8996"/>
                  <a:ext cx="2254" cy="43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 algn="ctr" rtl="1" fontAlgn="base">
                    <a:spcBef>
                      <a:spcPct val="0"/>
                    </a:spcBef>
                    <a:spcAft>
                      <a:spcPts val="1000"/>
                    </a:spcAft>
                  </a:pPr>
                  <a:r>
                    <a:rPr lang="fr-FR" sz="2800" b="1" dirty="0" smtClean="0">
                      <a:solidFill>
                        <a:srgbClr val="FF00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&lt;0 </a:t>
                  </a:r>
                  <a:r>
                    <a:rPr lang="ar-DZ" sz="2800" b="1" dirty="0" smtClean="0">
                      <a:solidFill>
                        <a:srgbClr val="FF00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fr-FR" sz="2800" b="1" dirty="0" smtClean="0">
                      <a:solidFill>
                        <a:srgbClr val="FF0000"/>
                      </a:solidFill>
                      <a:latin typeface="Times New Roman" pitchFamily="18" charset="0"/>
                      <a:ea typeface="Times New Roman" pitchFamily="18" charset="0"/>
                      <a:cs typeface="Times New Roman" pitchFamily="18" charset="0"/>
                    </a:rPr>
                    <a:t>FRNg</a:t>
                  </a:r>
                  <a:endParaRPr kumimoji="0" lang="fr-FR" sz="40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6" name="Rectangle 5"/>
              <p:cNvSpPr/>
              <p:nvPr/>
            </p:nvSpPr>
            <p:spPr>
              <a:xfrm>
                <a:off x="685800" y="3124200"/>
                <a:ext cx="187743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 rtl="1"/>
                <a:r>
                  <a:rPr lang="fr-FR" sz="3200" b="1" dirty="0" smtClean="0">
                    <a:solidFill>
                      <a:srgbClr val="FF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&lt;0 </a:t>
                </a:r>
                <a:r>
                  <a:rPr lang="ar-DZ" sz="3200" b="1" dirty="0" smtClean="0">
                    <a:solidFill>
                      <a:srgbClr val="FF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3200" b="1" dirty="0" smtClean="0">
                    <a:solidFill>
                      <a:srgbClr val="FF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FRNg</a:t>
                </a:r>
                <a:endParaRPr lang="fr-FR" sz="3200" dirty="0"/>
              </a:p>
            </p:txBody>
          </p:sp>
        </p:grpSp>
        <p:sp>
          <p:nvSpPr>
            <p:cNvPr id="16" name="Rectangle 15"/>
            <p:cNvSpPr/>
            <p:nvPr/>
          </p:nvSpPr>
          <p:spPr>
            <a:xfrm>
              <a:off x="6858000" y="2286000"/>
              <a:ext cx="118333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DZ" sz="2800" b="1" dirty="0" smtClean="0">
                  <a:solidFill>
                    <a:schemeClr val="bg1"/>
                  </a:solidFill>
                  <a:latin typeface="Arial" pitchFamily="34" charset="0"/>
                  <a:ea typeface="Arial" pitchFamily="34" charset="0"/>
                  <a:cs typeface="Arial" pitchFamily="34" charset="0"/>
                </a:rPr>
                <a:t>من أعلى</a:t>
              </a:r>
              <a:endParaRPr lang="fr-FR" sz="28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90600" y="3657600"/>
              <a:ext cx="119616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DZ" sz="2800" b="1" dirty="0" smtClean="0">
                  <a:solidFill>
                    <a:schemeClr val="bg1"/>
                  </a:solidFill>
                  <a:latin typeface="Arial" pitchFamily="34" charset="0"/>
                  <a:ea typeface="Arial" pitchFamily="34" charset="0"/>
                  <a:cs typeface="Arial" pitchFamily="34" charset="0"/>
                </a:rPr>
                <a:t>من أسفل</a:t>
              </a:r>
              <a:endParaRPr lang="fr-FR" sz="2800" dirty="0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2743200" y="381000"/>
            <a:ext cx="3733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الحالة ال</a:t>
            </a:r>
            <a:r>
              <a:rPr lang="ar-DZ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ثالثة</a:t>
            </a:r>
            <a:r>
              <a:rPr lang="ar-SA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: </a:t>
            </a:r>
            <a:r>
              <a:rPr lang="fr-FR" sz="32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FRNg</a:t>
            </a:r>
            <a:r>
              <a:rPr lang="fr-FR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&gt;0</a:t>
            </a:r>
            <a:endParaRPr lang="fr-FR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heck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12563" y="634425"/>
            <a:ext cx="50898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 fontAlgn="base">
              <a:spcBef>
                <a:spcPct val="0"/>
              </a:spcBef>
              <a:spcAft>
                <a:spcPct val="0"/>
              </a:spcAft>
              <a:tabLst>
                <a:tab pos="130175" algn="r"/>
                <a:tab pos="187325" algn="r"/>
                <a:tab pos="358775" algn="r"/>
              </a:tabLst>
            </a:pP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احتياج </a:t>
            </a:r>
            <a:r>
              <a:rPr lang="ar-SA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رأس المال العامل </a:t>
            </a:r>
            <a:r>
              <a:rPr lang="fr-FR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BFR</a:t>
            </a: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ar-SA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fr-F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2832318"/>
            <a:ext cx="8458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</a:rPr>
              <a:t>ي</a:t>
            </a:r>
            <a:r>
              <a:rPr lang="ar-SA" sz="2800" b="1" dirty="0" smtClean="0">
                <a:solidFill>
                  <a:schemeClr val="bg1"/>
                </a:solidFill>
              </a:rPr>
              <a:t>مثل إجمالي الأموال التي تحتاجها المؤسسة خلال دورة الاستغلال، حيث أن مخزون بطيء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</a:rPr>
              <a:t>ال</a:t>
            </a:r>
            <a:r>
              <a:rPr lang="ar-SA" sz="2800" b="1" dirty="0" smtClean="0">
                <a:solidFill>
                  <a:schemeClr val="bg1"/>
                </a:solidFill>
              </a:rPr>
              <a:t>دوران، منح آجال طويلة </a:t>
            </a:r>
            <a:r>
              <a:rPr lang="ar-DZ" sz="2800" b="1" dirty="0" smtClean="0">
                <a:solidFill>
                  <a:schemeClr val="bg1"/>
                </a:solidFill>
              </a:rPr>
              <a:t>للتحصيل </a:t>
            </a:r>
            <a:r>
              <a:rPr lang="ar-SA" sz="2800" b="1" dirty="0" smtClean="0">
                <a:solidFill>
                  <a:schemeClr val="bg1"/>
                </a:solidFill>
              </a:rPr>
              <a:t>للعملاء</a:t>
            </a:r>
            <a:r>
              <a:rPr lang="ar-DZ" sz="2800" b="1" dirty="0" smtClean="0">
                <a:solidFill>
                  <a:schemeClr val="bg1"/>
                </a:solidFill>
              </a:rPr>
              <a:t>،</a:t>
            </a:r>
            <a:r>
              <a:rPr lang="ar-SA" sz="2800" b="1" dirty="0" smtClean="0">
                <a:solidFill>
                  <a:schemeClr val="bg1"/>
                </a:solidFill>
              </a:rPr>
              <a:t> قبول آجال قصيرة </a:t>
            </a:r>
            <a:r>
              <a:rPr lang="ar-SA" sz="2800" b="1" dirty="0" err="1" smtClean="0">
                <a:solidFill>
                  <a:schemeClr val="bg1"/>
                </a:solidFill>
              </a:rPr>
              <a:t>ل</a:t>
            </a:r>
            <a:r>
              <a:rPr lang="ar-DZ" sz="2800" b="1" dirty="0" smtClean="0">
                <a:solidFill>
                  <a:schemeClr val="bg1"/>
                </a:solidFill>
              </a:rPr>
              <a:t>ل</a:t>
            </a:r>
            <a:r>
              <a:rPr lang="ar-SA" sz="2800" b="1" dirty="0" smtClean="0">
                <a:solidFill>
                  <a:schemeClr val="bg1"/>
                </a:solidFill>
              </a:rPr>
              <a:t>تسديد الموردين، يتولد عن كل ذلك احتياج مالي للاستغلال، يستلزم البحث عن مصادر أخرى لتمويل</a:t>
            </a:r>
            <a:r>
              <a:rPr lang="ar-DZ" sz="2800" b="1" dirty="0" smtClean="0">
                <a:solidFill>
                  <a:schemeClr val="bg1"/>
                </a:solidFill>
              </a:rPr>
              <a:t>.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10400" y="1981200"/>
            <a:ext cx="14766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3200" b="1" dirty="0" smtClean="0">
                <a:solidFill>
                  <a:srgbClr val="FF0000"/>
                </a:solidFill>
              </a:rPr>
              <a:t>أ. تعريف:</a:t>
            </a:r>
            <a:endParaRPr lang="fr-FR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hecke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905000" y="1676400"/>
          <a:ext cx="4648199" cy="4310106"/>
        </p:xfrm>
        <a:graphic>
          <a:graphicData uri="http://schemas.openxmlformats.org/drawingml/2006/table">
            <a:tbl>
              <a:tblPr rtl="1"/>
              <a:tblGrid>
                <a:gridCol w="2409893"/>
                <a:gridCol w="2238306"/>
              </a:tblGrid>
              <a:tr h="1734332">
                <a:tc rowSpan="2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SA" sz="24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المخزون</a:t>
                      </a: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ات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4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احتياج </a:t>
                      </a:r>
                      <a:r>
                        <a:rPr lang="ar-SA" sz="28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رأس </a:t>
                      </a:r>
                      <a:r>
                        <a:rPr lang="ar-SA" sz="28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المال العامل الصافي</a:t>
                      </a:r>
                      <a:endParaRPr lang="fr-FR" sz="28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8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BFRn</a:t>
                      </a:r>
                      <a:endParaRPr lang="fr-FR" sz="28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84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SA" sz="24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الديون قصيرة الأجل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8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</a:t>
                      </a:r>
                      <a:r>
                        <a:rPr lang="ar-SA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حقوق على العملاء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91564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800" b="1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المتاحات</a:t>
                      </a: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النقدية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49" name="Zone de texte 5"/>
          <p:cNvSpPr txBox="1">
            <a:spLocks noChangeArrowheads="1"/>
          </p:cNvSpPr>
          <p:nvPr/>
        </p:nvSpPr>
        <p:spPr bwMode="auto">
          <a:xfrm>
            <a:off x="6705600" y="1676400"/>
            <a:ext cx="1828800" cy="441960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ar-DZ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أصول متداول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ة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أو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احتياج رأس المال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العامل </a:t>
            </a:r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الإجمالي</a:t>
            </a:r>
            <a:endParaRPr kumimoji="0" lang="ar-DZ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BFRG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50" name="Connecteur droit avec flèche 11"/>
          <p:cNvCxnSpPr>
            <a:cxnSpLocks noChangeShapeType="1"/>
          </p:cNvCxnSpPr>
          <p:nvPr/>
        </p:nvCxnSpPr>
        <p:spPr bwMode="auto">
          <a:xfrm rot="5400000">
            <a:off x="6630194" y="3809206"/>
            <a:ext cx="4267200" cy="1588"/>
          </a:xfrm>
          <a:prstGeom prst="straightConnector1">
            <a:avLst/>
          </a:prstGeom>
          <a:noFill/>
          <a:ln w="444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5" name="Rectangle 4"/>
          <p:cNvSpPr/>
          <p:nvPr/>
        </p:nvSpPr>
        <p:spPr>
          <a:xfrm>
            <a:off x="3505200" y="762000"/>
            <a:ext cx="49885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ب. تفسير احتياج </a:t>
            </a:r>
            <a:r>
              <a:rPr lang="ar-SA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رأس المال العامل</a:t>
            </a:r>
            <a:endParaRPr lang="fr-FR" sz="3200" dirty="0"/>
          </a:p>
        </p:txBody>
      </p:sp>
    </p:spTree>
  </p:cSld>
  <p:clrMapOvr>
    <a:masterClrMapping/>
  </p:clrMapOvr>
  <p:transition>
    <p:comb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 11"/>
          <p:cNvGrpSpPr/>
          <p:nvPr/>
        </p:nvGrpSpPr>
        <p:grpSpPr>
          <a:xfrm>
            <a:off x="228600" y="1371600"/>
            <a:ext cx="8915400" cy="5105400"/>
            <a:chOff x="228600" y="1371600"/>
            <a:chExt cx="8915400" cy="5105400"/>
          </a:xfrm>
        </p:grpSpPr>
        <p:pic>
          <p:nvPicPr>
            <p:cNvPr id="1026" name="Image 33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28600" y="1371600"/>
              <a:ext cx="8915400" cy="5105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ZoneTexte 5"/>
            <p:cNvSpPr txBox="1"/>
            <p:nvPr/>
          </p:nvSpPr>
          <p:spPr>
            <a:xfrm>
              <a:off x="6248400" y="5253335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rtl="1"/>
              <a:r>
                <a:rPr lang="ar-DZ" sz="2400" b="1" dirty="0" smtClean="0">
                  <a:solidFill>
                    <a:schemeClr val="bg1"/>
                  </a:solidFill>
                </a:rPr>
                <a:t>تسديد</a:t>
              </a:r>
              <a:endParaRPr lang="fr-FR" sz="2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3621383" y="533400"/>
            <a:ext cx="48814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3200" b="1" dirty="0" smtClean="0">
                <a:solidFill>
                  <a:srgbClr val="FF0000"/>
                </a:solidFill>
              </a:rPr>
              <a:t>ج. تفسير احتياج رأس المال العامل:</a:t>
            </a:r>
            <a:endParaRPr lang="fr-FR" sz="3200" dirty="0"/>
          </a:p>
        </p:txBody>
      </p:sp>
    </p:spTree>
  </p:cSld>
  <p:clrMapOvr>
    <a:masterClrMapping/>
  </p:clrMapOvr>
  <p:transition>
    <p:comb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1000" y="304800"/>
            <a:ext cx="8382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Y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أولا: مؤشرات التوازن المالي:</a:t>
            </a:r>
            <a:endParaRPr kumimoji="0" lang="ar-SY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066800"/>
            <a:ext cx="8534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</a:rPr>
              <a:t>يعتبر حساب وتفسير </a:t>
            </a:r>
            <a:r>
              <a:rPr lang="ar-SA" sz="2800" b="1" dirty="0" smtClean="0">
                <a:solidFill>
                  <a:schemeClr val="bg1"/>
                </a:solidFill>
              </a:rPr>
              <a:t>مؤشرات </a:t>
            </a:r>
            <a:r>
              <a:rPr lang="ar-DZ" sz="2800" b="1" dirty="0" smtClean="0">
                <a:solidFill>
                  <a:schemeClr val="bg1"/>
                </a:solidFill>
              </a:rPr>
              <a:t>التوازن </a:t>
            </a:r>
            <a:r>
              <a:rPr lang="ar-SA" sz="2800" b="1" dirty="0" smtClean="0">
                <a:solidFill>
                  <a:schemeClr val="bg1"/>
                </a:solidFill>
              </a:rPr>
              <a:t>المالي من أبرز أهداف إعداد الميزانية الوظيفية، </a:t>
            </a:r>
            <a:r>
              <a:rPr lang="ar-DZ" sz="2800" b="1" dirty="0" smtClean="0">
                <a:solidFill>
                  <a:schemeClr val="bg1"/>
                </a:solidFill>
              </a:rPr>
              <a:t>حيث </a:t>
            </a:r>
            <a:r>
              <a:rPr lang="ar-SA" sz="2800" b="1" dirty="0" smtClean="0">
                <a:solidFill>
                  <a:schemeClr val="bg1"/>
                </a:solidFill>
              </a:rPr>
              <a:t>يتم من خلالها </a:t>
            </a:r>
            <a:r>
              <a:rPr lang="ar-DZ" sz="2800" b="1" dirty="0" smtClean="0">
                <a:solidFill>
                  <a:schemeClr val="bg1"/>
                </a:solidFill>
              </a:rPr>
              <a:t>معرفة </a:t>
            </a:r>
            <a:r>
              <a:rPr lang="ar-SA" sz="2800" b="1" dirty="0" smtClean="0">
                <a:solidFill>
                  <a:schemeClr val="bg1"/>
                </a:solidFill>
              </a:rPr>
              <a:t>توازن </a:t>
            </a:r>
            <a:r>
              <a:rPr lang="ar-DZ" sz="2800" b="1" dirty="0" smtClean="0">
                <a:solidFill>
                  <a:schemeClr val="bg1"/>
                </a:solidFill>
              </a:rPr>
              <a:t>أو اختلال الوضعية المالية للمؤسسة</a:t>
            </a:r>
            <a:r>
              <a:rPr lang="fr-FR" sz="2800" b="1" dirty="0" smtClean="0">
                <a:solidFill>
                  <a:schemeClr val="bg1"/>
                </a:solidFill>
              </a:rPr>
              <a:t>.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2438400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800" b="1" dirty="0" smtClean="0">
                <a:solidFill>
                  <a:schemeClr val="bg1"/>
                </a:solidFill>
              </a:rPr>
              <a:t>استخراج هذه المؤشرات من خلال الانطلاق من التوازن بين جانبي الموارد والاستخدامات </a:t>
            </a:r>
            <a:r>
              <a:rPr lang="ar-DZ" sz="2800" b="1" dirty="0" smtClean="0">
                <a:solidFill>
                  <a:schemeClr val="bg1"/>
                </a:solidFill>
              </a:rPr>
              <a:t>في </a:t>
            </a:r>
            <a:r>
              <a:rPr lang="ar-SA" sz="2800" b="1" dirty="0" smtClean="0">
                <a:solidFill>
                  <a:schemeClr val="bg1"/>
                </a:solidFill>
              </a:rPr>
              <a:t>الميزانية الوظيفية: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0" y="3276600"/>
            <a:ext cx="8819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R=E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4038600"/>
            <a:ext cx="861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r-FR" sz="2800" b="1" dirty="0" smtClean="0">
                <a:solidFill>
                  <a:schemeClr val="bg1"/>
                </a:solidFill>
              </a:rPr>
              <a:t>R </a:t>
            </a:r>
            <a:r>
              <a:rPr lang="ar-DZ" sz="2800" b="1" dirty="0" smtClean="0">
                <a:solidFill>
                  <a:schemeClr val="bg1"/>
                </a:solidFill>
              </a:rPr>
              <a:t> الموارد </a:t>
            </a:r>
            <a:r>
              <a:rPr lang="fr-FR" sz="2800" b="1" dirty="0" smtClean="0">
                <a:solidFill>
                  <a:schemeClr val="bg1"/>
                </a:solidFill>
              </a:rPr>
              <a:t>Ressources</a:t>
            </a:r>
            <a:r>
              <a:rPr lang="ar-DZ" sz="2800" b="1" dirty="0" smtClean="0">
                <a:solidFill>
                  <a:schemeClr val="bg1"/>
                </a:solidFill>
              </a:rPr>
              <a:t>،  </a:t>
            </a:r>
            <a:r>
              <a:rPr lang="ar-DZ" sz="2800" b="1" dirty="0" err="1" smtClean="0">
                <a:solidFill>
                  <a:schemeClr val="bg1"/>
                </a:solidFill>
              </a:rPr>
              <a:t>و</a:t>
            </a: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fr-FR" sz="2800" b="1" dirty="0" smtClean="0">
                <a:solidFill>
                  <a:schemeClr val="bg1"/>
                </a:solidFill>
              </a:rPr>
              <a:t>E</a:t>
            </a:r>
            <a:r>
              <a:rPr lang="ar-DZ" sz="2800" b="1" dirty="0" smtClean="0">
                <a:solidFill>
                  <a:schemeClr val="bg1"/>
                </a:solidFill>
              </a:rPr>
              <a:t> الاستخدامات</a:t>
            </a:r>
            <a:r>
              <a:rPr lang="fr-FR" sz="2800" b="1" dirty="0" smtClean="0">
                <a:solidFill>
                  <a:schemeClr val="bg1"/>
                </a:solidFill>
              </a:rPr>
              <a:t>Emplois 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05200" y="4648200"/>
            <a:ext cx="5314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chemeClr val="bg1"/>
                </a:solidFill>
              </a:rPr>
              <a:t>بتعويض مكونات الموارد والاستخدامات نجد: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05200" y="5181600"/>
            <a:ext cx="28696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 R</a:t>
            </a:r>
            <a:r>
              <a:rPr lang="fr-FR" sz="2800" b="1" baseline="-25000" dirty="0" smtClean="0">
                <a:solidFill>
                  <a:srgbClr val="FF0000"/>
                </a:solidFill>
              </a:rPr>
              <a:t>D</a:t>
            </a:r>
            <a:r>
              <a:rPr lang="fr-FR" sz="2800" b="1" dirty="0" smtClean="0">
                <a:solidFill>
                  <a:srgbClr val="FF0000"/>
                </a:solidFill>
              </a:rPr>
              <a:t>+ R</a:t>
            </a:r>
            <a:r>
              <a:rPr lang="fr-FR" sz="2800" b="1" baseline="-25000" dirty="0" smtClean="0">
                <a:solidFill>
                  <a:srgbClr val="FF0000"/>
                </a:solidFill>
              </a:rPr>
              <a:t>C</a:t>
            </a:r>
            <a:r>
              <a:rPr lang="fr-FR" sz="2800" b="1" dirty="0" smtClean="0">
                <a:solidFill>
                  <a:srgbClr val="FF0000"/>
                </a:solidFill>
              </a:rPr>
              <a:t>=</a:t>
            </a:r>
            <a:r>
              <a:rPr lang="fr-FR" sz="2800" b="1" baseline="-25000" dirty="0" smtClean="0">
                <a:solidFill>
                  <a:srgbClr val="FF0000"/>
                </a:solidFill>
              </a:rPr>
              <a:t> </a:t>
            </a:r>
            <a:r>
              <a:rPr lang="fr-FR" sz="2800" b="1" dirty="0" smtClean="0">
                <a:solidFill>
                  <a:srgbClr val="FF0000"/>
                </a:solidFill>
              </a:rPr>
              <a:t>E</a:t>
            </a:r>
            <a:r>
              <a:rPr lang="fr-FR" sz="2800" b="1" baseline="-25000" dirty="0" smtClean="0">
                <a:solidFill>
                  <a:srgbClr val="FF0000"/>
                </a:solidFill>
              </a:rPr>
              <a:t>S</a:t>
            </a:r>
            <a:r>
              <a:rPr lang="fr-FR" sz="2800" b="1" dirty="0" smtClean="0">
                <a:solidFill>
                  <a:srgbClr val="FF0000"/>
                </a:solidFill>
              </a:rPr>
              <a:t>+ E</a:t>
            </a:r>
            <a:r>
              <a:rPr lang="fr-FR" sz="2800" b="1" baseline="-25000" dirty="0" smtClean="0">
                <a:solidFill>
                  <a:srgbClr val="FF0000"/>
                </a:solidFill>
              </a:rPr>
              <a:t>C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586293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</a:rPr>
              <a:t>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</a:rPr>
              <a:t> م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</a:rPr>
              <a:t>وارد دائمة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Ressources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durables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، 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lang="fr-FR" sz="2400" b="1" baseline="-300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lang="ar-DZ" sz="24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</a:rPr>
              <a:t> م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</a:rPr>
              <a:t>وارد جارية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Ressources stables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350913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kumimoji="0" lang="fr-FR" sz="22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ar-DZ" sz="22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SA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استخدامات مستقرة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Ressources stables</a:t>
            </a:r>
            <a:r>
              <a:rPr kumimoji="0" lang="ar-SA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،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kumimoji="0" lang="fr-FR" sz="22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ar-DZ" sz="22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ا</a:t>
            </a:r>
            <a:r>
              <a:rPr kumimoji="0" lang="ar-SA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ستخدامات جارية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Emplois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circulants 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848600" y="3657600"/>
            <a:ext cx="9124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 smtClean="0">
                <a:solidFill>
                  <a:schemeClr val="bg1"/>
                </a:solidFill>
              </a:rPr>
              <a:t>حيث: </a:t>
            </a:r>
            <a:endParaRPr lang="fr-FR" sz="2800" dirty="0"/>
          </a:p>
        </p:txBody>
      </p:sp>
      <p:sp>
        <p:nvSpPr>
          <p:cNvPr id="14" name="Rectangle 13"/>
          <p:cNvSpPr/>
          <p:nvPr/>
        </p:nvSpPr>
        <p:spPr>
          <a:xfrm>
            <a:off x="8001000" y="5420380"/>
            <a:ext cx="9124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 smtClean="0">
                <a:solidFill>
                  <a:schemeClr val="bg1"/>
                </a:solidFill>
              </a:rPr>
              <a:t>حيث: </a:t>
            </a:r>
            <a:endParaRPr lang="fr-FR" sz="2800" dirty="0"/>
          </a:p>
        </p:txBody>
      </p:sp>
    </p:spTree>
  </p:cSld>
  <p:clrMapOvr>
    <a:masterClrMapping/>
  </p:clrMapOvr>
  <p:transition>
    <p:split dir="in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8600" y="1219200"/>
            <a:ext cx="8458200" cy="5410200"/>
          </a:xfrm>
        </p:spPr>
        <p:txBody>
          <a:bodyPr>
            <a:normAutofit fontScale="85000" lnSpcReduction="10000"/>
          </a:bodyPr>
          <a:lstStyle/>
          <a:p>
            <a:pPr marL="0" lvl="0" indent="0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DZ" sz="3000" b="1" dirty="0" smtClean="0">
                <a:solidFill>
                  <a:srgbClr val="FF0000"/>
                </a:solidFill>
              </a:rPr>
              <a:t> </a:t>
            </a:r>
            <a:r>
              <a:rPr lang="ar-SA" sz="3000" b="1" dirty="0" smtClean="0">
                <a:solidFill>
                  <a:srgbClr val="FF0000"/>
                </a:solidFill>
              </a:rPr>
              <a:t>احتياج رأس المال العامل للاستغلال:</a:t>
            </a:r>
            <a:r>
              <a:rPr lang="ar-SA" sz="3000" dirty="0" smtClean="0">
                <a:solidFill>
                  <a:srgbClr val="FF0000"/>
                </a:solidFill>
              </a:rPr>
              <a:t> </a:t>
            </a:r>
            <a:endParaRPr lang="fr-FR" sz="3000" dirty="0" smtClean="0">
              <a:solidFill>
                <a:srgbClr val="FF0000"/>
              </a:solidFill>
            </a:endParaRPr>
          </a:p>
          <a:p>
            <a:pPr marL="0" lvl="0" indent="0" algn="just" rtl="1">
              <a:buNone/>
            </a:pPr>
            <a:r>
              <a:rPr lang="ar-DZ" sz="3000" b="1" dirty="0" smtClean="0">
                <a:solidFill>
                  <a:schemeClr val="bg1"/>
                </a:solidFill>
              </a:rPr>
              <a:t>    </a:t>
            </a:r>
            <a:r>
              <a:rPr lang="ar-SA" sz="3000" b="1" dirty="0" smtClean="0">
                <a:solidFill>
                  <a:schemeClr val="bg1"/>
                </a:solidFill>
              </a:rPr>
              <a:t>الاحتياجات المالية الناتجة عن النشاط</a:t>
            </a:r>
            <a:r>
              <a:rPr lang="ar-DZ" sz="3000" b="1" dirty="0" smtClean="0">
                <a:solidFill>
                  <a:schemeClr val="bg1"/>
                </a:solidFill>
              </a:rPr>
              <a:t> الرئيسي(الدوري)، </a:t>
            </a:r>
            <a:r>
              <a:rPr lang="ar-SA" sz="3000" b="1" dirty="0" smtClean="0">
                <a:solidFill>
                  <a:schemeClr val="bg1"/>
                </a:solidFill>
              </a:rPr>
              <a:t> </a:t>
            </a:r>
            <a:r>
              <a:rPr lang="ar-DZ" sz="3000" b="1" dirty="0" smtClean="0">
                <a:solidFill>
                  <a:schemeClr val="bg1"/>
                </a:solidFill>
              </a:rPr>
              <a:t>يحسب </a:t>
            </a:r>
            <a:r>
              <a:rPr lang="ar-DZ" sz="3000" b="1" dirty="0" err="1" smtClean="0">
                <a:solidFill>
                  <a:schemeClr val="bg1"/>
                </a:solidFill>
              </a:rPr>
              <a:t>ب</a:t>
            </a:r>
            <a:r>
              <a:rPr lang="ar-SA" sz="3000" b="1" dirty="0" smtClean="0">
                <a:solidFill>
                  <a:schemeClr val="bg1"/>
                </a:solidFill>
              </a:rPr>
              <a:t>الفرق بين استخدامات الاستغلال</a:t>
            </a:r>
            <a:r>
              <a:rPr lang="ar-DZ" sz="3000" b="1" dirty="0" smtClean="0">
                <a:solidFill>
                  <a:schemeClr val="bg1"/>
                </a:solidFill>
              </a:rPr>
              <a:t>(مخزونات، زبائن...)</a:t>
            </a:r>
            <a:r>
              <a:rPr lang="ar-SA" sz="3000" b="1" dirty="0" smtClean="0">
                <a:solidFill>
                  <a:schemeClr val="bg1"/>
                </a:solidFill>
              </a:rPr>
              <a:t> وموارد الاستغلال</a:t>
            </a:r>
            <a:r>
              <a:rPr lang="ar-DZ" sz="3000" b="1" dirty="0" smtClean="0">
                <a:solidFill>
                  <a:schemeClr val="bg1"/>
                </a:solidFill>
              </a:rPr>
              <a:t>(موردون وح </a:t>
            </a:r>
            <a:r>
              <a:rPr lang="ar-DZ" sz="3000" b="1" dirty="0" err="1" smtClean="0">
                <a:solidFill>
                  <a:schemeClr val="bg1"/>
                </a:solidFill>
              </a:rPr>
              <a:t>م</a:t>
            </a:r>
            <a:r>
              <a:rPr lang="ar-DZ" sz="3000" b="1" dirty="0" smtClean="0">
                <a:solidFill>
                  <a:schemeClr val="bg1"/>
                </a:solidFill>
              </a:rPr>
              <a:t>...)</a:t>
            </a:r>
            <a:r>
              <a:rPr lang="ar-SA" sz="3000" b="1" dirty="0" smtClean="0">
                <a:solidFill>
                  <a:schemeClr val="bg1"/>
                </a:solidFill>
              </a:rPr>
              <a:t>، فكل عناصره تنتمي لدورة الاستغلال، سواء كانت موارد أو استخدامات:</a:t>
            </a:r>
            <a:endParaRPr lang="fr-FR" sz="3000" b="1" dirty="0" smtClean="0">
              <a:solidFill>
                <a:schemeClr val="bg1"/>
              </a:solidFill>
            </a:endParaRPr>
          </a:p>
          <a:p>
            <a:pPr marL="0" lvl="0" indent="0" algn="ctr" rtl="1">
              <a:buNone/>
            </a:pPr>
            <a:r>
              <a:rPr lang="ar-SA" sz="3000" b="1" dirty="0" smtClean="0">
                <a:solidFill>
                  <a:srgbClr val="FF0000"/>
                </a:solidFill>
              </a:rPr>
              <a:t>  </a:t>
            </a:r>
            <a:r>
              <a:rPr lang="fr-FR" sz="3000" b="1" dirty="0" err="1" smtClean="0">
                <a:solidFill>
                  <a:srgbClr val="FF0000"/>
                </a:solidFill>
              </a:rPr>
              <a:t>BFR</a:t>
            </a:r>
            <a:r>
              <a:rPr lang="fr-FR" sz="3000" b="1" baseline="-25000" dirty="0" err="1" smtClean="0">
                <a:solidFill>
                  <a:srgbClr val="FF0000"/>
                </a:solidFill>
              </a:rPr>
              <a:t>ex</a:t>
            </a:r>
            <a:r>
              <a:rPr lang="fr-FR" sz="3000" b="1" dirty="0" smtClean="0">
                <a:solidFill>
                  <a:srgbClr val="FF0000"/>
                </a:solidFill>
              </a:rPr>
              <a:t> = </a:t>
            </a:r>
            <a:r>
              <a:rPr lang="fr-FR" sz="3000" b="1" dirty="0" err="1" smtClean="0">
                <a:solidFill>
                  <a:srgbClr val="FF0000"/>
                </a:solidFill>
              </a:rPr>
              <a:t>E</a:t>
            </a:r>
            <a:r>
              <a:rPr lang="fr-FR" sz="3000" b="1" baseline="-25000" dirty="0" err="1" smtClean="0">
                <a:solidFill>
                  <a:srgbClr val="FF0000"/>
                </a:solidFill>
              </a:rPr>
              <a:t>ex</a:t>
            </a:r>
            <a:r>
              <a:rPr lang="fr-FR" sz="3000" b="1" dirty="0" smtClean="0">
                <a:solidFill>
                  <a:srgbClr val="FF0000"/>
                </a:solidFill>
              </a:rPr>
              <a:t>-R</a:t>
            </a:r>
            <a:r>
              <a:rPr lang="fr-FR" sz="3000" b="1" baseline="-25000" dirty="0" smtClean="0">
                <a:solidFill>
                  <a:srgbClr val="FF0000"/>
                </a:solidFill>
              </a:rPr>
              <a:t>ex</a:t>
            </a:r>
            <a:endParaRPr lang="fr-FR" sz="3000" b="1" dirty="0" smtClean="0">
              <a:solidFill>
                <a:srgbClr val="FF0000"/>
              </a:solidFill>
            </a:endParaRPr>
          </a:p>
          <a:p>
            <a:pPr marL="0" lvl="0" indent="0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DZ" sz="3000" b="1" dirty="0" smtClean="0">
                <a:solidFill>
                  <a:srgbClr val="FF0000"/>
                </a:solidFill>
              </a:rPr>
              <a:t> </a:t>
            </a:r>
            <a:r>
              <a:rPr lang="ar-SA" sz="3000" b="1" dirty="0" smtClean="0">
                <a:solidFill>
                  <a:srgbClr val="FF0000"/>
                </a:solidFill>
              </a:rPr>
              <a:t>احتياج رأس المال العامل </a:t>
            </a:r>
            <a:r>
              <a:rPr lang="ar-DZ" sz="3000" b="1" dirty="0" smtClean="0">
                <a:solidFill>
                  <a:srgbClr val="FF0000"/>
                </a:solidFill>
              </a:rPr>
              <a:t>خ </a:t>
            </a:r>
            <a:r>
              <a:rPr lang="ar-SA" sz="3000" b="1" dirty="0" smtClean="0">
                <a:solidFill>
                  <a:srgbClr val="FF0000"/>
                </a:solidFill>
              </a:rPr>
              <a:t>الاستغلال:</a:t>
            </a:r>
            <a:r>
              <a:rPr lang="ar-SA" sz="3000" dirty="0" smtClean="0">
                <a:solidFill>
                  <a:srgbClr val="FF0000"/>
                </a:solidFill>
              </a:rPr>
              <a:t> </a:t>
            </a:r>
            <a:endParaRPr lang="ar-DZ" sz="3000" dirty="0" smtClean="0">
              <a:solidFill>
                <a:srgbClr val="FF0000"/>
              </a:solidFill>
            </a:endParaRPr>
          </a:p>
          <a:p>
            <a:pPr marL="0" lvl="0" indent="0" algn="just" rtl="1">
              <a:buNone/>
            </a:pPr>
            <a:r>
              <a:rPr lang="ar-DZ" sz="3000" b="1" dirty="0" smtClean="0">
                <a:solidFill>
                  <a:schemeClr val="bg1"/>
                </a:solidFill>
              </a:rPr>
              <a:t>    </a:t>
            </a:r>
            <a:r>
              <a:rPr lang="ar-SA" sz="3000" b="1" dirty="0" smtClean="0">
                <a:solidFill>
                  <a:schemeClr val="bg1"/>
                </a:solidFill>
              </a:rPr>
              <a:t>الاحتياجات المالية الناتجة عن النشاطات </a:t>
            </a:r>
            <a:r>
              <a:rPr lang="ar-DZ" sz="3000" b="1" dirty="0" smtClean="0">
                <a:solidFill>
                  <a:schemeClr val="bg1"/>
                </a:solidFill>
              </a:rPr>
              <a:t>غ </a:t>
            </a:r>
            <a:r>
              <a:rPr lang="ar-SA" sz="3000" b="1" dirty="0" smtClean="0">
                <a:solidFill>
                  <a:schemeClr val="bg1"/>
                </a:solidFill>
              </a:rPr>
              <a:t>الرئيسية</a:t>
            </a:r>
            <a:r>
              <a:rPr lang="ar-DZ" sz="3000" b="1" dirty="0" smtClean="0">
                <a:solidFill>
                  <a:schemeClr val="bg1"/>
                </a:solidFill>
              </a:rPr>
              <a:t>(</a:t>
            </a:r>
            <a:r>
              <a:rPr lang="ar-SA" sz="3000" b="1" dirty="0" smtClean="0">
                <a:solidFill>
                  <a:schemeClr val="bg1"/>
                </a:solidFill>
              </a:rPr>
              <a:t>الاستثنائي</a:t>
            </a:r>
            <a:r>
              <a:rPr lang="ar-DZ" sz="3000" b="1" dirty="0" smtClean="0">
                <a:solidFill>
                  <a:schemeClr val="bg1"/>
                </a:solidFill>
              </a:rPr>
              <a:t>ة)</a:t>
            </a:r>
            <a:r>
              <a:rPr lang="ar-SA" sz="3000" b="1" dirty="0" smtClean="0">
                <a:solidFill>
                  <a:schemeClr val="bg1"/>
                </a:solidFill>
              </a:rPr>
              <a:t>، </a:t>
            </a:r>
            <a:r>
              <a:rPr lang="ar-SA" sz="3000" b="1" dirty="0" err="1" smtClean="0">
                <a:solidFill>
                  <a:schemeClr val="bg1"/>
                </a:solidFill>
              </a:rPr>
              <a:t>وي</a:t>
            </a:r>
            <a:r>
              <a:rPr lang="ar-DZ" sz="3000" b="1" dirty="0" smtClean="0">
                <a:solidFill>
                  <a:schemeClr val="bg1"/>
                </a:solidFill>
              </a:rPr>
              <a:t>مثل </a:t>
            </a:r>
            <a:r>
              <a:rPr lang="ar-SA" sz="3000" b="1" dirty="0" smtClean="0">
                <a:solidFill>
                  <a:schemeClr val="bg1"/>
                </a:solidFill>
              </a:rPr>
              <a:t>الفرق بين استخدامات </a:t>
            </a:r>
            <a:r>
              <a:rPr lang="ar-DZ" sz="3000" b="1" dirty="0" smtClean="0">
                <a:solidFill>
                  <a:schemeClr val="bg1"/>
                </a:solidFill>
              </a:rPr>
              <a:t>خ </a:t>
            </a:r>
            <a:r>
              <a:rPr lang="ar-SA" sz="3000" b="1" dirty="0" smtClean="0">
                <a:solidFill>
                  <a:schemeClr val="bg1"/>
                </a:solidFill>
              </a:rPr>
              <a:t>الاستغلال وموارد </a:t>
            </a:r>
            <a:r>
              <a:rPr lang="ar-DZ" sz="3000" b="1" dirty="0" smtClean="0">
                <a:solidFill>
                  <a:schemeClr val="bg1"/>
                </a:solidFill>
              </a:rPr>
              <a:t>خ </a:t>
            </a:r>
            <a:r>
              <a:rPr lang="ar-SA" sz="3000" b="1" dirty="0" smtClean="0">
                <a:solidFill>
                  <a:schemeClr val="bg1"/>
                </a:solidFill>
              </a:rPr>
              <a:t>الاستغلال:</a:t>
            </a:r>
            <a:endParaRPr lang="fr-FR" sz="3000" b="1" dirty="0" smtClean="0">
              <a:solidFill>
                <a:schemeClr val="bg1"/>
              </a:solidFill>
            </a:endParaRPr>
          </a:p>
          <a:p>
            <a:pPr marL="0" indent="0" algn="ctr" rtl="1">
              <a:buNone/>
            </a:pPr>
            <a:r>
              <a:rPr lang="fr-FR" sz="3000" b="1" dirty="0" err="1" smtClean="0">
                <a:solidFill>
                  <a:srgbClr val="FF0000"/>
                </a:solidFill>
              </a:rPr>
              <a:t>BFR</a:t>
            </a:r>
            <a:r>
              <a:rPr lang="fr-FR" sz="3000" b="1" baseline="-25000" dirty="0" err="1" smtClean="0">
                <a:solidFill>
                  <a:srgbClr val="FF0000"/>
                </a:solidFill>
              </a:rPr>
              <a:t>hex</a:t>
            </a:r>
            <a:r>
              <a:rPr lang="fr-FR" sz="3000" b="1" dirty="0" smtClean="0">
                <a:solidFill>
                  <a:srgbClr val="FF0000"/>
                </a:solidFill>
              </a:rPr>
              <a:t> =</a:t>
            </a:r>
            <a:r>
              <a:rPr lang="fr-FR" sz="3000" b="1" dirty="0" err="1" smtClean="0">
                <a:solidFill>
                  <a:srgbClr val="FF0000"/>
                </a:solidFill>
              </a:rPr>
              <a:t>E</a:t>
            </a:r>
            <a:r>
              <a:rPr lang="fr-FR" sz="3000" b="1" baseline="-25000" dirty="0" err="1" smtClean="0">
                <a:solidFill>
                  <a:srgbClr val="FF0000"/>
                </a:solidFill>
              </a:rPr>
              <a:t>hex</a:t>
            </a:r>
            <a:r>
              <a:rPr lang="fr-FR" sz="3000" b="1" dirty="0" smtClean="0">
                <a:solidFill>
                  <a:srgbClr val="FF0000"/>
                </a:solidFill>
              </a:rPr>
              <a:t>- </a:t>
            </a:r>
            <a:r>
              <a:rPr lang="fr-FR" sz="3000" b="1" dirty="0" err="1" smtClean="0">
                <a:solidFill>
                  <a:srgbClr val="FF0000"/>
                </a:solidFill>
              </a:rPr>
              <a:t>R</a:t>
            </a:r>
            <a:r>
              <a:rPr lang="fr-FR" sz="3000" b="1" baseline="-25000" dirty="0" err="1" smtClean="0">
                <a:solidFill>
                  <a:srgbClr val="FF0000"/>
                </a:solidFill>
              </a:rPr>
              <a:t>hex</a:t>
            </a:r>
            <a:endParaRPr lang="fr-FR" sz="3000" b="1" dirty="0" smtClean="0">
              <a:solidFill>
                <a:srgbClr val="FF0000"/>
              </a:solidFill>
            </a:endParaRPr>
          </a:p>
          <a:p>
            <a:pPr marL="0" indent="0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SA" sz="3000" b="1" dirty="0" smtClean="0">
                <a:solidFill>
                  <a:srgbClr val="FF0000"/>
                </a:solidFill>
              </a:rPr>
              <a:t>احتياج رأس المال العامل الإجمالي:</a:t>
            </a:r>
            <a:r>
              <a:rPr lang="ar-SA" sz="3000" dirty="0" smtClean="0">
                <a:solidFill>
                  <a:srgbClr val="FF0000"/>
                </a:solidFill>
              </a:rPr>
              <a:t> </a:t>
            </a:r>
            <a:endParaRPr lang="ar-DZ" sz="3000" dirty="0" smtClean="0">
              <a:solidFill>
                <a:srgbClr val="FF0000"/>
              </a:solidFill>
            </a:endParaRPr>
          </a:p>
          <a:p>
            <a:pPr marL="0" indent="0" algn="just" rtl="1">
              <a:buNone/>
            </a:pPr>
            <a:r>
              <a:rPr lang="ar-DZ" sz="3000" b="1" dirty="0" smtClean="0">
                <a:solidFill>
                  <a:schemeClr val="bg1"/>
                </a:solidFill>
              </a:rPr>
              <a:t>   </a:t>
            </a:r>
            <a:r>
              <a:rPr lang="ar-SA" sz="3000" b="1" dirty="0" smtClean="0">
                <a:solidFill>
                  <a:schemeClr val="bg1"/>
                </a:solidFill>
              </a:rPr>
              <a:t>يساوي مجموع احتياجات </a:t>
            </a:r>
            <a:r>
              <a:rPr lang="ar-DZ" sz="3000" b="1" dirty="0" smtClean="0">
                <a:solidFill>
                  <a:schemeClr val="bg1"/>
                </a:solidFill>
              </a:rPr>
              <a:t>الأنشطة العادية</a:t>
            </a:r>
            <a:r>
              <a:rPr lang="ar-SA" sz="3000" b="1" dirty="0" smtClean="0">
                <a:solidFill>
                  <a:schemeClr val="bg1"/>
                </a:solidFill>
              </a:rPr>
              <a:t> </a:t>
            </a:r>
            <a:r>
              <a:rPr lang="ar-DZ" sz="3000" b="1" dirty="0" smtClean="0">
                <a:solidFill>
                  <a:schemeClr val="bg1"/>
                </a:solidFill>
              </a:rPr>
              <a:t>(</a:t>
            </a:r>
            <a:r>
              <a:rPr lang="ar-SA" sz="3000" b="1" dirty="0" smtClean="0">
                <a:solidFill>
                  <a:schemeClr val="bg1"/>
                </a:solidFill>
              </a:rPr>
              <a:t>الاستغلال</a:t>
            </a:r>
            <a:r>
              <a:rPr lang="ar-DZ" sz="3000" b="1" dirty="0" smtClean="0">
                <a:solidFill>
                  <a:schemeClr val="bg1"/>
                </a:solidFill>
              </a:rPr>
              <a:t> )،</a:t>
            </a:r>
            <a:r>
              <a:rPr lang="ar-SA" sz="3000" b="1" dirty="0" smtClean="0">
                <a:solidFill>
                  <a:schemeClr val="bg1"/>
                </a:solidFill>
              </a:rPr>
              <a:t> واحتياجات</a:t>
            </a:r>
            <a:r>
              <a:rPr lang="ar-DZ" sz="3000" b="1" dirty="0" smtClean="0">
                <a:solidFill>
                  <a:schemeClr val="bg1"/>
                </a:solidFill>
              </a:rPr>
              <a:t> الأنشطة الاستثنائية</a:t>
            </a:r>
            <a:r>
              <a:rPr lang="ar-SA" sz="3000" b="1" dirty="0" smtClean="0">
                <a:solidFill>
                  <a:schemeClr val="bg1"/>
                </a:solidFill>
              </a:rPr>
              <a:t> </a:t>
            </a:r>
            <a:r>
              <a:rPr lang="ar-DZ" sz="3000" b="1" dirty="0" smtClean="0">
                <a:solidFill>
                  <a:schemeClr val="bg1"/>
                </a:solidFill>
              </a:rPr>
              <a:t>(خ </a:t>
            </a:r>
            <a:r>
              <a:rPr lang="ar-SA" sz="3000" b="1" dirty="0" smtClean="0">
                <a:solidFill>
                  <a:schemeClr val="bg1"/>
                </a:solidFill>
              </a:rPr>
              <a:t>الاستغلال</a:t>
            </a:r>
            <a:r>
              <a:rPr lang="ar-DZ" sz="3000" b="1" dirty="0" smtClean="0">
                <a:solidFill>
                  <a:schemeClr val="bg1"/>
                </a:solidFill>
              </a:rPr>
              <a:t> )</a:t>
            </a:r>
            <a:r>
              <a:rPr lang="ar-SA" sz="3000" b="1" dirty="0" smtClean="0">
                <a:solidFill>
                  <a:schemeClr val="bg1"/>
                </a:solidFill>
              </a:rPr>
              <a:t>:</a:t>
            </a:r>
            <a:endParaRPr lang="ar-DZ" sz="3000" b="1" dirty="0" smtClean="0">
              <a:solidFill>
                <a:schemeClr val="bg1"/>
              </a:solidFill>
            </a:endParaRPr>
          </a:p>
          <a:p>
            <a:pPr marL="0" indent="0" algn="ctr" rtl="1">
              <a:buNone/>
            </a:pPr>
            <a:r>
              <a:rPr lang="ar-SA" b="1" dirty="0" smtClean="0">
                <a:solidFill>
                  <a:srgbClr val="FF0000"/>
                </a:solidFill>
              </a:rPr>
              <a:t>      </a:t>
            </a:r>
            <a:r>
              <a:rPr lang="fr-FR" b="1" dirty="0" smtClean="0">
                <a:solidFill>
                  <a:srgbClr val="FF0000"/>
                </a:solidFill>
              </a:rPr>
              <a:t>BFRg = </a:t>
            </a:r>
            <a:r>
              <a:rPr lang="fr-FR" b="1" dirty="0" err="1" smtClean="0">
                <a:solidFill>
                  <a:srgbClr val="FF0000"/>
                </a:solidFill>
              </a:rPr>
              <a:t>BFR</a:t>
            </a:r>
            <a:r>
              <a:rPr lang="fr-FR" b="1" baseline="-25000" dirty="0" err="1" smtClean="0">
                <a:solidFill>
                  <a:srgbClr val="FF0000"/>
                </a:solidFill>
              </a:rPr>
              <a:t>ex</a:t>
            </a:r>
            <a:r>
              <a:rPr lang="fr-FR" b="1" dirty="0" smtClean="0">
                <a:solidFill>
                  <a:srgbClr val="FF0000"/>
                </a:solidFill>
              </a:rPr>
              <a:t> + </a:t>
            </a:r>
            <a:r>
              <a:rPr lang="fr-FR" b="1" dirty="0" err="1" smtClean="0">
                <a:solidFill>
                  <a:srgbClr val="FF0000"/>
                </a:solidFill>
              </a:rPr>
              <a:t>BFR</a:t>
            </a:r>
            <a:r>
              <a:rPr lang="fr-FR" b="1" baseline="-25000" dirty="0" err="1" smtClean="0">
                <a:solidFill>
                  <a:srgbClr val="FF0000"/>
                </a:solidFill>
              </a:rPr>
              <a:t>hex</a:t>
            </a:r>
            <a:endParaRPr lang="fr-FR" b="1" dirty="0" smtClean="0">
              <a:solidFill>
                <a:srgbClr val="FF0000"/>
              </a:solidFill>
            </a:endParaRPr>
          </a:p>
          <a:p>
            <a:pPr algn="just" rtl="1">
              <a:buNone/>
            </a:pP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0" y="381000"/>
            <a:ext cx="71400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rtl="1"/>
            <a:r>
              <a:rPr lang="ar-DZ" sz="3200" b="1" dirty="0" smtClean="0">
                <a:solidFill>
                  <a:srgbClr val="FF0000"/>
                </a:solidFill>
              </a:rPr>
              <a:t>د. أ</a:t>
            </a:r>
            <a:r>
              <a:rPr lang="ar-SA" sz="3200" b="1" dirty="0" smtClean="0">
                <a:solidFill>
                  <a:srgbClr val="FF0000"/>
                </a:solidFill>
              </a:rPr>
              <a:t>قس</a:t>
            </a:r>
            <a:r>
              <a:rPr lang="ar-DZ" sz="3200" b="1" dirty="0" smtClean="0">
                <a:solidFill>
                  <a:srgbClr val="FF0000"/>
                </a:solidFill>
              </a:rPr>
              <a:t>ا</a:t>
            </a:r>
            <a:r>
              <a:rPr lang="ar-SA" sz="3200" b="1" dirty="0" smtClean="0">
                <a:solidFill>
                  <a:srgbClr val="FF0000"/>
                </a:solidFill>
              </a:rPr>
              <a:t>م احتياج رأس المال العامل الإجمالي </a:t>
            </a:r>
            <a:r>
              <a:rPr lang="fr-FR" sz="3200" b="1" dirty="0" smtClean="0">
                <a:solidFill>
                  <a:srgbClr val="FF0000"/>
                </a:solidFill>
              </a:rPr>
              <a:t>BFRg</a:t>
            </a:r>
            <a:r>
              <a:rPr lang="ar-SA" sz="3200" b="1" dirty="0" smtClean="0">
                <a:solidFill>
                  <a:srgbClr val="FF0000"/>
                </a:solidFill>
              </a:rPr>
              <a:t>:</a:t>
            </a:r>
            <a:endParaRPr lang="fr-FR" sz="3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1066800"/>
          </a:xfrm>
        </p:spPr>
        <p:txBody>
          <a:bodyPr>
            <a:normAutofit/>
          </a:bodyPr>
          <a:lstStyle/>
          <a:p>
            <a:pPr marL="4763" indent="-4763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</a:t>
            </a:r>
            <a:r>
              <a:rPr lang="ar-SA" b="1" dirty="0" smtClean="0">
                <a:solidFill>
                  <a:schemeClr val="bg1"/>
                </a:solidFill>
              </a:rPr>
              <a:t>هي إجمالي النقدية</a:t>
            </a:r>
            <a:r>
              <a:rPr lang="ar-DZ" b="1" dirty="0" smtClean="0">
                <a:solidFill>
                  <a:schemeClr val="bg1"/>
                </a:solidFill>
              </a:rPr>
              <a:t> </a:t>
            </a:r>
            <a:r>
              <a:rPr lang="ar-SA" b="1" dirty="0" smtClean="0">
                <a:solidFill>
                  <a:schemeClr val="bg1"/>
                </a:solidFill>
              </a:rPr>
              <a:t>(أموال جاهزة) </a:t>
            </a:r>
            <a:r>
              <a:rPr lang="ar-DZ" b="1" dirty="0" smtClean="0">
                <a:solidFill>
                  <a:schemeClr val="bg1"/>
                </a:solidFill>
              </a:rPr>
              <a:t>في الصندوق والحسابات الجارية، </a:t>
            </a:r>
            <a:r>
              <a:rPr lang="ar-SA" b="1" dirty="0" smtClean="0">
                <a:solidFill>
                  <a:schemeClr val="bg1"/>
                </a:solidFill>
              </a:rPr>
              <a:t>باستثناء </a:t>
            </a:r>
            <a:r>
              <a:rPr lang="ar-SA" b="1" dirty="0" err="1" smtClean="0">
                <a:solidFill>
                  <a:schemeClr val="bg1"/>
                </a:solidFill>
              </a:rPr>
              <a:t>السلفات</a:t>
            </a:r>
            <a:r>
              <a:rPr lang="ar-SA" b="1" dirty="0" smtClean="0">
                <a:solidFill>
                  <a:schemeClr val="bg1"/>
                </a:solidFill>
              </a:rPr>
              <a:t> المصرفية</a:t>
            </a:r>
            <a:r>
              <a:rPr lang="ar-DZ" b="1" dirty="0" smtClean="0">
                <a:solidFill>
                  <a:schemeClr val="bg1"/>
                </a:solidFill>
              </a:rPr>
              <a:t>.</a:t>
            </a:r>
          </a:p>
          <a:p>
            <a:pPr>
              <a:buNone/>
            </a:pP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33600" y="533400"/>
            <a:ext cx="65870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763" indent="-4763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3. </a:t>
            </a:r>
            <a:r>
              <a:rPr lang="ar-SA" sz="3200" b="1" dirty="0" smtClean="0">
                <a:solidFill>
                  <a:srgbClr val="FF0000"/>
                </a:solidFill>
              </a:rPr>
              <a:t>الخزينة الصافية </a:t>
            </a:r>
            <a:r>
              <a:rPr lang="fr-FR" sz="3200" b="1" dirty="0" smtClean="0">
                <a:solidFill>
                  <a:srgbClr val="FF0000"/>
                </a:solidFill>
              </a:rPr>
              <a:t>TN Trésorerie nette</a:t>
            </a:r>
            <a:r>
              <a:rPr lang="ar-SA" sz="3200" b="1" dirty="0" smtClean="0">
                <a:solidFill>
                  <a:srgbClr val="FF0000"/>
                </a:solidFill>
              </a:rPr>
              <a:t>:</a:t>
            </a:r>
            <a:endParaRPr lang="fr-FR" sz="3200" dirty="0" smtClean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934200" y="1219200"/>
            <a:ext cx="14766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3200" b="1" dirty="0" smtClean="0">
                <a:solidFill>
                  <a:srgbClr val="FF0000"/>
                </a:solidFill>
              </a:rPr>
              <a:t>أ. تعريف:</a:t>
            </a:r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93185" name="Rectangle 1"/>
          <p:cNvSpPr>
            <a:spLocks noChangeArrowheads="1"/>
          </p:cNvSpPr>
          <p:nvPr/>
        </p:nvSpPr>
        <p:spPr bwMode="auto">
          <a:xfrm>
            <a:off x="381000" y="3733800"/>
            <a:ext cx="8534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الخزينة الصافية= استخدامات الخزينة- موارد الخزينة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Simplified Arabic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= أموال جاهزة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(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ب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نك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 وصندوق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)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- سلفات 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م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صرفية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Simplified Arabic"/>
              <a:ea typeface="Times New Roman" pitchFamily="18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TN = E</a:t>
            </a:r>
            <a:r>
              <a:rPr lang="fr-FR" sz="28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R</a:t>
            </a:r>
            <a:r>
              <a:rPr lang="fr-FR" sz="28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06689" y="2819400"/>
            <a:ext cx="18277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ب.</a:t>
            </a:r>
            <a:r>
              <a:rPr lang="ar-SA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 </a:t>
            </a:r>
            <a:r>
              <a:rPr lang="ar-DZ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الحساب:</a:t>
            </a:r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53200" y="3352800"/>
            <a:ext cx="2172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ال</a:t>
            </a:r>
            <a:r>
              <a:rPr lang="ar-SA" sz="28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طريقة </a:t>
            </a:r>
            <a:r>
              <a:rPr lang="ar-DZ" sz="28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ال</a:t>
            </a:r>
            <a:r>
              <a:rPr lang="ar-SA" sz="28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أولى : 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0" y="5105400"/>
            <a:ext cx="91440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Times New Roman" pitchFamily="18" charset="0"/>
                <a:cs typeface="Arial" pitchFamily="34" charset="0"/>
              </a:rPr>
              <a:t>الخزينة الصافية= رأس المال العامل الصافي الإجمالي- احتياج رأس المال العامل الإجمالي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621811" y="5029200"/>
            <a:ext cx="20649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ال</a:t>
            </a:r>
            <a:r>
              <a:rPr lang="ar-SA" sz="28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طريقة </a:t>
            </a:r>
            <a:r>
              <a:rPr lang="ar-DZ" sz="28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الثانية</a:t>
            </a:r>
            <a:r>
              <a:rPr lang="ar-SA" sz="28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: 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29000" y="6096000"/>
            <a:ext cx="33184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1"/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FRng - </a:t>
            </a:r>
            <a:r>
              <a:rPr lang="fr-FR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BFRng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ar-SA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TN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447800"/>
            <a:ext cx="8458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3" indent="-4763" algn="just" rtl="1">
              <a:buNone/>
            </a:pPr>
            <a:r>
              <a:rPr lang="ar-DZ" sz="2800" b="1" dirty="0" smtClean="0">
                <a:solidFill>
                  <a:schemeClr val="bg1"/>
                </a:solidFill>
              </a:rPr>
              <a:t>     </a:t>
            </a:r>
            <a:r>
              <a:rPr lang="ar-SA" sz="2800" b="1" dirty="0" smtClean="0">
                <a:solidFill>
                  <a:schemeClr val="bg1"/>
                </a:solidFill>
              </a:rPr>
              <a:t>تتشكل الخزينة الصافية عندما يستخدم رأس المال العامل الصافي الإجمالي في تمويل العجز في احتياجات دورة الاستغلال وغيرها (الاحتياج في رأس المال العامل</a:t>
            </a:r>
            <a:r>
              <a:rPr lang="ar-DZ" sz="2800" b="1" dirty="0" smtClean="0">
                <a:solidFill>
                  <a:schemeClr val="bg1"/>
                </a:solidFill>
              </a:rPr>
              <a:t> الإجمالي</a:t>
            </a:r>
            <a:r>
              <a:rPr lang="ar-SA" sz="2800" b="1" dirty="0" smtClean="0">
                <a:solidFill>
                  <a:schemeClr val="bg1"/>
                </a:solidFill>
              </a:rPr>
              <a:t>)</a:t>
            </a:r>
            <a:r>
              <a:rPr lang="ar-DZ" sz="2800" b="1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6786724" y="685800"/>
            <a:ext cx="17347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3200" b="1" dirty="0" smtClean="0">
                <a:solidFill>
                  <a:srgbClr val="FF0000"/>
                </a:solidFill>
              </a:rPr>
              <a:t>ج. التفسير:</a:t>
            </a:r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3200400"/>
            <a:ext cx="8458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63" indent="-4763" algn="just" rtl="1">
              <a:buNone/>
            </a:pPr>
            <a:r>
              <a:rPr lang="ar-SA" sz="2800" b="1" dirty="0" smtClean="0">
                <a:solidFill>
                  <a:schemeClr val="bg1"/>
                </a:solidFill>
              </a:rPr>
              <a:t> فإذا تمكنت المؤسسة من تغطية هذا الاحتياج تكون </a:t>
            </a:r>
            <a:r>
              <a:rPr lang="ar-SA" sz="2800" b="1" dirty="0" smtClean="0">
                <a:solidFill>
                  <a:srgbClr val="FF0000"/>
                </a:solidFill>
              </a:rPr>
              <a:t>الخزينة موجبة</a:t>
            </a:r>
            <a:r>
              <a:rPr lang="ar-SA" sz="2800" b="1" dirty="0" smtClean="0">
                <a:solidFill>
                  <a:schemeClr val="bg1"/>
                </a:solidFill>
              </a:rPr>
              <a:t>، وهي في حالة </a:t>
            </a:r>
            <a:r>
              <a:rPr lang="ar-SA" sz="2800" b="1" dirty="0" smtClean="0">
                <a:solidFill>
                  <a:srgbClr val="FF0000"/>
                </a:solidFill>
              </a:rPr>
              <a:t>فائض في التمويل</a:t>
            </a:r>
            <a:r>
              <a:rPr lang="ar-DZ" sz="2800" b="1" dirty="0" smtClean="0">
                <a:solidFill>
                  <a:schemeClr val="bg1"/>
                </a:solidFill>
              </a:rPr>
              <a:t>(يظهر في البنك والصندوق</a:t>
            </a:r>
            <a:r>
              <a:rPr lang="ar-SA" sz="2800" b="1" dirty="0" smtClean="0">
                <a:solidFill>
                  <a:schemeClr val="bg1"/>
                </a:solidFill>
              </a:rPr>
              <a:t>، وفي الحالة الأخرى تكون </a:t>
            </a:r>
            <a:r>
              <a:rPr lang="ar-SA" sz="2800" b="1" dirty="0" smtClean="0">
                <a:solidFill>
                  <a:srgbClr val="FF0000"/>
                </a:solidFill>
              </a:rPr>
              <a:t>الخزينة سالبة</a:t>
            </a:r>
            <a:r>
              <a:rPr lang="ar-SA" sz="2800" b="1" dirty="0" smtClean="0">
                <a:solidFill>
                  <a:schemeClr val="bg1"/>
                </a:solidFill>
              </a:rPr>
              <a:t>، وهي حالة </a:t>
            </a:r>
            <a:r>
              <a:rPr lang="ar-SA" sz="2800" b="1" dirty="0" smtClean="0">
                <a:solidFill>
                  <a:srgbClr val="FF0000"/>
                </a:solidFill>
              </a:rPr>
              <a:t>عجز في التمويل</a:t>
            </a:r>
            <a:r>
              <a:rPr lang="ar-DZ" sz="2800" b="1" dirty="0" smtClean="0">
                <a:solidFill>
                  <a:schemeClr val="bg1"/>
                </a:solidFill>
              </a:rPr>
              <a:t>( يظهر في </a:t>
            </a:r>
            <a:r>
              <a:rPr lang="ar-DZ" sz="2800" b="1" dirty="0" err="1" smtClean="0">
                <a:solidFill>
                  <a:schemeClr val="bg1"/>
                </a:solidFill>
              </a:rPr>
              <a:t>السلفات</a:t>
            </a:r>
            <a:r>
              <a:rPr lang="ar-DZ" sz="2800" b="1" dirty="0" smtClean="0">
                <a:solidFill>
                  <a:schemeClr val="bg1"/>
                </a:solidFill>
              </a:rPr>
              <a:t> المصرفية)</a:t>
            </a:r>
            <a:r>
              <a:rPr lang="ar-SA" sz="2800" b="1" dirty="0" smtClean="0">
                <a:solidFill>
                  <a:schemeClr val="bg1"/>
                </a:solidFill>
              </a:rPr>
              <a:t>.</a:t>
            </a:r>
            <a:endParaRPr lang="fr-FR" sz="28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pull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8600" y="2362200"/>
            <a:ext cx="8686800" cy="3581400"/>
          </a:xfrm>
        </p:spPr>
        <p:txBody>
          <a:bodyPr>
            <a:noAutofit/>
          </a:bodyPr>
          <a:lstStyle/>
          <a:p>
            <a:pPr marL="0" lvl="0" indent="1905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</a:t>
            </a:r>
            <a:r>
              <a:rPr lang="ar-SA" b="1" dirty="0" smtClean="0">
                <a:solidFill>
                  <a:schemeClr val="bg1"/>
                </a:solidFill>
              </a:rPr>
              <a:t>المؤسسة قامت بتجميد جزء من أموالها </a:t>
            </a:r>
            <a:r>
              <a:rPr lang="ar-DZ" b="1" dirty="0" smtClean="0">
                <a:solidFill>
                  <a:schemeClr val="bg1"/>
                </a:solidFill>
              </a:rPr>
              <a:t>الدائمة بعد </a:t>
            </a:r>
            <a:r>
              <a:rPr lang="ar-SA" b="1" dirty="0" smtClean="0">
                <a:solidFill>
                  <a:schemeClr val="bg1"/>
                </a:solidFill>
              </a:rPr>
              <a:t>تغطية </a:t>
            </a:r>
            <a:r>
              <a:rPr lang="ar-DZ" b="1" dirty="0" smtClean="0">
                <a:solidFill>
                  <a:schemeClr val="bg1"/>
                </a:solidFill>
              </a:rPr>
              <a:t>كامل الاستخدامات المستقرة</a:t>
            </a:r>
            <a:r>
              <a:rPr lang="ar-SA" b="1" dirty="0" smtClean="0">
                <a:solidFill>
                  <a:schemeClr val="bg1"/>
                </a:solidFill>
              </a:rPr>
              <a:t>، وهو ما يطرح عليها مشكلة الربحية</a:t>
            </a:r>
            <a:r>
              <a:rPr lang="ar-DZ" b="1" dirty="0" smtClean="0">
                <a:solidFill>
                  <a:schemeClr val="bg1"/>
                </a:solidFill>
              </a:rPr>
              <a:t> (</a:t>
            </a:r>
            <a:r>
              <a:rPr lang="ar-SA" b="1" dirty="0" smtClean="0">
                <a:solidFill>
                  <a:schemeClr val="bg1"/>
                </a:solidFill>
              </a:rPr>
              <a:t>تكلفة الفرصة الضائعة</a:t>
            </a:r>
            <a:r>
              <a:rPr lang="ar-DZ" b="1" dirty="0" smtClean="0">
                <a:solidFill>
                  <a:schemeClr val="bg1"/>
                </a:solidFill>
              </a:rPr>
              <a:t>)</a:t>
            </a:r>
            <a:r>
              <a:rPr lang="ar-SA" b="1" dirty="0" smtClean="0">
                <a:solidFill>
                  <a:schemeClr val="bg1"/>
                </a:solidFill>
              </a:rPr>
              <a:t>، لذلك يتوجب عليها معالجة الوضعية</a:t>
            </a:r>
            <a:r>
              <a:rPr lang="ar-DZ" b="1" dirty="0" smtClean="0">
                <a:solidFill>
                  <a:schemeClr val="bg1"/>
                </a:solidFill>
              </a:rPr>
              <a:t> </a:t>
            </a:r>
            <a:r>
              <a:rPr lang="ar-SA" b="1" dirty="0" smtClean="0">
                <a:solidFill>
                  <a:schemeClr val="bg1"/>
                </a:solidFill>
              </a:rPr>
              <a:t>عن طريق</a:t>
            </a:r>
            <a:r>
              <a:rPr lang="ar-DZ" b="1" dirty="0" smtClean="0">
                <a:solidFill>
                  <a:schemeClr val="bg1"/>
                </a:solidFill>
              </a:rPr>
              <a:t>:</a:t>
            </a:r>
            <a:r>
              <a:rPr lang="ar-SA" b="1" dirty="0" smtClean="0">
                <a:solidFill>
                  <a:schemeClr val="bg1"/>
                </a:solidFill>
              </a:rPr>
              <a:t> </a:t>
            </a:r>
            <a:endParaRPr lang="ar-DZ" b="1" dirty="0" smtClean="0">
              <a:solidFill>
                <a:schemeClr val="bg1"/>
              </a:solidFill>
            </a:endParaRPr>
          </a:p>
          <a:p>
            <a:pPr marL="0" lvl="0" indent="19050" algn="just" rtl="1">
              <a:buClr>
                <a:srgbClr val="FF0000"/>
              </a:buClr>
              <a:buSzPct val="80000"/>
              <a:buFont typeface="Wingdings" pitchFamily="2" charset="2"/>
              <a:buChar char="ü"/>
            </a:pPr>
            <a:r>
              <a:rPr lang="ar-DZ" b="1" dirty="0" smtClean="0">
                <a:solidFill>
                  <a:schemeClr val="bg1"/>
                </a:solidFill>
              </a:rPr>
              <a:t>تدعيم المخزون( </a:t>
            </a:r>
            <a:r>
              <a:rPr lang="ar-SA" b="1" dirty="0" smtClean="0">
                <a:solidFill>
                  <a:schemeClr val="bg1"/>
                </a:solidFill>
              </a:rPr>
              <a:t>شراء مواد أولية</a:t>
            </a:r>
            <a:r>
              <a:rPr lang="ar-DZ" b="1" dirty="0" smtClean="0">
                <a:solidFill>
                  <a:schemeClr val="bg1"/>
                </a:solidFill>
              </a:rPr>
              <a:t>)</a:t>
            </a:r>
          </a:p>
          <a:p>
            <a:pPr marL="0" lvl="0" indent="19050" algn="just" rtl="1">
              <a:buClr>
                <a:srgbClr val="FF0000"/>
              </a:buClr>
              <a:buSzPct val="80000"/>
              <a:buFont typeface="Wingdings" pitchFamily="2" charset="2"/>
              <a:buChar char="ü"/>
            </a:pPr>
            <a:r>
              <a:rPr lang="ar-SA" b="1" dirty="0" smtClean="0">
                <a:solidFill>
                  <a:schemeClr val="bg1"/>
                </a:solidFill>
              </a:rPr>
              <a:t>تقديم تسهيلات للزبائن.</a:t>
            </a:r>
            <a:endParaRPr lang="ar-DZ" b="1" dirty="0" smtClean="0">
              <a:solidFill>
                <a:schemeClr val="bg1"/>
              </a:solidFill>
            </a:endParaRPr>
          </a:p>
          <a:p>
            <a:pPr marL="0" lvl="0" indent="19050" algn="just" rtl="1">
              <a:buClr>
                <a:srgbClr val="FF0000"/>
              </a:buClr>
              <a:buSzPct val="80000"/>
              <a:buFont typeface="Wingdings" pitchFamily="2" charset="2"/>
              <a:buChar char="ü"/>
            </a:pPr>
            <a:r>
              <a:rPr lang="ar-DZ" b="1" dirty="0" smtClean="0">
                <a:solidFill>
                  <a:schemeClr val="bg1"/>
                </a:solidFill>
              </a:rPr>
              <a:t>تسديد جزء من الديون المصرفية</a:t>
            </a:r>
          </a:p>
          <a:p>
            <a:pPr marL="0" lvl="0" indent="19050" algn="just" rtl="1">
              <a:buClr>
                <a:srgbClr val="FF0000"/>
              </a:buClr>
              <a:buSzPct val="80000"/>
              <a:buFont typeface="Wingdings" pitchFamily="2" charset="2"/>
              <a:buChar char="ü"/>
            </a:pPr>
            <a:r>
              <a:rPr lang="ar-DZ" b="1" dirty="0" smtClean="0">
                <a:solidFill>
                  <a:schemeClr val="bg1"/>
                </a:solidFill>
              </a:rPr>
              <a:t>القيام بتوضيفات مالية </a:t>
            </a:r>
            <a:r>
              <a:rPr lang="ar-DZ" b="1" dirty="0" err="1" smtClean="0">
                <a:solidFill>
                  <a:schemeClr val="bg1"/>
                </a:solidFill>
              </a:rPr>
              <a:t>ق</a:t>
            </a:r>
            <a:r>
              <a:rPr lang="ar-DZ" b="1" dirty="0" smtClean="0">
                <a:solidFill>
                  <a:schemeClr val="bg1"/>
                </a:solidFill>
              </a:rPr>
              <a:t> أ لفائض الخزينة.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0"/>
            <a:ext cx="86308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19050" algn="just" rtl="1">
              <a:buFont typeface="Wingdings" pitchFamily="2" charset="2"/>
              <a:buChar char="§"/>
            </a:pPr>
            <a:r>
              <a:rPr lang="ar-DZ" sz="3200" b="1" dirty="0" smtClean="0">
                <a:solidFill>
                  <a:srgbClr val="FF0000"/>
                </a:solidFill>
              </a:rPr>
              <a:t> الحالة الأولى</a:t>
            </a:r>
            <a:r>
              <a:rPr lang="ar-SA" sz="3200" b="1" dirty="0" smtClean="0">
                <a:solidFill>
                  <a:srgbClr val="FF0000"/>
                </a:solidFill>
              </a:rPr>
              <a:t>: </a:t>
            </a:r>
            <a:r>
              <a:rPr lang="fr-FR" sz="3200" b="1" dirty="0" err="1" smtClean="0">
                <a:solidFill>
                  <a:srgbClr val="FF0000"/>
                </a:solidFill>
              </a:rPr>
              <a:t>BFRg</a:t>
            </a:r>
            <a:r>
              <a:rPr lang="fr-FR" sz="3200" b="1" dirty="0" smtClean="0">
                <a:solidFill>
                  <a:srgbClr val="FF0000"/>
                </a:solidFill>
              </a:rPr>
              <a:t>&lt;</a:t>
            </a:r>
            <a:r>
              <a:rPr lang="fr-FR" sz="3200" b="1" dirty="0" err="1" smtClean="0">
                <a:solidFill>
                  <a:srgbClr val="FF0000"/>
                </a:solidFill>
              </a:rPr>
              <a:t>FRNg</a:t>
            </a:r>
            <a:r>
              <a:rPr lang="ar-SA" sz="3200" b="1" dirty="0" smtClean="0">
                <a:solidFill>
                  <a:srgbClr val="FF0000"/>
                </a:solidFill>
              </a:rPr>
              <a:t> فإن </a:t>
            </a:r>
            <a:r>
              <a:rPr lang="fr-FR" sz="3200" b="1" dirty="0" smtClean="0">
                <a:solidFill>
                  <a:srgbClr val="FF0000"/>
                </a:solidFill>
              </a:rPr>
              <a:t>TN&gt;0 </a:t>
            </a:r>
            <a:r>
              <a:rPr lang="ar-DZ" sz="3200" b="1" dirty="0" smtClean="0">
                <a:solidFill>
                  <a:srgbClr val="FF0000"/>
                </a:solidFill>
              </a:rPr>
              <a:t>(حالة فائض)</a:t>
            </a:r>
            <a:r>
              <a:rPr lang="fr-FR" sz="3200" b="1" dirty="0" smtClean="0">
                <a:solidFill>
                  <a:srgbClr val="FF0000"/>
                </a:solidFill>
              </a:rPr>
              <a:t> </a:t>
            </a:r>
            <a:r>
              <a:rPr lang="ar-SA" sz="3200" b="1" dirty="0" smtClean="0">
                <a:solidFill>
                  <a:srgbClr val="FF0000"/>
                </a:solidFill>
              </a:rPr>
              <a:t>:</a:t>
            </a:r>
            <a:r>
              <a:rPr lang="ar-SA" sz="3200" dirty="0" smtClean="0">
                <a:solidFill>
                  <a:srgbClr val="FF0000"/>
                </a:solidFill>
              </a:rPr>
              <a:t> </a:t>
            </a:r>
            <a:endParaRPr lang="fr-FR" sz="3200" dirty="0" smtClean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53000" y="609600"/>
            <a:ext cx="381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9050" algn="just" rtl="1"/>
            <a:r>
              <a:rPr lang="ar-DZ" sz="3600" b="1" dirty="0" smtClean="0">
                <a:solidFill>
                  <a:srgbClr val="FF0000"/>
                </a:solidFill>
              </a:rPr>
              <a:t>د. حالات الخزينة:</a:t>
            </a:r>
            <a:endParaRPr lang="fr-FR" sz="36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 orient="vert" dir="in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724400"/>
          </a:xfrm>
        </p:spPr>
        <p:txBody>
          <a:bodyPr>
            <a:normAutofit/>
          </a:bodyPr>
          <a:lstStyle/>
          <a:p>
            <a:pPr marL="0" lvl="0" indent="1905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المؤسسة </a:t>
            </a:r>
            <a:r>
              <a:rPr lang="ar-SA" b="1" dirty="0" smtClean="0">
                <a:solidFill>
                  <a:schemeClr val="bg1"/>
                </a:solidFill>
              </a:rPr>
              <a:t>غير قادرة على تسديد ديونها في آجالها، وهو ما يطرح </a:t>
            </a:r>
            <a:r>
              <a:rPr lang="ar-DZ" b="1" dirty="0" smtClean="0">
                <a:solidFill>
                  <a:schemeClr val="bg1"/>
                </a:solidFill>
              </a:rPr>
              <a:t>مشكلة </a:t>
            </a:r>
            <a:r>
              <a:rPr lang="ar-SA" b="1" dirty="0" smtClean="0">
                <a:solidFill>
                  <a:schemeClr val="bg1"/>
                </a:solidFill>
              </a:rPr>
              <a:t>حاد</a:t>
            </a:r>
            <a:r>
              <a:rPr lang="ar-DZ" b="1" dirty="0" smtClean="0">
                <a:solidFill>
                  <a:schemeClr val="bg1"/>
                </a:solidFill>
              </a:rPr>
              <a:t>ة</a:t>
            </a:r>
            <a:r>
              <a:rPr lang="ar-SA" b="1" dirty="0" smtClean="0">
                <a:solidFill>
                  <a:schemeClr val="bg1"/>
                </a:solidFill>
              </a:rPr>
              <a:t> </a:t>
            </a:r>
            <a:r>
              <a:rPr lang="ar-DZ" b="1" dirty="0" smtClean="0">
                <a:solidFill>
                  <a:schemeClr val="bg1"/>
                </a:solidFill>
              </a:rPr>
              <a:t>أحيانا</a:t>
            </a:r>
            <a:r>
              <a:rPr lang="ar-SA" b="1" dirty="0" smtClean="0">
                <a:solidFill>
                  <a:schemeClr val="bg1"/>
                </a:solidFill>
              </a:rPr>
              <a:t>، </a:t>
            </a:r>
            <a:r>
              <a:rPr lang="ar-SA" b="1" dirty="0" err="1" smtClean="0">
                <a:solidFill>
                  <a:schemeClr val="bg1"/>
                </a:solidFill>
              </a:rPr>
              <a:t>و</a:t>
            </a:r>
            <a:r>
              <a:rPr lang="ar-DZ" b="1" dirty="0" smtClean="0">
                <a:solidFill>
                  <a:schemeClr val="bg1"/>
                </a:solidFill>
              </a:rPr>
              <a:t>قد </a:t>
            </a:r>
            <a:r>
              <a:rPr lang="ar-SA" b="1" dirty="0" smtClean="0">
                <a:solidFill>
                  <a:schemeClr val="bg1"/>
                </a:solidFill>
              </a:rPr>
              <a:t>يهدد وجود المؤسسة</a:t>
            </a:r>
            <a:r>
              <a:rPr lang="ar-DZ" b="1" dirty="0" smtClean="0">
                <a:solidFill>
                  <a:schemeClr val="bg1"/>
                </a:solidFill>
              </a:rPr>
              <a:t>،</a:t>
            </a:r>
            <a:r>
              <a:rPr lang="ar-SA" b="1" dirty="0" smtClean="0">
                <a:solidFill>
                  <a:schemeClr val="bg1"/>
                </a:solidFill>
              </a:rPr>
              <a:t> في حال لم تتخذ الإجراءات الكفيلة بحله</a:t>
            </a:r>
            <a:r>
              <a:rPr lang="ar-DZ" b="1" dirty="0" smtClean="0">
                <a:solidFill>
                  <a:schemeClr val="bg1"/>
                </a:solidFill>
              </a:rPr>
              <a:t> مثل:</a:t>
            </a:r>
          </a:p>
          <a:p>
            <a:pPr marL="0" lvl="0" indent="406400" algn="just" rtl="1">
              <a:buClr>
                <a:srgbClr val="FF0000"/>
              </a:buClr>
              <a:buSzPct val="80000"/>
              <a:buFont typeface="Wingdings" pitchFamily="2" charset="2"/>
              <a:buChar char="ü"/>
            </a:pPr>
            <a:r>
              <a:rPr lang="ar-DZ" b="1" dirty="0" smtClean="0">
                <a:solidFill>
                  <a:schemeClr val="bg1"/>
                </a:solidFill>
              </a:rPr>
              <a:t>تصريف المنتجات( ولو بخفض الأسعار)</a:t>
            </a:r>
          </a:p>
          <a:p>
            <a:pPr marL="0" lvl="0" indent="406400" algn="just" rtl="1">
              <a:buClr>
                <a:srgbClr val="FF0000"/>
              </a:buClr>
              <a:buSzPct val="80000"/>
              <a:buFont typeface="Wingdings" pitchFamily="2" charset="2"/>
              <a:buChar char="ü"/>
            </a:pPr>
            <a:r>
              <a:rPr lang="ar-DZ" b="1" dirty="0" smtClean="0">
                <a:solidFill>
                  <a:schemeClr val="bg1"/>
                </a:solidFill>
              </a:rPr>
              <a:t>المطالبة </a:t>
            </a:r>
            <a:r>
              <a:rPr lang="ar-SA" b="1" dirty="0" smtClean="0">
                <a:solidFill>
                  <a:schemeClr val="bg1"/>
                </a:solidFill>
              </a:rPr>
              <a:t>ب</a:t>
            </a:r>
            <a:r>
              <a:rPr lang="ar-DZ" b="1" dirty="0" smtClean="0">
                <a:solidFill>
                  <a:schemeClr val="bg1"/>
                </a:solidFill>
              </a:rPr>
              <a:t>ال</a:t>
            </a:r>
            <a:r>
              <a:rPr lang="ar-SA" b="1" dirty="0" smtClean="0">
                <a:solidFill>
                  <a:schemeClr val="bg1"/>
                </a:solidFill>
              </a:rPr>
              <a:t>حقوق لدى الغير</a:t>
            </a:r>
            <a:r>
              <a:rPr lang="ar-DZ" b="1" dirty="0" smtClean="0">
                <a:solidFill>
                  <a:schemeClr val="bg1"/>
                </a:solidFill>
              </a:rPr>
              <a:t>( ولو بمنح خصم).</a:t>
            </a:r>
          </a:p>
          <a:p>
            <a:pPr marL="0" lvl="0" indent="406400" algn="just" rtl="1">
              <a:buClr>
                <a:srgbClr val="FF0000"/>
              </a:buClr>
              <a:buSzPct val="80000"/>
              <a:buFont typeface="Wingdings" pitchFamily="2" charset="2"/>
              <a:buChar char="ü"/>
            </a:pPr>
            <a:r>
              <a:rPr lang="ar-SA" b="1" dirty="0" smtClean="0">
                <a:solidFill>
                  <a:schemeClr val="bg1"/>
                </a:solidFill>
              </a:rPr>
              <a:t>الاقتراض من البنوك</a:t>
            </a:r>
            <a:r>
              <a:rPr lang="ar-DZ" b="1" dirty="0" smtClean="0">
                <a:solidFill>
                  <a:schemeClr val="bg1"/>
                </a:solidFill>
              </a:rPr>
              <a:t> ( </a:t>
            </a:r>
            <a:r>
              <a:rPr lang="ar-DZ" b="1" dirty="0" err="1" smtClean="0">
                <a:solidFill>
                  <a:schemeClr val="bg1"/>
                </a:solidFill>
              </a:rPr>
              <a:t>ق</a:t>
            </a:r>
            <a:r>
              <a:rPr lang="ar-DZ" b="1" dirty="0" smtClean="0">
                <a:solidFill>
                  <a:schemeClr val="bg1"/>
                </a:solidFill>
              </a:rPr>
              <a:t> أ)</a:t>
            </a:r>
          </a:p>
          <a:p>
            <a:pPr marL="0" lvl="0" indent="406400" algn="just" rtl="1">
              <a:buClr>
                <a:srgbClr val="FF0000"/>
              </a:buClr>
              <a:buSzPct val="80000"/>
              <a:buFont typeface="Wingdings" pitchFamily="2" charset="2"/>
              <a:buChar char="ü"/>
            </a:pPr>
            <a:r>
              <a:rPr lang="ar-SA" b="1" dirty="0" smtClean="0">
                <a:solidFill>
                  <a:schemeClr val="bg1"/>
                </a:solidFill>
              </a:rPr>
              <a:t>التنازل عن استثمارات لا تؤثر على الإنتاج</a:t>
            </a:r>
            <a:endParaRPr lang="ar-DZ" b="1" dirty="0" smtClean="0">
              <a:solidFill>
                <a:schemeClr val="bg1"/>
              </a:solidFill>
            </a:endParaRPr>
          </a:p>
          <a:p>
            <a:pPr marL="0" lvl="0" indent="406400" algn="just" rtl="1">
              <a:buClr>
                <a:srgbClr val="FF0000"/>
              </a:buClr>
              <a:buSzPct val="80000"/>
              <a:buFont typeface="Wingdings" pitchFamily="2" charset="2"/>
              <a:buChar char="ü"/>
            </a:pPr>
            <a:r>
              <a:rPr lang="ar-SA" b="1" dirty="0" smtClean="0">
                <a:solidFill>
                  <a:schemeClr val="bg1"/>
                </a:solidFill>
              </a:rPr>
              <a:t>بيع بعض المواد الأولية</a:t>
            </a:r>
            <a:r>
              <a:rPr lang="ar-DZ" b="1" dirty="0" smtClean="0">
                <a:solidFill>
                  <a:schemeClr val="bg1"/>
                </a:solidFill>
              </a:rPr>
              <a:t>( استثناءا)</a:t>
            </a:r>
            <a:r>
              <a:rPr lang="ar-SA" b="1" dirty="0" smtClean="0">
                <a:solidFill>
                  <a:schemeClr val="bg1"/>
                </a:solidFill>
              </a:rPr>
              <a:t>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9200" y="609600"/>
            <a:ext cx="75889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19050" algn="just" rtl="1">
              <a:buFont typeface="Wingdings" pitchFamily="2" charset="2"/>
              <a:buChar char="§"/>
            </a:pPr>
            <a:r>
              <a:rPr lang="ar-DZ" sz="3200" b="1" dirty="0" smtClean="0">
                <a:solidFill>
                  <a:srgbClr val="FF0000"/>
                </a:solidFill>
              </a:rPr>
              <a:t> الحالة الثانية: </a:t>
            </a:r>
            <a:r>
              <a:rPr lang="fr-FR" sz="3200" b="1" dirty="0" err="1" smtClean="0">
                <a:solidFill>
                  <a:srgbClr val="FF0000"/>
                </a:solidFill>
              </a:rPr>
              <a:t>BFRg</a:t>
            </a:r>
            <a:r>
              <a:rPr lang="fr-FR" sz="3200" b="1" dirty="0" smtClean="0">
                <a:solidFill>
                  <a:srgbClr val="FF0000"/>
                </a:solidFill>
              </a:rPr>
              <a:t>&gt;FR</a:t>
            </a:r>
            <a:r>
              <a:rPr lang="ar-SA" sz="3200" b="1" dirty="0" smtClean="0">
                <a:solidFill>
                  <a:srgbClr val="FF0000"/>
                </a:solidFill>
              </a:rPr>
              <a:t> فإن </a:t>
            </a:r>
            <a:r>
              <a:rPr lang="fr-FR" sz="3200" b="1" dirty="0" smtClean="0">
                <a:solidFill>
                  <a:srgbClr val="FF0000"/>
                </a:solidFill>
              </a:rPr>
              <a:t>TN&lt;0</a:t>
            </a:r>
            <a:r>
              <a:rPr lang="ar-DZ" sz="3200" b="1" dirty="0" smtClean="0">
                <a:solidFill>
                  <a:srgbClr val="FF0000"/>
                </a:solidFill>
              </a:rPr>
              <a:t>(</a:t>
            </a:r>
            <a:r>
              <a:rPr lang="ar-SA" sz="3200" b="1" dirty="0" smtClean="0">
                <a:solidFill>
                  <a:srgbClr val="FF0000"/>
                </a:solidFill>
              </a:rPr>
              <a:t>حالة عجز</a:t>
            </a:r>
            <a:r>
              <a:rPr lang="ar-DZ" sz="3200" b="1" dirty="0" smtClean="0">
                <a:solidFill>
                  <a:srgbClr val="FF0000"/>
                </a:solidFill>
              </a:rPr>
              <a:t>):</a:t>
            </a:r>
          </a:p>
        </p:txBody>
      </p:sp>
    </p:spTree>
  </p:cSld>
  <p:clrMapOvr>
    <a:masterClrMapping/>
  </p:clrMapOvr>
  <p:transition>
    <p:split orient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981200"/>
            <a:ext cx="8382000" cy="1981200"/>
          </a:xfrm>
        </p:spPr>
        <p:txBody>
          <a:bodyPr>
            <a:noAutofit/>
          </a:bodyPr>
          <a:lstStyle/>
          <a:p>
            <a:pPr marL="39688" lvl="0" indent="-396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</a:t>
            </a:r>
            <a:r>
              <a:rPr lang="ar-SA" b="1" dirty="0" smtClean="0">
                <a:solidFill>
                  <a:schemeClr val="bg1"/>
                </a:solidFill>
              </a:rPr>
              <a:t>يتم الوصول إلى هذه الحالة</a:t>
            </a:r>
            <a:r>
              <a:rPr lang="ar-DZ" b="1" dirty="0" smtClean="0">
                <a:solidFill>
                  <a:schemeClr val="bg1"/>
                </a:solidFill>
              </a:rPr>
              <a:t> المثلى </a:t>
            </a:r>
            <a:r>
              <a:rPr lang="ar-SA" b="1" dirty="0" smtClean="0">
                <a:solidFill>
                  <a:schemeClr val="bg1"/>
                </a:solidFill>
              </a:rPr>
              <a:t>بالاستخدام الأمثل للموارد المتاحة للمؤسسة وفق الإمكانيات المتاحة، عن طريق تفادي مش</a:t>
            </a:r>
            <a:r>
              <a:rPr lang="ar-DZ" b="1" dirty="0" smtClean="0">
                <a:solidFill>
                  <a:schemeClr val="bg1"/>
                </a:solidFill>
              </a:rPr>
              <a:t>كلتي تجميد النقدية </a:t>
            </a:r>
            <a:r>
              <a:rPr lang="ar-DZ" b="1" dirty="0" err="1" smtClean="0">
                <a:solidFill>
                  <a:schemeClr val="bg1"/>
                </a:solidFill>
              </a:rPr>
              <a:t>و</a:t>
            </a:r>
            <a:r>
              <a:rPr lang="ar-SA" b="1" dirty="0" smtClean="0">
                <a:solidFill>
                  <a:schemeClr val="bg1"/>
                </a:solidFill>
              </a:rPr>
              <a:t>عدم تسديد</a:t>
            </a:r>
            <a:r>
              <a:rPr lang="ar-DZ" b="1" dirty="0" smtClean="0">
                <a:solidFill>
                  <a:schemeClr val="bg1"/>
                </a:solidFill>
              </a:rPr>
              <a:t> الالتزامات</a:t>
            </a:r>
            <a:r>
              <a:rPr lang="ar-SA" b="1" dirty="0" smtClean="0">
                <a:solidFill>
                  <a:schemeClr val="bg1"/>
                </a:solidFill>
              </a:rPr>
              <a:t>، ومنه التحكم في السيولة دون التأثير على الربحية.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 rtl="1">
              <a:buNone/>
            </a:pP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838200" y="685800"/>
            <a:ext cx="78325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rtl="1">
              <a:buFont typeface="Wingdings" pitchFamily="2" charset="2"/>
              <a:buChar char="§"/>
            </a:pPr>
            <a:r>
              <a:rPr lang="ar-DZ" sz="3200" b="1" dirty="0" smtClean="0">
                <a:solidFill>
                  <a:srgbClr val="FF0000"/>
                </a:solidFill>
              </a:rPr>
              <a:t> الحالة الثالثة: </a:t>
            </a:r>
            <a:r>
              <a:rPr lang="fr-FR" sz="3200" b="1" dirty="0" err="1" smtClean="0">
                <a:solidFill>
                  <a:srgbClr val="FF0000"/>
                </a:solidFill>
              </a:rPr>
              <a:t>BFRg</a:t>
            </a:r>
            <a:r>
              <a:rPr lang="fr-FR" sz="3200" b="1" dirty="0" smtClean="0">
                <a:solidFill>
                  <a:srgbClr val="FF0000"/>
                </a:solidFill>
              </a:rPr>
              <a:t>=FR</a:t>
            </a:r>
            <a:r>
              <a:rPr lang="ar-DZ" sz="3200" b="1" dirty="0" smtClean="0">
                <a:solidFill>
                  <a:srgbClr val="FF0000"/>
                </a:solidFill>
              </a:rPr>
              <a:t>، </a:t>
            </a:r>
            <a:r>
              <a:rPr lang="fr-FR" sz="3200" b="1" dirty="0" smtClean="0">
                <a:solidFill>
                  <a:srgbClr val="FF0000"/>
                </a:solidFill>
              </a:rPr>
              <a:t>TN=0</a:t>
            </a:r>
            <a:r>
              <a:rPr lang="ar-DZ" sz="3200" b="1" dirty="0" smtClean="0">
                <a:solidFill>
                  <a:srgbClr val="FF0000"/>
                </a:solidFill>
              </a:rPr>
              <a:t>(</a:t>
            </a:r>
            <a:r>
              <a:rPr lang="ar-SA" sz="3200" b="1" dirty="0" smtClean="0">
                <a:solidFill>
                  <a:srgbClr val="FF0000"/>
                </a:solidFill>
              </a:rPr>
              <a:t>الخزينة المثلى</a:t>
            </a:r>
            <a:r>
              <a:rPr lang="ar-DZ" sz="3200" b="1" dirty="0" smtClean="0">
                <a:solidFill>
                  <a:srgbClr val="FF0000"/>
                </a:solidFill>
              </a:rPr>
              <a:t>): </a:t>
            </a:r>
          </a:p>
        </p:txBody>
      </p:sp>
    </p:spTree>
  </p:cSld>
  <p:clrMapOvr>
    <a:masterClrMapping/>
  </p:clrMapOvr>
  <p:transition>
    <p:split dir="in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9400" y="381000"/>
            <a:ext cx="37208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200" b="1" dirty="0" smtClean="0">
                <a:solidFill>
                  <a:srgbClr val="FF0000"/>
                </a:solidFill>
              </a:rPr>
              <a:t>رسم بياني لحالات الخزينة:</a:t>
            </a:r>
            <a:endParaRPr lang="fr-FR" sz="3200" b="1" dirty="0">
              <a:solidFill>
                <a:srgbClr val="FF0000"/>
              </a:solidFill>
            </a:endParaRPr>
          </a:p>
        </p:txBody>
      </p:sp>
      <p:grpSp>
        <p:nvGrpSpPr>
          <p:cNvPr id="95234" name="Group 2"/>
          <p:cNvGrpSpPr>
            <a:grpSpLocks/>
          </p:cNvGrpSpPr>
          <p:nvPr/>
        </p:nvGrpSpPr>
        <p:grpSpPr bwMode="auto">
          <a:xfrm>
            <a:off x="273" y="990600"/>
            <a:ext cx="9143727" cy="4572180"/>
            <a:chOff x="-30" y="211"/>
            <a:chExt cx="12637" cy="6411"/>
          </a:xfrm>
        </p:grpSpPr>
        <p:sp>
          <p:nvSpPr>
            <p:cNvPr id="95235" name="Text Box 3"/>
            <p:cNvSpPr txBox="1">
              <a:spLocks noChangeArrowheads="1"/>
            </p:cNvSpPr>
            <p:nvPr/>
          </p:nvSpPr>
          <p:spPr bwMode="auto">
            <a:xfrm rot="17685216">
              <a:off x="10575" y="916"/>
              <a:ext cx="1400" cy="5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rgbClr val="0070C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BFRg</a:t>
              </a:r>
              <a:endPara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95236" name="Group 4"/>
            <p:cNvGrpSpPr>
              <a:grpSpLocks/>
            </p:cNvGrpSpPr>
            <p:nvPr/>
          </p:nvGrpSpPr>
          <p:grpSpPr bwMode="auto">
            <a:xfrm>
              <a:off x="-30" y="211"/>
              <a:ext cx="12637" cy="6411"/>
              <a:chOff x="-30" y="211"/>
              <a:chExt cx="12637" cy="6411"/>
            </a:xfrm>
          </p:grpSpPr>
          <p:grpSp>
            <p:nvGrpSpPr>
              <p:cNvPr id="95237" name="Group 5"/>
              <p:cNvGrpSpPr>
                <a:grpSpLocks/>
              </p:cNvGrpSpPr>
              <p:nvPr/>
            </p:nvGrpSpPr>
            <p:grpSpPr bwMode="auto">
              <a:xfrm>
                <a:off x="-30" y="211"/>
                <a:ext cx="12637" cy="6411"/>
                <a:chOff x="-30" y="211"/>
                <a:chExt cx="12637" cy="6411"/>
              </a:xfrm>
            </p:grpSpPr>
            <p:cxnSp>
              <p:nvCxnSpPr>
                <p:cNvPr id="95238" name="AutoShape 6"/>
                <p:cNvCxnSpPr>
                  <a:cxnSpLocks noChangeShapeType="1"/>
                </p:cNvCxnSpPr>
                <p:nvPr/>
              </p:nvCxnSpPr>
              <p:spPr bwMode="auto">
                <a:xfrm rot="5400000" flipH="1" flipV="1">
                  <a:off x="-2461" y="3553"/>
                  <a:ext cx="5448" cy="46"/>
                </a:xfrm>
                <a:prstGeom prst="straightConnector1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95239" name="AutoShape 7"/>
                <p:cNvCxnSpPr>
                  <a:cxnSpLocks noChangeShapeType="1"/>
                </p:cNvCxnSpPr>
                <p:nvPr/>
              </p:nvCxnSpPr>
              <p:spPr bwMode="auto">
                <a:xfrm>
                  <a:off x="240" y="6300"/>
                  <a:ext cx="10605" cy="1"/>
                </a:xfrm>
                <a:prstGeom prst="straightConnector1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95240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-30" y="211"/>
                  <a:ext cx="987" cy="52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مبالغ</a:t>
                  </a:r>
                  <a:endPara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95241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11012" y="5874"/>
                  <a:ext cx="1489" cy="74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الزمن</a:t>
                  </a:r>
                  <a:endParaRPr kumimoji="0" lang="fr-FR" sz="3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95242" name="AutoShape 10"/>
                <p:cNvCxnSpPr>
                  <a:cxnSpLocks noChangeShapeType="1"/>
                </p:cNvCxnSpPr>
                <p:nvPr/>
              </p:nvCxnSpPr>
              <p:spPr bwMode="auto">
                <a:xfrm flipV="1">
                  <a:off x="270" y="2195"/>
                  <a:ext cx="11370" cy="2350"/>
                </a:xfrm>
                <a:prstGeom prst="straightConnector1">
                  <a:avLst/>
                </a:prstGeom>
                <a:noFill/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</p:cxnSp>
            <p:sp>
              <p:nvSpPr>
                <p:cNvPr id="95243" name="Text Box 11"/>
                <p:cNvSpPr txBox="1">
                  <a:spLocks noChangeArrowheads="1"/>
                </p:cNvSpPr>
                <p:nvPr/>
              </p:nvSpPr>
              <p:spPr bwMode="auto">
                <a:xfrm rot="20952248">
                  <a:off x="11172" y="1813"/>
                  <a:ext cx="1435" cy="52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FRNg</a:t>
                  </a:r>
                  <a:endPara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95244" name="Freeform 12"/>
                <p:cNvSpPr>
                  <a:spLocks/>
                </p:cNvSpPr>
                <p:nvPr/>
              </p:nvSpPr>
              <p:spPr bwMode="auto">
                <a:xfrm rot="-813663">
                  <a:off x="435" y="3315"/>
                  <a:ext cx="2490" cy="1635"/>
                </a:xfrm>
                <a:custGeom>
                  <a:avLst/>
                  <a:gdLst/>
                  <a:ahLst/>
                  <a:cxnLst>
                    <a:cxn ang="0">
                      <a:pos x="0" y="60"/>
                    </a:cxn>
                    <a:cxn ang="0">
                      <a:pos x="345" y="750"/>
                    </a:cxn>
                    <a:cxn ang="0">
                      <a:pos x="990" y="0"/>
                    </a:cxn>
                  </a:cxnLst>
                  <a:rect l="0" t="0" r="r" b="b"/>
                  <a:pathLst>
                    <a:path w="990" h="760">
                      <a:moveTo>
                        <a:pt x="0" y="60"/>
                      </a:moveTo>
                      <a:cubicBezTo>
                        <a:pt x="90" y="410"/>
                        <a:pt x="180" y="760"/>
                        <a:pt x="345" y="750"/>
                      </a:cubicBezTo>
                      <a:cubicBezTo>
                        <a:pt x="510" y="740"/>
                        <a:pt x="883" y="125"/>
                        <a:pt x="990" y="0"/>
                      </a:cubicBezTo>
                    </a:path>
                  </a:pathLst>
                </a:custGeom>
                <a:noFill/>
                <a:ln w="25400">
                  <a:solidFill>
                    <a:srgbClr val="0070C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b="1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95245" name="Freeform 13"/>
                <p:cNvSpPr>
                  <a:spLocks/>
                </p:cNvSpPr>
                <p:nvPr/>
              </p:nvSpPr>
              <p:spPr bwMode="auto">
                <a:xfrm rot="310430">
                  <a:off x="2663" y="2195"/>
                  <a:ext cx="2569" cy="2268"/>
                </a:xfrm>
                <a:custGeom>
                  <a:avLst/>
                  <a:gdLst/>
                  <a:ahLst/>
                  <a:cxnLst>
                    <a:cxn ang="0">
                      <a:pos x="0" y="993"/>
                    </a:cxn>
                    <a:cxn ang="0">
                      <a:pos x="450" y="213"/>
                    </a:cxn>
                    <a:cxn ang="0">
                      <a:pos x="1320" y="2268"/>
                    </a:cxn>
                  </a:cxnLst>
                  <a:rect l="0" t="0" r="r" b="b"/>
                  <a:pathLst>
                    <a:path w="1320" h="2268">
                      <a:moveTo>
                        <a:pt x="0" y="993"/>
                      </a:moveTo>
                      <a:cubicBezTo>
                        <a:pt x="115" y="496"/>
                        <a:pt x="230" y="0"/>
                        <a:pt x="450" y="213"/>
                      </a:cubicBezTo>
                      <a:cubicBezTo>
                        <a:pt x="670" y="426"/>
                        <a:pt x="1175" y="1926"/>
                        <a:pt x="1320" y="2268"/>
                      </a:cubicBezTo>
                    </a:path>
                  </a:pathLst>
                </a:custGeom>
                <a:noFill/>
                <a:ln w="25400">
                  <a:solidFill>
                    <a:srgbClr val="0070C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b="1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95246" name="Freeform 14"/>
                <p:cNvSpPr>
                  <a:spLocks/>
                </p:cNvSpPr>
                <p:nvPr/>
              </p:nvSpPr>
              <p:spPr bwMode="auto">
                <a:xfrm rot="-462949">
                  <a:off x="5066" y="2454"/>
                  <a:ext cx="3139" cy="2960"/>
                </a:xfrm>
                <a:custGeom>
                  <a:avLst/>
                  <a:gdLst/>
                  <a:ahLst/>
                  <a:cxnLst>
                    <a:cxn ang="0">
                      <a:pos x="0" y="1920"/>
                    </a:cxn>
                    <a:cxn ang="0">
                      <a:pos x="855" y="2760"/>
                    </a:cxn>
                    <a:cxn ang="0">
                      <a:pos x="2340" y="720"/>
                    </a:cxn>
                    <a:cxn ang="0">
                      <a:pos x="2805" y="0"/>
                    </a:cxn>
                  </a:cxnLst>
                  <a:rect l="0" t="0" r="r" b="b"/>
                  <a:pathLst>
                    <a:path w="2805" h="2960">
                      <a:moveTo>
                        <a:pt x="0" y="1920"/>
                      </a:moveTo>
                      <a:cubicBezTo>
                        <a:pt x="232" y="2440"/>
                        <a:pt x="465" y="2960"/>
                        <a:pt x="855" y="2760"/>
                      </a:cubicBezTo>
                      <a:cubicBezTo>
                        <a:pt x="1245" y="2560"/>
                        <a:pt x="2015" y="1180"/>
                        <a:pt x="2340" y="720"/>
                      </a:cubicBezTo>
                      <a:cubicBezTo>
                        <a:pt x="2665" y="260"/>
                        <a:pt x="2728" y="120"/>
                        <a:pt x="2805" y="0"/>
                      </a:cubicBezTo>
                    </a:path>
                  </a:pathLst>
                </a:custGeom>
                <a:noFill/>
                <a:ln w="25400">
                  <a:solidFill>
                    <a:srgbClr val="0070C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b="1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95247" name="Freeform 15"/>
                <p:cNvSpPr>
                  <a:spLocks/>
                </p:cNvSpPr>
                <p:nvPr/>
              </p:nvSpPr>
              <p:spPr bwMode="auto">
                <a:xfrm rot="457109">
                  <a:off x="8001" y="1307"/>
                  <a:ext cx="2841" cy="1907"/>
                </a:xfrm>
                <a:custGeom>
                  <a:avLst/>
                  <a:gdLst/>
                  <a:ahLst/>
                  <a:cxnLst>
                    <a:cxn ang="0">
                      <a:pos x="0" y="647"/>
                    </a:cxn>
                    <a:cxn ang="0">
                      <a:pos x="570" y="62"/>
                    </a:cxn>
                    <a:cxn ang="0">
                      <a:pos x="1635" y="1022"/>
                    </a:cxn>
                    <a:cxn ang="0">
                      <a:pos x="2190" y="302"/>
                    </a:cxn>
                  </a:cxnLst>
                  <a:rect l="0" t="0" r="r" b="b"/>
                  <a:pathLst>
                    <a:path w="2190" h="1062">
                      <a:moveTo>
                        <a:pt x="0" y="647"/>
                      </a:moveTo>
                      <a:cubicBezTo>
                        <a:pt x="149" y="323"/>
                        <a:pt x="298" y="0"/>
                        <a:pt x="570" y="62"/>
                      </a:cubicBezTo>
                      <a:cubicBezTo>
                        <a:pt x="842" y="124"/>
                        <a:pt x="1365" y="982"/>
                        <a:pt x="1635" y="1022"/>
                      </a:cubicBezTo>
                      <a:cubicBezTo>
                        <a:pt x="1905" y="1062"/>
                        <a:pt x="2098" y="422"/>
                        <a:pt x="2190" y="302"/>
                      </a:cubicBezTo>
                    </a:path>
                  </a:pathLst>
                </a:custGeom>
                <a:noFill/>
                <a:ln w="25400">
                  <a:solidFill>
                    <a:srgbClr val="0070C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b="1">
                    <a:solidFill>
                      <a:schemeClr val="bg1"/>
                    </a:solidFill>
                  </a:endParaRPr>
                </a:p>
              </p:txBody>
            </p:sp>
            <p:cxnSp>
              <p:nvCxnSpPr>
                <p:cNvPr id="95248" name="AutoShape 16"/>
                <p:cNvCxnSpPr>
                  <a:cxnSpLocks noChangeShapeType="1"/>
                </p:cNvCxnSpPr>
                <p:nvPr/>
              </p:nvCxnSpPr>
              <p:spPr bwMode="auto">
                <a:xfrm>
                  <a:off x="1410" y="3900"/>
                  <a:ext cx="0" cy="2401"/>
                </a:xfrm>
                <a:prstGeom prst="straightConnector1">
                  <a:avLst/>
                </a:prstGeom>
                <a:noFill/>
                <a:ln w="31750">
                  <a:solidFill>
                    <a:srgbClr val="00B050"/>
                  </a:solidFill>
                  <a:prstDash val="dash"/>
                  <a:round/>
                  <a:headEnd/>
                  <a:tailEnd/>
                </a:ln>
              </p:spPr>
            </p:cxnSp>
            <p:cxnSp>
              <p:nvCxnSpPr>
                <p:cNvPr id="95249" name="AutoShape 17"/>
                <p:cNvCxnSpPr>
                  <a:cxnSpLocks noChangeShapeType="1"/>
                </p:cNvCxnSpPr>
                <p:nvPr/>
              </p:nvCxnSpPr>
              <p:spPr bwMode="auto">
                <a:xfrm>
                  <a:off x="3346" y="2040"/>
                  <a:ext cx="0" cy="4261"/>
                </a:xfrm>
                <a:prstGeom prst="straightConnector1">
                  <a:avLst/>
                </a:prstGeom>
                <a:noFill/>
                <a:ln w="31750">
                  <a:solidFill>
                    <a:srgbClr val="FF0000"/>
                  </a:solidFill>
                  <a:prstDash val="dash"/>
                  <a:round/>
                  <a:headEnd/>
                  <a:tailEnd/>
                </a:ln>
              </p:spPr>
            </p:cxnSp>
            <p:cxnSp>
              <p:nvCxnSpPr>
                <p:cNvPr id="95250" name="AutoShape 18"/>
                <p:cNvCxnSpPr>
                  <a:cxnSpLocks noChangeShapeType="1"/>
                </p:cNvCxnSpPr>
                <p:nvPr/>
              </p:nvCxnSpPr>
              <p:spPr bwMode="auto">
                <a:xfrm>
                  <a:off x="5972" y="2970"/>
                  <a:ext cx="0" cy="3330"/>
                </a:xfrm>
                <a:prstGeom prst="straightConnector1">
                  <a:avLst/>
                </a:prstGeom>
                <a:noFill/>
                <a:ln w="31750">
                  <a:solidFill>
                    <a:srgbClr val="00B050"/>
                  </a:solidFill>
                  <a:prstDash val="dash"/>
                  <a:round/>
                  <a:headEnd/>
                  <a:tailEnd/>
                </a:ln>
              </p:spPr>
            </p:cxnSp>
            <p:cxnSp>
              <p:nvCxnSpPr>
                <p:cNvPr id="95251" name="AutoShape 19"/>
                <p:cNvCxnSpPr>
                  <a:cxnSpLocks noChangeShapeType="1"/>
                </p:cNvCxnSpPr>
                <p:nvPr/>
              </p:nvCxnSpPr>
              <p:spPr bwMode="auto">
                <a:xfrm>
                  <a:off x="8716" y="990"/>
                  <a:ext cx="0" cy="5310"/>
                </a:xfrm>
                <a:prstGeom prst="straightConnector1">
                  <a:avLst/>
                </a:prstGeom>
                <a:noFill/>
                <a:ln w="31750">
                  <a:solidFill>
                    <a:srgbClr val="FF0000"/>
                  </a:solidFill>
                  <a:prstDash val="dash"/>
                  <a:round/>
                  <a:headEnd/>
                  <a:tailEnd/>
                </a:ln>
              </p:spPr>
            </p:cxnSp>
          </p:grpSp>
          <p:sp>
            <p:nvSpPr>
              <p:cNvPr id="95253" name="Text Box 21"/>
              <p:cNvSpPr txBox="1">
                <a:spLocks noChangeArrowheads="1"/>
              </p:cNvSpPr>
              <p:nvPr/>
            </p:nvSpPr>
            <p:spPr bwMode="auto">
              <a:xfrm>
                <a:off x="641" y="3315"/>
                <a:ext cx="1224" cy="521"/>
              </a:xfrm>
              <a:prstGeom prst="rect">
                <a:avLst/>
              </a:prstGeom>
              <a:solidFill>
                <a:srgbClr val="00B05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0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TN&gt; 0</a:t>
                </a:r>
                <a:endPara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5254" name="Text Box 22"/>
              <p:cNvSpPr txBox="1">
                <a:spLocks noChangeArrowheads="1"/>
              </p:cNvSpPr>
              <p:nvPr/>
            </p:nvSpPr>
            <p:spPr bwMode="auto">
              <a:xfrm>
                <a:off x="2642" y="1515"/>
                <a:ext cx="1330" cy="521"/>
              </a:xfrm>
              <a:prstGeom prst="rect">
                <a:avLst/>
              </a:prstGeom>
              <a:solidFill>
                <a:srgbClr val="FF0000">
                  <a:alpha val="89804"/>
                </a:srgb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0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TN&lt; 0</a:t>
                </a:r>
                <a:endPara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5255" name="Text Box 23"/>
              <p:cNvSpPr txBox="1">
                <a:spLocks noChangeArrowheads="1"/>
              </p:cNvSpPr>
              <p:nvPr/>
            </p:nvSpPr>
            <p:spPr bwMode="auto">
              <a:xfrm>
                <a:off x="5485" y="2445"/>
                <a:ext cx="1225" cy="521"/>
              </a:xfrm>
              <a:prstGeom prst="rect">
                <a:avLst/>
              </a:prstGeom>
              <a:solidFill>
                <a:srgbClr val="00B05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0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TN&gt; 0</a:t>
                </a:r>
                <a:endPara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5256" name="Text Box 24"/>
              <p:cNvSpPr txBox="1">
                <a:spLocks noChangeArrowheads="1"/>
              </p:cNvSpPr>
              <p:nvPr/>
            </p:nvSpPr>
            <p:spPr bwMode="auto">
              <a:xfrm>
                <a:off x="8013" y="469"/>
                <a:ext cx="1224" cy="521"/>
              </a:xfrm>
              <a:prstGeom prst="rect">
                <a:avLst/>
              </a:prstGeom>
              <a:solidFill>
                <a:srgbClr val="FF0000">
                  <a:alpha val="89804"/>
                </a:srgb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0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TN&lt; 0</a:t>
                </a:r>
                <a:endPara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cxnSp>
        <p:nvCxnSpPr>
          <p:cNvPr id="33" name="Connecteur droit 32"/>
          <p:cNvCxnSpPr/>
          <p:nvPr/>
        </p:nvCxnSpPr>
        <p:spPr>
          <a:xfrm rot="5400000" flipH="1" flipV="1">
            <a:off x="304006" y="4114800"/>
            <a:ext cx="2439194" cy="794"/>
          </a:xfrm>
          <a:prstGeom prst="line">
            <a:avLst/>
          </a:prstGeom>
          <a:ln w="317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 rot="5400000" flipH="1" flipV="1">
            <a:off x="2170906" y="4152900"/>
            <a:ext cx="2362994" cy="794"/>
          </a:xfrm>
          <a:prstGeom prst="line">
            <a:avLst/>
          </a:prstGeom>
          <a:ln w="317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rot="5400000">
            <a:off x="3999706" y="3848100"/>
            <a:ext cx="2972594" cy="794"/>
          </a:xfrm>
          <a:prstGeom prst="line">
            <a:avLst/>
          </a:prstGeom>
          <a:ln w="317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 Box 21"/>
          <p:cNvSpPr txBox="1">
            <a:spLocks noChangeArrowheads="1"/>
          </p:cNvSpPr>
          <p:nvPr/>
        </p:nvSpPr>
        <p:spPr bwMode="auto">
          <a:xfrm>
            <a:off x="1066800" y="2590800"/>
            <a:ext cx="885861" cy="37156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TN=0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 Box 21"/>
          <p:cNvSpPr txBox="1">
            <a:spLocks noChangeArrowheads="1"/>
          </p:cNvSpPr>
          <p:nvPr/>
        </p:nvSpPr>
        <p:spPr bwMode="auto">
          <a:xfrm>
            <a:off x="2971800" y="2514600"/>
            <a:ext cx="885861" cy="37156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TN=0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 Box 21"/>
          <p:cNvSpPr txBox="1">
            <a:spLocks noChangeArrowheads="1"/>
          </p:cNvSpPr>
          <p:nvPr/>
        </p:nvSpPr>
        <p:spPr bwMode="auto">
          <a:xfrm>
            <a:off x="4876800" y="1981200"/>
            <a:ext cx="885861" cy="37156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TN=0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8600" y="990600"/>
            <a:ext cx="8610600" cy="3810000"/>
          </a:xfrm>
        </p:spPr>
        <p:txBody>
          <a:bodyPr>
            <a:normAutofit/>
          </a:bodyPr>
          <a:lstStyle/>
          <a:p>
            <a:pPr marL="0" lvl="0" indent="19050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- </a:t>
            </a:r>
            <a:r>
              <a:rPr lang="ar-SA" b="1" dirty="0" smtClean="0">
                <a:solidFill>
                  <a:srgbClr val="FF0000"/>
                </a:solidFill>
              </a:rPr>
              <a:t>إذا كا</a:t>
            </a:r>
            <a:r>
              <a:rPr lang="ar-DZ" b="1" dirty="0" smtClean="0">
                <a:solidFill>
                  <a:srgbClr val="FF0000"/>
                </a:solidFill>
              </a:rPr>
              <a:t>ن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ar-DZ" b="1" dirty="0" smtClean="0">
                <a:solidFill>
                  <a:srgbClr val="FF0000"/>
                </a:solidFill>
              </a:rPr>
              <a:t> </a:t>
            </a:r>
            <a:r>
              <a:rPr lang="fr-FR" b="1" dirty="0" smtClean="0">
                <a:solidFill>
                  <a:srgbClr val="FF0000"/>
                </a:solidFill>
              </a:rPr>
              <a:t>FRNg&gt; BFRg</a:t>
            </a:r>
            <a:r>
              <a:rPr lang="ar-DZ" b="1" dirty="0" smtClean="0">
                <a:solidFill>
                  <a:srgbClr val="FF0000"/>
                </a:solidFill>
              </a:rPr>
              <a:t>:</a:t>
            </a:r>
            <a:r>
              <a:rPr lang="ar-SA" b="1" dirty="0" smtClean="0">
                <a:solidFill>
                  <a:srgbClr val="FF0000"/>
                </a:solidFill>
              </a:rPr>
              <a:t> </a:t>
            </a:r>
            <a:endParaRPr lang="ar-DZ" b="1" dirty="0" smtClean="0">
              <a:solidFill>
                <a:srgbClr val="FF0000"/>
              </a:solidFill>
            </a:endParaRPr>
          </a:p>
          <a:p>
            <a:pPr marL="0" lvl="0" indent="19050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     </a:t>
            </a:r>
            <a:r>
              <a:rPr lang="ar-SA" b="1" dirty="0" smtClean="0">
                <a:solidFill>
                  <a:schemeClr val="bg1"/>
                </a:solidFill>
              </a:rPr>
              <a:t>تكون الخزينة الصافية موجبة، ويمكن تقلص الخزينة الصافية من خلال  اتخاذ الإجراءات التالية: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lvl="0" indent="19050" algn="just" rtl="1">
              <a:buClr>
                <a:srgbClr val="FF0000"/>
              </a:buClr>
              <a:buSzPct val="9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 </a:t>
            </a:r>
            <a:r>
              <a:rPr lang="ar-SA" b="1" dirty="0" smtClean="0">
                <a:solidFill>
                  <a:schemeClr val="bg1"/>
                </a:solidFill>
              </a:rPr>
              <a:t>التأثير على </a:t>
            </a:r>
            <a:r>
              <a:rPr lang="fr-FR" b="1" dirty="0" smtClean="0">
                <a:solidFill>
                  <a:srgbClr val="FF0000"/>
                </a:solidFill>
              </a:rPr>
              <a:t>FRNg </a:t>
            </a:r>
            <a:r>
              <a:rPr lang="ar-DZ" b="1" dirty="0" smtClean="0">
                <a:solidFill>
                  <a:srgbClr val="FF0000"/>
                </a:solidFill>
              </a:rPr>
              <a:t> </a:t>
            </a:r>
            <a:r>
              <a:rPr lang="ar-SA" b="1" dirty="0" smtClean="0">
                <a:solidFill>
                  <a:schemeClr val="bg1"/>
                </a:solidFill>
              </a:rPr>
              <a:t>من خلال: تخفيض الموارد الدائمة </a:t>
            </a:r>
            <a:r>
              <a:rPr lang="ar-DZ" b="1" dirty="0" smtClean="0">
                <a:solidFill>
                  <a:schemeClr val="bg1"/>
                </a:solidFill>
              </a:rPr>
              <a:t>(</a:t>
            </a:r>
            <a:r>
              <a:rPr lang="ar-SA" b="1" dirty="0" smtClean="0">
                <a:solidFill>
                  <a:schemeClr val="bg1"/>
                </a:solidFill>
              </a:rPr>
              <a:t>تسديد جزء من </a:t>
            </a:r>
            <a:r>
              <a:rPr lang="ar-SA" b="1" dirty="0" err="1" smtClean="0">
                <a:solidFill>
                  <a:schemeClr val="bg1"/>
                </a:solidFill>
              </a:rPr>
              <a:t>د</a:t>
            </a:r>
            <a:r>
              <a:rPr lang="ar-SA" b="1" dirty="0" smtClean="0">
                <a:solidFill>
                  <a:schemeClr val="bg1"/>
                </a:solidFill>
              </a:rPr>
              <a:t> </a:t>
            </a:r>
            <a:r>
              <a:rPr lang="ar-DZ" b="1" dirty="0" smtClean="0">
                <a:solidFill>
                  <a:schemeClr val="bg1"/>
                </a:solidFill>
              </a:rPr>
              <a:t>ط </a:t>
            </a:r>
            <a:r>
              <a:rPr lang="ar-DZ" b="1" dirty="0" err="1" smtClean="0">
                <a:solidFill>
                  <a:schemeClr val="bg1"/>
                </a:solidFill>
              </a:rPr>
              <a:t>م</a:t>
            </a:r>
            <a:r>
              <a:rPr lang="ar-DZ" b="1" dirty="0" smtClean="0">
                <a:solidFill>
                  <a:schemeClr val="bg1"/>
                </a:solidFill>
              </a:rPr>
              <a:t> أ) </a:t>
            </a:r>
            <a:r>
              <a:rPr lang="ar-SA" b="1" dirty="0" smtClean="0">
                <a:solidFill>
                  <a:schemeClr val="bg1"/>
                </a:solidFill>
              </a:rPr>
              <a:t>أو رفع ال</a:t>
            </a:r>
            <a:r>
              <a:rPr lang="ar-DZ" b="1" dirty="0" smtClean="0">
                <a:solidFill>
                  <a:schemeClr val="bg1"/>
                </a:solidFill>
              </a:rPr>
              <a:t>تثبيتات( حيازة </a:t>
            </a:r>
            <a:r>
              <a:rPr lang="ar-SA" b="1" dirty="0" smtClean="0">
                <a:solidFill>
                  <a:schemeClr val="bg1"/>
                </a:solidFill>
              </a:rPr>
              <a:t>استثمارات إضافية</a:t>
            </a:r>
            <a:r>
              <a:rPr lang="ar-DZ" b="1" dirty="0" smtClean="0">
                <a:solidFill>
                  <a:schemeClr val="bg1"/>
                </a:solidFill>
              </a:rPr>
              <a:t>)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lvl="0" indent="19050" algn="just" rtl="1">
              <a:buClr>
                <a:srgbClr val="FF0000"/>
              </a:buClr>
              <a:buSzPct val="9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 </a:t>
            </a:r>
            <a:r>
              <a:rPr lang="ar-SA" b="1" dirty="0" smtClean="0">
                <a:solidFill>
                  <a:schemeClr val="bg1"/>
                </a:solidFill>
              </a:rPr>
              <a:t>التأثير على </a:t>
            </a:r>
            <a:r>
              <a:rPr lang="fr-FR" b="1" dirty="0" smtClean="0">
                <a:solidFill>
                  <a:srgbClr val="FF0000"/>
                </a:solidFill>
              </a:rPr>
              <a:t>BFRg</a:t>
            </a:r>
            <a:r>
              <a:rPr lang="ar-DZ" b="1" dirty="0" smtClean="0">
                <a:solidFill>
                  <a:schemeClr val="bg1"/>
                </a:solidFill>
              </a:rPr>
              <a:t> </a:t>
            </a:r>
            <a:r>
              <a:rPr lang="ar-SA" b="1" dirty="0" smtClean="0">
                <a:solidFill>
                  <a:schemeClr val="bg1"/>
                </a:solidFill>
              </a:rPr>
              <a:t>من خلال: زيادة </a:t>
            </a:r>
            <a:r>
              <a:rPr lang="ar-DZ" b="1" dirty="0" smtClean="0">
                <a:solidFill>
                  <a:schemeClr val="bg1"/>
                </a:solidFill>
              </a:rPr>
              <a:t>الاستخدامات </a:t>
            </a:r>
            <a:r>
              <a:rPr lang="ar-SA" b="1" dirty="0" smtClean="0">
                <a:solidFill>
                  <a:schemeClr val="bg1"/>
                </a:solidFill>
              </a:rPr>
              <a:t>الدورية</a:t>
            </a:r>
            <a:r>
              <a:rPr lang="ar-DZ" b="1" dirty="0" smtClean="0">
                <a:solidFill>
                  <a:schemeClr val="bg1"/>
                </a:solidFill>
              </a:rPr>
              <a:t>( زيادة </a:t>
            </a:r>
            <a:r>
              <a:rPr lang="ar-SA" b="1" dirty="0" smtClean="0">
                <a:solidFill>
                  <a:schemeClr val="bg1"/>
                </a:solidFill>
              </a:rPr>
              <a:t>المخزونات</a:t>
            </a:r>
            <a:r>
              <a:rPr lang="ar-DZ" b="1" dirty="0" smtClean="0">
                <a:solidFill>
                  <a:schemeClr val="bg1"/>
                </a:solidFill>
              </a:rPr>
              <a:t>، منح </a:t>
            </a:r>
            <a:r>
              <a:rPr lang="ar-SA" b="1" dirty="0" smtClean="0">
                <a:solidFill>
                  <a:schemeClr val="bg1"/>
                </a:solidFill>
              </a:rPr>
              <a:t>تسهيلات للزبائن</a:t>
            </a:r>
            <a:r>
              <a:rPr lang="ar-DZ" b="1" dirty="0" smtClean="0">
                <a:solidFill>
                  <a:schemeClr val="bg1"/>
                </a:solidFill>
              </a:rPr>
              <a:t>)، </a:t>
            </a:r>
            <a:r>
              <a:rPr lang="ar-SA" b="1" dirty="0" smtClean="0">
                <a:solidFill>
                  <a:schemeClr val="bg1"/>
                </a:solidFill>
              </a:rPr>
              <a:t>أو تخفيض موارد الدورة</a:t>
            </a:r>
            <a:r>
              <a:rPr lang="ar-DZ" b="1" dirty="0" smtClean="0">
                <a:solidFill>
                  <a:schemeClr val="bg1"/>
                </a:solidFill>
              </a:rPr>
              <a:t>(</a:t>
            </a:r>
            <a:r>
              <a:rPr lang="ar-SA" b="1" dirty="0" smtClean="0">
                <a:solidFill>
                  <a:schemeClr val="bg1"/>
                </a:solidFill>
              </a:rPr>
              <a:t>تسديد </a:t>
            </a:r>
            <a:r>
              <a:rPr lang="ar-DZ" b="1" dirty="0" smtClean="0">
                <a:solidFill>
                  <a:schemeClr val="bg1"/>
                </a:solidFill>
              </a:rPr>
              <a:t>ديون </a:t>
            </a:r>
            <a:r>
              <a:rPr lang="ar-SA" b="1" dirty="0" smtClean="0">
                <a:solidFill>
                  <a:schemeClr val="bg1"/>
                </a:solidFill>
              </a:rPr>
              <a:t>الموردين</a:t>
            </a:r>
            <a:r>
              <a:rPr lang="ar-DZ" b="1" dirty="0" smtClean="0">
                <a:solidFill>
                  <a:schemeClr val="bg1"/>
                </a:solidFill>
              </a:rPr>
              <a:t>)</a:t>
            </a:r>
            <a:r>
              <a:rPr lang="ar-SA" b="1" dirty="0" smtClean="0">
                <a:solidFill>
                  <a:schemeClr val="bg1"/>
                </a:solidFill>
              </a:rPr>
              <a:t>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00800" y="381000"/>
            <a:ext cx="22557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19050" algn="just" rtl="1"/>
            <a:r>
              <a:rPr lang="ar-SA" sz="3200" b="1" dirty="0" smtClean="0">
                <a:solidFill>
                  <a:srgbClr val="FF0000"/>
                </a:solidFill>
              </a:rPr>
              <a:t>ملاحظات هامة:</a:t>
            </a:r>
            <a:endParaRPr lang="fr-FR" sz="3200" b="1" dirty="0" smtClean="0">
              <a:solidFill>
                <a:srgbClr val="FF0000"/>
              </a:solidFill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28600" y="5105400"/>
            <a:ext cx="8610600" cy="1600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1905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إذا كان </a:t>
            </a: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FRNg&lt; </a:t>
            </a:r>
            <a:r>
              <a:rPr kumimoji="0" lang="fr-FR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BFRgM</a:t>
            </a: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fr-FR" sz="2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1905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تكون 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الخزينة سالبة، </a:t>
            </a: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هنا على 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المؤسسة </a:t>
            </a: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القيام 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ب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إجراءات معاكسة 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للإجراءات السابقة.</a:t>
            </a:r>
            <a:endParaRPr kumimoji="0" lang="fr-F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228600" y="304800"/>
            <a:ext cx="861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ومنه: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R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fr-FR" sz="28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hex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R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E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kumimoji="0" lang="fr-FR" sz="28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kumimoji="0" lang="fr-FR" sz="28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hex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E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1295400" y="1103293"/>
            <a:ext cx="75438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ar-SA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موارد الاستغلال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Ressources d’exploitation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kumimoji="0" lang="fr-FR" sz="2400" b="1" i="0" u="none" strike="noStrike" cap="none" normalizeH="0" baseline="-3000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hex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استخدامات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خارج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الاستغلال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Emplois hors exploitation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موارد </a:t>
            </a:r>
            <a:r>
              <a:rPr kumimoji="0" lang="ar-SA" sz="2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الخزين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ة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de trésorerie   Ressources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kumimoji="0" lang="fr-FR" sz="2400" b="1" i="0" u="none" strike="noStrike" cap="none" normalizeH="0" baseline="-3000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استخدامات الاستغلال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Emplois d’exploitation</a:t>
            </a:r>
            <a:endParaRPr kumimoji="0" lang="ar-DZ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kumimoji="0" lang="fr-FR" sz="2400" b="1" i="0" u="none" strike="noStrike" cap="none" normalizeH="0" baseline="-3000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hex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استخدامات خارج الاستغلال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Emplois hors d’exploitation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، 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استخدامات الخزينة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 trésorerie   Emplois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8001000" y="838200"/>
            <a:ext cx="8819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حيث:</a:t>
            </a:r>
            <a:r>
              <a:rPr lang="ar-DZ" sz="2800" b="1" baseline="-300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fr-FR" sz="2800" dirty="0"/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3657600" y="3581400"/>
            <a:ext cx="5181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Y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بنقل الطرف الثاني إلى الطرف الأول نجد: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90800" y="4038600"/>
            <a:ext cx="61180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lang="fr-FR" sz="28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E</a:t>
            </a:r>
            <a:r>
              <a:rPr lang="fr-FR" sz="28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(</a:t>
            </a:r>
            <a:r>
              <a:rPr lang="fr-FR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lang="fr-FR" sz="2800" b="1" baseline="-30000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-R</a:t>
            </a:r>
            <a:r>
              <a:rPr lang="fr-FR" sz="28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)+ (</a:t>
            </a:r>
            <a:r>
              <a:rPr lang="fr-FR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lang="fr-FR" sz="2800" b="1" baseline="-30000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hex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fr-FR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lang="fr-FR" sz="2800" b="1" baseline="-30000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hex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)+ (E</a:t>
            </a:r>
            <a:r>
              <a:rPr lang="fr-FR" sz="28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-R</a:t>
            </a:r>
            <a:r>
              <a:rPr lang="fr-FR" sz="2800" b="1" baseline="-30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4953000"/>
            <a:ext cx="4711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FRNg= </a:t>
            </a:r>
            <a:r>
              <a:rPr lang="fr-FR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BFR</a:t>
            </a:r>
            <a:r>
              <a:rPr lang="fr-FR" sz="2800" b="1" baseline="-30000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</a:t>
            </a:r>
            <a:r>
              <a:rPr lang="fr-FR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BFR</a:t>
            </a:r>
            <a:r>
              <a:rPr lang="fr-FR" sz="2800" b="1" baseline="-30000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hex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TN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00" y="4572000"/>
            <a:ext cx="1208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وبالتالي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fr-FR" sz="2800" dirty="0"/>
          </a:p>
        </p:txBody>
      </p:sp>
    </p:spTree>
  </p:cSld>
  <p:clrMapOvr>
    <a:masterClrMapping/>
  </p:clrMapOvr>
  <p:transition>
    <p:spli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 noChangeArrowheads="1"/>
          </p:cNvSpPr>
          <p:nvPr/>
        </p:nvSpPr>
        <p:spPr bwMode="auto">
          <a:xfrm>
            <a:off x="381000" y="457200"/>
            <a:ext cx="84582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FRng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رأس المال العامل الصافي الإجمالي</a:t>
            </a:r>
          </a:p>
          <a:p>
            <a:pPr marL="0" marR="0" lvl="0" indent="0" algn="just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ond de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oulement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ette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lobal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848600" y="76200"/>
            <a:ext cx="9124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حيث: </a:t>
            </a: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447800"/>
            <a:ext cx="86106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BFR</a:t>
            </a:r>
            <a:r>
              <a:rPr kumimoji="0" lang="fr-FR" sz="28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احتياج رأس المال العامل للاستغلال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esoin de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ond de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oulement</a:t>
            </a:r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d’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ploitation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04800" y="2514600"/>
            <a:ext cx="85344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BFR</a:t>
            </a:r>
            <a:r>
              <a:rPr kumimoji="0" lang="fr-FR" sz="28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hex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احتياج رأس المال العامل لخارج الاستغلال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esoin de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ond de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oulement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hors d’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ploitation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505200" y="3505200"/>
            <a:ext cx="533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TN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الخزينة الصافية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résorerie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ette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15450" y="4191000"/>
            <a:ext cx="32207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r-FR" sz="2800" b="1" dirty="0" smtClean="0">
                <a:solidFill>
                  <a:srgbClr val="FF0000"/>
                </a:solidFill>
              </a:rPr>
              <a:t>FRNg= BFR</a:t>
            </a:r>
            <a:r>
              <a:rPr lang="fr-FR" sz="2800" b="1" baseline="-25000" dirty="0" smtClean="0">
                <a:solidFill>
                  <a:srgbClr val="FF0000"/>
                </a:solidFill>
              </a:rPr>
              <a:t>g</a:t>
            </a:r>
            <a:r>
              <a:rPr lang="fr-FR" sz="2800" b="1" dirty="0" smtClean="0">
                <a:solidFill>
                  <a:srgbClr val="FF0000"/>
                </a:solidFill>
              </a:rPr>
              <a:t> + TN</a:t>
            </a:r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077200" y="4114800"/>
            <a:ext cx="9525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chemeClr val="bg1"/>
                </a:solidFill>
              </a:rPr>
              <a:t>ومنه: 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304800" y="5029200"/>
            <a:ext cx="853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BFRg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احتياج رأس المال العامل الإجمالي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077200" y="4648200"/>
            <a:ext cx="8226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حيث:</a:t>
            </a:r>
            <a:endParaRPr lang="fr-FR" sz="2800" dirty="0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228600" y="5410200"/>
            <a:ext cx="601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esoin de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ond de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oulement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lobal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304800" y="6096000"/>
            <a:ext cx="853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Y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ومنه المعادلة الأساسية للخزينة :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TN =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FRNg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BFRg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ChangeArrowheads="1"/>
          </p:cNvSpPr>
          <p:nvPr/>
        </p:nvSpPr>
        <p:spPr bwMode="auto">
          <a:xfrm>
            <a:off x="6477000" y="1905000"/>
            <a:ext cx="22860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23177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أ.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التعريف: </a:t>
            </a:r>
          </a:p>
        </p:txBody>
      </p:sp>
      <p:sp>
        <p:nvSpPr>
          <p:cNvPr id="5" name="Rectangle 4"/>
          <p:cNvSpPr/>
          <p:nvPr/>
        </p:nvSpPr>
        <p:spPr>
          <a:xfrm>
            <a:off x="2133600" y="634425"/>
            <a:ext cx="66688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 fontAlgn="base">
              <a:spcBef>
                <a:spcPct val="0"/>
              </a:spcBef>
              <a:spcAft>
                <a:spcPct val="0"/>
              </a:spcAft>
              <a:tabLst>
                <a:tab pos="130175" algn="r"/>
                <a:tab pos="187325" algn="r"/>
                <a:tab pos="358775" algn="r"/>
              </a:tabLst>
            </a:pP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lang="ar-SA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رأس المال العامل الصافي الإجمالي</a:t>
            </a: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sz="3200" b="1" dirty="0" smtClean="0">
                <a:solidFill>
                  <a:srgbClr val="FF0000"/>
                </a:solidFill>
              </a:rPr>
              <a:t>FRNg</a:t>
            </a: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ar-SA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fr-F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304800" y="2667000"/>
            <a:ext cx="845820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231775" algn="r"/>
              </a:tabLst>
            </a:pP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هو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فائض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الموارد الدائمة بعد تغطيتها للاستخدامات المستقرة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بالكامل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،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والموجه لتمويل الاستخدامات الجارية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 خاصة للاستغلال).</a:t>
            </a:r>
            <a:endParaRPr kumimoji="0" lang="ar-SA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781800" y="6096000"/>
            <a:ext cx="7954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سيولة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368660" y="6096000"/>
            <a:ext cx="651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سداد</a:t>
            </a:r>
            <a:endParaRPr lang="fr-FR" sz="2400" dirty="0">
              <a:solidFill>
                <a:schemeClr val="bg1"/>
              </a:solidFill>
            </a:endParaRPr>
          </a:p>
        </p:txBody>
      </p:sp>
      <p:grpSp>
        <p:nvGrpSpPr>
          <p:cNvPr id="56" name="Groupe 55"/>
          <p:cNvGrpSpPr/>
          <p:nvPr/>
        </p:nvGrpSpPr>
        <p:grpSpPr>
          <a:xfrm>
            <a:off x="0" y="228600"/>
            <a:ext cx="8610600" cy="6098234"/>
            <a:chOff x="0" y="228600"/>
            <a:chExt cx="8610600" cy="6098234"/>
          </a:xfrm>
        </p:grpSpPr>
        <p:grpSp>
          <p:nvGrpSpPr>
            <p:cNvPr id="20" name="Groupe 19"/>
            <p:cNvGrpSpPr/>
            <p:nvPr/>
          </p:nvGrpSpPr>
          <p:grpSpPr>
            <a:xfrm>
              <a:off x="0" y="1295400"/>
              <a:ext cx="8610600" cy="4343400"/>
              <a:chOff x="0" y="1295400"/>
              <a:chExt cx="8610600" cy="4343400"/>
            </a:xfrm>
          </p:grpSpPr>
          <p:sp>
            <p:nvSpPr>
              <p:cNvPr id="4" name="Text Box 3"/>
              <p:cNvSpPr txBox="1">
                <a:spLocks noChangeArrowheads="1"/>
              </p:cNvSpPr>
              <p:nvPr/>
            </p:nvSpPr>
            <p:spPr bwMode="auto">
              <a:xfrm>
                <a:off x="4419901" y="1312808"/>
                <a:ext cx="1479237" cy="2433448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الموارد</a:t>
                </a:r>
              </a:p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الدائمة</a:t>
                </a:r>
              </a:p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R</a:t>
                </a:r>
                <a:r>
                  <a:rPr kumimoji="0" lang="fr-FR" sz="3200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D</a:t>
                </a:r>
                <a:endParaRPr kumimoji="0" lang="fr-FR" sz="3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" name="Text Box 4"/>
              <p:cNvSpPr txBox="1">
                <a:spLocks noChangeArrowheads="1"/>
              </p:cNvSpPr>
              <p:nvPr/>
            </p:nvSpPr>
            <p:spPr bwMode="auto">
              <a:xfrm>
                <a:off x="4419901" y="3798482"/>
                <a:ext cx="1479237" cy="1840318"/>
              </a:xfrm>
              <a:prstGeom prst="rect">
                <a:avLst/>
              </a:prstGeom>
              <a:solidFill>
                <a:srgbClr val="BFBFB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الموارد</a:t>
                </a:r>
              </a:p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الجارية</a:t>
                </a:r>
              </a:p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R</a:t>
                </a:r>
                <a:r>
                  <a:rPr kumimoji="0" lang="fr-FR" sz="3200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C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3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" name="Text Box 5"/>
              <p:cNvSpPr txBox="1">
                <a:spLocks noChangeArrowheads="1"/>
              </p:cNvSpPr>
              <p:nvPr/>
            </p:nvSpPr>
            <p:spPr bwMode="auto">
              <a:xfrm>
                <a:off x="6881138" y="1295400"/>
                <a:ext cx="1499524" cy="1977099"/>
              </a:xfrm>
              <a:prstGeom prst="rect">
                <a:avLst/>
              </a:prstGeom>
              <a:solidFill>
                <a:srgbClr val="00B05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الاستخدامات المستقرة</a:t>
                </a:r>
              </a:p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E</a:t>
                </a:r>
                <a:r>
                  <a:rPr kumimoji="0" lang="fr-FR" sz="3200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S</a:t>
                </a:r>
                <a:endParaRPr kumimoji="0" lang="fr-FR" sz="3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" name="Text Box 6"/>
              <p:cNvSpPr txBox="1">
                <a:spLocks noChangeArrowheads="1"/>
              </p:cNvSpPr>
              <p:nvPr/>
            </p:nvSpPr>
            <p:spPr bwMode="auto">
              <a:xfrm>
                <a:off x="6881138" y="3289907"/>
                <a:ext cx="1499524" cy="2348893"/>
              </a:xfrm>
              <a:prstGeom prst="rect">
                <a:avLst/>
              </a:prstGeom>
              <a:solidFill>
                <a:srgbClr val="00B0F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الاستخدامات الجارية</a:t>
                </a:r>
              </a:p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E</a:t>
                </a:r>
                <a:r>
                  <a:rPr kumimoji="0" lang="fr-FR" sz="3200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C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3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8" name="AutoShape 7"/>
              <p:cNvCxnSpPr>
                <a:cxnSpLocks noChangeShapeType="1"/>
              </p:cNvCxnSpPr>
              <p:nvPr/>
            </p:nvCxnSpPr>
            <p:spPr bwMode="auto">
              <a:xfrm rot="10800000" flipV="1">
                <a:off x="4342981" y="3272499"/>
                <a:ext cx="1556157" cy="17408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</p:cxnSp>
          <p:cxnSp>
            <p:nvCxnSpPr>
              <p:cNvPr id="9" name="AutoShape 8"/>
              <p:cNvCxnSpPr>
                <a:cxnSpLocks noChangeShapeType="1"/>
              </p:cNvCxnSpPr>
              <p:nvPr/>
            </p:nvCxnSpPr>
            <p:spPr bwMode="auto">
              <a:xfrm rot="10800000">
                <a:off x="6703630" y="3733822"/>
                <a:ext cx="1829182" cy="1243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</p:cxnSp>
          <p:sp>
            <p:nvSpPr>
              <p:cNvPr id="11" name="Text Box 11"/>
              <p:cNvSpPr txBox="1">
                <a:spLocks noChangeArrowheads="1"/>
              </p:cNvSpPr>
              <p:nvPr/>
            </p:nvSpPr>
            <p:spPr bwMode="auto">
              <a:xfrm>
                <a:off x="0" y="1676400"/>
                <a:ext cx="3200150" cy="94254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0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رأس المال العامل الصافي الإجمالي 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FRNg</a:t>
                </a:r>
                <a:endParaRPr kumimoji="0" lang="fr-FR" sz="32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4" name="Connecteur droit avec flèche 13"/>
              <p:cNvCxnSpPr/>
              <p:nvPr/>
            </p:nvCxnSpPr>
            <p:spPr>
              <a:xfrm rot="5400000">
                <a:off x="4038600" y="3505200"/>
                <a:ext cx="457200" cy="1588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onnecteur droit avec flèche 17"/>
              <p:cNvCxnSpPr/>
              <p:nvPr/>
            </p:nvCxnSpPr>
            <p:spPr>
              <a:xfrm rot="10800000">
                <a:off x="1828800" y="2514600"/>
                <a:ext cx="2209800" cy="1066800"/>
              </a:xfrm>
              <a:prstGeom prst="straightConnector1">
                <a:avLst/>
              </a:prstGeom>
              <a:ln w="38100">
                <a:solidFill>
                  <a:schemeClr val="bg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Connecteur droit avec flèche 18"/>
              <p:cNvCxnSpPr/>
              <p:nvPr/>
            </p:nvCxnSpPr>
            <p:spPr>
              <a:xfrm rot="5400000">
                <a:off x="8381206" y="3504406"/>
                <a:ext cx="457200" cy="1588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Flèche courbée vers le bas 21"/>
            <p:cNvSpPr/>
            <p:nvPr/>
          </p:nvSpPr>
          <p:spPr>
            <a:xfrm>
              <a:off x="5181600" y="762000"/>
              <a:ext cx="2590800" cy="457200"/>
            </a:xfrm>
            <a:prstGeom prst="curvedDownArrow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943600" y="228600"/>
              <a:ext cx="119616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DZ" sz="24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تمويل كلي</a:t>
              </a:r>
              <a:endParaRPr lang="fr-FR" sz="2400" dirty="0">
                <a:solidFill>
                  <a:schemeClr val="bg1"/>
                </a:solidFill>
              </a:endParaRPr>
            </a:p>
          </p:txBody>
        </p:sp>
        <p:cxnSp>
          <p:nvCxnSpPr>
            <p:cNvPr id="25" name="Connecteur droit avec flèche 24"/>
            <p:cNvCxnSpPr>
              <a:endCxn id="7" idx="1"/>
            </p:cNvCxnSpPr>
            <p:nvPr/>
          </p:nvCxnSpPr>
          <p:spPr>
            <a:xfrm rot="16200000" flipH="1">
              <a:off x="5856592" y="3439808"/>
              <a:ext cx="1035354" cy="1013738"/>
            </a:xfrm>
            <a:prstGeom prst="straightConnector1">
              <a:avLst/>
            </a:prstGeom>
            <a:ln w="317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" name="Groupe 29"/>
            <p:cNvGrpSpPr/>
            <p:nvPr/>
          </p:nvGrpSpPr>
          <p:grpSpPr>
            <a:xfrm>
              <a:off x="6019800" y="3505200"/>
              <a:ext cx="685800" cy="685800"/>
              <a:chOff x="2819400" y="4876800"/>
              <a:chExt cx="685800" cy="685800"/>
            </a:xfrm>
          </p:grpSpPr>
          <p:sp>
            <p:nvSpPr>
              <p:cNvPr id="26" name="Ellipse 25"/>
              <p:cNvSpPr/>
              <p:nvPr/>
            </p:nvSpPr>
            <p:spPr>
              <a:xfrm>
                <a:off x="2819400" y="4876800"/>
                <a:ext cx="685800" cy="685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8" name="ZoneTexte 27"/>
              <p:cNvSpPr txBox="1"/>
              <p:nvPr/>
            </p:nvSpPr>
            <p:spPr>
              <a:xfrm>
                <a:off x="2819400" y="4876800"/>
                <a:ext cx="609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rtl="1"/>
                <a:r>
                  <a:rPr lang="ar-DZ" b="1" dirty="0" smtClean="0">
                    <a:solidFill>
                      <a:schemeClr val="bg1"/>
                    </a:solidFill>
                  </a:rPr>
                  <a:t>تمويل جزء</a:t>
                </a:r>
                <a:endParaRPr lang="fr-FR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5" name="Groupe 54"/>
            <p:cNvGrpSpPr/>
            <p:nvPr/>
          </p:nvGrpSpPr>
          <p:grpSpPr>
            <a:xfrm>
              <a:off x="4876800" y="5639594"/>
              <a:ext cx="3124994" cy="687240"/>
              <a:chOff x="4876800" y="5639594"/>
              <a:chExt cx="3124994" cy="687240"/>
            </a:xfrm>
          </p:grpSpPr>
          <p:cxnSp>
            <p:nvCxnSpPr>
              <p:cNvPr id="34" name="Connecteur droit 33"/>
              <p:cNvCxnSpPr/>
              <p:nvPr/>
            </p:nvCxnSpPr>
            <p:spPr>
              <a:xfrm rot="5400000">
                <a:off x="7658100" y="5981700"/>
                <a:ext cx="685800" cy="1588"/>
              </a:xfrm>
              <a:prstGeom prst="line">
                <a:avLst/>
              </a:prstGeom>
              <a:ln w="254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Connecteur droit avec flèche 35"/>
              <p:cNvCxnSpPr>
                <a:endCxn id="31" idx="3"/>
              </p:cNvCxnSpPr>
              <p:nvPr/>
            </p:nvCxnSpPr>
            <p:spPr>
              <a:xfrm rot="10800000" flipV="1">
                <a:off x="7577212" y="6324599"/>
                <a:ext cx="423789" cy="2233"/>
              </a:xfrm>
              <a:prstGeom prst="straightConnector1">
                <a:avLst/>
              </a:prstGeom>
              <a:ln w="25400">
                <a:solidFill>
                  <a:schemeClr val="bg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Connecteur droit 39"/>
              <p:cNvCxnSpPr>
                <a:stCxn id="32" idx="1"/>
              </p:cNvCxnSpPr>
              <p:nvPr/>
            </p:nvCxnSpPr>
            <p:spPr>
              <a:xfrm rot="10800000">
                <a:off x="4876800" y="6324601"/>
                <a:ext cx="491860" cy="2233"/>
              </a:xfrm>
              <a:prstGeom prst="line">
                <a:avLst/>
              </a:prstGeom>
              <a:ln w="254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onnecteur droit avec flèche 41"/>
              <p:cNvCxnSpPr/>
              <p:nvPr/>
            </p:nvCxnSpPr>
            <p:spPr>
              <a:xfrm rot="5400000" flipH="1" flipV="1">
                <a:off x="4534694" y="5981700"/>
                <a:ext cx="685006" cy="794"/>
              </a:xfrm>
              <a:prstGeom prst="straightConnector1">
                <a:avLst/>
              </a:prstGeom>
              <a:ln w="25400">
                <a:solidFill>
                  <a:schemeClr val="bg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Connecteur droit avec flèche 53"/>
              <p:cNvCxnSpPr/>
              <p:nvPr/>
            </p:nvCxnSpPr>
            <p:spPr>
              <a:xfrm rot="10800000">
                <a:off x="5958114" y="6324600"/>
                <a:ext cx="838200" cy="1588"/>
              </a:xfrm>
              <a:prstGeom prst="straightConnector1">
                <a:avLst/>
              </a:prstGeom>
              <a:ln w="25400">
                <a:solidFill>
                  <a:schemeClr val="bg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>
    <p:circl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553200" y="1143000"/>
            <a:ext cx="2057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3600" b="1" dirty="0" smtClean="0">
                <a:solidFill>
                  <a:srgbClr val="FF0000"/>
                </a:solidFill>
              </a:rPr>
              <a:t>ب. الأهمية:</a:t>
            </a:r>
            <a:endParaRPr lang="fr-FR" sz="36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2120205"/>
            <a:ext cx="8534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</a:rPr>
              <a:t>    </a:t>
            </a:r>
            <a:r>
              <a:rPr lang="ar-SA" sz="2800" b="1" dirty="0" smtClean="0">
                <a:solidFill>
                  <a:schemeClr val="bg1"/>
                </a:solidFill>
              </a:rPr>
              <a:t>يمثل </a:t>
            </a:r>
            <a:r>
              <a:rPr lang="ar-SA" sz="2800" b="1" dirty="0" smtClean="0">
                <a:solidFill>
                  <a:srgbClr val="FF0000"/>
                </a:solidFill>
              </a:rPr>
              <a:t>هامش أمان </a:t>
            </a:r>
            <a:r>
              <a:rPr lang="ar-SA" sz="2800" b="1" dirty="0" smtClean="0">
                <a:solidFill>
                  <a:schemeClr val="bg1"/>
                </a:solidFill>
              </a:rPr>
              <a:t>تستعمله المؤسسة لتجاوز حالات بطئ </a:t>
            </a:r>
            <a:r>
              <a:rPr lang="ar-SA" sz="2800" b="1" dirty="0" smtClean="0">
                <a:solidFill>
                  <a:srgbClr val="FF0000"/>
                </a:solidFill>
              </a:rPr>
              <a:t>دوران</a:t>
            </a:r>
            <a:r>
              <a:rPr lang="ar-SA" sz="2800" b="1" dirty="0" smtClean="0">
                <a:solidFill>
                  <a:schemeClr val="bg1"/>
                </a:solidFill>
              </a:rPr>
              <a:t> عناصر الاستخدامات الجارية</a:t>
            </a:r>
            <a:r>
              <a:rPr lang="ar-DZ" sz="2800" b="1" dirty="0" smtClean="0">
                <a:solidFill>
                  <a:schemeClr val="bg1"/>
                </a:solidFill>
              </a:rPr>
              <a:t>(</a:t>
            </a:r>
            <a:r>
              <a:rPr lang="ar-SA" sz="2800" b="1" dirty="0" smtClean="0">
                <a:solidFill>
                  <a:schemeClr val="bg1"/>
                </a:solidFill>
              </a:rPr>
              <a:t>خاصة المخزونات</a:t>
            </a:r>
            <a:r>
              <a:rPr lang="ar-DZ" sz="2800" b="1" dirty="0" smtClean="0">
                <a:solidFill>
                  <a:schemeClr val="bg1"/>
                </a:solidFill>
              </a:rPr>
              <a:t> وح الزبائن وأوراق القبض)، باعتبار أن استخدامات الخزينة نقدية أصلا.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25112" y="4114800"/>
            <a:ext cx="23262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sz="2000" b="1" dirty="0" smtClean="0">
                <a:solidFill>
                  <a:srgbClr val="FF0000"/>
                </a:solidFill>
              </a:rPr>
              <a:t>دوران</a:t>
            </a:r>
            <a:r>
              <a:rPr lang="ar-DZ" sz="2000" b="1" dirty="0" smtClean="0">
                <a:solidFill>
                  <a:srgbClr val="FF0000"/>
                </a:solidFill>
              </a:rPr>
              <a:t>: التحول إلى نقدية</a:t>
            </a:r>
            <a:r>
              <a:rPr lang="ar-SA" sz="2000" b="1" dirty="0" smtClean="0">
                <a:solidFill>
                  <a:srgbClr val="FF0000"/>
                </a:solidFill>
              </a:rPr>
              <a:t> </a:t>
            </a:r>
            <a:endParaRPr lang="fr-FR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943600" y="314980"/>
            <a:ext cx="259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3600" b="1" dirty="0" smtClean="0">
                <a:solidFill>
                  <a:srgbClr val="FF0000"/>
                </a:solidFill>
              </a:rPr>
              <a:t>ج. التسمية:</a:t>
            </a:r>
            <a:endParaRPr lang="fr-FR" sz="3600" b="1" dirty="0">
              <a:solidFill>
                <a:srgbClr val="FF0000"/>
              </a:solidFill>
            </a:endParaRPr>
          </a:p>
        </p:txBody>
      </p:sp>
      <p:grpSp>
        <p:nvGrpSpPr>
          <p:cNvPr id="14" name="Groupe 13"/>
          <p:cNvGrpSpPr/>
          <p:nvPr/>
        </p:nvGrpSpPr>
        <p:grpSpPr>
          <a:xfrm>
            <a:off x="532986" y="1241567"/>
            <a:ext cx="8153814" cy="2111233"/>
            <a:chOff x="532986" y="1295333"/>
            <a:chExt cx="8153814" cy="2111233"/>
          </a:xfrm>
        </p:grpSpPr>
        <p:grpSp>
          <p:nvGrpSpPr>
            <p:cNvPr id="77826" name="Group 2"/>
            <p:cNvGrpSpPr>
              <a:grpSpLocks/>
            </p:cNvGrpSpPr>
            <p:nvPr/>
          </p:nvGrpSpPr>
          <p:grpSpPr bwMode="auto">
            <a:xfrm>
              <a:off x="532986" y="1295333"/>
              <a:ext cx="8153814" cy="2111233"/>
              <a:chOff x="-42" y="8959"/>
              <a:chExt cx="9313" cy="2522"/>
            </a:xfrm>
          </p:grpSpPr>
          <p:sp>
            <p:nvSpPr>
              <p:cNvPr id="77827" name="Text Box 3"/>
              <p:cNvSpPr txBox="1">
                <a:spLocks noChangeArrowheads="1"/>
              </p:cNvSpPr>
              <p:nvPr/>
            </p:nvSpPr>
            <p:spPr bwMode="auto">
              <a:xfrm>
                <a:off x="-42" y="9687"/>
                <a:ext cx="3298" cy="88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رأس المال</a:t>
                </a:r>
                <a:endPara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(</a:t>
                </a: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أموال خاصة+ ديون </a:t>
                </a:r>
                <a:r>
                  <a:rPr kumimoji="0" lang="ar-DZ" sz="2400" b="1" i="0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ط</a:t>
                </a: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 أ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)</a:t>
                </a:r>
                <a:endParaRPr kumimoji="0" lang="fr-FR" sz="3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7828" name="Text Box 4"/>
              <p:cNvSpPr txBox="1">
                <a:spLocks noChangeArrowheads="1"/>
              </p:cNvSpPr>
              <p:nvPr/>
            </p:nvSpPr>
            <p:spPr bwMode="auto">
              <a:xfrm>
                <a:off x="6032" y="8959"/>
                <a:ext cx="3239" cy="109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لحيازة الاستثمارات</a:t>
                </a:r>
                <a:endPara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(</a:t>
                </a: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رأس مال استثماري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)</a:t>
                </a:r>
                <a:endParaRPr kumimoji="0" lang="fr-FR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77829" name="AutoShape 5"/>
              <p:cNvCxnSpPr>
                <a:cxnSpLocks noChangeShapeType="1"/>
              </p:cNvCxnSpPr>
              <p:nvPr/>
            </p:nvCxnSpPr>
            <p:spPr bwMode="auto">
              <a:xfrm flipV="1">
                <a:off x="3260" y="9414"/>
                <a:ext cx="3052" cy="748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77830" name="Text Box 6"/>
              <p:cNvSpPr txBox="1">
                <a:spLocks noChangeArrowheads="1"/>
              </p:cNvSpPr>
              <p:nvPr/>
            </p:nvSpPr>
            <p:spPr bwMode="auto">
              <a:xfrm>
                <a:off x="4180" y="9585"/>
                <a:ext cx="739" cy="46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جزء</a:t>
                </a:r>
                <a:endParaRPr kumimoji="0" lang="fr-FR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7832" name="Text Box 8"/>
              <p:cNvSpPr txBox="1">
                <a:spLocks noChangeArrowheads="1"/>
              </p:cNvSpPr>
              <p:nvPr/>
            </p:nvSpPr>
            <p:spPr bwMode="auto">
              <a:xfrm>
                <a:off x="6448" y="10507"/>
                <a:ext cx="2823" cy="97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لتمويل العمل(التشغيل)</a:t>
                </a:r>
                <a:endPara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endParaRPr>
              </a:p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رأس المال العامل</a:t>
                </a:r>
                <a:endParaRPr kumimoji="0" lang="fr-FR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77833" name="AutoShape 9"/>
              <p:cNvCxnSpPr>
                <a:cxnSpLocks noChangeShapeType="1"/>
              </p:cNvCxnSpPr>
              <p:nvPr/>
            </p:nvCxnSpPr>
            <p:spPr bwMode="auto">
              <a:xfrm>
                <a:off x="3260" y="10203"/>
                <a:ext cx="3139" cy="759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</p:grpSp>
        <p:sp>
          <p:nvSpPr>
            <p:cNvPr id="13" name="Text Box 6"/>
            <p:cNvSpPr txBox="1">
              <a:spLocks noChangeArrowheads="1"/>
            </p:cNvSpPr>
            <p:nvPr/>
          </p:nvSpPr>
          <p:spPr bwMode="auto">
            <a:xfrm>
              <a:off x="4114800" y="2362243"/>
              <a:ext cx="990600" cy="457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والباقي</a:t>
              </a:r>
              <a:endPara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7834" name="Group 10"/>
          <p:cNvGrpSpPr>
            <a:grpSpLocks/>
          </p:cNvGrpSpPr>
          <p:nvPr/>
        </p:nvGrpSpPr>
        <p:grpSpPr bwMode="auto">
          <a:xfrm>
            <a:off x="457200" y="3886200"/>
            <a:ext cx="8229185" cy="2819400"/>
            <a:chOff x="758" y="9970"/>
            <a:chExt cx="6971" cy="2983"/>
          </a:xfrm>
        </p:grpSpPr>
        <p:sp>
          <p:nvSpPr>
            <p:cNvPr id="77835" name="Text Box 11"/>
            <p:cNvSpPr txBox="1">
              <a:spLocks noChangeArrowheads="1"/>
            </p:cNvSpPr>
            <p:nvPr/>
          </p:nvSpPr>
          <p:spPr bwMode="auto">
            <a:xfrm>
              <a:off x="758" y="9970"/>
              <a:ext cx="4245" cy="465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رأس المــــــال الخـــــــــــــــــــــــــــــاص</a:t>
              </a:r>
              <a:endPara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836" name="Text Box 12"/>
            <p:cNvSpPr txBox="1">
              <a:spLocks noChangeArrowheads="1"/>
            </p:cNvSpPr>
            <p:nvPr/>
          </p:nvSpPr>
          <p:spPr bwMode="auto">
            <a:xfrm>
              <a:off x="758" y="10510"/>
              <a:ext cx="2325" cy="465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الاستخدامات المستقرة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837" name="Accolade fermante 308"/>
            <p:cNvSpPr>
              <a:spLocks/>
            </p:cNvSpPr>
            <p:nvPr/>
          </p:nvSpPr>
          <p:spPr bwMode="auto">
            <a:xfrm rot="5400000">
              <a:off x="3893" y="9700"/>
              <a:ext cx="450" cy="1950"/>
            </a:xfrm>
            <a:prstGeom prst="rightBrace">
              <a:avLst>
                <a:gd name="adj1" fmla="val 8326"/>
                <a:gd name="adj2" fmla="val 50000"/>
              </a:avLst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sz="2400" b="1">
                <a:solidFill>
                  <a:schemeClr val="bg1"/>
                </a:solidFill>
              </a:endParaRPr>
            </a:p>
          </p:txBody>
        </p:sp>
        <p:sp>
          <p:nvSpPr>
            <p:cNvPr id="77838" name="Text Box 14"/>
            <p:cNvSpPr txBox="1">
              <a:spLocks noChangeArrowheads="1"/>
            </p:cNvSpPr>
            <p:nvPr/>
          </p:nvSpPr>
          <p:spPr bwMode="auto">
            <a:xfrm>
              <a:off x="5212" y="10795"/>
              <a:ext cx="2453" cy="49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رأس مال عامل أجنبي</a:t>
              </a:r>
              <a:endPara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839" name="Text Box 15"/>
            <p:cNvSpPr txBox="1">
              <a:spLocks noChangeArrowheads="1"/>
            </p:cNvSpPr>
            <p:nvPr/>
          </p:nvSpPr>
          <p:spPr bwMode="auto">
            <a:xfrm>
              <a:off x="5093" y="9970"/>
              <a:ext cx="2598" cy="465"/>
            </a:xfrm>
            <a:prstGeom prst="rect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ديون </a:t>
              </a:r>
              <a:r>
                <a:rPr kumimoji="0" lang="ar-DZ" sz="24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ط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، </a:t>
              </a:r>
              <a:r>
                <a:rPr kumimoji="0" lang="ar-DZ" sz="24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م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، </a:t>
              </a:r>
              <a:r>
                <a:rPr kumimoji="0" lang="ar-DZ" sz="24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ق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 الأجل</a:t>
              </a:r>
              <a:endPara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840" name="Accolade fermante 306"/>
            <p:cNvSpPr>
              <a:spLocks/>
            </p:cNvSpPr>
            <p:nvPr/>
          </p:nvSpPr>
          <p:spPr bwMode="auto">
            <a:xfrm rot="5400000">
              <a:off x="6145" y="9393"/>
              <a:ext cx="513" cy="2598"/>
            </a:xfrm>
            <a:prstGeom prst="rightBrace">
              <a:avLst>
                <a:gd name="adj1" fmla="val 8323"/>
                <a:gd name="adj2" fmla="val 50000"/>
              </a:avLst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sz="2400" b="1">
                <a:solidFill>
                  <a:schemeClr val="bg1"/>
                </a:solidFill>
              </a:endParaRPr>
            </a:p>
          </p:txBody>
        </p:sp>
        <p:sp>
          <p:nvSpPr>
            <p:cNvPr id="77841" name="Text Box 17"/>
            <p:cNvSpPr txBox="1">
              <a:spLocks noChangeArrowheads="1"/>
            </p:cNvSpPr>
            <p:nvPr/>
          </p:nvSpPr>
          <p:spPr bwMode="auto">
            <a:xfrm>
              <a:off x="3143" y="10843"/>
              <a:ext cx="2004" cy="495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رأس مال عامل خاص</a:t>
              </a:r>
              <a:endPara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842" name="Accolade fermante 303"/>
            <p:cNvSpPr>
              <a:spLocks/>
            </p:cNvSpPr>
            <p:nvPr/>
          </p:nvSpPr>
          <p:spPr bwMode="auto">
            <a:xfrm rot="5400000">
              <a:off x="5098" y="9150"/>
              <a:ext cx="615" cy="4586"/>
            </a:xfrm>
            <a:prstGeom prst="rightBrace">
              <a:avLst>
                <a:gd name="adj1" fmla="val 8320"/>
                <a:gd name="adj2" fmla="val 50000"/>
              </a:avLst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sz="2400" b="1">
                <a:solidFill>
                  <a:schemeClr val="bg1"/>
                </a:solidFill>
              </a:endParaRPr>
            </a:p>
          </p:txBody>
        </p:sp>
        <p:sp>
          <p:nvSpPr>
            <p:cNvPr id="77843" name="Text Box 19"/>
            <p:cNvSpPr txBox="1">
              <a:spLocks noChangeArrowheads="1"/>
            </p:cNvSpPr>
            <p:nvPr/>
          </p:nvSpPr>
          <p:spPr bwMode="auto">
            <a:xfrm>
              <a:off x="3146" y="11635"/>
              <a:ext cx="4583" cy="495"/>
            </a:xfrm>
            <a:prstGeom prst="rect">
              <a:avLst/>
            </a:prstGeom>
            <a:solidFill>
              <a:srgbClr val="FF9933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رأس مـــــــــــــــــــال عـــــــــــــــــامل إجمـــــالي</a:t>
              </a:r>
              <a:endPara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844" name="Text Box 20"/>
            <p:cNvSpPr txBox="1">
              <a:spLocks noChangeArrowheads="1"/>
            </p:cNvSpPr>
            <p:nvPr/>
          </p:nvSpPr>
          <p:spPr bwMode="auto">
            <a:xfrm>
              <a:off x="5753" y="12055"/>
              <a:ext cx="1976" cy="465"/>
            </a:xfrm>
            <a:prstGeom prst="rect">
              <a:avLst/>
            </a:prstGeom>
            <a:solidFill>
              <a:schemeClr val="bg1">
                <a:lumMod val="50000"/>
                <a:lumOff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ديون قصيرة الأجل</a:t>
              </a:r>
              <a:endParaRPr kumimoji="0" lang="fr-FR" sz="24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845" name="Accolade ouvrante 326"/>
            <p:cNvSpPr>
              <a:spLocks/>
            </p:cNvSpPr>
            <p:nvPr/>
          </p:nvSpPr>
          <p:spPr bwMode="auto">
            <a:xfrm rot="-5400000">
              <a:off x="4151" y="10983"/>
              <a:ext cx="480" cy="2617"/>
            </a:xfrm>
            <a:prstGeom prst="leftBrace">
              <a:avLst>
                <a:gd name="adj1" fmla="val 8330"/>
                <a:gd name="adj2" fmla="val 50000"/>
              </a:avLst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77846" name="Text Box 22"/>
            <p:cNvSpPr txBox="1">
              <a:spLocks noChangeArrowheads="1"/>
            </p:cNvSpPr>
            <p:nvPr/>
          </p:nvSpPr>
          <p:spPr bwMode="auto">
            <a:xfrm>
              <a:off x="3082" y="12488"/>
              <a:ext cx="2637" cy="465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رأس مال عامل صافي إجمالي</a:t>
              </a:r>
              <a:endPara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>
    <p:wheel spokes="2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ChangeArrowheads="1"/>
          </p:cNvSpPr>
          <p:nvPr/>
        </p:nvSpPr>
        <p:spPr bwMode="auto">
          <a:xfrm>
            <a:off x="6553200" y="572869"/>
            <a:ext cx="1981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3988" algn="r"/>
                <a:tab pos="358775" algn="r"/>
              </a:tabLst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د. ال</a:t>
            </a: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حساب </a:t>
            </a: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638800" y="1091625"/>
            <a:ext cx="3200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53988" algn="r"/>
                <a:tab pos="358775" algn="r"/>
              </a:tabLst>
            </a:pPr>
            <a:r>
              <a:rPr lang="ar-SA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من أعلى الميزانية</a:t>
            </a:r>
            <a:r>
              <a:rPr lang="ar-DZ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:</a:t>
            </a:r>
            <a:endParaRPr lang="en-US" sz="3200" b="1" dirty="0" smtClean="0">
              <a:solidFill>
                <a:srgbClr val="FF0000"/>
              </a:solidFill>
              <a:latin typeface="Simplified Arabic"/>
              <a:ea typeface="Times New Roman" pitchFamily="18" charset="0"/>
              <a:cs typeface="Arial" pitchFamily="34" charset="0"/>
            </a:endParaRPr>
          </a:p>
        </p:txBody>
      </p:sp>
      <p:grpSp>
        <p:nvGrpSpPr>
          <p:cNvPr id="11" name="Groupe 10"/>
          <p:cNvGrpSpPr/>
          <p:nvPr/>
        </p:nvGrpSpPr>
        <p:grpSpPr>
          <a:xfrm>
            <a:off x="381000" y="1752600"/>
            <a:ext cx="8382000" cy="533400"/>
            <a:chOff x="381000" y="1676400"/>
            <a:chExt cx="8382000" cy="533400"/>
          </a:xfrm>
        </p:grpSpPr>
        <p:sp>
          <p:nvSpPr>
            <p:cNvPr id="7" name="Rectangle 6"/>
            <p:cNvSpPr/>
            <p:nvPr/>
          </p:nvSpPr>
          <p:spPr>
            <a:xfrm>
              <a:off x="3276600" y="1686580"/>
              <a:ext cx="54864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rtl="1"/>
              <a:r>
                <a:rPr lang="ar-SA" sz="2800" b="1" dirty="0" smtClean="0">
                  <a:solidFill>
                    <a:schemeClr val="bg1"/>
                  </a:solidFill>
                  <a:latin typeface="Simplified Arabic"/>
                  <a:ea typeface="Times New Roman" pitchFamily="18" charset="0"/>
                  <a:cs typeface="Arial" pitchFamily="34" charset="0"/>
                </a:rPr>
                <a:t>ر ع ص إ= موارد دائمة- استخدامات مستقرة  </a:t>
              </a:r>
              <a:endParaRPr lang="ar-DZ" sz="2800" b="1" dirty="0" smtClean="0">
                <a:solidFill>
                  <a:schemeClr val="bg1"/>
                </a:solidFill>
                <a:latin typeface="Simplified Arabic"/>
                <a:ea typeface="Times New Roman" pitchFamily="18" charset="0"/>
                <a:cs typeface="Arial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81000" y="1676400"/>
              <a:ext cx="241284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28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lang="fr-FR" sz="28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FRNg= R</a:t>
              </a:r>
              <a:r>
                <a:rPr lang="fr-FR" sz="2800" b="1" baseline="-30000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D</a:t>
              </a:r>
              <a:r>
                <a:rPr lang="fr-FR" sz="28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-E</a:t>
              </a:r>
              <a:r>
                <a:rPr lang="fr-FR" sz="2800" b="1" baseline="-30000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S</a:t>
              </a:r>
              <a:endParaRPr lang="fr-F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3962400" y="2438400"/>
            <a:ext cx="47966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من</a:t>
            </a:r>
            <a:r>
              <a:rPr lang="fr-FR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 </a:t>
            </a:r>
            <a:r>
              <a:rPr lang="ar-SA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أسفل</a:t>
            </a:r>
            <a:r>
              <a:rPr lang="fr-FR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 </a:t>
            </a:r>
            <a:r>
              <a:rPr lang="ar-SA" sz="32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الميزانية</a:t>
            </a:r>
            <a:r>
              <a:rPr lang="ar-DZ" sz="2800" b="1" dirty="0" smtClean="0">
                <a:solidFill>
                  <a:srgbClr val="0070C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(الأفضل تعبيرا): </a:t>
            </a:r>
            <a:endParaRPr lang="fr-FR" sz="3200" dirty="0">
              <a:solidFill>
                <a:srgbClr val="0070C0"/>
              </a:solidFill>
            </a:endParaRPr>
          </a:p>
        </p:txBody>
      </p:sp>
      <p:grpSp>
        <p:nvGrpSpPr>
          <p:cNvPr id="12" name="Groupe 11"/>
          <p:cNvGrpSpPr/>
          <p:nvPr/>
        </p:nvGrpSpPr>
        <p:grpSpPr>
          <a:xfrm>
            <a:off x="514420" y="2895600"/>
            <a:ext cx="8324780" cy="523220"/>
            <a:chOff x="514420" y="3276600"/>
            <a:chExt cx="8324780" cy="523220"/>
          </a:xfrm>
        </p:grpSpPr>
        <p:sp>
          <p:nvSpPr>
            <p:cNvPr id="5" name="Rectangle 1"/>
            <p:cNvSpPr>
              <a:spLocks noChangeArrowheads="1"/>
            </p:cNvSpPr>
            <p:nvPr/>
          </p:nvSpPr>
          <p:spPr bwMode="auto">
            <a:xfrm>
              <a:off x="2895600" y="3276600"/>
              <a:ext cx="59436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53988" algn="r"/>
                  <a:tab pos="358775" algn="r"/>
                </a:tabLst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Simplified Arabic"/>
                  <a:ea typeface="Times New Roman" pitchFamily="18" charset="0"/>
                  <a:cs typeface="Arial" pitchFamily="34" charset="0"/>
                </a:rPr>
                <a:t>ر ع ص إ = استخدامات جارية- موارد جارية</a:t>
              </a:r>
              <a:endPara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14420" y="3276600"/>
              <a:ext cx="254268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28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FRNg= E</a:t>
              </a:r>
              <a:r>
                <a:rPr lang="fr-FR" sz="2800" b="1" baseline="-30000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C</a:t>
              </a:r>
              <a:r>
                <a:rPr lang="fr-FR" sz="2800" b="1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- R</a:t>
              </a:r>
              <a:r>
                <a:rPr lang="fr-FR" sz="2800" b="1" baseline="-30000" dirty="0" smtClean="0">
                  <a:solidFill>
                    <a:srgbClr val="FF0000"/>
                  </a:solidFill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C</a:t>
              </a:r>
              <a:r>
                <a:rPr lang="fr-FR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304800" y="3733800"/>
            <a:ext cx="85344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يعبر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حساب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FRNg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من أسفل الميزانية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عن مدى قدرة المؤسسة على تغطية جميع التزاماتها 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ق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أ عن طريق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الاستخدامات الجارية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، ويبقى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فائض مالي يمثل هامش أمان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،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هو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FRNg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لحالات تعذر تحويل بعض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الاستخدامات الجارية ( </a:t>
            </a:r>
            <a:r>
              <a:rPr kumimoji="0" lang="ar-DZ" sz="28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غ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السائلة) لسيولة: صعوبة بيع مخزون، تخلف زبائن عن الدفع،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باعتبار أن استخدامات الخزينة سائلة أصلا.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3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4934</TotalTime>
  <Words>1692</Words>
  <Application>Microsoft Office PowerPoint</Application>
  <PresentationFormat>Affichage à l'écran (4:3)</PresentationFormat>
  <Paragraphs>277</Paragraphs>
  <Slides>27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28" baseType="lpstr">
      <vt:lpstr>Apex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</dc:creator>
  <cp:lastModifiedBy>Admin</cp:lastModifiedBy>
  <cp:revision>442</cp:revision>
  <dcterms:created xsi:type="dcterms:W3CDTF">2020-12-03T09:43:38Z</dcterms:created>
  <dcterms:modified xsi:type="dcterms:W3CDTF">2021-01-04T06:50:14Z</dcterms:modified>
</cp:coreProperties>
</file>