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3" r:id="rId6"/>
    <p:sldId id="260" r:id="rId7"/>
    <p:sldId id="262" r:id="rId8"/>
    <p:sldId id="264" r:id="rId9"/>
    <p:sldId id="265" r:id="rId10"/>
    <p:sldId id="267" r:id="rId11"/>
    <p:sldId id="268" r:id="rId12"/>
    <p:sldId id="275" r:id="rId13"/>
    <p:sldId id="277" r:id="rId14"/>
    <p:sldId id="278" r:id="rId15"/>
    <p:sldId id="279" r:id="rId16"/>
    <p:sldId id="276" r:id="rId17"/>
    <p:sldId id="282" r:id="rId18"/>
    <p:sldId id="280" r:id="rId19"/>
    <p:sldId id="281" r:id="rId20"/>
    <p:sldId id="283" r:id="rId21"/>
    <p:sldId id="284" r:id="rId22"/>
    <p:sldId id="285" r:id="rId23"/>
    <p:sldId id="286" r:id="rId24"/>
    <p:sldId id="287" r:id="rId25"/>
    <p:sldId id="288" r:id="rId26"/>
    <p:sldId id="290" r:id="rId27"/>
    <p:sldId id="291"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autoAdjust="0"/>
    <p:restoredTop sz="94660"/>
  </p:normalViewPr>
  <p:slideViewPr>
    <p:cSldViewPr snapToGrid="0">
      <p:cViewPr varScale="1">
        <p:scale>
          <a:sx n="99" d="100"/>
          <a:sy n="99" d="100"/>
        </p:scale>
        <p:origin x="9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31BCB-2D7A-1748-A46B-E19C1D95AD73}" type="datetimeFigureOut">
              <a:rPr lang="fr-FR" smtClean="0"/>
              <a:t>19/01/2021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D29FA-9751-F047-9E5B-F2B871E59CC6}" type="slidenum">
              <a:rPr lang="fr-FR" smtClean="0"/>
              <a:t>‹N°›</a:t>
            </a:fld>
            <a:endParaRPr lang="fr-FR"/>
          </a:p>
        </p:txBody>
      </p:sp>
    </p:spTree>
    <p:extLst>
      <p:ext uri="{BB962C8B-B14F-4D97-AF65-F5344CB8AC3E}">
        <p14:creationId xmlns:p14="http://schemas.microsoft.com/office/powerpoint/2010/main" val="3748038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r" defTabSz="914400" rtl="1" eaLnBrk="1" latinLnBrk="0" hangingPunct="1"/>
            <a:r>
              <a:rPr lang="ar-SA" dirty="0"/>
              <a:t> </a:t>
            </a:r>
            <a:endParaRPr lang="fr-FR" dirty="0"/>
          </a:p>
        </p:txBody>
      </p:sp>
      <p:sp>
        <p:nvSpPr>
          <p:cNvPr id="4" name="Espace réservé du numéro de diapositive 3"/>
          <p:cNvSpPr>
            <a:spLocks noGrp="1"/>
          </p:cNvSpPr>
          <p:nvPr>
            <p:ph type="sldNum" sz="quarter" idx="5"/>
          </p:nvPr>
        </p:nvSpPr>
        <p:spPr/>
        <p:txBody>
          <a:bodyPr/>
          <a:lstStyle/>
          <a:p>
            <a:fld id="{CCFD29FA-9751-F047-9E5B-F2B871E59CC6}" type="slidenum">
              <a:rPr lang="fr-FR" smtClean="0"/>
              <a:t>27</a:t>
            </a:fld>
            <a:endParaRPr lang="fr-FR"/>
          </a:p>
        </p:txBody>
      </p:sp>
    </p:spTree>
    <p:extLst>
      <p:ext uri="{BB962C8B-B14F-4D97-AF65-F5344CB8AC3E}">
        <p14:creationId xmlns:p14="http://schemas.microsoft.com/office/powerpoint/2010/main" val="4046068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64704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51996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D9A6A3-0CB7-41F5-9173-269553A0F28A}"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5604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2615168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D9A6A3-0CB7-41F5-9173-269553A0F28A}"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2615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1801670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2893720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85122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48480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4AE83D5-878F-4430-BAAD-F98111602EBE}"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168069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119314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4AE83D5-878F-4430-BAAD-F98111602EBE}" type="datetimeFigureOut">
              <a:rPr lang="fr-FR" smtClean="0"/>
              <a:t>19/01/2021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18066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4AE83D5-878F-4430-BAAD-F98111602EBE}" type="datetimeFigureOut">
              <a:rPr lang="fr-FR" smtClean="0"/>
              <a:t>19/01/2021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256250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AE83D5-878F-4430-BAAD-F98111602EBE}" type="datetimeFigureOut">
              <a:rPr lang="fr-FR" smtClean="0"/>
              <a:t>19/01/2021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545100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1815334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4AE83D5-878F-4430-BAAD-F98111602EBE}"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D9A6A3-0CB7-41F5-9173-269553A0F28A}" type="slidenum">
              <a:rPr lang="fr-FR" smtClean="0"/>
              <a:t>‹N°›</a:t>
            </a:fld>
            <a:endParaRPr lang="fr-FR"/>
          </a:p>
        </p:txBody>
      </p:sp>
    </p:spTree>
    <p:extLst>
      <p:ext uri="{BB962C8B-B14F-4D97-AF65-F5344CB8AC3E}">
        <p14:creationId xmlns:p14="http://schemas.microsoft.com/office/powerpoint/2010/main" val="252788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4AE83D5-878F-4430-BAAD-F98111602EBE}" type="datetimeFigureOut">
              <a:rPr lang="fr-FR" smtClean="0"/>
              <a:t>19/01/2021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D9A6A3-0CB7-41F5-9173-269553A0F28A}" type="slidenum">
              <a:rPr lang="fr-FR" smtClean="0"/>
              <a:t>‹N°›</a:t>
            </a:fld>
            <a:endParaRPr lang="fr-FR"/>
          </a:p>
        </p:txBody>
      </p:sp>
    </p:spTree>
    <p:extLst>
      <p:ext uri="{BB962C8B-B14F-4D97-AF65-F5344CB8AC3E}">
        <p14:creationId xmlns:p14="http://schemas.microsoft.com/office/powerpoint/2010/main" val="41854473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93754" y="618186"/>
            <a:ext cx="8915399" cy="4662151"/>
          </a:xfrm>
        </p:spPr>
        <p:txBody>
          <a:bodyPr>
            <a:normAutofit/>
          </a:bodyPr>
          <a:lstStyle/>
          <a:p>
            <a:pPr algn="ctr"/>
            <a:r>
              <a:rPr lang="ar-DZ" sz="9800" dirty="0"/>
              <a:t>ميزان المدفوعات</a:t>
            </a:r>
          </a:p>
          <a:p>
            <a:pPr algn="ctr"/>
            <a:r>
              <a:rPr lang="fr-FR" sz="4800" dirty="0"/>
              <a:t>Balance des paiements</a:t>
            </a:r>
          </a:p>
          <a:p>
            <a:pPr algn="ctr"/>
            <a:r>
              <a:rPr lang="fr-FR" sz="4800" dirty="0"/>
              <a:t>Balance of payments</a:t>
            </a:r>
          </a:p>
          <a:p>
            <a:r>
              <a:rPr lang="ar-DZ" sz="2400" dirty="0"/>
              <a:t>د. قشاري يسمينة</a:t>
            </a:r>
            <a:endParaRPr lang="fr-FR" sz="2400" dirty="0"/>
          </a:p>
        </p:txBody>
      </p:sp>
    </p:spTree>
    <p:extLst>
      <p:ext uri="{BB962C8B-B14F-4D97-AF65-F5344CB8AC3E}">
        <p14:creationId xmlns:p14="http://schemas.microsoft.com/office/powerpoint/2010/main" val="13374023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4255" y="624110"/>
            <a:ext cx="9830358" cy="882718"/>
          </a:xfrm>
        </p:spPr>
        <p:txBody>
          <a:bodyPr/>
          <a:lstStyle/>
          <a:p>
            <a:pPr marL="742950" indent="-742950" algn="ctr" rtl="1">
              <a:buFont typeface="+mj-lt"/>
              <a:buAutoNum type="arabicPeriod" startAt="3"/>
            </a:pPr>
            <a:r>
              <a:rPr lang="ar-DZ" b="1" dirty="0"/>
              <a:t>القيد في ميزان المدفوعات</a:t>
            </a:r>
            <a:endParaRPr lang="fr-FR" b="1" dirty="0"/>
          </a:p>
        </p:txBody>
      </p:sp>
      <p:sp>
        <p:nvSpPr>
          <p:cNvPr id="3" name="Espace réservé du contenu 2"/>
          <p:cNvSpPr>
            <a:spLocks noGrp="1"/>
          </p:cNvSpPr>
          <p:nvPr>
            <p:ph idx="1"/>
          </p:nvPr>
        </p:nvSpPr>
        <p:spPr>
          <a:xfrm>
            <a:off x="1674255" y="1725769"/>
            <a:ext cx="9830357" cy="4700789"/>
          </a:xfrm>
        </p:spPr>
        <p:txBody>
          <a:bodyPr>
            <a:normAutofit/>
          </a:bodyPr>
          <a:lstStyle/>
          <a:p>
            <a:pPr algn="r" rtl="1"/>
            <a:r>
              <a:rPr lang="ar-DZ" sz="2800" dirty="0"/>
              <a:t>يستخدم في ميزان المدفوعات نظام القيد المزدوج أي أن كل عملية اقتصادية لها قيدان احدهما دائن و الاخر مدين.</a:t>
            </a:r>
          </a:p>
          <a:p>
            <a:pPr lvl="0" algn="r" rtl="1">
              <a:buClr>
                <a:srgbClr val="4A66AC"/>
              </a:buClr>
            </a:pPr>
            <a:r>
              <a:rPr lang="ar-DZ" sz="2800" dirty="0">
                <a:solidFill>
                  <a:prstClr val="white">
                    <a:lumMod val="75000"/>
                    <a:lumOff val="25000"/>
                  </a:prstClr>
                </a:solidFill>
              </a:rPr>
              <a:t>ففي الجانب الدائن: تسجل كافة عمليات البيع بما فيها بيع الأصول من قبل المقيمين إلى غير المقيمين (سواء كانت هذه الأصول بضائع أو أسهم أو عملات ...إلخ).</a:t>
            </a:r>
          </a:p>
          <a:p>
            <a:pPr lvl="0" algn="r" rtl="1">
              <a:buClr>
                <a:srgbClr val="4A66AC"/>
              </a:buClr>
            </a:pPr>
            <a:r>
              <a:rPr lang="ar-DZ" sz="2800" dirty="0">
                <a:solidFill>
                  <a:prstClr val="white">
                    <a:lumMod val="75000"/>
                    <a:lumOff val="25000"/>
                  </a:prstClr>
                </a:solidFill>
              </a:rPr>
              <a:t>أما في الجانب المدين: فتسجل كافة عمليات الشراء بما فيها حيازة كافة نماذج الأصول التي يجريها المقيمين مع غير المقيمين.</a:t>
            </a:r>
          </a:p>
        </p:txBody>
      </p:sp>
    </p:spTree>
    <p:extLst>
      <p:ext uri="{BB962C8B-B14F-4D97-AF65-F5344CB8AC3E}">
        <p14:creationId xmlns:p14="http://schemas.microsoft.com/office/powerpoint/2010/main" val="223814846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101" y="624110"/>
            <a:ext cx="9920511" cy="715293"/>
          </a:xfrm>
        </p:spPr>
        <p:txBody>
          <a:bodyPr/>
          <a:lstStyle/>
          <a:p>
            <a:pPr marL="742950" indent="-742950" algn="ctr" rtl="1">
              <a:buFont typeface="+mj-lt"/>
              <a:buAutoNum type="arabicPeriod" startAt="3"/>
            </a:pPr>
            <a:r>
              <a:rPr lang="ar-DZ" b="1" dirty="0">
                <a:solidFill>
                  <a:prstClr val="white">
                    <a:lumMod val="85000"/>
                    <a:lumOff val="15000"/>
                  </a:prstClr>
                </a:solidFill>
              </a:rPr>
              <a:t>القيد في ميزان المدفوعات</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48722173"/>
              </p:ext>
            </p:extLst>
          </p:nvPr>
        </p:nvGraphicFramePr>
        <p:xfrm>
          <a:off x="1712891" y="4906204"/>
          <a:ext cx="8912179" cy="1112520"/>
        </p:xfrm>
        <a:graphic>
          <a:graphicData uri="http://schemas.openxmlformats.org/drawingml/2006/table">
            <a:tbl>
              <a:tblPr firstRow="1" bandRow="1">
                <a:tableStyleId>{616DA210-FB5B-4158-B5E0-FEB733F419BA}</a:tableStyleId>
              </a:tblPr>
              <a:tblGrid>
                <a:gridCol w="3100650">
                  <a:extLst>
                    <a:ext uri="{9D8B030D-6E8A-4147-A177-3AD203B41FA5}">
                      <a16:colId xmlns:a16="http://schemas.microsoft.com/office/drawing/2014/main" val="20000"/>
                    </a:ext>
                  </a:extLst>
                </a:gridCol>
                <a:gridCol w="3100650">
                  <a:extLst>
                    <a:ext uri="{9D8B030D-6E8A-4147-A177-3AD203B41FA5}">
                      <a16:colId xmlns:a16="http://schemas.microsoft.com/office/drawing/2014/main" val="20001"/>
                    </a:ext>
                  </a:extLst>
                </a:gridCol>
                <a:gridCol w="2710879">
                  <a:extLst>
                    <a:ext uri="{9D8B030D-6E8A-4147-A177-3AD203B41FA5}">
                      <a16:colId xmlns:a16="http://schemas.microsoft.com/office/drawing/2014/main" val="20002"/>
                    </a:ext>
                  </a:extLst>
                </a:gridCol>
              </a:tblGrid>
              <a:tr h="370840">
                <a:tc>
                  <a:txBody>
                    <a:bodyPr/>
                    <a:lstStyle/>
                    <a:p>
                      <a:pPr algn="ctr"/>
                      <a:r>
                        <a:rPr lang="ar-DZ" dirty="0"/>
                        <a:t>المدين</a:t>
                      </a:r>
                      <a:endParaRPr lang="fr-FR" dirty="0"/>
                    </a:p>
                  </a:txBody>
                  <a:tcPr/>
                </a:tc>
                <a:tc>
                  <a:txBody>
                    <a:bodyPr/>
                    <a:lstStyle/>
                    <a:p>
                      <a:pPr algn="ctr"/>
                      <a:r>
                        <a:rPr lang="ar-DZ" dirty="0"/>
                        <a:t>الدائن</a:t>
                      </a:r>
                      <a:endParaRPr lang="fr-FR" dirty="0"/>
                    </a:p>
                  </a:txBody>
                  <a:tcPr/>
                </a:tc>
                <a:tc>
                  <a:txBody>
                    <a:bodyPr/>
                    <a:lstStyle/>
                    <a:p>
                      <a:pPr algn="ctr"/>
                      <a:r>
                        <a:rPr lang="ar-DZ" dirty="0"/>
                        <a:t>البيان</a:t>
                      </a:r>
                      <a:endParaRPr lang="fr-FR" dirty="0"/>
                    </a:p>
                  </a:txBody>
                  <a:tcPr/>
                </a:tc>
                <a:extLst>
                  <a:ext uri="{0D108BD9-81ED-4DB2-BD59-A6C34878D82A}">
                    <a16:rowId xmlns:a16="http://schemas.microsoft.com/office/drawing/2014/main" val="10000"/>
                  </a:ext>
                </a:extLst>
              </a:tr>
              <a:tr h="370840">
                <a:tc>
                  <a:txBody>
                    <a:bodyPr/>
                    <a:lstStyle/>
                    <a:p>
                      <a:pPr algn="ctr"/>
                      <a:r>
                        <a:rPr lang="ar-DZ" dirty="0"/>
                        <a:t>-</a:t>
                      </a:r>
                      <a:endParaRPr lang="fr-FR" dirty="0"/>
                    </a:p>
                  </a:txBody>
                  <a:tcPr/>
                </a:tc>
                <a:tc>
                  <a:txBody>
                    <a:bodyPr/>
                    <a:lstStyle/>
                    <a:p>
                      <a:pPr algn="ctr"/>
                      <a:r>
                        <a:rPr lang="ar-DZ" dirty="0"/>
                        <a:t>100</a:t>
                      </a:r>
                      <a:endParaRPr lang="fr-FR" dirty="0"/>
                    </a:p>
                  </a:txBody>
                  <a:tcPr/>
                </a:tc>
                <a:tc>
                  <a:txBody>
                    <a:bodyPr/>
                    <a:lstStyle/>
                    <a:p>
                      <a:pPr algn="ctr"/>
                      <a:r>
                        <a:rPr lang="ar-DZ" dirty="0"/>
                        <a:t>الصادرات من البضائع</a:t>
                      </a:r>
                      <a:endParaRPr lang="fr-FR" dirty="0"/>
                    </a:p>
                  </a:txBody>
                  <a:tcPr/>
                </a:tc>
                <a:extLst>
                  <a:ext uri="{0D108BD9-81ED-4DB2-BD59-A6C34878D82A}">
                    <a16:rowId xmlns:a16="http://schemas.microsoft.com/office/drawing/2014/main" val="10001"/>
                  </a:ext>
                </a:extLst>
              </a:tr>
              <a:tr h="370840">
                <a:tc>
                  <a:txBody>
                    <a:bodyPr/>
                    <a:lstStyle/>
                    <a:p>
                      <a:pPr algn="ctr"/>
                      <a:r>
                        <a:rPr lang="ar-DZ" dirty="0"/>
                        <a:t>100</a:t>
                      </a:r>
                      <a:endParaRPr lang="fr-FR" dirty="0"/>
                    </a:p>
                  </a:txBody>
                  <a:tcPr/>
                </a:tc>
                <a:tc>
                  <a:txBody>
                    <a:bodyPr/>
                    <a:lstStyle/>
                    <a:p>
                      <a:pPr algn="ctr"/>
                      <a:r>
                        <a:rPr lang="ar-DZ" dirty="0"/>
                        <a:t>-</a:t>
                      </a:r>
                      <a:endParaRPr lang="fr-FR" dirty="0"/>
                    </a:p>
                  </a:txBody>
                  <a:tcPr/>
                </a:tc>
                <a:tc>
                  <a:txBody>
                    <a:bodyPr/>
                    <a:lstStyle/>
                    <a:p>
                      <a:pPr algn="ctr"/>
                      <a:r>
                        <a:rPr lang="ar-DZ" dirty="0"/>
                        <a:t>أصول بالعملات الصعبة</a:t>
                      </a:r>
                      <a:endParaRPr lang="fr-FR" dirty="0"/>
                    </a:p>
                  </a:txBody>
                  <a:tcPr/>
                </a:tc>
                <a:extLst>
                  <a:ext uri="{0D108BD9-81ED-4DB2-BD59-A6C34878D82A}">
                    <a16:rowId xmlns:a16="http://schemas.microsoft.com/office/drawing/2014/main" val="10002"/>
                  </a:ext>
                </a:extLst>
              </a:tr>
            </a:tbl>
          </a:graphicData>
        </a:graphic>
      </p:graphicFrame>
      <p:sp>
        <p:nvSpPr>
          <p:cNvPr id="3" name="Rectangle 2"/>
          <p:cNvSpPr/>
          <p:nvPr/>
        </p:nvSpPr>
        <p:spPr>
          <a:xfrm>
            <a:off x="1429556" y="1339403"/>
            <a:ext cx="8899301" cy="3539430"/>
          </a:xfrm>
          <a:prstGeom prst="rect">
            <a:avLst/>
          </a:prstGeom>
        </p:spPr>
        <p:txBody>
          <a:bodyPr wrap="square">
            <a:spAutoFit/>
          </a:bodyPr>
          <a:lstStyle/>
          <a:p>
            <a:pPr marL="342900" lvl="0" indent="-342900" algn="r" defTabSz="457200" rtl="1">
              <a:spcBef>
                <a:spcPts val="1000"/>
              </a:spcBef>
              <a:buClr>
                <a:srgbClr val="4A66AC"/>
              </a:buClr>
              <a:buFont typeface="Wingdings 3" charset="2"/>
              <a:buChar char=""/>
            </a:pPr>
            <a:r>
              <a:rPr lang="ar-DZ" sz="2600" b="1" dirty="0">
                <a:solidFill>
                  <a:prstClr val="white">
                    <a:lumMod val="75000"/>
                    <a:lumOff val="25000"/>
                  </a:prstClr>
                </a:solidFill>
              </a:rPr>
              <a:t>مثال: </a:t>
            </a:r>
            <a:r>
              <a:rPr lang="ar-DZ" sz="2800" dirty="0">
                <a:solidFill>
                  <a:prstClr val="white">
                    <a:lumMod val="75000"/>
                    <a:lumOff val="25000"/>
                  </a:prstClr>
                </a:solidFill>
              </a:rPr>
              <a:t>إذا افترضنا بأن مشروعا مقيما معينا قام بتصدير بضائع بقيمة 100 مليون دج فاذا كان تسديد ثمن البضائع المصدرة قد حصل على الفور وبالعملات الصعبة فإن المشروع المقيم سوف يتلقى ما يوازي 100 مليون دج بالعملات الصعبة ويضعها في حسابه المصرفي, على إثر ذلك فإن رصيد البلد بالعملات الصعبة سوف يزداد بقيمة 100 مليون دج, هذه الزيادة على الأصول تسجل في الجانب المدين كما يلي:</a:t>
            </a:r>
            <a:endParaRPr lang="fr-FR" sz="2800" dirty="0">
              <a:solidFill>
                <a:prstClr val="white">
                  <a:lumMod val="75000"/>
                  <a:lumOff val="25000"/>
                </a:prstClr>
              </a:solidFill>
            </a:endParaRPr>
          </a:p>
        </p:txBody>
      </p:sp>
    </p:spTree>
    <p:extLst>
      <p:ext uri="{BB962C8B-B14F-4D97-AF65-F5344CB8AC3E}">
        <p14:creationId xmlns:p14="http://schemas.microsoft.com/office/powerpoint/2010/main" val="9192985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5617" y="624110"/>
            <a:ext cx="9868995" cy="650898"/>
          </a:xfrm>
        </p:spPr>
        <p:txBody>
          <a:bodyPr/>
          <a:lstStyle/>
          <a:p>
            <a:pPr marL="742950" indent="-742950" algn="ctr" rtl="1">
              <a:buFont typeface="+mj-lt"/>
              <a:buAutoNum type="arabicPeriod" startAt="3"/>
            </a:pPr>
            <a:r>
              <a:rPr lang="ar-DZ" b="1" dirty="0">
                <a:solidFill>
                  <a:prstClr val="white">
                    <a:lumMod val="85000"/>
                    <a:lumOff val="15000"/>
                  </a:prstClr>
                </a:solidFill>
              </a:rPr>
              <a:t>القيد في ميزان المدفوعات</a:t>
            </a:r>
            <a:endParaRPr lang="fr-FR" dirty="0"/>
          </a:p>
        </p:txBody>
      </p:sp>
      <p:sp>
        <p:nvSpPr>
          <p:cNvPr id="3" name="Espace réservé du contenu 2"/>
          <p:cNvSpPr>
            <a:spLocks noGrp="1"/>
          </p:cNvSpPr>
          <p:nvPr>
            <p:ph idx="1"/>
          </p:nvPr>
        </p:nvSpPr>
        <p:spPr>
          <a:xfrm>
            <a:off x="1313645" y="1532586"/>
            <a:ext cx="10190968" cy="5022760"/>
          </a:xfrm>
        </p:spPr>
        <p:txBody>
          <a:bodyPr>
            <a:normAutofit fontScale="92500" lnSpcReduction="20000"/>
          </a:bodyPr>
          <a:lstStyle/>
          <a:p>
            <a:pPr algn="r" rtl="1"/>
            <a:r>
              <a:rPr lang="ar-DZ" sz="2800" dirty="0"/>
              <a:t>بالإضافة إلى ا</a:t>
            </a:r>
            <a:r>
              <a:rPr lang="ar-SA" sz="2800" dirty="0"/>
              <a:t>لمثال</a:t>
            </a:r>
            <a:r>
              <a:rPr lang="ar-DZ" sz="2800" dirty="0"/>
              <a:t> الوارد سابقا  تجدر الإشارة إلى بعض الأمثلة الأخرى التي تسمح ببيان كيفية قيد العمليات الرئيسية التالية: </a:t>
            </a:r>
          </a:p>
          <a:p>
            <a:pPr algn="r" rtl="1">
              <a:buFont typeface="Arial" panose="020B0604020202020204" pitchFamily="34" charset="0"/>
              <a:buChar char="•"/>
            </a:pPr>
            <a:r>
              <a:rPr lang="ar-DZ" sz="2800" dirty="0"/>
              <a:t>تصدير البضائع وبيع الخدمات إلى الخارج تسجل في الجانب الدائن</a:t>
            </a:r>
          </a:p>
          <a:p>
            <a:pPr algn="r" rtl="1">
              <a:buFont typeface="Arial" panose="020B0604020202020204" pitchFamily="34" charset="0"/>
              <a:buChar char="•"/>
            </a:pPr>
            <a:r>
              <a:rPr lang="ar-DZ" sz="2800" dirty="0"/>
              <a:t>استيراد البضائع وشراء الخدمات من الخارج تسجل في الجانب المدين</a:t>
            </a:r>
          </a:p>
          <a:p>
            <a:pPr algn="r" rtl="1">
              <a:buFont typeface="Arial" panose="020B0604020202020204" pitchFamily="34" charset="0"/>
              <a:buChar char="•"/>
            </a:pPr>
            <a:r>
              <a:rPr lang="ar-DZ" sz="2800" dirty="0"/>
              <a:t>شراء الأسهم والسندات طويلة وقصيرة الأجل للخارج (أي حيازة رأس المال من قبل المقيمين) يسجل في الجانب المدين.</a:t>
            </a:r>
          </a:p>
          <a:p>
            <a:pPr algn="r" rtl="1">
              <a:buFont typeface="Arial" panose="020B0604020202020204" pitchFamily="34" charset="0"/>
              <a:buChar char="•"/>
            </a:pPr>
            <a:r>
              <a:rPr lang="ar-DZ" sz="2800" dirty="0"/>
              <a:t>بيع الأسهم والسندات قصيرة وطويلة الأجل للخارج (أي حيازة رأس المال بواسطة غير المقيمين) يسجل في الجانب الدائن.</a:t>
            </a:r>
          </a:p>
          <a:p>
            <a:pPr algn="r" rtl="1">
              <a:buFont typeface="Arial" panose="020B0604020202020204" pitchFamily="34" charset="0"/>
              <a:buChar char="•"/>
            </a:pPr>
            <a:r>
              <a:rPr lang="ar-DZ" sz="2800" dirty="0"/>
              <a:t>حيازة العملات الصعبة والنقد الوطني بواسطة المقيمين والمدفوع من قبل غير المقيمين تسجل في الجانب المدين.</a:t>
            </a:r>
          </a:p>
          <a:p>
            <a:pPr algn="r" rtl="1">
              <a:buFont typeface="Arial" panose="020B0604020202020204" pitchFamily="34" charset="0"/>
              <a:buChar char="•"/>
            </a:pPr>
            <a:r>
              <a:rPr lang="ar-DZ" sz="2800" dirty="0"/>
              <a:t>تسديد العملات الصعبة والنقد الوطني من قبل المقيمين إلى غير المقيمين يسجل في الجانب الدائن.</a:t>
            </a:r>
          </a:p>
          <a:p>
            <a:pPr algn="r" rtl="1">
              <a:buFont typeface="Arial" panose="020B0604020202020204" pitchFamily="34" charset="0"/>
              <a:buChar char="•"/>
            </a:pPr>
            <a:endParaRPr lang="ar-DZ" sz="2800" dirty="0"/>
          </a:p>
          <a:p>
            <a:pPr algn="r" rtl="1"/>
            <a:endParaRPr lang="fr-FR" sz="2800" dirty="0"/>
          </a:p>
        </p:txBody>
      </p:sp>
    </p:spTree>
    <p:extLst>
      <p:ext uri="{BB962C8B-B14F-4D97-AF65-F5344CB8AC3E}">
        <p14:creationId xmlns:p14="http://schemas.microsoft.com/office/powerpoint/2010/main" val="2844106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down)">
                                      <p:cBhvr>
                                        <p:cTn id="49" dur="580">
                                          <p:stCondLst>
                                            <p:cond delay="0"/>
                                          </p:stCondLst>
                                        </p:cTn>
                                        <p:tgtEl>
                                          <p:spTgt spid="3">
                                            <p:txEl>
                                              <p:pRg st="2" end="2"/>
                                            </p:txEl>
                                          </p:spTgt>
                                        </p:tgtEl>
                                      </p:cBhvr>
                                    </p:animEffect>
                                    <p:anim calcmode="lin" valueType="num">
                                      <p:cBhvr>
                                        <p:cTn id="5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2" end="2"/>
                                            </p:txEl>
                                          </p:spTgt>
                                        </p:tgtEl>
                                      </p:cBhvr>
                                      <p:to x="100000" y="60000"/>
                                    </p:animScale>
                                    <p:animScale>
                                      <p:cBhvr>
                                        <p:cTn id="56" dur="166" decel="50000">
                                          <p:stCondLst>
                                            <p:cond delay="676"/>
                                          </p:stCondLst>
                                        </p:cTn>
                                        <p:tgtEl>
                                          <p:spTgt spid="3">
                                            <p:txEl>
                                              <p:pRg st="2" end="2"/>
                                            </p:txEl>
                                          </p:spTgt>
                                        </p:tgtEl>
                                      </p:cBhvr>
                                      <p:to x="100000" y="100000"/>
                                    </p:animScale>
                                    <p:animScale>
                                      <p:cBhvr>
                                        <p:cTn id="57" dur="26">
                                          <p:stCondLst>
                                            <p:cond delay="1312"/>
                                          </p:stCondLst>
                                        </p:cTn>
                                        <p:tgtEl>
                                          <p:spTgt spid="3">
                                            <p:txEl>
                                              <p:pRg st="2" end="2"/>
                                            </p:txEl>
                                          </p:spTgt>
                                        </p:tgtEl>
                                      </p:cBhvr>
                                      <p:to x="100000" y="80000"/>
                                    </p:animScale>
                                    <p:animScale>
                                      <p:cBhvr>
                                        <p:cTn id="58" dur="166" decel="50000">
                                          <p:stCondLst>
                                            <p:cond delay="1338"/>
                                          </p:stCondLst>
                                        </p:cTn>
                                        <p:tgtEl>
                                          <p:spTgt spid="3">
                                            <p:txEl>
                                              <p:pRg st="2" end="2"/>
                                            </p:txEl>
                                          </p:spTgt>
                                        </p:tgtEl>
                                      </p:cBhvr>
                                      <p:to x="100000" y="100000"/>
                                    </p:animScale>
                                    <p:animScale>
                                      <p:cBhvr>
                                        <p:cTn id="59" dur="26">
                                          <p:stCondLst>
                                            <p:cond delay="1642"/>
                                          </p:stCondLst>
                                        </p:cTn>
                                        <p:tgtEl>
                                          <p:spTgt spid="3">
                                            <p:txEl>
                                              <p:pRg st="2" end="2"/>
                                            </p:txEl>
                                          </p:spTgt>
                                        </p:tgtEl>
                                      </p:cBhvr>
                                      <p:to x="100000" y="90000"/>
                                    </p:animScale>
                                    <p:animScale>
                                      <p:cBhvr>
                                        <p:cTn id="60" dur="166" decel="50000">
                                          <p:stCondLst>
                                            <p:cond delay="1668"/>
                                          </p:stCondLst>
                                        </p:cTn>
                                        <p:tgtEl>
                                          <p:spTgt spid="3">
                                            <p:txEl>
                                              <p:pRg st="2" end="2"/>
                                            </p:txEl>
                                          </p:spTgt>
                                        </p:tgtEl>
                                      </p:cBhvr>
                                      <p:to x="100000" y="100000"/>
                                    </p:animScale>
                                    <p:animScale>
                                      <p:cBhvr>
                                        <p:cTn id="61" dur="26">
                                          <p:stCondLst>
                                            <p:cond delay="1808"/>
                                          </p:stCondLst>
                                        </p:cTn>
                                        <p:tgtEl>
                                          <p:spTgt spid="3">
                                            <p:txEl>
                                              <p:pRg st="2" end="2"/>
                                            </p:txEl>
                                          </p:spTgt>
                                        </p:tgtEl>
                                      </p:cBhvr>
                                      <p:to x="100000" y="95000"/>
                                    </p:animScale>
                                    <p:animScale>
                                      <p:cBhvr>
                                        <p:cTn id="62" dur="166" decel="50000">
                                          <p:stCondLst>
                                            <p:cond delay="1834"/>
                                          </p:stCondLst>
                                        </p:cTn>
                                        <p:tgtEl>
                                          <p:spTgt spid="3">
                                            <p:txEl>
                                              <p:pRg st="2" end="2"/>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Effect transition="in" filter="wipe(down)">
                                      <p:cBhvr>
                                        <p:cTn id="67" dur="580">
                                          <p:stCondLst>
                                            <p:cond delay="0"/>
                                          </p:stCondLst>
                                        </p:cTn>
                                        <p:tgtEl>
                                          <p:spTgt spid="3">
                                            <p:txEl>
                                              <p:pRg st="3" end="3"/>
                                            </p:txEl>
                                          </p:spTgt>
                                        </p:tgtEl>
                                      </p:cBhvr>
                                    </p:animEffect>
                                    <p:anim calcmode="lin" valueType="num">
                                      <p:cBhvr>
                                        <p:cTn id="6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3" end="3"/>
                                            </p:txEl>
                                          </p:spTgt>
                                        </p:tgtEl>
                                      </p:cBhvr>
                                      <p:to x="100000" y="60000"/>
                                    </p:animScale>
                                    <p:animScale>
                                      <p:cBhvr>
                                        <p:cTn id="74" dur="166" decel="50000">
                                          <p:stCondLst>
                                            <p:cond delay="676"/>
                                          </p:stCondLst>
                                        </p:cTn>
                                        <p:tgtEl>
                                          <p:spTgt spid="3">
                                            <p:txEl>
                                              <p:pRg st="3" end="3"/>
                                            </p:txEl>
                                          </p:spTgt>
                                        </p:tgtEl>
                                      </p:cBhvr>
                                      <p:to x="100000" y="100000"/>
                                    </p:animScale>
                                    <p:animScale>
                                      <p:cBhvr>
                                        <p:cTn id="75" dur="26">
                                          <p:stCondLst>
                                            <p:cond delay="1312"/>
                                          </p:stCondLst>
                                        </p:cTn>
                                        <p:tgtEl>
                                          <p:spTgt spid="3">
                                            <p:txEl>
                                              <p:pRg st="3" end="3"/>
                                            </p:txEl>
                                          </p:spTgt>
                                        </p:tgtEl>
                                      </p:cBhvr>
                                      <p:to x="100000" y="80000"/>
                                    </p:animScale>
                                    <p:animScale>
                                      <p:cBhvr>
                                        <p:cTn id="76" dur="166" decel="50000">
                                          <p:stCondLst>
                                            <p:cond delay="1338"/>
                                          </p:stCondLst>
                                        </p:cTn>
                                        <p:tgtEl>
                                          <p:spTgt spid="3">
                                            <p:txEl>
                                              <p:pRg st="3" end="3"/>
                                            </p:txEl>
                                          </p:spTgt>
                                        </p:tgtEl>
                                      </p:cBhvr>
                                      <p:to x="100000" y="100000"/>
                                    </p:animScale>
                                    <p:animScale>
                                      <p:cBhvr>
                                        <p:cTn id="77" dur="26">
                                          <p:stCondLst>
                                            <p:cond delay="1642"/>
                                          </p:stCondLst>
                                        </p:cTn>
                                        <p:tgtEl>
                                          <p:spTgt spid="3">
                                            <p:txEl>
                                              <p:pRg st="3" end="3"/>
                                            </p:txEl>
                                          </p:spTgt>
                                        </p:tgtEl>
                                      </p:cBhvr>
                                      <p:to x="100000" y="90000"/>
                                    </p:animScale>
                                    <p:animScale>
                                      <p:cBhvr>
                                        <p:cTn id="78" dur="166" decel="50000">
                                          <p:stCondLst>
                                            <p:cond delay="1668"/>
                                          </p:stCondLst>
                                        </p:cTn>
                                        <p:tgtEl>
                                          <p:spTgt spid="3">
                                            <p:txEl>
                                              <p:pRg st="3" end="3"/>
                                            </p:txEl>
                                          </p:spTgt>
                                        </p:tgtEl>
                                      </p:cBhvr>
                                      <p:to x="100000" y="100000"/>
                                    </p:animScale>
                                    <p:animScale>
                                      <p:cBhvr>
                                        <p:cTn id="79" dur="26">
                                          <p:stCondLst>
                                            <p:cond delay="1808"/>
                                          </p:stCondLst>
                                        </p:cTn>
                                        <p:tgtEl>
                                          <p:spTgt spid="3">
                                            <p:txEl>
                                              <p:pRg st="3" end="3"/>
                                            </p:txEl>
                                          </p:spTgt>
                                        </p:tgtEl>
                                      </p:cBhvr>
                                      <p:to x="100000" y="95000"/>
                                    </p:animScale>
                                    <p:animScale>
                                      <p:cBhvr>
                                        <p:cTn id="80" dur="166" decel="50000">
                                          <p:stCondLst>
                                            <p:cond delay="1834"/>
                                          </p:stCondLst>
                                        </p:cTn>
                                        <p:tgtEl>
                                          <p:spTgt spid="3">
                                            <p:txEl>
                                              <p:pRg st="3" end="3"/>
                                            </p:tx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nodeType="clickEffect">
                                  <p:stCondLst>
                                    <p:cond delay="0"/>
                                  </p:stCondLst>
                                  <p:childTnLst>
                                    <p:set>
                                      <p:cBhvr>
                                        <p:cTn id="84" dur="1" fill="hold">
                                          <p:stCondLst>
                                            <p:cond delay="0"/>
                                          </p:stCondLst>
                                        </p:cTn>
                                        <p:tgtEl>
                                          <p:spTgt spid="3">
                                            <p:txEl>
                                              <p:pRg st="4" end="4"/>
                                            </p:txEl>
                                          </p:spTgt>
                                        </p:tgtEl>
                                        <p:attrNameLst>
                                          <p:attrName>style.visibility</p:attrName>
                                        </p:attrNameLst>
                                      </p:cBhvr>
                                      <p:to>
                                        <p:strVal val="visible"/>
                                      </p:to>
                                    </p:set>
                                    <p:animEffect transition="in" filter="wipe(down)">
                                      <p:cBhvr>
                                        <p:cTn id="85" dur="580">
                                          <p:stCondLst>
                                            <p:cond delay="0"/>
                                          </p:stCondLst>
                                        </p:cTn>
                                        <p:tgtEl>
                                          <p:spTgt spid="3">
                                            <p:txEl>
                                              <p:pRg st="4" end="4"/>
                                            </p:txEl>
                                          </p:spTgt>
                                        </p:tgtEl>
                                      </p:cBhvr>
                                    </p:animEffect>
                                    <p:anim calcmode="lin" valueType="num">
                                      <p:cBhvr>
                                        <p:cTn id="8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3">
                                            <p:txEl>
                                              <p:pRg st="4" end="4"/>
                                            </p:txEl>
                                          </p:spTgt>
                                        </p:tgtEl>
                                      </p:cBhvr>
                                      <p:to x="100000" y="60000"/>
                                    </p:animScale>
                                    <p:animScale>
                                      <p:cBhvr>
                                        <p:cTn id="92" dur="166" decel="50000">
                                          <p:stCondLst>
                                            <p:cond delay="676"/>
                                          </p:stCondLst>
                                        </p:cTn>
                                        <p:tgtEl>
                                          <p:spTgt spid="3">
                                            <p:txEl>
                                              <p:pRg st="4" end="4"/>
                                            </p:txEl>
                                          </p:spTgt>
                                        </p:tgtEl>
                                      </p:cBhvr>
                                      <p:to x="100000" y="100000"/>
                                    </p:animScale>
                                    <p:animScale>
                                      <p:cBhvr>
                                        <p:cTn id="93" dur="26">
                                          <p:stCondLst>
                                            <p:cond delay="1312"/>
                                          </p:stCondLst>
                                        </p:cTn>
                                        <p:tgtEl>
                                          <p:spTgt spid="3">
                                            <p:txEl>
                                              <p:pRg st="4" end="4"/>
                                            </p:txEl>
                                          </p:spTgt>
                                        </p:tgtEl>
                                      </p:cBhvr>
                                      <p:to x="100000" y="80000"/>
                                    </p:animScale>
                                    <p:animScale>
                                      <p:cBhvr>
                                        <p:cTn id="94" dur="166" decel="50000">
                                          <p:stCondLst>
                                            <p:cond delay="1338"/>
                                          </p:stCondLst>
                                        </p:cTn>
                                        <p:tgtEl>
                                          <p:spTgt spid="3">
                                            <p:txEl>
                                              <p:pRg st="4" end="4"/>
                                            </p:txEl>
                                          </p:spTgt>
                                        </p:tgtEl>
                                      </p:cBhvr>
                                      <p:to x="100000" y="100000"/>
                                    </p:animScale>
                                    <p:animScale>
                                      <p:cBhvr>
                                        <p:cTn id="95" dur="26">
                                          <p:stCondLst>
                                            <p:cond delay="1642"/>
                                          </p:stCondLst>
                                        </p:cTn>
                                        <p:tgtEl>
                                          <p:spTgt spid="3">
                                            <p:txEl>
                                              <p:pRg st="4" end="4"/>
                                            </p:txEl>
                                          </p:spTgt>
                                        </p:tgtEl>
                                      </p:cBhvr>
                                      <p:to x="100000" y="90000"/>
                                    </p:animScale>
                                    <p:animScale>
                                      <p:cBhvr>
                                        <p:cTn id="96" dur="166" decel="50000">
                                          <p:stCondLst>
                                            <p:cond delay="1668"/>
                                          </p:stCondLst>
                                        </p:cTn>
                                        <p:tgtEl>
                                          <p:spTgt spid="3">
                                            <p:txEl>
                                              <p:pRg st="4" end="4"/>
                                            </p:txEl>
                                          </p:spTgt>
                                        </p:tgtEl>
                                      </p:cBhvr>
                                      <p:to x="100000" y="100000"/>
                                    </p:animScale>
                                    <p:animScale>
                                      <p:cBhvr>
                                        <p:cTn id="97" dur="26">
                                          <p:stCondLst>
                                            <p:cond delay="1808"/>
                                          </p:stCondLst>
                                        </p:cTn>
                                        <p:tgtEl>
                                          <p:spTgt spid="3">
                                            <p:txEl>
                                              <p:pRg st="4" end="4"/>
                                            </p:txEl>
                                          </p:spTgt>
                                        </p:tgtEl>
                                      </p:cBhvr>
                                      <p:to x="100000" y="95000"/>
                                    </p:animScale>
                                    <p:animScale>
                                      <p:cBhvr>
                                        <p:cTn id="98" dur="166" decel="50000">
                                          <p:stCondLst>
                                            <p:cond delay="1834"/>
                                          </p:stCondLst>
                                        </p:cTn>
                                        <p:tgtEl>
                                          <p:spTgt spid="3">
                                            <p:txEl>
                                              <p:pRg st="4" end="4"/>
                                            </p:txEl>
                                          </p:spTgt>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nodeType="clickEffect">
                                  <p:stCondLst>
                                    <p:cond delay="0"/>
                                  </p:stCondLst>
                                  <p:childTnLst>
                                    <p:set>
                                      <p:cBhvr>
                                        <p:cTn id="102" dur="1" fill="hold">
                                          <p:stCondLst>
                                            <p:cond delay="0"/>
                                          </p:stCondLst>
                                        </p:cTn>
                                        <p:tgtEl>
                                          <p:spTgt spid="3">
                                            <p:txEl>
                                              <p:pRg st="5" end="5"/>
                                            </p:txEl>
                                          </p:spTgt>
                                        </p:tgtEl>
                                        <p:attrNameLst>
                                          <p:attrName>style.visibility</p:attrName>
                                        </p:attrNameLst>
                                      </p:cBhvr>
                                      <p:to>
                                        <p:strVal val="visible"/>
                                      </p:to>
                                    </p:set>
                                    <p:animEffect transition="in" filter="wipe(down)">
                                      <p:cBhvr>
                                        <p:cTn id="103" dur="580">
                                          <p:stCondLst>
                                            <p:cond delay="0"/>
                                          </p:stCondLst>
                                        </p:cTn>
                                        <p:tgtEl>
                                          <p:spTgt spid="3">
                                            <p:txEl>
                                              <p:pRg st="5" end="5"/>
                                            </p:txEl>
                                          </p:spTgt>
                                        </p:tgtEl>
                                      </p:cBhvr>
                                    </p:animEffect>
                                    <p:anim calcmode="lin" valueType="num">
                                      <p:cBhvr>
                                        <p:cTn id="10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5" end="5"/>
                                            </p:txEl>
                                          </p:spTgt>
                                        </p:tgtEl>
                                      </p:cBhvr>
                                      <p:to x="100000" y="60000"/>
                                    </p:animScale>
                                    <p:animScale>
                                      <p:cBhvr>
                                        <p:cTn id="110" dur="166" decel="50000">
                                          <p:stCondLst>
                                            <p:cond delay="676"/>
                                          </p:stCondLst>
                                        </p:cTn>
                                        <p:tgtEl>
                                          <p:spTgt spid="3">
                                            <p:txEl>
                                              <p:pRg st="5" end="5"/>
                                            </p:txEl>
                                          </p:spTgt>
                                        </p:tgtEl>
                                      </p:cBhvr>
                                      <p:to x="100000" y="100000"/>
                                    </p:animScale>
                                    <p:animScale>
                                      <p:cBhvr>
                                        <p:cTn id="111" dur="26">
                                          <p:stCondLst>
                                            <p:cond delay="1312"/>
                                          </p:stCondLst>
                                        </p:cTn>
                                        <p:tgtEl>
                                          <p:spTgt spid="3">
                                            <p:txEl>
                                              <p:pRg st="5" end="5"/>
                                            </p:txEl>
                                          </p:spTgt>
                                        </p:tgtEl>
                                      </p:cBhvr>
                                      <p:to x="100000" y="80000"/>
                                    </p:animScale>
                                    <p:animScale>
                                      <p:cBhvr>
                                        <p:cTn id="112" dur="166" decel="50000">
                                          <p:stCondLst>
                                            <p:cond delay="1338"/>
                                          </p:stCondLst>
                                        </p:cTn>
                                        <p:tgtEl>
                                          <p:spTgt spid="3">
                                            <p:txEl>
                                              <p:pRg st="5" end="5"/>
                                            </p:txEl>
                                          </p:spTgt>
                                        </p:tgtEl>
                                      </p:cBhvr>
                                      <p:to x="100000" y="100000"/>
                                    </p:animScale>
                                    <p:animScale>
                                      <p:cBhvr>
                                        <p:cTn id="113" dur="26">
                                          <p:stCondLst>
                                            <p:cond delay="1642"/>
                                          </p:stCondLst>
                                        </p:cTn>
                                        <p:tgtEl>
                                          <p:spTgt spid="3">
                                            <p:txEl>
                                              <p:pRg st="5" end="5"/>
                                            </p:txEl>
                                          </p:spTgt>
                                        </p:tgtEl>
                                      </p:cBhvr>
                                      <p:to x="100000" y="90000"/>
                                    </p:animScale>
                                    <p:animScale>
                                      <p:cBhvr>
                                        <p:cTn id="114" dur="166" decel="50000">
                                          <p:stCondLst>
                                            <p:cond delay="1668"/>
                                          </p:stCondLst>
                                        </p:cTn>
                                        <p:tgtEl>
                                          <p:spTgt spid="3">
                                            <p:txEl>
                                              <p:pRg st="5" end="5"/>
                                            </p:txEl>
                                          </p:spTgt>
                                        </p:tgtEl>
                                      </p:cBhvr>
                                      <p:to x="100000" y="100000"/>
                                    </p:animScale>
                                    <p:animScale>
                                      <p:cBhvr>
                                        <p:cTn id="115" dur="26">
                                          <p:stCondLst>
                                            <p:cond delay="1808"/>
                                          </p:stCondLst>
                                        </p:cTn>
                                        <p:tgtEl>
                                          <p:spTgt spid="3">
                                            <p:txEl>
                                              <p:pRg st="5" end="5"/>
                                            </p:txEl>
                                          </p:spTgt>
                                        </p:tgtEl>
                                      </p:cBhvr>
                                      <p:to x="100000" y="95000"/>
                                    </p:animScale>
                                    <p:animScale>
                                      <p:cBhvr>
                                        <p:cTn id="116" dur="166" decel="50000">
                                          <p:stCondLst>
                                            <p:cond delay="1834"/>
                                          </p:stCondLst>
                                        </p:cTn>
                                        <p:tgtEl>
                                          <p:spTgt spid="3">
                                            <p:txEl>
                                              <p:pRg st="5" end="5"/>
                                            </p:txEl>
                                          </p:spTgt>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6" presetClass="entr" presetSubtype="0" fill="hold" nodeType="clickEffect">
                                  <p:stCondLst>
                                    <p:cond delay="0"/>
                                  </p:stCondLst>
                                  <p:childTnLst>
                                    <p:set>
                                      <p:cBhvr>
                                        <p:cTn id="120" dur="1" fill="hold">
                                          <p:stCondLst>
                                            <p:cond delay="0"/>
                                          </p:stCondLst>
                                        </p:cTn>
                                        <p:tgtEl>
                                          <p:spTgt spid="3">
                                            <p:txEl>
                                              <p:pRg st="6" end="6"/>
                                            </p:txEl>
                                          </p:spTgt>
                                        </p:tgtEl>
                                        <p:attrNameLst>
                                          <p:attrName>style.visibility</p:attrName>
                                        </p:attrNameLst>
                                      </p:cBhvr>
                                      <p:to>
                                        <p:strVal val="visible"/>
                                      </p:to>
                                    </p:set>
                                    <p:animEffect transition="in" filter="wipe(down)">
                                      <p:cBhvr>
                                        <p:cTn id="121" dur="580">
                                          <p:stCondLst>
                                            <p:cond delay="0"/>
                                          </p:stCondLst>
                                        </p:cTn>
                                        <p:tgtEl>
                                          <p:spTgt spid="3">
                                            <p:txEl>
                                              <p:pRg st="6" end="6"/>
                                            </p:txEl>
                                          </p:spTgt>
                                        </p:tgtEl>
                                      </p:cBhvr>
                                    </p:animEffect>
                                    <p:anim calcmode="lin" valueType="num">
                                      <p:cBhvr>
                                        <p:cTn id="12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3">
                                            <p:txEl>
                                              <p:pRg st="6" end="6"/>
                                            </p:txEl>
                                          </p:spTgt>
                                        </p:tgtEl>
                                      </p:cBhvr>
                                      <p:to x="100000" y="60000"/>
                                    </p:animScale>
                                    <p:animScale>
                                      <p:cBhvr>
                                        <p:cTn id="128" dur="166" decel="50000">
                                          <p:stCondLst>
                                            <p:cond delay="676"/>
                                          </p:stCondLst>
                                        </p:cTn>
                                        <p:tgtEl>
                                          <p:spTgt spid="3">
                                            <p:txEl>
                                              <p:pRg st="6" end="6"/>
                                            </p:txEl>
                                          </p:spTgt>
                                        </p:tgtEl>
                                      </p:cBhvr>
                                      <p:to x="100000" y="100000"/>
                                    </p:animScale>
                                    <p:animScale>
                                      <p:cBhvr>
                                        <p:cTn id="129" dur="26">
                                          <p:stCondLst>
                                            <p:cond delay="1312"/>
                                          </p:stCondLst>
                                        </p:cTn>
                                        <p:tgtEl>
                                          <p:spTgt spid="3">
                                            <p:txEl>
                                              <p:pRg st="6" end="6"/>
                                            </p:txEl>
                                          </p:spTgt>
                                        </p:tgtEl>
                                      </p:cBhvr>
                                      <p:to x="100000" y="80000"/>
                                    </p:animScale>
                                    <p:animScale>
                                      <p:cBhvr>
                                        <p:cTn id="130" dur="166" decel="50000">
                                          <p:stCondLst>
                                            <p:cond delay="1338"/>
                                          </p:stCondLst>
                                        </p:cTn>
                                        <p:tgtEl>
                                          <p:spTgt spid="3">
                                            <p:txEl>
                                              <p:pRg st="6" end="6"/>
                                            </p:txEl>
                                          </p:spTgt>
                                        </p:tgtEl>
                                      </p:cBhvr>
                                      <p:to x="100000" y="100000"/>
                                    </p:animScale>
                                    <p:animScale>
                                      <p:cBhvr>
                                        <p:cTn id="131" dur="26">
                                          <p:stCondLst>
                                            <p:cond delay="1642"/>
                                          </p:stCondLst>
                                        </p:cTn>
                                        <p:tgtEl>
                                          <p:spTgt spid="3">
                                            <p:txEl>
                                              <p:pRg st="6" end="6"/>
                                            </p:txEl>
                                          </p:spTgt>
                                        </p:tgtEl>
                                      </p:cBhvr>
                                      <p:to x="100000" y="90000"/>
                                    </p:animScale>
                                    <p:animScale>
                                      <p:cBhvr>
                                        <p:cTn id="132" dur="166" decel="50000">
                                          <p:stCondLst>
                                            <p:cond delay="1668"/>
                                          </p:stCondLst>
                                        </p:cTn>
                                        <p:tgtEl>
                                          <p:spTgt spid="3">
                                            <p:txEl>
                                              <p:pRg st="6" end="6"/>
                                            </p:txEl>
                                          </p:spTgt>
                                        </p:tgtEl>
                                      </p:cBhvr>
                                      <p:to x="100000" y="100000"/>
                                    </p:animScale>
                                    <p:animScale>
                                      <p:cBhvr>
                                        <p:cTn id="133" dur="26">
                                          <p:stCondLst>
                                            <p:cond delay="1808"/>
                                          </p:stCondLst>
                                        </p:cTn>
                                        <p:tgtEl>
                                          <p:spTgt spid="3">
                                            <p:txEl>
                                              <p:pRg st="6" end="6"/>
                                            </p:txEl>
                                          </p:spTgt>
                                        </p:tgtEl>
                                      </p:cBhvr>
                                      <p:to x="100000" y="95000"/>
                                    </p:animScale>
                                    <p:animScale>
                                      <p:cBhvr>
                                        <p:cTn id="134"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1375" y="624110"/>
            <a:ext cx="9843237" cy="1280890"/>
          </a:xfrm>
        </p:spPr>
        <p:txBody>
          <a:bodyPr/>
          <a:lstStyle/>
          <a:p>
            <a:pPr marL="742950" indent="-742950" algn="ctr" rtl="1">
              <a:buFont typeface="+mj-lt"/>
              <a:buAutoNum type="arabicPeriod" startAt="3"/>
            </a:pPr>
            <a:r>
              <a:rPr lang="ar-DZ" b="1" dirty="0">
                <a:solidFill>
                  <a:prstClr val="white">
                    <a:lumMod val="85000"/>
                    <a:lumOff val="15000"/>
                  </a:prstClr>
                </a:solidFill>
              </a:rPr>
              <a:t>القيد في ميزان المدفوعات</a:t>
            </a:r>
            <a:endParaRPr lang="fr-FR" dirty="0"/>
          </a:p>
        </p:txBody>
      </p:sp>
      <p:sp>
        <p:nvSpPr>
          <p:cNvPr id="3" name="Espace réservé du contenu 2"/>
          <p:cNvSpPr>
            <a:spLocks noGrp="1"/>
          </p:cNvSpPr>
          <p:nvPr>
            <p:ph idx="1"/>
          </p:nvPr>
        </p:nvSpPr>
        <p:spPr>
          <a:xfrm>
            <a:off x="1661375" y="2133600"/>
            <a:ext cx="9843237" cy="4357352"/>
          </a:xfrm>
        </p:spPr>
        <p:txBody>
          <a:bodyPr>
            <a:normAutofit/>
          </a:bodyPr>
          <a:lstStyle/>
          <a:p>
            <a:pPr algn="r" rtl="1"/>
            <a:r>
              <a:rPr lang="ar-DZ" sz="2800" dirty="0"/>
              <a:t>إذا أقدمت الجزائر على تقديم هبة عينية بقيمة 700 مليون سنتيم لأحد البلدان التي قد كان تعرض لكارثة طبيعية, فهذه الهبة هي شبيهة بالتصدير للبضائع من حيث طبيعة التدفق باتجاه الخارج, بالتأكيد تدون قيمة هذه الهبة في الجانب الدائن , أما المقابل المحاسبي فيتم قيده في الجانب المدين تحت باب "تحويلات دون مقابل للقطاع العام".</a:t>
            </a:r>
            <a:endParaRPr lang="fr-FR" sz="2800" dirty="0"/>
          </a:p>
          <a:p>
            <a:pPr algn="r" rtl="1"/>
            <a:endParaRPr lang="fr-FR" sz="2800" dirty="0"/>
          </a:p>
        </p:txBody>
      </p:sp>
      <p:graphicFrame>
        <p:nvGraphicFramePr>
          <p:cNvPr id="4" name="Tableau 3"/>
          <p:cNvGraphicFramePr>
            <a:graphicFrameLocks noGrp="1"/>
          </p:cNvGraphicFramePr>
          <p:nvPr>
            <p:extLst>
              <p:ext uri="{D42A27DB-BD31-4B8C-83A1-F6EECF244321}">
                <p14:modId xmlns:p14="http://schemas.microsoft.com/office/powerpoint/2010/main" val="4178225026"/>
              </p:ext>
            </p:extLst>
          </p:nvPr>
        </p:nvGraphicFramePr>
        <p:xfrm>
          <a:off x="3938074" y="5046968"/>
          <a:ext cx="6096000" cy="1112520"/>
        </p:xfrm>
        <a:graphic>
          <a:graphicData uri="http://schemas.openxmlformats.org/drawingml/2006/table">
            <a:tbl>
              <a:tblPr firstRow="1" bandRow="1">
                <a:tableStyleId>{616DA210-FB5B-4158-B5E0-FEB733F419BA}</a:tableStyleId>
              </a:tblPr>
              <a:tblGrid>
                <a:gridCol w="1126186">
                  <a:extLst>
                    <a:ext uri="{9D8B030D-6E8A-4147-A177-3AD203B41FA5}">
                      <a16:colId xmlns:a16="http://schemas.microsoft.com/office/drawing/2014/main" val="20000"/>
                    </a:ext>
                  </a:extLst>
                </a:gridCol>
                <a:gridCol w="1352281">
                  <a:extLst>
                    <a:ext uri="{9D8B030D-6E8A-4147-A177-3AD203B41FA5}">
                      <a16:colId xmlns:a16="http://schemas.microsoft.com/office/drawing/2014/main" val="20001"/>
                    </a:ext>
                  </a:extLst>
                </a:gridCol>
                <a:gridCol w="3617533">
                  <a:extLst>
                    <a:ext uri="{9D8B030D-6E8A-4147-A177-3AD203B41FA5}">
                      <a16:colId xmlns:a16="http://schemas.microsoft.com/office/drawing/2014/main" val="20002"/>
                    </a:ext>
                  </a:extLst>
                </a:gridCol>
              </a:tblGrid>
              <a:tr h="370840">
                <a:tc>
                  <a:txBody>
                    <a:bodyPr/>
                    <a:lstStyle/>
                    <a:p>
                      <a:pPr algn="ctr"/>
                      <a:r>
                        <a:rPr lang="ar-DZ" dirty="0"/>
                        <a:t>المدين</a:t>
                      </a:r>
                      <a:endParaRPr lang="fr-FR" dirty="0"/>
                    </a:p>
                  </a:txBody>
                  <a:tcPr/>
                </a:tc>
                <a:tc>
                  <a:txBody>
                    <a:bodyPr/>
                    <a:lstStyle/>
                    <a:p>
                      <a:pPr algn="ctr"/>
                      <a:r>
                        <a:rPr lang="ar-DZ" dirty="0"/>
                        <a:t>الدائن</a:t>
                      </a:r>
                      <a:endParaRPr lang="fr-FR" dirty="0"/>
                    </a:p>
                  </a:txBody>
                  <a:tcPr/>
                </a:tc>
                <a:tc>
                  <a:txBody>
                    <a:bodyPr/>
                    <a:lstStyle/>
                    <a:p>
                      <a:pPr algn="ctr"/>
                      <a:r>
                        <a:rPr lang="ar-DZ" dirty="0"/>
                        <a:t>البيان </a:t>
                      </a:r>
                      <a:endParaRPr lang="fr-FR" dirty="0"/>
                    </a:p>
                  </a:txBody>
                  <a:tcPr/>
                </a:tc>
                <a:extLst>
                  <a:ext uri="{0D108BD9-81ED-4DB2-BD59-A6C34878D82A}">
                    <a16:rowId xmlns:a16="http://schemas.microsoft.com/office/drawing/2014/main" val="10000"/>
                  </a:ext>
                </a:extLst>
              </a:tr>
              <a:tr h="370840">
                <a:tc>
                  <a:txBody>
                    <a:bodyPr/>
                    <a:lstStyle/>
                    <a:p>
                      <a:pPr algn="ctr"/>
                      <a:r>
                        <a:rPr lang="ar-DZ" dirty="0"/>
                        <a:t>-</a:t>
                      </a:r>
                      <a:endParaRPr lang="fr-FR" dirty="0"/>
                    </a:p>
                  </a:txBody>
                  <a:tcPr/>
                </a:tc>
                <a:tc>
                  <a:txBody>
                    <a:bodyPr/>
                    <a:lstStyle/>
                    <a:p>
                      <a:pPr algn="ctr"/>
                      <a:r>
                        <a:rPr lang="ar-DZ" dirty="0"/>
                        <a:t>700</a:t>
                      </a:r>
                      <a:endParaRPr lang="fr-FR" dirty="0"/>
                    </a:p>
                  </a:txBody>
                  <a:tcPr/>
                </a:tc>
                <a:tc>
                  <a:txBody>
                    <a:bodyPr/>
                    <a:lstStyle/>
                    <a:p>
                      <a:pPr algn="ctr"/>
                      <a:r>
                        <a:rPr lang="ar-DZ" dirty="0"/>
                        <a:t>الصادرات من البضائع</a:t>
                      </a:r>
                      <a:endParaRPr lang="fr-FR" dirty="0"/>
                    </a:p>
                  </a:txBody>
                  <a:tcPr/>
                </a:tc>
                <a:extLst>
                  <a:ext uri="{0D108BD9-81ED-4DB2-BD59-A6C34878D82A}">
                    <a16:rowId xmlns:a16="http://schemas.microsoft.com/office/drawing/2014/main" val="10001"/>
                  </a:ext>
                </a:extLst>
              </a:tr>
              <a:tr h="370840">
                <a:tc>
                  <a:txBody>
                    <a:bodyPr/>
                    <a:lstStyle/>
                    <a:p>
                      <a:pPr algn="ctr"/>
                      <a:r>
                        <a:rPr lang="ar-DZ" dirty="0"/>
                        <a:t>700</a:t>
                      </a:r>
                      <a:endParaRPr lang="fr-FR" dirty="0"/>
                    </a:p>
                  </a:txBody>
                  <a:tcPr/>
                </a:tc>
                <a:tc>
                  <a:txBody>
                    <a:bodyPr/>
                    <a:lstStyle/>
                    <a:p>
                      <a:pPr algn="ctr"/>
                      <a:r>
                        <a:rPr lang="ar-DZ" dirty="0"/>
                        <a:t>-</a:t>
                      </a:r>
                      <a:endParaRPr lang="fr-FR" dirty="0"/>
                    </a:p>
                  </a:txBody>
                  <a:tcPr/>
                </a:tc>
                <a:tc>
                  <a:txBody>
                    <a:bodyPr/>
                    <a:lstStyle/>
                    <a:p>
                      <a:pPr algn="ctr"/>
                      <a:r>
                        <a:rPr lang="ar-DZ" dirty="0"/>
                        <a:t>تحويلات دون مقابل للعالم الخارجي</a:t>
                      </a:r>
                      <a:endParaRPr lang="fr-FR"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889315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12890" y="824249"/>
            <a:ext cx="9620518" cy="5383368"/>
          </a:xfrm>
        </p:spPr>
        <p:txBody>
          <a:bodyPr>
            <a:normAutofit lnSpcReduction="10000"/>
          </a:bodyPr>
          <a:lstStyle/>
          <a:p>
            <a:pPr algn="r" rtl="1"/>
            <a:r>
              <a:rPr lang="ar-DZ" sz="3200" b="1" dirty="0"/>
              <a:t>ملاحظة: </a:t>
            </a:r>
            <a:r>
              <a:rPr lang="ar-DZ" sz="2800" dirty="0"/>
              <a:t>ميزان الحساب الجاري + ميزان حساب رأس المال يعرف بالميزان الأساسي, ويوجد هناك حسابين فرعيين هما:</a:t>
            </a:r>
          </a:p>
          <a:p>
            <a:pPr marL="514350" indent="-514350" algn="r" rtl="1">
              <a:buFont typeface="+mj-lt"/>
              <a:buAutoNum type="arabicPeriod"/>
            </a:pPr>
            <a:r>
              <a:rPr lang="ar-DZ" sz="2800" b="1" dirty="0"/>
              <a:t>حساب الخطأ والسهو: </a:t>
            </a:r>
            <a:r>
              <a:rPr lang="ar-DZ" sz="2800" dirty="0"/>
              <a:t>يستخدم هذا الحساب لخلق التوازن الحسابي بميزان المدفوعات في حالة وجود خلل أي عدم توازن بين القيدين ويحدث هذا لأسباب معينة مثلا قد تقتضي مبررات الامن الوطني عدم الإفصاح عن مبالغ المشتريات العسكرية,</a:t>
            </a:r>
            <a:r>
              <a:rPr lang="ar-SA" dirty="0"/>
              <a:t> </a:t>
            </a:r>
            <a:r>
              <a:rPr lang="ar-SA" sz="2800" dirty="0"/>
              <a:t>الخطأ في تقييم السلع والخدمات محل التبادل نتيجة اختلاف أسعار صرف العملات</a:t>
            </a:r>
            <a:r>
              <a:rPr lang="fr-DZ" sz="2800" dirty="0"/>
              <a:t> </a:t>
            </a:r>
            <a:endParaRPr lang="ar-DZ" sz="2800" dirty="0"/>
          </a:p>
          <a:p>
            <a:pPr marL="514350" indent="-514350" algn="r" rtl="1">
              <a:buFont typeface="+mj-lt"/>
              <a:buAutoNum type="arabicPeriod" startAt="2"/>
            </a:pPr>
            <a:r>
              <a:rPr lang="ar-DZ" sz="2800" b="1" dirty="0"/>
              <a:t>ميزان التسويات الرسمية:</a:t>
            </a:r>
            <a:r>
              <a:rPr lang="ar-DZ" sz="2800" dirty="0"/>
              <a:t> يعكس هذا الحساب التغيير  في الاحتياطات المالية الرسمية الاجمالية التي تملكها أي دولة من الذهب والعملات الأجنبية وكذلك حصتها من حقوق السحب الخاصة لدى صندوق النقد الدولي,</a:t>
            </a:r>
            <a:endParaRPr lang="fr-FR" sz="3200" b="1" dirty="0"/>
          </a:p>
        </p:txBody>
      </p:sp>
    </p:spTree>
    <p:extLst>
      <p:ext uri="{BB962C8B-B14F-4D97-AF65-F5344CB8AC3E}">
        <p14:creationId xmlns:p14="http://schemas.microsoft.com/office/powerpoint/2010/main" val="14571235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idx="1"/>
            <p:extLst>
              <p:ext uri="{D42A27DB-BD31-4B8C-83A1-F6EECF244321}">
                <p14:modId xmlns:p14="http://schemas.microsoft.com/office/powerpoint/2010/main" val="579941024"/>
              </p:ext>
            </p:extLst>
          </p:nvPr>
        </p:nvGraphicFramePr>
        <p:xfrm>
          <a:off x="1725769" y="734096"/>
          <a:ext cx="8950817" cy="4911282"/>
        </p:xfrm>
        <a:graphic>
          <a:graphicData uri="http://schemas.openxmlformats.org/drawingml/2006/table">
            <a:tbl>
              <a:tblPr firstRow="1" bandRow="1">
                <a:tableStyleId>{5C22544A-7EE6-4342-B048-85BDC9FD1C3A}</a:tableStyleId>
              </a:tblPr>
              <a:tblGrid>
                <a:gridCol w="1739788">
                  <a:extLst>
                    <a:ext uri="{9D8B030D-6E8A-4147-A177-3AD203B41FA5}">
                      <a16:colId xmlns:a16="http://schemas.microsoft.com/office/drawing/2014/main" val="20000"/>
                    </a:ext>
                  </a:extLst>
                </a:gridCol>
                <a:gridCol w="1675802">
                  <a:extLst>
                    <a:ext uri="{9D8B030D-6E8A-4147-A177-3AD203B41FA5}">
                      <a16:colId xmlns:a16="http://schemas.microsoft.com/office/drawing/2014/main" val="20001"/>
                    </a:ext>
                  </a:extLst>
                </a:gridCol>
                <a:gridCol w="5535227">
                  <a:extLst>
                    <a:ext uri="{9D8B030D-6E8A-4147-A177-3AD203B41FA5}">
                      <a16:colId xmlns:a16="http://schemas.microsoft.com/office/drawing/2014/main" val="20003"/>
                    </a:ext>
                  </a:extLst>
                </a:gridCol>
              </a:tblGrid>
              <a:tr h="441485">
                <a:tc>
                  <a:txBody>
                    <a:bodyPr/>
                    <a:lstStyle/>
                    <a:p>
                      <a:pPr algn="r"/>
                      <a:r>
                        <a:rPr lang="ar-DZ" sz="2000" dirty="0"/>
                        <a:t>المدين</a:t>
                      </a:r>
                      <a:endParaRPr lang="fr-FR" sz="2000" dirty="0"/>
                    </a:p>
                  </a:txBody>
                  <a:tcPr/>
                </a:tc>
                <a:tc>
                  <a:txBody>
                    <a:bodyPr/>
                    <a:lstStyle/>
                    <a:p>
                      <a:pPr algn="r"/>
                      <a:r>
                        <a:rPr lang="ar-DZ" sz="2000" dirty="0"/>
                        <a:t>الدائن</a:t>
                      </a:r>
                      <a:endParaRPr lang="fr-FR" sz="2000" dirty="0"/>
                    </a:p>
                  </a:txBody>
                  <a:tcPr/>
                </a:tc>
                <a:tc>
                  <a:txBody>
                    <a:bodyPr/>
                    <a:lstStyle/>
                    <a:p>
                      <a:pPr algn="r"/>
                      <a:r>
                        <a:rPr lang="ar-DZ" sz="2000" dirty="0"/>
                        <a:t>اسم الحساب</a:t>
                      </a:r>
                      <a:endParaRPr lang="fr-FR" sz="2000" dirty="0"/>
                    </a:p>
                  </a:txBody>
                  <a:tcPr/>
                </a:tc>
                <a:extLst>
                  <a:ext uri="{0D108BD9-81ED-4DB2-BD59-A6C34878D82A}">
                    <a16:rowId xmlns:a16="http://schemas.microsoft.com/office/drawing/2014/main" val="10000"/>
                  </a:ext>
                </a:extLst>
              </a:tr>
              <a:tr h="1799899">
                <a:tc>
                  <a:txBody>
                    <a:bodyPr/>
                    <a:lstStyle/>
                    <a:p>
                      <a:pPr algn="r"/>
                      <a:endParaRPr lang="ar-DZ" sz="2000" dirty="0"/>
                    </a:p>
                    <a:p>
                      <a:pPr algn="r"/>
                      <a:endParaRPr lang="ar-DZ" sz="2000" dirty="0"/>
                    </a:p>
                    <a:p>
                      <a:pPr algn="r"/>
                      <a:r>
                        <a:rPr lang="ar-DZ" sz="2000" dirty="0"/>
                        <a:t>******</a:t>
                      </a:r>
                    </a:p>
                    <a:p>
                      <a:pPr algn="r"/>
                      <a:endParaRPr lang="ar-DZ" sz="2000" dirty="0"/>
                    </a:p>
                    <a:p>
                      <a:pPr algn="r"/>
                      <a:r>
                        <a:rPr lang="ar-DZ" sz="2000" dirty="0"/>
                        <a:t>*******</a:t>
                      </a:r>
                    </a:p>
                  </a:txBody>
                  <a:tcPr/>
                </a:tc>
                <a:tc>
                  <a:txBody>
                    <a:bodyPr/>
                    <a:lstStyle/>
                    <a:p>
                      <a:pPr algn="r"/>
                      <a:endParaRPr lang="ar-DZ" sz="2000" dirty="0"/>
                    </a:p>
                    <a:p>
                      <a:pPr algn="r"/>
                      <a:r>
                        <a:rPr lang="ar-DZ" sz="2000" dirty="0"/>
                        <a:t>******</a:t>
                      </a:r>
                    </a:p>
                    <a:p>
                      <a:pPr algn="r"/>
                      <a:endParaRPr lang="ar-DZ" sz="2000" dirty="0"/>
                    </a:p>
                    <a:p>
                      <a:pPr algn="r"/>
                      <a:endParaRPr lang="ar-SA" sz="2000" dirty="0"/>
                    </a:p>
                    <a:p>
                      <a:pPr algn="r"/>
                      <a:r>
                        <a:rPr lang="ar-SA" sz="2000" dirty="0"/>
                        <a:t>*******</a:t>
                      </a:r>
                      <a:endParaRPr lang="fr-FR" sz="2000" dirty="0"/>
                    </a:p>
                  </a:txBody>
                  <a:tcPr/>
                </a:tc>
                <a:tc>
                  <a:txBody>
                    <a:bodyPr/>
                    <a:lstStyle/>
                    <a:p>
                      <a:pPr marL="514350" indent="-514350" algn="r" rtl="1">
                        <a:buFont typeface="+mj-lt"/>
                        <a:buAutoNum type="arabicPeriod"/>
                      </a:pPr>
                      <a:r>
                        <a:rPr lang="ar-DZ" sz="2000" dirty="0"/>
                        <a:t>الحساب الجاري</a:t>
                      </a:r>
                    </a:p>
                    <a:p>
                      <a:pPr algn="r"/>
                      <a:r>
                        <a:rPr lang="ar-DZ" sz="2000" dirty="0"/>
                        <a:t>الصادرات</a:t>
                      </a:r>
                      <a:r>
                        <a:rPr lang="ar-DZ" sz="2000" baseline="0" dirty="0"/>
                        <a:t> من السلع والخدمات</a:t>
                      </a:r>
                    </a:p>
                    <a:p>
                      <a:pPr algn="r"/>
                      <a:r>
                        <a:rPr lang="ar-DZ" sz="2000" baseline="0" dirty="0"/>
                        <a:t>الواردات من السلع والخدمات</a:t>
                      </a:r>
                    </a:p>
                    <a:p>
                      <a:pPr algn="r"/>
                      <a:r>
                        <a:rPr lang="ar-DZ" sz="2000" dirty="0"/>
                        <a:t>تحويلات من جانب واحد  داخلة</a:t>
                      </a:r>
                    </a:p>
                    <a:p>
                      <a:pPr algn="r"/>
                      <a:r>
                        <a:rPr lang="ar-DZ" sz="2000" dirty="0"/>
                        <a:t>تحويلات من جانب واحد خارجة</a:t>
                      </a:r>
                      <a:endParaRPr lang="fr-FR" sz="2000" dirty="0"/>
                    </a:p>
                  </a:txBody>
                  <a:tcPr/>
                </a:tc>
                <a:extLst>
                  <a:ext uri="{0D108BD9-81ED-4DB2-BD59-A6C34878D82A}">
                    <a16:rowId xmlns:a16="http://schemas.microsoft.com/office/drawing/2014/main" val="10001"/>
                  </a:ext>
                </a:extLst>
              </a:tr>
              <a:tr h="781088">
                <a:tc gridSpan="3">
                  <a:txBody>
                    <a:bodyPr/>
                    <a:lstStyle/>
                    <a:p>
                      <a:pPr algn="r"/>
                      <a:r>
                        <a:rPr lang="ar-DZ" sz="2000" b="0" dirty="0"/>
                        <a:t>فالحساب الجاري = صافي صادرات الدولة من السلع والخدمات + صافي التحويلات بدون مقابل</a:t>
                      </a:r>
                      <a:endParaRPr lang="fr-FR" sz="2000" b="0" dirty="0"/>
                    </a:p>
                  </a:txBody>
                  <a:tcPr/>
                </a:tc>
                <a:tc hMerge="1">
                  <a:txBody>
                    <a:bodyPr/>
                    <a:lstStyle/>
                    <a:p>
                      <a:pPr algn="r"/>
                      <a:endParaRPr lang="fr-FR" sz="2800" dirty="0"/>
                    </a:p>
                  </a:txBody>
                  <a:tcPr/>
                </a:tc>
                <a:tc hMerge="1">
                  <a:txBody>
                    <a:bodyPr/>
                    <a:lstStyle/>
                    <a:p>
                      <a:pPr algn="r"/>
                      <a:endParaRPr lang="fr-FR" sz="2800" dirty="0"/>
                    </a:p>
                  </a:txBody>
                  <a:tcPr/>
                </a:tc>
                <a:extLst>
                  <a:ext uri="{0D108BD9-81ED-4DB2-BD59-A6C34878D82A}">
                    <a16:rowId xmlns:a16="http://schemas.microsoft.com/office/drawing/2014/main" val="10002"/>
                  </a:ext>
                </a:extLst>
              </a:tr>
              <a:tr h="931342">
                <a:tc>
                  <a:txBody>
                    <a:bodyPr/>
                    <a:lstStyle/>
                    <a:p>
                      <a:pPr algn="r"/>
                      <a:endParaRPr lang="ar-DZ" sz="2000" dirty="0"/>
                    </a:p>
                    <a:p>
                      <a:pPr algn="r"/>
                      <a:r>
                        <a:rPr kumimoji="0" lang="ar-DZ" sz="2000" b="0" i="0" u="none" strike="noStrike" kern="1200" cap="none" spc="0" normalizeH="0" baseline="0" noProof="0" dirty="0">
                          <a:ln>
                            <a:noFill/>
                          </a:ln>
                          <a:solidFill>
                            <a:prstClr val="black"/>
                          </a:solidFill>
                          <a:effectLst/>
                          <a:uLnTx/>
                          <a:uFillTx/>
                          <a:latin typeface="+mn-lt"/>
                          <a:cs typeface="+mn-cs"/>
                        </a:rPr>
                        <a:t>*****</a:t>
                      </a:r>
                      <a:endParaRPr lang="ar-DZ" sz="2000" dirty="0"/>
                    </a:p>
                    <a:p>
                      <a:pPr algn="r"/>
                      <a:r>
                        <a:rPr lang="ar-DZ" sz="2000" dirty="0"/>
                        <a:t>*****</a:t>
                      </a:r>
                    </a:p>
                  </a:txBody>
                  <a:tcPr/>
                </a:tc>
                <a:tc>
                  <a:txBody>
                    <a:bodyPr/>
                    <a:lstStyle/>
                    <a:p>
                      <a:pPr algn="r"/>
                      <a:endParaRPr lang="ar-DZ" sz="2000" dirty="0"/>
                    </a:p>
                    <a:p>
                      <a:pPr algn="r"/>
                      <a:r>
                        <a:rPr lang="ar-DZ" sz="2000" dirty="0"/>
                        <a:t>***** </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ar-DZ" sz="2000" b="0" i="0" u="none" strike="noStrike" kern="1200" cap="none" spc="0" normalizeH="0" baseline="0" noProof="0" dirty="0">
                          <a:ln>
                            <a:noFill/>
                          </a:ln>
                          <a:solidFill>
                            <a:prstClr val="black"/>
                          </a:solidFill>
                          <a:effectLst/>
                          <a:uLnTx/>
                          <a:uFillTx/>
                          <a:latin typeface="+mn-lt"/>
                          <a:cs typeface="+mn-cs"/>
                        </a:rPr>
                        <a:t>*****</a:t>
                      </a:r>
                    </a:p>
                  </a:txBody>
                  <a:tcPr/>
                </a:tc>
                <a:tc>
                  <a:txBody>
                    <a:bodyPr/>
                    <a:lstStyle/>
                    <a:p>
                      <a:pPr marL="514350" indent="-514350" algn="r" rtl="1">
                        <a:buFont typeface="+mj-lt"/>
                        <a:buAutoNum type="arabicPeriod" startAt="2"/>
                      </a:pPr>
                      <a:r>
                        <a:rPr lang="ar-DZ" sz="2000"/>
                        <a:t>الحساب  الرأسمالي</a:t>
                      </a:r>
                    </a:p>
                    <a:p>
                      <a:pPr marL="457200" indent="-457200" algn="r" rtl="1">
                        <a:buFont typeface="Arial" panose="020B0604020202020204" pitchFamily="34" charset="0"/>
                        <a:buChar char="•"/>
                      </a:pPr>
                      <a:r>
                        <a:rPr lang="ar-DZ" sz="2000"/>
                        <a:t>حساب  الاستثمارات</a:t>
                      </a:r>
                    </a:p>
                    <a:p>
                      <a:pPr marL="457200" indent="-457200" algn="r" rtl="1">
                        <a:buFont typeface="Arial" panose="020B0604020202020204" pitchFamily="34" charset="0"/>
                        <a:buChar char="•"/>
                      </a:pPr>
                      <a:r>
                        <a:rPr lang="ar-DZ" sz="2000"/>
                        <a:t>حساب المدفوعات</a:t>
                      </a:r>
                      <a:r>
                        <a:rPr lang="ar-DZ" sz="2000" baseline="0"/>
                        <a:t>  النقدية</a:t>
                      </a:r>
                      <a:endParaRPr lang="fr-FR" sz="2800" dirty="0"/>
                    </a:p>
                  </a:txBody>
                  <a:tcPr/>
                </a:tc>
                <a:extLst>
                  <a:ext uri="{0D108BD9-81ED-4DB2-BD59-A6C34878D82A}">
                    <a16:rowId xmlns:a16="http://schemas.microsoft.com/office/drawing/2014/main" val="10003"/>
                  </a:ext>
                </a:extLst>
              </a:tr>
              <a:tr h="441485">
                <a:tc>
                  <a:txBody>
                    <a:bodyPr/>
                    <a:lstStyle/>
                    <a:p>
                      <a:pPr algn="r"/>
                      <a:r>
                        <a:rPr lang="ar-DZ" sz="2000" dirty="0"/>
                        <a:t>*****</a:t>
                      </a:r>
                      <a:endParaRPr lang="fr-FR" sz="2000" dirty="0"/>
                    </a:p>
                  </a:txBody>
                  <a:tcPr/>
                </a:tc>
                <a:tc>
                  <a:txBody>
                    <a:bodyPr/>
                    <a:lstStyle/>
                    <a:p>
                      <a:pPr algn="r"/>
                      <a:r>
                        <a:rPr lang="ar-DZ" sz="2000" dirty="0"/>
                        <a:t>******</a:t>
                      </a:r>
                      <a:endParaRPr lang="fr-FR" sz="2000" dirty="0"/>
                    </a:p>
                  </a:txBody>
                  <a:tcPr/>
                </a:tc>
                <a:tc>
                  <a:txBody>
                    <a:bodyPr/>
                    <a:lstStyle/>
                    <a:p>
                      <a:pPr algn="r"/>
                      <a:r>
                        <a:rPr lang="ar-DZ" sz="2000"/>
                        <a:t>حساب</a:t>
                      </a:r>
                      <a:r>
                        <a:rPr lang="ar-DZ" sz="2000" baseline="0"/>
                        <a:t> السهو او الخطأ</a:t>
                      </a:r>
                      <a:endParaRPr lang="fr-FR" sz="2800" dirty="0"/>
                    </a:p>
                  </a:txBody>
                  <a:tcPr/>
                </a:tc>
                <a:extLst>
                  <a:ext uri="{0D108BD9-81ED-4DB2-BD59-A6C34878D82A}">
                    <a16:rowId xmlns:a16="http://schemas.microsoft.com/office/drawing/2014/main" val="10004"/>
                  </a:ext>
                </a:extLst>
              </a:tr>
              <a:tr h="441485">
                <a:tc>
                  <a:txBody>
                    <a:bodyPr/>
                    <a:lstStyle/>
                    <a:p>
                      <a:pPr algn="r"/>
                      <a:r>
                        <a:rPr lang="ar-DZ" sz="2000" dirty="0"/>
                        <a:t>*****</a:t>
                      </a:r>
                      <a:endParaRPr lang="fr-FR" sz="2000" dirty="0"/>
                    </a:p>
                  </a:txBody>
                  <a:tcPr/>
                </a:tc>
                <a:tc>
                  <a:txBody>
                    <a:bodyPr/>
                    <a:lstStyle/>
                    <a:p>
                      <a:pPr algn="r"/>
                      <a:r>
                        <a:rPr lang="ar-DZ" sz="2000" dirty="0"/>
                        <a:t>******</a:t>
                      </a:r>
                      <a:endParaRPr lang="fr-FR" sz="2000" dirty="0"/>
                    </a:p>
                  </a:txBody>
                  <a:tcPr/>
                </a:tc>
                <a:tc>
                  <a:txBody>
                    <a:bodyPr/>
                    <a:lstStyle/>
                    <a:p>
                      <a:pPr algn="r"/>
                      <a:r>
                        <a:rPr lang="ar-DZ" sz="2000" dirty="0"/>
                        <a:t>حساب ميزان التسويات الرسمية</a:t>
                      </a:r>
                      <a:endParaRPr lang="fr-FR" sz="2800" dirty="0"/>
                    </a:p>
                  </a:txBody>
                  <a:tcPr/>
                </a:tc>
                <a:extLst>
                  <a:ext uri="{0D108BD9-81ED-4DB2-BD59-A6C34878D82A}">
                    <a16:rowId xmlns:a16="http://schemas.microsoft.com/office/drawing/2014/main" val="10005"/>
                  </a:ext>
                </a:extLst>
              </a:tr>
            </a:tbl>
          </a:graphicData>
        </a:graphic>
      </p:graphicFrame>
      <p:sp>
        <p:nvSpPr>
          <p:cNvPr id="9" name="Accolade ouvrante 8"/>
          <p:cNvSpPr/>
          <p:nvPr/>
        </p:nvSpPr>
        <p:spPr>
          <a:xfrm>
            <a:off x="7096259" y="1622739"/>
            <a:ext cx="231820" cy="528034"/>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10" name="Rectangle 9"/>
          <p:cNvSpPr/>
          <p:nvPr/>
        </p:nvSpPr>
        <p:spPr>
          <a:xfrm>
            <a:off x="5847008" y="1558345"/>
            <a:ext cx="1249251" cy="5280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dirty="0"/>
              <a:t>الميزان التجاري</a:t>
            </a:r>
            <a:endParaRPr lang="fr-FR" dirty="0"/>
          </a:p>
        </p:txBody>
      </p:sp>
      <p:sp>
        <p:nvSpPr>
          <p:cNvPr id="11" name="Accolade ouvrante 10"/>
          <p:cNvSpPr/>
          <p:nvPr/>
        </p:nvSpPr>
        <p:spPr>
          <a:xfrm>
            <a:off x="7096259" y="2221606"/>
            <a:ext cx="218942" cy="643944"/>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12" name="Rectangle 11"/>
          <p:cNvSpPr/>
          <p:nvPr/>
        </p:nvSpPr>
        <p:spPr>
          <a:xfrm>
            <a:off x="5847007" y="2279562"/>
            <a:ext cx="1249251" cy="60530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dirty="0"/>
              <a:t>ميزان التحويلات</a:t>
            </a:r>
            <a:endParaRPr lang="fr-FR" dirty="0"/>
          </a:p>
        </p:txBody>
      </p:sp>
    </p:spTree>
    <p:extLst>
      <p:ext uri="{BB962C8B-B14F-4D97-AF65-F5344CB8AC3E}">
        <p14:creationId xmlns:p14="http://schemas.microsoft.com/office/powerpoint/2010/main" val="36896740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0163" y="624110"/>
            <a:ext cx="9714449" cy="1280890"/>
          </a:xfrm>
        </p:spPr>
        <p:txBody>
          <a:bodyPr/>
          <a:lstStyle/>
          <a:p>
            <a:pPr marL="742950" indent="-742950" algn="ctr" rtl="1">
              <a:buFont typeface="+mj-lt"/>
              <a:buAutoNum type="arabicPeriod" startAt="4"/>
            </a:pPr>
            <a:r>
              <a:rPr lang="ar-DZ" b="1" dirty="0"/>
              <a:t>اختلال التوازن في ميزان المدفوعات واليات معالجتها</a:t>
            </a:r>
            <a:endParaRPr lang="fr-FR" b="1" dirty="0"/>
          </a:p>
        </p:txBody>
      </p:sp>
      <p:sp>
        <p:nvSpPr>
          <p:cNvPr id="3" name="Espace réservé du contenu 2"/>
          <p:cNvSpPr>
            <a:spLocks noGrp="1"/>
          </p:cNvSpPr>
          <p:nvPr>
            <p:ph idx="1"/>
          </p:nvPr>
        </p:nvSpPr>
        <p:spPr>
          <a:xfrm>
            <a:off x="1648496" y="2009104"/>
            <a:ext cx="9856116" cy="4713668"/>
          </a:xfrm>
        </p:spPr>
        <p:txBody>
          <a:bodyPr>
            <a:normAutofit/>
          </a:bodyPr>
          <a:lstStyle/>
          <a:p>
            <a:pPr algn="r" rtl="1"/>
            <a:r>
              <a:rPr lang="ar-DZ" sz="2800" dirty="0"/>
              <a:t>التوازن في ميزان المدفوعات هو افتراض نظري, والوضعية الطبيعية الواقعية لهذا الميزان هي الاختلال سواء كان سلبيا أو إيجابيا, ويمكن التمييز بين نماذج أربعة من الاختلال: الاختلال الطارئ، الاختلال الدوري، الاختلال الناتج عن مستوى الأسعار، الاختلال البنيوي.</a:t>
            </a:r>
          </a:p>
          <a:p>
            <a:pPr marL="514350" indent="-514350" algn="r" rtl="1">
              <a:buFont typeface="+mj-lt"/>
              <a:buAutoNum type="arabicPeriod"/>
            </a:pPr>
            <a:r>
              <a:rPr lang="ar-DZ" sz="2800" dirty="0"/>
              <a:t>الاختلال الطارئ: هو الاختلال الناتج عن الظروف الطارئة كفترات الرخاء والكساد، الحروب والكوارث الطبيعية، ففي هذه الحالات ستتأثر صادرات الدولة المعنية والامر الذي سيؤدي الى انخفاض النقد الأجنبي وكذا قد يصاحب هذه الظروف تحويلات رأسمالية خارج الدولة, مما يسبب عجز</a:t>
            </a:r>
            <a:r>
              <a:rPr lang="ar-SA" sz="2800" dirty="0" err="1"/>
              <a:t>ا</a:t>
            </a:r>
            <a:r>
              <a:rPr lang="ar-DZ" sz="2800" dirty="0"/>
              <a:t> في ميزان مدفوعاتها,</a:t>
            </a:r>
            <a:endParaRPr lang="fr-FR" dirty="0"/>
          </a:p>
        </p:txBody>
      </p:sp>
    </p:spTree>
    <p:extLst>
      <p:ext uri="{BB962C8B-B14F-4D97-AF65-F5344CB8AC3E}">
        <p14:creationId xmlns:p14="http://schemas.microsoft.com/office/powerpoint/2010/main" val="31063973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8649" y="624110"/>
            <a:ext cx="9765964"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519707" y="2082084"/>
            <a:ext cx="9572781" cy="4434625"/>
          </a:xfrm>
        </p:spPr>
        <p:txBody>
          <a:bodyPr>
            <a:normAutofit/>
          </a:bodyPr>
          <a:lstStyle/>
          <a:p>
            <a:pPr algn="r" rtl="1">
              <a:buFont typeface="+mj-lt"/>
              <a:buAutoNum type="arabicPeriod" startAt="2"/>
            </a:pPr>
            <a:r>
              <a:rPr lang="ar-DZ" sz="2800" b="1" dirty="0"/>
              <a:t>الاختلال الدوري: </a:t>
            </a:r>
            <a:r>
              <a:rPr lang="ar-DZ" sz="2800" dirty="0"/>
              <a:t>وهو الاختلال الذي تسببه التغيرات الدورية التي تمر بها الدول او التقلبات في النشاط الاقتصادي او ما يسمى بدورات العمل التي تحصل دوريا,</a:t>
            </a:r>
          </a:p>
          <a:p>
            <a:pPr lvl="0" algn="r" rtl="1">
              <a:buClr>
                <a:srgbClr val="4A66AC"/>
              </a:buClr>
              <a:buFont typeface="+mj-lt"/>
              <a:buAutoNum type="arabicPeriod" startAt="3"/>
            </a:pPr>
            <a:r>
              <a:rPr lang="ar-DZ" sz="2800" b="1" dirty="0">
                <a:solidFill>
                  <a:prstClr val="white">
                    <a:lumMod val="75000"/>
                    <a:lumOff val="25000"/>
                  </a:prstClr>
                </a:solidFill>
              </a:rPr>
              <a:t>الاختلال الناتج عن مستوى الأسعار: </a:t>
            </a:r>
            <a:r>
              <a:rPr lang="ar-DZ" sz="2800" dirty="0">
                <a:solidFill>
                  <a:prstClr val="white">
                    <a:lumMod val="75000"/>
                    <a:lumOff val="25000"/>
                  </a:prstClr>
                </a:solidFill>
              </a:rPr>
              <a:t>فاذا كان سعر الصرف لعملة دولة ما اقل من قيمتها الحقيقية سيؤدي ذلك الى توسع الصادرات مقابل تقليص الواردات مما يؤدي الى حدوث اختلال في ميزان المدفوعات, والعكس في حالة تحديد سعر الصرف العملة اكبر من قيمتها الحقيقية.</a:t>
            </a:r>
          </a:p>
          <a:p>
            <a:pPr marL="0" indent="0" algn="r" rtl="1">
              <a:buNone/>
            </a:pPr>
            <a:endParaRPr lang="fr-FR" sz="2800" b="1" dirty="0"/>
          </a:p>
        </p:txBody>
      </p:sp>
    </p:spTree>
    <p:extLst>
      <p:ext uri="{BB962C8B-B14F-4D97-AF65-F5344CB8AC3E}">
        <p14:creationId xmlns:p14="http://schemas.microsoft.com/office/powerpoint/2010/main" val="26237062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0011" y="624110"/>
            <a:ext cx="9804601"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584101" y="2133599"/>
            <a:ext cx="9710671" cy="4524777"/>
          </a:xfrm>
        </p:spPr>
        <p:txBody>
          <a:bodyPr>
            <a:normAutofit/>
          </a:bodyPr>
          <a:lstStyle/>
          <a:p>
            <a:pPr marL="514350" indent="-514350" algn="r" rtl="1">
              <a:buFont typeface="+mj-lt"/>
              <a:buAutoNum type="arabicPeriod" startAt="4"/>
            </a:pPr>
            <a:r>
              <a:rPr lang="ar-DZ" sz="2800" b="1" dirty="0"/>
              <a:t>الاختلال البنيوي: </a:t>
            </a:r>
            <a:r>
              <a:rPr lang="ar-DZ" sz="2800" dirty="0"/>
              <a:t>وهو الاختلال الذي يحدث للأسباب هيكلية، وهذا النوع من الاختلال يحدث خاصة لدى الدول النامية التي يتميز هيكل صادرتها بالتركيز السلعي أي اعتماد سلعة او سلعتين (زراعية، معدنية او نفط مثلا) حيث عادة ما تتأثر هذه السلع بالعوامل الخارجية المتجسدة بمرونة الطلب الخارجي عليها في الأسواق العالمية,</a:t>
            </a:r>
          </a:p>
          <a:p>
            <a:pPr algn="r" rtl="1"/>
            <a:r>
              <a:rPr lang="ar-DZ" sz="2800" dirty="0"/>
              <a:t>عندما يسجل ميزان المدفوعات عجزا أو فائضا في رصيده, هناك اليات للعودة الى التوازن ونذكر منها ما يلي: </a:t>
            </a:r>
          </a:p>
        </p:txBody>
      </p:sp>
    </p:spTree>
    <p:extLst>
      <p:ext uri="{BB962C8B-B14F-4D97-AF65-F5344CB8AC3E}">
        <p14:creationId xmlns:p14="http://schemas.microsoft.com/office/powerpoint/2010/main" val="16505426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493951" y="2159356"/>
            <a:ext cx="9620517" cy="4344473"/>
          </a:xfrm>
        </p:spPr>
        <p:txBody>
          <a:bodyPr>
            <a:normAutofit lnSpcReduction="10000"/>
          </a:bodyPr>
          <a:lstStyle/>
          <a:p>
            <a:pPr algn="r" rtl="1">
              <a:buFont typeface="+mj-lt"/>
              <a:buAutoNum type="arabicPeriod"/>
            </a:pPr>
            <a:r>
              <a:rPr lang="ar-DZ" sz="2800" b="1" dirty="0"/>
              <a:t>التعديل الالي بميزان المدفوعات: </a:t>
            </a:r>
            <a:r>
              <a:rPr lang="ar-DZ" sz="2800" dirty="0"/>
              <a:t>هذا التعديل يحصل عن طريق أسعار الصرف كما يلي:</a:t>
            </a:r>
          </a:p>
          <a:p>
            <a:pPr algn="r" rtl="1"/>
            <a:r>
              <a:rPr lang="ar-DZ" sz="2800" b="1" dirty="0"/>
              <a:t>في حالة عجز ميزان المدفوعات </a:t>
            </a:r>
            <a:r>
              <a:rPr lang="ar-DZ" sz="2800" dirty="0"/>
              <a:t>يكون الطلب على العملات الصعبة أعلى من العرض, وبذلك ينخفض سعر صرف العملة الوطنية مما يؤدي الى انخفاض </a:t>
            </a:r>
            <a:r>
              <a:rPr lang="ar-SA" sz="2800" dirty="0"/>
              <a:t>اسعار</a:t>
            </a:r>
            <a:r>
              <a:rPr lang="ar-DZ" sz="2800" dirty="0"/>
              <a:t> السلع المحلية وارتفاع اسعار الواردات وبالتالي زيادة الطلب الخارجي على السلع المحلية وانخفاض حجم الواردات المرتفعة الأسعار هذا يؤدي الى زيادة الطلب على العملة المحلية وزيادة عرض عملات الدول الأخرى كل هذا من شأنه إعادة التوازن الى ميزان المدفوعات.</a:t>
            </a:r>
          </a:p>
        </p:txBody>
      </p:sp>
    </p:spTree>
    <p:extLst>
      <p:ext uri="{BB962C8B-B14F-4D97-AF65-F5344CB8AC3E}">
        <p14:creationId xmlns:p14="http://schemas.microsoft.com/office/powerpoint/2010/main" val="232055929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22738" y="888642"/>
            <a:ext cx="9881874" cy="5022580"/>
          </a:xfrm>
        </p:spPr>
        <p:txBody>
          <a:bodyPr>
            <a:normAutofit/>
          </a:bodyPr>
          <a:lstStyle/>
          <a:p>
            <a:pPr marL="571500" indent="-571500" algn="r" rtl="1">
              <a:buFont typeface="+mj-lt"/>
              <a:buAutoNum type="romanUcPeriod"/>
            </a:pPr>
            <a:r>
              <a:rPr lang="ar-DZ" sz="2800" dirty="0"/>
              <a:t>ميزان المدفوعات: هو السجل المحاسبي الأساسي المنتظم الذي تدون فيه كافة المعاملات التجارية، المالية والنقدية التي تتم بين المقمين في بلد معين سواء كانوا اشخاص مشروعات او حكومة مع المقيمين في دول أخرى خلال فترة زمنية معينة عادة تكون سنة.</a:t>
            </a:r>
          </a:p>
          <a:p>
            <a:pPr algn="r" rtl="1"/>
            <a:r>
              <a:rPr lang="ar-DZ" sz="2800" dirty="0"/>
              <a:t>ويتكون من جانبين، الأول يسمى المدين</a:t>
            </a:r>
            <a:r>
              <a:rPr lang="fr-FR" sz="2800" dirty="0"/>
              <a:t> </a:t>
            </a:r>
            <a:r>
              <a:rPr lang="ar-DZ" sz="2800" dirty="0"/>
              <a:t>: وتسجل فيه كافة المعاملات الاقتصادية التي تلتزم الدولة بموجبها بان تؤدي مدفوعات الى الخارج، والثاني يسمى الدائن: وتسجل فيه كافة المعاملات الاقتصادية التي تمكن الدولة من تحصيل او استلام إيرادات من العالم الخارجي، </a:t>
            </a:r>
          </a:p>
        </p:txBody>
      </p:sp>
    </p:spTree>
    <p:extLst>
      <p:ext uri="{BB962C8B-B14F-4D97-AF65-F5344CB8AC3E}">
        <p14:creationId xmlns:p14="http://schemas.microsoft.com/office/powerpoint/2010/main" val="127143105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4027" y="624110"/>
            <a:ext cx="9366719"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616297" y="2107842"/>
            <a:ext cx="9714449" cy="4499019"/>
          </a:xfrm>
        </p:spPr>
        <p:txBody>
          <a:bodyPr>
            <a:normAutofit/>
          </a:bodyPr>
          <a:lstStyle/>
          <a:p>
            <a:pPr lvl="0" algn="r" rtl="1">
              <a:buClr>
                <a:srgbClr val="4A66AC"/>
              </a:buClr>
            </a:pPr>
            <a:r>
              <a:rPr lang="ar-DZ" sz="2800" b="1" dirty="0">
                <a:solidFill>
                  <a:prstClr val="white">
                    <a:lumMod val="75000"/>
                    <a:lumOff val="25000"/>
                  </a:prstClr>
                </a:solidFill>
              </a:rPr>
              <a:t>في حالة الفائض في ميزان المدفوعات </a:t>
            </a:r>
            <a:r>
              <a:rPr lang="ar-DZ" sz="2800" dirty="0">
                <a:solidFill>
                  <a:prstClr val="white">
                    <a:lumMod val="75000"/>
                    <a:lumOff val="25000"/>
                  </a:prstClr>
                </a:solidFill>
              </a:rPr>
              <a:t>يرتفع سعر صرف العملة الوطنية بالنسبة للعملات الأجنبية مما يؤدي إلى ارتفاع أسعار الصادرات وانخفاض أسعار الواردات مما يؤدي الى زيادة الطلب على الواردات وانخفاض الطلب على الصادرات،</a:t>
            </a:r>
            <a:r>
              <a:rPr lang="ar-DZ" sz="2800" dirty="0"/>
              <a:t> هذا من شأنه إعادة التوازن الى ميزان المدفوعات</a:t>
            </a:r>
            <a:endParaRPr lang="ar-DZ" sz="2800" dirty="0">
              <a:solidFill>
                <a:prstClr val="white">
                  <a:lumMod val="75000"/>
                  <a:lumOff val="25000"/>
                </a:prstClr>
              </a:solidFill>
            </a:endParaRPr>
          </a:p>
          <a:p>
            <a:pPr marL="514350" lvl="0" indent="-514350" algn="r" rtl="1">
              <a:buClr>
                <a:srgbClr val="4A66AC"/>
              </a:buClr>
              <a:buFont typeface="+mj-lt"/>
              <a:buAutoNum type="arabicPeriod" startAt="2"/>
            </a:pPr>
            <a:r>
              <a:rPr lang="ar-DZ" sz="2800" b="1" dirty="0">
                <a:solidFill>
                  <a:prstClr val="white">
                    <a:lumMod val="75000"/>
                    <a:lumOff val="25000"/>
                  </a:prstClr>
                </a:solidFill>
              </a:rPr>
              <a:t>التعديل عن طريق حركة المداخيل</a:t>
            </a:r>
            <a:r>
              <a:rPr lang="ar-DZ" sz="2800" dirty="0">
                <a:solidFill>
                  <a:prstClr val="white">
                    <a:lumMod val="75000"/>
                    <a:lumOff val="25000"/>
                  </a:prstClr>
                </a:solidFill>
              </a:rPr>
              <a:t>: ان لحركة المداخيل تأثير على توازن ميزان المدفوعات، </a:t>
            </a:r>
          </a:p>
          <a:p>
            <a:endParaRPr lang="fr-FR" dirty="0"/>
          </a:p>
        </p:txBody>
      </p:sp>
    </p:spTree>
    <p:extLst>
      <p:ext uri="{BB962C8B-B14F-4D97-AF65-F5344CB8AC3E}">
        <p14:creationId xmlns:p14="http://schemas.microsoft.com/office/powerpoint/2010/main" val="46896141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584101" y="2120720"/>
            <a:ext cx="9920511" cy="4460383"/>
          </a:xfrm>
        </p:spPr>
        <p:txBody>
          <a:bodyPr>
            <a:noAutofit/>
          </a:bodyPr>
          <a:lstStyle/>
          <a:p>
            <a:pPr lvl="0" algn="r" rtl="1">
              <a:buClr>
                <a:srgbClr val="4A66AC"/>
              </a:buClr>
            </a:pPr>
            <a:r>
              <a:rPr lang="ar-DZ" sz="2800" b="1" dirty="0">
                <a:solidFill>
                  <a:prstClr val="white">
                    <a:lumMod val="75000"/>
                    <a:lumOff val="25000"/>
                  </a:prstClr>
                </a:solidFill>
              </a:rPr>
              <a:t>أولا-دخل التوازن في الاقتصاد المغلق: </a:t>
            </a:r>
            <a:r>
              <a:rPr lang="ar-SA" sz="2400" dirty="0">
                <a:solidFill>
                  <a:prstClr val="white">
                    <a:lumMod val="75000"/>
                    <a:lumOff val="25000"/>
                  </a:prstClr>
                </a:solidFill>
              </a:rPr>
              <a:t>يتكون الدخل القومي في الاقتصاد المغلق من عنصريين أساسيين هما : الاستهلاك والاستثمار </a:t>
            </a:r>
            <a:r>
              <a:rPr lang="fr-FR" sz="2400" dirty="0">
                <a:solidFill>
                  <a:prstClr val="white">
                    <a:lumMod val="75000"/>
                    <a:lumOff val="25000"/>
                  </a:prstClr>
                </a:solidFill>
              </a:rPr>
              <a:t>Y = C +I </a:t>
            </a:r>
            <a:r>
              <a:rPr lang="ar-SA" sz="2400" dirty="0">
                <a:solidFill>
                  <a:prstClr val="white">
                    <a:lumMod val="75000"/>
                    <a:lumOff val="25000"/>
                  </a:prstClr>
                </a:solidFill>
              </a:rPr>
              <a:t>.</a:t>
            </a:r>
            <a:r>
              <a:rPr lang="ar-DZ" sz="2400" dirty="0">
                <a:solidFill>
                  <a:prstClr val="white">
                    <a:lumMod val="75000"/>
                    <a:lumOff val="25000"/>
                  </a:prstClr>
                </a:solidFill>
              </a:rPr>
              <a:t> </a:t>
            </a:r>
            <a:r>
              <a:rPr lang="ar-SA" sz="2400" dirty="0">
                <a:solidFill>
                  <a:prstClr val="white">
                    <a:lumMod val="75000"/>
                    <a:lumOff val="25000"/>
                  </a:prstClr>
                </a:solidFill>
              </a:rPr>
              <a:t>يتبين أن هناك توازنا بين الدخل من جهة ونفقات الاستهلاك والاستثمار من جهة أخرى, وكذلك من المعلوم أن استخدام الدخل القومي يتوزع بين استهلاك وادخار</a:t>
            </a:r>
            <a:r>
              <a:rPr lang="fr-FR" sz="2400" dirty="0">
                <a:solidFill>
                  <a:prstClr val="white">
                    <a:lumMod val="75000"/>
                    <a:lumOff val="25000"/>
                  </a:prstClr>
                </a:solidFill>
              </a:rPr>
              <a:t>Y=C+S</a:t>
            </a:r>
            <a:r>
              <a:rPr lang="ar-SA" sz="2400" dirty="0">
                <a:solidFill>
                  <a:prstClr val="white">
                    <a:lumMod val="75000"/>
                    <a:lumOff val="25000"/>
                  </a:prstClr>
                </a:solidFill>
              </a:rPr>
              <a:t>.</a:t>
            </a:r>
            <a:r>
              <a:rPr lang="ar-DZ" sz="2400" dirty="0">
                <a:solidFill>
                  <a:prstClr val="white">
                    <a:lumMod val="75000"/>
                    <a:lumOff val="25000"/>
                  </a:prstClr>
                </a:solidFill>
              </a:rPr>
              <a:t> ومن</a:t>
            </a:r>
            <a:r>
              <a:rPr lang="ar-SA" sz="2400" dirty="0">
                <a:solidFill>
                  <a:prstClr val="white">
                    <a:lumMod val="75000"/>
                    <a:lumOff val="25000"/>
                  </a:prstClr>
                </a:solidFill>
              </a:rPr>
              <a:t> هاتين المعادلتين , يتضح ان  </a:t>
            </a:r>
            <a:r>
              <a:rPr lang="en-US" sz="2400" dirty="0">
                <a:solidFill>
                  <a:prstClr val="white">
                    <a:lumMod val="75000"/>
                    <a:lumOff val="25000"/>
                  </a:prstClr>
                </a:solidFill>
              </a:rPr>
              <a:t>C + I = C+S  </a:t>
            </a:r>
            <a:r>
              <a:rPr lang="ar-SA" sz="2400" dirty="0">
                <a:solidFill>
                  <a:prstClr val="white">
                    <a:lumMod val="75000"/>
                    <a:lumOff val="25000"/>
                  </a:prstClr>
                </a:solidFill>
              </a:rPr>
              <a:t>وهذا يعني بدوره أن </a:t>
            </a:r>
            <a:r>
              <a:rPr lang="en-US" sz="2400" dirty="0">
                <a:solidFill>
                  <a:prstClr val="white">
                    <a:lumMod val="75000"/>
                    <a:lumOff val="25000"/>
                  </a:prstClr>
                </a:solidFill>
              </a:rPr>
              <a:t>I = S</a:t>
            </a:r>
            <a:r>
              <a:rPr lang="ar-SA" sz="2400" dirty="0">
                <a:solidFill>
                  <a:prstClr val="white">
                    <a:lumMod val="75000"/>
                    <a:lumOff val="25000"/>
                  </a:prstClr>
                </a:solidFill>
              </a:rPr>
              <a:t> أي أن الادخار يساوي الاستثمار, لكن الدورة الاقتصادية لا يمكن أن تعتبر متوازنة إلا إذا حدث التساوي بين الادخار والاستثمار المرغوبين</a:t>
            </a:r>
            <a:endParaRPr lang="ar-DZ" sz="2400" dirty="0">
              <a:solidFill>
                <a:prstClr val="white">
                  <a:lumMod val="75000"/>
                  <a:lumOff val="25000"/>
                </a:prstClr>
              </a:solidFill>
            </a:endParaRPr>
          </a:p>
          <a:p>
            <a:pPr lvl="0" algn="r" rtl="1">
              <a:buClr>
                <a:srgbClr val="4A66AC"/>
              </a:buClr>
            </a:pPr>
            <a:r>
              <a:rPr lang="ar-DZ" sz="2400" dirty="0">
                <a:solidFill>
                  <a:prstClr val="white">
                    <a:lumMod val="75000"/>
                    <a:lumOff val="25000"/>
                  </a:prstClr>
                </a:solidFill>
              </a:rPr>
              <a:t>فائض الاستثمار يفيد في حقن المزيد من الدخل في الاقتصاد, ويزيد عبر أثر المضاعف, الدخل والادخار على حد سواء, مما يتيح توازنا نهائيا (متحققا يتساوى فيه الاستثمار المحقق مع الادخار المتحقق)</a:t>
            </a:r>
          </a:p>
        </p:txBody>
      </p:sp>
    </p:spTree>
    <p:extLst>
      <p:ext uri="{BB962C8B-B14F-4D97-AF65-F5344CB8AC3E}">
        <p14:creationId xmlns:p14="http://schemas.microsoft.com/office/powerpoint/2010/main" val="1040150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4253" y="624110"/>
            <a:ext cx="9830359"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674253" y="2172237"/>
            <a:ext cx="9637175" cy="4486140"/>
          </a:xfrm>
        </p:spPr>
        <p:txBody>
          <a:bodyPr>
            <a:normAutofit fontScale="92500" lnSpcReduction="10000"/>
          </a:bodyPr>
          <a:lstStyle/>
          <a:p>
            <a:pPr indent="405130" algn="just" rtl="1"/>
            <a:r>
              <a:rPr lang="ar-DZ" sz="2800" b="1" dirty="0">
                <a:solidFill>
                  <a:prstClr val="white">
                    <a:lumMod val="75000"/>
                    <a:lumOff val="25000"/>
                  </a:prstClr>
                </a:solidFill>
              </a:rPr>
              <a:t>ثانيا-دخل التوازن في الاقتصاد المفتوح: </a:t>
            </a:r>
            <a:r>
              <a:rPr lang="ar-DZ" sz="2800" dirty="0">
                <a:solidFill>
                  <a:prstClr val="white">
                    <a:lumMod val="75000"/>
                    <a:lumOff val="25000"/>
                  </a:prstClr>
                </a:solidFill>
              </a:rPr>
              <a:t>تحديد التوازن في الاقتصاد المفتوح يستوجب إدخال الصادرات والواردات، </a:t>
            </a:r>
            <a:r>
              <a:rPr lang="ar-SA" sz="2800" dirty="0">
                <a:solidFill>
                  <a:prstClr val="white">
                    <a:lumMod val="75000"/>
                    <a:lumOff val="25000"/>
                  </a:prstClr>
                </a:solidFill>
              </a:rPr>
              <a:t>وبذلك يظهر الدخل القومي على الشكل التالي: </a:t>
            </a:r>
            <a:r>
              <a:rPr lang="en-US" sz="2800" dirty="0">
                <a:solidFill>
                  <a:prstClr val="white">
                    <a:lumMod val="75000"/>
                    <a:lumOff val="25000"/>
                  </a:prstClr>
                </a:solidFill>
              </a:rPr>
              <a:t>Y = C + I + (X -M)</a:t>
            </a:r>
            <a:r>
              <a:rPr lang="ar-DZ" sz="2800" dirty="0">
                <a:solidFill>
                  <a:prstClr val="white">
                    <a:lumMod val="75000"/>
                    <a:lumOff val="25000"/>
                  </a:prstClr>
                </a:solidFill>
              </a:rPr>
              <a:t> </a:t>
            </a:r>
            <a:endParaRPr lang="fr-FR" sz="2800" dirty="0">
              <a:solidFill>
                <a:prstClr val="white">
                  <a:lumMod val="75000"/>
                  <a:lumOff val="25000"/>
                </a:prstClr>
              </a:solidFill>
            </a:endParaRPr>
          </a:p>
          <a:p>
            <a:pPr indent="405130" algn="just" rtl="1">
              <a:lnSpc>
                <a:spcPct val="110000"/>
              </a:lnSpc>
            </a:pPr>
            <a:r>
              <a:rPr lang="ar-SA" sz="2800" dirty="0">
                <a:solidFill>
                  <a:prstClr val="white">
                    <a:lumMod val="75000"/>
                    <a:lumOff val="25000"/>
                  </a:prstClr>
                </a:solidFill>
              </a:rPr>
              <a:t>شرط التوازن المتوقع بعد إضافة الخارج يصبح على الشكل التالي: </a:t>
            </a:r>
            <a:r>
              <a:rPr lang="en-US" sz="2800" dirty="0">
                <a:solidFill>
                  <a:prstClr val="white">
                    <a:lumMod val="75000"/>
                    <a:lumOff val="25000"/>
                  </a:prstClr>
                </a:solidFill>
              </a:rPr>
              <a:t>C + I+ (X - M) = C + S</a:t>
            </a:r>
            <a:endParaRPr lang="fr-FR" sz="2800" dirty="0">
              <a:solidFill>
                <a:prstClr val="white">
                  <a:lumMod val="75000"/>
                  <a:lumOff val="25000"/>
                </a:prstClr>
              </a:solidFill>
            </a:endParaRPr>
          </a:p>
          <a:p>
            <a:pPr marL="0" indent="0" algn="ctr" rtl="1">
              <a:lnSpc>
                <a:spcPct val="110000"/>
              </a:lnSpc>
              <a:buNone/>
            </a:pPr>
            <a:r>
              <a:rPr lang="ar-DZ" sz="2800" dirty="0">
                <a:solidFill>
                  <a:prstClr val="white">
                    <a:lumMod val="75000"/>
                    <a:lumOff val="25000"/>
                  </a:prstClr>
                </a:solidFill>
              </a:rPr>
              <a:t> </a:t>
            </a:r>
            <a:r>
              <a:rPr lang="ar-SA" sz="2800" dirty="0">
                <a:solidFill>
                  <a:prstClr val="white">
                    <a:lumMod val="75000"/>
                    <a:lumOff val="25000"/>
                  </a:prstClr>
                </a:solidFill>
              </a:rPr>
              <a:t>بمعنى آخر: </a:t>
            </a:r>
            <a:r>
              <a:rPr lang="fr-FR" sz="2800" dirty="0">
                <a:solidFill>
                  <a:prstClr val="white">
                    <a:lumMod val="75000"/>
                    <a:lumOff val="25000"/>
                  </a:prstClr>
                </a:solidFill>
              </a:rPr>
              <a:t>I + X = S + M</a:t>
            </a:r>
          </a:p>
          <a:p>
            <a:pPr algn="r" rtl="1"/>
            <a:r>
              <a:rPr lang="ar-DZ" sz="2800" dirty="0"/>
              <a:t>فإذا كان الميزان الخارجي في حالة عجز: الصادرات &lt; الواردات, يصبح الفارق بين الاستثمار والادخار مساويا للعجز الخارجي.</a:t>
            </a:r>
          </a:p>
          <a:p>
            <a:pPr algn="r" rtl="1"/>
            <a:r>
              <a:rPr lang="ar-DZ" sz="2800" dirty="0"/>
              <a:t>فإذا كان الميزان الخارجي في حالة فائض أي الواردات &lt; الصادرات, يصبح الفارق بين الادخار والاستثمار مساويا للفائض الخارجي. </a:t>
            </a:r>
          </a:p>
          <a:p>
            <a:pPr indent="0" algn="just" rtl="1">
              <a:buNone/>
            </a:pPr>
            <a:endParaRPr lang="ar-DZ" sz="2800" b="1" dirty="0">
              <a:solidFill>
                <a:prstClr val="white">
                  <a:lumMod val="75000"/>
                  <a:lumOff val="25000"/>
                </a:prstClr>
              </a:solidFill>
            </a:endParaRPr>
          </a:p>
        </p:txBody>
      </p:sp>
    </p:spTree>
    <p:extLst>
      <p:ext uri="{BB962C8B-B14F-4D97-AF65-F5344CB8AC3E}">
        <p14:creationId xmlns:p14="http://schemas.microsoft.com/office/powerpoint/2010/main" val="34004945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7133" y="624110"/>
            <a:ext cx="9817480"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841679" y="2146479"/>
            <a:ext cx="9508387" cy="4589172"/>
          </a:xfrm>
        </p:spPr>
        <p:txBody>
          <a:bodyPr>
            <a:normAutofit/>
          </a:bodyPr>
          <a:lstStyle/>
          <a:p>
            <a:pPr algn="r" rtl="1"/>
            <a:r>
              <a:rPr lang="ar-DZ" sz="2800" dirty="0"/>
              <a:t>وبالعودة إلى علاقة التوازن في الاقتصاد المفتوح التي تم التطرق إليها فيما سبق وإدخال انفاق القطاع العام تصبح المعادلة كما يلي:</a:t>
            </a:r>
            <a:r>
              <a:rPr lang="en-US" sz="2800" dirty="0">
                <a:latin typeface="Times New Roman" panose="02020603050405020304" pitchFamily="18" charset="0"/>
                <a:ea typeface="Times New Roman" panose="02020603050405020304" pitchFamily="18" charset="0"/>
                <a:cs typeface="Simplified Arabic" panose="02020603050405020304" pitchFamily="18" charset="-78"/>
              </a:rPr>
              <a:t>Y + M = C + I + G + X</a:t>
            </a:r>
          </a:p>
          <a:p>
            <a:pPr algn="r" rtl="1"/>
            <a:r>
              <a:rPr lang="ar-DZ" sz="2800" dirty="0"/>
              <a:t>إذا ما تم افتراض أن الدولة قررت زيادة حجم الإنفاق العام,</a:t>
            </a:r>
          </a:p>
          <a:p>
            <a:pPr marL="0" indent="0" algn="r" rtl="1">
              <a:buNone/>
            </a:pPr>
            <a:endParaRPr lang="ar-DZ" sz="2800" dirty="0"/>
          </a:p>
        </p:txBody>
      </p:sp>
    </p:spTree>
    <p:extLst>
      <p:ext uri="{BB962C8B-B14F-4D97-AF65-F5344CB8AC3E}">
        <p14:creationId xmlns:p14="http://schemas.microsoft.com/office/powerpoint/2010/main" val="40620836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2890" y="611231"/>
            <a:ext cx="9791722"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1712890" y="2133599"/>
                <a:ext cx="9530366" cy="4524777"/>
              </a:xfrm>
            </p:spPr>
            <p:txBody>
              <a:bodyPr>
                <a:normAutofit/>
              </a:bodyPr>
              <a:lstStyle/>
              <a:p>
                <a:pPr marL="0" marR="731520" indent="0" algn="ctr" rtl="1">
                  <a:lnSpc>
                    <a:spcPct val="150000"/>
                  </a:lnSpc>
                  <a:buNone/>
                </a:pPr>
                <a:r>
                  <a:rPr lang="ar-SA" sz="2800" dirty="0">
                    <a:latin typeface="Times New Roman" panose="02020603050405020304" pitchFamily="18" charset="0"/>
                    <a:ea typeface="Times New Roman" panose="02020603050405020304" pitchFamily="18" charset="0"/>
                  </a:rPr>
                  <a:t>(1)........</a:t>
                </a:r>
                <a:r>
                  <a:rPr lang="fr-FR" sz="2800" dirty="0">
                    <a:latin typeface="Times New Roman" panose="02020603050405020304" pitchFamily="18" charset="0"/>
                    <a:ea typeface="Times New Roman" panose="02020603050405020304" pitchFamily="18" charset="0"/>
                  </a:rPr>
                  <a:t>Y + M = C +A</a:t>
                </a:r>
                <a:endParaRPr lang="ar-DZ" sz="2800" dirty="0">
                  <a:latin typeface="Times New Roman" panose="02020603050405020304" pitchFamily="18" charset="0"/>
                  <a:ea typeface="Times New Roman" panose="02020603050405020304" pitchFamily="18" charset="0"/>
                </a:endParaRPr>
              </a:p>
              <a:p>
                <a:pPr marL="0" indent="0" algn="ctr" rtl="1">
                  <a:buNone/>
                </a:pPr>
                <a:r>
                  <a:rPr lang="ar-SA" sz="2800" dirty="0">
                    <a:latin typeface="Times New Roman" panose="02020603050405020304" pitchFamily="18" charset="0"/>
                    <a:ea typeface="Times New Roman" panose="02020603050405020304" pitchFamily="18" charset="0"/>
                  </a:rPr>
                  <a:t>(2) ..... </a:t>
                </a:r>
                <a:r>
                  <a:rPr lang="fr-FR" sz="2800" dirty="0">
                    <a:latin typeface="Times New Roman" panose="02020603050405020304" pitchFamily="18" charset="0"/>
                    <a:ea typeface="Times New Roman" panose="02020603050405020304" pitchFamily="18" charset="0"/>
                  </a:rPr>
                  <a:t>Y + ∆Y + M+∆M = C+ ∆C + A + ∆A</a:t>
                </a:r>
                <a:endParaRPr lang="ar-DZ" sz="2800" dirty="0">
                  <a:latin typeface="Times New Roman" panose="02020603050405020304" pitchFamily="18" charset="0"/>
                  <a:ea typeface="Times New Roman" panose="02020603050405020304" pitchFamily="18" charset="0"/>
                </a:endParaRPr>
              </a:p>
              <a:p>
                <a:pPr algn="r" rtl="1"/>
                <a:r>
                  <a:rPr lang="ar-DZ" sz="2800" dirty="0">
                    <a:latin typeface="Times New Roman" panose="02020603050405020304" pitchFamily="18" charset="0"/>
                    <a:ea typeface="Times New Roman" panose="02020603050405020304" pitchFamily="18" charset="0"/>
                  </a:rPr>
                  <a:t>حيث ان</a:t>
                </a:r>
                <a:r>
                  <a:rPr lang="fr-FR" sz="2800" dirty="0">
                    <a:latin typeface="Times New Roman" panose="02020603050405020304" pitchFamily="18" charset="0"/>
                    <a:ea typeface="Times New Roman" panose="02020603050405020304" pitchFamily="18" charset="0"/>
                  </a:rPr>
                  <a:t>,I G, X </a:t>
                </a:r>
                <a:r>
                  <a:rPr lang="ar-DZ" sz="2800" dirty="0">
                    <a:latin typeface="Times New Roman" panose="02020603050405020304" pitchFamily="18" charset="0"/>
                    <a:ea typeface="Times New Roman" panose="02020603050405020304" pitchFamily="18" charset="0"/>
                  </a:rPr>
                  <a:t>هو إنفاق مستقل لا يرتبط بمستوى الدخل القومي</a:t>
                </a:r>
                <a:r>
                  <a:rPr lang="fr-FR" sz="2800" dirty="0">
                    <a:latin typeface="Times New Roman" panose="02020603050405020304" pitchFamily="18" charset="0"/>
                    <a:ea typeface="Times New Roman" panose="02020603050405020304" pitchFamily="18" charset="0"/>
                  </a:rPr>
                  <a:t>y</a:t>
                </a:r>
                <a:r>
                  <a:rPr lang="ar-DZ" sz="2800" dirty="0">
                    <a:latin typeface="Times New Roman" panose="02020603050405020304" pitchFamily="18" charset="0"/>
                    <a:ea typeface="Times New Roman" panose="02020603050405020304" pitchFamily="18" charset="0"/>
                  </a:rPr>
                  <a:t> مثلناه ب</a:t>
                </a:r>
                <a:r>
                  <a:rPr lang="fr-FR" sz="2800" dirty="0">
                    <a:latin typeface="Times New Roman" panose="02020603050405020304" pitchFamily="18" charset="0"/>
                    <a:ea typeface="Times New Roman" panose="02020603050405020304" pitchFamily="18" charset="0"/>
                  </a:rPr>
                  <a:t>A</a:t>
                </a:r>
                <a:r>
                  <a:rPr lang="ar-DZ" sz="2800" dirty="0">
                    <a:latin typeface="Times New Roman" panose="02020603050405020304" pitchFamily="18" charset="0"/>
                    <a:ea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a:p>
                <a:pPr marR="731520" algn="r" rtl="1"/>
                <a:r>
                  <a:rPr lang="ar-DZ" sz="2800" dirty="0">
                    <a:latin typeface="Times New Roman" panose="02020603050405020304" pitchFamily="18" charset="0"/>
                    <a:ea typeface="Times New Roman" panose="02020603050405020304" pitchFamily="18" charset="0"/>
                  </a:rPr>
                  <a:t>بطرح المعادلة (1) من المعادلة (2) نحصل على ما يلي: </a:t>
                </a:r>
              </a:p>
              <a:p>
                <a:pPr marR="731520" algn="ctr" rtl="1"/>
                <a:r>
                  <a:rPr lang="ar-SA" sz="2800" dirty="0">
                    <a:latin typeface="Times New Roman" panose="02020603050405020304" pitchFamily="18" charset="0"/>
                    <a:ea typeface="Times New Roman" panose="02020603050405020304" pitchFamily="18" charset="0"/>
                    <a:cs typeface="Simplified Arabic" panose="02020603050405020304" pitchFamily="18" charset="-78"/>
                  </a:rPr>
                  <a:t>(3)................. </a:t>
                </a:r>
                <a:r>
                  <a:rPr lang="fr-FR" sz="2800" dirty="0">
                    <a:latin typeface="Times New Roman" panose="02020603050405020304" pitchFamily="18" charset="0"/>
                    <a:ea typeface="Times New Roman" panose="02020603050405020304" pitchFamily="18" charset="0"/>
                    <a:cs typeface="Simplified Arabic" panose="02020603050405020304" pitchFamily="18" charset="-78"/>
                  </a:rPr>
                  <a:t>∆A =∆Y - ∆C +∆M</a:t>
                </a:r>
                <a:endParaRPr lang="fr-FR" sz="3200" dirty="0">
                  <a:latin typeface="Times New Roman" panose="02020603050405020304" pitchFamily="18" charset="0"/>
                  <a:ea typeface="Times New Roman" panose="02020603050405020304" pitchFamily="18" charset="0"/>
                  <a:cs typeface="Arabic Transparent" panose="020B0604020202020204" pitchFamily="34" charset="0"/>
                </a:endParaRPr>
              </a:p>
              <a:p>
                <a:pPr marL="0" marR="731520" indent="0" algn="r" rtl="1">
                  <a:buNone/>
                </a:pPr>
                <a:r>
                  <a:rPr lang="ar-DZ" sz="2800" dirty="0">
                    <a:latin typeface="Times New Roman" panose="02020603050405020304" pitchFamily="18" charset="0"/>
                    <a:ea typeface="Times New Roman" panose="02020603050405020304" pitchFamily="18" charset="0"/>
                  </a:rPr>
                  <a:t>ومنه نجد مضاعف التجارة الخارجية: </a:t>
                </a:r>
                <a14:m>
                  <m:oMath xmlns:m="http://schemas.openxmlformats.org/officeDocument/2006/math">
                    <m:f>
                      <m:fPr>
                        <m:ctrlPr>
                          <a:rPr lang="ar-DZ" sz="2800" i="1" smtClean="0">
                            <a:latin typeface="Cambria Math" panose="02040503050406030204" pitchFamily="18" charset="0"/>
                          </a:rPr>
                        </m:ctrlPr>
                      </m:fPr>
                      <m:num>
                        <m:r>
                          <a:rPr lang="ar-DZ" sz="2800" b="0" i="1" smtClean="0">
                            <a:latin typeface="Cambria Math" panose="02040503050406030204" pitchFamily="18" charset="0"/>
                          </a:rPr>
                          <m:t>1</m:t>
                        </m:r>
                      </m:num>
                      <m:den>
                        <m:r>
                          <a:rPr lang="ar-DZ" sz="2800" i="1" smtClean="0">
                            <a:latin typeface="Cambria Math" panose="02040503050406030204" pitchFamily="18" charset="0"/>
                          </a:rPr>
                          <m:t>1</m:t>
                        </m:r>
                        <m:r>
                          <a:rPr lang="ar-DZ" sz="2800" b="0" i="1" smtClean="0">
                            <a:latin typeface="Cambria Math" panose="02040503050406030204" pitchFamily="18" charset="0"/>
                          </a:rPr>
                          <m:t>+</m:t>
                        </m:r>
                        <m:r>
                          <m:rPr>
                            <m:sty m:val="p"/>
                          </m:rPr>
                          <a:rPr lang="fr-FR" sz="2800" b="0" i="1" smtClean="0">
                            <a:latin typeface="Cambria Math" panose="02040503050406030204" pitchFamily="18" charset="0"/>
                          </a:rPr>
                          <m:t>m</m:t>
                        </m:r>
                        <m:r>
                          <a:rPr lang="ar-DZ" sz="2800" b="0" i="1" smtClean="0">
                            <a:latin typeface="Cambria Math" panose="02040503050406030204" pitchFamily="18" charset="0"/>
                          </a:rPr>
                          <m:t>−</m:t>
                        </m:r>
                        <m:r>
                          <m:rPr>
                            <m:sty m:val="p"/>
                          </m:rPr>
                          <a:rPr lang="fr-FR" sz="2800" b="0" i="1" smtClean="0">
                            <a:latin typeface="Cambria Math" panose="02040503050406030204" pitchFamily="18" charset="0"/>
                          </a:rPr>
                          <m:t>c</m:t>
                        </m:r>
                      </m:den>
                    </m:f>
                  </m:oMath>
                </a14:m>
                <a:r>
                  <a:rPr lang="ar-DZ" sz="2800" dirty="0">
                    <a:latin typeface="Times New Roman" panose="02020603050405020304" pitchFamily="18" charset="0"/>
                    <a:ea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1712890" y="2133599"/>
                <a:ext cx="9530366" cy="4524777"/>
              </a:xfrm>
              <a:blipFill rotWithShape="0">
                <a:blip r:embed="rId2"/>
                <a:stretch>
                  <a:fillRect r="-1280"/>
                </a:stretch>
              </a:blipFill>
            </p:spPr>
            <p:txBody>
              <a:bodyPr/>
              <a:lstStyle/>
              <a:p>
                <a:r>
                  <a:rPr lang="fr-FR">
                    <a:noFill/>
                  </a:rPr>
                  <a:t> </a:t>
                </a:r>
              </a:p>
            </p:txBody>
          </p:sp>
        </mc:Fallback>
      </mc:AlternateContent>
    </p:spTree>
    <p:extLst>
      <p:ext uri="{BB962C8B-B14F-4D97-AF65-F5344CB8AC3E}">
        <p14:creationId xmlns:p14="http://schemas.microsoft.com/office/powerpoint/2010/main" val="22754520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584102" y="2133600"/>
            <a:ext cx="9740206" cy="4499020"/>
          </a:xfrm>
        </p:spPr>
        <p:txBody>
          <a:bodyPr>
            <a:normAutofit lnSpcReduction="10000"/>
          </a:bodyPr>
          <a:lstStyle/>
          <a:p>
            <a:pPr algn="r" rtl="1"/>
            <a:r>
              <a:rPr lang="ar-SA" sz="2800" dirty="0">
                <a:latin typeface="Times New Roman" panose="02020603050405020304" pitchFamily="18" charset="0"/>
                <a:ea typeface="Times New Roman" panose="02020603050405020304" pitchFamily="18" charset="0"/>
              </a:rPr>
              <a:t>وهذا المضاعف يسمح بالتعرف على التغير الإجمالي في ا</a:t>
            </a:r>
            <a:r>
              <a:rPr lang="ar-DZ" sz="2800" dirty="0">
                <a:latin typeface="Times New Roman" panose="02020603050405020304" pitchFamily="18" charset="0"/>
                <a:ea typeface="Times New Roman" panose="02020603050405020304" pitchFamily="18" charset="0"/>
              </a:rPr>
              <a:t>لدخل</a:t>
            </a:r>
            <a:r>
              <a:rPr lang="ar-SA" sz="2800" dirty="0">
                <a:latin typeface="Times New Roman" panose="02020603050405020304" pitchFamily="18" charset="0"/>
                <a:ea typeface="Times New Roman" panose="02020603050405020304" pitchFamily="18" charset="0"/>
              </a:rPr>
              <a:t> القومي </a:t>
            </a:r>
            <a:r>
              <a:rPr lang="el-GR" sz="2800" dirty="0">
                <a:latin typeface="Times New Roman" panose="02020603050405020304" pitchFamily="18" charset="0"/>
                <a:ea typeface="Times New Roman" panose="02020603050405020304" pitchFamily="18" charset="0"/>
              </a:rPr>
              <a:t>Δ</a:t>
            </a:r>
            <a:r>
              <a:rPr lang="en-US" sz="2800" dirty="0">
                <a:latin typeface="Times New Roman" panose="02020603050405020304" pitchFamily="18" charset="0"/>
                <a:ea typeface="Times New Roman" panose="02020603050405020304" pitchFamily="18" charset="0"/>
              </a:rPr>
              <a:t>Y</a:t>
            </a:r>
            <a:r>
              <a:rPr lang="ar-SA" sz="2800" dirty="0">
                <a:latin typeface="Times New Roman" panose="02020603050405020304" pitchFamily="18" charset="0"/>
                <a:ea typeface="Times New Roman" panose="02020603050405020304" pitchFamily="18" charset="0"/>
              </a:rPr>
              <a:t> الناشئ عن تغير أولي في الإنفاق المستقل </a:t>
            </a:r>
            <a:r>
              <a:rPr lang="el-GR" sz="2800" dirty="0">
                <a:latin typeface="Times New Roman" panose="02020603050405020304" pitchFamily="18" charset="0"/>
                <a:ea typeface="Times New Roman" panose="02020603050405020304" pitchFamily="18" charset="0"/>
              </a:rPr>
              <a:t>Δ</a:t>
            </a:r>
            <a:r>
              <a:rPr lang="en-US" sz="2800" dirty="0">
                <a:latin typeface="Times New Roman" panose="02020603050405020304" pitchFamily="18" charset="0"/>
                <a:ea typeface="Times New Roman" panose="02020603050405020304" pitchFamily="18" charset="0"/>
              </a:rPr>
              <a:t>A</a:t>
            </a:r>
            <a:r>
              <a:rPr lang="en-US" dirty="0">
                <a:latin typeface="Simplified Arabic" panose="02020603050405020304" pitchFamily="18" charset="-78"/>
                <a:ea typeface="Times New Roman" panose="02020603050405020304" pitchFamily="18" charset="0"/>
              </a:rPr>
              <a:t> </a:t>
            </a:r>
            <a:endParaRPr lang="ar-DZ" dirty="0">
              <a:latin typeface="Simplified Arabic" panose="02020603050405020304" pitchFamily="18" charset="-78"/>
              <a:ea typeface="Times New Roman" panose="02020603050405020304" pitchFamily="18" charset="0"/>
            </a:endParaRPr>
          </a:p>
          <a:p>
            <a:pPr algn="r" rtl="1"/>
            <a:r>
              <a:rPr lang="ar-DZ" sz="2800" dirty="0"/>
              <a:t>كلما ارتفع الميل الحدي للاستيراد, ارتفعت تسربات المداخيل إلى الخارج وأصبح المضاعف أقل فعالية, </a:t>
            </a:r>
          </a:p>
          <a:p>
            <a:pPr lvl="0" algn="r" rtl="1">
              <a:buClr>
                <a:srgbClr val="4A66AC"/>
              </a:buClr>
            </a:pPr>
            <a:r>
              <a:rPr lang="ar-DZ" sz="2800" dirty="0">
                <a:solidFill>
                  <a:prstClr val="white">
                    <a:lumMod val="75000"/>
                    <a:lumOff val="25000"/>
                  </a:prstClr>
                </a:solidFill>
              </a:rPr>
              <a:t>وعليه فإن زيادة قيمة الصادرات يتسبب في زيادة قيمة الدخل القومي بقيمة تعادل ما يعرف بـ"مضاعف التجارة الخارجية"، في حين أن زيادة الدخل القومي سوف تدفع عن طريق الميل الحدي للاستيراد إلى تزايد الطلب على الواردات، وهو ما يدفع لتلاشي الارتفاع السابق في قيمة الصادرات تدريجيا وعودة ميزان المدفوعات إلى حالة التوازن.</a:t>
            </a:r>
            <a:endParaRPr lang="fr-FR" sz="2800" dirty="0">
              <a:solidFill>
                <a:prstClr val="white">
                  <a:lumMod val="75000"/>
                  <a:lumOff val="25000"/>
                </a:prstClr>
              </a:solidFill>
            </a:endParaRPr>
          </a:p>
          <a:p>
            <a:pPr algn="r" rtl="1"/>
            <a:endParaRPr lang="fr-FR" sz="2800" dirty="0"/>
          </a:p>
        </p:txBody>
      </p:sp>
    </p:spTree>
    <p:extLst>
      <p:ext uri="{BB962C8B-B14F-4D97-AF65-F5344CB8AC3E}">
        <p14:creationId xmlns:p14="http://schemas.microsoft.com/office/powerpoint/2010/main" val="30786909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725768" y="2133599"/>
            <a:ext cx="9778843" cy="4460383"/>
          </a:xfrm>
        </p:spPr>
        <p:txBody>
          <a:bodyPr/>
          <a:lstStyle/>
          <a:p>
            <a:pPr algn="r" rtl="1">
              <a:buFont typeface="+mj-lt"/>
              <a:buAutoNum type="arabicPeriod" startAt="3"/>
            </a:pPr>
            <a:r>
              <a:rPr lang="ar-DZ" sz="2800" b="1" dirty="0"/>
              <a:t> التعديل عن طريق أدوات السياسة الاقتصادية: </a:t>
            </a:r>
          </a:p>
          <a:p>
            <a:pPr marL="0" indent="0" algn="r" rtl="1">
              <a:buNone/>
            </a:pPr>
            <a:r>
              <a:rPr lang="ar-DZ" sz="2800" b="1" dirty="0"/>
              <a:t> أولا-السياسة المالية </a:t>
            </a:r>
            <a:r>
              <a:rPr lang="ar-DZ" sz="2800" dirty="0"/>
              <a:t>تطبق السياسة المالية في شكلها التوسعي في حال ما إذا كان ميزان المدفوعات في حالة فائض، لأنها تدفع إلى زيادة الطلب على الواردات بما يمكن من تلاشي فائض الصادرات عن الواردات .في حين أنها تطبق في شكلها الانكماشي إذا ما كان ميزان المدفوعات في حالة عجز لأنها تساهم في الحد من الطلب على الواردات إلى مستوى يوازي قيمة الصادرات لتحقيق توازن ميزان المدفوعات. </a:t>
            </a:r>
            <a:endParaRPr lang="fr-FR" sz="2800" dirty="0"/>
          </a:p>
        </p:txBody>
      </p:sp>
    </p:spTree>
    <p:extLst>
      <p:ext uri="{BB962C8B-B14F-4D97-AF65-F5344CB8AC3E}">
        <p14:creationId xmlns:p14="http://schemas.microsoft.com/office/powerpoint/2010/main" val="292323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4406" y="611231"/>
            <a:ext cx="9740206" cy="1280890"/>
          </a:xfrm>
        </p:spPr>
        <p:txBody>
          <a:bodyPr/>
          <a:lstStyle/>
          <a:p>
            <a:pPr marL="742950" indent="-742950" algn="ctr" rtl="1">
              <a:buFont typeface="+mj-lt"/>
              <a:buAutoNum type="arabicPeriod" startAt="4"/>
            </a:pPr>
            <a:r>
              <a:rPr lang="ar-DZ" b="1" dirty="0">
                <a:solidFill>
                  <a:prstClr val="white">
                    <a:lumMod val="85000"/>
                    <a:lumOff val="15000"/>
                  </a:prstClr>
                </a:solidFill>
              </a:rPr>
              <a:t>اختلال التوازن في ميزان المدفوعات واليات معالجتها</a:t>
            </a:r>
            <a:endParaRPr lang="fr-FR" dirty="0"/>
          </a:p>
        </p:txBody>
      </p:sp>
      <p:sp>
        <p:nvSpPr>
          <p:cNvPr id="3" name="Espace réservé du contenu 2"/>
          <p:cNvSpPr>
            <a:spLocks noGrp="1"/>
          </p:cNvSpPr>
          <p:nvPr>
            <p:ph idx="1"/>
          </p:nvPr>
        </p:nvSpPr>
        <p:spPr>
          <a:xfrm>
            <a:off x="1906072" y="2133600"/>
            <a:ext cx="9598539" cy="4241442"/>
          </a:xfrm>
        </p:spPr>
        <p:txBody>
          <a:bodyPr>
            <a:noAutofit/>
          </a:bodyPr>
          <a:lstStyle/>
          <a:p>
            <a:pPr algn="r" rtl="1"/>
            <a:r>
              <a:rPr lang="ar-DZ" sz="2800" b="1" dirty="0"/>
              <a:t>ثانيا- السياسة النقدية </a:t>
            </a:r>
            <a:r>
              <a:rPr lang="ar-DZ" sz="2800" dirty="0"/>
              <a:t>تساهم السياسة النقدية في تعديل اختلال ميزان المدفوعات في ظل نظام الصرف الثابت عن طريق سياسة تخفيض قيمة العملة التي تؤثر على الأسعار النسبية للسلع المحلية والأجنبية وبالتالي التأثير على حركة الصادرات والواردات .إذ أن تواجد ميزان المدفوعات في حالة عجز يدفع الدولة إلى تخفيض قيمة العملة بما يمكن من إعطاء تنافسية للصادرات ليرتفع حجمها في مقابل تراجع الطلب عل الواردات التي تصبح مرتفعة الأسعار بالنسبة للداخل ومن ثم عودة ميزان المدفوعات لحالته التوازنية. </a:t>
            </a:r>
            <a:endParaRPr lang="fr-FR" sz="2800" dirty="0"/>
          </a:p>
        </p:txBody>
      </p:sp>
    </p:spTree>
    <p:extLst>
      <p:ext uri="{BB962C8B-B14F-4D97-AF65-F5344CB8AC3E}">
        <p14:creationId xmlns:p14="http://schemas.microsoft.com/office/powerpoint/2010/main" val="4263754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a:pPr>
            <a:r>
              <a:rPr lang="ar-DZ" b="1" dirty="0"/>
              <a:t>اقسام ميزان المدفوعات والعمليات الرئيسية فيه</a:t>
            </a:r>
            <a:endParaRPr lang="fr-FR" b="1" dirty="0"/>
          </a:p>
        </p:txBody>
      </p:sp>
      <p:sp>
        <p:nvSpPr>
          <p:cNvPr id="3" name="Espace réservé du contenu 2"/>
          <p:cNvSpPr>
            <a:spLocks noGrp="1"/>
          </p:cNvSpPr>
          <p:nvPr>
            <p:ph idx="1"/>
          </p:nvPr>
        </p:nvSpPr>
        <p:spPr>
          <a:xfrm>
            <a:off x="1455313" y="1996225"/>
            <a:ext cx="10049299" cy="4610637"/>
          </a:xfrm>
        </p:spPr>
        <p:txBody>
          <a:bodyPr>
            <a:normAutofit fontScale="92500" lnSpcReduction="10000"/>
          </a:bodyPr>
          <a:lstStyle/>
          <a:p>
            <a:pPr marL="571500" indent="-571500" algn="r" rtl="1">
              <a:buFont typeface="+mj-lt"/>
              <a:buAutoNum type="romanUcPeriod" startAt="2"/>
            </a:pPr>
            <a:r>
              <a:rPr lang="ar-DZ" sz="3000" dirty="0"/>
              <a:t>يشمل ميزان المدفوعات على الأقسام  التالية: حساب المعاملات الجارية ( الحساب الجاري )، ميزان المعاملات الرأسمالية</a:t>
            </a:r>
            <a:r>
              <a:rPr lang="fr-FR" sz="3000" dirty="0"/>
              <a:t>  </a:t>
            </a:r>
            <a:r>
              <a:rPr lang="ar-DZ" sz="3000" dirty="0"/>
              <a:t>(الحساب الرأسمالي). </a:t>
            </a:r>
            <a:endParaRPr lang="fr-FR" sz="3000" dirty="0"/>
          </a:p>
          <a:p>
            <a:pPr algn="r" rtl="1"/>
            <a:r>
              <a:rPr lang="ar-DZ" sz="3000" b="1" dirty="0"/>
              <a:t>أولا- الحساب الجاري </a:t>
            </a:r>
            <a:r>
              <a:rPr lang="fr-FR" sz="3000" b="1" dirty="0"/>
              <a:t>Current account)</a:t>
            </a:r>
            <a:r>
              <a:rPr lang="ar-DZ" sz="3000" dirty="0"/>
              <a:t>): ينطوي حساب المعاملات الجارية في تسجيل كافة المعاملات الخارجية في السلع والخدمات والمعاملات من جانب واحد ويمكن ايجاز ذلك على النحو التالي :</a:t>
            </a:r>
          </a:p>
          <a:p>
            <a:pPr marL="514350" indent="-514350" algn="r" rtl="1">
              <a:buFont typeface="+mj-lt"/>
              <a:buAutoNum type="arabicPeriod"/>
            </a:pPr>
            <a:r>
              <a:rPr lang="ar-DZ" sz="3000" b="1" dirty="0"/>
              <a:t>الميزان التجاري: </a:t>
            </a:r>
            <a:r>
              <a:rPr lang="ar-DZ" sz="3000" dirty="0"/>
              <a:t>ويشمل</a:t>
            </a:r>
            <a:r>
              <a:rPr lang="fr-FR" sz="3000" dirty="0"/>
              <a:t> </a:t>
            </a:r>
            <a:r>
              <a:rPr lang="ar-DZ" sz="3000" dirty="0"/>
              <a:t> كل معاملات الاستيراد و التصدير للسلع والخدمات حيث تسجل قيمة صادرات السلع والخدمات في الجانب الدائن وتسجل قيمة واردات السلع والخدمات في الجانب المدين من ميزان المدفوعات .</a:t>
            </a:r>
          </a:p>
          <a:p>
            <a:pPr algn="r" rtl="1"/>
            <a:endParaRPr lang="ar-DZ" sz="2800" dirty="0"/>
          </a:p>
        </p:txBody>
      </p:sp>
    </p:spTree>
    <p:extLst>
      <p:ext uri="{BB962C8B-B14F-4D97-AF65-F5344CB8AC3E}">
        <p14:creationId xmlns:p14="http://schemas.microsoft.com/office/powerpoint/2010/main" val="287600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ircle(in)">
                                      <p:cBhvr>
                                        <p:cTn id="2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6981" y="624110"/>
            <a:ext cx="9907632" cy="1178932"/>
          </a:xfrm>
        </p:spPr>
        <p:txBody>
          <a:bodyPr>
            <a:noAutofit/>
          </a:bodyPr>
          <a:lstStyle/>
          <a:p>
            <a:pPr marL="742950" indent="-742950" algn="ctr" rtl="1">
              <a:buFont typeface="+mj-lt"/>
              <a:buAutoNum type="arabicPeriod"/>
            </a:pPr>
            <a:r>
              <a:rPr lang="ar-DZ" b="1" dirty="0"/>
              <a:t>اقسام ميزان المدفوعات والعمليات الرئيسية فيه</a:t>
            </a:r>
            <a:endParaRPr lang="fr-FR" dirty="0"/>
          </a:p>
        </p:txBody>
      </p:sp>
      <p:sp>
        <p:nvSpPr>
          <p:cNvPr id="3" name="Espace réservé du contenu 2"/>
          <p:cNvSpPr>
            <a:spLocks noGrp="1"/>
          </p:cNvSpPr>
          <p:nvPr>
            <p:ph idx="1"/>
          </p:nvPr>
        </p:nvSpPr>
        <p:spPr>
          <a:xfrm>
            <a:off x="1120461" y="1983346"/>
            <a:ext cx="10384151" cy="4623515"/>
          </a:xfrm>
        </p:spPr>
        <p:txBody>
          <a:bodyPr>
            <a:normAutofit lnSpcReduction="10000"/>
          </a:bodyPr>
          <a:lstStyle/>
          <a:p>
            <a:pPr marL="514350" indent="-514350" algn="r" rtl="1">
              <a:buFont typeface="+mj-lt"/>
              <a:buAutoNum type="arabicPeriod" startAt="2"/>
            </a:pPr>
            <a:r>
              <a:rPr lang="ar-DZ" sz="2800" b="1" dirty="0"/>
              <a:t>ميزان التحويلات من جانب واحد : </a:t>
            </a:r>
            <a:r>
              <a:rPr lang="ar-DZ" sz="2800" dirty="0"/>
              <a:t>ويشمل هذا الميزان على جميع المعاملات الاقتصادية التي تتم من طرف واحد ( اي بدون مقابل سلعي او خدمي), ويمثل الفرق بين التحويلات النقدية الداخلة و التحويلات النقدية الخارجة,</a:t>
            </a:r>
          </a:p>
          <a:p>
            <a:pPr algn="r" rtl="1"/>
            <a:r>
              <a:rPr lang="ar-DZ" sz="2800" dirty="0"/>
              <a:t>تشمل التحويلات النقدية الداخلة حوالات موطني الدولة الذين يعملون في دول العالم الأخرى إضافة لتحويلات عوائد الاستثمار ورواتب الموظفين الأجانب والهدايا والهبات والمساعدات من دول اخرى </a:t>
            </a:r>
          </a:p>
          <a:p>
            <a:pPr algn="r" rtl="1"/>
            <a:r>
              <a:rPr lang="ar-DZ" sz="2800" dirty="0"/>
              <a:t>وتشمل التحويلات النقدية الخارجة حوالات غير المواطنين الذين يعملون في دولة ما لدولهم تحويلات ورواتب الموظفين المواطنين العاملين بالخارج بالإضافة الى الهبات والهدايا والمساعدات الى دول اخرى</a:t>
            </a:r>
          </a:p>
        </p:txBody>
      </p:sp>
    </p:spTree>
    <p:extLst>
      <p:ext uri="{BB962C8B-B14F-4D97-AF65-F5344CB8AC3E}">
        <p14:creationId xmlns:p14="http://schemas.microsoft.com/office/powerpoint/2010/main" val="2726055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769" y="624110"/>
            <a:ext cx="9778843" cy="1280890"/>
          </a:xfrm>
        </p:spPr>
        <p:txBody>
          <a:bodyPr/>
          <a:lstStyle/>
          <a:p>
            <a:pPr marL="742950" indent="-742950" algn="ctr" rtl="1">
              <a:buFont typeface="+mj-lt"/>
              <a:buAutoNum type="arabicPeriod"/>
            </a:pPr>
            <a:r>
              <a:rPr lang="ar-DZ" b="1" dirty="0">
                <a:solidFill>
                  <a:prstClr val="white">
                    <a:lumMod val="85000"/>
                    <a:lumOff val="15000"/>
                  </a:prstClr>
                </a:solidFill>
              </a:rPr>
              <a:t>اقسام ميزان المدفوعات والعمليات الرئيسية فيه</a:t>
            </a:r>
            <a:endParaRPr lang="fr-FR" dirty="0"/>
          </a:p>
        </p:txBody>
      </p:sp>
      <p:sp>
        <p:nvSpPr>
          <p:cNvPr id="3" name="Espace réservé du contenu 2"/>
          <p:cNvSpPr>
            <a:spLocks noGrp="1"/>
          </p:cNvSpPr>
          <p:nvPr>
            <p:ph idx="1"/>
          </p:nvPr>
        </p:nvSpPr>
        <p:spPr>
          <a:xfrm>
            <a:off x="1725769" y="2133600"/>
            <a:ext cx="9778843" cy="4447504"/>
          </a:xfrm>
        </p:spPr>
        <p:txBody>
          <a:bodyPr>
            <a:normAutofit lnSpcReduction="10000"/>
          </a:bodyPr>
          <a:lstStyle/>
          <a:p>
            <a:pPr algn="r" rtl="1"/>
            <a:r>
              <a:rPr lang="ar-DZ" sz="3300" b="1" dirty="0"/>
              <a:t>ثانيا-الحساب الرأسمالي (</a:t>
            </a:r>
            <a:r>
              <a:rPr lang="fr-FR" sz="3300" b="1" dirty="0"/>
              <a:t>capital account</a:t>
            </a:r>
            <a:r>
              <a:rPr lang="ar-DZ" sz="3300" b="1" dirty="0"/>
              <a:t>): </a:t>
            </a:r>
            <a:r>
              <a:rPr lang="ar-DZ" sz="2800" dirty="0"/>
              <a:t>يتكون من</a:t>
            </a:r>
          </a:p>
          <a:p>
            <a:pPr marL="514350" indent="-514350" algn="r" rtl="1">
              <a:buFont typeface="+mj-lt"/>
              <a:buAutoNum type="arabicPeriod"/>
            </a:pPr>
            <a:r>
              <a:rPr lang="ar-DZ" sz="2800" b="1" dirty="0"/>
              <a:t>حساب الاستثمارات الداخلة والخارجة: </a:t>
            </a:r>
            <a:r>
              <a:rPr lang="ar-DZ" sz="2800" dirty="0"/>
              <a:t>وتسجل فيه جميع رؤوس الأموال الداخلة للدولة من دول العالم بغرض الاستثمار في الأصول الحقيقية والمالية المحلية ناقص جميع رؤوس الأموال الخارجة من الدولة الى دول العالم بغرض الاستثمار في الأصول الحقيقية والمالية الأجنبية وهي نوعان:</a:t>
            </a:r>
          </a:p>
          <a:p>
            <a:pPr algn="r" rtl="1">
              <a:buFont typeface="Arial" panose="020B0604020202020204" pitchFamily="34" charset="0"/>
              <a:buChar char="•"/>
            </a:pPr>
            <a:r>
              <a:rPr lang="ar-DZ" sz="2800" b="1" dirty="0"/>
              <a:t>رؤوس الأموال قصيرة الاجل: </a:t>
            </a:r>
            <a:r>
              <a:rPr lang="ar-DZ" sz="2800" dirty="0"/>
              <a:t>وهي التي لا تتجاوز السنة الواحدة مثل الودائع المصرفية الأوراق المالية قصيرة الاجل وتتسم هذه الاستثمارات بسيولتها الكبيرة وسهولة انتقالها بين الدول</a:t>
            </a:r>
            <a:endParaRPr lang="fr-FR" sz="2800" b="1" dirty="0"/>
          </a:p>
        </p:txBody>
      </p:sp>
    </p:spTree>
    <p:extLst>
      <p:ext uri="{BB962C8B-B14F-4D97-AF65-F5344CB8AC3E}">
        <p14:creationId xmlns:p14="http://schemas.microsoft.com/office/powerpoint/2010/main" val="31120472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5617" y="624110"/>
            <a:ext cx="9868995" cy="1280890"/>
          </a:xfrm>
        </p:spPr>
        <p:txBody>
          <a:bodyPr/>
          <a:lstStyle/>
          <a:p>
            <a:pPr marL="742950" indent="-742950" algn="ctr" rtl="1">
              <a:buFont typeface="+mj-lt"/>
              <a:buAutoNum type="arabicPeriod"/>
            </a:pPr>
            <a:r>
              <a:rPr lang="ar-DZ" b="1" dirty="0">
                <a:solidFill>
                  <a:prstClr val="white">
                    <a:lumMod val="85000"/>
                    <a:lumOff val="15000"/>
                  </a:prstClr>
                </a:solidFill>
              </a:rPr>
              <a:t>اقسام ميزان المدفوعات والعمليات الرئيسية فيه</a:t>
            </a:r>
            <a:endParaRPr lang="fr-FR" dirty="0"/>
          </a:p>
        </p:txBody>
      </p:sp>
      <p:sp>
        <p:nvSpPr>
          <p:cNvPr id="3" name="Espace réservé du contenu 2"/>
          <p:cNvSpPr>
            <a:spLocks noGrp="1"/>
          </p:cNvSpPr>
          <p:nvPr>
            <p:ph idx="1"/>
          </p:nvPr>
        </p:nvSpPr>
        <p:spPr>
          <a:xfrm>
            <a:off x="1635616" y="1905000"/>
            <a:ext cx="9868995" cy="4559121"/>
          </a:xfrm>
        </p:spPr>
        <p:txBody>
          <a:bodyPr>
            <a:normAutofit/>
          </a:bodyPr>
          <a:lstStyle/>
          <a:p>
            <a:pPr algn="r" rtl="1">
              <a:buFont typeface="Arial" panose="020B0604020202020204" pitchFamily="34" charset="0"/>
              <a:buChar char="•"/>
            </a:pPr>
            <a:r>
              <a:rPr lang="ar-DZ" sz="2800" b="1" dirty="0"/>
              <a:t>رؤوس الأموال طويلة الاجل:</a:t>
            </a:r>
            <a:r>
              <a:rPr lang="ar-DZ" sz="2800" dirty="0"/>
              <a:t> وهي التي تتجاوز السنة الواحدة كالقروض طويلة الاجل الاستثمارات المباشرة او شراء الأوراق المالية كالأسهم والسندات.</a:t>
            </a:r>
          </a:p>
          <a:p>
            <a:pPr marL="514350" indent="-514350" algn="r" rtl="1">
              <a:buFont typeface="+mj-lt"/>
              <a:buAutoNum type="arabicPeriod" startAt="2"/>
            </a:pPr>
            <a:r>
              <a:rPr lang="ar-DZ" sz="2800" b="1" dirty="0"/>
              <a:t>حساب المدفوعات النقدية من العملات الأجنبية الداخلة والخارجة: </a:t>
            </a:r>
            <a:r>
              <a:rPr lang="ar-DZ" sz="2800" dirty="0"/>
              <a:t>تسجل فيه جميع المدفوعات النقدية الداخلة من أي دولة من دول العالم ناقصا جميع المدفوعات النقدية الخارجة  لأي دولة من دول العالم,</a:t>
            </a:r>
          </a:p>
        </p:txBody>
      </p:sp>
    </p:spTree>
    <p:extLst>
      <p:ext uri="{BB962C8B-B14F-4D97-AF65-F5344CB8AC3E}">
        <p14:creationId xmlns:p14="http://schemas.microsoft.com/office/powerpoint/2010/main" val="3219401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1375" y="624110"/>
            <a:ext cx="9843237" cy="1280890"/>
          </a:xfrm>
        </p:spPr>
        <p:txBody>
          <a:bodyPr/>
          <a:lstStyle/>
          <a:p>
            <a:pPr marL="742950" indent="-742950" algn="ctr" rtl="1">
              <a:buFont typeface="+mj-lt"/>
              <a:buAutoNum type="arabicPeriod"/>
            </a:pPr>
            <a:r>
              <a:rPr lang="ar-DZ" b="1" dirty="0">
                <a:solidFill>
                  <a:prstClr val="white">
                    <a:lumMod val="85000"/>
                    <a:lumOff val="15000"/>
                  </a:prstClr>
                </a:solidFill>
              </a:rPr>
              <a:t>اقسام ميزان المدفوعات والعمليات الرئيسية فيه</a:t>
            </a:r>
            <a:endParaRPr lang="fr-FR" dirty="0"/>
          </a:p>
        </p:txBody>
      </p:sp>
      <p:sp>
        <p:nvSpPr>
          <p:cNvPr id="3" name="Espace réservé du contenu 2"/>
          <p:cNvSpPr>
            <a:spLocks noGrp="1"/>
          </p:cNvSpPr>
          <p:nvPr>
            <p:ph idx="1"/>
          </p:nvPr>
        </p:nvSpPr>
        <p:spPr>
          <a:xfrm>
            <a:off x="1545465" y="1905001"/>
            <a:ext cx="9959147" cy="4714740"/>
          </a:xfrm>
        </p:spPr>
        <p:txBody>
          <a:bodyPr>
            <a:normAutofit fontScale="92500"/>
          </a:bodyPr>
          <a:lstStyle/>
          <a:p>
            <a:pPr marL="571500" indent="-571500" algn="r" rtl="1">
              <a:buFont typeface="+mj-lt"/>
              <a:buAutoNum type="romanUcPeriod" startAt="3"/>
            </a:pPr>
            <a:r>
              <a:rPr lang="ar-DZ" sz="2800" b="1" dirty="0"/>
              <a:t>العمليات الرئيسية في ميزان المدفوعات: </a:t>
            </a:r>
            <a:r>
              <a:rPr lang="ar-DZ" sz="2800" dirty="0"/>
              <a:t>من خلال ما سبق يمكن تلخيص هذه العمليات فيما يلي:</a:t>
            </a:r>
          </a:p>
          <a:p>
            <a:pPr marL="514350" indent="-514350" algn="r" rtl="1">
              <a:buFont typeface="+mj-lt"/>
              <a:buAutoNum type="arabicPeriod"/>
            </a:pPr>
            <a:r>
              <a:rPr lang="ar-DZ" sz="2800" b="1" dirty="0"/>
              <a:t>العمليات المتعلقة بالتجارة الخارجية: </a:t>
            </a:r>
            <a:r>
              <a:rPr lang="ar-DZ" sz="2800" dirty="0"/>
              <a:t>تتعلق هذه العمليات بتصدير واستيراد السلع والخدمات بكل أنواعها، السلع كالمواد أولية, منتجات زراعية وحيوانية, سلع مصنعة ونصف مصنعة, ... إلخ والخدمات كالنقل والمواصلات ونشاطات شركات التأمين والمؤسسات المالية والمصرفية والنشاط السياحي والاتصالات,</a:t>
            </a:r>
          </a:p>
          <a:p>
            <a:pPr marL="514350" indent="-514350" algn="r" rtl="1">
              <a:buFont typeface="+mj-lt"/>
              <a:buAutoNum type="arabicPeriod"/>
            </a:pPr>
            <a:r>
              <a:rPr lang="ar-DZ" sz="2800" b="1" dirty="0"/>
              <a:t>عمليات على عائد عنصر العمل وعائد راس المال</a:t>
            </a:r>
            <a:r>
              <a:rPr lang="ar-DZ" sz="2800" dirty="0"/>
              <a:t>: يقصد بها الرواتب والأجور والتعويضات والمكافآت التي يتقاضاها العمال المهاجرون (الوطنيون) الذين يعملون في الخارج والعمال الأجانب العاملون في بلد ما, وكذا الفوائد والأرباح التي ينتجها رأس المال الموظف أو المستثمر</a:t>
            </a:r>
            <a:endParaRPr lang="fr-FR" sz="2800" dirty="0"/>
          </a:p>
        </p:txBody>
      </p:sp>
    </p:spTree>
    <p:extLst>
      <p:ext uri="{BB962C8B-B14F-4D97-AF65-F5344CB8AC3E}">
        <p14:creationId xmlns:p14="http://schemas.microsoft.com/office/powerpoint/2010/main" val="77677100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739" y="624110"/>
            <a:ext cx="9881874" cy="1280890"/>
          </a:xfrm>
        </p:spPr>
        <p:txBody>
          <a:bodyPr/>
          <a:lstStyle/>
          <a:p>
            <a:pPr marL="742950" indent="-742950" algn="ctr" rtl="1">
              <a:buFont typeface="+mj-lt"/>
              <a:buAutoNum type="arabicPeriod"/>
            </a:pPr>
            <a:r>
              <a:rPr lang="ar-DZ" b="1" dirty="0">
                <a:solidFill>
                  <a:prstClr val="white">
                    <a:lumMod val="85000"/>
                    <a:lumOff val="15000"/>
                  </a:prstClr>
                </a:solidFill>
              </a:rPr>
              <a:t>اقسام ميزان المدفوعات والعمليات الرئيسية فيه</a:t>
            </a:r>
            <a:endParaRPr lang="fr-FR" dirty="0"/>
          </a:p>
        </p:txBody>
      </p:sp>
      <p:sp>
        <p:nvSpPr>
          <p:cNvPr id="3" name="Espace réservé du contenu 2"/>
          <p:cNvSpPr>
            <a:spLocks noGrp="1"/>
          </p:cNvSpPr>
          <p:nvPr>
            <p:ph idx="1"/>
          </p:nvPr>
        </p:nvSpPr>
        <p:spPr>
          <a:xfrm>
            <a:off x="1622739" y="1904999"/>
            <a:ext cx="9881873" cy="4482921"/>
          </a:xfrm>
        </p:spPr>
        <p:txBody>
          <a:bodyPr>
            <a:normAutofit/>
          </a:bodyPr>
          <a:lstStyle/>
          <a:p>
            <a:pPr algn="r" rtl="1">
              <a:buFont typeface="+mj-lt"/>
              <a:buAutoNum type="arabicPeriod" startAt="3"/>
            </a:pPr>
            <a:r>
              <a:rPr lang="ar-DZ" sz="2800" b="1" dirty="0"/>
              <a:t>التحويلات العامة أو الحكومية:</a:t>
            </a:r>
            <a:r>
              <a:rPr lang="fr-FR" sz="2800" b="1" dirty="0"/>
              <a:t> </a:t>
            </a:r>
            <a:r>
              <a:rPr lang="ar-DZ" sz="2800" dirty="0"/>
              <a:t>تمثل التحويلات عمليات مساعدات اقتصادية ومالية (كالتعويضات, الإعانات والهبات).</a:t>
            </a:r>
            <a:endParaRPr lang="fr-FR" sz="2800" dirty="0"/>
          </a:p>
          <a:p>
            <a:pPr algn="r" rtl="1">
              <a:buFont typeface="+mj-lt"/>
              <a:buAutoNum type="arabicPeriod" startAt="3"/>
            </a:pPr>
            <a:r>
              <a:rPr lang="ar-DZ" sz="2800" b="1" dirty="0"/>
              <a:t>العمليات المتعلقة برؤوس الأموال والذهب النقدي:</a:t>
            </a:r>
            <a:r>
              <a:rPr lang="ar-DZ" sz="2800" dirty="0"/>
              <a:t> تتمثل في الأموال التي تنتقل لأغراض الاستثمار المباشر والاستثمارات في محفظة الأوراق المالية و القروض الدولية بيع وشراء الأصول المالية</a:t>
            </a:r>
            <a:r>
              <a:rPr lang="ar-SA" sz="2800" dirty="0"/>
              <a:t>،</a:t>
            </a:r>
            <a:r>
              <a:rPr lang="ar-DZ" sz="2800" dirty="0"/>
              <a:t> وتتضمن هذه العمليات </a:t>
            </a:r>
            <a:r>
              <a:rPr lang="ar-SA" sz="2800" dirty="0"/>
              <a:t>أيضا </a:t>
            </a:r>
            <a:r>
              <a:rPr lang="ar-DZ" sz="2800" dirty="0"/>
              <a:t>تغيير رصيد الدولة من الاحتياطات الأجنبية لدى صندوق النقد الدولي.</a:t>
            </a:r>
            <a:endParaRPr lang="ar-DZ" sz="2800" b="1" dirty="0"/>
          </a:p>
          <a:p>
            <a:pPr algn="r" rtl="1">
              <a:buFont typeface="+mj-lt"/>
              <a:buAutoNum type="arabicPeriod" startAt="3"/>
            </a:pPr>
            <a:endParaRPr lang="fr-FR" sz="2800" dirty="0"/>
          </a:p>
        </p:txBody>
      </p:sp>
    </p:spTree>
    <p:extLst>
      <p:ext uri="{BB962C8B-B14F-4D97-AF65-F5344CB8AC3E}">
        <p14:creationId xmlns:p14="http://schemas.microsoft.com/office/powerpoint/2010/main" val="32698655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1375" y="624110"/>
            <a:ext cx="9843237" cy="1011507"/>
          </a:xfrm>
        </p:spPr>
        <p:txBody>
          <a:bodyPr/>
          <a:lstStyle/>
          <a:p>
            <a:pPr marL="742950" indent="-742950" algn="ctr" rtl="1">
              <a:buFont typeface="+mj-lt"/>
              <a:buAutoNum type="arabicPeriod" startAt="2"/>
            </a:pPr>
            <a:r>
              <a:rPr lang="ar-DZ" b="1" dirty="0"/>
              <a:t>العجز والفائض في ميزان المدفوعات</a:t>
            </a:r>
            <a:endParaRPr lang="fr-FR" b="1" dirty="0"/>
          </a:p>
        </p:txBody>
      </p:sp>
      <p:sp>
        <p:nvSpPr>
          <p:cNvPr id="3" name="Espace réservé du contenu 2"/>
          <p:cNvSpPr>
            <a:spLocks noGrp="1"/>
          </p:cNvSpPr>
          <p:nvPr>
            <p:ph idx="1"/>
          </p:nvPr>
        </p:nvSpPr>
        <p:spPr>
          <a:xfrm>
            <a:off x="1661375" y="1635617"/>
            <a:ext cx="9843237" cy="4958365"/>
          </a:xfrm>
        </p:spPr>
        <p:txBody>
          <a:bodyPr>
            <a:normAutofit/>
          </a:bodyPr>
          <a:lstStyle/>
          <a:p>
            <a:pPr algn="r" rtl="1"/>
            <a:r>
              <a:rPr lang="ar-DZ" sz="2800" dirty="0"/>
              <a:t>إن ميزان المدفوعات في المحصلة النهائية سيتوازن محاسبيا وباستمرار لأن أي عملية تؤثر على جانبين: أحدهما دائن والآخر مدين وبالتالي فإن ميزان المدفوعات سيتوازن محاسبيا، لكن هذا لا يمنع ان يكون هناك عجزا في الحسابات الفرعية لميزان المدفوعات كالحساب الجاري أو حساب  رأس المال </a:t>
            </a:r>
          </a:p>
          <a:p>
            <a:pPr algn="r" rtl="1"/>
            <a:r>
              <a:rPr lang="ar-DZ" sz="2800" dirty="0"/>
              <a:t>اذن يحدث الفائض و العجز في ميزان المدفوعات عندما يحصل تباين بين المدفوعات و المستلزمات الناجمة عن تجارة السلع و الخدمات والتحويلات وحركة رؤوس الأموال طويلة الاجل.</a:t>
            </a:r>
          </a:p>
          <a:p>
            <a:pPr algn="r" rtl="1"/>
            <a:endParaRPr lang="ar-DZ" sz="2800" dirty="0"/>
          </a:p>
          <a:p>
            <a:pPr marL="514350" indent="-514350" algn="r" rtl="1">
              <a:buFont typeface="+mj-lt"/>
              <a:buAutoNum type="arabicPeriod"/>
            </a:pPr>
            <a:endParaRPr lang="fr-FR" sz="2800" b="1" dirty="0"/>
          </a:p>
        </p:txBody>
      </p:sp>
    </p:spTree>
    <p:extLst>
      <p:ext uri="{BB962C8B-B14F-4D97-AF65-F5344CB8AC3E}">
        <p14:creationId xmlns:p14="http://schemas.microsoft.com/office/powerpoint/2010/main" val="36161039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ri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3341</TotalTime>
  <Words>2310</Words>
  <Application>Microsoft Macintosh PowerPoint</Application>
  <PresentationFormat>Grand écran</PresentationFormat>
  <Paragraphs>149</Paragraphs>
  <Slides>27</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Arial</vt:lpstr>
      <vt:lpstr>Calibri</vt:lpstr>
      <vt:lpstr>Cambria Math</vt:lpstr>
      <vt:lpstr>Century Gothic</vt:lpstr>
      <vt:lpstr>Simplified Arabic</vt:lpstr>
      <vt:lpstr>Times New Roman</vt:lpstr>
      <vt:lpstr>Wingdings 3</vt:lpstr>
      <vt:lpstr>Brin</vt:lpstr>
      <vt:lpstr>Présentation PowerPoint</vt:lpstr>
      <vt:lpstr>Présentation PowerPoint</vt:lpstr>
      <vt:lpstr>اقسام ميزان المدفوعات والعمليات الرئيسية فيه</vt:lpstr>
      <vt:lpstr>اقسام ميزان المدفوعات والعمليات الرئيسية فيه</vt:lpstr>
      <vt:lpstr>اقسام ميزان المدفوعات والعمليات الرئيسية فيه</vt:lpstr>
      <vt:lpstr>اقسام ميزان المدفوعات والعمليات الرئيسية فيه</vt:lpstr>
      <vt:lpstr>اقسام ميزان المدفوعات والعمليات الرئيسية فيه</vt:lpstr>
      <vt:lpstr>اقسام ميزان المدفوعات والعمليات الرئيسية فيه</vt:lpstr>
      <vt:lpstr>العجز والفائض في ميزان المدفوعات</vt:lpstr>
      <vt:lpstr>القيد في ميزان المدفوعات</vt:lpstr>
      <vt:lpstr>القيد في ميزان المدفوعات</vt:lpstr>
      <vt:lpstr>القيد في ميزان المدفوعات</vt:lpstr>
      <vt:lpstr>القيد في ميزان المدفوعات</vt:lpstr>
      <vt:lpstr>Présentation PowerPoint</vt:lpstr>
      <vt:lpstr>Présentation PowerPoint</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lpstr>اختلال التوازن في ميزان المدفوعات واليات معالجتها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MEBARKI YASMINA</dc:creator>
  <cp:lastModifiedBy>Guechariuniv2016@gmail.com</cp:lastModifiedBy>
  <cp:revision>128</cp:revision>
  <dcterms:created xsi:type="dcterms:W3CDTF">2017-10-22T12:57:30Z</dcterms:created>
  <dcterms:modified xsi:type="dcterms:W3CDTF">2021-01-19T10:05:17Z</dcterms:modified>
</cp:coreProperties>
</file>