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93"/>
  </p:notesMasterIdLst>
  <p:sldIdLst>
    <p:sldId id="256" r:id="rId2"/>
    <p:sldId id="258" r:id="rId3"/>
    <p:sldId id="269" r:id="rId4"/>
    <p:sldId id="259" r:id="rId5"/>
    <p:sldId id="260" r:id="rId6"/>
    <p:sldId id="261" r:id="rId7"/>
    <p:sldId id="284" r:id="rId8"/>
    <p:sldId id="281" r:id="rId9"/>
    <p:sldId id="359" r:id="rId10"/>
    <p:sldId id="362" r:id="rId11"/>
    <p:sldId id="363" r:id="rId12"/>
    <p:sldId id="268" r:id="rId13"/>
    <p:sldId id="287" r:id="rId14"/>
    <p:sldId id="288" r:id="rId15"/>
    <p:sldId id="267" r:id="rId16"/>
    <p:sldId id="328" r:id="rId17"/>
    <p:sldId id="329" r:id="rId18"/>
    <p:sldId id="326" r:id="rId19"/>
    <p:sldId id="327" r:id="rId20"/>
    <p:sldId id="330" r:id="rId21"/>
    <p:sldId id="289" r:id="rId22"/>
    <p:sldId id="367" r:id="rId23"/>
    <p:sldId id="360" r:id="rId24"/>
    <p:sldId id="366" r:id="rId25"/>
    <p:sldId id="368" r:id="rId26"/>
    <p:sldId id="364" r:id="rId27"/>
    <p:sldId id="365" r:id="rId28"/>
    <p:sldId id="342" r:id="rId29"/>
    <p:sldId id="343" r:id="rId30"/>
    <p:sldId id="344" r:id="rId31"/>
    <p:sldId id="291" r:id="rId32"/>
    <p:sldId id="292" r:id="rId33"/>
    <p:sldId id="270" r:id="rId34"/>
    <p:sldId id="271" r:id="rId35"/>
    <p:sldId id="272" r:id="rId36"/>
    <p:sldId id="346" r:id="rId37"/>
    <p:sldId id="347" r:id="rId38"/>
    <p:sldId id="348" r:id="rId39"/>
    <p:sldId id="349" r:id="rId40"/>
    <p:sldId id="350" r:id="rId41"/>
    <p:sldId id="351" r:id="rId42"/>
    <p:sldId id="352" r:id="rId43"/>
    <p:sldId id="273" r:id="rId44"/>
    <p:sldId id="275" r:id="rId45"/>
    <p:sldId id="376" r:id="rId46"/>
    <p:sldId id="377" r:id="rId47"/>
    <p:sldId id="276" r:id="rId48"/>
    <p:sldId id="331" r:id="rId49"/>
    <p:sldId id="332" r:id="rId50"/>
    <p:sldId id="356" r:id="rId51"/>
    <p:sldId id="333" r:id="rId52"/>
    <p:sldId id="357" r:id="rId53"/>
    <p:sldId id="264" r:id="rId54"/>
    <p:sldId id="334" r:id="rId55"/>
    <p:sldId id="370" r:id="rId56"/>
    <p:sldId id="341" r:id="rId57"/>
    <p:sldId id="336" r:id="rId58"/>
    <p:sldId id="337" r:id="rId59"/>
    <p:sldId id="371" r:id="rId60"/>
    <p:sldId id="317" r:id="rId61"/>
    <p:sldId id="378" r:id="rId62"/>
    <p:sldId id="298" r:id="rId63"/>
    <p:sldId id="320" r:id="rId64"/>
    <p:sldId id="321" r:id="rId65"/>
    <p:sldId id="294" r:id="rId66"/>
    <p:sldId id="306" r:id="rId67"/>
    <p:sldId id="307" r:id="rId68"/>
    <p:sldId id="308" r:id="rId69"/>
    <p:sldId id="309" r:id="rId70"/>
    <p:sldId id="310" r:id="rId71"/>
    <p:sldId id="311" r:id="rId72"/>
    <p:sldId id="312" r:id="rId73"/>
    <p:sldId id="313" r:id="rId74"/>
    <p:sldId id="314" r:id="rId75"/>
    <p:sldId id="299" r:id="rId76"/>
    <p:sldId id="293" r:id="rId77"/>
    <p:sldId id="297" r:id="rId78"/>
    <p:sldId id="374" r:id="rId79"/>
    <p:sldId id="340" r:id="rId80"/>
    <p:sldId id="375" r:id="rId81"/>
    <p:sldId id="303" r:id="rId82"/>
    <p:sldId id="296" r:id="rId83"/>
    <p:sldId id="301" r:id="rId84"/>
    <p:sldId id="302" r:id="rId85"/>
    <p:sldId id="354" r:id="rId86"/>
    <p:sldId id="355" r:id="rId87"/>
    <p:sldId id="379" r:id="rId88"/>
    <p:sldId id="381" r:id="rId89"/>
    <p:sldId id="380" r:id="rId90"/>
    <p:sldId id="382" r:id="rId91"/>
    <p:sldId id="383" r:id="rId9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A4D363-6D71-417F-8F05-215F5B03537D}" type="datetimeFigureOut">
              <a:rPr lang="fr-FR" smtClean="0"/>
              <a:pPr/>
              <a:t>17/02/2021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FC8A14-7C0D-42B7-B506-3CB368CD2EF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AFC8A14-7C0D-42B7-B506-3CB368CD2EFB}" type="slidenum">
              <a:rPr lang="fr-FR" smtClean="0"/>
              <a:pPr/>
              <a:t>51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AA8606A6-9BD7-43AE-90CA-B7FB9C79FF9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8606A6-9BD7-43AE-90CA-B7FB9C79FF9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8606A6-9BD7-43AE-90CA-B7FB9C79FF9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8606A6-9BD7-43AE-90CA-B7FB9C79FF9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8606A6-9BD7-43AE-90CA-B7FB9C79FF9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8606A6-9BD7-43AE-90CA-B7FB9C79FF9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A8606A6-9BD7-43AE-90CA-B7FB9C79FF9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8" name="Espace réservé du numéro de diapositive 7"/>
          <p:cNvSpPr>
            <a:spLocks noGrp="1"/>
          </p:cNvSpPr>
          <p:nvPr>
            <p:ph type="sldNum" sz="quarter" idx="11"/>
          </p:nvPr>
        </p:nvSpPr>
        <p:spPr/>
        <p:txBody>
          <a:bodyPr/>
          <a:lstStyle/>
          <a:p>
            <a:fld id="{AA8606A6-9BD7-43AE-90CA-B7FB9C79FF90}"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A8606A6-9BD7-43AE-90CA-B7FB9C79FF9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C95C485-5DAD-4625-9807-EC98C6397146}" type="datetimeFigureOut">
              <a:rPr lang="fr-FR" smtClean="0"/>
              <a:pPr/>
              <a:t>17/02/2021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AA8606A6-9BD7-43AE-90CA-B7FB9C79FF9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3C95C485-5DAD-4625-9807-EC98C6397146}" type="datetimeFigureOut">
              <a:rPr lang="fr-FR" smtClean="0"/>
              <a:pPr/>
              <a:t>17/02/2021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8606A6-9BD7-43AE-90CA-B7FB9C79FF9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C95C485-5DAD-4625-9807-EC98C6397146}" type="datetimeFigureOut">
              <a:rPr lang="fr-FR" smtClean="0"/>
              <a:pPr/>
              <a:t>17/02/2021</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A8606A6-9BD7-43AE-90CA-B7FB9C79FF90}"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fr.wikipedia.org/wiki/A%C3%A9roport_de_Paris-Charles-de-Gaulle" TargetMode="External"/><Relationship Id="rId13" Type="http://schemas.openxmlformats.org/officeDocument/2006/relationships/hyperlink" Target="https://fr.wikipedia.org/wiki/A%C3%A9roport_international_de_Denver" TargetMode="External"/><Relationship Id="rId3" Type="http://schemas.openxmlformats.org/officeDocument/2006/relationships/hyperlink" Target="https://fr.wikipedia.org/wiki/A%C3%A9roport_international_Hartsfield-Jackson_d'Atlanta" TargetMode="External"/><Relationship Id="rId7" Type="http://schemas.openxmlformats.org/officeDocument/2006/relationships/hyperlink" Target="https://fr.wikipedia.org/wiki/A%C3%A9roport_international_de_Los_Angeles" TargetMode="External"/><Relationship Id="rId12" Type="http://schemas.openxmlformats.org/officeDocument/2006/relationships/hyperlink" Target="https://fr.wikipedia.org/wiki/A%C3%A9roport_Adolfo-Su%C3%A1rez_de_Madrid-Barajas" TargetMode="External"/><Relationship Id="rId17" Type="http://schemas.openxmlformats.org/officeDocument/2006/relationships/hyperlink" Target="https://fr.wikipedia.org/wiki/A%C3%A9roport_de_Las_Vegas-McCarran" TargetMode="External"/><Relationship Id="rId2" Type="http://schemas.openxmlformats.org/officeDocument/2006/relationships/hyperlink" Target="https://fr.wikipedia.org/wiki/Atlanta" TargetMode="External"/><Relationship Id="rId16" Type="http://schemas.openxmlformats.org/officeDocument/2006/relationships/hyperlink" Target="https://fr.wikipedia.org/wiki/A%C3%A9roport_international_de_Hong_Kong" TargetMode="External"/><Relationship Id="rId1" Type="http://schemas.openxmlformats.org/officeDocument/2006/relationships/slideLayout" Target="../slideLayouts/slideLayout2.xml"/><Relationship Id="rId6" Type="http://schemas.openxmlformats.org/officeDocument/2006/relationships/hyperlink" Target="https://fr.wikipedia.org/wiki/A%C3%A9roport_international_de_Tokyo-Haneda" TargetMode="External"/><Relationship Id="rId11" Type="http://schemas.openxmlformats.org/officeDocument/2006/relationships/hyperlink" Target="https://fr.wikipedia.org/wiki/A%C3%A9roport_international_de_P%C3%A9kin" TargetMode="External"/><Relationship Id="rId5" Type="http://schemas.openxmlformats.org/officeDocument/2006/relationships/hyperlink" Target="https://fr.wikipedia.org/wiki/A%C3%A9roport_de_Londres-Heathrow" TargetMode="External"/><Relationship Id="rId15" Type="http://schemas.openxmlformats.org/officeDocument/2006/relationships/hyperlink" Target="https://fr.wikipedia.org/wiki/A%C3%A9roport_international_de_New_York-John_F._Kennedy" TargetMode="External"/><Relationship Id="rId10" Type="http://schemas.openxmlformats.org/officeDocument/2006/relationships/hyperlink" Target="https://fr.wikipedia.org/wiki/A%C3%A9roport_de_Francfort-Rhein/Main" TargetMode="External"/><Relationship Id="rId4" Type="http://schemas.openxmlformats.org/officeDocument/2006/relationships/hyperlink" Target="https://fr.wikipedia.org/wiki/A%C3%A9roport_international_O'Hare_de_Chicago" TargetMode="External"/><Relationship Id="rId9" Type="http://schemas.openxmlformats.org/officeDocument/2006/relationships/hyperlink" Target="https://fr.wikipedia.org/wiki/A%C3%A9roport_international_de_Dallas-Fort_Worth" TargetMode="External"/><Relationship Id="rId14" Type="http://schemas.openxmlformats.org/officeDocument/2006/relationships/hyperlink" Target="https://fr.wikipedia.org/wiki/A%C3%A9roport_d'Amsterdam-Schipho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pport.com/wp-content/uploads/2016/05/First-Freedom-of-the-Air.jp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pport.com/wp-content/uploads/2016/05/Second-Freedom-of-the-Air.jp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pport.com/wp-content/uploads/2016/05/Third-Freedom-of-The-Air.jp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pport.com/wp-content/uploads/2016/05/Fourth-Freedom-of-The-Air.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pport.com/wp-content/uploads/2016/05/Fifth-Freedom-of-The-Air-.jp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pport.com/wp-content/uploads/2016/05/Seventh-Freedom-of-The-Air-.jpg"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pport.com/wp-content/uploads/2016/05/Seventh-Freedom-of-The-Air-.jp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pport.com/wp-content/uploads/2016/05/Eighth-Freedom-of-The-Air.jp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pport.com/wp-content/uploads/2016/05/Ninth-Freedom-of-The-Air-.jp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304800"/>
            <a:ext cx="8458200" cy="3962400"/>
          </a:xfrm>
        </p:spPr>
        <p:txBody>
          <a:bodyPr>
            <a:noAutofit/>
          </a:bodyPr>
          <a:lstStyle/>
          <a:p>
            <a:pPr algn="ctr" rtl="1">
              <a:spcBef>
                <a:spcPts val="0"/>
              </a:spcBef>
            </a:pPr>
            <a:r>
              <a:rPr lang="ar-DZ" sz="2400" b="1" i="1" dirty="0" smtClean="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smtClean="0">
              <a:solidFill>
                <a:schemeClr val="bg1"/>
              </a:solidFill>
              <a:latin typeface="Times New Roman" pitchFamily="18" charset="0"/>
              <a:cs typeface="Times New Roman" pitchFamily="18" charset="0"/>
            </a:endParaRPr>
          </a:p>
          <a:p>
            <a:pPr algn="ctr">
              <a:spcBef>
                <a:spcPts val="0"/>
              </a:spcBef>
            </a:pPr>
            <a:r>
              <a:rPr lang="fr-FR" sz="2400" b="1" i="1" dirty="0" smtClean="0">
                <a:solidFill>
                  <a:schemeClr val="bg1"/>
                </a:solidFill>
                <a:latin typeface="Times New Roman" pitchFamily="18" charset="0"/>
                <a:cs typeface="Times New Roman" pitchFamily="18" charset="0"/>
              </a:rPr>
              <a:t>République Algérienne Démocratique et Populaire</a:t>
            </a:r>
            <a:endParaRPr lang="en-US" sz="2400" b="1" dirty="0" smtClean="0">
              <a:solidFill>
                <a:schemeClr val="bg1"/>
              </a:solidFill>
              <a:latin typeface="Times New Roman" pitchFamily="18" charset="0"/>
              <a:cs typeface="Times New Roman" pitchFamily="18" charset="0"/>
            </a:endParaRPr>
          </a:p>
          <a:p>
            <a:pPr algn="ctr">
              <a:spcBef>
                <a:spcPts val="0"/>
              </a:spcBef>
            </a:pPr>
            <a:r>
              <a:rPr lang="ar-DZ" sz="2400" b="1" dirty="0" smtClean="0">
                <a:solidFill>
                  <a:schemeClr val="bg1"/>
                </a:solidFill>
                <a:latin typeface="Times New Roman" pitchFamily="18" charset="0"/>
                <a:cs typeface="Times New Roman" pitchFamily="18" charset="0"/>
              </a:rPr>
              <a:t>وزارة التعليــم العــالي والبحــث العلمـي</a:t>
            </a:r>
            <a:endParaRPr lang="en-US" sz="2400" b="1" dirty="0" smtClean="0">
              <a:solidFill>
                <a:schemeClr val="bg1"/>
              </a:solidFill>
              <a:latin typeface="Times New Roman" pitchFamily="18" charset="0"/>
              <a:cs typeface="Times New Roman" pitchFamily="18" charset="0"/>
            </a:endParaRPr>
          </a:p>
          <a:p>
            <a:pPr algn="ctr">
              <a:spcBef>
                <a:spcPts val="0"/>
              </a:spcBef>
            </a:pPr>
            <a:r>
              <a:rPr lang="fr-FR" sz="2200" b="1" i="1" dirty="0" smtClean="0">
                <a:solidFill>
                  <a:schemeClr val="bg1"/>
                </a:solidFill>
                <a:latin typeface="Times New Roman" pitchFamily="18" charset="0"/>
                <a:cs typeface="Times New Roman" pitchFamily="18" charset="0"/>
              </a:rPr>
              <a:t>Ministère de l’Enseignement Supérieur et de la Recherche Scientifique</a:t>
            </a:r>
            <a:endParaRPr lang="en-US" sz="2200" b="1" dirty="0" smtClean="0">
              <a:solidFill>
                <a:schemeClr val="bg1"/>
              </a:solidFill>
              <a:latin typeface="Times New Roman" pitchFamily="18" charset="0"/>
              <a:cs typeface="Times New Roman" pitchFamily="18" charset="0"/>
            </a:endParaRPr>
          </a:p>
          <a:p>
            <a:pPr algn="ctr">
              <a:spcBef>
                <a:spcPts val="0"/>
              </a:spcBef>
            </a:pPr>
            <a:r>
              <a:rPr lang="ar-DZ" sz="2400" b="1" i="1" dirty="0" smtClean="0">
                <a:solidFill>
                  <a:schemeClr val="bg1"/>
                </a:solidFill>
                <a:latin typeface="Times New Roman" pitchFamily="18" charset="0"/>
                <a:cs typeface="Times New Roman" pitchFamily="18" charset="0"/>
              </a:rPr>
              <a:t>جــامعة محــمد خيضــر – بسكرة –</a:t>
            </a:r>
            <a:endParaRPr lang="en-US" sz="2400" b="1" dirty="0" smtClean="0">
              <a:solidFill>
                <a:schemeClr val="bg1"/>
              </a:solidFill>
              <a:latin typeface="Times New Roman" pitchFamily="18" charset="0"/>
              <a:cs typeface="Times New Roman" pitchFamily="18" charset="0"/>
            </a:endParaRPr>
          </a:p>
          <a:p>
            <a:pPr algn="ctr">
              <a:spcBef>
                <a:spcPts val="0"/>
              </a:spcBef>
            </a:pPr>
            <a:r>
              <a:rPr lang="ar-DZ" sz="2400" b="1" i="1" dirty="0" smtClean="0">
                <a:solidFill>
                  <a:schemeClr val="bg1"/>
                </a:solidFill>
                <a:latin typeface="Times New Roman" pitchFamily="18" charset="0"/>
                <a:cs typeface="Times New Roman" pitchFamily="18" charset="0"/>
              </a:rPr>
              <a:t>كــلية العلــوم الاقتصــادية و التجــارية و علــوم التسييــر</a:t>
            </a:r>
            <a:endParaRPr lang="en-US" sz="2400" b="1" dirty="0" smtClean="0">
              <a:solidFill>
                <a:schemeClr val="bg1"/>
              </a:solidFill>
              <a:latin typeface="Times New Roman" pitchFamily="18" charset="0"/>
              <a:cs typeface="Times New Roman" pitchFamily="18" charset="0"/>
            </a:endParaRPr>
          </a:p>
          <a:p>
            <a:pPr algn="ctr">
              <a:spcBef>
                <a:spcPts val="0"/>
              </a:spcBef>
            </a:pPr>
            <a:r>
              <a:rPr lang="ar-DZ" sz="2400" b="1" i="1" dirty="0" smtClean="0">
                <a:solidFill>
                  <a:schemeClr val="bg1"/>
                </a:solidFill>
                <a:latin typeface="Times New Roman" pitchFamily="18" charset="0"/>
                <a:cs typeface="Times New Roman" pitchFamily="18" charset="0"/>
              </a:rPr>
              <a:t>قسم العلوم التجارية</a:t>
            </a:r>
            <a:endParaRPr lang="en-US" sz="2400" b="1" dirty="0" smtClean="0">
              <a:solidFill>
                <a:schemeClr val="bg1"/>
              </a:solidFill>
              <a:latin typeface="Times New Roman" pitchFamily="18" charset="0"/>
              <a:cs typeface="Times New Roman" pitchFamily="18" charset="0"/>
            </a:endParaRPr>
          </a:p>
          <a:p>
            <a:pPr algn="ctr" rtl="1">
              <a:spcBef>
                <a:spcPts val="0"/>
              </a:spcBef>
            </a:pPr>
            <a:r>
              <a:rPr lang="ar-DZ" sz="2400" b="1" dirty="0" smtClean="0">
                <a:solidFill>
                  <a:schemeClr val="bg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600" b="1" dirty="0" smtClean="0">
                <a:solidFill>
                  <a:schemeClr val="bg1"/>
                </a:solidFill>
                <a:latin typeface="Times New Roman" pitchFamily="18" charset="0"/>
                <a:ea typeface="Tahoma" pitchFamily="34" charset="0"/>
                <a:cs typeface="Times New Roman" pitchFamily="18" charset="0"/>
              </a:rPr>
              <a:t>مقياس: إمداد ونقل دولي</a:t>
            </a:r>
          </a:p>
          <a:p>
            <a:pPr algn="ctr" rtl="1" fontAlgn="ctr"/>
            <a:r>
              <a:rPr lang="ar-DZ" b="1" dirty="0" smtClean="0">
                <a:solidFill>
                  <a:schemeClr val="bg1"/>
                </a:solidFill>
                <a:latin typeface="Times New Roman" pitchFamily="18" charset="0"/>
                <a:cs typeface="Times New Roman" pitchFamily="18" charset="0"/>
              </a:rPr>
              <a:t>الموسم الجامعي: 2020/2019</a:t>
            </a:r>
          </a:p>
        </p:txBody>
      </p:sp>
      <p:grpSp>
        <p:nvGrpSpPr>
          <p:cNvPr id="5" name="Group 1"/>
          <p:cNvGrpSpPr>
            <a:grpSpLocks/>
          </p:cNvGrpSpPr>
          <p:nvPr/>
        </p:nvGrpSpPr>
        <p:grpSpPr bwMode="auto">
          <a:xfrm>
            <a:off x="228600" y="3810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0" name="Group 1"/>
          <p:cNvGrpSpPr>
            <a:grpSpLocks/>
          </p:cNvGrpSpPr>
          <p:nvPr/>
        </p:nvGrpSpPr>
        <p:grpSpPr bwMode="auto">
          <a:xfrm>
            <a:off x="7926002" y="3810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789539"/>
            <a:ext cx="7696200" cy="1458861"/>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r>
              <a:rPr lang="ar-DZ" sz="2400" b="1" dirty="0" smtClean="0">
                <a:solidFill>
                  <a:prstClr val="black"/>
                </a:solidFill>
                <a:latin typeface="Adobe Arabic" pitchFamily="18" charset="-78"/>
                <a:cs typeface="Adobe Arabic" pitchFamily="18" charset="-78"/>
              </a:rPr>
              <a:t>:</a:t>
            </a:r>
            <a:endParaRPr lang="fr-FR" sz="2400" b="1" dirty="0" smtClean="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5400" b="1" smtClean="0">
                <a:solidFill>
                  <a:srgbClr val="FF0000"/>
                </a:solidFill>
                <a:latin typeface="Adobe Arabic" pitchFamily="18" charset="-78"/>
                <a:cs typeface="Adobe Arabic" pitchFamily="18" charset="-78"/>
              </a:rPr>
              <a:t>النقل </a:t>
            </a:r>
            <a:r>
              <a:rPr lang="ar-DZ" sz="5400" b="1" dirty="0" smtClean="0">
                <a:solidFill>
                  <a:srgbClr val="FF0000"/>
                </a:solidFill>
                <a:latin typeface="Adobe Arabic" pitchFamily="18" charset="-78"/>
                <a:cs typeface="Adobe Arabic" pitchFamily="18" charset="-78"/>
              </a:rPr>
              <a:t>الجوي الدولي</a:t>
            </a:r>
            <a:endParaRPr lang="ar-DZ" sz="5400" b="1" dirty="0">
              <a:solidFill>
                <a:srgbClr val="FF0000"/>
              </a:solidFill>
              <a:latin typeface="Adobe Arabic" pitchFamily="18" charset="-78"/>
              <a:cs typeface="Adobe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62400" y="609600"/>
            <a:ext cx="4724400" cy="685800"/>
          </a:xfrm>
        </p:spPr>
        <p:txBody>
          <a:bodyPr>
            <a:normAutofit lnSpcReduction="10000"/>
          </a:bodyPr>
          <a:lstStyle/>
          <a:p>
            <a:pPr marL="6350" indent="22225" algn="just" rtl="1">
              <a:buNone/>
            </a:pPr>
            <a:r>
              <a:rPr lang="ar-DZ" sz="4000" b="1" dirty="0" smtClean="0">
                <a:solidFill>
                  <a:srgbClr val="FF0000"/>
                </a:solidFill>
                <a:latin typeface="Times New Roman" pitchFamily="18" charset="0"/>
                <a:cs typeface="Times New Roman" pitchFamily="18" charset="0"/>
              </a:rPr>
              <a:t>7. </a:t>
            </a:r>
            <a:r>
              <a:rPr lang="ar-EG" sz="4000" b="1" dirty="0" smtClean="0">
                <a:solidFill>
                  <a:srgbClr val="FF0000"/>
                </a:solidFill>
                <a:latin typeface="Times New Roman" pitchFamily="18" charset="0"/>
                <a:cs typeface="Times New Roman" pitchFamily="18" charset="0"/>
              </a:rPr>
              <a:t>أنواع الرحلات الجوية</a:t>
            </a:r>
            <a:r>
              <a:rPr lang="ar-DZ" sz="4000" b="1" dirty="0" smtClean="0">
                <a:solidFill>
                  <a:srgbClr val="FF0000"/>
                </a:solidFill>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
        <p:nvSpPr>
          <p:cNvPr id="4" name="Espace réservé du contenu 2"/>
          <p:cNvSpPr txBox="1">
            <a:spLocks/>
          </p:cNvSpPr>
          <p:nvPr/>
        </p:nvSpPr>
        <p:spPr>
          <a:xfrm>
            <a:off x="228600" y="1524000"/>
            <a:ext cx="8534400" cy="2743200"/>
          </a:xfrm>
          <a:prstGeom prst="rect">
            <a:avLst/>
          </a:prstGeom>
        </p:spPr>
        <p:txBody>
          <a:bodyPr vert="horz">
            <a:norm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tabLst/>
              <a:defRPr/>
            </a:pPr>
            <a:r>
              <a:rPr lang="ar-DZ" sz="3600" b="1" baseline="0" dirty="0" smtClean="0">
                <a:solidFill>
                  <a:srgbClr val="FF0000"/>
                </a:solidFill>
                <a:latin typeface="Times New Roman" pitchFamily="18" charset="0"/>
                <a:cs typeface="Times New Roman" pitchFamily="18" charset="0"/>
              </a:rPr>
              <a:t>أ.</a:t>
            </a:r>
            <a:r>
              <a:rPr lang="ar-DZ" sz="3600" b="1" dirty="0" smtClean="0">
                <a:solidFill>
                  <a:srgbClr val="FF0000"/>
                </a:solidFill>
                <a:latin typeface="Times New Roman" pitchFamily="18" charset="0"/>
                <a:cs typeface="Times New Roman" pitchFamily="18" charset="0"/>
              </a:rPr>
              <a:t> </a:t>
            </a:r>
            <a:r>
              <a:rPr kumimoji="0" lang="ar-EG"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خطوط جوية منتظمة:</a:t>
            </a:r>
            <a:endParaRPr kumimoji="0" lang="ar-DZ"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رحلات جوية مفتوحة </a:t>
            </a:r>
            <a:r>
              <a:rPr kumimoji="0" lang="ar-EG" sz="3200" b="1"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ل</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ل</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جمهور</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تسيرها شركات الطيران بين مطارين أو أكثر محددين سلفا</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وفق جدول مواعيد معلن</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ة،</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رحلات بتكرار وانتظام ثابتين وواضحين، قد تكون لنقل الركاب أو البضائع أو </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معا</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t>
            </a:r>
            <a:endParaRPr kumimoji="0" lang="fr-FR"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Espace réservé du contenu 2"/>
          <p:cNvSpPr txBox="1">
            <a:spLocks/>
          </p:cNvSpPr>
          <p:nvPr/>
        </p:nvSpPr>
        <p:spPr>
          <a:xfrm>
            <a:off x="228600" y="4343400"/>
            <a:ext cx="8534400" cy="2209800"/>
          </a:xfrm>
          <a:prstGeom prst="rect">
            <a:avLst/>
          </a:prstGeom>
        </p:spPr>
        <p:txBody>
          <a:bodyPr vert="horz">
            <a:norm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tabLst/>
              <a:defRPr/>
            </a:pPr>
            <a:r>
              <a:rPr lang="ar-DZ" sz="3600" b="1" baseline="0" dirty="0" smtClean="0">
                <a:solidFill>
                  <a:srgbClr val="FF0000"/>
                </a:solidFill>
                <a:latin typeface="Times New Roman" pitchFamily="18" charset="0"/>
                <a:cs typeface="Times New Roman" pitchFamily="18" charset="0"/>
              </a:rPr>
              <a:t>ب.</a:t>
            </a:r>
            <a:r>
              <a:rPr lang="ar-DZ" sz="3600" b="1" dirty="0" smtClean="0">
                <a:solidFill>
                  <a:srgbClr val="FF0000"/>
                </a:solidFill>
                <a:latin typeface="Times New Roman" pitchFamily="18" charset="0"/>
                <a:cs typeface="Times New Roman" pitchFamily="18" charset="0"/>
              </a:rPr>
              <a:t> </a:t>
            </a:r>
            <a:r>
              <a:rPr kumimoji="0" lang="ar-EG"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رحلات جوية </a:t>
            </a:r>
            <a:r>
              <a:rPr kumimoji="0" lang="ar-DZ"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غ </a:t>
            </a:r>
            <a:r>
              <a:rPr kumimoji="0" lang="ar-EG"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المنتظمة (</a:t>
            </a:r>
            <a:r>
              <a:rPr kumimoji="0" lang="ar-DZ"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طيران </a:t>
            </a:r>
            <a:r>
              <a:rPr kumimoji="0" lang="ar-EG"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عارض</a:t>
            </a:r>
            <a:r>
              <a:rPr kumimoji="0" lang="ar-DZ"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kumimoji="0" lang="ar-EG"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endParaRPr kumimoji="0" lang="ar-DZ"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رحلات جوية بناء على اتفاق خاص بين الشاحنين وشركة الطيران</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لاستئجار طائرة أو استئجار حمولتها</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لنقل بضائع في مواعيد </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يتم الاتفاق </a:t>
            </a:r>
            <a:r>
              <a:rPr kumimoji="0" lang="ar-EG"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عليها</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6800" y="609600"/>
            <a:ext cx="3810000" cy="762000"/>
          </a:xfrm>
        </p:spPr>
        <p:txBody>
          <a:bodyPr>
            <a:normAutofit/>
          </a:bodyPr>
          <a:lstStyle/>
          <a:p>
            <a:pPr marL="0" indent="0" algn="just" rtl="1">
              <a:buClr>
                <a:srgbClr val="FF0000"/>
              </a:buClr>
              <a:buNone/>
            </a:pPr>
            <a:r>
              <a:rPr lang="ar-DZ" sz="3600" b="1" dirty="0" smtClean="0">
                <a:solidFill>
                  <a:srgbClr val="FF0000"/>
                </a:solidFill>
                <a:latin typeface="Times New Roman" pitchFamily="18" charset="0"/>
                <a:cs typeface="Times New Roman" pitchFamily="18" charset="0"/>
              </a:rPr>
              <a:t>ج. التاكسي الطائر:</a:t>
            </a:r>
            <a:endParaRPr lang="fr-FR" sz="3600" b="1" dirty="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304800" y="1447800"/>
            <a:ext cx="8458200" cy="4038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يتم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ب</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طائرات صغيرة تمتلكها شركات صغيرة تسع بين 4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و</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25 راكب</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بين مدن الدولة الواحدة</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من مميزاته:</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يستخدم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ممرات صغيرة محدودة إمكانيات</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الإقلاع والهبوط</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يناسب ركاب الرحلات السريعة ورجال الأعمال</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وفر الوقت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ل</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صعوبة انتقال السياح بالطرق السريعة</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حقق الراحة والأمان</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حقق رغبات المسافرين في المواعيد</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Tx/>
              <a:buSzPct val="80000"/>
              <a:buFont typeface="Wingdings 2"/>
              <a:buNone/>
              <a:tabLst/>
              <a:defRPr/>
            </a:pPr>
            <a:endParaRPr kumimoji="0" lang="fr-FR"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962400" y="457200"/>
            <a:ext cx="4648200" cy="960438"/>
          </a:xfrm>
        </p:spPr>
        <p:txBody>
          <a:bodyPr>
            <a:normAutofit/>
          </a:bodyPr>
          <a:lstStyle/>
          <a:p>
            <a:pPr algn="r" rtl="1"/>
            <a:r>
              <a:rPr lang="ar-DZ" sz="3600" b="1" dirty="0" smtClean="0">
                <a:solidFill>
                  <a:srgbClr val="FF0000"/>
                </a:solidFill>
              </a:rPr>
              <a:t>ثانيا. عناصر النقل الجوي :</a:t>
            </a:r>
            <a:endParaRPr lang="fr-FR" sz="3600" dirty="0"/>
          </a:p>
        </p:txBody>
      </p:sp>
      <p:sp>
        <p:nvSpPr>
          <p:cNvPr id="3" name="Espace réservé du contenu 2"/>
          <p:cNvSpPr>
            <a:spLocks noGrp="1"/>
          </p:cNvSpPr>
          <p:nvPr>
            <p:ph idx="1"/>
          </p:nvPr>
        </p:nvSpPr>
        <p:spPr>
          <a:xfrm>
            <a:off x="304800" y="1600200"/>
            <a:ext cx="8458200" cy="3048000"/>
          </a:xfrm>
        </p:spPr>
        <p:txBody>
          <a:bodyPr>
            <a:normAutofit/>
          </a:bodyPr>
          <a:lstStyle/>
          <a:p>
            <a:pPr marL="514350" indent="-514350" algn="r" rtl="1">
              <a:buClrTx/>
              <a:buNone/>
            </a:pPr>
            <a:r>
              <a:rPr lang="ar-DZ" sz="3200" b="1" dirty="0" smtClean="0">
                <a:solidFill>
                  <a:schemeClr val="bg1"/>
                </a:solidFill>
                <a:cs typeface="+mj-cs"/>
              </a:rPr>
              <a:t>1. المطارات</a:t>
            </a:r>
          </a:p>
          <a:p>
            <a:pPr marL="514350" indent="-514350" algn="r" rtl="1">
              <a:buClrTx/>
              <a:buNone/>
            </a:pPr>
            <a:r>
              <a:rPr lang="ar-DZ" sz="3200" b="1" dirty="0" smtClean="0">
                <a:solidFill>
                  <a:schemeClr val="bg1"/>
                </a:solidFill>
                <a:cs typeface="+mj-cs"/>
              </a:rPr>
              <a:t>2. الخدمات الملاحية</a:t>
            </a:r>
          </a:p>
          <a:p>
            <a:pPr marL="514350" indent="-514350" algn="r" rtl="1">
              <a:buClrTx/>
              <a:buNone/>
            </a:pPr>
            <a:r>
              <a:rPr lang="ar-DZ" sz="3200" b="1" dirty="0" smtClean="0">
                <a:solidFill>
                  <a:schemeClr val="bg1"/>
                </a:solidFill>
                <a:cs typeface="+mj-cs"/>
              </a:rPr>
              <a:t>3. الطائرات</a:t>
            </a:r>
          </a:p>
          <a:p>
            <a:pPr marL="514350" indent="-514350" algn="r" rtl="1">
              <a:buClrTx/>
              <a:buNone/>
            </a:pPr>
            <a:r>
              <a:rPr lang="ar-DZ" sz="3200" b="1" dirty="0" smtClean="0">
                <a:solidFill>
                  <a:schemeClr val="bg1"/>
                </a:solidFill>
                <a:cs typeface="+mj-cs"/>
              </a:rPr>
              <a:t>4. شركات النقل الجوي</a:t>
            </a:r>
          </a:p>
          <a:p>
            <a:pPr marL="514350" indent="-514350" algn="r" rtl="1">
              <a:buClrTx/>
              <a:buNone/>
            </a:pPr>
            <a:r>
              <a:rPr lang="ar-DZ" sz="3200" b="1" dirty="0" smtClean="0">
                <a:solidFill>
                  <a:schemeClr val="bg1"/>
                </a:solidFill>
                <a:cs typeface="+mj-cs"/>
              </a:rPr>
              <a:t>5. الخدمات اللوجستية</a:t>
            </a:r>
            <a:endParaRPr lang="fr-FR" sz="3200" dirty="0" smtClean="0">
              <a:solidFill>
                <a:schemeClr val="bg1"/>
              </a:solidFill>
              <a:cs typeface="+mj-cs"/>
            </a:endParaRPr>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019800" y="457200"/>
            <a:ext cx="2667000" cy="685800"/>
          </a:xfrm>
        </p:spPr>
        <p:txBody>
          <a:bodyPr>
            <a:normAutofit/>
          </a:bodyPr>
          <a:lstStyle/>
          <a:p>
            <a:pPr algn="r" rtl="1"/>
            <a:r>
              <a:rPr lang="ar-DZ" sz="3600" b="1" dirty="0" smtClean="0">
                <a:solidFill>
                  <a:srgbClr val="FF0000"/>
                </a:solidFill>
              </a:rPr>
              <a:t>1. المطارات:</a:t>
            </a:r>
            <a:endParaRPr lang="fr-FR" sz="3600" dirty="0">
              <a:solidFill>
                <a:srgbClr val="FF0000"/>
              </a:solidFill>
            </a:endParaRPr>
          </a:p>
        </p:txBody>
      </p:sp>
      <p:sp>
        <p:nvSpPr>
          <p:cNvPr id="3" name="Espace réservé du contenu 2"/>
          <p:cNvSpPr>
            <a:spLocks noGrp="1"/>
          </p:cNvSpPr>
          <p:nvPr>
            <p:ph idx="1"/>
          </p:nvPr>
        </p:nvSpPr>
        <p:spPr>
          <a:xfrm>
            <a:off x="304800" y="1447800"/>
            <a:ext cx="8382000" cy="2743200"/>
          </a:xfrm>
        </p:spPr>
        <p:txBody>
          <a:bodyPr>
            <a:normAutofit/>
          </a:bodyPr>
          <a:lstStyle/>
          <a:p>
            <a:pPr marL="6350" indent="22225" algn="just" rtl="1">
              <a:buNone/>
              <a:tabLst>
                <a:tab pos="509588" algn="l"/>
              </a:tabLst>
            </a:pPr>
            <a:r>
              <a:rPr lang="ar-DZ" sz="3200" b="1" dirty="0" smtClean="0">
                <a:solidFill>
                  <a:srgbClr val="FF0000"/>
                </a:solidFill>
              </a:rPr>
              <a:t>أ. تعريف المطار:</a:t>
            </a:r>
          </a:p>
          <a:p>
            <a:pPr marL="6350" indent="22225" algn="just" rtl="1">
              <a:buNone/>
              <a:tabLst>
                <a:tab pos="509588" algn="l"/>
              </a:tabLst>
            </a:pPr>
            <a:r>
              <a:rPr lang="ar-DZ" sz="3200" b="1" dirty="0" smtClean="0">
                <a:solidFill>
                  <a:schemeClr val="bg1"/>
                </a:solidFill>
              </a:rPr>
              <a:t> يمثل المطار مساحة محددة من سطح الأرض أو الماء، ويتضمن مباني ومدارج للهبوط والإقلاع، ومنشآت ومعدات مخصصة لتسهيل حركة الطائرات عند الهبوط الإقلاع وتحركها فيه، ويمثل بوابة الاتصال بالعالم الخارجي.</a:t>
            </a:r>
            <a:endParaRPr lang="fr-FR" sz="3200" b="1" dirty="0">
              <a:solidFill>
                <a:schemeClr val="bg1"/>
              </a:solidFill>
            </a:endParaRPr>
          </a:p>
        </p:txBody>
      </p:sp>
      <p:sp>
        <p:nvSpPr>
          <p:cNvPr id="4" name="Espace réservé du contenu 2"/>
          <p:cNvSpPr txBox="1">
            <a:spLocks/>
          </p:cNvSpPr>
          <p:nvPr/>
        </p:nvSpPr>
        <p:spPr>
          <a:xfrm>
            <a:off x="381000" y="4572000"/>
            <a:ext cx="8229600" cy="2133600"/>
          </a:xfrm>
          <a:prstGeom prst="rect">
            <a:avLst/>
          </a:prstGeom>
        </p:spPr>
        <p:txBody>
          <a:bodyPr vert="horz">
            <a:noAutofit/>
          </a:bodyPr>
          <a:lstStyle/>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tab pos="509588" algn="l"/>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    تختلف المطارات من حيث المساحة، عدد المسافرين، عدد مكاتب شركات الطيران، وعدد المدارج وطولها: مطارات صغيرة طول المدرج &lt; 3300 </a:t>
            </a:r>
            <a:r>
              <a:rPr kumimoji="0" lang="ar-DZ" sz="3200" b="1" i="0" u="none" strike="noStrike" kern="1200" cap="none" spc="0" normalizeH="0" baseline="0" noProof="0" dirty="0" err="1" smtClean="0">
                <a:ln>
                  <a:noFill/>
                </a:ln>
                <a:solidFill>
                  <a:schemeClr val="bg1"/>
                </a:solidFill>
                <a:effectLst/>
                <a:uLnTx/>
                <a:uFillTx/>
                <a:latin typeface="+mn-lt"/>
                <a:ea typeface="+mn-ea"/>
                <a:cs typeface="+mn-cs"/>
              </a:rPr>
              <a:t>م</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err="1" smtClean="0">
                <a:ln>
                  <a:noFill/>
                </a:ln>
                <a:solidFill>
                  <a:schemeClr val="bg1"/>
                </a:solidFill>
                <a:effectLst/>
                <a:uLnTx/>
                <a:uFillTx/>
                <a:latin typeface="+mn-lt"/>
                <a:ea typeface="+mn-ea"/>
                <a:cs typeface="+mn-cs"/>
              </a:rPr>
              <a:t>مطارات</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كبيرة تستقبل طائرات من دول متباعدة، طور المدرج &gt; 16600 </a:t>
            </a:r>
            <a:r>
              <a:rPr kumimoji="0" lang="ar-DZ" sz="3200" b="1" i="0" u="none" strike="noStrike" kern="1200" cap="none" spc="0" normalizeH="0" baseline="0" noProof="0" dirty="0" err="1" smtClean="0">
                <a:ln>
                  <a:noFill/>
                </a:ln>
                <a:solidFill>
                  <a:schemeClr val="bg1"/>
                </a:solidFill>
                <a:effectLst/>
                <a:uLnTx/>
                <a:uFillTx/>
                <a:latin typeface="+mn-lt"/>
                <a:ea typeface="+mn-ea"/>
                <a:cs typeface="+mn-cs"/>
              </a:rPr>
              <a:t>م</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066800"/>
            <a:ext cx="8534400" cy="3124200"/>
          </a:xfrm>
        </p:spPr>
        <p:txBody>
          <a:bodyPr>
            <a:normAutofit/>
          </a:bodyPr>
          <a:lstStyle/>
          <a:p>
            <a:pPr marL="6350" indent="22225" algn="just" rtl="1">
              <a:buNone/>
            </a:pPr>
            <a:r>
              <a:rPr lang="ar-DZ" sz="3200" b="1" dirty="0" smtClean="0">
                <a:solidFill>
                  <a:srgbClr val="FF0000"/>
                </a:solidFill>
              </a:rPr>
              <a:t>المطار الدولي </a:t>
            </a:r>
            <a:r>
              <a:rPr lang="ar-DZ" sz="3200" b="1" dirty="0" smtClean="0">
                <a:solidFill>
                  <a:schemeClr val="bg1"/>
                </a:solidFill>
              </a:rPr>
              <a:t>يقع في إقليم دولي لاستقبال وخروج حركة الطائرات الدولية، وتتخذ فيه الإجراءات الجمركية للبضائع المشحونة من وإلى دول أجنبية.</a:t>
            </a:r>
          </a:p>
          <a:p>
            <a:pPr marL="6350" indent="22225" algn="just" rtl="1">
              <a:buNone/>
            </a:pPr>
            <a:r>
              <a:rPr lang="ar-DZ" sz="3200" b="1" dirty="0" smtClean="0">
                <a:solidFill>
                  <a:srgbClr val="FF0000"/>
                </a:solidFill>
              </a:rPr>
              <a:t>المطار المحلي </a:t>
            </a:r>
            <a:r>
              <a:rPr lang="ar-DZ" sz="3200" b="1" dirty="0" smtClean="0">
                <a:solidFill>
                  <a:schemeClr val="bg1"/>
                </a:solidFill>
              </a:rPr>
              <a:t>يقتصر نشاط الطائرات داخل حدود الدولة، وتكون حركة الطائرات بين المطارات المحلية، أو مع مطار دولي لإيصال المسافرين من/ إلى منطقة لا يوجد بها </a:t>
            </a:r>
            <a:r>
              <a:rPr lang="ar-DZ" sz="2800" b="1" dirty="0" smtClean="0">
                <a:solidFill>
                  <a:schemeClr val="bg1"/>
                </a:solidFill>
              </a:rPr>
              <a:t>مطار دولي.</a:t>
            </a:r>
            <a:endParaRPr lang="ar-DZ" sz="3200" b="1" dirty="0" smtClean="0">
              <a:solidFill>
                <a:schemeClr val="bg1"/>
              </a:solidFill>
            </a:endParaRPr>
          </a:p>
        </p:txBody>
      </p:sp>
      <p:sp>
        <p:nvSpPr>
          <p:cNvPr id="4" name="Espace réservé du contenu 2"/>
          <p:cNvSpPr txBox="1">
            <a:spLocks/>
          </p:cNvSpPr>
          <p:nvPr/>
        </p:nvSpPr>
        <p:spPr>
          <a:xfrm>
            <a:off x="228600" y="4419600"/>
            <a:ext cx="8534400" cy="2362200"/>
          </a:xfrm>
          <a:prstGeom prst="rect">
            <a:avLst/>
          </a:prstGeom>
        </p:spPr>
        <p:txBody>
          <a:bodyPr vert="horz">
            <a:noAutofit/>
          </a:bodyPr>
          <a:lstStyle/>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     تنقسم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شركات النقل الجوي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إلى:</a:t>
            </a:r>
          </a:p>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lang="ar-DZ" sz="3200" b="1" dirty="0" smtClean="0">
                <a:solidFill>
                  <a:srgbClr val="FF0000"/>
                </a:solidFill>
              </a:rPr>
              <a:t>ناقل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داخلي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تقتصر رحلاته داخل حدود الدولة؛</a:t>
            </a:r>
          </a:p>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ناقل دولي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تمتد رحلاته إلى عدد من الدول؛</a:t>
            </a:r>
          </a:p>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ناقل محوري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ينقل الركاب إلى مطارات محورية كبيرة.</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Espace réservé du contenu 2"/>
          <p:cNvSpPr txBox="1">
            <a:spLocks/>
          </p:cNvSpPr>
          <p:nvPr/>
        </p:nvSpPr>
        <p:spPr>
          <a:xfrm>
            <a:off x="5029200" y="228600"/>
            <a:ext cx="3657600" cy="6858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600" b="1" i="0" u="none" strike="noStrike" kern="1200" cap="none" spc="0" normalizeH="0" baseline="0" noProof="0" smtClean="0">
                <a:ln>
                  <a:noFill/>
                </a:ln>
                <a:solidFill>
                  <a:srgbClr val="FF0000"/>
                </a:solidFill>
                <a:effectLst/>
                <a:uLnTx/>
                <a:uFillTx/>
                <a:latin typeface="+mn-lt"/>
                <a:ea typeface="+mn-ea"/>
                <a:cs typeface="+mn-cs"/>
              </a:rPr>
              <a:t>ب. </a:t>
            </a:r>
            <a:r>
              <a:rPr kumimoji="0" lang="ar-SA" sz="3600" b="1" i="0" u="none" strike="noStrike" kern="1200" cap="none" spc="0" normalizeH="0" baseline="0" noProof="0" smtClean="0">
                <a:ln>
                  <a:noFill/>
                </a:ln>
                <a:solidFill>
                  <a:srgbClr val="FF0000"/>
                </a:solidFill>
                <a:effectLst/>
                <a:uLnTx/>
                <a:uFillTx/>
                <a:latin typeface="+mn-lt"/>
                <a:ea typeface="+mn-ea"/>
                <a:cs typeface="+mn-cs"/>
              </a:rPr>
              <a:t>أنواع </a:t>
            </a:r>
            <a:r>
              <a:rPr kumimoji="0" lang="ar-SY" sz="3600" b="1" i="0" u="none" strike="noStrike" kern="1200" cap="none" spc="0" normalizeH="0" baseline="0" noProof="0" smtClean="0">
                <a:ln>
                  <a:noFill/>
                </a:ln>
                <a:solidFill>
                  <a:srgbClr val="FF0000"/>
                </a:solidFill>
                <a:effectLst/>
                <a:uLnTx/>
                <a:uFillTx/>
                <a:latin typeface="+mn-lt"/>
                <a:ea typeface="+mn-ea"/>
                <a:cs typeface="+mn-cs"/>
              </a:rPr>
              <a:t>ال</a:t>
            </a:r>
            <a:r>
              <a:rPr kumimoji="0" lang="ar-SA" sz="3600" b="1" i="0" u="none" strike="noStrike" kern="1200" cap="none" spc="0" normalizeH="0" baseline="0" noProof="0" smtClean="0">
                <a:ln>
                  <a:noFill/>
                </a:ln>
                <a:solidFill>
                  <a:srgbClr val="FF0000"/>
                </a:solidFill>
                <a:effectLst/>
                <a:uLnTx/>
                <a:uFillTx/>
                <a:latin typeface="+mn-lt"/>
                <a:ea typeface="+mn-ea"/>
                <a:cs typeface="+mn-cs"/>
              </a:rPr>
              <a:t>مطارات</a:t>
            </a:r>
            <a:r>
              <a:rPr kumimoji="0" lang="ar-DZ" sz="3600" b="1" i="0" u="none" strike="noStrike" kern="1200" cap="none" spc="0" normalizeH="0" baseline="0" noProof="0" smtClean="0">
                <a:ln>
                  <a:noFill/>
                </a:ln>
                <a:solidFill>
                  <a:srgbClr val="FF0000"/>
                </a:solidFill>
                <a:effectLst/>
                <a:uLnTx/>
                <a:uFillTx/>
                <a:latin typeface="+mn-lt"/>
                <a:ea typeface="+mn-ea"/>
                <a:cs typeface="+mn-cs"/>
              </a:rPr>
              <a:t>:</a:t>
            </a: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txBox="1">
            <a:spLocks/>
          </p:cNvSpPr>
          <p:nvPr/>
        </p:nvSpPr>
        <p:spPr>
          <a:xfrm>
            <a:off x="228600" y="1524000"/>
            <a:ext cx="8610600" cy="43434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مطارات دولية من الصنف الأول</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تكون في إقليم دولة لاستقبال وخروج طائرات دولية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ب</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سعة كبيرة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لمسافات بعيدة ومتوسطة،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تضم </a:t>
            </a:r>
            <a:r>
              <a:rPr kumimoji="0" lang="ar-DZ" sz="3200" b="1" i="0" u="none" strike="noStrike" kern="1200" cap="none" spc="0" normalizeH="0" baseline="0" noProof="0" dirty="0" err="1" smtClean="0">
                <a:ln>
                  <a:noFill/>
                </a:ln>
                <a:solidFill>
                  <a:schemeClr val="bg1"/>
                </a:solidFill>
                <a:effectLst/>
                <a:uLnTx/>
                <a:uFillTx/>
                <a:latin typeface="+mn-lt"/>
                <a:ea typeface="+mn-ea"/>
                <a:cs typeface="+mn-cs"/>
              </a:rPr>
              <a:t>بنى</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فوقية وتجهيزات للأمن والاستغلال التقني والتجاري.</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مطارات دولية من الصنف الثاني</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تستغل من طرف طائرات ذات سعة متوسطة ولمسافات متوسطة، وهي مخصصة للخدمات الجوية المنتظمة الدولية والوطنية.</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مطارات محلية</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ذات سعة متوسطة، مخصصة للخدمات الجوية المنتظمة داخل الوطن.</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550926" marR="0" lvl="0" indent="-51435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629400" y="304800"/>
            <a:ext cx="1066800" cy="6172200"/>
          </a:xfrm>
        </p:spPr>
        <p:txBody>
          <a:bodyPr vert="vert270">
            <a:noAutofit/>
          </a:bodyPr>
          <a:lstStyle/>
          <a:p>
            <a:pPr algn="ctr" rtl="1"/>
            <a:r>
              <a:rPr lang="ar-DZ" sz="3600" b="1" dirty="0" smtClean="0">
                <a:solidFill>
                  <a:srgbClr val="FF0000"/>
                </a:solidFill>
              </a:rPr>
              <a:t>ج. ترتيب المطارات الدولية حسب عدد المسافرين(2017):</a:t>
            </a:r>
            <a:endParaRPr lang="fr-FR" sz="3600" b="1" dirty="0">
              <a:solidFill>
                <a:srgbClr val="FF0000"/>
              </a:solidFill>
            </a:endParaRPr>
          </a:p>
        </p:txBody>
      </p:sp>
      <p:graphicFrame>
        <p:nvGraphicFramePr>
          <p:cNvPr id="4" name="Tableau 3"/>
          <p:cNvGraphicFramePr>
            <a:graphicFrameLocks noGrp="1"/>
          </p:cNvGraphicFramePr>
          <p:nvPr/>
        </p:nvGraphicFramePr>
        <p:xfrm>
          <a:off x="107430" y="0"/>
          <a:ext cx="5226570" cy="3567536"/>
        </p:xfrm>
        <a:graphic>
          <a:graphicData uri="http://schemas.openxmlformats.org/drawingml/2006/table">
            <a:tbl>
              <a:tblPr/>
              <a:tblGrid>
                <a:gridCol w="461168"/>
                <a:gridCol w="3151314"/>
                <a:gridCol w="1614088"/>
              </a:tblGrid>
              <a:tr h="0">
                <a:tc>
                  <a:txBody>
                    <a:bodyPr/>
                    <a:lstStyle/>
                    <a:p>
                      <a:pPr marL="0" marR="0" algn="ctr">
                        <a:lnSpc>
                          <a:spcPct val="115000"/>
                        </a:lnSpc>
                        <a:spcBef>
                          <a:spcPts val="0"/>
                        </a:spcBef>
                        <a:spcAft>
                          <a:spcPts val="0"/>
                        </a:spcAft>
                      </a:pPr>
                      <a:endParaRPr lang="fr-FR" sz="2200" b="1" dirty="0">
                        <a:solidFill>
                          <a:schemeClr val="bg1"/>
                        </a:solidFill>
                        <a:latin typeface="Calibri"/>
                        <a:ea typeface="Calibri"/>
                        <a:cs typeface="Arial"/>
                      </a:endParaRPr>
                    </a:p>
                  </a:txBody>
                  <a:tcPr marL="60370" marR="198087"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ctr">
                        <a:lnSpc>
                          <a:spcPct val="115000"/>
                        </a:lnSpc>
                        <a:spcBef>
                          <a:spcPts val="0"/>
                        </a:spcBef>
                        <a:spcAft>
                          <a:spcPts val="0"/>
                        </a:spcAft>
                      </a:pPr>
                      <a:r>
                        <a:rPr lang="fr-FR" sz="2200" b="1" dirty="0">
                          <a:solidFill>
                            <a:schemeClr val="bg1"/>
                          </a:solidFill>
                          <a:latin typeface="Times New Roman"/>
                          <a:ea typeface="Times New Roman"/>
                          <a:cs typeface="Arial"/>
                        </a:rPr>
                        <a:t>Aéroport</a:t>
                      </a:r>
                      <a:endParaRPr lang="fr-FR" sz="2200" b="1" dirty="0">
                        <a:solidFill>
                          <a:schemeClr val="bg1"/>
                        </a:solidFill>
                        <a:latin typeface="Calibri"/>
                        <a:ea typeface="Calibri"/>
                        <a:cs typeface="Arial"/>
                      </a:endParaRPr>
                    </a:p>
                  </a:txBody>
                  <a:tcPr marL="60370" marR="198087"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ctr">
                        <a:lnSpc>
                          <a:spcPct val="115000"/>
                        </a:lnSpc>
                        <a:spcBef>
                          <a:spcPts val="0"/>
                        </a:spcBef>
                        <a:spcAft>
                          <a:spcPts val="0"/>
                        </a:spcAft>
                      </a:pPr>
                      <a:r>
                        <a:rPr lang="fr-FR" sz="2200" b="1" dirty="0" smtClean="0">
                          <a:solidFill>
                            <a:schemeClr val="bg1"/>
                          </a:solidFill>
                          <a:latin typeface="Times New Roman"/>
                          <a:ea typeface="Times New Roman"/>
                          <a:cs typeface="Arial"/>
                        </a:rPr>
                        <a:t>N</a:t>
                      </a:r>
                      <a:r>
                        <a:rPr lang="ar-DZ" sz="2200" b="1" dirty="0" smtClean="0">
                          <a:solidFill>
                            <a:schemeClr val="bg1"/>
                          </a:solidFill>
                          <a:latin typeface="Times New Roman"/>
                          <a:ea typeface="Times New Roman"/>
                          <a:cs typeface="Arial"/>
                        </a:rPr>
                        <a:t>°</a:t>
                      </a:r>
                      <a:endParaRPr lang="fr-FR" sz="2200" b="1" dirty="0">
                        <a:solidFill>
                          <a:schemeClr val="bg1"/>
                        </a:solidFill>
                        <a:latin typeface="Calibri"/>
                        <a:ea typeface="Calibri"/>
                        <a:cs typeface="Arial"/>
                      </a:endParaRPr>
                    </a:p>
                  </a:txBody>
                  <a:tcPr marL="60370" marR="198087"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204806">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1.</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rgbClr val="FF0000"/>
                          </a:solidFill>
                          <a:latin typeface="Times New Roman"/>
                          <a:ea typeface="Times New Roman"/>
                          <a:cs typeface="Arial"/>
                        </a:rPr>
                        <a:t> Atlanta H.-</a:t>
                      </a:r>
                      <a:r>
                        <a:rPr lang="fr-FR" sz="2200" b="1" dirty="0" smtClean="0">
                          <a:solidFill>
                            <a:srgbClr val="FF0000"/>
                          </a:solidFill>
                          <a:latin typeface="Times New Roman"/>
                          <a:ea typeface="Times New Roman"/>
                          <a:cs typeface="Arial"/>
                        </a:rPr>
                        <a:t>Jackson</a:t>
                      </a:r>
                      <a:endParaRPr lang="fr-FR" sz="2200" b="1" dirty="0">
                        <a:solidFill>
                          <a:srgbClr val="FF0000"/>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103 902 992</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04812">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2.</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Pékin-Capitale</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95 786 442</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3.</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a:t>
                      </a:r>
                      <a:r>
                        <a:rPr lang="fr-FR" sz="2200" b="1" dirty="0" smtClean="0">
                          <a:solidFill>
                            <a:schemeClr val="bg1">
                              <a:lumMod val="95000"/>
                              <a:lumOff val="5000"/>
                            </a:schemeClr>
                          </a:solidFill>
                          <a:latin typeface="Times New Roman"/>
                          <a:ea typeface="Times New Roman"/>
                          <a:cs typeface="Arial"/>
                        </a:rPr>
                        <a:t>Dubaï</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88 242 099</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4.</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Tokyo-</a:t>
                      </a:r>
                      <a:r>
                        <a:rPr lang="fr-FR" sz="2200" b="1" dirty="0" err="1">
                          <a:solidFill>
                            <a:schemeClr val="bg1">
                              <a:lumMod val="95000"/>
                              <a:lumOff val="5000"/>
                            </a:schemeClr>
                          </a:solidFill>
                          <a:latin typeface="Times New Roman"/>
                          <a:ea typeface="Times New Roman"/>
                          <a:cs typeface="Arial"/>
                        </a:rPr>
                        <a:t>Haneda</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85 408 975</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5.</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Los Angeles</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84 557 968</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6.</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Chicago </a:t>
                      </a:r>
                      <a:r>
                        <a:rPr lang="fr-FR" sz="2200" b="1" dirty="0" err="1">
                          <a:solidFill>
                            <a:schemeClr val="bg1">
                              <a:lumMod val="95000"/>
                              <a:lumOff val="5000"/>
                            </a:schemeClr>
                          </a:solidFill>
                          <a:latin typeface="Times New Roman"/>
                          <a:ea typeface="Times New Roman"/>
                          <a:cs typeface="Arial"/>
                        </a:rPr>
                        <a:t>O'Hare</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79 828 183</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7.</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Londres-Heathrow</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78 014 598</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graphicFrame>
        <p:nvGraphicFramePr>
          <p:cNvPr id="5" name="Tableau 4"/>
          <p:cNvGraphicFramePr>
            <a:graphicFrameLocks noGrp="1"/>
          </p:cNvGraphicFramePr>
          <p:nvPr/>
        </p:nvGraphicFramePr>
        <p:xfrm>
          <a:off x="76200" y="3581400"/>
          <a:ext cx="5257800" cy="3567536"/>
        </p:xfrm>
        <a:graphic>
          <a:graphicData uri="http://schemas.openxmlformats.org/drawingml/2006/table">
            <a:tbl>
              <a:tblPr/>
              <a:tblGrid>
                <a:gridCol w="623806"/>
                <a:gridCol w="3119034"/>
                <a:gridCol w="1514960"/>
              </a:tblGrid>
              <a:tr h="0">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8.</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Hong Kong</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72 665 078</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11842">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9.</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Shanghai-</a:t>
                      </a:r>
                      <a:r>
                        <a:rPr lang="fr-FR" sz="2200" b="1" dirty="0" err="1">
                          <a:solidFill>
                            <a:schemeClr val="bg1">
                              <a:lumMod val="95000"/>
                              <a:lumOff val="5000"/>
                            </a:schemeClr>
                          </a:solidFill>
                          <a:latin typeface="Times New Roman"/>
                          <a:ea typeface="Times New Roman"/>
                          <a:cs typeface="Arial"/>
                        </a:rPr>
                        <a:t>Pudong</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70 001 237</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23100">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10.</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Paris-Charles de </a:t>
                      </a:r>
                      <a:r>
                        <a:rPr lang="fr-FR" sz="2200" b="1" dirty="0" smtClean="0">
                          <a:solidFill>
                            <a:schemeClr val="bg1">
                              <a:lumMod val="95000"/>
                              <a:lumOff val="5000"/>
                            </a:schemeClr>
                          </a:solidFill>
                          <a:latin typeface="Times New Roman"/>
                          <a:ea typeface="Times New Roman"/>
                          <a:cs typeface="Arial"/>
                        </a:rPr>
                        <a:t>G</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69 471 442</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11.</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Amsterdam-Schiphol</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68 515 425</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12.</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Dallas/Fort Worth</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67 092 194</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13.</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Canton-</a:t>
                      </a:r>
                      <a:r>
                        <a:rPr lang="fr-FR" sz="2200" b="1" dirty="0" err="1">
                          <a:solidFill>
                            <a:schemeClr val="bg1">
                              <a:lumMod val="95000"/>
                              <a:lumOff val="5000"/>
                            </a:schemeClr>
                          </a:solidFill>
                          <a:latin typeface="Times New Roman"/>
                          <a:ea typeface="Times New Roman"/>
                          <a:cs typeface="Arial"/>
                        </a:rPr>
                        <a:t>Baiyun</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65 887 473</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91932">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14.</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Francfort</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64 500 386</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423547">
                <a:tc>
                  <a:txBody>
                    <a:bodyPr/>
                    <a:lstStyle/>
                    <a:p>
                      <a:pPr marL="0" marR="0">
                        <a:lnSpc>
                          <a:spcPct val="115000"/>
                        </a:lnSpc>
                        <a:spcBef>
                          <a:spcPts val="0"/>
                        </a:spcBef>
                        <a:spcAft>
                          <a:spcPts val="0"/>
                        </a:spcAft>
                      </a:pPr>
                      <a:r>
                        <a:rPr lang="fr-FR" sz="2200" b="1">
                          <a:solidFill>
                            <a:schemeClr val="bg1"/>
                          </a:solidFill>
                          <a:latin typeface="Times New Roman"/>
                          <a:ea typeface="Times New Roman"/>
                          <a:cs typeface="Arial"/>
                        </a:rPr>
                        <a:t>15.</a:t>
                      </a:r>
                      <a:endParaRPr lang="fr-FR" sz="2200" b="1">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lumMod val="95000"/>
                              <a:lumOff val="5000"/>
                            </a:schemeClr>
                          </a:solidFill>
                          <a:latin typeface="Times New Roman"/>
                          <a:ea typeface="Times New Roman"/>
                          <a:cs typeface="Arial"/>
                        </a:rPr>
                        <a:t> Istanbul</a:t>
                      </a:r>
                      <a:endParaRPr lang="fr-FR" sz="2200" b="1" dirty="0">
                        <a:solidFill>
                          <a:schemeClr val="bg1">
                            <a:lumMod val="95000"/>
                            <a:lumOff val="5000"/>
                          </a:schemeClr>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200" b="1" dirty="0">
                          <a:solidFill>
                            <a:schemeClr val="bg1"/>
                          </a:solidFill>
                          <a:latin typeface="Times New Roman"/>
                          <a:ea typeface="Times New Roman"/>
                          <a:cs typeface="Arial"/>
                        </a:rPr>
                        <a:t>63 859 785</a:t>
                      </a:r>
                      <a:endParaRPr lang="fr-FR" sz="2200" b="1" dirty="0">
                        <a:solidFill>
                          <a:schemeClr val="bg1"/>
                        </a:solidFill>
                        <a:latin typeface="Calibri"/>
                        <a:ea typeface="Calibri"/>
                        <a:cs typeface="Arial"/>
                      </a:endParaRPr>
                    </a:p>
                  </a:txBody>
                  <a:tcPr marL="60370" marR="60370" marT="30185" marB="30185"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772400" y="0"/>
            <a:ext cx="1143000" cy="6248400"/>
          </a:xfrm>
        </p:spPr>
        <p:txBody>
          <a:bodyPr vert="vert270">
            <a:normAutofit fontScale="90000"/>
          </a:bodyPr>
          <a:lstStyle/>
          <a:p>
            <a:pPr algn="ctr"/>
            <a:r>
              <a:rPr lang="ar-DZ" sz="4000" b="1" dirty="0" smtClean="0">
                <a:solidFill>
                  <a:srgbClr val="FF0000"/>
                </a:solidFill>
              </a:rPr>
              <a:t>ترتيب المطارات الدولية حسب المسافرين(2007):</a:t>
            </a:r>
            <a:endParaRPr lang="fr-FR" sz="4000" dirty="0"/>
          </a:p>
        </p:txBody>
      </p:sp>
      <p:graphicFrame>
        <p:nvGraphicFramePr>
          <p:cNvPr id="4" name="Tableau 3"/>
          <p:cNvGraphicFramePr>
            <a:graphicFrameLocks noGrp="1"/>
          </p:cNvGraphicFramePr>
          <p:nvPr/>
        </p:nvGraphicFramePr>
        <p:xfrm>
          <a:off x="76200" y="162560"/>
          <a:ext cx="7696200" cy="3291840"/>
        </p:xfrm>
        <a:graphic>
          <a:graphicData uri="http://schemas.openxmlformats.org/drawingml/2006/table">
            <a:tbl>
              <a:tblPr/>
              <a:tblGrid>
                <a:gridCol w="533400"/>
                <a:gridCol w="5056552"/>
                <a:gridCol w="2106248"/>
              </a:tblGrid>
              <a:tr h="300510">
                <a:tc>
                  <a:txBody>
                    <a:bodyPr/>
                    <a:lstStyle/>
                    <a:p>
                      <a:pPr>
                        <a:lnSpc>
                          <a:spcPct val="115000"/>
                        </a:lnSpc>
                      </a:pPr>
                      <a:r>
                        <a:rPr lang="ar-DZ" sz="2000" b="1" dirty="0" smtClean="0">
                          <a:latin typeface="Calibri"/>
                          <a:cs typeface="Arial"/>
                        </a:rPr>
                        <a:t>ظ</a:t>
                      </a:r>
                      <a:endParaRPr lang="fr-FR" sz="2000" b="1" dirty="0">
                        <a:latin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ctr">
                        <a:lnSpc>
                          <a:spcPct val="115000"/>
                        </a:lnSpc>
                        <a:spcBef>
                          <a:spcPts val="0"/>
                        </a:spcBef>
                        <a:spcAft>
                          <a:spcPts val="0"/>
                        </a:spcAft>
                      </a:pPr>
                      <a:r>
                        <a:rPr lang="fr-FR" sz="2000" b="1" dirty="0">
                          <a:solidFill>
                            <a:srgbClr val="222222"/>
                          </a:solidFill>
                          <a:latin typeface="Times New Roman"/>
                          <a:ea typeface="Times New Roman"/>
                          <a:cs typeface="Arial"/>
                        </a:rPr>
                        <a:t>Aéroport</a:t>
                      </a:r>
                      <a:endParaRPr lang="fr-FR" sz="2000" b="1"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ctr">
                        <a:lnSpc>
                          <a:spcPct val="115000"/>
                        </a:lnSpc>
                        <a:spcBef>
                          <a:spcPts val="0"/>
                        </a:spcBef>
                        <a:spcAft>
                          <a:spcPts val="0"/>
                        </a:spcAft>
                      </a:pPr>
                      <a:r>
                        <a:rPr lang="fr-FR" sz="2000" b="1" dirty="0">
                          <a:solidFill>
                            <a:srgbClr val="222222"/>
                          </a:solidFill>
                          <a:latin typeface="Times New Roman"/>
                          <a:ea typeface="Times New Roman"/>
                          <a:cs typeface="Arial"/>
                        </a:rPr>
                        <a:t>N</a:t>
                      </a:r>
                      <a:r>
                        <a:rPr lang="ar-SA" sz="2000" b="1" dirty="0" smtClean="0">
                          <a:solidFill>
                            <a:srgbClr val="222222"/>
                          </a:solidFill>
                          <a:latin typeface="Times New Roman"/>
                          <a:ea typeface="Times New Roman"/>
                          <a:cs typeface="Arial"/>
                        </a:rPr>
                        <a:t>°</a:t>
                      </a:r>
                      <a:r>
                        <a:rPr lang="fr-FR" sz="2000" b="1" dirty="0" smtClean="0">
                          <a:solidFill>
                            <a:srgbClr val="222222"/>
                          </a:solidFill>
                          <a:latin typeface="Times New Roman"/>
                          <a:ea typeface="Times New Roman"/>
                          <a:cs typeface="Arial"/>
                        </a:rPr>
                        <a:t> </a:t>
                      </a:r>
                      <a:r>
                        <a:rPr lang="fr-FR" sz="2000" b="1" dirty="0">
                          <a:solidFill>
                            <a:srgbClr val="222222"/>
                          </a:solidFill>
                          <a:latin typeface="Times New Roman"/>
                          <a:ea typeface="Times New Roman"/>
                          <a:cs typeface="Arial"/>
                        </a:rPr>
                        <a:t>de Passagers</a:t>
                      </a:r>
                      <a:endParaRPr lang="fr-FR" sz="2000" b="1" dirty="0">
                        <a:latin typeface="Calibri"/>
                        <a:ea typeface="Calibri"/>
                        <a:cs typeface="Arial"/>
                      </a:endParaRPr>
                    </a:p>
                  </a:txBody>
                  <a:tcPr marL="60960" marR="200025"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317669">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1</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Aéroport </a:t>
                      </a:r>
                      <a:r>
                        <a:rPr lang="fr-FR" sz="2000" b="1" dirty="0" smtClean="0">
                          <a:solidFill>
                            <a:srgbClr val="FF0000"/>
                          </a:solidFill>
                          <a:latin typeface="Times New Roman"/>
                          <a:ea typeface="Times New Roman"/>
                          <a:cs typeface="Arial"/>
                          <a:hlinkClick r:id="rId2" tooltip="Atlanta"/>
                        </a:rPr>
                        <a:t>Atlanta</a:t>
                      </a:r>
                      <a:r>
                        <a:rPr lang="fr-FR" sz="2000" b="1" dirty="0" smtClean="0">
                          <a:solidFill>
                            <a:srgbClr val="FF0000"/>
                          </a:solidFill>
                          <a:latin typeface="Times New Roman"/>
                          <a:ea typeface="Times New Roman"/>
                          <a:cs typeface="Arial"/>
                          <a:hlinkClick r:id="rId3" tooltip="Aéroport international Hartsfield-Jackson d'Atlanta"/>
                        </a:rPr>
                        <a:t> </a:t>
                      </a:r>
                      <a:r>
                        <a:rPr lang="ar-DZ" sz="2000" b="1" dirty="0" smtClean="0">
                          <a:solidFill>
                            <a:srgbClr val="FF0000"/>
                          </a:solidFill>
                          <a:latin typeface="Times New Roman"/>
                          <a:ea typeface="Times New Roman"/>
                          <a:cs typeface="Arial"/>
                          <a:hlinkClick r:id="rId3" tooltip="Aéroport international Hartsfield-Jackson d'Atlanta"/>
                        </a:rPr>
                        <a:t> </a:t>
                      </a:r>
                      <a:r>
                        <a:rPr lang="fr-FR" sz="2000" b="1" dirty="0" err="1" smtClean="0">
                          <a:solidFill>
                            <a:srgbClr val="FF0000"/>
                          </a:solidFill>
                          <a:latin typeface="Times New Roman"/>
                          <a:ea typeface="Times New Roman"/>
                          <a:cs typeface="Arial"/>
                          <a:hlinkClick r:id="rId3" tooltip="Aéroport international Hartsfield-Jackson d'Atlanta"/>
                        </a:rPr>
                        <a:t>Hartsfield</a:t>
                      </a:r>
                      <a:r>
                        <a:rPr lang="fr-FR" sz="2000" b="1" dirty="0" smtClean="0">
                          <a:solidFill>
                            <a:srgbClr val="FF0000"/>
                          </a:solidFill>
                          <a:latin typeface="Times New Roman"/>
                          <a:ea typeface="Times New Roman"/>
                          <a:cs typeface="Arial"/>
                          <a:hlinkClick r:id="rId3" tooltip="Aéroport international Hartsfield-Jackson d'Atlanta"/>
                        </a:rPr>
                        <a:t>-Jackson</a:t>
                      </a:r>
                      <a:r>
                        <a:rPr lang="fr-FR" sz="2000" b="1" dirty="0" smtClean="0">
                          <a:solidFill>
                            <a:srgbClr val="FF0000"/>
                          </a:solidFill>
                          <a:latin typeface="Times New Roman"/>
                          <a:ea typeface="Times New Roman"/>
                          <a:cs typeface="Arial"/>
                        </a:rPr>
                        <a:t> </a:t>
                      </a:r>
                      <a:r>
                        <a:rPr lang="ar-DZ" sz="2000" b="1" baseline="0" dirty="0" smtClean="0">
                          <a:solidFill>
                            <a:srgbClr val="FF0000"/>
                          </a:solidFill>
                          <a:latin typeface="Times New Roman"/>
                          <a:ea typeface="Times New Roman"/>
                          <a:cs typeface="Arial"/>
                        </a:rPr>
                        <a:t> </a:t>
                      </a:r>
                      <a:r>
                        <a:rPr lang="ar-DZ" sz="2000" b="1" dirty="0" smtClean="0">
                          <a:solidFill>
                            <a:srgbClr val="FF0000"/>
                          </a:solidFill>
                          <a:latin typeface="Times New Roman"/>
                          <a:ea typeface="Times New Roman"/>
                          <a:cs typeface="Arial"/>
                        </a:rPr>
                        <a:t>     </a:t>
                      </a:r>
                      <a:r>
                        <a:rPr lang="fr-FR" sz="2000" b="1" dirty="0" smtClean="0">
                          <a:solidFill>
                            <a:srgbClr val="FF0000"/>
                          </a:solidFill>
                          <a:latin typeface="Times New Roman"/>
                          <a:ea typeface="Times New Roman"/>
                          <a:cs typeface="Arial"/>
                        </a:rPr>
                        <a:t> </a:t>
                      </a:r>
                      <a:r>
                        <a:rPr lang="ar-DZ" sz="2000" b="1" dirty="0" smtClean="0">
                          <a:solidFill>
                            <a:srgbClr val="FF0000"/>
                          </a:solidFill>
                          <a:latin typeface="Times New Roman"/>
                          <a:ea typeface="Times New Roman"/>
                          <a:cs typeface="Arial"/>
                        </a:rPr>
                        <a:t> </a:t>
                      </a:r>
                      <a:endParaRPr lang="fr-FR" sz="2000" b="1" dirty="0">
                        <a:solidFill>
                          <a:srgbClr val="FF0000"/>
                        </a:solidFill>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89 379 287</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0051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2</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rtl="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4" tooltip="Aéroport international O'Hare de Chicago"/>
                        </a:rPr>
                        <a:t>Aéroport international </a:t>
                      </a:r>
                      <a:r>
                        <a:rPr lang="fr-FR" sz="2000" b="1" dirty="0" err="1">
                          <a:solidFill>
                            <a:srgbClr val="0B0080"/>
                          </a:solidFill>
                          <a:latin typeface="Times New Roman"/>
                          <a:ea typeface="Times New Roman"/>
                          <a:cs typeface="Arial"/>
                          <a:hlinkClick r:id="rId4" tooltip="Aéroport international O'Hare de Chicago"/>
                        </a:rPr>
                        <a:t>O'Hare</a:t>
                      </a:r>
                      <a:r>
                        <a:rPr lang="fr-FR" sz="2000" b="1" dirty="0">
                          <a:solidFill>
                            <a:srgbClr val="0B0080"/>
                          </a:solidFill>
                          <a:latin typeface="Times New Roman"/>
                          <a:ea typeface="Times New Roman"/>
                          <a:cs typeface="Arial"/>
                          <a:hlinkClick r:id="rId4" tooltip="Aéroport international O'Hare de Chicago"/>
                        </a:rPr>
                        <a:t> de </a:t>
                      </a:r>
                      <a:r>
                        <a:rPr lang="fr-FR" sz="2000" b="1" dirty="0" smtClean="0">
                          <a:solidFill>
                            <a:srgbClr val="0B0080"/>
                          </a:solidFill>
                          <a:latin typeface="Times New Roman"/>
                          <a:ea typeface="Times New Roman"/>
                          <a:cs typeface="Arial"/>
                          <a:hlinkClick r:id="rId4" tooltip="Aéroport international O'Hare de Chicago"/>
                        </a:rPr>
                        <a:t>Chicago</a:t>
                      </a:r>
                      <a:r>
                        <a:rPr lang="ar-DZ" sz="2000" b="1" dirty="0" smtClean="0">
                          <a:solidFill>
                            <a:srgbClr val="0B0080"/>
                          </a:solidFill>
                          <a:latin typeface="Times New Roman"/>
                          <a:ea typeface="Times New Roman"/>
                          <a:cs typeface="Arial"/>
                        </a:rPr>
                        <a:t>  </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76 177 855</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0051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3</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5" tooltip="Aéroport de Londres-Heathrow"/>
                        </a:rPr>
                        <a:t>Aéroport de Londres-Heathrow</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68 068 304</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0051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4</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6" tooltip="Aéroport international de Tokyo-Haneda"/>
                        </a:rPr>
                        <a:t>Aéroport de Tokyo-</a:t>
                      </a:r>
                      <a:r>
                        <a:rPr lang="fr-FR" sz="2000" b="1" dirty="0" err="1">
                          <a:solidFill>
                            <a:srgbClr val="0B0080"/>
                          </a:solidFill>
                          <a:latin typeface="Times New Roman"/>
                          <a:ea typeface="Times New Roman"/>
                          <a:cs typeface="Arial"/>
                          <a:hlinkClick r:id="rId6" tooltip="Aéroport international de Tokyo-Haneda"/>
                        </a:rPr>
                        <a:t>Haneda</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66 823 414</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0051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5</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7" tooltip="Aéroport international de Los Angeles"/>
                        </a:rPr>
                        <a:t>Aéroport de Los Angeles</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61 896 075</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0051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6</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8" tooltip="Aéroport de Paris-Charles-de-Gaulle"/>
                        </a:rPr>
                        <a:t>Aéroport Paris-Charles-de-Gaulle</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59 922 177</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17669">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7</a:t>
                      </a:r>
                      <a:endParaRPr lang="fr-FR" sz="20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9" tooltip="Aéroport international de Dallas-Fort Worth"/>
                        </a:rPr>
                        <a:t>Aéroport de Dallas-Fort Worth</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59 786 476</a:t>
                      </a:r>
                      <a:endParaRPr lang="fr-FR" sz="20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graphicFrame>
        <p:nvGraphicFramePr>
          <p:cNvPr id="20" name="Tableau 19"/>
          <p:cNvGraphicFramePr>
            <a:graphicFrameLocks noGrp="1"/>
          </p:cNvGraphicFramePr>
          <p:nvPr/>
        </p:nvGraphicFramePr>
        <p:xfrm>
          <a:off x="76200" y="3413760"/>
          <a:ext cx="7696199" cy="3291840"/>
        </p:xfrm>
        <a:graphic>
          <a:graphicData uri="http://schemas.openxmlformats.org/drawingml/2006/table">
            <a:tbl>
              <a:tblPr/>
              <a:tblGrid>
                <a:gridCol w="492557"/>
                <a:gridCol w="5146243"/>
                <a:gridCol w="2057399"/>
              </a:tblGrid>
              <a:tr h="0">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8</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u="none" dirty="0">
                          <a:solidFill>
                            <a:srgbClr val="0B0080"/>
                          </a:solidFill>
                          <a:latin typeface="Times New Roman"/>
                          <a:ea typeface="Times New Roman"/>
                          <a:cs typeface="Arial"/>
                          <a:hlinkClick r:id="rId10" tooltip="Aéroport de Francfort-Rhein/Main"/>
                        </a:rPr>
                        <a:t>Aéroport de </a:t>
                      </a:r>
                      <a:r>
                        <a:rPr lang="fr-FR" sz="2000" b="1" u="none" dirty="0" smtClean="0">
                          <a:solidFill>
                            <a:srgbClr val="0B0080"/>
                          </a:solidFill>
                          <a:latin typeface="Times New Roman"/>
                          <a:ea typeface="Times New Roman"/>
                          <a:cs typeface="Arial"/>
                          <a:hlinkClick r:id="rId10" tooltip="Aéroport de Francfort-Rhein/Main"/>
                        </a:rPr>
                        <a:t>Francfort</a:t>
                      </a:r>
                      <a:r>
                        <a:rPr lang="fr-FR" sz="2000" b="1" u="none" dirty="0" smtClean="0">
                          <a:solidFill>
                            <a:srgbClr val="0B0080"/>
                          </a:solidFill>
                          <a:latin typeface="Times New Roman"/>
                          <a:ea typeface="Times New Roman"/>
                          <a:cs typeface="Arial"/>
                        </a:rPr>
                        <a:t> </a:t>
                      </a:r>
                      <a:endParaRPr lang="fr-FR" sz="3200" b="1" u="none"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54 161 856</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9</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11" tooltip="Aéroport international de Pékin"/>
                        </a:rPr>
                        <a:t>Aéroport de Pékin</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53 583 664</a:t>
                      </a:r>
                      <a:endParaRPr lang="fr-FR" sz="32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10</a:t>
                      </a:r>
                      <a:endParaRPr lang="fr-FR" sz="32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12" tooltip="Aéroport Adolfo-Suárez de Madrid-Barajas"/>
                        </a:rPr>
                        <a:t>Aéroport de Madrid-Barajas</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52 122 702</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10541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11</a:t>
                      </a:r>
                      <a:endParaRPr lang="fr-FR" sz="32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13" tooltip="Aéroport international de Denver"/>
                        </a:rPr>
                        <a:t>Aéroport </a:t>
                      </a:r>
                      <a:r>
                        <a:rPr lang="fr-FR" sz="2000" b="1" dirty="0" smtClean="0">
                          <a:solidFill>
                            <a:srgbClr val="0B0080"/>
                          </a:solidFill>
                          <a:latin typeface="Times New Roman"/>
                          <a:ea typeface="Times New Roman"/>
                          <a:cs typeface="Arial"/>
                          <a:hlinkClick r:id="rId13" tooltip="Aéroport international de Denver"/>
                        </a:rPr>
                        <a:t>de </a:t>
                      </a:r>
                      <a:r>
                        <a:rPr lang="fr-FR" sz="2000" b="1" dirty="0">
                          <a:solidFill>
                            <a:srgbClr val="0B0080"/>
                          </a:solidFill>
                          <a:latin typeface="Times New Roman"/>
                          <a:ea typeface="Times New Roman"/>
                          <a:cs typeface="Arial"/>
                          <a:hlinkClick r:id="rId13" tooltip="Aéroport international de Denver"/>
                        </a:rPr>
                        <a:t>Denver</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49 863 352</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12</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14" tooltip="Aéroport d'Amsterdam-Schiphol"/>
                        </a:rPr>
                        <a:t>Aéroport d'Amsterdam Schiphol</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47 794 994</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13</a:t>
                      </a:r>
                      <a:endParaRPr lang="fr-FR" sz="32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en-US" sz="2000" b="1" dirty="0">
                          <a:solidFill>
                            <a:srgbClr val="222222"/>
                          </a:solidFill>
                          <a:latin typeface="Times New Roman"/>
                          <a:ea typeface="Times New Roman"/>
                          <a:cs typeface="Arial"/>
                        </a:rPr>
                        <a:t> </a:t>
                      </a:r>
                      <a:r>
                        <a:rPr lang="en-US" sz="2000" b="1" dirty="0" err="1">
                          <a:solidFill>
                            <a:srgbClr val="0B0080"/>
                          </a:solidFill>
                          <a:latin typeface="Times New Roman"/>
                          <a:ea typeface="Times New Roman"/>
                          <a:cs typeface="Arial"/>
                          <a:hlinkClick r:id="rId15" tooltip="Aéroport international de New York-John F. Kennedy"/>
                        </a:rPr>
                        <a:t>Aéroport</a:t>
                      </a:r>
                      <a:r>
                        <a:rPr lang="en-US" sz="2000" b="1" dirty="0">
                          <a:solidFill>
                            <a:srgbClr val="0B0080"/>
                          </a:solidFill>
                          <a:latin typeface="Times New Roman"/>
                          <a:ea typeface="Times New Roman"/>
                          <a:cs typeface="Arial"/>
                          <a:hlinkClick r:id="rId15" tooltip="Aéroport international de New York-John F. Kennedy"/>
                        </a:rPr>
                        <a:t> de New York-John F. Kennedy</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47 716 941</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14</a:t>
                      </a:r>
                      <a:endParaRPr lang="fr-FR" sz="32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 </a:t>
                      </a:r>
                      <a:r>
                        <a:rPr lang="fr-FR" sz="2000" b="1">
                          <a:solidFill>
                            <a:srgbClr val="0B0080"/>
                          </a:solidFill>
                          <a:latin typeface="Times New Roman"/>
                          <a:ea typeface="Times New Roman"/>
                          <a:cs typeface="Arial"/>
                          <a:hlinkClick r:id="rId16" tooltip="Aéroport international de Hong Kong"/>
                        </a:rPr>
                        <a:t>Aéroport de Hong Kong</a:t>
                      </a:r>
                      <a:endParaRPr lang="fr-FR" sz="32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47 042 419</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nSpc>
                          <a:spcPct val="115000"/>
                        </a:lnSpc>
                        <a:spcBef>
                          <a:spcPts val="0"/>
                        </a:spcBef>
                        <a:spcAft>
                          <a:spcPts val="0"/>
                        </a:spcAft>
                      </a:pPr>
                      <a:r>
                        <a:rPr lang="fr-FR" sz="2000" b="1">
                          <a:solidFill>
                            <a:srgbClr val="222222"/>
                          </a:solidFill>
                          <a:latin typeface="Times New Roman"/>
                          <a:ea typeface="Times New Roman"/>
                          <a:cs typeface="Arial"/>
                        </a:rPr>
                        <a:t>15</a:t>
                      </a:r>
                      <a:endParaRPr lang="fr-FR" sz="32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 </a:t>
                      </a:r>
                      <a:r>
                        <a:rPr lang="fr-FR" sz="2000" b="1" dirty="0">
                          <a:solidFill>
                            <a:srgbClr val="0B0080"/>
                          </a:solidFill>
                          <a:latin typeface="Times New Roman"/>
                          <a:ea typeface="Times New Roman"/>
                          <a:cs typeface="Arial"/>
                          <a:hlinkClick r:id="rId17" tooltip="Aéroport de Las Vegas-McCarran"/>
                        </a:rPr>
                        <a:t>Aéroport </a:t>
                      </a:r>
                      <a:r>
                        <a:rPr lang="fr-FR" sz="2000" b="1" dirty="0" err="1">
                          <a:solidFill>
                            <a:srgbClr val="0B0080"/>
                          </a:solidFill>
                          <a:latin typeface="Times New Roman"/>
                          <a:ea typeface="Times New Roman"/>
                          <a:cs typeface="Arial"/>
                          <a:hlinkClick r:id="rId17" tooltip="Aéroport de Las Vegas-McCarran"/>
                        </a:rPr>
                        <a:t>McCarran</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rgbClr val="222222"/>
                          </a:solidFill>
                          <a:latin typeface="Times New Roman"/>
                          <a:ea typeface="Times New Roman"/>
                          <a:cs typeface="Arial"/>
                        </a:rPr>
                        <a:t>46 961 011</a:t>
                      </a:r>
                      <a:endParaRPr lang="fr-FR" sz="32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7620000" cy="685800"/>
          </a:xfrm>
        </p:spPr>
        <p:txBody>
          <a:bodyPr>
            <a:normAutofit/>
          </a:bodyPr>
          <a:lstStyle/>
          <a:p>
            <a:pPr algn="r" rtl="1"/>
            <a:r>
              <a:rPr lang="ar-DZ" sz="3600" b="1" dirty="0" smtClean="0">
                <a:solidFill>
                  <a:srgbClr val="FF0000"/>
                </a:solidFill>
              </a:rPr>
              <a:t>ترتيب المطارات الدولية حسب الشحن  (طن)</a:t>
            </a:r>
            <a:r>
              <a:rPr lang="fr-FR" sz="3600" b="1" dirty="0" smtClean="0">
                <a:solidFill>
                  <a:srgbClr val="FF0000"/>
                </a:solidFill>
                <a:latin typeface="Times New Roman" pitchFamily="18" charset="0"/>
                <a:cs typeface="Times New Roman" pitchFamily="18" charset="0"/>
              </a:rPr>
              <a:t>2010</a:t>
            </a:r>
            <a:endParaRPr lang="fr-FR" sz="3600" b="1" dirty="0">
              <a:solidFill>
                <a:srgbClr val="FF0000"/>
              </a:solidFill>
              <a:latin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76197" y="609600"/>
          <a:ext cx="8610603" cy="6319768"/>
        </p:xfrm>
        <a:graphic>
          <a:graphicData uri="http://schemas.openxmlformats.org/drawingml/2006/table">
            <a:tbl>
              <a:tblPr/>
              <a:tblGrid>
                <a:gridCol w="457203"/>
                <a:gridCol w="4390784"/>
                <a:gridCol w="1629017"/>
                <a:gridCol w="2133599"/>
              </a:tblGrid>
              <a:tr h="304800">
                <a:tc>
                  <a:txBody>
                    <a:bodyPr/>
                    <a:lstStyle/>
                    <a:p>
                      <a:pPr marL="0" marR="0" algn="ctr">
                        <a:lnSpc>
                          <a:spcPct val="115000"/>
                        </a:lnSpc>
                        <a:spcBef>
                          <a:spcPts val="0"/>
                        </a:spcBef>
                        <a:spcAft>
                          <a:spcPts val="0"/>
                        </a:spcAft>
                      </a:pPr>
                      <a:endParaRPr lang="fr-FR" sz="2400" b="1" dirty="0">
                        <a:solidFill>
                          <a:schemeClr val="bg1"/>
                        </a:solidFill>
                        <a:latin typeface="Calibri"/>
                        <a:ea typeface="Calibri"/>
                        <a:cs typeface="Arial"/>
                      </a:endParaRPr>
                    </a:p>
                  </a:txBody>
                  <a:tcPr marL="40084" marR="131525"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ctr">
                        <a:lnSpc>
                          <a:spcPct val="115000"/>
                        </a:lnSpc>
                        <a:spcBef>
                          <a:spcPts val="0"/>
                        </a:spcBef>
                        <a:spcAft>
                          <a:spcPts val="0"/>
                        </a:spcAft>
                      </a:pPr>
                      <a:r>
                        <a:rPr lang="fr-FR" sz="2000" b="1" dirty="0">
                          <a:solidFill>
                            <a:schemeClr val="bg1"/>
                          </a:solidFill>
                          <a:latin typeface="Times New Roman"/>
                          <a:ea typeface="Times New Roman"/>
                          <a:cs typeface="Arial"/>
                        </a:rPr>
                        <a:t>Aéroport</a:t>
                      </a:r>
                      <a:endParaRPr lang="fr-FR" sz="2400" b="1" dirty="0">
                        <a:solidFill>
                          <a:schemeClr val="bg1"/>
                        </a:solidFill>
                        <a:latin typeface="Calibri"/>
                        <a:ea typeface="Calibri"/>
                        <a:cs typeface="Arial"/>
                      </a:endParaRPr>
                    </a:p>
                  </a:txBody>
                  <a:tcPr marL="40084" marR="131525"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ctr">
                        <a:lnSpc>
                          <a:spcPct val="115000"/>
                        </a:lnSpc>
                        <a:spcBef>
                          <a:spcPts val="0"/>
                        </a:spcBef>
                        <a:spcAft>
                          <a:spcPts val="0"/>
                        </a:spcAft>
                      </a:pPr>
                      <a:r>
                        <a:rPr lang="fr-FR" sz="2000" b="1" dirty="0" smtClean="0">
                          <a:solidFill>
                            <a:schemeClr val="bg1"/>
                          </a:solidFill>
                          <a:latin typeface="Times New Roman"/>
                          <a:ea typeface="Times New Roman"/>
                          <a:cs typeface="Arial"/>
                        </a:rPr>
                        <a:t>Total</a:t>
                      </a:r>
                      <a:r>
                        <a:rPr lang="ar-DZ" sz="2000" b="1" baseline="0" dirty="0" smtClean="0">
                          <a:solidFill>
                            <a:schemeClr val="bg1"/>
                          </a:solidFill>
                          <a:latin typeface="Times New Roman"/>
                          <a:ea typeface="Times New Roman"/>
                          <a:cs typeface="Arial"/>
                        </a:rPr>
                        <a:t> </a:t>
                      </a:r>
                      <a:r>
                        <a:rPr lang="fr-FR" sz="2000" b="1" dirty="0" smtClean="0">
                          <a:solidFill>
                            <a:schemeClr val="bg1"/>
                          </a:solidFill>
                          <a:latin typeface="Times New Roman"/>
                          <a:ea typeface="Times New Roman"/>
                          <a:cs typeface="Arial"/>
                        </a:rPr>
                        <a:t>Cargo</a:t>
                      </a:r>
                      <a:endParaRPr lang="fr-FR" sz="2400" b="1" dirty="0">
                        <a:solidFill>
                          <a:schemeClr val="bg1"/>
                        </a:solidFill>
                        <a:latin typeface="Calibri"/>
                        <a:ea typeface="Calibri"/>
                        <a:cs typeface="Arial"/>
                      </a:endParaRPr>
                    </a:p>
                  </a:txBody>
                  <a:tcPr marL="40084" marR="131525"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l">
                        <a:lnSpc>
                          <a:spcPct val="115000"/>
                        </a:lnSpc>
                        <a:spcBef>
                          <a:spcPts val="0"/>
                        </a:spcBef>
                        <a:spcAft>
                          <a:spcPts val="0"/>
                        </a:spcAft>
                      </a:pPr>
                      <a:r>
                        <a:rPr lang="ar-DZ" sz="2000" b="1" dirty="0" smtClean="0">
                          <a:solidFill>
                            <a:schemeClr val="bg1"/>
                          </a:solidFill>
                          <a:latin typeface="Times New Roman"/>
                          <a:ea typeface="Times New Roman"/>
                          <a:cs typeface="Arial"/>
                        </a:rPr>
                        <a:t>تطور</a:t>
                      </a:r>
                      <a:endParaRPr lang="fr-FR" sz="2400" b="1" dirty="0">
                        <a:solidFill>
                          <a:schemeClr val="bg1"/>
                        </a:solidFill>
                        <a:latin typeface="Calibri"/>
                        <a:ea typeface="Calibri"/>
                        <a:cs typeface="Arial"/>
                      </a:endParaRPr>
                    </a:p>
                  </a:txBody>
                  <a:tcPr marL="40084" marR="131525"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72692">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Hong </a:t>
                      </a:r>
                      <a:r>
                        <a:rPr lang="fr-FR" sz="2000" b="1" dirty="0" smtClean="0">
                          <a:solidFill>
                            <a:schemeClr val="bg1"/>
                          </a:solidFill>
                          <a:latin typeface="Times New Roman"/>
                          <a:ea typeface="Times New Roman"/>
                          <a:cs typeface="Arial"/>
                        </a:rPr>
                        <a:t>Kong</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4 168 394</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23,2 %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2.</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Memphis</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3 916 937</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5,9 %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3</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Paris-Charles-de-Gaulle</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2 399 067</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16,8 %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3.</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Shanghai</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3 227 914</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27,1 %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4.</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d'Incheon</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2 684 500</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16,1 %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5.</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d'Anchorage</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2 578 396</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33,1 %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7.</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Francfort</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2 275 106</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20,5 %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8.</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Dubaï</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2 270 498</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17,8 %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9.</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Narita</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2 167 843</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17,1 %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10.</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Louisville</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2 166 226</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11,1 %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11.</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Singapour</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1 841 004</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10,9 %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12.</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Miami</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1 835 793</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17,9 %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13.</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de Los Angeles</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1 810 345</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15,5 %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14.</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international Taipei</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1 767 075</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30,1 %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47518">
                <a:tc>
                  <a:txBody>
                    <a:bodyPr/>
                    <a:lstStyle/>
                    <a:p>
                      <a:pPr marL="0" marR="0">
                        <a:lnSpc>
                          <a:spcPct val="115000"/>
                        </a:lnSpc>
                        <a:spcBef>
                          <a:spcPts val="0"/>
                        </a:spcBef>
                        <a:spcAft>
                          <a:spcPts val="0"/>
                        </a:spcAft>
                      </a:pPr>
                      <a:r>
                        <a:rPr lang="fr-FR" sz="2000" b="1">
                          <a:solidFill>
                            <a:schemeClr val="bg1"/>
                          </a:solidFill>
                          <a:latin typeface="Times New Roman"/>
                          <a:ea typeface="Times New Roman"/>
                          <a:cs typeface="Arial"/>
                        </a:rPr>
                        <a:t>15.</a:t>
                      </a:r>
                      <a:endParaRPr lang="fr-FR" sz="2400" b="1">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 Aéroport de Londres Heathrow</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1 551 405</a:t>
                      </a:r>
                      <a:endParaRPr lang="fr-FR" sz="2400" b="1" dirty="0">
                        <a:solidFill>
                          <a:schemeClr val="bg1"/>
                        </a:solidFill>
                        <a:latin typeface="Calibri"/>
                        <a:ea typeface="Calibri"/>
                        <a:cs typeface="Arial"/>
                      </a:endParaRP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000" b="1" dirty="0">
                          <a:solidFill>
                            <a:schemeClr val="bg1"/>
                          </a:solidFill>
                          <a:latin typeface="Times New Roman"/>
                          <a:ea typeface="Times New Roman"/>
                          <a:cs typeface="Arial"/>
                        </a:rPr>
                        <a:t>15,0 %</a:t>
                      </a:r>
                    </a:p>
                  </a:txBody>
                  <a:tcPr marL="40084" marR="40084" marT="20042" marB="20042"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04800"/>
            <a:ext cx="8534400" cy="685800"/>
          </a:xfrm>
        </p:spPr>
        <p:txBody>
          <a:bodyPr>
            <a:normAutofit/>
          </a:bodyPr>
          <a:lstStyle/>
          <a:p>
            <a:pPr algn="ctr" rtl="1"/>
            <a:r>
              <a:rPr lang="ar-DZ" sz="3600" b="1" dirty="0" smtClean="0">
                <a:solidFill>
                  <a:srgbClr val="FF0000"/>
                </a:solidFill>
              </a:rPr>
              <a:t>ترتيب المطارات الدولية حسب جودة الخدمات(2018)</a:t>
            </a:r>
            <a:endParaRPr lang="fr-FR" sz="3600" b="1" dirty="0">
              <a:solidFill>
                <a:srgbClr val="FF0000"/>
              </a:solidFill>
            </a:endParaRPr>
          </a:p>
        </p:txBody>
      </p:sp>
      <p:sp>
        <p:nvSpPr>
          <p:cNvPr id="4" name="Rectangle 3"/>
          <p:cNvSpPr/>
          <p:nvPr/>
        </p:nvSpPr>
        <p:spPr>
          <a:xfrm>
            <a:off x="381000" y="1225689"/>
            <a:ext cx="8458200" cy="5016758"/>
          </a:xfrm>
          <a:prstGeom prst="rect">
            <a:avLst/>
          </a:prstGeom>
        </p:spPr>
        <p:txBody>
          <a:bodyPr wrap="square">
            <a:spAutoFit/>
          </a:bodyPr>
          <a:lstStyle/>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Singapour (SIN)</a:t>
            </a:r>
          </a:p>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Séoul, Corée du Sud (ICN)</a:t>
            </a:r>
          </a:p>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Tokyo </a:t>
            </a:r>
            <a:r>
              <a:rPr lang="fr-FR" sz="3200" b="1" dirty="0" err="1" smtClean="0">
                <a:solidFill>
                  <a:schemeClr val="bg1"/>
                </a:solidFill>
                <a:latin typeface="Times New Roman" pitchFamily="18" charset="0"/>
                <a:cs typeface="Times New Roman" pitchFamily="18" charset="0"/>
              </a:rPr>
              <a:t>Haneda</a:t>
            </a:r>
            <a:r>
              <a:rPr lang="fr-FR" sz="3200" b="1" dirty="0" smtClean="0">
                <a:solidFill>
                  <a:schemeClr val="bg1"/>
                </a:solidFill>
                <a:latin typeface="Times New Roman" pitchFamily="18" charset="0"/>
                <a:cs typeface="Times New Roman" pitchFamily="18" charset="0"/>
              </a:rPr>
              <a:t>, Japon (HND)</a:t>
            </a:r>
          </a:p>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Hong-Kong (HKG)</a:t>
            </a:r>
          </a:p>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Doha, Qatar (DOH)</a:t>
            </a:r>
          </a:p>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Munich, Allemagne (MUC)</a:t>
            </a:r>
          </a:p>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Nagoya, Japon (NGO)</a:t>
            </a:r>
          </a:p>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London Heathrow, Royaume-Uni (LHR)</a:t>
            </a:r>
          </a:p>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Zurich, Suisse (ZRH)</a:t>
            </a:r>
          </a:p>
          <a:p>
            <a:pPr>
              <a:buClr>
                <a:srgbClr val="FF0000"/>
              </a:buClr>
              <a:buFont typeface="+mj-lt"/>
              <a:buAutoNum type="arabicPeriod"/>
            </a:pPr>
            <a:r>
              <a:rPr lang="fr-FR" sz="3200" b="1" dirty="0" smtClean="0">
                <a:solidFill>
                  <a:schemeClr val="bg1"/>
                </a:solidFill>
                <a:latin typeface="Times New Roman" pitchFamily="18" charset="0"/>
                <a:cs typeface="Times New Roman" pitchFamily="18" charset="0"/>
              </a:rPr>
              <a:t>Francfort, Allemagne (FRA)</a:t>
            </a:r>
            <a:endParaRPr lang="fr-FR" sz="3200" b="1" dirty="0">
              <a:solidFill>
                <a:schemeClr val="bg1"/>
              </a:solidFill>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267200" y="579438"/>
            <a:ext cx="4343400" cy="715962"/>
          </a:xfrm>
        </p:spPr>
        <p:txBody>
          <a:bodyPr>
            <a:normAutofit/>
          </a:bodyPr>
          <a:lstStyle/>
          <a:p>
            <a:pPr algn="r" rtl="1"/>
            <a:r>
              <a:rPr lang="ar-DZ" sz="4000" b="1" dirty="0" smtClean="0">
                <a:solidFill>
                  <a:srgbClr val="FF0000"/>
                </a:solidFill>
              </a:rPr>
              <a:t>عناصر المحاضرة:</a:t>
            </a:r>
            <a:endParaRPr lang="fr-FR" sz="4000" b="1" dirty="0">
              <a:solidFill>
                <a:srgbClr val="FF0000"/>
              </a:solidFill>
            </a:endParaRPr>
          </a:p>
        </p:txBody>
      </p:sp>
      <p:sp>
        <p:nvSpPr>
          <p:cNvPr id="3" name="Espace réservé du contenu 2"/>
          <p:cNvSpPr>
            <a:spLocks noGrp="1"/>
          </p:cNvSpPr>
          <p:nvPr>
            <p:ph idx="1"/>
          </p:nvPr>
        </p:nvSpPr>
        <p:spPr>
          <a:xfrm>
            <a:off x="304800" y="1447800"/>
            <a:ext cx="8382000" cy="5029200"/>
          </a:xfrm>
        </p:spPr>
        <p:txBody>
          <a:bodyPr>
            <a:normAutofit/>
          </a:bodyPr>
          <a:lstStyle/>
          <a:p>
            <a:pPr algn="r" rtl="1">
              <a:buNone/>
            </a:pPr>
            <a:r>
              <a:rPr lang="ar-DZ" sz="2800" b="1" dirty="0" smtClean="0">
                <a:solidFill>
                  <a:schemeClr val="bg1"/>
                </a:solidFill>
              </a:rPr>
              <a:t>1. تعريف النقل الجوي وخصائصه</a:t>
            </a:r>
            <a:endParaRPr lang="fr-FR" sz="2800" b="1" dirty="0" smtClean="0">
              <a:solidFill>
                <a:schemeClr val="bg1"/>
              </a:solidFill>
            </a:endParaRPr>
          </a:p>
          <a:p>
            <a:pPr marL="0" indent="36513" algn="r" rtl="1">
              <a:buNone/>
            </a:pPr>
            <a:r>
              <a:rPr lang="ar-DZ" sz="2800" b="1" dirty="0" smtClean="0">
                <a:solidFill>
                  <a:schemeClr val="bg1"/>
                </a:solidFill>
                <a:cs typeface="+mj-cs"/>
              </a:rPr>
              <a:t>2. عناصر النقل الجوي:</a:t>
            </a:r>
          </a:p>
          <a:p>
            <a:pPr marL="0" indent="36513" algn="r" rtl="1">
              <a:buNone/>
            </a:pPr>
            <a:r>
              <a:rPr lang="ar-DZ" sz="2800" b="1" dirty="0" smtClean="0">
                <a:solidFill>
                  <a:schemeClr val="bg1"/>
                </a:solidFill>
                <a:cs typeface="+mj-cs"/>
              </a:rPr>
              <a:t>    أ. المطارات؛</a:t>
            </a:r>
          </a:p>
          <a:p>
            <a:pPr marL="0" indent="36513" algn="r" rtl="1">
              <a:buNone/>
            </a:pPr>
            <a:r>
              <a:rPr lang="ar-DZ" sz="2800" b="1" dirty="0" smtClean="0">
                <a:solidFill>
                  <a:schemeClr val="bg1"/>
                </a:solidFill>
                <a:cs typeface="+mj-cs"/>
              </a:rPr>
              <a:t>   ب. الطائرات؛</a:t>
            </a:r>
          </a:p>
          <a:p>
            <a:pPr marL="0" indent="36513" algn="r" rtl="1">
              <a:buNone/>
            </a:pPr>
            <a:r>
              <a:rPr lang="ar-DZ" sz="2800" b="1" dirty="0" smtClean="0">
                <a:solidFill>
                  <a:schemeClr val="bg1"/>
                </a:solidFill>
                <a:cs typeface="+mj-cs"/>
              </a:rPr>
              <a:t>   ج. البضائع؛</a:t>
            </a:r>
          </a:p>
          <a:p>
            <a:pPr marL="0" indent="36513" algn="r" rtl="1">
              <a:buNone/>
            </a:pPr>
            <a:r>
              <a:rPr lang="ar-DZ" sz="2800" b="1" dirty="0" smtClean="0">
                <a:solidFill>
                  <a:schemeClr val="bg1"/>
                </a:solidFill>
                <a:cs typeface="+mj-cs"/>
              </a:rPr>
              <a:t>   د. الخدمات اللوجستية الجوية.</a:t>
            </a:r>
          </a:p>
          <a:p>
            <a:pPr marL="0" indent="36513" algn="r" rtl="1">
              <a:buNone/>
            </a:pPr>
            <a:r>
              <a:rPr lang="ar-DZ" sz="2800" b="1" dirty="0" smtClean="0">
                <a:solidFill>
                  <a:schemeClr val="bg1"/>
                </a:solidFill>
                <a:cs typeface="+mj-cs"/>
              </a:rPr>
              <a:t>3. سوق النقل الجوي:</a:t>
            </a:r>
          </a:p>
          <a:p>
            <a:pPr marL="0" indent="36513" algn="r" rtl="1">
              <a:buNone/>
            </a:pPr>
            <a:r>
              <a:rPr lang="ar-DZ" sz="2800" b="1" dirty="0" smtClean="0">
                <a:solidFill>
                  <a:schemeClr val="bg1"/>
                </a:solidFill>
                <a:cs typeface="+mj-cs"/>
              </a:rPr>
              <a:t>   أ. الخطوط الجوية المنتظمة؛</a:t>
            </a:r>
          </a:p>
          <a:p>
            <a:pPr marL="0" indent="36513" algn="r" rtl="1">
              <a:buNone/>
            </a:pPr>
            <a:r>
              <a:rPr lang="ar-DZ" sz="2800" b="1" dirty="0" smtClean="0">
                <a:solidFill>
                  <a:schemeClr val="bg1"/>
                </a:solidFill>
                <a:cs typeface="+mj-cs"/>
              </a:rPr>
              <a:t>   ب. الخطوط الجوية غير المنتظمة.</a:t>
            </a:r>
            <a:endParaRPr lang="fr-FR" sz="2800" b="1" dirty="0" smtClean="0">
              <a:solidFill>
                <a:schemeClr val="bg1"/>
              </a:solidFill>
              <a:cs typeface="+mj-cs"/>
            </a:endParaRPr>
          </a:p>
          <a:p>
            <a:pPr algn="r" rtl="1">
              <a:buNone/>
            </a:pPr>
            <a:endParaRPr lang="fr-FR" sz="2800" b="1" dirty="0">
              <a:solidFill>
                <a:schemeClr val="bg1"/>
              </a:solidFill>
              <a:cs typeface="+mj-cs"/>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24000"/>
            <a:ext cx="8839200" cy="4495800"/>
          </a:xfrm>
        </p:spPr>
        <p:txBody>
          <a:bodyPr>
            <a:normAutofit/>
          </a:bodyPr>
          <a:lstStyle/>
          <a:p>
            <a:pPr marL="0" indent="404813">
              <a:buClr>
                <a:srgbClr val="FF0000"/>
              </a:buClr>
              <a:buSzPct val="100000"/>
              <a:buFont typeface="+mj-lt"/>
              <a:buAutoNum type="arabicPeriod"/>
            </a:pPr>
            <a:r>
              <a:rPr lang="fr-FR" sz="2400" b="1" dirty="0" smtClean="0">
                <a:solidFill>
                  <a:schemeClr val="bg1"/>
                </a:solidFill>
                <a:latin typeface="Times New Roman" pitchFamily="18" charset="0"/>
                <a:cs typeface="Times New Roman" pitchFamily="18" charset="0"/>
              </a:rPr>
              <a:t>SINGAPOUR CHANGI AIRPORT</a:t>
            </a:r>
            <a:r>
              <a:rPr lang="ar-DZ" sz="2400" b="1" dirty="0" smtClean="0">
                <a:solidFill>
                  <a:schemeClr val="bg1"/>
                </a:solidFill>
                <a:latin typeface="Times New Roman" pitchFamily="18" charset="0"/>
                <a:cs typeface="Times New Roman" pitchFamily="18" charset="0"/>
              </a:rPr>
              <a:t> </a:t>
            </a:r>
            <a:r>
              <a:rPr lang="fr-FR" sz="2400" b="1" dirty="0" smtClean="0">
                <a:solidFill>
                  <a:schemeClr val="bg1"/>
                </a:solidFill>
                <a:latin typeface="Times New Roman" pitchFamily="18" charset="0"/>
                <a:cs typeface="Times New Roman" pitchFamily="18" charset="0"/>
              </a:rPr>
              <a:t>73 étoiles</a:t>
            </a:r>
          </a:p>
          <a:p>
            <a:pPr marL="0" indent="404813">
              <a:buClr>
                <a:srgbClr val="FF0000"/>
              </a:buClr>
              <a:buSzPct val="100000"/>
              <a:buFont typeface="+mj-lt"/>
              <a:buAutoNum type="arabicPeriod"/>
            </a:pPr>
            <a:r>
              <a:rPr lang="fr-FR" sz="2400" b="1" dirty="0" smtClean="0">
                <a:solidFill>
                  <a:schemeClr val="bg1"/>
                </a:solidFill>
                <a:latin typeface="Times New Roman" pitchFamily="18" charset="0"/>
                <a:cs typeface="Times New Roman" pitchFamily="18" charset="0"/>
              </a:rPr>
              <a:t>DUBAÏ INTERNATIONAL AIRPORT</a:t>
            </a:r>
            <a:r>
              <a:rPr lang="ar-DZ" sz="2400" b="1" dirty="0" smtClean="0">
                <a:solidFill>
                  <a:schemeClr val="bg1"/>
                </a:solidFill>
                <a:latin typeface="Times New Roman" pitchFamily="18" charset="0"/>
                <a:cs typeface="Times New Roman" pitchFamily="18" charset="0"/>
              </a:rPr>
              <a:t> </a:t>
            </a:r>
            <a:r>
              <a:rPr lang="fr-FR" sz="2400" b="1" dirty="0" smtClean="0">
                <a:solidFill>
                  <a:schemeClr val="bg1"/>
                </a:solidFill>
                <a:latin typeface="Times New Roman" pitchFamily="18" charset="0"/>
                <a:cs typeface="Times New Roman" pitchFamily="18" charset="0"/>
              </a:rPr>
              <a:t>55 étoiles</a:t>
            </a:r>
            <a:endParaRPr lang="ar-DZ" sz="2400" b="1" dirty="0" smtClean="0">
              <a:solidFill>
                <a:schemeClr val="bg1"/>
              </a:solidFill>
              <a:latin typeface="Times New Roman" pitchFamily="18" charset="0"/>
              <a:cs typeface="Times New Roman" pitchFamily="18" charset="0"/>
            </a:endParaRPr>
          </a:p>
          <a:p>
            <a:pPr marL="0" indent="404813">
              <a:buClr>
                <a:srgbClr val="FF0000"/>
              </a:buClr>
              <a:buSzPct val="100000"/>
              <a:buFont typeface="+mj-lt"/>
              <a:buAutoNum type="arabicPeriod"/>
            </a:pPr>
            <a:r>
              <a:rPr lang="fr-FR" sz="2400" b="1" dirty="0" smtClean="0">
                <a:solidFill>
                  <a:schemeClr val="bg1"/>
                </a:solidFill>
                <a:latin typeface="Times New Roman" pitchFamily="18" charset="0"/>
                <a:cs typeface="Times New Roman" pitchFamily="18" charset="0"/>
              </a:rPr>
              <a:t>LONDRES HEATHROW</a:t>
            </a:r>
            <a:r>
              <a:rPr lang="ar-DZ" sz="2400" b="1" dirty="0" smtClean="0">
                <a:solidFill>
                  <a:schemeClr val="bg1"/>
                </a:solidFill>
                <a:latin typeface="Times New Roman" pitchFamily="18" charset="0"/>
                <a:cs typeface="Times New Roman" pitchFamily="18" charset="0"/>
              </a:rPr>
              <a:t> </a:t>
            </a:r>
            <a:r>
              <a:rPr lang="fr-FR" sz="2400" b="1" dirty="0" smtClean="0">
                <a:solidFill>
                  <a:schemeClr val="bg1"/>
                </a:solidFill>
                <a:latin typeface="Times New Roman" pitchFamily="18" charset="0"/>
                <a:cs typeface="Times New Roman" pitchFamily="18" charset="0"/>
              </a:rPr>
              <a:t>52 étoiles</a:t>
            </a:r>
          </a:p>
          <a:p>
            <a:pPr marL="0" indent="404813">
              <a:buClr>
                <a:srgbClr val="FF0000"/>
              </a:buClr>
              <a:buSzPct val="100000"/>
              <a:buFont typeface="+mj-lt"/>
              <a:buAutoNum type="arabicPeriod"/>
            </a:pPr>
            <a:r>
              <a:rPr lang="fr-FR" sz="2400" b="1" dirty="0" smtClean="0">
                <a:solidFill>
                  <a:schemeClr val="bg1"/>
                </a:solidFill>
                <a:latin typeface="Times New Roman" pitchFamily="18" charset="0"/>
                <a:cs typeface="Times New Roman" pitchFamily="18" charset="0"/>
              </a:rPr>
              <a:t>JOHANNESBURG O.R. TAMBO</a:t>
            </a:r>
            <a:r>
              <a:rPr lang="ar-DZ" sz="2400" b="1" dirty="0" smtClean="0">
                <a:solidFill>
                  <a:schemeClr val="bg1"/>
                </a:solidFill>
                <a:latin typeface="Times New Roman" pitchFamily="18" charset="0"/>
                <a:cs typeface="Times New Roman" pitchFamily="18" charset="0"/>
              </a:rPr>
              <a:t> </a:t>
            </a:r>
            <a:r>
              <a:rPr lang="fr-FR" sz="2400" b="1" dirty="0" smtClean="0">
                <a:solidFill>
                  <a:schemeClr val="bg1"/>
                </a:solidFill>
                <a:latin typeface="Times New Roman" pitchFamily="18" charset="0"/>
                <a:cs typeface="Times New Roman" pitchFamily="18" charset="0"/>
              </a:rPr>
              <a:t>51 étoiles</a:t>
            </a:r>
          </a:p>
          <a:p>
            <a:pPr marL="0" indent="404813">
              <a:buClr>
                <a:srgbClr val="FF0000"/>
              </a:buClr>
              <a:buSzPct val="100000"/>
              <a:buFont typeface="+mj-lt"/>
              <a:buAutoNum type="arabicPeriod"/>
            </a:pPr>
            <a:r>
              <a:rPr lang="es-ES" sz="2400" b="1" dirty="0" smtClean="0">
                <a:solidFill>
                  <a:schemeClr val="bg1"/>
                </a:solidFill>
                <a:latin typeface="Times New Roman" pitchFamily="18" charset="0"/>
                <a:cs typeface="Times New Roman" pitchFamily="18" charset="0"/>
              </a:rPr>
              <a:t>MADRID BARAJAS</a:t>
            </a:r>
            <a:r>
              <a:rPr lang="ar-DZ" sz="2400" b="1" dirty="0" smtClean="0">
                <a:solidFill>
                  <a:schemeClr val="bg1"/>
                </a:solidFill>
                <a:latin typeface="Times New Roman" pitchFamily="18" charset="0"/>
                <a:cs typeface="Times New Roman" pitchFamily="18" charset="0"/>
              </a:rPr>
              <a:t> </a:t>
            </a:r>
            <a:r>
              <a:rPr lang="es-ES" sz="2400" b="1" dirty="0" smtClean="0">
                <a:solidFill>
                  <a:schemeClr val="bg1"/>
                </a:solidFill>
                <a:latin typeface="Times New Roman" pitchFamily="18" charset="0"/>
                <a:cs typeface="Times New Roman" pitchFamily="18" charset="0"/>
              </a:rPr>
              <a:t>50 </a:t>
            </a:r>
            <a:r>
              <a:rPr lang="es-ES" sz="2400" b="1" dirty="0" err="1" smtClean="0">
                <a:solidFill>
                  <a:schemeClr val="bg1"/>
                </a:solidFill>
                <a:latin typeface="Times New Roman" pitchFamily="18" charset="0"/>
                <a:cs typeface="Times New Roman" pitchFamily="18" charset="0"/>
              </a:rPr>
              <a:t>étoiles</a:t>
            </a:r>
            <a:endParaRPr lang="es-ES" sz="2400" b="1" dirty="0" smtClean="0">
              <a:solidFill>
                <a:schemeClr val="bg1"/>
              </a:solidFill>
              <a:latin typeface="Times New Roman" pitchFamily="18" charset="0"/>
              <a:cs typeface="Times New Roman" pitchFamily="18" charset="0"/>
            </a:endParaRPr>
          </a:p>
          <a:p>
            <a:pPr marL="0" indent="404813">
              <a:buClr>
                <a:srgbClr val="FF0000"/>
              </a:buClr>
              <a:buSzPct val="100000"/>
              <a:buFont typeface="+mj-lt"/>
              <a:buAutoNum type="arabicPeriod"/>
            </a:pPr>
            <a:r>
              <a:rPr lang="fr-FR" sz="2400" b="1" dirty="0" smtClean="0">
                <a:solidFill>
                  <a:schemeClr val="bg1"/>
                </a:solidFill>
                <a:latin typeface="Times New Roman" pitchFamily="18" charset="0"/>
                <a:cs typeface="Times New Roman" pitchFamily="18" charset="0"/>
              </a:rPr>
              <a:t>ROME LEONARDO DA VINCI</a:t>
            </a:r>
            <a:r>
              <a:rPr lang="ar-DZ" sz="2400" b="1" dirty="0" smtClean="0">
                <a:solidFill>
                  <a:schemeClr val="bg1"/>
                </a:solidFill>
                <a:latin typeface="Times New Roman" pitchFamily="18" charset="0"/>
                <a:cs typeface="Times New Roman" pitchFamily="18" charset="0"/>
              </a:rPr>
              <a:t> </a:t>
            </a:r>
            <a:r>
              <a:rPr lang="fr-FR" sz="2400" b="1" dirty="0" smtClean="0">
                <a:solidFill>
                  <a:schemeClr val="bg1"/>
                </a:solidFill>
                <a:latin typeface="Times New Roman" pitchFamily="18" charset="0"/>
                <a:cs typeface="Times New Roman" pitchFamily="18" charset="0"/>
              </a:rPr>
              <a:t>50 étoiles, un éclair</a:t>
            </a:r>
            <a:endParaRPr lang="ar-DZ" sz="2400" b="1" dirty="0" smtClean="0">
              <a:solidFill>
                <a:schemeClr val="bg1"/>
              </a:solidFill>
              <a:latin typeface="Times New Roman" pitchFamily="18" charset="0"/>
              <a:cs typeface="Times New Roman" pitchFamily="18" charset="0"/>
            </a:endParaRPr>
          </a:p>
          <a:p>
            <a:pPr marL="0" indent="404813">
              <a:buClr>
                <a:srgbClr val="FF0000"/>
              </a:buClr>
              <a:buSzPct val="100000"/>
              <a:buFont typeface="+mj-lt"/>
              <a:buAutoNum type="arabicPeriod"/>
            </a:pPr>
            <a:r>
              <a:rPr lang="fr-FR" sz="2400" b="1" dirty="0" smtClean="0">
                <a:solidFill>
                  <a:schemeClr val="bg1"/>
                </a:solidFill>
                <a:latin typeface="Times New Roman" pitchFamily="18" charset="0"/>
                <a:cs typeface="Times New Roman" pitchFamily="18" charset="0"/>
              </a:rPr>
              <a:t>BERLIN TEGEL</a:t>
            </a:r>
            <a:r>
              <a:rPr lang="ar-DZ" sz="2400" b="1" dirty="0" smtClean="0">
                <a:solidFill>
                  <a:schemeClr val="bg1"/>
                </a:solidFill>
                <a:latin typeface="Times New Roman" pitchFamily="18" charset="0"/>
                <a:cs typeface="Times New Roman" pitchFamily="18" charset="0"/>
              </a:rPr>
              <a:t> </a:t>
            </a:r>
            <a:r>
              <a:rPr lang="fr-FR" sz="2400" b="1" dirty="0" smtClean="0">
                <a:solidFill>
                  <a:schemeClr val="bg1"/>
                </a:solidFill>
                <a:latin typeface="Times New Roman" pitchFamily="18" charset="0"/>
                <a:cs typeface="Times New Roman" pitchFamily="18" charset="0"/>
              </a:rPr>
              <a:t>40 étoiles</a:t>
            </a:r>
          </a:p>
          <a:p>
            <a:pPr marL="0" indent="404813">
              <a:buClr>
                <a:srgbClr val="FF0000"/>
              </a:buClr>
              <a:buSzPct val="100000"/>
              <a:buFont typeface="+mj-lt"/>
              <a:buAutoNum type="arabicPeriod"/>
            </a:pPr>
            <a:r>
              <a:rPr lang="fr-FR" sz="2400" b="1" dirty="0" smtClean="0">
                <a:solidFill>
                  <a:schemeClr val="bg1"/>
                </a:solidFill>
                <a:latin typeface="Times New Roman" pitchFamily="18" charset="0"/>
                <a:cs typeface="Times New Roman" pitchFamily="18" charset="0"/>
              </a:rPr>
              <a:t>TOKYO NARITA</a:t>
            </a:r>
            <a:r>
              <a:rPr lang="ar-DZ" sz="2400" b="1" dirty="0" smtClean="0">
                <a:solidFill>
                  <a:schemeClr val="bg1"/>
                </a:solidFill>
                <a:latin typeface="Times New Roman" pitchFamily="18" charset="0"/>
                <a:cs typeface="Times New Roman" pitchFamily="18" charset="0"/>
              </a:rPr>
              <a:t> </a:t>
            </a:r>
            <a:r>
              <a:rPr lang="fr-FR" sz="2400" b="1" dirty="0" smtClean="0">
                <a:solidFill>
                  <a:schemeClr val="bg1"/>
                </a:solidFill>
                <a:latin typeface="Times New Roman" pitchFamily="18" charset="0"/>
                <a:cs typeface="Times New Roman" pitchFamily="18" charset="0"/>
              </a:rPr>
              <a:t>38 étoiles</a:t>
            </a:r>
            <a:endParaRPr lang="ar-DZ" sz="2400" b="1" dirty="0" smtClean="0">
              <a:solidFill>
                <a:schemeClr val="bg1"/>
              </a:solidFill>
              <a:latin typeface="Times New Roman" pitchFamily="18" charset="0"/>
              <a:cs typeface="Times New Roman" pitchFamily="18" charset="0"/>
            </a:endParaRPr>
          </a:p>
          <a:p>
            <a:pPr marL="0" indent="404813">
              <a:buClr>
                <a:srgbClr val="FF0000"/>
              </a:buClr>
              <a:buSzPct val="100000"/>
              <a:buFont typeface="+mj-lt"/>
              <a:buAutoNum type="arabicPeriod"/>
            </a:pPr>
            <a:r>
              <a:rPr lang="fr-FR" sz="2400" b="1" dirty="0" smtClean="0">
                <a:solidFill>
                  <a:schemeClr val="bg1"/>
                </a:solidFill>
                <a:latin typeface="Times New Roman" pitchFamily="18" charset="0"/>
                <a:cs typeface="Times New Roman" pitchFamily="18" charset="0"/>
              </a:rPr>
              <a:t>PARIS ROISSY-CHARLES-DE-GAULLE</a:t>
            </a:r>
            <a:r>
              <a:rPr lang="ar-DZ" sz="2400" b="1" dirty="0" smtClean="0">
                <a:solidFill>
                  <a:schemeClr val="bg1"/>
                </a:solidFill>
                <a:latin typeface="Times New Roman" pitchFamily="18" charset="0"/>
                <a:cs typeface="Times New Roman" pitchFamily="18" charset="0"/>
              </a:rPr>
              <a:t> </a:t>
            </a:r>
            <a:r>
              <a:rPr lang="fr-FR" sz="2400" b="1" dirty="0" smtClean="0">
                <a:solidFill>
                  <a:schemeClr val="bg1"/>
                </a:solidFill>
                <a:latin typeface="Times New Roman" pitchFamily="18" charset="0"/>
                <a:cs typeface="Times New Roman" pitchFamily="18" charset="0"/>
              </a:rPr>
              <a:t>38 étoiles </a:t>
            </a:r>
            <a:r>
              <a:rPr lang="fr-FR" sz="2000" b="1" dirty="0" smtClean="0">
                <a:solidFill>
                  <a:schemeClr val="bg1"/>
                </a:solidFill>
                <a:latin typeface="Times New Roman" pitchFamily="18" charset="0"/>
                <a:cs typeface="Times New Roman" pitchFamily="18" charset="0"/>
              </a:rPr>
              <a:t>et un éclair</a:t>
            </a:r>
            <a:endParaRPr lang="ar-DZ" sz="2400" b="1" dirty="0" smtClean="0">
              <a:solidFill>
                <a:schemeClr val="bg1"/>
              </a:solidFill>
              <a:latin typeface="Times New Roman" pitchFamily="18" charset="0"/>
              <a:cs typeface="Times New Roman" pitchFamily="18" charset="0"/>
            </a:endParaRPr>
          </a:p>
          <a:p>
            <a:pPr marL="0" indent="404813">
              <a:buClr>
                <a:srgbClr val="FF0000"/>
              </a:buClr>
              <a:buSzPct val="100000"/>
              <a:buFont typeface="+mj-lt"/>
              <a:buAutoNum type="arabicPeriod"/>
            </a:pPr>
            <a:r>
              <a:rPr lang="fr-FR" sz="2400" b="1" dirty="0" smtClean="0">
                <a:solidFill>
                  <a:schemeClr val="bg1"/>
                </a:solidFill>
                <a:latin typeface="Times New Roman" pitchFamily="18" charset="0"/>
                <a:cs typeface="Times New Roman" pitchFamily="18" charset="0"/>
              </a:rPr>
              <a:t>BANGKOK SUVARNABHUMI</a:t>
            </a:r>
            <a:r>
              <a:rPr lang="ar-DZ" sz="2400" b="1" dirty="0" smtClean="0">
                <a:solidFill>
                  <a:schemeClr val="bg1"/>
                </a:solidFill>
                <a:latin typeface="Times New Roman" pitchFamily="18" charset="0"/>
                <a:cs typeface="Times New Roman" pitchFamily="18" charset="0"/>
              </a:rPr>
              <a:t> </a:t>
            </a:r>
            <a:r>
              <a:rPr lang="fr-FR" sz="2400" b="1" dirty="0" smtClean="0">
                <a:solidFill>
                  <a:schemeClr val="bg1"/>
                </a:solidFill>
                <a:latin typeface="Times New Roman" pitchFamily="18" charset="0"/>
                <a:cs typeface="Times New Roman" pitchFamily="18" charset="0"/>
              </a:rPr>
              <a:t>38 étoiles, 3 éclairs</a:t>
            </a:r>
          </a:p>
          <a:p>
            <a:pPr marL="457200" indent="-457200">
              <a:buClr>
                <a:srgbClr val="FF0000"/>
              </a:buClr>
              <a:buSzPct val="100000"/>
              <a:buFont typeface="+mj-lt"/>
              <a:buAutoNum type="arabicPeriod"/>
            </a:pPr>
            <a:endParaRPr lang="ar-DZ" sz="2400" b="1" dirty="0" smtClean="0"/>
          </a:p>
          <a:p>
            <a:pPr marL="457200" indent="-457200">
              <a:buClr>
                <a:srgbClr val="FF0000"/>
              </a:buClr>
              <a:buSzPct val="100000"/>
              <a:buFont typeface="+mj-lt"/>
              <a:buAutoNum type="arabicPeriod"/>
            </a:pPr>
            <a:endParaRPr lang="fr-FR" sz="2400" b="1" dirty="0" smtClean="0"/>
          </a:p>
          <a:p>
            <a:pPr marL="457200" indent="-457200">
              <a:buClr>
                <a:srgbClr val="FF0000"/>
              </a:buClr>
              <a:buSzPct val="100000"/>
              <a:buFont typeface="+mj-lt"/>
              <a:buAutoNum type="arabicPeriod"/>
            </a:pPr>
            <a:endParaRPr lang="fr-FR" sz="2400" b="1" dirty="0" smtClean="0"/>
          </a:p>
          <a:p>
            <a:pPr marL="457200" indent="-457200">
              <a:buClr>
                <a:srgbClr val="FF0000"/>
              </a:buClr>
              <a:buSzPct val="100000"/>
              <a:buFont typeface="+mj-lt"/>
              <a:buAutoNum type="arabicPeriod"/>
            </a:pPr>
            <a:endParaRPr lang="fr-FR" sz="2400" dirty="0"/>
          </a:p>
        </p:txBody>
      </p:sp>
      <p:sp>
        <p:nvSpPr>
          <p:cNvPr id="4" name="Titre 1"/>
          <p:cNvSpPr>
            <a:spLocks noGrp="1"/>
          </p:cNvSpPr>
          <p:nvPr>
            <p:ph type="title"/>
          </p:nvPr>
        </p:nvSpPr>
        <p:spPr>
          <a:xfrm>
            <a:off x="457200" y="304800"/>
            <a:ext cx="8229600" cy="685800"/>
          </a:xfrm>
        </p:spPr>
        <p:txBody>
          <a:bodyPr>
            <a:normAutofit/>
          </a:bodyPr>
          <a:lstStyle/>
          <a:p>
            <a:pPr algn="ctr" rtl="1"/>
            <a:r>
              <a:rPr lang="ar-DZ" sz="3600" b="1" dirty="0" smtClean="0">
                <a:solidFill>
                  <a:srgbClr val="FF0000"/>
                </a:solidFill>
              </a:rPr>
              <a:t>ترتيب المطارات الدولية حسب جودة الخدمات (2012)</a:t>
            </a:r>
            <a:endParaRPr lang="fr-FR" sz="3600" b="1" dirty="0">
              <a:solidFill>
                <a:srgbClr val="FF0000"/>
              </a:solidFill>
            </a:endParaRPr>
          </a:p>
        </p:txBody>
      </p:sp>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191000" y="457200"/>
            <a:ext cx="4495800" cy="762000"/>
          </a:xfrm>
        </p:spPr>
        <p:txBody>
          <a:bodyPr>
            <a:normAutofit/>
          </a:bodyPr>
          <a:lstStyle/>
          <a:p>
            <a:pPr algn="r" rtl="1"/>
            <a:r>
              <a:rPr lang="ar-DZ" sz="4000" b="1" dirty="0" smtClean="0">
                <a:solidFill>
                  <a:srgbClr val="FF0000"/>
                </a:solidFill>
              </a:rPr>
              <a:t>2. الخدمات اللوجستية:</a:t>
            </a:r>
            <a:endParaRPr lang="fr-FR" sz="4000" dirty="0">
              <a:solidFill>
                <a:srgbClr val="FF0000"/>
              </a:solidFill>
            </a:endParaRPr>
          </a:p>
        </p:txBody>
      </p:sp>
      <p:sp>
        <p:nvSpPr>
          <p:cNvPr id="3" name="Espace réservé du contenu 2"/>
          <p:cNvSpPr>
            <a:spLocks noGrp="1"/>
          </p:cNvSpPr>
          <p:nvPr>
            <p:ph idx="1"/>
          </p:nvPr>
        </p:nvSpPr>
        <p:spPr>
          <a:xfrm>
            <a:off x="304800" y="2209800"/>
            <a:ext cx="8382000" cy="2971800"/>
          </a:xfrm>
        </p:spPr>
        <p:txBody>
          <a:bodyPr>
            <a:normAutofit lnSpcReduction="10000"/>
          </a:bodyPr>
          <a:lstStyle/>
          <a:p>
            <a:pPr marL="0" indent="0" algn="just" rtl="1">
              <a:buNone/>
            </a:pPr>
            <a:r>
              <a:rPr lang="ar-DZ" sz="3600" b="1" dirty="0" smtClean="0">
                <a:solidFill>
                  <a:srgbClr val="FF0000"/>
                </a:solidFill>
              </a:rPr>
              <a:t>أ. خدمات المناولة: </a:t>
            </a:r>
          </a:p>
          <a:p>
            <a:pPr marL="0" indent="0" algn="just" rtl="1">
              <a:buNone/>
            </a:pPr>
            <a:r>
              <a:rPr lang="ar-DZ" sz="3200" b="1" dirty="0" smtClean="0">
                <a:solidFill>
                  <a:schemeClr val="bg1"/>
                </a:solidFill>
              </a:rPr>
              <a:t>   توفر إدارة المطار جميع المستلزمات والأجهزة التي تساعد في تحميل وتفريغ الحقائب والبضائع وصعود وهبوط المسافرين، مثل: خرطوم صعود ونزول الركاب، رافعات مناولة البضائع، عربات نقل البضائع والحقائب، سلالم صعود ونزول المسافرين... إلخ.</a:t>
            </a:r>
            <a:endParaRPr lang="fr-FR" sz="3200" dirty="0"/>
          </a:p>
        </p:txBody>
      </p:sp>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2209800"/>
            <a:ext cx="8382000" cy="2514600"/>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mn-lt"/>
                <a:ea typeface="+mn-ea"/>
                <a:cs typeface="+mn-cs"/>
              </a:rPr>
              <a:t>ب. خدمات المسافرين: </a:t>
            </a: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   يوفر المطار خدمات للمسافرين تبدأ من دخول المطار إلى إقلاع الطائرة، من هذه الخدمات: صالات الانتظار، الهواتف، البنوك </a:t>
            </a:r>
            <a:r>
              <a:rPr kumimoji="0" lang="ar-DZ" sz="3200" b="1" i="0" u="none" strike="noStrike" kern="1200" cap="none" spc="0" normalizeH="0" baseline="0" noProof="0" dirty="0" err="1" smtClean="0">
                <a:ln>
                  <a:noFill/>
                </a:ln>
                <a:solidFill>
                  <a:schemeClr val="bg1"/>
                </a:solidFill>
                <a:effectLst/>
                <a:uLnTx/>
                <a:uFillTx/>
                <a:latin typeface="+mn-lt"/>
                <a:ea typeface="+mn-ea"/>
                <a:cs typeface="+mn-cs"/>
              </a:rPr>
              <a:t>مكائن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السحب الآلي، لوحات المعلومات عن حركة الطيران، المطاعم، المحلات، مكاتب شركات الطيران.</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724400" y="1612880"/>
            <a:ext cx="3886200" cy="646331"/>
          </a:xfrm>
          <a:prstGeom prst="rect">
            <a:avLst/>
          </a:prstGeom>
        </p:spPr>
        <p:txBody>
          <a:bodyPr wrap="square">
            <a:spAutoFit/>
          </a:bodyPr>
          <a:lstStyle/>
          <a:p>
            <a:pPr indent="36513" algn="just" rtl="1"/>
            <a:r>
              <a:rPr lang="ar-DZ" sz="3600" b="1" dirty="0" smtClean="0">
                <a:solidFill>
                  <a:srgbClr val="FF0000"/>
                </a:solidFill>
              </a:rPr>
              <a:t>ج. تموين الطائرات:</a:t>
            </a:r>
            <a:endParaRPr lang="fr-FR" sz="3200" b="1" dirty="0" smtClean="0">
              <a:solidFill>
                <a:schemeClr val="bg1"/>
              </a:solidFill>
            </a:endParaRPr>
          </a:p>
        </p:txBody>
      </p:sp>
      <p:sp>
        <p:nvSpPr>
          <p:cNvPr id="7" name="Rectangle 6"/>
          <p:cNvSpPr/>
          <p:nvPr/>
        </p:nvSpPr>
        <p:spPr>
          <a:xfrm>
            <a:off x="228600" y="2668012"/>
            <a:ext cx="8382000" cy="3046988"/>
          </a:xfrm>
          <a:prstGeom prst="rect">
            <a:avLst/>
          </a:prstGeom>
        </p:spPr>
        <p:txBody>
          <a:bodyPr wrap="square">
            <a:spAutoFit/>
          </a:bodyPr>
          <a:lstStyle/>
          <a:p>
            <a:pPr indent="36513" algn="just" rtl="1"/>
            <a:r>
              <a:rPr lang="ar-DZ" sz="3200" b="1" dirty="0" smtClean="0">
                <a:solidFill>
                  <a:schemeClr val="bg1"/>
                </a:solidFill>
              </a:rPr>
              <a:t>   تتعاقد شركات الطيران مع شركات تزودها بالمواد التموينية، وتكون إدارة المطار حلقة الوصل بينهما، وتحدد ضوابط صارمة لجودة الوجبات الغذائية والمشروبات، وإلا سوف تؤثر سلبا على سمعة شركة النقل الجوي، وتكون كارثة إذا تعرض الطيارون للتسمم، كما أن وجبات الطعام والشراب تلعب دورا مهما في راحة المسافرين وبالتالي رضاهم.</a:t>
            </a:r>
            <a:endParaRPr lang="fr-FR" sz="3200" b="1" dirty="0" smtClean="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600200" y="1676400"/>
            <a:ext cx="7010400" cy="838200"/>
          </a:xfrm>
        </p:spPr>
        <p:txBody>
          <a:bodyPr>
            <a:normAutofit/>
          </a:bodyPr>
          <a:lstStyle/>
          <a:p>
            <a:pPr marL="0" lvl="0" indent="36513" algn="just" rtl="1">
              <a:buNone/>
            </a:pPr>
            <a:r>
              <a:rPr lang="ar-DZ" sz="3600" b="1" dirty="0" smtClean="0">
                <a:solidFill>
                  <a:srgbClr val="FF0000"/>
                </a:solidFill>
              </a:rPr>
              <a:t>د. </a:t>
            </a:r>
            <a:r>
              <a:rPr lang="ar-SA" sz="3600" b="1" dirty="0" smtClean="0">
                <a:solidFill>
                  <a:srgbClr val="FF0000"/>
                </a:solidFill>
              </a:rPr>
              <a:t>الحجز </a:t>
            </a:r>
            <a:r>
              <a:rPr lang="ar-SA" sz="3600" b="1" dirty="0" err="1" smtClean="0">
                <a:solidFill>
                  <a:srgbClr val="FF0000"/>
                </a:solidFill>
              </a:rPr>
              <a:t>ال</a:t>
            </a:r>
            <a:r>
              <a:rPr lang="ar-DZ" sz="3600" b="1" dirty="0" smtClean="0">
                <a:solidFill>
                  <a:srgbClr val="FF0000"/>
                </a:solidFill>
              </a:rPr>
              <a:t>إ</a:t>
            </a:r>
            <a:r>
              <a:rPr lang="ar-SA" sz="3600" b="1" dirty="0" smtClean="0">
                <a:solidFill>
                  <a:srgbClr val="FF0000"/>
                </a:solidFill>
              </a:rPr>
              <a:t>لكتروني</a:t>
            </a:r>
            <a:r>
              <a:rPr lang="ar-DZ" sz="3600" b="1" dirty="0" smtClean="0">
                <a:solidFill>
                  <a:srgbClr val="FF0000"/>
                </a:solidFill>
              </a:rPr>
              <a:t> بدل الحجز المركزي </a:t>
            </a:r>
            <a:r>
              <a:rPr lang="ar-SA" sz="3600" b="1" dirty="0" smtClean="0">
                <a:solidFill>
                  <a:srgbClr val="FF0000"/>
                </a:solidFill>
              </a:rPr>
              <a:t>: </a:t>
            </a:r>
            <a:endParaRPr lang="ar-DZ" sz="3600" b="1" dirty="0" smtClean="0">
              <a:solidFill>
                <a:srgbClr val="FF0000"/>
              </a:solidFill>
            </a:endParaRPr>
          </a:p>
        </p:txBody>
      </p:sp>
      <p:sp>
        <p:nvSpPr>
          <p:cNvPr id="5" name="Espace réservé du contenu 2"/>
          <p:cNvSpPr txBox="1">
            <a:spLocks/>
          </p:cNvSpPr>
          <p:nvPr/>
        </p:nvSpPr>
        <p:spPr>
          <a:xfrm>
            <a:off x="228600" y="2667000"/>
            <a:ext cx="8458200" cy="26670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المسافر لديه القدرة على حجز المقعد على الطائرة، ودفع ثمن التذكرة من أي مكان، وتقوم فكرة التذكرة الالكترونية على فتح قناة توزيع جديدة بين شركات الطيران والمسافر، وتلغى في هذا النظام التذاكر الورقية والحجز المركزي، ويقلل دور وكلاء السفر.</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066800"/>
            <a:ext cx="8382000" cy="762000"/>
          </a:xfrm>
        </p:spPr>
        <p:txBody>
          <a:bodyPr>
            <a:normAutofit/>
          </a:bodyPr>
          <a:lstStyle/>
          <a:p>
            <a:pPr marL="14288" indent="-14288" algn="just" rtl="1">
              <a:buNone/>
            </a:pPr>
            <a:r>
              <a:rPr lang="ar-DZ" sz="3600" b="1" dirty="0" smtClean="0">
                <a:solidFill>
                  <a:srgbClr val="FF0000"/>
                </a:solidFill>
                <a:latin typeface="Times New Roman" pitchFamily="18" charset="0"/>
                <a:cs typeface="Times New Roman" pitchFamily="18" charset="0"/>
              </a:rPr>
              <a:t>هـ</a:t>
            </a:r>
            <a:r>
              <a:rPr lang="ar-SA" sz="3600" b="1" dirty="0" smtClean="0">
                <a:solidFill>
                  <a:srgbClr val="FF0000"/>
                </a:solidFill>
                <a:latin typeface="Times New Roman" pitchFamily="18" charset="0"/>
                <a:cs typeface="Times New Roman" pitchFamily="18" charset="0"/>
              </a:rPr>
              <a:t>. تجميع وتفكيك البضائع</a:t>
            </a:r>
            <a:r>
              <a:rPr lang="fr-FR" sz="3600" b="1" dirty="0" smtClean="0">
                <a:solidFill>
                  <a:srgbClr val="FF0000"/>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Groupage/Dégroupage</a:t>
            </a:r>
            <a:r>
              <a:rPr lang="fr-FR" sz="3600" b="1" dirty="0" smtClean="0">
                <a:solidFill>
                  <a:srgbClr val="FF0000"/>
                </a:solidFill>
                <a:latin typeface="Times New Roman" pitchFamily="18" charset="0"/>
                <a:cs typeface="Times New Roman" pitchFamily="18" charset="0"/>
              </a:rPr>
              <a:t> </a:t>
            </a:r>
            <a:endParaRPr lang="ar-DZ" sz="3600" b="1" dirty="0" smtClean="0">
              <a:solidFill>
                <a:srgbClr val="FF0000"/>
              </a:solidFill>
              <a:latin typeface="Times New Roman" pitchFamily="18" charset="0"/>
              <a:cs typeface="Times New Roman" pitchFamily="18" charset="0"/>
            </a:endParaRPr>
          </a:p>
        </p:txBody>
      </p:sp>
      <p:sp>
        <p:nvSpPr>
          <p:cNvPr id="5" name="Espace réservé du contenu 2"/>
          <p:cNvSpPr txBox="1">
            <a:spLocks/>
          </p:cNvSpPr>
          <p:nvPr/>
        </p:nvSpPr>
        <p:spPr>
          <a:xfrm>
            <a:off x="304800" y="2133600"/>
            <a:ext cx="8382000" cy="2590800"/>
          </a:xfrm>
          <a:prstGeom prst="rect">
            <a:avLst/>
          </a:prstGeom>
        </p:spPr>
        <p:txBody>
          <a:bodyPr vert="horz">
            <a:normAutofit/>
          </a:bodyPr>
          <a:lstStyle/>
          <a:p>
            <a:pPr marL="14288" marR="0" lvl="0" indent="-142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j-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j-cs"/>
              </a:rPr>
              <a:t>شركات </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مت</a:t>
            </a:r>
            <a:r>
              <a:rPr kumimoji="0" lang="ar-SA" sz="3200" b="1" i="0" u="none" strike="noStrike" kern="1200" cap="none" spc="0" normalizeH="0" baseline="0" noProof="0" dirty="0" err="1" smtClean="0">
                <a:ln>
                  <a:noFill/>
                </a:ln>
                <a:solidFill>
                  <a:schemeClr val="bg1"/>
                </a:solidFill>
                <a:effectLst/>
                <a:uLnTx/>
                <a:uFillTx/>
                <a:latin typeface="+mn-lt"/>
                <a:ea typeface="+mn-ea"/>
                <a:cs typeface="+mj-cs"/>
              </a:rPr>
              <a:t>خصصة</a:t>
            </a:r>
            <a:r>
              <a:rPr kumimoji="0" lang="ar-SA" sz="3200" b="1" i="0" u="none" strike="noStrike" kern="1200" cap="none" spc="0" normalizeH="0" baseline="0" noProof="0" dirty="0" smtClean="0">
                <a:ln>
                  <a:noFill/>
                </a:ln>
                <a:solidFill>
                  <a:schemeClr val="bg1"/>
                </a:solidFill>
                <a:effectLst/>
                <a:uLnTx/>
                <a:uFillTx/>
                <a:latin typeface="+mn-lt"/>
                <a:ea typeface="+mn-ea"/>
                <a:cs typeface="+mj-cs"/>
              </a:rPr>
              <a:t> في تجميع الطرود وفرزها وتجميعها في بالات أو </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حاويات</a:t>
            </a:r>
            <a:r>
              <a:rPr kumimoji="0" lang="ar-SA" sz="3200" b="1" i="0" u="none" strike="noStrike" kern="1200" cap="none" spc="0" normalizeH="0" baseline="0" noProof="0" dirty="0" smtClean="0">
                <a:ln>
                  <a:noFill/>
                </a:ln>
                <a:solidFill>
                  <a:schemeClr val="bg1"/>
                </a:solidFill>
                <a:effectLst/>
                <a:uLnTx/>
                <a:uFillTx/>
                <a:latin typeface="+mn-lt"/>
                <a:ea typeface="+mn-ea"/>
                <a:cs typeface="+mj-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لتتفق مع </a:t>
            </a:r>
            <a:r>
              <a:rPr kumimoji="0" lang="ar-SA" sz="3200" b="1" i="0" u="none" strike="noStrike" kern="1200" cap="none" spc="0" normalizeH="0" baseline="0" noProof="0" dirty="0" smtClean="0">
                <a:ln>
                  <a:noFill/>
                </a:ln>
                <a:solidFill>
                  <a:schemeClr val="bg1"/>
                </a:solidFill>
                <a:effectLst/>
                <a:uLnTx/>
                <a:uFillTx/>
                <a:latin typeface="+mn-lt"/>
                <a:ea typeface="+mn-ea"/>
                <a:cs typeface="+mj-cs"/>
              </a:rPr>
              <a:t>شركات الطيران لنقلها إلى الجهات المطلوبة، ثم </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فرزها </a:t>
            </a:r>
            <a:r>
              <a:rPr kumimoji="0" lang="ar-SA" sz="3200" b="1" i="0" u="none" strike="noStrike" kern="1200" cap="none" spc="0" normalizeH="0" baseline="0" noProof="0" dirty="0" smtClean="0">
                <a:ln>
                  <a:noFill/>
                </a:ln>
                <a:solidFill>
                  <a:schemeClr val="bg1"/>
                </a:solidFill>
                <a:effectLst/>
                <a:uLnTx/>
                <a:uFillTx/>
                <a:latin typeface="+mn-lt"/>
                <a:ea typeface="+mn-ea"/>
                <a:cs typeface="+mj-cs"/>
              </a:rPr>
              <a:t>في أماكن الوصول حسب المرسل إليهم، ثم تسلم كل واحد منهم طرده المرسل إليه، نظير أجرة شحن </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م</a:t>
            </a:r>
            <a:r>
              <a:rPr kumimoji="0" lang="ar-SA" sz="3200" b="1" i="0" u="none" strike="noStrike" kern="1200" cap="none" spc="0" normalizeH="0" baseline="0" noProof="0" dirty="0" smtClean="0">
                <a:ln>
                  <a:noFill/>
                </a:ln>
                <a:solidFill>
                  <a:schemeClr val="bg1"/>
                </a:solidFill>
                <a:effectLst/>
                <a:uLnTx/>
                <a:uFillTx/>
                <a:latin typeface="+mn-lt"/>
                <a:ea typeface="+mn-ea"/>
                <a:cs typeface="+mj-cs"/>
              </a:rPr>
              <a:t>تفق عليها.</a:t>
            </a:r>
            <a:endParaRPr kumimoji="0" lang="fr-FR" sz="3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3505200" y="1219200"/>
            <a:ext cx="5105400" cy="7620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mn-lt"/>
                <a:ea typeface="+mn-ea"/>
                <a:cs typeface="+mn-cs"/>
              </a:rPr>
              <a:t>و. </a:t>
            </a:r>
            <a:r>
              <a:rPr kumimoji="0" lang="ar-SA" sz="3600" b="1" i="0" u="none" strike="noStrike" kern="1200" cap="none" spc="0" normalizeH="0" baseline="0" noProof="0" dirty="0" smtClean="0">
                <a:ln>
                  <a:noFill/>
                </a:ln>
                <a:solidFill>
                  <a:srgbClr val="FF0000"/>
                </a:solidFill>
                <a:effectLst/>
                <a:uLnTx/>
                <a:uFillTx/>
                <a:latin typeface="+mn-lt"/>
                <a:ea typeface="+mn-ea"/>
                <a:cs typeface="+mn-cs"/>
              </a:rPr>
              <a:t>النقل من الباب إلى الباب</a:t>
            </a:r>
            <a:r>
              <a:rPr kumimoji="0" lang="ar-DZ" sz="3600" b="1" i="0" u="none" strike="noStrike" kern="1200" cap="none" spc="0" normalizeH="0" baseline="0" noProof="0" dirty="0" smtClean="0">
                <a:ln>
                  <a:noFill/>
                </a:ln>
                <a:solidFill>
                  <a:srgbClr val="FF0000"/>
                </a:solidFill>
                <a:effectLst/>
                <a:uLnTx/>
                <a:uFillTx/>
                <a:latin typeface="+mn-lt"/>
                <a:ea typeface="+mn-ea"/>
                <a:cs typeface="+mn-cs"/>
              </a:rPr>
              <a:t>: </a:t>
            </a:r>
          </a:p>
        </p:txBody>
      </p:sp>
      <p:sp>
        <p:nvSpPr>
          <p:cNvPr id="7" name="Espace réservé du contenu 2"/>
          <p:cNvSpPr txBox="1">
            <a:spLocks/>
          </p:cNvSpPr>
          <p:nvPr/>
        </p:nvSpPr>
        <p:spPr>
          <a:xfrm>
            <a:off x="381000" y="2133600"/>
            <a:ext cx="8229600" cy="30480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تقوم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بعض شركات الشحن الجوي</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بـ: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تجميع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الطرود</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من المرسلين، </a:t>
            </a: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تعبئتها وتغليفها وحزمها ووضعها في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بالات</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ن</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قلها بوسائلها البرية إلى ناقلين جويين لشحنها باسمها للجهات المراد</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ة</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تتسلمها في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مطار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الوصول لفرزها حسب المرسل إليهم، نقلها بوسائلها البرية</a:t>
            </a:r>
            <a:r>
              <a:rPr lang="ar-DZ" sz="3200" b="1" dirty="0" smtClean="0">
                <a:solidFill>
                  <a:schemeClr val="bg1"/>
                </a:solidFill>
              </a:rPr>
              <a:t> لت</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سل</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ي</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مها لكل واحد منهم نظير أجرة النقل.</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304800" y="1143000"/>
            <a:ext cx="8305800" cy="762000"/>
          </a:xfrm>
          <a:prstGeom prst="rect">
            <a:avLst/>
          </a:prstGeom>
        </p:spPr>
        <p:txBody>
          <a:bodyPr vert="horz">
            <a:normAutofit/>
          </a:bodyPr>
          <a:lstStyle/>
          <a:p>
            <a:pPr marL="14288" marR="0" lvl="0" indent="-142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ز</a:t>
            </a:r>
            <a:r>
              <a:rPr kumimoji="0" lang="ar-SA"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النقل الجوي السريع</a:t>
            </a:r>
            <a:r>
              <a:rPr kumimoji="0" lang="ar-DZ"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fr-FR"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Express air transport</a:t>
            </a:r>
            <a:r>
              <a:rPr kumimoji="0" lang="ar-SA"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endParaRPr kumimoji="0" lang="ar-DZ"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7" name="Espace réservé du contenu 2"/>
          <p:cNvSpPr txBox="1">
            <a:spLocks/>
          </p:cNvSpPr>
          <p:nvPr/>
        </p:nvSpPr>
        <p:spPr>
          <a:xfrm>
            <a:off x="304800" y="2133600"/>
            <a:ext cx="8382000" cy="2133600"/>
          </a:xfrm>
          <a:prstGeom prst="rect">
            <a:avLst/>
          </a:prstGeom>
        </p:spPr>
        <p:txBody>
          <a:bodyPr vert="horz">
            <a:normAutofit/>
          </a:bodyPr>
          <a:lstStyle/>
          <a:p>
            <a:pPr marL="14288" marR="0" lvl="0" indent="-142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تقوم به شركات البريد السريع (إكسبريس)، وفق </a:t>
            </a:r>
            <a:r>
              <a:rPr kumimoji="0" lang="ar-SA"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مبدأ التسليم في اليوم الموالي </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للمسافات القصيرة بين المدن داخل الدولة الواحدة، يقتصر على طرود صغيرة وبريد مقابل أسعار مرتفعة، بين القارات لا تتجاوز مدة الشحن أسبوعا</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p:txBody>
      </p:sp>
      <p:sp>
        <p:nvSpPr>
          <p:cNvPr id="8" name="Espace réservé du contenu 2"/>
          <p:cNvSpPr txBox="1">
            <a:spLocks/>
          </p:cNvSpPr>
          <p:nvPr/>
        </p:nvSpPr>
        <p:spPr>
          <a:xfrm>
            <a:off x="304800" y="4495800"/>
            <a:ext cx="8382000" cy="1219200"/>
          </a:xfrm>
          <a:prstGeom prst="rect">
            <a:avLst/>
          </a:prstGeom>
        </p:spPr>
        <p:txBody>
          <a:bodyPr vert="horz">
            <a:normAutofit/>
          </a:bodyPr>
          <a:lstStyle/>
          <a:p>
            <a:pPr marL="14288" marR="0" lvl="0" indent="-142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من أبرز</a:t>
            </a:r>
            <a:r>
              <a:rPr kumimoji="0" lang="ar-DZ"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ها</a:t>
            </a:r>
            <a:r>
              <a:rPr kumimoji="0" lang="ar-SA"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fr-FR" sz="3200" b="1"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Federal</a:t>
            </a:r>
            <a:r>
              <a:rPr kumimoji="0" lang="fr-FR"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Express</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(و </a:t>
            </a:r>
            <a:r>
              <a:rPr kumimoji="0" lang="ar-SA" sz="3200" b="1"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م</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أ)، </a:t>
            </a:r>
            <a:r>
              <a:rPr kumimoji="0" lang="fr-FR"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DHL</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(ألمانية)، </a:t>
            </a:r>
            <a:r>
              <a:rPr kumimoji="0" lang="fr-FR"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UBS</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(و </a:t>
            </a:r>
            <a:r>
              <a:rPr kumimoji="0" lang="ar-SA" sz="3200" b="1"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م</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أ)، </a:t>
            </a:r>
            <a:r>
              <a:rPr kumimoji="0" lang="fr-FR"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TNT</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(هولندية)، </a:t>
            </a:r>
            <a:r>
              <a:rPr kumimoji="0" lang="ar-SA" sz="3200" b="1"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و</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fr-FR" sz="3200" b="1"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Aramex</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(إماراتية).</a:t>
            </a:r>
            <a:endParaRPr kumimoji="0" lang="fr-FR"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152400"/>
            <a:ext cx="8763000" cy="762000"/>
          </a:xfrm>
        </p:spPr>
        <p:txBody>
          <a:bodyPr>
            <a:normAutofit/>
          </a:bodyPr>
          <a:lstStyle/>
          <a:p>
            <a:pPr algn="ctr" rtl="1"/>
            <a:r>
              <a:rPr lang="fr-FR"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 الحاويات الجوية </a:t>
            </a:r>
            <a:r>
              <a:rPr lang="fr-FR" sz="3600" b="1" dirty="0" smtClean="0">
                <a:solidFill>
                  <a:srgbClr val="FF0000"/>
                </a:solidFill>
                <a:latin typeface="Times New Roman" pitchFamily="18" charset="0"/>
                <a:cs typeface="Times New Roman" pitchFamily="18" charset="0"/>
              </a:rPr>
              <a:t>Unit </a:t>
            </a:r>
            <a:r>
              <a:rPr lang="fr-FR" sz="3600" b="1" dirty="0" err="1" smtClean="0">
                <a:solidFill>
                  <a:srgbClr val="FF0000"/>
                </a:solidFill>
                <a:latin typeface="Times New Roman" pitchFamily="18" charset="0"/>
                <a:cs typeface="Times New Roman" pitchFamily="18" charset="0"/>
              </a:rPr>
              <a:t>Load</a:t>
            </a:r>
            <a:r>
              <a:rPr lang="fr-FR" sz="3600" b="1" dirty="0" smtClean="0">
                <a:solidFill>
                  <a:srgbClr val="FF0000"/>
                </a:solidFill>
                <a:latin typeface="Times New Roman" pitchFamily="18" charset="0"/>
                <a:cs typeface="Times New Roman" pitchFamily="18" charset="0"/>
              </a:rPr>
              <a:t> </a:t>
            </a:r>
            <a:r>
              <a:rPr lang="fr-FR" sz="3600" b="1" dirty="0" err="1" smtClean="0">
                <a:solidFill>
                  <a:srgbClr val="FF0000"/>
                </a:solidFill>
                <a:latin typeface="Times New Roman" pitchFamily="18" charset="0"/>
                <a:cs typeface="Times New Roman" pitchFamily="18" charset="0"/>
              </a:rPr>
              <a:t>Device</a:t>
            </a:r>
            <a:r>
              <a:rPr lang="fr-FR" sz="3600" b="1" dirty="0" smtClean="0">
                <a:solidFill>
                  <a:srgbClr val="FF0000"/>
                </a:solidFill>
                <a:latin typeface="Times New Roman" pitchFamily="18" charset="0"/>
                <a:cs typeface="Times New Roman" pitchFamily="18" charset="0"/>
              </a:rPr>
              <a:t> ULD</a:t>
            </a:r>
            <a:endParaRPr lang="fr-FR" sz="3600" b="1" dirty="0">
              <a:solidFill>
                <a:srgbClr val="FF0000"/>
              </a:solidFill>
              <a:latin typeface="Times New Roman" pitchFamily="18" charset="0"/>
              <a:cs typeface="Times New Roman" pitchFamily="18" charset="0"/>
            </a:endParaRPr>
          </a:p>
        </p:txBody>
      </p:sp>
      <p:sp>
        <p:nvSpPr>
          <p:cNvPr id="1026" name="AutoShape 2" descr="Image result for conteneur aéri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Image result for conteneur aéri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Image result for conteneur aéri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2" name="Picture 8" descr="Related image"/>
          <p:cNvPicPr>
            <a:picLocks noChangeAspect="1" noChangeArrowheads="1"/>
          </p:cNvPicPr>
          <p:nvPr/>
        </p:nvPicPr>
        <p:blipFill>
          <a:blip r:embed="rId2"/>
          <a:srcRect/>
          <a:stretch>
            <a:fillRect/>
          </a:stretch>
        </p:blipFill>
        <p:spPr bwMode="auto">
          <a:xfrm>
            <a:off x="152400" y="762001"/>
            <a:ext cx="4648199" cy="3048000"/>
          </a:xfrm>
          <a:prstGeom prst="rect">
            <a:avLst/>
          </a:prstGeom>
          <a:noFill/>
        </p:spPr>
      </p:pic>
      <p:pic>
        <p:nvPicPr>
          <p:cNvPr id="1034" name="Picture 10" descr="Image result for conteneur aérien"/>
          <p:cNvPicPr>
            <a:picLocks noChangeAspect="1" noChangeArrowheads="1"/>
          </p:cNvPicPr>
          <p:nvPr/>
        </p:nvPicPr>
        <p:blipFill>
          <a:blip r:embed="rId3"/>
          <a:srcRect/>
          <a:stretch>
            <a:fillRect/>
          </a:stretch>
        </p:blipFill>
        <p:spPr bwMode="auto">
          <a:xfrm>
            <a:off x="4953000" y="762000"/>
            <a:ext cx="3962400" cy="3048000"/>
          </a:xfrm>
          <a:prstGeom prst="rect">
            <a:avLst/>
          </a:prstGeom>
          <a:noFill/>
        </p:spPr>
      </p:pic>
      <p:pic>
        <p:nvPicPr>
          <p:cNvPr id="1036" name="Picture 12" descr="Image result for conteneur aérien"/>
          <p:cNvPicPr>
            <a:picLocks noChangeAspect="1" noChangeArrowheads="1"/>
          </p:cNvPicPr>
          <p:nvPr/>
        </p:nvPicPr>
        <p:blipFill>
          <a:blip r:embed="rId4"/>
          <a:srcRect/>
          <a:stretch>
            <a:fillRect/>
          </a:stretch>
        </p:blipFill>
        <p:spPr bwMode="auto">
          <a:xfrm>
            <a:off x="152400" y="3886200"/>
            <a:ext cx="4648200" cy="2895600"/>
          </a:xfrm>
          <a:prstGeom prst="rect">
            <a:avLst/>
          </a:prstGeom>
          <a:noFill/>
        </p:spPr>
      </p:pic>
      <p:pic>
        <p:nvPicPr>
          <p:cNvPr id="1038" name="Picture 14" descr="Related image"/>
          <p:cNvPicPr>
            <a:picLocks noChangeAspect="1" noChangeArrowheads="1"/>
          </p:cNvPicPr>
          <p:nvPr/>
        </p:nvPicPr>
        <p:blipFill>
          <a:blip r:embed="rId5"/>
          <a:srcRect/>
          <a:stretch>
            <a:fillRect/>
          </a:stretch>
        </p:blipFill>
        <p:spPr bwMode="auto">
          <a:xfrm>
            <a:off x="152400" y="3886200"/>
            <a:ext cx="4648200" cy="2819400"/>
          </a:xfrm>
          <a:prstGeom prst="rect">
            <a:avLst/>
          </a:prstGeom>
          <a:noFill/>
        </p:spPr>
      </p:pic>
      <p:pic>
        <p:nvPicPr>
          <p:cNvPr id="1042" name="Picture 18" descr="Related image"/>
          <p:cNvPicPr>
            <a:picLocks noChangeAspect="1" noChangeArrowheads="1"/>
          </p:cNvPicPr>
          <p:nvPr/>
        </p:nvPicPr>
        <p:blipFill>
          <a:blip r:embed="rId6"/>
          <a:srcRect/>
          <a:stretch>
            <a:fillRect/>
          </a:stretch>
        </p:blipFill>
        <p:spPr bwMode="auto">
          <a:xfrm>
            <a:off x="4876800" y="3886200"/>
            <a:ext cx="4038600" cy="2743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descr="Related image"/>
          <p:cNvPicPr>
            <a:picLocks noChangeAspect="1" noChangeArrowheads="1"/>
          </p:cNvPicPr>
          <p:nvPr/>
        </p:nvPicPr>
        <p:blipFill>
          <a:blip r:embed="rId2"/>
          <a:srcRect/>
          <a:stretch>
            <a:fillRect/>
          </a:stretch>
        </p:blipFill>
        <p:spPr bwMode="auto">
          <a:xfrm>
            <a:off x="76200" y="3200400"/>
            <a:ext cx="4267200" cy="3505200"/>
          </a:xfrm>
          <a:prstGeom prst="rect">
            <a:avLst/>
          </a:prstGeom>
          <a:noFill/>
        </p:spPr>
      </p:pic>
      <p:pic>
        <p:nvPicPr>
          <p:cNvPr id="93190" name="Picture 6" descr="Related image"/>
          <p:cNvPicPr>
            <a:picLocks noChangeAspect="1" noChangeArrowheads="1"/>
          </p:cNvPicPr>
          <p:nvPr/>
        </p:nvPicPr>
        <p:blipFill>
          <a:blip r:embed="rId3"/>
          <a:srcRect/>
          <a:stretch>
            <a:fillRect/>
          </a:stretch>
        </p:blipFill>
        <p:spPr bwMode="auto">
          <a:xfrm>
            <a:off x="76200" y="76201"/>
            <a:ext cx="4343400" cy="3047999"/>
          </a:xfrm>
          <a:prstGeom prst="rect">
            <a:avLst/>
          </a:prstGeom>
          <a:noFill/>
        </p:spPr>
      </p:pic>
      <p:pic>
        <p:nvPicPr>
          <p:cNvPr id="93192" name="Picture 8" descr="Image result for ULD 2"/>
          <p:cNvPicPr>
            <a:picLocks noChangeAspect="1" noChangeArrowheads="1"/>
          </p:cNvPicPr>
          <p:nvPr/>
        </p:nvPicPr>
        <p:blipFill>
          <a:blip r:embed="rId4"/>
          <a:srcRect/>
          <a:stretch>
            <a:fillRect/>
          </a:stretch>
        </p:blipFill>
        <p:spPr bwMode="auto">
          <a:xfrm>
            <a:off x="4572001" y="76200"/>
            <a:ext cx="4419600" cy="3048000"/>
          </a:xfrm>
          <a:prstGeom prst="rect">
            <a:avLst/>
          </a:prstGeom>
          <a:noFill/>
        </p:spPr>
      </p:pic>
      <p:pic>
        <p:nvPicPr>
          <p:cNvPr id="93194" name="Picture 10" descr="Image result for ULD 4"/>
          <p:cNvPicPr>
            <a:picLocks noChangeAspect="1" noChangeArrowheads="1"/>
          </p:cNvPicPr>
          <p:nvPr/>
        </p:nvPicPr>
        <p:blipFill>
          <a:blip r:embed="rId5"/>
          <a:srcRect/>
          <a:stretch>
            <a:fillRect/>
          </a:stretch>
        </p:blipFill>
        <p:spPr bwMode="auto">
          <a:xfrm>
            <a:off x="4524375" y="3200400"/>
            <a:ext cx="4467225" cy="3505200"/>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086600" y="228600"/>
            <a:ext cx="1752600" cy="762000"/>
          </a:xfrm>
        </p:spPr>
        <p:txBody>
          <a:bodyPr>
            <a:normAutofit/>
          </a:bodyPr>
          <a:lstStyle/>
          <a:p>
            <a:pPr algn="just" rtl="1"/>
            <a:r>
              <a:rPr lang="ar-DZ" sz="4000" b="1" dirty="0" smtClean="0">
                <a:solidFill>
                  <a:srgbClr val="FF0000"/>
                </a:solidFill>
              </a:rPr>
              <a:t>تمهيد:</a:t>
            </a:r>
            <a:endParaRPr lang="fr-FR" sz="4000" b="1" dirty="0">
              <a:solidFill>
                <a:srgbClr val="FF0000"/>
              </a:solidFill>
            </a:endParaRPr>
          </a:p>
        </p:txBody>
      </p:sp>
      <p:sp>
        <p:nvSpPr>
          <p:cNvPr id="3" name="Espace réservé du contenu 2"/>
          <p:cNvSpPr>
            <a:spLocks noGrp="1"/>
          </p:cNvSpPr>
          <p:nvPr>
            <p:ph idx="1"/>
          </p:nvPr>
        </p:nvSpPr>
        <p:spPr>
          <a:xfrm>
            <a:off x="152400" y="914400"/>
            <a:ext cx="8686800" cy="5943600"/>
          </a:xfrm>
        </p:spPr>
        <p:txBody>
          <a:bodyPr>
            <a:noAutofit/>
          </a:bodyPr>
          <a:lstStyle/>
          <a:p>
            <a:pPr marL="0" indent="0" algn="just" rtl="1">
              <a:lnSpc>
                <a:spcPct val="110000"/>
              </a:lnSpc>
              <a:spcBef>
                <a:spcPts val="0"/>
              </a:spcBef>
              <a:buNone/>
            </a:pPr>
            <a:r>
              <a:rPr lang="ar-DZ" sz="2800" b="1" dirty="0" smtClean="0">
                <a:solidFill>
                  <a:srgbClr val="FF0000"/>
                </a:solidFill>
                <a:cs typeface="+mj-cs"/>
              </a:rPr>
              <a:t>    </a:t>
            </a:r>
            <a:r>
              <a:rPr lang="ar-SA" sz="2800" b="1" dirty="0" smtClean="0">
                <a:solidFill>
                  <a:srgbClr val="FF0000"/>
                </a:solidFill>
                <a:cs typeface="+mj-cs"/>
              </a:rPr>
              <a:t>يمثل </a:t>
            </a:r>
            <a:r>
              <a:rPr lang="ar-DZ" sz="2800" b="1" dirty="0" smtClean="0">
                <a:solidFill>
                  <a:srgbClr val="FF0000"/>
                </a:solidFill>
                <a:cs typeface="+mj-cs"/>
              </a:rPr>
              <a:t>ال</a:t>
            </a:r>
            <a:r>
              <a:rPr lang="ar-SA" sz="2800" b="1" dirty="0" smtClean="0">
                <a:solidFill>
                  <a:srgbClr val="FF0000"/>
                </a:solidFill>
                <a:cs typeface="+mj-cs"/>
              </a:rPr>
              <a:t>شحن </a:t>
            </a:r>
            <a:r>
              <a:rPr lang="ar-DZ" sz="2800" b="1" dirty="0" smtClean="0">
                <a:solidFill>
                  <a:srgbClr val="FF0000"/>
                </a:solidFill>
                <a:cs typeface="+mj-cs"/>
              </a:rPr>
              <a:t>الجوي للبضائع تقريبا: </a:t>
            </a:r>
            <a:endParaRPr lang="fr-FR" sz="2800" b="1" dirty="0" smtClean="0">
              <a:solidFill>
                <a:srgbClr val="FF0000"/>
              </a:solidFill>
              <a:cs typeface="+mj-cs"/>
            </a:endParaRPr>
          </a:p>
          <a:p>
            <a:pPr marL="0" indent="0" algn="just" rtl="1">
              <a:lnSpc>
                <a:spcPct val="110000"/>
              </a:lnSpc>
              <a:spcBef>
                <a:spcPts val="0"/>
              </a:spcBef>
              <a:buNone/>
            </a:pPr>
            <a:r>
              <a:rPr lang="ar-DZ" sz="2800" b="1" dirty="0" smtClean="0">
                <a:solidFill>
                  <a:schemeClr val="bg1"/>
                </a:solidFill>
                <a:cs typeface="+mj-cs"/>
              </a:rPr>
              <a:t>     10 % من قيمة و0.5 % من وزن البضائع المنقولة؛</a:t>
            </a:r>
          </a:p>
          <a:p>
            <a:pPr marL="0" indent="0" algn="just" rtl="1">
              <a:lnSpc>
                <a:spcPct val="110000"/>
              </a:lnSpc>
              <a:spcBef>
                <a:spcPts val="0"/>
              </a:spcBef>
              <a:buNone/>
            </a:pPr>
            <a:r>
              <a:rPr lang="ar-DZ" sz="2800" b="1" dirty="0" smtClean="0">
                <a:solidFill>
                  <a:schemeClr val="bg1"/>
                </a:solidFill>
                <a:cs typeface="+mj-cs"/>
              </a:rPr>
              <a:t>    </a:t>
            </a:r>
            <a:r>
              <a:rPr lang="ar-SA" sz="2800" b="1" dirty="0" smtClean="0">
                <a:solidFill>
                  <a:schemeClr val="bg1"/>
                </a:solidFill>
                <a:cs typeface="+mj-cs"/>
              </a:rPr>
              <a:t> 12٪ من عائدات صناعة الطيران</a:t>
            </a:r>
            <a:r>
              <a:rPr lang="ar-DZ" sz="2800" b="1" dirty="0" smtClean="0">
                <a:solidFill>
                  <a:schemeClr val="bg1"/>
                </a:solidFill>
                <a:cs typeface="+mj-cs"/>
              </a:rPr>
              <a:t>،</a:t>
            </a:r>
            <a:r>
              <a:rPr lang="ar-SA" sz="2800" b="1" dirty="0" smtClean="0">
                <a:solidFill>
                  <a:schemeClr val="bg1"/>
                </a:solidFill>
                <a:cs typeface="+mj-cs"/>
              </a:rPr>
              <a:t> والباقي من نقل الركاب</a:t>
            </a:r>
            <a:r>
              <a:rPr lang="ar-DZ" sz="2800" b="1" dirty="0" smtClean="0">
                <a:solidFill>
                  <a:schemeClr val="bg1"/>
                </a:solidFill>
                <a:cs typeface="+mj-cs"/>
              </a:rPr>
              <a:t>؛</a:t>
            </a:r>
          </a:p>
          <a:p>
            <a:pPr marL="0" indent="0" algn="just" rtl="1">
              <a:lnSpc>
                <a:spcPct val="110000"/>
              </a:lnSpc>
              <a:spcBef>
                <a:spcPts val="0"/>
              </a:spcBef>
              <a:buNone/>
            </a:pPr>
            <a:r>
              <a:rPr lang="ar-DZ" sz="2800" b="1" dirty="0" smtClean="0">
                <a:solidFill>
                  <a:schemeClr val="bg1"/>
                </a:solidFill>
                <a:cs typeface="+mj-cs"/>
              </a:rPr>
              <a:t>    </a:t>
            </a:r>
            <a:r>
              <a:rPr lang="ar-SA" sz="2800" b="1" dirty="0" smtClean="0">
                <a:solidFill>
                  <a:schemeClr val="bg1"/>
                </a:solidFill>
                <a:cs typeface="+mj-cs"/>
              </a:rPr>
              <a:t> 25%</a:t>
            </a:r>
            <a:r>
              <a:rPr lang="ar-DZ" sz="2800" b="1" dirty="0" smtClean="0">
                <a:solidFill>
                  <a:schemeClr val="bg1"/>
                </a:solidFill>
                <a:cs typeface="+mj-cs"/>
              </a:rPr>
              <a:t> من الربح الإجمالي</a:t>
            </a:r>
            <a:r>
              <a:rPr lang="ar-SA" sz="2800" b="1" dirty="0" smtClean="0">
                <a:solidFill>
                  <a:schemeClr val="bg1"/>
                </a:solidFill>
                <a:cs typeface="+mj-cs"/>
              </a:rPr>
              <a:t> </a:t>
            </a:r>
            <a:r>
              <a:rPr lang="ar-DZ" sz="2800" b="1" dirty="0" smtClean="0">
                <a:solidFill>
                  <a:schemeClr val="bg1"/>
                </a:solidFill>
                <a:cs typeface="+mj-cs"/>
              </a:rPr>
              <a:t>لشركات الطيران.</a:t>
            </a:r>
          </a:p>
          <a:p>
            <a:pPr marL="0" indent="0" algn="just" rtl="1">
              <a:lnSpc>
                <a:spcPct val="110000"/>
              </a:lnSpc>
              <a:spcBef>
                <a:spcPts val="0"/>
              </a:spcBef>
              <a:buNone/>
            </a:pPr>
            <a:r>
              <a:rPr lang="ar-DZ" sz="2800" b="1" dirty="0" smtClean="0">
                <a:solidFill>
                  <a:srgbClr val="FF0000"/>
                </a:solidFill>
                <a:cs typeface="+mj-cs"/>
              </a:rPr>
              <a:t>    </a:t>
            </a:r>
            <a:r>
              <a:rPr lang="ar-SA" sz="2800" b="1" dirty="0" smtClean="0">
                <a:solidFill>
                  <a:srgbClr val="FF0000"/>
                </a:solidFill>
                <a:cs typeface="+mj-cs"/>
              </a:rPr>
              <a:t>اهتمام شركات الطيران </a:t>
            </a:r>
            <a:r>
              <a:rPr lang="ar-DZ" sz="2800" b="1" dirty="0" smtClean="0">
                <a:solidFill>
                  <a:srgbClr val="FF0000"/>
                </a:solidFill>
                <a:cs typeface="+mj-cs"/>
              </a:rPr>
              <a:t>ب</a:t>
            </a:r>
            <a:r>
              <a:rPr lang="ar-SA" sz="2800" b="1" dirty="0" smtClean="0">
                <a:solidFill>
                  <a:srgbClr val="FF0000"/>
                </a:solidFill>
                <a:cs typeface="+mj-cs"/>
              </a:rPr>
              <a:t>الشحن الجوي</a:t>
            </a:r>
            <a:r>
              <a:rPr lang="ar-DZ" sz="2800" b="1" dirty="0" smtClean="0">
                <a:solidFill>
                  <a:srgbClr val="FF0000"/>
                </a:solidFill>
                <a:cs typeface="+mj-cs"/>
              </a:rPr>
              <a:t>:</a:t>
            </a:r>
          </a:p>
          <a:p>
            <a:pPr marL="0" indent="0" algn="just" rtl="1">
              <a:lnSpc>
                <a:spcPct val="110000"/>
              </a:lnSpc>
              <a:spcBef>
                <a:spcPts val="0"/>
              </a:spcBef>
              <a:buNone/>
            </a:pPr>
            <a:r>
              <a:rPr lang="ar-DZ" sz="2800" b="1" dirty="0" smtClean="0">
                <a:solidFill>
                  <a:schemeClr val="bg1"/>
                </a:solidFill>
                <a:cs typeface="+mj-cs"/>
              </a:rPr>
              <a:t>     </a:t>
            </a:r>
            <a:r>
              <a:rPr lang="ar-SA" sz="2800" b="1" dirty="0" smtClean="0">
                <a:solidFill>
                  <a:schemeClr val="bg1"/>
                </a:solidFill>
                <a:cs typeface="+mj-cs"/>
              </a:rPr>
              <a:t>تحقيق الأرباح</a:t>
            </a:r>
            <a:r>
              <a:rPr lang="ar-DZ" sz="2800" b="1" dirty="0" smtClean="0">
                <a:solidFill>
                  <a:schemeClr val="bg1"/>
                </a:solidFill>
                <a:cs typeface="+mj-cs"/>
              </a:rPr>
              <a:t>(خاصة مع تقلب نقل الركاب)؛</a:t>
            </a:r>
          </a:p>
          <a:p>
            <a:pPr marL="0" indent="0" algn="just" rtl="1">
              <a:lnSpc>
                <a:spcPct val="110000"/>
              </a:lnSpc>
              <a:spcBef>
                <a:spcPts val="0"/>
              </a:spcBef>
              <a:buNone/>
            </a:pPr>
            <a:r>
              <a:rPr lang="ar-DZ" sz="2800" b="1" dirty="0" smtClean="0">
                <a:solidFill>
                  <a:schemeClr val="bg1"/>
                </a:solidFill>
                <a:cs typeface="+mj-cs"/>
              </a:rPr>
              <a:t>     عدم </a:t>
            </a:r>
            <a:r>
              <a:rPr lang="ar-SA" sz="2800" b="1" dirty="0" smtClean="0">
                <a:solidFill>
                  <a:schemeClr val="bg1"/>
                </a:solidFill>
                <a:cs typeface="+mj-cs"/>
              </a:rPr>
              <a:t>الحاجة إلى خدمات </a:t>
            </a:r>
            <a:r>
              <a:rPr lang="ar-DZ" sz="2800" b="1" dirty="0" smtClean="0">
                <a:solidFill>
                  <a:schemeClr val="bg1"/>
                </a:solidFill>
                <a:cs typeface="+mj-cs"/>
              </a:rPr>
              <a:t>كبيرة </a:t>
            </a:r>
            <a:r>
              <a:rPr lang="ar-SA" sz="2800" b="1" dirty="0" smtClean="0">
                <a:solidFill>
                  <a:schemeClr val="bg1"/>
                </a:solidFill>
                <a:cs typeface="+mj-cs"/>
              </a:rPr>
              <a:t>مثل الركاب</a:t>
            </a:r>
            <a:r>
              <a:rPr lang="ar-DZ" sz="2800" b="1" dirty="0" smtClean="0">
                <a:solidFill>
                  <a:schemeClr val="bg1"/>
                </a:solidFill>
                <a:cs typeface="+mj-cs"/>
              </a:rPr>
              <a:t>.</a:t>
            </a:r>
          </a:p>
          <a:p>
            <a:pPr marL="0" indent="0" algn="just" rtl="1">
              <a:buNone/>
            </a:pPr>
            <a:r>
              <a:rPr lang="ar-DZ" sz="2800" b="1" dirty="0" smtClean="0">
                <a:solidFill>
                  <a:srgbClr val="FF0000"/>
                </a:solidFill>
                <a:cs typeface="+mj-cs"/>
              </a:rPr>
              <a:t>   رغم حداثة النقل الجوي نسبيا، صار أحد مجالات النقل الرئيسية  بسبب:</a:t>
            </a:r>
          </a:p>
          <a:p>
            <a:pPr marL="0" indent="0" algn="just" rtl="1">
              <a:buClr>
                <a:srgbClr val="FF0000"/>
              </a:buClr>
              <a:buFont typeface="Wingdings" pitchFamily="2" charset="2"/>
              <a:buChar char="ü"/>
            </a:pPr>
            <a:r>
              <a:rPr lang="ar-DZ" sz="2800" b="1" dirty="0" smtClean="0">
                <a:solidFill>
                  <a:schemeClr val="bg1"/>
                </a:solidFill>
                <a:cs typeface="+mj-cs"/>
              </a:rPr>
              <a:t> أنظمة </a:t>
            </a:r>
            <a:r>
              <a:rPr lang="ar-SA" sz="2800" b="1" dirty="0" smtClean="0">
                <a:solidFill>
                  <a:schemeClr val="bg1"/>
                </a:solidFill>
                <a:cs typeface="+mj-cs"/>
              </a:rPr>
              <a:t>تتبع </a:t>
            </a:r>
            <a:r>
              <a:rPr lang="ar-DZ" sz="2800" b="1" dirty="0" smtClean="0">
                <a:solidFill>
                  <a:schemeClr val="bg1"/>
                </a:solidFill>
                <a:cs typeface="+mj-cs"/>
              </a:rPr>
              <a:t>إلكترونية للطائرات والبضائع: معرفة مكانها وموعد وصولها (اعتمادية أكثر)؛</a:t>
            </a:r>
          </a:p>
          <a:p>
            <a:pPr marL="0" indent="0" algn="just" rtl="1">
              <a:buClr>
                <a:srgbClr val="FF0000"/>
              </a:buClr>
              <a:buFont typeface="Wingdings" pitchFamily="2" charset="2"/>
              <a:buChar char="ü"/>
            </a:pPr>
            <a:r>
              <a:rPr lang="ar-DZ" sz="2800" b="1" dirty="0" smtClean="0">
                <a:solidFill>
                  <a:schemeClr val="bg1"/>
                </a:solidFill>
                <a:cs typeface="+mj-cs"/>
              </a:rPr>
              <a:t> تطور صناعة الطائرات والملاحة الجوية: أكبر حجما، </a:t>
            </a:r>
            <a:r>
              <a:rPr lang="ar-SA" sz="2800" b="1" dirty="0" smtClean="0">
                <a:solidFill>
                  <a:schemeClr val="bg1"/>
                </a:solidFill>
                <a:cs typeface="+mj-cs"/>
              </a:rPr>
              <a:t>أكثر </a:t>
            </a:r>
            <a:r>
              <a:rPr lang="ar-DZ" sz="2800" b="1" dirty="0" smtClean="0">
                <a:solidFill>
                  <a:schemeClr val="bg1"/>
                </a:solidFill>
                <a:cs typeface="+mj-cs"/>
              </a:rPr>
              <a:t>سرعة </a:t>
            </a:r>
            <a:r>
              <a:rPr lang="ar-DZ" sz="2800" b="1" dirty="0" err="1" smtClean="0">
                <a:solidFill>
                  <a:schemeClr val="bg1"/>
                </a:solidFill>
                <a:cs typeface="+mj-cs"/>
              </a:rPr>
              <a:t>و</a:t>
            </a:r>
            <a:r>
              <a:rPr lang="ar-SA" sz="2800" b="1" dirty="0" smtClean="0">
                <a:solidFill>
                  <a:schemeClr val="bg1"/>
                </a:solidFill>
                <a:cs typeface="+mj-cs"/>
              </a:rPr>
              <a:t>أمانا</a:t>
            </a:r>
            <a:r>
              <a:rPr lang="fr-FR" sz="2800" b="1" dirty="0" smtClean="0">
                <a:solidFill>
                  <a:schemeClr val="bg1"/>
                </a:solidFill>
                <a:cs typeface="+mj-cs"/>
              </a:rPr>
              <a:t>.</a:t>
            </a:r>
            <a:endParaRPr lang="ar-DZ" sz="2800" b="1" dirty="0" smtClean="0">
              <a:solidFill>
                <a:schemeClr val="bg1"/>
              </a:solidFill>
              <a:cs typeface="+mj-cs"/>
            </a:endParaRPr>
          </a:p>
          <a:p>
            <a:pPr marL="0" indent="0" algn="just" rtl="1">
              <a:buClr>
                <a:srgbClr val="FF0000"/>
              </a:buClr>
              <a:buFont typeface="Wingdings" pitchFamily="2" charset="2"/>
              <a:buChar char="ü"/>
            </a:pPr>
            <a:r>
              <a:rPr lang="ar-DZ" sz="2800" b="1" dirty="0" smtClean="0">
                <a:solidFill>
                  <a:schemeClr val="bg1"/>
                </a:solidFill>
              </a:rPr>
              <a:t>مناسب لنقل بضائع معينة: مستعجلة، وقتية، سريعة التلف، عالية القيمة.</a:t>
            </a:r>
            <a:endParaRPr lang="ar-DZ" sz="2800" b="1" dirty="0" smtClean="0">
              <a:solidFill>
                <a:schemeClr val="bg1"/>
              </a:solidFill>
              <a:cs typeface="+mj-cs"/>
            </a:endParaRPr>
          </a:p>
          <a:p>
            <a:endParaRPr lang="fr-FR" sz="2800" dirty="0">
              <a:cs typeface="+mj-cs"/>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Related image"/>
          <p:cNvPicPr>
            <a:picLocks noChangeAspect="1" noChangeArrowheads="1"/>
          </p:cNvPicPr>
          <p:nvPr/>
        </p:nvPicPr>
        <p:blipFill>
          <a:blip r:embed="rId2"/>
          <a:srcRect/>
          <a:stretch>
            <a:fillRect/>
          </a:stretch>
        </p:blipFill>
        <p:spPr bwMode="auto">
          <a:xfrm>
            <a:off x="76200" y="3200400"/>
            <a:ext cx="4419600" cy="3581400"/>
          </a:xfrm>
          <a:prstGeom prst="rect">
            <a:avLst/>
          </a:prstGeom>
          <a:noFill/>
        </p:spPr>
      </p:pic>
      <p:pic>
        <p:nvPicPr>
          <p:cNvPr id="94210" name="Picture 2" descr="Image result for ULD 5"/>
          <p:cNvPicPr>
            <a:picLocks noChangeAspect="1" noChangeArrowheads="1"/>
          </p:cNvPicPr>
          <p:nvPr/>
        </p:nvPicPr>
        <p:blipFill>
          <a:blip r:embed="rId3"/>
          <a:srcRect/>
          <a:stretch>
            <a:fillRect/>
          </a:stretch>
        </p:blipFill>
        <p:spPr bwMode="auto">
          <a:xfrm>
            <a:off x="4572000" y="3200400"/>
            <a:ext cx="4495800" cy="3581400"/>
          </a:xfrm>
          <a:prstGeom prst="rect">
            <a:avLst/>
          </a:prstGeom>
          <a:noFill/>
        </p:spPr>
      </p:pic>
      <p:pic>
        <p:nvPicPr>
          <p:cNvPr id="94212" name="Picture 4" descr="Image result for uld 6"/>
          <p:cNvPicPr>
            <a:picLocks noChangeAspect="1" noChangeArrowheads="1"/>
          </p:cNvPicPr>
          <p:nvPr/>
        </p:nvPicPr>
        <p:blipFill>
          <a:blip r:embed="rId4"/>
          <a:srcRect/>
          <a:stretch>
            <a:fillRect/>
          </a:stretch>
        </p:blipFill>
        <p:spPr bwMode="auto">
          <a:xfrm>
            <a:off x="76200" y="76200"/>
            <a:ext cx="4419600" cy="3048000"/>
          </a:xfrm>
          <a:prstGeom prst="rect">
            <a:avLst/>
          </a:prstGeom>
          <a:noFill/>
        </p:spPr>
      </p:pic>
      <p:pic>
        <p:nvPicPr>
          <p:cNvPr id="94214" name="Picture 6" descr="Image result for uld 7"/>
          <p:cNvPicPr>
            <a:picLocks noChangeAspect="1" noChangeArrowheads="1"/>
          </p:cNvPicPr>
          <p:nvPr/>
        </p:nvPicPr>
        <p:blipFill>
          <a:blip r:embed="rId5"/>
          <a:srcRect/>
          <a:stretch>
            <a:fillRect/>
          </a:stretch>
        </p:blipFill>
        <p:spPr bwMode="auto">
          <a:xfrm>
            <a:off x="4572000" y="76200"/>
            <a:ext cx="4572000" cy="3048000"/>
          </a:xfrm>
          <a:prstGeom prst="rect">
            <a:avLst/>
          </a:prstGeom>
          <a:noFill/>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371600"/>
            <a:ext cx="8305800" cy="2590800"/>
          </a:xfrm>
        </p:spPr>
        <p:txBody>
          <a:bodyPr>
            <a:normAutofit/>
          </a:bodyPr>
          <a:lstStyle/>
          <a:p>
            <a:pPr marL="6350" indent="22225" algn="just" rtl="1">
              <a:buNone/>
            </a:pPr>
            <a:r>
              <a:rPr lang="ar-DZ" sz="3600" b="1" dirty="0" smtClean="0">
                <a:solidFill>
                  <a:srgbClr val="FF0000"/>
                </a:solidFill>
              </a:rPr>
              <a:t>أ. الأرصاد الجوية:</a:t>
            </a:r>
          </a:p>
          <a:p>
            <a:pPr marL="6350" indent="22225" algn="just" rtl="1">
              <a:buNone/>
            </a:pPr>
            <a:r>
              <a:rPr lang="ar-DZ" sz="2800" b="1" dirty="0" smtClean="0">
                <a:solidFill>
                  <a:schemeClr val="bg1"/>
                </a:solidFill>
              </a:rPr>
              <a:t>    دراسة الأحوال الجوية والتنبؤ بالطقس، مثل تحديد درجة الحرارة والضغط الجوي وحركة الرياح والأعاصير وتساقط الأمطار والثلوج، وتلعب دورا أساسية في توفير السلامة للنقل الجوي وعدد الرحلات والإقلاع والهبوط، لأن للحالة الجوية تأثير على ذلك.</a:t>
            </a:r>
            <a:endParaRPr lang="fr-FR" dirty="0"/>
          </a:p>
        </p:txBody>
      </p:sp>
      <p:sp>
        <p:nvSpPr>
          <p:cNvPr id="4" name="Espace réservé du contenu 2"/>
          <p:cNvSpPr txBox="1">
            <a:spLocks/>
          </p:cNvSpPr>
          <p:nvPr/>
        </p:nvSpPr>
        <p:spPr>
          <a:xfrm>
            <a:off x="381000" y="3962400"/>
            <a:ext cx="8305800" cy="2514600"/>
          </a:xfrm>
          <a:prstGeom prst="rect">
            <a:avLst/>
          </a:prstGeom>
        </p:spPr>
        <p:txBody>
          <a:bodyPr vert="horz">
            <a:normAutofit/>
          </a:bodyPr>
          <a:lstStyle/>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mn-lt"/>
                <a:ea typeface="+mn-ea"/>
                <a:cs typeface="+mn-cs"/>
              </a:rPr>
              <a:t>ب. رصد حركة الطائرات: </a:t>
            </a:r>
          </a:p>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2800" b="1" i="0" u="none" strike="noStrike" kern="1200" cap="none" spc="0" normalizeH="0" noProof="0" dirty="0" smtClean="0">
                <a:ln>
                  <a:noFill/>
                </a:ln>
                <a:solidFill>
                  <a:schemeClr val="bg1"/>
                </a:solidFill>
                <a:effectLst/>
                <a:uLnTx/>
                <a:uFillTx/>
                <a:latin typeface="+mn-lt"/>
                <a:ea typeface="+mn-ea"/>
                <a:cs typeface="+mn-cs"/>
              </a:rPr>
              <a:t>    </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تقديم معلومات عن حركة الإقلاع والهبوط، اتجاه رحلات المغادرة والوصول، طول الرحلات، رقم الرحلات وخط سيرها، اسم شركة الطيران ورمزها ونوع طائرتها وعدد المسافرين، وتعتبر هذه المعلومات أساسية بهدف </a:t>
            </a:r>
            <a:r>
              <a:rPr kumimoji="0" lang="ar-DZ" sz="2800" b="1" i="0" u="none" strike="noStrike" kern="1200" cap="none" spc="0" normalizeH="0" baseline="0" noProof="0" dirty="0" smtClean="0">
                <a:ln>
                  <a:noFill/>
                </a:ln>
                <a:solidFill>
                  <a:srgbClr val="FF0000"/>
                </a:solidFill>
                <a:effectLst/>
                <a:uLnTx/>
                <a:uFillTx/>
                <a:latin typeface="+mn-lt"/>
                <a:ea typeface="+mn-ea"/>
                <a:cs typeface="+mn-cs"/>
              </a:rPr>
              <a:t>السيطرة على حركة الطيران ومنع الحوادث</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2800" b="1" i="0" u="none" strike="noStrike" kern="1200" cap="none" spc="0" normalizeH="0" baseline="0" noProof="0" dirty="0" smtClean="0">
              <a:ln>
                <a:noFill/>
              </a:ln>
              <a:solidFill>
                <a:schemeClr val="bg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5410200" y="533400"/>
            <a:ext cx="3400290" cy="646331"/>
          </a:xfrm>
          <a:prstGeom prst="rect">
            <a:avLst/>
          </a:prstGeom>
        </p:spPr>
        <p:txBody>
          <a:bodyPr wrap="none">
            <a:spAutoFit/>
          </a:bodyPr>
          <a:lstStyle/>
          <a:p>
            <a:pPr algn="r" rtl="1"/>
            <a:r>
              <a:rPr lang="ar-DZ" sz="3600" b="1" dirty="0" smtClean="0">
                <a:solidFill>
                  <a:srgbClr val="FF0000"/>
                </a:solidFill>
                <a:cs typeface="+mj-cs"/>
              </a:rPr>
              <a:t>3. الخدمات الملاحية:</a:t>
            </a:r>
            <a:endParaRPr lang="fr-FR" sz="3600" dirty="0">
              <a:cs typeface="+mj-cs"/>
            </a:endParaRPr>
          </a:p>
        </p:txBody>
      </p:sp>
    </p:spTree>
  </p:cSld>
  <p:clrMapOvr>
    <a:masterClrMapping/>
  </p:clrMapOvr>
  <p:transition>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685800"/>
            <a:ext cx="8458200" cy="2133600"/>
          </a:xfrm>
        </p:spPr>
        <p:txBody>
          <a:bodyPr>
            <a:normAutofit/>
          </a:bodyPr>
          <a:lstStyle/>
          <a:p>
            <a:pPr marL="0" indent="22225" algn="just" rtl="1">
              <a:buNone/>
            </a:pPr>
            <a:r>
              <a:rPr lang="ar-DZ" sz="3600" b="1" dirty="0" smtClean="0">
                <a:solidFill>
                  <a:srgbClr val="FF0000"/>
                </a:solidFill>
              </a:rPr>
              <a:t>ج. نظام السيطرة على الملاحة الجوية: </a:t>
            </a:r>
          </a:p>
          <a:p>
            <a:pPr marL="0" indent="22225" algn="just" rtl="1">
              <a:buNone/>
            </a:pPr>
            <a:r>
              <a:rPr lang="ar-DZ" sz="2800" b="1" dirty="0" smtClean="0">
                <a:solidFill>
                  <a:schemeClr val="bg1"/>
                </a:solidFill>
              </a:rPr>
              <a:t>    شبكة من أفراد وأجهزة لضمان رحلات آمنة للطائرات، يقوم مهندسون بتنسيق حركة الملاحة الجوية، توجيه أجهزة التحكم في برج المراقبة للسيطرة على إقلاع نزول الطائرات بشكل كفؤ وآمن.</a:t>
            </a:r>
            <a:endParaRPr lang="fr-FR" sz="2800" b="1" dirty="0" smtClean="0">
              <a:solidFill>
                <a:schemeClr val="bg1"/>
              </a:solidFill>
            </a:endParaRPr>
          </a:p>
        </p:txBody>
      </p:sp>
      <p:sp>
        <p:nvSpPr>
          <p:cNvPr id="5" name="Espace réservé du contenu 2"/>
          <p:cNvSpPr txBox="1">
            <a:spLocks/>
          </p:cNvSpPr>
          <p:nvPr/>
        </p:nvSpPr>
        <p:spPr>
          <a:xfrm>
            <a:off x="304800" y="3200400"/>
            <a:ext cx="8458200" cy="2743200"/>
          </a:xfrm>
          <a:prstGeom prst="rect">
            <a:avLst/>
          </a:prstGeom>
        </p:spPr>
        <p:txBody>
          <a:bodyPr vert="horz">
            <a:normAutofit/>
          </a:bodyPr>
          <a:lstStyle/>
          <a:p>
            <a:pPr marL="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mn-lt"/>
                <a:ea typeface="+mn-ea"/>
                <a:cs typeface="+mn-cs"/>
              </a:rPr>
              <a:t>د. صيانة الطائرات: </a:t>
            </a:r>
          </a:p>
          <a:p>
            <a:pPr lvl="0" indent="22225" algn="just" rtl="1">
              <a:spcBef>
                <a:spcPct val="20000"/>
              </a:spcBef>
              <a:buClr>
                <a:schemeClr val="accent1"/>
              </a:buClr>
              <a:buSzPct val="80000"/>
            </a:pPr>
            <a:r>
              <a:rPr kumimoji="0" lang="ar-DZ" sz="3000" b="1" i="0" u="none" strike="noStrike" kern="1200" cap="none" spc="0" normalizeH="0" noProof="0" dirty="0" smtClean="0">
                <a:ln>
                  <a:noFill/>
                </a:ln>
                <a:solidFill>
                  <a:schemeClr val="bg1"/>
                </a:solidFill>
                <a:effectLst/>
                <a:uLnTx/>
                <a:uFillTx/>
                <a:latin typeface="+mn-lt"/>
                <a:ea typeface="+mn-ea"/>
                <a:cs typeface="+mn-cs"/>
              </a:rPr>
              <a:t>    </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يتم فحص الطائرة قبل كل </a:t>
            </a:r>
            <a:r>
              <a:rPr lang="ar-DZ" sz="3000" b="1" dirty="0" smtClean="0">
                <a:solidFill>
                  <a:schemeClr val="bg1"/>
                </a:solidFill>
              </a:rPr>
              <a:t>طلعة جوية من طرف الفنيين، </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بالإضافة للفحص والصيانة الدورية، وتخصص إدارة المطار أماكن </a:t>
            </a:r>
            <a:r>
              <a:rPr lang="ar-DZ" sz="3000" b="1" dirty="0" smtClean="0">
                <a:solidFill>
                  <a:schemeClr val="bg1"/>
                </a:solidFill>
              </a:rPr>
              <a:t>خاصة وإدارة مسؤولة لصيانة </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الطائرات وتصليحها عند حدوث عطل.</a:t>
            </a:r>
            <a:endParaRPr kumimoji="0" lang="fr-FR" sz="30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72200" y="457200"/>
            <a:ext cx="2590800" cy="762000"/>
          </a:xfrm>
        </p:spPr>
        <p:txBody>
          <a:bodyPr>
            <a:normAutofit/>
          </a:bodyPr>
          <a:lstStyle/>
          <a:p>
            <a:pPr marL="0" lvl="0" indent="0" algn="just" rtl="1">
              <a:buNone/>
            </a:pPr>
            <a:r>
              <a:rPr lang="ar-DZ" sz="4000" b="1" dirty="0" smtClean="0">
                <a:solidFill>
                  <a:srgbClr val="FF0000"/>
                </a:solidFill>
                <a:latin typeface="Times New Roman" pitchFamily="18" charset="0"/>
                <a:cs typeface="Times New Roman" pitchFamily="18" charset="0"/>
              </a:rPr>
              <a:t>4. </a:t>
            </a:r>
            <a:r>
              <a:rPr lang="ar-SA" sz="4000" b="1" dirty="0" smtClean="0">
                <a:solidFill>
                  <a:srgbClr val="FF0000"/>
                </a:solidFill>
                <a:latin typeface="Times New Roman" pitchFamily="18" charset="0"/>
                <a:cs typeface="Times New Roman" pitchFamily="18" charset="0"/>
              </a:rPr>
              <a:t>الطائرات:</a:t>
            </a:r>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4953000" y="1371600"/>
            <a:ext cx="3810000" cy="685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a:t>
            </a: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طائرات نقل الركاب:</a:t>
            </a:r>
            <a:endParaRPr kumimoji="0" lang="fr-FR" sz="3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81000" y="2209800"/>
            <a:ext cx="8382000" cy="3124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يتم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نقل البضائع مع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أمتعة </a:t>
            </a: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في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باطن طائرات نقل الركاب، يوفر الوقت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والوصول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إلى جميع مطارات العالم، لوجود شبكة ضخمة من رحلات الركاب لهذه المطارات، مما يشبع حاجة الشاحنين للنقل الجوي، ولكن يعيب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عليه</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أن المساحات المتاحة لنقل البضائع صغيرة، تعجز عن الوفاء باحتياجات الشاحنين لنقل </a:t>
            </a:r>
            <a:r>
              <a:rPr lang="ar-DZ" sz="3200" b="1" dirty="0" smtClean="0">
                <a:solidFill>
                  <a:schemeClr val="bg1"/>
                </a:solidFill>
                <a:latin typeface="Times New Roman" pitchFamily="18" charset="0"/>
                <a:cs typeface="Times New Roman" pitchFamily="18" charset="0"/>
              </a:rPr>
              <a:t>شحنات</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كبيرة. </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1400" y="609600"/>
            <a:ext cx="5181600" cy="685800"/>
          </a:xfrm>
        </p:spPr>
        <p:txBody>
          <a:bodyPr>
            <a:normAutofit/>
          </a:bodyPr>
          <a:lstStyle/>
          <a:p>
            <a:pPr marL="0" indent="0" algn="just" rtl="1">
              <a:buClr>
                <a:srgbClr val="FF0000"/>
              </a:buClr>
              <a:buNone/>
            </a:pPr>
            <a:r>
              <a:rPr lang="ar-DZ" sz="3600" b="1" dirty="0" smtClean="0">
                <a:solidFill>
                  <a:srgbClr val="FF0000"/>
                </a:solidFill>
              </a:rPr>
              <a:t>ب. </a:t>
            </a:r>
            <a:r>
              <a:rPr lang="ar-SA" sz="3600" b="1" dirty="0" smtClean="0">
                <a:solidFill>
                  <a:srgbClr val="FF0000"/>
                </a:solidFill>
              </a:rPr>
              <a:t>طائرات نقل الركاب/ البضائع:</a:t>
            </a:r>
            <a:endParaRPr lang="fr-FR" dirty="0"/>
          </a:p>
        </p:txBody>
      </p:sp>
      <p:sp>
        <p:nvSpPr>
          <p:cNvPr id="4" name="Espace réservé du contenu 2"/>
          <p:cNvSpPr txBox="1">
            <a:spLocks/>
          </p:cNvSpPr>
          <p:nvPr/>
        </p:nvSpPr>
        <p:spPr>
          <a:xfrm>
            <a:off x="304800" y="1600200"/>
            <a:ext cx="8458200" cy="3124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طائرات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تخصصها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شركات طيران لنقل الركاب والبضائع معا، تقلل مساحة نقل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ال</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ركاب،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ل</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إتاحة الفرصة لنقل بضائع، بالإضافة للمساحات المتاحة في باطن الطائرات،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و</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ساعد تعديل التصميم الداخلي للطائرات على زيادة إمكانيتها لنقل المزيد من كميات البضائع، ولكنها تقصر عن الوفاء باحتياجات الشاحنين لنقل كميات كبيرة من البضائع.</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36513" algn="r"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33800" y="609600"/>
            <a:ext cx="4953000" cy="685800"/>
          </a:xfrm>
        </p:spPr>
        <p:txBody>
          <a:bodyPr>
            <a:normAutofit/>
          </a:bodyPr>
          <a:lstStyle/>
          <a:p>
            <a:pPr marL="0" indent="0" algn="just" rtl="1">
              <a:buClr>
                <a:srgbClr val="FF0000"/>
              </a:buClr>
              <a:buNone/>
            </a:pPr>
            <a:r>
              <a:rPr lang="ar-DZ" sz="3600" b="1" dirty="0" smtClean="0">
                <a:solidFill>
                  <a:srgbClr val="FF0000"/>
                </a:solidFill>
              </a:rPr>
              <a:t>ج. </a:t>
            </a:r>
            <a:r>
              <a:rPr lang="ar-SA" sz="3600" b="1" dirty="0" smtClean="0">
                <a:solidFill>
                  <a:srgbClr val="FF0000"/>
                </a:solidFill>
              </a:rPr>
              <a:t>طائرات نقل البضائع البحتة:</a:t>
            </a:r>
            <a:endParaRPr lang="fr-FR" dirty="0"/>
          </a:p>
        </p:txBody>
      </p:sp>
      <p:sp>
        <p:nvSpPr>
          <p:cNvPr id="4" name="Espace réservé du contenu 2"/>
          <p:cNvSpPr txBox="1">
            <a:spLocks/>
          </p:cNvSpPr>
          <p:nvPr/>
        </p:nvSpPr>
        <p:spPr>
          <a:xfrm>
            <a:off x="304800" y="1524000"/>
            <a:ext cx="8382000" cy="2590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طائرات يتم تخصيصها كلية لنقل البضائع فقط، يتم توفيرها بتحويل بعض أنواع طائرات الركاب لنقل البضائع، إذا كان تصميمها يسمح، أو تصنيعها أصلا لنقل البضائع، وقد تحسنت إمكانيات هذه الطائرات بعد إنتاج الجيل الحديث من الطائرات العريضة الجسم النفاثة.</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8438"/>
            <a:ext cx="8305800" cy="715962"/>
          </a:xfrm>
        </p:spPr>
        <p:txBody>
          <a:bodyPr>
            <a:normAutofit fontScale="90000"/>
          </a:bodyPr>
          <a:lstStyle/>
          <a:p>
            <a:pPr algn="r" rtl="1"/>
            <a:r>
              <a:rPr lang="ar-DZ" sz="4000" b="1" dirty="0" smtClean="0">
                <a:solidFill>
                  <a:srgbClr val="FF0000"/>
                </a:solidFill>
              </a:rPr>
              <a:t>د. أنواع طائرات نقل البضائع البحتة (طائرات الشحن):</a:t>
            </a:r>
            <a:endParaRPr lang="fr-FR" sz="4000" b="1" dirty="0">
              <a:solidFill>
                <a:srgbClr val="FF0000"/>
              </a:solidFill>
            </a:endParaRPr>
          </a:p>
        </p:txBody>
      </p:sp>
      <p:sp>
        <p:nvSpPr>
          <p:cNvPr id="3" name="Espace réservé du contenu 2"/>
          <p:cNvSpPr>
            <a:spLocks noGrp="1"/>
          </p:cNvSpPr>
          <p:nvPr>
            <p:ph idx="1"/>
          </p:nvPr>
        </p:nvSpPr>
        <p:spPr>
          <a:xfrm>
            <a:off x="152400" y="914400"/>
            <a:ext cx="8763000" cy="1447800"/>
          </a:xfrm>
        </p:spPr>
        <p:txBody>
          <a:bodyPr>
            <a:normAutofit fontScale="92500" lnSpcReduction="10000"/>
          </a:bodyPr>
          <a:lstStyle/>
          <a:p>
            <a:pPr marL="6350" indent="22225" algn="just" rtl="1">
              <a:buClr>
                <a:srgbClr val="FF0000"/>
              </a:buClr>
              <a:buFont typeface="Wingdings" pitchFamily="2" charset="2"/>
              <a:buChar char="§"/>
            </a:pPr>
            <a:r>
              <a:rPr lang="ar-DZ" sz="3900" b="1" dirty="0" smtClean="0">
                <a:solidFill>
                  <a:srgbClr val="FF0000"/>
                </a:solidFill>
                <a:latin typeface="Times New Roman" pitchFamily="18" charset="0"/>
                <a:cs typeface="Times New Roman" pitchFamily="18" charset="0"/>
              </a:rPr>
              <a:t> المغذيات </a:t>
            </a:r>
            <a:r>
              <a:rPr lang="fr-FR" sz="3900" b="1" dirty="0" smtClean="0">
                <a:solidFill>
                  <a:srgbClr val="FF0000"/>
                </a:solidFill>
                <a:latin typeface="Times New Roman" pitchFamily="18" charset="0"/>
                <a:cs typeface="Times New Roman" pitchFamily="18" charset="0"/>
              </a:rPr>
              <a:t>Feeders</a:t>
            </a:r>
            <a:r>
              <a:rPr lang="ar-DZ" sz="3900" b="1" dirty="0" smtClean="0">
                <a:solidFill>
                  <a:srgbClr val="FF0000"/>
                </a:solidFill>
                <a:latin typeface="Times New Roman" pitchFamily="18" charset="0"/>
                <a:cs typeface="Times New Roman" pitchFamily="18" charset="0"/>
              </a:rPr>
              <a:t>:</a:t>
            </a:r>
          </a:p>
          <a:p>
            <a:pPr marL="6350" indent="22225" algn="just" rtl="1">
              <a:buClr>
                <a:srgbClr val="FF0000"/>
              </a:buClr>
              <a:buSzPct val="65000"/>
              <a:buNone/>
            </a:pPr>
            <a:r>
              <a:rPr lang="ar-DZ" b="1" dirty="0" smtClean="0">
                <a:solidFill>
                  <a:srgbClr val="FF0000"/>
                </a:solidFill>
                <a:latin typeface="Times New Roman" pitchFamily="18" charset="0"/>
                <a:cs typeface="Times New Roman" pitchFamily="18" charset="0"/>
              </a:rPr>
              <a:t>    </a:t>
            </a:r>
            <a:r>
              <a:rPr lang="ar-DZ" b="1" dirty="0" smtClean="0">
                <a:solidFill>
                  <a:schemeClr val="bg1"/>
                </a:solidFill>
                <a:latin typeface="Times New Roman" pitchFamily="18" charset="0"/>
                <a:cs typeface="Times New Roman" pitchFamily="18" charset="0"/>
              </a:rPr>
              <a:t>يمكنها حمل بين 10 و30 طن من بضائع وطرود، وظيفتها الأساسية هي تغذية المطارات المحورية </a:t>
            </a:r>
            <a:r>
              <a:rPr lang="fr-FR" b="1" dirty="0" smtClean="0">
                <a:solidFill>
                  <a:schemeClr val="bg1"/>
                </a:solidFill>
                <a:latin typeface="Times New Roman" pitchFamily="18" charset="0"/>
                <a:cs typeface="Times New Roman" pitchFamily="18" charset="0"/>
              </a:rPr>
              <a:t>Hubs</a:t>
            </a:r>
            <a:r>
              <a:rPr lang="ar-DZ" b="1" dirty="0" smtClean="0">
                <a:solidFill>
                  <a:schemeClr val="bg1"/>
                </a:solidFill>
                <a:latin typeface="Times New Roman" pitchFamily="18" charset="0"/>
                <a:cs typeface="Times New Roman" pitchFamily="18" charset="0"/>
              </a:rPr>
              <a:t>.</a:t>
            </a:r>
            <a:endParaRPr lang="fr-FR" b="1" dirty="0">
              <a:solidFill>
                <a:schemeClr val="bg1"/>
              </a:solidFill>
              <a:latin typeface="Times New Roman" pitchFamily="18" charset="0"/>
              <a:cs typeface="Times New Roman" pitchFamily="18" charset="0"/>
            </a:endParaRPr>
          </a:p>
        </p:txBody>
      </p:sp>
      <p:pic>
        <p:nvPicPr>
          <p:cNvPr id="4" name="Picture 6"/>
          <p:cNvPicPr>
            <a:picLocks noChangeAspect="1" noChangeArrowheads="1"/>
          </p:cNvPicPr>
          <p:nvPr/>
        </p:nvPicPr>
        <p:blipFill>
          <a:blip r:embed="rId2"/>
          <a:srcRect/>
          <a:stretch>
            <a:fillRect/>
          </a:stretch>
        </p:blipFill>
        <p:spPr bwMode="auto">
          <a:xfrm>
            <a:off x="76200" y="4250960"/>
            <a:ext cx="4191000" cy="2590800"/>
          </a:xfrm>
          <a:prstGeom prst="rect">
            <a:avLst/>
          </a:prstGeom>
          <a:noFill/>
          <a:ln w="9525">
            <a:noFill/>
            <a:miter lim="800000"/>
            <a:headEnd/>
            <a:tailEnd/>
          </a:ln>
          <a:effectLst/>
        </p:spPr>
      </p:pic>
      <p:sp>
        <p:nvSpPr>
          <p:cNvPr id="5" name="Rectangle 4"/>
          <p:cNvSpPr/>
          <p:nvPr/>
        </p:nvSpPr>
        <p:spPr>
          <a:xfrm>
            <a:off x="762000" y="3702570"/>
            <a:ext cx="2962671" cy="523220"/>
          </a:xfrm>
          <a:prstGeom prst="rect">
            <a:avLst/>
          </a:prstGeom>
        </p:spPr>
        <p:txBody>
          <a:bodyPr wrap="none">
            <a:spAutoFit/>
          </a:bodyPr>
          <a:lstStyle/>
          <a:p>
            <a:r>
              <a:rPr lang="fr-FR" sz="2800" b="1" dirty="0" smtClean="0">
                <a:solidFill>
                  <a:srgbClr val="C00000"/>
                </a:solidFill>
                <a:latin typeface="Times New Roman" pitchFamily="18" charset="0"/>
                <a:cs typeface="Times New Roman" pitchFamily="18" charset="0"/>
              </a:rPr>
              <a:t>EADS ATR 42-72 </a:t>
            </a:r>
            <a:endParaRPr lang="fr-FR" sz="2800" b="1" dirty="0">
              <a:solidFill>
                <a:srgbClr val="C00000"/>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srcRect/>
          <a:stretch>
            <a:fillRect/>
          </a:stretch>
        </p:blipFill>
        <p:spPr bwMode="auto">
          <a:xfrm>
            <a:off x="76200" y="1983854"/>
            <a:ext cx="3857652" cy="1704976"/>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4495800" y="4174760"/>
            <a:ext cx="4495800" cy="2667000"/>
          </a:xfrm>
          <a:prstGeom prst="rect">
            <a:avLst/>
          </a:prstGeom>
          <a:noFill/>
          <a:ln w="9525">
            <a:noFill/>
            <a:miter lim="800000"/>
            <a:headEnd/>
            <a:tailEnd/>
          </a:ln>
          <a:effectLst/>
        </p:spPr>
      </p:pic>
      <p:sp>
        <p:nvSpPr>
          <p:cNvPr id="8" name="Rectangle 7"/>
          <p:cNvSpPr/>
          <p:nvPr/>
        </p:nvSpPr>
        <p:spPr>
          <a:xfrm>
            <a:off x="5181600" y="3712750"/>
            <a:ext cx="2707794" cy="523220"/>
          </a:xfrm>
          <a:prstGeom prst="rect">
            <a:avLst/>
          </a:prstGeom>
        </p:spPr>
        <p:txBody>
          <a:bodyPr wrap="none">
            <a:spAutoFit/>
          </a:bodyPr>
          <a:lstStyle/>
          <a:p>
            <a:pPr algn="ctr"/>
            <a:r>
              <a:rPr lang="fr-FR" sz="2800" b="1" dirty="0" smtClean="0">
                <a:solidFill>
                  <a:srgbClr val="C00000"/>
                </a:solidFill>
                <a:latin typeface="Times New Roman" pitchFamily="18" charset="0"/>
                <a:cs typeface="Times New Roman" pitchFamily="18" charset="0"/>
              </a:rPr>
              <a:t> </a:t>
            </a:r>
            <a:r>
              <a:rPr lang="fr-FR" sz="2800" b="1" i="1" dirty="0" smtClean="0">
                <a:solidFill>
                  <a:srgbClr val="C00000"/>
                </a:solidFill>
                <a:latin typeface="Times New Roman" pitchFamily="18" charset="0"/>
                <a:cs typeface="Times New Roman" pitchFamily="18" charset="0"/>
              </a:rPr>
              <a:t>Boeing 737-100 	</a:t>
            </a:r>
          </a:p>
        </p:txBody>
      </p:sp>
      <p:sp>
        <p:nvSpPr>
          <p:cNvPr id="9" name="Rectangle 8"/>
          <p:cNvSpPr/>
          <p:nvPr/>
        </p:nvSpPr>
        <p:spPr>
          <a:xfrm>
            <a:off x="3962400" y="2524780"/>
            <a:ext cx="4953000" cy="523220"/>
          </a:xfrm>
          <a:prstGeom prst="rect">
            <a:avLst/>
          </a:prstGeom>
        </p:spPr>
        <p:txBody>
          <a:bodyPr wrap="square">
            <a:spAutoFit/>
          </a:bodyPr>
          <a:lstStyle/>
          <a:p>
            <a:pPr algn="ctr"/>
            <a:r>
              <a:rPr lang="en-US" sz="2800" b="1" i="1" dirty="0" smtClean="0">
                <a:solidFill>
                  <a:srgbClr val="C00000"/>
                </a:solidFill>
                <a:latin typeface="Times New Roman" pitchFamily="18" charset="0"/>
                <a:cs typeface="Times New Roman" pitchFamily="18" charset="0"/>
              </a:rPr>
              <a:t>British aerospace BAE 146 QT </a:t>
            </a:r>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901005"/>
            <a:ext cx="8686800" cy="1384995"/>
          </a:xfrm>
          <a:prstGeom prst="rect">
            <a:avLst/>
          </a:prstGeom>
        </p:spPr>
        <p:txBody>
          <a:bodyPr wrap="square">
            <a:spAutoFit/>
          </a:bodyPr>
          <a:lstStyle/>
          <a:p>
            <a:pPr algn="just" rtl="1"/>
            <a:r>
              <a:rPr lang="ar-DZ" sz="2800" b="1" dirty="0" smtClean="0">
                <a:solidFill>
                  <a:schemeClr val="bg1"/>
                </a:solidFill>
                <a:latin typeface="Times New Roman" pitchFamily="18" charset="0"/>
                <a:cs typeface="Times New Roman" pitchFamily="18" charset="0"/>
              </a:rPr>
              <a:t>    طائرات متوسطة أو طويلة المدى، يمكن حمل بين 50 </a:t>
            </a:r>
            <a:r>
              <a:rPr lang="ar-DZ" sz="2800" b="1" dirty="0" err="1" smtClean="0">
                <a:solidFill>
                  <a:schemeClr val="bg1"/>
                </a:solidFill>
                <a:latin typeface="Times New Roman" pitchFamily="18" charset="0"/>
                <a:cs typeface="Times New Roman" pitchFamily="18" charset="0"/>
              </a:rPr>
              <a:t>و</a:t>
            </a:r>
            <a:r>
              <a:rPr lang="ar-DZ" sz="2800" b="1" dirty="0" smtClean="0">
                <a:solidFill>
                  <a:schemeClr val="bg1"/>
                </a:solidFill>
                <a:latin typeface="Times New Roman" pitchFamily="18" charset="0"/>
                <a:cs typeface="Times New Roman" pitchFamily="18" charset="0"/>
              </a:rPr>
              <a:t> 70 طن بضائع، أوسع من طائرات الشحن الإقليمية، تكافئ طائرات الركاب ذات الممر المزدوج.</a:t>
            </a:r>
            <a:endParaRPr lang="ar-DZ" sz="2800" b="1" dirty="0">
              <a:solidFill>
                <a:schemeClr val="bg1"/>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a:srcRect/>
          <a:stretch>
            <a:fillRect/>
          </a:stretch>
        </p:blipFill>
        <p:spPr bwMode="auto">
          <a:xfrm>
            <a:off x="76200" y="4443402"/>
            <a:ext cx="4267200" cy="2338398"/>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4495800" y="4419600"/>
            <a:ext cx="4552950" cy="2362200"/>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2438400" y="1905000"/>
            <a:ext cx="4572000" cy="1876412"/>
          </a:xfrm>
          <a:prstGeom prst="rect">
            <a:avLst/>
          </a:prstGeom>
          <a:noFill/>
          <a:ln w="9525">
            <a:noFill/>
            <a:miter lim="800000"/>
            <a:headEnd/>
            <a:tailEnd/>
          </a:ln>
          <a:effectLst/>
        </p:spPr>
      </p:pic>
      <p:sp>
        <p:nvSpPr>
          <p:cNvPr id="8" name="Rectangle 7"/>
          <p:cNvSpPr/>
          <p:nvPr/>
        </p:nvSpPr>
        <p:spPr>
          <a:xfrm>
            <a:off x="1295401" y="3886201"/>
            <a:ext cx="2362200" cy="523220"/>
          </a:xfrm>
          <a:prstGeom prst="rect">
            <a:avLst/>
          </a:prstGeom>
        </p:spPr>
        <p:txBody>
          <a:bodyPr wrap="square">
            <a:spAutoFit/>
          </a:bodyPr>
          <a:lstStyle/>
          <a:p>
            <a:r>
              <a:rPr lang="fr-FR" sz="2800" dirty="0" smtClean="0">
                <a:solidFill>
                  <a:srgbClr val="FF0000"/>
                </a:solidFill>
                <a:latin typeface="Times New Roman" pitchFamily="18" charset="0"/>
                <a:cs typeface="Times New Roman" pitchFamily="18" charset="0"/>
              </a:rPr>
              <a:t> </a:t>
            </a:r>
            <a:r>
              <a:rPr lang="fr-FR" sz="2800" b="1" i="1" dirty="0" smtClean="0">
                <a:solidFill>
                  <a:srgbClr val="FF0000"/>
                </a:solidFill>
                <a:latin typeface="Times New Roman" pitchFamily="18" charset="0"/>
                <a:cs typeface="Times New Roman" pitchFamily="18" charset="0"/>
              </a:rPr>
              <a:t>Boeing 767 F</a:t>
            </a:r>
            <a:endParaRPr lang="fr-FR" sz="2800" i="1" dirty="0" smtClean="0">
              <a:solidFill>
                <a:srgbClr val="FF0000"/>
              </a:solidFill>
              <a:latin typeface="Times New Roman" pitchFamily="18" charset="0"/>
              <a:cs typeface="Times New Roman" pitchFamily="18" charset="0"/>
            </a:endParaRPr>
          </a:p>
        </p:txBody>
      </p:sp>
      <p:sp>
        <p:nvSpPr>
          <p:cNvPr id="9" name="Rectangle 8"/>
          <p:cNvSpPr/>
          <p:nvPr/>
        </p:nvSpPr>
        <p:spPr>
          <a:xfrm>
            <a:off x="5638801" y="3886200"/>
            <a:ext cx="2514600" cy="523220"/>
          </a:xfrm>
          <a:prstGeom prst="rect">
            <a:avLst/>
          </a:prstGeom>
        </p:spPr>
        <p:txBody>
          <a:bodyPr wrap="square">
            <a:spAutoFit/>
          </a:bodyPr>
          <a:lstStyle/>
          <a:p>
            <a:r>
              <a:rPr lang="fr-FR" sz="2800" dirty="0" smtClean="0">
                <a:solidFill>
                  <a:srgbClr val="FF0000"/>
                </a:solidFill>
                <a:latin typeface="Times New Roman" pitchFamily="18" charset="0"/>
                <a:cs typeface="Times New Roman" pitchFamily="18" charset="0"/>
              </a:rPr>
              <a:t> </a:t>
            </a:r>
            <a:r>
              <a:rPr lang="fr-FR" sz="2800" b="1" i="1" dirty="0" smtClean="0">
                <a:solidFill>
                  <a:srgbClr val="FF0000"/>
                </a:solidFill>
                <a:latin typeface="Times New Roman" pitchFamily="18" charset="0"/>
                <a:cs typeface="Times New Roman" pitchFamily="18" charset="0"/>
              </a:rPr>
              <a:t>Airbus A300 </a:t>
            </a:r>
            <a:endParaRPr lang="fr-FR" sz="2800" i="1" dirty="0" smtClean="0">
              <a:solidFill>
                <a:srgbClr val="FF0000"/>
              </a:solidFill>
              <a:latin typeface="Times New Roman" pitchFamily="18" charset="0"/>
              <a:cs typeface="Times New Roman" pitchFamily="18" charset="0"/>
            </a:endParaRPr>
          </a:p>
        </p:txBody>
      </p:sp>
      <p:sp>
        <p:nvSpPr>
          <p:cNvPr id="10" name="Rectangle 9"/>
          <p:cNvSpPr/>
          <p:nvPr/>
        </p:nvSpPr>
        <p:spPr>
          <a:xfrm>
            <a:off x="152400" y="228600"/>
            <a:ext cx="8610600" cy="646331"/>
          </a:xfrm>
          <a:prstGeom prst="rect">
            <a:avLst/>
          </a:prstGeom>
        </p:spPr>
        <p:txBody>
          <a:bodyPr wrap="square">
            <a:spAutoFit/>
          </a:bodyPr>
          <a:lstStyle/>
          <a:p>
            <a:pPr algn="just" rtl="1">
              <a:buClr>
                <a:srgbClr val="FF0000"/>
              </a:buClr>
              <a:buSzPct val="80000"/>
              <a:buFont typeface="Wingdings" pitchFamily="2" charset="2"/>
              <a:buChar char="§"/>
            </a:pPr>
            <a:r>
              <a:rPr lang="ar-DZ" sz="32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طائرات الشحن طويلة المدى </a:t>
            </a:r>
            <a:r>
              <a:rPr lang="en-US" sz="3200" b="1" dirty="0" smtClean="0">
                <a:solidFill>
                  <a:srgbClr val="FF0000"/>
                </a:solidFill>
                <a:latin typeface="Times New Roman" pitchFamily="18" charset="0"/>
                <a:cs typeface="Times New Roman" pitchFamily="18" charset="0"/>
              </a:rPr>
              <a:t>Long range freighters</a:t>
            </a:r>
            <a:r>
              <a:rPr lang="ar-DZ" sz="3200" b="1" dirty="0" smtClean="0">
                <a:solidFill>
                  <a:srgbClr val="FF0000"/>
                </a:solidFill>
                <a:latin typeface="Times New Roman" pitchFamily="18" charset="0"/>
                <a:cs typeface="Times New Roman" pitchFamily="18" charset="0"/>
              </a:rPr>
              <a:t> </a:t>
            </a:r>
            <a:endParaRPr lang="fr-FR" sz="3200" dirty="0"/>
          </a:p>
        </p:txBody>
      </p:sp>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228600"/>
            <a:ext cx="8686800" cy="685800"/>
          </a:xfrm>
        </p:spPr>
        <p:txBody>
          <a:bodyPr>
            <a:normAutofit/>
          </a:bodyPr>
          <a:lstStyle/>
          <a:p>
            <a:pPr algn="just" rtl="1">
              <a:buSzPct val="80000"/>
              <a:buFont typeface="Wingdings" pitchFamily="2" charset="2"/>
              <a:buChar char="§"/>
            </a:pPr>
            <a:r>
              <a:rPr lang="ar-DZ" sz="3600" b="1" dirty="0" smtClean="0">
                <a:solidFill>
                  <a:srgbClr val="FF0000"/>
                </a:solidFill>
              </a:rPr>
              <a:t> طائرات الشحن الإقليمية </a:t>
            </a:r>
            <a:r>
              <a:rPr lang="fr-FR" sz="3600" b="1" dirty="0" smtClean="0">
                <a:solidFill>
                  <a:srgbClr val="FF0000"/>
                </a:solidFill>
                <a:latin typeface="Times New Roman" pitchFamily="18" charset="0"/>
                <a:cs typeface="Times New Roman" pitchFamily="18" charset="0"/>
              </a:rPr>
              <a:t>Regional </a:t>
            </a:r>
            <a:r>
              <a:rPr lang="en-US" sz="3600" b="1" dirty="0" smtClean="0">
                <a:solidFill>
                  <a:srgbClr val="FF0000"/>
                </a:solidFill>
                <a:latin typeface="Times New Roman" pitchFamily="18" charset="0"/>
                <a:cs typeface="Times New Roman" pitchFamily="18" charset="0"/>
              </a:rPr>
              <a:t>freighters</a:t>
            </a:r>
            <a:r>
              <a:rPr lang="fr-FR" sz="3600" b="1" dirty="0" smtClean="0">
                <a:solidFill>
                  <a:srgbClr val="FF0000"/>
                </a:solidFill>
                <a:latin typeface="Times New Roman" pitchFamily="18" charset="0"/>
                <a:cs typeface="Times New Roman" pitchFamily="18" charset="0"/>
              </a:rPr>
              <a:t> </a:t>
            </a:r>
            <a:endParaRPr lang="fr-FR" sz="3600" b="1" dirty="0">
              <a:solidFill>
                <a:srgbClr val="FF0000"/>
              </a:solidFill>
              <a:latin typeface="Times New Roman" pitchFamily="18" charset="0"/>
              <a:cs typeface="Times New Roman" pitchFamily="18" charset="0"/>
            </a:endParaRPr>
          </a:p>
        </p:txBody>
      </p:sp>
      <p:sp>
        <p:nvSpPr>
          <p:cNvPr id="4" name="Rectangle 3"/>
          <p:cNvSpPr/>
          <p:nvPr/>
        </p:nvSpPr>
        <p:spPr>
          <a:xfrm>
            <a:off x="228600" y="1179493"/>
            <a:ext cx="8686800" cy="954107"/>
          </a:xfrm>
          <a:prstGeom prst="rect">
            <a:avLst/>
          </a:prstGeom>
        </p:spPr>
        <p:txBody>
          <a:bodyPr wrap="square">
            <a:spAutoFit/>
          </a:bodyPr>
          <a:lstStyle/>
          <a:p>
            <a:pPr algn="just" rtl="1"/>
            <a:r>
              <a:rPr lang="fr-FR"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طائرات متوسطة المدى يمكن أن تحمل ما بين 25 </a:t>
            </a:r>
            <a:r>
              <a:rPr lang="ar-DZ" sz="2800" b="1" dirty="0" err="1" smtClean="0">
                <a:solidFill>
                  <a:schemeClr val="bg1"/>
                </a:solidFill>
                <a:latin typeface="Times New Roman" pitchFamily="18" charset="0"/>
                <a:cs typeface="Times New Roman" pitchFamily="18" charset="0"/>
              </a:rPr>
              <a:t>و</a:t>
            </a:r>
            <a:r>
              <a:rPr lang="ar-DZ" sz="2800" b="1" dirty="0" smtClean="0">
                <a:solidFill>
                  <a:schemeClr val="bg1"/>
                </a:solidFill>
                <a:latin typeface="Times New Roman" pitchFamily="18" charset="0"/>
                <a:cs typeface="Times New Roman" pitchFamily="18" charset="0"/>
              </a:rPr>
              <a:t> 65 طن من الشحن. غالبًا تنتج عن تحويل طائرات الركاب أحادية الممر.</a:t>
            </a:r>
            <a:endParaRPr lang="ar-DZ" sz="2800" b="1" dirty="0">
              <a:solidFill>
                <a:schemeClr val="bg1"/>
              </a:solidFill>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a:srcRect/>
          <a:stretch>
            <a:fillRect/>
          </a:stretch>
        </p:blipFill>
        <p:spPr bwMode="auto">
          <a:xfrm>
            <a:off x="66684" y="4953000"/>
            <a:ext cx="4505316" cy="1824046"/>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4724400" y="4953000"/>
            <a:ext cx="4343400" cy="1828800"/>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228600" y="2286000"/>
            <a:ext cx="5343516" cy="1819284"/>
          </a:xfrm>
          <a:prstGeom prst="rect">
            <a:avLst/>
          </a:prstGeom>
          <a:noFill/>
          <a:ln w="9525">
            <a:noFill/>
            <a:miter lim="800000"/>
            <a:headEnd/>
            <a:tailEnd/>
          </a:ln>
          <a:effectLst/>
        </p:spPr>
      </p:pic>
      <p:sp>
        <p:nvSpPr>
          <p:cNvPr id="8" name="Rectangle 7"/>
          <p:cNvSpPr/>
          <p:nvPr/>
        </p:nvSpPr>
        <p:spPr>
          <a:xfrm>
            <a:off x="1676400" y="4419600"/>
            <a:ext cx="2178802"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Boeing 707 F</a:t>
            </a:r>
            <a:endParaRPr lang="fr-FR" sz="2800" b="1" dirty="0">
              <a:solidFill>
                <a:srgbClr val="FF0000"/>
              </a:solidFill>
              <a:latin typeface="Times New Roman" pitchFamily="18" charset="0"/>
              <a:cs typeface="Times New Roman" pitchFamily="18" charset="0"/>
            </a:endParaRPr>
          </a:p>
        </p:txBody>
      </p:sp>
      <p:sp>
        <p:nvSpPr>
          <p:cNvPr id="9" name="Rectangle 8"/>
          <p:cNvSpPr/>
          <p:nvPr/>
        </p:nvSpPr>
        <p:spPr>
          <a:xfrm>
            <a:off x="4495800" y="4343400"/>
            <a:ext cx="4801314"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 </a:t>
            </a:r>
            <a:r>
              <a:rPr lang="fr-FR" sz="2800" b="1" i="1" dirty="0" smtClean="0">
                <a:solidFill>
                  <a:srgbClr val="FF0000"/>
                </a:solidFill>
                <a:latin typeface="Times New Roman" pitchFamily="18" charset="0"/>
                <a:cs typeface="Times New Roman" pitchFamily="18" charset="0"/>
              </a:rPr>
              <a:t>McDonnell Douglas DC-62 F 	</a:t>
            </a:r>
          </a:p>
        </p:txBody>
      </p:sp>
      <p:sp>
        <p:nvSpPr>
          <p:cNvPr id="10" name="Rectangle 9"/>
          <p:cNvSpPr/>
          <p:nvPr/>
        </p:nvSpPr>
        <p:spPr>
          <a:xfrm>
            <a:off x="5943600" y="2819400"/>
            <a:ext cx="24384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 </a:t>
            </a:r>
            <a:r>
              <a:rPr lang="fr-FR" sz="2800" b="1" i="1" dirty="0" smtClean="0">
                <a:solidFill>
                  <a:srgbClr val="FF0000"/>
                </a:solidFill>
                <a:latin typeface="Times New Roman" pitchFamily="18" charset="0"/>
                <a:cs typeface="Times New Roman" pitchFamily="18" charset="0"/>
              </a:rPr>
              <a:t>Boeing 757 C</a:t>
            </a:r>
          </a:p>
        </p:txBody>
      </p:sp>
    </p:spTree>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305800" cy="762000"/>
          </a:xfrm>
        </p:spPr>
        <p:txBody>
          <a:bodyPr>
            <a:normAutofit/>
          </a:bodyPr>
          <a:lstStyle/>
          <a:p>
            <a:pPr algn="r" rtl="1">
              <a:buSzPct val="80000"/>
              <a:buFont typeface="Wingdings" pitchFamily="2" charset="2"/>
              <a:buChar char="§"/>
            </a:pPr>
            <a:r>
              <a:rPr lang="ar-DZ" sz="3600" b="1" dirty="0" smtClean="0">
                <a:solidFill>
                  <a:srgbClr val="FF0000"/>
                </a:solidFill>
                <a:latin typeface="Times New Roman" pitchFamily="18" charset="0"/>
                <a:cs typeface="Times New Roman" pitchFamily="18" charset="0"/>
              </a:rPr>
              <a:t> طائرات الشحن الكبيرة </a:t>
            </a:r>
            <a:r>
              <a:rPr lang="en-US" sz="3600" b="1" dirty="0" smtClean="0">
                <a:solidFill>
                  <a:srgbClr val="FF0000"/>
                </a:solidFill>
                <a:latin typeface="Times New Roman" pitchFamily="18" charset="0"/>
                <a:cs typeface="Times New Roman" pitchFamily="18" charset="0"/>
              </a:rPr>
              <a:t>Large freighters</a:t>
            </a:r>
            <a:r>
              <a:rPr lang="en-US" sz="3600" b="1" dirty="0" smtClean="0">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28600" y="1143000"/>
            <a:ext cx="8686800" cy="990600"/>
          </a:xfrm>
        </p:spPr>
        <p:txBody>
          <a:bodyPr/>
          <a:lstStyle/>
          <a:p>
            <a:pPr marL="0" indent="36513" algn="r" rtl="1">
              <a:buNone/>
            </a:pPr>
            <a:r>
              <a:rPr lang="fr-FR"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مخصصة للمسافات الطويلة، يمكن أن تحمل بين 70 </a:t>
            </a:r>
            <a:r>
              <a:rPr lang="ar-DZ" sz="2800" b="1" dirty="0" err="1" smtClean="0">
                <a:solidFill>
                  <a:schemeClr val="bg1"/>
                </a:solidFill>
                <a:latin typeface="Times New Roman" pitchFamily="18" charset="0"/>
                <a:cs typeface="Times New Roman" pitchFamily="18" charset="0"/>
              </a:rPr>
              <a:t>و</a:t>
            </a:r>
            <a:r>
              <a:rPr lang="ar-DZ" sz="2800" b="1" dirty="0" smtClean="0">
                <a:solidFill>
                  <a:schemeClr val="bg1"/>
                </a:solidFill>
                <a:latin typeface="Times New Roman" pitchFamily="18" charset="0"/>
                <a:cs typeface="Times New Roman" pitchFamily="18" charset="0"/>
              </a:rPr>
              <a:t> 110 طن من الشحن،</a:t>
            </a:r>
            <a:r>
              <a:rPr lang="fr-FR"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تهيمن على هذه الفئة </a:t>
            </a:r>
            <a:r>
              <a:rPr lang="fr-FR" sz="2800" b="1" dirty="0" smtClean="0">
                <a:solidFill>
                  <a:schemeClr val="bg1"/>
                </a:solidFill>
                <a:latin typeface="Times New Roman" pitchFamily="18" charset="0"/>
                <a:cs typeface="Times New Roman" pitchFamily="18" charset="0"/>
              </a:rPr>
              <a:t>B747F </a:t>
            </a:r>
            <a:r>
              <a:rPr lang="ar-DZ" sz="2800" b="1" dirty="0" smtClean="0">
                <a:solidFill>
                  <a:schemeClr val="bg1"/>
                </a:solidFill>
                <a:latin typeface="Times New Roman" pitchFamily="18" charset="0"/>
                <a:cs typeface="Times New Roman" pitchFamily="18" charset="0"/>
              </a:rPr>
              <a:t> إلى حد كبير.</a:t>
            </a:r>
          </a:p>
        </p:txBody>
      </p:sp>
      <p:pic>
        <p:nvPicPr>
          <p:cNvPr id="4" name="Picture 6"/>
          <p:cNvPicPr>
            <a:picLocks noChangeAspect="1" noChangeArrowheads="1"/>
          </p:cNvPicPr>
          <p:nvPr/>
        </p:nvPicPr>
        <p:blipFill>
          <a:blip r:embed="rId2"/>
          <a:srcRect/>
          <a:stretch>
            <a:fillRect/>
          </a:stretch>
        </p:blipFill>
        <p:spPr bwMode="auto">
          <a:xfrm>
            <a:off x="76200" y="4572000"/>
            <a:ext cx="4476750" cy="2181236"/>
          </a:xfrm>
          <a:prstGeom prst="rect">
            <a:avLst/>
          </a:prstGeom>
          <a:noFill/>
          <a:ln w="9525">
            <a:noFill/>
            <a:miter lim="800000"/>
            <a:headEnd/>
            <a:tailEnd/>
          </a:ln>
          <a:effectLst/>
        </p:spPr>
      </p:pic>
      <p:sp>
        <p:nvSpPr>
          <p:cNvPr id="5" name="Rectangle 4"/>
          <p:cNvSpPr/>
          <p:nvPr/>
        </p:nvSpPr>
        <p:spPr>
          <a:xfrm>
            <a:off x="1066800" y="4038600"/>
            <a:ext cx="2837636"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Boeing 747-100 F</a:t>
            </a:r>
            <a:endParaRPr lang="fr-FR" sz="2800" b="1" dirty="0">
              <a:solidFill>
                <a:srgbClr val="FF0000"/>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3"/>
          <a:srcRect/>
          <a:stretch>
            <a:fillRect/>
          </a:stretch>
        </p:blipFill>
        <p:spPr bwMode="auto">
          <a:xfrm>
            <a:off x="4572000" y="4572000"/>
            <a:ext cx="4495800" cy="2200275"/>
          </a:xfrm>
          <a:prstGeom prst="rect">
            <a:avLst/>
          </a:prstGeom>
          <a:noFill/>
          <a:ln w="9525">
            <a:noFill/>
            <a:miter lim="800000"/>
            <a:headEnd/>
            <a:tailEnd/>
          </a:ln>
          <a:effectLst/>
        </p:spPr>
      </p:pic>
      <p:sp>
        <p:nvSpPr>
          <p:cNvPr id="7" name="Rectangle 6"/>
          <p:cNvSpPr/>
          <p:nvPr/>
        </p:nvSpPr>
        <p:spPr>
          <a:xfrm>
            <a:off x="4495800" y="4038600"/>
            <a:ext cx="4572000" cy="523220"/>
          </a:xfrm>
          <a:prstGeom prst="rect">
            <a:avLst/>
          </a:prstGeom>
        </p:spPr>
        <p:txBody>
          <a:bodyPr wrap="square">
            <a:spAutoFit/>
          </a:bodyPr>
          <a:lstStyle/>
          <a:p>
            <a:r>
              <a:rPr lang="fr-FR" sz="2800" b="1" i="1" dirty="0" smtClean="0">
                <a:solidFill>
                  <a:srgbClr val="FF0000"/>
                </a:solidFill>
                <a:latin typeface="Times New Roman" pitchFamily="18" charset="0"/>
                <a:cs typeface="Times New Roman" pitchFamily="18" charset="0"/>
              </a:rPr>
              <a:t>McDonnell Douglas DC-10 F</a:t>
            </a:r>
          </a:p>
        </p:txBody>
      </p:sp>
      <p:pic>
        <p:nvPicPr>
          <p:cNvPr id="8" name="Picture 8"/>
          <p:cNvPicPr>
            <a:picLocks noChangeAspect="1" noChangeArrowheads="1"/>
          </p:cNvPicPr>
          <p:nvPr/>
        </p:nvPicPr>
        <p:blipFill>
          <a:blip r:embed="rId4"/>
          <a:srcRect/>
          <a:stretch>
            <a:fillRect/>
          </a:stretch>
        </p:blipFill>
        <p:spPr bwMode="auto">
          <a:xfrm>
            <a:off x="76200" y="2209800"/>
            <a:ext cx="4953000" cy="1838328"/>
          </a:xfrm>
          <a:prstGeom prst="rect">
            <a:avLst/>
          </a:prstGeom>
          <a:noFill/>
          <a:ln w="9525">
            <a:noFill/>
            <a:miter lim="800000"/>
            <a:headEnd/>
            <a:tailEnd/>
          </a:ln>
          <a:effectLst/>
        </p:spPr>
      </p:pic>
      <p:sp>
        <p:nvSpPr>
          <p:cNvPr id="9" name="Rectangle 8"/>
          <p:cNvSpPr/>
          <p:nvPr/>
        </p:nvSpPr>
        <p:spPr>
          <a:xfrm>
            <a:off x="5181600" y="2743200"/>
            <a:ext cx="2954655" cy="523220"/>
          </a:xfrm>
          <a:prstGeom prst="rect">
            <a:avLst/>
          </a:prstGeom>
        </p:spPr>
        <p:txBody>
          <a:bodyPr wrap="none">
            <a:spAutoFit/>
          </a:bodyPr>
          <a:lstStyle/>
          <a:p>
            <a:r>
              <a:rPr lang="fr-FR" sz="2800" b="1" i="1" dirty="0" smtClean="0">
                <a:solidFill>
                  <a:srgbClr val="FF0000"/>
                </a:solidFill>
                <a:latin typeface="Times New Roman" pitchFamily="18" charset="0"/>
                <a:cs typeface="Times New Roman" pitchFamily="18" charset="0"/>
              </a:rPr>
              <a:t>Boeing 747-100 F 	</a:t>
            </a:r>
          </a:p>
        </p:txBody>
      </p:sp>
    </p:spTree>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0" y="1096962"/>
            <a:ext cx="6400800" cy="808038"/>
          </a:xfrm>
        </p:spPr>
        <p:txBody>
          <a:bodyPr>
            <a:normAutofit/>
          </a:bodyPr>
          <a:lstStyle/>
          <a:p>
            <a:pPr algn="r" rtl="1"/>
            <a:r>
              <a:rPr lang="ar-DZ" sz="3600" b="1" dirty="0" smtClean="0">
                <a:solidFill>
                  <a:srgbClr val="FF0000"/>
                </a:solidFill>
              </a:rPr>
              <a:t>1. تعريف النقل الجوي الدولي:</a:t>
            </a:r>
            <a:endParaRPr lang="fr-FR" sz="3600" dirty="0">
              <a:solidFill>
                <a:srgbClr val="FF0000"/>
              </a:solidFill>
            </a:endParaRPr>
          </a:p>
        </p:txBody>
      </p:sp>
      <p:sp>
        <p:nvSpPr>
          <p:cNvPr id="6" name="Rectangle 5"/>
          <p:cNvSpPr/>
          <p:nvPr/>
        </p:nvSpPr>
        <p:spPr>
          <a:xfrm>
            <a:off x="381000" y="1900297"/>
            <a:ext cx="8305800" cy="2062103"/>
          </a:xfrm>
          <a:prstGeom prst="rect">
            <a:avLst/>
          </a:prstGeom>
        </p:spPr>
        <p:txBody>
          <a:bodyPr wrap="square">
            <a:spAutoFit/>
          </a:bodyPr>
          <a:lstStyle/>
          <a:p>
            <a:pPr algn="just" rtl="1"/>
            <a:r>
              <a:rPr lang="ar-SA" sz="3200" b="1" dirty="0" smtClean="0">
                <a:solidFill>
                  <a:srgbClr val="FF0000"/>
                </a:solidFill>
                <a:cs typeface="+mj-cs"/>
              </a:rPr>
              <a:t>اتفاقية وارسو لتوحيد قواعد النقل الجوي الدول</a:t>
            </a:r>
            <a:r>
              <a:rPr lang="ar-DZ" sz="3200" b="1" dirty="0" smtClean="0">
                <a:solidFill>
                  <a:srgbClr val="FF0000"/>
                </a:solidFill>
                <a:cs typeface="+mj-cs"/>
              </a:rPr>
              <a:t>ي(</a:t>
            </a:r>
            <a:r>
              <a:rPr lang="ar-SA" sz="3200" b="1" dirty="0" smtClean="0">
                <a:solidFill>
                  <a:srgbClr val="FF0000"/>
                </a:solidFill>
                <a:cs typeface="+mj-cs"/>
              </a:rPr>
              <a:t>1929</a:t>
            </a:r>
            <a:r>
              <a:rPr lang="ar-DZ" sz="3200" b="1" dirty="0" smtClean="0">
                <a:solidFill>
                  <a:srgbClr val="FF0000"/>
                </a:solidFill>
                <a:cs typeface="+mj-cs"/>
              </a:rPr>
              <a:t> ):</a:t>
            </a:r>
          </a:p>
          <a:p>
            <a:pPr algn="just" rtl="1"/>
            <a:r>
              <a:rPr lang="ar-DZ" sz="3200" b="1" dirty="0" smtClean="0">
                <a:solidFill>
                  <a:srgbClr val="FF0000"/>
                </a:solidFill>
                <a:cs typeface="+mj-cs"/>
              </a:rPr>
              <a:t>    </a:t>
            </a:r>
            <a:r>
              <a:rPr lang="ar-SA" sz="3200" b="1" dirty="0" smtClean="0">
                <a:solidFill>
                  <a:schemeClr val="bg1"/>
                </a:solidFill>
                <a:cs typeface="+mj-cs"/>
              </a:rPr>
              <a:t>نقل بالطائرات بين نقطتين تقعان في إقليمي دولتين طرفين في النظام، أو بين نقطتين تقعا في إقليم دولة واحدة عضو في النظام، مع هبوط متفق عليه خارج هذا الإقليم</a:t>
            </a:r>
            <a:r>
              <a:rPr lang="fr-FR" sz="3200" b="1" dirty="0" smtClean="0">
                <a:solidFill>
                  <a:schemeClr val="bg1"/>
                </a:solidFill>
                <a:cs typeface="+mj-cs"/>
              </a:rPr>
              <a:t> .</a:t>
            </a:r>
            <a:endParaRPr lang="fr-FR" sz="3200" dirty="0">
              <a:cs typeface="+mj-cs"/>
            </a:endParaRPr>
          </a:p>
        </p:txBody>
      </p:sp>
      <p:sp>
        <p:nvSpPr>
          <p:cNvPr id="7" name="Espace réservé du contenu 2"/>
          <p:cNvSpPr>
            <a:spLocks noGrp="1"/>
          </p:cNvSpPr>
          <p:nvPr>
            <p:ph idx="1"/>
          </p:nvPr>
        </p:nvSpPr>
        <p:spPr>
          <a:xfrm>
            <a:off x="381000" y="4267200"/>
            <a:ext cx="8382000" cy="1066800"/>
          </a:xfrm>
        </p:spPr>
        <p:txBody>
          <a:bodyPr>
            <a:normAutofit/>
          </a:bodyPr>
          <a:lstStyle/>
          <a:p>
            <a:pPr marL="0" indent="36513" algn="just" rtl="1">
              <a:buNone/>
            </a:pPr>
            <a:r>
              <a:rPr lang="ar-DZ" sz="2800" b="1" dirty="0" smtClean="0">
                <a:solidFill>
                  <a:schemeClr val="bg1"/>
                </a:solidFill>
              </a:rPr>
              <a:t>   خدمة جوية تجارية لنقل الركاب، الأمتعة، حقائب السفر، البضائع أو أية حمولة أخرى، في مركبة هوائية من مكان إلى آخر.</a:t>
            </a:r>
          </a:p>
        </p:txBody>
      </p:sp>
      <p:sp>
        <p:nvSpPr>
          <p:cNvPr id="8" name="Espace réservé du contenu 2"/>
          <p:cNvSpPr txBox="1">
            <a:spLocks/>
          </p:cNvSpPr>
          <p:nvPr/>
        </p:nvSpPr>
        <p:spPr>
          <a:xfrm>
            <a:off x="381000" y="5486400"/>
            <a:ext cx="8382000" cy="13716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2800" b="1" i="0" u="none" strike="noStrike" kern="1200" cap="none" spc="0" normalizeH="0" baseline="0" noProof="0" dirty="0" smtClean="0">
                <a:ln>
                  <a:noFill/>
                </a:ln>
                <a:solidFill>
                  <a:schemeClr val="bg1"/>
                </a:solidFill>
                <a:effectLst/>
                <a:uLnTx/>
                <a:uFillTx/>
                <a:latin typeface="+mn-lt"/>
                <a:ea typeface="+mn-ea"/>
                <a:cs typeface="+mn-cs"/>
              </a:rPr>
              <a:t>   يتضح أن المقصود بالنقل الجوي هو النقل الجوي التجاري، أي ذلك النقل الذي تتولاه مؤسسات النقل من أجل تحقيق الربح عن طريق تقديم خدمات النقل.</a:t>
            </a:r>
          </a:p>
        </p:txBody>
      </p:sp>
      <p:sp>
        <p:nvSpPr>
          <p:cNvPr id="9" name="Titre 1"/>
          <p:cNvSpPr txBox="1">
            <a:spLocks/>
          </p:cNvSpPr>
          <p:nvPr/>
        </p:nvSpPr>
        <p:spPr>
          <a:xfrm>
            <a:off x="3276600" y="304800"/>
            <a:ext cx="5410200" cy="808038"/>
          </a:xfrm>
          <a:prstGeom prst="rect">
            <a:avLst/>
          </a:prstGeom>
        </p:spPr>
        <p:txBody>
          <a:bodyPr vert="horz" lIns="45720" rIns="4572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DZ" sz="3600" b="1" i="0" u="none" strike="noStrike" kern="1200" cap="none" spc="0" normalizeH="0" baseline="0" noProof="0" dirty="0" smtClean="0">
                <a:ln>
                  <a:noFill/>
                </a:ln>
                <a:solidFill>
                  <a:srgbClr val="FF0000"/>
                </a:solidFill>
                <a:effectLst/>
                <a:uLnTx/>
                <a:uFillTx/>
                <a:latin typeface="+mj-lt"/>
                <a:ea typeface="+mj-ea"/>
                <a:cs typeface="+mj-cs"/>
              </a:rPr>
              <a:t>أولا. مدخل إلى النقل الجوي الدولي:</a:t>
            </a:r>
            <a:endParaRPr kumimoji="0" lang="fr-FR" sz="3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410200" y="457200"/>
            <a:ext cx="3276600" cy="685800"/>
          </a:xfrm>
        </p:spPr>
        <p:txBody>
          <a:bodyPr>
            <a:noAutofit/>
          </a:bodyPr>
          <a:lstStyle/>
          <a:p>
            <a:pPr algn="r" rtl="1">
              <a:buClr>
                <a:srgbClr val="FF0000"/>
              </a:buClr>
              <a:buSzPct val="80000"/>
              <a:buFont typeface="Wingdings" pitchFamily="2" charset="2"/>
              <a:buChar char="§"/>
            </a:pPr>
            <a:r>
              <a:rPr lang="ar-DZ" sz="3600" b="1" dirty="0" smtClean="0">
                <a:solidFill>
                  <a:srgbClr val="FF0000"/>
                </a:solidFill>
              </a:rPr>
              <a:t> الطائرات الخاصة:</a:t>
            </a:r>
            <a:endParaRPr lang="fr-FR" sz="3600" b="1" dirty="0">
              <a:solidFill>
                <a:srgbClr val="FF0000"/>
              </a:solidFill>
            </a:endParaRPr>
          </a:p>
        </p:txBody>
      </p:sp>
      <p:sp>
        <p:nvSpPr>
          <p:cNvPr id="3" name="Espace réservé du contenu 2"/>
          <p:cNvSpPr>
            <a:spLocks noGrp="1"/>
          </p:cNvSpPr>
          <p:nvPr>
            <p:ph idx="1"/>
          </p:nvPr>
        </p:nvSpPr>
        <p:spPr>
          <a:xfrm>
            <a:off x="304800" y="1143000"/>
            <a:ext cx="8382000" cy="990600"/>
          </a:xfrm>
        </p:spPr>
        <p:txBody>
          <a:bodyPr>
            <a:normAutofit/>
          </a:bodyPr>
          <a:lstStyle/>
          <a:p>
            <a:pPr marL="0" indent="36513" algn="just" rtl="1">
              <a:buNone/>
            </a:pPr>
            <a:r>
              <a:rPr lang="ar-DZ" sz="2800" b="1" dirty="0" smtClean="0">
                <a:solidFill>
                  <a:schemeClr val="bg1"/>
                </a:solidFill>
                <a:latin typeface="Times New Roman" pitchFamily="18" charset="0"/>
                <a:cs typeface="Times New Roman" pitchFamily="18" charset="0"/>
              </a:rPr>
              <a:t>    تهيمن على هذه الفئة طائرات ذات أصل روسي، تستجيب لطلب نقل شحنات غير نمطية، يمكنها إجراء نقل غير منتظم.</a:t>
            </a:r>
            <a:endParaRPr lang="fr-FR" sz="2800" b="1" dirty="0">
              <a:solidFill>
                <a:schemeClr val="bg1"/>
              </a:solidFill>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srcRect/>
          <a:stretch>
            <a:fillRect/>
          </a:stretch>
        </p:blipFill>
        <p:spPr bwMode="auto">
          <a:xfrm>
            <a:off x="95250" y="4667240"/>
            <a:ext cx="4476750" cy="2190760"/>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4648200" y="4676764"/>
            <a:ext cx="4400550" cy="2181236"/>
          </a:xfrm>
          <a:prstGeom prst="rect">
            <a:avLst/>
          </a:prstGeom>
          <a:noFill/>
          <a:ln w="9525">
            <a:noFill/>
            <a:miter lim="800000"/>
            <a:headEnd/>
            <a:tailEnd/>
          </a:ln>
          <a:effectLst/>
        </p:spPr>
      </p:pic>
      <p:sp>
        <p:nvSpPr>
          <p:cNvPr id="6" name="Rectangle 5"/>
          <p:cNvSpPr/>
          <p:nvPr/>
        </p:nvSpPr>
        <p:spPr>
          <a:xfrm>
            <a:off x="381000" y="4201180"/>
            <a:ext cx="4801314" cy="523220"/>
          </a:xfrm>
          <a:prstGeom prst="rect">
            <a:avLst/>
          </a:prstGeom>
        </p:spPr>
        <p:txBody>
          <a:bodyPr wrap="none">
            <a:spAutoFit/>
          </a:bodyPr>
          <a:lstStyle/>
          <a:p>
            <a:r>
              <a:rPr lang="fr-FR" sz="2800" b="1" i="1" dirty="0" err="1" smtClean="0">
                <a:solidFill>
                  <a:srgbClr val="FF0000"/>
                </a:solidFill>
                <a:latin typeface="Times New Roman" pitchFamily="18" charset="0"/>
                <a:cs typeface="Times New Roman" pitchFamily="18" charset="0"/>
              </a:rPr>
              <a:t>Lookheed</a:t>
            </a:r>
            <a:r>
              <a:rPr lang="fr-FR" sz="2800" b="1" i="1" dirty="0" smtClean="0">
                <a:solidFill>
                  <a:srgbClr val="FF0000"/>
                </a:solidFill>
                <a:latin typeface="Times New Roman" pitchFamily="18" charset="0"/>
                <a:cs typeface="Times New Roman" pitchFamily="18" charset="0"/>
              </a:rPr>
              <a:t> L100 Hercules </a:t>
            </a:r>
            <a:r>
              <a:rPr lang="fr-FR" sz="2800" i="1" dirty="0" smtClean="0">
                <a:solidFill>
                  <a:srgbClr val="FF0000"/>
                </a:solidFill>
                <a:latin typeface="Times New Roman" pitchFamily="18" charset="0"/>
                <a:cs typeface="Times New Roman" pitchFamily="18" charset="0"/>
              </a:rPr>
              <a:t>	</a:t>
            </a:r>
          </a:p>
        </p:txBody>
      </p:sp>
      <p:sp>
        <p:nvSpPr>
          <p:cNvPr id="7" name="Rectangle 6"/>
          <p:cNvSpPr/>
          <p:nvPr/>
        </p:nvSpPr>
        <p:spPr>
          <a:xfrm>
            <a:off x="5715001" y="4201180"/>
            <a:ext cx="2057399" cy="523220"/>
          </a:xfrm>
          <a:prstGeom prst="rect">
            <a:avLst/>
          </a:prstGeom>
        </p:spPr>
        <p:txBody>
          <a:bodyPr wrap="square">
            <a:spAutoFit/>
          </a:bodyPr>
          <a:lstStyle/>
          <a:p>
            <a:r>
              <a:rPr lang="fr-FR" sz="2800" b="1" i="1" dirty="0" err="1" smtClean="0">
                <a:solidFill>
                  <a:srgbClr val="FF0000"/>
                </a:solidFill>
                <a:latin typeface="Times New Roman" pitchFamily="18" charset="0"/>
                <a:cs typeface="Times New Roman" pitchFamily="18" charset="0"/>
              </a:rPr>
              <a:t>IIyshin</a:t>
            </a:r>
            <a:r>
              <a:rPr lang="fr-FR" sz="2800" b="1" i="1" dirty="0" smtClean="0">
                <a:solidFill>
                  <a:srgbClr val="FF0000"/>
                </a:solidFill>
                <a:latin typeface="Times New Roman" pitchFamily="18" charset="0"/>
                <a:cs typeface="Times New Roman" pitchFamily="18" charset="0"/>
              </a:rPr>
              <a:t> II-7</a:t>
            </a:r>
            <a:r>
              <a:rPr lang="fr-FR" sz="2800" i="1" dirty="0" smtClean="0">
                <a:solidFill>
                  <a:srgbClr val="FF0000"/>
                </a:solidFill>
                <a:latin typeface="Times New Roman" pitchFamily="18" charset="0"/>
                <a:cs typeface="Times New Roman" pitchFamily="18" charset="0"/>
              </a:rPr>
              <a:t>	</a:t>
            </a:r>
          </a:p>
        </p:txBody>
      </p:sp>
      <p:pic>
        <p:nvPicPr>
          <p:cNvPr id="8" name="Picture 6"/>
          <p:cNvPicPr>
            <a:picLocks noChangeAspect="1" noChangeArrowheads="1"/>
          </p:cNvPicPr>
          <p:nvPr/>
        </p:nvPicPr>
        <p:blipFill>
          <a:blip r:embed="rId4"/>
          <a:srcRect/>
          <a:stretch>
            <a:fillRect/>
          </a:stretch>
        </p:blipFill>
        <p:spPr bwMode="auto">
          <a:xfrm>
            <a:off x="76200" y="2286000"/>
            <a:ext cx="4724400" cy="1905000"/>
          </a:xfrm>
          <a:prstGeom prst="rect">
            <a:avLst/>
          </a:prstGeom>
          <a:noFill/>
          <a:ln w="9525">
            <a:noFill/>
            <a:miter lim="800000"/>
            <a:headEnd/>
            <a:tailEnd/>
          </a:ln>
          <a:effectLst/>
        </p:spPr>
      </p:pic>
      <p:sp>
        <p:nvSpPr>
          <p:cNvPr id="9" name="Rectangle 8"/>
          <p:cNvSpPr/>
          <p:nvPr/>
        </p:nvSpPr>
        <p:spPr>
          <a:xfrm>
            <a:off x="4883410" y="2895600"/>
            <a:ext cx="4260590" cy="523220"/>
          </a:xfrm>
          <a:prstGeom prst="rect">
            <a:avLst/>
          </a:prstGeom>
        </p:spPr>
        <p:txBody>
          <a:bodyPr wrap="none">
            <a:spAutoFit/>
          </a:bodyPr>
          <a:lstStyle/>
          <a:p>
            <a:r>
              <a:rPr lang="fr-FR" sz="2800" b="1" i="1" dirty="0" smtClean="0">
                <a:solidFill>
                  <a:srgbClr val="FF0000"/>
                </a:solidFill>
                <a:latin typeface="Times New Roman" pitchFamily="18" charset="0"/>
                <a:cs typeface="Times New Roman" pitchFamily="18" charset="0"/>
              </a:rPr>
              <a:t>Airbus A300-600ST Beluga</a:t>
            </a:r>
            <a:endParaRPr lang="fr-FR" sz="2800" i="1" dirty="0" smtClean="0">
              <a:solidFill>
                <a:srgbClr val="FF0000"/>
              </a:solidFill>
              <a:latin typeface="Times New Roman" pitchFamily="18" charset="0"/>
              <a:cs typeface="Times New Roman" pitchFamily="18" charset="0"/>
            </a:endParaRPr>
          </a:p>
        </p:txBody>
      </p:sp>
    </p:spTree>
  </p:cSld>
  <p:clrMapOvr>
    <a:masterClrMapping/>
  </p:clrMapOvr>
  <p:transition>
    <p:pull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685800"/>
          </a:xfrm>
        </p:spPr>
        <p:txBody>
          <a:bodyPr>
            <a:normAutofit/>
          </a:bodyPr>
          <a:lstStyle/>
          <a:p>
            <a:pPr algn="r" rtl="1">
              <a:buClr>
                <a:srgbClr val="FF0000"/>
              </a:buClr>
              <a:buSzPct val="80000"/>
              <a:buFont typeface="Wingdings" pitchFamily="2" charset="2"/>
              <a:buChar char="§"/>
            </a:pPr>
            <a:r>
              <a:rPr lang="ar-DZ" sz="3600" b="1" dirty="0" smtClean="0">
                <a:solidFill>
                  <a:srgbClr val="FF0000"/>
                </a:solidFill>
              </a:rPr>
              <a:t> الأجيال الجديدة من طائرات الشحن:</a:t>
            </a:r>
            <a:endParaRPr lang="fr-FR" sz="3600" b="1" dirty="0">
              <a:solidFill>
                <a:srgbClr val="FF0000"/>
              </a:solidFill>
            </a:endParaRPr>
          </a:p>
        </p:txBody>
      </p:sp>
      <p:pic>
        <p:nvPicPr>
          <p:cNvPr id="4" name="Picture 4"/>
          <p:cNvPicPr>
            <a:picLocks noChangeAspect="1" noChangeArrowheads="1"/>
          </p:cNvPicPr>
          <p:nvPr/>
        </p:nvPicPr>
        <p:blipFill>
          <a:blip r:embed="rId2"/>
          <a:srcRect/>
          <a:stretch>
            <a:fillRect/>
          </a:stretch>
        </p:blipFill>
        <p:spPr bwMode="auto">
          <a:xfrm>
            <a:off x="228600" y="914400"/>
            <a:ext cx="4267200" cy="1905000"/>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4572000" y="914400"/>
            <a:ext cx="4419600" cy="1895484"/>
          </a:xfrm>
          <a:prstGeom prst="rect">
            <a:avLst/>
          </a:prstGeom>
          <a:noFill/>
          <a:ln w="9525">
            <a:noFill/>
            <a:miter lim="800000"/>
            <a:headEnd/>
            <a:tailEnd/>
          </a:ln>
          <a:effectLst/>
        </p:spPr>
      </p:pic>
      <p:sp>
        <p:nvSpPr>
          <p:cNvPr id="6" name="Rectangle 5"/>
          <p:cNvSpPr/>
          <p:nvPr/>
        </p:nvSpPr>
        <p:spPr>
          <a:xfrm>
            <a:off x="1524000" y="2819400"/>
            <a:ext cx="1869423" cy="523220"/>
          </a:xfrm>
          <a:prstGeom prst="rect">
            <a:avLst/>
          </a:prstGeom>
        </p:spPr>
        <p:txBody>
          <a:bodyPr wrap="none">
            <a:spAutoFit/>
          </a:bodyPr>
          <a:lstStyle/>
          <a:p>
            <a:r>
              <a:rPr lang="fr-FR" sz="2800" b="1" i="1" dirty="0" smtClean="0">
                <a:solidFill>
                  <a:srgbClr val="FF0000"/>
                </a:solidFill>
                <a:latin typeface="Times New Roman" pitchFamily="18" charset="0"/>
                <a:cs typeface="Times New Roman" pitchFamily="18" charset="0"/>
              </a:rPr>
              <a:t>Boeing 787</a:t>
            </a:r>
            <a:endParaRPr lang="fr-FR" sz="2800" i="1" dirty="0" smtClean="0">
              <a:solidFill>
                <a:srgbClr val="FF0000"/>
              </a:solidFill>
              <a:latin typeface="Times New Roman" pitchFamily="18" charset="0"/>
              <a:cs typeface="Times New Roman" pitchFamily="18" charset="0"/>
            </a:endParaRPr>
          </a:p>
        </p:txBody>
      </p:sp>
      <p:sp>
        <p:nvSpPr>
          <p:cNvPr id="7" name="Rectangle 6"/>
          <p:cNvSpPr/>
          <p:nvPr/>
        </p:nvSpPr>
        <p:spPr>
          <a:xfrm>
            <a:off x="5808601" y="2819400"/>
            <a:ext cx="2125390" cy="523220"/>
          </a:xfrm>
          <a:prstGeom prst="rect">
            <a:avLst/>
          </a:prstGeom>
        </p:spPr>
        <p:txBody>
          <a:bodyPr wrap="none">
            <a:spAutoFit/>
          </a:bodyPr>
          <a:lstStyle/>
          <a:p>
            <a:pPr algn="r" rtl="1"/>
            <a:r>
              <a:rPr lang="fr-FR" sz="2800" b="1" i="1" dirty="0" smtClean="0">
                <a:solidFill>
                  <a:srgbClr val="FF0000"/>
                </a:solidFill>
                <a:latin typeface="Times New Roman" pitchFamily="18" charset="0"/>
                <a:cs typeface="Times New Roman" pitchFamily="18" charset="0"/>
              </a:rPr>
              <a:t>Airbus A380 </a:t>
            </a:r>
            <a:endParaRPr lang="fr-FR" sz="2800" i="1" dirty="0" smtClean="0">
              <a:solidFill>
                <a:srgbClr val="FF0000"/>
              </a:solidFill>
              <a:latin typeface="Times New Roman" pitchFamily="18" charset="0"/>
              <a:cs typeface="Times New Roman" pitchFamily="18" charset="0"/>
            </a:endParaRPr>
          </a:p>
        </p:txBody>
      </p:sp>
      <p:sp>
        <p:nvSpPr>
          <p:cNvPr id="41986" name="AutoShape 2" descr="Image result for TYPES DES AVION CAR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990" name="Picture 6" descr="Related image"/>
          <p:cNvPicPr>
            <a:picLocks noChangeAspect="1" noChangeArrowheads="1"/>
          </p:cNvPicPr>
          <p:nvPr/>
        </p:nvPicPr>
        <p:blipFill>
          <a:blip r:embed="rId4"/>
          <a:srcRect/>
          <a:stretch>
            <a:fillRect/>
          </a:stretch>
        </p:blipFill>
        <p:spPr bwMode="auto">
          <a:xfrm>
            <a:off x="4800600" y="3505200"/>
            <a:ext cx="4229100" cy="2667000"/>
          </a:xfrm>
          <a:prstGeom prst="rect">
            <a:avLst/>
          </a:prstGeom>
          <a:noFill/>
        </p:spPr>
      </p:pic>
      <p:pic>
        <p:nvPicPr>
          <p:cNvPr id="41992" name="Picture 8" descr="Related image"/>
          <p:cNvPicPr>
            <a:picLocks noChangeAspect="1" noChangeArrowheads="1"/>
          </p:cNvPicPr>
          <p:nvPr/>
        </p:nvPicPr>
        <p:blipFill>
          <a:blip r:embed="rId5"/>
          <a:srcRect/>
          <a:stretch>
            <a:fillRect/>
          </a:stretch>
        </p:blipFill>
        <p:spPr bwMode="auto">
          <a:xfrm>
            <a:off x="152400" y="3505200"/>
            <a:ext cx="4572000" cy="2667000"/>
          </a:xfrm>
          <a:prstGeom prst="rect">
            <a:avLst/>
          </a:prstGeom>
          <a:noFill/>
        </p:spPr>
      </p:pic>
      <p:sp>
        <p:nvSpPr>
          <p:cNvPr id="11" name="Rectangle 10"/>
          <p:cNvSpPr/>
          <p:nvPr/>
        </p:nvSpPr>
        <p:spPr>
          <a:xfrm>
            <a:off x="3653961" y="6172200"/>
            <a:ext cx="2035622" cy="523220"/>
          </a:xfrm>
          <a:prstGeom prst="rect">
            <a:avLst/>
          </a:prstGeom>
        </p:spPr>
        <p:txBody>
          <a:bodyPr wrap="none">
            <a:spAutoFit/>
          </a:bodyPr>
          <a:lstStyle/>
          <a:p>
            <a:r>
              <a:rPr lang="fr-FR" sz="2800" b="1" i="1" dirty="0" smtClean="0">
                <a:solidFill>
                  <a:srgbClr val="FF0000"/>
                </a:solidFill>
                <a:latin typeface="Times New Roman" pitchFamily="18" charset="0"/>
                <a:cs typeface="Times New Roman" pitchFamily="18" charset="0"/>
              </a:rPr>
              <a:t>Airbus A300</a:t>
            </a:r>
            <a:endParaRPr lang="fr-FR" sz="2800" dirty="0">
              <a:solidFill>
                <a:srgbClr val="FF0000"/>
              </a:solidFill>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378" name="Picture 2" descr="Related image"/>
          <p:cNvPicPr>
            <a:picLocks noChangeAspect="1" noChangeArrowheads="1"/>
          </p:cNvPicPr>
          <p:nvPr/>
        </p:nvPicPr>
        <p:blipFill>
          <a:blip r:embed="rId2"/>
          <a:srcRect/>
          <a:stretch>
            <a:fillRect/>
          </a:stretch>
        </p:blipFill>
        <p:spPr bwMode="auto">
          <a:xfrm>
            <a:off x="152400" y="1371600"/>
            <a:ext cx="4572000" cy="2543176"/>
          </a:xfrm>
          <a:prstGeom prst="rect">
            <a:avLst/>
          </a:prstGeom>
          <a:noFill/>
        </p:spPr>
      </p:pic>
      <p:sp>
        <p:nvSpPr>
          <p:cNvPr id="101380" name="AutoShape 4" descr="Image result for avion cargo russe antonov 22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1382" name="Picture 6" descr="Related image"/>
          <p:cNvPicPr>
            <a:picLocks noChangeAspect="1" noChangeArrowheads="1"/>
          </p:cNvPicPr>
          <p:nvPr/>
        </p:nvPicPr>
        <p:blipFill>
          <a:blip r:embed="rId3"/>
          <a:srcRect/>
          <a:stretch>
            <a:fillRect/>
          </a:stretch>
        </p:blipFill>
        <p:spPr bwMode="auto">
          <a:xfrm>
            <a:off x="0" y="4038600"/>
            <a:ext cx="4724400" cy="2590800"/>
          </a:xfrm>
          <a:prstGeom prst="rect">
            <a:avLst/>
          </a:prstGeom>
          <a:noFill/>
        </p:spPr>
      </p:pic>
      <p:pic>
        <p:nvPicPr>
          <p:cNvPr id="7" name="Picture 4" descr="Related image"/>
          <p:cNvPicPr>
            <a:picLocks noChangeAspect="1" noChangeArrowheads="1"/>
          </p:cNvPicPr>
          <p:nvPr/>
        </p:nvPicPr>
        <p:blipFill>
          <a:blip r:embed="rId4"/>
          <a:srcRect/>
          <a:stretch>
            <a:fillRect/>
          </a:stretch>
        </p:blipFill>
        <p:spPr bwMode="auto">
          <a:xfrm>
            <a:off x="4800600" y="4038600"/>
            <a:ext cx="4267200" cy="2590800"/>
          </a:xfrm>
          <a:prstGeom prst="rect">
            <a:avLst/>
          </a:prstGeom>
          <a:noFill/>
        </p:spPr>
      </p:pic>
      <p:pic>
        <p:nvPicPr>
          <p:cNvPr id="101384" name="Picture 8" descr="Related image"/>
          <p:cNvPicPr>
            <a:picLocks noChangeAspect="1" noChangeArrowheads="1"/>
          </p:cNvPicPr>
          <p:nvPr/>
        </p:nvPicPr>
        <p:blipFill>
          <a:blip r:embed="rId5"/>
          <a:srcRect/>
          <a:stretch>
            <a:fillRect/>
          </a:stretch>
        </p:blipFill>
        <p:spPr bwMode="auto">
          <a:xfrm>
            <a:off x="4876800" y="1371600"/>
            <a:ext cx="4191000" cy="2543176"/>
          </a:xfrm>
          <a:prstGeom prst="rect">
            <a:avLst/>
          </a:prstGeom>
          <a:noFill/>
        </p:spPr>
      </p:pic>
      <p:sp>
        <p:nvSpPr>
          <p:cNvPr id="10" name="Rectangle 9"/>
          <p:cNvSpPr/>
          <p:nvPr/>
        </p:nvSpPr>
        <p:spPr>
          <a:xfrm>
            <a:off x="3048000" y="838200"/>
            <a:ext cx="3950569" cy="523220"/>
          </a:xfrm>
          <a:prstGeom prst="rect">
            <a:avLst/>
          </a:prstGeom>
        </p:spPr>
        <p:txBody>
          <a:bodyPr wrap="none">
            <a:spAutoFit/>
          </a:bodyPr>
          <a:lstStyle/>
          <a:p>
            <a:r>
              <a:rPr lang="fr-FR" sz="2800" b="1" dirty="0" err="1" smtClean="0">
                <a:solidFill>
                  <a:srgbClr val="FF0000"/>
                </a:solidFill>
                <a:latin typeface="Times New Roman" pitchFamily="18" charset="0"/>
                <a:cs typeface="Times New Roman" pitchFamily="18" charset="0"/>
              </a:rPr>
              <a:t>Russian</a:t>
            </a:r>
            <a:r>
              <a:rPr lang="fr-FR" sz="2800" b="1" dirty="0" smtClean="0">
                <a:solidFill>
                  <a:srgbClr val="FF0000"/>
                </a:solidFill>
                <a:latin typeface="Times New Roman" pitchFamily="18" charset="0"/>
                <a:cs typeface="Times New Roman" pitchFamily="18" charset="0"/>
              </a:rPr>
              <a:t> Antonov An 225</a:t>
            </a:r>
            <a:endParaRPr lang="fr-FR"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609600"/>
            <a:ext cx="8382000" cy="6248400"/>
          </a:xfrm>
        </p:spPr>
        <p:txBody>
          <a:bodyPr>
            <a:normAutofit fontScale="92500" lnSpcReduction="20000"/>
          </a:bodyPr>
          <a:lstStyle/>
          <a:p>
            <a:pPr marL="0" lvl="0" indent="36513" algn="just" rtl="1">
              <a:buClr>
                <a:srgbClr val="FF0000"/>
              </a:buClr>
              <a:buNone/>
            </a:pPr>
            <a:r>
              <a:rPr lang="ar-DZ" sz="3600" b="1" dirty="0" smtClean="0">
                <a:solidFill>
                  <a:srgbClr val="FF0000"/>
                </a:solidFill>
              </a:rPr>
              <a:t>د. </a:t>
            </a:r>
            <a:r>
              <a:rPr lang="ar-EG" sz="3600" b="1" dirty="0" smtClean="0">
                <a:solidFill>
                  <a:srgbClr val="FF0000"/>
                </a:solidFill>
              </a:rPr>
              <a:t>تمييز نقل البضائع </a:t>
            </a:r>
            <a:r>
              <a:rPr lang="ar-DZ" sz="3600" b="1" dirty="0" smtClean="0">
                <a:solidFill>
                  <a:srgbClr val="FF0000"/>
                </a:solidFill>
              </a:rPr>
              <a:t>عن </a:t>
            </a:r>
            <a:r>
              <a:rPr lang="ar-EG" sz="3600" b="1" dirty="0" smtClean="0">
                <a:solidFill>
                  <a:srgbClr val="FF0000"/>
                </a:solidFill>
              </a:rPr>
              <a:t>نقل الركاب</a:t>
            </a:r>
            <a:r>
              <a:rPr lang="ar-DZ" sz="3600" b="1" dirty="0" smtClean="0">
                <a:solidFill>
                  <a:srgbClr val="FF0000"/>
                </a:solidFill>
              </a:rPr>
              <a:t>:</a:t>
            </a:r>
            <a:endParaRPr lang="fr-FR" sz="3600" b="1" dirty="0" smtClean="0">
              <a:solidFill>
                <a:srgbClr val="FF0000"/>
              </a:solidFill>
            </a:endParaRPr>
          </a:p>
          <a:p>
            <a:pPr marL="0" lvl="0" indent="36513" algn="just" rtl="1">
              <a:buClr>
                <a:srgbClr val="FF0000"/>
              </a:buClr>
              <a:buFont typeface="Wingdings" pitchFamily="2" charset="2"/>
              <a:buChar char="ü"/>
            </a:pPr>
            <a:r>
              <a:rPr lang="ar-DZ" b="1" dirty="0" smtClean="0">
                <a:solidFill>
                  <a:schemeClr val="bg1"/>
                </a:solidFill>
              </a:rPr>
              <a:t> حركة </a:t>
            </a:r>
            <a:r>
              <a:rPr lang="ar-EG" b="1" dirty="0" smtClean="0">
                <a:solidFill>
                  <a:schemeClr val="bg1"/>
                </a:solidFill>
              </a:rPr>
              <a:t>في </a:t>
            </a:r>
            <a:r>
              <a:rPr lang="ar-EG" b="1" dirty="0" smtClean="0">
                <a:solidFill>
                  <a:srgbClr val="FF0000"/>
                </a:solidFill>
              </a:rPr>
              <a:t>اتجاه واحد</a:t>
            </a:r>
            <a:r>
              <a:rPr lang="ar-EG" b="1" dirty="0" smtClean="0">
                <a:solidFill>
                  <a:schemeClr val="bg1"/>
                </a:solidFill>
              </a:rPr>
              <a:t>، غالبا من مراكز الإنتاج إلى </a:t>
            </a:r>
            <a:r>
              <a:rPr lang="ar-DZ" b="1" dirty="0" smtClean="0">
                <a:solidFill>
                  <a:schemeClr val="bg1"/>
                </a:solidFill>
              </a:rPr>
              <a:t>ال</a:t>
            </a:r>
            <a:r>
              <a:rPr lang="ar-EG" b="1" dirty="0" smtClean="0">
                <a:solidFill>
                  <a:schemeClr val="bg1"/>
                </a:solidFill>
              </a:rPr>
              <a:t>أسواق، يؤدى </a:t>
            </a:r>
            <a:r>
              <a:rPr lang="ar-DZ" b="1" dirty="0" smtClean="0">
                <a:solidFill>
                  <a:schemeClr val="bg1"/>
                </a:solidFill>
              </a:rPr>
              <a:t>ل</a:t>
            </a:r>
            <a:r>
              <a:rPr lang="ar-EG" b="1" dirty="0" smtClean="0">
                <a:solidFill>
                  <a:schemeClr val="bg1"/>
                </a:solidFill>
              </a:rPr>
              <a:t>رجوع الطائرات فارغة، </a:t>
            </a:r>
            <a:r>
              <a:rPr lang="ar-DZ" b="1" dirty="0" smtClean="0">
                <a:solidFill>
                  <a:schemeClr val="bg1"/>
                </a:solidFill>
              </a:rPr>
              <a:t>و</a:t>
            </a:r>
            <a:r>
              <a:rPr lang="ar-EG" b="1" dirty="0" smtClean="0">
                <a:solidFill>
                  <a:schemeClr val="bg1"/>
                </a:solidFill>
              </a:rPr>
              <a:t>نسبة امتلاء منخفض</a:t>
            </a:r>
            <a:r>
              <a:rPr lang="ar-DZ" b="1" dirty="0" smtClean="0">
                <a:solidFill>
                  <a:schemeClr val="bg1"/>
                </a:solidFill>
              </a:rPr>
              <a:t>ة</a:t>
            </a:r>
            <a:r>
              <a:rPr lang="ar-EG" b="1" dirty="0" smtClean="0">
                <a:solidFill>
                  <a:schemeClr val="bg1"/>
                </a:solidFill>
              </a:rPr>
              <a:t>. </a:t>
            </a:r>
            <a:endParaRPr lang="fr-FR" b="1" dirty="0" smtClean="0">
              <a:solidFill>
                <a:schemeClr val="bg1"/>
              </a:solidFill>
            </a:endParaRPr>
          </a:p>
          <a:p>
            <a:pPr marL="0" lvl="0" indent="36513" algn="just" rtl="1">
              <a:buClr>
                <a:srgbClr val="FF0000"/>
              </a:buClr>
              <a:buFont typeface="Wingdings" pitchFamily="2" charset="2"/>
              <a:buChar char="ü"/>
            </a:pPr>
            <a:r>
              <a:rPr lang="ar-DZ" b="1" dirty="0" smtClean="0">
                <a:solidFill>
                  <a:schemeClr val="bg1"/>
                </a:solidFill>
              </a:rPr>
              <a:t> لا </a:t>
            </a:r>
            <a:r>
              <a:rPr lang="ar-EG" b="1" dirty="0" smtClean="0">
                <a:solidFill>
                  <a:schemeClr val="bg1"/>
                </a:solidFill>
              </a:rPr>
              <a:t>تحتاج البضائع </a:t>
            </a:r>
            <a:r>
              <a:rPr lang="ar-DZ" b="1" dirty="0" smtClean="0">
                <a:solidFill>
                  <a:schemeClr val="bg1"/>
                </a:solidFill>
              </a:rPr>
              <a:t>عند ال</a:t>
            </a:r>
            <a:r>
              <a:rPr lang="ar-EG" b="1" dirty="0" smtClean="0">
                <a:solidFill>
                  <a:schemeClr val="bg1"/>
                </a:solidFill>
              </a:rPr>
              <a:t>توقف في مطار وسيط</a:t>
            </a:r>
            <a:r>
              <a:rPr lang="ar-DZ" b="1" dirty="0" smtClean="0">
                <a:solidFill>
                  <a:schemeClr val="bg1"/>
                </a:solidFill>
              </a:rPr>
              <a:t> </a:t>
            </a:r>
            <a:r>
              <a:rPr lang="ar-EG" b="1" dirty="0" smtClean="0">
                <a:solidFill>
                  <a:srgbClr val="FF0000"/>
                </a:solidFill>
              </a:rPr>
              <a:t>إلى تفريغها ونقلها وتخزينها لحين إعادة شحنها</a:t>
            </a:r>
            <a:r>
              <a:rPr lang="ar-EG" b="1" dirty="0" smtClean="0">
                <a:solidFill>
                  <a:schemeClr val="bg1"/>
                </a:solidFill>
              </a:rPr>
              <a:t>، أما الراكب </a:t>
            </a:r>
            <a:r>
              <a:rPr lang="ar-DZ" b="1" dirty="0" smtClean="0">
                <a:solidFill>
                  <a:schemeClr val="bg1"/>
                </a:solidFill>
              </a:rPr>
              <a:t>ف</a:t>
            </a:r>
            <a:r>
              <a:rPr lang="ar-EG" b="1" dirty="0" smtClean="0">
                <a:solidFill>
                  <a:schemeClr val="bg1"/>
                </a:solidFill>
              </a:rPr>
              <a:t>تحرك بمفرده لقضاء طلباته</a:t>
            </a:r>
            <a:r>
              <a:rPr lang="ar-DZ" b="1" dirty="0" smtClean="0">
                <a:solidFill>
                  <a:schemeClr val="bg1"/>
                </a:solidFill>
              </a:rPr>
              <a:t>.</a:t>
            </a:r>
            <a:endParaRPr lang="fr-FR" b="1" dirty="0" smtClean="0">
              <a:solidFill>
                <a:schemeClr val="bg1"/>
              </a:solidFill>
            </a:endParaRPr>
          </a:p>
          <a:p>
            <a:pPr marL="0" lvl="0" indent="36513" algn="just" rtl="1">
              <a:buClr>
                <a:srgbClr val="FF0000"/>
              </a:buClr>
              <a:buFont typeface="Wingdings" pitchFamily="2" charset="2"/>
              <a:buChar char="ü"/>
            </a:pPr>
            <a:r>
              <a:rPr lang="ar-DZ" b="1" dirty="0" smtClean="0">
                <a:solidFill>
                  <a:schemeClr val="bg1"/>
                </a:solidFill>
              </a:rPr>
              <a:t> </a:t>
            </a:r>
            <a:r>
              <a:rPr lang="ar-EG" b="1" dirty="0" smtClean="0">
                <a:solidFill>
                  <a:srgbClr val="FF0000"/>
                </a:solidFill>
              </a:rPr>
              <a:t>تهتم شركات الطيران بشخصية </a:t>
            </a:r>
            <a:r>
              <a:rPr lang="ar-DZ" b="1" dirty="0" smtClean="0">
                <a:solidFill>
                  <a:srgbClr val="FF0000"/>
                </a:solidFill>
              </a:rPr>
              <a:t>ال</a:t>
            </a:r>
            <a:r>
              <a:rPr lang="ar-EG" b="1" dirty="0" smtClean="0">
                <a:solidFill>
                  <a:srgbClr val="FF0000"/>
                </a:solidFill>
              </a:rPr>
              <a:t>شاحن </a:t>
            </a:r>
            <a:r>
              <a:rPr lang="ar-DZ" b="1" dirty="0" smtClean="0">
                <a:solidFill>
                  <a:schemeClr val="bg1"/>
                </a:solidFill>
              </a:rPr>
              <a:t>ل</a:t>
            </a:r>
            <a:r>
              <a:rPr lang="ar-EG" b="1" dirty="0" smtClean="0">
                <a:solidFill>
                  <a:schemeClr val="bg1"/>
                </a:solidFill>
              </a:rPr>
              <a:t>جعله عميلا دائما</a:t>
            </a:r>
            <a:r>
              <a:rPr lang="ar-DZ" b="1" dirty="0" smtClean="0">
                <a:solidFill>
                  <a:schemeClr val="bg1"/>
                </a:solidFill>
              </a:rPr>
              <a:t> من خلال </a:t>
            </a:r>
            <a:r>
              <a:rPr lang="ar-EG" b="1" dirty="0" smtClean="0">
                <a:solidFill>
                  <a:schemeClr val="bg1"/>
                </a:solidFill>
              </a:rPr>
              <a:t>توفير </a:t>
            </a:r>
            <a:r>
              <a:rPr lang="ar-DZ" b="1" dirty="0" smtClean="0">
                <a:solidFill>
                  <a:schemeClr val="bg1"/>
                </a:solidFill>
              </a:rPr>
              <a:t>ال</a:t>
            </a:r>
            <a:r>
              <a:rPr lang="ar-EG" b="1" dirty="0" smtClean="0">
                <a:solidFill>
                  <a:schemeClr val="bg1"/>
                </a:solidFill>
              </a:rPr>
              <a:t>نقل من الباب للباب، أسعار</a:t>
            </a:r>
            <a:r>
              <a:rPr lang="ar-DZ" b="1" dirty="0" smtClean="0">
                <a:solidFill>
                  <a:schemeClr val="bg1"/>
                </a:solidFill>
              </a:rPr>
              <a:t> </a:t>
            </a:r>
            <a:r>
              <a:rPr lang="ar-EG" b="1" dirty="0" smtClean="0">
                <a:solidFill>
                  <a:schemeClr val="bg1"/>
                </a:solidFill>
              </a:rPr>
              <a:t>نقل</a:t>
            </a:r>
            <a:r>
              <a:rPr lang="ar-DZ" b="1" dirty="0" smtClean="0">
                <a:solidFill>
                  <a:schemeClr val="bg1"/>
                </a:solidFill>
              </a:rPr>
              <a:t> </a:t>
            </a:r>
            <a:r>
              <a:rPr lang="ar-EG" b="1" dirty="0" smtClean="0">
                <a:solidFill>
                  <a:schemeClr val="bg1"/>
                </a:solidFill>
              </a:rPr>
              <a:t>متعددة.</a:t>
            </a:r>
            <a:endParaRPr lang="ar-DZ" b="1" dirty="0" smtClean="0">
              <a:solidFill>
                <a:schemeClr val="bg1"/>
              </a:solidFill>
            </a:endParaRPr>
          </a:p>
          <a:p>
            <a:pPr marL="6350" lvl="0" indent="277813" algn="just" rtl="1">
              <a:buClr>
                <a:srgbClr val="FF0000"/>
              </a:buClr>
              <a:buFont typeface="Wingdings" pitchFamily="2" charset="2"/>
              <a:buChar char="ü"/>
            </a:pPr>
            <a:r>
              <a:rPr lang="ar-EG" b="1" dirty="0" smtClean="0">
                <a:solidFill>
                  <a:schemeClr val="bg1"/>
                </a:solidFill>
              </a:rPr>
              <a:t> </a:t>
            </a:r>
            <a:r>
              <a:rPr lang="ar-EG" sz="3200" b="1" dirty="0" smtClean="0">
                <a:solidFill>
                  <a:srgbClr val="FF0000"/>
                </a:solidFill>
              </a:rPr>
              <a:t>يحتاج </a:t>
            </a:r>
            <a:r>
              <a:rPr lang="ar-DZ" sz="3200" b="1" dirty="0" smtClean="0">
                <a:solidFill>
                  <a:srgbClr val="FF0000"/>
                </a:solidFill>
              </a:rPr>
              <a:t>ل</a:t>
            </a:r>
            <a:r>
              <a:rPr lang="ar-EG" sz="3200" b="1" dirty="0" smtClean="0">
                <a:solidFill>
                  <a:srgbClr val="FF0000"/>
                </a:solidFill>
              </a:rPr>
              <a:t>عمليات أخرى</a:t>
            </a:r>
            <a:r>
              <a:rPr lang="ar-DZ" sz="3200" b="1" dirty="0" smtClean="0">
                <a:solidFill>
                  <a:schemeClr val="bg1"/>
                </a:solidFill>
              </a:rPr>
              <a:t>:</a:t>
            </a:r>
            <a:r>
              <a:rPr lang="ar-EG" sz="3200" b="1" dirty="0" smtClean="0">
                <a:solidFill>
                  <a:schemeClr val="bg1"/>
                </a:solidFill>
              </a:rPr>
              <a:t> نقل من</a:t>
            </a:r>
            <a:r>
              <a:rPr lang="ar-DZ" sz="3200" b="1" dirty="0" smtClean="0">
                <a:solidFill>
                  <a:schemeClr val="bg1"/>
                </a:solidFill>
              </a:rPr>
              <a:t>/ </a:t>
            </a:r>
            <a:r>
              <a:rPr lang="ar-EG" sz="3200" b="1" dirty="0" smtClean="0">
                <a:solidFill>
                  <a:schemeClr val="bg1"/>
                </a:solidFill>
              </a:rPr>
              <a:t>إلى المطار، </a:t>
            </a:r>
            <a:r>
              <a:rPr lang="ar-DZ" sz="3200" b="1" dirty="0" smtClean="0">
                <a:solidFill>
                  <a:schemeClr val="bg1"/>
                </a:solidFill>
              </a:rPr>
              <a:t>مناولة </a:t>
            </a:r>
            <a:r>
              <a:rPr lang="ar-EG" sz="3200" b="1" dirty="0" smtClean="0">
                <a:solidFill>
                  <a:schemeClr val="bg1"/>
                </a:solidFill>
              </a:rPr>
              <a:t>وتخزين لحين </a:t>
            </a:r>
            <a:r>
              <a:rPr lang="ar-DZ" sz="3200" b="1" dirty="0" smtClean="0">
                <a:solidFill>
                  <a:schemeClr val="bg1"/>
                </a:solidFill>
              </a:rPr>
              <a:t>ال</a:t>
            </a:r>
            <a:r>
              <a:rPr lang="ar-EG" sz="3200" b="1" dirty="0" smtClean="0">
                <a:solidFill>
                  <a:schemeClr val="bg1"/>
                </a:solidFill>
              </a:rPr>
              <a:t>تسليم</a:t>
            </a:r>
            <a:r>
              <a:rPr lang="ar-DZ" sz="3200" b="1" dirty="0" smtClean="0">
                <a:solidFill>
                  <a:schemeClr val="bg1"/>
                </a:solidFill>
              </a:rPr>
              <a:t>.</a:t>
            </a:r>
          </a:p>
          <a:p>
            <a:pPr marL="6350" lvl="0" indent="277813" algn="just" rtl="1">
              <a:buClr>
                <a:srgbClr val="FF0000"/>
              </a:buClr>
              <a:buFont typeface="Wingdings" pitchFamily="2" charset="2"/>
              <a:buChar char="ü"/>
            </a:pPr>
            <a:r>
              <a:rPr lang="ar-DZ" sz="3200" b="1" dirty="0" smtClean="0">
                <a:solidFill>
                  <a:srgbClr val="FF0000"/>
                </a:solidFill>
              </a:rPr>
              <a:t>يتطلب </a:t>
            </a:r>
            <a:r>
              <a:rPr lang="ar-EG" sz="3200" b="1" dirty="0" smtClean="0">
                <a:solidFill>
                  <a:srgbClr val="FF0000"/>
                </a:solidFill>
              </a:rPr>
              <a:t>تنظيم </a:t>
            </a:r>
            <a:r>
              <a:rPr lang="ar-DZ" sz="3200" b="1" dirty="0" smtClean="0">
                <a:solidFill>
                  <a:srgbClr val="FF0000"/>
                </a:solidFill>
              </a:rPr>
              <a:t>ا</a:t>
            </a:r>
            <a:r>
              <a:rPr lang="ar-EG" sz="3200" b="1" dirty="0" smtClean="0">
                <a:solidFill>
                  <a:srgbClr val="FF0000"/>
                </a:solidFill>
              </a:rPr>
              <a:t>لخدمات الأرضية</a:t>
            </a:r>
            <a:r>
              <a:rPr lang="ar-EG" sz="3200" b="1" dirty="0" smtClean="0">
                <a:solidFill>
                  <a:schemeClr val="bg1"/>
                </a:solidFill>
              </a:rPr>
              <a:t>، إنشاء مكاتب </a:t>
            </a:r>
            <a:r>
              <a:rPr lang="ar-DZ" sz="3200" b="1" dirty="0" smtClean="0">
                <a:solidFill>
                  <a:schemeClr val="bg1"/>
                </a:solidFill>
              </a:rPr>
              <a:t>ا</a:t>
            </a:r>
            <a:r>
              <a:rPr lang="ar-EG" sz="3200" b="1" dirty="0" smtClean="0">
                <a:solidFill>
                  <a:schemeClr val="bg1"/>
                </a:solidFill>
              </a:rPr>
              <a:t>لشحن والتخليص، وتسهيلات </a:t>
            </a:r>
            <a:r>
              <a:rPr lang="ar-DZ" sz="3200" b="1" dirty="0" smtClean="0">
                <a:solidFill>
                  <a:schemeClr val="bg1"/>
                </a:solidFill>
              </a:rPr>
              <a:t>ا</a:t>
            </a:r>
            <a:r>
              <a:rPr lang="ar-EG" sz="3200" b="1" dirty="0" smtClean="0">
                <a:solidFill>
                  <a:schemeClr val="bg1"/>
                </a:solidFill>
              </a:rPr>
              <a:t>لتعبئة والتجميع والتخزين. </a:t>
            </a:r>
            <a:endParaRPr lang="fr-FR" sz="3200" b="1" dirty="0" smtClean="0">
              <a:solidFill>
                <a:schemeClr val="bg1"/>
              </a:solidFill>
            </a:endParaRPr>
          </a:p>
          <a:p>
            <a:pPr marL="6350" lvl="0" indent="277813" algn="just" rtl="1">
              <a:buClr>
                <a:srgbClr val="FF0000"/>
              </a:buClr>
              <a:buFont typeface="Wingdings" pitchFamily="2" charset="2"/>
              <a:buChar char="ü"/>
            </a:pPr>
            <a:r>
              <a:rPr lang="ar-EG" sz="3200" b="1" dirty="0" smtClean="0">
                <a:solidFill>
                  <a:schemeClr val="bg1"/>
                </a:solidFill>
              </a:rPr>
              <a:t>يفضل الشاحنون </a:t>
            </a:r>
            <a:r>
              <a:rPr lang="ar-EG" sz="3200" b="1" dirty="0" smtClean="0">
                <a:solidFill>
                  <a:srgbClr val="FF0000"/>
                </a:solidFill>
              </a:rPr>
              <a:t>الرحلات</a:t>
            </a:r>
            <a:r>
              <a:rPr lang="ar-DZ" sz="3200" b="1" dirty="0" smtClean="0">
                <a:solidFill>
                  <a:srgbClr val="FF0000"/>
                </a:solidFill>
              </a:rPr>
              <a:t> ليلا</a:t>
            </a:r>
            <a:r>
              <a:rPr lang="ar-EG" sz="3200" b="1" dirty="0" smtClean="0">
                <a:solidFill>
                  <a:schemeClr val="bg1"/>
                </a:solidFill>
              </a:rPr>
              <a:t>، ليمكن تسليم البضائع صباح</a:t>
            </a:r>
            <a:r>
              <a:rPr lang="ar-DZ" sz="3200" b="1" dirty="0" smtClean="0">
                <a:solidFill>
                  <a:schemeClr val="bg1"/>
                </a:solidFill>
              </a:rPr>
              <a:t>ا</a:t>
            </a:r>
            <a:r>
              <a:rPr lang="ar-EG" sz="3200" b="1" dirty="0" smtClean="0">
                <a:solidFill>
                  <a:schemeClr val="bg1"/>
                </a:solidFill>
              </a:rPr>
              <a:t> </a:t>
            </a:r>
            <a:r>
              <a:rPr lang="ar-DZ" sz="3200" b="1" dirty="0" smtClean="0">
                <a:solidFill>
                  <a:schemeClr val="bg1"/>
                </a:solidFill>
              </a:rPr>
              <a:t>و</a:t>
            </a:r>
            <a:r>
              <a:rPr lang="ar-EG" sz="3200" b="1" dirty="0" smtClean="0">
                <a:solidFill>
                  <a:schemeClr val="bg1"/>
                </a:solidFill>
              </a:rPr>
              <a:t>عرضها </a:t>
            </a:r>
            <a:r>
              <a:rPr lang="ar-EG" sz="3200" b="1" dirty="0" err="1" smtClean="0">
                <a:solidFill>
                  <a:schemeClr val="bg1"/>
                </a:solidFill>
              </a:rPr>
              <a:t>ف</a:t>
            </a:r>
            <a:r>
              <a:rPr lang="ar-DZ" sz="3200" b="1" dirty="0" smtClean="0">
                <a:solidFill>
                  <a:schemeClr val="bg1"/>
                </a:solidFill>
              </a:rPr>
              <a:t>ي</a:t>
            </a:r>
            <a:r>
              <a:rPr lang="ar-EG" sz="3200" b="1" dirty="0" smtClean="0">
                <a:solidFill>
                  <a:schemeClr val="bg1"/>
                </a:solidFill>
              </a:rPr>
              <a:t> الأسواق مبكرا</a:t>
            </a:r>
            <a:r>
              <a:rPr lang="en-US" sz="3200" b="1" dirty="0" smtClean="0">
                <a:solidFill>
                  <a:schemeClr val="bg1"/>
                </a:solidFill>
              </a:rPr>
              <a:t>.</a:t>
            </a:r>
            <a:endParaRPr lang="fr-FR" sz="3200" b="1" dirty="0" smtClean="0">
              <a:solidFill>
                <a:schemeClr val="bg1"/>
              </a:solidFill>
            </a:endParaRPr>
          </a:p>
          <a:p>
            <a:pPr marL="6350" lvl="0" indent="277813" algn="just" rtl="1">
              <a:buClr>
                <a:srgbClr val="FF0000"/>
              </a:buClr>
              <a:buFont typeface="Wingdings" pitchFamily="2" charset="2"/>
              <a:buChar char="ü"/>
            </a:pPr>
            <a:r>
              <a:rPr lang="ar-EG" sz="3200" b="1" dirty="0" smtClean="0">
                <a:solidFill>
                  <a:schemeClr val="bg1"/>
                </a:solidFill>
              </a:rPr>
              <a:t>لا تحتاج البضائع أثناء نقلها </a:t>
            </a:r>
            <a:r>
              <a:rPr lang="ar-EG" sz="3200" b="1" dirty="0" smtClean="0">
                <a:solidFill>
                  <a:srgbClr val="FF0000"/>
                </a:solidFill>
              </a:rPr>
              <a:t>لأية خدمات </a:t>
            </a:r>
            <a:r>
              <a:rPr lang="ar-EG" sz="3200" b="1" dirty="0" smtClean="0">
                <a:solidFill>
                  <a:schemeClr val="bg1"/>
                </a:solidFill>
              </a:rPr>
              <a:t>أو عناية خاصة</a:t>
            </a:r>
            <a:r>
              <a:rPr lang="ar-DZ" sz="3200" b="1" dirty="0" smtClean="0">
                <a:solidFill>
                  <a:schemeClr val="bg1"/>
                </a:solidFill>
              </a:rPr>
              <a:t>: لا </a:t>
            </a:r>
            <a:r>
              <a:rPr lang="ar-EG" sz="3200" b="1" dirty="0" smtClean="0">
                <a:solidFill>
                  <a:schemeClr val="bg1"/>
                </a:solidFill>
              </a:rPr>
              <a:t>تتأثر باختلاف درجة حرارة ورطوبة وضغط جوي إلا </a:t>
            </a:r>
            <a:r>
              <a:rPr lang="ar-DZ" sz="3200" b="1" dirty="0" smtClean="0">
                <a:solidFill>
                  <a:schemeClr val="bg1"/>
                </a:solidFill>
              </a:rPr>
              <a:t>نادرا.</a:t>
            </a:r>
            <a:endParaRPr lang="fr-FR" sz="3200" b="1" dirty="0" smtClean="0">
              <a:solidFill>
                <a:schemeClr val="bg1"/>
              </a:solidFill>
            </a:endParaRPr>
          </a:p>
          <a:p>
            <a:pPr marL="0" lvl="0" indent="36513" algn="just" rtl="1">
              <a:buClr>
                <a:srgbClr val="FF0000"/>
              </a:buClr>
              <a:buFont typeface="Wingdings" pitchFamily="2" charset="2"/>
              <a:buChar char="ü"/>
            </a:pPr>
            <a:endParaRPr lang="fr-FR" b="1" dirty="0" smtClean="0">
              <a:solidFill>
                <a:schemeClr val="bg1"/>
              </a:solidFill>
            </a:endParaRPr>
          </a:p>
          <a:p>
            <a:pPr>
              <a:buClr>
                <a:srgbClr val="FF0000"/>
              </a:buClr>
              <a:buFont typeface="Wingdings" pitchFamily="2" charset="2"/>
              <a:buChar char="ü"/>
            </a:pPr>
            <a:endParaRPr lang="fr-FR" dirty="0"/>
          </a:p>
        </p:txBody>
      </p:sp>
    </p:spTree>
  </p:cSld>
  <p:clrMapOvr>
    <a:masterClrMapping/>
  </p:clrMapOvr>
  <p:transition>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304800"/>
            <a:ext cx="8686800" cy="6324600"/>
          </a:xfrm>
        </p:spPr>
        <p:txBody>
          <a:bodyPr>
            <a:normAutofit/>
          </a:bodyPr>
          <a:lstStyle/>
          <a:p>
            <a:pPr marL="0" lvl="0" indent="36513" algn="just" rtl="1">
              <a:buNone/>
            </a:pPr>
            <a:r>
              <a:rPr lang="ar-DZ" sz="3600" b="1" dirty="0" smtClean="0">
                <a:solidFill>
                  <a:srgbClr val="FF0000"/>
                </a:solidFill>
              </a:rPr>
              <a:t>هـ. </a:t>
            </a:r>
            <a:r>
              <a:rPr lang="ar-SA" sz="3600" b="1" dirty="0" smtClean="0">
                <a:solidFill>
                  <a:srgbClr val="FF0000"/>
                </a:solidFill>
              </a:rPr>
              <a:t>مواصفات طائرات نقل البضائع: </a:t>
            </a:r>
            <a:endParaRPr lang="fr-FR" sz="3600" b="1" dirty="0" smtClean="0">
              <a:solidFill>
                <a:srgbClr val="FF0000"/>
              </a:solidFill>
            </a:endParaRPr>
          </a:p>
          <a:p>
            <a:pPr marL="0" indent="284163" algn="just" rtl="1">
              <a:buClr>
                <a:srgbClr val="FF0000"/>
              </a:buClr>
              <a:buSzPct val="60000"/>
            </a:pPr>
            <a:r>
              <a:rPr lang="ar-SA" sz="3200" b="1" dirty="0" smtClean="0">
                <a:solidFill>
                  <a:srgbClr val="FF0000"/>
                </a:solidFill>
              </a:rPr>
              <a:t>أرضية الطائرة مزودة بشرائط بكر </a:t>
            </a:r>
            <a:r>
              <a:rPr lang="ar-SA" sz="3200" b="1" dirty="0" smtClean="0">
                <a:solidFill>
                  <a:schemeClr val="bg1"/>
                </a:solidFill>
              </a:rPr>
              <a:t>أسطوانية حرة الحركة لتسهيل تحريك البضائع داخل الطائرة ولتثبيتها بسهولة ويسر؛</a:t>
            </a:r>
            <a:endParaRPr lang="fr-FR" sz="3200" b="1" dirty="0" smtClean="0">
              <a:solidFill>
                <a:schemeClr val="bg1"/>
              </a:solidFill>
            </a:endParaRPr>
          </a:p>
          <a:p>
            <a:pPr marL="0" indent="284163" algn="just" rtl="1">
              <a:buClr>
                <a:srgbClr val="FF0000"/>
              </a:buClr>
              <a:buSzPct val="60000"/>
            </a:pPr>
            <a:r>
              <a:rPr lang="ar-SA" sz="3200" b="1" dirty="0" smtClean="0">
                <a:solidFill>
                  <a:srgbClr val="FF0000"/>
                </a:solidFill>
              </a:rPr>
              <a:t>أبواب شحن ملائمة </a:t>
            </a:r>
            <a:r>
              <a:rPr lang="ar-SA" sz="3200" b="1" dirty="0" smtClean="0">
                <a:solidFill>
                  <a:schemeClr val="bg1"/>
                </a:solidFill>
              </a:rPr>
              <a:t>للمواصفات القياسية لإبعاد وأحجام طرود البضائع وأوعية وبالات شحنه؛</a:t>
            </a:r>
            <a:endParaRPr lang="fr-FR" sz="3200" b="1" dirty="0" smtClean="0">
              <a:solidFill>
                <a:schemeClr val="bg1"/>
              </a:solidFill>
            </a:endParaRPr>
          </a:p>
          <a:p>
            <a:pPr marL="0" indent="284163" algn="just" rtl="1">
              <a:buClr>
                <a:srgbClr val="FF0000"/>
              </a:buClr>
              <a:buSzPct val="60000"/>
            </a:pPr>
            <a:r>
              <a:rPr lang="ar-SA" sz="3200" b="1" dirty="0" smtClean="0">
                <a:solidFill>
                  <a:schemeClr val="bg1"/>
                </a:solidFill>
              </a:rPr>
              <a:t>الطائرة مجهزة ب</a:t>
            </a:r>
            <a:r>
              <a:rPr lang="ar-SA" sz="3200" b="1" dirty="0" smtClean="0">
                <a:solidFill>
                  <a:srgbClr val="FF0000"/>
                </a:solidFill>
              </a:rPr>
              <a:t>جهاز ميكانيكي لتسهيل عمليات رفع وإنزال </a:t>
            </a:r>
            <a:r>
              <a:rPr lang="ar-SA" sz="3200" b="1" dirty="0" smtClean="0">
                <a:solidFill>
                  <a:schemeClr val="bg1"/>
                </a:solidFill>
              </a:rPr>
              <a:t>وتحريك البضائع إلى ومن وداخل الطائرةّ؛ </a:t>
            </a:r>
            <a:endParaRPr lang="fr-FR" sz="3200" b="1" dirty="0" smtClean="0">
              <a:solidFill>
                <a:schemeClr val="bg1"/>
              </a:solidFill>
            </a:endParaRPr>
          </a:p>
          <a:p>
            <a:pPr marL="0" indent="284163" algn="just" rtl="1">
              <a:buClr>
                <a:srgbClr val="FF0000"/>
              </a:buClr>
              <a:buSzPct val="60000"/>
            </a:pPr>
            <a:r>
              <a:rPr lang="ar-SA" sz="3200" b="1" dirty="0" smtClean="0">
                <a:solidFill>
                  <a:srgbClr val="FF0000"/>
                </a:solidFill>
              </a:rPr>
              <a:t>أبواب الشحن في نهاية جسم الطائرة </a:t>
            </a:r>
            <a:r>
              <a:rPr lang="ar-SA" sz="3200" b="1" dirty="0" smtClean="0">
                <a:solidFill>
                  <a:schemeClr val="bg1"/>
                </a:solidFill>
              </a:rPr>
              <a:t>لتسهيل عمليات الشحن الطولي المباشر إلى داخل الطائرة؛</a:t>
            </a:r>
            <a:endParaRPr lang="fr-FR" sz="3200" b="1" dirty="0" smtClean="0">
              <a:solidFill>
                <a:schemeClr val="bg1"/>
              </a:solidFill>
            </a:endParaRPr>
          </a:p>
          <a:p>
            <a:pPr marL="0" indent="284163" algn="just" rtl="1">
              <a:buClr>
                <a:srgbClr val="FF0000"/>
              </a:buClr>
              <a:buSzPct val="60000"/>
            </a:pPr>
            <a:r>
              <a:rPr lang="ar-SA" sz="3200" b="1" dirty="0" smtClean="0">
                <a:solidFill>
                  <a:srgbClr val="FF0000"/>
                </a:solidFill>
              </a:rPr>
              <a:t>أرضية الطائرة عند مستوى ارتفاع </a:t>
            </a:r>
            <a:r>
              <a:rPr lang="ar-SA" sz="3200" b="1" dirty="0" smtClean="0">
                <a:solidFill>
                  <a:schemeClr val="bg1"/>
                </a:solidFill>
              </a:rPr>
              <a:t>أرضية آلة الشحن الأرضية (</a:t>
            </a:r>
            <a:r>
              <a:rPr lang="ar-SA" sz="3200" b="1" dirty="0" err="1" smtClean="0">
                <a:solidFill>
                  <a:schemeClr val="bg1"/>
                </a:solidFill>
              </a:rPr>
              <a:t>حوالى</a:t>
            </a:r>
            <a:r>
              <a:rPr lang="ar-SA" sz="3200" b="1" dirty="0" smtClean="0">
                <a:solidFill>
                  <a:schemeClr val="bg1"/>
                </a:solidFill>
              </a:rPr>
              <a:t> 4 قدم فوق الأرض) لإتمام الشحن المباشر.</a:t>
            </a:r>
            <a:endParaRPr lang="fr-FR" sz="3200" b="1" dirty="0" smtClean="0">
              <a:solidFill>
                <a:schemeClr val="bg1"/>
              </a:solidFill>
            </a:endParaRPr>
          </a:p>
          <a:p>
            <a:pPr marL="0" indent="465138">
              <a:buClrTx/>
              <a:buSzPct val="60000"/>
            </a:pPr>
            <a:endParaRPr lang="fr-FR" dirty="0"/>
          </a:p>
        </p:txBody>
      </p:sp>
    </p:spTree>
  </p:cSld>
  <p:clrMapOvr>
    <a:masterClrMapping/>
  </p:clrMapOvr>
  <p:transition>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cargo plane insid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8" name="Picture 4" descr="F:\Desktop\cargo planes empty.jpg"/>
          <p:cNvPicPr>
            <a:picLocks noChangeAspect="1" noChangeArrowheads="1"/>
          </p:cNvPicPr>
          <p:nvPr/>
        </p:nvPicPr>
        <p:blipFill>
          <a:blip r:embed="rId2"/>
          <a:srcRect/>
          <a:stretch>
            <a:fillRect/>
          </a:stretch>
        </p:blipFill>
        <p:spPr bwMode="auto">
          <a:xfrm>
            <a:off x="76200" y="76200"/>
            <a:ext cx="4267200" cy="3200400"/>
          </a:xfrm>
          <a:prstGeom prst="rect">
            <a:avLst/>
          </a:prstGeom>
          <a:noFill/>
        </p:spPr>
      </p:pic>
      <p:pic>
        <p:nvPicPr>
          <p:cNvPr id="1029" name="Picture 5" descr="F:\Desktop\interior of cargo plane.jpg"/>
          <p:cNvPicPr>
            <a:picLocks noChangeAspect="1" noChangeArrowheads="1"/>
          </p:cNvPicPr>
          <p:nvPr/>
        </p:nvPicPr>
        <p:blipFill>
          <a:blip r:embed="rId3"/>
          <a:srcRect/>
          <a:stretch>
            <a:fillRect/>
          </a:stretch>
        </p:blipFill>
        <p:spPr bwMode="auto">
          <a:xfrm>
            <a:off x="4495800" y="76200"/>
            <a:ext cx="4572000" cy="3200400"/>
          </a:xfrm>
          <a:prstGeom prst="rect">
            <a:avLst/>
          </a:prstGeom>
          <a:noFill/>
        </p:spPr>
      </p:pic>
      <p:pic>
        <p:nvPicPr>
          <p:cNvPr id="1030" name="Picture 6" descr="F:\Desktop\interior of cargo plane2.jpg"/>
          <p:cNvPicPr>
            <a:picLocks noChangeAspect="1" noChangeArrowheads="1"/>
          </p:cNvPicPr>
          <p:nvPr/>
        </p:nvPicPr>
        <p:blipFill>
          <a:blip r:embed="rId4"/>
          <a:srcRect/>
          <a:stretch>
            <a:fillRect/>
          </a:stretch>
        </p:blipFill>
        <p:spPr bwMode="auto">
          <a:xfrm>
            <a:off x="87130" y="3429000"/>
            <a:ext cx="4256270" cy="3362325"/>
          </a:xfrm>
          <a:prstGeom prst="rect">
            <a:avLst/>
          </a:prstGeom>
          <a:noFill/>
        </p:spPr>
      </p:pic>
      <p:sp>
        <p:nvSpPr>
          <p:cNvPr id="1032" name="AutoShape 8" descr="F:\Desktop\airbus-a330-modifications-data.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F:\Desktop\airbus-a330-modifications-data.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5" name="Picture 11" descr="F:\Desktop\images.jpg"/>
          <p:cNvPicPr>
            <a:picLocks noChangeAspect="1" noChangeArrowheads="1"/>
          </p:cNvPicPr>
          <p:nvPr/>
        </p:nvPicPr>
        <p:blipFill>
          <a:blip r:embed="rId5"/>
          <a:srcRect/>
          <a:stretch>
            <a:fillRect/>
          </a:stretch>
        </p:blipFill>
        <p:spPr bwMode="auto">
          <a:xfrm>
            <a:off x="4495800" y="3438525"/>
            <a:ext cx="4552950" cy="334327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F:\Desktop\loading cargo plane.jpg"/>
          <p:cNvPicPr>
            <a:picLocks noChangeAspect="1" noChangeArrowheads="1"/>
          </p:cNvPicPr>
          <p:nvPr/>
        </p:nvPicPr>
        <p:blipFill>
          <a:blip r:embed="rId2"/>
          <a:srcRect/>
          <a:stretch>
            <a:fillRect/>
          </a:stretch>
        </p:blipFill>
        <p:spPr bwMode="auto">
          <a:xfrm>
            <a:off x="0" y="0"/>
            <a:ext cx="4486276" cy="3124200"/>
          </a:xfrm>
          <a:prstGeom prst="rect">
            <a:avLst/>
          </a:prstGeom>
          <a:noFill/>
        </p:spPr>
      </p:pic>
      <p:pic>
        <p:nvPicPr>
          <p:cNvPr id="110595" name="Picture 3" descr="F:\Desktop\belfast cargo aircraft parked on an airport tarmac with A1AR27.jpg"/>
          <p:cNvPicPr>
            <a:picLocks noChangeAspect="1" noChangeArrowheads="1"/>
          </p:cNvPicPr>
          <p:nvPr/>
        </p:nvPicPr>
        <p:blipFill>
          <a:blip r:embed="rId3"/>
          <a:srcRect/>
          <a:stretch>
            <a:fillRect/>
          </a:stretch>
        </p:blipFill>
        <p:spPr bwMode="auto">
          <a:xfrm>
            <a:off x="4572000" y="0"/>
            <a:ext cx="4572000" cy="3124200"/>
          </a:xfrm>
          <a:prstGeom prst="rect">
            <a:avLst/>
          </a:prstGeom>
          <a:noFill/>
        </p:spPr>
      </p:pic>
      <p:pic>
        <p:nvPicPr>
          <p:cNvPr id="110596" name="Picture 4" descr="F:\Desktop\rear-cargo-doors-open-for-unloading-at-valencia-airport-spain-volga-G0N8DG.jpg"/>
          <p:cNvPicPr>
            <a:picLocks noChangeAspect="1" noChangeArrowheads="1"/>
          </p:cNvPicPr>
          <p:nvPr/>
        </p:nvPicPr>
        <p:blipFill>
          <a:blip r:embed="rId4"/>
          <a:srcRect/>
          <a:stretch>
            <a:fillRect/>
          </a:stretch>
        </p:blipFill>
        <p:spPr bwMode="auto">
          <a:xfrm>
            <a:off x="1447800" y="3276601"/>
            <a:ext cx="6267450" cy="35814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2133600"/>
          </a:xfrm>
        </p:spPr>
        <p:txBody>
          <a:bodyPr>
            <a:normAutofit/>
          </a:bodyPr>
          <a:lstStyle/>
          <a:p>
            <a:pPr marL="6350" indent="22225" algn="just" rtl="1">
              <a:buNone/>
            </a:pPr>
            <a:r>
              <a:rPr lang="ar-DZ"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هي شركات طيران متخصصة في نقل البضائع، وبعض هذه الشركات عبارة عن أقسام تابعة لشركات نقل المسافرين، تفضل معظم شركات الشحن استخدام الطائرات الأحدث لنقل حمولتها</a:t>
            </a:r>
            <a:r>
              <a:rPr lang="ar-DZ" sz="3200" b="1" dirty="0" smtClean="0">
                <a:solidFill>
                  <a:schemeClr val="bg1"/>
                </a:solidFill>
                <a:latin typeface="Times New Roman" pitchFamily="18" charset="0"/>
                <a:cs typeface="Times New Roman" pitchFamily="18" charset="0"/>
              </a:rPr>
              <a:t>.</a:t>
            </a:r>
          </a:p>
        </p:txBody>
      </p:sp>
      <p:sp>
        <p:nvSpPr>
          <p:cNvPr id="4" name="Rectangle 3"/>
          <p:cNvSpPr/>
          <p:nvPr/>
        </p:nvSpPr>
        <p:spPr>
          <a:xfrm>
            <a:off x="4267200" y="762000"/>
            <a:ext cx="4169731" cy="646331"/>
          </a:xfrm>
          <a:prstGeom prst="rect">
            <a:avLst/>
          </a:prstGeom>
        </p:spPr>
        <p:txBody>
          <a:bodyPr wrap="none">
            <a:spAutoFit/>
          </a:bodyPr>
          <a:lstStyle/>
          <a:p>
            <a:pPr marL="6350" indent="22225" algn="just" rtl="1">
              <a:buNone/>
            </a:pPr>
            <a:r>
              <a:rPr lang="ar-DZ" sz="3600" b="1" dirty="0" smtClean="0">
                <a:solidFill>
                  <a:srgbClr val="FF0000"/>
                </a:solidFill>
                <a:latin typeface="Times New Roman" pitchFamily="18" charset="0"/>
                <a:cs typeface="Times New Roman" pitchFamily="18" charset="0"/>
              </a:rPr>
              <a:t>5. </a:t>
            </a:r>
            <a:r>
              <a:rPr lang="ar-SA" sz="3600" b="1" dirty="0" smtClean="0">
                <a:solidFill>
                  <a:srgbClr val="FF0000"/>
                </a:solidFill>
                <a:latin typeface="Times New Roman" pitchFamily="18" charset="0"/>
                <a:cs typeface="Times New Roman" pitchFamily="18" charset="0"/>
              </a:rPr>
              <a:t>شركات الشحن الجوي</a:t>
            </a:r>
            <a:r>
              <a:rPr lang="fr-FR"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a:t>
            </a:r>
          </a:p>
        </p:txBody>
      </p:sp>
      <p:sp>
        <p:nvSpPr>
          <p:cNvPr id="5" name="Espace réservé du contenu 2"/>
          <p:cNvSpPr txBox="1">
            <a:spLocks/>
          </p:cNvSpPr>
          <p:nvPr/>
        </p:nvSpPr>
        <p:spPr>
          <a:xfrm>
            <a:off x="304800" y="3962400"/>
            <a:ext cx="8382000" cy="2819400"/>
          </a:xfrm>
          <a:prstGeom prst="rect">
            <a:avLst/>
          </a:prstGeom>
        </p:spPr>
        <p:txBody>
          <a:bodyPr vert="horz">
            <a:normAutofit lnSpcReduction="10000"/>
          </a:bodyPr>
          <a:lstStyle/>
          <a:p>
            <a:pPr marL="6350" lvl="0" indent="22225" algn="just" rtl="1">
              <a:spcBef>
                <a:spcPct val="20000"/>
              </a:spcBef>
              <a:buClr>
                <a:schemeClr val="accent1"/>
              </a:buClr>
              <a:buSzPct val="80000"/>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الطائرات الأكثر شيوعا في هذه الشركات هي</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6350" lvl="0" indent="22225" algn="just" rtl="1">
              <a:spcBef>
                <a:spcPct val="20000"/>
              </a:spcBef>
              <a:buClr>
                <a:schemeClr val="accent1"/>
              </a:buClr>
              <a:buSzPct val="80000"/>
              <a:defRPr/>
            </a:pPr>
            <a:r>
              <a:rPr lang="fr-FR" sz="3200" b="1" dirty="0" smtClean="0">
                <a:solidFill>
                  <a:schemeClr val="bg1"/>
                </a:solidFill>
                <a:latin typeface="Times New Roman" pitchFamily="18" charset="0"/>
                <a:cs typeface="Times New Roman" pitchFamily="18" charset="0"/>
              </a:rPr>
              <a:t>Airbus</a:t>
            </a:r>
            <a:r>
              <a:rPr lang="fr-FR" sz="3200" dirty="0" smtClean="0"/>
              <a:t> </a:t>
            </a:r>
            <a:r>
              <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A300</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p>
          <a:p>
            <a:pPr marL="6350" lvl="0" indent="22225" algn="just" rtl="1">
              <a:spcBef>
                <a:spcPct val="20000"/>
              </a:spcBef>
              <a:buClr>
                <a:schemeClr val="accent1"/>
              </a:buClr>
              <a:buSzPct val="80000"/>
              <a:defRPr/>
            </a:pPr>
            <a:r>
              <a:rPr lang="fr-FR" sz="3200" b="1" dirty="0" smtClean="0">
                <a:solidFill>
                  <a:schemeClr val="bg1"/>
                </a:solidFill>
                <a:latin typeface="Times New Roman" pitchFamily="18" charset="0"/>
                <a:cs typeface="Times New Roman" pitchFamily="18" charset="0"/>
              </a:rPr>
              <a:t>Boeing 727</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p>
          <a:p>
            <a:pPr marL="6350" lvl="0" indent="22225" algn="just" rtl="1">
              <a:spcBef>
                <a:spcPct val="20000"/>
              </a:spcBef>
              <a:buClr>
                <a:schemeClr val="accent1"/>
              </a:buClr>
              <a:buSzPct val="80000"/>
              <a:defRPr/>
            </a:pPr>
            <a:r>
              <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DC-10</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DC-8</a:t>
            </a:r>
            <a:r>
              <a:rPr lang="ar-DZ" sz="3200" b="1" dirty="0" smtClean="0">
                <a:solidFill>
                  <a:schemeClr val="bg1"/>
                </a:solidFill>
                <a:latin typeface="Times New Roman" pitchFamily="18" charset="0"/>
                <a:cs typeface="Times New Roman" pitchFamily="18" charset="0"/>
              </a:rPr>
              <a:t> </a:t>
            </a:r>
            <a:r>
              <a:rPr lang="fr-FR" sz="3200" b="1" dirty="0" smtClean="0">
                <a:solidFill>
                  <a:schemeClr val="bg1"/>
                </a:solidFill>
                <a:latin typeface="Times New Roman" pitchFamily="18" charset="0"/>
                <a:cs typeface="Times New Roman" pitchFamily="18" charset="0"/>
              </a:rPr>
              <a:t>McDonnell Douglas</a:t>
            </a:r>
            <a:r>
              <a:rPr lang="ar-DZ" sz="3200" b="1" dirty="0" smtClean="0">
                <a:solidFill>
                  <a:schemeClr val="bg1"/>
                </a:solidFill>
                <a:latin typeface="Times New Roman" pitchFamily="18" charset="0"/>
                <a:cs typeface="Times New Roman" pitchFamily="18" charset="0"/>
              </a:rPr>
              <a:t>؛</a:t>
            </a:r>
            <a:endPar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6350" lvl="0" indent="22225" algn="just" rtl="1">
              <a:spcBef>
                <a:spcPct val="20000"/>
              </a:spcBef>
              <a:buClr>
                <a:schemeClr val="accent1"/>
              </a:buClr>
              <a:buSzPct val="80000"/>
              <a:defRPr/>
            </a:pPr>
            <a:r>
              <a:rPr lang="fr-FR" sz="3200" b="1" dirty="0" smtClean="0">
                <a:solidFill>
                  <a:schemeClr val="bg1"/>
                </a:solidFill>
                <a:latin typeface="Times New Roman" pitchFamily="18" charset="0"/>
                <a:cs typeface="Times New Roman" pitchFamily="18" charset="0"/>
              </a:rPr>
              <a:t>Antonov An-225</a:t>
            </a:r>
            <a:r>
              <a:rPr lang="ar-DZ" sz="3200" b="1" dirty="0" smtClean="0">
                <a:solidFill>
                  <a:schemeClr val="bg1"/>
                </a:solidFill>
                <a:latin typeface="Times New Roman" pitchFamily="18" charset="0"/>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458200" cy="1143000"/>
          </a:xfrm>
        </p:spPr>
        <p:txBody>
          <a:bodyPr>
            <a:normAutofit/>
          </a:bodyPr>
          <a:lstStyle/>
          <a:p>
            <a:pPr algn="r" rtl="1"/>
            <a:r>
              <a:rPr lang="ar-DZ" sz="4000" b="1" dirty="0" smtClean="0">
                <a:solidFill>
                  <a:srgbClr val="FF0000"/>
                </a:solidFill>
              </a:rPr>
              <a:t>أ. ترتيب شركات النقل الجوي حسب عدد المسافرين </a:t>
            </a:r>
            <a:endParaRPr lang="fr-FR" sz="4000" b="1" dirty="0">
              <a:solidFill>
                <a:srgbClr val="FF0000"/>
              </a:solidFill>
            </a:endParaRPr>
          </a:p>
        </p:txBody>
      </p:sp>
      <p:graphicFrame>
        <p:nvGraphicFramePr>
          <p:cNvPr id="4" name="Tableau 3"/>
          <p:cNvGraphicFramePr>
            <a:graphicFrameLocks noGrp="1"/>
          </p:cNvGraphicFramePr>
          <p:nvPr/>
        </p:nvGraphicFramePr>
        <p:xfrm>
          <a:off x="0" y="1398368"/>
          <a:ext cx="9144000" cy="4970742"/>
        </p:xfrm>
        <a:graphic>
          <a:graphicData uri="http://schemas.openxmlformats.org/drawingml/2006/table">
            <a:tbl>
              <a:tblPr/>
              <a:tblGrid>
                <a:gridCol w="485522"/>
                <a:gridCol w="1952878"/>
                <a:gridCol w="990600"/>
                <a:gridCol w="838200"/>
                <a:gridCol w="990600"/>
                <a:gridCol w="990600"/>
                <a:gridCol w="990600"/>
                <a:gridCol w="990600"/>
                <a:gridCol w="914400"/>
              </a:tblGrid>
              <a:tr h="382098">
                <a:tc>
                  <a:txBody>
                    <a:bodyPr/>
                    <a:lstStyle/>
                    <a:p>
                      <a:pPr>
                        <a:lnSpc>
                          <a:spcPct val="115000"/>
                        </a:lnSpc>
                      </a:pPr>
                      <a:endParaRPr lang="fr-FR" sz="2000" b="1" dirty="0">
                        <a:solidFill>
                          <a:schemeClr val="bg1"/>
                        </a:solidFill>
                        <a:latin typeface="Times New Roman" pitchFamily="18" charset="0"/>
                        <a:cs typeface="Times New Roman" pitchFamily="18" charset="0"/>
                      </a:endParaRPr>
                    </a:p>
                  </a:txBody>
                  <a:tcPr marL="45999" marR="150934"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Compagnie</a:t>
                      </a:r>
                      <a:endParaRPr lang="fr-FR" sz="2000" b="1">
                        <a:solidFill>
                          <a:schemeClr val="bg1"/>
                        </a:solidFill>
                        <a:latin typeface="Times New Roman" pitchFamily="18" charset="0"/>
                        <a:ea typeface="Calibri"/>
                        <a:cs typeface="Times New Roman" pitchFamily="18" charset="0"/>
                      </a:endParaRPr>
                    </a:p>
                  </a:txBody>
                  <a:tcPr marL="45999" marR="150934"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fr-FR" sz="2000" b="1" dirty="0" smtClean="0">
                          <a:solidFill>
                            <a:schemeClr val="bg1"/>
                          </a:solidFill>
                          <a:latin typeface="Times New Roman" pitchFamily="18" charset="0"/>
                          <a:ea typeface="Times New Roman"/>
                          <a:cs typeface="Times New Roman" pitchFamily="18" charset="0"/>
                        </a:rPr>
                        <a:t>2017</a:t>
                      </a:r>
                      <a:endParaRPr lang="fr-FR" sz="2000" b="1" dirty="0">
                        <a:solidFill>
                          <a:schemeClr val="bg1"/>
                        </a:solidFill>
                        <a:latin typeface="Times New Roman" pitchFamily="18" charset="0"/>
                        <a:ea typeface="Calibri"/>
                        <a:cs typeface="Times New Roman" pitchFamily="18" charset="0"/>
                      </a:endParaRPr>
                    </a:p>
                  </a:txBody>
                  <a:tcPr marL="45999" marR="150934"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fr-FR" sz="2000" b="1" dirty="0" smtClean="0">
                          <a:solidFill>
                            <a:schemeClr val="bg1"/>
                          </a:solidFill>
                          <a:latin typeface="Times New Roman" pitchFamily="18" charset="0"/>
                          <a:ea typeface="Times New Roman"/>
                          <a:cs typeface="Times New Roman" pitchFamily="18" charset="0"/>
                        </a:rPr>
                        <a:t>2016</a:t>
                      </a:r>
                      <a:endParaRPr lang="fr-FR" sz="2000" b="1" dirty="0">
                        <a:solidFill>
                          <a:schemeClr val="bg1"/>
                        </a:solidFill>
                        <a:latin typeface="Times New Roman" pitchFamily="18" charset="0"/>
                        <a:ea typeface="Calibri"/>
                        <a:cs typeface="Times New Roman" pitchFamily="18" charset="0"/>
                      </a:endParaRPr>
                    </a:p>
                  </a:txBody>
                  <a:tcPr marL="45999" marR="150934"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fr-FR" sz="2000" b="1" dirty="0" smtClean="0">
                          <a:solidFill>
                            <a:schemeClr val="bg1"/>
                          </a:solidFill>
                          <a:latin typeface="Times New Roman" pitchFamily="18" charset="0"/>
                          <a:ea typeface="Times New Roman"/>
                          <a:cs typeface="Times New Roman" pitchFamily="18" charset="0"/>
                        </a:rPr>
                        <a:t>2015</a:t>
                      </a:r>
                      <a:endParaRPr lang="fr-FR" sz="2000" b="1" dirty="0">
                        <a:solidFill>
                          <a:schemeClr val="bg1"/>
                        </a:solidFill>
                        <a:latin typeface="Times New Roman" pitchFamily="18" charset="0"/>
                        <a:ea typeface="Calibri"/>
                        <a:cs typeface="Times New Roman" pitchFamily="18" charset="0"/>
                      </a:endParaRPr>
                    </a:p>
                  </a:txBody>
                  <a:tcPr marL="45999" marR="150934"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fr-FR" sz="2000" b="1" dirty="0" smtClean="0">
                          <a:solidFill>
                            <a:schemeClr val="bg1"/>
                          </a:solidFill>
                          <a:latin typeface="Times New Roman" pitchFamily="18" charset="0"/>
                          <a:ea typeface="Times New Roman"/>
                          <a:cs typeface="Times New Roman" pitchFamily="18" charset="0"/>
                        </a:rPr>
                        <a:t>2014</a:t>
                      </a:r>
                      <a:endParaRPr lang="fr-FR" sz="2000" b="1" dirty="0">
                        <a:solidFill>
                          <a:schemeClr val="bg1"/>
                        </a:solidFill>
                        <a:latin typeface="Times New Roman" pitchFamily="18" charset="0"/>
                        <a:ea typeface="Calibri"/>
                        <a:cs typeface="Times New Roman" pitchFamily="18" charset="0"/>
                      </a:endParaRPr>
                    </a:p>
                  </a:txBody>
                  <a:tcPr marL="45999" marR="150934"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fr-FR" sz="2000" b="1" dirty="0" smtClean="0">
                          <a:solidFill>
                            <a:schemeClr val="bg1"/>
                          </a:solidFill>
                          <a:latin typeface="Times New Roman" pitchFamily="18" charset="0"/>
                          <a:ea typeface="Times New Roman"/>
                          <a:cs typeface="Times New Roman" pitchFamily="18" charset="0"/>
                        </a:rPr>
                        <a:t>2013</a:t>
                      </a:r>
                      <a:endParaRPr lang="fr-FR" sz="2000" b="1" dirty="0">
                        <a:solidFill>
                          <a:schemeClr val="bg1"/>
                        </a:solidFill>
                        <a:latin typeface="Times New Roman" pitchFamily="18" charset="0"/>
                        <a:ea typeface="Calibri"/>
                        <a:cs typeface="Times New Roman" pitchFamily="18" charset="0"/>
                      </a:endParaRPr>
                    </a:p>
                  </a:txBody>
                  <a:tcPr marL="45999" marR="150934"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fr-FR" sz="2000" b="1" dirty="0" smtClean="0">
                          <a:solidFill>
                            <a:schemeClr val="bg1"/>
                          </a:solidFill>
                          <a:latin typeface="Times New Roman" pitchFamily="18" charset="0"/>
                          <a:ea typeface="Times New Roman"/>
                          <a:cs typeface="Times New Roman" pitchFamily="18" charset="0"/>
                        </a:rPr>
                        <a:t>2012</a:t>
                      </a:r>
                      <a:endParaRPr lang="fr-FR" sz="2000" b="1" dirty="0">
                        <a:solidFill>
                          <a:schemeClr val="bg1"/>
                        </a:solidFill>
                        <a:latin typeface="Times New Roman" pitchFamily="18" charset="0"/>
                        <a:ea typeface="Calibri"/>
                        <a:cs typeface="Times New Roman" pitchFamily="18" charset="0"/>
                      </a:endParaRPr>
                    </a:p>
                  </a:txBody>
                  <a:tcPr marL="45999" marR="150934"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fr-FR" sz="2000" b="1" dirty="0" smtClean="0">
                          <a:solidFill>
                            <a:schemeClr val="bg1"/>
                          </a:solidFill>
                          <a:latin typeface="Times New Roman" pitchFamily="18" charset="0"/>
                          <a:ea typeface="Times New Roman"/>
                          <a:cs typeface="Times New Roman" pitchFamily="18" charset="0"/>
                        </a:rPr>
                        <a:t>2011</a:t>
                      </a:r>
                      <a:endParaRPr lang="fr-FR" sz="2000" b="1" dirty="0">
                        <a:solidFill>
                          <a:schemeClr val="bg1"/>
                        </a:solidFill>
                        <a:latin typeface="Times New Roman" pitchFamily="18" charset="0"/>
                        <a:ea typeface="Calibri"/>
                        <a:cs typeface="Times New Roman" pitchFamily="18" charset="0"/>
                      </a:endParaRPr>
                    </a:p>
                  </a:txBody>
                  <a:tcPr marL="45999" marR="150934"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r>
              <a:tr h="507858">
                <a:tc>
                  <a:txBody>
                    <a:bodyPr/>
                    <a:lstStyle/>
                    <a:p>
                      <a:pPr marL="0" marR="0" algn="ctr">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nSpc>
                          <a:spcPct val="115000"/>
                        </a:lnSpc>
                        <a:spcBef>
                          <a:spcPts val="0"/>
                        </a:spcBef>
                        <a:spcAft>
                          <a:spcPts val="0"/>
                        </a:spcAft>
                      </a:pPr>
                      <a:r>
                        <a:rPr kumimoji="0" lang="fr-FR" sz="2000" b="1" u="none" kern="1200" dirty="0">
                          <a:solidFill>
                            <a:schemeClr val="bg1"/>
                          </a:solidFill>
                          <a:latin typeface="Times New Roman" pitchFamily="18" charset="0"/>
                          <a:ea typeface="Times New Roman"/>
                          <a:cs typeface="Times New Roman" pitchFamily="18" charset="0"/>
                        </a:rPr>
                        <a:t>American </a:t>
                      </a:r>
                      <a:r>
                        <a:rPr kumimoji="0" lang="fr-FR" sz="2000" b="1" u="none" kern="1200" dirty="0" smtClean="0">
                          <a:solidFill>
                            <a:schemeClr val="bg1"/>
                          </a:solidFill>
                          <a:latin typeface="Times New Roman" pitchFamily="18" charset="0"/>
                          <a:ea typeface="Times New Roman"/>
                          <a:cs typeface="Times New Roman" pitchFamily="18" charset="0"/>
                        </a:rPr>
                        <a:t>Airlines</a:t>
                      </a:r>
                      <a:endParaRPr kumimoji="0" lang="fr-FR" sz="2000" b="1" u="none" kern="1200" dirty="0">
                        <a:solidFill>
                          <a:schemeClr val="bg1"/>
                        </a:solidFill>
                        <a:latin typeface="Times New Roman" pitchFamily="18" charset="0"/>
                        <a:ea typeface="Times New Roman"/>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199,6</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198,7</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146,53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87,83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86,823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86,335</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86,042</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r>
              <a:tr h="87845">
                <a:tc>
                  <a:txBody>
                    <a:bodyPr/>
                    <a:lstStyle/>
                    <a:p>
                      <a:pPr marL="0" marR="0" algn="ctr">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2</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nSpc>
                          <a:spcPct val="115000"/>
                        </a:lnSpc>
                        <a:spcBef>
                          <a:spcPts val="0"/>
                        </a:spcBef>
                        <a:spcAft>
                          <a:spcPts val="0"/>
                        </a:spcAft>
                      </a:pPr>
                      <a:r>
                        <a:rPr kumimoji="0" lang="fr-FR" sz="2000" b="1" u="none" kern="1200" dirty="0">
                          <a:solidFill>
                            <a:schemeClr val="bg1"/>
                          </a:solidFill>
                          <a:latin typeface="Times New Roman" pitchFamily="18" charset="0"/>
                          <a:ea typeface="Times New Roman"/>
                          <a:cs typeface="Times New Roman" pitchFamily="18" charset="0"/>
                        </a:rPr>
                        <a:t>Delta Air Lines</a:t>
                      </a: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186,4</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183,7</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138,842</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129,433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120,636</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116,726</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113,731</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r>
              <a:tr h="0">
                <a:tc>
                  <a:txBody>
                    <a:bodyPr/>
                    <a:lstStyle/>
                    <a:p>
                      <a:pPr marL="0" marR="0" algn="ctr">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nSpc>
                          <a:spcPct val="115000"/>
                        </a:lnSpc>
                        <a:spcBef>
                          <a:spcPts val="0"/>
                        </a:spcBef>
                        <a:spcAft>
                          <a:spcPts val="0"/>
                        </a:spcAft>
                      </a:pPr>
                      <a:r>
                        <a:rPr kumimoji="0" lang="fr-FR" sz="2000" b="1" u="none" kern="1200" dirty="0" err="1">
                          <a:solidFill>
                            <a:schemeClr val="bg1"/>
                          </a:solidFill>
                          <a:latin typeface="Times New Roman" pitchFamily="18" charset="0"/>
                          <a:ea typeface="Times New Roman"/>
                          <a:cs typeface="Times New Roman" pitchFamily="18" charset="0"/>
                        </a:rPr>
                        <a:t>Southwest</a:t>
                      </a:r>
                      <a:r>
                        <a:rPr kumimoji="0" lang="fr-FR" sz="2000" b="1" u="none" kern="1200" dirty="0">
                          <a:solidFill>
                            <a:schemeClr val="bg1"/>
                          </a:solidFill>
                          <a:latin typeface="Times New Roman" pitchFamily="18" charset="0"/>
                          <a:ea typeface="Times New Roman"/>
                          <a:cs typeface="Times New Roman" pitchFamily="18" charset="0"/>
                        </a:rPr>
                        <a:t> Airlines</a:t>
                      </a: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157,8</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151,8</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144,575</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129,087</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115,323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112,234</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110,587</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r>
              <a:tr h="86019">
                <a:tc>
                  <a:txBody>
                    <a:bodyPr/>
                    <a:lstStyle/>
                    <a:p>
                      <a:pPr marL="0" marR="0" algn="ctr">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4</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nSpc>
                          <a:spcPct val="115000"/>
                        </a:lnSpc>
                        <a:spcBef>
                          <a:spcPts val="0"/>
                        </a:spcBef>
                        <a:spcAft>
                          <a:spcPts val="0"/>
                        </a:spcAft>
                      </a:pPr>
                      <a:r>
                        <a:rPr kumimoji="0" lang="fr-FR" sz="2000" b="1" u="none" kern="1200" dirty="0">
                          <a:solidFill>
                            <a:schemeClr val="bg1"/>
                          </a:solidFill>
                          <a:latin typeface="Times New Roman" pitchFamily="18" charset="0"/>
                          <a:ea typeface="Times New Roman"/>
                          <a:cs typeface="Times New Roman" pitchFamily="18" charset="0"/>
                        </a:rPr>
                        <a:t>United Airlines</a:t>
                      </a: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dirty="0">
                          <a:solidFill>
                            <a:schemeClr val="bg1"/>
                          </a:solidFill>
                          <a:latin typeface="Times New Roman" pitchFamily="18" charset="0"/>
                          <a:ea typeface="Times New Roman"/>
                          <a:cs typeface="Times New Roman" pitchFamily="18" charset="0"/>
                        </a:rPr>
                        <a:t>148,1</a:t>
                      </a:r>
                      <a:endParaRPr lang="fr-FR" sz="2000" b="1" dirty="0">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143,2</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95,384</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90,439</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90,161</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92,619</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50,473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r>
              <a:tr h="0">
                <a:tc>
                  <a:txBody>
                    <a:bodyPr/>
                    <a:lstStyle/>
                    <a:p>
                      <a:pPr marL="0" marR="0" algn="ctr">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5</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nSpc>
                          <a:spcPct val="115000"/>
                        </a:lnSpc>
                        <a:spcBef>
                          <a:spcPts val="0"/>
                        </a:spcBef>
                        <a:spcAft>
                          <a:spcPts val="0"/>
                        </a:spcAft>
                      </a:pPr>
                      <a:r>
                        <a:rPr kumimoji="0" lang="fr-FR" sz="2000" b="1" u="none" kern="1200" dirty="0" err="1">
                          <a:solidFill>
                            <a:schemeClr val="bg1"/>
                          </a:solidFill>
                          <a:latin typeface="Times New Roman" pitchFamily="18" charset="0"/>
                          <a:ea typeface="Times New Roman"/>
                          <a:cs typeface="Times New Roman" pitchFamily="18" charset="0"/>
                        </a:rPr>
                        <a:t>Ryanair</a:t>
                      </a:r>
                      <a:endParaRPr kumimoji="0" lang="fr-FR" sz="2000" b="1" u="none" kern="1200" dirty="0">
                        <a:solidFill>
                          <a:schemeClr val="bg1"/>
                        </a:solidFill>
                        <a:latin typeface="Times New Roman" pitchFamily="18" charset="0"/>
                        <a:ea typeface="Times New Roman"/>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130,3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119,8</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101,401</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86,370</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81,395</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79,649</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76,422</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r>
              <a:tr h="0">
                <a:tc>
                  <a:txBody>
                    <a:bodyPr/>
                    <a:lstStyle/>
                    <a:p>
                      <a:pPr marL="0" marR="0" algn="ctr">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6</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nSpc>
                          <a:spcPct val="115000"/>
                        </a:lnSpc>
                        <a:spcBef>
                          <a:spcPts val="0"/>
                        </a:spcBef>
                        <a:spcAft>
                          <a:spcPts val="0"/>
                        </a:spcAft>
                      </a:pPr>
                      <a:r>
                        <a:rPr kumimoji="0" lang="fr-FR" sz="2000" b="1" u="none" kern="1200" dirty="0">
                          <a:solidFill>
                            <a:schemeClr val="bg1"/>
                          </a:solidFill>
                          <a:latin typeface="Times New Roman" pitchFamily="18" charset="0"/>
                          <a:ea typeface="Times New Roman"/>
                          <a:cs typeface="Times New Roman" pitchFamily="18" charset="0"/>
                        </a:rPr>
                        <a:t>Lufthansa</a:t>
                      </a: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130,0</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62,4</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a:lnSpc>
                          <a:spcPct val="115000"/>
                        </a:lnSpc>
                      </a:pPr>
                      <a:endParaRPr lang="fr-FR" sz="2000" b="1">
                        <a:solidFill>
                          <a:schemeClr val="bg1"/>
                        </a:solidFill>
                        <a:latin typeface="Times New Roman" pitchFamily="18" charset="0"/>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59,850</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63,273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64,393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63,012</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r>
              <a:tr h="0">
                <a:tc>
                  <a:txBody>
                    <a:bodyPr/>
                    <a:lstStyle/>
                    <a:p>
                      <a:pPr marL="0" marR="0" algn="ctr">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7</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nSpc>
                          <a:spcPct val="115000"/>
                        </a:lnSpc>
                        <a:spcBef>
                          <a:spcPts val="0"/>
                        </a:spcBef>
                        <a:spcAft>
                          <a:spcPts val="0"/>
                        </a:spcAft>
                      </a:pPr>
                      <a:r>
                        <a:rPr kumimoji="0" lang="fr-FR" sz="2000" b="1" u="none" kern="1200" dirty="0">
                          <a:solidFill>
                            <a:schemeClr val="bg1"/>
                          </a:solidFill>
                          <a:latin typeface="Times New Roman" pitchFamily="18" charset="0"/>
                          <a:ea typeface="Times New Roman"/>
                          <a:cs typeface="Times New Roman" pitchFamily="18" charset="0"/>
                        </a:rPr>
                        <a:t>China </a:t>
                      </a:r>
                      <a:r>
                        <a:rPr kumimoji="0" lang="fr-FR" sz="2000" b="1" u="none" kern="1200" dirty="0" err="1">
                          <a:solidFill>
                            <a:schemeClr val="bg1"/>
                          </a:solidFill>
                          <a:latin typeface="Times New Roman" pitchFamily="18" charset="0"/>
                          <a:ea typeface="Times New Roman"/>
                          <a:cs typeface="Times New Roman" pitchFamily="18" charset="0"/>
                        </a:rPr>
                        <a:t>Southern</a:t>
                      </a:r>
                      <a:r>
                        <a:rPr kumimoji="0" lang="fr-FR" sz="2000" b="1" u="none" kern="1200" dirty="0">
                          <a:solidFill>
                            <a:schemeClr val="bg1"/>
                          </a:solidFill>
                          <a:latin typeface="Times New Roman" pitchFamily="18" charset="0"/>
                          <a:ea typeface="Times New Roman"/>
                          <a:cs typeface="Times New Roman" pitchFamily="18" charset="0"/>
                        </a:rPr>
                        <a:t> </a:t>
                      </a:r>
                      <a:r>
                        <a:rPr kumimoji="0" lang="fr-FR" sz="2000" b="1" u="none" kern="1200" dirty="0" smtClean="0">
                          <a:solidFill>
                            <a:schemeClr val="bg1"/>
                          </a:solidFill>
                          <a:latin typeface="Times New Roman" pitchFamily="18" charset="0"/>
                          <a:ea typeface="Times New Roman"/>
                          <a:cs typeface="Times New Roman" pitchFamily="18" charset="0"/>
                        </a:rPr>
                        <a:t>Airlines</a:t>
                      </a:r>
                      <a:endParaRPr kumimoji="0" lang="fr-FR" sz="2000" b="1" u="none" kern="1200" dirty="0">
                        <a:solidFill>
                          <a:schemeClr val="bg1"/>
                        </a:solidFill>
                        <a:latin typeface="Times New Roman" pitchFamily="18" charset="0"/>
                        <a:ea typeface="Times New Roman"/>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dirty="0">
                          <a:solidFill>
                            <a:schemeClr val="bg1"/>
                          </a:solidFill>
                          <a:latin typeface="Times New Roman" pitchFamily="18" charset="0"/>
                          <a:ea typeface="Times New Roman"/>
                          <a:cs typeface="Times New Roman" pitchFamily="18" charset="0"/>
                        </a:rPr>
                        <a:t>126,3</a:t>
                      </a:r>
                      <a:endParaRPr lang="fr-FR" sz="2000" b="1" dirty="0">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84,9</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109,301</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100,683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91,504</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86,277</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80,545</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CFCFC"/>
                    </a:solidFill>
                  </a:tcPr>
                </a:tc>
              </a:tr>
              <a:tr h="669476">
                <a:tc>
                  <a:txBody>
                    <a:bodyPr/>
                    <a:lstStyle/>
                    <a:p>
                      <a:pPr marL="0" marR="0" algn="ctr">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6E6E6"/>
                    </a:solidFill>
                  </a:tcPr>
                </a:tc>
                <a:tc>
                  <a:txBody>
                    <a:bodyPr/>
                    <a:lstStyle/>
                    <a:p>
                      <a:pPr marL="0" marR="0">
                        <a:lnSpc>
                          <a:spcPct val="115000"/>
                        </a:lnSpc>
                        <a:spcBef>
                          <a:spcPts val="0"/>
                        </a:spcBef>
                        <a:spcAft>
                          <a:spcPts val="0"/>
                        </a:spcAft>
                      </a:pPr>
                      <a:r>
                        <a:rPr kumimoji="0" lang="fr-FR" sz="2000" b="1" u="none" kern="1200" dirty="0">
                          <a:solidFill>
                            <a:schemeClr val="bg1"/>
                          </a:solidFill>
                          <a:latin typeface="Times New Roman" pitchFamily="18" charset="0"/>
                          <a:ea typeface="Times New Roman"/>
                          <a:cs typeface="Times New Roman" pitchFamily="18" charset="0"/>
                        </a:rPr>
                        <a:t>China </a:t>
                      </a:r>
                      <a:r>
                        <a:rPr kumimoji="0" lang="fr-FR" sz="2000" b="1" u="none" kern="1200" dirty="0" err="1">
                          <a:solidFill>
                            <a:schemeClr val="bg1"/>
                          </a:solidFill>
                          <a:latin typeface="Times New Roman" pitchFamily="18" charset="0"/>
                          <a:ea typeface="Times New Roman"/>
                          <a:cs typeface="Times New Roman" pitchFamily="18" charset="0"/>
                        </a:rPr>
                        <a:t>Eastern</a:t>
                      </a:r>
                      <a:r>
                        <a:rPr kumimoji="0" lang="fr-FR" sz="2000" b="1" u="none" kern="1200" dirty="0">
                          <a:solidFill>
                            <a:schemeClr val="bg1"/>
                          </a:solidFill>
                          <a:latin typeface="Times New Roman" pitchFamily="18" charset="0"/>
                          <a:ea typeface="Times New Roman"/>
                          <a:cs typeface="Times New Roman" pitchFamily="18" charset="0"/>
                        </a:rPr>
                        <a:t> </a:t>
                      </a:r>
                      <a:r>
                        <a:rPr kumimoji="0" lang="fr-FR" sz="2000" b="1" u="none" kern="1200" dirty="0" smtClean="0">
                          <a:solidFill>
                            <a:schemeClr val="bg1"/>
                          </a:solidFill>
                          <a:latin typeface="Times New Roman" pitchFamily="18" charset="0"/>
                          <a:ea typeface="Times New Roman"/>
                          <a:cs typeface="Times New Roman" pitchFamily="18" charset="0"/>
                        </a:rPr>
                        <a:t>Airlines</a:t>
                      </a:r>
                      <a:endParaRPr kumimoji="0" lang="fr-FR" sz="2000" b="1" u="none" kern="1200" dirty="0">
                        <a:solidFill>
                          <a:schemeClr val="bg1"/>
                        </a:solidFill>
                        <a:latin typeface="Times New Roman" pitchFamily="18" charset="0"/>
                        <a:ea typeface="Times New Roman"/>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dirty="0">
                          <a:solidFill>
                            <a:schemeClr val="bg1"/>
                          </a:solidFill>
                          <a:latin typeface="Times New Roman" pitchFamily="18" charset="0"/>
                          <a:ea typeface="Times New Roman"/>
                          <a:cs typeface="Times New Roman" pitchFamily="18" charset="0"/>
                        </a:rPr>
                        <a:t>110,8</a:t>
                      </a:r>
                      <a:endParaRPr lang="fr-FR" sz="2000" b="1" dirty="0">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80,9</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75,139</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66,174</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62,653</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fr-FR" sz="2000" b="1">
                          <a:solidFill>
                            <a:schemeClr val="bg1"/>
                          </a:solidFill>
                          <a:latin typeface="Times New Roman" pitchFamily="18" charset="0"/>
                          <a:ea typeface="Times New Roman"/>
                          <a:cs typeface="Times New Roman" pitchFamily="18" charset="0"/>
                        </a:rPr>
                        <a:t>79,611</a:t>
                      </a:r>
                      <a:endParaRPr lang="fr-FR" sz="2000" b="1">
                        <a:solidFill>
                          <a:schemeClr val="bg1"/>
                        </a:solidFill>
                        <a:latin typeface="Times New Roman" pitchFamily="18" charset="0"/>
                        <a:ea typeface="Calibri"/>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c>
                  <a:txBody>
                    <a:bodyPr/>
                    <a:lstStyle/>
                    <a:p>
                      <a:pPr>
                        <a:lnSpc>
                          <a:spcPct val="115000"/>
                        </a:lnSpc>
                      </a:pPr>
                      <a:endParaRPr lang="fr-FR" sz="2000" b="1" dirty="0">
                        <a:solidFill>
                          <a:schemeClr val="bg1"/>
                        </a:solidFill>
                        <a:latin typeface="Times New Roman" pitchFamily="18" charset="0"/>
                        <a:cs typeface="Times New Roman" pitchFamily="18" charset="0"/>
                      </a:endParaRPr>
                    </a:p>
                  </a:txBody>
                  <a:tcPr marL="45999" marR="45999" marT="22999" marB="22999"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EEEEE"/>
                    </a:solidFill>
                  </a:tcPr>
                </a:tc>
              </a:tr>
            </a:tbl>
          </a:graphicData>
        </a:graphic>
      </p:graphicFrame>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458200" cy="1020762"/>
          </a:xfrm>
        </p:spPr>
        <p:txBody>
          <a:bodyPr>
            <a:normAutofit fontScale="90000"/>
          </a:bodyPr>
          <a:lstStyle/>
          <a:p>
            <a:pPr algn="r" rtl="1"/>
            <a:r>
              <a:rPr lang="ar-DZ" sz="3600" b="1" dirty="0" smtClean="0">
                <a:solidFill>
                  <a:srgbClr val="FF0000"/>
                </a:solidFill>
              </a:rPr>
              <a:t>ب. ترتيب شركات النقل الجوي حسب رقم الأعمال (2018)</a:t>
            </a:r>
            <a:endParaRPr lang="fr-FR" sz="3600" dirty="0"/>
          </a:p>
        </p:txBody>
      </p:sp>
      <p:graphicFrame>
        <p:nvGraphicFramePr>
          <p:cNvPr id="4" name="Tableau 3"/>
          <p:cNvGraphicFramePr>
            <a:graphicFrameLocks noGrp="1"/>
          </p:cNvGraphicFramePr>
          <p:nvPr/>
        </p:nvGraphicFramePr>
        <p:xfrm>
          <a:off x="0" y="990600"/>
          <a:ext cx="5976309" cy="5242465"/>
        </p:xfrm>
        <a:graphic>
          <a:graphicData uri="http://schemas.openxmlformats.org/drawingml/2006/table">
            <a:tbl>
              <a:tblPr/>
              <a:tblGrid>
                <a:gridCol w="533398"/>
                <a:gridCol w="3886202"/>
                <a:gridCol w="1556709"/>
              </a:tblGrid>
              <a:tr h="491753">
                <a:tc>
                  <a:txBody>
                    <a:bodyPr/>
                    <a:lstStyle/>
                    <a:p>
                      <a:pPr>
                        <a:lnSpc>
                          <a:spcPct val="115000"/>
                        </a:lnSpc>
                      </a:pPr>
                      <a:endParaRPr lang="fr-FR" sz="1200" dirty="0">
                        <a:latin typeface="Times New Roman" pitchFamily="18" charset="0"/>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ct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Entreprise</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ctr">
                        <a:lnSpc>
                          <a:spcPct val="115000"/>
                        </a:lnSpc>
                        <a:spcBef>
                          <a:spcPts val="0"/>
                        </a:spcBef>
                        <a:spcAft>
                          <a:spcPts val="0"/>
                        </a:spcAft>
                      </a:pPr>
                      <a:r>
                        <a:rPr lang="fr-FR" sz="2400" b="1" dirty="0" smtClean="0">
                          <a:solidFill>
                            <a:srgbClr val="222222"/>
                          </a:solidFill>
                          <a:latin typeface="Times New Roman" pitchFamily="18" charset="0"/>
                          <a:ea typeface="Times New Roman"/>
                          <a:cs typeface="Times New Roman" pitchFamily="18" charset="0"/>
                        </a:rPr>
                        <a:t>CA (</a:t>
                      </a:r>
                      <a:r>
                        <a:rPr lang="fr-FR" sz="2400" b="1" dirty="0">
                          <a:solidFill>
                            <a:srgbClr val="222222"/>
                          </a:solidFill>
                          <a:latin typeface="Times New Roman" pitchFamily="18" charset="0"/>
                          <a:ea typeface="Times New Roman"/>
                          <a:cs typeface="Times New Roman" pitchFamily="18" charset="0"/>
                        </a:rPr>
                        <a:t>2018)</a:t>
                      </a:r>
                      <a:endParaRPr lang="fr-FR" sz="1200"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267539">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1</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a:solidFill>
                            <a:srgbClr val="0B0080"/>
                          </a:solidFill>
                          <a:latin typeface="Times New Roman" pitchFamily="18" charset="0"/>
                          <a:ea typeface="Times New Roman"/>
                          <a:cs typeface="Times New Roman" pitchFamily="18" charset="0"/>
                        </a:rPr>
                        <a:t>Delta Air </a:t>
                      </a:r>
                      <a:r>
                        <a:rPr lang="fr-FR" sz="2400" b="1" u="none" dirty="0" smtClean="0">
                          <a:solidFill>
                            <a:srgbClr val="0B0080"/>
                          </a:solidFill>
                          <a:latin typeface="Times New Roman" pitchFamily="18" charset="0"/>
                          <a:ea typeface="Times New Roman"/>
                          <a:cs typeface="Times New Roman" pitchFamily="18" charset="0"/>
                        </a:rPr>
                        <a:t>Lines</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44,9</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67539">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2</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a:solidFill>
                            <a:srgbClr val="0B0080"/>
                          </a:solidFill>
                          <a:latin typeface="Times New Roman" pitchFamily="18" charset="0"/>
                          <a:ea typeface="Times New Roman"/>
                          <a:cs typeface="Times New Roman" pitchFamily="18" charset="0"/>
                        </a:rPr>
                        <a:t>American Airlines</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44,5</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67539">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3</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a:solidFill>
                            <a:srgbClr val="0B0080"/>
                          </a:solidFill>
                          <a:latin typeface="Times New Roman" pitchFamily="18" charset="0"/>
                          <a:ea typeface="Times New Roman"/>
                          <a:cs typeface="Times New Roman" pitchFamily="18" charset="0"/>
                        </a:rPr>
                        <a:t>Lufthansa</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42,3</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67539">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4</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a:solidFill>
                            <a:srgbClr val="0B0080"/>
                          </a:solidFill>
                          <a:latin typeface="Times New Roman" pitchFamily="18" charset="0"/>
                          <a:ea typeface="Times New Roman"/>
                          <a:cs typeface="Times New Roman" pitchFamily="18" charset="0"/>
                        </a:rPr>
                        <a:t>United Airlines</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41,9</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67539">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5</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smtClean="0">
                          <a:solidFill>
                            <a:srgbClr val="0B0080"/>
                          </a:solidFill>
                          <a:latin typeface="Times New Roman" pitchFamily="18" charset="0"/>
                          <a:ea typeface="Times New Roman"/>
                          <a:cs typeface="Times New Roman" pitchFamily="18" charset="0"/>
                        </a:rPr>
                        <a:t>Air France KLM</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31,3</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491753">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6</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a:solidFill>
                            <a:srgbClr val="0B0080"/>
                          </a:solidFill>
                          <a:latin typeface="Times New Roman" pitchFamily="18" charset="0"/>
                          <a:ea typeface="Times New Roman"/>
                          <a:cs typeface="Times New Roman" pitchFamily="18" charset="0"/>
                        </a:rPr>
                        <a:t>International Airlines Group</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28,8</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267539">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7</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err="1">
                          <a:solidFill>
                            <a:srgbClr val="0B0080"/>
                          </a:solidFill>
                          <a:latin typeface="Times New Roman" pitchFamily="18" charset="0"/>
                          <a:ea typeface="Times New Roman"/>
                          <a:cs typeface="Times New Roman" pitchFamily="18" charset="0"/>
                        </a:rPr>
                        <a:t>Southwest</a:t>
                      </a:r>
                      <a:r>
                        <a:rPr lang="fr-FR" sz="2400" b="1" u="none" dirty="0">
                          <a:solidFill>
                            <a:srgbClr val="0B0080"/>
                          </a:solidFill>
                          <a:latin typeface="Times New Roman" pitchFamily="18" charset="0"/>
                          <a:ea typeface="Times New Roman"/>
                          <a:cs typeface="Times New Roman" pitchFamily="18" charset="0"/>
                        </a:rPr>
                        <a:t> Airlines</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22</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491753">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8</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a:solidFill>
                            <a:srgbClr val="0B0080"/>
                          </a:solidFill>
                          <a:latin typeface="Times New Roman" pitchFamily="18" charset="0"/>
                          <a:ea typeface="Times New Roman"/>
                          <a:cs typeface="Times New Roman" pitchFamily="18" charset="0"/>
                        </a:rPr>
                        <a:t>China </a:t>
                      </a:r>
                      <a:r>
                        <a:rPr lang="fr-FR" sz="2400" b="1" u="none" dirty="0" err="1">
                          <a:solidFill>
                            <a:srgbClr val="0B0080"/>
                          </a:solidFill>
                          <a:latin typeface="Times New Roman" pitchFamily="18" charset="0"/>
                          <a:ea typeface="Times New Roman"/>
                          <a:cs typeface="Times New Roman" pitchFamily="18" charset="0"/>
                        </a:rPr>
                        <a:t>Southern</a:t>
                      </a:r>
                      <a:r>
                        <a:rPr lang="fr-FR" sz="2400" b="1" u="none" dirty="0">
                          <a:solidFill>
                            <a:srgbClr val="0B0080"/>
                          </a:solidFill>
                          <a:latin typeface="Times New Roman" pitchFamily="18" charset="0"/>
                          <a:ea typeface="Times New Roman"/>
                          <a:cs typeface="Times New Roman" pitchFamily="18" charset="0"/>
                        </a:rPr>
                        <a:t> Airlines</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dirty="0">
                          <a:solidFill>
                            <a:srgbClr val="222222"/>
                          </a:solidFill>
                          <a:latin typeface="Times New Roman" pitchFamily="18" charset="0"/>
                          <a:ea typeface="Times New Roman"/>
                          <a:cs typeface="Times New Roman" pitchFamily="18" charset="0"/>
                        </a:rPr>
                        <a:t>21,7</a:t>
                      </a:r>
                      <a:endParaRPr lang="fr-FR" sz="1200"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491753">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9</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a:solidFill>
                            <a:srgbClr val="0B0080"/>
                          </a:solidFill>
                          <a:latin typeface="Times New Roman" pitchFamily="18" charset="0"/>
                          <a:ea typeface="Times New Roman"/>
                          <a:cs typeface="Times New Roman" pitchFamily="18" charset="0"/>
                        </a:rPr>
                        <a:t>All Nippon Airways</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18,6</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491753">
                <a:tc>
                  <a:txBody>
                    <a:bodyPr/>
                    <a:lstStyle/>
                    <a:p>
                      <a:pPr marL="0" marR="0" algn="r">
                        <a:lnSpc>
                          <a:spcPct val="115000"/>
                        </a:lnSpc>
                        <a:spcBef>
                          <a:spcPts val="0"/>
                        </a:spcBef>
                        <a:spcAft>
                          <a:spcPts val="0"/>
                        </a:spcAft>
                      </a:pPr>
                      <a:r>
                        <a:rPr lang="fr-FR" sz="2400" b="1">
                          <a:solidFill>
                            <a:srgbClr val="222222"/>
                          </a:solidFill>
                          <a:latin typeface="Times New Roman" pitchFamily="18" charset="0"/>
                          <a:ea typeface="Times New Roman"/>
                          <a:cs typeface="Times New Roman" pitchFamily="18" charset="0"/>
                        </a:rPr>
                        <a:t>10</a:t>
                      </a:r>
                      <a:endParaRPr lang="fr-FR" sz="120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nSpc>
                          <a:spcPct val="115000"/>
                        </a:lnSpc>
                        <a:spcBef>
                          <a:spcPts val="0"/>
                        </a:spcBef>
                        <a:spcAft>
                          <a:spcPts val="0"/>
                        </a:spcAft>
                      </a:pPr>
                      <a:r>
                        <a:rPr lang="fr-FR" sz="2400" b="1" u="none" dirty="0">
                          <a:solidFill>
                            <a:srgbClr val="0B0080"/>
                          </a:solidFill>
                          <a:latin typeface="Times New Roman" pitchFamily="18" charset="0"/>
                          <a:ea typeface="Times New Roman"/>
                          <a:cs typeface="Times New Roman" pitchFamily="18" charset="0"/>
                        </a:rPr>
                        <a:t>China </a:t>
                      </a:r>
                      <a:r>
                        <a:rPr lang="fr-FR" sz="2400" b="1" u="none" dirty="0" err="1">
                          <a:solidFill>
                            <a:srgbClr val="0B0080"/>
                          </a:solidFill>
                          <a:latin typeface="Times New Roman" pitchFamily="18" charset="0"/>
                          <a:ea typeface="Times New Roman"/>
                          <a:cs typeface="Times New Roman" pitchFamily="18" charset="0"/>
                        </a:rPr>
                        <a:t>Eastern</a:t>
                      </a:r>
                      <a:r>
                        <a:rPr lang="fr-FR" sz="2400" b="1" u="none" dirty="0">
                          <a:solidFill>
                            <a:srgbClr val="0B0080"/>
                          </a:solidFill>
                          <a:latin typeface="Times New Roman" pitchFamily="18" charset="0"/>
                          <a:ea typeface="Times New Roman"/>
                          <a:cs typeface="Times New Roman" pitchFamily="18" charset="0"/>
                        </a:rPr>
                        <a:t> Airlines</a:t>
                      </a:r>
                      <a:endParaRPr lang="fr-FR" sz="1200" u="none"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2400" b="1" dirty="0">
                          <a:solidFill>
                            <a:srgbClr val="222222"/>
                          </a:solidFill>
                          <a:latin typeface="Times New Roman" pitchFamily="18" charset="0"/>
                          <a:ea typeface="Times New Roman"/>
                          <a:cs typeface="Times New Roman" pitchFamily="18" charset="0"/>
                        </a:rPr>
                        <a:t>17,3</a:t>
                      </a:r>
                      <a:endParaRPr lang="fr-FR" sz="1200" dirty="0">
                        <a:latin typeface="Times New Roman" pitchFamily="18" charset="0"/>
                        <a:ea typeface="Calibri"/>
                        <a:cs typeface="Times New Roman" pitchFamily="18" charset="0"/>
                      </a:endParaRPr>
                    </a:p>
                  </a:txBody>
                  <a:tcPr marL="43326" marR="43326" marT="21663" marB="21663"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sp>
        <p:nvSpPr>
          <p:cNvPr id="5" name="Rectangle 4"/>
          <p:cNvSpPr/>
          <p:nvPr/>
        </p:nvSpPr>
        <p:spPr>
          <a:xfrm>
            <a:off x="6248400" y="1828800"/>
            <a:ext cx="2252540"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a:t>
            </a:r>
            <a:r>
              <a:rPr lang="ar-DZ" sz="3200" b="1" dirty="0" smtClean="0">
                <a:solidFill>
                  <a:srgbClr val="FF0000"/>
                </a:solidFill>
                <a:latin typeface="Times New Roman" pitchFamily="18" charset="0"/>
                <a:cs typeface="Times New Roman" pitchFamily="18" charset="0"/>
              </a:rPr>
              <a:t>الوحدة: مليار </a:t>
            </a:r>
            <a:endParaRPr lang="fr-FR" sz="3200" dirty="0">
              <a:solidFill>
                <a:srgbClr val="FF0000"/>
              </a:solidFill>
              <a:latin typeface="Times New Roman" pitchFamily="18" charset="0"/>
              <a:cs typeface="Times New Roman" pitchFamily="18" charset="0"/>
            </a:endParaRPr>
          </a:p>
        </p:txBody>
      </p:sp>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9800" y="381000"/>
            <a:ext cx="6553200" cy="685800"/>
          </a:xfrm>
        </p:spPr>
        <p:txBody>
          <a:bodyPr>
            <a:normAutofit/>
          </a:bodyPr>
          <a:lstStyle/>
          <a:p>
            <a:pPr marL="0" indent="22225" algn="just" rtl="1">
              <a:buNone/>
            </a:pPr>
            <a:r>
              <a:rPr lang="ar-DZ" sz="3600" b="1" dirty="0" smtClean="0">
                <a:solidFill>
                  <a:srgbClr val="FF0000"/>
                </a:solidFill>
                <a:latin typeface="Times New Roman" pitchFamily="18" charset="0"/>
                <a:cs typeface="Times New Roman" pitchFamily="18" charset="0"/>
              </a:rPr>
              <a:t>2. دوافع الاهتمام بالنقل الجوي:</a:t>
            </a:r>
            <a:endParaRPr lang="fr-FR" sz="2400" dirty="0">
              <a:latin typeface="Times New Roman" pitchFamily="18" charset="0"/>
              <a:cs typeface="Times New Roman" pitchFamily="18" charset="0"/>
            </a:endParaRPr>
          </a:p>
        </p:txBody>
      </p:sp>
      <p:sp>
        <p:nvSpPr>
          <p:cNvPr id="4" name="Espace réservé du contenu 2"/>
          <p:cNvSpPr txBox="1">
            <a:spLocks/>
          </p:cNvSpPr>
          <p:nvPr/>
        </p:nvSpPr>
        <p:spPr>
          <a:xfrm>
            <a:off x="381000" y="1143000"/>
            <a:ext cx="8382000" cy="5486400"/>
          </a:xfrm>
          <a:prstGeom prst="rect">
            <a:avLst/>
          </a:prstGeom>
        </p:spPr>
        <p:txBody>
          <a:bodyPr vert="horz">
            <a:normAutofit/>
          </a:bodyPr>
          <a:lstStyle/>
          <a:p>
            <a:pPr marL="0" marR="0" lvl="0" indent="28416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000" b="1" i="0" u="none" strike="noStrike" kern="1200" cap="none" spc="0" normalizeH="0" baseline="0" noProof="0" dirty="0" smtClean="0">
                <a:ln>
                  <a:noFill/>
                </a:ln>
                <a:solidFill>
                  <a:schemeClr val="bg1"/>
                </a:solidFill>
                <a:effectLst/>
                <a:uLnTx/>
                <a:uFillTx/>
                <a:latin typeface="+mn-lt"/>
                <a:ea typeface="+mn-ea"/>
                <a:cs typeface="+mn-cs"/>
              </a:rPr>
              <a:t>النمو السريع للتجارة الإلكترونية محليا ودوليا(يتطلب نقل الطرود جوا)؛</a:t>
            </a:r>
          </a:p>
          <a:p>
            <a:pPr marL="0" marR="0" lvl="0" indent="28416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000" b="1" i="0" u="none" strike="noStrike" kern="1200" cap="none" spc="0" normalizeH="0" baseline="0" noProof="0" dirty="0" smtClean="0">
                <a:ln>
                  <a:noFill/>
                </a:ln>
                <a:solidFill>
                  <a:schemeClr val="bg1"/>
                </a:solidFill>
                <a:effectLst/>
                <a:uLnTx/>
                <a:uFillTx/>
                <a:latin typeface="+mn-lt"/>
                <a:ea typeface="+mn-ea"/>
                <a:cs typeface="+mn-cs"/>
              </a:rPr>
              <a:t>ارتفاع توقعات الزبائن من حيث السرعة والاعتمادية يتطلب النقل الجوي؛</a:t>
            </a:r>
            <a:endParaRPr kumimoji="0" lang="fr-FR" sz="30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28416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000" b="1" i="0" u="none" strike="noStrike" kern="1200" cap="none" spc="0" normalizeH="0" baseline="0" noProof="0" dirty="0" smtClean="0">
                <a:ln>
                  <a:noFill/>
                </a:ln>
                <a:solidFill>
                  <a:schemeClr val="bg1"/>
                </a:solidFill>
                <a:effectLst/>
                <a:uLnTx/>
                <a:uFillTx/>
                <a:latin typeface="+mn-lt"/>
                <a:ea typeface="+mn-ea"/>
                <a:cs typeface="+mn-cs"/>
              </a:rPr>
              <a:t>زيادة الأنشطة الخدمية كالسياحة التي تعتمد على النقل الجوي المحلي والدولي؛</a:t>
            </a:r>
            <a:endParaRPr kumimoji="0" lang="fr-FR" sz="30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28416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000" b="1" i="0" u="none" strike="noStrike" kern="1200" cap="none" spc="0" normalizeH="0" baseline="0" noProof="0" dirty="0" smtClean="0">
                <a:ln>
                  <a:noFill/>
                </a:ln>
                <a:solidFill>
                  <a:schemeClr val="bg1"/>
                </a:solidFill>
                <a:effectLst/>
                <a:uLnTx/>
                <a:uFillTx/>
                <a:latin typeface="+mn-lt"/>
                <a:ea typeface="+mn-ea"/>
                <a:cs typeface="+mn-cs"/>
              </a:rPr>
              <a:t>دخول مزيد من السلع حقل التجارة الدولية، منها ما يتطلب معاملة خاصة مثل زهور، أنواع فواكه، تحف ومجوهرات...إلخ؛</a:t>
            </a:r>
            <a:endParaRPr kumimoji="0" lang="fr-FR" sz="30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28416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000" b="1" i="0" u="none" strike="noStrike" kern="1200" cap="none" spc="0" normalizeH="0" baseline="0" noProof="0" dirty="0" smtClean="0">
                <a:ln>
                  <a:noFill/>
                </a:ln>
                <a:solidFill>
                  <a:schemeClr val="bg1"/>
                </a:solidFill>
                <a:effectLst/>
                <a:uLnTx/>
                <a:uFillTx/>
                <a:latin typeface="+mn-lt"/>
                <a:ea typeface="+mn-ea"/>
                <a:cs typeface="+mn-cs"/>
              </a:rPr>
              <a:t>زيادة أنشطة الشركات متعددة الجنسيات عبر العالم، مما يتطلب الربط بين الشركات الأم وفروعها.</a:t>
            </a:r>
            <a:endParaRPr kumimoji="0" lang="fr-FR" sz="30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284163" algn="just" defTabSz="914400" rtl="1" eaLnBrk="1" fontAlgn="auto" latinLnBrk="0" hangingPunct="1">
              <a:lnSpc>
                <a:spcPct val="100000"/>
              </a:lnSpc>
              <a:spcBef>
                <a:spcPct val="20000"/>
              </a:spcBef>
              <a:spcAft>
                <a:spcPts val="0"/>
              </a:spcAft>
              <a:buClrTx/>
              <a:buSzPct val="80000"/>
              <a:buFont typeface="Wingdings" pitchFamily="2" charset="2"/>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76200"/>
            <a:ext cx="8610600" cy="584775"/>
          </a:xfrm>
          <a:prstGeom prst="rect">
            <a:avLst/>
          </a:prstGeom>
        </p:spPr>
        <p:txBody>
          <a:bodyPr wrap="square">
            <a:spAutoFit/>
          </a:bodyPr>
          <a:lstStyle/>
          <a:p>
            <a:pPr algn="r" rtl="1"/>
            <a:r>
              <a:rPr lang="ar-DZ" sz="3200" b="1" dirty="0" smtClean="0">
                <a:solidFill>
                  <a:srgbClr val="FF0000"/>
                </a:solidFill>
              </a:rPr>
              <a:t>أفضل 10 شركات الطيران البضائع 2015(ملي</a:t>
            </a:r>
            <a:r>
              <a:rPr lang="ar-SA" sz="3200" b="1" dirty="0" smtClean="0">
                <a:solidFill>
                  <a:srgbClr val="FF0000"/>
                </a:solidFill>
              </a:rPr>
              <a:t>و</a:t>
            </a:r>
            <a:r>
              <a:rPr lang="ar-DZ" sz="3200" b="1" dirty="0" smtClean="0">
                <a:solidFill>
                  <a:srgbClr val="FF0000"/>
                </a:solidFill>
              </a:rPr>
              <a:t>ن طن كلم):</a:t>
            </a:r>
            <a:endParaRPr lang="fr-FR" sz="3200" b="1" dirty="0">
              <a:solidFill>
                <a:srgbClr val="FF0000"/>
              </a:solidFill>
            </a:endParaRPr>
          </a:p>
        </p:txBody>
      </p:sp>
      <p:graphicFrame>
        <p:nvGraphicFramePr>
          <p:cNvPr id="5" name="Tableau 4"/>
          <p:cNvGraphicFramePr>
            <a:graphicFrameLocks noGrp="1"/>
          </p:cNvGraphicFramePr>
          <p:nvPr/>
        </p:nvGraphicFramePr>
        <p:xfrm>
          <a:off x="914400" y="898881"/>
          <a:ext cx="7543800" cy="5654319"/>
        </p:xfrm>
        <a:graphic>
          <a:graphicData uri="http://schemas.openxmlformats.org/drawingml/2006/table">
            <a:tbl>
              <a:tblPr/>
              <a:tblGrid>
                <a:gridCol w="685799"/>
                <a:gridCol w="5054049"/>
                <a:gridCol w="1803952"/>
              </a:tblGrid>
              <a:tr h="228600">
                <a:tc>
                  <a:txBody>
                    <a:bodyPr/>
                    <a:lstStyle/>
                    <a:p>
                      <a:pPr algn="ctr"/>
                      <a:endParaRPr lang="fr-FR" sz="2800" b="1" dirty="0">
                        <a:solidFill>
                          <a:schemeClr val="bg1"/>
                        </a:solidFill>
                        <a:latin typeface="Times New Roman" pitchFamily="18" charset="0"/>
                        <a:cs typeface="Times New Roman" pitchFamily="18" charset="0"/>
                      </a:endParaRPr>
                    </a:p>
                  </a:txBody>
                  <a:tcPr marL="72571" marR="158750"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2800" b="1" dirty="0">
                          <a:solidFill>
                            <a:schemeClr val="bg1"/>
                          </a:solidFill>
                          <a:latin typeface="Times New Roman" pitchFamily="18" charset="0"/>
                          <a:cs typeface="Times New Roman" pitchFamily="18" charset="0"/>
                        </a:rPr>
                        <a:t>Airline</a:t>
                      </a:r>
                    </a:p>
                  </a:txBody>
                  <a:tcPr marL="72571" marR="158750"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2800" b="1">
                          <a:solidFill>
                            <a:schemeClr val="bg1"/>
                          </a:solidFill>
                          <a:latin typeface="Times New Roman" pitchFamily="18" charset="0"/>
                          <a:cs typeface="Times New Roman" pitchFamily="18" charset="0"/>
                        </a:rPr>
                        <a:t>2015</a:t>
                      </a:r>
                    </a:p>
                  </a:txBody>
                  <a:tcPr marL="72571" marR="158750"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261245">
                <a:tc>
                  <a:txBody>
                    <a:bodyPr/>
                    <a:lstStyle/>
                    <a:p>
                      <a:pPr algn="ctr"/>
                      <a:r>
                        <a:rPr lang="fr-FR" sz="2800" b="1">
                          <a:solidFill>
                            <a:schemeClr val="bg1"/>
                          </a:solidFill>
                          <a:latin typeface="Times New Roman" pitchFamily="18" charset="0"/>
                          <a:cs typeface="Times New Roman" pitchFamily="18" charset="0"/>
                        </a:rPr>
                        <a:t>1</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u="none" dirty="0">
                          <a:solidFill>
                            <a:schemeClr val="bg1"/>
                          </a:solidFill>
                          <a:latin typeface="Times New Roman" pitchFamily="18" charset="0"/>
                          <a:cs typeface="Times New Roman" pitchFamily="18" charset="0"/>
                        </a:rPr>
                        <a:t> </a:t>
                      </a:r>
                      <a:r>
                        <a:rPr lang="fr-FR" sz="2800" b="1" u="none" dirty="0" err="1">
                          <a:solidFill>
                            <a:schemeClr val="bg1"/>
                          </a:solidFill>
                          <a:latin typeface="Times New Roman" pitchFamily="18" charset="0"/>
                          <a:cs typeface="Times New Roman" pitchFamily="18" charset="0"/>
                        </a:rPr>
                        <a:t>FedEx</a:t>
                      </a:r>
                      <a:r>
                        <a:rPr lang="fr-FR" sz="2800" b="1" u="none" dirty="0">
                          <a:solidFill>
                            <a:schemeClr val="bg1"/>
                          </a:solidFill>
                          <a:latin typeface="Times New Roman" pitchFamily="18" charset="0"/>
                          <a:cs typeface="Times New Roman" pitchFamily="18" charset="0"/>
                        </a:rPr>
                        <a:t> </a:t>
                      </a:r>
                      <a:r>
                        <a:rPr lang="fr-FR" sz="2800" b="1" u="none" dirty="0" smtClean="0">
                          <a:solidFill>
                            <a:schemeClr val="bg1"/>
                          </a:solidFill>
                          <a:latin typeface="Times New Roman" pitchFamily="18" charset="0"/>
                          <a:cs typeface="Times New Roman" pitchFamily="18" charset="0"/>
                        </a:rPr>
                        <a:t>Express</a:t>
                      </a:r>
                      <a:endParaRPr lang="fr-FR" sz="2800" b="1" u="none"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a:solidFill>
                            <a:schemeClr val="bg1"/>
                          </a:solidFill>
                          <a:latin typeface="Times New Roman" pitchFamily="18" charset="0"/>
                          <a:cs typeface="Times New Roman" pitchFamily="18" charset="0"/>
                        </a:rPr>
                        <a:t>16,020</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0">
                <a:tc>
                  <a:txBody>
                    <a:bodyPr/>
                    <a:lstStyle/>
                    <a:p>
                      <a:pPr algn="ctr"/>
                      <a:r>
                        <a:rPr lang="fr-FR" sz="2800" b="1">
                          <a:solidFill>
                            <a:schemeClr val="bg1"/>
                          </a:solidFill>
                          <a:latin typeface="Times New Roman" pitchFamily="18" charset="0"/>
                          <a:cs typeface="Times New Roman" pitchFamily="18" charset="0"/>
                        </a:rPr>
                        <a:t>2</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dirty="0">
                          <a:solidFill>
                            <a:schemeClr val="bg1"/>
                          </a:solidFill>
                          <a:latin typeface="Times New Roman" pitchFamily="18" charset="0"/>
                          <a:cs typeface="Times New Roman" pitchFamily="18" charset="0"/>
                        </a:rPr>
                        <a:t> </a:t>
                      </a:r>
                      <a:r>
                        <a:rPr lang="fr-FR" sz="2800" b="1" u="none" strike="noStrike" dirty="0" err="1">
                          <a:solidFill>
                            <a:schemeClr val="bg1"/>
                          </a:solidFill>
                          <a:latin typeface="Times New Roman" pitchFamily="18" charset="0"/>
                          <a:cs typeface="Times New Roman" pitchFamily="18" charset="0"/>
                        </a:rPr>
                        <a:t>Emirates</a:t>
                      </a:r>
                      <a:r>
                        <a:rPr lang="fr-FR" sz="2800" b="1" u="none" strike="noStrike" dirty="0">
                          <a:solidFill>
                            <a:schemeClr val="bg1"/>
                          </a:solidFill>
                          <a:latin typeface="Times New Roman" pitchFamily="18" charset="0"/>
                          <a:cs typeface="Times New Roman" pitchFamily="18" charset="0"/>
                        </a:rPr>
                        <a:t> </a:t>
                      </a:r>
                      <a:r>
                        <a:rPr lang="fr-FR" sz="2800" b="1" u="none" strike="noStrike" dirty="0" err="1">
                          <a:solidFill>
                            <a:schemeClr val="bg1"/>
                          </a:solidFill>
                          <a:latin typeface="Times New Roman" pitchFamily="18" charset="0"/>
                          <a:cs typeface="Times New Roman" pitchFamily="18" charset="0"/>
                        </a:rPr>
                        <a:t>SkyCargo</a:t>
                      </a:r>
                      <a:endParaRPr lang="fr-FR" sz="2800" b="1"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a:solidFill>
                            <a:schemeClr val="bg1"/>
                          </a:solidFill>
                          <a:latin typeface="Times New Roman" pitchFamily="18" charset="0"/>
                          <a:cs typeface="Times New Roman" pitchFamily="18" charset="0"/>
                        </a:rPr>
                        <a:t>11,240</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02324">
                <a:tc>
                  <a:txBody>
                    <a:bodyPr/>
                    <a:lstStyle/>
                    <a:p>
                      <a:pPr algn="ctr"/>
                      <a:r>
                        <a:rPr lang="fr-FR" sz="2800" b="1">
                          <a:solidFill>
                            <a:schemeClr val="bg1"/>
                          </a:solidFill>
                          <a:latin typeface="Times New Roman" pitchFamily="18" charset="0"/>
                          <a:cs typeface="Times New Roman" pitchFamily="18" charset="0"/>
                        </a:rPr>
                        <a:t>3</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dirty="0">
                          <a:solidFill>
                            <a:schemeClr val="bg1"/>
                          </a:solidFill>
                          <a:latin typeface="Times New Roman" pitchFamily="18" charset="0"/>
                          <a:cs typeface="Times New Roman" pitchFamily="18" charset="0"/>
                        </a:rPr>
                        <a:t> </a:t>
                      </a:r>
                      <a:r>
                        <a:rPr lang="fr-FR" sz="2800" b="1" u="none" strike="noStrike" dirty="0">
                          <a:solidFill>
                            <a:schemeClr val="bg1"/>
                          </a:solidFill>
                          <a:latin typeface="Times New Roman" pitchFamily="18" charset="0"/>
                          <a:cs typeface="Times New Roman" pitchFamily="18" charset="0"/>
                        </a:rPr>
                        <a:t>UPS Airlines</a:t>
                      </a:r>
                      <a:endParaRPr lang="fr-FR" sz="2800" b="1"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a:solidFill>
                            <a:schemeClr val="bg1"/>
                          </a:solidFill>
                          <a:latin typeface="Times New Roman" pitchFamily="18" charset="0"/>
                          <a:cs typeface="Times New Roman" pitchFamily="18" charset="0"/>
                        </a:rPr>
                        <a:t>10,936</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61245">
                <a:tc>
                  <a:txBody>
                    <a:bodyPr/>
                    <a:lstStyle/>
                    <a:p>
                      <a:pPr algn="ctr"/>
                      <a:r>
                        <a:rPr lang="fr-FR" sz="2800" b="1">
                          <a:solidFill>
                            <a:schemeClr val="bg1"/>
                          </a:solidFill>
                          <a:latin typeface="Times New Roman" pitchFamily="18" charset="0"/>
                          <a:cs typeface="Times New Roman" pitchFamily="18" charset="0"/>
                        </a:rPr>
                        <a:t>4</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dirty="0">
                          <a:solidFill>
                            <a:schemeClr val="bg1"/>
                          </a:solidFill>
                          <a:latin typeface="Times New Roman" pitchFamily="18" charset="0"/>
                          <a:cs typeface="Times New Roman" pitchFamily="18" charset="0"/>
                        </a:rPr>
                        <a:t> </a:t>
                      </a:r>
                      <a:r>
                        <a:rPr lang="fr-FR" sz="2800" b="1" u="none" strike="noStrike" dirty="0">
                          <a:solidFill>
                            <a:schemeClr val="bg1"/>
                          </a:solidFill>
                          <a:latin typeface="Times New Roman" pitchFamily="18" charset="0"/>
                          <a:cs typeface="Times New Roman" pitchFamily="18" charset="0"/>
                        </a:rPr>
                        <a:t>Cathay Pacific Cargo</a:t>
                      </a:r>
                      <a:endParaRPr lang="fr-FR" sz="2800" b="1"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dirty="0">
                          <a:solidFill>
                            <a:schemeClr val="bg1"/>
                          </a:solidFill>
                          <a:latin typeface="Times New Roman" pitchFamily="18" charset="0"/>
                          <a:cs typeface="Times New Roman" pitchFamily="18" charset="0"/>
                        </a:rPr>
                        <a:t>9,464</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61245">
                <a:tc>
                  <a:txBody>
                    <a:bodyPr/>
                    <a:lstStyle/>
                    <a:p>
                      <a:pPr algn="ctr"/>
                      <a:r>
                        <a:rPr lang="fr-FR" sz="2800" b="1">
                          <a:solidFill>
                            <a:schemeClr val="bg1"/>
                          </a:solidFill>
                          <a:latin typeface="Times New Roman" pitchFamily="18" charset="0"/>
                          <a:cs typeface="Times New Roman" pitchFamily="18" charset="0"/>
                        </a:rPr>
                        <a:t>5</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dirty="0">
                          <a:solidFill>
                            <a:schemeClr val="bg1"/>
                          </a:solidFill>
                          <a:latin typeface="Times New Roman" pitchFamily="18" charset="0"/>
                          <a:cs typeface="Times New Roman" pitchFamily="18" charset="0"/>
                        </a:rPr>
                        <a:t> </a:t>
                      </a:r>
                      <a:r>
                        <a:rPr lang="fr-FR" sz="2800" b="1" u="none" strike="noStrike" dirty="0" err="1">
                          <a:solidFill>
                            <a:schemeClr val="bg1"/>
                          </a:solidFill>
                          <a:latin typeface="Times New Roman" pitchFamily="18" charset="0"/>
                          <a:cs typeface="Times New Roman" pitchFamily="18" charset="0"/>
                        </a:rPr>
                        <a:t>Korean</a:t>
                      </a:r>
                      <a:r>
                        <a:rPr lang="fr-FR" sz="2800" b="1" u="none" strike="noStrike" dirty="0">
                          <a:solidFill>
                            <a:schemeClr val="bg1"/>
                          </a:solidFill>
                          <a:latin typeface="Times New Roman" pitchFamily="18" charset="0"/>
                          <a:cs typeface="Times New Roman" pitchFamily="18" charset="0"/>
                        </a:rPr>
                        <a:t> Air Cargo</a:t>
                      </a:r>
                      <a:endParaRPr lang="fr-FR" sz="2800" b="1"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a:solidFill>
                            <a:schemeClr val="bg1"/>
                          </a:solidFill>
                          <a:latin typeface="Times New Roman" pitchFamily="18" charset="0"/>
                          <a:cs typeface="Times New Roman" pitchFamily="18" charset="0"/>
                        </a:rPr>
                        <a:t>8,079</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61245">
                <a:tc>
                  <a:txBody>
                    <a:bodyPr/>
                    <a:lstStyle/>
                    <a:p>
                      <a:pPr algn="ctr"/>
                      <a:r>
                        <a:rPr lang="fr-FR" sz="2800" b="1">
                          <a:solidFill>
                            <a:schemeClr val="bg1"/>
                          </a:solidFill>
                          <a:latin typeface="Times New Roman" pitchFamily="18" charset="0"/>
                          <a:cs typeface="Times New Roman" pitchFamily="18" charset="0"/>
                        </a:rPr>
                        <a:t>6</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dirty="0">
                          <a:solidFill>
                            <a:schemeClr val="bg1"/>
                          </a:solidFill>
                          <a:latin typeface="Times New Roman" pitchFamily="18" charset="0"/>
                          <a:cs typeface="Times New Roman" pitchFamily="18" charset="0"/>
                        </a:rPr>
                        <a:t> </a:t>
                      </a:r>
                      <a:r>
                        <a:rPr lang="fr-FR" sz="2800" b="1" u="none" strike="noStrike" dirty="0">
                          <a:solidFill>
                            <a:schemeClr val="bg1"/>
                          </a:solidFill>
                          <a:latin typeface="Times New Roman" pitchFamily="18" charset="0"/>
                          <a:cs typeface="Times New Roman" pitchFamily="18" charset="0"/>
                        </a:rPr>
                        <a:t>Lufthansa Cargo</a:t>
                      </a:r>
                      <a:endParaRPr lang="fr-FR" sz="2800" b="1"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a:solidFill>
                            <a:schemeClr val="bg1"/>
                          </a:solidFill>
                          <a:latin typeface="Times New Roman" pitchFamily="18" charset="0"/>
                          <a:cs typeface="Times New Roman" pitchFamily="18" charset="0"/>
                        </a:rPr>
                        <a:t>7,054</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81918">
                <a:tc>
                  <a:txBody>
                    <a:bodyPr/>
                    <a:lstStyle/>
                    <a:p>
                      <a:pPr algn="ctr"/>
                      <a:r>
                        <a:rPr lang="fr-FR" sz="2800" b="1">
                          <a:solidFill>
                            <a:schemeClr val="bg1"/>
                          </a:solidFill>
                          <a:latin typeface="Times New Roman" pitchFamily="18" charset="0"/>
                          <a:cs typeface="Times New Roman" pitchFamily="18" charset="0"/>
                        </a:rPr>
                        <a:t>7</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dirty="0">
                          <a:solidFill>
                            <a:schemeClr val="bg1"/>
                          </a:solidFill>
                          <a:latin typeface="Times New Roman" pitchFamily="18" charset="0"/>
                          <a:cs typeface="Times New Roman" pitchFamily="18" charset="0"/>
                        </a:rPr>
                        <a:t> </a:t>
                      </a:r>
                      <a:r>
                        <a:rPr lang="fr-FR" sz="2800" b="1" u="none" strike="noStrike" dirty="0">
                          <a:solidFill>
                            <a:schemeClr val="bg1"/>
                          </a:solidFill>
                          <a:latin typeface="Times New Roman" pitchFamily="18" charset="0"/>
                          <a:cs typeface="Times New Roman" pitchFamily="18" charset="0"/>
                        </a:rPr>
                        <a:t>Singapore Airlines </a:t>
                      </a:r>
                      <a:r>
                        <a:rPr lang="fr-FR" sz="2800" b="1" u="none" strike="noStrike" dirty="0" smtClean="0">
                          <a:solidFill>
                            <a:schemeClr val="bg1"/>
                          </a:solidFill>
                          <a:latin typeface="Times New Roman" pitchFamily="18" charset="0"/>
                          <a:cs typeface="Times New Roman" pitchFamily="18" charset="0"/>
                        </a:rPr>
                        <a:t>Cargo</a:t>
                      </a:r>
                      <a:endParaRPr lang="fr-FR" sz="2800" b="1"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a:solidFill>
                            <a:schemeClr val="bg1"/>
                          </a:solidFill>
                          <a:latin typeface="Times New Roman" pitchFamily="18" charset="0"/>
                          <a:cs typeface="Times New Roman" pitchFamily="18" charset="0"/>
                        </a:rPr>
                        <a:t>6,019</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78484">
                <a:tc>
                  <a:txBody>
                    <a:bodyPr/>
                    <a:lstStyle/>
                    <a:p>
                      <a:pPr algn="ctr"/>
                      <a:r>
                        <a:rPr lang="fr-FR" sz="2800" b="1">
                          <a:solidFill>
                            <a:schemeClr val="bg1"/>
                          </a:solidFill>
                          <a:latin typeface="Times New Roman" pitchFamily="18" charset="0"/>
                          <a:cs typeface="Times New Roman" pitchFamily="18" charset="0"/>
                        </a:rPr>
                        <a:t>8</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dirty="0">
                          <a:solidFill>
                            <a:schemeClr val="bg1"/>
                          </a:solidFill>
                          <a:latin typeface="Times New Roman" pitchFamily="18" charset="0"/>
                          <a:cs typeface="Times New Roman" pitchFamily="18" charset="0"/>
                        </a:rPr>
                        <a:t> </a:t>
                      </a:r>
                      <a:r>
                        <a:rPr lang="fr-FR" sz="2800" b="1" u="none" strike="noStrike" dirty="0">
                          <a:solidFill>
                            <a:schemeClr val="bg1"/>
                          </a:solidFill>
                          <a:latin typeface="Times New Roman" pitchFamily="18" charset="0"/>
                          <a:cs typeface="Times New Roman" pitchFamily="18" charset="0"/>
                        </a:rPr>
                        <a:t>Qatar Airways </a:t>
                      </a:r>
                      <a:r>
                        <a:rPr lang="fr-FR" sz="2800" b="1" u="none" strike="noStrike" dirty="0" smtClean="0">
                          <a:solidFill>
                            <a:schemeClr val="bg1"/>
                          </a:solidFill>
                          <a:latin typeface="Times New Roman" pitchFamily="18" charset="0"/>
                          <a:cs typeface="Times New Roman" pitchFamily="18" charset="0"/>
                        </a:rPr>
                        <a:t>Cargo</a:t>
                      </a:r>
                      <a:endParaRPr lang="fr-FR" sz="2800" b="1"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a:solidFill>
                            <a:schemeClr val="bg1"/>
                          </a:solidFill>
                          <a:latin typeface="Times New Roman" pitchFamily="18" charset="0"/>
                          <a:cs typeface="Times New Roman" pitchFamily="18" charset="0"/>
                        </a:rPr>
                        <a:t>5,997</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61245">
                <a:tc>
                  <a:txBody>
                    <a:bodyPr/>
                    <a:lstStyle/>
                    <a:p>
                      <a:pPr algn="ctr"/>
                      <a:r>
                        <a:rPr lang="fr-FR" sz="2800" b="1">
                          <a:solidFill>
                            <a:schemeClr val="bg1"/>
                          </a:solidFill>
                          <a:latin typeface="Times New Roman" pitchFamily="18" charset="0"/>
                          <a:cs typeface="Times New Roman" pitchFamily="18" charset="0"/>
                        </a:rPr>
                        <a:t>9</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dirty="0">
                          <a:solidFill>
                            <a:schemeClr val="bg1"/>
                          </a:solidFill>
                          <a:latin typeface="Times New Roman" pitchFamily="18" charset="0"/>
                          <a:cs typeface="Times New Roman" pitchFamily="18" charset="0"/>
                        </a:rPr>
                        <a:t> </a:t>
                      </a:r>
                      <a:r>
                        <a:rPr lang="fr-FR" sz="2800" b="1" u="none" strike="noStrike" dirty="0" err="1" smtClean="0">
                          <a:solidFill>
                            <a:schemeClr val="bg1"/>
                          </a:solidFill>
                          <a:latin typeface="Times New Roman" pitchFamily="18" charset="0"/>
                          <a:cs typeface="Times New Roman" pitchFamily="18" charset="0"/>
                        </a:rPr>
                        <a:t>Cargolux</a:t>
                      </a:r>
                      <a:endParaRPr lang="fr-FR" sz="2800" b="1"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dirty="0">
                          <a:solidFill>
                            <a:schemeClr val="bg1"/>
                          </a:solidFill>
                          <a:latin typeface="Times New Roman" pitchFamily="18" charset="0"/>
                          <a:cs typeface="Times New Roman" pitchFamily="18" charset="0"/>
                        </a:rPr>
                        <a:t>5,753</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61399">
                <a:tc>
                  <a:txBody>
                    <a:bodyPr/>
                    <a:lstStyle/>
                    <a:p>
                      <a:pPr algn="ctr"/>
                      <a:r>
                        <a:rPr lang="fr-FR" sz="2800" b="1" dirty="0">
                          <a:solidFill>
                            <a:schemeClr val="bg1"/>
                          </a:solidFill>
                          <a:latin typeface="Times New Roman" pitchFamily="18" charset="0"/>
                          <a:cs typeface="Times New Roman" pitchFamily="18" charset="0"/>
                        </a:rPr>
                        <a:t>10</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fr-FR" sz="2800" b="1" dirty="0">
                          <a:solidFill>
                            <a:schemeClr val="bg1"/>
                          </a:solidFill>
                          <a:latin typeface="Times New Roman" pitchFamily="18" charset="0"/>
                          <a:cs typeface="Times New Roman" pitchFamily="18" charset="0"/>
                        </a:rPr>
                        <a:t> </a:t>
                      </a:r>
                      <a:r>
                        <a:rPr lang="fr-FR" sz="2800" b="1" u="none" strike="noStrike" dirty="0">
                          <a:solidFill>
                            <a:schemeClr val="bg1"/>
                          </a:solidFill>
                          <a:latin typeface="Times New Roman" pitchFamily="18" charset="0"/>
                          <a:cs typeface="Times New Roman" pitchFamily="18" charset="0"/>
                        </a:rPr>
                        <a:t>China Airlines Cargo</a:t>
                      </a:r>
                      <a:endParaRPr lang="fr-FR" sz="2800" b="1" dirty="0">
                        <a:solidFill>
                          <a:schemeClr val="bg1"/>
                        </a:solidFill>
                        <a:latin typeface="Times New Roman" pitchFamily="18" charset="0"/>
                        <a:cs typeface="Times New Roman" pitchFamily="18" charset="0"/>
                      </a:endParaRP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a:r>
                        <a:rPr lang="fr-FR" sz="2800" b="1" dirty="0">
                          <a:solidFill>
                            <a:schemeClr val="bg1"/>
                          </a:solidFill>
                          <a:latin typeface="Times New Roman" pitchFamily="18" charset="0"/>
                          <a:cs typeface="Times New Roman" pitchFamily="18" charset="0"/>
                        </a:rPr>
                        <a:t>5,266</a:t>
                      </a:r>
                    </a:p>
                  </a:txBody>
                  <a:tcPr marL="72571" marR="72571" marT="36286" marB="3628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686800" cy="944562"/>
          </a:xfrm>
        </p:spPr>
        <p:txBody>
          <a:bodyPr>
            <a:normAutofit/>
          </a:bodyPr>
          <a:lstStyle/>
          <a:p>
            <a:pPr algn="r" rtl="1"/>
            <a:r>
              <a:rPr lang="ar-DZ" sz="3600" b="1" dirty="0" smtClean="0">
                <a:solidFill>
                  <a:srgbClr val="FF0000"/>
                </a:solidFill>
              </a:rPr>
              <a:t>ج. ترتيب شركات الشحن الجوي 2017: مليون طن كم</a:t>
            </a:r>
            <a:endParaRPr lang="fr-FR" sz="3600" b="1" dirty="0">
              <a:solidFill>
                <a:srgbClr val="FF0000"/>
              </a:solidFill>
            </a:endParaRPr>
          </a:p>
        </p:txBody>
      </p:sp>
      <p:sp>
        <p:nvSpPr>
          <p:cNvPr id="3" name="Espace réservé du contenu 2"/>
          <p:cNvSpPr>
            <a:spLocks noGrp="1"/>
          </p:cNvSpPr>
          <p:nvPr>
            <p:ph idx="1"/>
          </p:nvPr>
        </p:nvSpPr>
        <p:spPr>
          <a:xfrm>
            <a:off x="228600" y="1219200"/>
            <a:ext cx="8610600" cy="5410200"/>
          </a:xfrm>
        </p:spPr>
        <p:txBody>
          <a:bodyPr>
            <a:normAutofit lnSpcReduction="10000"/>
          </a:bodyPr>
          <a:lstStyle/>
          <a:p>
            <a:pPr marL="0" indent="404813" algn="r" rtl="1">
              <a:buClr>
                <a:srgbClr val="FF0000"/>
              </a:buClr>
              <a:buSzPct val="100000"/>
              <a:buFont typeface="+mj-lt"/>
              <a:buAutoNum type="arabicPeriod"/>
            </a:pPr>
            <a:r>
              <a:rPr lang="ar-DZ" sz="3200" b="1" dirty="0" err="1" smtClean="0">
                <a:solidFill>
                  <a:schemeClr val="bg1"/>
                </a:solidFill>
                <a:latin typeface="Times New Roman" pitchFamily="18" charset="0"/>
                <a:cs typeface="Times New Roman" pitchFamily="18" charset="0"/>
              </a:rPr>
              <a:t>فيداكس</a:t>
            </a:r>
            <a:r>
              <a:rPr lang="ar-DZ" sz="3200" b="1" dirty="0" smtClean="0">
                <a:solidFill>
                  <a:schemeClr val="bg1"/>
                </a:solidFill>
                <a:latin typeface="Times New Roman" pitchFamily="18" charset="0"/>
                <a:cs typeface="Times New Roman" pitchFamily="18" charset="0"/>
              </a:rPr>
              <a:t> </a:t>
            </a:r>
            <a:r>
              <a:rPr lang="fr-FR" sz="3200" b="1" dirty="0" err="1" smtClean="0">
                <a:solidFill>
                  <a:schemeClr val="bg1"/>
                </a:solidFill>
                <a:latin typeface="Times New Roman" pitchFamily="18" charset="0"/>
                <a:cs typeface="Times New Roman" pitchFamily="18" charset="0"/>
              </a:rPr>
              <a:t>FedEx</a:t>
            </a:r>
            <a:r>
              <a:rPr lang="ar-DZ" sz="3200" b="1" dirty="0" smtClean="0">
                <a:solidFill>
                  <a:schemeClr val="bg1"/>
                </a:solidFill>
                <a:latin typeface="Times New Roman" pitchFamily="18" charset="0"/>
                <a:cs typeface="Times New Roman" pitchFamily="18" charset="0"/>
              </a:rPr>
              <a:t>:16851 </a:t>
            </a:r>
          </a:p>
          <a:p>
            <a:pPr marL="0" indent="404813" algn="r" rtl="1">
              <a:buClr>
                <a:srgbClr val="FF0000"/>
              </a:buClr>
              <a:buSzPct val="100000"/>
              <a:buFont typeface="+mj-lt"/>
              <a:buAutoNum type="arabicPeriod"/>
            </a:pPr>
            <a:r>
              <a:rPr lang="ar-DZ" sz="3200" b="1" dirty="0" smtClean="0">
                <a:solidFill>
                  <a:schemeClr val="bg1"/>
                </a:solidFill>
                <a:latin typeface="Times New Roman" pitchFamily="18" charset="0"/>
                <a:cs typeface="Times New Roman" pitchFamily="18" charset="0"/>
              </a:rPr>
              <a:t>طيران الإمارات: 12745</a:t>
            </a:r>
          </a:p>
          <a:p>
            <a:pPr marL="0" indent="404813" algn="r" rtl="1">
              <a:buClr>
                <a:srgbClr val="FF0000"/>
              </a:buClr>
              <a:buSzPct val="100000"/>
              <a:buFont typeface="+mj-lt"/>
              <a:buAutoNum type="arabicPeriod"/>
            </a:pPr>
            <a:r>
              <a:rPr lang="fr-FR" sz="3200" b="1" dirty="0" smtClean="0">
                <a:solidFill>
                  <a:schemeClr val="bg1"/>
                </a:solidFill>
                <a:latin typeface="Times New Roman" pitchFamily="18" charset="0"/>
                <a:cs typeface="Times New Roman" pitchFamily="18" charset="0"/>
              </a:rPr>
              <a:t>United persel service</a:t>
            </a:r>
            <a:r>
              <a:rPr lang="ar-DZ" sz="3200" b="1" dirty="0" smtClean="0">
                <a:solidFill>
                  <a:schemeClr val="bg1"/>
                </a:solidFill>
                <a:latin typeface="Times New Roman" pitchFamily="18" charset="0"/>
                <a:cs typeface="Times New Roman" pitchFamily="18" charset="0"/>
              </a:rPr>
              <a:t>: 11940</a:t>
            </a:r>
          </a:p>
          <a:p>
            <a:pPr marL="0" indent="404813" algn="r" rtl="1">
              <a:buClr>
                <a:srgbClr val="FF0000"/>
              </a:buClr>
              <a:buSzPct val="100000"/>
              <a:buFont typeface="+mj-lt"/>
              <a:buAutoNum type="arabicPeriod"/>
            </a:pPr>
            <a:r>
              <a:rPr lang="ar-DZ" sz="3200" b="1" dirty="0" smtClean="0">
                <a:solidFill>
                  <a:schemeClr val="bg1"/>
                </a:solidFill>
                <a:latin typeface="Times New Roman" pitchFamily="18" charset="0"/>
                <a:cs typeface="Times New Roman" pitchFamily="18" charset="0"/>
              </a:rPr>
              <a:t>طيران قطر: 10999 </a:t>
            </a:r>
          </a:p>
          <a:p>
            <a:pPr marL="0" indent="404813" algn="r" rtl="1">
              <a:buClr>
                <a:srgbClr val="FF0000"/>
              </a:buClr>
              <a:buSzPct val="100000"/>
              <a:buFont typeface="+mj-lt"/>
              <a:buAutoNum type="arabicPeriod"/>
            </a:pPr>
            <a:r>
              <a:rPr lang="fr-FR" sz="3200" b="1" dirty="0" smtClean="0">
                <a:solidFill>
                  <a:schemeClr val="bg1"/>
                </a:solidFill>
                <a:latin typeface="Times New Roman" pitchFamily="18" charset="0"/>
                <a:cs typeface="Times New Roman" pitchFamily="18" charset="0"/>
              </a:rPr>
              <a:t>Cathy Pacific </a:t>
            </a:r>
            <a:r>
              <a:rPr lang="fr-FR" sz="3200" b="1" dirty="0" err="1" smtClean="0">
                <a:solidFill>
                  <a:schemeClr val="bg1"/>
                </a:solidFill>
                <a:latin typeface="Times New Roman" pitchFamily="18" charset="0"/>
                <a:cs typeface="Times New Roman" pitchFamily="18" charset="0"/>
              </a:rPr>
              <a:t>airways</a:t>
            </a:r>
            <a:r>
              <a:rPr lang="fr-FR" sz="3200" b="1" dirty="0" smtClean="0">
                <a:solidFill>
                  <a:schemeClr val="bg1"/>
                </a:solidFill>
                <a:latin typeface="Times New Roman" pitchFamily="18" charset="0"/>
                <a:cs typeface="Times New Roman" pitchFamily="18" charset="0"/>
              </a:rPr>
              <a:t> </a:t>
            </a:r>
            <a:r>
              <a:rPr lang="ar-DZ" sz="3200" b="1" dirty="0" smtClean="0">
                <a:solidFill>
                  <a:schemeClr val="bg1"/>
                </a:solidFill>
                <a:latin typeface="Times New Roman" pitchFamily="18" charset="0"/>
                <a:cs typeface="Times New Roman" pitchFamily="18" charset="0"/>
              </a:rPr>
              <a:t>: 10772 </a:t>
            </a:r>
          </a:p>
          <a:p>
            <a:pPr marL="0" indent="404813" algn="r" rtl="1">
              <a:buClr>
                <a:srgbClr val="FF0000"/>
              </a:buClr>
              <a:buSzPct val="100000"/>
              <a:buFont typeface="+mj-lt"/>
              <a:buAutoNum type="arabicPeriod"/>
            </a:pPr>
            <a:r>
              <a:rPr lang="fr-FR" sz="3200" b="1" dirty="0" err="1" smtClean="0">
                <a:solidFill>
                  <a:schemeClr val="bg1"/>
                </a:solidFill>
                <a:latin typeface="Times New Roman" pitchFamily="18" charset="0"/>
                <a:cs typeface="Times New Roman" pitchFamily="18" charset="0"/>
              </a:rPr>
              <a:t>Korean</a:t>
            </a:r>
            <a:r>
              <a:rPr lang="fr-FR" sz="3200" b="1" dirty="0" smtClean="0">
                <a:solidFill>
                  <a:schemeClr val="bg1"/>
                </a:solidFill>
                <a:latin typeface="Times New Roman" pitchFamily="18" charset="0"/>
                <a:cs typeface="Times New Roman" pitchFamily="18" charset="0"/>
              </a:rPr>
              <a:t> air</a:t>
            </a:r>
            <a:r>
              <a:rPr lang="ar-DZ" sz="3200" b="1" dirty="0" smtClean="0">
                <a:solidFill>
                  <a:schemeClr val="bg1"/>
                </a:solidFill>
                <a:latin typeface="Times New Roman" pitchFamily="18" charset="0"/>
                <a:cs typeface="Times New Roman" pitchFamily="18" charset="0"/>
              </a:rPr>
              <a:t>:8015 </a:t>
            </a:r>
          </a:p>
          <a:p>
            <a:pPr marL="0" indent="404813" algn="r" rtl="1">
              <a:buClr>
                <a:srgbClr val="FF0000"/>
              </a:buClr>
              <a:buSzPct val="100000"/>
              <a:buFont typeface="+mj-lt"/>
              <a:buAutoNum type="arabicPeriod"/>
            </a:pPr>
            <a:r>
              <a:rPr lang="fr-FR" sz="3200" b="1" dirty="0" err="1" smtClean="0">
                <a:solidFill>
                  <a:schemeClr val="bg1"/>
                </a:solidFill>
                <a:latin typeface="Times New Roman" pitchFamily="18" charset="0"/>
                <a:cs typeface="Times New Roman" pitchFamily="18" charset="0"/>
              </a:rPr>
              <a:t>Cargolux</a:t>
            </a:r>
            <a:r>
              <a:rPr lang="ar-DZ" sz="3200" b="1" dirty="0" smtClean="0">
                <a:solidFill>
                  <a:schemeClr val="bg1"/>
                </a:solidFill>
                <a:latin typeface="Times New Roman" pitchFamily="18" charset="0"/>
                <a:cs typeface="Times New Roman" pitchFamily="18" charset="0"/>
              </a:rPr>
              <a:t>: 7322 </a:t>
            </a:r>
          </a:p>
          <a:p>
            <a:pPr marL="0" indent="404813" algn="r" rtl="1">
              <a:buClr>
                <a:srgbClr val="FF0000"/>
              </a:buClr>
              <a:buSzPct val="100000"/>
              <a:buFont typeface="+mj-lt"/>
              <a:buAutoNum type="arabicPeriod"/>
            </a:pPr>
            <a:r>
              <a:rPr lang="fr-FR" sz="3200" b="1" dirty="0" smtClean="0">
                <a:solidFill>
                  <a:schemeClr val="bg1"/>
                </a:solidFill>
                <a:latin typeface="Times New Roman" pitchFamily="18" charset="0"/>
                <a:cs typeface="Times New Roman" pitchFamily="18" charset="0"/>
              </a:rPr>
              <a:t>Lufthansa</a:t>
            </a:r>
            <a:r>
              <a:rPr lang="ar-DZ" sz="3200" b="1" dirty="0" smtClean="0">
                <a:solidFill>
                  <a:schemeClr val="bg1"/>
                </a:solidFill>
                <a:latin typeface="Times New Roman" pitchFamily="18" charset="0"/>
                <a:cs typeface="Times New Roman" pitchFamily="18" charset="0"/>
              </a:rPr>
              <a:t>: 7317 </a:t>
            </a:r>
          </a:p>
          <a:p>
            <a:pPr marL="0" indent="404813" algn="r" rtl="1">
              <a:buClr>
                <a:srgbClr val="FF0000"/>
              </a:buClr>
              <a:buSzPct val="100000"/>
              <a:buFont typeface="+mj-lt"/>
              <a:buAutoNum type="arabicPeriod"/>
            </a:pPr>
            <a:r>
              <a:rPr lang="fr-FR" sz="3200" b="1" dirty="0" smtClean="0">
                <a:solidFill>
                  <a:schemeClr val="bg1"/>
                </a:solidFill>
                <a:latin typeface="Times New Roman" pitchFamily="18" charset="0"/>
                <a:cs typeface="Times New Roman" pitchFamily="18" charset="0"/>
              </a:rPr>
              <a:t>Air chaina</a:t>
            </a:r>
            <a:r>
              <a:rPr lang="ar-DZ" sz="3200" b="1" dirty="0" smtClean="0">
                <a:solidFill>
                  <a:schemeClr val="bg1"/>
                </a:solidFill>
                <a:latin typeface="Times New Roman" pitchFamily="18" charset="0"/>
                <a:cs typeface="Times New Roman" pitchFamily="18" charset="0"/>
              </a:rPr>
              <a:t>: 6701 </a:t>
            </a:r>
          </a:p>
          <a:p>
            <a:pPr marL="0" indent="404813" algn="r" rtl="1">
              <a:buClr>
                <a:srgbClr val="FF0000"/>
              </a:buClr>
              <a:buSzPct val="100000"/>
              <a:buFont typeface="+mj-lt"/>
              <a:buAutoNum type="arabicPeriod"/>
            </a:pPr>
            <a:r>
              <a:rPr lang="fr-FR" sz="3200" b="1" dirty="0" smtClean="0">
                <a:solidFill>
                  <a:schemeClr val="bg1"/>
                </a:solidFill>
                <a:latin typeface="Times New Roman" pitchFamily="18" charset="0"/>
                <a:cs typeface="Times New Roman" pitchFamily="18" charset="0"/>
              </a:rPr>
              <a:t>Singapore </a:t>
            </a:r>
            <a:r>
              <a:rPr lang="fr-FR" sz="3200" b="1" dirty="0" err="1" smtClean="0">
                <a:solidFill>
                  <a:schemeClr val="bg1"/>
                </a:solidFill>
                <a:latin typeface="Times New Roman" pitchFamily="18" charset="0"/>
                <a:cs typeface="Times New Roman" pitchFamily="18" charset="0"/>
              </a:rPr>
              <a:t>airlines</a:t>
            </a:r>
            <a:r>
              <a:rPr lang="ar-DZ" sz="3200" b="1" dirty="0" smtClean="0">
                <a:solidFill>
                  <a:schemeClr val="bg1"/>
                </a:solidFill>
                <a:latin typeface="Times New Roman" pitchFamily="18" charset="0"/>
                <a:cs typeface="Times New Roman" pitchFamily="18" charset="0"/>
              </a:rPr>
              <a:t>: 6592</a:t>
            </a:r>
          </a:p>
          <a:p>
            <a:pPr marL="6350" indent="22225" algn="r" rtl="1">
              <a:buClr>
                <a:srgbClr val="FF0000"/>
              </a:buClr>
              <a:buSzPct val="100000"/>
              <a:buFont typeface="+mj-lt"/>
              <a:buAutoNum type="arabicPeriod"/>
            </a:pPr>
            <a:endParaRPr lang="ar-DZ" b="1" dirty="0" smtClean="0">
              <a:solidFill>
                <a:schemeClr val="bg1"/>
              </a:solidFill>
              <a:latin typeface="Times New Roman" pitchFamily="18" charset="0"/>
              <a:cs typeface="Times New Roman" pitchFamily="18" charset="0"/>
            </a:endParaRPr>
          </a:p>
          <a:p>
            <a:pPr marL="6350" indent="22225" algn="r" rtl="1">
              <a:buClr>
                <a:srgbClr val="FF0000"/>
              </a:buClr>
              <a:buSzPct val="100000"/>
              <a:buFont typeface="+mj-lt"/>
              <a:buAutoNum type="arabicPeriod"/>
            </a:pPr>
            <a:endParaRPr lang="ar-DZ" b="1" dirty="0" smtClean="0">
              <a:solidFill>
                <a:schemeClr val="bg1"/>
              </a:solidFill>
              <a:latin typeface="Times New Roman" pitchFamily="18" charset="0"/>
              <a:cs typeface="Times New Roman" pitchFamily="18" charset="0"/>
            </a:endParaRPr>
          </a:p>
          <a:p>
            <a:pPr marL="6350" indent="22225" algn="r" rtl="1">
              <a:buClr>
                <a:srgbClr val="FF0000"/>
              </a:buClr>
              <a:buSzPct val="100000"/>
              <a:buFont typeface="+mj-lt"/>
              <a:buAutoNum type="arabicPeriod"/>
            </a:pPr>
            <a:endParaRPr lang="ar-DZ" b="1" dirty="0" smtClean="0">
              <a:solidFill>
                <a:schemeClr val="bg1"/>
              </a:solidFill>
              <a:latin typeface="Times New Roman" pitchFamily="18" charset="0"/>
              <a:cs typeface="Times New Roman" pitchFamily="18" charset="0"/>
            </a:endParaRPr>
          </a:p>
          <a:p>
            <a:pPr marL="6350" indent="22225" algn="r" rtl="1">
              <a:buClr>
                <a:srgbClr val="FF0000"/>
              </a:buClr>
              <a:buSzPct val="100000"/>
              <a:buFont typeface="+mj-lt"/>
              <a:buAutoNum type="arabicPeriod"/>
            </a:pPr>
            <a:endParaRPr lang="fr-FR" dirty="0">
              <a:latin typeface="Times New Roman" pitchFamily="18" charset="0"/>
              <a:cs typeface="Times New Roman" pitchFamily="18" charset="0"/>
            </a:endParaRPr>
          </a:p>
        </p:txBody>
      </p:sp>
    </p:spTree>
  </p:cSld>
  <p:clrMapOvr>
    <a:masterClrMapping/>
  </p:clrMapOvr>
  <p:transition>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304800"/>
            <a:ext cx="8458200" cy="3962400"/>
          </a:xfrm>
        </p:spPr>
        <p:txBody>
          <a:bodyPr>
            <a:noAutofit/>
          </a:bodyPr>
          <a:lstStyle/>
          <a:p>
            <a:pPr algn="ctr" rtl="1">
              <a:spcBef>
                <a:spcPts val="0"/>
              </a:spcBef>
            </a:pPr>
            <a:r>
              <a:rPr lang="ar-DZ" sz="2400" b="1" i="1" dirty="0" smtClean="0">
                <a:solidFill>
                  <a:schemeClr val="bg1"/>
                </a:solidFill>
                <a:latin typeface="Times New Roman" pitchFamily="18" charset="0"/>
                <a:cs typeface="Times New Roman" pitchFamily="18" charset="0"/>
              </a:rPr>
              <a:t>الجمهــورية الجزائــرية الديمقــراطية الشعبيـــة</a:t>
            </a:r>
            <a:endParaRPr lang="en-US" sz="2400" b="1" dirty="0" smtClean="0">
              <a:solidFill>
                <a:schemeClr val="bg1"/>
              </a:solidFill>
              <a:latin typeface="Times New Roman" pitchFamily="18" charset="0"/>
              <a:cs typeface="Times New Roman" pitchFamily="18" charset="0"/>
            </a:endParaRPr>
          </a:p>
          <a:p>
            <a:pPr algn="ctr">
              <a:spcBef>
                <a:spcPts val="0"/>
              </a:spcBef>
            </a:pPr>
            <a:r>
              <a:rPr lang="fr-FR" sz="2400" b="1" i="1" dirty="0" smtClean="0">
                <a:solidFill>
                  <a:schemeClr val="bg1"/>
                </a:solidFill>
                <a:latin typeface="Times New Roman" pitchFamily="18" charset="0"/>
                <a:cs typeface="Times New Roman" pitchFamily="18" charset="0"/>
              </a:rPr>
              <a:t>République Algérienne Démocratique et Populaire</a:t>
            </a:r>
            <a:endParaRPr lang="en-US" sz="2400" b="1" dirty="0" smtClean="0">
              <a:solidFill>
                <a:schemeClr val="bg1"/>
              </a:solidFill>
              <a:latin typeface="Times New Roman" pitchFamily="18" charset="0"/>
              <a:cs typeface="Times New Roman" pitchFamily="18" charset="0"/>
            </a:endParaRPr>
          </a:p>
          <a:p>
            <a:pPr algn="ctr">
              <a:spcBef>
                <a:spcPts val="0"/>
              </a:spcBef>
            </a:pPr>
            <a:r>
              <a:rPr lang="ar-DZ" sz="2400" b="1" dirty="0" smtClean="0">
                <a:solidFill>
                  <a:schemeClr val="bg1"/>
                </a:solidFill>
                <a:latin typeface="Times New Roman" pitchFamily="18" charset="0"/>
                <a:cs typeface="Times New Roman" pitchFamily="18" charset="0"/>
              </a:rPr>
              <a:t>وزارة التعليــم العــالي والبحــث العلمـي</a:t>
            </a:r>
            <a:endParaRPr lang="en-US" sz="2400" b="1" dirty="0" smtClean="0">
              <a:solidFill>
                <a:schemeClr val="bg1"/>
              </a:solidFill>
              <a:latin typeface="Times New Roman" pitchFamily="18" charset="0"/>
              <a:cs typeface="Times New Roman" pitchFamily="18" charset="0"/>
            </a:endParaRPr>
          </a:p>
          <a:p>
            <a:pPr algn="ctr">
              <a:spcBef>
                <a:spcPts val="0"/>
              </a:spcBef>
            </a:pPr>
            <a:r>
              <a:rPr lang="fr-FR" sz="2200" b="1" i="1" dirty="0" smtClean="0">
                <a:solidFill>
                  <a:schemeClr val="bg1"/>
                </a:solidFill>
                <a:latin typeface="Times New Roman" pitchFamily="18" charset="0"/>
                <a:cs typeface="Times New Roman" pitchFamily="18" charset="0"/>
              </a:rPr>
              <a:t>Ministère de l’Enseignement Supérieur et de la Recherche Scientifique</a:t>
            </a:r>
            <a:endParaRPr lang="en-US" sz="2200" b="1" dirty="0" smtClean="0">
              <a:solidFill>
                <a:schemeClr val="bg1"/>
              </a:solidFill>
              <a:latin typeface="Times New Roman" pitchFamily="18" charset="0"/>
              <a:cs typeface="Times New Roman" pitchFamily="18" charset="0"/>
            </a:endParaRPr>
          </a:p>
          <a:p>
            <a:pPr algn="ctr">
              <a:spcBef>
                <a:spcPts val="0"/>
              </a:spcBef>
            </a:pPr>
            <a:r>
              <a:rPr lang="ar-DZ" sz="2400" b="1" i="1" dirty="0" smtClean="0">
                <a:solidFill>
                  <a:schemeClr val="bg1"/>
                </a:solidFill>
                <a:latin typeface="Times New Roman" pitchFamily="18" charset="0"/>
                <a:cs typeface="Times New Roman" pitchFamily="18" charset="0"/>
              </a:rPr>
              <a:t>جــامعة محــمد خيضــر – بسكرة –</a:t>
            </a:r>
            <a:endParaRPr lang="en-US" sz="2400" b="1" dirty="0" smtClean="0">
              <a:solidFill>
                <a:schemeClr val="bg1"/>
              </a:solidFill>
              <a:latin typeface="Times New Roman" pitchFamily="18" charset="0"/>
              <a:cs typeface="Times New Roman" pitchFamily="18" charset="0"/>
            </a:endParaRPr>
          </a:p>
          <a:p>
            <a:pPr algn="ctr">
              <a:spcBef>
                <a:spcPts val="0"/>
              </a:spcBef>
            </a:pPr>
            <a:r>
              <a:rPr lang="ar-DZ" sz="2400" b="1" i="1" dirty="0" smtClean="0">
                <a:solidFill>
                  <a:schemeClr val="bg1"/>
                </a:solidFill>
                <a:latin typeface="Times New Roman" pitchFamily="18" charset="0"/>
                <a:cs typeface="Times New Roman" pitchFamily="18" charset="0"/>
              </a:rPr>
              <a:t>كــلية العلــوم الاقتصــادية </a:t>
            </a:r>
            <a:r>
              <a:rPr lang="ar-DZ" sz="2400" b="1" i="1" dirty="0" err="1" smtClean="0">
                <a:solidFill>
                  <a:schemeClr val="bg1"/>
                </a:solidFill>
                <a:latin typeface="Times New Roman" pitchFamily="18" charset="0"/>
                <a:cs typeface="Times New Roman" pitchFamily="18" charset="0"/>
              </a:rPr>
              <a:t>و</a:t>
            </a:r>
            <a:r>
              <a:rPr lang="ar-DZ" sz="2400" b="1" i="1" dirty="0" smtClean="0">
                <a:solidFill>
                  <a:schemeClr val="bg1"/>
                </a:solidFill>
                <a:latin typeface="Times New Roman" pitchFamily="18" charset="0"/>
                <a:cs typeface="Times New Roman" pitchFamily="18" charset="0"/>
              </a:rPr>
              <a:t> التجــارية </a:t>
            </a:r>
            <a:r>
              <a:rPr lang="ar-DZ" sz="2400" b="1" i="1" dirty="0" err="1" smtClean="0">
                <a:solidFill>
                  <a:schemeClr val="bg1"/>
                </a:solidFill>
                <a:latin typeface="Times New Roman" pitchFamily="18" charset="0"/>
                <a:cs typeface="Times New Roman" pitchFamily="18" charset="0"/>
              </a:rPr>
              <a:t>و</a:t>
            </a:r>
            <a:r>
              <a:rPr lang="ar-DZ" sz="2400" b="1" i="1" dirty="0" smtClean="0">
                <a:solidFill>
                  <a:schemeClr val="bg1"/>
                </a:solidFill>
                <a:latin typeface="Times New Roman" pitchFamily="18" charset="0"/>
                <a:cs typeface="Times New Roman" pitchFamily="18" charset="0"/>
              </a:rPr>
              <a:t> علــوم التسييــر</a:t>
            </a:r>
            <a:endParaRPr lang="en-US" sz="2400" b="1" dirty="0" smtClean="0">
              <a:solidFill>
                <a:schemeClr val="bg1"/>
              </a:solidFill>
              <a:latin typeface="Times New Roman" pitchFamily="18" charset="0"/>
              <a:cs typeface="Times New Roman" pitchFamily="18" charset="0"/>
            </a:endParaRPr>
          </a:p>
          <a:p>
            <a:pPr algn="ctr">
              <a:spcBef>
                <a:spcPts val="0"/>
              </a:spcBef>
            </a:pPr>
            <a:r>
              <a:rPr lang="ar-DZ" sz="2400" b="1" i="1" dirty="0" smtClean="0">
                <a:solidFill>
                  <a:schemeClr val="bg1"/>
                </a:solidFill>
                <a:latin typeface="Times New Roman" pitchFamily="18" charset="0"/>
                <a:cs typeface="Times New Roman" pitchFamily="18" charset="0"/>
              </a:rPr>
              <a:t>قسم العلوم التجارية</a:t>
            </a:r>
            <a:endParaRPr lang="en-US" sz="2400" b="1" dirty="0" smtClean="0">
              <a:solidFill>
                <a:schemeClr val="bg1"/>
              </a:solidFill>
              <a:latin typeface="Times New Roman" pitchFamily="18" charset="0"/>
              <a:cs typeface="Times New Roman" pitchFamily="18" charset="0"/>
            </a:endParaRPr>
          </a:p>
          <a:p>
            <a:pPr algn="ctr" rtl="1">
              <a:spcBef>
                <a:spcPts val="0"/>
              </a:spcBef>
            </a:pPr>
            <a:r>
              <a:rPr lang="ar-DZ" sz="2400" b="1" dirty="0" smtClean="0">
                <a:solidFill>
                  <a:schemeClr val="bg1"/>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3600" b="1" dirty="0" smtClean="0">
                <a:solidFill>
                  <a:schemeClr val="bg1"/>
                </a:solidFill>
                <a:latin typeface="Times New Roman" pitchFamily="18" charset="0"/>
                <a:ea typeface="Tahoma" pitchFamily="34" charset="0"/>
                <a:cs typeface="Times New Roman" pitchFamily="18" charset="0"/>
              </a:rPr>
              <a:t>مقياس: إمداد ونقل دولي</a:t>
            </a:r>
          </a:p>
          <a:p>
            <a:pPr algn="ctr" rtl="1" fontAlgn="ctr"/>
            <a:r>
              <a:rPr lang="ar-DZ" b="1" dirty="0" smtClean="0">
                <a:solidFill>
                  <a:schemeClr val="bg1"/>
                </a:solidFill>
                <a:latin typeface="Times New Roman" pitchFamily="18" charset="0"/>
                <a:cs typeface="Times New Roman" pitchFamily="18" charset="0"/>
              </a:rPr>
              <a:t>الموسم الجامعي: 2020/2019</a:t>
            </a:r>
          </a:p>
        </p:txBody>
      </p:sp>
      <p:grpSp>
        <p:nvGrpSpPr>
          <p:cNvPr id="2" name="Group 1"/>
          <p:cNvGrpSpPr>
            <a:grpSpLocks/>
          </p:cNvGrpSpPr>
          <p:nvPr/>
        </p:nvGrpSpPr>
        <p:grpSpPr bwMode="auto">
          <a:xfrm>
            <a:off x="228600" y="3810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926002" y="3810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789539"/>
            <a:ext cx="7696200" cy="1458861"/>
          </a:xfrm>
          <a:prstGeom prst="rect">
            <a:avLst/>
          </a:prstGeom>
        </p:spPr>
        <p:txBody>
          <a:bodyPr wrap="square">
            <a:spAutoFit/>
          </a:bodyPr>
          <a:lstStyle/>
          <a:p>
            <a:pPr lvl="0" algn="ctr" rtl="1" fontAlgn="ctr">
              <a:spcBef>
                <a:spcPct val="20000"/>
              </a:spcBef>
              <a:buClr>
                <a:srgbClr val="F0A22E"/>
              </a:buClr>
              <a:buSzPct val="70000"/>
              <a:defRPr/>
            </a:pPr>
            <a:r>
              <a:rPr lang="ar-DZ" sz="2400" b="1" dirty="0" smtClean="0">
                <a:solidFill>
                  <a:prstClr val="black"/>
                </a:solidFill>
                <a:latin typeface="Adobe Arabic" pitchFamily="18" charset="-78"/>
                <a:cs typeface="Adobe Arabic" pitchFamily="18" charset="-78"/>
              </a:rPr>
              <a:t>أعمال موجهة حول:</a:t>
            </a:r>
            <a:endParaRPr lang="fr-FR" sz="2400" b="1" dirty="0" smtClean="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5400" b="1" dirty="0" smtClean="0">
                <a:solidFill>
                  <a:srgbClr val="FF0000"/>
                </a:solidFill>
                <a:latin typeface="Adobe Arabic" pitchFamily="18" charset="-78"/>
                <a:cs typeface="Adobe Arabic" pitchFamily="18" charset="-78"/>
              </a:rPr>
              <a:t>تحرير النقل الجوي الدولي</a:t>
            </a:r>
            <a:endParaRPr lang="ar-DZ" sz="5400" b="1" dirty="0">
              <a:solidFill>
                <a:srgbClr val="FF0000"/>
              </a:solidFill>
              <a:latin typeface="Adobe Arabic" pitchFamily="18" charset="-78"/>
              <a:cs typeface="Adobe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971800" y="457200"/>
            <a:ext cx="5638800" cy="838200"/>
          </a:xfrm>
        </p:spPr>
        <p:txBody>
          <a:bodyPr>
            <a:normAutofit/>
          </a:bodyPr>
          <a:lstStyle/>
          <a:p>
            <a:pPr algn="r" rtl="1"/>
            <a:r>
              <a:rPr lang="ar-DZ" sz="3600" b="1" dirty="0" smtClean="0">
                <a:solidFill>
                  <a:srgbClr val="FF0000"/>
                </a:solidFill>
              </a:rPr>
              <a:t>1. تعريف تحرير النقل الجوي الدولي:</a:t>
            </a:r>
            <a:endParaRPr lang="fr-FR" sz="3600" b="1" dirty="0">
              <a:solidFill>
                <a:srgbClr val="FF0000"/>
              </a:solidFill>
            </a:endParaRPr>
          </a:p>
        </p:txBody>
      </p:sp>
      <p:sp>
        <p:nvSpPr>
          <p:cNvPr id="3" name="Espace réservé du contenu 2"/>
          <p:cNvSpPr>
            <a:spLocks noGrp="1"/>
          </p:cNvSpPr>
          <p:nvPr>
            <p:ph idx="1"/>
          </p:nvPr>
        </p:nvSpPr>
        <p:spPr>
          <a:xfrm>
            <a:off x="228600" y="1600200"/>
            <a:ext cx="8686800" cy="3124200"/>
          </a:xfrm>
        </p:spPr>
        <p:txBody>
          <a:bodyPr>
            <a:noAutofit/>
          </a:bodyPr>
          <a:lstStyle/>
          <a:p>
            <a:pPr marL="0" indent="0" algn="just" rtl="1">
              <a:buNone/>
            </a:pPr>
            <a:r>
              <a:rPr lang="ar-DZ" sz="3200" b="1" dirty="0" smtClean="0">
                <a:solidFill>
                  <a:srgbClr val="FF0000"/>
                </a:solidFill>
                <a:latin typeface="Times New Roman" pitchFamily="18" charset="0"/>
                <a:cs typeface="Times New Roman" pitchFamily="18" charset="0"/>
              </a:rPr>
              <a:t>التحرير </a:t>
            </a:r>
            <a:r>
              <a:rPr lang="fr-FR" sz="3200" b="1" dirty="0" smtClean="0">
                <a:solidFill>
                  <a:srgbClr val="FF0000"/>
                </a:solidFill>
                <a:latin typeface="Times New Roman" pitchFamily="18" charset="0"/>
                <a:cs typeface="Times New Roman" pitchFamily="18" charset="0"/>
              </a:rPr>
              <a:t>libéralisation</a:t>
            </a:r>
            <a:r>
              <a:rPr lang="ar-DZ" sz="3200" b="1" dirty="0" smtClean="0">
                <a:solidFill>
                  <a:srgbClr val="FF0000"/>
                </a:solidFill>
                <a:latin typeface="Times New Roman" pitchFamily="18" charset="0"/>
                <a:cs typeface="Times New Roman" pitchFamily="18" charset="0"/>
              </a:rPr>
              <a:t>: </a:t>
            </a:r>
            <a:r>
              <a:rPr lang="ar-DZ" sz="3200" b="1" dirty="0" smtClean="0">
                <a:solidFill>
                  <a:schemeClr val="bg1"/>
                </a:solidFill>
                <a:latin typeface="Times New Roman" pitchFamily="18" charset="0"/>
                <a:cs typeface="Times New Roman" pitchFamily="18" charset="0"/>
              </a:rPr>
              <a:t>تهيئة السوق أمام نشاط </a:t>
            </a:r>
            <a:r>
              <a:rPr lang="ar-DZ" sz="3200" b="1" dirty="0" smtClean="0">
                <a:solidFill>
                  <a:srgbClr val="FF0000"/>
                </a:solidFill>
                <a:latin typeface="Times New Roman" pitchFamily="18" charset="0"/>
                <a:cs typeface="Times New Roman" pitchFamily="18" charset="0"/>
              </a:rPr>
              <a:t>القطاع الخاص</a:t>
            </a:r>
            <a:r>
              <a:rPr lang="ar-DZ" sz="3200" b="1" dirty="0" smtClean="0">
                <a:solidFill>
                  <a:schemeClr val="bg1"/>
                </a:solidFill>
                <a:latin typeface="Times New Roman" pitchFamily="18" charset="0"/>
                <a:cs typeface="Times New Roman" pitchFamily="18" charset="0"/>
              </a:rPr>
              <a:t> وتحفيز </a:t>
            </a:r>
            <a:r>
              <a:rPr lang="ar-DZ" sz="3200" b="1" dirty="0" smtClean="0">
                <a:solidFill>
                  <a:srgbClr val="FF0000"/>
                </a:solidFill>
                <a:latin typeface="Times New Roman" pitchFamily="18" charset="0"/>
                <a:cs typeface="Times New Roman" pitchFamily="18" charset="0"/>
              </a:rPr>
              <a:t>الاستثمار المحلي </a:t>
            </a:r>
            <a:r>
              <a:rPr lang="ar-DZ" sz="3200" b="1" dirty="0" smtClean="0">
                <a:solidFill>
                  <a:schemeClr val="bg1"/>
                </a:solidFill>
                <a:latin typeface="Times New Roman" pitchFamily="18" charset="0"/>
                <a:cs typeface="Times New Roman" pitchFamily="18" charset="0"/>
              </a:rPr>
              <a:t>وجذب </a:t>
            </a:r>
            <a:r>
              <a:rPr lang="ar-DZ" sz="3200" b="1" dirty="0" smtClean="0">
                <a:solidFill>
                  <a:srgbClr val="FF0000"/>
                </a:solidFill>
                <a:latin typeface="Times New Roman" pitchFamily="18" charset="0"/>
                <a:cs typeface="Times New Roman" pitchFamily="18" charset="0"/>
              </a:rPr>
              <a:t>الاستثمار الأجنبي</a:t>
            </a:r>
            <a:r>
              <a:rPr lang="ar-DZ" sz="3200" b="1" dirty="0" smtClean="0">
                <a:solidFill>
                  <a:schemeClr val="bg1"/>
                </a:solidFill>
                <a:latin typeface="Times New Roman" pitchFamily="18" charset="0"/>
                <a:cs typeface="Times New Roman" pitchFamily="18" charset="0"/>
              </a:rPr>
              <a:t>، من خلال </a:t>
            </a:r>
            <a:r>
              <a:rPr lang="ar-DZ" sz="3200" b="1" dirty="0" smtClean="0">
                <a:solidFill>
                  <a:srgbClr val="FF0000"/>
                </a:solidFill>
                <a:latin typeface="Times New Roman" pitchFamily="18" charset="0"/>
                <a:cs typeface="Times New Roman" pitchFamily="18" charset="0"/>
              </a:rPr>
              <a:t>تحرير سياسات التسعير والتوزيع</a:t>
            </a:r>
            <a:r>
              <a:rPr lang="ar-DZ" sz="3200" b="1" dirty="0" smtClean="0">
                <a:solidFill>
                  <a:schemeClr val="bg1"/>
                </a:solidFill>
                <a:latin typeface="Times New Roman" pitchFamily="18" charset="0"/>
                <a:cs typeface="Times New Roman" pitchFamily="18" charset="0"/>
              </a:rPr>
              <a:t>، و</a:t>
            </a:r>
            <a:r>
              <a:rPr lang="ar-DZ" sz="3200" b="1" dirty="0" smtClean="0">
                <a:solidFill>
                  <a:srgbClr val="FF0000"/>
                </a:solidFill>
                <a:latin typeface="Times New Roman" pitchFamily="18" charset="0"/>
                <a:cs typeface="Times New Roman" pitchFamily="18" charset="0"/>
              </a:rPr>
              <a:t>حرية الدخول والخروج </a:t>
            </a:r>
            <a:r>
              <a:rPr lang="ar-DZ" sz="3200" b="1" dirty="0" smtClean="0">
                <a:solidFill>
                  <a:schemeClr val="bg1"/>
                </a:solidFill>
                <a:latin typeface="Times New Roman" pitchFamily="18" charset="0"/>
                <a:cs typeface="Times New Roman" pitchFamily="18" charset="0"/>
              </a:rPr>
              <a:t>للقطاع، وإزالة كل الحواجز و</a:t>
            </a:r>
            <a:r>
              <a:rPr lang="ar-DZ" sz="3200" b="1" dirty="0" smtClean="0">
                <a:solidFill>
                  <a:srgbClr val="FF0000"/>
                </a:solidFill>
                <a:latin typeface="Times New Roman" pitchFamily="18" charset="0"/>
                <a:cs typeface="Times New Roman" pitchFamily="18" charset="0"/>
              </a:rPr>
              <a:t>تقليص عمل الحكومة </a:t>
            </a:r>
            <a:r>
              <a:rPr lang="ar-DZ" sz="3200" b="1" dirty="0" smtClean="0">
                <a:solidFill>
                  <a:schemeClr val="bg1"/>
                </a:solidFill>
                <a:latin typeface="Times New Roman" pitchFamily="18" charset="0"/>
                <a:cs typeface="Times New Roman" pitchFamily="18" charset="0"/>
              </a:rPr>
              <a:t>في المجالات التي تعمل فيها </a:t>
            </a:r>
            <a:r>
              <a:rPr lang="ar-DZ" sz="3200" b="1" dirty="0" smtClean="0">
                <a:solidFill>
                  <a:srgbClr val="FF0000"/>
                </a:solidFill>
                <a:latin typeface="Times New Roman" pitchFamily="18" charset="0"/>
                <a:cs typeface="Times New Roman" pitchFamily="18" charset="0"/>
              </a:rPr>
              <a:t>آليات السوق</a:t>
            </a:r>
            <a:r>
              <a:rPr lang="ar-DZ" sz="3200" b="1" dirty="0" smtClean="0">
                <a:solidFill>
                  <a:schemeClr val="bg1"/>
                </a:solidFill>
                <a:latin typeface="Times New Roman" pitchFamily="18" charset="0"/>
                <a:cs typeface="Times New Roman" pitchFamily="18" charset="0"/>
              </a:rPr>
              <a:t>، بما يؤدي إلى تحسين </a:t>
            </a:r>
            <a:r>
              <a:rPr lang="ar-DZ" sz="3200" b="1" dirty="0" smtClean="0">
                <a:solidFill>
                  <a:schemeClr val="bg1"/>
                </a:solidFill>
                <a:latin typeface="Times New Roman" pitchFamily="18" charset="0"/>
                <a:cs typeface="Times New Roman" pitchFamily="18" charset="0"/>
              </a:rPr>
              <a:t>الكفاءة والجودة </a:t>
            </a:r>
            <a:r>
              <a:rPr lang="ar-DZ" sz="3200" b="1" dirty="0" smtClean="0">
                <a:solidFill>
                  <a:schemeClr val="bg1"/>
                </a:solidFill>
                <a:latin typeface="Times New Roman" pitchFamily="18" charset="0"/>
                <a:cs typeface="Times New Roman" pitchFamily="18" charset="0"/>
              </a:rPr>
              <a:t>وتعزيز </a:t>
            </a:r>
            <a:r>
              <a:rPr lang="ar-DZ" sz="3200" b="1" dirty="0" smtClean="0">
                <a:solidFill>
                  <a:schemeClr val="bg1"/>
                </a:solidFill>
                <a:latin typeface="Times New Roman" pitchFamily="18" charset="0"/>
                <a:cs typeface="Times New Roman" pitchFamily="18" charset="0"/>
              </a:rPr>
              <a:t>التنافسية.</a:t>
            </a:r>
            <a:endParaRPr lang="ar-DZ" sz="3200" b="1" dirty="0" smtClean="0">
              <a:solidFill>
                <a:schemeClr val="bg1"/>
              </a:solidFill>
              <a:latin typeface="Times New Roman" pitchFamily="18" charset="0"/>
              <a:cs typeface="Times New Roman" pitchFamily="18" charset="0"/>
            </a:endParaRPr>
          </a:p>
        </p:txBody>
      </p:sp>
      <p:sp>
        <p:nvSpPr>
          <p:cNvPr id="4" name="Espace réservé du contenu 2"/>
          <p:cNvSpPr txBox="1">
            <a:spLocks/>
          </p:cNvSpPr>
          <p:nvPr/>
        </p:nvSpPr>
        <p:spPr>
          <a:xfrm>
            <a:off x="228600" y="5029200"/>
            <a:ext cx="8686800" cy="1600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إذن يعني تحرير النقل الجوي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رفع يد الحكومة من السيطرة على نشاط النقل الجوي</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من خلال: عدم التحكم في هيكل السوق( إلغاء القيود التنظيمية والكمية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والسعرية</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ar-DZ" sz="4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420624" marR="0" lvl="0" indent="-38404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over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914400"/>
            <a:ext cx="8382000" cy="762000"/>
          </a:xfrm>
        </p:spPr>
        <p:txBody>
          <a:bodyPr>
            <a:normAutofit/>
          </a:bodyPr>
          <a:lstStyle/>
          <a:p>
            <a:pPr marL="0" indent="36513" algn="just" rtl="1">
              <a:buNone/>
            </a:pPr>
            <a:r>
              <a:rPr lang="ar-DZ" sz="3600" b="1" dirty="0" smtClean="0">
                <a:solidFill>
                  <a:srgbClr val="FF0000"/>
                </a:solidFill>
                <a:latin typeface="Times New Roman" pitchFamily="18" charset="0"/>
                <a:cs typeface="Times New Roman" pitchFamily="18" charset="0"/>
              </a:rPr>
              <a:t>2. مبررات مؤيدو تحرير النقل الجوي:</a:t>
            </a:r>
          </a:p>
        </p:txBody>
      </p:sp>
      <p:sp>
        <p:nvSpPr>
          <p:cNvPr id="4" name="Espace réservé du contenu 2"/>
          <p:cNvSpPr txBox="1">
            <a:spLocks/>
          </p:cNvSpPr>
          <p:nvPr/>
        </p:nvSpPr>
        <p:spPr>
          <a:xfrm>
            <a:off x="304800" y="2209800"/>
            <a:ext cx="8382000" cy="2514600"/>
          </a:xfrm>
          <a:prstGeom prst="rect">
            <a:avLst/>
          </a:prstGeom>
        </p:spPr>
        <p:txBody>
          <a:bodyPr vert="horz">
            <a:normAutofit lnSpcReduction="10000"/>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يرى المؤيدون لتحرير النقل الجوي أنه السبيل الوحيد لنمو عدد السائحين، وهو ما يحقق تدفق العملات الأجنبية وزيادة الأرباح، إضافة لترشيد التكاليف وخلق فرص عمل جديدة، إلى جانب ظهور المنافسة التي تؤدي لكفاءة تخصيص الموارد وتحسين خدمة العملاء.</a:t>
            </a:r>
            <a:endParaRPr kumimoji="0" lang="fr-FR" sz="32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cover dir="l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066800"/>
            <a:ext cx="8229600" cy="990600"/>
          </a:xfrm>
        </p:spPr>
        <p:txBody>
          <a:bodyPr>
            <a:normAutofit/>
          </a:bodyPr>
          <a:lstStyle/>
          <a:p>
            <a:pPr marL="0" indent="36513" algn="just" rtl="1">
              <a:buNone/>
            </a:pPr>
            <a:r>
              <a:rPr lang="ar-DZ" sz="3600" b="1" dirty="0" smtClean="0">
                <a:solidFill>
                  <a:srgbClr val="FF0000"/>
                </a:solidFill>
                <a:latin typeface="Times New Roman" pitchFamily="18" charset="0"/>
                <a:cs typeface="Times New Roman" pitchFamily="18" charset="0"/>
              </a:rPr>
              <a:t>3. مبررات معارضو تحرير النقل الجوي:</a:t>
            </a:r>
          </a:p>
        </p:txBody>
      </p:sp>
      <p:sp>
        <p:nvSpPr>
          <p:cNvPr id="5" name="Espace réservé du contenu 2"/>
          <p:cNvSpPr txBox="1">
            <a:spLocks/>
          </p:cNvSpPr>
          <p:nvPr/>
        </p:nvSpPr>
        <p:spPr>
          <a:xfrm>
            <a:off x="457200" y="2057400"/>
            <a:ext cx="8153400" cy="25908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يتخوفون من الفوضى التي تنشأ من التحرير، حيث أن زيادة العرض على الطلب قد تدفع بمستوى الخدمة إلى الانهيار، كما أن تدني الأسعار يهدد الشركة الوطنية، خاصة عندما يتم دعم الشركات الأجنبية من حكوماتها، لذا فهم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ينادون</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بفكرة إعادة التنظيم فقط.</a:t>
            </a:r>
            <a:endParaRPr kumimoji="0" lang="fr-FR" sz="32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1"/>
            <a:ext cx="8382000" cy="838200"/>
          </a:xfrm>
        </p:spPr>
        <p:txBody>
          <a:bodyPr/>
          <a:lstStyle/>
          <a:p>
            <a:pPr marL="6350" indent="22225" algn="just" rtl="1">
              <a:buClr>
                <a:srgbClr val="FF0000"/>
              </a:buClr>
              <a:buNone/>
            </a:pPr>
            <a:r>
              <a:rPr lang="ar-DZ" sz="3600" b="1" dirty="0" smtClean="0">
                <a:solidFill>
                  <a:srgbClr val="FF0000"/>
                </a:solidFill>
                <a:latin typeface="Times New Roman" pitchFamily="18" charset="0"/>
                <a:cs typeface="Times New Roman" pitchFamily="18" charset="0"/>
              </a:rPr>
              <a:t>4. بدائل التحرير (إعادة التنظيم </a:t>
            </a:r>
            <a:r>
              <a:rPr lang="fr-FR" sz="3600" b="1" dirty="0" err="1" smtClean="0">
                <a:solidFill>
                  <a:srgbClr val="FF0000"/>
                </a:solidFill>
                <a:latin typeface="Times New Roman" pitchFamily="18" charset="0"/>
                <a:cs typeface="Times New Roman" pitchFamily="18" charset="0"/>
              </a:rPr>
              <a:t>Rerégulation</a:t>
            </a:r>
            <a:r>
              <a:rPr lang="ar-DZ" sz="3600" b="1" dirty="0" smtClean="0">
                <a:solidFill>
                  <a:srgbClr val="FF0000"/>
                </a:solidFill>
                <a:latin typeface="Times New Roman" pitchFamily="18" charset="0"/>
                <a:cs typeface="Times New Roman" pitchFamily="18" charset="0"/>
              </a:rPr>
              <a:t>):</a:t>
            </a:r>
          </a:p>
        </p:txBody>
      </p:sp>
      <p:sp>
        <p:nvSpPr>
          <p:cNvPr id="4" name="Espace réservé du contenu 2"/>
          <p:cNvSpPr txBox="1">
            <a:spLocks/>
          </p:cNvSpPr>
          <p:nvPr/>
        </p:nvSpPr>
        <p:spPr>
          <a:xfrm>
            <a:off x="304800" y="2590800"/>
            <a:ext cx="8382000" cy="3200400"/>
          </a:xfrm>
          <a:prstGeom prst="rect">
            <a:avLst/>
          </a:prstGeom>
        </p:spPr>
        <p:txBody>
          <a:bodyPr vert="horz">
            <a:norm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نادى</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المعارضون بفكرة إعادة التنظيم، التي تعد مقابلا لفكرة إلغاء القيود التنظيمية </a:t>
            </a:r>
            <a:r>
              <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Dérégulation</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ويراد بها تدخل الدولة لتنظيم المرافق المحررة والرقابة عليها، من خلال الإشراف على تسعير الخدمات ونوعيتها لحماية المستهلك، بما يسمح باستمرار المنافسة، ويوفر للداخلين الجدد لقطاع النقل الجوي الاطمئنان</a:t>
            </a:r>
            <a:r>
              <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1600" y="1143000"/>
            <a:ext cx="7315200" cy="762000"/>
          </a:xfrm>
        </p:spPr>
        <p:txBody>
          <a:bodyPr>
            <a:normAutofit/>
          </a:bodyPr>
          <a:lstStyle/>
          <a:p>
            <a:pPr marL="0" indent="36513" algn="just" rtl="1">
              <a:buClr>
                <a:srgbClr val="FF0000"/>
              </a:buClr>
              <a:buNone/>
            </a:pPr>
            <a:r>
              <a:rPr lang="ar-DZ" sz="3600" b="1" dirty="0" smtClean="0">
                <a:solidFill>
                  <a:srgbClr val="FF0000"/>
                </a:solidFill>
                <a:latin typeface="Times New Roman" pitchFamily="18" charset="0"/>
                <a:cs typeface="Times New Roman" pitchFamily="18" charset="0"/>
              </a:rPr>
              <a:t>أ. مبدأ </a:t>
            </a:r>
            <a:r>
              <a:rPr lang="ar-SA" sz="3600" b="1" dirty="0" smtClean="0">
                <a:solidFill>
                  <a:srgbClr val="FF0000"/>
                </a:solidFill>
                <a:latin typeface="Times New Roman" pitchFamily="18" charset="0"/>
                <a:cs typeface="Times New Roman" pitchFamily="18" charset="0"/>
              </a:rPr>
              <a:t>السماوات المفتوحة</a:t>
            </a:r>
            <a:r>
              <a:rPr lang="fr-FR" sz="3600" b="1" dirty="0" smtClean="0">
                <a:solidFill>
                  <a:srgbClr val="FF0000"/>
                </a:solidFill>
                <a:latin typeface="Times New Roman" pitchFamily="18" charset="0"/>
                <a:cs typeface="Times New Roman" pitchFamily="18" charset="0"/>
              </a:rPr>
              <a:t> Open Skye </a:t>
            </a:r>
            <a:r>
              <a:rPr lang="ar-DZ" sz="3600" b="1" dirty="0" smtClean="0">
                <a:solidFill>
                  <a:srgbClr val="FF0000"/>
                </a:solidFill>
                <a:latin typeface="Times New Roman" pitchFamily="18" charset="0"/>
                <a:cs typeface="Times New Roman" pitchFamily="18" charset="0"/>
              </a:rPr>
              <a:t>:</a:t>
            </a:r>
            <a:endParaRPr lang="ar-DZ" sz="3200" b="1" dirty="0" smtClean="0">
              <a:solidFill>
                <a:schemeClr val="bg1"/>
              </a:solidFill>
            </a:endParaRPr>
          </a:p>
        </p:txBody>
      </p:sp>
      <p:sp>
        <p:nvSpPr>
          <p:cNvPr id="4" name="Espace réservé du contenu 2"/>
          <p:cNvSpPr txBox="1">
            <a:spLocks/>
          </p:cNvSpPr>
          <p:nvPr/>
        </p:nvSpPr>
        <p:spPr>
          <a:xfrm>
            <a:off x="228600" y="2057400"/>
            <a:ext cx="8610600" cy="16002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إزالة كافة القيود على رحلات شركات الطيران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وعلى حقوق النقل الجوى </a:t>
            </a:r>
            <a:r>
              <a:rPr kumimoji="0" lang="ar-SA" sz="3200" b="1" i="0" u="none" strike="noStrike" kern="1200" cap="none" spc="0" normalizeH="0" baseline="0" noProof="0" dirty="0" err="1" smtClean="0">
                <a:ln>
                  <a:noFill/>
                </a:ln>
                <a:solidFill>
                  <a:schemeClr val="bg1"/>
                </a:solidFill>
                <a:effectLst/>
                <a:uLnTx/>
                <a:uFillTx/>
                <a:latin typeface="+mn-lt"/>
                <a:ea typeface="+mn-ea"/>
                <a:cs typeface="+mn-cs"/>
              </a:rPr>
              <a:t>ل</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ها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داخل الدولة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بما في ذلك النقل الداخلي</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أي لا تحديد لخط السير أو</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عدد شركات الطيران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أو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الرحلات</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5" name="Espace réservé du contenu 2"/>
          <p:cNvSpPr txBox="1">
            <a:spLocks/>
          </p:cNvSpPr>
          <p:nvPr/>
        </p:nvSpPr>
        <p:spPr>
          <a:xfrm>
            <a:off x="228600" y="3886200"/>
            <a:ext cx="8610600" cy="16764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فتح الأسواق أمام شركات الطيران لتقديم خدماتها عبر الحرية في الحركة والخدمة، وتقديم أسعار مناسبة تحقق مكاسب للركاب والشاحنين ومقدمي الخدمة والمجتمع ككل.</a:t>
            </a:r>
          </a:p>
        </p:txBody>
      </p:sp>
      <p:sp>
        <p:nvSpPr>
          <p:cNvPr id="6" name="Titre 1"/>
          <p:cNvSpPr>
            <a:spLocks noGrp="1"/>
          </p:cNvSpPr>
          <p:nvPr>
            <p:ph type="title"/>
          </p:nvPr>
        </p:nvSpPr>
        <p:spPr>
          <a:xfrm>
            <a:off x="228600" y="228600"/>
            <a:ext cx="8458200" cy="838200"/>
          </a:xfrm>
        </p:spPr>
        <p:txBody>
          <a:bodyPr>
            <a:normAutofit/>
          </a:bodyPr>
          <a:lstStyle/>
          <a:p>
            <a:pPr algn="r" rtl="1"/>
            <a:r>
              <a:rPr lang="ar-DZ" sz="3600" b="1" dirty="0" smtClean="0">
                <a:solidFill>
                  <a:srgbClr val="FF0000"/>
                </a:solidFill>
              </a:rPr>
              <a:t>5. مفاهيم مشابهة لتحرير النقل الجوي:</a:t>
            </a:r>
            <a:endParaRPr lang="fr-FR" sz="36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762000"/>
            <a:ext cx="8305800" cy="838200"/>
          </a:xfrm>
        </p:spPr>
        <p:txBody>
          <a:bodyPr>
            <a:normAutofit/>
          </a:bodyPr>
          <a:lstStyle/>
          <a:p>
            <a:pPr algn="ctr" rtl="1">
              <a:buNone/>
            </a:pPr>
            <a:r>
              <a:rPr lang="ar-DZ" sz="3600" b="1" dirty="0" smtClean="0">
                <a:solidFill>
                  <a:srgbClr val="FF0000"/>
                </a:solidFill>
              </a:rPr>
              <a:t>أشكال سياسة السماوات المفتوحة</a:t>
            </a:r>
            <a:endParaRPr lang="ar-DZ" sz="3200" b="1" dirty="0" smtClean="0">
              <a:solidFill>
                <a:schemeClr val="bg1"/>
              </a:solidFill>
            </a:endParaRPr>
          </a:p>
        </p:txBody>
      </p:sp>
      <p:sp>
        <p:nvSpPr>
          <p:cNvPr id="4" name="Espace réservé du contenu 2"/>
          <p:cNvSpPr txBox="1">
            <a:spLocks/>
          </p:cNvSpPr>
          <p:nvPr/>
        </p:nvSpPr>
        <p:spPr>
          <a:xfrm>
            <a:off x="381000" y="1905000"/>
            <a:ext cx="8305800" cy="11430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شكل الاتفاق من طرف واحد: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أي فتح السماوات أمام جميع الدول بشركاتهم.</a:t>
            </a:r>
          </a:p>
        </p:txBody>
      </p:sp>
      <p:sp>
        <p:nvSpPr>
          <p:cNvPr id="5" name="Espace réservé du contenu 2"/>
          <p:cNvSpPr txBox="1">
            <a:spLocks/>
          </p:cNvSpPr>
          <p:nvPr/>
        </p:nvSpPr>
        <p:spPr>
          <a:xfrm>
            <a:off x="381000" y="3276600"/>
            <a:ext cx="8305800" cy="11430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شكل الاتفاق الثنائي: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اتفاق دولتين لفتح الحركة الجوية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بينهما،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من خلال تقاسم الرحلات والمقاعد بين شركاتهما.</a:t>
            </a:r>
          </a:p>
        </p:txBody>
      </p:sp>
      <p:sp>
        <p:nvSpPr>
          <p:cNvPr id="6" name="Espace réservé du contenu 2"/>
          <p:cNvSpPr txBox="1">
            <a:spLocks/>
          </p:cNvSpPr>
          <p:nvPr/>
        </p:nvSpPr>
        <p:spPr>
          <a:xfrm>
            <a:off x="381000" y="4648200"/>
            <a:ext cx="8305800" cy="17526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اتفاق متعدد الأطراف: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يعني اشتراك أكثر من دولة فيما بينه</a:t>
            </a:r>
            <a:r>
              <a:rPr lang="ar-DZ" sz="3200" b="1" dirty="0" smtClean="0">
                <a:solidFill>
                  <a:schemeClr val="bg1"/>
                </a:solidFill>
              </a:rPr>
              <a:t>ا</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لتطبيق السماوات المفتوحة، دون السماح للدول الأخرى من الاستفادة من مزايا هذا الاتفاق.</a:t>
            </a:r>
          </a:p>
        </p:txBody>
      </p:sp>
    </p:spTree>
  </p:cSld>
  <p:clrMapOvr>
    <a:masterClrMapping/>
  </p:clrMapOvr>
  <p:transition>
    <p:blind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143000"/>
            <a:ext cx="8305800" cy="762000"/>
          </a:xfrm>
        </p:spPr>
        <p:txBody>
          <a:bodyPr>
            <a:normAutofit/>
          </a:bodyPr>
          <a:lstStyle/>
          <a:p>
            <a:pPr marL="6350" indent="22225" algn="just" rtl="1">
              <a:buClr>
                <a:srgbClr val="FF0000"/>
              </a:buClr>
              <a:buNone/>
            </a:pPr>
            <a:r>
              <a:rPr lang="ar-DZ" sz="3600" b="1" dirty="0" smtClean="0">
                <a:solidFill>
                  <a:srgbClr val="FF0000"/>
                </a:solidFill>
                <a:latin typeface="Times New Roman" pitchFamily="18" charset="0"/>
                <a:cs typeface="Times New Roman" pitchFamily="18" charset="0"/>
              </a:rPr>
              <a:t>ب. إلغاء القيود التنظيمية </a:t>
            </a:r>
            <a:r>
              <a:rPr lang="fr-FR" sz="3600" b="1" dirty="0" smtClean="0">
                <a:solidFill>
                  <a:srgbClr val="FF0000"/>
                </a:solidFill>
                <a:latin typeface="Times New Roman" pitchFamily="18" charset="0"/>
                <a:cs typeface="Times New Roman" pitchFamily="18" charset="0"/>
              </a:rPr>
              <a:t> Dérégulation</a:t>
            </a:r>
            <a:r>
              <a:rPr lang="ar-DZ" sz="3600" b="1" dirty="0" smtClean="0">
                <a:solidFill>
                  <a:srgbClr val="FF0000"/>
                </a:solidFill>
                <a:latin typeface="Times New Roman" pitchFamily="18" charset="0"/>
                <a:cs typeface="Times New Roman" pitchFamily="18" charset="0"/>
              </a:rPr>
              <a:t>:</a:t>
            </a:r>
          </a:p>
        </p:txBody>
      </p:sp>
      <p:sp>
        <p:nvSpPr>
          <p:cNvPr id="5" name="Espace réservé du contenu 2"/>
          <p:cNvSpPr txBox="1">
            <a:spLocks/>
          </p:cNvSpPr>
          <p:nvPr/>
        </p:nvSpPr>
        <p:spPr>
          <a:xfrm>
            <a:off x="304800" y="2209800"/>
            <a:ext cx="8305800" cy="1524000"/>
          </a:xfrm>
          <a:prstGeom prst="rect">
            <a:avLst/>
          </a:prstGeom>
        </p:spPr>
        <p:txBody>
          <a:bodyPr vert="horz">
            <a:normAutofit lnSpcReduction="10000"/>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يقترب من مفهوم التحرير ولكنه أضيق منه، ويعني عدم تدخل الدولة في تنظيم ورقابة المرافق المحررة، من خلال تحرير الأسعار والمنافسة.</a:t>
            </a:r>
            <a:endParaRPr kumimoji="0" lang="fr-FR" sz="32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00400" y="304800"/>
            <a:ext cx="5486400" cy="609600"/>
          </a:xfrm>
        </p:spPr>
        <p:txBody>
          <a:bodyPr>
            <a:normAutofit lnSpcReduction="10000"/>
          </a:bodyPr>
          <a:lstStyle/>
          <a:p>
            <a:pPr marL="0" indent="36513" algn="just" rtl="1">
              <a:buNone/>
            </a:pPr>
            <a:r>
              <a:rPr lang="ar-DZ" sz="3600" b="1" dirty="0" smtClean="0">
                <a:solidFill>
                  <a:srgbClr val="FF0000"/>
                </a:solidFill>
                <a:latin typeface="Times New Roman" pitchFamily="18" charset="0"/>
                <a:cs typeface="Times New Roman" pitchFamily="18" charset="0"/>
              </a:rPr>
              <a:t>3. خصائص النقل الجوي: </a:t>
            </a:r>
          </a:p>
          <a:p>
            <a:pPr marL="0" indent="36513" algn="just" rtl="1">
              <a:buClr>
                <a:srgbClr val="FF0000"/>
              </a:buClr>
              <a:buNone/>
            </a:pPr>
            <a:endParaRPr lang="fr-FR" sz="2400" dirty="0">
              <a:latin typeface="Times New Roman" pitchFamily="18" charset="0"/>
              <a:cs typeface="Times New Roman" pitchFamily="18" charset="0"/>
            </a:endParaRPr>
          </a:p>
        </p:txBody>
      </p:sp>
      <p:sp>
        <p:nvSpPr>
          <p:cNvPr id="4" name="Espace réservé du contenu 2"/>
          <p:cNvSpPr txBox="1">
            <a:spLocks/>
          </p:cNvSpPr>
          <p:nvPr/>
        </p:nvSpPr>
        <p:spPr>
          <a:xfrm>
            <a:off x="228600" y="914400"/>
            <a:ext cx="8534400" cy="5943600"/>
          </a:xfrm>
          <a:prstGeom prst="rect">
            <a:avLst/>
          </a:prstGeom>
        </p:spPr>
        <p:txBody>
          <a:bodyPr vert="horz">
            <a:noAutofit/>
          </a:bodyPr>
          <a:lstStyle/>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000" b="1" i="0" u="none" strike="noStrike" kern="1200" cap="none" spc="0" normalizeH="0" noProof="0" dirty="0" smtClean="0">
                <a:ln>
                  <a:noFill/>
                </a:ln>
                <a:solidFill>
                  <a:schemeClr val="bg1"/>
                </a:solidFill>
                <a:effectLst/>
                <a:uLnTx/>
                <a:uFillTx/>
                <a:latin typeface="+mn-lt"/>
                <a:ea typeface="+mn-ea"/>
                <a:cs typeface="+mj-cs"/>
              </a:rPr>
              <a:t> </a:t>
            </a:r>
            <a:r>
              <a:rPr kumimoji="0" lang="ar-DZ" sz="3000" b="1" i="0" u="none" strike="noStrike" kern="1200" cap="none" spc="0" normalizeH="0" baseline="0" noProof="0" dirty="0" smtClean="0">
                <a:ln>
                  <a:noFill/>
                </a:ln>
                <a:solidFill>
                  <a:srgbClr val="FF0000"/>
                </a:solidFill>
                <a:effectLst/>
                <a:uLnTx/>
                <a:uFillTx/>
                <a:latin typeface="+mn-lt"/>
                <a:ea typeface="+mn-ea"/>
                <a:cs typeface="+mj-cs"/>
              </a:rPr>
              <a:t>صناعة خدمية </a:t>
            </a:r>
            <a:r>
              <a:rPr kumimoji="0" lang="ar-DZ" sz="3000" b="1" i="0" u="none" strike="noStrike" kern="1200" cap="none" spc="0" normalizeH="0" baseline="0" noProof="0" dirty="0" smtClean="0">
                <a:ln>
                  <a:noFill/>
                </a:ln>
                <a:solidFill>
                  <a:schemeClr val="bg1"/>
                </a:solidFill>
                <a:effectLst/>
                <a:uLnTx/>
                <a:uFillTx/>
                <a:latin typeface="+mn-lt"/>
                <a:ea typeface="+mn-ea"/>
                <a:cs typeface="+mj-cs"/>
              </a:rPr>
              <a:t>غير قابلة للتخزين أو التجزئة؛ و</a:t>
            </a:r>
            <a:r>
              <a:rPr kumimoji="0" lang="ar-DZ" sz="3000" b="1" i="0" u="none" strike="noStrike" kern="1200" cap="none" spc="0" normalizeH="0" baseline="0" noProof="0" dirty="0" smtClean="0">
                <a:ln>
                  <a:noFill/>
                </a:ln>
                <a:solidFill>
                  <a:srgbClr val="FF0000"/>
                </a:solidFill>
                <a:effectLst/>
                <a:uLnTx/>
                <a:uFillTx/>
                <a:latin typeface="+mn-lt"/>
                <a:ea typeface="+mn-ea"/>
                <a:cs typeface="+mj-cs"/>
              </a:rPr>
              <a:t>صناعة كثيفة رأس المال</a:t>
            </a:r>
            <a:r>
              <a:rPr kumimoji="0" lang="ar-DZ" sz="3000" b="1" i="0" u="none" strike="noStrike" kern="1200" cap="none" spc="0" normalizeH="0" baseline="0" noProof="0" dirty="0" smtClean="0">
                <a:ln>
                  <a:noFill/>
                </a:ln>
                <a:solidFill>
                  <a:schemeClr val="bg1"/>
                </a:solidFill>
                <a:effectLst/>
                <a:uLnTx/>
                <a:uFillTx/>
                <a:latin typeface="+mn-lt"/>
                <a:ea typeface="+mn-ea"/>
                <a:cs typeface="+mj-cs"/>
              </a:rPr>
              <a:t>: ارتفاع أسعار الطائرات؛</a:t>
            </a:r>
          </a:p>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000" b="1" i="0" u="none" strike="noStrike" kern="1200" cap="none" spc="0" normalizeH="0" noProof="0" dirty="0" smtClean="0">
                <a:ln>
                  <a:noFill/>
                </a:ln>
                <a:solidFill>
                  <a:schemeClr val="bg1"/>
                </a:solidFill>
                <a:effectLst/>
                <a:uLnTx/>
                <a:uFillTx/>
                <a:latin typeface="+mn-lt"/>
                <a:ea typeface="+mn-ea"/>
                <a:cs typeface="+mj-cs"/>
              </a:rPr>
              <a:t> </a:t>
            </a:r>
            <a:r>
              <a:rPr kumimoji="0" lang="ar-DZ" sz="3000" b="1" i="0" u="none" strike="noStrike" kern="1200" cap="none" spc="0" normalizeH="0" baseline="0" noProof="0" dirty="0" smtClean="0">
                <a:ln>
                  <a:noFill/>
                </a:ln>
                <a:solidFill>
                  <a:srgbClr val="FF0000"/>
                </a:solidFill>
                <a:effectLst/>
                <a:uLnTx/>
                <a:uFillTx/>
                <a:latin typeface="+mn-lt"/>
                <a:ea typeface="+mn-ea"/>
                <a:cs typeface="+mj-cs"/>
              </a:rPr>
              <a:t>إنفاق نقدي عالي </a:t>
            </a:r>
            <a:r>
              <a:rPr kumimoji="0" lang="ar-DZ" sz="3000" b="1" i="0" u="none" strike="noStrike" kern="1200" cap="none" spc="0" normalizeH="0" baseline="0" noProof="0" dirty="0" smtClean="0">
                <a:ln>
                  <a:noFill/>
                </a:ln>
                <a:solidFill>
                  <a:schemeClr val="bg1"/>
                </a:solidFill>
                <a:effectLst/>
                <a:uLnTx/>
                <a:uFillTx/>
                <a:latin typeface="+mn-lt"/>
                <a:ea typeface="+mn-ea"/>
                <a:cs typeface="+mj-cs"/>
              </a:rPr>
              <a:t>لإحلال الطائرات تجنبا للكوارث وتحسين جودة الخدمة؛</a:t>
            </a:r>
          </a:p>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lang="ar-DZ" sz="3000" b="1" dirty="0" smtClean="0">
                <a:solidFill>
                  <a:schemeClr val="bg1"/>
                </a:solidFill>
                <a:cs typeface="+mj-cs"/>
              </a:rPr>
              <a:t> </a:t>
            </a:r>
            <a:r>
              <a:rPr lang="ar-DZ" sz="3000" b="1" dirty="0" smtClean="0">
                <a:solidFill>
                  <a:srgbClr val="FF0000"/>
                </a:solidFill>
                <a:cs typeface="+mj-cs"/>
              </a:rPr>
              <a:t>صناعة كثيفة العمالة</a:t>
            </a:r>
            <a:r>
              <a:rPr lang="ar-DZ" sz="3000" b="1" dirty="0" smtClean="0">
                <a:solidFill>
                  <a:schemeClr val="bg1"/>
                </a:solidFill>
                <a:cs typeface="+mj-cs"/>
              </a:rPr>
              <a:t>( فنيين وميكانيكيين، مهندسين جويين، طيارين </a:t>
            </a:r>
            <a:r>
              <a:rPr lang="ar-DZ" sz="3000" b="1" dirty="0" err="1" smtClean="0">
                <a:solidFill>
                  <a:schemeClr val="bg1"/>
                </a:solidFill>
                <a:cs typeface="+mj-cs"/>
              </a:rPr>
              <a:t>ومظيفات</a:t>
            </a:r>
            <a:r>
              <a:rPr lang="ar-DZ" sz="3000" b="1" dirty="0" smtClean="0">
                <a:solidFill>
                  <a:schemeClr val="bg1"/>
                </a:solidFill>
                <a:cs typeface="+mj-cs"/>
              </a:rPr>
              <a:t>...): ثلث الدخل للأجور؛</a:t>
            </a:r>
            <a:endParaRPr lang="fr-FR" sz="3000" b="1" dirty="0" smtClean="0">
              <a:solidFill>
                <a:schemeClr val="bg1"/>
              </a:solidFill>
              <a:cs typeface="+mj-cs"/>
            </a:endParaRPr>
          </a:p>
          <a:p>
            <a:pPr indent="36513" algn="just" rtl="1">
              <a:spcBef>
                <a:spcPct val="20000"/>
              </a:spcBef>
              <a:buClr>
                <a:srgbClr val="FF0000"/>
              </a:buClr>
              <a:buSzPct val="80000"/>
              <a:buFont typeface="Wingdings" pitchFamily="2" charset="2"/>
              <a:buChar char="§"/>
            </a:pPr>
            <a:r>
              <a:rPr lang="ar-DZ" sz="3000" b="1" dirty="0" smtClean="0">
                <a:solidFill>
                  <a:schemeClr val="bg1"/>
                </a:solidFill>
                <a:cs typeface="+mj-cs"/>
              </a:rPr>
              <a:t> </a:t>
            </a:r>
            <a:r>
              <a:rPr lang="ar-DZ" sz="3000" b="1" dirty="0" smtClean="0">
                <a:solidFill>
                  <a:srgbClr val="FF0000"/>
                </a:solidFill>
                <a:cs typeface="+mj-cs"/>
              </a:rPr>
              <a:t>انخفاض هامش الربح</a:t>
            </a:r>
            <a:r>
              <a:rPr lang="ar-DZ" sz="3000" b="1" dirty="0" smtClean="0">
                <a:solidFill>
                  <a:schemeClr val="bg1"/>
                </a:solidFill>
                <a:cs typeface="+mj-cs"/>
              </a:rPr>
              <a:t>: 2% مقارنة بـ 5% في باقي الصناعات في وم أ؛</a:t>
            </a:r>
            <a:endParaRPr lang="fr-FR" sz="3000" b="1" dirty="0" smtClean="0">
              <a:solidFill>
                <a:schemeClr val="bg1"/>
              </a:solidFill>
              <a:cs typeface="+mj-cs"/>
            </a:endParaRPr>
          </a:p>
          <a:p>
            <a:pPr indent="36513" algn="just" rtl="1">
              <a:spcBef>
                <a:spcPct val="20000"/>
              </a:spcBef>
              <a:buClr>
                <a:srgbClr val="FF0000"/>
              </a:buClr>
              <a:buSzPct val="80000"/>
              <a:buFont typeface="Wingdings" pitchFamily="2" charset="2"/>
              <a:buChar char="§"/>
            </a:pPr>
            <a:r>
              <a:rPr lang="ar-DZ" sz="3000" b="1" dirty="0" smtClean="0">
                <a:solidFill>
                  <a:schemeClr val="bg1"/>
                </a:solidFill>
                <a:cs typeface="+mj-cs"/>
              </a:rPr>
              <a:t> </a:t>
            </a:r>
            <a:r>
              <a:rPr lang="ar-DZ" sz="3000" b="1" dirty="0" smtClean="0">
                <a:solidFill>
                  <a:srgbClr val="FF0000"/>
                </a:solidFill>
                <a:cs typeface="+mj-cs"/>
              </a:rPr>
              <a:t>خدمة موسمية</a:t>
            </a:r>
            <a:r>
              <a:rPr lang="ar-DZ" sz="3000" b="1" dirty="0" smtClean="0">
                <a:solidFill>
                  <a:schemeClr val="bg1"/>
                </a:solidFill>
                <a:cs typeface="+mj-cs"/>
              </a:rPr>
              <a:t>( متقلبة) تتركز في العطل والمناسبات، الحل: استخدام طائرات مزدوجة لنقل الأفراد والبضائع معا؛</a:t>
            </a:r>
          </a:p>
          <a:p>
            <a:pPr indent="36513" algn="just" rtl="1">
              <a:spcBef>
                <a:spcPct val="20000"/>
              </a:spcBef>
              <a:buClr>
                <a:srgbClr val="FF0000"/>
              </a:buClr>
              <a:buSzPct val="80000"/>
              <a:buFont typeface="Wingdings" pitchFamily="2" charset="2"/>
              <a:buChar char="§"/>
            </a:pPr>
            <a:r>
              <a:rPr lang="ar-DZ" sz="3000" b="1" dirty="0" smtClean="0">
                <a:solidFill>
                  <a:srgbClr val="FF0000"/>
                </a:solidFill>
                <a:cs typeface="+mj-cs"/>
              </a:rPr>
              <a:t>التحيز لنقل الأفراد على حساب البضائع: </a:t>
            </a:r>
            <a:r>
              <a:rPr lang="ar-DZ" sz="3000" b="1" dirty="0" smtClean="0">
                <a:solidFill>
                  <a:schemeClr val="bg1"/>
                </a:solidFill>
                <a:cs typeface="+mj-cs"/>
              </a:rPr>
              <a:t>75% من عائدات شركات النقل الجوي مصدرها نقل الأفراد.</a:t>
            </a:r>
          </a:p>
          <a:p>
            <a:pPr indent="36513" algn="just" rtl="1">
              <a:spcBef>
                <a:spcPct val="20000"/>
              </a:spcBef>
              <a:buClr>
                <a:srgbClr val="FF0000"/>
              </a:buClr>
              <a:buSzPct val="80000"/>
              <a:buFont typeface="Wingdings" pitchFamily="2" charset="2"/>
              <a:buChar char="§"/>
            </a:pPr>
            <a:endParaRPr lang="fr-FR" sz="3000" b="1" dirty="0" smtClean="0">
              <a:solidFill>
                <a:schemeClr val="bg1"/>
              </a:solidFill>
              <a:cs typeface="+mj-cs"/>
            </a:endParaRPr>
          </a:p>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endParaRPr kumimoji="0" lang="fr-FR" sz="3000" b="0" i="0" u="none" strike="noStrike" kern="1200" cap="none" spc="0" normalizeH="0" baseline="0" noProof="0" dirty="0">
              <a:ln>
                <a:noFill/>
              </a:ln>
              <a:solidFill>
                <a:schemeClr val="bg1"/>
              </a:solidFill>
              <a:effectLst/>
              <a:uLnTx/>
              <a:uFillTx/>
              <a:latin typeface="+mn-lt"/>
              <a:ea typeface="+mn-ea"/>
              <a:cs typeface="+mj-cs"/>
            </a:endParaRPr>
          </a:p>
        </p:txBody>
      </p:sp>
    </p:spTree>
  </p:cSld>
  <p:clrMapOvr>
    <a:masterClrMapping/>
  </p:clrMapOvr>
  <p:transition>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04800"/>
            <a:ext cx="8382000" cy="868362"/>
          </a:xfrm>
        </p:spPr>
        <p:txBody>
          <a:bodyPr>
            <a:normAutofit/>
          </a:bodyPr>
          <a:lstStyle/>
          <a:p>
            <a:pPr algn="r" rtl="1"/>
            <a:r>
              <a:rPr lang="ar-DZ" sz="3600" b="1" dirty="0" smtClean="0">
                <a:solidFill>
                  <a:srgbClr val="FF0000"/>
                </a:solidFill>
              </a:rPr>
              <a:t>6. نبذة تاريخية عن تحرير النقل الجوي:</a:t>
            </a:r>
            <a:endParaRPr lang="fr-FR" sz="3600" b="1" dirty="0">
              <a:solidFill>
                <a:srgbClr val="FF0000"/>
              </a:solidFill>
            </a:endParaRPr>
          </a:p>
        </p:txBody>
      </p:sp>
      <p:sp>
        <p:nvSpPr>
          <p:cNvPr id="3" name="Espace réservé du contenu 2"/>
          <p:cNvSpPr>
            <a:spLocks noGrp="1"/>
          </p:cNvSpPr>
          <p:nvPr>
            <p:ph idx="1"/>
          </p:nvPr>
        </p:nvSpPr>
        <p:spPr>
          <a:xfrm>
            <a:off x="304800" y="1219200"/>
            <a:ext cx="8458200" cy="2438400"/>
          </a:xfrm>
        </p:spPr>
        <p:txBody>
          <a:bodyPr>
            <a:normAutofit/>
          </a:bodyPr>
          <a:lstStyle/>
          <a:p>
            <a:pPr marL="0" indent="36513" algn="just" rtl="1">
              <a:buNone/>
            </a:pPr>
            <a:r>
              <a:rPr lang="ar-DZ" b="1" dirty="0" smtClean="0">
                <a:solidFill>
                  <a:schemeClr val="bg1"/>
                </a:solidFill>
                <a:latin typeface="Times New Roman" pitchFamily="18" charset="0"/>
                <a:cs typeface="Times New Roman" pitchFamily="18" charset="0"/>
              </a:rPr>
              <a:t>    بعد أن تميز النقل الجوي الدولي في (44-79) بتدخل الدولة في </a:t>
            </a:r>
            <a:r>
              <a:rPr lang="ar-DZ" b="1" dirty="0" smtClean="0">
                <a:solidFill>
                  <a:schemeClr val="bg1"/>
                </a:solidFill>
                <a:latin typeface="Times New Roman" pitchFamily="18" charset="0"/>
                <a:cs typeface="Times New Roman" pitchFamily="18" charset="0"/>
              </a:rPr>
              <a:t>تقديم </a:t>
            </a:r>
            <a:r>
              <a:rPr lang="ar-DZ" b="1" dirty="0" smtClean="0">
                <a:solidFill>
                  <a:schemeClr val="bg1"/>
                </a:solidFill>
                <a:latin typeface="Times New Roman" pitchFamily="18" charset="0"/>
                <a:cs typeface="Times New Roman" pitchFamily="18" charset="0"/>
              </a:rPr>
              <a:t>الخدمات العامة ومنها النقل الجوي، وإخضاعه للتنظيم في كل جوانبه </a:t>
            </a:r>
            <a:r>
              <a:rPr lang="fr-FR" sz="2800" b="1" dirty="0" smtClean="0">
                <a:solidFill>
                  <a:schemeClr val="bg1"/>
                </a:solidFill>
                <a:latin typeface="Times New Roman" pitchFamily="18" charset="0"/>
                <a:cs typeface="Times New Roman" pitchFamily="18" charset="0"/>
              </a:rPr>
              <a:t>Règlementation</a:t>
            </a:r>
            <a:r>
              <a:rPr lang="ar-DZ" b="1" dirty="0" smtClean="0">
                <a:solidFill>
                  <a:schemeClr val="bg1"/>
                </a:solidFill>
                <a:latin typeface="Times New Roman" pitchFamily="18" charset="0"/>
                <a:cs typeface="Times New Roman" pitchFamily="18" charset="0"/>
              </a:rPr>
              <a:t>، قامت وم أ بتحرير النقل الجوي في عهد جيمي كارتر في 78، فيما عرف بسياسة إلغاء القيود والتشريعات </a:t>
            </a:r>
            <a:r>
              <a:rPr lang="fr-FR" sz="2600" b="1" dirty="0" smtClean="0">
                <a:solidFill>
                  <a:schemeClr val="bg1"/>
                </a:solidFill>
                <a:latin typeface="Times New Roman" pitchFamily="18" charset="0"/>
                <a:cs typeface="Times New Roman" pitchFamily="18" charset="0"/>
              </a:rPr>
              <a:t>Dérèglementation</a:t>
            </a:r>
            <a:r>
              <a:rPr lang="ar-DZ" b="1" dirty="0" smtClean="0">
                <a:solidFill>
                  <a:schemeClr val="bg1"/>
                </a:solidFill>
                <a:latin typeface="Times New Roman" pitchFamily="18" charset="0"/>
                <a:cs typeface="Times New Roman" pitchFamily="18" charset="0"/>
              </a:rPr>
              <a:t>.</a:t>
            </a:r>
            <a:endParaRPr lang="fr-FR" b="1" dirty="0" smtClean="0">
              <a:solidFill>
                <a:schemeClr val="bg1"/>
              </a:solidFill>
              <a:latin typeface="Times New Roman" pitchFamily="18" charset="0"/>
              <a:cs typeface="Times New Roman" pitchFamily="18" charset="0"/>
            </a:endParaRPr>
          </a:p>
        </p:txBody>
      </p:sp>
      <p:sp>
        <p:nvSpPr>
          <p:cNvPr id="4" name="Espace réservé du contenu 2"/>
          <p:cNvSpPr txBox="1">
            <a:spLocks/>
          </p:cNvSpPr>
          <p:nvPr/>
        </p:nvSpPr>
        <p:spPr>
          <a:xfrm>
            <a:off x="304800" y="3733800"/>
            <a:ext cx="8458200" cy="16002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0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ثم قامت </a:t>
            </a:r>
            <a:r>
              <a:rPr kumimoji="0" lang="ar-DZ" sz="30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و</a:t>
            </a:r>
            <a:r>
              <a:rPr lang="ar-DZ" sz="3000" b="1" dirty="0" smtClean="0">
                <a:solidFill>
                  <a:schemeClr val="bg1"/>
                </a:solidFill>
                <a:latin typeface="Times New Roman" pitchFamily="18" charset="0"/>
                <a:cs typeface="Times New Roman" pitchFamily="18" charset="0"/>
              </a:rPr>
              <a:t>م </a:t>
            </a:r>
            <a:r>
              <a:rPr lang="ar-DZ" sz="3000" b="1" dirty="0" err="1" smtClean="0">
                <a:solidFill>
                  <a:schemeClr val="bg1"/>
                </a:solidFill>
                <a:latin typeface="Times New Roman" pitchFamily="18" charset="0"/>
                <a:cs typeface="Times New Roman" pitchFamily="18" charset="0"/>
              </a:rPr>
              <a:t>أ</a:t>
            </a:r>
            <a:r>
              <a:rPr lang="ar-DZ" sz="3000" b="1" dirty="0" smtClean="0">
                <a:solidFill>
                  <a:schemeClr val="bg1"/>
                </a:solidFill>
                <a:latin typeface="Times New Roman" pitchFamily="18" charset="0"/>
                <a:cs typeface="Times New Roman" pitchFamily="18" charset="0"/>
              </a:rPr>
              <a:t> </a:t>
            </a:r>
            <a:r>
              <a:rPr kumimoji="0" lang="ar-DZ" sz="3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بإبرام </a:t>
            </a:r>
            <a:r>
              <a:rPr kumimoji="0" lang="ar-DZ" sz="3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اتفاقيات ثنائية مع دول أوروبية منفردة، تسمح لكل منهم بقدر من الحرية في ممارسة النقل الجوي داخل </a:t>
            </a:r>
            <a:r>
              <a:rPr kumimoji="0" lang="ar-DZ" sz="30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الوم</a:t>
            </a:r>
            <a:r>
              <a:rPr kumimoji="0" lang="ar-DZ" sz="3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أ، وتحصل  </a:t>
            </a:r>
            <a:r>
              <a:rPr kumimoji="0" lang="ar-DZ" sz="30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الوم</a:t>
            </a:r>
            <a:r>
              <a:rPr kumimoji="0" lang="ar-DZ" sz="3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أ بالمقابل على جزء من السوق الأوروبي.</a:t>
            </a:r>
          </a:p>
        </p:txBody>
      </p:sp>
      <p:sp>
        <p:nvSpPr>
          <p:cNvPr id="5" name="Espace réservé du contenu 2"/>
          <p:cNvSpPr txBox="1">
            <a:spLocks/>
          </p:cNvSpPr>
          <p:nvPr/>
        </p:nvSpPr>
        <p:spPr>
          <a:xfrm>
            <a:off x="304800" y="5410200"/>
            <a:ext cx="8458200" cy="15240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0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كما قامت بريطانيا بفتح الأجواء وتحرير الأسعار مع بقية الدول الأوروبية بداية من 84، وهو أدى لظهور شركات نقل جديدة وتحسين الخدمات وتخفيض الأسعار في مجال النقل الجوي.</a:t>
            </a:r>
            <a:endParaRPr kumimoji="0" lang="fr-FR" sz="3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esktop\Airline Deregulation Act.png"/>
          <p:cNvPicPr>
            <a:picLocks noChangeAspect="1" noChangeArrowheads="1"/>
          </p:cNvPicPr>
          <p:nvPr/>
        </p:nvPicPr>
        <p:blipFill>
          <a:blip r:embed="rId2"/>
          <a:srcRect/>
          <a:stretch>
            <a:fillRect/>
          </a:stretch>
        </p:blipFill>
        <p:spPr bwMode="auto">
          <a:xfrm>
            <a:off x="152400" y="381000"/>
            <a:ext cx="8686800" cy="61722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9600"/>
            <a:ext cx="8229600" cy="914400"/>
          </a:xfrm>
        </p:spPr>
        <p:txBody>
          <a:bodyPr>
            <a:normAutofit/>
          </a:bodyPr>
          <a:lstStyle/>
          <a:p>
            <a:pPr algn="r" rtl="1"/>
            <a:r>
              <a:rPr lang="ar-DZ" sz="3600" b="1" dirty="0" smtClean="0">
                <a:solidFill>
                  <a:srgbClr val="FF0000"/>
                </a:solidFill>
              </a:rPr>
              <a:t>7. الاتفاقيات الدولية لتحرير النقل الجوي: </a:t>
            </a:r>
            <a:endParaRPr lang="fr-FR" sz="3600" b="1" dirty="0">
              <a:solidFill>
                <a:srgbClr val="FF0000"/>
              </a:solidFill>
            </a:endParaRPr>
          </a:p>
        </p:txBody>
      </p:sp>
      <p:sp>
        <p:nvSpPr>
          <p:cNvPr id="3" name="Espace réservé du contenu 2"/>
          <p:cNvSpPr>
            <a:spLocks noGrp="1"/>
          </p:cNvSpPr>
          <p:nvPr>
            <p:ph idx="1"/>
          </p:nvPr>
        </p:nvSpPr>
        <p:spPr>
          <a:xfrm>
            <a:off x="76200" y="1905000"/>
            <a:ext cx="8610600" cy="685800"/>
          </a:xfrm>
        </p:spPr>
        <p:txBody>
          <a:bodyPr>
            <a:normAutofit/>
          </a:bodyPr>
          <a:lstStyle/>
          <a:p>
            <a:pPr marL="0" lvl="0" indent="36513" algn="just" rtl="1">
              <a:buClr>
                <a:srgbClr val="FF0000"/>
              </a:buClr>
              <a:buNone/>
            </a:pPr>
            <a:r>
              <a:rPr lang="ar-DZ" sz="3600" b="1" dirty="0" smtClean="0">
                <a:solidFill>
                  <a:srgbClr val="FF0000"/>
                </a:solidFill>
                <a:latin typeface="Times New Roman" pitchFamily="18" charset="0"/>
                <a:cs typeface="Times New Roman" pitchFamily="18" charset="0"/>
              </a:rPr>
              <a:t>أ. </a:t>
            </a:r>
            <a:r>
              <a:rPr lang="ar-SA" sz="3600" b="1" dirty="0" smtClean="0">
                <a:solidFill>
                  <a:srgbClr val="FF0000"/>
                </a:solidFill>
                <a:latin typeface="Times New Roman" pitchFamily="18" charset="0"/>
                <a:cs typeface="Times New Roman" pitchFamily="18" charset="0"/>
              </a:rPr>
              <a:t>اتفاقية وارسو لتوحيد قواعد النقل الجوي الدولي1929</a:t>
            </a:r>
            <a:r>
              <a:rPr lang="ar-DZ" sz="3600" b="1" dirty="0" smtClean="0">
                <a:solidFill>
                  <a:srgbClr val="FF0000"/>
                </a:solidFill>
                <a:latin typeface="Times New Roman" pitchFamily="18" charset="0"/>
                <a:cs typeface="Times New Roman" pitchFamily="18" charset="0"/>
              </a:rPr>
              <a:t>:</a:t>
            </a:r>
            <a:endParaRPr lang="fr-FR" sz="3600" b="1" dirty="0" smtClean="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381000" y="2819400"/>
            <a:ext cx="8305800" cy="28194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تهدف لتوحيد بعض قواعد النقل الجوي الدولي، من بينها تنظيم وتحديد مسئولية الناقل الجوي عن الأضرار التي قد تقع عن نقل الركاب والبضائع والأمتعة في حالات محددة،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وقد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أطلق على مجموعة قواعد الاتفاقية وتعديلاتها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نظام وارسو لتحديد مسؤولية الناقل الجوي</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endParaRPr kumimoji="0" lang="fr-FR" sz="32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checke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381000"/>
            <a:ext cx="8305800" cy="685800"/>
          </a:xfrm>
        </p:spPr>
        <p:txBody>
          <a:bodyPr>
            <a:noAutofit/>
          </a:bodyPr>
          <a:lstStyle/>
          <a:p>
            <a:pPr algn="just" rtl="1">
              <a:buClr>
                <a:srgbClr val="FF0000"/>
              </a:buClr>
              <a:buNone/>
            </a:pPr>
            <a:r>
              <a:rPr lang="ar-DZ" sz="3200" b="1" dirty="0" smtClean="0">
                <a:solidFill>
                  <a:srgbClr val="FF0000"/>
                </a:solidFill>
                <a:latin typeface="Times New Roman" pitchFamily="18" charset="0"/>
                <a:cs typeface="Times New Roman" pitchFamily="18" charset="0"/>
              </a:rPr>
              <a:t>ب. </a:t>
            </a:r>
            <a:r>
              <a:rPr lang="ar-SA" sz="3200" b="1" dirty="0" smtClean="0">
                <a:solidFill>
                  <a:srgbClr val="FF0000"/>
                </a:solidFill>
                <a:latin typeface="Times New Roman" pitchFamily="18" charset="0"/>
                <a:cs typeface="Times New Roman" pitchFamily="18" charset="0"/>
              </a:rPr>
              <a:t>اتفاقية شيكاغو </a:t>
            </a:r>
            <a:r>
              <a:rPr lang="ar-DZ" sz="3200" b="1" dirty="0" smtClean="0">
                <a:solidFill>
                  <a:srgbClr val="FF0000"/>
                </a:solidFill>
                <a:latin typeface="Times New Roman" pitchFamily="18" charset="0"/>
                <a:cs typeface="Times New Roman" pitchFamily="18" charset="0"/>
              </a:rPr>
              <a:t>ل</a:t>
            </a:r>
            <a:r>
              <a:rPr lang="ar-SA" sz="3200" b="1" dirty="0" smtClean="0">
                <a:solidFill>
                  <a:srgbClr val="FF0000"/>
                </a:solidFill>
                <a:latin typeface="Times New Roman" pitchFamily="18" charset="0"/>
                <a:cs typeface="Times New Roman" pitchFamily="18" charset="0"/>
              </a:rPr>
              <a:t>سيادة الدولة على مجالها </a:t>
            </a:r>
            <a:r>
              <a:rPr lang="ar-SA" sz="3200" b="1" dirty="0" smtClean="0">
                <a:solidFill>
                  <a:srgbClr val="FF0000"/>
                </a:solidFill>
                <a:latin typeface="Times New Roman" pitchFamily="18" charset="0"/>
                <a:cs typeface="Times New Roman" pitchFamily="18" charset="0"/>
              </a:rPr>
              <a:t>الجوي</a:t>
            </a:r>
            <a:r>
              <a:rPr lang="ar-DZ" sz="3200" b="1" dirty="0" smtClean="0">
                <a:solidFill>
                  <a:srgbClr val="FF0000"/>
                </a:solidFill>
                <a:latin typeface="Times New Roman" pitchFamily="18" charset="0"/>
                <a:cs typeface="Times New Roman" pitchFamily="18" charset="0"/>
              </a:rPr>
              <a:t>1944:</a:t>
            </a:r>
            <a:endParaRPr lang="ar-DZ" sz="3200" b="1" dirty="0" smtClean="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304800" y="1143000"/>
            <a:ext cx="8305800" cy="1600200"/>
          </a:xfrm>
          <a:prstGeom prst="rect">
            <a:avLst/>
          </a:prstGeom>
        </p:spPr>
        <p:txBody>
          <a:bodyPr vert="horz">
            <a:no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بدأت فيها أولى محاولات تدويل النقل الجوي، تزعمت </a:t>
            </a:r>
            <a:r>
              <a:rPr kumimoji="0" lang="ar-SA"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وم</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أ</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هذا الاتجاه، حيث طالبت بفتح أسواق النقل الجوي المدني وتحريرها لكافة دول العالم(</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مبدأ السماوات المفتوحة</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2895600"/>
            <a:ext cx="8305800" cy="1524000"/>
          </a:xfrm>
          <a:prstGeom prst="rect">
            <a:avLst/>
          </a:prstGeom>
        </p:spPr>
        <p:txBody>
          <a:bodyPr vert="horz">
            <a:no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لكن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بريطانيا</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عارضت ذلك، وطالبت بترك تنظيم النقل الجوي لإرادة الدول بالأسلوب الذي تتفق عليه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مبدأ المعاملة بالمثل</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من خلال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اتفاقيات ثنائية أو متعددة الأطراف</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04800" y="4572000"/>
            <a:ext cx="8305800" cy="2057400"/>
          </a:xfrm>
          <a:prstGeom prst="rect">
            <a:avLst/>
          </a:prstGeom>
        </p:spPr>
        <p:txBody>
          <a:bodyPr vert="horz">
            <a:no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وفي الأخير تم ترجيح الموقف البريطاني، باعتبار أن النقل الجوي يدخل ضمن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سيادة الدول على مجالها الجوي</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والتالي من حقها تنظيمه بما يحمي شركاتها الوطنية من المنافسة الأجنبية غير المتكافئة</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381000"/>
            <a:ext cx="8229600" cy="762000"/>
          </a:xfrm>
        </p:spPr>
        <p:txBody>
          <a:bodyPr>
            <a:normAutofit/>
          </a:bodyPr>
          <a:lstStyle/>
          <a:p>
            <a:pPr marL="6350" indent="22225" algn="just" rtl="1">
              <a:buClr>
                <a:srgbClr val="FF0000"/>
              </a:buClr>
              <a:buNone/>
            </a:pPr>
            <a:r>
              <a:rPr lang="ar-DZ" sz="3600" b="1" dirty="0" smtClean="0">
                <a:solidFill>
                  <a:srgbClr val="FF0000"/>
                </a:solidFill>
                <a:latin typeface="Times New Roman" pitchFamily="18" charset="0"/>
                <a:cs typeface="Times New Roman" pitchFamily="18" charset="0"/>
              </a:rPr>
              <a:t>ج. </a:t>
            </a:r>
            <a:r>
              <a:rPr lang="ar-SA" sz="3600" b="1" dirty="0" smtClean="0">
                <a:solidFill>
                  <a:srgbClr val="FF0000"/>
                </a:solidFill>
                <a:latin typeface="Times New Roman" pitchFamily="18" charset="0"/>
                <a:cs typeface="Times New Roman" pitchFamily="18" charset="0"/>
              </a:rPr>
              <a:t>مؤتمر بمونتـريـال لتحرير النقل الجوي</a:t>
            </a: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1994 :</a:t>
            </a:r>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381000" y="1295400"/>
            <a:ext cx="8229600" cy="2590800"/>
          </a:xfrm>
          <a:prstGeom prst="rect">
            <a:avLst/>
          </a:prstGeom>
        </p:spPr>
        <p:txBody>
          <a:bodyPr vert="horz">
            <a:norm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دعت منظمة الطيران المدني الدولي </a:t>
            </a:r>
            <a:r>
              <a:rPr kumimoji="0" lang="ar-SA"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إيكا</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و </a:t>
            </a:r>
            <a:r>
              <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fr-FR"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ICAO</a:t>
            </a:r>
            <a:r>
              <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International Civil aviation Organisation</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لعقد المؤتمر الدولي الرابع للنقل الجوي في 1994 بمونتـريـال، لإعادة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تنظيم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الطيران المدني الدولي، في ظل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التوجه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نحو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الخوصصة في العالم</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p>
        </p:txBody>
      </p:sp>
      <p:sp>
        <p:nvSpPr>
          <p:cNvPr id="5" name="Espace réservé du contenu 2"/>
          <p:cNvSpPr txBox="1">
            <a:spLocks/>
          </p:cNvSpPr>
          <p:nvPr/>
        </p:nvSpPr>
        <p:spPr>
          <a:xfrm>
            <a:off x="381000" y="4191000"/>
            <a:ext cx="8229600" cy="2590800"/>
          </a:xfrm>
          <a:prstGeom prst="rect">
            <a:avLst/>
          </a:prstGeom>
        </p:spPr>
        <p:txBody>
          <a:bodyPr vert="horz">
            <a:norm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حضرت</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المؤتمر</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194 دولة،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وتم الاتفاق على تحرير أسواق النقل الجوي من القيود</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سواء عند نقاط بداية تشغيل الخطوط أو نهايتها أو النقاط المتوسطة، أو فيما وراء إقليم الدول المتعاقدة، وأن يمارس على الخطوط، كافة حقوق النقل الجوي، بما فيها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الحرية الخامسة والسادسة</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495800" y="579438"/>
            <a:ext cx="4114800" cy="792162"/>
          </a:xfrm>
        </p:spPr>
        <p:txBody>
          <a:bodyPr>
            <a:noAutofit/>
          </a:bodyPr>
          <a:lstStyle/>
          <a:p>
            <a:pPr algn="r" rtl="1"/>
            <a:r>
              <a:rPr lang="ar-DZ" sz="3600" b="1" dirty="0" smtClean="0">
                <a:solidFill>
                  <a:srgbClr val="FF0000"/>
                </a:solidFill>
              </a:rPr>
              <a:t>8. الحريات الجوية:</a:t>
            </a:r>
            <a:endParaRPr lang="fr-FR" sz="3600" dirty="0"/>
          </a:p>
        </p:txBody>
      </p:sp>
      <p:sp>
        <p:nvSpPr>
          <p:cNvPr id="3" name="Espace réservé du contenu 2"/>
          <p:cNvSpPr>
            <a:spLocks noGrp="1"/>
          </p:cNvSpPr>
          <p:nvPr>
            <p:ph idx="1"/>
          </p:nvPr>
        </p:nvSpPr>
        <p:spPr>
          <a:xfrm>
            <a:off x="381000" y="1524000"/>
            <a:ext cx="8382000" cy="2667000"/>
          </a:xfrm>
        </p:spPr>
        <p:txBody>
          <a:bodyPr>
            <a:noAutofit/>
          </a:bodyPr>
          <a:lstStyle/>
          <a:p>
            <a:pPr marL="0" indent="36513" algn="just" rtl="1">
              <a:buNone/>
            </a:pPr>
            <a:r>
              <a:rPr lang="ar-DZ"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تسمى بحريات أو حقوق </a:t>
            </a:r>
            <a:r>
              <a:rPr lang="ar-SA" sz="3200" b="1" dirty="0" smtClean="0">
                <a:solidFill>
                  <a:schemeClr val="bg1"/>
                </a:solidFill>
                <a:latin typeface="Times New Roman" pitchFamily="18" charset="0"/>
                <a:cs typeface="Times New Roman" pitchFamily="18" charset="0"/>
              </a:rPr>
              <a:t>النقل</a:t>
            </a:r>
            <a:r>
              <a:rPr lang="ar-DZ" sz="3200" b="1" dirty="0" smtClean="0">
                <a:solidFill>
                  <a:schemeClr val="bg1"/>
                </a:solidFill>
                <a:latin typeface="Times New Roman" pitchFamily="18" charset="0"/>
                <a:cs typeface="Times New Roman" pitchFamily="18" charset="0"/>
              </a:rPr>
              <a:t>،</a:t>
            </a:r>
            <a:r>
              <a:rPr lang="ar-SA"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ولكنها </a:t>
            </a:r>
            <a:r>
              <a:rPr lang="ar-SA" sz="3200" b="1" dirty="0" smtClean="0">
                <a:solidFill>
                  <a:schemeClr val="bg1"/>
                </a:solidFill>
                <a:latin typeface="Times New Roman" pitchFamily="18" charset="0"/>
                <a:cs typeface="Times New Roman" pitchFamily="18" charset="0"/>
              </a:rPr>
              <a:t>ليست </a:t>
            </a:r>
            <a:r>
              <a:rPr lang="ar-SA" sz="3200" b="1" dirty="0" smtClean="0">
                <a:solidFill>
                  <a:schemeClr val="bg1"/>
                </a:solidFill>
                <a:latin typeface="Times New Roman" pitchFamily="18" charset="0"/>
                <a:cs typeface="Times New Roman" pitchFamily="18" charset="0"/>
              </a:rPr>
              <a:t>متاحة بحرية لجميع الشركات، وهي ترتبط </a:t>
            </a:r>
            <a:r>
              <a:rPr lang="ar-SA" sz="3200" b="1" dirty="0" smtClean="0">
                <a:solidFill>
                  <a:schemeClr val="bg1"/>
                </a:solidFill>
                <a:latin typeface="Times New Roman" pitchFamily="18" charset="0"/>
                <a:cs typeface="Times New Roman" pitchFamily="18" charset="0"/>
              </a:rPr>
              <a:t>باتفاقية </a:t>
            </a:r>
            <a:r>
              <a:rPr lang="ar-SA" sz="3200" b="1" dirty="0" smtClean="0">
                <a:solidFill>
                  <a:schemeClr val="bg1"/>
                </a:solidFill>
                <a:latin typeface="Times New Roman" pitchFamily="18" charset="0"/>
                <a:cs typeface="Times New Roman" pitchFamily="18" charset="0"/>
              </a:rPr>
              <a:t>شيكاغو 1944، حيث تبادل الموقعون على الاتفاقية (وهم معظم الدول)</a:t>
            </a:r>
            <a:r>
              <a:rPr lang="ar-DZ" sz="3200" b="1" dirty="0" smtClean="0">
                <a:solidFill>
                  <a:schemeClr val="bg1"/>
                </a:solidFill>
                <a:latin typeface="Times New Roman" pitchFamily="18" charset="0"/>
                <a:cs typeface="Times New Roman" pitchFamily="18" charset="0"/>
              </a:rPr>
              <a:t>،</a:t>
            </a:r>
            <a:r>
              <a:rPr lang="ar-SA" sz="3200" b="1" dirty="0" smtClean="0">
                <a:solidFill>
                  <a:schemeClr val="bg1"/>
                </a:solidFill>
                <a:latin typeface="Times New Roman" pitchFamily="18" charset="0"/>
                <a:cs typeface="Times New Roman" pitchFamily="18" charset="0"/>
              </a:rPr>
              <a:t> الحريات الأولى والثانية وفق الاتفاقية</a:t>
            </a:r>
            <a:r>
              <a:rPr lang="ar-DZ" sz="3200" b="1" dirty="0" smtClean="0">
                <a:solidFill>
                  <a:schemeClr val="bg1"/>
                </a:solidFill>
                <a:latin typeface="Times New Roman" pitchFamily="18" charset="0"/>
                <a:cs typeface="Times New Roman" pitchFamily="18" charset="0"/>
              </a:rPr>
              <a:t>،</a:t>
            </a:r>
            <a:r>
              <a:rPr lang="ar-SA" sz="3200" b="1" dirty="0" smtClean="0">
                <a:solidFill>
                  <a:schemeClr val="bg1"/>
                </a:solidFill>
                <a:latin typeface="Times New Roman" pitchFamily="18" charset="0"/>
                <a:cs typeface="Times New Roman" pitchFamily="18" charset="0"/>
              </a:rPr>
              <a:t> وبقية الحريات وفق اتفاقيات ثنائية أو متعددة الأطراف</a:t>
            </a:r>
            <a:r>
              <a:rPr lang="ar-DZ" sz="3200" b="1" dirty="0" smtClean="0">
                <a:solidFill>
                  <a:schemeClr val="bg1"/>
                </a:solidFill>
                <a:latin typeface="Times New Roman" pitchFamily="18" charset="0"/>
                <a:cs typeface="Times New Roman" pitchFamily="18" charset="0"/>
              </a:rPr>
              <a:t>.</a:t>
            </a:r>
          </a:p>
        </p:txBody>
      </p:sp>
      <p:sp>
        <p:nvSpPr>
          <p:cNvPr id="4" name="Espace réservé du contenu 2"/>
          <p:cNvSpPr txBox="1">
            <a:spLocks/>
          </p:cNvSpPr>
          <p:nvPr/>
        </p:nvSpPr>
        <p:spPr>
          <a:xfrm>
            <a:off x="381000" y="4495800"/>
            <a:ext cx="8382000" cy="1752600"/>
          </a:xfrm>
          <a:prstGeom prst="rect">
            <a:avLst/>
          </a:prstGeom>
        </p:spPr>
        <p:txBody>
          <a:bodyPr vert="horz">
            <a:no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تحدد </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عدد الرحلات والنقاط </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الانطلاق والنزول </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والشركات</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وحتى أحيانا عدد المقاعد والأسعار، </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و</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تحدد </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جنسية الطائرة أو تسجيلها الحريات المسموحة لها.</a:t>
            </a:r>
            <a:endParaRPr kumimoji="0" lang="fr-FR"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343400" y="228601"/>
            <a:ext cx="4495800" cy="646331"/>
          </a:xfrm>
          <a:prstGeom prst="rect">
            <a:avLst/>
          </a:prstGeom>
        </p:spPr>
        <p:txBody>
          <a:bodyPr wrap="square">
            <a:spAutoFit/>
          </a:bodyPr>
          <a:lstStyle/>
          <a:p>
            <a:pPr indent="36513" algn="just" rtl="1">
              <a:buClr>
                <a:srgbClr val="FF0000"/>
              </a:buClr>
              <a:buSzPct val="80000"/>
            </a:pPr>
            <a:r>
              <a:rPr lang="ar-DZ" sz="3600" b="1" dirty="0" smtClean="0">
                <a:solidFill>
                  <a:srgbClr val="FF0000"/>
                </a:solidFill>
              </a:rPr>
              <a:t>أ. </a:t>
            </a:r>
            <a:r>
              <a:rPr lang="ar-SA" sz="3600" b="1" dirty="0" smtClean="0">
                <a:solidFill>
                  <a:srgbClr val="FF0000"/>
                </a:solidFill>
              </a:rPr>
              <a:t>الحرية </a:t>
            </a:r>
            <a:r>
              <a:rPr lang="ar-DZ" sz="3600" b="1" dirty="0" smtClean="0">
                <a:solidFill>
                  <a:srgbClr val="FF0000"/>
                </a:solidFill>
              </a:rPr>
              <a:t>الأولى(</a:t>
            </a:r>
            <a:r>
              <a:rPr lang="ar-SA" sz="3600" b="1" dirty="0" smtClean="0">
                <a:solidFill>
                  <a:srgbClr val="FF0000"/>
                </a:solidFill>
              </a:rPr>
              <a:t>العابر): </a:t>
            </a:r>
            <a:endParaRPr lang="ar-DZ" sz="3600" b="1" dirty="0" smtClean="0">
              <a:solidFill>
                <a:srgbClr val="FF0000"/>
              </a:solidFill>
            </a:endParaRPr>
          </a:p>
        </p:txBody>
      </p:sp>
      <p:sp>
        <p:nvSpPr>
          <p:cNvPr id="2049" name="Rectangle 1"/>
          <p:cNvSpPr>
            <a:spLocks noChangeArrowheads="1"/>
          </p:cNvSpPr>
          <p:nvPr/>
        </p:nvSpPr>
        <p:spPr bwMode="auto">
          <a:xfrm>
            <a:off x="381000" y="5410200"/>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مثال</a:t>
            </a:r>
            <a:r>
              <a:rPr kumimoji="0" lang="fr-FR"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رحلة من الرياض إلى دمشق عبر الخطوط السعودية، تُحلق فوق أجواء الأردن</a:t>
            </a:r>
            <a:r>
              <a:rPr kumimoji="0" lang="fr-FR"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fr-FR" sz="32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Rectangle 6"/>
          <p:cNvSpPr/>
          <p:nvPr/>
        </p:nvSpPr>
        <p:spPr>
          <a:xfrm>
            <a:off x="1600200" y="1129605"/>
            <a:ext cx="7239000" cy="584775"/>
          </a:xfrm>
          <a:prstGeom prst="rect">
            <a:avLst/>
          </a:prstGeom>
        </p:spPr>
        <p:txBody>
          <a:bodyPr wrap="square">
            <a:spAutoFit/>
          </a:bodyPr>
          <a:lstStyle/>
          <a:p>
            <a:pPr indent="36513" algn="just" rtl="1">
              <a:buClr>
                <a:srgbClr val="FF0000"/>
              </a:buClr>
              <a:buSzPct val="80000"/>
            </a:pPr>
            <a:r>
              <a:rPr lang="ar-DZ" sz="3200" b="1" dirty="0" smtClean="0">
                <a:solidFill>
                  <a:schemeClr val="bg1"/>
                </a:solidFill>
              </a:rPr>
              <a:t>   حرية العبور </a:t>
            </a:r>
            <a:r>
              <a:rPr lang="ar-DZ" sz="3200" b="1" dirty="0" smtClean="0">
                <a:solidFill>
                  <a:schemeClr val="bg1"/>
                </a:solidFill>
              </a:rPr>
              <a:t>في أجواء بلد فقط دون </a:t>
            </a:r>
            <a:r>
              <a:rPr lang="ar-DZ" sz="3200" b="1" dirty="0" smtClean="0">
                <a:solidFill>
                  <a:schemeClr val="bg1"/>
                </a:solidFill>
              </a:rPr>
              <a:t>النزول.</a:t>
            </a:r>
            <a:endParaRPr lang="fr-FR" sz="3600" b="1" dirty="0" smtClean="0">
              <a:solidFill>
                <a:schemeClr val="bg1"/>
              </a:solidFill>
              <a:latin typeface="Times New Roman" pitchFamily="18" charset="0"/>
              <a:cs typeface="Times New Roman" pitchFamily="18" charset="0"/>
            </a:endParaRPr>
          </a:p>
        </p:txBody>
      </p:sp>
      <p:sp>
        <p:nvSpPr>
          <p:cNvPr id="8" name="Rectangle 7"/>
          <p:cNvSpPr/>
          <p:nvPr/>
        </p:nvSpPr>
        <p:spPr>
          <a:xfrm>
            <a:off x="457200" y="2362200"/>
            <a:ext cx="1524000" cy="1077218"/>
          </a:xfrm>
          <a:prstGeom prst="rect">
            <a:avLst/>
          </a:prstGeom>
        </p:spPr>
        <p:txBody>
          <a:bodyPr wrap="square">
            <a:spAutoFit/>
          </a:bodyPr>
          <a:lstStyle/>
          <a:p>
            <a:pPr lvl="0" algn="ctr" rtl="1" fontAlgn="base">
              <a:spcBef>
                <a:spcPct val="0"/>
              </a:spcBef>
              <a:spcAft>
                <a:spcPct val="0"/>
              </a:spcAft>
            </a:pPr>
            <a:r>
              <a:rPr lang="ar-DZ" sz="3200" b="1" dirty="0" smtClean="0">
                <a:solidFill>
                  <a:schemeClr val="accent1">
                    <a:lumMod val="50000"/>
                  </a:schemeClr>
                </a:solidFill>
                <a:latin typeface="Simplified Arabic"/>
                <a:ea typeface="Times New Roman" pitchFamily="18" charset="0"/>
                <a:cs typeface="Arial" pitchFamily="34" charset="0"/>
              </a:rPr>
              <a:t>بلد جنسية </a:t>
            </a:r>
            <a:r>
              <a:rPr lang="ar-DZ" sz="3200" b="1" dirty="0" smtClean="0">
                <a:solidFill>
                  <a:schemeClr val="accent1">
                    <a:lumMod val="50000"/>
                  </a:schemeClr>
                </a:solidFill>
                <a:latin typeface="Simplified Arabic"/>
                <a:ea typeface="Times New Roman" pitchFamily="18" charset="0"/>
                <a:cs typeface="Arial" pitchFamily="34" charset="0"/>
              </a:rPr>
              <a:t>الطائرة</a:t>
            </a:r>
            <a:endParaRPr lang="fr-FR" sz="3200" b="1" dirty="0" smtClean="0">
              <a:solidFill>
                <a:schemeClr val="accent1">
                  <a:lumMod val="50000"/>
                </a:schemeClr>
              </a:solidFill>
              <a:latin typeface="Arial" pitchFamily="34" charset="0"/>
              <a:cs typeface="Arial" pitchFamily="34" charset="0"/>
            </a:endParaRPr>
          </a:p>
        </p:txBody>
      </p:sp>
      <p:pic>
        <p:nvPicPr>
          <p:cNvPr id="10" name="Image 9" descr="http://www.pport.com/wp-content/uploads/2016/05/First-Freedom-of-the-Air-150x150.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19400" y="2362200"/>
            <a:ext cx="4038600" cy="2590800"/>
          </a:xfrm>
          <a:prstGeom prst="rect">
            <a:avLst/>
          </a:prstGeom>
          <a:noFill/>
          <a:ln>
            <a:noFill/>
          </a:ln>
        </p:spPr>
      </p:pic>
      <p:cxnSp>
        <p:nvCxnSpPr>
          <p:cNvPr id="12" name="Connecteur droit avec flèche 11"/>
          <p:cNvCxnSpPr/>
          <p:nvPr/>
        </p:nvCxnSpPr>
        <p:spPr>
          <a:xfrm>
            <a:off x="1828800" y="3124200"/>
            <a:ext cx="1219200" cy="9144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6600" y="304800"/>
            <a:ext cx="5334000" cy="685800"/>
          </a:xfrm>
        </p:spPr>
        <p:txBody>
          <a:bodyPr>
            <a:noAutofit/>
          </a:bodyPr>
          <a:lstStyle/>
          <a:p>
            <a:pPr marL="0" indent="36513" algn="just" rtl="1">
              <a:buClr>
                <a:srgbClr val="FF0000"/>
              </a:buClr>
              <a:buNone/>
            </a:pPr>
            <a:r>
              <a:rPr lang="ar-DZ" sz="3600" b="1" dirty="0" smtClean="0">
                <a:solidFill>
                  <a:srgbClr val="FF0000"/>
                </a:solidFill>
                <a:latin typeface="Times New Roman" pitchFamily="18" charset="0"/>
                <a:cs typeface="Times New Roman" pitchFamily="18" charset="0"/>
              </a:rPr>
              <a:t>ب. </a:t>
            </a:r>
            <a:r>
              <a:rPr lang="ar-SA" sz="3600" b="1" dirty="0" smtClean="0">
                <a:solidFill>
                  <a:srgbClr val="FF0000"/>
                </a:solidFill>
                <a:latin typeface="Times New Roman" pitchFamily="18" charset="0"/>
                <a:cs typeface="Times New Roman" pitchFamily="18" charset="0"/>
              </a:rPr>
              <a:t>الحرية </a:t>
            </a:r>
            <a:r>
              <a:rPr lang="ar-DZ" sz="3600" b="1" dirty="0" smtClean="0">
                <a:solidFill>
                  <a:srgbClr val="FF0000"/>
                </a:solidFill>
                <a:latin typeface="Times New Roman" pitchFamily="18" charset="0"/>
                <a:cs typeface="Times New Roman" pitchFamily="18" charset="0"/>
              </a:rPr>
              <a:t>الثانية(</a:t>
            </a:r>
            <a:r>
              <a:rPr lang="ar-SA" sz="3600" b="1" dirty="0" smtClean="0">
                <a:solidFill>
                  <a:srgbClr val="FF0000"/>
                </a:solidFill>
                <a:latin typeface="Times New Roman" pitchFamily="18" charset="0"/>
                <a:cs typeface="Times New Roman" pitchFamily="18" charset="0"/>
              </a:rPr>
              <a:t>التوقف الفني):</a:t>
            </a:r>
            <a:endParaRPr lang="fr-FR" sz="3200" b="1" dirty="0" smtClean="0">
              <a:solidFill>
                <a:schemeClr val="bg1"/>
              </a:solidFill>
              <a:latin typeface="Times New Roman" pitchFamily="18" charset="0"/>
              <a:cs typeface="Times New Roman" pitchFamily="18" charset="0"/>
            </a:endParaRPr>
          </a:p>
          <a:p>
            <a:pPr marL="0" indent="36513" algn="just" rtl="1">
              <a:buClr>
                <a:srgbClr val="FF0000"/>
              </a:buClr>
              <a:buFont typeface="Wingdings" pitchFamily="2" charset="2"/>
              <a:buChar char="v"/>
            </a:pPr>
            <a:endParaRPr lang="fr-FR" sz="3600" b="1" dirty="0" smtClean="0">
              <a:solidFill>
                <a:srgbClr val="FF0000"/>
              </a:solidFill>
              <a:latin typeface="Times New Roman" pitchFamily="18" charset="0"/>
              <a:cs typeface="Times New Roman" pitchFamily="18" charset="0"/>
            </a:endParaRPr>
          </a:p>
          <a:p>
            <a:pPr algn="r" rtl="1">
              <a:buClr>
                <a:srgbClr val="FF0000"/>
              </a:buClr>
              <a:buNone/>
            </a:pPr>
            <a:endParaRPr lang="fr-FR" sz="3600"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381000" y="5780782"/>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مثال</a:t>
            </a:r>
            <a:r>
              <a:rPr lang="ar-DZ" sz="3200" b="1" dirty="0" smtClean="0">
                <a:solidFill>
                  <a:srgbClr val="FF0000"/>
                </a:solidFill>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رحلة من الرياض إلى لوس أنجلوس عبر الخطوط السعودية، تتوقف لتعبئة الوقود في لشبونة بالبرتغال</a:t>
            </a:r>
            <a:r>
              <a:rPr kumimoji="0" lang="fr-FR"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fr-FR" sz="32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Espace réservé du contenu 2"/>
          <p:cNvSpPr txBox="1">
            <a:spLocks/>
          </p:cNvSpPr>
          <p:nvPr/>
        </p:nvSpPr>
        <p:spPr>
          <a:xfrm>
            <a:off x="228600" y="1066800"/>
            <a:ext cx="8610600" cy="1219200"/>
          </a:xfrm>
          <a:prstGeom prst="rect">
            <a:avLst/>
          </a:prstGeom>
        </p:spPr>
        <p:txBody>
          <a:bodyPr vert="horz">
            <a:noAutofit/>
          </a:bodyPr>
          <a:lstStyle/>
          <a:p>
            <a:pPr lvl="0" indent="36513" algn="just" rtl="1">
              <a:spcBef>
                <a:spcPct val="20000"/>
              </a:spcBef>
              <a:buClr>
                <a:srgbClr val="FF0000"/>
              </a:buClr>
              <a:buSzPct val="80000"/>
              <a:defRPr/>
            </a:pPr>
            <a:r>
              <a:rPr lang="ar-DZ" sz="3200" b="1" dirty="0" smtClean="0">
                <a:solidFill>
                  <a:schemeClr val="bg1"/>
                </a:solidFill>
              </a:rPr>
              <a:t>النزول في بلد آخر لأغراض غير تجارية( وقود، </a:t>
            </a:r>
            <a:r>
              <a:rPr lang="ar-DZ" sz="3200" b="1" dirty="0" smtClean="0">
                <a:solidFill>
                  <a:schemeClr val="bg1"/>
                </a:solidFill>
              </a:rPr>
              <a:t>صيانة، إسعاف...).</a:t>
            </a:r>
            <a:endParaRPr kumimoji="0" lang="fr-FR"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8" name="Rectangle 7"/>
          <p:cNvSpPr/>
          <p:nvPr/>
        </p:nvSpPr>
        <p:spPr>
          <a:xfrm>
            <a:off x="685800" y="2438400"/>
            <a:ext cx="1524000" cy="1077218"/>
          </a:xfrm>
          <a:prstGeom prst="rect">
            <a:avLst/>
          </a:prstGeom>
        </p:spPr>
        <p:txBody>
          <a:bodyPr wrap="square">
            <a:spAutoFit/>
          </a:bodyPr>
          <a:lstStyle/>
          <a:p>
            <a:pPr lvl="0" algn="ctr" rtl="1" fontAlgn="base">
              <a:spcBef>
                <a:spcPct val="0"/>
              </a:spcBef>
              <a:spcAft>
                <a:spcPct val="0"/>
              </a:spcAft>
            </a:pPr>
            <a:r>
              <a:rPr lang="ar-DZ" sz="3200" b="1" dirty="0" smtClean="0">
                <a:solidFill>
                  <a:schemeClr val="accent1">
                    <a:lumMod val="50000"/>
                  </a:schemeClr>
                </a:solidFill>
                <a:latin typeface="Simplified Arabic"/>
                <a:ea typeface="Times New Roman" pitchFamily="18" charset="0"/>
                <a:cs typeface="Arial" pitchFamily="34" charset="0"/>
              </a:rPr>
              <a:t>بلد جنسية </a:t>
            </a:r>
            <a:r>
              <a:rPr lang="ar-DZ" sz="3200" b="1" dirty="0" smtClean="0">
                <a:solidFill>
                  <a:schemeClr val="accent1">
                    <a:lumMod val="50000"/>
                  </a:schemeClr>
                </a:solidFill>
                <a:latin typeface="Simplified Arabic"/>
                <a:ea typeface="Times New Roman" pitchFamily="18" charset="0"/>
                <a:cs typeface="Arial" pitchFamily="34" charset="0"/>
              </a:rPr>
              <a:t>الطائرة</a:t>
            </a:r>
            <a:endParaRPr lang="fr-FR" sz="3200" b="1" dirty="0" smtClean="0">
              <a:solidFill>
                <a:schemeClr val="accent1">
                  <a:lumMod val="50000"/>
                </a:schemeClr>
              </a:solidFill>
              <a:latin typeface="Arial" pitchFamily="34" charset="0"/>
              <a:cs typeface="Arial" pitchFamily="34" charset="0"/>
            </a:endParaRPr>
          </a:p>
        </p:txBody>
      </p:sp>
      <p:sp>
        <p:nvSpPr>
          <p:cNvPr id="10" name="Rectangle 9"/>
          <p:cNvSpPr/>
          <p:nvPr/>
        </p:nvSpPr>
        <p:spPr>
          <a:xfrm>
            <a:off x="4219980" y="3244334"/>
            <a:ext cx="704039" cy="369332"/>
          </a:xfrm>
          <a:prstGeom prst="rect">
            <a:avLst/>
          </a:prstGeom>
        </p:spPr>
        <p:txBody>
          <a:bodyPr wrap="none">
            <a:spAutoFit/>
          </a:bodyPr>
          <a:lstStyle/>
          <a:p>
            <a:r>
              <a:rPr lang="ar-DZ" b="1" dirty="0" smtClean="0">
                <a:solidFill>
                  <a:srgbClr val="FF0000"/>
                </a:solidFill>
                <a:latin typeface="Times New Roman" pitchFamily="18" charset="0"/>
                <a:cs typeface="Times New Roman" pitchFamily="18" charset="0"/>
              </a:rPr>
              <a:t>الثانية(</a:t>
            </a:r>
            <a:endParaRPr lang="fr-FR" dirty="0"/>
          </a:p>
        </p:txBody>
      </p:sp>
      <p:pic>
        <p:nvPicPr>
          <p:cNvPr id="11" name="Image 10" descr="http://www.pport.com/wp-content/uploads/2016/05/Second-Freedom-of-the-Air-150x150.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124200" y="2590800"/>
            <a:ext cx="4191000" cy="2819400"/>
          </a:xfrm>
          <a:prstGeom prst="rect">
            <a:avLst/>
          </a:prstGeom>
          <a:noFill/>
          <a:ln>
            <a:noFill/>
          </a:ln>
        </p:spPr>
      </p:pic>
      <p:cxnSp>
        <p:nvCxnSpPr>
          <p:cNvPr id="12" name="Connecteur droit avec flèche 11"/>
          <p:cNvCxnSpPr/>
          <p:nvPr/>
        </p:nvCxnSpPr>
        <p:spPr>
          <a:xfrm>
            <a:off x="2286000" y="3200400"/>
            <a:ext cx="1219200" cy="9144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867400"/>
            <a:ext cx="8229600" cy="685800"/>
          </a:xfrm>
        </p:spPr>
        <p:txBody>
          <a:bodyPr>
            <a:noAutofit/>
          </a:bodyPr>
          <a:lstStyle/>
          <a:p>
            <a:pPr algn="just" rtl="1">
              <a:buNone/>
            </a:pPr>
            <a:r>
              <a:rPr lang="ar-SA" sz="3200" b="1" dirty="0" smtClean="0">
                <a:solidFill>
                  <a:srgbClr val="FF0000"/>
                </a:solidFill>
              </a:rPr>
              <a:t>مثال</a:t>
            </a:r>
            <a:r>
              <a:rPr lang="fr-FR" sz="3200" b="1" dirty="0" smtClean="0">
                <a:solidFill>
                  <a:srgbClr val="FF0000"/>
                </a:solidFill>
              </a:rPr>
              <a:t>: </a:t>
            </a:r>
            <a:r>
              <a:rPr lang="ar-DZ" sz="3200" b="1" dirty="0" smtClean="0">
                <a:solidFill>
                  <a:srgbClr val="FF0000"/>
                </a:solidFill>
              </a:rPr>
              <a:t> </a:t>
            </a:r>
            <a:r>
              <a:rPr lang="ar-DZ" sz="3200" b="1" dirty="0" smtClean="0">
                <a:solidFill>
                  <a:schemeClr val="bg1"/>
                </a:solidFill>
              </a:rPr>
              <a:t>ر</a:t>
            </a:r>
            <a:r>
              <a:rPr lang="ar-SA" sz="3200" b="1" dirty="0" smtClean="0">
                <a:solidFill>
                  <a:schemeClr val="bg1"/>
                </a:solidFill>
              </a:rPr>
              <a:t>حلة من مسقط إلى الرياض عبر الخطوط العمانية</a:t>
            </a:r>
            <a:r>
              <a:rPr lang="ar-DZ" sz="3200" b="1" dirty="0" smtClean="0">
                <a:solidFill>
                  <a:schemeClr val="bg1"/>
                </a:solidFill>
              </a:rPr>
              <a:t>.</a:t>
            </a:r>
            <a:endParaRPr lang="fr-FR" sz="3200" dirty="0"/>
          </a:p>
        </p:txBody>
      </p:sp>
      <p:pic>
        <p:nvPicPr>
          <p:cNvPr id="4" name="Image 3" descr="http://www.pport.com/wp-content/uploads/2016/05/Third-Freedom-of-The-Air-150x150.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95600" y="2667000"/>
            <a:ext cx="3838575" cy="2895600"/>
          </a:xfrm>
          <a:prstGeom prst="rect">
            <a:avLst/>
          </a:prstGeom>
          <a:noFill/>
          <a:ln>
            <a:noFill/>
          </a:ln>
        </p:spPr>
      </p:pic>
      <p:sp>
        <p:nvSpPr>
          <p:cNvPr id="5" name="Rectangle 4"/>
          <p:cNvSpPr/>
          <p:nvPr/>
        </p:nvSpPr>
        <p:spPr>
          <a:xfrm>
            <a:off x="457200" y="2362200"/>
            <a:ext cx="1524000" cy="1077218"/>
          </a:xfrm>
          <a:prstGeom prst="rect">
            <a:avLst/>
          </a:prstGeom>
        </p:spPr>
        <p:txBody>
          <a:bodyPr wrap="square">
            <a:spAutoFit/>
          </a:bodyPr>
          <a:lstStyle/>
          <a:p>
            <a:pPr lvl="0" algn="ctr" rtl="1" fontAlgn="base">
              <a:spcBef>
                <a:spcPct val="0"/>
              </a:spcBef>
              <a:spcAft>
                <a:spcPct val="0"/>
              </a:spcAft>
            </a:pPr>
            <a:r>
              <a:rPr lang="ar-DZ" sz="3200" b="1" dirty="0" smtClean="0">
                <a:solidFill>
                  <a:schemeClr val="accent1">
                    <a:lumMod val="50000"/>
                  </a:schemeClr>
                </a:solidFill>
                <a:latin typeface="Simplified Arabic"/>
                <a:ea typeface="Times New Roman" pitchFamily="18" charset="0"/>
                <a:cs typeface="Arial" pitchFamily="34" charset="0"/>
              </a:rPr>
              <a:t>بلد جنسية </a:t>
            </a:r>
            <a:r>
              <a:rPr lang="ar-DZ" sz="3200" b="1" dirty="0" smtClean="0">
                <a:solidFill>
                  <a:schemeClr val="accent1">
                    <a:lumMod val="50000"/>
                  </a:schemeClr>
                </a:solidFill>
                <a:latin typeface="Simplified Arabic"/>
                <a:ea typeface="Times New Roman" pitchFamily="18" charset="0"/>
                <a:cs typeface="Arial" pitchFamily="34" charset="0"/>
              </a:rPr>
              <a:t>الطائرة</a:t>
            </a:r>
            <a:endParaRPr lang="fr-FR" sz="3200" b="1" dirty="0" smtClean="0">
              <a:solidFill>
                <a:schemeClr val="accent1">
                  <a:lumMod val="50000"/>
                </a:schemeClr>
              </a:solidFill>
              <a:latin typeface="Arial" pitchFamily="34" charset="0"/>
              <a:cs typeface="Arial" pitchFamily="34" charset="0"/>
            </a:endParaRPr>
          </a:p>
        </p:txBody>
      </p:sp>
      <p:sp>
        <p:nvSpPr>
          <p:cNvPr id="6" name="Titre 1"/>
          <p:cNvSpPr txBox="1">
            <a:spLocks/>
          </p:cNvSpPr>
          <p:nvPr/>
        </p:nvSpPr>
        <p:spPr>
          <a:xfrm>
            <a:off x="304800" y="1066800"/>
            <a:ext cx="8305800" cy="533400"/>
          </a:xfrm>
          <a:prstGeom prst="rect">
            <a:avLst/>
          </a:prstGeom>
        </p:spPr>
        <p:txBody>
          <a:bodyPr vert="horz" lIns="45720" rIns="45720" anchor="ctr">
            <a:noAutofit/>
          </a:bodyPr>
          <a:lstStyle/>
          <a:p>
            <a:pPr lvl="0" algn="just" rtl="1">
              <a:spcBef>
                <a:spcPct val="0"/>
              </a:spcBef>
              <a:buClr>
                <a:srgbClr val="FF0000"/>
              </a:buClr>
              <a:buSzPct val="80000"/>
              <a:defRPr/>
            </a:pPr>
            <a:r>
              <a:rPr lang="ar-DZ" sz="3200" b="1" dirty="0" smtClean="0">
                <a:solidFill>
                  <a:schemeClr val="bg1"/>
                </a:solidFill>
              </a:rPr>
              <a:t>   </a:t>
            </a:r>
            <a:r>
              <a:rPr lang="ar-SA" sz="3200" b="1" dirty="0" smtClean="0">
                <a:solidFill>
                  <a:schemeClr val="bg1"/>
                </a:solidFill>
              </a:rPr>
              <a:t>نقل من </a:t>
            </a:r>
            <a:r>
              <a:rPr lang="ar-SA" sz="3200" b="1" dirty="0" smtClean="0">
                <a:solidFill>
                  <a:schemeClr val="bg1"/>
                </a:solidFill>
              </a:rPr>
              <a:t>بلد جنسية الطائرة إلى بلد أخر.</a:t>
            </a:r>
            <a:endParaRPr kumimoji="0" lang="fr-FR"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Rectangle 7"/>
          <p:cNvSpPr/>
          <p:nvPr/>
        </p:nvSpPr>
        <p:spPr>
          <a:xfrm>
            <a:off x="3886200" y="381000"/>
            <a:ext cx="4657044" cy="584775"/>
          </a:xfrm>
          <a:prstGeom prst="rect">
            <a:avLst/>
          </a:prstGeom>
        </p:spPr>
        <p:txBody>
          <a:bodyPr wrap="none">
            <a:spAutoFit/>
          </a:bodyPr>
          <a:lstStyle/>
          <a:p>
            <a:pPr algn="r" rtl="1"/>
            <a:r>
              <a:rPr lang="ar-DZ" sz="3200" b="1" dirty="0" smtClean="0">
                <a:solidFill>
                  <a:srgbClr val="FF0000"/>
                </a:solidFill>
              </a:rPr>
              <a:t>ج. </a:t>
            </a:r>
            <a:r>
              <a:rPr lang="ar-SA" sz="3200" b="1" dirty="0" smtClean="0">
                <a:solidFill>
                  <a:srgbClr val="FF0000"/>
                </a:solidFill>
              </a:rPr>
              <a:t>الحرية الثالثة (تفريغ الحركة)</a:t>
            </a:r>
            <a:r>
              <a:rPr lang="ar-DZ" sz="3200" b="1" dirty="0" smtClean="0">
                <a:solidFill>
                  <a:srgbClr val="FF0000"/>
                </a:solidFill>
              </a:rPr>
              <a:t>:</a:t>
            </a:r>
            <a:endParaRPr lang="fr-FR" sz="3200" dirty="0"/>
          </a:p>
        </p:txBody>
      </p:sp>
      <p:cxnSp>
        <p:nvCxnSpPr>
          <p:cNvPr id="9" name="Connecteur droit avec flèche 8"/>
          <p:cNvCxnSpPr/>
          <p:nvPr/>
        </p:nvCxnSpPr>
        <p:spPr>
          <a:xfrm>
            <a:off x="2133600" y="3124200"/>
            <a:ext cx="990600" cy="838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81400" y="304800"/>
            <a:ext cx="5181600" cy="533400"/>
          </a:xfrm>
        </p:spPr>
        <p:txBody>
          <a:bodyPr>
            <a:noAutofit/>
          </a:bodyPr>
          <a:lstStyle/>
          <a:p>
            <a:pPr indent="6350" algn="r" rtl="1">
              <a:buSzPct val="80000"/>
            </a:pPr>
            <a:r>
              <a:rPr lang="ar-DZ" sz="3600" b="1" dirty="0" smtClean="0">
                <a:solidFill>
                  <a:srgbClr val="FF0000"/>
                </a:solidFill>
              </a:rPr>
              <a:t>د. </a:t>
            </a:r>
            <a:r>
              <a:rPr lang="ar-SA" sz="3600" b="1" dirty="0" smtClean="0">
                <a:solidFill>
                  <a:srgbClr val="FF0000"/>
                </a:solidFill>
              </a:rPr>
              <a:t>الحرية الرابعة (شحن الحركة)</a:t>
            </a:r>
            <a:r>
              <a:rPr lang="ar-DZ" sz="3600" b="1" dirty="0" smtClean="0">
                <a:solidFill>
                  <a:srgbClr val="FF0000"/>
                </a:solidFill>
              </a:rPr>
              <a:t>:</a:t>
            </a:r>
            <a:endParaRPr lang="fr-FR" sz="3600" b="1" dirty="0">
              <a:solidFill>
                <a:schemeClr val="bg1"/>
              </a:solidFill>
            </a:endParaRPr>
          </a:p>
        </p:txBody>
      </p:sp>
      <p:sp>
        <p:nvSpPr>
          <p:cNvPr id="3" name="Espace réservé du contenu 2"/>
          <p:cNvSpPr>
            <a:spLocks noGrp="1"/>
          </p:cNvSpPr>
          <p:nvPr>
            <p:ph idx="1"/>
          </p:nvPr>
        </p:nvSpPr>
        <p:spPr>
          <a:xfrm>
            <a:off x="304800" y="6096001"/>
            <a:ext cx="8458200" cy="609599"/>
          </a:xfrm>
        </p:spPr>
        <p:txBody>
          <a:bodyPr>
            <a:normAutofit/>
          </a:bodyPr>
          <a:lstStyle/>
          <a:p>
            <a:pPr algn="just" rtl="1">
              <a:buNone/>
            </a:pPr>
            <a:r>
              <a:rPr lang="ar-SA" sz="3200" b="1" dirty="0" smtClean="0">
                <a:solidFill>
                  <a:srgbClr val="FF0000"/>
                </a:solidFill>
              </a:rPr>
              <a:t>مثال</a:t>
            </a:r>
            <a:r>
              <a:rPr lang="ar-DZ" sz="3200" b="1" dirty="0" smtClean="0">
                <a:solidFill>
                  <a:srgbClr val="FF0000"/>
                </a:solidFill>
              </a:rPr>
              <a:t>: </a:t>
            </a:r>
            <a:r>
              <a:rPr lang="ar-SA" sz="3200" b="1" dirty="0" smtClean="0">
                <a:solidFill>
                  <a:schemeClr val="bg1"/>
                </a:solidFill>
              </a:rPr>
              <a:t>رحلة من الرياض إلى مسقط عبر الخطوط العمانية</a:t>
            </a:r>
            <a:r>
              <a:rPr lang="fr-FR" sz="3200" b="1" dirty="0" smtClean="0">
                <a:solidFill>
                  <a:schemeClr val="bg1"/>
                </a:solidFill>
              </a:rPr>
              <a:t>.</a:t>
            </a:r>
          </a:p>
          <a:p>
            <a:endParaRPr lang="fr-FR" sz="3200" dirty="0"/>
          </a:p>
        </p:txBody>
      </p:sp>
      <p:pic>
        <p:nvPicPr>
          <p:cNvPr id="4" name="Image 3" descr="http://www.pport.com/wp-content/uploads/2016/05/Fourth-Freedom-of-The-Air-150x150.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048000" y="2590800"/>
            <a:ext cx="4067175" cy="3152775"/>
          </a:xfrm>
          <a:prstGeom prst="rect">
            <a:avLst/>
          </a:prstGeom>
          <a:noFill/>
          <a:ln>
            <a:noFill/>
          </a:ln>
        </p:spPr>
      </p:pic>
      <p:sp>
        <p:nvSpPr>
          <p:cNvPr id="5" name="Rectangle 4"/>
          <p:cNvSpPr/>
          <p:nvPr/>
        </p:nvSpPr>
        <p:spPr>
          <a:xfrm>
            <a:off x="304800" y="990600"/>
            <a:ext cx="8458200" cy="584775"/>
          </a:xfrm>
          <a:prstGeom prst="rect">
            <a:avLst/>
          </a:prstGeom>
        </p:spPr>
        <p:txBody>
          <a:bodyPr wrap="square">
            <a:spAutoFit/>
          </a:bodyPr>
          <a:lstStyle/>
          <a:p>
            <a:pPr algn="just" rtl="1"/>
            <a:r>
              <a:rPr lang="ar-SA" sz="3200" b="1" dirty="0" smtClean="0">
                <a:solidFill>
                  <a:schemeClr val="bg1"/>
                </a:solidFill>
              </a:rPr>
              <a:t>عكس </a:t>
            </a:r>
            <a:r>
              <a:rPr lang="ar-SA" sz="3200" b="1" dirty="0" smtClean="0">
                <a:solidFill>
                  <a:schemeClr val="bg1"/>
                </a:solidFill>
              </a:rPr>
              <a:t>الثالثة</a:t>
            </a:r>
            <a:r>
              <a:rPr lang="ar-DZ" sz="3200" b="1" dirty="0" smtClean="0">
                <a:solidFill>
                  <a:schemeClr val="bg1"/>
                </a:solidFill>
              </a:rPr>
              <a:t>،</a:t>
            </a:r>
            <a:r>
              <a:rPr lang="ar-SA" sz="3200" b="1" dirty="0" smtClean="0">
                <a:solidFill>
                  <a:schemeClr val="bg1"/>
                </a:solidFill>
              </a:rPr>
              <a:t> </a:t>
            </a:r>
            <a:r>
              <a:rPr lang="ar-SA" sz="3200" b="1" dirty="0" smtClean="0">
                <a:solidFill>
                  <a:schemeClr val="bg1"/>
                </a:solidFill>
              </a:rPr>
              <a:t>أي النقل من بلد أخر إلى البلد </a:t>
            </a:r>
            <a:r>
              <a:rPr lang="ar-DZ" sz="3200" b="1" dirty="0" smtClean="0">
                <a:solidFill>
                  <a:schemeClr val="bg1"/>
                </a:solidFill>
              </a:rPr>
              <a:t>جنسية الطائرة</a:t>
            </a:r>
            <a:r>
              <a:rPr lang="ar-SA" sz="3200" b="1" dirty="0" smtClean="0">
                <a:solidFill>
                  <a:schemeClr val="bg1"/>
                </a:solidFill>
              </a:rPr>
              <a:t>.</a:t>
            </a:r>
            <a:endParaRPr lang="fr-FR" sz="3200" dirty="0"/>
          </a:p>
        </p:txBody>
      </p:sp>
      <p:sp>
        <p:nvSpPr>
          <p:cNvPr id="7" name="Rectangle 6"/>
          <p:cNvSpPr/>
          <p:nvPr/>
        </p:nvSpPr>
        <p:spPr>
          <a:xfrm>
            <a:off x="685800" y="2362200"/>
            <a:ext cx="1524000" cy="1077218"/>
          </a:xfrm>
          <a:prstGeom prst="rect">
            <a:avLst/>
          </a:prstGeom>
        </p:spPr>
        <p:txBody>
          <a:bodyPr wrap="square">
            <a:spAutoFit/>
          </a:bodyPr>
          <a:lstStyle/>
          <a:p>
            <a:pPr lvl="0" algn="ctr" rtl="1" fontAlgn="base">
              <a:spcBef>
                <a:spcPct val="0"/>
              </a:spcBef>
              <a:spcAft>
                <a:spcPct val="0"/>
              </a:spcAft>
            </a:pPr>
            <a:r>
              <a:rPr lang="ar-DZ" sz="3200" b="1" dirty="0" smtClean="0">
                <a:solidFill>
                  <a:schemeClr val="accent1">
                    <a:lumMod val="50000"/>
                  </a:schemeClr>
                </a:solidFill>
                <a:latin typeface="Simplified Arabic"/>
                <a:ea typeface="Times New Roman" pitchFamily="18" charset="0"/>
                <a:cs typeface="Arial" pitchFamily="34" charset="0"/>
              </a:rPr>
              <a:t>بلد جنسية </a:t>
            </a:r>
            <a:r>
              <a:rPr lang="ar-DZ" sz="3200" b="1" dirty="0" smtClean="0">
                <a:solidFill>
                  <a:schemeClr val="accent1">
                    <a:lumMod val="50000"/>
                  </a:schemeClr>
                </a:solidFill>
                <a:latin typeface="Simplified Arabic"/>
                <a:ea typeface="Times New Roman" pitchFamily="18" charset="0"/>
                <a:cs typeface="Arial" pitchFamily="34" charset="0"/>
              </a:rPr>
              <a:t>الطائرة</a:t>
            </a:r>
            <a:endParaRPr lang="fr-FR" sz="3200" b="1" dirty="0" smtClean="0">
              <a:solidFill>
                <a:schemeClr val="accent1">
                  <a:lumMod val="50000"/>
                </a:schemeClr>
              </a:solidFill>
              <a:latin typeface="Arial" pitchFamily="34" charset="0"/>
              <a:cs typeface="Arial" pitchFamily="34" charset="0"/>
            </a:endParaRPr>
          </a:p>
        </p:txBody>
      </p:sp>
      <p:cxnSp>
        <p:nvCxnSpPr>
          <p:cNvPr id="8" name="Connecteur droit avec flèche 7"/>
          <p:cNvCxnSpPr/>
          <p:nvPr/>
        </p:nvCxnSpPr>
        <p:spPr>
          <a:xfrm>
            <a:off x="2362200" y="3124200"/>
            <a:ext cx="990600" cy="838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0" y="685800"/>
            <a:ext cx="5715000" cy="762000"/>
          </a:xfrm>
        </p:spPr>
        <p:txBody>
          <a:bodyPr>
            <a:normAutofit/>
          </a:bodyPr>
          <a:lstStyle/>
          <a:p>
            <a:pPr marL="0" indent="36513" algn="just" rtl="1">
              <a:buNone/>
            </a:pPr>
            <a:r>
              <a:rPr lang="ar-DZ" sz="3600" b="1" dirty="0" smtClean="0">
                <a:solidFill>
                  <a:srgbClr val="FF0000"/>
                </a:solidFill>
                <a:latin typeface="Times New Roman" pitchFamily="18" charset="0"/>
                <a:cs typeface="Times New Roman" pitchFamily="18" charset="0"/>
              </a:rPr>
              <a:t>4. </a:t>
            </a:r>
            <a:r>
              <a:rPr lang="ar-EG" sz="3600" b="1" dirty="0" smtClean="0">
                <a:solidFill>
                  <a:srgbClr val="FF0000"/>
                </a:solidFill>
                <a:latin typeface="Times New Roman" pitchFamily="18" charset="0"/>
                <a:cs typeface="Times New Roman" pitchFamily="18" charset="0"/>
              </a:rPr>
              <a:t>خصائص النقل الجوي للبضائع</a:t>
            </a:r>
            <a:r>
              <a:rPr lang="ar-DZ" sz="3600" b="1" dirty="0" smtClean="0">
                <a:solidFill>
                  <a:srgbClr val="FF0000"/>
                </a:solidFill>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381000" y="1676400"/>
            <a:ext cx="8382000" cy="4953000"/>
          </a:xfrm>
          <a:prstGeom prst="rect">
            <a:avLst/>
          </a:prstGeom>
        </p:spPr>
        <p:txBody>
          <a:bodyPr vert="horz">
            <a:noAutofit/>
          </a:bodyPr>
          <a:lstStyle/>
          <a:p>
            <a:pPr marR="0" lvl="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EG" sz="3200" b="1" i="0" u="none" strike="noStrike" kern="1200" cap="none" spc="0" normalizeH="0" baseline="0" noProof="0" dirty="0" smtClean="0">
                <a:ln>
                  <a:noFill/>
                </a:ln>
                <a:solidFill>
                  <a:srgbClr val="FF0000"/>
                </a:solidFill>
                <a:effectLst/>
                <a:uLnTx/>
                <a:uFillTx/>
                <a:latin typeface="+mn-lt"/>
                <a:ea typeface="+mn-ea"/>
                <a:cs typeface="+mn-cs"/>
              </a:rPr>
              <a:t>السرعة</a:t>
            </a:r>
            <a:r>
              <a:rPr kumimoji="0" lang="ar-EG"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ل</a:t>
            </a:r>
            <a:r>
              <a:rPr kumimoji="0" lang="ar-EG" sz="3200" b="1" i="0" u="none" strike="noStrike" kern="1200" cap="none" spc="0" normalizeH="0" baseline="0" noProof="0" dirty="0" smtClean="0">
                <a:ln>
                  <a:noFill/>
                </a:ln>
                <a:solidFill>
                  <a:schemeClr val="bg1"/>
                </a:solidFill>
                <a:effectLst/>
                <a:uLnTx/>
                <a:uFillTx/>
                <a:latin typeface="+mn-lt"/>
                <a:ea typeface="+mn-ea"/>
                <a:cs typeface="+mn-cs"/>
              </a:rPr>
              <a:t>توفير الوقت</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و</a:t>
            </a:r>
            <a:r>
              <a:rPr kumimoji="0" lang="ar-EG" sz="3200" b="1" i="0" u="none" strike="noStrike" kern="1200" cap="none" spc="0" normalizeH="0" baseline="0" noProof="0" dirty="0" smtClean="0">
                <a:ln>
                  <a:noFill/>
                </a:ln>
                <a:solidFill>
                  <a:srgbClr val="FF0000"/>
                </a:solidFill>
                <a:effectLst/>
                <a:uLnTx/>
                <a:uFillTx/>
                <a:latin typeface="+mn-lt"/>
                <a:ea typeface="+mn-ea"/>
                <a:cs typeface="+mn-cs"/>
              </a:rPr>
              <a:t>انتظام الرحلات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ليلا ونهارا، </a:t>
            </a:r>
            <a:r>
              <a:rPr kumimoji="0" lang="ar-EG" sz="3200" b="1" i="0" u="none" strike="noStrike" kern="1200" cap="none" spc="0" normalizeH="0" baseline="0" noProof="0" dirty="0" smtClean="0">
                <a:ln>
                  <a:noFill/>
                </a:ln>
                <a:solidFill>
                  <a:schemeClr val="bg1"/>
                </a:solidFill>
                <a:effectLst/>
                <a:uLnTx/>
                <a:uFillTx/>
                <a:latin typeface="+mn-lt"/>
                <a:ea typeface="+mn-ea"/>
                <a:cs typeface="+mn-cs"/>
              </a:rPr>
              <a:t>لمسافات طويلة، بين وعبر القارات؛ </a:t>
            </a:r>
            <a:endParaRPr lang="ar-DZ" sz="3200" b="1" dirty="0" smtClean="0">
              <a:solidFill>
                <a:schemeClr val="bg1"/>
              </a:solidFill>
            </a:endParaRPr>
          </a:p>
          <a:p>
            <a:pPr marR="0" lvl="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EG" sz="3200" b="1" i="0" u="none" strike="noStrike" kern="1200" cap="none" spc="0" normalizeH="0" baseline="0" noProof="0" dirty="0" smtClean="0">
                <a:ln>
                  <a:noFill/>
                </a:ln>
                <a:solidFill>
                  <a:schemeClr val="bg1"/>
                </a:solidFill>
                <a:effectLst/>
                <a:uLnTx/>
                <a:uFillTx/>
                <a:latin typeface="+mn-lt"/>
                <a:ea typeface="+mn-ea"/>
                <a:cs typeface="+mn-cs"/>
              </a:rPr>
              <a:t>السرعة العالية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ت</a:t>
            </a:r>
            <a:r>
              <a:rPr kumimoji="0" lang="ar-EG" sz="3200" b="1" i="0" u="none" strike="noStrike" kern="1200" cap="none" spc="0" normalizeH="0" baseline="0" noProof="0" dirty="0" smtClean="0">
                <a:ln>
                  <a:noFill/>
                </a:ln>
                <a:solidFill>
                  <a:schemeClr val="bg1"/>
                </a:solidFill>
                <a:effectLst/>
                <a:uLnTx/>
                <a:uFillTx/>
                <a:latin typeface="+mn-lt"/>
                <a:ea typeface="+mn-ea"/>
                <a:cs typeface="+mn-cs"/>
              </a:rPr>
              <a:t>وفر </a:t>
            </a:r>
            <a:r>
              <a:rPr kumimoji="0" lang="ar-EG" sz="3200" b="1" i="0" u="none" strike="noStrike" kern="1200" cap="none" spc="0" normalizeH="0" baseline="0" noProof="0" dirty="0" smtClean="0">
                <a:ln>
                  <a:noFill/>
                </a:ln>
                <a:solidFill>
                  <a:srgbClr val="FF0000"/>
                </a:solidFill>
                <a:effectLst/>
                <a:uLnTx/>
                <a:uFillTx/>
                <a:latin typeface="+mn-lt"/>
                <a:ea typeface="+mn-ea"/>
                <a:cs typeface="+mn-cs"/>
              </a:rPr>
              <a:t>الحماية للبضائع </a:t>
            </a:r>
            <a:r>
              <a:rPr kumimoji="0" lang="ar-EG" sz="3200" b="1" i="0" u="none" strike="noStrike" kern="1200" cap="none" spc="0" normalizeH="0" baseline="0" noProof="0" dirty="0" smtClean="0">
                <a:ln>
                  <a:noFill/>
                </a:ln>
                <a:solidFill>
                  <a:schemeClr val="bg1"/>
                </a:solidFill>
                <a:effectLst/>
                <a:uLnTx/>
                <a:uFillTx/>
                <a:latin typeface="+mn-lt"/>
                <a:ea typeface="+mn-ea"/>
                <a:cs typeface="+mn-cs"/>
              </a:rPr>
              <a:t>ضد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التلف والسرقة وتدهور القيمة</a:t>
            </a:r>
            <a:r>
              <a:rPr kumimoji="0" lang="ar-EG" sz="3200" b="1" i="0" u="none" strike="noStrike" kern="1200" cap="none" spc="0" normalizeH="0" baseline="0" noProof="0" dirty="0" smtClean="0">
                <a:ln>
                  <a:noFill/>
                </a:ln>
                <a:solidFill>
                  <a:schemeClr val="bg1"/>
                </a:solidFill>
                <a:effectLst/>
                <a:uLnTx/>
                <a:uFillTx/>
                <a:latin typeface="+mn-lt"/>
                <a:ea typeface="+mn-ea"/>
                <a:cs typeface="+mn-cs"/>
              </a:rPr>
              <a:t>؛</a:t>
            </a:r>
            <a:endParaRPr lang="ar-DZ" sz="3200" b="1" dirty="0" smtClean="0">
              <a:solidFill>
                <a:schemeClr val="bg1"/>
              </a:solidFill>
            </a:endParaRPr>
          </a:p>
          <a:p>
            <a:pPr marR="0" lvl="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EG" sz="3200" b="1" i="0" u="none" strike="noStrike" kern="1200" cap="none" spc="0" normalizeH="0" baseline="0" noProof="0" dirty="0" smtClean="0">
                <a:ln>
                  <a:noFill/>
                </a:ln>
                <a:solidFill>
                  <a:schemeClr val="bg1"/>
                </a:solidFill>
                <a:effectLst/>
                <a:uLnTx/>
                <a:uFillTx/>
                <a:latin typeface="+mn-lt"/>
                <a:ea typeface="+mn-ea"/>
                <a:cs typeface="+mn-cs"/>
              </a:rPr>
              <a:t>نقل البضائع مباشرة </a:t>
            </a:r>
            <a:r>
              <a:rPr kumimoji="0" lang="ar-EG" sz="3200" b="1" i="0" u="none" strike="noStrike" kern="1200" cap="none" spc="0" normalizeH="0" baseline="0" noProof="0" dirty="0" smtClean="0">
                <a:ln>
                  <a:noFill/>
                </a:ln>
                <a:solidFill>
                  <a:srgbClr val="FF0000"/>
                </a:solidFill>
                <a:effectLst/>
                <a:uLnTx/>
                <a:uFillTx/>
                <a:latin typeface="+mn-lt"/>
                <a:ea typeface="+mn-ea"/>
                <a:cs typeface="+mn-cs"/>
              </a:rPr>
              <a:t>دون حاجة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ل</a:t>
            </a:r>
            <a:r>
              <a:rPr kumimoji="0" lang="ar-EG" sz="3200" b="1" i="0" u="none" strike="noStrike" kern="1200" cap="none" spc="0" normalizeH="0" baseline="0" noProof="0" dirty="0" smtClean="0">
                <a:ln>
                  <a:noFill/>
                </a:ln>
                <a:solidFill>
                  <a:srgbClr val="FF0000"/>
                </a:solidFill>
                <a:effectLst/>
                <a:uLnTx/>
                <a:uFillTx/>
                <a:latin typeface="+mn-lt"/>
                <a:ea typeface="+mn-ea"/>
                <a:cs typeface="+mn-cs"/>
              </a:rPr>
              <a:t>تسهيلات</a:t>
            </a:r>
            <a:r>
              <a:rPr kumimoji="0" lang="ar-EG"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كثيرة مقارنة بوسائل النقل الأخرى</a:t>
            </a:r>
            <a:r>
              <a:rPr kumimoji="0" lang="ar-EG" sz="3200" b="1" i="0" u="none" strike="noStrike" kern="1200" cap="none" spc="0" normalizeH="0" baseline="0" noProof="0" dirty="0" smtClean="0">
                <a:ln>
                  <a:noFill/>
                </a:ln>
                <a:solidFill>
                  <a:schemeClr val="bg1"/>
                </a:solidFill>
                <a:effectLst/>
                <a:uLnTx/>
                <a:uFillTx/>
                <a:latin typeface="+mn-lt"/>
                <a:ea typeface="+mn-ea"/>
                <a:cs typeface="+mn-cs"/>
              </a:rPr>
              <a:t>؛</a:t>
            </a:r>
            <a:endParaRPr lang="ar-DZ" sz="3200" b="1" dirty="0" smtClean="0">
              <a:solidFill>
                <a:schemeClr val="bg1"/>
              </a:solidFill>
            </a:endParaRPr>
          </a:p>
          <a:p>
            <a:pPr marR="0" lvl="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EG" sz="3200" b="1" i="0" u="none" strike="noStrike" kern="1200" cap="none" spc="0" normalizeH="0" baseline="0" noProof="0" dirty="0" smtClean="0">
                <a:ln>
                  <a:noFill/>
                </a:ln>
                <a:solidFill>
                  <a:srgbClr val="FF0000"/>
                </a:solidFill>
                <a:effectLst/>
                <a:uLnTx/>
                <a:uFillTx/>
                <a:latin typeface="+mn-lt"/>
                <a:ea typeface="+mn-ea"/>
                <a:cs typeface="+mn-cs"/>
              </a:rPr>
              <a:t>فتح أسواق تجارية جديدة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لا </a:t>
            </a:r>
            <a:r>
              <a:rPr kumimoji="0" lang="ar-EG" sz="3200" b="1" i="0" u="none" strike="noStrike" kern="1200" cap="none" spc="0" normalizeH="0" baseline="0" noProof="0" dirty="0" smtClean="0">
                <a:ln>
                  <a:noFill/>
                </a:ln>
                <a:solidFill>
                  <a:schemeClr val="bg1"/>
                </a:solidFill>
                <a:effectLst/>
                <a:uLnTx/>
                <a:uFillTx/>
                <a:latin typeface="+mn-lt"/>
                <a:ea typeface="+mn-ea"/>
                <a:cs typeface="+mn-cs"/>
              </a:rPr>
              <a:t>يتم فيها إنتاج البضائع، تصدير فواكه من دولة تنضج فيها مبكرا إلى دولة لم تزرعها أو تنضج فيها بعد</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FF0000"/>
              </a:buClr>
              <a:buSzPct val="80000"/>
              <a:buFont typeface="Wingdings" pitchFamily="2" charset="2"/>
              <a:buChar char="ü"/>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l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381000"/>
            <a:ext cx="7543800" cy="685800"/>
          </a:xfrm>
        </p:spPr>
        <p:txBody>
          <a:bodyPr>
            <a:noAutofit/>
          </a:bodyPr>
          <a:lstStyle/>
          <a:p>
            <a:pPr algn="r" rtl="1">
              <a:buClr>
                <a:srgbClr val="FF0000"/>
              </a:buClr>
              <a:buSzPct val="80000"/>
            </a:pPr>
            <a:r>
              <a:rPr lang="ar-DZ" sz="3600" b="1" dirty="0" smtClean="0">
                <a:solidFill>
                  <a:srgbClr val="FF0000"/>
                </a:solidFill>
              </a:rPr>
              <a:t>هـ. </a:t>
            </a:r>
            <a:r>
              <a:rPr lang="ar-SA" sz="3600" b="1" dirty="0" smtClean="0">
                <a:solidFill>
                  <a:srgbClr val="FF0000"/>
                </a:solidFill>
              </a:rPr>
              <a:t>الحرية الخامسة (النقل من دولة ثالثة وإليها):</a:t>
            </a:r>
            <a:endParaRPr lang="ar-DZ" sz="3200" b="1" dirty="0" smtClean="0">
              <a:solidFill>
                <a:schemeClr val="bg1"/>
              </a:solidFill>
            </a:endParaRPr>
          </a:p>
        </p:txBody>
      </p:sp>
      <p:sp>
        <p:nvSpPr>
          <p:cNvPr id="3" name="Espace réservé du contenu 2"/>
          <p:cNvSpPr>
            <a:spLocks noGrp="1"/>
          </p:cNvSpPr>
          <p:nvPr>
            <p:ph idx="1"/>
          </p:nvPr>
        </p:nvSpPr>
        <p:spPr>
          <a:xfrm>
            <a:off x="228600" y="5715000"/>
            <a:ext cx="8610600" cy="914400"/>
          </a:xfrm>
        </p:spPr>
        <p:txBody>
          <a:bodyPr>
            <a:normAutofit fontScale="92500" lnSpcReduction="20000"/>
          </a:bodyPr>
          <a:lstStyle/>
          <a:p>
            <a:pPr marL="0" indent="36513" algn="just" rtl="1">
              <a:buNone/>
            </a:pPr>
            <a:r>
              <a:rPr lang="ar-SA" sz="3500" b="1" dirty="0" err="1" smtClean="0">
                <a:solidFill>
                  <a:srgbClr val="FF0000"/>
                </a:solidFill>
              </a:rPr>
              <a:t>مثا</a:t>
            </a:r>
            <a:r>
              <a:rPr lang="ar-DZ" sz="3500" b="1" dirty="0" smtClean="0">
                <a:solidFill>
                  <a:srgbClr val="FF0000"/>
                </a:solidFill>
              </a:rPr>
              <a:t>ل:</a:t>
            </a:r>
            <a:r>
              <a:rPr lang="fr-FR" sz="3500" b="1" dirty="0" smtClean="0">
                <a:solidFill>
                  <a:schemeClr val="bg1"/>
                </a:solidFill>
              </a:rPr>
              <a:t> </a:t>
            </a:r>
            <a:r>
              <a:rPr lang="ar-SA" sz="3500" b="1" dirty="0" smtClean="0">
                <a:solidFill>
                  <a:schemeClr val="bg1"/>
                </a:solidFill>
              </a:rPr>
              <a:t>رحلة من الرياض إلى باريس ثم إلى نيويورك عبر الخطوط السعودية</a:t>
            </a:r>
            <a:r>
              <a:rPr lang="fr-FR" sz="3500" b="1" dirty="0" smtClean="0">
                <a:solidFill>
                  <a:schemeClr val="bg1"/>
                </a:solidFill>
              </a:rPr>
              <a:t>.</a:t>
            </a:r>
          </a:p>
          <a:p>
            <a:endParaRPr lang="fr-FR" sz="2800" dirty="0"/>
          </a:p>
        </p:txBody>
      </p:sp>
      <p:pic>
        <p:nvPicPr>
          <p:cNvPr id="4" name="Image 3" descr="http://www.pport.com/wp-content/uploads/2016/05/Fifth-Freedom-of-The-Air--150x150.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95600" y="2362200"/>
            <a:ext cx="3733800" cy="3048000"/>
          </a:xfrm>
          <a:prstGeom prst="rect">
            <a:avLst/>
          </a:prstGeom>
          <a:noFill/>
          <a:ln>
            <a:noFill/>
          </a:ln>
        </p:spPr>
      </p:pic>
      <p:sp>
        <p:nvSpPr>
          <p:cNvPr id="6" name="Titre 1"/>
          <p:cNvSpPr txBox="1">
            <a:spLocks/>
          </p:cNvSpPr>
          <p:nvPr/>
        </p:nvSpPr>
        <p:spPr>
          <a:xfrm>
            <a:off x="381000" y="1143000"/>
            <a:ext cx="8382000" cy="1066800"/>
          </a:xfrm>
          <a:prstGeom prst="rect">
            <a:avLst/>
          </a:prstGeom>
        </p:spPr>
        <p:txBody>
          <a:bodyPr vert="horz" lIns="45720" rIns="45720" anchor="ctr">
            <a:noAutofit/>
          </a:bodyPr>
          <a:lstStyle/>
          <a:p>
            <a:pPr lvl="0" algn="just" rtl="1">
              <a:spcBef>
                <a:spcPct val="0"/>
              </a:spcBef>
              <a:buClr>
                <a:srgbClr val="FF0000"/>
              </a:buClr>
              <a:buSzPct val="80000"/>
              <a:defRPr/>
            </a:pPr>
            <a:r>
              <a:rPr lang="ar-SA" sz="3200" b="1" dirty="0" smtClean="0">
                <a:solidFill>
                  <a:schemeClr val="bg1"/>
                </a:solidFill>
              </a:rPr>
              <a:t>نقل </a:t>
            </a:r>
            <a:r>
              <a:rPr lang="ar-SA" sz="3200" b="1" dirty="0" smtClean="0">
                <a:solidFill>
                  <a:schemeClr val="bg1"/>
                </a:solidFill>
              </a:rPr>
              <a:t>بين </a:t>
            </a:r>
            <a:r>
              <a:rPr lang="ar-SA" sz="3200" b="1" dirty="0" smtClean="0">
                <a:solidFill>
                  <a:schemeClr val="bg1"/>
                </a:solidFill>
              </a:rPr>
              <a:t>بلدين مختلفين عن البلد الأم وذلك في رحلة متواصلة مرتبطة برحلة من البلد الأم إلى البلد الأول.</a:t>
            </a:r>
            <a:endParaRPr kumimoji="0" lang="ar-DZ" sz="32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7" name="Rectangle 6"/>
          <p:cNvSpPr/>
          <p:nvPr/>
        </p:nvSpPr>
        <p:spPr>
          <a:xfrm>
            <a:off x="457200" y="2362200"/>
            <a:ext cx="1524000" cy="1077218"/>
          </a:xfrm>
          <a:prstGeom prst="rect">
            <a:avLst/>
          </a:prstGeom>
        </p:spPr>
        <p:txBody>
          <a:bodyPr wrap="square">
            <a:spAutoFit/>
          </a:bodyPr>
          <a:lstStyle/>
          <a:p>
            <a:pPr lvl="0" algn="ctr" rtl="1" fontAlgn="base">
              <a:spcBef>
                <a:spcPct val="0"/>
              </a:spcBef>
              <a:spcAft>
                <a:spcPct val="0"/>
              </a:spcAft>
            </a:pPr>
            <a:r>
              <a:rPr lang="ar-DZ" sz="3200" b="1" dirty="0" smtClean="0">
                <a:solidFill>
                  <a:schemeClr val="accent1">
                    <a:lumMod val="50000"/>
                  </a:schemeClr>
                </a:solidFill>
                <a:latin typeface="Simplified Arabic"/>
                <a:ea typeface="Times New Roman" pitchFamily="18" charset="0"/>
                <a:cs typeface="Arial" pitchFamily="34" charset="0"/>
              </a:rPr>
              <a:t>بلد جنسية </a:t>
            </a:r>
            <a:r>
              <a:rPr lang="ar-DZ" sz="3200" b="1" dirty="0" smtClean="0">
                <a:solidFill>
                  <a:schemeClr val="accent1">
                    <a:lumMod val="50000"/>
                  </a:schemeClr>
                </a:solidFill>
                <a:latin typeface="Simplified Arabic"/>
                <a:ea typeface="Times New Roman" pitchFamily="18" charset="0"/>
                <a:cs typeface="Arial" pitchFamily="34" charset="0"/>
              </a:rPr>
              <a:t>الطائرة</a:t>
            </a:r>
            <a:endParaRPr lang="fr-FR" sz="3200" b="1" dirty="0" smtClean="0">
              <a:solidFill>
                <a:schemeClr val="accent1">
                  <a:lumMod val="50000"/>
                </a:schemeClr>
              </a:solidFill>
              <a:latin typeface="Arial" pitchFamily="34" charset="0"/>
              <a:cs typeface="Arial" pitchFamily="34" charset="0"/>
            </a:endParaRPr>
          </a:p>
        </p:txBody>
      </p:sp>
      <p:cxnSp>
        <p:nvCxnSpPr>
          <p:cNvPr id="8" name="Connecteur droit avec flèche 7"/>
          <p:cNvCxnSpPr/>
          <p:nvPr/>
        </p:nvCxnSpPr>
        <p:spPr>
          <a:xfrm>
            <a:off x="2133600" y="3124200"/>
            <a:ext cx="990600" cy="838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1"/>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04800"/>
            <a:ext cx="8458200" cy="609600"/>
          </a:xfrm>
        </p:spPr>
        <p:txBody>
          <a:bodyPr>
            <a:noAutofit/>
          </a:bodyPr>
          <a:lstStyle/>
          <a:p>
            <a:pPr algn="r" rtl="1">
              <a:buClr>
                <a:srgbClr val="FF0000"/>
              </a:buClr>
              <a:buSzPct val="80000"/>
            </a:pPr>
            <a:r>
              <a:rPr lang="ar-DZ" sz="3200" b="1" dirty="0" smtClean="0">
                <a:solidFill>
                  <a:srgbClr val="FF0000"/>
                </a:solidFill>
              </a:rPr>
              <a:t>و. ا</a:t>
            </a:r>
            <a:r>
              <a:rPr lang="ar-SA" sz="3600" b="1" dirty="0" smtClean="0">
                <a:solidFill>
                  <a:srgbClr val="FF0000"/>
                </a:solidFill>
              </a:rPr>
              <a:t>لحرية السادسة (نقل الحركة عن طريق الدولة الأم):</a:t>
            </a:r>
            <a:endParaRPr lang="fr-FR" sz="3200" b="1" dirty="0" smtClean="0">
              <a:solidFill>
                <a:schemeClr val="bg1"/>
              </a:solidFill>
            </a:endParaRPr>
          </a:p>
        </p:txBody>
      </p:sp>
      <p:sp>
        <p:nvSpPr>
          <p:cNvPr id="3" name="Espace réservé du contenu 2"/>
          <p:cNvSpPr>
            <a:spLocks noGrp="1"/>
          </p:cNvSpPr>
          <p:nvPr>
            <p:ph idx="1"/>
          </p:nvPr>
        </p:nvSpPr>
        <p:spPr>
          <a:xfrm>
            <a:off x="304800" y="5486400"/>
            <a:ext cx="8458200" cy="1096963"/>
          </a:xfrm>
        </p:spPr>
        <p:txBody>
          <a:bodyPr/>
          <a:lstStyle/>
          <a:p>
            <a:pPr marL="0" indent="36513" algn="just" rtl="1">
              <a:buNone/>
            </a:pPr>
            <a:r>
              <a:rPr lang="ar-SA" sz="3200" b="1" dirty="0" smtClean="0">
                <a:solidFill>
                  <a:srgbClr val="FF0000"/>
                </a:solidFill>
              </a:rPr>
              <a:t>مثال</a:t>
            </a:r>
            <a:r>
              <a:rPr lang="ar-DZ" sz="3200" b="1" dirty="0" smtClean="0">
                <a:solidFill>
                  <a:srgbClr val="FF0000"/>
                </a:solidFill>
              </a:rPr>
              <a:t>: </a:t>
            </a:r>
            <a:r>
              <a:rPr lang="ar-SA" sz="3200" b="1" dirty="0" smtClean="0">
                <a:solidFill>
                  <a:schemeClr val="bg1"/>
                </a:solidFill>
              </a:rPr>
              <a:t>رحلة من جاكرتا إلى دبي ثم إلى جدة على </a:t>
            </a:r>
            <a:r>
              <a:rPr lang="ar-DZ" sz="3200" b="1" dirty="0" smtClean="0">
                <a:solidFill>
                  <a:schemeClr val="bg1"/>
                </a:solidFill>
              </a:rPr>
              <a:t>طائرة تابعة </a:t>
            </a:r>
            <a:r>
              <a:rPr lang="ar-DZ" sz="3200" b="1" dirty="0" err="1" smtClean="0">
                <a:solidFill>
                  <a:schemeClr val="bg1"/>
                </a:solidFill>
              </a:rPr>
              <a:t>لل</a:t>
            </a:r>
            <a:r>
              <a:rPr lang="ar-SA" sz="3200" b="1" dirty="0" smtClean="0">
                <a:solidFill>
                  <a:schemeClr val="bg1"/>
                </a:solidFill>
              </a:rPr>
              <a:t>خطوط الإماراتية</a:t>
            </a:r>
            <a:r>
              <a:rPr lang="fr-FR" sz="3200" b="1" dirty="0" smtClean="0">
                <a:solidFill>
                  <a:schemeClr val="bg1"/>
                </a:solidFill>
              </a:rPr>
              <a:t>.</a:t>
            </a:r>
            <a:r>
              <a:rPr lang="ar-DZ" sz="3200" b="1" dirty="0" smtClean="0">
                <a:solidFill>
                  <a:schemeClr val="bg1"/>
                </a:solidFill>
              </a:rPr>
              <a:t> وهنا التوقف في دبي التي تتبعها الطائرة. </a:t>
            </a:r>
            <a:endParaRPr lang="fr-FR" sz="3200" b="1" dirty="0" smtClean="0">
              <a:solidFill>
                <a:schemeClr val="bg1"/>
              </a:solidFill>
            </a:endParaRPr>
          </a:p>
          <a:p>
            <a:endParaRPr lang="fr-FR" dirty="0"/>
          </a:p>
        </p:txBody>
      </p:sp>
      <p:grpSp>
        <p:nvGrpSpPr>
          <p:cNvPr id="7" name="Groupe 6"/>
          <p:cNvGrpSpPr/>
          <p:nvPr/>
        </p:nvGrpSpPr>
        <p:grpSpPr>
          <a:xfrm>
            <a:off x="2819400" y="2438400"/>
            <a:ext cx="3914775" cy="2847975"/>
            <a:chOff x="2819400" y="2743200"/>
            <a:chExt cx="3914775" cy="2847975"/>
          </a:xfrm>
        </p:grpSpPr>
        <p:pic>
          <p:nvPicPr>
            <p:cNvPr id="4" name="Image 3" descr="http://www.pport.com/wp-content/uploads/2016/05/Seventh-Freedom-of-The-Air--150x150.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19400" y="2743200"/>
              <a:ext cx="3914775" cy="2847975"/>
            </a:xfrm>
            <a:prstGeom prst="rect">
              <a:avLst/>
            </a:prstGeom>
            <a:noFill/>
            <a:ln>
              <a:noFill/>
            </a:ln>
          </p:spPr>
        </p:pic>
        <p:sp>
          <p:nvSpPr>
            <p:cNvPr id="6" name="Flèche courbée vers la gauche 5"/>
            <p:cNvSpPr/>
            <p:nvPr/>
          </p:nvSpPr>
          <p:spPr>
            <a:xfrm rot="7602354">
              <a:off x="3824240" y="3960652"/>
              <a:ext cx="6096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8" name="Titre 1"/>
          <p:cNvSpPr txBox="1">
            <a:spLocks/>
          </p:cNvSpPr>
          <p:nvPr/>
        </p:nvSpPr>
        <p:spPr>
          <a:xfrm>
            <a:off x="304800" y="1066800"/>
            <a:ext cx="8458200" cy="1066800"/>
          </a:xfrm>
          <a:prstGeom prst="rect">
            <a:avLst/>
          </a:prstGeom>
        </p:spPr>
        <p:txBody>
          <a:bodyPr vert="horz" lIns="45720" rIns="45720" anchor="ctr">
            <a:noAutofit/>
          </a:bodyPr>
          <a:lstStyle/>
          <a:p>
            <a:pPr lvl="0" algn="just" rtl="1">
              <a:spcBef>
                <a:spcPct val="0"/>
              </a:spcBef>
              <a:buClr>
                <a:srgbClr val="FF0000"/>
              </a:buClr>
              <a:buSzPct val="80000"/>
              <a:defRPr/>
            </a:pPr>
            <a:r>
              <a:rPr lang="ar-SA" sz="3200" b="1" dirty="0" smtClean="0">
                <a:solidFill>
                  <a:schemeClr val="bg1"/>
                </a:solidFill>
              </a:rPr>
              <a:t>النقل بين بلدين مختلفين ولكن عبر </a:t>
            </a:r>
            <a:r>
              <a:rPr lang="ar-DZ" sz="3200" b="1" dirty="0" smtClean="0">
                <a:solidFill>
                  <a:schemeClr val="bg1"/>
                </a:solidFill>
              </a:rPr>
              <a:t>بلد جنسية الطائرة</a:t>
            </a:r>
            <a:r>
              <a:rPr lang="ar-SA" sz="3200" b="1" dirty="0" smtClean="0">
                <a:solidFill>
                  <a:schemeClr val="bg1"/>
                </a:solidFill>
              </a:rPr>
              <a:t>. </a:t>
            </a:r>
            <a:r>
              <a:rPr lang="ar-SA" sz="3200" b="1" dirty="0" smtClean="0">
                <a:solidFill>
                  <a:schemeClr val="bg1"/>
                </a:solidFill>
              </a:rPr>
              <a:t>يمكن اعتبار هذه الحرية </a:t>
            </a:r>
            <a:r>
              <a:rPr lang="ar-SA" sz="3200" b="1" dirty="0" smtClean="0">
                <a:solidFill>
                  <a:srgbClr val="FF0000"/>
                </a:solidFill>
              </a:rPr>
              <a:t>دمجا بين الحرية الرابعة والثالثة</a:t>
            </a:r>
            <a:r>
              <a:rPr lang="ar-SA" sz="3200" b="1" dirty="0" smtClean="0">
                <a:solidFill>
                  <a:schemeClr val="bg1"/>
                </a:solidFill>
              </a:rPr>
              <a:t>.</a:t>
            </a:r>
            <a:endParaRPr kumimoji="0" lang="fr-FR" sz="32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9" name="Rectangle 8"/>
          <p:cNvSpPr/>
          <p:nvPr/>
        </p:nvSpPr>
        <p:spPr>
          <a:xfrm>
            <a:off x="457200" y="2362200"/>
            <a:ext cx="1524000" cy="1077218"/>
          </a:xfrm>
          <a:prstGeom prst="rect">
            <a:avLst/>
          </a:prstGeom>
        </p:spPr>
        <p:txBody>
          <a:bodyPr wrap="square">
            <a:spAutoFit/>
          </a:bodyPr>
          <a:lstStyle/>
          <a:p>
            <a:pPr lvl="0" algn="ctr" rtl="1" fontAlgn="base">
              <a:spcBef>
                <a:spcPct val="0"/>
              </a:spcBef>
              <a:spcAft>
                <a:spcPct val="0"/>
              </a:spcAft>
            </a:pPr>
            <a:r>
              <a:rPr lang="ar-DZ" sz="3200" b="1" dirty="0" smtClean="0">
                <a:solidFill>
                  <a:schemeClr val="accent1">
                    <a:lumMod val="50000"/>
                  </a:schemeClr>
                </a:solidFill>
                <a:latin typeface="Simplified Arabic"/>
                <a:ea typeface="Times New Roman" pitchFamily="18" charset="0"/>
                <a:cs typeface="Arial" pitchFamily="34" charset="0"/>
              </a:rPr>
              <a:t>بلد جنسية </a:t>
            </a:r>
            <a:r>
              <a:rPr lang="ar-DZ" sz="3200" b="1" dirty="0" smtClean="0">
                <a:solidFill>
                  <a:schemeClr val="accent1">
                    <a:lumMod val="50000"/>
                  </a:schemeClr>
                </a:solidFill>
                <a:latin typeface="Simplified Arabic"/>
                <a:ea typeface="Times New Roman" pitchFamily="18" charset="0"/>
                <a:cs typeface="Arial" pitchFamily="34" charset="0"/>
              </a:rPr>
              <a:t>الطائرة</a:t>
            </a:r>
            <a:endParaRPr lang="fr-FR" sz="3200" b="1" dirty="0" smtClean="0">
              <a:solidFill>
                <a:schemeClr val="accent1">
                  <a:lumMod val="50000"/>
                </a:schemeClr>
              </a:solidFill>
              <a:latin typeface="Arial" pitchFamily="34" charset="0"/>
              <a:cs typeface="Arial" pitchFamily="34" charset="0"/>
            </a:endParaRPr>
          </a:p>
        </p:txBody>
      </p:sp>
      <p:cxnSp>
        <p:nvCxnSpPr>
          <p:cNvPr id="10" name="Connecteur droit avec flèche 9"/>
          <p:cNvCxnSpPr/>
          <p:nvPr/>
        </p:nvCxnSpPr>
        <p:spPr>
          <a:xfrm>
            <a:off x="2133600" y="3124200"/>
            <a:ext cx="3048000" cy="1600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86400" y="2514600"/>
            <a:ext cx="1241045" cy="523220"/>
          </a:xfrm>
          <a:prstGeom prst="rect">
            <a:avLst/>
          </a:prstGeom>
          <a:solidFill>
            <a:schemeClr val="tx1">
              <a:lumMod val="75000"/>
            </a:schemeClr>
          </a:solidFill>
        </p:spPr>
        <p:txBody>
          <a:bodyPr wrap="none">
            <a:spAutoFit/>
          </a:bodyPr>
          <a:lstStyle/>
          <a:p>
            <a:r>
              <a:rPr lang="ar-SA" sz="2800" b="1" dirty="0" smtClean="0">
                <a:solidFill>
                  <a:schemeClr val="bg1"/>
                </a:solidFill>
              </a:rPr>
              <a:t>السادسة </a:t>
            </a:r>
            <a:endParaRPr lang="fr-FR" dirty="0">
              <a:solidFill>
                <a:schemeClr val="bg1"/>
              </a:solidFill>
            </a:endParaRPr>
          </a:p>
        </p:txBody>
      </p:sp>
    </p:spTree>
  </p:cSld>
  <p:clrMapOvr>
    <a:masterClrMapping/>
  </p:clrMapOvr>
  <p:transition>
    <p:wheel spokes="3"/>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04800"/>
            <a:ext cx="8610600" cy="533400"/>
          </a:xfrm>
        </p:spPr>
        <p:txBody>
          <a:bodyPr>
            <a:noAutofit/>
          </a:bodyPr>
          <a:lstStyle/>
          <a:p>
            <a:pPr algn="r" rtl="1">
              <a:buClr>
                <a:srgbClr val="FF0000"/>
              </a:buClr>
              <a:buSzPct val="80000"/>
            </a:pPr>
            <a:r>
              <a:rPr lang="ar-DZ" sz="3200" b="1" dirty="0" smtClean="0">
                <a:solidFill>
                  <a:srgbClr val="FF0000"/>
                </a:solidFill>
              </a:rPr>
              <a:t>ز. </a:t>
            </a:r>
            <a:r>
              <a:rPr lang="ar-SA" sz="3200" b="1" dirty="0" smtClean="0">
                <a:solidFill>
                  <a:srgbClr val="FF0000"/>
                </a:solidFill>
              </a:rPr>
              <a:t>الحرية السابعة (تشغيل من دولة ثانية إلى/</a:t>
            </a:r>
            <a:r>
              <a:rPr lang="ar-DZ" sz="3200" b="1" dirty="0" smtClean="0">
                <a:solidFill>
                  <a:srgbClr val="FF0000"/>
                </a:solidFill>
              </a:rPr>
              <a:t> </a:t>
            </a:r>
            <a:r>
              <a:rPr lang="ar-SA" sz="3200" b="1" dirty="0" smtClean="0">
                <a:solidFill>
                  <a:srgbClr val="FF0000"/>
                </a:solidFill>
              </a:rPr>
              <a:t>من دولة ثالثة):</a:t>
            </a:r>
            <a:endParaRPr lang="fr-FR" sz="3200" b="1" dirty="0" smtClean="0">
              <a:solidFill>
                <a:schemeClr val="bg1"/>
              </a:solidFill>
            </a:endParaRPr>
          </a:p>
        </p:txBody>
      </p:sp>
      <p:sp>
        <p:nvSpPr>
          <p:cNvPr id="3" name="Espace réservé du contenu 2"/>
          <p:cNvSpPr>
            <a:spLocks noGrp="1"/>
          </p:cNvSpPr>
          <p:nvPr>
            <p:ph idx="1"/>
          </p:nvPr>
        </p:nvSpPr>
        <p:spPr>
          <a:xfrm>
            <a:off x="304800" y="5943600"/>
            <a:ext cx="8382000" cy="685800"/>
          </a:xfrm>
        </p:spPr>
        <p:txBody>
          <a:bodyPr>
            <a:normAutofit/>
          </a:bodyPr>
          <a:lstStyle/>
          <a:p>
            <a:pPr algn="just" rtl="1">
              <a:buNone/>
            </a:pPr>
            <a:r>
              <a:rPr lang="ar-SA" sz="3200" b="1" dirty="0" smtClean="0">
                <a:solidFill>
                  <a:srgbClr val="FF0000"/>
                </a:solidFill>
              </a:rPr>
              <a:t>مثال</a:t>
            </a:r>
            <a:r>
              <a:rPr lang="ar-DZ" sz="3200" b="1" dirty="0" smtClean="0">
                <a:solidFill>
                  <a:schemeClr val="bg1"/>
                </a:solidFill>
              </a:rPr>
              <a:t>: </a:t>
            </a:r>
            <a:r>
              <a:rPr lang="ar-SA" sz="3200" b="1" dirty="0" smtClean="0">
                <a:solidFill>
                  <a:schemeClr val="bg1"/>
                </a:solidFill>
              </a:rPr>
              <a:t>رحلة من روما إلى مدريد عبر </a:t>
            </a:r>
            <a:r>
              <a:rPr lang="ar-DZ" sz="3200" b="1" dirty="0" smtClean="0">
                <a:solidFill>
                  <a:schemeClr val="bg1"/>
                </a:solidFill>
              </a:rPr>
              <a:t>شركة </a:t>
            </a:r>
            <a:r>
              <a:rPr lang="ar-SA" sz="3200" b="1" dirty="0" smtClean="0">
                <a:solidFill>
                  <a:schemeClr val="bg1"/>
                </a:solidFill>
              </a:rPr>
              <a:t>الخطوط السعودية</a:t>
            </a:r>
            <a:r>
              <a:rPr lang="fr-FR" sz="3200" b="1" dirty="0" smtClean="0">
                <a:solidFill>
                  <a:schemeClr val="bg1"/>
                </a:solidFill>
              </a:rPr>
              <a:t>.</a:t>
            </a:r>
          </a:p>
        </p:txBody>
      </p:sp>
      <p:sp>
        <p:nvSpPr>
          <p:cNvPr id="6" name="Rectangle 5"/>
          <p:cNvSpPr/>
          <p:nvPr/>
        </p:nvSpPr>
        <p:spPr>
          <a:xfrm>
            <a:off x="304800" y="1053405"/>
            <a:ext cx="8458200" cy="584775"/>
          </a:xfrm>
          <a:prstGeom prst="rect">
            <a:avLst/>
          </a:prstGeom>
        </p:spPr>
        <p:txBody>
          <a:bodyPr wrap="square">
            <a:spAutoFit/>
          </a:bodyPr>
          <a:lstStyle/>
          <a:p>
            <a:pPr algn="just" rtl="1"/>
            <a:r>
              <a:rPr lang="ar-SA" sz="3200" b="1" dirty="0" smtClean="0">
                <a:solidFill>
                  <a:schemeClr val="bg1"/>
                </a:solidFill>
              </a:rPr>
              <a:t>نقل بين بلدين مختلفين </a:t>
            </a:r>
            <a:r>
              <a:rPr lang="ar-DZ" sz="3200" b="1" dirty="0" smtClean="0">
                <a:solidFill>
                  <a:schemeClr val="bg1"/>
                </a:solidFill>
              </a:rPr>
              <a:t>عن بلد جنسية الطائرة.</a:t>
            </a:r>
            <a:endParaRPr lang="fr-FR" sz="3200" dirty="0"/>
          </a:p>
        </p:txBody>
      </p:sp>
      <p:pic>
        <p:nvPicPr>
          <p:cNvPr id="10" name="Image 9" descr="http://www.pport.com/wp-content/uploads/2016/05/Seventh-Freedom-of-The-Air--150x150.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971800" y="2514600"/>
            <a:ext cx="4067175" cy="3228975"/>
          </a:xfrm>
          <a:prstGeom prst="rect">
            <a:avLst/>
          </a:prstGeom>
          <a:noFill/>
          <a:ln>
            <a:noFill/>
          </a:ln>
        </p:spPr>
      </p:pic>
      <p:sp>
        <p:nvSpPr>
          <p:cNvPr id="11" name="Rectangle 10"/>
          <p:cNvSpPr/>
          <p:nvPr/>
        </p:nvSpPr>
        <p:spPr>
          <a:xfrm>
            <a:off x="685800" y="2362200"/>
            <a:ext cx="1524000" cy="1077218"/>
          </a:xfrm>
          <a:prstGeom prst="rect">
            <a:avLst/>
          </a:prstGeom>
        </p:spPr>
        <p:txBody>
          <a:bodyPr wrap="square">
            <a:spAutoFit/>
          </a:bodyPr>
          <a:lstStyle/>
          <a:p>
            <a:pPr lvl="0" algn="ctr" rtl="1" fontAlgn="base">
              <a:spcBef>
                <a:spcPct val="0"/>
              </a:spcBef>
              <a:spcAft>
                <a:spcPct val="0"/>
              </a:spcAft>
            </a:pPr>
            <a:r>
              <a:rPr lang="ar-DZ" sz="3200" b="1" dirty="0" smtClean="0">
                <a:solidFill>
                  <a:schemeClr val="accent1">
                    <a:lumMod val="50000"/>
                  </a:schemeClr>
                </a:solidFill>
                <a:latin typeface="Simplified Arabic"/>
                <a:ea typeface="Times New Roman" pitchFamily="18" charset="0"/>
                <a:cs typeface="Arial" pitchFamily="34" charset="0"/>
              </a:rPr>
              <a:t>بلد جنسية </a:t>
            </a:r>
            <a:r>
              <a:rPr lang="ar-DZ" sz="3200" b="1" dirty="0" smtClean="0">
                <a:solidFill>
                  <a:schemeClr val="accent1">
                    <a:lumMod val="50000"/>
                  </a:schemeClr>
                </a:solidFill>
                <a:latin typeface="Simplified Arabic"/>
                <a:ea typeface="Times New Roman" pitchFamily="18" charset="0"/>
                <a:cs typeface="Arial" pitchFamily="34" charset="0"/>
              </a:rPr>
              <a:t>الطائرة</a:t>
            </a:r>
            <a:endParaRPr lang="fr-FR" sz="3200" b="1" dirty="0" smtClean="0">
              <a:solidFill>
                <a:schemeClr val="accent1">
                  <a:lumMod val="50000"/>
                </a:schemeClr>
              </a:solidFill>
              <a:latin typeface="Arial" pitchFamily="34" charset="0"/>
              <a:cs typeface="Arial" pitchFamily="34" charset="0"/>
            </a:endParaRPr>
          </a:p>
        </p:txBody>
      </p:sp>
      <p:cxnSp>
        <p:nvCxnSpPr>
          <p:cNvPr id="12" name="Connecteur droit avec flèche 11"/>
          <p:cNvCxnSpPr/>
          <p:nvPr/>
        </p:nvCxnSpPr>
        <p:spPr>
          <a:xfrm>
            <a:off x="2362200" y="3124200"/>
            <a:ext cx="990600" cy="838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228600"/>
            <a:ext cx="8153400" cy="685800"/>
          </a:xfrm>
        </p:spPr>
        <p:txBody>
          <a:bodyPr>
            <a:noAutofit/>
          </a:bodyPr>
          <a:lstStyle/>
          <a:p>
            <a:pPr algn="r" rtl="1">
              <a:buClr>
                <a:srgbClr val="FF0000"/>
              </a:buClr>
              <a:buSzPct val="80000"/>
            </a:pPr>
            <a:r>
              <a:rPr lang="ar-DZ" sz="3200" b="1" dirty="0" smtClean="0">
                <a:solidFill>
                  <a:srgbClr val="FF0000"/>
                </a:solidFill>
              </a:rPr>
              <a:t>ح.  </a:t>
            </a:r>
            <a:r>
              <a:rPr lang="ar-SA" sz="3200" b="1" dirty="0" smtClean="0">
                <a:solidFill>
                  <a:srgbClr val="FF0000"/>
                </a:solidFill>
              </a:rPr>
              <a:t>الحرية الثامنة (نقل الحركة بين نقطتين في دولة أجنبية):</a:t>
            </a:r>
            <a:endParaRPr lang="fr-FR" sz="3200" b="1" dirty="0">
              <a:solidFill>
                <a:schemeClr val="bg1"/>
              </a:solidFill>
            </a:endParaRPr>
          </a:p>
        </p:txBody>
      </p:sp>
      <p:sp>
        <p:nvSpPr>
          <p:cNvPr id="3" name="Espace réservé du contenu 2"/>
          <p:cNvSpPr>
            <a:spLocks noGrp="1"/>
          </p:cNvSpPr>
          <p:nvPr>
            <p:ph idx="1"/>
          </p:nvPr>
        </p:nvSpPr>
        <p:spPr>
          <a:xfrm>
            <a:off x="381000" y="5562600"/>
            <a:ext cx="8458200" cy="1143000"/>
          </a:xfrm>
        </p:spPr>
        <p:txBody>
          <a:bodyPr>
            <a:noAutofit/>
          </a:bodyPr>
          <a:lstStyle/>
          <a:p>
            <a:pPr marL="0" indent="36513" algn="just" rtl="1">
              <a:buNone/>
            </a:pPr>
            <a:r>
              <a:rPr lang="ar-SA" sz="3200" b="1" dirty="0" smtClean="0">
                <a:solidFill>
                  <a:srgbClr val="FF0000"/>
                </a:solidFill>
              </a:rPr>
              <a:t>مثال</a:t>
            </a:r>
            <a:r>
              <a:rPr lang="ar-DZ" sz="3200" b="1" dirty="0" smtClean="0">
                <a:solidFill>
                  <a:srgbClr val="FF0000"/>
                </a:solidFill>
              </a:rPr>
              <a:t>: </a:t>
            </a:r>
            <a:r>
              <a:rPr lang="ar-SA" sz="3200" b="1" dirty="0" smtClean="0">
                <a:solidFill>
                  <a:schemeClr val="bg1"/>
                </a:solidFill>
              </a:rPr>
              <a:t>رحلة من ميونيخ إلى فرانكفورت ثم إلى الرياض عبر الخطوط السعودية</a:t>
            </a:r>
            <a:r>
              <a:rPr lang="fr-FR" sz="3200" b="1" dirty="0" smtClean="0">
                <a:solidFill>
                  <a:schemeClr val="bg1"/>
                </a:solidFill>
              </a:rPr>
              <a:t>.</a:t>
            </a:r>
            <a:endParaRPr lang="fr-FR" sz="3200" b="1" dirty="0">
              <a:solidFill>
                <a:schemeClr val="bg1"/>
              </a:solidFill>
            </a:endParaRPr>
          </a:p>
        </p:txBody>
      </p:sp>
      <p:pic>
        <p:nvPicPr>
          <p:cNvPr id="4" name="Image 3" descr="http://www.pport.com/wp-content/uploads/2016/05/Eighth-Freedom-of-The-Air-150x150.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95601" y="2209800"/>
            <a:ext cx="4114799" cy="3200400"/>
          </a:xfrm>
          <a:prstGeom prst="rect">
            <a:avLst/>
          </a:prstGeom>
          <a:noFill/>
          <a:ln>
            <a:noFill/>
          </a:ln>
        </p:spPr>
      </p:pic>
      <p:sp>
        <p:nvSpPr>
          <p:cNvPr id="5" name="Titre 1"/>
          <p:cNvSpPr txBox="1">
            <a:spLocks/>
          </p:cNvSpPr>
          <p:nvPr/>
        </p:nvSpPr>
        <p:spPr>
          <a:xfrm>
            <a:off x="228600" y="1066800"/>
            <a:ext cx="8686800" cy="990600"/>
          </a:xfrm>
          <a:prstGeom prst="rect">
            <a:avLst/>
          </a:prstGeom>
        </p:spPr>
        <p:txBody>
          <a:bodyPr vert="horz" lIns="45720" rIns="45720" anchor="ctr">
            <a:noAutofit/>
          </a:bodyPr>
          <a:lstStyle/>
          <a:p>
            <a:pPr lvl="0" algn="just" rtl="1">
              <a:spcBef>
                <a:spcPct val="0"/>
              </a:spcBef>
              <a:buClr>
                <a:srgbClr val="FF0000"/>
              </a:buClr>
              <a:buSzPct val="80000"/>
              <a:defRPr/>
            </a:pPr>
            <a:r>
              <a:rPr lang="ar-SA" sz="3200" b="1" dirty="0" smtClean="0">
                <a:solidFill>
                  <a:schemeClr val="bg1"/>
                </a:solidFill>
              </a:rPr>
              <a:t>هي </a:t>
            </a:r>
            <a:r>
              <a:rPr lang="ar-SA" sz="3200" b="1" dirty="0" smtClean="0">
                <a:solidFill>
                  <a:srgbClr val="FF0000"/>
                </a:solidFill>
              </a:rPr>
              <a:t>النقل الداخلي </a:t>
            </a:r>
            <a:r>
              <a:rPr lang="ar-SA" sz="3200" b="1" dirty="0" smtClean="0">
                <a:solidFill>
                  <a:schemeClr val="bg1"/>
                </a:solidFill>
              </a:rPr>
              <a:t>بين نقطتين في بلد </a:t>
            </a:r>
            <a:r>
              <a:rPr lang="ar-SA" sz="3200" b="1" dirty="0" smtClean="0">
                <a:solidFill>
                  <a:schemeClr val="bg1"/>
                </a:solidFill>
              </a:rPr>
              <a:t>واحد</a:t>
            </a:r>
            <a:r>
              <a:rPr lang="ar-DZ" sz="3200" b="1" dirty="0" smtClean="0">
                <a:solidFill>
                  <a:schemeClr val="bg1"/>
                </a:solidFill>
              </a:rPr>
              <a:t>، مع </a:t>
            </a:r>
            <a:r>
              <a:rPr lang="ar-DZ" sz="3200" b="1" dirty="0" err="1" smtClean="0">
                <a:solidFill>
                  <a:schemeClr val="bg1"/>
                </a:solidFill>
              </a:rPr>
              <a:t>الإنطلاق</a:t>
            </a:r>
            <a:r>
              <a:rPr lang="ar-DZ" sz="3200" b="1" dirty="0" smtClean="0">
                <a:solidFill>
                  <a:schemeClr val="bg1"/>
                </a:solidFill>
              </a:rPr>
              <a:t> أو الوصول لبلد جنسية الطائرة.</a:t>
            </a:r>
            <a:endParaRPr kumimoji="0" lang="fr-FR"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a:off x="609600" y="2362200"/>
            <a:ext cx="1524000" cy="1077218"/>
          </a:xfrm>
          <a:prstGeom prst="rect">
            <a:avLst/>
          </a:prstGeom>
        </p:spPr>
        <p:txBody>
          <a:bodyPr wrap="square">
            <a:spAutoFit/>
          </a:bodyPr>
          <a:lstStyle/>
          <a:p>
            <a:pPr lvl="0" algn="ctr" rtl="1" fontAlgn="base">
              <a:spcBef>
                <a:spcPct val="0"/>
              </a:spcBef>
              <a:spcAft>
                <a:spcPct val="0"/>
              </a:spcAft>
            </a:pPr>
            <a:r>
              <a:rPr lang="ar-DZ" sz="3200" b="1" dirty="0" smtClean="0">
                <a:solidFill>
                  <a:schemeClr val="accent1">
                    <a:lumMod val="50000"/>
                  </a:schemeClr>
                </a:solidFill>
                <a:latin typeface="Simplified Arabic"/>
                <a:ea typeface="Times New Roman" pitchFamily="18" charset="0"/>
                <a:cs typeface="Arial" pitchFamily="34" charset="0"/>
              </a:rPr>
              <a:t>بلد جنسية </a:t>
            </a:r>
            <a:r>
              <a:rPr lang="ar-DZ" sz="3200" b="1" dirty="0" smtClean="0">
                <a:solidFill>
                  <a:schemeClr val="accent1">
                    <a:lumMod val="50000"/>
                  </a:schemeClr>
                </a:solidFill>
                <a:latin typeface="Simplified Arabic"/>
                <a:ea typeface="Times New Roman" pitchFamily="18" charset="0"/>
                <a:cs typeface="Arial" pitchFamily="34" charset="0"/>
              </a:rPr>
              <a:t>الطائرة</a:t>
            </a:r>
            <a:endParaRPr lang="fr-FR" sz="3200" b="1" dirty="0" smtClean="0">
              <a:solidFill>
                <a:schemeClr val="accent1">
                  <a:lumMod val="50000"/>
                </a:schemeClr>
              </a:solidFill>
              <a:latin typeface="Arial" pitchFamily="34" charset="0"/>
              <a:cs typeface="Arial" pitchFamily="34" charset="0"/>
            </a:endParaRPr>
          </a:p>
        </p:txBody>
      </p:sp>
      <p:cxnSp>
        <p:nvCxnSpPr>
          <p:cNvPr id="8" name="Connecteur droit avec flèche 7"/>
          <p:cNvCxnSpPr/>
          <p:nvPr/>
        </p:nvCxnSpPr>
        <p:spPr>
          <a:xfrm>
            <a:off x="2286000" y="3124200"/>
            <a:ext cx="990600" cy="838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152400"/>
            <a:ext cx="7010400" cy="762000"/>
          </a:xfrm>
        </p:spPr>
        <p:txBody>
          <a:bodyPr>
            <a:noAutofit/>
          </a:bodyPr>
          <a:lstStyle/>
          <a:p>
            <a:pPr algn="r" rtl="1">
              <a:buClr>
                <a:srgbClr val="FF0000"/>
              </a:buClr>
              <a:buSzPct val="80000"/>
            </a:pPr>
            <a:r>
              <a:rPr lang="ar-DZ" sz="3200" b="1" dirty="0" smtClean="0">
                <a:solidFill>
                  <a:srgbClr val="FF0000"/>
                </a:solidFill>
              </a:rPr>
              <a:t>ط. </a:t>
            </a:r>
            <a:r>
              <a:rPr lang="ar-SA" sz="3400" b="1" dirty="0" smtClean="0">
                <a:solidFill>
                  <a:srgbClr val="FF0000"/>
                </a:solidFill>
              </a:rPr>
              <a:t>الحرية التاسعة (التشغيل فقط في دولة أجنبية):</a:t>
            </a:r>
            <a:endParaRPr lang="fr-FR" sz="3200" b="1" dirty="0">
              <a:solidFill>
                <a:schemeClr val="bg1"/>
              </a:solidFill>
            </a:endParaRPr>
          </a:p>
        </p:txBody>
      </p:sp>
      <p:sp>
        <p:nvSpPr>
          <p:cNvPr id="3" name="Espace réservé du contenu 2"/>
          <p:cNvSpPr>
            <a:spLocks noGrp="1"/>
          </p:cNvSpPr>
          <p:nvPr>
            <p:ph idx="1"/>
          </p:nvPr>
        </p:nvSpPr>
        <p:spPr>
          <a:xfrm>
            <a:off x="609600" y="5638800"/>
            <a:ext cx="8229600" cy="838200"/>
          </a:xfrm>
        </p:spPr>
        <p:txBody>
          <a:bodyPr>
            <a:noAutofit/>
          </a:bodyPr>
          <a:lstStyle/>
          <a:p>
            <a:pPr algn="just" rtl="1">
              <a:buNone/>
            </a:pPr>
            <a:r>
              <a:rPr lang="ar-DZ" sz="3200" b="1" dirty="0" smtClean="0">
                <a:solidFill>
                  <a:srgbClr val="FF0000"/>
                </a:solidFill>
              </a:rPr>
              <a:t>مثال</a:t>
            </a:r>
            <a:r>
              <a:rPr lang="ar-DZ" sz="3200" b="1" dirty="0" smtClean="0">
                <a:solidFill>
                  <a:schemeClr val="bg1"/>
                </a:solidFill>
              </a:rPr>
              <a:t>:</a:t>
            </a:r>
            <a:r>
              <a:rPr lang="fr-FR" sz="3200" b="1" dirty="0" smtClean="0">
                <a:solidFill>
                  <a:schemeClr val="bg1"/>
                </a:solidFill>
              </a:rPr>
              <a:t> </a:t>
            </a:r>
            <a:r>
              <a:rPr lang="ar-SA" sz="3200" b="1" dirty="0" smtClean="0">
                <a:solidFill>
                  <a:schemeClr val="bg1"/>
                </a:solidFill>
              </a:rPr>
              <a:t>رحلة من الرياض إلى جدة عبر الخطوط الكويتية</a:t>
            </a:r>
            <a:r>
              <a:rPr lang="fr-FR" sz="3200" b="1" dirty="0" smtClean="0">
                <a:solidFill>
                  <a:schemeClr val="bg1"/>
                </a:solidFill>
              </a:rPr>
              <a:t>.</a:t>
            </a:r>
          </a:p>
          <a:p>
            <a:endParaRPr lang="fr-FR" sz="2400" dirty="0"/>
          </a:p>
        </p:txBody>
      </p:sp>
      <p:pic>
        <p:nvPicPr>
          <p:cNvPr id="4" name="Image 3" descr="http://www.pport.com/wp-content/uploads/2016/05/Ninth-Freedom-of-The-Air--150x150.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667000" y="2209800"/>
            <a:ext cx="4191000" cy="2971800"/>
          </a:xfrm>
          <a:prstGeom prst="rect">
            <a:avLst/>
          </a:prstGeom>
          <a:noFill/>
          <a:ln>
            <a:noFill/>
          </a:ln>
        </p:spPr>
      </p:pic>
      <p:sp>
        <p:nvSpPr>
          <p:cNvPr id="6" name="Titre 1"/>
          <p:cNvSpPr txBox="1">
            <a:spLocks/>
          </p:cNvSpPr>
          <p:nvPr/>
        </p:nvSpPr>
        <p:spPr>
          <a:xfrm>
            <a:off x="304800" y="990600"/>
            <a:ext cx="8534400" cy="838200"/>
          </a:xfrm>
          <a:prstGeom prst="rect">
            <a:avLst/>
          </a:prstGeom>
        </p:spPr>
        <p:txBody>
          <a:bodyPr vert="horz" lIns="45720" rIns="45720" anchor="ctr">
            <a:noAutofit/>
          </a:bodyPr>
          <a:lstStyle/>
          <a:p>
            <a:pPr lvl="0" algn="just" rtl="1">
              <a:spcBef>
                <a:spcPct val="0"/>
              </a:spcBef>
              <a:buClr>
                <a:srgbClr val="FF0000"/>
              </a:buClr>
              <a:buSzPct val="80000"/>
              <a:defRPr/>
            </a:pPr>
            <a:r>
              <a:rPr lang="ar-SA" sz="3200" b="1" dirty="0" smtClean="0">
                <a:solidFill>
                  <a:schemeClr val="bg1"/>
                </a:solidFill>
              </a:rPr>
              <a:t>هي </a:t>
            </a:r>
            <a:r>
              <a:rPr lang="ar-DZ" sz="3200" b="1" dirty="0" smtClean="0">
                <a:solidFill>
                  <a:schemeClr val="bg1"/>
                </a:solidFill>
              </a:rPr>
              <a:t>مثل الحرية </a:t>
            </a:r>
            <a:r>
              <a:rPr lang="ar-SA" sz="3200" b="1" dirty="0" smtClean="0">
                <a:solidFill>
                  <a:schemeClr val="bg1"/>
                </a:solidFill>
              </a:rPr>
              <a:t>الثامنة</a:t>
            </a:r>
            <a:r>
              <a:rPr lang="ar-DZ" sz="3200" b="1" dirty="0" smtClean="0">
                <a:solidFill>
                  <a:schemeClr val="bg1"/>
                </a:solidFill>
              </a:rPr>
              <a:t>، </a:t>
            </a:r>
            <a:r>
              <a:rPr lang="ar-SA" sz="3200" b="1" dirty="0" smtClean="0">
                <a:solidFill>
                  <a:schemeClr val="bg1"/>
                </a:solidFill>
              </a:rPr>
              <a:t>لكن </a:t>
            </a:r>
            <a:r>
              <a:rPr lang="ar-SA" sz="3200" b="1" dirty="0" smtClean="0">
                <a:solidFill>
                  <a:schemeClr val="bg1"/>
                </a:solidFill>
              </a:rPr>
              <a:t>في رحلة منفصلة عن بلد </a:t>
            </a:r>
            <a:r>
              <a:rPr lang="ar-DZ" sz="3200" b="1" dirty="0" smtClean="0">
                <a:solidFill>
                  <a:schemeClr val="bg1"/>
                </a:solidFill>
              </a:rPr>
              <a:t>جنسية الطائرة</a:t>
            </a:r>
            <a:r>
              <a:rPr lang="ar-SA" sz="3200" b="1" dirty="0" smtClean="0">
                <a:solidFill>
                  <a:schemeClr val="bg1"/>
                </a:solidFill>
              </a:rPr>
              <a:t>.</a:t>
            </a:r>
            <a:endParaRPr kumimoji="0" lang="fr-FR"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a:off x="685800" y="2438400"/>
            <a:ext cx="1524000" cy="1077218"/>
          </a:xfrm>
          <a:prstGeom prst="rect">
            <a:avLst/>
          </a:prstGeom>
        </p:spPr>
        <p:txBody>
          <a:bodyPr wrap="square">
            <a:spAutoFit/>
          </a:bodyPr>
          <a:lstStyle/>
          <a:p>
            <a:pPr lvl="0" algn="ctr" rtl="1" fontAlgn="base">
              <a:spcBef>
                <a:spcPct val="0"/>
              </a:spcBef>
              <a:spcAft>
                <a:spcPct val="0"/>
              </a:spcAft>
            </a:pPr>
            <a:r>
              <a:rPr lang="ar-DZ" sz="3200" b="1" dirty="0" smtClean="0">
                <a:solidFill>
                  <a:schemeClr val="accent1">
                    <a:lumMod val="50000"/>
                  </a:schemeClr>
                </a:solidFill>
                <a:latin typeface="Simplified Arabic"/>
                <a:ea typeface="Times New Roman" pitchFamily="18" charset="0"/>
                <a:cs typeface="Arial" pitchFamily="34" charset="0"/>
              </a:rPr>
              <a:t>بلد جنسية </a:t>
            </a:r>
            <a:r>
              <a:rPr lang="ar-DZ" sz="3200" b="1" dirty="0" smtClean="0">
                <a:solidFill>
                  <a:schemeClr val="accent1">
                    <a:lumMod val="50000"/>
                  </a:schemeClr>
                </a:solidFill>
                <a:latin typeface="Simplified Arabic"/>
                <a:ea typeface="Times New Roman" pitchFamily="18" charset="0"/>
                <a:cs typeface="Arial" pitchFamily="34" charset="0"/>
              </a:rPr>
              <a:t>الطائرة</a:t>
            </a:r>
            <a:endParaRPr lang="fr-FR" sz="3200" b="1" dirty="0" smtClean="0">
              <a:solidFill>
                <a:schemeClr val="accent1">
                  <a:lumMod val="50000"/>
                </a:schemeClr>
              </a:solidFill>
              <a:latin typeface="Arial" pitchFamily="34" charset="0"/>
              <a:cs typeface="Arial" pitchFamily="34" charset="0"/>
            </a:endParaRPr>
          </a:p>
        </p:txBody>
      </p:sp>
      <p:cxnSp>
        <p:nvCxnSpPr>
          <p:cNvPr id="8" name="Connecteur droit avec flèche 7"/>
          <p:cNvCxnSpPr/>
          <p:nvPr/>
        </p:nvCxnSpPr>
        <p:spPr>
          <a:xfrm>
            <a:off x="2133600" y="2895600"/>
            <a:ext cx="990600" cy="838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blinds/>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0" y="228600"/>
            <a:ext cx="4495800" cy="685800"/>
          </a:xfrm>
        </p:spPr>
        <p:txBody>
          <a:bodyPr>
            <a:normAutofit/>
          </a:bodyPr>
          <a:lstStyle/>
          <a:p>
            <a:pPr algn="r" rtl="1"/>
            <a:r>
              <a:rPr lang="ar-DZ" sz="3600" b="1" dirty="0" smtClean="0">
                <a:solidFill>
                  <a:srgbClr val="FF0000"/>
                </a:solidFill>
              </a:rPr>
              <a:t>المقارنة بين الحريات الجوية</a:t>
            </a:r>
            <a:endParaRPr lang="fr-FR" sz="4000" dirty="0">
              <a:solidFill>
                <a:srgbClr val="FF0000"/>
              </a:solidFill>
            </a:endParaRPr>
          </a:p>
        </p:txBody>
      </p:sp>
      <p:sp>
        <p:nvSpPr>
          <p:cNvPr id="3" name="Espace réservé du contenu 2"/>
          <p:cNvSpPr>
            <a:spLocks noGrp="1"/>
          </p:cNvSpPr>
          <p:nvPr>
            <p:ph idx="1"/>
          </p:nvPr>
        </p:nvSpPr>
        <p:spPr>
          <a:xfrm>
            <a:off x="152400" y="914400"/>
            <a:ext cx="8763000" cy="5715000"/>
          </a:xfrm>
        </p:spPr>
        <p:txBody>
          <a:bodyPr>
            <a:normAutofit fontScale="92500" lnSpcReduction="20000"/>
          </a:bodyPr>
          <a:lstStyle/>
          <a:p>
            <a:pPr marL="0" indent="36513" algn="just" rtl="1">
              <a:buNone/>
            </a:pPr>
            <a:r>
              <a:rPr lang="ar-DZ" b="1" dirty="0" smtClean="0">
                <a:solidFill>
                  <a:srgbClr val="FF0000"/>
                </a:solidFill>
              </a:rPr>
              <a:t>الحرية الأولى: </a:t>
            </a:r>
            <a:r>
              <a:rPr lang="ar-DZ" b="1" dirty="0" smtClean="0">
                <a:solidFill>
                  <a:schemeClr val="bg1"/>
                </a:solidFill>
              </a:rPr>
              <a:t>العبور في أجواء بلد فقط دون النزول.</a:t>
            </a:r>
          </a:p>
          <a:p>
            <a:pPr marL="0" indent="36513" algn="just" rtl="1">
              <a:buNone/>
            </a:pPr>
            <a:r>
              <a:rPr lang="ar-DZ" b="1" dirty="0" smtClean="0">
                <a:solidFill>
                  <a:srgbClr val="FF0000"/>
                </a:solidFill>
              </a:rPr>
              <a:t>الحرية الثانية: </a:t>
            </a:r>
            <a:r>
              <a:rPr lang="ar-DZ" b="1" dirty="0" smtClean="0">
                <a:solidFill>
                  <a:schemeClr val="bg1"/>
                </a:solidFill>
              </a:rPr>
              <a:t>النزول في بلد آخر لأغراض غير تجارية( وقود، صيانة).</a:t>
            </a:r>
          </a:p>
          <a:p>
            <a:pPr marL="0" indent="36513" algn="just" rtl="1">
              <a:buNone/>
            </a:pPr>
            <a:r>
              <a:rPr lang="ar-SA" b="1" dirty="0" smtClean="0">
                <a:solidFill>
                  <a:srgbClr val="FF0000"/>
                </a:solidFill>
              </a:rPr>
              <a:t>الحرية الثالثة: </a:t>
            </a:r>
            <a:r>
              <a:rPr lang="ar-SA" b="1" dirty="0" smtClean="0">
                <a:solidFill>
                  <a:schemeClr val="bg1"/>
                </a:solidFill>
              </a:rPr>
              <a:t>هي نقل الركاب أو البريد أو الشحن من بلد جنسية الطائرة إلى بلد أخر. و</a:t>
            </a:r>
            <a:r>
              <a:rPr lang="ar-SA" b="1" dirty="0" smtClean="0">
                <a:solidFill>
                  <a:srgbClr val="FF0000"/>
                </a:solidFill>
              </a:rPr>
              <a:t>الحرية الرابعة </a:t>
            </a:r>
            <a:r>
              <a:rPr lang="ar-SA" b="1" dirty="0" smtClean="0">
                <a:solidFill>
                  <a:schemeClr val="bg1"/>
                </a:solidFill>
              </a:rPr>
              <a:t>هي عكس الثالثة أي النقل من بلد أخر إلى البلد الأم. </a:t>
            </a:r>
            <a:endParaRPr lang="fr-FR" b="1" dirty="0" smtClean="0">
              <a:solidFill>
                <a:schemeClr val="bg1"/>
              </a:solidFill>
            </a:endParaRPr>
          </a:p>
          <a:p>
            <a:pPr marL="0" indent="36513" algn="just" rtl="1">
              <a:buNone/>
            </a:pPr>
            <a:r>
              <a:rPr lang="ar-SA" b="1" dirty="0" smtClean="0">
                <a:solidFill>
                  <a:srgbClr val="FF0000"/>
                </a:solidFill>
              </a:rPr>
              <a:t>الحرية الخامسة: </a:t>
            </a:r>
            <a:r>
              <a:rPr lang="ar-SA" b="1" dirty="0" smtClean="0">
                <a:solidFill>
                  <a:schemeClr val="bg1"/>
                </a:solidFill>
              </a:rPr>
              <a:t>هي نقل ركاب بين بلدين مختلفين عن البلد الأم وذلك في رحلة متواصلة مرتبطة برحلة من البلد الأم إلى البلد الأول.</a:t>
            </a:r>
            <a:endParaRPr lang="fr-FR" b="1" dirty="0" smtClean="0">
              <a:solidFill>
                <a:schemeClr val="bg1"/>
              </a:solidFill>
            </a:endParaRPr>
          </a:p>
          <a:p>
            <a:pPr marL="0" indent="36513" algn="just" rtl="1">
              <a:buNone/>
            </a:pPr>
            <a:r>
              <a:rPr lang="ar-SA" b="1" dirty="0" smtClean="0">
                <a:solidFill>
                  <a:srgbClr val="FF0000"/>
                </a:solidFill>
              </a:rPr>
              <a:t>الحرية السادسة: </a:t>
            </a:r>
            <a:r>
              <a:rPr lang="ar-SA" b="1" dirty="0" smtClean="0">
                <a:solidFill>
                  <a:schemeClr val="bg1"/>
                </a:solidFill>
              </a:rPr>
              <a:t>هي النقل بين بلدين مختلفين ولكن عبر البلد المنشأ. يمكن اعتبار هذه الحرية </a:t>
            </a:r>
            <a:r>
              <a:rPr lang="ar-SA" b="1" dirty="0" smtClean="0">
                <a:solidFill>
                  <a:srgbClr val="FF0000"/>
                </a:solidFill>
              </a:rPr>
              <a:t>دمجا بين الحرية الرابعة والثالثة</a:t>
            </a:r>
            <a:r>
              <a:rPr lang="ar-SA" b="1" dirty="0" smtClean="0">
                <a:solidFill>
                  <a:schemeClr val="bg1"/>
                </a:solidFill>
              </a:rPr>
              <a:t>. </a:t>
            </a:r>
            <a:endParaRPr lang="fr-FR" b="1" dirty="0" smtClean="0">
              <a:solidFill>
                <a:schemeClr val="bg1"/>
              </a:solidFill>
            </a:endParaRPr>
          </a:p>
          <a:p>
            <a:pPr marL="0" indent="36513" algn="just" rtl="1">
              <a:buNone/>
            </a:pPr>
            <a:r>
              <a:rPr lang="ar-SA" b="1" dirty="0" smtClean="0">
                <a:solidFill>
                  <a:srgbClr val="FF0000"/>
                </a:solidFill>
              </a:rPr>
              <a:t>الحرية السابعة: </a:t>
            </a:r>
            <a:r>
              <a:rPr lang="ar-SA" b="1" dirty="0" smtClean="0">
                <a:solidFill>
                  <a:schemeClr val="bg1"/>
                </a:solidFill>
              </a:rPr>
              <a:t>هي نقل بين بلدين مختلفين في رحلة مستقلة </a:t>
            </a:r>
            <a:r>
              <a:rPr lang="ar-DZ" b="1" dirty="0" smtClean="0">
                <a:solidFill>
                  <a:schemeClr val="bg1"/>
                </a:solidFill>
              </a:rPr>
              <a:t>عن بلد جنسية الطائرة.</a:t>
            </a:r>
            <a:endParaRPr lang="fr-FR" b="1" dirty="0" smtClean="0">
              <a:solidFill>
                <a:schemeClr val="bg1"/>
              </a:solidFill>
            </a:endParaRPr>
          </a:p>
          <a:p>
            <a:pPr marL="0" indent="36513" algn="just" rtl="1">
              <a:buNone/>
            </a:pPr>
            <a:r>
              <a:rPr lang="ar-SA" b="1" dirty="0" smtClean="0">
                <a:solidFill>
                  <a:srgbClr val="FF0000"/>
                </a:solidFill>
              </a:rPr>
              <a:t>الحرية الثامنة: </a:t>
            </a:r>
            <a:r>
              <a:rPr lang="ar-SA" b="1" dirty="0" smtClean="0">
                <a:solidFill>
                  <a:schemeClr val="bg1"/>
                </a:solidFill>
              </a:rPr>
              <a:t>هي </a:t>
            </a:r>
            <a:r>
              <a:rPr lang="ar-SA" b="1" dirty="0" smtClean="0">
                <a:solidFill>
                  <a:srgbClr val="FF0000"/>
                </a:solidFill>
              </a:rPr>
              <a:t>النقل الداخلي </a:t>
            </a:r>
            <a:r>
              <a:rPr lang="ar-SA" b="1" dirty="0" smtClean="0">
                <a:solidFill>
                  <a:schemeClr val="bg1"/>
                </a:solidFill>
              </a:rPr>
              <a:t>بين نقطتين في بلد </a:t>
            </a:r>
            <a:r>
              <a:rPr lang="ar-SA" b="1" dirty="0" smtClean="0">
                <a:solidFill>
                  <a:schemeClr val="bg1"/>
                </a:solidFill>
              </a:rPr>
              <a:t>واحد</a:t>
            </a:r>
            <a:r>
              <a:rPr lang="ar-DZ" b="1" dirty="0" smtClean="0">
                <a:solidFill>
                  <a:schemeClr val="bg1"/>
                </a:solidFill>
              </a:rPr>
              <a:t>، مع الانطلاق أو الوصو</a:t>
            </a:r>
            <a:r>
              <a:rPr lang="ar-DZ" b="1" dirty="0" smtClean="0">
                <a:solidFill>
                  <a:schemeClr val="bg1"/>
                </a:solidFill>
              </a:rPr>
              <a:t>ل لبلد جنسية الطائرة</a:t>
            </a:r>
            <a:endParaRPr lang="fr-FR" b="1" dirty="0" smtClean="0">
              <a:solidFill>
                <a:schemeClr val="bg1"/>
              </a:solidFill>
            </a:endParaRPr>
          </a:p>
          <a:p>
            <a:pPr marL="0" indent="36513" algn="just" rtl="1">
              <a:buNone/>
            </a:pPr>
            <a:r>
              <a:rPr lang="ar-SA" b="1" dirty="0" smtClean="0">
                <a:solidFill>
                  <a:srgbClr val="FF0000"/>
                </a:solidFill>
              </a:rPr>
              <a:t>الحرية التاسعة: </a:t>
            </a:r>
            <a:r>
              <a:rPr lang="ar-SA" b="1" dirty="0" smtClean="0">
                <a:solidFill>
                  <a:schemeClr val="bg1"/>
                </a:solidFill>
              </a:rPr>
              <a:t>هي كما الثامنة ولكن في رحلة منفصلة عن بلد المنشأ. </a:t>
            </a:r>
            <a:endParaRPr lang="fr-FR" b="1" dirty="0" smtClean="0">
              <a:solidFill>
                <a:schemeClr val="bg1"/>
              </a:solidFill>
            </a:endParaRPr>
          </a:p>
          <a:p>
            <a:endParaRPr lang="fr-FR" dirty="0"/>
          </a:p>
        </p:txBody>
      </p:sp>
    </p:spTree>
  </p:cSld>
  <p:clrMapOvr>
    <a:masterClrMapping/>
  </p:clrMapOvr>
  <p:transition>
    <p:blinds dir="vert"/>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124200" y="304800"/>
            <a:ext cx="5562600" cy="762000"/>
          </a:xfrm>
        </p:spPr>
        <p:txBody>
          <a:bodyPr>
            <a:normAutofit/>
          </a:bodyPr>
          <a:lstStyle/>
          <a:p>
            <a:pPr algn="r" rtl="1"/>
            <a:r>
              <a:rPr lang="ar-DZ" sz="3600" b="1" dirty="0" smtClean="0">
                <a:solidFill>
                  <a:srgbClr val="FF0000"/>
                </a:solidFill>
                <a:latin typeface="Times New Roman" pitchFamily="18" charset="0"/>
                <a:cs typeface="Times New Roman" pitchFamily="18" charset="0"/>
              </a:rPr>
              <a:t>9. آثار تحرير النقل الجوي الدولي:</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886200" y="1066800"/>
            <a:ext cx="4800600" cy="685800"/>
          </a:xfrm>
        </p:spPr>
        <p:txBody>
          <a:bodyPr>
            <a:normAutofit/>
          </a:bodyPr>
          <a:lstStyle/>
          <a:p>
            <a:pPr marL="6350" indent="22225" algn="r" rtl="1">
              <a:buNone/>
            </a:pPr>
            <a:r>
              <a:rPr lang="ar-DZ" sz="3600" b="1" dirty="0" smtClean="0">
                <a:solidFill>
                  <a:srgbClr val="FF0000"/>
                </a:solidFill>
                <a:latin typeface="Times New Roman" pitchFamily="18" charset="0"/>
                <a:cs typeface="Times New Roman" pitchFamily="18" charset="0"/>
              </a:rPr>
              <a:t>أ. المطارات المحورية:</a:t>
            </a:r>
            <a:endParaRPr lang="fr-FR" sz="3600" b="1" dirty="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304800" y="1676400"/>
            <a:ext cx="8382000" cy="2057400"/>
          </a:xfrm>
          <a:prstGeom prst="rect">
            <a:avLst/>
          </a:prstGeom>
        </p:spPr>
        <p:txBody>
          <a:bodyPr vert="horz">
            <a:normAutofit/>
          </a:bodyPr>
          <a:lstStyle/>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تم تطوير إستراتيجية "المحور والمناطق" في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و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م</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أ</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من قبل شركات طيران أمريكية أعقاب إلغاء القيود التنظيمية أواخر السبعينيات، ثم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صارت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هذه الشبكة الجديدة </a:t>
            </a:r>
            <a:r>
              <a:rPr kumimoji="0" lang="ar-SA"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ل</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ل</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خطوط الجوية منتشرة في أوروبا</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3962400"/>
            <a:ext cx="8382000" cy="1524000"/>
          </a:xfrm>
          <a:prstGeom prst="rect">
            <a:avLst/>
          </a:prstGeom>
        </p:spPr>
        <p:txBody>
          <a:bodyPr vert="horz">
            <a:normAutofit lnSpcReduction="10000"/>
          </a:bodyPr>
          <a:lstStyle/>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هدف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المطارات المحورية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هو تقريب الخطوط الثانوية التي تستخدمها الطائرات الصغيرة إلى مطار واحد، والتي تتحول إلى منصة نقل تضمن عددًا كبيرًا جدًا من الرحلات بين المدن</a:t>
            </a:r>
            <a:r>
              <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04800" y="5715000"/>
            <a:ext cx="8382000" cy="1143000"/>
          </a:xfrm>
          <a:prstGeom prst="rect">
            <a:avLst/>
          </a:prstGeom>
        </p:spPr>
        <p:txBody>
          <a:bodyPr vert="horz">
            <a:normAutofit/>
          </a:bodyPr>
          <a:lstStyle/>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من أهم المطارات المحورية في العالم: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هيثرو</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(لندن)، شارل ديغول( باريس)، مطار نيويورك(</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وم</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أ)، مطار دبي( الإمارات)...</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Sld>
  <p:clrMapOvr>
    <a:masterClrMapping/>
  </p:clrMapOvr>
  <p:transition>
    <p:newsflash/>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685800"/>
            <a:ext cx="8382000" cy="3810000"/>
          </a:xfrm>
        </p:spPr>
        <p:txBody>
          <a:bodyPr>
            <a:normAutofit/>
          </a:bodyPr>
          <a:lstStyle/>
          <a:p>
            <a:pPr marL="0" indent="0" algn="r" rtl="1">
              <a:buNone/>
            </a:pPr>
            <a:r>
              <a:rPr lang="ar-DZ" sz="3600" b="1" dirty="0" smtClean="0">
                <a:solidFill>
                  <a:srgbClr val="FF0000"/>
                </a:solidFill>
              </a:rPr>
              <a:t>ب. التحالفات الملاحية الجوية:</a:t>
            </a:r>
          </a:p>
          <a:p>
            <a:pPr marL="0" indent="0" algn="just" rtl="1">
              <a:buNone/>
            </a:pPr>
            <a:r>
              <a:rPr lang="ar-DZ" sz="3200" b="1" dirty="0" smtClean="0">
                <a:solidFill>
                  <a:schemeClr val="bg1"/>
                </a:solidFill>
              </a:rPr>
              <a:t>    هي ترتيب بين </a:t>
            </a:r>
            <a:r>
              <a:rPr lang="ar-DZ" sz="3200" b="1" dirty="0" err="1" smtClean="0">
                <a:solidFill>
                  <a:schemeClr val="bg1"/>
                </a:solidFill>
              </a:rPr>
              <a:t>إثنين</a:t>
            </a:r>
            <a:r>
              <a:rPr lang="ar-DZ" sz="3200" b="1" dirty="0" smtClean="0">
                <a:solidFill>
                  <a:schemeClr val="bg1"/>
                </a:solidFill>
              </a:rPr>
              <a:t> أو أكثر من شركات الطيران، حيث يتم الاتفاق على التعاون على مستوى كبير، العمل على تسويق علاماتها التجارية، تسهيل إجراءات السفر وربط الرحلات داخل البلدان، وذلك من خلال </a:t>
            </a:r>
            <a:r>
              <a:rPr lang="ar-DZ" sz="3200" b="1" dirty="0" smtClean="0">
                <a:solidFill>
                  <a:schemeClr val="bg1"/>
                </a:solidFill>
              </a:rPr>
              <a:t>علامة شركات </a:t>
            </a:r>
            <a:r>
              <a:rPr lang="ar-DZ" sz="3200" b="1" dirty="0" smtClean="0">
                <a:solidFill>
                  <a:schemeClr val="bg1"/>
                </a:solidFill>
              </a:rPr>
              <a:t>الطيران التابعة للتحالف، وأحيانا تتضمن وضع العلامات التجارية على طائرات الأعضاء بشكل موحد.</a:t>
            </a:r>
            <a:endParaRPr lang="fr-FR" sz="3200" b="1" dirty="0">
              <a:solidFill>
                <a:schemeClr val="bg1"/>
              </a:solidFill>
            </a:endParaRPr>
          </a:p>
        </p:txBody>
      </p:sp>
    </p:spTree>
  </p:cSld>
  <p:clrMapOvr>
    <a:masterClrMapping/>
  </p:clrMapOvr>
  <p:transition>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819400" y="609600"/>
            <a:ext cx="3581400" cy="685800"/>
          </a:xfrm>
        </p:spPr>
        <p:txBody>
          <a:bodyPr>
            <a:normAutofit/>
          </a:bodyPr>
          <a:lstStyle/>
          <a:p>
            <a:pPr marL="0" indent="0" algn="ctr" rtl="1">
              <a:buNone/>
            </a:pPr>
            <a:r>
              <a:rPr lang="ar-DZ" sz="3600" b="1" dirty="0" smtClean="0">
                <a:solidFill>
                  <a:srgbClr val="FF0000"/>
                </a:solidFill>
                <a:latin typeface="Times New Roman" pitchFamily="18" charset="0"/>
                <a:cs typeface="Times New Roman" pitchFamily="18" charset="0"/>
              </a:rPr>
              <a:t>تحالف ستار </a:t>
            </a:r>
            <a:r>
              <a:rPr lang="fr-FR" sz="3600" b="1" dirty="0" smtClean="0">
                <a:solidFill>
                  <a:srgbClr val="FF0000"/>
                </a:solidFill>
                <a:latin typeface="Times New Roman" pitchFamily="18" charset="0"/>
                <a:cs typeface="Times New Roman" pitchFamily="18" charset="0"/>
              </a:rPr>
              <a:t>Star</a:t>
            </a:r>
            <a:endParaRPr lang="ar-DZ" sz="3600" b="1" dirty="0" smtClean="0">
              <a:solidFill>
                <a:srgbClr val="FF0000"/>
              </a:solidFill>
              <a:latin typeface="Times New Roman" pitchFamily="18" charset="0"/>
              <a:cs typeface="Times New Roman" pitchFamily="18" charset="0"/>
            </a:endParaRPr>
          </a:p>
        </p:txBody>
      </p:sp>
      <p:sp>
        <p:nvSpPr>
          <p:cNvPr id="5" name="Espace réservé du contenu 2"/>
          <p:cNvSpPr txBox="1">
            <a:spLocks/>
          </p:cNvSpPr>
          <p:nvPr/>
        </p:nvSpPr>
        <p:spPr>
          <a:xfrm>
            <a:off x="228600" y="1752600"/>
            <a:ext cx="8686800" cy="2667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تأسس في 1997، يقع مقره في فرانكفورت،يضم 27 شركة طيران، بدأ بـ 5 شركات عالمية: طيران كندا، لوفثهانزا، الخطوط الجوية الاسكندينافية، الخطوط الدولية التايلاندية، يونايتد إيرلاينز الأمريكية، صار يضم كونتنينتل  الجوية (وم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أ</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الخطوط الجوية التركية، مصر للطيران، خطوط شنغهاي .... </a:t>
            </a:r>
            <a:endParaRPr kumimoji="0" lang="fr-FR" sz="32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43200" y="1066800"/>
            <a:ext cx="3352800" cy="685800"/>
          </a:xfrm>
        </p:spPr>
        <p:txBody>
          <a:bodyPr/>
          <a:lstStyle/>
          <a:p>
            <a:pPr algn="ctr" rtl="1">
              <a:buClr>
                <a:srgbClr val="FF0000"/>
              </a:buClr>
              <a:buNone/>
            </a:pPr>
            <a:r>
              <a:rPr lang="ar-DZ" sz="3600" b="1" dirty="0" smtClean="0">
                <a:solidFill>
                  <a:srgbClr val="FF0000"/>
                </a:solidFill>
              </a:rPr>
              <a:t>تحالف سكاي تيم</a:t>
            </a:r>
          </a:p>
        </p:txBody>
      </p:sp>
      <p:sp>
        <p:nvSpPr>
          <p:cNvPr id="4" name="Espace réservé du contenu 2"/>
          <p:cNvSpPr txBox="1">
            <a:spLocks/>
          </p:cNvSpPr>
          <p:nvPr/>
        </p:nvSpPr>
        <p:spPr>
          <a:xfrm>
            <a:off x="304800" y="1905000"/>
            <a:ext cx="8382000" cy="4191000"/>
          </a:xfrm>
          <a:prstGeom prst="rect">
            <a:avLst/>
          </a:prstGeom>
        </p:spPr>
        <p:txBody>
          <a:bodyPr vert="horz">
            <a:no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تأسس في 2000، يضم 20 شركة طيران، يضم طيران أوروبا، إيرفرانس، تشاينا إيرلاينز، تشاينا إيسترن، دلتا إيرلاينز، </a:t>
            </a:r>
            <a:r>
              <a:rPr kumimoji="0" lang="fr-FR"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KLM</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كورين إير، طيران الشرق الأوسط، طيران السعودية، فيتنام إيرلاينز، وهو يقدم لعملائه إمكانية استخدام شبكة عالمية مكثفة تضم وجهات ورحلات وربط أكثر، بإمكان المسافرين استبدال أمال المسافر الدائم في كل شبكة سكاي تيم(كسب مكافئات أميال المسافر الدائم  التي يمكنه استبدالها برحلات مجانية.</a:t>
            </a:r>
            <a:endParaRPr kumimoji="0" lang="fr-FR"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9200" y="685800"/>
            <a:ext cx="7543800" cy="685800"/>
          </a:xfrm>
        </p:spPr>
        <p:txBody>
          <a:bodyPr>
            <a:normAutofit/>
          </a:bodyPr>
          <a:lstStyle/>
          <a:p>
            <a:pPr marL="6350" indent="22225" algn="just" rtl="1">
              <a:buNone/>
            </a:pPr>
            <a:r>
              <a:rPr lang="ar-DZ" sz="3600" b="1" dirty="0" smtClean="0">
                <a:solidFill>
                  <a:srgbClr val="FF0000"/>
                </a:solidFill>
                <a:cs typeface="+mj-cs"/>
              </a:rPr>
              <a:t>5. تطور النقل الجوى للركاب والبضائع:</a:t>
            </a:r>
            <a:endParaRPr lang="fr-FR" sz="2800" b="1" dirty="0" smtClean="0">
              <a:solidFill>
                <a:schemeClr val="bg1"/>
              </a:solidFill>
              <a:cs typeface="+mj-cs"/>
            </a:endParaRPr>
          </a:p>
        </p:txBody>
      </p:sp>
      <p:sp>
        <p:nvSpPr>
          <p:cNvPr id="4" name="Espace réservé du contenu 2"/>
          <p:cNvSpPr txBox="1">
            <a:spLocks/>
          </p:cNvSpPr>
          <p:nvPr/>
        </p:nvSpPr>
        <p:spPr>
          <a:xfrm>
            <a:off x="304800" y="1371600"/>
            <a:ext cx="8458200" cy="5410200"/>
          </a:xfrm>
          <a:prstGeom prst="rect">
            <a:avLst/>
          </a:prstGeom>
        </p:spPr>
        <p:txBody>
          <a:bodyPr vert="horz">
            <a:no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j-cs"/>
              </a:rPr>
              <a:t> أثناء </a:t>
            </a:r>
            <a:r>
              <a:rPr kumimoji="0" lang="ar-DZ" sz="3200" b="1" i="0" u="none" strike="noStrike" kern="1200" cap="none" spc="0" normalizeH="0" baseline="0" noProof="0" dirty="0" err="1" smtClean="0">
                <a:ln>
                  <a:noFill/>
                </a:ln>
                <a:solidFill>
                  <a:schemeClr val="bg1"/>
                </a:solidFill>
                <a:effectLst/>
                <a:uLnTx/>
                <a:uFillTx/>
                <a:latin typeface="+mn-lt"/>
                <a:ea typeface="+mn-ea"/>
                <a:cs typeface="+mj-cs"/>
              </a:rPr>
              <a:t>ح</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 ع 2 تم نقل كميات كبيرة من معدات وأسلحة وذخيرة من وم أ إلى أوروبا وشرق آسيا بالطائرات المتوافرة (حربية). </a:t>
            </a:r>
          </a:p>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j-cs"/>
              </a:rPr>
              <a:t> بعد انتهاء الحرب تم استخدام طائرات النقل العسكرية في نقل البضائع المدنية بين الدول المختلفة.</a:t>
            </a:r>
          </a:p>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j-cs"/>
              </a:rPr>
              <a:t> </a:t>
            </a:r>
            <a:r>
              <a:rPr kumimoji="0" lang="ar-EG" sz="3200" b="1" i="0" u="none" strike="noStrike" kern="1200" cap="none" spc="0" normalizeH="0" baseline="0" noProof="0" dirty="0" smtClean="0">
                <a:ln>
                  <a:noFill/>
                </a:ln>
                <a:solidFill>
                  <a:schemeClr val="bg1"/>
                </a:solidFill>
                <a:effectLst/>
                <a:uLnTx/>
                <a:uFillTx/>
                <a:latin typeface="+mn-lt"/>
                <a:ea typeface="+mn-ea"/>
                <a:cs typeface="+mj-cs"/>
              </a:rPr>
              <a:t>تزايد الطلب على النقل الجوي المدن</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ي</a:t>
            </a:r>
            <a:r>
              <a:rPr kumimoji="0" lang="ar-EG" sz="3200" b="1" i="0" u="none" strike="noStrike" kern="1200" cap="none" spc="0" normalizeH="0" baseline="0" noProof="0" dirty="0" smtClean="0">
                <a:ln>
                  <a:noFill/>
                </a:ln>
                <a:solidFill>
                  <a:schemeClr val="bg1"/>
                </a:solidFill>
                <a:effectLst/>
                <a:uLnTx/>
                <a:uFillTx/>
                <a:latin typeface="+mn-lt"/>
                <a:ea typeface="+mn-ea"/>
                <a:cs typeface="+mj-cs"/>
              </a:rPr>
              <a:t> للبضائع بين الدول</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 </a:t>
            </a:r>
            <a:r>
              <a:rPr kumimoji="0" lang="ar-EG" sz="3200" b="1" i="0" u="none" strike="noStrike" kern="1200" cap="none" spc="0" normalizeH="0" baseline="0" noProof="0" dirty="0" smtClean="0">
                <a:ln>
                  <a:noFill/>
                </a:ln>
                <a:solidFill>
                  <a:schemeClr val="bg1"/>
                </a:solidFill>
                <a:effectLst/>
                <a:uLnTx/>
                <a:uFillTx/>
                <a:latin typeface="+mn-lt"/>
                <a:ea typeface="+mn-ea"/>
                <a:cs typeface="+mj-cs"/>
              </a:rPr>
              <a:t>تحويل طائرات ركاب لنقل البضائع</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a:t>
            </a:r>
          </a:p>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noProof="0" dirty="0" smtClean="0">
                <a:ln>
                  <a:noFill/>
                </a:ln>
                <a:solidFill>
                  <a:schemeClr val="bg1"/>
                </a:solidFill>
                <a:effectLst/>
                <a:uLnTx/>
                <a:uFillTx/>
                <a:latin typeface="+mn-lt"/>
                <a:ea typeface="+mn-ea"/>
                <a:cs typeface="+mj-cs"/>
              </a:rPr>
              <a:t> </a:t>
            </a:r>
            <a:r>
              <a:rPr kumimoji="0" lang="ar-EG" sz="3200" b="1" i="0" u="none" strike="noStrike" kern="1200" cap="none" spc="0" normalizeH="0" baseline="0" noProof="0" dirty="0" smtClean="0">
                <a:ln>
                  <a:noFill/>
                </a:ln>
                <a:solidFill>
                  <a:schemeClr val="bg1"/>
                </a:solidFill>
                <a:effectLst/>
                <a:uLnTx/>
                <a:uFillTx/>
                <a:latin typeface="+mn-lt"/>
                <a:ea typeface="+mn-ea"/>
                <a:cs typeface="+mj-cs"/>
              </a:rPr>
              <a:t>قامت شركات صناعة الطائرات بتصميم وإنتاج طائرات مخصصة لنقل البضائع</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a:t>
            </a:r>
          </a:p>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j-cs"/>
              </a:rPr>
              <a:t> جعل </a:t>
            </a:r>
            <a:r>
              <a:rPr kumimoji="0" lang="ar-EG" sz="3200" b="1" i="0" u="none" strike="noStrike" kern="1200" cap="none" spc="0" normalizeH="0" baseline="0" noProof="0" dirty="0" smtClean="0">
                <a:ln>
                  <a:noFill/>
                </a:ln>
                <a:solidFill>
                  <a:schemeClr val="bg1"/>
                </a:solidFill>
                <a:effectLst/>
                <a:uLnTx/>
                <a:uFillTx/>
                <a:latin typeface="+mn-lt"/>
                <a:ea typeface="+mn-ea"/>
                <a:cs typeface="+mj-cs"/>
              </a:rPr>
              <a:t>طائرات الركاب قابلة للتحويل كليا أو جزئيا لنقل البضائع</a:t>
            </a:r>
            <a:r>
              <a:rPr kumimoji="0" lang="ar-DZ" sz="3200" b="1" i="0" u="none" strike="noStrike" kern="1200" cap="none" spc="0" normalizeH="0" baseline="0" noProof="0" dirty="0" smtClean="0">
                <a:ln>
                  <a:noFill/>
                </a:ln>
                <a:solidFill>
                  <a:schemeClr val="bg1"/>
                </a:solidFill>
                <a:effectLst/>
                <a:uLnTx/>
                <a:uFillTx/>
                <a:latin typeface="+mn-lt"/>
                <a:ea typeface="+mn-ea"/>
                <a:cs typeface="+mj-cs"/>
              </a:rPr>
              <a:t>.</a:t>
            </a:r>
            <a:endParaRPr kumimoji="0" lang="fr-FR" sz="3200" b="1" i="0" u="none" strike="noStrike" kern="1200" cap="none" spc="0" normalizeH="0" baseline="0" noProof="0" dirty="0" smtClean="0">
              <a:ln>
                <a:noFill/>
              </a:ln>
              <a:solidFill>
                <a:schemeClr val="bg1"/>
              </a:solidFill>
              <a:effectLst/>
              <a:uLnTx/>
              <a:uFillTx/>
              <a:latin typeface="+mn-lt"/>
              <a:ea typeface="+mn-ea"/>
              <a:cs typeface="+mj-cs"/>
            </a:endParaRPr>
          </a:p>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endParaRPr kumimoji="0" lang="fr-FR" sz="3200" b="1" i="0" u="none" strike="noStrike" kern="1200" cap="none" spc="0" normalizeH="0" baseline="0" noProof="0" dirty="0" smtClean="0">
              <a:ln>
                <a:noFill/>
              </a:ln>
              <a:solidFill>
                <a:schemeClr val="bg1"/>
              </a:solidFill>
              <a:effectLst/>
              <a:uLnTx/>
              <a:uFillTx/>
              <a:latin typeface="+mn-lt"/>
              <a:ea typeface="+mn-ea"/>
              <a:cs typeface="+mj-cs"/>
            </a:endParaRPr>
          </a:p>
        </p:txBody>
      </p:sp>
    </p:spTree>
  </p:cSld>
  <p:clrMapOvr>
    <a:masterClrMapping/>
  </p:clrMapOvr>
  <p:transition>
    <p:pull dir="l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590800" y="1143000"/>
            <a:ext cx="3352800" cy="685800"/>
          </a:xfrm>
        </p:spPr>
        <p:txBody>
          <a:bodyPr/>
          <a:lstStyle/>
          <a:p>
            <a:pPr algn="ctr" rtl="1">
              <a:buClr>
                <a:srgbClr val="FF0000"/>
              </a:buClr>
              <a:buNone/>
            </a:pPr>
            <a:r>
              <a:rPr lang="ar-DZ" sz="3600" b="1" dirty="0" smtClean="0">
                <a:solidFill>
                  <a:srgbClr val="FF0000"/>
                </a:solidFill>
                <a:latin typeface="Times New Roman" pitchFamily="18" charset="0"/>
                <a:cs typeface="Times New Roman" pitchFamily="18" charset="0"/>
              </a:rPr>
              <a:t>تحالف عالم واحد</a:t>
            </a:r>
          </a:p>
        </p:txBody>
      </p:sp>
      <p:sp>
        <p:nvSpPr>
          <p:cNvPr id="5" name="Espace réservé du contenu 2"/>
          <p:cNvSpPr txBox="1">
            <a:spLocks/>
          </p:cNvSpPr>
          <p:nvPr/>
        </p:nvSpPr>
        <p:spPr>
          <a:xfrm>
            <a:off x="304800" y="2057400"/>
            <a:ext cx="8458200" cy="21336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تأسس في 1999، يضم 15 شركة طيران( طيران برلين،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خ</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ج الأمريكية،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خ</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ج البريطانية، كتاي باسيفيك، فين إير،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خ</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ج الأيبيرية،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خ</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ج اليابانية، طيران المكسيك، كانتاس،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خ</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الملكية الأردنية،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خ</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ج القطرية،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خ</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ج السيريلانكية،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خ</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ج الماليزية.</a:t>
            </a:r>
            <a:endParaRPr kumimoji="0" lang="fr-FR" sz="32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81000"/>
            <a:ext cx="8382000" cy="6858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ج. الطيران منخفض التكلفة </a:t>
            </a:r>
            <a:r>
              <a:rPr lang="fr-FR" sz="3600" b="1" dirty="0" smtClean="0">
                <a:solidFill>
                  <a:srgbClr val="FF0000"/>
                </a:solidFill>
                <a:latin typeface="Times New Roman" pitchFamily="18" charset="0"/>
                <a:cs typeface="Times New Roman" pitchFamily="18" charset="0"/>
              </a:rPr>
              <a:t>low-</a:t>
            </a:r>
            <a:r>
              <a:rPr lang="fr-FR" sz="3600" b="1" dirty="0" err="1" smtClean="0">
                <a:solidFill>
                  <a:srgbClr val="FF0000"/>
                </a:solidFill>
                <a:latin typeface="Times New Roman" pitchFamily="18" charset="0"/>
                <a:cs typeface="Times New Roman" pitchFamily="18" charset="0"/>
              </a:rPr>
              <a:t>cost</a:t>
            </a:r>
            <a:r>
              <a:rPr lang="fr-FR" sz="3600" b="1" dirty="0" smtClean="0">
                <a:solidFill>
                  <a:srgbClr val="FF0000"/>
                </a:solidFill>
                <a:latin typeface="Times New Roman" pitchFamily="18" charset="0"/>
                <a:cs typeface="Times New Roman" pitchFamily="18" charset="0"/>
              </a:rPr>
              <a:t> airline</a:t>
            </a:r>
            <a:r>
              <a:rPr lang="ar-DZ" sz="3600" b="1" dirty="0" smtClean="0">
                <a:solidFill>
                  <a:srgbClr val="FF0000"/>
                </a:solidFill>
                <a:latin typeface="Times New Roman" pitchFamily="18" charset="0"/>
                <a:cs typeface="Times New Roman" pitchFamily="18" charset="0"/>
              </a:rPr>
              <a:t>: </a:t>
            </a:r>
          </a:p>
        </p:txBody>
      </p:sp>
      <p:sp>
        <p:nvSpPr>
          <p:cNvPr id="4" name="Espace réservé du contenu 2"/>
          <p:cNvSpPr txBox="1">
            <a:spLocks/>
          </p:cNvSpPr>
          <p:nvPr/>
        </p:nvSpPr>
        <p:spPr>
          <a:xfrm>
            <a:off x="304800" y="1524000"/>
            <a:ext cx="83820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شركات طيران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تقدم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رحلات منخفضة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التسعيرة</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مقابل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تقليل معظم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خدمات الركاب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التقليدية</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81000" y="2971800"/>
            <a:ext cx="8382000" cy="1676400"/>
          </a:xfrm>
          <a:prstGeom prst="rect">
            <a:avLst/>
          </a:prstGeom>
        </p:spPr>
        <p:txBody>
          <a:bodyPr vert="horz">
            <a:normAutofit/>
          </a:bodyPr>
          <a:lstStyle/>
          <a:p>
            <a:pPr lvl="0" algn="just" rtl="1">
              <a:spcBef>
                <a:spcPct val="20000"/>
              </a:spcBef>
              <a:buClr>
                <a:schemeClr val="accent1"/>
              </a:buClr>
              <a:buSzPct val="80000"/>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ظهر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في السبعينيات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من قبل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شركة ساوث</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ويست </a:t>
            </a:r>
            <a:r>
              <a:rPr lang="ar-SA" sz="3200" b="1" dirty="0" smtClean="0">
                <a:solidFill>
                  <a:srgbClr val="FF0000"/>
                </a:solidFill>
                <a:latin typeface="Times New Roman" pitchFamily="18" charset="0"/>
                <a:cs typeface="Times New Roman" pitchFamily="18" charset="0"/>
              </a:rPr>
              <a:t>الأمريكية </a:t>
            </a:r>
            <a:r>
              <a:rPr lang="ar-SA" sz="3200" b="1" dirty="0" smtClean="0">
                <a:solidFill>
                  <a:schemeClr val="bg1"/>
                </a:solidFill>
                <a:latin typeface="Times New Roman" pitchFamily="18" charset="0"/>
                <a:cs typeface="Times New Roman" pitchFamily="18" charset="0"/>
              </a:rPr>
              <a:t>كطريقة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لتوفير أسعار زهيدة للمسافرين، ثم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تبعتها</a:t>
            </a: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ال</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شركات</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الأخرى</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بهدف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استعادة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الزبائن المفقودين</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7" name="Rectangle 6"/>
          <p:cNvSpPr/>
          <p:nvPr/>
        </p:nvSpPr>
        <p:spPr>
          <a:xfrm>
            <a:off x="381000" y="4876800"/>
            <a:ext cx="8305800" cy="1569660"/>
          </a:xfrm>
          <a:prstGeom prst="rect">
            <a:avLst/>
          </a:prstGeom>
        </p:spPr>
        <p:txBody>
          <a:bodyPr wrap="square">
            <a:spAutoFit/>
          </a:bodyPr>
          <a:lstStyle/>
          <a:p>
            <a:pPr algn="just" rtl="1"/>
            <a:r>
              <a:rPr lang="ar-JO" sz="3200" b="1" dirty="0" smtClean="0">
                <a:solidFill>
                  <a:schemeClr val="bg1"/>
                </a:solidFill>
                <a:latin typeface="Times New Roman" pitchFamily="18" charset="0"/>
                <a:cs typeface="Times New Roman" pitchFamily="18" charset="0"/>
              </a:rPr>
              <a:t>وكانت أبرز </a:t>
            </a:r>
            <a:r>
              <a:rPr lang="ar-DZ" sz="3200" b="1" dirty="0" smtClean="0">
                <a:solidFill>
                  <a:schemeClr val="bg1"/>
                </a:solidFill>
                <a:latin typeface="Times New Roman" pitchFamily="18" charset="0"/>
                <a:cs typeface="Times New Roman" pitchFamily="18" charset="0"/>
              </a:rPr>
              <a:t>ال</a:t>
            </a:r>
            <a:r>
              <a:rPr lang="ar-JO" sz="3200" b="1" dirty="0" smtClean="0">
                <a:solidFill>
                  <a:schemeClr val="bg1"/>
                </a:solidFill>
                <a:latin typeface="Times New Roman" pitchFamily="18" charset="0"/>
                <a:cs typeface="Times New Roman" pitchFamily="18" charset="0"/>
              </a:rPr>
              <a:t>نجاحات شركة </a:t>
            </a:r>
            <a:r>
              <a:rPr lang="ar-JO" sz="3200" b="1" dirty="0" smtClean="0">
                <a:solidFill>
                  <a:srgbClr val="FF0000"/>
                </a:solidFill>
                <a:latin typeface="Times New Roman" pitchFamily="18" charset="0"/>
                <a:cs typeface="Times New Roman" pitchFamily="18" charset="0"/>
              </a:rPr>
              <a:t>ريان إير</a:t>
            </a:r>
            <a:r>
              <a:rPr lang="ar-DZ" sz="3200" b="1" dirty="0" smtClean="0">
                <a:solidFill>
                  <a:srgbClr val="FF0000"/>
                </a:solidFill>
                <a:latin typeface="Times New Roman" pitchFamily="18" charset="0"/>
                <a:cs typeface="Times New Roman" pitchFamily="18" charset="0"/>
              </a:rPr>
              <a:t> </a:t>
            </a:r>
            <a:r>
              <a:rPr lang="ar-JO" sz="3200" b="1" dirty="0" smtClean="0">
                <a:solidFill>
                  <a:srgbClr val="FF0000"/>
                </a:solidFill>
                <a:latin typeface="Times New Roman" pitchFamily="18" charset="0"/>
                <a:cs typeface="Times New Roman" pitchFamily="18" charset="0"/>
              </a:rPr>
              <a:t>ال</a:t>
            </a:r>
            <a:r>
              <a:rPr lang="ar-DZ" sz="3200" b="1" dirty="0" smtClean="0">
                <a:solidFill>
                  <a:srgbClr val="FF0000"/>
                </a:solidFill>
                <a:latin typeface="Times New Roman" pitchFamily="18" charset="0"/>
                <a:cs typeface="Times New Roman" pitchFamily="18" charset="0"/>
              </a:rPr>
              <a:t>إ</a:t>
            </a:r>
            <a:r>
              <a:rPr lang="ar-JO" sz="3200" b="1" dirty="0" smtClean="0">
                <a:solidFill>
                  <a:srgbClr val="FF0000"/>
                </a:solidFill>
                <a:latin typeface="Times New Roman" pitchFamily="18" charset="0"/>
                <a:cs typeface="Times New Roman" pitchFamily="18" charset="0"/>
              </a:rPr>
              <a:t>ير</a:t>
            </a:r>
            <a:r>
              <a:rPr lang="ar-DZ" sz="3200" b="1" dirty="0" smtClean="0">
                <a:solidFill>
                  <a:srgbClr val="FF0000"/>
                </a:solidFill>
                <a:latin typeface="Times New Roman" pitchFamily="18" charset="0"/>
                <a:cs typeface="Times New Roman" pitchFamily="18" charset="0"/>
              </a:rPr>
              <a:t>ل</a:t>
            </a:r>
            <a:r>
              <a:rPr lang="ar-JO" sz="3200" b="1" dirty="0" smtClean="0">
                <a:solidFill>
                  <a:srgbClr val="FF0000"/>
                </a:solidFill>
                <a:latin typeface="Times New Roman" pitchFamily="18" charset="0"/>
                <a:cs typeface="Times New Roman" pitchFamily="18" charset="0"/>
              </a:rPr>
              <a:t>ن</a:t>
            </a:r>
            <a:r>
              <a:rPr lang="ar-DZ" sz="3200" b="1" dirty="0" smtClean="0">
                <a:solidFill>
                  <a:srgbClr val="FF0000"/>
                </a:solidFill>
                <a:latin typeface="Times New Roman" pitchFamily="18" charset="0"/>
                <a:cs typeface="Times New Roman" pitchFamily="18" charset="0"/>
              </a:rPr>
              <a:t>د</a:t>
            </a:r>
            <a:r>
              <a:rPr lang="ar-JO" sz="3200" b="1" dirty="0" smtClean="0">
                <a:solidFill>
                  <a:srgbClr val="FF0000"/>
                </a:solidFill>
                <a:latin typeface="Times New Roman" pitchFamily="18" charset="0"/>
                <a:cs typeface="Times New Roman" pitchFamily="18" charset="0"/>
              </a:rPr>
              <a:t>ية </a:t>
            </a:r>
            <a:r>
              <a:rPr lang="ar-DZ" sz="3200" b="1" dirty="0" smtClean="0">
                <a:solidFill>
                  <a:schemeClr val="bg1"/>
                </a:solidFill>
                <a:latin typeface="Times New Roman" pitchFamily="18" charset="0"/>
                <a:cs typeface="Times New Roman" pitchFamily="18" charset="0"/>
              </a:rPr>
              <a:t>(1991)</a:t>
            </a:r>
            <a:r>
              <a:rPr lang="ar-JO" sz="3200" b="1" dirty="0" smtClean="0">
                <a:solidFill>
                  <a:schemeClr val="bg1"/>
                </a:solidFill>
                <a:latin typeface="Times New Roman" pitchFamily="18" charset="0"/>
                <a:cs typeface="Times New Roman" pitchFamily="18" charset="0"/>
              </a:rPr>
              <a:t>، </a:t>
            </a:r>
            <a:r>
              <a:rPr lang="ar-DZ" sz="3200" b="1" dirty="0" smtClean="0">
                <a:solidFill>
                  <a:schemeClr val="bg1"/>
                </a:solidFill>
                <a:latin typeface="Times New Roman" pitchFamily="18" charset="0"/>
                <a:cs typeface="Times New Roman" pitchFamily="18" charset="0"/>
              </a:rPr>
              <a:t>و</a:t>
            </a:r>
            <a:r>
              <a:rPr lang="ar-JO" sz="3200" b="1" dirty="0" smtClean="0">
                <a:solidFill>
                  <a:schemeClr val="bg1"/>
                </a:solidFill>
                <a:latin typeface="Times New Roman" pitchFamily="18" charset="0"/>
                <a:cs typeface="Times New Roman" pitchFamily="18" charset="0"/>
              </a:rPr>
              <a:t>إيزي جيت</a:t>
            </a:r>
            <a:r>
              <a:rPr lang="ar-DZ" sz="3200" b="1" dirty="0" smtClean="0">
                <a:solidFill>
                  <a:schemeClr val="bg1"/>
                </a:solidFill>
                <a:latin typeface="Times New Roman" pitchFamily="18" charset="0"/>
                <a:cs typeface="Times New Roman" pitchFamily="18" charset="0"/>
              </a:rPr>
              <a:t>(</a:t>
            </a:r>
            <a:r>
              <a:rPr lang="ar-JO" sz="3200" b="1" dirty="0" smtClean="0">
                <a:solidFill>
                  <a:schemeClr val="bg1"/>
                </a:solidFill>
                <a:latin typeface="Times New Roman" pitchFamily="18" charset="0"/>
                <a:cs typeface="Times New Roman" pitchFamily="18" charset="0"/>
              </a:rPr>
              <a:t>1995</a:t>
            </a:r>
            <a:r>
              <a:rPr lang="ar-DZ" sz="3200" b="1" dirty="0" smtClean="0">
                <a:solidFill>
                  <a:schemeClr val="bg1"/>
                </a:solidFill>
                <a:latin typeface="Times New Roman" pitchFamily="18" charset="0"/>
                <a:cs typeface="Times New Roman" pitchFamily="18" charset="0"/>
              </a:rPr>
              <a:t>)،</a:t>
            </a:r>
            <a:r>
              <a:rPr lang="ar-JO" sz="3200" b="1" dirty="0" smtClean="0">
                <a:solidFill>
                  <a:schemeClr val="bg1"/>
                </a:solidFill>
                <a:latin typeface="Times New Roman" pitchFamily="18" charset="0"/>
                <a:cs typeface="Times New Roman" pitchFamily="18" charset="0"/>
              </a:rPr>
              <a:t> </a:t>
            </a:r>
            <a:r>
              <a:rPr lang="ar-DZ" sz="3200" b="1" dirty="0" smtClean="0">
                <a:solidFill>
                  <a:schemeClr val="bg1"/>
                </a:solidFill>
                <a:latin typeface="Times New Roman" pitchFamily="18" charset="0"/>
                <a:cs typeface="Times New Roman" pitchFamily="18" charset="0"/>
              </a:rPr>
              <a:t>و</a:t>
            </a:r>
            <a:r>
              <a:rPr lang="ar-JO" sz="3200" b="1" dirty="0" smtClean="0">
                <a:solidFill>
                  <a:schemeClr val="bg1"/>
                </a:solidFill>
                <a:latin typeface="Times New Roman" pitchFamily="18" charset="0"/>
                <a:cs typeface="Times New Roman" pitchFamily="18" charset="0"/>
              </a:rPr>
              <a:t>في 2004، </a:t>
            </a:r>
            <a:r>
              <a:rPr lang="ar-DZ" sz="3200" b="1" dirty="0" smtClean="0">
                <a:solidFill>
                  <a:schemeClr val="bg1"/>
                </a:solidFill>
                <a:latin typeface="Times New Roman" pitchFamily="18" charset="0"/>
                <a:cs typeface="Times New Roman" pitchFamily="18" charset="0"/>
              </a:rPr>
              <a:t>ظهرت عدة </a:t>
            </a:r>
            <a:r>
              <a:rPr lang="ar-JO" sz="3200" b="1" dirty="0" smtClean="0">
                <a:solidFill>
                  <a:schemeClr val="bg1"/>
                </a:solidFill>
                <a:latin typeface="Times New Roman" pitchFamily="18" charset="0"/>
                <a:cs typeface="Times New Roman" pitchFamily="18" charset="0"/>
              </a:rPr>
              <a:t>شركات منخفضة التكلفة في جنوب شرق آسيا</a:t>
            </a:r>
            <a:r>
              <a:rPr lang="ar-DZ" sz="3200" b="1" dirty="0" smtClean="0">
                <a:solidFill>
                  <a:schemeClr val="bg1"/>
                </a:solidFill>
                <a:latin typeface="Times New Roman" pitchFamily="18" charset="0"/>
                <a:cs typeface="Times New Roman" pitchFamily="18" charset="0"/>
              </a:rPr>
              <a:t>.</a:t>
            </a:r>
            <a:r>
              <a:rPr lang="ar-JO" sz="3200" b="1" dirty="0" smtClean="0">
                <a:solidFill>
                  <a:schemeClr val="bg1"/>
                </a:solidFill>
                <a:latin typeface="Times New Roman" pitchFamily="18" charset="0"/>
                <a:cs typeface="Times New Roman" pitchFamily="18" charset="0"/>
              </a:rPr>
              <a:t> </a:t>
            </a:r>
            <a:endParaRPr lang="fr-FR" sz="3200" dirty="0"/>
          </a:p>
        </p:txBody>
      </p:sp>
    </p:spTree>
  </p:cSld>
  <p:clrMapOvr>
    <a:masterClrMapping/>
  </p:clrMapOvr>
  <p:transition>
    <p:wheel spokes="8"/>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2800" y="533400"/>
            <a:ext cx="5334000" cy="6858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مبادئ الطيران منخفض التكلفة:</a:t>
            </a:r>
            <a:endParaRPr lang="fr-FR" sz="2800" b="1" dirty="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228600" y="1219200"/>
            <a:ext cx="8610600" cy="4343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توحيد أسطول الطائرات قدر الإمكان</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ل</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خفض تكاليف التدريب والصيانة</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2254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الاعتماد على طائرات البدن النحيل</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من ذوات الممر الواحد</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أرخص من طائرات البدن العريض</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2254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شراء طائرات مستخدمة بدلاً من طائرات جديدة</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ar-DZ" sz="32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noProof="0" dirty="0" err="1" smtClean="0">
                <a:ln>
                  <a:noFill/>
                </a:ln>
                <a:solidFill>
                  <a:schemeClr val="bg1"/>
                </a:solidFill>
                <a:effectLst/>
                <a:uLnTx/>
                <a:uFillTx/>
                <a:latin typeface="Times New Roman" pitchFamily="18" charset="0"/>
                <a:ea typeface="+mn-ea"/>
                <a:cs typeface="Times New Roman" pitchFamily="18" charset="0"/>
              </a:rPr>
              <a:t>و</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الوقود مقدماً </a:t>
            </a:r>
            <a:r>
              <a:rPr kumimoji="0" lang="ar-DZ" sz="32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وب</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كميات كبيرة للاستفادة من الوقود الرخيص</a:t>
            </a:r>
            <a:r>
              <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endPar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2254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إزالة الميزات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غ </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الضرورية</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ك</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المقاعد </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ال</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قابلة للطي، جيب المقعد</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و</a:t>
            </a:r>
            <a:r>
              <a:rPr kumimoji="0" lang="ar-SA"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نظام التسلية المرئية</a:t>
            </a:r>
            <a:r>
              <a:rPr kumimoji="0" lang="ar-DZ"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من أجل تخفيض التكاليف.</a:t>
            </a:r>
            <a:endParaRPr kumimoji="0" lang="fr-FR"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420624" marR="0" lvl="0" indent="-384048" algn="r"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Sld>
  <p:clrMapOvr>
    <a:masterClrMapping/>
  </p:clrMapOvr>
  <p:transition>
    <p:wheel spokes="1"/>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990600"/>
            <a:ext cx="8458200" cy="4876800"/>
          </a:xfrm>
        </p:spPr>
        <p:txBody>
          <a:bodyPr>
            <a:normAutofit lnSpcReduction="10000"/>
          </a:bodyPr>
          <a:lstStyle/>
          <a:p>
            <a:pPr marL="0" indent="225425" algn="just" rtl="1">
              <a:buClr>
                <a:srgbClr val="FF0000"/>
              </a:buClr>
              <a:buFont typeface="Wingdings" pitchFamily="2" charset="2"/>
              <a:buChar char="ü"/>
            </a:pPr>
            <a:r>
              <a:rPr lang="ar-SA" sz="3200" b="1" dirty="0" smtClean="0">
                <a:solidFill>
                  <a:schemeClr val="bg1"/>
                </a:solidFill>
                <a:latin typeface="Times New Roman" pitchFamily="18" charset="0"/>
                <a:cs typeface="Times New Roman" pitchFamily="18" charset="0"/>
              </a:rPr>
              <a:t>استخدام مطارات ثانوية بدلاً من المطارات الرئيسية</a:t>
            </a:r>
            <a:r>
              <a:rPr lang="ar-DZ"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عالية التكلفة</a:t>
            </a:r>
            <a:r>
              <a:rPr lang="ar-DZ" sz="3200" b="1" dirty="0" smtClean="0">
                <a:solidFill>
                  <a:schemeClr val="bg1"/>
                </a:solidFill>
                <a:latin typeface="Times New Roman" pitchFamily="18" charset="0"/>
                <a:cs typeface="Times New Roman" pitchFamily="18" charset="0"/>
              </a:rPr>
              <a:t>.</a:t>
            </a:r>
            <a:endParaRPr lang="fr-FR" sz="3200" b="1" dirty="0" smtClean="0">
              <a:solidFill>
                <a:schemeClr val="bg1"/>
              </a:solidFill>
              <a:latin typeface="Times New Roman" pitchFamily="18" charset="0"/>
              <a:cs typeface="Times New Roman" pitchFamily="18" charset="0"/>
            </a:endParaRPr>
          </a:p>
          <a:p>
            <a:pPr marL="0" lvl="0" indent="225425" algn="just" rtl="1">
              <a:buClr>
                <a:srgbClr val="FF0000"/>
              </a:buClr>
              <a:buFont typeface="Wingdings" pitchFamily="2" charset="2"/>
              <a:buChar char="ü"/>
            </a:pPr>
            <a:r>
              <a:rPr lang="ar-DZ" sz="3200" b="1" dirty="0" smtClean="0">
                <a:solidFill>
                  <a:schemeClr val="bg1"/>
                </a:solidFill>
              </a:rPr>
              <a:t> </a:t>
            </a:r>
            <a:r>
              <a:rPr lang="ar-SA" sz="3200" b="1" dirty="0" smtClean="0">
                <a:solidFill>
                  <a:schemeClr val="bg1"/>
                </a:solidFill>
              </a:rPr>
              <a:t>تقليل الوقت الأرضي</a:t>
            </a:r>
            <a:r>
              <a:rPr lang="ar-DZ" sz="3200" b="1" dirty="0" smtClean="0">
                <a:solidFill>
                  <a:schemeClr val="bg1"/>
                </a:solidFill>
              </a:rPr>
              <a:t> </a:t>
            </a:r>
            <a:r>
              <a:rPr lang="ar-SA" sz="3200" b="1" dirty="0" smtClean="0">
                <a:solidFill>
                  <a:schemeClr val="bg1"/>
                </a:solidFill>
              </a:rPr>
              <a:t>قدر المستطاع</a:t>
            </a:r>
            <a:r>
              <a:rPr lang="ar-DZ" sz="3200" b="1" dirty="0" smtClean="0">
                <a:solidFill>
                  <a:schemeClr val="bg1"/>
                </a:solidFill>
              </a:rPr>
              <a:t>، لأنه </a:t>
            </a:r>
            <a:r>
              <a:rPr lang="ar-SA" sz="3200" b="1" dirty="0" smtClean="0">
                <a:solidFill>
                  <a:schemeClr val="bg1"/>
                </a:solidFill>
              </a:rPr>
              <a:t>يتيح عدد رحلات أكثر خلال اليوم</a:t>
            </a:r>
            <a:r>
              <a:rPr lang="ar-DZ" sz="3200" b="1" dirty="0" smtClean="0">
                <a:solidFill>
                  <a:schemeClr val="bg1"/>
                </a:solidFill>
              </a:rPr>
              <a:t>.</a:t>
            </a:r>
            <a:endParaRPr lang="fr-FR" sz="3200" b="1" dirty="0" smtClean="0">
              <a:solidFill>
                <a:schemeClr val="bg1"/>
              </a:solidFill>
            </a:endParaRPr>
          </a:p>
          <a:p>
            <a:pPr marL="0" lvl="0" indent="225425" algn="just" rtl="1">
              <a:buClr>
                <a:srgbClr val="FF0000"/>
              </a:buClr>
              <a:buFont typeface="Wingdings" pitchFamily="2" charset="2"/>
              <a:buChar char="ü"/>
            </a:pPr>
            <a:r>
              <a:rPr lang="ar-DZ" sz="3200" b="1" dirty="0" smtClean="0">
                <a:solidFill>
                  <a:schemeClr val="bg1"/>
                </a:solidFill>
              </a:rPr>
              <a:t> </a:t>
            </a:r>
            <a:r>
              <a:rPr lang="ar-SA" sz="3200" b="1" dirty="0" smtClean="0">
                <a:solidFill>
                  <a:schemeClr val="bg1"/>
                </a:solidFill>
              </a:rPr>
              <a:t>بيع التذاكر </a:t>
            </a:r>
            <a:r>
              <a:rPr lang="ar-DZ" sz="3200" b="1" dirty="0" smtClean="0">
                <a:solidFill>
                  <a:schemeClr val="bg1"/>
                </a:solidFill>
              </a:rPr>
              <a:t>ب</a:t>
            </a:r>
            <a:r>
              <a:rPr lang="ar-SA" sz="3200" b="1" dirty="0" smtClean="0">
                <a:solidFill>
                  <a:schemeClr val="bg1"/>
                </a:solidFill>
              </a:rPr>
              <a:t>المواقع الالكترونية</a:t>
            </a:r>
            <a:r>
              <a:rPr lang="ar-DZ" sz="3200" b="1" dirty="0" smtClean="0">
                <a:solidFill>
                  <a:schemeClr val="bg1"/>
                </a:solidFill>
              </a:rPr>
              <a:t>، </a:t>
            </a:r>
            <a:r>
              <a:rPr lang="ar-DZ" sz="3200" b="1" dirty="0" err="1" smtClean="0">
                <a:solidFill>
                  <a:schemeClr val="bg1"/>
                </a:solidFill>
              </a:rPr>
              <a:t>ل</a:t>
            </a:r>
            <a:r>
              <a:rPr lang="ar-SA" sz="3200" b="1" dirty="0" smtClean="0">
                <a:solidFill>
                  <a:schemeClr val="bg1"/>
                </a:solidFill>
              </a:rPr>
              <a:t>تجنب دفع مبالغ لوكلاء البيع</a:t>
            </a:r>
            <a:r>
              <a:rPr lang="ar-DZ" sz="3200" b="1" dirty="0" smtClean="0">
                <a:solidFill>
                  <a:schemeClr val="bg1"/>
                </a:solidFill>
              </a:rPr>
              <a:t>.</a:t>
            </a:r>
            <a:endParaRPr lang="fr-FR" sz="3200" b="1" dirty="0" smtClean="0">
              <a:solidFill>
                <a:schemeClr val="bg1"/>
              </a:solidFill>
            </a:endParaRPr>
          </a:p>
          <a:p>
            <a:pPr marL="0" lvl="0" indent="225425" algn="just" rtl="1">
              <a:buClr>
                <a:srgbClr val="FF0000"/>
              </a:buClr>
              <a:buFont typeface="Wingdings" pitchFamily="2" charset="2"/>
              <a:buChar char="ü"/>
            </a:pPr>
            <a:r>
              <a:rPr lang="ar-SA" sz="3200" b="1" dirty="0" smtClean="0">
                <a:solidFill>
                  <a:schemeClr val="bg1"/>
                </a:solidFill>
              </a:rPr>
              <a:t>الاعتماد على التسجيل الالكتروني</a:t>
            </a:r>
            <a:r>
              <a:rPr lang="ar-DZ" sz="3200" b="1" dirty="0" smtClean="0">
                <a:solidFill>
                  <a:schemeClr val="bg1"/>
                </a:solidFill>
              </a:rPr>
              <a:t>، وإلا </a:t>
            </a:r>
            <a:r>
              <a:rPr lang="ar-SA" sz="3200" b="1" dirty="0" smtClean="0">
                <a:solidFill>
                  <a:schemeClr val="bg1"/>
                </a:solidFill>
              </a:rPr>
              <a:t>تضاف رسوم على من يريد استخدام مكتب التسجيل</a:t>
            </a:r>
            <a:r>
              <a:rPr lang="fr-FR" sz="3200" b="1" dirty="0" smtClean="0">
                <a:solidFill>
                  <a:schemeClr val="bg1"/>
                </a:solidFill>
              </a:rPr>
              <a:t>.</a:t>
            </a:r>
            <a:endParaRPr lang="ar-DZ" sz="3200" b="1" dirty="0" smtClean="0">
              <a:solidFill>
                <a:schemeClr val="bg1"/>
              </a:solidFill>
            </a:endParaRPr>
          </a:p>
          <a:p>
            <a:pPr marL="0" indent="225425" algn="just" rtl="1">
              <a:buClr>
                <a:srgbClr val="FF0000"/>
              </a:buClr>
              <a:buFont typeface="Wingdings" pitchFamily="2" charset="2"/>
              <a:buChar char="ü"/>
            </a:pPr>
            <a:r>
              <a:rPr lang="ar-DZ" sz="3200" b="1" dirty="0" smtClean="0">
                <a:solidFill>
                  <a:schemeClr val="bg1"/>
                </a:solidFill>
              </a:rPr>
              <a:t> </a:t>
            </a:r>
            <a:r>
              <a:rPr lang="ar-SA" sz="3200" b="1" dirty="0" smtClean="0">
                <a:solidFill>
                  <a:schemeClr val="bg1"/>
                </a:solidFill>
              </a:rPr>
              <a:t>فرض رسوم إضافية على الحقائب</a:t>
            </a:r>
            <a:r>
              <a:rPr lang="ar-DZ" sz="3200" b="1" dirty="0" smtClean="0">
                <a:solidFill>
                  <a:schemeClr val="bg1"/>
                </a:solidFill>
              </a:rPr>
              <a:t>، </a:t>
            </a:r>
            <a:r>
              <a:rPr lang="ar-SA" sz="3200" b="1" dirty="0" smtClean="0">
                <a:solidFill>
                  <a:schemeClr val="bg1"/>
                </a:solidFill>
              </a:rPr>
              <a:t>اختيار المقاعد</a:t>
            </a:r>
            <a:r>
              <a:rPr lang="ar-DZ" sz="3200" b="1" dirty="0" smtClean="0">
                <a:solidFill>
                  <a:schemeClr val="bg1"/>
                </a:solidFill>
              </a:rPr>
              <a:t>، </a:t>
            </a:r>
            <a:r>
              <a:rPr lang="ar-SA" sz="3200" b="1" dirty="0" smtClean="0">
                <a:solidFill>
                  <a:schemeClr val="bg1"/>
                </a:solidFill>
              </a:rPr>
              <a:t>طلب وجبة طعام</a:t>
            </a:r>
            <a:r>
              <a:rPr lang="ar-DZ" sz="3200" b="1" dirty="0" smtClean="0">
                <a:solidFill>
                  <a:schemeClr val="bg1"/>
                </a:solidFill>
              </a:rPr>
              <a:t> و </a:t>
            </a:r>
            <a:r>
              <a:rPr lang="ar-SA" sz="3200" b="1" dirty="0" smtClean="0">
                <a:solidFill>
                  <a:schemeClr val="bg1"/>
                </a:solidFill>
              </a:rPr>
              <a:t>طلب مخدة </a:t>
            </a:r>
            <a:r>
              <a:rPr lang="ar-DZ" sz="3200" b="1" dirty="0" smtClean="0">
                <a:solidFill>
                  <a:schemeClr val="bg1"/>
                </a:solidFill>
              </a:rPr>
              <a:t>و/ </a:t>
            </a:r>
            <a:r>
              <a:rPr lang="ar-SA" sz="3200" b="1" dirty="0" smtClean="0">
                <a:solidFill>
                  <a:schemeClr val="bg1"/>
                </a:solidFill>
              </a:rPr>
              <a:t>أو غطاء</a:t>
            </a:r>
            <a:r>
              <a:rPr lang="ar-DZ" sz="3200" b="1" dirty="0" smtClean="0">
                <a:solidFill>
                  <a:schemeClr val="bg1"/>
                </a:solidFill>
              </a:rPr>
              <a:t>.</a:t>
            </a:r>
            <a:endParaRPr lang="fr-FR" sz="3200" b="1" dirty="0" smtClean="0">
              <a:solidFill>
                <a:schemeClr val="bg1"/>
              </a:solidFill>
            </a:endParaRPr>
          </a:p>
          <a:p>
            <a:pPr marL="0" lvl="0" indent="344488" algn="just" rtl="1">
              <a:buClrTx/>
              <a:buNone/>
            </a:pPr>
            <a:endParaRPr lang="fr-FR" sz="3200" b="1" dirty="0" smtClean="0">
              <a:solidFill>
                <a:schemeClr val="bg1"/>
              </a:solidFill>
            </a:endParaRPr>
          </a:p>
          <a:p>
            <a:endParaRPr lang="fr-FR" b="1" dirty="0"/>
          </a:p>
        </p:txBody>
      </p:sp>
    </p:spTree>
  </p:cSld>
  <p:clrMapOvr>
    <a:masterClrMapping/>
  </p:clrMapOvr>
  <p:transition>
    <p:split/>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762000"/>
            <a:ext cx="8458200" cy="5334000"/>
          </a:xfrm>
        </p:spPr>
        <p:txBody>
          <a:bodyPr>
            <a:normAutofit/>
          </a:bodyPr>
          <a:lstStyle/>
          <a:p>
            <a:pPr marL="0" lvl="0" indent="225425" algn="just" rtl="1">
              <a:buClr>
                <a:srgbClr val="FF0000"/>
              </a:buClr>
              <a:buFont typeface="Wingdings" pitchFamily="2" charset="2"/>
              <a:buChar char="ü"/>
            </a:pPr>
            <a:r>
              <a:rPr lang="ar-SA" sz="3200" b="1" dirty="0" smtClean="0">
                <a:solidFill>
                  <a:schemeClr val="bg1"/>
                </a:solidFill>
                <a:latin typeface="Times New Roman" pitchFamily="18" charset="0"/>
                <a:cs typeface="Times New Roman" pitchFamily="18" charset="0"/>
              </a:rPr>
              <a:t>زيادة مهام الموظفين (فتجد أن المضيف الجوي هو من يستقبل المسافر عند بوابة السفر وهو أيضاً من ينظف الطائرة بعد نزول الركاب).</a:t>
            </a:r>
            <a:endParaRPr lang="fr-FR" sz="3200" b="1" dirty="0" smtClean="0">
              <a:solidFill>
                <a:schemeClr val="bg1"/>
              </a:solidFill>
              <a:latin typeface="Times New Roman" pitchFamily="18" charset="0"/>
              <a:cs typeface="Times New Roman" pitchFamily="18" charset="0"/>
            </a:endParaRPr>
          </a:p>
          <a:p>
            <a:pPr marL="0" lvl="0" indent="225425" algn="just" rtl="1">
              <a:buClr>
                <a:srgbClr val="FF0000"/>
              </a:buClr>
              <a:buFont typeface="Wingdings" pitchFamily="2" charset="2"/>
              <a:buChar char="ü"/>
            </a:pPr>
            <a:r>
              <a:rPr lang="ar-SA" sz="3200" b="1" dirty="0" smtClean="0">
                <a:solidFill>
                  <a:schemeClr val="bg1"/>
                </a:solidFill>
                <a:latin typeface="Times New Roman" pitchFamily="18" charset="0"/>
                <a:cs typeface="Times New Roman" pitchFamily="18" charset="0"/>
              </a:rPr>
              <a:t>استخدام الباص لنقل المسافرين بين الصالة والطائرة، بدلاً من وجود الطائرة على جسر الركاب </a:t>
            </a:r>
            <a:r>
              <a:rPr lang="fr-FR" sz="3200" b="1" dirty="0" err="1" smtClean="0">
                <a:solidFill>
                  <a:schemeClr val="bg1"/>
                </a:solidFill>
                <a:latin typeface="Times New Roman" pitchFamily="18" charset="0"/>
                <a:cs typeface="Times New Roman" pitchFamily="18" charset="0"/>
              </a:rPr>
              <a:t>Jetway</a:t>
            </a:r>
            <a:r>
              <a:rPr lang="ar-SA" sz="3200" b="1" dirty="0" smtClean="0">
                <a:solidFill>
                  <a:schemeClr val="bg1"/>
                </a:solidFill>
                <a:latin typeface="Times New Roman" pitchFamily="18" charset="0"/>
                <a:cs typeface="Times New Roman" pitchFamily="18" charset="0"/>
              </a:rPr>
              <a:t>، ذلك يخفض من تكلفة استخدام المطار.</a:t>
            </a:r>
            <a:endParaRPr lang="fr-FR" sz="3200" b="1" dirty="0" smtClean="0">
              <a:solidFill>
                <a:schemeClr val="bg1"/>
              </a:solidFill>
              <a:latin typeface="Times New Roman" pitchFamily="18" charset="0"/>
              <a:cs typeface="Times New Roman" pitchFamily="18" charset="0"/>
            </a:endParaRPr>
          </a:p>
          <a:p>
            <a:pPr marL="0" lvl="0" indent="225425" algn="just" rtl="1">
              <a:buClr>
                <a:srgbClr val="FF0000"/>
              </a:buClr>
              <a:buFont typeface="Wingdings" pitchFamily="2" charset="2"/>
              <a:buChar char="ü"/>
            </a:pPr>
            <a:r>
              <a:rPr lang="ar-SA" sz="3200" b="1" dirty="0" smtClean="0">
                <a:solidFill>
                  <a:schemeClr val="bg1"/>
                </a:solidFill>
                <a:latin typeface="Times New Roman" pitchFamily="18" charset="0"/>
                <a:cs typeface="Times New Roman" pitchFamily="18" charset="0"/>
              </a:rPr>
              <a:t>استخدام الوجه الخارجي لخزانات الحقائب العلوية داخل الطائرة كمساحات إعلانية للإيجار وبيعها على الشركات المعلنة</a:t>
            </a:r>
            <a:r>
              <a:rPr lang="fr-FR" sz="3200" b="1" dirty="0" smtClean="0">
                <a:solidFill>
                  <a:schemeClr val="bg1"/>
                </a:solidFill>
                <a:latin typeface="Times New Roman" pitchFamily="18" charset="0"/>
                <a:cs typeface="Times New Roman" pitchFamily="18" charset="0"/>
              </a:rPr>
              <a:t>.</a:t>
            </a:r>
          </a:p>
          <a:p>
            <a:pPr marL="0" lvl="0" indent="225425" algn="just" rtl="1">
              <a:buClr>
                <a:srgbClr val="FF0000"/>
              </a:buClr>
              <a:buFont typeface="Wingdings" pitchFamily="2" charset="2"/>
              <a:buChar char="ü"/>
            </a:pPr>
            <a:r>
              <a:rPr lang="ar-SA" sz="3200" b="1" dirty="0" smtClean="0">
                <a:solidFill>
                  <a:schemeClr val="bg1"/>
                </a:solidFill>
                <a:latin typeface="Times New Roman" pitchFamily="18" charset="0"/>
                <a:cs typeface="Times New Roman" pitchFamily="18" charset="0"/>
              </a:rPr>
              <a:t>تسويق وبيع الخدمات المكملة للسفر كإيجار السيارات وحجز الفنادق وبمقابل عمولات من تلك الشركات</a:t>
            </a:r>
            <a:r>
              <a:rPr lang="fr-FR" sz="3200" b="1" dirty="0" smtClean="0">
                <a:solidFill>
                  <a:schemeClr val="bg1"/>
                </a:solidFill>
                <a:latin typeface="Times New Roman" pitchFamily="18" charset="0"/>
                <a:cs typeface="Times New Roman" pitchFamily="18" charset="0"/>
              </a:rPr>
              <a:t>.</a:t>
            </a:r>
          </a:p>
          <a:p>
            <a:pPr>
              <a:buClr>
                <a:srgbClr val="FF0000"/>
              </a:buClr>
              <a:buFont typeface="Wingdings" pitchFamily="2" charset="2"/>
              <a:buChar char="ü"/>
            </a:pPr>
            <a:endParaRPr lang="fr-FR" sz="3200" dirty="0">
              <a:latin typeface="Times New Roman" pitchFamily="18" charset="0"/>
              <a:cs typeface="Times New Roman" pitchFamily="18" charset="0"/>
            </a:endParaRPr>
          </a:p>
        </p:txBody>
      </p:sp>
    </p:spTree>
  </p:cSld>
  <p:clrMapOvr>
    <a:masterClrMapping/>
  </p:clrMapOvr>
  <p:transition>
    <p:split dir="in"/>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124200" y="427038"/>
            <a:ext cx="5638800" cy="715962"/>
          </a:xfrm>
        </p:spPr>
        <p:txBody>
          <a:bodyPr>
            <a:normAutofit/>
          </a:bodyPr>
          <a:lstStyle/>
          <a:p>
            <a:pPr algn="r" rtl="1"/>
            <a:r>
              <a:rPr lang="ar-DZ" sz="3600" b="1" dirty="0" smtClean="0">
                <a:solidFill>
                  <a:srgbClr val="FF0000"/>
                </a:solidFill>
              </a:rPr>
              <a:t>10. تسعير </a:t>
            </a:r>
            <a:r>
              <a:rPr lang="ar-SA" sz="3600" b="1" dirty="0" smtClean="0">
                <a:solidFill>
                  <a:srgbClr val="FF0000"/>
                </a:solidFill>
              </a:rPr>
              <a:t>النقل الجوي للبضائع</a:t>
            </a:r>
            <a:r>
              <a:rPr lang="ar-DZ" sz="3600" b="1" dirty="0" smtClean="0">
                <a:solidFill>
                  <a:srgbClr val="FF0000"/>
                </a:solidFill>
              </a:rPr>
              <a:t>:</a:t>
            </a:r>
            <a:endParaRPr lang="fr-FR" sz="3600" dirty="0">
              <a:solidFill>
                <a:srgbClr val="FF0000"/>
              </a:solidFill>
            </a:endParaRPr>
          </a:p>
        </p:txBody>
      </p:sp>
      <p:sp>
        <p:nvSpPr>
          <p:cNvPr id="3" name="Espace réservé du contenu 2"/>
          <p:cNvSpPr>
            <a:spLocks noGrp="1"/>
          </p:cNvSpPr>
          <p:nvPr>
            <p:ph idx="1"/>
          </p:nvPr>
        </p:nvSpPr>
        <p:spPr>
          <a:xfrm>
            <a:off x="304800" y="1371600"/>
            <a:ext cx="8458200" cy="2057400"/>
          </a:xfrm>
        </p:spPr>
        <p:txBody>
          <a:bodyPr>
            <a:noAutofit/>
          </a:bodyPr>
          <a:lstStyle/>
          <a:p>
            <a:pPr marL="0" indent="0" algn="just" rtl="1">
              <a:buNone/>
            </a:pPr>
            <a:r>
              <a:rPr lang="ar-DZ" sz="3200" b="1" dirty="0" smtClean="0">
                <a:solidFill>
                  <a:schemeClr val="bg1"/>
                </a:solidFill>
              </a:rPr>
              <a:t>   </a:t>
            </a:r>
            <a:r>
              <a:rPr lang="ar-SA" sz="3200" b="1" dirty="0" smtClean="0">
                <a:solidFill>
                  <a:schemeClr val="bg1"/>
                </a:solidFill>
              </a:rPr>
              <a:t>كانت الأسعار الدولية لنقل البضائع بالطائرات يحددها الاتحاد الدولي للنقل الجوي </a:t>
            </a:r>
            <a:r>
              <a:rPr lang="fr-FR" sz="2800" b="1" dirty="0" smtClean="0">
                <a:solidFill>
                  <a:schemeClr val="bg1"/>
                </a:solidFill>
                <a:latin typeface="Times New Roman" pitchFamily="18" charset="0"/>
                <a:cs typeface="Times New Roman" pitchFamily="18" charset="0"/>
              </a:rPr>
              <a:t>International Air Transport Association </a:t>
            </a:r>
            <a:r>
              <a:rPr lang="ar-SA" sz="3200" b="1" dirty="0" smtClean="0">
                <a:solidFill>
                  <a:schemeClr val="bg1"/>
                </a:solidFill>
              </a:rPr>
              <a:t>(</a:t>
            </a:r>
            <a:r>
              <a:rPr lang="ar-SA" sz="3200" b="1" dirty="0" err="1" smtClean="0">
                <a:solidFill>
                  <a:schemeClr val="bg1"/>
                </a:solidFill>
              </a:rPr>
              <a:t>ال</a:t>
            </a:r>
            <a:r>
              <a:rPr lang="ar-DZ" sz="3200" b="1" dirty="0" smtClean="0">
                <a:solidFill>
                  <a:schemeClr val="bg1"/>
                </a:solidFill>
              </a:rPr>
              <a:t>إ</a:t>
            </a:r>
            <a:r>
              <a:rPr lang="ar-SA" sz="3200" b="1" dirty="0" err="1" smtClean="0">
                <a:solidFill>
                  <a:schemeClr val="bg1"/>
                </a:solidFill>
              </a:rPr>
              <a:t>ياتا</a:t>
            </a:r>
            <a:r>
              <a:rPr lang="ar-SA" sz="3200" b="1" dirty="0" smtClean="0">
                <a:solidFill>
                  <a:schemeClr val="bg1"/>
                </a:solidFill>
              </a:rPr>
              <a:t>: </a:t>
            </a:r>
            <a:r>
              <a:rPr lang="fr-FR" sz="2800" b="1" dirty="0" smtClean="0">
                <a:solidFill>
                  <a:schemeClr val="bg1"/>
                </a:solidFill>
                <a:latin typeface="Times New Roman" pitchFamily="18" charset="0"/>
                <a:cs typeface="Times New Roman" pitchFamily="18" charset="0"/>
              </a:rPr>
              <a:t>IATA</a:t>
            </a:r>
            <a:r>
              <a:rPr lang="ar-SA" sz="3200" b="1" dirty="0" smtClean="0">
                <a:solidFill>
                  <a:schemeClr val="bg1"/>
                </a:solidFill>
              </a:rPr>
              <a:t>) بالدولار الأمريكي</a:t>
            </a:r>
            <a:r>
              <a:rPr lang="ar-DZ" sz="3200" b="1" dirty="0" smtClean="0">
                <a:solidFill>
                  <a:schemeClr val="bg1"/>
                </a:solidFill>
              </a:rPr>
              <a:t>، </a:t>
            </a:r>
            <a:r>
              <a:rPr lang="ar-SA" sz="3200" b="1" dirty="0" smtClean="0">
                <a:solidFill>
                  <a:schemeClr val="bg1"/>
                </a:solidFill>
              </a:rPr>
              <a:t>وتقوم شركات الطيران بتطبيق هذه الأسعار وتحصيلها بالعملة الوطنية</a:t>
            </a:r>
            <a:r>
              <a:rPr lang="ar-DZ" sz="3200" b="1" dirty="0" smtClean="0">
                <a:solidFill>
                  <a:schemeClr val="bg1"/>
                </a:solidFill>
              </a:rPr>
              <a:t>.</a:t>
            </a:r>
          </a:p>
        </p:txBody>
      </p:sp>
      <p:sp>
        <p:nvSpPr>
          <p:cNvPr id="4" name="Espace réservé du contenu 2"/>
          <p:cNvSpPr txBox="1">
            <a:spLocks/>
          </p:cNvSpPr>
          <p:nvPr/>
        </p:nvSpPr>
        <p:spPr>
          <a:xfrm>
            <a:off x="304800" y="3733800"/>
            <a:ext cx="8458200" cy="25908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Times New Roman" pitchFamily="18" charset="0"/>
                <a:cs typeface="Times New Roman" pitchFamily="18" charset="0"/>
              </a:rPr>
              <a:t>    </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ولكن مع الاتجاه العالمي لتحرير تعريفات النقل الجوي الدولي، فإن دور </a:t>
            </a:r>
            <a:r>
              <a:rPr kumimoji="0" lang="ar-SA" sz="3200" b="1"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الإياتا</a:t>
            </a:r>
            <a:r>
              <a:rPr kumimoji="0" lang="ar-SA"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قد تقلص ليصبح مساعدا لشركات الطيران في هذا المجال، اعتبارا من عام 1984، حيث صار يتم تحديد أسعار النقل الجوي للبضائع بالعملة المحلية للدولة نقطة بداية الرحلة الجوية</a:t>
            </a:r>
            <a:r>
              <a:rPr kumimoji="0" lang="ar-DZ"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push dir="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1"/>
            <a:ext cx="8686800" cy="3733800"/>
          </a:xfrm>
        </p:spPr>
        <p:txBody>
          <a:bodyPr>
            <a:noAutofit/>
          </a:bodyPr>
          <a:lstStyle/>
          <a:p>
            <a:pPr marL="0" indent="36513" algn="just" rtl="1">
              <a:buNone/>
            </a:pPr>
            <a:r>
              <a:rPr lang="ar-DZ"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تختلف الآن أسعار نقل البضائع التي تطبقها شركات الطيران بين كل مدينتين، فسعر نقل البضائع حسب</a:t>
            </a:r>
            <a:r>
              <a:rPr lang="fr-FR" sz="3200" b="1" dirty="0" smtClean="0">
                <a:solidFill>
                  <a:schemeClr val="bg1"/>
                </a:solidFill>
                <a:latin typeface="Times New Roman" pitchFamily="18" charset="0"/>
                <a:cs typeface="Times New Roman" pitchFamily="18" charset="0"/>
              </a:rPr>
              <a:t>IATA </a:t>
            </a:r>
            <a:r>
              <a:rPr lang="ar-DZ"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هو عبارة عن 1/80 من أجرة نقل الراكب على نفس الخط الجوي لكل كيلو جرام، على أساس أن متوسط وزن الراكب وأمتعته يقدر بوزن 80 كلغ، وهذا السعر بالكلغ يتوافق مع مسافة الطريق الجوي الذى ستقطعه البضاعة، مع تحديد سعر أدنى للطرود بسيطة الوزن، كما تطبق تخفيضات متتالية على أسعار</a:t>
            </a:r>
            <a:r>
              <a:rPr lang="fr-FR" sz="3200" b="1" dirty="0" smtClean="0">
                <a:solidFill>
                  <a:schemeClr val="bg1"/>
                </a:solidFill>
                <a:latin typeface="Times New Roman" pitchFamily="18" charset="0"/>
                <a:cs typeface="Times New Roman" pitchFamily="18" charset="0"/>
              </a:rPr>
              <a:t>IATA </a:t>
            </a:r>
            <a:r>
              <a:rPr lang="ar-DZ"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مع تزايد وزن البضاعة</a:t>
            </a:r>
            <a:r>
              <a:rPr lang="fr-FR" sz="3200" b="1" dirty="0" smtClean="0">
                <a:solidFill>
                  <a:schemeClr val="bg1"/>
                </a:solidFill>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Tree>
  </p:cSld>
  <p:clrMapOvr>
    <a:masterClrMapping/>
  </p:clrMapOvr>
  <p:transition>
    <p:cover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28600" y="1143000"/>
            <a:ext cx="8610600" cy="21336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تعني مزيدا من المرونة في تطبيق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حريات النقل الجوي</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وخاصة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الحرية الخامسة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من خلال فتح المطارات، إلغاء القيود على عدد الرحلات وحقوق تشغيل الخطوط، إلغاء الممارسات التمييزية لشركات الطيران الحكومية والمحلية.</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81000"/>
            <a:ext cx="8458200" cy="838200"/>
          </a:xfrm>
        </p:spPr>
        <p:txBody>
          <a:bodyPr>
            <a:normAutofit/>
          </a:bodyPr>
          <a:lstStyle/>
          <a:p>
            <a:pPr algn="r" rtl="1"/>
            <a:r>
              <a:rPr lang="ar-DZ" sz="3600" b="1" dirty="0" smtClean="0">
                <a:solidFill>
                  <a:srgbClr val="FF0000"/>
                </a:solidFill>
              </a:rPr>
              <a:t>5. مفاهيم مشابهة لتحرير النقل الجوي:</a:t>
            </a:r>
            <a:endParaRPr lang="fr-FR" sz="3600" b="1" dirty="0">
              <a:solidFill>
                <a:srgbClr val="FF0000"/>
              </a:solidFill>
            </a:endParaRPr>
          </a:p>
        </p:txBody>
      </p:sp>
      <p:sp>
        <p:nvSpPr>
          <p:cNvPr id="3" name="Espace réservé du contenu 2"/>
          <p:cNvSpPr>
            <a:spLocks noGrp="1"/>
          </p:cNvSpPr>
          <p:nvPr>
            <p:ph idx="1"/>
          </p:nvPr>
        </p:nvSpPr>
        <p:spPr>
          <a:xfrm>
            <a:off x="381000" y="1447800"/>
            <a:ext cx="8382000" cy="4800600"/>
          </a:xfrm>
        </p:spPr>
        <p:txBody>
          <a:bodyPr>
            <a:normAutofit/>
          </a:bodyPr>
          <a:lstStyle/>
          <a:p>
            <a:pPr marL="0" indent="0" algn="just" rtl="1">
              <a:buNone/>
            </a:pPr>
            <a:r>
              <a:rPr lang="ar-DZ" sz="3200" b="1" dirty="0" smtClean="0">
                <a:solidFill>
                  <a:schemeClr val="bg1"/>
                </a:solidFill>
                <a:latin typeface="Times New Roman" pitchFamily="18" charset="0"/>
                <a:cs typeface="Times New Roman" pitchFamily="18" charset="0"/>
              </a:rPr>
              <a:t>    رغم الاتفاق حول معنى تحرير النقل الجوي، إلا أنه كثيرا ما يختلط مع مسميات مختلفة: إلغاء القيود التنظيمية، سماوات مفتوحة، خصخصة ....</a:t>
            </a:r>
          </a:p>
          <a:p>
            <a:pPr marL="0" indent="0" algn="just" rtl="1">
              <a:buNone/>
            </a:pPr>
            <a:r>
              <a:rPr lang="ar-DZ"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دعت </a:t>
            </a:r>
            <a:r>
              <a:rPr lang="ar-DZ" sz="3200" b="1" dirty="0" smtClean="0">
                <a:solidFill>
                  <a:schemeClr val="bg1"/>
                </a:solidFill>
                <a:latin typeface="Times New Roman" pitchFamily="18" charset="0"/>
                <a:cs typeface="Times New Roman" pitchFamily="18" charset="0"/>
              </a:rPr>
              <a:t>وم أ إلى </a:t>
            </a:r>
            <a:r>
              <a:rPr lang="ar-DZ" sz="3200" b="1" dirty="0" smtClean="0">
                <a:solidFill>
                  <a:srgbClr val="FF0000"/>
                </a:solidFill>
                <a:latin typeface="Times New Roman" pitchFamily="18" charset="0"/>
                <a:cs typeface="Times New Roman" pitchFamily="18" charset="0"/>
              </a:rPr>
              <a:t>تحرير النقل الجوي </a:t>
            </a:r>
            <a:r>
              <a:rPr lang="ar-SA" sz="3200" b="1" dirty="0" smtClean="0">
                <a:solidFill>
                  <a:schemeClr val="bg1"/>
                </a:solidFill>
                <a:latin typeface="Times New Roman" pitchFamily="18" charset="0"/>
                <a:cs typeface="Times New Roman" pitchFamily="18" charset="0"/>
              </a:rPr>
              <a:t>في مؤتمر شيكاغو عام 1944</a:t>
            </a:r>
            <a:r>
              <a:rPr lang="ar-DZ"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لتنظيم نشاط النقل الجوى</a:t>
            </a:r>
            <a:r>
              <a:rPr lang="ar-DZ" sz="3200" b="1" dirty="0" smtClean="0">
                <a:solidFill>
                  <a:schemeClr val="bg1"/>
                </a:solidFill>
                <a:latin typeface="Times New Roman" pitchFamily="18" charset="0"/>
                <a:cs typeface="Times New Roman" pitchFamily="18" charset="0"/>
              </a:rPr>
              <a:t> الدولي</a:t>
            </a:r>
            <a:r>
              <a:rPr lang="ar-SA" sz="3200" b="1" dirty="0" smtClean="0">
                <a:solidFill>
                  <a:schemeClr val="bg1"/>
                </a:solidFill>
                <a:latin typeface="Times New Roman" pitchFamily="18" charset="0"/>
                <a:cs typeface="Times New Roman" pitchFamily="18" charset="0"/>
              </a:rPr>
              <a:t> بين الدول بعد إنهاء الحرب</a:t>
            </a:r>
            <a:r>
              <a:rPr lang="ar-DZ" sz="3200" b="1" dirty="0" smtClean="0">
                <a:solidFill>
                  <a:schemeClr val="bg1"/>
                </a:solidFill>
                <a:latin typeface="Times New Roman" pitchFamily="18" charset="0"/>
                <a:cs typeface="Times New Roman" pitchFamily="18" charset="0"/>
              </a:rPr>
              <a:t>، </a:t>
            </a:r>
            <a:r>
              <a:rPr lang="ar-SA" sz="3200" b="1" dirty="0" smtClean="0">
                <a:solidFill>
                  <a:schemeClr val="bg1"/>
                </a:solidFill>
                <a:latin typeface="Times New Roman" pitchFamily="18" charset="0"/>
                <a:cs typeface="Times New Roman" pitchFamily="18" charset="0"/>
              </a:rPr>
              <a:t> ثم ظهرت هذه الفكرة مرة أخرى في عام </a:t>
            </a:r>
            <a:r>
              <a:rPr lang="ar-DZ" sz="3200" b="1" dirty="0" smtClean="0">
                <a:solidFill>
                  <a:schemeClr val="bg1"/>
                </a:solidFill>
                <a:latin typeface="Times New Roman" pitchFamily="18" charset="0"/>
                <a:cs typeface="Times New Roman" pitchFamily="18" charset="0"/>
              </a:rPr>
              <a:t>1989، بعد نهاية الحرب الباردة</a:t>
            </a:r>
            <a:r>
              <a:rPr lang="en-US" sz="3200" b="1" dirty="0" smtClean="0">
                <a:solidFill>
                  <a:schemeClr val="bg1"/>
                </a:solidFill>
                <a:latin typeface="Times New Roman" pitchFamily="18" charset="0"/>
                <a:cs typeface="Times New Roman" pitchFamily="18" charset="0"/>
              </a:rPr>
              <a:t>.</a:t>
            </a:r>
            <a:endParaRPr lang="ar-DZ" sz="3200" b="1" dirty="0" smtClean="0">
              <a:solidFill>
                <a:schemeClr val="bg1"/>
              </a:solidFill>
              <a:latin typeface="Times New Roman" pitchFamily="18" charset="0"/>
              <a:cs typeface="Times New Roman" pitchFamily="18" charset="0"/>
            </a:endParaRPr>
          </a:p>
          <a:p>
            <a:pPr marL="0" indent="0" algn="just" rtl="1">
              <a:buNone/>
            </a:pPr>
            <a:r>
              <a:rPr lang="ar-DZ" sz="3200" b="1" dirty="0" smtClean="0">
                <a:solidFill>
                  <a:schemeClr val="bg1"/>
                </a:solidFill>
                <a:latin typeface="Times New Roman" pitchFamily="18" charset="0"/>
                <a:cs typeface="Times New Roman" pitchFamily="18" charset="0"/>
              </a:rPr>
              <a:t>   استخدم الأوربيون مفهوم </a:t>
            </a:r>
            <a:r>
              <a:rPr lang="ar-DZ" sz="3200" b="1" dirty="0" smtClean="0">
                <a:solidFill>
                  <a:srgbClr val="FF0000"/>
                </a:solidFill>
                <a:latin typeface="Times New Roman" pitchFamily="18" charset="0"/>
                <a:cs typeface="Times New Roman" pitchFamily="18" charset="0"/>
              </a:rPr>
              <a:t>التحرير كمرادف لإلغاء قيود الطيران </a:t>
            </a:r>
            <a:r>
              <a:rPr lang="ar-DZ" sz="3200" b="1" dirty="0" smtClean="0">
                <a:solidFill>
                  <a:schemeClr val="bg1"/>
                </a:solidFill>
                <a:latin typeface="Times New Roman" pitchFamily="18" charset="0"/>
                <a:cs typeface="Times New Roman" pitchFamily="18" charset="0"/>
              </a:rPr>
              <a:t>الذي ظهر في وم أ عام 1978، وإن طبق بشكل أوسع.</a:t>
            </a:r>
          </a:p>
        </p:txBody>
      </p:sp>
    </p:spTree>
  </p:cSld>
  <p:clrMapOvr>
    <a:masterClrMapping/>
  </p:clrMapOvr>
  <p:transition>
    <p:cover dir="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133600"/>
            <a:ext cx="8305800" cy="2133600"/>
          </a:xfrm>
        </p:spPr>
        <p:txBody>
          <a:bodyPr>
            <a:normAutofit/>
          </a:bodyPr>
          <a:lstStyle/>
          <a:p>
            <a:pPr marL="0" indent="36513" algn="just" rtl="1">
              <a:buNone/>
            </a:pPr>
            <a:r>
              <a:rPr lang="ar-DZ" sz="3200" b="1" dirty="0" smtClean="0">
                <a:solidFill>
                  <a:schemeClr val="bg1"/>
                </a:solidFill>
                <a:latin typeface="Times New Roman" pitchFamily="18" charset="0"/>
                <a:cs typeface="Times New Roman" pitchFamily="18" charset="0"/>
              </a:rPr>
              <a:t>    بدأ العمل باتفاقيات السموات المفتوحة في المجال الأمني والعسكري، في 2002/01/01، وتظم حاليا 32 دولة، تسمح بوجود طائرات مراقبة غير مسلحة للاستكشاف في أجواء الدول المشتركة في الاتفاقية.</a:t>
            </a:r>
          </a:p>
        </p:txBody>
      </p:sp>
      <p:sp>
        <p:nvSpPr>
          <p:cNvPr id="4" name="Rectangle 3"/>
          <p:cNvSpPr/>
          <p:nvPr/>
        </p:nvSpPr>
        <p:spPr>
          <a:xfrm>
            <a:off x="381000" y="381000"/>
            <a:ext cx="8229600" cy="1569660"/>
          </a:xfrm>
          <a:prstGeom prst="rect">
            <a:avLst/>
          </a:prstGeom>
        </p:spPr>
        <p:txBody>
          <a:bodyPr wrap="square">
            <a:spAutoFit/>
          </a:bodyPr>
          <a:lstStyle/>
          <a:p>
            <a:pPr algn="just" rtl="1"/>
            <a:r>
              <a:rPr lang="ar-DZ" sz="3200" b="1" dirty="0" smtClean="0">
                <a:solidFill>
                  <a:schemeClr val="bg1"/>
                </a:solidFill>
              </a:rPr>
              <a:t>    استخدم مبدأ السماوات المفتوحة من طرف إيزنهاور أول مرة أثناء الحرب الباردة بين </a:t>
            </a:r>
            <a:r>
              <a:rPr lang="ar-DZ" sz="3200" b="1" dirty="0" err="1" smtClean="0">
                <a:solidFill>
                  <a:schemeClr val="bg1"/>
                </a:solidFill>
              </a:rPr>
              <a:t>و</a:t>
            </a:r>
            <a:r>
              <a:rPr lang="ar-DZ" sz="3200" b="1" dirty="0" smtClean="0">
                <a:solidFill>
                  <a:schemeClr val="bg1"/>
                </a:solidFill>
              </a:rPr>
              <a:t> م </a:t>
            </a:r>
            <a:r>
              <a:rPr lang="ar-DZ" sz="3200" b="1" dirty="0" err="1" smtClean="0">
                <a:solidFill>
                  <a:schemeClr val="bg1"/>
                </a:solidFill>
              </a:rPr>
              <a:t>أ</a:t>
            </a:r>
            <a:r>
              <a:rPr lang="ar-DZ" sz="3200" b="1" dirty="0" smtClean="0">
                <a:solidFill>
                  <a:schemeClr val="bg1"/>
                </a:solidFill>
              </a:rPr>
              <a:t> </a:t>
            </a:r>
            <a:r>
              <a:rPr lang="ar-DZ" sz="3200" b="1" dirty="0" err="1" smtClean="0">
                <a:solidFill>
                  <a:schemeClr val="bg1"/>
                </a:solidFill>
              </a:rPr>
              <a:t>وإ</a:t>
            </a:r>
            <a:r>
              <a:rPr lang="ar-DZ" sz="3200" b="1" dirty="0" smtClean="0">
                <a:solidFill>
                  <a:schemeClr val="bg1"/>
                </a:solidFill>
              </a:rPr>
              <a:t> س لأغراض عسكرية، عبر مزيد من الرقابة على الأجواء بينهما. </a:t>
            </a:r>
            <a:endParaRPr lang="fr-FR" sz="3200" dirty="0"/>
          </a:p>
        </p:txBody>
      </p:sp>
      <p:sp>
        <p:nvSpPr>
          <p:cNvPr id="5" name="Espace réservé du contenu 2"/>
          <p:cNvSpPr txBox="1">
            <a:spLocks/>
          </p:cNvSpPr>
          <p:nvPr/>
        </p:nvSpPr>
        <p:spPr>
          <a:xfrm>
            <a:off x="381000" y="4648200"/>
            <a:ext cx="8305800" cy="2133600"/>
          </a:xfrm>
          <a:prstGeom prst="rect">
            <a:avLst/>
          </a:prstGeom>
        </p:spPr>
        <p:txBody>
          <a:bodyPr vert="horz">
            <a:normAutofit/>
          </a:bodyPr>
          <a:lstStyle/>
          <a:p>
            <a:pPr marL="0" marR="0" lvl="0" indent="36513"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تهدف إلى تعزيز التفاهم المتبادل والثقة، عن طريق إعطاء جميع المشاركين بها، بغض النظر عن حجم الدولة المشاركة، دور مباشر في جمع المعلومات عن القوات العسكرية والأنشطة التي تهمها</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85800"/>
            <a:ext cx="8610600" cy="762000"/>
          </a:xfrm>
        </p:spPr>
        <p:txBody>
          <a:bodyPr/>
          <a:lstStyle/>
          <a:p>
            <a:pPr marL="6350" indent="22225" algn="just" rtl="1">
              <a:buNone/>
            </a:pPr>
            <a:r>
              <a:rPr lang="ar-DZ" sz="3600" b="1" dirty="0" smtClean="0">
                <a:solidFill>
                  <a:srgbClr val="FF0000"/>
                </a:solidFill>
              </a:rPr>
              <a:t>6. تقسيم خدمات النقل الجوي:</a:t>
            </a:r>
            <a:endParaRPr lang="fr-FR" b="1" dirty="0">
              <a:solidFill>
                <a:schemeClr val="bg1"/>
              </a:solidFill>
            </a:endParaRPr>
          </a:p>
        </p:txBody>
      </p:sp>
      <p:sp>
        <p:nvSpPr>
          <p:cNvPr id="4" name="Espace réservé du contenu 2"/>
          <p:cNvSpPr txBox="1">
            <a:spLocks/>
          </p:cNvSpPr>
          <p:nvPr/>
        </p:nvSpPr>
        <p:spPr>
          <a:xfrm>
            <a:off x="228600" y="1676400"/>
            <a:ext cx="8610600" cy="4038600"/>
          </a:xfrm>
          <a:prstGeom prst="rect">
            <a:avLst/>
          </a:prstGeom>
        </p:spPr>
        <p:txBody>
          <a:bodyPr vert="horz">
            <a:normAutofit/>
          </a:bodyPr>
          <a:lstStyle/>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600" b="1" i="0" u="none" strike="noStrike" kern="1200" cap="none" spc="0" normalizeH="0" baseline="0" noProof="0" dirty="0" smtClean="0">
                <a:ln>
                  <a:noFill/>
                </a:ln>
                <a:solidFill>
                  <a:srgbClr val="FF0000"/>
                </a:solidFill>
                <a:effectLst/>
                <a:uLnTx/>
                <a:uFillTx/>
                <a:latin typeface="+mn-lt"/>
                <a:ea typeface="+mn-ea"/>
                <a:cs typeface="+mn-cs"/>
              </a:rPr>
              <a:t>خدمات أساسية:</a:t>
            </a:r>
          </a:p>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   تشمل نقل الركاب والأمتعة، البضائع (الشحن الجوي)، البريد، وكل الخدمات التي تضمن سلامة المنقول خلال النقل.</a:t>
            </a:r>
          </a:p>
          <a:p>
            <a:pPr marL="635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600" b="1" i="0" u="none" strike="noStrike" kern="1200" cap="none" spc="0" normalizeH="0" baseline="0" noProof="0" dirty="0" smtClean="0">
                <a:ln>
                  <a:noFill/>
                </a:ln>
                <a:solidFill>
                  <a:srgbClr val="FF0000"/>
                </a:solidFill>
                <a:effectLst/>
                <a:uLnTx/>
                <a:uFillTx/>
                <a:latin typeface="+mn-lt"/>
                <a:ea typeface="+mn-ea"/>
                <a:cs typeface="+mn-cs"/>
              </a:rPr>
              <a:t>خدمات مساعدة:</a:t>
            </a:r>
          </a:p>
          <a:p>
            <a:pPr marL="6350"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  تساعد في تقديم الخدمات الأساسية، كالخدمات الفنية، المراقبة الجوية وهندسة الممرات الجوية والاتصالات اللاسلكية وتنظيم عمليات الهبوط.</a:t>
            </a:r>
            <a:endParaRPr kumimoji="0" lang="fr-FR" sz="30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wipe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534400" cy="639762"/>
          </a:xfrm>
        </p:spPr>
        <p:txBody>
          <a:bodyPr>
            <a:noAutofit/>
          </a:bodyPr>
          <a:lstStyle/>
          <a:p>
            <a:pPr algn="ctr"/>
            <a:r>
              <a:rPr lang="ar-DZ" sz="4000" b="1" dirty="0" smtClean="0">
                <a:solidFill>
                  <a:srgbClr val="FF0000"/>
                </a:solidFill>
              </a:rPr>
              <a:t>مقارنة بين نظام التقييد والتحرير</a:t>
            </a:r>
            <a:endParaRPr lang="fr-FR" sz="4000" b="1" dirty="0">
              <a:solidFill>
                <a:srgbClr val="FF0000"/>
              </a:solidFill>
            </a:endParaRPr>
          </a:p>
        </p:txBody>
      </p:sp>
      <p:graphicFrame>
        <p:nvGraphicFramePr>
          <p:cNvPr id="4" name="Tableau 3"/>
          <p:cNvGraphicFramePr>
            <a:graphicFrameLocks noGrp="1"/>
          </p:cNvGraphicFramePr>
          <p:nvPr/>
        </p:nvGraphicFramePr>
        <p:xfrm>
          <a:off x="-1" y="762001"/>
          <a:ext cx="9144000" cy="5888736"/>
        </p:xfrm>
        <a:graphic>
          <a:graphicData uri="http://schemas.openxmlformats.org/drawingml/2006/table">
            <a:tbl>
              <a:tblPr/>
              <a:tblGrid>
                <a:gridCol w="4267201"/>
                <a:gridCol w="4876799"/>
              </a:tblGrid>
              <a:tr h="432093">
                <a:tc>
                  <a:txBody>
                    <a:bodyPr/>
                    <a:lstStyle/>
                    <a:p>
                      <a:pPr marL="0" marR="0" algn="ctr" rtl="1">
                        <a:lnSpc>
                          <a:spcPct val="115000"/>
                        </a:lnSpc>
                        <a:spcBef>
                          <a:spcPts val="0"/>
                        </a:spcBef>
                        <a:spcAft>
                          <a:spcPts val="0"/>
                        </a:spcAft>
                        <a:tabLst>
                          <a:tab pos="163195" algn="r"/>
                        </a:tabLst>
                      </a:pPr>
                      <a:r>
                        <a:rPr lang="ar-SA" sz="2400" b="1" dirty="0">
                          <a:solidFill>
                            <a:schemeClr val="bg1"/>
                          </a:solidFill>
                          <a:latin typeface="Calibri"/>
                          <a:ea typeface="Calibri"/>
                          <a:cs typeface="+mj-cs"/>
                        </a:rPr>
                        <a:t>نظام إلغاء </a:t>
                      </a:r>
                      <a:r>
                        <a:rPr lang="ar-SA" sz="2400" b="1" dirty="0" err="1" smtClean="0">
                          <a:solidFill>
                            <a:schemeClr val="bg1"/>
                          </a:solidFill>
                          <a:latin typeface="Calibri"/>
                          <a:ea typeface="Calibri"/>
                          <a:cs typeface="+mj-cs"/>
                        </a:rPr>
                        <a:t>الضواب</a:t>
                      </a:r>
                      <a:r>
                        <a:rPr lang="ar-DZ" sz="2400" b="1" dirty="0" smtClean="0">
                          <a:solidFill>
                            <a:schemeClr val="bg1"/>
                          </a:solidFill>
                          <a:latin typeface="Calibri"/>
                          <a:ea typeface="Calibri"/>
                          <a:cs typeface="+mj-cs"/>
                        </a:rPr>
                        <a:t>ط</a:t>
                      </a:r>
                    </a:p>
                    <a:p>
                      <a:pPr marL="0" marR="0" algn="ctr" rtl="0">
                        <a:lnSpc>
                          <a:spcPct val="115000"/>
                        </a:lnSpc>
                        <a:spcBef>
                          <a:spcPts val="0"/>
                        </a:spcBef>
                        <a:spcAft>
                          <a:spcPts val="0"/>
                        </a:spcAft>
                        <a:tabLst>
                          <a:tab pos="163195" algn="r"/>
                        </a:tabLst>
                      </a:pPr>
                      <a:r>
                        <a:rPr lang="fr-FR" sz="2400" b="1" dirty="0" smtClean="0">
                          <a:solidFill>
                            <a:schemeClr val="bg1"/>
                          </a:solidFill>
                          <a:latin typeface="+mn-lt"/>
                          <a:ea typeface="Calibri"/>
                          <a:cs typeface="+mj-cs"/>
                        </a:rPr>
                        <a:t>Dérégulation system</a:t>
                      </a:r>
                      <a:endParaRPr lang="fr-FR" sz="1400" b="1" dirty="0">
                        <a:solidFill>
                          <a:schemeClr val="bg1"/>
                        </a:solidFill>
                        <a:latin typeface="Calibri"/>
                        <a:ea typeface="Calibri"/>
                        <a:cs typeface="+mj-cs"/>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solidFill>
                            <a:schemeClr val="bg1"/>
                          </a:solidFill>
                          <a:latin typeface="Calibri"/>
                          <a:ea typeface="Calibri"/>
                          <a:cs typeface="+mj-cs"/>
                        </a:rPr>
                        <a:t>نظام  الضوابط </a:t>
                      </a:r>
                      <a:r>
                        <a:rPr lang="ar-SA" sz="2400" b="1" dirty="0" smtClean="0">
                          <a:solidFill>
                            <a:schemeClr val="bg1"/>
                          </a:solidFill>
                          <a:latin typeface="Calibri"/>
                          <a:ea typeface="Calibri"/>
                          <a:cs typeface="+mj-cs"/>
                        </a:rPr>
                        <a:t>التنظيمية</a:t>
                      </a:r>
                      <a:endParaRPr lang="fr-FR" sz="2400" b="1" dirty="0" smtClean="0">
                        <a:solidFill>
                          <a:schemeClr val="bg1"/>
                        </a:solidFill>
                        <a:latin typeface="Calibri"/>
                        <a:ea typeface="Calibri"/>
                        <a:cs typeface="+mj-cs"/>
                      </a:endParaRPr>
                    </a:p>
                    <a:p>
                      <a:pPr marL="0" marR="0" algn="ctr" rtl="1">
                        <a:lnSpc>
                          <a:spcPct val="115000"/>
                        </a:lnSpc>
                        <a:spcBef>
                          <a:spcPts val="0"/>
                        </a:spcBef>
                        <a:spcAft>
                          <a:spcPts val="0"/>
                        </a:spcAft>
                      </a:pPr>
                      <a:r>
                        <a:rPr lang="fr-FR" sz="2400" b="1" dirty="0" smtClean="0">
                          <a:solidFill>
                            <a:schemeClr val="bg1"/>
                          </a:solidFill>
                          <a:latin typeface="Calibri"/>
                          <a:ea typeface="Calibri"/>
                          <a:cs typeface="+mj-cs"/>
                        </a:rPr>
                        <a:t>Régulation</a:t>
                      </a:r>
                      <a:r>
                        <a:rPr lang="fr-FR" sz="2400" b="1" baseline="0" dirty="0" smtClean="0">
                          <a:solidFill>
                            <a:schemeClr val="bg1"/>
                          </a:solidFill>
                          <a:latin typeface="Calibri"/>
                          <a:ea typeface="Calibri"/>
                          <a:cs typeface="+mj-cs"/>
                        </a:rPr>
                        <a:t> </a:t>
                      </a:r>
                      <a:r>
                        <a:rPr lang="fr-FR" sz="2400" b="1" dirty="0" smtClean="0">
                          <a:solidFill>
                            <a:schemeClr val="bg1"/>
                          </a:solidFill>
                          <a:latin typeface="+mn-lt"/>
                          <a:ea typeface="Calibri"/>
                          <a:cs typeface="+mj-cs"/>
                        </a:rPr>
                        <a:t>system </a:t>
                      </a:r>
                      <a:endParaRPr lang="fr-FR" sz="2400" b="1" dirty="0">
                        <a:solidFill>
                          <a:schemeClr val="bg1"/>
                        </a:solidFill>
                        <a:latin typeface="Calibri"/>
                        <a:ea typeface="Calibri"/>
                        <a:cs typeface="+mj-cs"/>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3107">
                <a:tc>
                  <a:txBody>
                    <a:bodyPr/>
                    <a:lstStyle/>
                    <a:p>
                      <a:pPr marL="0" marR="0" lvl="0" indent="165100" algn="r" rtl="1">
                        <a:lnSpc>
                          <a:spcPct val="115000"/>
                        </a:lnSpc>
                        <a:spcBef>
                          <a:spcPts val="0"/>
                        </a:spcBef>
                        <a:spcAft>
                          <a:spcPts val="0"/>
                        </a:spcAft>
                        <a:buClr>
                          <a:srgbClr val="FF0000"/>
                        </a:buClr>
                        <a:buSzPct val="80000"/>
                        <a:buFont typeface="Wingdings"/>
                        <a:buChar char=""/>
                        <a:tabLst/>
                      </a:pPr>
                      <a:r>
                        <a:rPr lang="ar-SA" sz="2400" b="1" dirty="0">
                          <a:solidFill>
                            <a:schemeClr val="bg1"/>
                          </a:solidFill>
                          <a:latin typeface="Calibri"/>
                          <a:ea typeface="Calibri"/>
                          <a:cs typeface="+mj-cs"/>
                        </a:rPr>
                        <a:t>حرية الدخول للأسواق والتعيين المتعدد للطائرات</a:t>
                      </a:r>
                      <a:endParaRPr lang="fr-FR" sz="2400" b="1" dirty="0">
                        <a:solidFill>
                          <a:schemeClr val="bg1"/>
                        </a:solidFill>
                        <a:latin typeface="Calibri"/>
                        <a:ea typeface="Calibri"/>
                        <a:cs typeface="+mj-cs"/>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Calibri"/>
                          <a:ea typeface="Calibri"/>
                          <a:cs typeface="+mj-cs"/>
                        </a:rPr>
                        <a:t>تشغيل أي عدد من الطائرات دون قيود، وعدم ربط السعة بالطلب.</a:t>
                      </a:r>
                      <a:endParaRPr lang="fr-FR" sz="2400" b="1" dirty="0" smtClean="0">
                        <a:solidFill>
                          <a:schemeClr val="bg1"/>
                        </a:solidFill>
                        <a:latin typeface="Calibri"/>
                        <a:ea typeface="Calibri"/>
                        <a:cs typeface="+mj-cs"/>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Calibri"/>
                          <a:ea typeface="Calibri"/>
                          <a:cs typeface="+mj-cs"/>
                        </a:rPr>
                        <a:t>عدم تقديم دعم للناقل الوطني ومعاملة تفضيلية له.</a:t>
                      </a:r>
                      <a:endParaRPr lang="fr-FR" sz="2400" b="1" dirty="0" smtClean="0">
                        <a:solidFill>
                          <a:schemeClr val="bg1"/>
                        </a:solidFill>
                        <a:latin typeface="Calibri"/>
                        <a:ea typeface="Calibri"/>
                        <a:cs typeface="+mj-cs"/>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Calibri"/>
                          <a:ea typeface="Calibri"/>
                          <a:cs typeface="+mj-cs"/>
                        </a:rPr>
                        <a:t>عدم التدخل في الأسعار.</a:t>
                      </a:r>
                      <a:endParaRPr lang="fr-FR" sz="2400" b="1" dirty="0" smtClean="0">
                        <a:solidFill>
                          <a:schemeClr val="bg1"/>
                        </a:solidFill>
                        <a:latin typeface="Calibri"/>
                        <a:ea typeface="Calibri"/>
                        <a:cs typeface="+mj-cs"/>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Calibri"/>
                          <a:ea typeface="Calibri"/>
                          <a:cs typeface="+mj-cs"/>
                        </a:rPr>
                        <a:t>التشغيل على أساس اقتصادي (ربحي).</a:t>
                      </a:r>
                      <a:endParaRPr lang="fr-FR" sz="2400" b="1" dirty="0" smtClean="0">
                        <a:solidFill>
                          <a:schemeClr val="bg1"/>
                        </a:solidFill>
                        <a:latin typeface="Calibri"/>
                        <a:ea typeface="Calibri"/>
                        <a:cs typeface="+mj-cs"/>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Calibri"/>
                          <a:ea typeface="Calibri"/>
                          <a:cs typeface="+mj-cs"/>
                        </a:rPr>
                        <a:t>اندماج شركات </a:t>
                      </a:r>
                      <a:r>
                        <a:rPr lang="ar-SA" sz="2400" b="1" dirty="0" err="1" smtClean="0">
                          <a:solidFill>
                            <a:schemeClr val="bg1"/>
                          </a:solidFill>
                          <a:latin typeface="Calibri"/>
                          <a:ea typeface="Calibri"/>
                          <a:cs typeface="+mj-cs"/>
                        </a:rPr>
                        <a:t>الطيرا</a:t>
                      </a:r>
                      <a:r>
                        <a:rPr lang="ar-DZ" sz="2400" b="1" dirty="0" smtClean="0">
                          <a:solidFill>
                            <a:schemeClr val="bg1"/>
                          </a:solidFill>
                          <a:latin typeface="Calibri"/>
                          <a:ea typeface="Calibri"/>
                          <a:cs typeface="+mj-cs"/>
                        </a:rPr>
                        <a:t>ن</a:t>
                      </a:r>
                      <a:r>
                        <a:rPr lang="ar-SA" sz="2400" b="1" dirty="0" smtClean="0">
                          <a:solidFill>
                            <a:schemeClr val="bg1"/>
                          </a:solidFill>
                          <a:latin typeface="Calibri"/>
                          <a:ea typeface="Calibri"/>
                          <a:cs typeface="+mj-cs"/>
                        </a:rPr>
                        <a:t> وتكوين كيانات عملاقة (تحالفات).</a:t>
                      </a:r>
                      <a:endParaRPr lang="fr-FR" sz="2400" b="1" dirty="0" smtClean="0">
                        <a:solidFill>
                          <a:schemeClr val="bg1"/>
                        </a:solidFill>
                        <a:latin typeface="Calibri"/>
                        <a:ea typeface="Calibri"/>
                        <a:cs typeface="+mj-cs"/>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120650" algn="r" rtl="1">
                        <a:lnSpc>
                          <a:spcPct val="115000"/>
                        </a:lnSpc>
                        <a:spcBef>
                          <a:spcPts val="0"/>
                        </a:spcBef>
                        <a:spcAft>
                          <a:spcPts val="0"/>
                        </a:spcAft>
                        <a:buClr>
                          <a:srgbClr val="FF0000"/>
                        </a:buClr>
                        <a:buSzPct val="80000"/>
                        <a:buFont typeface="Wingdings"/>
                        <a:buChar char=""/>
                        <a:tabLst/>
                      </a:pPr>
                      <a:r>
                        <a:rPr lang="fr-FR" sz="2400" b="1" dirty="0" smtClean="0">
                          <a:solidFill>
                            <a:schemeClr val="bg1"/>
                          </a:solidFill>
                          <a:latin typeface="Calibri"/>
                          <a:ea typeface="Calibri"/>
                          <a:cs typeface="+mj-cs"/>
                        </a:rPr>
                        <a:t> </a:t>
                      </a:r>
                      <a:r>
                        <a:rPr lang="ar-DZ" sz="2400" b="1" dirty="0" smtClean="0">
                          <a:solidFill>
                            <a:schemeClr val="bg1"/>
                          </a:solidFill>
                          <a:latin typeface="Calibri"/>
                          <a:ea typeface="Calibri"/>
                          <a:cs typeface="+mj-cs"/>
                        </a:rPr>
                        <a:t>سيادة </a:t>
                      </a:r>
                      <a:r>
                        <a:rPr lang="ar-DZ" sz="2400" b="1" dirty="0">
                          <a:solidFill>
                            <a:schemeClr val="bg1"/>
                          </a:solidFill>
                          <a:latin typeface="Calibri"/>
                          <a:ea typeface="Calibri"/>
                          <a:cs typeface="+mj-cs"/>
                        </a:rPr>
                        <a:t>الدولة مبدأ أسسي في الطيران المدني</a:t>
                      </a:r>
                      <a:endParaRPr lang="fr-FR" sz="2400" b="1" dirty="0">
                        <a:solidFill>
                          <a:schemeClr val="bg1"/>
                        </a:solidFill>
                        <a:latin typeface="Calibri"/>
                        <a:ea typeface="Calibri"/>
                        <a:cs typeface="+mj-cs"/>
                      </a:endParaRPr>
                    </a:p>
                    <a:p>
                      <a:pPr marL="0" marR="0" lvl="0" indent="120650" algn="r" rtl="1">
                        <a:lnSpc>
                          <a:spcPct val="115000"/>
                        </a:lnSpc>
                        <a:spcBef>
                          <a:spcPts val="0"/>
                        </a:spcBef>
                        <a:spcAft>
                          <a:spcPts val="0"/>
                        </a:spcAft>
                        <a:buClr>
                          <a:srgbClr val="FF0000"/>
                        </a:buClr>
                        <a:buSzPct val="80000"/>
                        <a:buFont typeface="Wingdings"/>
                        <a:buChar char=""/>
                        <a:tabLst/>
                      </a:pPr>
                      <a:r>
                        <a:rPr lang="fr-FR" sz="2400" b="1" dirty="0" smtClean="0">
                          <a:solidFill>
                            <a:schemeClr val="bg1"/>
                          </a:solidFill>
                          <a:latin typeface="Calibri"/>
                          <a:ea typeface="Calibri"/>
                          <a:cs typeface="+mj-cs"/>
                        </a:rPr>
                        <a:t> </a:t>
                      </a:r>
                      <a:r>
                        <a:rPr lang="ar-DZ" sz="2400" b="1" dirty="0" smtClean="0">
                          <a:solidFill>
                            <a:schemeClr val="bg1"/>
                          </a:solidFill>
                          <a:latin typeface="Calibri"/>
                          <a:ea typeface="Calibri"/>
                          <a:cs typeface="+mj-cs"/>
                        </a:rPr>
                        <a:t>تنظيم </a:t>
                      </a:r>
                      <a:r>
                        <a:rPr lang="ar-DZ" sz="2400" b="1" dirty="0">
                          <a:solidFill>
                            <a:schemeClr val="bg1"/>
                          </a:solidFill>
                          <a:latin typeface="Calibri"/>
                          <a:ea typeface="Calibri"/>
                          <a:cs typeface="+mj-cs"/>
                        </a:rPr>
                        <a:t>النقل الجوي </a:t>
                      </a:r>
                      <a:r>
                        <a:rPr lang="ar-DZ" sz="2400" b="1" dirty="0" smtClean="0">
                          <a:solidFill>
                            <a:schemeClr val="bg1"/>
                          </a:solidFill>
                          <a:latin typeface="Calibri"/>
                          <a:ea typeface="Calibri"/>
                          <a:cs typeface="+mj-cs"/>
                        </a:rPr>
                        <a:t>باتفاقيات </a:t>
                      </a:r>
                      <a:r>
                        <a:rPr lang="ar-DZ" sz="2400" b="1" dirty="0">
                          <a:solidFill>
                            <a:schemeClr val="bg1"/>
                          </a:solidFill>
                          <a:latin typeface="Calibri"/>
                          <a:ea typeface="Calibri"/>
                          <a:cs typeface="+mj-cs"/>
                        </a:rPr>
                        <a:t>بين الحكومات.</a:t>
                      </a:r>
                      <a:endParaRPr lang="fr-FR" sz="2400" b="1" dirty="0">
                        <a:solidFill>
                          <a:schemeClr val="bg1"/>
                        </a:solidFill>
                        <a:latin typeface="Calibri"/>
                        <a:ea typeface="Calibri"/>
                        <a:cs typeface="+mj-cs"/>
                      </a:endParaRPr>
                    </a:p>
                    <a:p>
                      <a:pPr marL="0" marR="0" lvl="0" indent="120650" algn="r" rtl="1">
                        <a:lnSpc>
                          <a:spcPct val="115000"/>
                        </a:lnSpc>
                        <a:spcBef>
                          <a:spcPts val="0"/>
                        </a:spcBef>
                        <a:spcAft>
                          <a:spcPts val="0"/>
                        </a:spcAft>
                        <a:buClr>
                          <a:srgbClr val="FF0000"/>
                        </a:buClr>
                        <a:buSzPct val="80000"/>
                        <a:buFont typeface="Wingdings"/>
                        <a:buChar char=""/>
                        <a:tabLst/>
                      </a:pPr>
                      <a:r>
                        <a:rPr lang="fr-FR" sz="2400" b="1" dirty="0" smtClean="0">
                          <a:solidFill>
                            <a:schemeClr val="bg1"/>
                          </a:solidFill>
                          <a:latin typeface="Calibri"/>
                          <a:ea typeface="Calibri"/>
                          <a:cs typeface="+mj-cs"/>
                        </a:rPr>
                        <a:t> </a:t>
                      </a:r>
                      <a:r>
                        <a:rPr lang="ar-DZ" sz="2400" b="1" dirty="0" smtClean="0">
                          <a:solidFill>
                            <a:schemeClr val="bg1"/>
                          </a:solidFill>
                          <a:latin typeface="Calibri"/>
                          <a:ea typeface="Calibri"/>
                          <a:cs typeface="+mj-cs"/>
                        </a:rPr>
                        <a:t>الدولة </a:t>
                      </a:r>
                      <a:r>
                        <a:rPr lang="ar-DZ" sz="2400" b="1" dirty="0">
                          <a:solidFill>
                            <a:schemeClr val="bg1"/>
                          </a:solidFill>
                          <a:latin typeface="Calibri"/>
                          <a:ea typeface="Calibri"/>
                          <a:cs typeface="+mj-cs"/>
                        </a:rPr>
                        <a:t>عنصر هام في العلاقات الاقتصادية والسياسية والأمنية الدولية.</a:t>
                      </a:r>
                      <a:endParaRPr lang="fr-FR" sz="2400" b="1" dirty="0">
                        <a:solidFill>
                          <a:schemeClr val="bg1"/>
                        </a:solidFill>
                        <a:latin typeface="Calibri"/>
                        <a:ea typeface="Calibri"/>
                        <a:cs typeface="+mj-cs"/>
                      </a:endParaRPr>
                    </a:p>
                    <a:p>
                      <a:pPr marL="0" marR="0" lvl="0" indent="120650" algn="r" rtl="1">
                        <a:lnSpc>
                          <a:spcPct val="115000"/>
                        </a:lnSpc>
                        <a:spcBef>
                          <a:spcPts val="0"/>
                        </a:spcBef>
                        <a:spcAft>
                          <a:spcPts val="0"/>
                        </a:spcAft>
                        <a:buClr>
                          <a:srgbClr val="FF0000"/>
                        </a:buClr>
                        <a:buSzPct val="80000"/>
                        <a:buFont typeface="Wingdings"/>
                        <a:buChar char=""/>
                        <a:tabLst/>
                      </a:pPr>
                      <a:r>
                        <a:rPr lang="fr-FR" sz="2400" b="1" dirty="0" smtClean="0">
                          <a:solidFill>
                            <a:schemeClr val="bg1"/>
                          </a:solidFill>
                          <a:latin typeface="Calibri"/>
                          <a:ea typeface="Calibri"/>
                          <a:cs typeface="+mj-cs"/>
                        </a:rPr>
                        <a:t> </a:t>
                      </a:r>
                      <a:r>
                        <a:rPr lang="ar-DZ" sz="2400" b="1" dirty="0" smtClean="0">
                          <a:solidFill>
                            <a:schemeClr val="bg1"/>
                          </a:solidFill>
                          <a:latin typeface="Calibri"/>
                          <a:ea typeface="Calibri"/>
                          <a:cs typeface="+mj-cs"/>
                        </a:rPr>
                        <a:t>اعتماد </a:t>
                      </a:r>
                      <a:r>
                        <a:rPr lang="ar-DZ" sz="2400" b="1" dirty="0">
                          <a:solidFill>
                            <a:schemeClr val="bg1"/>
                          </a:solidFill>
                          <a:latin typeface="Calibri"/>
                          <a:ea typeface="Calibri"/>
                          <a:cs typeface="+mj-cs"/>
                        </a:rPr>
                        <a:t>شركات الطيران الحكومية على الدولة بشكل أساسي.</a:t>
                      </a:r>
                      <a:endParaRPr lang="fr-FR" sz="2400" b="1" dirty="0">
                        <a:solidFill>
                          <a:schemeClr val="bg1"/>
                        </a:solidFill>
                        <a:latin typeface="Calibri"/>
                        <a:ea typeface="Calibri"/>
                        <a:cs typeface="+mj-cs"/>
                      </a:endParaRPr>
                    </a:p>
                    <a:p>
                      <a:pPr marL="0" marR="0" lvl="0" indent="120650" algn="r" rtl="1">
                        <a:lnSpc>
                          <a:spcPct val="115000"/>
                        </a:lnSpc>
                        <a:spcBef>
                          <a:spcPts val="0"/>
                        </a:spcBef>
                        <a:spcAft>
                          <a:spcPts val="0"/>
                        </a:spcAft>
                        <a:buClr>
                          <a:srgbClr val="FF0000"/>
                        </a:buClr>
                        <a:buSzPct val="80000"/>
                        <a:buFont typeface="Wingdings"/>
                        <a:buChar char=""/>
                        <a:tabLst/>
                      </a:pPr>
                      <a:r>
                        <a:rPr lang="fr-FR" sz="2400" b="1" dirty="0" smtClean="0">
                          <a:solidFill>
                            <a:schemeClr val="bg1"/>
                          </a:solidFill>
                          <a:latin typeface="Calibri"/>
                          <a:ea typeface="Calibri"/>
                          <a:cs typeface="+mj-cs"/>
                        </a:rPr>
                        <a:t> </a:t>
                      </a:r>
                      <a:r>
                        <a:rPr lang="ar-DZ" sz="2400" b="1" dirty="0" smtClean="0">
                          <a:solidFill>
                            <a:schemeClr val="bg1"/>
                          </a:solidFill>
                          <a:latin typeface="Calibri"/>
                          <a:ea typeface="Calibri"/>
                          <a:cs typeface="+mj-cs"/>
                        </a:rPr>
                        <a:t>الدعم </a:t>
                      </a:r>
                      <a:r>
                        <a:rPr lang="ar-DZ" sz="2400" b="1" dirty="0">
                          <a:solidFill>
                            <a:schemeClr val="bg1"/>
                          </a:solidFill>
                          <a:latin typeface="Calibri"/>
                          <a:ea typeface="Calibri"/>
                          <a:cs typeface="+mj-cs"/>
                        </a:rPr>
                        <a:t>الحكومي أحد عناصر السياسة التمويلية لهاته الشركات.</a:t>
                      </a:r>
                      <a:endParaRPr lang="fr-FR" sz="2400" b="1" dirty="0">
                        <a:solidFill>
                          <a:schemeClr val="bg1"/>
                        </a:solidFill>
                        <a:latin typeface="Calibri"/>
                        <a:ea typeface="Calibri"/>
                        <a:cs typeface="+mj-cs"/>
                      </a:endParaRPr>
                    </a:p>
                    <a:p>
                      <a:pPr marL="0" marR="0" lvl="0" indent="120650" algn="r" rtl="1">
                        <a:lnSpc>
                          <a:spcPct val="115000"/>
                        </a:lnSpc>
                        <a:spcBef>
                          <a:spcPts val="0"/>
                        </a:spcBef>
                        <a:spcAft>
                          <a:spcPts val="0"/>
                        </a:spcAft>
                        <a:buClr>
                          <a:srgbClr val="FF0000"/>
                        </a:buClr>
                        <a:buSzPct val="80000"/>
                        <a:buFont typeface="Wingdings"/>
                        <a:buChar char=""/>
                        <a:tabLst/>
                      </a:pPr>
                      <a:r>
                        <a:rPr lang="fr-FR" sz="2400" b="1" dirty="0" smtClean="0">
                          <a:solidFill>
                            <a:schemeClr val="bg1"/>
                          </a:solidFill>
                          <a:latin typeface="Calibri"/>
                          <a:ea typeface="Calibri"/>
                          <a:cs typeface="+mj-cs"/>
                        </a:rPr>
                        <a:t> </a:t>
                      </a:r>
                      <a:r>
                        <a:rPr lang="ar-DZ" sz="2400" b="1" dirty="0" smtClean="0">
                          <a:solidFill>
                            <a:schemeClr val="bg1"/>
                          </a:solidFill>
                          <a:latin typeface="Calibri"/>
                          <a:ea typeface="Calibri"/>
                          <a:cs typeface="+mj-cs"/>
                        </a:rPr>
                        <a:t>تأثير </a:t>
                      </a:r>
                      <a:r>
                        <a:rPr lang="ar-DZ" sz="2400" b="1" dirty="0">
                          <a:solidFill>
                            <a:schemeClr val="bg1"/>
                          </a:solidFill>
                          <a:latin typeface="Calibri"/>
                          <a:ea typeface="Calibri"/>
                          <a:cs typeface="+mj-cs"/>
                        </a:rPr>
                        <a:t>الناقل الجوي الوطني في سياسة النقل الجوي الوطنية.</a:t>
                      </a:r>
                      <a:endParaRPr lang="fr-FR" sz="2400" b="1" dirty="0">
                        <a:solidFill>
                          <a:schemeClr val="bg1"/>
                        </a:solidFill>
                        <a:latin typeface="Calibri"/>
                        <a:ea typeface="Calibri"/>
                        <a:cs typeface="+mj-cs"/>
                      </a:endParaRPr>
                    </a:p>
                    <a:p>
                      <a:pPr marL="0" marR="0" lvl="0" indent="120650" algn="r" rtl="1">
                        <a:lnSpc>
                          <a:spcPct val="115000"/>
                        </a:lnSpc>
                        <a:spcBef>
                          <a:spcPts val="0"/>
                        </a:spcBef>
                        <a:spcAft>
                          <a:spcPts val="0"/>
                        </a:spcAft>
                        <a:buClr>
                          <a:srgbClr val="FF0000"/>
                        </a:buClr>
                        <a:buSzPct val="80000"/>
                        <a:buFont typeface="Wingdings"/>
                        <a:buChar char=""/>
                        <a:tabLst/>
                      </a:pPr>
                      <a:r>
                        <a:rPr lang="fr-FR" sz="2400" b="1" dirty="0" smtClean="0">
                          <a:solidFill>
                            <a:schemeClr val="bg1"/>
                          </a:solidFill>
                          <a:latin typeface="Calibri"/>
                          <a:ea typeface="Calibri"/>
                          <a:cs typeface="+mj-cs"/>
                        </a:rPr>
                        <a:t> </a:t>
                      </a:r>
                      <a:r>
                        <a:rPr lang="ar-DZ" sz="2400" b="1" dirty="0" smtClean="0">
                          <a:solidFill>
                            <a:schemeClr val="bg1"/>
                          </a:solidFill>
                          <a:latin typeface="Calibri"/>
                          <a:ea typeface="Calibri"/>
                          <a:cs typeface="+mj-cs"/>
                        </a:rPr>
                        <a:t>احتكار </a:t>
                      </a:r>
                      <a:r>
                        <a:rPr lang="ar-DZ" sz="2400" b="1" dirty="0">
                          <a:solidFill>
                            <a:schemeClr val="bg1"/>
                          </a:solidFill>
                          <a:latin typeface="Calibri"/>
                          <a:ea typeface="Calibri"/>
                          <a:cs typeface="+mj-cs"/>
                        </a:rPr>
                        <a:t>الناقل الوطني للخدمات المقدمة في المطارات</a:t>
                      </a:r>
                      <a:r>
                        <a:rPr lang="ar-DZ" sz="2400" b="1" dirty="0" smtClean="0">
                          <a:solidFill>
                            <a:schemeClr val="bg1"/>
                          </a:solidFill>
                          <a:latin typeface="Calibri"/>
                          <a:ea typeface="Calibri"/>
                          <a:cs typeface="+mj-cs"/>
                        </a:rPr>
                        <a:t>.</a:t>
                      </a:r>
                      <a:endParaRPr lang="fr-FR" sz="2400" b="1" dirty="0">
                        <a:solidFill>
                          <a:schemeClr val="bg1"/>
                        </a:solidFill>
                        <a:latin typeface="Calibri"/>
                        <a:ea typeface="Calibri"/>
                        <a:cs typeface="+mj-cs"/>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zo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 y="76200"/>
          <a:ext cx="9144000" cy="6729984"/>
        </p:xfrm>
        <a:graphic>
          <a:graphicData uri="http://schemas.openxmlformats.org/drawingml/2006/table">
            <a:tbl>
              <a:tblPr/>
              <a:tblGrid>
                <a:gridCol w="4267201"/>
                <a:gridCol w="4876799"/>
              </a:tblGrid>
              <a:tr h="288607">
                <a:tc>
                  <a:txBody>
                    <a:bodyPr/>
                    <a:lstStyle/>
                    <a:p>
                      <a:pPr marL="0" marR="0" algn="ctr" rtl="1">
                        <a:lnSpc>
                          <a:spcPct val="115000"/>
                        </a:lnSpc>
                        <a:spcBef>
                          <a:spcPts val="0"/>
                        </a:spcBef>
                        <a:spcAft>
                          <a:spcPts val="0"/>
                        </a:spcAft>
                        <a:tabLst>
                          <a:tab pos="163195" algn="r"/>
                        </a:tabLst>
                      </a:pPr>
                      <a:r>
                        <a:rPr lang="ar-SA" sz="2400" b="1" dirty="0">
                          <a:solidFill>
                            <a:schemeClr val="bg1"/>
                          </a:solidFill>
                          <a:latin typeface="Calibri"/>
                          <a:ea typeface="Calibri"/>
                          <a:cs typeface="+mj-cs"/>
                        </a:rPr>
                        <a:t>نظام إلغاء </a:t>
                      </a:r>
                      <a:r>
                        <a:rPr lang="ar-SA" sz="2400" b="1" dirty="0" err="1" smtClean="0">
                          <a:solidFill>
                            <a:schemeClr val="bg1"/>
                          </a:solidFill>
                          <a:latin typeface="Calibri"/>
                          <a:ea typeface="Calibri"/>
                          <a:cs typeface="+mj-cs"/>
                        </a:rPr>
                        <a:t>الضواب</a:t>
                      </a:r>
                      <a:r>
                        <a:rPr lang="ar-DZ" sz="2400" b="1" dirty="0" smtClean="0">
                          <a:solidFill>
                            <a:schemeClr val="bg1"/>
                          </a:solidFill>
                          <a:latin typeface="Calibri"/>
                          <a:ea typeface="Calibri"/>
                          <a:cs typeface="+mj-cs"/>
                        </a:rPr>
                        <a:t>ط</a:t>
                      </a:r>
                    </a:p>
                    <a:p>
                      <a:pPr marL="0" marR="0" algn="ctr" rtl="1">
                        <a:lnSpc>
                          <a:spcPct val="115000"/>
                        </a:lnSpc>
                        <a:spcBef>
                          <a:spcPts val="0"/>
                        </a:spcBef>
                        <a:spcAft>
                          <a:spcPts val="0"/>
                        </a:spcAft>
                        <a:tabLst>
                          <a:tab pos="163195" algn="r"/>
                        </a:tabLst>
                      </a:pPr>
                      <a:r>
                        <a:rPr lang="fr-FR" sz="2400" b="1" dirty="0" smtClean="0">
                          <a:solidFill>
                            <a:schemeClr val="bg1"/>
                          </a:solidFill>
                          <a:latin typeface="Calibri"/>
                          <a:ea typeface="Calibri"/>
                          <a:cs typeface="+mj-cs"/>
                        </a:rPr>
                        <a:t>system </a:t>
                      </a:r>
                      <a:r>
                        <a:rPr lang="fr-FR" sz="2400" b="1" dirty="0" smtClean="0">
                          <a:solidFill>
                            <a:schemeClr val="bg1"/>
                          </a:solidFill>
                          <a:latin typeface="Arial"/>
                          <a:ea typeface="Calibri"/>
                          <a:cs typeface="+mj-cs"/>
                        </a:rPr>
                        <a:t> </a:t>
                      </a:r>
                      <a:r>
                        <a:rPr lang="fr-FR" sz="2400" b="1" dirty="0">
                          <a:solidFill>
                            <a:schemeClr val="bg1"/>
                          </a:solidFill>
                          <a:latin typeface="Calibri"/>
                          <a:ea typeface="Calibri"/>
                          <a:cs typeface="+mj-cs"/>
                        </a:rPr>
                        <a:t>Dérégulation</a:t>
                      </a:r>
                      <a:endParaRPr lang="fr-FR" sz="1400" b="1" dirty="0">
                        <a:solidFill>
                          <a:schemeClr val="bg1"/>
                        </a:solidFill>
                        <a:latin typeface="Calibri"/>
                        <a:ea typeface="Calibri"/>
                        <a:cs typeface="+mj-cs"/>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solidFill>
                            <a:schemeClr val="bg1"/>
                          </a:solidFill>
                          <a:latin typeface="Calibri"/>
                          <a:ea typeface="Calibri"/>
                          <a:cs typeface="+mj-cs"/>
                        </a:rPr>
                        <a:t>نظام  الضوابط </a:t>
                      </a:r>
                      <a:r>
                        <a:rPr lang="ar-SA" sz="2400" b="1" dirty="0" smtClean="0">
                          <a:solidFill>
                            <a:schemeClr val="bg1"/>
                          </a:solidFill>
                          <a:latin typeface="Calibri"/>
                          <a:ea typeface="Calibri"/>
                          <a:cs typeface="+mj-cs"/>
                        </a:rPr>
                        <a:t>التنظيمي</a:t>
                      </a:r>
                      <a:r>
                        <a:rPr lang="ar-DZ" sz="2400" b="1" dirty="0" smtClean="0">
                          <a:solidFill>
                            <a:schemeClr val="bg1"/>
                          </a:solidFill>
                          <a:latin typeface="Calibri"/>
                          <a:ea typeface="Calibri"/>
                          <a:cs typeface="+mj-cs"/>
                        </a:rPr>
                        <a:t>ة</a:t>
                      </a:r>
                    </a:p>
                    <a:p>
                      <a:pPr marL="0" marR="0" algn="ctr" rtl="1">
                        <a:lnSpc>
                          <a:spcPct val="115000"/>
                        </a:lnSpc>
                        <a:spcBef>
                          <a:spcPts val="0"/>
                        </a:spcBef>
                        <a:spcAft>
                          <a:spcPts val="0"/>
                        </a:spcAft>
                      </a:pPr>
                      <a:r>
                        <a:rPr lang="fr-FR" sz="2400" b="1" dirty="0" smtClean="0">
                          <a:solidFill>
                            <a:schemeClr val="bg1"/>
                          </a:solidFill>
                          <a:latin typeface="Calibri"/>
                          <a:ea typeface="Calibri"/>
                          <a:cs typeface="+mj-cs"/>
                        </a:rPr>
                        <a:t>system </a:t>
                      </a:r>
                      <a:r>
                        <a:rPr lang="fr-FR" sz="2400" b="1" dirty="0" smtClean="0">
                          <a:solidFill>
                            <a:schemeClr val="bg1"/>
                          </a:solidFill>
                          <a:latin typeface="Arial"/>
                          <a:ea typeface="Calibri"/>
                          <a:cs typeface="+mj-cs"/>
                        </a:rPr>
                        <a:t> </a:t>
                      </a:r>
                      <a:r>
                        <a:rPr lang="fr-FR" sz="2400" b="1" dirty="0" smtClean="0">
                          <a:solidFill>
                            <a:schemeClr val="bg1"/>
                          </a:solidFill>
                          <a:latin typeface="Calibri"/>
                          <a:ea typeface="Calibri"/>
                          <a:cs typeface="+mj-cs"/>
                        </a:rPr>
                        <a:t>  </a:t>
                      </a:r>
                      <a:r>
                        <a:rPr lang="fr-FR" sz="2400" b="1" dirty="0">
                          <a:solidFill>
                            <a:schemeClr val="bg1"/>
                          </a:solidFill>
                          <a:latin typeface="Calibri"/>
                          <a:ea typeface="Calibri"/>
                          <a:cs typeface="+mj-cs"/>
                        </a:rPr>
                        <a:t>Dérégulation</a:t>
                      </a:r>
                      <a:endParaRPr lang="fr-FR" sz="1400" b="1" dirty="0">
                        <a:solidFill>
                          <a:schemeClr val="bg1"/>
                        </a:solidFill>
                        <a:latin typeface="Calibri"/>
                        <a:ea typeface="Calibri"/>
                        <a:cs typeface="+mj-cs"/>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7392">
                <a:tc>
                  <a:txBody>
                    <a:bodyPr/>
                    <a:lstStyle/>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Times New Roman" pitchFamily="18" charset="0"/>
                          <a:ea typeface="Calibri"/>
                          <a:cs typeface="Times New Roman" pitchFamily="18" charset="0"/>
                        </a:rPr>
                        <a:t>ترشيد شبكة النقل الجوي وكفاءة في استخدام المعدات.</a:t>
                      </a:r>
                      <a:endParaRPr lang="fr-FR" sz="2400" b="1" dirty="0" smtClean="0">
                        <a:solidFill>
                          <a:schemeClr val="bg1"/>
                        </a:solidFill>
                        <a:latin typeface="Times New Roman" pitchFamily="18" charset="0"/>
                        <a:ea typeface="Calibri"/>
                        <a:cs typeface="Times New Roman" pitchFamily="18" charset="0"/>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Times New Roman" pitchFamily="18" charset="0"/>
                          <a:ea typeface="Calibri"/>
                          <a:cs typeface="Times New Roman" pitchFamily="18" charset="0"/>
                        </a:rPr>
                        <a:t>ضمانات </a:t>
                      </a:r>
                      <a:r>
                        <a:rPr lang="ar-DZ" sz="2400" b="1" dirty="0" smtClean="0">
                          <a:solidFill>
                            <a:schemeClr val="bg1"/>
                          </a:solidFill>
                          <a:latin typeface="Times New Roman" pitchFamily="18" charset="0"/>
                          <a:ea typeface="Calibri"/>
                          <a:cs typeface="Times New Roman" pitchFamily="18" charset="0"/>
                        </a:rPr>
                        <a:t>ل</a:t>
                      </a:r>
                      <a:r>
                        <a:rPr lang="ar-SA" sz="2400" b="1" dirty="0" smtClean="0">
                          <a:solidFill>
                            <a:schemeClr val="bg1"/>
                          </a:solidFill>
                          <a:latin typeface="Times New Roman" pitchFamily="18" charset="0"/>
                          <a:ea typeface="Calibri"/>
                          <a:cs typeface="Times New Roman" pitchFamily="18" charset="0"/>
                        </a:rPr>
                        <a:t>لمنافسة العادلة لحماية مستخدمي النقل الجوي، وتطبيق قواعد منع الاحتكار</a:t>
                      </a:r>
                      <a:endParaRPr lang="fr-FR" sz="2400" b="1" dirty="0" smtClean="0">
                        <a:solidFill>
                          <a:schemeClr val="bg1"/>
                        </a:solidFill>
                        <a:latin typeface="Times New Roman" pitchFamily="18" charset="0"/>
                        <a:ea typeface="Calibri"/>
                        <a:cs typeface="Times New Roman" pitchFamily="18" charset="0"/>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Times New Roman" pitchFamily="18" charset="0"/>
                          <a:ea typeface="Calibri"/>
                          <a:cs typeface="Times New Roman" pitchFamily="18" charset="0"/>
                        </a:rPr>
                        <a:t>الاهتمام بالأمن والسلامة.</a:t>
                      </a:r>
                      <a:endParaRPr lang="fr-FR" sz="2400" b="1" dirty="0" smtClean="0">
                        <a:solidFill>
                          <a:schemeClr val="bg1"/>
                        </a:solidFill>
                        <a:latin typeface="Times New Roman" pitchFamily="18" charset="0"/>
                        <a:ea typeface="Calibri"/>
                        <a:cs typeface="Times New Roman" pitchFamily="18" charset="0"/>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Times New Roman" pitchFamily="18" charset="0"/>
                          <a:ea typeface="Calibri"/>
                          <a:cs typeface="Times New Roman" pitchFamily="18" charset="0"/>
                        </a:rPr>
                        <a:t>نتائج إيجابية من سياسة التحرير في </a:t>
                      </a:r>
                      <a:r>
                        <a:rPr lang="ar-SA" sz="2400" b="1" dirty="0" err="1" smtClean="0">
                          <a:solidFill>
                            <a:schemeClr val="bg1"/>
                          </a:solidFill>
                          <a:latin typeface="Times New Roman" pitchFamily="18" charset="0"/>
                          <a:ea typeface="Calibri"/>
                          <a:cs typeface="Times New Roman" pitchFamily="18" charset="0"/>
                        </a:rPr>
                        <a:t>وم</a:t>
                      </a:r>
                      <a:r>
                        <a:rPr lang="ar-SA" sz="2400" b="1" dirty="0" smtClean="0">
                          <a:solidFill>
                            <a:schemeClr val="bg1"/>
                          </a:solidFill>
                          <a:latin typeface="Times New Roman" pitchFamily="18" charset="0"/>
                          <a:ea typeface="Calibri"/>
                          <a:cs typeface="Times New Roman" pitchFamily="18" charset="0"/>
                        </a:rPr>
                        <a:t> أ وأوروبا.</a:t>
                      </a:r>
                      <a:endParaRPr lang="fr-FR" sz="2400" b="1" dirty="0" smtClean="0">
                        <a:solidFill>
                          <a:schemeClr val="bg1"/>
                        </a:solidFill>
                        <a:latin typeface="Times New Roman" pitchFamily="18" charset="0"/>
                        <a:ea typeface="Calibri"/>
                        <a:cs typeface="Times New Roman" pitchFamily="18" charset="0"/>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Times New Roman" pitchFamily="18" charset="0"/>
                          <a:ea typeface="Calibri"/>
                          <a:cs typeface="Times New Roman" pitchFamily="18" charset="0"/>
                        </a:rPr>
                        <a:t>انتشار التحرير في قطاعات أخرى خدمية وانضمام عدد كبير من الدول </a:t>
                      </a:r>
                      <a:r>
                        <a:rPr lang="ar-SA" sz="2400" b="1" dirty="0" err="1" smtClean="0">
                          <a:solidFill>
                            <a:schemeClr val="bg1"/>
                          </a:solidFill>
                          <a:latin typeface="Times New Roman" pitchFamily="18" charset="0"/>
                          <a:ea typeface="Calibri"/>
                          <a:cs typeface="Times New Roman" pitchFamily="18" charset="0"/>
                        </a:rPr>
                        <a:t>للجاتس</a:t>
                      </a:r>
                      <a:endParaRPr lang="fr-FR" sz="2400" b="1" dirty="0" smtClean="0">
                        <a:solidFill>
                          <a:schemeClr val="bg1"/>
                        </a:solidFill>
                        <a:latin typeface="Times New Roman" pitchFamily="18" charset="0"/>
                        <a:ea typeface="Calibri"/>
                        <a:cs typeface="Times New Roman" pitchFamily="18" charset="0"/>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Times New Roman" pitchFamily="18" charset="0"/>
                          <a:ea typeface="Calibri"/>
                          <a:cs typeface="Times New Roman" pitchFamily="18" charset="0"/>
                        </a:rPr>
                        <a:t>الاتجاه نحو تكتلات إقليمية في مجال النقل الجوي.</a:t>
                      </a:r>
                      <a:endParaRPr lang="fr-FR" sz="2400" b="1" dirty="0" smtClean="0">
                        <a:solidFill>
                          <a:schemeClr val="bg1"/>
                        </a:solidFill>
                        <a:latin typeface="Times New Roman" pitchFamily="18" charset="0"/>
                        <a:ea typeface="Calibri"/>
                        <a:cs typeface="Times New Roman" pitchFamily="18" charset="0"/>
                      </a:endParaRPr>
                    </a:p>
                    <a:p>
                      <a:pPr marL="0" marR="0" lvl="0" indent="165100" algn="r" rtl="1">
                        <a:lnSpc>
                          <a:spcPct val="115000"/>
                        </a:lnSpc>
                        <a:spcBef>
                          <a:spcPts val="0"/>
                        </a:spcBef>
                        <a:spcAft>
                          <a:spcPts val="0"/>
                        </a:spcAft>
                        <a:buClr>
                          <a:srgbClr val="FF0000"/>
                        </a:buClr>
                        <a:buSzPct val="80000"/>
                        <a:buFont typeface="Wingdings"/>
                        <a:buChar char=""/>
                        <a:tabLst/>
                      </a:pPr>
                      <a:r>
                        <a:rPr lang="ar-SA" sz="2400" b="1" dirty="0" smtClean="0">
                          <a:solidFill>
                            <a:schemeClr val="bg1"/>
                          </a:solidFill>
                          <a:latin typeface="Times New Roman" pitchFamily="18" charset="0"/>
                          <a:ea typeface="Calibri"/>
                          <a:cs typeface="Times New Roman" pitchFamily="18" charset="0"/>
                        </a:rPr>
                        <a:t>تبني </a:t>
                      </a:r>
                      <a:r>
                        <a:rPr lang="fr-FR" sz="2400" b="1" dirty="0" smtClean="0">
                          <a:solidFill>
                            <a:schemeClr val="bg1"/>
                          </a:solidFill>
                          <a:latin typeface="Times New Roman" pitchFamily="18" charset="0"/>
                          <a:ea typeface="Calibri"/>
                          <a:cs typeface="Times New Roman" pitchFamily="18" charset="0"/>
                        </a:rPr>
                        <a:t>ICAO</a:t>
                      </a:r>
                      <a:r>
                        <a:rPr lang="ar-DZ" sz="2400" b="1" dirty="0" smtClean="0">
                          <a:solidFill>
                            <a:schemeClr val="bg1"/>
                          </a:solidFill>
                          <a:latin typeface="Times New Roman" pitchFamily="18" charset="0"/>
                          <a:ea typeface="Calibri"/>
                          <a:cs typeface="Times New Roman" pitchFamily="18" charset="0"/>
                        </a:rPr>
                        <a:t> لسياسة التحرير التدريجي(ثنائي/ إقليمي/ متعدد).</a:t>
                      </a:r>
                      <a:endParaRPr lang="fr-FR" sz="2400" b="1" dirty="0">
                        <a:solidFill>
                          <a:schemeClr val="bg1"/>
                        </a:solidFill>
                        <a:latin typeface="Times New Roman" pitchFamily="18" charset="0"/>
                        <a:ea typeface="Calibri"/>
                        <a:cs typeface="Times New Roman" pitchFamily="18" charset="0"/>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225425" algn="r" rtl="1">
                        <a:lnSpc>
                          <a:spcPct val="115000"/>
                        </a:lnSpc>
                        <a:spcBef>
                          <a:spcPts val="0"/>
                        </a:spcBef>
                        <a:spcAft>
                          <a:spcPts val="0"/>
                        </a:spcAft>
                        <a:buClr>
                          <a:srgbClr val="FF0000"/>
                        </a:buClr>
                        <a:buSzPct val="80000"/>
                        <a:buFont typeface="Wingdings"/>
                        <a:buChar char=""/>
                        <a:tabLst/>
                      </a:pPr>
                      <a:r>
                        <a:rPr lang="ar-DZ" sz="2400" b="1" dirty="0" smtClean="0">
                          <a:solidFill>
                            <a:schemeClr val="bg1"/>
                          </a:solidFill>
                          <a:latin typeface="Times New Roman" pitchFamily="18" charset="0"/>
                          <a:ea typeface="Calibri"/>
                          <a:cs typeface="Times New Roman" pitchFamily="18" charset="0"/>
                        </a:rPr>
                        <a:t>تقييد </a:t>
                      </a:r>
                      <a:r>
                        <a:rPr lang="ar-DZ" sz="2400" b="1" dirty="0">
                          <a:solidFill>
                            <a:schemeClr val="bg1"/>
                          </a:solidFill>
                          <a:latin typeface="Times New Roman" pitchFamily="18" charset="0"/>
                          <a:ea typeface="Calibri"/>
                          <a:cs typeface="Times New Roman" pitchFamily="18" charset="0"/>
                        </a:rPr>
                        <a:t>حركة شركات الطيران في الدخول للأسواق.</a:t>
                      </a:r>
                      <a:endParaRPr lang="fr-FR" sz="2400" b="1" dirty="0">
                        <a:solidFill>
                          <a:schemeClr val="bg1"/>
                        </a:solidFill>
                        <a:latin typeface="Times New Roman" pitchFamily="18" charset="0"/>
                        <a:ea typeface="Calibri"/>
                        <a:cs typeface="Times New Roman" pitchFamily="18" charset="0"/>
                      </a:endParaRPr>
                    </a:p>
                    <a:p>
                      <a:pPr marL="0" marR="0" lvl="0" indent="225425" algn="r" rtl="1">
                        <a:lnSpc>
                          <a:spcPct val="115000"/>
                        </a:lnSpc>
                        <a:spcBef>
                          <a:spcPts val="0"/>
                        </a:spcBef>
                        <a:spcAft>
                          <a:spcPts val="0"/>
                        </a:spcAft>
                        <a:buClr>
                          <a:srgbClr val="FF0000"/>
                        </a:buClr>
                        <a:buSzPct val="80000"/>
                        <a:buFont typeface="Wingdings"/>
                        <a:buChar char=""/>
                        <a:tabLst/>
                      </a:pPr>
                      <a:r>
                        <a:rPr lang="ar-DZ" sz="2400" b="1" dirty="0">
                          <a:solidFill>
                            <a:schemeClr val="bg1"/>
                          </a:solidFill>
                          <a:latin typeface="Times New Roman" pitchFamily="18" charset="0"/>
                          <a:ea typeface="Calibri"/>
                          <a:cs typeface="Times New Roman" pitchFamily="18" charset="0"/>
                        </a:rPr>
                        <a:t>غياب المنافسة أدى لارتفاع الأسعار.</a:t>
                      </a:r>
                      <a:endParaRPr lang="fr-FR" sz="2400" b="1" dirty="0">
                        <a:solidFill>
                          <a:schemeClr val="bg1"/>
                        </a:solidFill>
                        <a:latin typeface="Times New Roman" pitchFamily="18" charset="0"/>
                        <a:ea typeface="Calibri"/>
                        <a:cs typeface="Times New Roman" pitchFamily="18" charset="0"/>
                      </a:endParaRPr>
                    </a:p>
                    <a:p>
                      <a:pPr marL="0" marR="0" lvl="0" indent="225425" algn="r" rtl="1">
                        <a:lnSpc>
                          <a:spcPct val="115000"/>
                        </a:lnSpc>
                        <a:spcBef>
                          <a:spcPts val="0"/>
                        </a:spcBef>
                        <a:spcAft>
                          <a:spcPts val="0"/>
                        </a:spcAft>
                        <a:buClr>
                          <a:srgbClr val="FF0000"/>
                        </a:buClr>
                        <a:buSzPct val="80000"/>
                        <a:buFont typeface="Wingdings"/>
                        <a:buChar char=""/>
                        <a:tabLst/>
                      </a:pPr>
                      <a:r>
                        <a:rPr lang="ar-DZ" sz="2400" b="1" dirty="0">
                          <a:solidFill>
                            <a:schemeClr val="bg1"/>
                          </a:solidFill>
                          <a:latin typeface="Times New Roman" pitchFamily="18" charset="0"/>
                          <a:ea typeface="Calibri"/>
                          <a:cs typeface="Times New Roman" pitchFamily="18" charset="0"/>
                        </a:rPr>
                        <a:t>تدخل الحكومات في إدارة شركات النقل.</a:t>
                      </a:r>
                      <a:endParaRPr lang="fr-FR" sz="2400" b="1" dirty="0">
                        <a:solidFill>
                          <a:schemeClr val="bg1"/>
                        </a:solidFill>
                        <a:latin typeface="Times New Roman" pitchFamily="18" charset="0"/>
                        <a:ea typeface="Calibri"/>
                        <a:cs typeface="Times New Roman" pitchFamily="18" charset="0"/>
                      </a:endParaRPr>
                    </a:p>
                    <a:p>
                      <a:pPr marL="0" marR="0" lvl="0" indent="225425" algn="r" rtl="1">
                        <a:lnSpc>
                          <a:spcPct val="115000"/>
                        </a:lnSpc>
                        <a:spcBef>
                          <a:spcPts val="0"/>
                        </a:spcBef>
                        <a:spcAft>
                          <a:spcPts val="0"/>
                        </a:spcAft>
                        <a:buClr>
                          <a:srgbClr val="FF0000"/>
                        </a:buClr>
                        <a:buSzPct val="80000"/>
                        <a:buFont typeface="Wingdings"/>
                        <a:buChar char=""/>
                        <a:tabLst/>
                      </a:pPr>
                      <a:r>
                        <a:rPr lang="ar-DZ" sz="2400" b="1" dirty="0">
                          <a:solidFill>
                            <a:schemeClr val="bg1"/>
                          </a:solidFill>
                          <a:latin typeface="Times New Roman" pitchFamily="18" charset="0"/>
                          <a:ea typeface="Calibri"/>
                          <a:cs typeface="Times New Roman" pitchFamily="18" charset="0"/>
                        </a:rPr>
                        <a:t>ضغوط شركات الطيران لمزيد من </a:t>
                      </a:r>
                      <a:r>
                        <a:rPr lang="ar-DZ" sz="2400" b="1" dirty="0" err="1">
                          <a:solidFill>
                            <a:schemeClr val="bg1"/>
                          </a:solidFill>
                          <a:latin typeface="Times New Roman" pitchFamily="18" charset="0"/>
                          <a:ea typeface="Calibri"/>
                          <a:cs typeface="Times New Roman" pitchFamily="18" charset="0"/>
                        </a:rPr>
                        <a:t>الحمائية</a:t>
                      </a:r>
                      <a:r>
                        <a:rPr lang="ar-DZ" sz="2400" b="1" dirty="0">
                          <a:solidFill>
                            <a:schemeClr val="bg1"/>
                          </a:solidFill>
                          <a:latin typeface="Times New Roman" pitchFamily="18" charset="0"/>
                          <a:ea typeface="Calibri"/>
                          <a:cs typeface="Times New Roman" pitchFamily="18" charset="0"/>
                        </a:rPr>
                        <a:t>.</a:t>
                      </a:r>
                      <a:endParaRPr lang="fr-FR" sz="2400" b="1" dirty="0">
                        <a:solidFill>
                          <a:schemeClr val="bg1"/>
                        </a:solidFill>
                        <a:latin typeface="Times New Roman" pitchFamily="18" charset="0"/>
                        <a:ea typeface="Calibri"/>
                        <a:cs typeface="Times New Roman" pitchFamily="18" charset="0"/>
                      </a:endParaRPr>
                    </a:p>
                    <a:p>
                      <a:pPr marL="0" marR="0" lvl="0" indent="225425" algn="r" rtl="1">
                        <a:lnSpc>
                          <a:spcPct val="115000"/>
                        </a:lnSpc>
                        <a:spcBef>
                          <a:spcPts val="0"/>
                        </a:spcBef>
                        <a:spcAft>
                          <a:spcPts val="0"/>
                        </a:spcAft>
                        <a:buClr>
                          <a:srgbClr val="FF0000"/>
                        </a:buClr>
                        <a:buSzPct val="80000"/>
                        <a:buFont typeface="Wingdings"/>
                        <a:buChar char=""/>
                        <a:tabLst/>
                      </a:pPr>
                      <a:r>
                        <a:rPr lang="ar-DZ" sz="2400" b="1" dirty="0">
                          <a:solidFill>
                            <a:schemeClr val="bg1"/>
                          </a:solidFill>
                          <a:latin typeface="Times New Roman" pitchFamily="18" charset="0"/>
                          <a:ea typeface="Calibri"/>
                          <a:cs typeface="Times New Roman" pitchFamily="18" charset="0"/>
                        </a:rPr>
                        <a:t>عقد اتفاقيات ثنائية ومتعددة الأطراف لتقاسم السوق الدولي تستند على ملكية الدولة على 51% من السوق أو لشركاتها، الاتفاق المسبق على الحمولات، </a:t>
                      </a:r>
                      <a:r>
                        <a:rPr lang="ar-DZ" sz="2400" b="1" dirty="0" smtClean="0">
                          <a:solidFill>
                            <a:schemeClr val="bg1"/>
                          </a:solidFill>
                          <a:latin typeface="Times New Roman" pitchFamily="18" charset="0"/>
                          <a:ea typeface="Calibri"/>
                          <a:cs typeface="Times New Roman" pitchFamily="18" charset="0"/>
                        </a:rPr>
                        <a:t>وتحديد الأسعار وموافقة شركات الطيران عليها.</a:t>
                      </a:r>
                    </a:p>
                    <a:p>
                      <a:pPr marL="0" marR="0" lvl="0" indent="225425" algn="r" rtl="1">
                        <a:lnSpc>
                          <a:spcPct val="115000"/>
                        </a:lnSpc>
                        <a:spcBef>
                          <a:spcPts val="0"/>
                        </a:spcBef>
                        <a:spcAft>
                          <a:spcPts val="0"/>
                        </a:spcAft>
                        <a:buClr>
                          <a:srgbClr val="FF0000"/>
                        </a:buClr>
                        <a:buSzPct val="80000"/>
                        <a:buFont typeface="Wingdings"/>
                        <a:buChar char=""/>
                        <a:tabLst/>
                      </a:pPr>
                      <a:r>
                        <a:rPr lang="ar-DZ" sz="2400" b="1" dirty="0" smtClean="0">
                          <a:solidFill>
                            <a:schemeClr val="bg1"/>
                          </a:solidFill>
                          <a:latin typeface="Times New Roman" pitchFamily="18" charset="0"/>
                          <a:ea typeface="Calibri"/>
                          <a:cs typeface="Times New Roman" pitchFamily="18" charset="0"/>
                        </a:rPr>
                        <a:t>أبرمت الدول أكثر</a:t>
                      </a:r>
                      <a:r>
                        <a:rPr lang="ar-DZ" sz="2400" b="1" baseline="0" dirty="0" smtClean="0">
                          <a:solidFill>
                            <a:schemeClr val="bg1"/>
                          </a:solidFill>
                          <a:latin typeface="Times New Roman" pitchFamily="18" charset="0"/>
                          <a:ea typeface="Calibri"/>
                          <a:cs typeface="Times New Roman" pitchFamily="18" charset="0"/>
                        </a:rPr>
                        <a:t> من 4000 اتفاقية ثنائية ومتعددة الأطراف مسجلة لدى </a:t>
                      </a:r>
                      <a:r>
                        <a:rPr lang="fr-FR" sz="2400" b="1" baseline="0" dirty="0" smtClean="0">
                          <a:solidFill>
                            <a:schemeClr val="bg1"/>
                          </a:solidFill>
                          <a:latin typeface="Times New Roman" pitchFamily="18" charset="0"/>
                          <a:ea typeface="Calibri"/>
                          <a:cs typeface="Times New Roman" pitchFamily="18" charset="0"/>
                        </a:rPr>
                        <a:t>ICAO</a:t>
                      </a:r>
                      <a:r>
                        <a:rPr lang="ar-DZ" sz="2400" b="1" baseline="0" dirty="0" smtClean="0">
                          <a:solidFill>
                            <a:schemeClr val="bg1"/>
                          </a:solidFill>
                          <a:latin typeface="Times New Roman" pitchFamily="18" charset="0"/>
                          <a:ea typeface="Calibri"/>
                          <a:cs typeface="Times New Roman" pitchFamily="18" charset="0"/>
                        </a:rPr>
                        <a:t> معظمها يستند على مبدأ </a:t>
                      </a:r>
                      <a:r>
                        <a:rPr lang="ar-DZ" sz="2400" b="1" baseline="0" dirty="0" err="1" smtClean="0">
                          <a:solidFill>
                            <a:schemeClr val="bg1"/>
                          </a:solidFill>
                          <a:latin typeface="Times New Roman" pitchFamily="18" charset="0"/>
                          <a:ea typeface="Calibri"/>
                          <a:cs typeface="Times New Roman" pitchFamily="18" charset="0"/>
                        </a:rPr>
                        <a:t>الحمائية</a:t>
                      </a:r>
                      <a:r>
                        <a:rPr lang="ar-DZ" sz="2400" b="1" baseline="0" dirty="0" smtClean="0">
                          <a:solidFill>
                            <a:schemeClr val="bg1"/>
                          </a:solidFill>
                          <a:latin typeface="Times New Roman" pitchFamily="18" charset="0"/>
                          <a:ea typeface="Calibri"/>
                          <a:cs typeface="Times New Roman" pitchFamily="18" charset="0"/>
                        </a:rPr>
                        <a:t>.</a:t>
                      </a:r>
                      <a:endParaRPr lang="fr-FR" sz="2400" b="1" dirty="0">
                        <a:solidFill>
                          <a:schemeClr val="bg1"/>
                        </a:solidFill>
                        <a:latin typeface="Times New Roman" pitchFamily="18" charset="0"/>
                        <a:ea typeface="Calibri"/>
                        <a:cs typeface="Times New Roman" pitchFamily="18" charset="0"/>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Technique">
  <a:themeElements>
    <a:clrScheme name="Personnalisé 2">
      <a:dk1>
        <a:sysClr val="windowText" lastClr="000000"/>
      </a:dk1>
      <a:lt1>
        <a:srgbClr val="BFBFBF"/>
      </a:lt1>
      <a:dk2>
        <a:srgbClr val="AAB8DE"/>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2945</TotalTime>
  <Words>5806</Words>
  <Application>Microsoft Office PowerPoint</Application>
  <PresentationFormat>Affichage à l'écran (4:3)</PresentationFormat>
  <Paragraphs>711</Paragraphs>
  <Slides>91</Slides>
  <Notes>1</Notes>
  <HiddenSlides>0</HiddenSlides>
  <MMClips>0</MMClips>
  <ScaleCrop>false</ScaleCrop>
  <HeadingPairs>
    <vt:vector size="4" baseType="variant">
      <vt:variant>
        <vt:lpstr>Thème</vt:lpstr>
      </vt:variant>
      <vt:variant>
        <vt:i4>1</vt:i4>
      </vt:variant>
      <vt:variant>
        <vt:lpstr>Titres des diapositives</vt:lpstr>
      </vt:variant>
      <vt:variant>
        <vt:i4>91</vt:i4>
      </vt:variant>
    </vt:vector>
  </HeadingPairs>
  <TitlesOfParts>
    <vt:vector size="92" baseType="lpstr">
      <vt:lpstr>Technique</vt:lpstr>
      <vt:lpstr>Diapositive 1</vt:lpstr>
      <vt:lpstr>عناصر المحاضرة:</vt:lpstr>
      <vt:lpstr>تمهيد:</vt:lpstr>
      <vt:lpstr>1. تعريف النقل الجوي الدولي:</vt:lpstr>
      <vt:lpstr>Diapositive 5</vt:lpstr>
      <vt:lpstr>Diapositive 6</vt:lpstr>
      <vt:lpstr>Diapositive 7</vt:lpstr>
      <vt:lpstr>Diapositive 8</vt:lpstr>
      <vt:lpstr>Diapositive 9</vt:lpstr>
      <vt:lpstr>Diapositive 10</vt:lpstr>
      <vt:lpstr>Diapositive 11</vt:lpstr>
      <vt:lpstr>ثانيا. عناصر النقل الجوي :</vt:lpstr>
      <vt:lpstr>1. المطارات:</vt:lpstr>
      <vt:lpstr>Diapositive 14</vt:lpstr>
      <vt:lpstr>Diapositive 15</vt:lpstr>
      <vt:lpstr>ج. ترتيب المطارات الدولية حسب عدد المسافرين(2017):</vt:lpstr>
      <vt:lpstr>ترتيب المطارات الدولية حسب المسافرين(2007):</vt:lpstr>
      <vt:lpstr>ترتيب المطارات الدولية حسب الشحن  (طن)2010</vt:lpstr>
      <vt:lpstr>ترتيب المطارات الدولية حسب جودة الخدمات(2018)</vt:lpstr>
      <vt:lpstr>ترتيب المطارات الدولية حسب جودة الخدمات (2012)</vt:lpstr>
      <vt:lpstr>2. الخدمات اللوجستية:</vt:lpstr>
      <vt:lpstr>Diapositive 22</vt:lpstr>
      <vt:lpstr>Diapositive 23</vt:lpstr>
      <vt:lpstr>Diapositive 24</vt:lpstr>
      <vt:lpstr>Diapositive 25</vt:lpstr>
      <vt:lpstr>Diapositive 26</vt:lpstr>
      <vt:lpstr>Diapositive 27</vt:lpstr>
      <vt:lpstr>  الحاويات الجوية Unit Load Device ULD</vt:lpstr>
      <vt:lpstr>Diapositive 29</vt:lpstr>
      <vt:lpstr>Diapositive 30</vt:lpstr>
      <vt:lpstr>Diapositive 31</vt:lpstr>
      <vt:lpstr>Diapositive 32</vt:lpstr>
      <vt:lpstr>Diapositive 33</vt:lpstr>
      <vt:lpstr>Diapositive 34</vt:lpstr>
      <vt:lpstr>Diapositive 35</vt:lpstr>
      <vt:lpstr>د. أنواع طائرات نقل البضائع البحتة (طائرات الشحن):</vt:lpstr>
      <vt:lpstr>Diapositive 37</vt:lpstr>
      <vt:lpstr> طائرات الشحن الإقليمية Regional freighters </vt:lpstr>
      <vt:lpstr> طائرات الشحن الكبيرة Large freighters :</vt:lpstr>
      <vt:lpstr> الطائرات الخاصة:</vt:lpstr>
      <vt:lpstr> الأجيال الجديدة من طائرات الشحن:</vt:lpstr>
      <vt:lpstr>Diapositive 42</vt:lpstr>
      <vt:lpstr>Diapositive 43</vt:lpstr>
      <vt:lpstr>Diapositive 44</vt:lpstr>
      <vt:lpstr>Diapositive 45</vt:lpstr>
      <vt:lpstr>Diapositive 46</vt:lpstr>
      <vt:lpstr>Diapositive 47</vt:lpstr>
      <vt:lpstr>أ. ترتيب شركات النقل الجوي حسب عدد المسافرين </vt:lpstr>
      <vt:lpstr>ب. ترتيب شركات النقل الجوي حسب رقم الأعمال (2018)</vt:lpstr>
      <vt:lpstr>Diapositive 50</vt:lpstr>
      <vt:lpstr>ج. ترتيب شركات الشحن الجوي 2017: مليون طن كم</vt:lpstr>
      <vt:lpstr>Diapositive 52</vt:lpstr>
      <vt:lpstr>1. تعريف تحرير النقل الجوي الدولي:</vt:lpstr>
      <vt:lpstr>Diapositive 54</vt:lpstr>
      <vt:lpstr>Diapositive 55</vt:lpstr>
      <vt:lpstr>Diapositive 56</vt:lpstr>
      <vt:lpstr>5. مفاهيم مشابهة لتحرير النقل الجوي:</vt:lpstr>
      <vt:lpstr>Diapositive 58</vt:lpstr>
      <vt:lpstr>Diapositive 59</vt:lpstr>
      <vt:lpstr>6. نبذة تاريخية عن تحرير النقل الجوي:</vt:lpstr>
      <vt:lpstr>Diapositive 61</vt:lpstr>
      <vt:lpstr>7. الاتفاقيات الدولية لتحرير النقل الجوي: </vt:lpstr>
      <vt:lpstr>Diapositive 63</vt:lpstr>
      <vt:lpstr>Diapositive 64</vt:lpstr>
      <vt:lpstr>8. الحريات الجوية:</vt:lpstr>
      <vt:lpstr>Diapositive 66</vt:lpstr>
      <vt:lpstr>Diapositive 67</vt:lpstr>
      <vt:lpstr>Diapositive 68</vt:lpstr>
      <vt:lpstr>د. الحرية الرابعة (شحن الحركة):</vt:lpstr>
      <vt:lpstr>هـ. الحرية الخامسة (النقل من دولة ثالثة وإليها):</vt:lpstr>
      <vt:lpstr>و. الحرية السادسة (نقل الحركة عن طريق الدولة الأم):</vt:lpstr>
      <vt:lpstr>ز. الحرية السابعة (تشغيل من دولة ثانية إلى/ من دولة ثالثة):</vt:lpstr>
      <vt:lpstr>ح.  الحرية الثامنة (نقل الحركة بين نقطتين في دولة أجنبية):</vt:lpstr>
      <vt:lpstr>ط. الحرية التاسعة (التشغيل فقط في دولة أجنبية):</vt:lpstr>
      <vt:lpstr>المقارنة بين الحريات الجوية</vt:lpstr>
      <vt:lpstr>9. آثار تحرير النقل الجوي الدولي:</vt:lpstr>
      <vt:lpstr>Diapositive 77</vt:lpstr>
      <vt:lpstr>Diapositive 78</vt:lpstr>
      <vt:lpstr>Diapositive 79</vt:lpstr>
      <vt:lpstr>Diapositive 80</vt:lpstr>
      <vt:lpstr>Diapositive 81</vt:lpstr>
      <vt:lpstr>Diapositive 82</vt:lpstr>
      <vt:lpstr>Diapositive 83</vt:lpstr>
      <vt:lpstr>Diapositive 84</vt:lpstr>
      <vt:lpstr>10. تسعير النقل الجوي للبضائع:</vt:lpstr>
      <vt:lpstr>Diapositive 86</vt:lpstr>
      <vt:lpstr>Diapositive 87</vt:lpstr>
      <vt:lpstr>5. مفاهيم مشابهة لتحرير النقل الجوي:</vt:lpstr>
      <vt:lpstr>Diapositive 89</vt:lpstr>
      <vt:lpstr>مقارنة بين نظام التقييد والتحرير</vt:lpstr>
      <vt:lpstr>Diapositive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263</cp:revision>
  <dcterms:created xsi:type="dcterms:W3CDTF">2019-11-17T13:53:01Z</dcterms:created>
  <dcterms:modified xsi:type="dcterms:W3CDTF">2021-02-17T21:17:42Z</dcterms:modified>
</cp:coreProperties>
</file>