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5" r:id="rId2"/>
    <p:sldId id="266" r:id="rId3"/>
    <p:sldId id="257" r:id="rId4"/>
    <p:sldId id="258" r:id="rId5"/>
    <p:sldId id="259" r:id="rId6"/>
    <p:sldId id="260" r:id="rId7"/>
    <p:sldId id="261" r:id="rId8"/>
    <p:sldId id="262" r:id="rId9"/>
    <p:sldId id="263"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882"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A86C1E-9C35-45CF-B48E-F38281F886B0}" type="datetimeFigureOut">
              <a:rPr lang="fr-FR" smtClean="0"/>
              <a:t>28/12/2020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70C96EF-5570-4191-99A1-2EB79B9D377D}" type="slidenum">
              <a:rPr lang="fr-FR" smtClean="0"/>
              <a:t>‹N°›</a:t>
            </a:fld>
            <a:endParaRPr lang="fr-FR"/>
          </a:p>
        </p:txBody>
      </p:sp>
    </p:spTree>
    <p:extLst>
      <p:ext uri="{BB962C8B-B14F-4D97-AF65-F5344CB8AC3E}">
        <p14:creationId xmlns:p14="http://schemas.microsoft.com/office/powerpoint/2010/main" val="21343026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1</a:t>
            </a:fld>
            <a:endParaRPr 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176774B8-BB61-4985-85E9-B655B207CCE2}" type="slidenum">
              <a:rPr lang="fr-FR" smtClean="0"/>
              <a:pPr/>
              <a:t>3</a:t>
            </a:fld>
            <a:endParaRPr lang="fr-F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F46DE0B4-FF62-4B8D-8FBF-78C0F3DAA880}"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785968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6DE0B4-FF62-4B8D-8FBF-78C0F3DAA880}"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2250818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6DE0B4-FF62-4B8D-8FBF-78C0F3DAA880}"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3456045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F46DE0B4-FF62-4B8D-8FBF-78C0F3DAA880}"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21998223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F46DE0B4-FF62-4B8D-8FBF-78C0F3DAA880}" type="datetimeFigureOut">
              <a:rPr lang="fr-FR" smtClean="0"/>
              <a:t>28/12/2020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40588669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F46DE0B4-FF62-4B8D-8FBF-78C0F3DAA880}" type="datetimeFigureOut">
              <a:rPr lang="fr-FR" smtClean="0"/>
              <a:t>28/12/2020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908840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F46DE0B4-FF62-4B8D-8FBF-78C0F3DAA880}" type="datetimeFigureOut">
              <a:rPr lang="fr-FR" smtClean="0"/>
              <a:t>28/12/2020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3702234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F46DE0B4-FF62-4B8D-8FBF-78C0F3DAA880}" type="datetimeFigureOut">
              <a:rPr lang="fr-FR" smtClean="0"/>
              <a:t>28/12/2020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30296774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F46DE0B4-FF62-4B8D-8FBF-78C0F3DAA880}" type="datetimeFigureOut">
              <a:rPr lang="fr-FR" smtClean="0"/>
              <a:t>28/12/2020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1199739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46DE0B4-FF62-4B8D-8FBF-78C0F3DAA880}" type="datetimeFigureOut">
              <a:rPr lang="fr-FR" smtClean="0"/>
              <a:t>28/12/2020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3689789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F46DE0B4-FF62-4B8D-8FBF-78C0F3DAA880}" type="datetimeFigureOut">
              <a:rPr lang="fr-FR" smtClean="0"/>
              <a:t>28/12/2020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1FD568-740B-4F10-9F18-3DD64AD5A379}" type="slidenum">
              <a:rPr lang="fr-FR" smtClean="0"/>
              <a:t>‹N°›</a:t>
            </a:fld>
            <a:endParaRPr lang="fr-FR"/>
          </a:p>
        </p:txBody>
      </p:sp>
    </p:spTree>
    <p:extLst>
      <p:ext uri="{BB962C8B-B14F-4D97-AF65-F5344CB8AC3E}">
        <p14:creationId xmlns:p14="http://schemas.microsoft.com/office/powerpoint/2010/main" val="832115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46DE0B4-FF62-4B8D-8FBF-78C0F3DAA880}" type="datetimeFigureOut">
              <a:rPr lang="fr-FR" smtClean="0"/>
              <a:t>28/12/2020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1FD568-740B-4F10-9F18-3DD64AD5A379}" type="slidenum">
              <a:rPr lang="fr-FR" smtClean="0"/>
              <a:t>‹N°›</a:t>
            </a:fld>
            <a:endParaRPr lang="fr-FR"/>
          </a:p>
        </p:txBody>
      </p:sp>
    </p:spTree>
    <p:extLst>
      <p:ext uri="{BB962C8B-B14F-4D97-AF65-F5344CB8AC3E}">
        <p14:creationId xmlns:p14="http://schemas.microsoft.com/office/powerpoint/2010/main" val="41248504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500034" y="285728"/>
            <a:ext cx="8215370" cy="1661993"/>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just">
              <a:buFont typeface="Arial" pitchFamily="34" charset="0"/>
              <a:buChar char="•"/>
            </a:pPr>
            <a:r>
              <a:rPr lang="fr-FR" sz="2800" b="1" dirty="0" smtClean="0"/>
              <a:t>Les méthodes de visualisation et de description. </a:t>
            </a:r>
          </a:p>
          <a:p>
            <a:pPr algn="just">
              <a:buFont typeface="Arial" pitchFamily="34" charset="0"/>
              <a:buChar char="•"/>
            </a:pPr>
            <a:r>
              <a:rPr lang="fr-FR" sz="2800" b="1" dirty="0" smtClean="0"/>
              <a:t> Les méthodes de classification et de structuration. </a:t>
            </a:r>
          </a:p>
          <a:p>
            <a:pPr algn="just">
              <a:buFont typeface="Arial" pitchFamily="34" charset="0"/>
              <a:buChar char="•"/>
            </a:pPr>
            <a:r>
              <a:rPr lang="fr-FR" sz="2800" b="1" dirty="0" smtClean="0"/>
              <a:t> Les méthodes d’explication et de prédiction. </a:t>
            </a:r>
          </a:p>
          <a:p>
            <a:endParaRPr lang="fr-FR" dirty="0"/>
          </a:p>
        </p:txBody>
      </p:sp>
      <p:sp>
        <p:nvSpPr>
          <p:cNvPr id="3" name="ZoneTexte 2"/>
          <p:cNvSpPr txBox="1"/>
          <p:nvPr/>
        </p:nvSpPr>
        <p:spPr>
          <a:xfrm>
            <a:off x="285720" y="2500306"/>
            <a:ext cx="8643998" cy="2677656"/>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sz="2800" b="1" dirty="0" smtClean="0"/>
              <a:t>Les méthodes de visualisation et de description.</a:t>
            </a:r>
          </a:p>
          <a:p>
            <a:pPr algn="just"/>
            <a:r>
              <a:rPr lang="fr-FR" sz="2800" b="1" dirty="0" smtClean="0"/>
              <a:t>But: </a:t>
            </a:r>
            <a:r>
              <a:rPr lang="fr-FR" sz="2800" dirty="0" smtClean="0"/>
              <a:t>Permettre à l’analyste d’avoir une </a:t>
            </a:r>
            <a:r>
              <a:rPr lang="fr-FR" sz="2800" b="1" dirty="0" smtClean="0"/>
              <a:t>compréhension synthétique</a:t>
            </a:r>
            <a:r>
              <a:rPr lang="fr-FR" sz="2800" dirty="0" smtClean="0"/>
              <a:t> de l’ensemble de ses données (indicateurs statistiques ).</a:t>
            </a:r>
            <a:r>
              <a:rPr lang="fr-FR" sz="2800" b="1" dirty="0" smtClean="0"/>
              <a:t> </a:t>
            </a:r>
          </a:p>
          <a:p>
            <a:pPr algn="just"/>
            <a:r>
              <a:rPr lang="fr-FR" sz="2800" dirty="0" smtClean="0"/>
              <a:t>La description et la visualisation peuvent être mono ou multidimensionnelles .</a:t>
            </a:r>
            <a:endParaRPr lang="fr-FR" sz="2800" dirty="0"/>
          </a:p>
        </p:txBody>
      </p:sp>
    </p:spTree>
    <p:extLst>
      <p:ext uri="{BB962C8B-B14F-4D97-AF65-F5344CB8AC3E}">
        <p14:creationId xmlns:p14="http://schemas.microsoft.com/office/powerpoint/2010/main" val="1061656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Effect transition="in" filter="wipe(down)">
                                      <p:cBhvr>
                                        <p:cTn id="25" dur="580">
                                          <p:stCondLst>
                                            <p:cond delay="0"/>
                                          </p:stCondLst>
                                        </p:cTn>
                                        <p:tgtEl>
                                          <p:spTgt spid="3"/>
                                        </p:tgtEl>
                                      </p:cBhvr>
                                    </p:animEffect>
                                    <p:anim calcmode="lin" valueType="num">
                                      <p:cBhvr>
                                        <p:cTn id="26"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gtEl>
                                      </p:cBhvr>
                                      <p:to x="100000" y="60000"/>
                                    </p:animScale>
                                    <p:animScale>
                                      <p:cBhvr>
                                        <p:cTn id="32" dur="166" decel="50000">
                                          <p:stCondLst>
                                            <p:cond delay="676"/>
                                          </p:stCondLst>
                                        </p:cTn>
                                        <p:tgtEl>
                                          <p:spTgt spid="3"/>
                                        </p:tgtEl>
                                      </p:cBhvr>
                                      <p:to x="100000" y="100000"/>
                                    </p:animScale>
                                    <p:animScale>
                                      <p:cBhvr>
                                        <p:cTn id="33" dur="26">
                                          <p:stCondLst>
                                            <p:cond delay="1312"/>
                                          </p:stCondLst>
                                        </p:cTn>
                                        <p:tgtEl>
                                          <p:spTgt spid="3"/>
                                        </p:tgtEl>
                                      </p:cBhvr>
                                      <p:to x="100000" y="80000"/>
                                    </p:animScale>
                                    <p:animScale>
                                      <p:cBhvr>
                                        <p:cTn id="34" dur="166" decel="50000">
                                          <p:stCondLst>
                                            <p:cond delay="1338"/>
                                          </p:stCondLst>
                                        </p:cTn>
                                        <p:tgtEl>
                                          <p:spTgt spid="3"/>
                                        </p:tgtEl>
                                      </p:cBhvr>
                                      <p:to x="100000" y="100000"/>
                                    </p:animScale>
                                    <p:animScale>
                                      <p:cBhvr>
                                        <p:cTn id="35" dur="26">
                                          <p:stCondLst>
                                            <p:cond delay="1642"/>
                                          </p:stCondLst>
                                        </p:cTn>
                                        <p:tgtEl>
                                          <p:spTgt spid="3"/>
                                        </p:tgtEl>
                                      </p:cBhvr>
                                      <p:to x="100000" y="90000"/>
                                    </p:animScale>
                                    <p:animScale>
                                      <p:cBhvr>
                                        <p:cTn id="36" dur="166" decel="50000">
                                          <p:stCondLst>
                                            <p:cond delay="1668"/>
                                          </p:stCondLst>
                                        </p:cTn>
                                        <p:tgtEl>
                                          <p:spTgt spid="3"/>
                                        </p:tgtEl>
                                      </p:cBhvr>
                                      <p:to x="100000" y="100000"/>
                                    </p:animScale>
                                    <p:animScale>
                                      <p:cBhvr>
                                        <p:cTn id="37" dur="26">
                                          <p:stCondLst>
                                            <p:cond delay="1808"/>
                                          </p:stCondLst>
                                        </p:cTn>
                                        <p:tgtEl>
                                          <p:spTgt spid="3"/>
                                        </p:tgtEl>
                                      </p:cBhvr>
                                      <p:to x="100000" y="95000"/>
                                    </p:animScale>
                                    <p:animScale>
                                      <p:cBhvr>
                                        <p:cTn id="38"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715436" cy="526297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400" dirty="0" smtClean="0">
                <a:latin typeface="Times New Roman" pitchFamily="18" charset="0"/>
                <a:cs typeface="Times New Roman" pitchFamily="18" charset="0"/>
              </a:rPr>
              <a:t>Il existe une multitude de méthodes d’explication et ou de prédiction développées dans différents contextes. En dehors des méthodes à base d’instance, citons synthétiquement les principales familles de méthodes d’explication et de prédiction à savoir:</a:t>
            </a:r>
          </a:p>
          <a:p>
            <a:pPr marL="342900" indent="-342900">
              <a:buFont typeface="+mj-lt"/>
              <a:buAutoNum type="arabicPeriod"/>
            </a:pPr>
            <a:r>
              <a:rPr lang="fr-FR" sz="2400" b="1" dirty="0" smtClean="0">
                <a:latin typeface="Times New Roman" pitchFamily="18" charset="0"/>
                <a:cs typeface="Times New Roman" pitchFamily="18" charset="0"/>
              </a:rPr>
              <a:t>Les graphes d’induction (</a:t>
            </a:r>
            <a:r>
              <a:rPr lang="fr-FR" sz="2400" dirty="0" smtClean="0">
                <a:latin typeface="Times New Roman" pitchFamily="18" charset="0"/>
                <a:cs typeface="Times New Roman" pitchFamily="18" charset="0"/>
              </a:rPr>
              <a:t>les arbres de décision …).</a:t>
            </a:r>
          </a:p>
          <a:p>
            <a:pPr marL="342900" indent="-342900">
              <a:buFont typeface="+mj-lt"/>
              <a:buAutoNum type="arabicPeriod"/>
            </a:pPr>
            <a:r>
              <a:rPr lang="fr-FR" sz="2400" b="1" dirty="0" smtClean="0">
                <a:latin typeface="Times New Roman" pitchFamily="18" charset="0"/>
                <a:cs typeface="Times New Roman" pitchFamily="18" charset="0"/>
              </a:rPr>
              <a:t>Les réseaux de neurones .</a:t>
            </a:r>
          </a:p>
          <a:p>
            <a:pPr marL="457200" indent="-457200">
              <a:buFont typeface="+mj-lt"/>
              <a:buAutoNum type="arabicPeriod"/>
            </a:pPr>
            <a:r>
              <a:rPr lang="fr-FR" sz="2400" b="1" dirty="0" smtClean="0">
                <a:latin typeface="Times New Roman" pitchFamily="18" charset="0"/>
                <a:cs typeface="Times New Roman" pitchFamily="18" charset="0"/>
              </a:rPr>
              <a:t>Les méthodes de régression .</a:t>
            </a:r>
          </a:p>
          <a:p>
            <a:pPr marL="457200" indent="-457200">
              <a:buFont typeface="+mj-lt"/>
              <a:buAutoNum type="arabicPeriod"/>
            </a:pPr>
            <a:r>
              <a:rPr lang="fr-FR" sz="2400" b="1" dirty="0" smtClean="0">
                <a:latin typeface="Times New Roman" pitchFamily="18" charset="0"/>
                <a:cs typeface="Times New Roman" pitchFamily="18" charset="0"/>
              </a:rPr>
              <a:t>L’analyse discriminante (ACP , ACM).</a:t>
            </a:r>
          </a:p>
          <a:p>
            <a:pPr marL="457200" indent="-457200">
              <a:buFont typeface="+mj-lt"/>
              <a:buAutoNum type="arabicPeriod"/>
            </a:pPr>
            <a:r>
              <a:rPr lang="fr-FR" sz="2400" b="1" dirty="0" smtClean="0">
                <a:latin typeface="Times New Roman" pitchFamily="18" charset="0"/>
                <a:cs typeface="Times New Roman" pitchFamily="18" charset="0"/>
              </a:rPr>
              <a:t>Les réseaux </a:t>
            </a:r>
            <a:r>
              <a:rPr lang="fr-FR" sz="2400" b="1" dirty="0" err="1" smtClean="0">
                <a:latin typeface="Times New Roman" pitchFamily="18" charset="0"/>
                <a:cs typeface="Times New Roman" pitchFamily="18" charset="0"/>
              </a:rPr>
              <a:t>bayésiens</a:t>
            </a:r>
            <a:r>
              <a:rPr lang="fr-FR" sz="2400" b="1" dirty="0" smtClean="0">
                <a:latin typeface="Times New Roman" pitchFamily="18" charset="0"/>
                <a:cs typeface="Times New Roman" pitchFamily="18" charset="0"/>
              </a:rPr>
              <a:t>.</a:t>
            </a:r>
          </a:p>
          <a:p>
            <a:pPr marL="457200" indent="-457200">
              <a:buFont typeface="+mj-lt"/>
              <a:buAutoNum type="arabicPeriod"/>
            </a:pPr>
            <a:r>
              <a:rPr lang="fr-FR" sz="2400" b="1" dirty="0" smtClean="0">
                <a:latin typeface="Times New Roman" pitchFamily="18" charset="0"/>
                <a:cs typeface="Times New Roman" pitchFamily="18" charset="0"/>
              </a:rPr>
              <a:t>Les règles d’association.</a:t>
            </a:r>
          </a:p>
          <a:p>
            <a:pPr marL="457200" indent="-457200">
              <a:buFont typeface="+mj-lt"/>
              <a:buAutoNum type="arabicPeriod"/>
            </a:pPr>
            <a:r>
              <a:rPr lang="fr-FR" sz="2400" b="1" dirty="0" smtClean="0">
                <a:latin typeface="Times New Roman" pitchFamily="18" charset="0"/>
                <a:cs typeface="Times New Roman" pitchFamily="18" charset="0"/>
              </a:rPr>
              <a:t>Les SVM (</a:t>
            </a:r>
            <a:r>
              <a:rPr lang="fr-FR" sz="2400" b="1" i="1" dirty="0" smtClean="0">
                <a:latin typeface="Times New Roman" pitchFamily="18" charset="0"/>
                <a:cs typeface="Times New Roman" pitchFamily="18" charset="0"/>
              </a:rPr>
              <a:t>support </a:t>
            </a:r>
            <a:r>
              <a:rPr lang="fr-FR" sz="2400" b="1" i="1" dirty="0" err="1" smtClean="0">
                <a:latin typeface="Times New Roman" pitchFamily="18" charset="0"/>
                <a:cs typeface="Times New Roman" pitchFamily="18" charset="0"/>
              </a:rPr>
              <a:t>vector</a:t>
            </a:r>
            <a:r>
              <a:rPr lang="fr-FR" sz="2400" b="1" i="1" dirty="0" smtClean="0">
                <a:latin typeface="Times New Roman" pitchFamily="18" charset="0"/>
                <a:cs typeface="Times New Roman" pitchFamily="18" charset="0"/>
              </a:rPr>
              <a:t> machine). </a:t>
            </a:r>
          </a:p>
          <a:p>
            <a:pPr marL="457200" indent="-457200">
              <a:buFont typeface="+mj-lt"/>
              <a:buAutoNum type="arabicPeriod"/>
            </a:pPr>
            <a:r>
              <a:rPr lang="fr-FR" sz="2400" b="1" dirty="0" smtClean="0">
                <a:latin typeface="Times New Roman" pitchFamily="18" charset="0"/>
                <a:cs typeface="Times New Roman" pitchFamily="18" charset="0"/>
              </a:rPr>
              <a:t>Les KNN(les K plus proches voisins).</a:t>
            </a:r>
          </a:p>
          <a:p>
            <a:pPr marL="457200" indent="-457200">
              <a:buFont typeface="+mj-lt"/>
              <a:buAutoNum type="arabicPeriod"/>
            </a:pPr>
            <a:r>
              <a:rPr lang="fr-FR" sz="2400" b="1" dirty="0" smtClean="0">
                <a:latin typeface="Times New Roman" pitchFamily="18" charset="0"/>
                <a:cs typeface="Times New Roman" pitchFamily="18" charset="0"/>
              </a:rPr>
              <a:t>Les K moyennes(les K </a:t>
            </a:r>
            <a:r>
              <a:rPr lang="fr-FR" sz="2400" b="1" dirty="0" err="1" smtClean="0">
                <a:latin typeface="Times New Roman" pitchFamily="18" charset="0"/>
                <a:cs typeface="Times New Roman" pitchFamily="18" charset="0"/>
              </a:rPr>
              <a:t>means</a:t>
            </a:r>
            <a:r>
              <a:rPr lang="fr-FR" sz="2400" b="1" dirty="0" smtClean="0">
                <a:latin typeface="Times New Roman" pitchFamily="18" charset="0"/>
                <a:cs typeface="Times New Roman" pitchFamily="18" charset="0"/>
              </a:rPr>
              <a:t>).</a:t>
            </a:r>
          </a:p>
          <a:p>
            <a:pPr marL="457200" indent="-457200">
              <a:buFont typeface="+mj-lt"/>
              <a:buAutoNum type="arabicPeriod"/>
            </a:pPr>
            <a:r>
              <a:rPr lang="fr-FR" sz="2400" b="1" dirty="0" smtClean="0">
                <a:latin typeface="Times New Roman" pitchFamily="18" charset="0"/>
                <a:cs typeface="Times New Roman" pitchFamily="18" charset="0"/>
              </a:rPr>
              <a:t>Les algorithmes génétiques.</a:t>
            </a:r>
            <a:endParaRPr lang="fr-FR" dirty="0"/>
          </a:p>
        </p:txBody>
      </p:sp>
    </p:spTree>
    <p:extLst>
      <p:ext uri="{BB962C8B-B14F-4D97-AF65-F5344CB8AC3E}">
        <p14:creationId xmlns:p14="http://schemas.microsoft.com/office/powerpoint/2010/main" val="12687386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1571604" y="785794"/>
            <a:ext cx="6000792" cy="4214842"/>
          </a:xfrm>
          <a:prstGeom prst="roundRect">
            <a:avLst/>
          </a:prstGeom>
          <a:solidFill>
            <a:srgbClr val="FFFFFF">
              <a:shade val="85000"/>
            </a:srgbClr>
          </a:solidFill>
          <a:ln w="88900" cap="sq">
            <a:noFill/>
            <a:miter lim="800000"/>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pic>
    </p:spTree>
    <p:extLst>
      <p:ext uri="{BB962C8B-B14F-4D97-AF65-F5344CB8AC3E}">
        <p14:creationId xmlns:p14="http://schemas.microsoft.com/office/powerpoint/2010/main" val="1788538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wipe(down)">
                                      <p:cBhvr>
                                        <p:cTn id="7" dur="580">
                                          <p:stCondLst>
                                            <p:cond delay="0"/>
                                          </p:stCondLst>
                                        </p:cTn>
                                        <p:tgtEl>
                                          <p:spTgt spid="1026"/>
                                        </p:tgtEl>
                                      </p:cBhvr>
                                    </p:animEffect>
                                    <p:anim calcmode="lin" valueType="num">
                                      <p:cBhvr>
                                        <p:cTn id="8" dur="1822" tmFilter="0,0; 0.14,0.36; 0.43,0.73; 0.71,0.91; 1.0,1.0">
                                          <p:stCondLst>
                                            <p:cond delay="0"/>
                                          </p:stCondLst>
                                        </p:cTn>
                                        <p:tgtEl>
                                          <p:spTgt spid="102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2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2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2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26"/>
                                        </p:tgtEl>
                                        <p:attrNameLst>
                                          <p:attrName>ppt_y</p:attrName>
                                        </p:attrNameLst>
                                      </p:cBhvr>
                                      <p:tavLst>
                                        <p:tav tm="0" fmla="#ppt_y-sin(pi*$)/81">
                                          <p:val>
                                            <p:fltVal val="0"/>
                                          </p:val>
                                        </p:tav>
                                        <p:tav tm="100000">
                                          <p:val>
                                            <p:fltVal val="1"/>
                                          </p:val>
                                        </p:tav>
                                      </p:tavLst>
                                    </p:anim>
                                    <p:animScale>
                                      <p:cBhvr>
                                        <p:cTn id="13" dur="26">
                                          <p:stCondLst>
                                            <p:cond delay="650"/>
                                          </p:stCondLst>
                                        </p:cTn>
                                        <p:tgtEl>
                                          <p:spTgt spid="1026"/>
                                        </p:tgtEl>
                                      </p:cBhvr>
                                      <p:to x="100000" y="60000"/>
                                    </p:animScale>
                                    <p:animScale>
                                      <p:cBhvr>
                                        <p:cTn id="14" dur="166" decel="50000">
                                          <p:stCondLst>
                                            <p:cond delay="676"/>
                                          </p:stCondLst>
                                        </p:cTn>
                                        <p:tgtEl>
                                          <p:spTgt spid="1026"/>
                                        </p:tgtEl>
                                      </p:cBhvr>
                                      <p:to x="100000" y="100000"/>
                                    </p:animScale>
                                    <p:animScale>
                                      <p:cBhvr>
                                        <p:cTn id="15" dur="26">
                                          <p:stCondLst>
                                            <p:cond delay="1312"/>
                                          </p:stCondLst>
                                        </p:cTn>
                                        <p:tgtEl>
                                          <p:spTgt spid="1026"/>
                                        </p:tgtEl>
                                      </p:cBhvr>
                                      <p:to x="100000" y="80000"/>
                                    </p:animScale>
                                    <p:animScale>
                                      <p:cBhvr>
                                        <p:cTn id="16" dur="166" decel="50000">
                                          <p:stCondLst>
                                            <p:cond delay="1338"/>
                                          </p:stCondLst>
                                        </p:cTn>
                                        <p:tgtEl>
                                          <p:spTgt spid="1026"/>
                                        </p:tgtEl>
                                      </p:cBhvr>
                                      <p:to x="100000" y="100000"/>
                                    </p:animScale>
                                    <p:animScale>
                                      <p:cBhvr>
                                        <p:cTn id="17" dur="26">
                                          <p:stCondLst>
                                            <p:cond delay="1642"/>
                                          </p:stCondLst>
                                        </p:cTn>
                                        <p:tgtEl>
                                          <p:spTgt spid="1026"/>
                                        </p:tgtEl>
                                      </p:cBhvr>
                                      <p:to x="100000" y="90000"/>
                                    </p:animScale>
                                    <p:animScale>
                                      <p:cBhvr>
                                        <p:cTn id="18" dur="166" decel="50000">
                                          <p:stCondLst>
                                            <p:cond delay="1668"/>
                                          </p:stCondLst>
                                        </p:cTn>
                                        <p:tgtEl>
                                          <p:spTgt spid="1026"/>
                                        </p:tgtEl>
                                      </p:cBhvr>
                                      <p:to x="100000" y="100000"/>
                                    </p:animScale>
                                    <p:animScale>
                                      <p:cBhvr>
                                        <p:cTn id="19" dur="26">
                                          <p:stCondLst>
                                            <p:cond delay="1808"/>
                                          </p:stCondLst>
                                        </p:cTn>
                                        <p:tgtEl>
                                          <p:spTgt spid="1026"/>
                                        </p:tgtEl>
                                      </p:cBhvr>
                                      <p:to x="100000" y="95000"/>
                                    </p:animScale>
                                    <p:animScale>
                                      <p:cBhvr>
                                        <p:cTn id="20" dur="166" decel="50000">
                                          <p:stCondLst>
                                            <p:cond delay="1834"/>
                                          </p:stCondLst>
                                        </p:cTn>
                                        <p:tgtEl>
                                          <p:spTgt spid="102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0" y="857232"/>
            <a:ext cx="9144000" cy="184665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endParaRPr lang="fr-FR" dirty="0" smtClean="0"/>
          </a:p>
          <a:p>
            <a:pPr algn="just"/>
            <a:r>
              <a:rPr lang="fr-FR" dirty="0" smtClean="0">
                <a:latin typeface="Times New Roman" pitchFamily="18" charset="0"/>
                <a:cs typeface="Times New Roman" pitchFamily="18" charset="0"/>
              </a:rPr>
              <a:t>À </a:t>
            </a:r>
            <a:r>
              <a:rPr lang="fr-FR" sz="2400" dirty="0" smtClean="0">
                <a:latin typeface="Times New Roman" pitchFamily="18" charset="0"/>
                <a:cs typeface="Times New Roman" pitchFamily="18" charset="0"/>
              </a:rPr>
              <a:t>cause de la volumétrie, l’utilisateur cherche souvent à identifier des </a:t>
            </a:r>
            <a:r>
              <a:rPr lang="fr-FR" sz="2400" b="1" dirty="0" smtClean="0">
                <a:latin typeface="Times New Roman" pitchFamily="18" charset="0"/>
                <a:cs typeface="Times New Roman" pitchFamily="18" charset="0"/>
              </a:rPr>
              <a:t>groupes d’objets semblables </a:t>
            </a:r>
            <a:r>
              <a:rPr lang="fr-FR" sz="2400" dirty="0" smtClean="0">
                <a:latin typeface="Times New Roman" pitchFamily="18" charset="0"/>
                <a:cs typeface="Times New Roman" pitchFamily="18" charset="0"/>
              </a:rPr>
              <a:t>au sens d’une métrique donnée. Ces groupes</a:t>
            </a:r>
            <a:r>
              <a:rPr lang="fr-FR" sz="2400" b="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peuvent correspondre à une réalité ou à des </a:t>
            </a:r>
            <a:r>
              <a:rPr lang="fr-FR" sz="2400" b="1" dirty="0" smtClean="0">
                <a:latin typeface="Times New Roman" pitchFamily="18" charset="0"/>
                <a:cs typeface="Times New Roman" pitchFamily="18" charset="0"/>
              </a:rPr>
              <a:t>concepts </a:t>
            </a:r>
            <a:r>
              <a:rPr lang="fr-FR" sz="2400" dirty="0" smtClean="0">
                <a:latin typeface="Times New Roman" pitchFamily="18" charset="0"/>
                <a:cs typeface="Times New Roman" pitchFamily="18" charset="0"/>
              </a:rPr>
              <a:t>(ils n'existent pas en tant que tels dans la nature) particuliers. </a:t>
            </a:r>
          </a:p>
        </p:txBody>
      </p:sp>
      <p:sp>
        <p:nvSpPr>
          <p:cNvPr id="7" name="ZoneTexte 6"/>
          <p:cNvSpPr txBox="1"/>
          <p:nvPr/>
        </p:nvSpPr>
        <p:spPr>
          <a:xfrm>
            <a:off x="0" y="3000372"/>
            <a:ext cx="9144000"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400" dirty="0" smtClean="0">
                <a:latin typeface="Times New Roman" pitchFamily="18" charset="0"/>
                <a:cs typeface="Times New Roman" pitchFamily="18" charset="0"/>
              </a:rPr>
              <a:t>Les méthodes de structuration ont pour </a:t>
            </a:r>
            <a:r>
              <a:rPr lang="fr-FR" sz="2400" u="sng" dirty="0" smtClean="0">
                <a:latin typeface="Times New Roman" pitchFamily="18" charset="0"/>
                <a:cs typeface="Times New Roman" pitchFamily="18" charset="0"/>
              </a:rPr>
              <a:t>objet </a:t>
            </a:r>
            <a:r>
              <a:rPr lang="fr-FR" sz="2400" dirty="0" smtClean="0">
                <a:latin typeface="Times New Roman" pitchFamily="18" charset="0"/>
                <a:cs typeface="Times New Roman" pitchFamily="18" charset="0"/>
              </a:rPr>
              <a:t>de </a:t>
            </a:r>
            <a:r>
              <a:rPr lang="fr-FR" sz="2400" b="1" dirty="0" smtClean="0">
                <a:latin typeface="Times New Roman" pitchFamily="18" charset="0"/>
                <a:cs typeface="Times New Roman" pitchFamily="18" charset="0"/>
              </a:rPr>
              <a:t>repérer </a:t>
            </a:r>
            <a:r>
              <a:rPr lang="fr-FR" sz="2400" dirty="0" smtClean="0">
                <a:latin typeface="Times New Roman" pitchFamily="18" charset="0"/>
                <a:cs typeface="Times New Roman" pitchFamily="18" charset="0"/>
              </a:rPr>
              <a:t>ces structures de groupe invisibles à l’</a:t>
            </a:r>
            <a:r>
              <a:rPr lang="fr-FR" sz="2400" dirty="0" err="1" smtClean="0">
                <a:latin typeface="Times New Roman" pitchFamily="18" charset="0"/>
                <a:cs typeface="Times New Roman" pitchFamily="18" charset="0"/>
              </a:rPr>
              <a:t>oeil</a:t>
            </a:r>
            <a:r>
              <a:rPr lang="fr-FR" sz="2400" dirty="0" smtClean="0">
                <a:latin typeface="Times New Roman" pitchFamily="18" charset="0"/>
                <a:cs typeface="Times New Roman" pitchFamily="18" charset="0"/>
              </a:rPr>
              <a:t> nu et les catégoriser en classes en fonction de certaines propriétés communes ou en fonction d'un critère donné.</a:t>
            </a:r>
            <a:r>
              <a:rPr lang="fr-FR" dirty="0" smtClean="0"/>
              <a:t> </a:t>
            </a:r>
            <a:endParaRPr lang="fr-FR" dirty="0"/>
          </a:p>
        </p:txBody>
      </p:sp>
      <p:sp>
        <p:nvSpPr>
          <p:cNvPr id="8" name="ZoneTexte 7"/>
          <p:cNvSpPr txBox="1"/>
          <p:nvPr/>
        </p:nvSpPr>
        <p:spPr>
          <a:xfrm>
            <a:off x="0" y="214290"/>
            <a:ext cx="8429652"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fr-FR" sz="2800" b="1" dirty="0" smtClean="0">
                <a:latin typeface="Times New Roman" pitchFamily="18" charset="0"/>
                <a:cs typeface="Times New Roman" pitchFamily="18" charset="0"/>
              </a:rPr>
              <a:t>Les méthodes de classification et de structuration </a:t>
            </a:r>
          </a:p>
        </p:txBody>
      </p:sp>
      <p:sp>
        <p:nvSpPr>
          <p:cNvPr id="9" name="ZoneTexte 8"/>
          <p:cNvSpPr txBox="1"/>
          <p:nvPr/>
        </p:nvSpPr>
        <p:spPr>
          <a:xfrm>
            <a:off x="0" y="4572008"/>
            <a:ext cx="9144000" cy="2954655"/>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400" dirty="0" smtClean="0">
                <a:latin typeface="Times New Roman" pitchFamily="18" charset="0"/>
                <a:cs typeface="Times New Roman" pitchFamily="18" charset="0"/>
              </a:rPr>
              <a:t>Les techniques employées pour des opérations de classification  relèvent d’un </a:t>
            </a:r>
            <a:r>
              <a:rPr lang="fr-FR" sz="2400" b="1" i="1" dirty="0" smtClean="0">
                <a:latin typeface="Times New Roman" pitchFamily="18" charset="0"/>
                <a:cs typeface="Times New Roman" pitchFamily="18" charset="0"/>
              </a:rPr>
              <a:t>apprentissage</a:t>
            </a:r>
            <a:r>
              <a:rPr lang="fr-FR" sz="2400" i="1" dirty="0" smtClean="0">
                <a:latin typeface="Times New Roman" pitchFamily="18" charset="0"/>
                <a:cs typeface="Times New Roman" pitchFamily="18" charset="0"/>
              </a:rPr>
              <a:t> :</a:t>
            </a:r>
          </a:p>
          <a:p>
            <a:pPr lvl="1" algn="just">
              <a:buFont typeface="Arial" pitchFamily="34" charset="0"/>
              <a:buChar char="•"/>
            </a:pPr>
            <a:r>
              <a:rPr lang="fr-FR" sz="2400" i="1" dirty="0" smtClean="0">
                <a:latin typeface="Times New Roman" pitchFamily="18" charset="0"/>
                <a:cs typeface="Times New Roman" pitchFamily="18" charset="0"/>
              </a:rPr>
              <a:t> </a:t>
            </a:r>
            <a:r>
              <a:rPr lang="fr-FR" sz="2400" b="1" i="1" dirty="0" smtClean="0">
                <a:latin typeface="Times New Roman" pitchFamily="18" charset="0"/>
                <a:cs typeface="Times New Roman" pitchFamily="18" charset="0"/>
              </a:rPr>
              <a:t>Supervisé</a:t>
            </a:r>
            <a:r>
              <a:rPr lang="fr-FR" sz="2400" dirty="0" smtClean="0">
                <a:latin typeface="Times New Roman" pitchFamily="18" charset="0"/>
                <a:cs typeface="Times New Roman" pitchFamily="18" charset="0"/>
              </a:rPr>
              <a:t>(l'utilisateur sait a priori quelles classes, groupes ou catégories il va obtenir)</a:t>
            </a:r>
            <a:r>
              <a:rPr lang="fr-FR" sz="2400" i="1" dirty="0" smtClean="0"/>
              <a:t>. </a:t>
            </a:r>
          </a:p>
          <a:p>
            <a:pPr lvl="1" algn="just">
              <a:buFont typeface="Arial" pitchFamily="34" charset="0"/>
              <a:buChar char="•"/>
            </a:pPr>
            <a:r>
              <a:rPr lang="fr-FR" sz="2400" b="1" i="1" dirty="0" smtClean="0"/>
              <a:t>Non supervisé</a:t>
            </a:r>
            <a:r>
              <a:rPr lang="fr-FR" sz="2400" b="1" i="1"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(l'utilisateur ne sait pas a priori quelles classes, groupes ou catégories il va obtenir)</a:t>
            </a:r>
            <a:r>
              <a:rPr lang="fr-FR" sz="2400" i="1" dirty="0" smtClean="0"/>
              <a:t>.</a:t>
            </a:r>
            <a:endParaRPr lang="fr-FR" sz="2400" b="1" i="1" dirty="0" smtClean="0"/>
          </a:p>
          <a:p>
            <a:pPr lvl="1" algn="just">
              <a:buFont typeface="Arial" pitchFamily="34" charset="0"/>
              <a:buChar char="•"/>
            </a:pPr>
            <a:r>
              <a:rPr lang="fr-FR" sz="2400" b="1" i="1" dirty="0" smtClean="0">
                <a:latin typeface="Times New Roman" pitchFamily="18" charset="0"/>
                <a:cs typeface="Times New Roman" pitchFamily="18" charset="0"/>
              </a:rPr>
              <a:t>Mixte</a:t>
            </a:r>
            <a:endParaRPr lang="fr-FR" sz="2400" i="1" dirty="0" smtClean="0">
              <a:latin typeface="Times New Roman" pitchFamily="18" charset="0"/>
              <a:cs typeface="Times New Roman" pitchFamily="18" charset="0"/>
            </a:endParaRPr>
          </a:p>
          <a:p>
            <a:r>
              <a:rPr lang="fr-FR" dirty="0" smtClean="0"/>
              <a:t>  </a:t>
            </a:r>
          </a:p>
        </p:txBody>
      </p:sp>
    </p:spTree>
    <p:extLst>
      <p:ext uri="{BB962C8B-B14F-4D97-AF65-F5344CB8AC3E}">
        <p14:creationId xmlns:p14="http://schemas.microsoft.com/office/powerpoint/2010/main" val="500820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arn(inVertic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down)">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31"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p:cTn id="22" dur="1000" fill="hold"/>
                                        <p:tgtEl>
                                          <p:spTgt spid="9"/>
                                        </p:tgtEl>
                                        <p:attrNameLst>
                                          <p:attrName>ppt_w</p:attrName>
                                        </p:attrNameLst>
                                      </p:cBhvr>
                                      <p:tavLst>
                                        <p:tav tm="0">
                                          <p:val>
                                            <p:fltVal val="0"/>
                                          </p:val>
                                        </p:tav>
                                        <p:tav tm="100000">
                                          <p:val>
                                            <p:strVal val="#ppt_w"/>
                                          </p:val>
                                        </p:tav>
                                      </p:tavLst>
                                    </p:anim>
                                    <p:anim calcmode="lin" valueType="num">
                                      <p:cBhvr>
                                        <p:cTn id="23" dur="1000" fill="hold"/>
                                        <p:tgtEl>
                                          <p:spTgt spid="9"/>
                                        </p:tgtEl>
                                        <p:attrNameLst>
                                          <p:attrName>ppt_h</p:attrName>
                                        </p:attrNameLst>
                                      </p:cBhvr>
                                      <p:tavLst>
                                        <p:tav tm="0">
                                          <p:val>
                                            <p:fltVal val="0"/>
                                          </p:val>
                                        </p:tav>
                                        <p:tav tm="100000">
                                          <p:val>
                                            <p:strVal val="#ppt_h"/>
                                          </p:val>
                                        </p:tav>
                                      </p:tavLst>
                                    </p:anim>
                                    <p:anim calcmode="lin" valueType="num">
                                      <p:cBhvr>
                                        <p:cTn id="24" dur="1000" fill="hold"/>
                                        <p:tgtEl>
                                          <p:spTgt spid="9"/>
                                        </p:tgtEl>
                                        <p:attrNameLst>
                                          <p:attrName>style.rotation</p:attrName>
                                        </p:attrNameLst>
                                      </p:cBhvr>
                                      <p:tavLst>
                                        <p:tav tm="0">
                                          <p:val>
                                            <p:fltVal val="90"/>
                                          </p:val>
                                        </p:tav>
                                        <p:tav tm="100000">
                                          <p:val>
                                            <p:fltVal val="0"/>
                                          </p:val>
                                        </p:tav>
                                      </p:tavLst>
                                    </p:anim>
                                    <p:animEffect transition="in" filter="fade">
                                      <p:cBhvr>
                                        <p:cTn id="25" dur="1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a:srcRect/>
          <a:stretch>
            <a:fillRect/>
          </a:stretch>
        </p:blipFill>
        <p:spPr bwMode="auto">
          <a:xfrm>
            <a:off x="2071670" y="1500174"/>
            <a:ext cx="5072098" cy="4115099"/>
          </a:xfrm>
          <a:prstGeom prst="rect">
            <a:avLst/>
          </a:prstGeom>
          <a:noFill/>
          <a:ln w="9525">
            <a:noFill/>
            <a:miter lim="800000"/>
            <a:headEnd/>
            <a:tailEnd/>
          </a:ln>
          <a:effectLst/>
        </p:spPr>
      </p:pic>
    </p:spTree>
    <p:extLst>
      <p:ext uri="{BB962C8B-B14F-4D97-AF65-F5344CB8AC3E}">
        <p14:creationId xmlns:p14="http://schemas.microsoft.com/office/powerpoint/2010/main" val="8490175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57158" y="214290"/>
            <a:ext cx="8501122"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just">
              <a:buFont typeface="Arial" pitchFamily="34" charset="0"/>
              <a:buChar char="•"/>
            </a:pPr>
            <a:r>
              <a:rPr lang="fr-FR" sz="2800" b="1" dirty="0"/>
              <a:t> Les méthodes d’explication et de prédiction. </a:t>
            </a:r>
            <a:r>
              <a:rPr lang="fr-FR" sz="2800" b="1" dirty="0" smtClean="0"/>
              <a:t> </a:t>
            </a:r>
          </a:p>
        </p:txBody>
      </p:sp>
      <p:sp>
        <p:nvSpPr>
          <p:cNvPr id="5" name="ZoneTexte 4"/>
          <p:cNvSpPr txBox="1"/>
          <p:nvPr/>
        </p:nvSpPr>
        <p:spPr>
          <a:xfrm>
            <a:off x="214282" y="1857364"/>
            <a:ext cx="8715436" cy="120032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457200" indent="-457200" algn="just">
              <a:buFont typeface="+mj-lt"/>
              <a:buAutoNum type="arabicPeriod"/>
            </a:pPr>
            <a:r>
              <a:rPr lang="fr-FR" sz="2400" dirty="0" smtClean="0">
                <a:latin typeface="Times New Roman" pitchFamily="18" charset="0"/>
                <a:cs typeface="Times New Roman" pitchFamily="18" charset="0"/>
              </a:rPr>
              <a:t>Les </a:t>
            </a:r>
            <a:r>
              <a:rPr lang="fr-FR" sz="2400" b="1" u="sng" dirty="0" smtClean="0">
                <a:latin typeface="Times New Roman" pitchFamily="18" charset="0"/>
                <a:cs typeface="Times New Roman" pitchFamily="18" charset="0"/>
              </a:rPr>
              <a:t>méthodes </a:t>
            </a:r>
            <a:r>
              <a:rPr lang="fr-FR" sz="2400" b="1" u="sng" dirty="0" err="1" smtClean="0">
                <a:latin typeface="Times New Roman" pitchFamily="18" charset="0"/>
                <a:cs typeface="Times New Roman" pitchFamily="18" charset="0"/>
              </a:rPr>
              <a:t>monothétiques</a:t>
            </a:r>
            <a:r>
              <a:rPr lang="fr-FR" sz="2400" b="1" u="sng" dirty="0" smtClean="0">
                <a:latin typeface="Times New Roman" pitchFamily="18" charset="0"/>
                <a:cs typeface="Times New Roman" pitchFamily="18" charset="0"/>
              </a:rPr>
              <a:t> </a:t>
            </a:r>
            <a:r>
              <a:rPr lang="fr-FR" sz="2400" b="1" dirty="0" smtClean="0">
                <a:latin typeface="Times New Roman" pitchFamily="18" charset="0"/>
                <a:cs typeface="Times New Roman" pitchFamily="18" charset="0"/>
              </a:rPr>
              <a:t>dont l’objet est </a:t>
            </a:r>
            <a:r>
              <a:rPr lang="fr-FR" sz="2400" dirty="0" smtClean="0">
                <a:latin typeface="Times New Roman" pitchFamily="18" charset="0"/>
                <a:cs typeface="Times New Roman" pitchFamily="18" charset="0"/>
              </a:rPr>
              <a:t>la recherche de partitions sur l'ensemble des objets à classer, telles que sur chaque classe, l'un des attributs </a:t>
            </a:r>
            <a:r>
              <a:rPr lang="fr-FR" sz="2400" i="1" dirty="0" smtClean="0">
                <a:latin typeface="Times New Roman" pitchFamily="18" charset="0"/>
                <a:cs typeface="Times New Roman" pitchFamily="18" charset="0"/>
              </a:rPr>
              <a:t>X</a:t>
            </a:r>
            <a:r>
              <a:rPr lang="fr-FR" sz="2400" i="1" baseline="-25000" dirty="0" smtClean="0">
                <a:latin typeface="Times New Roman" pitchFamily="18" charset="0"/>
                <a:cs typeface="Times New Roman" pitchFamily="18" charset="0"/>
              </a:rPr>
              <a:t>i </a:t>
            </a:r>
            <a:r>
              <a:rPr lang="fr-FR" sz="2400" dirty="0" smtClean="0">
                <a:latin typeface="Times New Roman" pitchFamily="18" charset="0"/>
                <a:cs typeface="Times New Roman" pitchFamily="18" charset="0"/>
              </a:rPr>
              <a:t>soit constant ou de très faible variance. </a:t>
            </a:r>
            <a:endParaRPr lang="fr-FR" dirty="0" smtClean="0"/>
          </a:p>
        </p:txBody>
      </p:sp>
      <p:sp>
        <p:nvSpPr>
          <p:cNvPr id="8" name="ZoneTexte 7"/>
          <p:cNvSpPr txBox="1"/>
          <p:nvPr/>
        </p:nvSpPr>
        <p:spPr>
          <a:xfrm>
            <a:off x="214282" y="3571876"/>
            <a:ext cx="8786874" cy="2739211"/>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457200" indent="-457200" algn="just"/>
            <a:r>
              <a:rPr lang="fr-FR" sz="2800" b="1" dirty="0" smtClean="0">
                <a:latin typeface="Times New Roman" pitchFamily="18" charset="0"/>
                <a:cs typeface="Times New Roman" pitchFamily="18" charset="0"/>
              </a:rPr>
              <a:t>Exemple</a:t>
            </a:r>
            <a:r>
              <a:rPr lang="fr-FR" dirty="0" smtClean="0"/>
              <a:t> :</a:t>
            </a:r>
            <a:r>
              <a:rPr lang="fr-FR" dirty="0" smtClean="0">
                <a:latin typeface="Times New Roman" pitchFamily="18" charset="0"/>
                <a:cs typeface="Times New Roman" pitchFamily="18" charset="0"/>
              </a:rPr>
              <a:t> </a:t>
            </a:r>
            <a:r>
              <a:rPr lang="fr-FR" sz="2400" dirty="0" smtClean="0">
                <a:latin typeface="Times New Roman" pitchFamily="18" charset="0"/>
                <a:cs typeface="Times New Roman" pitchFamily="18" charset="0"/>
              </a:rPr>
              <a:t>L’algorithme segmente selon un attribut si les deux sous-groupes générés à partir d’un attribut binaire sont les plus homogènes au sens de ce critère. Le processus est réitéré sur chaque nœud de manière indépendante jusqu’à épuisement des attributs ou jusqu’à la satisfaction d’un critère d’arrêt généralement fixé par l’utilisateur. Le résultat est une hiérarchie de partitions où la racine de l’arbre contient la partition grossière. </a:t>
            </a:r>
          </a:p>
        </p:txBody>
      </p:sp>
    </p:spTree>
    <p:extLst>
      <p:ext uri="{BB962C8B-B14F-4D97-AF65-F5344CB8AC3E}">
        <p14:creationId xmlns:p14="http://schemas.microsoft.com/office/powerpoint/2010/main" val="1574064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down)">
                                      <p:cBhvr>
                                        <p:cTn id="25" dur="580">
                                          <p:stCondLst>
                                            <p:cond delay="0"/>
                                          </p:stCondLst>
                                        </p:cTn>
                                        <p:tgtEl>
                                          <p:spTgt spid="5"/>
                                        </p:tgtEl>
                                      </p:cBhvr>
                                    </p:animEffect>
                                    <p:anim calcmode="lin" valueType="num">
                                      <p:cBhvr>
                                        <p:cTn id="26"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31" dur="26">
                                          <p:stCondLst>
                                            <p:cond delay="650"/>
                                          </p:stCondLst>
                                        </p:cTn>
                                        <p:tgtEl>
                                          <p:spTgt spid="5"/>
                                        </p:tgtEl>
                                      </p:cBhvr>
                                      <p:to x="100000" y="60000"/>
                                    </p:animScale>
                                    <p:animScale>
                                      <p:cBhvr>
                                        <p:cTn id="32" dur="166" decel="50000">
                                          <p:stCondLst>
                                            <p:cond delay="676"/>
                                          </p:stCondLst>
                                        </p:cTn>
                                        <p:tgtEl>
                                          <p:spTgt spid="5"/>
                                        </p:tgtEl>
                                      </p:cBhvr>
                                      <p:to x="100000" y="100000"/>
                                    </p:animScale>
                                    <p:animScale>
                                      <p:cBhvr>
                                        <p:cTn id="33" dur="26">
                                          <p:stCondLst>
                                            <p:cond delay="1312"/>
                                          </p:stCondLst>
                                        </p:cTn>
                                        <p:tgtEl>
                                          <p:spTgt spid="5"/>
                                        </p:tgtEl>
                                      </p:cBhvr>
                                      <p:to x="100000" y="80000"/>
                                    </p:animScale>
                                    <p:animScale>
                                      <p:cBhvr>
                                        <p:cTn id="34" dur="166" decel="50000">
                                          <p:stCondLst>
                                            <p:cond delay="1338"/>
                                          </p:stCondLst>
                                        </p:cTn>
                                        <p:tgtEl>
                                          <p:spTgt spid="5"/>
                                        </p:tgtEl>
                                      </p:cBhvr>
                                      <p:to x="100000" y="100000"/>
                                    </p:animScale>
                                    <p:animScale>
                                      <p:cBhvr>
                                        <p:cTn id="35" dur="26">
                                          <p:stCondLst>
                                            <p:cond delay="1642"/>
                                          </p:stCondLst>
                                        </p:cTn>
                                        <p:tgtEl>
                                          <p:spTgt spid="5"/>
                                        </p:tgtEl>
                                      </p:cBhvr>
                                      <p:to x="100000" y="90000"/>
                                    </p:animScale>
                                    <p:animScale>
                                      <p:cBhvr>
                                        <p:cTn id="36" dur="166" decel="50000">
                                          <p:stCondLst>
                                            <p:cond delay="1668"/>
                                          </p:stCondLst>
                                        </p:cTn>
                                        <p:tgtEl>
                                          <p:spTgt spid="5"/>
                                        </p:tgtEl>
                                      </p:cBhvr>
                                      <p:to x="100000" y="100000"/>
                                    </p:animScale>
                                    <p:animScale>
                                      <p:cBhvr>
                                        <p:cTn id="37" dur="26">
                                          <p:stCondLst>
                                            <p:cond delay="1808"/>
                                          </p:stCondLst>
                                        </p:cTn>
                                        <p:tgtEl>
                                          <p:spTgt spid="5"/>
                                        </p:tgtEl>
                                      </p:cBhvr>
                                      <p:to x="100000" y="95000"/>
                                    </p:animScale>
                                    <p:animScale>
                                      <p:cBhvr>
                                        <p:cTn id="38" dur="166" decel="50000">
                                          <p:stCondLst>
                                            <p:cond delay="1834"/>
                                          </p:stCondLst>
                                        </p:cTn>
                                        <p:tgtEl>
                                          <p:spTgt spid="5"/>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1" presetClass="entr" presetSubtype="1"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wheel(1)">
                                      <p:cBhvr>
                                        <p:cTn id="43"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srcRect/>
          <a:stretch>
            <a:fillRect/>
          </a:stretch>
        </p:blipFill>
        <p:spPr bwMode="auto">
          <a:xfrm>
            <a:off x="500034" y="500042"/>
            <a:ext cx="8077200" cy="4857750"/>
          </a:xfrm>
          <a:prstGeom prst="rect">
            <a:avLst/>
          </a:prstGeom>
          <a:ln>
            <a:headEnd/>
            <a:tailEnd/>
          </a:ln>
        </p:spPr>
        <p:style>
          <a:lnRef idx="1">
            <a:schemeClr val="accent1"/>
          </a:lnRef>
          <a:fillRef idx="2">
            <a:schemeClr val="accent1"/>
          </a:fillRef>
          <a:effectRef idx="1">
            <a:schemeClr val="accent1"/>
          </a:effectRef>
          <a:fontRef idx="minor">
            <a:schemeClr val="dk1"/>
          </a:fontRef>
        </p:style>
      </p:pic>
      <p:sp>
        <p:nvSpPr>
          <p:cNvPr id="3" name="ZoneTexte 2"/>
          <p:cNvSpPr txBox="1"/>
          <p:nvPr/>
        </p:nvSpPr>
        <p:spPr>
          <a:xfrm>
            <a:off x="500034" y="5500702"/>
            <a:ext cx="8072494" cy="461665"/>
          </a:xfrm>
          <a:prstGeom prst="rect">
            <a:avLst/>
          </a:prstGeom>
          <a:noFill/>
        </p:spPr>
        <p:txBody>
          <a:bodyPr wrap="square" rtlCol="0">
            <a:spAutoFit/>
          </a:bodyPr>
          <a:lstStyle/>
          <a:p>
            <a:pPr algn="ctr"/>
            <a:r>
              <a:rPr lang="fr-FR" sz="2400" dirty="0" smtClean="0">
                <a:latin typeface="Times New Roman" pitchFamily="18" charset="0"/>
                <a:cs typeface="Times New Roman" pitchFamily="18" charset="0"/>
              </a:rPr>
              <a:t>Méthode de segmentation pour la classification nomothétique</a:t>
            </a:r>
            <a:endParaRPr lang="fr-FR" sz="2400" dirty="0">
              <a:latin typeface="Times New Roman" pitchFamily="18" charset="0"/>
              <a:cs typeface="Times New Roman" pitchFamily="18" charset="0"/>
            </a:endParaRPr>
          </a:p>
        </p:txBody>
      </p:sp>
    </p:spTree>
    <p:extLst>
      <p:ext uri="{BB962C8B-B14F-4D97-AF65-F5344CB8AC3E}">
        <p14:creationId xmlns:p14="http://schemas.microsoft.com/office/powerpoint/2010/main" val="39235763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wipe(down)">
                                      <p:cBhvr>
                                        <p:cTn id="7" dur="580">
                                          <p:stCondLst>
                                            <p:cond delay="0"/>
                                          </p:stCondLst>
                                        </p:cTn>
                                        <p:tgtEl>
                                          <p:spTgt spid="3074"/>
                                        </p:tgtEl>
                                      </p:cBhvr>
                                    </p:animEffect>
                                    <p:anim calcmode="lin" valueType="num">
                                      <p:cBhvr>
                                        <p:cTn id="8" dur="1822" tmFilter="0,0; 0.14,0.36; 0.43,0.73; 0.71,0.91; 1.0,1.0">
                                          <p:stCondLst>
                                            <p:cond delay="0"/>
                                          </p:stCondLst>
                                        </p:cTn>
                                        <p:tgtEl>
                                          <p:spTgt spid="307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07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07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07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074"/>
                                        </p:tgtEl>
                                        <p:attrNameLst>
                                          <p:attrName>ppt_y</p:attrName>
                                        </p:attrNameLst>
                                      </p:cBhvr>
                                      <p:tavLst>
                                        <p:tav tm="0" fmla="#ppt_y-sin(pi*$)/81">
                                          <p:val>
                                            <p:fltVal val="0"/>
                                          </p:val>
                                        </p:tav>
                                        <p:tav tm="100000">
                                          <p:val>
                                            <p:fltVal val="1"/>
                                          </p:val>
                                        </p:tav>
                                      </p:tavLst>
                                    </p:anim>
                                    <p:animScale>
                                      <p:cBhvr>
                                        <p:cTn id="13" dur="26">
                                          <p:stCondLst>
                                            <p:cond delay="650"/>
                                          </p:stCondLst>
                                        </p:cTn>
                                        <p:tgtEl>
                                          <p:spTgt spid="3074"/>
                                        </p:tgtEl>
                                      </p:cBhvr>
                                      <p:to x="100000" y="60000"/>
                                    </p:animScale>
                                    <p:animScale>
                                      <p:cBhvr>
                                        <p:cTn id="14" dur="166" decel="50000">
                                          <p:stCondLst>
                                            <p:cond delay="676"/>
                                          </p:stCondLst>
                                        </p:cTn>
                                        <p:tgtEl>
                                          <p:spTgt spid="3074"/>
                                        </p:tgtEl>
                                      </p:cBhvr>
                                      <p:to x="100000" y="100000"/>
                                    </p:animScale>
                                    <p:animScale>
                                      <p:cBhvr>
                                        <p:cTn id="15" dur="26">
                                          <p:stCondLst>
                                            <p:cond delay="1312"/>
                                          </p:stCondLst>
                                        </p:cTn>
                                        <p:tgtEl>
                                          <p:spTgt spid="3074"/>
                                        </p:tgtEl>
                                      </p:cBhvr>
                                      <p:to x="100000" y="80000"/>
                                    </p:animScale>
                                    <p:animScale>
                                      <p:cBhvr>
                                        <p:cTn id="16" dur="166" decel="50000">
                                          <p:stCondLst>
                                            <p:cond delay="1338"/>
                                          </p:stCondLst>
                                        </p:cTn>
                                        <p:tgtEl>
                                          <p:spTgt spid="3074"/>
                                        </p:tgtEl>
                                      </p:cBhvr>
                                      <p:to x="100000" y="100000"/>
                                    </p:animScale>
                                    <p:animScale>
                                      <p:cBhvr>
                                        <p:cTn id="17" dur="26">
                                          <p:stCondLst>
                                            <p:cond delay="1642"/>
                                          </p:stCondLst>
                                        </p:cTn>
                                        <p:tgtEl>
                                          <p:spTgt spid="3074"/>
                                        </p:tgtEl>
                                      </p:cBhvr>
                                      <p:to x="100000" y="90000"/>
                                    </p:animScale>
                                    <p:animScale>
                                      <p:cBhvr>
                                        <p:cTn id="18" dur="166" decel="50000">
                                          <p:stCondLst>
                                            <p:cond delay="1668"/>
                                          </p:stCondLst>
                                        </p:cTn>
                                        <p:tgtEl>
                                          <p:spTgt spid="3074"/>
                                        </p:tgtEl>
                                      </p:cBhvr>
                                      <p:to x="100000" y="100000"/>
                                    </p:animScale>
                                    <p:animScale>
                                      <p:cBhvr>
                                        <p:cTn id="19" dur="26">
                                          <p:stCondLst>
                                            <p:cond delay="1808"/>
                                          </p:stCondLst>
                                        </p:cTn>
                                        <p:tgtEl>
                                          <p:spTgt spid="3074"/>
                                        </p:tgtEl>
                                      </p:cBhvr>
                                      <p:to x="100000" y="95000"/>
                                    </p:animScale>
                                    <p:animScale>
                                      <p:cBhvr>
                                        <p:cTn id="20" dur="166" decel="50000">
                                          <p:stCondLst>
                                            <p:cond delay="1834"/>
                                          </p:stCondLst>
                                        </p:cTn>
                                        <p:tgtEl>
                                          <p:spTgt spid="307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357166"/>
            <a:ext cx="8929718" cy="193899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marL="457200" indent="-457200" algn="just">
              <a:buFont typeface="+mj-lt"/>
              <a:buAutoNum type="arabicPeriod" startAt="2"/>
            </a:pPr>
            <a:r>
              <a:rPr lang="fr-FR" sz="2400" dirty="0" smtClean="0"/>
              <a:t>Les </a:t>
            </a:r>
            <a:r>
              <a:rPr lang="fr-FR" sz="2400" b="1" dirty="0" smtClean="0"/>
              <a:t>méthodes polythétiques: </a:t>
            </a:r>
            <a:r>
              <a:rPr lang="fr-FR" sz="2400" dirty="0" smtClean="0">
                <a:latin typeface="Times New Roman" pitchFamily="18" charset="0"/>
                <a:cs typeface="Times New Roman" pitchFamily="18" charset="0"/>
              </a:rPr>
              <a:t>Ces méthodes recherchent des partitions dans lesquelles les éléments d'une même classe ont, entre eux, une certaine ressemblance, et des éléments appartenant à des classes différentes d'une même partition qui doivent être les plus dissemblables possibles au sens d'un certain critère préétabli. </a:t>
            </a:r>
            <a:endParaRPr lang="fr-FR" sz="2400" dirty="0" smtClean="0"/>
          </a:p>
        </p:txBody>
      </p:sp>
      <p:pic>
        <p:nvPicPr>
          <p:cNvPr id="4098" name="Picture 2"/>
          <p:cNvPicPr>
            <a:picLocks noChangeAspect="1" noChangeArrowheads="1"/>
          </p:cNvPicPr>
          <p:nvPr/>
        </p:nvPicPr>
        <p:blipFill>
          <a:blip r:embed="rId2"/>
          <a:srcRect/>
          <a:stretch>
            <a:fillRect/>
          </a:stretch>
        </p:blipFill>
        <p:spPr bwMode="auto">
          <a:xfrm>
            <a:off x="357158" y="2428868"/>
            <a:ext cx="3429023" cy="3950687"/>
          </a:xfrm>
          <a:prstGeom prst="rect">
            <a:avLst/>
          </a:prstGeom>
          <a:noFill/>
          <a:ln w="9525">
            <a:noFill/>
            <a:miter lim="800000"/>
            <a:headEnd/>
            <a:tailEnd/>
          </a:ln>
          <a:effectLst/>
        </p:spPr>
      </p:pic>
      <p:pic>
        <p:nvPicPr>
          <p:cNvPr id="4099" name="Picture 3"/>
          <p:cNvPicPr>
            <a:picLocks noChangeAspect="1" noChangeArrowheads="1"/>
          </p:cNvPicPr>
          <p:nvPr/>
        </p:nvPicPr>
        <p:blipFill>
          <a:blip r:embed="rId3"/>
          <a:srcRect/>
          <a:stretch>
            <a:fillRect/>
          </a:stretch>
        </p:blipFill>
        <p:spPr bwMode="auto">
          <a:xfrm>
            <a:off x="714348" y="6286520"/>
            <a:ext cx="3133725" cy="361950"/>
          </a:xfrm>
          <a:prstGeom prst="rect">
            <a:avLst/>
          </a:prstGeom>
          <a:noFill/>
          <a:ln w="9525">
            <a:noFill/>
            <a:miter lim="800000"/>
            <a:headEnd/>
            <a:tailEnd/>
          </a:ln>
          <a:effectLst/>
        </p:spPr>
      </p:pic>
      <p:pic>
        <p:nvPicPr>
          <p:cNvPr id="4100" name="Picture 4"/>
          <p:cNvPicPr>
            <a:picLocks noChangeAspect="1" noChangeArrowheads="1"/>
          </p:cNvPicPr>
          <p:nvPr/>
        </p:nvPicPr>
        <p:blipFill>
          <a:blip r:embed="rId4"/>
          <a:srcRect/>
          <a:stretch>
            <a:fillRect/>
          </a:stretch>
        </p:blipFill>
        <p:spPr bwMode="auto">
          <a:xfrm>
            <a:off x="4643438" y="2500306"/>
            <a:ext cx="3460097" cy="3605222"/>
          </a:xfrm>
          <a:prstGeom prst="rect">
            <a:avLst/>
          </a:prstGeom>
          <a:noFill/>
          <a:ln w="9525">
            <a:noFill/>
            <a:miter lim="800000"/>
            <a:headEnd/>
            <a:tailEnd/>
          </a:ln>
          <a:effectLst/>
        </p:spPr>
      </p:pic>
      <p:pic>
        <p:nvPicPr>
          <p:cNvPr id="4101" name="Picture 5"/>
          <p:cNvPicPr>
            <a:picLocks noChangeAspect="1" noChangeArrowheads="1"/>
          </p:cNvPicPr>
          <p:nvPr/>
        </p:nvPicPr>
        <p:blipFill>
          <a:blip r:embed="rId5"/>
          <a:srcRect/>
          <a:stretch>
            <a:fillRect/>
          </a:stretch>
        </p:blipFill>
        <p:spPr bwMode="auto">
          <a:xfrm>
            <a:off x="5500694" y="6286520"/>
            <a:ext cx="2743200" cy="257175"/>
          </a:xfrm>
          <a:prstGeom prst="rect">
            <a:avLst/>
          </a:prstGeom>
          <a:noFill/>
          <a:ln w="9525">
            <a:noFill/>
            <a:miter lim="800000"/>
            <a:headEnd/>
            <a:tailEnd/>
          </a:ln>
          <a:effectLst/>
        </p:spPr>
      </p:pic>
    </p:spTree>
    <p:extLst>
      <p:ext uri="{BB962C8B-B14F-4D97-AF65-F5344CB8AC3E}">
        <p14:creationId xmlns:p14="http://schemas.microsoft.com/office/powerpoint/2010/main" val="1717379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nodeType="clickEffect">
                                  <p:stCondLst>
                                    <p:cond delay="0"/>
                                  </p:stCondLst>
                                  <p:childTnLst>
                                    <p:set>
                                      <p:cBhvr>
                                        <p:cTn id="11" dur="1" fill="hold">
                                          <p:stCondLst>
                                            <p:cond delay="0"/>
                                          </p:stCondLst>
                                        </p:cTn>
                                        <p:tgtEl>
                                          <p:spTgt spid="4098"/>
                                        </p:tgtEl>
                                        <p:attrNameLst>
                                          <p:attrName>style.visibility</p:attrName>
                                        </p:attrNameLst>
                                      </p:cBhvr>
                                      <p:to>
                                        <p:strVal val="visible"/>
                                      </p:to>
                                    </p:set>
                                    <p:animEffect transition="in" filter="wipe(down)">
                                      <p:cBhvr>
                                        <p:cTn id="12" dur="580">
                                          <p:stCondLst>
                                            <p:cond delay="0"/>
                                          </p:stCondLst>
                                        </p:cTn>
                                        <p:tgtEl>
                                          <p:spTgt spid="4098"/>
                                        </p:tgtEl>
                                      </p:cBhvr>
                                    </p:animEffect>
                                    <p:anim calcmode="lin" valueType="num">
                                      <p:cBhvr>
                                        <p:cTn id="13" dur="1822" tmFilter="0,0; 0.14,0.36; 0.43,0.73; 0.71,0.91; 1.0,1.0">
                                          <p:stCondLst>
                                            <p:cond delay="0"/>
                                          </p:stCondLst>
                                        </p:cTn>
                                        <p:tgtEl>
                                          <p:spTgt spid="4098"/>
                                        </p:tgtEl>
                                        <p:attrNameLst>
                                          <p:attrName>ppt_x</p:attrName>
                                        </p:attrNameLst>
                                      </p:cBhvr>
                                      <p:tavLst>
                                        <p:tav tm="0">
                                          <p:val>
                                            <p:strVal val="#ppt_x-0.25"/>
                                          </p:val>
                                        </p:tav>
                                        <p:tav tm="100000">
                                          <p:val>
                                            <p:strVal val="#ppt_x"/>
                                          </p:val>
                                        </p:tav>
                                      </p:tavLst>
                                    </p:anim>
                                    <p:anim calcmode="lin" valueType="num">
                                      <p:cBhvr>
                                        <p:cTn id="14" dur="664" tmFilter="0.0,0.0; 0.25,0.07; 0.50,0.2; 0.75,0.467; 1.0,1.0">
                                          <p:stCondLst>
                                            <p:cond delay="0"/>
                                          </p:stCondLst>
                                        </p:cTn>
                                        <p:tgtEl>
                                          <p:spTgt spid="4098"/>
                                        </p:tgtEl>
                                        <p:attrNameLst>
                                          <p:attrName>ppt_y</p:attrName>
                                        </p:attrNameLst>
                                      </p:cBhvr>
                                      <p:tavLst>
                                        <p:tav tm="0" fmla="#ppt_y-sin(pi*$)/3">
                                          <p:val>
                                            <p:fltVal val="0.5"/>
                                          </p:val>
                                        </p:tav>
                                        <p:tav tm="100000">
                                          <p:val>
                                            <p:fltVal val="1"/>
                                          </p:val>
                                        </p:tav>
                                      </p:tavLst>
                                    </p:anim>
                                    <p:anim calcmode="lin" valueType="num">
                                      <p:cBhvr>
                                        <p:cTn id="15" dur="664" tmFilter="0, 0; 0.125,0.2665; 0.25,0.4; 0.375,0.465; 0.5,0.5;  0.625,0.535; 0.75,0.6; 0.875,0.7335; 1,1">
                                          <p:stCondLst>
                                            <p:cond delay="664"/>
                                          </p:stCondLst>
                                        </p:cTn>
                                        <p:tgtEl>
                                          <p:spTgt spid="4098"/>
                                        </p:tgtEl>
                                        <p:attrNameLst>
                                          <p:attrName>ppt_y</p:attrName>
                                        </p:attrNameLst>
                                      </p:cBhvr>
                                      <p:tavLst>
                                        <p:tav tm="0" fmla="#ppt_y-sin(pi*$)/9">
                                          <p:val>
                                            <p:fltVal val="0"/>
                                          </p:val>
                                        </p:tav>
                                        <p:tav tm="100000">
                                          <p:val>
                                            <p:fltVal val="1"/>
                                          </p:val>
                                        </p:tav>
                                      </p:tavLst>
                                    </p:anim>
                                    <p:anim calcmode="lin" valueType="num">
                                      <p:cBhvr>
                                        <p:cTn id="16" dur="332" tmFilter="0, 0; 0.125,0.2665; 0.25,0.4; 0.375,0.465; 0.5,0.5;  0.625,0.535; 0.75,0.6; 0.875,0.7335; 1,1">
                                          <p:stCondLst>
                                            <p:cond delay="1324"/>
                                          </p:stCondLst>
                                        </p:cTn>
                                        <p:tgtEl>
                                          <p:spTgt spid="4098"/>
                                        </p:tgtEl>
                                        <p:attrNameLst>
                                          <p:attrName>ppt_y</p:attrName>
                                        </p:attrNameLst>
                                      </p:cBhvr>
                                      <p:tavLst>
                                        <p:tav tm="0" fmla="#ppt_y-sin(pi*$)/27">
                                          <p:val>
                                            <p:fltVal val="0"/>
                                          </p:val>
                                        </p:tav>
                                        <p:tav tm="100000">
                                          <p:val>
                                            <p:fltVal val="1"/>
                                          </p:val>
                                        </p:tav>
                                      </p:tavLst>
                                    </p:anim>
                                    <p:anim calcmode="lin" valueType="num">
                                      <p:cBhvr>
                                        <p:cTn id="17" dur="164" tmFilter="0, 0; 0.125,0.2665; 0.25,0.4; 0.375,0.465; 0.5,0.5;  0.625,0.535; 0.75,0.6; 0.875,0.7335; 1,1">
                                          <p:stCondLst>
                                            <p:cond delay="1656"/>
                                          </p:stCondLst>
                                        </p:cTn>
                                        <p:tgtEl>
                                          <p:spTgt spid="4098"/>
                                        </p:tgtEl>
                                        <p:attrNameLst>
                                          <p:attrName>ppt_y</p:attrName>
                                        </p:attrNameLst>
                                      </p:cBhvr>
                                      <p:tavLst>
                                        <p:tav tm="0" fmla="#ppt_y-sin(pi*$)/81">
                                          <p:val>
                                            <p:fltVal val="0"/>
                                          </p:val>
                                        </p:tav>
                                        <p:tav tm="100000">
                                          <p:val>
                                            <p:fltVal val="1"/>
                                          </p:val>
                                        </p:tav>
                                      </p:tavLst>
                                    </p:anim>
                                    <p:animScale>
                                      <p:cBhvr>
                                        <p:cTn id="18" dur="26">
                                          <p:stCondLst>
                                            <p:cond delay="650"/>
                                          </p:stCondLst>
                                        </p:cTn>
                                        <p:tgtEl>
                                          <p:spTgt spid="4098"/>
                                        </p:tgtEl>
                                      </p:cBhvr>
                                      <p:to x="100000" y="60000"/>
                                    </p:animScale>
                                    <p:animScale>
                                      <p:cBhvr>
                                        <p:cTn id="19" dur="166" decel="50000">
                                          <p:stCondLst>
                                            <p:cond delay="676"/>
                                          </p:stCondLst>
                                        </p:cTn>
                                        <p:tgtEl>
                                          <p:spTgt spid="4098"/>
                                        </p:tgtEl>
                                      </p:cBhvr>
                                      <p:to x="100000" y="100000"/>
                                    </p:animScale>
                                    <p:animScale>
                                      <p:cBhvr>
                                        <p:cTn id="20" dur="26">
                                          <p:stCondLst>
                                            <p:cond delay="1312"/>
                                          </p:stCondLst>
                                        </p:cTn>
                                        <p:tgtEl>
                                          <p:spTgt spid="4098"/>
                                        </p:tgtEl>
                                      </p:cBhvr>
                                      <p:to x="100000" y="80000"/>
                                    </p:animScale>
                                    <p:animScale>
                                      <p:cBhvr>
                                        <p:cTn id="21" dur="166" decel="50000">
                                          <p:stCondLst>
                                            <p:cond delay="1338"/>
                                          </p:stCondLst>
                                        </p:cTn>
                                        <p:tgtEl>
                                          <p:spTgt spid="4098"/>
                                        </p:tgtEl>
                                      </p:cBhvr>
                                      <p:to x="100000" y="100000"/>
                                    </p:animScale>
                                    <p:animScale>
                                      <p:cBhvr>
                                        <p:cTn id="22" dur="26">
                                          <p:stCondLst>
                                            <p:cond delay="1642"/>
                                          </p:stCondLst>
                                        </p:cTn>
                                        <p:tgtEl>
                                          <p:spTgt spid="4098"/>
                                        </p:tgtEl>
                                      </p:cBhvr>
                                      <p:to x="100000" y="90000"/>
                                    </p:animScale>
                                    <p:animScale>
                                      <p:cBhvr>
                                        <p:cTn id="23" dur="166" decel="50000">
                                          <p:stCondLst>
                                            <p:cond delay="1668"/>
                                          </p:stCondLst>
                                        </p:cTn>
                                        <p:tgtEl>
                                          <p:spTgt spid="4098"/>
                                        </p:tgtEl>
                                      </p:cBhvr>
                                      <p:to x="100000" y="100000"/>
                                    </p:animScale>
                                    <p:animScale>
                                      <p:cBhvr>
                                        <p:cTn id="24" dur="26">
                                          <p:stCondLst>
                                            <p:cond delay="1808"/>
                                          </p:stCondLst>
                                        </p:cTn>
                                        <p:tgtEl>
                                          <p:spTgt spid="4098"/>
                                        </p:tgtEl>
                                      </p:cBhvr>
                                      <p:to x="100000" y="95000"/>
                                    </p:animScale>
                                    <p:animScale>
                                      <p:cBhvr>
                                        <p:cTn id="25" dur="166" decel="50000">
                                          <p:stCondLst>
                                            <p:cond delay="1834"/>
                                          </p:stCondLst>
                                        </p:cTn>
                                        <p:tgtEl>
                                          <p:spTgt spid="4098"/>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4099"/>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6" presetClass="entr" presetSubtype="0" fill="hold" nodeType="clickEffect">
                                  <p:stCondLst>
                                    <p:cond delay="0"/>
                                  </p:stCondLst>
                                  <p:childTnLst>
                                    <p:set>
                                      <p:cBhvr>
                                        <p:cTn id="33" dur="1" fill="hold">
                                          <p:stCondLst>
                                            <p:cond delay="0"/>
                                          </p:stCondLst>
                                        </p:cTn>
                                        <p:tgtEl>
                                          <p:spTgt spid="4100"/>
                                        </p:tgtEl>
                                        <p:attrNameLst>
                                          <p:attrName>style.visibility</p:attrName>
                                        </p:attrNameLst>
                                      </p:cBhvr>
                                      <p:to>
                                        <p:strVal val="visible"/>
                                      </p:to>
                                    </p:set>
                                    <p:animEffect transition="in" filter="wipe(down)">
                                      <p:cBhvr>
                                        <p:cTn id="34" dur="580">
                                          <p:stCondLst>
                                            <p:cond delay="0"/>
                                          </p:stCondLst>
                                        </p:cTn>
                                        <p:tgtEl>
                                          <p:spTgt spid="4100"/>
                                        </p:tgtEl>
                                      </p:cBhvr>
                                    </p:animEffect>
                                    <p:anim calcmode="lin" valueType="num">
                                      <p:cBhvr>
                                        <p:cTn id="35" dur="1822" tmFilter="0,0; 0.14,0.36; 0.43,0.73; 0.71,0.91; 1.0,1.0">
                                          <p:stCondLst>
                                            <p:cond delay="0"/>
                                          </p:stCondLst>
                                        </p:cTn>
                                        <p:tgtEl>
                                          <p:spTgt spid="4100"/>
                                        </p:tgtEl>
                                        <p:attrNameLst>
                                          <p:attrName>ppt_x</p:attrName>
                                        </p:attrNameLst>
                                      </p:cBhvr>
                                      <p:tavLst>
                                        <p:tav tm="0">
                                          <p:val>
                                            <p:strVal val="#ppt_x-0.25"/>
                                          </p:val>
                                        </p:tav>
                                        <p:tav tm="100000">
                                          <p:val>
                                            <p:strVal val="#ppt_x"/>
                                          </p:val>
                                        </p:tav>
                                      </p:tavLst>
                                    </p:anim>
                                    <p:anim calcmode="lin" valueType="num">
                                      <p:cBhvr>
                                        <p:cTn id="36" dur="664" tmFilter="0.0,0.0; 0.25,0.07; 0.50,0.2; 0.75,0.467; 1.0,1.0">
                                          <p:stCondLst>
                                            <p:cond delay="0"/>
                                          </p:stCondLst>
                                        </p:cTn>
                                        <p:tgtEl>
                                          <p:spTgt spid="4100"/>
                                        </p:tgtEl>
                                        <p:attrNameLst>
                                          <p:attrName>ppt_y</p:attrName>
                                        </p:attrNameLst>
                                      </p:cBhvr>
                                      <p:tavLst>
                                        <p:tav tm="0" fmla="#ppt_y-sin(pi*$)/3">
                                          <p:val>
                                            <p:fltVal val="0.5"/>
                                          </p:val>
                                        </p:tav>
                                        <p:tav tm="100000">
                                          <p:val>
                                            <p:fltVal val="1"/>
                                          </p:val>
                                        </p:tav>
                                      </p:tavLst>
                                    </p:anim>
                                    <p:anim calcmode="lin" valueType="num">
                                      <p:cBhvr>
                                        <p:cTn id="37" dur="664" tmFilter="0, 0; 0.125,0.2665; 0.25,0.4; 0.375,0.465; 0.5,0.5;  0.625,0.535; 0.75,0.6; 0.875,0.7335; 1,1">
                                          <p:stCondLst>
                                            <p:cond delay="664"/>
                                          </p:stCondLst>
                                        </p:cTn>
                                        <p:tgtEl>
                                          <p:spTgt spid="4100"/>
                                        </p:tgtEl>
                                        <p:attrNameLst>
                                          <p:attrName>ppt_y</p:attrName>
                                        </p:attrNameLst>
                                      </p:cBhvr>
                                      <p:tavLst>
                                        <p:tav tm="0" fmla="#ppt_y-sin(pi*$)/9">
                                          <p:val>
                                            <p:fltVal val="0"/>
                                          </p:val>
                                        </p:tav>
                                        <p:tav tm="100000">
                                          <p:val>
                                            <p:fltVal val="1"/>
                                          </p:val>
                                        </p:tav>
                                      </p:tavLst>
                                    </p:anim>
                                    <p:anim calcmode="lin" valueType="num">
                                      <p:cBhvr>
                                        <p:cTn id="38" dur="332" tmFilter="0, 0; 0.125,0.2665; 0.25,0.4; 0.375,0.465; 0.5,0.5;  0.625,0.535; 0.75,0.6; 0.875,0.7335; 1,1">
                                          <p:stCondLst>
                                            <p:cond delay="1324"/>
                                          </p:stCondLst>
                                        </p:cTn>
                                        <p:tgtEl>
                                          <p:spTgt spid="4100"/>
                                        </p:tgtEl>
                                        <p:attrNameLst>
                                          <p:attrName>ppt_y</p:attrName>
                                        </p:attrNameLst>
                                      </p:cBhvr>
                                      <p:tavLst>
                                        <p:tav tm="0" fmla="#ppt_y-sin(pi*$)/27">
                                          <p:val>
                                            <p:fltVal val="0"/>
                                          </p:val>
                                        </p:tav>
                                        <p:tav tm="100000">
                                          <p:val>
                                            <p:fltVal val="1"/>
                                          </p:val>
                                        </p:tav>
                                      </p:tavLst>
                                    </p:anim>
                                    <p:anim calcmode="lin" valueType="num">
                                      <p:cBhvr>
                                        <p:cTn id="39" dur="164" tmFilter="0, 0; 0.125,0.2665; 0.25,0.4; 0.375,0.465; 0.5,0.5;  0.625,0.535; 0.75,0.6; 0.875,0.7335; 1,1">
                                          <p:stCondLst>
                                            <p:cond delay="1656"/>
                                          </p:stCondLst>
                                        </p:cTn>
                                        <p:tgtEl>
                                          <p:spTgt spid="4100"/>
                                        </p:tgtEl>
                                        <p:attrNameLst>
                                          <p:attrName>ppt_y</p:attrName>
                                        </p:attrNameLst>
                                      </p:cBhvr>
                                      <p:tavLst>
                                        <p:tav tm="0" fmla="#ppt_y-sin(pi*$)/81">
                                          <p:val>
                                            <p:fltVal val="0"/>
                                          </p:val>
                                        </p:tav>
                                        <p:tav tm="100000">
                                          <p:val>
                                            <p:fltVal val="1"/>
                                          </p:val>
                                        </p:tav>
                                      </p:tavLst>
                                    </p:anim>
                                    <p:animScale>
                                      <p:cBhvr>
                                        <p:cTn id="40" dur="26">
                                          <p:stCondLst>
                                            <p:cond delay="650"/>
                                          </p:stCondLst>
                                        </p:cTn>
                                        <p:tgtEl>
                                          <p:spTgt spid="4100"/>
                                        </p:tgtEl>
                                      </p:cBhvr>
                                      <p:to x="100000" y="60000"/>
                                    </p:animScale>
                                    <p:animScale>
                                      <p:cBhvr>
                                        <p:cTn id="41" dur="166" decel="50000">
                                          <p:stCondLst>
                                            <p:cond delay="676"/>
                                          </p:stCondLst>
                                        </p:cTn>
                                        <p:tgtEl>
                                          <p:spTgt spid="4100"/>
                                        </p:tgtEl>
                                      </p:cBhvr>
                                      <p:to x="100000" y="100000"/>
                                    </p:animScale>
                                    <p:animScale>
                                      <p:cBhvr>
                                        <p:cTn id="42" dur="26">
                                          <p:stCondLst>
                                            <p:cond delay="1312"/>
                                          </p:stCondLst>
                                        </p:cTn>
                                        <p:tgtEl>
                                          <p:spTgt spid="4100"/>
                                        </p:tgtEl>
                                      </p:cBhvr>
                                      <p:to x="100000" y="80000"/>
                                    </p:animScale>
                                    <p:animScale>
                                      <p:cBhvr>
                                        <p:cTn id="43" dur="166" decel="50000">
                                          <p:stCondLst>
                                            <p:cond delay="1338"/>
                                          </p:stCondLst>
                                        </p:cTn>
                                        <p:tgtEl>
                                          <p:spTgt spid="4100"/>
                                        </p:tgtEl>
                                      </p:cBhvr>
                                      <p:to x="100000" y="100000"/>
                                    </p:animScale>
                                    <p:animScale>
                                      <p:cBhvr>
                                        <p:cTn id="44" dur="26">
                                          <p:stCondLst>
                                            <p:cond delay="1642"/>
                                          </p:stCondLst>
                                        </p:cTn>
                                        <p:tgtEl>
                                          <p:spTgt spid="4100"/>
                                        </p:tgtEl>
                                      </p:cBhvr>
                                      <p:to x="100000" y="90000"/>
                                    </p:animScale>
                                    <p:animScale>
                                      <p:cBhvr>
                                        <p:cTn id="45" dur="166" decel="50000">
                                          <p:stCondLst>
                                            <p:cond delay="1668"/>
                                          </p:stCondLst>
                                        </p:cTn>
                                        <p:tgtEl>
                                          <p:spTgt spid="4100"/>
                                        </p:tgtEl>
                                      </p:cBhvr>
                                      <p:to x="100000" y="100000"/>
                                    </p:animScale>
                                    <p:animScale>
                                      <p:cBhvr>
                                        <p:cTn id="46" dur="26">
                                          <p:stCondLst>
                                            <p:cond delay="1808"/>
                                          </p:stCondLst>
                                        </p:cTn>
                                        <p:tgtEl>
                                          <p:spTgt spid="4100"/>
                                        </p:tgtEl>
                                      </p:cBhvr>
                                      <p:to x="100000" y="95000"/>
                                    </p:animScale>
                                    <p:animScale>
                                      <p:cBhvr>
                                        <p:cTn id="47" dur="166" decel="50000">
                                          <p:stCondLst>
                                            <p:cond delay="1834"/>
                                          </p:stCondLst>
                                        </p:cTn>
                                        <p:tgtEl>
                                          <p:spTgt spid="4100"/>
                                        </p:tgtEl>
                                      </p:cBhvr>
                                      <p:to x="100000" y="100000"/>
                                    </p:animScale>
                                  </p:childTnLst>
                                </p:cTn>
                              </p:par>
                            </p:childTnLst>
                          </p:cTn>
                        </p:par>
                      </p:childTnLst>
                    </p:cTn>
                  </p:par>
                  <p:par>
                    <p:cTn id="48" fill="hold">
                      <p:stCondLst>
                        <p:cond delay="indefinite"/>
                      </p:stCondLst>
                      <p:childTnLst>
                        <p:par>
                          <p:cTn id="49" fill="hold">
                            <p:stCondLst>
                              <p:cond delay="0"/>
                            </p:stCondLst>
                            <p:childTnLst>
                              <p:par>
                                <p:cTn id="50" presetID="26" presetClass="entr" presetSubtype="0" fill="hold" nodeType="clickEffect">
                                  <p:stCondLst>
                                    <p:cond delay="0"/>
                                  </p:stCondLst>
                                  <p:childTnLst>
                                    <p:set>
                                      <p:cBhvr>
                                        <p:cTn id="51" dur="1" fill="hold">
                                          <p:stCondLst>
                                            <p:cond delay="0"/>
                                          </p:stCondLst>
                                        </p:cTn>
                                        <p:tgtEl>
                                          <p:spTgt spid="4101"/>
                                        </p:tgtEl>
                                        <p:attrNameLst>
                                          <p:attrName>style.visibility</p:attrName>
                                        </p:attrNameLst>
                                      </p:cBhvr>
                                      <p:to>
                                        <p:strVal val="visible"/>
                                      </p:to>
                                    </p:set>
                                    <p:animEffect transition="in" filter="wipe(down)">
                                      <p:cBhvr>
                                        <p:cTn id="52" dur="580">
                                          <p:stCondLst>
                                            <p:cond delay="0"/>
                                          </p:stCondLst>
                                        </p:cTn>
                                        <p:tgtEl>
                                          <p:spTgt spid="4101"/>
                                        </p:tgtEl>
                                      </p:cBhvr>
                                    </p:animEffect>
                                    <p:anim calcmode="lin" valueType="num">
                                      <p:cBhvr>
                                        <p:cTn id="53" dur="1822" tmFilter="0,0; 0.14,0.36; 0.43,0.73; 0.71,0.91; 1.0,1.0">
                                          <p:stCondLst>
                                            <p:cond delay="0"/>
                                          </p:stCondLst>
                                        </p:cTn>
                                        <p:tgtEl>
                                          <p:spTgt spid="4101"/>
                                        </p:tgtEl>
                                        <p:attrNameLst>
                                          <p:attrName>ppt_x</p:attrName>
                                        </p:attrNameLst>
                                      </p:cBhvr>
                                      <p:tavLst>
                                        <p:tav tm="0">
                                          <p:val>
                                            <p:strVal val="#ppt_x-0.25"/>
                                          </p:val>
                                        </p:tav>
                                        <p:tav tm="100000">
                                          <p:val>
                                            <p:strVal val="#ppt_x"/>
                                          </p:val>
                                        </p:tav>
                                      </p:tavLst>
                                    </p:anim>
                                    <p:anim calcmode="lin" valueType="num">
                                      <p:cBhvr>
                                        <p:cTn id="54" dur="664" tmFilter="0.0,0.0; 0.25,0.07; 0.50,0.2; 0.75,0.467; 1.0,1.0">
                                          <p:stCondLst>
                                            <p:cond delay="0"/>
                                          </p:stCondLst>
                                        </p:cTn>
                                        <p:tgtEl>
                                          <p:spTgt spid="4101"/>
                                        </p:tgtEl>
                                        <p:attrNameLst>
                                          <p:attrName>ppt_y</p:attrName>
                                        </p:attrNameLst>
                                      </p:cBhvr>
                                      <p:tavLst>
                                        <p:tav tm="0" fmla="#ppt_y-sin(pi*$)/3">
                                          <p:val>
                                            <p:fltVal val="0.5"/>
                                          </p:val>
                                        </p:tav>
                                        <p:tav tm="100000">
                                          <p:val>
                                            <p:fltVal val="1"/>
                                          </p:val>
                                        </p:tav>
                                      </p:tavLst>
                                    </p:anim>
                                    <p:anim calcmode="lin" valueType="num">
                                      <p:cBhvr>
                                        <p:cTn id="55" dur="664" tmFilter="0, 0; 0.125,0.2665; 0.25,0.4; 0.375,0.465; 0.5,0.5;  0.625,0.535; 0.75,0.6; 0.875,0.7335; 1,1">
                                          <p:stCondLst>
                                            <p:cond delay="664"/>
                                          </p:stCondLst>
                                        </p:cTn>
                                        <p:tgtEl>
                                          <p:spTgt spid="4101"/>
                                        </p:tgtEl>
                                        <p:attrNameLst>
                                          <p:attrName>ppt_y</p:attrName>
                                        </p:attrNameLst>
                                      </p:cBhvr>
                                      <p:tavLst>
                                        <p:tav tm="0" fmla="#ppt_y-sin(pi*$)/9">
                                          <p:val>
                                            <p:fltVal val="0"/>
                                          </p:val>
                                        </p:tav>
                                        <p:tav tm="100000">
                                          <p:val>
                                            <p:fltVal val="1"/>
                                          </p:val>
                                        </p:tav>
                                      </p:tavLst>
                                    </p:anim>
                                    <p:anim calcmode="lin" valueType="num">
                                      <p:cBhvr>
                                        <p:cTn id="56" dur="332" tmFilter="0, 0; 0.125,0.2665; 0.25,0.4; 0.375,0.465; 0.5,0.5;  0.625,0.535; 0.75,0.6; 0.875,0.7335; 1,1">
                                          <p:stCondLst>
                                            <p:cond delay="1324"/>
                                          </p:stCondLst>
                                        </p:cTn>
                                        <p:tgtEl>
                                          <p:spTgt spid="4101"/>
                                        </p:tgtEl>
                                        <p:attrNameLst>
                                          <p:attrName>ppt_y</p:attrName>
                                        </p:attrNameLst>
                                      </p:cBhvr>
                                      <p:tavLst>
                                        <p:tav tm="0" fmla="#ppt_y-sin(pi*$)/27">
                                          <p:val>
                                            <p:fltVal val="0"/>
                                          </p:val>
                                        </p:tav>
                                        <p:tav tm="100000">
                                          <p:val>
                                            <p:fltVal val="1"/>
                                          </p:val>
                                        </p:tav>
                                      </p:tavLst>
                                    </p:anim>
                                    <p:anim calcmode="lin" valueType="num">
                                      <p:cBhvr>
                                        <p:cTn id="57" dur="164" tmFilter="0, 0; 0.125,0.2665; 0.25,0.4; 0.375,0.465; 0.5,0.5;  0.625,0.535; 0.75,0.6; 0.875,0.7335; 1,1">
                                          <p:stCondLst>
                                            <p:cond delay="1656"/>
                                          </p:stCondLst>
                                        </p:cTn>
                                        <p:tgtEl>
                                          <p:spTgt spid="4101"/>
                                        </p:tgtEl>
                                        <p:attrNameLst>
                                          <p:attrName>ppt_y</p:attrName>
                                        </p:attrNameLst>
                                      </p:cBhvr>
                                      <p:tavLst>
                                        <p:tav tm="0" fmla="#ppt_y-sin(pi*$)/81">
                                          <p:val>
                                            <p:fltVal val="0"/>
                                          </p:val>
                                        </p:tav>
                                        <p:tav tm="100000">
                                          <p:val>
                                            <p:fltVal val="1"/>
                                          </p:val>
                                        </p:tav>
                                      </p:tavLst>
                                    </p:anim>
                                    <p:animScale>
                                      <p:cBhvr>
                                        <p:cTn id="58" dur="26">
                                          <p:stCondLst>
                                            <p:cond delay="650"/>
                                          </p:stCondLst>
                                        </p:cTn>
                                        <p:tgtEl>
                                          <p:spTgt spid="4101"/>
                                        </p:tgtEl>
                                      </p:cBhvr>
                                      <p:to x="100000" y="60000"/>
                                    </p:animScale>
                                    <p:animScale>
                                      <p:cBhvr>
                                        <p:cTn id="59" dur="166" decel="50000">
                                          <p:stCondLst>
                                            <p:cond delay="676"/>
                                          </p:stCondLst>
                                        </p:cTn>
                                        <p:tgtEl>
                                          <p:spTgt spid="4101"/>
                                        </p:tgtEl>
                                      </p:cBhvr>
                                      <p:to x="100000" y="100000"/>
                                    </p:animScale>
                                    <p:animScale>
                                      <p:cBhvr>
                                        <p:cTn id="60" dur="26">
                                          <p:stCondLst>
                                            <p:cond delay="1312"/>
                                          </p:stCondLst>
                                        </p:cTn>
                                        <p:tgtEl>
                                          <p:spTgt spid="4101"/>
                                        </p:tgtEl>
                                      </p:cBhvr>
                                      <p:to x="100000" y="80000"/>
                                    </p:animScale>
                                    <p:animScale>
                                      <p:cBhvr>
                                        <p:cTn id="61" dur="166" decel="50000">
                                          <p:stCondLst>
                                            <p:cond delay="1338"/>
                                          </p:stCondLst>
                                        </p:cTn>
                                        <p:tgtEl>
                                          <p:spTgt spid="4101"/>
                                        </p:tgtEl>
                                      </p:cBhvr>
                                      <p:to x="100000" y="100000"/>
                                    </p:animScale>
                                    <p:animScale>
                                      <p:cBhvr>
                                        <p:cTn id="62" dur="26">
                                          <p:stCondLst>
                                            <p:cond delay="1642"/>
                                          </p:stCondLst>
                                        </p:cTn>
                                        <p:tgtEl>
                                          <p:spTgt spid="4101"/>
                                        </p:tgtEl>
                                      </p:cBhvr>
                                      <p:to x="100000" y="90000"/>
                                    </p:animScale>
                                    <p:animScale>
                                      <p:cBhvr>
                                        <p:cTn id="63" dur="166" decel="50000">
                                          <p:stCondLst>
                                            <p:cond delay="1668"/>
                                          </p:stCondLst>
                                        </p:cTn>
                                        <p:tgtEl>
                                          <p:spTgt spid="4101"/>
                                        </p:tgtEl>
                                      </p:cBhvr>
                                      <p:to x="100000" y="100000"/>
                                    </p:animScale>
                                    <p:animScale>
                                      <p:cBhvr>
                                        <p:cTn id="64" dur="26">
                                          <p:stCondLst>
                                            <p:cond delay="1808"/>
                                          </p:stCondLst>
                                        </p:cTn>
                                        <p:tgtEl>
                                          <p:spTgt spid="4101"/>
                                        </p:tgtEl>
                                      </p:cBhvr>
                                      <p:to x="100000" y="95000"/>
                                    </p:animScale>
                                    <p:animScale>
                                      <p:cBhvr>
                                        <p:cTn id="65" dur="166" decel="50000">
                                          <p:stCondLst>
                                            <p:cond delay="1834"/>
                                          </p:stCondLst>
                                        </p:cTn>
                                        <p:tgtEl>
                                          <p:spTgt spid="4101"/>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14282" y="428604"/>
            <a:ext cx="8715436" cy="526297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just"/>
            <a:r>
              <a:rPr lang="fr-FR" sz="2400" dirty="0" smtClean="0">
                <a:latin typeface="Times New Roman" pitchFamily="18" charset="0"/>
                <a:cs typeface="Times New Roman" pitchFamily="18" charset="0"/>
              </a:rPr>
              <a:t>Il existe une multitude de méthodes d’explication et ou de prédiction développées dans différents contextes. En dehors des méthodes à base d’instance, citons synthétiquement les principales familles de méthodes d’explication et de prédiction à savoir:</a:t>
            </a:r>
          </a:p>
          <a:p>
            <a:pPr marL="342900" indent="-342900">
              <a:buFont typeface="+mj-lt"/>
              <a:buAutoNum type="arabicPeriod"/>
            </a:pPr>
            <a:r>
              <a:rPr lang="fr-FR" sz="2400" b="1" dirty="0" smtClean="0">
                <a:latin typeface="Times New Roman" pitchFamily="18" charset="0"/>
                <a:cs typeface="Times New Roman" pitchFamily="18" charset="0"/>
              </a:rPr>
              <a:t>Les graphes d’induction (</a:t>
            </a:r>
            <a:r>
              <a:rPr lang="fr-FR" sz="2400" dirty="0" smtClean="0">
                <a:latin typeface="Times New Roman" pitchFamily="18" charset="0"/>
                <a:cs typeface="Times New Roman" pitchFamily="18" charset="0"/>
              </a:rPr>
              <a:t>les arbres de décision …).</a:t>
            </a:r>
          </a:p>
          <a:p>
            <a:pPr marL="342900" indent="-342900">
              <a:buFont typeface="+mj-lt"/>
              <a:buAutoNum type="arabicPeriod"/>
            </a:pPr>
            <a:r>
              <a:rPr lang="fr-FR" sz="2400" b="1" dirty="0" smtClean="0">
                <a:latin typeface="Times New Roman" pitchFamily="18" charset="0"/>
                <a:cs typeface="Times New Roman" pitchFamily="18" charset="0"/>
              </a:rPr>
              <a:t>Les réseaux de neurones .</a:t>
            </a:r>
          </a:p>
          <a:p>
            <a:pPr marL="457200" indent="-457200">
              <a:buFont typeface="+mj-lt"/>
              <a:buAutoNum type="arabicPeriod"/>
            </a:pPr>
            <a:r>
              <a:rPr lang="fr-FR" sz="2400" b="1" dirty="0" smtClean="0">
                <a:latin typeface="Times New Roman" pitchFamily="18" charset="0"/>
                <a:cs typeface="Times New Roman" pitchFamily="18" charset="0"/>
              </a:rPr>
              <a:t>Les méthodes de régression .</a:t>
            </a:r>
          </a:p>
          <a:p>
            <a:pPr marL="457200" indent="-457200">
              <a:buFont typeface="+mj-lt"/>
              <a:buAutoNum type="arabicPeriod"/>
            </a:pPr>
            <a:r>
              <a:rPr lang="fr-FR" sz="2400" b="1" dirty="0" smtClean="0">
                <a:latin typeface="Times New Roman" pitchFamily="18" charset="0"/>
                <a:cs typeface="Times New Roman" pitchFamily="18" charset="0"/>
              </a:rPr>
              <a:t>L’analyse discriminante (ACP , ACM).</a:t>
            </a:r>
          </a:p>
          <a:p>
            <a:pPr marL="457200" indent="-457200">
              <a:buFont typeface="+mj-lt"/>
              <a:buAutoNum type="arabicPeriod"/>
            </a:pPr>
            <a:r>
              <a:rPr lang="fr-FR" sz="2400" b="1" dirty="0" smtClean="0">
                <a:latin typeface="Times New Roman" pitchFamily="18" charset="0"/>
                <a:cs typeface="Times New Roman" pitchFamily="18" charset="0"/>
              </a:rPr>
              <a:t>Les réseaux </a:t>
            </a:r>
            <a:r>
              <a:rPr lang="fr-FR" sz="2400" b="1" dirty="0" err="1" smtClean="0">
                <a:latin typeface="Times New Roman" pitchFamily="18" charset="0"/>
                <a:cs typeface="Times New Roman" pitchFamily="18" charset="0"/>
              </a:rPr>
              <a:t>bayésiens</a:t>
            </a:r>
            <a:r>
              <a:rPr lang="fr-FR" sz="2400" b="1" dirty="0" smtClean="0">
                <a:latin typeface="Times New Roman" pitchFamily="18" charset="0"/>
                <a:cs typeface="Times New Roman" pitchFamily="18" charset="0"/>
              </a:rPr>
              <a:t>.</a:t>
            </a:r>
          </a:p>
          <a:p>
            <a:pPr marL="457200" indent="-457200">
              <a:buFont typeface="+mj-lt"/>
              <a:buAutoNum type="arabicPeriod"/>
            </a:pPr>
            <a:r>
              <a:rPr lang="fr-FR" sz="2400" b="1" dirty="0" smtClean="0">
                <a:latin typeface="Times New Roman" pitchFamily="18" charset="0"/>
                <a:cs typeface="Times New Roman" pitchFamily="18" charset="0"/>
              </a:rPr>
              <a:t>Les règles d’association.</a:t>
            </a:r>
          </a:p>
          <a:p>
            <a:pPr marL="457200" indent="-457200">
              <a:buFont typeface="+mj-lt"/>
              <a:buAutoNum type="arabicPeriod"/>
            </a:pPr>
            <a:r>
              <a:rPr lang="fr-FR" sz="2400" b="1" dirty="0" smtClean="0">
                <a:latin typeface="Times New Roman" pitchFamily="18" charset="0"/>
                <a:cs typeface="Times New Roman" pitchFamily="18" charset="0"/>
              </a:rPr>
              <a:t>Les SVM (</a:t>
            </a:r>
            <a:r>
              <a:rPr lang="fr-FR" sz="2400" b="1" i="1" dirty="0" smtClean="0">
                <a:latin typeface="Times New Roman" pitchFamily="18" charset="0"/>
                <a:cs typeface="Times New Roman" pitchFamily="18" charset="0"/>
              </a:rPr>
              <a:t>support </a:t>
            </a:r>
            <a:r>
              <a:rPr lang="fr-FR" sz="2400" b="1" i="1" dirty="0" err="1" smtClean="0">
                <a:latin typeface="Times New Roman" pitchFamily="18" charset="0"/>
                <a:cs typeface="Times New Roman" pitchFamily="18" charset="0"/>
              </a:rPr>
              <a:t>vector</a:t>
            </a:r>
            <a:r>
              <a:rPr lang="fr-FR" sz="2400" b="1" i="1" dirty="0" smtClean="0">
                <a:latin typeface="Times New Roman" pitchFamily="18" charset="0"/>
                <a:cs typeface="Times New Roman" pitchFamily="18" charset="0"/>
              </a:rPr>
              <a:t> machine). </a:t>
            </a:r>
          </a:p>
          <a:p>
            <a:pPr marL="457200" indent="-457200">
              <a:buFont typeface="+mj-lt"/>
              <a:buAutoNum type="arabicPeriod"/>
            </a:pPr>
            <a:r>
              <a:rPr lang="fr-FR" sz="2400" b="1" dirty="0" smtClean="0">
                <a:latin typeface="Times New Roman" pitchFamily="18" charset="0"/>
                <a:cs typeface="Times New Roman" pitchFamily="18" charset="0"/>
              </a:rPr>
              <a:t>Les KNN(les K plus proches voisins).</a:t>
            </a:r>
          </a:p>
          <a:p>
            <a:pPr marL="457200" indent="-457200">
              <a:buFont typeface="+mj-lt"/>
              <a:buAutoNum type="arabicPeriod"/>
            </a:pPr>
            <a:r>
              <a:rPr lang="fr-FR" sz="2400" b="1" dirty="0" smtClean="0">
                <a:latin typeface="Times New Roman" pitchFamily="18" charset="0"/>
                <a:cs typeface="Times New Roman" pitchFamily="18" charset="0"/>
              </a:rPr>
              <a:t>Les K moyennes(les K </a:t>
            </a:r>
            <a:r>
              <a:rPr lang="fr-FR" sz="2400" b="1" dirty="0" err="1" smtClean="0">
                <a:latin typeface="Times New Roman" pitchFamily="18" charset="0"/>
                <a:cs typeface="Times New Roman" pitchFamily="18" charset="0"/>
              </a:rPr>
              <a:t>means</a:t>
            </a:r>
            <a:r>
              <a:rPr lang="fr-FR" sz="2400" b="1" dirty="0" smtClean="0">
                <a:latin typeface="Times New Roman" pitchFamily="18" charset="0"/>
                <a:cs typeface="Times New Roman" pitchFamily="18" charset="0"/>
              </a:rPr>
              <a:t>).</a:t>
            </a:r>
          </a:p>
          <a:p>
            <a:pPr marL="457200" indent="-457200">
              <a:buFont typeface="+mj-lt"/>
              <a:buAutoNum type="arabicPeriod"/>
            </a:pPr>
            <a:r>
              <a:rPr lang="fr-FR" sz="2400" b="1" dirty="0" smtClean="0">
                <a:latin typeface="Times New Roman" pitchFamily="18" charset="0"/>
                <a:cs typeface="Times New Roman" pitchFamily="18" charset="0"/>
              </a:rPr>
              <a:t>Les algorithmes génétiques.</a:t>
            </a:r>
            <a:endParaRPr lang="fr-FR" dirty="0"/>
          </a:p>
        </p:txBody>
      </p:sp>
    </p:spTree>
    <p:extLst>
      <p:ext uri="{BB962C8B-B14F-4D97-AF65-F5344CB8AC3E}">
        <p14:creationId xmlns:p14="http://schemas.microsoft.com/office/powerpoint/2010/main" val="797781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562</Words>
  <Application>Microsoft Office PowerPoint</Application>
  <PresentationFormat>Affichage à l'écran (4:3)</PresentationFormat>
  <Paragraphs>44</Paragraphs>
  <Slides>9</Slides>
  <Notes>2</Notes>
  <HiddenSlides>0</HiddenSlides>
  <MMClips>0</MMClips>
  <ScaleCrop>false</ScaleCrop>
  <HeadingPairs>
    <vt:vector size="4" baseType="variant">
      <vt:variant>
        <vt:lpstr>Thème</vt:lpstr>
      </vt:variant>
      <vt:variant>
        <vt:i4>1</vt:i4>
      </vt:variant>
      <vt:variant>
        <vt:lpstr>Titres des diapositives</vt:lpstr>
      </vt:variant>
      <vt:variant>
        <vt:i4>9</vt:i4>
      </vt:variant>
    </vt:vector>
  </HeadingPairs>
  <TitlesOfParts>
    <vt:vector size="10" baseType="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ZERARKA</dc:creator>
  <cp:lastModifiedBy>ZERARKA</cp:lastModifiedBy>
  <cp:revision>1</cp:revision>
  <dcterms:created xsi:type="dcterms:W3CDTF">2020-12-28T15:25:12Z</dcterms:created>
  <dcterms:modified xsi:type="dcterms:W3CDTF">2020-12-28T15:29:47Z</dcterms:modified>
</cp:coreProperties>
</file>