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8" r:id="rId19"/>
    <p:sldId id="275" r:id="rId20"/>
    <p:sldId id="276"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2F942C-4152-4AD6-B976-51BDFF13115F}" type="datetimeFigureOut">
              <a:rPr lang="fr-FR" smtClean="0"/>
              <a:pPr/>
              <a:t>08/06/2020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90285F-6488-4EDC-9EC7-118439419BE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2F942C-4152-4AD6-B976-51BDFF13115F}" type="datetimeFigureOut">
              <a:rPr lang="fr-FR" smtClean="0"/>
              <a:pPr/>
              <a:t>08/06/2020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90285F-6488-4EDC-9EC7-118439419BE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44" y="142853"/>
            <a:ext cx="8858312" cy="6500858"/>
          </a:xfrm>
        </p:spPr>
        <p:txBody>
          <a:bodyPr/>
          <a:lstStyle/>
          <a:p>
            <a:pPr rtl="1"/>
            <a:r>
              <a:rPr lang="ar-DZ" b="1" dirty="0" smtClean="0"/>
              <a:t>البعد الجغرافي للاندماج الاقتصادي </a:t>
            </a:r>
            <a:r>
              <a:rPr lang="ar-DZ" b="1" dirty="0" smtClean="0"/>
              <a:t>الإقليمي</a:t>
            </a:r>
            <a:br>
              <a:rPr lang="ar-DZ" b="1" dirty="0" smtClean="0"/>
            </a:br>
            <a:r>
              <a:rPr lang="ar-DZ" b="1" dirty="0">
                <a:solidFill>
                  <a:prstClr val="black"/>
                </a:solidFill>
              </a:rPr>
              <a:t>أستاذ المقياس</a:t>
            </a:r>
            <a:r>
              <a:rPr lang="fr-FR" dirty="0">
                <a:solidFill>
                  <a:prstClr val="black"/>
                </a:solidFill>
              </a:rPr>
              <a:t>:</a:t>
            </a:r>
            <a:r>
              <a:rPr lang="ar-DZ" dirty="0">
                <a:solidFill>
                  <a:prstClr val="black"/>
                </a:solidFill>
              </a:rPr>
              <a:t> الأستاذ عبد الحميد </a:t>
            </a:r>
            <a:r>
              <a:rPr lang="ar-DZ" dirty="0" err="1">
                <a:solidFill>
                  <a:prstClr val="black"/>
                </a:solidFill>
              </a:rPr>
              <a:t>غوفي</a:t>
            </a:r>
            <a:endParaRPr lang="fr-F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3600" b="1" dirty="0" smtClean="0"/>
              <a:t>1.5 أثر وجود الحدود</a:t>
            </a:r>
            <a:endParaRPr lang="fr-FR" sz="3600" b="1" dirty="0"/>
          </a:p>
        </p:txBody>
      </p:sp>
      <p:sp>
        <p:nvSpPr>
          <p:cNvPr id="3" name="Espace réservé du contenu 2"/>
          <p:cNvSpPr>
            <a:spLocks noGrp="1"/>
          </p:cNvSpPr>
          <p:nvPr>
            <p:ph idx="1"/>
          </p:nvPr>
        </p:nvSpPr>
        <p:spPr/>
        <p:txBody>
          <a:bodyPr/>
          <a:lstStyle/>
          <a:p>
            <a:pPr algn="r" rtl="1"/>
            <a:r>
              <a:rPr lang="ar-DZ" dirty="0" smtClean="0"/>
              <a:t> من خلال أبحاث </a:t>
            </a:r>
            <a:r>
              <a:rPr lang="ar-DZ" dirty="0" err="1" smtClean="0"/>
              <a:t>ماكالوم</a:t>
            </a:r>
            <a:r>
              <a:rPr lang="ar-DZ" dirty="0" smtClean="0"/>
              <a:t> (1995)، فإن التأثير الحدودي هو عبارة عن ملاحظة تجريبية لفائض كبير من التجارة بين المناطق مرده وجود حدود تفصل بين مناطق متواجدة في دولتين متجاورتين بالرغم من أن هذه الدول تتسم بدرجة كبيرة من </a:t>
            </a:r>
            <a:r>
              <a:rPr lang="ar-DZ" dirty="0" err="1" smtClean="0"/>
              <a:t>الإندماج</a:t>
            </a:r>
            <a:r>
              <a:rPr lang="ar-DZ" dirty="0" smtClean="0"/>
              <a:t> </a:t>
            </a:r>
            <a:r>
              <a:rPr lang="ar-DZ" dirty="0" err="1" smtClean="0"/>
              <a:t>الإقتصادي</a:t>
            </a:r>
            <a:r>
              <a:rPr lang="ar-DZ" dirty="0" smtClean="0"/>
              <a:t> و هذا ما يتناقض مع تنبؤات نموذج الجاذبية.</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rtl="1"/>
            <a:r>
              <a:rPr lang="ar-DZ" sz="3600" b="1" dirty="0" smtClean="0">
                <a:latin typeface="+mn-lt"/>
              </a:rPr>
              <a:t>.1.6 القيود الجغرافية الفيزيائية على </a:t>
            </a:r>
            <a:r>
              <a:rPr lang="ar-DZ" sz="3600" b="1" dirty="0" err="1" smtClean="0">
                <a:latin typeface="+mn-lt"/>
              </a:rPr>
              <a:t>الإندماج</a:t>
            </a:r>
            <a:r>
              <a:rPr lang="ar-DZ" sz="3600" b="1" dirty="0" smtClean="0">
                <a:latin typeface="+mn-lt"/>
              </a:rPr>
              <a:t> </a:t>
            </a:r>
            <a:r>
              <a:rPr lang="ar-DZ" sz="3600" b="1" dirty="0" err="1" smtClean="0">
                <a:latin typeface="+mn-lt"/>
              </a:rPr>
              <a:t>الإقتصادي</a:t>
            </a:r>
            <a:r>
              <a:rPr lang="ar-DZ" sz="3600" b="1" dirty="0" smtClean="0">
                <a:latin typeface="+mn-lt"/>
              </a:rPr>
              <a:t> الإقليمي.</a:t>
            </a:r>
            <a:endParaRPr lang="fr-FR" sz="3600" b="1" dirty="0">
              <a:latin typeface="+mn-lt"/>
            </a:endParaRPr>
          </a:p>
        </p:txBody>
      </p:sp>
      <p:sp>
        <p:nvSpPr>
          <p:cNvPr id="3" name="Espace réservé du contenu 2"/>
          <p:cNvSpPr>
            <a:spLocks noGrp="1"/>
          </p:cNvSpPr>
          <p:nvPr>
            <p:ph idx="1"/>
          </p:nvPr>
        </p:nvSpPr>
        <p:spPr/>
        <p:txBody>
          <a:bodyPr/>
          <a:lstStyle/>
          <a:p>
            <a:pPr algn="r" rtl="1"/>
            <a:r>
              <a:rPr lang="ar-DZ" dirty="0" smtClean="0"/>
              <a:t>إن الحواجز الجغرافية المادية مثل بعد المسافات والمناطق الصحراوية والسلاسل الجبلية والبحار تشكل عائقا أمام </a:t>
            </a:r>
            <a:r>
              <a:rPr lang="ar-DZ" dirty="0" err="1" smtClean="0"/>
              <a:t>الإندماج</a:t>
            </a:r>
            <a:r>
              <a:rPr lang="ar-DZ" dirty="0" smtClean="0"/>
              <a:t> </a:t>
            </a:r>
            <a:r>
              <a:rPr lang="ar-DZ" smtClean="0"/>
              <a:t>الاقتصادي الإقليمي، </a:t>
            </a:r>
          </a:p>
          <a:p>
            <a:pPr algn="r" rtl="1"/>
            <a:r>
              <a:rPr lang="ar-DZ" smtClean="0"/>
              <a:t>حيث </a:t>
            </a:r>
            <a:r>
              <a:rPr lang="ar-DZ" dirty="0" smtClean="0"/>
              <a:t>تزيد هذه الحواجز الطبيعية من تكاليف النقل وتمدد أوقات التسليم والدفع كما تحد من حجم الاتصالات.</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600" b="1" dirty="0" smtClean="0"/>
              <a:t>2. تحديد موقع أنشطة الأعمال في الاتحاد الإقليمي</a:t>
            </a:r>
            <a:endParaRPr lang="fr-FR" sz="3600" b="1" dirty="0"/>
          </a:p>
        </p:txBody>
      </p:sp>
      <p:sp>
        <p:nvSpPr>
          <p:cNvPr id="3" name="Espace réservé du contenu 2"/>
          <p:cNvSpPr>
            <a:spLocks noGrp="1"/>
          </p:cNvSpPr>
          <p:nvPr>
            <p:ph idx="1"/>
          </p:nvPr>
        </p:nvSpPr>
        <p:spPr/>
        <p:txBody>
          <a:bodyPr/>
          <a:lstStyle/>
          <a:p>
            <a:pPr algn="r">
              <a:buNone/>
            </a:pPr>
            <a:r>
              <a:rPr lang="ar-DZ" dirty="0" smtClean="0"/>
              <a:t>يتم تحديد موقع الأنشطة التجارية في الفضاء الجغرافي لاتحاد اقتصادي إقليمي على وجه الخصوص من قبل قوى الطرد المركزي </a:t>
            </a:r>
            <a:r>
              <a:rPr lang="ar-DZ" dirty="0" err="1" smtClean="0"/>
              <a:t>و</a:t>
            </a:r>
            <a:r>
              <a:rPr lang="ar-DZ" dirty="0" smtClean="0"/>
              <a:t> قوى الجذب المركزي. </a:t>
            </a:r>
            <a:endParaRPr lang="fr-FR" dirty="0" smtClean="0"/>
          </a:p>
          <a:p>
            <a:pPr algn="r">
              <a:buNone/>
            </a:pPr>
            <a:r>
              <a:rPr lang="ar-DZ" dirty="0" smtClean="0"/>
              <a:t>كما هو الحال مع تأثير الجاذبية ، فإن فكرة وجود قوى الطرد المركزي والقوى المركزية التي تؤثر على سلوك ونشاط الأعمال مستعارة من العلوم الفيزيائية</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3600" b="1" dirty="0" smtClean="0"/>
              <a:t>2.1. قوى الجذب المركزي</a:t>
            </a:r>
            <a:endParaRPr lang="fr-FR" sz="3600" b="1" dirty="0"/>
          </a:p>
        </p:txBody>
      </p:sp>
      <p:sp>
        <p:nvSpPr>
          <p:cNvPr id="3" name="Espace réservé du contenu 2"/>
          <p:cNvSpPr>
            <a:spLocks noGrp="1"/>
          </p:cNvSpPr>
          <p:nvPr>
            <p:ph idx="1"/>
          </p:nvPr>
        </p:nvSpPr>
        <p:spPr/>
        <p:txBody>
          <a:bodyPr/>
          <a:lstStyle/>
          <a:p>
            <a:pPr algn="r" rtl="1"/>
            <a:r>
              <a:rPr lang="ar-DZ" dirty="0" smtClean="0"/>
              <a:t>في عمليات إعادة الانتشار الجغرافي ، تميل الشركات أولاً إلى تركيز أنشطتها في أقل عدد ممكن من الأماكن. </a:t>
            </a:r>
            <a:endParaRPr lang="fr-FR" dirty="0" smtClean="0"/>
          </a:p>
          <a:p>
            <a:pPr algn="r" rtl="1"/>
            <a:r>
              <a:rPr lang="ar-DZ" dirty="0" smtClean="0"/>
              <a:t>يسمح الحد من تشتتها الجغرافي للشركات بتقليل التكاليف الثابتة وكذلك تكاليف النقل والمعاملات.</a:t>
            </a:r>
            <a:br>
              <a:rPr lang="ar-DZ" dirty="0" smtClean="0"/>
            </a:br>
            <a:r>
              <a:rPr lang="ar-DZ" dirty="0" smtClean="0"/>
              <a:t/>
            </a:r>
            <a:br>
              <a:rPr lang="ar-DZ" dirty="0" smtClean="0"/>
            </a:br>
            <a:r>
              <a:rPr lang="ar-DZ" dirty="0" smtClean="0"/>
              <a:t>بالإضافة إلى ذلك ، ومن أجل الاستفادة من أقصى العوامل الخارجية الإيجابية ، تميل الشركات إلى الاستقرار ضمن تجمعات كبيرة من المشغلين الاقتصاديين.</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3600" b="1" dirty="0" smtClean="0"/>
              <a:t>2.2. قوى الطرد المركزي</a:t>
            </a:r>
            <a:endParaRPr lang="fr-FR" sz="3600" b="1" dirty="0"/>
          </a:p>
        </p:txBody>
      </p:sp>
      <p:sp>
        <p:nvSpPr>
          <p:cNvPr id="3" name="Espace réservé du contenu 2"/>
          <p:cNvSpPr>
            <a:spLocks noGrp="1"/>
          </p:cNvSpPr>
          <p:nvPr>
            <p:ph idx="1"/>
          </p:nvPr>
        </p:nvSpPr>
        <p:spPr>
          <a:xfrm>
            <a:off x="457200" y="1600200"/>
            <a:ext cx="8229600" cy="4972072"/>
          </a:xfrm>
        </p:spPr>
        <p:txBody>
          <a:bodyPr/>
          <a:lstStyle/>
          <a:p>
            <a:pPr algn="r" rtl="1"/>
            <a:r>
              <a:rPr lang="ar-DZ" dirty="0" smtClean="0"/>
              <a:t>لقوى المركزية ، التي تضغط من أجل التركيز المكاني للأنشطة الاقتصادية ، تعارضها قوى الطرد المركزي التي تفسر التشتت المكاني لهذه الأنشطة.</a:t>
            </a:r>
            <a:br>
              <a:rPr lang="ar-DZ" dirty="0" smtClean="0"/>
            </a:br>
            <a:r>
              <a:rPr lang="ar-DZ" dirty="0" smtClean="0"/>
              <a:t>إن قوة الطرد المركزي الرئيسية التي تعارض التركيز المكاني للأنشطة الاقتصادية هي ظهور تكاليف الازدحام.</a:t>
            </a:r>
            <a:r>
              <a:rPr lang="fr-FR" dirty="0" smtClean="0"/>
              <a:t> </a:t>
            </a:r>
          </a:p>
          <a:p>
            <a:pPr algn="r" rtl="1"/>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600" b="1" dirty="0" smtClean="0"/>
              <a:t>2.3. تأثير التكتل</a:t>
            </a:r>
            <a:endParaRPr lang="fr-FR" sz="3600" b="1" dirty="0"/>
          </a:p>
        </p:txBody>
      </p:sp>
      <p:sp>
        <p:nvSpPr>
          <p:cNvPr id="3" name="Espace réservé du contenu 2"/>
          <p:cNvSpPr>
            <a:spLocks noGrp="1"/>
          </p:cNvSpPr>
          <p:nvPr>
            <p:ph idx="1"/>
          </p:nvPr>
        </p:nvSpPr>
        <p:spPr/>
        <p:txBody>
          <a:bodyPr/>
          <a:lstStyle/>
          <a:p>
            <a:pPr lvl="1" algn="r" rtl="1"/>
            <a:r>
              <a:rPr lang="ar-DZ" dirty="0" smtClean="0"/>
              <a:t>لقوى المركزية هي أساس عمليات التكتل المكاني للأنشطة الاقتصادية.</a:t>
            </a:r>
            <a:br>
              <a:rPr lang="ar-DZ" dirty="0" smtClean="0"/>
            </a:br>
            <a:r>
              <a:rPr lang="ar-DZ" dirty="0" smtClean="0"/>
              <a:t>"يميل التفاعل بين تكاليف النقل </a:t>
            </a:r>
            <a:r>
              <a:rPr lang="ar-DZ" dirty="0" err="1" smtClean="0"/>
              <a:t>ووفورات</a:t>
            </a:r>
            <a:r>
              <a:rPr lang="ar-DZ" dirty="0" smtClean="0"/>
              <a:t> الحجم إلى دفع الشركات في نفس الصناعة للتجمع داخل نفس المنطقة« </a:t>
            </a:r>
            <a:endParaRPr lang="fr-FR" dirty="0" smtClean="0"/>
          </a:p>
          <a:p>
            <a:pPr lvl="1" algn="r" rtl="1"/>
            <a:r>
              <a:rPr lang="ar-DZ" dirty="0" smtClean="0"/>
              <a:t>(</a:t>
            </a:r>
            <a:r>
              <a:rPr lang="ar-DZ" dirty="0" err="1" smtClean="0"/>
              <a:t>كاثرين</a:t>
            </a:r>
            <a:r>
              <a:rPr lang="ar-DZ" dirty="0" smtClean="0"/>
              <a:t> </a:t>
            </a:r>
            <a:r>
              <a:rPr lang="ar-DZ" dirty="0" err="1" smtClean="0"/>
              <a:t>بومونت</a:t>
            </a:r>
            <a:r>
              <a:rPr lang="ar-DZ" dirty="0" smtClean="0"/>
              <a:t> * أكتوبر 1998) </a:t>
            </a:r>
            <a:r>
              <a:rPr lang="fr-FR" dirty="0" smtClean="0"/>
              <a:t> </a:t>
            </a:r>
          </a:p>
          <a:p>
            <a:pPr algn="r" rtl="1"/>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428604"/>
            <a:ext cx="8229600" cy="1143000"/>
          </a:xfrm>
        </p:spPr>
        <p:txBody>
          <a:bodyPr>
            <a:normAutofit fontScale="90000"/>
          </a:bodyPr>
          <a:lstStyle/>
          <a:p>
            <a:r>
              <a:rPr lang="ar-DZ" dirty="0" smtClean="0"/>
              <a:t>2.4</a:t>
            </a:r>
            <a:r>
              <a:rPr lang="ar-DZ" sz="4000" b="1" dirty="0" smtClean="0"/>
              <a:t>. تكوين التكتلات </a:t>
            </a:r>
            <a:r>
              <a:rPr lang="fr-FR" sz="4000" b="1" dirty="0" smtClean="0"/>
              <a:t/>
            </a:r>
            <a:br>
              <a:rPr lang="fr-FR" sz="4000" b="1" dirty="0" smtClean="0"/>
            </a:br>
            <a:r>
              <a:rPr lang="ar-DZ" sz="4000" b="1" dirty="0" smtClean="0"/>
              <a:t>(</a:t>
            </a:r>
            <a:r>
              <a:rPr lang="ar-DZ" sz="4000" b="1" dirty="0" err="1" smtClean="0"/>
              <a:t>كاثرين</a:t>
            </a:r>
            <a:r>
              <a:rPr lang="ar-DZ" sz="4000" b="1" dirty="0" smtClean="0"/>
              <a:t> </a:t>
            </a:r>
            <a:r>
              <a:rPr lang="ar-DZ" sz="4000" b="1" dirty="0" err="1" smtClean="0"/>
              <a:t>بومونت</a:t>
            </a:r>
            <a:r>
              <a:rPr lang="ar-DZ" sz="4000" b="1" dirty="0" smtClean="0"/>
              <a:t> * أكتوبر 1998)</a:t>
            </a:r>
            <a:endParaRPr lang="fr-FR" sz="4000" b="1" dirty="0"/>
          </a:p>
        </p:txBody>
      </p:sp>
      <p:sp>
        <p:nvSpPr>
          <p:cNvPr id="3" name="Espace réservé du contenu 2"/>
          <p:cNvSpPr>
            <a:spLocks noGrp="1"/>
          </p:cNvSpPr>
          <p:nvPr>
            <p:ph idx="1"/>
          </p:nvPr>
        </p:nvSpPr>
        <p:spPr/>
        <p:txBody>
          <a:bodyPr/>
          <a:lstStyle/>
          <a:p>
            <a:pPr algn="r" rtl="1"/>
            <a:r>
              <a:rPr lang="ar-DZ" dirty="0" smtClean="0"/>
              <a:t>يبدو أن تكون التكتلات ناتجة عن توازن بين قوى الطرد المركزي التي تدفع باتجاه تشتت الأنشطة في الفضاء وقوى الجذب المركزي مما يؤدي إلى إعادة تجميعها. تنتج هذه القوى المختلفة عن مزيج من الآليات المكانية ، المرتبطة بالتنظيم المكاني للأنشطة ، والآليات الاقتصادية التقليدية التي تؤثر على قرارات الإنتاج أو الاستهلاك للعوامل ".</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600" b="1" dirty="0" smtClean="0"/>
              <a:t>3. التفاعل بين تأثيرات التكتل والتكامل الاقتصادي</a:t>
            </a:r>
            <a:endParaRPr lang="fr-FR" sz="3600" b="1" dirty="0"/>
          </a:p>
        </p:txBody>
      </p:sp>
      <p:sp>
        <p:nvSpPr>
          <p:cNvPr id="3" name="Espace réservé du contenu 2"/>
          <p:cNvSpPr>
            <a:spLocks noGrp="1"/>
          </p:cNvSpPr>
          <p:nvPr>
            <p:ph idx="1"/>
          </p:nvPr>
        </p:nvSpPr>
        <p:spPr/>
        <p:txBody>
          <a:bodyPr/>
          <a:lstStyle/>
          <a:p>
            <a:pPr algn="r" rtl="1"/>
            <a:r>
              <a:rPr lang="ar-DZ" dirty="0" err="1" smtClean="0"/>
              <a:t>ان</a:t>
            </a:r>
            <a:r>
              <a:rPr lang="ar-DZ" dirty="0" smtClean="0"/>
              <a:t> فتح التجارة ، بعد الاتفاقيات التجارية ، يترتب عليه تحرير قوى السوق. </a:t>
            </a:r>
            <a:endParaRPr lang="fr-FR" dirty="0" smtClean="0"/>
          </a:p>
          <a:p>
            <a:pPr algn="r" rtl="1"/>
            <a:r>
              <a:rPr lang="ar-DZ" dirty="0" smtClean="0"/>
              <a:t>يتجلى عمل وتفاعل قوى السوق هذه في شكل عدة تأثيرات. ويمكن تلخيص هذه الآثار في ظواهر التكتل وظواهر التخصص وظواهر التقارب الاقتصادي.</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3600" b="1" dirty="0" smtClean="0"/>
              <a:t>3.1. التخصص والاختلاف الإقليمي</a:t>
            </a:r>
            <a:endParaRPr lang="fr-FR" sz="3600" b="1" dirty="0"/>
          </a:p>
        </p:txBody>
      </p:sp>
      <p:sp>
        <p:nvSpPr>
          <p:cNvPr id="3" name="Espace réservé du contenu 2"/>
          <p:cNvSpPr>
            <a:spLocks noGrp="1"/>
          </p:cNvSpPr>
          <p:nvPr>
            <p:ph idx="1"/>
          </p:nvPr>
        </p:nvSpPr>
        <p:spPr/>
        <p:txBody>
          <a:bodyPr/>
          <a:lstStyle/>
          <a:p>
            <a:pPr algn="r" rtl="1"/>
            <a:r>
              <a:rPr lang="ar-DZ" dirty="0" smtClean="0"/>
              <a:t>يتم تحديد التوزيع الجغرافي الإقليمي للأنشطة الاقتصادية من خلال المزايا النسبية: تتخصص كل منطقة فرعية فيما يمكنها إنتاجه بأفضل قيمة مقابل المال. وتجدر الإشارة ، مع ذلك ، إلى أن التخصص في الأنشطة ذات القيمة المضافة المنخفضة يحافظ على ثغرات التنمية مع الدول الأعضاء المتقدمة تكنولوجيا.</a:t>
            </a: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b="1" dirty="0" smtClean="0"/>
              <a:t>3.2. </a:t>
            </a:r>
            <a:r>
              <a:rPr lang="ar-DZ" sz="4000" b="1" dirty="0" smtClean="0"/>
              <a:t>تقارب مؤشرات الاقتصاد الكلي وفروق الدخل</a:t>
            </a:r>
            <a:endParaRPr lang="fr-FR" sz="4000" b="1" dirty="0"/>
          </a:p>
        </p:txBody>
      </p:sp>
      <p:sp>
        <p:nvSpPr>
          <p:cNvPr id="3" name="Espace réservé du contenu 2"/>
          <p:cNvSpPr>
            <a:spLocks noGrp="1"/>
          </p:cNvSpPr>
          <p:nvPr>
            <p:ph idx="1"/>
          </p:nvPr>
        </p:nvSpPr>
        <p:spPr>
          <a:xfrm>
            <a:off x="457200" y="1600200"/>
            <a:ext cx="8229600" cy="5043510"/>
          </a:xfrm>
        </p:spPr>
        <p:txBody>
          <a:bodyPr/>
          <a:lstStyle/>
          <a:p>
            <a:pPr algn="r" rtl="1"/>
            <a:r>
              <a:rPr lang="ar-DZ" dirty="0" smtClean="0"/>
              <a:t/>
            </a:r>
            <a:br>
              <a:rPr lang="ar-DZ" dirty="0" smtClean="0"/>
            </a:br>
            <a:r>
              <a:rPr lang="ar-DZ" dirty="0" smtClean="0"/>
              <a:t>إن تقارب الأسعار والأجور لا ينهي بالضرورة </a:t>
            </a:r>
            <a:r>
              <a:rPr lang="ar-DZ" dirty="0" err="1" smtClean="0"/>
              <a:t>التفاوتات</a:t>
            </a:r>
            <a:r>
              <a:rPr lang="ar-DZ" dirty="0" smtClean="0"/>
              <a:t> في متوسط ​​القوة الشرائية داخل السوق الموحدة. استمرت </a:t>
            </a:r>
            <a:r>
              <a:rPr lang="ar-DZ" dirty="0" err="1" smtClean="0"/>
              <a:t>التفاوتات</a:t>
            </a:r>
            <a:r>
              <a:rPr lang="ar-DZ" dirty="0" smtClean="0"/>
              <a:t> في الدخل ، خاصة بين المناطق الريفية والحضرية (التكتلات) ، ومناطق الإنتاجية العالية (قطاع الذروة) ومناطق الإنتاجية المنخفضة (القطاعات المتخلفة تقنيًا).</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600" b="1" dirty="0" smtClean="0"/>
              <a:t>المقدمة</a:t>
            </a:r>
            <a:endParaRPr lang="fr-FR" sz="3600" b="1" dirty="0"/>
          </a:p>
        </p:txBody>
      </p:sp>
      <p:sp>
        <p:nvSpPr>
          <p:cNvPr id="3" name="Espace réservé du contenu 2"/>
          <p:cNvSpPr>
            <a:spLocks noGrp="1"/>
          </p:cNvSpPr>
          <p:nvPr>
            <p:ph idx="1"/>
          </p:nvPr>
        </p:nvSpPr>
        <p:spPr/>
        <p:txBody>
          <a:bodyPr/>
          <a:lstStyle/>
          <a:p>
            <a:pPr algn="r">
              <a:buNone/>
            </a:pPr>
            <a:r>
              <a:rPr lang="ar-DZ" dirty="0" smtClean="0"/>
              <a:t>من وجهة نظر جغرافية بحتة ، فإن </a:t>
            </a:r>
            <a:r>
              <a:rPr lang="ar-SA" b="1" dirty="0" err="1" smtClean="0"/>
              <a:t>الإندماج</a:t>
            </a:r>
            <a:r>
              <a:rPr lang="ar-DZ" dirty="0" smtClean="0"/>
              <a:t> الاقتصادي الإقليمي هو "</a:t>
            </a:r>
            <a:r>
              <a:rPr lang="ar-SA" b="1" dirty="0" smtClean="0"/>
              <a:t> </a:t>
            </a:r>
            <a:r>
              <a:rPr lang="ar-SA" b="1" dirty="0" err="1" smtClean="0"/>
              <a:t>الإندماج</a:t>
            </a:r>
            <a:r>
              <a:rPr lang="ar-DZ" dirty="0" smtClean="0"/>
              <a:t> القطري".</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3.3</a:t>
            </a:r>
            <a:r>
              <a:rPr lang="ar-DZ" sz="4000" b="1" dirty="0" smtClean="0"/>
              <a:t>. تأثير التكتل</a:t>
            </a:r>
            <a:br>
              <a:rPr lang="ar-DZ" sz="4000" b="1" dirty="0" smtClean="0"/>
            </a:br>
            <a:r>
              <a:rPr lang="ar-DZ" sz="4000" b="1" dirty="0" smtClean="0"/>
              <a:t>و التباعد الاقتصادي بين الأقاليم</a:t>
            </a:r>
            <a:endParaRPr lang="fr-FR" sz="4000" b="1" dirty="0"/>
          </a:p>
        </p:txBody>
      </p:sp>
      <p:sp>
        <p:nvSpPr>
          <p:cNvPr id="3" name="Espace réservé du contenu 2"/>
          <p:cNvSpPr>
            <a:spLocks noGrp="1"/>
          </p:cNvSpPr>
          <p:nvPr>
            <p:ph idx="1"/>
          </p:nvPr>
        </p:nvSpPr>
        <p:spPr/>
        <p:txBody>
          <a:bodyPr>
            <a:normAutofit lnSpcReduction="10000"/>
          </a:bodyPr>
          <a:lstStyle/>
          <a:p>
            <a:pPr algn="r" rtl="1"/>
            <a:r>
              <a:rPr lang="ar-DZ" dirty="0" smtClean="0"/>
              <a:t>تؤدي حرية حركة رأس المال إلى تحرير الاستثمار المباشر وتسهيل الانتقال. ثم يتم تحديد عمليات الترحيل الصناعية من خلال "لعب قوى الطرد المركزي وقوى الجاذبية". وتولد تأثيرات التكتل هذه جزر امتياز ، مع تباين في الإنتاجية والأجر مع بقية الأقاليم في المنطقة الاقتصادية الإقليمية.</a:t>
            </a:r>
            <a:br>
              <a:rPr lang="ar-DZ" dirty="0" smtClean="0"/>
            </a:br>
            <a:r>
              <a:rPr lang="ar-DZ" dirty="0" smtClean="0"/>
              <a:t>برنار </a:t>
            </a:r>
            <a:r>
              <a:rPr lang="ar-DZ" dirty="0" err="1" smtClean="0"/>
              <a:t>غوتييه</a:t>
            </a:r>
            <a:r>
              <a:rPr lang="ar-DZ" dirty="0" smtClean="0"/>
              <a:t> وآخرون. (2003) لاحظ أن "من خلال تعزيز مزايا المناطق ذات التركيز العالي للمعرفة" ، "يمكن أن تعارض آثار التكتل قوى التقارب الموجودة في النظريات الكلاسيكية للتجارة الدولية". وهكذا يمكن لقوى التكتل أن تولد عملية اختلاف اقتصادي بين المناطق.</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3600" b="1" dirty="0" smtClean="0"/>
              <a:t>أهداف الفصل</a:t>
            </a:r>
            <a:endParaRPr lang="fr-FR" sz="3600" b="1" dirty="0"/>
          </a:p>
        </p:txBody>
      </p:sp>
      <p:sp>
        <p:nvSpPr>
          <p:cNvPr id="3" name="Espace réservé du contenu 2"/>
          <p:cNvSpPr>
            <a:spLocks noGrp="1"/>
          </p:cNvSpPr>
          <p:nvPr>
            <p:ph idx="1"/>
          </p:nvPr>
        </p:nvSpPr>
        <p:spPr/>
        <p:txBody>
          <a:bodyPr/>
          <a:lstStyle/>
          <a:p>
            <a:pPr algn="r">
              <a:buFontTx/>
              <a:buChar char="-"/>
            </a:pPr>
            <a:r>
              <a:rPr lang="ar-DZ" dirty="0" smtClean="0"/>
              <a:t>تحديد دور القرب الجغرافي وحسن الجوار في </a:t>
            </a:r>
            <a:r>
              <a:rPr lang="ar-DZ" dirty="0" err="1" smtClean="0"/>
              <a:t>الإندماج</a:t>
            </a:r>
            <a:r>
              <a:rPr lang="ar-DZ" dirty="0" smtClean="0"/>
              <a:t> الاقتصادي الإقليمي</a:t>
            </a:r>
            <a:br>
              <a:rPr lang="ar-DZ" dirty="0" smtClean="0"/>
            </a:br>
            <a:r>
              <a:rPr lang="ar-DZ" dirty="0" smtClean="0"/>
              <a:t>- تحديد بعض الجوانب الجغرافية لعملية </a:t>
            </a:r>
            <a:r>
              <a:rPr lang="ar-DZ" dirty="0" err="1" smtClean="0"/>
              <a:t>الإندماج</a:t>
            </a:r>
            <a:endParaRPr lang="ar-DZ" dirty="0" smtClean="0"/>
          </a:p>
          <a:p>
            <a:pPr algn="r">
              <a:buFontTx/>
              <a:buChar char="-"/>
            </a:pPr>
            <a:endParaRPr lang="ar-DZ" dirty="0"/>
          </a:p>
          <a:p>
            <a:pPr algn="r">
              <a:buFontTx/>
              <a:buChar char="-"/>
            </a:pPr>
            <a:endParaRPr lang="ar-DZ" dirty="0" smtClean="0"/>
          </a:p>
          <a:p>
            <a:pPr algn="r">
              <a:buFontTx/>
              <a:buChar char="-"/>
            </a:pPr>
            <a:r>
              <a:rPr lang="ar-DZ" dirty="0" smtClean="0"/>
              <a:t> الاقتصادي الإقليمي</a:t>
            </a:r>
            <a:br>
              <a:rPr lang="ar-DZ" dirty="0" smtClean="0"/>
            </a:br>
            <a:r>
              <a:rPr lang="ar-DZ" dirty="0" smtClean="0"/>
              <a:t>- فهم ظاهرة التركيز والتشتت في الاتحاد الاقتصادي الإقليمي</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3600" b="1" dirty="0" smtClean="0"/>
              <a:t>تعريف</a:t>
            </a:r>
            <a:endParaRPr lang="fr-FR" sz="3600" b="1" dirty="0"/>
          </a:p>
        </p:txBody>
      </p:sp>
      <p:sp>
        <p:nvSpPr>
          <p:cNvPr id="3" name="Espace réservé du contenu 2"/>
          <p:cNvSpPr>
            <a:spLocks noGrp="1"/>
          </p:cNvSpPr>
          <p:nvPr>
            <p:ph idx="1"/>
          </p:nvPr>
        </p:nvSpPr>
        <p:spPr/>
        <p:txBody>
          <a:bodyPr/>
          <a:lstStyle/>
          <a:p>
            <a:pPr lvl="0" algn="r">
              <a:buNone/>
            </a:pPr>
            <a:r>
              <a:rPr lang="ar-DZ" dirty="0" smtClean="0"/>
              <a:t> "إن السمة المميزة لاتفاق </a:t>
            </a:r>
            <a:r>
              <a:rPr lang="ar-DZ" dirty="0" err="1" smtClean="0"/>
              <a:t>الإندماج</a:t>
            </a:r>
            <a:r>
              <a:rPr lang="ar-DZ" dirty="0" smtClean="0"/>
              <a:t> الإقليمي هي سياسة تجارية </a:t>
            </a:r>
          </a:p>
          <a:p>
            <a:pPr algn="r">
              <a:buNone/>
            </a:pPr>
            <a:r>
              <a:rPr lang="ar-DZ" dirty="0" smtClean="0"/>
              <a:t>تمييزية جغرافياً".</a:t>
            </a:r>
            <a:endParaRPr lang="ar-DZ" dirty="0"/>
          </a:p>
          <a:p>
            <a:pPr lvl="0" algn="r">
              <a:buNone/>
            </a:pPr>
            <a:endParaRPr lang="ar-DZ" dirty="0" smtClean="0"/>
          </a:p>
          <a:p>
            <a:pPr lvl="0" algn="r">
              <a:buNone/>
            </a:pPr>
            <a:r>
              <a:rPr lang="fr-FR" dirty="0" smtClean="0"/>
              <a:t>(RE Baldwin, AJ </a:t>
            </a:r>
            <a:r>
              <a:rPr lang="fr-FR" dirty="0" err="1" smtClean="0"/>
              <a:t>Venables</a:t>
            </a:r>
            <a:r>
              <a:rPr lang="fr-FR" dirty="0" smtClean="0"/>
              <a:t> - 1995 -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3600" b="1" dirty="0" smtClean="0"/>
              <a:t>1. القرب الجغرافي</a:t>
            </a:r>
            <a:endParaRPr lang="fr-FR" sz="3600" b="1" dirty="0"/>
          </a:p>
        </p:txBody>
      </p:sp>
      <p:sp>
        <p:nvSpPr>
          <p:cNvPr id="3" name="Espace réservé du contenu 2"/>
          <p:cNvSpPr>
            <a:spLocks noGrp="1"/>
          </p:cNvSpPr>
          <p:nvPr>
            <p:ph idx="1"/>
          </p:nvPr>
        </p:nvSpPr>
        <p:spPr/>
        <p:txBody>
          <a:bodyPr/>
          <a:lstStyle/>
          <a:p>
            <a:pPr algn="r">
              <a:buNone/>
            </a:pPr>
            <a:r>
              <a:rPr lang="ar-DZ" dirty="0" smtClean="0"/>
              <a:t>إن وجود حدود مشتركة يعزز بالفعل تجارة المناطق الحدودية كما يعزز </a:t>
            </a:r>
            <a:r>
              <a:rPr lang="ar-DZ" smtClean="0"/>
              <a:t>التجارة البينية </a:t>
            </a:r>
            <a:r>
              <a:rPr lang="ar-DZ" dirty="0" smtClean="0"/>
              <a:t>بشكل عام. ونتيجة لذلك غالبًا ما يبدأ </a:t>
            </a:r>
            <a:r>
              <a:rPr lang="ar-DZ" dirty="0" err="1" smtClean="0"/>
              <a:t>الإندماج</a:t>
            </a:r>
            <a:r>
              <a:rPr lang="ar-DZ" dirty="0" smtClean="0"/>
              <a:t> </a:t>
            </a:r>
            <a:r>
              <a:rPr lang="ar-DZ" dirty="0" err="1" smtClean="0"/>
              <a:t>الإقتصادي</a:t>
            </a:r>
            <a:r>
              <a:rPr lang="ar-DZ" dirty="0" smtClean="0"/>
              <a:t> باتفاقيات بين دول مجاورة.</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sz="4000" b="1" dirty="0" smtClean="0"/>
              <a:t>1.1. منطقة الازدهار المشترك</a:t>
            </a:r>
            <a:r>
              <a:rPr lang="ar-DZ" dirty="0" smtClean="0"/>
              <a:t/>
            </a:r>
            <a:br>
              <a:rPr lang="ar-DZ" dirty="0" smtClean="0"/>
            </a:br>
            <a:endParaRPr lang="fr-FR" dirty="0"/>
          </a:p>
        </p:txBody>
      </p:sp>
      <p:sp>
        <p:nvSpPr>
          <p:cNvPr id="3" name="Espace réservé du contenu 2"/>
          <p:cNvSpPr>
            <a:spLocks noGrp="1"/>
          </p:cNvSpPr>
          <p:nvPr>
            <p:ph idx="1"/>
          </p:nvPr>
        </p:nvSpPr>
        <p:spPr/>
        <p:txBody>
          <a:bodyPr/>
          <a:lstStyle/>
          <a:p>
            <a:pPr algn="r" rtl="1">
              <a:buNone/>
            </a:pPr>
            <a:r>
              <a:rPr lang="ar-DZ" dirty="0" smtClean="0"/>
              <a:t>يجب أن تعتبر جميع البلدان الشريكة المرشحة للاتحاد</a:t>
            </a:r>
            <a:endParaRPr lang="fr-FR" dirty="0" smtClean="0"/>
          </a:p>
          <a:p>
            <a:pPr algn="r" rtl="1">
              <a:buNone/>
            </a:pPr>
            <a:r>
              <a:rPr lang="ar-DZ" dirty="0" smtClean="0"/>
              <a:t>الاقتصادي إلى أن الفضاء الإقليمي موضوع </a:t>
            </a:r>
            <a:r>
              <a:rPr lang="ar-DZ" dirty="0" err="1" smtClean="0"/>
              <a:t>الإندماج</a:t>
            </a:r>
            <a:endParaRPr lang="fr-FR" dirty="0" smtClean="0"/>
          </a:p>
          <a:p>
            <a:pPr algn="r" rtl="1">
              <a:buNone/>
            </a:pPr>
            <a:r>
              <a:rPr lang="ar-DZ" dirty="0" smtClean="0"/>
              <a:t>الاقتصادي هو منطقة ازدهار مشترك وليس منطقة يجب</a:t>
            </a:r>
          </a:p>
          <a:p>
            <a:pPr algn="r" rtl="1">
              <a:buNone/>
            </a:pPr>
            <a:r>
              <a:rPr lang="ar-DZ" dirty="0" smtClean="0"/>
              <a:t>غزوها.</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sz="3600" b="1" dirty="0" smtClean="0">
                <a:cs typeface="+mn-cs"/>
              </a:rPr>
              <a:t>1.2. النطاق الجغرافي للاندماج الاقتصادي الإقليمي</a:t>
            </a:r>
            <a:r>
              <a:rPr lang="ar-DZ" b="1" dirty="0" smtClean="0"/>
              <a:t/>
            </a:r>
            <a:br>
              <a:rPr lang="ar-DZ" b="1" dirty="0" smtClean="0"/>
            </a:br>
            <a:endParaRPr lang="fr-FR" b="1" dirty="0"/>
          </a:p>
        </p:txBody>
      </p:sp>
      <p:sp>
        <p:nvSpPr>
          <p:cNvPr id="3" name="Espace réservé du contenu 2"/>
          <p:cNvSpPr>
            <a:spLocks noGrp="1"/>
          </p:cNvSpPr>
          <p:nvPr>
            <p:ph idx="1"/>
          </p:nvPr>
        </p:nvSpPr>
        <p:spPr>
          <a:xfrm>
            <a:off x="457200" y="1428736"/>
            <a:ext cx="8229600" cy="4697427"/>
          </a:xfrm>
        </p:spPr>
        <p:txBody>
          <a:bodyPr/>
          <a:lstStyle/>
          <a:p>
            <a:pPr algn="r" rtl="1"/>
            <a:r>
              <a:rPr lang="ar-DZ" dirty="0" smtClean="0"/>
              <a:t>الاتحاد الاقتصادي البلجيكي </a:t>
            </a:r>
            <a:r>
              <a:rPr lang="ar-DZ" dirty="0" err="1" smtClean="0"/>
              <a:t>الوكسمبورغي</a:t>
            </a:r>
            <a:r>
              <a:rPr lang="ar-DZ" dirty="0" smtClean="0"/>
              <a:t> (</a:t>
            </a:r>
            <a:r>
              <a:rPr lang="fr-FR" dirty="0" smtClean="0"/>
              <a:t>UEBL) </a:t>
            </a:r>
            <a:r>
              <a:rPr lang="ar-DZ" dirty="0" smtClean="0"/>
              <a:t>)هو مثال على </a:t>
            </a:r>
            <a:r>
              <a:rPr lang="ar-DZ" dirty="0" err="1" smtClean="0"/>
              <a:t>إندماج</a:t>
            </a:r>
            <a:r>
              <a:rPr lang="ar-DZ" dirty="0" smtClean="0"/>
              <a:t> </a:t>
            </a:r>
            <a:r>
              <a:rPr lang="ar-DZ" dirty="0" err="1" smtClean="0"/>
              <a:t>إقتصادي</a:t>
            </a:r>
            <a:r>
              <a:rPr lang="ar-DZ" dirty="0" smtClean="0"/>
              <a:t> ثنائي، أما مجلس التعاون لدول الخليج (</a:t>
            </a:r>
            <a:r>
              <a:rPr lang="fr-FR" dirty="0" smtClean="0"/>
              <a:t>GCC </a:t>
            </a:r>
            <a:r>
              <a:rPr lang="ar-DZ" dirty="0" smtClean="0"/>
              <a:t>) هو بمثابة اتحاد تحت إقليمي في حين أن الاتحاد الأوروبي هو </a:t>
            </a:r>
            <a:r>
              <a:rPr lang="ar-DZ" dirty="0" err="1" smtClean="0"/>
              <a:t>إندماج</a:t>
            </a:r>
            <a:r>
              <a:rPr lang="ar-DZ" dirty="0" smtClean="0"/>
              <a:t> </a:t>
            </a:r>
            <a:r>
              <a:rPr lang="ar-DZ" dirty="0" err="1" smtClean="0"/>
              <a:t>إقتصادي</a:t>
            </a:r>
            <a:r>
              <a:rPr lang="ar-DZ" dirty="0" smtClean="0"/>
              <a:t> قاري. كما أنه قد تم التفكير لإنشاء كتلتين عابرتين للقارات: الكتلة </a:t>
            </a:r>
            <a:r>
              <a:rPr lang="ar-DZ" dirty="0" err="1" smtClean="0"/>
              <a:t>الأوراسية</a:t>
            </a:r>
            <a:r>
              <a:rPr lang="ar-DZ" dirty="0" smtClean="0"/>
              <a:t> والكتلة </a:t>
            </a:r>
            <a:r>
              <a:rPr lang="ar-DZ" dirty="0" err="1" smtClean="0"/>
              <a:t>الأوروأطلسية</a:t>
            </a:r>
            <a:r>
              <a:rPr lang="ar-DZ" dirty="0" smtClean="0"/>
              <a:t>.</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dirty="0" smtClean="0"/>
              <a:t>1.3 </a:t>
            </a:r>
            <a:r>
              <a:rPr lang="ar-DZ" b="1" dirty="0" err="1" smtClean="0"/>
              <a:t>إندماج</a:t>
            </a:r>
            <a:r>
              <a:rPr lang="ar-DZ" b="1" dirty="0" smtClean="0"/>
              <a:t> الضاحية مع المركز</a:t>
            </a:r>
            <a:endParaRPr lang="fr-FR" b="1" dirty="0"/>
          </a:p>
        </p:txBody>
      </p:sp>
      <p:sp>
        <p:nvSpPr>
          <p:cNvPr id="3" name="Espace réservé du contenu 2"/>
          <p:cNvSpPr>
            <a:spLocks noGrp="1"/>
          </p:cNvSpPr>
          <p:nvPr>
            <p:ph idx="1"/>
          </p:nvPr>
        </p:nvSpPr>
        <p:spPr/>
        <p:txBody>
          <a:bodyPr/>
          <a:lstStyle/>
          <a:p>
            <a:pPr algn="r" rtl="1"/>
            <a:r>
              <a:rPr lang="ar-DZ" dirty="0" smtClean="0"/>
              <a:t>يعتبر مشروع الشراكة </a:t>
            </a:r>
            <a:r>
              <a:rPr lang="ar-DZ" dirty="0" err="1" smtClean="0"/>
              <a:t>الإورومتوسطية</a:t>
            </a:r>
            <a:r>
              <a:rPr lang="ar-DZ" dirty="0" smtClean="0"/>
              <a:t> كمشروع </a:t>
            </a:r>
            <a:r>
              <a:rPr lang="ar-DZ" dirty="0" err="1" smtClean="0"/>
              <a:t>إندماج</a:t>
            </a:r>
            <a:r>
              <a:rPr lang="ar-DZ" dirty="0" smtClean="0"/>
              <a:t> لضاحية مع مركز حيث أن دول الضفة الجانبية للبحر الأبيض المتوسط هي عبارة عن الضاحية </a:t>
            </a:r>
            <a:r>
              <a:rPr lang="ar-DZ" dirty="0" err="1" smtClean="0"/>
              <a:t>و</a:t>
            </a:r>
            <a:r>
              <a:rPr lang="ar-DZ" dirty="0" smtClean="0"/>
              <a:t> الإتحاد الأوروبي عبارة عن المركز.</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b="1" dirty="0" smtClean="0"/>
              <a:t>1.4. نموذج الجاذبية</a:t>
            </a:r>
            <a:endParaRPr lang="fr-FR" b="1" dirty="0"/>
          </a:p>
        </p:txBody>
      </p:sp>
      <p:sp>
        <p:nvSpPr>
          <p:cNvPr id="3" name="Espace réservé du contenu 2"/>
          <p:cNvSpPr>
            <a:spLocks noGrp="1"/>
          </p:cNvSpPr>
          <p:nvPr>
            <p:ph idx="1"/>
          </p:nvPr>
        </p:nvSpPr>
        <p:spPr/>
        <p:txBody>
          <a:bodyPr/>
          <a:lstStyle/>
          <a:p>
            <a:pPr algn="r" rtl="1">
              <a:buNone/>
            </a:pPr>
            <a:r>
              <a:rPr lang="ar-DZ" dirty="0" smtClean="0"/>
              <a:t>القرب الجغرافي كعامل حاسم في ظاهرة </a:t>
            </a:r>
            <a:r>
              <a:rPr lang="ar-DZ" dirty="0" err="1" smtClean="0"/>
              <a:t>الإندماج</a:t>
            </a:r>
            <a:r>
              <a:rPr lang="ar-DZ" dirty="0" smtClean="0"/>
              <a:t> الإقليمي يؤكد النظرية الكامنة وراء نماذج الجاذبية ،</a:t>
            </a:r>
          </a:p>
          <a:p>
            <a:pPr algn="r" rtl="1">
              <a:buNone/>
            </a:pPr>
            <a:r>
              <a:rPr lang="ar-DZ" dirty="0" smtClean="0"/>
              <a:t> اعتمادًا على نموذج الجاذبية كلما كانت المسافة الجغرافية بين بلدين أقصر كلما زاد حجم التجارة بينهما.</a:t>
            </a:r>
          </a:p>
          <a:p>
            <a:pPr algn="r" rtl="1">
              <a:buNone/>
            </a:pPr>
            <a:endParaRPr lang="ar-DZ" dirty="0" smtClean="0"/>
          </a:p>
          <a:p>
            <a:pPr algn="r" rtl="1">
              <a:buNone/>
            </a:pPr>
            <a:endParaRPr lang="ar-DZ" dirty="0" smtClean="0"/>
          </a:p>
          <a:p>
            <a:pPr algn="r" rtl="1">
              <a:buNone/>
            </a:pPr>
            <a:endParaRPr lang="ar-DZ" dirty="0" smtClean="0"/>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709</Words>
  <Application>Microsoft Office PowerPoint</Application>
  <PresentationFormat>Affichage à l'écran (4:3)</PresentationFormat>
  <Paragraphs>56</Paragraphs>
  <Slides>20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20</vt:i4>
      </vt:variant>
    </vt:vector>
  </HeadingPairs>
  <TitlesOfParts>
    <vt:vector size="24" baseType="lpstr">
      <vt:lpstr>Arial</vt:lpstr>
      <vt:lpstr>Calibri</vt:lpstr>
      <vt:lpstr>Times New Roman</vt:lpstr>
      <vt:lpstr>Thème Office</vt:lpstr>
      <vt:lpstr>البعد الجغرافي للاندماج الاقتصادي الإقليمي أستاذ المقياس: الأستاذ عبد الحميد غوفي</vt:lpstr>
      <vt:lpstr>المقدمة</vt:lpstr>
      <vt:lpstr>أهداف الفصل</vt:lpstr>
      <vt:lpstr>تعريف</vt:lpstr>
      <vt:lpstr>1. القرب الجغرافي</vt:lpstr>
      <vt:lpstr>1.1. منطقة الازدهار المشترك </vt:lpstr>
      <vt:lpstr>1.2. النطاق الجغرافي للاندماج الاقتصادي الإقليمي </vt:lpstr>
      <vt:lpstr>1.3 إندماج الضاحية مع المركز</vt:lpstr>
      <vt:lpstr>1.4. نموذج الجاذبية</vt:lpstr>
      <vt:lpstr>1.5 أثر وجود الحدود</vt:lpstr>
      <vt:lpstr>.1.6 القيود الجغرافية الفيزيائية على الإندماج الإقتصادي الإقليمي.</vt:lpstr>
      <vt:lpstr>2. تحديد موقع أنشطة الأعمال في الاتحاد الإقليمي</vt:lpstr>
      <vt:lpstr>2.1. قوى الجذب المركزي</vt:lpstr>
      <vt:lpstr>2.2. قوى الطرد المركزي</vt:lpstr>
      <vt:lpstr>2.3. تأثير التكتل</vt:lpstr>
      <vt:lpstr>2.4. تكوين التكتلات  (كاثرين بومونت * أكتوبر 1998)</vt:lpstr>
      <vt:lpstr>3. التفاعل بين تأثيرات التكتل والتكامل الاقتصادي</vt:lpstr>
      <vt:lpstr>3.1. التخصص والاختلاف الإقليمي</vt:lpstr>
      <vt:lpstr>3.2. تقارب مؤشرات الاقتصاد الكلي وفروق الدخل</vt:lpstr>
      <vt:lpstr>3.3. تأثير التكتل و التباعد الاقتصادي بين الأقاليم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البعد الجغرافي للاندماج الاقتصادي الإقليمي</dc:title>
  <dc:creator>Toshiba</dc:creator>
  <cp:lastModifiedBy>elathir</cp:lastModifiedBy>
  <cp:revision>46</cp:revision>
  <dcterms:created xsi:type="dcterms:W3CDTF">2020-06-06T22:44:25Z</dcterms:created>
  <dcterms:modified xsi:type="dcterms:W3CDTF">2020-06-08T15:46:54Z</dcterms:modified>
</cp:coreProperties>
</file>