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7"/>
  </p:notesMasterIdLst>
  <p:sldIdLst>
    <p:sldId id="256" r:id="rId2"/>
    <p:sldId id="257" r:id="rId3"/>
    <p:sldId id="260" r:id="rId4"/>
    <p:sldId id="261" r:id="rId5"/>
    <p:sldId id="271" r:id="rId6"/>
    <p:sldId id="262" r:id="rId7"/>
    <p:sldId id="259" r:id="rId8"/>
    <p:sldId id="263" r:id="rId9"/>
    <p:sldId id="264" r:id="rId10"/>
    <p:sldId id="265" r:id="rId11"/>
    <p:sldId id="266" r:id="rId12"/>
    <p:sldId id="267" r:id="rId13"/>
    <p:sldId id="268" r:id="rId14"/>
    <p:sldId id="269" r:id="rId15"/>
    <p:sldId id="270" r:id="rId16"/>
  </p:sldIdLst>
  <p:sldSz cx="16256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516" y="48"/>
      </p:cViewPr>
      <p:guideLst>
        <p:guide orient="horz" pos="2880"/>
        <p:guide pos="5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02423-92F6-4C32-8062-D889649050B5}" type="datetimeFigureOut">
              <a:rPr lang="fr-FR" smtClean="0"/>
              <a:pPr/>
              <a:t>06/11/2021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8C409-610F-46CA-8735-5137F0B1E8F2}"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1289"/>
            <a:ext cx="16256000" cy="9155289"/>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009423" y="3206046"/>
            <a:ext cx="10355915" cy="2195069"/>
          </a:xfrm>
        </p:spPr>
        <p:txBody>
          <a:bodyPr anchor="b">
            <a:noAutofit/>
          </a:bodyPr>
          <a:lstStyle>
            <a:lvl1pPr algn="r">
              <a:defRPr sz="72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009423" y="5401111"/>
            <a:ext cx="10355915" cy="1462532"/>
          </a:xfrm>
        </p:spPr>
        <p:txBody>
          <a:bodyPr anchor="t"/>
          <a:lstStyle>
            <a:lvl1pPr marL="0" indent="0" algn="r">
              <a:buNone/>
              <a:defRPr>
                <a:solidFill>
                  <a:schemeClr val="tx1">
                    <a:lumMod val="50000"/>
                    <a:lumOff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284152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03113" y="812800"/>
            <a:ext cx="11462224" cy="4538133"/>
          </a:xfrm>
        </p:spPr>
        <p:txBody>
          <a:bodyPr anchor="ctr">
            <a:normAutofit/>
          </a:bodyPr>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903113" y="5960533"/>
            <a:ext cx="11462224" cy="2094616"/>
          </a:xfrm>
        </p:spPr>
        <p:txBody>
          <a:bodyPr anchor="ctr">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381815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1779" y="812800"/>
            <a:ext cx="10792179"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821519" y="4842933"/>
            <a:ext cx="9632699" cy="508000"/>
          </a:xfrm>
        </p:spPr>
        <p:txBody>
          <a:bodyPr anchor="ctr">
            <a:noAutofit/>
          </a:bodyPr>
          <a:lstStyle>
            <a:lvl1pPr marL="0" indent="0">
              <a:buFontTx/>
              <a:buNone/>
              <a:defRPr sz="2133">
                <a:solidFill>
                  <a:schemeClr val="tx1">
                    <a:lumMod val="50000"/>
                    <a:lumOff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3" name="Text Placeholder 2"/>
          <p:cNvSpPr>
            <a:spLocks noGrp="1"/>
          </p:cNvSpPr>
          <p:nvPr>
            <p:ph type="body" idx="1"/>
          </p:nvPr>
        </p:nvSpPr>
        <p:spPr>
          <a:xfrm>
            <a:off x="903113" y="5960533"/>
            <a:ext cx="11462224" cy="2094616"/>
          </a:xfrm>
        </p:spPr>
        <p:txBody>
          <a:bodyPr anchor="ctr">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
        <p:nvSpPr>
          <p:cNvPr id="20" name="TextBox 19"/>
          <p:cNvSpPr txBox="1"/>
          <p:nvPr/>
        </p:nvSpPr>
        <p:spPr>
          <a:xfrm>
            <a:off x="722493" y="1053838"/>
            <a:ext cx="812800" cy="779701"/>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1857348" y="3848742"/>
            <a:ext cx="812800" cy="779701"/>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lumMod val="60000"/>
                    <a:lumOff val="40000"/>
                  </a:schemeClr>
                </a:solidFill>
                <a:latin typeface="Arial"/>
              </a:rPr>
              <a:t>”</a:t>
            </a:r>
            <a:endParaRPr lang="en-US" sz="2400" dirty="0">
              <a:solidFill>
                <a:schemeClr val="accent1">
                  <a:lumMod val="60000"/>
                  <a:lumOff val="40000"/>
                </a:schemeClr>
              </a:solidFill>
              <a:latin typeface="Arial"/>
            </a:endParaRPr>
          </a:p>
        </p:txBody>
      </p:sp>
    </p:spTree>
    <p:extLst>
      <p:ext uri="{BB962C8B-B14F-4D97-AF65-F5344CB8AC3E}">
        <p14:creationId xmlns:p14="http://schemas.microsoft.com/office/powerpoint/2010/main" val="42291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03113" y="2575984"/>
            <a:ext cx="11462224" cy="3460613"/>
          </a:xfrm>
        </p:spPr>
        <p:txBody>
          <a:bodyPr anchor="b">
            <a:normAutofit/>
          </a:bodyPr>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903113" y="6036597"/>
            <a:ext cx="11462224" cy="2018552"/>
          </a:xfrm>
        </p:spPr>
        <p:txBody>
          <a:bodyPr anchor="t">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89293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241779" y="812800"/>
            <a:ext cx="10792179"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03110" y="5350933"/>
            <a:ext cx="11462225" cy="685664"/>
          </a:xfrm>
        </p:spPr>
        <p:txBody>
          <a:bodyPr anchor="b">
            <a:noAutofit/>
          </a:bodyPr>
          <a:lstStyle>
            <a:lvl1pPr marL="0" indent="0">
              <a:buFontTx/>
              <a:buNone/>
              <a:defRPr sz="3200">
                <a:solidFill>
                  <a:schemeClr val="tx1">
                    <a:lumMod val="75000"/>
                    <a:lumOff val="25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3" name="Text Placeholder 2"/>
          <p:cNvSpPr>
            <a:spLocks noGrp="1"/>
          </p:cNvSpPr>
          <p:nvPr>
            <p:ph type="body" idx="1"/>
          </p:nvPr>
        </p:nvSpPr>
        <p:spPr>
          <a:xfrm>
            <a:off x="903113" y="6036597"/>
            <a:ext cx="11462224" cy="2018552"/>
          </a:xfrm>
        </p:spPr>
        <p:txBody>
          <a:bodyPr anchor="t">
            <a:normAutofit/>
          </a:bodyPr>
          <a:lstStyle>
            <a:lvl1pPr marL="0" indent="0" algn="l">
              <a:buNone/>
              <a:defRPr sz="2400">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
        <p:nvSpPr>
          <p:cNvPr id="24" name="TextBox 23"/>
          <p:cNvSpPr txBox="1"/>
          <p:nvPr/>
        </p:nvSpPr>
        <p:spPr>
          <a:xfrm>
            <a:off x="722493" y="1053838"/>
            <a:ext cx="812800" cy="779701"/>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1857348" y="3848742"/>
            <a:ext cx="812800" cy="779701"/>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9888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14400" y="812800"/>
            <a:ext cx="11450937"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03110" y="5350933"/>
            <a:ext cx="11462225" cy="685664"/>
          </a:xfrm>
        </p:spPr>
        <p:txBody>
          <a:bodyPr anchor="b">
            <a:noAutofit/>
          </a:bodyPr>
          <a:lstStyle>
            <a:lvl1pPr marL="0" indent="0">
              <a:buFontTx/>
              <a:buNone/>
              <a:defRPr sz="3200">
                <a:solidFill>
                  <a:schemeClr val="accent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3" name="Text Placeholder 2"/>
          <p:cNvSpPr>
            <a:spLocks noGrp="1"/>
          </p:cNvSpPr>
          <p:nvPr>
            <p:ph type="body" idx="1"/>
          </p:nvPr>
        </p:nvSpPr>
        <p:spPr>
          <a:xfrm>
            <a:off x="903113" y="6036597"/>
            <a:ext cx="11462224" cy="2018552"/>
          </a:xfrm>
        </p:spPr>
        <p:txBody>
          <a:bodyPr anchor="t">
            <a:normAutofit/>
          </a:bodyPr>
          <a:lstStyle>
            <a:lvl1pPr marL="0" indent="0" algn="l">
              <a:buNone/>
              <a:defRPr sz="2400">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68253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73416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23565" y="812799"/>
            <a:ext cx="1739657" cy="7001935"/>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903114" y="812800"/>
            <a:ext cx="9413533" cy="70019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208248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82795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3113" y="3601157"/>
            <a:ext cx="11462224" cy="2435441"/>
          </a:xfrm>
        </p:spPr>
        <p:txBody>
          <a:bodyPr anchor="b"/>
          <a:lstStyle>
            <a:lvl1pPr algn="l">
              <a:defRPr sz="5333" b="0" cap="none"/>
            </a:lvl1pPr>
          </a:lstStyle>
          <a:p>
            <a:r>
              <a:rPr lang="en-US"/>
              <a:t>Click to edit Master title style</a:t>
            </a:r>
            <a:endParaRPr lang="en-US" dirty="0"/>
          </a:p>
        </p:txBody>
      </p:sp>
      <p:sp>
        <p:nvSpPr>
          <p:cNvPr id="3" name="Text Placeholder 2"/>
          <p:cNvSpPr>
            <a:spLocks noGrp="1"/>
          </p:cNvSpPr>
          <p:nvPr>
            <p:ph type="body" idx="1"/>
          </p:nvPr>
        </p:nvSpPr>
        <p:spPr>
          <a:xfrm>
            <a:off x="903113" y="6036597"/>
            <a:ext cx="11462224" cy="1147200"/>
          </a:xfrm>
        </p:spPr>
        <p:txBody>
          <a:bodyPr anchor="t"/>
          <a:lstStyle>
            <a:lvl1pPr marL="0" indent="0" algn="l">
              <a:buNone/>
              <a:defRPr sz="2667">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40111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3113" y="2880785"/>
            <a:ext cx="5578713" cy="517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627" y="2880786"/>
            <a:ext cx="5578712" cy="5174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89381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00994" y="2881311"/>
            <a:ext cx="5580831" cy="768349"/>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00994" y="3649661"/>
            <a:ext cx="5580831" cy="44054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4511" y="2881311"/>
            <a:ext cx="5580824" cy="768349"/>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784513" y="3649661"/>
            <a:ext cx="5580823" cy="44054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372856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3112" y="812800"/>
            <a:ext cx="11462224" cy="17610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60691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68315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112" y="1998139"/>
            <a:ext cx="5139371" cy="1704621"/>
          </a:xfrm>
        </p:spPr>
        <p:txBody>
          <a:bodyPr anchor="b">
            <a:normAutofit/>
          </a:bodyPr>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6347282" y="686566"/>
            <a:ext cx="6018055" cy="736858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3112" y="3702759"/>
            <a:ext cx="5139371" cy="3445932"/>
          </a:xfrm>
        </p:spPr>
        <p:txBody>
          <a:bodyPr>
            <a:normAutofit/>
          </a:bodyPr>
          <a:lstStyle>
            <a:lvl1pPr marL="0" indent="0">
              <a:buNone/>
              <a:defRPr sz="1867"/>
            </a:lvl1pPr>
            <a:lvl2pPr marL="609402" indent="0">
              <a:buNone/>
              <a:defRPr sz="1867"/>
            </a:lvl2pPr>
            <a:lvl3pPr marL="1218804" indent="0">
              <a:buNone/>
              <a:defRPr sz="1600"/>
            </a:lvl3pPr>
            <a:lvl4pPr marL="1828206" indent="0">
              <a:buNone/>
              <a:defRPr sz="1333"/>
            </a:lvl4pPr>
            <a:lvl5pPr marL="2437607" indent="0">
              <a:buNone/>
              <a:defRPr sz="1333"/>
            </a:lvl5pPr>
            <a:lvl6pPr marL="3047009" indent="0">
              <a:buNone/>
              <a:defRPr sz="1333"/>
            </a:lvl6pPr>
            <a:lvl7pPr marL="3656411" indent="0">
              <a:buNone/>
              <a:defRPr sz="1333"/>
            </a:lvl7pPr>
            <a:lvl8pPr marL="4265813" indent="0">
              <a:buNone/>
              <a:defRPr sz="1333"/>
            </a:lvl8pPr>
            <a:lvl9pPr marL="4875215"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94479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113" y="6400800"/>
            <a:ext cx="11462223" cy="755651"/>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03112" y="812800"/>
            <a:ext cx="11462224" cy="5127624"/>
          </a:xfrm>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903113" y="7156451"/>
            <a:ext cx="11462223" cy="898699"/>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9D0CE00-BF09-434A-ABEE-A25227265BF9}" type="datetimeFigureOut">
              <a:rPr lang="fr-FR" smtClean="0"/>
              <a:pPr/>
              <a:t>06/11/2021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248533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1289"/>
            <a:ext cx="16256000" cy="9155289"/>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903112" y="812800"/>
            <a:ext cx="11462224" cy="176106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03112" y="2880786"/>
            <a:ext cx="11462224" cy="51743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606845" y="8055150"/>
            <a:ext cx="1215919"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9D0CE00-BF09-434A-ABEE-A25227265BF9}" type="datetimeFigureOut">
              <a:rPr lang="fr-FR" smtClean="0"/>
              <a:pPr/>
              <a:t>06/11/2021</a:t>
            </a:fld>
            <a:endParaRPr lang="fr-FR"/>
          </a:p>
        </p:txBody>
      </p:sp>
      <p:sp>
        <p:nvSpPr>
          <p:cNvPr id="5" name="Footer Placeholder 4"/>
          <p:cNvSpPr>
            <a:spLocks noGrp="1"/>
          </p:cNvSpPr>
          <p:nvPr>
            <p:ph type="ftr" sz="quarter" idx="3"/>
          </p:nvPr>
        </p:nvSpPr>
        <p:spPr>
          <a:xfrm>
            <a:off x="903112" y="8055150"/>
            <a:ext cx="8396816" cy="48683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1454218" y="8055150"/>
            <a:ext cx="911119" cy="486833"/>
          </a:xfrm>
          <a:prstGeom prst="rect">
            <a:avLst/>
          </a:prstGeom>
        </p:spPr>
        <p:txBody>
          <a:bodyPr vert="horz" lIns="91440" tIns="45720" rIns="91440" bIns="45720" rtlCol="0" anchor="ctr"/>
          <a:lstStyle>
            <a:lvl1pPr algn="r">
              <a:defRPr sz="1200">
                <a:solidFill>
                  <a:schemeClr val="accent1"/>
                </a:solidFill>
              </a:defRPr>
            </a:lvl1pPr>
          </a:lstStyle>
          <a:p>
            <a:fld id="{B8AEF8F3-4EA7-46A0-A8ED-579E5347F788}" type="slidenum">
              <a:rPr lang="fr-FR" smtClean="0"/>
              <a:pPr/>
              <a:t>‹#›</a:t>
            </a:fld>
            <a:endParaRPr lang="fr-FR"/>
          </a:p>
        </p:txBody>
      </p:sp>
    </p:spTree>
    <p:extLst>
      <p:ext uri="{BB962C8B-B14F-4D97-AF65-F5344CB8AC3E}">
        <p14:creationId xmlns:p14="http://schemas.microsoft.com/office/powerpoint/2010/main" val="160547654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609585" rtl="0" eaLnBrk="1" latinLnBrk="0" hangingPunct="1">
        <a:spcBef>
          <a:spcPct val="0"/>
        </a:spcBef>
        <a:buNone/>
        <a:defRPr sz="4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57189" algn="l" defTabSz="609585" rtl="0" eaLnBrk="1" latinLnBrk="0" hangingPunct="1">
        <a:spcBef>
          <a:spcPts val="1333"/>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990575" indent="-380990" algn="l" defTabSz="609585" rtl="0" eaLnBrk="1" latinLnBrk="0" hangingPunct="1">
        <a:spcBef>
          <a:spcPts val="1333"/>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2pPr>
      <a:lvl3pPr marL="1523962" indent="-304792" algn="l" defTabSz="609585" rtl="0" eaLnBrk="1" latinLnBrk="0" hangingPunct="1">
        <a:spcBef>
          <a:spcPts val="1333"/>
        </a:spcBef>
        <a:spcAft>
          <a:spcPts val="0"/>
        </a:spcAft>
        <a:buClr>
          <a:schemeClr val="accent1"/>
        </a:buClr>
        <a:buSzPct val="80000"/>
        <a:buFont typeface="Wingdings 3" charset="2"/>
        <a:buChar char=""/>
        <a:defRPr sz="1867" kern="1200">
          <a:solidFill>
            <a:schemeClr val="tx1">
              <a:lumMod val="75000"/>
              <a:lumOff val="25000"/>
            </a:schemeClr>
          </a:solidFill>
          <a:latin typeface="+mn-lt"/>
          <a:ea typeface="+mn-ea"/>
          <a:cs typeface="+mn-cs"/>
        </a:defRPr>
      </a:lvl3pPr>
      <a:lvl4pPr marL="2133547"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743131"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3352716"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6pPr>
      <a:lvl7pPr marL="3962301"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7pPr>
      <a:lvl8pPr marL="4571886"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8pPr>
      <a:lvl9pPr marL="5181470"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9208" y="755576"/>
            <a:ext cx="11943256" cy="7078861"/>
          </a:xfrm>
          <a:prstGeom prst="rect">
            <a:avLst/>
          </a:prstGeom>
          <a:noFill/>
        </p:spPr>
        <p:txBody>
          <a:bodyPr wrap="square" rtlCol="0">
            <a:spAutoFit/>
          </a:bodyPr>
          <a:lstStyle/>
          <a:p>
            <a:pPr algn="ctr" rtl="1"/>
            <a:r>
              <a:rPr lang="ar-DZ" sz="4000" b="1" dirty="0">
                <a:cs typeface="Al-Rashed Sayidty" panose="00000700000000000000" pitchFamily="2" charset="-78"/>
              </a:rPr>
              <a:t>محاضرة  حول : </a:t>
            </a:r>
            <a:r>
              <a:rPr lang="ar-DZ" sz="4400" b="1" dirty="0">
                <a:cs typeface="Al-Rashed Sayidty" panose="00000700000000000000" pitchFamily="2" charset="-78"/>
              </a:rPr>
              <a:t>تقييم تكلفة التمويل في المؤسسة </a:t>
            </a:r>
          </a:p>
          <a:p>
            <a:pPr algn="r" rtl="1"/>
            <a:endParaRPr lang="ar-DZ" sz="5400" b="1" dirty="0"/>
          </a:p>
          <a:p>
            <a:pPr algn="ctr" rtl="1"/>
            <a:endParaRPr lang="ar-DZ" sz="4400" b="1" dirty="0">
              <a:cs typeface="Al-Rashed Sayidty" panose="00000700000000000000" pitchFamily="2" charset="-78"/>
            </a:endParaRPr>
          </a:p>
          <a:p>
            <a:pPr algn="ctr" rtl="1"/>
            <a:r>
              <a:rPr lang="ar-DZ" sz="4400" b="1" dirty="0">
                <a:cs typeface="Al-Rashed Sayidty" panose="00000700000000000000" pitchFamily="2" charset="-78"/>
              </a:rPr>
              <a:t>اعداد الاستاذ: عقبة نصيرة</a:t>
            </a:r>
          </a:p>
          <a:p>
            <a:pPr algn="ctr" rtl="1"/>
            <a:endParaRPr lang="ar-DZ" sz="5400" b="1" dirty="0"/>
          </a:p>
          <a:p>
            <a:pPr algn="r" rtl="1"/>
            <a:endParaRPr lang="ar-DZ" sz="3200" b="1" dirty="0">
              <a:cs typeface="Al-Rashed Sayidty" panose="00000700000000000000" pitchFamily="2" charset="-78"/>
            </a:endParaRPr>
          </a:p>
          <a:p>
            <a:pPr algn="r" rtl="1"/>
            <a:endParaRPr lang="ar-DZ" sz="3200" b="1" dirty="0">
              <a:cs typeface="Al-Rashed Sayidty" panose="00000700000000000000" pitchFamily="2" charset="-78"/>
            </a:endParaRPr>
          </a:p>
          <a:p>
            <a:pPr algn="r" rtl="1"/>
            <a:r>
              <a:rPr lang="ar-DZ" sz="3200" b="1" dirty="0">
                <a:cs typeface="Al-Rashed Sayidty" panose="00000700000000000000" pitchFamily="2" charset="-78"/>
              </a:rPr>
              <a:t>موجهة لطلبة: سنة ثالثة ليسانس علوم مالية</a:t>
            </a:r>
          </a:p>
          <a:p>
            <a:pPr algn="r" rtl="1"/>
            <a:r>
              <a:rPr lang="ar-DZ" sz="3200" b="1" dirty="0">
                <a:cs typeface="Al-Rashed Sayidty" panose="00000700000000000000" pitchFamily="2" charset="-78"/>
              </a:rPr>
              <a:t>مقياس:  التقييم المالي للمؤسسات</a:t>
            </a:r>
          </a:p>
          <a:p>
            <a:pPr algn="ctr" rtl="1"/>
            <a:endParaRPr lang="ar-DZ" sz="5400" b="1" dirty="0"/>
          </a:p>
          <a:p>
            <a:pPr algn="ctr" rtl="1"/>
            <a:r>
              <a:rPr lang="ar-DZ" sz="3200" b="1" dirty="0"/>
              <a:t>افريل2021</a:t>
            </a:r>
            <a:endParaRPr lang="fr-FR"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7160" y="14619"/>
            <a:ext cx="14185575" cy="8516819"/>
          </a:xfrm>
          <a:prstGeom prst="rect">
            <a:avLst/>
          </a:prstGeom>
          <a:noFill/>
        </p:spPr>
        <p:txBody>
          <a:bodyPr wrap="square" rtlCol="0">
            <a:spAutoFit/>
          </a:bodyPr>
          <a:lstStyle/>
          <a:p>
            <a:pPr marL="406405" indent="-406405" algn="r" rtl="1"/>
            <a:r>
              <a:rPr lang="ar-DZ" sz="2133" b="1" dirty="0">
                <a:cs typeface="Hesham Bold" pitchFamily="2" charset="-78"/>
              </a:rPr>
              <a:t>الحل :</a:t>
            </a:r>
          </a:p>
          <a:p>
            <a:pPr marL="406405" indent="-406405" algn="r" rtl="1"/>
            <a:r>
              <a:rPr lang="ar-DZ" sz="2133" dirty="0">
                <a:cs typeface="Hesham Bold" pitchFamily="2" charset="-78"/>
              </a:rPr>
              <a:t>  لمعرفة تكلفة الأرباح المحتجزة نقوم بحساب معدل العائد المطلوب من طرف المساهمين والذي يمثل في ذات الوقت التكلفة التي ستتحملها المؤسسة لقاء استخدامها لهذه الأموال </a:t>
            </a:r>
          </a:p>
          <a:p>
            <a:pPr marL="406405" indent="-406405" algn="r" rtl="1"/>
            <a:r>
              <a:rPr lang="ar-DZ" sz="1777" b="1" dirty="0">
                <a:cs typeface="Hesham Bold" pitchFamily="2" charset="-78"/>
              </a:rPr>
              <a:t>الحالة الأولى </a:t>
            </a:r>
            <a:r>
              <a:rPr lang="fr-FR" sz="1777" b="1" dirty="0">
                <a:latin typeface="Script MT Bold" pitchFamily="66" charset="0"/>
                <a:cs typeface="Hesham Bold" pitchFamily="2" charset="-78"/>
              </a:rPr>
              <a:t>B = 0.7</a:t>
            </a:r>
            <a:endParaRPr lang="ar-DZ" sz="1777" b="1" dirty="0">
              <a:cs typeface="Hesham Bold" pitchFamily="2" charset="-78"/>
            </a:endParaRPr>
          </a:p>
          <a:p>
            <a:pPr marL="406405" indent="-406405" algn="r" rtl="1"/>
            <a:r>
              <a:rPr lang="ar-DZ" sz="2133" dirty="0">
                <a:cs typeface="Hesham Bold" pitchFamily="2" charset="-78"/>
              </a:rPr>
              <a:t>  </a:t>
            </a:r>
          </a:p>
          <a:p>
            <a:pPr marL="406405" indent="-406405" algn="r" rtl="1"/>
            <a:endParaRPr lang="ar-DZ" sz="2133" dirty="0">
              <a:cs typeface="Hesham Bold" pitchFamily="2" charset="-78"/>
            </a:endParaRPr>
          </a:p>
          <a:p>
            <a:pPr marL="406405" indent="-406405" algn="r" rtl="1"/>
            <a:endParaRPr lang="ar-DZ" sz="2133" dirty="0">
              <a:cs typeface="Hesham Bold" pitchFamily="2" charset="-78"/>
            </a:endParaRPr>
          </a:p>
          <a:p>
            <a:pPr marL="406405" indent="-406405" algn="r" rtl="1"/>
            <a:r>
              <a:rPr lang="ar-DZ" sz="2133" dirty="0">
                <a:cs typeface="Hesham Bold" pitchFamily="2" charset="-78"/>
              </a:rPr>
              <a:t>معدل تكلفة الأموال المحتجزة وفق النموذج المدروس في هذه الحالة هي 10.2 بالمائة ، وتقدر </a:t>
            </a:r>
            <a:r>
              <a:rPr lang="ar-DZ" sz="2133" dirty="0" err="1">
                <a:cs typeface="Hesham Bold" pitchFamily="2" charset="-78"/>
              </a:rPr>
              <a:t>ب</a:t>
            </a:r>
            <a:r>
              <a:rPr lang="ar-DZ" sz="2133" dirty="0">
                <a:cs typeface="Hesham Bold" pitchFamily="2" charset="-78"/>
              </a:rPr>
              <a:t> 20400 دج </a:t>
            </a:r>
          </a:p>
          <a:p>
            <a:pPr marL="406405" indent="-406405" algn="r" rtl="1"/>
            <a:r>
              <a:rPr lang="ar-DZ" sz="1777" b="1" dirty="0">
                <a:cs typeface="Hesham Bold" pitchFamily="2" charset="-78"/>
              </a:rPr>
              <a:t>الحالة الثانية </a:t>
            </a:r>
            <a:r>
              <a:rPr lang="fr-FR" sz="1777" b="1" dirty="0">
                <a:latin typeface="Script MT Bold" pitchFamily="66" charset="0"/>
                <a:cs typeface="Hesham Bold" pitchFamily="2" charset="-78"/>
              </a:rPr>
              <a:t>B=1.1</a:t>
            </a:r>
            <a:endParaRPr lang="ar-DZ" sz="1777" b="1" dirty="0">
              <a:cs typeface="Hesham Bold" pitchFamily="2" charset="-78"/>
            </a:endParaRPr>
          </a:p>
          <a:p>
            <a:pPr marL="406405" indent="-406405" algn="r" rtl="1"/>
            <a:r>
              <a:rPr lang="ar-DZ" sz="2133" dirty="0">
                <a:cs typeface="Hesham Bold" pitchFamily="2" charset="-78"/>
              </a:rPr>
              <a:t> </a:t>
            </a:r>
          </a:p>
          <a:p>
            <a:pPr marL="406405" indent="-406405" algn="r" rtl="1"/>
            <a:endParaRPr lang="ar-DZ" sz="2133" dirty="0">
              <a:cs typeface="Hesham Bold" pitchFamily="2" charset="-78"/>
            </a:endParaRPr>
          </a:p>
          <a:p>
            <a:pPr marL="406405" indent="-406405" algn="r" rtl="1"/>
            <a:endParaRPr lang="ar-DZ" sz="2133" dirty="0">
              <a:cs typeface="Hesham Bold" pitchFamily="2" charset="-78"/>
            </a:endParaRPr>
          </a:p>
          <a:p>
            <a:pPr marL="406405" indent="-406405" algn="r" rtl="1"/>
            <a:r>
              <a:rPr lang="ar-DZ" sz="2133" dirty="0">
                <a:cs typeface="Hesham Bold" pitchFamily="2" charset="-78"/>
              </a:rPr>
              <a:t> معدل تكلفة الأموال المحتجزة وفق النموذج المدروس في هذه الحالة هي 12.6 بالمائة ، وتقدر </a:t>
            </a:r>
            <a:r>
              <a:rPr lang="ar-DZ" sz="2133" dirty="0" err="1">
                <a:cs typeface="Hesham Bold" pitchFamily="2" charset="-78"/>
              </a:rPr>
              <a:t>ب</a:t>
            </a:r>
            <a:r>
              <a:rPr lang="ar-DZ" sz="2133" dirty="0">
                <a:cs typeface="Hesham Bold" pitchFamily="2" charset="-78"/>
              </a:rPr>
              <a:t> 25200 دج </a:t>
            </a:r>
          </a:p>
          <a:p>
            <a:pPr marL="406405" indent="-406405" algn="r" rtl="1"/>
            <a:r>
              <a:rPr lang="ar-DZ" sz="2133" dirty="0">
                <a:cs typeface="Hesham Bold" pitchFamily="2" charset="-78"/>
              </a:rPr>
              <a:t>نلاحظ أنه كلما معامل زادت تكلفة الأموال المحتجزة وذلك لارتفاع درجة الخطر .</a:t>
            </a:r>
          </a:p>
          <a:p>
            <a:pPr marL="406405" indent="-406405" algn="r" rtl="1"/>
            <a:r>
              <a:rPr lang="ar-DZ" sz="2133" b="1" dirty="0">
                <a:cs typeface="Hesham Bold" pitchFamily="2" charset="-78"/>
              </a:rPr>
              <a:t>2) النموذج المحاسبي ( نموذج التوزيعات ):</a:t>
            </a:r>
          </a:p>
          <a:p>
            <a:pPr marL="406405" indent="-406405" algn="r" rtl="1"/>
            <a:r>
              <a:rPr lang="ar-DZ" sz="2133" dirty="0">
                <a:cs typeface="Hesham Bold" pitchFamily="2" charset="-78"/>
              </a:rPr>
              <a:t>  يتم تحديد تكلفة الأرباح المحتجزة وفق النموذج المحاسبي ، في شكل معدل يحسب على أساس عوائد الأسهم العادية مضافا إليها معدل النمو السنوي المتوقع للتوزيعات والصيغة الرياضية له هي :</a:t>
            </a:r>
          </a:p>
          <a:p>
            <a:pPr marL="406405" indent="-406405" algn="r" rtl="1"/>
            <a:endParaRPr lang="ar-DZ" sz="2133" dirty="0">
              <a:cs typeface="Hesham Bold" pitchFamily="2" charset="-78"/>
            </a:endParaRPr>
          </a:p>
          <a:p>
            <a:pPr marL="406405" indent="-406405" algn="r" rtl="1"/>
            <a:endParaRPr lang="ar-DZ" sz="2133" dirty="0">
              <a:cs typeface="Hesham Bold" pitchFamily="2" charset="-78"/>
            </a:endParaRPr>
          </a:p>
          <a:p>
            <a:pPr marL="406405" indent="-406405" algn="r" rtl="1"/>
            <a:endParaRPr lang="ar-DZ" sz="2133" dirty="0">
              <a:cs typeface="Hesham Bold" pitchFamily="2" charset="-78"/>
            </a:endParaRPr>
          </a:p>
          <a:p>
            <a:pPr marL="406405" indent="-406405" algn="r" rtl="1"/>
            <a:endParaRPr lang="ar-DZ" sz="2133" dirty="0">
              <a:cs typeface="Hesham Bold" pitchFamily="2" charset="-78"/>
            </a:endParaRPr>
          </a:p>
          <a:p>
            <a:pPr marL="406405" indent="-406405" algn="r" rtl="1"/>
            <a:endParaRPr lang="ar-DZ" sz="2133" dirty="0">
              <a:cs typeface="Hesham Bold" pitchFamily="2" charset="-78"/>
            </a:endParaRPr>
          </a:p>
          <a:p>
            <a:pPr marL="406405" indent="-406405" algn="r" rtl="1"/>
            <a:endParaRPr lang="ar-DZ" sz="2133" dirty="0">
              <a:cs typeface="Hesham Bold" pitchFamily="2" charset="-78"/>
            </a:endParaRPr>
          </a:p>
          <a:p>
            <a:pPr marL="406405" indent="-406405" algn="r" rtl="1"/>
            <a:endParaRPr lang="ar-DZ" sz="2133" dirty="0">
              <a:cs typeface="Hesham Bold" pitchFamily="2" charset="-78"/>
            </a:endParaRPr>
          </a:p>
          <a:p>
            <a:pPr marL="406405" indent="-406405" algn="r" rtl="1"/>
            <a:r>
              <a:rPr lang="ar-DZ" sz="2133" b="1" dirty="0">
                <a:cs typeface="Hesham Bold" pitchFamily="2" charset="-78"/>
              </a:rPr>
              <a:t>3) نموذج التقدير على أساس المخاطرة :</a:t>
            </a:r>
          </a:p>
          <a:p>
            <a:pPr marL="406405" indent="-406405" algn="r" rtl="1"/>
            <a:r>
              <a:rPr lang="ar-DZ" sz="2133" b="1" dirty="0">
                <a:cs typeface="Hesham Bold" pitchFamily="2" charset="-78"/>
              </a:rPr>
              <a:t>  </a:t>
            </a:r>
            <a:r>
              <a:rPr lang="ar-DZ" sz="2133" dirty="0">
                <a:cs typeface="Hesham Bold" pitchFamily="2" charset="-78"/>
              </a:rPr>
              <a:t>يرتكز هذا النموذج على تقدير تكلفة الأرباح المحتجزة من خلال الاعتماد على معدل الفائدة على القروض الطويلة ومتوسطة الأجل أو السندات مضاف إليها علاوة المخاطرة التي تتراوح بين 3 </a:t>
            </a:r>
            <a:r>
              <a:rPr lang="ar-DZ" sz="2133" dirty="0" err="1">
                <a:cs typeface="Hesham Bold" pitchFamily="2" charset="-78"/>
              </a:rPr>
              <a:t>و5</a:t>
            </a:r>
            <a:r>
              <a:rPr lang="ar-DZ" sz="2133" dirty="0">
                <a:cs typeface="Hesham Bold" pitchFamily="2" charset="-78"/>
              </a:rPr>
              <a:t> بالمائة ويخضع تقدير هذه العلاوات إلى اعتبارات تقديرية شخصية </a:t>
            </a:r>
          </a:p>
          <a:p>
            <a:pPr marL="406405" indent="-406405" algn="r" rtl="1"/>
            <a:r>
              <a:rPr lang="ar-DZ" sz="2133" b="1" dirty="0">
                <a:cs typeface="Hesham Bold" pitchFamily="2" charset="-78"/>
              </a:rPr>
              <a:t> </a:t>
            </a:r>
          </a:p>
        </p:txBody>
      </p:sp>
      <p:pic>
        <p:nvPicPr>
          <p:cNvPr id="3074" name="Picture 2"/>
          <p:cNvPicPr>
            <a:picLocks noChangeAspect="1" noChangeArrowheads="1"/>
          </p:cNvPicPr>
          <p:nvPr/>
        </p:nvPicPr>
        <p:blipFill>
          <a:blip r:embed="rId2"/>
          <a:srcRect l="69730" t="71484" r="11053" b="21680"/>
          <a:stretch>
            <a:fillRect/>
          </a:stretch>
        </p:blipFill>
        <p:spPr bwMode="auto">
          <a:xfrm>
            <a:off x="2151336" y="971600"/>
            <a:ext cx="4445031" cy="889007"/>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69730" t="56836" r="11053" b="36328"/>
          <a:stretch>
            <a:fillRect/>
          </a:stretch>
        </p:blipFill>
        <p:spPr bwMode="auto">
          <a:xfrm>
            <a:off x="6596367" y="971599"/>
            <a:ext cx="4445031" cy="88900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78550" t="71484" r="7723" b="16797"/>
          <a:stretch>
            <a:fillRect/>
          </a:stretch>
        </p:blipFill>
        <p:spPr bwMode="auto">
          <a:xfrm>
            <a:off x="10489667" y="5004048"/>
            <a:ext cx="3175022" cy="1905014"/>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65923" t="35351" r="12664" b="49024"/>
          <a:stretch>
            <a:fillRect/>
          </a:stretch>
        </p:blipFill>
        <p:spPr bwMode="auto">
          <a:xfrm>
            <a:off x="2007320" y="5220072"/>
            <a:ext cx="7239051" cy="190501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9168" y="539552"/>
            <a:ext cx="14545616" cy="7696466"/>
          </a:xfrm>
          <a:prstGeom prst="rect">
            <a:avLst/>
          </a:prstGeom>
          <a:noFill/>
        </p:spPr>
        <p:txBody>
          <a:bodyPr wrap="square" rtlCol="0">
            <a:spAutoFit/>
          </a:bodyPr>
          <a:lstStyle/>
          <a:p>
            <a:pPr algn="ctr" rtl="1"/>
            <a:r>
              <a:rPr lang="ar-DZ" sz="2489" b="1" dirty="0">
                <a:cs typeface="Hesham Bold" pitchFamily="2" charset="-78"/>
              </a:rPr>
              <a:t>2  ,: تكلفة الاقتراض</a:t>
            </a:r>
            <a:r>
              <a:rPr lang="ar-DZ" sz="2489" dirty="0">
                <a:cs typeface="Hesham Bold" pitchFamily="2" charset="-78"/>
              </a:rPr>
              <a:t> </a:t>
            </a:r>
          </a:p>
          <a:p>
            <a:pPr algn="r" rtl="1"/>
            <a:endParaRPr lang="ar-DZ" sz="2133" b="1" dirty="0">
              <a:cs typeface="Hesham Bold" pitchFamily="2" charset="-78"/>
            </a:endParaRPr>
          </a:p>
          <a:p>
            <a:pPr algn="r" rtl="1"/>
            <a:r>
              <a:rPr lang="ar-DZ" sz="2133" b="1" dirty="0">
                <a:cs typeface="Hesham Bold" pitchFamily="2" charset="-78"/>
              </a:rPr>
              <a:t>الفرع الأول : تكلفة الاقتراض طويل ومتوسط الأجل </a:t>
            </a:r>
          </a:p>
          <a:p>
            <a:pPr algn="r" rtl="1"/>
            <a:r>
              <a:rPr lang="ar-DZ" sz="2133" b="1" dirty="0">
                <a:cs typeface="Hesham Bold" pitchFamily="2" charset="-78"/>
              </a:rPr>
              <a:t>   </a:t>
            </a:r>
            <a:r>
              <a:rPr lang="ar-AE" sz="2133" dirty="0">
                <a:cs typeface="Hesham Bold" pitchFamily="2" charset="-78"/>
              </a:rPr>
              <a:t>الجدير بالذكر أن عند الإشارة إلى تكلفة الأموال فالمقصود هذه التكلفة بعد الضريبة، فالديون تعطي إعفاءا ضريبيا، وتكلفتها بعد الضريبة أقل من تكلفتها قبل الضريبة، وطالما أننا نحسب الفائض النقدي بعد الضريبة لذلك يتعين أن تكون تكلفة الأموال بعد الضريبة. ويتم احتساب تكلفة القروض بعد الضريبة من خلال المعادلة التالية:</a:t>
            </a:r>
            <a:endParaRPr lang="ar-DZ" sz="2133" dirty="0">
              <a:cs typeface="Hesham Bold" pitchFamily="2" charset="-78"/>
            </a:endParaRPr>
          </a:p>
          <a:p>
            <a:pPr algn="r" rtl="1"/>
            <a:r>
              <a:rPr lang="ar-DZ" sz="2133" dirty="0">
                <a:cs typeface="Hesham Bold" pitchFamily="2" charset="-78"/>
              </a:rPr>
              <a:t>  </a:t>
            </a:r>
            <a:r>
              <a:rPr lang="ar-AE" sz="2133" dirty="0">
                <a:cs typeface="Hesham Bold" pitchFamily="2" charset="-78"/>
              </a:rPr>
              <a:t> تكلفة الديون (القروض) بعد الضريبة= التكلفة قبل الضريبة وسواء أكان الاقتراض في صورة سندات تصدرها المؤسسة أو قروض تعاقدت عليها، فإن عملية الاقتراض يترتب عليها: - تدفقات داخلة تنتج عن بيع السندات أو الحصول على قرض. - تدفقات خارجة تتمثل في الفوائد التي تدفعها سنويا. - قيمة الأموال المقترضة التي ينبغي سدادها عند تاريخ الاستحقاق. ونظرا لتفاوت تواريخ التدفقات النقدية الخارجة يتم الاستعانة بفكرة معدل العائد الداخلي في تقدير تكلفة الاقتراض، وعلى ذلك يمكن تحديد تكلفة الاقتراض في معدل الخصم الذي يتساوى عنده صافي عوائد الأموال المقترضة مع القيمة الحالية للتدفقات التي تدفعها المؤسسة للمقرض. بحيث أن هذا المعدل يعبر أيضا عن مع</a:t>
            </a:r>
            <a:r>
              <a:rPr lang="ar-DZ" sz="2133" dirty="0">
                <a:cs typeface="Hesham Bold" pitchFamily="2" charset="-78"/>
              </a:rPr>
              <a:t>دل </a:t>
            </a:r>
            <a:r>
              <a:rPr lang="ar-AE" sz="2133" dirty="0">
                <a:cs typeface="Hesham Bold" pitchFamily="2" charset="-78"/>
              </a:rPr>
              <a:t>العائد الذي يجب تحقيقه على الاستثمارات الممولة بالقروض والذي يحفظ الإيرادات المتوفرة لحملة الأسهم العادية دون تغيير. وبعبارة أخرى هو معدل الخصم الذي يجعل من: قيمة الدين = القيمة الحالية لمدفوعات الفوائد + القيمة الحالية لقيمة الدين عند الاستحقاق. </a:t>
            </a:r>
            <a:endParaRPr lang="ar-DZ" sz="2133" dirty="0">
              <a:cs typeface="Hesham Bold" pitchFamily="2" charset="-78"/>
            </a:endParaRPr>
          </a:p>
          <a:p>
            <a:pPr algn="r" rtl="1"/>
            <a:r>
              <a:rPr lang="ar-DZ" sz="2133" dirty="0">
                <a:cs typeface="Hesham Bold" pitchFamily="2" charset="-78"/>
              </a:rPr>
              <a:t>  </a:t>
            </a:r>
            <a:r>
              <a:rPr lang="ar-AE" sz="2133" dirty="0">
                <a:cs typeface="Hesham Bold" pitchFamily="2" charset="-78"/>
              </a:rPr>
              <a:t>وعموما ولاحتساب هذه التكلفة تواجهنا عدة حالات:</a:t>
            </a:r>
            <a:endParaRPr lang="ar-DZ" sz="2133" dirty="0">
              <a:cs typeface="Hesham Bold" pitchFamily="2" charset="-78"/>
            </a:endParaRPr>
          </a:p>
          <a:p>
            <a:pPr algn="r" rtl="1"/>
            <a:r>
              <a:rPr lang="ar-AE" sz="2133" dirty="0">
                <a:cs typeface="Hesham Bold" pitchFamily="2" charset="-78"/>
              </a:rPr>
              <a:t> </a:t>
            </a:r>
            <a:r>
              <a:rPr lang="ar-DZ" sz="1955" b="1" dirty="0">
                <a:cs typeface="Hesham Bold" pitchFamily="2" charset="-78"/>
              </a:rPr>
              <a:t>أ) </a:t>
            </a:r>
            <a:r>
              <a:rPr lang="ar-AE" sz="1955" b="1" dirty="0">
                <a:cs typeface="Hesham Bold" pitchFamily="2" charset="-78"/>
              </a:rPr>
              <a:t>حالة تسديد الدين دفعة واحدة عند استحقاقه </a:t>
            </a:r>
            <a:r>
              <a:rPr lang="ar-DZ" sz="1777" b="1" dirty="0">
                <a:cs typeface="Hesham Bold" pitchFamily="2" charset="-78"/>
              </a:rPr>
              <a:t>: </a:t>
            </a:r>
            <a:r>
              <a:rPr lang="ar-AE" sz="2133" dirty="0">
                <a:cs typeface="Hesham Bold" pitchFamily="2" charset="-78"/>
              </a:rPr>
              <a:t>يتم حساب تكلفة الدين من خلال المعادلة التالية:</a:t>
            </a:r>
            <a:endParaRPr lang="ar-DZ" sz="2133" dirty="0">
              <a:cs typeface="Hesham Bold" pitchFamily="2" charset="-78"/>
            </a:endParaRPr>
          </a:p>
          <a:p>
            <a:pPr algn="r" rtl="1"/>
            <a:endParaRPr lang="ar-DZ" sz="2133" b="1" dirty="0"/>
          </a:p>
          <a:p>
            <a:pPr algn="r" rtl="1"/>
            <a:endParaRPr lang="ar-DZ" sz="2133" b="1" dirty="0"/>
          </a:p>
          <a:p>
            <a:pPr algn="r" rtl="1"/>
            <a:endParaRPr lang="ar-DZ" sz="2133" b="1" dirty="0"/>
          </a:p>
          <a:p>
            <a:pPr algn="r" rtl="1"/>
            <a:endParaRPr lang="ar-DZ" sz="2133" b="1" dirty="0"/>
          </a:p>
          <a:p>
            <a:pPr algn="r" rtl="1"/>
            <a:endParaRPr lang="ar-DZ" sz="2133" b="1" dirty="0"/>
          </a:p>
          <a:p>
            <a:pPr algn="r" rtl="1"/>
            <a:endParaRPr lang="ar-DZ" sz="2133" b="1" dirty="0"/>
          </a:p>
          <a:p>
            <a:pPr algn="r" rtl="1"/>
            <a:r>
              <a:rPr lang="ar-DZ" sz="2133" b="1" dirty="0"/>
              <a:t>ب) </a:t>
            </a:r>
            <a:r>
              <a:rPr lang="ar-AE" sz="1955" b="1" dirty="0"/>
              <a:t>حالة تسديد الدين على شكل دفعات سنوية</a:t>
            </a:r>
            <a:r>
              <a:rPr lang="ar-DZ" sz="1955" b="1" dirty="0"/>
              <a:t>:</a:t>
            </a:r>
            <a:r>
              <a:rPr lang="ar-AE" sz="2133" dirty="0"/>
              <a:t> يتم حساب تكلفة الدين من خلال المعادلة</a:t>
            </a:r>
            <a:r>
              <a:rPr lang="ar-DZ" sz="2133" dirty="0"/>
              <a:t> التالية :</a:t>
            </a:r>
          </a:p>
          <a:p>
            <a:pPr algn="r" rtl="1"/>
            <a:endParaRPr lang="ar-DZ" sz="2133" dirty="0"/>
          </a:p>
          <a:p>
            <a:pPr algn="r" rtl="1"/>
            <a:endParaRPr lang="ar-DZ" sz="2133" dirty="0"/>
          </a:p>
          <a:p>
            <a:pPr algn="r" rtl="1"/>
            <a:endParaRPr lang="ar-DZ" sz="2133" dirty="0"/>
          </a:p>
          <a:p>
            <a:pPr algn="r" rtl="1"/>
            <a:endParaRPr lang="fr-FR" sz="2133" b="1" dirty="0"/>
          </a:p>
        </p:txBody>
      </p:sp>
      <p:pic>
        <p:nvPicPr>
          <p:cNvPr id="4" name="Picture 2"/>
          <p:cNvPicPr>
            <a:picLocks noChangeAspect="1" noChangeArrowheads="1"/>
          </p:cNvPicPr>
          <p:nvPr/>
        </p:nvPicPr>
        <p:blipFill>
          <a:blip r:embed="rId2"/>
          <a:srcRect l="23060" t="31121" r="52855" b="61167"/>
          <a:stretch>
            <a:fillRect/>
          </a:stretch>
        </p:blipFill>
        <p:spPr bwMode="auto">
          <a:xfrm>
            <a:off x="423144" y="5104914"/>
            <a:ext cx="5207036" cy="1152128"/>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23060" t="38833" r="49487" b="48635"/>
          <a:stretch>
            <a:fillRect/>
          </a:stretch>
        </p:blipFill>
        <p:spPr bwMode="auto">
          <a:xfrm>
            <a:off x="7037407" y="4860032"/>
            <a:ext cx="6350045" cy="139701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23060" t="55221" r="49487" b="36103"/>
          <a:stretch>
            <a:fillRect/>
          </a:stretch>
        </p:blipFill>
        <p:spPr bwMode="auto">
          <a:xfrm>
            <a:off x="2079328" y="6948264"/>
            <a:ext cx="10287072" cy="139701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33492" t="79320" r="49487" b="12840"/>
          <a:stretch>
            <a:fillRect/>
          </a:stretch>
        </p:blipFill>
        <p:spPr bwMode="auto">
          <a:xfrm>
            <a:off x="8636005" y="-1016031"/>
            <a:ext cx="4699033" cy="905938"/>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l="28505" t="73665" r="55161" b="21515"/>
          <a:stretch>
            <a:fillRect/>
          </a:stretch>
        </p:blipFill>
        <p:spPr bwMode="auto">
          <a:xfrm>
            <a:off x="3555968" y="-1016032"/>
            <a:ext cx="5080036" cy="889007"/>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23060" t="64025" r="49487" b="29227"/>
          <a:stretch>
            <a:fillRect/>
          </a:stretch>
        </p:blipFill>
        <p:spPr bwMode="auto">
          <a:xfrm>
            <a:off x="3555969" y="-2540043"/>
            <a:ext cx="9779069" cy="889007"/>
          </a:xfrm>
          <a:prstGeom prst="rect">
            <a:avLst/>
          </a:prstGeom>
          <a:noFill/>
          <a:ln w="9525">
            <a:noFill/>
            <a:miter lim="800000"/>
            <a:headEnd/>
            <a:tailEnd/>
          </a:ln>
          <a:effectLst/>
        </p:spPr>
      </p:pic>
      <p:sp>
        <p:nvSpPr>
          <p:cNvPr id="6" name="ZoneTexte 5"/>
          <p:cNvSpPr txBox="1"/>
          <p:nvPr/>
        </p:nvSpPr>
        <p:spPr>
          <a:xfrm>
            <a:off x="999208" y="-508034"/>
            <a:ext cx="12589833" cy="8626336"/>
          </a:xfrm>
          <a:prstGeom prst="rect">
            <a:avLst/>
          </a:prstGeom>
          <a:noFill/>
        </p:spPr>
        <p:txBody>
          <a:bodyPr wrap="square" rtlCol="0">
            <a:spAutoFit/>
          </a:bodyPr>
          <a:lstStyle/>
          <a:p>
            <a:pPr algn="r" rtl="1"/>
            <a:r>
              <a:rPr lang="ar-DZ" sz="2133" dirty="0"/>
              <a:t>    </a:t>
            </a:r>
            <a:r>
              <a:rPr lang="ar-AE" sz="2133" dirty="0"/>
              <a:t>والمعادلة السابقة يمكن التعبير عنها بشكل مبسط من </a:t>
            </a:r>
            <a:r>
              <a:rPr lang="ar-DZ" sz="2133" dirty="0"/>
              <a:t>خلال ما يلي :</a:t>
            </a:r>
          </a:p>
          <a:p>
            <a:pPr algn="r" rtl="1"/>
            <a:endParaRPr lang="ar-DZ" sz="2133" dirty="0"/>
          </a:p>
          <a:p>
            <a:pPr algn="r" rtl="1"/>
            <a:endParaRPr lang="ar-DZ" sz="2133" dirty="0"/>
          </a:p>
          <a:p>
            <a:pPr algn="r" rtl="1"/>
            <a:endParaRPr lang="ar-DZ" sz="2133" dirty="0"/>
          </a:p>
          <a:p>
            <a:pPr algn="r" rtl="1"/>
            <a:endParaRPr lang="ar-DZ" sz="2133" dirty="0"/>
          </a:p>
          <a:p>
            <a:pPr algn="just" rtl="1"/>
            <a:r>
              <a:rPr lang="ar-AE" sz="1777" b="1" dirty="0">
                <a:cs typeface="Hesham Bold" pitchFamily="2" charset="-78"/>
              </a:rPr>
              <a:t>مثال توضيحي</a:t>
            </a:r>
            <a:r>
              <a:rPr lang="ar-AE" sz="2133" dirty="0">
                <a:cs typeface="Hesham Bold" pitchFamily="2" charset="-78"/>
              </a:rPr>
              <a:t>: لنفترض أن مؤسسة الياسمين قامت بالحصول على قرض بمبلغ 2 مليون دج وبفائدة سنوية قدرت </a:t>
            </a:r>
            <a:r>
              <a:rPr lang="ar-AE" sz="2133" dirty="0" err="1">
                <a:cs typeface="Hesham Bold" pitchFamily="2" charset="-78"/>
              </a:rPr>
              <a:t>ب</a:t>
            </a:r>
            <a:r>
              <a:rPr lang="ar-AE" sz="2133" dirty="0">
                <a:cs typeface="Hesham Bold" pitchFamily="2" charset="-78"/>
              </a:rPr>
              <a:t> 10 بالمائة، مع العلم أن التسديد يكون على شكل دفعات سنوية وعلى فترة 5 سنوات، ومعدل الضريبة 30 بالمائة. لاحتساب تكلفة الدين نلجأ إلى توظيف المعادلة السابقة كما يلي:</a:t>
            </a:r>
            <a:endParaRPr lang="ar-DZ" sz="2133" dirty="0">
              <a:cs typeface="Hesham Bold" pitchFamily="2" charset="-78"/>
            </a:endParaRPr>
          </a:p>
          <a:p>
            <a:pPr algn="r" rtl="1"/>
            <a:endParaRPr lang="ar-DZ" sz="2133" dirty="0"/>
          </a:p>
          <a:p>
            <a:pPr algn="r" rtl="1"/>
            <a:endParaRPr lang="ar-DZ" sz="2133" dirty="0"/>
          </a:p>
          <a:p>
            <a:pPr algn="r" rtl="1"/>
            <a:endParaRPr lang="ar-DZ" sz="2133" dirty="0"/>
          </a:p>
          <a:p>
            <a:pPr algn="r" rtl="1"/>
            <a:endParaRPr lang="ar-DZ" sz="2133" dirty="0"/>
          </a:p>
          <a:p>
            <a:pPr algn="r" rtl="1"/>
            <a:endParaRPr lang="ar-DZ" sz="2133" dirty="0"/>
          </a:p>
          <a:p>
            <a:pPr algn="r" rtl="1"/>
            <a:endParaRPr lang="ar-DZ" sz="2133" dirty="0"/>
          </a:p>
          <a:p>
            <a:pPr algn="r" rtl="1"/>
            <a:endParaRPr lang="ar-DZ" sz="2133" dirty="0"/>
          </a:p>
          <a:p>
            <a:pPr algn="r" rtl="1"/>
            <a:r>
              <a:rPr lang="ar-AE" sz="2133" dirty="0"/>
              <a:t> </a:t>
            </a:r>
            <a:r>
              <a:rPr lang="ar-DZ" sz="2133" dirty="0"/>
              <a:t>  </a:t>
            </a:r>
            <a:r>
              <a:rPr lang="ar-AE" sz="2133" dirty="0">
                <a:cs typeface="Hesham Bold" pitchFamily="2" charset="-78"/>
              </a:rPr>
              <a:t>وكما سبق الإشارة إليه فإن تكلفة الدين الفعلية هي التكلفة بعد الضريبة، لذا يتوجب طرح مقدار الضريبة ومنه الحصول على التكلفة الفعلية كما</a:t>
            </a:r>
            <a:r>
              <a:rPr lang="ar-DZ" sz="2133" dirty="0">
                <a:cs typeface="Hesham Bold" pitchFamily="2" charset="-78"/>
              </a:rPr>
              <a:t>يلي :</a:t>
            </a:r>
          </a:p>
          <a:p>
            <a:pPr algn="r" rtl="1"/>
            <a:endParaRPr lang="ar-DZ" sz="2133" b="1" dirty="0"/>
          </a:p>
          <a:p>
            <a:pPr algn="r" rtl="1"/>
            <a:endParaRPr lang="ar-DZ" sz="2133" b="1" dirty="0"/>
          </a:p>
          <a:p>
            <a:pPr algn="r" rtl="1"/>
            <a:endParaRPr lang="ar-DZ" sz="2133" b="1" dirty="0"/>
          </a:p>
          <a:p>
            <a:pPr algn="r" rtl="1"/>
            <a:endParaRPr lang="ar-DZ" sz="2133" b="1" dirty="0"/>
          </a:p>
          <a:p>
            <a:pPr algn="r" rtl="1"/>
            <a:r>
              <a:rPr lang="ar-DZ" sz="2133" b="1" dirty="0">
                <a:cs typeface="Hesham Bold" pitchFamily="2" charset="-78"/>
              </a:rPr>
              <a:t>الفرع الثاني : تكلفة الاقتراض قصير الأجل </a:t>
            </a:r>
          </a:p>
          <a:p>
            <a:pPr algn="r" rtl="1"/>
            <a:r>
              <a:rPr lang="ar-DZ" sz="2133" b="1" dirty="0">
                <a:cs typeface="Hesham Bold" pitchFamily="2" charset="-78"/>
              </a:rPr>
              <a:t>أ</a:t>
            </a:r>
            <a:r>
              <a:rPr lang="ar-DZ" sz="1777" b="1" dirty="0">
                <a:cs typeface="Hesham Bold" pitchFamily="2" charset="-78"/>
              </a:rPr>
              <a:t>)</a:t>
            </a:r>
            <a:r>
              <a:rPr lang="ar-AE" sz="1777" b="1" dirty="0">
                <a:cs typeface="Hesham Bold" pitchFamily="2" charset="-78"/>
              </a:rPr>
              <a:t> تكلفة التمويل في حالة الائتمان التجاري</a:t>
            </a:r>
            <a:r>
              <a:rPr lang="ar-DZ" sz="1777" b="1" dirty="0">
                <a:cs typeface="Hesham Bold" pitchFamily="2" charset="-78"/>
              </a:rPr>
              <a:t> </a:t>
            </a:r>
            <a:r>
              <a:rPr lang="ar-DZ" sz="2133" dirty="0">
                <a:cs typeface="Hesham Bold" pitchFamily="2" charset="-78"/>
              </a:rPr>
              <a:t>:</a:t>
            </a:r>
            <a:r>
              <a:rPr lang="ar-AE" sz="2133" dirty="0">
                <a:cs typeface="Hesham Bold" pitchFamily="2" charset="-78"/>
              </a:rPr>
              <a:t>تتوقف قيمة تكلفة التمويل باستخدام الائتمان التجاري على الشروط الائتمانية التي يضعها المورد لمنح هذه </a:t>
            </a:r>
            <a:r>
              <a:rPr lang="ar-DZ" sz="2133" dirty="0">
                <a:cs typeface="Hesham Bold" pitchFamily="2" charset="-78"/>
              </a:rPr>
              <a:t>التسهيلات</a:t>
            </a:r>
            <a:r>
              <a:rPr lang="ar-AE" sz="2133" dirty="0">
                <a:cs typeface="Hesham Bold" pitchFamily="2" charset="-78"/>
              </a:rPr>
              <a:t> الائتمانية، ففي ظل غياب الخصم النقدي يعتبر الائتمان التجاري مصدر تمويلي بدون تكلفة تذكر. </a:t>
            </a:r>
            <a:endParaRPr lang="ar-DZ" sz="2133" dirty="0">
              <a:cs typeface="Hesham Bold" pitchFamily="2" charset="-78"/>
            </a:endParaRPr>
          </a:p>
          <a:p>
            <a:pPr algn="r" rtl="1"/>
            <a:r>
              <a:rPr lang="ar-DZ" sz="2133" dirty="0">
                <a:cs typeface="Hesham Bold" pitchFamily="2" charset="-78"/>
              </a:rPr>
              <a:t>  </a:t>
            </a:r>
            <a:r>
              <a:rPr lang="ar-AE" sz="2133" dirty="0">
                <a:cs typeface="Hesham Bold" pitchFamily="2" charset="-78"/>
              </a:rPr>
              <a:t>وفي حالة ما إذا كان الائتمان التجاري الممنوح من المورد يتضمن شرطا يقضي بمنح خصم نقدي للعملاء في حالة السداد</a:t>
            </a:r>
            <a:r>
              <a:rPr lang="ar-DZ" sz="2133" dirty="0">
                <a:cs typeface="Hesham Bold" pitchFamily="2" charset="-78"/>
              </a:rPr>
              <a:t> خلال</a:t>
            </a:r>
            <a:r>
              <a:rPr lang="ar-AE" sz="2133" dirty="0">
                <a:cs typeface="Hesham Bold" pitchFamily="2" charset="-78"/>
              </a:rPr>
              <a:t> فترة معينة، فإن البند الرئيسي في تكلفة الائتمان في هذه الحالة تتوقف قيمته على إمكانية حصول المؤسسة على هذا الخصم من عدمه، فإذا التزمت المؤسسة بالسداد خلال فترة الخصم النقدي وبالتالي تكلفة الائتمان التجاري في هذه الحالة تكاد منعدمة، فيما تزيد تكلفة الائتمان التجاري عندما تقوم المؤسسة بسداد مستحقاتها بعد انتهاء الفترة المقررة لمنح الخصم النقدي</a:t>
            </a:r>
            <a:endParaRPr lang="ar-DZ" sz="2133" b="1" dirty="0">
              <a:cs typeface="Hesham Bold" pitchFamily="2" charset="-78"/>
            </a:endParaRPr>
          </a:p>
        </p:txBody>
      </p:sp>
      <p:pic>
        <p:nvPicPr>
          <p:cNvPr id="9" name="Picture 2"/>
          <p:cNvPicPr>
            <a:picLocks noChangeAspect="1" noChangeArrowheads="1"/>
          </p:cNvPicPr>
          <p:nvPr/>
        </p:nvPicPr>
        <p:blipFill>
          <a:blip r:embed="rId4"/>
          <a:srcRect l="40630" t="48829" r="49487" b="48241"/>
          <a:stretch>
            <a:fillRect/>
          </a:stretch>
        </p:blipFill>
        <p:spPr bwMode="auto">
          <a:xfrm>
            <a:off x="8763005" y="-508028"/>
            <a:ext cx="2286016" cy="381003"/>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l="25256" t="58465" r="47291" b="27862"/>
          <a:stretch>
            <a:fillRect/>
          </a:stretch>
        </p:blipFill>
        <p:spPr bwMode="auto">
          <a:xfrm>
            <a:off x="2665495" y="2082158"/>
            <a:ext cx="9779069" cy="1905014"/>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l="21962" t="78973" r="47291" b="19074"/>
          <a:stretch>
            <a:fillRect/>
          </a:stretch>
        </p:blipFill>
        <p:spPr bwMode="auto">
          <a:xfrm>
            <a:off x="3555968" y="4958874"/>
            <a:ext cx="9652067" cy="381003"/>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l="30198" t="72266" r="36859" b="19921"/>
          <a:stretch>
            <a:fillRect/>
          </a:stretch>
        </p:blipFill>
        <p:spPr bwMode="auto">
          <a:xfrm>
            <a:off x="2341089" y="7881251"/>
            <a:ext cx="9906069" cy="76200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5192" y="755576"/>
            <a:ext cx="13969552" cy="7887800"/>
          </a:xfrm>
          <a:prstGeom prst="rect">
            <a:avLst/>
          </a:prstGeom>
          <a:noFill/>
        </p:spPr>
        <p:txBody>
          <a:bodyPr wrap="square" rtlCol="0">
            <a:spAutoFit/>
          </a:bodyPr>
          <a:lstStyle/>
          <a:p>
            <a:pPr algn="r" rtl="1"/>
            <a:r>
              <a:rPr lang="ar-AE" sz="1777" b="1" dirty="0">
                <a:cs typeface="Hesham Bold" pitchFamily="2" charset="-78"/>
              </a:rPr>
              <a:t>ثانيا: تكلفة التمويل في حالة الائتمان المصرفي</a:t>
            </a:r>
            <a:r>
              <a:rPr lang="ar-DZ" sz="1777" b="1" dirty="0">
                <a:cs typeface="Hesham Bold" pitchFamily="2" charset="-78"/>
              </a:rPr>
              <a:t> :</a:t>
            </a:r>
            <a:r>
              <a:rPr lang="ar-AE" sz="1777" b="1" dirty="0">
                <a:cs typeface="Hesham Bold" pitchFamily="2" charset="-78"/>
              </a:rPr>
              <a:t> </a:t>
            </a:r>
            <a:r>
              <a:rPr lang="ar-AE" sz="2133" dirty="0">
                <a:cs typeface="Hesham Bold" pitchFamily="2" charset="-78"/>
              </a:rPr>
              <a:t>تتمثل تكلفة التمويل في حالة </a:t>
            </a:r>
            <a:r>
              <a:rPr lang="ar-DZ" sz="2133" dirty="0">
                <a:cs typeface="Hesham Bold" pitchFamily="2" charset="-78"/>
              </a:rPr>
              <a:t>     </a:t>
            </a:r>
            <a:r>
              <a:rPr lang="ar-AE" sz="2133" dirty="0">
                <a:cs typeface="Hesham Bold" pitchFamily="2" charset="-78"/>
              </a:rPr>
              <a:t>هذا الائتمان في الفائدة التي تدفعها المؤسسة كنسبة مئوية من قيمة القرض التي حصلت عليه، ويمكن أن يطلق على هذه التكلفة بالتكلفة الاسمية لها عن التكلفة والمتأثرة أيضاً الفعلية المرتبطة بشروط الاتفاق بين المؤسسة والجهة المانحة للقرض، بمعدل الضريبة الخاضعة له أرباح المؤسسة . </a:t>
            </a:r>
            <a:endParaRPr lang="ar-DZ" sz="2133" dirty="0">
              <a:cs typeface="Hesham Bold" pitchFamily="2" charset="-78"/>
            </a:endParaRPr>
          </a:p>
          <a:p>
            <a:pPr algn="r" rtl="1"/>
            <a:r>
              <a:rPr lang="ar-DZ" sz="2133" dirty="0">
                <a:cs typeface="Hesham Bold" pitchFamily="2" charset="-78"/>
              </a:rPr>
              <a:t>  </a:t>
            </a:r>
            <a:r>
              <a:rPr lang="ar-AE" sz="2133" dirty="0">
                <a:cs typeface="Hesham Bold" pitchFamily="2" charset="-78"/>
              </a:rPr>
              <a:t>وهنا</a:t>
            </a:r>
            <a:r>
              <a:rPr lang="ar-DZ" sz="2133" dirty="0">
                <a:cs typeface="Hesham Bold" pitchFamily="2" charset="-78"/>
              </a:rPr>
              <a:t>ك ثلاثة</a:t>
            </a:r>
            <a:r>
              <a:rPr lang="ar-AE" sz="2133" dirty="0">
                <a:cs typeface="Hesham Bold" pitchFamily="2" charset="-78"/>
              </a:rPr>
              <a:t> احتمالات بشأن هذه الشروط هي</a:t>
            </a:r>
            <a:r>
              <a:rPr lang="ar-DZ" sz="2133" dirty="0">
                <a:cs typeface="Hesham Bold" pitchFamily="2" charset="-78"/>
              </a:rPr>
              <a:t>:</a:t>
            </a:r>
          </a:p>
          <a:p>
            <a:pPr algn="r" rtl="1">
              <a:buFont typeface="Arial" pitchFamily="34" charset="0"/>
              <a:buChar char="•"/>
            </a:pPr>
            <a:r>
              <a:rPr lang="ar-AE" sz="2133" dirty="0">
                <a:cs typeface="Hesham Bold" pitchFamily="2" charset="-78"/>
              </a:rPr>
              <a:t>أن يطلب من المؤسسة الاحتفاظ برصيد معين.</a:t>
            </a:r>
            <a:endParaRPr lang="ar-DZ" sz="2133" dirty="0">
              <a:cs typeface="Hesham Bold" pitchFamily="2" charset="-78"/>
            </a:endParaRPr>
          </a:p>
          <a:p>
            <a:pPr algn="r" rtl="1">
              <a:buFont typeface="Arial" pitchFamily="34" charset="0"/>
              <a:buChar char="•"/>
            </a:pPr>
            <a:r>
              <a:rPr lang="ar-AE" sz="2133" dirty="0">
                <a:cs typeface="Hesham Bold" pitchFamily="2" charset="-78"/>
              </a:rPr>
              <a:t>أن يطلب من المؤسسة سداد الفائدة مقدماً</a:t>
            </a:r>
            <a:r>
              <a:rPr lang="ar-DZ" sz="2133" dirty="0">
                <a:cs typeface="Hesham Bold" pitchFamily="2" charset="-78"/>
              </a:rPr>
              <a:t>.</a:t>
            </a:r>
          </a:p>
          <a:p>
            <a:pPr algn="r" rtl="1">
              <a:buFont typeface="Arial" pitchFamily="34" charset="0"/>
              <a:buChar char="•"/>
            </a:pPr>
            <a:r>
              <a:rPr lang="ar-AE" sz="2133" dirty="0">
                <a:cs typeface="Hesham Bold" pitchFamily="2" charset="-78"/>
              </a:rPr>
              <a:t>أن يطلب من المؤسسة سداد القرض على دفعات</a:t>
            </a:r>
            <a:r>
              <a:rPr lang="ar-DZ" sz="2133" dirty="0">
                <a:cs typeface="Hesham Bold" pitchFamily="2" charset="-78"/>
              </a:rPr>
              <a:t> .</a:t>
            </a:r>
          </a:p>
          <a:p>
            <a:pPr algn="r" rtl="1"/>
            <a:endParaRPr lang="ar-DZ" sz="2133" dirty="0">
              <a:cs typeface="Hesham Bold" pitchFamily="2" charset="-78"/>
            </a:endParaRPr>
          </a:p>
          <a:p>
            <a:pPr algn="ctr" rtl="1"/>
            <a:r>
              <a:rPr lang="ar-DZ" sz="2489" b="1" dirty="0">
                <a:cs typeface="Hesham Bold" pitchFamily="2" charset="-78"/>
              </a:rPr>
              <a:t>3, تقييم وفق طريقة فارق الحيازة</a:t>
            </a:r>
          </a:p>
          <a:p>
            <a:pPr algn="r" rtl="1"/>
            <a:endParaRPr lang="ar-DZ" sz="1955" b="1" dirty="0">
              <a:cs typeface="Hesham Bold" pitchFamily="2" charset="-78"/>
            </a:endParaRPr>
          </a:p>
          <a:p>
            <a:pPr algn="r" rtl="1"/>
            <a:r>
              <a:rPr lang="ar-DZ" sz="1955" b="1" dirty="0">
                <a:cs typeface="Hesham Bold" pitchFamily="2" charset="-78"/>
              </a:rPr>
              <a:t>أولا</a:t>
            </a:r>
            <a:r>
              <a:rPr lang="ar-AE" sz="1955" b="1" dirty="0">
                <a:cs typeface="Hesham Bold" pitchFamily="2" charset="-78"/>
              </a:rPr>
              <a:t>: فارق الحيازة المحتسب في عمليات تقييم المؤسسات </a:t>
            </a:r>
            <a:endParaRPr lang="ar-DZ" sz="1955" b="1" dirty="0">
              <a:cs typeface="Hesham Bold" pitchFamily="2" charset="-78"/>
            </a:endParaRPr>
          </a:p>
          <a:p>
            <a:pPr algn="r" rtl="1"/>
            <a:r>
              <a:rPr lang="ar-DZ" sz="2133" dirty="0">
                <a:cs typeface="Hesham Bold" pitchFamily="2" charset="-78"/>
              </a:rPr>
              <a:t>  في </a:t>
            </a:r>
            <a:r>
              <a:rPr lang="ar-AE" sz="2133" dirty="0">
                <a:cs typeface="Hesham Bold" pitchFamily="2" charset="-78"/>
              </a:rPr>
              <a:t>هذا </a:t>
            </a:r>
            <a:r>
              <a:rPr lang="ar-DZ" sz="2133" dirty="0">
                <a:cs typeface="Hesham Bold" pitchFamily="2" charset="-78"/>
              </a:rPr>
              <a:t>ال</a:t>
            </a:r>
            <a:r>
              <a:rPr lang="ar-AE" sz="2133" dirty="0">
                <a:cs typeface="Hesham Bold" pitchFamily="2" charset="-78"/>
              </a:rPr>
              <a:t>جزء، بد</a:t>
            </a:r>
            <a:r>
              <a:rPr lang="ar-DZ" sz="2133" dirty="0">
                <a:cs typeface="Hesham Bold" pitchFamily="2" charset="-78"/>
              </a:rPr>
              <a:t>ل</a:t>
            </a:r>
            <a:r>
              <a:rPr lang="ar-AE" sz="2133" dirty="0">
                <a:cs typeface="Hesham Bold" pitchFamily="2" charset="-78"/>
              </a:rPr>
              <a:t>ا من تقييم فا</a:t>
            </a:r>
            <a:r>
              <a:rPr lang="ar-DZ" sz="2133" dirty="0">
                <a:cs typeface="Hesham Bold" pitchFamily="2" charset="-78"/>
              </a:rPr>
              <a:t>ر</a:t>
            </a:r>
            <a:r>
              <a:rPr lang="ar-AE" sz="2133" dirty="0">
                <a:cs typeface="Hesham Bold" pitchFamily="2" charset="-78"/>
              </a:rPr>
              <a:t>ق </a:t>
            </a:r>
            <a:r>
              <a:rPr lang="ar-DZ" sz="2133" dirty="0">
                <a:cs typeface="Hesham Bold" pitchFamily="2" charset="-78"/>
              </a:rPr>
              <a:t>ال</a:t>
            </a:r>
            <a:r>
              <a:rPr lang="ar-AE" sz="2133" dirty="0">
                <a:cs typeface="Hesham Bold" pitchFamily="2" charset="-78"/>
              </a:rPr>
              <a:t>حيازة بشكل بعدي من </a:t>
            </a:r>
            <a:r>
              <a:rPr lang="ar-AE" sz="2133" dirty="0" err="1">
                <a:cs typeface="Hesham Bold" pitchFamily="2" charset="-78"/>
              </a:rPr>
              <a:t>خ</a:t>
            </a:r>
            <a:r>
              <a:rPr lang="ar-DZ" sz="2133" dirty="0">
                <a:cs typeface="Hesham Bold" pitchFamily="2" charset="-78"/>
              </a:rPr>
              <a:t>لال</a:t>
            </a:r>
            <a:r>
              <a:rPr lang="ar-AE" sz="2133" dirty="0">
                <a:cs typeface="Hesham Bold" pitchFamily="2" charset="-78"/>
              </a:rPr>
              <a:t> السعر</a:t>
            </a:r>
            <a:r>
              <a:rPr lang="ar-DZ" sz="2133" dirty="0">
                <a:cs typeface="Hesham Bold" pitchFamily="2" charset="-78"/>
              </a:rPr>
              <a:t> المدفوع </a:t>
            </a:r>
            <a:r>
              <a:rPr lang="ar-AE" sz="2133" dirty="0">
                <a:cs typeface="Hesham Bold" pitchFamily="2" charset="-78"/>
              </a:rPr>
              <a:t>، فإن</a:t>
            </a:r>
            <a:r>
              <a:rPr lang="ar-DZ" sz="2133" dirty="0">
                <a:cs typeface="Hesham Bold" pitchFamily="2" charset="-78"/>
              </a:rPr>
              <a:t> المقاربة هنا ستكون في</a:t>
            </a:r>
            <a:r>
              <a:rPr lang="ar-AE" sz="2133" dirty="0">
                <a:cs typeface="Hesham Bold" pitchFamily="2" charset="-78"/>
              </a:rPr>
              <a:t> شكل تقييم قبلي من</a:t>
            </a:r>
            <a:r>
              <a:rPr lang="ar-DZ" sz="2133" dirty="0">
                <a:cs typeface="Hesham Bold" pitchFamily="2" charset="-78"/>
              </a:rPr>
              <a:t> خلال</a:t>
            </a:r>
            <a:r>
              <a:rPr lang="ar-AE" sz="2133" dirty="0">
                <a:cs typeface="Hesham Bold" pitchFamily="2" charset="-78"/>
              </a:rPr>
              <a:t> قيمة مردودية الشركة. ما يع</a:t>
            </a:r>
            <a:r>
              <a:rPr lang="ar-DZ" sz="2133" dirty="0">
                <a:cs typeface="Hesham Bold" pitchFamily="2" charset="-78"/>
              </a:rPr>
              <a:t>ني أن</a:t>
            </a:r>
            <a:r>
              <a:rPr lang="ar-AE" sz="2133" dirty="0">
                <a:cs typeface="Hesham Bold" pitchFamily="2" charset="-78"/>
              </a:rPr>
              <a:t> التحليل </a:t>
            </a:r>
            <a:r>
              <a:rPr lang="ar-DZ" sz="2133" dirty="0">
                <a:cs typeface="Hesham Bold" pitchFamily="2" charset="-78"/>
              </a:rPr>
              <a:t>هنا </a:t>
            </a:r>
            <a:r>
              <a:rPr lang="ar-AE" sz="2133" dirty="0">
                <a:cs typeface="Hesham Bold" pitchFamily="2" charset="-78"/>
              </a:rPr>
              <a:t>س</a:t>
            </a:r>
            <a:r>
              <a:rPr lang="ar-DZ" sz="2133" dirty="0">
                <a:cs typeface="Hesham Bold" pitchFamily="2" charset="-78"/>
              </a:rPr>
              <a:t>و</a:t>
            </a:r>
            <a:r>
              <a:rPr lang="ar-AE" sz="2133" dirty="0">
                <a:cs typeface="Hesham Bold" pitchFamily="2" charset="-78"/>
              </a:rPr>
              <a:t>ف لن</a:t>
            </a:r>
            <a:r>
              <a:rPr lang="ar-DZ" sz="2133" dirty="0">
                <a:cs typeface="Hesham Bold" pitchFamily="2" charset="-78"/>
              </a:rPr>
              <a:t> يكون تحليل المعايير ( النظرة المحاسبية  البحتة) ، وإنما تحليل المنظور المالي ، مع محاولة البحث عن إيجاد روابط بين المنظورين :</a:t>
            </a:r>
          </a:p>
          <a:p>
            <a:pPr algn="r" rtl="1"/>
            <a:r>
              <a:rPr lang="ar-DZ" sz="2133" dirty="0">
                <a:cs typeface="Hesham Bold" pitchFamily="2" charset="-78"/>
              </a:rPr>
              <a:t>1) </a:t>
            </a:r>
            <a:r>
              <a:rPr lang="ar-AE" sz="2133" dirty="0">
                <a:cs typeface="Hesham Bold" pitchFamily="2" charset="-78"/>
              </a:rPr>
              <a:t>فارق الحيازة المولد داخليا حسب معايير المحاسبة الدولية </a:t>
            </a:r>
            <a:r>
              <a:rPr lang="fr-FR" sz="2133" dirty="0">
                <a:cs typeface="Hesham Bold" pitchFamily="2" charset="-78"/>
              </a:rPr>
              <a:t>IFRS /IAS</a:t>
            </a:r>
            <a:r>
              <a:rPr lang="ar-DZ" sz="2133" dirty="0">
                <a:cs typeface="Hesham Bold" pitchFamily="2" charset="-78"/>
              </a:rPr>
              <a:t>.</a:t>
            </a:r>
          </a:p>
          <a:p>
            <a:pPr algn="r" rtl="1"/>
            <a:r>
              <a:rPr lang="ar-DZ" sz="2133" dirty="0">
                <a:cs typeface="Hesham Bold" pitchFamily="2" charset="-78"/>
              </a:rPr>
              <a:t>2) </a:t>
            </a:r>
            <a:r>
              <a:rPr lang="ar-AE" sz="2133" dirty="0">
                <a:cs typeface="Hesham Bold" pitchFamily="2" charset="-78"/>
              </a:rPr>
              <a:t>التصور المالي لفارق الحيازة</a:t>
            </a:r>
            <a:r>
              <a:rPr lang="ar-DZ" sz="2133" dirty="0">
                <a:cs typeface="Hesham Bold" pitchFamily="2" charset="-78"/>
              </a:rPr>
              <a:t>.</a:t>
            </a:r>
            <a:r>
              <a:rPr lang="ar-AE" sz="2133" dirty="0">
                <a:cs typeface="Hesham Bold" pitchFamily="2" charset="-78"/>
              </a:rPr>
              <a:t> </a:t>
            </a:r>
            <a:endParaRPr lang="ar-DZ" sz="2133" dirty="0">
              <a:cs typeface="Hesham Bold" pitchFamily="2" charset="-78"/>
            </a:endParaRPr>
          </a:p>
          <a:p>
            <a:pPr algn="r" rtl="1"/>
            <a:r>
              <a:rPr lang="ar-DZ" sz="1955" b="1" dirty="0">
                <a:cs typeface="Hesham Bold" pitchFamily="2" charset="-78"/>
              </a:rPr>
              <a:t>ثانيا : </a:t>
            </a:r>
            <a:r>
              <a:rPr lang="ar-AE" sz="1955" b="1" dirty="0">
                <a:cs typeface="Hesham Bold" pitchFamily="2" charset="-78"/>
              </a:rPr>
              <a:t>حساب فارق الحيازة</a:t>
            </a:r>
            <a:endParaRPr lang="ar-DZ" sz="1955" b="1" dirty="0">
              <a:cs typeface="Hesham Bold" pitchFamily="2" charset="-78"/>
            </a:endParaRPr>
          </a:p>
          <a:p>
            <a:pPr algn="r" rtl="1"/>
            <a:r>
              <a:rPr lang="ar-DZ" sz="1955" b="1" dirty="0">
                <a:cs typeface="Hesham Bold" pitchFamily="2" charset="-78"/>
              </a:rPr>
              <a:t>   </a:t>
            </a:r>
            <a:r>
              <a:rPr lang="ar-AE" sz="1955" dirty="0">
                <a:cs typeface="Hesham Bold" pitchFamily="2" charset="-78"/>
              </a:rPr>
              <a:t>سيتم تفصيل الطرق </a:t>
            </a:r>
            <a:r>
              <a:rPr lang="ar-DZ" sz="1955" dirty="0">
                <a:cs typeface="Hesham Bold" pitchFamily="2" charset="-78"/>
              </a:rPr>
              <a:t>و التقنيات الممكنة لحساب فارق الحيازة ،إذ تختلف هذه الطرق باختلاف المعلمات المستخدمة في عملية الحساب ( صافي المركز المالي المصحح ، القيمة الجوهرية للخام ، الأموال الضرورية للاستغلال ..)</a:t>
            </a:r>
          </a:p>
          <a:p>
            <a:pPr algn="r" rtl="1"/>
            <a:r>
              <a:rPr lang="ar-DZ" sz="1955" dirty="0">
                <a:cs typeface="Hesham Bold" pitchFamily="2" charset="-78"/>
              </a:rPr>
              <a:t>  و الصيغة العامة لحساب فائض أو فارق الحيازة هي :     </a:t>
            </a:r>
            <a:r>
              <a:rPr lang="fr-FR" sz="2133" b="1" dirty="0">
                <a:cs typeface="Hesham Bold" pitchFamily="2" charset="-78"/>
              </a:rPr>
              <a:t>V - ANCC = GW</a:t>
            </a:r>
            <a:r>
              <a:rPr lang="ar-DZ" sz="2133" b="1" dirty="0">
                <a:cs typeface="Hesham Bold" pitchFamily="2" charset="-78"/>
              </a:rPr>
              <a:t> </a:t>
            </a:r>
            <a:r>
              <a:rPr lang="ar-DZ" sz="2133" dirty="0">
                <a:cs typeface="Hesham Bold" pitchFamily="2" charset="-78"/>
              </a:rPr>
              <a:t> </a:t>
            </a:r>
          </a:p>
          <a:p>
            <a:pPr algn="r" rtl="1"/>
            <a:r>
              <a:rPr lang="ar-DZ" sz="2133" dirty="0">
                <a:cs typeface="Hesham Bold" pitchFamily="2" charset="-78"/>
              </a:rPr>
              <a:t>بحيث : </a:t>
            </a:r>
            <a:r>
              <a:rPr lang="fr-FR" sz="2133" dirty="0">
                <a:cs typeface="Hesham Bold" pitchFamily="2" charset="-78"/>
              </a:rPr>
              <a:t>GW</a:t>
            </a:r>
            <a:r>
              <a:rPr lang="ar-DZ" sz="2133" dirty="0">
                <a:cs typeface="Hesham Bold" pitchFamily="2" charset="-78"/>
              </a:rPr>
              <a:t>: فارق الحيازة </a:t>
            </a:r>
          </a:p>
          <a:p>
            <a:pPr algn="r" rtl="1"/>
            <a:r>
              <a:rPr lang="fr-FR" sz="2133" dirty="0">
                <a:cs typeface="Hesham Bold" pitchFamily="2" charset="-78"/>
              </a:rPr>
              <a:t>ANCC</a:t>
            </a:r>
            <a:r>
              <a:rPr lang="ar-DZ" sz="2133" dirty="0">
                <a:cs typeface="Hesham Bold" pitchFamily="2" charset="-78"/>
              </a:rPr>
              <a:t>:صافي المركز المالي المصحح ، </a:t>
            </a:r>
            <a:r>
              <a:rPr lang="fr-FR" sz="2133" dirty="0">
                <a:cs typeface="Hesham Bold" pitchFamily="2" charset="-78"/>
              </a:rPr>
              <a:t>V</a:t>
            </a:r>
            <a:r>
              <a:rPr lang="ar-DZ" sz="2133" dirty="0">
                <a:cs typeface="Hesham Bold" pitchFamily="2" charset="-78"/>
              </a:rPr>
              <a:t>:</a:t>
            </a:r>
            <a:r>
              <a:rPr lang="fr-FR" sz="2133" dirty="0">
                <a:cs typeface="Hesham Bold" pitchFamily="2" charset="-78"/>
              </a:rPr>
              <a:t> </a:t>
            </a:r>
            <a:r>
              <a:rPr lang="ar-DZ" sz="2133" dirty="0">
                <a:cs typeface="Hesham Bold" pitchFamily="2" charset="-78"/>
              </a:rPr>
              <a:t> </a:t>
            </a:r>
            <a:r>
              <a:rPr lang="ar-AE" sz="2133" dirty="0">
                <a:cs typeface="Hesham Bold" pitchFamily="2" charset="-78"/>
              </a:rPr>
              <a:t>قيمة </a:t>
            </a:r>
            <a:r>
              <a:rPr lang="ar-AE" sz="2133" dirty="0" err="1">
                <a:cs typeface="Hesham Bold" pitchFamily="2" charset="-78"/>
              </a:rPr>
              <a:t>ا</a:t>
            </a:r>
            <a:r>
              <a:rPr lang="ar-DZ" sz="2133" dirty="0">
                <a:cs typeface="Hesham Bold" pitchFamily="2" charset="-78"/>
              </a:rPr>
              <a:t>ل</a:t>
            </a:r>
            <a:r>
              <a:rPr lang="ar-AE" sz="2133" dirty="0">
                <a:cs typeface="Hesham Bold" pitchFamily="2" charset="-78"/>
              </a:rPr>
              <a:t>مؤسسة حسب التدفقات </a:t>
            </a:r>
            <a:r>
              <a:rPr lang="ar-DZ" sz="2133" dirty="0">
                <a:cs typeface="Hesham Bold" pitchFamily="2" charset="-78"/>
              </a:rPr>
              <a:t>.</a:t>
            </a:r>
          </a:p>
          <a:p>
            <a:pPr algn="r" rtl="1"/>
            <a:r>
              <a:rPr lang="ar-DZ" sz="2133" b="1" dirty="0">
                <a:cs typeface="Hesham Bold" pitchFamily="2" charset="-78"/>
              </a:rPr>
              <a:t>ثالثا:</a:t>
            </a:r>
            <a:r>
              <a:rPr lang="ar-AE" sz="2133" b="1" dirty="0">
                <a:cs typeface="Hesham Bold" pitchFamily="2" charset="-78"/>
              </a:rPr>
              <a:t>التقييم الحالي لعائد فارق الحيازة</a:t>
            </a:r>
            <a:endParaRPr lang="ar-DZ" sz="2133" b="1" dirty="0">
              <a:cs typeface="Hesham Bold" pitchFamily="2" charset="-78"/>
            </a:endParaRPr>
          </a:p>
          <a:p>
            <a:pPr algn="r" rtl="1"/>
            <a:r>
              <a:rPr lang="ar-DZ" sz="2133" b="1" dirty="0">
                <a:cs typeface="Hesham Bold" pitchFamily="2" charset="-78"/>
              </a:rPr>
              <a:t>  </a:t>
            </a:r>
            <a:r>
              <a:rPr lang="ar-DZ" sz="2133" dirty="0">
                <a:cs typeface="Hesham Bold" pitchFamily="2" charset="-78"/>
              </a:rPr>
              <a:t>فارق الحيازة يساوي إلى القيمة الحالية لعوائد فارق الحيازة المتوقعة في المستقبل. حيث أن </a:t>
            </a:r>
            <a:r>
              <a:rPr lang="fr-FR" sz="2133" dirty="0">
                <a:cs typeface="Hesham Bold" pitchFamily="2" charset="-78"/>
              </a:rPr>
              <a:t>i  </a:t>
            </a:r>
            <a:r>
              <a:rPr lang="ar-DZ" sz="2133" dirty="0">
                <a:cs typeface="Hesham Bold" pitchFamily="2" charset="-78"/>
              </a:rPr>
              <a:t>  هو معدل التقييم الحالي لعوائد فارق الحيازة التقييم الحالي يمكن أن يتم :</a:t>
            </a:r>
          </a:p>
          <a:p>
            <a:pPr algn="r" rtl="1">
              <a:buFont typeface="Arial" pitchFamily="34" charset="0"/>
              <a:buChar char="•"/>
            </a:pPr>
            <a:r>
              <a:rPr lang="ar-DZ" sz="2133" dirty="0">
                <a:cs typeface="Hesham Bold" pitchFamily="2" charset="-78"/>
              </a:rPr>
              <a:t>إما على عوائد فارق الحيازة المتوقعة في المستقبل لعدد محدد من السنوات في الواقع العملي ،هذا العدد يقدر </a:t>
            </a:r>
            <a:r>
              <a:rPr lang="ar-DZ" sz="2133" dirty="0" err="1">
                <a:cs typeface="Hesham Bold" pitchFamily="2" charset="-78"/>
              </a:rPr>
              <a:t>ب</a:t>
            </a:r>
            <a:r>
              <a:rPr lang="ar-DZ" sz="2133" dirty="0">
                <a:cs typeface="Hesham Bold" pitchFamily="2" charset="-78"/>
              </a:rPr>
              <a:t> 5 سنوات لأنه بعد هذه الفترة التنبؤ بالعوائد سيتصف أكثر بعدم التأكد :</a:t>
            </a:r>
          </a:p>
          <a:p>
            <a:pPr algn="r" rtl="1">
              <a:buFont typeface="Arial" pitchFamily="34" charset="0"/>
              <a:buChar char="•"/>
            </a:pPr>
            <a:r>
              <a:rPr lang="ar-DZ" sz="2133" dirty="0">
                <a:cs typeface="Hesham Bold" pitchFamily="2" charset="-78"/>
              </a:rPr>
              <a:t>إما على سلسلة غير منتهية من العوائد المفترضة على أنها ثابتة ، فارق الحيازة يتم الحصول عليه من خلال رسمنه العائد السنوي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31256" y="1259632"/>
            <a:ext cx="10698157" cy="5078313"/>
          </a:xfrm>
          <a:prstGeom prst="rect">
            <a:avLst/>
          </a:prstGeom>
          <a:noFill/>
        </p:spPr>
        <p:txBody>
          <a:bodyPr wrap="square" rtlCol="0">
            <a:spAutoFit/>
          </a:bodyPr>
          <a:lstStyle/>
          <a:p>
            <a:pPr algn="just" rtl="1"/>
            <a:r>
              <a:rPr lang="ar-DZ" sz="3600" b="1" dirty="0">
                <a:cs typeface="Hesham Bold" pitchFamily="2" charset="-78"/>
              </a:rPr>
              <a:t>الخاتمة</a:t>
            </a:r>
          </a:p>
          <a:p>
            <a:pPr algn="just" rtl="1"/>
            <a:endParaRPr lang="ar-DZ" sz="3600" b="1" dirty="0">
              <a:cs typeface="Hesham Bold" pitchFamily="2" charset="-78"/>
            </a:endParaRPr>
          </a:p>
          <a:p>
            <a:pPr algn="just" rtl="1"/>
            <a:r>
              <a:rPr lang="ar-DZ" sz="2800" dirty="0">
                <a:cs typeface="Hesham Bold" pitchFamily="2" charset="-78"/>
              </a:rPr>
              <a:t>  و أخيرا </a:t>
            </a:r>
            <a:r>
              <a:rPr lang="ar-AE" sz="2800" dirty="0">
                <a:cs typeface="Hesham Bold" pitchFamily="2" charset="-78"/>
              </a:rPr>
              <a:t>فإن المؤسسة توقع ضمن الاقتصاد كنواة أساسية فيه، ويؤثر بشتى الطرق والعوامل في الاقتصاد ككل، ويعتبر التمويل عنصرا حيويا وضروريا لاستمرار نشاط المؤسسة وتحقيق نموها وبرامجها الاستثمارية وأهدافها المسطرة، حيث </a:t>
            </a:r>
            <a:r>
              <a:rPr lang="ar-DZ" sz="2800" dirty="0">
                <a:cs typeface="Hesham Bold" pitchFamily="2" charset="-78"/>
              </a:rPr>
              <a:t>ت</a:t>
            </a:r>
            <a:r>
              <a:rPr lang="ar-AE" sz="2800" dirty="0">
                <a:cs typeface="Hesham Bold" pitchFamily="2" charset="-78"/>
              </a:rPr>
              <a:t>مثل الأعمال التي يقوم</a:t>
            </a:r>
            <a:r>
              <a:rPr lang="ar-DZ" sz="2800" dirty="0">
                <a:cs typeface="Hesham Bold" pitchFamily="2" charset="-78"/>
              </a:rPr>
              <a:t> </a:t>
            </a:r>
            <a:r>
              <a:rPr lang="ar-AE" sz="2800" dirty="0">
                <a:cs typeface="Hesham Bold" pitchFamily="2" charset="-78"/>
              </a:rPr>
              <a:t>الأفراد والشركات من أجل توفير الأموال اللازمة سواء من مصادر داخلية أو خارجية. بالنسبة للتمويل الداخلي الذي يمنحها الاستقلالية عن الأطراف الخارجية، بحيث تحاول تحريك الموارد الداخلية التي</a:t>
            </a:r>
            <a:r>
              <a:rPr lang="ar-DZ" sz="2800" dirty="0">
                <a:cs typeface="Hesham Bold" pitchFamily="2" charset="-78"/>
              </a:rPr>
              <a:t> بحوزتها</a:t>
            </a:r>
            <a:r>
              <a:rPr lang="ar-AE" sz="2800" dirty="0">
                <a:cs typeface="Hesham Bold" pitchFamily="2" charset="-78"/>
              </a:rPr>
              <a:t>، ولكن هذا النوع من التمويل يعتبر غير كافي لتلبية حاجيات المؤسسة إذ تلجأ إلى مصادر خارجية تتمثل في مصادر تمويل قصيرة ومتوسطة وطويلة الأجل، بحيث تمنحها من استغلال مختلف الرص الاستثمارية لزيادة نشاطها والتوسع أكثر فأكثر وكل مصدر التمويل ينجم عنه تكلفة حيث تعتبر عنصر هام وأساسيا في اتخاذ قرارات الإنفاق الاستثماري </a:t>
            </a:r>
            <a:endParaRPr lang="fr-FR" sz="2800" dirty="0">
              <a:cs typeface="Hesham Bold" pitchFamily="2" charset="-78"/>
            </a:endParaRPr>
          </a:p>
          <a:p>
            <a:pPr algn="r" rtl="1"/>
            <a:endParaRPr lang="ar-DZ" sz="2800" dirty="0">
              <a:cs typeface="Hesham Bold"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74966" y="-2413041"/>
            <a:ext cx="10033070" cy="2281394"/>
          </a:xfrm>
          <a:prstGeom prst="rect">
            <a:avLst/>
          </a:prstGeom>
          <a:noFill/>
        </p:spPr>
        <p:txBody>
          <a:bodyPr wrap="square" rtlCol="0">
            <a:spAutoFit/>
          </a:bodyPr>
          <a:lstStyle/>
          <a:p>
            <a:pPr algn="r" rtl="1"/>
            <a:r>
              <a:rPr lang="ar-DZ" sz="2845" b="1" dirty="0"/>
              <a:t>قائمة المراجع</a:t>
            </a:r>
          </a:p>
          <a:p>
            <a:pPr algn="r" rtl="1"/>
            <a:endParaRPr lang="ar-DZ" sz="2845" b="1" dirty="0"/>
          </a:p>
          <a:p>
            <a:pPr algn="r" rtl="1"/>
            <a:endParaRPr lang="ar-DZ" sz="2845" b="1" dirty="0"/>
          </a:p>
          <a:p>
            <a:pPr algn="r" rtl="1"/>
            <a:endParaRPr lang="ar-DZ" sz="2845" b="1"/>
          </a:p>
          <a:p>
            <a:pPr algn="r" rtl="1"/>
            <a:r>
              <a:rPr lang="ar-DZ" sz="2845" b="1"/>
              <a:t> </a:t>
            </a:r>
            <a:endParaRPr lang="fr-FR" sz="2845"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1176" y="611560"/>
            <a:ext cx="12025336" cy="7971413"/>
          </a:xfrm>
          <a:prstGeom prst="rect">
            <a:avLst/>
          </a:prstGeom>
          <a:noFill/>
        </p:spPr>
        <p:txBody>
          <a:bodyPr wrap="square" rtlCol="0">
            <a:spAutoFit/>
          </a:bodyPr>
          <a:lstStyle/>
          <a:p>
            <a:pPr algn="ctr" rtl="1"/>
            <a:r>
              <a:rPr lang="ar-DZ" sz="2800" b="1" dirty="0">
                <a:cs typeface="Al-Rashed Sayidty" panose="00000700000000000000" pitchFamily="2" charset="-78"/>
              </a:rPr>
              <a:t>خطة المحاضرة</a:t>
            </a:r>
          </a:p>
          <a:p>
            <a:pPr algn="r" rtl="1"/>
            <a:endParaRPr lang="ar-DZ" sz="2800" dirty="0">
              <a:cs typeface="Al-Rashed Sayidty" panose="00000700000000000000" pitchFamily="2" charset="-78"/>
            </a:endParaRPr>
          </a:p>
          <a:p>
            <a:pPr algn="r" rtl="1"/>
            <a:r>
              <a:rPr lang="ar-DZ" sz="2400" b="1" dirty="0">
                <a:cs typeface="Al-Rashed Sayidty" panose="00000700000000000000" pitchFamily="2" charset="-78"/>
              </a:rPr>
              <a:t>المقدمة</a:t>
            </a:r>
          </a:p>
          <a:p>
            <a:pPr algn="r" rtl="1"/>
            <a:endParaRPr lang="ar-DZ" sz="2400" dirty="0">
              <a:cs typeface="Al-Rashed Sayidty" panose="00000700000000000000" pitchFamily="2" charset="-78"/>
            </a:endParaRPr>
          </a:p>
          <a:p>
            <a:pPr algn="r" rtl="1"/>
            <a:r>
              <a:rPr lang="ar-DZ" sz="2400" b="1" dirty="0">
                <a:cs typeface="Al-Rashed Sayidty" panose="00000700000000000000" pitchFamily="2" charset="-78"/>
              </a:rPr>
              <a:t>     أولا:  ماهية تكلفة التمويل </a:t>
            </a:r>
          </a:p>
          <a:p>
            <a:pPr marL="457200" indent="-457200" algn="r" rtl="1">
              <a:buFont typeface="+mj-lt"/>
              <a:buAutoNum type="arabicPeriod"/>
            </a:pPr>
            <a:endParaRPr lang="ar-DZ" sz="2400" dirty="0">
              <a:cs typeface="Al-Rashed Sayidty" panose="00000700000000000000" pitchFamily="2" charset="-78"/>
            </a:endParaRPr>
          </a:p>
          <a:p>
            <a:pPr marL="457200" indent="-457200" algn="r" rtl="1">
              <a:buFont typeface="+mj-lt"/>
              <a:buAutoNum type="arabicPeriod"/>
            </a:pPr>
            <a:r>
              <a:rPr lang="ar-DZ" sz="2400" dirty="0">
                <a:cs typeface="Al-Rashed Sayidty" panose="00000700000000000000" pitchFamily="2" charset="-78"/>
              </a:rPr>
              <a:t>     مفهوم تكلفة التمويل .</a:t>
            </a:r>
          </a:p>
          <a:p>
            <a:pPr marL="457200" indent="-457200" algn="r" rtl="1">
              <a:buFont typeface="+mj-lt"/>
              <a:buAutoNum type="arabicPeriod"/>
            </a:pPr>
            <a:endParaRPr lang="ar-DZ" sz="2400" dirty="0">
              <a:cs typeface="Al-Rashed Sayidty" panose="00000700000000000000" pitchFamily="2" charset="-78"/>
            </a:endParaRPr>
          </a:p>
          <a:p>
            <a:pPr marL="457200" indent="-457200" algn="r" rtl="1">
              <a:buFont typeface="+mj-lt"/>
              <a:buAutoNum type="arabicPeriod"/>
            </a:pPr>
            <a:r>
              <a:rPr lang="ar-DZ" sz="2400" dirty="0">
                <a:cs typeface="Al-Rashed Sayidty" panose="00000700000000000000" pitchFamily="2" charset="-78"/>
              </a:rPr>
              <a:t>قياس أهمية تكلفة التمويل .</a:t>
            </a:r>
          </a:p>
          <a:p>
            <a:pPr marL="457200" indent="-457200" algn="r" rtl="1">
              <a:buFont typeface="+mj-lt"/>
              <a:buAutoNum type="arabicPeriod"/>
            </a:pPr>
            <a:endParaRPr lang="ar-DZ" sz="2400" dirty="0">
              <a:cs typeface="Al-Rashed Sayidty" panose="00000700000000000000" pitchFamily="2" charset="-78"/>
            </a:endParaRPr>
          </a:p>
          <a:p>
            <a:pPr marL="457200" indent="-457200" algn="r" rtl="1">
              <a:buFont typeface="+mj-lt"/>
              <a:buAutoNum type="arabicPeriod"/>
            </a:pPr>
            <a:r>
              <a:rPr lang="ar-DZ" sz="2400" dirty="0">
                <a:cs typeface="Al-Rashed Sayidty" panose="00000700000000000000" pitchFamily="2" charset="-78"/>
              </a:rPr>
              <a:t>العوامل المؤثرة في تكلفة التمويل. </a:t>
            </a:r>
          </a:p>
          <a:p>
            <a:pPr algn="r" rtl="1"/>
            <a:endParaRPr lang="ar-DZ" sz="2400" dirty="0">
              <a:cs typeface="Al-Rashed Sayidty" panose="00000700000000000000" pitchFamily="2" charset="-78"/>
            </a:endParaRPr>
          </a:p>
          <a:p>
            <a:pPr algn="r" rtl="1"/>
            <a:r>
              <a:rPr lang="ar-DZ" sz="2400" b="1" dirty="0">
                <a:cs typeface="Al-Rashed Sayidty" panose="00000700000000000000" pitchFamily="2" charset="-78"/>
              </a:rPr>
              <a:t>     ثانيا:  تكلفة التمويل </a:t>
            </a:r>
          </a:p>
          <a:p>
            <a:pPr algn="r" rtl="1"/>
            <a:endParaRPr lang="ar-DZ" sz="2400" dirty="0">
              <a:cs typeface="Al-Rashed Sayidty" panose="00000700000000000000" pitchFamily="2" charset="-78"/>
            </a:endParaRPr>
          </a:p>
          <a:p>
            <a:pPr marL="457200" indent="-457200" algn="r" rtl="1">
              <a:buFont typeface="+mj-lt"/>
              <a:buAutoNum type="arabicPeriod"/>
            </a:pPr>
            <a:r>
              <a:rPr lang="ar-DZ" sz="2400" dirty="0">
                <a:cs typeface="Al-Rashed Sayidty" panose="00000700000000000000" pitchFamily="2" charset="-78"/>
              </a:rPr>
              <a:t> تكلفة أموال الملكية .</a:t>
            </a:r>
          </a:p>
          <a:p>
            <a:pPr marL="457200" indent="-457200" algn="r" rtl="1">
              <a:buFont typeface="+mj-lt"/>
              <a:buAutoNum type="arabicPeriod"/>
            </a:pPr>
            <a:endParaRPr lang="ar-DZ" sz="2400" dirty="0">
              <a:cs typeface="Al-Rashed Sayidty" panose="00000700000000000000" pitchFamily="2" charset="-78"/>
            </a:endParaRPr>
          </a:p>
          <a:p>
            <a:pPr marL="457200" indent="-457200" algn="r" rtl="1">
              <a:buFont typeface="+mj-lt"/>
              <a:buAutoNum type="arabicPeriod"/>
            </a:pPr>
            <a:r>
              <a:rPr lang="ar-DZ" sz="2400" dirty="0">
                <a:cs typeface="Al-Rashed Sayidty" panose="00000700000000000000" pitchFamily="2" charset="-78"/>
              </a:rPr>
              <a:t>تكلفة الاقتراض .</a:t>
            </a:r>
          </a:p>
          <a:p>
            <a:pPr marL="457200" indent="-457200" algn="r" rtl="1">
              <a:buFont typeface="+mj-lt"/>
              <a:buAutoNum type="arabicPeriod"/>
            </a:pPr>
            <a:endParaRPr lang="ar-DZ" sz="2400" dirty="0">
              <a:cs typeface="Al-Rashed Sayidty" panose="00000700000000000000" pitchFamily="2" charset="-78"/>
            </a:endParaRPr>
          </a:p>
          <a:p>
            <a:pPr marL="457200" indent="-457200" algn="r" rtl="1">
              <a:buFont typeface="+mj-lt"/>
              <a:buAutoNum type="arabicPeriod"/>
            </a:pPr>
            <a:r>
              <a:rPr lang="ar-DZ" sz="2400" dirty="0">
                <a:cs typeface="Al-Rashed Sayidty" panose="00000700000000000000" pitchFamily="2" charset="-78"/>
              </a:rPr>
              <a:t>تقييم وفق طريقة فارق الحيازة</a:t>
            </a:r>
          </a:p>
          <a:p>
            <a:pPr algn="r" rtl="1"/>
            <a:endParaRPr lang="ar-DZ" sz="2400" dirty="0">
              <a:cs typeface="Al-Rashed Sayidty" panose="00000700000000000000" pitchFamily="2" charset="-78"/>
            </a:endParaRPr>
          </a:p>
          <a:p>
            <a:pPr algn="r" rtl="1"/>
            <a:r>
              <a:rPr lang="ar-DZ" sz="2400" b="1" dirty="0">
                <a:cs typeface="Al-Rashed Sayidty" panose="00000700000000000000" pitchFamily="2" charset="-78"/>
              </a:rPr>
              <a:t>الخاتمة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224" y="1907704"/>
            <a:ext cx="10499149" cy="4401205"/>
          </a:xfrm>
          <a:prstGeom prst="rect">
            <a:avLst/>
          </a:prstGeom>
          <a:noFill/>
        </p:spPr>
        <p:txBody>
          <a:bodyPr wrap="square" rtlCol="0">
            <a:spAutoFit/>
          </a:bodyPr>
          <a:lstStyle/>
          <a:p>
            <a:pPr algn="r" rtl="1"/>
            <a:r>
              <a:rPr lang="ar-DZ" sz="2800" b="1" dirty="0">
                <a:cs typeface="Hesham Bold" pitchFamily="2" charset="-78"/>
              </a:rPr>
              <a:t>المقدمة</a:t>
            </a:r>
          </a:p>
          <a:p>
            <a:pPr algn="r" rtl="1"/>
            <a:endParaRPr lang="ar-DZ" sz="2800" b="1" dirty="0">
              <a:cs typeface="Hesham Bold" pitchFamily="2" charset="-78"/>
            </a:endParaRPr>
          </a:p>
          <a:p>
            <a:pPr algn="just" rtl="1"/>
            <a:r>
              <a:rPr lang="ar-DZ" sz="2800" b="1" dirty="0">
                <a:cs typeface="Hesham Bold" pitchFamily="2" charset="-78"/>
              </a:rPr>
              <a:t>  </a:t>
            </a:r>
            <a:r>
              <a:rPr lang="ar-DZ" sz="2800" dirty="0">
                <a:cs typeface="Hesham Bold" pitchFamily="2" charset="-78"/>
              </a:rPr>
              <a:t>عندما نتكلم عن تكلفة التمويل فنحن نشير في الواقع إلى جدول عرض رؤوس الأموال المتاحة اللازمة للاستثمار أي حجم الأموال المعروضة في السوق المالي ومدى علاقتها بكل من تكلفة رؤوس الأموال و المنفعة الممكن تحقيقها من جراء اتخاذ القرار الاستثماري  ومن هنا نجد أن قرار مرتبط بمعدل المردودية الاستثمارية الممكن تحقيقها من خلال اتخاذ القرار الاستثماري مقارنة بمعل تكلفة رأس المال المستثمر في المشروع إلا أنها تختلف التكلفة باختلاف مصادر التمويل المتاحة للمنشأة ، حيث أن معرفة تكلفة الأموال تعتبر عنصرا هاما وأساسيا في عملية اتخاذ القرارات المالية المتعلقة بالحصول على التمويل وبالتالي إجراء المقارنة بين المتاحة والوصول إلى القرار المالي السليم والملائم ومنه نقوم بالإجابة على تساؤلات التالية </a:t>
            </a:r>
          </a:p>
          <a:p>
            <a:pPr algn="just" rtl="1"/>
            <a:r>
              <a:rPr lang="ar-DZ" sz="2800" dirty="0">
                <a:cs typeface="Hesham Bold" pitchFamily="2" charset="-78"/>
              </a:rPr>
              <a:t>مفهوم تكلفة عناصر الرأس المال وأهميتها وعوامل المؤثرة فيها </a:t>
            </a:r>
            <a:endParaRPr lang="fr-FR" sz="2800" dirty="0">
              <a:cs typeface="Hesham Bold"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5192" y="827584"/>
            <a:ext cx="10922077" cy="5783891"/>
          </a:xfrm>
          <a:prstGeom prst="rect">
            <a:avLst/>
          </a:prstGeom>
          <a:noFill/>
        </p:spPr>
        <p:txBody>
          <a:bodyPr wrap="square" rtlCol="0">
            <a:spAutoFit/>
          </a:bodyPr>
          <a:lstStyle>
            <a:defPPr>
              <a:defRPr lang="en-US"/>
            </a:defPPr>
            <a:lvl1pPr algn="r" rtl="1">
              <a:defRPr sz="2845" b="1"/>
            </a:lvl1pPr>
          </a:lstStyle>
          <a:p>
            <a:r>
              <a:rPr lang="ar-DZ" dirty="0">
                <a:cs typeface="Al-Rashed Sayidty" panose="00000700000000000000" pitchFamily="2" charset="-78"/>
              </a:rPr>
              <a:t>أولا: ماهية تكلفة التمويل </a:t>
            </a:r>
          </a:p>
          <a:p>
            <a:r>
              <a:rPr lang="ar-DZ" dirty="0">
                <a:cs typeface="Al-Rashed Sayidty" panose="00000700000000000000" pitchFamily="2" charset="-78"/>
              </a:rPr>
              <a:t>1,مفهوم تكلفة التمويل </a:t>
            </a:r>
          </a:p>
          <a:p>
            <a:endParaRPr lang="ar-DZ" dirty="0"/>
          </a:p>
          <a:p>
            <a:r>
              <a:rPr lang="ar-DZ" dirty="0">
                <a:cs typeface="Hesham Bold" pitchFamily="2" charset="-78"/>
              </a:rPr>
              <a:t> </a:t>
            </a:r>
            <a:r>
              <a:rPr lang="ar-AE" dirty="0">
                <a:cs typeface="Hesham Bold" pitchFamily="2" charset="-78"/>
              </a:rPr>
              <a:t>مفهوم تكلفة التمويل: تعرف تكلفة التمويل على </a:t>
            </a:r>
            <a:r>
              <a:rPr lang="ar-DZ" dirty="0">
                <a:cs typeface="Hesham Bold" pitchFamily="2" charset="-78"/>
              </a:rPr>
              <a:t>أنها</a:t>
            </a:r>
            <a:r>
              <a:rPr lang="ar-AE" dirty="0">
                <a:cs typeface="Hesham Bold" pitchFamily="2" charset="-78"/>
              </a:rPr>
              <a:t> : "الحد الأدنى للعائد المقبول على الاقتراح التمويلي (المصدر التمويلي)، فالاقتراح التمويلي الذي لا يتولد عنه عائد يعادل على الأقل تكلفة الأموال ينبغي رفعه. </a:t>
            </a:r>
            <a:endParaRPr lang="ar-DZ" dirty="0">
              <a:cs typeface="Hesham Bold" pitchFamily="2" charset="-78"/>
            </a:endParaRPr>
          </a:p>
          <a:p>
            <a:r>
              <a:rPr lang="ar-DZ" dirty="0">
                <a:cs typeface="Hesham Bold" pitchFamily="2" charset="-78"/>
              </a:rPr>
              <a:t>  و </a:t>
            </a:r>
            <a:r>
              <a:rPr lang="ar-AE" dirty="0">
                <a:cs typeface="Hesham Bold" pitchFamily="2" charset="-78"/>
              </a:rPr>
              <a:t>تكلفة التمويل</a:t>
            </a:r>
            <a:r>
              <a:rPr lang="ar-DZ" dirty="0">
                <a:cs typeface="Hesham Bold" pitchFamily="2" charset="-78"/>
              </a:rPr>
              <a:t> </a:t>
            </a:r>
            <a:r>
              <a:rPr lang="ar-AE" dirty="0">
                <a:cs typeface="Hesham Bold" pitchFamily="2" charset="-78"/>
              </a:rPr>
              <a:t>تعني تكلفة خليط الأموال التي تتكون منها مصادر التمويل للمؤسسة والتي يعتبر رأس المال المملوك</a:t>
            </a:r>
            <a:r>
              <a:rPr lang="ar-DZ" dirty="0">
                <a:cs typeface="Hesham Bold" pitchFamily="2" charset="-78"/>
              </a:rPr>
              <a:t> </a:t>
            </a:r>
            <a:r>
              <a:rPr lang="ar-AE" dirty="0">
                <a:cs typeface="Hesham Bold" pitchFamily="2" charset="-78"/>
              </a:rPr>
              <a:t>أحد عناصرها</a:t>
            </a:r>
            <a:r>
              <a:rPr lang="ar-DZ" dirty="0">
                <a:cs typeface="Hesham Bold" pitchFamily="2" charset="-78"/>
              </a:rPr>
              <a:t>.</a:t>
            </a:r>
            <a:r>
              <a:rPr lang="ar-AE" dirty="0">
                <a:cs typeface="Hesham Bold" pitchFamily="2" charset="-78"/>
              </a:rPr>
              <a:t> </a:t>
            </a:r>
            <a:endParaRPr lang="ar-DZ" dirty="0">
              <a:cs typeface="Hesham Bold" pitchFamily="2" charset="-78"/>
            </a:endParaRPr>
          </a:p>
          <a:p>
            <a:r>
              <a:rPr lang="ar-DZ" dirty="0">
                <a:cs typeface="Hesham Bold" pitchFamily="2" charset="-78"/>
              </a:rPr>
              <a:t>     </a:t>
            </a:r>
            <a:r>
              <a:rPr lang="ar-AE" dirty="0">
                <a:cs typeface="Hesham Bold" pitchFamily="2" charset="-78"/>
              </a:rPr>
              <a:t>كما تعرف كلمة الأموال بالنسبة لمتخذ</a:t>
            </a:r>
            <a:r>
              <a:rPr lang="ar-DZ" dirty="0">
                <a:cs typeface="Hesham Bold" pitchFamily="2" charset="-78"/>
              </a:rPr>
              <a:t> </a:t>
            </a:r>
            <a:r>
              <a:rPr lang="ar-AE" dirty="0">
                <a:cs typeface="Hesham Bold" pitchFamily="2" charset="-78"/>
              </a:rPr>
              <a:t>القرار الاستثماري على</a:t>
            </a:r>
            <a:r>
              <a:rPr lang="ar-DZ" dirty="0">
                <a:cs typeface="Hesham Bold" pitchFamily="2" charset="-78"/>
              </a:rPr>
              <a:t> </a:t>
            </a:r>
            <a:r>
              <a:rPr lang="ar-AE" dirty="0">
                <a:cs typeface="Hesham Bold" pitchFamily="2" charset="-78"/>
              </a:rPr>
              <a:t>أ</a:t>
            </a:r>
            <a:r>
              <a:rPr lang="ar-DZ" dirty="0">
                <a:cs typeface="Hesham Bold" pitchFamily="2" charset="-78"/>
              </a:rPr>
              <a:t>نها</a:t>
            </a:r>
            <a:r>
              <a:rPr lang="ar-AE" dirty="0">
                <a:cs typeface="Hesham Bold" pitchFamily="2" charset="-78"/>
              </a:rPr>
              <a:t> بمثابة متوسط معتدل</a:t>
            </a:r>
            <a:r>
              <a:rPr lang="ar-DZ" dirty="0">
                <a:cs typeface="Hesham Bold" pitchFamily="2" charset="-78"/>
              </a:rPr>
              <a:t> المردودية</a:t>
            </a:r>
            <a:r>
              <a:rPr lang="ar-AE" dirty="0">
                <a:cs typeface="Hesham Bold" pitchFamily="2" charset="-78"/>
              </a:rPr>
              <a:t> الذي يلتزم به المستثمرون عند الحصول على التمويل المطلوب لتحقيق مشاريعهم الاستثمارية . سنحاول مما سبق استخلاص التعريف الشامل كما يلي </a:t>
            </a:r>
            <a:r>
              <a:rPr lang="ar-DZ" dirty="0">
                <a:cs typeface="Hesham Bold" pitchFamily="2" charset="-78"/>
              </a:rPr>
              <a:t>:</a:t>
            </a:r>
          </a:p>
          <a:p>
            <a:r>
              <a:rPr lang="ar-AE" dirty="0">
                <a:cs typeface="Hesham Bold" pitchFamily="2" charset="-78"/>
              </a:rPr>
              <a:t> تعتبر تكلفة التمويل الخليط الذي يتكون منه الهيكل التمويلي، والذي عادة ما يتضمن القرض </a:t>
            </a:r>
            <a:r>
              <a:rPr lang="ar-DZ" dirty="0">
                <a:cs typeface="Hesham Bold" pitchFamily="2" charset="-78"/>
              </a:rPr>
              <a:t>ا</a:t>
            </a:r>
            <a:r>
              <a:rPr lang="ar-AE" dirty="0">
                <a:cs typeface="Hesham Bold" pitchFamily="2" charset="-78"/>
              </a:rPr>
              <a:t>لإيجاري، لإيجاري،القرض البنكي، الاقتراض طويل الأجل، الأسهم الممتازة وحقوق الملكية، التي تتكون من الأسهم العادية والأرباح المحتجزة </a:t>
            </a:r>
            <a:r>
              <a:rPr lang="ar-DZ" dirty="0">
                <a:cs typeface="Hesham Bold" pitchFamily="2" charset="-78"/>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a:extLst>
              <a:ext uri="{FF2B5EF4-FFF2-40B4-BE49-F238E27FC236}">
                <a16:creationId xmlns:a16="http://schemas.microsoft.com/office/drawing/2014/main" id="{6EAA51B9-7682-46BF-AE3C-CAED411D0DA9}"/>
              </a:ext>
            </a:extLst>
          </p:cNvPr>
          <p:cNvSpPr txBox="1"/>
          <p:nvPr/>
        </p:nvSpPr>
        <p:spPr>
          <a:xfrm>
            <a:off x="1719288" y="683568"/>
            <a:ext cx="10579052" cy="7376315"/>
          </a:xfrm>
          <a:prstGeom prst="rect">
            <a:avLst/>
          </a:prstGeom>
          <a:noFill/>
        </p:spPr>
        <p:txBody>
          <a:bodyPr wrap="square" rtlCol="0">
            <a:spAutoFit/>
          </a:bodyPr>
          <a:lstStyle/>
          <a:p>
            <a:pPr algn="ctr" rtl="1"/>
            <a:r>
              <a:rPr lang="ar-DZ" sz="2133" b="1" dirty="0">
                <a:cs typeface="Hesham Bold" pitchFamily="2" charset="-78"/>
              </a:rPr>
              <a:t>2, :</a:t>
            </a:r>
            <a:r>
              <a:rPr lang="ar-DZ" sz="2133" b="1" dirty="0">
                <a:cs typeface="Al-Rashed Sayidty" panose="00000700000000000000" pitchFamily="2" charset="-78"/>
              </a:rPr>
              <a:t>أهمية قياس تكلفة الأموال</a:t>
            </a:r>
          </a:p>
          <a:p>
            <a:pPr algn="r" rtl="1"/>
            <a:r>
              <a:rPr lang="ar-DZ" sz="3600" b="1" dirty="0">
                <a:cs typeface="Hesham Bold" pitchFamily="2" charset="-78"/>
              </a:rPr>
              <a:t>   </a:t>
            </a:r>
            <a:r>
              <a:rPr lang="ar-DZ" sz="3200" dirty="0">
                <a:cs typeface="Hesham Bold" pitchFamily="2" charset="-78"/>
              </a:rPr>
              <a:t> </a:t>
            </a:r>
            <a:r>
              <a:rPr lang="ar-AE" sz="3200" dirty="0">
                <a:cs typeface="Hesham Bold" pitchFamily="2" charset="-78"/>
              </a:rPr>
              <a:t>ما يزيد من أهمية قياس تكلفة الأموال كون نسب الاعتماد على مصادر التمويل المختلفة تتأثر تأثرا شديدا بمعدل تكلفة التمويل في أسواق رأس المال. بالإضافة </a:t>
            </a:r>
            <a:r>
              <a:rPr lang="ar-DZ" sz="3200" dirty="0">
                <a:cs typeface="Hesham Bold" pitchFamily="2" charset="-78"/>
              </a:rPr>
              <a:t>إلى أنها </a:t>
            </a:r>
            <a:r>
              <a:rPr lang="ar-AE" sz="3200" dirty="0">
                <a:cs typeface="Hesham Bold" pitchFamily="2" charset="-78"/>
              </a:rPr>
              <a:t> تعتبر من المتغيرات الأساسية التي تعتمد عليها عملية تقييم الاقتراحات الاستثمارية بالمؤسسة باعتبارها تمثل الخط الفاصل بين المشروعات الاستثمارية المقترحة التي تدخل مرحلة متقدمة من مراحل التقييم المالي</a:t>
            </a:r>
            <a:r>
              <a:rPr lang="ar-DZ" sz="3200" dirty="0">
                <a:cs typeface="Hesham Bold" pitchFamily="2" charset="-78"/>
              </a:rPr>
              <a:t> </a:t>
            </a:r>
            <a:r>
              <a:rPr lang="ar-AE" sz="3200" dirty="0">
                <a:cs typeface="Hesham Bold" pitchFamily="2" charset="-78"/>
              </a:rPr>
              <a:t>وبين المشروعات التي ستبعد من البداية لعدم قدر</a:t>
            </a:r>
            <a:r>
              <a:rPr lang="ar-DZ" sz="3200" dirty="0">
                <a:cs typeface="Hesham Bold" pitchFamily="2" charset="-78"/>
              </a:rPr>
              <a:t>تها</a:t>
            </a:r>
            <a:r>
              <a:rPr lang="ar-AE" sz="3200" dirty="0">
                <a:cs typeface="Hesham Bold" pitchFamily="2" charset="-78"/>
              </a:rPr>
              <a:t> على تغطية الحد الأدنى من معدل العائد على الاستثمار. </a:t>
            </a:r>
            <a:endParaRPr lang="ar-DZ" sz="3200" dirty="0">
              <a:cs typeface="Hesham Bold" pitchFamily="2" charset="-78"/>
            </a:endParaRPr>
          </a:p>
          <a:p>
            <a:pPr algn="r" rtl="1"/>
            <a:r>
              <a:rPr lang="ar-DZ" sz="3200" dirty="0">
                <a:cs typeface="Hesham Bold" pitchFamily="2" charset="-78"/>
              </a:rPr>
              <a:t>  </a:t>
            </a:r>
            <a:r>
              <a:rPr lang="ar-AE" sz="3200" dirty="0">
                <a:cs typeface="Hesham Bold" pitchFamily="2" charset="-78"/>
              </a:rPr>
              <a:t>ومنه نستخلص أن </a:t>
            </a:r>
            <a:r>
              <a:rPr lang="ar-DZ" sz="3200" dirty="0">
                <a:cs typeface="Hesham Bold" pitchFamily="2" charset="-78"/>
              </a:rPr>
              <a:t>ال</a:t>
            </a:r>
            <a:r>
              <a:rPr lang="ar-AE" sz="3200" dirty="0">
                <a:cs typeface="Hesham Bold" pitchFamily="2" charset="-78"/>
              </a:rPr>
              <a:t>تكلفة وقياسها </a:t>
            </a:r>
            <a:r>
              <a:rPr lang="ar-DZ" sz="3200" dirty="0">
                <a:cs typeface="Hesham Bold" pitchFamily="2" charset="-78"/>
              </a:rPr>
              <a:t>ي</a:t>
            </a:r>
            <a:r>
              <a:rPr lang="ar-AE" sz="3200" dirty="0">
                <a:cs typeface="Hesham Bold" pitchFamily="2" charset="-78"/>
              </a:rPr>
              <a:t>ساعد</a:t>
            </a:r>
            <a:r>
              <a:rPr lang="ar-DZ" sz="3200" dirty="0">
                <a:cs typeface="Hesham Bold" pitchFamily="2" charset="-78"/>
              </a:rPr>
              <a:t> </a:t>
            </a:r>
            <a:r>
              <a:rPr lang="ar-AE" sz="3200" dirty="0">
                <a:cs typeface="Hesham Bold" pitchFamily="2" charset="-78"/>
              </a:rPr>
              <a:t>المؤسسات على تحقيق أهدافها المالي</a:t>
            </a:r>
            <a:r>
              <a:rPr lang="ar-DZ" sz="3200" dirty="0">
                <a:cs typeface="Hesham Bold" pitchFamily="2" charset="-78"/>
              </a:rPr>
              <a:t>ة</a:t>
            </a:r>
            <a:r>
              <a:rPr lang="ar-AE" sz="3200" dirty="0">
                <a:cs typeface="Hesham Bold" pitchFamily="2" charset="-78"/>
              </a:rPr>
              <a:t>، ولهذا فعلى المدير المالي أن يقوم بحس</a:t>
            </a:r>
            <a:r>
              <a:rPr lang="ar-DZ" sz="3200" dirty="0">
                <a:cs typeface="Hesham Bold" pitchFamily="2" charset="-78"/>
              </a:rPr>
              <a:t>ابها</a:t>
            </a:r>
            <a:r>
              <a:rPr lang="ar-AE" sz="3200" dirty="0">
                <a:cs typeface="Hesham Bold" pitchFamily="2" charset="-78"/>
              </a:rPr>
              <a:t> قبل أن يواجه أي قرار</a:t>
            </a:r>
            <a:r>
              <a:rPr lang="ar-DZ" sz="3200" dirty="0">
                <a:cs typeface="Hesham Bold" pitchFamily="2" charset="-78"/>
              </a:rPr>
              <a:t>ى</a:t>
            </a:r>
            <a:r>
              <a:rPr lang="ar-AE" sz="3200" dirty="0">
                <a:cs typeface="Hesham Bold" pitchFamily="2" charset="-78"/>
              </a:rPr>
              <a:t>استثماري متبعا الخطوات التالية : </a:t>
            </a:r>
            <a:endParaRPr lang="ar-DZ" sz="3200" dirty="0">
              <a:cs typeface="Hesham Bold" pitchFamily="2" charset="-78"/>
            </a:endParaRPr>
          </a:p>
          <a:p>
            <a:pPr algn="r" rtl="1">
              <a:buFont typeface="Arial" pitchFamily="34" charset="0"/>
              <a:buChar char="•"/>
            </a:pPr>
            <a:r>
              <a:rPr lang="ar-DZ" sz="2800" dirty="0">
                <a:cs typeface="Hesham Bold" pitchFamily="2" charset="-78"/>
              </a:rPr>
              <a:t>  </a:t>
            </a:r>
            <a:r>
              <a:rPr lang="ar-AE" sz="2800" dirty="0">
                <a:cs typeface="Hesham Bold" pitchFamily="2" charset="-78"/>
              </a:rPr>
              <a:t>حصر مصادر </a:t>
            </a:r>
            <a:r>
              <a:rPr lang="ar-AE" sz="3200" dirty="0">
                <a:cs typeface="Hesham Bold" pitchFamily="2" charset="-78"/>
              </a:rPr>
              <a:t>التمويل .</a:t>
            </a:r>
            <a:endParaRPr lang="ar-DZ" sz="3200" dirty="0">
              <a:cs typeface="Hesham Bold" pitchFamily="2" charset="-78"/>
            </a:endParaRPr>
          </a:p>
          <a:p>
            <a:pPr algn="r" rtl="1"/>
            <a:r>
              <a:rPr lang="ar-AE" sz="3200" dirty="0">
                <a:cs typeface="Hesham Bold" pitchFamily="2" charset="-78"/>
              </a:rPr>
              <a:t>• </a:t>
            </a:r>
            <a:r>
              <a:rPr lang="ar-DZ" sz="3200" dirty="0">
                <a:cs typeface="Hesham Bold" pitchFamily="2" charset="-78"/>
              </a:rPr>
              <a:t> </a:t>
            </a:r>
            <a:r>
              <a:rPr lang="ar-AE" sz="3200" dirty="0">
                <a:cs typeface="Hesham Bold" pitchFamily="2" charset="-78"/>
              </a:rPr>
              <a:t>حساب التكلفة المرجحة لكل مصدر من مصادر التمويل </a:t>
            </a:r>
            <a:r>
              <a:rPr lang="ar-DZ" sz="3200" dirty="0">
                <a:cs typeface="Hesham Bold" pitchFamily="2" charset="-78"/>
              </a:rPr>
              <a:t>.</a:t>
            </a:r>
          </a:p>
          <a:p>
            <a:pPr algn="r" rtl="1"/>
            <a:r>
              <a:rPr lang="ar-AE" sz="3200" dirty="0">
                <a:cs typeface="Hesham Bold" pitchFamily="2" charset="-78"/>
              </a:rPr>
              <a:t>• </a:t>
            </a:r>
            <a:r>
              <a:rPr lang="ar-DZ" sz="3200" dirty="0">
                <a:cs typeface="Hesham Bold" pitchFamily="2" charset="-78"/>
              </a:rPr>
              <a:t> </a:t>
            </a:r>
            <a:r>
              <a:rPr lang="ar-AE" sz="3200" dirty="0">
                <a:cs typeface="Hesham Bold" pitchFamily="2" charset="-78"/>
              </a:rPr>
              <a:t>حساب التكلفة المتوسطة المرجحة للأموال </a:t>
            </a:r>
            <a:r>
              <a:rPr lang="ar-DZ" sz="3200" dirty="0">
                <a:cs typeface="Hesham Bold" pitchFamily="2" charset="-78"/>
              </a:rPr>
              <a:t>.</a:t>
            </a:r>
          </a:p>
          <a:p>
            <a:pPr algn="r" rtl="1"/>
            <a:r>
              <a:rPr lang="ar-DZ" sz="3200" dirty="0">
                <a:cs typeface="Hesham Bold" pitchFamily="2" charset="-78"/>
              </a:rPr>
              <a:t>  </a:t>
            </a:r>
            <a:r>
              <a:rPr lang="ar-AE" sz="3200" dirty="0">
                <a:cs typeface="Hesham Bold" pitchFamily="2" charset="-78"/>
              </a:rPr>
              <a:t>أي على المدير المالي أن يقوم بحساب التكلفة المتوسطة المرجحة للأموال ويتم ذلك بحصر مصادر التمويل وتحديد الأهمية النسبية لكل مصدر مقارنة بالإجمال التمويل،أي وزن أو نسبة كل مصدر وبضرب الوزن في التكلفة المناظرة</a:t>
            </a:r>
            <a:r>
              <a:rPr lang="ar-DZ" sz="3200" dirty="0">
                <a:cs typeface="Hesham Bold" pitchFamily="2" charset="-78"/>
              </a:rPr>
              <a:t> </a:t>
            </a:r>
            <a:r>
              <a:rPr lang="ar-AE" sz="3200" dirty="0">
                <a:cs typeface="Hesham Bold" pitchFamily="2" charset="-78"/>
              </a:rPr>
              <a:t>له</a:t>
            </a:r>
            <a:r>
              <a:rPr lang="ar-DZ" sz="3200" dirty="0">
                <a:cs typeface="Hesham Bold" pitchFamily="2" charset="-78"/>
              </a:rPr>
              <a:t>.</a:t>
            </a:r>
            <a:endParaRPr lang="fr-FR" sz="3200" dirty="0">
              <a:cs typeface="Hesham Bold" pitchFamily="2" charset="-78"/>
            </a:endParaRPr>
          </a:p>
        </p:txBody>
      </p:sp>
    </p:spTree>
    <p:extLst>
      <p:ext uri="{BB962C8B-B14F-4D97-AF65-F5344CB8AC3E}">
        <p14:creationId xmlns:p14="http://schemas.microsoft.com/office/powerpoint/2010/main" val="171248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1376" y="1403648"/>
            <a:ext cx="10795076" cy="6658105"/>
          </a:xfrm>
          <a:prstGeom prst="rect">
            <a:avLst/>
          </a:prstGeom>
          <a:noFill/>
        </p:spPr>
        <p:txBody>
          <a:bodyPr wrap="square" rtlCol="0">
            <a:spAutoFit/>
          </a:bodyPr>
          <a:lstStyle/>
          <a:p>
            <a:pPr algn="ctr" rtl="1"/>
            <a:r>
              <a:rPr lang="ar-DZ" sz="2133" b="1" dirty="0">
                <a:cs typeface="Hesham Bold" pitchFamily="2" charset="-78"/>
              </a:rPr>
              <a:t>3, :</a:t>
            </a:r>
            <a:r>
              <a:rPr lang="ar-DZ" sz="2133" b="1" dirty="0">
                <a:cs typeface="Al-Rashed Sayidty" panose="00000700000000000000" pitchFamily="2" charset="-78"/>
              </a:rPr>
              <a:t> العوامل المؤثرة في تكلفة التمويل</a:t>
            </a:r>
            <a:endParaRPr lang="ar-DZ" sz="2133" dirty="0">
              <a:cs typeface="Al-Rashed Sayidty" panose="00000700000000000000" pitchFamily="2" charset="-78"/>
            </a:endParaRPr>
          </a:p>
          <a:p>
            <a:pPr algn="r" rtl="1"/>
            <a:r>
              <a:rPr lang="ar-DZ" sz="2133" dirty="0"/>
              <a:t> </a:t>
            </a:r>
          </a:p>
          <a:p>
            <a:pPr algn="r" rtl="1"/>
            <a:r>
              <a:rPr lang="ar-DZ" sz="3200" dirty="0">
                <a:cs typeface="Hesham Bold" pitchFamily="2" charset="-78"/>
              </a:rPr>
              <a:t>   </a:t>
            </a:r>
            <a:r>
              <a:rPr lang="ar-AE" sz="3200" dirty="0">
                <a:cs typeface="Hesham Bold" pitchFamily="2" charset="-78"/>
              </a:rPr>
              <a:t>من جراء توظيف أمواله لدى المؤسسة لغرض استثمارها</a:t>
            </a:r>
            <a:r>
              <a:rPr lang="ar-DZ" sz="3200" dirty="0">
                <a:cs typeface="Hesham Bold" pitchFamily="2" charset="-78"/>
              </a:rPr>
              <a:t> </a:t>
            </a:r>
            <a:r>
              <a:rPr lang="ar-AE" sz="3200" dirty="0">
                <a:cs typeface="Hesham Bold" pitchFamily="2" charset="-78"/>
              </a:rPr>
              <a:t>يمكن تصنيفها إلى عاملين، عوامل عامة وعوامل خاصة بكل عنصر وهي كالتالي :  </a:t>
            </a:r>
            <a:endParaRPr lang="ar-DZ" sz="3200" dirty="0">
              <a:cs typeface="Hesham Bold" pitchFamily="2" charset="-78"/>
            </a:endParaRPr>
          </a:p>
          <a:p>
            <a:pPr algn="r" rtl="1"/>
            <a:r>
              <a:rPr lang="ar-DZ" sz="3200" b="1" dirty="0">
                <a:cs typeface="Hesham Bold" pitchFamily="2" charset="-78"/>
              </a:rPr>
              <a:t>1, </a:t>
            </a:r>
            <a:r>
              <a:rPr lang="ar-AE" sz="3200" b="1" dirty="0">
                <a:cs typeface="Hesham Bold" pitchFamily="2" charset="-78"/>
              </a:rPr>
              <a:t>تأثير العوامل العامة</a:t>
            </a:r>
            <a:r>
              <a:rPr lang="ar-AE" sz="3200" dirty="0">
                <a:cs typeface="Hesham Bold" pitchFamily="2" charset="-78"/>
              </a:rPr>
              <a:t>: تتعلق هذه العوامل بمعدل العائد الذي يتحصل</a:t>
            </a:r>
            <a:r>
              <a:rPr lang="ar-DZ" sz="3200" dirty="0">
                <a:cs typeface="Hesham Bold" pitchFamily="2" charset="-78"/>
              </a:rPr>
              <a:t> </a:t>
            </a:r>
            <a:r>
              <a:rPr lang="ar-AE" sz="3200" dirty="0">
                <a:cs typeface="Hesham Bold" pitchFamily="2" charset="-78"/>
              </a:rPr>
              <a:t>عليه المستثمر  والذي يعتبر جزء كم تكلفة أي مصدر للتمويل بالنسبة للمؤسسة حيث ينقسم هذا العائد إلى جزأين </a:t>
            </a:r>
            <a:r>
              <a:rPr lang="ar-DZ" sz="3200" dirty="0">
                <a:cs typeface="Hesham Bold" pitchFamily="2" charset="-78"/>
              </a:rPr>
              <a:t>:</a:t>
            </a:r>
          </a:p>
          <a:p>
            <a:pPr marL="609608" indent="-609608" algn="r" rtl="1"/>
            <a:r>
              <a:rPr lang="ar-AE" sz="3200" b="1" dirty="0">
                <a:cs typeface="Hesham Bold" pitchFamily="2" charset="-78"/>
              </a:rPr>
              <a:t>الجزء الأول</a:t>
            </a:r>
            <a:r>
              <a:rPr lang="ar-DZ" sz="3200" b="1" dirty="0">
                <a:cs typeface="Hesham Bold" pitchFamily="2" charset="-78"/>
              </a:rPr>
              <a:t>:</a:t>
            </a:r>
            <a:r>
              <a:rPr lang="ar-AE" sz="3200" b="1" dirty="0">
                <a:cs typeface="Hesham Bold" pitchFamily="2" charset="-78"/>
              </a:rPr>
              <a:t> </a:t>
            </a:r>
            <a:r>
              <a:rPr lang="ar-AE" sz="3200" dirty="0">
                <a:cs typeface="Hesham Bold" pitchFamily="2" charset="-78"/>
              </a:rPr>
              <a:t>من العائد تعويض للمستثمر عن تأجيله لإشباع حاجاته أو منافع حاضرة من أجل الاستثمار وهو ما يطلق عليه بمعدل العائد على الاستثمار الخالي من المخاطر</a:t>
            </a:r>
            <a:endParaRPr lang="ar-DZ" sz="3200" dirty="0">
              <a:cs typeface="Hesham Bold" pitchFamily="2" charset="-78"/>
            </a:endParaRPr>
          </a:p>
          <a:p>
            <a:pPr marL="609608" indent="-609608" algn="r" rtl="1"/>
            <a:r>
              <a:rPr lang="ar-AE" sz="3200" b="1" dirty="0">
                <a:cs typeface="Hesham Bold" pitchFamily="2" charset="-78"/>
              </a:rPr>
              <a:t>الجزء</a:t>
            </a:r>
            <a:r>
              <a:rPr lang="ar-DZ" sz="3200" b="1" dirty="0">
                <a:cs typeface="Hesham Bold" pitchFamily="2" charset="-78"/>
              </a:rPr>
              <a:t> </a:t>
            </a:r>
            <a:r>
              <a:rPr lang="ar-AE" sz="3200" b="1" dirty="0">
                <a:cs typeface="Hesham Bold" pitchFamily="2" charset="-78"/>
              </a:rPr>
              <a:t>الثاني </a:t>
            </a:r>
            <a:r>
              <a:rPr lang="ar-DZ" sz="3200" b="1" dirty="0">
                <a:cs typeface="Hesham Bold" pitchFamily="2" charset="-78"/>
              </a:rPr>
              <a:t>: </a:t>
            </a:r>
            <a:r>
              <a:rPr lang="ar-DZ" sz="3200" dirty="0">
                <a:cs typeface="Hesham Bold" pitchFamily="2" charset="-78"/>
              </a:rPr>
              <a:t>إن الجزء الثاني </a:t>
            </a:r>
            <a:r>
              <a:rPr lang="ar-AE" sz="3200" dirty="0">
                <a:cs typeface="Hesham Bold" pitchFamily="2" charset="-78"/>
              </a:rPr>
              <a:t>من العائد فهو تعويض عن مخاطر أخرى يتعرض لها العائد المتوقع من الاستثمار ذاته، ويطلق عليه بدل المخاطرة .</a:t>
            </a:r>
            <a:endParaRPr lang="ar-DZ" sz="3200" dirty="0">
              <a:cs typeface="Hesham Bold" pitchFamily="2" charset="-78"/>
            </a:endParaRPr>
          </a:p>
          <a:p>
            <a:pPr marL="609608" indent="-609608" algn="r" rtl="1"/>
            <a:r>
              <a:rPr lang="ar-DZ" sz="3200" dirty="0">
                <a:cs typeface="Hesham Bold" pitchFamily="2" charset="-78"/>
              </a:rPr>
              <a:t>   </a:t>
            </a:r>
            <a:r>
              <a:rPr lang="ar-AE" sz="3200" dirty="0">
                <a:cs typeface="Hesham Bold" pitchFamily="2" charset="-78"/>
              </a:rPr>
              <a:t> </a:t>
            </a:r>
            <a:r>
              <a:rPr lang="ar-DZ" sz="3200" dirty="0">
                <a:cs typeface="Hesham Bold" pitchFamily="2" charset="-78"/>
              </a:rPr>
              <a:t>2,</a:t>
            </a:r>
            <a:r>
              <a:rPr lang="ar-AE" sz="3200" dirty="0">
                <a:cs typeface="Hesham Bold" pitchFamily="2" charset="-78"/>
              </a:rPr>
              <a:t>ويمكن التعبير عن العائد الكلي المتوقع </a:t>
            </a:r>
            <a:r>
              <a:rPr lang="ar-DZ" sz="3200" dirty="0">
                <a:cs typeface="Hesham Bold" pitchFamily="2" charset="-78"/>
              </a:rPr>
              <a:t>بـ</a:t>
            </a:r>
            <a:r>
              <a:rPr lang="ar-AE" sz="3200" dirty="0">
                <a:cs typeface="Hesham Bold" pitchFamily="2" charset="-78"/>
              </a:rPr>
              <a:t>:</a:t>
            </a:r>
            <a:endParaRPr lang="ar-DZ" sz="3200" dirty="0">
              <a:cs typeface="Hesham Bold" pitchFamily="2" charset="-78"/>
            </a:endParaRPr>
          </a:p>
          <a:p>
            <a:pPr marL="609608" indent="-609608" algn="r" rtl="1"/>
            <a:r>
              <a:rPr lang="ar-DZ" sz="3200" dirty="0">
                <a:cs typeface="Hesham Bold" pitchFamily="2" charset="-78"/>
              </a:rPr>
              <a:t>  </a:t>
            </a:r>
            <a:r>
              <a:rPr lang="ar-AE" sz="3200" dirty="0">
                <a:cs typeface="Hesham Bold" pitchFamily="2" charset="-78"/>
              </a:rPr>
              <a:t>العائد المتوقع</a:t>
            </a:r>
            <a:r>
              <a:rPr lang="ar-DZ" sz="3200" dirty="0">
                <a:cs typeface="Hesham Bold" pitchFamily="2" charset="-78"/>
              </a:rPr>
              <a:t> </a:t>
            </a:r>
            <a:r>
              <a:rPr lang="ar-AE" sz="3200" dirty="0">
                <a:cs typeface="Hesham Bold" pitchFamily="2" charset="-78"/>
              </a:rPr>
              <a:t>= معدل العائد على الاستثمار الخالي من المخاطرة+ بدل</a:t>
            </a:r>
            <a:r>
              <a:rPr lang="ar-DZ" sz="3200" dirty="0">
                <a:cs typeface="Hesham Bold" pitchFamily="2" charset="-78"/>
              </a:rPr>
              <a:t> </a:t>
            </a:r>
            <a:r>
              <a:rPr lang="ar-AE" sz="3200" dirty="0">
                <a:cs typeface="Hesham Bold" pitchFamily="2" charset="-78"/>
              </a:rPr>
              <a:t>المخاطرة</a:t>
            </a:r>
            <a:endParaRPr lang="ar-DZ" sz="3200" dirty="0">
              <a:cs typeface="Hesham Bold" pitchFamily="2" charset="-78"/>
            </a:endParaRPr>
          </a:p>
          <a:p>
            <a:pPr marL="609608" indent="-609608" algn="r" rtl="1"/>
            <a:r>
              <a:rPr lang="ar-AE" sz="3200" dirty="0">
                <a:cs typeface="Hesham Bold" pitchFamily="2" charset="-78"/>
              </a:rPr>
              <a:t> </a:t>
            </a:r>
            <a:r>
              <a:rPr lang="ar-AE" sz="3200" b="1" dirty="0">
                <a:cs typeface="Hesham Bold" pitchFamily="2" charset="-78"/>
              </a:rPr>
              <a:t>تأثير العوامل الخاصة بكل عنصر </a:t>
            </a:r>
            <a:r>
              <a:rPr lang="ar-AE" sz="3200" dirty="0">
                <a:cs typeface="Hesham Bold" pitchFamily="2" charset="-78"/>
              </a:rPr>
              <a:t>: إن التكلفة التي تدفعها المؤسسة تتوقف على المخاطرة التي تتعرض لها مصادر التمويل المختلفة، فمن المتوقع أن يمو</a:t>
            </a:r>
            <a:r>
              <a:rPr lang="ar-DZ" sz="3200" dirty="0">
                <a:cs typeface="Hesham Bold" pitchFamily="2" charset="-78"/>
              </a:rPr>
              <a:t>ن </a:t>
            </a:r>
            <a:r>
              <a:rPr lang="ar-AE" sz="3200" dirty="0">
                <a:cs typeface="Hesham Bold" pitchFamily="2" charset="-78"/>
              </a:rPr>
              <a:t>الاقتراض هو أقل مصادر التمويل</a:t>
            </a:r>
            <a:r>
              <a:rPr lang="ar-DZ" sz="3200" dirty="0">
                <a:cs typeface="Hesham Bold" pitchFamily="2" charset="-78"/>
              </a:rPr>
              <a:t> </a:t>
            </a:r>
          </a:p>
        </p:txBody>
      </p:sp>
      <p:sp>
        <p:nvSpPr>
          <p:cNvPr id="3" name="ZoneTexte 7">
            <a:extLst>
              <a:ext uri="{FF2B5EF4-FFF2-40B4-BE49-F238E27FC236}">
                <a16:creationId xmlns:a16="http://schemas.microsoft.com/office/drawing/2014/main" id="{69386F56-C477-429D-BBC3-CAC32F77F350}"/>
              </a:ext>
            </a:extLst>
          </p:cNvPr>
          <p:cNvSpPr txBox="1"/>
          <p:nvPr/>
        </p:nvSpPr>
        <p:spPr>
          <a:xfrm>
            <a:off x="2511376" y="10764688"/>
            <a:ext cx="10795076" cy="5070619"/>
          </a:xfrm>
          <a:prstGeom prst="rect">
            <a:avLst/>
          </a:prstGeom>
          <a:noFill/>
        </p:spPr>
        <p:txBody>
          <a:bodyPr wrap="square" rtlCol="0">
            <a:spAutoFit/>
          </a:bodyPr>
          <a:lstStyle/>
          <a:p>
            <a:pPr algn="r" rtl="1"/>
            <a:r>
              <a:rPr lang="ar-DZ" sz="2133" b="1" dirty="0"/>
              <a:t>المطلب الثاني :أهمية قياس تكلفة الأموال</a:t>
            </a:r>
          </a:p>
          <a:p>
            <a:pPr algn="r" rtl="1"/>
            <a:r>
              <a:rPr lang="ar-DZ" sz="2489" b="1" dirty="0"/>
              <a:t>   </a:t>
            </a:r>
            <a:r>
              <a:rPr lang="ar-DZ" sz="2133" dirty="0"/>
              <a:t> </a:t>
            </a:r>
            <a:r>
              <a:rPr lang="ar-AE" sz="2133" dirty="0"/>
              <a:t>ما يزيد من أهمية قياس تكلفة الأموال كون نسب الاعتماد على مصادر التمويل المختلفة تتأثر تأثرا شديدا بمعدل تكلفة التمويل في أسواق رأس المال. بالإضافة </a:t>
            </a:r>
            <a:r>
              <a:rPr lang="ar-DZ" sz="2133" dirty="0"/>
              <a:t>إلى أنها </a:t>
            </a:r>
            <a:r>
              <a:rPr lang="ar-AE" sz="2133" dirty="0"/>
              <a:t> تعتبر من المتغيرات الأساسية التي تعتمد عليها عملية تقييم الاقتراحات الاستثمارية بالمؤسسة باعتبارها تمثل الخط الفاصل بين المشروعات الاستثمارية المقترحة التي تدخل مرحلة متقدمة من مراحل التقييم المالي</a:t>
            </a:r>
            <a:r>
              <a:rPr lang="ar-DZ" sz="2133" dirty="0"/>
              <a:t> </a:t>
            </a:r>
            <a:r>
              <a:rPr lang="ar-AE" sz="2133" dirty="0"/>
              <a:t>وبين المشروعات التي ستبعد من البداية لعدم قدر</a:t>
            </a:r>
            <a:r>
              <a:rPr lang="ar-DZ" sz="2133" dirty="0"/>
              <a:t>تها</a:t>
            </a:r>
            <a:r>
              <a:rPr lang="ar-AE" sz="2133" dirty="0"/>
              <a:t> على تغطية الحد الأدنى من معدل العائد على الاستثمار. </a:t>
            </a:r>
            <a:endParaRPr lang="ar-DZ" sz="2133" dirty="0"/>
          </a:p>
          <a:p>
            <a:pPr algn="r" rtl="1"/>
            <a:r>
              <a:rPr lang="ar-DZ" sz="2133" dirty="0"/>
              <a:t>  </a:t>
            </a:r>
            <a:r>
              <a:rPr lang="ar-AE" sz="2133" dirty="0"/>
              <a:t>ومنه نستخلص أن </a:t>
            </a:r>
            <a:r>
              <a:rPr lang="ar-DZ" sz="2133" dirty="0"/>
              <a:t>ال</a:t>
            </a:r>
            <a:r>
              <a:rPr lang="ar-AE" sz="2133" dirty="0"/>
              <a:t>تكلفة وقياسها </a:t>
            </a:r>
            <a:r>
              <a:rPr lang="ar-DZ" sz="2133" dirty="0"/>
              <a:t>ي</a:t>
            </a:r>
            <a:r>
              <a:rPr lang="ar-AE" sz="2133" dirty="0"/>
              <a:t>ساعد</a:t>
            </a:r>
            <a:r>
              <a:rPr lang="ar-DZ" sz="2133" dirty="0"/>
              <a:t> </a:t>
            </a:r>
            <a:r>
              <a:rPr lang="ar-AE" sz="2133" dirty="0"/>
              <a:t>المؤسسات على تحقيق أهدافها المالي</a:t>
            </a:r>
            <a:r>
              <a:rPr lang="ar-DZ" sz="2133" dirty="0"/>
              <a:t>ة</a:t>
            </a:r>
            <a:r>
              <a:rPr lang="ar-AE" sz="2133" dirty="0"/>
              <a:t>، ولهذا فعلى المدير المالي أن يقوم بحس</a:t>
            </a:r>
            <a:r>
              <a:rPr lang="ar-DZ" sz="2133" dirty="0"/>
              <a:t>ابها</a:t>
            </a:r>
            <a:r>
              <a:rPr lang="ar-AE" sz="2133" dirty="0"/>
              <a:t> قبل أن يواجه أي قرار</a:t>
            </a:r>
            <a:r>
              <a:rPr lang="ar-DZ" sz="2133" dirty="0"/>
              <a:t>ى</a:t>
            </a:r>
            <a:r>
              <a:rPr lang="ar-AE" sz="2133" dirty="0"/>
              <a:t>استثماري متبعا الخطوات التالية : </a:t>
            </a:r>
            <a:endParaRPr lang="ar-DZ" sz="2133" dirty="0"/>
          </a:p>
          <a:p>
            <a:pPr algn="r" rtl="1">
              <a:buFont typeface="Arial" pitchFamily="34" charset="0"/>
              <a:buChar char="•"/>
            </a:pPr>
            <a:r>
              <a:rPr lang="ar-DZ" sz="1955" dirty="0"/>
              <a:t>  </a:t>
            </a:r>
            <a:r>
              <a:rPr lang="ar-AE" sz="1955" dirty="0"/>
              <a:t>حصر مصادر </a:t>
            </a:r>
            <a:r>
              <a:rPr lang="ar-AE" sz="2133" dirty="0"/>
              <a:t>التمويل .</a:t>
            </a:r>
            <a:endParaRPr lang="ar-DZ" sz="2133" dirty="0"/>
          </a:p>
          <a:p>
            <a:pPr algn="r" rtl="1"/>
            <a:r>
              <a:rPr lang="ar-AE" sz="2133" dirty="0"/>
              <a:t>• </a:t>
            </a:r>
            <a:r>
              <a:rPr lang="ar-DZ" sz="2133" dirty="0"/>
              <a:t> </a:t>
            </a:r>
            <a:r>
              <a:rPr lang="ar-AE" sz="2133" dirty="0"/>
              <a:t>حساب التكلفة المرجحة لكل مصدر من مصادر التمويل </a:t>
            </a:r>
            <a:r>
              <a:rPr lang="ar-DZ" sz="2133" dirty="0"/>
              <a:t>.</a:t>
            </a:r>
          </a:p>
          <a:p>
            <a:pPr algn="r" rtl="1"/>
            <a:r>
              <a:rPr lang="ar-AE" sz="2133" dirty="0"/>
              <a:t>• </a:t>
            </a:r>
            <a:r>
              <a:rPr lang="ar-DZ" sz="2133" dirty="0"/>
              <a:t> </a:t>
            </a:r>
            <a:r>
              <a:rPr lang="ar-AE" sz="2133" dirty="0"/>
              <a:t>حساب التكلفة المتوسطة المرجحة للأموال </a:t>
            </a:r>
            <a:r>
              <a:rPr lang="ar-DZ" sz="2133" dirty="0"/>
              <a:t>.</a:t>
            </a:r>
          </a:p>
          <a:p>
            <a:pPr algn="r" rtl="1"/>
            <a:r>
              <a:rPr lang="ar-DZ" sz="2133" dirty="0"/>
              <a:t>  </a:t>
            </a:r>
            <a:r>
              <a:rPr lang="ar-AE" sz="2133" dirty="0"/>
              <a:t>أي على المدير المالي أن يقوم بحساب التكلفة المتوسطة المرجحة للأموال ويتم ذلك بحصر مصادر التمويل وتحديد الأهمية النسبية لكل مصدر مقارنة بالإجمال التمويل،أي وزن أو نسبة كل مصدر وبضرب الوزن في التكلفة المناظرة</a:t>
            </a:r>
            <a:r>
              <a:rPr lang="ar-DZ" sz="2133" dirty="0"/>
              <a:t> </a:t>
            </a:r>
            <a:r>
              <a:rPr lang="ar-AE" sz="2133" dirty="0"/>
              <a:t>له</a:t>
            </a:r>
            <a:r>
              <a:rPr lang="ar-DZ" sz="2133" dirty="0"/>
              <a:t>.</a:t>
            </a:r>
            <a:endParaRPr lang="fr-FR" sz="213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95152" y="-888589"/>
            <a:ext cx="15337704" cy="9968242"/>
          </a:xfrm>
          <a:prstGeom prst="rect">
            <a:avLst/>
          </a:prstGeom>
          <a:noFill/>
        </p:spPr>
        <p:txBody>
          <a:bodyPr wrap="square" rtlCol="0">
            <a:spAutoFit/>
          </a:bodyPr>
          <a:lstStyle/>
          <a:p>
            <a:pPr algn="r" rtl="1"/>
            <a:r>
              <a:rPr lang="ar-DZ" sz="2489" b="1" dirty="0">
                <a:cs typeface="Hesham Bold" pitchFamily="2" charset="-78"/>
              </a:rPr>
              <a:t>المبحث الثاني :تكلفة التمويل</a:t>
            </a:r>
          </a:p>
          <a:p>
            <a:pPr algn="r" rtl="1"/>
            <a:r>
              <a:rPr lang="ar-DZ" sz="2312" b="1" dirty="0">
                <a:cs typeface="Hesham Bold" pitchFamily="2" charset="-78"/>
              </a:rPr>
              <a:t>المطلب الأول :تكلفة أموال الملكية</a:t>
            </a:r>
          </a:p>
          <a:p>
            <a:pPr algn="r" rtl="1"/>
            <a:endParaRPr lang="ar-DZ" sz="2133" b="1" dirty="0">
              <a:cs typeface="Hesham Bold" pitchFamily="2" charset="-78"/>
            </a:endParaRPr>
          </a:p>
          <a:p>
            <a:pPr algn="r" rtl="1"/>
            <a:r>
              <a:rPr lang="ar-DZ" sz="2133" b="1" dirty="0">
                <a:cs typeface="Hesham Bold" pitchFamily="2" charset="-78"/>
              </a:rPr>
              <a:t>الفرع الأول :تكلفة الأسهم</a:t>
            </a:r>
          </a:p>
          <a:p>
            <a:pPr algn="r" rtl="1"/>
            <a:r>
              <a:rPr lang="ar-DZ" sz="2133" b="1" dirty="0">
                <a:cs typeface="Hesham Bold" pitchFamily="2" charset="-78"/>
              </a:rPr>
              <a:t>أولا:الأسهم العادية</a:t>
            </a:r>
          </a:p>
          <a:p>
            <a:pPr algn="r" rtl="1"/>
            <a:r>
              <a:rPr lang="ar-DZ" sz="2133" dirty="0">
                <a:cs typeface="Hesham Bold" pitchFamily="2" charset="-78"/>
              </a:rPr>
              <a:t>  </a:t>
            </a:r>
            <a:r>
              <a:rPr lang="ar-AE" sz="2133" dirty="0">
                <a:cs typeface="Hesham Bold" pitchFamily="2" charset="-78"/>
              </a:rPr>
              <a:t> يتم تقدير تكلفة استخدام الأسهم العادية في التمويل عن طريق نموذج القيمة الحالية للإيرادات المستقبلية للأسهم العادية أو ما يسمى بنموذج خصم التوزيعات، واستنباط معدل العائد الذي يطلبه حملتها. وحيث أن الأسهم العادية ليس لها تاريخ استحقاق معين فإن التدفقات النقدية ستتمثل فقط في التوزيعات التي يحصل عليها المستثمر. وهو ما توضحه العلاقة الموالية: </a:t>
            </a:r>
            <a:endParaRPr lang="fr-FR" sz="2133" dirty="0">
              <a:cs typeface="Hesham Bold" pitchFamily="2" charset="-78"/>
            </a:endParaRPr>
          </a:p>
          <a:p>
            <a:pPr algn="r" rtl="1"/>
            <a:endParaRPr lang="fr-FR" sz="2133" dirty="0">
              <a:cs typeface="Hesham Bold" pitchFamily="2" charset="-78"/>
            </a:endParaRPr>
          </a:p>
          <a:p>
            <a:pPr algn="r" rtl="1"/>
            <a:endParaRPr lang="fr-FR" sz="2489" dirty="0"/>
          </a:p>
          <a:p>
            <a:pPr algn="r" rtl="1"/>
            <a:endParaRPr lang="fr-FR" sz="2489" dirty="0"/>
          </a:p>
          <a:p>
            <a:pPr algn="r" rtl="1"/>
            <a:endParaRPr lang="fr-FR" sz="2489" dirty="0"/>
          </a:p>
          <a:p>
            <a:pPr algn="r" rtl="1"/>
            <a:endParaRPr lang="ar-DZ" sz="2489" dirty="0"/>
          </a:p>
          <a:p>
            <a:pPr algn="r" rtl="1"/>
            <a:r>
              <a:rPr lang="ar-DZ" sz="2489" dirty="0"/>
              <a:t>  </a:t>
            </a:r>
            <a:r>
              <a:rPr lang="ar-DZ" sz="2133" dirty="0"/>
              <a:t>و </a:t>
            </a:r>
            <a:r>
              <a:rPr lang="ar-DZ" sz="2133" dirty="0">
                <a:cs typeface="Hesham Bold" pitchFamily="2" charset="-78"/>
              </a:rPr>
              <a:t>يمكن التمييز هنا ما بين الحالتين حالة ثبات قيمة التوزيعات و حالة نمو بشكل ثابت</a:t>
            </a:r>
            <a:endParaRPr lang="ar-DZ" sz="2489" dirty="0">
              <a:cs typeface="Hesham Bold" pitchFamily="2" charset="-78"/>
            </a:endParaRPr>
          </a:p>
          <a:p>
            <a:pPr marL="609608" indent="-609608" algn="r" rtl="1">
              <a:buFont typeface="Wingdings" pitchFamily="2" charset="2"/>
              <a:buChar char="ü"/>
            </a:pPr>
            <a:r>
              <a:rPr lang="ar-DZ" sz="2133" b="1" dirty="0">
                <a:cs typeface="Hesham Bold" pitchFamily="2" charset="-78"/>
              </a:rPr>
              <a:t>حالة ثبات قيمة التوزيعات </a:t>
            </a:r>
            <a:r>
              <a:rPr lang="ar-DZ" sz="2489" b="1" dirty="0">
                <a:cs typeface="Hesham Bold" pitchFamily="2" charset="-78"/>
              </a:rPr>
              <a:t>:</a:t>
            </a:r>
            <a:r>
              <a:rPr lang="ar-DZ" sz="2133" dirty="0">
                <a:cs typeface="Hesham Bold" pitchFamily="2" charset="-78"/>
              </a:rPr>
              <a:t>إذا كانت التوزيعات </a:t>
            </a:r>
            <a:r>
              <a:rPr lang="fr-FR" sz="2133" dirty="0">
                <a:cs typeface="Hesham Bold" pitchFamily="2" charset="-78"/>
              </a:rPr>
              <a:t>D </a:t>
            </a:r>
            <a:r>
              <a:rPr lang="ar-DZ" sz="2133" dirty="0">
                <a:cs typeface="Hesham Bold" pitchFamily="2" charset="-78"/>
              </a:rPr>
              <a:t> ثابتة فالعلاقة السابقة يمكن أن تأخذ الصيغة الموالية :</a:t>
            </a:r>
          </a:p>
          <a:p>
            <a:pPr algn="r" rtl="1"/>
            <a:endParaRPr lang="fr-FR" sz="2489" b="1" dirty="0"/>
          </a:p>
          <a:p>
            <a:pPr algn="r" rtl="1"/>
            <a:endParaRPr lang="fr-FR" sz="2489" b="1" dirty="0"/>
          </a:p>
          <a:p>
            <a:pPr algn="r" rtl="1"/>
            <a:endParaRPr lang="fr-FR" sz="2489" b="1" dirty="0"/>
          </a:p>
          <a:p>
            <a:pPr algn="r" rtl="1"/>
            <a:r>
              <a:rPr lang="ar-DZ" sz="2489" b="1" dirty="0"/>
              <a:t> </a:t>
            </a:r>
            <a:r>
              <a:rPr lang="ar-DZ" sz="2133" dirty="0">
                <a:cs typeface="Hesham Bold" pitchFamily="2" charset="-78"/>
              </a:rPr>
              <a:t>وقد سبق وأشرنا سابقا إلى أن ما يميز الأسهم العادية هو وجود تكاليف لإصدارها فإذا ما رمزنا إلى تلك نسبة التكاليف من القيمة السوقية للأسهم بـ </a:t>
            </a:r>
            <a:r>
              <a:rPr lang="fr-FR" sz="2133" dirty="0">
                <a:cs typeface="Hesham Bold" pitchFamily="2" charset="-78"/>
              </a:rPr>
              <a:t>Cp</a:t>
            </a:r>
            <a:r>
              <a:rPr lang="ar-DZ" sz="2133" dirty="0">
                <a:cs typeface="Hesham Bold" pitchFamily="2" charset="-78"/>
              </a:rPr>
              <a:t>و لقيمة تلك التكاليف بـ </a:t>
            </a:r>
            <a:r>
              <a:rPr lang="fr-FR" sz="2133" dirty="0">
                <a:cs typeface="Hesham Bold" pitchFamily="2" charset="-78"/>
              </a:rPr>
              <a:t>C</a:t>
            </a:r>
            <a:r>
              <a:rPr lang="ar-DZ" sz="2133" dirty="0">
                <a:cs typeface="Hesham Bold" pitchFamily="2" charset="-78"/>
              </a:rPr>
              <a:t> فان العلاقة التي تحدد لنا تكلفة التمويل تصبح على الشكل التالي :</a:t>
            </a:r>
          </a:p>
          <a:p>
            <a:pPr algn="r" rtl="1"/>
            <a:endParaRPr lang="ar-DZ" sz="2133" dirty="0">
              <a:cs typeface="Hesham Bold" pitchFamily="2" charset="-78"/>
            </a:endParaRPr>
          </a:p>
          <a:p>
            <a:pPr algn="r" rtl="1"/>
            <a:endParaRPr lang="ar-DZ" sz="2133" dirty="0"/>
          </a:p>
          <a:p>
            <a:pPr algn="r" rtl="1"/>
            <a:endParaRPr lang="ar-DZ" sz="2133" dirty="0"/>
          </a:p>
          <a:p>
            <a:pPr algn="r" rtl="1">
              <a:buFont typeface="Wingdings" pitchFamily="2" charset="2"/>
              <a:buChar char="ü"/>
            </a:pPr>
            <a:r>
              <a:rPr lang="ar-DZ" sz="2133" b="1" dirty="0"/>
              <a:t> </a:t>
            </a:r>
            <a:r>
              <a:rPr lang="ar-DZ" sz="2133" b="1" dirty="0">
                <a:cs typeface="Hesham Bold" pitchFamily="2" charset="-78"/>
              </a:rPr>
              <a:t>حالة نمو التوزيعات بمعدل ثابت </a:t>
            </a:r>
            <a:r>
              <a:rPr lang="ar-DZ" sz="2489" dirty="0">
                <a:cs typeface="Hesham Bold" pitchFamily="2" charset="-78"/>
              </a:rPr>
              <a:t>:</a:t>
            </a:r>
          </a:p>
          <a:p>
            <a:pPr algn="r" rtl="1"/>
            <a:r>
              <a:rPr lang="ar-DZ" sz="2133" dirty="0">
                <a:cs typeface="Hesham Bold" pitchFamily="2" charset="-78"/>
              </a:rPr>
              <a:t>  تفترض هذه الحالة أن التوزيعات السنوية تنمو بمعدل ثابت </a:t>
            </a:r>
            <a:r>
              <a:rPr lang="ar-DZ" sz="2133" dirty="0" err="1">
                <a:cs typeface="Hesham Bold" pitchFamily="2" charset="-78"/>
              </a:rPr>
              <a:t>و</a:t>
            </a:r>
            <a:r>
              <a:rPr lang="ar-DZ" sz="2133" dirty="0">
                <a:cs typeface="Hesham Bold" pitchFamily="2" charset="-78"/>
              </a:rPr>
              <a:t> عليه نأخذ العلاقة السابقة بالشكل التالي :</a:t>
            </a:r>
          </a:p>
          <a:p>
            <a:pPr algn="r" rtl="1"/>
            <a:endParaRPr lang="ar-DZ" sz="2133" dirty="0">
              <a:cs typeface="Hesham Bold" pitchFamily="2" charset="-78"/>
            </a:endParaRPr>
          </a:p>
          <a:p>
            <a:pPr algn="r" rtl="1"/>
            <a:endParaRPr lang="ar-DZ" sz="2133" dirty="0"/>
          </a:p>
          <a:p>
            <a:pPr algn="r" rtl="1"/>
            <a:endParaRPr lang="ar-DZ" sz="2133" dirty="0"/>
          </a:p>
        </p:txBody>
      </p:sp>
      <p:pic>
        <p:nvPicPr>
          <p:cNvPr id="4" name="Picture 2"/>
          <p:cNvPicPr>
            <a:picLocks noChangeAspect="1" noChangeArrowheads="1"/>
          </p:cNvPicPr>
          <p:nvPr/>
        </p:nvPicPr>
        <p:blipFill>
          <a:blip r:embed="rId2"/>
          <a:srcRect l="59613" t="53711" r="18732" b="31710"/>
          <a:stretch>
            <a:fillRect/>
          </a:stretch>
        </p:blipFill>
        <p:spPr bwMode="auto">
          <a:xfrm>
            <a:off x="1647280" y="1619672"/>
            <a:ext cx="8001056" cy="1651012"/>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58185" t="77498" r="19637" b="14062"/>
          <a:stretch>
            <a:fillRect/>
          </a:stretch>
        </p:blipFill>
        <p:spPr bwMode="auto">
          <a:xfrm>
            <a:off x="101080" y="3355641"/>
            <a:ext cx="7747055" cy="165101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65930" t="46094" r="17710" b="49111"/>
          <a:stretch>
            <a:fillRect/>
          </a:stretch>
        </p:blipFill>
        <p:spPr bwMode="auto">
          <a:xfrm>
            <a:off x="2295352" y="6012160"/>
            <a:ext cx="7747055" cy="635005"/>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66460" t="54883" r="17651" b="38281"/>
          <a:stretch>
            <a:fillRect/>
          </a:stretch>
        </p:blipFill>
        <p:spPr bwMode="auto">
          <a:xfrm>
            <a:off x="416949" y="6853937"/>
            <a:ext cx="7747055" cy="88900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l="62246" t="70665" r="18049" b="25091"/>
          <a:stretch>
            <a:fillRect/>
          </a:stretch>
        </p:blipFill>
        <p:spPr bwMode="auto">
          <a:xfrm>
            <a:off x="1693970" y="1653988"/>
            <a:ext cx="6477045" cy="508004"/>
          </a:xfrm>
          <a:prstGeom prst="rect">
            <a:avLst/>
          </a:prstGeom>
          <a:noFill/>
          <a:ln w="9525">
            <a:noFill/>
            <a:miter lim="800000"/>
            <a:headEnd/>
            <a:tailEnd/>
          </a:ln>
          <a:effectLst/>
        </p:spPr>
      </p:pic>
      <p:sp>
        <p:nvSpPr>
          <p:cNvPr id="6" name="ZoneTexte 5"/>
          <p:cNvSpPr txBox="1"/>
          <p:nvPr/>
        </p:nvSpPr>
        <p:spPr>
          <a:xfrm>
            <a:off x="1215232" y="1043608"/>
            <a:ext cx="14473608" cy="8571577"/>
          </a:xfrm>
          <a:prstGeom prst="rect">
            <a:avLst/>
          </a:prstGeom>
          <a:noFill/>
        </p:spPr>
        <p:txBody>
          <a:bodyPr wrap="square" rtlCol="0">
            <a:spAutoFit/>
          </a:bodyPr>
          <a:lstStyle/>
          <a:p>
            <a:pPr algn="r" rtl="1"/>
            <a:r>
              <a:rPr lang="ar-DZ" sz="1867" b="1" dirty="0">
                <a:cs typeface="Hesham Bold" pitchFamily="2" charset="-78"/>
              </a:rPr>
              <a:t>مثال توضيحي </a:t>
            </a:r>
            <a:r>
              <a:rPr lang="ar-DZ" sz="1777" b="1" dirty="0">
                <a:cs typeface="Hesham Bold" pitchFamily="2" charset="-78"/>
              </a:rPr>
              <a:t>:</a:t>
            </a:r>
            <a:r>
              <a:rPr lang="ar-DZ" sz="2133" dirty="0">
                <a:cs typeface="Hesham Bold" pitchFamily="2" charset="-78"/>
              </a:rPr>
              <a:t> على افتراض أن مؤسسة الياسمين قامت بإصدار أسهم بلغت قيمتها السوقية 1000 دج ، وأن قيمة التوزيعات المتوقعة في نهاية العام الأول من الإصدار بلغت 10دج ، بمعدل نمو سنوي متوقع لتوزيعات 6 بالمائة وتكلفة الإصدار 50 دج .</a:t>
            </a:r>
          </a:p>
          <a:p>
            <a:pPr algn="r" rtl="1"/>
            <a:r>
              <a:rPr lang="ar-DZ" sz="2133" dirty="0">
                <a:cs typeface="Hesham Bold" pitchFamily="2" charset="-78"/>
              </a:rPr>
              <a:t>  بتوظيف العلاقة السابقة نجد أن تكلفة التمويل بالأسهم بالسهم العادي تكون متساوية بما يلي :</a:t>
            </a:r>
          </a:p>
          <a:p>
            <a:pPr algn="r" rtl="1"/>
            <a:endParaRPr lang="ar-DZ" sz="2133" dirty="0">
              <a:cs typeface="Hesham Bold" pitchFamily="2" charset="-78"/>
            </a:endParaRPr>
          </a:p>
          <a:p>
            <a:pPr algn="r" rtl="1"/>
            <a:endParaRPr lang="ar-DZ" sz="2133" dirty="0">
              <a:cs typeface="Hesham Bold" pitchFamily="2" charset="-78"/>
            </a:endParaRPr>
          </a:p>
          <a:p>
            <a:pPr algn="r" rtl="1"/>
            <a:r>
              <a:rPr lang="ar-DZ" sz="1777" b="1" dirty="0">
                <a:cs typeface="Hesham Bold" pitchFamily="2" charset="-78"/>
              </a:rPr>
              <a:t> </a:t>
            </a:r>
          </a:p>
          <a:p>
            <a:pPr algn="r" rtl="1"/>
            <a:r>
              <a:rPr lang="ar-AE" sz="1777" b="1" dirty="0">
                <a:cs typeface="Hesham Bold" pitchFamily="2" charset="-78"/>
              </a:rPr>
              <a:t>ملاحظة</a:t>
            </a:r>
            <a:r>
              <a:rPr lang="ar-AE" sz="2133" dirty="0">
                <a:cs typeface="Hesham Bold" pitchFamily="2" charset="-78"/>
              </a:rPr>
              <a:t>: التوزيعات على حملة الأسهم العادية لا تعد من المصروفات التي تخصم لأغراض الضريبة شأ</a:t>
            </a:r>
            <a:r>
              <a:rPr lang="ar-DZ" sz="2133" dirty="0">
                <a:cs typeface="Hesham Bold" pitchFamily="2" charset="-78"/>
              </a:rPr>
              <a:t>نه</a:t>
            </a:r>
            <a:r>
              <a:rPr lang="ar-AE" sz="2133" dirty="0">
                <a:cs typeface="Hesham Bold" pitchFamily="2" charset="-78"/>
              </a:rPr>
              <a:t>ا في ذلك شأن التوزيعات على حملة الأسهم الممتازة، مما يعني عدم وجود </a:t>
            </a:r>
            <a:r>
              <a:rPr lang="ar-AE" sz="2133" dirty="0" err="1">
                <a:cs typeface="Hesham Bold" pitchFamily="2" charset="-78"/>
              </a:rPr>
              <a:t>وفورات</a:t>
            </a:r>
            <a:r>
              <a:rPr lang="ar-AE" sz="2133" dirty="0">
                <a:cs typeface="Hesham Bold" pitchFamily="2" charset="-78"/>
              </a:rPr>
              <a:t> ضريبية، لذا فإن تكلفها بعد الضريبة تساوي تكلفتها قبل</a:t>
            </a:r>
            <a:r>
              <a:rPr lang="ar-DZ" sz="2133" dirty="0">
                <a:cs typeface="Hesham Bold" pitchFamily="2" charset="-78"/>
              </a:rPr>
              <a:t> الضريبة.</a:t>
            </a:r>
          </a:p>
          <a:p>
            <a:pPr algn="r" rtl="1"/>
            <a:r>
              <a:rPr lang="ar-DZ" sz="2133" b="1" dirty="0">
                <a:cs typeface="Hesham Bold" pitchFamily="2" charset="-78"/>
              </a:rPr>
              <a:t>ثانيا : الأسهم الممتازة</a:t>
            </a:r>
          </a:p>
          <a:p>
            <a:pPr algn="r" rtl="1"/>
            <a:r>
              <a:rPr lang="ar-DZ" sz="2133" dirty="0">
                <a:cs typeface="Hesham Bold" pitchFamily="2" charset="-78"/>
              </a:rPr>
              <a:t>  </a:t>
            </a:r>
            <a:r>
              <a:rPr lang="ar-AE" sz="2133" dirty="0">
                <a:cs typeface="Hesham Bold" pitchFamily="2" charset="-78"/>
              </a:rPr>
              <a:t>تعريف تكلفة الأسهم الممتازة يتشابه إلى حد كبير مع تعريف تكلفة التمويل بالديون، فهي تعبر عن معدل العائد الذي يجب تحقيقه على الاستثمارات الممولة بواسطة الأسهم الممتازة حتى يمكنها الاحتفاظ بالإيرادات المتوافرة لحملة الأسهم العادية دون تغيير وأيضا تحقيق معدل العائد المطلوب من قبل أصحاب هذه الأسهم الممتازة. ويتم احتساب هذا المعدل من خلال قسمة توزيعات السهم الممتاز الواحد على صافي السعر الذي تحصل عليه المؤسسة مع بيع سهم واحد من إصدار جديد للأسهم الممتازة. وهو ما يمكن التعبير عنه من خلال العلاقة </a:t>
            </a:r>
            <a:r>
              <a:rPr lang="ar-DZ" sz="2133" dirty="0">
                <a:cs typeface="Hesham Bold" pitchFamily="2" charset="-78"/>
              </a:rPr>
              <a:t>الموالية :</a:t>
            </a:r>
          </a:p>
          <a:p>
            <a:pPr algn="r" rtl="1"/>
            <a:endParaRPr lang="ar-DZ" sz="2133" b="1" dirty="0"/>
          </a:p>
          <a:p>
            <a:pPr algn="r" rtl="1"/>
            <a:endParaRPr lang="ar-DZ" sz="2133" b="1" dirty="0"/>
          </a:p>
          <a:p>
            <a:pPr algn="r" rtl="1"/>
            <a:endParaRPr lang="ar-DZ" sz="2133" b="1" dirty="0"/>
          </a:p>
          <a:p>
            <a:pPr algn="r" rtl="1"/>
            <a:endParaRPr lang="ar-DZ" sz="2133" b="1" dirty="0"/>
          </a:p>
          <a:p>
            <a:pPr algn="r" rtl="1"/>
            <a:r>
              <a:rPr lang="ar-DZ" sz="2133" dirty="0"/>
              <a:t> </a:t>
            </a:r>
          </a:p>
          <a:p>
            <a:pPr algn="r" rtl="1"/>
            <a:endParaRPr lang="ar-DZ" sz="2133" dirty="0"/>
          </a:p>
          <a:p>
            <a:pPr algn="r" rtl="1"/>
            <a:endParaRPr lang="ar-DZ" sz="2133" dirty="0"/>
          </a:p>
          <a:p>
            <a:pPr algn="r" rtl="1"/>
            <a:r>
              <a:rPr lang="ar-DZ" sz="2133" b="1" dirty="0"/>
              <a:t> </a:t>
            </a:r>
            <a:r>
              <a:rPr lang="ar-AE" sz="1777" b="1" dirty="0">
                <a:cs typeface="Hesham Bold" pitchFamily="2" charset="-78"/>
              </a:rPr>
              <a:t>مثال توضيحي</a:t>
            </a:r>
            <a:r>
              <a:rPr lang="ar-AE" sz="2133" dirty="0">
                <a:cs typeface="Hesham Bold" pitchFamily="2" charset="-78"/>
              </a:rPr>
              <a:t>: قامت مؤسسة الياسمين بإصدار أسهم ممتازة، حيث بلغت القيمة الاسمية للسهم 1000 دج، مع توزيعات محددة للسهم بلغت 80 دج للسهم الواحد، وتكاليف إصدار قدرت </a:t>
            </a:r>
            <a:r>
              <a:rPr lang="ar-AE" sz="2133" dirty="0" err="1">
                <a:cs typeface="Hesham Bold" pitchFamily="2" charset="-78"/>
              </a:rPr>
              <a:t>ب</a:t>
            </a:r>
            <a:r>
              <a:rPr lang="ar-AE" sz="2133" dirty="0">
                <a:cs typeface="Hesham Bold" pitchFamily="2" charset="-78"/>
              </a:rPr>
              <a:t> 6 بالمائة من القيمة الاسمية للسهم. </a:t>
            </a:r>
            <a:endParaRPr lang="ar-DZ" sz="2133" dirty="0">
              <a:cs typeface="Hesham Bold" pitchFamily="2" charset="-78"/>
            </a:endParaRPr>
          </a:p>
          <a:p>
            <a:pPr algn="r" rtl="1"/>
            <a:r>
              <a:rPr lang="ar-DZ" sz="2133" dirty="0">
                <a:cs typeface="Hesham Bold" pitchFamily="2" charset="-78"/>
              </a:rPr>
              <a:t>   </a:t>
            </a:r>
            <a:r>
              <a:rPr lang="ar-AE" sz="2133" dirty="0">
                <a:cs typeface="Hesham Bold" pitchFamily="2" charset="-78"/>
              </a:rPr>
              <a:t>بتوظيف العلاقة السابقة نجد أن تكلفة السهم الممتاز تكون مسا</a:t>
            </a:r>
            <a:r>
              <a:rPr lang="ar-DZ" sz="2133" dirty="0" err="1">
                <a:cs typeface="Hesham Bold" pitchFamily="2" charset="-78"/>
              </a:rPr>
              <a:t>وية</a:t>
            </a:r>
            <a:r>
              <a:rPr lang="ar-DZ" sz="2133" dirty="0">
                <a:cs typeface="Hesham Bold" pitchFamily="2" charset="-78"/>
              </a:rPr>
              <a:t> لما يلي :  </a:t>
            </a:r>
          </a:p>
          <a:p>
            <a:pPr algn="r" rtl="1"/>
            <a:endParaRPr lang="ar-DZ" sz="2133" dirty="0"/>
          </a:p>
          <a:p>
            <a:pPr algn="r" rtl="1"/>
            <a:endParaRPr lang="ar-DZ" sz="2133" dirty="0"/>
          </a:p>
          <a:p>
            <a:pPr algn="r" rtl="1"/>
            <a:r>
              <a:rPr lang="ar-DZ" sz="1777" b="1" dirty="0">
                <a:cs typeface="Hesham Bold" pitchFamily="2" charset="-78"/>
              </a:rPr>
              <a:t>ملاحظة </a:t>
            </a:r>
            <a:r>
              <a:rPr lang="ar-DZ" sz="2133" dirty="0">
                <a:cs typeface="Hesham Bold" pitchFamily="2" charset="-78"/>
              </a:rPr>
              <a:t>: تجدر الإشارة إلى أن توزيعات الأسهم الممتازة لا تعفو من الضرائب وبذلك نجد آن تكلفتها بعد الضريبة تساوي تكلفتها قبل الضريبة </a:t>
            </a:r>
          </a:p>
        </p:txBody>
      </p:sp>
      <p:pic>
        <p:nvPicPr>
          <p:cNvPr id="1027" name="Picture 3"/>
          <p:cNvPicPr>
            <a:picLocks noChangeAspect="1" noChangeArrowheads="1"/>
          </p:cNvPicPr>
          <p:nvPr/>
        </p:nvPicPr>
        <p:blipFill>
          <a:blip r:embed="rId4"/>
          <a:srcRect l="54356" t="63477" r="16545" b="22318"/>
          <a:stretch>
            <a:fillRect/>
          </a:stretch>
        </p:blipFill>
        <p:spPr bwMode="auto">
          <a:xfrm>
            <a:off x="1049600" y="4943043"/>
            <a:ext cx="9271065" cy="2032014"/>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l="55454" t="89845" r="13799" b="5273"/>
          <a:stretch>
            <a:fillRect/>
          </a:stretch>
        </p:blipFill>
        <p:spPr bwMode="auto">
          <a:xfrm>
            <a:off x="2523041" y="7782889"/>
            <a:ext cx="7112050" cy="635005"/>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l="66261" t="77564" r="16545" b="16991"/>
          <a:stretch>
            <a:fillRect/>
          </a:stretch>
        </p:blipFill>
        <p:spPr bwMode="auto">
          <a:xfrm>
            <a:off x="601053" y="5968426"/>
            <a:ext cx="5478013" cy="77893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7160" y="317502"/>
            <a:ext cx="15049672" cy="6711774"/>
          </a:xfrm>
          <a:prstGeom prst="rect">
            <a:avLst/>
          </a:prstGeom>
          <a:noFill/>
        </p:spPr>
        <p:txBody>
          <a:bodyPr wrap="square" rtlCol="0">
            <a:spAutoFit/>
          </a:bodyPr>
          <a:lstStyle/>
          <a:p>
            <a:pPr algn="r" rtl="1"/>
            <a:r>
              <a:rPr lang="ar-DZ" sz="2133" b="1" dirty="0">
                <a:cs typeface="Hesham Bold" pitchFamily="2" charset="-78"/>
              </a:rPr>
              <a:t>الفرع</a:t>
            </a:r>
            <a:r>
              <a:rPr lang="ar-DZ" sz="1867" b="1" dirty="0">
                <a:cs typeface="Hesham Bold" pitchFamily="2" charset="-78"/>
              </a:rPr>
              <a:t> </a:t>
            </a:r>
            <a:r>
              <a:rPr lang="ar-DZ" sz="2133" b="1" dirty="0">
                <a:cs typeface="Hesham Bold" pitchFamily="2" charset="-78"/>
              </a:rPr>
              <a:t>الثاني</a:t>
            </a:r>
            <a:r>
              <a:rPr lang="ar-DZ" sz="2489" b="1" dirty="0">
                <a:cs typeface="Hesham Bold" pitchFamily="2" charset="-78"/>
              </a:rPr>
              <a:t>:</a:t>
            </a:r>
            <a:r>
              <a:rPr lang="ar-AE" sz="2133" b="1" dirty="0">
                <a:cs typeface="Hesham Bold" pitchFamily="2" charset="-78"/>
              </a:rPr>
              <a:t>حساب تكلفة التمويل بالأرباح المحتجزة </a:t>
            </a:r>
            <a:endParaRPr lang="ar-DZ" sz="2133" b="1" dirty="0">
              <a:cs typeface="Hesham Bold" pitchFamily="2" charset="-78"/>
            </a:endParaRPr>
          </a:p>
          <a:p>
            <a:pPr algn="r" rtl="1"/>
            <a:r>
              <a:rPr lang="ar-DZ" sz="2133" dirty="0">
                <a:cs typeface="Hesham Bold" pitchFamily="2" charset="-78"/>
              </a:rPr>
              <a:t>  </a:t>
            </a:r>
            <a:r>
              <a:rPr lang="ar-AE" sz="2133" dirty="0">
                <a:cs typeface="Hesham Bold" pitchFamily="2" charset="-78"/>
              </a:rPr>
              <a:t>تمثل الأرباح المحتجزة أرباحا تحققت قررت المؤسسة احتجازها بدل توزيعها، وذلك دف توظيفها في تمويل استثمارات مستقبلية، وهنا يتوجب على المؤسسة أن احتجاز الأرباح قد يضيع على الملاك فرص بديلة قد تكون متاحة لذا ينبغي عند قيام المؤسسة ذا الإجراء أن تكون متأكدة من أن العائد المتوقع من استثمار تلك الأرباح يساوي على الأقل معدل العائد على الاستثمار في فرص بديلة متاحة للملاك. </a:t>
            </a:r>
            <a:endParaRPr lang="ar-DZ" sz="2133" dirty="0">
              <a:cs typeface="Hesham Bold" pitchFamily="2" charset="-78"/>
            </a:endParaRPr>
          </a:p>
          <a:p>
            <a:pPr algn="r" rtl="1"/>
            <a:r>
              <a:rPr lang="ar-DZ" sz="2133" dirty="0">
                <a:cs typeface="Hesham Bold" pitchFamily="2" charset="-78"/>
              </a:rPr>
              <a:t>  </a:t>
            </a:r>
            <a:r>
              <a:rPr lang="ar-AE" sz="2133" dirty="0">
                <a:cs typeface="Hesham Bold" pitchFamily="2" charset="-78"/>
              </a:rPr>
              <a:t>ولتحديد تكلفة التمويل بالأرباح المحتجزة يتم اللجوء إلى معادلة تكلفة الأسهم العادية </a:t>
            </a:r>
            <a:r>
              <a:rPr lang="ar-DZ" sz="2133" dirty="0">
                <a:cs typeface="Hesham Bold" pitchFamily="2" charset="-78"/>
              </a:rPr>
              <a:t>حيث :</a:t>
            </a:r>
            <a:r>
              <a:rPr lang="ar-AE" sz="2133" dirty="0">
                <a:cs typeface="Hesham Bold" pitchFamily="2" charset="-78"/>
              </a:rPr>
              <a:t> </a:t>
            </a:r>
            <a:endParaRPr lang="ar-DZ" sz="2133" dirty="0">
              <a:cs typeface="Hesham Bold" pitchFamily="2" charset="-78"/>
            </a:endParaRPr>
          </a:p>
          <a:p>
            <a:pPr algn="r" rtl="1"/>
            <a:endParaRPr lang="ar-DZ" sz="2133" dirty="0">
              <a:cs typeface="Hesham Bold" pitchFamily="2" charset="-78"/>
            </a:endParaRPr>
          </a:p>
          <a:p>
            <a:pPr algn="r" rtl="1"/>
            <a:endParaRPr lang="ar-DZ" sz="2133" dirty="0">
              <a:cs typeface="Hesham Bold" pitchFamily="2" charset="-78"/>
            </a:endParaRPr>
          </a:p>
          <a:p>
            <a:pPr algn="r" rtl="1"/>
            <a:r>
              <a:rPr lang="ar-DZ" sz="2133" dirty="0">
                <a:cs typeface="Hesham Bold" pitchFamily="2" charset="-78"/>
              </a:rPr>
              <a:t> </a:t>
            </a:r>
            <a:r>
              <a:rPr lang="ar-AE" sz="2133" dirty="0">
                <a:cs typeface="Hesham Bold" pitchFamily="2" charset="-78"/>
              </a:rPr>
              <a:t>وتعكس العلاقة السابقة حقيقة أن حرمان حملة الأسهم من التوزيعات بسبب قرار</a:t>
            </a:r>
            <a:r>
              <a:rPr lang="ar-DZ" sz="2133" dirty="0">
                <a:cs typeface="Hesham Bold" pitchFamily="2" charset="-78"/>
              </a:rPr>
              <a:t> </a:t>
            </a:r>
            <a:r>
              <a:rPr lang="ar-AE" sz="2133" dirty="0">
                <a:cs typeface="Hesham Bold" pitchFamily="2" charset="-78"/>
              </a:rPr>
              <a:t>احتجاز</a:t>
            </a:r>
            <a:r>
              <a:rPr lang="ar-DZ" sz="2133" dirty="0">
                <a:cs typeface="Hesham Bold" pitchFamily="2" charset="-78"/>
              </a:rPr>
              <a:t> </a:t>
            </a:r>
            <a:r>
              <a:rPr lang="ar-AE" sz="2133" dirty="0">
                <a:cs typeface="Hesham Bold" pitchFamily="2" charset="-78"/>
              </a:rPr>
              <a:t>الأرباح،يعني زيادة ملكيتهم في المؤسسة دون</a:t>
            </a:r>
            <a:r>
              <a:rPr lang="ar-DZ" sz="2133" dirty="0">
                <a:cs typeface="Hesham Bold" pitchFamily="2" charset="-78"/>
              </a:rPr>
              <a:t> </a:t>
            </a:r>
            <a:r>
              <a:rPr lang="ar-AE" sz="2133" dirty="0">
                <a:cs typeface="Hesham Bold" pitchFamily="2" charset="-78"/>
              </a:rPr>
              <a:t>أن ينطوي ذلك على تكلفة إصدار،وأن على المؤسسة أن تدفع لهم عائد في مقابل </a:t>
            </a:r>
            <a:r>
              <a:rPr lang="ar-DZ" sz="2133" dirty="0">
                <a:cs typeface="Hesham Bold" pitchFamily="2" charset="-78"/>
              </a:rPr>
              <a:t>ذلك .</a:t>
            </a:r>
          </a:p>
          <a:p>
            <a:pPr algn="r" rtl="1"/>
            <a:r>
              <a:rPr lang="ar-DZ" sz="2133" dirty="0">
                <a:cs typeface="Hesham Bold" pitchFamily="2" charset="-78"/>
              </a:rPr>
              <a:t>  </a:t>
            </a:r>
            <a:r>
              <a:rPr lang="ar-AE" sz="2133" dirty="0">
                <a:cs typeface="Hesham Bold" pitchFamily="2" charset="-78"/>
              </a:rPr>
              <a:t>وتجدر الإشارة إلى أن عدم وجود تكلفة للإصدار في حالة احتجاز الأرباح يجعل من التكلفة التي تتحملها المؤسسة أقل من تكلفة التمويل بالأسهم العادية. كما أنه يوفر على المساهم أيضا ضريبة الدخل إذا ما قرر إعادة استثمار الأرباح بدلا من الحصول عليها كأرباح موزعة. </a:t>
            </a:r>
            <a:endParaRPr lang="ar-DZ" sz="2133" dirty="0">
              <a:cs typeface="Hesham Bold" pitchFamily="2" charset="-78"/>
            </a:endParaRPr>
          </a:p>
          <a:p>
            <a:pPr algn="r" rtl="1"/>
            <a:r>
              <a:rPr lang="ar-DZ" sz="2133" dirty="0">
                <a:cs typeface="Hesham Bold" pitchFamily="2" charset="-78"/>
              </a:rPr>
              <a:t>ويمكن استعراض تقييم تكلفة الأموال المحتجزة بثلاث طرق كالتالي :</a:t>
            </a:r>
          </a:p>
          <a:p>
            <a:pPr marL="406405" indent="-406405" algn="r" rtl="1"/>
            <a:r>
              <a:rPr lang="ar-DZ" sz="2133" b="1" dirty="0">
                <a:cs typeface="Hesham Bold" pitchFamily="2" charset="-78"/>
              </a:rPr>
              <a:t>1) نموذج تسعير الأموال الرأسمالية </a:t>
            </a:r>
            <a:r>
              <a:rPr lang="ar-DZ" sz="2133" dirty="0">
                <a:cs typeface="Hesham Bold" pitchFamily="2" charset="-78"/>
              </a:rPr>
              <a:t>: يمكن استخدام هذا النموذج لتحديد تكلفة الأموال المحتجزة ،وذلك انطلاقا من تحديد التكلفة الواجب دفعها مقابل استخدام خالي من الخطر للأموال ،أو بعبارة أخرى العائد الذي يحصل عليه المستثمرون في أصول مالية خالية من المخاطر وهذا نجده متمثل في السندات الحكومية وأذونات الخزانة التي تتميز بدرجة خطر منخفضة جدا مضاف إليه علاوة مخاطرة تعكس مستوى مخاطر المصاحبة لهذه الورقة المالية وتختلف العلامة من سهم لآخر و من مؤسسة لأخرى وكذلك تتغير حسب القطاعات والصيغة الرياضية لإيجاد تكلفة الأموال في هذا النموذج هي كالتالي :</a:t>
            </a:r>
          </a:p>
          <a:p>
            <a:pPr marL="406405" indent="-406405" algn="r" rtl="1">
              <a:buFont typeface="+mj-lt"/>
              <a:buAutoNum type="arabicParenR"/>
            </a:pPr>
            <a:endParaRPr lang="ar-DZ" sz="2133" dirty="0">
              <a:cs typeface="Hesham Bold" pitchFamily="2" charset="-78"/>
            </a:endParaRPr>
          </a:p>
          <a:p>
            <a:pPr marL="406405" indent="-406405" algn="r" rtl="1"/>
            <a:endParaRPr lang="ar-DZ" sz="2133" dirty="0"/>
          </a:p>
          <a:p>
            <a:pPr marL="406405" indent="-406405" algn="r" rtl="1"/>
            <a:endParaRPr lang="ar-DZ" sz="2133" dirty="0"/>
          </a:p>
          <a:p>
            <a:pPr marL="406405" indent="-406405" algn="r" rtl="1"/>
            <a:endParaRPr lang="ar-DZ" sz="2133" dirty="0"/>
          </a:p>
          <a:p>
            <a:pPr marL="406405" indent="-406405" algn="r" rtl="1"/>
            <a:r>
              <a:rPr lang="ar-DZ" sz="1867" b="1" dirty="0">
                <a:cs typeface="Hesham Bold" pitchFamily="2" charset="-78"/>
              </a:rPr>
              <a:t>مثال </a:t>
            </a:r>
            <a:r>
              <a:rPr lang="ar-DZ" sz="2133" dirty="0">
                <a:cs typeface="Hesham Bold" pitchFamily="2" charset="-78"/>
              </a:rPr>
              <a:t>: مؤسسة ترغب في معرفة تكلفة أموالها الخاصة وعلى وجه الخصوص تكلفة الأرباح المحتجزة علما أنها تقدر بـ 200000 دج وذلك باستخدام طريقة نموذج تسعير أصول الرأسمالية ، علما أن المعدل الخالي من الخطر 6 بالمائة ومتوسط معدل العائد على الأسهم في السوق هو 12 بالمائة وعند مستويين لـ  </a:t>
            </a:r>
            <a:r>
              <a:rPr lang="fr-FR" sz="2133" dirty="0">
                <a:latin typeface="Script MT Bold" pitchFamily="66" charset="0"/>
                <a:cs typeface="Hesham Bold" pitchFamily="2" charset="-78"/>
              </a:rPr>
              <a:t>B</a:t>
            </a:r>
            <a:r>
              <a:rPr lang="ar-DZ" sz="2133" dirty="0">
                <a:cs typeface="Hesham Bold" pitchFamily="2" charset="-78"/>
              </a:rPr>
              <a:t> الحالة الأولى </a:t>
            </a:r>
            <a:r>
              <a:rPr lang="fr-FR" sz="2133" dirty="0">
                <a:latin typeface="Script MT Bold" pitchFamily="66" charset="0"/>
                <a:cs typeface="Hesham Bold" pitchFamily="2" charset="-78"/>
              </a:rPr>
              <a:t>B = 0.7</a:t>
            </a:r>
            <a:r>
              <a:rPr lang="ar-DZ" sz="2133" dirty="0">
                <a:cs typeface="Hesham Bold" pitchFamily="2" charset="-78"/>
              </a:rPr>
              <a:t>و الحالة الثانية </a:t>
            </a:r>
            <a:r>
              <a:rPr lang="fr-FR" sz="2133" dirty="0">
                <a:latin typeface="Script MT Bold" pitchFamily="66" charset="0"/>
                <a:cs typeface="Hesham Bold" pitchFamily="2" charset="-78"/>
              </a:rPr>
              <a:t>B=1.1</a:t>
            </a:r>
            <a:endParaRPr lang="ar-DZ" sz="2133" dirty="0">
              <a:cs typeface="Hesham Bold" pitchFamily="2" charset="-78"/>
            </a:endParaRPr>
          </a:p>
        </p:txBody>
      </p:sp>
      <p:pic>
        <p:nvPicPr>
          <p:cNvPr id="2050" name="Picture 2"/>
          <p:cNvPicPr>
            <a:picLocks noChangeAspect="1" noChangeArrowheads="1"/>
          </p:cNvPicPr>
          <p:nvPr/>
        </p:nvPicPr>
        <p:blipFill>
          <a:blip r:embed="rId2"/>
          <a:srcRect l="66435" t="64370" r="17642" b="32142"/>
          <a:stretch>
            <a:fillRect/>
          </a:stretch>
        </p:blipFill>
        <p:spPr bwMode="auto">
          <a:xfrm>
            <a:off x="923252" y="1479719"/>
            <a:ext cx="5461038" cy="63500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70946" t="68556" r="7210" b="25586"/>
          <a:stretch>
            <a:fillRect/>
          </a:stretch>
        </p:blipFill>
        <p:spPr bwMode="auto">
          <a:xfrm>
            <a:off x="1431256" y="5292080"/>
            <a:ext cx="4445031" cy="762005"/>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67533" t="59766" r="11053" b="36329"/>
          <a:stretch>
            <a:fillRect/>
          </a:stretch>
        </p:blipFill>
        <p:spPr bwMode="auto">
          <a:xfrm>
            <a:off x="3047965" y="7493020"/>
            <a:ext cx="4953035" cy="508004"/>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67533" t="63672" r="7210" b="31445"/>
          <a:stretch>
            <a:fillRect/>
          </a:stretch>
        </p:blipFill>
        <p:spPr bwMode="auto">
          <a:xfrm>
            <a:off x="7119888" y="5292079"/>
            <a:ext cx="5842041" cy="76200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561</TotalTime>
  <Words>2853</Words>
  <Application>Microsoft Office PowerPoint</Application>
  <PresentationFormat>Custom</PresentationFormat>
  <Paragraphs>217</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Script MT Bold</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poste</dc:creator>
  <cp:lastModifiedBy>admin</cp:lastModifiedBy>
  <cp:revision>98</cp:revision>
  <dcterms:created xsi:type="dcterms:W3CDTF">2021-04-26T20:19:45Z</dcterms:created>
  <dcterms:modified xsi:type="dcterms:W3CDTF">2021-11-06T21:23:00Z</dcterms:modified>
</cp:coreProperties>
</file>