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C59FD-18F9-46C8-96C5-352632841822}" type="datetimeFigureOut">
              <a:rPr lang="fr-FR" smtClean="0"/>
              <a:pPr/>
              <a:t>27/12/2020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6EA5D-C940-41A3-8D30-0F13A1779D9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sz="4900" b="1" dirty="0" smtClean="0"/>
              <a:t>Cours de Zoologie</a:t>
            </a:r>
            <a:br>
              <a:rPr lang="fr-FR" sz="4900" b="1" dirty="0" smtClean="0"/>
            </a:br>
            <a:r>
              <a:rPr lang="fr-FR" dirty="0" smtClean="0"/>
              <a:t>première partie 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b="1" u="sng" dirty="0" smtClean="0">
                <a:solidFill>
                  <a:schemeClr val="accent6">
                    <a:lumMod val="75000"/>
                  </a:schemeClr>
                </a:solidFill>
              </a:rPr>
              <a:t>Les Protozoaires</a:t>
            </a:r>
            <a:endParaRPr lang="fr-FR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071670" y="500042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000232" y="214290"/>
            <a:ext cx="4857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Introduction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Zoologie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48" y="928670"/>
            <a:ext cx="13713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/>
              <a:t>la </a:t>
            </a:r>
            <a:r>
              <a:rPr lang="fr-FR" sz="2000" b="1" dirty="0">
                <a:solidFill>
                  <a:srgbClr val="FF0000"/>
                </a:solidFill>
              </a:rPr>
              <a:t>zoo</a:t>
            </a:r>
            <a:r>
              <a:rPr lang="fr-FR" sz="2000" b="1" dirty="0">
                <a:solidFill>
                  <a:schemeClr val="accent3">
                    <a:lumMod val="50000"/>
                  </a:schemeClr>
                </a:solidFill>
              </a:rPr>
              <a:t>logie</a:t>
            </a:r>
            <a:r>
              <a:rPr lang="fr-FR" sz="20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00430" y="1000108"/>
            <a:ext cx="33800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/>
              <a:t>(</a:t>
            </a:r>
            <a:r>
              <a:rPr lang="fr-FR" sz="2000" b="1" dirty="0" err="1">
                <a:solidFill>
                  <a:srgbClr val="FF0000"/>
                </a:solidFill>
              </a:rPr>
              <a:t>Zoon</a:t>
            </a:r>
            <a:r>
              <a:rPr lang="fr-FR" sz="2000" b="1" dirty="0">
                <a:solidFill>
                  <a:srgbClr val="FF0000"/>
                </a:solidFill>
              </a:rPr>
              <a:t>=animal</a:t>
            </a:r>
            <a:r>
              <a:rPr lang="fr-FR" sz="2000" dirty="0"/>
              <a:t> </a:t>
            </a:r>
            <a:r>
              <a:rPr lang="fr-FR" sz="2000" b="1" dirty="0">
                <a:solidFill>
                  <a:schemeClr val="accent3">
                    <a:lumMod val="50000"/>
                  </a:schemeClr>
                </a:solidFill>
              </a:rPr>
              <a:t>; logos=science)</a:t>
            </a:r>
          </a:p>
        </p:txBody>
      </p:sp>
      <p:sp>
        <p:nvSpPr>
          <p:cNvPr id="8" name="Flèche vers le bas 7"/>
          <p:cNvSpPr/>
          <p:nvPr/>
        </p:nvSpPr>
        <p:spPr>
          <a:xfrm rot="16200000">
            <a:off x="2464579" y="2178835"/>
            <a:ext cx="428628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786182" y="1500174"/>
            <a:ext cx="47863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l’aspect </a:t>
            </a:r>
            <a:r>
              <a:rPr lang="fr-FR" sz="2000" b="1" dirty="0" smtClean="0"/>
              <a:t>externe</a:t>
            </a:r>
          </a:p>
          <a:p>
            <a:r>
              <a:rPr lang="fr-FR" sz="2000" b="1" dirty="0" smtClean="0"/>
              <a:t> </a:t>
            </a:r>
            <a:r>
              <a:rPr lang="fr-FR" sz="2000" b="1" dirty="0"/>
              <a:t>interne</a:t>
            </a:r>
            <a:r>
              <a:rPr lang="fr-FR" sz="2000" b="1" dirty="0" smtClean="0"/>
              <a:t>,</a:t>
            </a:r>
          </a:p>
          <a:p>
            <a:r>
              <a:rPr lang="fr-FR" sz="2000" b="1" dirty="0" smtClean="0"/>
              <a:t> </a:t>
            </a:r>
            <a:r>
              <a:rPr lang="fr-FR" sz="2000" b="1" dirty="0"/>
              <a:t>le fonctionnement des divers </a:t>
            </a:r>
            <a:r>
              <a:rPr lang="fr-FR" sz="2000" b="1" dirty="0" smtClean="0"/>
              <a:t>appareils (digestifs, reproductifs</a:t>
            </a:r>
            <a:r>
              <a:rPr lang="fr-FR" sz="2000" b="1" dirty="0"/>
              <a:t> ……), </a:t>
            </a:r>
            <a:endParaRPr lang="fr-FR" sz="2000" b="1" dirty="0" smtClean="0"/>
          </a:p>
          <a:p>
            <a:r>
              <a:rPr lang="fr-FR" sz="2000" b="1" dirty="0" smtClean="0"/>
              <a:t>les </a:t>
            </a:r>
            <a:r>
              <a:rPr lang="fr-FR" sz="2000" b="1" dirty="0"/>
              <a:t>comportements, </a:t>
            </a:r>
            <a:endParaRPr lang="fr-FR" sz="2000" b="1" dirty="0" smtClean="0"/>
          </a:p>
          <a:p>
            <a:r>
              <a:rPr lang="fr-FR" sz="2000" b="1" dirty="0" smtClean="0"/>
              <a:t>les </a:t>
            </a:r>
            <a:r>
              <a:rPr lang="fr-FR" sz="2000" b="1" dirty="0"/>
              <a:t>milieux fréquentés </a:t>
            </a:r>
            <a:endParaRPr lang="fr-FR" sz="2000" b="1" dirty="0" smtClean="0"/>
          </a:p>
          <a:p>
            <a:r>
              <a:rPr lang="fr-FR" sz="2000" b="1" dirty="0" smtClean="0"/>
              <a:t> </a:t>
            </a:r>
            <a:r>
              <a:rPr lang="fr-FR" sz="2000" b="1" dirty="0"/>
              <a:t>attribue </a:t>
            </a:r>
            <a:r>
              <a:rPr lang="fr-FR" sz="2000" b="1" dirty="0" smtClean="0"/>
              <a:t>a chaque animal une </a:t>
            </a:r>
            <a:r>
              <a:rPr lang="fr-FR" sz="2000" b="1" dirty="0"/>
              <a:t>place dans le grand arbre du règne animal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2910" y="2643182"/>
            <a:ext cx="1248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la </a:t>
            </a:r>
            <a:r>
              <a:rPr lang="fr-FR" b="1" dirty="0">
                <a:solidFill>
                  <a:srgbClr val="FF0000"/>
                </a:solidFill>
              </a:rPr>
              <a:t>zoo</a:t>
            </a:r>
            <a:r>
              <a:rPr lang="fr-FR" b="1" dirty="0">
                <a:solidFill>
                  <a:schemeClr val="accent3">
                    <a:lumMod val="50000"/>
                  </a:schemeClr>
                </a:solidFill>
              </a:rPr>
              <a:t>logie</a:t>
            </a:r>
            <a:r>
              <a:rPr lang="fr-FR" b="1" dirty="0"/>
              <a:t> </a:t>
            </a:r>
          </a:p>
        </p:txBody>
      </p:sp>
      <p:sp>
        <p:nvSpPr>
          <p:cNvPr id="11" name="Flèche vers le bas 10"/>
          <p:cNvSpPr/>
          <p:nvPr/>
        </p:nvSpPr>
        <p:spPr>
          <a:xfrm rot="16200000">
            <a:off x="2545541" y="616723"/>
            <a:ext cx="428628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ccolade ouvrante 11"/>
          <p:cNvSpPr/>
          <p:nvPr/>
        </p:nvSpPr>
        <p:spPr>
          <a:xfrm>
            <a:off x="3428992" y="1500174"/>
            <a:ext cx="428628" cy="2786082"/>
          </a:xfrm>
          <a:prstGeom prst="leftBrace">
            <a:avLst>
              <a:gd name="adj1" fmla="val 8333"/>
              <a:gd name="adj2" fmla="val 50391"/>
            </a:avLst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14348" y="4786322"/>
            <a:ext cx="1377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/>
              <a:t>la </a:t>
            </a:r>
            <a:r>
              <a:rPr lang="fr-FR" sz="2000" b="1" dirty="0">
                <a:solidFill>
                  <a:srgbClr val="FF0000"/>
                </a:solidFill>
              </a:rPr>
              <a:t>zoo</a:t>
            </a:r>
            <a:r>
              <a:rPr lang="fr-FR" sz="2000" b="1" dirty="0">
                <a:solidFill>
                  <a:schemeClr val="accent3">
                    <a:lumMod val="50000"/>
                  </a:schemeClr>
                </a:solidFill>
              </a:rPr>
              <a:t>logie</a:t>
            </a:r>
            <a:r>
              <a:rPr lang="fr-FR" sz="2000" b="1" dirty="0"/>
              <a:t> </a:t>
            </a:r>
          </a:p>
        </p:txBody>
      </p:sp>
      <p:sp>
        <p:nvSpPr>
          <p:cNvPr id="14" name="Flèche vers le bas 13"/>
          <p:cNvSpPr/>
          <p:nvPr/>
        </p:nvSpPr>
        <p:spPr>
          <a:xfrm rot="16200000">
            <a:off x="2536017" y="4393413"/>
            <a:ext cx="428628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3571868" y="478632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b="1" dirty="0"/>
              <a:t>La </a:t>
            </a:r>
            <a:r>
              <a:rPr lang="fr-FR" sz="2000" b="1" dirty="0" smtClean="0"/>
              <a:t>classification</a:t>
            </a:r>
            <a:endParaRPr lang="fr-FR" sz="2000" b="1" dirty="0"/>
          </a:p>
        </p:txBody>
      </p:sp>
      <p:sp>
        <p:nvSpPr>
          <p:cNvPr id="16" name="Rectangle 15"/>
          <p:cNvSpPr/>
          <p:nvPr/>
        </p:nvSpPr>
        <p:spPr>
          <a:xfrm>
            <a:off x="500034" y="5429264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L’animal est toujours </a:t>
            </a:r>
            <a:r>
              <a:rPr lang="fr-FR" sz="2000" b="1" dirty="0">
                <a:solidFill>
                  <a:srgbClr val="FF0000"/>
                </a:solidFill>
              </a:rPr>
              <a:t>hétérotrophe</a:t>
            </a:r>
            <a:r>
              <a:rPr lang="fr-FR" sz="2000" b="1" dirty="0"/>
              <a:t> (L’opposé étant </a:t>
            </a:r>
            <a:r>
              <a:rPr lang="fr-FR" sz="2000" b="1" dirty="0">
                <a:solidFill>
                  <a:srgbClr val="00B050"/>
                </a:solidFill>
              </a:rPr>
              <a:t>autotrophe </a:t>
            </a:r>
            <a:r>
              <a:rPr lang="fr-FR" sz="2000" b="1" dirty="0"/>
              <a:t>pour le végétal). Il </a:t>
            </a:r>
            <a:r>
              <a:rPr lang="fr-FR" sz="2000" b="1" dirty="0">
                <a:solidFill>
                  <a:srgbClr val="FF0000"/>
                </a:solidFill>
              </a:rPr>
              <a:t>se nourrit</a:t>
            </a:r>
            <a:r>
              <a:rPr lang="fr-FR" sz="2000" b="1" dirty="0"/>
              <a:t> de substances organiques. La digestion est donc propre à l’animal.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  <p:bldP spid="11" grpId="0" animBg="1"/>
      <p:bldP spid="12" grpId="0" animBg="1"/>
      <p:bldP spid="13" grpId="0"/>
      <p:bldP spid="14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1670" y="21429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b="1" dirty="0"/>
              <a:t>La </a:t>
            </a:r>
            <a:r>
              <a:rPr lang="fr-FR" sz="2000" b="1" dirty="0" smtClean="0"/>
              <a:t>classification</a:t>
            </a:r>
            <a:endParaRPr lang="fr-FR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3571868" y="785794"/>
            <a:ext cx="16267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/>
              <a:t>Règne </a:t>
            </a:r>
            <a:r>
              <a:rPr lang="fr-FR" sz="2000" b="1" dirty="0"/>
              <a:t>animal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472" y="1500174"/>
            <a:ext cx="1852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Embranchements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29454" y="1500174"/>
            <a:ext cx="1852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Embranchements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29190" y="1500174"/>
            <a:ext cx="1852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Embranchements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8926" y="1500174"/>
            <a:ext cx="1852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Embranchements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2000240"/>
            <a:ext cx="947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Classes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43108" y="2000240"/>
            <a:ext cx="947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Classes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2976" y="2071678"/>
            <a:ext cx="947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Classes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2786058"/>
            <a:ext cx="802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</a:rPr>
              <a:t>Ordre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85852" y="2786058"/>
            <a:ext cx="802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</a:rPr>
              <a:t>Ordre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5984" y="2786058"/>
            <a:ext cx="802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</a:rPr>
              <a:t>Ordre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5984" y="3429000"/>
            <a:ext cx="1049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Familles</a:t>
            </a:r>
            <a:endParaRPr lang="fr-FR" sz="2000" b="1" dirty="0">
              <a:solidFill>
                <a:srgbClr val="7030A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5720" y="3429000"/>
            <a:ext cx="1049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Familles</a:t>
            </a:r>
            <a:endParaRPr lang="fr-FR" sz="2000" b="1" dirty="0">
              <a:solidFill>
                <a:srgbClr val="7030A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14414" y="3929066"/>
            <a:ext cx="1049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Familles</a:t>
            </a:r>
            <a:endParaRPr lang="fr-FR" sz="2000" b="1" dirty="0">
              <a:solidFill>
                <a:srgbClr val="7030A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5720" y="4500570"/>
            <a:ext cx="936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FF"/>
                </a:solidFill>
              </a:rPr>
              <a:t>Genres</a:t>
            </a:r>
            <a:endParaRPr lang="fr-FR" sz="2000" b="1" dirty="0">
              <a:solidFill>
                <a:srgbClr val="FF00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85852" y="4786322"/>
            <a:ext cx="936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FF"/>
                </a:solidFill>
              </a:rPr>
              <a:t>Genres</a:t>
            </a:r>
            <a:endParaRPr lang="fr-FR" sz="2000" b="1" dirty="0">
              <a:solidFill>
                <a:srgbClr val="FF00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57422" y="4429132"/>
            <a:ext cx="936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FF"/>
                </a:solidFill>
              </a:rPr>
              <a:t>Genres</a:t>
            </a:r>
            <a:endParaRPr lang="fr-FR" sz="2000" b="1" dirty="0">
              <a:solidFill>
                <a:srgbClr val="FF00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5984" y="5643578"/>
            <a:ext cx="1019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Espèces</a:t>
            </a:r>
            <a:endParaRPr lang="fr-FR" sz="2000" b="1" dirty="0"/>
          </a:p>
        </p:txBody>
      </p:sp>
      <p:sp>
        <p:nvSpPr>
          <p:cNvPr id="25" name="Rectangle 24"/>
          <p:cNvSpPr/>
          <p:nvPr/>
        </p:nvSpPr>
        <p:spPr>
          <a:xfrm>
            <a:off x="214282" y="5643578"/>
            <a:ext cx="1019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Espèces</a:t>
            </a:r>
            <a:endParaRPr lang="fr-FR" sz="2000" b="1" dirty="0"/>
          </a:p>
        </p:txBody>
      </p:sp>
      <p:sp>
        <p:nvSpPr>
          <p:cNvPr id="26" name="Rectangle 25"/>
          <p:cNvSpPr/>
          <p:nvPr/>
        </p:nvSpPr>
        <p:spPr>
          <a:xfrm>
            <a:off x="1214414" y="6143644"/>
            <a:ext cx="1019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Espèces</a:t>
            </a:r>
            <a:endParaRPr lang="fr-FR" sz="2000" b="1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000496" y="2214554"/>
            <a:ext cx="478634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Classification du moustique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Embranchement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Arthropodes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Classe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Insectes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Ordre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Dipt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Famille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Culicidae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Genre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Culex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Culex </a:t>
            </a:r>
            <a:r>
              <a:rPr kumimoji="0" lang="fr-FR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pipiens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rot="10800000" flipV="1">
            <a:off x="1643042" y="1142984"/>
            <a:ext cx="2357454" cy="42862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4929190" y="1142984"/>
            <a:ext cx="1071570" cy="42862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5214942" y="1071546"/>
            <a:ext cx="2428892" cy="42862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rot="5400000">
            <a:off x="4286248" y="1357298"/>
            <a:ext cx="500860" cy="72232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rot="10800000" flipV="1">
            <a:off x="571472" y="1785926"/>
            <a:ext cx="785818" cy="357190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endCxn id="12" idx="0"/>
          </p:cNvCxnSpPr>
          <p:nvPr/>
        </p:nvCxnSpPr>
        <p:spPr>
          <a:xfrm>
            <a:off x="2071670" y="1857364"/>
            <a:ext cx="545286" cy="142876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rot="5400000">
            <a:off x="1429125" y="1999843"/>
            <a:ext cx="428628" cy="794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endCxn id="16" idx="0"/>
          </p:cNvCxnSpPr>
          <p:nvPr/>
        </p:nvCxnSpPr>
        <p:spPr>
          <a:xfrm>
            <a:off x="2000232" y="2428868"/>
            <a:ext cx="686856" cy="357190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5400000">
            <a:off x="1500166" y="2643182"/>
            <a:ext cx="428628" cy="1588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>
            <a:endCxn id="14" idx="0"/>
          </p:cNvCxnSpPr>
          <p:nvPr/>
        </p:nvCxnSpPr>
        <p:spPr>
          <a:xfrm rot="10800000" flipV="1">
            <a:off x="615386" y="2428868"/>
            <a:ext cx="813342" cy="357190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rot="5400000">
            <a:off x="1393406" y="3535760"/>
            <a:ext cx="642942" cy="794"/>
          </a:xfrm>
          <a:prstGeom prst="straightConnector1">
            <a:avLst/>
          </a:prstGeom>
          <a:ln w="4762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>
            <a:off x="1929588" y="3143248"/>
            <a:ext cx="856462" cy="357190"/>
          </a:xfrm>
          <a:prstGeom prst="straightConnector1">
            <a:avLst/>
          </a:prstGeom>
          <a:ln w="4762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rot="10800000" flipV="1">
            <a:off x="642910" y="3143248"/>
            <a:ext cx="714380" cy="285752"/>
          </a:xfrm>
          <a:prstGeom prst="straightConnector1">
            <a:avLst/>
          </a:prstGeom>
          <a:ln w="4762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 rot="5400000">
            <a:off x="1393406" y="4535892"/>
            <a:ext cx="642942" cy="794"/>
          </a:xfrm>
          <a:prstGeom prst="straightConnector1">
            <a:avLst/>
          </a:prstGeom>
          <a:ln w="4762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/>
          <p:cNvCxnSpPr/>
          <p:nvPr/>
        </p:nvCxnSpPr>
        <p:spPr>
          <a:xfrm>
            <a:off x="2001026" y="4214818"/>
            <a:ext cx="642148" cy="285752"/>
          </a:xfrm>
          <a:prstGeom prst="straightConnector1">
            <a:avLst/>
          </a:prstGeom>
          <a:ln w="4762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rot="10800000" flipV="1">
            <a:off x="785786" y="4214818"/>
            <a:ext cx="715174" cy="428628"/>
          </a:xfrm>
          <a:prstGeom prst="straightConnector1">
            <a:avLst/>
          </a:prstGeom>
          <a:ln w="4762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avec flèche 82"/>
          <p:cNvCxnSpPr/>
          <p:nvPr/>
        </p:nvCxnSpPr>
        <p:spPr>
          <a:xfrm rot="5400000">
            <a:off x="1250530" y="5607462"/>
            <a:ext cx="928694" cy="794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/>
          <p:nvPr/>
        </p:nvCxnSpPr>
        <p:spPr>
          <a:xfrm rot="10800000" flipV="1">
            <a:off x="571472" y="5143512"/>
            <a:ext cx="858050" cy="500066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avec flèche 85"/>
          <p:cNvCxnSpPr/>
          <p:nvPr/>
        </p:nvCxnSpPr>
        <p:spPr>
          <a:xfrm rot="16200000" flipH="1">
            <a:off x="2072067" y="5143909"/>
            <a:ext cx="571504" cy="57071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NAOUEL\Pictures\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357562"/>
            <a:ext cx="2405061" cy="1657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40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388" y="1262063"/>
            <a:ext cx="675322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2143108" y="57148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 smtClean="0"/>
              <a:t>Exemple de Classification</a:t>
            </a:r>
            <a:endParaRPr lang="fr-FR" sz="32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214678" y="214290"/>
            <a:ext cx="3714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unit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zoologique 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esp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</a:t>
            </a:r>
            <a:endParaRPr kumimoji="0" lang="fr-FR" sz="20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14282" y="3357562"/>
            <a:ext cx="8072494" cy="18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 d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sign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par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deux noms latins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(binomiale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combinaison de deux noms). Le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premier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d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signe le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nom du genre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Cette d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nomination est suivie par le nom abr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auteur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enfin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date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Ciconia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ciconia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(Linn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1775).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C:\Users\NAOUEL\Pictures\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4786322"/>
            <a:ext cx="2657475" cy="17240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14348" y="785794"/>
            <a:ext cx="450059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fr-FR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’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esp</a:t>
            </a:r>
            <a:r>
              <a:rPr lang="fr-FR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è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ce: trois couples de crit</a:t>
            </a:r>
            <a:r>
              <a:rPr lang="fr-FR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è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</a:t>
            </a:r>
            <a:r>
              <a:rPr lang="fr-FR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 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472" y="1214422"/>
            <a:ext cx="7858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similitude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morphologique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physiologique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500034" y="1643050"/>
            <a:ext cx="5357850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fr-FR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partition </a:t>
            </a:r>
            <a:r>
              <a:rPr lang="fr-FR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cologique et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distribution</a:t>
            </a:r>
            <a:endParaRPr lang="fr-FR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2143116"/>
            <a:ext cx="4059766" cy="463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Interf</a:t>
            </a:r>
            <a:r>
              <a:rPr lang="fr-FR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condit</a:t>
            </a:r>
            <a:r>
              <a:rPr lang="fr-FR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</a:t>
            </a:r>
            <a:r>
              <a:rPr lang="fr-FR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rilit</a:t>
            </a:r>
            <a:r>
              <a:rPr lang="fr-FR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</a:t>
            </a:r>
            <a:r>
              <a:rPr lang="fr-FR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rieure</a:t>
            </a:r>
            <a:endParaRPr lang="fr-F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472" y="2714620"/>
            <a:ext cx="3127779" cy="504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i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d</a:t>
            </a:r>
            <a:r>
              <a:rPr lang="fr-FR" sz="2000" b="1" i="1" u="sng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2000" b="1" i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nomination binomiale</a:t>
            </a:r>
            <a:endParaRPr lang="fr-F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488" y="285728"/>
            <a:ext cx="30364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Evolution du r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gne animal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43306" y="714356"/>
            <a:ext cx="15921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fr-FR" sz="2000" b="1" i="1" u="sng" dirty="0" smtClean="0"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gne</a:t>
            </a:r>
            <a:r>
              <a:rPr kumimoji="0" lang="fr-FR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animal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4282" y="1285860"/>
            <a:ext cx="46434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Unicellulaires ou Protozoaires</a:t>
            </a:r>
            <a:endParaRPr kumimoji="0" lang="fr-FR" sz="20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3357562"/>
            <a:ext cx="4071966" cy="129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acquisition d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organites particuliers (cils, flagelles, vacuoles digestives,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ments squelettiques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..)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500562" y="1285860"/>
            <a:ext cx="43576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tazoaires ou pluricellulaires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786314" y="3786190"/>
            <a:ext cx="350043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les classer, on se base sur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embryologie,</a:t>
            </a:r>
          </a:p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morphologie externe  le mode plus particulier de reproduction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Connecteur droit avec flèche 10"/>
          <p:cNvCxnSpPr>
            <a:endCxn id="16386" idx="0"/>
          </p:cNvCxnSpPr>
          <p:nvPr/>
        </p:nvCxnSpPr>
        <p:spPr>
          <a:xfrm rot="10800000" flipV="1">
            <a:off x="2536018" y="1071546"/>
            <a:ext cx="1035851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5250662" y="1071546"/>
            <a:ext cx="892974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28596" y="1785926"/>
            <a:ext cx="221727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organismes primitifs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5720" y="2428868"/>
            <a:ext cx="265970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vari</a:t>
            </a:r>
            <a:r>
              <a:rPr lang="fr-FR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fr-FR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infinie de formes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3438" y="1928802"/>
            <a:ext cx="416652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animaux constitu</a:t>
            </a:r>
            <a:r>
              <a:rPr lang="fr-FR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de plusieurs cellules.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0" y="264318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Low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cellules vont se sp</a:t>
            </a:r>
            <a:r>
              <a:rPr lang="fr-FR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cialiser, se grouper en tissus, puis en organes.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386" grpId="0"/>
      <p:bldP spid="16387" grpId="0"/>
      <p:bldP spid="16388" grpId="0"/>
      <p:bldP spid="16389" grpId="0"/>
      <p:bldP spid="10" grpId="0"/>
      <p:bldP spid="13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357290" y="214290"/>
            <a:ext cx="714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Plan d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organisation des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tazoaires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 pluricellulaires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00034" y="1571612"/>
            <a:ext cx="2428892" cy="4079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" pitchFamily="34" charset="0"/>
                <a:cs typeface="Arial" pitchFamily="34" charset="0"/>
              </a:rPr>
              <a:t>Les Diploblastiques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000240"/>
            <a:ext cx="36433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latin typeface="+mj-lt"/>
              </a:rPr>
              <a:t>deux </a:t>
            </a:r>
            <a:r>
              <a:rPr lang="fr-FR" sz="2000" b="1" dirty="0">
                <a:latin typeface="+mj-lt"/>
              </a:rPr>
              <a:t>feuillets </a:t>
            </a:r>
            <a:r>
              <a:rPr lang="fr-FR" sz="2000" b="1" dirty="0" smtClean="0">
                <a:latin typeface="+mj-lt"/>
              </a:rPr>
              <a:t>embryonnaires: </a:t>
            </a:r>
          </a:p>
          <a:p>
            <a:r>
              <a:rPr lang="fr-FR" sz="2000" b="1" dirty="0" smtClean="0"/>
              <a:t>Ectoderme, l’endoderme</a:t>
            </a:r>
          </a:p>
          <a:p>
            <a:pPr algn="ctr"/>
            <a:r>
              <a:rPr lang="fr-FR" sz="2000" b="1" dirty="0" smtClean="0">
                <a:latin typeface="+mj-lt"/>
              </a:rPr>
              <a:t> </a:t>
            </a:r>
            <a:endParaRPr lang="fr-FR" sz="20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2643182"/>
            <a:ext cx="22283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err="1" smtClean="0"/>
              <a:t>Exp</a:t>
            </a:r>
            <a:r>
              <a:rPr lang="fr-FR" sz="2000" dirty="0" smtClean="0"/>
              <a:t>: les </a:t>
            </a:r>
            <a:r>
              <a:rPr lang="fr-FR" sz="2000" dirty="0"/>
              <a:t>Spongiaires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42844" y="2928934"/>
            <a:ext cx="18573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Cnidaires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42844" y="3286124"/>
            <a:ext cx="1785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Cténaires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929190" y="3143248"/>
            <a:ext cx="250033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8992" y="3571876"/>
            <a:ext cx="4929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latin typeface="+mj-lt"/>
              </a:rPr>
              <a:t>Ectoderme, l’endoderme et le Mésoderme</a:t>
            </a:r>
          </a:p>
          <a:p>
            <a:r>
              <a:rPr lang="fr-FR" sz="2000" dirty="0" smtClean="0">
                <a:latin typeface="+mj-lt"/>
              </a:rPr>
              <a:t> </a:t>
            </a:r>
            <a:endParaRPr lang="fr-FR" sz="20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3929066"/>
            <a:ext cx="3166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latin typeface="+mj-lt"/>
              </a:rPr>
              <a:t>Différentiation de la tête. </a:t>
            </a:r>
            <a:endParaRPr lang="fr-FR" sz="2000" b="1" dirty="0">
              <a:latin typeface="+mj-lt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4857760"/>
            <a:ext cx="3857652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 </a:t>
            </a:r>
            <a:r>
              <a:rPr kumimoji="0" lang="fr-FR" sz="2000" b="1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Acoelomates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7158" y="5357826"/>
            <a:ext cx="2795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/>
              <a:t>dépourvus de cœlome</a:t>
            </a:r>
            <a:endParaRPr lang="fr-FR" sz="20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5715016"/>
            <a:ext cx="3571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soderme reste massif,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214942" y="4929198"/>
            <a:ext cx="364330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 coelomates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86446" y="5286388"/>
            <a:ext cx="3071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le mésoderme forme le cœlome</a:t>
            </a:r>
            <a:endParaRPr lang="fr-FR" sz="2000" b="1" dirty="0"/>
          </a:p>
        </p:txBody>
      </p:sp>
      <p:cxnSp>
        <p:nvCxnSpPr>
          <p:cNvPr id="20" name="Connecteur droit avec flèche 19"/>
          <p:cNvCxnSpPr/>
          <p:nvPr/>
        </p:nvCxnSpPr>
        <p:spPr>
          <a:xfrm rot="5400000">
            <a:off x="3214678" y="3143248"/>
            <a:ext cx="1714512" cy="171451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16200000" flipH="1">
            <a:off x="7215206" y="3357562"/>
            <a:ext cx="1857388" cy="142876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rot="10800000" flipV="1">
            <a:off x="2214546" y="500042"/>
            <a:ext cx="1857388" cy="107157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16200000" flipH="1">
            <a:off x="4714876" y="1357298"/>
            <a:ext cx="2571768" cy="10001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:\Users\NAOUEL\Pictures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785794"/>
            <a:ext cx="3000396" cy="2143140"/>
          </a:xfrm>
          <a:prstGeom prst="rect">
            <a:avLst/>
          </a:prstGeom>
          <a:noFill/>
        </p:spPr>
      </p:pic>
      <p:pic>
        <p:nvPicPr>
          <p:cNvPr id="3" name="Picture 3" descr="C:\Users\NAOUEL\Pictures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785794"/>
            <a:ext cx="3000396" cy="2071702"/>
          </a:xfrm>
          <a:prstGeom prst="rect">
            <a:avLst/>
          </a:prstGeom>
          <a:noFill/>
        </p:spPr>
      </p:pic>
      <p:pic>
        <p:nvPicPr>
          <p:cNvPr id="4" name="Picture 4" descr="C:\Users\NAOUEL\Pictures\Bero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14356"/>
            <a:ext cx="3071834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6" grpId="0"/>
      <p:bldP spid="8" grpId="0"/>
      <p:bldP spid="17412" grpId="0"/>
      <p:bldP spid="11" grpId="0"/>
      <p:bldP spid="1025" grpId="0" animBg="1"/>
      <p:bldP spid="12" grpId="0"/>
      <p:bldP spid="14" grpId="0"/>
      <p:bldP spid="1026" grpId="0" animBg="1"/>
      <p:bldP spid="16" grpId="0"/>
      <p:bldP spid="1027" grpId="0"/>
      <p:bldP spid="1028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214414" y="285728"/>
            <a:ext cx="714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Plan d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organisation des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tazoaires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 pluricellulaires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00034" y="1571612"/>
            <a:ext cx="2428892" cy="4079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" pitchFamily="34" charset="0"/>
                <a:cs typeface="Arial" pitchFamily="34" charset="0"/>
              </a:rPr>
              <a:t>Les Diploblastiques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000240"/>
            <a:ext cx="36433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latin typeface="+mj-lt"/>
              </a:rPr>
              <a:t>deux </a:t>
            </a:r>
            <a:r>
              <a:rPr lang="fr-FR" sz="2000" b="1" dirty="0">
                <a:latin typeface="+mj-lt"/>
              </a:rPr>
              <a:t>feuillets </a:t>
            </a:r>
            <a:r>
              <a:rPr lang="fr-FR" sz="2000" b="1" dirty="0" smtClean="0">
                <a:latin typeface="+mj-lt"/>
              </a:rPr>
              <a:t>embryonnaires: </a:t>
            </a:r>
          </a:p>
          <a:p>
            <a:r>
              <a:rPr lang="fr-FR" sz="2000" b="1" dirty="0" smtClean="0"/>
              <a:t>Ectoderme, l’endoderme</a:t>
            </a:r>
          </a:p>
          <a:p>
            <a:pPr algn="ctr"/>
            <a:r>
              <a:rPr lang="fr-FR" sz="2000" b="1" dirty="0" smtClean="0">
                <a:latin typeface="+mj-lt"/>
              </a:rPr>
              <a:t> </a:t>
            </a:r>
            <a:endParaRPr lang="fr-FR" sz="20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2643182"/>
            <a:ext cx="22283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err="1" smtClean="0"/>
              <a:t>Exp</a:t>
            </a:r>
            <a:r>
              <a:rPr lang="fr-FR" sz="2000" dirty="0" smtClean="0"/>
              <a:t>: les </a:t>
            </a:r>
            <a:r>
              <a:rPr lang="fr-FR" sz="2000" dirty="0"/>
              <a:t>Spongiaires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42844" y="2928934"/>
            <a:ext cx="18573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Cnidaires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42844" y="3286124"/>
            <a:ext cx="1785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Cténaires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72066" y="1857364"/>
            <a:ext cx="250033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57620" y="2285992"/>
            <a:ext cx="4929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latin typeface="+mj-lt"/>
              </a:rPr>
              <a:t>Ectoderme, l’endoderme et le Mésoderme</a:t>
            </a:r>
          </a:p>
          <a:p>
            <a:r>
              <a:rPr lang="fr-FR" sz="2000" dirty="0" smtClean="0">
                <a:latin typeface="+mj-lt"/>
              </a:rPr>
              <a:t> </a:t>
            </a:r>
            <a:endParaRPr lang="fr-FR" sz="20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72066" y="2714620"/>
            <a:ext cx="3166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>
                <a:latin typeface="+mj-lt"/>
              </a:rPr>
              <a:t>Différentiation de la tête. </a:t>
            </a:r>
            <a:endParaRPr lang="fr-FR" sz="2000" b="1" dirty="0">
              <a:latin typeface="+mj-lt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4214818"/>
            <a:ext cx="2571736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 </a:t>
            </a:r>
            <a:r>
              <a:rPr kumimoji="0" lang="fr-FR" sz="2000" b="1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Acoelomates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5720" y="5000636"/>
            <a:ext cx="2795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 smtClean="0"/>
              <a:t>dépourvus de cœlome</a:t>
            </a:r>
            <a:endParaRPr lang="fr-FR" sz="20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357826"/>
            <a:ext cx="3571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soderme reste massif,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786446" y="4857760"/>
            <a:ext cx="3000396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 coelomates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86512" y="5429264"/>
            <a:ext cx="25002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le mésoderme forme le cœlome</a:t>
            </a:r>
            <a:endParaRPr lang="fr-FR" sz="2000" b="1" dirty="0"/>
          </a:p>
        </p:txBody>
      </p:sp>
      <p:cxnSp>
        <p:nvCxnSpPr>
          <p:cNvPr id="20" name="Connecteur droit avec flèche 19"/>
          <p:cNvCxnSpPr/>
          <p:nvPr/>
        </p:nvCxnSpPr>
        <p:spPr>
          <a:xfrm rot="10800000" flipV="1">
            <a:off x="2786050" y="2714620"/>
            <a:ext cx="2357454" cy="150019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16200000" flipH="1">
            <a:off x="6786578" y="3786190"/>
            <a:ext cx="1643074" cy="35719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rot="10800000" flipV="1">
            <a:off x="2214546" y="714356"/>
            <a:ext cx="1571636" cy="85725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16200000" flipH="1">
            <a:off x="5250661" y="821513"/>
            <a:ext cx="1285884" cy="78581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rot="5400000">
            <a:off x="5322099" y="3321843"/>
            <a:ext cx="714380" cy="21431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071934" y="3857628"/>
            <a:ext cx="2786082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 </a:t>
            </a:r>
            <a:r>
              <a:rPr lang="fr-FR" sz="2000" b="1" dirty="0" err="1" smtClean="0">
                <a:solidFill>
                  <a:srgbClr val="0070C0"/>
                </a:solidFill>
                <a:latin typeface="+mj-lt"/>
                <a:ea typeface="Calibri" pitchFamily="34" charset="0"/>
                <a:cs typeface="Times New Roman" pitchFamily="18" charset="0"/>
              </a:rPr>
              <a:t>Pseudo</a:t>
            </a:r>
            <a:r>
              <a:rPr kumimoji="0" lang="fr-FR" sz="2000" b="1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coelomates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8926" y="571480"/>
            <a:ext cx="3145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 Selon le devenir du blastopore </a:t>
            </a:r>
            <a:endParaRPr lang="fr-FR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42844" y="928670"/>
            <a:ext cx="3000396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Triploblastiques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coelomates Protostomiens</a:t>
            </a:r>
            <a:endParaRPr kumimoji="0" lang="fr-FR" b="0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643174" y="142852"/>
            <a:ext cx="3643306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Les Triploblastiques coelomates</a:t>
            </a:r>
            <a:endParaRPr kumimoji="0" lang="fr-FR" sz="2000" b="0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44" y="1643050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b="1" dirty="0" smtClean="0"/>
              <a:t>le blastopore             la bouche</a:t>
            </a:r>
            <a:endParaRPr lang="fr-FR" b="1" dirty="0"/>
          </a:p>
        </p:txBody>
      </p:sp>
      <p:sp>
        <p:nvSpPr>
          <p:cNvPr id="8" name="Rectangle 7"/>
          <p:cNvSpPr/>
          <p:nvPr/>
        </p:nvSpPr>
        <p:spPr>
          <a:xfrm>
            <a:off x="142844" y="19288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b="1" dirty="0" smtClean="0"/>
              <a:t>Se sont des hyponeuriens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428596" y="2285992"/>
            <a:ext cx="1598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Les Annélides, 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5072066" y="928670"/>
            <a:ext cx="3571900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Triploblastiques coelomates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b="1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deutérotostomiens</a:t>
            </a:r>
            <a:endParaRPr kumimoji="0" lang="fr-FR" b="0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00694" y="1571612"/>
            <a:ext cx="290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b="1" dirty="0" smtClean="0"/>
              <a:t>le blastopore donne l’anus</a:t>
            </a:r>
            <a:endParaRPr lang="fr-FR" b="1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3357562"/>
            <a:ext cx="4071966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Triploblastiques coelomates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deutérotostomiens</a:t>
            </a: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b="1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epithélioneuriens</a:t>
            </a:r>
            <a:endParaRPr kumimoji="0" lang="fr-FR" b="0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282" y="4143380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le système nerveux est imparfaitement dégagé de l’ectoderme </a:t>
            </a:r>
            <a:endParaRPr lang="fr-FR" b="1" dirty="0"/>
          </a:p>
        </p:txBody>
      </p:sp>
      <p:sp>
        <p:nvSpPr>
          <p:cNvPr id="16" name="Rectangle 15"/>
          <p:cNvSpPr/>
          <p:nvPr/>
        </p:nvSpPr>
        <p:spPr>
          <a:xfrm>
            <a:off x="500034" y="5214950"/>
            <a:ext cx="1755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les Echinoderme</a:t>
            </a:r>
            <a:endParaRPr lang="fr-FR" b="1" dirty="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500562" y="3357562"/>
            <a:ext cx="4500562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Triploblastiques coelomates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deutérotostomiens</a:t>
            </a:r>
            <a:r>
              <a:rPr kumimoji="0" lang="fr-FR" b="1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épineuriens</a:t>
            </a:r>
            <a:endParaRPr kumimoji="0" lang="fr-FR" b="0" strike="noStrike" cap="none" normalizeH="0" baseline="0" dirty="0" smtClean="0">
              <a:ln>
                <a:noFill/>
              </a:ln>
              <a:solidFill>
                <a:srgbClr val="FF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00496" y="4214818"/>
            <a:ext cx="492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-centres nerveux situés au dessus du tube digestif</a:t>
            </a:r>
          </a:p>
          <a:p>
            <a:pPr algn="ctr"/>
            <a:r>
              <a:rPr lang="fr-FR" b="1" dirty="0" smtClean="0"/>
              <a:t>-présence d’un axe squelettique dorsal </a:t>
            </a:r>
            <a:endParaRPr lang="fr-FR" b="1" dirty="0"/>
          </a:p>
        </p:txBody>
      </p:sp>
      <p:sp>
        <p:nvSpPr>
          <p:cNvPr id="19" name="Rectangle 18"/>
          <p:cNvSpPr/>
          <p:nvPr/>
        </p:nvSpPr>
        <p:spPr>
          <a:xfrm>
            <a:off x="6143636" y="4857760"/>
            <a:ext cx="1500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amphibiens, </a:t>
            </a:r>
          </a:p>
        </p:txBody>
      </p:sp>
      <p:cxnSp>
        <p:nvCxnSpPr>
          <p:cNvPr id="21" name="Connecteur droit avec flèche 20"/>
          <p:cNvCxnSpPr>
            <a:stCxn id="6" idx="1"/>
          </p:cNvCxnSpPr>
          <p:nvPr/>
        </p:nvCxnSpPr>
        <p:spPr>
          <a:xfrm rot="10800000" flipV="1">
            <a:off x="1357290" y="342906"/>
            <a:ext cx="1285884" cy="58576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6286512" y="357166"/>
            <a:ext cx="928694" cy="57150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5214942" y="1571612"/>
            <a:ext cx="2286016" cy="1785950"/>
          </a:xfrm>
          <a:prstGeom prst="straightConnector1">
            <a:avLst/>
          </a:prstGeom>
          <a:ln w="317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10800000" flipV="1">
            <a:off x="2214546" y="1571612"/>
            <a:ext cx="2857520" cy="1714512"/>
          </a:xfrm>
          <a:prstGeom prst="straightConnector1">
            <a:avLst/>
          </a:prstGeom>
          <a:ln w="317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1714480" y="1857364"/>
            <a:ext cx="500066" cy="1588"/>
          </a:xfrm>
          <a:prstGeom prst="straightConnector1">
            <a:avLst/>
          </a:prstGeom>
          <a:ln w="19050" cmpd="dbl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28596" y="2571744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les mollusques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85720" y="2928934"/>
            <a:ext cx="1679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les arthropodes</a:t>
            </a:r>
            <a:endParaRPr lang="fr-FR" b="1" dirty="0"/>
          </a:p>
        </p:txBody>
      </p:sp>
      <p:pic>
        <p:nvPicPr>
          <p:cNvPr id="2050" name="Picture 2" descr="C:\Users\NAOUEL\Pictures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71480"/>
            <a:ext cx="3000396" cy="2786082"/>
          </a:xfrm>
          <a:prstGeom prst="rect">
            <a:avLst/>
          </a:prstGeom>
          <a:noFill/>
        </p:spPr>
      </p:pic>
      <p:pic>
        <p:nvPicPr>
          <p:cNvPr id="2052" name="Picture 4" descr="C:\Users\NAOUEL\Pictures\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928670"/>
            <a:ext cx="3643338" cy="2357454"/>
          </a:xfrm>
          <a:prstGeom prst="rect">
            <a:avLst/>
          </a:prstGeom>
          <a:noFill/>
        </p:spPr>
      </p:pic>
      <p:pic>
        <p:nvPicPr>
          <p:cNvPr id="2053" name="Picture 5" descr="C:\Users\NAOUEL\Pictures\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1714488"/>
            <a:ext cx="3643338" cy="2357454"/>
          </a:xfrm>
          <a:prstGeom prst="rect">
            <a:avLst/>
          </a:prstGeom>
          <a:noFill/>
        </p:spPr>
      </p:pic>
      <p:pic>
        <p:nvPicPr>
          <p:cNvPr id="2054" name="Picture 6" descr="C:\Users\NAOUEL\Pictures\6p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642918"/>
            <a:ext cx="3429024" cy="2571768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6215074" y="5143512"/>
            <a:ext cx="1013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reptiles,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215074" y="5429264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oiseaux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072198" y="5715016"/>
            <a:ext cx="1449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mammifères.</a:t>
            </a:r>
            <a:endParaRPr lang="fr-FR" b="1" dirty="0"/>
          </a:p>
        </p:txBody>
      </p:sp>
      <p:pic>
        <p:nvPicPr>
          <p:cNvPr id="2055" name="Picture 7" descr="C:\Users\NAOUEL\Pictures\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642918"/>
            <a:ext cx="3571900" cy="2571768"/>
          </a:xfrm>
          <a:prstGeom prst="rect">
            <a:avLst/>
          </a:prstGeom>
          <a:noFill/>
        </p:spPr>
      </p:pic>
      <p:pic>
        <p:nvPicPr>
          <p:cNvPr id="2056" name="Picture 8" descr="C:\Users\NAOUEL\Pictures\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14612" y="3286124"/>
            <a:ext cx="3219455" cy="2500330"/>
          </a:xfrm>
          <a:prstGeom prst="rect">
            <a:avLst/>
          </a:prstGeom>
          <a:noFill/>
        </p:spPr>
      </p:pic>
      <p:pic>
        <p:nvPicPr>
          <p:cNvPr id="2057" name="Picture 9" descr="C:\Users\NAOUEL\Pictures\9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2714620"/>
            <a:ext cx="3000396" cy="2214578"/>
          </a:xfrm>
          <a:prstGeom prst="rect">
            <a:avLst/>
          </a:prstGeom>
          <a:noFill/>
        </p:spPr>
      </p:pic>
      <p:pic>
        <p:nvPicPr>
          <p:cNvPr id="2058" name="Picture 10" descr="C:\Users\NAOUEL\Pictures\10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71934" y="3071810"/>
            <a:ext cx="350046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6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433" grpId="0" animBg="1"/>
      <p:bldP spid="7" grpId="0"/>
      <p:bldP spid="8" grpId="0"/>
      <p:bldP spid="10" grpId="0"/>
      <p:bldP spid="18434" grpId="0" animBg="1"/>
      <p:bldP spid="12" grpId="0"/>
      <p:bldP spid="18435" grpId="0" animBg="1"/>
      <p:bldP spid="15" grpId="0"/>
      <p:bldP spid="16" grpId="0"/>
      <p:bldP spid="18436" grpId="0" animBg="1"/>
      <p:bldP spid="18" grpId="0"/>
      <p:bldP spid="19" grpId="0"/>
      <p:bldP spid="29" grpId="0"/>
      <p:bldP spid="30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377</Words>
  <Application>Microsoft Office PowerPoint</Application>
  <PresentationFormat>Affichage à l'écran (4:3)</PresentationFormat>
  <Paragraphs>121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 Cours de Zoologie première partie   Les Protozoaires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Cours de Zoologie première partie   Les Protozoaires</dc:title>
  <dc:creator>pc</dc:creator>
  <cp:lastModifiedBy>pc</cp:lastModifiedBy>
  <cp:revision>2</cp:revision>
  <dcterms:created xsi:type="dcterms:W3CDTF">2020-12-26T19:27:27Z</dcterms:created>
  <dcterms:modified xsi:type="dcterms:W3CDTF">2020-12-27T21:36:04Z</dcterms:modified>
</cp:coreProperties>
</file>