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62" r:id="rId3"/>
    <p:sldId id="258" r:id="rId4"/>
    <p:sldId id="259" r:id="rId5"/>
    <p:sldId id="260" r:id="rId6"/>
    <p:sldId id="261"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D72E0B-D5FE-4E90-A274-BF0CF4591D3A}" type="doc">
      <dgm:prSet loTypeId="urn:microsoft.com/office/officeart/2005/8/layout/cycle5" loCatId="cycle" qsTypeId="urn:microsoft.com/office/officeart/2005/8/quickstyle/simple1" qsCatId="simple" csTypeId="urn:microsoft.com/office/officeart/2005/8/colors/accent6_5" csCatId="accent6" phldr="1"/>
      <dgm:spPr/>
      <dgm:t>
        <a:bodyPr/>
        <a:lstStyle/>
        <a:p>
          <a:endParaRPr lang="fr-FR"/>
        </a:p>
      </dgm:t>
    </dgm:pt>
    <dgm:pt modelId="{0266FCE4-97A3-418E-B2F5-DECD9156390D}">
      <dgm:prSet phldrT="[Texte]"/>
      <dgm:spPr/>
      <dgm:t>
        <a:bodyPr/>
        <a:lstStyle/>
        <a:p>
          <a:r>
            <a:rPr lang="ar-DZ"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التصنيفات الائتمانية التي تقوم </a:t>
          </a:r>
          <a:r>
            <a:rPr lang="ar-DZ" b="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باجرائها</a:t>
          </a:r>
          <a:r>
            <a:rPr lang="ar-DZ"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62D8C44E-E462-43B1-AD65-EC2F5854EA37}" type="parTrans" cxnId="{C3A8509B-D9CA-4F05-8E1F-E30A4FDD153C}">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3F5DBE6D-479E-4AE2-AA7C-5AF3AECC11B0}" type="sibTrans" cxnId="{C3A8509B-D9CA-4F05-8E1F-E30A4FDD153C}">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D1B2AAD-6C52-4691-A733-A8E2ABACDF6E}">
      <dgm:prSet phldrT="[Texte]"/>
      <dgm:spPr/>
      <dgm:t>
        <a:bodyPr/>
        <a:lstStyle/>
        <a:p>
          <a:pPr rtl="1"/>
          <a:r>
            <a:rPr lang="ar-SA"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100تصنيف ائتماني سيادي </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DA3C1DC-B6C5-4846-911D-7556A7B2613A}" type="parTrans" cxnId="{72B0DF5B-8331-4D1E-BC48-331D04F78A25}">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22F7D64-21AB-4408-BC12-F036646CDB64}" type="sibTrans" cxnId="{72B0DF5B-8331-4D1E-BC48-331D04F78A25}">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B2FD96E7-17D9-4FBE-836E-E46CAE204CF3}">
      <dgm:prSet phldrT="[Texte]"/>
      <dgm:spPr/>
      <dgm:t>
        <a:bodyPr/>
        <a:lstStyle/>
        <a:p>
          <a:pPr rtl="1"/>
          <a:r>
            <a:rPr lang="ar-SA"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29000 تصنيف للسندات المالية العامة</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24620858-AD5B-47C1-8AB4-007C103349A8}" type="parTrans" cxnId="{1DBDE0C5-D364-497D-9E70-446F1D68BD58}">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AF901C0-41C1-4879-9A98-5DAB25E05F81}" type="sibTrans" cxnId="{1DBDE0C5-D364-497D-9E70-446F1D68BD58}">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06C60240-A19F-4FF7-A216-33BD1E626F39}">
      <dgm:prSet phldrT="[Texte]"/>
      <dgm:spPr/>
      <dgm:t>
        <a:bodyPr/>
        <a:lstStyle/>
        <a:p>
          <a:pPr rtl="1"/>
          <a:r>
            <a:rPr lang="ar-SA"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96000 تصنيف للمنتجات المالية المركبة عال</a:t>
          </a:r>
          <a:r>
            <a:rPr lang="ar-DZ"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ي</a:t>
          </a:r>
          <a:r>
            <a:rPr lang="ar-SA"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ة المخاطر </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51C8E5D-80A1-4C50-893B-13776ADDD308}" type="parTrans" cxnId="{AE55AB6E-372E-4FB9-B219-09230691BE76}">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8EEEA1F6-C70E-443D-B6E1-91CB5F32811A}" type="sibTrans" cxnId="{AE55AB6E-372E-4FB9-B219-09230691BE76}">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8076C042-FAA1-4ABC-8CEA-ECED5A18A199}">
      <dgm:prSet phldrT="[Texte]"/>
      <dgm:spPr/>
      <dgm:t>
        <a:bodyPr/>
        <a:lstStyle/>
        <a:p>
          <a:pPr rtl="1"/>
          <a:r>
            <a:rPr lang="ar-SA"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12000تصنيف للشركات </a:t>
          </a:r>
          <a:endParaRPr lang="fr-FR"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3661B477-786E-4803-853C-EAF327EDCF42}" type="parTrans" cxnId="{2140AD79-F30C-4E1F-B6D1-BB7C05744DE7}">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7460EA53-E877-42DD-B16F-17DE31F0D075}" type="sibTrans" cxnId="{2140AD79-F30C-4E1F-B6D1-BB7C05744DE7}">
      <dgm:prSet/>
      <dgm:spPr/>
      <dgm:t>
        <a:bodyPr/>
        <a:lstStyle/>
        <a:p>
          <a:endParaRPr lang="fr-F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9AD45167-7B7A-4789-BABB-E72CEF49935D}" type="pres">
      <dgm:prSet presAssocID="{CBD72E0B-D5FE-4E90-A274-BF0CF4591D3A}" presName="cycle" presStyleCnt="0">
        <dgm:presLayoutVars>
          <dgm:dir/>
          <dgm:resizeHandles val="exact"/>
        </dgm:presLayoutVars>
      </dgm:prSet>
      <dgm:spPr/>
      <dgm:t>
        <a:bodyPr/>
        <a:lstStyle/>
        <a:p>
          <a:endParaRPr lang="fr-FR"/>
        </a:p>
      </dgm:t>
    </dgm:pt>
    <dgm:pt modelId="{0EB4E824-C989-47D0-963C-B910B58F9298}" type="pres">
      <dgm:prSet presAssocID="{0266FCE4-97A3-418E-B2F5-DECD9156390D}" presName="node" presStyleLbl="node1" presStyleIdx="0" presStyleCnt="5" custScaleX="115084">
        <dgm:presLayoutVars>
          <dgm:bulletEnabled val="1"/>
        </dgm:presLayoutVars>
      </dgm:prSet>
      <dgm:spPr/>
      <dgm:t>
        <a:bodyPr/>
        <a:lstStyle/>
        <a:p>
          <a:endParaRPr lang="fr-FR"/>
        </a:p>
      </dgm:t>
    </dgm:pt>
    <dgm:pt modelId="{0A21B3B8-388D-4DCE-A137-8931D335A0F3}" type="pres">
      <dgm:prSet presAssocID="{0266FCE4-97A3-418E-B2F5-DECD9156390D}" presName="spNode" presStyleCnt="0"/>
      <dgm:spPr/>
    </dgm:pt>
    <dgm:pt modelId="{BCE0ECD5-62DB-4C2F-8277-5BCDB5BDC676}" type="pres">
      <dgm:prSet presAssocID="{3F5DBE6D-479E-4AE2-AA7C-5AF3AECC11B0}" presName="sibTrans" presStyleLbl="sibTrans1D1" presStyleIdx="0" presStyleCnt="5"/>
      <dgm:spPr/>
      <dgm:t>
        <a:bodyPr/>
        <a:lstStyle/>
        <a:p>
          <a:endParaRPr lang="fr-FR"/>
        </a:p>
      </dgm:t>
    </dgm:pt>
    <dgm:pt modelId="{E8EBDD56-662C-42B6-9D89-441C203DEC91}" type="pres">
      <dgm:prSet presAssocID="{DD1B2AAD-6C52-4691-A733-A8E2ABACDF6E}" presName="node" presStyleLbl="node1" presStyleIdx="1" presStyleCnt="5">
        <dgm:presLayoutVars>
          <dgm:bulletEnabled val="1"/>
        </dgm:presLayoutVars>
      </dgm:prSet>
      <dgm:spPr/>
      <dgm:t>
        <a:bodyPr/>
        <a:lstStyle/>
        <a:p>
          <a:endParaRPr lang="fr-FR"/>
        </a:p>
      </dgm:t>
    </dgm:pt>
    <dgm:pt modelId="{B23EE5D1-CE85-4A31-A38E-AA7EB6CDB768}" type="pres">
      <dgm:prSet presAssocID="{DD1B2AAD-6C52-4691-A733-A8E2ABACDF6E}" presName="spNode" presStyleCnt="0"/>
      <dgm:spPr/>
    </dgm:pt>
    <dgm:pt modelId="{06375FDE-5082-4DB9-8CF8-70192CB05848}" type="pres">
      <dgm:prSet presAssocID="{422F7D64-21AB-4408-BC12-F036646CDB64}" presName="sibTrans" presStyleLbl="sibTrans1D1" presStyleIdx="1" presStyleCnt="5"/>
      <dgm:spPr/>
      <dgm:t>
        <a:bodyPr/>
        <a:lstStyle/>
        <a:p>
          <a:endParaRPr lang="fr-FR"/>
        </a:p>
      </dgm:t>
    </dgm:pt>
    <dgm:pt modelId="{08E720BB-B558-47A6-A21A-A3811EB72649}" type="pres">
      <dgm:prSet presAssocID="{B2FD96E7-17D9-4FBE-836E-E46CAE204CF3}" presName="node" presStyleLbl="node1" presStyleIdx="2" presStyleCnt="5">
        <dgm:presLayoutVars>
          <dgm:bulletEnabled val="1"/>
        </dgm:presLayoutVars>
      </dgm:prSet>
      <dgm:spPr/>
      <dgm:t>
        <a:bodyPr/>
        <a:lstStyle/>
        <a:p>
          <a:endParaRPr lang="fr-FR"/>
        </a:p>
      </dgm:t>
    </dgm:pt>
    <dgm:pt modelId="{A12FC226-1AE2-419A-B421-3121BE1E35D4}" type="pres">
      <dgm:prSet presAssocID="{B2FD96E7-17D9-4FBE-836E-E46CAE204CF3}" presName="spNode" presStyleCnt="0"/>
      <dgm:spPr/>
    </dgm:pt>
    <dgm:pt modelId="{D2E4661D-ABCC-4A0A-B64C-8F753312F2B1}" type="pres">
      <dgm:prSet presAssocID="{9AF901C0-41C1-4879-9A98-5DAB25E05F81}" presName="sibTrans" presStyleLbl="sibTrans1D1" presStyleIdx="2" presStyleCnt="5"/>
      <dgm:spPr/>
      <dgm:t>
        <a:bodyPr/>
        <a:lstStyle/>
        <a:p>
          <a:endParaRPr lang="fr-FR"/>
        </a:p>
      </dgm:t>
    </dgm:pt>
    <dgm:pt modelId="{57255171-8A9E-46D6-9369-7D5BCECAB6C4}" type="pres">
      <dgm:prSet presAssocID="{06C60240-A19F-4FF7-A216-33BD1E626F39}" presName="node" presStyleLbl="node1" presStyleIdx="3" presStyleCnt="5" custScaleX="128714" custRadScaleRad="101467" custRadScaleInc="4688">
        <dgm:presLayoutVars>
          <dgm:bulletEnabled val="1"/>
        </dgm:presLayoutVars>
      </dgm:prSet>
      <dgm:spPr/>
      <dgm:t>
        <a:bodyPr/>
        <a:lstStyle/>
        <a:p>
          <a:endParaRPr lang="fr-FR"/>
        </a:p>
      </dgm:t>
    </dgm:pt>
    <dgm:pt modelId="{5996BAFB-AE2B-439B-BD90-D8CAE5AE1DD6}" type="pres">
      <dgm:prSet presAssocID="{06C60240-A19F-4FF7-A216-33BD1E626F39}" presName="spNode" presStyleCnt="0"/>
      <dgm:spPr/>
    </dgm:pt>
    <dgm:pt modelId="{36A86956-4E08-40A0-A493-655AAFE4C0DB}" type="pres">
      <dgm:prSet presAssocID="{8EEEA1F6-C70E-443D-B6E1-91CB5F32811A}" presName="sibTrans" presStyleLbl="sibTrans1D1" presStyleIdx="3" presStyleCnt="5"/>
      <dgm:spPr/>
      <dgm:t>
        <a:bodyPr/>
        <a:lstStyle/>
        <a:p>
          <a:endParaRPr lang="fr-FR"/>
        </a:p>
      </dgm:t>
    </dgm:pt>
    <dgm:pt modelId="{AF7069DB-1C79-4A78-965D-88F553902A08}" type="pres">
      <dgm:prSet presAssocID="{8076C042-FAA1-4ABC-8CEA-ECED5A18A199}" presName="node" presStyleLbl="node1" presStyleIdx="4" presStyleCnt="5" custRadScaleRad="97445" custRadScaleInc="5171">
        <dgm:presLayoutVars>
          <dgm:bulletEnabled val="1"/>
        </dgm:presLayoutVars>
      </dgm:prSet>
      <dgm:spPr/>
      <dgm:t>
        <a:bodyPr/>
        <a:lstStyle/>
        <a:p>
          <a:endParaRPr lang="fr-FR"/>
        </a:p>
      </dgm:t>
    </dgm:pt>
    <dgm:pt modelId="{9B3DEF1F-B8DF-4913-9F44-0033FDAB90A8}" type="pres">
      <dgm:prSet presAssocID="{8076C042-FAA1-4ABC-8CEA-ECED5A18A199}" presName="spNode" presStyleCnt="0"/>
      <dgm:spPr/>
    </dgm:pt>
    <dgm:pt modelId="{E8B426E7-6827-452A-B4CB-8A5AA70AA1C0}" type="pres">
      <dgm:prSet presAssocID="{7460EA53-E877-42DD-B16F-17DE31F0D075}" presName="sibTrans" presStyleLbl="sibTrans1D1" presStyleIdx="4" presStyleCnt="5"/>
      <dgm:spPr/>
      <dgm:t>
        <a:bodyPr/>
        <a:lstStyle/>
        <a:p>
          <a:endParaRPr lang="fr-FR"/>
        </a:p>
      </dgm:t>
    </dgm:pt>
  </dgm:ptLst>
  <dgm:cxnLst>
    <dgm:cxn modelId="{39BFD0ED-F255-4651-8E11-B2157D1235A7}" type="presOf" srcId="{06C60240-A19F-4FF7-A216-33BD1E626F39}" destId="{57255171-8A9E-46D6-9369-7D5BCECAB6C4}" srcOrd="0" destOrd="0" presId="urn:microsoft.com/office/officeart/2005/8/layout/cycle5"/>
    <dgm:cxn modelId="{C06E3702-F56E-4292-A023-D7200237FCD5}" type="presOf" srcId="{CBD72E0B-D5FE-4E90-A274-BF0CF4591D3A}" destId="{9AD45167-7B7A-4789-BABB-E72CEF49935D}" srcOrd="0" destOrd="0" presId="urn:microsoft.com/office/officeart/2005/8/layout/cycle5"/>
    <dgm:cxn modelId="{AE55AB6E-372E-4FB9-B219-09230691BE76}" srcId="{CBD72E0B-D5FE-4E90-A274-BF0CF4591D3A}" destId="{06C60240-A19F-4FF7-A216-33BD1E626F39}" srcOrd="3" destOrd="0" parTransId="{951C8E5D-80A1-4C50-893B-13776ADDD308}" sibTransId="{8EEEA1F6-C70E-443D-B6E1-91CB5F32811A}"/>
    <dgm:cxn modelId="{C3A8509B-D9CA-4F05-8E1F-E30A4FDD153C}" srcId="{CBD72E0B-D5FE-4E90-A274-BF0CF4591D3A}" destId="{0266FCE4-97A3-418E-B2F5-DECD9156390D}" srcOrd="0" destOrd="0" parTransId="{62D8C44E-E462-43B1-AD65-EC2F5854EA37}" sibTransId="{3F5DBE6D-479E-4AE2-AA7C-5AF3AECC11B0}"/>
    <dgm:cxn modelId="{1DBDE0C5-D364-497D-9E70-446F1D68BD58}" srcId="{CBD72E0B-D5FE-4E90-A274-BF0CF4591D3A}" destId="{B2FD96E7-17D9-4FBE-836E-E46CAE204CF3}" srcOrd="2" destOrd="0" parTransId="{24620858-AD5B-47C1-8AB4-007C103349A8}" sibTransId="{9AF901C0-41C1-4879-9A98-5DAB25E05F81}"/>
    <dgm:cxn modelId="{B0460A5B-CEE6-416A-B68F-0A2108F848BE}" type="presOf" srcId="{8EEEA1F6-C70E-443D-B6E1-91CB5F32811A}" destId="{36A86956-4E08-40A0-A493-655AAFE4C0DB}" srcOrd="0" destOrd="0" presId="urn:microsoft.com/office/officeart/2005/8/layout/cycle5"/>
    <dgm:cxn modelId="{5C9E0E6D-EB67-4BDC-A0C1-68F0A8B4DC67}" type="presOf" srcId="{0266FCE4-97A3-418E-B2F5-DECD9156390D}" destId="{0EB4E824-C989-47D0-963C-B910B58F9298}" srcOrd="0" destOrd="0" presId="urn:microsoft.com/office/officeart/2005/8/layout/cycle5"/>
    <dgm:cxn modelId="{2140AD79-F30C-4E1F-B6D1-BB7C05744DE7}" srcId="{CBD72E0B-D5FE-4E90-A274-BF0CF4591D3A}" destId="{8076C042-FAA1-4ABC-8CEA-ECED5A18A199}" srcOrd="4" destOrd="0" parTransId="{3661B477-786E-4803-853C-EAF327EDCF42}" sibTransId="{7460EA53-E877-42DD-B16F-17DE31F0D075}"/>
    <dgm:cxn modelId="{EBA59AB7-6E52-4644-BB8F-FF24069FFAE6}" type="presOf" srcId="{9AF901C0-41C1-4879-9A98-5DAB25E05F81}" destId="{D2E4661D-ABCC-4A0A-B64C-8F753312F2B1}" srcOrd="0" destOrd="0" presId="urn:microsoft.com/office/officeart/2005/8/layout/cycle5"/>
    <dgm:cxn modelId="{22C1C1B0-373C-49EB-9C18-089A69BE0131}" type="presOf" srcId="{B2FD96E7-17D9-4FBE-836E-E46CAE204CF3}" destId="{08E720BB-B558-47A6-A21A-A3811EB72649}" srcOrd="0" destOrd="0" presId="urn:microsoft.com/office/officeart/2005/8/layout/cycle5"/>
    <dgm:cxn modelId="{AF0B319A-5F6A-46FE-A4F8-223DBAF573FC}" type="presOf" srcId="{422F7D64-21AB-4408-BC12-F036646CDB64}" destId="{06375FDE-5082-4DB9-8CF8-70192CB05848}" srcOrd="0" destOrd="0" presId="urn:microsoft.com/office/officeart/2005/8/layout/cycle5"/>
    <dgm:cxn modelId="{C3CE4458-C278-49E8-818B-2CB9DDA31B71}" type="presOf" srcId="{DD1B2AAD-6C52-4691-A733-A8E2ABACDF6E}" destId="{E8EBDD56-662C-42B6-9D89-441C203DEC91}" srcOrd="0" destOrd="0" presId="urn:microsoft.com/office/officeart/2005/8/layout/cycle5"/>
    <dgm:cxn modelId="{265B30F2-66BA-4BD9-9034-98483EB6F7C0}" type="presOf" srcId="{3F5DBE6D-479E-4AE2-AA7C-5AF3AECC11B0}" destId="{BCE0ECD5-62DB-4C2F-8277-5BCDB5BDC676}" srcOrd="0" destOrd="0" presId="urn:microsoft.com/office/officeart/2005/8/layout/cycle5"/>
    <dgm:cxn modelId="{BD225EE0-23AF-4416-B88F-1A53181444FC}" type="presOf" srcId="{7460EA53-E877-42DD-B16F-17DE31F0D075}" destId="{E8B426E7-6827-452A-B4CB-8A5AA70AA1C0}" srcOrd="0" destOrd="0" presId="urn:microsoft.com/office/officeart/2005/8/layout/cycle5"/>
    <dgm:cxn modelId="{72B0DF5B-8331-4D1E-BC48-331D04F78A25}" srcId="{CBD72E0B-D5FE-4E90-A274-BF0CF4591D3A}" destId="{DD1B2AAD-6C52-4691-A733-A8E2ABACDF6E}" srcOrd="1" destOrd="0" parTransId="{FDA3C1DC-B6C5-4846-911D-7556A7B2613A}" sibTransId="{422F7D64-21AB-4408-BC12-F036646CDB64}"/>
    <dgm:cxn modelId="{274DAFDD-FD8B-4BA5-9622-27B3B2940544}" type="presOf" srcId="{8076C042-FAA1-4ABC-8CEA-ECED5A18A199}" destId="{AF7069DB-1C79-4A78-965D-88F553902A08}" srcOrd="0" destOrd="0" presId="urn:microsoft.com/office/officeart/2005/8/layout/cycle5"/>
    <dgm:cxn modelId="{9B4B4CCA-9ACE-488D-B650-3C9856CFB9ED}" type="presParOf" srcId="{9AD45167-7B7A-4789-BABB-E72CEF49935D}" destId="{0EB4E824-C989-47D0-963C-B910B58F9298}" srcOrd="0" destOrd="0" presId="urn:microsoft.com/office/officeart/2005/8/layout/cycle5"/>
    <dgm:cxn modelId="{5B7735CA-58D7-45F7-AEE6-DBB469B16FD6}" type="presParOf" srcId="{9AD45167-7B7A-4789-BABB-E72CEF49935D}" destId="{0A21B3B8-388D-4DCE-A137-8931D335A0F3}" srcOrd="1" destOrd="0" presId="urn:microsoft.com/office/officeart/2005/8/layout/cycle5"/>
    <dgm:cxn modelId="{889F5234-A170-4AF7-8594-F09793F2ED4A}" type="presParOf" srcId="{9AD45167-7B7A-4789-BABB-E72CEF49935D}" destId="{BCE0ECD5-62DB-4C2F-8277-5BCDB5BDC676}" srcOrd="2" destOrd="0" presId="urn:microsoft.com/office/officeart/2005/8/layout/cycle5"/>
    <dgm:cxn modelId="{42281CF1-438E-42F9-A478-7890FD05970F}" type="presParOf" srcId="{9AD45167-7B7A-4789-BABB-E72CEF49935D}" destId="{E8EBDD56-662C-42B6-9D89-441C203DEC91}" srcOrd="3" destOrd="0" presId="urn:microsoft.com/office/officeart/2005/8/layout/cycle5"/>
    <dgm:cxn modelId="{B0B40191-BE68-4201-8246-A1F23886BF7E}" type="presParOf" srcId="{9AD45167-7B7A-4789-BABB-E72CEF49935D}" destId="{B23EE5D1-CE85-4A31-A38E-AA7EB6CDB768}" srcOrd="4" destOrd="0" presId="urn:microsoft.com/office/officeart/2005/8/layout/cycle5"/>
    <dgm:cxn modelId="{9D5D2C1C-2A3D-4D5A-BFA4-95132634A669}" type="presParOf" srcId="{9AD45167-7B7A-4789-BABB-E72CEF49935D}" destId="{06375FDE-5082-4DB9-8CF8-70192CB05848}" srcOrd="5" destOrd="0" presId="urn:microsoft.com/office/officeart/2005/8/layout/cycle5"/>
    <dgm:cxn modelId="{382B3765-D54D-4289-B264-028959752499}" type="presParOf" srcId="{9AD45167-7B7A-4789-BABB-E72CEF49935D}" destId="{08E720BB-B558-47A6-A21A-A3811EB72649}" srcOrd="6" destOrd="0" presId="urn:microsoft.com/office/officeart/2005/8/layout/cycle5"/>
    <dgm:cxn modelId="{82AB5B51-A2D3-4CC4-B164-405F2A87D010}" type="presParOf" srcId="{9AD45167-7B7A-4789-BABB-E72CEF49935D}" destId="{A12FC226-1AE2-419A-B421-3121BE1E35D4}" srcOrd="7" destOrd="0" presId="urn:microsoft.com/office/officeart/2005/8/layout/cycle5"/>
    <dgm:cxn modelId="{74FCCBBD-0A72-4BC1-8309-3DAEA00DE83E}" type="presParOf" srcId="{9AD45167-7B7A-4789-BABB-E72CEF49935D}" destId="{D2E4661D-ABCC-4A0A-B64C-8F753312F2B1}" srcOrd="8" destOrd="0" presId="urn:microsoft.com/office/officeart/2005/8/layout/cycle5"/>
    <dgm:cxn modelId="{632C7BA7-00BC-435F-9B59-A73E812DFE2B}" type="presParOf" srcId="{9AD45167-7B7A-4789-BABB-E72CEF49935D}" destId="{57255171-8A9E-46D6-9369-7D5BCECAB6C4}" srcOrd="9" destOrd="0" presId="urn:microsoft.com/office/officeart/2005/8/layout/cycle5"/>
    <dgm:cxn modelId="{96AAC11D-DB9F-4103-B76A-146E38B1314C}" type="presParOf" srcId="{9AD45167-7B7A-4789-BABB-E72CEF49935D}" destId="{5996BAFB-AE2B-439B-BD90-D8CAE5AE1DD6}" srcOrd="10" destOrd="0" presId="urn:microsoft.com/office/officeart/2005/8/layout/cycle5"/>
    <dgm:cxn modelId="{AB3E21CC-35F4-4CAE-BDF7-9FBAD69D5F9E}" type="presParOf" srcId="{9AD45167-7B7A-4789-BABB-E72CEF49935D}" destId="{36A86956-4E08-40A0-A493-655AAFE4C0DB}" srcOrd="11" destOrd="0" presId="urn:microsoft.com/office/officeart/2005/8/layout/cycle5"/>
    <dgm:cxn modelId="{82BC0218-DBFC-4281-9500-3137A07A0566}" type="presParOf" srcId="{9AD45167-7B7A-4789-BABB-E72CEF49935D}" destId="{AF7069DB-1C79-4A78-965D-88F553902A08}" srcOrd="12" destOrd="0" presId="urn:microsoft.com/office/officeart/2005/8/layout/cycle5"/>
    <dgm:cxn modelId="{C4E451DB-B02A-41F5-9C8E-59EE89769636}" type="presParOf" srcId="{9AD45167-7B7A-4789-BABB-E72CEF49935D}" destId="{9B3DEF1F-B8DF-4913-9F44-0033FDAB90A8}" srcOrd="13" destOrd="0" presId="urn:microsoft.com/office/officeart/2005/8/layout/cycle5"/>
    <dgm:cxn modelId="{1796F35B-5808-43A5-B583-E45F536B93E6}" type="presParOf" srcId="{9AD45167-7B7A-4789-BABB-E72CEF49935D}" destId="{E8B426E7-6827-452A-B4CB-8A5AA70AA1C0}"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82FD60-2670-4EEC-92FF-AE56CE19CAE3}" type="doc">
      <dgm:prSet loTypeId="urn:microsoft.com/office/officeart/2005/8/layout/hierarchy4" loCatId="list" qsTypeId="urn:microsoft.com/office/officeart/2005/8/quickstyle/simple1" qsCatId="simple" csTypeId="urn:microsoft.com/office/officeart/2005/8/colors/accent5_5" csCatId="accent5" phldr="1"/>
      <dgm:spPr/>
      <dgm:t>
        <a:bodyPr/>
        <a:lstStyle/>
        <a:p>
          <a:endParaRPr lang="fr-FR"/>
        </a:p>
      </dgm:t>
    </dgm:pt>
    <dgm:pt modelId="{0A710538-899A-4147-9A7C-617B45B44800}">
      <dgm:prSet phldrT="[Texte]" custT="1"/>
      <dgm:spPr/>
      <dgm:t>
        <a:bodyPr/>
        <a:lstStyle/>
        <a:p>
          <a:pPr rtl="1"/>
          <a:r>
            <a:rPr lang="ar-SA" sz="2400" b="1" dirty="0" smtClean="0"/>
            <a:t>تقوم هذه الوكالة بإجراء التصنيفات الائتمانية التالية</a:t>
          </a:r>
          <a:endParaRPr lang="fr-FR" sz="2400" b="1" dirty="0"/>
        </a:p>
      </dgm:t>
    </dgm:pt>
    <dgm:pt modelId="{2541DD99-73A4-4246-89C3-7B37A6D39552}" type="parTrans" cxnId="{0F58FC05-58DB-4B72-9A86-1D6238312C09}">
      <dgm:prSet/>
      <dgm:spPr/>
      <dgm:t>
        <a:bodyPr/>
        <a:lstStyle/>
        <a:p>
          <a:endParaRPr lang="fr-FR" sz="2400" b="1"/>
        </a:p>
      </dgm:t>
    </dgm:pt>
    <dgm:pt modelId="{BC5A3AA2-01BD-4D76-9C43-6F43B581D843}" type="sibTrans" cxnId="{0F58FC05-58DB-4B72-9A86-1D6238312C09}">
      <dgm:prSet/>
      <dgm:spPr/>
      <dgm:t>
        <a:bodyPr/>
        <a:lstStyle/>
        <a:p>
          <a:endParaRPr lang="fr-FR" sz="2400" b="1"/>
        </a:p>
      </dgm:t>
    </dgm:pt>
    <dgm:pt modelId="{95FCEDA4-63C0-4FE5-9BD0-FEFC780F3928}">
      <dgm:prSet phldrT="[Texte]" custT="1"/>
      <dgm:spPr/>
      <dgm:t>
        <a:bodyPr/>
        <a:lstStyle/>
        <a:p>
          <a:pPr rtl="1"/>
          <a:r>
            <a:rPr lang="ar-SA" sz="2400" b="1" dirty="0" smtClean="0"/>
            <a:t>3212 تصنيف للمصارف والمؤسسات المالية غير المصرفية </a:t>
          </a:r>
          <a:endParaRPr lang="fr-FR" sz="2400" b="1" dirty="0"/>
        </a:p>
      </dgm:t>
    </dgm:pt>
    <dgm:pt modelId="{65BB08CA-DD95-4B95-A648-36C4D9224EB7}" type="parTrans" cxnId="{C7DF55BB-448C-4B1A-AB8A-8091985AEF5D}">
      <dgm:prSet/>
      <dgm:spPr/>
      <dgm:t>
        <a:bodyPr/>
        <a:lstStyle/>
        <a:p>
          <a:endParaRPr lang="fr-FR" sz="2400" b="1"/>
        </a:p>
      </dgm:t>
    </dgm:pt>
    <dgm:pt modelId="{3938B863-85B5-4B02-B445-4AC1EADAA98E}" type="sibTrans" cxnId="{C7DF55BB-448C-4B1A-AB8A-8091985AEF5D}">
      <dgm:prSet/>
      <dgm:spPr/>
      <dgm:t>
        <a:bodyPr/>
        <a:lstStyle/>
        <a:p>
          <a:endParaRPr lang="fr-FR" sz="2400" b="1"/>
        </a:p>
      </dgm:t>
    </dgm:pt>
    <dgm:pt modelId="{0A8B984B-C18D-40CE-8458-E74C57934387}">
      <dgm:prSet phldrT="[Texte]" custT="1"/>
      <dgm:spPr/>
      <dgm:t>
        <a:bodyPr/>
        <a:lstStyle/>
        <a:p>
          <a:pPr rtl="1"/>
          <a:r>
            <a:rPr lang="ar-SA" sz="2400" b="1" dirty="0" smtClean="0"/>
            <a:t>1724 تصنيف لمؤسسات متنوعة حول العالم</a:t>
          </a:r>
          <a:endParaRPr lang="fr-FR" sz="2400" b="1" dirty="0"/>
        </a:p>
      </dgm:t>
    </dgm:pt>
    <dgm:pt modelId="{9942E688-AD14-49C8-932D-BFC8B0B0A080}" type="parTrans" cxnId="{35B8AE7A-D961-4E90-9407-8F4AD9FC2C00}">
      <dgm:prSet/>
      <dgm:spPr/>
      <dgm:t>
        <a:bodyPr/>
        <a:lstStyle/>
        <a:p>
          <a:endParaRPr lang="fr-FR" sz="2400" b="1"/>
        </a:p>
      </dgm:t>
    </dgm:pt>
    <dgm:pt modelId="{5B4C98B9-80B8-4408-91AF-5A4358C4BD05}" type="sibTrans" cxnId="{35B8AE7A-D961-4E90-9407-8F4AD9FC2C00}">
      <dgm:prSet/>
      <dgm:spPr/>
      <dgm:t>
        <a:bodyPr/>
        <a:lstStyle/>
        <a:p>
          <a:endParaRPr lang="fr-FR" sz="2400" b="1"/>
        </a:p>
      </dgm:t>
    </dgm:pt>
    <dgm:pt modelId="{B70696B4-F7DB-4A70-8E06-0B759A920850}">
      <dgm:prSet phldrT="[Texte]" custT="1"/>
      <dgm:spPr/>
      <dgm:t>
        <a:bodyPr/>
        <a:lstStyle/>
        <a:p>
          <a:r>
            <a:rPr lang="ar-SA" sz="2400" b="1" dirty="0" smtClean="0"/>
            <a:t>اكثر من 9400 من الادوات المالية المركبة ذات المخاطر المرتفعة</a:t>
          </a:r>
          <a:endParaRPr lang="fr-FR" sz="2400" b="1" dirty="0"/>
        </a:p>
      </dgm:t>
    </dgm:pt>
    <dgm:pt modelId="{455DE087-8EB1-495C-87AC-CF9D08594A17}" type="parTrans" cxnId="{946F1677-B6D7-43E7-9EF9-3C86C4F6795E}">
      <dgm:prSet/>
      <dgm:spPr/>
      <dgm:t>
        <a:bodyPr/>
        <a:lstStyle/>
        <a:p>
          <a:endParaRPr lang="fr-FR" sz="2400" b="1"/>
        </a:p>
      </dgm:t>
    </dgm:pt>
    <dgm:pt modelId="{BD9AAF52-C973-4BA7-B854-07AC327D882C}" type="sibTrans" cxnId="{946F1677-B6D7-43E7-9EF9-3C86C4F6795E}">
      <dgm:prSet/>
      <dgm:spPr/>
      <dgm:t>
        <a:bodyPr/>
        <a:lstStyle/>
        <a:p>
          <a:endParaRPr lang="fr-FR" sz="2400" b="1"/>
        </a:p>
      </dgm:t>
    </dgm:pt>
    <dgm:pt modelId="{5A76DE78-03C8-47C0-B0AD-E20FE596C403}">
      <dgm:prSet phldrT="[Texte]" custT="1"/>
      <dgm:spPr/>
      <dgm:t>
        <a:bodyPr/>
        <a:lstStyle/>
        <a:p>
          <a:pPr rtl="1"/>
          <a:r>
            <a:rPr lang="ar-SA" sz="2400" b="1" dirty="0" smtClean="0"/>
            <a:t>105 تصنيفات ائتمانية سيادية حول العالم</a:t>
          </a:r>
          <a:endParaRPr lang="fr-FR" sz="2400" b="1" dirty="0"/>
        </a:p>
      </dgm:t>
    </dgm:pt>
    <dgm:pt modelId="{98EBC721-7B6D-4C2C-8DD6-9840AB28320C}" type="parTrans" cxnId="{F8374CE9-EE83-417B-BA88-DEAC5E2D7A8A}">
      <dgm:prSet/>
      <dgm:spPr/>
      <dgm:t>
        <a:bodyPr/>
        <a:lstStyle/>
        <a:p>
          <a:endParaRPr lang="fr-FR" sz="2400" b="1"/>
        </a:p>
      </dgm:t>
    </dgm:pt>
    <dgm:pt modelId="{6A993FEF-0778-4BD5-B00A-3692A77F596D}" type="sibTrans" cxnId="{F8374CE9-EE83-417B-BA88-DEAC5E2D7A8A}">
      <dgm:prSet/>
      <dgm:spPr/>
      <dgm:t>
        <a:bodyPr/>
        <a:lstStyle/>
        <a:p>
          <a:endParaRPr lang="fr-FR" sz="2400" b="1"/>
        </a:p>
      </dgm:t>
    </dgm:pt>
    <dgm:pt modelId="{BB915166-446B-48C5-8FFA-2AC43E60A4D6}">
      <dgm:prSet phldrT="[Texte]" custT="1"/>
      <dgm:spPr/>
      <dgm:t>
        <a:bodyPr/>
        <a:lstStyle/>
        <a:p>
          <a:pPr rtl="1"/>
          <a:r>
            <a:rPr lang="ar-SA" sz="2400" b="1" dirty="0" smtClean="0"/>
            <a:t>2294 تصنيف لشركات التامين</a:t>
          </a:r>
          <a:endParaRPr lang="fr-FR" sz="2400" b="1" dirty="0"/>
        </a:p>
      </dgm:t>
    </dgm:pt>
    <dgm:pt modelId="{D3F1B440-80D1-446C-8AEF-48A2C935A0DB}" type="parTrans" cxnId="{840CD565-511D-4DE7-AC68-19BDFEEA5668}">
      <dgm:prSet/>
      <dgm:spPr/>
      <dgm:t>
        <a:bodyPr/>
        <a:lstStyle/>
        <a:p>
          <a:endParaRPr lang="fr-FR" sz="2400" b="1"/>
        </a:p>
      </dgm:t>
    </dgm:pt>
    <dgm:pt modelId="{36767C92-8B55-4ABC-B914-B89FFEBF2939}" type="sibTrans" cxnId="{840CD565-511D-4DE7-AC68-19BDFEEA5668}">
      <dgm:prSet/>
      <dgm:spPr/>
      <dgm:t>
        <a:bodyPr/>
        <a:lstStyle/>
        <a:p>
          <a:endParaRPr lang="fr-FR" sz="2400" b="1"/>
        </a:p>
      </dgm:t>
    </dgm:pt>
    <dgm:pt modelId="{6FF42CC4-10C1-4A9D-BD39-EBD5555869F1}" type="pres">
      <dgm:prSet presAssocID="{1782FD60-2670-4EEC-92FF-AE56CE19CAE3}" presName="Name0" presStyleCnt="0">
        <dgm:presLayoutVars>
          <dgm:chPref val="1"/>
          <dgm:dir/>
          <dgm:animOne val="branch"/>
          <dgm:animLvl val="lvl"/>
          <dgm:resizeHandles/>
        </dgm:presLayoutVars>
      </dgm:prSet>
      <dgm:spPr/>
      <dgm:t>
        <a:bodyPr/>
        <a:lstStyle/>
        <a:p>
          <a:endParaRPr lang="fr-FR"/>
        </a:p>
      </dgm:t>
    </dgm:pt>
    <dgm:pt modelId="{3C7DCD6B-4932-4851-ADEB-E24631CB786B}" type="pres">
      <dgm:prSet presAssocID="{0A710538-899A-4147-9A7C-617B45B44800}" presName="vertOne" presStyleCnt="0"/>
      <dgm:spPr/>
    </dgm:pt>
    <dgm:pt modelId="{355D12CD-0A49-40B8-843C-F837316C9728}" type="pres">
      <dgm:prSet presAssocID="{0A710538-899A-4147-9A7C-617B45B44800}" presName="txOne" presStyleLbl="node0" presStyleIdx="0" presStyleCnt="1">
        <dgm:presLayoutVars>
          <dgm:chPref val="3"/>
        </dgm:presLayoutVars>
      </dgm:prSet>
      <dgm:spPr/>
      <dgm:t>
        <a:bodyPr/>
        <a:lstStyle/>
        <a:p>
          <a:endParaRPr lang="fr-FR"/>
        </a:p>
      </dgm:t>
    </dgm:pt>
    <dgm:pt modelId="{8DC4EB79-B9C3-4D77-9C70-238A11AB3169}" type="pres">
      <dgm:prSet presAssocID="{0A710538-899A-4147-9A7C-617B45B44800}" presName="parTransOne" presStyleCnt="0"/>
      <dgm:spPr/>
    </dgm:pt>
    <dgm:pt modelId="{04499359-2E83-43FF-BF29-ECACFAA591BF}" type="pres">
      <dgm:prSet presAssocID="{0A710538-899A-4147-9A7C-617B45B44800}" presName="horzOne" presStyleCnt="0"/>
      <dgm:spPr/>
    </dgm:pt>
    <dgm:pt modelId="{108F51CC-B15F-4C3C-95B7-2C8094A97E0F}" type="pres">
      <dgm:prSet presAssocID="{95FCEDA4-63C0-4FE5-9BD0-FEFC780F3928}" presName="vertTwo" presStyleCnt="0"/>
      <dgm:spPr/>
    </dgm:pt>
    <dgm:pt modelId="{78D2A4C5-26CF-4F21-A5DA-2A4E94FCB3AB}" type="pres">
      <dgm:prSet presAssocID="{95FCEDA4-63C0-4FE5-9BD0-FEFC780F3928}" presName="txTwo" presStyleLbl="node2" presStyleIdx="0" presStyleCnt="2" custScaleX="113713">
        <dgm:presLayoutVars>
          <dgm:chPref val="3"/>
        </dgm:presLayoutVars>
      </dgm:prSet>
      <dgm:spPr/>
      <dgm:t>
        <a:bodyPr/>
        <a:lstStyle/>
        <a:p>
          <a:endParaRPr lang="fr-FR"/>
        </a:p>
      </dgm:t>
    </dgm:pt>
    <dgm:pt modelId="{0095B810-C6B0-49B7-944E-DF7D04AE6BAC}" type="pres">
      <dgm:prSet presAssocID="{95FCEDA4-63C0-4FE5-9BD0-FEFC780F3928}" presName="parTransTwo" presStyleCnt="0"/>
      <dgm:spPr/>
    </dgm:pt>
    <dgm:pt modelId="{6BDC35AC-483B-4120-B3B9-745B6538FD29}" type="pres">
      <dgm:prSet presAssocID="{95FCEDA4-63C0-4FE5-9BD0-FEFC780F3928}" presName="horzTwo" presStyleCnt="0"/>
      <dgm:spPr/>
    </dgm:pt>
    <dgm:pt modelId="{71B98492-8A80-4208-9C38-36E17BAA2850}" type="pres">
      <dgm:prSet presAssocID="{0A8B984B-C18D-40CE-8458-E74C57934387}" presName="vertThree" presStyleCnt="0"/>
      <dgm:spPr/>
    </dgm:pt>
    <dgm:pt modelId="{05D7407F-060D-4B90-8148-C1F96C34992B}" type="pres">
      <dgm:prSet presAssocID="{0A8B984B-C18D-40CE-8458-E74C57934387}" presName="txThree" presStyleLbl="node3" presStyleIdx="0" presStyleCnt="3" custScaleX="214594" custLinFactNeighborX="-18801">
        <dgm:presLayoutVars>
          <dgm:chPref val="3"/>
        </dgm:presLayoutVars>
      </dgm:prSet>
      <dgm:spPr/>
      <dgm:t>
        <a:bodyPr/>
        <a:lstStyle/>
        <a:p>
          <a:endParaRPr lang="fr-FR"/>
        </a:p>
      </dgm:t>
    </dgm:pt>
    <dgm:pt modelId="{499FBACF-8E6D-4C4D-B771-C3009526FBEB}" type="pres">
      <dgm:prSet presAssocID="{0A8B984B-C18D-40CE-8458-E74C57934387}" presName="horzThree" presStyleCnt="0"/>
      <dgm:spPr/>
    </dgm:pt>
    <dgm:pt modelId="{AE6F8709-ECF0-433D-A625-3B2A9C290943}" type="pres">
      <dgm:prSet presAssocID="{5B4C98B9-80B8-4408-91AF-5A4358C4BD05}" presName="sibSpaceThree" presStyleCnt="0"/>
      <dgm:spPr/>
    </dgm:pt>
    <dgm:pt modelId="{218D7138-B526-4D55-866F-D3924231D938}" type="pres">
      <dgm:prSet presAssocID="{B70696B4-F7DB-4A70-8E06-0B759A920850}" presName="vertThree" presStyleCnt="0"/>
      <dgm:spPr/>
    </dgm:pt>
    <dgm:pt modelId="{73CE6004-F0D9-4F1C-86C0-33AD553ABFD0}" type="pres">
      <dgm:prSet presAssocID="{B70696B4-F7DB-4A70-8E06-0B759A920850}" presName="txThree" presStyleLbl="node3" presStyleIdx="1" presStyleCnt="3" custScaleX="251307" custScaleY="106435" custLinFactNeighborX="17664" custLinFactNeighborY="-1776">
        <dgm:presLayoutVars>
          <dgm:chPref val="3"/>
        </dgm:presLayoutVars>
      </dgm:prSet>
      <dgm:spPr/>
      <dgm:t>
        <a:bodyPr/>
        <a:lstStyle/>
        <a:p>
          <a:endParaRPr lang="fr-FR"/>
        </a:p>
      </dgm:t>
    </dgm:pt>
    <dgm:pt modelId="{1BA31C1C-851A-4BD3-A08D-BDE21023C54E}" type="pres">
      <dgm:prSet presAssocID="{B70696B4-F7DB-4A70-8E06-0B759A920850}" presName="horzThree" presStyleCnt="0"/>
      <dgm:spPr/>
    </dgm:pt>
    <dgm:pt modelId="{F4373F6E-32C8-450C-A27E-8DA8770BB1A4}" type="pres">
      <dgm:prSet presAssocID="{3938B863-85B5-4B02-B445-4AC1EADAA98E}" presName="sibSpaceTwo" presStyleCnt="0"/>
      <dgm:spPr/>
    </dgm:pt>
    <dgm:pt modelId="{3221DB12-F10F-4F6A-8FFB-DFAABAC513B9}" type="pres">
      <dgm:prSet presAssocID="{5A76DE78-03C8-47C0-B0AD-E20FE596C403}" presName="vertTwo" presStyleCnt="0"/>
      <dgm:spPr/>
    </dgm:pt>
    <dgm:pt modelId="{434FBCC6-94A8-43AC-9209-CB4C326917E2}" type="pres">
      <dgm:prSet presAssocID="{5A76DE78-03C8-47C0-B0AD-E20FE596C403}" presName="txTwo" presStyleLbl="node2" presStyleIdx="1" presStyleCnt="2" custScaleX="142975" custLinFactNeighborX="36" custLinFactNeighborY="-6945">
        <dgm:presLayoutVars>
          <dgm:chPref val="3"/>
        </dgm:presLayoutVars>
      </dgm:prSet>
      <dgm:spPr/>
      <dgm:t>
        <a:bodyPr/>
        <a:lstStyle/>
        <a:p>
          <a:endParaRPr lang="fr-FR"/>
        </a:p>
      </dgm:t>
    </dgm:pt>
    <dgm:pt modelId="{EE63D697-FE3D-4619-86D8-A9BCC44028D8}" type="pres">
      <dgm:prSet presAssocID="{5A76DE78-03C8-47C0-B0AD-E20FE596C403}" presName="parTransTwo" presStyleCnt="0"/>
      <dgm:spPr/>
    </dgm:pt>
    <dgm:pt modelId="{72783D40-DA03-416A-8939-FBCA800751C6}" type="pres">
      <dgm:prSet presAssocID="{5A76DE78-03C8-47C0-B0AD-E20FE596C403}" presName="horzTwo" presStyleCnt="0"/>
      <dgm:spPr/>
    </dgm:pt>
    <dgm:pt modelId="{F49E6B87-5338-4F26-BF9A-5549A1AEDD59}" type="pres">
      <dgm:prSet presAssocID="{BB915166-446B-48C5-8FFA-2AC43E60A4D6}" presName="vertThree" presStyleCnt="0"/>
      <dgm:spPr/>
    </dgm:pt>
    <dgm:pt modelId="{F52F0BB9-BECF-460D-A5EF-1AD7220808A5}" type="pres">
      <dgm:prSet presAssocID="{BB915166-446B-48C5-8FFA-2AC43E60A4D6}" presName="txThree" presStyleLbl="node3" presStyleIdx="2" presStyleCnt="3" custScaleX="189571">
        <dgm:presLayoutVars>
          <dgm:chPref val="3"/>
        </dgm:presLayoutVars>
      </dgm:prSet>
      <dgm:spPr/>
      <dgm:t>
        <a:bodyPr/>
        <a:lstStyle/>
        <a:p>
          <a:endParaRPr lang="fr-FR"/>
        </a:p>
      </dgm:t>
    </dgm:pt>
    <dgm:pt modelId="{D3DC598A-B835-40CF-9169-833C050BCD2E}" type="pres">
      <dgm:prSet presAssocID="{BB915166-446B-48C5-8FFA-2AC43E60A4D6}" presName="horzThree" presStyleCnt="0"/>
      <dgm:spPr/>
    </dgm:pt>
  </dgm:ptLst>
  <dgm:cxnLst>
    <dgm:cxn modelId="{840CD565-511D-4DE7-AC68-19BDFEEA5668}" srcId="{5A76DE78-03C8-47C0-B0AD-E20FE596C403}" destId="{BB915166-446B-48C5-8FFA-2AC43E60A4D6}" srcOrd="0" destOrd="0" parTransId="{D3F1B440-80D1-446C-8AEF-48A2C935A0DB}" sibTransId="{36767C92-8B55-4ABC-B914-B89FFEBF2939}"/>
    <dgm:cxn modelId="{35B8AE7A-D961-4E90-9407-8F4AD9FC2C00}" srcId="{95FCEDA4-63C0-4FE5-9BD0-FEFC780F3928}" destId="{0A8B984B-C18D-40CE-8458-E74C57934387}" srcOrd="0" destOrd="0" parTransId="{9942E688-AD14-49C8-932D-BFC8B0B0A080}" sibTransId="{5B4C98B9-80B8-4408-91AF-5A4358C4BD05}"/>
    <dgm:cxn modelId="{C00BE3B9-466F-4D34-99B3-B903B5043AFE}" type="presOf" srcId="{0A8B984B-C18D-40CE-8458-E74C57934387}" destId="{05D7407F-060D-4B90-8148-C1F96C34992B}" srcOrd="0" destOrd="0" presId="urn:microsoft.com/office/officeart/2005/8/layout/hierarchy4"/>
    <dgm:cxn modelId="{FA130A0C-6D55-4F26-9362-EB646614EFCC}" type="presOf" srcId="{B70696B4-F7DB-4A70-8E06-0B759A920850}" destId="{73CE6004-F0D9-4F1C-86C0-33AD553ABFD0}" srcOrd="0" destOrd="0" presId="urn:microsoft.com/office/officeart/2005/8/layout/hierarchy4"/>
    <dgm:cxn modelId="{C7DF55BB-448C-4B1A-AB8A-8091985AEF5D}" srcId="{0A710538-899A-4147-9A7C-617B45B44800}" destId="{95FCEDA4-63C0-4FE5-9BD0-FEFC780F3928}" srcOrd="0" destOrd="0" parTransId="{65BB08CA-DD95-4B95-A648-36C4D9224EB7}" sibTransId="{3938B863-85B5-4B02-B445-4AC1EADAA98E}"/>
    <dgm:cxn modelId="{1D15034C-613E-4D0F-A227-78A506DC4A55}" type="presOf" srcId="{BB915166-446B-48C5-8FFA-2AC43E60A4D6}" destId="{F52F0BB9-BECF-460D-A5EF-1AD7220808A5}" srcOrd="0" destOrd="0" presId="urn:microsoft.com/office/officeart/2005/8/layout/hierarchy4"/>
    <dgm:cxn modelId="{DE04C08A-5AE9-424C-9C82-DDF7E743EC96}" type="presOf" srcId="{0A710538-899A-4147-9A7C-617B45B44800}" destId="{355D12CD-0A49-40B8-843C-F837316C9728}" srcOrd="0" destOrd="0" presId="urn:microsoft.com/office/officeart/2005/8/layout/hierarchy4"/>
    <dgm:cxn modelId="{99A4539A-1FD7-45D6-83E8-B8FC82D6F5EC}" type="presOf" srcId="{95FCEDA4-63C0-4FE5-9BD0-FEFC780F3928}" destId="{78D2A4C5-26CF-4F21-A5DA-2A4E94FCB3AB}" srcOrd="0" destOrd="0" presId="urn:microsoft.com/office/officeart/2005/8/layout/hierarchy4"/>
    <dgm:cxn modelId="{946F1677-B6D7-43E7-9EF9-3C86C4F6795E}" srcId="{95FCEDA4-63C0-4FE5-9BD0-FEFC780F3928}" destId="{B70696B4-F7DB-4A70-8E06-0B759A920850}" srcOrd="1" destOrd="0" parTransId="{455DE087-8EB1-495C-87AC-CF9D08594A17}" sibTransId="{BD9AAF52-C973-4BA7-B854-07AC327D882C}"/>
    <dgm:cxn modelId="{98826FFE-3654-49CF-AC48-42BBF25CE75D}" type="presOf" srcId="{5A76DE78-03C8-47C0-B0AD-E20FE596C403}" destId="{434FBCC6-94A8-43AC-9209-CB4C326917E2}" srcOrd="0" destOrd="0" presId="urn:microsoft.com/office/officeart/2005/8/layout/hierarchy4"/>
    <dgm:cxn modelId="{0F58FC05-58DB-4B72-9A86-1D6238312C09}" srcId="{1782FD60-2670-4EEC-92FF-AE56CE19CAE3}" destId="{0A710538-899A-4147-9A7C-617B45B44800}" srcOrd="0" destOrd="0" parTransId="{2541DD99-73A4-4246-89C3-7B37A6D39552}" sibTransId="{BC5A3AA2-01BD-4D76-9C43-6F43B581D843}"/>
    <dgm:cxn modelId="{F8374CE9-EE83-417B-BA88-DEAC5E2D7A8A}" srcId="{0A710538-899A-4147-9A7C-617B45B44800}" destId="{5A76DE78-03C8-47C0-B0AD-E20FE596C403}" srcOrd="1" destOrd="0" parTransId="{98EBC721-7B6D-4C2C-8DD6-9840AB28320C}" sibTransId="{6A993FEF-0778-4BD5-B00A-3692A77F596D}"/>
    <dgm:cxn modelId="{B21E168A-B8DA-4BB3-9894-42CB585F2505}" type="presOf" srcId="{1782FD60-2670-4EEC-92FF-AE56CE19CAE3}" destId="{6FF42CC4-10C1-4A9D-BD39-EBD5555869F1}" srcOrd="0" destOrd="0" presId="urn:microsoft.com/office/officeart/2005/8/layout/hierarchy4"/>
    <dgm:cxn modelId="{CBED8E09-D10D-48BE-84B4-A207C96D23E1}" type="presParOf" srcId="{6FF42CC4-10C1-4A9D-BD39-EBD5555869F1}" destId="{3C7DCD6B-4932-4851-ADEB-E24631CB786B}" srcOrd="0" destOrd="0" presId="urn:microsoft.com/office/officeart/2005/8/layout/hierarchy4"/>
    <dgm:cxn modelId="{F4F0E97C-9406-426B-910C-26B451744FE4}" type="presParOf" srcId="{3C7DCD6B-4932-4851-ADEB-E24631CB786B}" destId="{355D12CD-0A49-40B8-843C-F837316C9728}" srcOrd="0" destOrd="0" presId="urn:microsoft.com/office/officeart/2005/8/layout/hierarchy4"/>
    <dgm:cxn modelId="{52F21B46-B4F1-49E8-B041-266E6A75760E}" type="presParOf" srcId="{3C7DCD6B-4932-4851-ADEB-E24631CB786B}" destId="{8DC4EB79-B9C3-4D77-9C70-238A11AB3169}" srcOrd="1" destOrd="0" presId="urn:microsoft.com/office/officeart/2005/8/layout/hierarchy4"/>
    <dgm:cxn modelId="{C969D304-3EA3-4A74-B59D-FAF356A20BE1}" type="presParOf" srcId="{3C7DCD6B-4932-4851-ADEB-E24631CB786B}" destId="{04499359-2E83-43FF-BF29-ECACFAA591BF}" srcOrd="2" destOrd="0" presId="urn:microsoft.com/office/officeart/2005/8/layout/hierarchy4"/>
    <dgm:cxn modelId="{11171376-6EF7-4051-9A9C-F408F23A2811}" type="presParOf" srcId="{04499359-2E83-43FF-BF29-ECACFAA591BF}" destId="{108F51CC-B15F-4C3C-95B7-2C8094A97E0F}" srcOrd="0" destOrd="0" presId="urn:microsoft.com/office/officeart/2005/8/layout/hierarchy4"/>
    <dgm:cxn modelId="{FC13C3E1-B6C9-4131-985B-09C9D624D6C9}" type="presParOf" srcId="{108F51CC-B15F-4C3C-95B7-2C8094A97E0F}" destId="{78D2A4C5-26CF-4F21-A5DA-2A4E94FCB3AB}" srcOrd="0" destOrd="0" presId="urn:microsoft.com/office/officeart/2005/8/layout/hierarchy4"/>
    <dgm:cxn modelId="{F74C23A1-F050-4623-824C-FC20A02A9416}" type="presParOf" srcId="{108F51CC-B15F-4C3C-95B7-2C8094A97E0F}" destId="{0095B810-C6B0-49B7-944E-DF7D04AE6BAC}" srcOrd="1" destOrd="0" presId="urn:microsoft.com/office/officeart/2005/8/layout/hierarchy4"/>
    <dgm:cxn modelId="{E24F05AF-A4B4-40A7-A3F8-98E67B73F6E1}" type="presParOf" srcId="{108F51CC-B15F-4C3C-95B7-2C8094A97E0F}" destId="{6BDC35AC-483B-4120-B3B9-745B6538FD29}" srcOrd="2" destOrd="0" presId="urn:microsoft.com/office/officeart/2005/8/layout/hierarchy4"/>
    <dgm:cxn modelId="{490CD49B-5547-4432-88EA-FD8CFDCFCC24}" type="presParOf" srcId="{6BDC35AC-483B-4120-B3B9-745B6538FD29}" destId="{71B98492-8A80-4208-9C38-36E17BAA2850}" srcOrd="0" destOrd="0" presId="urn:microsoft.com/office/officeart/2005/8/layout/hierarchy4"/>
    <dgm:cxn modelId="{F4D78922-219D-41F3-8503-2AAED19B143F}" type="presParOf" srcId="{71B98492-8A80-4208-9C38-36E17BAA2850}" destId="{05D7407F-060D-4B90-8148-C1F96C34992B}" srcOrd="0" destOrd="0" presId="urn:microsoft.com/office/officeart/2005/8/layout/hierarchy4"/>
    <dgm:cxn modelId="{CC81114B-9603-4B0F-A557-53C73609F6F0}" type="presParOf" srcId="{71B98492-8A80-4208-9C38-36E17BAA2850}" destId="{499FBACF-8E6D-4C4D-B771-C3009526FBEB}" srcOrd="1" destOrd="0" presId="urn:microsoft.com/office/officeart/2005/8/layout/hierarchy4"/>
    <dgm:cxn modelId="{90BD2E0D-FC2B-4A2E-BD1A-A85A5A2F44AF}" type="presParOf" srcId="{6BDC35AC-483B-4120-B3B9-745B6538FD29}" destId="{AE6F8709-ECF0-433D-A625-3B2A9C290943}" srcOrd="1" destOrd="0" presId="urn:microsoft.com/office/officeart/2005/8/layout/hierarchy4"/>
    <dgm:cxn modelId="{E9955213-83D9-4DFB-B040-C21602237853}" type="presParOf" srcId="{6BDC35AC-483B-4120-B3B9-745B6538FD29}" destId="{218D7138-B526-4D55-866F-D3924231D938}" srcOrd="2" destOrd="0" presId="urn:microsoft.com/office/officeart/2005/8/layout/hierarchy4"/>
    <dgm:cxn modelId="{098E7C81-58DF-494B-8147-EBDAA416AFBF}" type="presParOf" srcId="{218D7138-B526-4D55-866F-D3924231D938}" destId="{73CE6004-F0D9-4F1C-86C0-33AD553ABFD0}" srcOrd="0" destOrd="0" presId="urn:microsoft.com/office/officeart/2005/8/layout/hierarchy4"/>
    <dgm:cxn modelId="{8DB9372F-AE4A-4383-82A4-937BE9520231}" type="presParOf" srcId="{218D7138-B526-4D55-866F-D3924231D938}" destId="{1BA31C1C-851A-4BD3-A08D-BDE21023C54E}" srcOrd="1" destOrd="0" presId="urn:microsoft.com/office/officeart/2005/8/layout/hierarchy4"/>
    <dgm:cxn modelId="{3898795A-8D2A-47F7-8583-D17F89265D8C}" type="presParOf" srcId="{04499359-2E83-43FF-BF29-ECACFAA591BF}" destId="{F4373F6E-32C8-450C-A27E-8DA8770BB1A4}" srcOrd="1" destOrd="0" presId="urn:microsoft.com/office/officeart/2005/8/layout/hierarchy4"/>
    <dgm:cxn modelId="{117B1903-9665-4916-A5F0-91E38E5BB890}" type="presParOf" srcId="{04499359-2E83-43FF-BF29-ECACFAA591BF}" destId="{3221DB12-F10F-4F6A-8FFB-DFAABAC513B9}" srcOrd="2" destOrd="0" presId="urn:microsoft.com/office/officeart/2005/8/layout/hierarchy4"/>
    <dgm:cxn modelId="{3F6FE889-F53E-4EC6-B229-D64FC568CEBB}" type="presParOf" srcId="{3221DB12-F10F-4F6A-8FFB-DFAABAC513B9}" destId="{434FBCC6-94A8-43AC-9209-CB4C326917E2}" srcOrd="0" destOrd="0" presId="urn:microsoft.com/office/officeart/2005/8/layout/hierarchy4"/>
    <dgm:cxn modelId="{378DBEC7-A2ED-45F4-AC69-873CAD61E6EB}" type="presParOf" srcId="{3221DB12-F10F-4F6A-8FFB-DFAABAC513B9}" destId="{EE63D697-FE3D-4619-86D8-A9BCC44028D8}" srcOrd="1" destOrd="0" presId="urn:microsoft.com/office/officeart/2005/8/layout/hierarchy4"/>
    <dgm:cxn modelId="{1925FD72-6267-4728-ADC0-36BA6E6468C4}" type="presParOf" srcId="{3221DB12-F10F-4F6A-8FFB-DFAABAC513B9}" destId="{72783D40-DA03-416A-8939-FBCA800751C6}" srcOrd="2" destOrd="0" presId="urn:microsoft.com/office/officeart/2005/8/layout/hierarchy4"/>
    <dgm:cxn modelId="{CAAB8C60-9118-4C42-9697-A0AEEB81CEC9}" type="presParOf" srcId="{72783D40-DA03-416A-8939-FBCA800751C6}" destId="{F49E6B87-5338-4F26-BF9A-5549A1AEDD59}" srcOrd="0" destOrd="0" presId="urn:microsoft.com/office/officeart/2005/8/layout/hierarchy4"/>
    <dgm:cxn modelId="{BDED658E-4177-46FE-8305-A051FA10C6F7}" type="presParOf" srcId="{F49E6B87-5338-4F26-BF9A-5549A1AEDD59}" destId="{F52F0BB9-BECF-460D-A5EF-1AD7220808A5}" srcOrd="0" destOrd="0" presId="urn:microsoft.com/office/officeart/2005/8/layout/hierarchy4"/>
    <dgm:cxn modelId="{122BD1B3-F740-428E-A3AF-5320BCFB07B3}" type="presParOf" srcId="{F49E6B87-5338-4F26-BF9A-5549A1AEDD59}" destId="{D3DC598A-B835-40CF-9169-833C050BCD2E}"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673CC4-0B52-4D30-A60E-815990525A0F}" type="doc">
      <dgm:prSet loTypeId="urn:microsoft.com/office/officeart/2005/8/layout/cycle3" loCatId="cycle" qsTypeId="urn:microsoft.com/office/officeart/2005/8/quickstyle/simple1" qsCatId="simple" csTypeId="urn:microsoft.com/office/officeart/2005/8/colors/accent5_2" csCatId="accent5" phldr="1"/>
      <dgm:spPr/>
      <dgm:t>
        <a:bodyPr/>
        <a:lstStyle/>
        <a:p>
          <a:endParaRPr lang="fr-FR"/>
        </a:p>
      </dgm:t>
    </dgm:pt>
    <dgm:pt modelId="{9648D13E-286D-41BD-BE40-F02F4BA4C133}">
      <dgm:prSet phldrT="[Texte]"/>
      <dgm:spPr/>
      <dgm:t>
        <a:bodyPr/>
        <a:lstStyle/>
        <a:p>
          <a:r>
            <a:rPr lang="ar-SA" b="1" dirty="0" smtClean="0"/>
            <a:t>الفترة الزمنية </a:t>
          </a:r>
          <a:endParaRPr lang="fr-FR" b="1" dirty="0"/>
        </a:p>
      </dgm:t>
    </dgm:pt>
    <dgm:pt modelId="{DEADB4FC-97F6-4034-B4C5-C37AA4577558}" type="parTrans" cxnId="{E06CB49E-1EDA-4BB6-AE31-55F119C93682}">
      <dgm:prSet/>
      <dgm:spPr/>
      <dgm:t>
        <a:bodyPr/>
        <a:lstStyle/>
        <a:p>
          <a:endParaRPr lang="fr-FR" b="1"/>
        </a:p>
      </dgm:t>
    </dgm:pt>
    <dgm:pt modelId="{E7C71C85-B868-4E9F-BDC1-E8AB8AA49215}" type="sibTrans" cxnId="{E06CB49E-1EDA-4BB6-AE31-55F119C93682}">
      <dgm:prSet/>
      <dgm:spPr/>
      <dgm:t>
        <a:bodyPr/>
        <a:lstStyle/>
        <a:p>
          <a:endParaRPr lang="fr-FR" b="1"/>
        </a:p>
      </dgm:t>
    </dgm:pt>
    <dgm:pt modelId="{EB09D046-5F9A-4E72-B949-403BAFE81789}">
      <dgm:prSet phldrT="[Texte]"/>
      <dgm:spPr/>
      <dgm:t>
        <a:bodyPr/>
        <a:lstStyle/>
        <a:p>
          <a:r>
            <a:rPr lang="ar-SA" b="1" dirty="0" smtClean="0"/>
            <a:t>الجهة المصنفة</a:t>
          </a:r>
          <a:endParaRPr lang="fr-FR" b="1" dirty="0"/>
        </a:p>
      </dgm:t>
    </dgm:pt>
    <dgm:pt modelId="{5B1C7BAD-4BB0-4455-8700-A9A74B69443B}" type="parTrans" cxnId="{3D447BD6-7AD0-43DE-9AD2-A0A7FF8A9273}">
      <dgm:prSet/>
      <dgm:spPr/>
      <dgm:t>
        <a:bodyPr/>
        <a:lstStyle/>
        <a:p>
          <a:endParaRPr lang="fr-FR" b="1"/>
        </a:p>
      </dgm:t>
    </dgm:pt>
    <dgm:pt modelId="{37007F1E-D890-4ED5-8E79-F13F73B17A88}" type="sibTrans" cxnId="{3D447BD6-7AD0-43DE-9AD2-A0A7FF8A9273}">
      <dgm:prSet/>
      <dgm:spPr/>
      <dgm:t>
        <a:bodyPr/>
        <a:lstStyle/>
        <a:p>
          <a:endParaRPr lang="fr-FR" b="1"/>
        </a:p>
      </dgm:t>
    </dgm:pt>
    <dgm:pt modelId="{AD2E2984-88C8-4433-A35F-1A64269710FF}">
      <dgm:prSet phldrT="[Texte]"/>
      <dgm:spPr/>
      <dgm:t>
        <a:bodyPr/>
        <a:lstStyle/>
        <a:p>
          <a:r>
            <a:rPr lang="ar-DZ" b="1" dirty="0" smtClean="0"/>
            <a:t>العام والخاص</a:t>
          </a:r>
          <a:endParaRPr lang="fr-FR" b="1" dirty="0"/>
        </a:p>
      </dgm:t>
    </dgm:pt>
    <dgm:pt modelId="{F4883E52-1130-4899-A7EF-66A2080C7126}" type="parTrans" cxnId="{FBC3EF2F-0BD0-4C4D-BD95-5AB441EE27D2}">
      <dgm:prSet/>
      <dgm:spPr/>
      <dgm:t>
        <a:bodyPr/>
        <a:lstStyle/>
        <a:p>
          <a:endParaRPr lang="fr-FR" b="1"/>
        </a:p>
      </dgm:t>
    </dgm:pt>
    <dgm:pt modelId="{1437AADE-A8F4-41F3-A209-D9E9223BD081}" type="sibTrans" cxnId="{FBC3EF2F-0BD0-4C4D-BD95-5AB441EE27D2}">
      <dgm:prSet/>
      <dgm:spPr/>
      <dgm:t>
        <a:bodyPr/>
        <a:lstStyle/>
        <a:p>
          <a:endParaRPr lang="fr-FR" b="1"/>
        </a:p>
      </dgm:t>
    </dgm:pt>
    <dgm:pt modelId="{9CBC6543-0D03-422F-9E1D-A5ACBBC9F6BC}">
      <dgm:prSet phldrT="[Texte]"/>
      <dgm:spPr/>
      <dgm:t>
        <a:bodyPr/>
        <a:lstStyle/>
        <a:p>
          <a:r>
            <a:rPr lang="ar-SA" b="1" dirty="0" smtClean="0"/>
            <a:t>الأداة المصنفة </a:t>
          </a:r>
          <a:endParaRPr lang="fr-FR" b="1" dirty="0"/>
        </a:p>
      </dgm:t>
    </dgm:pt>
    <dgm:pt modelId="{6EA24460-FCA7-4463-989E-A920146E626C}" type="parTrans" cxnId="{FDCFC3FA-9DCB-4245-88D3-4F1FBD165B36}">
      <dgm:prSet/>
      <dgm:spPr/>
      <dgm:t>
        <a:bodyPr/>
        <a:lstStyle/>
        <a:p>
          <a:endParaRPr lang="fr-FR" b="1"/>
        </a:p>
      </dgm:t>
    </dgm:pt>
    <dgm:pt modelId="{64EB0A52-803F-4D12-8F6F-9947E791FBC6}" type="sibTrans" cxnId="{FDCFC3FA-9DCB-4245-88D3-4F1FBD165B36}">
      <dgm:prSet/>
      <dgm:spPr/>
      <dgm:t>
        <a:bodyPr/>
        <a:lstStyle/>
        <a:p>
          <a:endParaRPr lang="fr-FR" b="1"/>
        </a:p>
      </dgm:t>
    </dgm:pt>
    <dgm:pt modelId="{C76644CA-7EE0-4FC8-9F93-30C2E634BCA9}">
      <dgm:prSet phldrT="[Texte]"/>
      <dgm:spPr/>
      <dgm:t>
        <a:bodyPr/>
        <a:lstStyle/>
        <a:p>
          <a:r>
            <a:rPr lang="ar-SA" b="1" dirty="0" smtClean="0"/>
            <a:t>الجهة </a:t>
          </a:r>
          <a:r>
            <a:rPr lang="ar-DZ" b="1" dirty="0" smtClean="0"/>
            <a:t>ال</a:t>
          </a:r>
          <a:r>
            <a:rPr lang="ar-SA" b="1" dirty="0" smtClean="0"/>
            <a:t>طالب</a:t>
          </a:r>
          <a:r>
            <a:rPr lang="ar-DZ" b="1" dirty="0" smtClean="0"/>
            <a:t>ة</a:t>
          </a:r>
          <a:r>
            <a:rPr lang="ar-SA" b="1" dirty="0" smtClean="0"/>
            <a:t> </a:t>
          </a:r>
          <a:r>
            <a:rPr lang="ar-DZ" b="1" dirty="0" smtClean="0"/>
            <a:t>ل</a:t>
          </a:r>
          <a:r>
            <a:rPr lang="ar-SA" b="1" dirty="0" smtClean="0"/>
            <a:t>لتصنيف </a:t>
          </a:r>
          <a:r>
            <a:rPr lang="ar-DZ" b="1" dirty="0" smtClean="0"/>
            <a:t> </a:t>
          </a:r>
          <a:endParaRPr lang="fr-FR" b="1" dirty="0"/>
        </a:p>
      </dgm:t>
    </dgm:pt>
    <dgm:pt modelId="{866F84EF-ACEC-46F2-9F3B-1231ED7EEF42}" type="parTrans" cxnId="{BD1E8BAB-A193-4AC2-886B-18D4238CA49D}">
      <dgm:prSet/>
      <dgm:spPr/>
      <dgm:t>
        <a:bodyPr/>
        <a:lstStyle/>
        <a:p>
          <a:endParaRPr lang="fr-FR" b="1"/>
        </a:p>
      </dgm:t>
    </dgm:pt>
    <dgm:pt modelId="{9E679911-5DFB-4C1B-8AF3-A6AEAFA7B70D}" type="sibTrans" cxnId="{BD1E8BAB-A193-4AC2-886B-18D4238CA49D}">
      <dgm:prSet/>
      <dgm:spPr/>
      <dgm:t>
        <a:bodyPr/>
        <a:lstStyle/>
        <a:p>
          <a:endParaRPr lang="fr-FR" b="1"/>
        </a:p>
      </dgm:t>
    </dgm:pt>
    <dgm:pt modelId="{F07E5879-47CA-4043-B326-E7741064CE5D}">
      <dgm:prSet/>
      <dgm:spPr/>
      <dgm:t>
        <a:bodyPr/>
        <a:lstStyle/>
        <a:p>
          <a:r>
            <a:rPr lang="ar-DZ" b="1" smtClean="0"/>
            <a:t>انواع التصنيف الائتماني</a:t>
          </a:r>
          <a:endParaRPr lang="fr-FR" b="1"/>
        </a:p>
      </dgm:t>
    </dgm:pt>
    <dgm:pt modelId="{110EC50F-B7C3-4895-A054-67A63ADF33D0}" type="parTrans" cxnId="{B5167B7C-0E94-4748-AF52-0295E4DF97C8}">
      <dgm:prSet/>
      <dgm:spPr/>
      <dgm:t>
        <a:bodyPr/>
        <a:lstStyle/>
        <a:p>
          <a:endParaRPr lang="fr-FR" b="1"/>
        </a:p>
      </dgm:t>
    </dgm:pt>
    <dgm:pt modelId="{077381F5-7AD2-44C0-83F2-EBF4F6241E8D}" type="sibTrans" cxnId="{B5167B7C-0E94-4748-AF52-0295E4DF97C8}">
      <dgm:prSet/>
      <dgm:spPr/>
      <dgm:t>
        <a:bodyPr/>
        <a:lstStyle/>
        <a:p>
          <a:endParaRPr lang="fr-FR" b="1"/>
        </a:p>
      </dgm:t>
    </dgm:pt>
    <dgm:pt modelId="{1A5B45B4-608A-4F13-B189-46672066C1BF}" type="pres">
      <dgm:prSet presAssocID="{21673CC4-0B52-4D30-A60E-815990525A0F}" presName="Name0" presStyleCnt="0">
        <dgm:presLayoutVars>
          <dgm:dir/>
          <dgm:resizeHandles val="exact"/>
        </dgm:presLayoutVars>
      </dgm:prSet>
      <dgm:spPr/>
      <dgm:t>
        <a:bodyPr/>
        <a:lstStyle/>
        <a:p>
          <a:endParaRPr lang="fr-FR"/>
        </a:p>
      </dgm:t>
    </dgm:pt>
    <dgm:pt modelId="{343FED09-7404-4F65-84D8-39ECF1E21476}" type="pres">
      <dgm:prSet presAssocID="{21673CC4-0B52-4D30-A60E-815990525A0F}" presName="cycle" presStyleCnt="0"/>
      <dgm:spPr/>
    </dgm:pt>
    <dgm:pt modelId="{BF18CCE9-3B08-42AC-9D2E-FC88663D72B1}" type="pres">
      <dgm:prSet presAssocID="{F07E5879-47CA-4043-B326-E7741064CE5D}" presName="nodeFirstNode" presStyleLbl="node1" presStyleIdx="0" presStyleCnt="6">
        <dgm:presLayoutVars>
          <dgm:bulletEnabled val="1"/>
        </dgm:presLayoutVars>
      </dgm:prSet>
      <dgm:spPr/>
      <dgm:t>
        <a:bodyPr/>
        <a:lstStyle/>
        <a:p>
          <a:endParaRPr lang="fr-FR"/>
        </a:p>
      </dgm:t>
    </dgm:pt>
    <dgm:pt modelId="{70311837-271F-4AA8-9354-A3BBFCA04E26}" type="pres">
      <dgm:prSet presAssocID="{077381F5-7AD2-44C0-83F2-EBF4F6241E8D}" presName="sibTransFirstNode" presStyleLbl="bgShp" presStyleIdx="0" presStyleCnt="1"/>
      <dgm:spPr/>
      <dgm:t>
        <a:bodyPr/>
        <a:lstStyle/>
        <a:p>
          <a:endParaRPr lang="fr-FR"/>
        </a:p>
      </dgm:t>
    </dgm:pt>
    <dgm:pt modelId="{54A042E1-6CC7-4000-B9AE-39FE9377D31C}" type="pres">
      <dgm:prSet presAssocID="{C76644CA-7EE0-4FC8-9F93-30C2E634BCA9}" presName="nodeFollowingNodes" presStyleLbl="node1" presStyleIdx="1" presStyleCnt="6" custScaleX="136174" custRadScaleRad="96085" custRadScaleInc="231401">
        <dgm:presLayoutVars>
          <dgm:bulletEnabled val="1"/>
        </dgm:presLayoutVars>
      </dgm:prSet>
      <dgm:spPr/>
      <dgm:t>
        <a:bodyPr/>
        <a:lstStyle/>
        <a:p>
          <a:endParaRPr lang="fr-FR"/>
        </a:p>
      </dgm:t>
    </dgm:pt>
    <dgm:pt modelId="{04729D0E-BAE1-481C-81DB-4C6D35092A3F}" type="pres">
      <dgm:prSet presAssocID="{9648D13E-286D-41BD-BE40-F02F4BA4C133}" presName="nodeFollowingNodes" presStyleLbl="node1" presStyleIdx="2" presStyleCnt="6" custRadScaleRad="142983" custRadScaleInc="-101987">
        <dgm:presLayoutVars>
          <dgm:bulletEnabled val="1"/>
        </dgm:presLayoutVars>
      </dgm:prSet>
      <dgm:spPr/>
      <dgm:t>
        <a:bodyPr/>
        <a:lstStyle/>
        <a:p>
          <a:endParaRPr lang="fr-FR"/>
        </a:p>
      </dgm:t>
    </dgm:pt>
    <dgm:pt modelId="{BA70F24F-DA1B-4E4E-A20D-61962E81A453}" type="pres">
      <dgm:prSet presAssocID="{EB09D046-5F9A-4E72-B949-403BAFE81789}" presName="nodeFollowingNodes" presStyleLbl="node1" presStyleIdx="3" presStyleCnt="6" custRadScaleRad="124923" custRadScaleInc="157708">
        <dgm:presLayoutVars>
          <dgm:bulletEnabled val="1"/>
        </dgm:presLayoutVars>
      </dgm:prSet>
      <dgm:spPr/>
      <dgm:t>
        <a:bodyPr/>
        <a:lstStyle/>
        <a:p>
          <a:endParaRPr lang="fr-FR"/>
        </a:p>
      </dgm:t>
    </dgm:pt>
    <dgm:pt modelId="{E7D4DCFA-5386-431C-AAF5-6A96AB2E75B4}" type="pres">
      <dgm:prSet presAssocID="{AD2E2984-88C8-4433-A35F-1A64269710FF}" presName="nodeFollowingNodes" presStyleLbl="node1" presStyleIdx="4" presStyleCnt="6" custRadScaleRad="125408" custRadScaleInc="-274442">
        <dgm:presLayoutVars>
          <dgm:bulletEnabled val="1"/>
        </dgm:presLayoutVars>
      </dgm:prSet>
      <dgm:spPr/>
      <dgm:t>
        <a:bodyPr/>
        <a:lstStyle/>
        <a:p>
          <a:endParaRPr lang="fr-FR"/>
        </a:p>
      </dgm:t>
    </dgm:pt>
    <dgm:pt modelId="{E892EBF0-E108-46E2-9807-C5B5064150E6}" type="pres">
      <dgm:prSet presAssocID="{9CBC6543-0D03-422F-9E1D-A5ACBBC9F6BC}" presName="nodeFollowingNodes" presStyleLbl="node1" presStyleIdx="5" presStyleCnt="6" custScaleX="100000" custRadScaleRad="158661" custRadScaleInc="-11279">
        <dgm:presLayoutVars>
          <dgm:bulletEnabled val="1"/>
        </dgm:presLayoutVars>
      </dgm:prSet>
      <dgm:spPr/>
      <dgm:t>
        <a:bodyPr/>
        <a:lstStyle/>
        <a:p>
          <a:endParaRPr lang="fr-FR"/>
        </a:p>
      </dgm:t>
    </dgm:pt>
  </dgm:ptLst>
  <dgm:cxnLst>
    <dgm:cxn modelId="{BD1E8BAB-A193-4AC2-886B-18D4238CA49D}" srcId="{21673CC4-0B52-4D30-A60E-815990525A0F}" destId="{C76644CA-7EE0-4FC8-9F93-30C2E634BCA9}" srcOrd="1" destOrd="0" parTransId="{866F84EF-ACEC-46F2-9F3B-1231ED7EEF42}" sibTransId="{9E679911-5DFB-4C1B-8AF3-A6AEAFA7B70D}"/>
    <dgm:cxn modelId="{9344BC7E-941F-4FB1-84AD-5CAAC95F27E4}" type="presOf" srcId="{EB09D046-5F9A-4E72-B949-403BAFE81789}" destId="{BA70F24F-DA1B-4E4E-A20D-61962E81A453}" srcOrd="0" destOrd="0" presId="urn:microsoft.com/office/officeart/2005/8/layout/cycle3"/>
    <dgm:cxn modelId="{80A80FAF-9741-40BA-AF36-6B086EE14633}" type="presOf" srcId="{21673CC4-0B52-4D30-A60E-815990525A0F}" destId="{1A5B45B4-608A-4F13-B189-46672066C1BF}" srcOrd="0" destOrd="0" presId="urn:microsoft.com/office/officeart/2005/8/layout/cycle3"/>
    <dgm:cxn modelId="{3D447BD6-7AD0-43DE-9AD2-A0A7FF8A9273}" srcId="{21673CC4-0B52-4D30-A60E-815990525A0F}" destId="{EB09D046-5F9A-4E72-B949-403BAFE81789}" srcOrd="3" destOrd="0" parTransId="{5B1C7BAD-4BB0-4455-8700-A9A74B69443B}" sibTransId="{37007F1E-D890-4ED5-8E79-F13F73B17A88}"/>
    <dgm:cxn modelId="{617D91BF-7BB0-4819-9E69-F2663C0B091F}" type="presOf" srcId="{F07E5879-47CA-4043-B326-E7741064CE5D}" destId="{BF18CCE9-3B08-42AC-9D2E-FC88663D72B1}" srcOrd="0" destOrd="0" presId="urn:microsoft.com/office/officeart/2005/8/layout/cycle3"/>
    <dgm:cxn modelId="{97AEA52A-70C9-4F85-887B-25E031714D9B}" type="presOf" srcId="{077381F5-7AD2-44C0-83F2-EBF4F6241E8D}" destId="{70311837-271F-4AA8-9354-A3BBFCA04E26}" srcOrd="0" destOrd="0" presId="urn:microsoft.com/office/officeart/2005/8/layout/cycle3"/>
    <dgm:cxn modelId="{FBC3EF2F-0BD0-4C4D-BD95-5AB441EE27D2}" srcId="{21673CC4-0B52-4D30-A60E-815990525A0F}" destId="{AD2E2984-88C8-4433-A35F-1A64269710FF}" srcOrd="4" destOrd="0" parTransId="{F4883E52-1130-4899-A7EF-66A2080C7126}" sibTransId="{1437AADE-A8F4-41F3-A209-D9E9223BD081}"/>
    <dgm:cxn modelId="{A2182808-12D5-4896-AF23-A01AA3D06A7E}" type="presOf" srcId="{C76644CA-7EE0-4FC8-9F93-30C2E634BCA9}" destId="{54A042E1-6CC7-4000-B9AE-39FE9377D31C}" srcOrd="0" destOrd="0" presId="urn:microsoft.com/office/officeart/2005/8/layout/cycle3"/>
    <dgm:cxn modelId="{B5167B7C-0E94-4748-AF52-0295E4DF97C8}" srcId="{21673CC4-0B52-4D30-A60E-815990525A0F}" destId="{F07E5879-47CA-4043-B326-E7741064CE5D}" srcOrd="0" destOrd="0" parTransId="{110EC50F-B7C3-4895-A054-67A63ADF33D0}" sibTransId="{077381F5-7AD2-44C0-83F2-EBF4F6241E8D}"/>
    <dgm:cxn modelId="{942374E3-A7A7-4F1F-A6B3-8E40650516B0}" type="presOf" srcId="{AD2E2984-88C8-4433-A35F-1A64269710FF}" destId="{E7D4DCFA-5386-431C-AAF5-6A96AB2E75B4}" srcOrd="0" destOrd="0" presId="urn:microsoft.com/office/officeart/2005/8/layout/cycle3"/>
    <dgm:cxn modelId="{E06CB49E-1EDA-4BB6-AE31-55F119C93682}" srcId="{21673CC4-0B52-4D30-A60E-815990525A0F}" destId="{9648D13E-286D-41BD-BE40-F02F4BA4C133}" srcOrd="2" destOrd="0" parTransId="{DEADB4FC-97F6-4034-B4C5-C37AA4577558}" sibTransId="{E7C71C85-B868-4E9F-BDC1-E8AB8AA49215}"/>
    <dgm:cxn modelId="{C24FABC2-F335-420D-B63F-85E2AE0D7E9B}" type="presOf" srcId="{9648D13E-286D-41BD-BE40-F02F4BA4C133}" destId="{04729D0E-BAE1-481C-81DB-4C6D35092A3F}" srcOrd="0" destOrd="0" presId="urn:microsoft.com/office/officeart/2005/8/layout/cycle3"/>
    <dgm:cxn modelId="{7083BD61-361F-4B10-94BE-2297EE4AD801}" type="presOf" srcId="{9CBC6543-0D03-422F-9E1D-A5ACBBC9F6BC}" destId="{E892EBF0-E108-46E2-9807-C5B5064150E6}" srcOrd="0" destOrd="0" presId="urn:microsoft.com/office/officeart/2005/8/layout/cycle3"/>
    <dgm:cxn modelId="{FDCFC3FA-9DCB-4245-88D3-4F1FBD165B36}" srcId="{21673CC4-0B52-4D30-A60E-815990525A0F}" destId="{9CBC6543-0D03-422F-9E1D-A5ACBBC9F6BC}" srcOrd="5" destOrd="0" parTransId="{6EA24460-FCA7-4463-989E-A920146E626C}" sibTransId="{64EB0A52-803F-4D12-8F6F-9947E791FBC6}"/>
    <dgm:cxn modelId="{312FFE24-CB9D-431A-A03E-82B9164291DA}" type="presParOf" srcId="{1A5B45B4-608A-4F13-B189-46672066C1BF}" destId="{343FED09-7404-4F65-84D8-39ECF1E21476}" srcOrd="0" destOrd="0" presId="urn:microsoft.com/office/officeart/2005/8/layout/cycle3"/>
    <dgm:cxn modelId="{11E7A776-BB13-46FE-94CD-AD796A20441E}" type="presParOf" srcId="{343FED09-7404-4F65-84D8-39ECF1E21476}" destId="{BF18CCE9-3B08-42AC-9D2E-FC88663D72B1}" srcOrd="0" destOrd="0" presId="urn:microsoft.com/office/officeart/2005/8/layout/cycle3"/>
    <dgm:cxn modelId="{08FA1D86-7D4E-4FDA-9496-E0B723902291}" type="presParOf" srcId="{343FED09-7404-4F65-84D8-39ECF1E21476}" destId="{70311837-271F-4AA8-9354-A3BBFCA04E26}" srcOrd="1" destOrd="0" presId="urn:microsoft.com/office/officeart/2005/8/layout/cycle3"/>
    <dgm:cxn modelId="{479DDFCB-DBFB-4300-B89C-C588F15D21ED}" type="presParOf" srcId="{343FED09-7404-4F65-84D8-39ECF1E21476}" destId="{54A042E1-6CC7-4000-B9AE-39FE9377D31C}" srcOrd="2" destOrd="0" presId="urn:microsoft.com/office/officeart/2005/8/layout/cycle3"/>
    <dgm:cxn modelId="{DCDA0E8C-2C7A-44EB-8C32-975F5632FF8A}" type="presParOf" srcId="{343FED09-7404-4F65-84D8-39ECF1E21476}" destId="{04729D0E-BAE1-481C-81DB-4C6D35092A3F}" srcOrd="3" destOrd="0" presId="urn:microsoft.com/office/officeart/2005/8/layout/cycle3"/>
    <dgm:cxn modelId="{63345786-7291-414F-BFE2-518DF1091CE1}" type="presParOf" srcId="{343FED09-7404-4F65-84D8-39ECF1E21476}" destId="{BA70F24F-DA1B-4E4E-A20D-61962E81A453}" srcOrd="4" destOrd="0" presId="urn:microsoft.com/office/officeart/2005/8/layout/cycle3"/>
    <dgm:cxn modelId="{2DDCBB23-1694-4E4A-ACEF-0529F39CA418}" type="presParOf" srcId="{343FED09-7404-4F65-84D8-39ECF1E21476}" destId="{E7D4DCFA-5386-431C-AAF5-6A96AB2E75B4}" srcOrd="5" destOrd="0" presId="urn:microsoft.com/office/officeart/2005/8/layout/cycle3"/>
    <dgm:cxn modelId="{4EB42D1A-C0DC-4585-9852-40BECCA8F492}" type="presParOf" srcId="{343FED09-7404-4F65-84D8-39ECF1E21476}" destId="{E892EBF0-E108-46E2-9807-C5B5064150E6}"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4E824-C989-47D0-963C-B910B58F9298}">
      <dsp:nvSpPr>
        <dsp:cNvPr id="0" name=""/>
        <dsp:cNvSpPr/>
      </dsp:nvSpPr>
      <dsp:spPr>
        <a:xfrm>
          <a:off x="3277034" y="5083"/>
          <a:ext cx="2410418" cy="1361415"/>
        </a:xfrm>
        <a:prstGeom prst="roundRect">
          <a:avLst/>
        </a:prstGeom>
        <a:solidFill>
          <a:schemeClr val="accent6">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التصنيفات الائتمانية التي تقوم </a:t>
          </a:r>
          <a:r>
            <a:rPr lang="ar-DZ" sz="2500" b="0" kern="1200" cap="none" spc="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باجرائها</a:t>
          </a:r>
          <a:r>
            <a:rPr lang="ar-DZ"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endParaRPr lang="fr-FR" sz="2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3343493" y="71542"/>
        <a:ext cx="2277500" cy="1228497"/>
      </dsp:txXfrm>
    </dsp:sp>
    <dsp:sp modelId="{BCE0ECD5-62DB-4C2F-8277-5BCDB5BDC676}">
      <dsp:nvSpPr>
        <dsp:cNvPr id="0" name=""/>
        <dsp:cNvSpPr/>
      </dsp:nvSpPr>
      <dsp:spPr>
        <a:xfrm>
          <a:off x="1762686" y="685791"/>
          <a:ext cx="5439115" cy="5439115"/>
        </a:xfrm>
        <a:custGeom>
          <a:avLst/>
          <a:gdLst/>
          <a:ahLst/>
          <a:cxnLst/>
          <a:rect l="0" t="0" r="0" b="0"/>
          <a:pathLst>
            <a:path>
              <a:moveTo>
                <a:pt x="4167814" y="417700"/>
              </a:moveTo>
              <a:arcTo wR="2719557" hR="2719557" stAng="18130609" swAng="1076618"/>
            </a:path>
          </a:pathLst>
        </a:custGeom>
        <a:noFill/>
        <a:ln w="9525" cap="flat" cmpd="sng" algn="ctr">
          <a:solidFill>
            <a:schemeClr val="accent6">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8EBDD56-662C-42B6-9D89-441C203DEC91}">
      <dsp:nvSpPr>
        <dsp:cNvPr id="0" name=""/>
        <dsp:cNvSpPr/>
      </dsp:nvSpPr>
      <dsp:spPr>
        <a:xfrm>
          <a:off x="6021454" y="1884251"/>
          <a:ext cx="2094486" cy="1361415"/>
        </a:xfrm>
        <a:prstGeom prst="roundRect">
          <a:avLst/>
        </a:prstGeom>
        <a:solidFill>
          <a:schemeClr val="accent6">
            <a:alpha val="90000"/>
            <a:hueOff val="0"/>
            <a:satOff val="0"/>
            <a:lumOff val="0"/>
            <a:alphaOff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100تصنيف ائتماني سيادي </a:t>
          </a:r>
          <a:endParaRPr lang="fr-FR" sz="2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6087913" y="1950710"/>
        <a:ext cx="1961568" cy="1228497"/>
      </dsp:txXfrm>
    </dsp:sp>
    <dsp:sp modelId="{06375FDE-5082-4DB9-8CF8-70192CB05848}">
      <dsp:nvSpPr>
        <dsp:cNvPr id="0" name=""/>
        <dsp:cNvSpPr/>
      </dsp:nvSpPr>
      <dsp:spPr>
        <a:xfrm>
          <a:off x="1762686" y="685791"/>
          <a:ext cx="5439115" cy="5439115"/>
        </a:xfrm>
        <a:custGeom>
          <a:avLst/>
          <a:gdLst/>
          <a:ahLst/>
          <a:cxnLst/>
          <a:rect l="0" t="0" r="0" b="0"/>
          <a:pathLst>
            <a:path>
              <a:moveTo>
                <a:pt x="5432592" y="2907802"/>
              </a:moveTo>
              <a:arcTo wR="2719557" hR="2719557" stAng="21838148" swAng="1359760"/>
            </a:path>
          </a:pathLst>
        </a:custGeom>
        <a:noFill/>
        <a:ln w="9525" cap="flat" cmpd="sng" algn="ctr">
          <a:solidFill>
            <a:schemeClr val="accent6">
              <a:shade val="90000"/>
              <a:hueOff val="-42894"/>
              <a:satOff val="-762"/>
              <a:lumOff val="6549"/>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8E720BB-B558-47A6-A21A-A3811EB72649}">
      <dsp:nvSpPr>
        <dsp:cNvPr id="0" name=""/>
        <dsp:cNvSpPr/>
      </dsp:nvSpPr>
      <dsp:spPr>
        <a:xfrm>
          <a:off x="5033516" y="4924809"/>
          <a:ext cx="2094486" cy="1361415"/>
        </a:xfrm>
        <a:prstGeom prst="roundRect">
          <a:avLst/>
        </a:prstGeom>
        <a:solidFill>
          <a:schemeClr val="accent6">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29000 تصنيف للسندات المالية العامة</a:t>
          </a:r>
          <a:endParaRPr lang="fr-FR" sz="2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5099975" y="4991268"/>
        <a:ext cx="1961568" cy="1228497"/>
      </dsp:txXfrm>
    </dsp:sp>
    <dsp:sp modelId="{D2E4661D-ABCC-4A0A-B64C-8F753312F2B1}">
      <dsp:nvSpPr>
        <dsp:cNvPr id="0" name=""/>
        <dsp:cNvSpPr/>
      </dsp:nvSpPr>
      <dsp:spPr>
        <a:xfrm>
          <a:off x="1639448" y="714305"/>
          <a:ext cx="5439115" cy="5439115"/>
        </a:xfrm>
        <a:custGeom>
          <a:avLst/>
          <a:gdLst/>
          <a:ahLst/>
          <a:cxnLst/>
          <a:rect l="0" t="0" r="0" b="0"/>
          <a:pathLst>
            <a:path>
              <a:moveTo>
                <a:pt x="3223785" y="5391962"/>
              </a:moveTo>
              <a:arcTo wR="2719557" hR="2719557" stAng="4758905" swAng="666386"/>
            </a:path>
          </a:pathLst>
        </a:custGeom>
        <a:noFill/>
        <a:ln w="9525" cap="flat" cmpd="sng" algn="ctr">
          <a:solidFill>
            <a:schemeClr val="accent6">
              <a:shade val="90000"/>
              <a:hueOff val="-85789"/>
              <a:satOff val="-1525"/>
              <a:lumOff val="13098"/>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7255171-8A9E-46D6-9369-7D5BCECAB6C4}">
      <dsp:nvSpPr>
        <dsp:cNvPr id="0" name=""/>
        <dsp:cNvSpPr/>
      </dsp:nvSpPr>
      <dsp:spPr>
        <a:xfrm>
          <a:off x="1468806" y="4924806"/>
          <a:ext cx="2695896" cy="1361415"/>
        </a:xfrm>
        <a:prstGeom prst="roundRect">
          <a:avLst/>
        </a:prstGeom>
        <a:solidFill>
          <a:schemeClr val="accent6">
            <a:alpha val="90000"/>
            <a:hueOff val="0"/>
            <a:satOff val="0"/>
            <a:lumOff val="0"/>
            <a:alphaOff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96000 تصنيف للمنتجات المالية المركبة عال</a:t>
          </a:r>
          <a:r>
            <a:rPr lang="ar-DZ"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ي</a:t>
          </a:r>
          <a:r>
            <a:rPr lang="ar-SA"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ة المخاطر </a:t>
          </a:r>
          <a:endParaRPr lang="fr-FR" sz="2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535265" y="4991265"/>
        <a:ext cx="2562978" cy="1228497"/>
      </dsp:txXfrm>
    </dsp:sp>
    <dsp:sp modelId="{36A86956-4E08-40A0-A493-655AAFE4C0DB}">
      <dsp:nvSpPr>
        <dsp:cNvPr id="0" name=""/>
        <dsp:cNvSpPr/>
      </dsp:nvSpPr>
      <dsp:spPr>
        <a:xfrm>
          <a:off x="1815930" y="848031"/>
          <a:ext cx="5439115" cy="5439115"/>
        </a:xfrm>
        <a:custGeom>
          <a:avLst/>
          <a:gdLst/>
          <a:ahLst/>
          <a:cxnLst/>
          <a:rect l="0" t="0" r="0" b="0"/>
          <a:pathLst>
            <a:path>
              <a:moveTo>
                <a:pt x="208527" y="3763933"/>
              </a:moveTo>
              <a:arcTo wR="2719557" hR="2719557" stAng="9445010" swAng="1363555"/>
            </a:path>
          </a:pathLst>
        </a:custGeom>
        <a:noFill/>
        <a:ln w="9525" cap="flat" cmpd="sng" algn="ctr">
          <a:solidFill>
            <a:schemeClr val="accent6">
              <a:shade val="90000"/>
              <a:hueOff val="-128683"/>
              <a:satOff val="-2287"/>
              <a:lumOff val="19647"/>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F7069DB-1C79-4A78-965D-88F553902A08}">
      <dsp:nvSpPr>
        <dsp:cNvPr id="0" name=""/>
        <dsp:cNvSpPr/>
      </dsp:nvSpPr>
      <dsp:spPr>
        <a:xfrm>
          <a:off x="932959" y="1851327"/>
          <a:ext cx="2094486" cy="1361415"/>
        </a:xfrm>
        <a:prstGeom prst="roundRect">
          <a:avLst/>
        </a:prstGeom>
        <a:solidFill>
          <a:schemeClr val="accent6">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1">
            <a:lnSpc>
              <a:spcPct val="90000"/>
            </a:lnSpc>
            <a:spcBef>
              <a:spcPct val="0"/>
            </a:spcBef>
            <a:spcAft>
              <a:spcPct val="35000"/>
            </a:spcAft>
          </a:pPr>
          <a:r>
            <a:rPr lang="ar-SA" sz="2500" b="0" kern="120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12000تصنيف للشركات </a:t>
          </a:r>
          <a:endParaRPr lang="fr-FR" sz="25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999418" y="1917786"/>
        <a:ext cx="1961568" cy="1228497"/>
      </dsp:txXfrm>
    </dsp:sp>
    <dsp:sp modelId="{E8B426E7-6827-452A-B4CB-8A5AA70AA1C0}">
      <dsp:nvSpPr>
        <dsp:cNvPr id="0" name=""/>
        <dsp:cNvSpPr/>
      </dsp:nvSpPr>
      <dsp:spPr>
        <a:xfrm>
          <a:off x="1895080" y="615739"/>
          <a:ext cx="5439115" cy="5439115"/>
        </a:xfrm>
        <a:custGeom>
          <a:avLst/>
          <a:gdLst/>
          <a:ahLst/>
          <a:cxnLst/>
          <a:rect l="0" t="0" r="0" b="0"/>
          <a:pathLst>
            <a:path>
              <a:moveTo>
                <a:pt x="591543" y="1026174"/>
              </a:moveTo>
              <a:arcTo wR="2719557" hR="2719557" stAng="13110677" swAng="995138"/>
            </a:path>
          </a:pathLst>
        </a:custGeom>
        <a:noFill/>
        <a:ln w="9525" cap="flat" cmpd="sng" algn="ctr">
          <a:solidFill>
            <a:schemeClr val="accent6">
              <a:shade val="90000"/>
              <a:hueOff val="-171577"/>
              <a:satOff val="-3049"/>
              <a:lumOff val="26196"/>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D12CD-0A49-40B8-843C-F837316C9728}">
      <dsp:nvSpPr>
        <dsp:cNvPr id="0" name=""/>
        <dsp:cNvSpPr/>
      </dsp:nvSpPr>
      <dsp:spPr>
        <a:xfrm>
          <a:off x="1746" y="1145"/>
          <a:ext cx="8960995" cy="1094779"/>
        </a:xfrm>
        <a:prstGeom prst="roundRect">
          <a:avLst>
            <a:gd name="adj" fmla="val 10000"/>
          </a:avLst>
        </a:prstGeom>
        <a:solidFill>
          <a:schemeClr val="accent5">
            <a:alpha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t>تقوم هذه الوكالة بإجراء التصنيفات الائتمانية التالية</a:t>
          </a:r>
          <a:endParaRPr lang="fr-FR" sz="2400" b="1" kern="1200" dirty="0"/>
        </a:p>
      </dsp:txBody>
      <dsp:txXfrm>
        <a:off x="33811" y="33210"/>
        <a:ext cx="8896865" cy="1030649"/>
      </dsp:txXfrm>
    </dsp:sp>
    <dsp:sp modelId="{78D2A4C5-26CF-4F21-A5DA-2A4E94FCB3AB}">
      <dsp:nvSpPr>
        <dsp:cNvPr id="0" name=""/>
        <dsp:cNvSpPr/>
      </dsp:nvSpPr>
      <dsp:spPr>
        <a:xfrm>
          <a:off x="10492" y="1246185"/>
          <a:ext cx="5873353" cy="1094779"/>
        </a:xfrm>
        <a:prstGeom prst="roundRect">
          <a:avLst>
            <a:gd name="adj" fmla="val 10000"/>
          </a:avLst>
        </a:prstGeom>
        <a:solidFill>
          <a:schemeClr val="accent5">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t>3212 تصنيف للمصارف والمؤسسات المالية غير المصرفية </a:t>
          </a:r>
          <a:endParaRPr lang="fr-FR" sz="2400" b="1" kern="1200" dirty="0"/>
        </a:p>
      </dsp:txBody>
      <dsp:txXfrm>
        <a:off x="42557" y="1278250"/>
        <a:ext cx="5809223" cy="1030649"/>
      </dsp:txXfrm>
    </dsp:sp>
    <dsp:sp modelId="{05D7407F-060D-4B90-8148-C1F96C34992B}">
      <dsp:nvSpPr>
        <dsp:cNvPr id="0" name=""/>
        <dsp:cNvSpPr/>
      </dsp:nvSpPr>
      <dsp:spPr>
        <a:xfrm>
          <a:off x="168945" y="2491225"/>
          <a:ext cx="2348578" cy="1094779"/>
        </a:xfrm>
        <a:prstGeom prst="roundRect">
          <a:avLst>
            <a:gd name="adj" fmla="val 10000"/>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t>1724 تصنيف لمؤسسات متنوعة حول العالم</a:t>
          </a:r>
          <a:endParaRPr lang="fr-FR" sz="2400" b="1" kern="1200" dirty="0"/>
        </a:p>
      </dsp:txBody>
      <dsp:txXfrm>
        <a:off x="201010" y="2523290"/>
        <a:ext cx="2284448" cy="1030649"/>
      </dsp:txXfrm>
    </dsp:sp>
    <dsp:sp modelId="{73CE6004-F0D9-4F1C-86C0-33AD553ABFD0}">
      <dsp:nvSpPr>
        <dsp:cNvPr id="0" name=""/>
        <dsp:cNvSpPr/>
      </dsp:nvSpPr>
      <dsp:spPr>
        <a:xfrm>
          <a:off x="2962573" y="2471782"/>
          <a:ext cx="2750376" cy="1165228"/>
        </a:xfrm>
        <a:prstGeom prst="roundRect">
          <a:avLst>
            <a:gd name="adj" fmla="val 10000"/>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SA" sz="2400" b="1" kern="1200" dirty="0" smtClean="0"/>
            <a:t>اكثر من 9400 من الادوات المالية المركبة ذات المخاطر المرتفعة</a:t>
          </a:r>
          <a:endParaRPr lang="fr-FR" sz="2400" b="1" kern="1200" dirty="0"/>
        </a:p>
      </dsp:txBody>
      <dsp:txXfrm>
        <a:off x="2996701" y="2505910"/>
        <a:ext cx="2682120" cy="1096972"/>
      </dsp:txXfrm>
    </dsp:sp>
    <dsp:sp modelId="{434FBCC6-94A8-43AC-9209-CB4C326917E2}">
      <dsp:nvSpPr>
        <dsp:cNvPr id="0" name=""/>
        <dsp:cNvSpPr/>
      </dsp:nvSpPr>
      <dsp:spPr>
        <a:xfrm>
          <a:off x="5976798" y="1235750"/>
          <a:ext cx="2977946" cy="1094779"/>
        </a:xfrm>
        <a:prstGeom prst="roundRect">
          <a:avLst>
            <a:gd name="adj" fmla="val 10000"/>
          </a:avLst>
        </a:prstGeom>
        <a:solidFill>
          <a:schemeClr val="accent5">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t>105 تصنيفات ائتمانية سيادية حول العالم</a:t>
          </a:r>
          <a:endParaRPr lang="fr-FR" sz="2400" b="1" kern="1200" dirty="0"/>
        </a:p>
      </dsp:txBody>
      <dsp:txXfrm>
        <a:off x="6008863" y="1267815"/>
        <a:ext cx="2913816" cy="1030649"/>
      </dsp:txXfrm>
    </dsp:sp>
    <dsp:sp modelId="{F52F0BB9-BECF-460D-A5EF-1AD7220808A5}">
      <dsp:nvSpPr>
        <dsp:cNvPr id="0" name=""/>
        <dsp:cNvSpPr/>
      </dsp:nvSpPr>
      <dsp:spPr>
        <a:xfrm>
          <a:off x="6423599" y="2491225"/>
          <a:ext cx="2082844" cy="1094779"/>
        </a:xfrm>
        <a:prstGeom prst="roundRect">
          <a:avLst>
            <a:gd name="adj" fmla="val 10000"/>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b="1" kern="1200" dirty="0" smtClean="0"/>
            <a:t>2294 تصنيف لشركات التامين</a:t>
          </a:r>
          <a:endParaRPr lang="fr-FR" sz="2400" b="1" kern="1200" dirty="0"/>
        </a:p>
      </dsp:txBody>
      <dsp:txXfrm>
        <a:off x="6455664" y="2523290"/>
        <a:ext cx="2018714" cy="10306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11837-271F-4AA8-9354-A3BBFCA04E26}">
      <dsp:nvSpPr>
        <dsp:cNvPr id="0" name=""/>
        <dsp:cNvSpPr/>
      </dsp:nvSpPr>
      <dsp:spPr>
        <a:xfrm>
          <a:off x="978532" y="-7116"/>
          <a:ext cx="6721783" cy="6721783"/>
        </a:xfrm>
        <a:prstGeom prst="circularArrow">
          <a:avLst>
            <a:gd name="adj1" fmla="val 5274"/>
            <a:gd name="adj2" fmla="val 312630"/>
            <a:gd name="adj3" fmla="val 14216950"/>
            <a:gd name="adj4" fmla="val 17133564"/>
            <a:gd name="adj5" fmla="val 547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18CCE9-3B08-42AC-9D2E-FC88663D72B1}">
      <dsp:nvSpPr>
        <dsp:cNvPr id="0" name=""/>
        <dsp:cNvSpPr/>
      </dsp:nvSpPr>
      <dsp:spPr>
        <a:xfrm>
          <a:off x="3053548" y="856"/>
          <a:ext cx="2571750"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DZ" sz="3300" b="1" kern="1200" smtClean="0"/>
            <a:t>انواع التصنيف الائتماني</a:t>
          </a:r>
          <a:endParaRPr lang="fr-FR" sz="3300" b="1" kern="1200"/>
        </a:p>
      </dsp:txBody>
      <dsp:txXfrm>
        <a:off x="3116319" y="63627"/>
        <a:ext cx="2446208" cy="1160333"/>
      </dsp:txXfrm>
    </dsp:sp>
    <dsp:sp modelId="{54A042E1-6CC7-4000-B9AE-39FE9377D31C}">
      <dsp:nvSpPr>
        <dsp:cNvPr id="0" name=""/>
        <dsp:cNvSpPr/>
      </dsp:nvSpPr>
      <dsp:spPr>
        <a:xfrm>
          <a:off x="2633839" y="5347484"/>
          <a:ext cx="3502054"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SA" sz="3300" b="1" kern="1200" dirty="0" smtClean="0"/>
            <a:t>الجهة </a:t>
          </a:r>
          <a:r>
            <a:rPr lang="ar-DZ" sz="3300" b="1" kern="1200" dirty="0" smtClean="0"/>
            <a:t>ال</a:t>
          </a:r>
          <a:r>
            <a:rPr lang="ar-SA" sz="3300" b="1" kern="1200" dirty="0" smtClean="0"/>
            <a:t>طالب</a:t>
          </a:r>
          <a:r>
            <a:rPr lang="ar-DZ" sz="3300" b="1" kern="1200" dirty="0" smtClean="0"/>
            <a:t>ة</a:t>
          </a:r>
          <a:r>
            <a:rPr lang="ar-SA" sz="3300" b="1" kern="1200" dirty="0" smtClean="0"/>
            <a:t> </a:t>
          </a:r>
          <a:r>
            <a:rPr lang="ar-DZ" sz="3300" b="1" kern="1200" dirty="0" smtClean="0"/>
            <a:t>ل</a:t>
          </a:r>
          <a:r>
            <a:rPr lang="ar-SA" sz="3300" b="1" kern="1200" dirty="0" smtClean="0"/>
            <a:t>لتصنيف </a:t>
          </a:r>
          <a:r>
            <a:rPr lang="ar-DZ" sz="3300" b="1" kern="1200" dirty="0" smtClean="0"/>
            <a:t> </a:t>
          </a:r>
          <a:endParaRPr lang="fr-FR" sz="3300" b="1" kern="1200" dirty="0"/>
        </a:p>
      </dsp:txBody>
      <dsp:txXfrm>
        <a:off x="2696610" y="5410255"/>
        <a:ext cx="3376512" cy="1160333"/>
      </dsp:txXfrm>
    </dsp:sp>
    <dsp:sp modelId="{04729D0E-BAE1-481C-81DB-4C6D35092A3F}">
      <dsp:nvSpPr>
        <dsp:cNvPr id="0" name=""/>
        <dsp:cNvSpPr/>
      </dsp:nvSpPr>
      <dsp:spPr>
        <a:xfrm>
          <a:off x="6572250" y="1238783"/>
          <a:ext cx="2571750"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SA" sz="3300" b="1" kern="1200" dirty="0" smtClean="0"/>
            <a:t>الفترة الزمنية </a:t>
          </a:r>
          <a:endParaRPr lang="fr-FR" sz="3300" b="1" kern="1200" dirty="0"/>
        </a:p>
      </dsp:txBody>
      <dsp:txXfrm>
        <a:off x="6635021" y="1301554"/>
        <a:ext cx="2446208" cy="1160333"/>
      </dsp:txXfrm>
    </dsp:sp>
    <dsp:sp modelId="{BA70F24F-DA1B-4E4E-A20D-61962E81A453}">
      <dsp:nvSpPr>
        <dsp:cNvPr id="0" name=""/>
        <dsp:cNvSpPr/>
      </dsp:nvSpPr>
      <dsp:spPr>
        <a:xfrm>
          <a:off x="0" y="3254359"/>
          <a:ext cx="2571750"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SA" sz="3300" b="1" kern="1200" dirty="0" smtClean="0"/>
            <a:t>الجهة المصنفة</a:t>
          </a:r>
          <a:endParaRPr lang="fr-FR" sz="3300" b="1" kern="1200" dirty="0"/>
        </a:p>
      </dsp:txBody>
      <dsp:txXfrm>
        <a:off x="62771" y="3317130"/>
        <a:ext cx="2446208" cy="1160333"/>
      </dsp:txXfrm>
    </dsp:sp>
    <dsp:sp modelId="{E7D4DCFA-5386-431C-AAF5-6A96AB2E75B4}">
      <dsp:nvSpPr>
        <dsp:cNvPr id="0" name=""/>
        <dsp:cNvSpPr/>
      </dsp:nvSpPr>
      <dsp:spPr>
        <a:xfrm>
          <a:off x="6432495" y="3254362"/>
          <a:ext cx="2571750"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DZ" sz="3300" b="1" kern="1200" dirty="0" smtClean="0"/>
            <a:t>العام والخاص</a:t>
          </a:r>
          <a:endParaRPr lang="fr-FR" sz="3300" b="1" kern="1200" dirty="0"/>
        </a:p>
      </dsp:txBody>
      <dsp:txXfrm>
        <a:off x="6495266" y="3317133"/>
        <a:ext cx="2446208" cy="1160333"/>
      </dsp:txXfrm>
    </dsp:sp>
    <dsp:sp modelId="{E892EBF0-E108-46E2-9807-C5B5064150E6}">
      <dsp:nvSpPr>
        <dsp:cNvPr id="0" name=""/>
        <dsp:cNvSpPr/>
      </dsp:nvSpPr>
      <dsp:spPr>
        <a:xfrm>
          <a:off x="0" y="954253"/>
          <a:ext cx="2571750" cy="12858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ar-SA" sz="3300" b="1" kern="1200" dirty="0" smtClean="0"/>
            <a:t>الأداة المصنفة </a:t>
          </a:r>
          <a:endParaRPr lang="fr-FR" sz="3300" b="1" kern="1200" dirty="0"/>
        </a:p>
      </dsp:txBody>
      <dsp:txXfrm>
        <a:off x="62771" y="1017024"/>
        <a:ext cx="2446208" cy="1160333"/>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t>21/10/2019</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21/10/2019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21/10/2019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21/10/2019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21/10/2019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21/10/2019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t>21/10/2019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t>21/10/2019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21/10/2019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21/10/2019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21/10/2019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t>21/10/2019</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Grp="1" noChangeAspect="1"/>
          </p:cNvPicPr>
          <p:nvPr isPhoto="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noFill/>
          <a:ln>
            <a:noFill/>
          </a:ln>
        </p:spPr>
      </p:pic>
    </p:spTree>
    <p:extLst>
      <p:ext uri="{BB962C8B-B14F-4D97-AF65-F5344CB8AC3E}">
        <p14:creationId xmlns:p14="http://schemas.microsoft.com/office/powerpoint/2010/main" val="2576472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6512" y="1584176"/>
            <a:ext cx="9180512" cy="14847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a:endParaRPr lang="ar-DZ" sz="2000" b="1" dirty="0" smtClean="0"/>
          </a:p>
          <a:p>
            <a:pPr lvl="0" algn="ctr" rtl="1"/>
            <a:r>
              <a:rPr lang="ar-SA" sz="2000" b="1" dirty="0" smtClean="0"/>
              <a:t>م</a:t>
            </a:r>
            <a:r>
              <a:rPr lang="ar-DZ" sz="2000" b="1" dirty="0"/>
              <a:t>م</a:t>
            </a:r>
            <a:r>
              <a:rPr lang="ar-SA" sz="2000" b="1" dirty="0"/>
              <a:t>ا جعل الكثير من الدول تفكر في إنشاء وكالات تصنيف ائتمانية أخـرى مسـتقلة عـن الهيمنـة المالية العالمية التي تمارسها بعض الأطراف الفاعلة في النظام الاقتصادي العالمي، ومنها الوكالة الإسلامية الدولية للتصنيف وكالة متخصصة في تصنيف المصارف والمؤسسات ا لمالية الإسلامية</a:t>
            </a:r>
            <a:endParaRPr lang="fr-FR" sz="2000" b="1" dirty="0"/>
          </a:p>
        </p:txBody>
      </p:sp>
      <p:sp>
        <p:nvSpPr>
          <p:cNvPr id="6" name="Rectangle à coins arrondis 5"/>
          <p:cNvSpPr/>
          <p:nvPr/>
        </p:nvSpPr>
        <p:spPr>
          <a:xfrm>
            <a:off x="-36512" y="72008"/>
            <a:ext cx="9144000" cy="15121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SA" sz="2000" b="1" dirty="0" smtClean="0"/>
              <a:t>بعد </a:t>
            </a:r>
            <a:r>
              <a:rPr lang="ar-SA" sz="2000" b="1" dirty="0"/>
              <a:t>حـدوث العديـد مـن الأزمـات الماليـة العالميـة كأزمـة تسـعينيات القـرن الماضـي وأزمـة 2008 ،اُتهمـت هـذه الوكـالات بـدخولها كأحـد الأطـراف المتسـببة فيهـا لعجزهـا عـن مـنح بعـض المؤسسـات الماليـة التقييمـات التـي تسـتحقها أو منحها تصنيفات عالية</a:t>
            </a:r>
            <a:endParaRPr lang="fr-FR" sz="2000" b="1" dirty="0"/>
          </a:p>
        </p:txBody>
      </p:sp>
      <p:sp>
        <p:nvSpPr>
          <p:cNvPr id="7" name="Rectangle à coins arrondis 6"/>
          <p:cNvSpPr/>
          <p:nvPr/>
        </p:nvSpPr>
        <p:spPr>
          <a:xfrm>
            <a:off x="0" y="3096344"/>
            <a:ext cx="9144000" cy="191683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sz="2000" b="1" dirty="0" smtClean="0"/>
              <a:t>انطلقت</a:t>
            </a:r>
            <a:r>
              <a:rPr lang="ar-DZ" sz="2000" b="1" dirty="0" smtClean="0"/>
              <a:t> هذه الوكالة </a:t>
            </a:r>
            <a:r>
              <a:rPr lang="ar-SA" sz="2000" b="1" dirty="0" smtClean="0"/>
              <a:t> </a:t>
            </a:r>
            <a:r>
              <a:rPr lang="ar-SA" sz="2000" b="1" dirty="0"/>
              <a:t>من البحرين عام 2006 وقام بتأسيسها من البنوك الإسلامية ومؤسسات التصنيف الائتماني بقيادة البنك الإسلامي للتنمية، وهدفها خدمة القطاع المالي والمصرفي الإسلامي، وذلك عبر توفير تقويم مستقل عـن فعاليـات ومنتجـات هـذا القطـاع لمصـلحة المسـتثمرين مـن مؤسسـات وأفـراد،</a:t>
            </a:r>
            <a:endParaRPr lang="fr-FR" sz="2000" b="1" dirty="0"/>
          </a:p>
          <a:p>
            <a:pPr algn="ctr" rtl="1"/>
            <a:r>
              <a:rPr lang="ar-SA" sz="2000" b="1" dirty="0"/>
              <a:t>تقدم هذه الوكالة نوعين من التصنيف هما:</a:t>
            </a:r>
            <a:endParaRPr lang="fr-FR" sz="2000" b="1" dirty="0"/>
          </a:p>
        </p:txBody>
      </p:sp>
      <p:sp>
        <p:nvSpPr>
          <p:cNvPr id="8" name="Ellipse 7"/>
          <p:cNvSpPr/>
          <p:nvPr/>
        </p:nvSpPr>
        <p:spPr>
          <a:xfrm>
            <a:off x="4788024" y="5004048"/>
            <a:ext cx="4248472" cy="187220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lvl="0" algn="ctr" rtl="1"/>
            <a:r>
              <a:rPr lang="fr-FR" sz="2200" b="1" dirty="0"/>
              <a:t> </a:t>
            </a:r>
            <a:r>
              <a:rPr lang="ar-SA" sz="2200" b="1" dirty="0"/>
              <a:t>تصنيف فني ائتماني: الغاية منه إبراز القوة والملاءة المالية للمصرف الإسلامي ومنتجاته.</a:t>
            </a:r>
            <a:endParaRPr lang="fr-FR" sz="2200" b="1" dirty="0"/>
          </a:p>
        </p:txBody>
      </p:sp>
      <p:sp>
        <p:nvSpPr>
          <p:cNvPr id="9" name="Ellipse 8"/>
          <p:cNvSpPr/>
          <p:nvPr/>
        </p:nvSpPr>
        <p:spPr>
          <a:xfrm>
            <a:off x="-36512" y="5013176"/>
            <a:ext cx="4608512" cy="1844824"/>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000" b="1" dirty="0"/>
              <a:t>تصنيف شرعي: الغرض منه إبراز مدى موافقة المصرف الإسلامي أو منتجاته للمتطلبات الشرعية والتزامه بتوجيهات هيئاته الشرعية</a:t>
            </a:r>
            <a:endParaRPr lang="fr-FR" sz="2000" b="1" dirty="0"/>
          </a:p>
        </p:txBody>
      </p:sp>
    </p:spTree>
    <p:extLst>
      <p:ext uri="{BB962C8B-B14F-4D97-AF65-F5344CB8AC3E}">
        <p14:creationId xmlns:p14="http://schemas.microsoft.com/office/powerpoint/2010/main" val="100539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454175985"/>
              </p:ext>
            </p:extLst>
          </p:nvPr>
        </p:nvGraphicFramePr>
        <p:xfrm>
          <a:off x="0" y="0"/>
          <a:ext cx="914400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213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408" y="116632"/>
            <a:ext cx="8856984" cy="584775"/>
          </a:xfrm>
          <a:prstGeom prst="rect">
            <a:avLst/>
          </a:prstGeom>
        </p:spPr>
        <p:txBody>
          <a:bodyPr wrap="square">
            <a:spAutoFit/>
          </a:bodyPr>
          <a:lstStyle/>
          <a:p>
            <a:pPr lvl="0" algn="ctr" rtl="1"/>
            <a:r>
              <a:rPr lang="ar-SA" sz="3200" b="1" dirty="0"/>
              <a:t>التصنيف الائتماني حسب معيار الفترة </a:t>
            </a:r>
            <a:r>
              <a:rPr lang="ar-SA" sz="3200" b="1" dirty="0" smtClean="0"/>
              <a:t>الزمنية</a:t>
            </a:r>
            <a:endParaRPr lang="fr-FR" sz="3200" dirty="0"/>
          </a:p>
        </p:txBody>
      </p:sp>
      <p:sp>
        <p:nvSpPr>
          <p:cNvPr id="3" name="Ellipse 2"/>
          <p:cNvSpPr/>
          <p:nvPr/>
        </p:nvSpPr>
        <p:spPr>
          <a:xfrm>
            <a:off x="4572000" y="702935"/>
            <a:ext cx="4572000" cy="5751929"/>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457200" lvl="0" indent="-457200" algn="r" rtl="1">
              <a:buFont typeface="Wingdings" pitchFamily="2" charset="2"/>
              <a:buChar char="ü"/>
            </a:pPr>
            <a:r>
              <a:rPr lang="ar-SA" sz="2800" dirty="0" smtClean="0"/>
              <a:t>ا</a:t>
            </a:r>
            <a:r>
              <a:rPr lang="ar-SA" sz="2800" b="1" dirty="0" smtClean="0"/>
              <a:t>لتصنيف الائتماني للفترة الطويلة</a:t>
            </a:r>
            <a:r>
              <a:rPr lang="fr-FR" sz="2800" b="1" dirty="0" smtClean="0"/>
              <a:t> </a:t>
            </a:r>
            <a:r>
              <a:rPr lang="ar-DZ" sz="2800" b="1" dirty="0" smtClean="0"/>
              <a:t>:</a:t>
            </a:r>
            <a:r>
              <a:rPr lang="ar-DZ" sz="2800" dirty="0" smtClean="0"/>
              <a:t>يعبر التصنيف الائتماني للفترة الطويلة عن راي وكالة التصنيف بمخاطر الائتمان ذات فترة الاستحقاق سنة او اكثر، ويحدد احتمال عدم الوفاء بالالتزامات المالية طويلة المدى.  </a:t>
            </a:r>
            <a:endParaRPr lang="fr-FR" sz="2800" dirty="0"/>
          </a:p>
        </p:txBody>
      </p:sp>
      <p:sp>
        <p:nvSpPr>
          <p:cNvPr id="4" name="Ellipse 3"/>
          <p:cNvSpPr/>
          <p:nvPr/>
        </p:nvSpPr>
        <p:spPr>
          <a:xfrm>
            <a:off x="-107032" y="701407"/>
            <a:ext cx="4572000" cy="5751929"/>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457200" lvl="0" indent="-457200" algn="r" rtl="1">
              <a:buFont typeface="Wingdings" pitchFamily="2" charset="2"/>
              <a:buChar char="ü"/>
            </a:pPr>
            <a:r>
              <a:rPr lang="ar-DZ" sz="2800" b="1" dirty="0" smtClean="0"/>
              <a:t>ا</a:t>
            </a:r>
            <a:r>
              <a:rPr lang="ar-SA" sz="2800" b="1" dirty="0" smtClean="0"/>
              <a:t>لتصنيف </a:t>
            </a:r>
            <a:r>
              <a:rPr lang="ar-SA" sz="2800" b="1" dirty="0"/>
              <a:t>الائتماني للفترة القصيرة</a:t>
            </a:r>
            <a:r>
              <a:rPr lang="fr-FR" sz="2800" b="1" dirty="0"/>
              <a:t> </a:t>
            </a:r>
            <a:r>
              <a:rPr lang="ar-DZ" sz="2800" b="1" dirty="0"/>
              <a:t>:</a:t>
            </a:r>
            <a:r>
              <a:rPr lang="ar-DZ" sz="2800" dirty="0"/>
              <a:t> يعبر التصنيف الائتماني للفترة القصيرة عن راي وكالة التصنيف بمخاطر الائتمان ذات فترة الاستحقاق التي لا تزيد عن 13 شهر ،ويحدد احتمال عدم الوفاء بالالتزامات المالية قصيرة  المدى.  </a:t>
            </a:r>
            <a:endParaRPr lang="fr-FR" sz="2800" dirty="0"/>
          </a:p>
        </p:txBody>
      </p:sp>
    </p:spTree>
    <p:extLst>
      <p:ext uri="{BB962C8B-B14F-4D97-AF65-F5344CB8AC3E}">
        <p14:creationId xmlns:p14="http://schemas.microsoft.com/office/powerpoint/2010/main" val="340945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txBody>
          <a:bodyPr>
            <a:noAutofit/>
            <a:scene3d>
              <a:camera prst="orthographicFront"/>
              <a:lightRig rig="soft" dir="t">
                <a:rot lat="0" lon="0" rev="10800000"/>
              </a:lightRig>
            </a:scene3d>
            <a:sp3d>
              <a:bevelT w="27940" h="12700"/>
              <a:contourClr>
                <a:srgbClr val="DDDDDD"/>
              </a:contourClr>
            </a:sp3d>
          </a:bodyPr>
          <a:lstStyle/>
          <a:p>
            <a:r>
              <a:rPr lang="ar-SA" sz="2800" spc="150" dirty="0">
                <a:ln w="11430"/>
                <a:solidFill>
                  <a:srgbClr val="F8F8F8"/>
                </a:solidFill>
                <a:effectLst>
                  <a:outerShdw blurRad="25400" algn="tl" rotWithShape="0">
                    <a:srgbClr val="000000">
                      <a:alpha val="43000"/>
                    </a:srgbClr>
                  </a:outerShdw>
                </a:effectLst>
              </a:rPr>
              <a:t>التصنيف الائتماني حسب معيار الاداة المصنفة </a:t>
            </a:r>
            <a:endParaRPr lang="fr-FR" sz="2800" spc="150" dirty="0">
              <a:ln w="11430"/>
              <a:solidFill>
                <a:srgbClr val="F8F8F8"/>
              </a:solidFill>
              <a:effectLst>
                <a:outerShdw blurRad="25400" algn="tl" rotWithShape="0">
                  <a:srgbClr val="000000">
                    <a:alpha val="43000"/>
                  </a:srgbClr>
                </a:outerShdw>
              </a:effectLst>
            </a:endParaRPr>
          </a:p>
        </p:txBody>
      </p:sp>
      <p:sp>
        <p:nvSpPr>
          <p:cNvPr id="3" name="Espace réservé du contenu 2"/>
          <p:cNvSpPr>
            <a:spLocks noGrp="1"/>
          </p:cNvSpPr>
          <p:nvPr>
            <p:ph idx="1"/>
          </p:nvPr>
        </p:nvSpPr>
        <p:spPr>
          <a:xfrm>
            <a:off x="323528" y="1124744"/>
            <a:ext cx="8568952" cy="5544616"/>
          </a:xfrm>
        </p:spPr>
        <p:txBody>
          <a:bodyPr/>
          <a:lstStyle/>
          <a:p>
            <a:pPr algn="r" rtl="1">
              <a:buFont typeface="Wingdings" pitchFamily="2" charset="2"/>
              <a:buChar char="Ø"/>
            </a:pPr>
            <a:r>
              <a:rPr lang="ar-SA" dirty="0"/>
              <a:t>التصنيف الائتماني </a:t>
            </a:r>
            <a:r>
              <a:rPr lang="ar-SA" dirty="0" smtClean="0"/>
              <a:t>السيادي</a:t>
            </a:r>
            <a:endParaRPr lang="ar-DZ" dirty="0" smtClean="0"/>
          </a:p>
          <a:p>
            <a:pPr algn="r" rtl="1">
              <a:buFont typeface="Wingdings" pitchFamily="2" charset="2"/>
              <a:buChar char="Ø"/>
            </a:pPr>
            <a:r>
              <a:rPr lang="ar-SA" dirty="0" smtClean="0"/>
              <a:t> </a:t>
            </a:r>
            <a:r>
              <a:rPr lang="ar-SA" dirty="0"/>
              <a:t>التصنيف  الائتماني </a:t>
            </a:r>
            <a:r>
              <a:rPr lang="ar-SA" dirty="0" smtClean="0"/>
              <a:t>للمصارف</a:t>
            </a:r>
            <a:endParaRPr lang="ar-DZ" dirty="0" smtClean="0"/>
          </a:p>
          <a:p>
            <a:pPr algn="r" rtl="1">
              <a:buFont typeface="Wingdings" pitchFamily="2" charset="2"/>
              <a:buChar char="Ø"/>
            </a:pPr>
            <a:r>
              <a:rPr lang="ar-SA" dirty="0" smtClean="0"/>
              <a:t> </a:t>
            </a:r>
            <a:r>
              <a:rPr lang="ar-SA" dirty="0"/>
              <a:t>تصنيف القوة المالية لشركات </a:t>
            </a:r>
            <a:r>
              <a:rPr lang="ar-SA" dirty="0" smtClean="0"/>
              <a:t>التامين</a:t>
            </a:r>
            <a:endParaRPr lang="ar-DZ" dirty="0" smtClean="0"/>
          </a:p>
          <a:p>
            <a:pPr algn="r" rtl="1">
              <a:buFont typeface="Wingdings" pitchFamily="2" charset="2"/>
              <a:buChar char="Ø"/>
            </a:pPr>
            <a:r>
              <a:rPr lang="ar-SA" dirty="0" smtClean="0"/>
              <a:t> </a:t>
            </a:r>
            <a:r>
              <a:rPr lang="ar-SA" dirty="0"/>
              <a:t>درجات التصنيف الائتماني </a:t>
            </a:r>
            <a:r>
              <a:rPr lang="ar-SA" dirty="0" smtClean="0"/>
              <a:t>الوطنية</a:t>
            </a:r>
            <a:endParaRPr lang="ar-DZ" dirty="0" smtClean="0"/>
          </a:p>
          <a:p>
            <a:pPr algn="r" rtl="1">
              <a:buFont typeface="Wingdings" pitchFamily="2" charset="2"/>
              <a:buChar char="Ø"/>
            </a:pPr>
            <a:r>
              <a:rPr lang="ar-SA" dirty="0" smtClean="0"/>
              <a:t>تصنيفات الاسترداد</a:t>
            </a:r>
            <a:endParaRPr lang="ar-DZ" dirty="0" smtClean="0"/>
          </a:p>
          <a:p>
            <a:pPr algn="r" rtl="1">
              <a:buFont typeface="Wingdings" pitchFamily="2" charset="2"/>
              <a:buChar char="Ø"/>
            </a:pPr>
            <a:r>
              <a:rPr lang="ar-SA" dirty="0" smtClean="0"/>
              <a:t> </a:t>
            </a:r>
            <a:r>
              <a:rPr lang="ar-SA" dirty="0"/>
              <a:t>تصنيف </a:t>
            </a:r>
            <a:r>
              <a:rPr lang="ar-SA" dirty="0" smtClean="0"/>
              <a:t>السندات</a:t>
            </a:r>
            <a:endParaRPr lang="ar-DZ" dirty="0" smtClean="0"/>
          </a:p>
          <a:p>
            <a:pPr algn="r" rtl="1">
              <a:buFont typeface="Wingdings" pitchFamily="2" charset="2"/>
              <a:buChar char="Ø"/>
            </a:pPr>
            <a:r>
              <a:rPr lang="ar-SA" dirty="0" smtClean="0"/>
              <a:t> </a:t>
            </a:r>
            <a:r>
              <a:rPr lang="ar-SA" dirty="0"/>
              <a:t>تصنيف الدعم للمصارف </a:t>
            </a:r>
            <a:endParaRPr lang="ar-DZ" dirty="0" smtClean="0"/>
          </a:p>
          <a:p>
            <a:pPr algn="r" rtl="1">
              <a:buFont typeface="Wingdings" pitchFamily="2" charset="2"/>
              <a:buChar char="Ø"/>
            </a:pPr>
            <a:r>
              <a:rPr lang="ar-SA" dirty="0" smtClean="0"/>
              <a:t>التصنيف </a:t>
            </a:r>
            <a:r>
              <a:rPr lang="ar-SA" dirty="0"/>
              <a:t>الائتماني لسقف </a:t>
            </a:r>
            <a:r>
              <a:rPr lang="ar-SA" dirty="0" smtClean="0"/>
              <a:t>البلد</a:t>
            </a:r>
            <a:endParaRPr lang="ar-DZ" dirty="0" smtClean="0"/>
          </a:p>
          <a:p>
            <a:pPr algn="r" rtl="1">
              <a:buFont typeface="Wingdings" pitchFamily="2" charset="2"/>
              <a:buChar char="Ø"/>
            </a:pPr>
            <a:r>
              <a:rPr lang="ar-SA" dirty="0" smtClean="0"/>
              <a:t> </a:t>
            </a:r>
            <a:r>
              <a:rPr lang="ar-SA" dirty="0"/>
              <a:t>تصنيف الادوات المالية </a:t>
            </a:r>
            <a:r>
              <a:rPr lang="ar-SA" dirty="0" smtClean="0"/>
              <a:t>المركبة</a:t>
            </a:r>
            <a:endParaRPr lang="ar-DZ" dirty="0" smtClean="0"/>
          </a:p>
          <a:p>
            <a:pPr algn="r" rtl="1">
              <a:buFont typeface="Wingdings" pitchFamily="2" charset="2"/>
              <a:buChar char="Ø"/>
            </a:pPr>
            <a:r>
              <a:rPr lang="ar-SA" dirty="0" smtClean="0"/>
              <a:t> </a:t>
            </a:r>
            <a:r>
              <a:rPr lang="ar-SA" dirty="0"/>
              <a:t>تصنيف القوة المالية لشركات التامين الوطنية، وانواع اخرى........</a:t>
            </a:r>
            <a:endParaRPr lang="fr-FR" dirty="0"/>
          </a:p>
        </p:txBody>
      </p:sp>
    </p:spTree>
    <p:extLst>
      <p:ext uri="{BB962C8B-B14F-4D97-AF65-F5344CB8AC3E}">
        <p14:creationId xmlns:p14="http://schemas.microsoft.com/office/powerpoint/2010/main" val="3132297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88640"/>
            <a:ext cx="8490693" cy="584775"/>
          </a:xfrm>
          <a:prstGeom prst="rect">
            <a:avLst/>
          </a:prstGeom>
        </p:spPr>
        <p:txBody>
          <a:bodyPr wrap="square">
            <a:spAutoFit/>
          </a:bodyPr>
          <a:lstStyle/>
          <a:p>
            <a:pPr algn="ctr" rtl="1"/>
            <a:r>
              <a:rPr lang="ar-SA" sz="3200" b="1" dirty="0"/>
              <a:t>التصنيف الائتماني حسب معيار الجهة المصنفة</a:t>
            </a:r>
            <a:endParaRPr lang="fr-FR" sz="3200" dirty="0"/>
          </a:p>
        </p:txBody>
      </p:sp>
      <p:sp>
        <p:nvSpPr>
          <p:cNvPr id="5" name="Rectangle à coins arrondis 4"/>
          <p:cNvSpPr/>
          <p:nvPr/>
        </p:nvSpPr>
        <p:spPr>
          <a:xfrm>
            <a:off x="0" y="773415"/>
            <a:ext cx="9144000" cy="2511569"/>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800" b="1" dirty="0"/>
              <a:t>التصنيف الائتماني الداخلي:</a:t>
            </a:r>
            <a:r>
              <a:rPr lang="ar-DZ" sz="2800" dirty="0"/>
              <a:t> تقوم العديد من المؤسسات المالية وخصوصا المصارف بعملية التصنيف الائتماني الداخلي وتقويم المخاطر لعملائها من خلال الاعتماد على المعلومات العامة المتاحة والمتوفرة لديها وقد شجعت لجنة بازل للإشراف المصرفي المصارف على القيام بالتصنيف الائتماني الداخلي </a:t>
            </a:r>
            <a:r>
              <a:rPr lang="ar-DZ" sz="2800" dirty="0" err="1"/>
              <a:t>لانها</a:t>
            </a:r>
            <a:r>
              <a:rPr lang="ar-DZ" sz="2800" dirty="0"/>
              <a:t> تملك بعض المعلومات الداخلية والتي يتعذر على وكالات التصنيف الائتماني الوصول اليها.</a:t>
            </a:r>
            <a:endParaRPr lang="fr-FR" sz="2800" dirty="0"/>
          </a:p>
        </p:txBody>
      </p:sp>
      <p:sp>
        <p:nvSpPr>
          <p:cNvPr id="6" name="Rectangle à coins arrondis 5"/>
          <p:cNvSpPr/>
          <p:nvPr/>
        </p:nvSpPr>
        <p:spPr>
          <a:xfrm>
            <a:off x="0" y="3429000"/>
            <a:ext cx="9144000" cy="208823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800" b="1" dirty="0"/>
              <a:t>التصنيف الائتماني الخارجي: </a:t>
            </a:r>
            <a:r>
              <a:rPr lang="ar-SA" sz="2800" dirty="0"/>
              <a:t>وهي عمليات التصنيف التي تقوم بها وكالات التصنيف الائتماني والي تعبر عن راي وكالة التصنيف في تقويم المقدرة المالية على الوفاء بالديون ومقابلة الالتزامات المالية الحالية والمستقبلية بشكل كامل وفي الوقت المحدد.</a:t>
            </a:r>
            <a:endParaRPr lang="fr-FR" sz="2800" dirty="0"/>
          </a:p>
        </p:txBody>
      </p:sp>
      <p:sp>
        <p:nvSpPr>
          <p:cNvPr id="7" name="Rectangle à coins arrondis 6"/>
          <p:cNvSpPr/>
          <p:nvPr/>
        </p:nvSpPr>
        <p:spPr>
          <a:xfrm>
            <a:off x="0" y="5589240"/>
            <a:ext cx="9144000" cy="1224136"/>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800" b="1" dirty="0"/>
              <a:t>تصنيف الهيئات الرسمية:</a:t>
            </a:r>
            <a:r>
              <a:rPr lang="ar-DZ" sz="2800" dirty="0"/>
              <a:t> تقوم بعض الهيئات الرسمية بنشر توقعاتها حول احتمال تعثر الشركات في بلد معين خلال سنتين او 3 سنوات.</a:t>
            </a:r>
            <a:endParaRPr lang="fr-FR" sz="2800" dirty="0"/>
          </a:p>
        </p:txBody>
      </p:sp>
    </p:spTree>
    <p:extLst>
      <p:ext uri="{BB962C8B-B14F-4D97-AF65-F5344CB8AC3E}">
        <p14:creationId xmlns:p14="http://schemas.microsoft.com/office/powerpoint/2010/main" val="76679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marL="137160" indent="0" algn="ctr">
              <a:buNone/>
            </a:pPr>
            <a:r>
              <a:rPr lang="ar-DZ" b="1" dirty="0"/>
              <a:t>التصنيف الائتماني حسب معيار الجهة الطالبة للتصنيف الائتماني</a:t>
            </a:r>
            <a:endParaRPr lang="fr-FR" dirty="0"/>
          </a:p>
        </p:txBody>
      </p:sp>
      <p:sp>
        <p:nvSpPr>
          <p:cNvPr id="6" name="Rectangle à coins arrondis 5"/>
          <p:cNvSpPr/>
          <p:nvPr/>
        </p:nvSpPr>
        <p:spPr>
          <a:xfrm>
            <a:off x="0" y="620688"/>
            <a:ext cx="9144000" cy="273630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a:t>التصنيف الائتماني </a:t>
            </a:r>
            <a:r>
              <a:rPr lang="ar-DZ" sz="2400" b="1" dirty="0" smtClean="0"/>
              <a:t>المطلوب</a:t>
            </a:r>
          </a:p>
          <a:p>
            <a:pPr algn="ctr"/>
            <a:r>
              <a:rPr lang="ar-DZ" sz="2400" dirty="0" smtClean="0"/>
              <a:t> </a:t>
            </a:r>
            <a:r>
              <a:rPr lang="ar-DZ" sz="2400" dirty="0"/>
              <a:t>يمكن للجهات المختلفة ان تطلب من وكالات التصنيف الائتماني اعطائها درجات التصنيف الائتماني لها او لإصداراتها المالية وبالتالي تقوم بتوفير المعلومات اللازمة والضرورية لوكالة التصنيف الائتماني وذلك من خلال إظهار ملاءتها الائتمانية الجيدة ،والذي يؤدي إلى زيادة فرص نجاح إصداراتها المالية وتسويقها بالشكل الأفضل والوصول إلى مصادر التمويل ذات اقل تكلفة.</a:t>
            </a:r>
            <a:endParaRPr lang="fr-FR" sz="2400" dirty="0"/>
          </a:p>
        </p:txBody>
      </p:sp>
      <p:sp>
        <p:nvSpPr>
          <p:cNvPr id="7" name="Rectangle à coins arrondis 6"/>
          <p:cNvSpPr/>
          <p:nvPr/>
        </p:nvSpPr>
        <p:spPr>
          <a:xfrm>
            <a:off x="0" y="3501008"/>
            <a:ext cx="9144000" cy="324036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lvl="0" algn="ctr" rtl="1"/>
            <a:r>
              <a:rPr lang="ar-DZ" sz="2400" b="1" dirty="0"/>
              <a:t>التصنيف الائتماني غير </a:t>
            </a:r>
            <a:r>
              <a:rPr lang="ar-DZ" sz="2400" b="1" dirty="0" smtClean="0"/>
              <a:t>المطلوب</a:t>
            </a:r>
          </a:p>
          <a:p>
            <a:pPr lvl="0" algn="ctr" rtl="1"/>
            <a:r>
              <a:rPr lang="ar-DZ" sz="2400" dirty="0" smtClean="0"/>
              <a:t> </a:t>
            </a:r>
            <a:r>
              <a:rPr lang="ar-DZ" sz="2400" dirty="0"/>
              <a:t>يمكن لوكالات التصنيف الائتماني ان تقوم بعملية التصنيف الائتماني لأي بلد او شركة او اصدار دون طلب من الجهات المعنية او رغبتها بذلك ، وهذا الحق مكفول لوكالات التصنيف الائتماني في الدستور الامريكي تحت بند حرية التعبير وهي بذلك تقوم بإعلام المستثمرين والجهات المعنية بالحالة الائتمانية للدولة او الشركة او الاداة المالية المصنفة.                                    </a:t>
            </a:r>
            <a:endParaRPr lang="fr-FR" sz="2400" dirty="0"/>
          </a:p>
          <a:p>
            <a:pPr algn="ctr" rtl="1"/>
            <a:r>
              <a:rPr lang="ar-DZ" sz="2400" dirty="0"/>
              <a:t>وتعتمد وكالات التصنيف في اصدار درجة التصنيف الائتماني غير المطلوب على المعلومات العامة المتاحة في السوق مثل التقارير السنوية والحسابات المالية المنشورة، والتي عادة ما تكون غير كافية.</a:t>
            </a:r>
            <a:endParaRPr lang="fr-FR" sz="2400" dirty="0"/>
          </a:p>
        </p:txBody>
      </p:sp>
    </p:spTree>
    <p:extLst>
      <p:ext uri="{BB962C8B-B14F-4D97-AF65-F5344CB8AC3E}">
        <p14:creationId xmlns:p14="http://schemas.microsoft.com/office/powerpoint/2010/main" val="180219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976704"/>
          </a:xfrm>
        </p:spPr>
        <p:txBody>
          <a:bodyPr/>
          <a:lstStyle/>
          <a:p>
            <a:pPr marL="137160" indent="0" algn="ctr">
              <a:buNone/>
            </a:pPr>
            <a:r>
              <a:rPr lang="ar-DZ" sz="4400" b="1" dirty="0" smtClean="0"/>
              <a:t>التصنيف </a:t>
            </a:r>
            <a:r>
              <a:rPr lang="ar-DZ" sz="4400" b="1" dirty="0"/>
              <a:t>الائتماني العام و </a:t>
            </a:r>
            <a:r>
              <a:rPr lang="ar-DZ" sz="4400" b="1" dirty="0" smtClean="0"/>
              <a:t>الخاص</a:t>
            </a:r>
          </a:p>
          <a:p>
            <a:pPr marL="137160" indent="0" algn="ctr">
              <a:buNone/>
            </a:pPr>
            <a:endParaRPr lang="ar-DZ" b="1" dirty="0" smtClean="0"/>
          </a:p>
          <a:p>
            <a:pPr marL="137160" indent="0" algn="ctr">
              <a:buNone/>
            </a:pPr>
            <a:endParaRPr lang="ar-DZ" b="1" dirty="0"/>
          </a:p>
          <a:p>
            <a:pPr marL="137160" indent="0" algn="ctr">
              <a:buNone/>
            </a:pPr>
            <a:endParaRPr lang="ar-DZ" b="1" dirty="0" smtClean="0"/>
          </a:p>
          <a:p>
            <a:pPr marL="137160" indent="0" algn="ctr">
              <a:buNone/>
            </a:pPr>
            <a:endParaRPr lang="ar-DZ" b="1" dirty="0"/>
          </a:p>
          <a:p>
            <a:pPr marL="137160" indent="0" algn="ctr">
              <a:buNone/>
            </a:pPr>
            <a:endParaRPr lang="ar-DZ" b="1" dirty="0" smtClean="0"/>
          </a:p>
          <a:p>
            <a:pPr marL="137160" indent="0" algn="ctr">
              <a:buNone/>
            </a:pPr>
            <a:endParaRPr lang="ar-DZ" b="1" dirty="0"/>
          </a:p>
        </p:txBody>
      </p:sp>
      <p:sp>
        <p:nvSpPr>
          <p:cNvPr id="4" name="Ellipse 3"/>
          <p:cNvSpPr/>
          <p:nvPr/>
        </p:nvSpPr>
        <p:spPr>
          <a:xfrm>
            <a:off x="5220072" y="1484784"/>
            <a:ext cx="3456384" cy="432048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SA" sz="2800" dirty="0"/>
              <a:t>بدرجات التصنيف الائتماني العامة والتي تستخدم المقياس العالمي للتصنيف</a:t>
            </a:r>
            <a:endParaRPr lang="fr-FR" sz="2800" dirty="0"/>
          </a:p>
        </p:txBody>
      </p:sp>
      <p:sp>
        <p:nvSpPr>
          <p:cNvPr id="5" name="Ellipse 4"/>
          <p:cNvSpPr/>
          <p:nvPr/>
        </p:nvSpPr>
        <p:spPr>
          <a:xfrm>
            <a:off x="179513" y="1484784"/>
            <a:ext cx="4824536" cy="432048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marL="137160" indent="0" algn="ctr">
              <a:buNone/>
            </a:pPr>
            <a:r>
              <a:rPr lang="ar-SA" sz="2800" dirty="0" smtClean="0"/>
              <a:t>درجات </a:t>
            </a:r>
            <a:r>
              <a:rPr lang="ar-SA" sz="2800" dirty="0"/>
              <a:t>التصنيف الائتماني الخاصة مثل درجات التصنيف الائتماني للمصارف، وشركات التأمين، ودرجات التصنيف الائتماني الوطنية. </a:t>
            </a:r>
            <a:endParaRPr lang="fr-FR" sz="2800" dirty="0"/>
          </a:p>
        </p:txBody>
      </p:sp>
    </p:spTree>
    <p:extLst>
      <p:ext uri="{BB962C8B-B14F-4D97-AF65-F5344CB8AC3E}">
        <p14:creationId xmlns:p14="http://schemas.microsoft.com/office/powerpoint/2010/main" val="1239281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Image 3"/>
          <p:cNvPicPr>
            <a:picLocks noGrp="1" noChangeAspect="1"/>
          </p:cNvPicPr>
          <p:nvPr isPhoto="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noFill/>
          <a:ln>
            <a:noFill/>
          </a:ln>
        </p:spPr>
      </p:pic>
    </p:spTree>
    <p:extLst>
      <p:ext uri="{BB962C8B-B14F-4D97-AF65-F5344CB8AC3E}">
        <p14:creationId xmlns:p14="http://schemas.microsoft.com/office/powerpoint/2010/main" val="4257851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Image 3"/>
          <p:cNvPicPr>
            <a:picLocks noGrp="1" noChangeAspect="1"/>
          </p:cNvPicPr>
          <p:nvPr isPhoto="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noFill/>
          <a:ln>
            <a:noFill/>
          </a:ln>
        </p:spPr>
      </p:pic>
      <p:sp>
        <p:nvSpPr>
          <p:cNvPr id="6" name="Rectangle à coins arrondis 5"/>
          <p:cNvSpPr/>
          <p:nvPr/>
        </p:nvSpPr>
        <p:spPr>
          <a:xfrm>
            <a:off x="5508104" y="-27384"/>
            <a:ext cx="3600400" cy="158417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SA" b="1" dirty="0"/>
              <a:t>هي مؤسسة نشطة في مجال التحليل المالي للمؤسسات التجارية المصرفية، تستحوذ هذه الوكالة على 40 % من حصة السوق في مجال التنبؤ و التقدير لمخاطر القروض على المستوى العالمي </a:t>
            </a:r>
            <a:endParaRPr lang="fr-FR" b="1" dirty="0"/>
          </a:p>
        </p:txBody>
      </p:sp>
      <p:sp>
        <p:nvSpPr>
          <p:cNvPr id="7" name="Rectangle à coins arrondis 6"/>
          <p:cNvSpPr/>
          <p:nvPr/>
        </p:nvSpPr>
        <p:spPr>
          <a:xfrm>
            <a:off x="-36512" y="-27384"/>
            <a:ext cx="5508104" cy="16561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b="1" dirty="0"/>
              <a:t>تأسست هذه الوكالة سنة 1909 من طرف    </a:t>
            </a:r>
            <a:r>
              <a:rPr lang="fr-FR" b="1" dirty="0"/>
              <a:t>Moody John </a:t>
            </a:r>
            <a:r>
              <a:rPr lang="ar-DZ" b="1" dirty="0"/>
              <a:t> والذي يعد اول من اصدر مؤشرات الجدارة الائتمانية عندما صنف سندات شركة السكك الحديدية في الولايات المتحدة الامريكية،  وتعد من اهم مصادر التصنيفات الائتمانية</a:t>
            </a:r>
            <a:endParaRPr lang="fr-FR" b="1" dirty="0"/>
          </a:p>
        </p:txBody>
      </p:sp>
      <p:sp>
        <p:nvSpPr>
          <p:cNvPr id="8" name="Rectangle à coins arrondis 7"/>
          <p:cNvSpPr/>
          <p:nvPr/>
        </p:nvSpPr>
        <p:spPr>
          <a:xfrm>
            <a:off x="6012160" y="1700808"/>
            <a:ext cx="3177048" cy="34563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b="1" dirty="0"/>
              <a:t>توفر بيانات بحثية وادوات تحليلية لتقويم مخاطر الائتمان وتستفيد منها اكثر من 2400 مؤسسة في جميع انحاء العالم و اكتسبت ثقة المشاركين في مختلف الاسواق المالية العالمية وتساهم في زيادة الكفاءة فيها من خلال تقديم تقويمات مستقلة وموثوقة هن مستوى المخاطر المالية و الائتمانية</a:t>
            </a:r>
            <a:endParaRPr lang="fr-FR" b="1" dirty="0"/>
          </a:p>
        </p:txBody>
      </p:sp>
      <p:sp>
        <p:nvSpPr>
          <p:cNvPr id="9" name="Organigramme : Document 8"/>
          <p:cNvSpPr/>
          <p:nvPr/>
        </p:nvSpPr>
        <p:spPr>
          <a:xfrm>
            <a:off x="0" y="4869160"/>
            <a:ext cx="6012160" cy="1988840"/>
          </a:xfrm>
          <a:prstGeom prst="flowChartDocument">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sz="2000" b="1" dirty="0"/>
              <a:t>قال توماس فريدمان : اذا كانت الولايات المتحدة الامريكية تستطيع ان تدمر أي دولة من خلال قصفها بالقنابل فان وكالة </a:t>
            </a:r>
            <a:r>
              <a:rPr lang="ar-SA" sz="2000" b="1" dirty="0" err="1"/>
              <a:t>موديز</a:t>
            </a:r>
            <a:r>
              <a:rPr lang="ar-SA" sz="2000" b="1" dirty="0"/>
              <a:t> تستطيع ان تدمر أي دولة من خلال تخفيض تصنيف سنداتها ، حيث ان هناك قوتين عظيمتين </a:t>
            </a:r>
            <a:r>
              <a:rPr lang="ar-DZ" sz="2000" b="1" dirty="0" smtClean="0"/>
              <a:t>ه</a:t>
            </a:r>
            <a:r>
              <a:rPr lang="ar-SA" sz="2000" b="1" dirty="0" smtClean="0"/>
              <a:t>ما </a:t>
            </a:r>
            <a:r>
              <a:rPr lang="ar-SA" sz="2000" b="1" dirty="0"/>
              <a:t>الولايات المتحدة </a:t>
            </a:r>
            <a:r>
              <a:rPr lang="ar-SA" sz="2000" b="1" dirty="0" smtClean="0"/>
              <a:t>الأمريكية </a:t>
            </a:r>
            <a:r>
              <a:rPr lang="ar-SA" sz="2000" b="1" dirty="0"/>
              <a:t>و وكالة </a:t>
            </a:r>
            <a:r>
              <a:rPr lang="ar-SA" sz="2000" b="1" dirty="0" err="1"/>
              <a:t>موديز</a:t>
            </a:r>
            <a:r>
              <a:rPr lang="ar-SA" sz="2000" b="1" dirty="0"/>
              <a:t>.</a:t>
            </a:r>
            <a:endParaRPr lang="fr-FR" sz="2000" dirty="0"/>
          </a:p>
        </p:txBody>
      </p:sp>
    </p:spTree>
    <p:extLst>
      <p:ext uri="{BB962C8B-B14F-4D97-AF65-F5344CB8AC3E}">
        <p14:creationId xmlns:p14="http://schemas.microsoft.com/office/powerpoint/2010/main" val="165741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Grp="1" noChangeAspect="1"/>
          </p:cNvPicPr>
          <p:nvPr isPhoto="1"/>
        </p:nvPicPr>
        <p:blipFill>
          <a:blip r:embed="rId2">
            <a:extLst>
              <a:ext uri="{28A0092B-C50C-407E-A947-70E740481C1C}">
                <a14:useLocalDpi xmlns:a14="http://schemas.microsoft.com/office/drawing/2010/main" val="0"/>
              </a:ext>
            </a:extLst>
          </a:blip>
          <a:stretch>
            <a:fillRect/>
          </a:stretch>
        </p:blipFill>
        <p:spPr>
          <a:xfrm>
            <a:off x="-19864" y="24408"/>
            <a:ext cx="9144000" cy="6858000"/>
          </a:xfrm>
          <a:prstGeom prst="rect">
            <a:avLst/>
          </a:prstGeom>
          <a:noFill/>
          <a:ln>
            <a:noFill/>
          </a:ln>
        </p:spPr>
      </p:pic>
      <p:graphicFrame>
        <p:nvGraphicFramePr>
          <p:cNvPr id="7" name="Espace réservé du contenu 3"/>
          <p:cNvGraphicFramePr>
            <a:graphicFrameLocks noGrp="1"/>
          </p:cNvGraphicFramePr>
          <p:nvPr>
            <p:ph idx="1"/>
            <p:extLst>
              <p:ext uri="{D42A27DB-BD31-4B8C-83A1-F6EECF244321}">
                <p14:modId xmlns:p14="http://schemas.microsoft.com/office/powerpoint/2010/main" val="586085257"/>
              </p:ext>
            </p:extLst>
          </p:nvPr>
        </p:nvGraphicFramePr>
        <p:xfrm>
          <a:off x="-19864" y="262744"/>
          <a:ext cx="8964488" cy="6381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1660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Image 3"/>
          <p:cNvPicPr>
            <a:picLocks noGrp="1" noChangeAspect="1"/>
          </p:cNvPicPr>
          <p:nvPr isPhoto="1"/>
        </p:nvPicPr>
        <p:blipFill>
          <a:blip r:embed="rId2">
            <a:extLst>
              <a:ext uri="{28A0092B-C50C-407E-A947-70E740481C1C}">
                <a14:useLocalDpi xmlns:a14="http://schemas.microsoft.com/office/drawing/2010/main" val="0"/>
              </a:ext>
            </a:extLst>
          </a:blip>
          <a:stretch>
            <a:fillRect/>
          </a:stretch>
        </p:blipFill>
        <p:spPr>
          <a:xfrm>
            <a:off x="-19864" y="24408"/>
            <a:ext cx="9144000" cy="6858000"/>
          </a:xfrm>
          <a:prstGeom prst="rect">
            <a:avLst/>
          </a:prstGeom>
          <a:noFill/>
          <a:ln>
            <a:noFill/>
          </a:ln>
        </p:spPr>
      </p:pic>
      <p:sp>
        <p:nvSpPr>
          <p:cNvPr id="5" name="Rectangle à coins arrondis 4"/>
          <p:cNvSpPr/>
          <p:nvPr/>
        </p:nvSpPr>
        <p:spPr>
          <a:xfrm>
            <a:off x="22448" y="5167928"/>
            <a:ext cx="6061720" cy="163177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a:r>
              <a:rPr lang="ar-EG" sz="2200" b="1" dirty="0"/>
              <a:t>وبحلول عام 1929كانت </a:t>
            </a:r>
            <a:r>
              <a:rPr lang="ar-EG" sz="2200" b="1" dirty="0" smtClean="0"/>
              <a:t>تقوم </a:t>
            </a:r>
            <a:r>
              <a:rPr lang="ar-EG" sz="2200" b="1" dirty="0"/>
              <a:t>بتصنيف حوالي خمسين حكومة مركزية تصدر سندات </a:t>
            </a:r>
            <a:r>
              <a:rPr lang="ar-EG" sz="2200" b="1" dirty="0" err="1"/>
              <a:t>إقتراض</a:t>
            </a:r>
            <a:r>
              <a:rPr lang="ar-EG" sz="2200" b="1" dirty="0"/>
              <a:t> </a:t>
            </a:r>
            <a:r>
              <a:rPr lang="ar-EG" sz="2200" b="1" dirty="0" smtClean="0"/>
              <a:t>دوليا</a:t>
            </a:r>
            <a:endParaRPr lang="fr-FR" sz="2200" b="1" dirty="0"/>
          </a:p>
        </p:txBody>
      </p:sp>
      <p:sp>
        <p:nvSpPr>
          <p:cNvPr id="6" name="Rectangle à coins arrondis 5"/>
          <p:cNvSpPr/>
          <p:nvPr/>
        </p:nvSpPr>
        <p:spPr>
          <a:xfrm>
            <a:off x="6084168" y="0"/>
            <a:ext cx="3039968" cy="68824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a:r>
              <a:rPr lang="ar-DZ" sz="2400" b="1" dirty="0"/>
              <a:t>كما تنتشر مكاتب وكالة </a:t>
            </a:r>
            <a:r>
              <a:rPr lang="ar-DZ" sz="2400" b="1" dirty="0" err="1"/>
              <a:t>موديز</a:t>
            </a:r>
            <a:r>
              <a:rPr lang="ar-DZ" sz="2400" b="1" dirty="0"/>
              <a:t> في معظم المراكز المالية العالمية الرئيسية ويعمل لديها ما يقارب 3000 موظف في جميع انحاء العالم ومنهم اكثر من 1000 محلل ائتماني، وتشمل قائمة عملاء وكالة </a:t>
            </a:r>
            <a:r>
              <a:rPr lang="ar-DZ" sz="2400" b="1" dirty="0" err="1"/>
              <a:t>موديز</a:t>
            </a:r>
            <a:r>
              <a:rPr lang="ar-DZ" sz="2400" b="1" dirty="0"/>
              <a:t> مجموعة واسعة من الشركات والجهات المصدرة </a:t>
            </a:r>
            <a:r>
              <a:rPr lang="ar-DZ" sz="2400" b="1" dirty="0" err="1"/>
              <a:t>للاوراق</a:t>
            </a:r>
            <a:r>
              <a:rPr lang="ar-DZ" sz="2400" b="1" dirty="0"/>
              <a:t> المالية الحكومية وكذلك المستثمرين والمقرضين </a:t>
            </a:r>
            <a:r>
              <a:rPr lang="ar-DZ" sz="2400" b="1" dirty="0" err="1"/>
              <a:t>بالاضافة</a:t>
            </a:r>
            <a:r>
              <a:rPr lang="ar-DZ" sz="2400" b="1" dirty="0"/>
              <a:t> الى المصارف الاستثمارية والمصارف التجارية وغيرها من الوسطاء الماليين</a:t>
            </a:r>
            <a:endParaRPr lang="fr-FR" sz="2400" b="1" dirty="0"/>
          </a:p>
        </p:txBody>
      </p:sp>
    </p:spTree>
    <p:extLst>
      <p:ext uri="{BB962C8B-B14F-4D97-AF65-F5344CB8AC3E}">
        <p14:creationId xmlns:p14="http://schemas.microsoft.com/office/powerpoint/2010/main" val="362409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624"/>
            <a:ext cx="9144000" cy="68133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19019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0" y="74320"/>
            <a:ext cx="9612560" cy="68133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à coins arrondis 4"/>
          <p:cNvSpPr/>
          <p:nvPr/>
        </p:nvSpPr>
        <p:spPr>
          <a:xfrm>
            <a:off x="0" y="44624"/>
            <a:ext cx="9504040" cy="187220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EG" sz="2400" b="1" dirty="0"/>
              <a:t>تأسست هذه الوكالة عام1860م عدد الموظفين لديها حاليا حوالي (10) ألاف موظف و التي تنشر تقارير عن التحليل المالي للقيم المنقولة من </a:t>
            </a:r>
            <a:r>
              <a:rPr lang="fr-FR" sz="2400" b="1" dirty="0" smtClean="0"/>
              <a:t> </a:t>
            </a:r>
            <a:r>
              <a:rPr lang="ar-DZ" sz="2400" b="1" dirty="0"/>
              <a:t>وتتوزع مكاتبها في 23 بلدا حول العالم ويعمل لديها ما يزيد عن 6300 موظف و تعود تاريخيا الى اكثر من 150 عاما ولكنها </a:t>
            </a:r>
            <a:r>
              <a:rPr lang="ar-DZ" sz="2400" b="1" dirty="0" err="1"/>
              <a:t>بدات</a:t>
            </a:r>
            <a:r>
              <a:rPr lang="ar-DZ" sz="2400" b="1" dirty="0"/>
              <a:t> </a:t>
            </a:r>
            <a:r>
              <a:rPr lang="ar-DZ" sz="2400" b="1" dirty="0" err="1"/>
              <a:t>باصدار</a:t>
            </a:r>
            <a:r>
              <a:rPr lang="ar-DZ" sz="2400" b="1" dirty="0"/>
              <a:t> درجات التصنيف الائتماني </a:t>
            </a:r>
            <a:r>
              <a:rPr lang="ar-DZ" sz="2400" b="1" dirty="0" err="1"/>
              <a:t>للاوراق</a:t>
            </a:r>
            <a:r>
              <a:rPr lang="ar-DZ" sz="2400" b="1" dirty="0"/>
              <a:t> المالية في عام 1922</a:t>
            </a:r>
            <a:r>
              <a:rPr lang="ar-EG" sz="2400" b="1" dirty="0" smtClean="0"/>
              <a:t>أسهم </a:t>
            </a:r>
            <a:r>
              <a:rPr lang="ar-EG" sz="2400" b="1" dirty="0"/>
              <a:t>وسندات </a:t>
            </a:r>
            <a:endParaRPr lang="fr-FR" sz="2400" b="1" dirty="0"/>
          </a:p>
        </p:txBody>
      </p:sp>
      <p:sp>
        <p:nvSpPr>
          <p:cNvPr id="6" name="Rectangle à coins arrondis 5"/>
          <p:cNvSpPr/>
          <p:nvPr/>
        </p:nvSpPr>
        <p:spPr>
          <a:xfrm>
            <a:off x="-108520" y="2379468"/>
            <a:ext cx="9612560" cy="214368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400" b="1" dirty="0"/>
              <a:t>وفي عام 2008 قامت الوكالة </a:t>
            </a:r>
            <a:r>
              <a:rPr lang="ar-DZ" sz="2400" b="1" dirty="0" err="1"/>
              <a:t>باصدار</a:t>
            </a:r>
            <a:r>
              <a:rPr lang="ar-DZ" sz="2400" b="1" dirty="0"/>
              <a:t> اكثر من مليون تصنيف ائتماني وقامت بتصنيف ما قيمته اكثر من 23 تريليون دولار امريكي من الديون كما تملك واحد من اهم مؤشرات الاسهم الامريكية وهو مؤشر </a:t>
            </a:r>
            <a:r>
              <a:rPr lang="ar-EG" sz="2400" b="1" dirty="0"/>
              <a:t>ستاندرد </a:t>
            </a:r>
            <a:r>
              <a:rPr lang="ar-EG" sz="2400" b="1" dirty="0" err="1"/>
              <a:t>آند</a:t>
            </a:r>
            <a:r>
              <a:rPr lang="ar-EG" sz="2400" b="1" dirty="0"/>
              <a:t> بورز500 ،</a:t>
            </a:r>
            <a:r>
              <a:rPr lang="fr-FR" sz="2400" b="1" dirty="0"/>
              <a:t>P500&amp;S  </a:t>
            </a:r>
            <a:r>
              <a:rPr lang="ar-EG" sz="2400" b="1" dirty="0"/>
              <a:t>تنشر هذه الوكالة 48 تقريرا للاستعلام في السوق المالي تسمى ب</a:t>
            </a:r>
            <a:r>
              <a:rPr lang="ar-DZ" sz="2400" b="1" dirty="0"/>
              <a:t>ـ</a:t>
            </a:r>
            <a:r>
              <a:rPr lang="fr-FR" sz="2400" b="1" dirty="0"/>
              <a:t>Outlook the</a:t>
            </a:r>
            <a:r>
              <a:rPr lang="ar-EG" sz="2400" b="1" dirty="0" smtClean="0"/>
              <a:t>.</a:t>
            </a:r>
            <a:endParaRPr lang="fr-FR" sz="2400" b="1" dirty="0" smtClean="0"/>
          </a:p>
          <a:p>
            <a:pPr algn="ctr" rtl="1"/>
            <a:endParaRPr lang="fr-FR" sz="2400" b="1" dirty="0"/>
          </a:p>
        </p:txBody>
      </p:sp>
      <p:sp>
        <p:nvSpPr>
          <p:cNvPr id="7" name="Ellipse 6"/>
          <p:cNvSpPr/>
          <p:nvPr/>
        </p:nvSpPr>
        <p:spPr>
          <a:xfrm>
            <a:off x="-108520" y="5085184"/>
            <a:ext cx="9612560" cy="180251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EG" sz="2400" b="1" dirty="0"/>
              <a:t>تقوم </a:t>
            </a:r>
            <a:r>
              <a:rPr lang="ar-EG" sz="2400" b="1" dirty="0" err="1"/>
              <a:t>باجراء</a:t>
            </a:r>
            <a:r>
              <a:rPr lang="ar-EG" sz="2400" b="1" dirty="0"/>
              <a:t> اكثر من 90 تصنيفا ائتمانيا حول العالم من خلال تقويم القدرة المالية لحكومات هذه الدول ورغبتها في الوفاء بديونها بشكل كامل وفي الوقت المحدد و ذلك باستخدام معايير كمية ونوعية.</a:t>
            </a:r>
            <a:endParaRPr lang="fr-FR" sz="2400" b="1" dirty="0"/>
          </a:p>
        </p:txBody>
      </p:sp>
    </p:spTree>
    <p:extLst>
      <p:ext uri="{BB962C8B-B14F-4D97-AF65-F5344CB8AC3E}">
        <p14:creationId xmlns:p14="http://schemas.microsoft.com/office/powerpoint/2010/main" val="275370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lstStyle/>
          <a:p>
            <a:endParaRPr lang="fr-F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noFill/>
        </p:spPr>
      </p:pic>
    </p:spTree>
    <p:extLst>
      <p:ext uri="{BB962C8B-B14F-4D97-AF65-F5344CB8AC3E}">
        <p14:creationId xmlns:p14="http://schemas.microsoft.com/office/powerpoint/2010/main" val="3210956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extLst>
              <p:ext uri="{D42A27DB-BD31-4B8C-83A1-F6EECF244321}">
                <p14:modId xmlns:p14="http://schemas.microsoft.com/office/powerpoint/2010/main" val="2548638896"/>
              </p:ext>
            </p:extLst>
          </p:nvPr>
        </p:nvGraphicFramePr>
        <p:xfrm>
          <a:off x="0" y="2996952"/>
          <a:ext cx="8964488"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à coins arrondis 5"/>
          <p:cNvSpPr/>
          <p:nvPr/>
        </p:nvSpPr>
        <p:spPr>
          <a:xfrm>
            <a:off x="0" y="-27384"/>
            <a:ext cx="9144000" cy="288032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dirty="0">
                <a:ln w="18415" cmpd="sng">
                  <a:solidFill>
                    <a:srgbClr val="FFFFFF"/>
                  </a:solidFill>
                  <a:prstDash val="solid"/>
                </a:ln>
                <a:solidFill>
                  <a:srgbClr val="FFFFFF"/>
                </a:solidFill>
                <a:effectLst>
                  <a:outerShdw blurRad="63500" dir="3600000" algn="tl" rotWithShape="0">
                    <a:srgbClr val="000000">
                      <a:alpha val="70000"/>
                    </a:srgbClr>
                  </a:outerShdw>
                </a:effectLst>
              </a:rPr>
              <a:t>هي مؤسسة تقييم دولية، مختلطة أمريكية و بريطانية نتيجة لاندماج شركتين فيتش </a:t>
            </a:r>
            <a:r>
              <a:rPr lang="ar-SA" sz="28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وابيكا</a:t>
            </a:r>
            <a:r>
              <a:rPr lang="ar-SA"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ar-SA" sz="2800" dirty="0">
                <a:ln w="18415" cmpd="sng">
                  <a:solidFill>
                    <a:srgbClr val="FFFFFF"/>
                  </a:solidFill>
                  <a:prstDash val="solid"/>
                </a:ln>
                <a:solidFill>
                  <a:srgbClr val="FFFFFF"/>
                </a:solidFill>
                <a:effectLst>
                  <a:outerShdw blurRad="63500" dir="3600000" algn="tl" rotWithShape="0">
                    <a:srgbClr val="000000">
                      <a:alpha val="70000"/>
                    </a:srgbClr>
                  </a:outerShdw>
                </a:effectLst>
              </a:rPr>
              <a:t>عام 1997 ومن ثم الاندماج مع </a:t>
            </a:r>
            <a:r>
              <a:rPr lang="fr-FR" sz="2800" dirty="0">
                <a:ln w="18415" cmpd="sng">
                  <a:solidFill>
                    <a:srgbClr val="FFFFFF"/>
                  </a:solidFill>
                  <a:prstDash val="solid"/>
                </a:ln>
                <a:solidFill>
                  <a:srgbClr val="FFFFFF"/>
                </a:solidFill>
                <a:effectLst>
                  <a:outerShdw blurRad="63500" dir="3600000" algn="tl" rotWithShape="0">
                    <a:srgbClr val="000000">
                      <a:alpha val="70000"/>
                    </a:srgbClr>
                  </a:outerShdw>
                </a:effectLst>
              </a:rPr>
              <a:t>Thomson Bank Watch</a:t>
            </a:r>
            <a:r>
              <a:rPr lang="ar-DZ"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و </a:t>
            </a:r>
            <a:r>
              <a:rPr lang="fr-FR" sz="2800" dirty="0">
                <a:ln w="18415" cmpd="sng">
                  <a:solidFill>
                    <a:srgbClr val="FFFFFF"/>
                  </a:solidFill>
                  <a:prstDash val="solid"/>
                </a:ln>
                <a:solidFill>
                  <a:srgbClr val="FFFFFF"/>
                </a:solidFill>
                <a:effectLst>
                  <a:outerShdw blurRad="63500" dir="3600000" algn="tl" rotWithShape="0">
                    <a:srgbClr val="000000">
                      <a:alpha val="70000"/>
                    </a:srgbClr>
                  </a:outerShdw>
                </a:effectLst>
              </a:rPr>
              <a:t>Phelps &amp; Duff</a:t>
            </a:r>
            <a:r>
              <a:rPr lang="ar-DZ"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في عام 2000</a:t>
            </a:r>
            <a:r>
              <a:rPr lang="ar-SA"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وتمتلك مقرين رئيسيين </a:t>
            </a:r>
            <a:r>
              <a:rPr lang="ar-SA"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للإدارة </a:t>
            </a:r>
            <a:r>
              <a:rPr lang="ar-SA" sz="2800" dirty="0">
                <a:ln w="18415" cmpd="sng">
                  <a:solidFill>
                    <a:srgbClr val="FFFFFF"/>
                  </a:solidFill>
                  <a:prstDash val="solid"/>
                </a:ln>
                <a:solidFill>
                  <a:srgbClr val="FFFFFF"/>
                </a:solidFill>
                <a:effectLst>
                  <a:outerShdw blurRad="63500" dir="3600000" algn="tl" rotWithShape="0">
                    <a:srgbClr val="000000">
                      <a:alpha val="70000"/>
                    </a:srgbClr>
                  </a:outerShdw>
                </a:effectLst>
              </a:rPr>
              <a:t>العامة في نيويورك و لندن </a:t>
            </a:r>
            <a:r>
              <a:rPr lang="ar-SA"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ar-DZ"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ar-SA"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بالإضافة </a:t>
            </a:r>
            <a:r>
              <a:rPr lang="ar-SA" sz="2800" dirty="0">
                <a:ln w="18415" cmpd="sng">
                  <a:solidFill>
                    <a:srgbClr val="FFFFFF"/>
                  </a:solidFill>
                  <a:prstDash val="solid"/>
                </a:ln>
                <a:solidFill>
                  <a:srgbClr val="FFFFFF"/>
                </a:solidFill>
                <a:effectLst>
                  <a:outerShdw blurRad="63500" dir="3600000" algn="tl" rotWithShape="0">
                    <a:srgbClr val="000000">
                      <a:alpha val="70000"/>
                    </a:srgbClr>
                  </a:outerShdw>
                </a:effectLst>
              </a:rPr>
              <a:t>الى 50 فرعا منتشرا حول </a:t>
            </a:r>
            <a:r>
              <a:rPr lang="ar-SA"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العالم</a:t>
            </a:r>
            <a:r>
              <a:rPr lang="ar-DZ"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ar-SA" sz="2800" b="1" dirty="0"/>
              <a:t>تغطي اكثر من 150 بلدا حول العالم و تحصل على معظم ايراداتها من عمليات التصنيف الائتماني في حين يأتي جزء من عوائدها نتيجة لقيامها بالبحوث المختلفة</a:t>
            </a:r>
            <a:endParaRPr lang="fr-FR" sz="2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667453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116</TotalTime>
  <Words>1118</Words>
  <Application>Microsoft Office PowerPoint</Application>
  <PresentationFormat>Affichage à l'écran (4:3)</PresentationFormat>
  <Paragraphs>65</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Apex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التصنيف الائتماني حسب معيار الاداة المصنفة </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Khalil</dc:creator>
  <cp:lastModifiedBy>Khalil</cp:lastModifiedBy>
  <cp:revision>15</cp:revision>
  <dcterms:created xsi:type="dcterms:W3CDTF">2019-10-13T16:04:01Z</dcterms:created>
  <dcterms:modified xsi:type="dcterms:W3CDTF">2019-10-20T23:41:25Z</dcterms:modified>
</cp:coreProperties>
</file>