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6" r:id="rId11"/>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822"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9B78A199-066B-41CD-8E9C-53A0F0B13904}" type="datetimeFigureOut">
              <a:rPr lang="fr-FR" smtClean="0"/>
              <a:t>08/02/2021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E1C5C43-0AFF-48AC-B91E-12BA85402130}" type="slidenum">
              <a:rPr lang="fr-FR" smtClean="0"/>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9B78A199-066B-41CD-8E9C-53A0F0B13904}" type="datetimeFigureOut">
              <a:rPr lang="fr-FR" smtClean="0"/>
              <a:t>08/02/2021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E1C5C43-0AFF-48AC-B91E-12BA85402130}" type="slidenum">
              <a:rPr lang="fr-FR" smtClean="0"/>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9B78A199-066B-41CD-8E9C-53A0F0B13904}" type="datetimeFigureOut">
              <a:rPr lang="fr-FR" smtClean="0"/>
              <a:t>08/02/2021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E1C5C43-0AFF-48AC-B91E-12BA85402130}" type="slidenum">
              <a:rPr lang="fr-FR" smtClean="0"/>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9B78A199-066B-41CD-8E9C-53A0F0B13904}" type="datetimeFigureOut">
              <a:rPr lang="fr-FR" smtClean="0"/>
              <a:t>08/02/2021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E1C5C43-0AFF-48AC-B91E-12BA85402130}" type="slidenum">
              <a:rPr lang="fr-FR" smtClean="0"/>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9B78A199-066B-41CD-8E9C-53A0F0B13904}" type="datetimeFigureOut">
              <a:rPr lang="fr-FR" smtClean="0"/>
              <a:t>08/02/2021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E1C5C43-0AFF-48AC-B91E-12BA85402130}" type="slidenum">
              <a:rPr lang="fr-FR" smtClean="0"/>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9B78A199-066B-41CD-8E9C-53A0F0B13904}" type="datetimeFigureOut">
              <a:rPr lang="fr-FR" smtClean="0"/>
              <a:t>08/02/2021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1E1C5C43-0AFF-48AC-B91E-12BA85402130}" type="slidenum">
              <a:rPr lang="fr-FR" smtClean="0"/>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9B78A199-066B-41CD-8E9C-53A0F0B13904}" type="datetimeFigureOut">
              <a:rPr lang="fr-FR" smtClean="0"/>
              <a:t>08/02/2021</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1E1C5C43-0AFF-48AC-B91E-12BA85402130}" type="slidenum">
              <a:rPr lang="fr-FR" smtClean="0"/>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9B78A199-066B-41CD-8E9C-53A0F0B13904}" type="datetimeFigureOut">
              <a:rPr lang="fr-FR" smtClean="0"/>
              <a:t>08/02/2021</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1E1C5C43-0AFF-48AC-B91E-12BA85402130}" type="slidenum">
              <a:rPr lang="fr-FR" smtClean="0"/>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9B78A199-066B-41CD-8E9C-53A0F0B13904}" type="datetimeFigureOut">
              <a:rPr lang="fr-FR" smtClean="0"/>
              <a:t>08/02/2021</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1E1C5C43-0AFF-48AC-B91E-12BA85402130}" type="slidenum">
              <a:rPr lang="fr-FR" smtClean="0"/>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9B78A199-066B-41CD-8E9C-53A0F0B13904}" type="datetimeFigureOut">
              <a:rPr lang="fr-FR" smtClean="0"/>
              <a:t>08/02/2021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1E1C5C43-0AFF-48AC-B91E-12BA85402130}" type="slidenum">
              <a:rPr lang="fr-FR" smtClean="0"/>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9B78A199-066B-41CD-8E9C-53A0F0B13904}" type="datetimeFigureOut">
              <a:rPr lang="fr-FR" smtClean="0"/>
              <a:t>08/02/2021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1E1C5C43-0AFF-48AC-B91E-12BA85402130}" type="slidenum">
              <a:rPr lang="fr-FR" smtClean="0"/>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B78A199-066B-41CD-8E9C-53A0F0B13904}" type="datetimeFigureOut">
              <a:rPr lang="fr-FR" smtClean="0"/>
              <a:t>08/02/2021</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E1C5C43-0AFF-48AC-B91E-12BA85402130}" type="slidenum">
              <a:rPr lang="fr-FR" smtClean="0"/>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noAutofit/>
          </a:bodyPr>
          <a:lstStyle/>
          <a:p>
            <a:r>
              <a:rPr lang="ar-DZ" sz="6600" b="1" dirty="0" smtClean="0"/>
              <a:t>استراتيجيات التوزيع المصرفي </a:t>
            </a:r>
            <a:endParaRPr lang="fr-FR" sz="6600" b="1"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868346"/>
          </a:xfrm>
        </p:spPr>
        <p:txBody>
          <a:bodyPr/>
          <a:lstStyle/>
          <a:p>
            <a:r>
              <a:rPr lang="ar-DZ" b="1" u="sng" dirty="0" smtClean="0"/>
              <a:t>استراتيجيات التوزيع المصرفي : </a:t>
            </a:r>
            <a:endParaRPr lang="fr-FR" b="1" u="sng" dirty="0"/>
          </a:p>
        </p:txBody>
      </p:sp>
      <p:sp>
        <p:nvSpPr>
          <p:cNvPr id="3" name="Espace réservé du contenu 2"/>
          <p:cNvSpPr>
            <a:spLocks noGrp="1"/>
          </p:cNvSpPr>
          <p:nvPr>
            <p:ph idx="1"/>
          </p:nvPr>
        </p:nvSpPr>
        <p:spPr>
          <a:xfrm>
            <a:off x="457200" y="1285860"/>
            <a:ext cx="8229600" cy="5000660"/>
          </a:xfrm>
        </p:spPr>
        <p:txBody>
          <a:bodyPr>
            <a:normAutofit fontScale="70000" lnSpcReduction="20000"/>
          </a:bodyPr>
          <a:lstStyle/>
          <a:p>
            <a:pPr algn="r" rtl="1">
              <a:buNone/>
            </a:pPr>
            <a:r>
              <a:rPr lang="ar-DZ" sz="3400" dirty="0" smtClean="0"/>
              <a:t>       </a:t>
            </a:r>
            <a:r>
              <a:rPr lang="ar-SA" sz="3400" dirty="0" smtClean="0"/>
              <a:t>يقصد </a:t>
            </a:r>
            <a:r>
              <a:rPr lang="ar-SA" sz="3400" dirty="0" err="1" smtClean="0"/>
              <a:t>بها</a:t>
            </a:r>
            <a:r>
              <a:rPr lang="ar-SA" sz="3400" dirty="0" smtClean="0"/>
              <a:t> </a:t>
            </a:r>
            <a:r>
              <a:rPr lang="ar-DZ" sz="3400" dirty="0" smtClean="0"/>
              <a:t>مدى </a:t>
            </a:r>
            <a:r>
              <a:rPr lang="ar-SA" sz="3400" dirty="0" smtClean="0"/>
              <a:t>التغطية التي يوفرها نظام التوزيع في السوق أو المنطقة الجغرافية وكذلك كثافة التوزيع في هذه السوق أو هذه المنطقة أو في القطاع التسويقي المختار وبشكل عام هناك ثلاث أشكال رئيسية من التغطية</a:t>
            </a:r>
            <a:r>
              <a:rPr lang="ar-DZ" sz="3400" dirty="0" smtClean="0"/>
              <a:t> هي : </a:t>
            </a:r>
          </a:p>
          <a:p>
            <a:pPr algn="r" rtl="1">
              <a:buNone/>
            </a:pPr>
            <a:r>
              <a:rPr lang="ar-SA" sz="3400" dirty="0" smtClean="0"/>
              <a:t/>
            </a:r>
            <a:br>
              <a:rPr lang="ar-SA" sz="3400" dirty="0" smtClean="0"/>
            </a:br>
            <a:r>
              <a:rPr lang="ar-SA" sz="3400" dirty="0" smtClean="0"/>
              <a:t>أ- </a:t>
            </a:r>
            <a:r>
              <a:rPr lang="ar-SA" sz="3400" b="1" dirty="0" smtClean="0"/>
              <a:t>التوزيع المكثف</a:t>
            </a:r>
            <a:r>
              <a:rPr lang="ar-DZ" sz="3400" b="1" dirty="0" smtClean="0"/>
              <a:t> </a:t>
            </a:r>
            <a:r>
              <a:rPr lang="ar-DZ" sz="3400" dirty="0" smtClean="0"/>
              <a:t>: </a:t>
            </a:r>
            <a:r>
              <a:rPr lang="ar-SA" sz="3400" dirty="0" smtClean="0"/>
              <a:t>هو توزيع الخدمات المصرفية في أكبر عدد ممكن من الفروع التابعة للمصرف مثل عملية الإيداع، القروض... إلى أحد ممكن من المبالغ.</a:t>
            </a:r>
            <a:br>
              <a:rPr lang="ar-SA" sz="3400" dirty="0" smtClean="0"/>
            </a:br>
            <a:r>
              <a:rPr lang="ar-SA" sz="3400" dirty="0" smtClean="0"/>
              <a:t/>
            </a:r>
            <a:br>
              <a:rPr lang="ar-SA" sz="3400" dirty="0" smtClean="0"/>
            </a:br>
            <a:r>
              <a:rPr lang="ar-SA" sz="3400" b="1" dirty="0" smtClean="0"/>
              <a:t>ب- التوزيع المطلق</a:t>
            </a:r>
            <a:r>
              <a:rPr lang="ar-DZ" sz="3400" b="1" dirty="0" smtClean="0"/>
              <a:t> </a:t>
            </a:r>
            <a:r>
              <a:rPr lang="ar-DZ" sz="3400" dirty="0" smtClean="0"/>
              <a:t>: </a:t>
            </a:r>
            <a:r>
              <a:rPr lang="ar-SA" sz="3400" dirty="0" smtClean="0"/>
              <a:t>يتم فيه تقديم الخدمات المصرفية من قبل أحد الفروع فقط والذي يتم اختياره لتقديم هذا النوع من الخدمة وقد لا تقوم المصارف الأخرى بتقديمها.</a:t>
            </a:r>
            <a:br>
              <a:rPr lang="ar-SA" sz="3400" dirty="0" smtClean="0"/>
            </a:br>
            <a:r>
              <a:rPr lang="ar-SA" sz="3400" dirty="0" smtClean="0"/>
              <a:t/>
            </a:r>
            <a:br>
              <a:rPr lang="ar-SA" sz="3400" dirty="0" smtClean="0"/>
            </a:br>
            <a:r>
              <a:rPr lang="ar-SA" sz="3400" b="1" dirty="0" smtClean="0"/>
              <a:t>ج- التوزيع الانتقائي</a:t>
            </a:r>
            <a:r>
              <a:rPr lang="ar-DZ" sz="3400" b="1" dirty="0" smtClean="0"/>
              <a:t> </a:t>
            </a:r>
            <a:r>
              <a:rPr lang="ar-DZ" sz="3400" dirty="0" smtClean="0"/>
              <a:t>: </a:t>
            </a:r>
            <a:r>
              <a:rPr lang="ar-SA" sz="3400" dirty="0" smtClean="0"/>
              <a:t>يتم فيه تقديم الخدمة المصرفية من خلال عدد مختار ومحدد من الفروع التابعة للمصرف كمحدودية منح القروض لمن تتوفر فيهم الشروط التي يحددها المصرف.</a:t>
            </a:r>
            <a:br>
              <a:rPr lang="ar-SA" sz="3400" dirty="0" smtClean="0"/>
            </a:br>
            <a:endParaRPr lang="fr-FR" sz="3400" dirty="0" smtClean="0"/>
          </a:p>
          <a:p>
            <a:pPr algn="r" rtl="1">
              <a:buNone/>
            </a:pPr>
            <a:endParaRPr lang="fr-F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868346"/>
          </a:xfrm>
        </p:spPr>
        <p:txBody>
          <a:bodyPr/>
          <a:lstStyle/>
          <a:p>
            <a:r>
              <a:rPr lang="ar-DZ" b="1" u="sng" dirty="0" smtClean="0"/>
              <a:t>تعريف التوزيع المصرفي : </a:t>
            </a:r>
            <a:endParaRPr lang="fr-FR" b="1" u="sng" dirty="0"/>
          </a:p>
        </p:txBody>
      </p:sp>
      <p:sp>
        <p:nvSpPr>
          <p:cNvPr id="3" name="Espace réservé du contenu 2"/>
          <p:cNvSpPr>
            <a:spLocks noGrp="1"/>
          </p:cNvSpPr>
          <p:nvPr>
            <p:ph idx="1"/>
          </p:nvPr>
        </p:nvSpPr>
        <p:spPr>
          <a:xfrm>
            <a:off x="457200" y="1285860"/>
            <a:ext cx="8229600" cy="4840303"/>
          </a:xfrm>
        </p:spPr>
        <p:txBody>
          <a:bodyPr/>
          <a:lstStyle/>
          <a:p>
            <a:pPr algn="r" rtl="1">
              <a:buNone/>
            </a:pPr>
            <a:r>
              <a:rPr lang="ar-DZ" dirty="0" smtClean="0"/>
              <a:t>      يقصد بالتوزيع المصرفي إجمالي الجهود التي يبذلها المصرف لإيصال خدماته إلى العملاء في الوقت </a:t>
            </a:r>
            <a:r>
              <a:rPr lang="ar-DZ" dirty="0" err="1" smtClean="0"/>
              <a:t>و</a:t>
            </a:r>
            <a:r>
              <a:rPr lang="ar-DZ" dirty="0" smtClean="0"/>
              <a:t> المكان المناسبين من خلال فروعه أو أنظمة التوصيل الحديثة .</a:t>
            </a:r>
          </a:p>
          <a:p>
            <a:pPr algn="r" rtl="1">
              <a:buNone/>
            </a:pPr>
            <a:r>
              <a:rPr lang="ar-DZ" dirty="0" smtClean="0"/>
              <a:t>       و عليه </a:t>
            </a:r>
            <a:r>
              <a:rPr lang="ar-DZ" dirty="0" err="1" smtClean="0"/>
              <a:t>ف</a:t>
            </a:r>
            <a:r>
              <a:rPr lang="ar-SA" dirty="0" smtClean="0"/>
              <a:t>قنوات </a:t>
            </a:r>
            <a:r>
              <a:rPr lang="ar-SA" dirty="0"/>
              <a:t>التوزيع </a:t>
            </a:r>
            <a:r>
              <a:rPr lang="ar-DZ" dirty="0" smtClean="0"/>
              <a:t>تعمل على </a:t>
            </a:r>
            <a:r>
              <a:rPr lang="ar-SA" dirty="0" smtClean="0"/>
              <a:t>جعل </a:t>
            </a:r>
            <a:r>
              <a:rPr lang="ar-SA" dirty="0"/>
              <a:t>الخدمة </a:t>
            </a:r>
            <a:r>
              <a:rPr lang="ar-DZ" dirty="0" smtClean="0"/>
              <a:t>المصرفية </a:t>
            </a:r>
            <a:r>
              <a:rPr lang="ar-SA" dirty="0" smtClean="0"/>
              <a:t>أقرب </a:t>
            </a:r>
            <a:r>
              <a:rPr lang="ar-SA" dirty="0"/>
              <a:t>ما تكون من الزبون ولا تكلفه مشقة الانتقال إليها أو تحمل </a:t>
            </a:r>
            <a:r>
              <a:rPr lang="ar-SA" dirty="0" err="1"/>
              <a:t>عبىء</a:t>
            </a:r>
            <a:r>
              <a:rPr lang="ar-SA" dirty="0"/>
              <a:t> وجهد من أجل التحصيل أو الاستفادة من الخدمات التي يقدمها المصرف </a:t>
            </a:r>
            <a:r>
              <a:rPr lang="ar-DZ" dirty="0" smtClean="0"/>
              <a:t>.</a:t>
            </a:r>
            <a:endParaRPr lang="fr-F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796908"/>
          </a:xfrm>
        </p:spPr>
        <p:txBody>
          <a:bodyPr/>
          <a:lstStyle/>
          <a:p>
            <a:r>
              <a:rPr lang="ar-DZ" b="1" u="sng" dirty="0" smtClean="0"/>
              <a:t>أهمية </a:t>
            </a:r>
            <a:r>
              <a:rPr lang="ar-DZ" b="1" u="sng" dirty="0" err="1" smtClean="0"/>
              <a:t>و</a:t>
            </a:r>
            <a:r>
              <a:rPr lang="ar-DZ" b="1" u="sng" dirty="0" smtClean="0"/>
              <a:t> أهداف التوزيع المصرفي :</a:t>
            </a:r>
            <a:endParaRPr lang="fr-FR" b="1" u="sng" dirty="0"/>
          </a:p>
        </p:txBody>
      </p:sp>
      <p:sp>
        <p:nvSpPr>
          <p:cNvPr id="3" name="Espace réservé du contenu 2"/>
          <p:cNvSpPr>
            <a:spLocks noGrp="1"/>
          </p:cNvSpPr>
          <p:nvPr>
            <p:ph idx="1"/>
          </p:nvPr>
        </p:nvSpPr>
        <p:spPr>
          <a:xfrm>
            <a:off x="457200" y="1142984"/>
            <a:ext cx="8229600" cy="5286412"/>
          </a:xfrm>
        </p:spPr>
        <p:txBody>
          <a:bodyPr>
            <a:normAutofit fontScale="85000" lnSpcReduction="20000"/>
          </a:bodyPr>
          <a:lstStyle/>
          <a:p>
            <a:pPr algn="r" rtl="1">
              <a:buNone/>
            </a:pPr>
            <a:r>
              <a:rPr lang="ar-DZ" dirty="0" smtClean="0"/>
              <a:t>       </a:t>
            </a:r>
            <a:r>
              <a:rPr lang="ar-SA" dirty="0" smtClean="0"/>
              <a:t>يلعب </a:t>
            </a:r>
            <a:r>
              <a:rPr lang="ar-SA" dirty="0"/>
              <a:t>العاملون في المصارف الدور الأساسي في إنجاح السياسة المصرفية وفي إيصال الخدمات إلى المستفيدين لذلك فللتوزيع المصرفي أهداف وأهمية يمكن إيجازها فيما يلي </a:t>
            </a:r>
            <a:r>
              <a:rPr lang="ar-SA" dirty="0" smtClean="0"/>
              <a:t>:</a:t>
            </a:r>
            <a:r>
              <a:rPr lang="ar-SA" dirty="0"/>
              <a:t/>
            </a:r>
            <a:br>
              <a:rPr lang="ar-SA" dirty="0"/>
            </a:br>
            <a:r>
              <a:rPr lang="ar-SA" dirty="0"/>
              <a:t>- تحقيق عملية الاتصال المستمرة للمستفيدين في الخدمة المصرفية وجمهور المستهلكين.</a:t>
            </a:r>
            <a:br>
              <a:rPr lang="ar-SA" dirty="0"/>
            </a:br>
            <a:r>
              <a:rPr lang="ar-SA" dirty="0"/>
              <a:t>- تحقيق الإشباع </a:t>
            </a:r>
            <a:r>
              <a:rPr lang="ar-SA" dirty="0" err="1" smtClean="0"/>
              <a:t>و</a:t>
            </a:r>
            <a:r>
              <a:rPr lang="ar-DZ" dirty="0" smtClean="0"/>
              <a:t> </a:t>
            </a:r>
            <a:r>
              <a:rPr lang="ar-SA" dirty="0" err="1" smtClean="0"/>
              <a:t>الرضى</a:t>
            </a:r>
            <a:r>
              <a:rPr lang="ar-SA" dirty="0" smtClean="0"/>
              <a:t> </a:t>
            </a:r>
            <a:r>
              <a:rPr lang="ar-SA" dirty="0"/>
              <a:t>للمستفيدين في الخدمة المصرفية.</a:t>
            </a:r>
            <a:br>
              <a:rPr lang="ar-SA" dirty="0"/>
            </a:br>
            <a:r>
              <a:rPr lang="ar-SA" dirty="0"/>
              <a:t>- خلق الثقة والاستقرار النفسي لدى المستفيدين وإدامة صلتهم بالمصرف وذلك من خلال المعاملة الحسنة والتسهيلات الممنوحة.</a:t>
            </a:r>
            <a:br>
              <a:rPr lang="ar-SA" dirty="0"/>
            </a:br>
            <a:r>
              <a:rPr lang="ar-SA" dirty="0"/>
              <a:t>- تحسين الصورة الذهنية للمصرف لدى المستفيدين جمهور المستهلكين.</a:t>
            </a:r>
            <a:br>
              <a:rPr lang="ar-SA" dirty="0"/>
            </a:br>
            <a:r>
              <a:rPr lang="ar-SA" dirty="0"/>
              <a:t>- إكساب الشهرة للمصرف.</a:t>
            </a:r>
            <a:br>
              <a:rPr lang="ar-SA" dirty="0"/>
            </a:br>
            <a:r>
              <a:rPr lang="ar-SA" dirty="0"/>
              <a:t>- تقديم الخدمات بالجودة والميزة والمكان والزمان المناسبين.</a:t>
            </a:r>
            <a:br>
              <a:rPr lang="ar-SA" dirty="0"/>
            </a:br>
            <a:r>
              <a:rPr lang="ar-SA" dirty="0"/>
              <a:t>- المحافظة على الحصة السوقية والصمود بوجه المنافسة.</a:t>
            </a:r>
            <a:br>
              <a:rPr lang="ar-SA" dirty="0"/>
            </a:br>
            <a:r>
              <a:rPr lang="ar-SA" dirty="0"/>
              <a:t>- تزويد المصرف بجميع المعلومات عن المستفيدين وردود أفعالهم.</a:t>
            </a:r>
            <a:br>
              <a:rPr lang="ar-SA" dirty="0"/>
            </a:br>
            <a:r>
              <a:rPr lang="ar-SA" dirty="0"/>
              <a:t>- تقليل التكاليف التسويقية.</a:t>
            </a:r>
            <a:br>
              <a:rPr lang="ar-SA" dirty="0"/>
            </a:br>
            <a:endParaRPr lang="fr-F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ar-DZ" b="1" u="sng" dirty="0" smtClean="0"/>
              <a:t>عوامل اختيار قنوات التوزيع المصرفية </a:t>
            </a:r>
            <a:endParaRPr lang="fr-FR" b="1" u="sng" dirty="0"/>
          </a:p>
        </p:txBody>
      </p:sp>
      <p:sp>
        <p:nvSpPr>
          <p:cNvPr id="3" name="Espace réservé du contenu 2"/>
          <p:cNvSpPr>
            <a:spLocks noGrp="1"/>
          </p:cNvSpPr>
          <p:nvPr>
            <p:ph idx="1"/>
          </p:nvPr>
        </p:nvSpPr>
        <p:spPr/>
        <p:txBody>
          <a:bodyPr/>
          <a:lstStyle/>
          <a:p>
            <a:pPr algn="r" rtl="1">
              <a:buNone/>
            </a:pPr>
            <a:r>
              <a:rPr lang="ar-DZ" dirty="0" smtClean="0"/>
              <a:t>     </a:t>
            </a:r>
            <a:r>
              <a:rPr lang="ar-SA" dirty="0" smtClean="0"/>
              <a:t>اختيار </a:t>
            </a:r>
            <a:r>
              <a:rPr lang="ar-SA" dirty="0"/>
              <a:t>موقع وتوزيع شبكة فروع المصرف يعتبر مهماً جداً إذ من خلال شبكة الفرو</a:t>
            </a:r>
            <a:r>
              <a:rPr lang="ar-DZ" dirty="0"/>
              <a:t>ع </a:t>
            </a:r>
            <a:r>
              <a:rPr lang="ar-SA" dirty="0"/>
              <a:t>يقوم المصرف بتقديم وتوزيع خدماته على زبائنه الحاليين والمرتقبين، لذلك فإن نجاح المصرف في اختيار موقع فروعه يعد عاملاً مهماً في تحقيق ربحية المصرف واستمراره، ويرتبط اختيار مكان فرع المصرف بمجموعة من العوامل الاقتصادية والجغرافية والسكانية والجمالية والتسهيلات والخدمات المتوافرة في المنطقة مثل </a:t>
            </a:r>
            <a:r>
              <a:rPr lang="ar-SA" dirty="0" smtClean="0"/>
              <a:t>تسهيلات </a:t>
            </a:r>
            <a:r>
              <a:rPr lang="ar-SA" dirty="0"/>
              <a:t>النقل والمواصلات </a:t>
            </a:r>
            <a:r>
              <a:rPr lang="ar-SA" dirty="0" smtClean="0"/>
              <a:t>والاتصالات</a:t>
            </a:r>
            <a:r>
              <a:rPr lang="ar-DZ" dirty="0" smtClean="0"/>
              <a:t>.</a:t>
            </a:r>
            <a:endParaRPr lang="fr-F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500042"/>
            <a:ext cx="8229600" cy="6072230"/>
          </a:xfrm>
        </p:spPr>
        <p:txBody>
          <a:bodyPr>
            <a:normAutofit fontScale="92500" lnSpcReduction="10000"/>
          </a:bodyPr>
          <a:lstStyle/>
          <a:p>
            <a:pPr algn="r" rtl="1">
              <a:buNone/>
            </a:pPr>
            <a:r>
              <a:rPr lang="ar-SA" dirty="0"/>
              <a:t>ومن أهم العوامل المؤثرة على اختيار سياسة التوزيع المصرفي نجد :</a:t>
            </a:r>
            <a:br>
              <a:rPr lang="ar-SA" dirty="0"/>
            </a:br>
            <a:r>
              <a:rPr lang="ar-SA" b="1" dirty="0"/>
              <a:t>أ- طبيعة الخدمة </a:t>
            </a:r>
            <a:r>
              <a:rPr lang="ar-SA" b="1" dirty="0" smtClean="0"/>
              <a:t>المصرفية</a:t>
            </a:r>
            <a:r>
              <a:rPr lang="ar-DZ" b="1" dirty="0" smtClean="0"/>
              <a:t>:</a:t>
            </a:r>
            <a:r>
              <a:rPr lang="ar-SA" dirty="0" smtClean="0"/>
              <a:t>تقوم المصارف بتقديم خدمات متنوعة (إيداع، القروض، الشيكات، ...) وطبيعة هذه الخدمات ترتبط بطيعة المستفيدين منها لذلك يقوم المصرف بتحديد الإستراتيجية التوزيعية استنادا لأنواع الخدمات المصرفية المقدمة كثافتها ومعدل الطلب على كل خدمة، فقد تعتمد على الأفراد في تقديمها أو تلجأ إلى استخدام التكنولوجيا المتطورة وتحقيق عملية اتصال سريع وفعال.</a:t>
            </a:r>
            <a:r>
              <a:rPr lang="ar-SA" dirty="0"/>
              <a:t/>
            </a:r>
            <a:br>
              <a:rPr lang="ar-SA" dirty="0"/>
            </a:br>
            <a:r>
              <a:rPr lang="ar-SA" dirty="0"/>
              <a:t/>
            </a:r>
            <a:br>
              <a:rPr lang="ar-SA" dirty="0"/>
            </a:br>
            <a:r>
              <a:rPr lang="ar-SA" b="1" dirty="0"/>
              <a:t>ب- عناصر </a:t>
            </a:r>
            <a:r>
              <a:rPr lang="ar-SA" b="1" dirty="0" smtClean="0"/>
              <a:t>السوق</a:t>
            </a:r>
            <a:r>
              <a:rPr lang="ar-DZ" b="1" dirty="0" smtClean="0"/>
              <a:t>:</a:t>
            </a:r>
            <a:r>
              <a:rPr lang="ar-SA" dirty="0" smtClean="0"/>
              <a:t>يقصد </a:t>
            </a:r>
            <a:r>
              <a:rPr lang="ar-SA" dirty="0" err="1" smtClean="0"/>
              <a:t>بها</a:t>
            </a:r>
            <a:r>
              <a:rPr lang="ar-SA" dirty="0" smtClean="0"/>
              <a:t> المستفيدين من الخدمات الحاليين والمتوقعين، انتشارهم الجغرافي، خصائصهم الشخصية، عاداتهم ،أنماطهم الشرائية </a:t>
            </a:r>
            <a:r>
              <a:rPr lang="ar-SA" dirty="0" err="1" smtClean="0"/>
              <a:t>و</a:t>
            </a:r>
            <a:r>
              <a:rPr lang="ar-SA" dirty="0" smtClean="0"/>
              <a:t> مستوى الدخل </a:t>
            </a:r>
            <a:r>
              <a:rPr lang="ar-SA" dirty="0"/>
              <a:t/>
            </a:r>
            <a:br>
              <a:rPr lang="ar-SA" dirty="0"/>
            </a:br>
            <a:endParaRPr lang="fr-F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714356"/>
            <a:ext cx="8229600" cy="5411807"/>
          </a:xfrm>
        </p:spPr>
        <p:txBody>
          <a:bodyPr>
            <a:normAutofit lnSpcReduction="10000"/>
          </a:bodyPr>
          <a:lstStyle/>
          <a:p>
            <a:pPr algn="r" rtl="1">
              <a:buNone/>
            </a:pPr>
            <a:r>
              <a:rPr lang="ar-SA" b="1" dirty="0" smtClean="0"/>
              <a:t>ج- عناصر البنك الداخلية</a:t>
            </a:r>
            <a:r>
              <a:rPr lang="ar-DZ" b="1" dirty="0" smtClean="0"/>
              <a:t> :</a:t>
            </a:r>
            <a:r>
              <a:rPr lang="ar-SA" dirty="0" smtClean="0"/>
              <a:t>وتشمل القدرات المالية شهرة وسمعة المصرف لأن ذلك يلعب دورا كبيرا في فتح فروع له، توسيع الرقعة الجغرافية التي تمارس أنشطته التوزيعية فيها.</a:t>
            </a:r>
            <a:br>
              <a:rPr lang="ar-SA" dirty="0" smtClean="0"/>
            </a:br>
            <a:r>
              <a:rPr lang="ar-SA" dirty="0" smtClean="0"/>
              <a:t/>
            </a:r>
            <a:br>
              <a:rPr lang="ar-SA" dirty="0" smtClean="0"/>
            </a:br>
            <a:r>
              <a:rPr lang="ar-SA" b="1" dirty="0" smtClean="0"/>
              <a:t>د- عوامل البيئية المحيطة</a:t>
            </a:r>
            <a:r>
              <a:rPr lang="ar-DZ" b="1" dirty="0" smtClean="0"/>
              <a:t> </a:t>
            </a:r>
            <a:r>
              <a:rPr lang="ar-DZ" dirty="0" smtClean="0"/>
              <a:t>: </a:t>
            </a:r>
            <a:r>
              <a:rPr lang="ar-SA" dirty="0" smtClean="0"/>
              <a:t>وتمثل العوامل الاقتصادية والسياسة أو القوانين أو الأنظمة وغيرها من العوامل الخارجية التي تؤثر على طبيعة الأنشطة المصرفية ومنها نشاطها </a:t>
            </a:r>
            <a:r>
              <a:rPr lang="ar-SA" dirty="0" err="1" smtClean="0"/>
              <a:t>التوزيعي</a:t>
            </a:r>
            <a:r>
              <a:rPr lang="ar-SA" dirty="0" smtClean="0"/>
              <a:t>.</a:t>
            </a:r>
            <a:br>
              <a:rPr lang="ar-SA" dirty="0" smtClean="0"/>
            </a:br>
            <a:r>
              <a:rPr lang="ar-SA" dirty="0" smtClean="0"/>
              <a:t/>
            </a:r>
            <a:br>
              <a:rPr lang="ar-SA" dirty="0" smtClean="0"/>
            </a:br>
            <a:endParaRPr lang="fr-F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939784"/>
          </a:xfrm>
        </p:spPr>
        <p:txBody>
          <a:bodyPr/>
          <a:lstStyle/>
          <a:p>
            <a:r>
              <a:rPr lang="ar-DZ" b="1" u="sng" dirty="0" smtClean="0"/>
              <a:t>طرق التوزيع المصرفي : </a:t>
            </a:r>
            <a:endParaRPr lang="fr-FR" b="1" u="sng" dirty="0"/>
          </a:p>
        </p:txBody>
      </p:sp>
      <p:sp>
        <p:nvSpPr>
          <p:cNvPr id="3" name="Espace réservé du contenu 2"/>
          <p:cNvSpPr>
            <a:spLocks noGrp="1"/>
          </p:cNvSpPr>
          <p:nvPr>
            <p:ph idx="1"/>
          </p:nvPr>
        </p:nvSpPr>
        <p:spPr>
          <a:xfrm>
            <a:off x="457200" y="1142984"/>
            <a:ext cx="8229600" cy="5286412"/>
          </a:xfrm>
        </p:spPr>
        <p:txBody>
          <a:bodyPr>
            <a:normAutofit fontScale="77500" lnSpcReduction="20000"/>
          </a:bodyPr>
          <a:lstStyle/>
          <a:p>
            <a:pPr algn="r" rtl="1">
              <a:buNone/>
            </a:pPr>
            <a:r>
              <a:rPr lang="ar-SA" b="1" dirty="0" smtClean="0"/>
              <a:t>أ-</a:t>
            </a:r>
            <a:r>
              <a:rPr lang="ar-DZ" b="1" dirty="0" smtClean="0"/>
              <a:t> </a:t>
            </a:r>
            <a:r>
              <a:rPr lang="ar-SA" b="1" dirty="0" smtClean="0"/>
              <a:t>فروع </a:t>
            </a:r>
            <a:r>
              <a:rPr lang="ar-SA" b="1" dirty="0"/>
              <a:t>المصرف</a:t>
            </a:r>
            <a:r>
              <a:rPr lang="ar-SA" dirty="0"/>
              <a:t>: وهي من أهم قنوات التوزيع، حيث يتم من خلالها إتاحة الخدمات المصرفية التي تتطلبها المنطقة وعملاؤها، ويقوم المصرف بتوزيع خدماته من خلال ثلاثة أنواع رئيسية من </a:t>
            </a:r>
            <a:r>
              <a:rPr lang="ar-SA" dirty="0" smtClean="0"/>
              <a:t>الفروع</a:t>
            </a:r>
            <a:r>
              <a:rPr lang="ar-DZ" dirty="0" smtClean="0"/>
              <a:t> </a:t>
            </a:r>
            <a:r>
              <a:rPr lang="ar-SA" dirty="0" smtClean="0"/>
              <a:t>:</a:t>
            </a:r>
            <a:endParaRPr lang="fr-FR" dirty="0"/>
          </a:p>
          <a:p>
            <a:pPr algn="r" rtl="1"/>
            <a:r>
              <a:rPr lang="ar-SA" dirty="0" smtClean="0"/>
              <a:t> </a:t>
            </a:r>
            <a:r>
              <a:rPr lang="ar-SA" b="1" dirty="0"/>
              <a:t>الفروع الرئيسية أو الدرجة الأولى</a:t>
            </a:r>
            <a:r>
              <a:rPr lang="ar-SA" dirty="0"/>
              <a:t>: وهي فروع تمارس الأنشطة المصرفية وتقوم بتقديم مختلف الخدمات على نطاق شامل، وتوجد هذه الفروع في مراكز النشاطات الاقتصادية الرئيسية.</a:t>
            </a:r>
            <a:endParaRPr lang="fr-FR" dirty="0"/>
          </a:p>
          <a:p>
            <a:pPr algn="r" rtl="1"/>
            <a:r>
              <a:rPr lang="ar-SA" dirty="0" smtClean="0"/>
              <a:t> </a:t>
            </a:r>
            <a:r>
              <a:rPr lang="ar-SA" b="1" dirty="0"/>
              <a:t>الفروع المتوسطة أو فروع الدرجة الثانية</a:t>
            </a:r>
            <a:r>
              <a:rPr lang="ar-SA" dirty="0"/>
              <a:t>:وهي فروع تقل في حجمها عن فروع الدرجة الأولى، وتقوم بتقديم الأنشطة الرئيسية الأساسية للمصرف، خاصة في المناطق البعيدة.</a:t>
            </a:r>
            <a:endParaRPr lang="fr-FR" dirty="0"/>
          </a:p>
          <a:p>
            <a:pPr algn="r" rtl="1"/>
            <a:r>
              <a:rPr lang="ar-SA" dirty="0" smtClean="0"/>
              <a:t> </a:t>
            </a:r>
            <a:r>
              <a:rPr lang="ar-SA" b="1" dirty="0"/>
              <a:t>الفروع الصغيرة أو فروع الدرجة الثالثة</a:t>
            </a:r>
            <a:r>
              <a:rPr lang="ar-SA" dirty="0"/>
              <a:t>:وهي فروع يقتصر عملها على تقديم بعض الخدمات المصرفية دون غيرها، مثل خدمات قبول الودائع سواء على شكل إيداعات جارية عادية أو حسابات توفير أو ادخار، وتقديم السلف والقروض بمبالغ صغيرة، أو محدودة وفق نسب تحدد لها</a:t>
            </a:r>
            <a:r>
              <a:rPr lang="ar-DZ" dirty="0"/>
              <a:t>، </a:t>
            </a:r>
            <a:r>
              <a:rPr lang="ar-SA" dirty="0"/>
              <a:t>وتوجد هذه الفروع في المناطق الريفية أو النائية  حيث يقل عدد السكان والنشاط الاقتصادي، ويمكن أن تشغل هذه الفروع مبنى ثابتاً، أو تكون فروعاً متحركة حيث يقوم المصرف بإعداد سيارات خاصة تخدم هذه المناطق البعيدة</a:t>
            </a:r>
            <a:r>
              <a:rPr lang="en-US" dirty="0" smtClean="0"/>
              <a:t>.</a:t>
            </a:r>
            <a:endParaRPr lang="fr-F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428604"/>
            <a:ext cx="8229600" cy="5929354"/>
          </a:xfrm>
        </p:spPr>
        <p:txBody>
          <a:bodyPr>
            <a:normAutofit fontScale="85000" lnSpcReduction="20000"/>
          </a:bodyPr>
          <a:lstStyle/>
          <a:p>
            <a:pPr>
              <a:buNone/>
            </a:pPr>
            <a:endParaRPr lang="ar-DZ" dirty="0" smtClean="0"/>
          </a:p>
          <a:p>
            <a:pPr algn="r" rtl="1">
              <a:buNone/>
            </a:pPr>
            <a:r>
              <a:rPr lang="ar-DZ" b="1" dirty="0" smtClean="0"/>
              <a:t>ب- </a:t>
            </a:r>
            <a:r>
              <a:rPr lang="ar-SA" b="1" dirty="0" smtClean="0"/>
              <a:t>وحدات التعامل الآلي</a:t>
            </a:r>
            <a:r>
              <a:rPr lang="ar-SA" dirty="0" smtClean="0"/>
              <a:t>: وتستخدم هذه الوحدات للتعامل في المناطق التي يصعب افتتاح فرع فيها أو لاستخدامها في المواعيد التي يغلق فيها المصرف أبوابه أو للتخفيف عن الفروع في الأعمال المصرفية العادية مثل عمليات الإيداع أو عمليات السحب </a:t>
            </a:r>
            <a:r>
              <a:rPr lang="ar-SA" dirty="0" err="1" smtClean="0"/>
              <a:t>و</a:t>
            </a:r>
            <a:r>
              <a:rPr lang="ar-SA" dirty="0" smtClean="0"/>
              <a:t> الصرف الذاتي وهي تعمل طوال 24 ساعة في اليوم</a:t>
            </a:r>
            <a:r>
              <a:rPr lang="en-US" dirty="0" smtClean="0"/>
              <a:t>.</a:t>
            </a:r>
            <a:endParaRPr lang="fr-FR" dirty="0" smtClean="0"/>
          </a:p>
          <a:p>
            <a:pPr algn="r" rtl="1">
              <a:buNone/>
            </a:pPr>
            <a:endParaRPr lang="ar-DZ" dirty="0"/>
          </a:p>
          <a:p>
            <a:pPr algn="r" rtl="1">
              <a:buNone/>
            </a:pPr>
            <a:r>
              <a:rPr lang="ar-SA" dirty="0" smtClean="0"/>
              <a:t>ج-</a:t>
            </a:r>
            <a:r>
              <a:rPr lang="ar-DZ" dirty="0" smtClean="0"/>
              <a:t> </a:t>
            </a:r>
            <a:r>
              <a:rPr lang="ar-SA" b="1" dirty="0" smtClean="0"/>
              <a:t>نظام التوكيلات المصرفية</a:t>
            </a:r>
            <a:r>
              <a:rPr lang="ar-DZ" dirty="0" smtClean="0"/>
              <a:t>:</a:t>
            </a:r>
            <a:r>
              <a:rPr lang="ar-SA" dirty="0" smtClean="0"/>
              <a:t>وفيها يقوم مصرف من المصارف بتوكيل بعض الأفراد أو الشركات بالقيام نيابة عنه بتقديم بعض الخدمات المصرفية، وباسم المصرف نفسه، وذلك عندما يكون هناك نقص لدى المصرف في العمالة أو الفروع، أو قصور في نظام شبكة توزيع الخدمات المصرفية</a:t>
            </a:r>
            <a:r>
              <a:rPr lang="en-US" dirty="0" smtClean="0"/>
              <a:t>.</a:t>
            </a:r>
            <a:endParaRPr lang="fr-FR" dirty="0" smtClean="0"/>
          </a:p>
          <a:p>
            <a:pPr algn="r" rtl="1">
              <a:buNone/>
            </a:pPr>
            <a:r>
              <a:rPr lang="ar-SA" b="1" dirty="0" smtClean="0"/>
              <a:t>د-</a:t>
            </a:r>
            <a:r>
              <a:rPr lang="ar-DZ" b="1" dirty="0" smtClean="0"/>
              <a:t> </a:t>
            </a:r>
            <a:r>
              <a:rPr lang="ar-SA" b="1" dirty="0" smtClean="0"/>
              <a:t>نظام التعامل بالمقاصة</a:t>
            </a:r>
            <a:r>
              <a:rPr lang="ar-DZ" dirty="0" smtClean="0"/>
              <a:t>:</a:t>
            </a:r>
            <a:r>
              <a:rPr lang="ar-SA" dirty="0" smtClean="0"/>
              <a:t> تقوم المصارف وفروعها بتسوية مديونياتها لدى المصارف الأخرى من حيث معاملات زبائنها معهم، وفقاً لمجموعة من الحسابات الخاصة بكل مصرف لدى المصرف الآخر.</a:t>
            </a:r>
            <a:endParaRPr lang="fr-FR" dirty="0" smtClean="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571480"/>
            <a:ext cx="8229600" cy="5643602"/>
          </a:xfrm>
        </p:spPr>
        <p:txBody>
          <a:bodyPr>
            <a:normAutofit fontScale="92500" lnSpcReduction="20000"/>
          </a:bodyPr>
          <a:lstStyle/>
          <a:p>
            <a:pPr algn="r" rtl="1">
              <a:buNone/>
            </a:pPr>
            <a:r>
              <a:rPr lang="ar-SA" b="1" dirty="0" smtClean="0"/>
              <a:t>و- تقديم الخدمة المتطورة تقنياً</a:t>
            </a:r>
            <a:r>
              <a:rPr lang="ar-SA" dirty="0" smtClean="0"/>
              <a:t>: وهي مرحلة حديثة تتم باستخدام الحاسب الآلي، حيث يمكن للزبون استخدام الإمكانيات التي يتيحها هذا الحاسب من خلال اتصال الحاسب الخاص ويقوم هذا الحاسب بتسوية الحسابات مع حساب المصرف.</a:t>
            </a:r>
            <a:endParaRPr lang="ar-DZ" dirty="0" smtClean="0"/>
          </a:p>
          <a:p>
            <a:pPr algn="r" rtl="1">
              <a:buNone/>
            </a:pPr>
            <a:endParaRPr lang="fr-FR" dirty="0" smtClean="0"/>
          </a:p>
          <a:p>
            <a:pPr algn="r" rtl="1">
              <a:buNone/>
            </a:pPr>
            <a:r>
              <a:rPr lang="ar-SA" b="1" dirty="0" smtClean="0"/>
              <a:t>ه- التوزيع أو البيع الشخصي</a:t>
            </a:r>
            <a:r>
              <a:rPr lang="ar-SA" dirty="0" smtClean="0"/>
              <a:t>:البيع الشخصي هو تقديم الخدمة مباشرة من قبل موظف المصرف إلى الزبائن عن طريق منافذ التوزيع التي يقرها المصرف، ولأن الخدمة غير محسوسة أو ملموسة تكون هناك حاجة للاتصال الشخصي بين المصرف والمستعمل للخدمة المصرفية الذي هو الزبون، وبما أنها خدمة غير ملموسة فإنه على الشخص المقدم لها أن يكون قادراً على إيصال منافع الخدمة للزبون ويؤثر البيع الشخصي على مكانة وسمعة وربحية المصرف، من خلال استقطاب الزبائن وتلبية حاجاتهم أو طلباته</a:t>
            </a:r>
            <a:r>
              <a:rPr lang="en-US" dirty="0" smtClean="0"/>
              <a:t>. </a:t>
            </a:r>
            <a:endParaRPr lang="fr-FR" dirty="0" smtClean="0"/>
          </a:p>
          <a:p>
            <a:endParaRPr lang="fr-FR" dirty="0" smtClean="0"/>
          </a:p>
          <a:p>
            <a:endParaRPr lang="fr-FR" dirty="0"/>
          </a:p>
        </p:txBody>
      </p:sp>
    </p:spTree>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32</TotalTime>
  <Words>680</Words>
  <Application>Microsoft Office PowerPoint</Application>
  <PresentationFormat>Affichage à l'écran (4:3)</PresentationFormat>
  <Paragraphs>26</Paragraphs>
  <Slides>10</Slides>
  <Notes>0</Notes>
  <HiddenSlides>0</HiddenSlides>
  <MMClips>0</MMClips>
  <ScaleCrop>false</ScaleCrop>
  <HeadingPairs>
    <vt:vector size="4" baseType="variant">
      <vt:variant>
        <vt:lpstr>Thème</vt:lpstr>
      </vt:variant>
      <vt:variant>
        <vt:i4>1</vt:i4>
      </vt:variant>
      <vt:variant>
        <vt:lpstr>Titres des diapositives</vt:lpstr>
      </vt:variant>
      <vt:variant>
        <vt:i4>10</vt:i4>
      </vt:variant>
    </vt:vector>
  </HeadingPairs>
  <TitlesOfParts>
    <vt:vector size="11" baseType="lpstr">
      <vt:lpstr>Thème Office</vt:lpstr>
      <vt:lpstr>استراتيجيات التوزيع المصرفي </vt:lpstr>
      <vt:lpstr>تعريف التوزيع المصرفي : </vt:lpstr>
      <vt:lpstr>أهمية و أهداف التوزيع المصرفي :</vt:lpstr>
      <vt:lpstr>عوامل اختيار قنوات التوزيع المصرفية </vt:lpstr>
      <vt:lpstr>Diapositive 5</vt:lpstr>
      <vt:lpstr>Diapositive 6</vt:lpstr>
      <vt:lpstr>طرق التوزيع المصرفي : </vt:lpstr>
      <vt:lpstr>Diapositive 8</vt:lpstr>
      <vt:lpstr>Diapositive 9</vt:lpstr>
      <vt:lpstr>استراتيجيات التوزيع المصرفي :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استراتيجيات التوزيع المصرفي </dc:title>
  <dc:creator>USER</dc:creator>
  <cp:lastModifiedBy>USER</cp:lastModifiedBy>
  <cp:revision>7</cp:revision>
  <dcterms:created xsi:type="dcterms:W3CDTF">2021-02-08T12:28:27Z</dcterms:created>
  <dcterms:modified xsi:type="dcterms:W3CDTF">2021-02-08T13:01:05Z</dcterms:modified>
</cp:coreProperties>
</file>