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8AF11-96CF-4B23-9E3F-3BDB21C2E76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92C8-129A-4317-8ABB-5FE361B205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12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49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4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65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75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8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52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70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75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986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E33A5-810C-430E-8A37-89EDF8BC2AD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F9446-211B-4626-98CE-74654235FD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36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1139260"/>
            <a:ext cx="8568952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2. </a:t>
            </a:r>
            <a:r>
              <a:rPr lang="fr-FR" sz="3200" dirty="0" smtClean="0"/>
              <a:t>Valorisation des bases de connaissances dont la taille croit de manière exponentielle.( Maitrise de la compétitivité)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190941" y="3861048"/>
            <a:ext cx="8572560" cy="21236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endParaRPr lang="fr-FR" sz="2400" b="1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u="sng" dirty="0" smtClean="0"/>
              <a:t>Avant 1970 :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automatisation</a:t>
            </a:r>
            <a:r>
              <a:rPr lang="fr-FR" sz="2400" dirty="0" smtClean="0"/>
              <a:t> </a:t>
            </a:r>
            <a:r>
              <a:rPr lang="fr-FR" sz="2400" i="1" dirty="0" smtClean="0"/>
              <a:t>efficiente de </a:t>
            </a:r>
            <a:r>
              <a:rPr lang="fr-FR" sz="2400" b="1" i="1" dirty="0" smtClean="0"/>
              <a:t>l’acquisition</a:t>
            </a:r>
            <a:r>
              <a:rPr lang="fr-FR" sz="2400" i="1" dirty="0" smtClean="0"/>
              <a:t>, </a:t>
            </a:r>
            <a:r>
              <a:rPr lang="fr-FR" sz="2400" i="1" dirty="0" smtClean="0">
                <a:solidFill>
                  <a:schemeClr val="tx1"/>
                </a:solidFill>
              </a:rPr>
              <a:t>la </a:t>
            </a:r>
            <a:r>
              <a:rPr lang="fr-FR" sz="2400" b="1" i="1" dirty="0" smtClean="0">
                <a:solidFill>
                  <a:schemeClr val="tx1"/>
                </a:solidFill>
              </a:rPr>
              <a:t>conservation</a:t>
            </a:r>
            <a:r>
              <a:rPr lang="fr-FR" sz="2400" i="1" dirty="0" smtClean="0">
                <a:solidFill>
                  <a:schemeClr val="tx1"/>
                </a:solidFill>
              </a:rPr>
              <a:t> et la</a:t>
            </a:r>
            <a:r>
              <a:rPr lang="fr-FR" sz="2400" b="1" i="1" dirty="0" smtClean="0">
                <a:solidFill>
                  <a:schemeClr val="tx1"/>
                </a:solidFill>
              </a:rPr>
              <a:t> restitution</a:t>
            </a:r>
            <a:r>
              <a:rPr lang="fr-FR" sz="2400" b="1" i="1" dirty="0" smtClean="0"/>
              <a:t>  </a:t>
            </a:r>
            <a:r>
              <a:rPr lang="fr-FR" sz="2400" i="1" dirty="0" smtClean="0"/>
              <a:t>des grandes masses de données </a:t>
            </a:r>
            <a:r>
              <a:rPr lang="fr-FR" sz="2400" dirty="0" smtClean="0"/>
              <a:t>disponible dans les systèmes d’informations.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95536" y="260648"/>
            <a:ext cx="83913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4400" b="1" dirty="0"/>
              <a:t>Valorisation des données.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282" y="2924944"/>
            <a:ext cx="8929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sz="4000" b="1" dirty="0"/>
              <a:t>Facteurs d’émergence du </a:t>
            </a:r>
            <a:r>
              <a:rPr lang="fr-FR" sz="4000" b="1" dirty="0" smtClean="0"/>
              <a:t>Data </a:t>
            </a:r>
            <a:r>
              <a:rPr lang="fr-FR" sz="4000" b="1" dirty="0" err="1" smtClean="0"/>
              <a:t>mining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956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26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6822" y="249084"/>
            <a:ext cx="8786842" cy="29897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u="sng" dirty="0"/>
              <a:t>1970-1980 :</a:t>
            </a:r>
            <a:r>
              <a:rPr lang="fr-FR" sz="2800" dirty="0"/>
              <a:t> </a:t>
            </a:r>
            <a:r>
              <a:rPr lang="fr-FR" sz="2400" b="1" dirty="0"/>
              <a:t>Modèles relationnel en bases de données.(SQL)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u="sng" dirty="0" smtClean="0"/>
              <a:t>1980-1990 :</a:t>
            </a:r>
            <a:r>
              <a:rPr lang="fr-FR" sz="2800" b="1" dirty="0" smtClean="0"/>
              <a:t>  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fr-FR" sz="2400" b="1" dirty="0" smtClean="0"/>
              <a:t>Problème de gestion ( collecte, mise à jour, accès, restitution). 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fr-FR" sz="2400" b="1" dirty="0" smtClean="0"/>
              <a:t>Micro-Informatique.</a:t>
            </a:r>
            <a:endParaRPr lang="fr-FR" sz="2400" b="1" u="sng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146822" y="3645024"/>
            <a:ext cx="8786842" cy="29546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fr-FR" sz="2800" b="1" u="sng" dirty="0" smtClean="0"/>
              <a:t>1990-maintenan</a:t>
            </a:r>
            <a:r>
              <a:rPr lang="fr-FR" sz="2800" u="sng" dirty="0" smtClean="0"/>
              <a:t>t</a:t>
            </a:r>
            <a:r>
              <a:rPr lang="fr-FR" sz="2800" dirty="0" smtClean="0"/>
              <a:t>: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 est-il possible de valoriser ces données amassées?</a:t>
            </a:r>
          </a:p>
          <a:p>
            <a:pPr marL="0" lvl="2"/>
            <a:endParaRPr lang="fr-FR" sz="2800" b="1" dirty="0" smtClean="0"/>
          </a:p>
          <a:p>
            <a:pPr marL="342900" lvl="2" indent="-342900" algn="just">
              <a:buFont typeface="Arial" panose="020B0604020202020204" pitchFamily="34" charset="0"/>
              <a:buChar char="•"/>
            </a:pPr>
            <a:r>
              <a:rPr lang="fr-FR" sz="2400" dirty="0" smtClean="0"/>
              <a:t>  </a:t>
            </a:r>
            <a:r>
              <a:rPr lang="fr-FR" sz="2800" b="1" dirty="0" smtClean="0"/>
              <a:t>est-il possible de dégager un avantage concurrentiel par    les connaissances que l’entreprise peut tirer de ces données?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542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42910" y="285728"/>
            <a:ext cx="7704856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fr-FR" sz="3200" b="1" u="sng" dirty="0" smtClean="0"/>
              <a:t>4. rapport à la clientèle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42910" y="1357298"/>
            <a:ext cx="7786742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depuis deux décennies à une transformation du rapport entre l’offre et la demande sur le marché.</a:t>
            </a:r>
          </a:p>
          <a:p>
            <a:pPr lvl="2" algn="just">
              <a:buFont typeface="Arial" pitchFamily="34" charset="0"/>
              <a:buChar char="•"/>
            </a:pPr>
            <a:r>
              <a:rPr lang="fr-FR" sz="2800" dirty="0" smtClean="0"/>
              <a:t> modèle d’économie « </a:t>
            </a:r>
            <a:r>
              <a:rPr lang="fr-FR" sz="2800" b="1" dirty="0" smtClean="0"/>
              <a:t>orientée produit </a:t>
            </a:r>
            <a:r>
              <a:rPr lang="fr-FR" sz="2800" dirty="0" smtClean="0"/>
              <a:t>».</a:t>
            </a:r>
          </a:p>
          <a:p>
            <a:pPr lvl="2" algn="just">
              <a:buFont typeface="Arial" pitchFamily="34" charset="0"/>
              <a:buChar char="•"/>
            </a:pPr>
            <a:r>
              <a:rPr lang="fr-FR" sz="2800" dirty="0" smtClean="0"/>
              <a:t> modèle d’économie« </a:t>
            </a:r>
            <a:r>
              <a:rPr lang="fr-FR" sz="2800" b="1" dirty="0" smtClean="0"/>
              <a:t>orientée client </a:t>
            </a:r>
            <a:r>
              <a:rPr lang="fr-FR" sz="2800" dirty="0" smtClean="0"/>
              <a:t>».</a:t>
            </a:r>
          </a:p>
          <a:p>
            <a:pPr marL="0" lvl="2" indent="98425" algn="just"/>
            <a:r>
              <a:rPr lang="fr-FR" sz="2800" dirty="0" smtClean="0"/>
              <a:t>Pour mieux répondre à la demande du client, la connaissance de son </a:t>
            </a:r>
            <a:r>
              <a:rPr lang="fr-FR" sz="2800" u="sng" dirty="0" smtClean="0"/>
              <a:t>comportement </a:t>
            </a:r>
            <a:r>
              <a:rPr lang="fr-FR" sz="2800" dirty="0" smtClean="0"/>
              <a:t>est </a:t>
            </a:r>
            <a:r>
              <a:rPr lang="fr-FR" sz="2800" dirty="0" smtClean="0">
                <a:solidFill>
                  <a:srgbClr val="FF0000"/>
                </a:solidFill>
              </a:rPr>
              <a:t>décisive </a:t>
            </a:r>
            <a:r>
              <a:rPr lang="fr-FR" sz="2800" dirty="0" smtClean="0"/>
              <a:t>(</a:t>
            </a:r>
            <a:r>
              <a:rPr lang="fr-FR" sz="2800" i="1" dirty="0" err="1" smtClean="0"/>
              <a:t>customer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relationship</a:t>
            </a:r>
            <a:r>
              <a:rPr lang="fr-FR" sz="2800" i="1" dirty="0" smtClean="0"/>
              <a:t> management(CRM) </a:t>
            </a:r>
            <a:r>
              <a:rPr lang="fr-FR" sz="2800" dirty="0" smtClean="0"/>
              <a:t>[Agrawal].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642910" y="5143512"/>
            <a:ext cx="7786742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u="sng" dirty="0" smtClean="0"/>
              <a:t>5. </a:t>
            </a:r>
            <a:r>
              <a:rPr lang="fr-FR" sz="3200" b="1" u="sng" dirty="0" smtClean="0"/>
              <a:t>Évolution</a:t>
            </a:r>
            <a:r>
              <a:rPr lang="fr-FR" sz="2800" b="1" u="sng" dirty="0" smtClean="0"/>
              <a:t> des technologies informatiques de la décision.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8613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4282" y="0"/>
            <a:ext cx="8572560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dirty="0" smtClean="0"/>
          </a:p>
          <a:p>
            <a:pPr algn="just">
              <a:buFont typeface="Arial" pitchFamily="34" charset="0"/>
              <a:buChar char="•"/>
            </a:pPr>
            <a:r>
              <a:rPr lang="fr-FR" sz="2800" b="1" dirty="0" smtClean="0"/>
              <a:t>Le volume d’informations produites.</a:t>
            </a:r>
          </a:p>
          <a:p>
            <a:pPr marL="715963"/>
            <a:r>
              <a:rPr lang="fr-FR" sz="2800" dirty="0" smtClean="0"/>
              <a:t>Savoir  mieux </a:t>
            </a:r>
            <a:r>
              <a:rPr lang="fr-FR" sz="2800" b="1" dirty="0" smtClean="0"/>
              <a:t>analyser les besoins des décideurs </a:t>
            </a:r>
            <a:r>
              <a:rPr lang="fr-FR" sz="2800" dirty="0" smtClean="0"/>
              <a:t>pour ne </a:t>
            </a:r>
            <a:r>
              <a:rPr lang="fr-FR" sz="2800" b="1" dirty="0" smtClean="0"/>
              <a:t>leur fournir que l’information utile </a:t>
            </a:r>
            <a:r>
              <a:rPr lang="fr-FR" sz="2800" dirty="0" smtClean="0"/>
              <a:t>à la prise de décision. (les graphiques synthétiques  sur internet).</a:t>
            </a:r>
          </a:p>
          <a:p>
            <a:pPr>
              <a:buFont typeface="Arial" pitchFamily="34" charset="0"/>
              <a:buChar char="•"/>
            </a:pPr>
            <a:r>
              <a:rPr lang="fr-FR" sz="2800" b="1" dirty="0" smtClean="0"/>
              <a:t>Évolution des types de besoins des utilisateurs. </a:t>
            </a:r>
          </a:p>
          <a:p>
            <a:pPr marL="617538"/>
            <a:r>
              <a:rPr lang="fr-FR" sz="2800" b="1" dirty="0" smtClean="0"/>
              <a:t> Analyse des données </a:t>
            </a:r>
            <a:r>
              <a:rPr lang="fr-FR" sz="2800" dirty="0" smtClean="0"/>
              <a:t>s’est de plus en plus</a:t>
            </a:r>
            <a:r>
              <a:rPr lang="fr-FR" sz="2800" b="1" dirty="0" smtClean="0"/>
              <a:t> affiné </a:t>
            </a:r>
            <a:r>
              <a:rPr lang="fr-FR" sz="2800" dirty="0" smtClean="0"/>
              <a:t>pour la prise en compte </a:t>
            </a:r>
            <a:r>
              <a:rPr lang="fr-FR" sz="2800" b="1" dirty="0" smtClean="0"/>
              <a:t>du contexte et la proposition des modèle</a:t>
            </a:r>
            <a:r>
              <a:rPr lang="fr-FR" sz="2800" dirty="0" smtClean="0"/>
              <a:t>s pour la décision.</a:t>
            </a:r>
            <a:r>
              <a:rPr lang="fr-FR" sz="2800" b="1" dirty="0" smtClean="0"/>
              <a:t>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85720" y="4572008"/>
            <a:ext cx="8501122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b="1" dirty="0" smtClean="0"/>
              <a:t>Évolution de la terminologie</a:t>
            </a:r>
          </a:p>
          <a:p>
            <a:r>
              <a:rPr lang="fr-FR" sz="2800" dirty="0" smtClean="0"/>
              <a:t>Le passage des systèmes d’information d’aide à la décision (</a:t>
            </a:r>
            <a:r>
              <a:rPr lang="fr-FR" sz="2800" b="1" dirty="0" smtClean="0"/>
              <a:t>SIAD</a:t>
            </a:r>
            <a:r>
              <a:rPr lang="fr-FR" sz="2800" dirty="0" smtClean="0"/>
              <a:t>) vers les systèmes d’extraction et de gestion des connaissances (</a:t>
            </a:r>
            <a:r>
              <a:rPr lang="fr-FR" sz="2800" b="1" dirty="0" smtClean="0"/>
              <a:t>EGC</a:t>
            </a:r>
            <a:r>
              <a:rPr lang="fr-FR" sz="2800" dirty="0" smtClean="0"/>
              <a:t>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38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14348" y="357166"/>
            <a:ext cx="7072362" cy="31085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b="1" dirty="0" smtClean="0"/>
              <a:t>Évolution technologique</a:t>
            </a:r>
            <a:endParaRPr lang="fr-FR" sz="2800" dirty="0" smtClean="0"/>
          </a:p>
          <a:p>
            <a:r>
              <a:rPr lang="fr-FR" sz="2400" dirty="0" smtClean="0"/>
              <a:t>	1970 Listings.</a:t>
            </a:r>
          </a:p>
          <a:p>
            <a:r>
              <a:rPr lang="fr-FR" sz="2400" dirty="0" smtClean="0"/>
              <a:t>	1980  Moteur de requêtes SQL. </a:t>
            </a:r>
          </a:p>
          <a:p>
            <a:pPr algn="just"/>
            <a:r>
              <a:rPr lang="fr-FR" sz="2400" dirty="0" smtClean="0"/>
              <a:t>	1990 Poursuite par les systèmes de requêtes et d’analyse en ligne qui opèrent sur des entrepôts de données OLAP(</a:t>
            </a:r>
            <a:r>
              <a:rPr lang="fr-FR" sz="2400" b="1" dirty="0" smtClean="0"/>
              <a:t>O</a:t>
            </a:r>
            <a:r>
              <a:rPr lang="fr-FR" sz="2400" dirty="0" smtClean="0"/>
              <a:t>n </a:t>
            </a:r>
            <a:r>
              <a:rPr lang="fr-FR" sz="2400" b="1" dirty="0" smtClean="0"/>
              <a:t>L</a:t>
            </a:r>
            <a:r>
              <a:rPr lang="fr-FR" sz="2400" dirty="0" smtClean="0"/>
              <a:t>ine </a:t>
            </a:r>
            <a:r>
              <a:rPr lang="fr-FR" sz="2400" b="1" dirty="0" err="1" smtClean="0"/>
              <a:t>A</a:t>
            </a:r>
            <a:r>
              <a:rPr lang="fr-FR" sz="2400" dirty="0" err="1" smtClean="0"/>
              <a:t>nalytical</a:t>
            </a:r>
            <a:r>
              <a:rPr lang="fr-FR" sz="2400" dirty="0" smtClean="0"/>
              <a:t> </a:t>
            </a:r>
            <a:r>
              <a:rPr lang="fr-FR" sz="2400" b="1" dirty="0" err="1" smtClean="0"/>
              <a:t>P</a:t>
            </a:r>
            <a:r>
              <a:rPr lang="fr-FR" sz="2400" dirty="0" err="1" smtClean="0"/>
              <a:t>rocessing</a:t>
            </a:r>
            <a:r>
              <a:rPr lang="fr-FR" sz="2400" dirty="0" smtClean="0"/>
              <a:t>) . En plus d’outils plus sophistiqués comme les méthodes de recherche de règles d’association.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85786" y="4286256"/>
            <a:ext cx="7000924" cy="22467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 smtClean="0"/>
              <a:t>Le data </a:t>
            </a:r>
            <a:r>
              <a:rPr lang="fr-FR" sz="2800" dirty="0" err="1" smtClean="0"/>
              <a:t>mining</a:t>
            </a:r>
            <a:r>
              <a:rPr lang="fr-FR" sz="2800" dirty="0" smtClean="0"/>
              <a:t> est un </a:t>
            </a:r>
            <a:r>
              <a:rPr lang="fr-FR" sz="2800" u="sng" dirty="0" smtClean="0"/>
              <a:t>processus </a:t>
            </a:r>
            <a:r>
              <a:rPr lang="fr-FR" sz="2800" dirty="0" smtClean="0"/>
              <a:t>qui fait i</a:t>
            </a:r>
            <a:r>
              <a:rPr lang="fr-FR" sz="2800" u="sng" dirty="0" smtClean="0"/>
              <a:t>ntervenir</a:t>
            </a:r>
            <a:r>
              <a:rPr lang="fr-FR" sz="2800" dirty="0" smtClean="0"/>
              <a:t> des </a:t>
            </a:r>
            <a:r>
              <a:rPr lang="fr-FR" sz="2800" b="1" dirty="0" smtClean="0">
                <a:solidFill>
                  <a:srgbClr val="0070C0"/>
                </a:solidFill>
              </a:rPr>
              <a:t>méthodes</a:t>
            </a:r>
            <a:r>
              <a:rPr lang="fr-FR" sz="2800" dirty="0" smtClean="0"/>
              <a:t> et des </a:t>
            </a:r>
            <a:r>
              <a:rPr lang="fr-FR" sz="2800" b="1" dirty="0" smtClean="0">
                <a:solidFill>
                  <a:srgbClr val="0070C0"/>
                </a:solidFill>
              </a:rPr>
              <a:t>outils</a:t>
            </a:r>
            <a:r>
              <a:rPr lang="fr-FR" sz="2800" dirty="0" smtClean="0"/>
              <a:t> issus de différents domaines de l’informatique, de la statistique ou de l’intelligence artificielle en vue de découvrir des connaissances utiles.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500034" y="3571876"/>
            <a:ext cx="4352025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u="sng" dirty="0" smtClean="0"/>
              <a:t>6.L’objet du data </a:t>
            </a:r>
            <a:r>
              <a:rPr lang="fr-FR" sz="3200" b="1" u="sng" dirty="0" err="1" smtClean="0"/>
              <a:t>mining</a:t>
            </a:r>
            <a:r>
              <a:rPr lang="fr-FR" sz="3200" b="1" dirty="0" smtClean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96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285860"/>
            <a:ext cx="8534400" cy="4695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6215082"/>
            <a:ext cx="243988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1950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143932" cy="51945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78872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000108"/>
            <a:ext cx="8305800" cy="560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428596" y="357166"/>
            <a:ext cx="850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/>
              <a:t>7. Extraction des connaissances à partir des données </a:t>
            </a:r>
            <a:endParaRPr lang="fr-FR" sz="2800" u="sng" dirty="0"/>
          </a:p>
        </p:txBody>
      </p:sp>
    </p:spTree>
    <p:extLst>
      <p:ext uri="{BB962C8B-B14F-4D97-AF65-F5344CB8AC3E}">
        <p14:creationId xmlns:p14="http://schemas.microsoft.com/office/powerpoint/2010/main" val="311069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69128" y="836712"/>
            <a:ext cx="8286776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u="sng" dirty="0" smtClean="0"/>
              <a:t>Niveau opérationnel et décisionnel</a:t>
            </a:r>
          </a:p>
          <a:p>
            <a:pPr algn="just"/>
            <a:r>
              <a:rPr lang="fr-FR" sz="2800" dirty="0" smtClean="0"/>
              <a:t>l’utilisateur cherche à répondre au mieux aux sollicitations de l’environnement (des connaissances ou des modèles préétablis ).</a:t>
            </a:r>
            <a:r>
              <a:rPr lang="fr-FR" sz="2800" b="1" dirty="0" smtClean="0"/>
              <a:t> 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569128" y="5373216"/>
            <a:ext cx="8286776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front office est une structure « orientée métier ». Les services études sont généralement situés en back office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69128" y="3284984"/>
            <a:ext cx="8286776" cy="166199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le domaine de la gestion de la relation client (CRM), le niveau opérationnel ou décisionnel s’appelle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 office</a:t>
            </a:r>
            <a:r>
              <a:rPr lang="fr-F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13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401</Words>
  <Application>Microsoft Office PowerPoint</Application>
  <PresentationFormat>Affichage à l'écran (4:3)</PresentationFormat>
  <Paragraphs>45</Paragraphs>
  <Slides>10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ZERARKA</dc:creator>
  <cp:lastModifiedBy>3G TECH</cp:lastModifiedBy>
  <cp:revision>2</cp:revision>
  <dcterms:created xsi:type="dcterms:W3CDTF">2020-12-28T15:07:00Z</dcterms:created>
  <dcterms:modified xsi:type="dcterms:W3CDTF">2021-01-03T19:47:14Z</dcterms:modified>
</cp:coreProperties>
</file>