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7eOxAYHt9uHwrnGw84XkSw==" hashData="04ov88wX9cTsB2CDnjzvv9HnnF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932EE-7993-4C30-A0FB-B700AC13745E}" type="datetimeFigureOut">
              <a:rPr lang="fr-FR" smtClean="0"/>
              <a:t>21/12/2020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28774-F884-4D99-B456-B19BE59B03B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composantes de l’oasis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100MEDIA\100PHOTO\SAM_1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357158" y="1285860"/>
            <a:ext cx="828680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rtl="0"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C’est une zone qui comporte des racines à rôle nutritif, </a:t>
            </a:r>
          </a:p>
          <a:p>
            <a:pPr algn="just" rtl="0"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Située entre 0.90 et 1.50 m de profondeur ,</a:t>
            </a:r>
          </a:p>
          <a:p>
            <a:pPr algn="just" rtl="0">
              <a:buFontTx/>
              <a:buChar char="-"/>
            </a:pP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 Elle est très étendue et pourvues de plusieurs radicelles.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00034" y="3071810"/>
            <a:ext cx="828680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rtl="0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+ ou – importante selon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le mode de culture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et la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profondeur 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du </a:t>
            </a:r>
            <a:r>
              <a:rPr lang="fr-FR" sz="2000" b="1" u="sng" dirty="0" smtClean="0">
                <a:latin typeface="Times New Roman" pitchFamily="18" charset="0"/>
                <a:cs typeface="Times New Roman" pitchFamily="18" charset="0"/>
              </a:rPr>
              <a:t>niveau phréatique</a:t>
            </a:r>
          </a:p>
          <a:p>
            <a:pPr algn="just" rtl="0">
              <a:buFont typeface="Wingdings" pitchFamily="2" charset="2"/>
              <a:buChar char="§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Situé entre 1.5 et 1.8m de profondeur , pouvant  atteindre 17m</a:t>
            </a:r>
            <a:endParaRPr lang="fr-FR" sz="2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910" y="4572008"/>
            <a:ext cx="8215370" cy="178510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Cette zone peut se confondre avec la précédente lorsque le niveau phréatique se trouve à faible profondeur mais lorsque celui-ci est très profond, les racines de cette zone peuvent atteindre de grandes longueurs, pouvant atteindre 20m.</a:t>
            </a:r>
          </a:p>
          <a:p>
            <a:pPr algn="just" rtl="0"/>
            <a:r>
              <a:rPr lang="fr-FR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Ont un géotropisme positif , </a:t>
            </a:r>
            <a:endParaRPr lang="fr-FR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1802" y="857232"/>
            <a:ext cx="2550698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l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b-. Racine de nutrition: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116" y="2571744"/>
            <a:ext cx="2563522" cy="36933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l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c-. Racine d’adsorption: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0232" y="4143380"/>
            <a:ext cx="500066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l"/>
            <a:r>
              <a:rPr lang="fr-FR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d-.  Zone IV: racines D’adsorption de profondeur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00MEDIA\IMG_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3429016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Remarque: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l’extension de ces zone d’enracinement est variable selon: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la nature du sol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le mode de culture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la profondeur de la nappe phréatique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le cultivars et l’origine du sujet</a:t>
            </a:r>
            <a:b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100MEDIA\100PHOTO\SAM_1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1414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309044" y="1571612"/>
            <a:ext cx="2521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I-1-2-. Le tronc</a:t>
            </a:r>
            <a:endParaRPr lang="fr-FR" sz="2800" dirty="0"/>
          </a:p>
        </p:txBody>
      </p:sp>
      <p:sp>
        <p:nvSpPr>
          <p:cNvPr id="5" name="Ellipse 4"/>
          <p:cNvSpPr/>
          <p:nvPr/>
        </p:nvSpPr>
        <p:spPr>
          <a:xfrm>
            <a:off x="1643042" y="357166"/>
            <a:ext cx="528641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rgbClr val="FFFF00"/>
                </a:solidFill>
              </a:rPr>
              <a:t>Système végétatif</a:t>
            </a:r>
            <a:endParaRPr lang="fr-FR" sz="36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2143116"/>
            <a:ext cx="850112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Tronc ou stipe cylindrique au dessus de sa région basale, dépasse 20m de haut, diamètre entre 40 et 90cm.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643314"/>
            <a:ext cx="857256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l’élongation de stipe s’effectue dans sa partie coronaire par le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phyllophore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(bourgeon terminal)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4500570"/>
            <a:ext cx="8786842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Il est recouvert par la base des pétioles des ancienne palmes (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cornaf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  et dans l’interstice de ceux-ci par une bourre fibreuse: le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fibrillum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(le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lif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285720" y="5572140"/>
            <a:ext cx="8643998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 stipe ne se ramifier pas mais les gourmands et les rejets donnent des pseudo ramifications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100MEDIA\100PHOTO\SAM_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714372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4786322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rtl="0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Elles demeurent en activité de 4 à 7 ans puis elles jaunissent , se dessèchent et meurent.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0690" y="571480"/>
            <a:ext cx="2536272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I-1-3-. Les palmes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142844" y="1500174"/>
            <a:ext cx="878687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Ce sont des feuilles issues du bourgeon terminal, les folioles sont régulièrement disposées en position oblique le long du rachis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82" y="2643182"/>
            <a:ext cx="857256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l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segments inferieurs sont transformés en épines, + ou - nombreux  et + ou - longues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3643314"/>
            <a:ext cx="9144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A l’extrémité inférieure de la palme, le rachis s’élargit pour former le pétiole s’insérant directement sur le tronc en hélice.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472" y="642918"/>
            <a:ext cx="81439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A l’aisselle de chaque palme se trouve un bourgeon  adventif  ou axillaire qui en se développant peut donner:</a:t>
            </a:r>
          </a:p>
          <a:p>
            <a:pPr algn="just" rtl="0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une inflorescence dans la région coronaire,</a:t>
            </a:r>
          </a:p>
          <a:p>
            <a:pPr algn="just" rtl="0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un rejet dans la région basale </a:t>
            </a:r>
          </a:p>
          <a:p>
            <a:pPr algn="just" rtl="0">
              <a:buFont typeface="Wingdings" pitchFamily="2" charset="2"/>
              <a:buChar char="ü"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un gourmand dans la région moyenne et sous coronaire</a:t>
            </a:r>
          </a:p>
        </p:txBody>
      </p:sp>
      <p:grpSp>
        <p:nvGrpSpPr>
          <p:cNvPr id="2" name="Groupe 3"/>
          <p:cNvGrpSpPr/>
          <p:nvPr/>
        </p:nvGrpSpPr>
        <p:grpSpPr>
          <a:xfrm>
            <a:off x="0" y="2285992"/>
            <a:ext cx="9144000" cy="4572008"/>
            <a:chOff x="1" y="0"/>
            <a:chExt cx="9144000" cy="6858000"/>
          </a:xfrm>
        </p:grpSpPr>
        <p:pic>
          <p:nvPicPr>
            <p:cNvPr id="5" name="Image 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ZoneTexte 5"/>
            <p:cNvSpPr txBox="1"/>
            <p:nvPr/>
          </p:nvSpPr>
          <p:spPr>
            <a:xfrm>
              <a:off x="1214414" y="6215082"/>
              <a:ext cx="21431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821537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857892"/>
            <a:ext cx="564360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Les composantes de l’oasis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857364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D’après les 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notion de l’oasis,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y retrouve de fa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constante 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importance des 3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ments:</a:t>
            </a:r>
          </a:p>
          <a:p>
            <a:pPr marL="0" marR="0" lvl="0" indent="180975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976" y="3214686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Eau ,    homme et  v</a:t>
            </a:r>
            <a:r>
              <a:rPr lang="fr-FR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lang="fr-FR" sz="24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tal,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714348" y="4071942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qui se trouvent en interaction constante dans un objectif de production</a:t>
            </a:r>
            <a:endParaRPr lang="fr-FR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L’eau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85852" y="1928802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Origine de la vie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9557" y="2714620"/>
            <a:ext cx="43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L’origine du concept de l’oasis: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les palmeraies traditionnelles ont été établies à partir de ressources en eau facilement mobilisables (sources, puits de surface, foggaras ...)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L’home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57158" y="2000240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Dans l’oasis, l’urbanisation  a été synonyme de symbiose entre l’urbain et la nature.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6434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En respectant des règles d’organisation et d’aménagement qu’il avait lui-même établies, après avoir préalablement compris les réalités de ce contexte environnemental particulier.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0438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Elle a  prouvée que l’homme pouvait vivre en sédentaire et en harmonie avec un milieu pourtant hostile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smtClean="0"/>
              <a:t>La végétation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17859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La flore saharienne apparaît  comme très pauvre si l’on compare le petit nombre d’espèces qui habitent ce désert  à l’énormité de la surface qu’il couvre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214686"/>
            <a:ext cx="87868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/>
              <a:t>Cependant, il existe des « forets » au Sahara: nommée la palmeraie par les habitants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494528" y="4286256"/>
            <a:ext cx="8292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concentration végétale créé par l’homme 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5143512"/>
            <a:ext cx="84589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dehors des cultures anthropiques, et en particulier celle du</a:t>
            </a:r>
          </a:p>
          <a:p>
            <a:pPr marL="0" marR="0" lvl="0" indent="220663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palmier, les arbres sont rares et dispersés.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51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00306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palmier dattier (</a:t>
            </a:r>
            <a:r>
              <a:rPr lang="fr-FR" i="1" dirty="0" smtClean="0"/>
              <a:t>Phœnix </a:t>
            </a:r>
            <a:r>
              <a:rPr lang="fr-FR" i="1" dirty="0" err="1" smtClean="0"/>
              <a:t>dactylifera</a:t>
            </a:r>
            <a:r>
              <a:rPr lang="fr-FR" dirty="0" smtClean="0"/>
              <a:t> L.) donc, est le pilier des écosystèmes oasiens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100MEDIA\100PHOTO\SAM_1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7233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I-.La flore des Oasis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8662" y="857232"/>
            <a:ext cx="8215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fr-FR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2800" b="1" dirty="0" smtClean="0"/>
              <a:t>	 Embranchement : </a:t>
            </a:r>
            <a:r>
              <a:rPr lang="fr-FR" sz="2800" dirty="0" smtClean="0"/>
              <a:t>Angiospermes</a:t>
            </a:r>
          </a:p>
          <a:p>
            <a:pPr algn="l"/>
            <a:r>
              <a:rPr lang="fr-FR" sz="2800" b="1" dirty="0" smtClean="0"/>
              <a:t>Classe : </a:t>
            </a:r>
            <a:r>
              <a:rPr lang="fr-FR" sz="2800" dirty="0" smtClean="0"/>
              <a:t>Monocotylédones</a:t>
            </a:r>
          </a:p>
          <a:p>
            <a:pPr algn="l"/>
            <a:r>
              <a:rPr lang="fr-FR" sz="2800" b="1" dirty="0" smtClean="0"/>
              <a:t>Ordre : </a:t>
            </a:r>
            <a:r>
              <a:rPr lang="fr-FR" sz="2800" dirty="0" err="1" smtClean="0"/>
              <a:t>Palmales</a:t>
            </a:r>
            <a:endParaRPr lang="fr-FR" sz="2800" dirty="0" smtClean="0"/>
          </a:p>
          <a:p>
            <a:pPr algn="l"/>
            <a:r>
              <a:rPr lang="fr-FR" sz="2800" b="1" dirty="0" smtClean="0"/>
              <a:t>Famille : </a:t>
            </a:r>
            <a:r>
              <a:rPr lang="fr-FR" sz="2800" dirty="0" smtClean="0"/>
              <a:t>Acéracée (palmacées)</a:t>
            </a:r>
          </a:p>
          <a:p>
            <a:pPr algn="l"/>
            <a:r>
              <a:rPr lang="fr-FR" sz="2800" b="1" dirty="0" smtClean="0"/>
              <a:t>Sous- famille : </a:t>
            </a:r>
            <a:r>
              <a:rPr lang="fr-FR" sz="2800" dirty="0" err="1" smtClean="0"/>
              <a:t>Coryphoideae</a:t>
            </a:r>
            <a:endParaRPr lang="fr-FR" sz="2800" dirty="0" smtClean="0"/>
          </a:p>
          <a:p>
            <a:pPr algn="l"/>
            <a:r>
              <a:rPr lang="fr-FR" sz="2800" b="1" dirty="0" smtClean="0"/>
              <a:t>Genre : </a:t>
            </a:r>
            <a:r>
              <a:rPr lang="fr-FR" sz="2800" dirty="0" smtClean="0"/>
              <a:t>Phoenix </a:t>
            </a:r>
          </a:p>
          <a:p>
            <a:pPr algn="l"/>
            <a:r>
              <a:rPr lang="fr-FR" sz="2800" b="1" dirty="0" smtClean="0"/>
              <a:t>Espèce : </a:t>
            </a:r>
            <a:r>
              <a:rPr lang="fr-FR" sz="2800" i="1" dirty="0" smtClean="0"/>
              <a:t>Phoenix </a:t>
            </a:r>
            <a:r>
              <a:rPr lang="fr-FR" sz="2800" i="1" dirty="0" err="1" smtClean="0"/>
              <a:t>dactylifera</a:t>
            </a:r>
            <a:r>
              <a:rPr lang="fr-FR" sz="2800" i="1" dirty="0" smtClean="0"/>
              <a:t> L</a:t>
            </a:r>
            <a:endParaRPr lang="fr-FR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928926" y="1285860"/>
            <a:ext cx="3217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I-1-. Le Palmier dattier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072074"/>
            <a:ext cx="93583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400" b="1" i="1" dirty="0" err="1" smtClean="0"/>
              <a:t>phoenix</a:t>
            </a:r>
            <a:r>
              <a:rPr lang="fr-FR" sz="2400" b="1" i="1" dirty="0" smtClean="0"/>
              <a:t> est le nom donné par les grecs à cet arbre qu’ils considéraient comme l’arbre des </a:t>
            </a:r>
            <a:r>
              <a:rPr lang="fr-FR" sz="2400" b="1" i="1" dirty="0" err="1" smtClean="0"/>
              <a:t>phénciens</a:t>
            </a:r>
            <a:r>
              <a:rPr lang="fr-FR" sz="2400" b="1" i="1" dirty="0" smtClean="0"/>
              <a:t> ou </a:t>
            </a:r>
            <a:r>
              <a:rPr lang="fr-FR" sz="2400" b="1" i="1" dirty="0" err="1" smtClean="0"/>
              <a:t>phoinikes</a:t>
            </a:r>
            <a:r>
              <a:rPr lang="fr-FR" sz="2400" b="1" i="1" dirty="0" smtClean="0"/>
              <a:t> en grec. Quant à </a:t>
            </a:r>
            <a:r>
              <a:rPr lang="fr-FR" sz="2400" b="1" i="1" dirty="0" err="1" smtClean="0"/>
              <a:t>dactylifera</a:t>
            </a:r>
            <a:r>
              <a:rPr lang="fr-FR" sz="2400" b="1" i="1" dirty="0" smtClean="0"/>
              <a:t>, (</a:t>
            </a:r>
            <a:r>
              <a:rPr lang="fr-FR" sz="2400" b="1" dirty="0" smtClean="0"/>
              <a:t>provient du mot grec "dactylos"), </a:t>
            </a:r>
            <a:r>
              <a:rPr lang="fr-FR" sz="2400" b="1" i="1" dirty="0" smtClean="0"/>
              <a:t>cet adjectif décrit les fruits de palmier dattier, en forme de doigts.</a:t>
            </a:r>
            <a:endParaRPr lang="fr-FR" sz="2400" b="1" dirty="0" smtClean="0"/>
          </a:p>
          <a:p>
            <a:pPr algn="l"/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Autofit/>
          </a:bodyPr>
          <a:lstStyle/>
          <a:p>
            <a:r>
              <a:rPr lang="fr-FR" sz="8800" b="1" dirty="0" smtClean="0"/>
              <a:t>La morphologie</a:t>
            </a:r>
            <a:endParaRPr lang="fr-FR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7158" y="5000636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 Jouent un rôle respiratoire grâce à la présence dans leur partie corticale de nombreux méats aérifères qui permettent des échanges gazeux avec l’air de l’atmosphère du sol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596" y="642918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I-1-1-. Le système racinaire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rtl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	le bulbe, ou plateau racinal est volumineux et émerge en partie au dessus du niveau du sol, il présente 4 zones d’enracinement: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7356" y="2786058"/>
            <a:ext cx="3887474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just" rtl="0"/>
            <a:r>
              <a:rPr lang="fr-F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a-. Racines respiratoires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20" y="3571876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 Se développe à partir de la région basale du tronc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4071942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 Ne dépassent pas 0.20 à 0.25m de profondeur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571472" y="4572008"/>
            <a:ext cx="4589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0"/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- Ont un géotropisme négatif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659</Words>
  <Application>Microsoft Office PowerPoint</Application>
  <PresentationFormat>Affichage à l'écran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Les composantes de l’oasis</vt:lpstr>
      <vt:lpstr>Les composantes de l’oasis</vt:lpstr>
      <vt:lpstr>L’eau</vt:lpstr>
      <vt:lpstr>L’home</vt:lpstr>
      <vt:lpstr>La végétation</vt:lpstr>
      <vt:lpstr>Le palmier dattier (Phœnix dactylifera L.) donc, est le pilier des écosystèmes oasiens</vt:lpstr>
      <vt:lpstr>I-.La flore des Oasis</vt:lpstr>
      <vt:lpstr>La morphologie</vt:lpstr>
      <vt:lpstr>Présentation PowerPoint</vt:lpstr>
      <vt:lpstr>Présentation PowerPoint</vt:lpstr>
      <vt:lpstr> Remarque: l’extension de ces zone d’enracinement est variable selon: - la nature du sol - le mode de culture - la profondeur de la nappe phréatique - le cultivars et l’origine du sujet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composantes de l’oasis</dc:title>
  <dc:creator>elathir</dc:creator>
  <cp:lastModifiedBy>sana</cp:lastModifiedBy>
  <cp:revision>2</cp:revision>
  <dcterms:created xsi:type="dcterms:W3CDTF">2020-12-19T15:13:17Z</dcterms:created>
  <dcterms:modified xsi:type="dcterms:W3CDTF">2020-12-21T07:08:06Z</dcterms:modified>
</cp:coreProperties>
</file>