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362" r:id="rId2"/>
    <p:sldId id="363" r:id="rId3"/>
    <p:sldId id="261" r:id="rId4"/>
    <p:sldId id="373" r:id="rId5"/>
    <p:sldId id="258" r:id="rId6"/>
  </p:sldIdLst>
  <p:sldSz cx="9144000" cy="6858000" type="screen4x3"/>
  <p:notesSz cx="6669088" cy="9885363"/>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F7F7F"/>
    <a:srgbClr val="FFFF8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7491" autoAdjust="0"/>
  </p:normalViewPr>
  <p:slideViewPr>
    <p:cSldViewPr>
      <p:cViewPr>
        <p:scale>
          <a:sx n="100" d="100"/>
          <a:sy n="100" d="100"/>
        </p:scale>
        <p:origin x="-570" y="1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60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defRPr>
            </a:lvl1pPr>
          </a:lstStyle>
          <a:p>
            <a:pPr>
              <a:defRPr/>
            </a:pPr>
            <a:endParaRPr lang="fr-FR"/>
          </a:p>
        </p:txBody>
      </p:sp>
      <p:sp>
        <p:nvSpPr>
          <p:cNvPr id="3" name="Espace réservé de la date 2"/>
          <p:cNvSpPr>
            <a:spLocks noGrp="1"/>
          </p:cNvSpPr>
          <p:nvPr>
            <p:ph type="dt" sz="quarter" idx="1"/>
          </p:nvPr>
        </p:nvSpPr>
        <p:spPr>
          <a:xfrm>
            <a:off x="3778250" y="0"/>
            <a:ext cx="2889250" cy="493713"/>
          </a:xfrm>
          <a:prstGeom prst="rect">
            <a:avLst/>
          </a:prstGeom>
        </p:spPr>
        <p:txBody>
          <a:bodyPr vert="horz" lIns="91440" tIns="45720" rIns="91440" bIns="45720" rtlCol="0"/>
          <a:lstStyle>
            <a:lvl1pPr algn="r" eaLnBrk="1" hangingPunct="1">
              <a:defRPr sz="1200">
                <a:latin typeface="Arial" charset="0"/>
              </a:defRPr>
            </a:lvl1pPr>
          </a:lstStyle>
          <a:p>
            <a:pPr>
              <a:defRPr/>
            </a:pPr>
            <a:fld id="{71329F8B-760B-43B0-8FE0-4D7DF3060422}" type="datetimeFigureOut">
              <a:rPr lang="fr-FR"/>
              <a:pPr>
                <a:defRPr/>
              </a:pPr>
              <a:t>03/05/2021</a:t>
            </a:fld>
            <a:endParaRPr lang="fr-FR"/>
          </a:p>
        </p:txBody>
      </p:sp>
      <p:sp>
        <p:nvSpPr>
          <p:cNvPr id="4" name="Espace réservé du pied de page 3"/>
          <p:cNvSpPr>
            <a:spLocks noGrp="1"/>
          </p:cNvSpPr>
          <p:nvPr>
            <p:ph type="ftr" sz="quarter" idx="2"/>
          </p:nvPr>
        </p:nvSpPr>
        <p:spPr>
          <a:xfrm>
            <a:off x="0" y="9390063"/>
            <a:ext cx="2889250" cy="493712"/>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778250" y="93900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11CF97A-D739-4C11-A460-31105056CBB2}" type="slidenum">
              <a:rPr lang="fr-FR"/>
              <a:pPr>
                <a:defRPr/>
              </a:pPr>
              <a:t>‹N°›</a:t>
            </a:fld>
            <a:endParaRPr lang="fr-FR"/>
          </a:p>
        </p:txBody>
      </p:sp>
    </p:spTree>
    <p:extLst>
      <p:ext uri="{BB962C8B-B14F-4D97-AF65-F5344CB8AC3E}">
        <p14:creationId xmlns="" xmlns:p14="http://schemas.microsoft.com/office/powerpoint/2010/main" val="1245747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defRPr>
            </a:lvl1pPr>
          </a:lstStyle>
          <a:p>
            <a:pPr>
              <a:defRPr/>
            </a:pPr>
            <a:endParaRPr lang="fr-FR"/>
          </a:p>
        </p:txBody>
      </p:sp>
      <p:sp>
        <p:nvSpPr>
          <p:cNvPr id="3" name="Espace réservé de la date 2"/>
          <p:cNvSpPr>
            <a:spLocks noGrp="1"/>
          </p:cNvSpPr>
          <p:nvPr>
            <p:ph type="dt" idx="1"/>
          </p:nvPr>
        </p:nvSpPr>
        <p:spPr>
          <a:xfrm>
            <a:off x="3778250" y="0"/>
            <a:ext cx="2889250" cy="493713"/>
          </a:xfrm>
          <a:prstGeom prst="rect">
            <a:avLst/>
          </a:prstGeom>
        </p:spPr>
        <p:txBody>
          <a:bodyPr vert="horz" lIns="91440" tIns="45720" rIns="91440" bIns="45720" rtlCol="0"/>
          <a:lstStyle>
            <a:lvl1pPr algn="r" eaLnBrk="1" hangingPunct="1">
              <a:defRPr sz="1200">
                <a:latin typeface="Arial" charset="0"/>
              </a:defRPr>
            </a:lvl1pPr>
          </a:lstStyle>
          <a:p>
            <a:pPr>
              <a:defRPr/>
            </a:pPr>
            <a:fld id="{D5829EA4-9C4C-4221-83E7-10735F00134B}" type="datetimeFigureOut">
              <a:rPr lang="fr-FR"/>
              <a:pPr>
                <a:defRPr/>
              </a:pPr>
              <a:t>03/05/2021</a:t>
            </a:fld>
            <a:endParaRPr lang="fr-FR"/>
          </a:p>
        </p:txBody>
      </p:sp>
      <p:sp>
        <p:nvSpPr>
          <p:cNvPr id="4" name="Espace réservé de l'image des diapositives 3"/>
          <p:cNvSpPr>
            <a:spLocks noGrp="1" noRot="1" noChangeAspect="1"/>
          </p:cNvSpPr>
          <p:nvPr>
            <p:ph type="sldImg" idx="2"/>
          </p:nvPr>
        </p:nvSpPr>
        <p:spPr>
          <a:xfrm>
            <a:off x="863600" y="741363"/>
            <a:ext cx="4941888" cy="3706812"/>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66750" y="4695825"/>
            <a:ext cx="5335588" cy="4448175"/>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390063"/>
            <a:ext cx="2889250" cy="493712"/>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fr-FR"/>
          </a:p>
        </p:txBody>
      </p:sp>
      <p:sp>
        <p:nvSpPr>
          <p:cNvPr id="7" name="Espace réservé du numéro de diapositive 6"/>
          <p:cNvSpPr>
            <a:spLocks noGrp="1"/>
          </p:cNvSpPr>
          <p:nvPr>
            <p:ph type="sldNum" sz="quarter" idx="5"/>
          </p:nvPr>
        </p:nvSpPr>
        <p:spPr>
          <a:xfrm>
            <a:off x="3778250" y="93900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CD66B20-F253-4258-B646-6870E2D39563}" type="slidenum">
              <a:rPr lang="fr-FR"/>
              <a:pPr>
                <a:defRPr/>
              </a:pPr>
              <a:t>‹N°›</a:t>
            </a:fld>
            <a:endParaRPr lang="fr-FR"/>
          </a:p>
        </p:txBody>
      </p:sp>
    </p:spTree>
    <p:extLst>
      <p:ext uri="{BB962C8B-B14F-4D97-AF65-F5344CB8AC3E}">
        <p14:creationId xmlns="" xmlns:p14="http://schemas.microsoft.com/office/powerpoint/2010/main" val="14632638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AF406DA-3B7A-4C33-8F0E-7C8C7BA0B929}" type="slidenum">
              <a:rPr lang="en-GB">
                <a:latin typeface="Arial" panose="020B0604020202020204" pitchFamily="34" charset="0"/>
                <a:ea typeface="MS Gothic" panose="020B0609070205080204" pitchFamily="49" charset="-128"/>
              </a:rPr>
              <a:pPr>
                <a:spcBef>
                  <a:spcPct val="0"/>
                </a:spcBef>
              </a:pPr>
              <a:t>1</a:t>
            </a:fld>
            <a:endParaRPr lang="en-GB">
              <a:latin typeface="Arial" panose="020B0604020202020204" pitchFamily="34" charset="0"/>
              <a:ea typeface="MS Gothic" panose="020B0609070205080204" pitchFamily="49" charset="-128"/>
            </a:endParaRPr>
          </a:p>
        </p:txBody>
      </p:sp>
      <p:sp>
        <p:nvSpPr>
          <p:cNvPr id="5123" name="Text Box 1"/>
          <p:cNvSpPr txBox="1">
            <a:spLocks noChangeArrowheads="1"/>
          </p:cNvSpPr>
          <p:nvPr/>
        </p:nvSpPr>
        <p:spPr bwMode="auto">
          <a:xfrm>
            <a:off x="1111250" y="741363"/>
            <a:ext cx="4446588" cy="3706812"/>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lnSpc>
                <a:spcPct val="90000"/>
              </a:lnSpc>
              <a:spcBef>
                <a:spcPct val="0"/>
              </a:spcBef>
              <a:buClr>
                <a:srgbClr val="000000"/>
              </a:buClr>
              <a:buFont typeface="Times New Roman" panose="02020603050405020304" pitchFamily="18" charset="0"/>
              <a:buNone/>
            </a:pPr>
            <a:endParaRPr lang="fr-FR" sz="1800">
              <a:latin typeface="Arial" panose="020B0604020202020204" pitchFamily="34" charset="0"/>
            </a:endParaRPr>
          </a:p>
        </p:txBody>
      </p:sp>
      <p:sp>
        <p:nvSpPr>
          <p:cNvPr id="5124" name="Rectangle 2"/>
          <p:cNvSpPr>
            <a:spLocks noGrp="1" noChangeArrowheads="1"/>
          </p:cNvSpPr>
          <p:nvPr>
            <p:ph type="body"/>
          </p:nvPr>
        </p:nvSpPr>
        <p:spPr bwMode="auto">
          <a:xfrm>
            <a:off x="889000" y="4695825"/>
            <a:ext cx="4891088" cy="774700"/>
          </a:xfrm>
          <a:solidFill>
            <a:srgbClr val="FFFFFF"/>
          </a:solidFill>
          <a:ln w="9360">
            <a:solidFill>
              <a:srgbClr val="000000"/>
            </a:solidFill>
            <a:miter lim="800000"/>
            <a:headEnd/>
            <a:tailEnd/>
          </a:ln>
        </p:spPr>
        <p:txBody>
          <a:bodyPr wrap="square" numCol="1" anchor="t" anchorCtr="0" compatLnSpc="1">
            <a:prstTxWarp prst="textNoShape">
              <a:avLst/>
            </a:prstTxWarp>
            <a:spAutoFit/>
          </a:bodyPr>
          <a:lstStyle/>
          <a:p>
            <a:pPr eaLnBrk="1" hangingPunct="1">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mtClean="0">
              <a:ea typeface="MS Gothic" panose="020B0609070205080204" pitchFamily="49" charset="-128"/>
            </a:endParaRPr>
          </a:p>
          <a:p>
            <a:pPr eaLnBrk="1" hangingPunct="1">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mtClean="0">
              <a:ea typeface="MS Gothic" panose="020B0609070205080204" pitchFamily="49" charset="-128"/>
            </a:endParaRPr>
          </a:p>
          <a:p>
            <a:pPr eaLnBrk="1" hangingPunct="1">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mtClean="0">
              <a:ea typeface="MS Gothic" panose="020B0609070205080204" pitchFamily="49" charset="-128"/>
            </a:endParaRPr>
          </a:p>
        </p:txBody>
      </p:sp>
    </p:spTree>
    <p:extLst>
      <p:ext uri="{BB962C8B-B14F-4D97-AF65-F5344CB8AC3E}">
        <p14:creationId xmlns="" xmlns:p14="http://schemas.microsoft.com/office/powerpoint/2010/main" val="2445309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Espace réservé des commentaires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mtClean="0"/>
              <a:t>Dans un premier temps je vais vous présenter le contexte dans lequel s’est effectué ce travail de recherche. </a:t>
            </a:r>
          </a:p>
          <a:p>
            <a:r>
              <a:rPr lang="fr-FR" smtClean="0"/>
              <a:t>-Au niveau mondial, 18% des émissions de gaz à effet de serres sont imputées à l’élevage seul. En France, 77% des émissions d’ammoniac qui est un gaz polluant responsable de l’acidification des sols et de l’eutrophisation des écosystèmes, sont issues de l’élevage. </a:t>
            </a:r>
          </a:p>
          <a:p>
            <a:r>
              <a:rPr lang="fr-FR" smtClean="0"/>
              <a:t>-Dans la chaîne alimentaire animale, 31% des émissions de GES sont issues des méthodes de gestion des fumiers. </a:t>
            </a:r>
          </a:p>
          <a:p>
            <a:r>
              <a:rPr lang="fr-FR" smtClean="0"/>
              <a:t>-Finalement, de part l’augmentation de la démographie humaine et de la demande en viande, ovo et lactoproduits, l’OCDE prévoit une augmentation importante de la production animale dans le futur. </a:t>
            </a:r>
          </a:p>
          <a:p>
            <a:r>
              <a:rPr lang="fr-FR" smtClean="0"/>
              <a:t>-Cette croissance de la filière animale engendre donc une augmentation du volumes des déjections à traiter ainsi que les émissions gazeuses polluantes liées à l’élevage. Il semble donc nécessaire d’améliorer les pratiques de gestion des effluents afin de minimiser l’impact de l’élevage sur l’environnement.</a:t>
            </a:r>
          </a:p>
        </p:txBody>
      </p:sp>
      <p:sp>
        <p:nvSpPr>
          <p:cNvPr id="7172" name="Espace réservé du numéro de diapositive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BD1F7C4-B2F2-445C-B64D-F93D41AD5FA5}" type="slidenum">
              <a:rPr lang="fr-FR">
                <a:latin typeface="Arial" panose="020B0604020202020204" pitchFamily="34" charset="0"/>
              </a:rPr>
              <a:pPr>
                <a:spcBef>
                  <a:spcPct val="0"/>
                </a:spcBef>
              </a:pPr>
              <a:t>2</a:t>
            </a:fld>
            <a:endParaRPr lang="fr-FR">
              <a:latin typeface="Arial" panose="020B0604020202020204" pitchFamily="34" charset="0"/>
            </a:endParaRPr>
          </a:p>
        </p:txBody>
      </p:sp>
    </p:spTree>
    <p:extLst>
      <p:ext uri="{BB962C8B-B14F-4D97-AF65-F5344CB8AC3E}">
        <p14:creationId xmlns="" xmlns:p14="http://schemas.microsoft.com/office/powerpoint/2010/main" val="1352368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219" name="Espace réservé des commentaires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mtClean="0"/>
              <a:t>Dans un premier temps je vais vous présenter le contexte dans lequel s’est effectué ce travail de recherche. </a:t>
            </a:r>
          </a:p>
          <a:p>
            <a:r>
              <a:rPr lang="fr-FR" smtClean="0"/>
              <a:t>-Au niveau mondial, 18% des émissions de gaz à effet de serres sont imputées à l’élevage seul. En France, 77% des émissions d’ammoniac qui est un gaz polluant responsable de l’acidification des sols et de l’eutrophisation des écosystèmes, sont issues de l’élevage. </a:t>
            </a:r>
          </a:p>
          <a:p>
            <a:r>
              <a:rPr lang="fr-FR" smtClean="0"/>
              <a:t>-Dans la chaîne alimentaire animale, 31% des émissions de GES sont issues des méthodes de gestion des fumiers. </a:t>
            </a:r>
          </a:p>
          <a:p>
            <a:r>
              <a:rPr lang="fr-FR" smtClean="0"/>
              <a:t>-Finalement, de part l’augmentation de la démographie humaine et de la demande en viande, ovo et lactoproduits, l’OCDE prévoit une augmentation importante de la production animale dans le futur. </a:t>
            </a:r>
          </a:p>
          <a:p>
            <a:r>
              <a:rPr lang="fr-FR" smtClean="0"/>
              <a:t>-Cette croissance de la filière animale engendre donc une augmentation du volumes des déjections à traiter ainsi que les émissions gazeuses polluantes liées à l’élevage. Il semble donc nécessaire d’améliorer les pratiques de gestion des effluents afin de minimiser l’impact de l’élevage sur l’environnement.</a:t>
            </a:r>
          </a:p>
        </p:txBody>
      </p:sp>
      <p:sp>
        <p:nvSpPr>
          <p:cNvPr id="9220" name="Espace réservé du numéro de diapositive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3A1017-C862-4A33-9AE3-EAD7BCBFEBCF}" type="slidenum">
              <a:rPr lang="fr-FR">
                <a:latin typeface="Arial" panose="020B0604020202020204" pitchFamily="34" charset="0"/>
              </a:rPr>
              <a:pPr>
                <a:spcBef>
                  <a:spcPct val="0"/>
                </a:spcBef>
              </a:pPr>
              <a:t>3</a:t>
            </a:fld>
            <a:endParaRPr lang="fr-FR">
              <a:latin typeface="Arial" panose="020B0604020202020204" pitchFamily="34" charset="0"/>
            </a:endParaRPr>
          </a:p>
        </p:txBody>
      </p:sp>
    </p:spTree>
    <p:extLst>
      <p:ext uri="{BB962C8B-B14F-4D97-AF65-F5344CB8AC3E}">
        <p14:creationId xmlns="" xmlns:p14="http://schemas.microsoft.com/office/powerpoint/2010/main" val="289483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219" name="Espace réservé des commentaires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mtClean="0"/>
              <a:t>Dans un premier temps je vais vous présenter le contexte dans lequel s’est effectué ce travail de recherche. </a:t>
            </a:r>
          </a:p>
          <a:p>
            <a:r>
              <a:rPr lang="fr-FR" smtClean="0"/>
              <a:t>-Au niveau mondial, 18% des émissions de gaz à effet de serres sont imputées à l’élevage seul. En France, 77% des émissions d’ammoniac qui est un gaz polluant responsable de l’acidification des sols et de l’eutrophisation des écosystèmes, sont issues de l’élevage. </a:t>
            </a:r>
          </a:p>
          <a:p>
            <a:r>
              <a:rPr lang="fr-FR" smtClean="0"/>
              <a:t>-Dans la chaîne alimentaire animale, 31% des émissions de GES sont issues des méthodes de gestion des fumiers. </a:t>
            </a:r>
          </a:p>
          <a:p>
            <a:r>
              <a:rPr lang="fr-FR" smtClean="0"/>
              <a:t>-Finalement, de part l’augmentation de la démographie humaine et de la demande en viande, ovo et lactoproduits, l’OCDE prévoit une augmentation importante de la production animale dans le futur. </a:t>
            </a:r>
          </a:p>
          <a:p>
            <a:r>
              <a:rPr lang="fr-FR" smtClean="0"/>
              <a:t>-Cette croissance de la filière animale engendre donc une augmentation du volumes des déjections à traiter ainsi que les émissions gazeuses polluantes liées à l’élevage. Il semble donc nécessaire d’améliorer les pratiques de gestion des effluents afin de minimiser l’impact de l’élevage sur l’environnement.</a:t>
            </a:r>
          </a:p>
        </p:txBody>
      </p:sp>
      <p:sp>
        <p:nvSpPr>
          <p:cNvPr id="9220" name="Espace réservé du numéro de diapositive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3A1017-C862-4A33-9AE3-EAD7BCBFEBCF}" type="slidenum">
              <a:rPr lang="fr-FR">
                <a:latin typeface="Arial" panose="020B0604020202020204" pitchFamily="34" charset="0"/>
              </a:rPr>
              <a:pPr>
                <a:spcBef>
                  <a:spcPct val="0"/>
                </a:spcBef>
              </a:pPr>
              <a:t>4</a:t>
            </a:fld>
            <a:endParaRPr lang="fr-FR">
              <a:latin typeface="Arial" panose="020B0604020202020204" pitchFamily="34" charset="0"/>
            </a:endParaRPr>
          </a:p>
        </p:txBody>
      </p:sp>
    </p:spTree>
    <p:extLst>
      <p:ext uri="{BB962C8B-B14F-4D97-AF65-F5344CB8AC3E}">
        <p14:creationId xmlns="" xmlns:p14="http://schemas.microsoft.com/office/powerpoint/2010/main" val="289483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267" name="Espace réservé des commentaires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mtClean="0"/>
              <a:t>-Parmi les pratiques de gestion, le compostage est un procédé intéressant de traitement des effluents. Il est définit par le ministère de l’environnement, du developpement durable des transports et du logement comme un procédé biologique […]</a:t>
            </a:r>
          </a:p>
          <a:p>
            <a:r>
              <a:rPr lang="fr-FR" smtClean="0"/>
              <a:t>Ce procédé permet de réduire le volume de matière organique à épandre et donc de faciliter le transport des zones excédentaires en MO vers les zones déficitaires : les zones de culture.</a:t>
            </a:r>
          </a:p>
          <a:p>
            <a:r>
              <a:rPr lang="fr-FR" smtClean="0"/>
              <a:t>-Le compostage est caractérisé par 4 phases liées à la cinétique de température interne. Après la mise en tas, appelé également andain de compostage, les microorganismes mésophiles colonisent le milieu en dégradant la MO facilement biodégradable. Cette fermentation est à l’origine d’une production de chaleur et d’une montée en température de l’andain : c’est la phase dite thermophile. Lorsque la MO peu réfractaire est consommée, la production de chaleur est moindre et la température de l’andain redescend : c’est la phase dite de refroidissement. Lors de cette phase, le milieu est colonisé par des champignons responsables de la maturation du produit par l’oxydation de la MO difficilement dégradable. Les principales émissions gazeuses sont émises au cours de la phase thermophile lorsque les vitesses des processus sont importantes.</a:t>
            </a:r>
          </a:p>
          <a:p>
            <a:endParaRPr lang="fr-FR" smtClean="0"/>
          </a:p>
        </p:txBody>
      </p:sp>
      <p:sp>
        <p:nvSpPr>
          <p:cNvPr id="11268" name="Espace réservé du numéro de diapositive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107D46-0A1C-4172-BF2F-16D2CF39D877}" type="slidenum">
              <a:rPr lang="fr-FR">
                <a:latin typeface="Arial" panose="020B0604020202020204" pitchFamily="34" charset="0"/>
              </a:rPr>
              <a:pPr>
                <a:spcBef>
                  <a:spcPct val="0"/>
                </a:spcBef>
              </a:pPr>
              <a:t>5</a:t>
            </a:fld>
            <a:endParaRPr lang="fr-FR">
              <a:latin typeface="Arial" panose="020B0604020202020204" pitchFamily="34" charset="0"/>
            </a:endParaRPr>
          </a:p>
        </p:txBody>
      </p:sp>
    </p:spTree>
    <p:extLst>
      <p:ext uri="{BB962C8B-B14F-4D97-AF65-F5344CB8AC3E}">
        <p14:creationId xmlns="" xmlns:p14="http://schemas.microsoft.com/office/powerpoint/2010/main" val="3069429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pPr>
              <a:defRPr/>
            </a:pPr>
            <a:fld id="{1B81B33D-EC07-418B-97F2-08E1BE263199}"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21396D42-5A3D-4E65-BDA8-7D66D5350750}" type="slidenum">
              <a:rPr lang="fr-FR" smtClean="0"/>
              <a:pPr>
                <a:defRPr/>
              </a:pPr>
              <a:t>‹N°›</a:t>
            </a:fld>
            <a:endParaRPr lang="fr-FR"/>
          </a:p>
        </p:txBody>
      </p:sp>
    </p:spTree>
    <p:extLst>
      <p:ext uri="{BB962C8B-B14F-4D97-AF65-F5344CB8AC3E}">
        <p14:creationId xmlns="" xmlns:p14="http://schemas.microsoft.com/office/powerpoint/2010/main" val="3373022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ABD16165-6EE4-4911-9E75-FAA4BF9C5D9B}"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5F7E0DE-44E1-4F03-ABE6-92D247933A34}" type="slidenum">
              <a:rPr lang="fr-FR" smtClean="0"/>
              <a:pPr>
                <a:defRPr/>
              </a:pPr>
              <a:t>‹N°›</a:t>
            </a:fld>
            <a:endParaRPr lang="fr-FR"/>
          </a:p>
        </p:txBody>
      </p:sp>
    </p:spTree>
    <p:extLst>
      <p:ext uri="{BB962C8B-B14F-4D97-AF65-F5344CB8AC3E}">
        <p14:creationId xmlns="" xmlns:p14="http://schemas.microsoft.com/office/powerpoint/2010/main" val="40601013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ABD16165-6EE4-4911-9E75-FAA4BF9C5D9B}"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5F7E0DE-44E1-4F03-ABE6-92D247933A34}" type="slidenum">
              <a:rPr lang="fr-FR" smtClean="0"/>
              <a:pPr>
                <a:defRPr/>
              </a:pPr>
              <a:t>‹N°›</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156637734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ABD16165-6EE4-4911-9E75-FAA4BF9C5D9B}"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5F7E0DE-44E1-4F03-ABE6-92D247933A34}" type="slidenum">
              <a:rPr lang="fr-FR" smtClean="0"/>
              <a:pPr>
                <a:defRPr/>
              </a:pPr>
              <a:t>‹N°›</a:t>
            </a:fld>
            <a:endParaRPr lang="fr-FR"/>
          </a:p>
        </p:txBody>
      </p:sp>
    </p:spTree>
    <p:extLst>
      <p:ext uri="{BB962C8B-B14F-4D97-AF65-F5344CB8AC3E}">
        <p14:creationId xmlns="" xmlns:p14="http://schemas.microsoft.com/office/powerpoint/2010/main" val="358537222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ABD16165-6EE4-4911-9E75-FAA4BF9C5D9B}"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5F7E0DE-44E1-4F03-ABE6-92D247933A34}" type="slidenum">
              <a:rPr lang="fr-FR" smtClean="0"/>
              <a:pPr>
                <a:defRPr/>
              </a:pPr>
              <a:t>‹N°›</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112059536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ABD16165-6EE4-4911-9E75-FAA4BF9C5D9B}"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5F7E0DE-44E1-4F03-ABE6-92D247933A34}" type="slidenum">
              <a:rPr lang="fr-FR" smtClean="0"/>
              <a:pPr>
                <a:defRPr/>
              </a:pPr>
              <a:t>‹N°›</a:t>
            </a:fld>
            <a:endParaRPr lang="fr-FR"/>
          </a:p>
        </p:txBody>
      </p:sp>
    </p:spTree>
    <p:extLst>
      <p:ext uri="{BB962C8B-B14F-4D97-AF65-F5344CB8AC3E}">
        <p14:creationId xmlns="" xmlns:p14="http://schemas.microsoft.com/office/powerpoint/2010/main" val="228763920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a:defRPr/>
            </a:pPr>
            <a:fld id="{126D4B65-02E5-4B58-AB4F-324C3D8E13FF}"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EC86D8F1-21CD-4B04-AB3C-2BBBBD194ABC}" type="slidenum">
              <a:rPr lang="fr-FR" smtClean="0"/>
              <a:pPr>
                <a:defRPr/>
              </a:pPr>
              <a:t>‹N°›</a:t>
            </a:fld>
            <a:endParaRPr lang="fr-FR"/>
          </a:p>
        </p:txBody>
      </p:sp>
    </p:spTree>
    <p:extLst>
      <p:ext uri="{BB962C8B-B14F-4D97-AF65-F5344CB8AC3E}">
        <p14:creationId xmlns="" xmlns:p14="http://schemas.microsoft.com/office/powerpoint/2010/main" val="813102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a:defRPr/>
            </a:pPr>
            <a:fld id="{8A1C1281-3B79-4D67-B5B6-F22C907BAD34}"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61769FA3-DF08-45F4-897F-C90F4645AA1E}" type="slidenum">
              <a:rPr lang="fr-FR" smtClean="0"/>
              <a:pPr>
                <a:defRPr/>
              </a:pPr>
              <a:t>‹N°›</a:t>
            </a:fld>
            <a:endParaRPr lang="fr-FR"/>
          </a:p>
        </p:txBody>
      </p:sp>
    </p:spTree>
    <p:extLst>
      <p:ext uri="{BB962C8B-B14F-4D97-AF65-F5344CB8AC3E}">
        <p14:creationId xmlns="" xmlns:p14="http://schemas.microsoft.com/office/powerpoint/2010/main" val="2603241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a:defRPr/>
            </a:pPr>
            <a:fld id="{1C32CBF3-54CE-43A0-AC59-2BBD0A91E86D}"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6B71FA05-5BE8-4AA3-ADE2-FBC580CB7B8B}" type="slidenum">
              <a:rPr lang="fr-FR" smtClean="0"/>
              <a:pPr>
                <a:defRPr/>
              </a:pPr>
              <a:t>‹N°›</a:t>
            </a:fld>
            <a:endParaRPr lang="fr-FR"/>
          </a:p>
        </p:txBody>
      </p:sp>
    </p:spTree>
    <p:extLst>
      <p:ext uri="{BB962C8B-B14F-4D97-AF65-F5344CB8AC3E}">
        <p14:creationId xmlns="" xmlns:p14="http://schemas.microsoft.com/office/powerpoint/2010/main" val="3174800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7C4474FD-2FC5-446F-8616-B752ABCF49AB}" type="datetime1">
              <a:rPr lang="fr-FR" smtClean="0"/>
              <a:pPr>
                <a:defRPr/>
              </a:pPr>
              <a:t>03/05/2021</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26176BEA-0D91-41CD-B7FE-F3EE2CE1C36C}" type="slidenum">
              <a:rPr lang="fr-FR" smtClean="0"/>
              <a:pPr>
                <a:defRPr/>
              </a:pPr>
              <a:t>‹N°›</a:t>
            </a:fld>
            <a:endParaRPr lang="fr-FR"/>
          </a:p>
        </p:txBody>
      </p:sp>
    </p:spTree>
    <p:extLst>
      <p:ext uri="{BB962C8B-B14F-4D97-AF65-F5344CB8AC3E}">
        <p14:creationId xmlns="" xmlns:p14="http://schemas.microsoft.com/office/powerpoint/2010/main" val="3982039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pPr>
              <a:defRPr/>
            </a:pPr>
            <a:fld id="{1F56FBBF-F912-4134-A1D4-101087159D47}" type="datetime1">
              <a:rPr lang="fr-FR" smtClean="0"/>
              <a:pPr>
                <a:defRPr/>
              </a:pPr>
              <a:t>03/05/2021</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3FDDD91F-E3C0-4C71-A837-1D6096001DE8}" type="slidenum">
              <a:rPr lang="fr-FR" smtClean="0"/>
              <a:pPr>
                <a:defRPr/>
              </a:pPr>
              <a:t>‹N°›</a:t>
            </a:fld>
            <a:endParaRPr lang="fr-FR"/>
          </a:p>
        </p:txBody>
      </p:sp>
    </p:spTree>
    <p:extLst>
      <p:ext uri="{BB962C8B-B14F-4D97-AF65-F5344CB8AC3E}">
        <p14:creationId xmlns="" xmlns:p14="http://schemas.microsoft.com/office/powerpoint/2010/main" val="2396690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pPr>
              <a:defRPr/>
            </a:pPr>
            <a:fld id="{3C5780EF-1450-4EF0-9FAB-41C0D0DA27DD}" type="datetime1">
              <a:rPr lang="fr-FR" smtClean="0"/>
              <a:pPr>
                <a:defRPr/>
              </a:pPr>
              <a:t>03/05/2021</a:t>
            </a:fld>
            <a:endParaRPr lang="fr-FR"/>
          </a:p>
        </p:txBody>
      </p:sp>
      <p:sp>
        <p:nvSpPr>
          <p:cNvPr id="8" name="Footer Placeholder 7"/>
          <p:cNvSpPr>
            <a:spLocks noGrp="1"/>
          </p:cNvSpPr>
          <p:nvPr>
            <p:ph type="ftr" sz="quarter" idx="11"/>
          </p:nvPr>
        </p:nvSpPr>
        <p:spPr/>
        <p:txBody>
          <a:bodyPr/>
          <a:lstStyle/>
          <a:p>
            <a:pPr>
              <a:defRPr/>
            </a:pPr>
            <a:endParaRPr lang="fr-FR"/>
          </a:p>
        </p:txBody>
      </p:sp>
      <p:sp>
        <p:nvSpPr>
          <p:cNvPr id="9" name="Slide Number Placeholder 8"/>
          <p:cNvSpPr>
            <a:spLocks noGrp="1"/>
          </p:cNvSpPr>
          <p:nvPr>
            <p:ph type="sldNum" sz="quarter" idx="12"/>
          </p:nvPr>
        </p:nvSpPr>
        <p:spPr/>
        <p:txBody>
          <a:bodyPr/>
          <a:lstStyle/>
          <a:p>
            <a:pPr>
              <a:defRPr/>
            </a:pPr>
            <a:fld id="{6DA65AC5-38F2-4508-A90C-76A0B669B56E}" type="slidenum">
              <a:rPr lang="fr-FR" smtClean="0"/>
              <a:pPr>
                <a:defRPr/>
              </a:pPr>
              <a:t>‹N°›</a:t>
            </a:fld>
            <a:endParaRPr lang="fr-FR"/>
          </a:p>
        </p:txBody>
      </p:sp>
    </p:spTree>
    <p:extLst>
      <p:ext uri="{BB962C8B-B14F-4D97-AF65-F5344CB8AC3E}">
        <p14:creationId xmlns="" xmlns:p14="http://schemas.microsoft.com/office/powerpoint/2010/main" val="2185884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pPr>
              <a:defRPr/>
            </a:pPr>
            <a:fld id="{F241A333-C7EB-4381-A12B-732A20A4F255}" type="datetime1">
              <a:rPr lang="fr-FR" smtClean="0"/>
              <a:pPr>
                <a:defRPr/>
              </a:pPr>
              <a:t>03/05/2021</a:t>
            </a:fld>
            <a:endParaRPr lang="fr-FR"/>
          </a:p>
        </p:txBody>
      </p:sp>
      <p:sp>
        <p:nvSpPr>
          <p:cNvPr id="4" name="Footer Placeholder 3"/>
          <p:cNvSpPr>
            <a:spLocks noGrp="1"/>
          </p:cNvSpPr>
          <p:nvPr>
            <p:ph type="ftr" sz="quarter" idx="11"/>
          </p:nvPr>
        </p:nvSpPr>
        <p:spPr/>
        <p:txBody>
          <a:bodyPr/>
          <a:lstStyle/>
          <a:p>
            <a:pPr>
              <a:defRPr/>
            </a:pPr>
            <a:endParaRPr lang="fr-FR"/>
          </a:p>
        </p:txBody>
      </p:sp>
      <p:sp>
        <p:nvSpPr>
          <p:cNvPr id="5" name="Slide Number Placeholder 4"/>
          <p:cNvSpPr>
            <a:spLocks noGrp="1"/>
          </p:cNvSpPr>
          <p:nvPr>
            <p:ph type="sldNum" sz="quarter" idx="12"/>
          </p:nvPr>
        </p:nvSpPr>
        <p:spPr/>
        <p:txBody>
          <a:bodyPr/>
          <a:lstStyle/>
          <a:p>
            <a:pPr>
              <a:defRPr/>
            </a:pPr>
            <a:fld id="{050F493A-DB6B-4868-B121-32D3D54FB00F}" type="slidenum">
              <a:rPr lang="fr-FR" smtClean="0"/>
              <a:pPr>
                <a:defRPr/>
              </a:pPr>
              <a:t>‹N°›</a:t>
            </a:fld>
            <a:endParaRPr lang="fr-FR"/>
          </a:p>
        </p:txBody>
      </p:sp>
    </p:spTree>
    <p:extLst>
      <p:ext uri="{BB962C8B-B14F-4D97-AF65-F5344CB8AC3E}">
        <p14:creationId xmlns="" xmlns:p14="http://schemas.microsoft.com/office/powerpoint/2010/main" val="2911919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B2C6197-0DF5-4DBA-B0A6-A50DCD88D5EE}" type="datetime1">
              <a:rPr lang="fr-FR" smtClean="0"/>
              <a:pPr>
                <a:defRPr/>
              </a:pPr>
              <a:t>03/05/2021</a:t>
            </a:fld>
            <a:endParaRPr lang="fr-FR"/>
          </a:p>
        </p:txBody>
      </p:sp>
      <p:sp>
        <p:nvSpPr>
          <p:cNvPr id="3" name="Footer Placeholder 2"/>
          <p:cNvSpPr>
            <a:spLocks noGrp="1"/>
          </p:cNvSpPr>
          <p:nvPr>
            <p:ph type="ftr" sz="quarter" idx="11"/>
          </p:nvPr>
        </p:nvSpPr>
        <p:spPr/>
        <p:txBody>
          <a:bodyPr/>
          <a:lstStyle/>
          <a:p>
            <a:pPr>
              <a:defRPr/>
            </a:pPr>
            <a:endParaRPr lang="fr-FR"/>
          </a:p>
        </p:txBody>
      </p:sp>
      <p:sp>
        <p:nvSpPr>
          <p:cNvPr id="4" name="Slide Number Placeholder 3"/>
          <p:cNvSpPr>
            <a:spLocks noGrp="1"/>
          </p:cNvSpPr>
          <p:nvPr>
            <p:ph type="sldNum" sz="quarter" idx="12"/>
          </p:nvPr>
        </p:nvSpPr>
        <p:spPr/>
        <p:txBody>
          <a:bodyPr/>
          <a:lstStyle/>
          <a:p>
            <a:pPr>
              <a:defRPr/>
            </a:pPr>
            <a:fld id="{8746B5F7-25D2-4702-BF96-CD7EABB48E5B}" type="slidenum">
              <a:rPr lang="fr-FR" smtClean="0"/>
              <a:pPr>
                <a:defRPr/>
              </a:pPr>
              <a:t>‹N°›</a:t>
            </a:fld>
            <a:endParaRPr lang="fr-FR"/>
          </a:p>
        </p:txBody>
      </p:sp>
    </p:spTree>
    <p:extLst>
      <p:ext uri="{BB962C8B-B14F-4D97-AF65-F5344CB8AC3E}">
        <p14:creationId xmlns="" xmlns:p14="http://schemas.microsoft.com/office/powerpoint/2010/main" val="126397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pPr>
              <a:defRPr/>
            </a:pPr>
            <a:fld id="{01B11807-DE8E-4503-BB01-E3FCE0C226F4}" type="datetime1">
              <a:rPr lang="fr-FR" smtClean="0"/>
              <a:pPr>
                <a:defRPr/>
              </a:pPr>
              <a:t>03/05/2021</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38AC20C8-DA5D-4942-A433-2A34C44BF126}" type="slidenum">
              <a:rPr lang="fr-FR" smtClean="0"/>
              <a:pPr>
                <a:defRPr/>
              </a:pPr>
              <a:t>‹N°›</a:t>
            </a:fld>
            <a:endParaRPr lang="fr-FR"/>
          </a:p>
        </p:txBody>
      </p:sp>
    </p:spTree>
    <p:extLst>
      <p:ext uri="{BB962C8B-B14F-4D97-AF65-F5344CB8AC3E}">
        <p14:creationId xmlns="" xmlns:p14="http://schemas.microsoft.com/office/powerpoint/2010/main" val="4249053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pPr>
              <a:defRPr/>
            </a:pPr>
            <a:fld id="{7BB42FCE-628B-41E4-8669-4C2D6069F41A}" type="datetime1">
              <a:rPr lang="fr-FR" smtClean="0"/>
              <a:pPr>
                <a:defRPr/>
              </a:pPr>
              <a:t>03/05/2021</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FDAB1733-7645-4C32-9D70-38341D4BCBD7}" type="slidenum">
              <a:rPr lang="fr-FR" smtClean="0"/>
              <a:pPr>
                <a:defRPr/>
              </a:pPr>
              <a:t>‹N°›</a:t>
            </a:fld>
            <a:endParaRPr lang="fr-FR"/>
          </a:p>
        </p:txBody>
      </p:sp>
    </p:spTree>
    <p:extLst>
      <p:ext uri="{BB962C8B-B14F-4D97-AF65-F5344CB8AC3E}">
        <p14:creationId xmlns="" xmlns:p14="http://schemas.microsoft.com/office/powerpoint/2010/main" val="155816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BD16165-6EE4-4911-9E75-FAA4BF9C5D9B}" type="datetime1">
              <a:rPr lang="fr-FR" smtClean="0"/>
              <a:pPr>
                <a:defRPr/>
              </a:pPr>
              <a:t>03/05/2021</a:t>
            </a:fld>
            <a:endParaRPr lang="fr-F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fr-F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5F7E0DE-44E1-4F03-ABE6-92D247933A34}" type="slidenum">
              <a:rPr lang="fr-FR" smtClean="0"/>
              <a:pPr>
                <a:defRPr/>
              </a:pPr>
              <a:t>‹N°›</a:t>
            </a:fld>
            <a:endParaRPr lang="fr-FR"/>
          </a:p>
        </p:txBody>
      </p:sp>
    </p:spTree>
    <p:extLst>
      <p:ext uri="{BB962C8B-B14F-4D97-AF65-F5344CB8AC3E}">
        <p14:creationId xmlns="" xmlns:p14="http://schemas.microsoft.com/office/powerpoint/2010/main" val="40779588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audio" Target="../media/audio1.wav"/><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audio" Target="../media/audio1.wav"/><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258888" y="125413"/>
            <a:ext cx="7345362" cy="1976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90000"/>
              </a:lnSpc>
              <a:spcBef>
                <a:spcPct val="0"/>
              </a:spcBef>
              <a:buClr>
                <a:srgbClr val="000000"/>
              </a:buClr>
              <a:buFont typeface="Times New Roman" panose="02020603050405020304" pitchFamily="18" charset="0"/>
              <a:buNone/>
            </a:pPr>
            <a:r>
              <a:rPr lang="fr-FR" sz="1800" b="1">
                <a:latin typeface="Arial" panose="020B0604020202020204" pitchFamily="34" charset="0"/>
              </a:rPr>
              <a:t>République Algérienne Démocratique et Populaire</a:t>
            </a:r>
          </a:p>
          <a:p>
            <a:pPr algn="ctr" eaLnBrk="1" hangingPunct="1">
              <a:spcBef>
                <a:spcPct val="0"/>
              </a:spcBef>
              <a:buFontTx/>
              <a:buNone/>
            </a:pPr>
            <a:r>
              <a:rPr lang="fr-FR" sz="1800" b="1">
                <a:latin typeface="Arial" panose="020B0604020202020204" pitchFamily="34" charset="0"/>
              </a:rPr>
              <a:t>Ministère De L’enseignement Supérieur Et de La Recherche Scientifique</a:t>
            </a:r>
            <a:endParaRPr lang="fr-FR" sz="1800" b="1" i="1" u="sng">
              <a:latin typeface="Arial" panose="020B0604020202020204" pitchFamily="34" charset="0"/>
            </a:endParaRPr>
          </a:p>
          <a:p>
            <a:pPr algn="ctr" eaLnBrk="1" hangingPunct="1">
              <a:spcBef>
                <a:spcPct val="0"/>
              </a:spcBef>
              <a:buFontTx/>
              <a:buNone/>
            </a:pPr>
            <a:endParaRPr lang="fr-FR" sz="1800" b="1" i="1" u="sng">
              <a:latin typeface="Arial" panose="020B0604020202020204" pitchFamily="34" charset="0"/>
            </a:endParaRPr>
          </a:p>
          <a:p>
            <a:pPr algn="ctr" eaLnBrk="1" hangingPunct="1">
              <a:lnSpc>
                <a:spcPct val="90000"/>
              </a:lnSpc>
              <a:spcBef>
                <a:spcPct val="0"/>
              </a:spcBef>
              <a:buClr>
                <a:srgbClr val="000000"/>
              </a:buClr>
              <a:buFont typeface="Times New Roman" panose="02020603050405020304" pitchFamily="18" charset="0"/>
              <a:buNone/>
            </a:pPr>
            <a:r>
              <a:rPr lang="fr-FR" sz="1800" b="1">
                <a:latin typeface="Arial" panose="020B0604020202020204" pitchFamily="34" charset="0"/>
              </a:rPr>
              <a:t>Université de BISKRA </a:t>
            </a:r>
          </a:p>
          <a:p>
            <a:pPr algn="ctr" eaLnBrk="1" hangingPunct="1">
              <a:lnSpc>
                <a:spcPct val="90000"/>
              </a:lnSpc>
              <a:spcBef>
                <a:spcPct val="0"/>
              </a:spcBef>
              <a:buClr>
                <a:srgbClr val="000000"/>
              </a:buClr>
              <a:buFont typeface="Times New Roman" panose="02020603050405020304" pitchFamily="18" charset="0"/>
              <a:buNone/>
            </a:pPr>
            <a:r>
              <a:rPr lang="fr-FR" sz="1800" b="1">
                <a:latin typeface="Arial" panose="020B0604020202020204" pitchFamily="34" charset="0"/>
              </a:rPr>
              <a:t>Département de Génie Civil et Hydraulique</a:t>
            </a:r>
          </a:p>
          <a:p>
            <a:pPr eaLnBrk="1" hangingPunct="1">
              <a:lnSpc>
                <a:spcPct val="90000"/>
              </a:lnSpc>
              <a:spcBef>
                <a:spcPct val="0"/>
              </a:spcBef>
              <a:buClr>
                <a:srgbClr val="000000"/>
              </a:buClr>
              <a:buFont typeface="Times New Roman" panose="02020603050405020304" pitchFamily="18" charset="0"/>
              <a:buNone/>
            </a:pPr>
            <a:r>
              <a:rPr lang="fr-FR" sz="1800">
                <a:latin typeface="Arial" panose="020B0604020202020204" pitchFamily="34" charset="0"/>
              </a:rPr>
              <a:t> </a:t>
            </a:r>
          </a:p>
        </p:txBody>
      </p:sp>
      <p:sp>
        <p:nvSpPr>
          <p:cNvPr id="4099" name="Rectangle 4"/>
          <p:cNvSpPr>
            <a:spLocks noChangeArrowheads="1"/>
          </p:cNvSpPr>
          <p:nvPr/>
        </p:nvSpPr>
        <p:spPr bwMode="auto">
          <a:xfrm>
            <a:off x="468313" y="6453188"/>
            <a:ext cx="4849812" cy="196850"/>
          </a:xfrm>
          <a:prstGeom prst="rect">
            <a:avLst/>
          </a:prstGeom>
          <a:solidFill>
            <a:srgbClr val="3366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spcBef>
                <a:spcPct val="0"/>
              </a:spcBef>
              <a:buClr>
                <a:srgbClr val="000000"/>
              </a:buClr>
              <a:buFont typeface="Times New Roman" panose="02020603050405020304" pitchFamily="18" charset="0"/>
              <a:buNone/>
            </a:pPr>
            <a:endParaRPr lang="fr-FR" sz="1800">
              <a:latin typeface="Arial" panose="020B0604020202020204" pitchFamily="34" charset="0"/>
            </a:endParaRPr>
          </a:p>
        </p:txBody>
      </p:sp>
      <p:sp>
        <p:nvSpPr>
          <p:cNvPr id="4100" name="Rectangle 31"/>
          <p:cNvSpPr>
            <a:spLocks noChangeArrowheads="1"/>
          </p:cNvSpPr>
          <p:nvPr/>
        </p:nvSpPr>
        <p:spPr bwMode="auto">
          <a:xfrm>
            <a:off x="6715125" y="6500813"/>
            <a:ext cx="1944688" cy="215900"/>
          </a:xfrm>
          <a:prstGeom prst="rect">
            <a:avLst/>
          </a:prstGeom>
          <a:solidFill>
            <a:srgbClr val="3366FF"/>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lIns="90000" tIns="46800" rIns="90000" bIns="46800" anchor="ctr"/>
          <a:lstStyle>
            <a:lvl1pPr>
              <a:spcBef>
                <a:spcPct val="20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alibri" panose="020F0502020204030204" pitchFamily="34" charset="0"/>
              </a:defRPr>
            </a:lvl9pPr>
          </a:lstStyle>
          <a:p>
            <a:pPr algn="ctr">
              <a:spcBef>
                <a:spcPct val="0"/>
              </a:spcBef>
              <a:buClr>
                <a:srgbClr val="FFFF00"/>
              </a:buClr>
              <a:buFont typeface="Arial" panose="020B0604020202020204" pitchFamily="34" charset="0"/>
              <a:buNone/>
            </a:pPr>
            <a:r>
              <a:rPr lang="fr-FR" sz="1400" b="1" dirty="0" smtClean="0">
                <a:solidFill>
                  <a:srgbClr val="FFFF00"/>
                </a:solidFill>
                <a:latin typeface="Arial" panose="020B0604020202020204" pitchFamily="34" charset="0"/>
              </a:rPr>
              <a:t>2019/2020</a:t>
            </a:r>
            <a:endParaRPr lang="en-GB" sz="1400" b="1" dirty="0">
              <a:solidFill>
                <a:srgbClr val="FFFF00"/>
              </a:solidFill>
              <a:latin typeface="Arial" panose="020B0604020202020204" pitchFamily="34" charset="0"/>
            </a:endParaRPr>
          </a:p>
        </p:txBody>
      </p:sp>
      <p:cxnSp>
        <p:nvCxnSpPr>
          <p:cNvPr id="3" name="Connecteur droit 2"/>
          <p:cNvCxnSpPr/>
          <p:nvPr/>
        </p:nvCxnSpPr>
        <p:spPr>
          <a:xfrm>
            <a:off x="468313" y="4518025"/>
            <a:ext cx="7920037"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404813" y="3429000"/>
            <a:ext cx="7920037" cy="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4103" name="Group 14"/>
          <p:cNvGrpSpPr>
            <a:grpSpLocks/>
          </p:cNvGrpSpPr>
          <p:nvPr/>
        </p:nvGrpSpPr>
        <p:grpSpPr bwMode="auto">
          <a:xfrm>
            <a:off x="642938" y="1143000"/>
            <a:ext cx="1328737" cy="1100138"/>
            <a:chOff x="5988" y="2511"/>
            <a:chExt cx="1110" cy="1205"/>
          </a:xfrm>
        </p:grpSpPr>
        <p:pic>
          <p:nvPicPr>
            <p:cNvPr id="4112" name="Picture 15" descr="SigleUNI4"/>
            <p:cNvPicPr preferRelativeResize="0">
              <a:picLocks noChangeAspect="1" noChangeArrowheads="1"/>
            </p:cNvPicPr>
            <p:nvPr/>
          </p:nvPicPr>
          <p:blipFill>
            <a:blip r:embed="rId3" cstate="print">
              <a:extLst>
                <a:ext uri="{28A0092B-C50C-407E-A947-70E740481C1C}">
                  <a14:useLocalDpi xmlns="" xmlns:a14="http://schemas.microsoft.com/office/drawing/2010/main" val="0"/>
                </a:ext>
              </a:extLst>
            </a:blip>
            <a:srcRect l="2623" t="1465" r="1811"/>
            <a:stretch>
              <a:fillRect/>
            </a:stretch>
          </p:blipFill>
          <p:spPr bwMode="auto">
            <a:xfrm>
              <a:off x="6106" y="2619"/>
              <a:ext cx="839" cy="6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3" name="WordArt 16"/>
            <p:cNvSpPr>
              <a:spLocks noChangeArrowheads="1" noChangeShapeType="1" noTextEdit="1"/>
            </p:cNvSpPr>
            <p:nvPr/>
          </p:nvSpPr>
          <p:spPr bwMode="auto">
            <a:xfrm>
              <a:off x="5988" y="2511"/>
              <a:ext cx="1110" cy="1205"/>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spcFirstLastPara="1" wrap="none" fromWordArt="1">
              <a:prstTxWarp prst="textArchUp">
                <a:avLst>
                  <a:gd name="adj" fmla="val 12917851"/>
                </a:avLst>
              </a:prstTxWarp>
            </a:bodyPr>
            <a:lstStyle/>
            <a:p>
              <a:pPr algn="ctr" rtl="1"/>
              <a:r>
                <a:rPr lang="ar-DZ" sz="1200" b="1" kern="10">
                  <a:solidFill>
                    <a:srgbClr val="000080"/>
                  </a:solidFill>
                  <a:latin typeface="Traditional Arabic" panose="02020603050405020304" pitchFamily="18" charset="-78"/>
                  <a:cs typeface="Traditional Arabic" panose="02020603050405020304" pitchFamily="18" charset="-78"/>
                </a:rPr>
                <a:t>كلية العلوم و التكنولوجيا</a:t>
              </a:r>
              <a:endParaRPr lang="fr-FR" sz="1200" b="1" kern="10">
                <a:solidFill>
                  <a:srgbClr val="000080"/>
                </a:solidFill>
                <a:latin typeface="Traditional Arabic" panose="02020603050405020304" pitchFamily="18" charset="-78"/>
                <a:cs typeface="Traditional Arabic" panose="02020603050405020304" pitchFamily="18" charset="-78"/>
              </a:endParaRPr>
            </a:p>
          </p:txBody>
        </p:sp>
        <p:sp>
          <p:nvSpPr>
            <p:cNvPr id="4114" name="WordArt 17"/>
            <p:cNvSpPr>
              <a:spLocks noChangeArrowheads="1" noChangeShapeType="1" noTextEdit="1"/>
            </p:cNvSpPr>
            <p:nvPr/>
          </p:nvSpPr>
          <p:spPr bwMode="auto">
            <a:xfrm>
              <a:off x="6078" y="3376"/>
              <a:ext cx="1012" cy="150"/>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rtl="1"/>
              <a:r>
                <a:rPr lang="ar-DZ" sz="800" b="1" kern="10">
                  <a:solidFill>
                    <a:srgbClr val="000080"/>
                  </a:solidFill>
                  <a:latin typeface="Traditional Arabic" panose="02020603050405020304" pitchFamily="18" charset="-78"/>
                  <a:cs typeface="Traditional Arabic" panose="02020603050405020304" pitchFamily="18" charset="-78"/>
                </a:rPr>
                <a:t>جامعة محمد خيضر بسكرة</a:t>
              </a:r>
              <a:endParaRPr lang="fr-FR" sz="800" b="1" kern="10">
                <a:solidFill>
                  <a:srgbClr val="000080"/>
                </a:solidFill>
                <a:latin typeface="Traditional Arabic" panose="02020603050405020304" pitchFamily="18" charset="-78"/>
                <a:cs typeface="Traditional Arabic" panose="02020603050405020304" pitchFamily="18" charset="-78"/>
              </a:endParaRPr>
            </a:p>
          </p:txBody>
        </p:sp>
      </p:grpSp>
      <p:grpSp>
        <p:nvGrpSpPr>
          <p:cNvPr id="4104" name="Group 14"/>
          <p:cNvGrpSpPr>
            <a:grpSpLocks/>
          </p:cNvGrpSpPr>
          <p:nvPr/>
        </p:nvGrpSpPr>
        <p:grpSpPr bwMode="auto">
          <a:xfrm>
            <a:off x="5429250" y="6286500"/>
            <a:ext cx="1071563" cy="428625"/>
            <a:chOff x="5988" y="2511"/>
            <a:chExt cx="1110" cy="1205"/>
          </a:xfrm>
        </p:grpSpPr>
        <p:pic>
          <p:nvPicPr>
            <p:cNvPr id="4109" name="Picture 15" descr="SigleUNI4"/>
            <p:cNvPicPr preferRelativeResize="0">
              <a:picLocks noChangeAspect="1" noChangeArrowheads="1"/>
            </p:cNvPicPr>
            <p:nvPr/>
          </p:nvPicPr>
          <p:blipFill>
            <a:blip r:embed="rId4" cstate="print">
              <a:extLst>
                <a:ext uri="{28A0092B-C50C-407E-A947-70E740481C1C}">
                  <a14:useLocalDpi xmlns="" xmlns:a14="http://schemas.microsoft.com/office/drawing/2010/main" val="0"/>
                </a:ext>
              </a:extLst>
            </a:blip>
            <a:srcRect l="2623" t="1465" r="1811"/>
            <a:stretch>
              <a:fillRect/>
            </a:stretch>
          </p:blipFill>
          <p:spPr bwMode="auto">
            <a:xfrm>
              <a:off x="6106" y="2619"/>
              <a:ext cx="839" cy="6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0" name="WordArt 16"/>
            <p:cNvSpPr>
              <a:spLocks noChangeArrowheads="1" noChangeShapeType="1" noTextEdit="1"/>
            </p:cNvSpPr>
            <p:nvPr/>
          </p:nvSpPr>
          <p:spPr bwMode="auto">
            <a:xfrm>
              <a:off x="5988" y="2511"/>
              <a:ext cx="1110" cy="1205"/>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spcFirstLastPara="1" wrap="none" fromWordArt="1">
              <a:prstTxWarp prst="textArchUp">
                <a:avLst>
                  <a:gd name="adj" fmla="val 12917851"/>
                </a:avLst>
              </a:prstTxWarp>
            </a:bodyPr>
            <a:lstStyle/>
            <a:p>
              <a:pPr algn="ctr" rtl="1"/>
              <a:r>
                <a:rPr lang="ar-DZ" sz="1200" b="1" kern="10">
                  <a:solidFill>
                    <a:srgbClr val="000080"/>
                  </a:solidFill>
                  <a:latin typeface="Traditional Arabic" panose="02020603050405020304" pitchFamily="18" charset="-78"/>
                  <a:cs typeface="Traditional Arabic" panose="02020603050405020304" pitchFamily="18" charset="-78"/>
                </a:rPr>
                <a:t>كلية العلوم و التكنولوجيا</a:t>
              </a:r>
              <a:endParaRPr lang="fr-FR" sz="1200" b="1" kern="10">
                <a:solidFill>
                  <a:srgbClr val="000080"/>
                </a:solidFill>
                <a:latin typeface="Traditional Arabic" panose="02020603050405020304" pitchFamily="18" charset="-78"/>
                <a:cs typeface="Traditional Arabic" panose="02020603050405020304" pitchFamily="18" charset="-78"/>
              </a:endParaRPr>
            </a:p>
          </p:txBody>
        </p:sp>
        <p:sp>
          <p:nvSpPr>
            <p:cNvPr id="4111" name="WordArt 17"/>
            <p:cNvSpPr>
              <a:spLocks noChangeArrowheads="1" noChangeShapeType="1" noTextEdit="1"/>
            </p:cNvSpPr>
            <p:nvPr/>
          </p:nvSpPr>
          <p:spPr bwMode="auto">
            <a:xfrm>
              <a:off x="6078" y="3376"/>
              <a:ext cx="1012" cy="150"/>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rtl="1"/>
              <a:r>
                <a:rPr lang="ar-DZ" sz="800" b="1" kern="10">
                  <a:solidFill>
                    <a:srgbClr val="000080"/>
                  </a:solidFill>
                  <a:latin typeface="Traditional Arabic" panose="02020603050405020304" pitchFamily="18" charset="-78"/>
                  <a:cs typeface="Traditional Arabic" panose="02020603050405020304" pitchFamily="18" charset="-78"/>
                </a:rPr>
                <a:t>جامعة محمد خيضر بسكرة</a:t>
              </a:r>
              <a:endParaRPr lang="fr-FR" sz="800" b="1" kern="10">
                <a:solidFill>
                  <a:srgbClr val="000080"/>
                </a:solidFill>
                <a:latin typeface="Traditional Arabic" panose="02020603050405020304" pitchFamily="18" charset="-78"/>
                <a:cs typeface="Traditional Arabic" panose="02020603050405020304" pitchFamily="18" charset="-78"/>
              </a:endParaRPr>
            </a:p>
          </p:txBody>
        </p:sp>
      </p:grpSp>
      <p:sp>
        <p:nvSpPr>
          <p:cNvPr id="4105" name="ZoneTexte 19"/>
          <p:cNvSpPr txBox="1">
            <a:spLocks noChangeArrowheads="1"/>
          </p:cNvSpPr>
          <p:nvPr/>
        </p:nvSpPr>
        <p:spPr bwMode="auto">
          <a:xfrm>
            <a:off x="1928813" y="3643313"/>
            <a:ext cx="5286375" cy="13849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sz="2800" b="1" dirty="0" smtClean="0">
                <a:latin typeface="Arial" panose="020B0604020202020204" pitchFamily="34" charset="0"/>
              </a:rPr>
              <a:t>CONSTRUCTION METALLIQUE (CM2)</a:t>
            </a:r>
          </a:p>
          <a:p>
            <a:pPr algn="ctr" eaLnBrk="1" hangingPunct="1">
              <a:spcBef>
                <a:spcPct val="0"/>
              </a:spcBef>
              <a:buFontTx/>
              <a:buNone/>
            </a:pPr>
            <a:r>
              <a:rPr lang="fr-FR" sz="2800" b="1" dirty="0" smtClean="0">
                <a:latin typeface="Arial" panose="020B0604020202020204" pitchFamily="34" charset="0"/>
              </a:rPr>
              <a:t> (3LMDGC) </a:t>
            </a:r>
            <a:endParaRPr lang="fr-FR" sz="2800" b="1" dirty="0">
              <a:latin typeface="Arial" panose="020B0604020202020204" pitchFamily="34" charset="0"/>
            </a:endParaRPr>
          </a:p>
        </p:txBody>
      </p:sp>
      <p:sp>
        <p:nvSpPr>
          <p:cNvPr id="4106" name="ZoneTexte 20"/>
          <p:cNvSpPr txBox="1">
            <a:spLocks noChangeArrowheads="1"/>
          </p:cNvSpPr>
          <p:nvPr/>
        </p:nvSpPr>
        <p:spPr bwMode="auto">
          <a:xfrm>
            <a:off x="3143250" y="2857500"/>
            <a:ext cx="2643188"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sz="2400" b="1">
                <a:latin typeface="Arial" panose="020B0604020202020204" pitchFamily="34" charset="0"/>
              </a:rPr>
              <a:t>MATIERE</a:t>
            </a:r>
          </a:p>
        </p:txBody>
      </p:sp>
      <p:sp>
        <p:nvSpPr>
          <p:cNvPr id="4107" name="ZoneTexte 21"/>
          <p:cNvSpPr txBox="1">
            <a:spLocks noChangeArrowheads="1"/>
          </p:cNvSpPr>
          <p:nvPr/>
        </p:nvSpPr>
        <p:spPr bwMode="auto">
          <a:xfrm>
            <a:off x="1000125" y="5395913"/>
            <a:ext cx="6929438"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sz="2400" b="1">
                <a:latin typeface="Arial" panose="020B0604020202020204" pitchFamily="34" charset="0"/>
              </a:rPr>
              <a:t>CHARGEE DU MODULE: CHADLI MOUNIRA</a:t>
            </a:r>
          </a:p>
        </p:txBody>
      </p:sp>
    </p:spTree>
  </p:cSld>
  <p:clrMapOvr>
    <a:masterClrMapping/>
  </p:clrMapOvr>
  <p:transition spd="slow">
    <p:cove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u numéro de diapositive 10"/>
          <p:cNvSpPr>
            <a:spLocks noGrp="1"/>
          </p:cNvSpPr>
          <p:nvPr>
            <p:ph type="sldNum" sz="quarter" idx="12"/>
          </p:nvPr>
        </p:nvSpPr>
        <p:spPr bwMode="auto">
          <a:xfrm>
            <a:off x="6553200" y="6376988"/>
            <a:ext cx="2133600" cy="3651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172C317-5810-48D0-94EA-4154DB4F2842}" type="slidenum">
              <a:rPr lang="fr-FR" sz="1200">
                <a:solidFill>
                  <a:srgbClr val="898989"/>
                </a:solidFill>
              </a:rPr>
              <a:pPr>
                <a:spcBef>
                  <a:spcPct val="0"/>
                </a:spcBef>
                <a:buFontTx/>
                <a:buNone/>
              </a:pPr>
              <a:t>2</a:t>
            </a:fld>
            <a:endParaRPr lang="fr-FR" sz="1200">
              <a:solidFill>
                <a:srgbClr val="898989"/>
              </a:solidFill>
            </a:endParaRPr>
          </a:p>
        </p:txBody>
      </p:sp>
      <p:sp>
        <p:nvSpPr>
          <p:cNvPr id="17" name="Rogner un rectangle à un seul coin 16"/>
          <p:cNvSpPr/>
          <p:nvPr/>
        </p:nvSpPr>
        <p:spPr>
          <a:xfrm>
            <a:off x="0" y="44450"/>
            <a:ext cx="8856663" cy="504825"/>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fr-FR" sz="2000" b="1" dirty="0">
                <a:solidFill>
                  <a:schemeClr val="tx1"/>
                </a:solidFill>
                <a:ea typeface="Calibri" pitchFamily="34" charset="0"/>
                <a:cs typeface="Cambria,Bold"/>
              </a:rPr>
              <a:t>CONTENU DE LA MATIÈRE </a:t>
            </a:r>
            <a:r>
              <a:rPr lang="fr-FR" sz="2000" b="1" dirty="0" smtClean="0">
                <a:solidFill>
                  <a:schemeClr val="tx1"/>
                </a:solidFill>
                <a:ea typeface="Calibri" pitchFamily="34" charset="0"/>
                <a:cs typeface="Cambria,Bold"/>
              </a:rPr>
              <a:t> CM2: </a:t>
            </a:r>
            <a:endParaRPr lang="fr-FR" sz="2000" dirty="0">
              <a:solidFill>
                <a:schemeClr val="tx1"/>
              </a:solidFill>
            </a:endParaRPr>
          </a:p>
        </p:txBody>
      </p:sp>
      <p:sp>
        <p:nvSpPr>
          <p:cNvPr id="6148" name="Rectangle 21"/>
          <p:cNvSpPr>
            <a:spLocks noChangeArrowheads="1"/>
          </p:cNvSpPr>
          <p:nvPr/>
        </p:nvSpPr>
        <p:spPr bwMode="auto">
          <a:xfrm>
            <a:off x="0" y="0"/>
            <a:ext cx="1184275"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Low">
              <a:spcBef>
                <a:spcPct val="0"/>
              </a:spcBef>
              <a:buFontTx/>
              <a:buNone/>
            </a:pPr>
            <a:r>
              <a:rPr lang="fr-FR" sz="1200" b="1" i="1">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6149" name="Rectangle 1"/>
          <p:cNvSpPr>
            <a:spLocks noChangeArrowheads="1"/>
          </p:cNvSpPr>
          <p:nvPr/>
        </p:nvSpPr>
        <p:spPr bwMode="auto">
          <a:xfrm>
            <a:off x="0" y="857250"/>
            <a:ext cx="8286750" cy="45858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fr-FR" sz="2000" b="1" dirty="0" smtClean="0"/>
              <a:t>Chapitre 1. Assemblages 	</a:t>
            </a:r>
            <a:endParaRPr lang="en-US" sz="2000" b="1" dirty="0" smtClean="0"/>
          </a:p>
          <a:p>
            <a:r>
              <a:rPr lang="fr-FR" sz="2000" dirty="0" smtClean="0"/>
              <a:t>Généralités sur les liaisons, Moyens d’assemblage (Rivets, boulons, soudure), Aspects technologiques et Principe de fonctionnement</a:t>
            </a:r>
            <a:endParaRPr lang="en-US" sz="2000" dirty="0" smtClean="0"/>
          </a:p>
          <a:p>
            <a:pPr>
              <a:buNone/>
            </a:pPr>
            <a:endParaRPr lang="en-US" sz="2000" b="1" dirty="0" smtClean="0"/>
          </a:p>
          <a:p>
            <a:r>
              <a:rPr lang="fr-FR" sz="2000" b="1" dirty="0" smtClean="0"/>
              <a:t>Chapitre 2. Phénomènes d’instabilités élastiques	</a:t>
            </a:r>
            <a:endParaRPr lang="en-US" sz="2000" b="1" dirty="0" smtClean="0"/>
          </a:p>
          <a:p>
            <a:r>
              <a:rPr lang="fr-FR" sz="2000" dirty="0" smtClean="0"/>
              <a:t>Présentation de l’instabilité; différents types d’instabilité; règlementations. </a:t>
            </a:r>
            <a:endParaRPr lang="en-US" sz="2000" dirty="0" smtClean="0"/>
          </a:p>
          <a:p>
            <a:r>
              <a:rPr lang="fr-FR" sz="2000" b="1" dirty="0" smtClean="0"/>
              <a:t>Chapitre 3. Calcul des pièces sollicitées en flambement composé	</a:t>
            </a:r>
            <a:r>
              <a:rPr lang="fr-FR" sz="2000" dirty="0" smtClean="0"/>
              <a:t>Aspects théoriques et réglementaires du flambement composé ( EC3 et CCM97).</a:t>
            </a:r>
            <a:endParaRPr lang="en-US" sz="2000" dirty="0" smtClean="0"/>
          </a:p>
          <a:p>
            <a:r>
              <a:rPr lang="fr-FR" sz="2000" b="1" dirty="0" smtClean="0"/>
              <a:t>Chapitre 4. Déversement des pièces métalliques	</a:t>
            </a:r>
            <a:endParaRPr lang="en-US" sz="2000" b="1" dirty="0" smtClean="0"/>
          </a:p>
          <a:p>
            <a:r>
              <a:rPr lang="fr-FR" sz="2000" dirty="0" smtClean="0"/>
              <a:t>Présentation du phénomène de déversement, Moment d’inertie de torsion des profilés ouverts, Rappels sur la torsion avec gauchissement (torsion non uniforme).</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10"/>
          <p:cNvSpPr>
            <a:spLocks noGrp="1"/>
          </p:cNvSpPr>
          <p:nvPr>
            <p:ph type="sldNum" sz="quarter" idx="12"/>
          </p:nvPr>
        </p:nvSpPr>
        <p:spPr bwMode="auto">
          <a:xfrm>
            <a:off x="6553200" y="6376988"/>
            <a:ext cx="2133600" cy="3651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1E521AD-4B61-4BF7-B55F-29F3AC325527}" type="slidenum">
              <a:rPr lang="fr-FR" sz="1200">
                <a:solidFill>
                  <a:srgbClr val="898989"/>
                </a:solidFill>
              </a:rPr>
              <a:pPr>
                <a:spcBef>
                  <a:spcPct val="0"/>
                </a:spcBef>
                <a:buFontTx/>
                <a:buNone/>
              </a:pPr>
              <a:t>3</a:t>
            </a:fld>
            <a:endParaRPr lang="fr-FR" sz="1200">
              <a:solidFill>
                <a:srgbClr val="898989"/>
              </a:solidFill>
            </a:endParaRPr>
          </a:p>
        </p:txBody>
      </p:sp>
      <p:sp>
        <p:nvSpPr>
          <p:cNvPr id="17" name="Rogner un rectangle à un seul coin 16"/>
          <p:cNvSpPr/>
          <p:nvPr/>
        </p:nvSpPr>
        <p:spPr>
          <a:xfrm>
            <a:off x="-32" y="44450"/>
            <a:ext cx="8856663" cy="504825"/>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solidFill>
                <a:schemeClr val="tx1"/>
              </a:solidFill>
            </a:endParaRPr>
          </a:p>
        </p:txBody>
      </p:sp>
      <p:sp>
        <p:nvSpPr>
          <p:cNvPr id="8196" name="Rectangle 21"/>
          <p:cNvSpPr>
            <a:spLocks noChangeArrowheads="1"/>
          </p:cNvSpPr>
          <p:nvPr/>
        </p:nvSpPr>
        <p:spPr bwMode="auto">
          <a:xfrm>
            <a:off x="-328887" y="-153868"/>
            <a:ext cx="5202065"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Low">
              <a:spcBef>
                <a:spcPct val="0"/>
              </a:spcBef>
              <a:buFontTx/>
              <a:buNone/>
            </a:pPr>
            <a:r>
              <a:rPr lang="fr-FR" sz="1200" b="1" i="1" dirty="0">
                <a:latin typeface="Times New Roman" panose="02020603050405020304" pitchFamily="18" charset="0"/>
                <a:ea typeface="Calibri" panose="020F0502020204030204" pitchFamily="34" charset="0"/>
                <a:cs typeface="Times New Roman" panose="02020603050405020304" pitchFamily="18" charset="0"/>
              </a:rPr>
              <a:t>                          </a:t>
            </a:r>
          </a:p>
          <a:p>
            <a:pPr algn="justLow">
              <a:spcBef>
                <a:spcPct val="0"/>
              </a:spcBef>
              <a:buNone/>
            </a:pPr>
            <a:r>
              <a:rPr lang="fr-FR" sz="2000" b="1" i="1" dirty="0">
                <a:latin typeface="Times New Roman" panose="02020603050405020304" pitchFamily="18" charset="0"/>
                <a:ea typeface="Calibri" panose="020F0502020204030204" pitchFamily="34" charset="0"/>
                <a:cs typeface="Times New Roman" panose="02020603050405020304" pitchFamily="18" charset="0"/>
              </a:rPr>
              <a:t>   </a:t>
            </a:r>
            <a:r>
              <a:rPr lang="fr-FR" sz="2000" b="1" i="1" dirty="0" smtClean="0">
                <a:latin typeface="Times New Roman" panose="02020603050405020304" pitchFamily="18" charset="0"/>
                <a:ea typeface="Calibri" panose="020F0502020204030204" pitchFamily="34" charset="0"/>
                <a:cs typeface="Times New Roman" panose="02020603050405020304" pitchFamily="18" charset="0"/>
              </a:rPr>
              <a:t>CHAPITRE I I                                                 </a:t>
            </a:r>
            <a:endParaRPr lang="fr-FR" sz="1800"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مستطيل 6"/>
          <p:cNvSpPr/>
          <p:nvPr/>
        </p:nvSpPr>
        <p:spPr>
          <a:xfrm>
            <a:off x="4572000" y="142852"/>
            <a:ext cx="4031873" cy="369332"/>
          </a:xfrm>
          <a:prstGeom prst="rect">
            <a:avLst/>
          </a:prstGeom>
        </p:spPr>
        <p:txBody>
          <a:bodyPr wrap="none">
            <a:spAutoFit/>
          </a:bodyPr>
          <a:lstStyle/>
          <a:p>
            <a:r>
              <a:rPr lang="fr-FR" b="1" dirty="0" smtClean="0"/>
              <a:t>Phénomènes d’instabilité élastique</a:t>
            </a:r>
            <a:endParaRPr lang="ar-SA" dirty="0"/>
          </a:p>
        </p:txBody>
      </p:sp>
      <p:sp>
        <p:nvSpPr>
          <p:cNvPr id="125953" name="Rectangle 1"/>
          <p:cNvSpPr>
            <a:spLocks noChangeArrowheads="1"/>
          </p:cNvSpPr>
          <p:nvPr/>
        </p:nvSpPr>
        <p:spPr bwMode="auto">
          <a:xfrm>
            <a:off x="0" y="1571612"/>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eaLnBrk="1" fontAlgn="base" latinLnBrk="0" hangingPunct="1">
              <a:lnSpc>
                <a:spcPct val="100000"/>
              </a:lnSpc>
              <a:spcBef>
                <a:spcPct val="0"/>
              </a:spcBef>
              <a:spcAft>
                <a:spcPct val="0"/>
              </a:spcAft>
              <a:buClrTx/>
              <a:buSzTx/>
              <a:buFontTx/>
              <a:buNone/>
              <a:tabLst>
                <a:tab pos="1312863" algn="l"/>
              </a:tabLst>
            </a:pPr>
            <a:r>
              <a:rPr kumimoji="0" lang="fr-F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Phénomènes d’instabilité élastique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1312863" algn="l"/>
              </a:tabLst>
            </a:pPr>
            <a:r>
              <a:rPr kumimoji="0" lang="fr-F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2.1 Origine de phénomènes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1312863" algn="l"/>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 calcul d’une structure exige que sous toutes les combinaisons d’actions possibles définies réglementairement la stabilité soit assurée.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1312863" algn="l"/>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Tant globalement au niveau de la structure qu’individuellement au niveau de chaque élément. Les actions développent diverses sollicitations qui génèrent des contraintes au sein du matériau et des déformations des éléments. Afin de garantir le degré de sécurité souhaité de vérifier que les contraintes et les déformations restent en dessous des limites admissibles.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1312863" algn="l"/>
              </a:tabLst>
            </a:pPr>
            <a:r>
              <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Deux cas de figures se présentent :</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pic>
        <p:nvPicPr>
          <p:cNvPr id="9" name="audio cours chadli">
            <a:hlinkClick r:id="" action="ppaction://media"/>
          </p:cNvPr>
          <p:cNvPicPr>
            <a:picLocks noRot="1" noChangeAspect="1"/>
          </p:cNvPicPr>
          <p:nvPr>
            <a:wavAudioFile r:embed="rId1" name="audio cours chadli"/>
          </p:nvPr>
        </p:nvPicPr>
        <p:blipFill>
          <a:blip r:embed="rId4" cstate="print"/>
          <a:stretch>
            <a:fillRect/>
          </a:stretch>
        </p:blipFill>
        <p:spPr>
          <a:xfrm>
            <a:off x="5143504" y="4929198"/>
            <a:ext cx="928694" cy="71438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7623" fill="hold"/>
                                        <p:tgtEl>
                                          <p:spTgt spid="9"/>
                                        </p:tgtEl>
                                      </p:cBhvr>
                                    </p:cmd>
                                  </p:childTnLst>
                                </p:cTn>
                              </p:par>
                            </p:childTnLst>
                          </p:cTn>
                        </p:par>
                      </p:childTnLst>
                    </p:cTn>
                  </p:par>
                </p:childTnLst>
              </p:cTn>
              <p:nextCondLst>
                <p:cond evt="onClick" delay="0">
                  <p:tgtEl>
                    <p:spTgt spid="9"/>
                  </p:tgtEl>
                </p:cond>
              </p:nextCondLst>
            </p:seq>
            <p:audio>
              <p:cMediaNode vol="80000">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10"/>
          <p:cNvSpPr>
            <a:spLocks noGrp="1"/>
          </p:cNvSpPr>
          <p:nvPr>
            <p:ph type="sldNum" sz="quarter" idx="12"/>
          </p:nvPr>
        </p:nvSpPr>
        <p:spPr bwMode="auto">
          <a:xfrm>
            <a:off x="6553200" y="6376988"/>
            <a:ext cx="2133600" cy="3651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1E521AD-4B61-4BF7-B55F-29F3AC325527}" type="slidenum">
              <a:rPr lang="fr-FR" sz="1200">
                <a:solidFill>
                  <a:srgbClr val="898989"/>
                </a:solidFill>
              </a:rPr>
              <a:pPr>
                <a:spcBef>
                  <a:spcPct val="0"/>
                </a:spcBef>
                <a:buFontTx/>
                <a:buNone/>
              </a:pPr>
              <a:t>4</a:t>
            </a:fld>
            <a:endParaRPr lang="fr-FR" sz="1200">
              <a:solidFill>
                <a:srgbClr val="898989"/>
              </a:solidFill>
            </a:endParaRPr>
          </a:p>
        </p:txBody>
      </p:sp>
      <p:sp>
        <p:nvSpPr>
          <p:cNvPr id="17" name="Rogner un rectangle à un seul coin 16"/>
          <p:cNvSpPr/>
          <p:nvPr/>
        </p:nvSpPr>
        <p:spPr>
          <a:xfrm>
            <a:off x="-32" y="44450"/>
            <a:ext cx="8856663" cy="504825"/>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dirty="0">
              <a:solidFill>
                <a:schemeClr val="tx1"/>
              </a:solidFill>
            </a:endParaRPr>
          </a:p>
        </p:txBody>
      </p:sp>
      <p:sp>
        <p:nvSpPr>
          <p:cNvPr id="8196" name="Rectangle 21"/>
          <p:cNvSpPr>
            <a:spLocks noChangeArrowheads="1"/>
          </p:cNvSpPr>
          <p:nvPr/>
        </p:nvSpPr>
        <p:spPr bwMode="auto">
          <a:xfrm>
            <a:off x="-328887" y="-153868"/>
            <a:ext cx="2896947" cy="113877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Low">
              <a:spcBef>
                <a:spcPct val="0"/>
              </a:spcBef>
              <a:buFontTx/>
              <a:buNone/>
            </a:pPr>
            <a:r>
              <a:rPr lang="fr-FR" sz="1200" b="1" i="1" dirty="0">
                <a:latin typeface="Times New Roman" panose="02020603050405020304" pitchFamily="18" charset="0"/>
                <a:ea typeface="Calibri" panose="020F0502020204030204" pitchFamily="34" charset="0"/>
                <a:cs typeface="Times New Roman" panose="02020603050405020304" pitchFamily="18" charset="0"/>
              </a:rPr>
              <a:t>                          </a:t>
            </a:r>
          </a:p>
          <a:p>
            <a:pPr algn="justLow">
              <a:spcBef>
                <a:spcPct val="0"/>
              </a:spcBef>
              <a:buNone/>
            </a:pPr>
            <a:r>
              <a:rPr lang="fr-FR" sz="2000" b="1" i="1" dirty="0">
                <a:latin typeface="Times New Roman" panose="02020603050405020304" pitchFamily="18" charset="0"/>
                <a:ea typeface="Calibri" panose="020F0502020204030204" pitchFamily="34" charset="0"/>
                <a:cs typeface="Times New Roman" panose="02020603050405020304" pitchFamily="18" charset="0"/>
              </a:rPr>
              <a:t>   </a:t>
            </a:r>
            <a:r>
              <a:rPr lang="fr-FR" sz="2000" b="1" i="1" dirty="0" smtClean="0">
                <a:latin typeface="Times New Roman" panose="02020603050405020304" pitchFamily="18" charset="0"/>
                <a:ea typeface="Calibri" panose="020F0502020204030204" pitchFamily="34" charset="0"/>
                <a:cs typeface="Times New Roman" panose="02020603050405020304" pitchFamily="18" charset="0"/>
              </a:rPr>
              <a:t>CHAPITREII</a:t>
            </a:r>
            <a:endParaRPr lang="en-US" sz="2000" b="1" dirty="0" smtClean="0"/>
          </a:p>
          <a:p>
            <a:pPr algn="justLow">
              <a:spcBef>
                <a:spcPct val="0"/>
              </a:spcBef>
              <a:buNone/>
            </a:pPr>
            <a:r>
              <a:rPr lang="fr-FR" sz="1800" b="1" i="1" dirty="0" smtClean="0">
                <a:latin typeface="Times New Roman" panose="02020603050405020304" pitchFamily="18" charset="0"/>
                <a:ea typeface="Calibri" panose="020F0502020204030204" pitchFamily="34" charset="0"/>
                <a:cs typeface="Times New Roman" panose="02020603050405020304" pitchFamily="18" charset="0"/>
              </a:rPr>
              <a:t>                                               </a:t>
            </a:r>
            <a:endParaRPr lang="fr-FR" sz="2000" dirty="0"/>
          </a:p>
          <a:p>
            <a:pPr algn="justLow">
              <a:spcBef>
                <a:spcPct val="0"/>
              </a:spcBef>
              <a:buFontTx/>
              <a:buNone/>
            </a:pPr>
            <a:r>
              <a:rPr lang="fr-FR" sz="1800" b="1" i="1" dirty="0" smtClean="0">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p:cNvSpPr/>
          <p:nvPr/>
        </p:nvSpPr>
        <p:spPr>
          <a:xfrm>
            <a:off x="142844" y="642918"/>
            <a:ext cx="8136904" cy="5632311"/>
          </a:xfrm>
          <a:prstGeom prst="rect">
            <a:avLst/>
          </a:prstGeom>
        </p:spPr>
        <p:txBody>
          <a:bodyPr wrap="square">
            <a:spAutoFit/>
          </a:bodyPr>
          <a:lstStyle/>
          <a:p>
            <a:r>
              <a:rPr lang="fr-FR" sz="2000" b="1" dirty="0" smtClean="0"/>
              <a:t>2.1.1.  Le cas petits déformations :</a:t>
            </a:r>
            <a:endParaRPr lang="en-US" sz="2000" dirty="0" smtClean="0"/>
          </a:p>
          <a:p>
            <a:r>
              <a:rPr lang="fr-FR" sz="2000" dirty="0" smtClean="0"/>
              <a:t>Tant que l’on reste dans ce domaine des petites déformations on admet que les sollicitations ne varient pas (ou varie peu) sous l’effet des déformations, ce qui conduit simplement à vérifier que les contraintes restent inférieures à la contrainte admissible.</a:t>
            </a:r>
            <a:endParaRPr lang="en-US" sz="2000" dirty="0" smtClean="0"/>
          </a:p>
          <a:p>
            <a:r>
              <a:rPr lang="fr-FR" sz="2000" b="1" dirty="0" smtClean="0"/>
              <a:t>2.1.2.  Le cas de grandes déformations :</a:t>
            </a:r>
            <a:endParaRPr lang="en-US" sz="2000" dirty="0" smtClean="0"/>
          </a:p>
          <a:p>
            <a:r>
              <a:rPr lang="fr-FR" sz="2000" dirty="0" smtClean="0"/>
              <a:t>Dans ce cas, les déformations modifient considérablement les sollicitations qui les ont initiées et nécessites des calculs spécifiques.</a:t>
            </a:r>
            <a:endParaRPr lang="en-US" sz="2000" dirty="0" smtClean="0"/>
          </a:p>
          <a:p>
            <a:r>
              <a:rPr lang="fr-FR" sz="2000" dirty="0" smtClean="0"/>
              <a:t>L’apparition de déformations importantes dans certaines pièces peut survenir :</a:t>
            </a:r>
            <a:endParaRPr lang="en-US" sz="2000" dirty="0" smtClean="0"/>
          </a:p>
          <a:p>
            <a:r>
              <a:rPr lang="fr-FR" sz="2000" dirty="0" smtClean="0"/>
              <a:t> </a:t>
            </a:r>
            <a:endParaRPr lang="en-US" sz="2000" dirty="0" smtClean="0"/>
          </a:p>
          <a:p>
            <a:pPr lvl="0"/>
            <a:r>
              <a:rPr lang="fr-FR" sz="2000" dirty="0" smtClean="0"/>
              <a:t>Dans le domaine élastique, lorsque la corrélation linéaire (</a:t>
            </a:r>
            <a:r>
              <a:rPr lang="fr-FR" sz="2000" b="1" dirty="0" smtClean="0"/>
              <a:t>Effort/Déformations</a:t>
            </a:r>
            <a:r>
              <a:rPr lang="fr-FR" sz="2000" dirty="0" smtClean="0"/>
              <a:t>) n’est plus vérifiée, les déformations augmentent plus vite que les efforts appliquées.</a:t>
            </a:r>
            <a:endParaRPr lang="en-US" sz="2000" dirty="0" smtClean="0"/>
          </a:p>
          <a:p>
            <a:pPr lvl="0"/>
            <a:r>
              <a:rPr lang="fr-FR" sz="2000" dirty="0" smtClean="0"/>
              <a:t>Dans le domaine </a:t>
            </a:r>
            <a:r>
              <a:rPr lang="fr-FR" sz="2000" dirty="0" err="1" smtClean="0"/>
              <a:t>élasto</a:t>
            </a:r>
            <a:r>
              <a:rPr lang="fr-FR" sz="2000" dirty="0" smtClean="0"/>
              <a:t>-plastique, lorsqu’il y’a écoulement plastique.</a:t>
            </a:r>
            <a:endParaRPr lang="en-US" sz="2000" dirty="0" smtClean="0"/>
          </a:p>
          <a:p>
            <a:r>
              <a:rPr lang="fr-FR" sz="2000" dirty="0" smtClean="0"/>
              <a:t>Les grandes déformations affectent les zones comprimées des pièces qui peuvent présenter trois types de comportements caractéristique, dénommés phénomènes d’instabilité qui sont :</a:t>
            </a:r>
            <a:endParaRPr lang="en-US" sz="2000" dirty="0"/>
          </a:p>
        </p:txBody>
      </p:sp>
      <p:sp>
        <p:nvSpPr>
          <p:cNvPr id="7" name="مربع نص 6"/>
          <p:cNvSpPr txBox="1"/>
          <p:nvPr/>
        </p:nvSpPr>
        <p:spPr>
          <a:xfrm>
            <a:off x="4286248" y="214291"/>
            <a:ext cx="4357718" cy="646331"/>
          </a:xfrm>
          <a:prstGeom prst="rect">
            <a:avLst/>
          </a:prstGeom>
          <a:noFill/>
        </p:spPr>
        <p:txBody>
          <a:bodyPr wrap="square" rtlCol="1">
            <a:spAutoFit/>
          </a:bodyPr>
          <a:lstStyle/>
          <a:p>
            <a:r>
              <a:rPr lang="fr-FR" b="1" dirty="0" smtClean="0"/>
              <a:t>Phénomènes d’instabilité élastique</a:t>
            </a:r>
            <a:endParaRPr lang="ar-SA" dirty="0" smtClean="0"/>
          </a:p>
          <a:p>
            <a:endParaRPr lang="ar-SA" dirty="0"/>
          </a:p>
        </p:txBody>
      </p:sp>
      <p:pic>
        <p:nvPicPr>
          <p:cNvPr id="8" name="audio cours chadli">
            <a:hlinkClick r:id="" action="ppaction://media"/>
          </p:cNvPr>
          <p:cNvPicPr>
            <a:picLocks noRot="1" noChangeAspect="1"/>
          </p:cNvPicPr>
          <p:nvPr>
            <a:wavAudioFile r:embed="rId1" name="audio cours chadli"/>
          </p:nvPr>
        </p:nvPicPr>
        <p:blipFill>
          <a:blip r:embed="rId4" cstate="print"/>
          <a:stretch>
            <a:fillRect/>
          </a:stretch>
        </p:blipFill>
        <p:spPr>
          <a:xfrm>
            <a:off x="7286644" y="4143380"/>
            <a:ext cx="733428"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7623" fill="hold"/>
                                        <p:tgtEl>
                                          <p:spTgt spid="8"/>
                                        </p:tgtEl>
                                      </p:cBhvr>
                                    </p:cmd>
                                  </p:childTnLst>
                                </p:cTn>
                              </p:par>
                            </p:childTnLst>
                          </p:cTn>
                        </p:par>
                      </p:childTnLst>
                    </p:cTn>
                  </p:par>
                </p:childTnLst>
              </p:cTn>
              <p:nextCondLst>
                <p:cond evt="onClick" delay="0">
                  <p:tgtEl>
                    <p:spTgt spid="8"/>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242" name="Espace réservé du numéro de diapositive 9"/>
          <p:cNvSpPr txBox="1">
            <a:spLocks noGrp="1"/>
          </p:cNvSpPr>
          <p:nvPr/>
        </p:nvSpPr>
        <p:spPr bwMode="auto">
          <a:xfrm>
            <a:off x="6553200" y="6356350"/>
            <a:ext cx="2133600" cy="365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fld id="{C8D3E12A-49DF-4149-B979-019C9BE961E7}" type="slidenum">
              <a:rPr lang="fr-FR" sz="1400">
                <a:solidFill>
                  <a:srgbClr val="898989"/>
                </a:solidFill>
              </a:rPr>
              <a:pPr algn="r" eaLnBrk="1" hangingPunct="1">
                <a:spcBef>
                  <a:spcPct val="0"/>
                </a:spcBef>
                <a:buFontTx/>
                <a:buNone/>
              </a:pPr>
              <a:t>5</a:t>
            </a:fld>
            <a:endParaRPr lang="fr-FR" sz="1400">
              <a:solidFill>
                <a:srgbClr val="898989"/>
              </a:solidFill>
            </a:endParaRPr>
          </a:p>
        </p:txBody>
      </p:sp>
      <p:sp>
        <p:nvSpPr>
          <p:cNvPr id="61" name="Rogner un rectangle à un seul coin 60"/>
          <p:cNvSpPr/>
          <p:nvPr/>
        </p:nvSpPr>
        <p:spPr>
          <a:xfrm>
            <a:off x="18050" y="0"/>
            <a:ext cx="9144000" cy="504825"/>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r-FR" b="1" dirty="0" smtClean="0"/>
              <a:t>  </a:t>
            </a:r>
            <a:r>
              <a:rPr lang="fr-FR" b="1" dirty="0" smtClean="0">
                <a:solidFill>
                  <a:schemeClr val="tx2"/>
                </a:solidFill>
              </a:rPr>
              <a:t> CHAPITRE II                         </a:t>
            </a:r>
            <a:r>
              <a:rPr lang="fr-FR" b="1" dirty="0" smtClean="0"/>
              <a:t>      </a:t>
            </a:r>
            <a:endParaRPr lang="fr-FR" dirty="0">
              <a:solidFill>
                <a:schemeClr val="tx2"/>
              </a:solidFill>
              <a:latin typeface="Arial" pitchFamily="34" charset="0"/>
            </a:endParaRPr>
          </a:p>
        </p:txBody>
      </p:sp>
      <p:sp>
        <p:nvSpPr>
          <p:cNvPr id="20" name="مربع نص 19"/>
          <p:cNvSpPr txBox="1"/>
          <p:nvPr/>
        </p:nvSpPr>
        <p:spPr>
          <a:xfrm>
            <a:off x="642910" y="3929066"/>
            <a:ext cx="184730" cy="707886"/>
          </a:xfrm>
          <a:prstGeom prst="rect">
            <a:avLst/>
          </a:prstGeom>
          <a:noFill/>
        </p:spPr>
        <p:txBody>
          <a:bodyPr wrap="none" rtlCol="1">
            <a:spAutoFit/>
          </a:bodyPr>
          <a:lstStyle/>
          <a:p>
            <a:pPr lvl="0"/>
            <a:endParaRPr lang="en-US" sz="2000" b="1" dirty="0" smtClean="0">
              <a:cs typeface="Arial" pitchFamily="34" charset="0"/>
            </a:endParaRPr>
          </a:p>
          <a:p>
            <a:endParaRPr lang="ar-SA" sz="2000" b="1" dirty="0"/>
          </a:p>
        </p:txBody>
      </p:sp>
      <p:sp>
        <p:nvSpPr>
          <p:cNvPr id="6" name="مربع نص 5"/>
          <p:cNvSpPr txBox="1"/>
          <p:nvPr/>
        </p:nvSpPr>
        <p:spPr>
          <a:xfrm>
            <a:off x="357158" y="928670"/>
            <a:ext cx="8429684" cy="3970318"/>
          </a:xfrm>
          <a:prstGeom prst="rect">
            <a:avLst/>
          </a:prstGeom>
          <a:noFill/>
        </p:spPr>
        <p:txBody>
          <a:bodyPr wrap="square" rtlCol="1">
            <a:spAutoFit/>
          </a:bodyPr>
          <a:lstStyle/>
          <a:p>
            <a:pPr lvl="0"/>
            <a:r>
              <a:rPr lang="fr-FR" b="1" u="sng" dirty="0" smtClean="0"/>
              <a:t>Le Flambement :</a:t>
            </a:r>
            <a:endParaRPr lang="en-US" dirty="0" smtClean="0"/>
          </a:p>
          <a:p>
            <a:r>
              <a:rPr lang="fr-FR" dirty="0" smtClean="0"/>
              <a:t> </a:t>
            </a:r>
            <a:endParaRPr lang="en-US" dirty="0" smtClean="0"/>
          </a:p>
          <a:p>
            <a:r>
              <a:rPr lang="fr-FR" dirty="0" smtClean="0"/>
              <a:t>Qui affecte les barres simplement comprimées (Flambement simple) ou comprimées et fléchies (Flambement en flexion composée).</a:t>
            </a:r>
            <a:endParaRPr lang="en-US" dirty="0" smtClean="0"/>
          </a:p>
          <a:p>
            <a:r>
              <a:rPr lang="fr-FR" dirty="0" smtClean="0"/>
              <a:t> </a:t>
            </a:r>
            <a:endParaRPr lang="en-US" dirty="0" smtClean="0"/>
          </a:p>
          <a:p>
            <a:r>
              <a:rPr lang="fr-FR" dirty="0" smtClean="0"/>
              <a:t> </a:t>
            </a:r>
            <a:endParaRPr lang="en-US" dirty="0" smtClean="0"/>
          </a:p>
          <a:p>
            <a:pPr lvl="0"/>
            <a:r>
              <a:rPr lang="fr-FR" b="1" u="sng" dirty="0" smtClean="0"/>
              <a:t>Le déversement :</a:t>
            </a:r>
            <a:endParaRPr lang="en-US" dirty="0" smtClean="0"/>
          </a:p>
          <a:p>
            <a:r>
              <a:rPr lang="fr-FR" dirty="0" smtClean="0"/>
              <a:t>Qui affecte les semelles comprimées des pièces fléchies.</a:t>
            </a:r>
            <a:endParaRPr lang="en-US" dirty="0" smtClean="0"/>
          </a:p>
          <a:p>
            <a:r>
              <a:rPr lang="fr-FR" dirty="0" smtClean="0"/>
              <a:t> </a:t>
            </a:r>
            <a:endParaRPr lang="en-US" dirty="0" smtClean="0"/>
          </a:p>
          <a:p>
            <a:pPr lvl="0"/>
            <a:r>
              <a:rPr lang="fr-FR" b="1" u="sng" dirty="0" smtClean="0"/>
              <a:t>Le voilement :</a:t>
            </a:r>
            <a:endParaRPr lang="en-US" dirty="0" smtClean="0"/>
          </a:p>
          <a:p>
            <a:r>
              <a:rPr lang="fr-FR" dirty="0" smtClean="0"/>
              <a:t>Qui affecte les âmes des pièces fléchies.</a:t>
            </a:r>
            <a:endParaRPr lang="en-US" dirty="0" smtClean="0"/>
          </a:p>
          <a:p>
            <a:r>
              <a:rPr lang="fr-FR" dirty="0" smtClean="0"/>
              <a:t>L’étude des phénomènes d’instabilité élastique est particulièrement importante en construction métallique, car ils sont très fréquents du fait de l’utilisation des éléments minces et de grand élancement.</a:t>
            </a:r>
            <a:endParaRPr lang="en-US" dirty="0"/>
          </a:p>
        </p:txBody>
      </p:sp>
      <p:sp>
        <p:nvSpPr>
          <p:cNvPr id="7" name="مربع نص 6"/>
          <p:cNvSpPr txBox="1"/>
          <p:nvPr/>
        </p:nvSpPr>
        <p:spPr>
          <a:xfrm>
            <a:off x="4857752" y="0"/>
            <a:ext cx="4000528" cy="369332"/>
          </a:xfrm>
          <a:prstGeom prst="rect">
            <a:avLst/>
          </a:prstGeom>
          <a:noFill/>
        </p:spPr>
        <p:txBody>
          <a:bodyPr wrap="square" rtlCol="1">
            <a:spAutoFit/>
          </a:bodyPr>
          <a:lstStyle/>
          <a:p>
            <a:r>
              <a:rPr lang="fr-FR" b="1" dirty="0" smtClean="0"/>
              <a:t>Phénomènes d’instabilité élastique</a:t>
            </a:r>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27814</TotalTime>
  <Words>1010</Words>
  <Application>Microsoft Office PowerPoint</Application>
  <PresentationFormat>Affichage à l'écran (4:3)</PresentationFormat>
  <Paragraphs>88</Paragraphs>
  <Slides>5</Slides>
  <Notes>5</Notes>
  <HiddenSlides>0</HiddenSlides>
  <MMClips>2</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Facette</vt:lpstr>
      <vt:lpstr>Diapositive 1</vt:lpstr>
      <vt:lpstr>Diapositive 2</vt:lpstr>
      <vt:lpstr>Diapositive 3</vt:lpstr>
      <vt:lpstr>Diapositive 4</vt:lpstr>
      <vt:lpstr>Diapositive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Paul</dc:creator>
  <cp:lastModifiedBy>r2018</cp:lastModifiedBy>
  <cp:revision>359</cp:revision>
  <dcterms:created xsi:type="dcterms:W3CDTF">2013-08-19T06:57:44Z</dcterms:created>
  <dcterms:modified xsi:type="dcterms:W3CDTF">2021-05-03T09:15:49Z</dcterms:modified>
</cp:coreProperties>
</file>