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310" r:id="rId2"/>
    <p:sldId id="335" r:id="rId3"/>
    <p:sldId id="334" r:id="rId4"/>
    <p:sldId id="316" r:id="rId5"/>
    <p:sldId id="347" r:id="rId6"/>
    <p:sldId id="348" r:id="rId7"/>
    <p:sldId id="351" r:id="rId8"/>
    <p:sldId id="352" r:id="rId9"/>
    <p:sldId id="353" r:id="rId10"/>
    <p:sldId id="354" r:id="rId11"/>
    <p:sldId id="320" r:id="rId12"/>
    <p:sldId id="350" r:id="rId13"/>
    <p:sldId id="349" r:id="rId14"/>
    <p:sldId id="355" r:id="rId15"/>
  </p:sldIdLst>
  <p:sldSz cx="9906000" cy="6858000" type="A4"/>
  <p:notesSz cx="6858000" cy="9144000"/>
  <p:defaultTex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D9968"/>
    <a:srgbClr val="FF3300"/>
    <a:srgbClr val="013E36"/>
    <a:srgbClr val="AB1A25"/>
    <a:srgbClr val="D9791B"/>
    <a:srgbClr val="009900"/>
    <a:srgbClr val="3B84AF"/>
    <a:srgbClr val="00263A"/>
    <a:srgbClr val="70925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4" autoAdjust="0"/>
  </p:normalViewPr>
  <p:slideViewPr>
    <p:cSldViewPr>
      <p:cViewPr varScale="1">
        <p:scale>
          <a:sx n="62" d="100"/>
          <a:sy n="62" d="100"/>
        </p:scale>
        <p:origin x="1236" y="40"/>
      </p:cViewPr>
      <p:guideLst>
        <p:guide orient="horz" pos="2160"/>
        <p:guide pos="312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128" b="1" i="0" u="none" strike="noStrike" kern="1200" spc="100" baseline="0">
              <a:solidFill>
                <a:schemeClr val="lt1">
                  <a:lumMod val="95000"/>
                </a:schemeClr>
              </a:solidFill>
              <a:effectLst>
                <a:outerShdw blurRad="50800" dist="38100" dir="5400000" algn="t" rotWithShape="0">
                  <a:prstClr val="black">
                    <a:alpha val="40000"/>
                  </a:prstClr>
                </a:outerShdw>
              </a:effectLst>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gradFill rotWithShape="1">
              <a:gsLst>
                <a:gs pos="0">
                  <a:schemeClr val="accent1">
                    <a:shade val="51000"/>
                    <a:satMod val="130000"/>
                  </a:schemeClr>
                </a:gs>
                <a:gs pos="80000">
                  <a:schemeClr val="accent1">
                    <a:shade val="93000"/>
                    <a:satMod val="130000"/>
                  </a:schemeClr>
                </a:gs>
                <a:gs pos="100000">
                  <a:schemeClr val="accent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5A47-445C-8D93-C9EB5EA84F49}"/>
            </c:ext>
          </c:extLst>
        </c:ser>
        <c:ser>
          <c:idx val="1"/>
          <c:order val="1"/>
          <c:tx>
            <c:strRef>
              <c:f>Sheet1!$C$1</c:f>
              <c:strCache>
                <c:ptCount val="1"/>
                <c:pt idx="0">
                  <c:v>Series 2</c:v>
                </c:pt>
              </c:strCache>
            </c:strRef>
          </c:tx>
          <c:spPr>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5A47-445C-8D93-C9EB5EA84F49}"/>
            </c:ext>
          </c:extLst>
        </c:ser>
        <c:ser>
          <c:idx val="2"/>
          <c:order val="2"/>
          <c:tx>
            <c:strRef>
              <c:f>Sheet1!$D$1</c:f>
              <c:strCache>
                <c:ptCount val="1"/>
                <c:pt idx="0">
                  <c:v>Series 3</c:v>
                </c:pt>
              </c:strCache>
            </c:strRef>
          </c:tx>
          <c:spPr>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c:spPr>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5A47-445C-8D93-C9EB5EA84F49}"/>
            </c:ext>
          </c:extLst>
        </c:ser>
        <c:dLbls>
          <c:showLegendKey val="0"/>
          <c:showVal val="0"/>
          <c:showCatName val="0"/>
          <c:showSerName val="0"/>
          <c:showPercent val="0"/>
          <c:showBubbleSize val="0"/>
        </c:dLbls>
        <c:gapWidth val="100"/>
        <c:overlap val="-24"/>
        <c:axId val="587564096"/>
        <c:axId val="587567904"/>
      </c:barChart>
      <c:catAx>
        <c:axId val="587564096"/>
        <c:scaling>
          <c:orientation val="minMax"/>
        </c:scaling>
        <c:delete val="0"/>
        <c:axPos val="b"/>
        <c:numFmt formatCode="General" sourceLinked="1"/>
        <c:majorTickMark val="none"/>
        <c:minorTickMark val="none"/>
        <c:tickLblPos val="nextTo"/>
        <c:spPr>
          <a:noFill/>
          <a:ln w="12700" cap="flat" cmpd="sng" algn="ctr">
            <a:solidFill>
              <a:schemeClr val="lt1">
                <a:lumMod val="95000"/>
                <a:alpha val="54000"/>
              </a:schemeClr>
            </a:solidFill>
            <a:round/>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crossAx val="587567904"/>
        <c:crosses val="autoZero"/>
        <c:auto val="1"/>
        <c:lblAlgn val="ctr"/>
        <c:lblOffset val="100"/>
        <c:noMultiLvlLbl val="0"/>
      </c:catAx>
      <c:valAx>
        <c:axId val="587567904"/>
        <c:scaling>
          <c:orientation val="minMax"/>
        </c:scaling>
        <c:delete val="0"/>
        <c:axPos val="l"/>
        <c:majorGridlines>
          <c:spPr>
            <a:ln w="9525" cap="flat" cmpd="sng" algn="ctr">
              <a:solidFill>
                <a:schemeClr val="lt1">
                  <a:lumMod val="95000"/>
                  <a:alpha val="1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crossAx val="58756409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85000"/>
                </a:schemeClr>
              </a:solidFill>
              <a:latin typeface="+mn-lt"/>
              <a:ea typeface="+mn-ea"/>
              <a:cs typeface="+mn-cs"/>
            </a:defRPr>
          </a:pPr>
          <a:endParaRPr lang="en-US"/>
        </a:p>
      </c:txPr>
    </c:legend>
    <c:plotVisOnly val="1"/>
    <c:dispBlanksAs val="gap"/>
    <c:showDLblsOverMax val="0"/>
  </c:chart>
  <c:spPr>
    <a:solidFill>
      <a:srgbClr val="00B050"/>
    </a:soli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cap="none" spc="50" baseline="0">
              <a:solidFill>
                <a:schemeClr val="lt1">
                  <a:lumMod val="85000"/>
                </a:schemeClr>
              </a:solidFill>
              <a:latin typeface="+mn-lt"/>
              <a:ea typeface="+mn-ea"/>
              <a:cs typeface="+mn-cs"/>
            </a:defRPr>
          </a:pPr>
          <a:endParaRPr lang="en-US"/>
        </a:p>
      </c:txPr>
    </c:title>
    <c:autoTitleDeleted val="0"/>
    <c:plotArea>
      <c:layout/>
      <c:radarChart>
        <c:radarStyle val="marker"/>
        <c:varyColors val="0"/>
        <c:ser>
          <c:idx val="0"/>
          <c:order val="0"/>
          <c:tx>
            <c:strRef>
              <c:f>Sheet1!$B$1</c:f>
              <c:strCache>
                <c:ptCount val="1"/>
                <c:pt idx="0">
                  <c:v>Series 1</c:v>
                </c:pt>
              </c:strCache>
            </c:strRef>
          </c:tx>
          <c:spPr>
            <a:ln w="28575" cap="rnd">
              <a:solidFill>
                <a:schemeClr val="accent2"/>
              </a:solidFill>
            </a:ln>
            <a:effectLst>
              <a:glow rad="76200">
                <a:schemeClr val="accent2">
                  <a:satMod val="175000"/>
                  <a:alpha val="34000"/>
                </a:schemeClr>
              </a:glow>
            </a:effectLst>
          </c:spPr>
          <c:marker>
            <c:symbol val="none"/>
          </c:marker>
          <c:cat>
            <c:numRef>
              <c:f>Sheet1!$A$2:$A$6</c:f>
              <c:numCache>
                <c:formatCode>m/d/yyyy</c:formatCode>
                <c:ptCount val="5"/>
                <c:pt idx="0">
                  <c:v>37261</c:v>
                </c:pt>
                <c:pt idx="1">
                  <c:v>37262</c:v>
                </c:pt>
                <c:pt idx="2">
                  <c:v>37263</c:v>
                </c:pt>
                <c:pt idx="3">
                  <c:v>37264</c:v>
                </c:pt>
                <c:pt idx="4">
                  <c:v>37265</c:v>
                </c:pt>
              </c:numCache>
            </c:numRef>
          </c:cat>
          <c:val>
            <c:numRef>
              <c:f>Sheet1!$B$2:$B$6</c:f>
              <c:numCache>
                <c:formatCode>General</c:formatCode>
                <c:ptCount val="5"/>
                <c:pt idx="0">
                  <c:v>32</c:v>
                </c:pt>
                <c:pt idx="1">
                  <c:v>32</c:v>
                </c:pt>
                <c:pt idx="2">
                  <c:v>28</c:v>
                </c:pt>
                <c:pt idx="3">
                  <c:v>12</c:v>
                </c:pt>
                <c:pt idx="4">
                  <c:v>15</c:v>
                </c:pt>
              </c:numCache>
            </c:numRef>
          </c:val>
          <c:extLst>
            <c:ext xmlns:c16="http://schemas.microsoft.com/office/drawing/2014/chart" uri="{C3380CC4-5D6E-409C-BE32-E72D297353CC}">
              <c16:uniqueId val="{00000000-7684-4443-8D2E-84FEF99D2B2D}"/>
            </c:ext>
          </c:extLst>
        </c:ser>
        <c:ser>
          <c:idx val="1"/>
          <c:order val="1"/>
          <c:tx>
            <c:strRef>
              <c:f>Sheet1!$C$1</c:f>
              <c:strCache>
                <c:ptCount val="1"/>
                <c:pt idx="0">
                  <c:v>Series 2</c:v>
                </c:pt>
              </c:strCache>
            </c:strRef>
          </c:tx>
          <c:spPr>
            <a:ln w="28575" cap="rnd">
              <a:solidFill>
                <a:schemeClr val="accent4"/>
              </a:solidFill>
            </a:ln>
            <a:effectLst>
              <a:glow rad="76200">
                <a:schemeClr val="accent4">
                  <a:satMod val="175000"/>
                  <a:alpha val="34000"/>
                </a:schemeClr>
              </a:glow>
            </a:effectLst>
          </c:spPr>
          <c:marker>
            <c:symbol val="none"/>
          </c:marker>
          <c:cat>
            <c:numRef>
              <c:f>Sheet1!$A$2:$A$6</c:f>
              <c:numCache>
                <c:formatCode>m/d/yyyy</c:formatCode>
                <c:ptCount val="5"/>
                <c:pt idx="0">
                  <c:v>37261</c:v>
                </c:pt>
                <c:pt idx="1">
                  <c:v>37262</c:v>
                </c:pt>
                <c:pt idx="2">
                  <c:v>37263</c:v>
                </c:pt>
                <c:pt idx="3">
                  <c:v>37264</c:v>
                </c:pt>
                <c:pt idx="4">
                  <c:v>37265</c:v>
                </c:pt>
              </c:numCache>
            </c:numRef>
          </c:cat>
          <c:val>
            <c:numRef>
              <c:f>Sheet1!$C$2:$C$6</c:f>
              <c:numCache>
                <c:formatCode>General</c:formatCode>
                <c:ptCount val="5"/>
                <c:pt idx="0">
                  <c:v>12</c:v>
                </c:pt>
                <c:pt idx="1">
                  <c:v>12</c:v>
                </c:pt>
                <c:pt idx="2">
                  <c:v>12</c:v>
                </c:pt>
                <c:pt idx="3">
                  <c:v>21</c:v>
                </c:pt>
                <c:pt idx="4">
                  <c:v>28</c:v>
                </c:pt>
              </c:numCache>
            </c:numRef>
          </c:val>
          <c:extLst>
            <c:ext xmlns:c16="http://schemas.microsoft.com/office/drawing/2014/chart" uri="{C3380CC4-5D6E-409C-BE32-E72D297353CC}">
              <c16:uniqueId val="{00000001-7684-4443-8D2E-84FEF99D2B2D}"/>
            </c:ext>
          </c:extLst>
        </c:ser>
        <c:dLbls>
          <c:showLegendKey val="0"/>
          <c:showVal val="0"/>
          <c:showCatName val="0"/>
          <c:showSerName val="0"/>
          <c:showPercent val="0"/>
          <c:showBubbleSize val="0"/>
        </c:dLbls>
        <c:axId val="587567360"/>
        <c:axId val="587568992"/>
      </c:radarChart>
      <c:catAx>
        <c:axId val="587567360"/>
        <c:scaling>
          <c:orientation val="minMax"/>
        </c:scaling>
        <c:delete val="0"/>
        <c:axPos val="b"/>
        <c:majorGridlines>
          <c:spPr>
            <a:ln w="9525" cap="flat" cmpd="sng" algn="ctr">
              <a:solidFill>
                <a:schemeClr val="lt1">
                  <a:alpha val="20000"/>
                </a:schemeClr>
              </a:solidFill>
              <a:round/>
            </a:ln>
            <a:effectLst/>
          </c:spPr>
        </c:majorGridlines>
        <c:numFmt formatCode="m/d/yyyy"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75000"/>
                  </a:schemeClr>
                </a:solidFill>
                <a:latin typeface="+mn-lt"/>
                <a:ea typeface="+mn-ea"/>
                <a:cs typeface="+mn-cs"/>
              </a:defRPr>
            </a:pPr>
            <a:endParaRPr lang="en-US"/>
          </a:p>
        </c:txPr>
        <c:crossAx val="587568992"/>
        <c:crosses val="autoZero"/>
        <c:auto val="1"/>
        <c:lblAlgn val="ctr"/>
        <c:lblOffset val="100"/>
        <c:noMultiLvlLbl val="0"/>
      </c:catAx>
      <c:valAx>
        <c:axId val="587568992"/>
        <c:scaling>
          <c:orientation val="minMax"/>
        </c:scaling>
        <c:delete val="0"/>
        <c:axPos val="l"/>
        <c:majorGridlines>
          <c:spPr>
            <a:ln w="9525" cap="flat" cmpd="sng" algn="ctr">
              <a:solidFill>
                <a:schemeClr val="lt1">
                  <a:alpha val="20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lt1">
                    <a:lumMod val="75000"/>
                  </a:schemeClr>
                </a:solidFill>
                <a:latin typeface="+mn-lt"/>
                <a:ea typeface="+mn-ea"/>
                <a:cs typeface="+mn-cs"/>
              </a:defRPr>
            </a:pPr>
            <a:endParaRPr lang="en-US"/>
          </a:p>
        </c:txPr>
        <c:crossAx val="587567360"/>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lt1">
                  <a:lumMod val="75000"/>
                </a:schemeClr>
              </a:solidFill>
              <a:latin typeface="+mn-lt"/>
              <a:ea typeface="+mn-ea"/>
              <a:cs typeface="+mn-cs"/>
            </a:defRPr>
          </a:pPr>
          <a:endParaRPr lang="en-US"/>
        </a:p>
      </c:txPr>
    </c:legend>
    <c:plotVisOnly val="1"/>
    <c:dispBlanksAs val="gap"/>
    <c:showDLblsOverMax val="0"/>
  </c:chart>
  <c:spPr>
    <a:solidFill>
      <a:schemeClr val="tx1">
        <a:lumMod val="75000"/>
        <a:lumOff val="25000"/>
      </a:schemeClr>
    </a:solidFill>
    <a:ln w="9525" cap="flat" cmpd="sng" algn="ctr">
      <a:solidFill>
        <a:schemeClr val="dk1">
          <a:lumMod val="15000"/>
          <a:lumOff val="85000"/>
        </a:schemeClr>
      </a:solidFill>
      <a:round/>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Sheet1!$B$1</c:f>
              <c:strCache>
                <c:ptCount val="1"/>
                <c:pt idx="0">
                  <c:v>Sales</c:v>
                </c:pt>
              </c:strCache>
            </c:strRef>
          </c:tx>
          <c:dPt>
            <c:idx val="0"/>
            <c:bubble3D val="0"/>
            <c:spPr>
              <a:solidFill>
                <a:schemeClr val="accent1"/>
              </a:solidFill>
              <a:ln w="19050">
                <a:solidFill>
                  <a:schemeClr val="lt1"/>
                </a:solidFill>
              </a:ln>
              <a:effectLst/>
            </c:spPr>
            <c:extLst>
              <c:ext xmlns:c16="http://schemas.microsoft.com/office/drawing/2014/chart" uri="{C3380CC4-5D6E-409C-BE32-E72D297353CC}">
                <c16:uniqueId val="{00000001-7BCA-4F7E-B48F-08C23875010B}"/>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BCA-4F7E-B48F-08C23875010B}"/>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BCA-4F7E-B48F-08C23875010B}"/>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7BCA-4F7E-B48F-08C23875010B}"/>
              </c:ext>
            </c:extLst>
          </c:dPt>
          <c:cat>
            <c:strRef>
              <c:f>Sheet1!$A$2:$A$5</c:f>
              <c:strCache>
                <c:ptCount val="4"/>
                <c:pt idx="0">
                  <c:v>1st Qtr</c:v>
                </c:pt>
                <c:pt idx="1">
                  <c:v>2nd Qtr</c:v>
                </c:pt>
                <c:pt idx="2">
                  <c:v>3rd Qtr</c:v>
                </c:pt>
                <c:pt idx="3">
                  <c:v>4th Qtr</c:v>
                </c:pt>
              </c:strCache>
            </c:strRef>
          </c:cat>
          <c:val>
            <c:numRef>
              <c:f>Sheet1!$B$2:$B$5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8-7BCA-4F7E-B48F-08C23875010B}"/>
            </c:ext>
          </c:extLst>
        </c:ser>
        <c:dLbls>
          <c:showLegendKey val="0"/>
          <c:showVal val="0"/>
          <c:showCatName val="0"/>
          <c:showSerName val="0"/>
          <c:showPercent val="0"/>
          <c:showBubbleSize val="0"/>
          <c:showLeaderLines val="1"/>
        </c:dLbls>
        <c:firstSliceAng val="0"/>
      </c:pieChart>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rgbClr val="FF3300"/>
    </a:solid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9">
  <cs:axisTitle>
    <cs:lnRef idx="0"/>
    <cs:fillRef idx="0"/>
    <cs:effectRef idx="0"/>
    <cs:fontRef idx="minor">
      <a:schemeClr val="lt1">
        <a:lumMod val="85000"/>
      </a:schemeClr>
    </cs:fontRef>
    <cs:defRPr sz="1197" b="1" kern="1200" cap="all"/>
  </cs:axisTitle>
  <cs:category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categoryAxis>
  <cs:chartArea>
    <cs:lnRef idx="0"/>
    <cs:fillRef idx="0"/>
    <cs:effectRef idx="0"/>
    <cs:fontRef idx="minor">
      <a:schemeClr val="dk1"/>
    </cs:fontRef>
    <cs:spPr>
      <a:gradFill flip="none" rotWithShape="1">
        <a:gsLst>
          <a:gs pos="0">
            <a:schemeClr val="dk1">
              <a:lumMod val="65000"/>
              <a:lumOff val="35000"/>
            </a:schemeClr>
          </a:gs>
          <a:gs pos="100000">
            <a:schemeClr val="dk1">
              <a:lumMod val="85000"/>
              <a:lumOff val="15000"/>
            </a:schemeClr>
          </a:gs>
        </a:gsLst>
        <a:path path="circle">
          <a:fillToRect l="50000" t="50000" r="50000" b="50000"/>
        </a:path>
        <a:tileRect/>
      </a:gradFill>
    </cs:spPr>
    <cs:defRPr sz="1330" kern="1200"/>
  </cs:chartArea>
  <cs:dataLabel>
    <cs:lnRef idx="0"/>
    <cs:fillRef idx="0"/>
    <cs:effectRef idx="0"/>
    <cs:fontRef idx="minor">
      <a:schemeClr val="lt1">
        <a:lumMod val="85000"/>
      </a:schemeClr>
    </cs:fontRef>
    <cs:defRPr sz="1197" kern="1200"/>
  </cs:dataLabel>
  <cs:dataLabelCallout>
    <cs:lnRef idx="0"/>
    <cs:fillRef idx="0"/>
    <cs:effectRef idx="0"/>
    <cs:fontRef idx="minor">
      <a:schemeClr val="dk1">
        <a:lumMod val="65000"/>
        <a:lumOff val="35000"/>
      </a:schemeClr>
    </cs:fontRef>
    <cs:spPr>
      <a:solidFill>
        <a:schemeClr val="lt1"/>
      </a:solidFill>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lt1"/>
    </cs:fontRef>
  </cs:dataPoint>
  <cs:dataPoint3D>
    <cs:lnRef idx="0"/>
    <cs:fillRef idx="3">
      <cs:styleClr val="auto"/>
    </cs:fillRef>
    <cs:effectRef idx="3"/>
    <cs:fontRef idx="minor">
      <a:schemeClr val="lt1"/>
    </cs:fontRef>
  </cs:dataPoint3D>
  <cs:dataPointLine>
    <cs:lnRef idx="0">
      <cs:styleClr val="auto"/>
    </cs:lnRef>
    <cs:fillRef idx="3"/>
    <cs:effectRef idx="3"/>
    <cs:fontRef idx="minor">
      <a:schemeClr val="lt1"/>
    </cs:fontRef>
    <cs:spPr>
      <a:ln w="34925" cap="rnd">
        <a:solidFill>
          <a:schemeClr val="phClr"/>
        </a:solidFill>
        <a:round/>
      </a:ln>
    </cs:spPr>
  </cs:dataPointLine>
  <cs:dataPointMarker>
    <cs:lnRef idx="0">
      <cs:styleClr val="auto"/>
    </cs:lnRef>
    <cs:fillRef idx="3">
      <cs:styleClr val="auto"/>
    </cs:fillRef>
    <cs:effectRef idx="3"/>
    <cs:fontRef idx="minor">
      <a:schemeClr val="lt1"/>
    </cs:fontRef>
    <cs:spPr>
      <a:ln w="9525">
        <a:solidFill>
          <a:schemeClr val="phClr"/>
        </a:solidFill>
        <a:round/>
      </a:ln>
    </cs:spPr>
  </cs:dataPointMarker>
  <cs:dataPointMarkerLayout symbol="circle" size="6"/>
  <cs:dataPointWireframe>
    <cs:lnRef idx="0">
      <cs:styleClr val="auto"/>
    </cs:lnRef>
    <cs:fillRef idx="3"/>
    <cs:effectRef idx="3"/>
    <cs:fontRef idx="minor">
      <a:schemeClr val="lt1"/>
    </cs:fontRef>
    <cs:spPr>
      <a:ln w="9525" cap="rnd">
        <a:solidFill>
          <a:schemeClr val="phClr"/>
        </a:solidFill>
        <a:round/>
      </a:ln>
    </cs:spPr>
  </cs:dataPointWireframe>
  <cs:dataTable>
    <cs:lnRef idx="0"/>
    <cs:fillRef idx="0"/>
    <cs:effectRef idx="0"/>
    <cs:fontRef idx="minor">
      <a:schemeClr val="lt1">
        <a:lumMod val="85000"/>
      </a:schemeClr>
    </cs:fontRef>
    <cs:spPr>
      <a:ln w="9525">
        <a:solidFill>
          <a:schemeClr val="lt1">
            <a:lumMod val="95000"/>
            <a:alpha val="54000"/>
          </a:schemeClr>
        </a:solidFill>
      </a:ln>
    </cs:spPr>
    <cs:defRPr sz="1197" kern="1200"/>
  </cs:dataTable>
  <cs:downBar>
    <cs:lnRef idx="0"/>
    <cs:fillRef idx="0"/>
    <cs:effectRef idx="0"/>
    <cs:fontRef idx="minor">
      <a:schemeClr val="lt1"/>
    </cs:fontRef>
    <cs:spPr>
      <a:solidFill>
        <a:schemeClr val="dk1">
          <a:lumMod val="75000"/>
          <a:lumOff val="25000"/>
        </a:schemeClr>
      </a:solidFill>
      <a:ln w="9525">
        <a:solidFill>
          <a:schemeClr val="lt1">
            <a:lumMod val="95000"/>
            <a:alpha val="54000"/>
          </a:schemeClr>
        </a:solidFill>
      </a:ln>
    </cs:spPr>
  </cs:downBar>
  <cs:dropLine>
    <cs:lnRef idx="0"/>
    <cs:fillRef idx="0"/>
    <cs:effectRef idx="0"/>
    <cs:fontRef idx="minor">
      <a:schemeClr val="lt1"/>
    </cs:fontRef>
    <cs:spPr>
      <a:ln w="9525">
        <a:solidFill>
          <a:schemeClr val="lt1">
            <a:lumMod val="95000"/>
            <a:alpha val="54000"/>
          </a:schemeClr>
        </a:solidFill>
        <a:prstDash val="dash"/>
      </a:ln>
    </cs:spPr>
  </cs:dropLine>
  <cs:errorBar>
    <cs:lnRef idx="0"/>
    <cs:fillRef idx="0"/>
    <cs:effectRef idx="0"/>
    <cs:fontRef idx="minor">
      <a:schemeClr val="lt1"/>
    </cs:fontRef>
    <cs:spPr>
      <a:ln w="9525" cap="flat" cmpd="sng" algn="ctr">
        <a:solidFill>
          <a:schemeClr val="lt1">
            <a:lumMod val="95000"/>
          </a:schemeClr>
        </a:solidFill>
        <a:round/>
      </a:ln>
    </cs:spPr>
  </cs:errorBar>
  <cs:floor>
    <cs:lnRef idx="0"/>
    <cs:fillRef idx="0"/>
    <cs:effectRef idx="0"/>
    <cs:fontRef idx="minor">
      <a:schemeClr val="lt1"/>
    </cs:fontRef>
  </cs:floor>
  <cs:gridlineMajor>
    <cs:lnRef idx="0"/>
    <cs:fillRef idx="0"/>
    <cs:effectRef idx="0"/>
    <cs:fontRef idx="minor">
      <a:schemeClr val="lt1"/>
    </cs:fontRef>
    <cs:spPr>
      <a:ln w="9525" cap="flat" cmpd="sng" algn="ctr">
        <a:solidFill>
          <a:schemeClr val="lt1">
            <a:lumMod val="95000"/>
            <a:alpha val="10000"/>
          </a:schemeClr>
        </a:solidFill>
        <a:round/>
      </a:ln>
    </cs:spPr>
  </cs:gridlineMajor>
  <cs:gridlineMinor>
    <cs:lnRef idx="0"/>
    <cs:fillRef idx="0"/>
    <cs:effectRef idx="0"/>
    <cs:fontRef idx="minor">
      <a:schemeClr val="lt1"/>
    </cs:fontRef>
    <cs:spPr>
      <a:ln>
        <a:solidFill>
          <a:schemeClr val="lt1">
            <a:lumMod val="95000"/>
            <a:alpha val="5000"/>
          </a:schemeClr>
        </a:solidFill>
      </a:ln>
    </cs:spPr>
  </cs:gridlineMinor>
  <cs:hiLoLine>
    <cs:lnRef idx="0"/>
    <cs:fillRef idx="0"/>
    <cs:effectRef idx="0"/>
    <cs:fontRef idx="minor">
      <a:schemeClr val="lt1"/>
    </cs:fontRef>
    <cs:spPr>
      <a:ln w="9525">
        <a:solidFill>
          <a:schemeClr val="lt1">
            <a:lumMod val="95000"/>
            <a:alpha val="54000"/>
          </a:schemeClr>
        </a:solidFill>
        <a:prstDash val="dash"/>
      </a:ln>
    </cs:spPr>
  </cs:hiLoLine>
  <cs:leaderLine>
    <cs:lnRef idx="0"/>
    <cs:fillRef idx="0"/>
    <cs:effectRef idx="0"/>
    <cs:fontRef idx="minor">
      <a:schemeClr val="lt1"/>
    </cs:fontRef>
    <cs:spPr>
      <a:ln w="9525">
        <a:solidFill>
          <a:schemeClr val="lt1">
            <a:lumMod val="95000"/>
            <a:alpha val="54000"/>
          </a:schemeClr>
        </a:solidFill>
      </a:ln>
    </cs:spPr>
  </cs:leaderLine>
  <cs:legend>
    <cs:lnRef idx="0"/>
    <cs:fillRef idx="0"/>
    <cs:effectRef idx="0"/>
    <cs:fontRef idx="minor">
      <a:schemeClr val="lt1">
        <a:lumMod val="8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lt1">
        <a:lumMod val="85000"/>
      </a:schemeClr>
    </cs:fontRef>
    <cs:spPr>
      <a:ln w="12700" cap="flat" cmpd="sng" algn="ctr">
        <a:solidFill>
          <a:schemeClr val="lt1">
            <a:lumMod val="95000"/>
            <a:alpha val="54000"/>
          </a:schemeClr>
        </a:solidFill>
        <a:round/>
      </a:ln>
    </cs:spPr>
    <cs:defRPr sz="1197" kern="1200"/>
  </cs:seriesAxis>
  <cs:seriesLine>
    <cs:lnRef idx="0"/>
    <cs:fillRef idx="0"/>
    <cs:effectRef idx="0"/>
    <cs:fontRef idx="minor">
      <a:schemeClr val="lt1"/>
    </cs:fontRef>
    <cs:spPr>
      <a:ln w="9525" cap="flat" cmpd="sng" algn="ctr">
        <a:solidFill>
          <a:schemeClr val="lt1">
            <a:lumMod val="95000"/>
            <a:alpha val="54000"/>
          </a:schemeClr>
        </a:solidFill>
        <a:round/>
      </a:ln>
    </cs:spPr>
  </cs:seriesLine>
  <cs:title>
    <cs:lnRef idx="0"/>
    <cs:fillRef idx="0"/>
    <cs:effectRef idx="0"/>
    <cs:fontRef idx="minor">
      <a:schemeClr val="lt1">
        <a:lumMod val="95000"/>
      </a:schemeClr>
    </cs:fontRef>
    <cs:defRPr sz="2128" b="1" kern="1200" spc="100" baseline="0">
      <a:effectLst>
        <a:outerShdw blurRad="50800" dist="38100" dir="5400000" algn="t" rotWithShape="0">
          <a:prstClr val="black">
            <a:alpha val="40000"/>
          </a:prstClr>
        </a:outerShdw>
      </a:effectLst>
    </cs:defRPr>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lt1">
        <a:lumMod val="85000"/>
      </a:schemeClr>
    </cs:fontRef>
    <cs:defRPr sz="1197" kern="1200"/>
  </cs:trendlineLabel>
  <cs:upBar>
    <cs:lnRef idx="0"/>
    <cs:fillRef idx="0"/>
    <cs:effectRef idx="0"/>
    <cs:fontRef idx="minor">
      <a:schemeClr val="lt1"/>
    </cs:fontRef>
    <cs:spPr>
      <a:solidFill>
        <a:schemeClr val="lt1"/>
      </a:solidFill>
      <a:ln w="9525">
        <a:solidFill>
          <a:schemeClr val="lt1">
            <a:lumMod val="95000"/>
            <a:alpha val="54000"/>
          </a:schemeClr>
        </a:solidFill>
      </a:ln>
    </cs:spPr>
  </cs:upBar>
  <cs:valueAxis>
    <cs:lnRef idx="0"/>
    <cs:fillRef idx="0"/>
    <cs:effectRef idx="0"/>
    <cs:fontRef idx="minor">
      <a:schemeClr val="lt1">
        <a:lumMod val="85000"/>
      </a:schemeClr>
    </cs:fontRef>
    <cs:defRPr sz="1197" kern="1200"/>
  </cs:valueAxis>
  <cs:wall>
    <cs:lnRef idx="0"/>
    <cs:fillRef idx="0"/>
    <cs:effectRef idx="0"/>
    <cs:fontRef idx="minor">
      <a:schemeClr val="lt1"/>
    </cs:fontRef>
  </cs:wall>
</cs:chartStyle>
</file>

<file path=ppt/charts/style2.xml><?xml version="1.0" encoding="utf-8"?>
<cs:chartStyle xmlns:cs="http://schemas.microsoft.com/office/drawing/2012/chartStyle" xmlns:a="http://schemas.openxmlformats.org/drawingml/2006/main" id="320">
  <cs:axisTitle>
    <cs:lnRef idx="0"/>
    <cs:fillRef idx="0"/>
    <cs:effectRef idx="0"/>
    <cs:fontRef idx="minor">
      <a:schemeClr val="lt1">
        <a:lumMod val="75000"/>
      </a:schemeClr>
    </cs:fontRef>
    <cs:defRPr sz="1197" b="1" kern="1200"/>
  </cs:axisTitle>
  <cs:categoryAxis>
    <cs:lnRef idx="0"/>
    <cs:fillRef idx="0"/>
    <cs:effectRef idx="0"/>
    <cs:fontRef idx="minor">
      <a:schemeClr val="lt1">
        <a:lumMod val="75000"/>
      </a:schemeClr>
    </cs:fontRef>
    <cs:defRPr sz="1197" kern="1200"/>
  </cs:categoryAxis>
  <cs:chartArea>
    <cs:lnRef idx="0"/>
    <cs:fillRef idx="0"/>
    <cs:effectRef idx="0"/>
    <cs:fontRef idx="minor">
      <a:schemeClr val="dk1"/>
    </cs:fontRef>
    <cs:spPr>
      <a:solidFill>
        <a:schemeClr val="dk1">
          <a:lumMod val="75000"/>
          <a:lumOff val="25000"/>
        </a:schemeClr>
      </a:solidFill>
      <a:ln w="9525" cap="flat" cmpd="sng" algn="ctr">
        <a:solidFill>
          <a:schemeClr val="dk1">
            <a:lumMod val="15000"/>
            <a:lumOff val="85000"/>
          </a:schemeClr>
        </a:solidFill>
        <a:round/>
      </a:ln>
    </cs:spPr>
    <cs:defRPr sz="1197" kern="1200"/>
  </cs:chartArea>
  <cs:dataLabel>
    <cs:lnRef idx="0"/>
    <cs:fillRef idx="0"/>
    <cs:effectRef idx="0"/>
    <cs:fontRef idx="minor">
      <a:schemeClr val="lt1">
        <a:lumMod val="75000"/>
      </a:schemeClr>
    </cs:fontRef>
    <cs:defRPr sz="1197" kern="1200"/>
  </cs:dataLabel>
  <cs:dataLabelCallout>
    <cs:lnRef idx="0"/>
    <cs:fillRef idx="0"/>
    <cs:effectRef idx="0"/>
    <cs:fontRef idx="minor">
      <a:schemeClr val="lt1">
        <a:lumMod val="75000"/>
      </a:schemeClr>
    </cs:fontRef>
    <cs:spPr>
      <a:solidFill>
        <a:schemeClr val="dk1">
          <a:lumMod val="75000"/>
          <a:lumOff val="25000"/>
        </a:schemeClr>
      </a:solidFill>
      <a:ln>
        <a:solidFill>
          <a:schemeClr val="lt1">
            <a:lumMod val="75000"/>
          </a:schemeClr>
        </a:solidFill>
      </a:ln>
      <a:effectLst>
        <a:glow rad="63500">
          <a:schemeClr val="lt1">
            <a:lumMod val="75000"/>
            <a:alpha val="15000"/>
          </a:schemeClr>
        </a:glow>
      </a:effectLst>
    </cs:spPr>
    <cs:defRPr sz="1197" kern="12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styleClr val="auto"/>
    </cs:effectRef>
    <cs:fontRef idx="minor">
      <a:schemeClr val="dk1"/>
    </cs:fontRef>
    <cs:spPr>
      <a:solidFill>
        <a:schemeClr val="phClr">
          <a:alpha val="69804"/>
        </a:schemeClr>
      </a:solidFill>
      <a:ln w="9525" cap="flat" cmpd="sng" algn="ctr">
        <a:solidFill>
          <a:schemeClr val="phClr">
            <a:alpha val="69804"/>
          </a:schemeClr>
        </a:solidFill>
        <a:miter lim="800000"/>
      </a:ln>
      <a:effectLst>
        <a:glow rad="76200">
          <a:schemeClr val="phClr">
            <a:satMod val="175000"/>
            <a:alpha val="34000"/>
          </a:schemeClr>
        </a:glow>
      </a:effectLst>
    </cs:spPr>
  </cs:dataPoint>
  <cs:dataPoint3D>
    <cs:lnRef idx="0">
      <cs:styleClr val="auto"/>
    </cs:lnRef>
    <cs:fillRef idx="0">
      <cs:styleClr val="auto"/>
    </cs:fillRef>
    <cs:effectRef idx="0">
      <cs:styleClr val="auto"/>
    </cs:effectRef>
    <cs:fontRef idx="minor">
      <a:schemeClr val="dk1"/>
    </cs:fontRef>
    <cs:spPr>
      <a:solidFill>
        <a:schemeClr val="phClr">
          <a:alpha val="69804"/>
        </a:schemeClr>
      </a:solidFill>
      <a:ln w="9525" cap="flat" cmpd="sng" algn="ctr">
        <a:solidFill>
          <a:schemeClr val="phClr">
            <a:alpha val="69804"/>
          </a:schemeClr>
        </a:solidFill>
        <a:miter lim="800000"/>
      </a:ln>
      <a:effectLst>
        <a:glow rad="76200">
          <a:schemeClr val="phClr">
            <a:satMod val="175000"/>
            <a:alpha val="34000"/>
          </a:schemeClr>
        </a:glow>
      </a:effectLst>
    </cs:spPr>
  </cs:dataPoint3D>
  <cs:dataPointLine>
    <cs:lnRef idx="0">
      <cs:styleClr val="auto"/>
    </cs:lnRef>
    <cs:fillRef idx="0">
      <cs:styleClr val="auto"/>
    </cs:fillRef>
    <cs:effectRef idx="0">
      <cs:styleClr val="auto"/>
    </cs:effectRef>
    <cs:fontRef idx="minor">
      <a:schemeClr val="dk1"/>
    </cs:fontRef>
    <cs:spPr>
      <a:ln w="28575" cap="rnd">
        <a:solidFill>
          <a:schemeClr val="phClr"/>
        </a:solidFill>
      </a:ln>
      <a:effectLst>
        <a:glow rad="76200">
          <a:schemeClr val="phClr">
            <a:satMod val="175000"/>
            <a:alpha val="34000"/>
          </a:schemeClr>
        </a:glow>
      </a:effectLst>
    </cs:spPr>
  </cs:dataPointLine>
  <cs:dataPointMarker>
    <cs:lnRef idx="0">
      <cs:styleClr val="auto"/>
    </cs:lnRef>
    <cs:fillRef idx="0">
      <cs:styleClr val="auto"/>
    </cs:fillRef>
    <cs:effectRef idx="0">
      <cs:styleClr val="auto"/>
    </cs:effectRef>
    <cs:fontRef idx="minor">
      <a:schemeClr val="dk1"/>
    </cs:fontRef>
    <cs:spPr>
      <a:solidFill>
        <a:schemeClr val="phClr">
          <a:lumMod val="60000"/>
          <a:lumOff val="40000"/>
        </a:schemeClr>
      </a:solidFill>
      <a:effectLst>
        <a:glow rad="63500">
          <a:schemeClr val="phClr">
            <a:satMod val="175000"/>
            <a:alpha val="25000"/>
          </a:schemeClr>
        </a:glow>
      </a:effectLst>
    </cs:spPr>
  </cs:dataPointMarker>
  <cs:dataPointMarkerLayout symbol="circle" size="4"/>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lt1">
        <a:lumMod val="75000"/>
      </a:schemeClr>
    </cs:fontRef>
    <cs:spPr>
      <a:ln w="9525">
        <a:solidFill>
          <a:schemeClr val="dk1">
            <a:lumMod val="50000"/>
            <a:lumOff val="50000"/>
          </a:schemeClr>
        </a:solidFill>
      </a:ln>
    </cs:spPr>
    <cs:defRPr sz="1197" kern="1200"/>
  </cs:dataTable>
  <cs:downBar>
    <cs:lnRef idx="0"/>
    <cs:fillRef idx="0"/>
    <cs:effectRef idx="0"/>
    <cs:fontRef idx="minor">
      <a:schemeClr val="lt1"/>
    </cs:fontRef>
    <cs:spPr>
      <a:solidFill>
        <a:schemeClr val="dk1">
          <a:lumMod val="50000"/>
          <a:lumOff val="50000"/>
        </a:schemeClr>
      </a:solidFill>
      <a:ln w="9525">
        <a:solidFill>
          <a:schemeClr val="dk1">
            <a:lumMod val="75000"/>
          </a:schemeClr>
        </a:solidFill>
        <a:round/>
      </a:ln>
    </cs:spPr>
  </cs:downBar>
  <cs:dropLine>
    <cs:lnRef idx="0"/>
    <cs:fillRef idx="0"/>
    <cs:effectRef idx="0"/>
    <cs:fontRef idx="minor">
      <a:schemeClr val="dk1"/>
    </cs:fontRef>
    <cs:spPr>
      <a:ln w="9525">
        <a:solidFill>
          <a:schemeClr val="lt1">
            <a:lumMod val="50000"/>
          </a:schemeClr>
        </a:solidFill>
        <a:round/>
      </a:ln>
    </cs:spPr>
  </cs:dropLine>
  <cs:errorBar>
    <cs:lnRef idx="0"/>
    <cs:fillRef idx="0"/>
    <cs:effectRef idx="0"/>
    <cs:fontRef idx="minor">
      <a:schemeClr val="dk1"/>
    </cs:fontRef>
    <cs:spPr>
      <a:ln w="9525">
        <a:solidFill>
          <a:schemeClr val="lt1">
            <a:lumMod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lt1">
            <a:alpha val="20000"/>
          </a:schemeClr>
        </a:solidFill>
        <a:round/>
      </a:ln>
    </cs:spPr>
  </cs:gridlineMajor>
  <cs:gridlineMinor>
    <cs:lnRef idx="0"/>
    <cs:fillRef idx="0"/>
    <cs:effectRef idx="0"/>
    <cs:fontRef idx="minor">
      <a:schemeClr val="dk1"/>
    </cs:fontRef>
    <cs:spPr>
      <a:ln w="9525" cap="flat" cmpd="sng" algn="ctr">
        <a:solidFill>
          <a:schemeClr val="lt1">
            <a:alpha val="20000"/>
          </a:schemeClr>
        </a:solidFill>
        <a:round/>
      </a:ln>
    </cs:spPr>
  </cs:gridlineMinor>
  <cs:hiLoLine>
    <cs:lnRef idx="0"/>
    <cs:fillRef idx="0"/>
    <cs:effectRef idx="0"/>
    <cs:fontRef idx="minor">
      <a:schemeClr val="dk1"/>
    </cs:fontRef>
    <cs:spPr>
      <a:ln w="9525">
        <a:solidFill>
          <a:schemeClr val="lt1">
            <a:lumMod val="50000"/>
          </a:schemeClr>
        </a:solidFill>
        <a:round/>
      </a:ln>
    </cs:spPr>
  </cs:hiLoLine>
  <cs:leaderLine>
    <cs:lnRef idx="0"/>
    <cs:fillRef idx="0"/>
    <cs:effectRef idx="0"/>
    <cs:fontRef idx="minor">
      <a:schemeClr val="dk1"/>
    </cs:fontRef>
    <cs:spPr>
      <a:ln w="9525">
        <a:solidFill>
          <a:schemeClr val="lt1">
            <a:lumMod val="50000"/>
          </a:schemeClr>
        </a:solidFill>
        <a:round/>
      </a:ln>
    </cs:spPr>
  </cs:leaderLine>
  <cs:legend>
    <cs:lnRef idx="0"/>
    <cs:fillRef idx="0"/>
    <cs:effectRef idx="0"/>
    <cs:fontRef idx="minor">
      <a:schemeClr val="lt1">
        <a:lumMod val="75000"/>
      </a:schemeClr>
    </cs:fontRef>
    <cs:defRPr sz="1197" kern="1200"/>
  </cs:legend>
  <cs:plotArea>
    <cs:lnRef idx="0"/>
    <cs:fillRef idx="0"/>
    <cs:effectRef idx="0"/>
    <cs:fontRef idx="minor">
      <a:schemeClr val="dk1"/>
    </cs:fontRef>
  </cs:plotArea>
  <cs:plotArea3D>
    <cs:lnRef idx="0"/>
    <cs:fillRef idx="0"/>
    <cs:effectRef idx="0"/>
    <cs:fontRef idx="minor">
      <a:schemeClr val="dk1"/>
    </cs:fontRef>
  </cs:plotArea3D>
  <cs:seriesAxis>
    <cs:lnRef idx="0"/>
    <cs:fillRef idx="0"/>
    <cs:effectRef idx="0"/>
    <cs:fontRef idx="minor">
      <a:schemeClr val="lt1">
        <a:lumMod val="75000"/>
      </a:schemeClr>
    </cs:fontRef>
    <cs:defRPr sz="1197" kern="1200"/>
  </cs:seriesAxis>
  <cs:seriesLine>
    <cs:lnRef idx="0"/>
    <cs:fillRef idx="0"/>
    <cs:effectRef idx="0"/>
    <cs:fontRef idx="minor">
      <a:schemeClr val="dk1"/>
    </cs:fontRef>
    <cs:spPr>
      <a:ln w="9525">
        <a:solidFill>
          <a:schemeClr val="lt1">
            <a:lumMod val="50000"/>
          </a:schemeClr>
        </a:solidFill>
        <a:round/>
      </a:ln>
    </cs:spPr>
  </cs:seriesLine>
  <cs:title>
    <cs:lnRef idx="0"/>
    <cs:fillRef idx="0"/>
    <cs:effectRef idx="0"/>
    <cs:fontRef idx="minor">
      <a:schemeClr val="lt1">
        <a:lumMod val="85000"/>
      </a:schemeClr>
    </cs:fontRef>
    <cs:defRPr sz="1862" b="0" kern="1200" cap="none" spc="50" baseline="0"/>
  </cs:title>
  <cs:trendline>
    <cs:lnRef idx="0">
      <cs:styleClr val="auto"/>
    </cs:lnRef>
    <cs:fillRef idx="0"/>
    <cs:effectRef idx="0"/>
    <cs:fontRef idx="minor">
      <a:schemeClr val="dk1"/>
    </cs:fontRef>
    <cs:spPr>
      <a:ln w="9525" cap="rnd">
        <a:solidFill>
          <a:schemeClr val="phClr">
            <a:alpha val="50000"/>
          </a:schemeClr>
        </a:solidFill>
      </a:ln>
    </cs:spPr>
  </cs:trendline>
  <cs:trendlineLabel>
    <cs:lnRef idx="0"/>
    <cs:fillRef idx="0"/>
    <cs:effectRef idx="0"/>
    <cs:fontRef idx="minor">
      <a:schemeClr val="lt1">
        <a:lumMod val="75000"/>
      </a:schemeClr>
    </cs:fontRef>
    <cs:defRPr sz="1197" kern="1200"/>
  </cs:trendlineLabel>
  <cs:upBar>
    <cs:lnRef idx="0"/>
    <cs:fillRef idx="0"/>
    <cs:effectRef idx="0"/>
    <cs:fontRef idx="minor">
      <a:schemeClr val="dk1"/>
    </cs:fontRef>
    <cs:spPr>
      <a:solidFill>
        <a:schemeClr val="lt1">
          <a:lumMod val="85000"/>
        </a:schemeClr>
      </a:solidFill>
      <a:ln w="9525">
        <a:solidFill>
          <a:schemeClr val="dk1">
            <a:lumMod val="50000"/>
          </a:schemeClr>
        </a:solidFill>
        <a:round/>
      </a:ln>
    </cs:spPr>
  </cs:upBar>
  <cs:valueAxis>
    <cs:lnRef idx="0"/>
    <cs:fillRef idx="0"/>
    <cs:effectRef idx="0"/>
    <cs:fontRef idx="minor">
      <a:schemeClr val="lt1">
        <a:lumMod val="75000"/>
      </a:schemeClr>
    </cs:fontRef>
    <cs:defRPr sz="1197" kern="1200"/>
  </cs:valueAxis>
  <cs:wall>
    <cs:lnRef idx="0"/>
    <cs:fillRef idx="0"/>
    <cs:effectRef idx="0"/>
    <cs:fontRef idx="minor">
      <a:schemeClr val="dk1"/>
    </cs:fontRef>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4AB5CE1D-9A7D-4D00-832B-AB80E83F9F84}" type="datetimeFigureOut">
              <a:rPr lang="en-US"/>
              <a:pPr>
                <a:defRPr/>
              </a:pPr>
              <a:t>12/25/2020</a:t>
            </a:fld>
            <a:endParaRPr lang="en-US" dirty="0"/>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rtl="0">
              <a:defRPr sz="1200">
                <a:latin typeface="Calibri" pitchFamily="34" charset="0"/>
                <a:cs typeface="Arial" charset="0"/>
              </a:defRPr>
            </a:lvl1pPr>
          </a:lstStyle>
          <a:p>
            <a:pPr>
              <a:defRPr/>
            </a:pPr>
            <a:fld id="{CC3E2321-BEA1-483A-B63E-43351015782E}" type="slidenum">
              <a:rPr lang="ar-SA"/>
              <a:pPr>
                <a:defRPr/>
              </a:pPr>
              <a:t>‹#›</a:t>
            </a:fld>
            <a:endParaRPr lang="en-US" dirty="0"/>
          </a:p>
        </p:txBody>
      </p:sp>
    </p:spTree>
    <p:extLst>
      <p:ext uri="{BB962C8B-B14F-4D97-AF65-F5344CB8AC3E}">
        <p14:creationId xmlns:p14="http://schemas.microsoft.com/office/powerpoint/2010/main" val="26642472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4</a:t>
            </a:fld>
            <a:endParaRPr lang="en-US" dirty="0"/>
          </a:p>
        </p:txBody>
      </p:sp>
    </p:spTree>
    <p:extLst>
      <p:ext uri="{BB962C8B-B14F-4D97-AF65-F5344CB8AC3E}">
        <p14:creationId xmlns:p14="http://schemas.microsoft.com/office/powerpoint/2010/main" val="13983939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13</a:t>
            </a:fld>
            <a:endParaRPr lang="en-US" dirty="0"/>
          </a:p>
        </p:txBody>
      </p:sp>
    </p:spTree>
    <p:extLst>
      <p:ext uri="{BB962C8B-B14F-4D97-AF65-F5344CB8AC3E}">
        <p14:creationId xmlns:p14="http://schemas.microsoft.com/office/powerpoint/2010/main" val="191033699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14</a:t>
            </a:fld>
            <a:endParaRPr lang="en-US" dirty="0"/>
          </a:p>
        </p:txBody>
      </p:sp>
    </p:spTree>
    <p:extLst>
      <p:ext uri="{BB962C8B-B14F-4D97-AF65-F5344CB8AC3E}">
        <p14:creationId xmlns:p14="http://schemas.microsoft.com/office/powerpoint/2010/main" val="24930715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5</a:t>
            </a:fld>
            <a:endParaRPr lang="en-US" dirty="0"/>
          </a:p>
        </p:txBody>
      </p:sp>
    </p:spTree>
    <p:extLst>
      <p:ext uri="{BB962C8B-B14F-4D97-AF65-F5344CB8AC3E}">
        <p14:creationId xmlns:p14="http://schemas.microsoft.com/office/powerpoint/2010/main" val="32193754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6</a:t>
            </a:fld>
            <a:endParaRPr lang="en-US" dirty="0"/>
          </a:p>
        </p:txBody>
      </p:sp>
    </p:spTree>
    <p:extLst>
      <p:ext uri="{BB962C8B-B14F-4D97-AF65-F5344CB8AC3E}">
        <p14:creationId xmlns:p14="http://schemas.microsoft.com/office/powerpoint/2010/main" val="4040100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7</a:t>
            </a:fld>
            <a:endParaRPr lang="en-US" dirty="0"/>
          </a:p>
        </p:txBody>
      </p:sp>
    </p:spTree>
    <p:extLst>
      <p:ext uri="{BB962C8B-B14F-4D97-AF65-F5344CB8AC3E}">
        <p14:creationId xmlns:p14="http://schemas.microsoft.com/office/powerpoint/2010/main" val="31676117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8</a:t>
            </a:fld>
            <a:endParaRPr lang="en-US" dirty="0"/>
          </a:p>
        </p:txBody>
      </p:sp>
    </p:spTree>
    <p:extLst>
      <p:ext uri="{BB962C8B-B14F-4D97-AF65-F5344CB8AC3E}">
        <p14:creationId xmlns:p14="http://schemas.microsoft.com/office/powerpoint/2010/main" val="32943341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9</a:t>
            </a:fld>
            <a:endParaRPr lang="en-US" dirty="0"/>
          </a:p>
        </p:txBody>
      </p:sp>
    </p:spTree>
    <p:extLst>
      <p:ext uri="{BB962C8B-B14F-4D97-AF65-F5344CB8AC3E}">
        <p14:creationId xmlns:p14="http://schemas.microsoft.com/office/powerpoint/2010/main" val="40361224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10</a:t>
            </a:fld>
            <a:endParaRPr lang="en-US" dirty="0"/>
          </a:p>
        </p:txBody>
      </p:sp>
    </p:spTree>
    <p:extLst>
      <p:ext uri="{BB962C8B-B14F-4D97-AF65-F5344CB8AC3E}">
        <p14:creationId xmlns:p14="http://schemas.microsoft.com/office/powerpoint/2010/main" val="301139037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11</a:t>
            </a:fld>
            <a:endParaRPr lang="en-US" dirty="0"/>
          </a:p>
        </p:txBody>
      </p:sp>
    </p:spTree>
    <p:extLst>
      <p:ext uri="{BB962C8B-B14F-4D97-AF65-F5344CB8AC3E}">
        <p14:creationId xmlns:p14="http://schemas.microsoft.com/office/powerpoint/2010/main" val="9689923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12</a:t>
            </a:fld>
            <a:endParaRPr lang="en-US" dirty="0"/>
          </a:p>
        </p:txBody>
      </p:sp>
    </p:spTree>
    <p:extLst>
      <p:ext uri="{BB962C8B-B14F-4D97-AF65-F5344CB8AC3E}">
        <p14:creationId xmlns:p14="http://schemas.microsoft.com/office/powerpoint/2010/main" val="4290534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4" name="Rectangle 9"/>
          <p:cNvSpPr/>
          <p:nvPr/>
        </p:nvSpPr>
        <p:spPr>
          <a:xfrm>
            <a:off x="0" y="2133600"/>
            <a:ext cx="742950" cy="14478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5" name="Rectangle 11"/>
          <p:cNvSpPr/>
          <p:nvPr/>
        </p:nvSpPr>
        <p:spPr>
          <a:xfrm>
            <a:off x="9163050" y="2133600"/>
            <a:ext cx="742950" cy="14478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ctrTitle"/>
          </p:nvPr>
        </p:nvSpPr>
        <p:spPr>
          <a:xfrm>
            <a:off x="742950" y="2130426"/>
            <a:ext cx="8420100" cy="1470025"/>
          </a:xfrm>
        </p:spPr>
        <p:txBody>
          <a:bodyPr/>
          <a:lstStyle>
            <a:lvl1pPr algn="ctr">
              <a:defRPr>
                <a:solidFill>
                  <a:srgbClr val="AD9968"/>
                </a:solidFill>
              </a:defRPr>
            </a:lvl1pPr>
          </a:lstStyle>
          <a:p>
            <a:r>
              <a:rPr lang="en-US"/>
              <a:t>Click to edit Master title style</a:t>
            </a:r>
            <a:endParaRPr lang="en-US" dirty="0"/>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4E2D931-4EC8-4CD2-97D6-9D3F541B751A}" type="slidenum">
              <a:rPr lang="ar-SA"/>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39"/>
            <a:ext cx="2414588"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6575" y="274639"/>
            <a:ext cx="707866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FE1D026-1D84-4E55-B04D-2B54F501D563}" type="slidenum">
              <a:rPr lang="ar-SA"/>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Rectangle 9"/>
          <p:cNvSpPr/>
          <p:nvPr/>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cxnSp>
        <p:nvCxnSpPr>
          <p:cNvPr id="5"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12"/>
          <p:cNvSpPr/>
          <p:nvPr/>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title"/>
          </p:nvPr>
        </p:nvSpPr>
        <p:spPr/>
        <p:txBody>
          <a:bodyPr/>
          <a:lstStyle>
            <a:lvl1pPr algn="r">
              <a:defRPr baseline="0">
                <a:solidFill>
                  <a:srgbClr val="AD9968"/>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lgn="r">
              <a:buFont typeface="Arial" pitchFamily="34" charset="0"/>
              <a:buNone/>
              <a:defRPr>
                <a:solidFill>
                  <a:srgbClr val="013E36"/>
                </a:solidFill>
              </a:defRPr>
            </a:lvl1pPr>
            <a:lvl2pPr algn="r">
              <a:buFont typeface="Arial" pitchFamily="34" charset="0"/>
              <a:buNone/>
              <a:defRPr>
                <a:solidFill>
                  <a:srgbClr val="013E36"/>
                </a:solidFill>
              </a:defRPr>
            </a:lvl2pPr>
            <a:lvl3pPr algn="r">
              <a:buFont typeface="Arial" pitchFamily="34" charset="0"/>
              <a:buNone/>
              <a:defRPr>
                <a:solidFill>
                  <a:srgbClr val="013E36"/>
                </a:solidFill>
              </a:defRPr>
            </a:lvl3pPr>
            <a:lvl4pPr algn="r">
              <a:buFont typeface="Arial" pitchFamily="34" charset="0"/>
              <a:buNone/>
              <a:defRPr>
                <a:solidFill>
                  <a:srgbClr val="013E36"/>
                </a:solidFill>
              </a:defRPr>
            </a:lvl4pPr>
            <a:lvl5pPr algn="r">
              <a:buFont typeface="Arial" pitchFamily="34" charset="0"/>
              <a:buNone/>
              <a:defRPr>
                <a:solidFill>
                  <a:srgbClr val="013E3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dirty="0"/>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9"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Rectangle 4"/>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6"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wo Content">
    <p:spTree>
      <p:nvGrpSpPr>
        <p:cNvPr id="1" name=""/>
        <p:cNvGrpSpPr/>
        <p:nvPr/>
      </p:nvGrpSpPr>
      <p:grpSpPr>
        <a:xfrm>
          <a:off x="0" y="0"/>
          <a:ext cx="0" cy="0"/>
          <a:chOff x="0" y="0"/>
          <a:chExt cx="0" cy="0"/>
        </a:xfrm>
      </p:grpSpPr>
      <p:sp>
        <p:nvSpPr>
          <p:cNvPr id="5" name="Rectangle 9"/>
          <p:cNvSpPr/>
          <p:nvPr/>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cxnSp>
        <p:nvCxnSpPr>
          <p:cNvPr id="6"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12"/>
          <p:cNvSpPr/>
          <p:nvPr/>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title"/>
          </p:nvPr>
        </p:nvSpPr>
        <p:spPr/>
        <p:txBody>
          <a:bodyPr/>
          <a:lstStyle>
            <a:lvl1pPr algn="r">
              <a:defRPr>
                <a:solidFill>
                  <a:srgbClr val="AD9968"/>
                </a:solidFill>
              </a:defRPr>
            </a:lvl1pPr>
          </a:lstStyle>
          <a:p>
            <a:r>
              <a:rPr lang="en-US"/>
              <a:t>Click to edit Master title style</a:t>
            </a:r>
            <a:endParaRPr lang="en-US" dirty="0"/>
          </a:p>
        </p:txBody>
      </p:sp>
      <p:sp>
        <p:nvSpPr>
          <p:cNvPr id="11" name="Content Placeholder 2"/>
          <p:cNvSpPr>
            <a:spLocks noGrp="1"/>
          </p:cNvSpPr>
          <p:nvPr>
            <p:ph sz="half" idx="13"/>
          </p:nvPr>
        </p:nvSpPr>
        <p:spPr>
          <a:xfrm>
            <a:off x="5025242"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12" name="Content Placeholder 2"/>
          <p:cNvSpPr>
            <a:spLocks noGrp="1"/>
          </p:cNvSpPr>
          <p:nvPr>
            <p:ph sz="half" idx="1"/>
          </p:nvPr>
        </p:nvSpPr>
        <p:spPr>
          <a:xfrm>
            <a:off x="457200"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9" name="Rectangle 8"/>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10"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9"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
        <p:nvSpPr>
          <p:cNvPr id="10" name="Rectangle 9"/>
          <p:cNvSpPr/>
          <p:nvPr userDrawn="1"/>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11" name="Rectangle 12"/>
          <p:cNvSpPr/>
          <p:nvPr userDrawn="1"/>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Rectangle 3"/>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5"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
        <p:nvSpPr>
          <p:cNvPr id="6" name="Rectangle 9"/>
          <p:cNvSpPr/>
          <p:nvPr userDrawn="1"/>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7" name="Rectangle 12"/>
          <p:cNvSpPr/>
          <p:nvPr userDrawn="1"/>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Rectangle 2"/>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4"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1CD0D710-FEE9-4DD8-AEED-EBF044EACABA}" type="slidenum">
              <a:rPr lang="ar-SA"/>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3CD681FE-95EB-43BB-90BC-9DFA564FD6CC}" type="slidenum">
              <a:rPr lang="ar-SA"/>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9" name="Title Placeholder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EG"/>
              <a:t>العنوان الرئيسي</a:t>
            </a:r>
            <a:endParaRPr lang="en-US"/>
          </a:p>
        </p:txBody>
      </p:sp>
      <p:sp>
        <p:nvSpPr>
          <p:cNvPr id="1030" name="Text Placeholder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EG" dirty="0"/>
              <a:t>المحتوى المستوى الأول</a:t>
            </a:r>
            <a:endParaRPr lang="en-US" dirty="0"/>
          </a:p>
          <a:p>
            <a:pPr lvl="1"/>
            <a:r>
              <a:rPr lang="ar-EG" dirty="0"/>
              <a:t>المحتوى المستوى الثاني</a:t>
            </a:r>
            <a:endParaRPr lang="en-US" dirty="0"/>
          </a:p>
          <a:p>
            <a:pPr lvl="2"/>
            <a:r>
              <a:rPr lang="ar-EG" dirty="0"/>
              <a:t>المحتوى المستوى الثالث</a:t>
            </a:r>
            <a:endParaRPr lang="en-US" dirty="0"/>
          </a:p>
          <a:p>
            <a:pPr lvl="3"/>
            <a:r>
              <a:rPr lang="ar-EG" dirty="0"/>
              <a:t>المحتوى المستوى الرابع</a:t>
            </a:r>
            <a:endParaRPr lang="en-US" dirty="0"/>
          </a:p>
          <a:p>
            <a:pPr lvl="4"/>
            <a:r>
              <a:rPr lang="ar-EG" dirty="0"/>
              <a:t>المحتوى المستوى الخامس</a:t>
            </a:r>
            <a:endParaRPr lang="en-US" dirty="0"/>
          </a:p>
        </p:txBody>
      </p:sp>
      <p:sp>
        <p:nvSpPr>
          <p:cNvPr id="10" name="Rectangle 9"/>
          <p:cNvSpPr/>
          <p:nvPr userDrawn="1"/>
        </p:nvSpPr>
        <p:spPr>
          <a:xfrm>
            <a:off x="0" y="6324600"/>
            <a:ext cx="9906000" cy="5334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sp>
        <p:nvSpPr>
          <p:cNvPr id="15" name="Slide Number Placeholder 5"/>
          <p:cNvSpPr>
            <a:spLocks noGrp="1"/>
          </p:cNvSpPr>
          <p:nvPr>
            <p:ph type="sldNum" sz="quarter" idx="4"/>
          </p:nvPr>
        </p:nvSpPr>
        <p:spPr>
          <a:xfrm>
            <a:off x="4914900" y="6376988"/>
            <a:ext cx="5715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chemeClr val="bg1"/>
                </a:solidFill>
                <a:latin typeface="Calibri" pitchFamily="34" charset="0"/>
                <a:cs typeface="Arial" charset="0"/>
              </a:defRPr>
            </a:lvl1pPr>
          </a:lstStyle>
          <a:p>
            <a:pPr>
              <a:defRPr/>
            </a:pPr>
            <a:endParaRPr lang="en-US" dirty="0"/>
          </a:p>
        </p:txBody>
      </p:sp>
      <p:sp>
        <p:nvSpPr>
          <p:cNvPr id="16" name="Rectangle 15"/>
          <p:cNvSpPr/>
          <p:nvPr userDrawn="1"/>
        </p:nvSpPr>
        <p:spPr>
          <a:xfrm>
            <a:off x="6781800" y="6519446"/>
            <a:ext cx="1928926"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King Faisal University</a:t>
            </a:r>
          </a:p>
        </p:txBody>
      </p:sp>
      <p:sp>
        <p:nvSpPr>
          <p:cNvPr id="17" name="Rectangle 16"/>
          <p:cNvSpPr/>
          <p:nvPr userDrawn="1"/>
        </p:nvSpPr>
        <p:spPr>
          <a:xfrm>
            <a:off x="7050442" y="6290846"/>
            <a:ext cx="1407758" cy="338554"/>
          </a:xfrm>
          <a:prstGeom prst="rect">
            <a:avLst/>
          </a:prstGeom>
        </p:spPr>
        <p:txBody>
          <a:bodyPr wrap="none">
            <a:spAutoFit/>
          </a:bodyPr>
          <a:lstStyle/>
          <a:p>
            <a:pPr algn="l" rtl="0" fontAlgn="auto">
              <a:spcBef>
                <a:spcPts val="0"/>
              </a:spcBef>
              <a:spcAft>
                <a:spcPts val="0"/>
              </a:spcAft>
              <a:defRPr/>
            </a:pPr>
            <a:r>
              <a:rPr lang="ar-SA" sz="1600" b="1" dirty="0">
                <a:solidFill>
                  <a:schemeClr val="bg1"/>
                </a:solidFill>
                <a:latin typeface="+mn-lt"/>
                <a:cs typeface="+mn-cs"/>
              </a:rPr>
              <a:t>جامعة الملك فيصل</a:t>
            </a:r>
            <a:endParaRPr lang="en-US" sz="1600" b="1" dirty="0">
              <a:solidFill>
                <a:schemeClr val="bg1"/>
              </a:solidFill>
              <a:latin typeface="+mn-lt"/>
              <a:cs typeface="+mn-cs"/>
            </a:endParaRPr>
          </a:p>
        </p:txBody>
      </p:sp>
      <p:pic>
        <p:nvPicPr>
          <p:cNvPr id="18" name="Picture 17"/>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35304" y="5964270"/>
            <a:ext cx="838200" cy="712470"/>
          </a:xfrm>
          <a:prstGeom prst="rect">
            <a:avLst/>
          </a:prstGeom>
        </p:spPr>
      </p:pic>
      <p:sp>
        <p:nvSpPr>
          <p:cNvPr id="19" name="Rectangle 18"/>
          <p:cNvSpPr/>
          <p:nvPr userDrawn="1"/>
        </p:nvSpPr>
        <p:spPr>
          <a:xfrm>
            <a:off x="914400" y="6581001"/>
            <a:ext cx="3116046" cy="276999"/>
          </a:xfrm>
          <a:prstGeom prst="rect">
            <a:avLst/>
          </a:prstGeom>
        </p:spPr>
        <p:txBody>
          <a:bodyPr wrap="none">
            <a:spAutoFit/>
          </a:bodyPr>
          <a:lstStyle/>
          <a:p>
            <a:pPr algn="l" rtl="0" fontAlgn="auto">
              <a:spcBef>
                <a:spcPts val="0"/>
              </a:spcBef>
              <a:spcAft>
                <a:spcPts val="0"/>
              </a:spcAft>
              <a:defRPr/>
            </a:pPr>
            <a:r>
              <a:rPr lang="en-US" sz="1200" dirty="0">
                <a:solidFill>
                  <a:schemeClr val="bg1"/>
                </a:solidFill>
                <a:latin typeface="+mn-lt"/>
                <a:cs typeface="+mn-cs"/>
              </a:rPr>
              <a:t>Deanship of E-Learning and Distance Education</a:t>
            </a:r>
          </a:p>
        </p:txBody>
      </p:sp>
      <p:sp>
        <p:nvSpPr>
          <p:cNvPr id="20" name="Rectangle 19"/>
          <p:cNvSpPr/>
          <p:nvPr userDrawn="1"/>
        </p:nvSpPr>
        <p:spPr>
          <a:xfrm>
            <a:off x="1183042" y="6290846"/>
            <a:ext cx="2795958" cy="338554"/>
          </a:xfrm>
          <a:prstGeom prst="rect">
            <a:avLst/>
          </a:prstGeom>
        </p:spPr>
        <p:txBody>
          <a:bodyPr wrap="none">
            <a:spAutoFit/>
          </a:bodyPr>
          <a:lstStyle/>
          <a:p>
            <a:pPr algn="l" rtl="0" fontAlgn="auto">
              <a:spcBef>
                <a:spcPts val="0"/>
              </a:spcBef>
              <a:spcAft>
                <a:spcPts val="0"/>
              </a:spcAft>
              <a:defRPr/>
            </a:pPr>
            <a:r>
              <a:rPr lang="ar-SA" sz="1600" b="1" dirty="0">
                <a:solidFill>
                  <a:schemeClr val="bg1"/>
                </a:solidFill>
                <a:latin typeface="+mn-lt"/>
                <a:cs typeface="+mn-cs"/>
              </a:rPr>
              <a:t>عمادة التعلم</a:t>
            </a:r>
            <a:r>
              <a:rPr lang="ar-SA" sz="1600" b="1" baseline="0" dirty="0">
                <a:solidFill>
                  <a:schemeClr val="bg1"/>
                </a:solidFill>
                <a:latin typeface="+mn-lt"/>
                <a:cs typeface="+mn-cs"/>
              </a:rPr>
              <a:t> الإلكتروني والتعليم عن بعد</a:t>
            </a:r>
            <a:endParaRPr lang="en-US" sz="1600" b="1" dirty="0">
              <a:solidFill>
                <a:schemeClr val="bg1"/>
              </a:solidFill>
              <a:latin typeface="+mn-lt"/>
              <a:cs typeface="+mn-cs"/>
            </a:endParaRPr>
          </a:p>
        </p:txBody>
      </p:sp>
      <p:sp>
        <p:nvSpPr>
          <p:cNvPr id="11" name="Rectangle 9"/>
          <p:cNvSpPr/>
          <p:nvPr userDrawn="1"/>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12" name="Rectangle 12"/>
          <p:cNvSpPr/>
          <p:nvPr userDrawn="1"/>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 id="2147483764" r:id="rId3"/>
    <p:sldLayoutId id="2147483774" r:id="rId4"/>
    <p:sldLayoutId id="2147483765" r:id="rId5"/>
    <p:sldLayoutId id="2147483766" r:id="rId6"/>
    <p:sldLayoutId id="2147483767" r:id="rId7"/>
    <p:sldLayoutId id="2147483768" r:id="rId8"/>
    <p:sldLayoutId id="2147483769" r:id="rId9"/>
    <p:sldLayoutId id="2147483770" r:id="rId10"/>
    <p:sldLayoutId id="2147483771" r:id="rId11"/>
  </p:sldLayoutIdLst>
  <p:hf hdr="0" ftr="0" dt="0"/>
  <p:txStyles>
    <p:titleStyle>
      <a:lvl1pPr algn="r" rtl="1" eaLnBrk="1" fontAlgn="base" hangingPunct="1">
        <a:spcBef>
          <a:spcPct val="0"/>
        </a:spcBef>
        <a:spcAft>
          <a:spcPct val="0"/>
        </a:spcAft>
        <a:defRPr sz="4400" kern="120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p:titleStyle>
    <p:bodyStyle>
      <a:lvl1pPr marL="342900" indent="-342900" algn="r" rtl="1" eaLnBrk="1" fontAlgn="base" hangingPunct="1">
        <a:spcBef>
          <a:spcPct val="20000"/>
        </a:spcBef>
        <a:spcAft>
          <a:spcPct val="0"/>
        </a:spcAft>
        <a:buFont typeface="Arial" pitchFamily="34" charset="0"/>
        <a:buChar char="•"/>
        <a:defRPr sz="3200" kern="1200">
          <a:solidFill>
            <a:srgbClr val="013E36"/>
          </a:solidFill>
          <a:latin typeface="+mn-lt"/>
          <a:ea typeface="+mn-ea"/>
          <a:cs typeface="Arial" charset="0"/>
        </a:defRPr>
      </a:lvl1pPr>
      <a:lvl2pPr marL="742950" indent="-285750" algn="r" rtl="1" eaLnBrk="1" fontAlgn="base" hangingPunct="1">
        <a:spcBef>
          <a:spcPct val="20000"/>
        </a:spcBef>
        <a:spcAft>
          <a:spcPct val="0"/>
        </a:spcAft>
        <a:buFont typeface="Arial" pitchFamily="34" charset="0"/>
        <a:buChar char="–"/>
        <a:defRPr sz="2800" kern="1200">
          <a:solidFill>
            <a:srgbClr val="013E36"/>
          </a:solidFill>
          <a:latin typeface="+mn-lt"/>
          <a:ea typeface="+mn-ea"/>
          <a:cs typeface="Arial" charset="0"/>
        </a:defRPr>
      </a:lvl2pPr>
      <a:lvl3pPr marL="1143000" indent="-228600" algn="r" rtl="1" eaLnBrk="1" fontAlgn="base" hangingPunct="1">
        <a:spcBef>
          <a:spcPct val="20000"/>
        </a:spcBef>
        <a:spcAft>
          <a:spcPct val="0"/>
        </a:spcAft>
        <a:buFont typeface="Arial" pitchFamily="34" charset="0"/>
        <a:buChar char="•"/>
        <a:defRPr sz="2400" kern="1200">
          <a:solidFill>
            <a:srgbClr val="013E36"/>
          </a:solidFill>
          <a:latin typeface="+mn-lt"/>
          <a:ea typeface="+mn-ea"/>
          <a:cs typeface="Arial" charset="0"/>
        </a:defRPr>
      </a:lvl3pPr>
      <a:lvl4pPr marL="1600200" indent="-228600" algn="r" rtl="1" eaLnBrk="1" fontAlgn="base" hangingPunct="1">
        <a:spcBef>
          <a:spcPct val="20000"/>
        </a:spcBef>
        <a:spcAft>
          <a:spcPct val="0"/>
        </a:spcAft>
        <a:buFont typeface="Arial" pitchFamily="34" charset="0"/>
        <a:buChar char="–"/>
        <a:defRPr sz="2000" kern="1200">
          <a:solidFill>
            <a:srgbClr val="013E36"/>
          </a:solidFill>
          <a:latin typeface="+mn-lt"/>
          <a:ea typeface="+mn-ea"/>
          <a:cs typeface="Arial" charset="0"/>
        </a:defRPr>
      </a:lvl4pPr>
      <a:lvl5pPr marL="2057400" indent="-228600" algn="r" rtl="1" eaLnBrk="1" fontAlgn="base" hangingPunct="1">
        <a:spcBef>
          <a:spcPct val="20000"/>
        </a:spcBef>
        <a:spcAft>
          <a:spcPct val="0"/>
        </a:spcAft>
        <a:buFont typeface="Arial" pitchFamily="34" charset="0"/>
        <a:buChar char="»"/>
        <a:defRPr sz="2000" kern="1200">
          <a:solidFill>
            <a:srgbClr val="013E36"/>
          </a:solidFill>
          <a:latin typeface="+mn-lt"/>
          <a:ea typeface="+mn-ea"/>
          <a:cs typeface="Arial" charset="0"/>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chart" Target="../charts/chart3.xml"/><Relationship Id="rId4" Type="http://schemas.openxmlformats.org/officeDocument/2006/relationships/chart" Target="../charts/char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Subtitle 5"/>
          <p:cNvSpPr txBox="1">
            <a:spLocks/>
          </p:cNvSpPr>
          <p:nvPr/>
        </p:nvSpPr>
        <p:spPr bwMode="auto">
          <a:xfrm>
            <a:off x="2432720" y="1058050"/>
            <a:ext cx="5472608" cy="12137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 typeface="Arial" pitchFamily="34" charset="0"/>
              <a:buNone/>
              <a:defRPr sz="3200" kern="1200">
                <a:solidFill>
                  <a:schemeClr val="tx1">
                    <a:tint val="75000"/>
                  </a:schemeClr>
                </a:solidFill>
                <a:latin typeface="+mn-lt"/>
                <a:ea typeface="+mn-ea"/>
                <a:cs typeface="Arial" charset="0"/>
              </a:defRPr>
            </a:lvl1pPr>
            <a:lvl2pPr marL="457200" indent="0" algn="ctr" rtl="0" eaLnBrk="0" fontAlgn="base" hangingPunct="0">
              <a:spcBef>
                <a:spcPct val="20000"/>
              </a:spcBef>
              <a:spcAft>
                <a:spcPct val="0"/>
              </a:spcAft>
              <a:buFont typeface="Arial" pitchFamily="34" charset="0"/>
              <a:buNone/>
              <a:defRPr sz="2800" kern="1200">
                <a:solidFill>
                  <a:schemeClr val="tx1">
                    <a:tint val="75000"/>
                  </a:schemeClr>
                </a:solidFill>
                <a:latin typeface="+mn-lt"/>
                <a:ea typeface="+mn-ea"/>
                <a:cs typeface="Arial" charset="0"/>
              </a:defRPr>
            </a:lvl2pPr>
            <a:lvl3pPr marL="914400" indent="0" algn="ctr" rtl="0" eaLnBrk="0" fontAlgn="base" hangingPunct="0">
              <a:spcBef>
                <a:spcPct val="20000"/>
              </a:spcBef>
              <a:spcAft>
                <a:spcPct val="0"/>
              </a:spcAft>
              <a:buFont typeface="Arial" pitchFamily="34" charset="0"/>
              <a:buNone/>
              <a:defRPr sz="2400" kern="1200">
                <a:solidFill>
                  <a:schemeClr val="tx1">
                    <a:tint val="75000"/>
                  </a:schemeClr>
                </a:solidFill>
                <a:latin typeface="+mn-lt"/>
                <a:ea typeface="+mn-ea"/>
                <a:cs typeface="Arial" charset="0"/>
              </a:defRPr>
            </a:lvl3pPr>
            <a:lvl4pPr marL="1371600" indent="0" algn="ctr" rtl="0" eaLnBrk="0" fontAlgn="base" hangingPunct="0">
              <a:spcBef>
                <a:spcPct val="20000"/>
              </a:spcBef>
              <a:spcAft>
                <a:spcPct val="0"/>
              </a:spcAft>
              <a:buFont typeface="Arial" pitchFamily="34" charset="0"/>
              <a:buNone/>
              <a:defRPr sz="2000" kern="1200">
                <a:solidFill>
                  <a:schemeClr val="tx1">
                    <a:tint val="75000"/>
                  </a:schemeClr>
                </a:solidFill>
                <a:latin typeface="+mn-lt"/>
                <a:ea typeface="+mn-ea"/>
                <a:cs typeface="Arial" charset="0"/>
              </a:defRPr>
            </a:lvl4pPr>
            <a:lvl5pPr marL="1828800" indent="0" algn="ctr" rtl="0" eaLnBrk="0" fontAlgn="base" hangingPunct="0">
              <a:spcBef>
                <a:spcPct val="20000"/>
              </a:spcBef>
              <a:spcAft>
                <a:spcPct val="0"/>
              </a:spcAft>
              <a:buFont typeface="Arial" pitchFamily="34" charset="0"/>
              <a:buNone/>
              <a:defRPr sz="2000" kern="1200">
                <a:solidFill>
                  <a:schemeClr val="tx1">
                    <a:tint val="75000"/>
                  </a:schemeClr>
                </a:solidFill>
                <a:latin typeface="+mn-lt"/>
                <a:ea typeface="+mn-ea"/>
                <a:cs typeface="Arial"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rtl="1" eaLnBrk="1" fontAlgn="auto" hangingPunct="1">
              <a:spcBef>
                <a:spcPct val="0"/>
              </a:spcBef>
              <a:spcAft>
                <a:spcPts val="0"/>
              </a:spcAft>
              <a:defRPr/>
            </a:pPr>
            <a:r>
              <a:rPr lang="ar-SA"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المحاضرة </a:t>
            </a:r>
            <a:r>
              <a:rPr lang="ar-DZ"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الثالثة</a:t>
            </a:r>
            <a:r>
              <a:rPr lang="ar-SA"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 عشر</a:t>
            </a:r>
          </a:p>
          <a:p>
            <a:pPr rtl="1" eaLnBrk="1" fontAlgn="auto" hangingPunct="1">
              <a:spcBef>
                <a:spcPct val="0"/>
              </a:spcBef>
              <a:spcAft>
                <a:spcPts val="0"/>
              </a:spcAft>
              <a:defRPr/>
            </a:pPr>
            <a:r>
              <a:rPr lang="en-US"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         </a:t>
            </a:r>
          </a:p>
          <a:p>
            <a:pPr rtl="1" eaLnBrk="1" fontAlgn="auto" hangingPunct="1">
              <a:spcBef>
                <a:spcPct val="0"/>
              </a:spcBef>
              <a:spcAft>
                <a:spcPts val="0"/>
              </a:spcAft>
              <a:defRPr/>
            </a:pPr>
            <a:endParaRPr lang="en-US"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endParaRPr>
          </a:p>
          <a:p>
            <a:pPr rtl="1" eaLnBrk="1" fontAlgn="auto" hangingPunct="1">
              <a:spcBef>
                <a:spcPct val="0"/>
              </a:spcBef>
              <a:spcAft>
                <a:spcPts val="0"/>
              </a:spcAft>
              <a:defRPr/>
            </a:pPr>
            <a:r>
              <a:rPr lang="en-US"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                   </a:t>
            </a:r>
          </a:p>
          <a:p>
            <a:pPr rtl="1" eaLnBrk="1" fontAlgn="auto" hangingPunct="1">
              <a:spcBef>
                <a:spcPct val="0"/>
              </a:spcBef>
              <a:spcAft>
                <a:spcPts val="0"/>
              </a:spcAft>
              <a:defRPr/>
            </a:pPr>
            <a:endParaRPr lang="en-US"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endParaRPr>
          </a:p>
          <a:p>
            <a:pPr rtl="1" eaLnBrk="1" fontAlgn="auto" hangingPunct="1">
              <a:spcBef>
                <a:spcPct val="0"/>
              </a:spcBef>
              <a:spcAft>
                <a:spcPts val="0"/>
              </a:spcAft>
              <a:defRPr/>
            </a:pPr>
            <a:endParaRPr lang="en-US"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endParaRPr>
          </a:p>
        </p:txBody>
      </p:sp>
      <p:sp>
        <p:nvSpPr>
          <p:cNvPr id="3" name="Slide Number Placeholder 2"/>
          <p:cNvSpPr>
            <a:spLocks noGrp="1"/>
          </p:cNvSpPr>
          <p:nvPr>
            <p:ph type="sldNum" sz="quarter" idx="10"/>
          </p:nvPr>
        </p:nvSpPr>
        <p:spPr/>
        <p:txBody>
          <a:bodyPr/>
          <a:lstStyle/>
          <a:p>
            <a:pPr>
              <a:defRPr/>
            </a:pPr>
            <a:fld id="{7B8EA862-7DD5-4A06-BDE1-DB7EC5FAA60C}" type="slidenum">
              <a:rPr lang="ar-SA" smtClean="0"/>
              <a:pPr>
                <a:defRPr/>
              </a:pPr>
              <a:t>1</a:t>
            </a:fld>
            <a:endParaRPr lang="en-US" dirty="0"/>
          </a:p>
        </p:txBody>
      </p:sp>
      <p:sp>
        <p:nvSpPr>
          <p:cNvPr id="2" name="Rectangle 1"/>
          <p:cNvSpPr/>
          <p:nvPr/>
        </p:nvSpPr>
        <p:spPr>
          <a:xfrm>
            <a:off x="3122210" y="5074731"/>
            <a:ext cx="3661580" cy="461665"/>
          </a:xfrm>
          <a:prstGeom prst="rect">
            <a:avLst/>
          </a:prstGeom>
          <a:solidFill>
            <a:schemeClr val="bg1"/>
          </a:solidFill>
        </p:spPr>
        <p:txBody>
          <a:bodyPr wrap="none">
            <a:spAutoFit/>
          </a:bodyPr>
          <a:lstStyle/>
          <a:p>
            <a:r>
              <a:rPr lang="ar-SA" sz="2400" b="1" dirty="0">
                <a:cs typeface="Akhbar MT" pitchFamily="2" charset="-78"/>
              </a:rPr>
              <a:t>(كتاب </a:t>
            </a:r>
            <a:r>
              <a:rPr lang="ar-DZ" sz="2400" b="1" dirty="0">
                <a:cs typeface="Akhbar MT" pitchFamily="2" charset="-78"/>
              </a:rPr>
              <a:t>أوما سيكاران</a:t>
            </a:r>
            <a:r>
              <a:rPr lang="ar-SA" sz="2400" b="1" dirty="0">
                <a:cs typeface="Akhbar MT" pitchFamily="2" charset="-78"/>
              </a:rPr>
              <a:t> ص </a:t>
            </a:r>
            <a:r>
              <a:rPr lang="ar-SA" b="1" dirty="0">
                <a:cs typeface="Akhbar MT" pitchFamily="2" charset="-78"/>
              </a:rPr>
              <a:t>481- 525</a:t>
            </a:r>
            <a:r>
              <a:rPr lang="ar-SA" sz="2400" b="1" dirty="0">
                <a:cs typeface="Akhbar MT" pitchFamily="2" charset="-78"/>
              </a:rPr>
              <a:t>)</a:t>
            </a:r>
            <a:endParaRPr lang="ar-SA" dirty="0"/>
          </a:p>
        </p:txBody>
      </p:sp>
      <p:sp>
        <p:nvSpPr>
          <p:cNvPr id="6" name="Rectangle 5">
            <a:extLst>
              <a:ext uri="{FF2B5EF4-FFF2-40B4-BE49-F238E27FC236}">
                <a16:creationId xmlns:a16="http://schemas.microsoft.com/office/drawing/2014/main" id="{6CE8F9EE-5EFA-4FA8-B3D6-98AF5254A707}"/>
              </a:ext>
            </a:extLst>
          </p:cNvPr>
          <p:cNvSpPr/>
          <p:nvPr/>
        </p:nvSpPr>
        <p:spPr>
          <a:xfrm>
            <a:off x="286313" y="5956240"/>
            <a:ext cx="9376286" cy="400110"/>
          </a:xfrm>
          <a:prstGeom prst="rect">
            <a:avLst/>
          </a:prstGeom>
        </p:spPr>
        <p:txBody>
          <a:bodyPr wrap="none">
            <a:spAutoFit/>
          </a:bodyPr>
          <a:ls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a:lstStyle>
          <a:p>
            <a:r>
              <a:rPr lang="ar-DZ" sz="2000" b="1" dirty="0">
                <a:highlight>
                  <a:srgbClr val="FFFF00"/>
                </a:highlight>
                <a:cs typeface="Akhbar MT" pitchFamily="2" charset="-78"/>
              </a:rPr>
              <a:t>د دبلة فاتح 2020- 2021 موجهة لطلبة الماستر 2 ادارة موارد بشرية، مقاولاتية وادارة استراتيجية للمنظمات</a:t>
            </a:r>
            <a:endParaRPr lang="en-GB" sz="2000" dirty="0">
              <a:highlight>
                <a:srgbClr val="FFFF00"/>
              </a:highlight>
            </a:endParaRPr>
          </a:p>
        </p:txBody>
      </p:sp>
      <p:sp>
        <p:nvSpPr>
          <p:cNvPr id="5" name="Title 4">
            <a:extLst>
              <a:ext uri="{FF2B5EF4-FFF2-40B4-BE49-F238E27FC236}">
                <a16:creationId xmlns:a16="http://schemas.microsoft.com/office/drawing/2014/main" id="{3A0B85BD-0B79-44B8-AC65-BAB5C7E76C91}"/>
              </a:ext>
            </a:extLst>
          </p:cNvPr>
          <p:cNvSpPr>
            <a:spLocks noGrp="1"/>
          </p:cNvSpPr>
          <p:nvPr>
            <p:ph type="ctrTitle"/>
          </p:nvPr>
        </p:nvSpPr>
        <p:spPr>
          <a:xfrm>
            <a:off x="764406" y="2465328"/>
            <a:ext cx="8420100" cy="2120886"/>
          </a:xfrm>
        </p:spPr>
        <p:txBody>
          <a:bodyPr/>
          <a:lstStyle/>
          <a:p>
            <a:r>
              <a:rPr lang="ar-DZ" b="1" dirty="0">
                <a:solidFill>
                  <a:schemeClr val="accent6">
                    <a:lumMod val="50000"/>
                  </a:schemeClr>
                </a:solidFill>
              </a:rPr>
              <a:t>تقرير البحث</a:t>
            </a:r>
            <a:br>
              <a:rPr lang="ar-DZ" b="1" dirty="0">
                <a:solidFill>
                  <a:schemeClr val="accent6">
                    <a:lumMod val="50000"/>
                  </a:schemeClr>
                </a:solidFill>
              </a:rPr>
            </a:br>
            <a:r>
              <a:rPr lang="ar-DZ" sz="4000" b="1" dirty="0">
                <a:solidFill>
                  <a:schemeClr val="accent6">
                    <a:lumMod val="50000"/>
                  </a:schemeClr>
                </a:solidFill>
              </a:rPr>
              <a:t>والتوثيق حسب ضوابط جمعية علم النفس الأمريكية </a:t>
            </a:r>
            <a:r>
              <a:rPr lang="en-GB" sz="4000" b="1" dirty="0">
                <a:solidFill>
                  <a:schemeClr val="accent6">
                    <a:lumMod val="50000"/>
                  </a:schemeClr>
                </a:solidFill>
              </a:rPr>
              <a:t>APA</a:t>
            </a:r>
            <a:endParaRPr lang="en-GB" b="1" dirty="0">
              <a:solidFill>
                <a:schemeClr val="accent6">
                  <a:lumMod val="50000"/>
                </a:schemeClr>
              </a:solidFill>
            </a:endParaRPr>
          </a:p>
        </p:txBody>
      </p:sp>
    </p:spTree>
    <p:extLst>
      <p:ext uri="{BB962C8B-B14F-4D97-AF65-F5344CB8AC3E}">
        <p14:creationId xmlns:p14="http://schemas.microsoft.com/office/powerpoint/2010/main" val="327237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2"/>
                                        </p:tgtEl>
                                        <p:attrNameLst>
                                          <p:attrName>style.visibility</p:attrName>
                                        </p:attrNameLst>
                                      </p:cBhvr>
                                      <p:to>
                                        <p:strVal val="visible"/>
                                      </p:to>
                                    </p:set>
                                    <p:animEffect transition="in" filter="wipe(down)">
                                      <p:cBhvr>
                                        <p:cTn id="23" dur="580">
                                          <p:stCondLst>
                                            <p:cond delay="0"/>
                                          </p:stCondLst>
                                        </p:cTn>
                                        <p:tgtEl>
                                          <p:spTgt spid="2"/>
                                        </p:tgtEl>
                                      </p:cBhvr>
                                    </p:animEffect>
                                    <p:anim calcmode="lin" valueType="num">
                                      <p:cBhvr>
                                        <p:cTn id="24"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29" dur="26">
                                          <p:stCondLst>
                                            <p:cond delay="650"/>
                                          </p:stCondLst>
                                        </p:cTn>
                                        <p:tgtEl>
                                          <p:spTgt spid="2"/>
                                        </p:tgtEl>
                                      </p:cBhvr>
                                      <p:to x="100000" y="60000"/>
                                    </p:animScale>
                                    <p:animScale>
                                      <p:cBhvr>
                                        <p:cTn id="30" dur="166" decel="50000">
                                          <p:stCondLst>
                                            <p:cond delay="676"/>
                                          </p:stCondLst>
                                        </p:cTn>
                                        <p:tgtEl>
                                          <p:spTgt spid="2"/>
                                        </p:tgtEl>
                                      </p:cBhvr>
                                      <p:to x="100000" y="100000"/>
                                    </p:animScale>
                                    <p:animScale>
                                      <p:cBhvr>
                                        <p:cTn id="31" dur="26">
                                          <p:stCondLst>
                                            <p:cond delay="1312"/>
                                          </p:stCondLst>
                                        </p:cTn>
                                        <p:tgtEl>
                                          <p:spTgt spid="2"/>
                                        </p:tgtEl>
                                      </p:cBhvr>
                                      <p:to x="100000" y="80000"/>
                                    </p:animScale>
                                    <p:animScale>
                                      <p:cBhvr>
                                        <p:cTn id="32" dur="166" decel="50000">
                                          <p:stCondLst>
                                            <p:cond delay="1338"/>
                                          </p:stCondLst>
                                        </p:cTn>
                                        <p:tgtEl>
                                          <p:spTgt spid="2"/>
                                        </p:tgtEl>
                                      </p:cBhvr>
                                      <p:to x="100000" y="100000"/>
                                    </p:animScale>
                                    <p:animScale>
                                      <p:cBhvr>
                                        <p:cTn id="33" dur="26">
                                          <p:stCondLst>
                                            <p:cond delay="1642"/>
                                          </p:stCondLst>
                                        </p:cTn>
                                        <p:tgtEl>
                                          <p:spTgt spid="2"/>
                                        </p:tgtEl>
                                      </p:cBhvr>
                                      <p:to x="100000" y="90000"/>
                                    </p:animScale>
                                    <p:animScale>
                                      <p:cBhvr>
                                        <p:cTn id="34" dur="166" decel="50000">
                                          <p:stCondLst>
                                            <p:cond delay="1668"/>
                                          </p:stCondLst>
                                        </p:cTn>
                                        <p:tgtEl>
                                          <p:spTgt spid="2"/>
                                        </p:tgtEl>
                                      </p:cBhvr>
                                      <p:to x="100000" y="100000"/>
                                    </p:animScale>
                                    <p:animScale>
                                      <p:cBhvr>
                                        <p:cTn id="35" dur="26">
                                          <p:stCondLst>
                                            <p:cond delay="1808"/>
                                          </p:stCondLst>
                                        </p:cTn>
                                        <p:tgtEl>
                                          <p:spTgt spid="2"/>
                                        </p:tgtEl>
                                      </p:cBhvr>
                                      <p:to x="100000" y="95000"/>
                                    </p:animScale>
                                    <p:animScale>
                                      <p:cBhvr>
                                        <p:cTn id="36"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10</a:t>
            </a:fld>
            <a:endParaRPr lang="en-US" sz="1200" dirty="0">
              <a:solidFill>
                <a:schemeClr val="bg1"/>
              </a:solidFill>
            </a:endParaRPr>
          </a:p>
        </p:txBody>
      </p:sp>
      <p:sp>
        <p:nvSpPr>
          <p:cNvPr id="9" name="Rectangle 8"/>
          <p:cNvSpPr/>
          <p:nvPr/>
        </p:nvSpPr>
        <p:spPr>
          <a:xfrm>
            <a:off x="7545288" y="1760184"/>
            <a:ext cx="1897629" cy="584775"/>
          </a:xfrm>
          <a:prstGeom prst="rect">
            <a:avLst/>
          </a:prstGeom>
          <a:solidFill>
            <a:srgbClr val="FFFF00"/>
          </a:solidFill>
          <a:ln>
            <a:solidFill>
              <a:schemeClr val="bg1"/>
            </a:solidFill>
          </a:ln>
        </p:spPr>
        <p:txBody>
          <a:bodyPr wrap="square">
            <a:spAutoFit/>
          </a:bodyPr>
          <a:lstStyle/>
          <a:p>
            <a:pPr marL="342900" indent="-342900">
              <a:buFont typeface="Wingdings" panose="05000000000000000000" pitchFamily="2" charset="2"/>
              <a:buChar char="v"/>
            </a:pPr>
            <a:r>
              <a:rPr lang="ar-SA" sz="3200" b="1" dirty="0"/>
              <a:t>المراجع</a:t>
            </a:r>
            <a:endParaRPr lang="ar-SA" sz="3200" dirty="0"/>
          </a:p>
        </p:txBody>
      </p:sp>
      <p:sp>
        <p:nvSpPr>
          <p:cNvPr id="10" name="Rectangle 9"/>
          <p:cNvSpPr/>
          <p:nvPr/>
        </p:nvSpPr>
        <p:spPr>
          <a:xfrm>
            <a:off x="6848274" y="3501008"/>
            <a:ext cx="2596627" cy="584775"/>
          </a:xfrm>
          <a:prstGeom prst="rect">
            <a:avLst/>
          </a:prstGeom>
          <a:solidFill>
            <a:srgbClr val="FFFF00"/>
          </a:solidFill>
          <a:ln>
            <a:solidFill>
              <a:schemeClr val="bg1"/>
            </a:solidFill>
          </a:ln>
        </p:spPr>
        <p:txBody>
          <a:bodyPr wrap="square">
            <a:spAutoFit/>
          </a:bodyPr>
          <a:lstStyle/>
          <a:p>
            <a:pPr marL="342900" indent="-342900">
              <a:buFont typeface="Wingdings" panose="05000000000000000000" pitchFamily="2" charset="2"/>
              <a:buChar char="v"/>
            </a:pPr>
            <a:r>
              <a:rPr lang="ar-SA" sz="3200" b="1" dirty="0"/>
              <a:t>الملاحق</a:t>
            </a:r>
            <a:endParaRPr lang="ar-SA" sz="3200" dirty="0"/>
          </a:p>
        </p:txBody>
      </p:sp>
      <p:sp>
        <p:nvSpPr>
          <p:cNvPr id="11" name="Rectangle 10"/>
          <p:cNvSpPr/>
          <p:nvPr/>
        </p:nvSpPr>
        <p:spPr>
          <a:xfrm>
            <a:off x="128464" y="1763384"/>
            <a:ext cx="7344816" cy="830997"/>
          </a:xfrm>
          <a:prstGeom prst="rect">
            <a:avLst/>
          </a:prstGeom>
        </p:spPr>
        <p:txBody>
          <a:bodyPr wrap="square">
            <a:spAutoFit/>
          </a:bodyPr>
          <a:lstStyle/>
          <a:p>
            <a:pPr marL="285750" indent="-285750">
              <a:buFont typeface="Wingdings" panose="05000000000000000000" pitchFamily="2" charset="2"/>
              <a:buChar char="ü"/>
            </a:pPr>
            <a:r>
              <a:rPr lang="ar-SA" sz="2400" b="1" dirty="0">
                <a:solidFill>
                  <a:srgbClr val="002060"/>
                </a:solidFill>
              </a:rPr>
              <a:t>تكون في صفحة مستقلة وتضم كل المراجع التي استخدمت في البحث في كل مراحله، مهمشة بطريقة علمية موحدة ومتعارف عليها. </a:t>
            </a:r>
            <a:endParaRPr lang="ar-SA" sz="2400" dirty="0"/>
          </a:p>
        </p:txBody>
      </p:sp>
      <p:sp>
        <p:nvSpPr>
          <p:cNvPr id="13" name="Rectangle 12"/>
          <p:cNvSpPr/>
          <p:nvPr/>
        </p:nvSpPr>
        <p:spPr>
          <a:xfrm>
            <a:off x="543774" y="3501173"/>
            <a:ext cx="6283788" cy="2308324"/>
          </a:xfrm>
          <a:prstGeom prst="rect">
            <a:avLst/>
          </a:prstGeom>
        </p:spPr>
        <p:txBody>
          <a:bodyPr wrap="square">
            <a:spAutoFit/>
          </a:bodyPr>
          <a:lstStyle/>
          <a:p>
            <a:pPr marL="285750" indent="-285750" algn="just">
              <a:buFont typeface="Wingdings" panose="05000000000000000000" pitchFamily="2" charset="2"/>
              <a:buChar char="ü"/>
            </a:pPr>
            <a:r>
              <a:rPr lang="ar-SA" sz="2400" b="1" dirty="0">
                <a:solidFill>
                  <a:srgbClr val="002060"/>
                </a:solidFill>
              </a:rPr>
              <a:t>تشكل الملاحق وثائق مهمة تلحق بالبحث في نهايته ولا توضع في متنه نظرا لحجمها الكبير أو لأنها لم تستخدم كثيرا من قبل الباحث ولكن يجب الإشارة اليها.  ويمكن أن تضم الخارطة التنظيمية للشركة، بعض القوانين، أسئلة المقابلات، نسخة من الاستبيانات، وهي تساعد القارئ على متابعة قراءة التقرير وفهمه.</a:t>
            </a:r>
            <a:endParaRPr lang="ar-SA" sz="2400" dirty="0"/>
          </a:p>
        </p:txBody>
      </p:sp>
    </p:spTree>
    <p:extLst>
      <p:ext uri="{BB962C8B-B14F-4D97-AF65-F5344CB8AC3E}">
        <p14:creationId xmlns:p14="http://schemas.microsoft.com/office/powerpoint/2010/main" val="1639061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down)">
                                      <p:cBhvr>
                                        <p:cTn id="7" dur="580">
                                          <p:stCondLst>
                                            <p:cond delay="0"/>
                                          </p:stCondLst>
                                        </p:cTn>
                                        <p:tgtEl>
                                          <p:spTgt spid="9"/>
                                        </p:tgtEl>
                                      </p:cBhvr>
                                    </p:animEffect>
                                    <p:anim calcmode="lin" valueType="num">
                                      <p:cBhvr>
                                        <p:cTn id="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3" dur="26">
                                          <p:stCondLst>
                                            <p:cond delay="650"/>
                                          </p:stCondLst>
                                        </p:cTn>
                                        <p:tgtEl>
                                          <p:spTgt spid="9"/>
                                        </p:tgtEl>
                                      </p:cBhvr>
                                      <p:to x="100000" y="60000"/>
                                    </p:animScale>
                                    <p:animScale>
                                      <p:cBhvr>
                                        <p:cTn id="14" dur="166" decel="50000">
                                          <p:stCondLst>
                                            <p:cond delay="676"/>
                                          </p:stCondLst>
                                        </p:cTn>
                                        <p:tgtEl>
                                          <p:spTgt spid="9"/>
                                        </p:tgtEl>
                                      </p:cBhvr>
                                      <p:to x="100000" y="100000"/>
                                    </p:animScale>
                                    <p:animScale>
                                      <p:cBhvr>
                                        <p:cTn id="15" dur="26">
                                          <p:stCondLst>
                                            <p:cond delay="1312"/>
                                          </p:stCondLst>
                                        </p:cTn>
                                        <p:tgtEl>
                                          <p:spTgt spid="9"/>
                                        </p:tgtEl>
                                      </p:cBhvr>
                                      <p:to x="100000" y="80000"/>
                                    </p:animScale>
                                    <p:animScale>
                                      <p:cBhvr>
                                        <p:cTn id="16" dur="166" decel="50000">
                                          <p:stCondLst>
                                            <p:cond delay="1338"/>
                                          </p:stCondLst>
                                        </p:cTn>
                                        <p:tgtEl>
                                          <p:spTgt spid="9"/>
                                        </p:tgtEl>
                                      </p:cBhvr>
                                      <p:to x="100000" y="100000"/>
                                    </p:animScale>
                                    <p:animScale>
                                      <p:cBhvr>
                                        <p:cTn id="17" dur="26">
                                          <p:stCondLst>
                                            <p:cond delay="1642"/>
                                          </p:stCondLst>
                                        </p:cTn>
                                        <p:tgtEl>
                                          <p:spTgt spid="9"/>
                                        </p:tgtEl>
                                      </p:cBhvr>
                                      <p:to x="100000" y="90000"/>
                                    </p:animScale>
                                    <p:animScale>
                                      <p:cBhvr>
                                        <p:cTn id="18" dur="166" decel="50000">
                                          <p:stCondLst>
                                            <p:cond delay="1668"/>
                                          </p:stCondLst>
                                        </p:cTn>
                                        <p:tgtEl>
                                          <p:spTgt spid="9"/>
                                        </p:tgtEl>
                                      </p:cBhvr>
                                      <p:to x="100000" y="100000"/>
                                    </p:animScale>
                                    <p:animScale>
                                      <p:cBhvr>
                                        <p:cTn id="19" dur="26">
                                          <p:stCondLst>
                                            <p:cond delay="1808"/>
                                          </p:stCondLst>
                                        </p:cTn>
                                        <p:tgtEl>
                                          <p:spTgt spid="9"/>
                                        </p:tgtEl>
                                      </p:cBhvr>
                                      <p:to x="100000" y="95000"/>
                                    </p:animScale>
                                    <p:animScale>
                                      <p:cBhvr>
                                        <p:cTn id="20" dur="166" decel="50000">
                                          <p:stCondLst>
                                            <p:cond delay="1834"/>
                                          </p:stCondLst>
                                        </p:cTn>
                                        <p:tgtEl>
                                          <p:spTgt spid="9"/>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down)">
                                      <p:cBhvr>
                                        <p:cTn id="23" dur="580">
                                          <p:stCondLst>
                                            <p:cond delay="0"/>
                                          </p:stCondLst>
                                        </p:cTn>
                                        <p:tgtEl>
                                          <p:spTgt spid="11"/>
                                        </p:tgtEl>
                                      </p:cBhvr>
                                    </p:animEffect>
                                    <p:anim calcmode="lin" valueType="num">
                                      <p:cBhvr>
                                        <p:cTn id="24"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29" dur="26">
                                          <p:stCondLst>
                                            <p:cond delay="650"/>
                                          </p:stCondLst>
                                        </p:cTn>
                                        <p:tgtEl>
                                          <p:spTgt spid="11"/>
                                        </p:tgtEl>
                                      </p:cBhvr>
                                      <p:to x="100000" y="60000"/>
                                    </p:animScale>
                                    <p:animScale>
                                      <p:cBhvr>
                                        <p:cTn id="30" dur="166" decel="50000">
                                          <p:stCondLst>
                                            <p:cond delay="676"/>
                                          </p:stCondLst>
                                        </p:cTn>
                                        <p:tgtEl>
                                          <p:spTgt spid="11"/>
                                        </p:tgtEl>
                                      </p:cBhvr>
                                      <p:to x="100000" y="100000"/>
                                    </p:animScale>
                                    <p:animScale>
                                      <p:cBhvr>
                                        <p:cTn id="31" dur="26">
                                          <p:stCondLst>
                                            <p:cond delay="1312"/>
                                          </p:stCondLst>
                                        </p:cTn>
                                        <p:tgtEl>
                                          <p:spTgt spid="11"/>
                                        </p:tgtEl>
                                      </p:cBhvr>
                                      <p:to x="100000" y="80000"/>
                                    </p:animScale>
                                    <p:animScale>
                                      <p:cBhvr>
                                        <p:cTn id="32" dur="166" decel="50000">
                                          <p:stCondLst>
                                            <p:cond delay="1338"/>
                                          </p:stCondLst>
                                        </p:cTn>
                                        <p:tgtEl>
                                          <p:spTgt spid="11"/>
                                        </p:tgtEl>
                                      </p:cBhvr>
                                      <p:to x="100000" y="100000"/>
                                    </p:animScale>
                                    <p:animScale>
                                      <p:cBhvr>
                                        <p:cTn id="33" dur="26">
                                          <p:stCondLst>
                                            <p:cond delay="1642"/>
                                          </p:stCondLst>
                                        </p:cTn>
                                        <p:tgtEl>
                                          <p:spTgt spid="11"/>
                                        </p:tgtEl>
                                      </p:cBhvr>
                                      <p:to x="100000" y="90000"/>
                                    </p:animScale>
                                    <p:animScale>
                                      <p:cBhvr>
                                        <p:cTn id="34" dur="166" decel="50000">
                                          <p:stCondLst>
                                            <p:cond delay="1668"/>
                                          </p:stCondLst>
                                        </p:cTn>
                                        <p:tgtEl>
                                          <p:spTgt spid="11"/>
                                        </p:tgtEl>
                                      </p:cBhvr>
                                      <p:to x="100000" y="100000"/>
                                    </p:animScale>
                                    <p:animScale>
                                      <p:cBhvr>
                                        <p:cTn id="35" dur="26">
                                          <p:stCondLst>
                                            <p:cond delay="1808"/>
                                          </p:stCondLst>
                                        </p:cTn>
                                        <p:tgtEl>
                                          <p:spTgt spid="11"/>
                                        </p:tgtEl>
                                      </p:cBhvr>
                                      <p:to x="100000" y="95000"/>
                                    </p:animScale>
                                    <p:animScale>
                                      <p:cBhvr>
                                        <p:cTn id="36" dur="166" decel="50000">
                                          <p:stCondLst>
                                            <p:cond delay="1834"/>
                                          </p:stCondLst>
                                        </p:cTn>
                                        <p:tgtEl>
                                          <p:spTgt spid="11"/>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fade">
                                      <p:cBhvr>
                                        <p:cTn id="41" dur="1000"/>
                                        <p:tgtEl>
                                          <p:spTgt spid="10"/>
                                        </p:tgtEl>
                                      </p:cBhvr>
                                    </p:animEffect>
                                    <p:anim calcmode="lin" valueType="num">
                                      <p:cBhvr>
                                        <p:cTn id="42" dur="1000" fill="hold"/>
                                        <p:tgtEl>
                                          <p:spTgt spid="10"/>
                                        </p:tgtEl>
                                        <p:attrNameLst>
                                          <p:attrName>ppt_x</p:attrName>
                                        </p:attrNameLst>
                                      </p:cBhvr>
                                      <p:tavLst>
                                        <p:tav tm="0">
                                          <p:val>
                                            <p:strVal val="#ppt_x"/>
                                          </p:val>
                                        </p:tav>
                                        <p:tav tm="100000">
                                          <p:val>
                                            <p:strVal val="#ppt_x"/>
                                          </p:val>
                                        </p:tav>
                                      </p:tavLst>
                                    </p:anim>
                                    <p:anim calcmode="lin" valueType="num">
                                      <p:cBhvr>
                                        <p:cTn id="43" dur="1000" fill="hold"/>
                                        <p:tgtEl>
                                          <p:spTgt spid="10"/>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fade">
                                      <p:cBhvr>
                                        <p:cTn id="46" dur="1000"/>
                                        <p:tgtEl>
                                          <p:spTgt spid="13"/>
                                        </p:tgtEl>
                                      </p:cBhvr>
                                    </p:animEffect>
                                    <p:anim calcmode="lin" valueType="num">
                                      <p:cBhvr>
                                        <p:cTn id="47" dur="1000" fill="hold"/>
                                        <p:tgtEl>
                                          <p:spTgt spid="13"/>
                                        </p:tgtEl>
                                        <p:attrNameLst>
                                          <p:attrName>ppt_x</p:attrName>
                                        </p:attrNameLst>
                                      </p:cBhvr>
                                      <p:tavLst>
                                        <p:tav tm="0">
                                          <p:val>
                                            <p:strVal val="#ppt_x"/>
                                          </p:val>
                                        </p:tav>
                                        <p:tav tm="100000">
                                          <p:val>
                                            <p:strVal val="#ppt_x"/>
                                          </p:val>
                                        </p:tav>
                                      </p:tavLst>
                                    </p:anim>
                                    <p:anim calcmode="lin" valueType="num">
                                      <p:cBhvr>
                                        <p:cTn id="48"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11" grpId="0"/>
      <p:bldP spid="13" grpId="0"/>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11</a:t>
            </a:fld>
            <a:endParaRPr lang="en-US" sz="1200" dirty="0">
              <a:solidFill>
                <a:schemeClr val="bg1"/>
              </a:solidFill>
            </a:endParaRPr>
          </a:p>
        </p:txBody>
      </p:sp>
      <p:sp>
        <p:nvSpPr>
          <p:cNvPr id="2" name="Rectangle 1"/>
          <p:cNvSpPr/>
          <p:nvPr/>
        </p:nvSpPr>
        <p:spPr>
          <a:xfrm>
            <a:off x="200472" y="1593153"/>
            <a:ext cx="9172034" cy="954107"/>
          </a:xfrm>
          <a:prstGeom prst="rect">
            <a:avLst/>
          </a:prstGeom>
        </p:spPr>
        <p:txBody>
          <a:bodyPr wrap="square">
            <a:spAutoFit/>
          </a:bodyPr>
          <a:lstStyle/>
          <a:p>
            <a:pPr marL="457200" indent="-457200">
              <a:buFont typeface="Wingdings" panose="05000000000000000000" pitchFamily="2" charset="2"/>
              <a:buChar char="q"/>
            </a:pPr>
            <a:r>
              <a:rPr lang="ar-SA" sz="2800" b="1" dirty="0">
                <a:solidFill>
                  <a:srgbClr val="013E36"/>
                </a:solidFill>
              </a:rPr>
              <a:t>يختلف العرض الشفهي عن التقرير المكتوب على الرغم من أن المحتوى والأهداف تكاد تكون نفسها</a:t>
            </a:r>
          </a:p>
        </p:txBody>
      </p:sp>
      <p:sp>
        <p:nvSpPr>
          <p:cNvPr id="5" name="Rectangle 4"/>
          <p:cNvSpPr/>
          <p:nvPr/>
        </p:nvSpPr>
        <p:spPr>
          <a:xfrm>
            <a:off x="128464" y="3986091"/>
            <a:ext cx="4558834" cy="523220"/>
          </a:xfrm>
          <a:prstGeom prst="rect">
            <a:avLst/>
          </a:prstGeom>
          <a:solidFill>
            <a:srgbClr val="FFC000"/>
          </a:solidFill>
        </p:spPr>
        <p:txBody>
          <a:bodyPr wrap="square">
            <a:spAutoFit/>
          </a:bodyPr>
          <a:lstStyle/>
          <a:p>
            <a:pPr marL="285750" indent="-285750">
              <a:buFont typeface="Wingdings" panose="05000000000000000000" pitchFamily="2" charset="2"/>
              <a:buChar char="§"/>
            </a:pPr>
            <a:r>
              <a:rPr lang="ar-SA" sz="2800" b="1" dirty="0"/>
              <a:t>شكل العرض (</a:t>
            </a:r>
            <a:r>
              <a:rPr lang="ar-SA" sz="2800" dirty="0"/>
              <a:t>الشرائح غالبا </a:t>
            </a:r>
            <a:r>
              <a:rPr lang="fr-FR" sz="2800" dirty="0"/>
              <a:t>PPT</a:t>
            </a:r>
            <a:r>
              <a:rPr lang="ar-SA" sz="2800" dirty="0"/>
              <a:t>)</a:t>
            </a:r>
          </a:p>
        </p:txBody>
      </p:sp>
      <p:sp>
        <p:nvSpPr>
          <p:cNvPr id="6" name="Rectangle 5"/>
          <p:cNvSpPr/>
          <p:nvPr/>
        </p:nvSpPr>
        <p:spPr>
          <a:xfrm>
            <a:off x="3155102" y="573840"/>
            <a:ext cx="4121307" cy="523220"/>
          </a:xfrm>
          <a:prstGeom prst="rect">
            <a:avLst/>
          </a:prstGeom>
          <a:solidFill>
            <a:srgbClr val="92D050"/>
          </a:solidFill>
        </p:spPr>
        <p:txBody>
          <a:bodyPr wrap="square">
            <a:spAutoFit/>
          </a:bodyPr>
          <a:lstStyle/>
          <a:p>
            <a:pPr marL="457200" indent="-457200" algn="ctr">
              <a:buFont typeface="Wingdings" panose="05000000000000000000" pitchFamily="2" charset="2"/>
              <a:buChar char="§"/>
            </a:pPr>
            <a:r>
              <a:rPr lang="ar-SA" sz="2800" b="1" dirty="0">
                <a:solidFill>
                  <a:srgbClr val="002060"/>
                </a:solidFill>
              </a:rPr>
              <a:t>العرض الشفهي للبحث</a:t>
            </a:r>
            <a:endParaRPr lang="ar-SA" sz="2800" dirty="0">
              <a:solidFill>
                <a:srgbClr val="002060"/>
              </a:solidFill>
            </a:endParaRPr>
          </a:p>
        </p:txBody>
      </p:sp>
      <p:sp>
        <p:nvSpPr>
          <p:cNvPr id="7" name="Rectangle 6"/>
          <p:cNvSpPr/>
          <p:nvPr/>
        </p:nvSpPr>
        <p:spPr>
          <a:xfrm>
            <a:off x="128464" y="3121804"/>
            <a:ext cx="4558834" cy="523220"/>
          </a:xfrm>
          <a:prstGeom prst="rect">
            <a:avLst/>
          </a:prstGeom>
          <a:solidFill>
            <a:schemeClr val="accent1">
              <a:lumMod val="40000"/>
              <a:lumOff val="60000"/>
            </a:schemeClr>
          </a:solidFill>
        </p:spPr>
        <p:txBody>
          <a:bodyPr wrap="square">
            <a:spAutoFit/>
          </a:bodyPr>
          <a:lstStyle/>
          <a:p>
            <a:pPr marL="285750" indent="-285750">
              <a:buFont typeface="Wingdings" panose="05000000000000000000" pitchFamily="2" charset="2"/>
              <a:buChar char="§"/>
            </a:pPr>
            <a:r>
              <a:rPr lang="ar-SA" sz="2800" b="1" dirty="0">
                <a:solidFill>
                  <a:srgbClr val="FF0000"/>
                </a:solidFill>
              </a:rPr>
              <a:t>طريقة العرض والتقديم</a:t>
            </a:r>
            <a:endParaRPr lang="ar-SA" sz="2800" dirty="0">
              <a:solidFill>
                <a:srgbClr val="FF0000"/>
              </a:solidFill>
            </a:endParaRPr>
          </a:p>
        </p:txBody>
      </p:sp>
      <p:sp>
        <p:nvSpPr>
          <p:cNvPr id="12" name="Bent Arrow 11"/>
          <p:cNvSpPr/>
          <p:nvPr/>
        </p:nvSpPr>
        <p:spPr>
          <a:xfrm rot="10800000">
            <a:off x="4940920" y="2649701"/>
            <a:ext cx="1565023" cy="1396937"/>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Tree>
    <p:extLst>
      <p:ext uri="{BB962C8B-B14F-4D97-AF65-F5344CB8AC3E}">
        <p14:creationId xmlns:p14="http://schemas.microsoft.com/office/powerpoint/2010/main" val="977176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Effect transition="in" filter="wipe(down)">
                                      <p:cBhvr>
                                        <p:cTn id="25" dur="580">
                                          <p:stCondLst>
                                            <p:cond delay="0"/>
                                          </p:stCondLst>
                                        </p:cTn>
                                        <p:tgtEl>
                                          <p:spTgt spid="2"/>
                                        </p:tgtEl>
                                      </p:cBhvr>
                                    </p:animEffect>
                                    <p:anim calcmode="lin" valueType="num">
                                      <p:cBhvr>
                                        <p:cTn id="26"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31" dur="26">
                                          <p:stCondLst>
                                            <p:cond delay="650"/>
                                          </p:stCondLst>
                                        </p:cTn>
                                        <p:tgtEl>
                                          <p:spTgt spid="2"/>
                                        </p:tgtEl>
                                      </p:cBhvr>
                                      <p:to x="100000" y="60000"/>
                                    </p:animScale>
                                    <p:animScale>
                                      <p:cBhvr>
                                        <p:cTn id="32" dur="166" decel="50000">
                                          <p:stCondLst>
                                            <p:cond delay="676"/>
                                          </p:stCondLst>
                                        </p:cTn>
                                        <p:tgtEl>
                                          <p:spTgt spid="2"/>
                                        </p:tgtEl>
                                      </p:cBhvr>
                                      <p:to x="100000" y="100000"/>
                                    </p:animScale>
                                    <p:animScale>
                                      <p:cBhvr>
                                        <p:cTn id="33" dur="26">
                                          <p:stCondLst>
                                            <p:cond delay="1312"/>
                                          </p:stCondLst>
                                        </p:cTn>
                                        <p:tgtEl>
                                          <p:spTgt spid="2"/>
                                        </p:tgtEl>
                                      </p:cBhvr>
                                      <p:to x="100000" y="80000"/>
                                    </p:animScale>
                                    <p:animScale>
                                      <p:cBhvr>
                                        <p:cTn id="34" dur="166" decel="50000">
                                          <p:stCondLst>
                                            <p:cond delay="1338"/>
                                          </p:stCondLst>
                                        </p:cTn>
                                        <p:tgtEl>
                                          <p:spTgt spid="2"/>
                                        </p:tgtEl>
                                      </p:cBhvr>
                                      <p:to x="100000" y="100000"/>
                                    </p:animScale>
                                    <p:animScale>
                                      <p:cBhvr>
                                        <p:cTn id="35" dur="26">
                                          <p:stCondLst>
                                            <p:cond delay="1642"/>
                                          </p:stCondLst>
                                        </p:cTn>
                                        <p:tgtEl>
                                          <p:spTgt spid="2"/>
                                        </p:tgtEl>
                                      </p:cBhvr>
                                      <p:to x="100000" y="90000"/>
                                    </p:animScale>
                                    <p:animScale>
                                      <p:cBhvr>
                                        <p:cTn id="36" dur="166" decel="50000">
                                          <p:stCondLst>
                                            <p:cond delay="1668"/>
                                          </p:stCondLst>
                                        </p:cTn>
                                        <p:tgtEl>
                                          <p:spTgt spid="2"/>
                                        </p:tgtEl>
                                      </p:cBhvr>
                                      <p:to x="100000" y="100000"/>
                                    </p:animScale>
                                    <p:animScale>
                                      <p:cBhvr>
                                        <p:cTn id="37" dur="26">
                                          <p:stCondLst>
                                            <p:cond delay="1808"/>
                                          </p:stCondLst>
                                        </p:cTn>
                                        <p:tgtEl>
                                          <p:spTgt spid="2"/>
                                        </p:tgtEl>
                                      </p:cBhvr>
                                      <p:to x="100000" y="95000"/>
                                    </p:animScale>
                                    <p:animScale>
                                      <p:cBhvr>
                                        <p:cTn id="38" dur="166" decel="50000">
                                          <p:stCondLst>
                                            <p:cond delay="1834"/>
                                          </p:stCondLst>
                                        </p:cTn>
                                        <p:tgtEl>
                                          <p:spTgt spid="2"/>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wipe(down)">
                                      <p:cBhvr>
                                        <p:cTn id="41" dur="580">
                                          <p:stCondLst>
                                            <p:cond delay="0"/>
                                          </p:stCondLst>
                                        </p:cTn>
                                        <p:tgtEl>
                                          <p:spTgt spid="12"/>
                                        </p:tgtEl>
                                      </p:cBhvr>
                                    </p:animEffect>
                                    <p:anim calcmode="lin" valueType="num">
                                      <p:cBhvr>
                                        <p:cTn id="42"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47" dur="26">
                                          <p:stCondLst>
                                            <p:cond delay="650"/>
                                          </p:stCondLst>
                                        </p:cTn>
                                        <p:tgtEl>
                                          <p:spTgt spid="12"/>
                                        </p:tgtEl>
                                      </p:cBhvr>
                                      <p:to x="100000" y="60000"/>
                                    </p:animScale>
                                    <p:animScale>
                                      <p:cBhvr>
                                        <p:cTn id="48" dur="166" decel="50000">
                                          <p:stCondLst>
                                            <p:cond delay="676"/>
                                          </p:stCondLst>
                                        </p:cTn>
                                        <p:tgtEl>
                                          <p:spTgt spid="12"/>
                                        </p:tgtEl>
                                      </p:cBhvr>
                                      <p:to x="100000" y="100000"/>
                                    </p:animScale>
                                    <p:animScale>
                                      <p:cBhvr>
                                        <p:cTn id="49" dur="26">
                                          <p:stCondLst>
                                            <p:cond delay="1312"/>
                                          </p:stCondLst>
                                        </p:cTn>
                                        <p:tgtEl>
                                          <p:spTgt spid="12"/>
                                        </p:tgtEl>
                                      </p:cBhvr>
                                      <p:to x="100000" y="80000"/>
                                    </p:animScale>
                                    <p:animScale>
                                      <p:cBhvr>
                                        <p:cTn id="50" dur="166" decel="50000">
                                          <p:stCondLst>
                                            <p:cond delay="1338"/>
                                          </p:stCondLst>
                                        </p:cTn>
                                        <p:tgtEl>
                                          <p:spTgt spid="12"/>
                                        </p:tgtEl>
                                      </p:cBhvr>
                                      <p:to x="100000" y="100000"/>
                                    </p:animScale>
                                    <p:animScale>
                                      <p:cBhvr>
                                        <p:cTn id="51" dur="26">
                                          <p:stCondLst>
                                            <p:cond delay="1642"/>
                                          </p:stCondLst>
                                        </p:cTn>
                                        <p:tgtEl>
                                          <p:spTgt spid="12"/>
                                        </p:tgtEl>
                                      </p:cBhvr>
                                      <p:to x="100000" y="90000"/>
                                    </p:animScale>
                                    <p:animScale>
                                      <p:cBhvr>
                                        <p:cTn id="52" dur="166" decel="50000">
                                          <p:stCondLst>
                                            <p:cond delay="1668"/>
                                          </p:stCondLst>
                                        </p:cTn>
                                        <p:tgtEl>
                                          <p:spTgt spid="12"/>
                                        </p:tgtEl>
                                      </p:cBhvr>
                                      <p:to x="100000" y="100000"/>
                                    </p:animScale>
                                    <p:animScale>
                                      <p:cBhvr>
                                        <p:cTn id="53" dur="26">
                                          <p:stCondLst>
                                            <p:cond delay="1808"/>
                                          </p:stCondLst>
                                        </p:cTn>
                                        <p:tgtEl>
                                          <p:spTgt spid="12"/>
                                        </p:tgtEl>
                                      </p:cBhvr>
                                      <p:to x="100000" y="95000"/>
                                    </p:animScale>
                                    <p:animScale>
                                      <p:cBhvr>
                                        <p:cTn id="54" dur="166" decel="50000">
                                          <p:stCondLst>
                                            <p:cond delay="1834"/>
                                          </p:stCondLst>
                                        </p:cTn>
                                        <p:tgtEl>
                                          <p:spTgt spid="12"/>
                                        </p:tgtEl>
                                      </p:cBhvr>
                                      <p:to x="100000" y="100000"/>
                                    </p:animScale>
                                  </p:childTnLst>
                                </p:cTn>
                              </p:par>
                              <p:par>
                                <p:cTn id="55" presetID="26" presetClass="entr" presetSubtype="0" fill="hold" grpId="0" nodeType="with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wipe(down)">
                                      <p:cBhvr>
                                        <p:cTn id="57" dur="580">
                                          <p:stCondLst>
                                            <p:cond delay="0"/>
                                          </p:stCondLst>
                                        </p:cTn>
                                        <p:tgtEl>
                                          <p:spTgt spid="7"/>
                                        </p:tgtEl>
                                      </p:cBhvr>
                                    </p:animEffect>
                                    <p:anim calcmode="lin" valueType="num">
                                      <p:cBhvr>
                                        <p:cTn id="5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63" dur="26">
                                          <p:stCondLst>
                                            <p:cond delay="650"/>
                                          </p:stCondLst>
                                        </p:cTn>
                                        <p:tgtEl>
                                          <p:spTgt spid="7"/>
                                        </p:tgtEl>
                                      </p:cBhvr>
                                      <p:to x="100000" y="60000"/>
                                    </p:animScale>
                                    <p:animScale>
                                      <p:cBhvr>
                                        <p:cTn id="64" dur="166" decel="50000">
                                          <p:stCondLst>
                                            <p:cond delay="676"/>
                                          </p:stCondLst>
                                        </p:cTn>
                                        <p:tgtEl>
                                          <p:spTgt spid="7"/>
                                        </p:tgtEl>
                                      </p:cBhvr>
                                      <p:to x="100000" y="100000"/>
                                    </p:animScale>
                                    <p:animScale>
                                      <p:cBhvr>
                                        <p:cTn id="65" dur="26">
                                          <p:stCondLst>
                                            <p:cond delay="1312"/>
                                          </p:stCondLst>
                                        </p:cTn>
                                        <p:tgtEl>
                                          <p:spTgt spid="7"/>
                                        </p:tgtEl>
                                      </p:cBhvr>
                                      <p:to x="100000" y="80000"/>
                                    </p:animScale>
                                    <p:animScale>
                                      <p:cBhvr>
                                        <p:cTn id="66" dur="166" decel="50000">
                                          <p:stCondLst>
                                            <p:cond delay="1338"/>
                                          </p:stCondLst>
                                        </p:cTn>
                                        <p:tgtEl>
                                          <p:spTgt spid="7"/>
                                        </p:tgtEl>
                                      </p:cBhvr>
                                      <p:to x="100000" y="100000"/>
                                    </p:animScale>
                                    <p:animScale>
                                      <p:cBhvr>
                                        <p:cTn id="67" dur="26">
                                          <p:stCondLst>
                                            <p:cond delay="1642"/>
                                          </p:stCondLst>
                                        </p:cTn>
                                        <p:tgtEl>
                                          <p:spTgt spid="7"/>
                                        </p:tgtEl>
                                      </p:cBhvr>
                                      <p:to x="100000" y="90000"/>
                                    </p:animScale>
                                    <p:animScale>
                                      <p:cBhvr>
                                        <p:cTn id="68" dur="166" decel="50000">
                                          <p:stCondLst>
                                            <p:cond delay="1668"/>
                                          </p:stCondLst>
                                        </p:cTn>
                                        <p:tgtEl>
                                          <p:spTgt spid="7"/>
                                        </p:tgtEl>
                                      </p:cBhvr>
                                      <p:to x="100000" y="100000"/>
                                    </p:animScale>
                                    <p:animScale>
                                      <p:cBhvr>
                                        <p:cTn id="69" dur="26">
                                          <p:stCondLst>
                                            <p:cond delay="1808"/>
                                          </p:stCondLst>
                                        </p:cTn>
                                        <p:tgtEl>
                                          <p:spTgt spid="7"/>
                                        </p:tgtEl>
                                      </p:cBhvr>
                                      <p:to x="100000" y="95000"/>
                                    </p:animScale>
                                    <p:animScale>
                                      <p:cBhvr>
                                        <p:cTn id="70" dur="166" decel="50000">
                                          <p:stCondLst>
                                            <p:cond delay="1834"/>
                                          </p:stCondLst>
                                        </p:cTn>
                                        <p:tgtEl>
                                          <p:spTgt spid="7"/>
                                        </p:tgtEl>
                                      </p:cBhvr>
                                      <p:to x="100000" y="100000"/>
                                    </p:animScale>
                                  </p:childTnLst>
                                </p:cTn>
                              </p:par>
                              <p:par>
                                <p:cTn id="71" presetID="26" presetClass="entr" presetSubtype="0" fill="hold" grpId="0" nodeType="withEffect">
                                  <p:stCondLst>
                                    <p:cond delay="0"/>
                                  </p:stCondLst>
                                  <p:childTnLst>
                                    <p:set>
                                      <p:cBhvr>
                                        <p:cTn id="72" dur="1" fill="hold">
                                          <p:stCondLst>
                                            <p:cond delay="0"/>
                                          </p:stCondLst>
                                        </p:cTn>
                                        <p:tgtEl>
                                          <p:spTgt spid="5"/>
                                        </p:tgtEl>
                                        <p:attrNameLst>
                                          <p:attrName>style.visibility</p:attrName>
                                        </p:attrNameLst>
                                      </p:cBhvr>
                                      <p:to>
                                        <p:strVal val="visible"/>
                                      </p:to>
                                    </p:set>
                                    <p:animEffect transition="in" filter="wipe(down)">
                                      <p:cBhvr>
                                        <p:cTn id="73" dur="580">
                                          <p:stCondLst>
                                            <p:cond delay="0"/>
                                          </p:stCondLst>
                                        </p:cTn>
                                        <p:tgtEl>
                                          <p:spTgt spid="5"/>
                                        </p:tgtEl>
                                      </p:cBhvr>
                                    </p:animEffect>
                                    <p:anim calcmode="lin" valueType="num">
                                      <p:cBhvr>
                                        <p:cTn id="7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79" dur="26">
                                          <p:stCondLst>
                                            <p:cond delay="650"/>
                                          </p:stCondLst>
                                        </p:cTn>
                                        <p:tgtEl>
                                          <p:spTgt spid="5"/>
                                        </p:tgtEl>
                                      </p:cBhvr>
                                      <p:to x="100000" y="60000"/>
                                    </p:animScale>
                                    <p:animScale>
                                      <p:cBhvr>
                                        <p:cTn id="80" dur="166" decel="50000">
                                          <p:stCondLst>
                                            <p:cond delay="676"/>
                                          </p:stCondLst>
                                        </p:cTn>
                                        <p:tgtEl>
                                          <p:spTgt spid="5"/>
                                        </p:tgtEl>
                                      </p:cBhvr>
                                      <p:to x="100000" y="100000"/>
                                    </p:animScale>
                                    <p:animScale>
                                      <p:cBhvr>
                                        <p:cTn id="81" dur="26">
                                          <p:stCondLst>
                                            <p:cond delay="1312"/>
                                          </p:stCondLst>
                                        </p:cTn>
                                        <p:tgtEl>
                                          <p:spTgt spid="5"/>
                                        </p:tgtEl>
                                      </p:cBhvr>
                                      <p:to x="100000" y="80000"/>
                                    </p:animScale>
                                    <p:animScale>
                                      <p:cBhvr>
                                        <p:cTn id="82" dur="166" decel="50000">
                                          <p:stCondLst>
                                            <p:cond delay="1338"/>
                                          </p:stCondLst>
                                        </p:cTn>
                                        <p:tgtEl>
                                          <p:spTgt spid="5"/>
                                        </p:tgtEl>
                                      </p:cBhvr>
                                      <p:to x="100000" y="100000"/>
                                    </p:animScale>
                                    <p:animScale>
                                      <p:cBhvr>
                                        <p:cTn id="83" dur="26">
                                          <p:stCondLst>
                                            <p:cond delay="1642"/>
                                          </p:stCondLst>
                                        </p:cTn>
                                        <p:tgtEl>
                                          <p:spTgt spid="5"/>
                                        </p:tgtEl>
                                      </p:cBhvr>
                                      <p:to x="100000" y="90000"/>
                                    </p:animScale>
                                    <p:animScale>
                                      <p:cBhvr>
                                        <p:cTn id="84" dur="166" decel="50000">
                                          <p:stCondLst>
                                            <p:cond delay="1668"/>
                                          </p:stCondLst>
                                        </p:cTn>
                                        <p:tgtEl>
                                          <p:spTgt spid="5"/>
                                        </p:tgtEl>
                                      </p:cBhvr>
                                      <p:to x="100000" y="100000"/>
                                    </p:animScale>
                                    <p:animScale>
                                      <p:cBhvr>
                                        <p:cTn id="85" dur="26">
                                          <p:stCondLst>
                                            <p:cond delay="1808"/>
                                          </p:stCondLst>
                                        </p:cTn>
                                        <p:tgtEl>
                                          <p:spTgt spid="5"/>
                                        </p:tgtEl>
                                      </p:cBhvr>
                                      <p:to x="100000" y="95000"/>
                                    </p:animScale>
                                    <p:animScale>
                                      <p:cBhvr>
                                        <p:cTn id="86"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animBg="1"/>
      <p:bldP spid="6" grpId="0" animBg="1"/>
      <p:bldP spid="7" grpId="0" animBg="1"/>
      <p:bldP spid="12"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12</a:t>
            </a:fld>
            <a:endParaRPr lang="en-US" sz="1200" dirty="0">
              <a:solidFill>
                <a:schemeClr val="bg1"/>
              </a:solidFill>
            </a:endParaRPr>
          </a:p>
        </p:txBody>
      </p:sp>
      <p:sp>
        <p:nvSpPr>
          <p:cNvPr id="5" name="Rectangle 4"/>
          <p:cNvSpPr/>
          <p:nvPr/>
        </p:nvSpPr>
        <p:spPr>
          <a:xfrm>
            <a:off x="1928664" y="692696"/>
            <a:ext cx="5298267" cy="584775"/>
          </a:xfrm>
          <a:prstGeom prst="rect">
            <a:avLst/>
          </a:prstGeom>
          <a:solidFill>
            <a:srgbClr val="FFC000"/>
          </a:solidFill>
        </p:spPr>
        <p:txBody>
          <a:bodyPr wrap="square">
            <a:spAutoFit/>
          </a:bodyPr>
          <a:lstStyle/>
          <a:p>
            <a:pPr marL="285750" indent="-285750">
              <a:buFont typeface="Wingdings" panose="05000000000000000000" pitchFamily="2" charset="2"/>
              <a:buChar char="§"/>
            </a:pPr>
            <a:r>
              <a:rPr lang="ar-SA" sz="3200" b="1" dirty="0"/>
              <a:t>شكل العرض (الشرائح غالبا </a:t>
            </a:r>
            <a:r>
              <a:rPr lang="fr-FR" sz="3200" b="1" dirty="0"/>
              <a:t>PPT</a:t>
            </a:r>
            <a:r>
              <a:rPr lang="ar-SA" sz="3200" b="1" dirty="0"/>
              <a:t>)</a:t>
            </a:r>
            <a:endParaRPr lang="ar-SA" sz="3200" dirty="0"/>
          </a:p>
        </p:txBody>
      </p:sp>
      <p:sp>
        <p:nvSpPr>
          <p:cNvPr id="8" name="Right Arrow 7"/>
          <p:cNvSpPr/>
          <p:nvPr/>
        </p:nvSpPr>
        <p:spPr>
          <a:xfrm rot="5400000">
            <a:off x="4321283" y="1337059"/>
            <a:ext cx="712662" cy="1008112"/>
          </a:xfrm>
          <a:prstGeom prst="rightArrow">
            <a:avLst/>
          </a:prstGeom>
          <a:solidFill>
            <a:srgbClr val="FFC000"/>
          </a:solidFill>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SA"/>
          </a:p>
        </p:txBody>
      </p:sp>
      <p:sp>
        <p:nvSpPr>
          <p:cNvPr id="10" name="Rectangle 9"/>
          <p:cNvSpPr/>
          <p:nvPr/>
        </p:nvSpPr>
        <p:spPr>
          <a:xfrm>
            <a:off x="272480" y="2404759"/>
            <a:ext cx="9112672" cy="2677656"/>
          </a:xfrm>
          <a:prstGeom prst="rect">
            <a:avLst/>
          </a:prstGeom>
          <a:solidFill>
            <a:srgbClr val="FFC000"/>
          </a:solidFill>
        </p:spPr>
        <p:txBody>
          <a:bodyPr wrap="square">
            <a:spAutoFit/>
          </a:bodyPr>
          <a:lstStyle/>
          <a:p>
            <a:pPr marL="285750" indent="-285750">
              <a:buFont typeface="Wingdings" panose="05000000000000000000" pitchFamily="2" charset="2"/>
              <a:buChar char="§"/>
            </a:pPr>
            <a:r>
              <a:rPr lang="ar-SA" sz="2800" dirty="0"/>
              <a:t>توزيع المحتوى على الشرائح وعلى الوقت</a:t>
            </a:r>
          </a:p>
          <a:p>
            <a:pPr marL="285750" indent="-285750">
              <a:buFont typeface="Wingdings" panose="05000000000000000000" pitchFamily="2" charset="2"/>
              <a:buChar char="§"/>
            </a:pPr>
            <a:r>
              <a:rPr lang="ar-SA" sz="2800" dirty="0"/>
              <a:t>التركيز على الأساسيات (مقدمة، أهمية البحث، الصعوبات، طريقة جمع ومعالجة البيانات، النتائج والتوصيات)</a:t>
            </a:r>
          </a:p>
          <a:p>
            <a:pPr marL="285750" indent="-285750">
              <a:buFont typeface="Wingdings" panose="05000000000000000000" pitchFamily="2" charset="2"/>
              <a:buChar char="§"/>
            </a:pPr>
            <a:r>
              <a:rPr lang="ar-SA" sz="2800" dirty="0"/>
              <a:t>التفاصيل يمكن أن تعطى عند المناقشة والإجابة عن الأسئلة</a:t>
            </a:r>
          </a:p>
          <a:p>
            <a:pPr marL="285750" indent="-285750">
              <a:buFont typeface="Wingdings" panose="05000000000000000000" pitchFamily="2" charset="2"/>
              <a:buChar char="§"/>
            </a:pPr>
            <a:r>
              <a:rPr lang="ar-SA" sz="2800" dirty="0"/>
              <a:t>حسن استخدام الألوان وحجم الخط وطريقة الكتابة </a:t>
            </a:r>
          </a:p>
          <a:p>
            <a:pPr marL="285750" indent="-285750">
              <a:buFont typeface="Wingdings" panose="05000000000000000000" pitchFamily="2" charset="2"/>
              <a:buChar char="§"/>
            </a:pPr>
            <a:r>
              <a:rPr lang="ar-SA" sz="2800" dirty="0"/>
              <a:t>استخدام المساعدات البصرية والرسوم والبيانات (صورة أفضل من ألف كلمة)</a:t>
            </a:r>
          </a:p>
        </p:txBody>
      </p:sp>
    </p:spTree>
    <p:extLst>
      <p:ext uri="{BB962C8B-B14F-4D97-AF65-F5344CB8AC3E}">
        <p14:creationId xmlns:p14="http://schemas.microsoft.com/office/powerpoint/2010/main" val="2869963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wipe(down)">
                                      <p:cBhvr>
                                        <p:cTn id="23" dur="580">
                                          <p:stCondLst>
                                            <p:cond delay="0"/>
                                          </p:stCondLst>
                                        </p:cTn>
                                        <p:tgtEl>
                                          <p:spTgt spid="8"/>
                                        </p:tgtEl>
                                      </p:cBhvr>
                                    </p:animEffect>
                                    <p:anim calcmode="lin" valueType="num">
                                      <p:cBhvr>
                                        <p:cTn id="24"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29" dur="26">
                                          <p:stCondLst>
                                            <p:cond delay="650"/>
                                          </p:stCondLst>
                                        </p:cTn>
                                        <p:tgtEl>
                                          <p:spTgt spid="8"/>
                                        </p:tgtEl>
                                      </p:cBhvr>
                                      <p:to x="100000" y="60000"/>
                                    </p:animScale>
                                    <p:animScale>
                                      <p:cBhvr>
                                        <p:cTn id="30" dur="166" decel="50000">
                                          <p:stCondLst>
                                            <p:cond delay="676"/>
                                          </p:stCondLst>
                                        </p:cTn>
                                        <p:tgtEl>
                                          <p:spTgt spid="8"/>
                                        </p:tgtEl>
                                      </p:cBhvr>
                                      <p:to x="100000" y="100000"/>
                                    </p:animScale>
                                    <p:animScale>
                                      <p:cBhvr>
                                        <p:cTn id="31" dur="26">
                                          <p:stCondLst>
                                            <p:cond delay="1312"/>
                                          </p:stCondLst>
                                        </p:cTn>
                                        <p:tgtEl>
                                          <p:spTgt spid="8"/>
                                        </p:tgtEl>
                                      </p:cBhvr>
                                      <p:to x="100000" y="80000"/>
                                    </p:animScale>
                                    <p:animScale>
                                      <p:cBhvr>
                                        <p:cTn id="32" dur="166" decel="50000">
                                          <p:stCondLst>
                                            <p:cond delay="1338"/>
                                          </p:stCondLst>
                                        </p:cTn>
                                        <p:tgtEl>
                                          <p:spTgt spid="8"/>
                                        </p:tgtEl>
                                      </p:cBhvr>
                                      <p:to x="100000" y="100000"/>
                                    </p:animScale>
                                    <p:animScale>
                                      <p:cBhvr>
                                        <p:cTn id="33" dur="26">
                                          <p:stCondLst>
                                            <p:cond delay="1642"/>
                                          </p:stCondLst>
                                        </p:cTn>
                                        <p:tgtEl>
                                          <p:spTgt spid="8"/>
                                        </p:tgtEl>
                                      </p:cBhvr>
                                      <p:to x="100000" y="90000"/>
                                    </p:animScale>
                                    <p:animScale>
                                      <p:cBhvr>
                                        <p:cTn id="34" dur="166" decel="50000">
                                          <p:stCondLst>
                                            <p:cond delay="1668"/>
                                          </p:stCondLst>
                                        </p:cTn>
                                        <p:tgtEl>
                                          <p:spTgt spid="8"/>
                                        </p:tgtEl>
                                      </p:cBhvr>
                                      <p:to x="100000" y="100000"/>
                                    </p:animScale>
                                    <p:animScale>
                                      <p:cBhvr>
                                        <p:cTn id="35" dur="26">
                                          <p:stCondLst>
                                            <p:cond delay="1808"/>
                                          </p:stCondLst>
                                        </p:cTn>
                                        <p:tgtEl>
                                          <p:spTgt spid="8"/>
                                        </p:tgtEl>
                                      </p:cBhvr>
                                      <p:to x="100000" y="95000"/>
                                    </p:animScale>
                                    <p:animScale>
                                      <p:cBhvr>
                                        <p:cTn id="36" dur="166" decel="50000">
                                          <p:stCondLst>
                                            <p:cond delay="1834"/>
                                          </p:stCondLst>
                                        </p:cTn>
                                        <p:tgtEl>
                                          <p:spTgt spid="8"/>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wipe(down)">
                                      <p:cBhvr>
                                        <p:cTn id="39" dur="580">
                                          <p:stCondLst>
                                            <p:cond delay="0"/>
                                          </p:stCondLst>
                                        </p:cTn>
                                        <p:tgtEl>
                                          <p:spTgt spid="10"/>
                                        </p:tgtEl>
                                      </p:cBhvr>
                                    </p:animEffect>
                                    <p:anim calcmode="lin" valueType="num">
                                      <p:cBhvr>
                                        <p:cTn id="40"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45" dur="26">
                                          <p:stCondLst>
                                            <p:cond delay="650"/>
                                          </p:stCondLst>
                                        </p:cTn>
                                        <p:tgtEl>
                                          <p:spTgt spid="10"/>
                                        </p:tgtEl>
                                      </p:cBhvr>
                                      <p:to x="100000" y="60000"/>
                                    </p:animScale>
                                    <p:animScale>
                                      <p:cBhvr>
                                        <p:cTn id="46" dur="166" decel="50000">
                                          <p:stCondLst>
                                            <p:cond delay="676"/>
                                          </p:stCondLst>
                                        </p:cTn>
                                        <p:tgtEl>
                                          <p:spTgt spid="10"/>
                                        </p:tgtEl>
                                      </p:cBhvr>
                                      <p:to x="100000" y="100000"/>
                                    </p:animScale>
                                    <p:animScale>
                                      <p:cBhvr>
                                        <p:cTn id="47" dur="26">
                                          <p:stCondLst>
                                            <p:cond delay="1312"/>
                                          </p:stCondLst>
                                        </p:cTn>
                                        <p:tgtEl>
                                          <p:spTgt spid="10"/>
                                        </p:tgtEl>
                                      </p:cBhvr>
                                      <p:to x="100000" y="80000"/>
                                    </p:animScale>
                                    <p:animScale>
                                      <p:cBhvr>
                                        <p:cTn id="48" dur="166" decel="50000">
                                          <p:stCondLst>
                                            <p:cond delay="1338"/>
                                          </p:stCondLst>
                                        </p:cTn>
                                        <p:tgtEl>
                                          <p:spTgt spid="10"/>
                                        </p:tgtEl>
                                      </p:cBhvr>
                                      <p:to x="100000" y="100000"/>
                                    </p:animScale>
                                    <p:animScale>
                                      <p:cBhvr>
                                        <p:cTn id="49" dur="26">
                                          <p:stCondLst>
                                            <p:cond delay="1642"/>
                                          </p:stCondLst>
                                        </p:cTn>
                                        <p:tgtEl>
                                          <p:spTgt spid="10"/>
                                        </p:tgtEl>
                                      </p:cBhvr>
                                      <p:to x="100000" y="90000"/>
                                    </p:animScale>
                                    <p:animScale>
                                      <p:cBhvr>
                                        <p:cTn id="50" dur="166" decel="50000">
                                          <p:stCondLst>
                                            <p:cond delay="1668"/>
                                          </p:stCondLst>
                                        </p:cTn>
                                        <p:tgtEl>
                                          <p:spTgt spid="10"/>
                                        </p:tgtEl>
                                      </p:cBhvr>
                                      <p:to x="100000" y="100000"/>
                                    </p:animScale>
                                    <p:animScale>
                                      <p:cBhvr>
                                        <p:cTn id="51" dur="26">
                                          <p:stCondLst>
                                            <p:cond delay="1808"/>
                                          </p:stCondLst>
                                        </p:cTn>
                                        <p:tgtEl>
                                          <p:spTgt spid="10"/>
                                        </p:tgtEl>
                                      </p:cBhvr>
                                      <p:to x="100000" y="95000"/>
                                    </p:animScale>
                                    <p:animScale>
                                      <p:cBhvr>
                                        <p:cTn id="52" dur="166" decel="50000">
                                          <p:stCondLst>
                                            <p:cond delay="1834"/>
                                          </p:stCondLst>
                                        </p:cTn>
                                        <p:tgtEl>
                                          <p:spTgt spid="1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13</a:t>
            </a:fld>
            <a:endParaRPr lang="en-US" sz="1200" dirty="0">
              <a:solidFill>
                <a:schemeClr val="bg1"/>
              </a:solidFill>
            </a:endParaRPr>
          </a:p>
        </p:txBody>
      </p:sp>
      <p:sp>
        <p:nvSpPr>
          <p:cNvPr id="7" name="Rectangle 6"/>
          <p:cNvSpPr/>
          <p:nvPr/>
        </p:nvSpPr>
        <p:spPr>
          <a:xfrm>
            <a:off x="2875059" y="548680"/>
            <a:ext cx="4198794" cy="584775"/>
          </a:xfrm>
          <a:prstGeom prst="rect">
            <a:avLst/>
          </a:prstGeom>
          <a:solidFill>
            <a:schemeClr val="accent3">
              <a:lumMod val="75000"/>
            </a:schemeClr>
          </a:solidFill>
        </p:spPr>
        <p:txBody>
          <a:bodyPr wrap="square">
            <a:spAutoFit/>
          </a:bodyPr>
          <a:lstStyle/>
          <a:p>
            <a:pPr marL="285750" indent="-285750" algn="ctr">
              <a:buFont typeface="Wingdings" panose="05000000000000000000" pitchFamily="2" charset="2"/>
              <a:buChar char="§"/>
            </a:pPr>
            <a:r>
              <a:rPr lang="ar-SA" sz="3200" b="1" dirty="0"/>
              <a:t>طريقة العرض والتقديم</a:t>
            </a:r>
            <a:endParaRPr lang="ar-SA" sz="3200" dirty="0"/>
          </a:p>
        </p:txBody>
      </p:sp>
      <p:sp>
        <p:nvSpPr>
          <p:cNvPr id="9" name="Right Arrow 8"/>
          <p:cNvSpPr/>
          <p:nvPr/>
        </p:nvSpPr>
        <p:spPr>
          <a:xfrm rot="5400000">
            <a:off x="4632672" y="1229048"/>
            <a:ext cx="712662" cy="792088"/>
          </a:xfrm>
          <a:prstGeom prst="rightArrow">
            <a:avLst/>
          </a:prstGeom>
          <a:solidFill>
            <a:schemeClr val="accent3">
              <a:lumMod val="75000"/>
            </a:schemeClr>
          </a:solidFill>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SA"/>
          </a:p>
        </p:txBody>
      </p:sp>
      <p:sp>
        <p:nvSpPr>
          <p:cNvPr id="11" name="Rectangle 10"/>
          <p:cNvSpPr/>
          <p:nvPr/>
        </p:nvSpPr>
        <p:spPr>
          <a:xfrm>
            <a:off x="416496" y="2150050"/>
            <a:ext cx="8770865" cy="3108543"/>
          </a:xfrm>
          <a:prstGeom prst="rect">
            <a:avLst/>
          </a:prstGeom>
          <a:solidFill>
            <a:schemeClr val="accent3">
              <a:lumMod val="60000"/>
              <a:lumOff val="40000"/>
            </a:schemeClr>
          </a:solidFill>
        </p:spPr>
        <p:txBody>
          <a:bodyPr wrap="square">
            <a:spAutoFit/>
          </a:bodyPr>
          <a:lstStyle/>
          <a:p>
            <a:pPr marL="285750" indent="-285750">
              <a:buFont typeface="Wingdings" panose="05000000000000000000" pitchFamily="2" charset="2"/>
              <a:buChar char="§"/>
            </a:pPr>
            <a:r>
              <a:rPr lang="ar-SA" sz="2800" dirty="0"/>
              <a:t>اللباس اللائق والمظهر</a:t>
            </a:r>
          </a:p>
          <a:p>
            <a:pPr marL="285750" indent="-285750">
              <a:buFont typeface="Wingdings" panose="05000000000000000000" pitchFamily="2" charset="2"/>
              <a:buChar char="§"/>
            </a:pPr>
            <a:r>
              <a:rPr lang="ar-SA" sz="2800" dirty="0"/>
              <a:t>السلوك اللبق</a:t>
            </a:r>
          </a:p>
          <a:p>
            <a:pPr marL="285750" indent="-285750">
              <a:buFont typeface="Wingdings" panose="05000000000000000000" pitchFamily="2" charset="2"/>
              <a:buChar char="§"/>
            </a:pPr>
            <a:r>
              <a:rPr lang="ar-SA" sz="2800" dirty="0"/>
              <a:t>اظهار الثقة بالنفس ( 05دقائق الأولى مهمة للغاية)</a:t>
            </a:r>
          </a:p>
          <a:p>
            <a:pPr marL="285750" indent="-285750">
              <a:buFont typeface="Wingdings" panose="05000000000000000000" pitchFamily="2" charset="2"/>
              <a:buChar char="§"/>
            </a:pPr>
            <a:r>
              <a:rPr lang="ar-SA" sz="2800" dirty="0"/>
              <a:t>توجيه النظر للمشاهدين واستخدام الايماءات ببراعة وتغيير طبقات الصوت لتناسب الموقف  المعروض والتحدث بصوت مسموع.</a:t>
            </a:r>
          </a:p>
          <a:p>
            <a:pPr marL="285750" indent="-285750">
              <a:buFont typeface="Wingdings" panose="05000000000000000000" pitchFamily="2" charset="2"/>
              <a:buChar char="§"/>
            </a:pPr>
            <a:r>
              <a:rPr lang="ar-SA" sz="2800" dirty="0"/>
              <a:t>توزيع المحتوى على الوقت المخصص (غالبا 20 دقيقة)</a:t>
            </a:r>
          </a:p>
          <a:p>
            <a:pPr marL="285750" indent="-285750">
              <a:buFont typeface="Wingdings" panose="05000000000000000000" pitchFamily="2" charset="2"/>
              <a:buChar char="§"/>
            </a:pPr>
            <a:endParaRPr lang="ar-SA" sz="2800" dirty="0"/>
          </a:p>
        </p:txBody>
      </p:sp>
    </p:spTree>
    <p:extLst>
      <p:ext uri="{BB962C8B-B14F-4D97-AF65-F5344CB8AC3E}">
        <p14:creationId xmlns:p14="http://schemas.microsoft.com/office/powerpoint/2010/main" val="4342516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down)">
                                      <p:cBhvr>
                                        <p:cTn id="10" dur="500"/>
                                        <p:tgtEl>
                                          <p:spTgt spid="9"/>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wipe(down)">
                                      <p:cBhvr>
                                        <p:cTn id="13"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1"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14</a:t>
            </a:fld>
            <a:endParaRPr lang="en-US" sz="1200" dirty="0">
              <a:solidFill>
                <a:schemeClr val="bg1"/>
              </a:solidFill>
            </a:endParaRPr>
          </a:p>
        </p:txBody>
      </p:sp>
      <p:sp>
        <p:nvSpPr>
          <p:cNvPr id="7" name="Rectangle 6"/>
          <p:cNvSpPr/>
          <p:nvPr/>
        </p:nvSpPr>
        <p:spPr>
          <a:xfrm>
            <a:off x="2875059" y="1500692"/>
            <a:ext cx="4198794" cy="1077218"/>
          </a:xfrm>
          <a:prstGeom prst="rect">
            <a:avLst/>
          </a:prstGeom>
          <a:solidFill>
            <a:schemeClr val="tx1"/>
          </a:solidFill>
          <a:ln>
            <a:solidFill>
              <a:srgbClr val="FF0000"/>
            </a:solidFill>
          </a:ln>
        </p:spPr>
        <p:style>
          <a:lnRef idx="3">
            <a:schemeClr val="lt1"/>
          </a:lnRef>
          <a:fillRef idx="1">
            <a:schemeClr val="accent6"/>
          </a:fillRef>
          <a:effectRef idx="1">
            <a:schemeClr val="accent6"/>
          </a:effectRef>
          <a:fontRef idx="minor">
            <a:schemeClr val="lt1"/>
          </a:fontRef>
        </p:style>
        <p:txBody>
          <a:bodyPr wrap="square">
            <a:spAutoFit/>
          </a:bodyPr>
          <a:lstStyle/>
          <a:p>
            <a:pPr algn="ctr"/>
            <a:r>
              <a:rPr lang="ar-DZ" sz="3200" b="1" dirty="0"/>
              <a:t>التوثيق وفقا ضوابط جمعية علم النفس الأمريكية </a:t>
            </a:r>
            <a:r>
              <a:rPr lang="en-GB" sz="3200" b="1" dirty="0"/>
              <a:t>APA</a:t>
            </a:r>
            <a:endParaRPr lang="ar-SA" sz="3200" dirty="0"/>
          </a:p>
        </p:txBody>
      </p:sp>
      <p:sp>
        <p:nvSpPr>
          <p:cNvPr id="9" name="Right Arrow 8"/>
          <p:cNvSpPr/>
          <p:nvPr/>
        </p:nvSpPr>
        <p:spPr>
          <a:xfrm rot="5400000">
            <a:off x="6074098" y="3032956"/>
            <a:ext cx="1207422" cy="792088"/>
          </a:xfrm>
          <a:prstGeom prst="rightArrow">
            <a:avLst/>
          </a:prstGeom>
          <a:solidFill>
            <a:srgbClr val="AD9968"/>
          </a:solidFill>
          <a:ln>
            <a:solidFill>
              <a:srgbClr val="FF3300"/>
            </a:solidFill>
          </a:ln>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SA" dirty="0">
              <a:solidFill>
                <a:schemeClr val="accent6">
                  <a:lumMod val="50000"/>
                </a:schemeClr>
              </a:solidFill>
              <a:highlight>
                <a:srgbClr val="00FF00"/>
              </a:highlight>
            </a:endParaRPr>
          </a:p>
        </p:txBody>
      </p:sp>
      <p:sp>
        <p:nvSpPr>
          <p:cNvPr id="11" name="Rectangle 10"/>
          <p:cNvSpPr/>
          <p:nvPr/>
        </p:nvSpPr>
        <p:spPr>
          <a:xfrm>
            <a:off x="488504" y="4509120"/>
            <a:ext cx="8770865" cy="1077218"/>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285750" indent="-285750" algn="ctr">
              <a:buFont typeface="Wingdings" panose="05000000000000000000" pitchFamily="2" charset="2"/>
              <a:buChar char="§"/>
            </a:pPr>
            <a:r>
              <a:rPr lang="ar-DZ" sz="3200" b="1" dirty="0"/>
              <a:t>سنتناول في هذا الفصل تطبيقات عملية انطلاقا من الدليل المنهجي المقترح لمذكرات الماستر والدكتوراه </a:t>
            </a:r>
            <a:endParaRPr lang="ar-SA" sz="3200" b="1" dirty="0"/>
          </a:p>
        </p:txBody>
      </p:sp>
      <p:sp>
        <p:nvSpPr>
          <p:cNvPr id="6" name="Right Arrow 8">
            <a:extLst>
              <a:ext uri="{FF2B5EF4-FFF2-40B4-BE49-F238E27FC236}">
                <a16:creationId xmlns:a16="http://schemas.microsoft.com/office/drawing/2014/main" id="{64511B51-211D-4090-9D6B-E84CF4F7BF30}"/>
              </a:ext>
            </a:extLst>
          </p:cNvPr>
          <p:cNvSpPr/>
          <p:nvPr/>
        </p:nvSpPr>
        <p:spPr>
          <a:xfrm rot="5400000">
            <a:off x="2513085" y="3032956"/>
            <a:ext cx="1207422" cy="792088"/>
          </a:xfrm>
          <a:prstGeom prst="rightArrow">
            <a:avLst/>
          </a:prstGeom>
          <a:solidFill>
            <a:srgbClr val="AD9968"/>
          </a:solidFill>
          <a:ln>
            <a:solidFill>
              <a:srgbClr val="FF3300"/>
            </a:solidFill>
          </a:ln>
        </p:spPr>
        <p:style>
          <a:lnRef idx="2">
            <a:schemeClr val="dk1">
              <a:shade val="50000"/>
            </a:schemeClr>
          </a:lnRef>
          <a:fillRef idx="1">
            <a:schemeClr val="dk1"/>
          </a:fillRef>
          <a:effectRef idx="0">
            <a:schemeClr val="dk1"/>
          </a:effectRef>
          <a:fontRef idx="minor">
            <a:schemeClr val="lt1"/>
          </a:fontRef>
        </p:style>
        <p:txBody>
          <a:bodyPr rtlCol="1" anchor="ctr"/>
          <a:lstStyle/>
          <a:p>
            <a:pPr algn="ctr"/>
            <a:endParaRPr lang="ar-SA" dirty="0">
              <a:solidFill>
                <a:schemeClr val="accent6">
                  <a:lumMod val="50000"/>
                </a:schemeClr>
              </a:solidFill>
              <a:highlight>
                <a:srgbClr val="00FF00"/>
              </a:highlight>
            </a:endParaRPr>
          </a:p>
        </p:txBody>
      </p:sp>
    </p:spTree>
    <p:extLst>
      <p:ext uri="{BB962C8B-B14F-4D97-AF65-F5344CB8AC3E}">
        <p14:creationId xmlns:p14="http://schemas.microsoft.com/office/powerpoint/2010/main" val="3133077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par>
                                <p:cTn id="8" presetID="22" presetClass="entr" presetSubtype="4"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wipe(down)">
                                      <p:cBhvr>
                                        <p:cTn id="10" dur="500"/>
                                        <p:tgtEl>
                                          <p:spTgt spid="9"/>
                                        </p:tgtEl>
                                      </p:cBhvr>
                                    </p:animEffect>
                                  </p:childTnLst>
                                </p:cTn>
                              </p:par>
                              <p:par>
                                <p:cTn id="11" presetID="22" presetClass="entr" presetSubtype="4" fill="hold" grpId="0" nodeType="withEffect">
                                  <p:stCondLst>
                                    <p:cond delay="0"/>
                                  </p:stCondLst>
                                  <p:childTnLst>
                                    <p:set>
                                      <p:cBhvr>
                                        <p:cTn id="12" dur="1" fill="hold">
                                          <p:stCondLst>
                                            <p:cond delay="0"/>
                                          </p:stCondLst>
                                        </p:cTn>
                                        <p:tgtEl>
                                          <p:spTgt spid="11"/>
                                        </p:tgtEl>
                                        <p:attrNameLst>
                                          <p:attrName>style.visibility</p:attrName>
                                        </p:attrNameLst>
                                      </p:cBhvr>
                                      <p:to>
                                        <p:strVal val="visible"/>
                                      </p:to>
                                    </p:set>
                                    <p:animEffect transition="in" filter="wipe(down)">
                                      <p:cBhvr>
                                        <p:cTn id="13" dur="500"/>
                                        <p:tgtEl>
                                          <p:spTgt spid="11"/>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wipe(down)">
                                      <p:cBhvr>
                                        <p:cTn id="16"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1" grpId="0" animBg="1"/>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marL="571500" indent="-571500">
              <a:buFont typeface="Wingdings" panose="05000000000000000000" pitchFamily="2" charset="2"/>
              <a:buChar char="§"/>
            </a:pPr>
            <a:r>
              <a:rPr lang="ar-SA" sz="4000" b="1" dirty="0">
                <a:solidFill>
                  <a:srgbClr val="013E36"/>
                </a:solidFill>
              </a:rPr>
              <a:t>محاور و أهداف المحاضرة</a:t>
            </a:r>
            <a:endParaRPr lang="en-US" sz="4000" b="1" dirty="0">
              <a:solidFill>
                <a:srgbClr val="013E36"/>
              </a:solidFill>
            </a:endParaRPr>
          </a:p>
        </p:txBody>
      </p:sp>
      <p:sp>
        <p:nvSpPr>
          <p:cNvPr id="2" name="Slide Number Placeholder 1"/>
          <p:cNvSpPr>
            <a:spLocks noGrp="1"/>
          </p:cNvSpPr>
          <p:nvPr>
            <p:ph type="sldNum" sz="quarter" idx="10"/>
          </p:nvPr>
        </p:nvSpPr>
        <p:spPr>
          <a:xfrm>
            <a:off x="4974456" y="6356350"/>
            <a:ext cx="482600" cy="365125"/>
          </a:xfrm>
          <a:prstGeom prst="rect">
            <a:avLst/>
          </a:prstGeom>
        </p:spPr>
        <p:txBody>
          <a:bodyPr/>
          <a:lstStyle/>
          <a:p>
            <a:pPr>
              <a:defRPr/>
            </a:pPr>
            <a:fld id="{7B8EA862-7DD5-4A06-BDE1-DB7EC5FAA60C}" type="slidenum">
              <a:rPr lang="ar-SA" smtClean="0"/>
              <a:pPr>
                <a:defRPr/>
              </a:pPr>
              <a:t>2</a:t>
            </a:fld>
            <a:endParaRPr lang="en-US" dirty="0"/>
          </a:p>
        </p:txBody>
      </p:sp>
      <p:sp>
        <p:nvSpPr>
          <p:cNvPr id="7" name="Title 1"/>
          <p:cNvSpPr txBox="1">
            <a:spLocks/>
          </p:cNvSpPr>
          <p:nvPr/>
        </p:nvSpPr>
        <p:spPr bwMode="auto">
          <a:xfrm>
            <a:off x="5480661" y="3068960"/>
            <a:ext cx="3884458" cy="2153624"/>
          </a:xfrm>
          <a:prstGeom prst="rect">
            <a:avLst/>
          </a:prstGeom>
          <a:solidFill>
            <a:schemeClr val="accent6"/>
          </a:solidFill>
          <a:ln>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800100" lvl="1" indent="-342900" algn="just">
              <a:buFont typeface="+mj-lt"/>
              <a:buAutoNum type="arabicPeriod"/>
            </a:pPr>
            <a:r>
              <a:rPr lang="ar-SA" sz="2400" b="1" dirty="0">
                <a:solidFill>
                  <a:srgbClr val="013E36"/>
                </a:solidFill>
                <a:cs typeface="Akhbar MT" pitchFamily="2" charset="-78"/>
              </a:rPr>
              <a:t>مشروع البحث</a:t>
            </a:r>
          </a:p>
          <a:p>
            <a:pPr marL="800100" lvl="1" indent="-342900" algn="just">
              <a:buFont typeface="+mj-lt"/>
              <a:buAutoNum type="arabicPeriod"/>
            </a:pPr>
            <a:r>
              <a:rPr lang="ar-SA" sz="2400" b="1" dirty="0">
                <a:solidFill>
                  <a:srgbClr val="013E36"/>
                </a:solidFill>
                <a:cs typeface="Akhbar MT" pitchFamily="2" charset="-78"/>
              </a:rPr>
              <a:t>التقرير المكتوب</a:t>
            </a:r>
          </a:p>
          <a:p>
            <a:pPr marL="800100" lvl="1" indent="-342900" algn="just">
              <a:buFont typeface="+mj-lt"/>
              <a:buAutoNum type="arabicPeriod"/>
            </a:pPr>
            <a:r>
              <a:rPr lang="ar-SA" sz="2400" b="1" dirty="0">
                <a:solidFill>
                  <a:srgbClr val="013E36"/>
                </a:solidFill>
                <a:cs typeface="Akhbar MT" pitchFamily="2" charset="-78"/>
              </a:rPr>
              <a:t>خصائص التقرير الجيد</a:t>
            </a:r>
          </a:p>
          <a:p>
            <a:pPr marL="800100" lvl="1" indent="-342900" algn="just">
              <a:buFont typeface="+mj-lt"/>
              <a:buAutoNum type="arabicPeriod"/>
            </a:pPr>
            <a:r>
              <a:rPr lang="ar-SA" sz="2400" b="1" dirty="0">
                <a:solidFill>
                  <a:srgbClr val="013E36"/>
                </a:solidFill>
                <a:cs typeface="Akhbar MT" pitchFamily="2" charset="-78"/>
              </a:rPr>
              <a:t>محتويات تقرير البحث</a:t>
            </a:r>
          </a:p>
          <a:p>
            <a:pPr marL="800100" lvl="1" indent="-342900" algn="just">
              <a:buFont typeface="+mj-lt"/>
              <a:buAutoNum type="arabicPeriod"/>
            </a:pPr>
            <a:r>
              <a:rPr lang="ar-SA" sz="2400" b="1" dirty="0">
                <a:solidFill>
                  <a:srgbClr val="013E36"/>
                </a:solidFill>
                <a:cs typeface="Akhbar MT" pitchFamily="2" charset="-78"/>
              </a:rPr>
              <a:t>العرض الشفهي للبحث</a:t>
            </a:r>
            <a:endParaRPr lang="en-US" sz="2400" b="1" dirty="0">
              <a:solidFill>
                <a:srgbClr val="013E36"/>
              </a:solidFill>
              <a:cs typeface="Akhbar MT" pitchFamily="2" charset="-78"/>
            </a:endParaRPr>
          </a:p>
        </p:txBody>
      </p:sp>
      <p:sp>
        <p:nvSpPr>
          <p:cNvPr id="11" name="Title 1"/>
          <p:cNvSpPr txBox="1">
            <a:spLocks/>
          </p:cNvSpPr>
          <p:nvPr/>
        </p:nvSpPr>
        <p:spPr bwMode="auto">
          <a:xfrm>
            <a:off x="6249144" y="1693032"/>
            <a:ext cx="2592686" cy="360040"/>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algn="ctr"/>
            <a:r>
              <a:rPr lang="ar-SA" sz="2800" b="1" dirty="0">
                <a:solidFill>
                  <a:srgbClr val="AB1A25"/>
                </a:solidFill>
              </a:rPr>
              <a:t>محاور المحاضرة</a:t>
            </a:r>
            <a:endParaRPr lang="en-US" sz="2800" b="1" dirty="0">
              <a:solidFill>
                <a:srgbClr val="AB1A25"/>
              </a:solidFill>
            </a:endParaRPr>
          </a:p>
        </p:txBody>
      </p:sp>
      <p:sp>
        <p:nvSpPr>
          <p:cNvPr id="13" name="Diagonal Stripe 12"/>
          <p:cNvSpPr/>
          <p:nvPr/>
        </p:nvSpPr>
        <p:spPr>
          <a:xfrm rot="21438118">
            <a:off x="5022709" y="2491643"/>
            <a:ext cx="166103" cy="3503570"/>
          </a:xfrm>
          <a:prstGeom prst="diagStripe">
            <a:avLst/>
          </a:prstGeom>
        </p:spPr>
        <p:style>
          <a:lnRef idx="0">
            <a:schemeClr val="accent1"/>
          </a:lnRef>
          <a:fillRef idx="3">
            <a:schemeClr val="accent1"/>
          </a:fillRef>
          <a:effectRef idx="3">
            <a:schemeClr val="accent1"/>
          </a:effectRef>
          <a:fontRef idx="minor">
            <a:schemeClr val="lt1"/>
          </a:fontRef>
        </p:style>
        <p:txBody>
          <a:bodyPr rtlCol="1" anchor="ctr"/>
          <a:lstStyle/>
          <a:p>
            <a:pPr algn="ctr"/>
            <a:endParaRPr lang="ar-SA">
              <a:solidFill>
                <a:schemeClr val="tx1"/>
              </a:solidFill>
            </a:endParaRPr>
          </a:p>
        </p:txBody>
      </p:sp>
      <p:sp>
        <p:nvSpPr>
          <p:cNvPr id="14" name="Right Arrow 13"/>
          <p:cNvSpPr/>
          <p:nvPr/>
        </p:nvSpPr>
        <p:spPr>
          <a:xfrm rot="5400000">
            <a:off x="7376008" y="2107664"/>
            <a:ext cx="638536" cy="972307"/>
          </a:xfrm>
          <a:prstGeom prst="rightArrow">
            <a:avLst/>
          </a:prstGeom>
          <a:solidFill>
            <a:schemeClr val="accent6">
              <a:lumMod val="90000"/>
            </a:schemeClr>
          </a:solidFill>
        </p:spPr>
        <p:style>
          <a:lnRef idx="2">
            <a:schemeClr val="accent6"/>
          </a:lnRef>
          <a:fillRef idx="1">
            <a:schemeClr val="lt1"/>
          </a:fillRef>
          <a:effectRef idx="0">
            <a:schemeClr val="accent6"/>
          </a:effectRef>
          <a:fontRef idx="minor">
            <a:schemeClr val="dk1"/>
          </a:fontRef>
        </p:style>
        <p:txBody>
          <a:bodyPr rtlCol="1" anchor="ctr"/>
          <a:lstStyle/>
          <a:p>
            <a:pPr algn="ctr"/>
            <a:endParaRPr lang="ar-SA"/>
          </a:p>
        </p:txBody>
      </p:sp>
      <p:sp>
        <p:nvSpPr>
          <p:cNvPr id="15" name="Title 1"/>
          <p:cNvSpPr txBox="1">
            <a:spLocks/>
          </p:cNvSpPr>
          <p:nvPr/>
        </p:nvSpPr>
        <p:spPr bwMode="auto">
          <a:xfrm>
            <a:off x="1521376" y="1628800"/>
            <a:ext cx="2592686" cy="36004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algn="ctr"/>
            <a:r>
              <a:rPr lang="ar-SA" sz="2800" b="1" dirty="0">
                <a:solidFill>
                  <a:srgbClr val="3B84AF"/>
                </a:solidFill>
              </a:rPr>
              <a:t>أهداف المحاضرة</a:t>
            </a:r>
            <a:endParaRPr lang="en-US" sz="2800" b="1" dirty="0">
              <a:solidFill>
                <a:srgbClr val="3B84AF"/>
              </a:solidFill>
            </a:endParaRPr>
          </a:p>
        </p:txBody>
      </p:sp>
      <p:sp>
        <p:nvSpPr>
          <p:cNvPr id="16" name="Title 1"/>
          <p:cNvSpPr txBox="1">
            <a:spLocks/>
          </p:cNvSpPr>
          <p:nvPr/>
        </p:nvSpPr>
        <p:spPr bwMode="auto">
          <a:xfrm>
            <a:off x="498831" y="3068960"/>
            <a:ext cx="4167328" cy="2172098"/>
          </a:xfrm>
          <a:prstGeom prst="rect">
            <a:avLst/>
          </a:prstGeom>
          <a:solidFill>
            <a:schemeClr val="accent3">
              <a:lumMod val="60000"/>
              <a:lumOff val="40000"/>
            </a:schemeClr>
          </a:solidFill>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342900" indent="-342900" algn="just">
              <a:buFont typeface="+mj-lt"/>
              <a:buAutoNum type="arabicPeriod"/>
            </a:pPr>
            <a:r>
              <a:rPr lang="ar-SA" sz="2400" b="1" dirty="0">
                <a:solidFill>
                  <a:srgbClr val="013E36"/>
                </a:solidFill>
                <a:cs typeface="Akhbar MT" pitchFamily="2" charset="-78"/>
              </a:rPr>
              <a:t>معرفة محتويات تقرير البحث</a:t>
            </a:r>
          </a:p>
          <a:p>
            <a:pPr marL="342900" indent="-342900" algn="just">
              <a:buFont typeface="+mj-lt"/>
              <a:buAutoNum type="arabicPeriod"/>
            </a:pPr>
            <a:r>
              <a:rPr lang="ar-SA" sz="2400" b="1" dirty="0">
                <a:solidFill>
                  <a:srgbClr val="013E36"/>
                </a:solidFill>
                <a:cs typeface="Akhbar MT" pitchFamily="2" charset="-78"/>
              </a:rPr>
              <a:t>تصميم تقرير بحث جيد</a:t>
            </a:r>
          </a:p>
          <a:p>
            <a:pPr marL="342900" indent="-342900" algn="just">
              <a:buFont typeface="+mj-lt"/>
              <a:buAutoNum type="arabicPeriod"/>
            </a:pPr>
            <a:r>
              <a:rPr lang="ar-SA" sz="2400" b="1" dirty="0">
                <a:solidFill>
                  <a:srgbClr val="013E36"/>
                </a:solidFill>
                <a:cs typeface="Akhbar MT" pitchFamily="2" charset="-78"/>
              </a:rPr>
              <a:t>معرفة مكونات العرض الشفهي وتقديمه بطريقة  جيدة</a:t>
            </a:r>
          </a:p>
          <a:p>
            <a:pPr marL="342900" indent="-342900" algn="just">
              <a:buFont typeface="+mj-lt"/>
              <a:buAutoNum type="arabicPeriod"/>
            </a:pPr>
            <a:endParaRPr lang="en-US" sz="1800" b="1" dirty="0">
              <a:solidFill>
                <a:srgbClr val="013E36"/>
              </a:solidFill>
            </a:endParaRPr>
          </a:p>
        </p:txBody>
      </p:sp>
      <p:sp>
        <p:nvSpPr>
          <p:cNvPr id="17" name="Right Arrow 16"/>
          <p:cNvSpPr/>
          <p:nvPr/>
        </p:nvSpPr>
        <p:spPr>
          <a:xfrm rot="5400000">
            <a:off x="2383581" y="2091206"/>
            <a:ext cx="638536" cy="972307"/>
          </a:xfrm>
          <a:prstGeom prst="rightArrow">
            <a:avLst/>
          </a:prstGeom>
          <a:solidFill>
            <a:srgbClr val="00B0F0"/>
          </a:solidFill>
        </p:spPr>
        <p:style>
          <a:lnRef idx="2">
            <a:schemeClr val="accent3"/>
          </a:lnRef>
          <a:fillRef idx="1">
            <a:schemeClr val="lt1"/>
          </a:fillRef>
          <a:effectRef idx="0">
            <a:schemeClr val="accent3"/>
          </a:effectRef>
          <a:fontRef idx="minor">
            <a:schemeClr val="dk1"/>
          </a:fontRef>
        </p:style>
        <p:txBody>
          <a:bodyPr rtlCol="1" anchor="ctr"/>
          <a:lstStyle/>
          <a:p>
            <a:pPr algn="ctr"/>
            <a:endParaRPr lang="ar-SA"/>
          </a:p>
        </p:txBody>
      </p:sp>
    </p:spTree>
    <p:extLst>
      <p:ext uri="{BB962C8B-B14F-4D97-AF65-F5344CB8AC3E}">
        <p14:creationId xmlns:p14="http://schemas.microsoft.com/office/powerpoint/2010/main" val="3971341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1"/>
                                        </p:tgtEl>
                                        <p:attrNameLst>
                                          <p:attrName>style.visibility</p:attrName>
                                        </p:attrNameLst>
                                      </p:cBhvr>
                                      <p:to>
                                        <p:strVal val="visible"/>
                                      </p:to>
                                    </p:set>
                                    <p:animEffect transition="in" filter="randombar(horizontal)">
                                      <p:cBhvr>
                                        <p:cTn id="10" dur="500"/>
                                        <p:tgtEl>
                                          <p:spTgt spid="11"/>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14"/>
                                        </p:tgtEl>
                                        <p:attrNameLst>
                                          <p:attrName>style.visibility</p:attrName>
                                        </p:attrNameLst>
                                      </p:cBhvr>
                                      <p:to>
                                        <p:strVal val="visible"/>
                                      </p:to>
                                    </p:set>
                                    <p:animEffect transition="in" filter="randombar(horizontal)">
                                      <p:cBhvr>
                                        <p:cTn id="13" dur="500"/>
                                        <p:tgtEl>
                                          <p:spTgt spid="14"/>
                                        </p:tgtEl>
                                      </p:cBhvr>
                                    </p:animEffect>
                                  </p:childTnLst>
                                </p:cTn>
                              </p:par>
                              <p:par>
                                <p:cTn id="14" presetID="14" presetClass="entr" presetSubtype="10"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randombar(horizontal)">
                                      <p:cBhvr>
                                        <p:cTn id="16" dur="500"/>
                                        <p:tgtEl>
                                          <p:spTgt spid="7"/>
                                        </p:tgtEl>
                                      </p:cBhvr>
                                    </p:animEffect>
                                  </p:childTnLst>
                                </p:cTn>
                              </p:par>
                              <p:par>
                                <p:cTn id="17" presetID="14" presetClass="entr" presetSubtype="1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randombar(horizontal)">
                                      <p:cBhvr>
                                        <p:cTn id="19" dur="500"/>
                                        <p:tgtEl>
                                          <p:spTgt spid="13"/>
                                        </p:tgtEl>
                                      </p:cBhvr>
                                    </p:animEffect>
                                  </p:childTnLst>
                                </p:cTn>
                              </p:par>
                              <p:par>
                                <p:cTn id="20" presetID="14" presetClass="entr" presetSubtype="10" fill="hold" grpId="0" nodeType="with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randombar(horizontal)">
                                      <p:cBhvr>
                                        <p:cTn id="22" dur="500"/>
                                        <p:tgtEl>
                                          <p:spTgt spid="15"/>
                                        </p:tgtEl>
                                      </p:cBhvr>
                                    </p:animEffect>
                                  </p:childTnLst>
                                </p:cTn>
                              </p:par>
                              <p:par>
                                <p:cTn id="23" presetID="14" presetClass="entr" presetSubtype="10" fill="hold" grpId="0" nodeType="withEffect">
                                  <p:stCondLst>
                                    <p:cond delay="0"/>
                                  </p:stCondLst>
                                  <p:childTnLst>
                                    <p:set>
                                      <p:cBhvr>
                                        <p:cTn id="24" dur="1" fill="hold">
                                          <p:stCondLst>
                                            <p:cond delay="0"/>
                                          </p:stCondLst>
                                        </p:cTn>
                                        <p:tgtEl>
                                          <p:spTgt spid="17"/>
                                        </p:tgtEl>
                                        <p:attrNameLst>
                                          <p:attrName>style.visibility</p:attrName>
                                        </p:attrNameLst>
                                      </p:cBhvr>
                                      <p:to>
                                        <p:strVal val="visible"/>
                                      </p:to>
                                    </p:set>
                                    <p:animEffect transition="in" filter="randombar(horizontal)">
                                      <p:cBhvr>
                                        <p:cTn id="25" dur="500"/>
                                        <p:tgtEl>
                                          <p:spTgt spid="17"/>
                                        </p:tgtEl>
                                      </p:cBhvr>
                                    </p:animEffect>
                                  </p:childTnLst>
                                </p:cTn>
                              </p:par>
                              <p:par>
                                <p:cTn id="26" presetID="14" presetClass="entr" presetSubtype="10" fill="hold" grpId="0" nodeType="withEffect">
                                  <p:stCondLst>
                                    <p:cond delay="0"/>
                                  </p:stCondLst>
                                  <p:childTnLst>
                                    <p:set>
                                      <p:cBhvr>
                                        <p:cTn id="27" dur="1" fill="hold">
                                          <p:stCondLst>
                                            <p:cond delay="0"/>
                                          </p:stCondLst>
                                        </p:cTn>
                                        <p:tgtEl>
                                          <p:spTgt spid="16"/>
                                        </p:tgtEl>
                                        <p:attrNameLst>
                                          <p:attrName>style.visibility</p:attrName>
                                        </p:attrNameLst>
                                      </p:cBhvr>
                                      <p:to>
                                        <p:strVal val="visible"/>
                                      </p:to>
                                    </p:set>
                                    <p:animEffect transition="in" filter="randombar(horizontal)">
                                      <p:cBhvr>
                                        <p:cTn id="28"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11" grpId="0" animBg="1"/>
      <p:bldP spid="13" grpId="0" animBg="1"/>
      <p:bldP spid="14" grpId="0" animBg="1"/>
      <p:bldP spid="15" grpId="0" animBg="1"/>
      <p:bldP spid="16" grpId="0" animBg="1"/>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عنصر نائب لرقم الشريحة 3"/>
          <p:cNvSpPr>
            <a:spLocks noGrp="1"/>
          </p:cNvSpPr>
          <p:nvPr>
            <p:ph type="sldNum" sz="quarter" idx="4294967295"/>
          </p:nvPr>
        </p:nvSpPr>
        <p:spPr bwMode="auto">
          <a:xfrm>
            <a:off x="2324100" y="6149975"/>
            <a:ext cx="527050" cy="33655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a:spcBef>
                <a:spcPct val="20000"/>
              </a:spcBef>
              <a:buFont typeface="Arial" panose="020B0604020202020204" pitchFamily="34" charset="0"/>
              <a:buChar char="•"/>
              <a:defRPr sz="2954">
                <a:solidFill>
                  <a:schemeClr val="tx1"/>
                </a:solidFill>
                <a:latin typeface="Calibri" panose="020F0502020204030204" pitchFamily="34" charset="0"/>
                <a:cs typeface="Arial" panose="020B0604020202020204" pitchFamily="34" charset="0"/>
              </a:defRPr>
            </a:lvl1pPr>
            <a:lvl2pPr marL="685817" indent="-263776" algn="r">
              <a:spcBef>
                <a:spcPct val="20000"/>
              </a:spcBef>
              <a:buFont typeface="Arial" panose="020B0604020202020204" pitchFamily="34" charset="0"/>
              <a:buChar char="–"/>
              <a:defRPr sz="2585">
                <a:solidFill>
                  <a:schemeClr val="tx1"/>
                </a:solidFill>
                <a:latin typeface="Calibri" panose="020F0502020204030204" pitchFamily="34" charset="0"/>
                <a:cs typeface="Arial" panose="020B0604020202020204" pitchFamily="34" charset="0"/>
              </a:defRPr>
            </a:lvl2pPr>
            <a:lvl3pPr marL="1055103" indent="-211021" algn="r">
              <a:spcBef>
                <a:spcPct val="20000"/>
              </a:spcBef>
              <a:buFont typeface="Arial" panose="020B0604020202020204" pitchFamily="34" charset="0"/>
              <a:buChar char="•"/>
              <a:defRPr sz="2215">
                <a:solidFill>
                  <a:schemeClr val="tx1"/>
                </a:solidFill>
                <a:latin typeface="Calibri" panose="020F0502020204030204" pitchFamily="34" charset="0"/>
                <a:cs typeface="Arial" panose="020B0604020202020204" pitchFamily="34" charset="0"/>
              </a:defRPr>
            </a:lvl3pPr>
            <a:lvl4pPr marL="1477145" indent="-211021" algn="r">
              <a:spcBef>
                <a:spcPct val="20000"/>
              </a:spcBef>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4pPr>
            <a:lvl5pPr marL="1899186" indent="-211021" algn="r">
              <a:spcBef>
                <a:spcPct val="20000"/>
              </a:spcBef>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5pPr>
            <a:lvl6pPr marL="2321227"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6pPr>
            <a:lvl7pPr marL="2743269"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7pPr>
            <a:lvl8pPr marL="3165310"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8pPr>
            <a:lvl9pPr marL="3587351"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9pPr>
          </a:lstStyle>
          <a:p>
            <a:pPr>
              <a:spcBef>
                <a:spcPct val="0"/>
              </a:spcBef>
              <a:buFontTx/>
              <a:buNone/>
              <a:defRPr/>
            </a:pPr>
            <a:fld id="{1CA375F7-40A8-4967-814C-B8ADDFED29A8}" type="slidenum">
              <a:rPr lang="ar-SA" altLang="en-US" sz="1108">
                <a:solidFill>
                  <a:schemeClr val="bg1"/>
                </a:solidFill>
              </a:rPr>
              <a:pPr>
                <a:spcBef>
                  <a:spcPct val="0"/>
                </a:spcBef>
                <a:buFontTx/>
                <a:buNone/>
                <a:defRPr/>
              </a:pPr>
              <a:t>3</a:t>
            </a:fld>
            <a:endParaRPr lang="en-US" altLang="en-US" sz="1108">
              <a:solidFill>
                <a:schemeClr val="bg1"/>
              </a:solidFill>
            </a:endParaRPr>
          </a:p>
        </p:txBody>
      </p:sp>
      <p:sp>
        <p:nvSpPr>
          <p:cNvPr id="18435" name="مربع نص 5"/>
          <p:cNvSpPr txBox="1">
            <a:spLocks noChangeArrowheads="1"/>
          </p:cNvSpPr>
          <p:nvPr/>
        </p:nvSpPr>
        <p:spPr bwMode="auto">
          <a:xfrm>
            <a:off x="344488" y="1623343"/>
            <a:ext cx="8351264" cy="461665"/>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wrap="square">
            <a:spAutoFit/>
          </a:bodyPr>
          <a:lstStyle>
            <a:lvl1pPr algn="r">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marL="342900" indent="-342900" algn="just">
              <a:spcBef>
                <a:spcPct val="0"/>
              </a:spcBef>
              <a:buFont typeface="Wingdings" panose="05000000000000000000" pitchFamily="2" charset="2"/>
              <a:buChar char="ü"/>
              <a:defRPr/>
            </a:pPr>
            <a:r>
              <a:rPr lang="ar-SA" altLang="en-US" sz="2400" b="1" dirty="0">
                <a:solidFill>
                  <a:srgbClr val="002060"/>
                </a:solidFill>
                <a:latin typeface="Arial" panose="020B0604020202020204" pitchFamily="34" charset="0"/>
                <a:cs typeface="Arabic Transparent" panose="020B0604020202020204" pitchFamily="34" charset="0"/>
              </a:rPr>
              <a:t>تقرير البحث هو المحصلة النهائية لعمل الباحث</a:t>
            </a:r>
            <a:endParaRPr lang="ar-SA" altLang="en-US" sz="2400" dirty="0">
              <a:solidFill>
                <a:srgbClr val="002060"/>
              </a:solidFill>
              <a:latin typeface="Arial" panose="020B0604020202020204" pitchFamily="34" charset="0"/>
              <a:cs typeface="Arabic Transparent" panose="020B0604020202020204" pitchFamily="34" charset="0"/>
            </a:endParaRPr>
          </a:p>
        </p:txBody>
      </p:sp>
      <p:sp>
        <p:nvSpPr>
          <p:cNvPr id="12" name="Title 1"/>
          <p:cNvSpPr>
            <a:spLocks noGrp="1"/>
          </p:cNvSpPr>
          <p:nvPr>
            <p:ph type="title"/>
          </p:nvPr>
        </p:nvSpPr>
        <p:spPr>
          <a:xfrm>
            <a:off x="509587" y="624622"/>
            <a:ext cx="8915400" cy="1143000"/>
          </a:xfrm>
        </p:spPr>
        <p:txBody>
          <a:bodyPr/>
          <a:lstStyle/>
          <a:p>
            <a:pPr marL="571500" indent="-571500">
              <a:buFont typeface="Arial" panose="020B0604020202020204" pitchFamily="34" charset="0"/>
              <a:buChar char="•"/>
            </a:pPr>
            <a:r>
              <a:rPr lang="ar-SA" sz="4000" b="1" dirty="0">
                <a:solidFill>
                  <a:srgbClr val="013E36"/>
                </a:solidFill>
              </a:rPr>
              <a:t>مقدمة :</a:t>
            </a:r>
            <a:br>
              <a:rPr lang="ar-SA" altLang="en-US" sz="4000" b="1" dirty="0">
                <a:ln w="0"/>
                <a:solidFill>
                  <a:srgbClr val="013E36"/>
                </a:solidFill>
                <a:effectLst>
                  <a:outerShdw blurRad="38100" dist="19050" dir="2700000" algn="tl" rotWithShape="0">
                    <a:schemeClr val="dk1">
                      <a:alpha val="40000"/>
                    </a:schemeClr>
                  </a:outerShdw>
                </a:effectLst>
                <a:latin typeface="Arial" panose="020B0604020202020204" pitchFamily="34" charset="0"/>
                <a:cs typeface="Arabic Transparent" panose="020B0604020202020204" pitchFamily="34" charset="0"/>
              </a:rPr>
            </a:br>
            <a:r>
              <a:rPr lang="ar-SA" sz="4000" b="1" dirty="0">
                <a:solidFill>
                  <a:srgbClr val="013E36"/>
                </a:solidFill>
              </a:rPr>
              <a:t> </a:t>
            </a:r>
            <a:endParaRPr lang="en-US" sz="4000" b="1" dirty="0">
              <a:solidFill>
                <a:srgbClr val="013E36"/>
              </a:solidFill>
            </a:endParaRPr>
          </a:p>
        </p:txBody>
      </p:sp>
      <p:sp>
        <p:nvSpPr>
          <p:cNvPr id="20" name="Right Arrow 19"/>
          <p:cNvSpPr/>
          <p:nvPr/>
        </p:nvSpPr>
        <p:spPr>
          <a:xfrm rot="5400000">
            <a:off x="8767762" y="1678745"/>
            <a:ext cx="777875" cy="536575"/>
          </a:xfrm>
          <a:prstGeom prst="rightArrow">
            <a:avLst/>
          </a:prstGeom>
          <a:solidFill>
            <a:srgbClr val="0099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SA">
              <a:solidFill>
                <a:srgbClr val="00B050"/>
              </a:solidFill>
            </a:endParaRPr>
          </a:p>
        </p:txBody>
      </p:sp>
      <p:sp>
        <p:nvSpPr>
          <p:cNvPr id="21" name="Slide Number Placeholder 2"/>
          <p:cNvSpPr>
            <a:spLocks noGrp="1"/>
          </p:cNvSpPr>
          <p:nvPr>
            <p:ph type="sldNum" sz="quarter" idx="10"/>
          </p:nvPr>
        </p:nvSpPr>
        <p:spPr>
          <a:xfrm>
            <a:off x="4974456" y="6356350"/>
            <a:ext cx="482600" cy="365125"/>
          </a:xfrm>
        </p:spPr>
        <p:txBody>
          <a:bodyPr/>
          <a:lstStyle/>
          <a:p>
            <a:pPr>
              <a:defRPr/>
            </a:pPr>
            <a:r>
              <a:rPr lang="ar-SA" dirty="0"/>
              <a:t>3</a:t>
            </a:r>
            <a:endParaRPr lang="en-US" dirty="0"/>
          </a:p>
        </p:txBody>
      </p:sp>
      <p:sp>
        <p:nvSpPr>
          <p:cNvPr id="2" name="Rectangle 1"/>
          <p:cNvSpPr/>
          <p:nvPr/>
        </p:nvSpPr>
        <p:spPr>
          <a:xfrm>
            <a:off x="396133" y="3629364"/>
            <a:ext cx="9053841" cy="707886"/>
          </a:xfrm>
          <a:prstGeom prst="rect">
            <a:avLst/>
          </a:prstGeom>
          <a:solidFill>
            <a:schemeClr val="accent2"/>
          </a:solidFill>
        </p:spPr>
        <p:txBody>
          <a:bodyPr wrap="square">
            <a:spAutoFit/>
          </a:bodyPr>
          <a:lstStyle/>
          <a:p>
            <a:pPr marL="285750" indent="-285750">
              <a:buFont typeface="Wingdings" panose="05000000000000000000" pitchFamily="2" charset="2"/>
              <a:buChar char="§"/>
            </a:pPr>
            <a:r>
              <a:rPr lang="ar-SA" sz="2000" b="1" dirty="0"/>
              <a:t>عمليا يتم ذلك عن طريق </a:t>
            </a:r>
            <a:r>
              <a:rPr lang="ar-SA" sz="2000" b="1" u="sng" dirty="0">
                <a:solidFill>
                  <a:srgbClr val="FF0000"/>
                </a:solidFill>
              </a:rPr>
              <a:t>مشروع البحث </a:t>
            </a:r>
            <a:r>
              <a:rPr lang="ar-SA" sz="2000" b="1" dirty="0"/>
              <a:t>الذي يقدمه الباحث ليأخذ موافقة الممول عليه ليبدأ في الدراسة</a:t>
            </a:r>
          </a:p>
          <a:p>
            <a:pPr marL="285750" indent="-285750">
              <a:buFont typeface="Wingdings" panose="05000000000000000000" pitchFamily="2" charset="2"/>
              <a:buChar char="§"/>
            </a:pPr>
            <a:r>
              <a:rPr lang="ar-SA" sz="2000" b="1" dirty="0"/>
              <a:t>يتضمن مشروع البحث العناصر التالية :</a:t>
            </a:r>
          </a:p>
        </p:txBody>
      </p:sp>
      <p:sp>
        <p:nvSpPr>
          <p:cNvPr id="9" name="Rectangle 8"/>
          <p:cNvSpPr/>
          <p:nvPr/>
        </p:nvSpPr>
        <p:spPr>
          <a:xfrm>
            <a:off x="396133" y="4469637"/>
            <a:ext cx="5835203" cy="1754326"/>
          </a:xfrm>
          <a:prstGeom prst="rect">
            <a:avLst/>
          </a:prstGeom>
          <a:solidFill>
            <a:srgbClr val="FFC000"/>
          </a:solidFill>
        </p:spPr>
        <p:txBody>
          <a:bodyPr wrap="square">
            <a:spAutoFit/>
          </a:bodyPr>
          <a:lstStyle/>
          <a:p>
            <a:pPr marL="342900" indent="-342900">
              <a:buFont typeface="+mj-lt"/>
              <a:buAutoNum type="arabicPeriod"/>
            </a:pPr>
            <a:r>
              <a:rPr lang="ar-SA" altLang="en-US" b="1" dirty="0">
                <a:cs typeface="Arabic Transparent" panose="020B0604020202020204" pitchFamily="34" charset="0"/>
              </a:rPr>
              <a:t>الأهداف العامة للدراسة</a:t>
            </a:r>
          </a:p>
          <a:p>
            <a:pPr marL="342900" indent="-342900">
              <a:buFont typeface="+mj-lt"/>
              <a:buAutoNum type="arabicPeriod"/>
            </a:pPr>
            <a:r>
              <a:rPr lang="ar-SA" b="1" dirty="0">
                <a:cs typeface="Arabic Transparent" panose="020B0604020202020204" pitchFamily="34" charset="0"/>
              </a:rPr>
              <a:t>المشاكل التي سيتعرض الباحث لدراستها</a:t>
            </a:r>
          </a:p>
          <a:p>
            <a:pPr marL="342900" indent="-342900">
              <a:buFont typeface="+mj-lt"/>
              <a:buAutoNum type="arabicPeriod"/>
            </a:pPr>
            <a:r>
              <a:rPr lang="ar-SA" b="1" dirty="0">
                <a:cs typeface="Arabic Transparent" panose="020B0604020202020204" pitchFamily="34" charset="0"/>
              </a:rPr>
              <a:t>تفصيل الإجراءات التي ستتبع لإنجاز البحث</a:t>
            </a:r>
          </a:p>
          <a:p>
            <a:pPr marL="342900" indent="-342900">
              <a:buFont typeface="+mj-lt"/>
              <a:buAutoNum type="arabicPeriod"/>
            </a:pPr>
            <a:r>
              <a:rPr lang="ar-SA" b="1" dirty="0">
                <a:cs typeface="Arabic Transparent" panose="020B0604020202020204" pitchFamily="34" charset="0"/>
              </a:rPr>
              <a:t>تصميم البحث (</a:t>
            </a:r>
            <a:r>
              <a:rPr lang="ar-SA" dirty="0">
                <a:cs typeface="Arabic Transparent" panose="020B0604020202020204" pitchFamily="34" charset="0"/>
              </a:rPr>
              <a:t>تصميم العينة، طرق جمع البيانات، كيفية تحليل البيانات</a:t>
            </a:r>
            <a:r>
              <a:rPr lang="ar-SA" b="1" dirty="0">
                <a:cs typeface="Arabic Transparent" panose="020B0604020202020204" pitchFamily="34" charset="0"/>
              </a:rPr>
              <a:t>)</a:t>
            </a:r>
          </a:p>
          <a:p>
            <a:pPr marL="342900" indent="-342900">
              <a:buFont typeface="+mj-lt"/>
              <a:buAutoNum type="arabicPeriod"/>
            </a:pPr>
            <a:r>
              <a:rPr lang="ar-SA" b="1" dirty="0">
                <a:cs typeface="Arabic Transparent" panose="020B0604020202020204" pitchFamily="34" charset="0"/>
              </a:rPr>
              <a:t>الاطار الزمني للبحث</a:t>
            </a:r>
          </a:p>
          <a:p>
            <a:pPr marL="342900" indent="-342900">
              <a:buFont typeface="+mj-lt"/>
              <a:buAutoNum type="arabicPeriod"/>
            </a:pPr>
            <a:r>
              <a:rPr lang="ar-SA" b="1" dirty="0">
                <a:cs typeface="Arabic Transparent" panose="020B0604020202020204" pitchFamily="34" charset="0"/>
              </a:rPr>
              <a:t>تفاصيل النقاط مع توضيح تكاليف كل جزء من أجزاء البحث</a:t>
            </a:r>
          </a:p>
        </p:txBody>
      </p:sp>
      <p:sp>
        <p:nvSpPr>
          <p:cNvPr id="11" name="مربع نص 5"/>
          <p:cNvSpPr txBox="1">
            <a:spLocks noChangeArrowheads="1"/>
          </p:cNvSpPr>
          <p:nvPr/>
        </p:nvSpPr>
        <p:spPr bwMode="auto">
          <a:xfrm>
            <a:off x="328051" y="2296648"/>
            <a:ext cx="8351264" cy="1200329"/>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wrap="square">
            <a:spAutoFit/>
          </a:bodyPr>
          <a:lstStyle>
            <a:lvl1pPr algn="r">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marL="342900" indent="-342900" algn="just">
              <a:spcBef>
                <a:spcPct val="0"/>
              </a:spcBef>
              <a:buFont typeface="Wingdings" panose="05000000000000000000" pitchFamily="2" charset="2"/>
              <a:buChar char="ü"/>
              <a:defRPr/>
            </a:pPr>
            <a:r>
              <a:rPr lang="ar-SA" altLang="en-US" sz="2400" b="1" dirty="0">
                <a:solidFill>
                  <a:srgbClr val="002060"/>
                </a:solidFill>
                <a:latin typeface="Arial" panose="020B0604020202020204" pitchFamily="34" charset="0"/>
                <a:cs typeface="Arabic Transparent" panose="020B0604020202020204" pitchFamily="34" charset="0"/>
              </a:rPr>
              <a:t>في اطار بحوث الأعمال يجب أن تحدد في الاتفاق بين طالب الدراسة أو ممولها (المنظمة مثلا ) والباحثين أو المستشارين : المشاكل التي سيتم دراستها، مدة البحث، التكلفة، بعض الشروط....</a:t>
            </a:r>
            <a:endParaRPr lang="ar-SA" altLang="en-US" sz="2400" dirty="0">
              <a:solidFill>
                <a:srgbClr val="002060"/>
              </a:solidFill>
              <a:latin typeface="Arial" panose="020B0604020202020204" pitchFamily="34" charset="0"/>
              <a:cs typeface="Arabic Transparent" panose="020B0604020202020204" pitchFamily="34" charset="0"/>
            </a:endParaRPr>
          </a:p>
        </p:txBody>
      </p:sp>
      <p:sp>
        <p:nvSpPr>
          <p:cNvPr id="4" name="Bent Arrow 3"/>
          <p:cNvSpPr/>
          <p:nvPr/>
        </p:nvSpPr>
        <p:spPr>
          <a:xfrm rot="10800000">
            <a:off x="6465168" y="4581128"/>
            <a:ext cx="1152128" cy="1155276"/>
          </a:xfrm>
          <a:prstGeom prst="bent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Tree>
    <p:extLst>
      <p:ext uri="{BB962C8B-B14F-4D97-AF65-F5344CB8AC3E}">
        <p14:creationId xmlns:p14="http://schemas.microsoft.com/office/powerpoint/2010/main" val="4049977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80">
                                          <p:stCondLst>
                                            <p:cond delay="0"/>
                                          </p:stCondLst>
                                        </p:cTn>
                                        <p:tgtEl>
                                          <p:spTgt spid="12"/>
                                        </p:tgtEl>
                                      </p:cBhvr>
                                    </p:animEffect>
                                    <p:anim calcmode="lin" valueType="num">
                                      <p:cBhvr>
                                        <p:cTn id="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3" dur="26">
                                          <p:stCondLst>
                                            <p:cond delay="650"/>
                                          </p:stCondLst>
                                        </p:cTn>
                                        <p:tgtEl>
                                          <p:spTgt spid="12"/>
                                        </p:tgtEl>
                                      </p:cBhvr>
                                      <p:to x="100000" y="60000"/>
                                    </p:animScale>
                                    <p:animScale>
                                      <p:cBhvr>
                                        <p:cTn id="14" dur="166" decel="50000">
                                          <p:stCondLst>
                                            <p:cond delay="676"/>
                                          </p:stCondLst>
                                        </p:cTn>
                                        <p:tgtEl>
                                          <p:spTgt spid="12"/>
                                        </p:tgtEl>
                                      </p:cBhvr>
                                      <p:to x="100000" y="100000"/>
                                    </p:animScale>
                                    <p:animScale>
                                      <p:cBhvr>
                                        <p:cTn id="15" dur="26">
                                          <p:stCondLst>
                                            <p:cond delay="1312"/>
                                          </p:stCondLst>
                                        </p:cTn>
                                        <p:tgtEl>
                                          <p:spTgt spid="12"/>
                                        </p:tgtEl>
                                      </p:cBhvr>
                                      <p:to x="100000" y="80000"/>
                                    </p:animScale>
                                    <p:animScale>
                                      <p:cBhvr>
                                        <p:cTn id="16" dur="166" decel="50000">
                                          <p:stCondLst>
                                            <p:cond delay="1338"/>
                                          </p:stCondLst>
                                        </p:cTn>
                                        <p:tgtEl>
                                          <p:spTgt spid="12"/>
                                        </p:tgtEl>
                                      </p:cBhvr>
                                      <p:to x="100000" y="100000"/>
                                    </p:animScale>
                                    <p:animScale>
                                      <p:cBhvr>
                                        <p:cTn id="17" dur="26">
                                          <p:stCondLst>
                                            <p:cond delay="1642"/>
                                          </p:stCondLst>
                                        </p:cTn>
                                        <p:tgtEl>
                                          <p:spTgt spid="12"/>
                                        </p:tgtEl>
                                      </p:cBhvr>
                                      <p:to x="100000" y="90000"/>
                                    </p:animScale>
                                    <p:animScale>
                                      <p:cBhvr>
                                        <p:cTn id="18" dur="166" decel="50000">
                                          <p:stCondLst>
                                            <p:cond delay="1668"/>
                                          </p:stCondLst>
                                        </p:cTn>
                                        <p:tgtEl>
                                          <p:spTgt spid="12"/>
                                        </p:tgtEl>
                                      </p:cBhvr>
                                      <p:to x="100000" y="100000"/>
                                    </p:animScale>
                                    <p:animScale>
                                      <p:cBhvr>
                                        <p:cTn id="19" dur="26">
                                          <p:stCondLst>
                                            <p:cond delay="1808"/>
                                          </p:stCondLst>
                                        </p:cTn>
                                        <p:tgtEl>
                                          <p:spTgt spid="12"/>
                                        </p:tgtEl>
                                      </p:cBhvr>
                                      <p:to x="100000" y="95000"/>
                                    </p:animScale>
                                    <p:animScale>
                                      <p:cBhvr>
                                        <p:cTn id="20" dur="166" decel="50000">
                                          <p:stCondLst>
                                            <p:cond delay="1834"/>
                                          </p:stCondLst>
                                        </p:cTn>
                                        <p:tgtEl>
                                          <p:spTgt spid="1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wipe(down)">
                                      <p:cBhvr>
                                        <p:cTn id="23" dur="580">
                                          <p:stCondLst>
                                            <p:cond delay="0"/>
                                          </p:stCondLst>
                                        </p:cTn>
                                        <p:tgtEl>
                                          <p:spTgt spid="20"/>
                                        </p:tgtEl>
                                      </p:cBhvr>
                                    </p:animEffect>
                                    <p:anim calcmode="lin" valueType="num">
                                      <p:cBhvr>
                                        <p:cTn id="24"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29" dur="26">
                                          <p:stCondLst>
                                            <p:cond delay="650"/>
                                          </p:stCondLst>
                                        </p:cTn>
                                        <p:tgtEl>
                                          <p:spTgt spid="20"/>
                                        </p:tgtEl>
                                      </p:cBhvr>
                                      <p:to x="100000" y="60000"/>
                                    </p:animScale>
                                    <p:animScale>
                                      <p:cBhvr>
                                        <p:cTn id="30" dur="166" decel="50000">
                                          <p:stCondLst>
                                            <p:cond delay="676"/>
                                          </p:stCondLst>
                                        </p:cTn>
                                        <p:tgtEl>
                                          <p:spTgt spid="20"/>
                                        </p:tgtEl>
                                      </p:cBhvr>
                                      <p:to x="100000" y="100000"/>
                                    </p:animScale>
                                    <p:animScale>
                                      <p:cBhvr>
                                        <p:cTn id="31" dur="26">
                                          <p:stCondLst>
                                            <p:cond delay="1312"/>
                                          </p:stCondLst>
                                        </p:cTn>
                                        <p:tgtEl>
                                          <p:spTgt spid="20"/>
                                        </p:tgtEl>
                                      </p:cBhvr>
                                      <p:to x="100000" y="80000"/>
                                    </p:animScale>
                                    <p:animScale>
                                      <p:cBhvr>
                                        <p:cTn id="32" dur="166" decel="50000">
                                          <p:stCondLst>
                                            <p:cond delay="1338"/>
                                          </p:stCondLst>
                                        </p:cTn>
                                        <p:tgtEl>
                                          <p:spTgt spid="20"/>
                                        </p:tgtEl>
                                      </p:cBhvr>
                                      <p:to x="100000" y="100000"/>
                                    </p:animScale>
                                    <p:animScale>
                                      <p:cBhvr>
                                        <p:cTn id="33" dur="26">
                                          <p:stCondLst>
                                            <p:cond delay="1642"/>
                                          </p:stCondLst>
                                        </p:cTn>
                                        <p:tgtEl>
                                          <p:spTgt spid="20"/>
                                        </p:tgtEl>
                                      </p:cBhvr>
                                      <p:to x="100000" y="90000"/>
                                    </p:animScale>
                                    <p:animScale>
                                      <p:cBhvr>
                                        <p:cTn id="34" dur="166" decel="50000">
                                          <p:stCondLst>
                                            <p:cond delay="1668"/>
                                          </p:stCondLst>
                                        </p:cTn>
                                        <p:tgtEl>
                                          <p:spTgt spid="20"/>
                                        </p:tgtEl>
                                      </p:cBhvr>
                                      <p:to x="100000" y="100000"/>
                                    </p:animScale>
                                    <p:animScale>
                                      <p:cBhvr>
                                        <p:cTn id="35" dur="26">
                                          <p:stCondLst>
                                            <p:cond delay="1808"/>
                                          </p:stCondLst>
                                        </p:cTn>
                                        <p:tgtEl>
                                          <p:spTgt spid="20"/>
                                        </p:tgtEl>
                                      </p:cBhvr>
                                      <p:to x="100000" y="95000"/>
                                    </p:animScale>
                                    <p:animScale>
                                      <p:cBhvr>
                                        <p:cTn id="36" dur="166" decel="50000">
                                          <p:stCondLst>
                                            <p:cond delay="1834"/>
                                          </p:stCondLst>
                                        </p:cTn>
                                        <p:tgtEl>
                                          <p:spTgt spid="20"/>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8435"/>
                                        </p:tgtEl>
                                        <p:attrNameLst>
                                          <p:attrName>style.visibility</p:attrName>
                                        </p:attrNameLst>
                                      </p:cBhvr>
                                      <p:to>
                                        <p:strVal val="visible"/>
                                      </p:to>
                                    </p:set>
                                    <p:animEffect transition="in" filter="fade">
                                      <p:cBhvr>
                                        <p:cTn id="41" dur="1000"/>
                                        <p:tgtEl>
                                          <p:spTgt spid="18435"/>
                                        </p:tgtEl>
                                      </p:cBhvr>
                                    </p:animEffect>
                                    <p:anim calcmode="lin" valueType="num">
                                      <p:cBhvr>
                                        <p:cTn id="42" dur="1000" fill="hold"/>
                                        <p:tgtEl>
                                          <p:spTgt spid="18435"/>
                                        </p:tgtEl>
                                        <p:attrNameLst>
                                          <p:attrName>ppt_x</p:attrName>
                                        </p:attrNameLst>
                                      </p:cBhvr>
                                      <p:tavLst>
                                        <p:tav tm="0">
                                          <p:val>
                                            <p:strVal val="#ppt_x"/>
                                          </p:val>
                                        </p:tav>
                                        <p:tav tm="100000">
                                          <p:val>
                                            <p:strVal val="#ppt_x"/>
                                          </p:val>
                                        </p:tav>
                                      </p:tavLst>
                                    </p:anim>
                                    <p:anim calcmode="lin" valueType="num">
                                      <p:cBhvr>
                                        <p:cTn id="43" dur="1000" fill="hold"/>
                                        <p:tgtEl>
                                          <p:spTgt spid="18435"/>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fade">
                                      <p:cBhvr>
                                        <p:cTn id="46" dur="1000"/>
                                        <p:tgtEl>
                                          <p:spTgt spid="11"/>
                                        </p:tgtEl>
                                      </p:cBhvr>
                                    </p:animEffect>
                                    <p:anim calcmode="lin" valueType="num">
                                      <p:cBhvr>
                                        <p:cTn id="47" dur="1000" fill="hold"/>
                                        <p:tgtEl>
                                          <p:spTgt spid="11"/>
                                        </p:tgtEl>
                                        <p:attrNameLst>
                                          <p:attrName>ppt_x</p:attrName>
                                        </p:attrNameLst>
                                      </p:cBhvr>
                                      <p:tavLst>
                                        <p:tav tm="0">
                                          <p:val>
                                            <p:strVal val="#ppt_x"/>
                                          </p:val>
                                        </p:tav>
                                        <p:tav tm="100000">
                                          <p:val>
                                            <p:strVal val="#ppt_x"/>
                                          </p:val>
                                        </p:tav>
                                      </p:tavLst>
                                    </p:anim>
                                    <p:anim calcmode="lin" valueType="num">
                                      <p:cBhvr>
                                        <p:cTn id="48"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6" presetClass="entr" presetSubtype="0" fill="hold" grpId="0" nodeType="clickEffect">
                                  <p:stCondLst>
                                    <p:cond delay="0"/>
                                  </p:stCondLst>
                                  <p:childTnLst>
                                    <p:set>
                                      <p:cBhvr>
                                        <p:cTn id="52" dur="1" fill="hold">
                                          <p:stCondLst>
                                            <p:cond delay="0"/>
                                          </p:stCondLst>
                                        </p:cTn>
                                        <p:tgtEl>
                                          <p:spTgt spid="2"/>
                                        </p:tgtEl>
                                        <p:attrNameLst>
                                          <p:attrName>style.visibility</p:attrName>
                                        </p:attrNameLst>
                                      </p:cBhvr>
                                      <p:to>
                                        <p:strVal val="visible"/>
                                      </p:to>
                                    </p:set>
                                    <p:animEffect transition="in" filter="wipe(down)">
                                      <p:cBhvr>
                                        <p:cTn id="53" dur="580">
                                          <p:stCondLst>
                                            <p:cond delay="0"/>
                                          </p:stCondLst>
                                        </p:cTn>
                                        <p:tgtEl>
                                          <p:spTgt spid="2"/>
                                        </p:tgtEl>
                                      </p:cBhvr>
                                    </p:animEffect>
                                    <p:anim calcmode="lin" valueType="num">
                                      <p:cBhvr>
                                        <p:cTn id="54"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55"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56"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57"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58"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59" dur="26">
                                          <p:stCondLst>
                                            <p:cond delay="650"/>
                                          </p:stCondLst>
                                        </p:cTn>
                                        <p:tgtEl>
                                          <p:spTgt spid="2"/>
                                        </p:tgtEl>
                                      </p:cBhvr>
                                      <p:to x="100000" y="60000"/>
                                    </p:animScale>
                                    <p:animScale>
                                      <p:cBhvr>
                                        <p:cTn id="60" dur="166" decel="50000">
                                          <p:stCondLst>
                                            <p:cond delay="676"/>
                                          </p:stCondLst>
                                        </p:cTn>
                                        <p:tgtEl>
                                          <p:spTgt spid="2"/>
                                        </p:tgtEl>
                                      </p:cBhvr>
                                      <p:to x="100000" y="100000"/>
                                    </p:animScale>
                                    <p:animScale>
                                      <p:cBhvr>
                                        <p:cTn id="61" dur="26">
                                          <p:stCondLst>
                                            <p:cond delay="1312"/>
                                          </p:stCondLst>
                                        </p:cTn>
                                        <p:tgtEl>
                                          <p:spTgt spid="2"/>
                                        </p:tgtEl>
                                      </p:cBhvr>
                                      <p:to x="100000" y="80000"/>
                                    </p:animScale>
                                    <p:animScale>
                                      <p:cBhvr>
                                        <p:cTn id="62" dur="166" decel="50000">
                                          <p:stCondLst>
                                            <p:cond delay="1338"/>
                                          </p:stCondLst>
                                        </p:cTn>
                                        <p:tgtEl>
                                          <p:spTgt spid="2"/>
                                        </p:tgtEl>
                                      </p:cBhvr>
                                      <p:to x="100000" y="100000"/>
                                    </p:animScale>
                                    <p:animScale>
                                      <p:cBhvr>
                                        <p:cTn id="63" dur="26">
                                          <p:stCondLst>
                                            <p:cond delay="1642"/>
                                          </p:stCondLst>
                                        </p:cTn>
                                        <p:tgtEl>
                                          <p:spTgt spid="2"/>
                                        </p:tgtEl>
                                      </p:cBhvr>
                                      <p:to x="100000" y="90000"/>
                                    </p:animScale>
                                    <p:animScale>
                                      <p:cBhvr>
                                        <p:cTn id="64" dur="166" decel="50000">
                                          <p:stCondLst>
                                            <p:cond delay="1668"/>
                                          </p:stCondLst>
                                        </p:cTn>
                                        <p:tgtEl>
                                          <p:spTgt spid="2"/>
                                        </p:tgtEl>
                                      </p:cBhvr>
                                      <p:to x="100000" y="100000"/>
                                    </p:animScale>
                                    <p:animScale>
                                      <p:cBhvr>
                                        <p:cTn id="65" dur="26">
                                          <p:stCondLst>
                                            <p:cond delay="1808"/>
                                          </p:stCondLst>
                                        </p:cTn>
                                        <p:tgtEl>
                                          <p:spTgt spid="2"/>
                                        </p:tgtEl>
                                      </p:cBhvr>
                                      <p:to x="100000" y="95000"/>
                                    </p:animScale>
                                    <p:animScale>
                                      <p:cBhvr>
                                        <p:cTn id="66" dur="166" decel="50000">
                                          <p:stCondLst>
                                            <p:cond delay="1834"/>
                                          </p:stCondLst>
                                        </p:cTn>
                                        <p:tgtEl>
                                          <p:spTgt spid="2"/>
                                        </p:tgtEl>
                                      </p:cBhvr>
                                      <p:to x="100000" y="100000"/>
                                    </p:animScale>
                                  </p:childTnLst>
                                </p:cTn>
                              </p:par>
                              <p:par>
                                <p:cTn id="67" presetID="26" presetClass="entr" presetSubtype="0" fill="hold" grpId="0" nodeType="withEffect">
                                  <p:stCondLst>
                                    <p:cond delay="0"/>
                                  </p:stCondLst>
                                  <p:childTnLst>
                                    <p:set>
                                      <p:cBhvr>
                                        <p:cTn id="68" dur="1" fill="hold">
                                          <p:stCondLst>
                                            <p:cond delay="0"/>
                                          </p:stCondLst>
                                        </p:cTn>
                                        <p:tgtEl>
                                          <p:spTgt spid="4"/>
                                        </p:tgtEl>
                                        <p:attrNameLst>
                                          <p:attrName>style.visibility</p:attrName>
                                        </p:attrNameLst>
                                      </p:cBhvr>
                                      <p:to>
                                        <p:strVal val="visible"/>
                                      </p:to>
                                    </p:set>
                                    <p:animEffect transition="in" filter="wipe(down)">
                                      <p:cBhvr>
                                        <p:cTn id="69" dur="580">
                                          <p:stCondLst>
                                            <p:cond delay="0"/>
                                          </p:stCondLst>
                                        </p:cTn>
                                        <p:tgtEl>
                                          <p:spTgt spid="4"/>
                                        </p:tgtEl>
                                      </p:cBhvr>
                                    </p:animEffect>
                                    <p:anim calcmode="lin" valueType="num">
                                      <p:cBhvr>
                                        <p:cTn id="70"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71"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72"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73"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74"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75" dur="26">
                                          <p:stCondLst>
                                            <p:cond delay="650"/>
                                          </p:stCondLst>
                                        </p:cTn>
                                        <p:tgtEl>
                                          <p:spTgt spid="4"/>
                                        </p:tgtEl>
                                      </p:cBhvr>
                                      <p:to x="100000" y="60000"/>
                                    </p:animScale>
                                    <p:animScale>
                                      <p:cBhvr>
                                        <p:cTn id="76" dur="166" decel="50000">
                                          <p:stCondLst>
                                            <p:cond delay="676"/>
                                          </p:stCondLst>
                                        </p:cTn>
                                        <p:tgtEl>
                                          <p:spTgt spid="4"/>
                                        </p:tgtEl>
                                      </p:cBhvr>
                                      <p:to x="100000" y="100000"/>
                                    </p:animScale>
                                    <p:animScale>
                                      <p:cBhvr>
                                        <p:cTn id="77" dur="26">
                                          <p:stCondLst>
                                            <p:cond delay="1312"/>
                                          </p:stCondLst>
                                        </p:cTn>
                                        <p:tgtEl>
                                          <p:spTgt spid="4"/>
                                        </p:tgtEl>
                                      </p:cBhvr>
                                      <p:to x="100000" y="80000"/>
                                    </p:animScale>
                                    <p:animScale>
                                      <p:cBhvr>
                                        <p:cTn id="78" dur="166" decel="50000">
                                          <p:stCondLst>
                                            <p:cond delay="1338"/>
                                          </p:stCondLst>
                                        </p:cTn>
                                        <p:tgtEl>
                                          <p:spTgt spid="4"/>
                                        </p:tgtEl>
                                      </p:cBhvr>
                                      <p:to x="100000" y="100000"/>
                                    </p:animScale>
                                    <p:animScale>
                                      <p:cBhvr>
                                        <p:cTn id="79" dur="26">
                                          <p:stCondLst>
                                            <p:cond delay="1642"/>
                                          </p:stCondLst>
                                        </p:cTn>
                                        <p:tgtEl>
                                          <p:spTgt spid="4"/>
                                        </p:tgtEl>
                                      </p:cBhvr>
                                      <p:to x="100000" y="90000"/>
                                    </p:animScale>
                                    <p:animScale>
                                      <p:cBhvr>
                                        <p:cTn id="80" dur="166" decel="50000">
                                          <p:stCondLst>
                                            <p:cond delay="1668"/>
                                          </p:stCondLst>
                                        </p:cTn>
                                        <p:tgtEl>
                                          <p:spTgt spid="4"/>
                                        </p:tgtEl>
                                      </p:cBhvr>
                                      <p:to x="100000" y="100000"/>
                                    </p:animScale>
                                    <p:animScale>
                                      <p:cBhvr>
                                        <p:cTn id="81" dur="26">
                                          <p:stCondLst>
                                            <p:cond delay="1808"/>
                                          </p:stCondLst>
                                        </p:cTn>
                                        <p:tgtEl>
                                          <p:spTgt spid="4"/>
                                        </p:tgtEl>
                                      </p:cBhvr>
                                      <p:to x="100000" y="95000"/>
                                    </p:animScale>
                                    <p:animScale>
                                      <p:cBhvr>
                                        <p:cTn id="82" dur="166" decel="50000">
                                          <p:stCondLst>
                                            <p:cond delay="1834"/>
                                          </p:stCondLst>
                                        </p:cTn>
                                        <p:tgtEl>
                                          <p:spTgt spid="4"/>
                                        </p:tgtEl>
                                      </p:cBhvr>
                                      <p:to x="100000" y="100000"/>
                                    </p:animScale>
                                  </p:childTnLst>
                                </p:cTn>
                              </p:par>
                              <p:par>
                                <p:cTn id="83" presetID="26" presetClass="entr" presetSubtype="0" fill="hold" grpId="0" nodeType="withEffect">
                                  <p:stCondLst>
                                    <p:cond delay="0"/>
                                  </p:stCondLst>
                                  <p:childTnLst>
                                    <p:set>
                                      <p:cBhvr>
                                        <p:cTn id="84" dur="1" fill="hold">
                                          <p:stCondLst>
                                            <p:cond delay="0"/>
                                          </p:stCondLst>
                                        </p:cTn>
                                        <p:tgtEl>
                                          <p:spTgt spid="9"/>
                                        </p:tgtEl>
                                        <p:attrNameLst>
                                          <p:attrName>style.visibility</p:attrName>
                                        </p:attrNameLst>
                                      </p:cBhvr>
                                      <p:to>
                                        <p:strVal val="visible"/>
                                      </p:to>
                                    </p:set>
                                    <p:animEffect transition="in" filter="wipe(down)">
                                      <p:cBhvr>
                                        <p:cTn id="85" dur="580">
                                          <p:stCondLst>
                                            <p:cond delay="0"/>
                                          </p:stCondLst>
                                        </p:cTn>
                                        <p:tgtEl>
                                          <p:spTgt spid="9"/>
                                        </p:tgtEl>
                                      </p:cBhvr>
                                    </p:animEffect>
                                    <p:anim calcmode="lin" valueType="num">
                                      <p:cBhvr>
                                        <p:cTn id="86"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87"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88"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89"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90"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91" dur="26">
                                          <p:stCondLst>
                                            <p:cond delay="650"/>
                                          </p:stCondLst>
                                        </p:cTn>
                                        <p:tgtEl>
                                          <p:spTgt spid="9"/>
                                        </p:tgtEl>
                                      </p:cBhvr>
                                      <p:to x="100000" y="60000"/>
                                    </p:animScale>
                                    <p:animScale>
                                      <p:cBhvr>
                                        <p:cTn id="92" dur="166" decel="50000">
                                          <p:stCondLst>
                                            <p:cond delay="676"/>
                                          </p:stCondLst>
                                        </p:cTn>
                                        <p:tgtEl>
                                          <p:spTgt spid="9"/>
                                        </p:tgtEl>
                                      </p:cBhvr>
                                      <p:to x="100000" y="100000"/>
                                    </p:animScale>
                                    <p:animScale>
                                      <p:cBhvr>
                                        <p:cTn id="93" dur="26">
                                          <p:stCondLst>
                                            <p:cond delay="1312"/>
                                          </p:stCondLst>
                                        </p:cTn>
                                        <p:tgtEl>
                                          <p:spTgt spid="9"/>
                                        </p:tgtEl>
                                      </p:cBhvr>
                                      <p:to x="100000" y="80000"/>
                                    </p:animScale>
                                    <p:animScale>
                                      <p:cBhvr>
                                        <p:cTn id="94" dur="166" decel="50000">
                                          <p:stCondLst>
                                            <p:cond delay="1338"/>
                                          </p:stCondLst>
                                        </p:cTn>
                                        <p:tgtEl>
                                          <p:spTgt spid="9"/>
                                        </p:tgtEl>
                                      </p:cBhvr>
                                      <p:to x="100000" y="100000"/>
                                    </p:animScale>
                                    <p:animScale>
                                      <p:cBhvr>
                                        <p:cTn id="95" dur="26">
                                          <p:stCondLst>
                                            <p:cond delay="1642"/>
                                          </p:stCondLst>
                                        </p:cTn>
                                        <p:tgtEl>
                                          <p:spTgt spid="9"/>
                                        </p:tgtEl>
                                      </p:cBhvr>
                                      <p:to x="100000" y="90000"/>
                                    </p:animScale>
                                    <p:animScale>
                                      <p:cBhvr>
                                        <p:cTn id="96" dur="166" decel="50000">
                                          <p:stCondLst>
                                            <p:cond delay="1668"/>
                                          </p:stCondLst>
                                        </p:cTn>
                                        <p:tgtEl>
                                          <p:spTgt spid="9"/>
                                        </p:tgtEl>
                                      </p:cBhvr>
                                      <p:to x="100000" y="100000"/>
                                    </p:animScale>
                                    <p:animScale>
                                      <p:cBhvr>
                                        <p:cTn id="97" dur="26">
                                          <p:stCondLst>
                                            <p:cond delay="1808"/>
                                          </p:stCondLst>
                                        </p:cTn>
                                        <p:tgtEl>
                                          <p:spTgt spid="9"/>
                                        </p:tgtEl>
                                      </p:cBhvr>
                                      <p:to x="100000" y="95000"/>
                                    </p:animScale>
                                    <p:animScale>
                                      <p:cBhvr>
                                        <p:cTn id="98" dur="166" decel="50000">
                                          <p:stCondLst>
                                            <p:cond delay="1834"/>
                                          </p:stCondLst>
                                        </p:cTn>
                                        <p:tgtEl>
                                          <p:spTgt spid="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animBg="1"/>
      <p:bldP spid="12" grpId="0"/>
      <p:bldP spid="20" grpId="0" animBg="1"/>
      <p:bldP spid="2" grpId="0" animBg="1"/>
      <p:bldP spid="9" grpId="0" animBg="1"/>
      <p:bldP spid="11" grpId="0" animBg="1"/>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4</a:t>
            </a:fld>
            <a:endParaRPr lang="en-US" sz="1200" dirty="0">
              <a:solidFill>
                <a:schemeClr val="bg1"/>
              </a:solidFill>
            </a:endParaRPr>
          </a:p>
        </p:txBody>
      </p:sp>
      <p:sp>
        <p:nvSpPr>
          <p:cNvPr id="7" name="Title 1"/>
          <p:cNvSpPr txBox="1">
            <a:spLocks/>
          </p:cNvSpPr>
          <p:nvPr/>
        </p:nvSpPr>
        <p:spPr bwMode="auto">
          <a:xfrm>
            <a:off x="638954" y="2957874"/>
            <a:ext cx="8504279" cy="1695262"/>
          </a:xfrm>
          <a:prstGeom prst="rect">
            <a:avLst/>
          </a:prstGeom>
          <a:ln>
            <a:headEnd/>
            <a:tailEnd/>
          </a:ln>
        </p:spPr>
        <p:style>
          <a:lnRef idx="2">
            <a:schemeClr val="accent6">
              <a:shade val="50000"/>
            </a:schemeClr>
          </a:lnRef>
          <a:fillRef idx="1">
            <a:schemeClr val="accent6"/>
          </a:fillRef>
          <a:effectRef idx="0">
            <a:schemeClr val="accent6"/>
          </a:effectRef>
          <a:fontRef idx="minor">
            <a:schemeClr val="lt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342900" indent="-342900" algn="just">
              <a:buFont typeface="Wingdings" panose="05000000000000000000" pitchFamily="2" charset="2"/>
              <a:buChar char="§"/>
            </a:pPr>
            <a:r>
              <a:rPr lang="ar-SA" sz="2400" b="1" dirty="0">
                <a:solidFill>
                  <a:schemeClr val="tx1"/>
                </a:solidFill>
              </a:rPr>
              <a:t>قد يأخذ التقرير المكتوب العديد من الأشكال حسب الهدف منه وطبيعة الدراسة وظروفها والجهة الموجه لها (جمهور المخاطبين).</a:t>
            </a:r>
          </a:p>
          <a:p>
            <a:pPr marL="342900" indent="-342900" algn="just">
              <a:buFont typeface="Wingdings" panose="05000000000000000000" pitchFamily="2" charset="2"/>
              <a:buChar char="§"/>
            </a:pPr>
            <a:r>
              <a:rPr lang="ar-SA" sz="2400" b="1" dirty="0">
                <a:solidFill>
                  <a:schemeClr val="tx1"/>
                </a:solidFill>
              </a:rPr>
              <a:t>يمكن أن يكون التقرير مختصرا أو مفصلا.</a:t>
            </a:r>
            <a:endParaRPr lang="en-US" sz="2400" b="1" dirty="0">
              <a:solidFill>
                <a:schemeClr val="tx1"/>
              </a:solidFill>
            </a:endParaRPr>
          </a:p>
        </p:txBody>
      </p:sp>
      <p:sp>
        <p:nvSpPr>
          <p:cNvPr id="10" name="Rounded Rectangle 9"/>
          <p:cNvSpPr/>
          <p:nvPr/>
        </p:nvSpPr>
        <p:spPr>
          <a:xfrm>
            <a:off x="5097016" y="457876"/>
            <a:ext cx="3888432" cy="792088"/>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marL="571500" indent="-571500" algn="ctr">
              <a:buFont typeface="Wingdings" panose="05000000000000000000" pitchFamily="2" charset="2"/>
              <a:buChar char="§"/>
            </a:pPr>
            <a:r>
              <a:rPr lang="ar-SA" sz="3600" b="1" dirty="0">
                <a:solidFill>
                  <a:srgbClr val="FF0000"/>
                </a:solidFill>
                <a:cs typeface="Akhbar MT" pitchFamily="2" charset="-78"/>
              </a:rPr>
              <a:t>التقرير المكتوب</a:t>
            </a:r>
            <a:endParaRPr lang="ar-SA" sz="3600" b="1" dirty="0">
              <a:solidFill>
                <a:schemeClr val="tx1"/>
              </a:solidFill>
              <a:cs typeface="Akhbar MT" pitchFamily="2" charset="-78"/>
            </a:endParaRPr>
          </a:p>
        </p:txBody>
      </p:sp>
      <p:sp>
        <p:nvSpPr>
          <p:cNvPr id="6" name="Rectangle 5"/>
          <p:cNvSpPr/>
          <p:nvPr/>
        </p:nvSpPr>
        <p:spPr>
          <a:xfrm>
            <a:off x="1856656" y="1808519"/>
            <a:ext cx="7345281" cy="584775"/>
          </a:xfrm>
          <a:prstGeom prst="rect">
            <a:avLst/>
          </a:prstGeom>
        </p:spPr>
        <p:txBody>
          <a:bodyPr wrap="none">
            <a:spAutoFit/>
          </a:bodyPr>
          <a:lstStyle/>
          <a:p>
            <a:pPr marL="457200" indent="-457200" algn="just">
              <a:buFont typeface="Wingdings" panose="05000000000000000000" pitchFamily="2" charset="2"/>
              <a:buChar char="ü"/>
            </a:pPr>
            <a:r>
              <a:rPr lang="ar-SA" sz="3200" b="1" dirty="0">
                <a:cs typeface="Akhbar MT" pitchFamily="2" charset="-78"/>
              </a:rPr>
              <a:t>يعتبر التقرير أحد وسائل الاتصال بين الباحث وممول البحث </a:t>
            </a:r>
            <a:endParaRPr lang="en-US" sz="3200" b="1" dirty="0">
              <a:cs typeface="Akhbar MT" pitchFamily="2" charset="-78"/>
            </a:endParaRP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9136" y="362060"/>
            <a:ext cx="1675423" cy="1347040"/>
          </a:xfrm>
          <a:prstGeom prst="rect">
            <a:avLst/>
          </a:prstGeom>
        </p:spPr>
      </p:pic>
    </p:spTree>
    <p:extLst>
      <p:ext uri="{BB962C8B-B14F-4D97-AF65-F5344CB8AC3E}">
        <p14:creationId xmlns:p14="http://schemas.microsoft.com/office/powerpoint/2010/main" val="1601501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wipe(down)">
                                      <p:cBhvr>
                                        <p:cTn id="7" dur="580">
                                          <p:stCondLst>
                                            <p:cond delay="0"/>
                                          </p:stCondLst>
                                        </p:cTn>
                                        <p:tgtEl>
                                          <p:spTgt spid="10"/>
                                        </p:tgtEl>
                                      </p:cBhvr>
                                    </p:animEffect>
                                    <p:anim calcmode="lin" valueType="num">
                                      <p:cBhvr>
                                        <p:cTn id="8"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13" dur="26">
                                          <p:stCondLst>
                                            <p:cond delay="650"/>
                                          </p:stCondLst>
                                        </p:cTn>
                                        <p:tgtEl>
                                          <p:spTgt spid="10"/>
                                        </p:tgtEl>
                                      </p:cBhvr>
                                      <p:to x="100000" y="60000"/>
                                    </p:animScale>
                                    <p:animScale>
                                      <p:cBhvr>
                                        <p:cTn id="14" dur="166" decel="50000">
                                          <p:stCondLst>
                                            <p:cond delay="676"/>
                                          </p:stCondLst>
                                        </p:cTn>
                                        <p:tgtEl>
                                          <p:spTgt spid="10"/>
                                        </p:tgtEl>
                                      </p:cBhvr>
                                      <p:to x="100000" y="100000"/>
                                    </p:animScale>
                                    <p:animScale>
                                      <p:cBhvr>
                                        <p:cTn id="15" dur="26">
                                          <p:stCondLst>
                                            <p:cond delay="1312"/>
                                          </p:stCondLst>
                                        </p:cTn>
                                        <p:tgtEl>
                                          <p:spTgt spid="10"/>
                                        </p:tgtEl>
                                      </p:cBhvr>
                                      <p:to x="100000" y="80000"/>
                                    </p:animScale>
                                    <p:animScale>
                                      <p:cBhvr>
                                        <p:cTn id="16" dur="166" decel="50000">
                                          <p:stCondLst>
                                            <p:cond delay="1338"/>
                                          </p:stCondLst>
                                        </p:cTn>
                                        <p:tgtEl>
                                          <p:spTgt spid="10"/>
                                        </p:tgtEl>
                                      </p:cBhvr>
                                      <p:to x="100000" y="100000"/>
                                    </p:animScale>
                                    <p:animScale>
                                      <p:cBhvr>
                                        <p:cTn id="17" dur="26">
                                          <p:stCondLst>
                                            <p:cond delay="1642"/>
                                          </p:stCondLst>
                                        </p:cTn>
                                        <p:tgtEl>
                                          <p:spTgt spid="10"/>
                                        </p:tgtEl>
                                      </p:cBhvr>
                                      <p:to x="100000" y="90000"/>
                                    </p:animScale>
                                    <p:animScale>
                                      <p:cBhvr>
                                        <p:cTn id="18" dur="166" decel="50000">
                                          <p:stCondLst>
                                            <p:cond delay="1668"/>
                                          </p:stCondLst>
                                        </p:cTn>
                                        <p:tgtEl>
                                          <p:spTgt spid="10"/>
                                        </p:tgtEl>
                                      </p:cBhvr>
                                      <p:to x="100000" y="100000"/>
                                    </p:animScale>
                                    <p:animScale>
                                      <p:cBhvr>
                                        <p:cTn id="19" dur="26">
                                          <p:stCondLst>
                                            <p:cond delay="1808"/>
                                          </p:stCondLst>
                                        </p:cTn>
                                        <p:tgtEl>
                                          <p:spTgt spid="10"/>
                                        </p:tgtEl>
                                      </p:cBhvr>
                                      <p:to x="100000" y="95000"/>
                                    </p:animScale>
                                    <p:animScale>
                                      <p:cBhvr>
                                        <p:cTn id="20" dur="166" decel="50000">
                                          <p:stCondLst>
                                            <p:cond delay="1834"/>
                                          </p:stCondLst>
                                        </p:cTn>
                                        <p:tgtEl>
                                          <p:spTgt spid="10"/>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Effect transition="in" filter="wipe(down)">
                                      <p:cBhvr>
                                        <p:cTn id="25" dur="580">
                                          <p:stCondLst>
                                            <p:cond delay="0"/>
                                          </p:stCondLst>
                                        </p:cTn>
                                        <p:tgtEl>
                                          <p:spTgt spid="6">
                                            <p:txEl>
                                              <p:pRg st="0" end="0"/>
                                            </p:txEl>
                                          </p:spTgt>
                                        </p:tgtEl>
                                      </p:cBhvr>
                                    </p:animEffect>
                                    <p:anim calcmode="lin" valueType="num">
                                      <p:cBhvr>
                                        <p:cTn id="26" dur="1822" tmFilter="0,0; 0.14,0.36; 0.43,0.73; 0.71,0.91; 1.0,1.0">
                                          <p:stCondLst>
                                            <p:cond delay="0"/>
                                          </p:stCondLst>
                                        </p:cTn>
                                        <p:tgtEl>
                                          <p:spTgt spid="6">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6">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6">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6">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6">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6">
                                            <p:txEl>
                                              <p:pRg st="0" end="0"/>
                                            </p:txEl>
                                          </p:spTgt>
                                        </p:tgtEl>
                                      </p:cBhvr>
                                      <p:to x="100000" y="60000"/>
                                    </p:animScale>
                                    <p:animScale>
                                      <p:cBhvr>
                                        <p:cTn id="32" dur="166" decel="50000">
                                          <p:stCondLst>
                                            <p:cond delay="676"/>
                                          </p:stCondLst>
                                        </p:cTn>
                                        <p:tgtEl>
                                          <p:spTgt spid="6">
                                            <p:txEl>
                                              <p:pRg st="0" end="0"/>
                                            </p:txEl>
                                          </p:spTgt>
                                        </p:tgtEl>
                                      </p:cBhvr>
                                      <p:to x="100000" y="100000"/>
                                    </p:animScale>
                                    <p:animScale>
                                      <p:cBhvr>
                                        <p:cTn id="33" dur="26">
                                          <p:stCondLst>
                                            <p:cond delay="1312"/>
                                          </p:stCondLst>
                                        </p:cTn>
                                        <p:tgtEl>
                                          <p:spTgt spid="6">
                                            <p:txEl>
                                              <p:pRg st="0" end="0"/>
                                            </p:txEl>
                                          </p:spTgt>
                                        </p:tgtEl>
                                      </p:cBhvr>
                                      <p:to x="100000" y="80000"/>
                                    </p:animScale>
                                    <p:animScale>
                                      <p:cBhvr>
                                        <p:cTn id="34" dur="166" decel="50000">
                                          <p:stCondLst>
                                            <p:cond delay="1338"/>
                                          </p:stCondLst>
                                        </p:cTn>
                                        <p:tgtEl>
                                          <p:spTgt spid="6">
                                            <p:txEl>
                                              <p:pRg st="0" end="0"/>
                                            </p:txEl>
                                          </p:spTgt>
                                        </p:tgtEl>
                                      </p:cBhvr>
                                      <p:to x="100000" y="100000"/>
                                    </p:animScale>
                                    <p:animScale>
                                      <p:cBhvr>
                                        <p:cTn id="35" dur="26">
                                          <p:stCondLst>
                                            <p:cond delay="1642"/>
                                          </p:stCondLst>
                                        </p:cTn>
                                        <p:tgtEl>
                                          <p:spTgt spid="6">
                                            <p:txEl>
                                              <p:pRg st="0" end="0"/>
                                            </p:txEl>
                                          </p:spTgt>
                                        </p:tgtEl>
                                      </p:cBhvr>
                                      <p:to x="100000" y="90000"/>
                                    </p:animScale>
                                    <p:animScale>
                                      <p:cBhvr>
                                        <p:cTn id="36" dur="166" decel="50000">
                                          <p:stCondLst>
                                            <p:cond delay="1668"/>
                                          </p:stCondLst>
                                        </p:cTn>
                                        <p:tgtEl>
                                          <p:spTgt spid="6">
                                            <p:txEl>
                                              <p:pRg st="0" end="0"/>
                                            </p:txEl>
                                          </p:spTgt>
                                        </p:tgtEl>
                                      </p:cBhvr>
                                      <p:to x="100000" y="100000"/>
                                    </p:animScale>
                                    <p:animScale>
                                      <p:cBhvr>
                                        <p:cTn id="37" dur="26">
                                          <p:stCondLst>
                                            <p:cond delay="1808"/>
                                          </p:stCondLst>
                                        </p:cTn>
                                        <p:tgtEl>
                                          <p:spTgt spid="6">
                                            <p:txEl>
                                              <p:pRg st="0" end="0"/>
                                            </p:txEl>
                                          </p:spTgt>
                                        </p:tgtEl>
                                      </p:cBhvr>
                                      <p:to x="100000" y="95000"/>
                                    </p:animScale>
                                    <p:animScale>
                                      <p:cBhvr>
                                        <p:cTn id="38" dur="166" decel="50000">
                                          <p:stCondLst>
                                            <p:cond delay="1834"/>
                                          </p:stCondLst>
                                        </p:cTn>
                                        <p:tgtEl>
                                          <p:spTgt spid="6">
                                            <p:txEl>
                                              <p:pRg st="0" end="0"/>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31" presetClass="entr" presetSubtype="0" fill="hold" grpId="0" nodeType="clickEffect">
                                  <p:stCondLst>
                                    <p:cond delay="0"/>
                                  </p:stCondLst>
                                  <p:childTnLst>
                                    <p:set>
                                      <p:cBhvr>
                                        <p:cTn id="42" dur="1" fill="hold">
                                          <p:stCondLst>
                                            <p:cond delay="0"/>
                                          </p:stCondLst>
                                        </p:cTn>
                                        <p:tgtEl>
                                          <p:spTgt spid="7"/>
                                        </p:tgtEl>
                                        <p:attrNameLst>
                                          <p:attrName>style.visibility</p:attrName>
                                        </p:attrNameLst>
                                      </p:cBhvr>
                                      <p:to>
                                        <p:strVal val="visible"/>
                                      </p:to>
                                    </p:set>
                                    <p:anim calcmode="lin" valueType="num">
                                      <p:cBhvr>
                                        <p:cTn id="43" dur="1000" fill="hold"/>
                                        <p:tgtEl>
                                          <p:spTgt spid="7"/>
                                        </p:tgtEl>
                                        <p:attrNameLst>
                                          <p:attrName>ppt_w</p:attrName>
                                        </p:attrNameLst>
                                      </p:cBhvr>
                                      <p:tavLst>
                                        <p:tav tm="0">
                                          <p:val>
                                            <p:fltVal val="0"/>
                                          </p:val>
                                        </p:tav>
                                        <p:tav tm="100000">
                                          <p:val>
                                            <p:strVal val="#ppt_w"/>
                                          </p:val>
                                        </p:tav>
                                      </p:tavLst>
                                    </p:anim>
                                    <p:anim calcmode="lin" valueType="num">
                                      <p:cBhvr>
                                        <p:cTn id="44" dur="1000" fill="hold"/>
                                        <p:tgtEl>
                                          <p:spTgt spid="7"/>
                                        </p:tgtEl>
                                        <p:attrNameLst>
                                          <p:attrName>ppt_h</p:attrName>
                                        </p:attrNameLst>
                                      </p:cBhvr>
                                      <p:tavLst>
                                        <p:tav tm="0">
                                          <p:val>
                                            <p:fltVal val="0"/>
                                          </p:val>
                                        </p:tav>
                                        <p:tav tm="100000">
                                          <p:val>
                                            <p:strVal val="#ppt_h"/>
                                          </p:val>
                                        </p:tav>
                                      </p:tavLst>
                                    </p:anim>
                                    <p:anim calcmode="lin" valueType="num">
                                      <p:cBhvr>
                                        <p:cTn id="45" dur="1000" fill="hold"/>
                                        <p:tgtEl>
                                          <p:spTgt spid="7"/>
                                        </p:tgtEl>
                                        <p:attrNameLst>
                                          <p:attrName>style.rotation</p:attrName>
                                        </p:attrNameLst>
                                      </p:cBhvr>
                                      <p:tavLst>
                                        <p:tav tm="0">
                                          <p:val>
                                            <p:fltVal val="90"/>
                                          </p:val>
                                        </p:tav>
                                        <p:tav tm="100000">
                                          <p:val>
                                            <p:fltVal val="0"/>
                                          </p:val>
                                        </p:tav>
                                      </p:tavLst>
                                    </p:anim>
                                    <p:animEffect transition="in" filter="fade">
                                      <p:cBhvr>
                                        <p:cTn id="46"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5</a:t>
            </a:fld>
            <a:endParaRPr lang="en-US" sz="1200" dirty="0">
              <a:solidFill>
                <a:schemeClr val="bg1"/>
              </a:solidFill>
            </a:endParaRPr>
          </a:p>
        </p:txBody>
      </p:sp>
      <p:sp>
        <p:nvSpPr>
          <p:cNvPr id="2" name="Rectangle 1"/>
          <p:cNvSpPr/>
          <p:nvPr/>
        </p:nvSpPr>
        <p:spPr>
          <a:xfrm>
            <a:off x="3008784" y="692696"/>
            <a:ext cx="5273435" cy="461665"/>
          </a:xfrm>
          <a:prstGeom prst="rect">
            <a:avLst/>
          </a:prstGeom>
        </p:spPr>
        <p:txBody>
          <a:bodyPr wrap="square">
            <a:spAutoFit/>
          </a:bodyPr>
          <a:lstStyle/>
          <a:p>
            <a:pPr marL="285750" indent="-285750" algn="just">
              <a:buFont typeface="Wingdings" panose="05000000000000000000" pitchFamily="2" charset="2"/>
              <a:buChar char="ü"/>
            </a:pPr>
            <a:r>
              <a:rPr lang="ar-SA" sz="2400" b="1" dirty="0">
                <a:solidFill>
                  <a:srgbClr val="C00000"/>
                </a:solidFill>
              </a:rPr>
              <a:t>من أهم خصائص التقرير المكتوب جيدا ما يلي : </a:t>
            </a:r>
            <a:endParaRPr lang="ar-SA" sz="2400" dirty="0">
              <a:solidFill>
                <a:srgbClr val="C00000"/>
              </a:solidFill>
            </a:endParaRPr>
          </a:p>
        </p:txBody>
      </p:sp>
      <p:sp>
        <p:nvSpPr>
          <p:cNvPr id="3" name="Diagonal Stripe 2"/>
          <p:cNvSpPr/>
          <p:nvPr/>
        </p:nvSpPr>
        <p:spPr>
          <a:xfrm rot="1470035">
            <a:off x="1909870" y="1371278"/>
            <a:ext cx="381534" cy="1829762"/>
          </a:xfrm>
          <a:prstGeom prst="diagStrip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
        <p:nvSpPr>
          <p:cNvPr id="5" name="Striped Right Arrow 4"/>
          <p:cNvSpPr/>
          <p:nvPr/>
        </p:nvSpPr>
        <p:spPr>
          <a:xfrm rot="2155410">
            <a:off x="1271264" y="1544696"/>
            <a:ext cx="720080" cy="432048"/>
          </a:xfrm>
          <a:prstGeom prst="stripedRightArrow">
            <a:avLst/>
          </a:prstGeom>
          <a:solidFill>
            <a:srgbClr val="D9791B"/>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2" name="Rectangle 11"/>
          <p:cNvSpPr/>
          <p:nvPr/>
        </p:nvSpPr>
        <p:spPr>
          <a:xfrm>
            <a:off x="2684875" y="1946838"/>
            <a:ext cx="5284408" cy="400110"/>
          </a:xfrm>
          <a:prstGeom prst="rect">
            <a:avLst/>
          </a:prstGeom>
          <a:ln w="12700">
            <a:solidFill>
              <a:schemeClr val="accent1">
                <a:lumMod val="75000"/>
              </a:schemeClr>
            </a:solidFill>
          </a:ln>
        </p:spPr>
        <p:txBody>
          <a:bodyPr wrap="square">
            <a:spAutoFit/>
          </a:bodyPr>
          <a:lstStyle/>
          <a:p>
            <a:pPr marL="342900" indent="-342900">
              <a:buFont typeface="Arial" panose="020B0604020202020204" pitchFamily="34" charset="0"/>
              <a:buChar char="•"/>
            </a:pPr>
            <a:r>
              <a:rPr lang="ar-SA" sz="2000" b="1" dirty="0"/>
              <a:t>الوضوح ودقة التعبير</a:t>
            </a:r>
            <a:endParaRPr lang="ar-SA" sz="2000" dirty="0"/>
          </a:p>
        </p:txBody>
      </p:sp>
      <p:sp>
        <p:nvSpPr>
          <p:cNvPr id="13" name="Rectangle 12"/>
          <p:cNvSpPr/>
          <p:nvPr/>
        </p:nvSpPr>
        <p:spPr>
          <a:xfrm>
            <a:off x="2684875" y="2669978"/>
            <a:ext cx="5284408" cy="400110"/>
          </a:xfrm>
          <a:prstGeom prst="rect">
            <a:avLst/>
          </a:prstGeom>
          <a:ln w="19050">
            <a:solidFill>
              <a:srgbClr val="FF0000"/>
            </a:solidFill>
          </a:ln>
        </p:spPr>
        <p:txBody>
          <a:bodyPr wrap="square">
            <a:spAutoFit/>
          </a:bodyPr>
          <a:lstStyle/>
          <a:p>
            <a:pPr marL="342900" indent="-342900">
              <a:buFont typeface="Arial" panose="020B0604020202020204" pitchFamily="34" charset="0"/>
              <a:buChar char="•"/>
            </a:pPr>
            <a:r>
              <a:rPr lang="ar-SA" sz="2000" b="1" dirty="0"/>
              <a:t>الترابط والتركيز على المفاهيم المهمة</a:t>
            </a:r>
            <a:endParaRPr lang="ar-SA" sz="2000" dirty="0"/>
          </a:p>
        </p:txBody>
      </p:sp>
      <p:sp>
        <p:nvSpPr>
          <p:cNvPr id="14" name="Rectangle 13"/>
          <p:cNvSpPr/>
          <p:nvPr/>
        </p:nvSpPr>
        <p:spPr>
          <a:xfrm>
            <a:off x="2684875" y="3393118"/>
            <a:ext cx="5284408" cy="400110"/>
          </a:xfrm>
          <a:prstGeom prst="rect">
            <a:avLst/>
          </a:prstGeom>
          <a:ln w="28575">
            <a:solidFill>
              <a:srgbClr val="00B0F0"/>
            </a:solidFill>
          </a:ln>
        </p:spPr>
        <p:txBody>
          <a:bodyPr wrap="square">
            <a:spAutoFit/>
          </a:bodyPr>
          <a:lstStyle/>
          <a:p>
            <a:pPr marL="342900" indent="-342900">
              <a:buFont typeface="Arial" panose="020B0604020202020204" pitchFamily="34" charset="0"/>
              <a:buChar char="•"/>
            </a:pPr>
            <a:r>
              <a:rPr lang="ar-SA" sz="2000" b="1" dirty="0"/>
              <a:t>تنظيم فقرات التقرير بطريقة ذات معنى</a:t>
            </a:r>
            <a:endParaRPr lang="ar-SA" sz="2000" dirty="0"/>
          </a:p>
        </p:txBody>
      </p:sp>
      <p:sp>
        <p:nvSpPr>
          <p:cNvPr id="15" name="Rectangle 14"/>
          <p:cNvSpPr/>
          <p:nvPr/>
        </p:nvSpPr>
        <p:spPr>
          <a:xfrm>
            <a:off x="2684875" y="4131056"/>
            <a:ext cx="5284408" cy="400110"/>
          </a:xfrm>
          <a:prstGeom prst="rect">
            <a:avLst/>
          </a:prstGeom>
          <a:ln w="28575">
            <a:solidFill>
              <a:srgbClr val="00B050"/>
            </a:solidFill>
          </a:ln>
        </p:spPr>
        <p:txBody>
          <a:bodyPr wrap="square">
            <a:spAutoFit/>
          </a:bodyPr>
          <a:lstStyle/>
          <a:p>
            <a:pPr marL="342900" indent="-342900">
              <a:buFont typeface="Arial" panose="020B0604020202020204" pitchFamily="34" charset="0"/>
              <a:buChar char="•"/>
            </a:pPr>
            <a:r>
              <a:rPr lang="ar-SA" sz="2000" b="1" dirty="0"/>
              <a:t>الاختيار الدقيق للكلمات التي تعبر عن المعنى المقصود</a:t>
            </a:r>
            <a:endParaRPr lang="ar-SA" sz="2000" dirty="0"/>
          </a:p>
        </p:txBody>
      </p:sp>
      <p:sp>
        <p:nvSpPr>
          <p:cNvPr id="16" name="Rectangle 15"/>
          <p:cNvSpPr/>
          <p:nvPr/>
        </p:nvSpPr>
        <p:spPr>
          <a:xfrm>
            <a:off x="2684875" y="4777117"/>
            <a:ext cx="5284408" cy="400110"/>
          </a:xfrm>
          <a:prstGeom prst="rect">
            <a:avLst/>
          </a:prstGeom>
          <a:ln w="38100">
            <a:solidFill>
              <a:srgbClr val="FFC000"/>
            </a:solidFill>
          </a:ln>
        </p:spPr>
        <p:txBody>
          <a:bodyPr wrap="square">
            <a:spAutoFit/>
          </a:bodyPr>
          <a:lstStyle/>
          <a:p>
            <a:pPr marL="342900" indent="-342900">
              <a:buFont typeface="Arial" panose="020B0604020202020204" pitchFamily="34" charset="0"/>
              <a:buChar char="•"/>
            </a:pPr>
            <a:r>
              <a:rPr lang="ar-SA" sz="2000" b="1" dirty="0"/>
              <a:t>الخلو من الأخطاء والكلمات الغامضة والمتخصصة جدا</a:t>
            </a:r>
            <a:endParaRPr lang="ar-SA" sz="2000" dirty="0"/>
          </a:p>
        </p:txBody>
      </p:sp>
      <p:sp>
        <p:nvSpPr>
          <p:cNvPr id="22" name="Rectangle 21"/>
          <p:cNvSpPr/>
          <p:nvPr/>
        </p:nvSpPr>
        <p:spPr>
          <a:xfrm>
            <a:off x="2684875" y="5445224"/>
            <a:ext cx="5284408" cy="400110"/>
          </a:xfrm>
          <a:prstGeom prst="rect">
            <a:avLst/>
          </a:prstGeom>
          <a:ln w="57150">
            <a:solidFill>
              <a:schemeClr val="tx1">
                <a:lumMod val="65000"/>
                <a:lumOff val="35000"/>
              </a:schemeClr>
            </a:solidFill>
          </a:ln>
        </p:spPr>
        <p:txBody>
          <a:bodyPr wrap="square">
            <a:spAutoFit/>
          </a:bodyPr>
          <a:lstStyle/>
          <a:p>
            <a:pPr marL="342900" indent="-342900">
              <a:buFont typeface="Arial" panose="020B0604020202020204" pitchFamily="34" charset="0"/>
              <a:buChar char="•"/>
            </a:pPr>
            <a:r>
              <a:rPr lang="ar-SA" sz="2000" b="1" dirty="0"/>
              <a:t>اختيار شكل مناسب للتقرير</a:t>
            </a:r>
            <a:endParaRPr lang="ar-SA" sz="2000" dirty="0"/>
          </a:p>
        </p:txBody>
      </p:sp>
    </p:spTree>
    <p:extLst>
      <p:ext uri="{BB962C8B-B14F-4D97-AF65-F5344CB8AC3E}">
        <p14:creationId xmlns:p14="http://schemas.microsoft.com/office/powerpoint/2010/main" val="5653431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ipe(down)">
                                      <p:cBhvr>
                                        <p:cTn id="23" dur="580">
                                          <p:stCondLst>
                                            <p:cond delay="0"/>
                                          </p:stCondLst>
                                        </p:cTn>
                                        <p:tgtEl>
                                          <p:spTgt spid="5"/>
                                        </p:tgtEl>
                                      </p:cBhvr>
                                    </p:animEffect>
                                    <p:anim calcmode="lin" valueType="num">
                                      <p:cBhvr>
                                        <p:cTn id="2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9" dur="26">
                                          <p:stCondLst>
                                            <p:cond delay="650"/>
                                          </p:stCondLst>
                                        </p:cTn>
                                        <p:tgtEl>
                                          <p:spTgt spid="5"/>
                                        </p:tgtEl>
                                      </p:cBhvr>
                                      <p:to x="100000" y="60000"/>
                                    </p:animScale>
                                    <p:animScale>
                                      <p:cBhvr>
                                        <p:cTn id="30" dur="166" decel="50000">
                                          <p:stCondLst>
                                            <p:cond delay="676"/>
                                          </p:stCondLst>
                                        </p:cTn>
                                        <p:tgtEl>
                                          <p:spTgt spid="5"/>
                                        </p:tgtEl>
                                      </p:cBhvr>
                                      <p:to x="100000" y="100000"/>
                                    </p:animScale>
                                    <p:animScale>
                                      <p:cBhvr>
                                        <p:cTn id="31" dur="26">
                                          <p:stCondLst>
                                            <p:cond delay="1312"/>
                                          </p:stCondLst>
                                        </p:cTn>
                                        <p:tgtEl>
                                          <p:spTgt spid="5"/>
                                        </p:tgtEl>
                                      </p:cBhvr>
                                      <p:to x="100000" y="80000"/>
                                    </p:animScale>
                                    <p:animScale>
                                      <p:cBhvr>
                                        <p:cTn id="32" dur="166" decel="50000">
                                          <p:stCondLst>
                                            <p:cond delay="1338"/>
                                          </p:stCondLst>
                                        </p:cTn>
                                        <p:tgtEl>
                                          <p:spTgt spid="5"/>
                                        </p:tgtEl>
                                      </p:cBhvr>
                                      <p:to x="100000" y="100000"/>
                                    </p:animScale>
                                    <p:animScale>
                                      <p:cBhvr>
                                        <p:cTn id="33" dur="26">
                                          <p:stCondLst>
                                            <p:cond delay="1642"/>
                                          </p:stCondLst>
                                        </p:cTn>
                                        <p:tgtEl>
                                          <p:spTgt spid="5"/>
                                        </p:tgtEl>
                                      </p:cBhvr>
                                      <p:to x="100000" y="90000"/>
                                    </p:animScale>
                                    <p:animScale>
                                      <p:cBhvr>
                                        <p:cTn id="34" dur="166" decel="50000">
                                          <p:stCondLst>
                                            <p:cond delay="1668"/>
                                          </p:stCondLst>
                                        </p:cTn>
                                        <p:tgtEl>
                                          <p:spTgt spid="5"/>
                                        </p:tgtEl>
                                      </p:cBhvr>
                                      <p:to x="100000" y="100000"/>
                                    </p:animScale>
                                    <p:animScale>
                                      <p:cBhvr>
                                        <p:cTn id="35" dur="26">
                                          <p:stCondLst>
                                            <p:cond delay="1808"/>
                                          </p:stCondLst>
                                        </p:cTn>
                                        <p:tgtEl>
                                          <p:spTgt spid="5"/>
                                        </p:tgtEl>
                                      </p:cBhvr>
                                      <p:to x="100000" y="95000"/>
                                    </p:animScale>
                                    <p:animScale>
                                      <p:cBhvr>
                                        <p:cTn id="36" dur="166" decel="50000">
                                          <p:stCondLst>
                                            <p:cond delay="1834"/>
                                          </p:stCondLst>
                                        </p:cTn>
                                        <p:tgtEl>
                                          <p:spTgt spid="5"/>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wipe(down)">
                                      <p:cBhvr>
                                        <p:cTn id="39" dur="580">
                                          <p:stCondLst>
                                            <p:cond delay="0"/>
                                          </p:stCondLst>
                                        </p:cTn>
                                        <p:tgtEl>
                                          <p:spTgt spid="3"/>
                                        </p:tgtEl>
                                      </p:cBhvr>
                                    </p:animEffect>
                                    <p:anim calcmode="lin" valueType="num">
                                      <p:cBhvr>
                                        <p:cTn id="40"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gtEl>
                                      </p:cBhvr>
                                      <p:to x="100000" y="60000"/>
                                    </p:animScale>
                                    <p:animScale>
                                      <p:cBhvr>
                                        <p:cTn id="46" dur="166" decel="50000">
                                          <p:stCondLst>
                                            <p:cond delay="676"/>
                                          </p:stCondLst>
                                        </p:cTn>
                                        <p:tgtEl>
                                          <p:spTgt spid="3"/>
                                        </p:tgtEl>
                                      </p:cBhvr>
                                      <p:to x="100000" y="100000"/>
                                    </p:animScale>
                                    <p:animScale>
                                      <p:cBhvr>
                                        <p:cTn id="47" dur="26">
                                          <p:stCondLst>
                                            <p:cond delay="1312"/>
                                          </p:stCondLst>
                                        </p:cTn>
                                        <p:tgtEl>
                                          <p:spTgt spid="3"/>
                                        </p:tgtEl>
                                      </p:cBhvr>
                                      <p:to x="100000" y="80000"/>
                                    </p:animScale>
                                    <p:animScale>
                                      <p:cBhvr>
                                        <p:cTn id="48" dur="166" decel="50000">
                                          <p:stCondLst>
                                            <p:cond delay="1338"/>
                                          </p:stCondLst>
                                        </p:cTn>
                                        <p:tgtEl>
                                          <p:spTgt spid="3"/>
                                        </p:tgtEl>
                                      </p:cBhvr>
                                      <p:to x="100000" y="100000"/>
                                    </p:animScale>
                                    <p:animScale>
                                      <p:cBhvr>
                                        <p:cTn id="49" dur="26">
                                          <p:stCondLst>
                                            <p:cond delay="1642"/>
                                          </p:stCondLst>
                                        </p:cTn>
                                        <p:tgtEl>
                                          <p:spTgt spid="3"/>
                                        </p:tgtEl>
                                      </p:cBhvr>
                                      <p:to x="100000" y="90000"/>
                                    </p:animScale>
                                    <p:animScale>
                                      <p:cBhvr>
                                        <p:cTn id="50" dur="166" decel="50000">
                                          <p:stCondLst>
                                            <p:cond delay="1668"/>
                                          </p:stCondLst>
                                        </p:cTn>
                                        <p:tgtEl>
                                          <p:spTgt spid="3"/>
                                        </p:tgtEl>
                                      </p:cBhvr>
                                      <p:to x="100000" y="100000"/>
                                    </p:animScale>
                                    <p:animScale>
                                      <p:cBhvr>
                                        <p:cTn id="51" dur="26">
                                          <p:stCondLst>
                                            <p:cond delay="1808"/>
                                          </p:stCondLst>
                                        </p:cTn>
                                        <p:tgtEl>
                                          <p:spTgt spid="3"/>
                                        </p:tgtEl>
                                      </p:cBhvr>
                                      <p:to x="100000" y="95000"/>
                                    </p:animScale>
                                    <p:animScale>
                                      <p:cBhvr>
                                        <p:cTn id="52" dur="166" decel="50000">
                                          <p:stCondLst>
                                            <p:cond delay="1834"/>
                                          </p:stCondLst>
                                        </p:cTn>
                                        <p:tgtEl>
                                          <p:spTgt spid="3"/>
                                        </p:tgtEl>
                                      </p:cBhvr>
                                      <p:to x="100000" y="100000"/>
                                    </p:animScale>
                                  </p:childTnLst>
                                </p:cTn>
                              </p:par>
                            </p:childTnLst>
                          </p:cTn>
                        </p:par>
                      </p:childTnLst>
                    </p:cTn>
                  </p:par>
                  <p:par>
                    <p:cTn id="53" fill="hold">
                      <p:stCondLst>
                        <p:cond delay="indefinite"/>
                      </p:stCondLst>
                      <p:childTnLst>
                        <p:par>
                          <p:cTn id="54" fill="hold">
                            <p:stCondLst>
                              <p:cond delay="0"/>
                            </p:stCondLst>
                            <p:childTnLst>
                              <p:par>
                                <p:cTn id="55" presetID="53" presetClass="entr" presetSubtype="16"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 calcmode="lin" valueType="num">
                                      <p:cBhvr>
                                        <p:cTn id="57" dur="500" fill="hold"/>
                                        <p:tgtEl>
                                          <p:spTgt spid="12"/>
                                        </p:tgtEl>
                                        <p:attrNameLst>
                                          <p:attrName>ppt_w</p:attrName>
                                        </p:attrNameLst>
                                      </p:cBhvr>
                                      <p:tavLst>
                                        <p:tav tm="0">
                                          <p:val>
                                            <p:fltVal val="0"/>
                                          </p:val>
                                        </p:tav>
                                        <p:tav tm="100000">
                                          <p:val>
                                            <p:strVal val="#ppt_w"/>
                                          </p:val>
                                        </p:tav>
                                      </p:tavLst>
                                    </p:anim>
                                    <p:anim calcmode="lin" valueType="num">
                                      <p:cBhvr>
                                        <p:cTn id="58" dur="500" fill="hold"/>
                                        <p:tgtEl>
                                          <p:spTgt spid="12"/>
                                        </p:tgtEl>
                                        <p:attrNameLst>
                                          <p:attrName>ppt_h</p:attrName>
                                        </p:attrNameLst>
                                      </p:cBhvr>
                                      <p:tavLst>
                                        <p:tav tm="0">
                                          <p:val>
                                            <p:fltVal val="0"/>
                                          </p:val>
                                        </p:tav>
                                        <p:tav tm="100000">
                                          <p:val>
                                            <p:strVal val="#ppt_h"/>
                                          </p:val>
                                        </p:tav>
                                      </p:tavLst>
                                    </p:anim>
                                    <p:animEffect transition="in" filter="fade">
                                      <p:cBhvr>
                                        <p:cTn id="59" dur="500"/>
                                        <p:tgtEl>
                                          <p:spTgt spid="12"/>
                                        </p:tgtEl>
                                      </p:cBhvr>
                                    </p:animEffect>
                                  </p:childTnLst>
                                </p:cTn>
                              </p:par>
                              <p:par>
                                <p:cTn id="60" presetID="53" presetClass="entr" presetSubtype="16" fill="hold" grpId="0" nodeType="withEffect">
                                  <p:stCondLst>
                                    <p:cond delay="0"/>
                                  </p:stCondLst>
                                  <p:childTnLst>
                                    <p:set>
                                      <p:cBhvr>
                                        <p:cTn id="61" dur="1" fill="hold">
                                          <p:stCondLst>
                                            <p:cond delay="0"/>
                                          </p:stCondLst>
                                        </p:cTn>
                                        <p:tgtEl>
                                          <p:spTgt spid="13"/>
                                        </p:tgtEl>
                                        <p:attrNameLst>
                                          <p:attrName>style.visibility</p:attrName>
                                        </p:attrNameLst>
                                      </p:cBhvr>
                                      <p:to>
                                        <p:strVal val="visible"/>
                                      </p:to>
                                    </p:set>
                                    <p:anim calcmode="lin" valueType="num">
                                      <p:cBhvr>
                                        <p:cTn id="62" dur="500" fill="hold"/>
                                        <p:tgtEl>
                                          <p:spTgt spid="13"/>
                                        </p:tgtEl>
                                        <p:attrNameLst>
                                          <p:attrName>ppt_w</p:attrName>
                                        </p:attrNameLst>
                                      </p:cBhvr>
                                      <p:tavLst>
                                        <p:tav tm="0">
                                          <p:val>
                                            <p:fltVal val="0"/>
                                          </p:val>
                                        </p:tav>
                                        <p:tav tm="100000">
                                          <p:val>
                                            <p:strVal val="#ppt_w"/>
                                          </p:val>
                                        </p:tav>
                                      </p:tavLst>
                                    </p:anim>
                                    <p:anim calcmode="lin" valueType="num">
                                      <p:cBhvr>
                                        <p:cTn id="63" dur="500" fill="hold"/>
                                        <p:tgtEl>
                                          <p:spTgt spid="13"/>
                                        </p:tgtEl>
                                        <p:attrNameLst>
                                          <p:attrName>ppt_h</p:attrName>
                                        </p:attrNameLst>
                                      </p:cBhvr>
                                      <p:tavLst>
                                        <p:tav tm="0">
                                          <p:val>
                                            <p:fltVal val="0"/>
                                          </p:val>
                                        </p:tav>
                                        <p:tav tm="100000">
                                          <p:val>
                                            <p:strVal val="#ppt_h"/>
                                          </p:val>
                                        </p:tav>
                                      </p:tavLst>
                                    </p:anim>
                                    <p:animEffect transition="in" filter="fade">
                                      <p:cBhvr>
                                        <p:cTn id="64" dur="500"/>
                                        <p:tgtEl>
                                          <p:spTgt spid="13"/>
                                        </p:tgtEl>
                                      </p:cBhvr>
                                    </p:animEffect>
                                  </p:childTnLst>
                                </p:cTn>
                              </p:par>
                              <p:par>
                                <p:cTn id="65" presetID="53" presetClass="entr" presetSubtype="16" fill="hold" grpId="0" nodeType="withEffect">
                                  <p:stCondLst>
                                    <p:cond delay="0"/>
                                  </p:stCondLst>
                                  <p:childTnLst>
                                    <p:set>
                                      <p:cBhvr>
                                        <p:cTn id="66" dur="1" fill="hold">
                                          <p:stCondLst>
                                            <p:cond delay="0"/>
                                          </p:stCondLst>
                                        </p:cTn>
                                        <p:tgtEl>
                                          <p:spTgt spid="14"/>
                                        </p:tgtEl>
                                        <p:attrNameLst>
                                          <p:attrName>style.visibility</p:attrName>
                                        </p:attrNameLst>
                                      </p:cBhvr>
                                      <p:to>
                                        <p:strVal val="visible"/>
                                      </p:to>
                                    </p:set>
                                    <p:anim calcmode="lin" valueType="num">
                                      <p:cBhvr>
                                        <p:cTn id="67" dur="500" fill="hold"/>
                                        <p:tgtEl>
                                          <p:spTgt spid="14"/>
                                        </p:tgtEl>
                                        <p:attrNameLst>
                                          <p:attrName>ppt_w</p:attrName>
                                        </p:attrNameLst>
                                      </p:cBhvr>
                                      <p:tavLst>
                                        <p:tav tm="0">
                                          <p:val>
                                            <p:fltVal val="0"/>
                                          </p:val>
                                        </p:tav>
                                        <p:tav tm="100000">
                                          <p:val>
                                            <p:strVal val="#ppt_w"/>
                                          </p:val>
                                        </p:tav>
                                      </p:tavLst>
                                    </p:anim>
                                    <p:anim calcmode="lin" valueType="num">
                                      <p:cBhvr>
                                        <p:cTn id="68" dur="500" fill="hold"/>
                                        <p:tgtEl>
                                          <p:spTgt spid="14"/>
                                        </p:tgtEl>
                                        <p:attrNameLst>
                                          <p:attrName>ppt_h</p:attrName>
                                        </p:attrNameLst>
                                      </p:cBhvr>
                                      <p:tavLst>
                                        <p:tav tm="0">
                                          <p:val>
                                            <p:fltVal val="0"/>
                                          </p:val>
                                        </p:tav>
                                        <p:tav tm="100000">
                                          <p:val>
                                            <p:strVal val="#ppt_h"/>
                                          </p:val>
                                        </p:tav>
                                      </p:tavLst>
                                    </p:anim>
                                    <p:animEffect transition="in" filter="fade">
                                      <p:cBhvr>
                                        <p:cTn id="69" dur="500"/>
                                        <p:tgtEl>
                                          <p:spTgt spid="14"/>
                                        </p:tgtEl>
                                      </p:cBhvr>
                                    </p:animEffect>
                                  </p:childTnLst>
                                </p:cTn>
                              </p:par>
                              <p:par>
                                <p:cTn id="70" presetID="53" presetClass="entr" presetSubtype="16" fill="hold" grpId="0" nodeType="withEffect">
                                  <p:stCondLst>
                                    <p:cond delay="0"/>
                                  </p:stCondLst>
                                  <p:childTnLst>
                                    <p:set>
                                      <p:cBhvr>
                                        <p:cTn id="71" dur="1" fill="hold">
                                          <p:stCondLst>
                                            <p:cond delay="0"/>
                                          </p:stCondLst>
                                        </p:cTn>
                                        <p:tgtEl>
                                          <p:spTgt spid="15"/>
                                        </p:tgtEl>
                                        <p:attrNameLst>
                                          <p:attrName>style.visibility</p:attrName>
                                        </p:attrNameLst>
                                      </p:cBhvr>
                                      <p:to>
                                        <p:strVal val="visible"/>
                                      </p:to>
                                    </p:set>
                                    <p:anim calcmode="lin" valueType="num">
                                      <p:cBhvr>
                                        <p:cTn id="72" dur="500" fill="hold"/>
                                        <p:tgtEl>
                                          <p:spTgt spid="15"/>
                                        </p:tgtEl>
                                        <p:attrNameLst>
                                          <p:attrName>ppt_w</p:attrName>
                                        </p:attrNameLst>
                                      </p:cBhvr>
                                      <p:tavLst>
                                        <p:tav tm="0">
                                          <p:val>
                                            <p:fltVal val="0"/>
                                          </p:val>
                                        </p:tav>
                                        <p:tav tm="100000">
                                          <p:val>
                                            <p:strVal val="#ppt_w"/>
                                          </p:val>
                                        </p:tav>
                                      </p:tavLst>
                                    </p:anim>
                                    <p:anim calcmode="lin" valueType="num">
                                      <p:cBhvr>
                                        <p:cTn id="73" dur="500" fill="hold"/>
                                        <p:tgtEl>
                                          <p:spTgt spid="15"/>
                                        </p:tgtEl>
                                        <p:attrNameLst>
                                          <p:attrName>ppt_h</p:attrName>
                                        </p:attrNameLst>
                                      </p:cBhvr>
                                      <p:tavLst>
                                        <p:tav tm="0">
                                          <p:val>
                                            <p:fltVal val="0"/>
                                          </p:val>
                                        </p:tav>
                                        <p:tav tm="100000">
                                          <p:val>
                                            <p:strVal val="#ppt_h"/>
                                          </p:val>
                                        </p:tav>
                                      </p:tavLst>
                                    </p:anim>
                                    <p:animEffect transition="in" filter="fade">
                                      <p:cBhvr>
                                        <p:cTn id="74" dur="500"/>
                                        <p:tgtEl>
                                          <p:spTgt spid="15"/>
                                        </p:tgtEl>
                                      </p:cBhvr>
                                    </p:animEffect>
                                  </p:childTnLst>
                                </p:cTn>
                              </p:par>
                              <p:par>
                                <p:cTn id="75" presetID="53" presetClass="entr" presetSubtype="16" fill="hold" grpId="0" nodeType="withEffect">
                                  <p:stCondLst>
                                    <p:cond delay="0"/>
                                  </p:stCondLst>
                                  <p:childTnLst>
                                    <p:set>
                                      <p:cBhvr>
                                        <p:cTn id="76" dur="1" fill="hold">
                                          <p:stCondLst>
                                            <p:cond delay="0"/>
                                          </p:stCondLst>
                                        </p:cTn>
                                        <p:tgtEl>
                                          <p:spTgt spid="16"/>
                                        </p:tgtEl>
                                        <p:attrNameLst>
                                          <p:attrName>style.visibility</p:attrName>
                                        </p:attrNameLst>
                                      </p:cBhvr>
                                      <p:to>
                                        <p:strVal val="visible"/>
                                      </p:to>
                                    </p:set>
                                    <p:anim calcmode="lin" valueType="num">
                                      <p:cBhvr>
                                        <p:cTn id="77" dur="500" fill="hold"/>
                                        <p:tgtEl>
                                          <p:spTgt spid="16"/>
                                        </p:tgtEl>
                                        <p:attrNameLst>
                                          <p:attrName>ppt_w</p:attrName>
                                        </p:attrNameLst>
                                      </p:cBhvr>
                                      <p:tavLst>
                                        <p:tav tm="0">
                                          <p:val>
                                            <p:fltVal val="0"/>
                                          </p:val>
                                        </p:tav>
                                        <p:tav tm="100000">
                                          <p:val>
                                            <p:strVal val="#ppt_w"/>
                                          </p:val>
                                        </p:tav>
                                      </p:tavLst>
                                    </p:anim>
                                    <p:anim calcmode="lin" valueType="num">
                                      <p:cBhvr>
                                        <p:cTn id="78" dur="500" fill="hold"/>
                                        <p:tgtEl>
                                          <p:spTgt spid="16"/>
                                        </p:tgtEl>
                                        <p:attrNameLst>
                                          <p:attrName>ppt_h</p:attrName>
                                        </p:attrNameLst>
                                      </p:cBhvr>
                                      <p:tavLst>
                                        <p:tav tm="0">
                                          <p:val>
                                            <p:fltVal val="0"/>
                                          </p:val>
                                        </p:tav>
                                        <p:tav tm="100000">
                                          <p:val>
                                            <p:strVal val="#ppt_h"/>
                                          </p:val>
                                        </p:tav>
                                      </p:tavLst>
                                    </p:anim>
                                    <p:animEffect transition="in" filter="fade">
                                      <p:cBhvr>
                                        <p:cTn id="79" dur="500"/>
                                        <p:tgtEl>
                                          <p:spTgt spid="16"/>
                                        </p:tgtEl>
                                      </p:cBhvr>
                                    </p:animEffect>
                                  </p:childTnLst>
                                </p:cTn>
                              </p:par>
                              <p:par>
                                <p:cTn id="80" presetID="53" presetClass="entr" presetSubtype="16" fill="hold" grpId="0" nodeType="withEffect">
                                  <p:stCondLst>
                                    <p:cond delay="0"/>
                                  </p:stCondLst>
                                  <p:childTnLst>
                                    <p:set>
                                      <p:cBhvr>
                                        <p:cTn id="81" dur="1" fill="hold">
                                          <p:stCondLst>
                                            <p:cond delay="0"/>
                                          </p:stCondLst>
                                        </p:cTn>
                                        <p:tgtEl>
                                          <p:spTgt spid="22"/>
                                        </p:tgtEl>
                                        <p:attrNameLst>
                                          <p:attrName>style.visibility</p:attrName>
                                        </p:attrNameLst>
                                      </p:cBhvr>
                                      <p:to>
                                        <p:strVal val="visible"/>
                                      </p:to>
                                    </p:set>
                                    <p:anim calcmode="lin" valueType="num">
                                      <p:cBhvr>
                                        <p:cTn id="82" dur="500" fill="hold"/>
                                        <p:tgtEl>
                                          <p:spTgt spid="22"/>
                                        </p:tgtEl>
                                        <p:attrNameLst>
                                          <p:attrName>ppt_w</p:attrName>
                                        </p:attrNameLst>
                                      </p:cBhvr>
                                      <p:tavLst>
                                        <p:tav tm="0">
                                          <p:val>
                                            <p:fltVal val="0"/>
                                          </p:val>
                                        </p:tav>
                                        <p:tav tm="100000">
                                          <p:val>
                                            <p:strVal val="#ppt_w"/>
                                          </p:val>
                                        </p:tav>
                                      </p:tavLst>
                                    </p:anim>
                                    <p:anim calcmode="lin" valueType="num">
                                      <p:cBhvr>
                                        <p:cTn id="83" dur="500" fill="hold"/>
                                        <p:tgtEl>
                                          <p:spTgt spid="22"/>
                                        </p:tgtEl>
                                        <p:attrNameLst>
                                          <p:attrName>ppt_h</p:attrName>
                                        </p:attrNameLst>
                                      </p:cBhvr>
                                      <p:tavLst>
                                        <p:tav tm="0">
                                          <p:val>
                                            <p:fltVal val="0"/>
                                          </p:val>
                                        </p:tav>
                                        <p:tav tm="100000">
                                          <p:val>
                                            <p:strVal val="#ppt_h"/>
                                          </p:val>
                                        </p:tav>
                                      </p:tavLst>
                                    </p:anim>
                                    <p:animEffect transition="in" filter="fade">
                                      <p:cBhvr>
                                        <p:cTn id="84"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5" grpId="0" animBg="1"/>
      <p:bldP spid="12" grpId="0" animBg="1"/>
      <p:bldP spid="13" grpId="0" animBg="1"/>
      <p:bldP spid="14" grpId="0" animBg="1"/>
      <p:bldP spid="15" grpId="0" animBg="1"/>
      <p:bldP spid="16" grpId="0" animBg="1"/>
      <p:bldP spid="22"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6</a:t>
            </a:fld>
            <a:endParaRPr lang="en-US" sz="1200" dirty="0">
              <a:solidFill>
                <a:schemeClr val="bg1"/>
              </a:solidFill>
            </a:endParaRPr>
          </a:p>
        </p:txBody>
      </p:sp>
      <p:sp>
        <p:nvSpPr>
          <p:cNvPr id="2" name="Rectangle 1"/>
          <p:cNvSpPr/>
          <p:nvPr/>
        </p:nvSpPr>
        <p:spPr>
          <a:xfrm>
            <a:off x="3155102" y="573840"/>
            <a:ext cx="4121307" cy="523220"/>
          </a:xfrm>
          <a:prstGeom prst="rect">
            <a:avLst/>
          </a:prstGeom>
          <a:solidFill>
            <a:srgbClr val="FFC000"/>
          </a:solidFill>
        </p:spPr>
        <p:txBody>
          <a:bodyPr wrap="square">
            <a:spAutoFit/>
          </a:bodyPr>
          <a:lstStyle/>
          <a:p>
            <a:pPr marL="457200" indent="-457200" algn="ctr">
              <a:buFont typeface="Wingdings" panose="05000000000000000000" pitchFamily="2" charset="2"/>
              <a:buChar char="§"/>
            </a:pPr>
            <a:r>
              <a:rPr lang="ar-SA" sz="2800" b="1" dirty="0">
                <a:solidFill>
                  <a:srgbClr val="002060"/>
                </a:solidFill>
              </a:rPr>
              <a:t>محتويات تقرير البحث</a:t>
            </a:r>
            <a:endParaRPr lang="ar-SA" sz="2800" dirty="0">
              <a:solidFill>
                <a:srgbClr val="002060"/>
              </a:solidFill>
            </a:endParaRPr>
          </a:p>
        </p:txBody>
      </p:sp>
      <p:sp>
        <p:nvSpPr>
          <p:cNvPr id="3" name="Diagonal Stripe 2"/>
          <p:cNvSpPr/>
          <p:nvPr/>
        </p:nvSpPr>
        <p:spPr>
          <a:xfrm rot="19894131">
            <a:off x="8200935" y="1720619"/>
            <a:ext cx="1187660" cy="2147626"/>
          </a:xfrm>
          <a:prstGeom prst="diagStrip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chemeClr val="tx1"/>
              </a:solidFill>
            </a:endParaRPr>
          </a:p>
        </p:txBody>
      </p:sp>
      <p:sp>
        <p:nvSpPr>
          <p:cNvPr id="12" name="Rectangle 11"/>
          <p:cNvSpPr/>
          <p:nvPr/>
        </p:nvSpPr>
        <p:spPr>
          <a:xfrm>
            <a:off x="200472" y="1655384"/>
            <a:ext cx="7793550" cy="400110"/>
          </a:xfrm>
          <a:prstGeom prst="rect">
            <a:avLst/>
          </a:prstGeom>
          <a:ln>
            <a:solidFill>
              <a:schemeClr val="bg1"/>
            </a:solidFill>
          </a:ln>
        </p:spPr>
        <p:txBody>
          <a:bodyPr wrap="square">
            <a:spAutoFit/>
          </a:bodyPr>
          <a:lstStyle/>
          <a:p>
            <a:pPr marL="342900" indent="-342900">
              <a:buFont typeface="Wingdings" panose="05000000000000000000" pitchFamily="2" charset="2"/>
              <a:buChar char="v"/>
            </a:pPr>
            <a:r>
              <a:rPr lang="ar-SA" sz="2000" b="1" u="sng" dirty="0">
                <a:solidFill>
                  <a:srgbClr val="FF0000"/>
                </a:solidFill>
              </a:rPr>
              <a:t>صفحة العنوان </a:t>
            </a:r>
            <a:r>
              <a:rPr lang="ar-SA" sz="2000" b="1" dirty="0"/>
              <a:t>(عنوان الدراسة) : يشير العنوان الى فحوى البحث</a:t>
            </a:r>
            <a:endParaRPr lang="ar-SA" sz="2000" dirty="0"/>
          </a:p>
        </p:txBody>
      </p:sp>
      <p:sp>
        <p:nvSpPr>
          <p:cNvPr id="13" name="Rectangle 12"/>
          <p:cNvSpPr/>
          <p:nvPr/>
        </p:nvSpPr>
        <p:spPr>
          <a:xfrm>
            <a:off x="2313442" y="2058901"/>
            <a:ext cx="5688632" cy="400110"/>
          </a:xfrm>
          <a:prstGeom prst="rect">
            <a:avLst/>
          </a:prstGeom>
          <a:ln>
            <a:solidFill>
              <a:schemeClr val="bg1"/>
            </a:solidFill>
          </a:ln>
        </p:spPr>
        <p:txBody>
          <a:bodyPr wrap="square">
            <a:spAutoFit/>
          </a:bodyPr>
          <a:lstStyle/>
          <a:p>
            <a:pPr marL="342900" indent="-342900">
              <a:buFont typeface="Wingdings" panose="05000000000000000000" pitchFamily="2" charset="2"/>
              <a:buChar char="v"/>
            </a:pPr>
            <a:r>
              <a:rPr lang="ar-SA" sz="2000" b="1" dirty="0"/>
              <a:t>وجود </a:t>
            </a:r>
            <a:r>
              <a:rPr lang="ar-SA" sz="2000" b="1" u="sng" dirty="0">
                <a:solidFill>
                  <a:srgbClr val="FF0000"/>
                </a:solidFill>
              </a:rPr>
              <a:t>قائمة المحتويات </a:t>
            </a:r>
            <a:r>
              <a:rPr lang="ar-SA" sz="2000" b="1" dirty="0"/>
              <a:t>في بداية التقرير</a:t>
            </a:r>
            <a:endParaRPr lang="ar-SA" sz="2000" dirty="0"/>
          </a:p>
        </p:txBody>
      </p:sp>
      <p:sp>
        <p:nvSpPr>
          <p:cNvPr id="14" name="Rectangle 13"/>
          <p:cNvSpPr/>
          <p:nvPr/>
        </p:nvSpPr>
        <p:spPr>
          <a:xfrm>
            <a:off x="2313442" y="2912906"/>
            <a:ext cx="5680579" cy="400110"/>
          </a:xfrm>
          <a:prstGeom prst="rect">
            <a:avLst/>
          </a:prstGeom>
          <a:ln>
            <a:solidFill>
              <a:schemeClr val="bg1"/>
            </a:solidFill>
          </a:ln>
        </p:spPr>
        <p:txBody>
          <a:bodyPr wrap="square">
            <a:spAutoFit/>
          </a:bodyPr>
          <a:lstStyle/>
          <a:p>
            <a:pPr marL="342900" indent="-342900">
              <a:buFont typeface="Wingdings" panose="05000000000000000000" pitchFamily="2" charset="2"/>
              <a:buChar char="v"/>
            </a:pPr>
            <a:r>
              <a:rPr lang="ar-SA" sz="2000" b="1" u="sng" dirty="0">
                <a:solidFill>
                  <a:srgbClr val="FF0000"/>
                </a:solidFill>
              </a:rPr>
              <a:t>مشروع البحث</a:t>
            </a:r>
            <a:endParaRPr lang="ar-SA" sz="2000" u="sng" dirty="0">
              <a:solidFill>
                <a:srgbClr val="FF0000"/>
              </a:solidFill>
            </a:endParaRPr>
          </a:p>
        </p:txBody>
      </p:sp>
      <p:sp>
        <p:nvSpPr>
          <p:cNvPr id="15" name="Rectangle 14"/>
          <p:cNvSpPr/>
          <p:nvPr/>
        </p:nvSpPr>
        <p:spPr>
          <a:xfrm>
            <a:off x="2313443" y="2467103"/>
            <a:ext cx="5680579" cy="400110"/>
          </a:xfrm>
          <a:prstGeom prst="rect">
            <a:avLst/>
          </a:prstGeom>
          <a:ln>
            <a:solidFill>
              <a:schemeClr val="bg1"/>
            </a:solidFill>
          </a:ln>
        </p:spPr>
        <p:txBody>
          <a:bodyPr wrap="square">
            <a:spAutoFit/>
          </a:bodyPr>
          <a:lstStyle/>
          <a:p>
            <a:pPr marL="342900" indent="-342900">
              <a:buFont typeface="Wingdings" panose="05000000000000000000" pitchFamily="2" charset="2"/>
              <a:buChar char="v"/>
            </a:pPr>
            <a:r>
              <a:rPr lang="ar-SA" sz="2000" b="1" u="sng" dirty="0">
                <a:solidFill>
                  <a:srgbClr val="FF0000"/>
                </a:solidFill>
              </a:rPr>
              <a:t>موافقة الجهة الممولة </a:t>
            </a:r>
            <a:r>
              <a:rPr lang="ar-SA" sz="2000" b="1" dirty="0"/>
              <a:t>على اجراء البحث</a:t>
            </a:r>
            <a:endParaRPr lang="ar-SA" sz="2000" dirty="0"/>
          </a:p>
        </p:txBody>
      </p:sp>
      <p:sp>
        <p:nvSpPr>
          <p:cNvPr id="16" name="Rectangle 15"/>
          <p:cNvSpPr/>
          <p:nvPr/>
        </p:nvSpPr>
        <p:spPr>
          <a:xfrm>
            <a:off x="2350851" y="4643281"/>
            <a:ext cx="5680579" cy="400110"/>
          </a:xfrm>
          <a:prstGeom prst="rect">
            <a:avLst/>
          </a:prstGeom>
          <a:ln>
            <a:solidFill>
              <a:schemeClr val="bg1"/>
            </a:solidFill>
          </a:ln>
        </p:spPr>
        <p:txBody>
          <a:bodyPr wrap="square">
            <a:spAutoFit/>
          </a:bodyPr>
          <a:lstStyle/>
          <a:p>
            <a:pPr marL="342900" indent="-342900">
              <a:buFont typeface="Wingdings" panose="05000000000000000000" pitchFamily="2" charset="2"/>
              <a:buChar char="v"/>
            </a:pPr>
            <a:r>
              <a:rPr lang="ar-SA" sz="2000" b="1" u="sng" dirty="0">
                <a:solidFill>
                  <a:srgbClr val="FF0000"/>
                </a:solidFill>
              </a:rPr>
              <a:t>الخلاصة</a:t>
            </a:r>
            <a:r>
              <a:rPr lang="ar-SA" sz="2000" b="1" dirty="0"/>
              <a:t> الخاصة بكبار المديرين (في حالة البحوث التطبيقية)</a:t>
            </a:r>
            <a:endParaRPr lang="ar-SA" sz="2000" dirty="0"/>
          </a:p>
        </p:txBody>
      </p:sp>
      <p:sp>
        <p:nvSpPr>
          <p:cNvPr id="22" name="Rectangle 21"/>
          <p:cNvSpPr/>
          <p:nvPr/>
        </p:nvSpPr>
        <p:spPr>
          <a:xfrm>
            <a:off x="2356602" y="5213268"/>
            <a:ext cx="5680579" cy="400110"/>
          </a:xfrm>
          <a:prstGeom prst="rect">
            <a:avLst/>
          </a:prstGeom>
          <a:ln>
            <a:solidFill>
              <a:schemeClr val="bg1"/>
            </a:solidFill>
          </a:ln>
        </p:spPr>
        <p:txBody>
          <a:bodyPr wrap="square">
            <a:spAutoFit/>
          </a:bodyPr>
          <a:lstStyle/>
          <a:p>
            <a:pPr marL="342900" indent="-342900">
              <a:buFont typeface="Wingdings" panose="05000000000000000000" pitchFamily="2" charset="2"/>
              <a:buChar char="v"/>
            </a:pPr>
            <a:r>
              <a:rPr lang="ar-SA" sz="2000" b="1" u="sng" dirty="0">
                <a:solidFill>
                  <a:srgbClr val="FF0000"/>
                </a:solidFill>
              </a:rPr>
              <a:t>موجز</a:t>
            </a:r>
            <a:r>
              <a:rPr lang="ar-SA" sz="2000" b="1" dirty="0"/>
              <a:t> البحث (في حالة البحوث الأساسية)</a:t>
            </a:r>
            <a:endParaRPr lang="ar-SA" sz="2000" dirty="0"/>
          </a:p>
        </p:txBody>
      </p:sp>
      <p:sp>
        <p:nvSpPr>
          <p:cNvPr id="17" name="Rectangle 16"/>
          <p:cNvSpPr/>
          <p:nvPr/>
        </p:nvSpPr>
        <p:spPr>
          <a:xfrm>
            <a:off x="776537" y="3354577"/>
            <a:ext cx="7225538" cy="707886"/>
          </a:xfrm>
          <a:prstGeom prst="rect">
            <a:avLst/>
          </a:prstGeom>
          <a:ln>
            <a:solidFill>
              <a:schemeClr val="bg1"/>
            </a:solidFill>
          </a:ln>
        </p:spPr>
        <p:txBody>
          <a:bodyPr wrap="square">
            <a:spAutoFit/>
          </a:bodyPr>
          <a:lstStyle/>
          <a:p>
            <a:pPr marL="342900" indent="-342900">
              <a:buFont typeface="Wingdings" panose="05000000000000000000" pitchFamily="2" charset="2"/>
              <a:buChar char="v"/>
            </a:pPr>
            <a:r>
              <a:rPr lang="ar-SA" sz="2000" b="1" u="sng" dirty="0">
                <a:solidFill>
                  <a:srgbClr val="FF0000"/>
                </a:solidFill>
              </a:rPr>
              <a:t>مقدمة</a:t>
            </a:r>
            <a:r>
              <a:rPr lang="ar-SA" sz="2000" b="1" dirty="0"/>
              <a:t> تشرح الأهداف والأهمية والمشكلة المراد دراستها وتفصيل للاطار النظري للبحث و فروضه</a:t>
            </a:r>
            <a:endParaRPr lang="ar-SA" sz="2000" dirty="0"/>
          </a:p>
        </p:txBody>
      </p:sp>
      <p:sp>
        <p:nvSpPr>
          <p:cNvPr id="19" name="Rectangle 18"/>
          <p:cNvSpPr/>
          <p:nvPr/>
        </p:nvSpPr>
        <p:spPr>
          <a:xfrm>
            <a:off x="344489" y="4099363"/>
            <a:ext cx="7657586" cy="400110"/>
          </a:xfrm>
          <a:prstGeom prst="rect">
            <a:avLst/>
          </a:prstGeom>
          <a:ln>
            <a:solidFill>
              <a:schemeClr val="bg1"/>
            </a:solidFill>
          </a:ln>
        </p:spPr>
        <p:txBody>
          <a:bodyPr wrap="square">
            <a:spAutoFit/>
          </a:bodyPr>
          <a:lstStyle/>
          <a:p>
            <a:pPr marL="342900" indent="-342900">
              <a:buFont typeface="Wingdings" panose="05000000000000000000" pitchFamily="2" charset="2"/>
              <a:buChar char="v"/>
            </a:pPr>
            <a:r>
              <a:rPr lang="ar-SA" sz="2000" b="1" dirty="0"/>
              <a:t>عرض </a:t>
            </a:r>
            <a:r>
              <a:rPr lang="ar-SA" sz="2000" b="1" u="sng" dirty="0">
                <a:solidFill>
                  <a:srgbClr val="FF0000"/>
                </a:solidFill>
              </a:rPr>
              <a:t>النتائج والتوصيات </a:t>
            </a:r>
            <a:r>
              <a:rPr lang="ar-SA" sz="2000" b="1" dirty="0"/>
              <a:t>(ملحقة بتحليل تفصيلي لتكاليف وعوائد تطبيق كل منها )</a:t>
            </a:r>
            <a:endParaRPr lang="ar-SA" sz="2000" dirty="0"/>
          </a:p>
        </p:txBody>
      </p:sp>
      <p:sp>
        <p:nvSpPr>
          <p:cNvPr id="20" name="Rectangle 19"/>
          <p:cNvSpPr/>
          <p:nvPr/>
        </p:nvSpPr>
        <p:spPr>
          <a:xfrm>
            <a:off x="1640633" y="5766673"/>
            <a:ext cx="6379532" cy="400110"/>
          </a:xfrm>
          <a:prstGeom prst="rect">
            <a:avLst/>
          </a:prstGeom>
          <a:ln>
            <a:solidFill>
              <a:schemeClr val="bg1"/>
            </a:solidFill>
          </a:ln>
        </p:spPr>
        <p:txBody>
          <a:bodyPr wrap="square">
            <a:spAutoFit/>
          </a:bodyPr>
          <a:lstStyle/>
          <a:p>
            <a:pPr marL="342900" indent="-342900">
              <a:buFont typeface="Wingdings" panose="05000000000000000000" pitchFamily="2" charset="2"/>
              <a:buChar char="v"/>
            </a:pPr>
            <a:r>
              <a:rPr lang="ar-SA" sz="2000" b="1" u="sng" dirty="0">
                <a:solidFill>
                  <a:srgbClr val="FF0000"/>
                </a:solidFill>
              </a:rPr>
              <a:t>شكر</a:t>
            </a:r>
            <a:r>
              <a:rPr lang="ar-SA" sz="2000" b="1" u="sng" dirty="0"/>
              <a:t> </a:t>
            </a:r>
            <a:r>
              <a:rPr lang="ar-SA" sz="2000" b="1" dirty="0"/>
              <a:t>لكل من قدم المساعدة، المراجع التي اعتمد عليها، الملاحق</a:t>
            </a:r>
            <a:endParaRPr lang="ar-SA" sz="2000" dirty="0"/>
          </a:p>
        </p:txBody>
      </p:sp>
    </p:spTree>
    <p:extLst>
      <p:ext uri="{BB962C8B-B14F-4D97-AF65-F5344CB8AC3E}">
        <p14:creationId xmlns:p14="http://schemas.microsoft.com/office/powerpoint/2010/main" val="2170914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80">
                                          <p:stCondLst>
                                            <p:cond delay="0"/>
                                          </p:stCondLst>
                                        </p:cTn>
                                        <p:tgtEl>
                                          <p:spTgt spid="3"/>
                                        </p:tgtEl>
                                      </p:cBhvr>
                                    </p:animEffect>
                                    <p:anim calcmode="lin" valueType="num">
                                      <p:cBhvr>
                                        <p:cTn id="2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gtEl>
                                      </p:cBhvr>
                                      <p:to x="100000" y="60000"/>
                                    </p:animScale>
                                    <p:animScale>
                                      <p:cBhvr>
                                        <p:cTn id="30" dur="166" decel="50000">
                                          <p:stCondLst>
                                            <p:cond delay="676"/>
                                          </p:stCondLst>
                                        </p:cTn>
                                        <p:tgtEl>
                                          <p:spTgt spid="3"/>
                                        </p:tgtEl>
                                      </p:cBhvr>
                                      <p:to x="100000" y="100000"/>
                                    </p:animScale>
                                    <p:animScale>
                                      <p:cBhvr>
                                        <p:cTn id="31" dur="26">
                                          <p:stCondLst>
                                            <p:cond delay="1312"/>
                                          </p:stCondLst>
                                        </p:cTn>
                                        <p:tgtEl>
                                          <p:spTgt spid="3"/>
                                        </p:tgtEl>
                                      </p:cBhvr>
                                      <p:to x="100000" y="80000"/>
                                    </p:animScale>
                                    <p:animScale>
                                      <p:cBhvr>
                                        <p:cTn id="32" dur="166" decel="50000">
                                          <p:stCondLst>
                                            <p:cond delay="1338"/>
                                          </p:stCondLst>
                                        </p:cTn>
                                        <p:tgtEl>
                                          <p:spTgt spid="3"/>
                                        </p:tgtEl>
                                      </p:cBhvr>
                                      <p:to x="100000" y="100000"/>
                                    </p:animScale>
                                    <p:animScale>
                                      <p:cBhvr>
                                        <p:cTn id="33" dur="26">
                                          <p:stCondLst>
                                            <p:cond delay="1642"/>
                                          </p:stCondLst>
                                        </p:cTn>
                                        <p:tgtEl>
                                          <p:spTgt spid="3"/>
                                        </p:tgtEl>
                                      </p:cBhvr>
                                      <p:to x="100000" y="90000"/>
                                    </p:animScale>
                                    <p:animScale>
                                      <p:cBhvr>
                                        <p:cTn id="34" dur="166" decel="50000">
                                          <p:stCondLst>
                                            <p:cond delay="1668"/>
                                          </p:stCondLst>
                                        </p:cTn>
                                        <p:tgtEl>
                                          <p:spTgt spid="3"/>
                                        </p:tgtEl>
                                      </p:cBhvr>
                                      <p:to x="100000" y="100000"/>
                                    </p:animScale>
                                    <p:animScale>
                                      <p:cBhvr>
                                        <p:cTn id="35" dur="26">
                                          <p:stCondLst>
                                            <p:cond delay="1808"/>
                                          </p:stCondLst>
                                        </p:cTn>
                                        <p:tgtEl>
                                          <p:spTgt spid="3"/>
                                        </p:tgtEl>
                                      </p:cBhvr>
                                      <p:to x="100000" y="95000"/>
                                    </p:animScale>
                                    <p:animScale>
                                      <p:cBhvr>
                                        <p:cTn id="36" dur="166" decel="50000">
                                          <p:stCondLst>
                                            <p:cond delay="1834"/>
                                          </p:stCondLst>
                                        </p:cTn>
                                        <p:tgtEl>
                                          <p:spTgt spid="3"/>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fade">
                                      <p:cBhvr>
                                        <p:cTn id="41" dur="1000"/>
                                        <p:tgtEl>
                                          <p:spTgt spid="12"/>
                                        </p:tgtEl>
                                      </p:cBhvr>
                                    </p:animEffect>
                                    <p:anim calcmode="lin" valueType="num">
                                      <p:cBhvr>
                                        <p:cTn id="42" dur="1000" fill="hold"/>
                                        <p:tgtEl>
                                          <p:spTgt spid="12"/>
                                        </p:tgtEl>
                                        <p:attrNameLst>
                                          <p:attrName>ppt_x</p:attrName>
                                        </p:attrNameLst>
                                      </p:cBhvr>
                                      <p:tavLst>
                                        <p:tav tm="0">
                                          <p:val>
                                            <p:strVal val="#ppt_x"/>
                                          </p:val>
                                        </p:tav>
                                        <p:tav tm="100000">
                                          <p:val>
                                            <p:strVal val="#ppt_x"/>
                                          </p:val>
                                        </p:tav>
                                      </p:tavLst>
                                    </p:anim>
                                    <p:anim calcmode="lin" valueType="num">
                                      <p:cBhvr>
                                        <p:cTn id="43" dur="1000" fill="hold"/>
                                        <p:tgtEl>
                                          <p:spTgt spid="12"/>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13"/>
                                        </p:tgtEl>
                                        <p:attrNameLst>
                                          <p:attrName>style.visibility</p:attrName>
                                        </p:attrNameLst>
                                      </p:cBhvr>
                                      <p:to>
                                        <p:strVal val="visible"/>
                                      </p:to>
                                    </p:set>
                                    <p:animEffect transition="in" filter="fade">
                                      <p:cBhvr>
                                        <p:cTn id="46" dur="1000"/>
                                        <p:tgtEl>
                                          <p:spTgt spid="13"/>
                                        </p:tgtEl>
                                      </p:cBhvr>
                                    </p:animEffect>
                                    <p:anim calcmode="lin" valueType="num">
                                      <p:cBhvr>
                                        <p:cTn id="47" dur="1000" fill="hold"/>
                                        <p:tgtEl>
                                          <p:spTgt spid="13"/>
                                        </p:tgtEl>
                                        <p:attrNameLst>
                                          <p:attrName>ppt_x</p:attrName>
                                        </p:attrNameLst>
                                      </p:cBhvr>
                                      <p:tavLst>
                                        <p:tav tm="0">
                                          <p:val>
                                            <p:strVal val="#ppt_x"/>
                                          </p:val>
                                        </p:tav>
                                        <p:tav tm="100000">
                                          <p:val>
                                            <p:strVal val="#ppt_x"/>
                                          </p:val>
                                        </p:tav>
                                      </p:tavLst>
                                    </p:anim>
                                    <p:anim calcmode="lin" valueType="num">
                                      <p:cBhvr>
                                        <p:cTn id="48" dur="1000" fill="hold"/>
                                        <p:tgtEl>
                                          <p:spTgt spid="13"/>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15"/>
                                        </p:tgtEl>
                                        <p:attrNameLst>
                                          <p:attrName>style.visibility</p:attrName>
                                        </p:attrNameLst>
                                      </p:cBhvr>
                                      <p:to>
                                        <p:strVal val="visible"/>
                                      </p:to>
                                    </p:set>
                                    <p:animEffect transition="in" filter="fade">
                                      <p:cBhvr>
                                        <p:cTn id="51" dur="1000"/>
                                        <p:tgtEl>
                                          <p:spTgt spid="15"/>
                                        </p:tgtEl>
                                      </p:cBhvr>
                                    </p:animEffect>
                                    <p:anim calcmode="lin" valueType="num">
                                      <p:cBhvr>
                                        <p:cTn id="52" dur="1000" fill="hold"/>
                                        <p:tgtEl>
                                          <p:spTgt spid="15"/>
                                        </p:tgtEl>
                                        <p:attrNameLst>
                                          <p:attrName>ppt_x</p:attrName>
                                        </p:attrNameLst>
                                      </p:cBhvr>
                                      <p:tavLst>
                                        <p:tav tm="0">
                                          <p:val>
                                            <p:strVal val="#ppt_x"/>
                                          </p:val>
                                        </p:tav>
                                        <p:tav tm="100000">
                                          <p:val>
                                            <p:strVal val="#ppt_x"/>
                                          </p:val>
                                        </p:tav>
                                      </p:tavLst>
                                    </p:anim>
                                    <p:anim calcmode="lin" valueType="num">
                                      <p:cBhvr>
                                        <p:cTn id="53" dur="1000" fill="hold"/>
                                        <p:tgtEl>
                                          <p:spTgt spid="15"/>
                                        </p:tgtEl>
                                        <p:attrNameLst>
                                          <p:attrName>ppt_y</p:attrName>
                                        </p:attrNameLst>
                                      </p:cBhvr>
                                      <p:tavLst>
                                        <p:tav tm="0">
                                          <p:val>
                                            <p:strVal val="#ppt_y+.1"/>
                                          </p:val>
                                        </p:tav>
                                        <p:tav tm="100000">
                                          <p:val>
                                            <p:strVal val="#ppt_y"/>
                                          </p:val>
                                        </p:tav>
                                      </p:tavLst>
                                    </p:anim>
                                  </p:childTnLst>
                                </p:cTn>
                              </p:par>
                              <p:par>
                                <p:cTn id="54" presetID="42" presetClass="entr" presetSubtype="0" fill="hold" grpId="0" nodeType="withEffect">
                                  <p:stCondLst>
                                    <p:cond delay="0"/>
                                  </p:stCondLst>
                                  <p:childTnLst>
                                    <p:set>
                                      <p:cBhvr>
                                        <p:cTn id="55" dur="1" fill="hold">
                                          <p:stCondLst>
                                            <p:cond delay="0"/>
                                          </p:stCondLst>
                                        </p:cTn>
                                        <p:tgtEl>
                                          <p:spTgt spid="14"/>
                                        </p:tgtEl>
                                        <p:attrNameLst>
                                          <p:attrName>style.visibility</p:attrName>
                                        </p:attrNameLst>
                                      </p:cBhvr>
                                      <p:to>
                                        <p:strVal val="visible"/>
                                      </p:to>
                                    </p:set>
                                    <p:animEffect transition="in" filter="fade">
                                      <p:cBhvr>
                                        <p:cTn id="56" dur="1000"/>
                                        <p:tgtEl>
                                          <p:spTgt spid="14"/>
                                        </p:tgtEl>
                                      </p:cBhvr>
                                    </p:animEffect>
                                    <p:anim calcmode="lin" valueType="num">
                                      <p:cBhvr>
                                        <p:cTn id="57" dur="1000" fill="hold"/>
                                        <p:tgtEl>
                                          <p:spTgt spid="14"/>
                                        </p:tgtEl>
                                        <p:attrNameLst>
                                          <p:attrName>ppt_x</p:attrName>
                                        </p:attrNameLst>
                                      </p:cBhvr>
                                      <p:tavLst>
                                        <p:tav tm="0">
                                          <p:val>
                                            <p:strVal val="#ppt_x"/>
                                          </p:val>
                                        </p:tav>
                                        <p:tav tm="100000">
                                          <p:val>
                                            <p:strVal val="#ppt_x"/>
                                          </p:val>
                                        </p:tav>
                                      </p:tavLst>
                                    </p:anim>
                                    <p:anim calcmode="lin" valueType="num">
                                      <p:cBhvr>
                                        <p:cTn id="58" dur="1000" fill="hold"/>
                                        <p:tgtEl>
                                          <p:spTgt spid="14"/>
                                        </p:tgtEl>
                                        <p:attrNameLst>
                                          <p:attrName>ppt_y</p:attrName>
                                        </p:attrNameLst>
                                      </p:cBhvr>
                                      <p:tavLst>
                                        <p:tav tm="0">
                                          <p:val>
                                            <p:strVal val="#ppt_y+.1"/>
                                          </p:val>
                                        </p:tav>
                                        <p:tav tm="100000">
                                          <p:val>
                                            <p:strVal val="#ppt_y"/>
                                          </p:val>
                                        </p:tav>
                                      </p:tavLst>
                                    </p:anim>
                                  </p:childTnLst>
                                </p:cTn>
                              </p:par>
                              <p:par>
                                <p:cTn id="59" presetID="42" presetClass="entr" presetSubtype="0" fill="hold" grpId="0" nodeType="withEffect">
                                  <p:stCondLst>
                                    <p:cond delay="0"/>
                                  </p:stCondLst>
                                  <p:childTnLst>
                                    <p:set>
                                      <p:cBhvr>
                                        <p:cTn id="60" dur="1" fill="hold">
                                          <p:stCondLst>
                                            <p:cond delay="0"/>
                                          </p:stCondLst>
                                        </p:cTn>
                                        <p:tgtEl>
                                          <p:spTgt spid="17"/>
                                        </p:tgtEl>
                                        <p:attrNameLst>
                                          <p:attrName>style.visibility</p:attrName>
                                        </p:attrNameLst>
                                      </p:cBhvr>
                                      <p:to>
                                        <p:strVal val="visible"/>
                                      </p:to>
                                    </p:set>
                                    <p:animEffect transition="in" filter="fade">
                                      <p:cBhvr>
                                        <p:cTn id="61" dur="1000"/>
                                        <p:tgtEl>
                                          <p:spTgt spid="17"/>
                                        </p:tgtEl>
                                      </p:cBhvr>
                                    </p:animEffect>
                                    <p:anim calcmode="lin" valueType="num">
                                      <p:cBhvr>
                                        <p:cTn id="62" dur="1000" fill="hold"/>
                                        <p:tgtEl>
                                          <p:spTgt spid="17"/>
                                        </p:tgtEl>
                                        <p:attrNameLst>
                                          <p:attrName>ppt_x</p:attrName>
                                        </p:attrNameLst>
                                      </p:cBhvr>
                                      <p:tavLst>
                                        <p:tav tm="0">
                                          <p:val>
                                            <p:strVal val="#ppt_x"/>
                                          </p:val>
                                        </p:tav>
                                        <p:tav tm="100000">
                                          <p:val>
                                            <p:strVal val="#ppt_x"/>
                                          </p:val>
                                        </p:tav>
                                      </p:tavLst>
                                    </p:anim>
                                    <p:anim calcmode="lin" valueType="num">
                                      <p:cBhvr>
                                        <p:cTn id="63" dur="1000" fill="hold"/>
                                        <p:tgtEl>
                                          <p:spTgt spid="17"/>
                                        </p:tgtEl>
                                        <p:attrNameLst>
                                          <p:attrName>ppt_y</p:attrName>
                                        </p:attrNameLst>
                                      </p:cBhvr>
                                      <p:tavLst>
                                        <p:tav tm="0">
                                          <p:val>
                                            <p:strVal val="#ppt_y+.1"/>
                                          </p:val>
                                        </p:tav>
                                        <p:tav tm="100000">
                                          <p:val>
                                            <p:strVal val="#ppt_y"/>
                                          </p:val>
                                        </p:tav>
                                      </p:tavLst>
                                    </p:anim>
                                  </p:childTnLst>
                                </p:cTn>
                              </p:par>
                              <p:par>
                                <p:cTn id="64" presetID="42" presetClass="entr" presetSubtype="0" fill="hold" grpId="0" nodeType="withEffect">
                                  <p:stCondLst>
                                    <p:cond delay="0"/>
                                  </p:stCondLst>
                                  <p:childTnLst>
                                    <p:set>
                                      <p:cBhvr>
                                        <p:cTn id="65" dur="1" fill="hold">
                                          <p:stCondLst>
                                            <p:cond delay="0"/>
                                          </p:stCondLst>
                                        </p:cTn>
                                        <p:tgtEl>
                                          <p:spTgt spid="19"/>
                                        </p:tgtEl>
                                        <p:attrNameLst>
                                          <p:attrName>style.visibility</p:attrName>
                                        </p:attrNameLst>
                                      </p:cBhvr>
                                      <p:to>
                                        <p:strVal val="visible"/>
                                      </p:to>
                                    </p:set>
                                    <p:animEffect transition="in" filter="fade">
                                      <p:cBhvr>
                                        <p:cTn id="66" dur="1000"/>
                                        <p:tgtEl>
                                          <p:spTgt spid="19"/>
                                        </p:tgtEl>
                                      </p:cBhvr>
                                    </p:animEffect>
                                    <p:anim calcmode="lin" valueType="num">
                                      <p:cBhvr>
                                        <p:cTn id="67" dur="1000" fill="hold"/>
                                        <p:tgtEl>
                                          <p:spTgt spid="19"/>
                                        </p:tgtEl>
                                        <p:attrNameLst>
                                          <p:attrName>ppt_x</p:attrName>
                                        </p:attrNameLst>
                                      </p:cBhvr>
                                      <p:tavLst>
                                        <p:tav tm="0">
                                          <p:val>
                                            <p:strVal val="#ppt_x"/>
                                          </p:val>
                                        </p:tav>
                                        <p:tav tm="100000">
                                          <p:val>
                                            <p:strVal val="#ppt_x"/>
                                          </p:val>
                                        </p:tav>
                                      </p:tavLst>
                                    </p:anim>
                                    <p:anim calcmode="lin" valueType="num">
                                      <p:cBhvr>
                                        <p:cTn id="68" dur="1000" fill="hold"/>
                                        <p:tgtEl>
                                          <p:spTgt spid="19"/>
                                        </p:tgtEl>
                                        <p:attrNameLst>
                                          <p:attrName>ppt_y</p:attrName>
                                        </p:attrNameLst>
                                      </p:cBhvr>
                                      <p:tavLst>
                                        <p:tav tm="0">
                                          <p:val>
                                            <p:strVal val="#ppt_y+.1"/>
                                          </p:val>
                                        </p:tav>
                                        <p:tav tm="100000">
                                          <p:val>
                                            <p:strVal val="#ppt_y"/>
                                          </p:val>
                                        </p:tav>
                                      </p:tavLst>
                                    </p:anim>
                                  </p:childTnLst>
                                </p:cTn>
                              </p:par>
                              <p:par>
                                <p:cTn id="69" presetID="42" presetClass="entr" presetSubtype="0" fill="hold" grpId="0" nodeType="withEffect">
                                  <p:stCondLst>
                                    <p:cond delay="0"/>
                                  </p:stCondLst>
                                  <p:childTnLst>
                                    <p:set>
                                      <p:cBhvr>
                                        <p:cTn id="70" dur="1" fill="hold">
                                          <p:stCondLst>
                                            <p:cond delay="0"/>
                                          </p:stCondLst>
                                        </p:cTn>
                                        <p:tgtEl>
                                          <p:spTgt spid="16"/>
                                        </p:tgtEl>
                                        <p:attrNameLst>
                                          <p:attrName>style.visibility</p:attrName>
                                        </p:attrNameLst>
                                      </p:cBhvr>
                                      <p:to>
                                        <p:strVal val="visible"/>
                                      </p:to>
                                    </p:set>
                                    <p:animEffect transition="in" filter="fade">
                                      <p:cBhvr>
                                        <p:cTn id="71" dur="1000"/>
                                        <p:tgtEl>
                                          <p:spTgt spid="16"/>
                                        </p:tgtEl>
                                      </p:cBhvr>
                                    </p:animEffect>
                                    <p:anim calcmode="lin" valueType="num">
                                      <p:cBhvr>
                                        <p:cTn id="72" dur="1000" fill="hold"/>
                                        <p:tgtEl>
                                          <p:spTgt spid="16"/>
                                        </p:tgtEl>
                                        <p:attrNameLst>
                                          <p:attrName>ppt_x</p:attrName>
                                        </p:attrNameLst>
                                      </p:cBhvr>
                                      <p:tavLst>
                                        <p:tav tm="0">
                                          <p:val>
                                            <p:strVal val="#ppt_x"/>
                                          </p:val>
                                        </p:tav>
                                        <p:tav tm="100000">
                                          <p:val>
                                            <p:strVal val="#ppt_x"/>
                                          </p:val>
                                        </p:tav>
                                      </p:tavLst>
                                    </p:anim>
                                    <p:anim calcmode="lin" valueType="num">
                                      <p:cBhvr>
                                        <p:cTn id="73" dur="1000" fill="hold"/>
                                        <p:tgtEl>
                                          <p:spTgt spid="16"/>
                                        </p:tgtEl>
                                        <p:attrNameLst>
                                          <p:attrName>ppt_y</p:attrName>
                                        </p:attrNameLst>
                                      </p:cBhvr>
                                      <p:tavLst>
                                        <p:tav tm="0">
                                          <p:val>
                                            <p:strVal val="#ppt_y+.1"/>
                                          </p:val>
                                        </p:tav>
                                        <p:tav tm="100000">
                                          <p:val>
                                            <p:strVal val="#ppt_y"/>
                                          </p:val>
                                        </p:tav>
                                      </p:tavLst>
                                    </p:anim>
                                  </p:childTnLst>
                                </p:cTn>
                              </p:par>
                              <p:par>
                                <p:cTn id="74" presetID="42" presetClass="entr" presetSubtype="0" fill="hold" grpId="0" nodeType="withEffect">
                                  <p:stCondLst>
                                    <p:cond delay="0"/>
                                  </p:stCondLst>
                                  <p:childTnLst>
                                    <p:set>
                                      <p:cBhvr>
                                        <p:cTn id="75" dur="1" fill="hold">
                                          <p:stCondLst>
                                            <p:cond delay="0"/>
                                          </p:stCondLst>
                                        </p:cTn>
                                        <p:tgtEl>
                                          <p:spTgt spid="22"/>
                                        </p:tgtEl>
                                        <p:attrNameLst>
                                          <p:attrName>style.visibility</p:attrName>
                                        </p:attrNameLst>
                                      </p:cBhvr>
                                      <p:to>
                                        <p:strVal val="visible"/>
                                      </p:to>
                                    </p:set>
                                    <p:animEffect transition="in" filter="fade">
                                      <p:cBhvr>
                                        <p:cTn id="76" dur="1000"/>
                                        <p:tgtEl>
                                          <p:spTgt spid="22"/>
                                        </p:tgtEl>
                                      </p:cBhvr>
                                    </p:animEffect>
                                    <p:anim calcmode="lin" valueType="num">
                                      <p:cBhvr>
                                        <p:cTn id="77" dur="1000" fill="hold"/>
                                        <p:tgtEl>
                                          <p:spTgt spid="22"/>
                                        </p:tgtEl>
                                        <p:attrNameLst>
                                          <p:attrName>ppt_x</p:attrName>
                                        </p:attrNameLst>
                                      </p:cBhvr>
                                      <p:tavLst>
                                        <p:tav tm="0">
                                          <p:val>
                                            <p:strVal val="#ppt_x"/>
                                          </p:val>
                                        </p:tav>
                                        <p:tav tm="100000">
                                          <p:val>
                                            <p:strVal val="#ppt_x"/>
                                          </p:val>
                                        </p:tav>
                                      </p:tavLst>
                                    </p:anim>
                                    <p:anim calcmode="lin" valueType="num">
                                      <p:cBhvr>
                                        <p:cTn id="78" dur="1000" fill="hold"/>
                                        <p:tgtEl>
                                          <p:spTgt spid="22"/>
                                        </p:tgtEl>
                                        <p:attrNameLst>
                                          <p:attrName>ppt_y</p:attrName>
                                        </p:attrNameLst>
                                      </p:cBhvr>
                                      <p:tavLst>
                                        <p:tav tm="0">
                                          <p:val>
                                            <p:strVal val="#ppt_y+.1"/>
                                          </p:val>
                                        </p:tav>
                                        <p:tav tm="100000">
                                          <p:val>
                                            <p:strVal val="#ppt_y"/>
                                          </p:val>
                                        </p:tav>
                                      </p:tavLst>
                                    </p:anim>
                                  </p:childTnLst>
                                </p:cTn>
                              </p:par>
                              <p:par>
                                <p:cTn id="79" presetID="42" presetClass="entr" presetSubtype="0" fill="hold" grpId="0" nodeType="withEffect">
                                  <p:stCondLst>
                                    <p:cond delay="0"/>
                                  </p:stCondLst>
                                  <p:childTnLst>
                                    <p:set>
                                      <p:cBhvr>
                                        <p:cTn id="80" dur="1" fill="hold">
                                          <p:stCondLst>
                                            <p:cond delay="0"/>
                                          </p:stCondLst>
                                        </p:cTn>
                                        <p:tgtEl>
                                          <p:spTgt spid="20"/>
                                        </p:tgtEl>
                                        <p:attrNameLst>
                                          <p:attrName>style.visibility</p:attrName>
                                        </p:attrNameLst>
                                      </p:cBhvr>
                                      <p:to>
                                        <p:strVal val="visible"/>
                                      </p:to>
                                    </p:set>
                                    <p:animEffect transition="in" filter="fade">
                                      <p:cBhvr>
                                        <p:cTn id="81" dur="1000"/>
                                        <p:tgtEl>
                                          <p:spTgt spid="20"/>
                                        </p:tgtEl>
                                      </p:cBhvr>
                                    </p:animEffect>
                                    <p:anim calcmode="lin" valueType="num">
                                      <p:cBhvr>
                                        <p:cTn id="82" dur="1000" fill="hold"/>
                                        <p:tgtEl>
                                          <p:spTgt spid="20"/>
                                        </p:tgtEl>
                                        <p:attrNameLst>
                                          <p:attrName>ppt_x</p:attrName>
                                        </p:attrNameLst>
                                      </p:cBhvr>
                                      <p:tavLst>
                                        <p:tav tm="0">
                                          <p:val>
                                            <p:strVal val="#ppt_x"/>
                                          </p:val>
                                        </p:tav>
                                        <p:tav tm="100000">
                                          <p:val>
                                            <p:strVal val="#ppt_x"/>
                                          </p:val>
                                        </p:tav>
                                      </p:tavLst>
                                    </p:anim>
                                    <p:anim calcmode="lin" valueType="num">
                                      <p:cBhvr>
                                        <p:cTn id="83" dur="1000" fill="hold"/>
                                        <p:tgtEl>
                                          <p:spTgt spid="2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12" grpId="0" animBg="1"/>
      <p:bldP spid="13" grpId="0" animBg="1"/>
      <p:bldP spid="14" grpId="0" animBg="1"/>
      <p:bldP spid="15" grpId="0" animBg="1"/>
      <p:bldP spid="16" grpId="0" animBg="1"/>
      <p:bldP spid="22" grpId="0" animBg="1"/>
      <p:bldP spid="17" grpId="0" animBg="1"/>
      <p:bldP spid="19" grpId="0" animBg="1"/>
      <p:bldP spid="20"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7</a:t>
            </a:fld>
            <a:endParaRPr lang="en-US" sz="1200" dirty="0">
              <a:solidFill>
                <a:schemeClr val="bg1"/>
              </a:solidFill>
            </a:endParaRPr>
          </a:p>
        </p:txBody>
      </p:sp>
      <p:sp>
        <p:nvSpPr>
          <p:cNvPr id="2" name="Rectangle 1"/>
          <p:cNvSpPr/>
          <p:nvPr/>
        </p:nvSpPr>
        <p:spPr>
          <a:xfrm>
            <a:off x="4109580" y="268016"/>
            <a:ext cx="5203729" cy="523220"/>
          </a:xfrm>
          <a:prstGeom prst="rect">
            <a:avLst/>
          </a:prstGeom>
          <a:solidFill>
            <a:srgbClr val="FFFF00"/>
          </a:solidFill>
        </p:spPr>
        <p:txBody>
          <a:bodyPr wrap="square">
            <a:spAutoFit/>
          </a:bodyPr>
          <a:lstStyle/>
          <a:p>
            <a:pPr marL="457200" indent="-457200" algn="ctr">
              <a:buFont typeface="Wingdings" panose="05000000000000000000" pitchFamily="2" charset="2"/>
              <a:buChar char="§"/>
            </a:pPr>
            <a:r>
              <a:rPr lang="ar-SA" sz="2800" b="1" dirty="0">
                <a:solidFill>
                  <a:srgbClr val="002060"/>
                </a:solidFill>
              </a:rPr>
              <a:t>أمثلة عن بعض محتويات التقرير</a:t>
            </a:r>
            <a:endParaRPr lang="ar-SA" sz="2800" dirty="0">
              <a:solidFill>
                <a:srgbClr val="002060"/>
              </a:solidFill>
            </a:endParaRPr>
          </a:p>
        </p:txBody>
      </p:sp>
      <p:sp>
        <p:nvSpPr>
          <p:cNvPr id="12" name="Rectangle 11"/>
          <p:cNvSpPr/>
          <p:nvPr/>
        </p:nvSpPr>
        <p:spPr>
          <a:xfrm>
            <a:off x="6757521" y="1009928"/>
            <a:ext cx="2539433" cy="523220"/>
          </a:xfrm>
          <a:prstGeom prst="rect">
            <a:avLst/>
          </a:prstGeom>
          <a:solidFill>
            <a:srgbClr val="FFFF00"/>
          </a:solidFill>
          <a:ln>
            <a:solidFill>
              <a:schemeClr val="bg1"/>
            </a:solidFill>
          </a:ln>
        </p:spPr>
        <p:txBody>
          <a:bodyPr wrap="square">
            <a:spAutoFit/>
          </a:bodyPr>
          <a:lstStyle/>
          <a:p>
            <a:pPr marL="342900" indent="-342900" algn="ctr">
              <a:buFont typeface="Wingdings" panose="05000000000000000000" pitchFamily="2" charset="2"/>
              <a:buChar char="v"/>
            </a:pPr>
            <a:r>
              <a:rPr lang="ar-SA" sz="2800" b="1" dirty="0"/>
              <a:t>صفحة العنوان </a:t>
            </a:r>
            <a:endParaRPr lang="ar-SA" sz="2800" dirty="0"/>
          </a:p>
        </p:txBody>
      </p:sp>
      <p:sp>
        <p:nvSpPr>
          <p:cNvPr id="18" name="Rectangle 17"/>
          <p:cNvSpPr/>
          <p:nvPr/>
        </p:nvSpPr>
        <p:spPr>
          <a:xfrm>
            <a:off x="437952" y="1663751"/>
            <a:ext cx="9073008" cy="1446550"/>
          </a:xfrm>
          <a:prstGeom prst="rect">
            <a:avLst/>
          </a:prstGeom>
          <a:ln w="38100">
            <a:solidFill>
              <a:schemeClr val="tx1"/>
            </a:solidFill>
          </a:ln>
        </p:spPr>
        <p:txBody>
          <a:bodyPr wrap="square">
            <a:spAutoFit/>
          </a:bodyPr>
          <a:lstStyle/>
          <a:p>
            <a:pPr marL="342900" indent="-342900" algn="ctr">
              <a:buFont typeface="Wingdings" panose="05000000000000000000" pitchFamily="2" charset="2"/>
              <a:buChar char="v"/>
            </a:pPr>
            <a:endParaRPr lang="ar-SA" sz="2000" b="1" dirty="0">
              <a:solidFill>
                <a:srgbClr val="FF0000"/>
              </a:solidFill>
            </a:endParaRPr>
          </a:p>
          <a:p>
            <a:pPr marL="342900" indent="-342900" algn="ctr">
              <a:buFont typeface="Wingdings" panose="05000000000000000000" pitchFamily="2" charset="2"/>
              <a:buChar char="v"/>
            </a:pPr>
            <a:r>
              <a:rPr lang="ar-SA" sz="2400" b="1" dirty="0">
                <a:solidFill>
                  <a:srgbClr val="FF0000"/>
                </a:solidFill>
              </a:rPr>
              <a:t>العوامل المؤثرة على ترقية العاملات في شركات المحاسبة الى مناصب الإدارة العليا </a:t>
            </a:r>
          </a:p>
          <a:p>
            <a:pPr algn="ctr"/>
            <a:r>
              <a:rPr lang="ar-SA" sz="2400" b="1" dirty="0">
                <a:solidFill>
                  <a:srgbClr val="FF0000"/>
                </a:solidFill>
              </a:rPr>
              <a:t> دراسة أساسية</a:t>
            </a:r>
            <a:endParaRPr lang="ar-SA" sz="2400" dirty="0">
              <a:solidFill>
                <a:srgbClr val="FF0000"/>
              </a:solidFill>
            </a:endParaRPr>
          </a:p>
          <a:p>
            <a:pPr marL="342900" indent="-342900">
              <a:buFont typeface="Wingdings" panose="05000000000000000000" pitchFamily="2" charset="2"/>
              <a:buChar char="v"/>
            </a:pPr>
            <a:endParaRPr lang="ar-SA" sz="2000" dirty="0"/>
          </a:p>
        </p:txBody>
      </p:sp>
      <p:sp>
        <p:nvSpPr>
          <p:cNvPr id="21" name="Rectangle 20"/>
          <p:cNvSpPr/>
          <p:nvPr/>
        </p:nvSpPr>
        <p:spPr>
          <a:xfrm>
            <a:off x="437952" y="3240904"/>
            <a:ext cx="9073008" cy="1569660"/>
          </a:xfrm>
          <a:prstGeom prst="rect">
            <a:avLst/>
          </a:prstGeom>
          <a:ln w="38100">
            <a:solidFill>
              <a:srgbClr val="00B0F0"/>
            </a:solidFill>
          </a:ln>
        </p:spPr>
        <p:txBody>
          <a:bodyPr wrap="square">
            <a:spAutoFit/>
          </a:bodyPr>
          <a:lstStyle/>
          <a:p>
            <a:pPr marL="342900" indent="-342900" algn="ctr">
              <a:buFont typeface="Wingdings" panose="05000000000000000000" pitchFamily="2" charset="2"/>
              <a:buChar char="v"/>
            </a:pPr>
            <a:endParaRPr lang="ar-SA" sz="2400" b="1" dirty="0">
              <a:solidFill>
                <a:srgbClr val="00B050"/>
              </a:solidFill>
            </a:endParaRPr>
          </a:p>
          <a:p>
            <a:pPr marL="342900" indent="-342900" algn="ctr">
              <a:buFont typeface="Wingdings" panose="05000000000000000000" pitchFamily="2" charset="2"/>
              <a:buChar char="v"/>
            </a:pPr>
            <a:r>
              <a:rPr lang="ar-SA" sz="2400" b="1" dirty="0">
                <a:solidFill>
                  <a:srgbClr val="00B0F0"/>
                </a:solidFill>
              </a:rPr>
              <a:t>دراسة مدى رضاء عملاء مدينة فرانكفورت عن خدمات المترو </a:t>
            </a:r>
          </a:p>
          <a:p>
            <a:pPr algn="ctr"/>
            <a:r>
              <a:rPr lang="ar-SA" sz="2400" b="1" dirty="0">
                <a:solidFill>
                  <a:srgbClr val="00B0F0"/>
                </a:solidFill>
              </a:rPr>
              <a:t> دراسة تطبيقية</a:t>
            </a:r>
          </a:p>
          <a:p>
            <a:pPr algn="ctr"/>
            <a:endParaRPr lang="ar-SA" sz="2400" dirty="0">
              <a:solidFill>
                <a:srgbClr val="FF0000"/>
              </a:solidFill>
            </a:endParaRPr>
          </a:p>
        </p:txBody>
      </p:sp>
      <p:sp>
        <p:nvSpPr>
          <p:cNvPr id="23" name="Rectangle 22"/>
          <p:cNvSpPr/>
          <p:nvPr/>
        </p:nvSpPr>
        <p:spPr>
          <a:xfrm>
            <a:off x="437952" y="4941167"/>
            <a:ext cx="9073008" cy="1138773"/>
          </a:xfrm>
          <a:prstGeom prst="rect">
            <a:avLst/>
          </a:prstGeom>
          <a:ln w="38100">
            <a:solidFill>
              <a:srgbClr val="FF0000"/>
            </a:solidFill>
          </a:ln>
        </p:spPr>
        <p:txBody>
          <a:bodyPr wrap="square">
            <a:spAutoFit/>
          </a:bodyPr>
          <a:lstStyle/>
          <a:p>
            <a:pPr marL="342900" indent="-342900" algn="ctr">
              <a:buFont typeface="Wingdings" panose="05000000000000000000" pitchFamily="2" charset="2"/>
              <a:buChar char="v"/>
            </a:pPr>
            <a:r>
              <a:rPr lang="ar-SA" sz="2400" b="1" dirty="0">
                <a:solidFill>
                  <a:srgbClr val="00B050"/>
                </a:solidFill>
              </a:rPr>
              <a:t>العوامل المؤثرة على حالة الإرهاق التي يشعر بها ممرضات المستشفى الجامعي </a:t>
            </a:r>
          </a:p>
          <a:p>
            <a:pPr algn="ctr"/>
            <a:r>
              <a:rPr lang="ar-SA" sz="2400" b="1" dirty="0">
                <a:solidFill>
                  <a:srgbClr val="00B050"/>
                </a:solidFill>
              </a:rPr>
              <a:t>دراسة تطبيقية</a:t>
            </a:r>
            <a:endParaRPr lang="ar-SA" sz="2400" dirty="0">
              <a:solidFill>
                <a:srgbClr val="00B050"/>
              </a:solidFill>
            </a:endParaRPr>
          </a:p>
          <a:p>
            <a:pPr marL="342900" indent="-342900">
              <a:buFont typeface="Wingdings" panose="05000000000000000000" pitchFamily="2" charset="2"/>
              <a:buChar char="v"/>
            </a:pPr>
            <a:endParaRPr lang="ar-SA" sz="2000" dirty="0"/>
          </a:p>
        </p:txBody>
      </p:sp>
    </p:spTree>
    <p:extLst>
      <p:ext uri="{BB962C8B-B14F-4D97-AF65-F5344CB8AC3E}">
        <p14:creationId xmlns:p14="http://schemas.microsoft.com/office/powerpoint/2010/main" val="4100508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wipe(down)">
                                      <p:cBhvr>
                                        <p:cTn id="23" dur="580">
                                          <p:stCondLst>
                                            <p:cond delay="0"/>
                                          </p:stCondLst>
                                        </p:cTn>
                                        <p:tgtEl>
                                          <p:spTgt spid="12"/>
                                        </p:tgtEl>
                                      </p:cBhvr>
                                    </p:animEffect>
                                    <p:anim calcmode="lin" valueType="num">
                                      <p:cBhvr>
                                        <p:cTn id="24"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29" dur="26">
                                          <p:stCondLst>
                                            <p:cond delay="650"/>
                                          </p:stCondLst>
                                        </p:cTn>
                                        <p:tgtEl>
                                          <p:spTgt spid="12"/>
                                        </p:tgtEl>
                                      </p:cBhvr>
                                      <p:to x="100000" y="60000"/>
                                    </p:animScale>
                                    <p:animScale>
                                      <p:cBhvr>
                                        <p:cTn id="30" dur="166" decel="50000">
                                          <p:stCondLst>
                                            <p:cond delay="676"/>
                                          </p:stCondLst>
                                        </p:cTn>
                                        <p:tgtEl>
                                          <p:spTgt spid="12"/>
                                        </p:tgtEl>
                                      </p:cBhvr>
                                      <p:to x="100000" y="100000"/>
                                    </p:animScale>
                                    <p:animScale>
                                      <p:cBhvr>
                                        <p:cTn id="31" dur="26">
                                          <p:stCondLst>
                                            <p:cond delay="1312"/>
                                          </p:stCondLst>
                                        </p:cTn>
                                        <p:tgtEl>
                                          <p:spTgt spid="12"/>
                                        </p:tgtEl>
                                      </p:cBhvr>
                                      <p:to x="100000" y="80000"/>
                                    </p:animScale>
                                    <p:animScale>
                                      <p:cBhvr>
                                        <p:cTn id="32" dur="166" decel="50000">
                                          <p:stCondLst>
                                            <p:cond delay="1338"/>
                                          </p:stCondLst>
                                        </p:cTn>
                                        <p:tgtEl>
                                          <p:spTgt spid="12"/>
                                        </p:tgtEl>
                                      </p:cBhvr>
                                      <p:to x="100000" y="100000"/>
                                    </p:animScale>
                                    <p:animScale>
                                      <p:cBhvr>
                                        <p:cTn id="33" dur="26">
                                          <p:stCondLst>
                                            <p:cond delay="1642"/>
                                          </p:stCondLst>
                                        </p:cTn>
                                        <p:tgtEl>
                                          <p:spTgt spid="12"/>
                                        </p:tgtEl>
                                      </p:cBhvr>
                                      <p:to x="100000" y="90000"/>
                                    </p:animScale>
                                    <p:animScale>
                                      <p:cBhvr>
                                        <p:cTn id="34" dur="166" decel="50000">
                                          <p:stCondLst>
                                            <p:cond delay="1668"/>
                                          </p:stCondLst>
                                        </p:cTn>
                                        <p:tgtEl>
                                          <p:spTgt spid="12"/>
                                        </p:tgtEl>
                                      </p:cBhvr>
                                      <p:to x="100000" y="100000"/>
                                    </p:animScale>
                                    <p:animScale>
                                      <p:cBhvr>
                                        <p:cTn id="35" dur="26">
                                          <p:stCondLst>
                                            <p:cond delay="1808"/>
                                          </p:stCondLst>
                                        </p:cTn>
                                        <p:tgtEl>
                                          <p:spTgt spid="12"/>
                                        </p:tgtEl>
                                      </p:cBhvr>
                                      <p:to x="100000" y="95000"/>
                                    </p:animScale>
                                    <p:animScale>
                                      <p:cBhvr>
                                        <p:cTn id="36" dur="166" decel="50000">
                                          <p:stCondLst>
                                            <p:cond delay="1834"/>
                                          </p:stCondLst>
                                        </p:cTn>
                                        <p:tgtEl>
                                          <p:spTgt spid="12"/>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fade">
                                      <p:cBhvr>
                                        <p:cTn id="41" dur="1000"/>
                                        <p:tgtEl>
                                          <p:spTgt spid="18"/>
                                        </p:tgtEl>
                                      </p:cBhvr>
                                    </p:animEffect>
                                    <p:anim calcmode="lin" valueType="num">
                                      <p:cBhvr>
                                        <p:cTn id="42" dur="1000" fill="hold"/>
                                        <p:tgtEl>
                                          <p:spTgt spid="18"/>
                                        </p:tgtEl>
                                        <p:attrNameLst>
                                          <p:attrName>ppt_x</p:attrName>
                                        </p:attrNameLst>
                                      </p:cBhvr>
                                      <p:tavLst>
                                        <p:tav tm="0">
                                          <p:val>
                                            <p:strVal val="#ppt_x"/>
                                          </p:val>
                                        </p:tav>
                                        <p:tav tm="100000">
                                          <p:val>
                                            <p:strVal val="#ppt_x"/>
                                          </p:val>
                                        </p:tav>
                                      </p:tavLst>
                                    </p:anim>
                                    <p:anim calcmode="lin" valueType="num">
                                      <p:cBhvr>
                                        <p:cTn id="43" dur="1000" fill="hold"/>
                                        <p:tgtEl>
                                          <p:spTgt spid="18"/>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21"/>
                                        </p:tgtEl>
                                        <p:attrNameLst>
                                          <p:attrName>style.visibility</p:attrName>
                                        </p:attrNameLst>
                                      </p:cBhvr>
                                      <p:to>
                                        <p:strVal val="visible"/>
                                      </p:to>
                                    </p:set>
                                    <p:animEffect transition="in" filter="fade">
                                      <p:cBhvr>
                                        <p:cTn id="46" dur="1000"/>
                                        <p:tgtEl>
                                          <p:spTgt spid="21"/>
                                        </p:tgtEl>
                                      </p:cBhvr>
                                    </p:animEffect>
                                    <p:anim calcmode="lin" valueType="num">
                                      <p:cBhvr>
                                        <p:cTn id="47" dur="1000" fill="hold"/>
                                        <p:tgtEl>
                                          <p:spTgt spid="21"/>
                                        </p:tgtEl>
                                        <p:attrNameLst>
                                          <p:attrName>ppt_x</p:attrName>
                                        </p:attrNameLst>
                                      </p:cBhvr>
                                      <p:tavLst>
                                        <p:tav tm="0">
                                          <p:val>
                                            <p:strVal val="#ppt_x"/>
                                          </p:val>
                                        </p:tav>
                                        <p:tav tm="100000">
                                          <p:val>
                                            <p:strVal val="#ppt_x"/>
                                          </p:val>
                                        </p:tav>
                                      </p:tavLst>
                                    </p:anim>
                                    <p:anim calcmode="lin" valueType="num">
                                      <p:cBhvr>
                                        <p:cTn id="48" dur="1000" fill="hold"/>
                                        <p:tgtEl>
                                          <p:spTgt spid="21"/>
                                        </p:tgtEl>
                                        <p:attrNameLst>
                                          <p:attrName>ppt_y</p:attrName>
                                        </p:attrNameLst>
                                      </p:cBhvr>
                                      <p:tavLst>
                                        <p:tav tm="0">
                                          <p:val>
                                            <p:strVal val="#ppt_y+.1"/>
                                          </p:val>
                                        </p:tav>
                                        <p:tav tm="100000">
                                          <p:val>
                                            <p:strVal val="#ppt_y"/>
                                          </p:val>
                                        </p:tav>
                                      </p:tavLst>
                                    </p:anim>
                                  </p:childTnLst>
                                </p:cTn>
                              </p:par>
                              <p:par>
                                <p:cTn id="49" presetID="42" presetClass="entr" presetSubtype="0" fill="hold" grpId="0" nodeType="with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fade">
                                      <p:cBhvr>
                                        <p:cTn id="51" dur="1000"/>
                                        <p:tgtEl>
                                          <p:spTgt spid="23"/>
                                        </p:tgtEl>
                                      </p:cBhvr>
                                    </p:animEffect>
                                    <p:anim calcmode="lin" valueType="num">
                                      <p:cBhvr>
                                        <p:cTn id="52" dur="1000" fill="hold"/>
                                        <p:tgtEl>
                                          <p:spTgt spid="23"/>
                                        </p:tgtEl>
                                        <p:attrNameLst>
                                          <p:attrName>ppt_x</p:attrName>
                                        </p:attrNameLst>
                                      </p:cBhvr>
                                      <p:tavLst>
                                        <p:tav tm="0">
                                          <p:val>
                                            <p:strVal val="#ppt_x"/>
                                          </p:val>
                                        </p:tav>
                                        <p:tav tm="100000">
                                          <p:val>
                                            <p:strVal val="#ppt_x"/>
                                          </p:val>
                                        </p:tav>
                                      </p:tavLst>
                                    </p:anim>
                                    <p:anim calcmode="lin" valueType="num">
                                      <p:cBhvr>
                                        <p:cTn id="53"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18" grpId="0" animBg="1"/>
      <p:bldP spid="21" grpId="0" animBg="1"/>
      <p:bldP spid="23"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8</a:t>
            </a:fld>
            <a:endParaRPr lang="en-US" sz="1200" dirty="0">
              <a:solidFill>
                <a:schemeClr val="bg1"/>
              </a:solidFill>
            </a:endParaRPr>
          </a:p>
        </p:txBody>
      </p:sp>
      <p:sp>
        <p:nvSpPr>
          <p:cNvPr id="12" name="Rectangle 11"/>
          <p:cNvSpPr/>
          <p:nvPr/>
        </p:nvSpPr>
        <p:spPr>
          <a:xfrm>
            <a:off x="2713825" y="764704"/>
            <a:ext cx="4123609" cy="461665"/>
          </a:xfrm>
          <a:prstGeom prst="rect">
            <a:avLst/>
          </a:prstGeom>
          <a:solidFill>
            <a:srgbClr val="FFFF00"/>
          </a:solidFill>
          <a:ln>
            <a:solidFill>
              <a:schemeClr val="bg1"/>
            </a:solidFill>
          </a:ln>
        </p:spPr>
        <p:txBody>
          <a:bodyPr wrap="square">
            <a:spAutoFit/>
          </a:bodyPr>
          <a:lstStyle/>
          <a:p>
            <a:pPr marL="342900" indent="-342900" algn="ctr">
              <a:buFont typeface="Wingdings" panose="05000000000000000000" pitchFamily="2" charset="2"/>
              <a:buChar char="v"/>
            </a:pPr>
            <a:r>
              <a:rPr lang="ar-SA" sz="2400" b="1" dirty="0"/>
              <a:t>الجزء الأساسي في البحث</a:t>
            </a:r>
            <a:endParaRPr lang="ar-SA" sz="2400" dirty="0"/>
          </a:p>
        </p:txBody>
      </p:sp>
      <p:sp>
        <p:nvSpPr>
          <p:cNvPr id="18" name="Rectangle 17"/>
          <p:cNvSpPr/>
          <p:nvPr/>
        </p:nvSpPr>
        <p:spPr>
          <a:xfrm>
            <a:off x="239125" y="1698842"/>
            <a:ext cx="9073008" cy="1015663"/>
          </a:xfrm>
          <a:prstGeom prst="rect">
            <a:avLst/>
          </a:prstGeom>
          <a:ln>
            <a:solidFill>
              <a:schemeClr val="bg1"/>
            </a:solidFill>
          </a:ln>
        </p:spPr>
        <p:txBody>
          <a:bodyPr wrap="square">
            <a:spAutoFit/>
          </a:bodyPr>
          <a:lstStyle/>
          <a:p>
            <a:pPr marL="342900" indent="-342900">
              <a:buFont typeface="Wingdings" panose="05000000000000000000" pitchFamily="2" charset="2"/>
              <a:buChar char="v"/>
            </a:pPr>
            <a:r>
              <a:rPr lang="ar-SA" sz="2000" b="1" dirty="0"/>
              <a:t>يذكر هنا تفاصيل المقابلات مثلا، ومراجعة الدراسات السابقة والاطار النظري للبحث وفروضه، تصميم المعاينة وطرق تجميع البيانات وطبيعة الدراسة وامتدادها الزمني ومجالها....</a:t>
            </a:r>
            <a:endParaRPr lang="ar-SA" sz="2000" dirty="0"/>
          </a:p>
          <a:p>
            <a:pPr marL="342900" indent="-342900">
              <a:buFont typeface="Wingdings" panose="05000000000000000000" pitchFamily="2" charset="2"/>
              <a:buChar char="v"/>
            </a:pPr>
            <a:endParaRPr lang="ar-SA" sz="2000" dirty="0"/>
          </a:p>
        </p:txBody>
      </p:sp>
      <p:sp>
        <p:nvSpPr>
          <p:cNvPr id="21" name="Rectangle 20"/>
          <p:cNvSpPr/>
          <p:nvPr/>
        </p:nvSpPr>
        <p:spPr>
          <a:xfrm>
            <a:off x="342349" y="2709320"/>
            <a:ext cx="8866560" cy="707886"/>
          </a:xfrm>
          <a:prstGeom prst="rect">
            <a:avLst/>
          </a:prstGeom>
          <a:ln>
            <a:solidFill>
              <a:schemeClr val="bg1"/>
            </a:solidFill>
          </a:ln>
        </p:spPr>
        <p:txBody>
          <a:bodyPr wrap="square">
            <a:spAutoFit/>
          </a:bodyPr>
          <a:lstStyle/>
          <a:p>
            <a:pPr marL="342900" indent="-342900">
              <a:buFont typeface="Wingdings" panose="05000000000000000000" pitchFamily="2" charset="2"/>
              <a:buChar char="v"/>
            </a:pPr>
            <a:r>
              <a:rPr lang="ar-SA" sz="2000" b="1" dirty="0"/>
              <a:t>يذكر أيضا التفاصيل الخاصة بتحليل البيانات التي استخدمت لاختبار الفروض وكذلك الجداول والرسوم الموضحة لنتائج تحليل البيانات.</a:t>
            </a:r>
            <a:endParaRPr lang="ar-SA" sz="2000" dirty="0"/>
          </a:p>
        </p:txBody>
      </p:sp>
      <p:graphicFrame>
        <p:nvGraphicFramePr>
          <p:cNvPr id="6" name="Chart 5"/>
          <p:cNvGraphicFramePr/>
          <p:nvPr>
            <p:extLst>
              <p:ext uri="{D42A27DB-BD31-4B8C-83A1-F6EECF244321}">
                <p14:modId xmlns:p14="http://schemas.microsoft.com/office/powerpoint/2010/main" val="1402715779"/>
              </p:ext>
            </p:extLst>
          </p:nvPr>
        </p:nvGraphicFramePr>
        <p:xfrm>
          <a:off x="6177136" y="3789040"/>
          <a:ext cx="3280544" cy="190535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p:cNvGraphicFramePr/>
          <p:nvPr>
            <p:extLst>
              <p:ext uri="{D42A27DB-BD31-4B8C-83A1-F6EECF244321}">
                <p14:modId xmlns:p14="http://schemas.microsoft.com/office/powerpoint/2010/main" val="1400984823"/>
              </p:ext>
            </p:extLst>
          </p:nvPr>
        </p:nvGraphicFramePr>
        <p:xfrm>
          <a:off x="416496" y="3186978"/>
          <a:ext cx="3024336" cy="2921013"/>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6" name="Chart 15"/>
          <p:cNvGraphicFramePr/>
          <p:nvPr>
            <p:extLst>
              <p:ext uri="{D42A27DB-BD31-4B8C-83A1-F6EECF244321}">
                <p14:modId xmlns:p14="http://schemas.microsoft.com/office/powerpoint/2010/main" val="2888496746"/>
              </p:ext>
            </p:extLst>
          </p:nvPr>
        </p:nvGraphicFramePr>
        <p:xfrm>
          <a:off x="3556677" y="3654829"/>
          <a:ext cx="2437904" cy="1985309"/>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711805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80">
                                          <p:stCondLst>
                                            <p:cond delay="0"/>
                                          </p:stCondLst>
                                        </p:cTn>
                                        <p:tgtEl>
                                          <p:spTgt spid="12"/>
                                        </p:tgtEl>
                                      </p:cBhvr>
                                    </p:animEffect>
                                    <p:anim calcmode="lin" valueType="num">
                                      <p:cBhvr>
                                        <p:cTn id="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3" dur="26">
                                          <p:stCondLst>
                                            <p:cond delay="650"/>
                                          </p:stCondLst>
                                        </p:cTn>
                                        <p:tgtEl>
                                          <p:spTgt spid="12"/>
                                        </p:tgtEl>
                                      </p:cBhvr>
                                      <p:to x="100000" y="60000"/>
                                    </p:animScale>
                                    <p:animScale>
                                      <p:cBhvr>
                                        <p:cTn id="14" dur="166" decel="50000">
                                          <p:stCondLst>
                                            <p:cond delay="676"/>
                                          </p:stCondLst>
                                        </p:cTn>
                                        <p:tgtEl>
                                          <p:spTgt spid="12"/>
                                        </p:tgtEl>
                                      </p:cBhvr>
                                      <p:to x="100000" y="100000"/>
                                    </p:animScale>
                                    <p:animScale>
                                      <p:cBhvr>
                                        <p:cTn id="15" dur="26">
                                          <p:stCondLst>
                                            <p:cond delay="1312"/>
                                          </p:stCondLst>
                                        </p:cTn>
                                        <p:tgtEl>
                                          <p:spTgt spid="12"/>
                                        </p:tgtEl>
                                      </p:cBhvr>
                                      <p:to x="100000" y="80000"/>
                                    </p:animScale>
                                    <p:animScale>
                                      <p:cBhvr>
                                        <p:cTn id="16" dur="166" decel="50000">
                                          <p:stCondLst>
                                            <p:cond delay="1338"/>
                                          </p:stCondLst>
                                        </p:cTn>
                                        <p:tgtEl>
                                          <p:spTgt spid="12"/>
                                        </p:tgtEl>
                                      </p:cBhvr>
                                      <p:to x="100000" y="100000"/>
                                    </p:animScale>
                                    <p:animScale>
                                      <p:cBhvr>
                                        <p:cTn id="17" dur="26">
                                          <p:stCondLst>
                                            <p:cond delay="1642"/>
                                          </p:stCondLst>
                                        </p:cTn>
                                        <p:tgtEl>
                                          <p:spTgt spid="12"/>
                                        </p:tgtEl>
                                      </p:cBhvr>
                                      <p:to x="100000" y="90000"/>
                                    </p:animScale>
                                    <p:animScale>
                                      <p:cBhvr>
                                        <p:cTn id="18" dur="166" decel="50000">
                                          <p:stCondLst>
                                            <p:cond delay="1668"/>
                                          </p:stCondLst>
                                        </p:cTn>
                                        <p:tgtEl>
                                          <p:spTgt spid="12"/>
                                        </p:tgtEl>
                                      </p:cBhvr>
                                      <p:to x="100000" y="100000"/>
                                    </p:animScale>
                                    <p:animScale>
                                      <p:cBhvr>
                                        <p:cTn id="19" dur="26">
                                          <p:stCondLst>
                                            <p:cond delay="1808"/>
                                          </p:stCondLst>
                                        </p:cTn>
                                        <p:tgtEl>
                                          <p:spTgt spid="12"/>
                                        </p:tgtEl>
                                      </p:cBhvr>
                                      <p:to x="100000" y="95000"/>
                                    </p:animScale>
                                    <p:animScale>
                                      <p:cBhvr>
                                        <p:cTn id="20" dur="166" decel="50000">
                                          <p:stCondLst>
                                            <p:cond delay="1834"/>
                                          </p:stCondLst>
                                        </p:cTn>
                                        <p:tgtEl>
                                          <p:spTgt spid="1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18"/>
                                        </p:tgtEl>
                                        <p:attrNameLst>
                                          <p:attrName>style.visibility</p:attrName>
                                        </p:attrNameLst>
                                      </p:cBhvr>
                                      <p:to>
                                        <p:strVal val="visible"/>
                                      </p:to>
                                    </p:set>
                                    <p:animEffect transition="in" filter="wipe(down)">
                                      <p:cBhvr>
                                        <p:cTn id="23" dur="580">
                                          <p:stCondLst>
                                            <p:cond delay="0"/>
                                          </p:stCondLst>
                                        </p:cTn>
                                        <p:tgtEl>
                                          <p:spTgt spid="18"/>
                                        </p:tgtEl>
                                      </p:cBhvr>
                                    </p:animEffect>
                                    <p:anim calcmode="lin" valueType="num">
                                      <p:cBhvr>
                                        <p:cTn id="24"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29" dur="26">
                                          <p:stCondLst>
                                            <p:cond delay="650"/>
                                          </p:stCondLst>
                                        </p:cTn>
                                        <p:tgtEl>
                                          <p:spTgt spid="18"/>
                                        </p:tgtEl>
                                      </p:cBhvr>
                                      <p:to x="100000" y="60000"/>
                                    </p:animScale>
                                    <p:animScale>
                                      <p:cBhvr>
                                        <p:cTn id="30" dur="166" decel="50000">
                                          <p:stCondLst>
                                            <p:cond delay="676"/>
                                          </p:stCondLst>
                                        </p:cTn>
                                        <p:tgtEl>
                                          <p:spTgt spid="18"/>
                                        </p:tgtEl>
                                      </p:cBhvr>
                                      <p:to x="100000" y="100000"/>
                                    </p:animScale>
                                    <p:animScale>
                                      <p:cBhvr>
                                        <p:cTn id="31" dur="26">
                                          <p:stCondLst>
                                            <p:cond delay="1312"/>
                                          </p:stCondLst>
                                        </p:cTn>
                                        <p:tgtEl>
                                          <p:spTgt spid="18"/>
                                        </p:tgtEl>
                                      </p:cBhvr>
                                      <p:to x="100000" y="80000"/>
                                    </p:animScale>
                                    <p:animScale>
                                      <p:cBhvr>
                                        <p:cTn id="32" dur="166" decel="50000">
                                          <p:stCondLst>
                                            <p:cond delay="1338"/>
                                          </p:stCondLst>
                                        </p:cTn>
                                        <p:tgtEl>
                                          <p:spTgt spid="18"/>
                                        </p:tgtEl>
                                      </p:cBhvr>
                                      <p:to x="100000" y="100000"/>
                                    </p:animScale>
                                    <p:animScale>
                                      <p:cBhvr>
                                        <p:cTn id="33" dur="26">
                                          <p:stCondLst>
                                            <p:cond delay="1642"/>
                                          </p:stCondLst>
                                        </p:cTn>
                                        <p:tgtEl>
                                          <p:spTgt spid="18"/>
                                        </p:tgtEl>
                                      </p:cBhvr>
                                      <p:to x="100000" y="90000"/>
                                    </p:animScale>
                                    <p:animScale>
                                      <p:cBhvr>
                                        <p:cTn id="34" dur="166" decel="50000">
                                          <p:stCondLst>
                                            <p:cond delay="1668"/>
                                          </p:stCondLst>
                                        </p:cTn>
                                        <p:tgtEl>
                                          <p:spTgt spid="18"/>
                                        </p:tgtEl>
                                      </p:cBhvr>
                                      <p:to x="100000" y="100000"/>
                                    </p:animScale>
                                    <p:animScale>
                                      <p:cBhvr>
                                        <p:cTn id="35" dur="26">
                                          <p:stCondLst>
                                            <p:cond delay="1808"/>
                                          </p:stCondLst>
                                        </p:cTn>
                                        <p:tgtEl>
                                          <p:spTgt spid="18"/>
                                        </p:tgtEl>
                                      </p:cBhvr>
                                      <p:to x="100000" y="95000"/>
                                    </p:animScale>
                                    <p:animScale>
                                      <p:cBhvr>
                                        <p:cTn id="36" dur="166" decel="50000">
                                          <p:stCondLst>
                                            <p:cond delay="1834"/>
                                          </p:stCondLst>
                                        </p:cTn>
                                        <p:tgtEl>
                                          <p:spTgt spid="18"/>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21"/>
                                        </p:tgtEl>
                                        <p:attrNameLst>
                                          <p:attrName>style.visibility</p:attrName>
                                        </p:attrNameLst>
                                      </p:cBhvr>
                                      <p:to>
                                        <p:strVal val="visible"/>
                                      </p:to>
                                    </p:set>
                                    <p:anim calcmode="lin" valueType="num">
                                      <p:cBhvr additive="base">
                                        <p:cTn id="41" dur="500" fill="hold"/>
                                        <p:tgtEl>
                                          <p:spTgt spid="21"/>
                                        </p:tgtEl>
                                        <p:attrNameLst>
                                          <p:attrName>ppt_x</p:attrName>
                                        </p:attrNameLst>
                                      </p:cBhvr>
                                      <p:tavLst>
                                        <p:tav tm="0">
                                          <p:val>
                                            <p:strVal val="#ppt_x"/>
                                          </p:val>
                                        </p:tav>
                                        <p:tav tm="100000">
                                          <p:val>
                                            <p:strVal val="#ppt_x"/>
                                          </p:val>
                                        </p:tav>
                                      </p:tavLst>
                                    </p:anim>
                                    <p:anim calcmode="lin" valueType="num">
                                      <p:cBhvr additive="base">
                                        <p:cTn id="42" dur="500" fill="hold"/>
                                        <p:tgtEl>
                                          <p:spTgt spid="21"/>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6"/>
                                        </p:tgtEl>
                                        <p:attrNameLst>
                                          <p:attrName>style.visibility</p:attrName>
                                        </p:attrNameLst>
                                      </p:cBhvr>
                                      <p:to>
                                        <p:strVal val="visible"/>
                                      </p:to>
                                    </p:set>
                                    <p:anim calcmode="lin" valueType="num">
                                      <p:cBhvr additive="base">
                                        <p:cTn id="45" dur="500" fill="hold"/>
                                        <p:tgtEl>
                                          <p:spTgt spid="6"/>
                                        </p:tgtEl>
                                        <p:attrNameLst>
                                          <p:attrName>ppt_x</p:attrName>
                                        </p:attrNameLst>
                                      </p:cBhvr>
                                      <p:tavLst>
                                        <p:tav tm="0">
                                          <p:val>
                                            <p:strVal val="#ppt_x"/>
                                          </p:val>
                                        </p:tav>
                                        <p:tav tm="100000">
                                          <p:val>
                                            <p:strVal val="#ppt_x"/>
                                          </p:val>
                                        </p:tav>
                                      </p:tavLst>
                                    </p:anim>
                                    <p:anim calcmode="lin" valueType="num">
                                      <p:cBhvr additive="base">
                                        <p:cTn id="46" dur="500" fill="hold"/>
                                        <p:tgtEl>
                                          <p:spTgt spid="6"/>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16"/>
                                        </p:tgtEl>
                                        <p:attrNameLst>
                                          <p:attrName>style.visibility</p:attrName>
                                        </p:attrNameLst>
                                      </p:cBhvr>
                                      <p:to>
                                        <p:strVal val="visible"/>
                                      </p:to>
                                    </p:set>
                                    <p:anim calcmode="lin" valueType="num">
                                      <p:cBhvr additive="base">
                                        <p:cTn id="49" dur="500" fill="hold"/>
                                        <p:tgtEl>
                                          <p:spTgt spid="16"/>
                                        </p:tgtEl>
                                        <p:attrNameLst>
                                          <p:attrName>ppt_x</p:attrName>
                                        </p:attrNameLst>
                                      </p:cBhvr>
                                      <p:tavLst>
                                        <p:tav tm="0">
                                          <p:val>
                                            <p:strVal val="#ppt_x"/>
                                          </p:val>
                                        </p:tav>
                                        <p:tav tm="100000">
                                          <p:val>
                                            <p:strVal val="#ppt_x"/>
                                          </p:val>
                                        </p:tav>
                                      </p:tavLst>
                                    </p:anim>
                                    <p:anim calcmode="lin" valueType="num">
                                      <p:cBhvr additive="base">
                                        <p:cTn id="50" dur="500" fill="hold"/>
                                        <p:tgtEl>
                                          <p:spTgt spid="16"/>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11"/>
                                        </p:tgtEl>
                                        <p:attrNameLst>
                                          <p:attrName>style.visibility</p:attrName>
                                        </p:attrNameLst>
                                      </p:cBhvr>
                                      <p:to>
                                        <p:strVal val="visible"/>
                                      </p:to>
                                    </p:set>
                                    <p:anim calcmode="lin" valueType="num">
                                      <p:cBhvr additive="base">
                                        <p:cTn id="53" dur="500" fill="hold"/>
                                        <p:tgtEl>
                                          <p:spTgt spid="11"/>
                                        </p:tgtEl>
                                        <p:attrNameLst>
                                          <p:attrName>ppt_x</p:attrName>
                                        </p:attrNameLst>
                                      </p:cBhvr>
                                      <p:tavLst>
                                        <p:tav tm="0">
                                          <p:val>
                                            <p:strVal val="#ppt_x"/>
                                          </p:val>
                                        </p:tav>
                                        <p:tav tm="100000">
                                          <p:val>
                                            <p:strVal val="#ppt_x"/>
                                          </p:val>
                                        </p:tav>
                                      </p:tavLst>
                                    </p:anim>
                                    <p:anim calcmode="lin" valueType="num">
                                      <p:cBhvr additive="base">
                                        <p:cTn id="5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18" grpId="0" animBg="1"/>
      <p:bldP spid="21" grpId="0" animBg="1"/>
      <p:bldGraphic spid="6" grpId="0">
        <p:bldAsOne/>
      </p:bldGraphic>
      <p:bldGraphic spid="11" grpId="0">
        <p:bldAsOne/>
      </p:bldGraphic>
      <p:bldGraphic spid="16" grpId="0">
        <p:bldAsOne/>
      </p:bldGraphic>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9</a:t>
            </a:fld>
            <a:endParaRPr lang="en-US" sz="1200" dirty="0">
              <a:solidFill>
                <a:schemeClr val="bg1"/>
              </a:solidFill>
            </a:endParaRPr>
          </a:p>
        </p:txBody>
      </p:sp>
      <p:sp>
        <p:nvSpPr>
          <p:cNvPr id="2" name="Rectangle 1"/>
          <p:cNvSpPr/>
          <p:nvPr/>
        </p:nvSpPr>
        <p:spPr>
          <a:xfrm>
            <a:off x="5095860" y="1762362"/>
            <a:ext cx="4444105" cy="584775"/>
          </a:xfrm>
          <a:prstGeom prst="rect">
            <a:avLst/>
          </a:prstGeom>
          <a:solidFill>
            <a:srgbClr val="FFFF00"/>
          </a:solidFill>
        </p:spPr>
        <p:txBody>
          <a:bodyPr wrap="square">
            <a:spAutoFit/>
          </a:bodyPr>
          <a:lstStyle/>
          <a:p>
            <a:pPr marL="457200" indent="-457200">
              <a:buFont typeface="Wingdings" panose="05000000000000000000" pitchFamily="2" charset="2"/>
              <a:buChar char="v"/>
            </a:pPr>
            <a:r>
              <a:rPr lang="ar-SA" sz="3200" b="1" dirty="0">
                <a:solidFill>
                  <a:srgbClr val="002060"/>
                </a:solidFill>
              </a:rPr>
              <a:t>الجزء النهائي من التقرير</a:t>
            </a:r>
            <a:endParaRPr lang="ar-SA" sz="3200" dirty="0">
              <a:solidFill>
                <a:srgbClr val="002060"/>
              </a:solidFill>
            </a:endParaRPr>
          </a:p>
        </p:txBody>
      </p:sp>
      <p:sp>
        <p:nvSpPr>
          <p:cNvPr id="12" name="Rectangle 11"/>
          <p:cNvSpPr/>
          <p:nvPr/>
        </p:nvSpPr>
        <p:spPr>
          <a:xfrm>
            <a:off x="6537176" y="3748680"/>
            <a:ext cx="2974582" cy="584775"/>
          </a:xfrm>
          <a:prstGeom prst="rect">
            <a:avLst/>
          </a:prstGeom>
          <a:solidFill>
            <a:srgbClr val="FFFF00"/>
          </a:solidFill>
          <a:ln>
            <a:solidFill>
              <a:schemeClr val="bg1"/>
            </a:solidFill>
          </a:ln>
        </p:spPr>
        <p:txBody>
          <a:bodyPr wrap="square">
            <a:spAutoFit/>
          </a:bodyPr>
          <a:lstStyle/>
          <a:p>
            <a:pPr marL="342900" indent="-342900">
              <a:buFont typeface="Wingdings" panose="05000000000000000000" pitchFamily="2" charset="2"/>
              <a:buChar char="v"/>
            </a:pPr>
            <a:r>
              <a:rPr lang="ar-SA" sz="3200" b="1" dirty="0"/>
              <a:t>الشكر والعرفان </a:t>
            </a:r>
            <a:endParaRPr lang="ar-SA" sz="3200" dirty="0"/>
          </a:p>
        </p:txBody>
      </p:sp>
      <p:sp>
        <p:nvSpPr>
          <p:cNvPr id="3" name="Rectangle 2"/>
          <p:cNvSpPr/>
          <p:nvPr/>
        </p:nvSpPr>
        <p:spPr>
          <a:xfrm>
            <a:off x="-195549" y="1762362"/>
            <a:ext cx="5170005" cy="461665"/>
          </a:xfrm>
          <a:prstGeom prst="rect">
            <a:avLst/>
          </a:prstGeom>
        </p:spPr>
        <p:txBody>
          <a:bodyPr wrap="none">
            <a:spAutoFit/>
          </a:bodyPr>
          <a:lstStyle/>
          <a:p>
            <a:pPr marL="285750" indent="-285750">
              <a:buFont typeface="Wingdings" panose="05000000000000000000" pitchFamily="2" charset="2"/>
              <a:buChar char="ü"/>
            </a:pPr>
            <a:r>
              <a:rPr lang="ar-SA" sz="2400" b="1" dirty="0">
                <a:solidFill>
                  <a:srgbClr val="002060"/>
                </a:solidFill>
              </a:rPr>
              <a:t>يتضمن النتائج النهائية التي تم التوصل اليها  : </a:t>
            </a:r>
            <a:endParaRPr lang="ar-SA" sz="2400" dirty="0"/>
          </a:p>
        </p:txBody>
      </p:sp>
      <p:sp>
        <p:nvSpPr>
          <p:cNvPr id="11" name="Rectangle 10"/>
          <p:cNvSpPr/>
          <p:nvPr/>
        </p:nvSpPr>
        <p:spPr>
          <a:xfrm>
            <a:off x="200472" y="3501008"/>
            <a:ext cx="6211780" cy="1938992"/>
          </a:xfrm>
          <a:prstGeom prst="rect">
            <a:avLst/>
          </a:prstGeom>
          <a:ln>
            <a:solidFill>
              <a:schemeClr val="tx1"/>
            </a:solidFill>
          </a:ln>
        </p:spPr>
        <p:txBody>
          <a:bodyPr wrap="square">
            <a:spAutoFit/>
          </a:bodyPr>
          <a:lstStyle/>
          <a:p>
            <a:r>
              <a:rPr lang="ar-SA" sz="2400" b="1" dirty="0">
                <a:solidFill>
                  <a:srgbClr val="002060"/>
                </a:solidFill>
              </a:rPr>
              <a:t>لكل من قدم المساعدة وعاون (منظمات وأفراد) :</a:t>
            </a:r>
            <a:endParaRPr lang="ar-SA" sz="2400" dirty="0"/>
          </a:p>
          <a:p>
            <a:pPr marL="1200150" lvl="2" indent="-285750">
              <a:buFont typeface="Wingdings" panose="05000000000000000000" pitchFamily="2" charset="2"/>
              <a:buChar char="ü"/>
            </a:pPr>
            <a:r>
              <a:rPr lang="ar-SA" sz="2400" b="1" dirty="0">
                <a:solidFill>
                  <a:srgbClr val="002060"/>
                </a:solidFill>
              </a:rPr>
              <a:t>في جمع البيانات،</a:t>
            </a:r>
          </a:p>
          <a:p>
            <a:pPr marL="1200150" lvl="2" indent="-285750">
              <a:buFont typeface="Wingdings" panose="05000000000000000000" pitchFamily="2" charset="2"/>
              <a:buChar char="ü"/>
            </a:pPr>
            <a:r>
              <a:rPr lang="ar-SA" sz="2400" b="1" dirty="0">
                <a:solidFill>
                  <a:srgbClr val="002060"/>
                </a:solidFill>
              </a:rPr>
              <a:t> تسهيل الاتصالات، </a:t>
            </a:r>
          </a:p>
          <a:p>
            <a:pPr marL="1200150" lvl="2" indent="-285750">
              <a:buFont typeface="Wingdings" panose="05000000000000000000" pitchFamily="2" charset="2"/>
              <a:buChar char="ü"/>
            </a:pPr>
            <a:r>
              <a:rPr lang="ar-SA" sz="2400" b="1" dirty="0">
                <a:solidFill>
                  <a:srgbClr val="002060"/>
                </a:solidFill>
              </a:rPr>
              <a:t>تمويل البحث، </a:t>
            </a:r>
          </a:p>
          <a:p>
            <a:pPr marL="1200150" lvl="2" indent="-285750">
              <a:buFont typeface="Wingdings" panose="05000000000000000000" pitchFamily="2" charset="2"/>
              <a:buChar char="ü"/>
            </a:pPr>
            <a:r>
              <a:rPr lang="ar-SA" sz="2400" b="1" dirty="0">
                <a:solidFill>
                  <a:srgbClr val="002060"/>
                </a:solidFill>
              </a:rPr>
              <a:t>تحليل البيانات</a:t>
            </a:r>
          </a:p>
        </p:txBody>
      </p:sp>
    </p:spTree>
    <p:extLst>
      <p:ext uri="{BB962C8B-B14F-4D97-AF65-F5344CB8AC3E}">
        <p14:creationId xmlns:p14="http://schemas.microsoft.com/office/powerpoint/2010/main" val="3488611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80">
                                          <p:stCondLst>
                                            <p:cond delay="0"/>
                                          </p:stCondLst>
                                        </p:cTn>
                                        <p:tgtEl>
                                          <p:spTgt spid="3"/>
                                        </p:tgtEl>
                                      </p:cBhvr>
                                    </p:animEffect>
                                    <p:anim calcmode="lin" valueType="num">
                                      <p:cBhvr>
                                        <p:cTn id="2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gtEl>
                                      </p:cBhvr>
                                      <p:to x="100000" y="60000"/>
                                    </p:animScale>
                                    <p:animScale>
                                      <p:cBhvr>
                                        <p:cTn id="30" dur="166" decel="50000">
                                          <p:stCondLst>
                                            <p:cond delay="676"/>
                                          </p:stCondLst>
                                        </p:cTn>
                                        <p:tgtEl>
                                          <p:spTgt spid="3"/>
                                        </p:tgtEl>
                                      </p:cBhvr>
                                      <p:to x="100000" y="100000"/>
                                    </p:animScale>
                                    <p:animScale>
                                      <p:cBhvr>
                                        <p:cTn id="31" dur="26">
                                          <p:stCondLst>
                                            <p:cond delay="1312"/>
                                          </p:stCondLst>
                                        </p:cTn>
                                        <p:tgtEl>
                                          <p:spTgt spid="3"/>
                                        </p:tgtEl>
                                      </p:cBhvr>
                                      <p:to x="100000" y="80000"/>
                                    </p:animScale>
                                    <p:animScale>
                                      <p:cBhvr>
                                        <p:cTn id="32" dur="166" decel="50000">
                                          <p:stCondLst>
                                            <p:cond delay="1338"/>
                                          </p:stCondLst>
                                        </p:cTn>
                                        <p:tgtEl>
                                          <p:spTgt spid="3"/>
                                        </p:tgtEl>
                                      </p:cBhvr>
                                      <p:to x="100000" y="100000"/>
                                    </p:animScale>
                                    <p:animScale>
                                      <p:cBhvr>
                                        <p:cTn id="33" dur="26">
                                          <p:stCondLst>
                                            <p:cond delay="1642"/>
                                          </p:stCondLst>
                                        </p:cTn>
                                        <p:tgtEl>
                                          <p:spTgt spid="3"/>
                                        </p:tgtEl>
                                      </p:cBhvr>
                                      <p:to x="100000" y="90000"/>
                                    </p:animScale>
                                    <p:animScale>
                                      <p:cBhvr>
                                        <p:cTn id="34" dur="166" decel="50000">
                                          <p:stCondLst>
                                            <p:cond delay="1668"/>
                                          </p:stCondLst>
                                        </p:cTn>
                                        <p:tgtEl>
                                          <p:spTgt spid="3"/>
                                        </p:tgtEl>
                                      </p:cBhvr>
                                      <p:to x="100000" y="100000"/>
                                    </p:animScale>
                                    <p:animScale>
                                      <p:cBhvr>
                                        <p:cTn id="35" dur="26">
                                          <p:stCondLst>
                                            <p:cond delay="1808"/>
                                          </p:stCondLst>
                                        </p:cTn>
                                        <p:tgtEl>
                                          <p:spTgt spid="3"/>
                                        </p:tgtEl>
                                      </p:cBhvr>
                                      <p:to x="100000" y="95000"/>
                                    </p:animScale>
                                    <p:animScale>
                                      <p:cBhvr>
                                        <p:cTn id="36" dur="166" decel="50000">
                                          <p:stCondLst>
                                            <p:cond delay="1834"/>
                                          </p:stCondLst>
                                        </p:cTn>
                                        <p:tgtEl>
                                          <p:spTgt spid="3"/>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42" presetClass="entr"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visible"/>
                                      </p:to>
                                    </p:set>
                                    <p:animEffect transition="in" filter="fade">
                                      <p:cBhvr>
                                        <p:cTn id="41" dur="1000"/>
                                        <p:tgtEl>
                                          <p:spTgt spid="12"/>
                                        </p:tgtEl>
                                      </p:cBhvr>
                                    </p:animEffect>
                                    <p:anim calcmode="lin" valueType="num">
                                      <p:cBhvr>
                                        <p:cTn id="42" dur="1000" fill="hold"/>
                                        <p:tgtEl>
                                          <p:spTgt spid="12"/>
                                        </p:tgtEl>
                                        <p:attrNameLst>
                                          <p:attrName>ppt_x</p:attrName>
                                        </p:attrNameLst>
                                      </p:cBhvr>
                                      <p:tavLst>
                                        <p:tav tm="0">
                                          <p:val>
                                            <p:strVal val="#ppt_x"/>
                                          </p:val>
                                        </p:tav>
                                        <p:tav tm="100000">
                                          <p:val>
                                            <p:strVal val="#ppt_x"/>
                                          </p:val>
                                        </p:tav>
                                      </p:tavLst>
                                    </p:anim>
                                    <p:anim calcmode="lin" valueType="num">
                                      <p:cBhvr>
                                        <p:cTn id="43" dur="1000" fill="hold"/>
                                        <p:tgtEl>
                                          <p:spTgt spid="12"/>
                                        </p:tgtEl>
                                        <p:attrNameLst>
                                          <p:attrName>ppt_y</p:attrName>
                                        </p:attrNameLst>
                                      </p:cBhvr>
                                      <p:tavLst>
                                        <p:tav tm="0">
                                          <p:val>
                                            <p:strVal val="#ppt_y+.1"/>
                                          </p:val>
                                        </p:tav>
                                        <p:tav tm="100000">
                                          <p:val>
                                            <p:strVal val="#ppt_y"/>
                                          </p:val>
                                        </p:tav>
                                      </p:tavLst>
                                    </p:anim>
                                  </p:childTnLst>
                                </p:cTn>
                              </p:par>
                              <p:par>
                                <p:cTn id="44" presetID="42" presetClass="entr" presetSubtype="0" fill="hold" grpId="0" nodeType="withEffect">
                                  <p:stCondLst>
                                    <p:cond delay="0"/>
                                  </p:stCondLst>
                                  <p:childTnLst>
                                    <p:set>
                                      <p:cBhvr>
                                        <p:cTn id="45" dur="1" fill="hold">
                                          <p:stCondLst>
                                            <p:cond delay="0"/>
                                          </p:stCondLst>
                                        </p:cTn>
                                        <p:tgtEl>
                                          <p:spTgt spid="11"/>
                                        </p:tgtEl>
                                        <p:attrNameLst>
                                          <p:attrName>style.visibility</p:attrName>
                                        </p:attrNameLst>
                                      </p:cBhvr>
                                      <p:to>
                                        <p:strVal val="visible"/>
                                      </p:to>
                                    </p:set>
                                    <p:animEffect transition="in" filter="fade">
                                      <p:cBhvr>
                                        <p:cTn id="46" dur="1000"/>
                                        <p:tgtEl>
                                          <p:spTgt spid="11"/>
                                        </p:tgtEl>
                                      </p:cBhvr>
                                    </p:animEffect>
                                    <p:anim calcmode="lin" valueType="num">
                                      <p:cBhvr>
                                        <p:cTn id="47" dur="1000" fill="hold"/>
                                        <p:tgtEl>
                                          <p:spTgt spid="11"/>
                                        </p:tgtEl>
                                        <p:attrNameLst>
                                          <p:attrName>ppt_x</p:attrName>
                                        </p:attrNameLst>
                                      </p:cBhvr>
                                      <p:tavLst>
                                        <p:tav tm="0">
                                          <p:val>
                                            <p:strVal val="#ppt_x"/>
                                          </p:val>
                                        </p:tav>
                                        <p:tav tm="100000">
                                          <p:val>
                                            <p:strVal val="#ppt_x"/>
                                          </p:val>
                                        </p:tav>
                                      </p:tavLst>
                                    </p:anim>
                                    <p:anim calcmode="lin" valueType="num">
                                      <p:cBhvr>
                                        <p:cTn id="48"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3" grpId="0"/>
      <p:bldP spid="11" grpId="0" animBg="1"/>
    </p:bldLst>
  </p:timing>
</p:sld>
</file>

<file path=ppt/theme/theme1.xml><?xml version="1.0" encoding="utf-8"?>
<a:theme xmlns:a="http://schemas.openxmlformats.org/drawingml/2006/main" name="Office Them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nagemnt.pptx" id="{F22824D9-EC34-4A42-AB69-470C0C916A5B}" vid="{538AD247-3A6F-4D20-915D-41AE93FC07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كلية ادارة الاعمال</Template>
  <TotalTime>2334</TotalTime>
  <Words>747</Words>
  <Application>Microsoft Office PowerPoint</Application>
  <PresentationFormat>A4 Paper (210x297 mm)</PresentationFormat>
  <Paragraphs>122</Paragraphs>
  <Slides>14</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Wingdings</vt:lpstr>
      <vt:lpstr>Office Theme</vt:lpstr>
      <vt:lpstr>تقرير البحث والتوثيق حسب ضوابط جمعية علم النفس الأمريكية APA</vt:lpstr>
      <vt:lpstr>محاور و أهداف المحاضرة</vt:lpstr>
      <vt:lpstr>مقدمة :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Bassim Ali Yoseif Alsabbgh</dc:creator>
  <cp:lastModifiedBy>Nawel Debla</cp:lastModifiedBy>
  <cp:revision>99</cp:revision>
  <dcterms:created xsi:type="dcterms:W3CDTF">2015-09-03T07:07:53Z</dcterms:created>
  <dcterms:modified xsi:type="dcterms:W3CDTF">2020-12-25T10:39:43Z</dcterms:modified>
</cp:coreProperties>
</file>