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66" r:id="rId4"/>
    <p:sldId id="267" r:id="rId5"/>
    <p:sldId id="269" r:id="rId6"/>
    <p:sldId id="271" r:id="rId7"/>
    <p:sldId id="270" r:id="rId8"/>
    <p:sldId id="272" r:id="rId9"/>
    <p:sldId id="273" r:id="rId10"/>
    <p:sldId id="274" r:id="rId11"/>
    <p:sldId id="275" r:id="rId12"/>
    <p:sldId id="276" r:id="rId13"/>
    <p:sldId id="277" r:id="rId14"/>
    <p:sldId id="265" r:id="rId15"/>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4" d="100"/>
          <a:sy n="64" d="100"/>
        </p:scale>
        <p:origin x="-1482"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bg>
      <p:bgRef idx="1002">
        <a:schemeClr val="bg2"/>
      </p:bgRef>
    </p:bg>
    <p:spTree>
      <p:nvGrpSpPr>
        <p:cNvPr id="1" name=""/>
        <p:cNvGrpSpPr/>
        <p:nvPr/>
      </p:nvGrpSpPr>
      <p:grpSpPr>
        <a:xfrm>
          <a:off x="0" y="0"/>
          <a:ext cx="0" cy="0"/>
          <a:chOff x="0" y="0"/>
          <a:chExt cx="0" cy="0"/>
        </a:xfrm>
      </p:grpSpPr>
      <p:sp>
        <p:nvSpPr>
          <p:cNvPr id="9" name="Titr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fr-FR" smtClean="0"/>
              <a:t>Cliquez pour modifier le style du titre</a:t>
            </a:r>
            <a:endParaRPr kumimoji="0" lang="en-US"/>
          </a:p>
        </p:txBody>
      </p:sp>
      <p:sp>
        <p:nvSpPr>
          <p:cNvPr id="17" name="Sous-titr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Cliquez pour modifier le style des sous-titres du masque</a:t>
            </a:r>
            <a:endParaRPr kumimoji="0" lang="en-US"/>
          </a:p>
        </p:txBody>
      </p:sp>
      <p:sp>
        <p:nvSpPr>
          <p:cNvPr id="30" name="Espace réservé de la date 29"/>
          <p:cNvSpPr>
            <a:spLocks noGrp="1"/>
          </p:cNvSpPr>
          <p:nvPr>
            <p:ph type="dt" sz="half" idx="10"/>
          </p:nvPr>
        </p:nvSpPr>
        <p:spPr/>
        <p:txBody>
          <a:bodyPr/>
          <a:lstStyle/>
          <a:p>
            <a:fld id="{AA309A6D-C09C-4548-B29A-6CF363A7E532}" type="datetimeFigureOut">
              <a:rPr lang="fr-FR" smtClean="0"/>
              <a:pPr/>
              <a:t>07/02/2021</a:t>
            </a:fld>
            <a:endParaRPr lang="fr-BE"/>
          </a:p>
        </p:txBody>
      </p:sp>
      <p:sp>
        <p:nvSpPr>
          <p:cNvPr id="19" name="Espace réservé du pied de page 18"/>
          <p:cNvSpPr>
            <a:spLocks noGrp="1"/>
          </p:cNvSpPr>
          <p:nvPr>
            <p:ph type="ftr" sz="quarter" idx="11"/>
          </p:nvPr>
        </p:nvSpPr>
        <p:spPr/>
        <p:txBody>
          <a:bodyPr/>
          <a:lstStyle/>
          <a:p>
            <a:endParaRPr lang="fr-BE"/>
          </a:p>
        </p:txBody>
      </p:sp>
      <p:sp>
        <p:nvSpPr>
          <p:cNvPr id="27" name="Espace réservé du numéro de diapositive 26"/>
          <p:cNvSpPr>
            <a:spLocks noGrp="1"/>
          </p:cNvSpPr>
          <p:nvPr>
            <p:ph type="sldNum" sz="quarter" idx="12"/>
          </p:nvPr>
        </p:nvSpPr>
        <p:spPr/>
        <p:txBody>
          <a:bodyPr/>
          <a:lstStyle/>
          <a:p>
            <a:fld id="{CF4668DC-857F-487D-BFFA-8C0CA5037977}" type="slidenum">
              <a:rPr lang="fr-BE" smtClean="0"/>
              <a:pPr/>
              <a:t>‹N°›</a:t>
            </a:fld>
            <a:endParaRPr lang="fr-BE"/>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AA309A6D-C09C-4548-B29A-6CF363A7E532}" type="datetimeFigureOut">
              <a:rPr lang="fr-FR" smtClean="0"/>
              <a:pPr/>
              <a:t>07/02/2021</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914401"/>
            <a:ext cx="2057400" cy="5211763"/>
          </a:xfrm>
        </p:spPr>
        <p:txBody>
          <a:bodyPr vert="eaVer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457200" y="914401"/>
            <a:ext cx="6019800" cy="5211763"/>
          </a:xfrm>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AA309A6D-C09C-4548-B29A-6CF363A7E532}" type="datetimeFigureOut">
              <a:rPr lang="fr-FR" smtClean="0"/>
              <a:pPr/>
              <a:t>07/02/2021</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contenu 2"/>
          <p:cNvSpPr>
            <a:spLocks noGrp="1"/>
          </p:cNvSpPr>
          <p:nvPr>
            <p:ph idx="1"/>
          </p:nvPr>
        </p:nvSpPr>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AA309A6D-C09C-4548-B29A-6CF363A7E532}" type="datetimeFigureOut">
              <a:rPr lang="fr-FR" smtClean="0"/>
              <a:pPr/>
              <a:t>07/02/2021</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bg>
      <p:bgRef idx="1002">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Cliquez pour modifier les styles du texte du masque</a:t>
            </a:r>
          </a:p>
        </p:txBody>
      </p:sp>
      <p:sp>
        <p:nvSpPr>
          <p:cNvPr id="4" name="Espace réservé de la date 3"/>
          <p:cNvSpPr>
            <a:spLocks noGrp="1"/>
          </p:cNvSpPr>
          <p:nvPr>
            <p:ph type="dt" sz="half" idx="10"/>
          </p:nvPr>
        </p:nvSpPr>
        <p:spPr/>
        <p:txBody>
          <a:bodyPr/>
          <a:lstStyle/>
          <a:p>
            <a:fld id="{AA309A6D-C09C-4548-B29A-6CF363A7E532}" type="datetimeFigureOut">
              <a:rPr lang="fr-FR" smtClean="0"/>
              <a:pPr/>
              <a:t>07/02/2021</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1143000"/>
          </a:xfrm>
        </p:spPr>
        <p:txBody>
          <a:bodyPr/>
          <a:lstStyle/>
          <a:p>
            <a:r>
              <a:rPr kumimoji="0" lang="fr-FR" smtClean="0"/>
              <a:t>Cliquez pour modifier le style du titre</a:t>
            </a:r>
            <a:endParaRPr kumimoji="0" lang="en-US"/>
          </a:p>
        </p:txBody>
      </p:sp>
      <p:sp>
        <p:nvSpPr>
          <p:cNvPr id="3" name="Espace réservé du contenu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contenu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p>
            <a:fld id="{AA309A6D-C09C-4548-B29A-6CF363A7E532}" type="datetimeFigureOut">
              <a:rPr lang="fr-FR" smtClean="0"/>
              <a:pPr/>
              <a:t>07/02/2021</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1143000"/>
          </a:xfrm>
        </p:spPr>
        <p:txBody>
          <a:bodyPr tIns="45720" anchor="b"/>
          <a:lstStyle>
            <a:lvl1pPr>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4" name="Espace réservé du texte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5" name="Espace réservé du contenu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6" name="Espace réservé du contenu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0"/>
          </p:nvPr>
        </p:nvSpPr>
        <p:spPr/>
        <p:txBody>
          <a:bodyPr/>
          <a:lstStyle/>
          <a:p>
            <a:fld id="{AA309A6D-C09C-4548-B29A-6CF363A7E532}" type="datetimeFigureOut">
              <a:rPr lang="fr-FR" smtClean="0"/>
              <a:pPr/>
              <a:t>07/02/2021</a:t>
            </a:fld>
            <a:endParaRPr lang="fr-BE"/>
          </a:p>
        </p:txBody>
      </p:sp>
      <p:sp>
        <p:nvSpPr>
          <p:cNvPr id="8" name="Espace réservé du pied de page 7"/>
          <p:cNvSpPr>
            <a:spLocks noGrp="1"/>
          </p:cNvSpPr>
          <p:nvPr>
            <p:ph type="ftr" sz="quarter" idx="11"/>
          </p:nvPr>
        </p:nvSpPr>
        <p:spPr/>
        <p:txBody>
          <a:bodyPr/>
          <a:lstStyle/>
          <a:p>
            <a:endParaRPr lang="fr-BE"/>
          </a:p>
        </p:txBody>
      </p:sp>
      <p:sp>
        <p:nvSpPr>
          <p:cNvPr id="9" name="Espace réservé du numéro de diapositive 8"/>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fr-FR" smtClean="0"/>
              <a:t>Cliquez pour modifier le style du titre</a:t>
            </a:r>
            <a:endParaRPr kumimoji="0" lang="en-US"/>
          </a:p>
        </p:txBody>
      </p:sp>
      <p:sp>
        <p:nvSpPr>
          <p:cNvPr id="3" name="Espace réservé de la date 2"/>
          <p:cNvSpPr>
            <a:spLocks noGrp="1"/>
          </p:cNvSpPr>
          <p:nvPr>
            <p:ph type="dt" sz="half" idx="10"/>
          </p:nvPr>
        </p:nvSpPr>
        <p:spPr/>
        <p:txBody>
          <a:bodyPr/>
          <a:lstStyle/>
          <a:p>
            <a:fld id="{AA309A6D-C09C-4548-B29A-6CF363A7E532}" type="datetimeFigureOut">
              <a:rPr lang="fr-FR" smtClean="0"/>
              <a:pPr/>
              <a:t>07/02/2021</a:t>
            </a:fld>
            <a:endParaRPr lang="fr-BE"/>
          </a:p>
        </p:txBody>
      </p:sp>
      <p:sp>
        <p:nvSpPr>
          <p:cNvPr id="4" name="Espace réservé du pied de page 3"/>
          <p:cNvSpPr>
            <a:spLocks noGrp="1"/>
          </p:cNvSpPr>
          <p:nvPr>
            <p:ph type="ftr" sz="quarter" idx="11"/>
          </p:nvPr>
        </p:nvSpPr>
        <p:spPr/>
        <p:txBody>
          <a:bodyPr/>
          <a:lstStyle/>
          <a:p>
            <a:endParaRPr lang="fr-BE"/>
          </a:p>
        </p:txBody>
      </p:sp>
      <p:sp>
        <p:nvSpPr>
          <p:cNvPr id="5" name="Espace réservé du numéro de diapositive 4"/>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AA309A6D-C09C-4548-B29A-6CF363A7E532}" type="datetimeFigureOut">
              <a:rPr lang="fr-FR" smtClean="0"/>
              <a:pPr/>
              <a:t>07/02/2021</a:t>
            </a:fld>
            <a:endParaRPr lang="fr-BE"/>
          </a:p>
        </p:txBody>
      </p:sp>
      <p:sp>
        <p:nvSpPr>
          <p:cNvPr id="3" name="Espace réservé du pied de page 2"/>
          <p:cNvSpPr>
            <a:spLocks noGrp="1"/>
          </p:cNvSpPr>
          <p:nvPr>
            <p:ph type="ftr" sz="quarter" idx="11"/>
          </p:nvPr>
        </p:nvSpPr>
        <p:spPr/>
        <p:txBody>
          <a:bodyPr/>
          <a:lstStyle/>
          <a:p>
            <a:endParaRPr lang="fr-BE"/>
          </a:p>
        </p:txBody>
      </p:sp>
      <p:sp>
        <p:nvSpPr>
          <p:cNvPr id="4" name="Espace réservé du numéro de diapositive 3"/>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fr-FR" smtClean="0"/>
              <a:t>Cliquez pour modifier les styles du texte du masque</a:t>
            </a:r>
          </a:p>
        </p:txBody>
      </p:sp>
      <p:sp>
        <p:nvSpPr>
          <p:cNvPr id="4" name="Espace réservé du contenu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p>
            <a:fld id="{AA309A6D-C09C-4548-B29A-6CF363A7E532}" type="datetimeFigureOut">
              <a:rPr lang="fr-FR" smtClean="0"/>
              <a:pPr/>
              <a:t>07/02/2021</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9" name="Rogner et arrondir un rectangle à un seul coin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Triangle rect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r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fr-FR" smtClean="0"/>
              <a:t>Cliquez pour modifier le style du titre</a:t>
            </a:r>
            <a:endParaRPr kumimoji="0" lang="en-US"/>
          </a:p>
        </p:txBody>
      </p:sp>
      <p:sp>
        <p:nvSpPr>
          <p:cNvPr id="4" name="Espace réservé du texte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fr-FR" smtClean="0"/>
              <a:t>Cliquez pour modifier les styles du texte du masque</a:t>
            </a:r>
          </a:p>
        </p:txBody>
      </p:sp>
      <p:sp>
        <p:nvSpPr>
          <p:cNvPr id="5" name="Espace réservé de la date 4"/>
          <p:cNvSpPr>
            <a:spLocks noGrp="1"/>
          </p:cNvSpPr>
          <p:nvPr>
            <p:ph type="dt" sz="half" idx="10"/>
          </p:nvPr>
        </p:nvSpPr>
        <p:spPr/>
        <p:txBody>
          <a:bodyPr/>
          <a:lstStyle/>
          <a:p>
            <a:fld id="{AA309A6D-C09C-4548-B29A-6CF363A7E532}" type="datetimeFigureOut">
              <a:rPr lang="fr-FR" smtClean="0"/>
              <a:pPr/>
              <a:t>07/02/2021</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a:xfrm>
            <a:off x="8077200" y="6356350"/>
            <a:ext cx="609600" cy="365125"/>
          </a:xfrm>
        </p:spPr>
        <p:txBody>
          <a:bodyPr/>
          <a:lstStyle/>
          <a:p>
            <a:fld id="{CF4668DC-857F-487D-BFFA-8C0CA5037977}" type="slidenum">
              <a:rPr lang="fr-BE" smtClean="0"/>
              <a:pPr/>
              <a:t>‹N°›</a:t>
            </a:fld>
            <a:endParaRPr lang="fr-BE"/>
          </a:p>
        </p:txBody>
      </p:sp>
      <p:sp>
        <p:nvSpPr>
          <p:cNvPr id="3" name="Espace réservé pour une image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fr-FR" smtClean="0"/>
              <a:t>Cliquez sur l'icône pour ajouter une image</a:t>
            </a:r>
            <a:endParaRPr kumimoji="0" lang="en-US" dirty="0"/>
          </a:p>
        </p:txBody>
      </p:sp>
      <p:sp>
        <p:nvSpPr>
          <p:cNvPr id="10" name="Forme libre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orme libre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orme libre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orme libre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Espace réservé du titre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fr-FR" smtClean="0"/>
              <a:t>Cliquez pour modifier le style du titre</a:t>
            </a:r>
            <a:endParaRPr kumimoji="0" lang="en-US"/>
          </a:p>
        </p:txBody>
      </p:sp>
      <p:sp>
        <p:nvSpPr>
          <p:cNvPr id="30" name="Espace réservé du texte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0" name="Espace réservé de la date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AA309A6D-C09C-4548-B29A-6CF363A7E532}" type="datetimeFigureOut">
              <a:rPr lang="fr-FR" smtClean="0"/>
              <a:pPr/>
              <a:t>07/02/2021</a:t>
            </a:fld>
            <a:endParaRPr lang="fr-BE"/>
          </a:p>
        </p:txBody>
      </p:sp>
      <p:sp>
        <p:nvSpPr>
          <p:cNvPr id="22" name="Espace réservé du pied de page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fr-BE"/>
          </a:p>
        </p:txBody>
      </p:sp>
      <p:sp>
        <p:nvSpPr>
          <p:cNvPr id="18" name="Espace réservé du numéro de diapositive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CF4668DC-857F-487D-BFFA-8C0CA5037977}" type="slidenum">
              <a:rPr lang="fr-BE" smtClean="0"/>
              <a:pPr/>
              <a:t>‹N°›</a:t>
            </a:fld>
            <a:endParaRPr lang="fr-BE"/>
          </a:p>
        </p:txBody>
      </p:sp>
      <p:grpSp>
        <p:nvGrpSpPr>
          <p:cNvPr id="2" name="Groupe 1"/>
          <p:cNvGrpSpPr/>
          <p:nvPr/>
        </p:nvGrpSpPr>
        <p:grpSpPr>
          <a:xfrm>
            <a:off x="-19017" y="202408"/>
            <a:ext cx="9180548" cy="649224"/>
            <a:chOff x="-19045" y="216550"/>
            <a:chExt cx="9180548" cy="649224"/>
          </a:xfrm>
        </p:grpSpPr>
        <p:sp>
          <p:nvSpPr>
            <p:cNvPr id="12" name="Forme libre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orme libre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533400" y="692696"/>
            <a:ext cx="7851648" cy="2016224"/>
          </a:xfrm>
        </p:spPr>
        <p:txBody>
          <a:bodyPr>
            <a:normAutofit/>
          </a:bodyPr>
          <a:lstStyle/>
          <a:p>
            <a:pPr algn="ctr" rtl="1"/>
            <a:r>
              <a:rPr lang="ar-DZ" sz="5000" dirty="0" smtClean="0">
                <a:latin typeface="Arial" pitchFamily="34" charset="0"/>
                <a:cs typeface="Arial" pitchFamily="34" charset="0"/>
              </a:rPr>
              <a:t>جامعة محمد </a:t>
            </a:r>
            <a:r>
              <a:rPr lang="ar-DZ" sz="5000" dirty="0" err="1" smtClean="0">
                <a:latin typeface="Arial" pitchFamily="34" charset="0"/>
                <a:cs typeface="Arial" pitchFamily="34" charset="0"/>
              </a:rPr>
              <a:t>خيضر</a:t>
            </a:r>
            <a:r>
              <a:rPr lang="ar-DZ" sz="5000" dirty="0" smtClean="0">
                <a:latin typeface="Arial" pitchFamily="34" charset="0"/>
                <a:cs typeface="Arial" pitchFamily="34" charset="0"/>
              </a:rPr>
              <a:t> </a:t>
            </a:r>
            <a:r>
              <a:rPr lang="ar-DZ" sz="5000" dirty="0" smtClean="0">
                <a:effectLst>
                  <a:outerShdw blurRad="38100" dist="38100" dir="2700000" algn="tl">
                    <a:srgbClr val="000000">
                      <a:alpha val="43137"/>
                    </a:srgbClr>
                  </a:outerShdw>
                </a:effectLst>
                <a:latin typeface="Arial" pitchFamily="34" charset="0"/>
                <a:cs typeface="Arial" pitchFamily="34" charset="0"/>
              </a:rPr>
              <a:t>بسكرة</a:t>
            </a:r>
            <a:r>
              <a:rPr lang="ar-DZ" dirty="0" smtClean="0">
                <a:latin typeface="Arial" pitchFamily="34" charset="0"/>
                <a:cs typeface="Arial" pitchFamily="34" charset="0"/>
              </a:rPr>
              <a:t/>
            </a:r>
            <a:br>
              <a:rPr lang="ar-DZ" dirty="0" smtClean="0">
                <a:latin typeface="Arial" pitchFamily="34" charset="0"/>
                <a:cs typeface="Arial" pitchFamily="34" charset="0"/>
              </a:rPr>
            </a:br>
            <a:r>
              <a:rPr lang="ar-DZ" sz="4000" dirty="0" smtClean="0">
                <a:effectLst>
                  <a:outerShdw blurRad="38100" dist="38100" dir="2700000" algn="tl">
                    <a:srgbClr val="000000">
                      <a:alpha val="43137"/>
                    </a:srgbClr>
                  </a:outerShdw>
                </a:effectLst>
                <a:latin typeface="Arial" pitchFamily="34" charset="0"/>
                <a:cs typeface="Arial" pitchFamily="34" charset="0"/>
              </a:rPr>
              <a:t>كلية العلوم الاقتصادية والتجارية وعلوم التسيير</a:t>
            </a:r>
            <a:endParaRPr lang="fr-FR" sz="4000" dirty="0"/>
          </a:p>
        </p:txBody>
      </p:sp>
      <p:sp>
        <p:nvSpPr>
          <p:cNvPr id="3" name="Sous-titre 2"/>
          <p:cNvSpPr>
            <a:spLocks noGrp="1"/>
          </p:cNvSpPr>
          <p:nvPr>
            <p:ph type="subTitle" idx="1"/>
          </p:nvPr>
        </p:nvSpPr>
        <p:spPr>
          <a:xfrm>
            <a:off x="533400" y="3228536"/>
            <a:ext cx="7854696" cy="3008776"/>
          </a:xfrm>
        </p:spPr>
        <p:txBody>
          <a:bodyPr>
            <a:normAutofit/>
          </a:bodyPr>
          <a:lstStyle/>
          <a:p>
            <a:pPr algn="ctr" rtl="1"/>
            <a:r>
              <a:rPr lang="ar-DZ" sz="4800" b="1" dirty="0" smtClean="0">
                <a:solidFill>
                  <a:schemeClr val="accent2">
                    <a:lumMod val="60000"/>
                    <a:lumOff val="40000"/>
                  </a:schemeClr>
                </a:solidFill>
                <a:effectLst>
                  <a:outerShdw blurRad="38100" dist="38100" dir="2700000" algn="tl">
                    <a:srgbClr val="000000">
                      <a:alpha val="43137"/>
                    </a:srgbClr>
                  </a:outerShdw>
                </a:effectLst>
                <a:latin typeface="Arial" pitchFamily="34" charset="0"/>
                <a:cs typeface="Arial" pitchFamily="34" charset="0"/>
              </a:rPr>
              <a:t>محاضرات في مقياس نظرية المنظمات </a:t>
            </a:r>
          </a:p>
          <a:p>
            <a:pPr algn="ctr" rtl="1"/>
            <a:r>
              <a:rPr lang="ar-DZ" sz="4400" b="1" dirty="0" smtClean="0">
                <a:solidFill>
                  <a:schemeClr val="accent2">
                    <a:lumMod val="60000"/>
                    <a:lumOff val="40000"/>
                  </a:schemeClr>
                </a:solidFill>
                <a:effectLst>
                  <a:outerShdw blurRad="38100" dist="38100" dir="2700000" algn="tl">
                    <a:srgbClr val="000000">
                      <a:alpha val="43137"/>
                    </a:srgbClr>
                  </a:outerShdw>
                </a:effectLst>
                <a:latin typeface="Arial" pitchFamily="34" charset="0"/>
                <a:cs typeface="Arial" pitchFamily="34" charset="0"/>
              </a:rPr>
              <a:t>للسنة الثالثة إدارة أعمال</a:t>
            </a:r>
          </a:p>
          <a:p>
            <a:pPr algn="ctr" rtl="1"/>
            <a:endParaRPr lang="ar-DZ" sz="2400" b="1" dirty="0" smtClean="0">
              <a:solidFill>
                <a:schemeClr val="accent2">
                  <a:lumMod val="60000"/>
                  <a:lumOff val="40000"/>
                </a:schemeClr>
              </a:solidFill>
              <a:effectLst>
                <a:outerShdw blurRad="38100" dist="38100" dir="2700000" algn="tl">
                  <a:srgbClr val="000000">
                    <a:alpha val="43137"/>
                  </a:srgbClr>
                </a:outerShdw>
              </a:effectLst>
              <a:latin typeface="Arial" pitchFamily="34" charset="0"/>
              <a:cs typeface="Arial" pitchFamily="34" charset="0"/>
            </a:endParaRPr>
          </a:p>
          <a:p>
            <a:pPr algn="ctr" rtl="1"/>
            <a:r>
              <a:rPr lang="ar-DZ" sz="4000" b="1" dirty="0" smtClean="0">
                <a:solidFill>
                  <a:schemeClr val="accent2">
                    <a:lumMod val="60000"/>
                    <a:lumOff val="40000"/>
                  </a:schemeClr>
                </a:solidFill>
                <a:effectLst>
                  <a:outerShdw blurRad="38100" dist="38100" dir="2700000" algn="tl">
                    <a:srgbClr val="000000">
                      <a:alpha val="43137"/>
                    </a:srgbClr>
                  </a:outerShdw>
                </a:effectLst>
                <a:latin typeface="Arial" pitchFamily="34" charset="0"/>
                <a:cs typeface="Arial" pitchFamily="34" charset="0"/>
              </a:rPr>
              <a:t>الأستاذة دالي علي لامية</a:t>
            </a:r>
            <a:endParaRPr lang="fr-FR" sz="4000" b="1" dirty="0" smtClean="0">
              <a:solidFill>
                <a:schemeClr val="accent2">
                  <a:lumMod val="60000"/>
                  <a:lumOff val="40000"/>
                </a:schemeClr>
              </a:solidFill>
              <a:effectLst>
                <a:outerShdw blurRad="38100" dist="38100" dir="2700000" algn="tl">
                  <a:srgbClr val="000000">
                    <a:alpha val="43137"/>
                  </a:srgbClr>
                </a:outerShdw>
              </a:effectLst>
              <a:latin typeface="Arial" pitchFamily="34" charset="0"/>
              <a:cs typeface="Arial" pitchFamily="34" charset="0"/>
            </a:endParaRPr>
          </a:p>
          <a:p>
            <a:endParaRPr lang="fr-FR"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11560" y="404664"/>
            <a:ext cx="8064896" cy="1008112"/>
          </a:xfrm>
        </p:spPr>
        <p:txBody>
          <a:bodyPr>
            <a:normAutofit fontScale="90000"/>
          </a:bodyPr>
          <a:lstStyle/>
          <a:p>
            <a:pPr algn="ctr" rtl="1"/>
            <a:r>
              <a:rPr lang="ar-DZ" sz="5000" dirty="0" smtClean="0">
                <a:solidFill>
                  <a:srgbClr val="C00000"/>
                </a:solidFill>
                <a:effectLst>
                  <a:outerShdw blurRad="38100" dist="38100" dir="2700000" algn="tl">
                    <a:srgbClr val="000000">
                      <a:alpha val="43137"/>
                    </a:srgbClr>
                  </a:outerShdw>
                </a:effectLst>
                <a:latin typeface="Arial" pitchFamily="34" charset="0"/>
                <a:cs typeface="Arial" pitchFamily="34" charset="0"/>
              </a:rPr>
              <a:t>المحور الثالث: المدرسة الكلاسيكية الجديدة</a:t>
            </a:r>
            <a:endParaRPr lang="fr-FR" sz="5000" dirty="0">
              <a:solidFill>
                <a:srgbClr val="C00000"/>
              </a:solidFill>
            </a:endParaRPr>
          </a:p>
        </p:txBody>
      </p:sp>
      <p:sp>
        <p:nvSpPr>
          <p:cNvPr id="3" name="Sous-titre 2"/>
          <p:cNvSpPr>
            <a:spLocks noGrp="1"/>
          </p:cNvSpPr>
          <p:nvPr>
            <p:ph type="subTitle" idx="1"/>
          </p:nvPr>
        </p:nvSpPr>
        <p:spPr>
          <a:xfrm>
            <a:off x="251520" y="1556792"/>
            <a:ext cx="8712968" cy="5112568"/>
          </a:xfrm>
        </p:spPr>
        <p:txBody>
          <a:bodyPr>
            <a:normAutofit lnSpcReduction="10000"/>
          </a:bodyPr>
          <a:lstStyle/>
          <a:p>
            <a:pPr indent="179388" algn="just" rtl="1">
              <a:buClr>
                <a:srgbClr val="C00000"/>
              </a:buClr>
            </a:pPr>
            <a:r>
              <a:rPr lang="ar-DZ" sz="4400" b="1" dirty="0" err="1" smtClean="0">
                <a:solidFill>
                  <a:srgbClr val="002060"/>
                </a:solidFill>
                <a:effectLst>
                  <a:outerShdw blurRad="38100" dist="38100" dir="2700000" algn="tl">
                    <a:srgbClr val="000000">
                      <a:alpha val="43137"/>
                    </a:srgbClr>
                  </a:outerShdw>
                </a:effectLst>
                <a:latin typeface="Arial" pitchFamily="34" charset="0"/>
                <a:cs typeface="Arial" pitchFamily="34" charset="0"/>
              </a:rPr>
              <a:t>روادها:</a:t>
            </a:r>
            <a:endParaRPr lang="ar-DZ" sz="4400" b="1" dirty="0" smtClean="0">
              <a:solidFill>
                <a:srgbClr val="002060"/>
              </a:solidFill>
              <a:effectLst>
                <a:outerShdw blurRad="38100" dist="38100" dir="2700000" algn="tl">
                  <a:srgbClr val="000000">
                    <a:alpha val="43137"/>
                  </a:srgbClr>
                </a:outerShdw>
              </a:effectLst>
              <a:latin typeface="Arial" pitchFamily="34" charset="0"/>
              <a:cs typeface="Arial" pitchFamily="34" charset="0"/>
            </a:endParaRPr>
          </a:p>
          <a:p>
            <a:pPr indent="179388" algn="just" rtl="1">
              <a:buClr>
                <a:srgbClr val="C00000"/>
              </a:buClr>
            </a:pPr>
            <a:r>
              <a:rPr lang="ar-DZ" sz="4200" b="1" dirty="0" smtClean="0">
                <a:solidFill>
                  <a:srgbClr val="C00000"/>
                </a:solidFill>
                <a:effectLst>
                  <a:outerShdw blurRad="38100" dist="38100" dir="2700000" algn="tl">
                    <a:srgbClr val="000000">
                      <a:alpha val="43137"/>
                    </a:srgbClr>
                  </a:outerShdw>
                </a:effectLst>
                <a:latin typeface="Arial" pitchFamily="34" charset="0"/>
                <a:cs typeface="Arial" pitchFamily="34" charset="0"/>
              </a:rPr>
              <a:t>بيتر </a:t>
            </a:r>
            <a:r>
              <a:rPr lang="ar-DZ" sz="4200" b="1" dirty="0" err="1" smtClean="0">
                <a:solidFill>
                  <a:srgbClr val="C00000"/>
                </a:solidFill>
                <a:effectLst>
                  <a:outerShdw blurRad="38100" dist="38100" dir="2700000" algn="tl">
                    <a:srgbClr val="000000">
                      <a:alpha val="43137"/>
                    </a:srgbClr>
                  </a:outerShdw>
                </a:effectLst>
                <a:latin typeface="Arial" pitchFamily="34" charset="0"/>
                <a:cs typeface="Arial" pitchFamily="34" charset="0"/>
              </a:rPr>
              <a:t>دراكر</a:t>
            </a:r>
            <a:r>
              <a:rPr lang="ar-DZ" sz="4200" b="1" dirty="0" smtClean="0">
                <a:solidFill>
                  <a:srgbClr val="C00000"/>
                </a:solidFill>
                <a:effectLst>
                  <a:outerShdw blurRad="38100" dist="38100" dir="2700000" algn="tl">
                    <a:srgbClr val="000000">
                      <a:alpha val="43137"/>
                    </a:srgbClr>
                  </a:outerShdw>
                </a:effectLst>
                <a:latin typeface="Arial" pitchFamily="34" charset="0"/>
                <a:cs typeface="Arial" pitchFamily="34" charset="0"/>
              </a:rPr>
              <a:t> </a:t>
            </a:r>
            <a:r>
              <a:rPr lang="fr-FR" sz="3600" b="1" dirty="0" smtClean="0">
                <a:solidFill>
                  <a:srgbClr val="C00000"/>
                </a:solidFill>
                <a:effectLst>
                  <a:outerShdw blurRad="38100" dist="38100" dir="2700000" algn="tl">
                    <a:srgbClr val="000000">
                      <a:alpha val="43137"/>
                    </a:srgbClr>
                  </a:outerShdw>
                </a:effectLst>
                <a:latin typeface="Arial" pitchFamily="34" charset="0"/>
                <a:cs typeface="Arial" pitchFamily="34" charset="0"/>
              </a:rPr>
              <a:t>Peter Drucker</a:t>
            </a:r>
            <a:r>
              <a:rPr lang="ar-DZ" sz="3600" b="1" dirty="0" err="1" smtClean="0">
                <a:solidFill>
                  <a:srgbClr val="C00000"/>
                </a:solidFill>
                <a:effectLst>
                  <a:outerShdw blurRad="38100" dist="38100" dir="2700000" algn="tl">
                    <a:srgbClr val="000000">
                      <a:alpha val="43137"/>
                    </a:srgbClr>
                  </a:outerShdw>
                </a:effectLst>
                <a:latin typeface="Arial" pitchFamily="34" charset="0"/>
                <a:cs typeface="Arial" pitchFamily="34" charset="0"/>
              </a:rPr>
              <a:t>:</a:t>
            </a:r>
            <a:endParaRPr lang="fr-FR" sz="3600" b="1" dirty="0" smtClean="0">
              <a:solidFill>
                <a:srgbClr val="C00000"/>
              </a:solidFill>
              <a:effectLst>
                <a:outerShdw blurRad="38100" dist="38100" dir="2700000" algn="tl">
                  <a:srgbClr val="000000">
                    <a:alpha val="43137"/>
                  </a:srgbClr>
                </a:outerShdw>
              </a:effectLst>
              <a:latin typeface="Arial" pitchFamily="34" charset="0"/>
              <a:cs typeface="Arial" pitchFamily="34" charset="0"/>
            </a:endParaRPr>
          </a:p>
          <a:p>
            <a:pPr indent="449263" algn="just" rtl="1"/>
            <a:r>
              <a:rPr lang="ar-SA" sz="3900" b="1" dirty="0" smtClean="0">
                <a:solidFill>
                  <a:schemeClr val="accent3">
                    <a:lumMod val="60000"/>
                    <a:lumOff val="40000"/>
                  </a:schemeClr>
                </a:solidFill>
                <a:effectLst>
                  <a:outerShdw blurRad="38100" dist="38100" dir="2700000" algn="tl">
                    <a:srgbClr val="000000">
                      <a:alpha val="43137"/>
                    </a:srgbClr>
                  </a:outerShdw>
                </a:effectLst>
              </a:rPr>
              <a:t>يرى در</a:t>
            </a:r>
            <a:r>
              <a:rPr lang="ar-DZ" sz="3900" b="1" dirty="0" smtClean="0">
                <a:solidFill>
                  <a:schemeClr val="accent3">
                    <a:lumMod val="60000"/>
                    <a:lumOff val="40000"/>
                  </a:schemeClr>
                </a:solidFill>
                <a:effectLst>
                  <a:outerShdw blurRad="38100" dist="38100" dir="2700000" algn="tl">
                    <a:srgbClr val="000000">
                      <a:alpha val="43137"/>
                    </a:srgbClr>
                  </a:outerShdw>
                </a:effectLst>
              </a:rPr>
              <a:t>ا</a:t>
            </a:r>
            <a:r>
              <a:rPr lang="ar-SA" sz="3900" b="1" dirty="0" smtClean="0">
                <a:solidFill>
                  <a:schemeClr val="accent3">
                    <a:lumMod val="60000"/>
                    <a:lumOff val="40000"/>
                  </a:schemeClr>
                </a:solidFill>
                <a:effectLst>
                  <a:outerShdw blurRad="38100" dist="38100" dir="2700000" algn="tl">
                    <a:srgbClr val="000000">
                      <a:alpha val="43137"/>
                    </a:srgbClr>
                  </a:outerShdw>
                </a:effectLst>
              </a:rPr>
              <a:t>كر أن تحقيق الربح ليس هدفا في حد ذاته وإنما الهدف الأساسي للمنظمة هو خلق زبائن، المحافظة عليهم وتطويرهم أو اكتساب زبائن جدد.</a:t>
            </a:r>
            <a:endParaRPr lang="fr-FR" sz="3900" b="1" dirty="0" smtClean="0">
              <a:solidFill>
                <a:schemeClr val="accent3">
                  <a:lumMod val="60000"/>
                  <a:lumOff val="40000"/>
                </a:schemeClr>
              </a:solidFill>
              <a:effectLst>
                <a:outerShdw blurRad="38100" dist="38100" dir="2700000" algn="tl">
                  <a:srgbClr val="000000">
                    <a:alpha val="43137"/>
                  </a:srgbClr>
                </a:outerShdw>
              </a:effectLst>
            </a:endParaRPr>
          </a:p>
          <a:p>
            <a:pPr indent="449263" algn="just" rtl="1"/>
            <a:r>
              <a:rPr lang="ar-DZ" sz="3900" b="1" dirty="0" smtClean="0">
                <a:solidFill>
                  <a:schemeClr val="accent3">
                    <a:lumMod val="60000"/>
                    <a:lumOff val="40000"/>
                  </a:schemeClr>
                </a:solidFill>
                <a:effectLst>
                  <a:outerShdw blurRad="38100" dist="38100" dir="2700000" algn="tl">
                    <a:srgbClr val="000000">
                      <a:alpha val="43137"/>
                    </a:srgbClr>
                  </a:outerShdw>
                </a:effectLst>
              </a:rPr>
              <a:t>يرى أيضا</a:t>
            </a:r>
            <a:r>
              <a:rPr lang="ar-SA" sz="3900" b="1" dirty="0" smtClean="0">
                <a:solidFill>
                  <a:schemeClr val="accent3">
                    <a:lumMod val="60000"/>
                    <a:lumOff val="40000"/>
                  </a:schemeClr>
                </a:solidFill>
                <a:effectLst>
                  <a:outerShdw blurRad="38100" dist="38100" dir="2700000" algn="tl">
                    <a:srgbClr val="000000">
                      <a:alpha val="43137"/>
                    </a:srgbClr>
                  </a:outerShdw>
                </a:effectLst>
              </a:rPr>
              <a:t> أن المنظمة تم إعدادها لإحداث تغييرات من أجل إرضاء وتلبية احتياجات الأعوان الخارجين كالزبائن ثم إرضاء الأعوان الداخليين كالعمال.</a:t>
            </a:r>
            <a:endParaRPr lang="ar-DZ" sz="3900" b="1" dirty="0" smtClean="0">
              <a:solidFill>
                <a:schemeClr val="accent3">
                  <a:lumMod val="60000"/>
                  <a:lumOff val="40000"/>
                </a:schemeClr>
              </a:solidFill>
              <a:effectLst>
                <a:outerShdw blurRad="38100" dist="38100" dir="2700000" algn="tl">
                  <a:srgbClr val="000000">
                    <a:alpha val="43137"/>
                  </a:srgbClr>
                </a:outerShdw>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11560" y="404664"/>
            <a:ext cx="8064896" cy="1008112"/>
          </a:xfrm>
        </p:spPr>
        <p:txBody>
          <a:bodyPr>
            <a:normAutofit fontScale="90000"/>
          </a:bodyPr>
          <a:lstStyle/>
          <a:p>
            <a:pPr algn="ctr" rtl="1"/>
            <a:r>
              <a:rPr lang="ar-DZ" sz="5000" dirty="0" smtClean="0">
                <a:solidFill>
                  <a:srgbClr val="C00000"/>
                </a:solidFill>
                <a:effectLst>
                  <a:outerShdw blurRad="38100" dist="38100" dir="2700000" algn="tl">
                    <a:srgbClr val="000000">
                      <a:alpha val="43137"/>
                    </a:srgbClr>
                  </a:outerShdw>
                </a:effectLst>
                <a:latin typeface="Arial" pitchFamily="34" charset="0"/>
                <a:cs typeface="Arial" pitchFamily="34" charset="0"/>
              </a:rPr>
              <a:t>المحور الثالث: المدرسة الكلاسيكية الجديدة</a:t>
            </a:r>
            <a:endParaRPr lang="fr-FR" sz="5000" dirty="0">
              <a:solidFill>
                <a:srgbClr val="C00000"/>
              </a:solidFill>
            </a:endParaRPr>
          </a:p>
        </p:txBody>
      </p:sp>
      <p:sp>
        <p:nvSpPr>
          <p:cNvPr id="3" name="Sous-titre 2"/>
          <p:cNvSpPr>
            <a:spLocks noGrp="1"/>
          </p:cNvSpPr>
          <p:nvPr>
            <p:ph type="subTitle" idx="1"/>
          </p:nvPr>
        </p:nvSpPr>
        <p:spPr>
          <a:xfrm>
            <a:off x="251520" y="1556792"/>
            <a:ext cx="8712968" cy="5112568"/>
          </a:xfrm>
        </p:spPr>
        <p:txBody>
          <a:bodyPr>
            <a:normAutofit/>
          </a:bodyPr>
          <a:lstStyle/>
          <a:p>
            <a:pPr indent="179388" algn="just" rtl="1">
              <a:buClr>
                <a:srgbClr val="C00000"/>
              </a:buClr>
            </a:pPr>
            <a:r>
              <a:rPr lang="ar-DZ" sz="4400" b="1" dirty="0" err="1" smtClean="0">
                <a:solidFill>
                  <a:srgbClr val="002060"/>
                </a:solidFill>
                <a:effectLst>
                  <a:outerShdw blurRad="38100" dist="38100" dir="2700000" algn="tl">
                    <a:srgbClr val="000000">
                      <a:alpha val="43137"/>
                    </a:srgbClr>
                  </a:outerShdw>
                </a:effectLst>
                <a:latin typeface="Arial" pitchFamily="34" charset="0"/>
                <a:cs typeface="Arial" pitchFamily="34" charset="0"/>
              </a:rPr>
              <a:t>روادها:</a:t>
            </a:r>
            <a:endParaRPr lang="ar-DZ" sz="4400" b="1" dirty="0" smtClean="0">
              <a:solidFill>
                <a:srgbClr val="002060"/>
              </a:solidFill>
              <a:effectLst>
                <a:outerShdw blurRad="38100" dist="38100" dir="2700000" algn="tl">
                  <a:srgbClr val="000000">
                    <a:alpha val="43137"/>
                  </a:srgbClr>
                </a:outerShdw>
              </a:effectLst>
              <a:latin typeface="Arial" pitchFamily="34" charset="0"/>
              <a:cs typeface="Arial" pitchFamily="34" charset="0"/>
            </a:endParaRPr>
          </a:p>
          <a:p>
            <a:pPr indent="179388" algn="just" rtl="1">
              <a:buClr>
                <a:srgbClr val="C00000"/>
              </a:buClr>
            </a:pPr>
            <a:r>
              <a:rPr lang="ar-DZ" sz="4200" b="1" dirty="0" smtClean="0">
                <a:solidFill>
                  <a:srgbClr val="C00000"/>
                </a:solidFill>
                <a:effectLst>
                  <a:outerShdw blurRad="38100" dist="38100" dir="2700000" algn="tl">
                    <a:srgbClr val="000000">
                      <a:alpha val="43137"/>
                    </a:srgbClr>
                  </a:outerShdw>
                </a:effectLst>
                <a:latin typeface="Arial" pitchFamily="34" charset="0"/>
                <a:cs typeface="Arial" pitchFamily="34" charset="0"/>
              </a:rPr>
              <a:t>بيتر </a:t>
            </a:r>
            <a:r>
              <a:rPr lang="ar-DZ" sz="4200" b="1" dirty="0" err="1" smtClean="0">
                <a:solidFill>
                  <a:srgbClr val="C00000"/>
                </a:solidFill>
                <a:effectLst>
                  <a:outerShdw blurRad="38100" dist="38100" dir="2700000" algn="tl">
                    <a:srgbClr val="000000">
                      <a:alpha val="43137"/>
                    </a:srgbClr>
                  </a:outerShdw>
                </a:effectLst>
                <a:latin typeface="Arial" pitchFamily="34" charset="0"/>
                <a:cs typeface="Arial" pitchFamily="34" charset="0"/>
              </a:rPr>
              <a:t>دراكر</a:t>
            </a:r>
            <a:r>
              <a:rPr lang="ar-DZ" sz="4200" b="1" dirty="0" smtClean="0">
                <a:solidFill>
                  <a:srgbClr val="C00000"/>
                </a:solidFill>
                <a:effectLst>
                  <a:outerShdw blurRad="38100" dist="38100" dir="2700000" algn="tl">
                    <a:srgbClr val="000000">
                      <a:alpha val="43137"/>
                    </a:srgbClr>
                  </a:outerShdw>
                </a:effectLst>
                <a:latin typeface="Arial" pitchFamily="34" charset="0"/>
                <a:cs typeface="Arial" pitchFamily="34" charset="0"/>
              </a:rPr>
              <a:t> </a:t>
            </a:r>
            <a:r>
              <a:rPr lang="fr-FR" sz="3600" b="1" dirty="0" smtClean="0">
                <a:solidFill>
                  <a:srgbClr val="C00000"/>
                </a:solidFill>
                <a:effectLst>
                  <a:outerShdw blurRad="38100" dist="38100" dir="2700000" algn="tl">
                    <a:srgbClr val="000000">
                      <a:alpha val="43137"/>
                    </a:srgbClr>
                  </a:outerShdw>
                </a:effectLst>
                <a:latin typeface="Arial" pitchFamily="34" charset="0"/>
                <a:cs typeface="Arial" pitchFamily="34" charset="0"/>
              </a:rPr>
              <a:t>Peter Drucker</a:t>
            </a:r>
            <a:r>
              <a:rPr lang="ar-DZ" sz="3600" b="1" dirty="0" err="1" smtClean="0">
                <a:solidFill>
                  <a:srgbClr val="C00000"/>
                </a:solidFill>
                <a:effectLst>
                  <a:outerShdw blurRad="38100" dist="38100" dir="2700000" algn="tl">
                    <a:srgbClr val="000000">
                      <a:alpha val="43137"/>
                    </a:srgbClr>
                  </a:outerShdw>
                </a:effectLst>
                <a:latin typeface="Arial" pitchFamily="34" charset="0"/>
                <a:cs typeface="Arial" pitchFamily="34" charset="0"/>
              </a:rPr>
              <a:t>:</a:t>
            </a:r>
            <a:endParaRPr lang="fr-FR" sz="3600" b="1" dirty="0" smtClean="0">
              <a:solidFill>
                <a:srgbClr val="C00000"/>
              </a:solidFill>
              <a:effectLst>
                <a:outerShdw blurRad="38100" dist="38100" dir="2700000" algn="tl">
                  <a:srgbClr val="000000">
                    <a:alpha val="43137"/>
                  </a:srgbClr>
                </a:outerShdw>
              </a:effectLst>
              <a:latin typeface="Arial" pitchFamily="34" charset="0"/>
              <a:cs typeface="Arial" pitchFamily="34" charset="0"/>
            </a:endParaRPr>
          </a:p>
          <a:p>
            <a:pPr indent="449263" algn="just" rtl="1">
              <a:buClr>
                <a:srgbClr val="C00000"/>
              </a:buClr>
            </a:pPr>
            <a:r>
              <a:rPr lang="ar-SA" sz="3600" b="1" dirty="0" smtClean="0">
                <a:solidFill>
                  <a:schemeClr val="accent3">
                    <a:lumMod val="60000"/>
                    <a:lumOff val="40000"/>
                  </a:schemeClr>
                </a:solidFill>
                <a:effectLst>
                  <a:outerShdw blurRad="38100" dist="38100" dir="2700000" algn="tl">
                    <a:srgbClr val="000000">
                      <a:alpha val="43137"/>
                    </a:srgbClr>
                  </a:outerShdw>
                </a:effectLst>
              </a:rPr>
              <a:t>بالنسبة لدر</a:t>
            </a:r>
            <a:r>
              <a:rPr lang="ar-DZ" sz="3600" b="1" dirty="0" smtClean="0">
                <a:solidFill>
                  <a:schemeClr val="accent3">
                    <a:lumMod val="60000"/>
                    <a:lumOff val="40000"/>
                  </a:schemeClr>
                </a:solidFill>
                <a:effectLst>
                  <a:outerShdw blurRad="38100" dist="38100" dir="2700000" algn="tl">
                    <a:srgbClr val="000000">
                      <a:alpha val="43137"/>
                    </a:srgbClr>
                  </a:outerShdw>
                </a:effectLst>
              </a:rPr>
              <a:t>ا</a:t>
            </a:r>
            <a:r>
              <a:rPr lang="ar-SA" sz="3600" b="1" dirty="0" smtClean="0">
                <a:solidFill>
                  <a:schemeClr val="accent3">
                    <a:lumMod val="60000"/>
                    <a:lumOff val="40000"/>
                  </a:schemeClr>
                </a:solidFill>
                <a:effectLst>
                  <a:outerShdw blurRad="38100" dist="38100" dir="2700000" algn="tl">
                    <a:srgbClr val="000000">
                      <a:alpha val="43137"/>
                    </a:srgbClr>
                  </a:outerShdw>
                </a:effectLst>
              </a:rPr>
              <a:t>كر هناك وظيفتين في المنظمة تمثل مراكز ربح تتمثل في وظيفة البحث والتطوير والوظيفة التسويقية، أما باقي الوظائف فتمثل مراكز تكلفة، ويمثل التسويق الجيد مفتاح النجاح لأنه يسمح بمعرفة وفهم الزبون بشكل جيد وبالتالي تسهيل بيع </a:t>
            </a:r>
            <a:r>
              <a:rPr lang="ar-SA" sz="3600" b="1" dirty="0" err="1" smtClean="0">
                <a:solidFill>
                  <a:schemeClr val="accent3">
                    <a:lumMod val="60000"/>
                    <a:lumOff val="40000"/>
                  </a:schemeClr>
                </a:solidFill>
                <a:effectLst>
                  <a:outerShdw blurRad="38100" dist="38100" dir="2700000" algn="tl">
                    <a:srgbClr val="000000">
                      <a:alpha val="43137"/>
                    </a:srgbClr>
                  </a:outerShdw>
                </a:effectLst>
              </a:rPr>
              <a:t>المنتوج</a:t>
            </a:r>
            <a:endParaRPr lang="ar-DZ" sz="3600" b="1" dirty="0" smtClean="0">
              <a:solidFill>
                <a:schemeClr val="accent3">
                  <a:lumMod val="60000"/>
                  <a:lumOff val="40000"/>
                </a:schemeClr>
              </a:solidFill>
              <a:effectLst>
                <a:outerShdw blurRad="38100" dist="38100" dir="2700000" algn="tl">
                  <a:srgbClr val="000000">
                    <a:alpha val="43137"/>
                  </a:srgbClr>
                </a:outerShdw>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11560" y="260648"/>
            <a:ext cx="8064896" cy="936104"/>
          </a:xfrm>
        </p:spPr>
        <p:txBody>
          <a:bodyPr>
            <a:normAutofit fontScale="90000"/>
          </a:bodyPr>
          <a:lstStyle/>
          <a:p>
            <a:pPr algn="ctr" rtl="1"/>
            <a:r>
              <a:rPr lang="ar-DZ" sz="5000" dirty="0" smtClean="0">
                <a:solidFill>
                  <a:srgbClr val="C00000"/>
                </a:solidFill>
                <a:effectLst>
                  <a:outerShdw blurRad="38100" dist="38100" dir="2700000" algn="tl">
                    <a:srgbClr val="000000">
                      <a:alpha val="43137"/>
                    </a:srgbClr>
                  </a:outerShdw>
                </a:effectLst>
                <a:latin typeface="Arial" pitchFamily="34" charset="0"/>
                <a:cs typeface="Arial" pitchFamily="34" charset="0"/>
              </a:rPr>
              <a:t>المحور الثالث: المدرسة الكلاسيكية الجديدة</a:t>
            </a:r>
            <a:endParaRPr lang="fr-FR" sz="5000" dirty="0">
              <a:solidFill>
                <a:srgbClr val="C00000"/>
              </a:solidFill>
            </a:endParaRPr>
          </a:p>
        </p:txBody>
      </p:sp>
      <p:sp>
        <p:nvSpPr>
          <p:cNvPr id="3" name="Sous-titre 2"/>
          <p:cNvSpPr>
            <a:spLocks noGrp="1"/>
          </p:cNvSpPr>
          <p:nvPr>
            <p:ph type="subTitle" idx="1"/>
          </p:nvPr>
        </p:nvSpPr>
        <p:spPr>
          <a:xfrm>
            <a:off x="251520" y="1196752"/>
            <a:ext cx="8712968" cy="5472608"/>
          </a:xfrm>
        </p:spPr>
        <p:txBody>
          <a:bodyPr>
            <a:normAutofit fontScale="85000" lnSpcReduction="20000"/>
          </a:bodyPr>
          <a:lstStyle/>
          <a:p>
            <a:pPr indent="179388" algn="just" rtl="1">
              <a:buClr>
                <a:srgbClr val="C00000"/>
              </a:buClr>
            </a:pPr>
            <a:r>
              <a:rPr lang="ar-DZ" sz="4400" b="1" dirty="0" err="1" smtClean="0">
                <a:solidFill>
                  <a:srgbClr val="002060"/>
                </a:solidFill>
                <a:effectLst>
                  <a:outerShdw blurRad="38100" dist="38100" dir="2700000" algn="tl">
                    <a:srgbClr val="000000">
                      <a:alpha val="43137"/>
                    </a:srgbClr>
                  </a:outerShdw>
                </a:effectLst>
                <a:latin typeface="Arial" pitchFamily="34" charset="0"/>
                <a:cs typeface="Arial" pitchFamily="34" charset="0"/>
              </a:rPr>
              <a:t>روادها:</a:t>
            </a:r>
            <a:endParaRPr lang="ar-DZ" sz="4400" b="1" dirty="0" smtClean="0">
              <a:solidFill>
                <a:srgbClr val="002060"/>
              </a:solidFill>
              <a:effectLst>
                <a:outerShdw blurRad="38100" dist="38100" dir="2700000" algn="tl">
                  <a:srgbClr val="000000">
                    <a:alpha val="43137"/>
                  </a:srgbClr>
                </a:outerShdw>
              </a:effectLst>
              <a:latin typeface="Arial" pitchFamily="34" charset="0"/>
              <a:cs typeface="Arial" pitchFamily="34" charset="0"/>
            </a:endParaRPr>
          </a:p>
          <a:p>
            <a:pPr indent="179388" algn="just" rtl="1">
              <a:buClr>
                <a:srgbClr val="C00000"/>
              </a:buClr>
            </a:pPr>
            <a:r>
              <a:rPr lang="ar-DZ" sz="4200" b="1" dirty="0" smtClean="0">
                <a:solidFill>
                  <a:srgbClr val="C00000"/>
                </a:solidFill>
                <a:effectLst>
                  <a:outerShdw blurRad="38100" dist="38100" dir="2700000" algn="tl">
                    <a:srgbClr val="000000">
                      <a:alpha val="43137"/>
                    </a:srgbClr>
                  </a:outerShdw>
                </a:effectLst>
                <a:latin typeface="Arial" pitchFamily="34" charset="0"/>
                <a:cs typeface="Arial" pitchFamily="34" charset="0"/>
              </a:rPr>
              <a:t>أوكتاف </a:t>
            </a:r>
            <a:r>
              <a:rPr lang="ar-DZ" sz="4200" b="1" dirty="0" err="1" smtClean="0">
                <a:solidFill>
                  <a:srgbClr val="C00000"/>
                </a:solidFill>
                <a:effectLst>
                  <a:outerShdw blurRad="38100" dist="38100" dir="2700000" algn="tl">
                    <a:srgbClr val="000000">
                      <a:alpha val="43137"/>
                    </a:srgbClr>
                  </a:outerShdw>
                </a:effectLst>
                <a:latin typeface="Arial" pitchFamily="34" charset="0"/>
                <a:cs typeface="Arial" pitchFamily="34" charset="0"/>
              </a:rPr>
              <a:t>جيلينيه</a:t>
            </a:r>
            <a:r>
              <a:rPr lang="ar-DZ" sz="4200" b="1" dirty="0" smtClean="0">
                <a:solidFill>
                  <a:srgbClr val="C00000"/>
                </a:solidFill>
                <a:effectLst>
                  <a:outerShdw blurRad="38100" dist="38100" dir="2700000" algn="tl">
                    <a:srgbClr val="000000">
                      <a:alpha val="43137"/>
                    </a:srgbClr>
                  </a:outerShdw>
                </a:effectLst>
                <a:latin typeface="Arial" pitchFamily="34" charset="0"/>
                <a:cs typeface="Arial" pitchFamily="34" charset="0"/>
              </a:rPr>
              <a:t> </a:t>
            </a:r>
            <a:r>
              <a:rPr lang="fr-FR" sz="3600" b="1" dirty="0" smtClean="0">
                <a:solidFill>
                  <a:srgbClr val="C00000"/>
                </a:solidFill>
                <a:effectLst>
                  <a:outerShdw blurRad="38100" dist="38100" dir="2700000" algn="tl">
                    <a:srgbClr val="000000">
                      <a:alpha val="43137"/>
                    </a:srgbClr>
                  </a:outerShdw>
                </a:effectLst>
                <a:latin typeface="Arial" pitchFamily="34" charset="0"/>
                <a:cs typeface="Arial" pitchFamily="34" charset="0"/>
              </a:rPr>
              <a:t>Octave Gélinier</a:t>
            </a:r>
            <a:r>
              <a:rPr lang="ar-DZ" sz="3600" b="1" dirty="0" err="1" smtClean="0">
                <a:solidFill>
                  <a:srgbClr val="C00000"/>
                </a:solidFill>
                <a:effectLst>
                  <a:outerShdw blurRad="38100" dist="38100" dir="2700000" algn="tl">
                    <a:srgbClr val="000000">
                      <a:alpha val="43137"/>
                    </a:srgbClr>
                  </a:outerShdw>
                </a:effectLst>
                <a:latin typeface="Arial" pitchFamily="34" charset="0"/>
                <a:cs typeface="Arial" pitchFamily="34" charset="0"/>
              </a:rPr>
              <a:t>:</a:t>
            </a:r>
            <a:endParaRPr lang="fr-FR" sz="3600" b="1" dirty="0" smtClean="0">
              <a:solidFill>
                <a:srgbClr val="C00000"/>
              </a:solidFill>
              <a:effectLst>
                <a:outerShdw blurRad="38100" dist="38100" dir="2700000" algn="tl">
                  <a:srgbClr val="000000">
                    <a:alpha val="43137"/>
                  </a:srgbClr>
                </a:outerShdw>
              </a:effectLst>
              <a:latin typeface="Arial" pitchFamily="34" charset="0"/>
              <a:cs typeface="Arial" pitchFamily="34" charset="0"/>
            </a:endParaRPr>
          </a:p>
          <a:p>
            <a:pPr indent="449263" algn="just" rtl="1"/>
            <a:r>
              <a:rPr lang="ar-SA" sz="3600" dirty="0" smtClean="0"/>
              <a:t> </a:t>
            </a:r>
            <a:r>
              <a:rPr lang="ar-DZ" sz="3900" b="1" dirty="0" smtClean="0">
                <a:solidFill>
                  <a:schemeClr val="accent3">
                    <a:lumMod val="60000"/>
                    <a:lumOff val="40000"/>
                  </a:schemeClr>
                </a:solidFill>
                <a:effectLst>
                  <a:outerShdw blurRad="38100" dist="38100" dir="2700000" algn="tl">
                    <a:srgbClr val="000000">
                      <a:alpha val="43137"/>
                    </a:srgbClr>
                  </a:outerShdw>
                </a:effectLst>
              </a:rPr>
              <a:t>حسب أوكتاف فإن </a:t>
            </a:r>
            <a:r>
              <a:rPr lang="ar-SA" sz="3900" b="1" dirty="0" smtClean="0">
                <a:solidFill>
                  <a:schemeClr val="accent3">
                    <a:lumMod val="60000"/>
                    <a:lumOff val="40000"/>
                  </a:schemeClr>
                </a:solidFill>
                <a:effectLst>
                  <a:outerShdw blurRad="38100" dist="38100" dir="2700000" algn="tl">
                    <a:srgbClr val="000000">
                      <a:alpha val="43137"/>
                    </a:srgbClr>
                  </a:outerShdw>
                </a:effectLst>
              </a:rPr>
              <a:t>النقطة الجوهرية في إدارة المنظمة هي تحديد سياستها في المدى الطويل</a:t>
            </a:r>
            <a:r>
              <a:rPr lang="ar-DZ" sz="3900" b="1" dirty="0" err="1" smtClean="0">
                <a:solidFill>
                  <a:schemeClr val="accent3">
                    <a:lumMod val="60000"/>
                    <a:lumOff val="40000"/>
                  </a:schemeClr>
                </a:solidFill>
                <a:effectLst>
                  <a:outerShdw blurRad="38100" dist="38100" dir="2700000" algn="tl">
                    <a:srgbClr val="000000">
                      <a:alpha val="43137"/>
                    </a:srgbClr>
                  </a:outerShdw>
                </a:effectLst>
              </a:rPr>
              <a:t>،</a:t>
            </a:r>
            <a:r>
              <a:rPr lang="ar-SA" sz="3900" b="1" dirty="0" smtClean="0">
                <a:solidFill>
                  <a:schemeClr val="accent3">
                    <a:lumMod val="60000"/>
                    <a:lumOff val="40000"/>
                  </a:schemeClr>
                </a:solidFill>
                <a:effectLst>
                  <a:outerShdw blurRad="38100" dist="38100" dir="2700000" algn="tl">
                    <a:srgbClr val="000000">
                      <a:alpha val="43137"/>
                    </a:srgbClr>
                  </a:outerShdw>
                </a:effectLst>
              </a:rPr>
              <a:t> حيث يعتقد أن هناك انسجاما بين النمو على المدى الطويل والأرباح على المدى الطويل</a:t>
            </a:r>
            <a:r>
              <a:rPr lang="ar-DZ" sz="3900" b="1" dirty="0" err="1" smtClean="0">
                <a:solidFill>
                  <a:schemeClr val="accent3">
                    <a:lumMod val="60000"/>
                    <a:lumOff val="40000"/>
                  </a:schemeClr>
                </a:solidFill>
                <a:effectLst>
                  <a:outerShdw blurRad="38100" dist="38100" dir="2700000" algn="tl">
                    <a:srgbClr val="000000">
                      <a:alpha val="43137"/>
                    </a:srgbClr>
                  </a:outerShdw>
                </a:effectLst>
              </a:rPr>
              <a:t>.</a:t>
            </a:r>
            <a:r>
              <a:rPr lang="ar-SA" sz="3900" b="1" dirty="0" smtClean="0">
                <a:solidFill>
                  <a:schemeClr val="accent3">
                    <a:lumMod val="60000"/>
                    <a:lumOff val="40000"/>
                  </a:schemeClr>
                </a:solidFill>
                <a:effectLst>
                  <a:outerShdw blurRad="38100" dist="38100" dir="2700000" algn="tl">
                    <a:srgbClr val="000000">
                      <a:alpha val="43137"/>
                    </a:srgbClr>
                  </a:outerShdw>
                </a:effectLst>
              </a:rPr>
              <a:t> </a:t>
            </a:r>
            <a:endParaRPr lang="ar-DZ" sz="3900" b="1" dirty="0" smtClean="0">
              <a:solidFill>
                <a:schemeClr val="accent3">
                  <a:lumMod val="60000"/>
                  <a:lumOff val="40000"/>
                </a:schemeClr>
              </a:solidFill>
              <a:effectLst>
                <a:outerShdw blurRad="38100" dist="38100" dir="2700000" algn="tl">
                  <a:srgbClr val="000000">
                    <a:alpha val="43137"/>
                  </a:srgbClr>
                </a:outerShdw>
              </a:effectLst>
            </a:endParaRPr>
          </a:p>
          <a:p>
            <a:pPr indent="449263" algn="just" rtl="1"/>
            <a:r>
              <a:rPr lang="ar-DZ" sz="3900" b="1" dirty="0" smtClean="0">
                <a:solidFill>
                  <a:schemeClr val="accent3">
                    <a:lumMod val="60000"/>
                    <a:lumOff val="40000"/>
                  </a:schemeClr>
                </a:solidFill>
                <a:effectLst>
                  <a:outerShdw blurRad="38100" dist="38100" dir="2700000" algn="tl">
                    <a:srgbClr val="000000">
                      <a:alpha val="43137"/>
                    </a:srgbClr>
                  </a:outerShdw>
                </a:effectLst>
              </a:rPr>
              <a:t>ل</a:t>
            </a:r>
            <a:r>
              <a:rPr lang="ar-SA" sz="3900" b="1" dirty="0" smtClean="0">
                <a:solidFill>
                  <a:schemeClr val="accent3">
                    <a:lumMod val="60000"/>
                    <a:lumOff val="40000"/>
                  </a:schemeClr>
                </a:solidFill>
                <a:effectLst>
                  <a:outerShdw blurRad="38100" dist="38100" dir="2700000" algn="tl">
                    <a:srgbClr val="000000">
                      <a:alpha val="43137"/>
                    </a:srgbClr>
                  </a:outerShdw>
                </a:effectLst>
              </a:rPr>
              <a:t>لتوسع على المدى الطويل فإن المنظمة تواجه عدة قيود مثل</a:t>
            </a:r>
            <a:r>
              <a:rPr lang="ar-DZ" sz="3900" b="1" dirty="0" err="1" smtClean="0">
                <a:solidFill>
                  <a:schemeClr val="accent3">
                    <a:lumMod val="60000"/>
                    <a:lumOff val="40000"/>
                  </a:schemeClr>
                </a:solidFill>
                <a:effectLst>
                  <a:outerShdw blurRad="38100" dist="38100" dir="2700000" algn="tl">
                    <a:srgbClr val="000000">
                      <a:alpha val="43137"/>
                    </a:srgbClr>
                  </a:outerShdw>
                </a:effectLst>
              </a:rPr>
              <a:t>:</a:t>
            </a:r>
            <a:r>
              <a:rPr lang="ar-SA" sz="3900" b="1" dirty="0" smtClean="0">
                <a:solidFill>
                  <a:schemeClr val="accent3">
                    <a:lumMod val="60000"/>
                    <a:lumOff val="40000"/>
                  </a:schemeClr>
                </a:solidFill>
                <a:effectLst>
                  <a:outerShdw blurRad="38100" dist="38100" dir="2700000" algn="tl">
                    <a:srgbClr val="000000">
                      <a:alpha val="43137"/>
                    </a:srgbClr>
                  </a:outerShdw>
                </a:effectLst>
              </a:rPr>
              <a:t> الأسواق، مصادر التمويل وقدرة فريق الإدارة على التطور في مواجهة التحولات التكنولوجية والتسييرية وفي مواجهة الوقت.</a:t>
            </a:r>
            <a:endParaRPr lang="ar-DZ" sz="3900" b="1" dirty="0" smtClean="0">
              <a:solidFill>
                <a:schemeClr val="accent3">
                  <a:lumMod val="60000"/>
                  <a:lumOff val="40000"/>
                </a:schemeClr>
              </a:solidFill>
              <a:effectLst>
                <a:outerShdw blurRad="38100" dist="38100" dir="2700000" algn="tl">
                  <a:srgbClr val="000000">
                    <a:alpha val="43137"/>
                  </a:srgbClr>
                </a:outerShdw>
              </a:effectLst>
            </a:endParaRPr>
          </a:p>
          <a:p>
            <a:pPr indent="449263" algn="just" rtl="1"/>
            <a:r>
              <a:rPr lang="ar-SA" sz="3900" b="1" dirty="0" smtClean="0">
                <a:solidFill>
                  <a:schemeClr val="accent3">
                    <a:lumMod val="60000"/>
                    <a:lumOff val="40000"/>
                  </a:schemeClr>
                </a:solidFill>
                <a:effectLst>
                  <a:outerShdw blurRad="38100" dist="38100" dir="2700000" algn="tl">
                    <a:srgbClr val="000000">
                      <a:alpha val="43137"/>
                    </a:srgbClr>
                  </a:outerShdw>
                </a:effectLst>
              </a:rPr>
              <a:t>سياسة الإدارة بالأهداف التي تحدث عليها أوكتاف ليست ذات أهمية إلا إذا كانت مصحوبة بأهداف كمية ومؤرخة، و يتبع هذه الأهداف وضع برامج للتطبيق وموازنات.</a:t>
            </a:r>
            <a:endParaRPr lang="ar-DZ" sz="3900" b="1" dirty="0" smtClean="0">
              <a:solidFill>
                <a:schemeClr val="accent3">
                  <a:lumMod val="60000"/>
                  <a:lumOff val="40000"/>
                </a:schemeClr>
              </a:solidFill>
              <a:effectLst>
                <a:outerShdw blurRad="38100" dist="38100" dir="2700000" algn="tl">
                  <a:srgbClr val="000000">
                    <a:alpha val="43137"/>
                  </a:srgbClr>
                </a:outerShdw>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11560" y="260648"/>
            <a:ext cx="8064896" cy="936104"/>
          </a:xfrm>
        </p:spPr>
        <p:txBody>
          <a:bodyPr>
            <a:normAutofit fontScale="90000"/>
          </a:bodyPr>
          <a:lstStyle/>
          <a:p>
            <a:pPr algn="ctr" rtl="1"/>
            <a:r>
              <a:rPr lang="ar-DZ" sz="5000" dirty="0" smtClean="0">
                <a:solidFill>
                  <a:srgbClr val="C00000"/>
                </a:solidFill>
                <a:effectLst>
                  <a:outerShdw blurRad="38100" dist="38100" dir="2700000" algn="tl">
                    <a:srgbClr val="000000">
                      <a:alpha val="43137"/>
                    </a:srgbClr>
                  </a:outerShdw>
                </a:effectLst>
                <a:latin typeface="Arial" pitchFamily="34" charset="0"/>
                <a:cs typeface="Arial" pitchFamily="34" charset="0"/>
              </a:rPr>
              <a:t>المحور الثالث: المدرسة الكلاسيكية الجديدة</a:t>
            </a:r>
            <a:endParaRPr lang="fr-FR" sz="5000" dirty="0">
              <a:solidFill>
                <a:srgbClr val="C00000"/>
              </a:solidFill>
            </a:endParaRPr>
          </a:p>
        </p:txBody>
      </p:sp>
      <p:sp>
        <p:nvSpPr>
          <p:cNvPr id="3" name="Sous-titre 2"/>
          <p:cNvSpPr>
            <a:spLocks noGrp="1"/>
          </p:cNvSpPr>
          <p:nvPr>
            <p:ph type="subTitle" idx="1"/>
          </p:nvPr>
        </p:nvSpPr>
        <p:spPr>
          <a:xfrm>
            <a:off x="251520" y="1196752"/>
            <a:ext cx="8712968" cy="5472608"/>
          </a:xfrm>
        </p:spPr>
        <p:txBody>
          <a:bodyPr>
            <a:normAutofit/>
          </a:bodyPr>
          <a:lstStyle/>
          <a:p>
            <a:pPr indent="179388" algn="just" rtl="1">
              <a:buClr>
                <a:srgbClr val="C00000"/>
              </a:buClr>
            </a:pPr>
            <a:r>
              <a:rPr lang="ar-DZ" sz="4400" b="1" dirty="0" err="1" smtClean="0">
                <a:solidFill>
                  <a:srgbClr val="002060"/>
                </a:solidFill>
                <a:effectLst>
                  <a:outerShdw blurRad="38100" dist="38100" dir="2700000" algn="tl">
                    <a:srgbClr val="000000">
                      <a:alpha val="43137"/>
                    </a:srgbClr>
                  </a:outerShdw>
                </a:effectLst>
                <a:latin typeface="Arial" pitchFamily="34" charset="0"/>
                <a:cs typeface="Arial" pitchFamily="34" charset="0"/>
              </a:rPr>
              <a:t>روادها:</a:t>
            </a:r>
            <a:endParaRPr lang="ar-DZ" sz="4400" b="1" dirty="0" smtClean="0">
              <a:solidFill>
                <a:srgbClr val="002060"/>
              </a:solidFill>
              <a:effectLst>
                <a:outerShdw blurRad="38100" dist="38100" dir="2700000" algn="tl">
                  <a:srgbClr val="000000">
                    <a:alpha val="43137"/>
                  </a:srgbClr>
                </a:outerShdw>
              </a:effectLst>
              <a:latin typeface="Arial" pitchFamily="34" charset="0"/>
              <a:cs typeface="Arial" pitchFamily="34" charset="0"/>
            </a:endParaRPr>
          </a:p>
          <a:p>
            <a:pPr indent="179388" algn="just" rtl="1">
              <a:buClr>
                <a:srgbClr val="C00000"/>
              </a:buClr>
            </a:pPr>
            <a:r>
              <a:rPr lang="ar-DZ" sz="4200" b="1" dirty="0" smtClean="0">
                <a:solidFill>
                  <a:srgbClr val="C00000"/>
                </a:solidFill>
                <a:effectLst>
                  <a:outerShdw blurRad="38100" dist="38100" dir="2700000" algn="tl">
                    <a:srgbClr val="000000">
                      <a:alpha val="43137"/>
                    </a:srgbClr>
                  </a:outerShdw>
                </a:effectLst>
                <a:latin typeface="Arial" pitchFamily="34" charset="0"/>
                <a:cs typeface="Arial" pitchFamily="34" charset="0"/>
              </a:rPr>
              <a:t>أوكتاف </a:t>
            </a:r>
            <a:r>
              <a:rPr lang="ar-DZ" sz="4200" b="1" dirty="0" err="1" smtClean="0">
                <a:solidFill>
                  <a:srgbClr val="C00000"/>
                </a:solidFill>
                <a:effectLst>
                  <a:outerShdw blurRad="38100" dist="38100" dir="2700000" algn="tl">
                    <a:srgbClr val="000000">
                      <a:alpha val="43137"/>
                    </a:srgbClr>
                  </a:outerShdw>
                </a:effectLst>
                <a:latin typeface="Arial" pitchFamily="34" charset="0"/>
                <a:cs typeface="Arial" pitchFamily="34" charset="0"/>
              </a:rPr>
              <a:t>جيلينيه</a:t>
            </a:r>
            <a:r>
              <a:rPr lang="ar-DZ" sz="4200" b="1" dirty="0" smtClean="0">
                <a:solidFill>
                  <a:srgbClr val="C00000"/>
                </a:solidFill>
                <a:effectLst>
                  <a:outerShdw blurRad="38100" dist="38100" dir="2700000" algn="tl">
                    <a:srgbClr val="000000">
                      <a:alpha val="43137"/>
                    </a:srgbClr>
                  </a:outerShdw>
                </a:effectLst>
                <a:latin typeface="Arial" pitchFamily="34" charset="0"/>
                <a:cs typeface="Arial" pitchFamily="34" charset="0"/>
              </a:rPr>
              <a:t> </a:t>
            </a:r>
            <a:r>
              <a:rPr lang="fr-FR" sz="3600" b="1" dirty="0" smtClean="0">
                <a:solidFill>
                  <a:srgbClr val="C00000"/>
                </a:solidFill>
                <a:effectLst>
                  <a:outerShdw blurRad="38100" dist="38100" dir="2700000" algn="tl">
                    <a:srgbClr val="000000">
                      <a:alpha val="43137"/>
                    </a:srgbClr>
                  </a:outerShdw>
                </a:effectLst>
                <a:latin typeface="Arial" pitchFamily="34" charset="0"/>
                <a:cs typeface="Arial" pitchFamily="34" charset="0"/>
              </a:rPr>
              <a:t>Octave Gélinier</a:t>
            </a:r>
            <a:r>
              <a:rPr lang="ar-DZ" sz="3600" b="1" dirty="0" err="1" smtClean="0">
                <a:solidFill>
                  <a:srgbClr val="C00000"/>
                </a:solidFill>
                <a:effectLst>
                  <a:outerShdw blurRad="38100" dist="38100" dir="2700000" algn="tl">
                    <a:srgbClr val="000000">
                      <a:alpha val="43137"/>
                    </a:srgbClr>
                  </a:outerShdw>
                </a:effectLst>
                <a:latin typeface="Arial" pitchFamily="34" charset="0"/>
                <a:cs typeface="Arial" pitchFamily="34" charset="0"/>
              </a:rPr>
              <a:t>:</a:t>
            </a:r>
            <a:endParaRPr lang="fr-FR" sz="3600" b="1" dirty="0" smtClean="0">
              <a:solidFill>
                <a:srgbClr val="C00000"/>
              </a:solidFill>
              <a:effectLst>
                <a:outerShdw blurRad="38100" dist="38100" dir="2700000" algn="tl">
                  <a:srgbClr val="000000">
                    <a:alpha val="43137"/>
                  </a:srgbClr>
                </a:outerShdw>
              </a:effectLst>
              <a:latin typeface="Arial" pitchFamily="34" charset="0"/>
              <a:cs typeface="Arial" pitchFamily="34" charset="0"/>
            </a:endParaRPr>
          </a:p>
          <a:p>
            <a:pPr indent="449263" algn="just" rtl="1"/>
            <a:r>
              <a:rPr lang="ar-SA" sz="3600" b="1" dirty="0" smtClean="0">
                <a:solidFill>
                  <a:schemeClr val="accent3">
                    <a:lumMod val="60000"/>
                    <a:lumOff val="40000"/>
                  </a:schemeClr>
                </a:solidFill>
                <a:effectLst>
                  <a:outerShdw blurRad="38100" dist="38100" dir="2700000" algn="tl">
                    <a:srgbClr val="000000">
                      <a:alpha val="43137"/>
                    </a:srgbClr>
                  </a:outerShdw>
                </a:effectLst>
              </a:rPr>
              <a:t> </a:t>
            </a:r>
            <a:r>
              <a:rPr lang="ar-SA" sz="4000" b="1" dirty="0" smtClean="0">
                <a:solidFill>
                  <a:schemeClr val="accent3">
                    <a:lumMod val="60000"/>
                    <a:lumOff val="40000"/>
                  </a:schemeClr>
                </a:solidFill>
                <a:effectLst>
                  <a:outerShdw blurRad="38100" dist="38100" dir="2700000" algn="tl">
                    <a:srgbClr val="000000">
                      <a:alpha val="43137"/>
                    </a:srgbClr>
                  </a:outerShdw>
                </a:effectLst>
              </a:rPr>
              <a:t> حدد أوكتاف الشروط الأساسية للقدرة التنافسية للمنظمة كما يلي:</a:t>
            </a:r>
            <a:endParaRPr lang="ar-DZ" sz="4000" b="1" dirty="0" smtClean="0">
              <a:solidFill>
                <a:schemeClr val="accent3">
                  <a:lumMod val="60000"/>
                  <a:lumOff val="40000"/>
                </a:schemeClr>
              </a:solidFill>
              <a:effectLst>
                <a:outerShdw blurRad="38100" dist="38100" dir="2700000" algn="tl">
                  <a:srgbClr val="000000">
                    <a:alpha val="43137"/>
                  </a:srgbClr>
                </a:outerShdw>
              </a:effectLst>
            </a:endParaRPr>
          </a:p>
          <a:p>
            <a:pPr algn="just" rtl="1">
              <a:buClr>
                <a:srgbClr val="C00000"/>
              </a:buClr>
              <a:buFont typeface="Wingdings" pitchFamily="2" charset="2"/>
              <a:buChar char="ü"/>
            </a:pPr>
            <a:r>
              <a:rPr lang="ar-DZ" sz="4000" b="1" dirty="0" smtClean="0">
                <a:solidFill>
                  <a:schemeClr val="accent3">
                    <a:lumMod val="60000"/>
                    <a:lumOff val="40000"/>
                  </a:schemeClr>
                </a:solidFill>
                <a:effectLst>
                  <a:outerShdw blurRad="38100" dist="38100" dir="2700000" algn="tl">
                    <a:srgbClr val="000000">
                      <a:alpha val="43137"/>
                    </a:srgbClr>
                  </a:outerShdw>
                </a:effectLst>
              </a:rPr>
              <a:t> </a:t>
            </a:r>
            <a:r>
              <a:rPr lang="ar-SA" sz="4000" b="1" dirty="0" smtClean="0">
                <a:solidFill>
                  <a:schemeClr val="accent3">
                    <a:lumMod val="60000"/>
                    <a:lumOff val="40000"/>
                  </a:schemeClr>
                </a:solidFill>
                <a:effectLst>
                  <a:outerShdw blurRad="38100" dist="38100" dir="2700000" algn="tl">
                    <a:srgbClr val="000000">
                      <a:alpha val="43137"/>
                    </a:srgbClr>
                  </a:outerShdw>
                </a:effectLst>
              </a:rPr>
              <a:t>الابتكار بشكل مستمر</a:t>
            </a:r>
            <a:endParaRPr lang="ar-DZ" sz="4000" b="1" dirty="0" smtClean="0">
              <a:solidFill>
                <a:schemeClr val="accent3">
                  <a:lumMod val="60000"/>
                  <a:lumOff val="40000"/>
                </a:schemeClr>
              </a:solidFill>
              <a:effectLst>
                <a:outerShdw blurRad="38100" dist="38100" dir="2700000" algn="tl">
                  <a:srgbClr val="000000">
                    <a:alpha val="43137"/>
                  </a:srgbClr>
                </a:outerShdw>
              </a:effectLst>
            </a:endParaRPr>
          </a:p>
          <a:p>
            <a:pPr algn="just" rtl="1">
              <a:buClr>
                <a:srgbClr val="C00000"/>
              </a:buClr>
              <a:buFont typeface="Wingdings" pitchFamily="2" charset="2"/>
              <a:buChar char="ü"/>
            </a:pPr>
            <a:r>
              <a:rPr lang="ar-SA" sz="4000" b="1" dirty="0" smtClean="0">
                <a:solidFill>
                  <a:schemeClr val="accent3">
                    <a:lumMod val="60000"/>
                    <a:lumOff val="40000"/>
                  </a:schemeClr>
                </a:solidFill>
                <a:effectLst>
                  <a:outerShdw blurRad="38100" dist="38100" dir="2700000" algn="tl">
                    <a:srgbClr val="000000">
                      <a:alpha val="43137"/>
                    </a:srgbClr>
                  </a:outerShdw>
                </a:effectLst>
              </a:rPr>
              <a:t> وجود منافسة قوية</a:t>
            </a:r>
            <a:endParaRPr lang="ar-DZ" sz="4000" b="1" dirty="0" smtClean="0">
              <a:solidFill>
                <a:schemeClr val="accent3">
                  <a:lumMod val="60000"/>
                  <a:lumOff val="40000"/>
                </a:schemeClr>
              </a:solidFill>
              <a:effectLst>
                <a:outerShdw blurRad="38100" dist="38100" dir="2700000" algn="tl">
                  <a:srgbClr val="000000">
                    <a:alpha val="43137"/>
                  </a:srgbClr>
                </a:outerShdw>
              </a:effectLst>
            </a:endParaRPr>
          </a:p>
          <a:p>
            <a:pPr algn="just" rtl="1">
              <a:buClr>
                <a:srgbClr val="C00000"/>
              </a:buClr>
              <a:buFont typeface="Wingdings" pitchFamily="2" charset="2"/>
              <a:buChar char="ü"/>
            </a:pPr>
            <a:r>
              <a:rPr lang="ar-SA" sz="4000" b="1" dirty="0" smtClean="0">
                <a:solidFill>
                  <a:schemeClr val="accent3">
                    <a:lumMod val="60000"/>
                    <a:lumOff val="40000"/>
                  </a:schemeClr>
                </a:solidFill>
                <a:effectLst>
                  <a:outerShdw blurRad="38100" dist="38100" dir="2700000" algn="tl">
                    <a:srgbClr val="000000">
                      <a:alpha val="43137"/>
                    </a:srgbClr>
                  </a:outerShdw>
                </a:effectLst>
              </a:rPr>
              <a:t> الهدف الإنساني المباشر</a:t>
            </a:r>
            <a:endParaRPr lang="ar-DZ" sz="3900" b="1" dirty="0" smtClean="0">
              <a:solidFill>
                <a:schemeClr val="accent3">
                  <a:lumMod val="60000"/>
                  <a:lumOff val="40000"/>
                </a:schemeClr>
              </a:solidFill>
              <a:effectLst>
                <a:outerShdw blurRad="38100" dist="38100" dir="2700000" algn="tl">
                  <a:srgbClr val="000000">
                    <a:alpha val="43137"/>
                  </a:srgbClr>
                </a:outerShdw>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533400" y="692696"/>
            <a:ext cx="7851648" cy="2016224"/>
          </a:xfrm>
        </p:spPr>
        <p:txBody>
          <a:bodyPr>
            <a:normAutofit/>
          </a:bodyPr>
          <a:lstStyle/>
          <a:p>
            <a:pPr algn="ctr" rtl="1"/>
            <a:r>
              <a:rPr lang="ar-DZ" sz="5000" dirty="0" smtClean="0">
                <a:latin typeface="Arial" pitchFamily="34" charset="0"/>
                <a:cs typeface="Arial" pitchFamily="34" charset="0"/>
              </a:rPr>
              <a:t>جامعة محمد </a:t>
            </a:r>
            <a:r>
              <a:rPr lang="ar-DZ" sz="5000" dirty="0" err="1" smtClean="0">
                <a:latin typeface="Arial" pitchFamily="34" charset="0"/>
                <a:cs typeface="Arial" pitchFamily="34" charset="0"/>
              </a:rPr>
              <a:t>خيضر</a:t>
            </a:r>
            <a:r>
              <a:rPr lang="ar-DZ" sz="5000" dirty="0" smtClean="0">
                <a:latin typeface="Arial" pitchFamily="34" charset="0"/>
                <a:cs typeface="Arial" pitchFamily="34" charset="0"/>
              </a:rPr>
              <a:t> </a:t>
            </a:r>
            <a:r>
              <a:rPr lang="ar-DZ" sz="5000" dirty="0" smtClean="0">
                <a:effectLst>
                  <a:outerShdw blurRad="38100" dist="38100" dir="2700000" algn="tl">
                    <a:srgbClr val="000000">
                      <a:alpha val="43137"/>
                    </a:srgbClr>
                  </a:outerShdw>
                </a:effectLst>
                <a:latin typeface="Arial" pitchFamily="34" charset="0"/>
                <a:cs typeface="Arial" pitchFamily="34" charset="0"/>
              </a:rPr>
              <a:t>بسكرة</a:t>
            </a:r>
            <a:r>
              <a:rPr lang="ar-DZ" dirty="0" smtClean="0">
                <a:latin typeface="Arial" pitchFamily="34" charset="0"/>
                <a:cs typeface="Arial" pitchFamily="34" charset="0"/>
              </a:rPr>
              <a:t/>
            </a:r>
            <a:br>
              <a:rPr lang="ar-DZ" dirty="0" smtClean="0">
                <a:latin typeface="Arial" pitchFamily="34" charset="0"/>
                <a:cs typeface="Arial" pitchFamily="34" charset="0"/>
              </a:rPr>
            </a:br>
            <a:r>
              <a:rPr lang="ar-DZ" sz="4000" dirty="0" smtClean="0">
                <a:effectLst>
                  <a:outerShdw blurRad="38100" dist="38100" dir="2700000" algn="tl">
                    <a:srgbClr val="000000">
                      <a:alpha val="43137"/>
                    </a:srgbClr>
                  </a:outerShdw>
                </a:effectLst>
                <a:latin typeface="Arial" pitchFamily="34" charset="0"/>
                <a:cs typeface="Arial" pitchFamily="34" charset="0"/>
              </a:rPr>
              <a:t>كلية العلوم الاقتصادية والتجارية وعلوم التسيير</a:t>
            </a:r>
            <a:endParaRPr lang="fr-FR" sz="4000" dirty="0"/>
          </a:p>
        </p:txBody>
      </p:sp>
      <p:sp>
        <p:nvSpPr>
          <p:cNvPr id="3" name="Sous-titre 2"/>
          <p:cNvSpPr>
            <a:spLocks noGrp="1"/>
          </p:cNvSpPr>
          <p:nvPr>
            <p:ph type="subTitle" idx="1"/>
          </p:nvPr>
        </p:nvSpPr>
        <p:spPr>
          <a:xfrm>
            <a:off x="533400" y="3228536"/>
            <a:ext cx="7854696" cy="3008776"/>
          </a:xfrm>
        </p:spPr>
        <p:txBody>
          <a:bodyPr>
            <a:normAutofit/>
          </a:bodyPr>
          <a:lstStyle/>
          <a:p>
            <a:pPr algn="ctr" rtl="1"/>
            <a:r>
              <a:rPr lang="ar-DZ" sz="4800" b="1" dirty="0" smtClean="0">
                <a:solidFill>
                  <a:schemeClr val="accent2">
                    <a:lumMod val="60000"/>
                    <a:lumOff val="40000"/>
                  </a:schemeClr>
                </a:solidFill>
                <a:effectLst>
                  <a:outerShdw blurRad="38100" dist="38100" dir="2700000" algn="tl">
                    <a:srgbClr val="000000">
                      <a:alpha val="43137"/>
                    </a:srgbClr>
                  </a:outerShdw>
                </a:effectLst>
                <a:latin typeface="Arial" pitchFamily="34" charset="0"/>
                <a:cs typeface="Arial" pitchFamily="34" charset="0"/>
              </a:rPr>
              <a:t>محاضرات في مقياس نظرية المنظمات </a:t>
            </a:r>
          </a:p>
          <a:p>
            <a:pPr algn="ctr" rtl="1"/>
            <a:r>
              <a:rPr lang="ar-DZ" sz="4400" b="1" dirty="0" smtClean="0">
                <a:solidFill>
                  <a:schemeClr val="accent2">
                    <a:lumMod val="60000"/>
                    <a:lumOff val="40000"/>
                  </a:schemeClr>
                </a:solidFill>
                <a:effectLst>
                  <a:outerShdw blurRad="38100" dist="38100" dir="2700000" algn="tl">
                    <a:srgbClr val="000000">
                      <a:alpha val="43137"/>
                    </a:srgbClr>
                  </a:outerShdw>
                </a:effectLst>
                <a:latin typeface="Arial" pitchFamily="34" charset="0"/>
                <a:cs typeface="Arial" pitchFamily="34" charset="0"/>
              </a:rPr>
              <a:t>للسنة الثالثة إدارة أعمال</a:t>
            </a:r>
          </a:p>
          <a:p>
            <a:pPr algn="ctr" rtl="1"/>
            <a:endParaRPr lang="ar-DZ" sz="2400" b="1" dirty="0" smtClean="0">
              <a:solidFill>
                <a:schemeClr val="accent2">
                  <a:lumMod val="60000"/>
                  <a:lumOff val="40000"/>
                </a:schemeClr>
              </a:solidFill>
              <a:effectLst>
                <a:outerShdw blurRad="38100" dist="38100" dir="2700000" algn="tl">
                  <a:srgbClr val="000000">
                    <a:alpha val="43137"/>
                  </a:srgbClr>
                </a:outerShdw>
              </a:effectLst>
              <a:latin typeface="Arial" pitchFamily="34" charset="0"/>
              <a:cs typeface="Arial" pitchFamily="34" charset="0"/>
            </a:endParaRPr>
          </a:p>
          <a:p>
            <a:pPr algn="ctr" rtl="1"/>
            <a:r>
              <a:rPr lang="ar-DZ" sz="4000" b="1" dirty="0" smtClean="0">
                <a:solidFill>
                  <a:schemeClr val="accent2">
                    <a:lumMod val="60000"/>
                    <a:lumOff val="40000"/>
                  </a:schemeClr>
                </a:solidFill>
                <a:effectLst>
                  <a:outerShdw blurRad="38100" dist="38100" dir="2700000" algn="tl">
                    <a:srgbClr val="000000">
                      <a:alpha val="43137"/>
                    </a:srgbClr>
                  </a:outerShdw>
                </a:effectLst>
                <a:latin typeface="Arial" pitchFamily="34" charset="0"/>
                <a:cs typeface="Arial" pitchFamily="34" charset="0"/>
              </a:rPr>
              <a:t>الأستاذة دالي علي لامية</a:t>
            </a:r>
            <a:endParaRPr lang="fr-FR" sz="4000" b="1" dirty="0" smtClean="0">
              <a:solidFill>
                <a:schemeClr val="accent2">
                  <a:lumMod val="60000"/>
                  <a:lumOff val="40000"/>
                </a:schemeClr>
              </a:solidFill>
              <a:effectLst>
                <a:outerShdw blurRad="38100" dist="38100" dir="2700000" algn="tl">
                  <a:srgbClr val="000000">
                    <a:alpha val="43137"/>
                  </a:srgbClr>
                </a:outerShdw>
              </a:effectLst>
              <a:latin typeface="Arial" pitchFamily="34" charset="0"/>
              <a:cs typeface="Arial" pitchFamily="34" charset="0"/>
            </a:endParaRPr>
          </a:p>
          <a:p>
            <a:endParaRPr lang="fr-FR"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11560" y="404664"/>
            <a:ext cx="8064896" cy="1008112"/>
          </a:xfrm>
        </p:spPr>
        <p:txBody>
          <a:bodyPr>
            <a:normAutofit fontScale="90000"/>
          </a:bodyPr>
          <a:lstStyle/>
          <a:p>
            <a:pPr algn="ctr" rtl="1"/>
            <a:r>
              <a:rPr lang="ar-DZ" sz="5000" dirty="0" smtClean="0">
                <a:solidFill>
                  <a:srgbClr val="C00000"/>
                </a:solidFill>
                <a:effectLst>
                  <a:outerShdw blurRad="38100" dist="38100" dir="2700000" algn="tl">
                    <a:srgbClr val="000000">
                      <a:alpha val="43137"/>
                    </a:srgbClr>
                  </a:outerShdw>
                </a:effectLst>
                <a:latin typeface="Arial" pitchFamily="34" charset="0"/>
                <a:cs typeface="Arial" pitchFamily="34" charset="0"/>
              </a:rPr>
              <a:t>المحور الثالث: المدرسة الكلاسيكية الجديدة</a:t>
            </a:r>
            <a:endParaRPr lang="fr-FR" sz="5000" dirty="0">
              <a:solidFill>
                <a:srgbClr val="C00000"/>
              </a:solidFill>
            </a:endParaRPr>
          </a:p>
        </p:txBody>
      </p:sp>
      <p:sp>
        <p:nvSpPr>
          <p:cNvPr id="3" name="Sous-titre 2"/>
          <p:cNvSpPr>
            <a:spLocks noGrp="1"/>
          </p:cNvSpPr>
          <p:nvPr>
            <p:ph type="subTitle" idx="1"/>
          </p:nvPr>
        </p:nvSpPr>
        <p:spPr>
          <a:xfrm>
            <a:off x="251520" y="1556792"/>
            <a:ext cx="8712968" cy="5112568"/>
          </a:xfrm>
        </p:spPr>
        <p:txBody>
          <a:bodyPr>
            <a:normAutofit/>
          </a:bodyPr>
          <a:lstStyle/>
          <a:p>
            <a:pPr indent="449263" algn="just" rtl="1">
              <a:buClr>
                <a:srgbClr val="C00000"/>
              </a:buClr>
            </a:pPr>
            <a:r>
              <a:rPr lang="ar-DZ" sz="3600" b="1" dirty="0" smtClean="0">
                <a:solidFill>
                  <a:schemeClr val="accent3">
                    <a:lumMod val="60000"/>
                    <a:lumOff val="40000"/>
                  </a:schemeClr>
                </a:solidFill>
                <a:effectLst>
                  <a:outerShdw blurRad="38100" dist="38100" dir="2700000" algn="tl">
                    <a:srgbClr val="000000">
                      <a:alpha val="43137"/>
                    </a:srgbClr>
                  </a:outerShdw>
                </a:effectLst>
                <a:latin typeface="Arial" pitchFamily="34" charset="0"/>
                <a:cs typeface="Arial" pitchFamily="34" charset="0"/>
              </a:rPr>
              <a:t> </a:t>
            </a:r>
            <a:r>
              <a:rPr lang="ar-DZ" sz="3600" b="1" smtClean="0">
                <a:solidFill>
                  <a:schemeClr val="accent3">
                    <a:lumMod val="60000"/>
                    <a:lumOff val="40000"/>
                  </a:schemeClr>
                </a:solidFill>
                <a:effectLst>
                  <a:outerShdw blurRad="38100" dist="38100" dir="2700000" algn="tl">
                    <a:srgbClr val="000000">
                      <a:alpha val="43137"/>
                    </a:srgbClr>
                  </a:outerShdw>
                </a:effectLst>
                <a:latin typeface="Arial" pitchFamily="34" charset="0"/>
                <a:cs typeface="Arial" pitchFamily="34" charset="0"/>
              </a:rPr>
              <a:t>أفكار هذه المدرسة </a:t>
            </a:r>
            <a:r>
              <a:rPr lang="ar-DZ" sz="3600" b="1" dirty="0" smtClean="0">
                <a:solidFill>
                  <a:schemeClr val="accent3">
                    <a:lumMod val="60000"/>
                    <a:lumOff val="40000"/>
                  </a:schemeClr>
                </a:solidFill>
                <a:effectLst>
                  <a:outerShdw blurRad="38100" dist="38100" dir="2700000" algn="tl">
                    <a:srgbClr val="000000">
                      <a:alpha val="43137"/>
                    </a:srgbClr>
                  </a:outerShdw>
                </a:effectLst>
                <a:latin typeface="Arial" pitchFamily="34" charset="0"/>
                <a:cs typeface="Arial" pitchFamily="34" charset="0"/>
              </a:rPr>
              <a:t>مستمدة من المدرسة الكلاسيكية، وقد جاءت بفكرة </a:t>
            </a:r>
            <a:r>
              <a:rPr lang="ar-DZ" sz="3600" b="1" dirty="0" smtClean="0">
                <a:solidFill>
                  <a:srgbClr val="C00000"/>
                </a:solidFill>
                <a:effectLst>
                  <a:outerShdw blurRad="38100" dist="38100" dir="2700000" algn="tl">
                    <a:srgbClr val="000000">
                      <a:alpha val="43137"/>
                    </a:srgbClr>
                  </a:outerShdw>
                </a:effectLst>
                <a:latin typeface="Arial" pitchFamily="34" charset="0"/>
                <a:cs typeface="Arial" pitchFamily="34" charset="0"/>
              </a:rPr>
              <a:t>الإدارة بالأهداف</a:t>
            </a:r>
            <a:r>
              <a:rPr lang="ar-DZ" sz="3600" b="1" dirty="0" smtClean="0">
                <a:solidFill>
                  <a:schemeClr val="accent3">
                    <a:lumMod val="60000"/>
                    <a:lumOff val="40000"/>
                  </a:schemeClr>
                </a:solidFill>
                <a:effectLst>
                  <a:outerShdw blurRad="38100" dist="38100" dir="2700000" algn="tl">
                    <a:srgbClr val="000000">
                      <a:alpha val="43137"/>
                    </a:srgbClr>
                  </a:outerShdw>
                </a:effectLst>
                <a:latin typeface="Arial" pitchFamily="34" charset="0"/>
                <a:cs typeface="Arial" pitchFamily="34" charset="0"/>
              </a:rPr>
              <a:t> من خلال إشراك الإداريين والعمال في الإدارة، وهي تقوم على مبادئ عامة </a:t>
            </a:r>
            <a:r>
              <a:rPr lang="ar-DZ" sz="3600" b="1" dirty="0" err="1" smtClean="0">
                <a:solidFill>
                  <a:schemeClr val="accent3">
                    <a:lumMod val="60000"/>
                    <a:lumOff val="40000"/>
                  </a:schemeClr>
                </a:solidFill>
                <a:effectLst>
                  <a:outerShdw blurRad="38100" dist="38100" dir="2700000" algn="tl">
                    <a:srgbClr val="000000">
                      <a:alpha val="43137"/>
                    </a:srgbClr>
                  </a:outerShdw>
                </a:effectLst>
                <a:latin typeface="Arial" pitchFamily="34" charset="0"/>
                <a:cs typeface="Arial" pitchFamily="34" charset="0"/>
              </a:rPr>
              <a:t>هي:</a:t>
            </a:r>
            <a:endParaRPr lang="ar-DZ" sz="3600" b="1" dirty="0" smtClean="0">
              <a:solidFill>
                <a:schemeClr val="accent3">
                  <a:lumMod val="60000"/>
                  <a:lumOff val="40000"/>
                </a:schemeClr>
              </a:solidFill>
              <a:effectLst>
                <a:outerShdw blurRad="38100" dist="38100" dir="2700000" algn="tl">
                  <a:srgbClr val="000000">
                    <a:alpha val="43137"/>
                  </a:srgbClr>
                </a:outerShdw>
              </a:effectLst>
              <a:latin typeface="Arial" pitchFamily="34" charset="0"/>
              <a:cs typeface="Arial" pitchFamily="34" charset="0"/>
            </a:endParaRPr>
          </a:p>
          <a:p>
            <a:pPr algn="just" rtl="1">
              <a:buClr>
                <a:srgbClr val="C00000"/>
              </a:buClr>
              <a:buFont typeface="Wingdings" pitchFamily="2" charset="2"/>
              <a:buChar char="ü"/>
            </a:pPr>
            <a:r>
              <a:rPr lang="ar-DZ" sz="3600" b="1" dirty="0" smtClean="0">
                <a:solidFill>
                  <a:srgbClr val="002060"/>
                </a:solidFill>
                <a:effectLst>
                  <a:outerShdw blurRad="38100" dist="38100" dir="2700000" algn="tl">
                    <a:srgbClr val="000000">
                      <a:alpha val="43137"/>
                    </a:srgbClr>
                  </a:outerShdw>
                </a:effectLst>
                <a:latin typeface="Arial" pitchFamily="34" charset="0"/>
                <a:cs typeface="Arial" pitchFamily="34" charset="0"/>
              </a:rPr>
              <a:t> الغرض الأساسي للمنظمة هو تعظيم الربح.</a:t>
            </a:r>
          </a:p>
          <a:p>
            <a:pPr algn="just" rtl="1">
              <a:buClr>
                <a:srgbClr val="C00000"/>
              </a:buClr>
              <a:buFont typeface="Wingdings" pitchFamily="2" charset="2"/>
              <a:buChar char="ü"/>
            </a:pPr>
            <a:r>
              <a:rPr lang="ar-DZ" sz="3600" b="1" dirty="0" smtClean="0">
                <a:solidFill>
                  <a:srgbClr val="002060"/>
                </a:solidFill>
                <a:effectLst>
                  <a:outerShdw blurRad="38100" dist="38100" dir="2700000" algn="tl">
                    <a:srgbClr val="000000">
                      <a:alpha val="43137"/>
                    </a:srgbClr>
                  </a:outerShdw>
                </a:effectLst>
                <a:latin typeface="Arial" pitchFamily="34" charset="0"/>
                <a:cs typeface="Arial" pitchFamily="34" charset="0"/>
              </a:rPr>
              <a:t> المنظمة هي المحرك الرئيسي للثروة الاقتصادية، والإدارة هي الوظيفة الأساسية في المجتمع.</a:t>
            </a:r>
          </a:p>
          <a:p>
            <a:pPr algn="just" rtl="1">
              <a:buClr>
                <a:srgbClr val="C00000"/>
              </a:buClr>
              <a:buFont typeface="Wingdings" pitchFamily="2" charset="2"/>
              <a:buChar char="ü"/>
            </a:pPr>
            <a:r>
              <a:rPr lang="ar-DZ" sz="3600" b="1" dirty="0" smtClean="0">
                <a:solidFill>
                  <a:srgbClr val="002060"/>
                </a:solidFill>
                <a:effectLst>
                  <a:outerShdw blurRad="38100" dist="38100" dir="2700000" algn="tl">
                    <a:srgbClr val="000000">
                      <a:alpha val="43137"/>
                    </a:srgbClr>
                  </a:outerShdw>
                </a:effectLst>
                <a:latin typeface="Arial" pitchFamily="34" charset="0"/>
                <a:cs typeface="Arial" pitchFamily="34" charset="0"/>
              </a:rPr>
              <a:t> الإدارة تتطلب مهارات خاصة وأدوات وتقنيات معينة.</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11560" y="404664"/>
            <a:ext cx="8064896" cy="1008112"/>
          </a:xfrm>
        </p:spPr>
        <p:txBody>
          <a:bodyPr>
            <a:normAutofit fontScale="90000"/>
          </a:bodyPr>
          <a:lstStyle/>
          <a:p>
            <a:pPr algn="ctr" rtl="1"/>
            <a:r>
              <a:rPr lang="ar-DZ" sz="5000" dirty="0" smtClean="0">
                <a:solidFill>
                  <a:srgbClr val="C00000"/>
                </a:solidFill>
                <a:effectLst>
                  <a:outerShdw blurRad="38100" dist="38100" dir="2700000" algn="tl">
                    <a:srgbClr val="000000">
                      <a:alpha val="43137"/>
                    </a:srgbClr>
                  </a:outerShdw>
                </a:effectLst>
                <a:latin typeface="Arial" pitchFamily="34" charset="0"/>
                <a:cs typeface="Arial" pitchFamily="34" charset="0"/>
              </a:rPr>
              <a:t>المحور الثالث: المدرسة الكلاسيكية الجديدة</a:t>
            </a:r>
            <a:endParaRPr lang="fr-FR" sz="5000" dirty="0">
              <a:solidFill>
                <a:srgbClr val="C00000"/>
              </a:solidFill>
            </a:endParaRPr>
          </a:p>
        </p:txBody>
      </p:sp>
      <p:sp>
        <p:nvSpPr>
          <p:cNvPr id="3" name="Sous-titre 2"/>
          <p:cNvSpPr>
            <a:spLocks noGrp="1"/>
          </p:cNvSpPr>
          <p:nvPr>
            <p:ph type="subTitle" idx="1"/>
          </p:nvPr>
        </p:nvSpPr>
        <p:spPr>
          <a:xfrm>
            <a:off x="251520" y="1556792"/>
            <a:ext cx="8712968" cy="5112568"/>
          </a:xfrm>
        </p:spPr>
        <p:txBody>
          <a:bodyPr>
            <a:normAutofit fontScale="92500" lnSpcReduction="10000"/>
          </a:bodyPr>
          <a:lstStyle/>
          <a:p>
            <a:pPr indent="179388" algn="just" rtl="1">
              <a:buClr>
                <a:srgbClr val="C00000"/>
              </a:buClr>
            </a:pPr>
            <a:r>
              <a:rPr lang="ar-DZ" sz="4300" b="1" dirty="0" smtClean="0">
                <a:solidFill>
                  <a:srgbClr val="002060"/>
                </a:solidFill>
                <a:effectLst>
                  <a:outerShdw blurRad="38100" dist="38100" dir="2700000" algn="tl">
                    <a:srgbClr val="000000">
                      <a:alpha val="43137"/>
                    </a:srgbClr>
                  </a:outerShdw>
                </a:effectLst>
                <a:latin typeface="Arial" pitchFamily="34" charset="0"/>
                <a:cs typeface="Arial" pitchFamily="34" charset="0"/>
              </a:rPr>
              <a:t>الإدارة </a:t>
            </a:r>
            <a:r>
              <a:rPr lang="ar-DZ" sz="4300" b="1" dirty="0" err="1" smtClean="0">
                <a:solidFill>
                  <a:srgbClr val="002060"/>
                </a:solidFill>
                <a:effectLst>
                  <a:outerShdw blurRad="38100" dist="38100" dir="2700000" algn="tl">
                    <a:srgbClr val="000000">
                      <a:alpha val="43137"/>
                    </a:srgbClr>
                  </a:outerShdw>
                </a:effectLst>
                <a:latin typeface="Arial" pitchFamily="34" charset="0"/>
                <a:cs typeface="Arial" pitchFamily="34" charset="0"/>
              </a:rPr>
              <a:t>بالأهداف:</a:t>
            </a:r>
            <a:endParaRPr lang="ar-DZ" sz="4300" b="1" dirty="0" smtClean="0">
              <a:solidFill>
                <a:srgbClr val="002060"/>
              </a:solidFill>
              <a:effectLst>
                <a:outerShdw blurRad="38100" dist="38100" dir="2700000" algn="tl">
                  <a:srgbClr val="000000">
                    <a:alpha val="43137"/>
                  </a:srgbClr>
                </a:outerShdw>
              </a:effectLst>
              <a:latin typeface="Arial" pitchFamily="34" charset="0"/>
              <a:cs typeface="Arial" pitchFamily="34" charset="0"/>
            </a:endParaRPr>
          </a:p>
          <a:p>
            <a:pPr indent="179388" algn="just" rtl="1">
              <a:buClr>
                <a:srgbClr val="C00000"/>
              </a:buClr>
            </a:pPr>
            <a:r>
              <a:rPr lang="ar-DZ" sz="3600" b="1" dirty="0" smtClean="0">
                <a:solidFill>
                  <a:srgbClr val="C00000"/>
                </a:solidFill>
                <a:effectLst>
                  <a:outerShdw blurRad="38100" dist="38100" dir="2700000" algn="tl">
                    <a:srgbClr val="000000">
                      <a:alpha val="43137"/>
                    </a:srgbClr>
                  </a:outerShdw>
                </a:effectLst>
                <a:latin typeface="Arial" pitchFamily="34" charset="0"/>
                <a:cs typeface="Arial" pitchFamily="34" charset="0"/>
              </a:rPr>
              <a:t>مفهومها: </a:t>
            </a:r>
            <a:r>
              <a:rPr lang="ar-DZ" sz="3600" b="1" dirty="0" smtClean="0">
                <a:solidFill>
                  <a:schemeClr val="accent3">
                    <a:lumMod val="60000"/>
                    <a:lumOff val="40000"/>
                  </a:schemeClr>
                </a:solidFill>
                <a:effectLst>
                  <a:outerShdw blurRad="38100" dist="38100" dir="2700000" algn="tl">
                    <a:srgbClr val="000000">
                      <a:alpha val="43137"/>
                    </a:srgbClr>
                  </a:outerShdw>
                </a:effectLst>
                <a:latin typeface="Arial" pitchFamily="34" charset="0"/>
                <a:cs typeface="Arial" pitchFamily="34" charset="0"/>
              </a:rPr>
              <a:t>هي أسلوب إداري يسمح بتوجيه كافة الجهود بالمنظمة وفي جميع المستويات لتحقيق الأهداف.</a:t>
            </a:r>
          </a:p>
          <a:p>
            <a:pPr indent="179388" algn="just" rtl="1">
              <a:buClr>
                <a:srgbClr val="C00000"/>
              </a:buClr>
            </a:pPr>
            <a:r>
              <a:rPr lang="ar-DZ" sz="3600" b="1" dirty="0" smtClean="0">
                <a:solidFill>
                  <a:srgbClr val="002060"/>
                </a:solidFill>
                <a:effectLst>
                  <a:outerShdw blurRad="38100" dist="38100" dir="2700000" algn="tl">
                    <a:srgbClr val="000000">
                      <a:alpha val="43137"/>
                    </a:srgbClr>
                  </a:outerShdw>
                </a:effectLst>
                <a:latin typeface="Arial" pitchFamily="34" charset="0"/>
                <a:cs typeface="Arial" pitchFamily="34" charset="0"/>
              </a:rPr>
              <a:t>”بيتر </a:t>
            </a:r>
            <a:r>
              <a:rPr lang="ar-DZ" sz="3600" b="1" dirty="0" err="1" smtClean="0">
                <a:solidFill>
                  <a:srgbClr val="002060"/>
                </a:solidFill>
                <a:effectLst>
                  <a:outerShdw blurRad="38100" dist="38100" dir="2700000" algn="tl">
                    <a:srgbClr val="000000">
                      <a:alpha val="43137"/>
                    </a:srgbClr>
                  </a:outerShdw>
                </a:effectLst>
                <a:latin typeface="Arial" pitchFamily="34" charset="0"/>
                <a:cs typeface="Arial" pitchFamily="34" charset="0"/>
              </a:rPr>
              <a:t>دراكر</a:t>
            </a:r>
            <a:r>
              <a:rPr lang="ar-DZ" sz="3600" b="1" dirty="0" smtClean="0">
                <a:solidFill>
                  <a:srgbClr val="002060"/>
                </a:solidFill>
                <a:effectLst>
                  <a:outerShdw blurRad="38100" dist="38100" dir="2700000" algn="tl">
                    <a:srgbClr val="000000">
                      <a:alpha val="43137"/>
                    </a:srgbClr>
                  </a:outerShdw>
                </a:effectLst>
                <a:latin typeface="Arial" pitchFamily="34" charset="0"/>
                <a:cs typeface="Arial" pitchFamily="34" charset="0"/>
              </a:rPr>
              <a:t>“ </a:t>
            </a:r>
            <a:r>
              <a:rPr lang="ar-DZ" sz="3600" b="1" dirty="0" smtClean="0">
                <a:solidFill>
                  <a:schemeClr val="accent3">
                    <a:lumMod val="60000"/>
                    <a:lumOff val="40000"/>
                  </a:schemeClr>
                </a:solidFill>
                <a:effectLst>
                  <a:outerShdw blurRad="38100" dist="38100" dir="2700000" algn="tl">
                    <a:srgbClr val="000000">
                      <a:alpha val="43137"/>
                    </a:srgbClr>
                  </a:outerShdw>
                </a:effectLst>
                <a:latin typeface="Arial" pitchFamily="34" charset="0"/>
                <a:cs typeface="Arial" pitchFamily="34" charset="0"/>
              </a:rPr>
              <a:t>أشار إلى هذا الأسلوب في كتابه</a:t>
            </a:r>
            <a:r>
              <a:rPr lang="fr-FR" sz="3600" b="1" dirty="0" smtClean="0">
                <a:solidFill>
                  <a:schemeClr val="accent3">
                    <a:lumMod val="60000"/>
                    <a:lumOff val="40000"/>
                  </a:schemeClr>
                </a:solidFill>
                <a:effectLst>
                  <a:outerShdw blurRad="38100" dist="38100" dir="2700000" algn="tl">
                    <a:srgbClr val="000000">
                      <a:alpha val="43137"/>
                    </a:srgbClr>
                  </a:outerShdw>
                </a:effectLst>
                <a:latin typeface="Arial" pitchFamily="34" charset="0"/>
                <a:cs typeface="Arial" pitchFamily="34" charset="0"/>
              </a:rPr>
              <a:t>            </a:t>
            </a:r>
            <a:r>
              <a:rPr lang="ar-DZ" sz="3600" b="1" dirty="0" smtClean="0">
                <a:solidFill>
                  <a:schemeClr val="accent3">
                    <a:lumMod val="60000"/>
                    <a:lumOff val="40000"/>
                  </a:schemeClr>
                </a:solidFill>
                <a:effectLst>
                  <a:outerShdw blurRad="38100" dist="38100" dir="2700000" algn="tl">
                    <a:srgbClr val="000000">
                      <a:alpha val="43137"/>
                    </a:srgbClr>
                  </a:outerShdw>
                </a:effectLst>
                <a:latin typeface="Arial" pitchFamily="34" charset="0"/>
                <a:cs typeface="Arial" pitchFamily="34" charset="0"/>
              </a:rPr>
              <a:t>       </a:t>
            </a:r>
            <a:r>
              <a:rPr lang="fr-FR" sz="2800" b="1" dirty="0" smtClean="0">
                <a:solidFill>
                  <a:srgbClr val="002060"/>
                </a:solidFill>
                <a:effectLst>
                  <a:outerShdw blurRad="38100" dist="38100" dir="2700000" algn="tl">
                    <a:srgbClr val="000000">
                      <a:alpha val="43137"/>
                    </a:srgbClr>
                  </a:outerShdw>
                </a:effectLst>
                <a:latin typeface="Arial" pitchFamily="34" charset="0"/>
                <a:cs typeface="Arial" pitchFamily="34" charset="0"/>
              </a:rPr>
              <a:t>« the </a:t>
            </a:r>
            <a:r>
              <a:rPr lang="fr-FR" sz="2800" b="1" dirty="0" err="1" smtClean="0">
                <a:solidFill>
                  <a:srgbClr val="002060"/>
                </a:solidFill>
                <a:effectLst>
                  <a:outerShdw blurRad="38100" dist="38100" dir="2700000" algn="tl">
                    <a:srgbClr val="000000">
                      <a:alpha val="43137"/>
                    </a:srgbClr>
                  </a:outerShdw>
                </a:effectLst>
                <a:latin typeface="Arial" pitchFamily="34" charset="0"/>
                <a:cs typeface="Arial" pitchFamily="34" charset="0"/>
              </a:rPr>
              <a:t>practise</a:t>
            </a:r>
            <a:r>
              <a:rPr lang="fr-FR" sz="2800" b="1" dirty="0" smtClean="0">
                <a:solidFill>
                  <a:srgbClr val="002060"/>
                </a:solidFill>
                <a:effectLst>
                  <a:outerShdw blurRad="38100" dist="38100" dir="2700000" algn="tl">
                    <a:srgbClr val="000000">
                      <a:alpha val="43137"/>
                    </a:srgbClr>
                  </a:outerShdw>
                </a:effectLst>
                <a:latin typeface="Arial" pitchFamily="34" charset="0"/>
                <a:cs typeface="Arial" pitchFamily="34" charset="0"/>
              </a:rPr>
              <a:t> of management » </a:t>
            </a:r>
            <a:r>
              <a:rPr lang="ar-DZ" sz="3600" b="1" dirty="0" smtClean="0">
                <a:solidFill>
                  <a:srgbClr val="002060"/>
                </a:solidFill>
                <a:effectLst>
                  <a:outerShdw blurRad="38100" dist="38100" dir="2700000" algn="tl">
                    <a:srgbClr val="000000">
                      <a:alpha val="43137"/>
                    </a:srgbClr>
                  </a:outerShdw>
                </a:effectLst>
                <a:latin typeface="Arial" pitchFamily="34" charset="0"/>
                <a:cs typeface="Arial" pitchFamily="34" charset="0"/>
              </a:rPr>
              <a:t> </a:t>
            </a:r>
            <a:r>
              <a:rPr lang="ar-DZ" sz="3600" b="1" dirty="0" smtClean="0">
                <a:solidFill>
                  <a:srgbClr val="002060"/>
                </a:solidFill>
                <a:effectLst>
                  <a:outerShdw blurRad="38100" dist="38100" dir="2700000" algn="tl">
                    <a:srgbClr val="000000">
                      <a:alpha val="43137"/>
                    </a:srgbClr>
                  </a:outerShdw>
                </a:effectLst>
                <a:latin typeface="Arial" pitchFamily="34" charset="0"/>
                <a:cs typeface="Arial" pitchFamily="34" charset="0"/>
              </a:rPr>
              <a:t>1954 </a:t>
            </a:r>
            <a:r>
              <a:rPr lang="ar-DZ" sz="3600" b="1" dirty="0" smtClean="0">
                <a:solidFill>
                  <a:schemeClr val="accent3">
                    <a:lumMod val="60000"/>
                    <a:lumOff val="40000"/>
                  </a:schemeClr>
                </a:solidFill>
                <a:effectLst>
                  <a:outerShdw blurRad="38100" dist="38100" dir="2700000" algn="tl">
                    <a:srgbClr val="000000">
                      <a:alpha val="43137"/>
                    </a:srgbClr>
                  </a:outerShdw>
                </a:effectLst>
                <a:latin typeface="Arial" pitchFamily="34" charset="0"/>
                <a:cs typeface="Arial" pitchFamily="34" charset="0"/>
              </a:rPr>
              <a:t>وأكد </a:t>
            </a:r>
            <a:r>
              <a:rPr lang="ar-DZ" sz="3600" b="1" dirty="0" smtClean="0">
                <a:solidFill>
                  <a:schemeClr val="accent3">
                    <a:lumMod val="60000"/>
                    <a:lumOff val="40000"/>
                  </a:schemeClr>
                </a:solidFill>
                <a:effectLst>
                  <a:outerShdw blurRad="38100" dist="38100" dir="2700000" algn="tl">
                    <a:srgbClr val="000000">
                      <a:alpha val="43137"/>
                    </a:srgbClr>
                  </a:outerShdw>
                </a:effectLst>
                <a:latin typeface="Arial" pitchFamily="34" charset="0"/>
                <a:cs typeface="Arial" pitchFamily="34" charset="0"/>
              </a:rPr>
              <a:t>فيه على أهمية وضع الأهداف للمنظمة والفرد معا، ويؤكد على أن المديرين يجب أن يركزوا على تحقيق الأهداف ويبرروا كافة الأنشطة من خلال مساهمتها في تحقيق هذه الأهداف.</a:t>
            </a:r>
          </a:p>
          <a:p>
            <a:pPr indent="179388" algn="just" rtl="1">
              <a:buClr>
                <a:srgbClr val="C00000"/>
              </a:buClr>
            </a:pPr>
            <a:r>
              <a:rPr lang="ar-DZ" sz="3600" b="1" dirty="0" smtClean="0">
                <a:solidFill>
                  <a:schemeClr val="accent3">
                    <a:lumMod val="60000"/>
                    <a:lumOff val="40000"/>
                  </a:schemeClr>
                </a:solidFill>
                <a:effectLst>
                  <a:outerShdw blurRad="38100" dist="38100" dir="2700000" algn="tl">
                    <a:srgbClr val="000000">
                      <a:alpha val="43137"/>
                    </a:srgbClr>
                  </a:outerShdw>
                </a:effectLst>
                <a:latin typeface="Arial" pitchFamily="34" charset="0"/>
                <a:cs typeface="Arial" pitchFamily="34" charset="0"/>
              </a:rPr>
              <a:t>تعتمد الإدارة بالأهداف على تعريف الأهداف لكل موظف وتوجيه أدائهم نحو </a:t>
            </a:r>
            <a:r>
              <a:rPr lang="ar-DZ" sz="3600" b="1" dirty="0" err="1" smtClean="0">
                <a:solidFill>
                  <a:schemeClr val="accent3">
                    <a:lumMod val="60000"/>
                    <a:lumOff val="40000"/>
                  </a:schemeClr>
                </a:solidFill>
                <a:effectLst>
                  <a:outerShdw blurRad="38100" dist="38100" dir="2700000" algn="tl">
                    <a:srgbClr val="000000">
                      <a:alpha val="43137"/>
                    </a:srgbClr>
                  </a:outerShdw>
                </a:effectLst>
                <a:latin typeface="Arial" pitchFamily="34" charset="0"/>
                <a:cs typeface="Arial" pitchFamily="34" charset="0"/>
              </a:rPr>
              <a:t>الأهداف.</a:t>
            </a:r>
            <a:r>
              <a:rPr lang="ar-DZ" sz="3600" b="1" dirty="0" smtClean="0">
                <a:solidFill>
                  <a:schemeClr val="accent3">
                    <a:lumMod val="60000"/>
                    <a:lumOff val="40000"/>
                  </a:schemeClr>
                </a:solidFill>
                <a:effectLst>
                  <a:outerShdw blurRad="38100" dist="38100" dir="2700000" algn="tl">
                    <a:srgbClr val="000000">
                      <a:alpha val="43137"/>
                    </a:srgbClr>
                  </a:outerShdw>
                </a:effectLst>
                <a:latin typeface="Arial" pitchFamily="34" charset="0"/>
                <a:cs typeface="Arial" pitchFamily="34" charset="0"/>
              </a:rPr>
              <a:t> </a:t>
            </a:r>
            <a:endParaRPr lang="ar-DZ" sz="3600" b="1" dirty="0" smtClean="0">
              <a:solidFill>
                <a:srgbClr val="002060"/>
              </a:solidFill>
              <a:effectLst>
                <a:outerShdw blurRad="38100" dist="38100" dir="2700000" algn="tl">
                  <a:srgbClr val="000000">
                    <a:alpha val="43137"/>
                  </a:srgbClr>
                </a:outerShdw>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11560" y="404664"/>
            <a:ext cx="8064896" cy="1008112"/>
          </a:xfrm>
        </p:spPr>
        <p:txBody>
          <a:bodyPr>
            <a:normAutofit fontScale="90000"/>
          </a:bodyPr>
          <a:lstStyle/>
          <a:p>
            <a:pPr algn="ctr" rtl="1"/>
            <a:r>
              <a:rPr lang="ar-DZ" sz="5000" dirty="0" smtClean="0">
                <a:solidFill>
                  <a:srgbClr val="C00000"/>
                </a:solidFill>
                <a:effectLst>
                  <a:outerShdw blurRad="38100" dist="38100" dir="2700000" algn="tl">
                    <a:srgbClr val="000000">
                      <a:alpha val="43137"/>
                    </a:srgbClr>
                  </a:outerShdw>
                </a:effectLst>
                <a:latin typeface="Arial" pitchFamily="34" charset="0"/>
                <a:cs typeface="Arial" pitchFamily="34" charset="0"/>
              </a:rPr>
              <a:t>المحور الثالث: المدرسة الكلاسيكية الجديدة</a:t>
            </a:r>
            <a:endParaRPr lang="fr-FR" sz="5000" dirty="0">
              <a:solidFill>
                <a:srgbClr val="C00000"/>
              </a:solidFill>
            </a:endParaRPr>
          </a:p>
        </p:txBody>
      </p:sp>
      <p:sp>
        <p:nvSpPr>
          <p:cNvPr id="3" name="Sous-titre 2"/>
          <p:cNvSpPr>
            <a:spLocks noGrp="1"/>
          </p:cNvSpPr>
          <p:nvPr>
            <p:ph type="subTitle" idx="1"/>
          </p:nvPr>
        </p:nvSpPr>
        <p:spPr>
          <a:xfrm>
            <a:off x="251520" y="1556792"/>
            <a:ext cx="8712968" cy="5112568"/>
          </a:xfrm>
        </p:spPr>
        <p:txBody>
          <a:bodyPr>
            <a:normAutofit/>
          </a:bodyPr>
          <a:lstStyle/>
          <a:p>
            <a:pPr indent="179388" algn="just" rtl="1">
              <a:buClr>
                <a:srgbClr val="C00000"/>
              </a:buClr>
            </a:pPr>
            <a:r>
              <a:rPr lang="ar-DZ" sz="4000" b="1" dirty="0" smtClean="0">
                <a:solidFill>
                  <a:srgbClr val="002060"/>
                </a:solidFill>
                <a:effectLst>
                  <a:outerShdw blurRad="38100" dist="38100" dir="2700000" algn="tl">
                    <a:srgbClr val="000000">
                      <a:alpha val="43137"/>
                    </a:srgbClr>
                  </a:outerShdw>
                </a:effectLst>
                <a:latin typeface="Arial" pitchFamily="34" charset="0"/>
                <a:cs typeface="Arial" pitchFamily="34" charset="0"/>
              </a:rPr>
              <a:t>الإدارة </a:t>
            </a:r>
            <a:r>
              <a:rPr lang="ar-DZ" sz="4000" b="1" dirty="0" err="1" smtClean="0">
                <a:solidFill>
                  <a:srgbClr val="002060"/>
                </a:solidFill>
                <a:effectLst>
                  <a:outerShdw blurRad="38100" dist="38100" dir="2700000" algn="tl">
                    <a:srgbClr val="000000">
                      <a:alpha val="43137"/>
                    </a:srgbClr>
                  </a:outerShdw>
                </a:effectLst>
                <a:latin typeface="Arial" pitchFamily="34" charset="0"/>
                <a:cs typeface="Arial" pitchFamily="34" charset="0"/>
              </a:rPr>
              <a:t>بالأهداف:</a:t>
            </a:r>
            <a:endParaRPr lang="ar-DZ" sz="4000" b="1" dirty="0" smtClean="0">
              <a:solidFill>
                <a:srgbClr val="002060"/>
              </a:solidFill>
              <a:effectLst>
                <a:outerShdw blurRad="38100" dist="38100" dir="2700000" algn="tl">
                  <a:srgbClr val="000000">
                    <a:alpha val="43137"/>
                  </a:srgbClr>
                </a:outerShdw>
              </a:effectLst>
              <a:latin typeface="Arial" pitchFamily="34" charset="0"/>
              <a:cs typeface="Arial" pitchFamily="34" charset="0"/>
            </a:endParaRPr>
          </a:p>
          <a:p>
            <a:pPr indent="179388" algn="just" rtl="1">
              <a:buClr>
                <a:srgbClr val="C00000"/>
              </a:buClr>
            </a:pPr>
            <a:r>
              <a:rPr lang="ar-DZ" sz="3600" b="1" dirty="0" err="1" smtClean="0">
                <a:solidFill>
                  <a:srgbClr val="C00000"/>
                </a:solidFill>
                <a:effectLst>
                  <a:outerShdw blurRad="38100" dist="38100" dir="2700000" algn="tl">
                    <a:srgbClr val="000000">
                      <a:alpha val="43137"/>
                    </a:srgbClr>
                  </a:outerShdw>
                </a:effectLst>
                <a:latin typeface="Arial" pitchFamily="34" charset="0"/>
                <a:cs typeface="Arial" pitchFamily="34" charset="0"/>
              </a:rPr>
              <a:t>مبادئها:</a:t>
            </a:r>
            <a:endParaRPr lang="ar-DZ" sz="3600" b="1" dirty="0" smtClean="0">
              <a:solidFill>
                <a:srgbClr val="C00000"/>
              </a:solidFill>
              <a:effectLst>
                <a:outerShdw blurRad="38100" dist="38100" dir="2700000" algn="tl">
                  <a:srgbClr val="000000">
                    <a:alpha val="43137"/>
                  </a:srgbClr>
                </a:outerShdw>
              </a:effectLst>
              <a:latin typeface="Arial" pitchFamily="34" charset="0"/>
              <a:cs typeface="Arial" pitchFamily="34" charset="0"/>
            </a:endParaRPr>
          </a:p>
          <a:p>
            <a:pPr indent="179388" algn="just" rtl="1">
              <a:buClr>
                <a:srgbClr val="C00000"/>
              </a:buClr>
              <a:buFont typeface="Wingdings" pitchFamily="2" charset="2"/>
              <a:buChar char="ü"/>
            </a:pPr>
            <a:r>
              <a:rPr lang="ar-DZ" sz="3600" b="1" dirty="0" smtClean="0">
                <a:solidFill>
                  <a:srgbClr val="C00000"/>
                </a:solidFill>
                <a:effectLst>
                  <a:outerShdw blurRad="38100" dist="38100" dir="2700000" algn="tl">
                    <a:srgbClr val="000000">
                      <a:alpha val="43137"/>
                    </a:srgbClr>
                  </a:outerShdw>
                </a:effectLst>
                <a:latin typeface="Arial" pitchFamily="34" charset="0"/>
                <a:cs typeface="Arial" pitchFamily="34" charset="0"/>
              </a:rPr>
              <a:t> </a:t>
            </a:r>
            <a:r>
              <a:rPr lang="ar-DZ" sz="3600" b="1" dirty="0" smtClean="0">
                <a:solidFill>
                  <a:schemeClr val="accent3">
                    <a:lumMod val="60000"/>
                    <a:lumOff val="40000"/>
                  </a:schemeClr>
                </a:solidFill>
                <a:effectLst>
                  <a:outerShdw blurRad="38100" dist="38100" dir="2700000" algn="tl">
                    <a:srgbClr val="000000">
                      <a:alpha val="43137"/>
                    </a:srgbClr>
                  </a:outerShdw>
                </a:effectLst>
                <a:latin typeface="Arial" pitchFamily="34" charset="0"/>
                <a:cs typeface="Arial" pitchFamily="34" charset="0"/>
              </a:rPr>
              <a:t>المشاركة</a:t>
            </a:r>
          </a:p>
          <a:p>
            <a:pPr indent="179388" algn="just" rtl="1">
              <a:buClr>
                <a:srgbClr val="C00000"/>
              </a:buClr>
              <a:buFont typeface="Wingdings" pitchFamily="2" charset="2"/>
              <a:buChar char="ü"/>
            </a:pPr>
            <a:r>
              <a:rPr lang="ar-DZ" sz="3600" b="1" dirty="0" smtClean="0">
                <a:solidFill>
                  <a:schemeClr val="accent3">
                    <a:lumMod val="60000"/>
                    <a:lumOff val="40000"/>
                  </a:schemeClr>
                </a:solidFill>
                <a:effectLst>
                  <a:outerShdw blurRad="38100" dist="38100" dir="2700000" algn="tl">
                    <a:srgbClr val="000000">
                      <a:alpha val="43137"/>
                    </a:srgbClr>
                  </a:outerShdw>
                </a:effectLst>
                <a:latin typeface="Arial" pitchFamily="34" charset="0"/>
                <a:cs typeface="Arial" pitchFamily="34" charset="0"/>
              </a:rPr>
              <a:t> الالتزام عند العاملين</a:t>
            </a:r>
          </a:p>
          <a:p>
            <a:pPr indent="179388" algn="just" rtl="1">
              <a:buClr>
                <a:srgbClr val="C00000"/>
              </a:buClr>
              <a:buFont typeface="Wingdings" pitchFamily="2" charset="2"/>
              <a:buChar char="ü"/>
            </a:pPr>
            <a:r>
              <a:rPr lang="ar-DZ" sz="3600" b="1" dirty="0" smtClean="0">
                <a:solidFill>
                  <a:schemeClr val="accent3">
                    <a:lumMod val="60000"/>
                    <a:lumOff val="40000"/>
                  </a:schemeClr>
                </a:solidFill>
                <a:effectLst>
                  <a:outerShdw blurRad="38100" dist="38100" dir="2700000" algn="tl">
                    <a:srgbClr val="000000">
                      <a:alpha val="43137"/>
                    </a:srgbClr>
                  </a:outerShdw>
                </a:effectLst>
                <a:latin typeface="Arial" pitchFamily="34" charset="0"/>
                <a:cs typeface="Arial" pitchFamily="34" charset="0"/>
              </a:rPr>
              <a:t> تحمل المسؤولية</a:t>
            </a:r>
          </a:p>
          <a:p>
            <a:pPr indent="179388" algn="just" rtl="1">
              <a:buClr>
                <a:srgbClr val="C00000"/>
              </a:buClr>
              <a:buFont typeface="Wingdings" pitchFamily="2" charset="2"/>
              <a:buChar char="ü"/>
            </a:pPr>
            <a:r>
              <a:rPr lang="ar-DZ" sz="3600" b="1" dirty="0" smtClean="0">
                <a:solidFill>
                  <a:schemeClr val="accent3">
                    <a:lumMod val="60000"/>
                    <a:lumOff val="40000"/>
                  </a:schemeClr>
                </a:solidFill>
                <a:effectLst>
                  <a:outerShdw blurRad="38100" dist="38100" dir="2700000" algn="tl">
                    <a:srgbClr val="000000">
                      <a:alpha val="43137"/>
                    </a:srgbClr>
                  </a:outerShdw>
                </a:effectLst>
                <a:latin typeface="Arial" pitchFamily="34" charset="0"/>
                <a:cs typeface="Arial" pitchFamily="34" charset="0"/>
              </a:rPr>
              <a:t>رفع الروح </a:t>
            </a:r>
            <a:r>
              <a:rPr lang="ar-DZ" sz="3600" b="1" dirty="0" smtClean="0">
                <a:solidFill>
                  <a:schemeClr val="accent3">
                    <a:lumMod val="60000"/>
                    <a:lumOff val="40000"/>
                  </a:schemeClr>
                </a:solidFill>
                <a:effectLst>
                  <a:outerShdw blurRad="38100" dist="38100" dir="2700000" algn="tl">
                    <a:srgbClr val="000000">
                      <a:alpha val="43137"/>
                    </a:srgbClr>
                  </a:outerShdw>
                </a:effectLst>
                <a:latin typeface="Arial" pitchFamily="34" charset="0"/>
                <a:cs typeface="Arial" pitchFamily="34" charset="0"/>
              </a:rPr>
              <a:t>المعنوية</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11560" y="404664"/>
            <a:ext cx="8064896" cy="1008112"/>
          </a:xfrm>
        </p:spPr>
        <p:txBody>
          <a:bodyPr>
            <a:normAutofit fontScale="90000"/>
          </a:bodyPr>
          <a:lstStyle/>
          <a:p>
            <a:pPr algn="ctr" rtl="1"/>
            <a:r>
              <a:rPr lang="ar-DZ" sz="5000" dirty="0" smtClean="0">
                <a:solidFill>
                  <a:srgbClr val="C00000"/>
                </a:solidFill>
                <a:effectLst>
                  <a:outerShdw blurRad="38100" dist="38100" dir="2700000" algn="tl">
                    <a:srgbClr val="000000">
                      <a:alpha val="43137"/>
                    </a:srgbClr>
                  </a:outerShdw>
                </a:effectLst>
                <a:latin typeface="Arial" pitchFamily="34" charset="0"/>
                <a:cs typeface="Arial" pitchFamily="34" charset="0"/>
              </a:rPr>
              <a:t>المحور الثالث: المدرسة الكلاسيكية الجديدة</a:t>
            </a:r>
            <a:endParaRPr lang="fr-FR" sz="5000" dirty="0">
              <a:solidFill>
                <a:srgbClr val="C00000"/>
              </a:solidFill>
            </a:endParaRPr>
          </a:p>
        </p:txBody>
      </p:sp>
      <p:sp>
        <p:nvSpPr>
          <p:cNvPr id="3" name="Sous-titre 2"/>
          <p:cNvSpPr>
            <a:spLocks noGrp="1"/>
          </p:cNvSpPr>
          <p:nvPr>
            <p:ph type="subTitle" idx="1"/>
          </p:nvPr>
        </p:nvSpPr>
        <p:spPr>
          <a:xfrm>
            <a:off x="251520" y="1556792"/>
            <a:ext cx="8712968" cy="5112568"/>
          </a:xfrm>
        </p:spPr>
        <p:txBody>
          <a:bodyPr>
            <a:normAutofit/>
          </a:bodyPr>
          <a:lstStyle/>
          <a:p>
            <a:pPr indent="179388" algn="just" rtl="1">
              <a:buClr>
                <a:srgbClr val="C00000"/>
              </a:buClr>
            </a:pPr>
            <a:r>
              <a:rPr lang="ar-DZ" sz="4000" b="1" dirty="0" smtClean="0">
                <a:solidFill>
                  <a:srgbClr val="002060"/>
                </a:solidFill>
                <a:effectLst>
                  <a:outerShdw blurRad="38100" dist="38100" dir="2700000" algn="tl">
                    <a:srgbClr val="000000">
                      <a:alpha val="43137"/>
                    </a:srgbClr>
                  </a:outerShdw>
                </a:effectLst>
                <a:latin typeface="Arial" pitchFamily="34" charset="0"/>
                <a:cs typeface="Arial" pitchFamily="34" charset="0"/>
              </a:rPr>
              <a:t>الإدارة </a:t>
            </a:r>
            <a:r>
              <a:rPr lang="ar-DZ" sz="4000" b="1" dirty="0" err="1" smtClean="0">
                <a:solidFill>
                  <a:srgbClr val="002060"/>
                </a:solidFill>
                <a:effectLst>
                  <a:outerShdw blurRad="38100" dist="38100" dir="2700000" algn="tl">
                    <a:srgbClr val="000000">
                      <a:alpha val="43137"/>
                    </a:srgbClr>
                  </a:outerShdw>
                </a:effectLst>
                <a:latin typeface="Arial" pitchFamily="34" charset="0"/>
                <a:cs typeface="Arial" pitchFamily="34" charset="0"/>
              </a:rPr>
              <a:t>بالأهداف:</a:t>
            </a:r>
            <a:r>
              <a:rPr lang="ar-DZ" sz="4000" b="1" dirty="0" smtClean="0">
                <a:solidFill>
                  <a:srgbClr val="002060"/>
                </a:solidFill>
                <a:effectLst>
                  <a:outerShdw blurRad="38100" dist="38100" dir="2700000" algn="tl">
                    <a:srgbClr val="000000">
                      <a:alpha val="43137"/>
                    </a:srgbClr>
                  </a:outerShdw>
                </a:effectLst>
                <a:latin typeface="Arial" pitchFamily="34" charset="0"/>
                <a:cs typeface="Arial" pitchFamily="34" charset="0"/>
              </a:rPr>
              <a:t> </a:t>
            </a:r>
          </a:p>
          <a:p>
            <a:pPr indent="179388" algn="just" rtl="1">
              <a:buClr>
                <a:srgbClr val="C00000"/>
              </a:buClr>
            </a:pPr>
            <a:r>
              <a:rPr lang="ar-DZ" sz="3600" b="1" dirty="0" err="1" smtClean="0">
                <a:solidFill>
                  <a:srgbClr val="C00000"/>
                </a:solidFill>
                <a:effectLst>
                  <a:outerShdw blurRad="38100" dist="38100" dir="2700000" algn="tl">
                    <a:srgbClr val="000000">
                      <a:alpha val="43137"/>
                    </a:srgbClr>
                  </a:outerShdw>
                </a:effectLst>
                <a:latin typeface="Arial" pitchFamily="34" charset="0"/>
                <a:cs typeface="Arial" pitchFamily="34" charset="0"/>
              </a:rPr>
              <a:t>خطواتها:</a:t>
            </a:r>
            <a:endParaRPr lang="ar-DZ" sz="3600" b="1" dirty="0" smtClean="0">
              <a:solidFill>
                <a:srgbClr val="C00000"/>
              </a:solidFill>
              <a:effectLst>
                <a:outerShdw blurRad="38100" dist="38100" dir="2700000" algn="tl">
                  <a:srgbClr val="000000">
                    <a:alpha val="43137"/>
                  </a:srgbClr>
                </a:outerShdw>
              </a:effectLst>
              <a:latin typeface="Arial" pitchFamily="34" charset="0"/>
              <a:cs typeface="Arial" pitchFamily="34" charset="0"/>
            </a:endParaRPr>
          </a:p>
          <a:p>
            <a:pPr indent="179388" algn="just" rtl="1">
              <a:buClr>
                <a:srgbClr val="C00000"/>
              </a:buClr>
              <a:buFont typeface="Wingdings" pitchFamily="2" charset="2"/>
              <a:buChar char="ü"/>
            </a:pPr>
            <a:r>
              <a:rPr lang="ar-DZ" sz="3600" b="1" dirty="0" smtClean="0">
                <a:solidFill>
                  <a:srgbClr val="C00000"/>
                </a:solidFill>
                <a:effectLst>
                  <a:outerShdw blurRad="38100" dist="38100" dir="2700000" algn="tl">
                    <a:srgbClr val="000000">
                      <a:alpha val="43137"/>
                    </a:srgbClr>
                  </a:outerShdw>
                </a:effectLst>
                <a:latin typeface="Arial" pitchFamily="34" charset="0"/>
                <a:cs typeface="Arial" pitchFamily="34" charset="0"/>
              </a:rPr>
              <a:t> </a:t>
            </a:r>
            <a:r>
              <a:rPr lang="ar-DZ" sz="3600" b="1" dirty="0" smtClean="0">
                <a:solidFill>
                  <a:schemeClr val="accent3">
                    <a:lumMod val="60000"/>
                    <a:lumOff val="40000"/>
                  </a:schemeClr>
                </a:solidFill>
                <a:effectLst>
                  <a:outerShdw blurRad="38100" dist="38100" dir="2700000" algn="tl">
                    <a:srgbClr val="000000">
                      <a:alpha val="43137"/>
                    </a:srgbClr>
                  </a:outerShdw>
                </a:effectLst>
                <a:latin typeface="Arial" pitchFamily="34" charset="0"/>
                <a:cs typeface="Arial" pitchFamily="34" charset="0"/>
              </a:rPr>
              <a:t>تحديد أهداف كل من الفرد والوحدة الإدارية والمنظمة</a:t>
            </a:r>
          </a:p>
          <a:p>
            <a:pPr indent="179388" algn="just" rtl="1">
              <a:buClr>
                <a:srgbClr val="C00000"/>
              </a:buClr>
              <a:buFont typeface="Wingdings" pitchFamily="2" charset="2"/>
              <a:buChar char="ü"/>
            </a:pPr>
            <a:r>
              <a:rPr lang="ar-DZ" sz="3600" b="1" dirty="0" smtClean="0">
                <a:solidFill>
                  <a:schemeClr val="accent3">
                    <a:lumMod val="60000"/>
                    <a:lumOff val="40000"/>
                  </a:schemeClr>
                </a:solidFill>
                <a:effectLst>
                  <a:outerShdw blurRad="38100" dist="38100" dir="2700000" algn="tl">
                    <a:srgbClr val="000000">
                      <a:alpha val="43137"/>
                    </a:srgbClr>
                  </a:outerShdw>
                </a:effectLst>
                <a:latin typeface="Arial" pitchFamily="34" charset="0"/>
                <a:cs typeface="Arial" pitchFamily="34" charset="0"/>
              </a:rPr>
              <a:t>اتخاذ الاجراءات العملية لتحقيق الأهداف وذلك من خلال تحديد واجبات الرئيس والمرؤوس ووضع الخطط وتخصيص الأموال.</a:t>
            </a:r>
          </a:p>
          <a:p>
            <a:pPr indent="179388" algn="just" rtl="1">
              <a:buClr>
                <a:srgbClr val="C00000"/>
              </a:buClr>
              <a:buFont typeface="Wingdings" pitchFamily="2" charset="2"/>
              <a:buChar char="ü"/>
            </a:pPr>
            <a:r>
              <a:rPr lang="ar-DZ" sz="3600" b="1" dirty="0" smtClean="0">
                <a:solidFill>
                  <a:schemeClr val="accent3">
                    <a:lumMod val="60000"/>
                    <a:lumOff val="40000"/>
                  </a:schemeClr>
                </a:solidFill>
                <a:effectLst>
                  <a:outerShdw blurRad="38100" dist="38100" dir="2700000" algn="tl">
                    <a:srgbClr val="000000">
                      <a:alpha val="43137"/>
                    </a:srgbClr>
                  </a:outerShdw>
                </a:effectLst>
                <a:latin typeface="Arial" pitchFamily="34" charset="0"/>
                <a:cs typeface="Arial" pitchFamily="34" charset="0"/>
              </a:rPr>
              <a:t>تنفيذ البرامج ومتابعتها ومراقبتها.</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11560" y="404664"/>
            <a:ext cx="8064896" cy="1008112"/>
          </a:xfrm>
        </p:spPr>
        <p:txBody>
          <a:bodyPr>
            <a:normAutofit fontScale="90000"/>
          </a:bodyPr>
          <a:lstStyle/>
          <a:p>
            <a:pPr algn="ctr" rtl="1"/>
            <a:r>
              <a:rPr lang="ar-DZ" sz="5000" dirty="0" smtClean="0">
                <a:solidFill>
                  <a:srgbClr val="C00000"/>
                </a:solidFill>
                <a:effectLst>
                  <a:outerShdw blurRad="38100" dist="38100" dir="2700000" algn="tl">
                    <a:srgbClr val="000000">
                      <a:alpha val="43137"/>
                    </a:srgbClr>
                  </a:outerShdw>
                </a:effectLst>
                <a:latin typeface="Arial" pitchFamily="34" charset="0"/>
                <a:cs typeface="Arial" pitchFamily="34" charset="0"/>
              </a:rPr>
              <a:t>المحور الثالث: المدرسة الكلاسيكية الجديدة</a:t>
            </a:r>
            <a:endParaRPr lang="fr-FR" sz="5000" dirty="0">
              <a:solidFill>
                <a:srgbClr val="C00000"/>
              </a:solidFill>
            </a:endParaRPr>
          </a:p>
        </p:txBody>
      </p:sp>
      <p:sp>
        <p:nvSpPr>
          <p:cNvPr id="3" name="Sous-titre 2"/>
          <p:cNvSpPr>
            <a:spLocks noGrp="1"/>
          </p:cNvSpPr>
          <p:nvPr>
            <p:ph type="subTitle" idx="1"/>
          </p:nvPr>
        </p:nvSpPr>
        <p:spPr>
          <a:xfrm>
            <a:off x="251520" y="1556792"/>
            <a:ext cx="8712968" cy="5112568"/>
          </a:xfrm>
        </p:spPr>
        <p:txBody>
          <a:bodyPr>
            <a:normAutofit lnSpcReduction="10000"/>
          </a:bodyPr>
          <a:lstStyle/>
          <a:p>
            <a:pPr indent="179388" algn="just" rtl="1">
              <a:buClr>
                <a:srgbClr val="C00000"/>
              </a:buClr>
            </a:pPr>
            <a:r>
              <a:rPr lang="ar-DZ" sz="4000" b="1" dirty="0" smtClean="0">
                <a:solidFill>
                  <a:srgbClr val="002060"/>
                </a:solidFill>
                <a:effectLst>
                  <a:outerShdw blurRad="38100" dist="38100" dir="2700000" algn="tl">
                    <a:srgbClr val="000000">
                      <a:alpha val="43137"/>
                    </a:srgbClr>
                  </a:outerShdw>
                </a:effectLst>
                <a:latin typeface="Arial" pitchFamily="34" charset="0"/>
                <a:cs typeface="Arial" pitchFamily="34" charset="0"/>
              </a:rPr>
              <a:t>الإدارة </a:t>
            </a:r>
            <a:r>
              <a:rPr lang="ar-DZ" sz="4000" b="1" dirty="0" err="1" smtClean="0">
                <a:solidFill>
                  <a:srgbClr val="002060"/>
                </a:solidFill>
                <a:effectLst>
                  <a:outerShdw blurRad="38100" dist="38100" dir="2700000" algn="tl">
                    <a:srgbClr val="000000">
                      <a:alpha val="43137"/>
                    </a:srgbClr>
                  </a:outerShdw>
                </a:effectLst>
                <a:latin typeface="Arial" pitchFamily="34" charset="0"/>
                <a:cs typeface="Arial" pitchFamily="34" charset="0"/>
              </a:rPr>
              <a:t>بالأهداف:</a:t>
            </a:r>
            <a:r>
              <a:rPr lang="ar-DZ" sz="4000" b="1" dirty="0" smtClean="0">
                <a:solidFill>
                  <a:srgbClr val="002060"/>
                </a:solidFill>
                <a:effectLst>
                  <a:outerShdw blurRad="38100" dist="38100" dir="2700000" algn="tl">
                    <a:srgbClr val="000000">
                      <a:alpha val="43137"/>
                    </a:srgbClr>
                  </a:outerShdw>
                </a:effectLst>
                <a:latin typeface="Arial" pitchFamily="34" charset="0"/>
                <a:cs typeface="Arial" pitchFamily="34" charset="0"/>
              </a:rPr>
              <a:t> </a:t>
            </a:r>
          </a:p>
          <a:p>
            <a:pPr indent="179388" algn="just" rtl="1">
              <a:buClr>
                <a:srgbClr val="C00000"/>
              </a:buClr>
            </a:pPr>
            <a:r>
              <a:rPr lang="ar-DZ" sz="3600" b="1" dirty="0" smtClean="0">
                <a:solidFill>
                  <a:srgbClr val="C00000"/>
                </a:solidFill>
                <a:effectLst>
                  <a:outerShdw blurRad="38100" dist="38100" dir="2700000" algn="tl">
                    <a:srgbClr val="000000">
                      <a:alpha val="43137"/>
                    </a:srgbClr>
                  </a:outerShdw>
                </a:effectLst>
                <a:latin typeface="Arial" pitchFamily="34" charset="0"/>
                <a:cs typeface="Arial" pitchFamily="34" charset="0"/>
              </a:rPr>
              <a:t>مقومات </a:t>
            </a:r>
            <a:r>
              <a:rPr lang="ar-DZ" sz="3600" b="1" dirty="0" err="1" smtClean="0">
                <a:solidFill>
                  <a:srgbClr val="C00000"/>
                </a:solidFill>
                <a:effectLst>
                  <a:outerShdw blurRad="38100" dist="38100" dir="2700000" algn="tl">
                    <a:srgbClr val="000000">
                      <a:alpha val="43137"/>
                    </a:srgbClr>
                  </a:outerShdw>
                </a:effectLst>
                <a:latin typeface="Arial" pitchFamily="34" charset="0"/>
                <a:cs typeface="Arial" pitchFamily="34" charset="0"/>
              </a:rPr>
              <a:t>نجاحها:</a:t>
            </a:r>
            <a:endParaRPr lang="ar-DZ" sz="3600" b="1" dirty="0" smtClean="0">
              <a:solidFill>
                <a:srgbClr val="C00000"/>
              </a:solidFill>
              <a:effectLst>
                <a:outerShdw blurRad="38100" dist="38100" dir="2700000" algn="tl">
                  <a:srgbClr val="000000">
                    <a:alpha val="43137"/>
                  </a:srgbClr>
                </a:outerShdw>
              </a:effectLst>
              <a:latin typeface="Arial" pitchFamily="34" charset="0"/>
              <a:cs typeface="Arial" pitchFamily="34" charset="0"/>
            </a:endParaRPr>
          </a:p>
          <a:p>
            <a:pPr indent="179388" algn="just" rtl="1">
              <a:buClr>
                <a:srgbClr val="C00000"/>
              </a:buClr>
              <a:buFont typeface="Wingdings" pitchFamily="2" charset="2"/>
              <a:buChar char="ü"/>
            </a:pPr>
            <a:r>
              <a:rPr lang="ar-DZ" sz="3600" b="1" dirty="0" smtClean="0">
                <a:solidFill>
                  <a:schemeClr val="accent3">
                    <a:lumMod val="60000"/>
                    <a:lumOff val="40000"/>
                  </a:schemeClr>
                </a:solidFill>
                <a:effectLst>
                  <a:outerShdw blurRad="38100" dist="38100" dir="2700000" algn="tl">
                    <a:srgbClr val="000000">
                      <a:alpha val="43137"/>
                    </a:srgbClr>
                  </a:outerShdw>
                </a:effectLst>
                <a:latin typeface="Arial" pitchFamily="34" charset="0"/>
                <a:cs typeface="Arial" pitchFamily="34" charset="0"/>
              </a:rPr>
              <a:t> نظام معلومات فعال</a:t>
            </a:r>
          </a:p>
          <a:p>
            <a:pPr indent="179388" algn="just" rtl="1">
              <a:buClr>
                <a:srgbClr val="C00000"/>
              </a:buClr>
              <a:buFont typeface="Wingdings" pitchFamily="2" charset="2"/>
              <a:buChar char="ü"/>
            </a:pPr>
            <a:r>
              <a:rPr lang="ar-DZ" sz="3600" b="1" dirty="0" smtClean="0">
                <a:solidFill>
                  <a:schemeClr val="accent3">
                    <a:lumMod val="60000"/>
                    <a:lumOff val="40000"/>
                  </a:schemeClr>
                </a:solidFill>
                <a:effectLst>
                  <a:outerShdw blurRad="38100" dist="38100" dir="2700000" algn="tl">
                    <a:srgbClr val="000000">
                      <a:alpha val="43137"/>
                    </a:srgbClr>
                  </a:outerShdw>
                </a:effectLst>
                <a:latin typeface="Arial" pitchFamily="34" charset="0"/>
                <a:cs typeface="Arial" pitchFamily="34" charset="0"/>
              </a:rPr>
              <a:t> شرح الأسلوب للجميع</a:t>
            </a:r>
          </a:p>
          <a:p>
            <a:pPr indent="179388" algn="just" rtl="1">
              <a:buClr>
                <a:srgbClr val="C00000"/>
              </a:buClr>
              <a:buFont typeface="Wingdings" pitchFamily="2" charset="2"/>
              <a:buChar char="ü"/>
            </a:pPr>
            <a:r>
              <a:rPr lang="ar-DZ" sz="3600" b="1" dirty="0" smtClean="0">
                <a:solidFill>
                  <a:schemeClr val="accent3">
                    <a:lumMod val="60000"/>
                    <a:lumOff val="40000"/>
                  </a:schemeClr>
                </a:solidFill>
                <a:effectLst>
                  <a:outerShdw blurRad="38100" dist="38100" dir="2700000" algn="tl">
                    <a:srgbClr val="000000">
                      <a:alpha val="43137"/>
                    </a:srgbClr>
                  </a:outerShdw>
                </a:effectLst>
                <a:latin typeface="Arial" pitchFamily="34" charset="0"/>
                <a:cs typeface="Arial" pitchFamily="34" charset="0"/>
              </a:rPr>
              <a:t> دعم الإدارة العليا</a:t>
            </a:r>
          </a:p>
          <a:p>
            <a:pPr indent="179388" algn="just" rtl="1">
              <a:buClr>
                <a:srgbClr val="C00000"/>
              </a:buClr>
              <a:buFont typeface="Wingdings" pitchFamily="2" charset="2"/>
              <a:buChar char="ü"/>
            </a:pPr>
            <a:r>
              <a:rPr lang="ar-DZ" sz="3600" b="1" dirty="0" smtClean="0">
                <a:solidFill>
                  <a:schemeClr val="accent3">
                    <a:lumMod val="60000"/>
                    <a:lumOff val="40000"/>
                  </a:schemeClr>
                </a:solidFill>
                <a:effectLst>
                  <a:outerShdw blurRad="38100" dist="38100" dir="2700000" algn="tl">
                    <a:srgbClr val="000000">
                      <a:alpha val="43137"/>
                    </a:srgbClr>
                  </a:outerShdw>
                </a:effectLst>
                <a:latin typeface="Arial" pitchFamily="34" charset="0"/>
                <a:cs typeface="Arial" pitchFamily="34" charset="0"/>
              </a:rPr>
              <a:t>تدريب العمال على الأسلوب</a:t>
            </a:r>
          </a:p>
          <a:p>
            <a:pPr indent="179388" algn="just" rtl="1">
              <a:buClr>
                <a:srgbClr val="C00000"/>
              </a:buClr>
              <a:buFont typeface="Wingdings" pitchFamily="2" charset="2"/>
              <a:buChar char="ü"/>
            </a:pPr>
            <a:r>
              <a:rPr lang="ar-DZ" sz="3600" b="1" dirty="0" smtClean="0">
                <a:solidFill>
                  <a:schemeClr val="accent3">
                    <a:lumMod val="60000"/>
                    <a:lumOff val="40000"/>
                  </a:schemeClr>
                </a:solidFill>
                <a:effectLst>
                  <a:outerShdw blurRad="38100" dist="38100" dir="2700000" algn="tl">
                    <a:srgbClr val="000000">
                      <a:alpha val="43137"/>
                    </a:srgbClr>
                  </a:outerShdw>
                </a:effectLst>
                <a:latin typeface="Arial" pitchFamily="34" charset="0"/>
                <a:cs typeface="Arial" pitchFamily="34" charset="0"/>
              </a:rPr>
              <a:t> تفويض السلطة</a:t>
            </a:r>
          </a:p>
          <a:p>
            <a:pPr indent="179388" algn="just" rtl="1">
              <a:buClr>
                <a:srgbClr val="C00000"/>
              </a:buClr>
              <a:buFont typeface="Wingdings" pitchFamily="2" charset="2"/>
              <a:buChar char="ü"/>
            </a:pPr>
            <a:r>
              <a:rPr lang="ar-DZ" sz="3600" b="1" dirty="0" smtClean="0">
                <a:solidFill>
                  <a:schemeClr val="accent3">
                    <a:lumMod val="60000"/>
                    <a:lumOff val="40000"/>
                  </a:schemeClr>
                </a:solidFill>
                <a:effectLst>
                  <a:outerShdw blurRad="38100" dist="38100" dir="2700000" algn="tl">
                    <a:srgbClr val="000000">
                      <a:alpha val="43137"/>
                    </a:srgbClr>
                  </a:outerShdw>
                </a:effectLst>
                <a:latin typeface="Arial" pitchFamily="34" charset="0"/>
                <a:cs typeface="Arial" pitchFamily="34" charset="0"/>
              </a:rPr>
              <a:t>الأخذ بالأفكار الإبداعية ومقترحات العمال.</a:t>
            </a:r>
          </a:p>
          <a:p>
            <a:pPr indent="179388" algn="just" rtl="1">
              <a:buClr>
                <a:srgbClr val="C00000"/>
              </a:buClr>
            </a:pPr>
            <a:endParaRPr lang="ar-DZ" sz="3600" b="1" dirty="0" smtClean="0">
              <a:solidFill>
                <a:schemeClr val="accent3">
                  <a:lumMod val="60000"/>
                  <a:lumOff val="40000"/>
                </a:schemeClr>
              </a:solidFill>
              <a:effectLst>
                <a:outerShdw blurRad="38100" dist="38100" dir="2700000" algn="tl">
                  <a:srgbClr val="000000">
                    <a:alpha val="43137"/>
                  </a:srgbClr>
                </a:outerShdw>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11560" y="404664"/>
            <a:ext cx="8064896" cy="1008112"/>
          </a:xfrm>
        </p:spPr>
        <p:txBody>
          <a:bodyPr>
            <a:normAutofit fontScale="90000"/>
          </a:bodyPr>
          <a:lstStyle/>
          <a:p>
            <a:pPr algn="ctr" rtl="1"/>
            <a:r>
              <a:rPr lang="ar-DZ" sz="5000" dirty="0" smtClean="0">
                <a:solidFill>
                  <a:srgbClr val="C00000"/>
                </a:solidFill>
                <a:effectLst>
                  <a:outerShdw blurRad="38100" dist="38100" dir="2700000" algn="tl">
                    <a:srgbClr val="000000">
                      <a:alpha val="43137"/>
                    </a:srgbClr>
                  </a:outerShdw>
                </a:effectLst>
                <a:latin typeface="Arial" pitchFamily="34" charset="0"/>
                <a:cs typeface="Arial" pitchFamily="34" charset="0"/>
              </a:rPr>
              <a:t>المحور الثالث: المدرسة الكلاسيكية الجديدة</a:t>
            </a:r>
            <a:endParaRPr lang="fr-FR" sz="5000" dirty="0">
              <a:solidFill>
                <a:srgbClr val="C00000"/>
              </a:solidFill>
            </a:endParaRPr>
          </a:p>
        </p:txBody>
      </p:sp>
      <p:sp>
        <p:nvSpPr>
          <p:cNvPr id="3" name="Sous-titre 2"/>
          <p:cNvSpPr>
            <a:spLocks noGrp="1"/>
          </p:cNvSpPr>
          <p:nvPr>
            <p:ph type="subTitle" idx="1"/>
          </p:nvPr>
        </p:nvSpPr>
        <p:spPr>
          <a:xfrm>
            <a:off x="251520" y="1556792"/>
            <a:ext cx="8712968" cy="5112568"/>
          </a:xfrm>
        </p:spPr>
        <p:txBody>
          <a:bodyPr>
            <a:normAutofit/>
          </a:bodyPr>
          <a:lstStyle/>
          <a:p>
            <a:pPr indent="179388" algn="just" rtl="1">
              <a:buClr>
                <a:srgbClr val="C00000"/>
              </a:buClr>
            </a:pPr>
            <a:r>
              <a:rPr lang="ar-DZ" sz="4400" b="1" dirty="0" err="1" smtClean="0">
                <a:solidFill>
                  <a:srgbClr val="002060"/>
                </a:solidFill>
                <a:effectLst>
                  <a:outerShdw blurRad="38100" dist="38100" dir="2700000" algn="tl">
                    <a:srgbClr val="000000">
                      <a:alpha val="43137"/>
                    </a:srgbClr>
                  </a:outerShdw>
                </a:effectLst>
                <a:latin typeface="Arial" pitchFamily="34" charset="0"/>
                <a:cs typeface="Arial" pitchFamily="34" charset="0"/>
              </a:rPr>
              <a:t>روادها:</a:t>
            </a:r>
            <a:endParaRPr lang="ar-DZ" sz="4400" b="1" dirty="0" smtClean="0">
              <a:solidFill>
                <a:srgbClr val="002060"/>
              </a:solidFill>
              <a:effectLst>
                <a:outerShdw blurRad="38100" dist="38100" dir="2700000" algn="tl">
                  <a:srgbClr val="000000">
                    <a:alpha val="43137"/>
                  </a:srgbClr>
                </a:outerShdw>
              </a:effectLst>
              <a:latin typeface="Arial" pitchFamily="34" charset="0"/>
              <a:cs typeface="Arial" pitchFamily="34" charset="0"/>
            </a:endParaRPr>
          </a:p>
          <a:p>
            <a:pPr indent="179388" algn="just" rtl="1">
              <a:buClr>
                <a:srgbClr val="C00000"/>
              </a:buClr>
            </a:pPr>
            <a:r>
              <a:rPr lang="ar-DZ" sz="3600" b="1" dirty="0" smtClean="0">
                <a:solidFill>
                  <a:srgbClr val="C00000"/>
                </a:solidFill>
                <a:effectLst>
                  <a:outerShdw blurRad="38100" dist="38100" dir="2700000" algn="tl">
                    <a:srgbClr val="000000">
                      <a:alpha val="43137"/>
                    </a:srgbClr>
                  </a:outerShdw>
                </a:effectLst>
                <a:latin typeface="Arial" pitchFamily="34" charset="0"/>
                <a:cs typeface="Arial" pitchFamily="34" charset="0"/>
              </a:rPr>
              <a:t>ألفريد سلون </a:t>
            </a:r>
            <a:r>
              <a:rPr lang="fr-FR" sz="3600" b="1" dirty="0" smtClean="0">
                <a:solidFill>
                  <a:srgbClr val="C00000"/>
                </a:solidFill>
                <a:effectLst>
                  <a:outerShdw blurRad="38100" dist="38100" dir="2700000" algn="tl">
                    <a:srgbClr val="000000">
                      <a:alpha val="43137"/>
                    </a:srgbClr>
                  </a:outerShdw>
                </a:effectLst>
                <a:latin typeface="Arial" pitchFamily="34" charset="0"/>
                <a:cs typeface="Arial" pitchFamily="34" charset="0"/>
              </a:rPr>
              <a:t>Alfred </a:t>
            </a:r>
            <a:r>
              <a:rPr lang="fr-FR" sz="3600" b="1" dirty="0" err="1" smtClean="0">
                <a:solidFill>
                  <a:srgbClr val="C00000"/>
                </a:solidFill>
                <a:effectLst>
                  <a:outerShdw blurRad="38100" dist="38100" dir="2700000" algn="tl">
                    <a:srgbClr val="000000">
                      <a:alpha val="43137"/>
                    </a:srgbClr>
                  </a:outerShdw>
                </a:effectLst>
                <a:latin typeface="Arial" pitchFamily="34" charset="0"/>
                <a:cs typeface="Arial" pitchFamily="34" charset="0"/>
              </a:rPr>
              <a:t>Sloan</a:t>
            </a:r>
            <a:r>
              <a:rPr lang="ar-DZ" sz="3600" b="1" dirty="0" err="1" smtClean="0">
                <a:solidFill>
                  <a:srgbClr val="C00000"/>
                </a:solidFill>
                <a:effectLst>
                  <a:outerShdw blurRad="38100" dist="38100" dir="2700000" algn="tl">
                    <a:srgbClr val="000000">
                      <a:alpha val="43137"/>
                    </a:srgbClr>
                  </a:outerShdw>
                </a:effectLst>
                <a:latin typeface="Arial" pitchFamily="34" charset="0"/>
                <a:cs typeface="Arial" pitchFamily="34" charset="0"/>
              </a:rPr>
              <a:t>:</a:t>
            </a:r>
            <a:endParaRPr lang="ar-DZ" sz="3600" b="1" dirty="0" smtClean="0">
              <a:solidFill>
                <a:srgbClr val="C00000"/>
              </a:solidFill>
              <a:effectLst>
                <a:outerShdw blurRad="38100" dist="38100" dir="2700000" algn="tl">
                  <a:srgbClr val="000000">
                    <a:alpha val="43137"/>
                  </a:srgbClr>
                </a:outerShdw>
              </a:effectLst>
              <a:latin typeface="Arial" pitchFamily="34" charset="0"/>
              <a:cs typeface="Arial" pitchFamily="34" charset="0"/>
            </a:endParaRPr>
          </a:p>
          <a:p>
            <a:pPr indent="449263" rtl="1"/>
            <a:r>
              <a:rPr lang="ar-SA" sz="3600" b="1" dirty="0" smtClean="0">
                <a:solidFill>
                  <a:schemeClr val="accent3">
                    <a:lumMod val="60000"/>
                    <a:lumOff val="40000"/>
                  </a:schemeClr>
                </a:solidFill>
                <a:effectLst>
                  <a:outerShdw blurRad="38100" dist="38100" dir="2700000" algn="tl">
                    <a:srgbClr val="000000">
                      <a:alpha val="43137"/>
                    </a:srgbClr>
                  </a:outerShdw>
                </a:effectLst>
              </a:rPr>
              <a:t>كان يشغل منصب مدير عام في شركة </a:t>
            </a:r>
            <a:r>
              <a:rPr lang="fr-FR" sz="3600" b="1" dirty="0" smtClean="0">
                <a:solidFill>
                  <a:schemeClr val="accent3">
                    <a:lumMod val="60000"/>
                    <a:lumOff val="40000"/>
                  </a:schemeClr>
                </a:solidFill>
                <a:effectLst>
                  <a:outerShdw blurRad="38100" dist="38100" dir="2700000" algn="tl">
                    <a:srgbClr val="000000">
                      <a:alpha val="43137"/>
                    </a:srgbClr>
                  </a:outerShdw>
                </a:effectLst>
              </a:rPr>
              <a:t>General Motors</a:t>
            </a:r>
            <a:r>
              <a:rPr lang="ar-DZ" sz="3600" b="1" dirty="0" smtClean="0">
                <a:solidFill>
                  <a:schemeClr val="accent3">
                    <a:lumMod val="60000"/>
                    <a:lumOff val="40000"/>
                  </a:schemeClr>
                </a:solidFill>
                <a:effectLst>
                  <a:outerShdw blurRad="38100" dist="38100" dir="2700000" algn="tl">
                    <a:srgbClr val="000000">
                      <a:alpha val="43137"/>
                    </a:srgbClr>
                  </a:outerShdw>
                </a:effectLst>
              </a:rPr>
              <a:t> </a:t>
            </a:r>
            <a:r>
              <a:rPr lang="ar-SA" sz="3600" b="1" dirty="0" smtClean="0">
                <a:solidFill>
                  <a:schemeClr val="accent3">
                    <a:lumMod val="60000"/>
                    <a:lumOff val="40000"/>
                  </a:schemeClr>
                </a:solidFill>
                <a:effectLst>
                  <a:outerShdw blurRad="38100" dist="38100" dir="2700000" algn="tl">
                    <a:srgbClr val="000000">
                      <a:alpha val="43137"/>
                    </a:srgbClr>
                  </a:outerShdw>
                </a:effectLst>
              </a:rPr>
              <a:t>لمدة 33 عاما ثم شغل منصب رئيس</a:t>
            </a:r>
            <a:r>
              <a:rPr lang="ar-DZ" sz="3600" b="1" dirty="0" err="1" smtClean="0">
                <a:solidFill>
                  <a:schemeClr val="accent3">
                    <a:lumMod val="60000"/>
                    <a:lumOff val="40000"/>
                  </a:schemeClr>
                </a:solidFill>
                <a:effectLst>
                  <a:outerShdw blurRad="38100" dist="38100" dir="2700000" algn="tl">
                    <a:srgbClr val="000000">
                      <a:alpha val="43137"/>
                    </a:srgbClr>
                  </a:outerShdw>
                </a:effectLst>
              </a:rPr>
              <a:t>.</a:t>
            </a:r>
            <a:r>
              <a:rPr lang="fr-FR" sz="3600" b="1" dirty="0" smtClean="0">
                <a:solidFill>
                  <a:schemeClr val="accent3">
                    <a:lumMod val="60000"/>
                    <a:lumOff val="40000"/>
                  </a:schemeClr>
                </a:solidFill>
                <a:effectLst>
                  <a:outerShdw blurRad="38100" dist="38100" dir="2700000" algn="tl">
                    <a:srgbClr val="000000">
                      <a:alpha val="43137"/>
                    </a:srgbClr>
                  </a:outerShdw>
                </a:effectLst>
              </a:rPr>
              <a:t> </a:t>
            </a:r>
            <a:r>
              <a:rPr lang="ar-SA" sz="3600" b="1" dirty="0" smtClean="0">
                <a:solidFill>
                  <a:schemeClr val="accent3">
                    <a:lumMod val="60000"/>
                    <a:lumOff val="40000"/>
                  </a:schemeClr>
                </a:solidFill>
                <a:effectLst>
                  <a:outerShdw blurRad="38100" dist="38100" dir="2700000" algn="tl">
                    <a:srgbClr val="000000">
                      <a:alpha val="43137"/>
                    </a:srgbClr>
                  </a:outerShdw>
                </a:effectLst>
              </a:rPr>
              <a:t>كتب كتابا واحدا </a:t>
            </a:r>
            <a:r>
              <a:rPr lang="ar-SA" sz="3600" b="1" dirty="0" err="1" smtClean="0">
                <a:solidFill>
                  <a:schemeClr val="accent3">
                    <a:lumMod val="60000"/>
                    <a:lumOff val="40000"/>
                  </a:schemeClr>
                </a:solidFill>
                <a:effectLst>
                  <a:outerShdw blurRad="38100" dist="38100" dir="2700000" algn="tl">
                    <a:srgbClr val="000000">
                      <a:alpha val="43137"/>
                    </a:srgbClr>
                  </a:outerShdw>
                </a:effectLst>
              </a:rPr>
              <a:t>فقط  ”</a:t>
            </a:r>
            <a:r>
              <a:rPr lang="ar-DZ" sz="3600" b="1" dirty="0" smtClean="0">
                <a:solidFill>
                  <a:schemeClr val="accent3">
                    <a:lumMod val="60000"/>
                    <a:lumOff val="40000"/>
                  </a:schemeClr>
                </a:solidFill>
                <a:effectLst>
                  <a:outerShdw blurRad="38100" dist="38100" dir="2700000" algn="tl">
                    <a:srgbClr val="000000">
                      <a:alpha val="43137"/>
                    </a:srgbClr>
                  </a:outerShdw>
                </a:effectLst>
              </a:rPr>
              <a:t> </a:t>
            </a:r>
            <a:r>
              <a:rPr lang="ar-SA" sz="3600" b="1" dirty="0" smtClean="0">
                <a:solidFill>
                  <a:schemeClr val="accent3">
                    <a:lumMod val="60000"/>
                    <a:lumOff val="40000"/>
                  </a:schemeClr>
                </a:solidFill>
                <a:effectLst>
                  <a:outerShdw blurRad="38100" dist="38100" dir="2700000" algn="tl">
                    <a:srgbClr val="000000">
                      <a:alpha val="43137"/>
                    </a:srgbClr>
                  </a:outerShdw>
                </a:effectLst>
              </a:rPr>
              <a:t>السنوات التي أمضيتها مع جنرال </a:t>
            </a:r>
            <a:r>
              <a:rPr lang="ar-SA" sz="3600" b="1" dirty="0" err="1" smtClean="0">
                <a:solidFill>
                  <a:schemeClr val="accent3">
                    <a:lumMod val="60000"/>
                    <a:lumOff val="40000"/>
                  </a:schemeClr>
                </a:solidFill>
                <a:effectLst>
                  <a:outerShdw blurRad="38100" dist="38100" dir="2700000" algn="tl">
                    <a:srgbClr val="000000">
                      <a:alpha val="43137"/>
                    </a:srgbClr>
                  </a:outerShdw>
                </a:effectLst>
              </a:rPr>
              <a:t>موتورز</a:t>
            </a:r>
            <a:r>
              <a:rPr lang="ar-DZ" sz="3600" b="1" dirty="0" err="1" smtClean="0">
                <a:solidFill>
                  <a:schemeClr val="accent3">
                    <a:lumMod val="60000"/>
                    <a:lumOff val="40000"/>
                  </a:schemeClr>
                </a:solidFill>
                <a:effectLst>
                  <a:outerShdw blurRad="38100" dist="38100" dir="2700000" algn="tl">
                    <a:srgbClr val="000000">
                      <a:alpha val="43137"/>
                    </a:srgbClr>
                  </a:outerShdw>
                </a:effectLst>
              </a:rPr>
              <a:t>“</a:t>
            </a:r>
            <a:r>
              <a:rPr lang="ar-SA" sz="3600" b="1" dirty="0" smtClean="0">
                <a:solidFill>
                  <a:schemeClr val="accent3">
                    <a:lumMod val="60000"/>
                    <a:lumOff val="40000"/>
                  </a:schemeClr>
                </a:solidFill>
                <a:effectLst>
                  <a:outerShdw blurRad="38100" dist="38100" dir="2700000" algn="tl">
                    <a:srgbClr val="000000">
                      <a:alpha val="43137"/>
                    </a:srgbClr>
                  </a:outerShdw>
                </a:effectLst>
              </a:rPr>
              <a:t> </a:t>
            </a:r>
            <a:r>
              <a:rPr lang="fr-FR" sz="3600" b="1" dirty="0" err="1" smtClean="0">
                <a:solidFill>
                  <a:schemeClr val="accent3">
                    <a:lumMod val="60000"/>
                    <a:lumOff val="40000"/>
                  </a:schemeClr>
                </a:solidFill>
                <a:effectLst>
                  <a:outerShdw blurRad="38100" dist="38100" dir="2700000" algn="tl">
                    <a:srgbClr val="000000">
                      <a:alpha val="43137"/>
                    </a:srgbClr>
                  </a:outerShdw>
                </a:effectLst>
              </a:rPr>
              <a:t>my</a:t>
            </a:r>
            <a:r>
              <a:rPr lang="fr-FR" sz="3600" b="1" dirty="0" smtClean="0">
                <a:solidFill>
                  <a:schemeClr val="accent3">
                    <a:lumMod val="60000"/>
                    <a:lumOff val="40000"/>
                  </a:schemeClr>
                </a:solidFill>
                <a:effectLst>
                  <a:outerShdw blurRad="38100" dist="38100" dir="2700000" algn="tl">
                    <a:srgbClr val="000000">
                      <a:alpha val="43137"/>
                    </a:srgbClr>
                  </a:outerShdw>
                </a:effectLst>
              </a:rPr>
              <a:t>  </a:t>
            </a:r>
            <a:r>
              <a:rPr lang="fr-FR" sz="3600" b="1" dirty="0" err="1" smtClean="0">
                <a:solidFill>
                  <a:schemeClr val="accent3">
                    <a:lumMod val="60000"/>
                    <a:lumOff val="40000"/>
                  </a:schemeClr>
                </a:solidFill>
                <a:effectLst>
                  <a:outerShdw blurRad="38100" dist="38100" dir="2700000" algn="tl">
                    <a:srgbClr val="000000">
                      <a:alpha val="43137"/>
                    </a:srgbClr>
                  </a:outerShdw>
                </a:effectLst>
              </a:rPr>
              <a:t>years</a:t>
            </a:r>
            <a:r>
              <a:rPr lang="fr-FR" sz="3600" b="1" dirty="0" smtClean="0">
                <a:solidFill>
                  <a:schemeClr val="accent3">
                    <a:lumMod val="60000"/>
                    <a:lumOff val="40000"/>
                  </a:schemeClr>
                </a:solidFill>
                <a:effectLst>
                  <a:outerShdw blurRad="38100" dist="38100" dir="2700000" algn="tl">
                    <a:srgbClr val="000000">
                      <a:alpha val="43137"/>
                    </a:srgbClr>
                  </a:outerShdw>
                </a:effectLst>
              </a:rPr>
              <a:t> </a:t>
            </a:r>
            <a:r>
              <a:rPr lang="fr-FR" sz="3600" b="1" dirty="0" err="1" smtClean="0">
                <a:solidFill>
                  <a:schemeClr val="accent3">
                    <a:lumMod val="60000"/>
                    <a:lumOff val="40000"/>
                  </a:schemeClr>
                </a:solidFill>
                <a:effectLst>
                  <a:outerShdw blurRad="38100" dist="38100" dir="2700000" algn="tl">
                    <a:srgbClr val="000000">
                      <a:alpha val="43137"/>
                    </a:srgbClr>
                  </a:outerShdw>
                </a:effectLst>
              </a:rPr>
              <a:t>with</a:t>
            </a:r>
            <a:r>
              <a:rPr lang="fr-FR" sz="3600" b="1" dirty="0" smtClean="0">
                <a:solidFill>
                  <a:schemeClr val="accent3">
                    <a:lumMod val="60000"/>
                    <a:lumOff val="40000"/>
                  </a:schemeClr>
                </a:solidFill>
                <a:effectLst>
                  <a:outerShdw blurRad="38100" dist="38100" dir="2700000" algn="tl">
                    <a:srgbClr val="000000">
                      <a:alpha val="43137"/>
                    </a:srgbClr>
                  </a:outerShdw>
                </a:effectLst>
              </a:rPr>
              <a:t> General Motors</a:t>
            </a:r>
            <a:endParaRPr lang="ar-DZ" sz="3600" b="1" dirty="0" smtClean="0">
              <a:solidFill>
                <a:schemeClr val="accent3">
                  <a:lumMod val="60000"/>
                  <a:lumOff val="40000"/>
                </a:schemeClr>
              </a:solidFill>
              <a:effectLst>
                <a:outerShdw blurRad="38100" dist="38100" dir="2700000" algn="tl">
                  <a:srgbClr val="000000">
                    <a:alpha val="43137"/>
                  </a:srgbClr>
                </a:outerShdw>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11560" y="404664"/>
            <a:ext cx="8064896" cy="1008112"/>
          </a:xfrm>
        </p:spPr>
        <p:txBody>
          <a:bodyPr>
            <a:normAutofit fontScale="90000"/>
          </a:bodyPr>
          <a:lstStyle/>
          <a:p>
            <a:pPr algn="ctr" rtl="1"/>
            <a:r>
              <a:rPr lang="ar-DZ" sz="5000" dirty="0" smtClean="0">
                <a:solidFill>
                  <a:srgbClr val="C00000"/>
                </a:solidFill>
                <a:effectLst>
                  <a:outerShdw blurRad="38100" dist="38100" dir="2700000" algn="tl">
                    <a:srgbClr val="000000">
                      <a:alpha val="43137"/>
                    </a:srgbClr>
                  </a:outerShdw>
                </a:effectLst>
                <a:latin typeface="Arial" pitchFamily="34" charset="0"/>
                <a:cs typeface="Arial" pitchFamily="34" charset="0"/>
              </a:rPr>
              <a:t>المحور الثالث: المدرسة الكلاسيكية الجديدة</a:t>
            </a:r>
            <a:endParaRPr lang="fr-FR" sz="5000" dirty="0">
              <a:solidFill>
                <a:srgbClr val="C00000"/>
              </a:solidFill>
            </a:endParaRPr>
          </a:p>
        </p:txBody>
      </p:sp>
      <p:sp>
        <p:nvSpPr>
          <p:cNvPr id="3" name="Sous-titre 2"/>
          <p:cNvSpPr>
            <a:spLocks noGrp="1"/>
          </p:cNvSpPr>
          <p:nvPr>
            <p:ph type="subTitle" idx="1"/>
          </p:nvPr>
        </p:nvSpPr>
        <p:spPr>
          <a:xfrm>
            <a:off x="251520" y="1556792"/>
            <a:ext cx="8712968" cy="5112568"/>
          </a:xfrm>
        </p:spPr>
        <p:txBody>
          <a:bodyPr>
            <a:normAutofit fontScale="85000" lnSpcReduction="20000"/>
          </a:bodyPr>
          <a:lstStyle/>
          <a:p>
            <a:pPr indent="179388" algn="just" rtl="1">
              <a:buClr>
                <a:srgbClr val="C00000"/>
              </a:buClr>
            </a:pPr>
            <a:r>
              <a:rPr lang="ar-DZ" sz="4400" b="1" dirty="0" err="1" smtClean="0">
                <a:solidFill>
                  <a:srgbClr val="002060"/>
                </a:solidFill>
                <a:effectLst>
                  <a:outerShdw blurRad="38100" dist="38100" dir="2700000" algn="tl">
                    <a:srgbClr val="000000">
                      <a:alpha val="43137"/>
                    </a:srgbClr>
                  </a:outerShdw>
                </a:effectLst>
                <a:latin typeface="Arial" pitchFamily="34" charset="0"/>
                <a:cs typeface="Arial" pitchFamily="34" charset="0"/>
              </a:rPr>
              <a:t>روادها:</a:t>
            </a:r>
            <a:endParaRPr lang="ar-DZ" sz="4400" b="1" dirty="0" smtClean="0">
              <a:solidFill>
                <a:srgbClr val="002060"/>
              </a:solidFill>
              <a:effectLst>
                <a:outerShdw blurRad="38100" dist="38100" dir="2700000" algn="tl">
                  <a:srgbClr val="000000">
                    <a:alpha val="43137"/>
                  </a:srgbClr>
                </a:outerShdw>
              </a:effectLst>
              <a:latin typeface="Arial" pitchFamily="34" charset="0"/>
              <a:cs typeface="Arial" pitchFamily="34" charset="0"/>
            </a:endParaRPr>
          </a:p>
          <a:p>
            <a:pPr indent="179388" algn="just" rtl="1">
              <a:buClr>
                <a:srgbClr val="C00000"/>
              </a:buClr>
            </a:pPr>
            <a:r>
              <a:rPr lang="ar-DZ" sz="3600" b="1" dirty="0" smtClean="0">
                <a:solidFill>
                  <a:srgbClr val="C00000"/>
                </a:solidFill>
                <a:effectLst>
                  <a:outerShdw blurRad="38100" dist="38100" dir="2700000" algn="tl">
                    <a:srgbClr val="000000">
                      <a:alpha val="43137"/>
                    </a:srgbClr>
                  </a:outerShdw>
                </a:effectLst>
                <a:latin typeface="Arial" pitchFamily="34" charset="0"/>
                <a:cs typeface="Arial" pitchFamily="34" charset="0"/>
              </a:rPr>
              <a:t>ألفريد سلون </a:t>
            </a:r>
            <a:r>
              <a:rPr lang="fr-FR" sz="3600" b="1" dirty="0" smtClean="0">
                <a:solidFill>
                  <a:srgbClr val="C00000"/>
                </a:solidFill>
                <a:effectLst>
                  <a:outerShdw blurRad="38100" dist="38100" dir="2700000" algn="tl">
                    <a:srgbClr val="000000">
                      <a:alpha val="43137"/>
                    </a:srgbClr>
                  </a:outerShdw>
                </a:effectLst>
                <a:latin typeface="Arial" pitchFamily="34" charset="0"/>
                <a:cs typeface="Arial" pitchFamily="34" charset="0"/>
              </a:rPr>
              <a:t>Alfred </a:t>
            </a:r>
            <a:r>
              <a:rPr lang="fr-FR" sz="3600" b="1" dirty="0" err="1" smtClean="0">
                <a:solidFill>
                  <a:srgbClr val="C00000"/>
                </a:solidFill>
                <a:effectLst>
                  <a:outerShdw blurRad="38100" dist="38100" dir="2700000" algn="tl">
                    <a:srgbClr val="000000">
                      <a:alpha val="43137"/>
                    </a:srgbClr>
                  </a:outerShdw>
                </a:effectLst>
                <a:latin typeface="Arial" pitchFamily="34" charset="0"/>
                <a:cs typeface="Arial" pitchFamily="34" charset="0"/>
              </a:rPr>
              <a:t>Sloan</a:t>
            </a:r>
            <a:r>
              <a:rPr lang="ar-DZ" sz="3600" b="1" dirty="0" err="1" smtClean="0">
                <a:solidFill>
                  <a:srgbClr val="C00000"/>
                </a:solidFill>
                <a:effectLst>
                  <a:outerShdw blurRad="38100" dist="38100" dir="2700000" algn="tl">
                    <a:srgbClr val="000000">
                      <a:alpha val="43137"/>
                    </a:srgbClr>
                  </a:outerShdw>
                </a:effectLst>
                <a:latin typeface="Arial" pitchFamily="34" charset="0"/>
                <a:cs typeface="Arial" pitchFamily="34" charset="0"/>
              </a:rPr>
              <a:t>:</a:t>
            </a:r>
            <a:endParaRPr lang="ar-DZ" sz="3600" b="1" dirty="0" smtClean="0">
              <a:solidFill>
                <a:srgbClr val="C00000"/>
              </a:solidFill>
              <a:effectLst>
                <a:outerShdw blurRad="38100" dist="38100" dir="2700000" algn="tl">
                  <a:srgbClr val="000000">
                    <a:alpha val="43137"/>
                  </a:srgbClr>
                </a:outerShdw>
              </a:effectLst>
              <a:latin typeface="Arial" pitchFamily="34" charset="0"/>
              <a:cs typeface="Arial" pitchFamily="34" charset="0"/>
            </a:endParaRPr>
          </a:p>
          <a:p>
            <a:pPr indent="449263" rtl="1"/>
            <a:r>
              <a:rPr lang="ar-SA" sz="3600" b="1" dirty="0" smtClean="0">
                <a:solidFill>
                  <a:schemeClr val="accent3">
                    <a:lumMod val="60000"/>
                    <a:lumOff val="40000"/>
                  </a:schemeClr>
                </a:solidFill>
                <a:effectLst>
                  <a:outerShdw blurRad="38100" dist="38100" dir="2700000" algn="tl">
                    <a:srgbClr val="000000">
                      <a:alpha val="43137"/>
                    </a:srgbClr>
                  </a:outerShdw>
                </a:effectLst>
              </a:rPr>
              <a:t>أصبحت </a:t>
            </a:r>
            <a:r>
              <a:rPr lang="fr-FR" sz="3600" b="1" dirty="0" smtClean="0">
                <a:solidFill>
                  <a:schemeClr val="accent3">
                    <a:lumMod val="60000"/>
                    <a:lumOff val="40000"/>
                  </a:schemeClr>
                </a:solidFill>
                <a:effectLst>
                  <a:outerShdw blurRad="38100" dist="38100" dir="2700000" algn="tl">
                    <a:srgbClr val="000000">
                      <a:alpha val="43137"/>
                    </a:srgbClr>
                  </a:outerShdw>
                </a:effectLst>
              </a:rPr>
              <a:t>General Motors</a:t>
            </a:r>
            <a:r>
              <a:rPr lang="ar-DZ" sz="3600" b="1" dirty="0" smtClean="0">
                <a:solidFill>
                  <a:schemeClr val="accent3">
                    <a:lumMod val="60000"/>
                    <a:lumOff val="40000"/>
                  </a:schemeClr>
                </a:solidFill>
                <a:effectLst>
                  <a:outerShdw blurRad="38100" dist="38100" dir="2700000" algn="tl">
                    <a:srgbClr val="000000">
                      <a:alpha val="43137"/>
                    </a:srgbClr>
                  </a:outerShdw>
                </a:effectLst>
              </a:rPr>
              <a:t> </a:t>
            </a:r>
            <a:r>
              <a:rPr lang="ar-SA" sz="3600" b="1" dirty="0" smtClean="0">
                <a:solidFill>
                  <a:schemeClr val="accent3">
                    <a:lumMod val="60000"/>
                    <a:lumOff val="40000"/>
                  </a:schemeClr>
                </a:solidFill>
                <a:effectLst>
                  <a:outerShdw blurRad="38100" dist="38100" dir="2700000" algn="tl">
                    <a:srgbClr val="000000">
                      <a:alpha val="43137"/>
                    </a:srgbClr>
                  </a:outerShdw>
                </a:effectLst>
              </a:rPr>
              <a:t>أول شركة في جميع أنحاء العالم وذلك من خلال تطبيق</a:t>
            </a:r>
            <a:r>
              <a:rPr lang="ar-DZ" sz="3600" b="1" dirty="0" smtClean="0">
                <a:solidFill>
                  <a:schemeClr val="accent3">
                    <a:lumMod val="60000"/>
                    <a:lumOff val="40000"/>
                  </a:schemeClr>
                </a:solidFill>
                <a:effectLst>
                  <a:outerShdw blurRad="38100" dist="38100" dir="2700000" algn="tl">
                    <a:srgbClr val="000000">
                      <a:alpha val="43137"/>
                    </a:srgbClr>
                  </a:outerShdw>
                </a:effectLst>
              </a:rPr>
              <a:t> أسلوب الإدارة بالأهداف</a:t>
            </a:r>
            <a:r>
              <a:rPr lang="ar-SA" sz="3600" b="1" dirty="0" smtClean="0">
                <a:solidFill>
                  <a:schemeClr val="accent3">
                    <a:lumMod val="60000"/>
                    <a:lumOff val="40000"/>
                  </a:schemeClr>
                </a:solidFill>
                <a:effectLst>
                  <a:outerShdw blurRad="38100" dist="38100" dir="2700000" algn="tl">
                    <a:srgbClr val="000000">
                      <a:alpha val="43137"/>
                    </a:srgbClr>
                  </a:outerShdw>
                </a:effectLst>
              </a:rPr>
              <a:t> </a:t>
            </a:r>
            <a:r>
              <a:rPr lang="ar-DZ" sz="3600" b="1" dirty="0" smtClean="0">
                <a:solidFill>
                  <a:schemeClr val="accent3">
                    <a:lumMod val="60000"/>
                    <a:lumOff val="40000"/>
                  </a:schemeClr>
                </a:solidFill>
                <a:effectLst>
                  <a:outerShdw blurRad="38100" dist="38100" dir="2700000" algn="tl">
                    <a:srgbClr val="000000">
                      <a:alpha val="43137"/>
                    </a:srgbClr>
                  </a:outerShdw>
                </a:effectLst>
              </a:rPr>
              <a:t>و</a:t>
            </a:r>
            <a:r>
              <a:rPr lang="ar-SA" sz="3600" b="1" dirty="0" smtClean="0">
                <a:solidFill>
                  <a:schemeClr val="accent3">
                    <a:lumMod val="60000"/>
                    <a:lumOff val="40000"/>
                  </a:schemeClr>
                </a:solidFill>
                <a:effectLst>
                  <a:outerShdw blurRad="38100" dist="38100" dir="2700000" algn="tl">
                    <a:srgbClr val="000000">
                      <a:alpha val="43137"/>
                    </a:srgbClr>
                  </a:outerShdw>
                </a:effectLst>
              </a:rPr>
              <a:t>اللامركزية وأربعة مبادئ بسيطة هي</a:t>
            </a:r>
            <a:r>
              <a:rPr lang="fr-FR" sz="3600" b="1" dirty="0" smtClean="0">
                <a:solidFill>
                  <a:schemeClr val="accent3">
                    <a:lumMod val="60000"/>
                    <a:lumOff val="40000"/>
                  </a:schemeClr>
                </a:solidFill>
                <a:effectLst>
                  <a:outerShdw blurRad="38100" dist="38100" dir="2700000" algn="tl">
                    <a:srgbClr val="000000">
                      <a:alpha val="43137"/>
                    </a:srgbClr>
                  </a:outerShdw>
                </a:effectLst>
              </a:rPr>
              <a:t>:</a:t>
            </a:r>
          </a:p>
          <a:p>
            <a:pPr rtl="1">
              <a:buClr>
                <a:srgbClr val="C00000"/>
              </a:buClr>
              <a:buFont typeface="Wingdings" pitchFamily="2" charset="2"/>
              <a:buChar char="ü"/>
            </a:pPr>
            <a:r>
              <a:rPr lang="ar-DZ" sz="3600" b="1" dirty="0" smtClean="0">
                <a:solidFill>
                  <a:schemeClr val="accent3">
                    <a:lumMod val="60000"/>
                    <a:lumOff val="40000"/>
                  </a:schemeClr>
                </a:solidFill>
                <a:effectLst>
                  <a:outerShdw blurRad="38100" dist="38100" dir="2700000" algn="tl">
                    <a:srgbClr val="000000">
                      <a:alpha val="43137"/>
                    </a:srgbClr>
                  </a:outerShdw>
                </a:effectLst>
              </a:rPr>
              <a:t> </a:t>
            </a:r>
            <a:r>
              <a:rPr lang="ar-SA" sz="3600" b="1" dirty="0" smtClean="0">
                <a:solidFill>
                  <a:schemeClr val="accent3">
                    <a:lumMod val="60000"/>
                    <a:lumOff val="40000"/>
                  </a:schemeClr>
                </a:solidFill>
                <a:effectLst>
                  <a:outerShdw blurRad="38100" dist="38100" dir="2700000" algn="tl">
                    <a:srgbClr val="000000">
                      <a:alpha val="43137"/>
                    </a:srgbClr>
                  </a:outerShdw>
                </a:effectLst>
              </a:rPr>
              <a:t>يجب أن تكون </a:t>
            </a:r>
            <a:r>
              <a:rPr lang="ar-DZ" sz="3600" b="1" dirty="0" smtClean="0">
                <a:solidFill>
                  <a:schemeClr val="accent3">
                    <a:lumMod val="60000"/>
                    <a:lumOff val="40000"/>
                  </a:schemeClr>
                </a:solidFill>
                <a:effectLst>
                  <a:outerShdw blurRad="38100" dist="38100" dir="2700000" algn="tl">
                    <a:srgbClr val="000000">
                      <a:alpha val="43137"/>
                    </a:srgbClr>
                  </a:outerShdw>
                </a:effectLst>
              </a:rPr>
              <a:t>الوحدات أو </a:t>
            </a:r>
            <a:r>
              <a:rPr lang="ar-SA" sz="3600" b="1" dirty="0" smtClean="0">
                <a:solidFill>
                  <a:schemeClr val="accent3">
                    <a:lumMod val="60000"/>
                    <a:lumOff val="40000"/>
                  </a:schemeClr>
                </a:solidFill>
                <a:effectLst>
                  <a:outerShdw blurRad="38100" dist="38100" dir="2700000" algn="tl">
                    <a:srgbClr val="000000">
                      <a:alpha val="43137"/>
                    </a:srgbClr>
                  </a:outerShdw>
                </a:effectLst>
              </a:rPr>
              <a:t>الأقسام مستقلة عن بعضها البعض</a:t>
            </a:r>
            <a:endParaRPr lang="fr-FR" sz="3600" b="1" dirty="0" smtClean="0">
              <a:solidFill>
                <a:schemeClr val="accent3">
                  <a:lumMod val="60000"/>
                  <a:lumOff val="40000"/>
                </a:schemeClr>
              </a:solidFill>
              <a:effectLst>
                <a:outerShdw blurRad="38100" dist="38100" dir="2700000" algn="tl">
                  <a:srgbClr val="000000">
                    <a:alpha val="43137"/>
                  </a:srgbClr>
                </a:outerShdw>
              </a:effectLst>
            </a:endParaRPr>
          </a:p>
          <a:p>
            <a:pPr rtl="1">
              <a:buClr>
                <a:srgbClr val="C00000"/>
              </a:buClr>
              <a:buFont typeface="Wingdings" pitchFamily="2" charset="2"/>
              <a:buChar char="ü"/>
            </a:pPr>
            <a:r>
              <a:rPr lang="ar-DZ" sz="3600" b="1" dirty="0" smtClean="0">
                <a:solidFill>
                  <a:schemeClr val="accent3">
                    <a:lumMod val="60000"/>
                    <a:lumOff val="40000"/>
                  </a:schemeClr>
                </a:solidFill>
                <a:effectLst>
                  <a:outerShdw blurRad="38100" dist="38100" dir="2700000" algn="tl">
                    <a:srgbClr val="000000">
                      <a:alpha val="43137"/>
                    </a:srgbClr>
                  </a:outerShdw>
                </a:effectLst>
              </a:rPr>
              <a:t> </a:t>
            </a:r>
            <a:r>
              <a:rPr lang="ar-SA" sz="3600" b="1" dirty="0" smtClean="0">
                <a:solidFill>
                  <a:schemeClr val="accent3">
                    <a:lumMod val="60000"/>
                    <a:lumOff val="40000"/>
                  </a:schemeClr>
                </a:solidFill>
                <a:effectLst>
                  <a:outerShdw blurRad="38100" dist="38100" dir="2700000" algn="tl">
                    <a:srgbClr val="000000">
                      <a:alpha val="43137"/>
                    </a:srgbClr>
                  </a:outerShdw>
                </a:effectLst>
              </a:rPr>
              <a:t>بعض الوظائف وبعض أنواع الرقابة يجب أن تكون مركزية</a:t>
            </a:r>
            <a:endParaRPr lang="fr-FR" sz="3600" b="1" dirty="0" smtClean="0">
              <a:solidFill>
                <a:schemeClr val="accent3">
                  <a:lumMod val="60000"/>
                  <a:lumOff val="40000"/>
                </a:schemeClr>
              </a:solidFill>
              <a:effectLst>
                <a:outerShdw blurRad="38100" dist="38100" dir="2700000" algn="tl">
                  <a:srgbClr val="000000">
                    <a:alpha val="43137"/>
                  </a:srgbClr>
                </a:outerShdw>
              </a:effectLst>
            </a:endParaRPr>
          </a:p>
          <a:p>
            <a:pPr algn="just" rtl="1">
              <a:buClr>
                <a:srgbClr val="C00000"/>
              </a:buClr>
              <a:buFont typeface="Wingdings" pitchFamily="2" charset="2"/>
              <a:buChar char="ü"/>
            </a:pPr>
            <a:r>
              <a:rPr lang="ar-SA" sz="3600" b="1" dirty="0" smtClean="0">
                <a:solidFill>
                  <a:schemeClr val="accent3">
                    <a:lumMod val="60000"/>
                    <a:lumOff val="40000"/>
                  </a:schemeClr>
                </a:solidFill>
                <a:effectLst>
                  <a:outerShdw blurRad="38100" dist="38100" dir="2700000" algn="tl">
                    <a:srgbClr val="000000">
                      <a:alpha val="43137"/>
                    </a:srgbClr>
                  </a:outerShdw>
                </a:effectLst>
              </a:rPr>
              <a:t>يجب أن تتكفل الإدارة العليا بإعداد السياسة العامة للمنظمة وليس بنشاطات الاستغلال</a:t>
            </a:r>
            <a:endParaRPr lang="ar-DZ" sz="3600" b="1" dirty="0" smtClean="0">
              <a:solidFill>
                <a:schemeClr val="accent3">
                  <a:lumMod val="60000"/>
                  <a:lumOff val="40000"/>
                </a:schemeClr>
              </a:solidFill>
              <a:effectLst>
                <a:outerShdw blurRad="38100" dist="38100" dir="2700000" algn="tl">
                  <a:srgbClr val="000000">
                    <a:alpha val="43137"/>
                  </a:srgbClr>
                </a:outerShdw>
              </a:effectLst>
            </a:endParaRPr>
          </a:p>
          <a:p>
            <a:pPr algn="just" rtl="1">
              <a:buClr>
                <a:srgbClr val="C00000"/>
              </a:buClr>
              <a:buFont typeface="Wingdings" pitchFamily="2" charset="2"/>
              <a:buChar char="ü"/>
            </a:pPr>
            <a:r>
              <a:rPr lang="fr-FR" sz="3600" b="1" dirty="0" smtClean="0">
                <a:solidFill>
                  <a:schemeClr val="accent3">
                    <a:lumMod val="60000"/>
                    <a:lumOff val="40000"/>
                  </a:schemeClr>
                </a:solidFill>
                <a:effectLst>
                  <a:outerShdw blurRad="38100" dist="38100" dir="2700000" algn="tl">
                    <a:srgbClr val="000000">
                      <a:alpha val="43137"/>
                    </a:srgbClr>
                  </a:outerShdw>
                </a:effectLst>
              </a:rPr>
              <a:t> </a:t>
            </a:r>
            <a:r>
              <a:rPr lang="ar-SA" sz="3600" b="1" dirty="0" smtClean="0">
                <a:solidFill>
                  <a:schemeClr val="accent3">
                    <a:lumMod val="60000"/>
                    <a:lumOff val="40000"/>
                  </a:schemeClr>
                </a:solidFill>
                <a:effectLst>
                  <a:outerShdw blurRad="38100" dist="38100" dir="2700000" algn="tl">
                    <a:srgbClr val="000000">
                      <a:alpha val="43137"/>
                    </a:srgbClr>
                  </a:outerShdw>
                </a:effectLst>
              </a:rPr>
              <a:t>يجب أن يوضح الهيكل التنظيمي المسارات بين الأقسام والعلاقات بينهم.</a:t>
            </a:r>
            <a:endParaRPr lang="ar-DZ" sz="3600" b="1" dirty="0" smtClean="0">
              <a:solidFill>
                <a:schemeClr val="accent3">
                  <a:lumMod val="60000"/>
                  <a:lumOff val="40000"/>
                </a:schemeClr>
              </a:solidFill>
              <a:effectLst>
                <a:outerShdw blurRad="38100" dist="38100" dir="2700000" algn="tl">
                  <a:srgbClr val="000000">
                    <a:alpha val="43137"/>
                  </a:srgbClr>
                </a:outerShdw>
              </a:effectLst>
              <a:latin typeface="Arial" pitchFamily="34" charset="0"/>
              <a:cs typeface="Arial" pitchFamily="34" charset="0"/>
            </a:endParaRPr>
          </a:p>
          <a:p>
            <a:pPr indent="179388" algn="just" rtl="1">
              <a:buClr>
                <a:srgbClr val="C00000"/>
              </a:buClr>
            </a:pPr>
            <a:endParaRPr lang="ar-DZ" sz="3600" b="1" dirty="0" smtClean="0">
              <a:solidFill>
                <a:schemeClr val="accent3">
                  <a:lumMod val="60000"/>
                  <a:lumOff val="40000"/>
                </a:schemeClr>
              </a:solidFill>
              <a:effectLst>
                <a:outerShdw blurRad="38100" dist="38100" dir="2700000" algn="tl">
                  <a:srgbClr val="000000">
                    <a:alpha val="43137"/>
                  </a:srgbClr>
                </a:outerShdw>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11560" y="404664"/>
            <a:ext cx="8064896" cy="1008112"/>
          </a:xfrm>
        </p:spPr>
        <p:txBody>
          <a:bodyPr>
            <a:normAutofit fontScale="90000"/>
          </a:bodyPr>
          <a:lstStyle/>
          <a:p>
            <a:pPr algn="ctr" rtl="1"/>
            <a:r>
              <a:rPr lang="ar-DZ" sz="5000" dirty="0" smtClean="0">
                <a:solidFill>
                  <a:srgbClr val="C00000"/>
                </a:solidFill>
                <a:effectLst>
                  <a:outerShdw blurRad="38100" dist="38100" dir="2700000" algn="tl">
                    <a:srgbClr val="000000">
                      <a:alpha val="43137"/>
                    </a:srgbClr>
                  </a:outerShdw>
                </a:effectLst>
                <a:latin typeface="Arial" pitchFamily="34" charset="0"/>
                <a:cs typeface="Arial" pitchFamily="34" charset="0"/>
              </a:rPr>
              <a:t>المحور الثالث: المدرسة الكلاسيكية الجديدة</a:t>
            </a:r>
            <a:endParaRPr lang="fr-FR" sz="5000" dirty="0">
              <a:solidFill>
                <a:srgbClr val="C00000"/>
              </a:solidFill>
            </a:endParaRPr>
          </a:p>
        </p:txBody>
      </p:sp>
      <p:sp>
        <p:nvSpPr>
          <p:cNvPr id="3" name="Sous-titre 2"/>
          <p:cNvSpPr>
            <a:spLocks noGrp="1"/>
          </p:cNvSpPr>
          <p:nvPr>
            <p:ph type="subTitle" idx="1"/>
          </p:nvPr>
        </p:nvSpPr>
        <p:spPr>
          <a:xfrm>
            <a:off x="251520" y="1556792"/>
            <a:ext cx="8712968" cy="5112568"/>
          </a:xfrm>
        </p:spPr>
        <p:txBody>
          <a:bodyPr>
            <a:normAutofit lnSpcReduction="10000"/>
          </a:bodyPr>
          <a:lstStyle/>
          <a:p>
            <a:pPr indent="179388" algn="just" rtl="1">
              <a:buClr>
                <a:srgbClr val="C00000"/>
              </a:buClr>
            </a:pPr>
            <a:r>
              <a:rPr lang="ar-DZ" sz="4400" b="1" dirty="0" err="1" smtClean="0">
                <a:solidFill>
                  <a:srgbClr val="002060"/>
                </a:solidFill>
                <a:effectLst>
                  <a:outerShdw blurRad="38100" dist="38100" dir="2700000" algn="tl">
                    <a:srgbClr val="000000">
                      <a:alpha val="43137"/>
                    </a:srgbClr>
                  </a:outerShdw>
                </a:effectLst>
                <a:latin typeface="Arial" pitchFamily="34" charset="0"/>
                <a:cs typeface="Arial" pitchFamily="34" charset="0"/>
              </a:rPr>
              <a:t>روادها:</a:t>
            </a:r>
            <a:endParaRPr lang="ar-DZ" sz="4400" b="1" dirty="0" smtClean="0">
              <a:solidFill>
                <a:srgbClr val="002060"/>
              </a:solidFill>
              <a:effectLst>
                <a:outerShdw blurRad="38100" dist="38100" dir="2700000" algn="tl">
                  <a:srgbClr val="000000">
                    <a:alpha val="43137"/>
                  </a:srgbClr>
                </a:outerShdw>
              </a:effectLst>
              <a:latin typeface="Arial" pitchFamily="34" charset="0"/>
              <a:cs typeface="Arial" pitchFamily="34" charset="0"/>
            </a:endParaRPr>
          </a:p>
          <a:p>
            <a:pPr indent="179388" algn="just" rtl="1">
              <a:buClr>
                <a:srgbClr val="C00000"/>
              </a:buClr>
            </a:pPr>
            <a:r>
              <a:rPr lang="ar-DZ" sz="4200" b="1" dirty="0" smtClean="0">
                <a:solidFill>
                  <a:srgbClr val="C00000"/>
                </a:solidFill>
                <a:effectLst>
                  <a:outerShdw blurRad="38100" dist="38100" dir="2700000" algn="tl">
                    <a:srgbClr val="000000">
                      <a:alpha val="43137"/>
                    </a:srgbClr>
                  </a:outerShdw>
                </a:effectLst>
                <a:latin typeface="Arial" pitchFamily="34" charset="0"/>
                <a:cs typeface="Arial" pitchFamily="34" charset="0"/>
              </a:rPr>
              <a:t>بيتر </a:t>
            </a:r>
            <a:r>
              <a:rPr lang="ar-DZ" sz="4200" b="1" dirty="0" err="1" smtClean="0">
                <a:solidFill>
                  <a:srgbClr val="C00000"/>
                </a:solidFill>
                <a:effectLst>
                  <a:outerShdw blurRad="38100" dist="38100" dir="2700000" algn="tl">
                    <a:srgbClr val="000000">
                      <a:alpha val="43137"/>
                    </a:srgbClr>
                  </a:outerShdw>
                </a:effectLst>
                <a:latin typeface="Arial" pitchFamily="34" charset="0"/>
                <a:cs typeface="Arial" pitchFamily="34" charset="0"/>
              </a:rPr>
              <a:t>دراكر</a:t>
            </a:r>
            <a:r>
              <a:rPr lang="ar-DZ" sz="4200" b="1" dirty="0" smtClean="0">
                <a:solidFill>
                  <a:srgbClr val="C00000"/>
                </a:solidFill>
                <a:effectLst>
                  <a:outerShdw blurRad="38100" dist="38100" dir="2700000" algn="tl">
                    <a:srgbClr val="000000">
                      <a:alpha val="43137"/>
                    </a:srgbClr>
                  </a:outerShdw>
                </a:effectLst>
                <a:latin typeface="Arial" pitchFamily="34" charset="0"/>
                <a:cs typeface="Arial" pitchFamily="34" charset="0"/>
              </a:rPr>
              <a:t> </a:t>
            </a:r>
            <a:r>
              <a:rPr lang="fr-FR" sz="3600" b="1" dirty="0" smtClean="0">
                <a:solidFill>
                  <a:srgbClr val="C00000"/>
                </a:solidFill>
                <a:effectLst>
                  <a:outerShdw blurRad="38100" dist="38100" dir="2700000" algn="tl">
                    <a:srgbClr val="000000">
                      <a:alpha val="43137"/>
                    </a:srgbClr>
                  </a:outerShdw>
                </a:effectLst>
                <a:latin typeface="Arial" pitchFamily="34" charset="0"/>
                <a:cs typeface="Arial" pitchFamily="34" charset="0"/>
              </a:rPr>
              <a:t>Peter Drucker</a:t>
            </a:r>
            <a:r>
              <a:rPr lang="ar-DZ" sz="3600" b="1" dirty="0" err="1" smtClean="0">
                <a:solidFill>
                  <a:srgbClr val="C00000"/>
                </a:solidFill>
                <a:effectLst>
                  <a:outerShdw blurRad="38100" dist="38100" dir="2700000" algn="tl">
                    <a:srgbClr val="000000">
                      <a:alpha val="43137"/>
                    </a:srgbClr>
                  </a:outerShdw>
                </a:effectLst>
                <a:latin typeface="Arial" pitchFamily="34" charset="0"/>
                <a:cs typeface="Arial" pitchFamily="34" charset="0"/>
              </a:rPr>
              <a:t>:</a:t>
            </a:r>
            <a:endParaRPr lang="ar-DZ" sz="3600" b="1" dirty="0" smtClean="0">
              <a:solidFill>
                <a:srgbClr val="C00000"/>
              </a:solidFill>
              <a:effectLst>
                <a:outerShdw blurRad="38100" dist="38100" dir="2700000" algn="tl">
                  <a:srgbClr val="000000">
                    <a:alpha val="43137"/>
                  </a:srgbClr>
                </a:outerShdw>
              </a:effectLst>
              <a:latin typeface="Arial" pitchFamily="34" charset="0"/>
              <a:cs typeface="Arial" pitchFamily="34" charset="0"/>
            </a:endParaRPr>
          </a:p>
          <a:p>
            <a:pPr indent="449263" rtl="1"/>
            <a:r>
              <a:rPr lang="ar-SA" sz="3600" b="1" dirty="0" smtClean="0">
                <a:solidFill>
                  <a:schemeClr val="accent3">
                    <a:lumMod val="60000"/>
                    <a:lumOff val="40000"/>
                  </a:schemeClr>
                </a:solidFill>
                <a:effectLst>
                  <a:outerShdw blurRad="38100" dist="38100" dir="2700000" algn="tl">
                    <a:srgbClr val="000000">
                      <a:alpha val="43137"/>
                    </a:srgbClr>
                  </a:outerShdw>
                </a:effectLst>
              </a:rPr>
              <a:t>حدد </a:t>
            </a:r>
            <a:r>
              <a:rPr lang="ar-SA" sz="3600" b="1" dirty="0" err="1" smtClean="0">
                <a:solidFill>
                  <a:schemeClr val="accent3">
                    <a:lumMod val="60000"/>
                    <a:lumOff val="40000"/>
                  </a:schemeClr>
                </a:solidFill>
                <a:effectLst>
                  <a:outerShdw blurRad="38100" dist="38100" dir="2700000" algn="tl">
                    <a:srgbClr val="000000">
                      <a:alpha val="43137"/>
                    </a:srgbClr>
                  </a:outerShdw>
                </a:effectLst>
              </a:rPr>
              <a:t>دراكر</a:t>
            </a:r>
            <a:r>
              <a:rPr lang="ar-SA" sz="3600" b="1" dirty="0" smtClean="0">
                <a:solidFill>
                  <a:schemeClr val="accent3">
                    <a:lumMod val="60000"/>
                    <a:lumOff val="40000"/>
                  </a:schemeClr>
                </a:solidFill>
                <a:effectLst>
                  <a:outerShdw blurRad="38100" dist="38100" dir="2700000" algn="tl">
                    <a:srgbClr val="000000">
                      <a:alpha val="43137"/>
                    </a:srgbClr>
                  </a:outerShdw>
                </a:effectLst>
              </a:rPr>
              <a:t> المهام الرئيسية لفريق الإدارة </a:t>
            </a:r>
            <a:r>
              <a:rPr lang="ar-SA" sz="3600" b="1" dirty="0" err="1" smtClean="0">
                <a:solidFill>
                  <a:schemeClr val="accent3">
                    <a:lumMod val="60000"/>
                    <a:lumOff val="40000"/>
                  </a:schemeClr>
                </a:solidFill>
                <a:effectLst>
                  <a:outerShdw blurRad="38100" dist="38100" dir="2700000" algn="tl">
                    <a:srgbClr val="000000">
                      <a:alpha val="43137"/>
                    </a:srgbClr>
                  </a:outerShdw>
                </a:effectLst>
              </a:rPr>
              <a:t>كالتالي:</a:t>
            </a:r>
            <a:r>
              <a:rPr lang="ar-SA" sz="3600" b="1" dirty="0" smtClean="0">
                <a:solidFill>
                  <a:schemeClr val="accent3">
                    <a:lumMod val="60000"/>
                    <a:lumOff val="40000"/>
                  </a:schemeClr>
                </a:solidFill>
                <a:effectLst>
                  <a:outerShdw blurRad="38100" dist="38100" dir="2700000" algn="tl">
                    <a:srgbClr val="000000">
                      <a:alpha val="43137"/>
                    </a:srgbClr>
                  </a:outerShdw>
                </a:effectLst>
              </a:rPr>
              <a:t>  </a:t>
            </a:r>
            <a:endParaRPr lang="fr-FR" sz="3600" b="1" dirty="0" smtClean="0">
              <a:solidFill>
                <a:schemeClr val="accent3">
                  <a:lumMod val="60000"/>
                  <a:lumOff val="40000"/>
                </a:schemeClr>
              </a:solidFill>
              <a:effectLst>
                <a:outerShdw blurRad="38100" dist="38100" dir="2700000" algn="tl">
                  <a:srgbClr val="000000">
                    <a:alpha val="43137"/>
                  </a:srgbClr>
                </a:outerShdw>
              </a:effectLst>
            </a:endParaRPr>
          </a:p>
          <a:p>
            <a:pPr algn="just" rtl="1">
              <a:buClr>
                <a:srgbClr val="C00000"/>
              </a:buClr>
              <a:buFont typeface="Wingdings" pitchFamily="2" charset="2"/>
              <a:buChar char="ü"/>
            </a:pPr>
            <a:r>
              <a:rPr lang="ar-DZ" sz="3600" b="1" dirty="0" smtClean="0">
                <a:solidFill>
                  <a:schemeClr val="accent3">
                    <a:lumMod val="60000"/>
                    <a:lumOff val="40000"/>
                  </a:schemeClr>
                </a:solidFill>
                <a:effectLst>
                  <a:outerShdw blurRad="38100" dist="38100" dir="2700000" algn="tl">
                    <a:srgbClr val="000000">
                      <a:alpha val="43137"/>
                    </a:srgbClr>
                  </a:outerShdw>
                </a:effectLst>
              </a:rPr>
              <a:t> </a:t>
            </a:r>
            <a:r>
              <a:rPr lang="ar-SA" sz="3600" b="1" dirty="0" smtClean="0">
                <a:solidFill>
                  <a:schemeClr val="accent3">
                    <a:lumMod val="60000"/>
                    <a:lumOff val="40000"/>
                  </a:schemeClr>
                </a:solidFill>
                <a:effectLst>
                  <a:outerShdw blurRad="38100" dist="38100" dir="2700000" algn="tl">
                    <a:srgbClr val="000000">
                      <a:alpha val="43137"/>
                    </a:srgbClr>
                  </a:outerShdw>
                </a:effectLst>
              </a:rPr>
              <a:t>تحديد مهمة المنظمة بشكل دقيق بما يسمح من تحديد أهداف واضحة وواقعية للمنظمة</a:t>
            </a:r>
            <a:endParaRPr lang="ar-DZ" sz="3600" b="1" dirty="0" smtClean="0">
              <a:solidFill>
                <a:schemeClr val="accent3">
                  <a:lumMod val="60000"/>
                  <a:lumOff val="40000"/>
                </a:schemeClr>
              </a:solidFill>
              <a:effectLst>
                <a:outerShdw blurRad="38100" dist="38100" dir="2700000" algn="tl">
                  <a:srgbClr val="000000">
                    <a:alpha val="43137"/>
                  </a:srgbClr>
                </a:outerShdw>
              </a:effectLst>
            </a:endParaRPr>
          </a:p>
          <a:p>
            <a:pPr algn="just" rtl="1">
              <a:buClr>
                <a:srgbClr val="C00000"/>
              </a:buClr>
              <a:buFont typeface="Wingdings" pitchFamily="2" charset="2"/>
              <a:buChar char="ü"/>
            </a:pPr>
            <a:r>
              <a:rPr lang="ar-DZ" sz="3600" b="1" dirty="0" smtClean="0">
                <a:solidFill>
                  <a:schemeClr val="accent3">
                    <a:lumMod val="60000"/>
                    <a:lumOff val="40000"/>
                  </a:schemeClr>
                </a:solidFill>
                <a:effectLst>
                  <a:outerShdw blurRad="38100" dist="38100" dir="2700000" algn="tl">
                    <a:srgbClr val="000000">
                      <a:alpha val="43137"/>
                    </a:srgbClr>
                  </a:outerShdw>
                </a:effectLst>
              </a:rPr>
              <a:t> </a:t>
            </a:r>
            <a:r>
              <a:rPr lang="ar-SA" sz="3600" b="1" dirty="0" smtClean="0">
                <a:solidFill>
                  <a:schemeClr val="accent3">
                    <a:lumMod val="60000"/>
                    <a:lumOff val="40000"/>
                  </a:schemeClr>
                </a:solidFill>
                <a:effectLst>
                  <a:outerShdw blurRad="38100" dist="38100" dir="2700000" algn="tl">
                    <a:srgbClr val="000000">
                      <a:alpha val="43137"/>
                    </a:srgbClr>
                  </a:outerShdw>
                </a:effectLst>
              </a:rPr>
              <a:t>تنظيم العمل بشكل فعال ومرضي للعمال</a:t>
            </a:r>
            <a:endParaRPr lang="ar-DZ" sz="3600" b="1" dirty="0" smtClean="0">
              <a:solidFill>
                <a:schemeClr val="accent3">
                  <a:lumMod val="60000"/>
                  <a:lumOff val="40000"/>
                </a:schemeClr>
              </a:solidFill>
              <a:effectLst>
                <a:outerShdw blurRad="38100" dist="38100" dir="2700000" algn="tl">
                  <a:srgbClr val="000000">
                    <a:alpha val="43137"/>
                  </a:srgbClr>
                </a:outerShdw>
              </a:effectLst>
            </a:endParaRPr>
          </a:p>
          <a:p>
            <a:pPr algn="just" rtl="1">
              <a:buClr>
                <a:srgbClr val="C00000"/>
              </a:buClr>
              <a:buFont typeface="Wingdings" pitchFamily="2" charset="2"/>
              <a:buChar char="ü"/>
            </a:pPr>
            <a:r>
              <a:rPr lang="ar-DZ" sz="3600" b="1" dirty="0" smtClean="0">
                <a:solidFill>
                  <a:schemeClr val="accent3">
                    <a:lumMod val="60000"/>
                    <a:lumOff val="40000"/>
                  </a:schemeClr>
                </a:solidFill>
                <a:effectLst>
                  <a:outerShdw blurRad="38100" dist="38100" dir="2700000" algn="tl">
                    <a:srgbClr val="000000">
                      <a:alpha val="43137"/>
                    </a:srgbClr>
                  </a:outerShdw>
                </a:effectLst>
              </a:rPr>
              <a:t> </a:t>
            </a:r>
            <a:r>
              <a:rPr lang="ar-SA" sz="3600" b="1" dirty="0" smtClean="0">
                <a:solidFill>
                  <a:schemeClr val="accent3">
                    <a:lumMod val="60000"/>
                    <a:lumOff val="40000"/>
                  </a:schemeClr>
                </a:solidFill>
                <a:effectLst>
                  <a:outerShdw blurRad="38100" dist="38100" dir="2700000" algn="tl">
                    <a:srgbClr val="000000">
                      <a:alpha val="43137"/>
                    </a:srgbClr>
                  </a:outerShdw>
                </a:effectLst>
              </a:rPr>
              <a:t>الأخذ بعين الاعتبار الآثار الاجتماعية للمنظمة على المحيط، وتأثيرات هذا الأخير على توجهات المنظمة</a:t>
            </a:r>
            <a:endParaRPr lang="ar-DZ" sz="3600" b="1" dirty="0" smtClean="0">
              <a:solidFill>
                <a:schemeClr val="accent3">
                  <a:lumMod val="60000"/>
                  <a:lumOff val="40000"/>
                </a:schemeClr>
              </a:solidFill>
              <a:effectLst>
                <a:outerShdw blurRad="38100" dist="38100" dir="2700000" algn="tl">
                  <a:srgbClr val="000000">
                    <a:alpha val="43137"/>
                  </a:srgbClr>
                </a:outerShdw>
              </a:effectLst>
              <a:latin typeface="Arial" pitchFamily="34" charset="0"/>
              <a:cs typeface="Arial" pitchFamily="34" charset="0"/>
            </a:endParaRPr>
          </a:p>
          <a:p>
            <a:pPr indent="179388" algn="just" rtl="1">
              <a:buClr>
                <a:srgbClr val="C00000"/>
              </a:buClr>
            </a:pPr>
            <a:endParaRPr lang="ar-DZ" sz="3600" b="1" dirty="0" smtClean="0">
              <a:solidFill>
                <a:schemeClr val="accent3">
                  <a:lumMod val="60000"/>
                  <a:lumOff val="40000"/>
                </a:schemeClr>
              </a:solidFill>
              <a:effectLst>
                <a:outerShdw blurRad="38100" dist="38100" dir="2700000" algn="tl">
                  <a:srgbClr val="000000">
                    <a:alpha val="43137"/>
                  </a:srgbClr>
                </a:outerShdw>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ébit">
  <a:themeElements>
    <a:clrScheme name="Débit">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Débit">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Débit">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740</TotalTime>
  <Words>730</Words>
  <Application>Microsoft Office PowerPoint</Application>
  <PresentationFormat>Affichage à l'écran (4:3)</PresentationFormat>
  <Paragraphs>83</Paragraphs>
  <Slides>14</Slides>
  <Notes>0</Notes>
  <HiddenSlides>0</HiddenSlides>
  <MMClips>0</MMClips>
  <ScaleCrop>false</ScaleCrop>
  <HeadingPairs>
    <vt:vector size="4" baseType="variant">
      <vt:variant>
        <vt:lpstr>Thème</vt:lpstr>
      </vt:variant>
      <vt:variant>
        <vt:i4>1</vt:i4>
      </vt:variant>
      <vt:variant>
        <vt:lpstr>Titres des diapositives</vt:lpstr>
      </vt:variant>
      <vt:variant>
        <vt:i4>14</vt:i4>
      </vt:variant>
    </vt:vector>
  </HeadingPairs>
  <TitlesOfParts>
    <vt:vector size="15" baseType="lpstr">
      <vt:lpstr>Débit</vt:lpstr>
      <vt:lpstr>جامعة محمد خيضر بسكرة كلية العلوم الاقتصادية والتجارية وعلوم التسيير</vt:lpstr>
      <vt:lpstr>المحور الثالث: المدرسة الكلاسيكية الجديدة</vt:lpstr>
      <vt:lpstr>المحور الثالث: المدرسة الكلاسيكية الجديدة</vt:lpstr>
      <vt:lpstr>المحور الثالث: المدرسة الكلاسيكية الجديدة</vt:lpstr>
      <vt:lpstr>المحور الثالث: المدرسة الكلاسيكية الجديدة</vt:lpstr>
      <vt:lpstr>المحور الثالث: المدرسة الكلاسيكية الجديدة</vt:lpstr>
      <vt:lpstr>المحور الثالث: المدرسة الكلاسيكية الجديدة</vt:lpstr>
      <vt:lpstr>المحور الثالث: المدرسة الكلاسيكية الجديدة</vt:lpstr>
      <vt:lpstr>المحور الثالث: المدرسة الكلاسيكية الجديدة</vt:lpstr>
      <vt:lpstr>المحور الثالث: المدرسة الكلاسيكية الجديدة</vt:lpstr>
      <vt:lpstr>المحور الثالث: المدرسة الكلاسيكية الجديدة</vt:lpstr>
      <vt:lpstr>المحور الثالث: المدرسة الكلاسيكية الجديدة</vt:lpstr>
      <vt:lpstr>المحور الثالث: المدرسة الكلاسيكية الجديدة</vt:lpstr>
      <vt:lpstr>جامعة محمد خيضر بسكرة كلية العلوم الاقتصادية والتجارية وعلوم التسيير</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جامعة محمد خيضر بسكرة كلية العلوم الاقتصادية والتجارية وعلوم التسيير</dc:title>
  <dc:creator>info</dc:creator>
  <cp:lastModifiedBy>info</cp:lastModifiedBy>
  <cp:revision>43</cp:revision>
  <dcterms:created xsi:type="dcterms:W3CDTF">2021-01-06T15:02:30Z</dcterms:created>
  <dcterms:modified xsi:type="dcterms:W3CDTF">2021-02-07T09:55:50Z</dcterms:modified>
</cp:coreProperties>
</file>