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67" r:id="rId5"/>
    <p:sldId id="269" r:id="rId6"/>
    <p:sldId id="271" r:id="rId7"/>
    <p:sldId id="270" r:id="rId8"/>
    <p:sldId id="272" r:id="rId9"/>
    <p:sldId id="273" r:id="rId10"/>
    <p:sldId id="274" r:id="rId11"/>
    <p:sldId id="275" r:id="rId12"/>
    <p:sldId id="276" r:id="rId13"/>
    <p:sldId id="277" r:id="rId14"/>
    <p:sldId id="265"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19" name="Espace réservé du pied de page 18"/>
          <p:cNvSpPr>
            <a:spLocks noGrp="1"/>
          </p:cNvSpPr>
          <p:nvPr>
            <p:ph type="ftr" sz="quarter" idx="11"/>
          </p:nvPr>
        </p:nvSpPr>
        <p:spPr/>
        <p:txBody>
          <a:bodyPr/>
          <a:lstStyle/>
          <a:p>
            <a:endParaRPr lang="fr-BE"/>
          </a:p>
        </p:txBody>
      </p:sp>
      <p:sp>
        <p:nvSpPr>
          <p:cNvPr id="27" name="Espace réservé du numéro de diapositive 26"/>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07/02/2021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4668DC-857F-487D-BFFA-8C0CA5037977}" type="slidenum">
              <a:rPr lang="fr-BE" smtClean="0"/>
              <a:pPr/>
              <a:t>‹N°›</a:t>
            </a:fld>
            <a:endParaRPr lang="fr-BE"/>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A309A6D-C09C-4548-B29A-6CF363A7E532}" type="datetimeFigureOut">
              <a:rPr lang="fr-FR" smtClean="0"/>
              <a:pPr/>
              <a:t>07/02/2021</a:t>
            </a:fld>
            <a:endParaRPr lang="fr-BE"/>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BE"/>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4668DC-857F-487D-BFFA-8C0CA5037977}" type="slidenum">
              <a:rPr lang="fr-BE" smtClean="0"/>
              <a:pPr/>
              <a:t>‹N°›</a:t>
            </a:fld>
            <a:endParaRPr lang="fr-BE"/>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692696"/>
            <a:ext cx="7851648" cy="2016224"/>
          </a:xfrm>
        </p:spPr>
        <p:txBody>
          <a:bodyPr>
            <a:normAutofit/>
          </a:bodyPr>
          <a:lstStyle/>
          <a:p>
            <a:pPr algn="ctr" rtl="1"/>
            <a:r>
              <a:rPr lang="ar-DZ" sz="5000" dirty="0" smtClean="0">
                <a:latin typeface="Arial" pitchFamily="34" charset="0"/>
                <a:cs typeface="Arial" pitchFamily="34" charset="0"/>
              </a:rPr>
              <a:t>جامعة محمد </a:t>
            </a:r>
            <a:r>
              <a:rPr lang="ar-DZ" sz="5000" dirty="0" err="1" smtClean="0">
                <a:latin typeface="Arial" pitchFamily="34" charset="0"/>
                <a:cs typeface="Arial" pitchFamily="34" charset="0"/>
              </a:rPr>
              <a:t>خيضر</a:t>
            </a:r>
            <a:r>
              <a:rPr lang="ar-DZ" sz="5000" dirty="0" smtClean="0">
                <a:latin typeface="Arial" pitchFamily="34" charset="0"/>
                <a:cs typeface="Arial" pitchFamily="34" charset="0"/>
              </a:rPr>
              <a:t> </a:t>
            </a:r>
            <a:r>
              <a:rPr lang="ar-DZ" sz="5000" dirty="0" smtClean="0">
                <a:effectLst>
                  <a:outerShdw blurRad="38100" dist="38100" dir="2700000" algn="tl">
                    <a:srgbClr val="000000">
                      <a:alpha val="43137"/>
                    </a:srgbClr>
                  </a:outerShdw>
                </a:effectLst>
                <a:latin typeface="Arial" pitchFamily="34" charset="0"/>
                <a:cs typeface="Arial" pitchFamily="34" charset="0"/>
              </a:rPr>
              <a:t>بسكرة</a:t>
            </a:r>
            <a:r>
              <a:rPr lang="ar-DZ" dirty="0" smtClean="0">
                <a:latin typeface="Arial" pitchFamily="34" charset="0"/>
                <a:cs typeface="Arial" pitchFamily="34" charset="0"/>
              </a:rPr>
              <a:t/>
            </a:r>
            <a:br>
              <a:rPr lang="ar-DZ" dirty="0" smtClean="0">
                <a:latin typeface="Arial" pitchFamily="34" charset="0"/>
                <a:cs typeface="Arial" pitchFamily="34" charset="0"/>
              </a:rPr>
            </a:br>
            <a:r>
              <a:rPr lang="ar-DZ" sz="4000" dirty="0" smtClean="0">
                <a:effectLst>
                  <a:outerShdw blurRad="38100" dist="38100" dir="2700000" algn="tl">
                    <a:srgbClr val="000000">
                      <a:alpha val="43137"/>
                    </a:srgbClr>
                  </a:outerShdw>
                </a:effectLst>
                <a:latin typeface="Arial" pitchFamily="34" charset="0"/>
                <a:cs typeface="Arial" pitchFamily="34" charset="0"/>
              </a:rPr>
              <a:t>كلية العلوم الاقتصادية والتجارية وعلوم التسيير</a:t>
            </a:r>
            <a:endParaRPr lang="fr-FR" sz="4000" dirty="0"/>
          </a:p>
        </p:txBody>
      </p:sp>
      <p:sp>
        <p:nvSpPr>
          <p:cNvPr id="3" name="Sous-titre 2"/>
          <p:cNvSpPr>
            <a:spLocks noGrp="1"/>
          </p:cNvSpPr>
          <p:nvPr>
            <p:ph type="subTitle" idx="1"/>
          </p:nvPr>
        </p:nvSpPr>
        <p:spPr>
          <a:xfrm>
            <a:off x="533400" y="3228536"/>
            <a:ext cx="7854696" cy="3008776"/>
          </a:xfrm>
        </p:spPr>
        <p:txBody>
          <a:bodyPr>
            <a:normAutofit/>
          </a:bodyPr>
          <a:lstStyle/>
          <a:p>
            <a:pPr algn="ctr" rtl="1"/>
            <a:r>
              <a:rPr lang="ar-DZ" sz="48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محاضرات في مقياس نظرية المنظمات </a:t>
            </a:r>
          </a:p>
          <a:p>
            <a:pPr algn="ctr" rtl="1"/>
            <a:r>
              <a:rPr lang="ar-DZ" sz="44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للسنة الثالثة إدارة أعمال</a:t>
            </a:r>
          </a:p>
          <a:p>
            <a:pPr algn="ctr" rtl="1"/>
            <a:endParaRPr lang="ar-DZ" sz="24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pPr algn="ctr" rtl="1"/>
            <a:r>
              <a:rPr lang="ar-DZ" sz="40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الأستاذة دالي علي لامية</a:t>
            </a:r>
            <a:endParaRPr lang="fr-FR" sz="40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lnSpcReduction="10000"/>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بيتر </a:t>
            </a:r>
            <a:r>
              <a:rPr lang="ar-DZ" sz="42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دراكر</a:t>
            </a: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Peter Drucker</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algn="just" rtl="1"/>
            <a:r>
              <a:rPr lang="ar-SA" sz="3900" b="1" dirty="0" smtClean="0">
                <a:solidFill>
                  <a:schemeClr val="accent3">
                    <a:lumMod val="60000"/>
                    <a:lumOff val="40000"/>
                  </a:schemeClr>
                </a:solidFill>
                <a:effectLst>
                  <a:outerShdw blurRad="38100" dist="38100" dir="2700000" algn="tl">
                    <a:srgbClr val="000000">
                      <a:alpha val="43137"/>
                    </a:srgbClr>
                  </a:outerShdw>
                </a:effectLst>
              </a:rPr>
              <a:t>يرى در</a:t>
            </a:r>
            <a:r>
              <a:rPr lang="ar-DZ" sz="3900" b="1" dirty="0" smtClean="0">
                <a:solidFill>
                  <a:schemeClr val="accent3">
                    <a:lumMod val="60000"/>
                    <a:lumOff val="40000"/>
                  </a:schemeClr>
                </a:solidFill>
                <a:effectLst>
                  <a:outerShdw blurRad="38100" dist="38100" dir="2700000" algn="tl">
                    <a:srgbClr val="000000">
                      <a:alpha val="43137"/>
                    </a:srgbClr>
                  </a:outerShdw>
                </a:effectLst>
              </a:rPr>
              <a:t>ا</a:t>
            </a:r>
            <a:r>
              <a:rPr lang="ar-SA" sz="3900" b="1" dirty="0" smtClean="0">
                <a:solidFill>
                  <a:schemeClr val="accent3">
                    <a:lumMod val="60000"/>
                    <a:lumOff val="40000"/>
                  </a:schemeClr>
                </a:solidFill>
                <a:effectLst>
                  <a:outerShdw blurRad="38100" dist="38100" dir="2700000" algn="tl">
                    <a:srgbClr val="000000">
                      <a:alpha val="43137"/>
                    </a:srgbClr>
                  </a:outerShdw>
                </a:effectLst>
              </a:rPr>
              <a:t>كر أن تحقيق الربح ليس هدفا في حد ذاته وإنما الهدف الأساسي للمنظمة هو خلق زبائن، المحافظة عليهم وتطويرهم أو اكتساب زبائن جدد.</a:t>
            </a:r>
            <a:endParaRPr lang="fr-FR" sz="3900" b="1" dirty="0" smtClean="0">
              <a:solidFill>
                <a:schemeClr val="accent3">
                  <a:lumMod val="60000"/>
                  <a:lumOff val="40000"/>
                </a:schemeClr>
              </a:solidFill>
              <a:effectLst>
                <a:outerShdw blurRad="38100" dist="38100" dir="2700000" algn="tl">
                  <a:srgbClr val="000000">
                    <a:alpha val="43137"/>
                  </a:srgbClr>
                </a:outerShdw>
              </a:effectLst>
            </a:endParaRPr>
          </a:p>
          <a:p>
            <a:pPr indent="449263" algn="just" rtl="1"/>
            <a:r>
              <a:rPr lang="ar-DZ" sz="3900" b="1" dirty="0" smtClean="0">
                <a:solidFill>
                  <a:schemeClr val="accent3">
                    <a:lumMod val="60000"/>
                    <a:lumOff val="40000"/>
                  </a:schemeClr>
                </a:solidFill>
                <a:effectLst>
                  <a:outerShdw blurRad="38100" dist="38100" dir="2700000" algn="tl">
                    <a:srgbClr val="000000">
                      <a:alpha val="43137"/>
                    </a:srgbClr>
                  </a:outerShdw>
                </a:effectLst>
              </a:rPr>
              <a:t>يرى أيضا</a:t>
            </a:r>
            <a:r>
              <a:rPr lang="ar-SA" sz="3900" b="1" dirty="0" smtClean="0">
                <a:solidFill>
                  <a:schemeClr val="accent3">
                    <a:lumMod val="60000"/>
                    <a:lumOff val="40000"/>
                  </a:schemeClr>
                </a:solidFill>
                <a:effectLst>
                  <a:outerShdw blurRad="38100" dist="38100" dir="2700000" algn="tl">
                    <a:srgbClr val="000000">
                      <a:alpha val="43137"/>
                    </a:srgbClr>
                  </a:outerShdw>
                </a:effectLst>
              </a:rPr>
              <a:t> أن المنظمة تم إعدادها لإحداث تغييرات من أجل إرضاء وتلبية احتياجات الأعوان الخارجين كالزبائن ثم إرضاء الأعوان الداخليين كالعمال.</a:t>
            </a:r>
            <a:endParaRPr lang="ar-DZ" sz="39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بيتر </a:t>
            </a:r>
            <a:r>
              <a:rPr lang="ar-DZ" sz="42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دراكر</a:t>
            </a: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Peter Drucker</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algn="just" rtl="1">
              <a:buClr>
                <a:srgbClr val="C00000"/>
              </a:buClr>
            </a:pPr>
            <a:r>
              <a:rPr lang="ar-SA" sz="3600" b="1" dirty="0" smtClean="0">
                <a:solidFill>
                  <a:schemeClr val="accent3">
                    <a:lumMod val="60000"/>
                    <a:lumOff val="40000"/>
                  </a:schemeClr>
                </a:solidFill>
                <a:effectLst>
                  <a:outerShdw blurRad="38100" dist="38100" dir="2700000" algn="tl">
                    <a:srgbClr val="000000">
                      <a:alpha val="43137"/>
                    </a:srgbClr>
                  </a:outerShdw>
                </a:effectLst>
              </a:rPr>
              <a:t>بالنسبة لدر</a:t>
            </a:r>
            <a:r>
              <a:rPr lang="ar-DZ" sz="3600" b="1" dirty="0" smtClean="0">
                <a:solidFill>
                  <a:schemeClr val="accent3">
                    <a:lumMod val="60000"/>
                    <a:lumOff val="40000"/>
                  </a:schemeClr>
                </a:solidFill>
                <a:effectLst>
                  <a:outerShdw blurRad="38100" dist="38100" dir="2700000" algn="tl">
                    <a:srgbClr val="000000">
                      <a:alpha val="43137"/>
                    </a:srgbClr>
                  </a:outerShdw>
                </a:effectLst>
              </a:rPr>
              <a:t>ا</a:t>
            </a:r>
            <a:r>
              <a:rPr lang="ar-SA" sz="3600" b="1" dirty="0" smtClean="0">
                <a:solidFill>
                  <a:schemeClr val="accent3">
                    <a:lumMod val="60000"/>
                    <a:lumOff val="40000"/>
                  </a:schemeClr>
                </a:solidFill>
                <a:effectLst>
                  <a:outerShdw blurRad="38100" dist="38100" dir="2700000" algn="tl">
                    <a:srgbClr val="000000">
                      <a:alpha val="43137"/>
                    </a:srgbClr>
                  </a:outerShdw>
                </a:effectLst>
              </a:rPr>
              <a:t>كر هناك وظيفتين في المنظمة تمثل مراكز ربح تتمثل في وظيفة البحث والتطوير والوظيفة التسويقية، أما باقي الوظائف فتمثل مراكز تكلفة، ويمثل التسويق الجيد مفتاح النجاح لأنه يسمح بمعرفة وفهم الزبون بشكل جيد وبالتالي تسهيل بيع </a:t>
            </a:r>
            <a:r>
              <a:rPr lang="ar-SA" sz="3600" b="1" dirty="0" err="1" smtClean="0">
                <a:solidFill>
                  <a:schemeClr val="accent3">
                    <a:lumMod val="60000"/>
                    <a:lumOff val="40000"/>
                  </a:schemeClr>
                </a:solidFill>
                <a:effectLst>
                  <a:outerShdw blurRad="38100" dist="38100" dir="2700000" algn="tl">
                    <a:srgbClr val="000000">
                      <a:alpha val="43137"/>
                    </a:srgbClr>
                  </a:outerShdw>
                </a:effectLst>
              </a:rPr>
              <a:t>المنتوج</a:t>
            </a: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60648"/>
            <a:ext cx="8064896" cy="936104"/>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196752"/>
            <a:ext cx="8712968" cy="5472608"/>
          </a:xfrm>
        </p:spPr>
        <p:txBody>
          <a:bodyPr>
            <a:normAutofit fontScale="85000" lnSpcReduction="20000"/>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أوكتاف </a:t>
            </a:r>
            <a:r>
              <a:rPr lang="ar-DZ" sz="42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جيلينيه</a:t>
            </a: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Octave Gélinier</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algn="just" rtl="1"/>
            <a:r>
              <a:rPr lang="ar-SA" sz="3600" dirty="0" smtClean="0"/>
              <a:t> </a:t>
            </a:r>
            <a:r>
              <a:rPr lang="ar-DZ" sz="3900" b="1" dirty="0" smtClean="0">
                <a:solidFill>
                  <a:schemeClr val="accent3">
                    <a:lumMod val="60000"/>
                    <a:lumOff val="40000"/>
                  </a:schemeClr>
                </a:solidFill>
                <a:effectLst>
                  <a:outerShdw blurRad="38100" dist="38100" dir="2700000" algn="tl">
                    <a:srgbClr val="000000">
                      <a:alpha val="43137"/>
                    </a:srgbClr>
                  </a:outerShdw>
                </a:effectLst>
              </a:rPr>
              <a:t>حسب أوكتاف فإن </a:t>
            </a:r>
            <a:r>
              <a:rPr lang="ar-SA" sz="3900" b="1" dirty="0" smtClean="0">
                <a:solidFill>
                  <a:schemeClr val="accent3">
                    <a:lumMod val="60000"/>
                    <a:lumOff val="40000"/>
                  </a:schemeClr>
                </a:solidFill>
                <a:effectLst>
                  <a:outerShdw blurRad="38100" dist="38100" dir="2700000" algn="tl">
                    <a:srgbClr val="000000">
                      <a:alpha val="43137"/>
                    </a:srgbClr>
                  </a:outerShdw>
                </a:effectLst>
              </a:rPr>
              <a:t>النقطة الجوهرية في إدارة المنظمة هي تحديد سياستها في المدى الطويل</a:t>
            </a:r>
            <a:r>
              <a:rPr lang="ar-DZ" sz="3900" b="1" dirty="0" err="1" smtClean="0">
                <a:solidFill>
                  <a:schemeClr val="accent3">
                    <a:lumMod val="60000"/>
                    <a:lumOff val="40000"/>
                  </a:schemeClr>
                </a:solidFill>
                <a:effectLst>
                  <a:outerShdw blurRad="38100" dist="38100" dir="2700000" algn="tl">
                    <a:srgbClr val="000000">
                      <a:alpha val="43137"/>
                    </a:srgbClr>
                  </a:outerShdw>
                </a:effectLst>
              </a:rPr>
              <a:t>،</a:t>
            </a:r>
            <a:r>
              <a:rPr lang="ar-SA" sz="3900" b="1" dirty="0" smtClean="0">
                <a:solidFill>
                  <a:schemeClr val="accent3">
                    <a:lumMod val="60000"/>
                    <a:lumOff val="40000"/>
                  </a:schemeClr>
                </a:solidFill>
                <a:effectLst>
                  <a:outerShdw blurRad="38100" dist="38100" dir="2700000" algn="tl">
                    <a:srgbClr val="000000">
                      <a:alpha val="43137"/>
                    </a:srgbClr>
                  </a:outerShdw>
                </a:effectLst>
              </a:rPr>
              <a:t> حيث يعتقد أن هناك انسجاما بين النمو على المدى الطويل والأرباح على المدى الطويل</a:t>
            </a:r>
            <a:r>
              <a:rPr lang="ar-DZ" sz="3900" b="1" dirty="0" err="1" smtClean="0">
                <a:solidFill>
                  <a:schemeClr val="accent3">
                    <a:lumMod val="60000"/>
                    <a:lumOff val="40000"/>
                  </a:schemeClr>
                </a:solidFill>
                <a:effectLst>
                  <a:outerShdw blurRad="38100" dist="38100" dir="2700000" algn="tl">
                    <a:srgbClr val="000000">
                      <a:alpha val="43137"/>
                    </a:srgbClr>
                  </a:outerShdw>
                </a:effectLst>
              </a:rPr>
              <a:t>.</a:t>
            </a:r>
            <a:r>
              <a:rPr lang="ar-SA" sz="3900" b="1" dirty="0" smtClean="0">
                <a:solidFill>
                  <a:schemeClr val="accent3">
                    <a:lumMod val="60000"/>
                    <a:lumOff val="40000"/>
                  </a:schemeClr>
                </a:solidFill>
                <a:effectLst>
                  <a:outerShdw blurRad="38100" dist="38100" dir="2700000" algn="tl">
                    <a:srgbClr val="000000">
                      <a:alpha val="43137"/>
                    </a:srgbClr>
                  </a:outerShdw>
                </a:effectLst>
              </a:rPr>
              <a:t> </a:t>
            </a:r>
            <a:endParaRPr lang="ar-DZ" sz="3900" b="1" dirty="0" smtClean="0">
              <a:solidFill>
                <a:schemeClr val="accent3">
                  <a:lumMod val="60000"/>
                  <a:lumOff val="40000"/>
                </a:schemeClr>
              </a:solidFill>
              <a:effectLst>
                <a:outerShdw blurRad="38100" dist="38100" dir="2700000" algn="tl">
                  <a:srgbClr val="000000">
                    <a:alpha val="43137"/>
                  </a:srgbClr>
                </a:outerShdw>
              </a:effectLst>
            </a:endParaRPr>
          </a:p>
          <a:p>
            <a:pPr indent="449263" algn="just" rtl="1"/>
            <a:r>
              <a:rPr lang="ar-DZ" sz="3900" b="1" dirty="0" smtClean="0">
                <a:solidFill>
                  <a:schemeClr val="accent3">
                    <a:lumMod val="60000"/>
                    <a:lumOff val="40000"/>
                  </a:schemeClr>
                </a:solidFill>
                <a:effectLst>
                  <a:outerShdw blurRad="38100" dist="38100" dir="2700000" algn="tl">
                    <a:srgbClr val="000000">
                      <a:alpha val="43137"/>
                    </a:srgbClr>
                  </a:outerShdw>
                </a:effectLst>
              </a:rPr>
              <a:t>ل</a:t>
            </a:r>
            <a:r>
              <a:rPr lang="ar-SA" sz="3900" b="1" dirty="0" smtClean="0">
                <a:solidFill>
                  <a:schemeClr val="accent3">
                    <a:lumMod val="60000"/>
                    <a:lumOff val="40000"/>
                  </a:schemeClr>
                </a:solidFill>
                <a:effectLst>
                  <a:outerShdw blurRad="38100" dist="38100" dir="2700000" algn="tl">
                    <a:srgbClr val="000000">
                      <a:alpha val="43137"/>
                    </a:srgbClr>
                  </a:outerShdw>
                </a:effectLst>
              </a:rPr>
              <a:t>لتوسع على المدى الطويل فإن المنظمة تواجه عدة قيود مثل</a:t>
            </a:r>
            <a:r>
              <a:rPr lang="ar-DZ" sz="3900" b="1" dirty="0" err="1" smtClean="0">
                <a:solidFill>
                  <a:schemeClr val="accent3">
                    <a:lumMod val="60000"/>
                    <a:lumOff val="40000"/>
                  </a:schemeClr>
                </a:solidFill>
                <a:effectLst>
                  <a:outerShdw blurRad="38100" dist="38100" dir="2700000" algn="tl">
                    <a:srgbClr val="000000">
                      <a:alpha val="43137"/>
                    </a:srgbClr>
                  </a:outerShdw>
                </a:effectLst>
              </a:rPr>
              <a:t>:</a:t>
            </a:r>
            <a:r>
              <a:rPr lang="ar-SA" sz="3900" b="1" dirty="0" smtClean="0">
                <a:solidFill>
                  <a:schemeClr val="accent3">
                    <a:lumMod val="60000"/>
                    <a:lumOff val="40000"/>
                  </a:schemeClr>
                </a:solidFill>
                <a:effectLst>
                  <a:outerShdw blurRad="38100" dist="38100" dir="2700000" algn="tl">
                    <a:srgbClr val="000000">
                      <a:alpha val="43137"/>
                    </a:srgbClr>
                  </a:outerShdw>
                </a:effectLst>
              </a:rPr>
              <a:t> الأسواق، مصادر التمويل وقدرة فريق الإدارة على التطور في مواجهة التحولات التكنولوجية والتسييرية وفي مواجهة الوقت.</a:t>
            </a:r>
            <a:endParaRPr lang="ar-DZ" sz="3900" b="1" dirty="0" smtClean="0">
              <a:solidFill>
                <a:schemeClr val="accent3">
                  <a:lumMod val="60000"/>
                  <a:lumOff val="40000"/>
                </a:schemeClr>
              </a:solidFill>
              <a:effectLst>
                <a:outerShdw blurRad="38100" dist="38100" dir="2700000" algn="tl">
                  <a:srgbClr val="000000">
                    <a:alpha val="43137"/>
                  </a:srgbClr>
                </a:outerShdw>
              </a:effectLst>
            </a:endParaRPr>
          </a:p>
          <a:p>
            <a:pPr indent="449263" algn="just" rtl="1"/>
            <a:r>
              <a:rPr lang="ar-SA" sz="3900" b="1" dirty="0" smtClean="0">
                <a:solidFill>
                  <a:schemeClr val="accent3">
                    <a:lumMod val="60000"/>
                    <a:lumOff val="40000"/>
                  </a:schemeClr>
                </a:solidFill>
                <a:effectLst>
                  <a:outerShdw blurRad="38100" dist="38100" dir="2700000" algn="tl">
                    <a:srgbClr val="000000">
                      <a:alpha val="43137"/>
                    </a:srgbClr>
                  </a:outerShdw>
                </a:effectLst>
              </a:rPr>
              <a:t>سياسة الإدارة بالأهداف التي تحدث عليها أوكتاف ليست ذات أهمية إلا إذا كانت مصحوبة بأهداف كمية ومؤرخة، و يتبع هذه الأهداف وضع برامج للتطبيق وموازنات.</a:t>
            </a:r>
            <a:endParaRPr lang="ar-DZ" sz="39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60648"/>
            <a:ext cx="8064896" cy="936104"/>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196752"/>
            <a:ext cx="8712968" cy="5472608"/>
          </a:xfrm>
        </p:spPr>
        <p:txBody>
          <a:bodyPr>
            <a:normAutofit/>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أوكتاف </a:t>
            </a:r>
            <a:r>
              <a:rPr lang="ar-DZ" sz="42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جيلينيه</a:t>
            </a: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Octave Gélinier</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algn="just" rtl="1"/>
            <a:r>
              <a:rPr lang="ar-SA" sz="3600" b="1" dirty="0" smtClean="0">
                <a:solidFill>
                  <a:schemeClr val="accent3">
                    <a:lumMod val="60000"/>
                    <a:lumOff val="40000"/>
                  </a:schemeClr>
                </a:solidFill>
                <a:effectLst>
                  <a:outerShdw blurRad="38100" dist="38100" dir="2700000" algn="tl">
                    <a:srgbClr val="000000">
                      <a:alpha val="43137"/>
                    </a:srgbClr>
                  </a:outerShdw>
                </a:effectLst>
              </a:rPr>
              <a:t> </a:t>
            </a:r>
            <a:r>
              <a:rPr lang="ar-SA" sz="4000" b="1" dirty="0" smtClean="0">
                <a:solidFill>
                  <a:schemeClr val="accent3">
                    <a:lumMod val="60000"/>
                    <a:lumOff val="40000"/>
                  </a:schemeClr>
                </a:solidFill>
                <a:effectLst>
                  <a:outerShdw blurRad="38100" dist="38100" dir="2700000" algn="tl">
                    <a:srgbClr val="000000">
                      <a:alpha val="43137"/>
                    </a:srgbClr>
                  </a:outerShdw>
                </a:effectLst>
              </a:rPr>
              <a:t> حدد أوكتاف الشروط الأساسية للقدرة التنافسية للمنظمة كما يلي:</a:t>
            </a:r>
            <a:endParaRPr lang="ar-DZ" sz="40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DZ" sz="4000" b="1" dirty="0" smtClean="0">
                <a:solidFill>
                  <a:schemeClr val="accent3">
                    <a:lumMod val="60000"/>
                    <a:lumOff val="40000"/>
                  </a:schemeClr>
                </a:solidFill>
                <a:effectLst>
                  <a:outerShdw blurRad="38100" dist="38100" dir="2700000" algn="tl">
                    <a:srgbClr val="000000">
                      <a:alpha val="43137"/>
                    </a:srgbClr>
                  </a:outerShdw>
                </a:effectLst>
              </a:rPr>
              <a:t> </a:t>
            </a:r>
            <a:r>
              <a:rPr lang="ar-SA" sz="4000" b="1" dirty="0" smtClean="0">
                <a:solidFill>
                  <a:schemeClr val="accent3">
                    <a:lumMod val="60000"/>
                    <a:lumOff val="40000"/>
                  </a:schemeClr>
                </a:solidFill>
                <a:effectLst>
                  <a:outerShdw blurRad="38100" dist="38100" dir="2700000" algn="tl">
                    <a:srgbClr val="000000">
                      <a:alpha val="43137"/>
                    </a:srgbClr>
                  </a:outerShdw>
                </a:effectLst>
              </a:rPr>
              <a:t>الابتكار بشكل مستمر</a:t>
            </a:r>
            <a:endParaRPr lang="ar-DZ" sz="40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SA" sz="4000" b="1" dirty="0" smtClean="0">
                <a:solidFill>
                  <a:schemeClr val="accent3">
                    <a:lumMod val="60000"/>
                    <a:lumOff val="40000"/>
                  </a:schemeClr>
                </a:solidFill>
                <a:effectLst>
                  <a:outerShdw blurRad="38100" dist="38100" dir="2700000" algn="tl">
                    <a:srgbClr val="000000">
                      <a:alpha val="43137"/>
                    </a:srgbClr>
                  </a:outerShdw>
                </a:effectLst>
              </a:rPr>
              <a:t> وجود منافسة قوية</a:t>
            </a:r>
            <a:endParaRPr lang="ar-DZ" sz="40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SA" sz="4000" b="1" dirty="0" smtClean="0">
                <a:solidFill>
                  <a:schemeClr val="accent3">
                    <a:lumMod val="60000"/>
                    <a:lumOff val="40000"/>
                  </a:schemeClr>
                </a:solidFill>
                <a:effectLst>
                  <a:outerShdw blurRad="38100" dist="38100" dir="2700000" algn="tl">
                    <a:srgbClr val="000000">
                      <a:alpha val="43137"/>
                    </a:srgbClr>
                  </a:outerShdw>
                </a:effectLst>
              </a:rPr>
              <a:t> الهدف الإنساني المباشر</a:t>
            </a:r>
            <a:endParaRPr lang="ar-DZ" sz="39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3400" y="692696"/>
            <a:ext cx="7851648" cy="2016224"/>
          </a:xfrm>
        </p:spPr>
        <p:txBody>
          <a:bodyPr>
            <a:normAutofit/>
          </a:bodyPr>
          <a:lstStyle/>
          <a:p>
            <a:pPr algn="ctr" rtl="1"/>
            <a:r>
              <a:rPr lang="ar-DZ" sz="5000" dirty="0" smtClean="0">
                <a:latin typeface="Arial" pitchFamily="34" charset="0"/>
                <a:cs typeface="Arial" pitchFamily="34" charset="0"/>
              </a:rPr>
              <a:t>جامعة محمد </a:t>
            </a:r>
            <a:r>
              <a:rPr lang="ar-DZ" sz="5000" dirty="0" err="1" smtClean="0">
                <a:latin typeface="Arial" pitchFamily="34" charset="0"/>
                <a:cs typeface="Arial" pitchFamily="34" charset="0"/>
              </a:rPr>
              <a:t>خيضر</a:t>
            </a:r>
            <a:r>
              <a:rPr lang="ar-DZ" sz="5000" dirty="0" smtClean="0">
                <a:latin typeface="Arial" pitchFamily="34" charset="0"/>
                <a:cs typeface="Arial" pitchFamily="34" charset="0"/>
              </a:rPr>
              <a:t> </a:t>
            </a:r>
            <a:r>
              <a:rPr lang="ar-DZ" sz="5000" dirty="0" smtClean="0">
                <a:effectLst>
                  <a:outerShdw blurRad="38100" dist="38100" dir="2700000" algn="tl">
                    <a:srgbClr val="000000">
                      <a:alpha val="43137"/>
                    </a:srgbClr>
                  </a:outerShdw>
                </a:effectLst>
                <a:latin typeface="Arial" pitchFamily="34" charset="0"/>
                <a:cs typeface="Arial" pitchFamily="34" charset="0"/>
              </a:rPr>
              <a:t>بسكرة</a:t>
            </a:r>
            <a:r>
              <a:rPr lang="ar-DZ" dirty="0" smtClean="0">
                <a:latin typeface="Arial" pitchFamily="34" charset="0"/>
                <a:cs typeface="Arial" pitchFamily="34" charset="0"/>
              </a:rPr>
              <a:t/>
            </a:r>
            <a:br>
              <a:rPr lang="ar-DZ" dirty="0" smtClean="0">
                <a:latin typeface="Arial" pitchFamily="34" charset="0"/>
                <a:cs typeface="Arial" pitchFamily="34" charset="0"/>
              </a:rPr>
            </a:br>
            <a:r>
              <a:rPr lang="ar-DZ" sz="4000" dirty="0" smtClean="0">
                <a:effectLst>
                  <a:outerShdw blurRad="38100" dist="38100" dir="2700000" algn="tl">
                    <a:srgbClr val="000000">
                      <a:alpha val="43137"/>
                    </a:srgbClr>
                  </a:outerShdw>
                </a:effectLst>
                <a:latin typeface="Arial" pitchFamily="34" charset="0"/>
                <a:cs typeface="Arial" pitchFamily="34" charset="0"/>
              </a:rPr>
              <a:t>كلية العلوم الاقتصادية والتجارية وعلوم التسيير</a:t>
            </a:r>
            <a:endParaRPr lang="fr-FR" sz="4000" dirty="0"/>
          </a:p>
        </p:txBody>
      </p:sp>
      <p:sp>
        <p:nvSpPr>
          <p:cNvPr id="3" name="Sous-titre 2"/>
          <p:cNvSpPr>
            <a:spLocks noGrp="1"/>
          </p:cNvSpPr>
          <p:nvPr>
            <p:ph type="subTitle" idx="1"/>
          </p:nvPr>
        </p:nvSpPr>
        <p:spPr>
          <a:xfrm>
            <a:off x="533400" y="3228536"/>
            <a:ext cx="7854696" cy="3008776"/>
          </a:xfrm>
        </p:spPr>
        <p:txBody>
          <a:bodyPr>
            <a:normAutofit/>
          </a:bodyPr>
          <a:lstStyle/>
          <a:p>
            <a:pPr algn="ctr" rtl="1"/>
            <a:r>
              <a:rPr lang="ar-DZ" sz="48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محاضرات في مقياس نظرية المنظمات </a:t>
            </a:r>
          </a:p>
          <a:p>
            <a:pPr algn="ctr" rtl="1"/>
            <a:r>
              <a:rPr lang="ar-DZ" sz="44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للسنة الثالثة إدارة أعمال</a:t>
            </a:r>
          </a:p>
          <a:p>
            <a:pPr algn="ctr" rtl="1"/>
            <a:endParaRPr lang="ar-DZ" sz="24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pPr algn="ctr" rtl="1"/>
            <a:r>
              <a:rPr lang="ar-DZ" sz="40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الأستاذة دالي علي لامية</a:t>
            </a:r>
            <a:endParaRPr lang="fr-FR" sz="4000" b="1" dirty="0" smtClean="0">
              <a:solidFill>
                <a:schemeClr val="accent2">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a:bodyPr>
          <a:lstStyle/>
          <a:p>
            <a:pPr indent="449263" algn="just" rtl="1">
              <a:buClr>
                <a:srgbClr val="C00000"/>
              </a:buClr>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t>
            </a:r>
            <a:r>
              <a:rPr lang="ar-DZ" sz="3600" b="1"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أفكار هذه المدرسة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مستمدة من المدرسة الكلاسيكية، وقد جاءت بفكرة </a:t>
            </a: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الإدارة بالأهداف</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من خلال إشراك الإداريين والعمال في الإدارة، وهي تقوم على مبادئ عامة </a:t>
            </a:r>
            <a:r>
              <a:rPr lang="ar-DZ" sz="3600" b="1" dirty="0" err="1"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هي:</a:t>
            </a: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pPr algn="just" rtl="1">
              <a:buClr>
                <a:srgbClr val="C00000"/>
              </a:buClr>
              <a:buFont typeface="Wingdings" pitchFamily="2" charset="2"/>
              <a:buChar char="ü"/>
            </a:pP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الغرض الأساسي للمنظمة هو تعظيم الربح.</a:t>
            </a:r>
          </a:p>
          <a:p>
            <a:pPr algn="just" rtl="1">
              <a:buClr>
                <a:srgbClr val="C00000"/>
              </a:buClr>
              <a:buFont typeface="Wingdings" pitchFamily="2" charset="2"/>
              <a:buChar char="ü"/>
            </a:pP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المنظمة هي المحرك الرئيسي للثروة الاقتصادية، والإدارة هي الوظيفة الأساسية في المجتمع.</a:t>
            </a:r>
          </a:p>
          <a:p>
            <a:pPr algn="just" rtl="1">
              <a:buClr>
                <a:srgbClr val="C00000"/>
              </a:buClr>
              <a:buFont typeface="Wingdings" pitchFamily="2" charset="2"/>
              <a:buChar char="ü"/>
            </a:pP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الإدارة تتطلب مهارات خاصة وأدوات وتقنيات معينة.</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fontScale="92500" lnSpcReduction="10000"/>
          </a:bodyPr>
          <a:lstStyle/>
          <a:p>
            <a:pPr indent="179388" algn="just" rtl="1">
              <a:buClr>
                <a:srgbClr val="C00000"/>
              </a:buClr>
            </a:pPr>
            <a:r>
              <a:rPr lang="ar-DZ" sz="43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الإدارة </a:t>
            </a:r>
            <a:r>
              <a:rPr lang="ar-DZ" sz="43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بالأهداف:</a:t>
            </a:r>
            <a:endParaRPr lang="ar-DZ" sz="43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مفهومها: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هي أسلوب إداري يسمح بتوجيه كافة الجهود بالمنظمة وفي جميع المستويات لتحقيق الأهداف.</a:t>
            </a:r>
          </a:p>
          <a:p>
            <a:pPr indent="179388" algn="just" rtl="1">
              <a:buClr>
                <a:srgbClr val="C00000"/>
              </a:buClr>
            </a:pP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”بيتر </a:t>
            </a:r>
            <a:r>
              <a:rPr lang="ar-DZ" sz="36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دراكر</a:t>
            </a: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أشار إلى هذا الأسلوب في كتابه</a:t>
            </a:r>
            <a:r>
              <a:rPr lang="fr-FR"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t>
            </a:r>
            <a:r>
              <a:rPr lang="fr-FR" sz="28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the </a:t>
            </a:r>
            <a:r>
              <a:rPr lang="fr-FR" sz="28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practise</a:t>
            </a:r>
            <a:r>
              <a:rPr lang="fr-FR" sz="28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of management » </a:t>
            </a: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1954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وأكد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فيه على أهمية وضع الأهداف للمنظمة والفرد معا، ويؤكد على أن المديرين يجب أن يركزوا على تحقيق الأهداف ويبرروا كافة الأنشطة من خلال مساهمتها في تحقيق هذه الأهداف.</a:t>
            </a:r>
          </a:p>
          <a:p>
            <a:pPr indent="179388" algn="just" rtl="1">
              <a:buClr>
                <a:srgbClr val="C00000"/>
              </a:buClr>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تعتمد الإدارة بالأهداف على تعريف الأهداف لكل موظف وتوجيه أدائهم نحو </a:t>
            </a:r>
            <a:r>
              <a:rPr lang="ar-DZ" sz="3600" b="1" dirty="0" err="1"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الأهداف.</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t>
            </a:r>
            <a:endParaRPr lang="ar-DZ" sz="36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a:bodyPr>
          <a:lstStyle/>
          <a:p>
            <a:pPr indent="179388" algn="just" rtl="1">
              <a:buClr>
                <a:srgbClr val="C00000"/>
              </a:buClr>
            </a:pPr>
            <a:r>
              <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الإدارة </a:t>
            </a:r>
            <a:r>
              <a:rPr lang="ar-DZ" sz="40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بالأهداف:</a:t>
            </a:r>
            <a:endPar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مبادئها:</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buFont typeface="Wingdings" pitchFamily="2" charset="2"/>
              <a:buChar char="ü"/>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المشاركة</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الالتزام عند العاملين</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تحمل المسؤولية</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رفع الروح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المعنوية</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a:bodyPr>
          <a:lstStyle/>
          <a:p>
            <a:pPr indent="179388" algn="just" rtl="1">
              <a:buClr>
                <a:srgbClr val="C00000"/>
              </a:buClr>
            </a:pPr>
            <a:r>
              <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الإدارة </a:t>
            </a:r>
            <a:r>
              <a:rPr lang="ar-DZ" sz="40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بالأهداف:</a:t>
            </a:r>
            <a:r>
              <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a:t>
            </a:r>
          </a:p>
          <a:p>
            <a:pPr indent="179388" algn="just" rtl="1">
              <a:buClr>
                <a:srgbClr val="C00000"/>
              </a:buClr>
            </a:pP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خطواتها:</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buFont typeface="Wingdings" pitchFamily="2" charset="2"/>
              <a:buChar char="ü"/>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تحديد أهداف كل من الفرد والوحدة الإدارية والمنظمة</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اتخاذ الاجراءات العملية لتحقيق الأهداف وذلك من خلال تحديد واجبات الرئيس والمرؤوس ووضع الخطط وتخصيص الأموال.</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تنفيذ البرامج ومتابعتها ومراقبتها.</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lnSpcReduction="10000"/>
          </a:bodyPr>
          <a:lstStyle/>
          <a:p>
            <a:pPr indent="179388" algn="just" rtl="1">
              <a:buClr>
                <a:srgbClr val="C00000"/>
              </a:buClr>
            </a:pPr>
            <a:r>
              <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الإدارة </a:t>
            </a:r>
            <a:r>
              <a:rPr lang="ar-DZ" sz="40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بالأهداف:</a:t>
            </a:r>
            <a:r>
              <a:rPr lang="ar-DZ"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a:t>
            </a:r>
          </a:p>
          <a:p>
            <a:pPr indent="179388" algn="just" rtl="1">
              <a:buClr>
                <a:srgbClr val="C00000"/>
              </a:buClr>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مقومات </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نجاحها:</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نظام معلومات فعال</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شرح الأسلوب للجميع</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دعم الإدارة العليا</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تدريب العمال على الأسلوب</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 تفويض السلطة</a:t>
            </a:r>
          </a:p>
          <a:p>
            <a:pPr indent="179388"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rPr>
              <a:t>الأخذ بالأفكار الإبداعية ومقترحات العمال.</a:t>
            </a:r>
          </a:p>
          <a:p>
            <a:pPr indent="179388" algn="just" rtl="1">
              <a:buClr>
                <a:srgbClr val="C00000"/>
              </a:buClr>
            </a:pP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ألفريد سلون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Alfred </a:t>
            </a:r>
            <a:r>
              <a:rPr lang="fr-FR"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Sloan</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rtl="1"/>
            <a:r>
              <a:rPr lang="ar-SA" sz="3600" b="1" dirty="0" smtClean="0">
                <a:solidFill>
                  <a:schemeClr val="accent3">
                    <a:lumMod val="60000"/>
                    <a:lumOff val="40000"/>
                  </a:schemeClr>
                </a:solidFill>
                <a:effectLst>
                  <a:outerShdw blurRad="38100" dist="38100" dir="2700000" algn="tl">
                    <a:srgbClr val="000000">
                      <a:alpha val="43137"/>
                    </a:srgbClr>
                  </a:outerShdw>
                </a:effectLst>
              </a:rPr>
              <a:t>كان يشغل منصب مدير عام في شركة </a:t>
            </a:r>
            <a:r>
              <a:rPr lang="fr-FR" sz="3600" b="1" dirty="0" smtClean="0">
                <a:solidFill>
                  <a:schemeClr val="accent3">
                    <a:lumMod val="60000"/>
                    <a:lumOff val="40000"/>
                  </a:schemeClr>
                </a:solidFill>
                <a:effectLst>
                  <a:outerShdw blurRad="38100" dist="38100" dir="2700000" algn="tl">
                    <a:srgbClr val="000000">
                      <a:alpha val="43137"/>
                    </a:srgbClr>
                  </a:outerShdw>
                </a:effectLst>
              </a:rPr>
              <a:t>General Motors</a:t>
            </a: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لمدة 33 عاما ثم شغل منصب رئيس</a:t>
            </a:r>
            <a:r>
              <a:rPr lang="ar-DZ" sz="3600" b="1" dirty="0" err="1" smtClean="0">
                <a:solidFill>
                  <a:schemeClr val="accent3">
                    <a:lumMod val="60000"/>
                    <a:lumOff val="40000"/>
                  </a:schemeClr>
                </a:solidFill>
                <a:effectLst>
                  <a:outerShdw blurRad="38100" dist="38100" dir="2700000" algn="tl">
                    <a:srgbClr val="000000">
                      <a:alpha val="43137"/>
                    </a:srgbClr>
                  </a:outerShdw>
                </a:effectLst>
              </a:rPr>
              <a:t>.</a:t>
            </a:r>
            <a:r>
              <a:rPr lang="fr-FR"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كتب كتابا واحدا </a:t>
            </a:r>
            <a:r>
              <a:rPr lang="ar-SA" sz="3600" b="1" dirty="0" err="1" smtClean="0">
                <a:solidFill>
                  <a:schemeClr val="accent3">
                    <a:lumMod val="60000"/>
                    <a:lumOff val="40000"/>
                  </a:schemeClr>
                </a:solidFill>
                <a:effectLst>
                  <a:outerShdw blurRad="38100" dist="38100" dir="2700000" algn="tl">
                    <a:srgbClr val="000000">
                      <a:alpha val="43137"/>
                    </a:srgbClr>
                  </a:outerShdw>
                </a:effectLst>
              </a:rPr>
              <a:t>فقط  ”</a:t>
            </a: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السنوات التي أمضيتها مع جنرال </a:t>
            </a:r>
            <a:r>
              <a:rPr lang="ar-SA" sz="3600" b="1" dirty="0" err="1" smtClean="0">
                <a:solidFill>
                  <a:schemeClr val="accent3">
                    <a:lumMod val="60000"/>
                    <a:lumOff val="40000"/>
                  </a:schemeClr>
                </a:solidFill>
                <a:effectLst>
                  <a:outerShdw blurRad="38100" dist="38100" dir="2700000" algn="tl">
                    <a:srgbClr val="000000">
                      <a:alpha val="43137"/>
                    </a:srgbClr>
                  </a:outerShdw>
                </a:effectLst>
              </a:rPr>
              <a:t>موتورز</a:t>
            </a:r>
            <a:r>
              <a:rPr lang="ar-DZ" sz="3600" b="1" dirty="0" err="1" smtClean="0">
                <a:solidFill>
                  <a:schemeClr val="accent3">
                    <a:lumMod val="60000"/>
                    <a:lumOff val="40000"/>
                  </a:schemeClr>
                </a:solidFill>
                <a:effectLst>
                  <a:outerShdw blurRad="38100" dist="38100" dir="2700000" algn="tl">
                    <a:srgbClr val="000000">
                      <a:alpha val="43137"/>
                    </a:srgbClr>
                  </a:outerShdw>
                </a:effectLst>
              </a:rPr>
              <a:t>“</a:t>
            </a:r>
            <a:r>
              <a:rPr lang="ar-SA" sz="3600" b="1" dirty="0" smtClean="0">
                <a:solidFill>
                  <a:schemeClr val="accent3">
                    <a:lumMod val="60000"/>
                    <a:lumOff val="40000"/>
                  </a:schemeClr>
                </a:solidFill>
                <a:effectLst>
                  <a:outerShdw blurRad="38100" dist="38100" dir="2700000" algn="tl">
                    <a:srgbClr val="000000">
                      <a:alpha val="43137"/>
                    </a:srgbClr>
                  </a:outerShdw>
                </a:effectLst>
              </a:rPr>
              <a:t> </a:t>
            </a:r>
            <a:r>
              <a:rPr lang="fr-FR" sz="3600" b="1" dirty="0" err="1" smtClean="0">
                <a:solidFill>
                  <a:schemeClr val="accent3">
                    <a:lumMod val="60000"/>
                    <a:lumOff val="40000"/>
                  </a:schemeClr>
                </a:solidFill>
                <a:effectLst>
                  <a:outerShdw blurRad="38100" dist="38100" dir="2700000" algn="tl">
                    <a:srgbClr val="000000">
                      <a:alpha val="43137"/>
                    </a:srgbClr>
                  </a:outerShdw>
                </a:effectLst>
              </a:rPr>
              <a:t>my</a:t>
            </a:r>
            <a:r>
              <a:rPr lang="fr-FR" sz="3600" b="1" dirty="0" smtClean="0">
                <a:solidFill>
                  <a:schemeClr val="accent3">
                    <a:lumMod val="60000"/>
                    <a:lumOff val="40000"/>
                  </a:schemeClr>
                </a:solidFill>
                <a:effectLst>
                  <a:outerShdw blurRad="38100" dist="38100" dir="2700000" algn="tl">
                    <a:srgbClr val="000000">
                      <a:alpha val="43137"/>
                    </a:srgbClr>
                  </a:outerShdw>
                </a:effectLst>
              </a:rPr>
              <a:t>  </a:t>
            </a:r>
            <a:r>
              <a:rPr lang="fr-FR" sz="3600" b="1" dirty="0" err="1" smtClean="0">
                <a:solidFill>
                  <a:schemeClr val="accent3">
                    <a:lumMod val="60000"/>
                    <a:lumOff val="40000"/>
                  </a:schemeClr>
                </a:solidFill>
                <a:effectLst>
                  <a:outerShdw blurRad="38100" dist="38100" dir="2700000" algn="tl">
                    <a:srgbClr val="000000">
                      <a:alpha val="43137"/>
                    </a:srgbClr>
                  </a:outerShdw>
                </a:effectLst>
              </a:rPr>
              <a:t>years</a:t>
            </a:r>
            <a:r>
              <a:rPr lang="fr-FR" sz="3600" b="1" dirty="0" smtClean="0">
                <a:solidFill>
                  <a:schemeClr val="accent3">
                    <a:lumMod val="60000"/>
                    <a:lumOff val="40000"/>
                  </a:schemeClr>
                </a:solidFill>
                <a:effectLst>
                  <a:outerShdw blurRad="38100" dist="38100" dir="2700000" algn="tl">
                    <a:srgbClr val="000000">
                      <a:alpha val="43137"/>
                    </a:srgbClr>
                  </a:outerShdw>
                </a:effectLst>
              </a:rPr>
              <a:t> </a:t>
            </a:r>
            <a:r>
              <a:rPr lang="fr-FR" sz="3600" b="1" dirty="0" err="1" smtClean="0">
                <a:solidFill>
                  <a:schemeClr val="accent3">
                    <a:lumMod val="60000"/>
                    <a:lumOff val="40000"/>
                  </a:schemeClr>
                </a:solidFill>
                <a:effectLst>
                  <a:outerShdw blurRad="38100" dist="38100" dir="2700000" algn="tl">
                    <a:srgbClr val="000000">
                      <a:alpha val="43137"/>
                    </a:srgbClr>
                  </a:outerShdw>
                </a:effectLst>
              </a:rPr>
              <a:t>with</a:t>
            </a:r>
            <a:r>
              <a:rPr lang="fr-FR" sz="3600" b="1" dirty="0" smtClean="0">
                <a:solidFill>
                  <a:schemeClr val="accent3">
                    <a:lumMod val="60000"/>
                    <a:lumOff val="40000"/>
                  </a:schemeClr>
                </a:solidFill>
                <a:effectLst>
                  <a:outerShdw blurRad="38100" dist="38100" dir="2700000" algn="tl">
                    <a:srgbClr val="000000">
                      <a:alpha val="43137"/>
                    </a:srgbClr>
                  </a:outerShdw>
                </a:effectLst>
              </a:rPr>
              <a:t> General Motors</a:t>
            </a: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fontScale="85000" lnSpcReduction="20000"/>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ألفريد سلون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Alfred </a:t>
            </a:r>
            <a:r>
              <a:rPr lang="fr-FR"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Sloan</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rtl="1"/>
            <a:r>
              <a:rPr lang="ar-SA" sz="3600" b="1" dirty="0" smtClean="0">
                <a:solidFill>
                  <a:schemeClr val="accent3">
                    <a:lumMod val="60000"/>
                    <a:lumOff val="40000"/>
                  </a:schemeClr>
                </a:solidFill>
                <a:effectLst>
                  <a:outerShdw blurRad="38100" dist="38100" dir="2700000" algn="tl">
                    <a:srgbClr val="000000">
                      <a:alpha val="43137"/>
                    </a:srgbClr>
                  </a:outerShdw>
                </a:effectLst>
              </a:rPr>
              <a:t>أصبحت </a:t>
            </a:r>
            <a:r>
              <a:rPr lang="fr-FR" sz="3600" b="1" dirty="0" smtClean="0">
                <a:solidFill>
                  <a:schemeClr val="accent3">
                    <a:lumMod val="60000"/>
                    <a:lumOff val="40000"/>
                  </a:schemeClr>
                </a:solidFill>
                <a:effectLst>
                  <a:outerShdw blurRad="38100" dist="38100" dir="2700000" algn="tl">
                    <a:srgbClr val="000000">
                      <a:alpha val="43137"/>
                    </a:srgbClr>
                  </a:outerShdw>
                </a:effectLst>
              </a:rPr>
              <a:t>General Motors</a:t>
            </a: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أول شركة في جميع أنحاء العالم وذلك من خلال تطبيق</a:t>
            </a:r>
            <a:r>
              <a:rPr lang="ar-DZ" sz="3600" b="1" dirty="0" smtClean="0">
                <a:solidFill>
                  <a:schemeClr val="accent3">
                    <a:lumMod val="60000"/>
                    <a:lumOff val="40000"/>
                  </a:schemeClr>
                </a:solidFill>
                <a:effectLst>
                  <a:outerShdw blurRad="38100" dist="38100" dir="2700000" algn="tl">
                    <a:srgbClr val="000000">
                      <a:alpha val="43137"/>
                    </a:srgbClr>
                  </a:outerShdw>
                </a:effectLst>
              </a:rPr>
              <a:t> أسلوب الإدارة بالأهداف</a:t>
            </a:r>
            <a:r>
              <a:rPr lang="ar-SA" sz="3600" b="1" dirty="0" smtClean="0">
                <a:solidFill>
                  <a:schemeClr val="accent3">
                    <a:lumMod val="60000"/>
                    <a:lumOff val="40000"/>
                  </a:schemeClr>
                </a:solidFill>
                <a:effectLst>
                  <a:outerShdw blurRad="38100" dist="38100" dir="2700000" algn="tl">
                    <a:srgbClr val="000000">
                      <a:alpha val="43137"/>
                    </a:srgbClr>
                  </a:outerShdw>
                </a:effectLst>
              </a:rPr>
              <a:t> </a:t>
            </a:r>
            <a:r>
              <a:rPr lang="ar-DZ" sz="3600" b="1" dirty="0" smtClean="0">
                <a:solidFill>
                  <a:schemeClr val="accent3">
                    <a:lumMod val="60000"/>
                    <a:lumOff val="40000"/>
                  </a:schemeClr>
                </a:solidFill>
                <a:effectLst>
                  <a:outerShdw blurRad="38100" dist="38100" dir="2700000" algn="tl">
                    <a:srgbClr val="000000">
                      <a:alpha val="43137"/>
                    </a:srgbClr>
                  </a:outerShdw>
                </a:effectLst>
              </a:rPr>
              <a:t>و</a:t>
            </a:r>
            <a:r>
              <a:rPr lang="ar-SA" sz="3600" b="1" dirty="0" smtClean="0">
                <a:solidFill>
                  <a:schemeClr val="accent3">
                    <a:lumMod val="60000"/>
                    <a:lumOff val="40000"/>
                  </a:schemeClr>
                </a:solidFill>
                <a:effectLst>
                  <a:outerShdw blurRad="38100" dist="38100" dir="2700000" algn="tl">
                    <a:srgbClr val="000000">
                      <a:alpha val="43137"/>
                    </a:srgbClr>
                  </a:outerShdw>
                </a:effectLst>
              </a:rPr>
              <a:t>اللامركزية وأربعة مبادئ بسيطة هي</a:t>
            </a:r>
            <a:r>
              <a:rPr lang="fr-FR" sz="3600" b="1" dirty="0" smtClean="0">
                <a:solidFill>
                  <a:schemeClr val="accent3">
                    <a:lumMod val="60000"/>
                    <a:lumOff val="40000"/>
                  </a:schemeClr>
                </a:solidFill>
                <a:effectLst>
                  <a:outerShdw blurRad="38100" dist="38100" dir="2700000" algn="tl">
                    <a:srgbClr val="000000">
                      <a:alpha val="43137"/>
                    </a:srgbClr>
                  </a:outerShdw>
                </a:effectLst>
              </a:rPr>
              <a:t>:</a:t>
            </a:r>
          </a:p>
          <a:p>
            <a:pPr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يجب أن تكون </a:t>
            </a:r>
            <a:r>
              <a:rPr lang="ar-DZ" sz="3600" b="1" dirty="0" smtClean="0">
                <a:solidFill>
                  <a:schemeClr val="accent3">
                    <a:lumMod val="60000"/>
                    <a:lumOff val="40000"/>
                  </a:schemeClr>
                </a:solidFill>
                <a:effectLst>
                  <a:outerShdw blurRad="38100" dist="38100" dir="2700000" algn="tl">
                    <a:srgbClr val="000000">
                      <a:alpha val="43137"/>
                    </a:srgbClr>
                  </a:outerShdw>
                </a:effectLst>
              </a:rPr>
              <a:t>الوحدات أو </a:t>
            </a:r>
            <a:r>
              <a:rPr lang="ar-SA" sz="3600" b="1" dirty="0" smtClean="0">
                <a:solidFill>
                  <a:schemeClr val="accent3">
                    <a:lumMod val="60000"/>
                    <a:lumOff val="40000"/>
                  </a:schemeClr>
                </a:solidFill>
                <a:effectLst>
                  <a:outerShdw blurRad="38100" dist="38100" dir="2700000" algn="tl">
                    <a:srgbClr val="000000">
                      <a:alpha val="43137"/>
                    </a:srgbClr>
                  </a:outerShdw>
                </a:effectLst>
              </a:rPr>
              <a:t>الأقسام مستقلة عن بعضها البعض</a:t>
            </a:r>
            <a:endParaRPr lang="fr-FR" sz="3600" b="1" dirty="0" smtClean="0">
              <a:solidFill>
                <a:schemeClr val="accent3">
                  <a:lumMod val="60000"/>
                  <a:lumOff val="40000"/>
                </a:schemeClr>
              </a:solidFill>
              <a:effectLst>
                <a:outerShdw blurRad="38100" dist="38100" dir="2700000" algn="tl">
                  <a:srgbClr val="000000">
                    <a:alpha val="43137"/>
                  </a:srgbClr>
                </a:outerShdw>
              </a:effectLst>
            </a:endParaRPr>
          </a:p>
          <a:p>
            <a:pPr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بعض الوظائف وبعض أنواع الرقابة يجب أن تكون مركزية</a:t>
            </a:r>
            <a:endParaRPr lang="fr-FR" sz="36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SA" sz="3600" b="1" dirty="0" smtClean="0">
                <a:solidFill>
                  <a:schemeClr val="accent3">
                    <a:lumMod val="60000"/>
                    <a:lumOff val="40000"/>
                  </a:schemeClr>
                </a:solidFill>
                <a:effectLst>
                  <a:outerShdw blurRad="38100" dist="38100" dir="2700000" algn="tl">
                    <a:srgbClr val="000000">
                      <a:alpha val="43137"/>
                    </a:srgbClr>
                  </a:outerShdw>
                </a:effectLst>
              </a:rPr>
              <a:t>يجب أن تتكفل الإدارة العليا بإعداد السياسة العامة للمنظمة وليس بنشاطات الاستغلال</a:t>
            </a:r>
            <a:endParaRPr lang="ar-DZ" sz="36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fr-FR"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يجب أن يوضح الهيكل التنظيمي المسارات بين الأقسام والعلاقات بينهم.</a:t>
            </a: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404664"/>
            <a:ext cx="8064896" cy="1008112"/>
          </a:xfrm>
        </p:spPr>
        <p:txBody>
          <a:bodyPr>
            <a:normAutofit fontScale="90000"/>
          </a:bodyPr>
          <a:lstStyle/>
          <a:p>
            <a:pPr algn="ctr" rtl="1"/>
            <a:r>
              <a:rPr lang="ar-DZ" sz="5000"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المحور الثالث: المدرسة الكلاسيكية الجديدة</a:t>
            </a:r>
            <a:endParaRPr lang="fr-FR" sz="5000" dirty="0">
              <a:solidFill>
                <a:srgbClr val="C00000"/>
              </a:solidFill>
            </a:endParaRPr>
          </a:p>
        </p:txBody>
      </p:sp>
      <p:sp>
        <p:nvSpPr>
          <p:cNvPr id="3" name="Sous-titre 2"/>
          <p:cNvSpPr>
            <a:spLocks noGrp="1"/>
          </p:cNvSpPr>
          <p:nvPr>
            <p:ph type="subTitle" idx="1"/>
          </p:nvPr>
        </p:nvSpPr>
        <p:spPr>
          <a:xfrm>
            <a:off x="251520" y="1556792"/>
            <a:ext cx="8712968" cy="5112568"/>
          </a:xfrm>
        </p:spPr>
        <p:txBody>
          <a:bodyPr>
            <a:normAutofit lnSpcReduction="10000"/>
          </a:bodyPr>
          <a:lstStyle/>
          <a:p>
            <a:pPr indent="179388" algn="just" rtl="1">
              <a:buClr>
                <a:srgbClr val="C00000"/>
              </a:buClr>
            </a:pPr>
            <a:r>
              <a:rPr lang="ar-DZ" sz="4400" b="1" dirty="0" err="1" smtClean="0">
                <a:solidFill>
                  <a:srgbClr val="002060"/>
                </a:solidFill>
                <a:effectLst>
                  <a:outerShdw blurRad="38100" dist="38100" dir="2700000" algn="tl">
                    <a:srgbClr val="000000">
                      <a:alpha val="43137"/>
                    </a:srgbClr>
                  </a:outerShdw>
                </a:effectLst>
                <a:latin typeface="Arial" pitchFamily="34" charset="0"/>
                <a:cs typeface="Arial" pitchFamily="34" charset="0"/>
              </a:rPr>
              <a:t>روادها:</a:t>
            </a:r>
            <a:endParaRPr lang="ar-DZ" sz="4400" b="1" dirty="0" smtClean="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بيتر </a:t>
            </a:r>
            <a:r>
              <a:rPr lang="ar-DZ" sz="42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دراكر</a:t>
            </a:r>
            <a:r>
              <a:rPr lang="ar-DZ" sz="42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 </a:t>
            </a:r>
            <a:r>
              <a:rPr lang="fr-FR"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Peter Drucker</a:t>
            </a:r>
            <a:r>
              <a:rPr lang="ar-DZ" sz="3600" b="1" dirty="0" err="1" smtClean="0">
                <a:solidFill>
                  <a:srgbClr val="C00000"/>
                </a:solidFill>
                <a:effectLst>
                  <a:outerShdw blurRad="38100" dist="38100" dir="2700000" algn="tl">
                    <a:srgbClr val="000000">
                      <a:alpha val="43137"/>
                    </a:srgbClr>
                  </a:outerShdw>
                </a:effectLst>
                <a:latin typeface="Arial" pitchFamily="34" charset="0"/>
                <a:cs typeface="Arial" pitchFamily="34" charset="0"/>
              </a:rPr>
              <a:t>:</a:t>
            </a:r>
            <a:endParaRPr lang="ar-DZ" sz="3600" b="1" dirty="0" smtClean="0">
              <a:solidFill>
                <a:srgbClr val="C00000"/>
              </a:solidFill>
              <a:effectLst>
                <a:outerShdw blurRad="38100" dist="38100" dir="2700000" algn="tl">
                  <a:srgbClr val="000000">
                    <a:alpha val="43137"/>
                  </a:srgbClr>
                </a:outerShdw>
              </a:effectLst>
              <a:latin typeface="Arial" pitchFamily="34" charset="0"/>
              <a:cs typeface="Arial" pitchFamily="34" charset="0"/>
            </a:endParaRPr>
          </a:p>
          <a:p>
            <a:pPr indent="449263" rtl="1"/>
            <a:r>
              <a:rPr lang="ar-SA" sz="3600" b="1" dirty="0" smtClean="0">
                <a:solidFill>
                  <a:schemeClr val="accent3">
                    <a:lumMod val="60000"/>
                    <a:lumOff val="40000"/>
                  </a:schemeClr>
                </a:solidFill>
                <a:effectLst>
                  <a:outerShdw blurRad="38100" dist="38100" dir="2700000" algn="tl">
                    <a:srgbClr val="000000">
                      <a:alpha val="43137"/>
                    </a:srgbClr>
                  </a:outerShdw>
                </a:effectLst>
              </a:rPr>
              <a:t>حدد </a:t>
            </a:r>
            <a:r>
              <a:rPr lang="ar-SA" sz="3600" b="1" dirty="0" err="1" smtClean="0">
                <a:solidFill>
                  <a:schemeClr val="accent3">
                    <a:lumMod val="60000"/>
                    <a:lumOff val="40000"/>
                  </a:schemeClr>
                </a:solidFill>
                <a:effectLst>
                  <a:outerShdw blurRad="38100" dist="38100" dir="2700000" algn="tl">
                    <a:srgbClr val="000000">
                      <a:alpha val="43137"/>
                    </a:srgbClr>
                  </a:outerShdw>
                </a:effectLst>
              </a:rPr>
              <a:t>دراكر</a:t>
            </a:r>
            <a:r>
              <a:rPr lang="ar-SA" sz="3600" b="1" dirty="0" smtClean="0">
                <a:solidFill>
                  <a:schemeClr val="accent3">
                    <a:lumMod val="60000"/>
                    <a:lumOff val="40000"/>
                  </a:schemeClr>
                </a:solidFill>
                <a:effectLst>
                  <a:outerShdw blurRad="38100" dist="38100" dir="2700000" algn="tl">
                    <a:srgbClr val="000000">
                      <a:alpha val="43137"/>
                    </a:srgbClr>
                  </a:outerShdw>
                </a:effectLst>
              </a:rPr>
              <a:t> المهام الرئيسية لفريق الإدارة </a:t>
            </a:r>
            <a:r>
              <a:rPr lang="ar-SA" sz="3600" b="1" dirty="0" err="1" smtClean="0">
                <a:solidFill>
                  <a:schemeClr val="accent3">
                    <a:lumMod val="60000"/>
                    <a:lumOff val="40000"/>
                  </a:schemeClr>
                </a:solidFill>
                <a:effectLst>
                  <a:outerShdw blurRad="38100" dist="38100" dir="2700000" algn="tl">
                    <a:srgbClr val="000000">
                      <a:alpha val="43137"/>
                    </a:srgbClr>
                  </a:outerShdw>
                </a:effectLst>
              </a:rPr>
              <a:t>كالتالي:</a:t>
            </a:r>
            <a:r>
              <a:rPr lang="ar-SA" sz="3600" b="1" dirty="0" smtClean="0">
                <a:solidFill>
                  <a:schemeClr val="accent3">
                    <a:lumMod val="60000"/>
                    <a:lumOff val="40000"/>
                  </a:schemeClr>
                </a:solidFill>
                <a:effectLst>
                  <a:outerShdw blurRad="38100" dist="38100" dir="2700000" algn="tl">
                    <a:srgbClr val="000000">
                      <a:alpha val="43137"/>
                    </a:srgbClr>
                  </a:outerShdw>
                </a:effectLst>
              </a:rPr>
              <a:t>  </a:t>
            </a:r>
            <a:endParaRPr lang="fr-FR" sz="36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تحديد مهمة المنظمة بشكل دقيق بما يسمح من تحديد أهداف واضحة وواقعية للمنظمة</a:t>
            </a:r>
            <a:endParaRPr lang="ar-DZ" sz="36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تنظيم العمل بشكل فعال ومرضي للعمال</a:t>
            </a:r>
            <a:endParaRPr lang="ar-DZ" sz="3600" b="1" dirty="0" smtClean="0">
              <a:solidFill>
                <a:schemeClr val="accent3">
                  <a:lumMod val="60000"/>
                  <a:lumOff val="40000"/>
                </a:schemeClr>
              </a:solidFill>
              <a:effectLst>
                <a:outerShdw blurRad="38100" dist="38100" dir="2700000" algn="tl">
                  <a:srgbClr val="000000">
                    <a:alpha val="43137"/>
                  </a:srgbClr>
                </a:outerShdw>
              </a:effectLst>
            </a:endParaRPr>
          </a:p>
          <a:p>
            <a:pPr algn="just" rtl="1">
              <a:buClr>
                <a:srgbClr val="C00000"/>
              </a:buClr>
              <a:buFont typeface="Wingdings" pitchFamily="2" charset="2"/>
              <a:buChar char="ü"/>
            </a:pPr>
            <a:r>
              <a:rPr lang="ar-DZ" sz="3600" b="1" dirty="0" smtClean="0">
                <a:solidFill>
                  <a:schemeClr val="accent3">
                    <a:lumMod val="60000"/>
                    <a:lumOff val="40000"/>
                  </a:schemeClr>
                </a:solidFill>
                <a:effectLst>
                  <a:outerShdw blurRad="38100" dist="38100" dir="2700000" algn="tl">
                    <a:srgbClr val="000000">
                      <a:alpha val="43137"/>
                    </a:srgbClr>
                  </a:outerShdw>
                </a:effectLst>
              </a:rPr>
              <a:t> </a:t>
            </a:r>
            <a:r>
              <a:rPr lang="ar-SA" sz="3600" b="1" dirty="0" smtClean="0">
                <a:solidFill>
                  <a:schemeClr val="accent3">
                    <a:lumMod val="60000"/>
                    <a:lumOff val="40000"/>
                  </a:schemeClr>
                </a:solidFill>
                <a:effectLst>
                  <a:outerShdw blurRad="38100" dist="38100" dir="2700000" algn="tl">
                    <a:srgbClr val="000000">
                      <a:alpha val="43137"/>
                    </a:srgbClr>
                  </a:outerShdw>
                </a:effectLst>
              </a:rPr>
              <a:t>الأخذ بعين الاعتبار الآثار الاجتماعية للمنظمة على المحيط، وتأثيرات هذا الأخير على توجهات المنظمة</a:t>
            </a: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a:p>
            <a:pPr indent="179388" algn="just" rtl="1">
              <a:buClr>
                <a:srgbClr val="C00000"/>
              </a:buClr>
            </a:pPr>
            <a:endParaRPr lang="ar-DZ" sz="3600" b="1" dirty="0" smtClean="0">
              <a:solidFill>
                <a:schemeClr val="accent3">
                  <a:lumMod val="60000"/>
                  <a:lumOff val="40000"/>
                </a:schemeClr>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740</TotalTime>
  <Words>730</Words>
  <Application>Microsoft Office PowerPoint</Application>
  <PresentationFormat>Affichage à l'écran (4:3)</PresentationFormat>
  <Paragraphs>83</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Débit</vt:lpstr>
      <vt:lpstr>جامعة محمد خيضر بسكرة كلية العلوم الاقتصادية والتجارية وعلوم التسيير</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المحور الثالث: المدرسة الكلاسيكية الجديدة</vt:lpstr>
      <vt:lpstr>جامعة محمد خيضر بسكرة كلية العلوم الاقتصادية والتجارية وعلوم التسيير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محمد خيضر بسكرة كلية العلوم الاقتصادية والتجارية وعلوم التسيير</dc:title>
  <dc:creator>info</dc:creator>
  <cp:lastModifiedBy>info</cp:lastModifiedBy>
  <cp:revision>43</cp:revision>
  <dcterms:created xsi:type="dcterms:W3CDTF">2021-01-06T15:02:30Z</dcterms:created>
  <dcterms:modified xsi:type="dcterms:W3CDTF">2021-02-07T09:55:50Z</dcterms:modified>
</cp:coreProperties>
</file>