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74" r:id="rId7"/>
    <p:sldId id="275" r:id="rId8"/>
    <p:sldId id="276" r:id="rId9"/>
    <p:sldId id="277" r:id="rId10"/>
    <p:sldId id="278" r:id="rId11"/>
    <p:sldId id="261" r:id="rId12"/>
    <p:sldId id="262" r:id="rId13"/>
    <p:sldId id="265" r:id="rId14"/>
    <p:sldId id="279" r:id="rId15"/>
    <p:sldId id="280" r:id="rId16"/>
    <p:sldId id="281"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43" autoAdjust="0"/>
    <p:restoredTop sz="94660"/>
  </p:normalViewPr>
  <p:slideViewPr>
    <p:cSldViewPr snapToGrid="0">
      <p:cViewPr varScale="1">
        <p:scale>
          <a:sx n="69" d="100"/>
          <a:sy n="69"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4/13/2021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23A1CC3-2375-41D4-9E03-427CAF2A4C1A}" type="datetimeFigureOut">
              <a:rPr lang="en-US" dirty="0"/>
              <a:t>4/13/2021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FF16868-8199-4C2C-A5B1-63AEE139F88E}" type="datetimeFigureOut">
              <a:rPr lang="en-US" dirty="0"/>
              <a:t>4/13/2021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D9FF7F-6988-44CC-821B-644E70CD2F73}" type="datetimeFigureOut">
              <a:rPr lang="en-US" dirty="0"/>
              <a:t>4/13/2021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C12C299-16B2-4475-990D-751901EACC14}" type="datetimeFigureOut">
              <a:rPr lang="en-US" dirty="0"/>
              <a:t>4/13/2021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4/13/2021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4/13/2021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4/13/2021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4/13/2021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4/13/2021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34E6425-0181-43F2-84FC-787E803FD2F8}" type="datetimeFigureOut">
              <a:rPr lang="en-US" dirty="0"/>
              <a:t>4/13/2021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4/13/2021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4/13/2021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4/13/2021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4/13/2021</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6E86A4C-8E40-4F87-A4F0-01A0687C5742}" type="datetimeFigureOut">
              <a:rPr lang="en-US" dirty="0"/>
              <a:t>4/13/2021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5E72C73-2D91-4E12-BA25-F0AA0C03599B}" type="datetimeFigureOut">
              <a:rPr lang="en-US" dirty="0"/>
              <a:t>4/13/2021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4/13/2021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1" eaLnBrk="1" latinLnBrk="0" hangingPunct="1">
        <a:spcBef>
          <a:spcPct val="0"/>
        </a:spcBef>
        <a:buNone/>
        <a:defRPr sz="3600" b="0" i="0" kern="1200">
          <a:solidFill>
            <a:schemeClr val="bg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84192" y="1497402"/>
            <a:ext cx="8825658" cy="1272110"/>
          </a:xfrm>
        </p:spPr>
        <p:txBody>
          <a:bodyPr/>
          <a:lstStyle/>
          <a:p>
            <a:pPr algn="ctr"/>
            <a:r>
              <a:rPr lang="ar-SA" sz="4800" b="1" dirty="0"/>
              <a:t>الإطار التنظيمي و القانوني للتكوين</a:t>
            </a:r>
            <a:endParaRPr lang="fr-FR" sz="4800" dirty="0"/>
          </a:p>
        </p:txBody>
      </p:sp>
      <p:sp>
        <p:nvSpPr>
          <p:cNvPr id="3" name="Sous-titre 2"/>
          <p:cNvSpPr>
            <a:spLocks noGrp="1"/>
          </p:cNvSpPr>
          <p:nvPr>
            <p:ph type="subTitle" idx="1"/>
          </p:nvPr>
        </p:nvSpPr>
        <p:spPr>
          <a:xfrm>
            <a:off x="1154955" y="3607265"/>
            <a:ext cx="8825658" cy="1754443"/>
          </a:xfrm>
        </p:spPr>
        <p:txBody>
          <a:bodyPr>
            <a:normAutofit/>
          </a:bodyPr>
          <a:lstStyle/>
          <a:p>
            <a:pPr algn="r"/>
            <a:r>
              <a:rPr lang="ar-DZ" dirty="0" smtClean="0">
                <a:solidFill>
                  <a:schemeClr val="bg1"/>
                </a:solidFill>
              </a:rPr>
              <a:t>من إعداد الطلبة :                                                                    تحت إشراف الأستاذ :</a:t>
            </a:r>
            <a:endParaRPr lang="ar-DZ" dirty="0">
              <a:solidFill>
                <a:schemeClr val="bg1"/>
              </a:solidFill>
            </a:endParaRPr>
          </a:p>
          <a:p>
            <a:pPr algn="r"/>
            <a:r>
              <a:rPr lang="ar-DZ" dirty="0" smtClean="0">
                <a:solidFill>
                  <a:schemeClr val="bg1"/>
                </a:solidFill>
              </a:rPr>
              <a:t> - السعيد بولطيف                                                                     </a:t>
            </a:r>
            <a:r>
              <a:rPr lang="fr-FR" dirty="0">
                <a:solidFill>
                  <a:schemeClr val="bg1"/>
                </a:solidFill>
              </a:rPr>
              <a:t>-</a:t>
            </a:r>
            <a:r>
              <a:rPr lang="fr-FR" dirty="0" smtClean="0">
                <a:solidFill>
                  <a:schemeClr val="bg1"/>
                </a:solidFill>
              </a:rPr>
              <a:t>  </a:t>
            </a:r>
            <a:r>
              <a:rPr lang="ar-DZ" dirty="0" smtClean="0">
                <a:solidFill>
                  <a:schemeClr val="bg1"/>
                </a:solidFill>
              </a:rPr>
              <a:t> </a:t>
            </a:r>
            <a:r>
              <a:rPr lang="ar-SA" b="1" dirty="0">
                <a:solidFill>
                  <a:schemeClr val="bg1"/>
                </a:solidFill>
              </a:rPr>
              <a:t>نورهان قرون</a:t>
            </a:r>
            <a:r>
              <a:rPr lang="ar-DZ" dirty="0" smtClean="0">
                <a:solidFill>
                  <a:schemeClr val="bg1"/>
                </a:solidFill>
              </a:rPr>
              <a:t>    </a:t>
            </a:r>
          </a:p>
          <a:p>
            <a:pPr algn="r"/>
            <a:r>
              <a:rPr lang="ar-DZ" dirty="0" smtClean="0">
                <a:solidFill>
                  <a:schemeClr val="bg1"/>
                </a:solidFill>
              </a:rPr>
              <a:t>- عمر عتروس </a:t>
            </a:r>
          </a:p>
          <a:p>
            <a:pPr algn="r"/>
            <a:r>
              <a:rPr lang="ar-DZ" dirty="0" smtClean="0">
                <a:solidFill>
                  <a:schemeClr val="bg1"/>
                </a:solidFill>
              </a:rPr>
              <a:t>- خديجة بولطيف </a:t>
            </a:r>
          </a:p>
        </p:txBody>
      </p:sp>
    </p:spTree>
    <p:extLst>
      <p:ext uri="{BB962C8B-B14F-4D97-AF65-F5344CB8AC3E}">
        <p14:creationId xmlns:p14="http://schemas.microsoft.com/office/powerpoint/2010/main" val="369804645"/>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7640319"/>
            <a:ext cx="8825658" cy="977541"/>
          </a:xfrm>
        </p:spPr>
        <p:txBody>
          <a:bodyPr/>
          <a:lstStyle/>
          <a:p>
            <a:endParaRPr lang="fr-FR" dirty="0"/>
          </a:p>
        </p:txBody>
      </p:sp>
      <p:sp>
        <p:nvSpPr>
          <p:cNvPr id="3" name="Subtitle 2"/>
          <p:cNvSpPr>
            <a:spLocks noGrp="1"/>
          </p:cNvSpPr>
          <p:nvPr>
            <p:ph type="subTitle" idx="1"/>
          </p:nvPr>
        </p:nvSpPr>
        <p:spPr>
          <a:xfrm>
            <a:off x="1154955" y="609600"/>
            <a:ext cx="8825658" cy="5029200"/>
          </a:xfrm>
        </p:spPr>
        <p:txBody>
          <a:bodyPr>
            <a:normAutofit/>
          </a:bodyPr>
          <a:lstStyle/>
          <a:p>
            <a:pPr algn="r"/>
            <a:r>
              <a:rPr lang="ar-DZ" sz="2400" dirty="0">
                <a:solidFill>
                  <a:srgbClr val="FFFF00"/>
                </a:solidFill>
              </a:rPr>
              <a:t>4 -تقييم عملية التكوين</a:t>
            </a:r>
            <a:r>
              <a:rPr lang="ar-DZ" sz="2400" dirty="0" smtClean="0">
                <a:solidFill>
                  <a:srgbClr val="FFFF00"/>
                </a:solidFill>
              </a:rPr>
              <a:t>: </a:t>
            </a:r>
          </a:p>
          <a:p>
            <a:pPr algn="r"/>
            <a:r>
              <a:rPr lang="ar-DZ" sz="2400" dirty="0">
                <a:solidFill>
                  <a:schemeClr val="bg1"/>
                </a:solidFill>
              </a:rPr>
              <a:t>و يتم التقييم بالاعتماد على عدة معايير، نذكر منها: ردود  فعل الموظفين تجاه برنامج التكوين، مستوى التعليم والتحصيل الذي حققه المتكونين عند نهاية التكوين، مستوى التغيير في سلوك المتكونين و النتائج المحققة</a:t>
            </a:r>
            <a:r>
              <a:rPr lang="ar-DZ" sz="2400" dirty="0" smtClean="0">
                <a:solidFill>
                  <a:schemeClr val="bg1"/>
                </a:solidFill>
              </a:rPr>
              <a:t>. </a:t>
            </a:r>
          </a:p>
          <a:p>
            <a:pPr algn="r"/>
            <a:r>
              <a:rPr lang="ar-DZ" sz="2400" dirty="0">
                <a:solidFill>
                  <a:schemeClr val="bg1"/>
                </a:solidFill>
              </a:rPr>
              <a:t>و يتم التقييم على أساس ثلاث معايير الأولى ردود الفعل، مستوى التحصيل وتغير السلوك أمن خلال طرق التقييم المعروفة، مثل الاستبيان، الملاحظة، المقابلة، و غيرها، أما المعيار الاخير أي النتائج المحققة، من خلال تقييم انعكاس التكوين على تحقيق المنظمة لأهدافها المسطرة لفترة زمنية معينة، و ذلك بالاعتماد على مقاييس مثل: حجم دوران العمل، حجم الغياب، الوقت و التكلفة المستهلكين في الانجاز</a:t>
            </a:r>
            <a:endParaRPr lang="fr-FR" sz="2400" dirty="0">
              <a:solidFill>
                <a:schemeClr val="bg1"/>
              </a:solidFill>
            </a:endParaRPr>
          </a:p>
        </p:txBody>
      </p:sp>
    </p:spTree>
    <p:extLst>
      <p:ext uri="{BB962C8B-B14F-4D97-AF65-F5344CB8AC3E}">
        <p14:creationId xmlns:p14="http://schemas.microsoft.com/office/powerpoint/2010/main" val="9234337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54955" y="609600"/>
            <a:ext cx="8825658" cy="468992"/>
          </a:xfrm>
        </p:spPr>
        <p:txBody>
          <a:bodyPr/>
          <a:lstStyle/>
          <a:p>
            <a:pPr algn="r"/>
            <a:r>
              <a:rPr lang="ar-DZ" sz="3200" dirty="0" smtClean="0">
                <a:solidFill>
                  <a:srgbClr val="FFFF00"/>
                </a:solidFill>
              </a:rPr>
              <a:t>المبحث الثاني : </a:t>
            </a:r>
            <a:r>
              <a:rPr lang="ar-DZ" sz="3200" dirty="0">
                <a:solidFill>
                  <a:schemeClr val="bg1"/>
                </a:solidFill>
              </a:rPr>
              <a:t>الإطار القانوني للتكوين</a:t>
            </a:r>
          </a:p>
        </p:txBody>
      </p:sp>
      <p:sp>
        <p:nvSpPr>
          <p:cNvPr id="3" name="Sous-titre 2"/>
          <p:cNvSpPr>
            <a:spLocks noGrp="1"/>
          </p:cNvSpPr>
          <p:nvPr>
            <p:ph type="subTitle" idx="1"/>
          </p:nvPr>
        </p:nvSpPr>
        <p:spPr>
          <a:xfrm>
            <a:off x="1154955" y="1078591"/>
            <a:ext cx="8825658" cy="5248067"/>
          </a:xfrm>
        </p:spPr>
        <p:txBody>
          <a:bodyPr>
            <a:normAutofit fontScale="92500" lnSpcReduction="20000"/>
          </a:bodyPr>
          <a:lstStyle/>
          <a:p>
            <a:pPr algn="r"/>
            <a:r>
              <a:rPr lang="ar-DZ" sz="2400" dirty="0" smtClean="0"/>
              <a:t>المطلب الأول : </a:t>
            </a:r>
            <a:r>
              <a:rPr lang="ar-DZ" sz="2400" dirty="0" smtClean="0">
                <a:solidFill>
                  <a:schemeClr val="bg1"/>
                </a:solidFill>
              </a:rPr>
              <a:t>الإطار التشريعي للتكوين داخل الوطن</a:t>
            </a:r>
            <a:r>
              <a:rPr lang="ar-DZ" sz="2400" dirty="0">
                <a:solidFill>
                  <a:schemeClr val="bg1"/>
                </a:solidFill>
              </a:rPr>
              <a:t> </a:t>
            </a:r>
            <a:endParaRPr lang="ar-DZ" sz="2400" dirty="0" smtClean="0">
              <a:solidFill>
                <a:schemeClr val="bg1"/>
              </a:solidFill>
            </a:endParaRPr>
          </a:p>
          <a:p>
            <a:pPr algn="r"/>
            <a:r>
              <a:rPr lang="ar-DZ" sz="2600" dirty="0">
                <a:solidFill>
                  <a:srgbClr val="00B0F0"/>
                </a:solidFill>
              </a:rPr>
              <a:t>أولا : </a:t>
            </a:r>
            <a:r>
              <a:rPr lang="ar-DZ" sz="2600" dirty="0">
                <a:solidFill>
                  <a:schemeClr val="bg1"/>
                </a:solidFill>
              </a:rPr>
              <a:t>النصوص التي صدرت قبل المرسوم 96-92 </a:t>
            </a:r>
            <a:r>
              <a:rPr lang="ar-DZ" sz="2600" dirty="0" smtClean="0">
                <a:solidFill>
                  <a:schemeClr val="bg1"/>
                </a:solidFill>
              </a:rPr>
              <a:t> </a:t>
            </a:r>
          </a:p>
          <a:p>
            <a:pPr algn="r"/>
            <a:r>
              <a:rPr lang="ar-DZ" sz="2000" b="1" u="sng" dirty="0">
                <a:solidFill>
                  <a:srgbClr val="FFFF00"/>
                </a:solidFill>
              </a:rPr>
              <a:t>1- الأمر 66-133 : </a:t>
            </a:r>
            <a:r>
              <a:rPr lang="ar-DZ" sz="2000" dirty="0">
                <a:solidFill>
                  <a:schemeClr val="bg1"/>
                </a:solidFill>
              </a:rPr>
              <a:t>رغم أن هذا الأمر يعتبر اللبنة الأساسية لقوانين الوظيفة العمومية في تاريخ الجزائر إلا أنه لم يعطي حيزا كبيرا للتكوين إذ أفرد له المادتين 22-23 فقط ، حيث نصت الأولى على إلزام الدولة و المؤسسات والهيئات العمومية باتخاذ كافة التدابير اللازمة لضمان تكوين المترشحين للوظيفة العمومية ، و نص في الثانية على بعض الامتيازات التي يستفيد منها المتكون ، و بعض الواجبات التي تقع على عاتقه تجاه الإدارة، كما أحالنا إلى التنظيم فيما يخص إنشاء و سير مدارس التكوين وكيفية القبول بها، و قد صدرت في ظله نصوص عديدة مثل المرسوم </a:t>
            </a:r>
            <a:r>
              <a:rPr lang="ar-DZ" sz="2000" dirty="0" smtClean="0">
                <a:solidFill>
                  <a:schemeClr val="bg1"/>
                </a:solidFill>
              </a:rPr>
              <a:t>52-69  </a:t>
            </a:r>
          </a:p>
          <a:p>
            <a:pPr algn="r"/>
            <a:r>
              <a:rPr lang="ar-DZ" sz="2000" b="1" u="sng" dirty="0">
                <a:solidFill>
                  <a:srgbClr val="FFFF00"/>
                </a:solidFill>
              </a:rPr>
              <a:t>2- المرسوم 52-69  : </a:t>
            </a:r>
            <a:r>
              <a:rPr lang="ar-DZ" sz="2000" dirty="0">
                <a:solidFill>
                  <a:schemeClr val="bg1"/>
                </a:solidFill>
              </a:rPr>
              <a:t>المتضمن التدابير المخصصة لتسيير التكوين و الإتقان للموظفين و أعوان الدولة و الجماعات المحلية و المؤسسات و الهيئات العمومية، و الذي صدر تطبيقا للمادة 22 السالفة الذكر ، و هذا المرسوم يعد تعزيزا نوعيا لتكريس التكوين حيث ألزم الدولة و الجماعات المحلية و المؤسسات و الهيئات العمومية بالقيام بتحسين إنتاج المصالح العمومية و ذلك بتنظيم دورات التكوين و الإتقان لصالح الموظفين و الأعوان العموميين المنتمين لها </a:t>
            </a:r>
            <a:r>
              <a:rPr lang="ar-DZ" sz="2000" dirty="0" smtClean="0">
                <a:solidFill>
                  <a:schemeClr val="bg1"/>
                </a:solidFill>
              </a:rPr>
              <a:t>.</a:t>
            </a:r>
          </a:p>
          <a:p>
            <a:pPr algn="r"/>
            <a:r>
              <a:rPr lang="ar-DZ" sz="2200" b="1" u="sng" dirty="0">
                <a:solidFill>
                  <a:srgbClr val="FFFF00"/>
                </a:solidFill>
              </a:rPr>
              <a:t>3- المرسوم 59-85  : </a:t>
            </a:r>
            <a:r>
              <a:rPr lang="ar-DZ" sz="2200" dirty="0">
                <a:solidFill>
                  <a:schemeClr val="bg1"/>
                </a:solidFill>
              </a:rPr>
              <a:t>المتضمن القانون الأساسي النموذجي المطبق على عمال المؤسسات و الادارات العمومية، أتى هذا النص ليصحح موقف المنظم الجزائري من الوظيفة العمومية بعد فشله في صهرها في </a:t>
            </a:r>
            <a:r>
              <a:rPr lang="ar-DZ" sz="2200" dirty="0" smtClean="0">
                <a:solidFill>
                  <a:schemeClr val="bg1"/>
                </a:solidFill>
              </a:rPr>
              <a:t> </a:t>
            </a:r>
            <a:r>
              <a:rPr lang="ar-DZ" sz="2200" dirty="0">
                <a:solidFill>
                  <a:schemeClr val="bg1"/>
                </a:solidFill>
              </a:rPr>
              <a:t>واحدة مع العمل في القطاع الاقتصادي</a:t>
            </a:r>
          </a:p>
          <a:p>
            <a:pPr algn="r"/>
            <a:r>
              <a:rPr lang="ar-DZ" sz="2400" dirty="0">
                <a:solidFill>
                  <a:schemeClr val="bg1"/>
                </a:solidFill>
              </a:rPr>
              <a:t/>
            </a:r>
            <a:br>
              <a:rPr lang="ar-DZ" sz="2400" dirty="0">
                <a:solidFill>
                  <a:schemeClr val="bg1"/>
                </a:solidFill>
              </a:rPr>
            </a:br>
            <a:endParaRPr lang="ar-DZ" sz="2400" dirty="0" smtClean="0">
              <a:solidFill>
                <a:schemeClr val="bg1"/>
              </a:solidFill>
            </a:endParaRPr>
          </a:p>
        </p:txBody>
      </p:sp>
    </p:spTree>
    <p:extLst>
      <p:ext uri="{BB962C8B-B14F-4D97-AF65-F5344CB8AC3E}">
        <p14:creationId xmlns:p14="http://schemas.microsoft.com/office/powerpoint/2010/main" val="287582106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171430" y="633746"/>
            <a:ext cx="8825658" cy="7920973"/>
          </a:xfrm>
        </p:spPr>
        <p:txBody>
          <a:bodyPr>
            <a:normAutofit/>
          </a:bodyPr>
          <a:lstStyle/>
          <a:p>
            <a:pPr algn="r"/>
            <a:r>
              <a:rPr lang="ar-DZ" sz="2400" dirty="0">
                <a:solidFill>
                  <a:srgbClr val="00B0F0"/>
                </a:solidFill>
                <a:cs typeface="+mj-cs"/>
              </a:rPr>
              <a:t>ثانيا : </a:t>
            </a:r>
            <a:r>
              <a:rPr lang="ar-DZ" sz="2400" dirty="0">
                <a:solidFill>
                  <a:schemeClr val="bg1"/>
                </a:solidFill>
                <a:cs typeface="+mj-cs"/>
              </a:rPr>
              <a:t>صدور المرسوم رقم 92-96 و المرحلة التي تليه </a:t>
            </a:r>
            <a:r>
              <a:rPr lang="ar-DZ" sz="2400" dirty="0" smtClean="0">
                <a:solidFill>
                  <a:schemeClr val="bg1"/>
                </a:solidFill>
                <a:cs typeface="+mj-cs"/>
              </a:rPr>
              <a:t> </a:t>
            </a:r>
          </a:p>
          <a:p>
            <a:pPr algn="r"/>
            <a:r>
              <a:rPr lang="ar-DZ" sz="2000" b="1" u="sng" dirty="0">
                <a:solidFill>
                  <a:schemeClr val="bg1"/>
                </a:solidFill>
                <a:cs typeface="+mj-cs"/>
              </a:rPr>
              <a:t>1- صدور المرسوم 92-96 المتعلق بتكوين الموظفين و تحسين </a:t>
            </a:r>
            <a:r>
              <a:rPr lang="ar-DZ" sz="2000" b="1" u="sng" dirty="0" smtClean="0">
                <a:solidFill>
                  <a:schemeClr val="bg1"/>
                </a:solidFill>
                <a:cs typeface="+mj-cs"/>
              </a:rPr>
              <a:t>مست واهم </a:t>
            </a:r>
            <a:r>
              <a:rPr lang="ar-DZ" sz="2000" b="1" u="sng" dirty="0">
                <a:solidFill>
                  <a:schemeClr val="bg1"/>
                </a:solidFill>
                <a:cs typeface="+mj-cs"/>
              </a:rPr>
              <a:t>و تجديد معلوماتهم </a:t>
            </a:r>
            <a:r>
              <a:rPr lang="ar-DZ" sz="2000" b="1" u="sng" dirty="0" smtClean="0">
                <a:solidFill>
                  <a:schemeClr val="bg1"/>
                </a:solidFill>
                <a:cs typeface="+mj-cs"/>
              </a:rPr>
              <a:t> </a:t>
            </a:r>
          </a:p>
          <a:p>
            <a:pPr algn="r"/>
            <a:r>
              <a:rPr lang="ar-DZ" sz="2000" dirty="0">
                <a:solidFill>
                  <a:schemeClr val="bg1"/>
                </a:solidFill>
                <a:cs typeface="+mj-cs"/>
              </a:rPr>
              <a:t>إن ما أعطى هذا المرسوم هذه المكانة  هو كونه أول نص ينظم التكوين بشكل دقيق و واضح، حيث صرح في المادة الأولى منه على أنه سيكون الإطار الذي يحدد الشروط المتعلقة بأعمال التكوين المتخصص التحضيرية للالتحاق بالوظائف العمومية و كذا تحسين مستوى الموظفين التابعين للمؤسسات و للإدارات العمومية و تجديد معلوماتهم، و نجده حدد في المادة الثانية أنواعه بشكل دقيق ، و هي التكوين المتخصص، التكوين من أجل تحسين المستوى والتكوين من أجل تجديد المعلومات، وأبرز الغرض من كل نوع، كما حدد كيفيات تنظيم التكوين في الإدارة العمومية و إجراءاته</a:t>
            </a:r>
            <a:r>
              <a:rPr lang="ar-DZ" sz="2000" dirty="0" smtClean="0">
                <a:solidFill>
                  <a:schemeClr val="bg1"/>
                </a:solidFill>
                <a:cs typeface="+mj-cs"/>
              </a:rPr>
              <a:t>.  </a:t>
            </a:r>
          </a:p>
          <a:p>
            <a:pPr algn="r"/>
            <a:r>
              <a:rPr lang="ar-DZ" sz="2000" b="1" u="sng" dirty="0">
                <a:solidFill>
                  <a:schemeClr val="bg1"/>
                </a:solidFill>
                <a:cs typeface="+mj-cs"/>
              </a:rPr>
              <a:t>2- صدور الأمر 03-06 المتضمن القانون الأساسي العام للوظيفة العمومية </a:t>
            </a:r>
            <a:r>
              <a:rPr lang="ar-DZ" sz="2000" b="1" u="sng" dirty="0" smtClean="0">
                <a:solidFill>
                  <a:schemeClr val="bg1"/>
                </a:solidFill>
                <a:cs typeface="+mj-cs"/>
              </a:rPr>
              <a:t> </a:t>
            </a:r>
          </a:p>
          <a:p>
            <a:pPr algn="r"/>
            <a:r>
              <a:rPr lang="ar-DZ" sz="2000" dirty="0">
                <a:solidFill>
                  <a:schemeClr val="bg1"/>
                </a:solidFill>
                <a:cs typeface="+mj-cs"/>
              </a:rPr>
              <a:t>كرس هذا الأمر المؤرخ في 15/06/2006  التكوين من خلال المواد 38-104-111 التي نصت على التوالي على كون التكوين حق للموظف واجب على عاتق الإدارة و و واسيلة لتسيير المسار المهني للموظف في إطار سياسة تسيير تقديرية من خلال المخططات السنوية أو متعددة السنوات للتكوين و تحسين المستوى أو تسيير الموارد البشرية</a:t>
            </a:r>
          </a:p>
          <a:p>
            <a:pPr algn="r"/>
            <a:endParaRPr lang="ar-DZ" sz="2000" dirty="0">
              <a:solidFill>
                <a:schemeClr val="bg1"/>
              </a:solidFill>
              <a:cs typeface="+mj-cs"/>
            </a:endParaRPr>
          </a:p>
        </p:txBody>
      </p:sp>
    </p:spTree>
    <p:extLst>
      <p:ext uri="{BB962C8B-B14F-4D97-AF65-F5344CB8AC3E}">
        <p14:creationId xmlns:p14="http://schemas.microsoft.com/office/powerpoint/2010/main" val="2794521698"/>
      </p:ext>
    </p:extLst>
  </p:cSld>
  <p:clrMapOvr>
    <a:masterClrMapping/>
  </p:clrMapOvr>
  <p:transition spd="slow">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154955" y="617837"/>
            <a:ext cx="8825658" cy="6944497"/>
          </a:xfrm>
        </p:spPr>
        <p:txBody>
          <a:bodyPr>
            <a:normAutofit/>
          </a:bodyPr>
          <a:lstStyle/>
          <a:p>
            <a:pPr algn="r"/>
            <a:r>
              <a:rPr lang="ar-DZ" sz="2800" dirty="0">
                <a:solidFill>
                  <a:srgbClr val="FFFF00"/>
                </a:solidFill>
              </a:rPr>
              <a:t>ا</a:t>
            </a:r>
            <a:r>
              <a:rPr lang="ar-DZ" sz="2800" dirty="0" smtClean="0"/>
              <a:t>لمطلب </a:t>
            </a:r>
            <a:r>
              <a:rPr lang="ar-DZ" sz="2800" dirty="0" smtClean="0"/>
              <a:t>الثاني </a:t>
            </a:r>
            <a:r>
              <a:rPr lang="ar-DZ" sz="2800" dirty="0" smtClean="0"/>
              <a:t>: </a:t>
            </a:r>
            <a:r>
              <a:rPr lang="ar-DZ" sz="2400" dirty="0">
                <a:solidFill>
                  <a:schemeClr val="bg1"/>
                </a:solidFill>
              </a:rPr>
              <a:t>النصوص المنظمة للتكوين و تحسين المستوى </a:t>
            </a:r>
            <a:r>
              <a:rPr lang="ar-DZ" sz="2400" dirty="0" smtClean="0">
                <a:solidFill>
                  <a:schemeClr val="bg1"/>
                </a:solidFill>
              </a:rPr>
              <a:t>بالخارج</a:t>
            </a:r>
          </a:p>
          <a:p>
            <a:pPr algn="r"/>
            <a:r>
              <a:rPr lang="ar-DZ" sz="2400" dirty="0">
                <a:solidFill>
                  <a:srgbClr val="00B0F0"/>
                </a:solidFill>
              </a:rPr>
              <a:t>أولا: </a:t>
            </a:r>
            <a:r>
              <a:rPr lang="ar-DZ" sz="2400" dirty="0">
                <a:solidFill>
                  <a:schemeClr val="bg1"/>
                </a:solidFill>
              </a:rPr>
              <a:t>بعض النصوص التي نظمت التكوين بالخارج قبل سنة 2000 </a:t>
            </a:r>
            <a:r>
              <a:rPr lang="ar-DZ" sz="2400" dirty="0" smtClean="0">
                <a:solidFill>
                  <a:schemeClr val="bg1"/>
                </a:solidFill>
              </a:rPr>
              <a:t>: </a:t>
            </a:r>
          </a:p>
          <a:p>
            <a:pPr algn="r"/>
            <a:r>
              <a:rPr lang="ar-DZ" sz="2000" dirty="0">
                <a:solidFill>
                  <a:schemeClr val="bg1"/>
                </a:solidFill>
              </a:rPr>
              <a:t>1-	الأمر رقم 71-78 : </a:t>
            </a:r>
            <a:r>
              <a:rPr lang="ar-DZ" sz="2000" dirty="0" smtClean="0">
                <a:solidFill>
                  <a:schemeClr val="bg1"/>
                </a:solidFill>
              </a:rPr>
              <a:t>أول </a:t>
            </a:r>
            <a:r>
              <a:rPr lang="ar-DZ" sz="2000" dirty="0">
                <a:solidFill>
                  <a:schemeClr val="bg1"/>
                </a:solidFill>
              </a:rPr>
              <a:t>نص قانوني نظم التكوين بالخارج و المؤرخ في 03/12/1971 يتضمن تحديد الشروط المتعلقة بتخصيص المنح الدراسية والمرتبات المسبقة ورواتب التمرين، تضمن شروط و كيفيات و بعض الأحكام الخاصة بالتكوين في البلاد الأجنبية </a:t>
            </a:r>
            <a:endParaRPr lang="ar-DZ" sz="2000" dirty="0" smtClean="0">
              <a:solidFill>
                <a:schemeClr val="bg1"/>
              </a:solidFill>
            </a:endParaRPr>
          </a:p>
          <a:p>
            <a:pPr algn="r"/>
            <a:r>
              <a:rPr lang="ar-DZ" sz="2000" dirty="0">
                <a:solidFill>
                  <a:schemeClr val="bg1"/>
                </a:solidFill>
              </a:rPr>
              <a:t>2-	المرسوم رقم 17-81 : و الصادر في 14/02/1981 </a:t>
            </a:r>
            <a:r>
              <a:rPr lang="ar-DZ" sz="2000" dirty="0" smtClean="0">
                <a:solidFill>
                  <a:schemeClr val="bg1"/>
                </a:solidFill>
              </a:rPr>
              <a:t>: تميز </a:t>
            </a:r>
            <a:r>
              <a:rPr lang="ar-DZ" sz="2000" dirty="0">
                <a:solidFill>
                  <a:schemeClr val="bg1"/>
                </a:solidFill>
              </a:rPr>
              <a:t>بكونه أكثر دقة و تفصيل من اسابقه، حيث فرض على الإدارات العمومية تسجيل عمليات التكوين بالخارج ضمن مخططات السنوية و متعددة السنوات طبقا لمخطط التنمية الوطنية، كما قيد تنظيم عمليات التكوين بالخارج بشرطين أشارت إلهما المادة الثانية منه</a:t>
            </a:r>
            <a:r>
              <a:rPr lang="ar-DZ" sz="2000" dirty="0" smtClean="0">
                <a:solidFill>
                  <a:schemeClr val="bg1"/>
                </a:solidFill>
              </a:rPr>
              <a:t>: </a:t>
            </a:r>
          </a:p>
          <a:p>
            <a:pPr algn="r"/>
            <a:r>
              <a:rPr lang="ar-DZ" sz="2000" dirty="0" smtClean="0">
                <a:solidFill>
                  <a:schemeClr val="bg1"/>
                </a:solidFill>
              </a:rPr>
              <a:t>- إذا  </a:t>
            </a:r>
            <a:r>
              <a:rPr lang="ar-DZ" sz="2000" dirty="0">
                <a:solidFill>
                  <a:schemeClr val="bg1"/>
                </a:solidFill>
              </a:rPr>
              <a:t>لم يمكن إجراؤها خلال الفترة نفسها بالجزائر </a:t>
            </a:r>
            <a:endParaRPr lang="ar-DZ" sz="2000" dirty="0" smtClean="0">
              <a:solidFill>
                <a:schemeClr val="bg1"/>
              </a:solidFill>
            </a:endParaRPr>
          </a:p>
          <a:p>
            <a:pPr algn="r"/>
            <a:r>
              <a:rPr lang="ar-DZ" sz="2000" dirty="0" smtClean="0">
                <a:solidFill>
                  <a:schemeClr val="bg1"/>
                </a:solidFill>
              </a:rPr>
              <a:t> - إذا </a:t>
            </a:r>
            <a:r>
              <a:rPr lang="ar-DZ" sz="2000" dirty="0">
                <a:solidFill>
                  <a:schemeClr val="bg1"/>
                </a:solidFill>
              </a:rPr>
              <a:t>عجزت الطاقات الوطنية المتخصصة لتلك العمليات على تلبية الاحتياجات التي تم إحصاؤها </a:t>
            </a:r>
            <a:r>
              <a:rPr lang="ar-DZ" sz="2000" dirty="0" smtClean="0">
                <a:solidFill>
                  <a:schemeClr val="bg1"/>
                </a:solidFill>
              </a:rPr>
              <a:t> </a:t>
            </a:r>
          </a:p>
          <a:p>
            <a:pPr algn="r"/>
            <a:r>
              <a:rPr lang="ar-DZ" sz="2000" dirty="0">
                <a:solidFill>
                  <a:schemeClr val="bg1"/>
                </a:solidFill>
              </a:rPr>
              <a:t>3- المرسوم 87-209 المعدل والمتمم : المتضمن تنظيم وتخطيط التكوين وتحسين المستوى في الخارج وتسييرهما، صدر في ظل المرسوم رقم 85-59 ، ليلغي المرسوم رقم 17-81  و الذي ركز على أمرين هامين هما : </a:t>
            </a:r>
            <a:endParaRPr lang="ar-DZ" sz="2000" dirty="0" smtClean="0">
              <a:solidFill>
                <a:schemeClr val="bg1"/>
              </a:solidFill>
            </a:endParaRPr>
          </a:p>
        </p:txBody>
      </p:sp>
    </p:spTree>
    <p:extLst>
      <p:ext uri="{BB962C8B-B14F-4D97-AF65-F5344CB8AC3E}">
        <p14:creationId xmlns:p14="http://schemas.microsoft.com/office/powerpoint/2010/main" val="360070184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6858000"/>
            <a:ext cx="8825658" cy="794661"/>
          </a:xfrm>
        </p:spPr>
        <p:txBody>
          <a:bodyPr/>
          <a:lstStyle/>
          <a:p>
            <a:endParaRPr lang="fr-FR" dirty="0"/>
          </a:p>
        </p:txBody>
      </p:sp>
      <p:sp>
        <p:nvSpPr>
          <p:cNvPr id="3" name="Subtitle 2"/>
          <p:cNvSpPr>
            <a:spLocks noGrp="1"/>
          </p:cNvSpPr>
          <p:nvPr>
            <p:ph type="subTitle" idx="1"/>
          </p:nvPr>
        </p:nvSpPr>
        <p:spPr>
          <a:xfrm>
            <a:off x="1154955" y="589280"/>
            <a:ext cx="8825658" cy="6482080"/>
          </a:xfrm>
        </p:spPr>
        <p:txBody>
          <a:bodyPr>
            <a:normAutofit/>
          </a:bodyPr>
          <a:lstStyle/>
          <a:p>
            <a:pPr marL="342900" indent="-342900" algn="r">
              <a:buFontTx/>
              <a:buChar char="-"/>
            </a:pPr>
            <a:r>
              <a:rPr lang="ar-DZ" sz="2000" dirty="0" smtClean="0">
                <a:solidFill>
                  <a:schemeClr val="bg1"/>
                </a:solidFill>
              </a:rPr>
              <a:t>أن </a:t>
            </a:r>
            <a:r>
              <a:rPr lang="ar-DZ" sz="2000" dirty="0">
                <a:solidFill>
                  <a:schemeClr val="bg1"/>
                </a:solidFill>
              </a:rPr>
              <a:t>يندرج التكوين في الخارج في إطار مخطط شامل مكمل للمخطط المتعدد السنوات الخاص، و أن تقوم الحكومة بالمصادقة على المخططات القطاعية للتكوين </a:t>
            </a:r>
            <a:r>
              <a:rPr lang="ar-DZ" sz="2000" dirty="0" smtClean="0">
                <a:solidFill>
                  <a:schemeClr val="bg1"/>
                </a:solidFill>
              </a:rPr>
              <a:t>مسبقا </a:t>
            </a:r>
          </a:p>
          <a:p>
            <a:pPr marL="342900" indent="-342900" algn="r">
              <a:buFontTx/>
              <a:buChar char="-"/>
            </a:pPr>
            <a:r>
              <a:rPr lang="ar-DZ" sz="2000" dirty="0">
                <a:solidFill>
                  <a:schemeClr val="bg1"/>
                </a:solidFill>
              </a:rPr>
              <a:t>ن تكون عمليات التكوين موضوع إشهار كاف لدى المهتمين و المعنيين بها قصد المحافظة على مبادئ الإنصاف و العدالة الاجتماعية و قد واسع هذا المرسوم من حالات اللجوء إلى التكوين في الخارج فأضاف حالتين: </a:t>
            </a:r>
            <a:r>
              <a:rPr lang="ar-DZ" sz="2000" dirty="0" smtClean="0">
                <a:solidFill>
                  <a:schemeClr val="bg1"/>
                </a:solidFill>
              </a:rPr>
              <a:t> </a:t>
            </a:r>
          </a:p>
          <a:p>
            <a:pPr marL="342900" indent="-342900" algn="r">
              <a:buFontTx/>
              <a:buChar char="-"/>
            </a:pPr>
            <a:r>
              <a:rPr lang="ar-DZ" sz="2000" dirty="0" smtClean="0">
                <a:solidFill>
                  <a:schemeClr val="bg1"/>
                </a:solidFill>
              </a:rPr>
              <a:t>يتعلق </a:t>
            </a:r>
            <a:r>
              <a:rPr lang="ar-DZ" sz="2000" dirty="0">
                <a:solidFill>
                  <a:schemeClr val="bg1"/>
                </a:solidFill>
              </a:rPr>
              <a:t>التكوين بتخصص علمي أو تقني أو تقليد فني أو ثقافي متصل بالبلد </a:t>
            </a:r>
            <a:r>
              <a:rPr lang="ar-DZ" sz="2000" dirty="0" smtClean="0">
                <a:solidFill>
                  <a:schemeClr val="bg1"/>
                </a:solidFill>
              </a:rPr>
              <a:t>المضيف </a:t>
            </a:r>
          </a:p>
          <a:p>
            <a:pPr marL="342900" indent="-342900" algn="r">
              <a:buFontTx/>
              <a:buChar char="-"/>
            </a:pPr>
            <a:r>
              <a:rPr lang="ar-DZ" sz="2000" dirty="0" smtClean="0">
                <a:solidFill>
                  <a:schemeClr val="bg1"/>
                </a:solidFill>
              </a:rPr>
              <a:t> </a:t>
            </a:r>
            <a:r>
              <a:rPr lang="ar-DZ" sz="2000" dirty="0">
                <a:solidFill>
                  <a:schemeClr val="bg1"/>
                </a:solidFill>
              </a:rPr>
              <a:t>أو عندما تمليه التزامات تبادل المنح النابعة من اتفاقيات ثنائية أو متعددة </a:t>
            </a:r>
            <a:r>
              <a:rPr lang="ar-DZ" sz="2000" dirty="0" smtClean="0">
                <a:solidFill>
                  <a:schemeClr val="bg1"/>
                </a:solidFill>
              </a:rPr>
              <a:t>الأطراف </a:t>
            </a:r>
          </a:p>
          <a:p>
            <a:pPr algn="r"/>
            <a:r>
              <a:rPr lang="ar-DZ" sz="2400" dirty="0">
                <a:solidFill>
                  <a:srgbClr val="00B0F0"/>
                </a:solidFill>
              </a:rPr>
              <a:t>ثانيا : </a:t>
            </a:r>
            <a:r>
              <a:rPr lang="ar-DZ" sz="2400" dirty="0">
                <a:solidFill>
                  <a:schemeClr val="bg1"/>
                </a:solidFill>
              </a:rPr>
              <a:t>النصوص التي صدرت بعد سنة </a:t>
            </a:r>
            <a:r>
              <a:rPr lang="ar-DZ" sz="2400" dirty="0" smtClean="0">
                <a:solidFill>
                  <a:schemeClr val="bg1"/>
                </a:solidFill>
              </a:rPr>
              <a:t>2000</a:t>
            </a:r>
          </a:p>
          <a:p>
            <a:pPr algn="r"/>
            <a:r>
              <a:rPr lang="ar-DZ" sz="2000" b="1" dirty="0" smtClean="0">
                <a:solidFill>
                  <a:schemeClr val="bg1"/>
                </a:solidFill>
              </a:rPr>
              <a:t>أ- المرسوم </a:t>
            </a:r>
            <a:r>
              <a:rPr lang="ar-DZ" sz="2000" b="1" dirty="0">
                <a:solidFill>
                  <a:schemeClr val="bg1"/>
                </a:solidFill>
              </a:rPr>
              <a:t>الرئاسي 03-309  : </a:t>
            </a:r>
            <a:r>
              <a:rPr lang="ar-DZ" sz="2000" b="1" dirty="0" smtClean="0">
                <a:solidFill>
                  <a:schemeClr val="bg1"/>
                </a:solidFill>
              </a:rPr>
              <a:t> </a:t>
            </a:r>
          </a:p>
          <a:p>
            <a:pPr algn="r"/>
            <a:r>
              <a:rPr lang="ar-DZ" sz="2000" dirty="0">
                <a:solidFill>
                  <a:schemeClr val="bg1"/>
                </a:solidFill>
              </a:rPr>
              <a:t>يتضمن تنظيم التكوين وتحسين المستوى في الخارج وتسييرهما لا غيا المادة 38 من أحكام المرسوم 87-209 المعدل و المتمم ليلغي كذلك كل النصوص السابقة التي نظمت التكوين بالخارج، و اقتصر المرسوم التكوين بالخارج على التخصصات غر الموجودة في الجزائر فقط، أما بخصوص الأصناف التي اسمح لها بالتكوين الإقامي في الخارج فهم الطلبة و الأساتذة المعنيين بالتكوين الاكاديمي بمواصلة التكوين الإقامي، بالإضافة إلى تمكين عمال المؤسسات و الادارات العمومية المرسمون المحصلون على شهادة التدرج أو شهادة معادلة لها، من الاستفادة من تكوين متخصص في حال عدم إمكانية ضمان هذا في الجزائر </a:t>
            </a:r>
          </a:p>
          <a:p>
            <a:pPr marL="342900" indent="-342900" algn="r">
              <a:buFontTx/>
              <a:buChar char="-"/>
            </a:pPr>
            <a:endParaRPr lang="fr-FR" sz="2000" dirty="0">
              <a:solidFill>
                <a:schemeClr val="bg1"/>
              </a:solidFill>
            </a:endParaRPr>
          </a:p>
        </p:txBody>
      </p:sp>
    </p:spTree>
    <p:extLst>
      <p:ext uri="{BB962C8B-B14F-4D97-AF65-F5344CB8AC3E}">
        <p14:creationId xmlns:p14="http://schemas.microsoft.com/office/powerpoint/2010/main" val="169061235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8067039"/>
            <a:ext cx="8825658" cy="571141"/>
          </a:xfrm>
        </p:spPr>
        <p:txBody>
          <a:bodyPr/>
          <a:lstStyle/>
          <a:p>
            <a:endParaRPr lang="fr-FR" dirty="0"/>
          </a:p>
        </p:txBody>
      </p:sp>
      <p:sp>
        <p:nvSpPr>
          <p:cNvPr id="3" name="Subtitle 2"/>
          <p:cNvSpPr>
            <a:spLocks noGrp="1"/>
          </p:cNvSpPr>
          <p:nvPr>
            <p:ph type="subTitle" idx="1"/>
          </p:nvPr>
        </p:nvSpPr>
        <p:spPr>
          <a:xfrm>
            <a:off x="1154955" y="609600"/>
            <a:ext cx="8825658" cy="5029200"/>
          </a:xfrm>
        </p:spPr>
        <p:txBody>
          <a:bodyPr>
            <a:normAutofit/>
          </a:bodyPr>
          <a:lstStyle/>
          <a:p>
            <a:pPr algn="r"/>
            <a:r>
              <a:rPr lang="ar-DZ" sz="2000" b="1" dirty="0">
                <a:solidFill>
                  <a:schemeClr val="bg1"/>
                </a:solidFill>
              </a:rPr>
              <a:t>ب- المرسوم الرئاسي رقم 14-196 </a:t>
            </a:r>
            <a:r>
              <a:rPr lang="ar-DZ" sz="2000" b="1" dirty="0" smtClean="0">
                <a:solidFill>
                  <a:schemeClr val="bg1"/>
                </a:solidFill>
              </a:rPr>
              <a:t>:</a:t>
            </a:r>
          </a:p>
          <a:p>
            <a:pPr algn="r"/>
            <a:r>
              <a:rPr lang="ar-DZ" sz="2000" dirty="0" smtClean="0">
                <a:solidFill>
                  <a:schemeClr val="bg1"/>
                </a:solidFill>
              </a:rPr>
              <a:t> </a:t>
            </a:r>
            <a:r>
              <a:rPr lang="ar-DZ" sz="2000" dirty="0">
                <a:solidFill>
                  <a:schemeClr val="bg1"/>
                </a:solidFill>
              </a:rPr>
              <a:t>المؤرخ في 06/07/2014 متضمن التكوين وتحسين المستوى في الخارج و تسييرهما، صدر هـذا المرسوم ليدخل بعض التعديلات على المرسوم الرئاسي السابق لكن لم يلغه صراحة حيث ربط تنظيم التكوين وتحسين المستوى بالخارج بعدد المناصب المفتوحة و التي تحدد على أساس : </a:t>
            </a:r>
            <a:endParaRPr lang="ar-DZ" sz="2000" dirty="0" smtClean="0">
              <a:solidFill>
                <a:schemeClr val="bg1"/>
              </a:solidFill>
            </a:endParaRPr>
          </a:p>
          <a:p>
            <a:pPr algn="r"/>
            <a:r>
              <a:rPr lang="ar-DZ" sz="2000" dirty="0">
                <a:solidFill>
                  <a:schemeClr val="bg1"/>
                </a:solidFill>
              </a:rPr>
              <a:t>- الإمكانيات الوطنية للتعليم و التكوين العاليين.</a:t>
            </a:r>
          </a:p>
          <a:p>
            <a:pPr algn="r"/>
            <a:r>
              <a:rPr lang="ar-DZ" sz="2000" dirty="0">
                <a:solidFill>
                  <a:schemeClr val="bg1"/>
                </a:solidFill>
              </a:rPr>
              <a:t>- حاجات القطاعات من التأطير </a:t>
            </a:r>
          </a:p>
          <a:p>
            <a:pPr algn="r"/>
            <a:r>
              <a:rPr lang="ar-DZ" sz="2000" dirty="0">
                <a:solidFill>
                  <a:schemeClr val="bg1"/>
                </a:solidFill>
              </a:rPr>
              <a:t>- المتطلبات في مجال دعم الإمكانيات العلمية و التكنولوجية للتنمية</a:t>
            </a:r>
          </a:p>
          <a:p>
            <a:pPr algn="r"/>
            <a:r>
              <a:rPr lang="ar-DZ" sz="2000" dirty="0">
                <a:solidFill>
                  <a:schemeClr val="bg1"/>
                </a:solidFill>
              </a:rPr>
              <a:t>و ألزم الإدارة أو المؤسسات المعنية بتسجيل عمليات التكوين و تحسين المستوى في الخارج ضمن المخطط القطاعي للتكوين</a:t>
            </a:r>
          </a:p>
          <a:p>
            <a:pPr algn="r"/>
            <a:endParaRPr lang="fr-FR" sz="2000" dirty="0">
              <a:solidFill>
                <a:schemeClr val="bg1"/>
              </a:solidFill>
            </a:endParaRPr>
          </a:p>
        </p:txBody>
      </p:sp>
    </p:spTree>
    <p:extLst>
      <p:ext uri="{BB962C8B-B14F-4D97-AF65-F5344CB8AC3E}">
        <p14:creationId xmlns:p14="http://schemas.microsoft.com/office/powerpoint/2010/main" val="22354391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7293789"/>
            <a:ext cx="8825658" cy="530501"/>
          </a:xfrm>
        </p:spPr>
        <p:txBody>
          <a:bodyPr/>
          <a:lstStyle/>
          <a:p>
            <a:endParaRPr lang="fr-FR" dirty="0"/>
          </a:p>
        </p:txBody>
      </p:sp>
      <p:sp>
        <p:nvSpPr>
          <p:cNvPr id="3" name="Subtitle 2"/>
          <p:cNvSpPr>
            <a:spLocks noGrp="1"/>
          </p:cNvSpPr>
          <p:nvPr>
            <p:ph type="subTitle" idx="1"/>
          </p:nvPr>
        </p:nvSpPr>
        <p:spPr>
          <a:xfrm>
            <a:off x="1154955" y="487680"/>
            <a:ext cx="8825658" cy="7071360"/>
          </a:xfrm>
        </p:spPr>
        <p:txBody>
          <a:bodyPr>
            <a:normAutofit/>
          </a:bodyPr>
          <a:lstStyle/>
          <a:p>
            <a:pPr algn="r"/>
            <a:r>
              <a:rPr lang="ar-DZ" sz="2400" b="1" u="sng" dirty="0">
                <a:solidFill>
                  <a:srgbClr val="FFFF00"/>
                </a:solidFill>
              </a:rPr>
              <a:t>*أنواع التكوين التي نص عليها هذا المرسوم الرئاسي : </a:t>
            </a:r>
            <a:endParaRPr lang="ar-DZ" sz="2400" b="1" u="sng" dirty="0" smtClean="0">
              <a:solidFill>
                <a:srgbClr val="FFFF00"/>
              </a:solidFill>
            </a:endParaRPr>
          </a:p>
          <a:p>
            <a:pPr algn="r"/>
            <a:r>
              <a:rPr lang="ar-SA" sz="2000" b="1" dirty="0">
                <a:solidFill>
                  <a:srgbClr val="FF0000"/>
                </a:solidFill>
              </a:rPr>
              <a:t>1- التكوين الإقامي : </a:t>
            </a:r>
            <a:r>
              <a:rPr lang="ar-SA" sz="2000" dirty="0">
                <a:solidFill>
                  <a:schemeClr val="bg1"/>
                </a:solidFill>
              </a:rPr>
              <a:t>و ينظم لمدة تزيد عن الستة أشهر ، يستفيد منه الطلبة المحصلون على شهادات الطور أو الثاني، الأوائل في دفعات التخرج، و الأساتذة الباحثون و الباحثون الدائمون الاستشفائيون الجامعيون والباحثون الدائمون المسجلون في الجزائر لتحضير أطروحة دكتوراه وتتطلب دراستهم القيام ببحوث أو تدريب في الخارج، و أيضا مستخدمو الإدارات و المؤسسات العمومية المرسمون و الحائزون على الاقل على شهادة الطور الاول أو التدرج أو شهادة معادلة لها </a:t>
            </a:r>
            <a:endParaRPr lang="ar-DZ" sz="2000" dirty="0" smtClean="0">
              <a:solidFill>
                <a:schemeClr val="bg1"/>
              </a:solidFill>
            </a:endParaRPr>
          </a:p>
          <a:p>
            <a:pPr algn="r"/>
            <a:r>
              <a:rPr lang="ar-DZ" sz="2000" b="1" dirty="0">
                <a:solidFill>
                  <a:srgbClr val="FF0000"/>
                </a:solidFill>
              </a:rPr>
              <a:t>2- التكوين لتحسين المستوى بالخارج : </a:t>
            </a:r>
            <a:r>
              <a:rPr lang="ar-DZ" sz="2000" dirty="0">
                <a:solidFill>
                  <a:schemeClr val="bg1"/>
                </a:solidFill>
              </a:rPr>
              <a:t>ينظم لمدة  تقل أو تساوي الستة أشهر ، و يستفيد منه بالإضافة للأساتذة و الباحثين و الباحثين الاستشفائيين و الباحثين الدائمون الذين يحضرون الدكتوراه، و الطلبة غير الأجراء المسجلون في الدكتوراه أو الماجستير السنة الثانية ماستر، و الطلبة المقيمين في العلوم الطبية، مستخدمي الإدارات و المؤسسات العمومية الذين يتم انتقاؤهم من بين الكفاءات و الحاصلين على شهادة جامعية. </a:t>
            </a:r>
            <a:endParaRPr lang="ar-DZ" sz="2000" dirty="0" smtClean="0">
              <a:solidFill>
                <a:schemeClr val="bg1"/>
              </a:solidFill>
            </a:endParaRPr>
          </a:p>
          <a:p>
            <a:pPr algn="r"/>
            <a:r>
              <a:rPr lang="ar-DZ" dirty="0">
                <a:solidFill>
                  <a:schemeClr val="bg1"/>
                </a:solidFill>
              </a:rPr>
              <a:t>العدد الكبير للنصوص القانونية المنظمة للتكوين اسواء في خارج أو داخل الوطن، يوحي بأن الدولة الجزائرية على قناعة تامة بأن التكوين و إيمانها هو إحدى أهم آليات الإصلاح التي انطلقت بها خلال مطلع القرن الواحد والعشرين، إلا أن المتتبع لمنظومة التكوين يلاحظ تذبذب واضح في النصوص </a:t>
            </a:r>
            <a:r>
              <a:rPr lang="ar-DZ" dirty="0" smtClean="0">
                <a:solidFill>
                  <a:schemeClr val="bg1"/>
                </a:solidFill>
              </a:rPr>
              <a:t>سواء </a:t>
            </a:r>
            <a:r>
              <a:rPr lang="ar-DZ" dirty="0">
                <a:solidFill>
                  <a:schemeClr val="bg1"/>
                </a:solidFill>
              </a:rPr>
              <a:t>من حيث وتيرة صدورها أومن حيث معالجتها لموضوع التكوين، وأوضح مثال هو الصدور المتأخر للتنظيم الذي يحيلنا إليه القانون في كل مرة من جهة، وإن حدث وصدر يكون غير ناضج وبالتالي نكون أما كثرة التعديلات و النصوص المتممة و المعدلة الكثيرة، و هذا يشكل صعوبة على مسيري الإدارات العمومية و المكلفين بالتكوين على مستواها، و ال تقل هذه الصعوبة عن تلك التي تقابل الباحثين في مجال القانون بصفة عامة والقوانين المنظمة للوظيفة العمومية والتكوين بصفة خاصة. </a:t>
            </a:r>
            <a:endParaRPr lang="fr-FR" dirty="0" smtClean="0">
              <a:solidFill>
                <a:schemeClr val="bg1"/>
              </a:solidFill>
            </a:endParaRPr>
          </a:p>
          <a:p>
            <a:pPr algn="r"/>
            <a:endParaRPr lang="fr-FR" sz="2400" b="1" u="sng" dirty="0">
              <a:solidFill>
                <a:srgbClr val="FFFF00"/>
              </a:solidFill>
            </a:endParaRPr>
          </a:p>
        </p:txBody>
      </p:sp>
    </p:spTree>
    <p:extLst>
      <p:ext uri="{BB962C8B-B14F-4D97-AF65-F5344CB8AC3E}">
        <p14:creationId xmlns:p14="http://schemas.microsoft.com/office/powerpoint/2010/main" val="26447798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54955" y="584885"/>
            <a:ext cx="8825658" cy="534895"/>
          </a:xfrm>
        </p:spPr>
        <p:txBody>
          <a:bodyPr/>
          <a:lstStyle/>
          <a:p>
            <a:pPr algn="r"/>
            <a:r>
              <a:rPr lang="ar-DZ" sz="3200" dirty="0" smtClean="0"/>
              <a:t>الخاتمة :</a:t>
            </a:r>
            <a:endParaRPr lang="ar-DZ" sz="3200" dirty="0"/>
          </a:p>
        </p:txBody>
      </p:sp>
      <p:sp>
        <p:nvSpPr>
          <p:cNvPr id="3" name="Sous-titre 2"/>
          <p:cNvSpPr>
            <a:spLocks noGrp="1"/>
          </p:cNvSpPr>
          <p:nvPr>
            <p:ph type="subTitle" idx="1"/>
          </p:nvPr>
        </p:nvSpPr>
        <p:spPr>
          <a:xfrm>
            <a:off x="1154955" y="1119780"/>
            <a:ext cx="8825658" cy="4519020"/>
          </a:xfrm>
        </p:spPr>
        <p:txBody>
          <a:bodyPr>
            <a:normAutofit/>
          </a:bodyPr>
          <a:lstStyle/>
          <a:p>
            <a:pPr algn="r"/>
            <a:r>
              <a:rPr lang="ar-DZ" sz="2000" dirty="0" smtClean="0"/>
              <a:t> </a:t>
            </a:r>
            <a:r>
              <a:rPr lang="ar-DZ" sz="2400" dirty="0">
                <a:solidFill>
                  <a:schemeClr val="bg1"/>
                </a:solidFill>
              </a:rPr>
              <a:t>و في الأخير فإن أهمية الإطار التنظيمي لمنظومة التكوين تكمن في تضمنه لمختلف الأحكام التي تمكن من تجسيد الإطار التشريعي والقانوني للتكوين، وهو باختصار مجموعة الأحكام التي بدونها تبقى تلك النصوص مجرد حبر على ورق، كما يمكن بواسطتها ترجمة النصوص النظرية إلى ممارسات عملية على أرض الواقع</a:t>
            </a:r>
          </a:p>
        </p:txBody>
      </p:sp>
    </p:spTree>
    <p:extLst>
      <p:ext uri="{BB962C8B-B14F-4D97-AF65-F5344CB8AC3E}">
        <p14:creationId xmlns:p14="http://schemas.microsoft.com/office/powerpoint/2010/main" val="73270570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54955" y="699347"/>
            <a:ext cx="8825658" cy="494951"/>
          </a:xfrm>
        </p:spPr>
        <p:txBody>
          <a:bodyPr/>
          <a:lstStyle/>
          <a:p>
            <a:pPr algn="r"/>
            <a:r>
              <a:rPr lang="ar-DZ" sz="3600" u="sng" dirty="0" smtClean="0">
                <a:solidFill>
                  <a:schemeClr val="bg1"/>
                </a:solidFill>
              </a:rPr>
              <a:t>خطة البحث : </a:t>
            </a:r>
            <a:endParaRPr lang="ar-DZ" sz="3600" u="sng" dirty="0">
              <a:solidFill>
                <a:schemeClr val="bg1"/>
              </a:solidFill>
            </a:endParaRPr>
          </a:p>
        </p:txBody>
      </p:sp>
      <p:sp>
        <p:nvSpPr>
          <p:cNvPr id="3" name="Sous-titre 2"/>
          <p:cNvSpPr>
            <a:spLocks noGrp="1"/>
          </p:cNvSpPr>
          <p:nvPr>
            <p:ph type="subTitle" idx="1"/>
          </p:nvPr>
        </p:nvSpPr>
        <p:spPr>
          <a:xfrm>
            <a:off x="1154955" y="1623789"/>
            <a:ext cx="8825658" cy="5486400"/>
          </a:xfrm>
        </p:spPr>
        <p:txBody>
          <a:bodyPr>
            <a:normAutofit/>
          </a:bodyPr>
          <a:lstStyle/>
          <a:p>
            <a:pPr algn="r"/>
            <a:r>
              <a:rPr lang="ar-DZ" sz="2000" b="1" dirty="0" smtClean="0">
                <a:solidFill>
                  <a:schemeClr val="bg1"/>
                </a:solidFill>
              </a:rPr>
              <a:t>مقدمة. </a:t>
            </a:r>
          </a:p>
          <a:p>
            <a:pPr algn="r"/>
            <a:r>
              <a:rPr lang="ar-DZ" b="1" u="sng" dirty="0" smtClean="0">
                <a:solidFill>
                  <a:srgbClr val="FFFF00"/>
                </a:solidFill>
              </a:rPr>
              <a:t>المبحث الأول </a:t>
            </a:r>
            <a:r>
              <a:rPr lang="ar-DZ" b="1" dirty="0" smtClean="0">
                <a:solidFill>
                  <a:schemeClr val="bg1"/>
                </a:solidFill>
              </a:rPr>
              <a:t>: </a:t>
            </a:r>
            <a:r>
              <a:rPr lang="ar-SA" b="1" dirty="0">
                <a:solidFill>
                  <a:schemeClr val="bg1"/>
                </a:solidFill>
              </a:rPr>
              <a:t>الإطار التنظيمي للتكوين </a:t>
            </a:r>
            <a:endParaRPr lang="ar-DZ" dirty="0" smtClean="0">
              <a:solidFill>
                <a:schemeClr val="bg1"/>
              </a:solidFill>
            </a:endParaRPr>
          </a:p>
          <a:p>
            <a:pPr algn="r"/>
            <a:r>
              <a:rPr lang="ar-DZ" b="1" u="sng" dirty="0" smtClean="0">
                <a:solidFill>
                  <a:schemeClr val="bg1"/>
                </a:solidFill>
              </a:rPr>
              <a:t>المطلب الأول </a:t>
            </a:r>
            <a:r>
              <a:rPr lang="ar-DZ" b="1" dirty="0" smtClean="0">
                <a:solidFill>
                  <a:schemeClr val="bg1"/>
                </a:solidFill>
              </a:rPr>
              <a:t>: </a:t>
            </a:r>
            <a:r>
              <a:rPr lang="ar-DZ" dirty="0" smtClean="0">
                <a:solidFill>
                  <a:schemeClr val="bg1"/>
                </a:solidFill>
              </a:rPr>
              <a:t>مفهوم التكوين</a:t>
            </a:r>
            <a:r>
              <a:rPr lang="ar-DZ" dirty="0">
                <a:solidFill>
                  <a:schemeClr val="bg1"/>
                </a:solidFill>
              </a:rPr>
              <a:t/>
            </a:r>
            <a:br>
              <a:rPr lang="ar-DZ" dirty="0">
                <a:solidFill>
                  <a:schemeClr val="bg1"/>
                </a:solidFill>
              </a:rPr>
            </a:br>
            <a:r>
              <a:rPr lang="ar-DZ" b="1" u="sng" dirty="0" smtClean="0">
                <a:solidFill>
                  <a:schemeClr val="bg1"/>
                </a:solidFill>
              </a:rPr>
              <a:t>المطلب الثاني </a:t>
            </a:r>
            <a:r>
              <a:rPr lang="ar-DZ" b="1" dirty="0" smtClean="0">
                <a:solidFill>
                  <a:schemeClr val="bg1"/>
                </a:solidFill>
              </a:rPr>
              <a:t>: </a:t>
            </a:r>
            <a:r>
              <a:rPr lang="ar-DZ" dirty="0" smtClean="0">
                <a:solidFill>
                  <a:schemeClr val="bg1"/>
                </a:solidFill>
              </a:rPr>
              <a:t>أهمية التكوين</a:t>
            </a:r>
            <a:br>
              <a:rPr lang="ar-DZ" dirty="0" smtClean="0">
                <a:solidFill>
                  <a:schemeClr val="bg1"/>
                </a:solidFill>
              </a:rPr>
            </a:br>
            <a:r>
              <a:rPr lang="ar-DZ" b="1" u="sng" dirty="0" smtClean="0">
                <a:solidFill>
                  <a:schemeClr val="bg1"/>
                </a:solidFill>
              </a:rPr>
              <a:t>المطلب الثالث </a:t>
            </a:r>
            <a:r>
              <a:rPr lang="ar-DZ" b="1" dirty="0" smtClean="0">
                <a:solidFill>
                  <a:schemeClr val="bg1"/>
                </a:solidFill>
              </a:rPr>
              <a:t>: مراحل التكوين</a:t>
            </a:r>
            <a:endParaRPr lang="ar-DZ" b="1" dirty="0">
              <a:solidFill>
                <a:schemeClr val="bg1"/>
              </a:solidFill>
            </a:endParaRPr>
          </a:p>
          <a:p>
            <a:pPr algn="r"/>
            <a:r>
              <a:rPr lang="ar-DZ" b="1" u="sng" dirty="0" smtClean="0">
                <a:solidFill>
                  <a:srgbClr val="FFFF00"/>
                </a:solidFill>
              </a:rPr>
              <a:t>المبحث الثاني</a:t>
            </a:r>
            <a:r>
              <a:rPr lang="ar-DZ" b="1" dirty="0" smtClean="0">
                <a:solidFill>
                  <a:srgbClr val="FFFF00"/>
                </a:solidFill>
              </a:rPr>
              <a:t> : </a:t>
            </a:r>
            <a:r>
              <a:rPr lang="ar-DZ" b="1" dirty="0" smtClean="0">
                <a:solidFill>
                  <a:schemeClr val="bg1"/>
                </a:solidFill>
              </a:rPr>
              <a:t>الإطار القانوني للتكوين  </a:t>
            </a:r>
            <a:endParaRPr lang="ar-DZ" b="1" dirty="0">
              <a:solidFill>
                <a:schemeClr val="bg1"/>
              </a:solidFill>
            </a:endParaRPr>
          </a:p>
          <a:p>
            <a:pPr algn="r"/>
            <a:r>
              <a:rPr lang="ar-DZ" b="1" u="sng" dirty="0" smtClean="0">
                <a:solidFill>
                  <a:schemeClr val="bg1"/>
                </a:solidFill>
              </a:rPr>
              <a:t>المطلب الأول </a:t>
            </a:r>
            <a:r>
              <a:rPr lang="ar-DZ" b="1" dirty="0" smtClean="0">
                <a:solidFill>
                  <a:schemeClr val="bg1"/>
                </a:solidFill>
              </a:rPr>
              <a:t>: الإطار التشريعي للتكوين داخل الوطن </a:t>
            </a:r>
            <a:r>
              <a:rPr lang="ar-DZ" dirty="0" smtClean="0">
                <a:solidFill>
                  <a:schemeClr val="bg1"/>
                </a:solidFill>
              </a:rPr>
              <a:t/>
            </a:r>
            <a:br>
              <a:rPr lang="ar-DZ" dirty="0" smtClean="0">
                <a:solidFill>
                  <a:schemeClr val="bg1"/>
                </a:solidFill>
              </a:rPr>
            </a:br>
            <a:r>
              <a:rPr lang="ar-DZ" b="1" u="sng" dirty="0" smtClean="0">
                <a:solidFill>
                  <a:schemeClr val="bg1"/>
                </a:solidFill>
              </a:rPr>
              <a:t>المطلب الثاني </a:t>
            </a:r>
            <a:r>
              <a:rPr lang="ar-DZ" b="1" dirty="0" smtClean="0">
                <a:solidFill>
                  <a:schemeClr val="bg1"/>
                </a:solidFill>
              </a:rPr>
              <a:t>: النصوص المنظمة للتكوين و تحسين المستوى بالخارج </a:t>
            </a:r>
            <a:r>
              <a:rPr lang="ar-DZ" dirty="0" smtClean="0">
                <a:solidFill>
                  <a:schemeClr val="bg1"/>
                </a:solidFill>
              </a:rPr>
              <a:t/>
            </a:r>
            <a:br>
              <a:rPr lang="ar-DZ" dirty="0" smtClean="0">
                <a:solidFill>
                  <a:schemeClr val="bg1"/>
                </a:solidFill>
              </a:rPr>
            </a:br>
            <a:endParaRPr lang="ar-DZ" dirty="0" smtClean="0">
              <a:solidFill>
                <a:schemeClr val="bg1"/>
              </a:solidFill>
            </a:endParaRPr>
          </a:p>
          <a:p>
            <a:pPr algn="r"/>
            <a:r>
              <a:rPr lang="ar-DZ" sz="2000" b="1" dirty="0" smtClean="0">
                <a:solidFill>
                  <a:schemeClr val="bg1"/>
                </a:solidFill>
              </a:rPr>
              <a:t>الخاتمة. </a:t>
            </a:r>
            <a:br>
              <a:rPr lang="ar-DZ" sz="2000" b="1" dirty="0" smtClean="0">
                <a:solidFill>
                  <a:schemeClr val="bg1"/>
                </a:solidFill>
              </a:rPr>
            </a:br>
            <a:endParaRPr lang="ar-DZ" sz="2000" b="1" dirty="0" smtClean="0">
              <a:solidFill>
                <a:schemeClr val="bg1"/>
              </a:solidFill>
            </a:endParaRPr>
          </a:p>
        </p:txBody>
      </p:sp>
    </p:spTree>
    <p:extLst>
      <p:ext uri="{BB962C8B-B14F-4D97-AF65-F5344CB8AC3E}">
        <p14:creationId xmlns:p14="http://schemas.microsoft.com/office/powerpoint/2010/main" val="30215104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54955" y="662730"/>
            <a:ext cx="8825658" cy="394283"/>
          </a:xfrm>
        </p:spPr>
        <p:txBody>
          <a:bodyPr/>
          <a:lstStyle/>
          <a:p>
            <a:pPr algn="r"/>
            <a:r>
              <a:rPr lang="ar-DZ" sz="3200" b="1" dirty="0" smtClean="0"/>
              <a:t>مقدمة :</a:t>
            </a:r>
            <a:endParaRPr lang="ar-DZ" sz="3200" b="1" dirty="0"/>
          </a:p>
        </p:txBody>
      </p:sp>
      <p:sp>
        <p:nvSpPr>
          <p:cNvPr id="3" name="Sous-titre 2"/>
          <p:cNvSpPr>
            <a:spLocks noGrp="1"/>
          </p:cNvSpPr>
          <p:nvPr>
            <p:ph type="subTitle" idx="1"/>
          </p:nvPr>
        </p:nvSpPr>
        <p:spPr>
          <a:xfrm>
            <a:off x="914400" y="1166069"/>
            <a:ext cx="9066213" cy="4613945"/>
          </a:xfrm>
        </p:spPr>
        <p:txBody>
          <a:bodyPr>
            <a:normAutofit/>
          </a:bodyPr>
          <a:lstStyle/>
          <a:p>
            <a:pPr algn="r"/>
            <a:r>
              <a:rPr lang="ar-DZ" sz="2000" dirty="0">
                <a:solidFill>
                  <a:schemeClr val="bg1"/>
                </a:solidFill>
              </a:rPr>
              <a:t>تحتاج عمليات تكوين الموظفين في الإدارة ، إضافة إلى الإطار القانوني الذي يتضمن النصوص التشريعية والقانونية التي تستند إليها هذه العمليات، إلى إطار آخر يوضح كيفيات تنظيم هذه العمليات وتسييرها وبالتالي تجسيدها وتنفيذها على أرض الواقع، وهو الإطار التنظيمي، الذي يتضمن النصوص التنظيمية التي تتولى بيان تدابير وإجراءات وكيفيات تطبيق الأحكام والقواعد الواردة في الإطار التشريعي والقانوني </a:t>
            </a:r>
            <a:r>
              <a:rPr lang="ar-DZ" sz="2000" dirty="0" smtClean="0">
                <a:solidFill>
                  <a:schemeClr val="bg1"/>
                </a:solidFill>
              </a:rPr>
              <a:t>و </a:t>
            </a:r>
            <a:r>
              <a:rPr lang="ar-DZ" sz="2000" dirty="0">
                <a:solidFill>
                  <a:schemeClr val="bg1"/>
                </a:solidFill>
              </a:rPr>
              <a:t>هما الإطارين الذين سنتناولهما في بحثنا هذا </a:t>
            </a:r>
            <a:endParaRPr lang="fr-FR" sz="2000" dirty="0">
              <a:solidFill>
                <a:schemeClr val="bg1"/>
              </a:solidFill>
            </a:endParaRPr>
          </a:p>
          <a:p>
            <a:pPr algn="r"/>
            <a:endParaRPr lang="ar-DZ" sz="2000" dirty="0" smtClean="0">
              <a:solidFill>
                <a:schemeClr val="bg1"/>
              </a:solidFill>
            </a:endParaRPr>
          </a:p>
        </p:txBody>
      </p:sp>
    </p:spTree>
    <p:extLst>
      <p:ext uri="{BB962C8B-B14F-4D97-AF65-F5344CB8AC3E}">
        <p14:creationId xmlns:p14="http://schemas.microsoft.com/office/powerpoint/2010/main" val="30169875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54955" y="570451"/>
            <a:ext cx="8825658" cy="494951"/>
          </a:xfrm>
        </p:spPr>
        <p:txBody>
          <a:bodyPr/>
          <a:lstStyle/>
          <a:p>
            <a:pPr algn="r"/>
            <a:r>
              <a:rPr lang="ar-DZ" sz="3200" dirty="0" smtClean="0">
                <a:solidFill>
                  <a:srgbClr val="FFFF00"/>
                </a:solidFill>
              </a:rPr>
              <a:t>المبحث الأول : الإطار التنظيمي للتكوين  </a:t>
            </a:r>
            <a:endParaRPr lang="ar-DZ" sz="3200" dirty="0">
              <a:solidFill>
                <a:schemeClr val="bg1"/>
              </a:solidFill>
            </a:endParaRPr>
          </a:p>
        </p:txBody>
      </p:sp>
      <p:sp>
        <p:nvSpPr>
          <p:cNvPr id="3" name="Sous-titre 2"/>
          <p:cNvSpPr>
            <a:spLocks noGrp="1"/>
          </p:cNvSpPr>
          <p:nvPr>
            <p:ph type="subTitle" idx="1"/>
          </p:nvPr>
        </p:nvSpPr>
        <p:spPr>
          <a:xfrm>
            <a:off x="1154955" y="1065402"/>
            <a:ext cx="8825658" cy="7011400"/>
          </a:xfrm>
        </p:spPr>
        <p:txBody>
          <a:bodyPr>
            <a:normAutofit/>
          </a:bodyPr>
          <a:lstStyle/>
          <a:p>
            <a:pPr algn="r"/>
            <a:r>
              <a:rPr lang="ar-DZ" sz="2400" dirty="0" smtClean="0">
                <a:cs typeface="+mj-cs"/>
              </a:rPr>
              <a:t>المطلب الأول : </a:t>
            </a:r>
            <a:r>
              <a:rPr lang="ar-DZ" sz="2400" dirty="0">
                <a:solidFill>
                  <a:schemeClr val="bg1"/>
                </a:solidFill>
                <a:cs typeface="+mj-cs"/>
              </a:rPr>
              <a:t>مفهوم التكوين </a:t>
            </a:r>
            <a:br>
              <a:rPr lang="ar-DZ" sz="2400" dirty="0">
                <a:solidFill>
                  <a:schemeClr val="bg1"/>
                </a:solidFill>
                <a:cs typeface="+mj-cs"/>
              </a:rPr>
            </a:br>
            <a:r>
              <a:rPr lang="ar-DZ" sz="2000" dirty="0">
                <a:solidFill>
                  <a:schemeClr val="bg1"/>
                </a:solidFill>
                <a:cs typeface="+mj-cs"/>
              </a:rPr>
              <a:t>إن الاهتمام المتزايد بالتكوين افرز عدة تعريفات سنتطرق لبعضها، لكن قبل ذلك نتعرض  للتكوين من الناحية للغوية، حيث تعني كلمة تكوين إحداث شيء من العدم ، و يقابلها في اللغة الفرنسية </a:t>
            </a:r>
            <a:r>
              <a:rPr lang="fr-FR" sz="2000" dirty="0">
                <a:solidFill>
                  <a:schemeClr val="bg1"/>
                </a:solidFill>
                <a:cs typeface="+mj-cs"/>
              </a:rPr>
              <a:t>Formation </a:t>
            </a:r>
            <a:r>
              <a:rPr lang="ar-DZ" sz="2000" dirty="0">
                <a:solidFill>
                  <a:schemeClr val="bg1"/>
                </a:solidFill>
                <a:cs typeface="+mj-cs"/>
              </a:rPr>
              <a:t>المشتقة من الكلمة </a:t>
            </a:r>
            <a:r>
              <a:rPr lang="fr-FR" sz="2000" dirty="0">
                <a:solidFill>
                  <a:schemeClr val="bg1"/>
                </a:solidFill>
                <a:cs typeface="+mj-cs"/>
              </a:rPr>
              <a:t>forma </a:t>
            </a:r>
            <a:r>
              <a:rPr lang="ar-DZ" sz="2000" dirty="0">
                <a:solidFill>
                  <a:schemeClr val="bg1"/>
                </a:solidFill>
                <a:cs typeface="+mj-cs"/>
              </a:rPr>
              <a:t>و التي تعني الشكل أو القالب الذي يمكن بواسطته إعطاء الشكل الذي نريد لشيء ما، أما اصطلاحا فنجد الفقه أعطى عدة تعريفات نورد منها ما يلي: </a:t>
            </a:r>
            <a:endParaRPr lang="ar-DZ" sz="2000" dirty="0" smtClean="0">
              <a:solidFill>
                <a:schemeClr val="bg1"/>
              </a:solidFill>
              <a:cs typeface="+mj-cs"/>
            </a:endParaRPr>
          </a:p>
          <a:p>
            <a:pPr marL="457200" indent="-457200" algn="r">
              <a:buAutoNum type="arabic1Minus"/>
            </a:pPr>
            <a:r>
              <a:rPr lang="ar-DZ" sz="2000" b="1" u="sng" dirty="0" smtClean="0">
                <a:solidFill>
                  <a:srgbClr val="FFFF00"/>
                </a:solidFill>
                <a:cs typeface="+mj-cs"/>
              </a:rPr>
              <a:t>تعريف </a:t>
            </a:r>
            <a:r>
              <a:rPr lang="ar-DZ" sz="2000" b="1" u="sng" dirty="0">
                <a:solidFill>
                  <a:srgbClr val="FFFF00"/>
                </a:solidFill>
                <a:cs typeface="+mj-cs"/>
              </a:rPr>
              <a:t>عمرة بوضياف: </a:t>
            </a:r>
            <a:r>
              <a:rPr lang="ar-DZ" sz="2000" dirty="0">
                <a:solidFill>
                  <a:schemeClr val="bg1"/>
                </a:solidFill>
                <a:cs typeface="+mj-cs"/>
              </a:rPr>
              <a:t>التكوين على أنه "العملية التي من خلالها يتمكن الموظف العام من تنمية قدراته العلمية والعملية وتزويده بالمعلومات اللازمة بغرض تحسين أداءه الوظيفي" </a:t>
            </a:r>
            <a:endParaRPr lang="ar-DZ" sz="2000" dirty="0" smtClean="0">
              <a:solidFill>
                <a:schemeClr val="bg1"/>
              </a:solidFill>
              <a:cs typeface="+mj-cs"/>
            </a:endParaRPr>
          </a:p>
          <a:p>
            <a:pPr marL="457200" indent="-457200" algn="r">
              <a:buAutoNum type="arabic1Minus"/>
            </a:pPr>
            <a:r>
              <a:rPr lang="ar-DZ" sz="2000" b="1" u="sng" dirty="0">
                <a:solidFill>
                  <a:srgbClr val="FFFF00"/>
                </a:solidFill>
                <a:cs typeface="+mj-cs"/>
              </a:rPr>
              <a:t>تعريف عمر وصفي عقيلي</a:t>
            </a:r>
            <a:r>
              <a:rPr lang="ar-DZ" sz="2000" dirty="0">
                <a:solidFill>
                  <a:schemeClr val="bg1"/>
                </a:solidFill>
                <a:cs typeface="+mj-cs"/>
              </a:rPr>
              <a:t>: عمل مخطط يتكون من مجموعة برامج مصممة من أجل تعليم الموارد البشرية كيف تؤدي أعمالها الحالية بمستوى عالي من الكفاءة، من خلال تطوير وتحسين أدائهم" </a:t>
            </a:r>
            <a:endParaRPr lang="ar-DZ" sz="2000" dirty="0" smtClean="0">
              <a:solidFill>
                <a:schemeClr val="bg1"/>
              </a:solidFill>
              <a:cs typeface="+mj-cs"/>
            </a:endParaRPr>
          </a:p>
          <a:p>
            <a:pPr algn="r"/>
            <a:r>
              <a:rPr lang="ar-DZ" sz="2000" dirty="0">
                <a:solidFill>
                  <a:schemeClr val="bg1"/>
                </a:solidFill>
              </a:rPr>
              <a:t>من خلال هذه التعريفات تبرز ملامح التكوين، فنستطيع أن نعدد مجموعة من المفاهيم الأساسية التي يجب أن تتوفر في التكوين لكي يؤدي الأهداف المنشودة منه، و المتمثلة في آلاتي</a:t>
            </a:r>
            <a:r>
              <a:rPr lang="ar-DZ" sz="2000" dirty="0" smtClean="0">
                <a:solidFill>
                  <a:schemeClr val="bg1"/>
                </a:solidFill>
              </a:rPr>
              <a:t>:</a:t>
            </a:r>
          </a:p>
          <a:p>
            <a:pPr algn="r"/>
            <a:r>
              <a:rPr lang="ar-DZ" sz="2000" dirty="0">
                <a:solidFill>
                  <a:schemeClr val="bg1"/>
                </a:solidFill>
              </a:rPr>
              <a:t>1 -التكوين عملية منظمة، يتم في إطارات التخطيط الأهداف المصلحة إما على المدى القريب أو المتوسط، كما أنه يتم من خلال إتباع عدة مراحل: أتحديد الاحتياجات التكوينية وضع برنامج التكوين، تنفيذ التكوين ثم تقييمه.</a:t>
            </a:r>
          </a:p>
          <a:p>
            <a:pPr algn="r"/>
            <a:endParaRPr lang="ar-DZ" sz="2000" dirty="0">
              <a:solidFill>
                <a:schemeClr val="bg1"/>
              </a:solidFill>
              <a:cs typeface="+mj-cs"/>
            </a:endParaRPr>
          </a:p>
          <a:p>
            <a:pPr marL="342900" indent="-342900" algn="r">
              <a:buFontTx/>
              <a:buChar char="-"/>
            </a:pPr>
            <a:endParaRPr lang="ar-DZ" sz="2400" dirty="0">
              <a:cs typeface="+mj-cs"/>
            </a:endParaRPr>
          </a:p>
        </p:txBody>
      </p:sp>
    </p:spTree>
    <p:extLst>
      <p:ext uri="{BB962C8B-B14F-4D97-AF65-F5344CB8AC3E}">
        <p14:creationId xmlns:p14="http://schemas.microsoft.com/office/powerpoint/2010/main" val="1628881104"/>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42882" y="7240775"/>
            <a:ext cx="8825658" cy="444278"/>
          </a:xfrm>
        </p:spPr>
        <p:txBody>
          <a:bodyPr/>
          <a:lstStyle/>
          <a:p>
            <a:pPr algn="r"/>
            <a:endParaRPr lang="ar-DZ" sz="2400" dirty="0">
              <a:solidFill>
                <a:schemeClr val="bg1"/>
              </a:solidFill>
            </a:endParaRPr>
          </a:p>
        </p:txBody>
      </p:sp>
      <p:sp>
        <p:nvSpPr>
          <p:cNvPr id="3" name="Sous-titre 2"/>
          <p:cNvSpPr>
            <a:spLocks noGrp="1"/>
          </p:cNvSpPr>
          <p:nvPr>
            <p:ph type="subTitle" idx="1"/>
          </p:nvPr>
        </p:nvSpPr>
        <p:spPr>
          <a:xfrm>
            <a:off x="1057974" y="839975"/>
            <a:ext cx="8825658" cy="6400800"/>
          </a:xfrm>
        </p:spPr>
        <p:txBody>
          <a:bodyPr>
            <a:normAutofit/>
          </a:bodyPr>
          <a:lstStyle/>
          <a:p>
            <a:pPr algn="r"/>
            <a:r>
              <a:rPr lang="ar-DZ" sz="2000" dirty="0">
                <a:solidFill>
                  <a:schemeClr val="bg1"/>
                </a:solidFill>
              </a:rPr>
              <a:t>المسار المهني  للموظف من جهة أخرى، من خلال تقلده مهام جديدة</a:t>
            </a:r>
            <a:r>
              <a:rPr lang="ar-DZ" sz="2000" dirty="0" smtClean="0">
                <a:solidFill>
                  <a:schemeClr val="bg1"/>
                </a:solidFill>
              </a:rPr>
              <a:t>. </a:t>
            </a:r>
          </a:p>
          <a:p>
            <a:pPr algn="r"/>
            <a:r>
              <a:rPr lang="ar-DZ" sz="2000" dirty="0">
                <a:solidFill>
                  <a:schemeClr val="bg1"/>
                </a:solidFill>
              </a:rPr>
              <a:t>3 -التكوين عملية شاملة، إذ تستهدف كافة موظفي المصلحة، اسواء عموديا أي رؤساء و مرؤوسين أو أفقيا أي موظفين و أعمال مهنيين مراسميين او متعاقدين</a:t>
            </a:r>
            <a:r>
              <a:rPr lang="ar-DZ" sz="2000" dirty="0" smtClean="0">
                <a:solidFill>
                  <a:schemeClr val="bg1"/>
                </a:solidFill>
              </a:rPr>
              <a:t>. </a:t>
            </a:r>
          </a:p>
          <a:p>
            <a:pPr algn="r"/>
            <a:r>
              <a:rPr lang="ar-DZ" sz="2000" dirty="0">
                <a:solidFill>
                  <a:schemeClr val="bg1"/>
                </a:solidFill>
              </a:rPr>
              <a:t>4 -التكوين واسيلة و ليس غاية في حد ذاته، و الغاية هي تحسين الأداء ورفع كفاءة الموظف</a:t>
            </a:r>
            <a:r>
              <a:rPr lang="ar-DZ" sz="2000" dirty="0" smtClean="0">
                <a:solidFill>
                  <a:schemeClr val="bg1"/>
                </a:solidFill>
              </a:rPr>
              <a:t>. </a:t>
            </a:r>
          </a:p>
          <a:p>
            <a:pPr algn="r"/>
            <a:r>
              <a:rPr lang="ar-DZ" sz="2000" dirty="0" smtClean="0">
                <a:solidFill>
                  <a:schemeClr val="bg1"/>
                </a:solidFill>
              </a:rPr>
              <a:t>-</a:t>
            </a:r>
            <a:r>
              <a:rPr lang="ar-DZ" sz="2000" dirty="0">
                <a:solidFill>
                  <a:schemeClr val="bg1"/>
                </a:solidFill>
              </a:rPr>
              <a:t>لكي يكون التكوين ناجحا يجب أن يجمع بين الجانب النظري والجانب التطبيقي</a:t>
            </a:r>
            <a:r>
              <a:rPr lang="ar-DZ" sz="2000" dirty="0" smtClean="0">
                <a:solidFill>
                  <a:schemeClr val="bg1"/>
                </a:solidFill>
              </a:rPr>
              <a:t>.</a:t>
            </a:r>
          </a:p>
          <a:p>
            <a:pPr algn="r"/>
            <a:r>
              <a:rPr lang="ar-DZ" sz="2000" dirty="0">
                <a:solidFill>
                  <a:schemeClr val="bg1"/>
                </a:solidFill>
              </a:rPr>
              <a:t>6 -التكوين محاولة لتقليص الهوة بين الأداء الحالي و الأداء المطلوب، وليس حل مشكلة اسوء اختيار الأفراد من </a:t>
            </a:r>
            <a:r>
              <a:rPr lang="ar-DZ" sz="2000" dirty="0" smtClean="0">
                <a:solidFill>
                  <a:schemeClr val="bg1"/>
                </a:solidFill>
              </a:rPr>
              <a:t>البداية.</a:t>
            </a:r>
          </a:p>
          <a:p>
            <a:pPr algn="r"/>
            <a:r>
              <a:rPr lang="ar-DZ" sz="2000" dirty="0">
                <a:solidFill>
                  <a:schemeClr val="bg1"/>
                </a:solidFill>
              </a:rPr>
              <a:t>7 -التكوين وسيلة لخلق الولاء في نفس الموظف للمصلحة </a:t>
            </a:r>
            <a:r>
              <a:rPr lang="ar-DZ" sz="2000" dirty="0" smtClean="0">
                <a:solidFill>
                  <a:schemeClr val="bg1"/>
                </a:solidFill>
              </a:rPr>
              <a:t>، إذا </a:t>
            </a:r>
            <a:r>
              <a:rPr lang="ar-DZ" sz="2000" dirty="0">
                <a:solidFill>
                  <a:schemeClr val="bg1"/>
                </a:solidFill>
              </a:rPr>
              <a:t>تم بالطريقة الصحيحة التي تسمح للفرد بتطوير نفسه.</a:t>
            </a:r>
          </a:p>
          <a:p>
            <a:pPr algn="r"/>
            <a:r>
              <a:rPr lang="ar-DZ" sz="2000" dirty="0">
                <a:solidFill>
                  <a:schemeClr val="bg1"/>
                </a:solidFill>
              </a:rPr>
              <a:t>8 </a:t>
            </a:r>
            <a:r>
              <a:rPr lang="ar-DZ" sz="2000" dirty="0" smtClean="0">
                <a:solidFill>
                  <a:schemeClr val="bg1"/>
                </a:solidFill>
              </a:rPr>
              <a:t>–التكوين  </a:t>
            </a:r>
            <a:r>
              <a:rPr lang="ar-DZ" sz="2000" dirty="0">
                <a:solidFill>
                  <a:schemeClr val="bg1"/>
                </a:solidFill>
              </a:rPr>
              <a:t>يؤثر في المهارات والكفاءات فقط ولكن يساهم في تغيير سلوك الإفراد و توجهاتهم</a:t>
            </a:r>
            <a:r>
              <a:rPr lang="ar-DZ" sz="2000" dirty="0" smtClean="0">
                <a:solidFill>
                  <a:schemeClr val="bg1"/>
                </a:solidFill>
              </a:rPr>
              <a:t>. </a:t>
            </a:r>
          </a:p>
          <a:p>
            <a:pPr algn="r"/>
            <a:r>
              <a:rPr lang="ar-DZ" sz="2000" dirty="0">
                <a:solidFill>
                  <a:schemeClr val="bg1"/>
                </a:solidFill>
              </a:rPr>
              <a:t>9 -التكوين الناجح مرتبط بنظام تقييم صارم يمكن من تحديد الاحتياجات التكوينية بدقة.</a:t>
            </a:r>
            <a:endParaRPr lang="ar-DZ" sz="2000" dirty="0" smtClean="0">
              <a:solidFill>
                <a:schemeClr val="bg1"/>
              </a:solidFill>
            </a:endParaRPr>
          </a:p>
        </p:txBody>
      </p:sp>
    </p:spTree>
    <p:extLst>
      <p:ext uri="{BB962C8B-B14F-4D97-AF65-F5344CB8AC3E}">
        <p14:creationId xmlns:p14="http://schemas.microsoft.com/office/powerpoint/2010/main" val="4779922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629920"/>
            <a:ext cx="8825658" cy="449220"/>
          </a:xfrm>
        </p:spPr>
        <p:txBody>
          <a:bodyPr/>
          <a:lstStyle/>
          <a:p>
            <a:pPr algn="r"/>
            <a:r>
              <a:rPr lang="ar-DZ" sz="2400" dirty="0" smtClean="0">
                <a:solidFill>
                  <a:schemeClr val="accent1">
                    <a:lumMod val="60000"/>
                    <a:lumOff val="40000"/>
                  </a:schemeClr>
                </a:solidFill>
              </a:rPr>
              <a:t>المطلب الثاني: </a:t>
            </a:r>
            <a:r>
              <a:rPr lang="ar-DZ" sz="2400" dirty="0" smtClean="0"/>
              <a:t>أهمية التكوين </a:t>
            </a:r>
            <a:endParaRPr lang="fr-FR" sz="2400" dirty="0"/>
          </a:p>
        </p:txBody>
      </p:sp>
      <p:sp>
        <p:nvSpPr>
          <p:cNvPr id="3" name="Subtitle 2"/>
          <p:cNvSpPr>
            <a:spLocks noGrp="1"/>
          </p:cNvSpPr>
          <p:nvPr>
            <p:ph type="subTitle" idx="1"/>
          </p:nvPr>
        </p:nvSpPr>
        <p:spPr>
          <a:xfrm>
            <a:off x="1154955" y="1079140"/>
            <a:ext cx="8825658" cy="4559660"/>
          </a:xfrm>
        </p:spPr>
        <p:txBody>
          <a:bodyPr>
            <a:normAutofit/>
          </a:bodyPr>
          <a:lstStyle/>
          <a:p>
            <a:pPr algn="r"/>
            <a:r>
              <a:rPr lang="ar-DZ" sz="2400" dirty="0">
                <a:solidFill>
                  <a:schemeClr val="bg1"/>
                </a:solidFill>
              </a:rPr>
              <a:t>اهمية التكوين: تتجلى أهمية التكوين في كونه يعود بالفائدة على عدة أطراف، فهو ينصب على العنصر البشري الذي يعتبرالعنصرالاكثر تأثيرا في العملية لإدارية، التي تهدف إلى تحقيق خدمة عمومية متميزة، حيث يعمل التكوين على تزويد الموظف بالمهارات كما يعمل على تعميق أفكاره و توجيه </a:t>
            </a:r>
            <a:r>
              <a:rPr lang="ar-DZ" sz="2400" dirty="0" smtClean="0">
                <a:solidFill>
                  <a:schemeClr val="bg1"/>
                </a:solidFill>
              </a:rPr>
              <a:t>سلوكه </a:t>
            </a:r>
          </a:p>
          <a:p>
            <a:pPr algn="r"/>
            <a:r>
              <a:rPr lang="ar-DZ" sz="2400" dirty="0">
                <a:solidFill>
                  <a:schemeClr val="bg1"/>
                </a:solidFill>
              </a:rPr>
              <a:t>توجيه سليم، فيستقر في عقله أن أداءه مهامه على أحسن وجه ممكن هو التزام أخلاقي تجاه الوطن، و أن دوره لا يقتصر على أداءه في المصلحة فقط، بل هو جزء من عملية التنمية التي تسعى إلى تحقيق رفاهيةالانسان في المجتمع، وقد اعتبر المتخصصين في الموارد البشرية التكوين استثمارا، و يقول </a:t>
            </a:r>
            <a:r>
              <a:rPr lang="ar-DZ" sz="2400" dirty="0" smtClean="0">
                <a:solidFill>
                  <a:schemeClr val="bg1"/>
                </a:solidFill>
              </a:rPr>
              <a:t>الاستاذ </a:t>
            </a:r>
          </a:p>
          <a:p>
            <a:pPr algn="r"/>
            <a:r>
              <a:rPr lang="fr-FR" sz="2400" dirty="0">
                <a:solidFill>
                  <a:schemeClr val="bg1"/>
                </a:solidFill>
              </a:rPr>
              <a:t>CROZIER. M</a:t>
            </a:r>
            <a:r>
              <a:rPr lang="ar-DZ" sz="2400" dirty="0">
                <a:solidFill>
                  <a:schemeClr val="bg1"/>
                </a:solidFill>
              </a:rPr>
              <a:t>إن الاستثمار في  الموارد البشري أكثر صعوبة من الاستثمارات الأخرى، لكن في حالة نجاحه فإنه الاكثر مردودية</a:t>
            </a:r>
            <a:r>
              <a:rPr lang="ar-DZ" sz="2400" dirty="0" smtClean="0">
                <a:solidFill>
                  <a:schemeClr val="bg1"/>
                </a:solidFill>
              </a:rPr>
              <a:t>. </a:t>
            </a:r>
          </a:p>
          <a:p>
            <a:pPr algn="r"/>
            <a:r>
              <a:rPr lang="ar-DZ" sz="2400" dirty="0" smtClean="0">
                <a:solidFill>
                  <a:schemeClr val="bg1"/>
                </a:solidFill>
              </a:rPr>
              <a:t> </a:t>
            </a:r>
          </a:p>
          <a:p>
            <a:pPr algn="r"/>
            <a:endParaRPr lang="fr-FR" sz="2400" dirty="0">
              <a:solidFill>
                <a:schemeClr val="bg1"/>
              </a:solidFill>
            </a:endParaRPr>
          </a:p>
        </p:txBody>
      </p:sp>
    </p:spTree>
    <p:extLst>
      <p:ext uri="{BB962C8B-B14F-4D97-AF65-F5344CB8AC3E}">
        <p14:creationId xmlns:p14="http://schemas.microsoft.com/office/powerpoint/2010/main" val="27746008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731520"/>
            <a:ext cx="8825658" cy="428900"/>
          </a:xfrm>
        </p:spPr>
        <p:txBody>
          <a:bodyPr/>
          <a:lstStyle/>
          <a:p>
            <a:pPr algn="r"/>
            <a:r>
              <a:rPr lang="ar-DZ" sz="2400" dirty="0">
                <a:solidFill>
                  <a:schemeClr val="accent1">
                    <a:lumMod val="60000"/>
                    <a:lumOff val="40000"/>
                  </a:schemeClr>
                </a:solidFill>
              </a:rPr>
              <a:t>المطلب </a:t>
            </a:r>
            <a:r>
              <a:rPr lang="ar-DZ" sz="2400" dirty="0" smtClean="0">
                <a:solidFill>
                  <a:schemeClr val="accent1">
                    <a:lumMod val="60000"/>
                    <a:lumOff val="40000"/>
                  </a:schemeClr>
                </a:solidFill>
              </a:rPr>
              <a:t>الثالث: </a:t>
            </a:r>
            <a:r>
              <a:rPr lang="ar-DZ" sz="2400" dirty="0" smtClean="0">
                <a:solidFill>
                  <a:schemeClr val="bg1"/>
                </a:solidFill>
              </a:rPr>
              <a:t>مراحل التكوين  </a:t>
            </a:r>
            <a:endParaRPr lang="fr-FR" sz="2400" dirty="0">
              <a:solidFill>
                <a:schemeClr val="bg1"/>
              </a:solidFill>
            </a:endParaRPr>
          </a:p>
        </p:txBody>
      </p:sp>
      <p:sp>
        <p:nvSpPr>
          <p:cNvPr id="3" name="Subtitle 2"/>
          <p:cNvSpPr>
            <a:spLocks noGrp="1"/>
          </p:cNvSpPr>
          <p:nvPr>
            <p:ph type="subTitle" idx="1"/>
          </p:nvPr>
        </p:nvSpPr>
        <p:spPr>
          <a:xfrm>
            <a:off x="1154955" y="1160420"/>
            <a:ext cx="8825658" cy="7170780"/>
          </a:xfrm>
        </p:spPr>
        <p:txBody>
          <a:bodyPr>
            <a:normAutofit/>
          </a:bodyPr>
          <a:lstStyle/>
          <a:p>
            <a:pPr algn="r"/>
            <a:r>
              <a:rPr lang="ar-DZ" sz="2000" dirty="0">
                <a:solidFill>
                  <a:schemeClr val="bg1"/>
                </a:solidFill>
              </a:rPr>
              <a:t>التكوين عملية تخطيطية شاملة و منظمة، لذا هي تمر بمراحل مترابطة و متتالية و متكاملة حيث يعتمد كل منها على ما اسبقه، و هي: تحديد الاحتياجات التنظيمية، تخطيط او تنفيذ عملية التكوين ثم تقييم التكوين</a:t>
            </a:r>
            <a:r>
              <a:rPr lang="ar-DZ" sz="2000" dirty="0" smtClean="0">
                <a:solidFill>
                  <a:schemeClr val="bg1"/>
                </a:solidFill>
              </a:rPr>
              <a:t>.</a:t>
            </a:r>
          </a:p>
          <a:p>
            <a:pPr algn="r"/>
            <a:r>
              <a:rPr lang="ar-DZ" sz="2000" b="1" dirty="0">
                <a:solidFill>
                  <a:srgbClr val="FFFF00"/>
                </a:solidFill>
              </a:rPr>
              <a:t>1 -تحديد الاحتياجات التكوينية: </a:t>
            </a:r>
            <a:r>
              <a:rPr lang="ar-DZ" sz="2000" dirty="0">
                <a:solidFill>
                  <a:schemeClr val="bg1"/>
                </a:solidFill>
              </a:rPr>
              <a:t>الاحتياجات التكوينية هي مجموع التغييرات كما و نوعا التي يتوجب إحداثها في مهارات </a:t>
            </a:r>
            <a:r>
              <a:rPr lang="ar-DZ" sz="2000" dirty="0" smtClean="0">
                <a:solidFill>
                  <a:schemeClr val="bg1"/>
                </a:solidFill>
              </a:rPr>
              <a:t>ومعارف </a:t>
            </a:r>
            <a:r>
              <a:rPr lang="ar-DZ" sz="2000" dirty="0">
                <a:solidFill>
                  <a:schemeClr val="bg1"/>
                </a:solidFill>
              </a:rPr>
              <a:t>واسلوك الموظفين من أجل بلوغ مستوى معين في </a:t>
            </a:r>
            <a:r>
              <a:rPr lang="ar-DZ" sz="2000" dirty="0" smtClean="0">
                <a:solidFill>
                  <a:schemeClr val="bg1"/>
                </a:solidFill>
              </a:rPr>
              <a:t>الأداء</a:t>
            </a:r>
          </a:p>
          <a:p>
            <a:pPr algn="r"/>
            <a:r>
              <a:rPr lang="ar-DZ" sz="2000" dirty="0">
                <a:solidFill>
                  <a:schemeClr val="bg1"/>
                </a:solidFill>
              </a:rPr>
              <a:t>إن تحديد الاحتياجات التكوينية هي عملية تحليلية لجملة من العناصر بهدف معرفة أسباب الفجوة بين  الأداء الحالي و الأداء المطلوب، و القيام بتغطية هذه الفجوة عن طريق </a:t>
            </a:r>
            <a:r>
              <a:rPr lang="ar-DZ" sz="2000" dirty="0" smtClean="0">
                <a:solidFill>
                  <a:schemeClr val="bg1"/>
                </a:solidFill>
              </a:rPr>
              <a:t>التكوين </a:t>
            </a:r>
          </a:p>
          <a:p>
            <a:pPr algn="r"/>
            <a:r>
              <a:rPr lang="ar-DZ" sz="2000" dirty="0">
                <a:solidFill>
                  <a:schemeClr val="bg1"/>
                </a:solidFill>
              </a:rPr>
              <a:t>و تكمن أهمية تحديد الاحتياجات التكوينية في كونها وسيلة لتحديد نوع التكوين الواجب التطبيق و كذا تحديد فئة الموظفين الواجب إخضاعهم للتكوين و مدة و وقت إجراء التكوين، لكن و مع الأسف العديد من لإدارات العمومية ال تولي هذه العملية اهتماما كبيرا كمرحلة أساسيه من مراحل </a:t>
            </a:r>
            <a:r>
              <a:rPr lang="ar-DZ" sz="2000" dirty="0" smtClean="0">
                <a:solidFill>
                  <a:schemeClr val="bg1"/>
                </a:solidFill>
              </a:rPr>
              <a:t>التكوين و تتم </a:t>
            </a:r>
            <a:r>
              <a:rPr lang="ar-DZ" sz="2000" dirty="0">
                <a:solidFill>
                  <a:schemeClr val="bg1"/>
                </a:solidFill>
              </a:rPr>
              <a:t>هذه المرحلة على ثلاث مستويات هي: العمل، الفرد، </a:t>
            </a:r>
            <a:r>
              <a:rPr lang="ar-DZ" sz="2000" dirty="0" smtClean="0">
                <a:solidFill>
                  <a:schemeClr val="bg1"/>
                </a:solidFill>
              </a:rPr>
              <a:t>المنظمة  </a:t>
            </a:r>
          </a:p>
          <a:p>
            <a:pPr algn="r"/>
            <a:r>
              <a:rPr lang="ar-DZ" sz="2000" dirty="0" smtClean="0">
                <a:solidFill>
                  <a:srgbClr val="FF0000"/>
                </a:solidFill>
              </a:rPr>
              <a:t>أ- </a:t>
            </a:r>
            <a:r>
              <a:rPr lang="ar-DZ" sz="2000" dirty="0">
                <a:solidFill>
                  <a:srgbClr val="FF0000"/>
                </a:solidFill>
              </a:rPr>
              <a:t>تحليل الوظيفة: </a:t>
            </a:r>
            <a:r>
              <a:rPr lang="ar-DZ" sz="2000" dirty="0">
                <a:solidFill>
                  <a:schemeClr val="bg1"/>
                </a:solidFill>
              </a:rPr>
              <a:t>يسمح بتحديد متطلبات مختلف الوظائف ومناصب العمل و بالتالي تحديد الكفاءات اللازمة للتحكم في المهام المرتبطة بكل منصب</a:t>
            </a:r>
            <a:r>
              <a:rPr lang="ar-DZ" sz="2000" dirty="0" smtClean="0">
                <a:solidFill>
                  <a:schemeClr val="bg1"/>
                </a:solidFill>
              </a:rPr>
              <a:t>.  </a:t>
            </a:r>
          </a:p>
          <a:p>
            <a:pPr algn="r"/>
            <a:r>
              <a:rPr lang="ar-DZ" sz="2000" dirty="0" smtClean="0">
                <a:solidFill>
                  <a:srgbClr val="FF0000"/>
                </a:solidFill>
              </a:rPr>
              <a:t>ب- </a:t>
            </a:r>
            <a:r>
              <a:rPr lang="ar-DZ" sz="2000" dirty="0">
                <a:solidFill>
                  <a:srgbClr val="FF0000"/>
                </a:solidFill>
              </a:rPr>
              <a:t>تحليل الفرد: </a:t>
            </a:r>
            <a:r>
              <a:rPr lang="ar-DZ" sz="2000" dirty="0">
                <a:solidFill>
                  <a:schemeClr val="bg1"/>
                </a:solidFill>
              </a:rPr>
              <a:t>و يقصد به القيام بمسح على مستوى جميع الموظفين لقياس مستوى كفاءاتهم ومعارفهم و وسلوكياتهم و كذا معرفة انشغالاتهم و تطلعاتهم لأخذها بعين الاعتبار خلال تحديد الاحتياجات التكوينية.</a:t>
            </a:r>
            <a:endParaRPr lang="fr-FR" sz="2000" dirty="0">
              <a:solidFill>
                <a:schemeClr val="bg1"/>
              </a:solidFill>
            </a:endParaRPr>
          </a:p>
        </p:txBody>
      </p:sp>
    </p:spTree>
    <p:extLst>
      <p:ext uri="{BB962C8B-B14F-4D97-AF65-F5344CB8AC3E}">
        <p14:creationId xmlns:p14="http://schemas.microsoft.com/office/powerpoint/2010/main" val="2596736554"/>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1995" y="8453119"/>
            <a:ext cx="8825658" cy="530501"/>
          </a:xfrm>
        </p:spPr>
        <p:txBody>
          <a:bodyPr/>
          <a:lstStyle/>
          <a:p>
            <a:endParaRPr lang="fr-FR" dirty="0"/>
          </a:p>
        </p:txBody>
      </p:sp>
      <p:sp>
        <p:nvSpPr>
          <p:cNvPr id="3" name="Subtitle 2"/>
          <p:cNvSpPr>
            <a:spLocks noGrp="1"/>
          </p:cNvSpPr>
          <p:nvPr>
            <p:ph type="subTitle" idx="1"/>
          </p:nvPr>
        </p:nvSpPr>
        <p:spPr>
          <a:xfrm>
            <a:off x="1154955" y="794659"/>
            <a:ext cx="8825658" cy="7658459"/>
          </a:xfrm>
        </p:spPr>
        <p:txBody>
          <a:bodyPr>
            <a:normAutofit/>
          </a:bodyPr>
          <a:lstStyle/>
          <a:p>
            <a:pPr algn="r"/>
            <a:r>
              <a:rPr lang="ar-DZ" sz="2000" dirty="0">
                <a:solidFill>
                  <a:schemeClr val="bg1"/>
                </a:solidFill>
              </a:rPr>
              <a:t> هناك عدة طرق للقيام بهذه الخطوة، نذكر منها المقابلات المباشرة مع الموظفين و استجوابهم، توزيع الاستبيانات، الملاحظة، الاختبارات، تقييم الأداء، و هذه الأخيرة هي الطريقة الشائعة في لإدارة العمومية حيث يتم تقييم أداء الموظفين عن طريق تقارير التقييم أو استمارات التنقيط، و التي لا تتعدى كونها وسيلة لتحديد قيمة علاوة المردودية أو لترتيب الموظفين في قوائم التأهيل للترقية في الرتبة أو الدرجة</a:t>
            </a:r>
            <a:r>
              <a:rPr lang="ar-DZ" sz="2000" dirty="0" smtClean="0">
                <a:solidFill>
                  <a:schemeClr val="bg1"/>
                </a:solidFill>
              </a:rPr>
              <a:t>. </a:t>
            </a:r>
          </a:p>
          <a:p>
            <a:pPr algn="r"/>
            <a:r>
              <a:rPr lang="ar-DZ" sz="2000" smtClean="0">
                <a:solidFill>
                  <a:srgbClr val="FF0000"/>
                </a:solidFill>
              </a:rPr>
              <a:t>ج - </a:t>
            </a:r>
            <a:r>
              <a:rPr lang="ar-DZ" sz="2000" dirty="0">
                <a:solidFill>
                  <a:srgbClr val="FF0000"/>
                </a:solidFill>
              </a:rPr>
              <a:t>تحليل المنظمة: </a:t>
            </a:r>
            <a:r>
              <a:rPr lang="ar-DZ" sz="2000" dirty="0">
                <a:solidFill>
                  <a:schemeClr val="bg1"/>
                </a:solidFill>
              </a:rPr>
              <a:t>يتم ذلك من خلال تحديد أهدافها و تسجيل مختلف التغيرات التنظيمية و التكنولوجية المتوقعة التي ستطرأ عليها اسواء على المدى البعيد أو المتوسط، و هذا حتى يتسنى تحديد الاحتياجات المطلوبة مسايرة هذه التغيرات و تحويلها إلى عمليات تكوينية، و بالتالي ضمان النجاح في تحقيق الأهداف المسطرة</a:t>
            </a:r>
            <a:r>
              <a:rPr lang="ar-DZ" sz="2000" dirty="0" smtClean="0">
                <a:solidFill>
                  <a:schemeClr val="bg1"/>
                </a:solidFill>
              </a:rPr>
              <a:t>. </a:t>
            </a:r>
          </a:p>
          <a:p>
            <a:pPr algn="r"/>
            <a:r>
              <a:rPr lang="ar-DZ" sz="2400" b="1" dirty="0">
                <a:solidFill>
                  <a:srgbClr val="FFFF00"/>
                </a:solidFill>
              </a:rPr>
              <a:t>2-تخطيط البرنامج التكويني</a:t>
            </a:r>
            <a:r>
              <a:rPr lang="ar-DZ" sz="2400" b="1" dirty="0" smtClean="0">
                <a:solidFill>
                  <a:srgbClr val="FFFF00"/>
                </a:solidFill>
              </a:rPr>
              <a:t>: </a:t>
            </a:r>
          </a:p>
          <a:p>
            <a:pPr algn="r"/>
            <a:r>
              <a:rPr lang="ar-DZ" sz="2000" dirty="0">
                <a:solidFill>
                  <a:schemeClr val="bg1"/>
                </a:solidFill>
              </a:rPr>
              <a:t>في هذه المرحلة يتم تحويل الاحتياجات التكوينية إلى خطوات عملية من خلال وضع مخطط للتكوين و البدء في تنفيذه، حيث يتضمن هذا المخطط ما يلي: </a:t>
            </a:r>
            <a:endParaRPr lang="ar-DZ" sz="2000" dirty="0" smtClean="0">
              <a:solidFill>
                <a:schemeClr val="bg1"/>
              </a:solidFill>
            </a:endParaRPr>
          </a:p>
          <a:p>
            <a:pPr algn="r"/>
            <a:r>
              <a:rPr lang="ar-SA" sz="2000" dirty="0">
                <a:solidFill>
                  <a:srgbClr val="FF0000"/>
                </a:solidFill>
              </a:rPr>
              <a:t>أ- تحديد </a:t>
            </a:r>
            <a:r>
              <a:rPr lang="ar-DZ" sz="2000" dirty="0" smtClean="0">
                <a:solidFill>
                  <a:srgbClr val="FF0000"/>
                </a:solidFill>
              </a:rPr>
              <a:t>أه</a:t>
            </a:r>
            <a:r>
              <a:rPr lang="ar-SA" sz="2000" dirty="0" smtClean="0">
                <a:solidFill>
                  <a:srgbClr val="FF0000"/>
                </a:solidFill>
              </a:rPr>
              <a:t>داف </a:t>
            </a:r>
            <a:r>
              <a:rPr lang="ar-SA" sz="2000" dirty="0">
                <a:solidFill>
                  <a:srgbClr val="FF0000"/>
                </a:solidFill>
              </a:rPr>
              <a:t>التكوين: </a:t>
            </a:r>
            <a:r>
              <a:rPr lang="ar-SA" sz="2000" dirty="0">
                <a:solidFill>
                  <a:schemeClr val="bg1"/>
                </a:solidFill>
              </a:rPr>
              <a:t>و يراعى في هذه الأهداف أن تكون مرتبطة بما يراد تحقيقه من تغيير في مستوى أداء الأفراد و سلوكهم و كذا أهداف المنظمة، وأن تكون هذه الأهداف واقعية و يمكن تحقيقها في إطار لإمكانيات و الزمن المخصص للتكوين.</a:t>
            </a:r>
            <a:endParaRPr lang="fr-FR" sz="2000" dirty="0">
              <a:solidFill>
                <a:schemeClr val="bg1"/>
              </a:solidFill>
            </a:endParaRPr>
          </a:p>
          <a:p>
            <a:pPr algn="r"/>
            <a:r>
              <a:rPr lang="ar-DZ" sz="2000" dirty="0">
                <a:solidFill>
                  <a:srgbClr val="FF0000"/>
                </a:solidFill>
              </a:rPr>
              <a:t>ب- تحديد نوع المهارات: </a:t>
            </a:r>
            <a:r>
              <a:rPr lang="ar-DZ" sz="2000" dirty="0">
                <a:solidFill>
                  <a:schemeClr val="bg1"/>
                </a:solidFill>
              </a:rPr>
              <a:t>قد تكون مهارات فنية أولغوية ومهارات خاصة بالاتصال مع الأخرين.</a:t>
            </a:r>
            <a:endParaRPr lang="fr-FR" sz="2000" dirty="0">
              <a:solidFill>
                <a:schemeClr val="bg1"/>
              </a:solidFill>
            </a:endParaRPr>
          </a:p>
        </p:txBody>
      </p:sp>
    </p:spTree>
    <p:extLst>
      <p:ext uri="{BB962C8B-B14F-4D97-AF65-F5344CB8AC3E}">
        <p14:creationId xmlns:p14="http://schemas.microsoft.com/office/powerpoint/2010/main" val="20951611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8473441"/>
            <a:ext cx="8825658" cy="591460"/>
          </a:xfrm>
        </p:spPr>
        <p:txBody>
          <a:bodyPr/>
          <a:lstStyle/>
          <a:p>
            <a:endParaRPr lang="fr-FR" dirty="0"/>
          </a:p>
        </p:txBody>
      </p:sp>
      <p:sp>
        <p:nvSpPr>
          <p:cNvPr id="3" name="Subtitle 2"/>
          <p:cNvSpPr>
            <a:spLocks noGrp="1"/>
          </p:cNvSpPr>
          <p:nvPr>
            <p:ph type="subTitle" idx="1"/>
          </p:nvPr>
        </p:nvSpPr>
        <p:spPr>
          <a:xfrm>
            <a:off x="1154955" y="814981"/>
            <a:ext cx="8825658" cy="7130139"/>
          </a:xfrm>
        </p:spPr>
        <p:txBody>
          <a:bodyPr>
            <a:normAutofit/>
          </a:bodyPr>
          <a:lstStyle/>
          <a:p>
            <a:pPr algn="r"/>
            <a:r>
              <a:rPr lang="ar-DZ" sz="2000" dirty="0">
                <a:solidFill>
                  <a:srgbClr val="FF0000"/>
                </a:solidFill>
              </a:rPr>
              <a:t>ت- تحديد </a:t>
            </a:r>
            <a:r>
              <a:rPr lang="ar-DZ" sz="2000" dirty="0" smtClean="0">
                <a:solidFill>
                  <a:srgbClr val="FF0000"/>
                </a:solidFill>
              </a:rPr>
              <a:t>المنهج </a:t>
            </a:r>
            <a:r>
              <a:rPr lang="ar-DZ" sz="2000" dirty="0">
                <a:solidFill>
                  <a:srgbClr val="FF0000"/>
                </a:solidFill>
              </a:rPr>
              <a:t>التكويني: </a:t>
            </a:r>
            <a:r>
              <a:rPr lang="ar-DZ" sz="2000" dirty="0">
                <a:solidFill>
                  <a:schemeClr val="bg1"/>
                </a:solidFill>
              </a:rPr>
              <a:t>والمقصود هنا هو تحديد المقاييس التي استدر للمتكونين</a:t>
            </a:r>
            <a:r>
              <a:rPr lang="ar-DZ" sz="2000" dirty="0" smtClean="0">
                <a:solidFill>
                  <a:schemeClr val="bg1"/>
                </a:solidFill>
              </a:rPr>
              <a:t>. </a:t>
            </a:r>
          </a:p>
          <a:p>
            <a:pPr algn="r"/>
            <a:r>
              <a:rPr lang="ar-DZ" sz="2000" dirty="0">
                <a:solidFill>
                  <a:srgbClr val="FF0000"/>
                </a:solidFill>
              </a:rPr>
              <a:t>ث- تحديد </a:t>
            </a:r>
            <a:r>
              <a:rPr lang="ar-DZ" sz="2000" dirty="0" smtClean="0">
                <a:solidFill>
                  <a:srgbClr val="FF0000"/>
                </a:solidFill>
              </a:rPr>
              <a:t>مدة </a:t>
            </a:r>
            <a:r>
              <a:rPr lang="ar-DZ" sz="2000" dirty="0">
                <a:solidFill>
                  <a:srgbClr val="FF0000"/>
                </a:solidFill>
              </a:rPr>
              <a:t>مكرن تنظيم التكوين: </a:t>
            </a:r>
            <a:r>
              <a:rPr lang="ar-DZ" sz="2000" dirty="0">
                <a:solidFill>
                  <a:schemeClr val="bg1"/>
                </a:solidFill>
              </a:rPr>
              <a:t>يتم تحديد مدة التكوين حسب الهدف منه، حيث حددت كل من التعليمة رقم 29 ورقم 41 مدة التكوين لكل رتبة، كما تختلف مدة التكوين من أجل تحسين المستوى حسب أهمية و تعقيد الموضوع، و قد يكون التكوين إما بشكل متواصل أو متقطع، أما بالنسبة للمكان فقد يتم إما داخل المنظمة أو خارجها على مستوى إحدى مراكز التكوين</a:t>
            </a:r>
            <a:r>
              <a:rPr lang="ar-DZ" sz="2000" dirty="0" smtClean="0">
                <a:solidFill>
                  <a:schemeClr val="bg1"/>
                </a:solidFill>
              </a:rPr>
              <a:t>. </a:t>
            </a:r>
          </a:p>
          <a:p>
            <a:pPr algn="r"/>
            <a:r>
              <a:rPr lang="ar-DZ" sz="2000" dirty="0">
                <a:solidFill>
                  <a:srgbClr val="FF0000"/>
                </a:solidFill>
              </a:rPr>
              <a:t>ج- تحديد المتكونين و المتكونات</a:t>
            </a:r>
            <a:r>
              <a:rPr lang="ar-DZ" sz="2000" dirty="0">
                <a:solidFill>
                  <a:schemeClr val="bg1"/>
                </a:solidFill>
              </a:rPr>
              <a:t>: يتم تحديد عدد الموظفين المعنيين بالتكوين على ضوء عملية تحديد الحاجات التكوينية، أما المتكونين فرغم أهمية اختيارهم وتأثيرها على نتائج التكوين، غير أن الامر متروك للمؤسسة التي استجري التكوين</a:t>
            </a:r>
            <a:r>
              <a:rPr lang="ar-DZ" sz="2000" dirty="0" smtClean="0">
                <a:solidFill>
                  <a:schemeClr val="bg1"/>
                </a:solidFill>
              </a:rPr>
              <a:t>. </a:t>
            </a:r>
          </a:p>
          <a:p>
            <a:pPr algn="r"/>
            <a:r>
              <a:rPr lang="ar-DZ" sz="2000" dirty="0">
                <a:solidFill>
                  <a:srgbClr val="FF0000"/>
                </a:solidFill>
              </a:rPr>
              <a:t>ح- تكلفة التكوين: </a:t>
            </a:r>
            <a:r>
              <a:rPr lang="ar-DZ" sz="2000" dirty="0">
                <a:solidFill>
                  <a:schemeClr val="bg1"/>
                </a:solidFill>
              </a:rPr>
              <a:t>من الضروري ضبط تكلفة التكوين باعتبارها عملية الاستثمارية ومرتبطة بميزانية المنظمة</a:t>
            </a:r>
            <a:r>
              <a:rPr lang="ar-DZ" sz="2000" dirty="0" smtClean="0">
                <a:solidFill>
                  <a:schemeClr val="bg1"/>
                </a:solidFill>
              </a:rPr>
              <a:t>. </a:t>
            </a:r>
          </a:p>
          <a:p>
            <a:pPr algn="r"/>
            <a:r>
              <a:rPr lang="ar-SA" sz="2400" b="1" dirty="0">
                <a:solidFill>
                  <a:srgbClr val="FFFF00"/>
                </a:solidFill>
              </a:rPr>
              <a:t>3 -تنفيذ البرنامج التكويني</a:t>
            </a:r>
            <a:r>
              <a:rPr lang="ar-SA" sz="2400" b="1" dirty="0" smtClean="0">
                <a:solidFill>
                  <a:srgbClr val="FFFF00"/>
                </a:solidFill>
              </a:rPr>
              <a:t>:</a:t>
            </a:r>
            <a:r>
              <a:rPr lang="ar-DZ" sz="2400" b="1" dirty="0" smtClean="0">
                <a:solidFill>
                  <a:srgbClr val="FFFF00"/>
                </a:solidFill>
              </a:rPr>
              <a:t> </a:t>
            </a:r>
          </a:p>
          <a:p>
            <a:pPr algn="r"/>
            <a:r>
              <a:rPr lang="ar-DZ" sz="2000" dirty="0">
                <a:solidFill>
                  <a:schemeClr val="bg1"/>
                </a:solidFill>
              </a:rPr>
              <a:t>يتم في هذه المرحلة وضع المخطط حيز التنفيذ من خلال عدة خطوات عملية ، و التي تتدخل فيها عدة أطراف مثل الهيئة المنظمة للتكوين و الهيئات الرقابية و مراكز التكوين، كما يتم اتخاذ العديد من لإجراءات، مثل إبرام اتفاقية مع هذه المراكز و استدعاء المتكونين، و مراقبة تنفيذ عملية بالتنسيق مع مركز التكوين</a:t>
            </a:r>
            <a:r>
              <a:rPr lang="ar-DZ" sz="2000" dirty="0" smtClean="0">
                <a:solidFill>
                  <a:schemeClr val="bg1"/>
                </a:solidFill>
              </a:rPr>
              <a:t>. </a:t>
            </a:r>
            <a:endParaRPr lang="fr-FR" sz="2000" dirty="0" smtClean="0">
              <a:solidFill>
                <a:schemeClr val="bg1"/>
              </a:solidFill>
            </a:endParaRPr>
          </a:p>
          <a:p>
            <a:pPr algn="r"/>
            <a:endParaRPr lang="ar-DZ" sz="2000" dirty="0" smtClean="0">
              <a:solidFill>
                <a:schemeClr val="bg1"/>
              </a:solidFill>
            </a:endParaRPr>
          </a:p>
          <a:p>
            <a:pPr algn="r"/>
            <a:endParaRPr lang="ar-DZ" sz="2000" dirty="0">
              <a:solidFill>
                <a:schemeClr val="bg1"/>
              </a:solidFill>
            </a:endParaRPr>
          </a:p>
          <a:p>
            <a:pPr algn="r"/>
            <a:endParaRPr lang="fr-FR" sz="2000" dirty="0">
              <a:solidFill>
                <a:schemeClr val="bg1"/>
              </a:solidFill>
            </a:endParaRPr>
          </a:p>
        </p:txBody>
      </p:sp>
    </p:spTree>
    <p:extLst>
      <p:ext uri="{BB962C8B-B14F-4D97-AF65-F5344CB8AC3E}">
        <p14:creationId xmlns:p14="http://schemas.microsoft.com/office/powerpoint/2010/main" val="72352029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1938</TotalTime>
  <Words>2163</Words>
  <Application>Microsoft Office PowerPoint</Application>
  <PresentationFormat>Widescreen</PresentationFormat>
  <Paragraphs>94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Century Gothic</vt:lpstr>
      <vt:lpstr>Times New Roman</vt:lpstr>
      <vt:lpstr>Wingdings 3</vt:lpstr>
      <vt:lpstr>Direction Ion</vt:lpstr>
      <vt:lpstr>الإطار التنظيمي و القانوني للتكوين</vt:lpstr>
      <vt:lpstr>خطة البحث : </vt:lpstr>
      <vt:lpstr>مقدمة :</vt:lpstr>
      <vt:lpstr>المبحث الأول : الإطار التنظيمي للتكوين  </vt:lpstr>
      <vt:lpstr>PowerPoint Presentation</vt:lpstr>
      <vt:lpstr>المطلب الثاني: أهمية التكوين </vt:lpstr>
      <vt:lpstr>المطلب الثالث: مراحل التكوين  </vt:lpstr>
      <vt:lpstr>PowerPoint Presentation</vt:lpstr>
      <vt:lpstr>PowerPoint Presentation</vt:lpstr>
      <vt:lpstr>PowerPoint Presentation</vt:lpstr>
      <vt:lpstr>المبحث الثاني : الإطار القانوني للتكوين</vt:lpstr>
      <vt:lpstr>PowerPoint Presentation</vt:lpstr>
      <vt:lpstr>PowerPoint Presentation</vt:lpstr>
      <vt:lpstr>PowerPoint Presentation</vt:lpstr>
      <vt:lpstr>PowerPoint Presentation</vt:lpstr>
      <vt:lpstr>PowerPoint Presentation</vt:lpstr>
      <vt:lpstr>الخاتمة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محاسبة الموارد البشرية في تحسين الأداء</dc:title>
  <dc:creator>pc</dc:creator>
  <cp:lastModifiedBy>vip</cp:lastModifiedBy>
  <cp:revision>148</cp:revision>
  <dcterms:created xsi:type="dcterms:W3CDTF">2021-02-05T20:43:32Z</dcterms:created>
  <dcterms:modified xsi:type="dcterms:W3CDTF">2021-04-13T10:14:05Z</dcterms:modified>
</cp:coreProperties>
</file>